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notesSlides/notesSlide3.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4.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notesSlides/notesSlide5.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drawings/drawing5.xml" ContentType="application/vnd.openxmlformats-officedocument.drawingml.chartshapes+xml"/>
  <Override PartName="/ppt/notesSlides/notesSlide6.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20"/>
  </p:notesMasterIdLst>
  <p:handoutMasterIdLst>
    <p:handoutMasterId r:id="rId21"/>
  </p:handoutMasterIdLst>
  <p:sldIdLst>
    <p:sldId id="311" r:id="rId2"/>
    <p:sldId id="319" r:id="rId3"/>
    <p:sldId id="322" r:id="rId4"/>
    <p:sldId id="320" r:id="rId5"/>
    <p:sldId id="321" r:id="rId6"/>
    <p:sldId id="315" r:id="rId7"/>
    <p:sldId id="314" r:id="rId8"/>
    <p:sldId id="313" r:id="rId9"/>
    <p:sldId id="318" r:id="rId10"/>
    <p:sldId id="317" r:id="rId11"/>
    <p:sldId id="316" r:id="rId12"/>
    <p:sldId id="323" r:id="rId13"/>
    <p:sldId id="324" r:id="rId14"/>
    <p:sldId id="325" r:id="rId15"/>
    <p:sldId id="326" r:id="rId16"/>
    <p:sldId id="327" r:id="rId17"/>
    <p:sldId id="291" r:id="rId18"/>
    <p:sldId id="297" r:id="rId19"/>
  </p:sldIdLst>
  <p:sldSz cx="9144000" cy="6858000" type="screen4x3"/>
  <p:notesSz cx="6934200" cy="92202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Verdana"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Verdana"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Verdana"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Verdana" pitchFamily="34" charset="0"/>
        <a:ea typeface="MS PGothic" pitchFamily="34" charset="-128"/>
        <a:cs typeface="+mn-cs"/>
      </a:defRPr>
    </a:lvl5pPr>
    <a:lvl6pPr marL="2286000" algn="l" defTabSz="914400" rtl="0" eaLnBrk="1" latinLnBrk="0" hangingPunct="1">
      <a:defRPr kern="1200">
        <a:solidFill>
          <a:schemeClr val="tx1"/>
        </a:solidFill>
        <a:latin typeface="Verdana" pitchFamily="34" charset="0"/>
        <a:ea typeface="MS PGothic" pitchFamily="34" charset="-128"/>
        <a:cs typeface="+mn-cs"/>
      </a:defRPr>
    </a:lvl6pPr>
    <a:lvl7pPr marL="2743200" algn="l" defTabSz="914400" rtl="0" eaLnBrk="1" latinLnBrk="0" hangingPunct="1">
      <a:defRPr kern="1200">
        <a:solidFill>
          <a:schemeClr val="tx1"/>
        </a:solidFill>
        <a:latin typeface="Verdana" pitchFamily="34" charset="0"/>
        <a:ea typeface="MS PGothic" pitchFamily="34" charset="-128"/>
        <a:cs typeface="+mn-cs"/>
      </a:defRPr>
    </a:lvl7pPr>
    <a:lvl8pPr marL="3200400" algn="l" defTabSz="914400" rtl="0" eaLnBrk="1" latinLnBrk="0" hangingPunct="1">
      <a:defRPr kern="1200">
        <a:solidFill>
          <a:schemeClr val="tx1"/>
        </a:solidFill>
        <a:latin typeface="Verdana" pitchFamily="34" charset="0"/>
        <a:ea typeface="MS PGothic" pitchFamily="34" charset="-128"/>
        <a:cs typeface="+mn-cs"/>
      </a:defRPr>
    </a:lvl8pPr>
    <a:lvl9pPr marL="3657600" algn="l" defTabSz="914400" rtl="0" eaLnBrk="1" latinLnBrk="0" hangingPunct="1">
      <a:defRPr kern="1200">
        <a:solidFill>
          <a:schemeClr val="tx1"/>
        </a:solidFill>
        <a:latin typeface="Verdana"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A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8" d="100"/>
          <a:sy n="28" d="100"/>
        </p:scale>
        <p:origin x="-102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Macintosh%20HD:Users:donaldlight:Documents:Fig-MedCostCurve.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dcstat01\DATA\MARKETPLACE\Snapshots\OECD\EXHBITS%20FOR%20OECD%20SNAPSHOT.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dcstat01\DATA\MARKETPLACE\Snapshots\OECD\EXHBITS%20FOR%20OECD%20SNAPSHOT.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dcstat01\DATA\MARKETPLACE\Snapshots\OECD\EXHBITS%20FOR%20OECD%20SNAPSHOT.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dcstat01\DATA\MARKETPLACE\Snapshots\OECD\EXHBITS%20FOR%20OECD%20SNAPSHOT.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dcstat01\DATA\MARKETPLACE\Snapshots\OECD\EXHBITS%20FOR%20OECD%20SNAPSHOT.xlsx"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2" tx1="lt1" bg2="dk1" tx2="lt2" accent1="accent1" accent2="accent2" accent3="accent3" accent4="accent4" accent5="accent5" accent6="accent6" hlink="hlink" folHlink="folHlink"/>
  <c:chart>
    <c:title>
      <c:tx>
        <c:rich>
          <a:bodyPr/>
          <a:lstStyle/>
          <a:p>
            <a:pPr>
              <a:defRPr sz="1250" b="1" i="1" u="none" strike="noStrike" baseline="0">
                <a:solidFill>
                  <a:srgbClr val="000000"/>
                </a:solidFill>
                <a:latin typeface="Arial"/>
                <a:ea typeface="Arial"/>
                <a:cs typeface="Arial"/>
              </a:defRPr>
            </a:pPr>
            <a:r>
              <a:rPr lang="en-US"/>
              <a:t>Distribution of Costs: "Risk Distribution"</a:t>
            </a:r>
          </a:p>
        </c:rich>
      </c:tx>
      <c:layout>
        <c:manualLayout>
          <c:xMode val="edge"/>
          <c:yMode val="edge"/>
          <c:x val="0.26741996233521698"/>
          <c:y val="2.0344287949921699E-2"/>
        </c:manualLayout>
      </c:layout>
      <c:overlay val="0"/>
      <c:spPr>
        <a:noFill/>
        <a:ln w="25400">
          <a:noFill/>
        </a:ln>
      </c:spPr>
    </c:title>
    <c:autoTitleDeleted val="0"/>
    <c:plotArea>
      <c:layout>
        <c:manualLayout>
          <c:layoutTarget val="inner"/>
          <c:xMode val="edge"/>
          <c:yMode val="edge"/>
          <c:x val="0.20514833122200399"/>
          <c:y val="0.124166684643872"/>
          <c:w val="0.68939036405938203"/>
          <c:h val="0.80228094775824299"/>
        </c:manualLayout>
      </c:layout>
      <c:scatterChart>
        <c:scatterStyle val="smoothMarker"/>
        <c:varyColors val="0"/>
        <c:ser>
          <c:idx val="0"/>
          <c:order val="0"/>
          <c:spPr>
            <a:ln w="38100">
              <a:solidFill>
                <a:srgbClr val="000080"/>
              </a:solidFill>
              <a:prstDash val="solid"/>
            </a:ln>
          </c:spPr>
          <c:marker>
            <c:symbol val="none"/>
          </c:marker>
          <c:xVal>
            <c:numRef>
              <c:f>Sheet1!$C$2:$C$14</c:f>
              <c:numCache>
                <c:formatCode>General</c:formatCode>
                <c:ptCount val="13"/>
                <c:pt idx="0">
                  <c:v>0</c:v>
                </c:pt>
                <c:pt idx="1">
                  <c:v>77.5</c:v>
                </c:pt>
                <c:pt idx="2">
                  <c:v>85</c:v>
                </c:pt>
                <c:pt idx="3">
                  <c:v>88</c:v>
                </c:pt>
                <c:pt idx="4">
                  <c:v>90</c:v>
                </c:pt>
                <c:pt idx="5">
                  <c:v>91</c:v>
                </c:pt>
                <c:pt idx="6">
                  <c:v>93.5</c:v>
                </c:pt>
                <c:pt idx="7">
                  <c:v>93.75</c:v>
                </c:pt>
                <c:pt idx="8">
                  <c:v>94.5</c:v>
                </c:pt>
                <c:pt idx="9">
                  <c:v>95.75</c:v>
                </c:pt>
                <c:pt idx="10">
                  <c:v>96.5</c:v>
                </c:pt>
                <c:pt idx="11">
                  <c:v>97.5</c:v>
                </c:pt>
                <c:pt idx="12">
                  <c:v>99</c:v>
                </c:pt>
              </c:numCache>
            </c:numRef>
          </c:xVal>
          <c:yVal>
            <c:numRef>
              <c:f>Sheet1!$D$2:$D$14</c:f>
              <c:numCache>
                <c:formatCode>[$$-409]#,##0</c:formatCode>
                <c:ptCount val="13"/>
                <c:pt idx="0">
                  <c:v>0</c:v>
                </c:pt>
                <c:pt idx="1">
                  <c:v>5000</c:v>
                </c:pt>
                <c:pt idx="2">
                  <c:v>10000</c:v>
                </c:pt>
                <c:pt idx="3">
                  <c:v>15000</c:v>
                </c:pt>
                <c:pt idx="4">
                  <c:v>20000</c:v>
                </c:pt>
                <c:pt idx="5">
                  <c:v>25000</c:v>
                </c:pt>
                <c:pt idx="6">
                  <c:v>50000</c:v>
                </c:pt>
                <c:pt idx="7">
                  <c:v>75000</c:v>
                </c:pt>
                <c:pt idx="8">
                  <c:v>100000</c:v>
                </c:pt>
                <c:pt idx="9">
                  <c:v>150000</c:v>
                </c:pt>
                <c:pt idx="10">
                  <c:v>200000</c:v>
                </c:pt>
                <c:pt idx="11">
                  <c:v>300000</c:v>
                </c:pt>
                <c:pt idx="12">
                  <c:v>400000</c:v>
                </c:pt>
              </c:numCache>
            </c:numRef>
          </c:yVal>
          <c:smooth val="1"/>
        </c:ser>
        <c:dLbls>
          <c:showLegendKey val="0"/>
          <c:showVal val="0"/>
          <c:showCatName val="0"/>
          <c:showSerName val="0"/>
          <c:showPercent val="0"/>
          <c:showBubbleSize val="0"/>
        </c:dLbls>
        <c:axId val="63554688"/>
        <c:axId val="63556608"/>
      </c:scatterChart>
      <c:valAx>
        <c:axId val="63554688"/>
        <c:scaling>
          <c:orientation val="minMax"/>
          <c:max val="100"/>
        </c:scaling>
        <c:delete val="0"/>
        <c:axPos val="b"/>
        <c:title>
          <c:tx>
            <c:rich>
              <a:bodyPr/>
              <a:lstStyle/>
              <a:p>
                <a:pPr algn="just">
                  <a:defRPr sz="1100" b="1" i="0" u="none" strike="noStrike" baseline="0">
                    <a:solidFill>
                      <a:srgbClr val="000000"/>
                    </a:solidFill>
                    <a:latin typeface="Arial"/>
                    <a:ea typeface="Arial"/>
                    <a:cs typeface="Arial"/>
                  </a:defRPr>
                </a:pPr>
                <a:r>
                  <a:rPr lang="en-US"/>
                  <a:t>% of a Large Population</a:t>
                </a:r>
              </a:p>
            </c:rich>
          </c:tx>
          <c:layout>
            <c:manualLayout>
              <c:xMode val="edge"/>
              <c:yMode val="edge"/>
              <c:x val="0.35969868173258002"/>
              <c:y val="0.954616588419405"/>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25" b="1" i="0" u="none" strike="noStrike" baseline="0">
                <a:solidFill>
                  <a:srgbClr val="000000"/>
                </a:solidFill>
                <a:latin typeface="Arial"/>
                <a:ea typeface="Arial"/>
                <a:cs typeface="Arial"/>
              </a:defRPr>
            </a:pPr>
            <a:endParaRPr lang="en-US"/>
          </a:p>
        </c:txPr>
        <c:crossAx val="63556608"/>
        <c:crosses val="autoZero"/>
        <c:crossBetween val="midCat"/>
      </c:valAx>
      <c:valAx>
        <c:axId val="63556608"/>
        <c:scaling>
          <c:orientation val="minMax"/>
        </c:scaling>
        <c:delete val="0"/>
        <c:axPos val="l"/>
        <c:majorGridlines>
          <c:spPr>
            <a:ln w="3175">
              <a:solidFill>
                <a:srgbClr val="000000"/>
              </a:solidFill>
              <a:prstDash val="solid"/>
            </a:ln>
          </c:spPr>
        </c:majorGridlines>
        <c:title>
          <c:tx>
            <c:rich>
              <a:bodyPr/>
              <a:lstStyle/>
              <a:p>
                <a:pPr>
                  <a:defRPr sz="1025" b="1" i="0" u="none" strike="noStrike" baseline="0">
                    <a:solidFill>
                      <a:srgbClr val="000000"/>
                    </a:solidFill>
                    <a:latin typeface="Arial"/>
                    <a:ea typeface="Arial"/>
                    <a:cs typeface="Arial"/>
                  </a:defRPr>
                </a:pPr>
                <a:r>
                  <a:rPr lang="en-US"/>
                  <a:t>Annual Medical Costs per Person (in Dollars)</a:t>
                </a:r>
              </a:p>
            </c:rich>
          </c:tx>
          <c:layout>
            <c:manualLayout>
              <c:xMode val="edge"/>
              <c:yMode val="edge"/>
              <c:x val="0"/>
              <c:y val="0.33176838810641601"/>
            </c:manualLayout>
          </c:layout>
          <c:overlay val="0"/>
          <c:spPr>
            <a:noFill/>
            <a:ln w="25400">
              <a:noFill/>
            </a:ln>
          </c:spPr>
        </c:title>
        <c:numFmt formatCode="[$$-409]#,##0" sourceLinked="1"/>
        <c:majorTickMark val="out"/>
        <c:minorTickMark val="cross"/>
        <c:tickLblPos val="nextTo"/>
        <c:spPr>
          <a:ln w="3175">
            <a:solidFill>
              <a:srgbClr val="000000"/>
            </a:solidFill>
            <a:prstDash val="solid"/>
          </a:ln>
        </c:spPr>
        <c:txPr>
          <a:bodyPr rot="0" vert="horz"/>
          <a:lstStyle/>
          <a:p>
            <a:pPr>
              <a:defRPr sz="825" b="1" i="0" u="none" strike="noStrike" baseline="0">
                <a:solidFill>
                  <a:srgbClr val="000000"/>
                </a:solidFill>
                <a:latin typeface="Arial"/>
                <a:ea typeface="Arial"/>
                <a:cs typeface="Arial"/>
              </a:defRPr>
            </a:pPr>
            <a:endParaRPr lang="en-US"/>
          </a:p>
        </c:txPr>
        <c:crossAx val="63554688"/>
        <c:crosses val="autoZero"/>
        <c:crossBetween val="midCat"/>
        <c:majorUnit val="10000"/>
        <c:minorUnit val="5000"/>
      </c:valAx>
      <c:spPr>
        <a:solidFill>
          <a:srgbClr val="FFFFFF"/>
        </a:solidFill>
        <a:ln w="12700">
          <a:solidFill>
            <a:srgbClr val="808080"/>
          </a:solidFill>
          <a:prstDash val="solid"/>
        </a:ln>
      </c:spPr>
    </c:plotArea>
    <c:plotVisOnly val="1"/>
    <c:dispBlanksAs val="gap"/>
    <c:showDLblsOverMax val="0"/>
  </c:chart>
  <c:spPr>
    <a:solidFill>
      <a:srgbClr val="FFFFFF"/>
    </a:solidFill>
    <a:ln w="9525">
      <a:noFill/>
    </a:ln>
  </c:spPr>
  <c:txPr>
    <a:bodyPr/>
    <a:lstStyle/>
    <a:p>
      <a:pPr>
        <a:defRPr sz="8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400" dirty="0">
                <a:latin typeface="Tahoma" pitchFamily="34" charset="0"/>
                <a:ea typeface="Tahoma" pitchFamily="34" charset="0"/>
                <a:cs typeface="Tahoma" pitchFamily="34" charset="0"/>
              </a:rPr>
              <a:t>Total Health </a:t>
            </a:r>
            <a:r>
              <a:rPr lang="en-US" sz="2400" b="1" i="0" u="none" strike="noStrike" kern="1200" baseline="0" dirty="0">
                <a:solidFill>
                  <a:sysClr val="windowText" lastClr="000000"/>
                </a:solidFill>
                <a:latin typeface="Tahoma" pitchFamily="34" charset="0"/>
                <a:ea typeface="Tahoma" pitchFamily="34" charset="0"/>
                <a:cs typeface="Tahoma" pitchFamily="34" charset="0"/>
              </a:rPr>
              <a:t>Expenditure per Capita</a:t>
            </a:r>
          </a:p>
          <a:p>
            <a:pPr>
              <a:defRPr/>
            </a:pPr>
            <a:r>
              <a:rPr lang="en-US" sz="2400" b="1" i="0" u="none" strike="noStrike" kern="1200" baseline="0" dirty="0">
                <a:solidFill>
                  <a:sysClr val="windowText" lastClr="000000"/>
                </a:solidFill>
                <a:latin typeface="Tahoma" pitchFamily="34" charset="0"/>
                <a:ea typeface="Tahoma" pitchFamily="34" charset="0"/>
                <a:cs typeface="Tahoma" pitchFamily="34" charset="0"/>
              </a:rPr>
              <a:t> and </a:t>
            </a:r>
            <a:r>
              <a:rPr lang="en-US" sz="2400" dirty="0">
                <a:latin typeface="Tahoma" pitchFamily="34" charset="0"/>
                <a:ea typeface="Tahoma" pitchFamily="34" charset="0"/>
                <a:cs typeface="Tahoma" pitchFamily="34" charset="0"/>
              </a:rPr>
              <a:t>GDP per Capita, </a:t>
            </a:r>
          </a:p>
          <a:p>
            <a:pPr>
              <a:defRPr/>
            </a:pPr>
            <a:r>
              <a:rPr lang="en-US" sz="2400" dirty="0">
                <a:latin typeface="Tahoma" pitchFamily="34" charset="0"/>
                <a:ea typeface="Tahoma" pitchFamily="34" charset="0"/>
                <a:cs typeface="Tahoma" pitchFamily="34" charset="0"/>
              </a:rPr>
              <a:t>US and Selected Countries,</a:t>
            </a:r>
            <a:r>
              <a:rPr lang="en-US" sz="2400" baseline="0" dirty="0">
                <a:latin typeface="Tahoma" pitchFamily="34" charset="0"/>
                <a:ea typeface="Tahoma" pitchFamily="34" charset="0"/>
                <a:cs typeface="Tahoma" pitchFamily="34" charset="0"/>
              </a:rPr>
              <a:t> 2008</a:t>
            </a:r>
            <a:r>
              <a:rPr lang="en-US" sz="2400" dirty="0">
                <a:latin typeface="Tahoma" pitchFamily="34" charset="0"/>
                <a:ea typeface="Tahoma" pitchFamily="34" charset="0"/>
                <a:cs typeface="Tahoma" pitchFamily="34" charset="0"/>
              </a:rPr>
              <a:t> </a:t>
            </a:r>
          </a:p>
        </c:rich>
      </c:tx>
      <c:layout/>
      <c:overlay val="0"/>
    </c:title>
    <c:autoTitleDeleted val="0"/>
    <c:plotArea>
      <c:layout>
        <c:manualLayout>
          <c:layoutTarget val="inner"/>
          <c:xMode val="edge"/>
          <c:yMode val="edge"/>
          <c:x val="0.13425106658613201"/>
          <c:y val="0.216227262636947"/>
          <c:w val="0.80081773881007001"/>
          <c:h val="0.53240986667711399"/>
        </c:manualLayout>
      </c:layout>
      <c:scatterChart>
        <c:scatterStyle val="lineMarker"/>
        <c:varyColors val="0"/>
        <c:ser>
          <c:idx val="0"/>
          <c:order val="0"/>
          <c:tx>
            <c:strRef>
              <c:f>'2'!$A$3</c:f>
              <c:strCache>
                <c:ptCount val="1"/>
                <c:pt idx="0">
                  <c:v>Countries</c:v>
                </c:pt>
              </c:strCache>
            </c:strRef>
          </c:tx>
          <c:spPr>
            <a:ln w="28575">
              <a:noFill/>
            </a:ln>
          </c:spPr>
          <c:marker>
            <c:symbol val="diamond"/>
            <c:size val="8"/>
          </c:marker>
          <c:dPt>
            <c:idx val="14"/>
            <c:marker>
              <c:symbol val="diamond"/>
              <c:size val="10"/>
              <c:spPr>
                <a:solidFill>
                  <a:srgbClr val="FF6600"/>
                </a:solidFill>
              </c:spPr>
            </c:marker>
            <c:bubble3D val="0"/>
          </c:dPt>
          <c:dLbls>
            <c:dLbl>
              <c:idx val="0"/>
              <c:layout>
                <c:manualLayout>
                  <c:x val="-1.44371349624338E-2"/>
                  <c:y val="1.8006803266150499E-2"/>
                </c:manualLayout>
              </c:layout>
              <c:tx>
                <c:rich>
                  <a:bodyPr/>
                  <a:lstStyle/>
                  <a:p>
                    <a:r>
                      <a:rPr lang="en-US" sz="1200">
                        <a:latin typeface="Tahoma" pitchFamily="34" charset="0"/>
                        <a:ea typeface="Tahoma" pitchFamily="34" charset="0"/>
                        <a:cs typeface="Tahoma" pitchFamily="34" charset="0"/>
                      </a:rPr>
                      <a:t>Australia</a:t>
                    </a:r>
                  </a:p>
                </c:rich>
              </c:tx>
              <c:dLblPos val="r"/>
              <c:showLegendKey val="0"/>
              <c:showVal val="1"/>
              <c:showCatName val="0"/>
              <c:showSerName val="0"/>
              <c:showPercent val="0"/>
              <c:showBubbleSize val="0"/>
            </c:dLbl>
            <c:dLbl>
              <c:idx val="1"/>
              <c:layout>
                <c:manualLayout>
                  <c:x val="-2.7906976744185999E-3"/>
                  <c:y val="-8.6702018399411496E-2"/>
                </c:manualLayout>
              </c:layout>
              <c:tx>
                <c:rich>
                  <a:bodyPr/>
                  <a:lstStyle/>
                  <a:p>
                    <a:r>
                      <a:rPr lang="en-US" sz="1200"/>
                      <a:t>Austria</a:t>
                    </a:r>
                  </a:p>
                </c:rich>
              </c:tx>
              <c:dLblPos val="r"/>
              <c:showLegendKey val="0"/>
              <c:showVal val="1"/>
              <c:showCatName val="0"/>
              <c:showSerName val="0"/>
              <c:showPercent val="0"/>
              <c:showBubbleSize val="0"/>
            </c:dLbl>
            <c:dLbl>
              <c:idx val="2"/>
              <c:layout>
                <c:manualLayout>
                  <c:x val="-3.8588416642296702E-2"/>
                  <c:y val="-2.4256775951109699E-2"/>
                </c:manualLayout>
              </c:layout>
              <c:tx>
                <c:rich>
                  <a:bodyPr/>
                  <a:lstStyle/>
                  <a:p>
                    <a:r>
                      <a:rPr lang="en-US" sz="1200">
                        <a:latin typeface="Tahoma" pitchFamily="34" charset="0"/>
                        <a:ea typeface="Tahoma" pitchFamily="34" charset="0"/>
                        <a:cs typeface="Tahoma" pitchFamily="34" charset="0"/>
                      </a:rPr>
                      <a:t>Belgium</a:t>
                    </a:r>
                  </a:p>
                </c:rich>
              </c:tx>
              <c:dLblPos val="r"/>
              <c:showLegendKey val="0"/>
              <c:showVal val="1"/>
              <c:showCatName val="0"/>
              <c:showSerName val="0"/>
              <c:showPercent val="0"/>
              <c:showBubbleSize val="0"/>
            </c:dLbl>
            <c:dLbl>
              <c:idx val="3"/>
              <c:layout>
                <c:manualLayout>
                  <c:x val="-1.11212478169489E-2"/>
                  <c:y val="-3.6748271868421598E-2"/>
                </c:manualLayout>
              </c:layout>
              <c:tx>
                <c:rich>
                  <a:bodyPr/>
                  <a:lstStyle/>
                  <a:p>
                    <a:r>
                      <a:rPr lang="en-US" sz="1200"/>
                      <a:t>Canada</a:t>
                    </a:r>
                  </a:p>
                </c:rich>
              </c:tx>
              <c:dLblPos val="r"/>
              <c:showLegendKey val="0"/>
              <c:showVal val="1"/>
              <c:showCatName val="0"/>
              <c:showSerName val="0"/>
              <c:showPercent val="0"/>
              <c:showBubbleSize val="0"/>
            </c:dLbl>
            <c:dLbl>
              <c:idx val="4"/>
              <c:layout>
                <c:manualLayout>
                  <c:x val="-6.9072473195276499E-2"/>
                  <c:y val="-1.50736777699273E-2"/>
                </c:manualLayout>
              </c:layout>
              <c:tx>
                <c:rich>
                  <a:bodyPr/>
                  <a:lstStyle/>
                  <a:p>
                    <a:r>
                      <a:rPr lang="en-US" sz="1200">
                        <a:latin typeface="Tahoma" pitchFamily="34" charset="0"/>
                        <a:ea typeface="Tahoma" pitchFamily="34" charset="0"/>
                        <a:cs typeface="Tahoma" pitchFamily="34" charset="0"/>
                      </a:rPr>
                      <a:t>France</a:t>
                    </a:r>
                  </a:p>
                </c:rich>
              </c:tx>
              <c:dLblPos val="r"/>
              <c:showLegendKey val="0"/>
              <c:showVal val="1"/>
              <c:showCatName val="0"/>
              <c:showSerName val="0"/>
              <c:showPercent val="0"/>
              <c:showBubbleSize val="0"/>
            </c:dLbl>
            <c:dLbl>
              <c:idx val="5"/>
              <c:layout>
                <c:manualLayout>
                  <c:x val="-0.112474835126692"/>
                  <c:y val="-7.9301463357783597E-2"/>
                </c:manualLayout>
              </c:layout>
              <c:tx>
                <c:rich>
                  <a:bodyPr/>
                  <a:lstStyle/>
                  <a:p>
                    <a:r>
                      <a:rPr lang="en-US" sz="1200"/>
                      <a:t>Germany</a:t>
                    </a:r>
                  </a:p>
                </c:rich>
              </c:tx>
              <c:dLblPos val="r"/>
              <c:showLegendKey val="0"/>
              <c:showVal val="1"/>
              <c:showCatName val="0"/>
              <c:showSerName val="0"/>
              <c:showPercent val="0"/>
              <c:showBubbleSize val="0"/>
            </c:dLbl>
            <c:dLbl>
              <c:idx val="6"/>
              <c:layout>
                <c:manualLayout>
                  <c:x val="-4.4442901770218798E-2"/>
                  <c:y val="-1.45466067435373E-2"/>
                </c:manualLayout>
              </c:layout>
              <c:tx>
                <c:rich>
                  <a:bodyPr/>
                  <a:lstStyle/>
                  <a:p>
                    <a:r>
                      <a:rPr lang="en-US" sz="1200"/>
                      <a:t>Italy</a:t>
                    </a:r>
                  </a:p>
                </c:rich>
              </c:tx>
              <c:dLblPos val="r"/>
              <c:showLegendKey val="0"/>
              <c:showVal val="1"/>
              <c:showCatName val="0"/>
              <c:showSerName val="0"/>
              <c:showPercent val="0"/>
              <c:showBubbleSize val="0"/>
            </c:dLbl>
            <c:dLbl>
              <c:idx val="7"/>
              <c:layout>
                <c:manualLayout>
                  <c:x val="-2.3999540841844601E-2"/>
                  <c:y val="1.90102486032909E-2"/>
                </c:manualLayout>
              </c:layout>
              <c:tx>
                <c:rich>
                  <a:bodyPr/>
                  <a:lstStyle/>
                  <a:p>
                    <a:r>
                      <a:rPr lang="en-US" sz="1200">
                        <a:latin typeface="Tahoma" pitchFamily="34" charset="0"/>
                        <a:ea typeface="Tahoma" pitchFamily="34" charset="0"/>
                        <a:cs typeface="Tahoma" pitchFamily="34" charset="0"/>
                      </a:rPr>
                      <a:t>Japan</a:t>
                    </a:r>
                  </a:p>
                </c:rich>
              </c:tx>
              <c:dLblPos val="r"/>
              <c:showLegendKey val="0"/>
              <c:showVal val="1"/>
              <c:showCatName val="0"/>
              <c:showSerName val="0"/>
              <c:showPercent val="0"/>
              <c:showBubbleSize val="0"/>
            </c:dLbl>
            <c:dLbl>
              <c:idx val="8"/>
              <c:layout>
                <c:manualLayout>
                  <c:x val="1.80354043734814E-2"/>
                  <c:y val="2.6156445985417401E-2"/>
                </c:manualLayout>
              </c:layout>
              <c:tx>
                <c:rich>
                  <a:bodyPr/>
                  <a:lstStyle/>
                  <a:p>
                    <a:r>
                      <a:rPr lang="en-US" sz="1200"/>
                      <a:t>Netherlands</a:t>
                    </a:r>
                  </a:p>
                </c:rich>
              </c:tx>
              <c:dLblPos val="r"/>
              <c:showLegendKey val="0"/>
              <c:showVal val="1"/>
              <c:showCatName val="0"/>
              <c:showSerName val="0"/>
              <c:showPercent val="0"/>
              <c:showBubbleSize val="0"/>
            </c:dLbl>
            <c:dLbl>
              <c:idx val="9"/>
              <c:layout>
                <c:manualLayout>
                  <c:x val="-2.1883597883598001E-2"/>
                  <c:y val="3.0190778391506998E-2"/>
                </c:manualLayout>
              </c:layout>
              <c:tx>
                <c:rich>
                  <a:bodyPr/>
                  <a:lstStyle/>
                  <a:p>
                    <a:r>
                      <a:rPr lang="en-US" sz="1200">
                        <a:latin typeface="Tahoma" pitchFamily="34" charset="0"/>
                        <a:ea typeface="Tahoma" pitchFamily="34" charset="0"/>
                        <a:cs typeface="Tahoma" pitchFamily="34" charset="0"/>
                      </a:rPr>
                      <a:t>Norway</a:t>
                    </a:r>
                  </a:p>
                </c:rich>
              </c:tx>
              <c:dLblPos val="r"/>
              <c:showLegendKey val="0"/>
              <c:showVal val="1"/>
              <c:showCatName val="0"/>
              <c:showSerName val="0"/>
              <c:showPercent val="0"/>
              <c:showBubbleSize val="0"/>
            </c:dLbl>
            <c:dLbl>
              <c:idx val="10"/>
              <c:layout>
                <c:manualLayout>
                  <c:x val="-5.0423436744131599E-2"/>
                  <c:y val="5.3908527391522902E-2"/>
                </c:manualLayout>
              </c:layout>
              <c:tx>
                <c:rich>
                  <a:bodyPr/>
                  <a:lstStyle/>
                  <a:p>
                    <a:r>
                      <a:rPr lang="en-US" sz="1200"/>
                      <a:t>Spain</a:t>
                    </a:r>
                  </a:p>
                </c:rich>
              </c:tx>
              <c:dLblPos val="r"/>
              <c:showLegendKey val="0"/>
              <c:showVal val="1"/>
              <c:showCatName val="0"/>
              <c:showSerName val="0"/>
              <c:showPercent val="0"/>
              <c:showBubbleSize val="0"/>
            </c:dLbl>
            <c:dLbl>
              <c:idx val="11"/>
              <c:layout>
                <c:manualLayout>
                  <c:x val="5.6910794862894798E-2"/>
                  <c:y val="7.2409914995593502E-2"/>
                </c:manualLayout>
              </c:layout>
              <c:tx>
                <c:rich>
                  <a:bodyPr/>
                  <a:lstStyle/>
                  <a:p>
                    <a:r>
                      <a:rPr lang="en-US" sz="1200"/>
                      <a:t>Sweden</a:t>
                    </a:r>
                  </a:p>
                </c:rich>
              </c:tx>
              <c:dLblPos val="r"/>
              <c:showLegendKey val="0"/>
              <c:showVal val="1"/>
              <c:showCatName val="0"/>
              <c:showSerName val="0"/>
              <c:showPercent val="0"/>
              <c:showBubbleSize val="0"/>
            </c:dLbl>
            <c:dLbl>
              <c:idx val="12"/>
              <c:layout>
                <c:manualLayout>
                  <c:x val="-2.2214508851093401E-2"/>
                  <c:y val="-2.7752081406105501E-2"/>
                </c:manualLayout>
              </c:layout>
              <c:tx>
                <c:rich>
                  <a:bodyPr/>
                  <a:lstStyle/>
                  <a:p>
                    <a:r>
                      <a:rPr lang="en-US" sz="1200">
                        <a:latin typeface="Tahoma" pitchFamily="34" charset="0"/>
                        <a:ea typeface="Tahoma" pitchFamily="34" charset="0"/>
                        <a:cs typeface="Tahoma" pitchFamily="34" charset="0"/>
                      </a:rPr>
                      <a:t>Switzerland</a:t>
                    </a:r>
                  </a:p>
                </c:rich>
              </c:tx>
              <c:dLblPos val="r"/>
              <c:showLegendKey val="0"/>
              <c:showVal val="1"/>
              <c:showCatName val="0"/>
              <c:showSerName val="0"/>
              <c:showPercent val="0"/>
              <c:showBubbleSize val="0"/>
            </c:dLbl>
            <c:dLbl>
              <c:idx val="13"/>
              <c:layout>
                <c:manualLayout>
                  <c:x val="-4.1791044776119399E-3"/>
                  <c:y val="1.32053289823508E-2"/>
                </c:manualLayout>
              </c:layout>
              <c:tx>
                <c:rich>
                  <a:bodyPr/>
                  <a:lstStyle/>
                  <a:p>
                    <a:r>
                      <a:rPr lang="en-US" sz="1200"/>
                      <a:t>U.K.</a:t>
                    </a:r>
                  </a:p>
                </c:rich>
              </c:tx>
              <c:dLblPos val="r"/>
              <c:showLegendKey val="0"/>
              <c:showVal val="1"/>
              <c:showCatName val="0"/>
              <c:showSerName val="0"/>
              <c:showPercent val="0"/>
              <c:showBubbleSize val="0"/>
            </c:dLbl>
            <c:dLbl>
              <c:idx val="14"/>
              <c:layout/>
              <c:tx>
                <c:rich>
                  <a:bodyPr/>
                  <a:lstStyle/>
                  <a:p>
                    <a:r>
                      <a:rPr lang="en-US" sz="1200">
                        <a:latin typeface="Tahoma" pitchFamily="34" charset="0"/>
                        <a:ea typeface="Tahoma" pitchFamily="34" charset="0"/>
                        <a:cs typeface="Tahoma" pitchFamily="34" charset="0"/>
                      </a:rPr>
                      <a:t>USA</a:t>
                    </a:r>
                  </a:p>
                </c:rich>
              </c:tx>
              <c:dLblPos val="r"/>
              <c:showLegendKey val="0"/>
              <c:showVal val="0"/>
              <c:showCatName val="0"/>
              <c:showSerName val="0"/>
              <c:showPercent val="0"/>
              <c:showBubbleSize val="0"/>
            </c:dLbl>
            <c:txPr>
              <a:bodyPr/>
              <a:lstStyle/>
              <a:p>
                <a:pPr>
                  <a:defRPr sz="1200">
                    <a:latin typeface="Tahoma" pitchFamily="34" charset="0"/>
                    <a:ea typeface="Tahoma" pitchFamily="34" charset="0"/>
                    <a:cs typeface="Tahoma" pitchFamily="34" charset="0"/>
                  </a:defRPr>
                </a:pPr>
                <a:endParaRPr lang="en-US"/>
              </a:p>
            </c:txPr>
            <c:dLblPos val="b"/>
            <c:showLegendKey val="0"/>
            <c:showVal val="0"/>
            <c:showCatName val="0"/>
            <c:showSerName val="0"/>
            <c:showPercent val="0"/>
            <c:showBubbleSize val="0"/>
          </c:dLbls>
          <c:trendline>
            <c:trendlineType val="linear"/>
            <c:dispRSqr val="0"/>
            <c:dispEq val="0"/>
          </c:trendline>
          <c:xVal>
            <c:numRef>
              <c:f>'2'!$B$4:$B$18</c:f>
              <c:numCache>
                <c:formatCode>General</c:formatCode>
                <c:ptCount val="15"/>
                <c:pt idx="0">
                  <c:v>39439</c:v>
                </c:pt>
                <c:pt idx="1">
                  <c:v>37873</c:v>
                </c:pt>
                <c:pt idx="2">
                  <c:v>35930</c:v>
                </c:pt>
                <c:pt idx="3">
                  <c:v>39288</c:v>
                </c:pt>
                <c:pt idx="4">
                  <c:v>33134</c:v>
                </c:pt>
                <c:pt idx="5">
                  <c:v>35436</c:v>
                </c:pt>
                <c:pt idx="6">
                  <c:v>31709</c:v>
                </c:pt>
                <c:pt idx="7">
                  <c:v>34132</c:v>
                </c:pt>
                <c:pt idx="8">
                  <c:v>41189</c:v>
                </c:pt>
                <c:pt idx="9">
                  <c:v>58596</c:v>
                </c:pt>
                <c:pt idx="10">
                  <c:v>32366</c:v>
                </c:pt>
                <c:pt idx="11">
                  <c:v>36946</c:v>
                </c:pt>
                <c:pt idx="12">
                  <c:v>43131</c:v>
                </c:pt>
                <c:pt idx="13">
                  <c:v>36128</c:v>
                </c:pt>
                <c:pt idx="14">
                  <c:v>47193</c:v>
                </c:pt>
              </c:numCache>
            </c:numRef>
          </c:xVal>
          <c:yVal>
            <c:numRef>
              <c:f>'2'!$C$4:$C$18</c:f>
              <c:numCache>
                <c:formatCode>General</c:formatCode>
                <c:ptCount val="15"/>
                <c:pt idx="0">
                  <c:v>3353</c:v>
                </c:pt>
                <c:pt idx="1">
                  <c:v>3970</c:v>
                </c:pt>
                <c:pt idx="2">
                  <c:v>3995</c:v>
                </c:pt>
                <c:pt idx="3">
                  <c:v>4079</c:v>
                </c:pt>
                <c:pt idx="4">
                  <c:v>3696</c:v>
                </c:pt>
                <c:pt idx="5">
                  <c:v>3737</c:v>
                </c:pt>
                <c:pt idx="6">
                  <c:v>2870</c:v>
                </c:pt>
                <c:pt idx="7">
                  <c:v>2729</c:v>
                </c:pt>
                <c:pt idx="8">
                  <c:v>4063</c:v>
                </c:pt>
                <c:pt idx="9">
                  <c:v>5003</c:v>
                </c:pt>
                <c:pt idx="10">
                  <c:v>2902</c:v>
                </c:pt>
                <c:pt idx="11">
                  <c:v>3470</c:v>
                </c:pt>
                <c:pt idx="12">
                  <c:v>4627</c:v>
                </c:pt>
                <c:pt idx="13">
                  <c:v>3129</c:v>
                </c:pt>
                <c:pt idx="14">
                  <c:v>7538</c:v>
                </c:pt>
              </c:numCache>
            </c:numRef>
          </c:yVal>
          <c:smooth val="0"/>
        </c:ser>
        <c:dLbls>
          <c:showLegendKey val="0"/>
          <c:showVal val="0"/>
          <c:showCatName val="0"/>
          <c:showSerName val="0"/>
          <c:showPercent val="0"/>
          <c:showBubbleSize val="0"/>
        </c:dLbls>
        <c:axId val="64237952"/>
        <c:axId val="64239872"/>
      </c:scatterChart>
      <c:valAx>
        <c:axId val="64237952"/>
        <c:scaling>
          <c:orientation val="minMax"/>
          <c:min val="25000"/>
        </c:scaling>
        <c:delete val="0"/>
        <c:axPos val="b"/>
        <c:title>
          <c:tx>
            <c:rich>
              <a:bodyPr/>
              <a:lstStyle/>
              <a:p>
                <a:pPr>
                  <a:defRPr sz="1200">
                    <a:latin typeface="Tahoma" pitchFamily="34" charset="0"/>
                    <a:ea typeface="Tahoma" pitchFamily="34" charset="0"/>
                    <a:cs typeface="Tahoma" pitchFamily="34" charset="0"/>
                  </a:defRPr>
                </a:pPr>
                <a:r>
                  <a:rPr lang="en-US" sz="1200">
                    <a:latin typeface="Tahoma" pitchFamily="34" charset="0"/>
                    <a:ea typeface="Tahoma" pitchFamily="34" charset="0"/>
                    <a:cs typeface="Tahoma" pitchFamily="34" charset="0"/>
                  </a:rPr>
                  <a:t>GDP Per Capita</a:t>
                </a:r>
              </a:p>
            </c:rich>
          </c:tx>
          <c:layout>
            <c:manualLayout>
              <c:xMode val="edge"/>
              <c:yMode val="edge"/>
              <c:x val="0.466836263655173"/>
              <c:y val="0.81659137427433104"/>
            </c:manualLayout>
          </c:layout>
          <c:overlay val="0"/>
        </c:title>
        <c:numFmt formatCode="&quot;$&quot;#,##0" sourceLinked="0"/>
        <c:majorTickMark val="out"/>
        <c:minorTickMark val="none"/>
        <c:tickLblPos val="nextTo"/>
        <c:txPr>
          <a:bodyPr/>
          <a:lstStyle/>
          <a:p>
            <a:pPr>
              <a:defRPr sz="1200">
                <a:latin typeface="Tahoma" pitchFamily="34" charset="0"/>
                <a:ea typeface="Tahoma" pitchFamily="34" charset="0"/>
                <a:cs typeface="Tahoma" pitchFamily="34" charset="0"/>
              </a:defRPr>
            </a:pPr>
            <a:endParaRPr lang="en-US"/>
          </a:p>
        </c:txPr>
        <c:crossAx val="64239872"/>
        <c:crosses val="autoZero"/>
        <c:crossBetween val="midCat"/>
      </c:valAx>
      <c:valAx>
        <c:axId val="64239872"/>
        <c:scaling>
          <c:orientation val="minMax"/>
        </c:scaling>
        <c:delete val="0"/>
        <c:axPos val="l"/>
        <c:title>
          <c:tx>
            <c:rich>
              <a:bodyPr rot="-5400000" vert="horz"/>
              <a:lstStyle/>
              <a:p>
                <a:pPr>
                  <a:defRPr sz="1200" b="1">
                    <a:latin typeface="Tahoma" pitchFamily="34" charset="0"/>
                    <a:ea typeface="Tahoma" pitchFamily="34" charset="0"/>
                    <a:cs typeface="Tahoma" pitchFamily="34" charset="0"/>
                  </a:defRPr>
                </a:pPr>
                <a:r>
                  <a:rPr lang="en-US" sz="1200" b="1">
                    <a:latin typeface="Tahoma" pitchFamily="34" charset="0"/>
                    <a:ea typeface="Tahoma" pitchFamily="34" charset="0"/>
                    <a:cs typeface="Tahoma" pitchFamily="34" charset="0"/>
                  </a:rPr>
                  <a:t>Per Capita Health</a:t>
                </a:r>
                <a:r>
                  <a:rPr lang="en-US" sz="1200" b="1" baseline="0">
                    <a:latin typeface="Tahoma" pitchFamily="34" charset="0"/>
                    <a:ea typeface="Tahoma" pitchFamily="34" charset="0"/>
                    <a:cs typeface="Tahoma" pitchFamily="34" charset="0"/>
                  </a:rPr>
                  <a:t> Spending</a:t>
                </a:r>
                <a:endParaRPr lang="en-US" sz="1200" b="1">
                  <a:latin typeface="Tahoma" pitchFamily="34" charset="0"/>
                  <a:ea typeface="Tahoma" pitchFamily="34" charset="0"/>
                  <a:cs typeface="Tahoma" pitchFamily="34" charset="0"/>
                </a:endParaRPr>
              </a:p>
            </c:rich>
          </c:tx>
          <c:layout>
            <c:manualLayout>
              <c:xMode val="edge"/>
              <c:yMode val="edge"/>
              <c:x val="1.5078207206049901E-2"/>
              <c:y val="0.28567001973967099"/>
            </c:manualLayout>
          </c:layout>
          <c:overlay val="0"/>
        </c:title>
        <c:numFmt formatCode="&quot;$&quot;#,##0" sourceLinked="0"/>
        <c:majorTickMark val="out"/>
        <c:minorTickMark val="none"/>
        <c:tickLblPos val="nextTo"/>
        <c:txPr>
          <a:bodyPr/>
          <a:lstStyle/>
          <a:p>
            <a:pPr>
              <a:defRPr sz="1200">
                <a:latin typeface="Tahoma" pitchFamily="34" charset="0"/>
                <a:ea typeface="Tahoma" pitchFamily="34" charset="0"/>
                <a:cs typeface="Tahoma" pitchFamily="34" charset="0"/>
              </a:defRPr>
            </a:pPr>
            <a:endParaRPr lang="en-US"/>
          </a:p>
        </c:txPr>
        <c:crossAx val="64237952"/>
        <c:crosses val="autoZero"/>
        <c:crossBetween val="midCat"/>
      </c:valAx>
      <c:spPr>
        <a:solidFill>
          <a:srgbClr val="EEF2FF"/>
        </a:solidFill>
      </c:spPr>
    </c:plotArea>
    <c:plotVisOnly val="1"/>
    <c:dispBlanksAs val="gap"/>
    <c:showDLblsOverMax val="0"/>
  </c:chart>
  <c:spPr>
    <a:solidFill>
      <a:srgbClr val="EEF2FF"/>
    </a:solidFill>
    <a:ln w="19050">
      <a:solidFill>
        <a:schemeClr val="tx1">
          <a:lumMod val="50000"/>
          <a:lumOff val="50000"/>
        </a:schemeClr>
      </a:solidFill>
    </a:ln>
  </c:sp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2400" b="1" i="0" u="none" strike="noStrike" baseline="0" dirty="0">
                <a:latin typeface="Tahoma" pitchFamily="34" charset="0"/>
                <a:ea typeface="Tahoma" pitchFamily="34" charset="0"/>
                <a:cs typeface="Tahoma" pitchFamily="34" charset="0"/>
              </a:rPr>
              <a:t>Total Health Expenditure Per Capita, </a:t>
            </a:r>
          </a:p>
          <a:p>
            <a:pPr>
              <a:defRPr/>
            </a:pPr>
            <a:r>
              <a:rPr lang="en-US" sz="2400" b="1" i="0" u="none" strike="noStrike" baseline="0" dirty="0">
                <a:latin typeface="Tahoma" pitchFamily="34" charset="0"/>
                <a:ea typeface="Tahoma" pitchFamily="34" charset="0"/>
                <a:cs typeface="Tahoma" pitchFamily="34" charset="0"/>
              </a:rPr>
              <a:t>U.S. and Selected Countries, 1970, 1980, 1990, 2000, 2008</a:t>
            </a:r>
            <a:endParaRPr lang="en-US" sz="2400" dirty="0">
              <a:latin typeface="Tahoma" pitchFamily="34" charset="0"/>
              <a:ea typeface="Tahoma" pitchFamily="34" charset="0"/>
              <a:cs typeface="Tahoma" pitchFamily="34" charset="0"/>
            </a:endParaRPr>
          </a:p>
        </c:rich>
      </c:tx>
      <c:overlay val="0"/>
    </c:title>
    <c:autoTitleDeleted val="0"/>
    <c:plotArea>
      <c:layout>
        <c:manualLayout>
          <c:layoutTarget val="inner"/>
          <c:xMode val="edge"/>
          <c:yMode val="edge"/>
          <c:x val="0.13315446950116699"/>
          <c:y val="0.203833903832323"/>
          <c:w val="0.76152300185238797"/>
          <c:h val="0.51986308024265704"/>
        </c:manualLayout>
      </c:layout>
      <c:barChart>
        <c:barDir val="col"/>
        <c:grouping val="clustered"/>
        <c:varyColors val="0"/>
        <c:ser>
          <c:idx val="0"/>
          <c:order val="0"/>
          <c:tx>
            <c:strRef>
              <c:f>'4'!$C$39:$D$39</c:f>
              <c:strCache>
                <c:ptCount val="1"/>
                <c:pt idx="0">
                  <c:v>1970</c:v>
                </c:pt>
              </c:strCache>
            </c:strRef>
          </c:tx>
          <c:spPr>
            <a:solidFill>
              <a:srgbClr val="FFC864"/>
            </a:solidFill>
            <a:ln>
              <a:solidFill>
                <a:schemeClr val="tx2"/>
              </a:solidFill>
            </a:ln>
          </c:spPr>
          <c:invertIfNegative val="0"/>
          <c:cat>
            <c:strRef>
              <c:f>'4'!$B$40:$B$55</c:f>
              <c:strCache>
                <c:ptCount val="16"/>
                <c:pt idx="0">
                  <c:v> Australia</c:v>
                </c:pt>
                <c:pt idx="1">
                  <c:v> Austria</c:v>
                </c:pt>
                <c:pt idx="2">
                  <c:v> Belgium</c:v>
                </c:pt>
                <c:pt idx="3">
                  <c:v> Canada</c:v>
                </c:pt>
                <c:pt idx="4">
                  <c:v> France</c:v>
                </c:pt>
                <c:pt idx="5">
                  <c:v> Germany</c:v>
                </c:pt>
                <c:pt idx="6">
                  <c:v> Italy</c:v>
                </c:pt>
                <c:pt idx="7">
                  <c:v> Japan</c:v>
                </c:pt>
                <c:pt idx="8">
                  <c:v> Netherlands</c:v>
                </c:pt>
                <c:pt idx="9">
                  <c:v> Norway</c:v>
                </c:pt>
                <c:pt idx="10">
                  <c:v> Spain</c:v>
                </c:pt>
                <c:pt idx="11">
                  <c:v> Sweden</c:v>
                </c:pt>
                <c:pt idx="12">
                  <c:v> Switzerland</c:v>
                </c:pt>
                <c:pt idx="13">
                  <c:v> U.K.</c:v>
                </c:pt>
                <c:pt idx="14">
                  <c:v> U.S.A.</c:v>
                </c:pt>
                <c:pt idx="15">
                  <c:v>Average</c:v>
                </c:pt>
              </c:strCache>
            </c:strRef>
          </c:cat>
          <c:val>
            <c:numRef>
              <c:f>'4'!$C$40:$C$55</c:f>
              <c:numCache>
                <c:formatCode>_("$"* #,##0_);_("$"* \(#,##0\);_("$"* "-"??_);_(@_)</c:formatCode>
                <c:ptCount val="16"/>
                <c:pt idx="0">
                  <c:v>236</c:v>
                </c:pt>
                <c:pt idx="1">
                  <c:v>196</c:v>
                </c:pt>
                <c:pt idx="2">
                  <c:v>149</c:v>
                </c:pt>
                <c:pt idx="3">
                  <c:v>294</c:v>
                </c:pt>
                <c:pt idx="4">
                  <c:v>193</c:v>
                </c:pt>
                <c:pt idx="5">
                  <c:v>0</c:v>
                </c:pt>
                <c:pt idx="6">
                  <c:v>0</c:v>
                </c:pt>
                <c:pt idx="7">
                  <c:v>0</c:v>
                </c:pt>
                <c:pt idx="8">
                  <c:v>0</c:v>
                </c:pt>
                <c:pt idx="9">
                  <c:v>143</c:v>
                </c:pt>
                <c:pt idx="10">
                  <c:v>95</c:v>
                </c:pt>
                <c:pt idx="11">
                  <c:v>311</c:v>
                </c:pt>
                <c:pt idx="12">
                  <c:v>344</c:v>
                </c:pt>
                <c:pt idx="13">
                  <c:v>159</c:v>
                </c:pt>
                <c:pt idx="14">
                  <c:v>356</c:v>
                </c:pt>
                <c:pt idx="15">
                  <c:v>225.09090909090909</c:v>
                </c:pt>
              </c:numCache>
            </c:numRef>
          </c:val>
        </c:ser>
        <c:ser>
          <c:idx val="1"/>
          <c:order val="1"/>
          <c:tx>
            <c:strRef>
              <c:f>'4'!$E$39</c:f>
              <c:strCache>
                <c:ptCount val="1"/>
                <c:pt idx="0">
                  <c:v>1980</c:v>
                </c:pt>
              </c:strCache>
            </c:strRef>
          </c:tx>
          <c:spPr>
            <a:solidFill>
              <a:srgbClr val="0066CC"/>
            </a:solidFill>
            <a:ln>
              <a:solidFill>
                <a:srgbClr val="1F497D"/>
              </a:solidFill>
            </a:ln>
          </c:spPr>
          <c:invertIfNegative val="0"/>
          <c:cat>
            <c:strRef>
              <c:f>'4'!$B$40:$B$55</c:f>
              <c:strCache>
                <c:ptCount val="16"/>
                <c:pt idx="0">
                  <c:v> Australia</c:v>
                </c:pt>
                <c:pt idx="1">
                  <c:v> Austria</c:v>
                </c:pt>
                <c:pt idx="2">
                  <c:v> Belgium</c:v>
                </c:pt>
                <c:pt idx="3">
                  <c:v> Canada</c:v>
                </c:pt>
                <c:pt idx="4">
                  <c:v> France</c:v>
                </c:pt>
                <c:pt idx="5">
                  <c:v> Germany</c:v>
                </c:pt>
                <c:pt idx="6">
                  <c:v> Italy</c:v>
                </c:pt>
                <c:pt idx="7">
                  <c:v> Japan</c:v>
                </c:pt>
                <c:pt idx="8">
                  <c:v> Netherlands</c:v>
                </c:pt>
                <c:pt idx="9">
                  <c:v> Norway</c:v>
                </c:pt>
                <c:pt idx="10">
                  <c:v> Spain</c:v>
                </c:pt>
                <c:pt idx="11">
                  <c:v> Sweden</c:v>
                </c:pt>
                <c:pt idx="12">
                  <c:v> Switzerland</c:v>
                </c:pt>
                <c:pt idx="13">
                  <c:v> U.K.</c:v>
                </c:pt>
                <c:pt idx="14">
                  <c:v> U.S.A.</c:v>
                </c:pt>
                <c:pt idx="15">
                  <c:v>Average</c:v>
                </c:pt>
              </c:strCache>
            </c:strRef>
          </c:cat>
          <c:val>
            <c:numRef>
              <c:f>'4'!$E$40:$E$55</c:f>
              <c:numCache>
                <c:formatCode>_("$"* #,##0_);_("$"* \(#,##0\);_("$"* "-"??_);_(@_)</c:formatCode>
                <c:ptCount val="16"/>
                <c:pt idx="0">
                  <c:v>642</c:v>
                </c:pt>
                <c:pt idx="1">
                  <c:v>785</c:v>
                </c:pt>
                <c:pt idx="2">
                  <c:v>641</c:v>
                </c:pt>
                <c:pt idx="3">
                  <c:v>777</c:v>
                </c:pt>
                <c:pt idx="4">
                  <c:v>666</c:v>
                </c:pt>
                <c:pt idx="5">
                  <c:v>0</c:v>
                </c:pt>
                <c:pt idx="6">
                  <c:v>0</c:v>
                </c:pt>
                <c:pt idx="7">
                  <c:v>583</c:v>
                </c:pt>
                <c:pt idx="8">
                  <c:v>732</c:v>
                </c:pt>
                <c:pt idx="9">
                  <c:v>665</c:v>
                </c:pt>
                <c:pt idx="10">
                  <c:v>362</c:v>
                </c:pt>
                <c:pt idx="11">
                  <c:v>942</c:v>
                </c:pt>
                <c:pt idx="12">
                  <c:v>1013</c:v>
                </c:pt>
                <c:pt idx="13">
                  <c:v>468</c:v>
                </c:pt>
                <c:pt idx="14">
                  <c:v>1091</c:v>
                </c:pt>
                <c:pt idx="15">
                  <c:v>720.53846153846155</c:v>
                </c:pt>
              </c:numCache>
            </c:numRef>
          </c:val>
        </c:ser>
        <c:ser>
          <c:idx val="2"/>
          <c:order val="2"/>
          <c:tx>
            <c:strRef>
              <c:f>'4'!$F$39:$G$39</c:f>
              <c:strCache>
                <c:ptCount val="1"/>
                <c:pt idx="0">
                  <c:v>1990</c:v>
                </c:pt>
              </c:strCache>
            </c:strRef>
          </c:tx>
          <c:spPr>
            <a:solidFill>
              <a:srgbClr val="FF6600"/>
            </a:solidFill>
            <a:ln>
              <a:solidFill>
                <a:srgbClr val="1F497D"/>
              </a:solidFill>
            </a:ln>
          </c:spPr>
          <c:invertIfNegative val="0"/>
          <c:cat>
            <c:strRef>
              <c:f>'4'!$B$40:$B$55</c:f>
              <c:strCache>
                <c:ptCount val="16"/>
                <c:pt idx="0">
                  <c:v> Australia</c:v>
                </c:pt>
                <c:pt idx="1">
                  <c:v> Austria</c:v>
                </c:pt>
                <c:pt idx="2">
                  <c:v> Belgium</c:v>
                </c:pt>
                <c:pt idx="3">
                  <c:v> Canada</c:v>
                </c:pt>
                <c:pt idx="4">
                  <c:v> France</c:v>
                </c:pt>
                <c:pt idx="5">
                  <c:v> Germany</c:v>
                </c:pt>
                <c:pt idx="6">
                  <c:v> Italy</c:v>
                </c:pt>
                <c:pt idx="7">
                  <c:v> Japan</c:v>
                </c:pt>
                <c:pt idx="8">
                  <c:v> Netherlands</c:v>
                </c:pt>
                <c:pt idx="9">
                  <c:v> Norway</c:v>
                </c:pt>
                <c:pt idx="10">
                  <c:v> Spain</c:v>
                </c:pt>
                <c:pt idx="11">
                  <c:v> Sweden</c:v>
                </c:pt>
                <c:pt idx="12">
                  <c:v> Switzerland</c:v>
                </c:pt>
                <c:pt idx="13">
                  <c:v> U.K.</c:v>
                </c:pt>
                <c:pt idx="14">
                  <c:v> U.S.A.</c:v>
                </c:pt>
                <c:pt idx="15">
                  <c:v>Average</c:v>
                </c:pt>
              </c:strCache>
            </c:strRef>
          </c:cat>
          <c:val>
            <c:numRef>
              <c:f>'4'!$F$40:$F$55</c:f>
              <c:numCache>
                <c:formatCode>_("$"* #,##0_);_("$"* \(#,##0\);_("$"* "-"??_);_(@_)</c:formatCode>
                <c:ptCount val="16"/>
                <c:pt idx="0">
                  <c:v>1201</c:v>
                </c:pt>
                <c:pt idx="1">
                  <c:v>1623</c:v>
                </c:pt>
                <c:pt idx="2">
                  <c:v>1354</c:v>
                </c:pt>
                <c:pt idx="3">
                  <c:v>1735</c:v>
                </c:pt>
                <c:pt idx="4">
                  <c:v>1445</c:v>
                </c:pt>
                <c:pt idx="5">
                  <c:v>1764</c:v>
                </c:pt>
                <c:pt idx="6">
                  <c:v>1356</c:v>
                </c:pt>
                <c:pt idx="7">
                  <c:v>1122</c:v>
                </c:pt>
                <c:pt idx="8">
                  <c:v>1412</c:v>
                </c:pt>
                <c:pt idx="9">
                  <c:v>1366</c:v>
                </c:pt>
                <c:pt idx="10">
                  <c:v>870</c:v>
                </c:pt>
                <c:pt idx="11">
                  <c:v>1592</c:v>
                </c:pt>
                <c:pt idx="12">
                  <c:v>2028</c:v>
                </c:pt>
                <c:pt idx="13">
                  <c:v>960</c:v>
                </c:pt>
                <c:pt idx="14">
                  <c:v>2810</c:v>
                </c:pt>
                <c:pt idx="15">
                  <c:v>1509.2</c:v>
                </c:pt>
              </c:numCache>
            </c:numRef>
          </c:val>
        </c:ser>
        <c:ser>
          <c:idx val="3"/>
          <c:order val="3"/>
          <c:tx>
            <c:strRef>
              <c:f>'4'!$H$39:$I$39</c:f>
              <c:strCache>
                <c:ptCount val="1"/>
                <c:pt idx="0">
                  <c:v>2000</c:v>
                </c:pt>
              </c:strCache>
            </c:strRef>
          </c:tx>
          <c:spPr>
            <a:solidFill>
              <a:srgbClr val="808080"/>
            </a:solidFill>
            <a:ln>
              <a:solidFill>
                <a:srgbClr val="1F497D"/>
              </a:solidFill>
            </a:ln>
          </c:spPr>
          <c:invertIfNegative val="0"/>
          <c:cat>
            <c:strRef>
              <c:f>'4'!$B$40:$B$55</c:f>
              <c:strCache>
                <c:ptCount val="16"/>
                <c:pt idx="0">
                  <c:v> Australia</c:v>
                </c:pt>
                <c:pt idx="1">
                  <c:v> Austria</c:v>
                </c:pt>
                <c:pt idx="2">
                  <c:v> Belgium</c:v>
                </c:pt>
                <c:pt idx="3">
                  <c:v> Canada</c:v>
                </c:pt>
                <c:pt idx="4">
                  <c:v> France</c:v>
                </c:pt>
                <c:pt idx="5">
                  <c:v> Germany</c:v>
                </c:pt>
                <c:pt idx="6">
                  <c:v> Italy</c:v>
                </c:pt>
                <c:pt idx="7">
                  <c:v> Japan</c:v>
                </c:pt>
                <c:pt idx="8">
                  <c:v> Netherlands</c:v>
                </c:pt>
                <c:pt idx="9">
                  <c:v> Norway</c:v>
                </c:pt>
                <c:pt idx="10">
                  <c:v> Spain</c:v>
                </c:pt>
                <c:pt idx="11">
                  <c:v> Sweden</c:v>
                </c:pt>
                <c:pt idx="12">
                  <c:v> Switzerland</c:v>
                </c:pt>
                <c:pt idx="13">
                  <c:v> U.K.</c:v>
                </c:pt>
                <c:pt idx="14">
                  <c:v> U.S.A.</c:v>
                </c:pt>
                <c:pt idx="15">
                  <c:v>Average</c:v>
                </c:pt>
              </c:strCache>
            </c:strRef>
          </c:cat>
          <c:val>
            <c:numRef>
              <c:f>'4'!$H$40:$H$55</c:f>
              <c:numCache>
                <c:formatCode>_("$"* #,##0_);_("$"* \(#,##0\);_("$"* "-"??_);_(@_)</c:formatCode>
                <c:ptCount val="16"/>
                <c:pt idx="0">
                  <c:v>2266</c:v>
                </c:pt>
                <c:pt idx="1">
                  <c:v>2862</c:v>
                </c:pt>
                <c:pt idx="2">
                  <c:v>2481</c:v>
                </c:pt>
                <c:pt idx="3">
                  <c:v>2519</c:v>
                </c:pt>
                <c:pt idx="4">
                  <c:v>2553</c:v>
                </c:pt>
                <c:pt idx="5">
                  <c:v>2669</c:v>
                </c:pt>
                <c:pt idx="6">
                  <c:v>2064</c:v>
                </c:pt>
                <c:pt idx="7">
                  <c:v>1969</c:v>
                </c:pt>
                <c:pt idx="8">
                  <c:v>2340</c:v>
                </c:pt>
                <c:pt idx="9">
                  <c:v>3043</c:v>
                </c:pt>
                <c:pt idx="10">
                  <c:v>1538</c:v>
                </c:pt>
                <c:pt idx="11">
                  <c:v>2286</c:v>
                </c:pt>
                <c:pt idx="12">
                  <c:v>3221</c:v>
                </c:pt>
                <c:pt idx="13">
                  <c:v>1837</c:v>
                </c:pt>
                <c:pt idx="14">
                  <c:v>4703</c:v>
                </c:pt>
                <c:pt idx="15">
                  <c:v>2556.7333333333422</c:v>
                </c:pt>
              </c:numCache>
            </c:numRef>
          </c:val>
        </c:ser>
        <c:ser>
          <c:idx val="4"/>
          <c:order val="4"/>
          <c:tx>
            <c:strRef>
              <c:f>'4'!$J$39:$K$39</c:f>
              <c:strCache>
                <c:ptCount val="1"/>
                <c:pt idx="0">
                  <c:v>2008</c:v>
                </c:pt>
              </c:strCache>
            </c:strRef>
          </c:tx>
          <c:spPr>
            <a:solidFill>
              <a:srgbClr val="003B5C"/>
            </a:solidFill>
            <a:ln>
              <a:solidFill>
                <a:srgbClr val="1F497D"/>
              </a:solidFill>
            </a:ln>
          </c:spPr>
          <c:invertIfNegative val="0"/>
          <c:cat>
            <c:strRef>
              <c:f>'4'!$B$40:$B$55</c:f>
              <c:strCache>
                <c:ptCount val="16"/>
                <c:pt idx="0">
                  <c:v> Australia</c:v>
                </c:pt>
                <c:pt idx="1">
                  <c:v> Austria</c:v>
                </c:pt>
                <c:pt idx="2">
                  <c:v> Belgium</c:v>
                </c:pt>
                <c:pt idx="3">
                  <c:v> Canada</c:v>
                </c:pt>
                <c:pt idx="4">
                  <c:v> France</c:v>
                </c:pt>
                <c:pt idx="5">
                  <c:v> Germany</c:v>
                </c:pt>
                <c:pt idx="6">
                  <c:v> Italy</c:v>
                </c:pt>
                <c:pt idx="7">
                  <c:v> Japan</c:v>
                </c:pt>
                <c:pt idx="8">
                  <c:v> Netherlands</c:v>
                </c:pt>
                <c:pt idx="9">
                  <c:v> Norway</c:v>
                </c:pt>
                <c:pt idx="10">
                  <c:v> Spain</c:v>
                </c:pt>
                <c:pt idx="11">
                  <c:v> Sweden</c:v>
                </c:pt>
                <c:pt idx="12">
                  <c:v> Switzerland</c:v>
                </c:pt>
                <c:pt idx="13">
                  <c:v> U.K.</c:v>
                </c:pt>
                <c:pt idx="14">
                  <c:v> U.S.A.</c:v>
                </c:pt>
                <c:pt idx="15">
                  <c:v>Average</c:v>
                </c:pt>
              </c:strCache>
            </c:strRef>
          </c:cat>
          <c:val>
            <c:numRef>
              <c:f>'4'!$J$40:$J$55</c:f>
              <c:numCache>
                <c:formatCode>_("$"* #,##0_);_("$"* \(#,##0\);_("$"* "-"??_);_(@_)</c:formatCode>
                <c:ptCount val="16"/>
                <c:pt idx="0">
                  <c:v>3353</c:v>
                </c:pt>
                <c:pt idx="1">
                  <c:v>3970</c:v>
                </c:pt>
                <c:pt idx="2">
                  <c:v>3995</c:v>
                </c:pt>
                <c:pt idx="3">
                  <c:v>4079</c:v>
                </c:pt>
                <c:pt idx="4">
                  <c:v>3696</c:v>
                </c:pt>
                <c:pt idx="5">
                  <c:v>3737</c:v>
                </c:pt>
                <c:pt idx="6">
                  <c:v>2870</c:v>
                </c:pt>
                <c:pt idx="7">
                  <c:v>2729</c:v>
                </c:pt>
                <c:pt idx="8">
                  <c:v>4063</c:v>
                </c:pt>
                <c:pt idx="9">
                  <c:v>5003</c:v>
                </c:pt>
                <c:pt idx="10">
                  <c:v>2902</c:v>
                </c:pt>
                <c:pt idx="11">
                  <c:v>3470</c:v>
                </c:pt>
                <c:pt idx="12">
                  <c:v>4627</c:v>
                </c:pt>
                <c:pt idx="13">
                  <c:v>3129</c:v>
                </c:pt>
                <c:pt idx="14">
                  <c:v>7538</c:v>
                </c:pt>
                <c:pt idx="15">
                  <c:v>3944.066666666658</c:v>
                </c:pt>
              </c:numCache>
            </c:numRef>
          </c:val>
        </c:ser>
        <c:dLbls>
          <c:showLegendKey val="0"/>
          <c:showVal val="0"/>
          <c:showCatName val="0"/>
          <c:showSerName val="0"/>
          <c:showPercent val="0"/>
          <c:showBubbleSize val="0"/>
        </c:dLbls>
        <c:gapWidth val="150"/>
        <c:axId val="56533376"/>
        <c:axId val="56534912"/>
      </c:barChart>
      <c:catAx>
        <c:axId val="56533376"/>
        <c:scaling>
          <c:orientation val="minMax"/>
        </c:scaling>
        <c:delete val="0"/>
        <c:axPos val="b"/>
        <c:majorTickMark val="out"/>
        <c:minorTickMark val="none"/>
        <c:tickLblPos val="nextTo"/>
        <c:txPr>
          <a:bodyPr/>
          <a:lstStyle/>
          <a:p>
            <a:pPr>
              <a:defRPr sz="1400">
                <a:latin typeface="Tahoma" pitchFamily="34" charset="0"/>
                <a:ea typeface="Tahoma" pitchFamily="34" charset="0"/>
                <a:cs typeface="Tahoma" pitchFamily="34" charset="0"/>
              </a:defRPr>
            </a:pPr>
            <a:endParaRPr lang="en-US"/>
          </a:p>
        </c:txPr>
        <c:crossAx val="56534912"/>
        <c:crosses val="autoZero"/>
        <c:auto val="1"/>
        <c:lblAlgn val="ctr"/>
        <c:lblOffset val="100"/>
        <c:noMultiLvlLbl val="0"/>
      </c:catAx>
      <c:valAx>
        <c:axId val="56534912"/>
        <c:scaling>
          <c:orientation val="minMax"/>
        </c:scaling>
        <c:delete val="0"/>
        <c:axPos val="l"/>
        <c:majorGridlines/>
        <c:title>
          <c:tx>
            <c:rich>
              <a:bodyPr rot="-5400000" vert="horz"/>
              <a:lstStyle/>
              <a:p>
                <a:pPr>
                  <a:defRPr sz="1100">
                    <a:latin typeface="Tahoma" pitchFamily="34" charset="0"/>
                    <a:ea typeface="Tahoma" pitchFamily="34" charset="0"/>
                    <a:cs typeface="Tahoma" pitchFamily="34" charset="0"/>
                  </a:defRPr>
                </a:pPr>
                <a:r>
                  <a:rPr lang="en-US" sz="1100" b="0" i="0" baseline="0" dirty="0">
                    <a:latin typeface="Tahoma" pitchFamily="34" charset="0"/>
                    <a:ea typeface="Tahoma" pitchFamily="34" charset="0"/>
                    <a:cs typeface="Tahoma" pitchFamily="34" charset="0"/>
                  </a:rPr>
                  <a:t>Per Capita Spending - PPP Adjusted</a:t>
                </a:r>
                <a:endParaRPr lang="en-US" sz="1100" b="1" i="0" baseline="0" dirty="0">
                  <a:latin typeface="Tahoma" pitchFamily="34" charset="0"/>
                  <a:ea typeface="Tahoma" pitchFamily="34" charset="0"/>
                  <a:cs typeface="Tahoma" pitchFamily="34" charset="0"/>
                </a:endParaRPr>
              </a:p>
            </c:rich>
          </c:tx>
          <c:layout>
            <c:manualLayout>
              <c:xMode val="edge"/>
              <c:yMode val="edge"/>
              <c:x val="1.29519635860923E-2"/>
              <c:y val="0.29436264216972902"/>
            </c:manualLayout>
          </c:layout>
          <c:overlay val="0"/>
        </c:title>
        <c:numFmt formatCode="_(&quot;$&quot;* #,##0_);_(&quot;$&quot;* \(#,##0\);_(&quot;$&quot;* &quot;-&quot;??_);_(@_)" sourceLinked="1"/>
        <c:majorTickMark val="out"/>
        <c:minorTickMark val="none"/>
        <c:tickLblPos val="nextTo"/>
        <c:txPr>
          <a:bodyPr/>
          <a:lstStyle/>
          <a:p>
            <a:pPr>
              <a:defRPr sz="1400">
                <a:latin typeface="Tahoma" pitchFamily="34" charset="0"/>
                <a:ea typeface="Tahoma" pitchFamily="34" charset="0"/>
                <a:cs typeface="Tahoma" pitchFamily="34" charset="0"/>
              </a:defRPr>
            </a:pPr>
            <a:endParaRPr lang="en-US"/>
          </a:p>
        </c:txPr>
        <c:crossAx val="56533376"/>
        <c:crosses val="autoZero"/>
        <c:crossBetween val="between"/>
      </c:valAx>
      <c:spPr>
        <a:solidFill>
          <a:srgbClr val="EEF2FF"/>
        </a:solidFill>
      </c:spPr>
    </c:plotArea>
    <c:legend>
      <c:legendPos val="r"/>
      <c:layout>
        <c:manualLayout>
          <c:xMode val="edge"/>
          <c:yMode val="edge"/>
          <c:x val="0.908029856781436"/>
          <c:y val="0.39767526975794898"/>
          <c:w val="8.2254667854235103E-2"/>
          <c:h val="0.16689352455770001"/>
        </c:manualLayout>
      </c:layout>
      <c:overlay val="0"/>
      <c:txPr>
        <a:bodyPr/>
        <a:lstStyle/>
        <a:p>
          <a:pPr>
            <a:defRPr sz="1400">
              <a:latin typeface="Tahoma" pitchFamily="34" charset="0"/>
              <a:ea typeface="Tahoma" pitchFamily="34" charset="0"/>
              <a:cs typeface="Tahoma" pitchFamily="34" charset="0"/>
            </a:defRPr>
          </a:pPr>
          <a:endParaRPr lang="en-US"/>
        </a:p>
      </c:txPr>
    </c:legend>
    <c:plotVisOnly val="1"/>
    <c:dispBlanksAs val="gap"/>
    <c:showDLblsOverMax val="0"/>
  </c:chart>
  <c:spPr>
    <a:solidFill>
      <a:srgbClr val="EEF2FF"/>
    </a:solidFill>
    <a:ln w="19050">
      <a:solidFill>
        <a:schemeClr val="tx1">
          <a:lumMod val="50000"/>
          <a:lumOff val="50000"/>
        </a:schemeClr>
      </a:solidFill>
    </a:ln>
  </c:sp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400"/>
            </a:pPr>
            <a:r>
              <a:rPr lang="en-US" sz="2400" dirty="0"/>
              <a:t>Percentage Point Change in Public and Private Health Expenditure as a Share of GDP, </a:t>
            </a:r>
          </a:p>
          <a:p>
            <a:pPr>
              <a:defRPr sz="2400"/>
            </a:pPr>
            <a:r>
              <a:rPr lang="en-US" sz="2400" dirty="0"/>
              <a:t>U.S. and Selected Countries, 1980 to 2008</a:t>
            </a:r>
          </a:p>
        </c:rich>
      </c:tx>
      <c:overlay val="0"/>
    </c:title>
    <c:autoTitleDeleted val="0"/>
    <c:plotArea>
      <c:layout>
        <c:manualLayout>
          <c:layoutTarget val="inner"/>
          <c:xMode val="edge"/>
          <c:yMode val="edge"/>
          <c:x val="9.2801727909011297E-2"/>
          <c:y val="0.16923923326589799"/>
          <c:w val="0.78010728346456704"/>
          <c:h val="0.62068435530586497"/>
        </c:manualLayout>
      </c:layout>
      <c:barChart>
        <c:barDir val="col"/>
        <c:grouping val="clustered"/>
        <c:varyColors val="0"/>
        <c:ser>
          <c:idx val="0"/>
          <c:order val="0"/>
          <c:tx>
            <c:strRef>
              <c:f>'11'!$B$22</c:f>
              <c:strCache>
                <c:ptCount val="1"/>
                <c:pt idx="0">
                  <c:v>Public Spending</c:v>
                </c:pt>
              </c:strCache>
            </c:strRef>
          </c:tx>
          <c:spPr>
            <a:solidFill>
              <a:srgbClr val="FF6600"/>
            </a:solidFill>
            <a:ln>
              <a:solidFill>
                <a:srgbClr val="002060"/>
              </a:solidFill>
            </a:ln>
          </c:spPr>
          <c:invertIfNegative val="0"/>
          <c:dLbls>
            <c:dLbl>
              <c:idx val="7"/>
              <c:layout>
                <c:manualLayout>
                  <c:x val="-8.2944517302095695E-3"/>
                  <c:y val="0.11059929349170999"/>
                </c:manualLayout>
              </c:layout>
              <c:dLblPos val="outEnd"/>
              <c:showLegendKey val="0"/>
              <c:showVal val="1"/>
              <c:showCatName val="0"/>
              <c:showSerName val="0"/>
              <c:showPercent val="0"/>
              <c:showBubbleSize val="0"/>
            </c:dLbl>
            <c:numFmt formatCode="0.0" sourceLinked="0"/>
            <c:dLblPos val="outEnd"/>
            <c:showLegendKey val="0"/>
            <c:showVal val="1"/>
            <c:showCatName val="0"/>
            <c:showSerName val="0"/>
            <c:showPercent val="0"/>
            <c:showBubbleSize val="0"/>
            <c:showLeaderLines val="0"/>
          </c:dLbls>
          <c:cat>
            <c:strRef>
              <c:f>'11'!$A$23:$A$32</c:f>
              <c:strCache>
                <c:ptCount val="10"/>
                <c:pt idx="0">
                  <c:v>Australia</c:v>
                </c:pt>
                <c:pt idx="1">
                  <c:v>Austria</c:v>
                </c:pt>
                <c:pt idx="2">
                  <c:v>Canada</c:v>
                </c:pt>
                <c:pt idx="3">
                  <c:v>France</c:v>
                </c:pt>
                <c:pt idx="4">
                  <c:v>Japan</c:v>
                </c:pt>
                <c:pt idx="5">
                  <c:v>Norway</c:v>
                </c:pt>
                <c:pt idx="6">
                  <c:v>Spain</c:v>
                </c:pt>
                <c:pt idx="7">
                  <c:v>Sweden</c:v>
                </c:pt>
                <c:pt idx="8">
                  <c:v>U.K.</c:v>
                </c:pt>
                <c:pt idx="9">
                  <c:v>U.S.A.</c:v>
                </c:pt>
              </c:strCache>
            </c:strRef>
          </c:cat>
          <c:val>
            <c:numRef>
              <c:f>'11'!$B$23:$B$32</c:f>
              <c:numCache>
                <c:formatCode>0.0</c:formatCode>
                <c:ptCount val="10"/>
                <c:pt idx="0">
                  <c:v>1.9000000000000019</c:v>
                </c:pt>
                <c:pt idx="1">
                  <c:v>3</c:v>
                </c:pt>
                <c:pt idx="2">
                  <c:v>2</c:v>
                </c:pt>
                <c:pt idx="3">
                  <c:v>3.0999999999999992</c:v>
                </c:pt>
                <c:pt idx="4">
                  <c:v>1.899999999999997</c:v>
                </c:pt>
                <c:pt idx="5">
                  <c:v>1.299999999999996</c:v>
                </c:pt>
                <c:pt idx="6">
                  <c:v>2.2999999999999998</c:v>
                </c:pt>
                <c:pt idx="7">
                  <c:v>-0.5</c:v>
                </c:pt>
                <c:pt idx="8">
                  <c:v>2.2000000000000002</c:v>
                </c:pt>
                <c:pt idx="9">
                  <c:v>3.7</c:v>
                </c:pt>
              </c:numCache>
            </c:numRef>
          </c:val>
        </c:ser>
        <c:ser>
          <c:idx val="1"/>
          <c:order val="1"/>
          <c:tx>
            <c:strRef>
              <c:f>'11'!$C$22</c:f>
              <c:strCache>
                <c:ptCount val="1"/>
                <c:pt idx="0">
                  <c:v>Private Spending</c:v>
                </c:pt>
              </c:strCache>
            </c:strRef>
          </c:tx>
          <c:spPr>
            <a:solidFill>
              <a:srgbClr val="002060"/>
            </a:solidFill>
            <a:ln>
              <a:solidFill>
                <a:srgbClr val="002060"/>
              </a:solidFill>
            </a:ln>
          </c:spPr>
          <c:invertIfNegative val="0"/>
          <c:dLbls>
            <c:dLbl>
              <c:idx val="4"/>
              <c:layout>
                <c:manualLayout>
                  <c:x val="1.24416775953144E-2"/>
                  <c:y val="9.2166360132477698E-2"/>
                </c:manualLayout>
              </c:layout>
              <c:showLegendKey val="0"/>
              <c:showVal val="1"/>
              <c:showCatName val="0"/>
              <c:showSerName val="0"/>
              <c:showPercent val="0"/>
              <c:showBubbleSize val="0"/>
            </c:dLbl>
            <c:numFmt formatCode="0.0" sourceLinked="0"/>
            <c:showLegendKey val="0"/>
            <c:showVal val="1"/>
            <c:showCatName val="0"/>
            <c:showSerName val="0"/>
            <c:showPercent val="0"/>
            <c:showBubbleSize val="0"/>
            <c:showLeaderLines val="0"/>
          </c:dLbls>
          <c:cat>
            <c:strRef>
              <c:f>'11'!$A$23:$A$32</c:f>
              <c:strCache>
                <c:ptCount val="10"/>
                <c:pt idx="0">
                  <c:v>Australia</c:v>
                </c:pt>
                <c:pt idx="1">
                  <c:v>Austria</c:v>
                </c:pt>
                <c:pt idx="2">
                  <c:v>Canada</c:v>
                </c:pt>
                <c:pt idx="3">
                  <c:v>France</c:v>
                </c:pt>
                <c:pt idx="4">
                  <c:v>Japan</c:v>
                </c:pt>
                <c:pt idx="5">
                  <c:v>Norway</c:v>
                </c:pt>
                <c:pt idx="6">
                  <c:v>Spain</c:v>
                </c:pt>
                <c:pt idx="7">
                  <c:v>Sweden</c:v>
                </c:pt>
                <c:pt idx="8">
                  <c:v>U.K.</c:v>
                </c:pt>
                <c:pt idx="9">
                  <c:v>U.S.A.</c:v>
                </c:pt>
              </c:strCache>
            </c:strRef>
          </c:cat>
          <c:val>
            <c:numRef>
              <c:f>'11'!$C$23:$C$32</c:f>
              <c:numCache>
                <c:formatCode>0.0</c:formatCode>
                <c:ptCount val="10"/>
                <c:pt idx="0">
                  <c:v>0.5</c:v>
                </c:pt>
                <c:pt idx="1">
                  <c:v>0.1</c:v>
                </c:pt>
                <c:pt idx="2">
                  <c:v>1.4</c:v>
                </c:pt>
                <c:pt idx="3">
                  <c:v>1.1000000000000001</c:v>
                </c:pt>
                <c:pt idx="4">
                  <c:v>-0.4</c:v>
                </c:pt>
                <c:pt idx="5">
                  <c:v>0.3</c:v>
                </c:pt>
                <c:pt idx="6">
                  <c:v>1.4</c:v>
                </c:pt>
                <c:pt idx="7">
                  <c:v>1</c:v>
                </c:pt>
                <c:pt idx="8">
                  <c:v>0.9</c:v>
                </c:pt>
                <c:pt idx="9">
                  <c:v>3.2</c:v>
                </c:pt>
              </c:numCache>
            </c:numRef>
          </c:val>
        </c:ser>
        <c:dLbls>
          <c:showLegendKey val="0"/>
          <c:showVal val="0"/>
          <c:showCatName val="0"/>
          <c:showSerName val="0"/>
          <c:showPercent val="0"/>
          <c:showBubbleSize val="0"/>
        </c:dLbls>
        <c:gapWidth val="50"/>
        <c:axId val="66695936"/>
        <c:axId val="66697472"/>
      </c:barChart>
      <c:catAx>
        <c:axId val="66695936"/>
        <c:scaling>
          <c:orientation val="minMax"/>
        </c:scaling>
        <c:delete val="0"/>
        <c:axPos val="b"/>
        <c:majorTickMark val="out"/>
        <c:minorTickMark val="none"/>
        <c:tickLblPos val="low"/>
        <c:txPr>
          <a:bodyPr/>
          <a:lstStyle/>
          <a:p>
            <a:pPr>
              <a:defRPr sz="1200"/>
            </a:pPr>
            <a:endParaRPr lang="en-US"/>
          </a:p>
        </c:txPr>
        <c:crossAx val="66697472"/>
        <c:crosses val="autoZero"/>
        <c:auto val="1"/>
        <c:lblAlgn val="ctr"/>
        <c:lblOffset val="100"/>
        <c:noMultiLvlLbl val="0"/>
      </c:catAx>
      <c:valAx>
        <c:axId val="66697472"/>
        <c:scaling>
          <c:orientation val="minMax"/>
          <c:min val="-0.70000000000000095"/>
        </c:scaling>
        <c:delete val="0"/>
        <c:axPos val="l"/>
        <c:title>
          <c:tx>
            <c:rich>
              <a:bodyPr rot="-5400000" vert="horz"/>
              <a:lstStyle/>
              <a:p>
                <a:pPr>
                  <a:defRPr/>
                </a:pPr>
                <a:r>
                  <a:rPr lang="en-US"/>
                  <a:t>Percent of GDP</a:t>
                </a:r>
              </a:p>
            </c:rich>
          </c:tx>
          <c:layout>
            <c:manualLayout>
              <c:xMode val="edge"/>
              <c:yMode val="edge"/>
              <c:x val="8.3781714785651808E-3"/>
              <c:y val="0.4490222248097"/>
            </c:manualLayout>
          </c:layout>
          <c:overlay val="0"/>
        </c:title>
        <c:numFmt formatCode="0.0\%" sourceLinked="0"/>
        <c:majorTickMark val="out"/>
        <c:minorTickMark val="none"/>
        <c:tickLblPos val="nextTo"/>
        <c:txPr>
          <a:bodyPr/>
          <a:lstStyle/>
          <a:p>
            <a:pPr>
              <a:defRPr sz="1200"/>
            </a:pPr>
            <a:endParaRPr lang="en-US"/>
          </a:p>
        </c:txPr>
        <c:crossAx val="66695936"/>
        <c:crosses val="autoZero"/>
        <c:crossBetween val="between"/>
      </c:valAx>
      <c:spPr>
        <a:solidFill>
          <a:srgbClr val="EEF2FF"/>
        </a:solidFill>
      </c:spPr>
    </c:plotArea>
    <c:legend>
      <c:legendPos val="r"/>
      <c:layout>
        <c:manualLayout>
          <c:xMode val="edge"/>
          <c:yMode val="edge"/>
          <c:x val="0.87350262467191597"/>
          <c:y val="0.42448353151789597"/>
          <c:w val="0.126497375328084"/>
          <c:h val="0.173471553116859"/>
        </c:manualLayout>
      </c:layout>
      <c:overlay val="0"/>
      <c:txPr>
        <a:bodyPr/>
        <a:lstStyle/>
        <a:p>
          <a:pPr>
            <a:defRPr sz="1600"/>
          </a:pPr>
          <a:endParaRPr lang="en-US"/>
        </a:p>
      </c:txPr>
    </c:legend>
    <c:plotVisOnly val="1"/>
    <c:dispBlanksAs val="gap"/>
    <c:showDLblsOverMax val="0"/>
  </c:chart>
  <c:spPr>
    <a:solidFill>
      <a:srgbClr val="EEF2FF"/>
    </a:solidFill>
    <a:ln w="19050">
      <a:solidFill>
        <a:schemeClr val="tx1">
          <a:lumMod val="50000"/>
          <a:lumOff val="50000"/>
        </a:schemeClr>
      </a:solidFill>
    </a:ln>
  </c:spPr>
  <c:txPr>
    <a:bodyPr/>
    <a:lstStyle/>
    <a:p>
      <a:pPr>
        <a:defRPr sz="1050">
          <a:latin typeface="Tahoma" pitchFamily="34" charset="0"/>
          <a:ea typeface="Tahoma" pitchFamily="34" charset="0"/>
          <a:cs typeface="Tahoma" pitchFamily="34" charset="0"/>
        </a:defRPr>
      </a:pPr>
      <a:endParaRPr lang="en-US"/>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2400" b="1" i="0" baseline="0" dirty="0">
                <a:latin typeface="Tahoma" pitchFamily="34" charset="0"/>
                <a:ea typeface="Tahoma" pitchFamily="34" charset="0"/>
                <a:cs typeface="Tahoma" pitchFamily="34" charset="0"/>
              </a:rPr>
              <a:t>Percentage Point Change in Total Health Expenditure as a Share of GDP, </a:t>
            </a: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2400" b="1" i="0" baseline="0" dirty="0">
                <a:latin typeface="Tahoma" pitchFamily="34" charset="0"/>
                <a:ea typeface="Tahoma" pitchFamily="34" charset="0"/>
                <a:cs typeface="Tahoma" pitchFamily="34" charset="0"/>
              </a:rPr>
              <a:t>U.S. and Selected Countries, by Decade.</a:t>
            </a:r>
          </a:p>
        </c:rich>
      </c:tx>
      <c:overlay val="0"/>
    </c:title>
    <c:autoTitleDeleted val="0"/>
    <c:plotArea>
      <c:layout>
        <c:manualLayout>
          <c:layoutTarget val="inner"/>
          <c:xMode val="edge"/>
          <c:yMode val="edge"/>
          <c:x val="9.2746513303484199E-2"/>
          <c:y val="0.187674686497522"/>
          <c:w val="0.76396994493335402"/>
          <c:h val="0.54472630504520303"/>
        </c:manualLayout>
      </c:layout>
      <c:barChart>
        <c:barDir val="col"/>
        <c:grouping val="stacked"/>
        <c:varyColors val="0"/>
        <c:ser>
          <c:idx val="0"/>
          <c:order val="0"/>
          <c:tx>
            <c:strRef>
              <c:f>'8'!$C$65</c:f>
              <c:strCache>
                <c:ptCount val="1"/>
                <c:pt idx="0">
                  <c:v>1980 to 1990</c:v>
                </c:pt>
              </c:strCache>
            </c:strRef>
          </c:tx>
          <c:spPr>
            <a:solidFill>
              <a:srgbClr val="002060"/>
            </a:solidFill>
            <a:ln>
              <a:solidFill>
                <a:schemeClr val="tx2"/>
              </a:solidFill>
            </a:ln>
          </c:spPr>
          <c:invertIfNegative val="0"/>
          <c:dLbls>
            <c:numFmt formatCode="0.0" sourceLinked="0"/>
            <c:txPr>
              <a:bodyPr/>
              <a:lstStyle/>
              <a:p>
                <a:pPr>
                  <a:defRPr sz="1100" b="1">
                    <a:solidFill>
                      <a:schemeClr val="bg1"/>
                    </a:solidFill>
                    <a:latin typeface="Tahoma" pitchFamily="34" charset="0"/>
                    <a:ea typeface="Tahoma" pitchFamily="34" charset="0"/>
                    <a:cs typeface="Tahoma" pitchFamily="34" charset="0"/>
                  </a:defRPr>
                </a:pPr>
                <a:endParaRPr lang="en-US"/>
              </a:p>
            </c:txPr>
            <c:showLegendKey val="0"/>
            <c:showVal val="1"/>
            <c:showCatName val="0"/>
            <c:showSerName val="0"/>
            <c:showPercent val="0"/>
            <c:showBubbleSize val="0"/>
            <c:showLeaderLines val="0"/>
          </c:dLbls>
          <c:cat>
            <c:strRef>
              <c:f>'8'!$B$66:$B$79</c:f>
              <c:strCache>
                <c:ptCount val="14"/>
                <c:pt idx="0">
                  <c:v>Sweden</c:v>
                </c:pt>
                <c:pt idx="1">
                  <c:v>Norway</c:v>
                </c:pt>
                <c:pt idx="2">
                  <c:v>Japan</c:v>
                </c:pt>
                <c:pt idx="3">
                  <c:v>Australia</c:v>
                </c:pt>
                <c:pt idx="4">
                  <c:v>Netherlands</c:v>
                </c:pt>
                <c:pt idx="5">
                  <c:v>Austria</c:v>
                </c:pt>
                <c:pt idx="6">
                  <c:v>U.K.</c:v>
                </c:pt>
                <c:pt idx="7">
                  <c:v>Switzerland</c:v>
                </c:pt>
                <c:pt idx="8">
                  <c:v>Canada</c:v>
                </c:pt>
                <c:pt idx="9">
                  <c:v>Spain</c:v>
                </c:pt>
                <c:pt idx="10">
                  <c:v>France</c:v>
                </c:pt>
                <c:pt idx="11">
                  <c:v>Belgium</c:v>
                </c:pt>
                <c:pt idx="12">
                  <c:v>U.S.A.</c:v>
                </c:pt>
                <c:pt idx="13">
                  <c:v>Average</c:v>
                </c:pt>
              </c:strCache>
            </c:strRef>
          </c:cat>
          <c:val>
            <c:numRef>
              <c:f>'8'!$C$66:$C$79</c:f>
              <c:numCache>
                <c:formatCode>0.0</c:formatCode>
                <c:ptCount val="14"/>
                <c:pt idx="0">
                  <c:v>-0.70000000000000195</c:v>
                </c:pt>
                <c:pt idx="1">
                  <c:v>0.6</c:v>
                </c:pt>
                <c:pt idx="2">
                  <c:v>-0.5</c:v>
                </c:pt>
                <c:pt idx="3">
                  <c:v>0.60000000000000098</c:v>
                </c:pt>
                <c:pt idx="4">
                  <c:v>0.6</c:v>
                </c:pt>
                <c:pt idx="5">
                  <c:v>0.90000000000000102</c:v>
                </c:pt>
                <c:pt idx="6">
                  <c:v>0.30000000000000099</c:v>
                </c:pt>
                <c:pt idx="7">
                  <c:v>0.9</c:v>
                </c:pt>
                <c:pt idx="8">
                  <c:v>1.9000000000000019</c:v>
                </c:pt>
                <c:pt idx="9">
                  <c:v>1.2</c:v>
                </c:pt>
                <c:pt idx="10">
                  <c:v>1.4</c:v>
                </c:pt>
                <c:pt idx="11">
                  <c:v>0.90000000000000102</c:v>
                </c:pt>
                <c:pt idx="12">
                  <c:v>3.1999999999999988</c:v>
                </c:pt>
                <c:pt idx="13">
                  <c:v>0.86923076923076903</c:v>
                </c:pt>
              </c:numCache>
            </c:numRef>
          </c:val>
        </c:ser>
        <c:ser>
          <c:idx val="1"/>
          <c:order val="1"/>
          <c:tx>
            <c:strRef>
              <c:f>'8'!$D$65</c:f>
              <c:strCache>
                <c:ptCount val="1"/>
                <c:pt idx="0">
                  <c:v>1990 to 2000</c:v>
                </c:pt>
              </c:strCache>
            </c:strRef>
          </c:tx>
          <c:spPr>
            <a:solidFill>
              <a:schemeClr val="bg1">
                <a:lumMod val="50000"/>
              </a:schemeClr>
            </a:solidFill>
            <a:ln>
              <a:solidFill>
                <a:srgbClr val="002060"/>
              </a:solidFill>
            </a:ln>
          </c:spPr>
          <c:invertIfNegative val="0"/>
          <c:dLbls>
            <c:dLbl>
              <c:idx val="0"/>
              <c:delete val="1"/>
            </c:dLbl>
            <c:dLbl>
              <c:idx val="4"/>
              <c:delete val="1"/>
            </c:dLbl>
            <c:numFmt formatCode="0.0" sourceLinked="0"/>
            <c:txPr>
              <a:bodyPr/>
              <a:lstStyle/>
              <a:p>
                <a:pPr>
                  <a:defRPr sz="1100" b="1">
                    <a:latin typeface="Tahoma" pitchFamily="34" charset="0"/>
                    <a:ea typeface="Tahoma" pitchFamily="34" charset="0"/>
                    <a:cs typeface="Tahoma" pitchFamily="34" charset="0"/>
                  </a:defRPr>
                </a:pPr>
                <a:endParaRPr lang="en-US"/>
              </a:p>
            </c:txPr>
            <c:showLegendKey val="0"/>
            <c:showVal val="1"/>
            <c:showCatName val="0"/>
            <c:showSerName val="0"/>
            <c:showPercent val="0"/>
            <c:showBubbleSize val="0"/>
            <c:showLeaderLines val="0"/>
          </c:dLbls>
          <c:cat>
            <c:strRef>
              <c:f>'8'!$B$66:$B$79</c:f>
              <c:strCache>
                <c:ptCount val="14"/>
                <c:pt idx="0">
                  <c:v>Sweden</c:v>
                </c:pt>
                <c:pt idx="1">
                  <c:v>Norway</c:v>
                </c:pt>
                <c:pt idx="2">
                  <c:v>Japan</c:v>
                </c:pt>
                <c:pt idx="3">
                  <c:v>Australia</c:v>
                </c:pt>
                <c:pt idx="4">
                  <c:v>Netherlands</c:v>
                </c:pt>
                <c:pt idx="5">
                  <c:v>Austria</c:v>
                </c:pt>
                <c:pt idx="6">
                  <c:v>U.K.</c:v>
                </c:pt>
                <c:pt idx="7">
                  <c:v>Switzerland</c:v>
                </c:pt>
                <c:pt idx="8">
                  <c:v>Canada</c:v>
                </c:pt>
                <c:pt idx="9">
                  <c:v>Spain</c:v>
                </c:pt>
                <c:pt idx="10">
                  <c:v>France</c:v>
                </c:pt>
                <c:pt idx="11">
                  <c:v>Belgium</c:v>
                </c:pt>
                <c:pt idx="12">
                  <c:v>U.S.A.</c:v>
                </c:pt>
                <c:pt idx="13">
                  <c:v>Average</c:v>
                </c:pt>
              </c:strCache>
            </c:strRef>
          </c:cat>
          <c:val>
            <c:numRef>
              <c:f>'8'!$D$66:$D$79</c:f>
              <c:numCache>
                <c:formatCode>0.0</c:formatCode>
                <c:ptCount val="14"/>
                <c:pt idx="0">
                  <c:v>0</c:v>
                </c:pt>
                <c:pt idx="1">
                  <c:v>0.80000000000000104</c:v>
                </c:pt>
                <c:pt idx="2">
                  <c:v>1.7000000000000011</c:v>
                </c:pt>
                <c:pt idx="3">
                  <c:v>1.299999999999996</c:v>
                </c:pt>
                <c:pt idx="4">
                  <c:v>0</c:v>
                </c:pt>
                <c:pt idx="5">
                  <c:v>1.599999999999997</c:v>
                </c:pt>
                <c:pt idx="6">
                  <c:v>1.099999999999997</c:v>
                </c:pt>
                <c:pt idx="7">
                  <c:v>2</c:v>
                </c:pt>
                <c:pt idx="8">
                  <c:v>-0.1</c:v>
                </c:pt>
                <c:pt idx="9">
                  <c:v>0.70000000000000095</c:v>
                </c:pt>
                <c:pt idx="10">
                  <c:v>1.6999999999999971</c:v>
                </c:pt>
                <c:pt idx="11">
                  <c:v>1.7999999999999969</c:v>
                </c:pt>
                <c:pt idx="12">
                  <c:v>1.2000000000000011</c:v>
                </c:pt>
                <c:pt idx="13">
                  <c:v>1.061538461538462</c:v>
                </c:pt>
              </c:numCache>
            </c:numRef>
          </c:val>
        </c:ser>
        <c:ser>
          <c:idx val="2"/>
          <c:order val="2"/>
          <c:tx>
            <c:strRef>
              <c:f>'8'!$E$65</c:f>
              <c:strCache>
                <c:ptCount val="1"/>
                <c:pt idx="0">
                  <c:v>2000 to 2008</c:v>
                </c:pt>
              </c:strCache>
            </c:strRef>
          </c:tx>
          <c:spPr>
            <a:solidFill>
              <a:srgbClr val="FF6600"/>
            </a:solidFill>
            <a:ln>
              <a:solidFill>
                <a:srgbClr val="002060"/>
              </a:solidFill>
            </a:ln>
          </c:spPr>
          <c:invertIfNegative val="0"/>
          <c:dLbls>
            <c:dLbl>
              <c:idx val="1"/>
              <c:layout>
                <c:manualLayout>
                  <c:x val="0"/>
                  <c:y val="-2.2727272727272901E-2"/>
                </c:manualLayout>
              </c:layout>
              <c:showLegendKey val="0"/>
              <c:showVal val="1"/>
              <c:showCatName val="0"/>
              <c:showSerName val="0"/>
              <c:showPercent val="0"/>
              <c:showBubbleSize val="0"/>
            </c:dLbl>
            <c:numFmt formatCode="0.0" sourceLinked="0"/>
            <c:txPr>
              <a:bodyPr/>
              <a:lstStyle/>
              <a:p>
                <a:pPr>
                  <a:defRPr sz="1100" b="1">
                    <a:latin typeface="Tahoma" pitchFamily="34" charset="0"/>
                    <a:ea typeface="Tahoma" pitchFamily="34" charset="0"/>
                    <a:cs typeface="Tahoma" pitchFamily="34" charset="0"/>
                  </a:defRPr>
                </a:pPr>
                <a:endParaRPr lang="en-US"/>
              </a:p>
            </c:txPr>
            <c:showLegendKey val="0"/>
            <c:showVal val="1"/>
            <c:showCatName val="0"/>
            <c:showSerName val="0"/>
            <c:showPercent val="0"/>
            <c:showBubbleSize val="0"/>
            <c:showLeaderLines val="0"/>
          </c:dLbls>
          <c:cat>
            <c:strRef>
              <c:f>'8'!$B$66:$B$79</c:f>
              <c:strCache>
                <c:ptCount val="14"/>
                <c:pt idx="0">
                  <c:v>Sweden</c:v>
                </c:pt>
                <c:pt idx="1">
                  <c:v>Norway</c:v>
                </c:pt>
                <c:pt idx="2">
                  <c:v>Japan</c:v>
                </c:pt>
                <c:pt idx="3">
                  <c:v>Australia</c:v>
                </c:pt>
                <c:pt idx="4">
                  <c:v>Netherlands</c:v>
                </c:pt>
                <c:pt idx="5">
                  <c:v>Austria</c:v>
                </c:pt>
                <c:pt idx="6">
                  <c:v>U.K.</c:v>
                </c:pt>
                <c:pt idx="7">
                  <c:v>Switzerland</c:v>
                </c:pt>
                <c:pt idx="8">
                  <c:v>Canada</c:v>
                </c:pt>
                <c:pt idx="9">
                  <c:v>Spain</c:v>
                </c:pt>
                <c:pt idx="10">
                  <c:v>France</c:v>
                </c:pt>
                <c:pt idx="11">
                  <c:v>Belgium</c:v>
                </c:pt>
                <c:pt idx="12">
                  <c:v>U.S.A.</c:v>
                </c:pt>
                <c:pt idx="13">
                  <c:v>Average</c:v>
                </c:pt>
              </c:strCache>
            </c:strRef>
          </c:cat>
          <c:val>
            <c:numRef>
              <c:f>'8'!$E$66:$E$79</c:f>
              <c:numCache>
                <c:formatCode>0.0</c:formatCode>
                <c:ptCount val="14"/>
                <c:pt idx="0">
                  <c:v>1.2000000000000011</c:v>
                </c:pt>
                <c:pt idx="1">
                  <c:v>0.1</c:v>
                </c:pt>
                <c:pt idx="2">
                  <c:v>0.4</c:v>
                </c:pt>
                <c:pt idx="3">
                  <c:v>0.5</c:v>
                </c:pt>
                <c:pt idx="4">
                  <c:v>1.9000000000000019</c:v>
                </c:pt>
                <c:pt idx="5">
                  <c:v>0.6</c:v>
                </c:pt>
                <c:pt idx="6">
                  <c:v>1.6999999999999971</c:v>
                </c:pt>
                <c:pt idx="7">
                  <c:v>0.5</c:v>
                </c:pt>
                <c:pt idx="8">
                  <c:v>1.599999999999997</c:v>
                </c:pt>
                <c:pt idx="9">
                  <c:v>1.7999999999999969</c:v>
                </c:pt>
                <c:pt idx="10">
                  <c:v>1.099999999999997</c:v>
                </c:pt>
                <c:pt idx="11">
                  <c:v>2.0999999999999992</c:v>
                </c:pt>
                <c:pt idx="12">
                  <c:v>2.5999999999999992</c:v>
                </c:pt>
                <c:pt idx="13">
                  <c:v>1.2384615384615381</c:v>
                </c:pt>
              </c:numCache>
            </c:numRef>
          </c:val>
        </c:ser>
        <c:dLbls>
          <c:showLegendKey val="0"/>
          <c:showVal val="0"/>
          <c:showCatName val="0"/>
          <c:showSerName val="0"/>
          <c:showPercent val="0"/>
          <c:showBubbleSize val="0"/>
        </c:dLbls>
        <c:gapWidth val="40"/>
        <c:overlap val="100"/>
        <c:axId val="66758912"/>
        <c:axId val="66772992"/>
      </c:barChart>
      <c:catAx>
        <c:axId val="66758912"/>
        <c:scaling>
          <c:orientation val="minMax"/>
        </c:scaling>
        <c:delete val="0"/>
        <c:axPos val="b"/>
        <c:majorTickMark val="out"/>
        <c:minorTickMark val="none"/>
        <c:tickLblPos val="low"/>
        <c:txPr>
          <a:bodyPr/>
          <a:lstStyle/>
          <a:p>
            <a:pPr>
              <a:defRPr sz="1200">
                <a:latin typeface="Tahoma" pitchFamily="34" charset="0"/>
                <a:ea typeface="Tahoma" pitchFamily="34" charset="0"/>
                <a:cs typeface="Tahoma" pitchFamily="34" charset="0"/>
              </a:defRPr>
            </a:pPr>
            <a:endParaRPr lang="en-US"/>
          </a:p>
        </c:txPr>
        <c:crossAx val="66772992"/>
        <c:crosses val="autoZero"/>
        <c:auto val="1"/>
        <c:lblAlgn val="ctr"/>
        <c:lblOffset val="100"/>
        <c:noMultiLvlLbl val="0"/>
      </c:catAx>
      <c:valAx>
        <c:axId val="66772992"/>
        <c:scaling>
          <c:orientation val="minMax"/>
          <c:min val="-1"/>
        </c:scaling>
        <c:delete val="0"/>
        <c:axPos val="l"/>
        <c:majorGridlines/>
        <c:title>
          <c:tx>
            <c:rich>
              <a:bodyPr rot="-5400000" vert="horz"/>
              <a:lstStyle/>
              <a:p>
                <a:pPr>
                  <a:defRPr sz="1100" b="0">
                    <a:latin typeface="Tahoma" pitchFamily="34" charset="0"/>
                    <a:ea typeface="Tahoma" pitchFamily="34" charset="0"/>
                    <a:cs typeface="Tahoma" pitchFamily="34" charset="0"/>
                  </a:defRPr>
                </a:pPr>
                <a:r>
                  <a:rPr lang="en-US" sz="1100" b="0">
                    <a:latin typeface="Tahoma" pitchFamily="34" charset="0"/>
                    <a:ea typeface="Tahoma" pitchFamily="34" charset="0"/>
                    <a:cs typeface="Tahoma" pitchFamily="34" charset="0"/>
                  </a:rPr>
                  <a:t>Percentage Change</a:t>
                </a:r>
              </a:p>
            </c:rich>
          </c:tx>
          <c:overlay val="0"/>
        </c:title>
        <c:numFmt formatCode="0\%" sourceLinked="0"/>
        <c:majorTickMark val="out"/>
        <c:minorTickMark val="none"/>
        <c:tickLblPos val="low"/>
        <c:txPr>
          <a:bodyPr/>
          <a:lstStyle/>
          <a:p>
            <a:pPr>
              <a:defRPr sz="1400">
                <a:latin typeface="Tahoma" pitchFamily="34" charset="0"/>
                <a:ea typeface="Tahoma" pitchFamily="34" charset="0"/>
                <a:cs typeface="Tahoma" pitchFamily="34" charset="0"/>
              </a:defRPr>
            </a:pPr>
            <a:endParaRPr lang="en-US"/>
          </a:p>
        </c:txPr>
        <c:crossAx val="66758912"/>
        <c:crosses val="autoZero"/>
        <c:crossBetween val="between"/>
      </c:valAx>
      <c:spPr>
        <a:solidFill>
          <a:srgbClr val="EEF2FF"/>
        </a:solidFill>
        <a:ln>
          <a:solidFill>
            <a:sysClr val="window" lastClr="FFFFFF">
              <a:lumMod val="50000"/>
            </a:sysClr>
          </a:solidFill>
        </a:ln>
      </c:spPr>
    </c:plotArea>
    <c:legend>
      <c:legendPos val="r"/>
      <c:layout>
        <c:manualLayout>
          <c:xMode val="edge"/>
          <c:yMode val="edge"/>
          <c:x val="0.86848676727909002"/>
          <c:y val="0.39596879556722298"/>
          <c:w val="0.125957677165354"/>
          <c:h val="0.10046062992125999"/>
        </c:manualLayout>
      </c:layout>
      <c:overlay val="0"/>
      <c:txPr>
        <a:bodyPr/>
        <a:lstStyle/>
        <a:p>
          <a:pPr>
            <a:defRPr sz="1200">
              <a:latin typeface="Tahoma" pitchFamily="34" charset="0"/>
              <a:ea typeface="Tahoma" pitchFamily="34" charset="0"/>
              <a:cs typeface="Tahoma" pitchFamily="34" charset="0"/>
            </a:defRPr>
          </a:pPr>
          <a:endParaRPr lang="en-US"/>
        </a:p>
      </c:txPr>
    </c:legend>
    <c:plotVisOnly val="1"/>
    <c:dispBlanksAs val="gap"/>
    <c:showDLblsOverMax val="0"/>
  </c:chart>
  <c:spPr>
    <a:solidFill>
      <a:srgbClr val="EEF2FF"/>
    </a:solidFill>
    <a:ln w="19050">
      <a:solidFill>
        <a:sysClr val="window" lastClr="FFFFFF">
          <a:lumMod val="50000"/>
        </a:sysClr>
      </a:solidFill>
    </a:ln>
  </c:sp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400"/>
            </a:pPr>
            <a:r>
              <a:rPr lang="en-US" sz="2400" dirty="0">
                <a:latin typeface="Tahoma" pitchFamily="34" charset="0"/>
                <a:ea typeface="Tahoma" pitchFamily="34" charset="0"/>
                <a:cs typeface="Tahoma" pitchFamily="34" charset="0"/>
              </a:rPr>
              <a:t>Public and Private Health Expenditures as a Percentage of GDP, </a:t>
            </a:r>
          </a:p>
          <a:p>
            <a:pPr>
              <a:defRPr sz="2400"/>
            </a:pPr>
            <a:r>
              <a:rPr lang="en-US" sz="2400" b="1" i="0" u="none" strike="noStrike" baseline="0" dirty="0">
                <a:latin typeface="Tahoma" pitchFamily="34" charset="0"/>
                <a:ea typeface="Tahoma" pitchFamily="34" charset="0"/>
                <a:cs typeface="Tahoma" pitchFamily="34" charset="0"/>
              </a:rPr>
              <a:t>U.S. and Selected Countries, 2008</a:t>
            </a:r>
            <a:endParaRPr lang="en-US" sz="2400" dirty="0">
              <a:latin typeface="Tahoma" pitchFamily="34" charset="0"/>
              <a:ea typeface="Tahoma" pitchFamily="34" charset="0"/>
              <a:cs typeface="Tahoma" pitchFamily="34" charset="0"/>
            </a:endParaRPr>
          </a:p>
        </c:rich>
      </c:tx>
      <c:overlay val="0"/>
    </c:title>
    <c:autoTitleDeleted val="0"/>
    <c:plotArea>
      <c:layout>
        <c:manualLayout>
          <c:layoutTarget val="inner"/>
          <c:xMode val="edge"/>
          <c:yMode val="edge"/>
          <c:x val="0.10017530621172401"/>
          <c:y val="0.221504228638086"/>
          <c:w val="0.73787609361329898"/>
          <c:h val="0.53416272965879297"/>
        </c:manualLayout>
      </c:layout>
      <c:barChart>
        <c:barDir val="col"/>
        <c:grouping val="stacked"/>
        <c:varyColors val="0"/>
        <c:ser>
          <c:idx val="0"/>
          <c:order val="0"/>
          <c:tx>
            <c:strRef>
              <c:f>'10'!$C$15</c:f>
              <c:strCache>
                <c:ptCount val="1"/>
                <c:pt idx="0">
                  <c:v>Public Expenditure</c:v>
                </c:pt>
              </c:strCache>
            </c:strRef>
          </c:tx>
          <c:spPr>
            <a:solidFill>
              <a:srgbClr val="003B5C"/>
            </a:solidFill>
            <a:ln>
              <a:solidFill>
                <a:srgbClr val="000000"/>
              </a:solidFill>
            </a:ln>
          </c:spPr>
          <c:invertIfNegative val="0"/>
          <c:dLbls>
            <c:numFmt formatCode="0.0\%" sourceLinked="0"/>
            <c:txPr>
              <a:bodyPr/>
              <a:lstStyle/>
              <a:p>
                <a:pPr>
                  <a:defRPr sz="1100">
                    <a:solidFill>
                      <a:schemeClr val="bg1"/>
                    </a:solidFill>
                    <a:latin typeface="Tahoma" pitchFamily="34" charset="0"/>
                    <a:ea typeface="Tahoma" pitchFamily="34" charset="0"/>
                    <a:cs typeface="Tahoma" pitchFamily="34" charset="0"/>
                  </a:defRPr>
                </a:pPr>
                <a:endParaRPr lang="en-US"/>
              </a:p>
            </c:txPr>
            <c:showLegendKey val="0"/>
            <c:showVal val="1"/>
            <c:showCatName val="0"/>
            <c:showSerName val="0"/>
            <c:showPercent val="0"/>
            <c:showBubbleSize val="0"/>
            <c:showLeaderLines val="0"/>
          </c:dLbls>
          <c:cat>
            <c:strRef>
              <c:f>'10'!$B$17:$B$29</c:f>
              <c:strCache>
                <c:ptCount val="13"/>
                <c:pt idx="0">
                  <c:v>Japan</c:v>
                </c:pt>
                <c:pt idx="1">
                  <c:v>Australia</c:v>
                </c:pt>
                <c:pt idx="2">
                  <c:v>Norway</c:v>
                </c:pt>
                <c:pt idx="3">
                  <c:v>U.K.</c:v>
                </c:pt>
                <c:pt idx="4">
                  <c:v>Spain</c:v>
                </c:pt>
                <c:pt idx="5">
                  <c:v>Italy</c:v>
                </c:pt>
                <c:pt idx="6">
                  <c:v>Sweden</c:v>
                </c:pt>
                <c:pt idx="7">
                  <c:v>Canada</c:v>
                </c:pt>
                <c:pt idx="8">
                  <c:v>Austria</c:v>
                </c:pt>
                <c:pt idx="9">
                  <c:v>Germany</c:v>
                </c:pt>
                <c:pt idx="10">
                  <c:v>Switzerland</c:v>
                </c:pt>
                <c:pt idx="11">
                  <c:v>France</c:v>
                </c:pt>
                <c:pt idx="12">
                  <c:v>U.S.A.</c:v>
                </c:pt>
              </c:strCache>
            </c:strRef>
          </c:cat>
          <c:val>
            <c:numRef>
              <c:f>'10'!$C$17:$C$29</c:f>
              <c:numCache>
                <c:formatCode>0.0</c:formatCode>
                <c:ptCount val="13"/>
                <c:pt idx="0">
                  <c:v>6.6</c:v>
                </c:pt>
                <c:pt idx="1">
                  <c:v>5.7</c:v>
                </c:pt>
                <c:pt idx="2">
                  <c:v>7.2</c:v>
                </c:pt>
                <c:pt idx="3">
                  <c:v>7.2</c:v>
                </c:pt>
                <c:pt idx="4">
                  <c:v>6.5</c:v>
                </c:pt>
                <c:pt idx="5">
                  <c:v>7</c:v>
                </c:pt>
                <c:pt idx="6">
                  <c:v>7.7</c:v>
                </c:pt>
                <c:pt idx="7">
                  <c:v>7.3</c:v>
                </c:pt>
                <c:pt idx="8">
                  <c:v>8.1</c:v>
                </c:pt>
                <c:pt idx="9">
                  <c:v>8.1</c:v>
                </c:pt>
                <c:pt idx="10">
                  <c:v>6.3</c:v>
                </c:pt>
                <c:pt idx="11">
                  <c:v>8.7000000000000011</c:v>
                </c:pt>
                <c:pt idx="12">
                  <c:v>7.4</c:v>
                </c:pt>
              </c:numCache>
            </c:numRef>
          </c:val>
        </c:ser>
        <c:ser>
          <c:idx val="1"/>
          <c:order val="1"/>
          <c:tx>
            <c:strRef>
              <c:f>'10'!$D$15</c:f>
              <c:strCache>
                <c:ptCount val="1"/>
                <c:pt idx="0">
                  <c:v>Private Expenditure</c:v>
                </c:pt>
              </c:strCache>
            </c:strRef>
          </c:tx>
          <c:spPr>
            <a:solidFill>
              <a:srgbClr val="FF6600"/>
            </a:solidFill>
            <a:ln>
              <a:solidFill>
                <a:srgbClr val="000000"/>
              </a:solidFill>
            </a:ln>
          </c:spPr>
          <c:invertIfNegative val="0"/>
          <c:dLbls>
            <c:numFmt formatCode="0.0\%" sourceLinked="0"/>
            <c:txPr>
              <a:bodyPr/>
              <a:lstStyle/>
              <a:p>
                <a:pPr>
                  <a:defRPr sz="1100">
                    <a:latin typeface="Tahoma" pitchFamily="34" charset="0"/>
                    <a:ea typeface="Tahoma" pitchFamily="34" charset="0"/>
                    <a:cs typeface="Tahoma" pitchFamily="34" charset="0"/>
                  </a:defRPr>
                </a:pPr>
                <a:endParaRPr lang="en-US"/>
              </a:p>
            </c:txPr>
            <c:showLegendKey val="0"/>
            <c:showVal val="1"/>
            <c:showCatName val="0"/>
            <c:showSerName val="0"/>
            <c:showPercent val="0"/>
            <c:showBubbleSize val="0"/>
            <c:showLeaderLines val="0"/>
          </c:dLbls>
          <c:cat>
            <c:strRef>
              <c:f>'10'!$B$17:$B$29</c:f>
              <c:strCache>
                <c:ptCount val="13"/>
                <c:pt idx="0">
                  <c:v>Japan</c:v>
                </c:pt>
                <c:pt idx="1">
                  <c:v>Australia</c:v>
                </c:pt>
                <c:pt idx="2">
                  <c:v>Norway</c:v>
                </c:pt>
                <c:pt idx="3">
                  <c:v>U.K.</c:v>
                </c:pt>
                <c:pt idx="4">
                  <c:v>Spain</c:v>
                </c:pt>
                <c:pt idx="5">
                  <c:v>Italy</c:v>
                </c:pt>
                <c:pt idx="6">
                  <c:v>Sweden</c:v>
                </c:pt>
                <c:pt idx="7">
                  <c:v>Canada</c:v>
                </c:pt>
                <c:pt idx="8">
                  <c:v>Austria</c:v>
                </c:pt>
                <c:pt idx="9">
                  <c:v>Germany</c:v>
                </c:pt>
                <c:pt idx="10">
                  <c:v>Switzerland</c:v>
                </c:pt>
                <c:pt idx="11">
                  <c:v>France</c:v>
                </c:pt>
                <c:pt idx="12">
                  <c:v>U.S.A.</c:v>
                </c:pt>
              </c:strCache>
            </c:strRef>
          </c:cat>
          <c:val>
            <c:numRef>
              <c:f>'10'!$D$17:$D$29</c:f>
              <c:numCache>
                <c:formatCode>0.0</c:formatCode>
                <c:ptCount val="13"/>
                <c:pt idx="0">
                  <c:v>1.5</c:v>
                </c:pt>
                <c:pt idx="1">
                  <c:v>2.8</c:v>
                </c:pt>
                <c:pt idx="2">
                  <c:v>1.3</c:v>
                </c:pt>
                <c:pt idx="3">
                  <c:v>1.5</c:v>
                </c:pt>
                <c:pt idx="4">
                  <c:v>2.5</c:v>
                </c:pt>
                <c:pt idx="5">
                  <c:v>2.1</c:v>
                </c:pt>
                <c:pt idx="6">
                  <c:v>1.7</c:v>
                </c:pt>
                <c:pt idx="7">
                  <c:v>3.1</c:v>
                </c:pt>
                <c:pt idx="8">
                  <c:v>2.4</c:v>
                </c:pt>
                <c:pt idx="9">
                  <c:v>2.5</c:v>
                </c:pt>
                <c:pt idx="10">
                  <c:v>4.4000000000000004</c:v>
                </c:pt>
                <c:pt idx="11">
                  <c:v>2.5</c:v>
                </c:pt>
                <c:pt idx="12">
                  <c:v>8.5</c:v>
                </c:pt>
              </c:numCache>
            </c:numRef>
          </c:val>
        </c:ser>
        <c:dLbls>
          <c:showLegendKey val="0"/>
          <c:showVal val="0"/>
          <c:showCatName val="0"/>
          <c:showSerName val="0"/>
          <c:showPercent val="0"/>
          <c:showBubbleSize val="0"/>
        </c:dLbls>
        <c:gapWidth val="50"/>
        <c:overlap val="100"/>
        <c:axId val="57112832"/>
        <c:axId val="57118720"/>
      </c:barChart>
      <c:catAx>
        <c:axId val="57112832"/>
        <c:scaling>
          <c:orientation val="minMax"/>
        </c:scaling>
        <c:delete val="0"/>
        <c:axPos val="b"/>
        <c:majorTickMark val="out"/>
        <c:minorTickMark val="none"/>
        <c:tickLblPos val="nextTo"/>
        <c:txPr>
          <a:bodyPr/>
          <a:lstStyle/>
          <a:p>
            <a:pPr>
              <a:defRPr sz="1200" b="0">
                <a:latin typeface="Tahoma" pitchFamily="34" charset="0"/>
                <a:ea typeface="Tahoma" pitchFamily="34" charset="0"/>
                <a:cs typeface="Tahoma" pitchFamily="34" charset="0"/>
              </a:defRPr>
            </a:pPr>
            <a:endParaRPr lang="en-US"/>
          </a:p>
        </c:txPr>
        <c:crossAx val="57118720"/>
        <c:crosses val="autoZero"/>
        <c:auto val="1"/>
        <c:lblAlgn val="ctr"/>
        <c:lblOffset val="15"/>
        <c:noMultiLvlLbl val="0"/>
      </c:catAx>
      <c:valAx>
        <c:axId val="57118720"/>
        <c:scaling>
          <c:orientation val="minMax"/>
        </c:scaling>
        <c:delete val="0"/>
        <c:axPos val="l"/>
        <c:majorGridlines/>
        <c:title>
          <c:tx>
            <c:rich>
              <a:bodyPr rot="-5400000" vert="horz"/>
              <a:lstStyle/>
              <a:p>
                <a:pPr>
                  <a:defRPr sz="1100"/>
                </a:pPr>
                <a:r>
                  <a:rPr lang="en-US" sz="1100" b="0">
                    <a:latin typeface="Tahoma" pitchFamily="34" charset="0"/>
                    <a:ea typeface="Tahoma" pitchFamily="34" charset="0"/>
                    <a:cs typeface="Tahoma" pitchFamily="34" charset="0"/>
                  </a:rPr>
                  <a:t>Percentage of GDP</a:t>
                </a:r>
              </a:p>
            </c:rich>
          </c:tx>
          <c:layout>
            <c:manualLayout>
              <c:xMode val="edge"/>
              <c:yMode val="edge"/>
              <c:x val="1.09241032370954E-2"/>
              <c:y val="0.38057305336832897"/>
            </c:manualLayout>
          </c:layout>
          <c:overlay val="0"/>
        </c:title>
        <c:numFmt formatCode="0\%" sourceLinked="0"/>
        <c:majorTickMark val="out"/>
        <c:minorTickMark val="none"/>
        <c:tickLblPos val="nextTo"/>
        <c:txPr>
          <a:bodyPr/>
          <a:lstStyle/>
          <a:p>
            <a:pPr>
              <a:defRPr sz="1400" b="0">
                <a:latin typeface="Tahoma" pitchFamily="34" charset="0"/>
                <a:ea typeface="Tahoma" pitchFamily="34" charset="0"/>
                <a:cs typeface="Tahoma" pitchFamily="34" charset="0"/>
              </a:defRPr>
            </a:pPr>
            <a:endParaRPr lang="en-US"/>
          </a:p>
        </c:txPr>
        <c:crossAx val="57112832"/>
        <c:crosses val="autoZero"/>
        <c:crossBetween val="between"/>
      </c:valAx>
      <c:spPr>
        <a:solidFill>
          <a:srgbClr val="EEF2FF"/>
        </a:solidFill>
      </c:spPr>
    </c:plotArea>
    <c:legend>
      <c:legendPos val="r"/>
      <c:layout>
        <c:manualLayout>
          <c:xMode val="edge"/>
          <c:yMode val="edge"/>
          <c:x val="0.81818525809273801"/>
          <c:y val="0.35084217450486499"/>
          <c:w val="0.17938965441819801"/>
          <c:h val="0.155658980127485"/>
        </c:manualLayout>
      </c:layout>
      <c:overlay val="0"/>
      <c:txPr>
        <a:bodyPr/>
        <a:lstStyle/>
        <a:p>
          <a:pPr>
            <a:defRPr sz="1400">
              <a:latin typeface="Tahoma" pitchFamily="34" charset="0"/>
              <a:ea typeface="Tahoma" pitchFamily="34" charset="0"/>
              <a:cs typeface="Tahoma" pitchFamily="34" charset="0"/>
            </a:defRPr>
          </a:pPr>
          <a:endParaRPr lang="en-US"/>
        </a:p>
      </c:txPr>
    </c:legend>
    <c:plotVisOnly val="1"/>
    <c:dispBlanksAs val="gap"/>
    <c:showDLblsOverMax val="0"/>
  </c:chart>
  <c:spPr>
    <a:solidFill>
      <a:srgbClr val="EEF2FF"/>
    </a:solidFill>
    <a:ln w="15875">
      <a:solidFill>
        <a:schemeClr val="tx1">
          <a:lumMod val="50000"/>
          <a:lumOff val="50000"/>
        </a:schemeClr>
      </a:solidFill>
    </a:ln>
  </c:sp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0.45574</cdr:x>
      <cdr:y>0.68075</cdr:y>
    </cdr:from>
    <cdr:to>
      <cdr:x>0.80414</cdr:x>
      <cdr:y>0.71049</cdr:y>
    </cdr:to>
    <cdr:sp macro="" textlink="">
      <cdr:nvSpPr>
        <cdr:cNvPr id="7169" name="Text Box 1"/>
        <cdr:cNvSpPr txBox="1">
          <a:spLocks xmlns:a="http://schemas.openxmlformats.org/drawingml/2006/main" noChangeArrowheads="1"/>
        </cdr:cNvSpPr>
      </cdr:nvSpPr>
      <cdr:spPr bwMode="auto">
        <a:xfrm xmlns:a="http://schemas.openxmlformats.org/drawingml/2006/main">
          <a:off x="3073400" y="5524500"/>
          <a:ext cx="2349500" cy="2412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18288" rIns="0" bIns="0" anchor="t" upright="1"/>
        <a:lstStyle xmlns:a="http://schemas.openxmlformats.org/drawingml/2006/main"/>
        <a:p xmlns:a="http://schemas.openxmlformats.org/drawingml/2006/main">
          <a:pPr algn="l" rtl="0">
            <a:defRPr sz="1000"/>
          </a:pPr>
          <a:r>
            <a:rPr lang="en-US" sz="900" b="1" i="0" strike="noStrike">
              <a:solidFill>
                <a:srgbClr val="000000"/>
              </a:solidFill>
              <a:latin typeface="Arial"/>
              <a:ea typeface="Arial"/>
              <a:cs typeface="Arial"/>
            </a:rPr>
            <a:t>10% of the population uses 72% of costs</a:t>
          </a:r>
        </a:p>
      </cdr:txBody>
    </cdr:sp>
  </cdr:relSizeAnchor>
  <cdr:relSizeAnchor xmlns:cdr="http://schemas.openxmlformats.org/drawingml/2006/chartDrawing">
    <cdr:from>
      <cdr:x>0.82298</cdr:x>
      <cdr:y>0.67136</cdr:y>
    </cdr:from>
    <cdr:to>
      <cdr:x>0.82486</cdr:x>
      <cdr:y>0.93584</cdr:y>
    </cdr:to>
    <cdr:sp macro="" textlink="">
      <cdr:nvSpPr>
        <cdr:cNvPr id="7170" name="Line 2"/>
        <cdr:cNvSpPr>
          <a:spLocks xmlns:a="http://schemas.openxmlformats.org/drawingml/2006/main" noChangeShapeType="1"/>
        </cdr:cNvSpPr>
      </cdr:nvSpPr>
      <cdr:spPr bwMode="auto">
        <a:xfrm xmlns:a="http://schemas.openxmlformats.org/drawingml/2006/main" flipV="1">
          <a:off x="5549900" y="5448300"/>
          <a:ext cx="12700" cy="2146299"/>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0.53725</cdr:x>
      <cdr:y>0.7</cdr:y>
    </cdr:from>
    <cdr:to>
      <cdr:x>0.81356</cdr:x>
      <cdr:y>0.8216</cdr:y>
    </cdr:to>
    <cdr:sp macro="" textlink="">
      <cdr:nvSpPr>
        <cdr:cNvPr id="7171" name="AutoShape 3"/>
        <cdr:cNvSpPr>
          <a:spLocks xmlns:a="http://schemas.openxmlformats.org/drawingml/2006/main" noChangeShapeType="1"/>
        </cdr:cNvSpPr>
      </cdr:nvSpPr>
      <cdr:spPr bwMode="auto">
        <a:xfrm xmlns:a="http://schemas.openxmlformats.org/drawingml/2006/main" rot="16200000" flipH="1">
          <a:off x="4061332" y="5242431"/>
          <a:ext cx="986793" cy="1863349"/>
        </a:xfrm>
        <a:prstGeom xmlns:a="http://schemas.openxmlformats.org/drawingml/2006/main" prst="curvedConnector2">
          <a:avLst/>
        </a:prstGeom>
        <a:noFill xmlns:a="http://schemas.openxmlformats.org/drawingml/2006/main"/>
        <a:ln xmlns:a="http://schemas.openxmlformats.org/drawingml/2006/main" w="9525">
          <a:solidFill>
            <a:srgbClr val="000000"/>
          </a:solidFill>
          <a:round/>
          <a:headEnd/>
          <a:tailEnd type="triangle" w="med" len="med"/>
        </a:ln>
      </cdr:spPr>
    </cdr:sp>
  </cdr:relSizeAnchor>
  <cdr:relSizeAnchor xmlns:cdr="http://schemas.openxmlformats.org/drawingml/2006/chartDrawing">
    <cdr:from>
      <cdr:x>0.34202</cdr:x>
      <cdr:y>0.36933</cdr:y>
    </cdr:from>
    <cdr:to>
      <cdr:x>0.68362</cdr:x>
      <cdr:y>0.39906</cdr:y>
    </cdr:to>
    <cdr:sp macro="" textlink="">
      <cdr:nvSpPr>
        <cdr:cNvPr id="7172" name="Text Box 4"/>
        <cdr:cNvSpPr txBox="1">
          <a:spLocks xmlns:a="http://schemas.openxmlformats.org/drawingml/2006/main" noChangeArrowheads="1"/>
        </cdr:cNvSpPr>
      </cdr:nvSpPr>
      <cdr:spPr bwMode="auto">
        <a:xfrm xmlns:a="http://schemas.openxmlformats.org/drawingml/2006/main">
          <a:off x="2306466" y="2997201"/>
          <a:ext cx="2303634" cy="24130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18288" rIns="0" bIns="0" anchor="t" upright="1"/>
        <a:lstStyle xmlns:a="http://schemas.openxmlformats.org/drawingml/2006/main"/>
        <a:p xmlns:a="http://schemas.openxmlformats.org/drawingml/2006/main">
          <a:pPr algn="l" rtl="0">
            <a:defRPr sz="1000"/>
          </a:pPr>
          <a:r>
            <a:rPr lang="en-US" sz="900" b="1" i="0" strike="noStrike">
              <a:solidFill>
                <a:srgbClr val="000000"/>
              </a:solidFill>
              <a:latin typeface="Arial"/>
              <a:ea typeface="Arial"/>
              <a:cs typeface="Arial"/>
            </a:rPr>
            <a:t>2% of the population uses 41% of costs</a:t>
          </a:r>
        </a:p>
        <a:p xmlns:a="http://schemas.openxmlformats.org/drawingml/2006/main">
          <a:pPr algn="l" rtl="0">
            <a:defRPr sz="1000"/>
          </a:pPr>
          <a:endParaRPr lang="en-US" sz="800" b="0" i="0" strike="noStrike">
            <a:solidFill>
              <a:srgbClr val="000000"/>
            </a:solidFill>
            <a:latin typeface="Arial"/>
            <a:ea typeface="Arial"/>
            <a:cs typeface="Arial"/>
          </a:endParaRPr>
        </a:p>
      </cdr:txBody>
    </cdr:sp>
  </cdr:relSizeAnchor>
  <cdr:relSizeAnchor xmlns:cdr="http://schemas.openxmlformats.org/drawingml/2006/chartDrawing">
    <cdr:from>
      <cdr:x>0.87759</cdr:x>
      <cdr:y>0.23318</cdr:y>
    </cdr:from>
    <cdr:to>
      <cdr:x>0.88701</cdr:x>
      <cdr:y>0.93271</cdr:y>
    </cdr:to>
    <cdr:sp macro="" textlink="">
      <cdr:nvSpPr>
        <cdr:cNvPr id="7173" name="Line 5"/>
        <cdr:cNvSpPr>
          <a:spLocks xmlns:a="http://schemas.openxmlformats.org/drawingml/2006/main" noChangeShapeType="1"/>
        </cdr:cNvSpPr>
      </cdr:nvSpPr>
      <cdr:spPr bwMode="auto">
        <a:xfrm xmlns:a="http://schemas.openxmlformats.org/drawingml/2006/main" flipV="1">
          <a:off x="5918198" y="1892299"/>
          <a:ext cx="63501" cy="5676899"/>
        </a:xfrm>
        <a:prstGeom xmlns:a="http://schemas.openxmlformats.org/drawingml/2006/main" prst="line">
          <a:avLst/>
        </a:prstGeom>
        <a:noFill xmlns:a="http://schemas.openxmlformats.org/drawingml/2006/main"/>
        <a:ln xmlns:a="http://schemas.openxmlformats.org/drawingml/2006/main" w="9525">
          <a:solidFill>
            <a:srgbClr val="000000"/>
          </a:solidFill>
          <a:round/>
          <a:headEnd/>
          <a:tailEnd/>
        </a:ln>
      </cdr:spPr>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0.68575</cdr:x>
      <cdr:y>0.383</cdr:y>
    </cdr:from>
    <cdr:to>
      <cdr:x>0.87947</cdr:x>
      <cdr:y>0.41628</cdr:y>
    </cdr:to>
    <cdr:sp macro="" textlink="">
      <cdr:nvSpPr>
        <cdr:cNvPr id="7174" name="AutoShape 6"/>
        <cdr:cNvSpPr>
          <a:spLocks xmlns:a="http://schemas.openxmlformats.org/drawingml/2006/main" noChangeShapeType="1"/>
        </cdr:cNvSpPr>
      </cdr:nvSpPr>
      <cdr:spPr bwMode="auto">
        <a:xfrm xmlns:a="http://schemas.openxmlformats.org/drawingml/2006/main">
          <a:off x="4624492" y="3108160"/>
          <a:ext cx="1306408" cy="270040"/>
        </a:xfrm>
        <a:prstGeom xmlns:a="http://schemas.openxmlformats.org/drawingml/2006/main" prst="bentConnector3">
          <a:avLst>
            <a:gd name="adj1" fmla="val 50000"/>
          </a:avLst>
        </a:prstGeom>
        <a:noFill xmlns:a="http://schemas.openxmlformats.org/drawingml/2006/main"/>
        <a:ln xmlns:a="http://schemas.openxmlformats.org/drawingml/2006/main" w="9525">
          <a:solidFill>
            <a:srgbClr val="000000"/>
          </a:solidFill>
          <a:miter lim="800000"/>
          <a:headEnd/>
          <a:tailEnd type="arrow" w="sm" len="sm"/>
        </a:ln>
      </cdr:spPr>
    </cdr:sp>
  </cdr:relSizeAnchor>
  <cdr:relSizeAnchor xmlns:cdr="http://schemas.openxmlformats.org/drawingml/2006/chartDrawing">
    <cdr:from>
      <cdr:x>0.414</cdr:x>
      <cdr:y>0.851</cdr:y>
    </cdr:from>
    <cdr:to>
      <cdr:x>0.55725</cdr:x>
      <cdr:y>0.86825</cdr:y>
    </cdr:to>
    <cdr:sp macro="" textlink="">
      <cdr:nvSpPr>
        <cdr:cNvPr id="7175" name="Text Box 7"/>
        <cdr:cNvSpPr txBox="1">
          <a:spLocks xmlns:a="http://schemas.openxmlformats.org/drawingml/2006/main" noChangeArrowheads="1"/>
        </cdr:cNvSpPr>
      </cdr:nvSpPr>
      <cdr:spPr bwMode="auto">
        <a:xfrm xmlns:a="http://schemas.openxmlformats.org/drawingml/2006/main">
          <a:off x="2791892" y="6906120"/>
          <a:ext cx="966035" cy="139989"/>
        </a:xfrm>
        <a:prstGeom xmlns:a="http://schemas.openxmlformats.org/drawingml/2006/main" prst="rect">
          <a:avLst/>
        </a:prstGeom>
        <a:noFill xmlns:a="http://schemas.openxmlformats.org/drawingml/2006/main"/>
        <a:ln xmlns:a="http://schemas.openxmlformats.org/drawingml/2006/main" w="9525">
          <a:noFill/>
          <a:miter lim="800000"/>
          <a:headEnd/>
          <a:tailEnd/>
        </a:ln>
      </cdr:spPr>
    </cdr:sp>
  </cdr:relSizeAnchor>
  <cdr:relSizeAnchor xmlns:cdr="http://schemas.openxmlformats.org/drawingml/2006/chartDrawing">
    <cdr:from>
      <cdr:x>0.8545</cdr:x>
      <cdr:y>0.883</cdr:y>
    </cdr:from>
    <cdr:to>
      <cdr:x>0.98625</cdr:x>
      <cdr:y>0.9645</cdr:y>
    </cdr:to>
    <cdr:sp macro="" textlink="">
      <cdr:nvSpPr>
        <cdr:cNvPr id="7177" name="Text Box 9"/>
        <cdr:cNvSpPr txBox="1">
          <a:spLocks xmlns:a="http://schemas.openxmlformats.org/drawingml/2006/main" noChangeArrowheads="1"/>
        </cdr:cNvSpPr>
      </cdr:nvSpPr>
      <cdr:spPr bwMode="auto">
        <a:xfrm xmlns:a="http://schemas.openxmlformats.org/drawingml/2006/main">
          <a:off x="5762492" y="7165810"/>
          <a:ext cx="888482" cy="66139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18288" rIns="0" bIns="0" anchor="t" upright="1"/>
        <a:lstStyle xmlns:a="http://schemas.openxmlformats.org/drawingml/2006/main"/>
        <a:p xmlns:a="http://schemas.openxmlformats.org/drawingml/2006/main">
          <a:pPr algn="l" rtl="0">
            <a:defRPr sz="1000"/>
          </a:pPr>
          <a:endParaRPr lang="en-US" sz="600" b="0" i="0" strike="noStrike">
            <a:solidFill>
              <a:srgbClr val="000000"/>
            </a:solidFill>
            <a:latin typeface="Arial"/>
            <a:ea typeface="Arial"/>
            <a:cs typeface="Aria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0.37383</cdr:x>
      <cdr:y>0.52266</cdr:y>
    </cdr:from>
    <cdr:to>
      <cdr:x>0.4377</cdr:x>
      <cdr:y>0.58372</cdr:y>
    </cdr:to>
    <cdr:sp macro="" textlink="">
      <cdr:nvSpPr>
        <cdr:cNvPr id="4" name="Straight Arrow Connector 3"/>
        <cdr:cNvSpPr/>
      </cdr:nvSpPr>
      <cdr:spPr>
        <a:xfrm xmlns:a="http://schemas.openxmlformats.org/drawingml/2006/main" rot="5400000" flipH="1">
          <a:off x="3502018" y="3505192"/>
          <a:ext cx="419129" cy="58419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0.30719</cdr:x>
      <cdr:y>0.43201</cdr:y>
    </cdr:from>
    <cdr:to>
      <cdr:x>0.34328</cdr:x>
      <cdr:y>0.50416</cdr:y>
    </cdr:to>
    <cdr:sp macro="" textlink="">
      <cdr:nvSpPr>
        <cdr:cNvPr id="6" name="Straight Arrow Connector 5"/>
        <cdr:cNvSpPr/>
      </cdr:nvSpPr>
      <cdr:spPr>
        <a:xfrm xmlns:a="http://schemas.openxmlformats.org/drawingml/2006/main" rot="16200000" flipH="1">
          <a:off x="2809878" y="2965451"/>
          <a:ext cx="330200" cy="495301"/>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0.39465</cdr:x>
      <cdr:y>0.41721</cdr:y>
    </cdr:from>
    <cdr:to>
      <cdr:x>0.40854</cdr:x>
      <cdr:y>0.48381</cdr:y>
    </cdr:to>
    <cdr:sp macro="" textlink="">
      <cdr:nvSpPr>
        <cdr:cNvPr id="8" name="Straight Arrow Connector 7"/>
        <cdr:cNvSpPr/>
      </cdr:nvSpPr>
      <cdr:spPr>
        <a:xfrm xmlns:a="http://schemas.openxmlformats.org/drawingml/2006/main" rot="5400000">
          <a:off x="3609978" y="2863852"/>
          <a:ext cx="127001" cy="45720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0.45991</cdr:x>
      <cdr:y>0.47826</cdr:y>
    </cdr:from>
    <cdr:to>
      <cdr:x>0.49601</cdr:x>
      <cdr:y>0.51156</cdr:y>
    </cdr:to>
    <cdr:sp macro="" textlink="">
      <cdr:nvSpPr>
        <cdr:cNvPr id="10" name="Straight Arrow Connector 9"/>
        <cdr:cNvSpPr/>
      </cdr:nvSpPr>
      <cdr:spPr>
        <a:xfrm xmlns:a="http://schemas.openxmlformats.org/drawingml/2006/main" rot="10800000">
          <a:off x="4206877" y="3282952"/>
          <a:ext cx="330201" cy="22860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0.41826</cdr:x>
      <cdr:y>0.45606</cdr:y>
    </cdr:from>
    <cdr:to>
      <cdr:x>0.42798</cdr:x>
      <cdr:y>0.47271</cdr:y>
    </cdr:to>
    <cdr:sp macro="" textlink="">
      <cdr:nvSpPr>
        <cdr:cNvPr id="12" name="Straight Arrow Connector 11"/>
        <cdr:cNvSpPr/>
      </cdr:nvSpPr>
      <cdr:spPr>
        <a:xfrm xmlns:a="http://schemas.openxmlformats.org/drawingml/2006/main" rot="5400000">
          <a:off x="3825878" y="3130552"/>
          <a:ext cx="88901" cy="11430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0.27768</cdr:x>
      <cdr:y>0.55042</cdr:y>
    </cdr:from>
    <cdr:to>
      <cdr:x>0.28268</cdr:x>
      <cdr:y>0.60037</cdr:y>
    </cdr:to>
    <cdr:sp macro="" textlink="">
      <cdr:nvSpPr>
        <cdr:cNvPr id="13" name="Straight Arrow Connector 12"/>
        <cdr:cNvSpPr/>
      </cdr:nvSpPr>
      <cdr:spPr>
        <a:xfrm xmlns:a="http://schemas.openxmlformats.org/drawingml/2006/main" rot="16200000">
          <a:off x="2391413" y="3926842"/>
          <a:ext cx="342900" cy="45719"/>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0.02312</cdr:x>
      <cdr:y>0.85592</cdr:y>
    </cdr:from>
    <cdr:to>
      <cdr:x>0.93303</cdr:x>
      <cdr:y>0.9545</cdr:y>
    </cdr:to>
    <cdr:sp macro="" textlink="">
      <cdr:nvSpPr>
        <cdr:cNvPr id="2" name="TextBox 3"/>
        <cdr:cNvSpPr txBox="1"/>
      </cdr:nvSpPr>
      <cdr:spPr>
        <a:xfrm xmlns:a="http://schemas.openxmlformats.org/drawingml/2006/main">
          <a:off x="211556" y="5869899"/>
          <a:ext cx="8326019" cy="676062"/>
        </a:xfrm>
        <a:prstGeom xmlns:a="http://schemas.openxmlformats.org/drawingml/2006/main" prst="rect">
          <a:avLst/>
        </a:prstGeom>
        <a:solidFill xmlns:a="http://schemas.openxmlformats.org/drawingml/2006/main">
          <a:srgbClr val="EEF2FF"/>
        </a:solidFill>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900" b="1" i="0" dirty="0">
              <a:solidFill>
                <a:sysClr val="windowText" lastClr="000000"/>
              </a:solidFill>
              <a:latin typeface="Tahoma" pitchFamily="34" charset="0"/>
              <a:ea typeface="Tahoma" pitchFamily="34" charset="0"/>
              <a:cs typeface="Tahoma" pitchFamily="34" charset="0"/>
            </a:rPr>
            <a:t>Source:</a:t>
          </a:r>
          <a:r>
            <a:rPr lang="en-US" sz="900" b="0" i="0" dirty="0">
              <a:solidFill>
                <a:sysClr val="windowText" lastClr="000000"/>
              </a:solidFill>
              <a:latin typeface="Tahoma" pitchFamily="34" charset="0"/>
              <a:ea typeface="Tahoma" pitchFamily="34" charset="0"/>
              <a:cs typeface="Tahoma" pitchFamily="34" charset="0"/>
            </a:rPr>
            <a:t> Organisation for Economic Co-operation and Development (2010), "OECD Health Data", </a:t>
          </a:r>
          <a:r>
            <a:rPr lang="en-US" sz="900" b="0" i="1" dirty="0">
              <a:solidFill>
                <a:sysClr val="windowText" lastClr="000000"/>
              </a:solidFill>
              <a:latin typeface="Tahoma" pitchFamily="34" charset="0"/>
              <a:ea typeface="Tahoma" pitchFamily="34" charset="0"/>
              <a:cs typeface="Tahoma" pitchFamily="34" charset="0"/>
            </a:rPr>
            <a:t>OECD Health Statistics</a:t>
          </a:r>
          <a:r>
            <a:rPr lang="en-US" sz="900" b="0" i="0" dirty="0">
              <a:solidFill>
                <a:sysClr val="windowText" lastClr="000000"/>
              </a:solidFill>
              <a:latin typeface="Tahoma" pitchFamily="34" charset="0"/>
              <a:ea typeface="Tahoma" pitchFamily="34" charset="0"/>
              <a:cs typeface="Tahoma" pitchFamily="34" charset="0"/>
            </a:rPr>
            <a:t> (database). </a:t>
          </a:r>
          <a:r>
            <a:rPr lang="en-US" sz="900" b="0" i="0" u="sng" dirty="0" err="1">
              <a:solidFill>
                <a:sysClr val="windowText" lastClr="000000"/>
              </a:solidFill>
              <a:latin typeface="Tahoma" pitchFamily="34" charset="0"/>
              <a:ea typeface="Tahoma" pitchFamily="34" charset="0"/>
              <a:cs typeface="Tahoma" pitchFamily="34" charset="0"/>
            </a:rPr>
            <a:t>doi</a:t>
          </a:r>
          <a:r>
            <a:rPr lang="en-US" sz="900" b="0" i="0" u="sng" dirty="0">
              <a:solidFill>
                <a:sysClr val="windowText" lastClr="000000"/>
              </a:solidFill>
              <a:latin typeface="Tahoma" pitchFamily="34" charset="0"/>
              <a:ea typeface="Tahoma" pitchFamily="34" charset="0"/>
              <a:cs typeface="Tahoma" pitchFamily="34" charset="0"/>
            </a:rPr>
            <a:t>: 10.1787/data-00350-en</a:t>
          </a:r>
          <a:r>
            <a:rPr lang="en-US" sz="900" b="0" i="0" dirty="0">
              <a:solidFill>
                <a:sysClr val="windowText" lastClr="000000"/>
              </a:solidFill>
              <a:latin typeface="Tahoma" pitchFamily="34" charset="0"/>
              <a:ea typeface="Tahoma" pitchFamily="34" charset="0"/>
              <a:cs typeface="Tahoma" pitchFamily="34" charset="0"/>
            </a:rPr>
            <a:t> (Accessed on 14 February 2011).</a:t>
          </a:r>
          <a:endParaRPr lang="en-US" sz="900" dirty="0">
            <a:latin typeface="Tahoma" pitchFamily="34" charset="0"/>
            <a:ea typeface="Tahoma" pitchFamily="34" charset="0"/>
            <a:cs typeface="Tahoma" pitchFamily="34" charset="0"/>
          </a:endParaRP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900" b="1" i="0" baseline="0" dirty="0">
              <a:solidFill>
                <a:sysClr val="windowText" lastClr="000000"/>
              </a:solidFill>
              <a:latin typeface="Tahoma" pitchFamily="34" charset="0"/>
              <a:ea typeface="Tahoma" pitchFamily="34" charset="0"/>
              <a:cs typeface="Tahoma" pitchFamily="34" charset="0"/>
            </a:rPr>
            <a:t>Notes: </a:t>
          </a:r>
          <a:r>
            <a:rPr lang="en-US" sz="900" b="0" i="0" baseline="0" dirty="0">
              <a:solidFill>
                <a:sysClr val="windowText" lastClr="000000"/>
              </a:solidFill>
              <a:latin typeface="Tahoma" pitchFamily="34" charset="0"/>
              <a:ea typeface="Tahoma" pitchFamily="34" charset="0"/>
              <a:cs typeface="Tahoma" pitchFamily="34" charset="0"/>
            </a:rPr>
            <a:t>Data from Australia and Japan are 2007 data. 2008 figures for Belgium, Canada, Netherlands, Norway and Switzerland, are OECD estimates.  2000 figured for Belgium are OECD estimates.  Numbers are PPP adjusted. </a:t>
          </a:r>
          <a:r>
            <a:rPr lang="en-US" sz="900" b="0" i="0" dirty="0">
              <a:solidFill>
                <a:sysClr val="windowText" lastClr="000000"/>
              </a:solidFill>
              <a:latin typeface="Tahoma" pitchFamily="34" charset="0"/>
              <a:ea typeface="Tahoma" pitchFamily="34" charset="0"/>
              <a:cs typeface="Tahoma" pitchFamily="34" charset="0"/>
            </a:rPr>
            <a:t>Break in Series AUS (1998); AUSTRIA(1990); BEL(2003, 2005); CAN(1995); FRA(1995); GER(1992); JAP(1995); NET(1998, 2003); NOR(1999); SPA(1999, 2003); SWE(1993, 2001); SWI(1995); UK (1997.  Starting in 1993 Belgium used a different methodology.   </a:t>
          </a:r>
          <a:r>
            <a:rPr lang="en-US" sz="900" dirty="0">
              <a:solidFill>
                <a:sysClr val="windowText" lastClr="000000"/>
              </a:solidFill>
              <a:latin typeface="Tahoma" pitchFamily="34" charset="0"/>
              <a:ea typeface="Tahoma" pitchFamily="34" charset="0"/>
              <a:cs typeface="Tahoma" pitchFamily="34" charset="0"/>
            </a:rPr>
            <a:t> </a:t>
          </a:r>
        </a:p>
      </cdr:txBody>
    </cdr:sp>
  </cdr:relSizeAnchor>
</c:userShapes>
</file>

<file path=ppt/drawings/drawing4.xml><?xml version="1.0" encoding="utf-8"?>
<c:userShapes xmlns:c="http://schemas.openxmlformats.org/drawingml/2006/chart">
  <cdr:relSizeAnchor xmlns:cdr="http://schemas.openxmlformats.org/drawingml/2006/chartDrawing">
    <cdr:from>
      <cdr:x>0.00972</cdr:x>
      <cdr:y>0.88652</cdr:y>
    </cdr:from>
    <cdr:to>
      <cdr:x>0.93333</cdr:x>
      <cdr:y>0.99468</cdr:y>
    </cdr:to>
    <cdr:sp macro="" textlink="">
      <cdr:nvSpPr>
        <cdr:cNvPr id="2" name="TextBox 2"/>
        <cdr:cNvSpPr txBox="1"/>
      </cdr:nvSpPr>
      <cdr:spPr>
        <a:xfrm xmlns:a="http://schemas.openxmlformats.org/drawingml/2006/main">
          <a:off x="88880" y="6091013"/>
          <a:ext cx="8445520" cy="743135"/>
        </a:xfrm>
        <a:prstGeom xmlns:a="http://schemas.openxmlformats.org/drawingml/2006/main" prst="rect">
          <a:avLst/>
        </a:prstGeom>
        <a:solidFill xmlns:a="http://schemas.openxmlformats.org/drawingml/2006/main">
          <a:srgbClr val="EEF2FF"/>
        </a:solidFill>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b"/>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900" b="1" i="0" dirty="0">
              <a:solidFill>
                <a:sysClr val="windowText" lastClr="000000"/>
              </a:solidFill>
              <a:latin typeface="Tahoma" pitchFamily="34" charset="0"/>
              <a:ea typeface="Tahoma" pitchFamily="34" charset="0"/>
              <a:cs typeface="Tahoma" pitchFamily="34" charset="0"/>
            </a:rPr>
            <a:t>Source:</a:t>
          </a:r>
          <a:r>
            <a:rPr lang="en-US" sz="900" b="0" i="0" dirty="0">
              <a:solidFill>
                <a:sysClr val="windowText" lastClr="000000"/>
              </a:solidFill>
              <a:latin typeface="Tahoma" pitchFamily="34" charset="0"/>
              <a:ea typeface="Tahoma" pitchFamily="34" charset="0"/>
              <a:cs typeface="Tahoma" pitchFamily="34" charset="0"/>
            </a:rPr>
            <a:t> Organisation for Economic Co-operation and Development (2010), "OECD Health Data", </a:t>
          </a:r>
          <a:r>
            <a:rPr lang="en-US" sz="900" b="0" i="1" dirty="0">
              <a:solidFill>
                <a:sysClr val="windowText" lastClr="000000"/>
              </a:solidFill>
              <a:latin typeface="Tahoma" pitchFamily="34" charset="0"/>
              <a:ea typeface="Tahoma" pitchFamily="34" charset="0"/>
              <a:cs typeface="Tahoma" pitchFamily="34" charset="0"/>
            </a:rPr>
            <a:t>OECD Health Statistics</a:t>
          </a:r>
          <a:r>
            <a:rPr lang="en-US" sz="900" b="0" i="0" dirty="0">
              <a:solidFill>
                <a:sysClr val="windowText" lastClr="000000"/>
              </a:solidFill>
              <a:latin typeface="Tahoma" pitchFamily="34" charset="0"/>
              <a:ea typeface="Tahoma" pitchFamily="34" charset="0"/>
              <a:cs typeface="Tahoma" pitchFamily="34" charset="0"/>
            </a:rPr>
            <a:t> (database). </a:t>
          </a:r>
          <a:r>
            <a:rPr lang="en-US" sz="900" b="0" i="0" u="sng" dirty="0" err="1">
              <a:solidFill>
                <a:sysClr val="windowText" lastClr="000000"/>
              </a:solidFill>
              <a:latin typeface="Tahoma" pitchFamily="34" charset="0"/>
              <a:ea typeface="Tahoma" pitchFamily="34" charset="0"/>
              <a:cs typeface="Tahoma" pitchFamily="34" charset="0"/>
            </a:rPr>
            <a:t>doi</a:t>
          </a:r>
          <a:r>
            <a:rPr lang="en-US" sz="900" b="0" i="0" u="sng" dirty="0">
              <a:solidFill>
                <a:sysClr val="windowText" lastClr="000000"/>
              </a:solidFill>
              <a:latin typeface="Tahoma" pitchFamily="34" charset="0"/>
              <a:ea typeface="Tahoma" pitchFamily="34" charset="0"/>
              <a:cs typeface="Tahoma" pitchFamily="34" charset="0"/>
            </a:rPr>
            <a:t>: 10.1787/data-00350-en</a:t>
          </a:r>
          <a:r>
            <a:rPr lang="en-US" sz="900" b="0" i="0" dirty="0">
              <a:solidFill>
                <a:sysClr val="windowText" lastClr="000000"/>
              </a:solidFill>
              <a:latin typeface="Tahoma" pitchFamily="34" charset="0"/>
              <a:ea typeface="Tahoma" pitchFamily="34" charset="0"/>
              <a:cs typeface="Tahoma" pitchFamily="34" charset="0"/>
            </a:rPr>
            <a:t> (Accessed on 14 February 2011).</a:t>
          </a:r>
          <a:endParaRPr lang="en-US" sz="900" dirty="0">
            <a:solidFill>
              <a:sysClr val="windowText" lastClr="000000"/>
            </a:solidFill>
            <a:latin typeface="Tahoma" pitchFamily="34" charset="0"/>
            <a:ea typeface="Tahoma" pitchFamily="34" charset="0"/>
            <a:cs typeface="Tahoma" pitchFamily="34" charset="0"/>
          </a:endParaRPr>
        </a:p>
        <a:p xmlns:a="http://schemas.openxmlformats.org/drawingml/2006/main">
          <a:r>
            <a:rPr lang="en-US" sz="900" b="1" i="0" dirty="0">
              <a:solidFill>
                <a:sysClr val="windowText" lastClr="000000"/>
              </a:solidFill>
              <a:latin typeface="Tahoma" pitchFamily="34" charset="0"/>
              <a:ea typeface="Tahoma" pitchFamily="34" charset="0"/>
              <a:cs typeface="Tahoma" pitchFamily="34" charset="0"/>
            </a:rPr>
            <a:t>Notes:</a:t>
          </a:r>
          <a:r>
            <a:rPr lang="en-US" sz="900" b="0" i="0" dirty="0">
              <a:solidFill>
                <a:sysClr val="windowText" lastClr="000000"/>
              </a:solidFill>
              <a:latin typeface="Tahoma" pitchFamily="34" charset="0"/>
              <a:ea typeface="Tahoma" pitchFamily="34" charset="0"/>
              <a:cs typeface="Tahoma" pitchFamily="34" charset="0"/>
            </a:rPr>
            <a:t> Break in Series AUS (1998); AUSTRIA(1990); CAN(1995); FRA(1995); JAP(1995); NOR(1999); SPA(1999, 2003); SWE(1993, 2001); UK (1997</a:t>
          </a:r>
          <a:r>
            <a:rPr lang="en-US" sz="900" b="1" i="0" baseline="0" dirty="0">
              <a:solidFill>
                <a:sysClr val="windowText" lastClr="000000"/>
              </a:solidFill>
              <a:latin typeface="Tahoma" pitchFamily="34" charset="0"/>
              <a:ea typeface="Tahoma" pitchFamily="34" charset="0"/>
              <a:cs typeface="Tahoma" pitchFamily="34" charset="0"/>
            </a:rPr>
            <a:t>) </a:t>
          </a:r>
          <a:r>
            <a:rPr lang="en-US" sz="900" b="0" i="0" baseline="0" dirty="0">
              <a:solidFill>
                <a:sysClr val="windowText" lastClr="000000"/>
              </a:solidFill>
              <a:latin typeface="Tahoma" pitchFamily="34" charset="0"/>
              <a:ea typeface="Tahoma" pitchFamily="34" charset="0"/>
              <a:cs typeface="Tahoma" pitchFamily="34" charset="0"/>
            </a:rPr>
            <a:t>Data from Australia and Japan are 2007 data</a:t>
          </a:r>
          <a:r>
            <a:rPr lang="en-US" sz="900" b="0" i="0" baseline="0" dirty="0" smtClean="0">
              <a:solidFill>
                <a:sysClr val="windowText" lastClr="000000"/>
              </a:solidFill>
              <a:latin typeface="Tahoma" pitchFamily="34" charset="0"/>
              <a:ea typeface="Tahoma" pitchFamily="34" charset="0"/>
              <a:cs typeface="Tahoma" pitchFamily="34" charset="0"/>
            </a:rPr>
            <a:t>.  Figures </a:t>
          </a:r>
          <a:r>
            <a:rPr lang="en-US" sz="900" b="0" i="0" baseline="0" dirty="0">
              <a:solidFill>
                <a:sysClr val="windowText" lastClr="000000"/>
              </a:solidFill>
              <a:latin typeface="Tahoma" pitchFamily="34" charset="0"/>
              <a:ea typeface="Tahoma" pitchFamily="34" charset="0"/>
              <a:cs typeface="Tahoma" pitchFamily="34" charset="0"/>
            </a:rPr>
            <a:t>for Canada, and Norway, are OECD estimates.  Italy, the Netherlands, Belgium, and </a:t>
          </a:r>
          <a:r>
            <a:rPr lang="en-US" sz="900" b="0" i="0" baseline="0" dirty="0" smtClean="0">
              <a:solidFill>
                <a:sysClr val="windowText" lastClr="000000"/>
              </a:solidFill>
              <a:latin typeface="Tahoma" pitchFamily="34" charset="0"/>
              <a:ea typeface="Tahoma" pitchFamily="34" charset="0"/>
              <a:cs typeface="Tahoma" pitchFamily="34" charset="0"/>
            </a:rPr>
            <a:t>Switzerland </a:t>
          </a:r>
          <a:r>
            <a:rPr lang="en-US" sz="900" b="0" i="0" baseline="0" dirty="0">
              <a:solidFill>
                <a:sysClr val="windowText" lastClr="000000"/>
              </a:solidFill>
              <a:latin typeface="Tahoma" pitchFamily="34" charset="0"/>
              <a:ea typeface="Tahoma" pitchFamily="34" charset="0"/>
              <a:cs typeface="Tahoma" pitchFamily="34" charset="0"/>
            </a:rPr>
            <a:t>were excluded because of missing data</a:t>
          </a:r>
          <a:r>
            <a:rPr lang="en-US" sz="900" b="0" i="0" dirty="0">
              <a:solidFill>
                <a:sysClr val="windowText" lastClr="000000"/>
              </a:solidFill>
              <a:latin typeface="Tahoma" pitchFamily="34" charset="0"/>
              <a:ea typeface="Tahoma" pitchFamily="34" charset="0"/>
              <a:cs typeface="Tahoma" pitchFamily="34" charset="0"/>
            </a:rPr>
            <a:t>.   </a:t>
          </a:r>
          <a:r>
            <a:rPr lang="en-US" sz="900" dirty="0">
              <a:solidFill>
                <a:sysClr val="windowText" lastClr="000000"/>
              </a:solidFill>
              <a:latin typeface="Tahoma" pitchFamily="34" charset="0"/>
              <a:ea typeface="Tahoma" pitchFamily="34" charset="0"/>
              <a:cs typeface="Tahoma" pitchFamily="34" charset="0"/>
            </a:rPr>
            <a:t> </a:t>
          </a:r>
          <a:r>
            <a:rPr lang="en-US" sz="900" b="0" i="0" dirty="0">
              <a:solidFill>
                <a:sysClr val="windowText" lastClr="000000"/>
              </a:solidFill>
              <a:latin typeface="Tahoma" pitchFamily="34" charset="0"/>
              <a:ea typeface="Tahoma" pitchFamily="34" charset="0"/>
              <a:cs typeface="Tahoma" pitchFamily="34" charset="0"/>
            </a:rPr>
            <a:t>Numbers are PPP adjusted</a:t>
          </a:r>
          <a:r>
            <a:rPr lang="en-US" sz="900" b="0" i="0" u="none" strike="noStrike" baseline="0" dirty="0">
              <a:solidFill>
                <a:sysClr val="windowText" lastClr="000000"/>
              </a:solidFill>
              <a:latin typeface="Tahoma" pitchFamily="34" charset="0"/>
              <a:ea typeface="Tahoma" pitchFamily="34" charset="0"/>
              <a:cs typeface="Tahoma" pitchFamily="34" charset="0"/>
            </a:rPr>
            <a:t> .</a:t>
          </a:r>
          <a:endParaRPr lang="en-US" sz="900" dirty="0">
            <a:latin typeface="Tahoma" pitchFamily="34" charset="0"/>
            <a:ea typeface="Tahoma" pitchFamily="34" charset="0"/>
            <a:cs typeface="Tahoma" pitchFamily="34"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0.00556</cdr:x>
      <cdr:y>0.87176</cdr:y>
    </cdr:from>
    <cdr:to>
      <cdr:x>0.925</cdr:x>
      <cdr:y>0.99242</cdr:y>
    </cdr:to>
    <cdr:sp macro="" textlink="">
      <cdr:nvSpPr>
        <cdr:cNvPr id="2" name="TextBox 2"/>
        <cdr:cNvSpPr txBox="1"/>
      </cdr:nvSpPr>
      <cdr:spPr>
        <a:xfrm xmlns:a="http://schemas.openxmlformats.org/drawingml/2006/main">
          <a:off x="50841" y="5978530"/>
          <a:ext cx="8407359" cy="827486"/>
        </a:xfrm>
        <a:prstGeom xmlns:a="http://schemas.openxmlformats.org/drawingml/2006/main" prst="rect">
          <a:avLst/>
        </a:prstGeom>
        <a:solidFill xmlns:a="http://schemas.openxmlformats.org/drawingml/2006/main">
          <a:srgbClr val="EEF2FF"/>
        </a:solidFill>
        <a:ln xmlns:a="http://schemas.openxmlformats.org/drawingml/2006/main" w="9525" cmpd="sng">
          <a:no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b"/>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900" b="1" i="0" dirty="0">
              <a:solidFill>
                <a:sysClr val="windowText" lastClr="000000"/>
              </a:solidFill>
              <a:latin typeface="Tahoma" pitchFamily="34" charset="0"/>
              <a:ea typeface="Tahoma" pitchFamily="34" charset="0"/>
              <a:cs typeface="Tahoma" pitchFamily="34" charset="0"/>
            </a:rPr>
            <a:t>Source:</a:t>
          </a:r>
          <a:r>
            <a:rPr lang="en-US" sz="900" b="0" i="0" dirty="0">
              <a:solidFill>
                <a:sysClr val="windowText" lastClr="000000"/>
              </a:solidFill>
              <a:latin typeface="Tahoma" pitchFamily="34" charset="0"/>
              <a:ea typeface="Tahoma" pitchFamily="34" charset="0"/>
              <a:cs typeface="Tahoma" pitchFamily="34" charset="0"/>
            </a:rPr>
            <a:t> Organisation for Economic Co-operation and Development (2010), "OECD Health Data", </a:t>
          </a:r>
          <a:r>
            <a:rPr lang="en-US" sz="900" b="0" i="1" dirty="0">
              <a:solidFill>
                <a:sysClr val="windowText" lastClr="000000"/>
              </a:solidFill>
              <a:latin typeface="Tahoma" pitchFamily="34" charset="0"/>
              <a:ea typeface="Tahoma" pitchFamily="34" charset="0"/>
              <a:cs typeface="Tahoma" pitchFamily="34" charset="0"/>
            </a:rPr>
            <a:t>OECD Health Statistics</a:t>
          </a:r>
          <a:r>
            <a:rPr lang="en-US" sz="900" b="0" i="0" dirty="0">
              <a:solidFill>
                <a:sysClr val="windowText" lastClr="000000"/>
              </a:solidFill>
              <a:latin typeface="Tahoma" pitchFamily="34" charset="0"/>
              <a:ea typeface="Tahoma" pitchFamily="34" charset="0"/>
              <a:cs typeface="Tahoma" pitchFamily="34" charset="0"/>
            </a:rPr>
            <a:t> (database). </a:t>
          </a:r>
          <a:r>
            <a:rPr lang="en-US" sz="900" b="0" i="0" u="sng" dirty="0" err="1">
              <a:solidFill>
                <a:sysClr val="windowText" lastClr="000000"/>
              </a:solidFill>
              <a:latin typeface="Tahoma" pitchFamily="34" charset="0"/>
              <a:ea typeface="Tahoma" pitchFamily="34" charset="0"/>
              <a:cs typeface="Tahoma" pitchFamily="34" charset="0"/>
            </a:rPr>
            <a:t>doi</a:t>
          </a:r>
          <a:r>
            <a:rPr lang="en-US" sz="900" b="0" i="0" u="sng" dirty="0">
              <a:solidFill>
                <a:sysClr val="windowText" lastClr="000000"/>
              </a:solidFill>
              <a:latin typeface="Tahoma" pitchFamily="34" charset="0"/>
              <a:ea typeface="Tahoma" pitchFamily="34" charset="0"/>
              <a:cs typeface="Tahoma" pitchFamily="34" charset="0"/>
            </a:rPr>
            <a:t>: 10.1787/data-00350-en</a:t>
          </a:r>
          <a:r>
            <a:rPr lang="en-US" sz="900" b="0" i="0" dirty="0">
              <a:solidFill>
                <a:sysClr val="windowText" lastClr="000000"/>
              </a:solidFill>
              <a:latin typeface="Tahoma" pitchFamily="34" charset="0"/>
              <a:ea typeface="Tahoma" pitchFamily="34" charset="0"/>
              <a:cs typeface="Tahoma" pitchFamily="34" charset="0"/>
            </a:rPr>
            <a:t> (Accessed on 14 February 2011).</a:t>
          </a:r>
          <a:endParaRPr lang="en-US" sz="900" dirty="0">
            <a:latin typeface="Tahoma" pitchFamily="34" charset="0"/>
            <a:ea typeface="Tahoma" pitchFamily="34" charset="0"/>
            <a:cs typeface="Tahoma" pitchFamily="34" charset="0"/>
          </a:endParaRPr>
        </a:p>
        <a:p xmlns:a="http://schemas.openxmlformats.org/drawingml/2006/main">
          <a:r>
            <a:rPr lang="en-US" sz="900" b="1" i="0" baseline="0" dirty="0">
              <a:solidFill>
                <a:sysClr val="windowText" lastClr="000000"/>
              </a:solidFill>
              <a:latin typeface="Tahoma" pitchFamily="34" charset="0"/>
              <a:ea typeface="Tahoma" pitchFamily="34" charset="0"/>
              <a:cs typeface="Tahoma" pitchFamily="34" charset="0"/>
            </a:rPr>
            <a:t>Notes: </a:t>
          </a:r>
          <a:r>
            <a:rPr lang="en-US" sz="900" b="0" i="0" baseline="0" dirty="0">
              <a:solidFill>
                <a:sysClr val="windowText" lastClr="000000"/>
              </a:solidFill>
              <a:latin typeface="Tahoma" pitchFamily="34" charset="0"/>
              <a:ea typeface="Tahoma" pitchFamily="34" charset="0"/>
              <a:cs typeface="Tahoma" pitchFamily="34" charset="0"/>
            </a:rPr>
            <a:t>Data from Australia and Japan are 2007 data</a:t>
          </a:r>
          <a:r>
            <a:rPr lang="en-US" sz="900" b="0" i="0" baseline="0" dirty="0" smtClean="0">
              <a:solidFill>
                <a:sysClr val="windowText" lastClr="000000"/>
              </a:solidFill>
              <a:latin typeface="Tahoma" pitchFamily="34" charset="0"/>
              <a:ea typeface="Tahoma" pitchFamily="34" charset="0"/>
              <a:cs typeface="Tahoma" pitchFamily="34" charset="0"/>
            </a:rPr>
            <a:t>.  Figures </a:t>
          </a:r>
          <a:r>
            <a:rPr lang="en-US" sz="900" b="0" i="0" baseline="0" dirty="0">
              <a:solidFill>
                <a:sysClr val="windowText" lastClr="000000"/>
              </a:solidFill>
              <a:latin typeface="Tahoma" pitchFamily="34" charset="0"/>
              <a:ea typeface="Tahoma" pitchFamily="34" charset="0"/>
              <a:cs typeface="Tahoma" pitchFamily="34" charset="0"/>
            </a:rPr>
            <a:t>for Belgium, Canada, Netherlands, Norway and Switzerland, are OECD estimates.  </a:t>
          </a:r>
          <a:r>
            <a:rPr lang="en-US" sz="900" b="0" i="0" dirty="0">
              <a:solidFill>
                <a:sysClr val="windowText" lastClr="000000"/>
              </a:solidFill>
              <a:latin typeface="Tahoma" pitchFamily="34" charset="0"/>
              <a:ea typeface="Tahoma" pitchFamily="34" charset="0"/>
              <a:cs typeface="Tahoma" pitchFamily="34" charset="0"/>
            </a:rPr>
            <a:t>Break in Series AUS (1998); AUSTRIA(1990); BEL(2003, 2005); CAN(1995); FRA(1995); GER(1992); JAP(1995); NET(1998, 2003); NOR(1999); SPA(1999, 2003); SWE(1993, 2001); SWI(1995); UK (1997).  Starting in 1993 Belgium used a different methodology.</a:t>
          </a:r>
          <a:r>
            <a:rPr lang="en-US" sz="900" b="0" i="0" u="none" strike="noStrike" baseline="0" dirty="0">
              <a:solidFill>
                <a:sysClr val="windowText" lastClr="000000"/>
              </a:solidFill>
              <a:latin typeface="Tahoma" pitchFamily="34" charset="0"/>
              <a:ea typeface="Tahoma" pitchFamily="34" charset="0"/>
              <a:cs typeface="Tahoma" pitchFamily="34" charset="0"/>
            </a:rPr>
            <a:t>  Numbers are PPP adjusted.  Germany is not reported because of reunification and Italy has missing data.</a:t>
          </a:r>
          <a:endParaRPr lang="en-US" sz="900" dirty="0">
            <a:latin typeface="Tahoma" pitchFamily="34" charset="0"/>
            <a:ea typeface="Tahoma" pitchFamily="34" charset="0"/>
            <a:cs typeface="Tahoma"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50179" name="Rectangle 3"/>
          <p:cNvSpPr>
            <a:spLocks noGrp="1" noChangeArrowheads="1"/>
          </p:cNvSpPr>
          <p:nvPr>
            <p:ph type="dt" sz="quarter" idx="1"/>
          </p:nvPr>
        </p:nvSpPr>
        <p:spPr bwMode="auto">
          <a:xfrm>
            <a:off x="3927475" y="0"/>
            <a:ext cx="3005138"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50180" name="Rectangle 4"/>
          <p:cNvSpPr>
            <a:spLocks noGrp="1" noChangeArrowheads="1"/>
          </p:cNvSpPr>
          <p:nvPr>
            <p:ph type="ftr" sz="quarter" idx="2"/>
          </p:nvPr>
        </p:nvSpPr>
        <p:spPr bwMode="auto">
          <a:xfrm>
            <a:off x="0" y="8758238"/>
            <a:ext cx="3005138"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50181" name="Rectangle 5"/>
          <p:cNvSpPr>
            <a:spLocks noGrp="1" noChangeArrowheads="1"/>
          </p:cNvSpPr>
          <p:nvPr>
            <p:ph type="sldNum" sz="quarter" idx="3"/>
          </p:nvPr>
        </p:nvSpPr>
        <p:spPr bwMode="auto">
          <a:xfrm>
            <a:off x="3927475" y="8758238"/>
            <a:ext cx="3005138"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fld id="{1ED16753-231A-45F2-AE3E-9D830D6A65D1}" type="slidenum">
              <a:rPr lang="en-US"/>
              <a:pPr/>
              <a:t>‹#›</a:t>
            </a:fld>
            <a:endParaRPr lang="en-US"/>
          </a:p>
        </p:txBody>
      </p:sp>
    </p:spTree>
    <p:extLst>
      <p:ext uri="{BB962C8B-B14F-4D97-AF65-F5344CB8AC3E}">
        <p14:creationId xmlns:p14="http://schemas.microsoft.com/office/powerpoint/2010/main" val="2671337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eaLnBrk="1" hangingPunct="1">
              <a:defRPr sz="1200">
                <a:latin typeface="Arial" charset="0"/>
                <a:ea typeface="+mn-ea"/>
                <a:cs typeface="+mn-cs"/>
              </a:defRPr>
            </a:lvl1pPr>
          </a:lstStyle>
          <a:p>
            <a:pPr>
              <a:defRPr/>
            </a:pPr>
            <a:endParaRPr lang="en-US"/>
          </a:p>
        </p:txBody>
      </p:sp>
      <p:sp>
        <p:nvSpPr>
          <p:cNvPr id="4099" name="Rectangle 3"/>
          <p:cNvSpPr>
            <a:spLocks noGrp="1" noChangeArrowheads="1"/>
          </p:cNvSpPr>
          <p:nvPr>
            <p:ph type="dt" idx="1"/>
          </p:nvPr>
        </p:nvSpPr>
        <p:spPr bwMode="auto">
          <a:xfrm>
            <a:off x="3927475"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eaLnBrk="1" hangingPunct="1">
              <a:defRPr sz="1200">
                <a:latin typeface="Arial" charset="0"/>
                <a:ea typeface="+mn-ea"/>
                <a:cs typeface="+mn-cs"/>
              </a:defRPr>
            </a:lvl1pPr>
          </a:lstStyle>
          <a:p>
            <a:pPr>
              <a:defRPr/>
            </a:pPr>
            <a:endParaRPr lang="en-US"/>
          </a:p>
        </p:txBody>
      </p:sp>
      <p:sp>
        <p:nvSpPr>
          <p:cNvPr id="14340" name="Rectangle 4"/>
          <p:cNvSpPr>
            <a:spLocks noRo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93738" y="4379913"/>
            <a:ext cx="5546725" cy="4148137"/>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eaLnBrk="1" hangingPunct="1">
              <a:defRPr sz="1200">
                <a:latin typeface="Arial" charset="0"/>
                <a:ea typeface="+mn-ea"/>
                <a:cs typeface="+mn-cs"/>
              </a:defRPr>
            </a:lvl1pPr>
          </a:lstStyle>
          <a:p>
            <a:pPr>
              <a:defRPr/>
            </a:pPr>
            <a:endParaRPr lang="en-US"/>
          </a:p>
        </p:txBody>
      </p:sp>
      <p:sp>
        <p:nvSpPr>
          <p:cNvPr id="4103" name="Rectangle 7"/>
          <p:cNvSpPr>
            <a:spLocks noGrp="1" noChangeArrowheads="1"/>
          </p:cNvSpPr>
          <p:nvPr>
            <p:ph type="sldNum" sz="quarter" idx="5"/>
          </p:nvPr>
        </p:nvSpPr>
        <p:spPr bwMode="auto">
          <a:xfrm>
            <a:off x="3927475"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eaLnBrk="1" hangingPunct="1">
              <a:defRPr sz="1200">
                <a:latin typeface="Arial" pitchFamily="34" charset="0"/>
              </a:defRPr>
            </a:lvl1pPr>
          </a:lstStyle>
          <a:p>
            <a:fld id="{DFC30E61-99FB-40F2-B38D-CFF03F3FFF86}" type="slidenum">
              <a:rPr lang="en-US"/>
              <a:pPr/>
              <a:t>‹#›</a:t>
            </a:fld>
            <a:endParaRPr lang="en-US"/>
          </a:p>
        </p:txBody>
      </p:sp>
    </p:spTree>
    <p:extLst>
      <p:ext uri="{BB962C8B-B14F-4D97-AF65-F5344CB8AC3E}">
        <p14:creationId xmlns:p14="http://schemas.microsoft.com/office/powerpoint/2010/main" val="32632337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sz="2400">
                <a:solidFill>
                  <a:schemeClr val="tx1"/>
                </a:solidFill>
                <a:latin typeface="Verdana" pitchFamily="34" charset="0"/>
                <a:ea typeface="MS PGothic" pitchFamily="34" charset="-128"/>
              </a:defRPr>
            </a:lvl1pPr>
            <a:lvl2pPr marL="742950" indent="-285750" defTabSz="922338">
              <a:defRPr sz="2400">
                <a:solidFill>
                  <a:schemeClr val="tx1"/>
                </a:solidFill>
                <a:latin typeface="Verdana" pitchFamily="34" charset="0"/>
                <a:ea typeface="MS PGothic" pitchFamily="34" charset="-128"/>
              </a:defRPr>
            </a:lvl2pPr>
            <a:lvl3pPr marL="1143000" indent="-228600" defTabSz="922338">
              <a:defRPr sz="2400">
                <a:solidFill>
                  <a:schemeClr val="tx1"/>
                </a:solidFill>
                <a:latin typeface="Verdana" pitchFamily="34" charset="0"/>
                <a:ea typeface="MS PGothic" pitchFamily="34" charset="-128"/>
              </a:defRPr>
            </a:lvl3pPr>
            <a:lvl4pPr marL="1600200" indent="-228600" defTabSz="922338">
              <a:defRPr sz="2400">
                <a:solidFill>
                  <a:schemeClr val="tx1"/>
                </a:solidFill>
                <a:latin typeface="Verdana" pitchFamily="34" charset="0"/>
                <a:ea typeface="MS PGothic" pitchFamily="34" charset="-128"/>
              </a:defRPr>
            </a:lvl4pPr>
            <a:lvl5pPr marL="2057400" indent="-228600" defTabSz="922338">
              <a:defRPr sz="2400">
                <a:solidFill>
                  <a:schemeClr val="tx1"/>
                </a:solidFill>
                <a:latin typeface="Verdana" pitchFamily="34" charset="0"/>
                <a:ea typeface="MS PGothic" pitchFamily="34" charset="-128"/>
              </a:defRPr>
            </a:lvl5pPr>
            <a:lvl6pPr marL="25146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9pPr>
          </a:lstStyle>
          <a:p>
            <a:fld id="{0E09B93A-F3D6-4F78-8150-00F74B0CDD50}" type="slidenum">
              <a:rPr lang="en-US" sz="1200">
                <a:latin typeface="Arial" pitchFamily="34" charset="0"/>
              </a:rPr>
              <a:pPr/>
              <a:t>1</a:t>
            </a:fld>
            <a:endParaRPr lang="en-US" sz="1200">
              <a:latin typeface="Arial" pitchFamily="34" charset="0"/>
            </a:endParaRPr>
          </a:p>
        </p:txBody>
      </p:sp>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00" tIns="46150" rIns="92300" bIns="46150"/>
          <a:lstStyle/>
          <a:p>
            <a:pPr eaLnBrk="1" hangingPunct="1">
              <a:spcBef>
                <a:spcPct val="0"/>
              </a:spcBef>
            </a:pPr>
            <a:endParaRPr lang="en-US" smtClean="0">
              <a:latin typeface="Arial" pitchFamily="34" charset="0"/>
            </a:endParaRPr>
          </a:p>
        </p:txBody>
      </p:sp>
      <p:sp>
        <p:nvSpPr>
          <p:cNvPr id="16388" name="Date Placeholder 4"/>
          <p:cNvSpPr txBox="1">
            <a:spLocks noGrp="1"/>
          </p:cNvSpPr>
          <p:nvPr/>
        </p:nvSpPr>
        <p:spPr bwMode="auto">
          <a:xfrm>
            <a:off x="3927475" y="0"/>
            <a:ext cx="30051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00" tIns="46150" rIns="92300" bIns="46150"/>
          <a:lstStyle>
            <a:lvl1pPr defTabSz="922338">
              <a:defRPr sz="2400">
                <a:solidFill>
                  <a:schemeClr val="tx1"/>
                </a:solidFill>
                <a:latin typeface="Verdana" pitchFamily="34" charset="0"/>
                <a:ea typeface="MS PGothic" pitchFamily="34" charset="-128"/>
              </a:defRPr>
            </a:lvl1pPr>
            <a:lvl2pPr marL="742950" indent="-285750" defTabSz="922338">
              <a:defRPr sz="2400">
                <a:solidFill>
                  <a:schemeClr val="tx1"/>
                </a:solidFill>
                <a:latin typeface="Verdana" pitchFamily="34" charset="0"/>
                <a:ea typeface="MS PGothic" pitchFamily="34" charset="-128"/>
              </a:defRPr>
            </a:lvl2pPr>
            <a:lvl3pPr marL="1143000" indent="-228600" defTabSz="922338">
              <a:defRPr sz="2400">
                <a:solidFill>
                  <a:schemeClr val="tx1"/>
                </a:solidFill>
                <a:latin typeface="Verdana" pitchFamily="34" charset="0"/>
                <a:ea typeface="MS PGothic" pitchFamily="34" charset="-128"/>
              </a:defRPr>
            </a:lvl3pPr>
            <a:lvl4pPr marL="1600200" indent="-228600" defTabSz="922338">
              <a:defRPr sz="2400">
                <a:solidFill>
                  <a:schemeClr val="tx1"/>
                </a:solidFill>
                <a:latin typeface="Verdana" pitchFamily="34" charset="0"/>
                <a:ea typeface="MS PGothic" pitchFamily="34" charset="-128"/>
              </a:defRPr>
            </a:lvl4pPr>
            <a:lvl5pPr marL="2057400" indent="-228600" defTabSz="922338">
              <a:defRPr sz="2400">
                <a:solidFill>
                  <a:schemeClr val="tx1"/>
                </a:solidFill>
                <a:latin typeface="Verdana" pitchFamily="34" charset="0"/>
                <a:ea typeface="MS PGothic" pitchFamily="34" charset="-128"/>
              </a:defRPr>
            </a:lvl5pPr>
            <a:lvl6pPr marL="25146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9pPr>
          </a:lstStyle>
          <a:p>
            <a:pPr algn="r"/>
            <a:fld id="{FEA1A57F-857B-4144-84AE-B5EE9F800435}" type="datetime1">
              <a:rPr lang="en-US" sz="1200"/>
              <a:pPr algn="r"/>
              <a:t>10/26/2012</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71538">
              <a:spcBef>
                <a:spcPct val="0"/>
              </a:spcBef>
            </a:pPr>
            <a:r>
              <a:rPr lang="en-US" sz="1100" b="1" smtClean="0">
                <a:latin typeface="Calibri" pitchFamily="34" charset="0"/>
              </a:rPr>
              <a:t>EXHBIT 2</a:t>
            </a:r>
            <a:endParaRPr lang="en-US" sz="1100" smtClean="0">
              <a:latin typeface="Calibri" pitchFamily="34" charset="0"/>
            </a:endParaRPr>
          </a:p>
          <a:p>
            <a:pPr defTabSz="871538">
              <a:spcBef>
                <a:spcPct val="0"/>
              </a:spcBef>
            </a:pPr>
            <a:endParaRPr lang="en-US" smtClean="0">
              <a:latin typeface="Calibri" pitchFamily="34" charset="0"/>
            </a:endParaRPr>
          </a:p>
        </p:txBody>
      </p:sp>
      <p:sp>
        <p:nvSpPr>
          <p:cNvPr id="225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sz="2400">
                <a:solidFill>
                  <a:schemeClr val="tx1"/>
                </a:solidFill>
                <a:latin typeface="Verdana" pitchFamily="34" charset="0"/>
                <a:ea typeface="MS PGothic" pitchFamily="34" charset="-128"/>
              </a:defRPr>
            </a:lvl1pPr>
            <a:lvl2pPr marL="742950" indent="-285750" defTabSz="922338">
              <a:defRPr sz="2400">
                <a:solidFill>
                  <a:schemeClr val="tx1"/>
                </a:solidFill>
                <a:latin typeface="Verdana" pitchFamily="34" charset="0"/>
                <a:ea typeface="MS PGothic" pitchFamily="34" charset="-128"/>
              </a:defRPr>
            </a:lvl2pPr>
            <a:lvl3pPr marL="1143000" indent="-228600" defTabSz="922338">
              <a:defRPr sz="2400">
                <a:solidFill>
                  <a:schemeClr val="tx1"/>
                </a:solidFill>
                <a:latin typeface="Verdana" pitchFamily="34" charset="0"/>
                <a:ea typeface="MS PGothic" pitchFamily="34" charset="-128"/>
              </a:defRPr>
            </a:lvl3pPr>
            <a:lvl4pPr marL="1600200" indent="-228600" defTabSz="922338">
              <a:defRPr sz="2400">
                <a:solidFill>
                  <a:schemeClr val="tx1"/>
                </a:solidFill>
                <a:latin typeface="Verdana" pitchFamily="34" charset="0"/>
                <a:ea typeface="MS PGothic" pitchFamily="34" charset="-128"/>
              </a:defRPr>
            </a:lvl4pPr>
            <a:lvl5pPr marL="2057400" indent="-228600" defTabSz="922338">
              <a:defRPr sz="2400">
                <a:solidFill>
                  <a:schemeClr val="tx1"/>
                </a:solidFill>
                <a:latin typeface="Verdana" pitchFamily="34" charset="0"/>
                <a:ea typeface="MS PGothic" pitchFamily="34" charset="-128"/>
              </a:defRPr>
            </a:lvl5pPr>
            <a:lvl6pPr marL="25146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9pPr>
          </a:lstStyle>
          <a:p>
            <a:fld id="{C4BCAE37-CE34-441C-A76E-CBC047EB535A}" type="slidenum">
              <a:rPr lang="en-US" sz="1200">
                <a:latin typeface="Calibri" pitchFamily="34" charset="0"/>
              </a:rPr>
              <a:pPr/>
              <a:t>6</a:t>
            </a:fld>
            <a:endParaRPr lang="en-US"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a:ln/>
        </p:spPr>
      </p:sp>
      <p:sp>
        <p:nvSpPr>
          <p:cNvPr id="245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71538">
              <a:spcBef>
                <a:spcPct val="0"/>
              </a:spcBef>
            </a:pPr>
            <a:r>
              <a:rPr lang="en-US" sz="1100" b="1" smtClean="0">
                <a:latin typeface="Calibri" pitchFamily="34" charset="0"/>
              </a:rPr>
              <a:t>EXHBIT 4A</a:t>
            </a:r>
            <a:endParaRPr lang="en-US" sz="1100" smtClean="0">
              <a:latin typeface="Calibri" pitchFamily="34" charset="0"/>
            </a:endParaRPr>
          </a:p>
          <a:p>
            <a:pPr defTabSz="871538">
              <a:spcBef>
                <a:spcPct val="0"/>
              </a:spcBef>
            </a:pPr>
            <a:endParaRPr lang="en-US" smtClean="0">
              <a:latin typeface="Calibri" pitchFamily="34" charset="0"/>
            </a:endParaRPr>
          </a:p>
        </p:txBody>
      </p:sp>
      <p:sp>
        <p:nvSpPr>
          <p:cNvPr id="245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sz="2400">
                <a:solidFill>
                  <a:schemeClr val="tx1"/>
                </a:solidFill>
                <a:latin typeface="Verdana" pitchFamily="34" charset="0"/>
                <a:ea typeface="MS PGothic" pitchFamily="34" charset="-128"/>
              </a:defRPr>
            </a:lvl1pPr>
            <a:lvl2pPr marL="742950" indent="-285750" defTabSz="922338">
              <a:defRPr sz="2400">
                <a:solidFill>
                  <a:schemeClr val="tx1"/>
                </a:solidFill>
                <a:latin typeface="Verdana" pitchFamily="34" charset="0"/>
                <a:ea typeface="MS PGothic" pitchFamily="34" charset="-128"/>
              </a:defRPr>
            </a:lvl2pPr>
            <a:lvl3pPr marL="1143000" indent="-228600" defTabSz="922338">
              <a:defRPr sz="2400">
                <a:solidFill>
                  <a:schemeClr val="tx1"/>
                </a:solidFill>
                <a:latin typeface="Verdana" pitchFamily="34" charset="0"/>
                <a:ea typeface="MS PGothic" pitchFamily="34" charset="-128"/>
              </a:defRPr>
            </a:lvl3pPr>
            <a:lvl4pPr marL="1600200" indent="-228600" defTabSz="922338">
              <a:defRPr sz="2400">
                <a:solidFill>
                  <a:schemeClr val="tx1"/>
                </a:solidFill>
                <a:latin typeface="Verdana" pitchFamily="34" charset="0"/>
                <a:ea typeface="MS PGothic" pitchFamily="34" charset="-128"/>
              </a:defRPr>
            </a:lvl4pPr>
            <a:lvl5pPr marL="2057400" indent="-228600" defTabSz="922338">
              <a:defRPr sz="2400">
                <a:solidFill>
                  <a:schemeClr val="tx1"/>
                </a:solidFill>
                <a:latin typeface="Verdana" pitchFamily="34" charset="0"/>
                <a:ea typeface="MS PGothic" pitchFamily="34" charset="-128"/>
              </a:defRPr>
            </a:lvl5pPr>
            <a:lvl6pPr marL="25146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9pPr>
          </a:lstStyle>
          <a:p>
            <a:fld id="{5D54F7B5-37A5-4D50-A2AD-58A3B05F7A06}" type="slidenum">
              <a:rPr lang="en-US" sz="1200">
                <a:latin typeface="Calibri" pitchFamily="34" charset="0"/>
              </a:rPr>
              <a:pPr/>
              <a:t>7</a:t>
            </a:fld>
            <a:endParaRPr lang="en-US"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71538">
              <a:spcBef>
                <a:spcPct val="0"/>
              </a:spcBef>
            </a:pPr>
            <a:r>
              <a:rPr lang="en-US" sz="1100" b="1" smtClean="0">
                <a:latin typeface="Calibri" pitchFamily="34" charset="0"/>
              </a:rPr>
              <a:t>EXHBIT 11</a:t>
            </a:r>
            <a:endParaRPr lang="en-US" sz="1100" smtClean="0">
              <a:latin typeface="Calibri" pitchFamily="34" charset="0"/>
            </a:endParaRPr>
          </a:p>
          <a:p>
            <a:pPr defTabSz="871538">
              <a:spcBef>
                <a:spcPct val="0"/>
              </a:spcBef>
            </a:pPr>
            <a:endParaRPr lang="en-US" smtClean="0">
              <a:latin typeface="Calibri" pitchFamily="34" charset="0"/>
            </a:endParaRPr>
          </a:p>
        </p:txBody>
      </p:sp>
      <p:sp>
        <p:nvSpPr>
          <p:cNvPr id="2765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sz="2400">
                <a:solidFill>
                  <a:schemeClr val="tx1"/>
                </a:solidFill>
                <a:latin typeface="Verdana" pitchFamily="34" charset="0"/>
                <a:ea typeface="MS PGothic" pitchFamily="34" charset="-128"/>
              </a:defRPr>
            </a:lvl1pPr>
            <a:lvl2pPr marL="742950" indent="-285750" defTabSz="922338">
              <a:defRPr sz="2400">
                <a:solidFill>
                  <a:schemeClr val="tx1"/>
                </a:solidFill>
                <a:latin typeface="Verdana" pitchFamily="34" charset="0"/>
                <a:ea typeface="MS PGothic" pitchFamily="34" charset="-128"/>
              </a:defRPr>
            </a:lvl2pPr>
            <a:lvl3pPr marL="1143000" indent="-228600" defTabSz="922338">
              <a:defRPr sz="2400">
                <a:solidFill>
                  <a:schemeClr val="tx1"/>
                </a:solidFill>
                <a:latin typeface="Verdana" pitchFamily="34" charset="0"/>
                <a:ea typeface="MS PGothic" pitchFamily="34" charset="-128"/>
              </a:defRPr>
            </a:lvl3pPr>
            <a:lvl4pPr marL="1600200" indent="-228600" defTabSz="922338">
              <a:defRPr sz="2400">
                <a:solidFill>
                  <a:schemeClr val="tx1"/>
                </a:solidFill>
                <a:latin typeface="Verdana" pitchFamily="34" charset="0"/>
                <a:ea typeface="MS PGothic" pitchFamily="34" charset="-128"/>
              </a:defRPr>
            </a:lvl4pPr>
            <a:lvl5pPr marL="2057400" indent="-228600" defTabSz="922338">
              <a:defRPr sz="2400">
                <a:solidFill>
                  <a:schemeClr val="tx1"/>
                </a:solidFill>
                <a:latin typeface="Verdana" pitchFamily="34" charset="0"/>
                <a:ea typeface="MS PGothic" pitchFamily="34" charset="-128"/>
              </a:defRPr>
            </a:lvl5pPr>
            <a:lvl6pPr marL="25146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9pPr>
          </a:lstStyle>
          <a:p>
            <a:fld id="{040263D6-F8CF-4A80-940A-5A192DBF6610}" type="slidenum">
              <a:rPr lang="en-US" sz="1200">
                <a:latin typeface="Calibri" pitchFamily="34" charset="0"/>
              </a:rPr>
              <a:pPr/>
              <a:t>9</a:t>
            </a:fld>
            <a:endParaRPr 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71538">
              <a:spcBef>
                <a:spcPct val="0"/>
              </a:spcBef>
            </a:pPr>
            <a:r>
              <a:rPr lang="en-US" sz="1100" b="1" smtClean="0">
                <a:latin typeface="Calibri" pitchFamily="34" charset="0"/>
              </a:rPr>
              <a:t>EXHBIT 8</a:t>
            </a:r>
            <a:endParaRPr lang="en-US" sz="1100" smtClean="0">
              <a:latin typeface="Calibri" pitchFamily="34" charset="0"/>
            </a:endParaRPr>
          </a:p>
          <a:p>
            <a:pPr defTabSz="871538">
              <a:spcBef>
                <a:spcPct val="0"/>
              </a:spcBef>
            </a:pPr>
            <a:endParaRPr lang="en-US" smtClean="0">
              <a:latin typeface="Calibri" pitchFamily="34" charset="0"/>
            </a:endParaRPr>
          </a:p>
        </p:txBody>
      </p:sp>
      <p:sp>
        <p:nvSpPr>
          <p:cNvPr id="296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sz="2400">
                <a:solidFill>
                  <a:schemeClr val="tx1"/>
                </a:solidFill>
                <a:latin typeface="Verdana" pitchFamily="34" charset="0"/>
                <a:ea typeface="MS PGothic" pitchFamily="34" charset="-128"/>
              </a:defRPr>
            </a:lvl1pPr>
            <a:lvl2pPr marL="742950" indent="-285750" defTabSz="922338">
              <a:defRPr sz="2400">
                <a:solidFill>
                  <a:schemeClr val="tx1"/>
                </a:solidFill>
                <a:latin typeface="Verdana" pitchFamily="34" charset="0"/>
                <a:ea typeface="MS PGothic" pitchFamily="34" charset="-128"/>
              </a:defRPr>
            </a:lvl2pPr>
            <a:lvl3pPr marL="1143000" indent="-228600" defTabSz="922338">
              <a:defRPr sz="2400">
                <a:solidFill>
                  <a:schemeClr val="tx1"/>
                </a:solidFill>
                <a:latin typeface="Verdana" pitchFamily="34" charset="0"/>
                <a:ea typeface="MS PGothic" pitchFamily="34" charset="-128"/>
              </a:defRPr>
            </a:lvl3pPr>
            <a:lvl4pPr marL="1600200" indent="-228600" defTabSz="922338">
              <a:defRPr sz="2400">
                <a:solidFill>
                  <a:schemeClr val="tx1"/>
                </a:solidFill>
                <a:latin typeface="Verdana" pitchFamily="34" charset="0"/>
                <a:ea typeface="MS PGothic" pitchFamily="34" charset="-128"/>
              </a:defRPr>
            </a:lvl4pPr>
            <a:lvl5pPr marL="2057400" indent="-228600" defTabSz="922338">
              <a:defRPr sz="2400">
                <a:solidFill>
                  <a:schemeClr val="tx1"/>
                </a:solidFill>
                <a:latin typeface="Verdana" pitchFamily="34" charset="0"/>
                <a:ea typeface="MS PGothic" pitchFamily="34" charset="-128"/>
              </a:defRPr>
            </a:lvl5pPr>
            <a:lvl6pPr marL="25146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9pPr>
          </a:lstStyle>
          <a:p>
            <a:fld id="{DD1E13C2-114B-4067-A5D6-CD6AB1E3422F}" type="slidenum">
              <a:rPr lang="en-US" sz="1200">
                <a:latin typeface="Calibri" pitchFamily="34" charset="0"/>
              </a:rPr>
              <a:pPr/>
              <a:t>10</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71538">
              <a:spcBef>
                <a:spcPct val="0"/>
              </a:spcBef>
            </a:pPr>
            <a:r>
              <a:rPr lang="en-US" sz="1100" b="1" smtClean="0">
                <a:latin typeface="Calibri" pitchFamily="34" charset="0"/>
              </a:rPr>
              <a:t>EXHBIT 10</a:t>
            </a:r>
            <a:endParaRPr lang="en-US" sz="1100" smtClean="0">
              <a:latin typeface="Calibri" pitchFamily="34" charset="0"/>
            </a:endParaRPr>
          </a:p>
          <a:p>
            <a:pPr defTabSz="871538">
              <a:spcBef>
                <a:spcPct val="0"/>
              </a:spcBef>
            </a:pPr>
            <a:endParaRPr lang="en-US" smtClean="0">
              <a:latin typeface="Calibri" pitchFamily="34" charset="0"/>
            </a:endParaRPr>
          </a:p>
        </p:txBody>
      </p:sp>
      <p:sp>
        <p:nvSpPr>
          <p:cNvPr id="317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sz="2400">
                <a:solidFill>
                  <a:schemeClr val="tx1"/>
                </a:solidFill>
                <a:latin typeface="Verdana" pitchFamily="34" charset="0"/>
                <a:ea typeface="MS PGothic" pitchFamily="34" charset="-128"/>
              </a:defRPr>
            </a:lvl1pPr>
            <a:lvl2pPr marL="742950" indent="-285750" defTabSz="922338">
              <a:defRPr sz="2400">
                <a:solidFill>
                  <a:schemeClr val="tx1"/>
                </a:solidFill>
                <a:latin typeface="Verdana" pitchFamily="34" charset="0"/>
                <a:ea typeface="MS PGothic" pitchFamily="34" charset="-128"/>
              </a:defRPr>
            </a:lvl2pPr>
            <a:lvl3pPr marL="1143000" indent="-228600" defTabSz="922338">
              <a:defRPr sz="2400">
                <a:solidFill>
                  <a:schemeClr val="tx1"/>
                </a:solidFill>
                <a:latin typeface="Verdana" pitchFamily="34" charset="0"/>
                <a:ea typeface="MS PGothic" pitchFamily="34" charset="-128"/>
              </a:defRPr>
            </a:lvl3pPr>
            <a:lvl4pPr marL="1600200" indent="-228600" defTabSz="922338">
              <a:defRPr sz="2400">
                <a:solidFill>
                  <a:schemeClr val="tx1"/>
                </a:solidFill>
                <a:latin typeface="Verdana" pitchFamily="34" charset="0"/>
                <a:ea typeface="MS PGothic" pitchFamily="34" charset="-128"/>
              </a:defRPr>
            </a:lvl4pPr>
            <a:lvl5pPr marL="2057400" indent="-228600" defTabSz="922338">
              <a:defRPr sz="2400">
                <a:solidFill>
                  <a:schemeClr val="tx1"/>
                </a:solidFill>
                <a:latin typeface="Verdana" pitchFamily="34" charset="0"/>
                <a:ea typeface="MS PGothic" pitchFamily="34" charset="-128"/>
              </a:defRPr>
            </a:lvl5pPr>
            <a:lvl6pPr marL="25146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defTabSz="922338" eaLnBrk="0" fontAlgn="base" hangingPunct="0">
              <a:spcBef>
                <a:spcPct val="0"/>
              </a:spcBef>
              <a:spcAft>
                <a:spcPct val="0"/>
              </a:spcAft>
              <a:defRPr sz="2400">
                <a:solidFill>
                  <a:schemeClr val="tx1"/>
                </a:solidFill>
                <a:latin typeface="Verdana" pitchFamily="34" charset="0"/>
                <a:ea typeface="MS PGothic" pitchFamily="34" charset="-128"/>
              </a:defRPr>
            </a:lvl9pPr>
          </a:lstStyle>
          <a:p>
            <a:fld id="{2C6553D0-5ECE-4AD4-91BF-75FFB67A395B}" type="slidenum">
              <a:rPr lang="en-US" sz="1200">
                <a:latin typeface="Calibri" pitchFamily="34" charset="0"/>
              </a:rPr>
              <a:pPr/>
              <a:t>11</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Verdana" charset="0"/>
                <a:ea typeface="+mn-ea"/>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12" name="Freeform 23"/>
            <p:cNvSpPr>
              <a:spLocks/>
            </p:cNvSpPr>
            <p:nvPr/>
          </p:nvSpPr>
          <p:spPr bwMode="hidden">
            <a:xfrm>
              <a:off x="5041" y="0"/>
              <a:ext cx="719" cy="845"/>
            </a:xfrm>
            <a:custGeom>
              <a:avLst/>
              <a:gdLst>
                <a:gd name="T0" fmla="*/ 723 w 717"/>
                <a:gd name="T1" fmla="*/ 845 h 845"/>
                <a:gd name="T2" fmla="*/ 723 w 717"/>
                <a:gd name="T3" fmla="*/ 821 h 845"/>
                <a:gd name="T4" fmla="*/ 580 w 717"/>
                <a:gd name="T5" fmla="*/ 605 h 845"/>
                <a:gd name="T6" fmla="*/ 409 w 717"/>
                <a:gd name="T7" fmla="*/ 396 h 845"/>
                <a:gd name="T8" fmla="*/ 224 w 717"/>
                <a:gd name="T9" fmla="*/ 192 h 845"/>
                <a:gd name="T10" fmla="*/ 17 w 717"/>
                <a:gd name="T11" fmla="*/ 0 h 845"/>
                <a:gd name="T12" fmla="*/ 0 w 717"/>
                <a:gd name="T13" fmla="*/ 0 h 845"/>
                <a:gd name="T14" fmla="*/ 212 w 717"/>
                <a:gd name="T15" fmla="*/ 198 h 845"/>
                <a:gd name="T16" fmla="*/ 403 w 717"/>
                <a:gd name="T17" fmla="*/ 408 h 845"/>
                <a:gd name="T18" fmla="*/ 574 w 717"/>
                <a:gd name="T19" fmla="*/ 623 h 845"/>
                <a:gd name="T20" fmla="*/ 723 w 717"/>
                <a:gd name="T21" fmla="*/ 845 h 845"/>
                <a:gd name="T22" fmla="*/ 723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4"/>
            <p:cNvSpPr>
              <a:spLocks/>
            </p:cNvSpPr>
            <p:nvPr/>
          </p:nvSpPr>
          <p:spPr bwMode="hidden">
            <a:xfrm>
              <a:off x="5352" y="0"/>
              <a:ext cx="408" cy="414"/>
            </a:xfrm>
            <a:custGeom>
              <a:avLst/>
              <a:gdLst>
                <a:gd name="T0" fmla="*/ 410 w 407"/>
                <a:gd name="T1" fmla="*/ 414 h 414"/>
                <a:gd name="T2" fmla="*/ 410 w 407"/>
                <a:gd name="T3" fmla="*/ 396 h 414"/>
                <a:gd name="T4" fmla="*/ 225 w 407"/>
                <a:gd name="T5" fmla="*/ 192 h 414"/>
                <a:gd name="T6" fmla="*/ 12 w 407"/>
                <a:gd name="T7" fmla="*/ 0 h 414"/>
                <a:gd name="T8" fmla="*/ 0 w 407"/>
                <a:gd name="T9" fmla="*/ 0 h 414"/>
                <a:gd name="T10" fmla="*/ 108 w 407"/>
                <a:gd name="T11" fmla="*/ 102 h 414"/>
                <a:gd name="T12" fmla="*/ 219 w 407"/>
                <a:gd name="T13" fmla="*/ 204 h 414"/>
                <a:gd name="T14" fmla="*/ 410 w 407"/>
                <a:gd name="T15" fmla="*/ 414 h 414"/>
                <a:gd name="T16" fmla="*/ 410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15" name="Freeform 26"/>
            <p:cNvSpPr>
              <a:spLocks/>
            </p:cNvSpPr>
            <p:nvPr/>
          </p:nvSpPr>
          <p:spPr bwMode="hidden">
            <a:xfrm>
              <a:off x="6" y="0"/>
              <a:ext cx="588" cy="599"/>
            </a:xfrm>
            <a:custGeom>
              <a:avLst/>
              <a:gdLst>
                <a:gd name="T0" fmla="*/ 592 w 586"/>
                <a:gd name="T1" fmla="*/ 0 h 599"/>
                <a:gd name="T2" fmla="*/ 574 w 586"/>
                <a:gd name="T3" fmla="*/ 0 h 599"/>
                <a:gd name="T4" fmla="*/ 410 w 586"/>
                <a:gd name="T5" fmla="*/ 132 h 599"/>
                <a:gd name="T6" fmla="*/ 260 w 586"/>
                <a:gd name="T7" fmla="*/ 270 h 599"/>
                <a:gd name="T8" fmla="*/ 120 w 586"/>
                <a:gd name="T9" fmla="*/ 420 h 599"/>
                <a:gd name="T10" fmla="*/ 0 w 586"/>
                <a:gd name="T11" fmla="*/ 575 h 599"/>
                <a:gd name="T12" fmla="*/ 0 w 586"/>
                <a:gd name="T13" fmla="*/ 599 h 599"/>
                <a:gd name="T14" fmla="*/ 120 w 586"/>
                <a:gd name="T15" fmla="*/ 432 h 599"/>
                <a:gd name="T16" fmla="*/ 260 w 586"/>
                <a:gd name="T17" fmla="*/ 282 h 599"/>
                <a:gd name="T18" fmla="*/ 416 w 586"/>
                <a:gd name="T19" fmla="*/ 138 h 599"/>
                <a:gd name="T20" fmla="*/ 592 w 586"/>
                <a:gd name="T21" fmla="*/ 0 h 599"/>
                <a:gd name="T22" fmla="*/ 592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7"/>
            <p:cNvSpPr>
              <a:spLocks/>
            </p:cNvSpPr>
            <p:nvPr/>
          </p:nvSpPr>
          <p:spPr bwMode="hidden">
            <a:xfrm>
              <a:off x="6" y="0"/>
              <a:ext cx="270" cy="252"/>
            </a:xfrm>
            <a:custGeom>
              <a:avLst/>
              <a:gdLst>
                <a:gd name="T0" fmla="*/ 272 w 269"/>
                <a:gd name="T1" fmla="*/ 0 h 252"/>
                <a:gd name="T2" fmla="*/ 254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2 w 269"/>
                <a:gd name="T15" fmla="*/ 0 h 252"/>
                <a:gd name="T16" fmla="*/ 272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9191" name="Rectangle 39"/>
          <p:cNvSpPr>
            <a:spLocks noGrp="1" noChangeArrowheads="1"/>
          </p:cNvSpPr>
          <p:nvPr>
            <p:ph type="ctrTitle" sz="quarter"/>
          </p:nvPr>
        </p:nvSpPr>
        <p:spPr>
          <a:xfrm>
            <a:off x="685800" y="1692275"/>
            <a:ext cx="7772400" cy="1736725"/>
          </a:xfrm>
        </p:spPr>
        <p:txBody>
          <a:bodyPr anchor="b"/>
          <a:lstStyle>
            <a:lvl1pPr>
              <a:defRPr sz="4000"/>
            </a:lvl1pPr>
          </a:lstStyle>
          <a:p>
            <a:r>
              <a:rPr lang="en-US"/>
              <a:t>Click to edit Master title style</a:t>
            </a:r>
          </a:p>
        </p:txBody>
      </p:sp>
      <p:sp>
        <p:nvSpPr>
          <p:cNvPr id="4919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fld id="{251EFEB7-FC75-491B-9B65-1E72546C7536}" type="slidenum">
              <a:rPr lang="en-US"/>
              <a:pPr/>
              <a:t>‹#›</a:t>
            </a:fld>
            <a:endParaRPr lang="en-US"/>
          </a:p>
        </p:txBody>
      </p:sp>
    </p:spTree>
    <p:extLst>
      <p:ext uri="{BB962C8B-B14F-4D97-AF65-F5344CB8AC3E}">
        <p14:creationId xmlns:p14="http://schemas.microsoft.com/office/powerpoint/2010/main" val="2893516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fld id="{1C9B066B-B8CE-45D7-A3E4-CA767237DB20}" type="slidenum">
              <a:rPr lang="en-US"/>
              <a:pPr/>
              <a:t>‹#›</a:t>
            </a:fld>
            <a:endParaRPr lang="en-US"/>
          </a:p>
        </p:txBody>
      </p:sp>
    </p:spTree>
    <p:extLst>
      <p:ext uri="{BB962C8B-B14F-4D97-AF65-F5344CB8AC3E}">
        <p14:creationId xmlns:p14="http://schemas.microsoft.com/office/powerpoint/2010/main" val="2440388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7975"/>
            <a:ext cx="2057400" cy="5822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7975"/>
            <a:ext cx="6019800" cy="5822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fld id="{6D702DA4-D5C7-46E8-90CC-9DFB7CE7A329}" type="slidenum">
              <a:rPr lang="en-US"/>
              <a:pPr/>
              <a:t>‹#›</a:t>
            </a:fld>
            <a:endParaRPr lang="en-US"/>
          </a:p>
        </p:txBody>
      </p:sp>
    </p:spTree>
    <p:extLst>
      <p:ext uri="{BB962C8B-B14F-4D97-AF65-F5344CB8AC3E}">
        <p14:creationId xmlns:p14="http://schemas.microsoft.com/office/powerpoint/2010/main" val="1742428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fld id="{236A6FD0-3E05-4477-9E31-2BD3357C202F}" type="slidenum">
              <a:rPr lang="en-US"/>
              <a:pPr/>
              <a:t>‹#›</a:t>
            </a:fld>
            <a:endParaRPr lang="en-US"/>
          </a:p>
        </p:txBody>
      </p:sp>
    </p:spTree>
    <p:extLst>
      <p:ext uri="{BB962C8B-B14F-4D97-AF65-F5344CB8AC3E}">
        <p14:creationId xmlns:p14="http://schemas.microsoft.com/office/powerpoint/2010/main" val="2602598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fld id="{11D35B5B-FB05-4ED4-A7CC-4C731E199ED0}" type="slidenum">
              <a:rPr lang="en-US"/>
              <a:pPr/>
              <a:t>‹#›</a:t>
            </a:fld>
            <a:endParaRPr lang="en-US"/>
          </a:p>
        </p:txBody>
      </p:sp>
    </p:spTree>
    <p:extLst>
      <p:ext uri="{BB962C8B-B14F-4D97-AF65-F5344CB8AC3E}">
        <p14:creationId xmlns:p14="http://schemas.microsoft.com/office/powerpoint/2010/main" val="828807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fld id="{97A11C77-A027-4F12-9C66-197B0CACBE4D}" type="slidenum">
              <a:rPr lang="en-US"/>
              <a:pPr/>
              <a:t>‹#›</a:t>
            </a:fld>
            <a:endParaRPr lang="en-US"/>
          </a:p>
        </p:txBody>
      </p:sp>
    </p:spTree>
    <p:extLst>
      <p:ext uri="{BB962C8B-B14F-4D97-AF65-F5344CB8AC3E}">
        <p14:creationId xmlns:p14="http://schemas.microsoft.com/office/powerpoint/2010/main" val="2100975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fld id="{A57851FD-8A50-4027-B6C8-FA51787E5E7F}" type="slidenum">
              <a:rPr lang="en-US"/>
              <a:pPr/>
              <a:t>‹#›</a:t>
            </a:fld>
            <a:endParaRPr lang="en-US"/>
          </a:p>
        </p:txBody>
      </p:sp>
    </p:spTree>
    <p:extLst>
      <p:ext uri="{BB962C8B-B14F-4D97-AF65-F5344CB8AC3E}">
        <p14:creationId xmlns:p14="http://schemas.microsoft.com/office/powerpoint/2010/main" val="2074289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fld id="{81E51298-F1BF-452C-B82A-AE992E0F27F0}" type="slidenum">
              <a:rPr lang="en-US"/>
              <a:pPr/>
              <a:t>‹#›</a:t>
            </a:fld>
            <a:endParaRPr lang="en-US"/>
          </a:p>
        </p:txBody>
      </p:sp>
    </p:spTree>
    <p:extLst>
      <p:ext uri="{BB962C8B-B14F-4D97-AF65-F5344CB8AC3E}">
        <p14:creationId xmlns:p14="http://schemas.microsoft.com/office/powerpoint/2010/main" val="3275037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fld id="{06C393AF-2F49-436C-9F23-106A2840EAE4}" type="slidenum">
              <a:rPr lang="en-US"/>
              <a:pPr/>
              <a:t>‹#›</a:t>
            </a:fld>
            <a:endParaRPr lang="en-US"/>
          </a:p>
        </p:txBody>
      </p:sp>
    </p:spTree>
    <p:extLst>
      <p:ext uri="{BB962C8B-B14F-4D97-AF65-F5344CB8AC3E}">
        <p14:creationId xmlns:p14="http://schemas.microsoft.com/office/powerpoint/2010/main" val="1206772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fld id="{2491AA8C-5DC0-443C-BAF0-9564AB3F8D45}" type="slidenum">
              <a:rPr lang="en-US"/>
              <a:pPr/>
              <a:t>‹#›</a:t>
            </a:fld>
            <a:endParaRPr lang="en-US"/>
          </a:p>
        </p:txBody>
      </p:sp>
    </p:spTree>
    <p:extLst>
      <p:ext uri="{BB962C8B-B14F-4D97-AF65-F5344CB8AC3E}">
        <p14:creationId xmlns:p14="http://schemas.microsoft.com/office/powerpoint/2010/main" val="942976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fld id="{DF275F7D-2D36-49EE-8673-D85F1A25E7CC}" type="slidenum">
              <a:rPr lang="en-US"/>
              <a:pPr/>
              <a:t>‹#›</a:t>
            </a:fld>
            <a:endParaRPr lang="en-US"/>
          </a:p>
        </p:txBody>
      </p:sp>
    </p:spTree>
    <p:extLst>
      <p:ext uri="{BB962C8B-B14F-4D97-AF65-F5344CB8AC3E}">
        <p14:creationId xmlns:p14="http://schemas.microsoft.com/office/powerpoint/2010/main" val="3534236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4813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4813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4813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Verdana" charset="0"/>
                <a:ea typeface="+mn-ea"/>
              </a:endParaRPr>
            </a:p>
          </p:txBody>
        </p:sp>
        <p:grpSp>
          <p:nvGrpSpPr>
            <p:cNvPr id="1035" name="Group 6"/>
            <p:cNvGrpSpPr>
              <a:grpSpLocks/>
            </p:cNvGrpSpPr>
            <p:nvPr/>
          </p:nvGrpSpPr>
          <p:grpSpPr bwMode="auto">
            <a:xfrm>
              <a:off x="288" y="0"/>
              <a:ext cx="5098" cy="4316"/>
              <a:chOff x="288" y="0"/>
              <a:chExt cx="5098" cy="4316"/>
            </a:xfrm>
          </p:grpSpPr>
          <p:sp>
            <p:nvSpPr>
              <p:cNvPr id="4813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4813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4813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4813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4813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4814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4814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4814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4814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4814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4814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4814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4814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latin typeface="Verdana" charset="0"/>
                  <a:ea typeface="+mn-ea"/>
                </a:endParaRPr>
              </a:p>
            </p:txBody>
          </p:sp>
        </p:grpSp>
        <p:sp>
          <p:nvSpPr>
            <p:cNvPr id="4814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4814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4815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1039" name="Freeform 23"/>
            <p:cNvSpPr>
              <a:spLocks/>
            </p:cNvSpPr>
            <p:nvPr/>
          </p:nvSpPr>
          <p:spPr bwMode="hidden">
            <a:xfrm>
              <a:off x="5041" y="0"/>
              <a:ext cx="719" cy="845"/>
            </a:xfrm>
            <a:custGeom>
              <a:avLst/>
              <a:gdLst>
                <a:gd name="T0" fmla="*/ 723 w 717"/>
                <a:gd name="T1" fmla="*/ 845 h 845"/>
                <a:gd name="T2" fmla="*/ 723 w 717"/>
                <a:gd name="T3" fmla="*/ 821 h 845"/>
                <a:gd name="T4" fmla="*/ 580 w 717"/>
                <a:gd name="T5" fmla="*/ 605 h 845"/>
                <a:gd name="T6" fmla="*/ 409 w 717"/>
                <a:gd name="T7" fmla="*/ 396 h 845"/>
                <a:gd name="T8" fmla="*/ 224 w 717"/>
                <a:gd name="T9" fmla="*/ 192 h 845"/>
                <a:gd name="T10" fmla="*/ 17 w 717"/>
                <a:gd name="T11" fmla="*/ 0 h 845"/>
                <a:gd name="T12" fmla="*/ 0 w 717"/>
                <a:gd name="T13" fmla="*/ 0 h 845"/>
                <a:gd name="T14" fmla="*/ 212 w 717"/>
                <a:gd name="T15" fmla="*/ 198 h 845"/>
                <a:gd name="T16" fmla="*/ 403 w 717"/>
                <a:gd name="T17" fmla="*/ 408 h 845"/>
                <a:gd name="T18" fmla="*/ 574 w 717"/>
                <a:gd name="T19" fmla="*/ 623 h 845"/>
                <a:gd name="T20" fmla="*/ 723 w 717"/>
                <a:gd name="T21" fmla="*/ 845 h 845"/>
                <a:gd name="T22" fmla="*/ 723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24"/>
            <p:cNvSpPr>
              <a:spLocks/>
            </p:cNvSpPr>
            <p:nvPr/>
          </p:nvSpPr>
          <p:spPr bwMode="hidden">
            <a:xfrm>
              <a:off x="5352" y="0"/>
              <a:ext cx="408" cy="414"/>
            </a:xfrm>
            <a:custGeom>
              <a:avLst/>
              <a:gdLst>
                <a:gd name="T0" fmla="*/ 410 w 407"/>
                <a:gd name="T1" fmla="*/ 414 h 414"/>
                <a:gd name="T2" fmla="*/ 410 w 407"/>
                <a:gd name="T3" fmla="*/ 396 h 414"/>
                <a:gd name="T4" fmla="*/ 225 w 407"/>
                <a:gd name="T5" fmla="*/ 192 h 414"/>
                <a:gd name="T6" fmla="*/ 12 w 407"/>
                <a:gd name="T7" fmla="*/ 0 h 414"/>
                <a:gd name="T8" fmla="*/ 0 w 407"/>
                <a:gd name="T9" fmla="*/ 0 h 414"/>
                <a:gd name="T10" fmla="*/ 108 w 407"/>
                <a:gd name="T11" fmla="*/ 102 h 414"/>
                <a:gd name="T12" fmla="*/ 219 w 407"/>
                <a:gd name="T13" fmla="*/ 204 h 414"/>
                <a:gd name="T14" fmla="*/ 410 w 407"/>
                <a:gd name="T15" fmla="*/ 414 h 414"/>
                <a:gd name="T16" fmla="*/ 410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latin typeface="Verdana" charset="0"/>
                <a:ea typeface="+mn-ea"/>
              </a:endParaRPr>
            </a:p>
          </p:txBody>
        </p:sp>
        <p:sp>
          <p:nvSpPr>
            <p:cNvPr id="1042" name="Freeform 26"/>
            <p:cNvSpPr>
              <a:spLocks/>
            </p:cNvSpPr>
            <p:nvPr/>
          </p:nvSpPr>
          <p:spPr bwMode="hidden">
            <a:xfrm>
              <a:off x="6" y="0"/>
              <a:ext cx="588" cy="599"/>
            </a:xfrm>
            <a:custGeom>
              <a:avLst/>
              <a:gdLst>
                <a:gd name="T0" fmla="*/ 592 w 586"/>
                <a:gd name="T1" fmla="*/ 0 h 599"/>
                <a:gd name="T2" fmla="*/ 574 w 586"/>
                <a:gd name="T3" fmla="*/ 0 h 599"/>
                <a:gd name="T4" fmla="*/ 410 w 586"/>
                <a:gd name="T5" fmla="*/ 132 h 599"/>
                <a:gd name="T6" fmla="*/ 260 w 586"/>
                <a:gd name="T7" fmla="*/ 270 h 599"/>
                <a:gd name="T8" fmla="*/ 120 w 586"/>
                <a:gd name="T9" fmla="*/ 420 h 599"/>
                <a:gd name="T10" fmla="*/ 0 w 586"/>
                <a:gd name="T11" fmla="*/ 575 h 599"/>
                <a:gd name="T12" fmla="*/ 0 w 586"/>
                <a:gd name="T13" fmla="*/ 599 h 599"/>
                <a:gd name="T14" fmla="*/ 120 w 586"/>
                <a:gd name="T15" fmla="*/ 432 h 599"/>
                <a:gd name="T16" fmla="*/ 260 w 586"/>
                <a:gd name="T17" fmla="*/ 282 h 599"/>
                <a:gd name="T18" fmla="*/ 416 w 586"/>
                <a:gd name="T19" fmla="*/ 138 h 599"/>
                <a:gd name="T20" fmla="*/ 592 w 586"/>
                <a:gd name="T21" fmla="*/ 0 h 599"/>
                <a:gd name="T22" fmla="*/ 592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27"/>
            <p:cNvSpPr>
              <a:spLocks/>
            </p:cNvSpPr>
            <p:nvPr/>
          </p:nvSpPr>
          <p:spPr bwMode="hidden">
            <a:xfrm>
              <a:off x="6" y="0"/>
              <a:ext cx="270" cy="252"/>
            </a:xfrm>
            <a:custGeom>
              <a:avLst/>
              <a:gdLst>
                <a:gd name="T0" fmla="*/ 272 w 269"/>
                <a:gd name="T1" fmla="*/ 0 h 252"/>
                <a:gd name="T2" fmla="*/ 254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2 w 269"/>
                <a:gd name="T15" fmla="*/ 0 h 252"/>
                <a:gd name="T16" fmla="*/ 272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8167" name="Rectangle 39"/>
          <p:cNvSpPr>
            <a:spLocks noGrp="1" noChangeArrowheads="1"/>
          </p:cNvSpPr>
          <p:nvPr>
            <p:ph type="title"/>
          </p:nvPr>
        </p:nvSpPr>
        <p:spPr bwMode="auto">
          <a:xfrm>
            <a:off x="457200" y="307975"/>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8168"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Verdana" charset="0"/>
                <a:ea typeface="+mn-ea"/>
                <a:cs typeface="+mn-cs"/>
              </a:defRPr>
            </a:lvl1pPr>
          </a:lstStyle>
          <a:p>
            <a:pPr>
              <a:defRPr/>
            </a:pPr>
            <a:endParaRPr lang="en-US"/>
          </a:p>
        </p:txBody>
      </p:sp>
      <p:sp>
        <p:nvSpPr>
          <p:cNvPr id="48169"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Verdana" charset="0"/>
                <a:ea typeface="+mn-ea"/>
                <a:cs typeface="+mn-cs"/>
              </a:defRPr>
            </a:lvl1pPr>
          </a:lstStyle>
          <a:p>
            <a:pPr>
              <a:defRPr/>
            </a:pPr>
            <a:endParaRPr lang="en-US"/>
          </a:p>
        </p:txBody>
      </p:sp>
      <p:sp>
        <p:nvSpPr>
          <p:cNvPr id="48170"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DDE76087-082C-4235-88B8-C4BB617EE3F0}" type="slidenum">
              <a:rPr lang="en-US"/>
              <a:pPr/>
              <a:t>‹#›</a:t>
            </a:fld>
            <a:endParaRPr lang="en-US"/>
          </a:p>
        </p:txBody>
      </p:sp>
      <p:sp>
        <p:nvSpPr>
          <p:cNvPr id="4817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4005"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iming>
    <p:tnLst>
      <p:par>
        <p:cTn id="1" dur="indefinite" restart="never" nodeType="tmRoot"/>
      </p:par>
    </p:tnLst>
  </p:timing>
  <p:txStyles>
    <p:titleStyle>
      <a:lvl1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mj-lt"/>
          <a:ea typeface="MS PGothic" pitchFamily="34" charset="-128"/>
          <a:cs typeface="ＭＳ Ｐゴシック" charset="-128"/>
        </a:defRPr>
      </a:lvl1pPr>
      <a:lvl2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MS PGothic" pitchFamily="34" charset="-128"/>
          <a:cs typeface="ＭＳ Ｐゴシック" charset="-128"/>
        </a:defRPr>
      </a:lvl2pPr>
      <a:lvl3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MS PGothic" pitchFamily="34" charset="-128"/>
          <a:cs typeface="ＭＳ Ｐゴシック" charset="-128"/>
        </a:defRPr>
      </a:lvl3pPr>
      <a:lvl4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MS PGothic" pitchFamily="34" charset="-128"/>
          <a:cs typeface="ＭＳ Ｐゴシック" charset="-128"/>
        </a:defRPr>
      </a:lvl4pPr>
      <a:lvl5pPr algn="ctr" rtl="0" eaLnBrk="0" fontAlgn="base" hangingPunct="0">
        <a:spcBef>
          <a:spcPct val="0"/>
        </a:spcBef>
        <a:spcAft>
          <a:spcPct val="0"/>
        </a:spcAft>
        <a:defRPr sz="3200">
          <a:solidFill>
            <a:schemeClr val="tx2"/>
          </a:solidFill>
          <a:effectLst>
            <a:outerShdw blurRad="38100" dist="38100" dir="2700000" algn="tl">
              <a:srgbClr val="000000"/>
            </a:outerShdw>
          </a:effectLst>
          <a:latin typeface="Arial" charset="0"/>
          <a:ea typeface="MS PGothic" pitchFamily="34" charset="-128"/>
          <a:cs typeface="ＭＳ Ｐゴシック" charset="-128"/>
        </a:defRPr>
      </a:lvl5pPr>
      <a:lvl6pPr marL="4572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32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2800" b="1">
          <a:solidFill>
            <a:schemeClr val="tx1"/>
          </a:solidFill>
          <a:effectLst>
            <a:outerShdw blurRad="38100" dist="38100" dir="2700000" algn="tl">
              <a:srgbClr val="000000"/>
            </a:outerShdw>
          </a:effectLst>
          <a:latin typeface="+mn-lt"/>
          <a:ea typeface="MS PGothic" pitchFamily="34" charset="-128"/>
          <a:cs typeface="ＭＳ Ｐゴシック" charset="-128"/>
        </a:defRPr>
      </a:lvl1pPr>
      <a:lvl2pPr marL="742950" indent="-285750" algn="l" rtl="0" eaLnBrk="0" fontAlgn="base" hangingPunct="0">
        <a:spcBef>
          <a:spcPct val="20000"/>
        </a:spcBef>
        <a:spcAft>
          <a:spcPct val="0"/>
        </a:spcAft>
        <a:buClr>
          <a:schemeClr val="tx1"/>
        </a:buClr>
        <a:buChar char="•"/>
        <a:defRPr sz="2400" b="1">
          <a:solidFill>
            <a:schemeClr val="tx1"/>
          </a:solidFill>
          <a:effectLst>
            <a:outerShdw blurRad="38100" dist="38100" dir="2700000" algn="tl">
              <a:srgbClr val="000000"/>
            </a:outerShdw>
          </a:effectLst>
          <a:latin typeface="+mn-lt"/>
          <a:ea typeface="MS PGothic" pitchFamily="34" charset="-128"/>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000" b="1">
          <a:solidFill>
            <a:schemeClr val="tx1"/>
          </a:solidFill>
          <a:effectLst>
            <a:outerShdw blurRad="38100" dist="38100" dir="2700000" algn="tl">
              <a:srgbClr val="000000"/>
            </a:outerShdw>
          </a:effectLst>
          <a:latin typeface="+mn-lt"/>
          <a:ea typeface="MS PGothic" pitchFamily="34" charset="-128"/>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Verdana" charset="0"/>
          <a:ea typeface="MS PGothic" pitchFamily="34" charset="-128"/>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Verdana" charset="0"/>
          <a:ea typeface="MS PGothic" pitchFamily="34" charset="-128"/>
        </a:defRPr>
      </a:lvl5pPr>
      <a:lvl6pPr marL="25146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Verdana" charset="0"/>
          <a:ea typeface="ＭＳ Ｐゴシック" charset="-128"/>
        </a:defRPr>
      </a:lvl6pPr>
      <a:lvl7pPr marL="29718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Verdana" charset="0"/>
          <a:ea typeface="ＭＳ Ｐゴシック" charset="-128"/>
        </a:defRPr>
      </a:lvl7pPr>
      <a:lvl8pPr marL="34290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Verdana" charset="0"/>
          <a:ea typeface="ＭＳ Ｐゴシック" charset="-128"/>
        </a:defRPr>
      </a:lvl8pPr>
      <a:lvl9pPr marL="38862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Verdana"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304800" y="-152400"/>
            <a:ext cx="8610600" cy="1828800"/>
          </a:xfrm>
        </p:spPr>
        <p:txBody>
          <a:bodyPr anchor="b"/>
          <a:lstStyle/>
          <a:p>
            <a:pPr eaLnBrk="1" hangingPunct="1">
              <a:lnSpc>
                <a:spcPct val="125000"/>
              </a:lnSpc>
              <a:defRPr/>
            </a:pPr>
            <a:r>
              <a:rPr lang="en-US" b="1" dirty="0" smtClean="0">
                <a:ea typeface="ＭＳ Ｐゴシック" charset="0"/>
                <a:cs typeface="ＭＳ Ｐゴシック" charset="0"/>
              </a:rPr>
              <a:t>U.S. Health Care in Comparative Perspective</a:t>
            </a:r>
            <a:endParaRPr lang="en-US" sz="1600" b="1" i="1" dirty="0">
              <a:ea typeface="ＭＳ Ｐゴシック" charset="0"/>
              <a:cs typeface="ＭＳ Ｐゴシック" charset="0"/>
            </a:endParaRPr>
          </a:p>
        </p:txBody>
      </p:sp>
      <p:sp>
        <p:nvSpPr>
          <p:cNvPr id="2051" name="Rectangle 3"/>
          <p:cNvSpPr>
            <a:spLocks noGrp="1" noChangeArrowheads="1"/>
          </p:cNvSpPr>
          <p:nvPr>
            <p:ph type="subTitle" idx="4294967295"/>
          </p:nvPr>
        </p:nvSpPr>
        <p:spPr>
          <a:xfrm>
            <a:off x="609600" y="2286000"/>
            <a:ext cx="8001000" cy="3352800"/>
          </a:xfrm>
        </p:spPr>
        <p:txBody>
          <a:bodyPr/>
          <a:lstStyle/>
          <a:p>
            <a:pPr marL="0" indent="0" algn="ctr" eaLnBrk="1" hangingPunct="1">
              <a:lnSpc>
                <a:spcPct val="80000"/>
              </a:lnSpc>
              <a:buFont typeface="Wingdings" charset="2"/>
              <a:buNone/>
              <a:defRPr/>
            </a:pPr>
            <a:r>
              <a:rPr lang="en-US" sz="2400" dirty="0" smtClean="0">
                <a:ea typeface="ＭＳ Ｐゴシック" charset="-128"/>
              </a:rPr>
              <a:t>Donald W. Light</a:t>
            </a:r>
            <a:br>
              <a:rPr lang="en-US" sz="2400" dirty="0" smtClean="0">
                <a:ea typeface="ＭＳ Ｐゴシック" charset="-128"/>
              </a:rPr>
            </a:br>
            <a:endParaRPr lang="en-US" sz="2400" dirty="0" smtClean="0">
              <a:ea typeface="ＭＳ Ｐゴシック" charset="-128"/>
            </a:endParaRPr>
          </a:p>
          <a:p>
            <a:pPr marL="0" indent="0" algn="ctr" eaLnBrk="1" hangingPunct="1">
              <a:lnSpc>
                <a:spcPct val="110000"/>
              </a:lnSpc>
              <a:buFont typeface="Wingdings" charset="2"/>
              <a:buNone/>
              <a:defRPr/>
            </a:pPr>
            <a:r>
              <a:rPr lang="en-US" sz="1800" b="0" dirty="0" smtClean="0">
                <a:ea typeface="ＭＳ Ｐゴシック" charset="-128"/>
              </a:rPr>
              <a:t>Fellow, Edmond J. </a:t>
            </a:r>
            <a:r>
              <a:rPr lang="en-US" sz="1800" b="0" dirty="0" err="1" smtClean="0">
                <a:ea typeface="ＭＳ Ｐゴシック" charset="-128"/>
              </a:rPr>
              <a:t>Safra</a:t>
            </a:r>
            <a:r>
              <a:rPr lang="en-US" sz="1800" b="0" dirty="0" smtClean="0">
                <a:ea typeface="ＭＳ Ｐゴシック" charset="-128"/>
              </a:rPr>
              <a:t> Center for Ethics, Harvard University</a:t>
            </a:r>
          </a:p>
          <a:p>
            <a:pPr marL="0" indent="0" algn="ctr" eaLnBrk="1" hangingPunct="1">
              <a:lnSpc>
                <a:spcPct val="110000"/>
              </a:lnSpc>
              <a:buFont typeface="Wingdings" charset="2"/>
              <a:buNone/>
              <a:defRPr/>
            </a:pPr>
            <a:r>
              <a:rPr lang="en-US" sz="1800" b="0" dirty="0" smtClean="0">
                <a:ea typeface="ＭＳ Ｐゴシック" charset="-128"/>
              </a:rPr>
              <a:t>Professor, University of Medicine &amp; Dentistry of New Jersey</a:t>
            </a:r>
          </a:p>
          <a:p>
            <a:pPr marL="0" indent="0" algn="ctr" eaLnBrk="1" hangingPunct="1">
              <a:lnSpc>
                <a:spcPct val="110000"/>
              </a:lnSpc>
              <a:buFont typeface="Wingdings" charset="2"/>
              <a:buNone/>
              <a:defRPr/>
            </a:pPr>
            <a:r>
              <a:rPr lang="en-US" sz="1800" b="0" dirty="0" smtClean="0">
                <a:ea typeface="ＭＳ Ｐゴシック" charset="-128"/>
              </a:rPr>
              <a:t>Senior Fellow, Center for Bioethics, University of Pennsylvania</a:t>
            </a:r>
          </a:p>
          <a:p>
            <a:pPr marL="0" indent="0" algn="ctr" eaLnBrk="1" hangingPunct="1">
              <a:lnSpc>
                <a:spcPct val="110000"/>
              </a:lnSpc>
              <a:buFont typeface="Wingdings" charset="2"/>
              <a:buNone/>
              <a:defRPr/>
            </a:pPr>
            <a:endParaRPr lang="en-US" sz="1800" b="0" dirty="0" smtClean="0">
              <a:ea typeface="ＭＳ Ｐゴシック" charset="-128"/>
            </a:endParaRPr>
          </a:p>
          <a:p>
            <a:pPr marL="0" indent="0" algn="ctr" eaLnBrk="1" hangingPunct="1">
              <a:lnSpc>
                <a:spcPct val="80000"/>
              </a:lnSpc>
              <a:buFont typeface="Wingdings" charset="2"/>
              <a:buNone/>
              <a:defRPr/>
            </a:pPr>
            <a:r>
              <a:rPr lang="en-US" sz="2000" u="sng" dirty="0" smtClean="0">
                <a:ea typeface="ＭＳ Ｐゴシック" charset="-128"/>
              </a:rPr>
              <a:t>WWW.PHARMAMYTHS.NET</a:t>
            </a:r>
          </a:p>
          <a:p>
            <a:pPr marL="0" indent="0" algn="ctr" eaLnBrk="1" hangingPunct="1">
              <a:lnSpc>
                <a:spcPct val="80000"/>
              </a:lnSpc>
              <a:buFont typeface="Wingdings" charset="2"/>
              <a:buNone/>
              <a:defRPr/>
            </a:pPr>
            <a:endParaRPr lang="en-US" sz="1800" b="0" dirty="0" smtClean="0">
              <a:ea typeface="ＭＳ Ｐゴシック" charset="-128"/>
            </a:endParaRPr>
          </a:p>
          <a:p>
            <a:pPr marL="0" indent="0" algn="ctr" eaLnBrk="1" hangingPunct="1">
              <a:lnSpc>
                <a:spcPct val="80000"/>
              </a:lnSpc>
              <a:buFont typeface="Wingdings" charset="2"/>
              <a:buNone/>
              <a:defRPr/>
            </a:pPr>
            <a:endParaRPr lang="en-US" sz="1800" b="0" dirty="0" smtClean="0">
              <a:ea typeface="ＭＳ Ｐゴシック" charset="-128"/>
            </a:endParaRPr>
          </a:p>
          <a:p>
            <a:pPr marL="0" indent="0" algn="ctr" eaLnBrk="1" hangingPunct="1">
              <a:lnSpc>
                <a:spcPct val="80000"/>
              </a:lnSpc>
              <a:buFont typeface="Wingdings" charset="2"/>
              <a:buNone/>
              <a:defRPr/>
            </a:pPr>
            <a:r>
              <a:rPr lang="en-US" sz="2000" b="0" dirty="0" smtClean="0">
                <a:ea typeface="ＭＳ Ｐゴシック" charset="-128"/>
              </a:rPr>
              <a:t>PNHP Conference  San Francisco  27 Oct 2012 </a:t>
            </a:r>
            <a:br>
              <a:rPr lang="en-US" sz="2000" b="0" dirty="0" smtClean="0">
                <a:ea typeface="ＭＳ Ｐゴシック" charset="-128"/>
              </a:rPr>
            </a:br>
            <a:endParaRPr lang="en-US" sz="1800" b="0" dirty="0" smtClean="0">
              <a:ea typeface="ＭＳ Ｐゴシック" charset="-128"/>
            </a:endParaRPr>
          </a:p>
          <a:p>
            <a:pPr marL="0" indent="0" algn="ctr" eaLnBrk="1" hangingPunct="1">
              <a:lnSpc>
                <a:spcPct val="80000"/>
              </a:lnSpc>
              <a:buFont typeface="Wingdings" charset="2"/>
              <a:buNone/>
              <a:defRPr/>
            </a:pPr>
            <a:r>
              <a:rPr lang="en-US" sz="1400" b="0" dirty="0" smtClean="0">
                <a:effectLst/>
                <a:ea typeface="ＭＳ Ｐゴシック" charset="-128"/>
              </a:rPr>
              <a:t>(May contain inaccuracies. Subject to revision)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pic>
        <p:nvPicPr>
          <p:cNvPr id="28674" name="Picture 8" descr="kfflogo-colo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34400" y="6172200"/>
            <a:ext cx="4572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0" y="-57150"/>
          <a:ext cx="9144000" cy="6972300"/>
        </p:xfrm>
        <a:graphic>
          <a:graphicData uri="http://schemas.openxmlformats.org/drawingml/2006/chart">
            <c:chart xmlns:c="http://schemas.openxmlformats.org/drawingml/2006/chart" xmlns:r="http://schemas.openxmlformats.org/officeDocument/2006/relationships" r:id="rId3"/>
          </a:graphicData>
        </a:graphic>
      </p:graphicFrame>
      <p:pic>
        <p:nvPicPr>
          <p:cNvPr id="30722" name="Picture 8" descr="kfflogo-colo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15363" y="6337300"/>
            <a:ext cx="4572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2"/>
          <p:cNvSpPr txBox="1"/>
          <p:nvPr/>
        </p:nvSpPr>
        <p:spPr>
          <a:xfrm>
            <a:off x="152400" y="6019800"/>
            <a:ext cx="8401050" cy="685800"/>
          </a:xfrm>
          <a:prstGeom prst="rect">
            <a:avLst/>
          </a:prstGeom>
          <a:solidFill>
            <a:srgbClr val="EEF2FF"/>
          </a:solidFill>
          <a:ln w="9525" cmpd="sng">
            <a:noFill/>
          </a:ln>
          <a:effectLst/>
        </p:spPr>
        <p:style>
          <a:lnRef idx="0">
            <a:scrgbClr r="0" g="0" b="0"/>
          </a:lnRef>
          <a:fillRef idx="0">
            <a:scrgbClr r="0" g="0" b="0"/>
          </a:fillRef>
          <a:effectRef idx="0">
            <a:scrgbClr r="0" g="0" b="0"/>
          </a:effectRef>
          <a:fontRef idx="minor">
            <a:schemeClr val="dk1"/>
          </a:fontRef>
        </p:style>
        <p:txBody>
          <a:bodyPr anchor="b"/>
          <a:lstStyle>
            <a:lvl1pPr>
              <a:defRPr sz="2400">
                <a:solidFill>
                  <a:schemeClr val="tx1"/>
                </a:solidFill>
                <a:latin typeface="Verdana" pitchFamily="34" charset="0"/>
                <a:ea typeface="MS PGothic" pitchFamily="34" charset="-128"/>
              </a:defRPr>
            </a:lvl1pPr>
            <a:lvl2pPr marL="742950" indent="-285750">
              <a:defRPr sz="2400">
                <a:solidFill>
                  <a:schemeClr val="tx1"/>
                </a:solidFill>
                <a:latin typeface="Verdana" pitchFamily="34" charset="0"/>
                <a:ea typeface="MS PGothic" pitchFamily="34" charset="-128"/>
              </a:defRPr>
            </a:lvl2pPr>
            <a:lvl3pPr marL="1143000" indent="-228600">
              <a:defRPr sz="2400">
                <a:solidFill>
                  <a:schemeClr val="tx1"/>
                </a:solidFill>
                <a:latin typeface="Verdana" pitchFamily="34" charset="0"/>
                <a:ea typeface="MS PGothic" pitchFamily="34" charset="-128"/>
              </a:defRPr>
            </a:lvl3pPr>
            <a:lvl4pPr marL="1600200" indent="-228600">
              <a:defRPr sz="2400">
                <a:solidFill>
                  <a:schemeClr val="tx1"/>
                </a:solidFill>
                <a:latin typeface="Verdana" pitchFamily="34" charset="0"/>
                <a:ea typeface="MS PGothic" pitchFamily="34" charset="-128"/>
              </a:defRPr>
            </a:lvl4pPr>
            <a:lvl5pPr marL="2057400" indent="-22860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r>
              <a:rPr lang="en-US" sz="900" b="1">
                <a:solidFill>
                  <a:srgbClr val="000000"/>
                </a:solidFill>
                <a:latin typeface="Tahoma" pitchFamily="34" charset="0"/>
                <a:cs typeface="Tahoma" pitchFamily="34" charset="0"/>
              </a:rPr>
              <a:t>Source: </a:t>
            </a:r>
            <a:r>
              <a:rPr lang="en-US" sz="900">
                <a:solidFill>
                  <a:srgbClr val="000000"/>
                </a:solidFill>
                <a:latin typeface="Tahoma" pitchFamily="34" charset="0"/>
                <a:cs typeface="Tahoma" pitchFamily="34" charset="0"/>
              </a:rPr>
              <a:t>Organisation for Economic Co-operation and Development (2010), "OECD Health Data", </a:t>
            </a:r>
            <a:r>
              <a:rPr lang="en-US" sz="900" i="1">
                <a:solidFill>
                  <a:srgbClr val="000000"/>
                </a:solidFill>
                <a:latin typeface="Tahoma" pitchFamily="34" charset="0"/>
                <a:cs typeface="Tahoma" pitchFamily="34" charset="0"/>
              </a:rPr>
              <a:t>OECD Health Statistics</a:t>
            </a:r>
            <a:r>
              <a:rPr lang="en-US" sz="900">
                <a:solidFill>
                  <a:srgbClr val="000000"/>
                </a:solidFill>
                <a:latin typeface="Tahoma" pitchFamily="34" charset="0"/>
                <a:cs typeface="Tahoma" pitchFamily="34" charset="0"/>
              </a:rPr>
              <a:t> (database). </a:t>
            </a:r>
            <a:r>
              <a:rPr lang="en-US" sz="900" u="sng">
                <a:solidFill>
                  <a:srgbClr val="000000"/>
                </a:solidFill>
                <a:latin typeface="Tahoma" pitchFamily="34" charset="0"/>
                <a:cs typeface="Tahoma" pitchFamily="34" charset="0"/>
                <a:hlinkClick r:id=""/>
              </a:rPr>
              <a:t>doi: 10.1787/data-00350-en</a:t>
            </a:r>
            <a:r>
              <a:rPr lang="en-US" sz="900">
                <a:solidFill>
                  <a:srgbClr val="000000"/>
                </a:solidFill>
                <a:latin typeface="Tahoma" pitchFamily="34" charset="0"/>
                <a:cs typeface="Tahoma" pitchFamily="34" charset="0"/>
              </a:rPr>
              <a:t> (Accessed on 14 February 2011).</a:t>
            </a:r>
            <a:endParaRPr lang="en-US" sz="900" b="1">
              <a:solidFill>
                <a:srgbClr val="000000"/>
              </a:solidFill>
              <a:latin typeface="Tahoma" pitchFamily="34" charset="0"/>
              <a:cs typeface="Tahoma" pitchFamily="34" charset="0"/>
            </a:endParaRPr>
          </a:p>
          <a:p>
            <a:r>
              <a:rPr lang="en-US" sz="900" b="1">
                <a:solidFill>
                  <a:srgbClr val="000000"/>
                </a:solidFill>
                <a:latin typeface="Tahoma" pitchFamily="34" charset="0"/>
                <a:cs typeface="Tahoma" pitchFamily="34" charset="0"/>
              </a:rPr>
              <a:t>Notes: </a:t>
            </a:r>
            <a:r>
              <a:rPr lang="en-US" sz="900">
                <a:solidFill>
                  <a:srgbClr val="000000"/>
                </a:solidFill>
                <a:latin typeface="Tahoma" pitchFamily="34" charset="0"/>
                <a:cs typeface="Tahoma" pitchFamily="34" charset="0"/>
              </a:rPr>
              <a:t>Data from Australia and Japan are 2007 data.  Figures for Canada, Norway and Switzerland, are OECD estimates.  Numbers are PPP adjusted.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body" idx="1"/>
          </p:nvPr>
        </p:nvSpPr>
        <p:spPr>
          <a:xfrm>
            <a:off x="533400" y="685800"/>
            <a:ext cx="8229600" cy="5943600"/>
          </a:xfrm>
        </p:spPr>
        <p:txBody>
          <a:bodyPr/>
          <a:lstStyle/>
          <a:p>
            <a:pPr eaLnBrk="1" hangingPunct="1"/>
            <a:endParaRPr lang="en-US" smtClean="0"/>
          </a:p>
          <a:p>
            <a:pPr eaLnBrk="1" hangingPunct="1"/>
            <a:endParaRPr lang="en-US" smtClean="0"/>
          </a:p>
          <a:p>
            <a:pPr eaLnBrk="1" hangingPunct="1"/>
            <a:r>
              <a:rPr lang="en-US" smtClean="0"/>
              <a:t>Health systems entail 4 functions:</a:t>
            </a:r>
          </a:p>
          <a:p>
            <a:pPr lvl="1" eaLnBrk="1" hangingPunct="1"/>
            <a:r>
              <a:rPr lang="en-US" smtClean="0"/>
              <a:t>Stewardship</a:t>
            </a:r>
          </a:p>
          <a:p>
            <a:pPr lvl="1" eaLnBrk="1" hangingPunct="1"/>
            <a:r>
              <a:rPr lang="en-US" smtClean="0"/>
              <a:t>Financing (collection, pooling, distribution) </a:t>
            </a:r>
          </a:p>
          <a:p>
            <a:pPr lvl="1" eaLnBrk="1" hangingPunct="1"/>
            <a:r>
              <a:rPr lang="en-US" smtClean="0"/>
              <a:t>Service provision</a:t>
            </a:r>
          </a:p>
          <a:p>
            <a:pPr lvl="1" eaLnBrk="1" hangingPunct="1"/>
            <a:r>
              <a:rPr lang="en-US" smtClean="0"/>
              <a:t>Resource generation (train, build, innovate) </a:t>
            </a:r>
          </a:p>
          <a:p>
            <a:pPr lvl="1" eaLnBrk="1" hangingPunct="1"/>
            <a:r>
              <a:rPr lang="en-US" smtClean="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xfrm>
            <a:off x="457200" y="533400"/>
            <a:ext cx="8458200" cy="6172200"/>
          </a:xfrm>
        </p:spPr>
        <p:txBody>
          <a:bodyPr/>
          <a:lstStyle/>
          <a:p>
            <a:pPr eaLnBrk="1" hangingPunct="1">
              <a:buFont typeface="Wingdings" pitchFamily="2" charset="2"/>
              <a:buChar char="l"/>
            </a:pPr>
            <a:r>
              <a:rPr lang="en-US" smtClean="0"/>
              <a:t>Revenue collection</a:t>
            </a:r>
          </a:p>
          <a:p>
            <a:pPr lvl="1" eaLnBrk="1" hangingPunct="1">
              <a:buFont typeface="Wingdings" pitchFamily="2" charset="2"/>
              <a:buChar char="l"/>
            </a:pPr>
            <a:r>
              <a:rPr lang="en-US" smtClean="0"/>
              <a:t>Compulsory insurance?  		…or taxes?</a:t>
            </a:r>
          </a:p>
          <a:p>
            <a:pPr lvl="2" eaLnBrk="1" hangingPunct="1">
              <a:buFont typeface="Wingdings" pitchFamily="2" charset="2"/>
              <a:buChar char="l"/>
            </a:pPr>
            <a:r>
              <a:rPr lang="en-US" smtClean="0"/>
              <a:t>Community rated premiums?  Risk rated?</a:t>
            </a:r>
          </a:p>
          <a:p>
            <a:pPr lvl="2" eaLnBrk="1" hangingPunct="1">
              <a:buFont typeface="Wingdings" pitchFamily="2" charset="2"/>
              <a:buChar char="l"/>
            </a:pPr>
            <a:r>
              <a:rPr lang="en-US" smtClean="0"/>
              <a:t>Risk blind? Guaranteed renewal?</a:t>
            </a:r>
          </a:p>
          <a:p>
            <a:pPr lvl="2" eaLnBrk="1" hangingPunct="1">
              <a:buFont typeface="Wingdings" pitchFamily="2" charset="2"/>
              <a:buChar char="l"/>
            </a:pPr>
            <a:r>
              <a:rPr lang="en-US" smtClean="0"/>
              <a:t>Flat tax, flat % or progressive % tax? </a:t>
            </a:r>
          </a:p>
          <a:p>
            <a:pPr lvl="3" eaLnBrk="1" hangingPunct="1">
              <a:buFont typeface="Wingdings" pitchFamily="2" charset="2"/>
              <a:buNone/>
            </a:pPr>
            <a:endParaRPr lang="en-US" smtClean="0">
              <a:latin typeface="Verdana" pitchFamily="34" charset="0"/>
            </a:endParaRPr>
          </a:p>
          <a:p>
            <a:pPr lvl="1" eaLnBrk="1" hangingPunct="1">
              <a:buFont typeface="Wingdings" pitchFamily="2" charset="2"/>
              <a:buChar char="l"/>
            </a:pPr>
            <a:r>
              <a:rPr lang="en-US" smtClean="0"/>
              <a:t>User fees? Co-payments?  (dis-insurance) </a:t>
            </a:r>
          </a:p>
          <a:p>
            <a:pPr lvl="2" eaLnBrk="1" hangingPunct="1">
              <a:buFont typeface="Wingdings" pitchFamily="2" charset="2"/>
              <a:buChar char="l"/>
            </a:pPr>
            <a:r>
              <a:rPr lang="en-US" smtClean="0"/>
              <a:t>Goals?  -restrain use, or collect revenue? </a:t>
            </a:r>
          </a:p>
          <a:p>
            <a:pPr eaLnBrk="1" hangingPunct="1">
              <a:buFont typeface="Wingdings" pitchFamily="2" charset="2"/>
              <a:buChar char="l"/>
            </a:pPr>
            <a:endParaRPr lang="en-US" smtClean="0"/>
          </a:p>
          <a:p>
            <a:pPr lvl="1" eaLnBrk="1" hangingPunct="1">
              <a:buFont typeface="Wingdings" pitchFamily="2" charset="2"/>
              <a:buChar char="l"/>
            </a:pPr>
            <a:r>
              <a:rPr lang="en-US" smtClean="0"/>
              <a:t>Voluntary insurance as supplement? Or substitute?</a:t>
            </a:r>
          </a:p>
          <a:p>
            <a:pPr lvl="2" eaLnBrk="1" hangingPunct="1">
              <a:buFont typeface="Wingdings" pitchFamily="2" charset="2"/>
              <a:buChar char="l"/>
            </a:pPr>
            <a:r>
              <a:rPr lang="en-US" smtClean="0"/>
              <a:t>Or both?</a:t>
            </a:r>
          </a:p>
          <a:p>
            <a:pPr lvl="2" eaLnBrk="1" hangingPunct="1">
              <a:buFont typeface="Wingdings" pitchFamily="2" charset="2"/>
              <a:buChar char="l"/>
            </a:pPr>
            <a:r>
              <a:rPr lang="en-US" smtClean="0"/>
              <a:t>Usually risk rated (but not VHI in Ire), tight coverage limits</a:t>
            </a:r>
          </a:p>
          <a:p>
            <a:pPr lvl="3" eaLnBrk="1" hangingPunct="1">
              <a:buFont typeface="Wingdings" pitchFamily="2" charset="2"/>
              <a:buNone/>
            </a:pPr>
            <a:endParaRPr lang="en-US" smtClean="0">
              <a:latin typeface="Verdana" pitchFamily="34" charset="0"/>
            </a:endParaRPr>
          </a:p>
          <a:p>
            <a:pPr lvl="3" eaLnBrk="1" hangingPunct="1">
              <a:buFont typeface="Wingdings" pitchFamily="2" charset="2"/>
              <a:buNone/>
            </a:pPr>
            <a:r>
              <a:rPr lang="en-US" sz="2400" b="1" smtClean="0">
                <a:latin typeface="Verdana" pitchFamily="34" charset="0"/>
              </a:rPr>
              <a:t>What should be the philosophy of risk sharing?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2"/>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914400" y="457200"/>
            <a:ext cx="7315200" cy="64008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body" idx="1"/>
          </p:nvPr>
        </p:nvSpPr>
        <p:spPr>
          <a:xfrm>
            <a:off x="457200" y="1066800"/>
            <a:ext cx="8229600" cy="5410200"/>
          </a:xfrm>
        </p:spPr>
        <p:txBody>
          <a:bodyPr/>
          <a:lstStyle/>
          <a:p>
            <a:pPr eaLnBrk="1" hangingPunct="1"/>
            <a:r>
              <a:rPr lang="en-US" smtClean="0"/>
              <a:t>Measures of performance  </a:t>
            </a:r>
            <a:r>
              <a:rPr lang="en-US" sz="2000" smtClean="0"/>
              <a:t>(Murray &amp; Frenk)</a:t>
            </a:r>
          </a:p>
          <a:p>
            <a:pPr lvl="1" eaLnBrk="1" hangingPunct="1"/>
            <a:r>
              <a:rPr lang="en-US" smtClean="0"/>
              <a:t>Fair financial contribution </a:t>
            </a:r>
            <a:r>
              <a:rPr lang="en-US" sz="2000" smtClean="0"/>
              <a:t>(input measure) </a:t>
            </a:r>
          </a:p>
          <a:p>
            <a:pPr lvl="2" eaLnBrk="1" hangingPunct="1"/>
            <a:r>
              <a:rPr lang="en-US" smtClean="0"/>
              <a:t>Both average and equity of distribution </a:t>
            </a:r>
          </a:p>
          <a:p>
            <a:pPr lvl="2" eaLnBrk="1" hangingPunct="1"/>
            <a:r>
              <a:rPr lang="en-US" smtClean="0"/>
              <a:t>ALL payments from households (risk protection) (like?...)</a:t>
            </a:r>
          </a:p>
          <a:p>
            <a:pPr lvl="2" eaLnBrk="1" hangingPunct="1">
              <a:buFont typeface="Wingdings" pitchFamily="2" charset="2"/>
              <a:buNone/>
            </a:pPr>
            <a:r>
              <a:rPr lang="en-US" smtClean="0"/>
              <a:t>		(</a:t>
            </a:r>
            <a:r>
              <a:rPr lang="ja-JP" altLang="en-US" smtClean="0"/>
              <a:t>“</a:t>
            </a:r>
            <a:r>
              <a:rPr lang="en-US" altLang="ja-JP" u="sng" smtClean="0"/>
              <a:t>…and the sick get poorer</a:t>
            </a:r>
            <a:r>
              <a:rPr lang="en-US" altLang="ja-JP" smtClean="0"/>
              <a:t>.</a:t>
            </a:r>
            <a:r>
              <a:rPr lang="ja-JP" altLang="en-US" smtClean="0"/>
              <a:t>”</a:t>
            </a:r>
            <a:r>
              <a:rPr lang="en-US" altLang="ja-JP" smtClean="0"/>
              <a:t>) </a:t>
            </a:r>
          </a:p>
          <a:p>
            <a:pPr lvl="1" eaLnBrk="1" hangingPunct="1"/>
            <a:endParaRPr lang="en-US" smtClean="0"/>
          </a:p>
          <a:p>
            <a:pPr lvl="1" eaLnBrk="1" hangingPunct="1"/>
            <a:r>
              <a:rPr lang="ja-JP" altLang="en-US" smtClean="0"/>
              <a:t>“</a:t>
            </a:r>
            <a:r>
              <a:rPr lang="en-US" altLang="ja-JP" smtClean="0"/>
              <a:t>Responsiveness</a:t>
            </a:r>
            <a:r>
              <a:rPr lang="ja-JP" altLang="en-US" smtClean="0"/>
              <a:t>”</a:t>
            </a:r>
            <a:r>
              <a:rPr lang="en-US" altLang="ja-JP" smtClean="0"/>
              <a:t> </a:t>
            </a:r>
            <a:r>
              <a:rPr lang="en-US" altLang="ja-JP" sz="2000" smtClean="0"/>
              <a:t>(process measure)</a:t>
            </a:r>
          </a:p>
          <a:p>
            <a:pPr lvl="2" eaLnBrk="1" hangingPunct="1"/>
            <a:r>
              <a:rPr lang="en-US" smtClean="0"/>
              <a:t>Respect for persons (Dignity, confidentiality, autonomy)</a:t>
            </a:r>
          </a:p>
          <a:p>
            <a:pPr lvl="2" eaLnBrk="1" hangingPunct="1"/>
            <a:r>
              <a:rPr lang="en-US" smtClean="0"/>
              <a:t>Client orientation (prompt attention, quality)</a:t>
            </a:r>
          </a:p>
          <a:p>
            <a:pPr lvl="1" eaLnBrk="1" hangingPunct="1"/>
            <a:endParaRPr lang="en-US" smtClean="0"/>
          </a:p>
          <a:p>
            <a:pPr lvl="1" eaLnBrk="1" hangingPunct="1"/>
            <a:r>
              <a:rPr lang="en-US" smtClean="0"/>
              <a:t>Health Improvement throughout life-course </a:t>
            </a:r>
            <a:r>
              <a:rPr lang="en-US" sz="1800" smtClean="0"/>
              <a:t>(outcome measure) </a:t>
            </a:r>
          </a:p>
          <a:p>
            <a:pPr lvl="2" eaLnBrk="1" hangingPunct="1"/>
            <a:r>
              <a:rPr lang="en-US" smtClean="0"/>
              <a:t>Average and equity of distribution</a:t>
            </a:r>
          </a:p>
          <a:p>
            <a:pPr lvl="2" eaLnBrk="1" hangingPunct="1"/>
            <a:endParaRPr lang="en-US" smtClean="0"/>
          </a:p>
          <a:p>
            <a:pPr lvl="2" eaLnBrk="1" hangingPunct="1">
              <a:buFont typeface="Wingdings" pitchFamily="2" charset="2"/>
              <a:buNone/>
            </a:pPr>
            <a:endParaRPr lang="en-US" smtClean="0"/>
          </a:p>
          <a:p>
            <a:pPr eaLnBrk="1" hangingPunct="1"/>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body" idx="1"/>
          </p:nvPr>
        </p:nvSpPr>
        <p:spPr>
          <a:xfrm>
            <a:off x="304800" y="990600"/>
            <a:ext cx="8229600" cy="5592763"/>
          </a:xfrm>
        </p:spPr>
        <p:txBody>
          <a:bodyPr/>
          <a:lstStyle/>
          <a:p>
            <a:pPr eaLnBrk="1" hangingPunct="1"/>
            <a:r>
              <a:rPr lang="en-US" smtClean="0"/>
              <a:t>Overall system performance (2000)</a:t>
            </a:r>
          </a:p>
          <a:p>
            <a:pPr lvl="1" eaLnBrk="1" hangingPunct="1"/>
            <a:r>
              <a:rPr lang="en-US" smtClean="0"/>
              <a:t>  1 France</a:t>
            </a:r>
          </a:p>
          <a:p>
            <a:pPr lvl="1" eaLnBrk="1" hangingPunct="1"/>
            <a:r>
              <a:rPr lang="en-US" smtClean="0"/>
              <a:t>10 Japan</a:t>
            </a:r>
          </a:p>
          <a:p>
            <a:pPr lvl="1" eaLnBrk="1" hangingPunct="1"/>
            <a:r>
              <a:rPr lang="en-US" smtClean="0"/>
              <a:t>18 UK</a:t>
            </a:r>
          </a:p>
          <a:p>
            <a:pPr lvl="1" eaLnBrk="1" hangingPunct="1"/>
            <a:r>
              <a:rPr lang="en-US" smtClean="0"/>
              <a:t>25 Germany</a:t>
            </a:r>
          </a:p>
          <a:p>
            <a:pPr lvl="1" eaLnBrk="1" hangingPunct="1"/>
            <a:r>
              <a:rPr lang="en-US" smtClean="0"/>
              <a:t>30 Canada</a:t>
            </a:r>
          </a:p>
          <a:p>
            <a:pPr lvl="1" eaLnBrk="1" hangingPunct="1"/>
            <a:r>
              <a:rPr lang="en-US" smtClean="0"/>
              <a:t>37 USA </a:t>
            </a:r>
            <a:r>
              <a:rPr lang="en-US" sz="2000" smtClean="0"/>
              <a:t>(with very hi score in responsiveness) </a:t>
            </a:r>
          </a:p>
          <a:p>
            <a:pPr lvl="1" eaLnBrk="1" hangingPunct="1"/>
            <a:r>
              <a:rPr lang="en-US" smtClean="0"/>
              <a:t>(Costa Rica, Cuba  36 &amp; 39) (Italy 2, Spain 7)</a:t>
            </a:r>
          </a:p>
          <a:p>
            <a:pPr lvl="1" eaLnBrk="1" hangingPunct="1"/>
            <a:endParaRPr lang="en-US" smtClean="0"/>
          </a:p>
          <a:p>
            <a:pPr lvl="1" eaLnBrk="1" hangingPunct="1"/>
            <a:r>
              <a:rPr lang="en-US" smtClean="0"/>
              <a:t>Hue and cry.</a:t>
            </a:r>
          </a:p>
          <a:p>
            <a:pPr lvl="1" eaLnBrk="1" hangingPunct="1"/>
            <a:endParaRPr lang="en-US" smtClean="0"/>
          </a:p>
          <a:p>
            <a:pPr lvl="1" eaLnBrk="1" hangingPunct="1"/>
            <a:r>
              <a:rPr lang="en-US" smtClean="0"/>
              <a:t>Health level (DALE) relative to capacity:  USA 72nd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1905000"/>
            <a:ext cx="8229600" cy="1139825"/>
          </a:xfrm>
        </p:spPr>
        <p:txBody>
          <a:bodyPr/>
          <a:lstStyle/>
          <a:p>
            <a:pPr eaLnBrk="1" hangingPunct="1"/>
            <a:r>
              <a:rPr lang="en-US" sz="2800" b="1" smtClean="0"/>
              <a:t>Thank you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457200" y="838200"/>
            <a:ext cx="8229600" cy="5287963"/>
          </a:xfrm>
        </p:spPr>
        <p:txBody>
          <a:bodyPr/>
          <a:lstStyle/>
          <a:p>
            <a:pPr eaLnBrk="1" hangingPunct="1">
              <a:buFont typeface="Wingdings" charset="2"/>
              <a:buChar char="n"/>
              <a:defRPr/>
            </a:pPr>
            <a:endParaRPr lang="en-US">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457200" y="838200"/>
            <a:ext cx="8229600" cy="5287963"/>
          </a:xfrm>
        </p:spPr>
        <p:txBody>
          <a:bodyPr/>
          <a:lstStyle/>
          <a:p>
            <a:pPr marL="0" indent="0" eaLnBrk="1" hangingPunct="1">
              <a:buFont typeface="Wingdings" charset="0"/>
              <a:buNone/>
              <a:defRPr/>
            </a:pPr>
            <a:endParaRPr lang="en-US" dirty="0">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457200" y="838200"/>
            <a:ext cx="8229600" cy="5287963"/>
          </a:xfrm>
        </p:spPr>
        <p:txBody>
          <a:bodyPr/>
          <a:lstStyle/>
          <a:p>
            <a:pPr marL="0" indent="0" eaLnBrk="1" hangingPunct="1">
              <a:buFont typeface="Wingdings" charset="0"/>
              <a:buNone/>
              <a:defRPr/>
            </a:pPr>
            <a:endParaRPr lang="en-US" dirty="0">
              <a:ea typeface="+mn-ea"/>
              <a:cs typeface="+mn-cs"/>
            </a:endParaRPr>
          </a:p>
        </p:txBody>
      </p:sp>
      <p:graphicFrame>
        <p:nvGraphicFramePr>
          <p:cNvPr id="3" name="Chart 2"/>
          <p:cNvGraphicFramePr>
            <a:graphicFrameLocks noGrp="1"/>
          </p:cNvGraphicFramePr>
          <p:nvPr/>
        </p:nvGraphicFramePr>
        <p:xfrm>
          <a:off x="1219200" y="-95250"/>
          <a:ext cx="6038850" cy="69532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76200"/>
            <a:ext cx="7239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457200" y="838200"/>
            <a:ext cx="8229600" cy="5287963"/>
          </a:xfrm>
        </p:spPr>
        <p:txBody>
          <a:bodyPr/>
          <a:lstStyle/>
          <a:p>
            <a:pPr marL="0" indent="0" eaLnBrk="1" hangingPunct="1">
              <a:buFont typeface="Wingdings" charset="0"/>
              <a:buNone/>
              <a:defRPr/>
            </a:pPr>
            <a:endParaRPr lang="en-US" dirty="0">
              <a:ea typeface="+mn-ea"/>
              <a:cs typeface="+mn-cs"/>
            </a:endParaRPr>
          </a:p>
        </p:txBody>
      </p:sp>
      <p:pic>
        <p:nvPicPr>
          <p:cNvPr id="2048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1587" y="-3175"/>
          <a:ext cx="9147175" cy="68643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2"/>
          <p:cNvSpPr txBox="1"/>
          <p:nvPr/>
        </p:nvSpPr>
        <p:spPr>
          <a:xfrm>
            <a:off x="206375" y="6096000"/>
            <a:ext cx="8251825" cy="581025"/>
          </a:xfrm>
          <a:prstGeom prst="rect">
            <a:avLst/>
          </a:prstGeom>
          <a:solidFill>
            <a:srgbClr val="EEF2FF"/>
          </a:solidFill>
          <a:ln w="9525" cmpd="sng">
            <a:noFill/>
          </a:ln>
          <a:effectLst/>
        </p:spPr>
        <p:style>
          <a:lnRef idx="0">
            <a:scrgbClr r="0" g="0" b="0"/>
          </a:lnRef>
          <a:fillRef idx="0">
            <a:scrgbClr r="0" g="0" b="0"/>
          </a:fillRef>
          <a:effectRef idx="0">
            <a:scrgbClr r="0" g="0" b="0"/>
          </a:effectRef>
          <a:fontRef idx="minor">
            <a:schemeClr val="dk1"/>
          </a:fontRef>
        </p:style>
        <p:txBody>
          <a:bodyPr anchor="b"/>
          <a:lstStyle>
            <a:lvl1pPr>
              <a:defRPr sz="2400">
                <a:solidFill>
                  <a:schemeClr val="tx1"/>
                </a:solidFill>
                <a:latin typeface="Verdana" pitchFamily="34" charset="0"/>
                <a:ea typeface="MS PGothic" pitchFamily="34" charset="-128"/>
              </a:defRPr>
            </a:lvl1pPr>
            <a:lvl2pPr marL="742950" indent="-285750">
              <a:defRPr sz="2400">
                <a:solidFill>
                  <a:schemeClr val="tx1"/>
                </a:solidFill>
                <a:latin typeface="Verdana" pitchFamily="34" charset="0"/>
                <a:ea typeface="MS PGothic" pitchFamily="34" charset="-128"/>
              </a:defRPr>
            </a:lvl2pPr>
            <a:lvl3pPr marL="1143000" indent="-228600">
              <a:defRPr sz="2400">
                <a:solidFill>
                  <a:schemeClr val="tx1"/>
                </a:solidFill>
                <a:latin typeface="Verdana" pitchFamily="34" charset="0"/>
                <a:ea typeface="MS PGothic" pitchFamily="34" charset="-128"/>
              </a:defRPr>
            </a:lvl3pPr>
            <a:lvl4pPr marL="1600200" indent="-228600">
              <a:defRPr sz="2400">
                <a:solidFill>
                  <a:schemeClr val="tx1"/>
                </a:solidFill>
                <a:latin typeface="Verdana" pitchFamily="34" charset="0"/>
                <a:ea typeface="MS PGothic" pitchFamily="34" charset="-128"/>
              </a:defRPr>
            </a:lvl4pPr>
            <a:lvl5pPr marL="2057400" indent="-22860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r>
              <a:rPr lang="en-US" sz="900" b="1">
                <a:solidFill>
                  <a:srgbClr val="000000"/>
                </a:solidFill>
                <a:latin typeface="Tahoma" pitchFamily="34" charset="0"/>
                <a:cs typeface="Tahoma" pitchFamily="34" charset="0"/>
              </a:rPr>
              <a:t>Source:</a:t>
            </a:r>
            <a:r>
              <a:rPr lang="en-US" sz="900">
                <a:solidFill>
                  <a:srgbClr val="000000"/>
                </a:solidFill>
                <a:latin typeface="Tahoma" pitchFamily="34" charset="0"/>
                <a:cs typeface="Tahoma" pitchFamily="34" charset="0"/>
              </a:rPr>
              <a:t> Organisation for Economic Co-operation and Development (2010), "OECD Health Data", </a:t>
            </a:r>
            <a:r>
              <a:rPr lang="en-US" sz="900" i="1">
                <a:solidFill>
                  <a:srgbClr val="000000"/>
                </a:solidFill>
                <a:latin typeface="Tahoma" pitchFamily="34" charset="0"/>
                <a:cs typeface="Tahoma" pitchFamily="34" charset="0"/>
              </a:rPr>
              <a:t>OECD Health Statistics</a:t>
            </a:r>
            <a:r>
              <a:rPr lang="en-US" sz="900">
                <a:solidFill>
                  <a:srgbClr val="000000"/>
                </a:solidFill>
                <a:latin typeface="Tahoma" pitchFamily="34" charset="0"/>
                <a:cs typeface="Tahoma" pitchFamily="34" charset="0"/>
              </a:rPr>
              <a:t> (database). </a:t>
            </a:r>
            <a:r>
              <a:rPr lang="en-US" sz="900" u="sng">
                <a:solidFill>
                  <a:srgbClr val="000000"/>
                </a:solidFill>
                <a:latin typeface="Tahoma" pitchFamily="34" charset="0"/>
                <a:cs typeface="Tahoma" pitchFamily="34" charset="0"/>
              </a:rPr>
              <a:t>doi: 10.1787/data-00350-en</a:t>
            </a:r>
            <a:r>
              <a:rPr lang="en-US" sz="900">
                <a:solidFill>
                  <a:srgbClr val="000000"/>
                </a:solidFill>
                <a:latin typeface="Tahoma" pitchFamily="34" charset="0"/>
                <a:cs typeface="Tahoma" pitchFamily="34" charset="0"/>
              </a:rPr>
              <a:t> (Accessed on 14 February 2011).</a:t>
            </a:r>
          </a:p>
          <a:p>
            <a:r>
              <a:rPr lang="en-US" sz="900" b="1">
                <a:solidFill>
                  <a:srgbClr val="000000"/>
                </a:solidFill>
                <a:latin typeface="Tahoma" pitchFamily="34" charset="0"/>
                <a:cs typeface="Tahoma" pitchFamily="34" charset="0"/>
              </a:rPr>
              <a:t>Notes: </a:t>
            </a:r>
            <a:r>
              <a:rPr lang="en-US" sz="900">
                <a:solidFill>
                  <a:srgbClr val="000000"/>
                </a:solidFill>
                <a:latin typeface="Tahoma" pitchFamily="34" charset="0"/>
                <a:cs typeface="Tahoma" pitchFamily="34" charset="0"/>
              </a:rPr>
              <a:t>Data from Australia and Japan are 2007 data.  Figures for Belgium, Canada, Netherlands, Norway and Switzerland, are OECD estimates.  </a:t>
            </a:r>
          </a:p>
        </p:txBody>
      </p:sp>
      <p:pic>
        <p:nvPicPr>
          <p:cNvPr id="21507" name="Picture 8" descr="kfflogo-colo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8200" y="6172200"/>
            <a:ext cx="4572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175" y="0"/>
          <a:ext cx="9150350" cy="6858000"/>
        </p:xfrm>
        <a:graphic>
          <a:graphicData uri="http://schemas.openxmlformats.org/drawingml/2006/chart">
            <c:chart xmlns:c="http://schemas.openxmlformats.org/drawingml/2006/chart" xmlns:r="http://schemas.openxmlformats.org/officeDocument/2006/relationships" r:id="rId3"/>
          </a:graphicData>
        </a:graphic>
      </p:graphicFrame>
      <p:pic>
        <p:nvPicPr>
          <p:cNvPr id="23554" name="Picture 8" descr="kfflogo-colo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34400" y="6172200"/>
            <a:ext cx="4572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457200" y="838200"/>
            <a:ext cx="8229600" cy="5287963"/>
          </a:xfrm>
        </p:spPr>
        <p:txBody>
          <a:bodyPr/>
          <a:lstStyle/>
          <a:p>
            <a:pPr marL="0" indent="0" eaLnBrk="1" hangingPunct="1">
              <a:buFont typeface="Wingdings" charset="0"/>
              <a:buNone/>
              <a:defRPr/>
            </a:pPr>
            <a:endParaRPr lang="en-US" dirty="0">
              <a:ea typeface="+mn-ea"/>
              <a:cs typeface="+mn-cs"/>
            </a:endParaRPr>
          </a:p>
        </p:txBody>
      </p:sp>
      <p:pic>
        <p:nvPicPr>
          <p:cNvPr id="2560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17700" y="0"/>
            <a:ext cx="52990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0" y="-6350"/>
          <a:ext cx="9144000" cy="6870700"/>
        </p:xfrm>
        <a:graphic>
          <a:graphicData uri="http://schemas.openxmlformats.org/drawingml/2006/chart">
            <c:chart xmlns:c="http://schemas.openxmlformats.org/drawingml/2006/chart" xmlns:r="http://schemas.openxmlformats.org/officeDocument/2006/relationships" r:id="rId3"/>
          </a:graphicData>
        </a:graphic>
      </p:graphicFrame>
      <p:pic>
        <p:nvPicPr>
          <p:cNvPr id="26626" name="Picture 8" descr="kfflogo-colo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34400" y="6248400"/>
            <a:ext cx="4572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Globe</Template>
  <TotalTime>12838</TotalTime>
  <Words>373</Words>
  <Application>Microsoft Office PowerPoint</Application>
  <PresentationFormat>On-screen Show (4:3)</PresentationFormat>
  <Paragraphs>118</Paragraphs>
  <Slides>18</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Verdana</vt:lpstr>
      <vt:lpstr>MS PGothic</vt:lpstr>
      <vt:lpstr>Arial</vt:lpstr>
      <vt:lpstr>Wingdings</vt:lpstr>
      <vt:lpstr>Tahoma</vt:lpstr>
      <vt:lpstr>Calibri</vt:lpstr>
      <vt:lpstr>Globe</vt:lpstr>
      <vt:lpstr>U.S. Health Care in Comparative Perspective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lpstr>PowerPoint Presentation</vt:lpstr>
    </vt:vector>
  </TitlesOfParts>
  <Company>Princeton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Donald Light</dc:creator>
  <cp:lastModifiedBy>PNHP</cp:lastModifiedBy>
  <cp:revision>141</cp:revision>
  <cp:lastPrinted>2012-05-28T12:58:53Z</cp:lastPrinted>
  <dcterms:created xsi:type="dcterms:W3CDTF">2012-05-28T12:28:20Z</dcterms:created>
  <dcterms:modified xsi:type="dcterms:W3CDTF">2012-10-26T18:27:40Z</dcterms:modified>
</cp:coreProperties>
</file>