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60" r:id="rId3"/>
    <p:sldId id="282" r:id="rId4"/>
    <p:sldId id="304" r:id="rId5"/>
    <p:sldId id="259" r:id="rId6"/>
    <p:sldId id="283" r:id="rId7"/>
    <p:sldId id="285" r:id="rId8"/>
    <p:sldId id="286" r:id="rId9"/>
    <p:sldId id="287" r:id="rId10"/>
    <p:sldId id="288" r:id="rId11"/>
    <p:sldId id="284" r:id="rId12"/>
    <p:sldId id="289" r:id="rId13"/>
    <p:sldId id="299" r:id="rId14"/>
    <p:sldId id="262" r:id="rId15"/>
    <p:sldId id="290" r:id="rId16"/>
    <p:sldId id="292" r:id="rId17"/>
    <p:sldId id="291" r:id="rId18"/>
    <p:sldId id="293" r:id="rId19"/>
    <p:sldId id="266" r:id="rId20"/>
    <p:sldId id="294" r:id="rId21"/>
    <p:sldId id="295" r:id="rId22"/>
    <p:sldId id="296" r:id="rId23"/>
    <p:sldId id="297" r:id="rId24"/>
    <p:sldId id="298" r:id="rId25"/>
    <p:sldId id="265" r:id="rId26"/>
    <p:sldId id="324" r:id="rId27"/>
    <p:sldId id="325" r:id="rId28"/>
    <p:sldId id="326" r:id="rId29"/>
    <p:sldId id="329" r:id="rId30"/>
    <p:sldId id="328" r:id="rId31"/>
    <p:sldId id="327" r:id="rId32"/>
    <p:sldId id="308" r:id="rId33"/>
    <p:sldId id="310" r:id="rId34"/>
    <p:sldId id="322" r:id="rId35"/>
    <p:sldId id="309" r:id="rId36"/>
    <p:sldId id="323" r:id="rId37"/>
    <p:sldId id="311" r:id="rId38"/>
    <p:sldId id="312" r:id="rId39"/>
    <p:sldId id="313" r:id="rId40"/>
    <p:sldId id="330" r:id="rId41"/>
    <p:sldId id="300" r:id="rId42"/>
    <p:sldId id="333" r:id="rId43"/>
    <p:sldId id="334" r:id="rId44"/>
    <p:sldId id="331" r:id="rId45"/>
    <p:sldId id="301" r:id="rId46"/>
    <p:sldId id="336" r:id="rId47"/>
    <p:sldId id="335" r:id="rId48"/>
    <p:sldId id="347" r:id="rId49"/>
    <p:sldId id="302" r:id="rId50"/>
    <p:sldId id="319" r:id="rId51"/>
    <p:sldId id="320" r:id="rId52"/>
    <p:sldId id="321" r:id="rId53"/>
    <p:sldId id="305" r:id="rId54"/>
    <p:sldId id="306" r:id="rId55"/>
    <p:sldId id="307" r:id="rId56"/>
    <p:sldId id="314" r:id="rId57"/>
    <p:sldId id="316" r:id="rId58"/>
    <p:sldId id="337" r:id="rId59"/>
    <p:sldId id="338" r:id="rId60"/>
    <p:sldId id="343" r:id="rId61"/>
    <p:sldId id="342" r:id="rId62"/>
    <p:sldId id="341" r:id="rId63"/>
    <p:sldId id="339" r:id="rId64"/>
    <p:sldId id="340" r:id="rId65"/>
    <p:sldId id="344" r:id="rId66"/>
    <p:sldId id="346" r:id="rId67"/>
    <p:sldId id="348" r:id="rId68"/>
    <p:sldId id="271"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5622" autoAdjust="0"/>
  </p:normalViewPr>
  <p:slideViewPr>
    <p:cSldViewPr>
      <p:cViewPr varScale="1">
        <p:scale>
          <a:sx n="70" d="100"/>
          <a:sy n="70" d="100"/>
        </p:scale>
        <p:origin x="-1074" y="-96"/>
      </p:cViewPr>
      <p:guideLst>
        <p:guide orient="horz" pos="2160"/>
        <p:guide pos="2880"/>
      </p:guideLst>
    </p:cSldViewPr>
  </p:slideViewPr>
  <p:outlineViewPr>
    <p:cViewPr>
      <p:scale>
        <a:sx n="33" d="100"/>
        <a:sy n="33" d="100"/>
      </p:scale>
      <p:origin x="0" y="6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BA307-54E7-4D92-8BC4-8E90ED7F4B1C}" type="datetimeFigureOut">
              <a:rPr lang="en-US" smtClean="0"/>
              <a:pPr/>
              <a:t>11/27/2012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07037-FFDF-4EEB-931A-AE1B6DEDF488}" type="slidenum">
              <a:rPr lang="en-US" smtClean="0"/>
              <a:pPr/>
              <a:t>‹#›</a:t>
            </a:fld>
            <a:endParaRPr lang="en-US"/>
          </a:p>
        </p:txBody>
      </p:sp>
    </p:spTree>
    <p:extLst>
      <p:ext uri="{BB962C8B-B14F-4D97-AF65-F5344CB8AC3E}">
        <p14:creationId xmlns:p14="http://schemas.microsoft.com/office/powerpoint/2010/main" val="155463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a:t>
            </a:r>
            <a:r>
              <a:rPr lang="en-US" baseline="0" dirty="0" smtClean="0"/>
              <a:t> take popular features from other sites and put it on FB.  People are familiar with this site.  Most accessible for us as an organization.  PNHP has an older demographic.</a:t>
            </a:r>
          </a:p>
        </p:txBody>
      </p:sp>
      <p:sp>
        <p:nvSpPr>
          <p:cNvPr id="4" name="Slide Number Placeholder 3"/>
          <p:cNvSpPr>
            <a:spLocks noGrp="1"/>
          </p:cNvSpPr>
          <p:nvPr>
            <p:ph type="sldNum" sz="quarter" idx="10"/>
          </p:nvPr>
        </p:nvSpPr>
        <p:spPr/>
        <p:txBody>
          <a:bodyPr/>
          <a:lstStyle/>
          <a:p>
            <a:fld id="{82B07037-FFDF-4EEB-931A-AE1B6DEDF488}" type="slidenum">
              <a:rPr lang="en-US" smtClean="0"/>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Customize your profile – make it nice,</a:t>
            </a:r>
            <a:r>
              <a:rPr lang="en-US" baseline="0" dirty="0" smtClean="0"/>
              <a:t> add friends! It’s like activism in person, and it somewhat requires some additional extroversion.</a:t>
            </a:r>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Midwest Academy</a:t>
            </a:r>
            <a:r>
              <a:rPr lang="en-US" baseline="0" dirty="0" smtClean="0"/>
              <a:t> is an organizational workshop for prospective leaders – AMSA is a big proponent of it and is their model for organizational building</a:t>
            </a:r>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 Interest</a:t>
            </a:r>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15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know this very well – That’s why they have abstracts at the beginning of articles</a:t>
            </a:r>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41</a:t>
            </a:fld>
            <a:endParaRPr lang="en-US"/>
          </a:p>
        </p:txBody>
      </p:sp>
    </p:spTree>
    <p:extLst>
      <p:ext uri="{BB962C8B-B14F-4D97-AF65-F5344CB8AC3E}">
        <p14:creationId xmlns:p14="http://schemas.microsoft.com/office/powerpoint/2010/main" val="2920249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46</a:t>
            </a:fld>
            <a:endParaRPr lang="en-US"/>
          </a:p>
        </p:txBody>
      </p:sp>
    </p:spTree>
    <p:extLst>
      <p:ext uri="{BB962C8B-B14F-4D97-AF65-F5344CB8AC3E}">
        <p14:creationId xmlns:p14="http://schemas.microsoft.com/office/powerpoint/2010/main" val="902263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way social media is heading towards 140 character posts – it unfortunately gets less thoughtful, but we have to recognize that.</a:t>
            </a:r>
            <a:endParaRPr lang="en-US" dirty="0" smtClean="0"/>
          </a:p>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47</a:t>
            </a:fld>
            <a:endParaRPr lang="en-US"/>
          </a:p>
        </p:txBody>
      </p:sp>
    </p:spTree>
    <p:extLst>
      <p:ext uri="{BB962C8B-B14F-4D97-AF65-F5344CB8AC3E}">
        <p14:creationId xmlns:p14="http://schemas.microsoft.com/office/powerpoint/2010/main" val="2110800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sure there are other</a:t>
            </a:r>
            <a:r>
              <a:rPr lang="en-US" baseline="0" dirty="0" smtClean="0"/>
              <a:t> great resources. But hopefully you will remember, TLDR when you pick which ones you post as you want to make them count</a:t>
            </a:r>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48</a:t>
            </a:fld>
            <a:endParaRPr lang="en-US"/>
          </a:p>
        </p:txBody>
      </p:sp>
    </p:spTree>
    <p:extLst>
      <p:ext uri="{BB962C8B-B14F-4D97-AF65-F5344CB8AC3E}">
        <p14:creationId xmlns:p14="http://schemas.microsoft.com/office/powerpoint/2010/main" val="3629025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 up – Dive in</a:t>
            </a:r>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55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56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58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59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62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07037-FFDF-4EEB-931A-AE1B6DEDF488}"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C43898-9088-4F0E-BEF0-DEA9FB08C380}"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B9A1D-833B-4D8B-B900-DB4FB4AE4972}" type="slidenum">
              <a:rPr lang="en-US" smtClean="0"/>
              <a:pPr/>
              <a:t>‹#›</a:t>
            </a:fld>
            <a:endParaRPr lang="en-US"/>
          </a:p>
        </p:txBody>
      </p:sp>
    </p:spTree>
    <p:extLst>
      <p:ext uri="{BB962C8B-B14F-4D97-AF65-F5344CB8AC3E}">
        <p14:creationId xmlns:p14="http://schemas.microsoft.com/office/powerpoint/2010/main" val="113537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43898-9088-4F0E-BEF0-DEA9FB08C380}"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B9A1D-833B-4D8B-B900-DB4FB4AE4972}" type="slidenum">
              <a:rPr lang="en-US" smtClean="0"/>
              <a:pPr/>
              <a:t>‹#›</a:t>
            </a:fld>
            <a:endParaRPr lang="en-US"/>
          </a:p>
        </p:txBody>
      </p:sp>
    </p:spTree>
    <p:extLst>
      <p:ext uri="{BB962C8B-B14F-4D97-AF65-F5344CB8AC3E}">
        <p14:creationId xmlns:p14="http://schemas.microsoft.com/office/powerpoint/2010/main" val="304732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43898-9088-4F0E-BEF0-DEA9FB08C380}"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B9A1D-833B-4D8B-B900-DB4FB4AE4972}" type="slidenum">
              <a:rPr lang="en-US" smtClean="0"/>
              <a:pPr/>
              <a:t>‹#›</a:t>
            </a:fld>
            <a:endParaRPr lang="en-US"/>
          </a:p>
        </p:txBody>
      </p:sp>
    </p:spTree>
    <p:extLst>
      <p:ext uri="{BB962C8B-B14F-4D97-AF65-F5344CB8AC3E}">
        <p14:creationId xmlns:p14="http://schemas.microsoft.com/office/powerpoint/2010/main" val="105204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43898-9088-4F0E-BEF0-DEA9FB08C380}"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B9A1D-833B-4D8B-B900-DB4FB4AE4972}" type="slidenum">
              <a:rPr lang="en-US" smtClean="0"/>
              <a:pPr/>
              <a:t>‹#›</a:t>
            </a:fld>
            <a:endParaRPr lang="en-US"/>
          </a:p>
        </p:txBody>
      </p:sp>
    </p:spTree>
    <p:extLst>
      <p:ext uri="{BB962C8B-B14F-4D97-AF65-F5344CB8AC3E}">
        <p14:creationId xmlns:p14="http://schemas.microsoft.com/office/powerpoint/2010/main" val="308400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43898-9088-4F0E-BEF0-DEA9FB08C380}"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B9A1D-833B-4D8B-B900-DB4FB4AE4972}" type="slidenum">
              <a:rPr lang="en-US" smtClean="0"/>
              <a:pPr/>
              <a:t>‹#›</a:t>
            </a:fld>
            <a:endParaRPr lang="en-US"/>
          </a:p>
        </p:txBody>
      </p:sp>
    </p:spTree>
    <p:extLst>
      <p:ext uri="{BB962C8B-B14F-4D97-AF65-F5344CB8AC3E}">
        <p14:creationId xmlns:p14="http://schemas.microsoft.com/office/powerpoint/2010/main" val="383927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C43898-9088-4F0E-BEF0-DEA9FB08C380}"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B9A1D-833B-4D8B-B900-DB4FB4AE4972}" type="slidenum">
              <a:rPr lang="en-US" smtClean="0"/>
              <a:pPr/>
              <a:t>‹#›</a:t>
            </a:fld>
            <a:endParaRPr lang="en-US"/>
          </a:p>
        </p:txBody>
      </p:sp>
    </p:spTree>
    <p:extLst>
      <p:ext uri="{BB962C8B-B14F-4D97-AF65-F5344CB8AC3E}">
        <p14:creationId xmlns:p14="http://schemas.microsoft.com/office/powerpoint/2010/main" val="420050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43898-9088-4F0E-BEF0-DEA9FB08C380}" type="datetimeFigureOut">
              <a:rPr lang="en-US" smtClean="0"/>
              <a:pPr/>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B9A1D-833B-4D8B-B900-DB4FB4AE4972}" type="slidenum">
              <a:rPr lang="en-US" smtClean="0"/>
              <a:pPr/>
              <a:t>‹#›</a:t>
            </a:fld>
            <a:endParaRPr lang="en-US"/>
          </a:p>
        </p:txBody>
      </p:sp>
    </p:spTree>
    <p:extLst>
      <p:ext uri="{BB962C8B-B14F-4D97-AF65-F5344CB8AC3E}">
        <p14:creationId xmlns:p14="http://schemas.microsoft.com/office/powerpoint/2010/main" val="388124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C43898-9088-4F0E-BEF0-DEA9FB08C380}" type="datetimeFigureOut">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B9A1D-833B-4D8B-B900-DB4FB4AE4972}" type="slidenum">
              <a:rPr lang="en-US" smtClean="0"/>
              <a:pPr/>
              <a:t>‹#›</a:t>
            </a:fld>
            <a:endParaRPr lang="en-US"/>
          </a:p>
        </p:txBody>
      </p:sp>
    </p:spTree>
    <p:extLst>
      <p:ext uri="{BB962C8B-B14F-4D97-AF65-F5344CB8AC3E}">
        <p14:creationId xmlns:p14="http://schemas.microsoft.com/office/powerpoint/2010/main" val="96041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43898-9088-4F0E-BEF0-DEA9FB08C380}"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B9A1D-833B-4D8B-B900-DB4FB4AE4972}" type="slidenum">
              <a:rPr lang="en-US" smtClean="0"/>
              <a:pPr/>
              <a:t>‹#›</a:t>
            </a:fld>
            <a:endParaRPr lang="en-US"/>
          </a:p>
        </p:txBody>
      </p:sp>
    </p:spTree>
    <p:extLst>
      <p:ext uri="{BB962C8B-B14F-4D97-AF65-F5344CB8AC3E}">
        <p14:creationId xmlns:p14="http://schemas.microsoft.com/office/powerpoint/2010/main" val="200458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43898-9088-4F0E-BEF0-DEA9FB08C380}"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B9A1D-833B-4D8B-B900-DB4FB4AE4972}" type="slidenum">
              <a:rPr lang="en-US" smtClean="0"/>
              <a:pPr/>
              <a:t>‹#›</a:t>
            </a:fld>
            <a:endParaRPr lang="en-US"/>
          </a:p>
        </p:txBody>
      </p:sp>
    </p:spTree>
    <p:extLst>
      <p:ext uri="{BB962C8B-B14F-4D97-AF65-F5344CB8AC3E}">
        <p14:creationId xmlns:p14="http://schemas.microsoft.com/office/powerpoint/2010/main" val="398268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43898-9088-4F0E-BEF0-DEA9FB08C380}"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B9A1D-833B-4D8B-B900-DB4FB4AE4972}" type="slidenum">
              <a:rPr lang="en-US" smtClean="0"/>
              <a:pPr/>
              <a:t>‹#›</a:t>
            </a:fld>
            <a:endParaRPr lang="en-US"/>
          </a:p>
        </p:txBody>
      </p:sp>
    </p:spTree>
    <p:extLst>
      <p:ext uri="{BB962C8B-B14F-4D97-AF65-F5344CB8AC3E}">
        <p14:creationId xmlns:p14="http://schemas.microsoft.com/office/powerpoint/2010/main" val="330948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16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43898-9088-4F0E-BEF0-DEA9FB08C380}" type="datetimeFigureOut">
              <a:rPr lang="en-US" smtClean="0"/>
              <a:pPr/>
              <a:t>11/27/2012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B9A1D-833B-4D8B-B900-DB4FB4AE4972}" type="slidenum">
              <a:rPr lang="en-US" smtClean="0"/>
              <a:pPr/>
              <a:t>‹#›</a:t>
            </a:fld>
            <a:endParaRPr lang="en-US"/>
          </a:p>
        </p:txBody>
      </p:sp>
    </p:spTree>
    <p:extLst>
      <p:ext uri="{BB962C8B-B14F-4D97-AF65-F5344CB8AC3E}">
        <p14:creationId xmlns:p14="http://schemas.microsoft.com/office/powerpoint/2010/main" val="15201865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file:///C:\Users\Stanton\Documents\School%20Work\PNHP%20NY%20Metro\Social%20Media%20Activism\jonstewartsinglepayer.avi" TargetMode="Externa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470025"/>
          </a:xfrm>
        </p:spPr>
        <p:txBody>
          <a:bodyPr/>
          <a:lstStyle/>
          <a:p>
            <a:r>
              <a:rPr lang="en-US" b="1" dirty="0" smtClean="0">
                <a:solidFill>
                  <a:schemeClr val="accent5">
                    <a:lumMod val="60000"/>
                    <a:lumOff val="40000"/>
                  </a:schemeClr>
                </a:solidFill>
              </a:rPr>
              <a:t>Social Networking for Single Payer</a:t>
            </a:r>
            <a:endParaRPr lang="en-US" b="1" dirty="0">
              <a:solidFill>
                <a:schemeClr val="accent5">
                  <a:lumMod val="60000"/>
                  <a:lumOff val="40000"/>
                </a:schemeClr>
              </a:solidFill>
            </a:endParaRPr>
          </a:p>
        </p:txBody>
      </p:sp>
      <p:sp>
        <p:nvSpPr>
          <p:cNvPr id="3" name="Subtitle 2"/>
          <p:cNvSpPr>
            <a:spLocks noGrp="1"/>
          </p:cNvSpPr>
          <p:nvPr>
            <p:ph type="subTitle" idx="1"/>
          </p:nvPr>
        </p:nvSpPr>
        <p:spPr>
          <a:xfrm>
            <a:off x="0" y="4648200"/>
            <a:ext cx="9144000" cy="1752600"/>
          </a:xfrm>
        </p:spPr>
        <p:txBody>
          <a:bodyPr>
            <a:normAutofit/>
          </a:bodyPr>
          <a:lstStyle/>
          <a:p>
            <a:r>
              <a:rPr lang="en-US" sz="3600" dirty="0" smtClean="0">
                <a:solidFill>
                  <a:schemeClr val="tx1"/>
                </a:solidFill>
              </a:rPr>
              <a:t>Stanton Shek, MS4</a:t>
            </a:r>
          </a:p>
          <a:p>
            <a:r>
              <a:rPr lang="en-US" sz="2400" dirty="0" smtClean="0">
                <a:solidFill>
                  <a:schemeClr val="tx1"/>
                </a:solidFill>
              </a:rPr>
              <a:t>Geisel School of Medicine at Dartmouth</a:t>
            </a:r>
            <a:endParaRPr lang="en-US" sz="2400" dirty="0">
              <a:solidFill>
                <a:schemeClr val="tx1"/>
              </a:solidFill>
            </a:endParaRPr>
          </a:p>
        </p:txBody>
      </p:sp>
      <p:sp>
        <p:nvSpPr>
          <p:cNvPr id="4" name="Subtitle 2"/>
          <p:cNvSpPr txBox="1">
            <a:spLocks/>
          </p:cNvSpPr>
          <p:nvPr/>
        </p:nvSpPr>
        <p:spPr>
          <a:xfrm>
            <a:off x="0" y="2514600"/>
            <a:ext cx="91440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solidFill>
                  <a:schemeClr val="accent2"/>
                </a:solidFill>
              </a:rPr>
              <a:t>h</a:t>
            </a:r>
            <a:r>
              <a:rPr kumimoji="0" lang="en-US" sz="2800" b="0" i="0" u="none" strike="noStrike" kern="1200" cap="none" spc="0" normalizeH="0" baseline="0" noProof="0" dirty="0" err="1" smtClean="0">
                <a:ln>
                  <a:noFill/>
                </a:ln>
                <a:solidFill>
                  <a:schemeClr val="accent2"/>
                </a:solidFill>
                <a:effectLst/>
                <a:uLnTx/>
                <a:uFillTx/>
                <a:latin typeface="+mn-lt"/>
                <a:ea typeface="+mn-ea"/>
                <a:cs typeface="+mn-cs"/>
              </a:rPr>
              <a:t>ow</a:t>
            </a:r>
            <a:r>
              <a:rPr kumimoji="0" lang="en-US" sz="2800" b="0" i="0" u="none" strike="noStrike" kern="1200" cap="none" spc="0" normalizeH="0" baseline="0" noProof="0" dirty="0" smtClean="0">
                <a:ln>
                  <a:noFill/>
                </a:ln>
                <a:solidFill>
                  <a:schemeClr val="accent2"/>
                </a:solidFill>
                <a:effectLst/>
                <a:uLnTx/>
                <a:uFillTx/>
                <a:latin typeface="+mn-lt"/>
                <a:ea typeface="+mn-ea"/>
                <a:cs typeface="+mn-cs"/>
              </a:rPr>
              <a:t> to make your social media presence more effective</a:t>
            </a:r>
            <a:r>
              <a:rPr kumimoji="0" lang="en-US" sz="2800" b="0" i="0" u="none" strike="noStrike" kern="1200" cap="none" spc="0" normalizeH="0" noProof="0" dirty="0" smtClean="0">
                <a:ln>
                  <a:noFill/>
                </a:ln>
                <a:solidFill>
                  <a:schemeClr val="accent2"/>
                </a:solidFill>
                <a:effectLst/>
                <a:uLnTx/>
                <a:uFillTx/>
                <a:latin typeface="+mn-lt"/>
                <a:ea typeface="+mn-ea"/>
                <a:cs typeface="+mn-cs"/>
              </a:rPr>
              <a:t> for advancing healthcare-for-all</a:t>
            </a:r>
            <a:endParaRPr kumimoji="0" lang="en-US" sz="28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838811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err="1" smtClean="0">
                <a:solidFill>
                  <a:schemeClr val="accent5">
                    <a:lumMod val="60000"/>
                    <a:lumOff val="40000"/>
                  </a:schemeClr>
                </a:solidFill>
              </a:rPr>
              <a:t>Geolocation</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2900" dirty="0" smtClean="0"/>
              <a:t>Users “check-in” at landmarks and notable places to share with friends</a:t>
            </a:r>
          </a:p>
          <a:p>
            <a:r>
              <a:rPr lang="en-US" sz="2900" dirty="0" smtClean="0"/>
              <a:t>Community competition of who goes to certain locations more frequently</a:t>
            </a:r>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accent2"/>
                </a:solidFill>
              </a:rPr>
              <a:t>Foursquare</a:t>
            </a:r>
            <a:endParaRPr kumimoji="0" lang="en-US" sz="3600" b="0" i="0" u="none" strike="noStrike" kern="120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1030477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Blogs</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2900" dirty="0" smtClean="0"/>
              <a:t>Online journal</a:t>
            </a:r>
          </a:p>
          <a:p>
            <a:r>
              <a:rPr lang="en-US" sz="2900" dirty="0" smtClean="0"/>
              <a:t>Long form written content</a:t>
            </a:r>
          </a:p>
          <a:p>
            <a:endParaRPr lang="en-US" sz="2900" dirty="0" smtClean="0"/>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err="1" smtClean="0">
                <a:solidFill>
                  <a:schemeClr val="accent2"/>
                </a:solidFill>
              </a:rPr>
              <a:t>WordPress</a:t>
            </a:r>
            <a:r>
              <a:rPr lang="en-US" sz="3600" dirty="0" smtClean="0">
                <a:solidFill>
                  <a:schemeClr val="accent2"/>
                </a:solidFill>
              </a:rPr>
              <a:t>, Blogger, </a:t>
            </a:r>
            <a:r>
              <a:rPr lang="en-US" sz="3600" dirty="0" err="1" smtClean="0">
                <a:solidFill>
                  <a:schemeClr val="accent2"/>
                </a:solidFill>
              </a:rPr>
              <a:t>LiveJournal</a:t>
            </a:r>
            <a:endParaRPr kumimoji="0" lang="en-US" sz="3600" b="0" i="0" u="none" strike="noStrike" kern="120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1030477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Wikis</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2900" dirty="0" smtClean="0"/>
              <a:t>Content is created and edited by </a:t>
            </a:r>
            <a:r>
              <a:rPr lang="en-US" sz="2900" dirty="0" err="1" smtClean="0"/>
              <a:t>crowdsourcing</a:t>
            </a:r>
            <a:endParaRPr lang="en-US" sz="2900" dirty="0" smtClean="0"/>
          </a:p>
          <a:p>
            <a:r>
              <a:rPr lang="en-US" sz="2900" dirty="0" smtClean="0"/>
              <a:t>Usually develop encyclopedias for specific topics</a:t>
            </a:r>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accent2"/>
                </a:solidFill>
              </a:rPr>
              <a:t>Wikipedia</a:t>
            </a:r>
            <a:endParaRPr kumimoji="0" lang="en-US" sz="3600" b="0" i="0" u="none" strike="noStrike" kern="120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1030477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nton\Documents\School Work\PNHP NY Metro\Social Media Activism\PIcs\Social Media Logos.png"/>
          <p:cNvPicPr>
            <a:picLocks noChangeAspect="1" noChangeArrowheads="1"/>
          </p:cNvPicPr>
          <p:nvPr/>
        </p:nvPicPr>
        <p:blipFill>
          <a:blip r:embed="rId2" cstate="print"/>
          <a:srcRect l="4419" r="5434" b="14894"/>
          <a:stretch>
            <a:fillRect/>
          </a:stretch>
        </p:blipFill>
        <p:spPr bwMode="auto">
          <a:xfrm>
            <a:off x="228600" y="1981200"/>
            <a:ext cx="8743950" cy="3429000"/>
          </a:xfrm>
          <a:prstGeom prst="rect">
            <a:avLst/>
          </a:prstGeom>
          <a:noFill/>
        </p:spPr>
      </p:pic>
      <p:sp>
        <p:nvSpPr>
          <p:cNvPr id="5" name="Title 1"/>
          <p:cNvSpPr>
            <a:spLocks noGrp="1"/>
          </p:cNvSpPr>
          <p:nvPr>
            <p:ph type="title"/>
          </p:nvPr>
        </p:nvSpPr>
        <p:spPr>
          <a:xfrm>
            <a:off x="0" y="274638"/>
            <a:ext cx="9144000" cy="1325562"/>
          </a:xfrm>
        </p:spPr>
        <p:txBody>
          <a:bodyPr>
            <a:normAutofit/>
          </a:bodyPr>
          <a:lstStyle/>
          <a:p>
            <a:r>
              <a:rPr lang="en-US" sz="4200" b="1" dirty="0" smtClean="0">
                <a:solidFill>
                  <a:schemeClr val="accent5">
                    <a:lumMod val="60000"/>
                    <a:lumOff val="40000"/>
                  </a:schemeClr>
                </a:solidFill>
              </a:rPr>
              <a:t>Take A Closer Look</a:t>
            </a:r>
            <a:endParaRPr lang="en-US" sz="4200" b="1" dirty="0">
              <a:solidFill>
                <a:schemeClr val="accent5">
                  <a:lumMod val="60000"/>
                  <a:lumOff val="40000"/>
                </a:schemeClr>
              </a:solidFill>
            </a:endParaRPr>
          </a:p>
        </p:txBody>
      </p:sp>
    </p:spTree>
    <p:extLst>
      <p:ext uri="{BB962C8B-B14F-4D97-AF65-F5344CB8AC3E}">
        <p14:creationId xmlns:p14="http://schemas.microsoft.com/office/powerpoint/2010/main" val="3996205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752600"/>
            <a:ext cx="8686801" cy="4876800"/>
          </a:xfrm>
        </p:spPr>
        <p:txBody>
          <a:bodyPr>
            <a:normAutofit/>
          </a:bodyPr>
          <a:lstStyle/>
          <a:p>
            <a:r>
              <a:rPr lang="en-US" sz="2900" dirty="0" smtClean="0"/>
              <a:t>#2 most popular website in US</a:t>
            </a:r>
          </a:p>
          <a:p>
            <a:r>
              <a:rPr lang="en-US" sz="2900" dirty="0" smtClean="0"/>
              <a:t>The most popular social network</a:t>
            </a:r>
          </a:p>
          <a:p>
            <a:r>
              <a:rPr lang="en-US" sz="2900" dirty="0" smtClean="0"/>
              <a:t>Has functions similar to other social media sites</a:t>
            </a:r>
          </a:p>
          <a:p>
            <a:pPr lvl="1"/>
            <a:r>
              <a:rPr lang="en-US" sz="2500" dirty="0" smtClean="0"/>
              <a:t>Social bookmarking – Sharing links</a:t>
            </a:r>
          </a:p>
          <a:p>
            <a:pPr lvl="1"/>
            <a:r>
              <a:rPr lang="en-US" sz="2500" dirty="0" err="1" smtClean="0"/>
              <a:t>Curating</a:t>
            </a:r>
            <a:r>
              <a:rPr lang="en-US" sz="2500" dirty="0" smtClean="0"/>
              <a:t> – With Timeline, the profile can be a gallery</a:t>
            </a:r>
          </a:p>
          <a:p>
            <a:pPr lvl="1"/>
            <a:r>
              <a:rPr lang="en-US" sz="2500" dirty="0" err="1" smtClean="0"/>
              <a:t>Meetup</a:t>
            </a:r>
            <a:r>
              <a:rPr lang="en-US" sz="2500" dirty="0" smtClean="0"/>
              <a:t> – </a:t>
            </a:r>
            <a:r>
              <a:rPr lang="en-US" sz="2500" dirty="0" err="1" smtClean="0"/>
              <a:t>Facebook</a:t>
            </a:r>
            <a:r>
              <a:rPr lang="en-US" sz="2500" dirty="0" smtClean="0"/>
              <a:t> Events</a:t>
            </a:r>
          </a:p>
          <a:p>
            <a:pPr lvl="1"/>
            <a:r>
              <a:rPr lang="en-US" sz="2500" dirty="0" smtClean="0"/>
              <a:t>Photo and Video Sharing</a:t>
            </a:r>
          </a:p>
          <a:p>
            <a:pPr lvl="1"/>
            <a:r>
              <a:rPr lang="en-US" sz="2500" dirty="0" err="1" smtClean="0"/>
              <a:t>Geolocation</a:t>
            </a:r>
            <a:r>
              <a:rPr lang="en-US" sz="2500" dirty="0" smtClean="0"/>
              <a:t> – </a:t>
            </a:r>
            <a:r>
              <a:rPr lang="en-US" sz="2500" dirty="0" err="1" smtClean="0"/>
              <a:t>Facebook</a:t>
            </a:r>
            <a:r>
              <a:rPr lang="en-US" sz="2500" dirty="0" smtClean="0"/>
              <a:t> Places</a:t>
            </a:r>
          </a:p>
          <a:p>
            <a:pPr lvl="1"/>
            <a:r>
              <a:rPr lang="en-US" sz="2500" dirty="0" smtClean="0"/>
              <a:t>Blog – </a:t>
            </a:r>
            <a:r>
              <a:rPr lang="en-US" sz="2500" dirty="0" err="1" smtClean="0"/>
              <a:t>Facebook</a:t>
            </a:r>
            <a:r>
              <a:rPr lang="en-US" sz="2500" dirty="0" smtClean="0"/>
              <a:t> Notes (less popular)</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2050" name="Picture 2" descr="C:\Users\Stanton\Documents\School Work\PNHP NY Metro\Social Media Activism\PIcs\Facebook logo.jpg"/>
          <p:cNvPicPr>
            <a:picLocks noChangeAspect="1" noChangeArrowheads="1"/>
          </p:cNvPicPr>
          <p:nvPr/>
        </p:nvPicPr>
        <p:blipFill>
          <a:blip r:embed="rId3" cstate="print"/>
          <a:srcRect t="22145" b="20277"/>
          <a:stretch>
            <a:fillRect/>
          </a:stretch>
        </p:blipFill>
        <p:spPr bwMode="auto">
          <a:xfrm>
            <a:off x="2286000" y="381000"/>
            <a:ext cx="4572000" cy="990600"/>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752600"/>
            <a:ext cx="8686801" cy="4876800"/>
          </a:xfrm>
        </p:spPr>
        <p:txBody>
          <a:bodyPr>
            <a:normAutofit lnSpcReduction="10000"/>
          </a:bodyPr>
          <a:lstStyle/>
          <a:p>
            <a:r>
              <a:rPr lang="en-US" sz="2900" dirty="0" smtClean="0"/>
              <a:t>#8 most popular website in US</a:t>
            </a:r>
          </a:p>
          <a:p>
            <a:r>
              <a:rPr lang="en-US" sz="2900" dirty="0" smtClean="0"/>
              <a:t>Facebook status updates – but more frequent</a:t>
            </a:r>
          </a:p>
          <a:p>
            <a:pPr lvl="1"/>
            <a:r>
              <a:rPr lang="en-US" sz="2500" dirty="0" smtClean="0"/>
              <a:t>140 characters or less</a:t>
            </a:r>
          </a:p>
          <a:p>
            <a:r>
              <a:rPr lang="en-US" sz="2900" dirty="0" smtClean="0"/>
              <a:t>Trending Topics – able to see most popular topics overall and in specific regions</a:t>
            </a:r>
          </a:p>
          <a:p>
            <a:pPr lvl="1"/>
            <a:r>
              <a:rPr lang="en-US" sz="2500" dirty="0" smtClean="0"/>
              <a:t>#</a:t>
            </a:r>
            <a:r>
              <a:rPr lang="en-US" sz="2500" dirty="0" err="1" smtClean="0"/>
              <a:t>singlepayer</a:t>
            </a:r>
            <a:endParaRPr lang="en-US" sz="2500" dirty="0" smtClean="0"/>
          </a:p>
          <a:p>
            <a:r>
              <a:rPr lang="en-US" sz="2900" dirty="0" smtClean="0"/>
              <a:t>Direct contact to media figures, celebrities, and politicians</a:t>
            </a:r>
          </a:p>
          <a:p>
            <a:pPr lvl="1"/>
            <a:r>
              <a:rPr lang="en-US" sz="2500" dirty="0" smtClean="0"/>
              <a:t>Can tweet “@” them</a:t>
            </a:r>
          </a:p>
          <a:p>
            <a:pPr lvl="1"/>
            <a:r>
              <a:rPr lang="en-US" sz="2500" dirty="0" smtClean="0"/>
              <a:t>Potentially they can </a:t>
            </a:r>
            <a:r>
              <a:rPr lang="en-US" sz="2500" dirty="0" err="1" smtClean="0"/>
              <a:t>retweet</a:t>
            </a:r>
            <a:r>
              <a:rPr lang="en-US" sz="2500" dirty="0" smtClean="0"/>
              <a:t> (RT) your message to their followers</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3074" name="Picture 2" descr="C:\Users\Stanton\Documents\School Work\PNHP NY Metro\Social Media Activism\PIcs\twitter logo.png"/>
          <p:cNvPicPr>
            <a:picLocks noChangeAspect="1" noChangeArrowheads="1"/>
          </p:cNvPicPr>
          <p:nvPr/>
        </p:nvPicPr>
        <p:blipFill>
          <a:blip r:embed="rId3" cstate="print"/>
          <a:srcRect t="31475" b="34426"/>
          <a:stretch>
            <a:fillRect/>
          </a:stretch>
        </p:blipFill>
        <p:spPr bwMode="auto">
          <a:xfrm>
            <a:off x="1981200" y="381000"/>
            <a:ext cx="5086350" cy="990600"/>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600200"/>
            <a:ext cx="8686801" cy="5029200"/>
          </a:xfrm>
        </p:spPr>
        <p:txBody>
          <a:bodyPr>
            <a:normAutofit/>
          </a:bodyPr>
          <a:lstStyle/>
          <a:p>
            <a:r>
              <a:rPr lang="en-US" dirty="0" smtClean="0"/>
              <a:t>INSERT TWITTER SCREEN SHOT HERE</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2050" name="Picture 2" descr="C:\Users\Stanton\Documents\School Work\PNHP NY Metro\Social Media Activism\PIcs\pnhptwitter.jpg"/>
          <p:cNvPicPr>
            <a:picLocks noChangeAspect="1" noChangeArrowheads="1"/>
          </p:cNvPicPr>
          <p:nvPr/>
        </p:nvPicPr>
        <p:blipFill>
          <a:blip r:embed="rId3" cstate="print"/>
          <a:srcRect r="1031" b="25000"/>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905000"/>
            <a:ext cx="8686801" cy="4953000"/>
          </a:xfrm>
        </p:spPr>
        <p:txBody>
          <a:bodyPr>
            <a:normAutofit/>
          </a:bodyPr>
          <a:lstStyle/>
          <a:p>
            <a:r>
              <a:rPr lang="en-US" sz="2900" dirty="0" smtClean="0"/>
              <a:t>#63 most popular website in US</a:t>
            </a:r>
          </a:p>
          <a:p>
            <a:r>
              <a:rPr lang="en-US" sz="2900" dirty="0" smtClean="0"/>
              <a:t>Self proclaimed “Front Page of the Internet”</a:t>
            </a:r>
          </a:p>
          <a:p>
            <a:r>
              <a:rPr lang="en-US" sz="2900" dirty="0" smtClean="0"/>
              <a:t>Social bookmarking</a:t>
            </a:r>
          </a:p>
          <a:p>
            <a:pPr lvl="1"/>
            <a:r>
              <a:rPr lang="en-US" sz="2500" dirty="0" smtClean="0"/>
              <a:t>Users post links that are “</a:t>
            </a:r>
            <a:r>
              <a:rPr lang="en-US" sz="2500" dirty="0" err="1" smtClean="0"/>
              <a:t>upvoted</a:t>
            </a:r>
            <a:r>
              <a:rPr lang="en-US" sz="2500" dirty="0" smtClean="0"/>
              <a:t>” or “</a:t>
            </a:r>
            <a:r>
              <a:rPr lang="en-US" sz="2500" dirty="0" err="1" smtClean="0"/>
              <a:t>downvoted</a:t>
            </a:r>
            <a:r>
              <a:rPr lang="en-US" sz="2500" dirty="0" smtClean="0"/>
              <a:t>”</a:t>
            </a:r>
          </a:p>
          <a:p>
            <a:r>
              <a:rPr lang="en-US" sz="2900" dirty="0" smtClean="0"/>
              <a:t>Individual “</a:t>
            </a:r>
            <a:r>
              <a:rPr lang="en-US" sz="2900" dirty="0" err="1" smtClean="0"/>
              <a:t>subreddits</a:t>
            </a:r>
            <a:r>
              <a:rPr lang="en-US" sz="2900" dirty="0" smtClean="0"/>
              <a:t>” for a wide range of specific topics (e.g. r/politics, r/progressive, r/</a:t>
            </a:r>
            <a:r>
              <a:rPr lang="en-US" sz="2900" dirty="0" err="1" smtClean="0"/>
              <a:t>aww</a:t>
            </a:r>
            <a:r>
              <a:rPr lang="en-US" sz="2900" dirty="0" smtClean="0"/>
              <a:t>)</a:t>
            </a:r>
          </a:p>
          <a:p>
            <a:r>
              <a:rPr lang="en-US" sz="2900" dirty="0" smtClean="0"/>
              <a:t>Has been the launch pad for major news stories</a:t>
            </a:r>
          </a:p>
          <a:p>
            <a:r>
              <a:rPr lang="en-US" sz="2900" dirty="0" smtClean="0"/>
              <a:t>A major source of content that goes viral</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4099" name="Picture 3" descr="C:\Users\Stanton\Documents\School Work\PNHP NY Metro\Social Media Activism\PIcs\reddit_logo2.jpeg"/>
          <p:cNvPicPr>
            <a:picLocks noChangeAspect="1" noChangeArrowheads="1"/>
          </p:cNvPicPr>
          <p:nvPr/>
        </p:nvPicPr>
        <p:blipFill>
          <a:blip r:embed="rId3" cstate="print"/>
          <a:srcRect t="5882" b="5882"/>
          <a:stretch>
            <a:fillRect/>
          </a:stretch>
        </p:blipFill>
        <p:spPr bwMode="auto">
          <a:xfrm>
            <a:off x="2667000" y="457200"/>
            <a:ext cx="3657600" cy="1143000"/>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600200"/>
            <a:ext cx="8686801" cy="5029200"/>
          </a:xfrm>
        </p:spPr>
        <p:txBody>
          <a:bodyPr>
            <a:normAutofit/>
          </a:bodyPr>
          <a:lstStyle/>
          <a:p>
            <a:r>
              <a:rPr lang="en-US" dirty="0" smtClean="0"/>
              <a:t>INSERT TWITTER SCREEN SHOT HERE</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5122" name="Picture 2" descr="C:\Users\Stanton\Documents\School Work\PNHP NY Metro\Social Media Activism\PIcs\Reddit.jpg"/>
          <p:cNvPicPr>
            <a:picLocks noChangeAspect="1" noChangeArrowheads="1"/>
          </p:cNvPicPr>
          <p:nvPr/>
        </p:nvPicPr>
        <p:blipFill>
          <a:blip r:embed="rId3" cstate="print"/>
          <a:srcRect/>
          <a:stretch>
            <a:fillRect/>
          </a:stretch>
        </p:blipFill>
        <p:spPr bwMode="auto">
          <a:xfrm>
            <a:off x="0" y="-19051"/>
            <a:ext cx="9172576" cy="7867651"/>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362200"/>
            <a:ext cx="8382001" cy="4267200"/>
          </a:xfrm>
        </p:spPr>
        <p:txBody>
          <a:bodyPr>
            <a:normAutofit/>
          </a:bodyPr>
          <a:lstStyle/>
          <a:p>
            <a:r>
              <a:rPr lang="en-US" sz="2900" dirty="0" smtClean="0"/>
              <a:t>Social networking site</a:t>
            </a:r>
          </a:p>
          <a:p>
            <a:r>
              <a:rPr lang="en-US" sz="2900" dirty="0" smtClean="0"/>
              <a:t>Similar to </a:t>
            </a:r>
            <a:r>
              <a:rPr lang="en-US" sz="2900" dirty="0" err="1" smtClean="0"/>
              <a:t>Facebook</a:t>
            </a:r>
            <a:r>
              <a:rPr lang="en-US" sz="2900" dirty="0" smtClean="0"/>
              <a:t>, but better control of who sees your posts with “Circles”</a:t>
            </a:r>
            <a:endParaRPr lang="en-US" sz="2900" dirty="0"/>
          </a:p>
        </p:txBody>
      </p:sp>
      <p:pic>
        <p:nvPicPr>
          <p:cNvPr id="1026" name="Picture 2" descr="C:\Users\Stanton\Documents\School Work\PNHP NY Metro\Social Media Activism\PIcs\googlepluslogo.jpg"/>
          <p:cNvPicPr>
            <a:picLocks noChangeAspect="1" noChangeArrowheads="1"/>
          </p:cNvPicPr>
          <p:nvPr/>
        </p:nvPicPr>
        <p:blipFill>
          <a:blip r:embed="rId3" cstate="print"/>
          <a:srcRect l="14688" t="29757" r="15000" b="31909"/>
          <a:stretch>
            <a:fillRect/>
          </a:stretch>
        </p:blipFill>
        <p:spPr bwMode="auto">
          <a:xfrm>
            <a:off x="2590800" y="537464"/>
            <a:ext cx="3962400" cy="1215136"/>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Outline of Today’s Session</a:t>
            </a:r>
            <a:endParaRPr lang="en-US" b="1" dirty="0">
              <a:solidFill>
                <a:schemeClr val="accent5">
                  <a:lumMod val="60000"/>
                  <a:lumOff val="40000"/>
                </a:schemeClr>
              </a:solidFill>
            </a:endParaRPr>
          </a:p>
        </p:txBody>
      </p:sp>
      <p:sp>
        <p:nvSpPr>
          <p:cNvPr id="3" name="Content Placeholder 2"/>
          <p:cNvSpPr>
            <a:spLocks noGrp="1"/>
          </p:cNvSpPr>
          <p:nvPr>
            <p:ph idx="1"/>
          </p:nvPr>
        </p:nvSpPr>
        <p:spPr/>
        <p:txBody>
          <a:bodyPr>
            <a:normAutofit/>
          </a:bodyPr>
          <a:lstStyle/>
          <a:p>
            <a:r>
              <a:rPr lang="en-US" sz="2900" dirty="0" smtClean="0"/>
              <a:t>Learn the different types of social media sites</a:t>
            </a:r>
          </a:p>
          <a:p>
            <a:r>
              <a:rPr lang="en-US" sz="2900" dirty="0" smtClean="0"/>
              <a:t>Further details of the most popular websites</a:t>
            </a:r>
          </a:p>
          <a:p>
            <a:r>
              <a:rPr lang="en-US" sz="2900" dirty="0" smtClean="0"/>
              <a:t>Applying Midwest Academy Organizational principles to social networking</a:t>
            </a:r>
          </a:p>
          <a:p>
            <a:r>
              <a:rPr lang="en-US" sz="2900" dirty="0" smtClean="0"/>
              <a:t>How to take full advantage of </a:t>
            </a:r>
            <a:r>
              <a:rPr lang="en-US" sz="2900" dirty="0" err="1" smtClean="0"/>
              <a:t>Facebook</a:t>
            </a:r>
            <a:endParaRPr lang="en-US" sz="2900" dirty="0" smtClean="0"/>
          </a:p>
          <a:p>
            <a:r>
              <a:rPr lang="en-US" sz="2900" dirty="0" smtClean="0"/>
              <a:t>Strategy for Twitter</a:t>
            </a:r>
          </a:p>
          <a:p>
            <a:endParaRPr lang="en-US" sz="2900" dirty="0" smtClean="0"/>
          </a:p>
        </p:txBody>
      </p:sp>
    </p:spTree>
    <p:extLst>
      <p:ext uri="{BB962C8B-B14F-4D97-AF65-F5344CB8AC3E}">
        <p14:creationId xmlns:p14="http://schemas.microsoft.com/office/powerpoint/2010/main" val="305468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INSERT Google+ logo</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600200"/>
            <a:ext cx="8382001" cy="5029200"/>
          </a:xfrm>
        </p:spPr>
        <p:txBody>
          <a:bodyPr>
            <a:normAutofit/>
          </a:bodyPr>
          <a:lstStyle/>
          <a:p>
            <a:endParaRPr lang="en-US" dirty="0"/>
          </a:p>
        </p:txBody>
      </p:sp>
      <p:pic>
        <p:nvPicPr>
          <p:cNvPr id="6146" name="Picture 2" descr="C:\Users\Stanton\Documents\School Work\PNHP NY Metro\Social Media Activism\PIcs\Google.jpg"/>
          <p:cNvPicPr>
            <a:picLocks noChangeAspect="1" noChangeArrowheads="1"/>
          </p:cNvPicPr>
          <p:nvPr/>
        </p:nvPicPr>
        <p:blipFill>
          <a:blip r:embed="rId3" cstate="print"/>
          <a:srcRect r="1782"/>
          <a:stretch>
            <a:fillRect/>
          </a:stretch>
        </p:blipFill>
        <p:spPr bwMode="auto">
          <a:xfrm>
            <a:off x="457200" y="9526"/>
            <a:ext cx="8305800" cy="6890800"/>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905000"/>
            <a:ext cx="8686801" cy="4953000"/>
          </a:xfrm>
        </p:spPr>
        <p:txBody>
          <a:bodyPr>
            <a:normAutofit/>
          </a:bodyPr>
          <a:lstStyle/>
          <a:p>
            <a:r>
              <a:rPr lang="en-US" sz="2900" dirty="0" smtClean="0"/>
              <a:t>#54 most popular website in US</a:t>
            </a:r>
          </a:p>
          <a:p>
            <a:r>
              <a:rPr lang="en-US" sz="2900" dirty="0" smtClean="0"/>
              <a:t>Take and share pictures – apply vintage filters</a:t>
            </a:r>
          </a:p>
          <a:p>
            <a:r>
              <a:rPr lang="en-US" sz="2900" dirty="0" smtClean="0"/>
              <a:t>Reportedly fastest growing photo sharing platform</a:t>
            </a:r>
          </a:p>
          <a:p>
            <a:r>
              <a:rPr lang="en-US" sz="2900" dirty="0" smtClean="0"/>
              <a:t>Can only access through </a:t>
            </a:r>
            <a:r>
              <a:rPr lang="en-US" sz="2900" dirty="0" err="1" smtClean="0"/>
              <a:t>Facebook</a:t>
            </a:r>
            <a:r>
              <a:rPr lang="en-US" sz="2900" dirty="0" smtClean="0"/>
              <a:t> or Smartphone app (</a:t>
            </a:r>
            <a:r>
              <a:rPr lang="en-US" sz="2900" dirty="0" err="1" smtClean="0"/>
              <a:t>iPhone</a:t>
            </a:r>
            <a:r>
              <a:rPr lang="en-US" sz="2900" dirty="0" smtClean="0"/>
              <a:t> and Android)</a:t>
            </a:r>
          </a:p>
          <a:p>
            <a:pPr lvl="1"/>
            <a:endParaRPr lang="en-US" sz="2900" dirty="0" smtClean="0"/>
          </a:p>
          <a:p>
            <a:pPr lvl="1"/>
            <a:endParaRPr lang="en-US" sz="2900" dirty="0" smtClean="0"/>
          </a:p>
          <a:p>
            <a:pPr lvl="1"/>
            <a:endParaRPr lang="en-US" sz="2900" dirty="0" smtClean="0"/>
          </a:p>
          <a:p>
            <a:pPr lvl="1"/>
            <a:endParaRPr lang="en-US" sz="2900" dirty="0" smtClean="0"/>
          </a:p>
          <a:p>
            <a:pPr lvl="1"/>
            <a:endParaRPr lang="en-US" sz="2900" dirty="0"/>
          </a:p>
        </p:txBody>
      </p:sp>
      <p:pic>
        <p:nvPicPr>
          <p:cNvPr id="7170" name="Picture 2" descr="C:\Users\Stanton\Documents\School Work\PNHP NY Metro\Social Media Activism\PIcs\Instagram.jpg"/>
          <p:cNvPicPr>
            <a:picLocks noChangeAspect="1" noChangeArrowheads="1"/>
          </p:cNvPicPr>
          <p:nvPr/>
        </p:nvPicPr>
        <p:blipFill rotWithShape="1">
          <a:blip r:embed="rId3" cstate="print"/>
          <a:srcRect l="40538" t="23959" r="19630" b="63783"/>
          <a:stretch/>
        </p:blipFill>
        <p:spPr bwMode="auto">
          <a:xfrm>
            <a:off x="2541494" y="582706"/>
            <a:ext cx="4106956" cy="941294"/>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anton\Documents\School Work\PNHP NY Metro\Social Media Activism\PIcs\Instagram.jpg"/>
          <p:cNvPicPr>
            <a:picLocks noChangeAspect="1" noChangeArrowheads="1"/>
          </p:cNvPicPr>
          <p:nvPr/>
        </p:nvPicPr>
        <p:blipFill>
          <a:blip r:embed="rId3" cstate="print"/>
          <a:srcRect r="60277"/>
          <a:stretch>
            <a:fillRect/>
          </a:stretch>
        </p:blipFill>
        <p:spPr bwMode="auto">
          <a:xfrm>
            <a:off x="3124200" y="304800"/>
            <a:ext cx="3276600" cy="6143626"/>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981200"/>
            <a:ext cx="8686801" cy="4648200"/>
          </a:xfrm>
        </p:spPr>
        <p:txBody>
          <a:bodyPr>
            <a:normAutofit/>
          </a:bodyPr>
          <a:lstStyle/>
          <a:p>
            <a:r>
              <a:rPr lang="en-US" sz="2900" dirty="0" smtClean="0"/>
              <a:t>#15 most popular website in US</a:t>
            </a:r>
          </a:p>
          <a:p>
            <a:r>
              <a:rPr lang="en-US" sz="2900" dirty="0" err="1" smtClean="0"/>
              <a:t>Curating</a:t>
            </a:r>
            <a:r>
              <a:rPr lang="en-US" sz="2900" dirty="0" smtClean="0"/>
              <a:t> site – Scrapbooking, Purchase </a:t>
            </a:r>
            <a:r>
              <a:rPr lang="en-US" sz="2900" dirty="0" err="1" smtClean="0"/>
              <a:t>Wishlist</a:t>
            </a:r>
            <a:endParaRPr lang="en-US" sz="2900" dirty="0" smtClean="0"/>
          </a:p>
          <a:p>
            <a:r>
              <a:rPr lang="en-US" sz="2900" dirty="0" smtClean="0"/>
              <a:t>Fastest growing website over past year</a:t>
            </a:r>
          </a:p>
          <a:p>
            <a:r>
              <a:rPr lang="en-US" sz="2900" dirty="0" smtClean="0"/>
              <a:t>A lot of linking to small online retailers and boutiques – Etsy.com</a:t>
            </a:r>
          </a:p>
          <a:p>
            <a:endParaRPr lang="en-US" sz="2900" dirty="0" smtClean="0"/>
          </a:p>
        </p:txBody>
      </p:sp>
      <p:pic>
        <p:nvPicPr>
          <p:cNvPr id="9218" name="Picture 2" descr="C:\Users\Stanton\Documents\School Work\PNHP NY Metro\Social Media Activism\PIcs\pinterest-logo.jpg"/>
          <p:cNvPicPr>
            <a:picLocks noChangeAspect="1" noChangeArrowheads="1"/>
          </p:cNvPicPr>
          <p:nvPr/>
        </p:nvPicPr>
        <p:blipFill>
          <a:blip r:embed="rId3" cstate="print"/>
          <a:srcRect t="20397" b="29745"/>
          <a:stretch>
            <a:fillRect/>
          </a:stretch>
        </p:blipFill>
        <p:spPr bwMode="auto">
          <a:xfrm>
            <a:off x="2362200" y="304800"/>
            <a:ext cx="4343400" cy="1213394"/>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pic>
        <p:nvPicPr>
          <p:cNvPr id="10242" name="Picture 2" descr="C:\Users\Stanton\Documents\School Work\PNHP NY Metro\Social Media Activism\PIcs\Pinterest.jpg"/>
          <p:cNvPicPr>
            <a:picLocks noChangeAspect="1" noChangeArrowheads="1"/>
          </p:cNvPicPr>
          <p:nvPr/>
        </p:nvPicPr>
        <p:blipFill>
          <a:blip r:embed="rId3" cstate="print"/>
          <a:srcRect/>
          <a:stretch>
            <a:fillRect/>
          </a:stretch>
        </p:blipFill>
        <p:spPr bwMode="auto">
          <a:xfrm>
            <a:off x="0" y="0"/>
            <a:ext cx="9171996" cy="7748591"/>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chemeClr val="accent5">
                    <a:lumMod val="60000"/>
                    <a:lumOff val="40000"/>
                  </a:schemeClr>
                </a:solidFill>
              </a:rPr>
              <a:t>How Does The Single Payer Movement Increase Its Social Media Presence?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752600"/>
            <a:ext cx="8382001" cy="4876800"/>
          </a:xfrm>
        </p:spPr>
        <p:txBody>
          <a:bodyPr>
            <a:normAutofit lnSpcReduction="10000"/>
          </a:bodyPr>
          <a:lstStyle/>
          <a:p>
            <a:r>
              <a:rPr lang="en-US" sz="2900" dirty="0" smtClean="0"/>
              <a:t>For us, we focus on </a:t>
            </a:r>
            <a:r>
              <a:rPr lang="en-US" sz="2900" dirty="0" err="1" smtClean="0"/>
              <a:t>Facebook</a:t>
            </a:r>
            <a:endParaRPr lang="en-US" sz="2900" dirty="0" smtClean="0"/>
          </a:p>
          <a:p>
            <a:r>
              <a:rPr lang="en-US" sz="2900" dirty="0" smtClean="0"/>
              <a:t>Most users are passive participants of </a:t>
            </a:r>
            <a:r>
              <a:rPr lang="en-US" sz="2900" dirty="0" err="1" smtClean="0"/>
              <a:t>Facebook</a:t>
            </a:r>
            <a:r>
              <a:rPr lang="en-US" sz="2900" dirty="0" smtClean="0"/>
              <a:t> – let’s begin to be active</a:t>
            </a:r>
          </a:p>
          <a:p>
            <a:pPr lvl="1"/>
            <a:r>
              <a:rPr lang="en-US" sz="2500" dirty="0" smtClean="0"/>
              <a:t>Dive-in!</a:t>
            </a:r>
          </a:p>
          <a:p>
            <a:r>
              <a:rPr lang="en-US" sz="2900" dirty="0" smtClean="0"/>
              <a:t>Many of us are “Friends” with our colleagues who are also in the medical field</a:t>
            </a:r>
          </a:p>
          <a:p>
            <a:r>
              <a:rPr lang="en-US" sz="2900" dirty="0" smtClean="0"/>
              <a:t>We can take advantage of our clout with our friends and family</a:t>
            </a:r>
          </a:p>
          <a:p>
            <a:r>
              <a:rPr lang="en-US" sz="2900" dirty="0" smtClean="0"/>
              <a:t>Recognize that our social media presence is small and we have to strategize accordingly</a:t>
            </a:r>
          </a:p>
        </p:txBody>
      </p:sp>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chemeClr val="accent5">
                    <a:lumMod val="60000"/>
                    <a:lumOff val="40000"/>
                  </a:schemeClr>
                </a:solidFill>
              </a:rPr>
              <a:t>How Does The Single Payer Movement Increase Its Social Media Presence?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2590800"/>
            <a:ext cx="8382001" cy="4038600"/>
          </a:xfrm>
        </p:spPr>
        <p:txBody>
          <a:bodyPr>
            <a:normAutofit/>
          </a:bodyPr>
          <a:lstStyle/>
          <a:p>
            <a:r>
              <a:rPr lang="en-US" sz="2900" dirty="0" smtClean="0"/>
              <a:t>Motivate supporters to become members</a:t>
            </a:r>
          </a:p>
          <a:p>
            <a:r>
              <a:rPr lang="en-US" sz="2900" dirty="0" smtClean="0"/>
              <a:t>Raise awareness of single payer </a:t>
            </a:r>
          </a:p>
          <a:p>
            <a:pPr lvl="1"/>
            <a:r>
              <a:rPr lang="en-US" sz="2600" dirty="0" smtClean="0"/>
              <a:t>Create more supporters</a:t>
            </a:r>
          </a:p>
          <a:p>
            <a:r>
              <a:rPr lang="en-US" sz="2900" dirty="0" smtClean="0"/>
              <a:t>Try to make our content go “viral”</a:t>
            </a:r>
          </a:p>
          <a:p>
            <a:endParaRPr lang="en-US" sz="2900" dirty="0" smtClean="0"/>
          </a:p>
        </p:txBody>
      </p:sp>
      <p:sp>
        <p:nvSpPr>
          <p:cNvPr id="4" name="Subtitle 2"/>
          <p:cNvSpPr txBox="1">
            <a:spLocks/>
          </p:cNvSpPr>
          <p:nvPr/>
        </p:nvSpPr>
        <p:spPr>
          <a:xfrm>
            <a:off x="0" y="1905000"/>
            <a:ext cx="9144000" cy="2362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accent2"/>
                </a:solidFill>
              </a:rPr>
              <a:t>Our Goals</a:t>
            </a:r>
            <a:endParaRPr kumimoji="0" lang="en-US" sz="3600" b="0" i="0" u="none" strike="noStrike" kern="120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chemeClr val="accent5">
                    <a:lumMod val="60000"/>
                    <a:lumOff val="40000"/>
                  </a:schemeClr>
                </a:solidFill>
              </a:rPr>
              <a:t>Applying Midwest Academy Organizing Principles to Social Networking</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600200"/>
            <a:ext cx="8382001" cy="5029200"/>
          </a:xfrm>
        </p:spPr>
        <p:txBody>
          <a:bodyPr>
            <a:normAutofit/>
          </a:bodyPr>
          <a:lstStyle/>
          <a:p>
            <a:endParaRPr lang="en-US" sz="2900" dirty="0" smtClean="0"/>
          </a:p>
        </p:txBody>
      </p:sp>
      <p:pic>
        <p:nvPicPr>
          <p:cNvPr id="5122" name="Picture 2" descr="C:\Users\Stanton\Documents\School Work\PNHP NY Metro\Social Media Activism\PIcs\Midwest Diagram.jpg"/>
          <p:cNvPicPr>
            <a:picLocks noChangeAspect="1" noChangeArrowheads="1"/>
          </p:cNvPicPr>
          <p:nvPr/>
        </p:nvPicPr>
        <p:blipFill>
          <a:blip r:embed="rId3" cstate="print"/>
          <a:srcRect/>
          <a:stretch>
            <a:fillRect/>
          </a:stretch>
        </p:blipFill>
        <p:spPr bwMode="auto">
          <a:xfrm>
            <a:off x="2133600" y="1676400"/>
            <a:ext cx="4953001" cy="4953000"/>
          </a:xfrm>
          <a:prstGeom prst="rect">
            <a:avLst/>
          </a:prstGeom>
          <a:noFill/>
        </p:spPr>
      </p:pic>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chemeClr val="accent5">
                    <a:lumMod val="60000"/>
                    <a:lumOff val="40000"/>
                  </a:schemeClr>
                </a:solidFill>
              </a:rPr>
              <a:t>Applying Midwest Academy Organizing Principles to Social Networking</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828800"/>
            <a:ext cx="8382001" cy="4800600"/>
          </a:xfrm>
        </p:spPr>
        <p:txBody>
          <a:bodyPr>
            <a:normAutofit/>
          </a:bodyPr>
          <a:lstStyle/>
          <a:p>
            <a:r>
              <a:rPr lang="en-US" sz="2900" dirty="0" smtClean="0"/>
              <a:t>Recruitment is essential for any organizational building -- both in person and online</a:t>
            </a:r>
          </a:p>
          <a:p>
            <a:r>
              <a:rPr lang="en-US" sz="2900" dirty="0" smtClean="0"/>
              <a:t>Always try to motivate people to do more</a:t>
            </a:r>
          </a:p>
        </p:txBody>
      </p:sp>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chemeClr val="accent5">
                    <a:lumMod val="60000"/>
                    <a:lumOff val="40000"/>
                  </a:schemeClr>
                </a:solidFill>
              </a:rPr>
              <a:t>Applying Midwest Academy Organizing Principles to Social Networking</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828800"/>
            <a:ext cx="8382001" cy="4800600"/>
          </a:xfrm>
        </p:spPr>
        <p:txBody>
          <a:bodyPr>
            <a:normAutofit lnSpcReduction="10000"/>
          </a:bodyPr>
          <a:lstStyle/>
          <a:p>
            <a:pPr>
              <a:buNone/>
            </a:pPr>
            <a:r>
              <a:rPr lang="en-US" sz="2800" dirty="0" smtClean="0"/>
              <a:t>“People joined organizations or took more responsibility, not just because it was the right thing to do, not just because they were concerned about the issue, but because they also got something out of it. Learning a new skill, making new friends, or the feeling of satisfaction that comes from fighting the good fight. We also saw that when people joined or moved up in an organization, there was another person helping it to happen. Someone was actively trying to get each of these people more involved.”</a:t>
            </a:r>
          </a:p>
          <a:p>
            <a:pPr>
              <a:buNone/>
            </a:pPr>
            <a:r>
              <a:rPr lang="en-US" sz="2800" dirty="0" smtClean="0"/>
              <a:t>				</a:t>
            </a:r>
            <a:r>
              <a:rPr lang="en-US" sz="2800" dirty="0" smtClean="0">
                <a:solidFill>
                  <a:schemeClr val="accent2"/>
                </a:solidFill>
              </a:rPr>
              <a:t>- Midwest Academy Organization 101</a:t>
            </a:r>
            <a:endParaRPr lang="en-US" sz="2800" dirty="0">
              <a:solidFill>
                <a:schemeClr val="accent2"/>
              </a:solidFill>
            </a:endParaRPr>
          </a:p>
        </p:txBody>
      </p:sp>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nton\Documents\School Work\PNHP NY Metro\Social Media Activism\PIcs\Social Media Logos.png"/>
          <p:cNvPicPr>
            <a:picLocks noChangeAspect="1" noChangeArrowheads="1"/>
          </p:cNvPicPr>
          <p:nvPr/>
        </p:nvPicPr>
        <p:blipFill>
          <a:blip r:embed="rId2" cstate="print"/>
          <a:srcRect l="4419" r="5434" b="14894"/>
          <a:stretch>
            <a:fillRect/>
          </a:stretch>
        </p:blipFill>
        <p:spPr bwMode="auto">
          <a:xfrm>
            <a:off x="228600" y="1981200"/>
            <a:ext cx="8743950" cy="3429000"/>
          </a:xfrm>
          <a:prstGeom prst="rect">
            <a:avLst/>
          </a:prstGeom>
          <a:noFill/>
        </p:spPr>
      </p:pic>
      <p:sp>
        <p:nvSpPr>
          <p:cNvPr id="5" name="Title 1"/>
          <p:cNvSpPr>
            <a:spLocks noGrp="1"/>
          </p:cNvSpPr>
          <p:nvPr>
            <p:ph type="title"/>
          </p:nvPr>
        </p:nvSpPr>
        <p:spPr>
          <a:xfrm>
            <a:off x="0" y="274638"/>
            <a:ext cx="9144000" cy="1325562"/>
          </a:xfrm>
        </p:spPr>
        <p:txBody>
          <a:bodyPr>
            <a:normAutofit/>
          </a:bodyPr>
          <a:lstStyle/>
          <a:p>
            <a:r>
              <a:rPr lang="en-US" sz="4200" b="1" dirty="0" smtClean="0">
                <a:solidFill>
                  <a:schemeClr val="accent5">
                    <a:lumMod val="60000"/>
                    <a:lumOff val="40000"/>
                  </a:schemeClr>
                </a:solidFill>
              </a:rPr>
              <a:t>There are a lot of websites out there</a:t>
            </a:r>
            <a:endParaRPr lang="en-US" sz="4200" b="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chemeClr val="accent5">
                    <a:lumMod val="60000"/>
                    <a:lumOff val="40000"/>
                  </a:schemeClr>
                </a:solidFill>
              </a:rPr>
              <a:t>Applying Midwest Academy Organizing Principles to Social Networking</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828800"/>
            <a:ext cx="8382001" cy="4800600"/>
          </a:xfrm>
        </p:spPr>
        <p:txBody>
          <a:bodyPr>
            <a:normAutofit/>
          </a:bodyPr>
          <a:lstStyle/>
          <a:p>
            <a:r>
              <a:rPr lang="en-US" sz="2900" dirty="0" smtClean="0"/>
              <a:t>Recruitment is essential for any organization building both in person and online</a:t>
            </a:r>
          </a:p>
          <a:p>
            <a:r>
              <a:rPr lang="en-US" sz="2900" dirty="0" smtClean="0"/>
              <a:t>Always try to motivate people to do more</a:t>
            </a:r>
          </a:p>
          <a:p>
            <a:r>
              <a:rPr lang="en-US" sz="2900" dirty="0" smtClean="0">
                <a:solidFill>
                  <a:schemeClr val="accent2"/>
                </a:solidFill>
              </a:rPr>
              <a:t>If someone “Likes,” comments, “Shares” your post, you should follow up</a:t>
            </a:r>
          </a:p>
          <a:p>
            <a:r>
              <a:rPr lang="en-US" sz="2900" dirty="0" smtClean="0">
                <a:solidFill>
                  <a:schemeClr val="accent2"/>
                </a:solidFill>
              </a:rPr>
              <a:t>This is social networking after all</a:t>
            </a:r>
          </a:p>
        </p:txBody>
      </p:sp>
    </p:spTree>
    <p:extLst>
      <p:ext uri="{BB962C8B-B14F-4D97-AF65-F5344CB8AC3E}">
        <p14:creationId xmlns:p14="http://schemas.microsoft.com/office/powerpoint/2010/main" val="3340108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Stanton\Documents\School Work\PNHP NY Metro\Social Media Activism\PIcs\Jonstewartsinglepayer.jpg"/>
          <p:cNvPicPr>
            <a:picLocks noChangeAspect="1" noChangeArrowheads="1"/>
          </p:cNvPicPr>
          <p:nvPr/>
        </p:nvPicPr>
        <p:blipFill>
          <a:blip r:embed="rId3" cstate="print"/>
          <a:srcRect/>
          <a:stretch>
            <a:fillRect/>
          </a:stretch>
        </p:blipFill>
        <p:spPr bwMode="auto">
          <a:xfrm>
            <a:off x="1523999" y="0"/>
            <a:ext cx="6270591" cy="6858000"/>
          </a:xfrm>
          <a:prstGeom prst="rect">
            <a:avLst/>
          </a:prstGeom>
          <a:noFill/>
        </p:spPr>
      </p:pic>
      <p:pic>
        <p:nvPicPr>
          <p:cNvPr id="6" name="jonstewartsinglepayer.avi">
            <a:hlinkClick r:id="" action="ppaction://media"/>
          </p:cNvPr>
          <p:cNvPicPr>
            <a:picLocks noGrp="1" noRot="1" noChangeAspect="1"/>
          </p:cNvPicPr>
          <p:nvPr>
            <p:ph idx="1"/>
            <a:videoFile r:link="rId1"/>
          </p:nvPr>
        </p:nvPicPr>
        <p:blipFill>
          <a:blip r:embed="rId4" cstate="print"/>
          <a:stretch>
            <a:fillRect/>
          </a:stretch>
        </p:blipFill>
        <p:spPr>
          <a:xfrm>
            <a:off x="1600200" y="1828800"/>
            <a:ext cx="5951220" cy="3352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solidFill>
                  <a:schemeClr val="accent5">
                    <a:lumMod val="60000"/>
                    <a:lumOff val="40000"/>
                  </a:schemeClr>
                </a:solidFill>
              </a:rPr>
              <a:t>Single Payer Goes Viral</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600200"/>
            <a:ext cx="8382001" cy="5029200"/>
          </a:xfrm>
        </p:spPr>
        <p:txBody>
          <a:bodyPr>
            <a:normAutofit/>
          </a:bodyPr>
          <a:lstStyle/>
          <a:p>
            <a:r>
              <a:rPr lang="en-US" dirty="0" smtClean="0"/>
              <a:t>Unfortunately, content posted directly to Facebook rarely becomes viral</a:t>
            </a:r>
          </a:p>
          <a:p>
            <a:r>
              <a:rPr lang="en-US" dirty="0" smtClean="0"/>
              <a:t>However, we can play a part and continue the chain reaction by sharing popular or already “viral” content with our Friends</a:t>
            </a:r>
          </a:p>
          <a:p>
            <a:r>
              <a:rPr lang="en-US" dirty="0" err="1" smtClean="0"/>
              <a:t>Facebook</a:t>
            </a:r>
            <a:r>
              <a:rPr lang="en-US" dirty="0" smtClean="0"/>
              <a:t> has 2 major features for sharing content: “Like” and “Share”</a:t>
            </a:r>
          </a:p>
          <a:p>
            <a:endParaRPr lang="en-US" dirty="0" smtClean="0"/>
          </a:p>
        </p:txBody>
      </p:sp>
    </p:spTree>
    <p:extLst>
      <p:ext uri="{BB962C8B-B14F-4D97-AF65-F5344CB8AC3E}">
        <p14:creationId xmlns:p14="http://schemas.microsoft.com/office/powerpoint/2010/main" val="1020858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a:bodyPr>
          <a:lstStyle/>
          <a:p>
            <a:pPr marL="0" indent="0">
              <a:buNone/>
            </a:pPr>
            <a:endParaRPr lang="en-US" sz="3000" dirty="0"/>
          </a:p>
        </p:txBody>
      </p:sp>
      <p:sp>
        <p:nvSpPr>
          <p:cNvPr id="5" name="Title 4"/>
          <p:cNvSpPr>
            <a:spLocks noGrp="1"/>
          </p:cNvSpPr>
          <p:nvPr>
            <p:ph type="title"/>
          </p:nvPr>
        </p:nvSpPr>
        <p:spPr/>
        <p:txBody>
          <a:bodyPr/>
          <a:lstStyle/>
          <a:p>
            <a:endParaRPr lang="en-US"/>
          </a:p>
        </p:txBody>
      </p:sp>
      <p:pic>
        <p:nvPicPr>
          <p:cNvPr id="1026" name="Picture 2" descr="C:\Users\Stanton Shek\Desktop\PIcs\Example of TLD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04" r="4949" b="556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241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a:normAutofit/>
          </a:bodyPr>
          <a:lstStyle/>
          <a:p>
            <a:r>
              <a:rPr lang="en-US" sz="3600" b="1" dirty="0" smtClean="0">
                <a:solidFill>
                  <a:schemeClr val="accent5">
                    <a:lumMod val="60000"/>
                    <a:lumOff val="40000"/>
                  </a:schemeClr>
                </a:solidFill>
              </a:rPr>
              <a:t>What your Friends see when you “Like” a link</a:t>
            </a:r>
            <a:endParaRPr lang="en-US" sz="3600" b="1" dirty="0">
              <a:solidFill>
                <a:schemeClr val="accent5">
                  <a:lumMod val="60000"/>
                  <a:lumOff val="40000"/>
                </a:schemeClr>
              </a:solidFill>
            </a:endParaRPr>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6">
                  <a:lumMod val="60000"/>
                  <a:lumOff val="40000"/>
                </a:schemeClr>
              </a:solidFill>
              <a:effectLst/>
              <a:uLnTx/>
              <a:uFillTx/>
              <a:latin typeface="+mn-lt"/>
              <a:ea typeface="+mn-ea"/>
              <a:cs typeface="+mn-cs"/>
            </a:endParaRPr>
          </a:p>
        </p:txBody>
      </p:sp>
    </p:spTree>
    <p:extLst>
      <p:ext uri="{BB962C8B-B14F-4D97-AF65-F5344CB8AC3E}">
        <p14:creationId xmlns:p14="http://schemas.microsoft.com/office/powerpoint/2010/main" val="3723810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Stanton Shek\Desktop\PIcs\Lik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97" b="3618"/>
          <a:stretch/>
        </p:blipFill>
        <p:spPr bwMode="auto">
          <a:xfrm>
            <a:off x="1066800" y="0"/>
            <a:ext cx="702945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011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a:normAutofit/>
          </a:bodyPr>
          <a:lstStyle/>
          <a:p>
            <a:r>
              <a:rPr lang="en-US" sz="3600" b="1" dirty="0" smtClean="0">
                <a:solidFill>
                  <a:schemeClr val="accent5">
                    <a:lumMod val="60000"/>
                    <a:lumOff val="40000"/>
                  </a:schemeClr>
                </a:solidFill>
              </a:rPr>
              <a:t>What happens when you click “Share”</a:t>
            </a:r>
            <a:endParaRPr lang="en-US" sz="3600" b="1" dirty="0">
              <a:solidFill>
                <a:schemeClr val="accent5">
                  <a:lumMod val="60000"/>
                  <a:lumOff val="40000"/>
                </a:schemeClr>
              </a:solidFill>
            </a:endParaRPr>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6">
                  <a:lumMod val="60000"/>
                  <a:lumOff val="40000"/>
                </a:schemeClr>
              </a:solidFill>
              <a:effectLst/>
              <a:uLnTx/>
              <a:uFillTx/>
              <a:latin typeface="+mn-lt"/>
              <a:ea typeface="+mn-ea"/>
              <a:cs typeface="+mn-cs"/>
            </a:endParaRPr>
          </a:p>
        </p:txBody>
      </p:sp>
    </p:spTree>
    <p:extLst>
      <p:ext uri="{BB962C8B-B14F-4D97-AF65-F5344CB8AC3E}">
        <p14:creationId xmlns:p14="http://schemas.microsoft.com/office/powerpoint/2010/main" val="3723810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Stanton Shek\Desktop\PIcs\Sha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22" r="3800" b="5992"/>
          <a:stretch/>
        </p:blipFill>
        <p:spPr bwMode="auto">
          <a:xfrm>
            <a:off x="-19050" y="-19929"/>
            <a:ext cx="9163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996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Stanton Shek\Desktop\PIcs\Share on Timelin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886"/>
          <a:stretch/>
        </p:blipFill>
        <p:spPr bwMode="auto">
          <a:xfrm>
            <a:off x="0" y="0"/>
            <a:ext cx="91460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84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solidFill>
                  <a:schemeClr val="accent5">
                    <a:lumMod val="60000"/>
                    <a:lumOff val="40000"/>
                  </a:schemeClr>
                </a:solidFill>
              </a:rPr>
              <a:t>Single Payer Goes Viral</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600200"/>
            <a:ext cx="8382001" cy="5029200"/>
          </a:xfrm>
        </p:spPr>
        <p:txBody>
          <a:bodyPr>
            <a:normAutofit fontScale="92500" lnSpcReduction="20000"/>
          </a:bodyPr>
          <a:lstStyle/>
          <a:p>
            <a:r>
              <a:rPr lang="en-US" dirty="0" smtClean="0"/>
              <a:t>Unfortunately, content posted directly to Facebook rarely becomes viral</a:t>
            </a:r>
          </a:p>
          <a:p>
            <a:r>
              <a:rPr lang="en-US" dirty="0" smtClean="0"/>
              <a:t>However, we can play a part and continue the chain reaction by sharing popular or already “viral” content with our Friends</a:t>
            </a:r>
          </a:p>
          <a:p>
            <a:r>
              <a:rPr lang="en-US" dirty="0" err="1" smtClean="0"/>
              <a:t>Facebook</a:t>
            </a:r>
            <a:r>
              <a:rPr lang="en-US" dirty="0" smtClean="0"/>
              <a:t> has 2 major features for sharing content: “Like” and “Share”</a:t>
            </a:r>
          </a:p>
          <a:p>
            <a:pPr lvl="1"/>
            <a:r>
              <a:rPr lang="en-US" dirty="0" smtClean="0">
                <a:solidFill>
                  <a:schemeClr val="accent2"/>
                </a:solidFill>
              </a:rPr>
              <a:t>“Liking” things on Facebook is more subtle than </a:t>
            </a:r>
            <a:br>
              <a:rPr lang="en-US" dirty="0" smtClean="0">
                <a:solidFill>
                  <a:schemeClr val="accent2"/>
                </a:solidFill>
              </a:rPr>
            </a:br>
            <a:r>
              <a:rPr lang="en-US" dirty="0" smtClean="0">
                <a:solidFill>
                  <a:schemeClr val="accent2"/>
                </a:solidFill>
              </a:rPr>
              <a:t>“Sharing”</a:t>
            </a:r>
          </a:p>
          <a:p>
            <a:pPr lvl="1"/>
            <a:r>
              <a:rPr lang="en-US" dirty="0" smtClean="0">
                <a:solidFill>
                  <a:schemeClr val="accent2"/>
                </a:solidFill>
              </a:rPr>
              <a:t>“Like” often! Especially on PNHP content</a:t>
            </a:r>
          </a:p>
          <a:p>
            <a:pPr lvl="1"/>
            <a:r>
              <a:rPr lang="en-US" dirty="0" smtClean="0">
                <a:solidFill>
                  <a:schemeClr val="accent2"/>
                </a:solidFill>
              </a:rPr>
              <a:t>“Share” if you want to add content to your Timeline or Profile</a:t>
            </a:r>
          </a:p>
          <a:p>
            <a:endParaRPr lang="en-US" dirty="0" smtClean="0"/>
          </a:p>
        </p:txBody>
      </p:sp>
    </p:spTree>
    <p:extLst>
      <p:ext uri="{BB962C8B-B14F-4D97-AF65-F5344CB8AC3E}">
        <p14:creationId xmlns:p14="http://schemas.microsoft.com/office/powerpoint/2010/main" val="342432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Making Sense of It All</a:t>
            </a:r>
            <a:endParaRPr lang="en-US" b="1" dirty="0">
              <a:solidFill>
                <a:schemeClr val="accent5">
                  <a:lumMod val="60000"/>
                  <a:lumOff val="4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3032108"/>
              </p:ext>
            </p:extLst>
          </p:nvPr>
        </p:nvGraphicFramePr>
        <p:xfrm>
          <a:off x="381000" y="1676400"/>
          <a:ext cx="8122024" cy="4114800"/>
        </p:xfrm>
        <a:graphic>
          <a:graphicData uri="http://schemas.openxmlformats.org/drawingml/2006/table">
            <a:tbl>
              <a:tblPr>
                <a:tableStyleId>{5C22544A-7EE6-4342-B048-85BDC9FD1C3A}</a:tableStyleId>
              </a:tblPr>
              <a:tblGrid>
                <a:gridCol w="3048000"/>
                <a:gridCol w="5074024"/>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2"/>
                          </a:solidFill>
                        </a:rPr>
                        <a:t>Social Networking </a:t>
                      </a:r>
                      <a:endParaRPr lang="en-US" sz="2400" dirty="0" smtClean="0">
                        <a:solidFill>
                          <a:schemeClr val="accent2"/>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mn-lt"/>
                          <a:ea typeface="+mn-ea"/>
                          <a:cs typeface="+mn-cs"/>
                        </a:rPr>
                        <a:t>Facebook, Twitter, LinkedIn, Google+</a:t>
                      </a:r>
                    </a:p>
                  </a:txBody>
                  <a:tcPr>
                    <a:noFill/>
                  </a:tcPr>
                </a:tc>
              </a:tr>
              <a:tr h="457200">
                <a:tc>
                  <a:txBody>
                    <a:bodyPr/>
                    <a:lstStyle/>
                    <a:p>
                      <a:r>
                        <a:rPr lang="en-US" sz="2400" b="1" dirty="0" smtClean="0">
                          <a:solidFill>
                            <a:schemeClr val="accent2"/>
                          </a:solidFill>
                        </a:rPr>
                        <a:t>Social Bookmarking</a:t>
                      </a:r>
                      <a:endParaRPr lang="en-US" sz="2400" dirty="0">
                        <a:solidFill>
                          <a:schemeClr val="accent2"/>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white"/>
                          </a:solidFill>
                          <a:effectLst/>
                          <a:uLnTx/>
                          <a:uFillTx/>
                          <a:latin typeface="+mn-lt"/>
                          <a:ea typeface="+mn-ea"/>
                          <a:cs typeface="+mn-cs"/>
                        </a:rPr>
                        <a:t>Reddit</a:t>
                      </a:r>
                      <a:r>
                        <a:rPr kumimoji="0" lang="en-US" sz="2400" b="0" i="0" u="none" strike="noStrike" kern="1200" cap="none" spc="0" normalizeH="0" baseline="0" noProof="0" dirty="0" smtClean="0">
                          <a:ln>
                            <a:noFill/>
                          </a:ln>
                          <a:solidFill>
                            <a:prstClr val="white"/>
                          </a:solidFill>
                          <a:effectLst/>
                          <a:uLnTx/>
                          <a:uFillTx/>
                          <a:latin typeface="+mn-lt"/>
                          <a:ea typeface="+mn-ea"/>
                          <a:cs typeface="+mn-cs"/>
                        </a:rPr>
                        <a:t>, </a:t>
                      </a:r>
                      <a:r>
                        <a:rPr kumimoji="0" lang="en-US" sz="2400" b="0" i="0" u="none" strike="noStrike" kern="1200" cap="none" spc="0" normalizeH="0" baseline="0" noProof="0" dirty="0" err="1" smtClean="0">
                          <a:ln>
                            <a:noFill/>
                          </a:ln>
                          <a:solidFill>
                            <a:prstClr val="white"/>
                          </a:solidFill>
                          <a:effectLst/>
                          <a:uLnTx/>
                          <a:uFillTx/>
                          <a:latin typeface="+mn-lt"/>
                          <a:ea typeface="+mn-ea"/>
                          <a:cs typeface="+mn-cs"/>
                        </a:rPr>
                        <a:t>StumbleUpon</a:t>
                      </a:r>
                      <a:r>
                        <a:rPr kumimoji="0" lang="en-US" sz="2400" b="0" i="0" u="none" strike="noStrike" kern="1200" cap="none" spc="0" normalizeH="0" baseline="0" noProof="0" dirty="0" smtClean="0">
                          <a:ln>
                            <a:noFill/>
                          </a:ln>
                          <a:solidFill>
                            <a:prstClr val="white"/>
                          </a:solidFill>
                          <a:effectLst/>
                          <a:uLnTx/>
                          <a:uFillTx/>
                          <a:latin typeface="+mn-lt"/>
                          <a:ea typeface="+mn-ea"/>
                          <a:cs typeface="+mn-cs"/>
                        </a:rPr>
                        <a:t>, </a:t>
                      </a:r>
                      <a:r>
                        <a:rPr kumimoji="0" lang="en-US" sz="2400" b="0" i="0" u="none" strike="noStrike" kern="1200" cap="none" spc="0" normalizeH="0" baseline="0" noProof="0" dirty="0" err="1" smtClean="0">
                          <a:ln>
                            <a:noFill/>
                          </a:ln>
                          <a:solidFill>
                            <a:prstClr val="white"/>
                          </a:solidFill>
                          <a:effectLst/>
                          <a:uLnTx/>
                          <a:uFillTx/>
                          <a:latin typeface="+mn-lt"/>
                          <a:ea typeface="+mn-ea"/>
                          <a:cs typeface="+mn-cs"/>
                        </a:rPr>
                        <a:t>Digg</a:t>
                      </a:r>
                      <a:endParaRPr kumimoji="0" lang="en-US" sz="2400" b="0" i="0" u="none" strike="noStrike" kern="1200" cap="none" spc="0" normalizeH="0" baseline="0" noProof="0" dirty="0" smtClean="0">
                        <a:ln>
                          <a:noFill/>
                        </a:ln>
                        <a:solidFill>
                          <a:prstClr val="white"/>
                        </a:solidFill>
                        <a:effectLst/>
                        <a:uLnTx/>
                        <a:uFillTx/>
                        <a:latin typeface="+mn-lt"/>
                        <a:ea typeface="+mn-ea"/>
                        <a:cs typeface="+mn-cs"/>
                      </a:endParaRP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solidFill>
                            <a:schemeClr val="accent2"/>
                          </a:solidFill>
                        </a:rPr>
                        <a:t>Curation</a:t>
                      </a:r>
                      <a:r>
                        <a:rPr lang="en-US" sz="2400" b="1" dirty="0" smtClean="0">
                          <a:solidFill>
                            <a:schemeClr val="accent2"/>
                          </a:solidFill>
                        </a:rPr>
                        <a:t> Sites</a:t>
                      </a:r>
                      <a:endParaRPr lang="en-US" sz="2400" dirty="0" smtClean="0">
                        <a:solidFill>
                          <a:schemeClr val="accent2"/>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white"/>
                          </a:solidFill>
                          <a:effectLst/>
                          <a:uLnTx/>
                          <a:uFillTx/>
                          <a:latin typeface="+mn-lt"/>
                          <a:ea typeface="+mn-ea"/>
                          <a:cs typeface="+mn-cs"/>
                        </a:rPr>
                        <a:t>Pinterest</a:t>
                      </a:r>
                      <a:r>
                        <a:rPr kumimoji="0" lang="en-US" sz="2400" b="0" i="0" u="none" strike="noStrike" kern="1200" cap="none" spc="0" normalizeH="0" baseline="0" noProof="0" dirty="0" smtClean="0">
                          <a:ln>
                            <a:noFill/>
                          </a:ln>
                          <a:solidFill>
                            <a:prstClr val="white"/>
                          </a:solidFill>
                          <a:effectLst/>
                          <a:uLnTx/>
                          <a:uFillTx/>
                          <a:latin typeface="+mn-lt"/>
                          <a:ea typeface="+mn-ea"/>
                          <a:cs typeface="+mn-cs"/>
                        </a:rPr>
                        <a:t>, </a:t>
                      </a:r>
                      <a:r>
                        <a:rPr kumimoji="0" lang="en-US" sz="2400" b="0" i="0" u="none" strike="noStrike" kern="1200" cap="none" spc="0" normalizeH="0" baseline="0" noProof="0" dirty="0" err="1" smtClean="0">
                          <a:ln>
                            <a:noFill/>
                          </a:ln>
                          <a:solidFill>
                            <a:prstClr val="white"/>
                          </a:solidFill>
                          <a:effectLst/>
                          <a:uLnTx/>
                          <a:uFillTx/>
                          <a:latin typeface="+mn-lt"/>
                          <a:ea typeface="+mn-ea"/>
                          <a:cs typeface="+mn-cs"/>
                        </a:rPr>
                        <a:t>Tumblr</a:t>
                      </a:r>
                      <a:r>
                        <a:rPr kumimoji="0" lang="en-US" sz="2400" b="0" i="0" u="none" strike="noStrike" kern="1200" cap="none" spc="0" normalizeH="0" baseline="0" noProof="0" dirty="0" smtClean="0">
                          <a:ln>
                            <a:noFill/>
                          </a:ln>
                          <a:solidFill>
                            <a:prstClr val="white"/>
                          </a:solidFill>
                          <a:effectLst/>
                          <a:uLnTx/>
                          <a:uFillTx/>
                          <a:latin typeface="+mn-lt"/>
                          <a:ea typeface="+mn-ea"/>
                          <a:cs typeface="+mn-cs"/>
                        </a:rPr>
                        <a:t>, Paper.li</a:t>
                      </a: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solidFill>
                            <a:schemeClr val="accent2"/>
                          </a:solidFill>
                        </a:rPr>
                        <a:t>Meetups</a:t>
                      </a:r>
                      <a:r>
                        <a:rPr lang="en-US" sz="2400" b="1" dirty="0" smtClean="0">
                          <a:solidFill>
                            <a:schemeClr val="accent2"/>
                          </a:solidFill>
                        </a:rPr>
                        <a:t>/Events</a:t>
                      </a:r>
                      <a:endParaRPr lang="en-US" sz="2400" dirty="0" smtClean="0">
                        <a:solidFill>
                          <a:schemeClr val="accent2"/>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mn-lt"/>
                          <a:ea typeface="+mn-ea"/>
                          <a:cs typeface="+mn-cs"/>
                        </a:rPr>
                        <a:t>Meetup.com, Facebook Events</a:t>
                      </a: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2"/>
                          </a:solidFill>
                        </a:rPr>
                        <a:t>Photo Sharing</a:t>
                      </a:r>
                      <a:endParaRPr lang="en-US" sz="2400" dirty="0" smtClean="0">
                        <a:solidFill>
                          <a:schemeClr val="accent2"/>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white"/>
                          </a:solidFill>
                          <a:effectLst/>
                          <a:uLnTx/>
                          <a:uFillTx/>
                          <a:latin typeface="+mn-lt"/>
                          <a:ea typeface="+mn-ea"/>
                          <a:cs typeface="+mn-cs"/>
                        </a:rPr>
                        <a:t>Instagram</a:t>
                      </a:r>
                      <a:r>
                        <a:rPr kumimoji="0" lang="en-US" sz="2400" b="0" i="0" u="none" strike="noStrike" kern="1200" cap="none" spc="0" normalizeH="0" baseline="0" noProof="0" dirty="0" smtClean="0">
                          <a:ln>
                            <a:noFill/>
                          </a:ln>
                          <a:solidFill>
                            <a:prstClr val="white"/>
                          </a:solidFill>
                          <a:effectLst/>
                          <a:uLnTx/>
                          <a:uFillTx/>
                          <a:latin typeface="+mn-lt"/>
                          <a:ea typeface="+mn-ea"/>
                          <a:cs typeface="+mn-cs"/>
                        </a:rPr>
                        <a:t>, Flickr</a:t>
                      </a: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2"/>
                          </a:solidFill>
                        </a:rPr>
                        <a:t>Video Sharing</a:t>
                      </a:r>
                      <a:endParaRPr lang="en-US" sz="2400" dirty="0" smtClean="0">
                        <a:solidFill>
                          <a:schemeClr val="accent2"/>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white"/>
                          </a:solidFill>
                          <a:effectLst/>
                          <a:uLnTx/>
                          <a:uFillTx/>
                          <a:latin typeface="+mn-lt"/>
                          <a:ea typeface="+mn-ea"/>
                          <a:cs typeface="+mn-cs"/>
                        </a:rPr>
                        <a:t>Youtube</a:t>
                      </a:r>
                      <a:r>
                        <a:rPr kumimoji="0" lang="en-US" sz="2400" b="0" i="0" u="none" strike="noStrike" kern="1200" cap="none" spc="0" normalizeH="0" baseline="0" noProof="0" dirty="0" smtClean="0">
                          <a:ln>
                            <a:noFill/>
                          </a:ln>
                          <a:solidFill>
                            <a:prstClr val="white"/>
                          </a:solidFill>
                          <a:effectLst/>
                          <a:uLnTx/>
                          <a:uFillTx/>
                          <a:latin typeface="+mn-lt"/>
                          <a:ea typeface="+mn-ea"/>
                          <a:cs typeface="+mn-cs"/>
                        </a:rPr>
                        <a:t>, </a:t>
                      </a:r>
                      <a:r>
                        <a:rPr kumimoji="0" lang="en-US" sz="2400" b="0" i="0" u="none" strike="noStrike" kern="1200" cap="none" spc="0" normalizeH="0" baseline="0" noProof="0" dirty="0" err="1" smtClean="0">
                          <a:ln>
                            <a:noFill/>
                          </a:ln>
                          <a:solidFill>
                            <a:prstClr val="white"/>
                          </a:solidFill>
                          <a:effectLst/>
                          <a:uLnTx/>
                          <a:uFillTx/>
                          <a:latin typeface="+mn-lt"/>
                          <a:ea typeface="+mn-ea"/>
                          <a:cs typeface="+mn-cs"/>
                        </a:rPr>
                        <a:t>Vimeo</a:t>
                      </a:r>
                      <a:endParaRPr kumimoji="0" lang="en-US" sz="2400" b="0" i="0" u="none" strike="noStrike" kern="1200" cap="none" spc="0" normalizeH="0" baseline="0" noProof="0" dirty="0" smtClean="0">
                        <a:ln>
                          <a:noFill/>
                        </a:ln>
                        <a:solidFill>
                          <a:prstClr val="white"/>
                        </a:solidFill>
                        <a:effectLst/>
                        <a:uLnTx/>
                        <a:uFillTx/>
                        <a:latin typeface="+mn-lt"/>
                        <a:ea typeface="+mn-ea"/>
                        <a:cs typeface="+mn-cs"/>
                      </a:endParaRP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solidFill>
                            <a:schemeClr val="accent2"/>
                          </a:solidFill>
                        </a:rPr>
                        <a:t>Geolocation</a:t>
                      </a:r>
                      <a:endParaRPr lang="en-US" sz="2400" dirty="0" smtClean="0">
                        <a:solidFill>
                          <a:schemeClr val="accent2"/>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mn-lt"/>
                          <a:ea typeface="+mn-ea"/>
                          <a:cs typeface="+mn-cs"/>
                        </a:rPr>
                        <a:t>Foursquare</a:t>
                      </a: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2"/>
                          </a:solidFill>
                        </a:rPr>
                        <a:t>Blogs </a:t>
                      </a:r>
                      <a:endParaRPr lang="en-US" sz="2400" dirty="0" smtClean="0">
                        <a:solidFill>
                          <a:schemeClr val="accent2"/>
                        </a:solidFill>
                      </a:endParaRPr>
                    </a:p>
                  </a:txBody>
                  <a:tcPr>
                    <a:noFill/>
                  </a:tcPr>
                </a:tc>
                <a:tc>
                  <a:txBody>
                    <a:bodyPr/>
                    <a:lstStyle/>
                    <a:p>
                      <a:r>
                        <a:rPr kumimoji="0" lang="en-US" sz="2400" b="0" i="0" u="none" strike="noStrike" kern="1200" cap="none" spc="0" normalizeH="0" baseline="0" noProof="0" dirty="0" err="1" smtClean="0">
                          <a:ln>
                            <a:noFill/>
                          </a:ln>
                          <a:solidFill>
                            <a:prstClr val="white"/>
                          </a:solidFill>
                          <a:effectLst/>
                          <a:uLnTx/>
                          <a:uFillTx/>
                          <a:latin typeface="+mn-lt"/>
                          <a:ea typeface="+mn-ea"/>
                          <a:cs typeface="+mn-cs"/>
                        </a:rPr>
                        <a:t>WordPress</a:t>
                      </a:r>
                      <a:r>
                        <a:rPr kumimoji="0" lang="en-US" sz="2400" b="0" i="0" u="none" strike="noStrike" kern="1200" cap="none" spc="0" normalizeH="0" baseline="0" noProof="0" dirty="0" smtClean="0">
                          <a:ln>
                            <a:noFill/>
                          </a:ln>
                          <a:solidFill>
                            <a:prstClr val="white"/>
                          </a:solidFill>
                          <a:effectLst/>
                          <a:uLnTx/>
                          <a:uFillTx/>
                          <a:latin typeface="+mn-lt"/>
                          <a:ea typeface="+mn-ea"/>
                          <a:cs typeface="+mn-cs"/>
                        </a:rPr>
                        <a:t>, Blogger, </a:t>
                      </a:r>
                      <a:r>
                        <a:rPr kumimoji="0" lang="en-US" sz="2400" b="0" i="0" u="none" strike="noStrike" kern="1200" cap="none" spc="0" normalizeH="0" baseline="0" noProof="0" dirty="0" err="1" smtClean="0">
                          <a:ln>
                            <a:noFill/>
                          </a:ln>
                          <a:solidFill>
                            <a:prstClr val="white"/>
                          </a:solidFill>
                          <a:effectLst/>
                          <a:uLnTx/>
                          <a:uFillTx/>
                          <a:latin typeface="+mn-lt"/>
                          <a:ea typeface="+mn-ea"/>
                          <a:cs typeface="+mn-cs"/>
                        </a:rPr>
                        <a:t>LiveJournal</a:t>
                      </a:r>
                      <a:endParaRPr lang="en-US" sz="2400" dirty="0"/>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2"/>
                          </a:solidFill>
                        </a:rPr>
                        <a:t>Wikis</a:t>
                      </a:r>
                      <a:endParaRPr lang="en-US" sz="2400" dirty="0" smtClean="0">
                        <a:solidFill>
                          <a:schemeClr val="accent2"/>
                        </a:solidFill>
                      </a:endParaRPr>
                    </a:p>
                  </a:txBody>
                  <a:tcPr>
                    <a:noFill/>
                  </a:tcPr>
                </a:tc>
                <a:tc>
                  <a:txBody>
                    <a:bodyPr/>
                    <a:lstStyle/>
                    <a:p>
                      <a:r>
                        <a:rPr kumimoji="0" lang="en-US" sz="2400" b="0" i="0" u="none" strike="noStrike" kern="1200" cap="none" spc="0" normalizeH="0" baseline="0" noProof="0" dirty="0" smtClean="0">
                          <a:ln>
                            <a:noFill/>
                          </a:ln>
                          <a:solidFill>
                            <a:prstClr val="white"/>
                          </a:solidFill>
                          <a:effectLst/>
                          <a:uLnTx/>
                          <a:uFillTx/>
                          <a:latin typeface="+mn-lt"/>
                          <a:ea typeface="+mn-ea"/>
                          <a:cs typeface="+mn-cs"/>
                        </a:rPr>
                        <a:t>Wikipedia</a:t>
                      </a:r>
                      <a:endParaRPr lang="en-US" sz="2400" dirty="0"/>
                    </a:p>
                  </a:txBody>
                  <a:tcPr>
                    <a:noFill/>
                  </a:tcPr>
                </a:tc>
              </a:tr>
            </a:tbl>
          </a:graphicData>
        </a:graphic>
      </p:graphicFrame>
    </p:spTree>
    <p:extLst>
      <p:ext uri="{BB962C8B-B14F-4D97-AF65-F5344CB8AC3E}">
        <p14:creationId xmlns:p14="http://schemas.microsoft.com/office/powerpoint/2010/main" val="3025975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a:normAutofit/>
          </a:bodyPr>
          <a:lstStyle/>
          <a:p>
            <a:r>
              <a:rPr lang="en-US" sz="3600" b="1" dirty="0" smtClean="0">
                <a:solidFill>
                  <a:schemeClr val="accent5">
                    <a:lumMod val="60000"/>
                    <a:lumOff val="40000"/>
                  </a:schemeClr>
                </a:solidFill>
              </a:rPr>
              <a:t>Tips for Posting Content on </a:t>
            </a:r>
            <a:r>
              <a:rPr lang="en-US" sz="3600" b="1" dirty="0" err="1" smtClean="0">
                <a:solidFill>
                  <a:schemeClr val="accent5">
                    <a:lumMod val="60000"/>
                    <a:lumOff val="40000"/>
                  </a:schemeClr>
                </a:solidFill>
              </a:rPr>
              <a:t>Facebook</a:t>
            </a:r>
            <a:endParaRPr lang="en-US" sz="3600" b="1" dirty="0">
              <a:solidFill>
                <a:schemeClr val="accent5">
                  <a:lumMod val="60000"/>
                  <a:lumOff val="40000"/>
                </a:schemeClr>
              </a:solidFill>
            </a:endParaRPr>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6">
                  <a:lumMod val="60000"/>
                  <a:lumOff val="40000"/>
                </a:schemeClr>
              </a:solidFill>
              <a:effectLst/>
              <a:uLnTx/>
              <a:uFillTx/>
              <a:latin typeface="+mn-lt"/>
              <a:ea typeface="+mn-ea"/>
              <a:cs typeface="+mn-cs"/>
            </a:endParaRPr>
          </a:p>
        </p:txBody>
      </p:sp>
    </p:spTree>
    <p:extLst>
      <p:ext uri="{BB962C8B-B14F-4D97-AF65-F5344CB8AC3E}">
        <p14:creationId xmlns:p14="http://schemas.microsoft.com/office/powerpoint/2010/main" val="3723810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TLDR</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4648200"/>
          </a:xfrm>
        </p:spPr>
        <p:txBody>
          <a:bodyPr>
            <a:normAutofit/>
          </a:bodyPr>
          <a:lstStyle/>
          <a:p>
            <a:r>
              <a:rPr lang="en-US" sz="3000" dirty="0" smtClean="0"/>
              <a:t>We have 5 seconds to get the message across</a:t>
            </a:r>
          </a:p>
          <a:p>
            <a:r>
              <a:rPr lang="en-US" sz="3000" dirty="0" smtClean="0"/>
              <a:t>Easy to digest facts in pictures</a:t>
            </a:r>
          </a:p>
          <a:p>
            <a:pPr lvl="1"/>
            <a:r>
              <a:rPr lang="en-US" sz="2600" dirty="0" smtClean="0"/>
              <a:t>Think “meme”</a:t>
            </a:r>
          </a:p>
          <a:p>
            <a:pPr>
              <a:buNone/>
            </a:pPr>
            <a:endParaRPr lang="en-US" sz="3000" dirty="0" smtClean="0"/>
          </a:p>
          <a:p>
            <a:pPr marL="0" indent="0">
              <a:buNone/>
            </a:pPr>
            <a:endParaRPr lang="en-US" sz="3000" dirty="0"/>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accent2"/>
                </a:solidFill>
                <a:effectLst/>
                <a:uLnTx/>
                <a:uFillTx/>
                <a:latin typeface="+mn-lt"/>
                <a:ea typeface="+mn-ea"/>
                <a:cs typeface="+mn-cs"/>
              </a:rPr>
              <a:t>Too Long Didn’t Read</a:t>
            </a:r>
            <a:endParaRPr kumimoji="0" lang="en-US" sz="3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2093900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err="1" smtClean="0">
                <a:solidFill>
                  <a:schemeClr val="accent5">
                    <a:lumMod val="60000"/>
                    <a:lumOff val="40000"/>
                  </a:schemeClr>
                </a:solidFill>
              </a:rPr>
              <a:t>Lolcats</a:t>
            </a:r>
            <a:endParaRPr lang="en-US" b="1" dirty="0">
              <a:solidFill>
                <a:schemeClr val="accent5">
                  <a:lumMod val="60000"/>
                  <a:lumOff val="40000"/>
                </a:schemeClr>
              </a:solidFill>
            </a:endParaRPr>
          </a:p>
        </p:txBody>
      </p:sp>
      <p:sp>
        <p:nvSpPr>
          <p:cNvPr id="5" name="Content Placeholder 4"/>
          <p:cNvSpPr>
            <a:spLocks noGrp="1"/>
          </p:cNvSpPr>
          <p:nvPr>
            <p:ph idx="1"/>
          </p:nvPr>
        </p:nvSpPr>
        <p:spPr/>
        <p:txBody>
          <a:bodyPr/>
          <a:lstStyle/>
          <a:p>
            <a:endParaRPr lang="en-US"/>
          </a:p>
        </p:txBody>
      </p:sp>
      <p:pic>
        <p:nvPicPr>
          <p:cNvPr id="9219" name="Picture 3" descr="C:\Users\Stanton\Documents\School Work\PNHP NY Metro\Social Media Activism\PIcs\lolcat.jpg"/>
          <p:cNvPicPr>
            <a:picLocks noChangeAspect="1" noChangeArrowheads="1"/>
          </p:cNvPicPr>
          <p:nvPr/>
        </p:nvPicPr>
        <p:blipFill>
          <a:blip r:embed="rId2" cstate="print"/>
          <a:srcRect/>
          <a:stretch>
            <a:fillRect/>
          </a:stretch>
        </p:blipFill>
        <p:spPr bwMode="auto">
          <a:xfrm>
            <a:off x="1524000" y="1600200"/>
            <a:ext cx="6206795" cy="4648200"/>
          </a:xfrm>
          <a:prstGeom prst="rect">
            <a:avLst/>
          </a:prstGeom>
          <a:noFill/>
        </p:spPr>
      </p:pic>
    </p:spTree>
    <p:extLst>
      <p:ext uri="{BB962C8B-B14F-4D97-AF65-F5344CB8AC3E}">
        <p14:creationId xmlns:p14="http://schemas.microsoft.com/office/powerpoint/2010/main" val="2093900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First World Problems</a:t>
            </a:r>
            <a:endParaRPr lang="en-US" b="1" dirty="0">
              <a:solidFill>
                <a:schemeClr val="accent5">
                  <a:lumMod val="60000"/>
                  <a:lumOff val="40000"/>
                </a:schemeClr>
              </a:solidFill>
            </a:endParaRPr>
          </a:p>
        </p:txBody>
      </p:sp>
      <p:sp>
        <p:nvSpPr>
          <p:cNvPr id="5" name="Content Placeholder 4"/>
          <p:cNvSpPr>
            <a:spLocks noGrp="1"/>
          </p:cNvSpPr>
          <p:nvPr>
            <p:ph idx="1"/>
          </p:nvPr>
        </p:nvSpPr>
        <p:spPr/>
        <p:txBody>
          <a:bodyPr/>
          <a:lstStyle/>
          <a:p>
            <a:endParaRPr lang="en-US"/>
          </a:p>
        </p:txBody>
      </p:sp>
      <p:pic>
        <p:nvPicPr>
          <p:cNvPr id="9218" name="Picture 2" descr="C:\Users\Stanton\Documents\School Work\PNHP NY Metro\Social Media Activism\PIcs\firstworldproblems.jpg"/>
          <p:cNvPicPr>
            <a:picLocks noChangeAspect="1" noChangeArrowheads="1"/>
          </p:cNvPicPr>
          <p:nvPr/>
        </p:nvPicPr>
        <p:blipFill>
          <a:blip r:embed="rId2" cstate="print"/>
          <a:srcRect/>
          <a:stretch>
            <a:fillRect/>
          </a:stretch>
        </p:blipFill>
        <p:spPr bwMode="auto">
          <a:xfrm>
            <a:off x="1143000" y="1447800"/>
            <a:ext cx="6946900" cy="4648200"/>
          </a:xfrm>
          <a:prstGeom prst="rect">
            <a:avLst/>
          </a:prstGeom>
          <a:noFill/>
        </p:spPr>
      </p:pic>
    </p:spTree>
    <p:extLst>
      <p:ext uri="{BB962C8B-B14F-4D97-AF65-F5344CB8AC3E}">
        <p14:creationId xmlns:p14="http://schemas.microsoft.com/office/powerpoint/2010/main" val="2093900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TLDR</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4648200"/>
          </a:xfrm>
        </p:spPr>
        <p:txBody>
          <a:bodyPr>
            <a:normAutofit/>
          </a:bodyPr>
          <a:lstStyle/>
          <a:p>
            <a:r>
              <a:rPr lang="en-US" sz="3000" dirty="0" smtClean="0"/>
              <a:t>We have 5 seconds to get the message across</a:t>
            </a:r>
          </a:p>
          <a:p>
            <a:r>
              <a:rPr lang="en-US" sz="3000" dirty="0" smtClean="0"/>
              <a:t>Easy to digest facts in pictures</a:t>
            </a:r>
          </a:p>
          <a:p>
            <a:pPr lvl="1"/>
            <a:r>
              <a:rPr lang="en-US" sz="2600" dirty="0" smtClean="0"/>
              <a:t>Think “meme”</a:t>
            </a:r>
          </a:p>
          <a:p>
            <a:r>
              <a:rPr lang="en-US" sz="3000" dirty="0" smtClean="0"/>
              <a:t>Have an attractive title that will get people to click</a:t>
            </a:r>
          </a:p>
          <a:p>
            <a:r>
              <a:rPr lang="en-US" sz="3000" dirty="0" smtClean="0"/>
              <a:t>Time your submission to when you think your Friends are most active on the site</a:t>
            </a:r>
          </a:p>
          <a:p>
            <a:endParaRPr lang="en-US" sz="3000" dirty="0" smtClean="0"/>
          </a:p>
          <a:p>
            <a:pPr marL="0" indent="0">
              <a:buNone/>
            </a:pPr>
            <a:endParaRPr lang="en-US" sz="3000" dirty="0"/>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accent2"/>
                </a:solidFill>
                <a:effectLst/>
                <a:uLnTx/>
                <a:uFillTx/>
                <a:latin typeface="+mn-lt"/>
                <a:ea typeface="+mn-ea"/>
                <a:cs typeface="+mn-cs"/>
              </a:rPr>
              <a:t>Too Long Didn’t Read</a:t>
            </a:r>
            <a:endParaRPr kumimoji="0" lang="en-US" sz="3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20939008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a:bodyPr>
          <a:lstStyle/>
          <a:p>
            <a:pPr marL="0" indent="0">
              <a:buNone/>
            </a:pPr>
            <a:endParaRPr lang="en-US" sz="3000" dirty="0"/>
          </a:p>
        </p:txBody>
      </p:sp>
      <p:sp>
        <p:nvSpPr>
          <p:cNvPr id="5" name="Title 4"/>
          <p:cNvSpPr>
            <a:spLocks noGrp="1"/>
          </p:cNvSpPr>
          <p:nvPr>
            <p:ph type="title"/>
          </p:nvPr>
        </p:nvSpPr>
        <p:spPr/>
        <p:txBody>
          <a:bodyPr/>
          <a:lstStyle/>
          <a:p>
            <a:endParaRPr lang="en-US"/>
          </a:p>
        </p:txBody>
      </p:sp>
      <p:pic>
        <p:nvPicPr>
          <p:cNvPr id="1026" name="Picture 2" descr="C:\Users\Stanton Shek\Desktop\PIcs\Example of TLD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04" r="4949" b="556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954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r>
              <a:rPr lang="en-US" sz="3200" b="1" dirty="0" smtClean="0">
                <a:solidFill>
                  <a:schemeClr val="accent5">
                    <a:lumMod val="60000"/>
                    <a:lumOff val="40000"/>
                  </a:schemeClr>
                </a:solidFill>
              </a:rPr>
              <a:t>“Better Than This” Article</a:t>
            </a:r>
            <a:endParaRPr lang="en-US" sz="3200" b="1" dirty="0">
              <a:solidFill>
                <a:schemeClr val="accent5">
                  <a:lumMod val="60000"/>
                  <a:lumOff val="40000"/>
                </a:schemeClr>
              </a:solidFill>
            </a:endParaRPr>
          </a:p>
        </p:txBody>
      </p:sp>
      <p:sp>
        <p:nvSpPr>
          <p:cNvPr id="3" name="Content Placeholder 2"/>
          <p:cNvSpPr>
            <a:spLocks noGrp="1"/>
          </p:cNvSpPr>
          <p:nvPr>
            <p:ph idx="1"/>
          </p:nvPr>
        </p:nvSpPr>
        <p:spPr>
          <a:xfrm>
            <a:off x="457200" y="990600"/>
            <a:ext cx="8229600" cy="5638800"/>
          </a:xfrm>
        </p:spPr>
        <p:txBody>
          <a:bodyPr numCol="2">
            <a:normAutofit fontScale="25000" lnSpcReduction="20000"/>
          </a:bodyPr>
          <a:lstStyle/>
          <a:p>
            <a:pPr>
              <a:buNone/>
            </a:pPr>
            <a:r>
              <a:rPr lang="en-US" sz="5600" b="1" dirty="0" smtClean="0"/>
              <a:t>By Dave Dvorak, M.D.</a:t>
            </a:r>
            <a:r>
              <a:rPr lang="en-US" sz="2800" dirty="0" smtClean="0"/>
              <a:t/>
            </a:r>
            <a:br>
              <a:rPr lang="en-US" sz="2800" dirty="0" smtClean="0"/>
            </a:br>
            <a:r>
              <a:rPr lang="en-US" sz="2800" i="1" dirty="0" smtClean="0"/>
              <a:t>Minnesota Medicine, July 25, 2012</a:t>
            </a:r>
            <a:endParaRPr lang="en-US" sz="2800" dirty="0" smtClean="0"/>
          </a:p>
          <a:p>
            <a:pPr>
              <a:buNone/>
            </a:pPr>
            <a:r>
              <a:rPr lang="en-US" sz="2800" dirty="0" smtClean="0"/>
              <a:t>"How much will this cost?” he asks. It’s the question at the heart of any business transaction: Is this new car, this plane ticket, this </a:t>
            </a:r>
            <a:r>
              <a:rPr lang="en-US" sz="2800" dirty="0" err="1" smtClean="0"/>
              <a:t>iPad</a:t>
            </a:r>
            <a:r>
              <a:rPr lang="en-US" sz="2800" dirty="0" smtClean="0"/>
              <a:t> worth the asking price?</a:t>
            </a:r>
          </a:p>
          <a:p>
            <a:pPr>
              <a:buNone/>
            </a:pPr>
            <a:r>
              <a:rPr lang="en-US" sz="2800" dirty="0" smtClean="0"/>
              <a:t>But the man sitting before me is not a customer in an automobile showroom or an electronics store. He is my patient in the emergency department, and he is weighing whether to undergo the chest CT scan I have just recommended.</a:t>
            </a:r>
          </a:p>
          <a:p>
            <a:pPr>
              <a:buNone/>
            </a:pPr>
            <a:r>
              <a:rPr lang="en-US" sz="2800" dirty="0" smtClean="0"/>
              <a:t>“I’m uninsured,” he says. “I lost my health coverage when I got laid off from my job three years ago. This is all coming out of my pocket.”</a:t>
            </a:r>
          </a:p>
          <a:p>
            <a:pPr>
              <a:buNone/>
            </a:pPr>
            <a:r>
              <a:rPr lang="en-US" sz="2800" dirty="0" smtClean="0"/>
              <a:t>An ex-smoker in his late 40s, he has been coughing up increasing amounts of bloody sputum over the past month. What began as occasional, tiny red flecks has progressed to thick crimson streaks he can no longer ignore.</a:t>
            </a:r>
          </a:p>
          <a:p>
            <a:pPr>
              <a:buNone/>
            </a:pPr>
            <a:r>
              <a:rPr lang="en-US" sz="2800" dirty="0" smtClean="0"/>
              <a:t>“I can only give you an estimate,” I say, “but I’m guessing a chest CT scan plus the radiologist’s fee will run in the neighborhood of $2,000.”</a:t>
            </a:r>
          </a:p>
          <a:p>
            <a:pPr>
              <a:buNone/>
            </a:pPr>
            <a:r>
              <a:rPr lang="en-US" sz="2800" dirty="0" smtClean="0"/>
              <a:t>Like most emergency physicians, I have catalogued in my brain an endless litany of precise numbers—physiologic parameters, normal lab values, weight-based drug doses. But when it comes to knowing the costs of the myriad tests, medications and treatments that I routinely order for patients, I can offer little more than a rough estimate.</a:t>
            </a:r>
          </a:p>
          <a:p>
            <a:pPr>
              <a:buNone/>
            </a:pPr>
            <a:r>
              <a:rPr lang="en-US" sz="2800" dirty="0" smtClean="0"/>
              <a:t>“I was afraid you’d say something like that,” he says. “I figured CT scans don’t come cheap.” He sighs quietly. “I’m raising my 8-year-old daughter on a pretty lean budget.” He looks thin in his hospital gown and a shade pale, a few days of graying stubble on his chin.</a:t>
            </a:r>
          </a:p>
          <a:p>
            <a:pPr>
              <a:buNone/>
            </a:pPr>
            <a:r>
              <a:rPr lang="en-US" sz="2800" dirty="0" smtClean="0"/>
              <a:t>“But I’ve been worried about this for too long,” he says. “I know I need to have it.”</a:t>
            </a:r>
          </a:p>
          <a:p>
            <a:pPr>
              <a:buNone/>
            </a:pPr>
            <a:r>
              <a:rPr lang="en-US" sz="2800" dirty="0" smtClean="0"/>
              <a:t>An hour later, I am seated at my computer scrolling through digital CT images while the radiologist on the phone describes the findings.</a:t>
            </a:r>
          </a:p>
          <a:p>
            <a:pPr>
              <a:buNone/>
            </a:pPr>
            <a:r>
              <a:rPr lang="en-US" sz="2800" dirty="0" smtClean="0"/>
              <a:t>“In the </a:t>
            </a:r>
            <a:r>
              <a:rPr lang="en-US" sz="2800" dirty="0" err="1" smtClean="0"/>
              <a:t>hilum</a:t>
            </a:r>
            <a:r>
              <a:rPr lang="en-US" sz="2800" dirty="0" smtClean="0"/>
              <a:t> of the left lung there is a 4.5 centimeter lesion very likely to represent malignancy,” she says. My gaze falls on the irregularly shaped white mass, its tiny tentacles invading the delicate latticework of the surrounding lung tissue.</a:t>
            </a:r>
          </a:p>
          <a:p>
            <a:pPr>
              <a:buNone/>
            </a:pPr>
            <a:r>
              <a:rPr lang="en-US" sz="2800" dirty="0" smtClean="0"/>
              <a:t>“Unfortunately, it gets worse,” the radiologist says. “There are also multiple scattered smaller lesions throughout both lungs, highly suspicious for metastases.”</a:t>
            </a:r>
          </a:p>
          <a:p>
            <a:pPr>
              <a:buNone/>
            </a:pPr>
            <a:r>
              <a:rPr lang="en-US" sz="2800" dirty="0" smtClean="0"/>
              <a:t>There was a time during medical school and residency when I regarded abnormal clinical and radiographic findings with intrigue. I remember the excitement of hearing my first heart murmur. Of palpating a thyroid nodule. Of visualizing an ovarian mass on pelvic ultrasound.</a:t>
            </a:r>
          </a:p>
          <a:p>
            <a:pPr>
              <a:buNone/>
            </a:pPr>
            <a:r>
              <a:rPr lang="en-US" sz="2800" dirty="0" smtClean="0"/>
              <a:t>But after years of clinical practice and countless patient encounters, I now find it difficult to view abnormal findings separately from the human lives they affect. I see an elderly woman’s hip X-ray, knowing that the fracture line coursing through the femoral neck likely spells the end of her days of independent living. A peculiar bright patch lighting up in the brain’s left hemisphere on an MRI scan signifies that a man will no longer be able to grasp a pen or a coffee mug in his right hand, will never again be able to speak a meaningful word to his family.</a:t>
            </a:r>
          </a:p>
          <a:p>
            <a:pPr>
              <a:buNone/>
            </a:pPr>
            <a:r>
              <a:rPr lang="en-US" sz="2800" dirty="0" smtClean="0"/>
              <a:t>I hang up the phone, my eyes lingering on the CT images, the sinister white lung mass and its small-but-ominous satellites. And I am aware of their significance—that a middle-aged man will not live to see his daughter’s wedding.</a:t>
            </a:r>
          </a:p>
          <a:p>
            <a:pPr>
              <a:buNone/>
            </a:pPr>
            <a:r>
              <a:rPr lang="en-US" sz="2800" dirty="0" smtClean="0"/>
              <a:t>I return to the patient’s room and sit down on the bedside stool. Before I speak, I feel his gaze upon me, anxiously searching my face for any subtle indication of the words to come.</a:t>
            </a:r>
          </a:p>
          <a:p>
            <a:pPr>
              <a:buNone/>
            </a:pPr>
            <a:r>
              <a:rPr lang="en-US" sz="2800" dirty="0" smtClean="0"/>
              <a:t>“I’m sorry to have to give you this news,” I say, “but your CT scan shows findings concerning for lung cancer. It’s possibly spread to both lungs.”</a:t>
            </a:r>
          </a:p>
          <a:p>
            <a:pPr>
              <a:buNone/>
            </a:pPr>
            <a:r>
              <a:rPr lang="en-US" sz="2800" dirty="0" smtClean="0"/>
              <a:t>He stares ahead, unblinking, his facial pallor seemingly more apparent. After a few moments, he speaks.</a:t>
            </a:r>
          </a:p>
          <a:p>
            <a:pPr>
              <a:buNone/>
            </a:pPr>
            <a:r>
              <a:rPr lang="en-US" sz="2800" dirty="0" smtClean="0"/>
              <a:t>“On some level, I was expecting something really bad like this,” he says. “But, of course, you always hope that everything will turn out fine.”</a:t>
            </a:r>
          </a:p>
          <a:p>
            <a:pPr>
              <a:buNone/>
            </a:pPr>
            <a:r>
              <a:rPr lang="en-US" sz="2800" dirty="0" smtClean="0"/>
              <a:t>My mouth, having grown dry, lacks the appropriate words to console him in this moment of utter sorrow. So I put a hand on his arm.</a:t>
            </a:r>
          </a:p>
          <a:p>
            <a:pPr>
              <a:buNone/>
            </a:pPr>
            <a:r>
              <a:rPr lang="en-US" sz="2800" dirty="0" smtClean="0"/>
              <a:t>“I’ll talk to our on-call oncologist,” I tell him. “We’ll figure out a plan for you.”</a:t>
            </a:r>
          </a:p>
          <a:p>
            <a:pPr>
              <a:buNone/>
            </a:pPr>
            <a:r>
              <a:rPr lang="en-US" sz="2800" dirty="0" smtClean="0"/>
              <a:t>He waits patiently until I return to his room once more, armed with an action plan.</a:t>
            </a:r>
          </a:p>
          <a:p>
            <a:pPr>
              <a:buNone/>
            </a:pPr>
            <a:r>
              <a:rPr lang="en-US" sz="2800" dirty="0" smtClean="0"/>
              <a:t>“The oncologist is going to admit you to the hospital and start the workup,” I explain. “He’ll order a PET scan to see if there’s been spread to other parts of the body. Then they’ll do a biopsy of that main lesion in your lung to determine the best treatment options—whether it be radiation, chemotherapy or some combination of the two.”</a:t>
            </a:r>
          </a:p>
          <a:p>
            <a:pPr>
              <a:buNone/>
            </a:pPr>
            <a:r>
              <a:rPr lang="en-US" sz="2800" dirty="0" smtClean="0"/>
              <a:t>A long period of silence follows, time for my patient to process the information I have conveyed. I anticipate forthcoming questions.</a:t>
            </a:r>
          </a:p>
          <a:p>
            <a:pPr>
              <a:buNone/>
            </a:pPr>
            <a:r>
              <a:rPr lang="en-US" sz="2800" dirty="0" smtClean="0"/>
              <a:t>“I suspected that you’d want to do all those things,” he says, finally. “But I’ve already been thinking this through, and I’ve decided that I’m going to have to pass on your recommendations.”</a:t>
            </a:r>
          </a:p>
          <a:p>
            <a:pPr>
              <a:buNone/>
            </a:pPr>
            <a:r>
              <a:rPr lang="en-US" sz="2800" dirty="0" smtClean="0"/>
              <a:t>It is not a reply I was expecting. “Why is that?” I ask.</a:t>
            </a:r>
          </a:p>
          <a:p>
            <a:pPr>
              <a:buNone/>
            </a:pPr>
            <a:r>
              <a:rPr lang="en-US" sz="2800" dirty="0" smtClean="0"/>
              <a:t>“As I said before, I’ve got no health insurance,” he says. “But there’s one thing I do have—my house. And it’s fully paid for. I guess I’m not willing to mortgage it—and ultimately lose it—to pay off endless medical bills. My house is the only thing…” His voice trails off.</a:t>
            </a:r>
          </a:p>
          <a:p>
            <a:pPr>
              <a:buNone/>
            </a:pPr>
            <a:r>
              <a:rPr lang="en-US" sz="2800" dirty="0" smtClean="0"/>
              <a:t>After a pause, he continues. “My house is the only thing I’ll have to leave my daughter when I’m gone.”</a:t>
            </a:r>
          </a:p>
          <a:p>
            <a:pPr>
              <a:buNone/>
            </a:pPr>
            <a:r>
              <a:rPr lang="en-US" sz="2800" dirty="0" smtClean="0"/>
              <a:t>Tears have gathered in the corners of his eyes. I offer him a box of tissues, and he takes one.</a:t>
            </a:r>
          </a:p>
          <a:p>
            <a:pPr>
              <a:buNone/>
            </a:pPr>
            <a:r>
              <a:rPr lang="en-US" sz="2800" dirty="0" smtClean="0"/>
              <a:t>We sit together in a room in a modern emergency department in a rich country, a land where highly trained specialists confidently wield the newest technologies and expensive pharmaceuticals. But these treasures are not accessible to all, for ours is also a land where private health insurance is bought and sold as a commodity. Ours is a system known to shake down sick people for money they don’t have. Ours is the only wealthy democracy that fails to guarantee health coverage to all of its citizens.</a:t>
            </a:r>
          </a:p>
          <a:p>
            <a:pPr>
              <a:buNone/>
            </a:pPr>
            <a:r>
              <a:rPr lang="en-US" sz="2800" dirty="0" smtClean="0"/>
              <a:t>Just as it is failing now.</a:t>
            </a:r>
          </a:p>
          <a:p>
            <a:pPr>
              <a:buNone/>
            </a:pPr>
            <a:r>
              <a:rPr lang="en-US" sz="2800" dirty="0" smtClean="0"/>
              <a:t>He looks down at his watch. “Thanks for all you’ve done. I really appreciate it. But I’ve </a:t>
            </a:r>
            <a:r>
              <a:rPr lang="en-US" sz="2800" dirty="0" err="1" smtClean="0"/>
              <a:t>gotta</a:t>
            </a:r>
            <a:r>
              <a:rPr lang="en-US" sz="2800" dirty="0" smtClean="0"/>
              <a:t> leave now,” he says. “I have to go pick her up from school.”</a:t>
            </a:r>
          </a:p>
          <a:p>
            <a:pPr>
              <a:buNone/>
            </a:pPr>
            <a:r>
              <a:rPr lang="en-US" sz="2800" dirty="0" smtClean="0"/>
              <a:t>As I watch him reach behind his neck to untie his hospital gown, I can’t help but feel that we owe him so much more. I can’t help but feel that we—health care providers, hospital administrators, insurance company executives, politicians, all those who strenuously fight the changes that our system desperately needs—we all have failed him.</a:t>
            </a:r>
          </a:p>
          <a:p>
            <a:pPr>
              <a:buNone/>
            </a:pPr>
            <a:r>
              <a:rPr lang="en-US" sz="2800" dirty="0" smtClean="0"/>
              <a:t>I can’t help but feel that we are better than this.</a:t>
            </a:r>
          </a:p>
          <a:p>
            <a:pPr>
              <a:buNone/>
            </a:pPr>
            <a:r>
              <a:rPr lang="en-US" sz="2800" i="1" dirty="0" smtClean="0"/>
              <a:t>PNHP note: Dave Dvorak, M.D., M.P.H., practices emergency medicine in Edina, Minn. This article led to his being declared "physician winner" in Minnesota Medicine's ninth annual writing contest. Dvorak is a member of Minnesota Physicians for a National Health Program.</a:t>
            </a:r>
            <a:endParaRPr lang="en-US" sz="2800" dirty="0" smtClean="0"/>
          </a:p>
          <a:p>
            <a:pPr>
              <a:buNone/>
            </a:pPr>
            <a:r>
              <a:rPr lang="en-US" sz="2800" dirty="0" smtClean="0"/>
              <a:t>2012, Minnesota Medical Association</a:t>
            </a:r>
          </a:p>
          <a:p>
            <a:pPr>
              <a:buNone/>
            </a:pPr>
            <a:endParaRPr lang="en-US" sz="3000" dirty="0" smtClean="0"/>
          </a:p>
          <a:p>
            <a:pPr>
              <a:buNone/>
            </a:pPr>
            <a:endParaRPr lang="en-US" sz="3000" dirty="0" smtClean="0"/>
          </a:p>
          <a:p>
            <a:pPr marL="0" indent="0">
              <a:buNone/>
            </a:pPr>
            <a:endParaRPr lang="en-US" sz="3000" dirty="0"/>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6">
                  <a:lumMod val="60000"/>
                  <a:lumOff val="40000"/>
                </a:schemeClr>
              </a:solidFill>
              <a:effectLst/>
              <a:uLnTx/>
              <a:uFillTx/>
              <a:latin typeface="+mn-lt"/>
              <a:ea typeface="+mn-ea"/>
              <a:cs typeface="+mn-cs"/>
            </a:endParaRPr>
          </a:p>
        </p:txBody>
      </p:sp>
      <p:sp>
        <p:nvSpPr>
          <p:cNvPr id="5" name="Subtitle 2"/>
          <p:cNvSpPr txBox="1">
            <a:spLocks/>
          </p:cNvSpPr>
          <p:nvPr/>
        </p:nvSpPr>
        <p:spPr>
          <a:xfrm>
            <a:off x="2362200" y="4114800"/>
            <a:ext cx="89154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accent2"/>
                </a:solidFill>
                <a:effectLst/>
                <a:uLnTx/>
                <a:uFillTx/>
                <a:latin typeface="+mn-lt"/>
                <a:ea typeface="+mn-ea"/>
                <a:cs typeface="+mn-cs"/>
              </a:rPr>
              <a:t>Likes:</a:t>
            </a:r>
            <a:r>
              <a:rPr kumimoji="0" lang="en-US" sz="3600" b="1" i="0" u="none" strike="noStrike" kern="1200" cap="none" spc="0" normalizeH="0" noProof="0" dirty="0" smtClean="0">
                <a:ln>
                  <a:noFill/>
                </a:ln>
                <a:solidFill>
                  <a:schemeClr val="accent2"/>
                </a:solidFill>
                <a:effectLst/>
                <a:uLnTx/>
                <a:uFillTx/>
                <a:latin typeface="+mn-lt"/>
                <a:ea typeface="+mn-ea"/>
                <a:cs typeface="+mn-cs"/>
              </a:rPr>
              <a:t> 141</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b="1" dirty="0" smtClean="0">
                <a:solidFill>
                  <a:schemeClr val="accent2"/>
                </a:solidFill>
              </a:rPr>
              <a:t>Comments: 22</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noProof="0" dirty="0" smtClean="0">
                <a:ln>
                  <a:noFill/>
                </a:ln>
                <a:solidFill>
                  <a:schemeClr val="accent2"/>
                </a:solidFill>
                <a:effectLst/>
                <a:uLnTx/>
                <a:uFillTx/>
                <a:latin typeface="+mn-lt"/>
                <a:ea typeface="+mn-ea"/>
                <a:cs typeface="+mn-cs"/>
              </a:rPr>
              <a:t>Shares: 188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3723810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a:bodyPr>
          <a:lstStyle/>
          <a:p>
            <a:pPr marL="0" indent="0">
              <a:buNone/>
            </a:pPr>
            <a:endParaRPr lang="en-US" sz="3000" dirty="0"/>
          </a:p>
        </p:txBody>
      </p:sp>
      <p:sp>
        <p:nvSpPr>
          <p:cNvPr id="5" name="Title 4"/>
          <p:cNvSpPr>
            <a:spLocks noGrp="1"/>
          </p:cNvSpPr>
          <p:nvPr>
            <p:ph type="title"/>
          </p:nvPr>
        </p:nvSpPr>
        <p:spPr/>
        <p:txBody>
          <a:bodyPr/>
          <a:lstStyle/>
          <a:p>
            <a:endParaRPr lang="en-US"/>
          </a:p>
        </p:txBody>
      </p:sp>
      <p:pic>
        <p:nvPicPr>
          <p:cNvPr id="10242" name="Picture 2" descr="C:\Users\Stanton\Documents\School Work\PNHP NY Metro\Social Media Activism\PIcs\Insurance Company Profits.jpg"/>
          <p:cNvPicPr>
            <a:picLocks noChangeAspect="1" noChangeArrowheads="1"/>
          </p:cNvPicPr>
          <p:nvPr/>
        </p:nvPicPr>
        <p:blipFill>
          <a:blip r:embed="rId3" cstate="print"/>
          <a:srcRect/>
          <a:stretch>
            <a:fillRect/>
          </a:stretch>
        </p:blipFill>
        <p:spPr bwMode="auto">
          <a:xfrm>
            <a:off x="381000" y="381000"/>
            <a:ext cx="8376184" cy="6096000"/>
          </a:xfrm>
          <a:prstGeom prst="rect">
            <a:avLst/>
          </a:prstGeom>
          <a:noFill/>
        </p:spPr>
      </p:pic>
      <p:sp>
        <p:nvSpPr>
          <p:cNvPr id="6" name="Subtitle 2"/>
          <p:cNvSpPr txBox="1">
            <a:spLocks/>
          </p:cNvSpPr>
          <p:nvPr/>
        </p:nvSpPr>
        <p:spPr>
          <a:xfrm>
            <a:off x="304800" y="1447800"/>
            <a:ext cx="66294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accent2"/>
                </a:solidFill>
                <a:effectLst/>
                <a:uLnTx/>
                <a:uFillTx/>
                <a:latin typeface="+mn-lt"/>
                <a:ea typeface="+mn-ea"/>
                <a:cs typeface="+mn-cs"/>
              </a:rPr>
              <a:t>Likes:</a:t>
            </a:r>
            <a:r>
              <a:rPr kumimoji="0" lang="en-US" sz="3600" b="1" i="0" u="none" strike="noStrike" kern="1200" cap="none" spc="0" normalizeH="0" noProof="0" dirty="0" smtClean="0">
                <a:ln>
                  <a:noFill/>
                </a:ln>
                <a:solidFill>
                  <a:schemeClr val="accent2"/>
                </a:solidFill>
                <a:effectLst/>
                <a:uLnTx/>
                <a:uFillTx/>
                <a:latin typeface="+mn-lt"/>
                <a:ea typeface="+mn-ea"/>
                <a:cs typeface="+mn-cs"/>
              </a:rPr>
              <a:t> 415</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b="1" dirty="0" smtClean="0">
                <a:solidFill>
                  <a:schemeClr val="accent2"/>
                </a:solidFill>
              </a:rPr>
              <a:t>Comments: 68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noProof="0" dirty="0" smtClean="0">
                <a:ln>
                  <a:noFill/>
                </a:ln>
                <a:solidFill>
                  <a:schemeClr val="accent2"/>
                </a:solidFill>
                <a:effectLst/>
                <a:uLnTx/>
                <a:uFillTx/>
                <a:latin typeface="+mn-lt"/>
                <a:ea typeface="+mn-ea"/>
                <a:cs typeface="+mn-cs"/>
              </a:rPr>
              <a:t>Shares: 1,249</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1163954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err="1" smtClean="0">
                <a:solidFill>
                  <a:schemeClr val="accent5">
                    <a:lumMod val="60000"/>
                    <a:lumOff val="40000"/>
                  </a:schemeClr>
                </a:solidFill>
              </a:rPr>
              <a:t>Facebook</a:t>
            </a:r>
            <a:r>
              <a:rPr lang="en-US" b="1" dirty="0" smtClean="0">
                <a:solidFill>
                  <a:schemeClr val="accent5">
                    <a:lumMod val="60000"/>
                    <a:lumOff val="40000"/>
                  </a:schemeClr>
                </a:solidFill>
              </a:rPr>
              <a:t> Pages with Good Content</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1295400"/>
            <a:ext cx="8229600" cy="5562600"/>
          </a:xfrm>
        </p:spPr>
        <p:txBody>
          <a:bodyPr>
            <a:normAutofit lnSpcReduction="10000"/>
          </a:bodyPr>
          <a:lstStyle/>
          <a:p>
            <a:r>
              <a:rPr lang="en-US" sz="3000" dirty="0" smtClean="0"/>
              <a:t>PNHP</a:t>
            </a:r>
          </a:p>
          <a:p>
            <a:r>
              <a:rPr lang="en-US" sz="3000" dirty="0" smtClean="0"/>
              <a:t>PNHP California</a:t>
            </a:r>
          </a:p>
          <a:p>
            <a:r>
              <a:rPr lang="en-US" sz="3000" dirty="0" smtClean="0"/>
              <a:t>Healthcare-NOW!</a:t>
            </a:r>
          </a:p>
          <a:p>
            <a:r>
              <a:rPr lang="en-US" sz="3000" dirty="0" smtClean="0"/>
              <a:t>Occupy Healthcare</a:t>
            </a:r>
          </a:p>
          <a:p>
            <a:r>
              <a:rPr lang="en-US" sz="3000" dirty="0" smtClean="0"/>
              <a:t>Single Payer Healthcare PDX</a:t>
            </a:r>
          </a:p>
          <a:p>
            <a:r>
              <a:rPr lang="en-US" sz="2900" dirty="0" smtClean="0"/>
              <a:t>PUSH PA (Penn United for Single Payer Healthcare)</a:t>
            </a:r>
          </a:p>
          <a:p>
            <a:r>
              <a:rPr lang="en-US" sz="2900" dirty="0" smtClean="0"/>
              <a:t>Vermont for Single Payer</a:t>
            </a:r>
          </a:p>
          <a:p>
            <a:r>
              <a:rPr lang="en-US" sz="2900" dirty="0" smtClean="0"/>
              <a:t>Health Care For All (MA based)</a:t>
            </a:r>
          </a:p>
          <a:p>
            <a:r>
              <a:rPr lang="en-US" sz="2900" dirty="0" smtClean="0"/>
              <a:t>Maryland Health Care for All</a:t>
            </a:r>
          </a:p>
          <a:p>
            <a:r>
              <a:rPr lang="en-US" sz="2900" dirty="0" smtClean="0"/>
              <a:t>Oregon Single Payer Campaign</a:t>
            </a:r>
          </a:p>
          <a:p>
            <a:r>
              <a:rPr lang="en-US" sz="2900" dirty="0" smtClean="0"/>
              <a:t>Doctors for the 99%</a:t>
            </a:r>
          </a:p>
          <a:p>
            <a:endParaRPr lang="en-US" sz="2900" dirty="0" smtClean="0"/>
          </a:p>
          <a:p>
            <a:endParaRPr lang="en-US" sz="3000" dirty="0" smtClean="0"/>
          </a:p>
          <a:p>
            <a:pPr marL="0" indent="0">
              <a:buNone/>
            </a:pPr>
            <a:endParaRPr lang="en-US" sz="3000" dirty="0"/>
          </a:p>
        </p:txBody>
      </p:sp>
    </p:spTree>
    <p:extLst>
      <p:ext uri="{BB962C8B-B14F-4D97-AF65-F5344CB8AC3E}">
        <p14:creationId xmlns:p14="http://schemas.microsoft.com/office/powerpoint/2010/main" val="2093900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Using Facebook To Stay Informed</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1371600"/>
            <a:ext cx="8229600" cy="4648200"/>
          </a:xfrm>
        </p:spPr>
        <p:txBody>
          <a:bodyPr>
            <a:normAutofit/>
          </a:bodyPr>
          <a:lstStyle/>
          <a:p>
            <a:r>
              <a:rPr lang="en-US" sz="3000" dirty="0" smtClean="0"/>
              <a:t>Many of your favorite websites have Facebook Pages that you can “Like” (aka Subscribe) and see updates in your Newsfeed</a:t>
            </a:r>
          </a:p>
          <a:p>
            <a:pPr lvl="1"/>
            <a:r>
              <a:rPr lang="en-US" sz="2600" dirty="0" err="1" smtClean="0"/>
              <a:t>NYTimes</a:t>
            </a:r>
            <a:r>
              <a:rPr lang="en-US" sz="2600" dirty="0" smtClean="0"/>
              <a:t>, Huffington Post, Daily Kos, Mother Jones</a:t>
            </a:r>
          </a:p>
          <a:p>
            <a:r>
              <a:rPr lang="en-US" sz="3000" dirty="0" smtClean="0"/>
              <a:t>Like an RSS Reader or Google Reader</a:t>
            </a:r>
          </a:p>
          <a:p>
            <a:pPr lvl="1"/>
            <a:r>
              <a:rPr lang="en-US" sz="2600" dirty="0" smtClean="0"/>
              <a:t>Compiles articles into one spot</a:t>
            </a:r>
          </a:p>
          <a:p>
            <a:r>
              <a:rPr lang="en-US" sz="3000" dirty="0" smtClean="0"/>
              <a:t>Can devote an individual “Friend List” to subscribed content</a:t>
            </a:r>
          </a:p>
          <a:p>
            <a:endParaRPr lang="en-US" sz="3000" dirty="0" smtClean="0"/>
          </a:p>
          <a:p>
            <a:endParaRPr lang="en-US" sz="3000" dirty="0" smtClean="0"/>
          </a:p>
          <a:p>
            <a:pPr marL="0" indent="0">
              <a:buNone/>
            </a:pPr>
            <a:endParaRPr lang="en-US" sz="3000" dirty="0"/>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6">
                  <a:lumMod val="60000"/>
                  <a:lumOff val="40000"/>
                </a:schemeClr>
              </a:solidFill>
              <a:effectLst/>
              <a:uLnTx/>
              <a:uFillTx/>
              <a:latin typeface="+mn-lt"/>
              <a:ea typeface="+mn-ea"/>
              <a:cs typeface="+mn-cs"/>
            </a:endParaRPr>
          </a:p>
        </p:txBody>
      </p:sp>
    </p:spTree>
    <p:extLst>
      <p:ext uri="{BB962C8B-B14F-4D97-AF65-F5344CB8AC3E}">
        <p14:creationId xmlns:p14="http://schemas.microsoft.com/office/powerpoint/2010/main" val="3723810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Social Networking</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2900" dirty="0" smtClean="0"/>
              <a:t>Allows users to add friends, send messages, and share content</a:t>
            </a:r>
          </a:p>
          <a:p>
            <a:r>
              <a:rPr lang="en-US" sz="2900" dirty="0" smtClean="0"/>
              <a:t>Emphasizes the connection between people</a:t>
            </a:r>
          </a:p>
          <a:p>
            <a:r>
              <a:rPr lang="en-US" sz="2900" dirty="0" smtClean="0"/>
              <a:t>Other types of social media allow for networking, but usually focus more on content sharing</a:t>
            </a:r>
          </a:p>
          <a:p>
            <a:pPr marL="0" indent="0">
              <a:buNone/>
            </a:pPr>
            <a:endParaRPr lang="en-US" sz="2900" dirty="0"/>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err="1" smtClean="0">
                <a:ln>
                  <a:noFill/>
                </a:ln>
                <a:solidFill>
                  <a:schemeClr val="accent2"/>
                </a:solidFill>
                <a:effectLst/>
                <a:uLnTx/>
                <a:uFillTx/>
                <a:latin typeface="+mn-lt"/>
                <a:ea typeface="+mn-ea"/>
                <a:cs typeface="+mn-cs"/>
              </a:rPr>
              <a:t>Facebook</a:t>
            </a:r>
            <a:r>
              <a:rPr kumimoji="0" lang="en-US" sz="3600" b="0" i="0" u="none" strike="noStrike" kern="1200" cap="none" spc="0" normalizeH="0" baseline="0" noProof="0" dirty="0" smtClean="0">
                <a:ln>
                  <a:noFill/>
                </a:ln>
                <a:solidFill>
                  <a:schemeClr val="accent2"/>
                </a:solidFill>
                <a:effectLst/>
                <a:uLnTx/>
                <a:uFillTx/>
                <a:latin typeface="+mn-lt"/>
                <a:ea typeface="+mn-ea"/>
                <a:cs typeface="+mn-cs"/>
              </a:rPr>
              <a:t>, Twitter, LinkedIn, Google+</a:t>
            </a:r>
            <a:endParaRPr kumimoji="0" lang="en-US" sz="3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10304775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Stanton\Documents\School Work\PNHP NY Metro\Social Media Activism\PIcs\Facebookuptodate1.jpg"/>
          <p:cNvPicPr>
            <a:picLocks noChangeAspect="1" noChangeArrowheads="1"/>
          </p:cNvPicPr>
          <p:nvPr/>
        </p:nvPicPr>
        <p:blipFill>
          <a:blip r:embed="rId2" cstate="print"/>
          <a:srcRect t="7692" r="4287" b="23077"/>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Stanton\Documents\School Work\PNHP NY Metro\Social Media Activism\PIcs\Facebookuptodate2.jpg"/>
          <p:cNvPicPr>
            <a:picLocks noChangeAspect="1" noChangeArrowheads="1"/>
          </p:cNvPicPr>
          <p:nvPr/>
        </p:nvPicPr>
        <p:blipFill>
          <a:blip r:embed="rId2" cstate="print"/>
          <a:srcRect t="12307" r="4287" b="18462"/>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a:normAutofit fontScale="90000"/>
          </a:bodyPr>
          <a:lstStyle/>
          <a:p>
            <a:r>
              <a:rPr lang="en-US" b="1" dirty="0" smtClean="0">
                <a:solidFill>
                  <a:schemeClr val="accent5">
                    <a:lumMod val="60000"/>
                    <a:lumOff val="40000"/>
                  </a:schemeClr>
                </a:solidFill>
              </a:rPr>
              <a:t>Creating a Friend List Dedicated to Pages</a:t>
            </a:r>
            <a:endParaRPr lang="en-US" b="1" dirty="0">
              <a:solidFill>
                <a:schemeClr val="accent5">
                  <a:lumMod val="60000"/>
                  <a:lumOff val="40000"/>
                </a:schemeClr>
              </a:solidFill>
            </a:endParaRPr>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6">
                  <a:lumMod val="60000"/>
                  <a:lumOff val="40000"/>
                </a:schemeClr>
              </a:solidFill>
              <a:effectLst/>
              <a:uLnTx/>
              <a:uFillTx/>
              <a:latin typeface="+mn-lt"/>
              <a:ea typeface="+mn-ea"/>
              <a:cs typeface="+mn-cs"/>
            </a:endParaRPr>
          </a:p>
        </p:txBody>
      </p:sp>
    </p:spTree>
    <p:extLst>
      <p:ext uri="{BB962C8B-B14F-4D97-AF65-F5344CB8AC3E}">
        <p14:creationId xmlns:p14="http://schemas.microsoft.com/office/powerpoint/2010/main" val="37238106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Using Facebook To Stay Informed</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4648200"/>
          </a:xfrm>
        </p:spPr>
        <p:txBody>
          <a:bodyPr>
            <a:normAutofit/>
          </a:bodyPr>
          <a:lstStyle/>
          <a:p>
            <a:r>
              <a:rPr lang="en-US" sz="3000" dirty="0" smtClean="0"/>
              <a:t>Many of your favorite websites have Facebook Pages that you can “Like” (aka Subscribe) and see updates in your Newsfeed</a:t>
            </a:r>
          </a:p>
          <a:p>
            <a:pPr lvl="1"/>
            <a:r>
              <a:rPr lang="en-US" sz="2600" dirty="0" err="1" smtClean="0"/>
              <a:t>NYTimes</a:t>
            </a:r>
            <a:r>
              <a:rPr lang="en-US" sz="2600" dirty="0" smtClean="0"/>
              <a:t>, </a:t>
            </a:r>
            <a:r>
              <a:rPr lang="en-US" sz="2600" dirty="0" err="1" smtClean="0"/>
              <a:t>HuffingtonPost</a:t>
            </a:r>
            <a:r>
              <a:rPr lang="en-US" sz="2600" dirty="0" smtClean="0"/>
              <a:t>, </a:t>
            </a:r>
            <a:r>
              <a:rPr lang="en-US" sz="2600" dirty="0" err="1" smtClean="0"/>
              <a:t>DailyKos</a:t>
            </a:r>
            <a:r>
              <a:rPr lang="en-US" sz="2600" dirty="0" smtClean="0"/>
              <a:t>,</a:t>
            </a:r>
          </a:p>
          <a:p>
            <a:r>
              <a:rPr lang="en-US" sz="3000" dirty="0" smtClean="0"/>
              <a:t>RSS Reader or Google Reader</a:t>
            </a:r>
          </a:p>
          <a:p>
            <a:endParaRPr lang="en-US" sz="3000" dirty="0" smtClean="0"/>
          </a:p>
          <a:p>
            <a:endParaRPr lang="en-US" sz="3000" dirty="0" smtClean="0"/>
          </a:p>
          <a:p>
            <a:pPr marL="0" indent="0">
              <a:buNone/>
            </a:pPr>
            <a:endParaRPr lang="en-US" sz="3000" dirty="0"/>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6">
                  <a:lumMod val="60000"/>
                  <a:lumOff val="40000"/>
                </a:schemeClr>
              </a:solidFill>
              <a:effectLst/>
              <a:uLnTx/>
              <a:uFillTx/>
              <a:latin typeface="+mn-lt"/>
              <a:ea typeface="+mn-ea"/>
              <a:cs typeface="+mn-cs"/>
            </a:endParaRPr>
          </a:p>
        </p:txBody>
      </p:sp>
      <p:pic>
        <p:nvPicPr>
          <p:cNvPr id="2050" name="Picture 2" descr="C:\Users\Stanton Shek\Desktop\PIcs\Create New Lis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03" r="9129" b="-1073"/>
          <a:stretch/>
        </p:blipFill>
        <p:spPr bwMode="auto">
          <a:xfrm>
            <a:off x="-13447" y="13447"/>
            <a:ext cx="9157447" cy="803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48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Using Facebook To Stay Informed</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4648200"/>
          </a:xfrm>
        </p:spPr>
        <p:txBody>
          <a:bodyPr>
            <a:normAutofit/>
          </a:bodyPr>
          <a:lstStyle/>
          <a:p>
            <a:r>
              <a:rPr lang="en-US" sz="3000" dirty="0" smtClean="0"/>
              <a:t>Many of your favorite websites have Facebook Pages that you can “Like” (aka Subscribe) and see updates in your Newsfeed</a:t>
            </a:r>
          </a:p>
          <a:p>
            <a:pPr lvl="1"/>
            <a:r>
              <a:rPr lang="en-US" sz="2600" dirty="0" err="1" smtClean="0"/>
              <a:t>NYTimes</a:t>
            </a:r>
            <a:r>
              <a:rPr lang="en-US" sz="2600" dirty="0" smtClean="0"/>
              <a:t>, </a:t>
            </a:r>
            <a:r>
              <a:rPr lang="en-US" sz="2600" dirty="0" err="1" smtClean="0"/>
              <a:t>HuffingtonPost</a:t>
            </a:r>
            <a:r>
              <a:rPr lang="en-US" sz="2600" dirty="0" smtClean="0"/>
              <a:t>, </a:t>
            </a:r>
            <a:r>
              <a:rPr lang="en-US" sz="2600" dirty="0" err="1" smtClean="0"/>
              <a:t>DailyKos</a:t>
            </a:r>
            <a:r>
              <a:rPr lang="en-US" sz="2600" dirty="0" smtClean="0"/>
              <a:t>,</a:t>
            </a:r>
          </a:p>
          <a:p>
            <a:r>
              <a:rPr lang="en-US" sz="3000" dirty="0" smtClean="0"/>
              <a:t>RSS Reader or Google Reader</a:t>
            </a:r>
          </a:p>
          <a:p>
            <a:endParaRPr lang="en-US" sz="3000" dirty="0" smtClean="0"/>
          </a:p>
          <a:p>
            <a:endParaRPr lang="en-US" sz="3000" dirty="0" smtClean="0"/>
          </a:p>
          <a:p>
            <a:pPr marL="0" indent="0">
              <a:buNone/>
            </a:pPr>
            <a:endParaRPr lang="en-US" sz="3000" dirty="0"/>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6">
                  <a:lumMod val="60000"/>
                  <a:lumOff val="40000"/>
                </a:schemeClr>
              </a:solidFill>
              <a:effectLst/>
              <a:uLnTx/>
              <a:uFillTx/>
              <a:latin typeface="+mn-lt"/>
              <a:ea typeface="+mn-ea"/>
              <a:cs typeface="+mn-cs"/>
            </a:endParaRPr>
          </a:p>
        </p:txBody>
      </p:sp>
      <p:pic>
        <p:nvPicPr>
          <p:cNvPr id="3074" name="Picture 2" descr="C:\Users\Stanton Shek\Desktop\PIcs\Create New List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35" t="8380" r="3792"/>
          <a:stretch/>
        </p:blipFill>
        <p:spPr bwMode="auto">
          <a:xfrm>
            <a:off x="-94129" y="-8965"/>
            <a:ext cx="9238129" cy="803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434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1600200"/>
            <a:ext cx="8686801" cy="5029200"/>
          </a:xfrm>
        </p:spPr>
        <p:txBody>
          <a:bodyPr>
            <a:normAutofit/>
          </a:bodyPr>
          <a:lstStyle/>
          <a:p>
            <a:r>
              <a:rPr lang="en-US" sz="2900" dirty="0" smtClean="0"/>
              <a:t>#8 most popular website in US</a:t>
            </a:r>
          </a:p>
          <a:p>
            <a:r>
              <a:rPr lang="en-US" sz="2900" dirty="0" smtClean="0"/>
              <a:t>Facebook status updates – but more frequent</a:t>
            </a:r>
          </a:p>
          <a:p>
            <a:pPr lvl="1"/>
            <a:r>
              <a:rPr lang="en-US" sz="2500" dirty="0" smtClean="0"/>
              <a:t>140 characters or less</a:t>
            </a:r>
          </a:p>
          <a:p>
            <a:r>
              <a:rPr lang="en-US" sz="2900" dirty="0" smtClean="0"/>
              <a:t>Trending Topics – able to see most popular topics overall and in specific regions</a:t>
            </a:r>
          </a:p>
          <a:p>
            <a:pPr lvl="1"/>
            <a:r>
              <a:rPr lang="en-US" sz="2500" dirty="0" smtClean="0"/>
              <a:t>#</a:t>
            </a:r>
            <a:r>
              <a:rPr lang="en-US" sz="2500" dirty="0" err="1" smtClean="0"/>
              <a:t>singlepayer</a:t>
            </a:r>
            <a:endParaRPr lang="en-US" sz="2500" dirty="0" smtClean="0"/>
          </a:p>
          <a:p>
            <a:r>
              <a:rPr lang="en-US" sz="2900" dirty="0" smtClean="0"/>
              <a:t>Direct contact to media figures and celebrities</a:t>
            </a:r>
          </a:p>
          <a:p>
            <a:pPr lvl="1"/>
            <a:r>
              <a:rPr lang="en-US" sz="2500" dirty="0" smtClean="0"/>
              <a:t>Can tweet “@” them</a:t>
            </a:r>
          </a:p>
          <a:p>
            <a:pPr lvl="1"/>
            <a:r>
              <a:rPr lang="en-US" sz="2500" dirty="0" smtClean="0"/>
              <a:t>Potentially they can </a:t>
            </a:r>
            <a:r>
              <a:rPr lang="en-US" sz="2500" dirty="0" err="1" smtClean="0"/>
              <a:t>retweet</a:t>
            </a:r>
            <a:r>
              <a:rPr lang="en-US" sz="2500" dirty="0" smtClean="0"/>
              <a:t> (RT) your message to their followers</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3074" name="Picture 2" descr="C:\Users\Stanton\Documents\School Work\PNHP NY Metro\Social Media Activism\PIcs\twitter logo.png"/>
          <p:cNvPicPr>
            <a:picLocks noChangeAspect="1" noChangeArrowheads="1"/>
          </p:cNvPicPr>
          <p:nvPr/>
        </p:nvPicPr>
        <p:blipFill>
          <a:blip r:embed="rId3" cstate="print"/>
          <a:srcRect t="31475" b="34426"/>
          <a:stretch>
            <a:fillRect/>
          </a:stretch>
        </p:blipFill>
        <p:spPr bwMode="auto">
          <a:xfrm>
            <a:off x="1981200" y="381000"/>
            <a:ext cx="5086350" cy="990600"/>
          </a:xfrm>
          <a:prstGeom prst="rect">
            <a:avLst/>
          </a:prstGeom>
          <a:noFill/>
        </p:spPr>
      </p:pic>
    </p:spTree>
    <p:extLst>
      <p:ext uri="{BB962C8B-B14F-4D97-AF65-F5344CB8AC3E}">
        <p14:creationId xmlns:p14="http://schemas.microsoft.com/office/powerpoint/2010/main" val="3734115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2362200"/>
            <a:ext cx="8686801" cy="4267200"/>
          </a:xfrm>
        </p:spPr>
        <p:txBody>
          <a:bodyPr>
            <a:normAutofit/>
          </a:bodyPr>
          <a:lstStyle/>
          <a:p>
            <a:r>
              <a:rPr lang="en-US" sz="2900" dirty="0" smtClean="0"/>
              <a:t>Have #</a:t>
            </a:r>
            <a:r>
              <a:rPr lang="en-US" sz="2900" dirty="0" err="1" smtClean="0"/>
              <a:t>singlepayer</a:t>
            </a:r>
            <a:r>
              <a:rPr lang="en-US" sz="2900" dirty="0" smtClean="0"/>
              <a:t> be a Trending Topic </a:t>
            </a:r>
          </a:p>
          <a:p>
            <a:r>
              <a:rPr lang="en-US" sz="2900" dirty="0" smtClean="0"/>
              <a:t>Directly contact to media figures, celebrities, and politicians</a:t>
            </a:r>
          </a:p>
          <a:p>
            <a:pPr lvl="1"/>
            <a:r>
              <a:rPr lang="en-US" sz="2500" dirty="0" smtClean="0"/>
              <a:t>Can tweet “@” them</a:t>
            </a:r>
          </a:p>
          <a:p>
            <a:pPr lvl="1"/>
            <a:r>
              <a:rPr lang="en-US" sz="2500" dirty="0" smtClean="0"/>
              <a:t>Potentially they can </a:t>
            </a:r>
            <a:r>
              <a:rPr lang="en-US" sz="2500" dirty="0" err="1" smtClean="0"/>
              <a:t>retweet</a:t>
            </a:r>
            <a:r>
              <a:rPr lang="en-US" sz="2500" dirty="0" smtClean="0"/>
              <a:t> (RT) your message to their followers</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3074" name="Picture 2" descr="C:\Users\Stanton\Documents\School Work\PNHP NY Metro\Social Media Activism\PIcs\twitter logo.png"/>
          <p:cNvPicPr>
            <a:picLocks noChangeAspect="1" noChangeArrowheads="1"/>
          </p:cNvPicPr>
          <p:nvPr/>
        </p:nvPicPr>
        <p:blipFill>
          <a:blip r:embed="rId3" cstate="print"/>
          <a:srcRect t="31475" b="34426"/>
          <a:stretch>
            <a:fillRect/>
          </a:stretch>
        </p:blipFill>
        <p:spPr bwMode="auto">
          <a:xfrm>
            <a:off x="1981200" y="381000"/>
            <a:ext cx="5086350" cy="990600"/>
          </a:xfrm>
          <a:prstGeom prst="rect">
            <a:avLst/>
          </a:prstGeom>
          <a:noFill/>
        </p:spPr>
      </p:pic>
      <p:sp>
        <p:nvSpPr>
          <p:cNvPr id="5" name="Subtitle 2"/>
          <p:cNvSpPr txBox="1">
            <a:spLocks/>
          </p:cNvSpPr>
          <p:nvPr/>
        </p:nvSpPr>
        <p:spPr>
          <a:xfrm>
            <a:off x="0" y="1676400"/>
            <a:ext cx="9144000" cy="2590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accent2"/>
                </a:solidFill>
              </a:rPr>
              <a:t>Major Goals</a:t>
            </a:r>
            <a:endParaRPr kumimoji="0" lang="en-US" sz="3600" b="0" i="0" u="none" strike="noStrike" kern="120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32668941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Stanton Shek\Desktop\PIcs\Twitter Trend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0"/>
            <a:ext cx="7933006" cy="682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441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2362200"/>
            <a:ext cx="8686801" cy="4267200"/>
          </a:xfrm>
        </p:spPr>
        <p:txBody>
          <a:bodyPr>
            <a:normAutofit lnSpcReduction="10000"/>
          </a:bodyPr>
          <a:lstStyle/>
          <a:p>
            <a:r>
              <a:rPr lang="en-US" sz="2900" strike="dblStrike" dirty="0" smtClean="0"/>
              <a:t>Have #</a:t>
            </a:r>
            <a:r>
              <a:rPr lang="en-US" sz="2900" strike="dblStrike" dirty="0" err="1" smtClean="0"/>
              <a:t>singlepayer</a:t>
            </a:r>
            <a:r>
              <a:rPr lang="en-US" sz="2900" strike="dblStrike" dirty="0" smtClean="0"/>
              <a:t> be a Trending Topic </a:t>
            </a:r>
          </a:p>
          <a:p>
            <a:pPr lvl="1"/>
            <a:r>
              <a:rPr lang="en-US" sz="2500" dirty="0" smtClean="0">
                <a:solidFill>
                  <a:schemeClr val="accent2"/>
                </a:solidFill>
              </a:rPr>
              <a:t>Extremely difficult with our minimal numbers</a:t>
            </a:r>
          </a:p>
          <a:p>
            <a:pPr lvl="1"/>
            <a:r>
              <a:rPr lang="en-US" sz="2500" dirty="0" smtClean="0">
                <a:solidFill>
                  <a:schemeClr val="accent2"/>
                </a:solidFill>
              </a:rPr>
              <a:t>A single tweet is a drop in an ocean of tweets</a:t>
            </a:r>
          </a:p>
          <a:p>
            <a:pPr lvl="1"/>
            <a:r>
              <a:rPr lang="en-US" sz="2500" dirty="0" smtClean="0">
                <a:solidFill>
                  <a:schemeClr val="accent2"/>
                </a:solidFill>
              </a:rPr>
              <a:t>Even a few dozen tweets at once would go largely unnoticed</a:t>
            </a:r>
          </a:p>
          <a:p>
            <a:r>
              <a:rPr lang="en-US" sz="2900" dirty="0" smtClean="0"/>
              <a:t>Directly contact to media figures, celebrities, and politicians</a:t>
            </a:r>
          </a:p>
          <a:p>
            <a:pPr lvl="1"/>
            <a:r>
              <a:rPr lang="en-US" sz="2500" dirty="0" smtClean="0"/>
              <a:t>Can tweet “@” them</a:t>
            </a:r>
          </a:p>
          <a:p>
            <a:pPr lvl="1"/>
            <a:r>
              <a:rPr lang="en-US" sz="2500" dirty="0" smtClean="0"/>
              <a:t>Potentially they can </a:t>
            </a:r>
            <a:r>
              <a:rPr lang="en-US" sz="2500" dirty="0" err="1" smtClean="0"/>
              <a:t>retweet</a:t>
            </a:r>
            <a:r>
              <a:rPr lang="en-US" sz="2500" dirty="0" smtClean="0"/>
              <a:t> (RT) your message to their followers</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3074" name="Picture 2" descr="C:\Users\Stanton\Documents\School Work\PNHP NY Metro\Social Media Activism\PIcs\twitter logo.png"/>
          <p:cNvPicPr>
            <a:picLocks noChangeAspect="1" noChangeArrowheads="1"/>
          </p:cNvPicPr>
          <p:nvPr/>
        </p:nvPicPr>
        <p:blipFill>
          <a:blip r:embed="rId3" cstate="print"/>
          <a:srcRect t="31475" b="34426"/>
          <a:stretch>
            <a:fillRect/>
          </a:stretch>
        </p:blipFill>
        <p:spPr bwMode="auto">
          <a:xfrm>
            <a:off x="1981200" y="381000"/>
            <a:ext cx="5086350" cy="990600"/>
          </a:xfrm>
          <a:prstGeom prst="rect">
            <a:avLst/>
          </a:prstGeom>
          <a:noFill/>
        </p:spPr>
      </p:pic>
      <p:sp>
        <p:nvSpPr>
          <p:cNvPr id="5" name="Subtitle 2"/>
          <p:cNvSpPr txBox="1">
            <a:spLocks/>
          </p:cNvSpPr>
          <p:nvPr/>
        </p:nvSpPr>
        <p:spPr>
          <a:xfrm>
            <a:off x="0" y="1676400"/>
            <a:ext cx="9144000" cy="2590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accent2"/>
                </a:solidFill>
              </a:rPr>
              <a:t>Major Goals</a:t>
            </a:r>
            <a:endParaRPr kumimoji="0" lang="en-US" sz="3600" b="0" i="0" u="none" strike="noStrike" kern="120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32668941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2362200"/>
            <a:ext cx="8458201" cy="4267200"/>
          </a:xfrm>
        </p:spPr>
        <p:txBody>
          <a:bodyPr>
            <a:normAutofit/>
          </a:bodyPr>
          <a:lstStyle/>
          <a:p>
            <a:r>
              <a:rPr lang="en-US" sz="2900" dirty="0" smtClean="0"/>
              <a:t>Directly contact to media figures and celebrities</a:t>
            </a:r>
          </a:p>
          <a:p>
            <a:pPr lvl="1"/>
            <a:r>
              <a:rPr lang="en-US" sz="2500" dirty="0" smtClean="0">
                <a:solidFill>
                  <a:schemeClr val="accent2"/>
                </a:solidFill>
              </a:rPr>
              <a:t>Think of it like a “Letter to the Editor” – just a lot shorter</a:t>
            </a:r>
          </a:p>
          <a:p>
            <a:pPr lvl="2"/>
            <a:r>
              <a:rPr lang="en-US" sz="2100" dirty="0" smtClean="0">
                <a:solidFill>
                  <a:schemeClr val="accent2"/>
                </a:solidFill>
              </a:rPr>
              <a:t>Hopefully they RT you</a:t>
            </a:r>
          </a:p>
          <a:p>
            <a:pPr lvl="1"/>
            <a:r>
              <a:rPr lang="en-US" sz="2500" dirty="0" smtClean="0">
                <a:solidFill>
                  <a:schemeClr val="accent2"/>
                </a:solidFill>
              </a:rPr>
              <a:t>Provide Instant Feedback to these “Influencers” and content generators</a:t>
            </a:r>
          </a:p>
          <a:p>
            <a:pPr lvl="1"/>
            <a:r>
              <a:rPr lang="en-US" sz="2500" dirty="0" smtClean="0">
                <a:solidFill>
                  <a:schemeClr val="accent2"/>
                </a:solidFill>
              </a:rPr>
              <a:t>Another way to contact your representatives in government</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3074" name="Picture 2" descr="C:\Users\Stanton\Documents\School Work\PNHP NY Metro\Social Media Activism\PIcs\twitter logo.png"/>
          <p:cNvPicPr>
            <a:picLocks noChangeAspect="1" noChangeArrowheads="1"/>
          </p:cNvPicPr>
          <p:nvPr/>
        </p:nvPicPr>
        <p:blipFill>
          <a:blip r:embed="rId3" cstate="print"/>
          <a:srcRect t="31475" b="34426"/>
          <a:stretch>
            <a:fillRect/>
          </a:stretch>
        </p:blipFill>
        <p:spPr bwMode="auto">
          <a:xfrm>
            <a:off x="1981200" y="381000"/>
            <a:ext cx="5086350" cy="990600"/>
          </a:xfrm>
          <a:prstGeom prst="rect">
            <a:avLst/>
          </a:prstGeom>
          <a:noFill/>
        </p:spPr>
      </p:pic>
      <p:sp>
        <p:nvSpPr>
          <p:cNvPr id="5" name="Subtitle 2"/>
          <p:cNvSpPr txBox="1">
            <a:spLocks/>
          </p:cNvSpPr>
          <p:nvPr/>
        </p:nvSpPr>
        <p:spPr>
          <a:xfrm>
            <a:off x="0" y="1676400"/>
            <a:ext cx="9144000" cy="2590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accent2"/>
                </a:solidFill>
              </a:rPr>
              <a:t>Major Goal</a:t>
            </a:r>
            <a:endParaRPr kumimoji="0" lang="en-US" sz="3600" b="0" i="0" u="none" strike="noStrike" kern="120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3266894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Social Bookmarking</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2900" dirty="0" smtClean="0"/>
              <a:t>Users share their online content (articles, photos, videos, music) with other users</a:t>
            </a:r>
          </a:p>
          <a:p>
            <a:r>
              <a:rPr lang="en-US" sz="2900" dirty="0" smtClean="0"/>
              <a:t>Other users who encounter the links may vote in approval or disapproval of the link </a:t>
            </a:r>
          </a:p>
          <a:p>
            <a:pPr lvl="1"/>
            <a:r>
              <a:rPr lang="en-US" sz="2500" dirty="0" smtClean="0"/>
              <a:t>This will in turn give higher or lower visibility to that content in the community</a:t>
            </a:r>
          </a:p>
          <a:p>
            <a:r>
              <a:rPr lang="en-US" sz="2900" dirty="0" smtClean="0"/>
              <a:t>In addition, users can comment on submitted links and have discussions (ideally)</a:t>
            </a:r>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err="1" smtClean="0">
                <a:ln>
                  <a:noFill/>
                </a:ln>
                <a:solidFill>
                  <a:schemeClr val="accent2"/>
                </a:solidFill>
                <a:effectLst/>
                <a:uLnTx/>
                <a:uFillTx/>
                <a:latin typeface="+mn-lt"/>
                <a:ea typeface="+mn-ea"/>
                <a:cs typeface="+mn-cs"/>
              </a:rPr>
              <a:t>Reddit</a:t>
            </a:r>
            <a:r>
              <a:rPr kumimoji="0" lang="en-US" sz="36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accent2"/>
                </a:solidFill>
                <a:effectLst/>
                <a:uLnTx/>
                <a:uFillTx/>
                <a:latin typeface="+mn-lt"/>
                <a:ea typeface="+mn-ea"/>
                <a:cs typeface="+mn-cs"/>
              </a:rPr>
              <a:t>StumbleUpon</a:t>
            </a:r>
            <a:r>
              <a:rPr kumimoji="0" lang="en-US" sz="36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accent2"/>
                </a:solidFill>
                <a:effectLst/>
                <a:uLnTx/>
                <a:uFillTx/>
                <a:latin typeface="+mn-lt"/>
                <a:ea typeface="+mn-ea"/>
                <a:cs typeface="+mn-cs"/>
              </a:rPr>
              <a:t>Digg</a:t>
            </a:r>
            <a:r>
              <a:rPr kumimoji="0" lang="en-US" sz="3600" b="0" i="0" u="none" strike="noStrike" kern="1200" cap="none" spc="0" normalizeH="0" baseline="0" noProof="0" dirty="0" smtClean="0">
                <a:ln>
                  <a:noFill/>
                </a:ln>
                <a:solidFill>
                  <a:schemeClr val="accent2"/>
                </a:solidFill>
                <a:effectLst/>
                <a:uLnTx/>
                <a:uFillTx/>
                <a:latin typeface="+mn-lt"/>
                <a:ea typeface="+mn-ea"/>
                <a:cs typeface="+mn-cs"/>
              </a:rPr>
              <a:t>,</a:t>
            </a:r>
            <a:r>
              <a:rPr kumimoji="0" lang="en-US" sz="3600" b="0" i="0" u="none" strike="noStrike" kern="1200" cap="none" spc="0" normalizeH="0" noProof="0" dirty="0" smtClean="0">
                <a:ln>
                  <a:noFill/>
                </a:ln>
                <a:solidFill>
                  <a:schemeClr val="accent2"/>
                </a:solidFill>
                <a:effectLst/>
                <a:uLnTx/>
                <a:uFillTx/>
                <a:latin typeface="+mn-lt"/>
                <a:ea typeface="+mn-ea"/>
                <a:cs typeface="+mn-cs"/>
              </a:rPr>
              <a:t> Delicious</a:t>
            </a:r>
            <a:endParaRPr kumimoji="0" lang="en-US" sz="3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10304775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Users\Stanton\Documents\School Work\PNHP NY Metro\Social Media Activism\PIcs\WeFollow.jpg"/>
          <p:cNvPicPr>
            <a:picLocks noChangeAspect="1" noChangeArrowheads="1"/>
          </p:cNvPicPr>
          <p:nvPr/>
        </p:nvPicPr>
        <p:blipFill>
          <a:blip r:embed="rId2" cstate="print"/>
          <a:srcRect b="7663"/>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Stanton\Documents\School Work\PNHP NY Metro\Social Media Activism\PIcs\Twitter Tweet Congress.jpg"/>
          <p:cNvPicPr>
            <a:picLocks noChangeAspect="1" noChangeArrowheads="1"/>
          </p:cNvPicPr>
          <p:nvPr/>
        </p:nvPicPr>
        <p:blipFill>
          <a:blip r:embed="rId2" cstate="print"/>
          <a:srcRect t="4303" b="18249"/>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TITLEEEEEEEEE</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199" y="2514600"/>
            <a:ext cx="8686801" cy="4114800"/>
          </a:xfrm>
        </p:spPr>
        <p:txBody>
          <a:bodyPr>
            <a:normAutofit/>
          </a:bodyPr>
          <a:lstStyle/>
          <a:p>
            <a:r>
              <a:rPr lang="en-US" sz="2900" dirty="0" smtClean="0"/>
              <a:t>Some have a lot of Followers</a:t>
            </a:r>
          </a:p>
          <a:p>
            <a:r>
              <a:rPr lang="en-US" sz="2900" dirty="0" smtClean="0"/>
              <a:t>Some are better and will RT tweets</a:t>
            </a:r>
          </a:p>
          <a:p>
            <a:r>
              <a:rPr lang="en-US" sz="2900" dirty="0" smtClean="0"/>
              <a:t>Some only post links to their own content</a:t>
            </a:r>
          </a:p>
          <a:p>
            <a:r>
              <a:rPr lang="en-US" sz="2900" dirty="0" smtClean="0"/>
              <a:t>Some are run by staff &amp; interns</a:t>
            </a:r>
          </a:p>
          <a:p>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3074" name="Picture 2" descr="C:\Users\Stanton\Documents\School Work\PNHP NY Metro\Social Media Activism\PIcs\twitter logo.png"/>
          <p:cNvPicPr>
            <a:picLocks noChangeAspect="1" noChangeArrowheads="1"/>
          </p:cNvPicPr>
          <p:nvPr/>
        </p:nvPicPr>
        <p:blipFill>
          <a:blip r:embed="rId3" cstate="print"/>
          <a:srcRect t="31475" b="34426"/>
          <a:stretch>
            <a:fillRect/>
          </a:stretch>
        </p:blipFill>
        <p:spPr bwMode="auto">
          <a:xfrm>
            <a:off x="1981200" y="381000"/>
            <a:ext cx="5086350" cy="990600"/>
          </a:xfrm>
          <a:prstGeom prst="rect">
            <a:avLst/>
          </a:prstGeom>
          <a:noFill/>
        </p:spPr>
      </p:pic>
      <p:sp>
        <p:nvSpPr>
          <p:cNvPr id="5" name="Subtitle 2"/>
          <p:cNvSpPr txBox="1">
            <a:spLocks/>
          </p:cNvSpPr>
          <p:nvPr/>
        </p:nvSpPr>
        <p:spPr>
          <a:xfrm>
            <a:off x="0" y="1676400"/>
            <a:ext cx="9144000" cy="2590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accent2"/>
                </a:solidFill>
              </a:rPr>
              <a:t>Not All Twitter Accounts Are Equal</a:t>
            </a:r>
            <a:endParaRPr kumimoji="0" lang="en-US" sz="3600" b="0" i="0" u="none" strike="noStrike" kern="120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32668941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Stanton\Documents\School Work\PNHP NY Metro\Social Media Activism\PIcs\TweetTweeter.jpg"/>
          <p:cNvPicPr>
            <a:picLocks noChangeAspect="1" noChangeArrowheads="1"/>
          </p:cNvPicPr>
          <p:nvPr/>
        </p:nvPicPr>
        <p:blipFill>
          <a:blip r:embed="rId2" cstate="print"/>
          <a:srcRect b="15774"/>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Stanton\Documents\School Work\PNHP NY Metro\Social Media Activism\PIcs\Ezra Klein article.jpg"/>
          <p:cNvPicPr>
            <a:picLocks noChangeAspect="1" noChangeArrowheads="1"/>
          </p:cNvPicPr>
          <p:nvPr/>
        </p:nvPicPr>
        <p:blipFill>
          <a:blip r:embed="rId2" cstate="print"/>
          <a:srcRect l="2279" t="10540" b="-5402"/>
          <a:stretch>
            <a:fillRect/>
          </a:stretch>
        </p:blipFill>
        <p:spPr bwMode="auto">
          <a:xfrm>
            <a:off x="1295400" y="152400"/>
            <a:ext cx="6534151" cy="6858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3" name="Picture 3" descr="C:\Users\Stanton\Documents\School Work\PNHP NY Metro\Social Media Activism\PIcs\Ezra Klein twitter.jpg"/>
          <p:cNvPicPr>
            <a:picLocks noChangeAspect="1" noChangeArrowheads="1"/>
          </p:cNvPicPr>
          <p:nvPr/>
        </p:nvPicPr>
        <p:blipFill>
          <a:blip r:embed="rId2" cstate="print"/>
          <a:srcRect l="3525"/>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Lastly…</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1371600"/>
            <a:ext cx="8229600" cy="4648200"/>
          </a:xfrm>
        </p:spPr>
        <p:txBody>
          <a:bodyPr>
            <a:normAutofit/>
          </a:bodyPr>
          <a:lstStyle/>
          <a:p>
            <a:endParaRPr lang="en-US" sz="3000" dirty="0" smtClean="0"/>
          </a:p>
          <a:p>
            <a:endParaRPr lang="en-US" sz="3000" dirty="0" smtClean="0"/>
          </a:p>
          <a:p>
            <a:pPr marL="0" indent="0">
              <a:buNone/>
            </a:pPr>
            <a:endParaRPr lang="en-US" sz="3000" dirty="0"/>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6">
                  <a:lumMod val="60000"/>
                  <a:lumOff val="40000"/>
                </a:schemeClr>
              </a:solidFill>
              <a:effectLst/>
              <a:uLnTx/>
              <a:uFillTx/>
              <a:latin typeface="+mn-lt"/>
              <a:ea typeface="+mn-ea"/>
              <a:cs typeface="+mn-cs"/>
            </a:endParaRPr>
          </a:p>
        </p:txBody>
      </p:sp>
      <p:pic>
        <p:nvPicPr>
          <p:cNvPr id="5" name="Picture 2" descr="C:\Users\Stanton\Documents\School Work\PNHP NY Metro\Social Media Activism\PIcs\Don't_feed_the_trolls.jpg"/>
          <p:cNvPicPr>
            <a:picLocks noChangeAspect="1" noChangeArrowheads="1"/>
          </p:cNvPicPr>
          <p:nvPr/>
        </p:nvPicPr>
        <p:blipFill>
          <a:blip r:embed="rId2" cstate="print"/>
          <a:srcRect/>
          <a:stretch>
            <a:fillRect/>
          </a:stretch>
        </p:blipFill>
        <p:spPr bwMode="auto">
          <a:xfrm>
            <a:off x="838200" y="1600200"/>
            <a:ext cx="7538720" cy="4038600"/>
          </a:xfrm>
          <a:prstGeom prst="rect">
            <a:avLst/>
          </a:prstGeom>
          <a:noFill/>
        </p:spPr>
      </p:pic>
    </p:spTree>
    <p:extLst>
      <p:ext uri="{BB962C8B-B14F-4D97-AF65-F5344CB8AC3E}">
        <p14:creationId xmlns:p14="http://schemas.microsoft.com/office/powerpoint/2010/main" val="37238106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60000"/>
                    <a:lumOff val="40000"/>
                  </a:schemeClr>
                </a:solidFill>
              </a:rPr>
              <a:t>Summary</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sz="2900" dirty="0" smtClean="0"/>
              <a:t>“Like” content often on </a:t>
            </a:r>
            <a:r>
              <a:rPr lang="en-US" sz="2900" dirty="0" err="1" smtClean="0"/>
              <a:t>Facebook</a:t>
            </a:r>
            <a:endParaRPr lang="en-US" sz="2900" dirty="0" smtClean="0"/>
          </a:p>
          <a:p>
            <a:r>
              <a:rPr lang="en-US" sz="2900" dirty="0" smtClean="0"/>
              <a:t>Remember TLDR</a:t>
            </a:r>
          </a:p>
          <a:p>
            <a:r>
              <a:rPr lang="en-US" sz="2900" dirty="0" smtClean="0"/>
              <a:t>Follow up with Friends who express interest in your posts</a:t>
            </a:r>
          </a:p>
          <a:p>
            <a:r>
              <a:rPr lang="en-US" sz="2900" dirty="0" smtClean="0"/>
              <a:t>Tweet @ media figures, celebrities, politicians</a:t>
            </a:r>
          </a:p>
          <a:p>
            <a:r>
              <a:rPr lang="en-US" sz="2900" dirty="0" smtClean="0"/>
              <a:t>Don’t feed the trolls (or become a troll)</a:t>
            </a:r>
          </a:p>
          <a:p>
            <a:r>
              <a:rPr lang="en-US" sz="2900" dirty="0" smtClean="0"/>
              <a:t>“Friend” &amp; network with people you meet here</a:t>
            </a:r>
          </a:p>
          <a:p>
            <a:pPr lvl="1"/>
            <a:r>
              <a:rPr lang="en-US" sz="2500" dirty="0" smtClean="0"/>
              <a:t>PNHP Facebook Page Event</a:t>
            </a:r>
          </a:p>
          <a:p>
            <a:pPr lvl="1"/>
            <a:r>
              <a:rPr lang="en-US" sz="2500" dirty="0" smtClean="0"/>
              <a:t>Find people in attendance</a:t>
            </a:r>
          </a:p>
          <a:p>
            <a:r>
              <a:rPr lang="en-US" sz="2900" dirty="0" smtClean="0"/>
              <a:t>Be a part of PNHP’s “Social Media Task Force”</a:t>
            </a:r>
          </a:p>
          <a:p>
            <a:pPr marL="457200" lvl="1" indent="0">
              <a:buNone/>
            </a:pPr>
            <a:endParaRPr lang="en-US" sz="2500" dirty="0" smtClean="0"/>
          </a:p>
        </p:txBody>
      </p:sp>
    </p:spTree>
    <p:extLst>
      <p:ext uri="{BB962C8B-B14F-4D97-AF65-F5344CB8AC3E}">
        <p14:creationId xmlns:p14="http://schemas.microsoft.com/office/powerpoint/2010/main" val="3054685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62600"/>
            <a:ext cx="9144000" cy="1295400"/>
          </a:xfrm>
        </p:spPr>
        <p:txBody>
          <a:bodyPr>
            <a:normAutofit/>
          </a:bodyPr>
          <a:lstStyle/>
          <a:p>
            <a:r>
              <a:rPr lang="en-US" sz="4800" b="1" dirty="0" smtClean="0">
                <a:solidFill>
                  <a:schemeClr val="accent2"/>
                </a:solidFill>
              </a:rPr>
              <a:t>Questions?</a:t>
            </a:r>
            <a:endParaRPr lang="en-US" sz="4800" dirty="0">
              <a:solidFill>
                <a:schemeClr val="accent2"/>
              </a:solidFill>
            </a:endParaRPr>
          </a:p>
        </p:txBody>
      </p:sp>
      <p:sp>
        <p:nvSpPr>
          <p:cNvPr id="5" name="Content Placeholder 2"/>
          <p:cNvSpPr txBox="1">
            <a:spLocks/>
          </p:cNvSpPr>
          <p:nvPr/>
        </p:nvSpPr>
        <p:spPr>
          <a:xfrm>
            <a:off x="0" y="381000"/>
            <a:ext cx="9144000" cy="4144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chemeClr val="accent5">
                    <a:lumMod val="60000"/>
                    <a:lumOff val="40000"/>
                  </a:schemeClr>
                </a:solidFill>
                <a:effectLst/>
                <a:uLnTx/>
                <a:uFillTx/>
                <a:latin typeface="+mn-lt"/>
                <a:ea typeface="+mn-ea"/>
                <a:cs typeface="+mn-cs"/>
              </a:rPr>
              <a:t>Thank you!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7410" name="Picture 2" descr="C:\Users\Stanton\Documents\School Work\PNHP NY Metro\Social Media Activism\PIcs\OnlineActivism.jpg"/>
          <p:cNvPicPr>
            <a:picLocks noChangeAspect="1" noChangeArrowheads="1"/>
          </p:cNvPicPr>
          <p:nvPr/>
        </p:nvPicPr>
        <p:blipFill>
          <a:blip r:embed="rId2" cstate="print"/>
          <a:srcRect/>
          <a:stretch>
            <a:fillRect/>
          </a:stretch>
        </p:blipFill>
        <p:spPr bwMode="auto">
          <a:xfrm>
            <a:off x="2590800" y="1490859"/>
            <a:ext cx="3646319" cy="4300341"/>
          </a:xfrm>
          <a:prstGeom prst="rect">
            <a:avLst/>
          </a:prstGeom>
          <a:noFill/>
        </p:spPr>
      </p:pic>
    </p:spTree>
    <p:extLst>
      <p:ext uri="{BB962C8B-B14F-4D97-AF65-F5344CB8AC3E}">
        <p14:creationId xmlns:p14="http://schemas.microsoft.com/office/powerpoint/2010/main" val="2635574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err="1" smtClean="0">
                <a:solidFill>
                  <a:schemeClr val="accent5">
                    <a:lumMod val="60000"/>
                    <a:lumOff val="40000"/>
                  </a:schemeClr>
                </a:solidFill>
              </a:rPr>
              <a:t>Curation</a:t>
            </a:r>
            <a:r>
              <a:rPr lang="en-US" b="1" dirty="0" smtClean="0">
                <a:solidFill>
                  <a:schemeClr val="accent5">
                    <a:lumMod val="60000"/>
                    <a:lumOff val="40000"/>
                  </a:schemeClr>
                </a:solidFill>
              </a:rPr>
              <a:t> Sites</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2900" dirty="0" smtClean="0"/>
              <a:t>You add content to your individual page which will be presented to others</a:t>
            </a:r>
          </a:p>
          <a:p>
            <a:r>
              <a:rPr lang="en-US" sz="2900" dirty="0" smtClean="0"/>
              <a:t>Most comparable to an online scrapbook or gallery as it has a greater emphasis on pictures</a:t>
            </a:r>
          </a:p>
          <a:p>
            <a:r>
              <a:rPr lang="en-US" sz="2900" dirty="0" smtClean="0"/>
              <a:t>One of the fastest growing types of social media websites</a:t>
            </a:r>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err="1" smtClean="0">
                <a:solidFill>
                  <a:schemeClr val="accent2"/>
                </a:solidFill>
              </a:rPr>
              <a:t>Pinterest</a:t>
            </a:r>
            <a:r>
              <a:rPr lang="en-US" sz="3600" dirty="0" smtClean="0">
                <a:solidFill>
                  <a:schemeClr val="accent2"/>
                </a:solidFill>
              </a:rPr>
              <a:t>, </a:t>
            </a:r>
            <a:r>
              <a:rPr lang="en-US" sz="3600" dirty="0" err="1" smtClean="0">
                <a:solidFill>
                  <a:schemeClr val="accent2"/>
                </a:solidFill>
              </a:rPr>
              <a:t>Tumblr</a:t>
            </a:r>
            <a:r>
              <a:rPr lang="en-US" sz="3600" dirty="0" smtClean="0">
                <a:solidFill>
                  <a:schemeClr val="accent2"/>
                </a:solidFill>
              </a:rPr>
              <a:t>, Paper.li</a:t>
            </a:r>
            <a:endParaRPr kumimoji="0" lang="en-US" sz="3600" b="0" i="0" u="none" strike="noStrike" kern="120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1030477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err="1" smtClean="0">
                <a:solidFill>
                  <a:schemeClr val="accent5">
                    <a:lumMod val="60000"/>
                    <a:lumOff val="40000"/>
                  </a:schemeClr>
                </a:solidFill>
              </a:rPr>
              <a:t>Meetups</a:t>
            </a:r>
            <a:r>
              <a:rPr lang="en-US" b="1" dirty="0" smtClean="0">
                <a:solidFill>
                  <a:schemeClr val="accent5">
                    <a:lumMod val="60000"/>
                    <a:lumOff val="40000"/>
                  </a:schemeClr>
                </a:solidFill>
              </a:rPr>
              <a:t>/Events</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2900" dirty="0" smtClean="0"/>
              <a:t>Can connect users with similar interests and direct them to groups that meet in real life</a:t>
            </a:r>
          </a:p>
          <a:p>
            <a:r>
              <a:rPr lang="en-US" sz="2900" dirty="0" smtClean="0"/>
              <a:t>Plan and organize events</a:t>
            </a:r>
          </a:p>
          <a:p>
            <a:pPr lvl="1"/>
            <a:r>
              <a:rPr lang="en-US" sz="2500" dirty="0" smtClean="0"/>
              <a:t>Send Invitations and keep track of RSVPs</a:t>
            </a:r>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noProof="0" dirty="0" smtClean="0">
                <a:solidFill>
                  <a:schemeClr val="accent2"/>
                </a:solidFill>
              </a:rPr>
              <a:t>Meetup.com, </a:t>
            </a:r>
            <a:r>
              <a:rPr lang="en-US" sz="3600" noProof="0" dirty="0" err="1" smtClean="0">
                <a:solidFill>
                  <a:schemeClr val="accent2"/>
                </a:solidFill>
              </a:rPr>
              <a:t>Facebook</a:t>
            </a:r>
            <a:r>
              <a:rPr lang="en-US" sz="3600" noProof="0" dirty="0" smtClean="0">
                <a:solidFill>
                  <a:schemeClr val="accent2"/>
                </a:solidFill>
              </a:rPr>
              <a:t> Events</a:t>
            </a:r>
            <a:endParaRPr kumimoji="0" lang="en-US" sz="3600" b="0" i="0" u="none" strike="noStrike" kern="120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1030477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accent5">
                    <a:lumMod val="60000"/>
                    <a:lumOff val="40000"/>
                  </a:schemeClr>
                </a:solidFill>
              </a:rPr>
              <a:t>Photo or Video Sharing</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2900" dirty="0" smtClean="0"/>
              <a:t>Users upload their photos and videos to the website where they can share with their friends or select audiences</a:t>
            </a:r>
          </a:p>
        </p:txBody>
      </p:sp>
      <p:sp>
        <p:nvSpPr>
          <p:cNvPr id="4" name="Subtitle 2"/>
          <p:cNvSpPr txBox="1">
            <a:spLocks/>
          </p:cNvSpPr>
          <p:nvPr/>
        </p:nvSpPr>
        <p:spPr>
          <a:xfrm>
            <a:off x="0" y="1219200"/>
            <a:ext cx="91440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err="1" smtClean="0">
                <a:solidFill>
                  <a:schemeClr val="accent2"/>
                </a:solidFill>
              </a:rPr>
              <a:t>Instagram</a:t>
            </a:r>
            <a:r>
              <a:rPr lang="en-US" sz="3600" dirty="0" smtClean="0">
                <a:solidFill>
                  <a:schemeClr val="accent2"/>
                </a:solidFill>
              </a:rPr>
              <a:t>, </a:t>
            </a:r>
            <a:r>
              <a:rPr lang="en-US" sz="3600" dirty="0" err="1" smtClean="0">
                <a:solidFill>
                  <a:schemeClr val="accent2"/>
                </a:solidFill>
              </a:rPr>
              <a:t>Flickr</a:t>
            </a:r>
            <a:r>
              <a:rPr lang="en-US" sz="3600" dirty="0" smtClean="0">
                <a:solidFill>
                  <a:schemeClr val="accent2"/>
                </a:solidFill>
              </a:rPr>
              <a:t> // </a:t>
            </a:r>
            <a:r>
              <a:rPr kumimoji="0" lang="en-US" sz="3600" b="0" i="0" u="none" strike="noStrike" kern="1200" cap="none" spc="0" normalizeH="0" baseline="0" noProof="0" dirty="0" err="1" smtClean="0">
                <a:ln>
                  <a:noFill/>
                </a:ln>
                <a:solidFill>
                  <a:schemeClr val="accent2"/>
                </a:solidFill>
                <a:effectLst/>
                <a:uLnTx/>
                <a:uFillTx/>
                <a:latin typeface="+mn-lt"/>
                <a:ea typeface="+mn-ea"/>
                <a:cs typeface="+mn-cs"/>
              </a:rPr>
              <a:t>Youtube</a:t>
            </a:r>
            <a:r>
              <a:rPr kumimoji="0" lang="en-US" sz="36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accent2"/>
                </a:solidFill>
                <a:effectLst/>
                <a:uLnTx/>
                <a:uFillTx/>
                <a:latin typeface="+mn-lt"/>
                <a:ea typeface="+mn-ea"/>
                <a:cs typeface="+mn-cs"/>
              </a:rPr>
              <a:t>Vimeo</a:t>
            </a:r>
            <a:endParaRPr kumimoji="0" lang="en-US" sz="36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1030477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5241</TotalTime>
  <Words>1954</Words>
  <Application>Microsoft Office PowerPoint</Application>
  <PresentationFormat>On-screen Show (4:3)</PresentationFormat>
  <Paragraphs>359</Paragraphs>
  <Slides>68</Slides>
  <Notes>28</Notes>
  <HiddenSlides>0</HiddenSlides>
  <MMClips>1</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Social Networking for Single Payer</vt:lpstr>
      <vt:lpstr>Outline of Today’s Session</vt:lpstr>
      <vt:lpstr>There are a lot of websites out there</vt:lpstr>
      <vt:lpstr>Making Sense of It All</vt:lpstr>
      <vt:lpstr>Social Networking</vt:lpstr>
      <vt:lpstr>Social Bookmarking</vt:lpstr>
      <vt:lpstr>Curation Sites</vt:lpstr>
      <vt:lpstr>Meetups/Events</vt:lpstr>
      <vt:lpstr>Photo or Video Sharing</vt:lpstr>
      <vt:lpstr>Geolocation</vt:lpstr>
      <vt:lpstr>Blogs</vt:lpstr>
      <vt:lpstr>Wikis</vt:lpstr>
      <vt:lpstr>Take A Closer Look</vt:lpstr>
      <vt:lpstr>TITLEEEEEEEEE</vt:lpstr>
      <vt:lpstr>TITLEEEEEEEEE</vt:lpstr>
      <vt:lpstr>TITLEEEEEEEEE</vt:lpstr>
      <vt:lpstr>TITLEEEEEEEEE</vt:lpstr>
      <vt:lpstr>TITLEEEEEEEEE</vt:lpstr>
      <vt:lpstr>PowerPoint Presentation</vt:lpstr>
      <vt:lpstr>INSERT Google+ logo</vt:lpstr>
      <vt:lpstr>PowerPoint Presentation</vt:lpstr>
      <vt:lpstr>PowerPoint Presentation</vt:lpstr>
      <vt:lpstr>TITLEEEEEEEEE</vt:lpstr>
      <vt:lpstr>TITLEEEEEEEEE</vt:lpstr>
      <vt:lpstr>How Does The Single Payer Movement Increase Its Social Media Presence?</vt:lpstr>
      <vt:lpstr>How Does The Single Payer Movement Increase Its Social Media Presence?</vt:lpstr>
      <vt:lpstr>Applying Midwest Academy Organizing Principles to Social Networking</vt:lpstr>
      <vt:lpstr>Applying Midwest Academy Organizing Principles to Social Networking</vt:lpstr>
      <vt:lpstr>Applying Midwest Academy Organizing Principles to Social Networking</vt:lpstr>
      <vt:lpstr>Applying Midwest Academy Organizing Principles to Social Networking</vt:lpstr>
      <vt:lpstr>PowerPoint Presentation</vt:lpstr>
      <vt:lpstr>Single Payer Goes Viral</vt:lpstr>
      <vt:lpstr>PowerPoint Presentation</vt:lpstr>
      <vt:lpstr>What your Friends see when you “Like” a link</vt:lpstr>
      <vt:lpstr>PowerPoint Presentation</vt:lpstr>
      <vt:lpstr>What happens when you click “Share”</vt:lpstr>
      <vt:lpstr>PowerPoint Presentation</vt:lpstr>
      <vt:lpstr>PowerPoint Presentation</vt:lpstr>
      <vt:lpstr>Single Payer Goes Viral</vt:lpstr>
      <vt:lpstr>Tips for Posting Content on Facebook</vt:lpstr>
      <vt:lpstr>TLDR</vt:lpstr>
      <vt:lpstr>Lolcats</vt:lpstr>
      <vt:lpstr>First World Problems</vt:lpstr>
      <vt:lpstr>TLDR</vt:lpstr>
      <vt:lpstr>PowerPoint Presentation</vt:lpstr>
      <vt:lpstr>“Better Than This” Article</vt:lpstr>
      <vt:lpstr>PowerPoint Presentation</vt:lpstr>
      <vt:lpstr>Facebook Pages with Good Content</vt:lpstr>
      <vt:lpstr>Using Facebook To Stay Informed</vt:lpstr>
      <vt:lpstr>PowerPoint Presentation</vt:lpstr>
      <vt:lpstr>PowerPoint Presentation</vt:lpstr>
      <vt:lpstr>Creating a Friend List Dedicated to Pages</vt:lpstr>
      <vt:lpstr>Using Facebook To Stay Informed</vt:lpstr>
      <vt:lpstr>Using Facebook To Stay Informed</vt:lpstr>
      <vt:lpstr>TITLEEEEEEEEE</vt:lpstr>
      <vt:lpstr>TITLEEEEEEEEE</vt:lpstr>
      <vt:lpstr>PowerPoint Presentation</vt:lpstr>
      <vt:lpstr>TITLEEEEEEEEE</vt:lpstr>
      <vt:lpstr>TITLEEEEEEEEE</vt:lpstr>
      <vt:lpstr>PowerPoint Presentation</vt:lpstr>
      <vt:lpstr>PowerPoint Presentation</vt:lpstr>
      <vt:lpstr>TITLEEEEEEEEE</vt:lpstr>
      <vt:lpstr>PowerPoint Presentation</vt:lpstr>
      <vt:lpstr>PowerPoint Presentation</vt:lpstr>
      <vt:lpstr>PowerPoint Presentation</vt:lpstr>
      <vt:lpstr>Lastly…</vt:lpstr>
      <vt:lpstr>Summary</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Amyloid Cardiomyopathy</dc:title>
  <dc:creator>Stanton Shek</dc:creator>
  <cp:lastModifiedBy>Dustin Calliari</cp:lastModifiedBy>
  <cp:revision>157</cp:revision>
  <dcterms:created xsi:type="dcterms:W3CDTF">2011-09-12T12:22:26Z</dcterms:created>
  <dcterms:modified xsi:type="dcterms:W3CDTF">2012-11-27T19:08:22Z</dcterms:modified>
</cp:coreProperties>
</file>