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lsm" ContentType="application/vnd.ms-excel.sheet.macroEnabled.12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3.xml" ContentType="application/vnd.openxmlformats-officedocument.themeOverride+xml"/>
  <Override PartName="/ppt/charts/chart12.xml" ContentType="application/vnd.openxmlformats-officedocument.drawingml.chart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5.xml" ContentType="application/vnd.openxmlformats-officedocument.themeOverride+xml"/>
  <Override PartName="/ppt/charts/chart16.xml" ContentType="application/vnd.openxmlformats-officedocument.drawingml.chart+xml"/>
  <Override PartName="/ppt/theme/themeOverride6.xml" ContentType="application/vnd.openxmlformats-officedocument.themeOverride+xml"/>
  <Override PartName="/ppt/charts/chart17.xml" ContentType="application/vnd.openxmlformats-officedocument.drawingml.chart+xml"/>
  <Override PartName="/ppt/theme/themeOverride7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theme/themeOverride8.xml" ContentType="application/vnd.openxmlformats-officedocument.themeOverride+xml"/>
  <Override PartName="/ppt/charts/chart20.xml" ContentType="application/vnd.openxmlformats-officedocument.drawingml.chart+xml"/>
  <Override PartName="/ppt/theme/themeOverride9.xml" ContentType="application/vnd.openxmlformats-officedocument.themeOverride+xml"/>
  <Override PartName="/ppt/charts/chart21.xml" ContentType="application/vnd.openxmlformats-officedocument.drawingml.chart+xml"/>
  <Override PartName="/ppt/theme/themeOverride10.xml" ContentType="application/vnd.openxmlformats-officedocument.themeOverr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theme/themeOverride1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4.xml" ContentType="application/vnd.openxmlformats-officedocument.drawingml.chart+xml"/>
  <Override PartName="/ppt/theme/themeOverride12.xml" ContentType="application/vnd.openxmlformats-officedocument.themeOverr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theme/themeOverride13.xml" ContentType="application/vnd.openxmlformats-officedocument.themeOverride+xml"/>
  <Override PartName="/ppt/charts/chart28.xml" ContentType="application/vnd.openxmlformats-officedocument.drawingml.chart+xml"/>
  <Override PartName="/ppt/theme/themeOverride14.xml" ContentType="application/vnd.openxmlformats-officedocument.themeOverrid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theme/themeOverride15.xml" ContentType="application/vnd.openxmlformats-officedocument.themeOverride+xml"/>
  <Override PartName="/ppt/charts/chart31.xml" ContentType="application/vnd.openxmlformats-officedocument.drawingml.chart+xml"/>
  <Override PartName="/ppt/theme/themeOverride16.xml" ContentType="application/vnd.openxmlformats-officedocument.themeOverride+xml"/>
  <Override PartName="/ppt/charts/chart32.xml" ContentType="application/vnd.openxmlformats-officedocument.drawingml.chart+xml"/>
  <Override PartName="/ppt/theme/themeOverride17.xml" ContentType="application/vnd.openxmlformats-officedocument.themeOverride+xml"/>
  <Override PartName="/ppt/charts/chart33.xml" ContentType="application/vnd.openxmlformats-officedocument.drawingml.chart+xml"/>
  <Override PartName="/ppt/theme/themeOverride18.xml" ContentType="application/vnd.openxmlformats-officedocument.themeOverride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theme/themeOverride19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theme/themeOverride20.xml" ContentType="application/vnd.openxmlformats-officedocument.themeOverr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4.xml" ContentType="application/vnd.openxmlformats-officedocument.presentationml.notesSlid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theme/themeOverride21.xml" ContentType="application/vnd.openxmlformats-officedocument.themeOverrid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theme/themeOverride22.xml" ContentType="application/vnd.openxmlformats-officedocument.themeOverride+xml"/>
  <Override PartName="/ppt/charts/chart58.xml" ContentType="application/vnd.openxmlformats-officedocument.drawingml.chart+xml"/>
  <Override PartName="/ppt/theme/themeOverride23.xml" ContentType="application/vnd.openxmlformats-officedocument.themeOverride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notesSlides/notesSlide5.xml" ContentType="application/vnd.openxmlformats-officedocument.presentationml.notesSlide+xml"/>
  <Override PartName="/ppt/charts/chart61.xml" ContentType="application/vnd.openxmlformats-officedocument.drawingml.chart+xml"/>
  <Override PartName="/ppt/notesSlides/notesSlide6.xml" ContentType="application/vnd.openxmlformats-officedocument.presentationml.notesSlide+xml"/>
  <Override PartName="/ppt/charts/chart62.xml" ContentType="application/vnd.openxmlformats-officedocument.drawingml.chart+xml"/>
  <Override PartName="/ppt/theme/themeOverride24.xml" ContentType="application/vnd.openxmlformats-officedocument.themeOverride+xml"/>
  <Override PartName="/ppt/charts/chart6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67.xml" ContentType="application/vnd.openxmlformats-officedocument.drawingml.chart+xml"/>
  <Override PartName="/ppt/theme/themeOverride25.xml" ContentType="application/vnd.openxmlformats-officedocument.themeOverride+xml"/>
  <Override PartName="/ppt/charts/chart68.xml" ContentType="application/vnd.openxmlformats-officedocument.drawingml.chart+xml"/>
  <Override PartName="/ppt/theme/themeOverride26.xml" ContentType="application/vnd.openxmlformats-officedocument.themeOverride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drawings/drawing1.xml" ContentType="application/vnd.openxmlformats-officedocument.drawingml.chartshapes+xml"/>
  <Override PartName="/ppt/charts/chart78.xml" ContentType="application/vnd.openxmlformats-officedocument.drawingml.chart+xml"/>
  <Override PartName="/ppt/notesSlides/notesSlide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notesSlides/notesSlide12.xml" ContentType="application/vnd.openxmlformats-officedocument.presentationml.notesSlide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theme/themeOverride27.xml" ContentType="application/vnd.openxmlformats-officedocument.themeOverride+xml"/>
  <Override PartName="/ppt/charts/chart90.xml" ContentType="application/vnd.openxmlformats-officedocument.drawingml.chart+xml"/>
  <Override PartName="/ppt/theme/themeOverride28.xml" ContentType="application/vnd.openxmlformats-officedocument.themeOverride+xml"/>
  <Override PartName="/ppt/charts/chart91.xml" ContentType="application/vnd.openxmlformats-officedocument.drawingml.chart+xml"/>
  <Override PartName="/ppt/theme/themeOverride29.xml" ContentType="application/vnd.openxmlformats-officedocument.themeOverride+xml"/>
  <Override PartName="/ppt/charts/chart92.xml" ContentType="application/vnd.openxmlformats-officedocument.drawingml.chart+xml"/>
  <Override PartName="/ppt/theme/themeOverride30.xml" ContentType="application/vnd.openxmlformats-officedocument.themeOverride+xml"/>
  <Override PartName="/ppt/charts/chart93.xml" ContentType="application/vnd.openxmlformats-officedocument.drawingml.chart+xml"/>
  <Override PartName="/ppt/theme/themeOverride31.xml" ContentType="application/vnd.openxmlformats-officedocument.themeOverride+xml"/>
  <Override PartName="/ppt/charts/chart94.xml" ContentType="application/vnd.openxmlformats-officedocument.drawingml.chart+xml"/>
  <Override PartName="/ppt/theme/themeOverride32.xml" ContentType="application/vnd.openxmlformats-officedocument.themeOverride+xml"/>
  <Override PartName="/ppt/charts/chart95.xml" ContentType="application/vnd.openxmlformats-officedocument.drawingml.chart+xml"/>
  <Override PartName="/ppt/theme/themeOverride33.xml" ContentType="application/vnd.openxmlformats-officedocument.themeOverride+xml"/>
  <Override PartName="/ppt/charts/chart96.xml" ContentType="application/vnd.openxmlformats-officedocument.drawingml.chart+xml"/>
  <Override PartName="/ppt/theme/themeOverride34.xml" ContentType="application/vnd.openxmlformats-officedocument.themeOverride+xml"/>
  <Override PartName="/ppt/charts/chart97.xml" ContentType="application/vnd.openxmlformats-officedocument.drawingml.chart+xml"/>
  <Override PartName="/ppt/theme/themeOverride35.xml" ContentType="application/vnd.openxmlformats-officedocument.themeOverride+xml"/>
  <Override PartName="/ppt/charts/chart98.xml" ContentType="application/vnd.openxmlformats-officedocument.drawingml.chart+xml"/>
  <Override PartName="/ppt/theme/themeOverride36.xml" ContentType="application/vnd.openxmlformats-officedocument.themeOverride+xml"/>
  <Override PartName="/ppt/charts/chart99.xml" ContentType="application/vnd.openxmlformats-officedocument.drawingml.chart+xml"/>
  <Override PartName="/ppt/theme/themeOverride37.xml" ContentType="application/vnd.openxmlformats-officedocument.themeOverride+xml"/>
  <Override PartName="/ppt/charts/chart100.xml" ContentType="application/vnd.openxmlformats-officedocument.drawingml.chart+xml"/>
  <Override PartName="/ppt/theme/themeOverride38.xml" ContentType="application/vnd.openxmlformats-officedocument.themeOverride+xml"/>
  <Override PartName="/ppt/charts/chart101.xml" ContentType="application/vnd.openxmlformats-officedocument.drawingml.chart+xml"/>
  <Override PartName="/ppt/theme/themeOverride39.xml" ContentType="application/vnd.openxmlformats-officedocument.themeOverride+xml"/>
  <Override PartName="/ppt/charts/chart102.xml" ContentType="application/vnd.openxmlformats-officedocument.drawingml.chart+xml"/>
  <Override PartName="/ppt/theme/themeOverride40.xml" ContentType="application/vnd.openxmlformats-officedocument.themeOverride+xml"/>
  <Override PartName="/ppt/charts/chart103.xml" ContentType="application/vnd.openxmlformats-officedocument.drawingml.chart+xml"/>
  <Override PartName="/ppt/theme/themeOverride41.xml" ContentType="application/vnd.openxmlformats-officedocument.themeOverride+xml"/>
  <Override PartName="/ppt/charts/chart104.xml" ContentType="application/vnd.openxmlformats-officedocument.drawingml.chart+xml"/>
  <Override PartName="/ppt/theme/themeOverride42.xml" ContentType="application/vnd.openxmlformats-officedocument.themeOverride+xml"/>
  <Override PartName="/ppt/charts/chart105.xml" ContentType="application/vnd.openxmlformats-officedocument.drawingml.chart+xml"/>
  <Override PartName="/ppt/theme/themeOverride43.xml" ContentType="application/vnd.openxmlformats-officedocument.themeOverride+xml"/>
  <Override PartName="/ppt/charts/chart106.xml" ContentType="application/vnd.openxmlformats-officedocument.drawingml.chart+xml"/>
  <Override PartName="/ppt/theme/themeOverride44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07.xml" ContentType="application/vnd.openxmlformats-officedocument.drawingml.chart+xml"/>
  <Override PartName="/ppt/theme/themeOverride45.xml" ContentType="application/vnd.openxmlformats-officedocument.themeOverride+xml"/>
  <Override PartName="/ppt/charts/chart108.xml" ContentType="application/vnd.openxmlformats-officedocument.drawingml.chart+xml"/>
  <Override PartName="/ppt/theme/themeOverride46.xml" ContentType="application/vnd.openxmlformats-officedocument.themeOverride+xml"/>
  <Override PartName="/ppt/charts/chart109.xml" ContentType="application/vnd.openxmlformats-officedocument.drawingml.chart+xml"/>
  <Override PartName="/ppt/theme/themeOverride47.xml" ContentType="application/vnd.openxmlformats-officedocument.themeOverride+xml"/>
  <Override PartName="/ppt/notesSlides/notesSlide15.xml" ContentType="application/vnd.openxmlformats-officedocument.presentationml.notesSlide+xml"/>
  <Override PartName="/ppt/charts/chart110.xml" ContentType="application/vnd.openxmlformats-officedocument.drawingml.chart+xml"/>
  <Override PartName="/ppt/theme/themeOverride48.xml" ContentType="application/vnd.openxmlformats-officedocument.themeOverride+xml"/>
  <Override PartName="/ppt/charts/chart111.xml" ContentType="application/vnd.openxmlformats-officedocument.drawingml.chart+xml"/>
  <Override PartName="/ppt/charts/chart112.xml" ContentType="application/vnd.openxmlformats-officedocument.drawingml.chart+xml"/>
  <Override PartName="/ppt/theme/themeOverride49.xml" ContentType="application/vnd.openxmlformats-officedocument.themeOverride+xml"/>
  <Override PartName="/ppt/charts/chart113.xml" ContentType="application/vnd.openxmlformats-officedocument.drawingml.chart+xml"/>
  <Override PartName="/ppt/theme/themeOverride50.xml" ContentType="application/vnd.openxmlformats-officedocument.themeOverride+xml"/>
  <Override PartName="/ppt/charts/chart114.xml" ContentType="application/vnd.openxmlformats-officedocument.drawingml.chart+xml"/>
  <Override PartName="/ppt/theme/themeOverride51.xml" ContentType="application/vnd.openxmlformats-officedocument.themeOverride+xml"/>
  <Override PartName="/ppt/charts/chart115.xml" ContentType="application/vnd.openxmlformats-officedocument.drawingml.chart+xml"/>
  <Override PartName="/ppt/theme/themeOverride52.xml" ContentType="application/vnd.openxmlformats-officedocument.themeOverride+xml"/>
  <Override PartName="/ppt/notesSlides/notesSlide16.xml" ContentType="application/vnd.openxmlformats-officedocument.presentationml.notesSlide+xml"/>
  <Override PartName="/ppt/charts/chart116.xml" ContentType="application/vnd.openxmlformats-officedocument.drawingml.chart+xml"/>
  <Override PartName="/ppt/theme/themeOverride53.xml" ContentType="application/vnd.openxmlformats-officedocument.themeOverride+xml"/>
  <Override PartName="/ppt/charts/chart117.xml" ContentType="application/vnd.openxmlformats-officedocument.drawingml.chart+xml"/>
  <Override PartName="/ppt/theme/themeOverride54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18.xml" ContentType="application/vnd.openxmlformats-officedocument.drawingml.chart+xml"/>
  <Override PartName="/ppt/charts/chart119.xml" ContentType="application/vnd.openxmlformats-officedocument.drawingml.chart+xml"/>
  <Override PartName="/ppt/charts/chart120.xml" ContentType="application/vnd.openxmlformats-officedocument.drawingml.chart+xml"/>
  <Override PartName="/ppt/charts/chart121.xml" ContentType="application/vnd.openxmlformats-officedocument.drawingml.chart+xml"/>
  <Override PartName="/ppt/charts/chart122.xml" ContentType="application/vnd.openxmlformats-officedocument.drawingml.chart+xml"/>
  <Override PartName="/ppt/charts/chart123.xml" ContentType="application/vnd.openxmlformats-officedocument.drawingml.chart+xml"/>
  <Override PartName="/ppt/theme/themeOverride55.xml" ContentType="application/vnd.openxmlformats-officedocument.themeOverride+xml"/>
  <Override PartName="/ppt/charts/chart124.xml" ContentType="application/vnd.openxmlformats-officedocument.drawingml.chart+xml"/>
  <Override PartName="/ppt/theme/themeOverride56.xml" ContentType="application/vnd.openxmlformats-officedocument.themeOverr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2"/>
  </p:notesMasterIdLst>
  <p:sldIdLst>
    <p:sldId id="256" r:id="rId2"/>
    <p:sldId id="258" r:id="rId3"/>
    <p:sldId id="486" r:id="rId4"/>
    <p:sldId id="260" r:id="rId5"/>
    <p:sldId id="485" r:id="rId6"/>
    <p:sldId id="487" r:id="rId7"/>
    <p:sldId id="488" r:id="rId8"/>
    <p:sldId id="489" r:id="rId9"/>
    <p:sldId id="490" r:id="rId10"/>
    <p:sldId id="491" r:id="rId11"/>
    <p:sldId id="492" r:id="rId12"/>
    <p:sldId id="493" r:id="rId13"/>
    <p:sldId id="269" r:id="rId14"/>
    <p:sldId id="494" r:id="rId15"/>
    <p:sldId id="495" r:id="rId16"/>
    <p:sldId id="496" r:id="rId17"/>
    <p:sldId id="273" r:id="rId18"/>
    <p:sldId id="497" r:id="rId19"/>
    <p:sldId id="498" r:id="rId20"/>
    <p:sldId id="499" r:id="rId21"/>
    <p:sldId id="500" r:id="rId22"/>
    <p:sldId id="501" r:id="rId23"/>
    <p:sldId id="502" r:id="rId24"/>
    <p:sldId id="503" r:id="rId25"/>
    <p:sldId id="504" r:id="rId26"/>
    <p:sldId id="505" r:id="rId27"/>
    <p:sldId id="506" r:id="rId28"/>
    <p:sldId id="507" r:id="rId29"/>
    <p:sldId id="508" r:id="rId30"/>
    <p:sldId id="509" r:id="rId31"/>
    <p:sldId id="510" r:id="rId32"/>
    <p:sldId id="511" r:id="rId33"/>
    <p:sldId id="512" r:id="rId34"/>
    <p:sldId id="513" r:id="rId35"/>
    <p:sldId id="514" r:id="rId36"/>
    <p:sldId id="687" r:id="rId37"/>
    <p:sldId id="515" r:id="rId38"/>
    <p:sldId id="516" r:id="rId39"/>
    <p:sldId id="517" r:id="rId40"/>
    <p:sldId id="518" r:id="rId41"/>
    <p:sldId id="519" r:id="rId42"/>
    <p:sldId id="520" r:id="rId43"/>
    <p:sldId id="521" r:id="rId44"/>
    <p:sldId id="522" r:id="rId45"/>
    <p:sldId id="523" r:id="rId46"/>
    <p:sldId id="524" r:id="rId47"/>
    <p:sldId id="683" r:id="rId48"/>
    <p:sldId id="525" r:id="rId49"/>
    <p:sldId id="526" r:id="rId50"/>
    <p:sldId id="527" r:id="rId51"/>
    <p:sldId id="528" r:id="rId52"/>
    <p:sldId id="529" r:id="rId53"/>
    <p:sldId id="530" r:id="rId54"/>
    <p:sldId id="531" r:id="rId55"/>
    <p:sldId id="534" r:id="rId56"/>
    <p:sldId id="533" r:id="rId57"/>
    <p:sldId id="684" r:id="rId58"/>
    <p:sldId id="535" r:id="rId59"/>
    <p:sldId id="536" r:id="rId60"/>
    <p:sldId id="537" r:id="rId61"/>
    <p:sldId id="538" r:id="rId62"/>
    <p:sldId id="318" r:id="rId63"/>
    <p:sldId id="539" r:id="rId64"/>
    <p:sldId id="540" r:id="rId65"/>
    <p:sldId id="321" r:id="rId66"/>
    <p:sldId id="541" r:id="rId67"/>
    <p:sldId id="542" r:id="rId68"/>
    <p:sldId id="543" r:id="rId69"/>
    <p:sldId id="544" r:id="rId70"/>
    <p:sldId id="545" r:id="rId71"/>
    <p:sldId id="546" r:id="rId72"/>
    <p:sldId id="547" r:id="rId73"/>
    <p:sldId id="548" r:id="rId74"/>
    <p:sldId id="549" r:id="rId75"/>
    <p:sldId id="550" r:id="rId76"/>
    <p:sldId id="551" r:id="rId77"/>
    <p:sldId id="552" r:id="rId78"/>
    <p:sldId id="553" r:id="rId79"/>
    <p:sldId id="554" r:id="rId80"/>
    <p:sldId id="556" r:id="rId81"/>
    <p:sldId id="555" r:id="rId82"/>
    <p:sldId id="338" r:id="rId83"/>
    <p:sldId id="557" r:id="rId84"/>
    <p:sldId id="558" r:id="rId85"/>
    <p:sldId id="559" r:id="rId86"/>
    <p:sldId id="560" r:id="rId87"/>
    <p:sldId id="561" r:id="rId88"/>
    <p:sldId id="562" r:id="rId89"/>
    <p:sldId id="563" r:id="rId90"/>
    <p:sldId id="564" r:id="rId91"/>
    <p:sldId id="565" r:id="rId92"/>
    <p:sldId id="566" r:id="rId93"/>
    <p:sldId id="567" r:id="rId94"/>
    <p:sldId id="350" r:id="rId95"/>
    <p:sldId id="568" r:id="rId96"/>
    <p:sldId id="569" r:id="rId97"/>
    <p:sldId id="570" r:id="rId98"/>
    <p:sldId id="354" r:id="rId99"/>
    <p:sldId id="571" r:id="rId100"/>
    <p:sldId id="572" r:id="rId101"/>
    <p:sldId id="573" r:id="rId102"/>
    <p:sldId id="358" r:id="rId103"/>
    <p:sldId id="574" r:id="rId104"/>
    <p:sldId id="575" r:id="rId105"/>
    <p:sldId id="576" r:id="rId106"/>
    <p:sldId id="583" r:id="rId107"/>
    <p:sldId id="577" r:id="rId108"/>
    <p:sldId id="578" r:id="rId109"/>
    <p:sldId id="365" r:id="rId110"/>
    <p:sldId id="579" r:id="rId111"/>
    <p:sldId id="580" r:id="rId112"/>
    <p:sldId id="581" r:id="rId113"/>
    <p:sldId id="369" r:id="rId114"/>
    <p:sldId id="582" r:id="rId115"/>
    <p:sldId id="371" r:id="rId116"/>
    <p:sldId id="372" r:id="rId117"/>
    <p:sldId id="584" r:id="rId118"/>
    <p:sldId id="585" r:id="rId119"/>
    <p:sldId id="586" r:id="rId120"/>
    <p:sldId id="587" r:id="rId121"/>
    <p:sldId id="588" r:id="rId122"/>
    <p:sldId id="589" r:id="rId123"/>
    <p:sldId id="590" r:id="rId124"/>
    <p:sldId id="591" r:id="rId125"/>
    <p:sldId id="592" r:id="rId126"/>
    <p:sldId id="593" r:id="rId127"/>
    <p:sldId id="594" r:id="rId128"/>
    <p:sldId id="595" r:id="rId129"/>
    <p:sldId id="596" r:id="rId130"/>
    <p:sldId id="386" r:id="rId131"/>
    <p:sldId id="597" r:id="rId132"/>
    <p:sldId id="598" r:id="rId133"/>
    <p:sldId id="599" r:id="rId134"/>
    <p:sldId id="600" r:id="rId135"/>
    <p:sldId id="601" r:id="rId136"/>
    <p:sldId id="392" r:id="rId137"/>
    <p:sldId id="602" r:id="rId138"/>
    <p:sldId id="603" r:id="rId139"/>
    <p:sldId id="604" r:id="rId140"/>
    <p:sldId id="685" r:id="rId141"/>
    <p:sldId id="605" r:id="rId142"/>
    <p:sldId id="606" r:id="rId143"/>
    <p:sldId id="607" r:id="rId144"/>
    <p:sldId id="608" r:id="rId145"/>
    <p:sldId id="609" r:id="rId146"/>
    <p:sldId id="401" r:id="rId147"/>
    <p:sldId id="610" r:id="rId148"/>
    <p:sldId id="612" r:id="rId149"/>
    <p:sldId id="614" r:id="rId150"/>
    <p:sldId id="616" r:id="rId151"/>
    <p:sldId id="617" r:id="rId152"/>
    <p:sldId id="618" r:id="rId153"/>
    <p:sldId id="619" r:id="rId154"/>
    <p:sldId id="409" r:id="rId155"/>
    <p:sldId id="410" r:id="rId156"/>
    <p:sldId id="682" r:id="rId157"/>
    <p:sldId id="686" r:id="rId158"/>
    <p:sldId id="622" r:id="rId159"/>
    <p:sldId id="624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625" r:id="rId170"/>
    <p:sldId id="424" r:id="rId171"/>
    <p:sldId id="425" r:id="rId172"/>
    <p:sldId id="626" r:id="rId173"/>
    <p:sldId id="627" r:id="rId174"/>
    <p:sldId id="628" r:id="rId175"/>
    <p:sldId id="629" r:id="rId176"/>
    <p:sldId id="630" r:id="rId177"/>
    <p:sldId id="431" r:id="rId178"/>
    <p:sldId id="631" r:id="rId179"/>
    <p:sldId id="632" r:id="rId180"/>
    <p:sldId id="633" r:id="rId181"/>
    <p:sldId id="634" r:id="rId182"/>
    <p:sldId id="635" r:id="rId183"/>
    <p:sldId id="636" r:id="rId184"/>
    <p:sldId id="637" r:id="rId185"/>
    <p:sldId id="638" r:id="rId186"/>
    <p:sldId id="639" r:id="rId187"/>
    <p:sldId id="640" r:id="rId188"/>
    <p:sldId id="641" r:id="rId189"/>
    <p:sldId id="642" r:id="rId190"/>
    <p:sldId id="643" r:id="rId191"/>
    <p:sldId id="644" r:id="rId192"/>
    <p:sldId id="645" r:id="rId193"/>
    <p:sldId id="646" r:id="rId194"/>
    <p:sldId id="647" r:id="rId195"/>
    <p:sldId id="648" r:id="rId196"/>
    <p:sldId id="450" r:id="rId197"/>
    <p:sldId id="649" r:id="rId198"/>
    <p:sldId id="650" r:id="rId199"/>
    <p:sldId id="651" r:id="rId200"/>
    <p:sldId id="454" r:id="rId201"/>
    <p:sldId id="652" r:id="rId202"/>
    <p:sldId id="653" r:id="rId203"/>
    <p:sldId id="654" r:id="rId204"/>
    <p:sldId id="655" r:id="rId205"/>
    <p:sldId id="656" r:id="rId206"/>
    <p:sldId id="657" r:id="rId207"/>
    <p:sldId id="658" r:id="rId208"/>
    <p:sldId id="659" r:id="rId209"/>
    <p:sldId id="660" r:id="rId210"/>
    <p:sldId id="661" r:id="rId211"/>
    <p:sldId id="662" r:id="rId212"/>
    <p:sldId id="663" r:id="rId213"/>
    <p:sldId id="664" r:id="rId214"/>
    <p:sldId id="665" r:id="rId215"/>
    <p:sldId id="666" r:id="rId216"/>
    <p:sldId id="667" r:id="rId217"/>
    <p:sldId id="668" r:id="rId218"/>
    <p:sldId id="669" r:id="rId219"/>
    <p:sldId id="670" r:id="rId220"/>
    <p:sldId id="671" r:id="rId221"/>
    <p:sldId id="672" r:id="rId222"/>
    <p:sldId id="673" r:id="rId223"/>
    <p:sldId id="674" r:id="rId224"/>
    <p:sldId id="675" r:id="rId225"/>
    <p:sldId id="676" r:id="rId226"/>
    <p:sldId id="677" r:id="rId227"/>
    <p:sldId id="678" r:id="rId228"/>
    <p:sldId id="679" r:id="rId229"/>
    <p:sldId id="680" r:id="rId230"/>
    <p:sldId id="681" r:id="rId2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9673"/>
    <a:srgbClr val="009686"/>
    <a:srgbClr val="009A89"/>
    <a:srgbClr val="4C937E"/>
    <a:srgbClr val="55A190"/>
    <a:srgbClr val="4C937C"/>
    <a:srgbClr val="999999"/>
    <a:srgbClr val="FFFF00"/>
    <a:srgbClr val="4D7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99" autoAdjust="0"/>
    <p:restoredTop sz="99762" autoAdjust="0"/>
  </p:normalViewPr>
  <p:slideViewPr>
    <p:cSldViewPr snapToGrid="0">
      <p:cViewPr varScale="1">
        <p:scale>
          <a:sx n="118" d="100"/>
          <a:sy n="118" d="100"/>
        </p:scale>
        <p:origin x="-120" y="-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36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slide" Target="slides/slide227.xml"/><Relationship Id="rId229" Type="http://schemas.openxmlformats.org/officeDocument/2006/relationships/slide" Target="slides/slide22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230" Type="http://schemas.openxmlformats.org/officeDocument/2006/relationships/slide" Target="slides/slide229.xml"/><Relationship Id="rId231" Type="http://schemas.openxmlformats.org/officeDocument/2006/relationships/slide" Target="slides/slide230.xml"/><Relationship Id="rId232" Type="http://schemas.openxmlformats.org/officeDocument/2006/relationships/notesMaster" Target="notesMasters/notesMaster1.xml"/><Relationship Id="rId233" Type="http://schemas.openxmlformats.org/officeDocument/2006/relationships/printerSettings" Target="printerSettings/printerSettings1.bin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34" Type="http://schemas.openxmlformats.org/officeDocument/2006/relationships/presProps" Target="presProps.xml"/><Relationship Id="rId235" Type="http://schemas.openxmlformats.org/officeDocument/2006/relationships/viewProps" Target="viewProps.xml"/><Relationship Id="rId236" Type="http://schemas.openxmlformats.org/officeDocument/2006/relationships/theme" Target="theme/theme1.xml"/><Relationship Id="rId237" Type="http://schemas.openxmlformats.org/officeDocument/2006/relationships/tableStyles" Target="tableStyles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.xml"/><Relationship Id="rId2" Type="http://schemas.openxmlformats.org/officeDocument/2006/relationships/package" Target="../embeddings/Microsoft_Excel_Sheet100.xlsx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.xml"/><Relationship Id="rId2" Type="http://schemas.openxmlformats.org/officeDocument/2006/relationships/package" Target="../embeddings/Microsoft_Excel_Sheet101.xlsx"/></Relationships>
</file>

<file path=ppt/charts/_rels/chart10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.xml"/><Relationship Id="rId2" Type="http://schemas.openxmlformats.org/officeDocument/2006/relationships/package" Target="../embeddings/Microsoft_Excel_Sheet102.xlsx"/></Relationships>
</file>

<file path=ppt/charts/_rels/chart10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.xml"/><Relationship Id="rId2" Type="http://schemas.openxmlformats.org/officeDocument/2006/relationships/package" Target="../embeddings/Microsoft_Excel_Sheet103.xlsx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.xml"/><Relationship Id="rId2" Type="http://schemas.openxmlformats.org/officeDocument/2006/relationships/package" Target="../embeddings/Microsoft_Excel_Sheet104.xlsx"/></Relationships>
</file>

<file path=ppt/charts/_rels/chart10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3.xml"/><Relationship Id="rId2" Type="http://schemas.openxmlformats.org/officeDocument/2006/relationships/package" Target="../embeddings/Microsoft_Excel_Sheet105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4.xml"/><Relationship Id="rId2" Type="http://schemas.openxmlformats.org/officeDocument/2006/relationships/package" Target="../embeddings/Microsoft_Excel_Sheet106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5.xml"/><Relationship Id="rId2" Type="http://schemas.openxmlformats.org/officeDocument/2006/relationships/package" Target="../embeddings/Microsoft_Excel_Sheet107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6.xml"/><Relationship Id="rId2" Type="http://schemas.openxmlformats.org/officeDocument/2006/relationships/package" Target="../embeddings/Microsoft_Excel_Sheet108.xlsx"/></Relationships>
</file>

<file path=ppt/charts/_rels/chart10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7.xml"/><Relationship Id="rId2" Type="http://schemas.openxmlformats.org/officeDocument/2006/relationships/package" Target="../embeddings/Microsoft_Excel_Sheet10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11.xlsx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8.xml"/><Relationship Id="rId2" Type="http://schemas.openxmlformats.org/officeDocument/2006/relationships/package" Target="../embeddings/Microsoft_Excel_Sheet110.xlsx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11.xlsm"/></Relationships>
</file>

<file path=ppt/charts/_rels/chart1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9.xml"/><Relationship Id="rId2" Type="http://schemas.openxmlformats.org/officeDocument/2006/relationships/package" Target="../embeddings/Microsoft_Excel_Sheet112.xlsx"/></Relationships>
</file>

<file path=ppt/charts/_rels/chart1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0.xml"/><Relationship Id="rId2" Type="http://schemas.openxmlformats.org/officeDocument/2006/relationships/package" Target="../embeddings/Microsoft_Excel_Sheet113.xlsx"/></Relationships>
</file>

<file path=ppt/charts/_rels/chart1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1.xml"/><Relationship Id="rId2" Type="http://schemas.openxmlformats.org/officeDocument/2006/relationships/package" Target="../embeddings/Microsoft_Excel_Sheet114.xlsx"/></Relationships>
</file>

<file path=ppt/charts/_rels/chart1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2.xml"/><Relationship Id="rId2" Type="http://schemas.openxmlformats.org/officeDocument/2006/relationships/package" Target="../embeddings/Microsoft_Excel_Sheet115.xlsx"/></Relationships>
</file>

<file path=ppt/charts/_rels/chart1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3.xml"/><Relationship Id="rId2" Type="http://schemas.openxmlformats.org/officeDocument/2006/relationships/package" Target="../embeddings/Microsoft_Excel_Sheet116.xlsx"/></Relationships>
</file>

<file path=ppt/charts/_rels/chart1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4.xml"/><Relationship Id="rId2" Type="http://schemas.openxmlformats.org/officeDocument/2006/relationships/package" Target="../embeddings/Microsoft_Excel_Sheet117.xlsx"/></Relationships>
</file>

<file path=ppt/charts/_rels/chart1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8.xlsx"/></Relationships>
</file>

<file path=ppt/charts/_rels/chart1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12.xlsx"/></Relationships>
</file>

<file path=ppt/charts/_rels/chart1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0.xlsx"/></Relationships>
</file>

<file path=ppt/charts/_rels/chart1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1.xlsx"/></Relationships>
</file>

<file path=ppt/charts/_rels/chart1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2.xlsx"/></Relationships>
</file>

<file path=ppt/charts/_rels/chart1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5.xml"/><Relationship Id="rId2" Type="http://schemas.openxmlformats.org/officeDocument/2006/relationships/package" Target="../embeddings/Microsoft_Excel_Sheet123.xlsx"/></Relationships>
</file>

<file path=ppt/charts/_rels/chart1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6.xml"/><Relationship Id="rId2" Type="http://schemas.openxmlformats.org/officeDocument/2006/relationships/package" Target="../embeddings/Microsoft_Excel_Sheet124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Microsoft_Excel_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Microsoft_Excel_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Microsoft_Excel_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package" Target="../embeddings/Microsoft_Excel_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package" Target="../embeddings/Microsoft_Excel_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package" Target="../embeddings/Microsoft_Excel_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package" Target="../embeddings/Microsoft_Excel_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package" Target="../embeddings/Microsoft_Excel_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package" Target="../embeddings/Microsoft_Excel_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package" Target="../embeddings/Microsoft_Excel_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package" Target="../embeddings/Microsoft_Excel_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package" Target="../embeddings/Microsoft_Excel_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package" Target="../embeddings/Microsoft_Excel_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package" Target="../embeddings/Microsoft_Excel_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package" Target="../embeddings/Microsoft_Excel_Sheet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package" Target="../embeddings/Microsoft_Excel_Sheet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package" Target="../embeddings/Microsoft_Excel_Sheet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.xml"/><Relationship Id="rId2" Type="http://schemas.openxmlformats.org/officeDocument/2006/relationships/package" Target="../embeddings/Microsoft_Excel_Sheet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.xml"/><Relationship Id="rId2" Type="http://schemas.openxmlformats.org/officeDocument/2006/relationships/package" Target="../embeddings/Microsoft_Excel_Sheet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.xml"/><Relationship Id="rId2" Type="http://schemas.openxmlformats.org/officeDocument/2006/relationships/package" Target="../embeddings/Microsoft_Excel_Sheet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.xml"/><Relationship Id="rId2" Type="http://schemas.openxmlformats.org/officeDocument/2006/relationships/package" Target="../embeddings/Microsoft_Excel_Sheet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7.xlsx"/><Relationship Id="rId2" Type="http://schemas.openxmlformats.org/officeDocument/2006/relationships/chartUserShapes" Target="../drawings/drawing1.xml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.xml"/><Relationship Id="rId2" Type="http://schemas.openxmlformats.org/officeDocument/2006/relationships/package" Target="../embeddings/Microsoft_Excel_Sheet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.xml"/><Relationship Id="rId2" Type="http://schemas.openxmlformats.org/officeDocument/2006/relationships/package" Target="../embeddings/Microsoft_Excel_Sheet90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.xml"/><Relationship Id="rId2" Type="http://schemas.openxmlformats.org/officeDocument/2006/relationships/package" Target="../embeddings/Microsoft_Excel_Sheet91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.xml"/><Relationship Id="rId2" Type="http://schemas.openxmlformats.org/officeDocument/2006/relationships/package" Target="../embeddings/Microsoft_Excel_Sheet92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.xml"/><Relationship Id="rId2" Type="http://schemas.openxmlformats.org/officeDocument/2006/relationships/package" Target="../embeddings/Microsoft_Excel_Sheet93.xlsx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.xml"/><Relationship Id="rId2" Type="http://schemas.openxmlformats.org/officeDocument/2006/relationships/package" Target="../embeddings/Microsoft_Excel_Sheet94.xlsx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.xml"/><Relationship Id="rId2" Type="http://schemas.openxmlformats.org/officeDocument/2006/relationships/package" Target="../embeddings/Microsoft_Excel_Sheet95.xlsx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.xml"/><Relationship Id="rId2" Type="http://schemas.openxmlformats.org/officeDocument/2006/relationships/package" Target="../embeddings/Microsoft_Excel_Sheet96.xlsx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.xml"/><Relationship Id="rId2" Type="http://schemas.openxmlformats.org/officeDocument/2006/relationships/package" Target="../embeddings/Microsoft_Excel_Sheet97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.xml"/><Relationship Id="rId2" Type="http://schemas.openxmlformats.org/officeDocument/2006/relationships/package" Target="../embeddings/Microsoft_Excel_Sheet98.xlsx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.xml"/><Relationship Id="rId2" Type="http://schemas.openxmlformats.org/officeDocument/2006/relationships/package" Target="../embeddings/Microsoft_Excel_Sheet9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numFmt formatCode="0.0%" sourceLinked="0"/>
            <c:txPr>
              <a:bodyPr rot="-5400000" vert="horz"/>
              <a:lstStyle/>
              <a:p>
                <a:pPr>
                  <a:defRPr sz="2000">
                    <a:solidFill>
                      <a:schemeClr val="bg1"/>
                    </a:solidFill>
                    <a:latin typeface="Franklin Gothic Book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</c:numCache>
            </c:numRef>
          </c:cat>
          <c:val>
            <c:numRef>
              <c:f>Sheet1!$B$2:$B$14</c:f>
              <c:numCache>
                <c:formatCode>0.00%</c:formatCode>
                <c:ptCount val="13"/>
                <c:pt idx="0">
                  <c:v>0.099</c:v>
                </c:pt>
                <c:pt idx="1">
                  <c:v>0.108</c:v>
                </c:pt>
                <c:pt idx="2">
                  <c:v>0.116</c:v>
                </c:pt>
                <c:pt idx="3">
                  <c:v>0.119</c:v>
                </c:pt>
                <c:pt idx="4">
                  <c:v>0.127</c:v>
                </c:pt>
                <c:pt idx="5">
                  <c:v>0.119</c:v>
                </c:pt>
                <c:pt idx="6">
                  <c:v>0.121</c:v>
                </c:pt>
                <c:pt idx="7">
                  <c:v>0.116</c:v>
                </c:pt>
                <c:pt idx="8">
                  <c:v>0.117</c:v>
                </c:pt>
                <c:pt idx="9">
                  <c:v>0.131</c:v>
                </c:pt>
                <c:pt idx="10">
                  <c:v>0.127</c:v>
                </c:pt>
                <c:pt idx="11">
                  <c:v>0.119</c:v>
                </c:pt>
                <c:pt idx="12">
                  <c:v>0.131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axId val="2053526648"/>
        <c:axId val="2053529944"/>
      </c:barChart>
      <c:catAx>
        <c:axId val="205352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2053529944"/>
        <c:crosses val="autoZero"/>
        <c:auto val="1"/>
        <c:lblAlgn val="ctr"/>
        <c:lblOffset val="100"/>
        <c:tickLblSkip val="2"/>
        <c:noMultiLvlLbl val="0"/>
      </c:catAx>
      <c:valAx>
        <c:axId val="2053529944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2053526648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 b="0">
                <a:latin typeface="Franklin Gothic Medium"/>
                <a:cs typeface="Franklin Gothic Medium"/>
              </a:defRPr>
            </a:pPr>
            <a:r>
              <a:rPr lang="en-US" dirty="0" smtClean="0"/>
              <a:t>2012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502545173666949"/>
          <c:y val="0.141601377952756"/>
          <c:w val="0.871664999430185"/>
          <c:h val="0.81304724409448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2010</c:v>
                </c:pt>
              </c:strCache>
            </c:strRef>
          </c:tx>
          <c:spPr>
            <a:ln>
              <a:solidFill>
                <a:srgbClr val="EBF1DD"/>
              </a:solidFill>
            </a:ln>
          </c:spPr>
          <c:dPt>
            <c:idx val="0"/>
            <c:bubble3D val="0"/>
            <c:spPr>
              <a:solidFill>
                <a:srgbClr val="800000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FFD966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005148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217655876058906"/>
                  <c:y val="0.1595130413385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2800">
                      <a:solidFill>
                        <a:schemeClr val="tx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66788807567143"/>
                  <c:y val="-0.1063196358267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Uninsured</c:v>
                </c:pt>
                <c:pt idx="1">
                  <c:v>Under-insured</c:v>
                </c:pt>
                <c:pt idx="2">
                  <c:v>Insured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</c:v>
                </c:pt>
                <c:pt idx="1">
                  <c:v>0.16</c:v>
                </c:pt>
                <c:pt idx="2">
                  <c:v>0.54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Smoking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Sweden</c:v>
                </c:pt>
                <c:pt idx="1">
                  <c:v>New _x000d_Zealand</c:v>
                </c:pt>
                <c:pt idx="2">
                  <c:v>Canada</c:v>
                </c:pt>
                <c:pt idx="3">
                  <c:v>USA</c:v>
                </c:pt>
                <c:pt idx="4">
                  <c:v>UK</c:v>
                </c:pt>
                <c:pt idx="5">
                  <c:v>Nether-_x000d_lands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2.9</c:v>
                </c:pt>
                <c:pt idx="1">
                  <c:v>3.2</c:v>
                </c:pt>
                <c:pt idx="2">
                  <c:v>3.9</c:v>
                </c:pt>
                <c:pt idx="3">
                  <c:v>4.3</c:v>
                </c:pt>
                <c:pt idx="4">
                  <c:v>5.2</c:v>
                </c:pt>
                <c:pt idx="5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43611544"/>
        <c:axId val="1795608056"/>
      </c:barChart>
      <c:catAx>
        <c:axId val="19436115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795608056"/>
        <c:crosses val="autoZero"/>
        <c:auto val="1"/>
        <c:lblAlgn val="ctr"/>
        <c:lblOffset val="100"/>
        <c:noMultiLvlLbl val="0"/>
      </c:catAx>
      <c:valAx>
        <c:axId val="1795608056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3611544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Sweden</c:v>
                </c:pt>
                <c:pt idx="1">
                  <c:v>Australia</c:v>
                </c:pt>
                <c:pt idx="2">
                  <c:v>UK</c:v>
                </c:pt>
                <c:pt idx="3">
                  <c:v>Canada</c:v>
                </c:pt>
                <c:pt idx="4">
                  <c:v>Nether-_x000d_lands</c:v>
                </c:pt>
                <c:pt idx="5">
                  <c:v>USA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12.8</c:v>
                </c:pt>
                <c:pt idx="1">
                  <c:v>17.2</c:v>
                </c:pt>
                <c:pt idx="2">
                  <c:v>19.3</c:v>
                </c:pt>
                <c:pt idx="3">
                  <c:v>20.6</c:v>
                </c:pt>
                <c:pt idx="4">
                  <c:v>22.4</c:v>
                </c:pt>
                <c:pt idx="5">
                  <c:v>21.0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52601032"/>
        <c:axId val="1952574536"/>
      </c:barChart>
      <c:catAx>
        <c:axId val="19526010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2574536"/>
        <c:crosses val="autoZero"/>
        <c:auto val="1"/>
        <c:lblAlgn val="ctr"/>
        <c:lblOffset val="100"/>
        <c:noMultiLvlLbl val="0"/>
      </c:catAx>
      <c:valAx>
        <c:axId val="1952574536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2601032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chemeClr val="tx1"/>
                </a:solidFill>
              </a:ln>
            </c:spPr>
          </c:dPt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AUSL</c:v>
                </c:pt>
                <c:pt idx="2">
                  <c:v>CAN</c:v>
                </c:pt>
                <c:pt idx="3">
                  <c:v>GER</c:v>
                </c:pt>
                <c:pt idx="4">
                  <c:v>UK</c:v>
                </c:pt>
                <c:pt idx="5">
                  <c:v>FRA</c:v>
                </c:pt>
                <c:pt idx="6">
                  <c:v>HOL</c:v>
                </c:pt>
              </c:strCache>
            </c:strRef>
          </c:cat>
          <c:val>
            <c:numRef>
              <c:f>Sheet1!$B$2:$B$8</c:f>
              <c:numCache>
                <c:formatCode>"$"#,##0</c:formatCode>
                <c:ptCount val="7"/>
                <c:pt idx="0">
                  <c:v>968.0</c:v>
                </c:pt>
                <c:pt idx="1">
                  <c:v>733.0</c:v>
                </c:pt>
                <c:pt idx="2">
                  <c:v>640.0</c:v>
                </c:pt>
                <c:pt idx="3">
                  <c:v>571.0</c:v>
                </c:pt>
                <c:pt idx="4">
                  <c:v>315.0</c:v>
                </c:pt>
                <c:pt idx="5">
                  <c:v>298.0</c:v>
                </c:pt>
                <c:pt idx="6">
                  <c:v>267.0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88490328"/>
        <c:axId val="1951271816"/>
      </c:barChart>
      <c:catAx>
        <c:axId val="19884903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1271816"/>
        <c:crosses val="autoZero"/>
        <c:auto val="1"/>
        <c:lblAlgn val="ctr"/>
        <c:lblOffset val="100"/>
        <c:noMultiLvlLbl val="0"/>
      </c:catAx>
      <c:valAx>
        <c:axId val="1951271816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88490328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cat>
            <c:strRef>
              <c:f>Sheet1!$A$2:$A$10</c:f>
              <c:strCache>
                <c:ptCount val="9"/>
                <c:pt idx="0">
                  <c:v>SWE</c:v>
                </c:pt>
                <c:pt idx="1">
                  <c:v>SWI</c:v>
                </c:pt>
                <c:pt idx="2">
                  <c:v>DEN</c:v>
                </c:pt>
                <c:pt idx="3">
                  <c:v>NET</c:v>
                </c:pt>
                <c:pt idx="4">
                  <c:v>UK</c:v>
                </c:pt>
                <c:pt idx="5">
                  <c:v>CAN</c:v>
                </c:pt>
                <c:pt idx="6">
                  <c:v>AUSL</c:v>
                </c:pt>
                <c:pt idx="7">
                  <c:v>USA</c:v>
                </c:pt>
                <c:pt idx="8">
                  <c:v>GER</c:v>
                </c:pt>
              </c:strCache>
            </c:strRef>
          </c:cat>
          <c:val>
            <c:numRef>
              <c:f>Sheet1!$B$2:$B$10</c:f>
              <c:numCache>
                <c:formatCode>0</c:formatCode>
                <c:ptCount val="9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-2075432888"/>
        <c:axId val="1957128936"/>
      </c:barChart>
      <c:catAx>
        <c:axId val="-20754328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 vert="horz"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7128936"/>
        <c:crosses val="autoZero"/>
        <c:auto val="1"/>
        <c:lblAlgn val="ctr"/>
        <c:lblOffset val="100"/>
        <c:noMultiLvlLbl val="0"/>
      </c:catAx>
      <c:valAx>
        <c:axId val="1957128936"/>
        <c:scaling>
          <c:orientation val="minMax"/>
          <c:max val="6.0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75432888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chemeClr val="tx1"/>
                </a:solidFill>
              </a:ln>
            </c:spPr>
          </c:dPt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CAN</c:v>
                </c:pt>
                <c:pt idx="2">
                  <c:v>HOL</c:v>
                </c:pt>
                <c:pt idx="3">
                  <c:v>GER</c:v>
                </c:pt>
                <c:pt idx="4">
                  <c:v>AUSL</c:v>
                </c:pt>
                <c:pt idx="5">
                  <c:v>SWI</c:v>
                </c:pt>
              </c:strCache>
            </c:strRef>
          </c:cat>
          <c:val>
            <c:numRef>
              <c:f>Sheet1!$B$2:$B$7</c:f>
              <c:numCache>
                <c:formatCode>"$"#,##0</c:formatCode>
                <c:ptCount val="6"/>
                <c:pt idx="0">
                  <c:v>606.0</c:v>
                </c:pt>
                <c:pt idx="1">
                  <c:v>148.0</c:v>
                </c:pt>
                <c:pt idx="2">
                  <c:v>226.0</c:v>
                </c:pt>
                <c:pt idx="3">
                  <c:v>258.0</c:v>
                </c:pt>
                <c:pt idx="4">
                  <c:v>280.0</c:v>
                </c:pt>
                <c:pt idx="5">
                  <c:v>344.0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53798344"/>
        <c:axId val="1988465832"/>
      </c:barChart>
      <c:catAx>
        <c:axId val="1953798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88465832"/>
        <c:crosses val="autoZero"/>
        <c:auto val="1"/>
        <c:lblAlgn val="ctr"/>
        <c:lblOffset val="100"/>
        <c:noMultiLvlLbl val="0"/>
      </c:catAx>
      <c:valAx>
        <c:axId val="1988465832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3798344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800000"/>
              </a:solidFill>
              <a:ln>
                <a:solidFill>
                  <a:srgbClr val="003300"/>
                </a:solidFill>
              </a:ln>
            </c:spPr>
          </c:dPt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UK</c:v>
                </c:pt>
                <c:pt idx="1">
                  <c:v>AUSL</c:v>
                </c:pt>
                <c:pt idx="2">
                  <c:v>FRA</c:v>
                </c:pt>
                <c:pt idx="3">
                  <c:v>CAN</c:v>
                </c:pt>
                <c:pt idx="4">
                  <c:v>HOL</c:v>
                </c:pt>
                <c:pt idx="5">
                  <c:v>GER</c:v>
                </c:pt>
                <c:pt idx="6">
                  <c:v>USA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0.09</c:v>
                </c:pt>
                <c:pt idx="1">
                  <c:v>0.1</c:v>
                </c:pt>
                <c:pt idx="2">
                  <c:v>0.17</c:v>
                </c:pt>
                <c:pt idx="3">
                  <c:v>0.21</c:v>
                </c:pt>
                <c:pt idx="4">
                  <c:v>0.26</c:v>
                </c:pt>
                <c:pt idx="5">
                  <c:v>0.37</c:v>
                </c:pt>
                <c:pt idx="6">
                  <c:v>0.52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52552744"/>
        <c:axId val="1961703928"/>
      </c:barChart>
      <c:catAx>
        <c:axId val="19525527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61703928"/>
        <c:crosses val="autoZero"/>
        <c:auto val="1"/>
        <c:lblAlgn val="ctr"/>
        <c:lblOffset val="100"/>
        <c:noMultiLvlLbl val="0"/>
      </c:catAx>
      <c:valAx>
        <c:axId val="1961703928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2552744"/>
        <c:crosses val="autoZero"/>
        <c:crossBetween val="between"/>
        <c:minorUnit val="0.002"/>
      </c:valAx>
      <c:spPr>
        <a:solidFill>
          <a:srgbClr val="EBF1DD"/>
        </a:solidFill>
        <a:ln w="25400"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rgbClr val="003300"/>
                </a:solidFill>
              </a:ln>
            </c:spPr>
          </c:dPt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NOR</c:v>
                </c:pt>
                <c:pt idx="1">
                  <c:v>UK</c:v>
                </c:pt>
                <c:pt idx="2">
                  <c:v>CAN</c:v>
                </c:pt>
                <c:pt idx="3">
                  <c:v>AUSL</c:v>
                </c:pt>
                <c:pt idx="4">
                  <c:v>FRA</c:v>
                </c:pt>
                <c:pt idx="5">
                  <c:v>USA</c:v>
                </c:pt>
                <c:pt idx="6">
                  <c:v>GER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0.87</c:v>
                </c:pt>
                <c:pt idx="1">
                  <c:v>0.84</c:v>
                </c:pt>
                <c:pt idx="2">
                  <c:v>0.82</c:v>
                </c:pt>
                <c:pt idx="3">
                  <c:v>0.8</c:v>
                </c:pt>
                <c:pt idx="4">
                  <c:v>0.76</c:v>
                </c:pt>
                <c:pt idx="5">
                  <c:v>0.62</c:v>
                </c:pt>
                <c:pt idx="6">
                  <c:v>0.54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82675960"/>
        <c:axId val="1949863800"/>
      </c:barChart>
      <c:catAx>
        <c:axId val="19826759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9863800"/>
        <c:crosses val="autoZero"/>
        <c:auto val="1"/>
        <c:lblAlgn val="ctr"/>
        <c:lblOffset val="100"/>
        <c:noMultiLvlLbl val="0"/>
      </c:catAx>
      <c:valAx>
        <c:axId val="1949863800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82675960"/>
        <c:crosses val="autoZero"/>
        <c:crossBetween val="between"/>
        <c:minorUnit val="0.002"/>
      </c:valAx>
      <c:spPr>
        <a:solidFill>
          <a:srgbClr val="EBF1DD"/>
        </a:solidFill>
        <a:ln w="25400"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0.0%" sourceLinked="0"/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Canada_x000d_Total</c:v>
                </c:pt>
                <c:pt idx="1">
                  <c:v>USA_x000d_Insured</c:v>
                </c:pt>
                <c:pt idx="2">
                  <c:v>USA_x000d_Uninsured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0.107</c:v>
                </c:pt>
                <c:pt idx="1">
                  <c:v>0.103</c:v>
                </c:pt>
                <c:pt idx="2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864226536"/>
        <c:axId val="1869079208"/>
      </c:barChart>
      <c:catAx>
        <c:axId val="18642265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69079208"/>
        <c:crosses val="autoZero"/>
        <c:auto val="1"/>
        <c:lblAlgn val="ctr"/>
        <c:lblOffset val="100"/>
        <c:noMultiLvlLbl val="0"/>
      </c:catAx>
      <c:valAx>
        <c:axId val="1869079208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64226536"/>
        <c:crosses val="autoZero"/>
        <c:crossBetween val="between"/>
        <c:majorUnit val="0.1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Boston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FP/GP</c:v>
                </c:pt>
                <c:pt idx="1">
                  <c:v>Cardiology</c:v>
                </c:pt>
                <c:pt idx="2">
                  <c:v>Dermatology</c:v>
                </c:pt>
                <c:pt idx="3">
                  <c:v>Gynecology</c:v>
                </c:pt>
                <c:pt idx="4">
                  <c:v>Orthopedics*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9.0</c:v>
                </c:pt>
                <c:pt idx="1">
                  <c:v>3.0</c:v>
                </c:pt>
                <c:pt idx="2">
                  <c:v>7.7</c:v>
                </c:pt>
                <c:pt idx="3">
                  <c:v>10.0</c:v>
                </c:pt>
                <c:pt idx="4">
                  <c:v>5.7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Canada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FP/GP</c:v>
                </c:pt>
                <c:pt idx="1">
                  <c:v>Cardiology</c:v>
                </c:pt>
                <c:pt idx="2">
                  <c:v>Dermatology</c:v>
                </c:pt>
                <c:pt idx="3">
                  <c:v>Gynecology</c:v>
                </c:pt>
                <c:pt idx="4">
                  <c:v>Orthopedics*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2.7</c:v>
                </c:pt>
                <c:pt idx="1">
                  <c:v>6.1</c:v>
                </c:pt>
                <c:pt idx="2">
                  <c:v>13.5</c:v>
                </c:pt>
                <c:pt idx="3">
                  <c:v>9.5</c:v>
                </c:pt>
                <c:pt idx="4">
                  <c:v>26.1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869058056"/>
        <c:axId val="1869039208"/>
      </c:barChart>
      <c:catAx>
        <c:axId val="18690580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1869039208"/>
        <c:crosses val="autoZero"/>
        <c:auto val="1"/>
        <c:lblAlgn val="ctr"/>
        <c:lblOffset val="100"/>
        <c:noMultiLvlLbl val="0"/>
      </c:catAx>
      <c:valAx>
        <c:axId val="1869039208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69058056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/>
      <c:overlay val="0"/>
      <c:txPr>
        <a:bodyPr/>
        <a:lstStyle/>
        <a:p>
          <a:pPr>
            <a:defRPr sz="2000">
              <a:latin typeface="Franklin Gothic Book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29804248486673"/>
          <c:y val="0.0453739865197858"/>
          <c:w val="0.894500901769891"/>
          <c:h val="0.736711085816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No Disorder</c:v>
                </c:pt>
                <c:pt idx="1">
                  <c:v>Mild Disorder</c:v>
                </c:pt>
                <c:pt idx="2">
                  <c:v>Moderate Disorder</c:v>
                </c:pt>
                <c:pt idx="3">
                  <c:v>Severe Disorder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6.3</c:v>
                </c:pt>
                <c:pt idx="1">
                  <c:v>11.3</c:v>
                </c:pt>
                <c:pt idx="2">
                  <c:v>26.3</c:v>
                </c:pt>
                <c:pt idx="3">
                  <c:v>37.1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Canada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0"/>
              <c:layout>
                <c:manualLayout>
                  <c:x val="0.0"/>
                  <c:y val="0.00966493233937892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No Disorder</c:v>
                </c:pt>
                <c:pt idx="1">
                  <c:v>Mild Disorder</c:v>
                </c:pt>
                <c:pt idx="2">
                  <c:v>Moderate Disorder</c:v>
                </c:pt>
                <c:pt idx="3">
                  <c:v>Severe Disorder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3.4</c:v>
                </c:pt>
                <c:pt idx="1">
                  <c:v>10.4</c:v>
                </c:pt>
                <c:pt idx="2">
                  <c:v>27.7</c:v>
                </c:pt>
                <c:pt idx="3">
                  <c:v>52.3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868849064"/>
        <c:axId val="1868776488"/>
      </c:barChart>
      <c:catAx>
        <c:axId val="18688490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1868776488"/>
        <c:crosses val="autoZero"/>
        <c:auto val="1"/>
        <c:lblAlgn val="ctr"/>
        <c:lblOffset val="100"/>
        <c:noMultiLvlLbl val="0"/>
      </c:catAx>
      <c:valAx>
        <c:axId val="1868776488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68849064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184665669989183"/>
          <c:y val="0.894710494420933"/>
          <c:w val="0.346586797892383"/>
          <c:h val="0.0812679833038861"/>
        </c:manualLayout>
      </c:layout>
      <c:overlay val="0"/>
      <c:txPr>
        <a:bodyPr/>
        <a:lstStyle/>
        <a:p>
          <a:pPr>
            <a:defRPr sz="2000">
              <a:latin typeface="Franklin Gothic Book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0.0423338523915854"/>
          <c:w val="0.863038689602261"/>
          <c:h val="0.8436749303405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numFmt formatCode="#,##0.00" sourceLinked="0"/>
            <c:txPr>
              <a:bodyPr/>
              <a:lstStyle/>
              <a:p>
                <a:pPr>
                  <a:defRPr sz="2400">
                    <a:solidFill>
                      <a:schemeClr val="bg2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Insured</c:v>
                </c:pt>
                <c:pt idx="1">
                  <c:v>Under-insured</c:v>
                </c:pt>
                <c:pt idx="2">
                  <c:v>Uninsured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1.0</c:v>
                </c:pt>
                <c:pt idx="1">
                  <c:v>1.21</c:v>
                </c:pt>
                <c:pt idx="2">
                  <c:v>1.38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2121075112"/>
        <c:axId val="2121078296"/>
      </c:barChart>
      <c:catAx>
        <c:axId val="21210751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38100">
            <a:solidFill>
              <a:srgbClr val="003300"/>
            </a:solidFill>
          </a:ln>
        </c:spPr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2121078296"/>
        <c:crossesAt val="0.0"/>
        <c:auto val="1"/>
        <c:lblAlgn val="ctr"/>
        <c:lblOffset val="0"/>
        <c:noMultiLvlLbl val="0"/>
      </c:catAx>
      <c:valAx>
        <c:axId val="2121078296"/>
        <c:scaling>
          <c:orientation val="minMax"/>
        </c:scaling>
        <c:delete val="0"/>
        <c:axPos val="l"/>
        <c:majorGridlines>
          <c:spPr>
            <a:ln>
              <a:solidFill>
                <a:srgbClr val="003300"/>
              </a:solidFill>
              <a:prstDash val="sysDot"/>
            </a:ln>
          </c:spPr>
        </c:majorGridlines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2121075112"/>
        <c:crossesAt val="1.0"/>
        <c:crossBetween val="between"/>
      </c:valAx>
      <c:spPr>
        <a:solidFill>
          <a:srgbClr val="EBF1DD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2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29804248486673"/>
          <c:y val="0.0453739865197858"/>
          <c:w val="0.870250022743723"/>
          <c:h val="0.7992334549401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Lbls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US Medicare</c:v>
                </c:pt>
                <c:pt idx="1">
                  <c:v>Canadian Medicare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-2029794584"/>
        <c:axId val="-2118707704"/>
      </c:barChart>
      <c:catAx>
        <c:axId val="-2029794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118707704"/>
        <c:crosses val="autoZero"/>
        <c:auto val="1"/>
        <c:lblAlgn val="ctr"/>
        <c:lblOffset val="100"/>
        <c:noMultiLvlLbl val="0"/>
      </c:catAx>
      <c:valAx>
        <c:axId val="-2118707704"/>
        <c:scaling>
          <c:orientation val="minMax"/>
          <c:min val="0.4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29794584"/>
        <c:crosses val="autoZero"/>
        <c:crossBetween val="between"/>
        <c:majorUnit val="0.1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875454815359"/>
          <c:y val="0.034965034965035"/>
          <c:w val="0.727253882591884"/>
          <c:h val="0.750600103815428"/>
        </c:manualLayout>
      </c:layout>
      <c:lineChart>
        <c:grouping val="standard"/>
        <c:varyColors val="0"/>
        <c:ser>
          <c:idx val="0"/>
          <c:order val="0"/>
          <c:tx>
            <c:v>Canada</c:v>
          </c:tx>
          <c:spPr>
            <a:ln w="76200">
              <a:solidFill>
                <a:schemeClr val="accent1">
                  <a:lumMod val="50000"/>
                </a:schemeClr>
              </a:solidFill>
              <a:prstDash val="soli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  <c:marker>
            <c:symbol val="square"/>
            <c:size val="6"/>
            <c:spPr>
              <a:noFill/>
              <a:ln w="5556"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c:spPr>
          </c:marker>
          <c:cat>
            <c:numRef>
              <c:f>Sheet1!$A$11:$A$40</c:f>
              <c:numCache>
                <c:formatCode>General</c:formatCode>
                <c:ptCount val="30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</c:numCache>
            </c:numRef>
          </c:cat>
          <c:val>
            <c:numRef>
              <c:f>Sheet1!$E$11:$E$40</c:f>
              <c:numCache>
                <c:formatCode>General</c:formatCode>
                <c:ptCount val="30"/>
                <c:pt idx="0">
                  <c:v>0.99991198547999</c:v>
                </c:pt>
                <c:pt idx="1">
                  <c:v>1.037893778660093</c:v>
                </c:pt>
                <c:pt idx="2">
                  <c:v>1.124275252832475</c:v>
                </c:pt>
                <c:pt idx="3">
                  <c:v>1.173949222650167</c:v>
                </c:pt>
                <c:pt idx="4">
                  <c:v>1.187100919953778</c:v>
                </c:pt>
                <c:pt idx="5">
                  <c:v>1.228506442187658</c:v>
                </c:pt>
                <c:pt idx="6">
                  <c:v>1.258599485390502</c:v>
                </c:pt>
                <c:pt idx="7">
                  <c:v>1.281181040364256</c:v>
                </c:pt>
                <c:pt idx="8">
                  <c:v>1.30925343340603</c:v>
                </c:pt>
                <c:pt idx="9">
                  <c:v>1.316436941288232</c:v>
                </c:pt>
                <c:pt idx="10">
                  <c:v>1.327358580102174</c:v>
                </c:pt>
                <c:pt idx="11">
                  <c:v>1.37119697366847</c:v>
                </c:pt>
                <c:pt idx="12">
                  <c:v>1.369497384314305</c:v>
                </c:pt>
                <c:pt idx="13">
                  <c:v>1.327582586281634</c:v>
                </c:pt>
                <c:pt idx="14">
                  <c:v>1.24891223311482</c:v>
                </c:pt>
                <c:pt idx="15">
                  <c:v>1.213776453796765</c:v>
                </c:pt>
                <c:pt idx="16">
                  <c:v>1.158943700606686</c:v>
                </c:pt>
                <c:pt idx="17">
                  <c:v>1.1829407060566</c:v>
                </c:pt>
                <c:pt idx="18">
                  <c:v>1.249768223610501</c:v>
                </c:pt>
                <c:pt idx="19">
                  <c:v>1.279986279511605</c:v>
                </c:pt>
                <c:pt idx="20">
                  <c:v>1.29093991297859</c:v>
                </c:pt>
                <c:pt idx="21">
                  <c:v>1.358240349189948</c:v>
                </c:pt>
                <c:pt idx="22">
                  <c:v>1.40597345148646</c:v>
                </c:pt>
                <c:pt idx="23">
                  <c:v>1.461656862126491</c:v>
                </c:pt>
                <c:pt idx="24">
                  <c:v>1.489846565823179</c:v>
                </c:pt>
                <c:pt idx="25">
                  <c:v>1.509573066768206</c:v>
                </c:pt>
                <c:pt idx="26">
                  <c:v>1.55713804673839</c:v>
                </c:pt>
                <c:pt idx="27">
                  <c:v>1.566896480115835</c:v>
                </c:pt>
                <c:pt idx="28">
                  <c:v>1.542150539795962</c:v>
                </c:pt>
                <c:pt idx="29">
                  <c:v>1.648171449359122</c:v>
                </c:pt>
              </c:numCache>
            </c:numRef>
          </c:val>
          <c:smooth val="0"/>
        </c:ser>
        <c:ser>
          <c:idx val="1"/>
          <c:order val="1"/>
          <c:tx>
            <c:v>U.S.</c:v>
          </c:tx>
          <c:spPr>
            <a:ln w="76200">
              <a:solidFill>
                <a:srgbClr val="800000"/>
              </a:solidFill>
              <a:prstDash val="soli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  <c:marker>
            <c:symbol val="none"/>
          </c:marker>
          <c:cat>
            <c:numRef>
              <c:f>Sheet1!$A$11:$A$40</c:f>
              <c:numCache>
                <c:formatCode>General</c:formatCode>
                <c:ptCount val="30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</c:numCache>
            </c:numRef>
          </c:cat>
          <c:val>
            <c:numRef>
              <c:f>Sheet1!$D$11:$D$40</c:f>
              <c:numCache>
                <c:formatCode>"$"#,##0.00_);\("$"#,##0.00\)</c:formatCode>
                <c:ptCount val="30"/>
                <c:pt idx="0">
                  <c:v>0.999999517616609</c:v>
                </c:pt>
                <c:pt idx="1">
                  <c:v>1.08257827453711</c:v>
                </c:pt>
                <c:pt idx="2">
                  <c:v>1.172551275009388</c:v>
                </c:pt>
                <c:pt idx="3">
                  <c:v>1.256221747979014</c:v>
                </c:pt>
                <c:pt idx="4">
                  <c:v>1.305163578136795</c:v>
                </c:pt>
                <c:pt idx="5">
                  <c:v>1.386686225551863</c:v>
                </c:pt>
                <c:pt idx="6">
                  <c:v>1.43579307640525</c:v>
                </c:pt>
                <c:pt idx="7">
                  <c:v>1.442439129022087</c:v>
                </c:pt>
                <c:pt idx="8">
                  <c:v>1.47499458638735</c:v>
                </c:pt>
                <c:pt idx="9">
                  <c:v>1.569914226498627</c:v>
                </c:pt>
                <c:pt idx="10">
                  <c:v>1.615654741913376</c:v>
                </c:pt>
                <c:pt idx="11">
                  <c:v>1.66886092210048</c:v>
                </c:pt>
                <c:pt idx="12">
                  <c:v>1.782554415930142</c:v>
                </c:pt>
                <c:pt idx="13">
                  <c:v>1.880075205663495</c:v>
                </c:pt>
                <c:pt idx="14">
                  <c:v>1.982920673847898</c:v>
                </c:pt>
                <c:pt idx="15">
                  <c:v>2.128506880366312</c:v>
                </c:pt>
                <c:pt idx="16">
                  <c:v>2.228102476721216</c:v>
                </c:pt>
                <c:pt idx="17">
                  <c:v>2.3101602182723</c:v>
                </c:pt>
                <c:pt idx="18">
                  <c:v>2.255384434147251</c:v>
                </c:pt>
                <c:pt idx="19">
                  <c:v>2.182740164262726</c:v>
                </c:pt>
                <c:pt idx="20">
                  <c:v>2.164118205431225</c:v>
                </c:pt>
                <c:pt idx="21">
                  <c:v>2.306847810219646</c:v>
                </c:pt>
                <c:pt idx="22">
                  <c:v>2.430085705557383</c:v>
                </c:pt>
                <c:pt idx="23">
                  <c:v>2.468682620904254</c:v>
                </c:pt>
                <c:pt idx="24">
                  <c:v>2.603035898586744</c:v>
                </c:pt>
                <c:pt idx="25">
                  <c:v>2.69210508202028</c:v>
                </c:pt>
                <c:pt idx="26">
                  <c:v>2.753885820040716</c:v>
                </c:pt>
                <c:pt idx="27">
                  <c:v>2.785828277183292</c:v>
                </c:pt>
                <c:pt idx="28">
                  <c:v>2.86050980230043</c:v>
                </c:pt>
                <c:pt idx="29">
                  <c:v>2.986906626056879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7378424"/>
        <c:axId val="-2117289768"/>
      </c:lineChart>
      <c:catAx>
        <c:axId val="-2117378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85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Franklin Gothic Book"/>
                <a:ea typeface="Arial"/>
                <a:cs typeface="Franklin Gothic Book"/>
              </a:defRPr>
            </a:pPr>
            <a:endParaRPr lang="en-US"/>
          </a:p>
        </c:txPr>
        <c:crossAx val="-2117289768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-2117289768"/>
        <c:scaling>
          <c:orientation val="minMax"/>
          <c:max val="3.2"/>
          <c:min val="1.0"/>
        </c:scaling>
        <c:delete val="0"/>
        <c:axPos val="l"/>
        <c:majorGridlines>
          <c:spPr>
            <a:ln w="1852">
              <a:solidFill>
                <a:srgbClr val="003300"/>
              </a:solidFill>
              <a:prstDash val="dot"/>
            </a:ln>
          </c:spPr>
        </c:majorGridlines>
        <c:title>
          <c:tx>
            <c:rich>
              <a:bodyPr rot="0" vert="horz"/>
              <a:lstStyle/>
              <a:p>
                <a:pPr algn="l">
                  <a:defRPr sz="2000" b="0" i="0" u="none" strike="noStrike" baseline="0">
                    <a:solidFill>
                      <a:srgbClr val="000000"/>
                    </a:solidFill>
                    <a:latin typeface="Franklin Gothic Book"/>
                    <a:ea typeface="Arial"/>
                    <a:cs typeface="Franklin Gothic Book"/>
                  </a:defRPr>
                </a:pPr>
                <a:r>
                  <a:rPr lang="en-US" sz="2000" b="0" dirty="0">
                    <a:latin typeface="Franklin Gothic Book"/>
                    <a:cs typeface="Franklin Gothic Book"/>
                  </a:rPr>
                  <a:t>Change in Medicare </a:t>
                </a:r>
                <a:endParaRPr lang="en-US" sz="2000" b="0" dirty="0" smtClean="0">
                  <a:latin typeface="Franklin Gothic Book"/>
                  <a:cs typeface="Franklin Gothic Book"/>
                </a:endParaRPr>
              </a:p>
              <a:p>
                <a:pPr algn="l">
                  <a:defRPr sz="2000" b="0" i="0" u="none" strike="noStrike" baseline="0">
                    <a:solidFill>
                      <a:srgbClr val="000000"/>
                    </a:solidFill>
                    <a:latin typeface="Franklin Gothic Book"/>
                    <a:ea typeface="Arial"/>
                    <a:cs typeface="Franklin Gothic Book"/>
                  </a:defRPr>
                </a:pPr>
                <a:r>
                  <a:rPr lang="en-US" sz="2000" b="0" dirty="0" smtClean="0">
                    <a:latin typeface="Franklin Gothic Book"/>
                    <a:cs typeface="Franklin Gothic Book"/>
                  </a:rPr>
                  <a:t>Cost</a:t>
                </a:r>
                <a:r>
                  <a:rPr lang="en-US" sz="2000" b="0" dirty="0">
                    <a:latin typeface="Franklin Gothic Book"/>
                    <a:cs typeface="Franklin Gothic Book"/>
                  </a:rPr>
                  <a:t>/Senior (1980=1)</a:t>
                </a:r>
              </a:p>
            </c:rich>
          </c:tx>
          <c:layout>
            <c:manualLayout>
              <c:xMode val="edge"/>
              <c:yMode val="edge"/>
              <c:x val="0.00928505106778087"/>
              <c:y val="0.123543123543124"/>
            </c:manualLayout>
          </c:layout>
          <c:overlay val="0"/>
          <c:spPr>
            <a:noFill/>
            <a:ln w="1481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85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Franklin Gothic Book"/>
                <a:ea typeface="Arial"/>
                <a:cs typeface="Franklin Gothic Book"/>
              </a:defRPr>
            </a:pPr>
            <a:endParaRPr lang="en-US"/>
          </a:p>
        </c:txPr>
        <c:crossAx val="-2117378424"/>
        <c:crosses val="autoZero"/>
        <c:crossBetween val="between"/>
        <c:majorUnit val="0.5"/>
      </c:valAx>
      <c:spPr>
        <a:solidFill>
          <a:schemeClr val="bg1"/>
        </a:solidFill>
        <a:ln w="9525">
          <a:solidFill>
            <a:srgbClr val="003300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egendEntry>
        <c:idx val="0"/>
        <c:txPr>
          <a:bodyPr/>
          <a:lstStyle/>
          <a:p>
            <a:pPr>
              <a:defRPr sz="2000" b="1" i="0" u="none" strike="noStrike" baseline="0">
                <a:solidFill>
                  <a:srgbClr val="003300"/>
                </a:solidFill>
                <a:latin typeface="Franklin Gothic Book"/>
                <a:ea typeface="Arial"/>
                <a:cs typeface="Franklin Gothic Book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000" b="1" i="0" u="none" strike="noStrike" baseline="0">
                <a:solidFill>
                  <a:srgbClr val="003300"/>
                </a:solidFill>
                <a:latin typeface="Franklin Gothic Book"/>
                <a:ea typeface="Arial"/>
                <a:cs typeface="Franklin Gothic Book"/>
              </a:defRPr>
            </a:pPr>
            <a:endParaRPr lang="en-US"/>
          </a:p>
        </c:txPr>
      </c:legendEntry>
      <c:layout>
        <c:manualLayout>
          <c:xMode val="edge"/>
          <c:yMode val="edge"/>
          <c:x val="0.419692379429908"/>
          <c:y val="0.899646774336488"/>
          <c:w val="0.299322223698276"/>
          <c:h val="0.0815947062572006"/>
        </c:manualLayout>
      </c:layout>
      <c:overlay val="0"/>
      <c:spPr>
        <a:noFill/>
        <a:ln w="1852">
          <a:noFill/>
          <a:prstDash val="solid"/>
        </a:ln>
      </c:spPr>
      <c:txPr>
        <a:bodyPr/>
        <a:lstStyle/>
        <a:p>
          <a:pPr>
            <a:defRPr sz="2000" b="0" i="0" u="none" strike="noStrike" baseline="0">
              <a:solidFill>
                <a:srgbClr val="003300"/>
              </a:solidFill>
              <a:latin typeface="Franklin Gothic Book"/>
              <a:ea typeface="Arial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54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29804248486673"/>
          <c:y val="0.0453739865197858"/>
          <c:w val="0.870250022743723"/>
          <c:h val="0.7992334549401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Lbls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"$"#,##0</c:formatCode>
                <c:ptCount val="2"/>
                <c:pt idx="0">
                  <c:v>741.0</c:v>
                </c:pt>
                <c:pt idx="1">
                  <c:v>186.0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867914472"/>
        <c:axId val="1867548424"/>
      </c:barChart>
      <c:catAx>
        <c:axId val="18679144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67548424"/>
        <c:crosses val="autoZero"/>
        <c:auto val="1"/>
        <c:lblAlgn val="ctr"/>
        <c:lblOffset val="100"/>
        <c:noMultiLvlLbl val="0"/>
      </c:catAx>
      <c:valAx>
        <c:axId val="1867548424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67914472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29804248486673"/>
          <c:y val="0.0453739865197858"/>
          <c:w val="0.870250022743723"/>
          <c:h val="0.7992334549401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Lbls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"$"#,##0</c:formatCode>
                <c:ptCount val="2"/>
                <c:pt idx="0">
                  <c:v>654.0</c:v>
                </c:pt>
                <c:pt idx="1">
                  <c:v>184.0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867532552"/>
        <c:axId val="1890382328"/>
      </c:barChart>
      <c:catAx>
        <c:axId val="18675325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90382328"/>
        <c:crosses val="autoZero"/>
        <c:auto val="1"/>
        <c:lblAlgn val="ctr"/>
        <c:lblOffset val="100"/>
        <c:noMultiLvlLbl val="0"/>
      </c:catAx>
      <c:valAx>
        <c:axId val="1890382328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67532552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29804248486673"/>
          <c:y val="0.0453739865197858"/>
          <c:w val="0.870250022743723"/>
          <c:h val="0.7992334549401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Lbls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"$"#,##0</c:formatCode>
                <c:ptCount val="2"/>
                <c:pt idx="0">
                  <c:v>3006.0</c:v>
                </c:pt>
                <c:pt idx="1">
                  <c:v>787.0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54461416"/>
        <c:axId val="2078279544"/>
      </c:barChart>
      <c:catAx>
        <c:axId val="1954461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078279544"/>
        <c:crosses val="autoZero"/>
        <c:auto val="1"/>
        <c:lblAlgn val="ctr"/>
        <c:lblOffset val="100"/>
        <c:noMultiLvlLbl val="0"/>
      </c:catAx>
      <c:valAx>
        <c:axId val="2078279544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4461416"/>
        <c:crosses val="autoZero"/>
        <c:crossBetween val="between"/>
        <c:majorUnit val="1000.0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8097727223439"/>
          <c:y val="0.0453739865197858"/>
          <c:w val="0.590100131033855"/>
          <c:h val="0.90925202696042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800000"/>
              </a:solidFill>
              <a:ln>
                <a:solidFill>
                  <a:srgbClr val="FFFFFF"/>
                </a:solidFill>
              </a:ln>
            </c:spPr>
          </c:dPt>
          <c:dPt>
            <c:idx val="3"/>
            <c:bubble3D val="0"/>
          </c:dPt>
          <c:dPt>
            <c:idx val="5"/>
            <c:bubble3D val="0"/>
          </c:dPt>
          <c:dLbls>
            <c:dLbl>
              <c:idx val="0"/>
              <c:layout>
                <c:manualLayout>
                  <c:x val="-0.248526158964921"/>
                  <c:y val="0.0098706809859878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0.226845968591429"/>
                  <c:y val="-0.021731806744226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Sheet1!$A$2:$A$3</c:f>
              <c:strCache>
                <c:ptCount val="2"/>
                <c:pt idx="0">
                  <c:v>Bureaucracy</c:v>
                </c:pt>
                <c:pt idx="1">
                  <c:v>All Other</c:v>
                </c:pt>
              </c:strCache>
            </c:strRef>
          </c:cat>
          <c:val>
            <c:numRef>
              <c:f>Sheet1!$B$2:$B$3</c:f>
              <c:numCache>
                <c:formatCode>"$"#,##0</c:formatCode>
                <c:ptCount val="2"/>
                <c:pt idx="0">
                  <c:v>2219.0</c:v>
                </c:pt>
                <c:pt idx="1">
                  <c:v>2719.0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29804248486673"/>
          <c:y val="0.0453739865197858"/>
          <c:w val="0.894500901769891"/>
          <c:h val="0.736711085816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Lbls>
            <c:dLbl>
              <c:idx val="10"/>
              <c:layout>
                <c:manualLayout>
                  <c:x val="-1.27026946520466E-16"/>
                  <c:y val="0.0152022820235999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27026946520466E-16"/>
                  <c:y val="0.0104105872915429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27026946520466E-16"/>
                  <c:y val="0.0133606319825027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Sheet1!$A$2:$A$17</c:f>
              <c:numCache>
                <c:formatCode>General</c:formatCode>
                <c:ptCount val="16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</c:numCache>
            </c:numRef>
          </c:cat>
          <c:val>
            <c:numRef>
              <c:f>Sheet1!$B$2:$B$17</c:f>
              <c:numCache>
                <c:formatCode>0</c:formatCode>
                <c:ptCount val="16"/>
                <c:pt idx="0">
                  <c:v>508.0</c:v>
                </c:pt>
                <c:pt idx="1">
                  <c:v>431.0</c:v>
                </c:pt>
                <c:pt idx="2">
                  <c:v>249.0</c:v>
                </c:pt>
                <c:pt idx="3">
                  <c:v>242.0</c:v>
                </c:pt>
                <c:pt idx="4">
                  <c:v>164.0</c:v>
                </c:pt>
                <c:pt idx="5">
                  <c:v>275.0</c:v>
                </c:pt>
                <c:pt idx="6">
                  <c:v>244.0</c:v>
                </c:pt>
                <c:pt idx="7">
                  <c:v>55.0</c:v>
                </c:pt>
                <c:pt idx="8">
                  <c:v>-85.0</c:v>
                </c:pt>
                <c:pt idx="9">
                  <c:v>-61.0</c:v>
                </c:pt>
                <c:pt idx="10">
                  <c:v>-31.0</c:v>
                </c:pt>
                <c:pt idx="11">
                  <c:v>-20.0</c:v>
                </c:pt>
                <c:pt idx="12">
                  <c:v>-107.0</c:v>
                </c:pt>
                <c:pt idx="13">
                  <c:v>-92.0</c:v>
                </c:pt>
                <c:pt idx="14">
                  <c:v>-29.0</c:v>
                </c:pt>
                <c:pt idx="15">
                  <c:v>-99.0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864193688"/>
        <c:axId val="1863513480"/>
      </c:barChart>
      <c:catAx>
        <c:axId val="186419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28575" cmpd="sng">
            <a:solidFill>
              <a:srgbClr val="060505"/>
            </a:solidFill>
          </a:ln>
        </c:spPr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63513480"/>
        <c:crosses val="autoZero"/>
        <c:auto val="1"/>
        <c:lblAlgn val="ctr"/>
        <c:lblOffset val="100"/>
        <c:tickLblSkip val="2"/>
        <c:noMultiLvlLbl val="0"/>
      </c:catAx>
      <c:valAx>
        <c:axId val="1863513480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64193688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29804248486673"/>
          <c:y val="0.0453739865197858"/>
          <c:w val="0.894500901769891"/>
          <c:h val="0.8526146155516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Lbls>
            <c:dLbl>
              <c:idx val="10"/>
              <c:layout>
                <c:manualLayout>
                  <c:x val="-1.27026946520466E-16"/>
                  <c:y val="0.0152022820235999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27026946520466E-16"/>
                  <c:y val="0.0104105872915429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27026946520466E-16"/>
                  <c:y val="0.0133606319825027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2.3</c:v>
                </c:pt>
                <c:pt idx="1">
                  <c:v>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779406456"/>
        <c:axId val="1986897688"/>
      </c:barChart>
      <c:catAx>
        <c:axId val="1779406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8575" cmpd="sng">
            <a:solidFill>
              <a:srgbClr val="060505"/>
            </a:solidFill>
          </a:ln>
        </c:spPr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86897688"/>
        <c:crosses val="autoZero"/>
        <c:auto val="1"/>
        <c:lblAlgn val="ctr"/>
        <c:lblOffset val="100"/>
        <c:tickLblSkip val="1"/>
        <c:noMultiLvlLbl val="0"/>
      </c:catAx>
      <c:valAx>
        <c:axId val="1986897688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779406456"/>
        <c:crosses val="autoZero"/>
        <c:crossBetween val="between"/>
        <c:majorUnit val="1.0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75"/>
          <c:y val="0.003125"/>
          <c:w val="0.606250000000001"/>
          <c:h val="0.9093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5148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800000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0000FF"/>
              </a:solidFill>
              <a:ln w="6350" cap="rnd" cmpd="sng" algn="ctr">
                <a:solidFill>
                  <a:schemeClr val="bg1"/>
                </a:solidFill>
                <a:prstDash val="solid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0.218485810367454"/>
                  <c:y val="-0.055074720350457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-0.238993110236221"/>
                  <c:y val="0.079127322436363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0.0863351377952756"/>
                  <c:y val="-0.00307598233958659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chemeClr val="tx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Sheet1!$A$2:$A$4</c:f>
              <c:strCache>
                <c:ptCount val="3"/>
                <c:pt idx="0">
                  <c:v>NHI</c:v>
                </c:pt>
                <c:pt idx="1">
                  <c:v>Current</c:v>
                </c:pt>
                <c:pt idx="2">
                  <c:v>Don't Know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0.56</c:v>
                </c:pt>
                <c:pt idx="1">
                  <c:v>0.4</c:v>
                </c:pt>
                <c:pt idx="2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8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176522580301808"/>
          <c:y val="0.0302126981383337"/>
          <c:w val="0.998234861269828"/>
          <c:h val="0.94834556756520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1979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800000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0000FF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c:spPr>
          </c:dPt>
          <c:cat>
            <c:strRef>
              <c:f>Sheet1!$A$2:$A$4</c:f>
              <c:strCache>
                <c:ptCount val="3"/>
                <c:pt idx="0">
                  <c:v>Government</c:v>
                </c:pt>
                <c:pt idx="1">
                  <c:v>Private Enterprise</c:v>
                </c:pt>
                <c:pt idx="2">
                  <c:v>Don't Know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</c:v>
                </c:pt>
                <c:pt idx="1">
                  <c:v>0.48</c:v>
                </c:pt>
                <c:pt idx="2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16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0.0423338523915854"/>
          <c:w val="0.863038689602261"/>
          <c:h val="0.772288725641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2"/>
              <c:layout>
                <c:manualLayout>
                  <c:x val="-1.34681458821077E-7"/>
                  <c:y val="0.093658638365821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txPr>
              <a:bodyPr/>
              <a:lstStyle/>
              <a:p>
                <a:pPr>
                  <a:defRPr sz="2400">
                    <a:solidFill>
                      <a:schemeClr val="bg2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Visit</c:v>
                </c:pt>
                <c:pt idx="1">
                  <c:v>No Difficulty _x000d_Reading</c:v>
                </c:pt>
                <c:pt idx="2">
                  <c:v>Recognize Friend_x000d_Across Street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1.9</c:v>
                </c:pt>
                <c:pt idx="1">
                  <c:v>1.34</c:v>
                </c:pt>
                <c:pt idx="2">
                  <c:v>1.24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2121128264"/>
        <c:axId val="2121131544"/>
      </c:barChart>
      <c:catAx>
        <c:axId val="21211282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6350">
            <a:solidFill>
              <a:srgbClr val="003300"/>
            </a:solidFill>
          </a:ln>
        </c:spPr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2121131544"/>
        <c:crossesAt val="0.0"/>
        <c:auto val="1"/>
        <c:lblAlgn val="ctr"/>
        <c:lblOffset val="0"/>
        <c:noMultiLvlLbl val="0"/>
      </c:catAx>
      <c:valAx>
        <c:axId val="2121131544"/>
        <c:scaling>
          <c:orientation val="minMax"/>
        </c:scaling>
        <c:delete val="0"/>
        <c:axPos val="l"/>
        <c:majorGridlines>
          <c:spPr>
            <a:ln>
              <a:solidFill>
                <a:srgbClr val="003300"/>
              </a:solidFill>
              <a:prstDash val="sysDot"/>
            </a:ln>
          </c:spPr>
        </c:majorGridlines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2121128264"/>
        <c:crossesAt val="1.0"/>
        <c:crossBetween val="between"/>
        <c:majorUnit val="0.5"/>
      </c:valAx>
      <c:spPr>
        <a:solidFill>
          <a:srgbClr val="EBF1DD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2">
    <c:autoUpdate val="0"/>
  </c:externalData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176522580301808"/>
          <c:y val="0.0302126981383337"/>
          <c:w val="0.998234861269828"/>
          <c:h val="0.94834556756520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800000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0000FF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c:spPr>
          </c:dPt>
          <c:cat>
            <c:strRef>
              <c:f>Sheet1!$A$2:$A$4</c:f>
              <c:strCache>
                <c:ptCount val="3"/>
                <c:pt idx="0">
                  <c:v>Government</c:v>
                </c:pt>
                <c:pt idx="1">
                  <c:v>Private Enterprise</c:v>
                </c:pt>
                <c:pt idx="2">
                  <c:v>Don't Know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0.59</c:v>
                </c:pt>
                <c:pt idx="1">
                  <c:v>0.32</c:v>
                </c:pt>
                <c:pt idx="2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8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Support NHI, 2002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41703634677074"/>
          <c:y val="0.126913631889764"/>
          <c:w val="0.899724958002569"/>
          <c:h val="0.8334224901574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2002</c:v>
                </c:pt>
              </c:strCache>
            </c:strRef>
          </c:tx>
          <c:dPt>
            <c:idx val="0"/>
            <c:bubble3D val="0"/>
            <c:spPr>
              <a:solidFill>
                <a:srgbClr val="999999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0000FF"/>
              </a:solidFill>
              <a:ln>
                <a:solidFill>
                  <a:srgbClr val="EBF1DD"/>
                </a:solidFill>
              </a:ln>
            </c:spPr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rgbClr val="EBF1DD"/>
                </a:solidFill>
              </a:ln>
            </c:spPr>
          </c:dPt>
          <c:dPt>
            <c:idx val="3"/>
            <c:bubble3D val="0"/>
            <c:spPr>
              <a:solidFill>
                <a:srgbClr val="800000"/>
              </a:solidFill>
              <a:ln>
                <a:solidFill>
                  <a:srgbClr val="EBF1DD"/>
                </a:solidFill>
              </a:ln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2400">
                      <a:solidFill>
                        <a:schemeClr val="tx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Neutral</c:v>
                </c:pt>
                <c:pt idx="1">
                  <c:v>Generally supportive</c:v>
                </c:pt>
                <c:pt idx="2">
                  <c:v>Strongly supportive</c:v>
                </c:pt>
                <c:pt idx="3">
                  <c:v>Against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0.11</c:v>
                </c:pt>
                <c:pt idx="1">
                  <c:v>0.31</c:v>
                </c:pt>
                <c:pt idx="2">
                  <c:v>0.18</c:v>
                </c:pt>
                <c:pt idx="3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Support NHI, </a:t>
            </a:r>
            <a:r>
              <a:rPr lang="en-US" dirty="0" smtClean="0"/>
              <a:t>2007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41703634677074"/>
          <c:y val="0.126913631889764"/>
          <c:w val="0.899724958002569"/>
          <c:h val="0.8334224901574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2002</c:v>
                </c:pt>
              </c:strCache>
            </c:strRef>
          </c:tx>
          <c:dPt>
            <c:idx val="0"/>
            <c:bubble3D val="0"/>
            <c:spPr>
              <a:solidFill>
                <a:srgbClr val="999999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0000FF"/>
              </a:solidFill>
              <a:ln>
                <a:solidFill>
                  <a:srgbClr val="EBF1DD"/>
                </a:solidFill>
              </a:ln>
            </c:spPr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rgbClr val="EBF1DD"/>
                </a:solidFill>
              </a:ln>
            </c:spPr>
          </c:dPt>
          <c:dPt>
            <c:idx val="3"/>
            <c:bubble3D val="0"/>
            <c:spPr>
              <a:solidFill>
                <a:srgbClr val="800000"/>
              </a:solidFill>
              <a:ln>
                <a:solidFill>
                  <a:srgbClr val="EBF1DD"/>
                </a:solidFill>
              </a:ln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24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Neutral</c:v>
                </c:pt>
                <c:pt idx="1">
                  <c:v>Generally supportive</c:v>
                </c:pt>
                <c:pt idx="2">
                  <c:v>Strongly supportive</c:v>
                </c:pt>
                <c:pt idx="3">
                  <c:v>Against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0.09</c:v>
                </c:pt>
                <c:pt idx="1">
                  <c:v>0.31</c:v>
                </c:pt>
                <c:pt idx="2">
                  <c:v>0.28</c:v>
                </c:pt>
                <c:pt idx="3">
                  <c:v>0.32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21553890452054"/>
          <c:y val="0.0176542422796225"/>
          <c:w val="0.899691102605533"/>
          <c:h val="0.9235053017741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2002</c:v>
                </c:pt>
              </c:strCache>
            </c:strRef>
          </c:tx>
          <c:dPt>
            <c:idx val="0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999999"/>
              </a:solidFill>
              <a:ln>
                <a:solidFill>
                  <a:srgbClr val="EBF1DD"/>
                </a:solidFill>
              </a:ln>
            </c:spPr>
          </c:dPt>
          <c:dPt>
            <c:idx val="2"/>
            <c:bubble3D val="0"/>
            <c:spPr>
              <a:solidFill>
                <a:srgbClr val="EFECF3">
                  <a:lumMod val="25000"/>
                </a:srgbClr>
              </a:solidFill>
              <a:ln>
                <a:solidFill>
                  <a:srgbClr val="EBF1DD"/>
                </a:solidFill>
              </a:ln>
            </c:spPr>
          </c:dPt>
          <c:dPt>
            <c:idx val="3"/>
            <c:bubble3D val="0"/>
            <c:spPr>
              <a:solidFill>
                <a:srgbClr val="800000"/>
              </a:solidFill>
              <a:ln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0000FF"/>
              </a:solidFill>
              <a:ln>
                <a:solidFill>
                  <a:srgbClr val="FFFFFF"/>
                </a:solidFill>
              </a:ln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2000">
                      <a:solidFill>
                        <a:srgbClr val="EBF1DD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Sheet1!$A$2:$A$6</c:f>
              <c:strCache>
                <c:ptCount val="5"/>
                <c:pt idx="0">
                  <c:v>Single Payer</c:v>
                </c:pt>
                <c:pt idx="1">
                  <c:v>Other</c:v>
                </c:pt>
                <c:pt idx="2">
                  <c:v>ACA / MA Reform</c:v>
                </c:pt>
                <c:pt idx="3">
                  <c:v>Pre-Reform System</c:v>
                </c:pt>
                <c:pt idx="4">
                  <c:v>Public Option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0.38</c:v>
                </c:pt>
                <c:pt idx="1">
                  <c:v>0.04</c:v>
                </c:pt>
                <c:pt idx="2">
                  <c:v>0.19</c:v>
                </c:pt>
                <c:pt idx="3">
                  <c:v>0.15</c:v>
                </c:pt>
                <c:pt idx="4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717178214646"/>
          <c:y val="0.0176542422796225"/>
          <c:w val="0.56944678770471"/>
          <c:h val="0.9666340050694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2002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  <a:ln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rgbClr val="EBF1DD"/>
                </a:solidFill>
              </a:ln>
            </c:spPr>
          </c:dPt>
          <c:dPt>
            <c:idx val="2"/>
            <c:bubble3D val="0"/>
            <c:spPr>
              <a:solidFill>
                <a:srgbClr val="800000"/>
              </a:solidFill>
              <a:ln>
                <a:solidFill>
                  <a:srgbClr val="EBF1DD"/>
                </a:solidFill>
              </a:ln>
            </c:spPr>
          </c:dPt>
          <c:dPt>
            <c:idx val="3"/>
            <c:bubble3D val="0"/>
            <c:spPr>
              <a:solidFill>
                <a:srgbClr val="800000"/>
              </a:solidFill>
              <a:ln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0000FF"/>
              </a:solidFill>
              <a:ln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Sheet1!$A$2:$A$4</c:f>
              <c:strCache>
                <c:ptCount val="3"/>
                <c:pt idx="0">
                  <c:v>Favor</c:v>
                </c:pt>
                <c:pt idx="1">
                  <c:v>Oppose - Not liberal enough</c:v>
                </c:pt>
                <c:pt idx="2">
                  <c:v>Oppose - Too liberal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0.43</c:v>
                </c:pt>
                <c:pt idx="1">
                  <c:v>0.16</c:v>
                </c:pt>
                <c:pt idx="2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Financial Barrier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3"/>
              <c:layout>
                <c:manualLayout>
                  <c:x val="-1.15418450854861E-7"/>
                  <c:y val="0.06840321772309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No A1C check_x000d_12 mos.</c:v>
                </c:pt>
                <c:pt idx="1">
                  <c:v>No eye exam_x000d_12 mos.</c:v>
                </c:pt>
                <c:pt idx="2">
                  <c:v>No foot exam</c:v>
                </c:pt>
                <c:pt idx="3">
                  <c:v>Stroke</c:v>
                </c:pt>
                <c:pt idx="4">
                  <c:v>Retino-_x000d_pathy</c:v>
                </c:pt>
                <c:pt idx="5">
                  <c:v>Non-healing_x000d_foot sore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0.23</c:v>
                </c:pt>
                <c:pt idx="1">
                  <c:v>0.41</c:v>
                </c:pt>
                <c:pt idx="2">
                  <c:v>0.32</c:v>
                </c:pt>
                <c:pt idx="3">
                  <c:v>0.24</c:v>
                </c:pt>
                <c:pt idx="4">
                  <c:v>0.39</c:v>
                </c:pt>
                <c:pt idx="5">
                  <c:v>0.27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Financial Barrier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No A1C check_x000d_12 mos.</c:v>
                </c:pt>
                <c:pt idx="1">
                  <c:v>No eye exam_x000d_12 mos.</c:v>
                </c:pt>
                <c:pt idx="2">
                  <c:v>No foot exam</c:v>
                </c:pt>
                <c:pt idx="3">
                  <c:v>Stroke</c:v>
                </c:pt>
                <c:pt idx="4">
                  <c:v>Retino-_x000d_pathy</c:v>
                </c:pt>
                <c:pt idx="5">
                  <c:v>Non-healing_x000d_foot sore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0.16</c:v>
                </c:pt>
                <c:pt idx="1">
                  <c:v>0.25</c:v>
                </c:pt>
                <c:pt idx="2">
                  <c:v>0.23</c:v>
                </c:pt>
                <c:pt idx="3">
                  <c:v>0.2</c:v>
                </c:pt>
                <c:pt idx="4">
                  <c:v>0.28</c:v>
                </c:pt>
                <c:pt idx="5">
                  <c:v>0.14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-11"/>
        <c:axId val="2121181992"/>
        <c:axId val="2121184936"/>
      </c:barChart>
      <c:catAx>
        <c:axId val="2121181992"/>
        <c:scaling>
          <c:orientation val="minMax"/>
        </c:scaling>
        <c:delete val="0"/>
        <c:axPos val="b"/>
        <c:majorTickMark val="out"/>
        <c:minorTickMark val="none"/>
        <c:tickLblPos val="nextTo"/>
        <c:crossAx val="2121184936"/>
        <c:crosses val="autoZero"/>
        <c:auto val="1"/>
        <c:lblAlgn val="ctr"/>
        <c:lblOffset val="100"/>
        <c:noMultiLvlLbl val="0"/>
      </c:catAx>
      <c:valAx>
        <c:axId val="2121184936"/>
        <c:scaling>
          <c:orientation val="minMax"/>
          <c:max val="0.5"/>
          <c:min val="0.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121181992"/>
        <c:crosses val="autoZero"/>
        <c:crossBetween val="between"/>
        <c:majorUnit val="0.1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345905865173244"/>
          <c:y val="0.893090250341064"/>
          <c:w val="0.610146020498778"/>
          <c:h val="0.084664800805897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Copay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% of Days Used Meds</c:v>
                </c:pt>
                <c:pt idx="1">
                  <c:v>Asthma Admits/1000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41.7</c:v>
                </c:pt>
                <c:pt idx="1">
                  <c:v>17.0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Copay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% of Days Used Meds</c:v>
                </c:pt>
                <c:pt idx="1">
                  <c:v>Asthma Admits/1000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40.3</c:v>
                </c:pt>
                <c:pt idx="1">
                  <c:v>24.0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9"/>
        <c:axId val="2121237320"/>
        <c:axId val="2121240232"/>
      </c:barChart>
      <c:catAx>
        <c:axId val="2121237320"/>
        <c:scaling>
          <c:orientation val="minMax"/>
        </c:scaling>
        <c:delete val="0"/>
        <c:axPos val="b"/>
        <c:majorTickMark val="out"/>
        <c:minorTickMark val="none"/>
        <c:tickLblPos val="nextTo"/>
        <c:crossAx val="2121240232"/>
        <c:crosses val="autoZero"/>
        <c:auto val="1"/>
        <c:lblAlgn val="ctr"/>
        <c:lblOffset val="100"/>
        <c:noMultiLvlLbl val="0"/>
      </c:catAx>
      <c:valAx>
        <c:axId val="2121240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1237320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1140808632826"/>
          <c:y val="0.0478879187586671"/>
          <c:w val="0.86650481066002"/>
          <c:h val="0.6660528010524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&lt;$30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 w="6350" cap="rnd" cmpd="sng" algn="ctr">
              <a:solidFill>
                <a:srgbClr val="0033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Age 50-65</c:v>
                </c:pt>
                <c:pt idx="1">
                  <c:v>Medicare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1.0</c:v>
                </c:pt>
                <c:pt idx="1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$30-$90</c:v>
                </c:pt>
              </c:strCache>
            </c:strRef>
          </c:tx>
          <c:spPr>
            <a:solidFill>
              <a:srgbClr val="0000FF"/>
            </a:solidFill>
            <a:ln w="6350" cap="rnd" cmpd="sng" algn="ctr">
              <a:solidFill>
                <a:srgbClr val="0033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Age 50-65</c:v>
                </c:pt>
                <c:pt idx="1">
                  <c:v>Medicare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0.93</c:v>
                </c:pt>
                <c:pt idx="1">
                  <c:v>0.69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&gt;$90</c:v>
                </c:pt>
              </c:strCache>
            </c:strRef>
          </c:tx>
          <c:spPr>
            <a:solidFill>
              <a:srgbClr val="800000"/>
            </a:solidFill>
            <a:ln w="6350" cap="rnd" cmpd="sng" algn="ctr">
              <a:solidFill>
                <a:srgbClr val="0033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Age 50-65</c:v>
                </c:pt>
                <c:pt idx="1">
                  <c:v>Medicare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0.82</c:v>
                </c:pt>
                <c:pt idx="1">
                  <c:v>0.72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5"/>
        <c:axId val="2120654456"/>
        <c:axId val="2120651448"/>
      </c:barChart>
      <c:catAx>
        <c:axId val="2120654456"/>
        <c:scaling>
          <c:orientation val="minMax"/>
        </c:scaling>
        <c:delete val="0"/>
        <c:axPos val="b"/>
        <c:majorTickMark val="out"/>
        <c:minorTickMark val="none"/>
        <c:tickLblPos val="nextTo"/>
        <c:crossAx val="2120651448"/>
        <c:crosses val="autoZero"/>
        <c:auto val="1"/>
        <c:lblAlgn val="ctr"/>
        <c:lblOffset val="100"/>
        <c:noMultiLvlLbl val="0"/>
      </c:catAx>
      <c:valAx>
        <c:axId val="2120651448"/>
        <c:scaling>
          <c:orientation val="minMax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crossAx val="2120654456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219275623285764"/>
          <c:y val="0.902961642642118"/>
          <c:w val="0.566607456668585"/>
          <c:h val="0.08323173986562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140808632826"/>
          <c:y val="0.0478879187586671"/>
          <c:w val="0.86650481066002"/>
          <c:h val="0.74259228647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 w="6350" cap="rnd" cmpd="sng" algn="ctr">
              <a:solidFill>
                <a:srgbClr val="0033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-0.00859797413255586"/>
                  <c:y val="0.0062355143212351"/>
                </c:manualLayout>
              </c:layout>
              <c:numFmt formatCode="0.0" sourceLinked="0"/>
              <c:spPr>
                <a:solidFill>
                  <a:srgbClr val="EBF1DD"/>
                </a:solidFill>
              </c:spPr>
              <c:txPr>
                <a:bodyPr/>
                <a:lstStyle/>
                <a:p>
                  <a:pPr>
                    <a:defRPr sz="20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Outpatient Visits</c:v>
                </c:pt>
                <c:pt idx="1">
                  <c:v>Hospital Admissions</c:v>
                </c:pt>
                <c:pt idx="2">
                  <c:v>Hospital Days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-19.8</c:v>
                </c:pt>
                <c:pt idx="1">
                  <c:v>2.2</c:v>
                </c:pt>
                <c:pt idx="2">
                  <c:v>13.4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9"/>
        <c:axId val="2120620792"/>
        <c:axId val="2120623768"/>
      </c:barChart>
      <c:catAx>
        <c:axId val="2120620792"/>
        <c:scaling>
          <c:orientation val="minMax"/>
        </c:scaling>
        <c:delete val="1"/>
        <c:axPos val="b"/>
        <c:majorTickMark val="out"/>
        <c:minorTickMark val="none"/>
        <c:tickLblPos val="nextTo"/>
        <c:crossAx val="2120623768"/>
        <c:crosses val="autoZero"/>
        <c:auto val="1"/>
        <c:lblAlgn val="ctr"/>
        <c:lblOffset val="100"/>
        <c:noMultiLvlLbl val="0"/>
      </c:catAx>
      <c:valAx>
        <c:axId val="2120623768"/>
        <c:scaling>
          <c:orientation val="minMax"/>
          <c:max val="15.0"/>
          <c:min val="-25.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2120620792"/>
        <c:crossesAt val="0.0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8393978212772"/>
          <c:y val="0.0454527559759637"/>
          <c:w val="0.86899089696708"/>
          <c:h val="0.6586546447390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Age 0-4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Free Care</c:v>
                </c:pt>
                <c:pt idx="1">
                  <c:v>25% Copay</c:v>
                </c:pt>
                <c:pt idx="2">
                  <c:v>95% Copay_x000d_(Like HSA)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0.05</c:v>
                </c:pt>
                <c:pt idx="1">
                  <c:v>0.1</c:v>
                </c:pt>
                <c:pt idx="2">
                  <c:v>0.18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Age 5-13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Free Care</c:v>
                </c:pt>
                <c:pt idx="1">
                  <c:v>25% Copay</c:v>
                </c:pt>
                <c:pt idx="2">
                  <c:v>95% Copay_x000d_(Like HSA)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0.15</c:v>
                </c:pt>
                <c:pt idx="1">
                  <c:v>0.21</c:v>
                </c:pt>
                <c:pt idx="2">
                  <c:v>0.32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2120564088"/>
        <c:axId val="2120523928"/>
      </c:barChart>
      <c:catAx>
        <c:axId val="2120564088"/>
        <c:scaling>
          <c:orientation val="minMax"/>
        </c:scaling>
        <c:delete val="0"/>
        <c:axPos val="b"/>
        <c:majorTickMark val="out"/>
        <c:minorTickMark val="none"/>
        <c:tickLblPos val="nextTo"/>
        <c:crossAx val="2120523928"/>
        <c:crosses val="autoZero"/>
        <c:auto val="1"/>
        <c:lblAlgn val="ctr"/>
        <c:lblOffset val="100"/>
        <c:noMultiLvlLbl val="0"/>
      </c:catAx>
      <c:valAx>
        <c:axId val="212052392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  <a:prstDash val="dot"/>
            </a:ln>
          </c:spPr>
        </c:majorGridlines>
        <c:numFmt formatCode="0%" sourceLinked="1"/>
        <c:majorTickMark val="out"/>
        <c:minorTickMark val="none"/>
        <c:tickLblPos val="nextTo"/>
        <c:crossAx val="2120564088"/>
        <c:crosses val="autoZero"/>
        <c:crossBetween val="between"/>
        <c:majorUnit val="0.1"/>
      </c:valAx>
      <c:spPr>
        <a:solidFill>
          <a:schemeClr val="bg1"/>
        </a:solidFill>
        <a:ln>
          <a:solidFill>
            <a:srgbClr val="06050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242230588250765"/>
          <c:y val="0.897201402866997"/>
          <c:w val="0.449432937045848"/>
          <c:h val="0.08140906490901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67606015682"/>
          <c:y val="0.0417407163280576"/>
          <c:w val="0.544156816948314"/>
          <c:h val="0.93987256034545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ln>
                <a:solidFill>
                  <a:srgbClr val="003300"/>
                </a:solidFill>
              </a:ln>
            </c:spPr>
          </c:dPt>
          <c:dPt>
            <c:idx val="2"/>
            <c:bubble3D val="0"/>
            <c:spPr>
              <a:ln>
                <a:solidFill>
                  <a:srgbClr val="003300"/>
                </a:solidFill>
              </a:ln>
            </c:spPr>
          </c:dPt>
          <c:dPt>
            <c:idx val="3"/>
            <c:bubble3D val="0"/>
            <c:spPr>
              <a:ln>
                <a:solidFill>
                  <a:srgbClr val="003300"/>
                </a:solidFill>
              </a:ln>
            </c:spPr>
          </c:dPt>
          <c:dLbls>
            <c:dLbl>
              <c:idx val="0"/>
              <c:layout>
                <c:manualLayout>
                  <c:x val="-0.145169170361839"/>
                  <c:y val="0.00115789219894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-0.101444488660856"/>
                  <c:y val="-0.12305225042182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0.140990719443081"/>
                  <c:y val="-0.17607766520549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0.130551808201508"/>
                  <c:y val="0.18248070486151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0.0575268662020316"/>
                  <c:y val="0.0440152277024534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chemeClr val="tx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28575" cmpd="sng"/>
              </c:spPr>
            </c:leaderLines>
          </c:dLbls>
          <c:cat>
            <c:strRef>
              <c:f>Sheet1!$A$2:$A$6</c:f>
              <c:strCache>
                <c:ptCount val="5"/>
                <c:pt idx="0">
                  <c:v>Out of Pocket</c:v>
                </c:pt>
                <c:pt idx="1">
                  <c:v>Other</c:v>
                </c:pt>
                <c:pt idx="2">
                  <c:v>Medicare</c:v>
                </c:pt>
                <c:pt idx="3">
                  <c:v>Medicaid</c:v>
                </c:pt>
                <c:pt idx="4">
                  <c:v>Private Insurance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0.15</c:v>
                </c:pt>
                <c:pt idx="1">
                  <c:v>0.18</c:v>
                </c:pt>
                <c:pt idx="2">
                  <c:v>0.21</c:v>
                </c:pt>
                <c:pt idx="3">
                  <c:v>0.4</c:v>
                </c:pt>
                <c:pt idx="4">
                  <c:v>0.07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3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83868780410941"/>
          <c:y val="0.0261713876603467"/>
          <c:w val="0.520119072010554"/>
          <c:h val="0.89835435056488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ln>
                <a:solidFill>
                  <a:srgbClr val="003300"/>
                </a:solidFill>
              </a:ln>
            </c:spPr>
          </c:dPt>
          <c:dPt>
            <c:idx val="2"/>
            <c:bubble3D val="0"/>
            <c:spPr>
              <a:ln>
                <a:solidFill>
                  <a:srgbClr val="003300"/>
                </a:solidFill>
              </a:ln>
            </c:spPr>
          </c:dPt>
          <c:dPt>
            <c:idx val="3"/>
            <c:bubble3D val="0"/>
            <c:spPr>
              <a:ln>
                <a:solidFill>
                  <a:srgbClr val="003300"/>
                </a:solidFill>
              </a:ln>
            </c:spPr>
          </c:dPt>
          <c:dLbls>
            <c:dLbl>
              <c:idx val="0"/>
              <c:layout>
                <c:manualLayout>
                  <c:x val="0.053454171897321"/>
                  <c:y val="-0.010243065416925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0.0723085414908984"/>
                  <c:y val="-0.00441008385779359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0.0475857444816104"/>
                  <c:y val="-0.00259488811128515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-0.119437781751471"/>
                  <c:y val="-0.207591048902812"/>
                </c:manualLayout>
              </c:layout>
              <c:spPr/>
              <c:txPr>
                <a:bodyPr/>
                <a:lstStyle/>
                <a:p>
                  <a:pPr>
                    <a:defRPr sz="2800">
                      <a:solidFill>
                        <a:schemeClr val="bg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0.134143629311475"/>
                  <c:y val="0.210862855463915"/>
                </c:manualLayout>
              </c:layout>
              <c:spPr/>
              <c:txPr>
                <a:bodyPr/>
                <a:lstStyle/>
                <a:p>
                  <a:pPr>
                    <a:defRPr sz="28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2000">
                    <a:solidFill>
                      <a:srgbClr val="003300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28575" cmpd="sng"/>
              </c:spPr>
            </c:leaderLines>
          </c:dLbls>
          <c:cat>
            <c:strRef>
              <c:f>Sheet1!$A$2:$A$6</c:f>
              <c:strCache>
                <c:ptCount val="5"/>
                <c:pt idx="0">
                  <c:v>VA / Military</c:v>
                </c:pt>
                <c:pt idx="1">
                  <c:v>Medicare</c:v>
                </c:pt>
                <c:pt idx="2">
                  <c:v>Medicaid</c:v>
                </c:pt>
                <c:pt idx="3">
                  <c:v>Uninsured</c:v>
                </c:pt>
                <c:pt idx="4">
                  <c:v>Private Insurance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0.02</c:v>
                </c:pt>
                <c:pt idx="1">
                  <c:v>0.1</c:v>
                </c:pt>
                <c:pt idx="2">
                  <c:v>0.05</c:v>
                </c:pt>
                <c:pt idx="3">
                  <c:v>0.22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 rot="0" vert="horz"/>
              <a:lstStyle/>
              <a:p>
                <a:pPr>
                  <a:defRPr sz="2000">
                    <a:solidFill>
                      <a:schemeClr val="bg1"/>
                    </a:solidFill>
                    <a:latin typeface="Franklin Gothic Book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1999 -_x000d_2000</c:v>
                </c:pt>
                <c:pt idx="1">
                  <c:v>2001 -_x000d_2002</c:v>
                </c:pt>
                <c:pt idx="2">
                  <c:v>2003 -_x000d_2004</c:v>
                </c:pt>
                <c:pt idx="3">
                  <c:v>2005 -_x000d_2006</c:v>
                </c:pt>
                <c:pt idx="4">
                  <c:v>2007 -_x000d_2008</c:v>
                </c:pt>
                <c:pt idx="5">
                  <c:v>2009 -_x000d_2010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0.37</c:v>
                </c:pt>
                <c:pt idx="1">
                  <c:v>0.34</c:v>
                </c:pt>
                <c:pt idx="2">
                  <c:v>0.31</c:v>
                </c:pt>
                <c:pt idx="3">
                  <c:v>0.31</c:v>
                </c:pt>
                <c:pt idx="4">
                  <c:v>0.34</c:v>
                </c:pt>
                <c:pt idx="5">
                  <c:v>0.26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axId val="2054005272"/>
        <c:axId val="2054010888"/>
      </c:barChart>
      <c:catAx>
        <c:axId val="2054005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2054010888"/>
        <c:crosses val="autoZero"/>
        <c:auto val="1"/>
        <c:lblAlgn val="ctr"/>
        <c:lblOffset val="100"/>
        <c:tickLblSkip val="1"/>
        <c:noMultiLvlLbl val="0"/>
      </c:catAx>
      <c:valAx>
        <c:axId val="2054010888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2054005272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2003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Med Problem, No Visit</c:v>
                </c:pt>
                <c:pt idx="1">
                  <c:v>Did not fill Rx</c:v>
                </c:pt>
                <c:pt idx="2">
                  <c:v>Skipped test</c:v>
                </c:pt>
                <c:pt idx="3">
                  <c:v>Did not get specialist visit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0.22</c:v>
                </c:pt>
                <c:pt idx="1">
                  <c:v>0.23</c:v>
                </c:pt>
                <c:pt idx="2">
                  <c:v>0.19</c:v>
                </c:pt>
                <c:pt idx="3">
                  <c:v>0.13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2005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Med Problem, No Visit</c:v>
                </c:pt>
                <c:pt idx="1">
                  <c:v>Did not fill Rx</c:v>
                </c:pt>
                <c:pt idx="2">
                  <c:v>Skipped test</c:v>
                </c:pt>
                <c:pt idx="3">
                  <c:v>Did not get specialist visit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0.24</c:v>
                </c:pt>
                <c:pt idx="1">
                  <c:v>0.25</c:v>
                </c:pt>
                <c:pt idx="2">
                  <c:v>0.2</c:v>
                </c:pt>
                <c:pt idx="3">
                  <c:v>0.17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Med Problem, No Visit</c:v>
                </c:pt>
                <c:pt idx="1">
                  <c:v>Did not fill Rx</c:v>
                </c:pt>
                <c:pt idx="2">
                  <c:v>Skipped test</c:v>
                </c:pt>
                <c:pt idx="3">
                  <c:v>Did not get specialist visit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0.26</c:v>
                </c:pt>
                <c:pt idx="1">
                  <c:v>0.26</c:v>
                </c:pt>
                <c:pt idx="2">
                  <c:v>0.25</c:v>
                </c:pt>
                <c:pt idx="3">
                  <c:v>0.18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2012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Med Problem, No Visit</c:v>
                </c:pt>
                <c:pt idx="1">
                  <c:v>Did not fill Rx</c:v>
                </c:pt>
                <c:pt idx="2">
                  <c:v>Skipped test</c:v>
                </c:pt>
                <c:pt idx="3">
                  <c:v>Did not get specialist visit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0.29</c:v>
                </c:pt>
                <c:pt idx="1">
                  <c:v>0.27</c:v>
                </c:pt>
                <c:pt idx="2">
                  <c:v>0.27</c:v>
                </c:pt>
                <c:pt idx="3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1"/>
        <c:overlap val="-13"/>
        <c:axId val="2120324696"/>
        <c:axId val="2120321624"/>
      </c:barChart>
      <c:catAx>
        <c:axId val="2120324696"/>
        <c:scaling>
          <c:orientation val="minMax"/>
        </c:scaling>
        <c:delete val="0"/>
        <c:axPos val="b"/>
        <c:majorTickMark val="out"/>
        <c:minorTickMark val="none"/>
        <c:tickLblPos val="nextTo"/>
        <c:crossAx val="2120321624"/>
        <c:crosses val="autoZero"/>
        <c:auto val="1"/>
        <c:lblAlgn val="ctr"/>
        <c:lblOffset val="100"/>
        <c:noMultiLvlLbl val="0"/>
      </c:catAx>
      <c:valAx>
        <c:axId val="21203216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120324696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88191925640851"/>
          <c:y val="0.288159002083364"/>
          <c:w val="0.105746471712331"/>
          <c:h val="0.35862147539582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140808632826"/>
          <c:y val="0.0478879187586671"/>
          <c:w val="0.86650481066002"/>
          <c:h val="0.6454318412657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 w="6350" cap="rnd" cmpd="sng" algn="ctr">
              <a:solidFill>
                <a:srgbClr val="005148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Problem _x000d_paying</c:v>
                </c:pt>
                <c:pt idx="1">
                  <c:v>Collection_x000d_Agency call</c:v>
                </c:pt>
                <c:pt idx="2">
                  <c:v>Paying_x000d_Over Time</c:v>
                </c:pt>
                <c:pt idx="3">
                  <c:v>Any Med Bill/_x000d_Debt problem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0.23</c:v>
                </c:pt>
                <c:pt idx="1">
                  <c:v>0.13</c:v>
                </c:pt>
                <c:pt idx="2">
                  <c:v>0.21</c:v>
                </c:pt>
                <c:pt idx="3">
                  <c:v>0.34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rgbClr val="005148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Problem _x000d_paying</c:v>
                </c:pt>
                <c:pt idx="1">
                  <c:v>Collection_x000d_Agency call</c:v>
                </c:pt>
                <c:pt idx="2">
                  <c:v>Paying_x000d_Over Time</c:v>
                </c:pt>
                <c:pt idx="3">
                  <c:v>Any Med Bill/_x000d_Debt problem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0.29</c:v>
                </c:pt>
                <c:pt idx="1">
                  <c:v>0.16</c:v>
                </c:pt>
                <c:pt idx="2">
                  <c:v>0.24</c:v>
                </c:pt>
                <c:pt idx="3">
                  <c:v>0.4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5148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Problem _x000d_paying</c:v>
                </c:pt>
                <c:pt idx="1">
                  <c:v>Collection_x000d_Agency call</c:v>
                </c:pt>
                <c:pt idx="2">
                  <c:v>Paying_x000d_Over Time</c:v>
                </c:pt>
                <c:pt idx="3">
                  <c:v>Any Med Bill/_x000d_Debt problem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0.3</c:v>
                </c:pt>
                <c:pt idx="1">
                  <c:v>0.18</c:v>
                </c:pt>
                <c:pt idx="2">
                  <c:v>0.26</c:v>
                </c:pt>
                <c:pt idx="3">
                  <c:v>0.41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9"/>
        <c:axId val="2120247912"/>
        <c:axId val="2120244904"/>
      </c:barChart>
      <c:catAx>
        <c:axId val="2120247912"/>
        <c:scaling>
          <c:orientation val="minMax"/>
        </c:scaling>
        <c:delete val="0"/>
        <c:axPos val="b"/>
        <c:majorTickMark val="out"/>
        <c:minorTickMark val="none"/>
        <c:tickLblPos val="nextTo"/>
        <c:crossAx val="2120244904"/>
        <c:crosses val="autoZero"/>
        <c:auto val="1"/>
        <c:lblAlgn val="ctr"/>
        <c:lblOffset val="100"/>
        <c:noMultiLvlLbl val="0"/>
      </c:catAx>
      <c:valAx>
        <c:axId val="2120244904"/>
        <c:scaling>
          <c:orientation val="minMax"/>
          <c:max val="0.45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120247912"/>
        <c:crossesAt val="0.0"/>
        <c:crossBetween val="between"/>
        <c:majorUnit val="0.1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297107139211329"/>
          <c:y val="0.901693662932387"/>
          <c:w val="0.495487834424393"/>
          <c:h val="0.07785151936412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Lowered_x000d_credit rating</c:v>
                </c:pt>
                <c:pt idx="1">
                  <c:v>Unable to _x000d_pay for _x000d_heat, food,_x000d_or rent</c:v>
                </c:pt>
                <c:pt idx="2">
                  <c:v>Took loan _x000d_or mortgage</c:v>
                </c:pt>
                <c:pt idx="3">
                  <c:v>Bankruptcy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32.0</c:v>
                </c:pt>
                <c:pt idx="1">
                  <c:v>19.0</c:v>
                </c:pt>
                <c:pt idx="2">
                  <c:v>5.0</c:v>
                </c:pt>
                <c:pt idx="3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29123864"/>
        <c:axId val="2129126968"/>
      </c:barChart>
      <c:catAx>
        <c:axId val="2129123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129126968"/>
        <c:crosses val="autoZero"/>
        <c:auto val="1"/>
        <c:lblAlgn val="ctr"/>
        <c:lblOffset val="100"/>
        <c:noMultiLvlLbl val="0"/>
      </c:catAx>
      <c:valAx>
        <c:axId val="2129126968"/>
        <c:scaling>
          <c:orientation val="minMax"/>
          <c:max val="35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129123864"/>
        <c:crosses val="autoZero"/>
        <c:crossBetween val="between"/>
        <c:majorUnit val="10.0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8393978212772"/>
          <c:y val="0.0454527559759637"/>
          <c:w val="0.86899089696708"/>
          <c:h val="0.728170624466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Age 18-44</c:v>
                </c:pt>
                <c:pt idx="1">
                  <c:v>Age 45-64</c:v>
                </c:pt>
              </c:strCache>
            </c:strRef>
          </c:cat>
          <c:val>
            <c:numRef>
              <c:f>Sheet1!$B$2:$B$3</c:f>
              <c:numCache>
                <c:formatCode>"$"#,##0</c:formatCode>
                <c:ptCount val="2"/>
                <c:pt idx="0">
                  <c:v>1266.0</c:v>
                </c:pt>
                <c:pt idx="1">
                  <c:v>2871.0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Age 18-44</c:v>
                </c:pt>
                <c:pt idx="1">
                  <c:v>Age 45-64</c:v>
                </c:pt>
              </c:strCache>
            </c:strRef>
          </c:cat>
          <c:val>
            <c:numRef>
              <c:f>Sheet1!$C$2:$C$3</c:f>
              <c:numCache>
                <c:formatCode>"$"#,##0</c:formatCode>
                <c:ptCount val="2"/>
                <c:pt idx="0">
                  <c:v>463.0</c:v>
                </c:pt>
                <c:pt idx="1">
                  <c:v>1849.0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2129194216"/>
        <c:axId val="2129197176"/>
      </c:barChart>
      <c:catAx>
        <c:axId val="2129194216"/>
        <c:scaling>
          <c:orientation val="minMax"/>
        </c:scaling>
        <c:delete val="0"/>
        <c:axPos val="b"/>
        <c:majorTickMark val="out"/>
        <c:minorTickMark val="none"/>
        <c:tickLblPos val="nextTo"/>
        <c:crossAx val="2129197176"/>
        <c:crosses val="autoZero"/>
        <c:auto val="1"/>
        <c:lblAlgn val="ctr"/>
        <c:lblOffset val="100"/>
        <c:noMultiLvlLbl val="0"/>
      </c:catAx>
      <c:valAx>
        <c:axId val="2129197176"/>
        <c:scaling>
          <c:orientation val="minMax"/>
          <c:max val="3000.0"/>
          <c:min val="0.0"/>
        </c:scaling>
        <c:delete val="0"/>
        <c:axPos val="l"/>
        <c:majorGridlines>
          <c:spPr>
            <a:ln w="9525" cmpd="sng">
              <a:solidFill>
                <a:schemeClr val="tx1"/>
              </a:solidFill>
              <a:prstDash val="dot"/>
            </a:ln>
          </c:spPr>
        </c:majorGridlines>
        <c:numFmt formatCode="&quot;$&quot;#,##0" sourceLinked="1"/>
        <c:majorTickMark val="out"/>
        <c:minorTickMark val="none"/>
        <c:tickLblPos val="nextTo"/>
        <c:crossAx val="2129194216"/>
        <c:crosses val="autoZero"/>
        <c:crossBetween val="between"/>
        <c:majorUnit val="500.0"/>
        <c:minorUnit val="100.0"/>
      </c:valAx>
      <c:spPr>
        <a:solidFill>
          <a:schemeClr val="bg1"/>
        </a:solidFill>
        <a:ln>
          <a:solidFill>
            <a:srgbClr val="06050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242230588250765"/>
          <c:y val="0.897201402866997"/>
          <c:w val="0.465089561921335"/>
          <c:h val="0.08140906490901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93978212772"/>
          <c:y val="0.0454527559759637"/>
          <c:w val="0.86899089696708"/>
          <c:h val="0.728170624466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1"/>
              <c:spPr/>
              <c:txPr>
                <a:bodyPr/>
                <a:lstStyle/>
                <a:p>
                  <a:pPr>
                    <a:defRPr sz="20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"/>
                  <c:y val="0.00550801507456757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rgbClr val="003300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Bottom 20%</c:v>
                </c:pt>
                <c:pt idx="1">
                  <c:v>Second 20%</c:v>
                </c:pt>
                <c:pt idx="2">
                  <c:v>Middle 20%</c:v>
                </c:pt>
                <c:pt idx="3">
                  <c:v>Fourth 20%</c:v>
                </c:pt>
                <c:pt idx="4">
                  <c:v>Top 20%</c:v>
                </c:pt>
                <c:pt idx="5">
                  <c:v>Top 5%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-0.121</c:v>
                </c:pt>
                <c:pt idx="1">
                  <c:v>-0.001</c:v>
                </c:pt>
                <c:pt idx="2">
                  <c:v>0.084</c:v>
                </c:pt>
                <c:pt idx="3">
                  <c:v>0.203</c:v>
                </c:pt>
                <c:pt idx="4">
                  <c:v>0.488</c:v>
                </c:pt>
                <c:pt idx="5">
                  <c:v>0.749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129260504"/>
        <c:axId val="2129263832"/>
      </c:barChart>
      <c:catAx>
        <c:axId val="2129260504"/>
        <c:scaling>
          <c:orientation val="minMax"/>
        </c:scaling>
        <c:delete val="0"/>
        <c:axPos val="b"/>
        <c:majorTickMark val="none"/>
        <c:minorTickMark val="none"/>
        <c:tickLblPos val="low"/>
        <c:spPr>
          <a:ln w="50800" cmpd="sng">
            <a:solidFill>
              <a:srgbClr val="060505"/>
            </a:solidFill>
          </a:ln>
        </c:spPr>
        <c:crossAx val="2129263832"/>
        <c:crosses val="autoZero"/>
        <c:auto val="1"/>
        <c:lblAlgn val="ctr"/>
        <c:lblOffset val="100"/>
        <c:noMultiLvlLbl val="0"/>
      </c:catAx>
      <c:valAx>
        <c:axId val="2129263832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  <a:prstDash val="dot"/>
            </a:ln>
          </c:spPr>
        </c:majorGridlines>
        <c:numFmt formatCode="0%" sourceLinked="0"/>
        <c:majorTickMark val="out"/>
        <c:minorTickMark val="none"/>
        <c:tickLblPos val="nextTo"/>
        <c:crossAx val="2129260504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rgbClr val="06050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64253608923884"/>
          <c:y val="0.03375"/>
          <c:w val="0.876588293850412"/>
          <c:h val="0.7358535185491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Earnings Above Median</c:v>
                </c:pt>
              </c:strCache>
            </c:strRef>
          </c:tx>
          <c:spPr>
            <a:ln w="76200" cmpd="sng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triangle"/>
            <c:size val="5"/>
            <c:spPr>
              <a:ln w="76200" cmpd="sng">
                <a:solidFill>
                  <a:schemeClr val="accent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numFmt formatCode="#,##0.0" sourceLinked="0"/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Sheet1!$A$2:$A$8</c:f>
              <c:numCache>
                <c:formatCode>General</c:formatCode>
                <c:ptCount val="7"/>
                <c:pt idx="0">
                  <c:v>1972.0</c:v>
                </c:pt>
                <c:pt idx="1">
                  <c:v>1977.0</c:v>
                </c:pt>
                <c:pt idx="2">
                  <c:v>1982.0</c:v>
                </c:pt>
                <c:pt idx="3">
                  <c:v>1987.0</c:v>
                </c:pt>
                <c:pt idx="4">
                  <c:v>1992.0</c:v>
                </c:pt>
                <c:pt idx="5">
                  <c:v>1997.0</c:v>
                </c:pt>
                <c:pt idx="6">
                  <c:v>2001.0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18.9</c:v>
                </c:pt>
                <c:pt idx="1">
                  <c:v>20.0</c:v>
                </c:pt>
                <c:pt idx="2">
                  <c:v>21.1</c:v>
                </c:pt>
                <c:pt idx="3">
                  <c:v>22.2</c:v>
                </c:pt>
                <c:pt idx="4">
                  <c:v>23.3</c:v>
                </c:pt>
                <c:pt idx="5">
                  <c:v>24.5</c:v>
                </c:pt>
                <c:pt idx="6">
                  <c:v>25.4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Earnings Below Median</c:v>
                </c:pt>
              </c:strCache>
            </c:strRef>
          </c:tx>
          <c:spPr>
            <a:ln w="76200" cmpd="sng">
              <a:solidFill>
                <a:srgbClr val="8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5"/>
            <c:spPr>
              <a:ln w="76200" cmpd="sng">
                <a:solidFill>
                  <a:srgbClr val="8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numFmt formatCode="#,##0.0" sourceLinked="0"/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Sheet1!$A$2:$A$8</c:f>
              <c:numCache>
                <c:formatCode>General</c:formatCode>
                <c:ptCount val="7"/>
                <c:pt idx="0">
                  <c:v>1972.0</c:v>
                </c:pt>
                <c:pt idx="1">
                  <c:v>1977.0</c:v>
                </c:pt>
                <c:pt idx="2">
                  <c:v>1982.0</c:v>
                </c:pt>
                <c:pt idx="3">
                  <c:v>1987.0</c:v>
                </c:pt>
                <c:pt idx="4">
                  <c:v>1992.0</c:v>
                </c:pt>
                <c:pt idx="5">
                  <c:v>1997.0</c:v>
                </c:pt>
                <c:pt idx="6">
                  <c:v>2001.0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17.7</c:v>
                </c:pt>
                <c:pt idx="1">
                  <c:v>18.0</c:v>
                </c:pt>
                <c:pt idx="2">
                  <c:v>18.4</c:v>
                </c:pt>
                <c:pt idx="3">
                  <c:v>18.7</c:v>
                </c:pt>
                <c:pt idx="4">
                  <c:v>19.0</c:v>
                </c:pt>
                <c:pt idx="5">
                  <c:v>19.3</c:v>
                </c:pt>
                <c:pt idx="6">
                  <c:v>19.6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9570088"/>
        <c:axId val="2129573064"/>
      </c:lineChart>
      <c:catAx>
        <c:axId val="2129570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9573064"/>
        <c:crosses val="autoZero"/>
        <c:auto val="1"/>
        <c:lblAlgn val="ctr"/>
        <c:lblOffset val="100"/>
        <c:noMultiLvlLbl val="0"/>
      </c:catAx>
      <c:valAx>
        <c:axId val="2129573064"/>
        <c:scaling>
          <c:orientation val="minMax"/>
          <c:min val="15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9570088"/>
        <c:crosses val="autoZero"/>
        <c:crossBetween val="between"/>
        <c:majorUnit val="2.0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0617499163212057"/>
          <c:y val="0.850518451149302"/>
          <c:w val="0.887009010278804"/>
          <c:h val="0.14587715865991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rgbClr val="003300"/>
                </a:solidFill>
              </a:ln>
            </c:spPr>
          </c:dPt>
          <c:dLbls>
            <c:dLbl>
              <c:idx val="9"/>
              <c:layout>
                <c:manualLayout>
                  <c:x val="0.0"/>
                  <c:y val="0.074318282203934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Sheet1!$A$2:$A$11</c:f>
              <c:strCache>
                <c:ptCount val="10"/>
                <c:pt idx="0">
                  <c:v>US</c:v>
                </c:pt>
                <c:pt idx="1">
                  <c:v>Rus</c:v>
                </c:pt>
                <c:pt idx="2">
                  <c:v>Iran</c:v>
                </c:pt>
                <c:pt idx="3">
                  <c:v>UK</c:v>
                </c:pt>
                <c:pt idx="4">
                  <c:v>Chi</c:v>
                </c:pt>
                <c:pt idx="5">
                  <c:v>Can</c:v>
                </c:pt>
                <c:pt idx="6">
                  <c:v>Fra</c:v>
                </c:pt>
                <c:pt idx="7">
                  <c:v>Ita</c:v>
                </c:pt>
                <c:pt idx="8">
                  <c:v>Ger</c:v>
                </c:pt>
                <c:pt idx="9">
                  <c:v>Jap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743.0</c:v>
                </c:pt>
                <c:pt idx="1">
                  <c:v>568.0</c:v>
                </c:pt>
                <c:pt idx="2">
                  <c:v>291.0</c:v>
                </c:pt>
                <c:pt idx="3">
                  <c:v>153.0</c:v>
                </c:pt>
                <c:pt idx="4">
                  <c:v>122.0</c:v>
                </c:pt>
                <c:pt idx="5">
                  <c:v>117.0</c:v>
                </c:pt>
                <c:pt idx="6">
                  <c:v>96.0</c:v>
                </c:pt>
                <c:pt idx="7">
                  <c:v>111.0</c:v>
                </c:pt>
                <c:pt idx="8">
                  <c:v>85.0</c:v>
                </c:pt>
                <c:pt idx="9">
                  <c:v>58.0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28793848"/>
        <c:axId val="2128797128"/>
      </c:barChart>
      <c:catAx>
        <c:axId val="212879384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128797128"/>
        <c:crosses val="autoZero"/>
        <c:auto val="1"/>
        <c:lblAlgn val="ctr"/>
        <c:lblOffset val="100"/>
        <c:noMultiLvlLbl val="0"/>
      </c:catAx>
      <c:valAx>
        <c:axId val="212879712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  <a:prstDash val="dot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128793848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8393978212772"/>
          <c:y val="0.0454527559759637"/>
          <c:w val="0.819597534470886"/>
          <c:h val="0.746886465162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White, Non-Hispanic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Family Income</c:v>
                </c:pt>
                <c:pt idx="1">
                  <c:v>Net Worth</c:v>
                </c:pt>
              </c:strCache>
            </c:strRef>
          </c:cat>
          <c:val>
            <c:numRef>
              <c:f>Sheet1!$B$2:$B$3</c:f>
              <c:numCache>
                <c:formatCode>"$"#,##0</c:formatCode>
                <c:ptCount val="2"/>
                <c:pt idx="0">
                  <c:v>87052.0</c:v>
                </c:pt>
                <c:pt idx="1">
                  <c:v>113149.0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Black/Hispanic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1"/>
              <c:layout>
                <c:manualLayout>
                  <c:x val="-0.00173962498616519"/>
                  <c:y val="0.00660654439685835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Family Income</c:v>
                </c:pt>
                <c:pt idx="1">
                  <c:v>Net Worth</c:v>
                </c:pt>
              </c:strCache>
            </c:strRef>
          </c:cat>
          <c:val>
            <c:numRef>
              <c:f>Sheet1!$C$2:$C$3</c:f>
              <c:numCache>
                <c:formatCode>"$"#,##0</c:formatCode>
                <c:ptCount val="2"/>
                <c:pt idx="0">
                  <c:v>52695.0</c:v>
                </c:pt>
                <c:pt idx="1">
                  <c:v>6100.0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-2138556040"/>
        <c:axId val="-2138553064"/>
      </c:barChart>
      <c:catAx>
        <c:axId val="-2138556040"/>
        <c:scaling>
          <c:orientation val="minMax"/>
        </c:scaling>
        <c:delete val="0"/>
        <c:axPos val="b"/>
        <c:majorTickMark val="out"/>
        <c:minorTickMark val="none"/>
        <c:tickLblPos val="nextTo"/>
        <c:crossAx val="-2138553064"/>
        <c:crosses val="autoZero"/>
        <c:auto val="1"/>
        <c:lblAlgn val="ctr"/>
        <c:lblOffset val="100"/>
        <c:noMultiLvlLbl val="0"/>
      </c:catAx>
      <c:valAx>
        <c:axId val="-2138553064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  <a:prstDash val="dot"/>
            </a:ln>
          </c:spPr>
        </c:majorGridlines>
        <c:numFmt formatCode="&quot;$&quot;#,##0" sourceLinked="1"/>
        <c:majorTickMark val="out"/>
        <c:minorTickMark val="none"/>
        <c:tickLblPos val="nextTo"/>
        <c:crossAx val="-2138556040"/>
        <c:crosses val="autoZero"/>
        <c:crossBetween val="between"/>
      </c:valAx>
      <c:spPr>
        <a:solidFill>
          <a:schemeClr val="bg1"/>
        </a:solidFill>
        <a:ln>
          <a:solidFill>
            <a:srgbClr val="06050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156685130593859"/>
          <c:y val="0.897201402866997"/>
          <c:w val="0.710287568955446"/>
          <c:h val="0.08140906490901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7012180950289"/>
          <c:y val="0.0327461524346453"/>
          <c:w val="0.821061099183412"/>
          <c:h val="0.7621344060018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1960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3"/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0-14</c:v>
                </c:pt>
                <c:pt idx="1">
                  <c:v>15-44</c:v>
                </c:pt>
                <c:pt idx="2">
                  <c:v>45-64</c:v>
                </c:pt>
                <c:pt idx="3">
                  <c:v>&gt;64</c:v>
                </c:pt>
              </c:strCache>
            </c:strRef>
          </c:cat>
          <c:val>
            <c:numRef>
              <c:f>Sheet1!$B$2:$B$5</c:f>
              <c:numCache>
                <c:formatCode>_(* #,##0_);_(* \(#,##0\);_(* "-"??_);_(@_)</c:formatCode>
                <c:ptCount val="4"/>
                <c:pt idx="0">
                  <c:v>16423.0</c:v>
                </c:pt>
                <c:pt idx="1">
                  <c:v>16057.0</c:v>
                </c:pt>
                <c:pt idx="2">
                  <c:v>29393.0</c:v>
                </c:pt>
                <c:pt idx="3">
                  <c:v>822.0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0-14</c:v>
                </c:pt>
                <c:pt idx="1">
                  <c:v>15-44</c:v>
                </c:pt>
                <c:pt idx="2">
                  <c:v>45-64</c:v>
                </c:pt>
                <c:pt idx="3">
                  <c:v>&gt;64</c:v>
                </c:pt>
              </c:strCache>
            </c:strRef>
          </c:cat>
          <c:val>
            <c:numRef>
              <c:f>Sheet1!$C$2:$C$5</c:f>
              <c:numCache>
                <c:formatCode>_(* #,##0_);_(* \(#,##0\);_(* "-"??_);_(@_)</c:formatCode>
                <c:ptCount val="4"/>
                <c:pt idx="0">
                  <c:v>6433.0</c:v>
                </c:pt>
                <c:pt idx="1">
                  <c:v>18465.0</c:v>
                </c:pt>
                <c:pt idx="2">
                  <c:v>34401.0</c:v>
                </c:pt>
                <c:pt idx="3">
                  <c:v>24069.0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-2138491192"/>
        <c:axId val="-2138488280"/>
      </c:barChart>
      <c:catAx>
        <c:axId val="-2138491192"/>
        <c:scaling>
          <c:orientation val="minMax"/>
        </c:scaling>
        <c:delete val="0"/>
        <c:axPos val="b"/>
        <c:majorTickMark val="out"/>
        <c:minorTickMark val="none"/>
        <c:tickLblPos val="nextTo"/>
        <c:crossAx val="-2138488280"/>
        <c:crosses val="autoZero"/>
        <c:auto val="1"/>
        <c:lblAlgn val="ctr"/>
        <c:lblOffset val="100"/>
        <c:noMultiLvlLbl val="0"/>
      </c:catAx>
      <c:valAx>
        <c:axId val="-2138488280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  <a:prstDash val="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crossAx val="-2138491192"/>
        <c:crosses val="autoZero"/>
        <c:crossBetween val="between"/>
        <c:majorUnit val="10000.0"/>
      </c:valAx>
      <c:spPr>
        <a:solidFill>
          <a:schemeClr val="bg1"/>
        </a:solidFill>
        <a:ln>
          <a:solidFill>
            <a:srgbClr val="06050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156685130593859"/>
          <c:y val="0.897201402866997"/>
          <c:w val="0.710287568955446"/>
          <c:h val="0.08140906490901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458322827576"/>
          <c:y val="0.0320638750247006"/>
          <c:w val="0.549093455582757"/>
          <c:h val="0.94417297045749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Lbls>
            <c:dLbl>
              <c:idx val="4"/>
              <c:layout/>
              <c:spPr/>
              <c:txPr>
                <a:bodyPr/>
                <a:lstStyle/>
                <a:p>
                  <a:pPr>
                    <a:defRPr>
                      <a:solidFill>
                        <a:srgbClr val="0033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/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Sheet1!$A$2:$A$7</c:f>
              <c:strCache>
                <c:ptCount val="6"/>
                <c:pt idx="0">
                  <c:v>Heart Disease</c:v>
                </c:pt>
                <c:pt idx="1">
                  <c:v>All Other</c:v>
                </c:pt>
                <c:pt idx="2">
                  <c:v>HIV</c:v>
                </c:pt>
                <c:pt idx="3">
                  <c:v>Homicide</c:v>
                </c:pt>
                <c:pt idx="4">
                  <c:v>Sroke</c:v>
                </c:pt>
                <c:pt idx="5">
                  <c:v>Cancer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</c:v>
                </c:pt>
                <c:pt idx="1">
                  <c:v>0.22</c:v>
                </c:pt>
                <c:pt idx="2">
                  <c:v>0.07</c:v>
                </c:pt>
                <c:pt idx="3">
                  <c:v>0.11</c:v>
                </c:pt>
                <c:pt idx="4">
                  <c:v>0.09</c:v>
                </c:pt>
                <c:pt idx="5">
                  <c:v>0.21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5148"/>
            </a:solidFill>
          </c:spPr>
          <c:invertIfNegative val="0"/>
          <c:dLbls>
            <c:txPr>
              <a:bodyPr/>
              <a:lstStyle/>
              <a:p>
                <a:pPr>
                  <a:defRPr sz="2800">
                    <a:solidFill>
                      <a:schemeClr val="bg2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Insured</c:v>
                </c:pt>
                <c:pt idx="1">
                  <c:v>Uninsured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0.46</c:v>
                </c:pt>
                <c:pt idx="1">
                  <c:v>0.740000000000001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axId val="2126531096"/>
        <c:axId val="2126534104"/>
      </c:barChart>
      <c:catAx>
        <c:axId val="2126531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2126534104"/>
        <c:crosses val="autoZero"/>
        <c:auto val="1"/>
        <c:lblAlgn val="ctr"/>
        <c:lblOffset val="100"/>
        <c:noMultiLvlLbl val="0"/>
      </c:catAx>
      <c:valAx>
        <c:axId val="2126534104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2126531096"/>
        <c:crosses val="autoZero"/>
        <c:crossBetween val="between"/>
      </c:valAx>
      <c:spPr>
        <a:solidFill>
          <a:schemeClr val="bg2"/>
        </a:solidFill>
        <a:ln>
          <a:solidFill>
            <a:schemeClr val="accent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7012180950289"/>
          <c:y val="0.0327461524346453"/>
          <c:w val="0.821061099183412"/>
          <c:h val="0.7621344060018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Patients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3"/>
              <c:spPr/>
              <c:txPr>
                <a:bodyPr/>
                <a:lstStyle/>
                <a:p>
                  <a:pPr>
                    <a:defRPr sz="24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Unadjusted</c:v>
                </c:pt>
                <c:pt idx="1">
                  <c:v>Adjusted*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1.0</c:v>
                </c:pt>
                <c:pt idx="1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 Patients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Unadjusted</c:v>
                </c:pt>
                <c:pt idx="1">
                  <c:v>Adjusted*</c:v>
                </c:pt>
              </c:strCache>
            </c:strRef>
          </c:cat>
          <c:val>
            <c:numRef>
              <c:f>Sheet1!$C$2:$C$3</c:f>
              <c:numCache>
                <c:formatCode>0.00</c:formatCode>
                <c:ptCount val="2"/>
                <c:pt idx="0">
                  <c:v>0.72</c:v>
                </c:pt>
                <c:pt idx="1">
                  <c:v>0.78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-2138386184"/>
        <c:axId val="-2138383272"/>
      </c:barChart>
      <c:catAx>
        <c:axId val="-2138386184"/>
        <c:scaling>
          <c:orientation val="minMax"/>
        </c:scaling>
        <c:delete val="0"/>
        <c:axPos val="b"/>
        <c:majorTickMark val="out"/>
        <c:minorTickMark val="none"/>
        <c:tickLblPos val="nextTo"/>
        <c:crossAx val="-2138383272"/>
        <c:crosses val="autoZero"/>
        <c:auto val="1"/>
        <c:lblAlgn val="ctr"/>
        <c:lblOffset val="100"/>
        <c:noMultiLvlLbl val="0"/>
      </c:catAx>
      <c:valAx>
        <c:axId val="-2138383272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  <a:prstDash val="dot"/>
            </a:ln>
          </c:spPr>
        </c:majorGridlines>
        <c:numFmt formatCode="0.0" sourceLinked="0"/>
        <c:majorTickMark val="out"/>
        <c:minorTickMark val="none"/>
        <c:tickLblPos val="nextTo"/>
        <c:crossAx val="-2138386184"/>
        <c:crosses val="autoZero"/>
        <c:crossBetween val="between"/>
      </c:valAx>
      <c:spPr>
        <a:solidFill>
          <a:schemeClr val="bg1"/>
        </a:solidFill>
        <a:ln>
          <a:solidFill>
            <a:srgbClr val="06050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21666139741963"/>
          <c:y val="0.897201402866997"/>
          <c:w val="0.650311323792699"/>
          <c:h val="0.08140906490901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592569353353"/>
          <c:y val="0.0327461524346453"/>
          <c:w val="0.853480683348801"/>
          <c:h val="0.7621344060018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3"/>
              <c:spPr/>
              <c:txPr>
                <a:bodyPr/>
                <a:lstStyle/>
                <a:p>
                  <a:pPr>
                    <a:defRPr sz="24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White_x000d_Non-Hispanic</c:v>
                </c:pt>
                <c:pt idx="1">
                  <c:v>Black_x000d_Non-Hispanic</c:v>
                </c:pt>
                <c:pt idx="2">
                  <c:v>Hispanic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2.64</c:v>
                </c:pt>
                <c:pt idx="1">
                  <c:v>0.89</c:v>
                </c:pt>
                <c:pt idx="2">
                  <c:v>1.01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1796156280"/>
        <c:axId val="1796159256"/>
      </c:barChart>
      <c:catAx>
        <c:axId val="1796156280"/>
        <c:scaling>
          <c:orientation val="minMax"/>
        </c:scaling>
        <c:delete val="0"/>
        <c:axPos val="b"/>
        <c:majorTickMark val="out"/>
        <c:minorTickMark val="none"/>
        <c:tickLblPos val="nextTo"/>
        <c:crossAx val="1796159256"/>
        <c:crosses val="autoZero"/>
        <c:auto val="1"/>
        <c:lblAlgn val="ctr"/>
        <c:lblOffset val="100"/>
        <c:noMultiLvlLbl val="0"/>
      </c:catAx>
      <c:valAx>
        <c:axId val="1796159256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  <a:prstDash val="dot"/>
            </a:ln>
          </c:spPr>
        </c:majorGridlines>
        <c:numFmt formatCode="0.0" sourceLinked="0"/>
        <c:majorTickMark val="out"/>
        <c:minorTickMark val="none"/>
        <c:tickLblPos val="nextTo"/>
        <c:crossAx val="1796156280"/>
        <c:crosses val="autoZero"/>
        <c:crossBetween val="between"/>
      </c:valAx>
      <c:spPr>
        <a:solidFill>
          <a:schemeClr val="bg1"/>
        </a:solidFill>
        <a:ln>
          <a:solidFill>
            <a:srgbClr val="06050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592569353353"/>
          <c:y val="0.0327461524346453"/>
          <c:w val="0.853480683348801"/>
          <c:h val="0.7621344060018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Born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400">
                    <a:solidFill>
                      <a:srgbClr val="003300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Total Health Care</c:v>
                </c:pt>
                <c:pt idx="1">
                  <c:v>ED Care</c:v>
                </c:pt>
                <c:pt idx="2">
                  <c:v>Children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2546.0</c:v>
                </c:pt>
                <c:pt idx="1">
                  <c:v>91.0</c:v>
                </c:pt>
                <c:pt idx="2">
                  <c:v>1059.0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Immigrants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Total Health Care</c:v>
                </c:pt>
                <c:pt idx="1">
                  <c:v>ED Care</c:v>
                </c:pt>
                <c:pt idx="2">
                  <c:v>Children</c:v>
                </c:pt>
              </c:strCache>
            </c:strRef>
          </c:cat>
          <c:val>
            <c:numRef>
              <c:f>Sheet1!$C$2:$C$4</c:f>
              <c:numCache>
                <c:formatCode>"$"#,##0</c:formatCode>
                <c:ptCount val="3"/>
                <c:pt idx="0">
                  <c:v>1582.0</c:v>
                </c:pt>
                <c:pt idx="1">
                  <c:v>33.0</c:v>
                </c:pt>
                <c:pt idx="2">
                  <c:v>270.0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1781782904"/>
        <c:axId val="1781785880"/>
      </c:barChart>
      <c:catAx>
        <c:axId val="1781782904"/>
        <c:scaling>
          <c:orientation val="minMax"/>
        </c:scaling>
        <c:delete val="0"/>
        <c:axPos val="b"/>
        <c:majorTickMark val="out"/>
        <c:minorTickMark val="none"/>
        <c:tickLblPos val="nextTo"/>
        <c:crossAx val="1781785880"/>
        <c:crosses val="autoZero"/>
        <c:auto val="1"/>
        <c:lblAlgn val="ctr"/>
        <c:lblOffset val="100"/>
        <c:noMultiLvlLbl val="0"/>
      </c:catAx>
      <c:valAx>
        <c:axId val="1781785880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  <a:prstDash val="dot"/>
            </a:ln>
          </c:spPr>
        </c:majorGridlines>
        <c:numFmt formatCode="&quot;$&quot;#,##0" sourceLinked="0"/>
        <c:majorTickMark val="out"/>
        <c:minorTickMark val="none"/>
        <c:tickLblPos val="nextTo"/>
        <c:crossAx val="1781782904"/>
        <c:crosses val="autoZero"/>
        <c:crossBetween val="between"/>
      </c:valAx>
      <c:spPr>
        <a:solidFill>
          <a:schemeClr val="bg1"/>
        </a:solidFill>
        <a:ln>
          <a:solidFill>
            <a:srgbClr val="06050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287548632884106"/>
          <c:y val="0.899979721134879"/>
          <c:w val="0.462968299063984"/>
          <c:h val="0.07920883748845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15586228826635"/>
          <c:y val="0.0291788288648137"/>
          <c:w val="0.962487028165485"/>
          <c:h val="0.7933516047956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US Born</c:v>
                </c:pt>
                <c:pt idx="1">
                  <c:v>Foreign Born_x000d_Citizens</c:v>
                </c:pt>
                <c:pt idx="2">
                  <c:v>Non-Citizens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-30.9</c:v>
                </c:pt>
                <c:pt idx="1">
                  <c:v>3.7</c:v>
                </c:pt>
                <c:pt idx="2">
                  <c:v>10.1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95943432"/>
        <c:axId val="1796061432"/>
      </c:barChart>
      <c:catAx>
        <c:axId val="1795943432"/>
        <c:scaling>
          <c:orientation val="minMax"/>
        </c:scaling>
        <c:delete val="0"/>
        <c:axPos val="b"/>
        <c:majorTickMark val="none"/>
        <c:minorTickMark val="none"/>
        <c:tickLblPos val="low"/>
        <c:spPr>
          <a:ln w="50800">
            <a:solidFill>
              <a:srgbClr val="003300"/>
            </a:solidFill>
          </a:ln>
        </c:spPr>
        <c:crossAx val="1796061432"/>
        <c:crosses val="autoZero"/>
        <c:auto val="1"/>
        <c:lblAlgn val="ctr"/>
        <c:lblOffset val="100"/>
        <c:noMultiLvlLbl val="0"/>
      </c:catAx>
      <c:valAx>
        <c:axId val="1796061432"/>
        <c:scaling>
          <c:orientation val="minMax"/>
        </c:scaling>
        <c:delete val="1"/>
        <c:axPos val="l"/>
        <c:majorGridlines>
          <c:spPr>
            <a:ln w="9525" cmpd="sng">
              <a:solidFill>
                <a:schemeClr val="tx1"/>
              </a:solidFill>
              <a:prstDash val="dot"/>
            </a:ln>
          </c:spPr>
        </c:majorGridlines>
        <c:numFmt formatCode="&quot;$&quot;#,##0" sourceLinked="0"/>
        <c:majorTickMark val="out"/>
        <c:minorTickMark val="none"/>
        <c:tickLblPos val="nextTo"/>
        <c:crossAx val="1795943432"/>
        <c:crosses val="autoZero"/>
        <c:crossBetween val="between"/>
      </c:valAx>
      <c:spPr>
        <a:solidFill>
          <a:schemeClr val="bg1"/>
        </a:solidFill>
        <a:ln>
          <a:solidFill>
            <a:srgbClr val="06050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Inappropriate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chemeClr val="bg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Hysterectomy</c:v>
                </c:pt>
                <c:pt idx="1">
                  <c:v>Bypass 
Surgery</c:v>
                </c:pt>
                <c:pt idx="2">
                  <c:v>Angiography</c:v>
                </c:pt>
                <c:pt idx="3">
                  <c:v>Angioplasty</c:v>
                </c:pt>
                <c:pt idx="4">
                  <c:v>Cataract 
Surgery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0.16</c:v>
                </c:pt>
                <c:pt idx="1">
                  <c:v>0.14</c:v>
                </c:pt>
                <c:pt idx="2">
                  <c:v>0.17</c:v>
                </c:pt>
                <c:pt idx="3">
                  <c:v>0.04</c:v>
                </c:pt>
                <c:pt idx="4">
                  <c:v>0.02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Questionable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Hysterectomy</c:v>
                </c:pt>
                <c:pt idx="1">
                  <c:v>Bypass 
Surgery</c:v>
                </c:pt>
                <c:pt idx="2">
                  <c:v>Angiography</c:v>
                </c:pt>
                <c:pt idx="3">
                  <c:v>Angioplasty</c:v>
                </c:pt>
                <c:pt idx="4">
                  <c:v>Cataract 
Surgery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0.25</c:v>
                </c:pt>
                <c:pt idx="1">
                  <c:v>0.3</c:v>
                </c:pt>
                <c:pt idx="2">
                  <c:v>0.09</c:v>
                </c:pt>
                <c:pt idx="3">
                  <c:v>0.38</c:v>
                </c:pt>
                <c:pt idx="4">
                  <c:v>0.07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-2073946456"/>
        <c:axId val="-2026362264"/>
      </c:barChart>
      <c:catAx>
        <c:axId val="-20739464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-2026362264"/>
        <c:crosses val="autoZero"/>
        <c:auto val="1"/>
        <c:lblAlgn val="ctr"/>
        <c:lblOffset val="100"/>
        <c:noMultiLvlLbl val="0"/>
      </c:catAx>
      <c:valAx>
        <c:axId val="-20263622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-2073946456"/>
        <c:crosses val="autoZero"/>
        <c:crossBetween val="between"/>
        <c:majorUnit val="0.1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/>
      <c:overlay val="0"/>
      <c:txPr>
        <a:bodyPr/>
        <a:lstStyle/>
        <a:p>
          <a:pPr>
            <a:defRPr>
              <a:latin typeface="Franklin Gothic Book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38435350443978"/>
          <c:y val="0.0445156658442574"/>
          <c:w val="0.90006332426227"/>
          <c:h val="0.7166185083726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4"/>
              <c:layout>
                <c:manualLayout>
                  <c:x val="0.0"/>
                  <c:y val="-0.0445156658442574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Any Inappropriate Use</c:v>
                </c:pt>
                <c:pt idx="1">
                  <c:v>CHF _x000d_&lt;90 Days</c:v>
                </c:pt>
                <c:pt idx="2">
                  <c:v>MI _x000d_&lt;40 Days</c:v>
                </c:pt>
                <c:pt idx="3">
                  <c:v>NYHA _x000d_Class IV _x000d_CHF</c:v>
                </c:pt>
                <c:pt idx="4">
                  <c:v>CABG _x000d_&lt;90 Days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0.225</c:v>
                </c:pt>
                <c:pt idx="1">
                  <c:v>0.14</c:v>
                </c:pt>
                <c:pt idx="2">
                  <c:v>0.083</c:v>
                </c:pt>
                <c:pt idx="3">
                  <c:v>0.027</c:v>
                </c:pt>
                <c:pt idx="4">
                  <c:v>0.007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1781852504"/>
        <c:axId val="1781855576"/>
      </c:barChart>
      <c:catAx>
        <c:axId val="17818525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781855576"/>
        <c:crosses val="autoZero"/>
        <c:auto val="1"/>
        <c:lblAlgn val="ctr"/>
        <c:lblOffset val="100"/>
        <c:noMultiLvlLbl val="0"/>
      </c:catAx>
      <c:valAx>
        <c:axId val="1781855576"/>
        <c:scaling>
          <c:orientation val="minMax"/>
          <c:max val="0.25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781852504"/>
        <c:crosses val="autoZero"/>
        <c:crossBetween val="between"/>
        <c:majorUnit val="0.05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  <c:txPr>
        <a:bodyPr/>
        <a:lstStyle/>
        <a:p>
          <a:pPr>
            <a:defRPr sz="2400" b="0">
              <a:latin typeface="Franklin Gothic Medium"/>
              <a:cs typeface="Franklin Gothic Medium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266890367696819"/>
          <c:y val="0.1961673501085"/>
          <c:w val="0.942642930546156"/>
          <c:h val="0.76531156019328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New York State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800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bubble3D val="0"/>
            <c:spPr>
              <a:solidFill>
                <a:srgbClr val="0000FF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rgbClr val="003300"/>
                </a:solidFill>
              </a:ln>
            </c:spPr>
          </c:dPt>
          <c:dLbls>
            <c:dLbl>
              <c:idx val="0"/>
              <c:delete val="1"/>
            </c:dLbl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No vessels</c:v>
                </c:pt>
                <c:pt idx="1">
                  <c:v>On vessel</c:v>
                </c:pt>
                <c:pt idx="2">
                  <c:v>Two vessels</c:v>
                </c:pt>
                <c:pt idx="3">
                  <c:v>Three vessels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0.71</c:v>
                </c:pt>
                <c:pt idx="1">
                  <c:v>0.16</c:v>
                </c:pt>
                <c:pt idx="2">
                  <c:v>0.08</c:v>
                </c:pt>
                <c:pt idx="3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5"/>
      </c:pieChart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  <c:txPr>
        <a:bodyPr/>
        <a:lstStyle/>
        <a:p>
          <a:pPr>
            <a:defRPr sz="2400" b="0">
              <a:latin typeface="Franklin Gothic Medium"/>
              <a:cs typeface="Franklin Gothic Medium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266890367696819"/>
          <c:y val="0.1961673501085"/>
          <c:w val="0.942642930546156"/>
          <c:h val="0.76531156019328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Ontario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800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bubble3D val="0"/>
            <c:spPr>
              <a:solidFill>
                <a:srgbClr val="0000FF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rgbClr val="003300"/>
                </a:solidFill>
              </a:ln>
            </c:spPr>
          </c:dPt>
          <c:dLbls>
            <c:dLbl>
              <c:idx val="0"/>
              <c:delete val="1"/>
            </c:dLbl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No vessels</c:v>
                </c:pt>
                <c:pt idx="1">
                  <c:v>One vessel</c:v>
                </c:pt>
                <c:pt idx="2">
                  <c:v>Two vessels</c:v>
                </c:pt>
                <c:pt idx="3">
                  <c:v>Three vessels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0.56</c:v>
                </c:pt>
                <c:pt idx="1">
                  <c:v>0.21</c:v>
                </c:pt>
                <c:pt idx="2">
                  <c:v>0.13</c:v>
                </c:pt>
                <c:pt idx="3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9"/>
      </c:pieChart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sz="28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New Type_x000d_Better_x000d_Than Old</c:v>
                </c:pt>
                <c:pt idx="1">
                  <c:v>New Type_x000d_Same_x000d_As Old</c:v>
                </c:pt>
                <c:pt idx="2">
                  <c:v>New Type_x000d_Worse_x000d_Than Old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</c:v>
                </c:pt>
                <c:pt idx="1">
                  <c:v>0.2</c:v>
                </c:pt>
                <c:pt idx="2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84189976"/>
        <c:axId val="-2013175704"/>
      </c:barChart>
      <c:catAx>
        <c:axId val="1784189976"/>
        <c:scaling>
          <c:orientation val="minMax"/>
        </c:scaling>
        <c:delete val="0"/>
        <c:axPos val="b"/>
        <c:majorTickMark val="out"/>
        <c:minorTickMark val="none"/>
        <c:tickLblPos val="nextTo"/>
        <c:crossAx val="-2013175704"/>
        <c:crosses val="autoZero"/>
        <c:auto val="1"/>
        <c:lblAlgn val="ctr"/>
        <c:lblOffset val="100"/>
        <c:noMultiLvlLbl val="0"/>
      </c:catAx>
      <c:valAx>
        <c:axId val="-20131757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784189976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38435350443978"/>
          <c:y val="0.0445156658442574"/>
          <c:w val="0.875931170660397"/>
          <c:h val="0.7166185083726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&lt;5 Hours</c:v>
                </c:pt>
                <c:pt idx="1">
                  <c:v>5-9 Hours</c:v>
                </c:pt>
                <c:pt idx="2">
                  <c:v>10-14 Hours</c:v>
                </c:pt>
                <c:pt idx="3">
                  <c:v>&gt;16 Hours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0.53</c:v>
                </c:pt>
                <c:pt idx="1">
                  <c:v>0.13</c:v>
                </c:pt>
                <c:pt idx="2">
                  <c:v>0.1</c:v>
                </c:pt>
                <c:pt idx="3">
                  <c:v>0.23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&lt;5 Hours</c:v>
                </c:pt>
                <c:pt idx="1">
                  <c:v>5-9 Hours</c:v>
                </c:pt>
                <c:pt idx="2">
                  <c:v>10-14 Hours</c:v>
                </c:pt>
                <c:pt idx="3">
                  <c:v>&gt;16 Hours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</c:v>
                </c:pt>
                <c:pt idx="1">
                  <c:v>0.26</c:v>
                </c:pt>
                <c:pt idx="2">
                  <c:v>0.25</c:v>
                </c:pt>
                <c:pt idx="3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7"/>
        <c:axId val="-2041990728"/>
        <c:axId val="-2041992632"/>
      </c:barChart>
      <c:catAx>
        <c:axId val="-2041990728"/>
        <c:scaling>
          <c:orientation val="minMax"/>
        </c:scaling>
        <c:delete val="0"/>
        <c:axPos val="b"/>
        <c:majorTickMark val="out"/>
        <c:minorTickMark val="none"/>
        <c:tickLblPos val="nextTo"/>
        <c:crossAx val="-2041992632"/>
        <c:crosses val="autoZero"/>
        <c:auto val="1"/>
        <c:lblAlgn val="ctr"/>
        <c:lblOffset val="100"/>
        <c:noMultiLvlLbl val="0"/>
      </c:catAx>
      <c:valAx>
        <c:axId val="-2041992632"/>
        <c:scaling>
          <c:orientation val="minMax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-2041990728"/>
        <c:crosses val="autoZero"/>
        <c:crossBetween val="between"/>
        <c:minorUnit val="0.1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260423213096477"/>
          <c:y val="0.899320780424159"/>
          <c:w val="0.380334470429231"/>
          <c:h val="0.079730670943249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Private Insurance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All</c:v>
                </c:pt>
                <c:pt idx="1">
                  <c:v>Ortho</c:v>
                </c:pt>
                <c:pt idx="2">
                  <c:v>Psych</c:v>
                </c:pt>
                <c:pt idx="3">
                  <c:v>Asthma</c:v>
                </c:pt>
                <c:pt idx="4">
                  <c:v>Neuro</c:v>
                </c:pt>
                <c:pt idx="5">
                  <c:v>Endoc</c:v>
                </c:pt>
                <c:pt idx="6">
                  <c:v>ENT</c:v>
                </c:pt>
                <c:pt idx="7">
                  <c:v>Derm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0.89</c:v>
                </c:pt>
                <c:pt idx="1">
                  <c:v>0.98</c:v>
                </c:pt>
                <c:pt idx="2">
                  <c:v>0.51</c:v>
                </c:pt>
                <c:pt idx="3">
                  <c:v>1.0</c:v>
                </c:pt>
                <c:pt idx="4">
                  <c:v>0.89</c:v>
                </c:pt>
                <c:pt idx="5">
                  <c:v>0.91</c:v>
                </c:pt>
                <c:pt idx="6">
                  <c:v>1.0</c:v>
                </c:pt>
                <c:pt idx="7">
                  <c:v>0.96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 Insurance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EBF1D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All</c:v>
                </c:pt>
                <c:pt idx="1">
                  <c:v>Ortho</c:v>
                </c:pt>
                <c:pt idx="2">
                  <c:v>Psych</c:v>
                </c:pt>
                <c:pt idx="3">
                  <c:v>Asthma</c:v>
                </c:pt>
                <c:pt idx="4">
                  <c:v>Neuro</c:v>
                </c:pt>
                <c:pt idx="5">
                  <c:v>Endoc</c:v>
                </c:pt>
                <c:pt idx="6">
                  <c:v>ENT</c:v>
                </c:pt>
                <c:pt idx="7">
                  <c:v>Derm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0.34</c:v>
                </c:pt>
                <c:pt idx="1">
                  <c:v>0.2</c:v>
                </c:pt>
                <c:pt idx="2">
                  <c:v>0.17</c:v>
                </c:pt>
                <c:pt idx="3">
                  <c:v>0.45</c:v>
                </c:pt>
                <c:pt idx="4">
                  <c:v>0.46</c:v>
                </c:pt>
                <c:pt idx="5">
                  <c:v>0.57</c:v>
                </c:pt>
                <c:pt idx="6">
                  <c:v>0.37</c:v>
                </c:pt>
                <c:pt idx="7">
                  <c:v>0.29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50"/>
        <c:axId val="2128227816"/>
        <c:axId val="2128230760"/>
      </c:barChart>
      <c:catAx>
        <c:axId val="2128227816"/>
        <c:scaling>
          <c:orientation val="minMax"/>
        </c:scaling>
        <c:delete val="0"/>
        <c:axPos val="b"/>
        <c:majorTickMark val="out"/>
        <c:minorTickMark val="none"/>
        <c:tickLblPos val="nextTo"/>
        <c:crossAx val="2128230760"/>
        <c:crosses val="autoZero"/>
        <c:auto val="1"/>
        <c:lblAlgn val="ctr"/>
        <c:lblOffset val="100"/>
        <c:noMultiLvlLbl val="0"/>
      </c:catAx>
      <c:valAx>
        <c:axId val="2128230760"/>
        <c:scaling>
          <c:orientation val="minMax"/>
          <c:max val="1.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128227816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864756212924"/>
          <c:y val="0.0527608139989986"/>
          <c:w val="0.639192258589711"/>
          <c:h val="0.8272222185780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For-Profit Firms Share of Total Revenue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Free-Stand. lab/Image</c:v>
                </c:pt>
                <c:pt idx="1">
                  <c:v>Dialysis</c:v>
                </c:pt>
                <c:pt idx="2">
                  <c:v>SurgiCenters</c:v>
                </c:pt>
                <c:pt idx="3">
                  <c:v>Nursing Homes</c:v>
                </c:pt>
                <c:pt idx="4">
                  <c:v>Home Care</c:v>
                </c:pt>
                <c:pt idx="5">
                  <c:v>Hospice*</c:v>
                </c:pt>
                <c:pt idx="6">
                  <c:v>Specialty Hospitals</c:v>
                </c:pt>
                <c:pt idx="7">
                  <c:v>Inpt. Psych/Substance</c:v>
                </c:pt>
                <c:pt idx="8">
                  <c:v>General Hospitals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1.0</c:v>
                </c:pt>
                <c:pt idx="1">
                  <c:v>0.92</c:v>
                </c:pt>
                <c:pt idx="2">
                  <c:v>0.81</c:v>
                </c:pt>
                <c:pt idx="3">
                  <c:v>0.78</c:v>
                </c:pt>
                <c:pt idx="4">
                  <c:v>0.7</c:v>
                </c:pt>
                <c:pt idx="5">
                  <c:v>0.52</c:v>
                </c:pt>
                <c:pt idx="6">
                  <c:v>0.43</c:v>
                </c:pt>
                <c:pt idx="7">
                  <c:v>0.32</c:v>
                </c:pt>
                <c:pt idx="8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012454568"/>
        <c:axId val="-2053779352"/>
      </c:barChart>
      <c:catAx>
        <c:axId val="-201245456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53779352"/>
        <c:crosses val="autoZero"/>
        <c:auto val="1"/>
        <c:lblAlgn val="ctr"/>
        <c:lblOffset val="0"/>
        <c:noMultiLvlLbl val="0"/>
      </c:catAx>
      <c:valAx>
        <c:axId val="-2053779352"/>
        <c:scaling>
          <c:orientation val="minMax"/>
          <c:max val="1.0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12454568"/>
        <c:crosses val="autoZero"/>
        <c:crossBetween val="between"/>
        <c:majorUnit val="0.25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1541630796159"/>
          <c:y val="0.0437083925771012"/>
          <c:w val="0.888516960118466"/>
          <c:h val="0.744601865734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AMI</c:v>
                </c:pt>
                <c:pt idx="1">
                  <c:v>CHF</c:v>
                </c:pt>
                <c:pt idx="2">
                  <c:v>Pneumonia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For-Profit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AMI</c:v>
                </c:pt>
                <c:pt idx="1">
                  <c:v>CHF</c:v>
                </c:pt>
                <c:pt idx="2">
                  <c:v>Pneumonia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0.88</c:v>
                </c:pt>
                <c:pt idx="1">
                  <c:v>0.79</c:v>
                </c:pt>
                <c:pt idx="2">
                  <c:v>0.9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VA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AMI</c:v>
                </c:pt>
                <c:pt idx="1">
                  <c:v>CHF</c:v>
                </c:pt>
                <c:pt idx="2">
                  <c:v>Pneumonia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2.57</c:v>
                </c:pt>
                <c:pt idx="1">
                  <c:v>3.89</c:v>
                </c:pt>
                <c:pt idx="2">
                  <c:v>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8"/>
        <c:axId val="1795706568"/>
        <c:axId val="1795709624"/>
      </c:barChart>
      <c:catAx>
        <c:axId val="1795706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795709624"/>
        <c:crosses val="autoZero"/>
        <c:auto val="1"/>
        <c:lblAlgn val="ctr"/>
        <c:lblOffset val="100"/>
        <c:noMultiLvlLbl val="0"/>
      </c:catAx>
      <c:valAx>
        <c:axId val="1795709624"/>
        <c:scaling>
          <c:orientation val="minMax"/>
          <c:max val="4.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795706568"/>
        <c:crosses val="autoZero"/>
        <c:crossBetween val="between"/>
        <c:majorUnit val="1.0"/>
      </c:valAx>
      <c:spPr>
        <a:solidFill>
          <a:schemeClr val="bg1"/>
        </a:solidFill>
        <a:ln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175640107434503"/>
          <c:y val="0.905821621813618"/>
          <c:w val="0.652393950234513"/>
          <c:h val="0.077774895567723"/>
        </c:manualLayout>
      </c:layout>
      <c:overlay val="0"/>
      <c:txPr>
        <a:bodyPr/>
        <a:lstStyle/>
        <a:p>
          <a:pPr>
            <a:defRPr>
              <a:latin typeface="Franklin Gothic Book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  <c:txPr>
        <a:bodyPr/>
        <a:lstStyle/>
        <a:p>
          <a:pPr>
            <a:defRPr sz="2800" b="0">
              <a:latin typeface="Franklin Gothic Medium"/>
              <a:cs typeface="Franklin Gothic Medium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943913727018186"/>
          <c:y val="0.254101131889764"/>
          <c:w val="0.814813755561395"/>
          <c:h val="0.7080474901574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Highest Quality Hospitals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800000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6350" cap="rnd" cmpd="sng" algn="ctr">
                <a:solidFill>
                  <a:schemeClr val="bg1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1"/>
              <c:layout>
                <c:manualLayout>
                  <c:x val="0.227435573899727"/>
                  <c:y val="-0.2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For Profit</c:v>
                </c:pt>
                <c:pt idx="1">
                  <c:v>Non-Profit/Gov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0.12</c:v>
                </c:pt>
                <c:pt idx="1">
                  <c:v>0.89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  <c:txPr>
        <a:bodyPr/>
        <a:lstStyle/>
        <a:p>
          <a:pPr>
            <a:defRPr sz="2800" b="0">
              <a:latin typeface="Franklin Gothic Medium"/>
              <a:cs typeface="Franklin Gothic Medium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943913727018186"/>
          <c:y val="0.254101131889764"/>
          <c:w val="0.814813755561395"/>
          <c:h val="0.7080474901574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Lowest Quality Hospitals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EBF1DD"/>
              </a:solidFill>
            </a:ln>
          </c:spPr>
          <c:dPt>
            <c:idx val="0"/>
            <c:bubble3D val="0"/>
            <c:spPr>
              <a:solidFill>
                <a:srgbClr val="800000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005148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1"/>
              <c:layout>
                <c:manualLayout>
                  <c:x val="0.319329415815656"/>
                  <c:y val="-0.242797490157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For Profit</c:v>
                </c:pt>
                <c:pt idx="1">
                  <c:v>Non-Profit/Gov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0.21</c:v>
                </c:pt>
                <c:pt idx="1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552623396111"/>
          <c:y val="0.0473717041943157"/>
          <c:w val="0.642652752324163"/>
          <c:h val="0.7988841868248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For-_x000d_Profit</c:v>
                </c:pt>
                <c:pt idx="1">
                  <c:v>Non-_x000d_Profit</c:v>
                </c:pt>
                <c:pt idx="2">
                  <c:v>Public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0.58</c:v>
                </c:pt>
                <c:pt idx="1">
                  <c:v>0.64</c:v>
                </c:pt>
                <c:pt idx="2">
                  <c:v>0.65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1784458264"/>
        <c:axId val="1784461272"/>
      </c:barChart>
      <c:catAx>
        <c:axId val="17844582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Franklin Gothic Book"/>
                <a:cs typeface="Franklin Gothic Book"/>
              </a:defRPr>
            </a:pPr>
            <a:endParaRPr lang="en-US"/>
          </a:p>
        </c:txPr>
        <c:crossAx val="1784461272"/>
        <c:crosses val="autoZero"/>
        <c:auto val="1"/>
        <c:lblAlgn val="ctr"/>
        <c:lblOffset val="100"/>
        <c:noMultiLvlLbl val="0"/>
      </c:catAx>
      <c:valAx>
        <c:axId val="1784461272"/>
        <c:scaling>
          <c:orientation val="minMax"/>
          <c:max val="0.7"/>
          <c:min val="0.5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784458264"/>
        <c:crosses val="autoZero"/>
        <c:crossBetween val="between"/>
      </c:valAx>
      <c:spPr>
        <a:solidFill>
          <a:schemeClr val="bg1">
            <a:lumMod val="9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62185227595"/>
          <c:y val="0.0473717041943157"/>
          <c:w val="0.644413669945066"/>
          <c:h val="0.7903941417943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Lowest _x000d_Nurse/Pt Ratio</c:v>
                </c:pt>
                <c:pt idx="3">
                  <c:v>Highest _x000d_Nurse/Pt Ratio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</c:v>
                </c:pt>
                <c:pt idx="1">
                  <c:v>0.61</c:v>
                </c:pt>
                <c:pt idx="2">
                  <c:v>0.64</c:v>
                </c:pt>
                <c:pt idx="3">
                  <c:v>0.67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1784490520"/>
        <c:axId val="1784493528"/>
      </c:barChart>
      <c:catAx>
        <c:axId val="17844905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Franklin Gothic Book"/>
                <a:cs typeface="Franklin Gothic Book"/>
              </a:defRPr>
            </a:pPr>
            <a:endParaRPr lang="en-US"/>
          </a:p>
        </c:txPr>
        <c:crossAx val="1784493528"/>
        <c:crosses val="autoZero"/>
        <c:auto val="1"/>
        <c:lblAlgn val="ctr"/>
        <c:lblOffset val="100"/>
        <c:noMultiLvlLbl val="0"/>
      </c:catAx>
      <c:valAx>
        <c:axId val="1784493528"/>
        <c:scaling>
          <c:orientation val="minMax"/>
          <c:max val="0.7"/>
          <c:min val="0.5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784490520"/>
        <c:crosses val="autoZero"/>
        <c:crossBetween val="between"/>
      </c:valAx>
      <c:spPr>
        <a:solidFill>
          <a:schemeClr val="bg1">
            <a:lumMod val="9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148622047244"/>
          <c:y val="0.0991914760179666"/>
          <c:w val="0.647952919947506"/>
          <c:h val="0.8778224500803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>
                      <a:solidFill>
                        <a:srgbClr val="EBF1DD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spPr/>
              <c:txPr>
                <a:bodyPr/>
                <a:lstStyle/>
                <a:p>
                  <a:pPr>
                    <a:defRPr>
                      <a:solidFill>
                        <a:srgbClr val="EBF1DD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Sheet1!$A$2:$A$6</c:f>
              <c:strCache>
                <c:ptCount val="5"/>
                <c:pt idx="0">
                  <c:v>Fresenius</c:v>
                </c:pt>
                <c:pt idx="1">
                  <c:v>Dialysis Clinic Inc.</c:v>
                </c:pt>
                <c:pt idx="2">
                  <c:v>All Others</c:v>
                </c:pt>
                <c:pt idx="3">
                  <c:v>Hospital-Based</c:v>
                </c:pt>
                <c:pt idx="4">
                  <c:v>DaVita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0.32</c:v>
                </c:pt>
                <c:pt idx="1">
                  <c:v>0.03</c:v>
                </c:pt>
                <c:pt idx="2">
                  <c:v>0.26</c:v>
                </c:pt>
                <c:pt idx="3">
                  <c:v>0.09</c:v>
                </c:pt>
                <c:pt idx="4">
                  <c:v>0.29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286458333333333"/>
          <c:y val="0.0436979542350731"/>
          <c:w val="0.725304164329114"/>
          <c:h val="0.9126040915298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Results favored For-Profits</c:v>
                </c:pt>
              </c:strCache>
            </c:strRef>
          </c:tx>
          <c:spPr>
            <a:solidFill>
              <a:srgbClr val="800000"/>
            </a:solidFill>
          </c:spPr>
          <c:invertIfNegative val="0"/>
          <c:cat>
            <c:strRef>
              <c:f>Sheet1!$A$2:$A$9</c:f>
              <c:strCache>
                <c:ptCount val="8"/>
                <c:pt idx="0">
                  <c:v>Hospitalizations (3)</c:v>
                </c:pt>
                <c:pt idx="1">
                  <c:v>Feeding Tubes (3)</c:v>
                </c:pt>
                <c:pt idx="2">
                  <c:v>Sedation (4)</c:v>
                </c:pt>
                <c:pt idx="3">
                  <c:v>Mortality (4)</c:v>
                </c:pt>
                <c:pt idx="4">
                  <c:v>Catheters (10)</c:v>
                </c:pt>
                <c:pt idx="5">
                  <c:v>Deficiencies (19)</c:v>
                </c:pt>
                <c:pt idx="6">
                  <c:v>Restraints (21)</c:v>
                </c:pt>
                <c:pt idx="7">
                  <c:v>Pressure Sores (24)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-1.0</c:v>
                </c:pt>
                <c:pt idx="5">
                  <c:v>0.0</c:v>
                </c:pt>
                <c:pt idx="6">
                  <c:v>-4.0</c:v>
                </c:pt>
                <c:pt idx="7">
                  <c:v>-1.0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Results Favored Non-Profits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60505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Hospitalizations (3)</c:v>
                </c:pt>
                <c:pt idx="1">
                  <c:v>Feeding Tubes (3)</c:v>
                </c:pt>
                <c:pt idx="2">
                  <c:v>Sedation (4)</c:v>
                </c:pt>
                <c:pt idx="3">
                  <c:v>Mortality (4)</c:v>
                </c:pt>
                <c:pt idx="4">
                  <c:v>Catheters (10)</c:v>
                </c:pt>
                <c:pt idx="5">
                  <c:v>Deficiencies (19)</c:v>
                </c:pt>
                <c:pt idx="6">
                  <c:v>Restraints (21)</c:v>
                </c:pt>
                <c:pt idx="7">
                  <c:v>Pressure Sores (24)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1.0</c:v>
                </c:pt>
                <c:pt idx="1">
                  <c:v>3.0</c:v>
                </c:pt>
                <c:pt idx="2">
                  <c:v>3.0</c:v>
                </c:pt>
                <c:pt idx="3">
                  <c:v>1.0</c:v>
                </c:pt>
                <c:pt idx="4">
                  <c:v>4.0</c:v>
                </c:pt>
                <c:pt idx="5">
                  <c:v>10.0</c:v>
                </c:pt>
                <c:pt idx="6">
                  <c:v>10.0</c:v>
                </c:pt>
                <c:pt idx="7">
                  <c:v>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-2054583640"/>
        <c:axId val="-2054597320"/>
      </c:barChart>
      <c:catAx>
        <c:axId val="-2054583640"/>
        <c:scaling>
          <c:orientation val="minMax"/>
        </c:scaling>
        <c:delete val="0"/>
        <c:axPos val="l"/>
        <c:majorTickMark val="none"/>
        <c:minorTickMark val="none"/>
        <c:tickLblPos val="low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-2054597320"/>
        <c:crosses val="autoZero"/>
        <c:auto val="1"/>
        <c:lblAlgn val="ctr"/>
        <c:lblOffset val="100"/>
        <c:noMultiLvlLbl val="0"/>
      </c:catAx>
      <c:valAx>
        <c:axId val="-2054597320"/>
        <c:scaling>
          <c:orientation val="minMax"/>
          <c:max val="11.0"/>
          <c:min val="-5.0"/>
        </c:scaling>
        <c:delete val="1"/>
        <c:axPos val="b"/>
        <c:numFmt formatCode="General" sourceLinked="1"/>
        <c:majorTickMark val="out"/>
        <c:minorTickMark val="none"/>
        <c:tickLblPos val="none"/>
        <c:crossAx val="-2054583640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For Profit</c:v>
                </c:pt>
                <c:pt idx="1">
                  <c:v>Non-Profit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0.36</c:v>
                </c:pt>
                <c:pt idx="1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82434312"/>
        <c:axId val="1782437352"/>
      </c:barChart>
      <c:catAx>
        <c:axId val="17824343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782437352"/>
        <c:crosses val="autoZero"/>
        <c:auto val="1"/>
        <c:lblAlgn val="ctr"/>
        <c:lblOffset val="100"/>
        <c:noMultiLvlLbl val="0"/>
      </c:catAx>
      <c:valAx>
        <c:axId val="1782437352"/>
        <c:scaling>
          <c:orientation val="minMax"/>
          <c:min val="0.0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782434312"/>
        <c:crosses val="autoZero"/>
        <c:crossBetween val="between"/>
        <c:majorUnit val="0.1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6"/>
              <c:delete val="1"/>
            </c:dLbl>
            <c:txPr>
              <a:bodyPr/>
              <a:lstStyle/>
              <a:p>
                <a:pPr>
                  <a:defRPr sz="1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1993.0</c:v>
                </c:pt>
                <c:pt idx="1">
                  <c:v>1994.0</c:v>
                </c:pt>
                <c:pt idx="3">
                  <c:v>2001.0</c:v>
                </c:pt>
                <c:pt idx="4">
                  <c:v>2002.0</c:v>
                </c:pt>
                <c:pt idx="5">
                  <c:v>2003.0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</c:numCache>
            </c:numRef>
          </c:cat>
          <c:val>
            <c:numRef>
              <c:f>Sheet1!$B$2:$B$13</c:f>
              <c:numCache>
                <c:formatCode>0%</c:formatCode>
                <c:ptCount val="12"/>
                <c:pt idx="0">
                  <c:v>0.06</c:v>
                </c:pt>
                <c:pt idx="1">
                  <c:v>0.09</c:v>
                </c:pt>
                <c:pt idx="3">
                  <c:v>0.31</c:v>
                </c:pt>
                <c:pt idx="4">
                  <c:v>0.33</c:v>
                </c:pt>
                <c:pt idx="5">
                  <c:v>0.36</c:v>
                </c:pt>
                <c:pt idx="6">
                  <c:v>0.0</c:v>
                </c:pt>
                <c:pt idx="7">
                  <c:v>0.5</c:v>
                </c:pt>
                <c:pt idx="8">
                  <c:v>0.52</c:v>
                </c:pt>
                <c:pt idx="9">
                  <c:v>0.52</c:v>
                </c:pt>
                <c:pt idx="10">
                  <c:v>0.54</c:v>
                </c:pt>
                <c:pt idx="11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95527640"/>
        <c:axId val="1795530712"/>
      </c:barChart>
      <c:catAx>
        <c:axId val="1795527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2000"/>
            </a:pPr>
            <a:endParaRPr lang="en-US"/>
          </a:p>
        </c:txPr>
        <c:crossAx val="1795530712"/>
        <c:crosses val="autoZero"/>
        <c:auto val="1"/>
        <c:lblAlgn val="ctr"/>
        <c:lblOffset val="100"/>
        <c:noMultiLvlLbl val="0"/>
      </c:catAx>
      <c:valAx>
        <c:axId val="179553071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795527640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Medicaid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Mammogram</c:v>
                </c:pt>
                <c:pt idx="1">
                  <c:v>Pap Smear</c:v>
                </c:pt>
                <c:pt idx="2">
                  <c:v>Depression</c:v>
                </c:pt>
                <c:pt idx="3">
                  <c:v>Diabetics_x000d_Taking Meds</c:v>
                </c:pt>
                <c:pt idx="4">
                  <c:v>Catastrophic_x000d_Med Costs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0.289</c:v>
                </c:pt>
                <c:pt idx="1">
                  <c:v>0.449</c:v>
                </c:pt>
                <c:pt idx="2">
                  <c:v>0.3</c:v>
                </c:pt>
                <c:pt idx="3">
                  <c:v>0.064</c:v>
                </c:pt>
                <c:pt idx="4">
                  <c:v>0.055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Medicaid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4"/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Mammogram</c:v>
                </c:pt>
                <c:pt idx="1">
                  <c:v>Pap Smear</c:v>
                </c:pt>
                <c:pt idx="2">
                  <c:v>Depression</c:v>
                </c:pt>
                <c:pt idx="3">
                  <c:v>Diabetics_x000d_Taking Meds</c:v>
                </c:pt>
                <c:pt idx="4">
                  <c:v>Catastrophic_x000d_Med Costs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0.586</c:v>
                </c:pt>
                <c:pt idx="1">
                  <c:v>0.593</c:v>
                </c:pt>
                <c:pt idx="2">
                  <c:v>0.209</c:v>
                </c:pt>
                <c:pt idx="3">
                  <c:v>0.118</c:v>
                </c:pt>
                <c:pt idx="4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8"/>
        <c:axId val="2128313576"/>
        <c:axId val="2128316552"/>
      </c:barChart>
      <c:catAx>
        <c:axId val="2128313576"/>
        <c:scaling>
          <c:orientation val="minMax"/>
        </c:scaling>
        <c:delete val="0"/>
        <c:axPos val="b"/>
        <c:majorTickMark val="out"/>
        <c:minorTickMark val="none"/>
        <c:tickLblPos val="nextTo"/>
        <c:crossAx val="2128316552"/>
        <c:crosses val="autoZero"/>
        <c:auto val="1"/>
        <c:lblAlgn val="ctr"/>
        <c:lblOffset val="100"/>
        <c:noMultiLvlLbl val="0"/>
      </c:catAx>
      <c:valAx>
        <c:axId val="2128316552"/>
        <c:scaling>
          <c:orientation val="minMax"/>
          <c:max val="0.7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128313576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156409967932734"/>
          <c:y val="0.896996414328006"/>
          <c:w val="0.448788680892508"/>
          <c:h val="0.081571401027816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For Profit</c:v>
                </c:pt>
                <c:pt idx="1">
                  <c:v>Non-Profit</c:v>
                </c:pt>
                <c:pt idx="2">
                  <c:v>Public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1.0</c:v>
                </c:pt>
                <c:pt idx="1">
                  <c:v>1.72</c:v>
                </c:pt>
                <c:pt idx="2">
                  <c:v>1.66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82791256"/>
        <c:axId val="1782794296"/>
      </c:barChart>
      <c:catAx>
        <c:axId val="17827912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782794296"/>
        <c:crosses val="autoZero"/>
        <c:auto val="1"/>
        <c:lblAlgn val="ctr"/>
        <c:lblOffset val="100"/>
        <c:noMultiLvlLbl val="0"/>
      </c:catAx>
      <c:valAx>
        <c:axId val="1782794296"/>
        <c:scaling>
          <c:orientation val="minMax"/>
          <c:min val="0.0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782791256"/>
        <c:crosses val="autoZero"/>
        <c:crossBetween val="between"/>
        <c:majorUnit val="0.5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Don't own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Before purchase</c:v>
                </c:pt>
                <c:pt idx="1">
                  <c:v>After purchase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0.143</c:v>
                </c:pt>
                <c:pt idx="1">
                  <c:v>0.156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IMRT owner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chemeClr val="bg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Before purchase</c:v>
                </c:pt>
                <c:pt idx="1">
                  <c:v>After purchase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0.131</c:v>
                </c:pt>
                <c:pt idx="1">
                  <c:v>0.323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5500152"/>
        <c:axId val="1795503064"/>
      </c:barChart>
      <c:catAx>
        <c:axId val="1795500152"/>
        <c:scaling>
          <c:orientation val="minMax"/>
        </c:scaling>
        <c:delete val="0"/>
        <c:axPos val="b"/>
        <c:majorTickMark val="out"/>
        <c:minorTickMark val="none"/>
        <c:tickLblPos val="nextTo"/>
        <c:crossAx val="1795503064"/>
        <c:crosses val="autoZero"/>
        <c:auto val="1"/>
        <c:lblAlgn val="ctr"/>
        <c:lblOffset val="100"/>
        <c:noMultiLvlLbl val="0"/>
      </c:catAx>
      <c:valAx>
        <c:axId val="1795503064"/>
        <c:scaling>
          <c:orientation val="minMax"/>
          <c:max val="0.35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795500152"/>
        <c:crosses val="autoZero"/>
        <c:crossBetween val="between"/>
        <c:majorUnit val="0.1"/>
      </c:valAx>
      <c:spPr>
        <a:solidFill>
          <a:schemeClr val="bg1"/>
        </a:solidFill>
        <a:ln>
          <a:solidFill>
            <a:srgbClr val="003300"/>
          </a:solidFill>
        </a:ln>
      </c:spPr>
    </c:plotArea>
    <c:legend>
      <c:legendPos val="b"/>
      <c:layout>
        <c:manualLayout>
          <c:xMode val="edge"/>
          <c:yMode val="edge"/>
          <c:x val="0.267979940950504"/>
          <c:y val="0.888935466650411"/>
          <c:w val="0.519280798284164"/>
          <c:h val="0.087955089434230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1434147935509"/>
          <c:y val="0.0458765599677185"/>
          <c:w val="0.809883963273227"/>
          <c:h val="0.836279540605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Physician owner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Spinal _x000d_Fusions</c:v>
                </c:pt>
                <c:pt idx="1">
                  <c:v>Spinal _x000d_Decompressions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101.0</c:v>
                </c:pt>
                <c:pt idx="1">
                  <c:v>30.0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physician owner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Spinal _x000d_Fusions</c:v>
                </c:pt>
                <c:pt idx="1">
                  <c:v>Spinal _x000d_Decompressions</c:v>
                </c:pt>
              </c:strCache>
            </c:strRef>
          </c:cat>
          <c:val>
            <c:numRef>
              <c:f>Sheet1!$C$2:$C$3</c:f>
              <c:numCache>
                <c:formatCode>0</c:formatCode>
                <c:ptCount val="2"/>
                <c:pt idx="0">
                  <c:v>70.0</c:v>
                </c:pt>
                <c:pt idx="1">
                  <c:v>29.0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95455992"/>
        <c:axId val="1795418008"/>
      </c:barChart>
      <c:catAx>
        <c:axId val="1795455992"/>
        <c:scaling>
          <c:orientation val="minMax"/>
        </c:scaling>
        <c:delete val="0"/>
        <c:axPos val="b"/>
        <c:majorTickMark val="out"/>
        <c:minorTickMark val="none"/>
        <c:tickLblPos val="nextTo"/>
        <c:crossAx val="1795418008"/>
        <c:crosses val="autoZero"/>
        <c:auto val="1"/>
        <c:lblAlgn val="ctr"/>
        <c:lblOffset val="100"/>
        <c:noMultiLvlLbl val="0"/>
      </c:catAx>
      <c:valAx>
        <c:axId val="1795418008"/>
        <c:scaling>
          <c:orientation val="minMax"/>
          <c:min val="0.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795455992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Pt>
            <c:idx val="2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23"/>
            <c:invertIfNegative val="0"/>
            <c:bubble3D val="0"/>
            <c:spPr>
              <a:solidFill>
                <a:srgbClr val="017A6C"/>
              </a:solidFill>
              <a:ln>
                <a:solidFill>
                  <a:srgbClr val="003300"/>
                </a:solidFill>
              </a:ln>
            </c:spPr>
          </c:dPt>
          <c:dPt>
            <c:idx val="24"/>
            <c:invertIfNegative val="0"/>
            <c:bubble3D val="0"/>
            <c:spPr>
              <a:solidFill>
                <a:srgbClr val="017A6C"/>
              </a:solidFill>
              <a:ln>
                <a:solidFill>
                  <a:srgbClr val="003300"/>
                </a:solidFill>
              </a:ln>
            </c:spPr>
          </c:dPt>
          <c:dLbls>
            <c:txPr>
              <a:bodyPr rot="-5400000" vert="horz"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Sheet1!$A$2:$A$26</c:f>
              <c:numCache>
                <c:formatCode>General</c:formatCode>
                <c:ptCount val="25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  <c:pt idx="24">
                  <c:v>2014.0</c:v>
                </c:pt>
              </c:numCache>
            </c:num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40.0</c:v>
                </c:pt>
                <c:pt idx="1">
                  <c:v>45.0</c:v>
                </c:pt>
                <c:pt idx="2">
                  <c:v>48.0</c:v>
                </c:pt>
                <c:pt idx="3">
                  <c:v>51.0</c:v>
                </c:pt>
                <c:pt idx="4">
                  <c:v>55.0</c:v>
                </c:pt>
                <c:pt idx="5">
                  <c:v>61.0</c:v>
                </c:pt>
                <c:pt idx="6">
                  <c:v>67.0</c:v>
                </c:pt>
                <c:pt idx="7">
                  <c:v>75.0</c:v>
                </c:pt>
                <c:pt idx="8">
                  <c:v>85.0</c:v>
                </c:pt>
                <c:pt idx="9">
                  <c:v>105.0</c:v>
                </c:pt>
                <c:pt idx="10">
                  <c:v>121.0</c:v>
                </c:pt>
                <c:pt idx="11">
                  <c:v>139.0</c:v>
                </c:pt>
                <c:pt idx="12">
                  <c:v>158.0</c:v>
                </c:pt>
                <c:pt idx="13">
                  <c:v>176.0</c:v>
                </c:pt>
                <c:pt idx="14">
                  <c:v>192.0</c:v>
                </c:pt>
                <c:pt idx="15">
                  <c:v>205.0</c:v>
                </c:pt>
                <c:pt idx="16">
                  <c:v>224.0</c:v>
                </c:pt>
                <c:pt idx="17">
                  <c:v>236.0</c:v>
                </c:pt>
                <c:pt idx="18">
                  <c:v>243.0</c:v>
                </c:pt>
                <c:pt idx="19">
                  <c:v>255.0</c:v>
                </c:pt>
                <c:pt idx="20">
                  <c:v>256.0</c:v>
                </c:pt>
                <c:pt idx="21">
                  <c:v>263.0</c:v>
                </c:pt>
                <c:pt idx="22">
                  <c:v>277.0</c:v>
                </c:pt>
                <c:pt idx="23">
                  <c:v>284.0</c:v>
                </c:pt>
                <c:pt idx="24">
                  <c:v>309.0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82823768"/>
        <c:axId val="1782826680"/>
      </c:barChart>
      <c:catAx>
        <c:axId val="1782823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82826680"/>
        <c:crosses val="autoZero"/>
        <c:auto val="1"/>
        <c:lblAlgn val="ctr"/>
        <c:lblOffset val="100"/>
        <c:tickLblSkip val="5"/>
        <c:noMultiLvlLbl val="0"/>
      </c:catAx>
      <c:valAx>
        <c:axId val="1782826680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1782823768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75"/>
          <c:y val="0.003125"/>
          <c:w val="0.661101373859016"/>
          <c:h val="0.97496828262146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0000FF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800000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0.0244918207082404"/>
                  <c:y val="-0.087172336408618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delete val="1"/>
            </c:dLbl>
            <c:dLbl>
              <c:idx val="4"/>
              <c:delete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Sheet1!$A$2:$A$6</c:f>
              <c:strCache>
                <c:ptCount val="5"/>
                <c:pt idx="0">
                  <c:v>Manufacturing</c:v>
                </c:pt>
                <c:pt idx="1">
                  <c:v>Profits
(After Taxes)</c:v>
                </c:pt>
                <c:pt idx="2">
                  <c:v>Taxes</c:v>
                </c:pt>
                <c:pt idx="3">
                  <c:v>R&amp;D</c:v>
                </c:pt>
                <c:pt idx="4">
                  <c:v>Marketing/
Admin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0.27</c:v>
                </c:pt>
                <c:pt idx="1">
                  <c:v>0.18</c:v>
                </c:pt>
                <c:pt idx="2">
                  <c:v>0.07</c:v>
                </c:pt>
                <c:pt idx="3">
                  <c:v>0.13</c:v>
                </c:pt>
                <c:pt idx="4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727613083508"/>
          <c:y val="0.0292902205886978"/>
          <c:w val="0.638802717849147"/>
          <c:h val="0.7641585823281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For-Profit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8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Immunized Toddlers</c:v>
                </c:pt>
                <c:pt idx="1">
                  <c:v>Mammography</c:v>
                </c:pt>
                <c:pt idx="2">
                  <c:v>Pap Smears</c:v>
                </c:pt>
                <c:pt idx="3">
                  <c:v>Beta Blocker Post MI</c:v>
                </c:pt>
                <c:pt idx="4">
                  <c:v>Diabetic Eye Exams</c:v>
                </c:pt>
                <c:pt idx="5">
                  <c:v>Overall Satisfaction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0.640000000000001</c:v>
                </c:pt>
                <c:pt idx="1">
                  <c:v>0.690000000000001</c:v>
                </c:pt>
                <c:pt idx="2">
                  <c:v>0.690000000000001</c:v>
                </c:pt>
                <c:pt idx="3">
                  <c:v>0.59</c:v>
                </c:pt>
                <c:pt idx="4">
                  <c:v>0.35</c:v>
                </c:pt>
                <c:pt idx="5">
                  <c:v>0.54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Non-For-Profit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8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Immunized Toddlers</c:v>
                </c:pt>
                <c:pt idx="1">
                  <c:v>Mammography</c:v>
                </c:pt>
                <c:pt idx="2">
                  <c:v>Pap Smears</c:v>
                </c:pt>
                <c:pt idx="3">
                  <c:v>Beta Blocker Post MI</c:v>
                </c:pt>
                <c:pt idx="4">
                  <c:v>Diabetic Eye Exams</c:v>
                </c:pt>
                <c:pt idx="5">
                  <c:v>Overall Satisfaction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0.720000000000001</c:v>
                </c:pt>
                <c:pt idx="1">
                  <c:v>0.750000000000001</c:v>
                </c:pt>
                <c:pt idx="2">
                  <c:v>0.770000000000001</c:v>
                </c:pt>
                <c:pt idx="3">
                  <c:v>0.710000000000001</c:v>
                </c:pt>
                <c:pt idx="4">
                  <c:v>0.48</c:v>
                </c:pt>
                <c:pt idx="5">
                  <c:v>0.620000000000001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axId val="1785404136"/>
        <c:axId val="1785407080"/>
      </c:barChart>
      <c:catAx>
        <c:axId val="1785404136"/>
        <c:scaling>
          <c:orientation val="minMax"/>
        </c:scaling>
        <c:delete val="0"/>
        <c:axPos val="l"/>
        <c:majorTickMark val="out"/>
        <c:minorTickMark val="none"/>
        <c:tickLblPos val="nextTo"/>
        <c:crossAx val="1785407080"/>
        <c:crosses val="autoZero"/>
        <c:auto val="1"/>
        <c:lblAlgn val="ctr"/>
        <c:lblOffset val="100"/>
        <c:noMultiLvlLbl val="0"/>
      </c:catAx>
      <c:valAx>
        <c:axId val="1785407080"/>
        <c:scaling>
          <c:orientation val="minMax"/>
        </c:scaling>
        <c:delete val="0"/>
        <c:axPos val="b"/>
        <c:majorGridlines>
          <c:spPr>
            <a:ln>
              <a:prstDash val="sysDot"/>
            </a:ln>
          </c:spPr>
        </c:majorGridlines>
        <c:numFmt formatCode="0%" sourceLinked="1"/>
        <c:majorTickMark val="out"/>
        <c:minorTickMark val="none"/>
        <c:tickLblPos val="nextTo"/>
        <c:crossAx val="1785404136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379572723653998"/>
          <c:y val="0.906794252116204"/>
          <c:w val="0.422039818192619"/>
          <c:h val="0.07575033913337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Non-Profit HMOs</c:v>
                </c:pt>
                <c:pt idx="1">
                  <c:v>For-Profit HMOs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0.67</c:v>
                </c:pt>
                <c:pt idx="1">
                  <c:v>0.61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785450136"/>
        <c:axId val="1785453352"/>
      </c:barChart>
      <c:catAx>
        <c:axId val="17854501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12700" cmpd="sng">
            <a:solidFill>
              <a:schemeClr val="tx1"/>
            </a:solidFill>
          </a:ln>
        </c:spPr>
        <c:crossAx val="1785453352"/>
        <c:crosses val="autoZero"/>
        <c:auto val="1"/>
        <c:lblAlgn val="ctr"/>
        <c:lblOffset val="100"/>
        <c:noMultiLvlLbl val="0"/>
      </c:catAx>
      <c:valAx>
        <c:axId val="1785453352"/>
        <c:scaling>
          <c:orientation val="minMax"/>
          <c:max val="0.7"/>
          <c:min val="0.55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%" sourceLinked="1"/>
        <c:majorTickMark val="out"/>
        <c:minorTickMark val="none"/>
        <c:tickLblPos val="nextTo"/>
        <c:crossAx val="1785450136"/>
        <c:crosses val="autoZero"/>
        <c:crossBetween val="between"/>
        <c:majorUnit val="0.05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Publicly Traded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5148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Administrative _x000d_Costs</c:v>
                </c:pt>
                <c:pt idx="1">
                  <c:v>Preventive _x000d_Care Scores</c:v>
                </c:pt>
                <c:pt idx="2">
                  <c:v>Chronic Disease _x000d_Care Score</c:v>
                </c:pt>
                <c:pt idx="3">
                  <c:v>Consumer _x000d_Rating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14.0</c:v>
                </c:pt>
                <c:pt idx="1">
                  <c:v>59.0</c:v>
                </c:pt>
                <c:pt idx="2">
                  <c:v>50.0</c:v>
                </c:pt>
                <c:pt idx="3">
                  <c:v>66.0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5148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Administrative _x000d_Costs</c:v>
                </c:pt>
                <c:pt idx="1">
                  <c:v>Preventive _x000d_Care Scores</c:v>
                </c:pt>
                <c:pt idx="2">
                  <c:v>Chronic Disease _x000d_Care Score</c:v>
                </c:pt>
                <c:pt idx="3">
                  <c:v>Consumer _x000d_Rating</c:v>
                </c:pt>
              </c:strCache>
            </c:strRef>
          </c:cat>
          <c:val>
            <c:numRef>
              <c:f>Sheet1!$C$2:$C$5</c:f>
              <c:numCache>
                <c:formatCode>0</c:formatCode>
                <c:ptCount val="4"/>
                <c:pt idx="0">
                  <c:v>10.0</c:v>
                </c:pt>
                <c:pt idx="1">
                  <c:v>71.0</c:v>
                </c:pt>
                <c:pt idx="2">
                  <c:v>60.0</c:v>
                </c:pt>
                <c:pt idx="3">
                  <c:v>73.0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1795340024"/>
        <c:axId val="1795297496"/>
      </c:barChart>
      <c:catAx>
        <c:axId val="1795340024"/>
        <c:scaling>
          <c:orientation val="minMax"/>
        </c:scaling>
        <c:delete val="0"/>
        <c:axPos val="b"/>
        <c:majorGridlines>
          <c:spPr>
            <a:ln>
              <a:solidFill>
                <a:srgbClr val="EBF1DD"/>
              </a:solidFill>
            </a:ln>
          </c:spPr>
        </c:majorGridlines>
        <c:majorTickMark val="none"/>
        <c:minorTickMark val="none"/>
        <c:tickLblPos val="nextTo"/>
        <c:spPr>
          <a:ln w="12700" cmpd="sng">
            <a:solidFill>
              <a:schemeClr val="tx1"/>
            </a:solidFill>
          </a:ln>
        </c:spPr>
        <c:crossAx val="1795297496"/>
        <c:crosses val="autoZero"/>
        <c:auto val="1"/>
        <c:lblAlgn val="ctr"/>
        <c:lblOffset val="100"/>
        <c:noMultiLvlLbl val="0"/>
      </c:catAx>
      <c:valAx>
        <c:axId val="1795297496"/>
        <c:scaling>
          <c:orientation val="minMax"/>
          <c:max val="80.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1"/>
        <c:majorTickMark val="out"/>
        <c:minorTickMark val="none"/>
        <c:tickLblPos val="nextTo"/>
        <c:crossAx val="1795340024"/>
        <c:crosses val="autoZero"/>
        <c:crossBetween val="between"/>
        <c:majorUnit val="20.0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0.0423338523915854"/>
          <c:w val="0.863038689602261"/>
          <c:h val="0.7043012112290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Lbls>
            <c:numFmt formatCode="0.0%" sourceLinked="0"/>
            <c:txPr>
              <a:bodyPr/>
              <a:lstStyle/>
              <a:p>
                <a:pPr>
                  <a:defRPr sz="2400">
                    <a:solidFill>
                      <a:schemeClr val="bg2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Cigna</c:v>
                </c:pt>
                <c:pt idx="1">
                  <c:v>United</c:v>
                </c:pt>
                <c:pt idx="2">
                  <c:v>Aetna</c:v>
                </c:pt>
                <c:pt idx="3">
                  <c:v>Humana</c:v>
                </c:pt>
                <c:pt idx="4">
                  <c:v>Wellpoint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0.266</c:v>
                </c:pt>
                <c:pt idx="1">
                  <c:v>0.185</c:v>
                </c:pt>
                <c:pt idx="2">
                  <c:v>0.175</c:v>
                </c:pt>
                <c:pt idx="3">
                  <c:v>0.166</c:v>
                </c:pt>
                <c:pt idx="4">
                  <c:v>0.161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795280520"/>
        <c:axId val="1795253128"/>
      </c:barChart>
      <c:catAx>
        <c:axId val="17952805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9525" cmpd="sng">
            <a:solidFill>
              <a:srgbClr val="003300"/>
            </a:solidFill>
          </a:ln>
        </c:spPr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795253128"/>
        <c:crossesAt val="0.0"/>
        <c:auto val="1"/>
        <c:lblAlgn val="ctr"/>
        <c:lblOffset val="0"/>
        <c:noMultiLvlLbl val="0"/>
      </c:catAx>
      <c:valAx>
        <c:axId val="1795253128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795280520"/>
        <c:crossesAt val="1.0"/>
        <c:crossBetween val="between"/>
      </c:valAx>
      <c:spPr>
        <a:solidFill>
          <a:srgbClr val="EBF1DD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2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Projected number of years to insolvency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lnSpc>
                    <a:spcPct val="85000"/>
                  </a:lnSpc>
                  <a:defRPr sz="1050" b="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Sheet1!$B$1:$AA$1</c:f>
              <c:strCache>
                <c:ptCount val="26"/>
                <c:pt idx="0">
                  <c:v>2013</c:v>
                </c:pt>
                <c:pt idx="1">
                  <c:v>2012</c:v>
                </c:pt>
                <c:pt idx="2">
                  <c:v>2011</c:v>
                </c:pt>
                <c:pt idx="3">
                  <c:v>2010</c:v>
                </c:pt>
                <c:pt idx="4">
                  <c:v>2009</c:v>
                </c:pt>
                <c:pt idx="5">
                  <c:v>2008</c:v>
                </c:pt>
                <c:pt idx="6">
                  <c:v>2007</c:v>
                </c:pt>
                <c:pt idx="7">
                  <c:v>2006</c:v>
                </c:pt>
                <c:pt idx="8">
                  <c:v>2005</c:v>
                </c:pt>
                <c:pt idx="9">
                  <c:v>2004</c:v>
                </c:pt>
                <c:pt idx="10">
                  <c:v>2003</c:v>
                </c:pt>
                <c:pt idx="11">
                  <c:v>2002</c:v>
                </c:pt>
                <c:pt idx="12">
                  <c:v>2001</c:v>
                </c:pt>
                <c:pt idx="13">
                  <c:v>2000</c:v>
                </c:pt>
                <c:pt idx="14">
                  <c:v>1999</c:v>
                </c:pt>
                <c:pt idx="15">
                  <c:v>1998</c:v>
                </c:pt>
                <c:pt idx="16">
                  <c:v>1997</c:v>
                </c:pt>
                <c:pt idx="17">
                  <c:v>1996</c:v>
                </c:pt>
                <c:pt idx="18">
                  <c:v>1995</c:v>
                </c:pt>
                <c:pt idx="19">
                  <c:v>1994</c:v>
                </c:pt>
                <c:pt idx="20">
                  <c:v>1993</c:v>
                </c:pt>
                <c:pt idx="21">
                  <c:v>1992</c:v>
                </c:pt>
                <c:pt idx="22">
                  <c:v>1991</c:v>
                </c:pt>
                <c:pt idx="23">
                  <c:v>1990</c:v>
                </c:pt>
                <c:pt idx="24">
                  <c:v>1980</c:v>
                </c:pt>
                <c:pt idx="25">
                  <c:v>1970</c:v>
                </c:pt>
              </c:strCache>
            </c:strRef>
          </c:cat>
          <c:val>
            <c:numRef>
              <c:f>Sheet1!$B$2:$AA$2</c:f>
              <c:numCache>
                <c:formatCode>General</c:formatCode>
                <c:ptCount val="26"/>
                <c:pt idx="0">
                  <c:v>13.0</c:v>
                </c:pt>
                <c:pt idx="1">
                  <c:v>12.0</c:v>
                </c:pt>
                <c:pt idx="2">
                  <c:v>13.0</c:v>
                </c:pt>
                <c:pt idx="3">
                  <c:v>19.0</c:v>
                </c:pt>
                <c:pt idx="4">
                  <c:v>8.0</c:v>
                </c:pt>
                <c:pt idx="5">
                  <c:v>11.0</c:v>
                </c:pt>
                <c:pt idx="6">
                  <c:v>12.0</c:v>
                </c:pt>
                <c:pt idx="7">
                  <c:v>12.0</c:v>
                </c:pt>
                <c:pt idx="8">
                  <c:v>15.0</c:v>
                </c:pt>
                <c:pt idx="9">
                  <c:v>15.0</c:v>
                </c:pt>
                <c:pt idx="10">
                  <c:v>23.0</c:v>
                </c:pt>
                <c:pt idx="11">
                  <c:v>28.0</c:v>
                </c:pt>
                <c:pt idx="12">
                  <c:v>28.0</c:v>
                </c:pt>
                <c:pt idx="13">
                  <c:v>25.0</c:v>
                </c:pt>
                <c:pt idx="14">
                  <c:v>16.0</c:v>
                </c:pt>
                <c:pt idx="15">
                  <c:v>10.0</c:v>
                </c:pt>
                <c:pt idx="16">
                  <c:v>4.0</c:v>
                </c:pt>
                <c:pt idx="17">
                  <c:v>5.0</c:v>
                </c:pt>
                <c:pt idx="18">
                  <c:v>6.0</c:v>
                </c:pt>
                <c:pt idx="19">
                  <c:v>7.0</c:v>
                </c:pt>
                <c:pt idx="20">
                  <c:v>6.0</c:v>
                </c:pt>
                <c:pt idx="21">
                  <c:v>10.0</c:v>
                </c:pt>
                <c:pt idx="22">
                  <c:v>14.0</c:v>
                </c:pt>
                <c:pt idx="23">
                  <c:v>13.0</c:v>
                </c:pt>
                <c:pt idx="24">
                  <c:v>14.0</c:v>
                </c:pt>
                <c:pt idx="25">
                  <c:v>2.0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Projected year of insolvency</c:v>
                </c:pt>
              </c:strCache>
            </c:strRef>
          </c:tx>
          <c:spPr>
            <a:noFill/>
          </c:spPr>
          <c:invertIfNegative val="0"/>
          <c:cat>
            <c:strRef>
              <c:f>Sheet1!$B$1:$AA$1</c:f>
              <c:strCache>
                <c:ptCount val="26"/>
                <c:pt idx="0">
                  <c:v>2013</c:v>
                </c:pt>
                <c:pt idx="1">
                  <c:v>2012</c:v>
                </c:pt>
                <c:pt idx="2">
                  <c:v>2011</c:v>
                </c:pt>
                <c:pt idx="3">
                  <c:v>2010</c:v>
                </c:pt>
                <c:pt idx="4">
                  <c:v>2009</c:v>
                </c:pt>
                <c:pt idx="5">
                  <c:v>2008</c:v>
                </c:pt>
                <c:pt idx="6">
                  <c:v>2007</c:v>
                </c:pt>
                <c:pt idx="7">
                  <c:v>2006</c:v>
                </c:pt>
                <c:pt idx="8">
                  <c:v>2005</c:v>
                </c:pt>
                <c:pt idx="9">
                  <c:v>2004</c:v>
                </c:pt>
                <c:pt idx="10">
                  <c:v>2003</c:v>
                </c:pt>
                <c:pt idx="11">
                  <c:v>2002</c:v>
                </c:pt>
                <c:pt idx="12">
                  <c:v>2001</c:v>
                </c:pt>
                <c:pt idx="13">
                  <c:v>2000</c:v>
                </c:pt>
                <c:pt idx="14">
                  <c:v>1999</c:v>
                </c:pt>
                <c:pt idx="15">
                  <c:v>1998</c:v>
                </c:pt>
                <c:pt idx="16">
                  <c:v>1997</c:v>
                </c:pt>
                <c:pt idx="17">
                  <c:v>1996</c:v>
                </c:pt>
                <c:pt idx="18">
                  <c:v>1995</c:v>
                </c:pt>
                <c:pt idx="19">
                  <c:v>1994</c:v>
                </c:pt>
                <c:pt idx="20">
                  <c:v>1993</c:v>
                </c:pt>
                <c:pt idx="21">
                  <c:v>1992</c:v>
                </c:pt>
                <c:pt idx="22">
                  <c:v>1991</c:v>
                </c:pt>
                <c:pt idx="23">
                  <c:v>1990</c:v>
                </c:pt>
                <c:pt idx="24">
                  <c:v>1980</c:v>
                </c:pt>
                <c:pt idx="25">
                  <c:v>1970</c:v>
                </c:pt>
              </c:strCache>
            </c:strRef>
          </c:cat>
          <c:val>
            <c:numRef>
              <c:f>Sheet1!$B$3:$AA$3</c:f>
              <c:numCache>
                <c:formatCode>General</c:formatCode>
                <c:ptCount val="26"/>
                <c:pt idx="0">
                  <c:v>2026.0</c:v>
                </c:pt>
                <c:pt idx="1">
                  <c:v>2024.0</c:v>
                </c:pt>
                <c:pt idx="2">
                  <c:v>2024.0</c:v>
                </c:pt>
                <c:pt idx="3">
                  <c:v>2029.0</c:v>
                </c:pt>
                <c:pt idx="4">
                  <c:v>2017.0</c:v>
                </c:pt>
                <c:pt idx="5">
                  <c:v>2019.0</c:v>
                </c:pt>
                <c:pt idx="6">
                  <c:v>2019.0</c:v>
                </c:pt>
                <c:pt idx="7">
                  <c:v>2018.0</c:v>
                </c:pt>
                <c:pt idx="8">
                  <c:v>2020.0</c:v>
                </c:pt>
                <c:pt idx="9">
                  <c:v>2019.0</c:v>
                </c:pt>
                <c:pt idx="10">
                  <c:v>2026.0</c:v>
                </c:pt>
                <c:pt idx="11">
                  <c:v>2030.0</c:v>
                </c:pt>
                <c:pt idx="12">
                  <c:v>2029.0</c:v>
                </c:pt>
                <c:pt idx="13">
                  <c:v>2025.0</c:v>
                </c:pt>
                <c:pt idx="14">
                  <c:v>2015.0</c:v>
                </c:pt>
                <c:pt idx="15">
                  <c:v>2008.0</c:v>
                </c:pt>
                <c:pt idx="16">
                  <c:v>2001.0</c:v>
                </c:pt>
                <c:pt idx="17">
                  <c:v>2001.0</c:v>
                </c:pt>
                <c:pt idx="18">
                  <c:v>2001.0</c:v>
                </c:pt>
                <c:pt idx="19">
                  <c:v>2001.0</c:v>
                </c:pt>
                <c:pt idx="20">
                  <c:v>1999.0</c:v>
                </c:pt>
                <c:pt idx="21">
                  <c:v>2002.0</c:v>
                </c:pt>
                <c:pt idx="22">
                  <c:v>2005.0</c:v>
                </c:pt>
                <c:pt idx="23">
                  <c:v>2003.0</c:v>
                </c:pt>
                <c:pt idx="24">
                  <c:v>1994.0</c:v>
                </c:pt>
                <c:pt idx="25">
                  <c:v>1972.0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781671848"/>
        <c:axId val="1781675128"/>
      </c:barChart>
      <c:catAx>
        <c:axId val="1781671848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ln>
            <a:solidFill>
              <a:srgbClr val="003300"/>
            </a:solidFill>
          </a:ln>
        </c:spPr>
        <c:txPr>
          <a:bodyPr/>
          <a:lstStyle/>
          <a:p>
            <a:pPr>
              <a:lnSpc>
                <a:spcPct val="85000"/>
              </a:lnSpc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781675128"/>
        <c:crosses val="autoZero"/>
        <c:auto val="1"/>
        <c:lblAlgn val="ctr"/>
        <c:lblOffset val="0"/>
        <c:tickLblSkip val="5"/>
        <c:noMultiLvlLbl val="0"/>
      </c:catAx>
      <c:valAx>
        <c:axId val="1781675128"/>
        <c:scaling>
          <c:orientation val="minMax"/>
          <c:max val="30.0"/>
          <c:min val="0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781671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>
                  <c:v>0.1</c:v>
                </c:pt>
                <c:pt idx="1">
                  <c:v>0.12</c:v>
                </c:pt>
                <c:pt idx="2">
                  <c:v>0.18</c:v>
                </c:pt>
                <c:pt idx="3">
                  <c:v>0.22</c:v>
                </c:pt>
                <c:pt idx="4">
                  <c:v>0.27</c:v>
                </c:pt>
                <c:pt idx="5">
                  <c:v>0.31</c:v>
                </c:pt>
                <c:pt idx="6">
                  <c:v>0.34</c:v>
                </c:pt>
                <c:pt idx="7">
                  <c:v>0.38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28370232"/>
        <c:axId val="2128373240"/>
      </c:barChart>
      <c:catAx>
        <c:axId val="2128370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8373240"/>
        <c:crosses val="autoZero"/>
        <c:auto val="1"/>
        <c:lblAlgn val="ctr"/>
        <c:lblOffset val="100"/>
        <c:noMultiLvlLbl val="0"/>
      </c:catAx>
      <c:valAx>
        <c:axId val="21283732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128370232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Total Growth</a:t>
            </a:r>
            <a:r>
              <a:rPr lang="en-US" b="0" baseline="0" dirty="0" smtClean="0">
                <a:latin typeface="Franklin Gothic Medium"/>
                <a:cs typeface="Franklin Gothic Medium"/>
              </a:rPr>
              <a:t> 1969-2011</a:t>
            </a:r>
            <a:endParaRPr lang="en-US" b="0" dirty="0">
              <a:latin typeface="Franklin Gothic Medium"/>
              <a:cs typeface="Franklin Gothic Medium"/>
            </a:endParaRPr>
          </a:p>
        </c:rich>
      </c:tx>
      <c:layout>
        <c:manualLayout>
          <c:xMode val="edge"/>
          <c:yMode val="edge"/>
          <c:x val="0.192532589536483"/>
          <c:y val="0.062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68324554462657"/>
          <c:y val="0.236999753937008"/>
          <c:w val="0.863350891074686"/>
          <c:h val="0.6880002460629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8000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Medicare</c:v>
                </c:pt>
                <c:pt idx="1">
                  <c:v>Private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24.41</c:v>
                </c:pt>
                <c:pt idx="1">
                  <c:v>41.81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781601864"/>
        <c:axId val="1781604840"/>
      </c:barChart>
      <c:catAx>
        <c:axId val="1781601864"/>
        <c:scaling>
          <c:orientation val="minMax"/>
        </c:scaling>
        <c:delete val="1"/>
        <c:axPos val="b"/>
        <c:majorTickMark val="out"/>
        <c:minorTickMark val="none"/>
        <c:tickLblPos val="nextTo"/>
        <c:crossAx val="1781604840"/>
        <c:crosses val="autoZero"/>
        <c:auto val="1"/>
        <c:lblAlgn val="ctr"/>
        <c:lblOffset val="100"/>
        <c:noMultiLvlLbl val="0"/>
      </c:catAx>
      <c:valAx>
        <c:axId val="178160484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781601864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710206966972"/>
          <c:y val="0.040759510221986"/>
          <c:w val="0.533575432981188"/>
          <c:h val="0.91689084597637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47500"/>
                    <a:satMod val="137000"/>
                  </a:schemeClr>
                </a:gs>
                <a:gs pos="55000">
                  <a:schemeClr val="accent4">
                    <a:shade val="69000"/>
                    <a:satMod val="137000"/>
                  </a:schemeClr>
                </a:gs>
                <a:gs pos="100000">
                  <a:schemeClr val="accent4">
                    <a:shade val="98000"/>
                    <a:satMod val="137000"/>
                  </a:schemeClr>
                </a:gs>
              </a:gsLst>
              <a:lin ang="16200000" scaled="0"/>
            </a:gradFill>
            <a:ln w="6350" cap="rnd" cmpd="sng" algn="ctr">
              <a:solidFill>
                <a:schemeClr val="bg1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6350" cap="rnd" cmpd="sng" algn="ctr">
                <a:solidFill>
                  <a:schemeClr val="bg1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0000FF"/>
              </a:solidFill>
              <a:ln w="6350" cap="rnd" cmpd="sng" algn="ctr">
                <a:solidFill>
                  <a:schemeClr val="bg1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800000"/>
              </a:solidFill>
              <a:ln w="6350" cap="rnd" cmpd="sng" algn="ctr">
                <a:solidFill>
                  <a:schemeClr val="bg1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098317166084122"/>
                  <c:y val="0.09141728563776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-0.177988282017044"/>
                  <c:y val="-0.21273886818105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0.209473181675372"/>
                  <c:y val="0.18618312123010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Sheet1!$A$2:$A$4</c:f>
              <c:strCache>
                <c:ptCount val="3"/>
                <c:pt idx="0">
                  <c:v>Adequate knowledge</c:v>
                </c:pt>
                <c:pt idx="1">
                  <c:v>Inadequate knowledge</c:v>
                </c:pt>
                <c:pt idx="2">
                  <c:v>No knowledge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0.11</c:v>
                </c:pt>
                <c:pt idx="1">
                  <c:v>0.59</c:v>
                </c:pt>
                <c:pt idx="2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2710206966972"/>
          <c:y val="0.040759510221986"/>
          <c:w val="0.533575432981188"/>
          <c:h val="0.91689084597637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47500"/>
                    <a:satMod val="137000"/>
                  </a:schemeClr>
                </a:gs>
                <a:gs pos="55000">
                  <a:schemeClr val="accent4">
                    <a:shade val="69000"/>
                    <a:satMod val="137000"/>
                  </a:schemeClr>
                </a:gs>
                <a:gs pos="100000">
                  <a:schemeClr val="accent4">
                    <a:shade val="98000"/>
                    <a:satMod val="137000"/>
                  </a:schemeClr>
                </a:gs>
              </a:gsLst>
              <a:lin ang="16200000" scaled="0"/>
            </a:gradFill>
            <a:ln w="6350" cap="rnd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c:spPr>
          <c:dPt>
            <c:idx val="0"/>
            <c:bubble3D val="0"/>
            <c:spPr>
              <a:solidFill>
                <a:srgbClr val="800000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01A290">
                  <a:lumMod val="50000"/>
                </a:srgbClr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hade val="47500"/>
                      <a:satMod val="137000"/>
                    </a:schemeClr>
                  </a:gs>
                  <a:gs pos="55000">
                    <a:schemeClr val="accent4">
                      <a:shade val="69000"/>
                      <a:satMod val="137000"/>
                    </a:schemeClr>
                  </a:gs>
                  <a:gs pos="100000">
                    <a:schemeClr val="accent4">
                      <a:shade val="98000"/>
                      <a:satMod val="137000"/>
                    </a:schemeClr>
                  </a:gs>
                </a:gsLst>
                <a:lin ang="16200000" scaled="0"/>
              </a:gradFill>
              <a:ln w="6350" cap="rnd" cmpd="sng" algn="ctr">
                <a:solidFill>
                  <a:srgbClr val="003300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0402152142324"/>
                  <c:y val="-0.23131593043903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Sheet1!$A$2:$A$3</c:f>
              <c:strCache>
                <c:ptCount val="2"/>
                <c:pt idx="0">
                  <c:v>Suboptimal Plan</c:v>
                </c:pt>
                <c:pt idx="1">
                  <c:v>Optimal Plan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0.84</c:v>
                </c:pt>
                <c:pt idx="1">
                  <c:v>0.16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0"/>
              <c:layout>
                <c:manualLayout>
                  <c:x val="-0.0018306171731206"/>
                  <c:y val="0.08475720195570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Traditional Medicare</c:v>
                </c:pt>
                <c:pt idx="1">
                  <c:v>Medicare Advantage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147.0</c:v>
                </c:pt>
                <c:pt idx="1">
                  <c:v>1450.0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96776632"/>
        <c:axId val="1796779608"/>
      </c:barChart>
      <c:catAx>
        <c:axId val="1796776632"/>
        <c:scaling>
          <c:orientation val="minMax"/>
        </c:scaling>
        <c:delete val="0"/>
        <c:axPos val="b"/>
        <c:majorTickMark val="out"/>
        <c:minorTickMark val="none"/>
        <c:tickLblPos val="nextTo"/>
        <c:crossAx val="1796779608"/>
        <c:crosses val="autoZero"/>
        <c:auto val="1"/>
        <c:lblAlgn val="ctr"/>
        <c:lblOffset val="100"/>
        <c:noMultiLvlLbl val="0"/>
      </c:catAx>
      <c:valAx>
        <c:axId val="1796779608"/>
        <c:scaling>
          <c:orientation val="minMax"/>
        </c:scaling>
        <c:delete val="0"/>
        <c:axPos val="l"/>
        <c:majorGridlines/>
        <c:numFmt formatCode="&quot;$&quot;#,##0_);[Red]\(&quot;$&quot;#,##0\)" sourceLinked="0"/>
        <c:majorTickMark val="out"/>
        <c:minorTickMark val="none"/>
        <c:tickLblPos val="nextTo"/>
        <c:crossAx val="1796776632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Pt>
            <c:idx val="8"/>
            <c:invertIfNegative val="0"/>
            <c:bubble3D val="0"/>
            <c:spPr>
              <a:solidFill>
                <a:srgbClr val="800000"/>
              </a:solidFill>
              <a:ln>
                <a:solidFill>
                  <a:srgbClr val="003300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rgbClr val="800000"/>
              </a:solidFill>
              <a:ln>
                <a:solidFill>
                  <a:srgbClr val="003300"/>
                </a:solidFill>
              </a:ln>
            </c:spPr>
          </c:dPt>
          <c:dLbls>
            <c:numFmt formatCode="0.0%" sourceLinked="0"/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</c:numCache>
            </c:numRef>
          </c:cat>
          <c:val>
            <c:numRef>
              <c:f>Sheet1!$B$2:$B$11</c:f>
              <c:numCache>
                <c:formatCode>0.00%</c:formatCode>
                <c:ptCount val="10"/>
                <c:pt idx="0" formatCode="General">
                  <c:v>0.0</c:v>
                </c:pt>
                <c:pt idx="1">
                  <c:v>0.001</c:v>
                </c:pt>
                <c:pt idx="2">
                  <c:v>0.006</c:v>
                </c:pt>
                <c:pt idx="3">
                  <c:v>0.012</c:v>
                </c:pt>
                <c:pt idx="4" formatCode="0%">
                  <c:v>0.02</c:v>
                </c:pt>
                <c:pt idx="5">
                  <c:v>0.034</c:v>
                </c:pt>
                <c:pt idx="6">
                  <c:v>0.054</c:v>
                </c:pt>
                <c:pt idx="7">
                  <c:v>0.091</c:v>
                </c:pt>
                <c:pt idx="8">
                  <c:v>0.165</c:v>
                </c:pt>
                <c:pt idx="9">
                  <c:v>0.618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85656680"/>
        <c:axId val="1785659656"/>
      </c:barChart>
      <c:catAx>
        <c:axId val="1785656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85659656"/>
        <c:crosses val="autoZero"/>
        <c:auto val="1"/>
        <c:lblAlgn val="ctr"/>
        <c:lblOffset val="100"/>
        <c:noMultiLvlLbl val="0"/>
      </c:catAx>
      <c:valAx>
        <c:axId val="178565965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785656680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FFS 
Medicare</c:v>
                </c:pt>
                <c:pt idx="1">
                  <c:v>12 month 
period before 
joining HMO</c:v>
                </c:pt>
                <c:pt idx="2">
                  <c:v>3 month 
period after 
leaving HMO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1.0</c:v>
                </c:pt>
                <c:pt idx="1">
                  <c:v>0.660000000000001</c:v>
                </c:pt>
                <c:pt idx="2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797963720"/>
        <c:axId val="1797966936"/>
      </c:barChart>
      <c:catAx>
        <c:axId val="17979637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12700" cmpd="sng">
            <a:solidFill>
              <a:schemeClr val="tx1"/>
            </a:solidFill>
          </a:ln>
        </c:spPr>
        <c:crossAx val="1797966936"/>
        <c:crosses val="autoZero"/>
        <c:auto val="1"/>
        <c:lblAlgn val="ctr"/>
        <c:lblOffset val="100"/>
        <c:noMultiLvlLbl val="0"/>
      </c:catAx>
      <c:valAx>
        <c:axId val="1797966936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%" sourceLinked="1"/>
        <c:majorTickMark val="out"/>
        <c:minorTickMark val="none"/>
        <c:tickLblPos val="nextTo"/>
        <c:crossAx val="1797963720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mpd="sng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5"/>
            <c:spPr>
              <a:solidFill>
                <a:schemeClr val="accent1">
                  <a:lumMod val="50000"/>
                </a:schemeClr>
              </a:solidFill>
              <a:ln w="76200" cmpd="sng">
                <a:solidFill>
                  <a:schemeClr val="accent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5"/>
              <c:layout>
                <c:manualLayout>
                  <c:x val="-0.0445142506596571"/>
                  <c:y val="-0.083680133677366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0439335678000234"/>
                  <c:y val="-0.092048147045102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0447480844293371"/>
                  <c:y val="-0.081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Sheet1!$A$2:$A$13</c:f>
              <c:strCache>
                <c:ptCount val="12"/>
                <c:pt idx="0">
                  <c:v>Q4_x000d_2010</c:v>
                </c:pt>
                <c:pt idx="1">
                  <c:v>Q1_x000d_2011</c:v>
                </c:pt>
                <c:pt idx="2">
                  <c:v>Q2_x000d_2011</c:v>
                </c:pt>
                <c:pt idx="3">
                  <c:v>Q3_x000d_2011</c:v>
                </c:pt>
                <c:pt idx="4">
                  <c:v>Q4_x000d_2011</c:v>
                </c:pt>
                <c:pt idx="5">
                  <c:v>Q1_x000d_2012</c:v>
                </c:pt>
                <c:pt idx="6">
                  <c:v>Q2_x000d_2012</c:v>
                </c:pt>
                <c:pt idx="7">
                  <c:v>Q3_x000d_2012</c:v>
                </c:pt>
                <c:pt idx="8">
                  <c:v>Q4_x000d_2012</c:v>
                </c:pt>
                <c:pt idx="9">
                  <c:v>Q1_x000d_2013</c:v>
                </c:pt>
                <c:pt idx="10">
                  <c:v>Q2_x000d_2013</c:v>
                </c:pt>
                <c:pt idx="11">
                  <c:v>Q3_x000d_2013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42.0</c:v>
                </c:pt>
                <c:pt idx="1">
                  <c:v>67.0</c:v>
                </c:pt>
                <c:pt idx="2">
                  <c:v>84.0</c:v>
                </c:pt>
                <c:pt idx="3">
                  <c:v>100.0</c:v>
                </c:pt>
                <c:pt idx="4">
                  <c:v>144.0</c:v>
                </c:pt>
                <c:pt idx="5">
                  <c:v>154.0</c:v>
                </c:pt>
                <c:pt idx="6">
                  <c:v>215.0</c:v>
                </c:pt>
                <c:pt idx="7">
                  <c:v>341.0</c:v>
                </c:pt>
                <c:pt idx="8">
                  <c:v>363.0</c:v>
                </c:pt>
                <c:pt idx="9">
                  <c:v>464.0</c:v>
                </c:pt>
                <c:pt idx="10">
                  <c:v>484.0</c:v>
                </c:pt>
                <c:pt idx="11">
                  <c:v>493.0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3779320"/>
        <c:axId val="1783782328"/>
      </c:lineChart>
      <c:catAx>
        <c:axId val="17837793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783782328"/>
        <c:crosses val="autoZero"/>
        <c:auto val="1"/>
        <c:lblAlgn val="ctr"/>
        <c:lblOffset val="100"/>
        <c:tickLblSkip val="2"/>
        <c:noMultiLvlLbl val="0"/>
      </c:catAx>
      <c:valAx>
        <c:axId val="1783782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83779320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0.0423338523915854"/>
          <c:w val="0.863038689602261"/>
          <c:h val="0.693608716963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HMO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bg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1"/>
                <c:pt idx="0">
                  <c:v>Diastolic Blood Pressure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1"/>
                <c:pt idx="0">
                  <c:v>87.8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Free Fee-For-Service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EBF1DD"/>
              </a:solidFill>
            </a:ln>
          </c:spPr>
          <c:invertIfNegative val="0"/>
          <c:dLbls>
            <c:dLbl>
              <c:idx val="0"/>
              <c:numFmt formatCode="#,##0.0" sourceLinked="0"/>
              <c:spPr/>
              <c:txPr>
                <a:bodyPr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1"/>
                <c:pt idx="0">
                  <c:v>Diastolic Blood Pressure</c:v>
                </c:pt>
              </c:strCache>
            </c:strRef>
          </c:cat>
          <c:val>
            <c:numRef>
              <c:f>Sheet1!$C$2:$C$3</c:f>
              <c:numCache>
                <c:formatCode>0.00</c:formatCode>
                <c:ptCount val="1"/>
                <c:pt idx="0">
                  <c:v>82.9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13"/>
        <c:axId val="1797511960"/>
        <c:axId val="1797508552"/>
      </c:barChart>
      <c:catAx>
        <c:axId val="1797511960"/>
        <c:scaling>
          <c:orientation val="minMax"/>
        </c:scaling>
        <c:delete val="0"/>
        <c:axPos val="b"/>
        <c:majorTickMark val="none"/>
        <c:minorTickMark val="none"/>
        <c:tickLblPos val="high"/>
        <c:spPr>
          <a:ln w="38100">
            <a:solidFill>
              <a:srgbClr val="003300"/>
            </a:solidFill>
          </a:ln>
        </c:spPr>
        <c:crossAx val="1797508552"/>
        <c:crossesAt val="0.0"/>
        <c:auto val="1"/>
        <c:lblAlgn val="ctr"/>
        <c:lblOffset val="0"/>
        <c:noMultiLvlLbl val="0"/>
      </c:catAx>
      <c:valAx>
        <c:axId val="1797508552"/>
        <c:scaling>
          <c:orientation val="minMax"/>
          <c:max val="100.0"/>
          <c:min val="70.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797511960"/>
        <c:crossesAt val="1.0"/>
        <c:crossBetween val="between"/>
      </c:valAx>
      <c:spPr>
        <a:solidFill>
          <a:srgbClr val="EBF1DD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2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0.0423338523915854"/>
          <c:w val="0.817219617482568"/>
          <c:h val="0.693608716963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HMO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0"/>
              <c:numFmt formatCode="#,##0.00" sourceLinked="0"/>
              <c:spPr/>
              <c:txPr>
                <a:bodyPr/>
                <a:lstStyle/>
                <a:p>
                  <a:pPr>
                    <a:defRPr sz="2800">
                      <a:solidFill>
                        <a:srgbClr val="EBF1DD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1"/>
                <c:pt idx="0">
                  <c:v>Relative Risk of Dying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1"/>
                <c:pt idx="0">
                  <c:v>1.21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Free Fee-For-Service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Lbls>
            <c:numFmt formatCode="#,##0.00" sourceLinked="0"/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1"/>
                <c:pt idx="0">
                  <c:v>Relative Risk of Dying</c:v>
                </c:pt>
              </c:strCache>
            </c:strRef>
          </c:cat>
          <c:val>
            <c:numRef>
              <c:f>Sheet1!$C$2:$C$3</c:f>
              <c:numCache>
                <c:formatCode>0.00</c:formatCode>
                <c:ptCount val="1"/>
                <c:pt idx="0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13"/>
        <c:axId val="1797459864"/>
        <c:axId val="1797456600"/>
      </c:barChart>
      <c:catAx>
        <c:axId val="1797459864"/>
        <c:scaling>
          <c:orientation val="minMax"/>
        </c:scaling>
        <c:delete val="0"/>
        <c:axPos val="b"/>
        <c:majorTickMark val="none"/>
        <c:minorTickMark val="none"/>
        <c:tickLblPos val="high"/>
        <c:spPr>
          <a:ln w="38100">
            <a:solidFill>
              <a:srgbClr val="003300"/>
            </a:solidFill>
          </a:ln>
        </c:spPr>
        <c:crossAx val="1797456600"/>
        <c:crossesAt val="0.0"/>
        <c:auto val="1"/>
        <c:lblAlgn val="ctr"/>
        <c:lblOffset val="0"/>
        <c:noMultiLvlLbl val="0"/>
      </c:catAx>
      <c:valAx>
        <c:axId val="1797456600"/>
        <c:scaling>
          <c:orientation val="minMax"/>
          <c:max val="1.3"/>
          <c:min val="0.8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797459864"/>
        <c:crossesAt val="1.0"/>
        <c:crossBetween val="between"/>
        <c:majorUnit val="0.1"/>
      </c:valAx>
      <c:spPr>
        <a:solidFill>
          <a:srgbClr val="EBF1DD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/>
          <a:cs typeface="Franklin Gothic Medium"/>
        </a:defRPr>
      </a:pPr>
      <a:endParaRPr lang="en-US"/>
    </a:p>
  </c:txPr>
  <c:externalData r:id="rId2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Fee-For-Service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numFmt formatCode="0.0%" sourceLinked="0"/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Depression Detected</c:v>
                </c:pt>
                <c:pt idx="1">
                  <c:v>Appropriately Treated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0.537</c:v>
                </c:pt>
                <c:pt idx="1">
                  <c:v>0.607000000000001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Managed Care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numFmt formatCode="0.0%" sourceLinked="0"/>
            <c:txPr>
              <a:bodyPr/>
              <a:lstStyle/>
              <a:p>
                <a:pPr>
                  <a:defRPr sz="18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Depression Detected</c:v>
                </c:pt>
                <c:pt idx="1">
                  <c:v>Appropriately Treated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0.418</c:v>
                </c:pt>
                <c:pt idx="1">
                  <c:v>0.464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7"/>
        <c:axId val="1797417000"/>
        <c:axId val="1797419912"/>
      </c:barChart>
      <c:catAx>
        <c:axId val="1797417000"/>
        <c:scaling>
          <c:orientation val="minMax"/>
        </c:scaling>
        <c:delete val="0"/>
        <c:axPos val="b"/>
        <c:majorTickMark val="out"/>
        <c:minorTickMark val="none"/>
        <c:tickLblPos val="nextTo"/>
        <c:crossAx val="1797419912"/>
        <c:crosses val="autoZero"/>
        <c:auto val="1"/>
        <c:lblAlgn val="ctr"/>
        <c:lblOffset val="100"/>
        <c:noMultiLvlLbl val="0"/>
      </c:catAx>
      <c:valAx>
        <c:axId val="1797419912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%" sourceLinked="0"/>
        <c:majorTickMark val="out"/>
        <c:minorTickMark val="none"/>
        <c:tickLblPos val="nextTo"/>
        <c:crossAx val="1797417000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30944249019"/>
          <c:y val="0.0473778478826557"/>
          <c:w val="0.811566320410045"/>
          <c:h val="0.7730953181727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0.00355757493842524"/>
                  <c:y val="0.158855137018316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Uninsured _x000d_Low Income</c:v>
                </c:pt>
                <c:pt idx="1">
                  <c:v>Insured _x000d_Low Income</c:v>
                </c:pt>
                <c:pt idx="2">
                  <c:v>Ininsured _x000d_&gt;300% FPL</c:v>
                </c:pt>
                <c:pt idx="3">
                  <c:v>Insured _x000d_&gt;300% FPL</c:v>
                </c:pt>
              </c:strCache>
            </c:strRef>
          </c:cat>
          <c:val>
            <c:numRef>
              <c:f>Sheet1!$B$2:$B$5</c:f>
              <c:numCache>
                <c:formatCode>"$"#,##0</c:formatCode>
                <c:ptCount val="4"/>
                <c:pt idx="0">
                  <c:v>0.0</c:v>
                </c:pt>
                <c:pt idx="1">
                  <c:v>-600.0</c:v>
                </c:pt>
                <c:pt idx="2">
                  <c:v>100.0</c:v>
                </c:pt>
                <c:pt idx="3">
                  <c:v>5700.0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128424536"/>
        <c:axId val="2128427768"/>
      </c:barChart>
      <c:catAx>
        <c:axId val="21284245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57150" cmpd="sng">
            <a:solidFill>
              <a:srgbClr val="060505"/>
            </a:solidFill>
          </a:ln>
        </c:spPr>
        <c:crossAx val="2128427768"/>
        <c:crosses val="autoZero"/>
        <c:auto val="1"/>
        <c:lblAlgn val="ctr"/>
        <c:lblOffset val="600"/>
        <c:noMultiLvlLbl val="0"/>
      </c:catAx>
      <c:valAx>
        <c:axId val="2128427768"/>
        <c:scaling>
          <c:orientation val="minMax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crossAx val="2128424536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077498212529"/>
          <c:y val="0.047929625984252"/>
          <c:w val="0.750257878890069"/>
          <c:h val="0.79746874999999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Fee-For-Service</c:v>
                </c:pt>
              </c:strCache>
            </c:strRef>
          </c:tx>
          <c:spPr>
            <a:ln w="76200"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chemeClr val="tx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Baseline</c:v>
                </c:pt>
                <c:pt idx="1">
                  <c:v>2 Years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1.3</c:v>
                </c:pt>
                <c:pt idx="1">
                  <c:v>1.2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Managed Care</c:v>
                </c:pt>
              </c:strCache>
            </c:strRef>
          </c:tx>
          <c:spPr>
            <a:ln w="76200">
              <a:solidFill>
                <a:srgbClr val="80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0740395892439638"/>
                  <c:y val="-0.06667962598425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chemeClr val="tx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Baseline</c:v>
                </c:pt>
                <c:pt idx="1">
                  <c:v>2 Years</c:v>
                </c:pt>
              </c:strCache>
            </c:strRef>
          </c:cat>
          <c:val>
            <c:numRef>
              <c:f>Sheet1!$C$2:$C$3</c:f>
              <c:numCache>
                <c:formatCode>0.00</c:formatCode>
                <c:ptCount val="2"/>
                <c:pt idx="0">
                  <c:v>1.5</c:v>
                </c:pt>
                <c:pt idx="1">
                  <c:v>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7374568"/>
        <c:axId val="1797377640"/>
      </c:lineChart>
      <c:catAx>
        <c:axId val="1797374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797377640"/>
        <c:crosses val="autoZero"/>
        <c:auto val="1"/>
        <c:lblAlgn val="ctr"/>
        <c:lblOffset val="100"/>
        <c:noMultiLvlLbl val="0"/>
      </c:catAx>
      <c:valAx>
        <c:axId val="1797377640"/>
        <c:scaling>
          <c:orientation val="minMax"/>
          <c:min val="1.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797374568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Actual Findings</a:t>
            </a:r>
            <a:endParaRPr lang="en-US" b="0" dirty="0">
              <a:latin typeface="Franklin Gothic Medium"/>
              <a:cs typeface="Franklin Gothic Medium"/>
            </a:endParaRPr>
          </a:p>
        </c:rich>
      </c:tx>
      <c:layout>
        <c:manualLayout>
          <c:xMode val="edge"/>
          <c:yMode val="edge"/>
          <c:x val="0.29764577342357"/>
          <c:y val="0.011466860897721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98785124192477"/>
          <c:y val="0.126134630434336"/>
          <c:w val="0.605110321981793"/>
          <c:h val="0.7499667621253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ACOs</c:v>
                </c:pt>
                <c:pt idx="1">
                  <c:v>Controls</c:v>
                </c:pt>
              </c:strCache>
            </c:strRef>
          </c:cat>
          <c:val>
            <c:numRef>
              <c:f>Sheet1!$B$2:$B$3</c:f>
              <c:numCache>
                <c:formatCode>"$"#,##0</c:formatCode>
                <c:ptCount val="2"/>
                <c:pt idx="0">
                  <c:v>1296.0</c:v>
                </c:pt>
                <c:pt idx="1">
                  <c:v>1230.0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96673288"/>
        <c:axId val="1796676296"/>
      </c:barChart>
      <c:catAx>
        <c:axId val="1796673288"/>
        <c:scaling>
          <c:orientation val="minMax"/>
        </c:scaling>
        <c:delete val="0"/>
        <c:axPos val="b"/>
        <c:majorTickMark val="out"/>
        <c:minorTickMark val="none"/>
        <c:tickLblPos val="nextTo"/>
        <c:crossAx val="1796676296"/>
        <c:crosses val="autoZero"/>
        <c:auto val="1"/>
        <c:lblAlgn val="ctr"/>
        <c:lblOffset val="100"/>
        <c:noMultiLvlLbl val="0"/>
      </c:catAx>
      <c:valAx>
        <c:axId val="1796676296"/>
        <c:scaling>
          <c:orientation val="minMax"/>
          <c:max val="1500.0"/>
          <c:min val="0.0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crossAx val="1796673288"/>
        <c:crosses val="autoZero"/>
        <c:crossBetween val="between"/>
        <c:majorUnit val="250.0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Adjusted for LVCs*</a:t>
            </a:r>
            <a:endParaRPr lang="en-US" b="0" dirty="0">
              <a:latin typeface="Franklin Gothic Medium"/>
              <a:cs typeface="Franklin Gothic Medium"/>
            </a:endParaRPr>
          </a:p>
        </c:rich>
      </c:tx>
      <c:layout>
        <c:manualLayout>
          <c:xMode val="edge"/>
          <c:yMode val="edge"/>
          <c:x val="0.238092586448836"/>
          <c:y val="0.011466784584939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98785124192477"/>
          <c:y val="0.126134630434336"/>
          <c:w val="0.605110321981793"/>
          <c:h val="0.7499667621253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ACOs</c:v>
                </c:pt>
                <c:pt idx="1">
                  <c:v>Controls</c:v>
                </c:pt>
              </c:strCache>
            </c:strRef>
          </c:cat>
          <c:val>
            <c:numRef>
              <c:f>Sheet1!$B$2:$B$3</c:f>
              <c:numCache>
                <c:formatCode>"$"#,##0</c:formatCode>
                <c:ptCount val="2"/>
                <c:pt idx="0">
                  <c:v>1206.0</c:v>
                </c:pt>
                <c:pt idx="1">
                  <c:v>1230.0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96641688"/>
        <c:axId val="1796644696"/>
      </c:barChart>
      <c:catAx>
        <c:axId val="1796641688"/>
        <c:scaling>
          <c:orientation val="minMax"/>
        </c:scaling>
        <c:delete val="0"/>
        <c:axPos val="b"/>
        <c:majorTickMark val="out"/>
        <c:minorTickMark val="none"/>
        <c:tickLblPos val="nextTo"/>
        <c:crossAx val="1796644696"/>
        <c:crosses val="autoZero"/>
        <c:auto val="1"/>
        <c:lblAlgn val="ctr"/>
        <c:lblOffset val="100"/>
        <c:noMultiLvlLbl val="0"/>
      </c:catAx>
      <c:valAx>
        <c:axId val="1796644696"/>
        <c:scaling>
          <c:orientation val="minMax"/>
          <c:max val="1500.0"/>
          <c:min val="0.0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crossAx val="1796641688"/>
        <c:crosses val="autoZero"/>
        <c:crossBetween val="between"/>
        <c:majorUnit val="250.0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0"/>
                  <c:y val="0.1200615157480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2004</c:v>
                </c:pt>
                <c:pt idx="1">
                  <c:v>2011</c:v>
                </c:pt>
                <c:pt idx="2">
                  <c:v>2012</c:v>
                </c:pt>
                <c:pt idx="3">
                  <c:v>2014_x000d_(Projected)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0.11</c:v>
                </c:pt>
                <c:pt idx="1">
                  <c:v>0.5</c:v>
                </c:pt>
                <c:pt idx="2">
                  <c:v>0.63</c:v>
                </c:pt>
                <c:pt idx="3">
                  <c:v>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96553368"/>
        <c:axId val="1796556408"/>
      </c:barChart>
      <c:catAx>
        <c:axId val="1796553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96556408"/>
        <c:crosses val="autoZero"/>
        <c:auto val="1"/>
        <c:lblAlgn val="ctr"/>
        <c:lblOffset val="100"/>
        <c:noMultiLvlLbl val="0"/>
      </c:catAx>
      <c:valAx>
        <c:axId val="17965564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796553368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Nonprofit Buyers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16.0</c:v>
                </c:pt>
                <c:pt idx="1">
                  <c:v>22.0</c:v>
                </c:pt>
                <c:pt idx="2">
                  <c:v>38.0</c:v>
                </c:pt>
                <c:pt idx="3">
                  <c:v>38.0</c:v>
                </c:pt>
                <c:pt idx="4">
                  <c:v>34.0</c:v>
                </c:pt>
                <c:pt idx="5">
                  <c:v>40.0</c:v>
                </c:pt>
                <c:pt idx="6">
                  <c:v>52.0</c:v>
                </c:pt>
                <c:pt idx="7">
                  <c:v>67.0</c:v>
                </c:pt>
                <c:pt idx="8">
                  <c:v>22.0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For-profit Buyers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34.0</c:v>
                </c:pt>
                <c:pt idx="1">
                  <c:v>32.0</c:v>
                </c:pt>
                <c:pt idx="2">
                  <c:v>22.0</c:v>
                </c:pt>
                <c:pt idx="3">
                  <c:v>22.0</c:v>
                </c:pt>
                <c:pt idx="4">
                  <c:v>16.0</c:v>
                </c:pt>
                <c:pt idx="5">
                  <c:v>36.0</c:v>
                </c:pt>
                <c:pt idx="6">
                  <c:v>41.0</c:v>
                </c:pt>
                <c:pt idx="7">
                  <c:v>38.0</c:v>
                </c:pt>
                <c:pt idx="8">
                  <c:v>24.0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99958264"/>
        <c:axId val="1799961208"/>
      </c:barChart>
      <c:catAx>
        <c:axId val="1799958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99961208"/>
        <c:crosses val="autoZero"/>
        <c:auto val="1"/>
        <c:lblAlgn val="ctr"/>
        <c:lblOffset val="100"/>
        <c:noMultiLvlLbl val="0"/>
      </c:catAx>
      <c:valAx>
        <c:axId val="1799961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99958264"/>
        <c:crosses val="autoZero"/>
        <c:crossBetween val="between"/>
      </c:valAx>
      <c:spPr>
        <a:solidFill>
          <a:srgbClr val="EBF1DD"/>
        </a:solidFill>
        <a:ln>
          <a:solidFill>
            <a:schemeClr val="tx1"/>
          </a:solidFill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Fee for Service</c:v>
                </c:pt>
                <c:pt idx="1">
                  <c:v>Capitation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0.65</c:v>
                </c:pt>
                <c:pt idx="1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99207384"/>
        <c:axId val="1799210328"/>
      </c:barChart>
      <c:catAx>
        <c:axId val="1799207384"/>
        <c:scaling>
          <c:orientation val="minMax"/>
        </c:scaling>
        <c:delete val="0"/>
        <c:axPos val="b"/>
        <c:majorTickMark val="out"/>
        <c:minorTickMark val="none"/>
        <c:tickLblPos val="nextTo"/>
        <c:crossAx val="1799210328"/>
        <c:crosses val="autoZero"/>
        <c:auto val="1"/>
        <c:lblAlgn val="ctr"/>
        <c:lblOffset val="100"/>
        <c:noMultiLvlLbl val="0"/>
      </c:catAx>
      <c:valAx>
        <c:axId val="17992103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799207384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 Scoring Physicians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1"/>
              <c:layout>
                <c:manualLayout>
                  <c:x val="0.0"/>
                  <c:y val="0.0120204901474868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Minority</c:v>
                </c:pt>
                <c:pt idx="1">
                  <c:v>Non-English Speakers</c:v>
                </c:pt>
                <c:pt idx="2">
                  <c:v>Uninsured / Medicaid</c:v>
                </c:pt>
                <c:pt idx="3">
                  <c:v>Infrequent Visits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0.137</c:v>
                </c:pt>
                <c:pt idx="1">
                  <c:v>0.032</c:v>
                </c:pt>
                <c:pt idx="2">
                  <c:v>0.096</c:v>
                </c:pt>
                <c:pt idx="3" formatCode="0%">
                  <c:v>0.29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Bottom Scoring Physicians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Minority</c:v>
                </c:pt>
                <c:pt idx="1">
                  <c:v>Non-English Speakers</c:v>
                </c:pt>
                <c:pt idx="2">
                  <c:v>Uninsured / Medicaid</c:v>
                </c:pt>
                <c:pt idx="3">
                  <c:v>Infrequent Visits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0.256</c:v>
                </c:pt>
                <c:pt idx="1">
                  <c:v>0.102</c:v>
                </c:pt>
                <c:pt idx="2">
                  <c:v>0.172</c:v>
                </c:pt>
                <c:pt idx="3">
                  <c:v>0.382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1799282728"/>
        <c:axId val="1799285704"/>
      </c:barChart>
      <c:catAx>
        <c:axId val="1799282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799285704"/>
        <c:crosses val="autoZero"/>
        <c:auto val="1"/>
        <c:lblAlgn val="ctr"/>
        <c:lblOffset val="100"/>
        <c:noMultiLvlLbl val="0"/>
      </c:catAx>
      <c:valAx>
        <c:axId val="1799285704"/>
        <c:scaling>
          <c:orientation val="minMax"/>
          <c:max val="0.4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799282728"/>
        <c:crosses val="autoZero"/>
        <c:crossBetween val="between"/>
        <c:majorUnit val="0.1"/>
      </c:valAx>
      <c:spPr>
        <a:solidFill>
          <a:schemeClr val="bg1"/>
        </a:solidFill>
        <a:ln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0917593689295197"/>
          <c:y val="0.876351047132489"/>
          <c:w val="0.816481146292095"/>
          <c:h val="0.0828678175142822"/>
        </c:manualLayout>
      </c:layout>
      <c:overlay val="0"/>
      <c:txPr>
        <a:bodyPr/>
        <a:lstStyle/>
        <a:p>
          <a:pPr>
            <a:defRPr>
              <a:latin typeface="Franklin Gothic Book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Reported score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All patients_x000d_in plan</c:v>
                </c:pt>
                <c:pt idx="1">
                  <c:v>Patients sampled_x000d_for HEDIS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0.211</c:v>
                </c:pt>
                <c:pt idx="1">
                  <c:v>0.219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Accurate score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All patients_x000d_in plan</c:v>
                </c:pt>
                <c:pt idx="1">
                  <c:v>Patients sampled_x000d_for HEDIS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0.269</c:v>
                </c:pt>
                <c:pt idx="1">
                  <c:v>0.262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1799324664"/>
        <c:axId val="1799327576"/>
      </c:barChart>
      <c:catAx>
        <c:axId val="1799324664"/>
        <c:scaling>
          <c:orientation val="minMax"/>
        </c:scaling>
        <c:delete val="0"/>
        <c:axPos val="b"/>
        <c:majorTickMark val="out"/>
        <c:minorTickMark val="none"/>
        <c:tickLblPos val="nextTo"/>
        <c:crossAx val="1799327576"/>
        <c:crosses val="autoZero"/>
        <c:auto val="1"/>
        <c:lblAlgn val="ctr"/>
        <c:lblOffset val="100"/>
        <c:noMultiLvlLbl val="0"/>
      </c:catAx>
      <c:valAx>
        <c:axId val="179932757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799324664"/>
        <c:crosses val="autoZero"/>
        <c:crossBetween val="between"/>
        <c:majorUnit val="0.1"/>
      </c:valAx>
      <c:spPr>
        <a:solidFill>
          <a:schemeClr val="bg1"/>
        </a:solidFill>
        <a:ln>
          <a:solidFill>
            <a:srgbClr val="003300"/>
          </a:solidFill>
        </a:ln>
      </c:spPr>
    </c:plotArea>
    <c:legend>
      <c:legendPos val="b"/>
      <c:layout>
        <c:manualLayout>
          <c:xMode val="edge"/>
          <c:yMode val="edge"/>
          <c:x val="0.156565675867675"/>
          <c:y val="0.881326520493931"/>
          <c:w val="0.782000883294318"/>
          <c:h val="0.093980825279056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  <c:userShapes r:id="rId2"/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61623945273854"/>
          <c:y val="0.0340282030868896"/>
          <c:w val="0.893977475817034"/>
          <c:h val="0.7325654847270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P4P Hospitals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3"/>
              <c:layout>
                <c:manualLayout>
                  <c:x val="0.0"/>
                  <c:y val="0.05683342039339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CHF</c:v>
                </c:pt>
                <c:pt idx="1">
                  <c:v>AMI</c:v>
                </c:pt>
                <c:pt idx="2">
                  <c:v>Pneumonia</c:v>
                </c:pt>
                <c:pt idx="3">
                  <c:v>CABG</c:v>
                </c:pt>
                <c:pt idx="4">
                  <c:v>All Conditions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0.0045</c:v>
                </c:pt>
                <c:pt idx="1">
                  <c:v>-0.0165</c:v>
                </c:pt>
                <c:pt idx="2">
                  <c:v>-0.0116</c:v>
                </c:pt>
                <c:pt idx="3">
                  <c:v>0.0021</c:v>
                </c:pt>
                <c:pt idx="4">
                  <c:v>-0.0051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Control Hospitals</c:v>
                </c:pt>
              </c:strCache>
            </c:strRef>
          </c:tx>
          <c:spPr>
            <a:solidFill>
              <a:srgbClr val="005148"/>
            </a:solidFill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CHF</c:v>
                </c:pt>
                <c:pt idx="1">
                  <c:v>AMI</c:v>
                </c:pt>
                <c:pt idx="2">
                  <c:v>Pneumonia</c:v>
                </c:pt>
                <c:pt idx="3">
                  <c:v>CABG</c:v>
                </c:pt>
                <c:pt idx="4">
                  <c:v>All Conditions</c:v>
                </c:pt>
              </c:strCache>
            </c:strRef>
          </c:cat>
          <c:val>
            <c:numRef>
              <c:f>Sheet1!$C$2:$C$6</c:f>
              <c:numCache>
                <c:formatCode>0.00%</c:formatCode>
                <c:ptCount val="5"/>
                <c:pt idx="0">
                  <c:v>0.0031</c:v>
                </c:pt>
                <c:pt idx="1">
                  <c:v>-0.0158</c:v>
                </c:pt>
                <c:pt idx="2">
                  <c:v>-0.0128</c:v>
                </c:pt>
                <c:pt idx="3">
                  <c:v>-0.0028</c:v>
                </c:pt>
                <c:pt idx="4">
                  <c:v>-0.0066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96243640"/>
        <c:axId val="1796246856"/>
      </c:barChart>
      <c:catAx>
        <c:axId val="1796243640"/>
        <c:scaling>
          <c:orientation val="minMax"/>
        </c:scaling>
        <c:delete val="0"/>
        <c:axPos val="b"/>
        <c:majorTickMark val="none"/>
        <c:minorTickMark val="none"/>
        <c:tickLblPos val="low"/>
        <c:spPr>
          <a:ln w="57150" cmpd="sng">
            <a:solidFill>
              <a:srgbClr val="060505"/>
            </a:solidFill>
          </a:ln>
        </c:spPr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796246856"/>
        <c:crosses val="autoZero"/>
        <c:auto val="1"/>
        <c:lblAlgn val="ctr"/>
        <c:lblOffset val="100"/>
        <c:noMultiLvlLbl val="0"/>
      </c:catAx>
      <c:valAx>
        <c:axId val="179624685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796243640"/>
        <c:crosses val="autoZero"/>
        <c:crossBetween val="between"/>
        <c:majorUnit val="0.01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/>
      <c:overlay val="0"/>
      <c:txPr>
        <a:bodyPr/>
        <a:lstStyle/>
        <a:p>
          <a:pPr>
            <a:defRPr sz="2000">
              <a:latin typeface="Franklin Gothic Book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Uninsured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chemeClr val="bg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1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2000.0</c:v>
                </c:pt>
                <c:pt idx="1">
                  <c:v>2002.0</c:v>
                </c:pt>
                <c:pt idx="2">
                  <c:v>2004.0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>
                  <c:v>0.85</c:v>
                </c:pt>
                <c:pt idx="1">
                  <c:v>0.77</c:v>
                </c:pt>
                <c:pt idx="2">
                  <c:v>0.78</c:v>
                </c:pt>
                <c:pt idx="3">
                  <c:v>0.79</c:v>
                </c:pt>
                <c:pt idx="4">
                  <c:v>0.86</c:v>
                </c:pt>
                <c:pt idx="5">
                  <c:v>0.64</c:v>
                </c:pt>
                <c:pt idx="6">
                  <c:v>0.67</c:v>
                </c:pt>
                <c:pt idx="7">
                  <c:v>0.66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Insured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1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2000.0</c:v>
                </c:pt>
                <c:pt idx="1">
                  <c:v>2002.0</c:v>
                </c:pt>
                <c:pt idx="2">
                  <c:v>2004.0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</c:numCache>
            </c:numRef>
          </c:cat>
          <c:val>
            <c:numRef>
              <c:f>Sheet1!$C$2:$C$9</c:f>
              <c:numCache>
                <c:formatCode>0%</c:formatCode>
                <c:ptCount val="8"/>
                <c:pt idx="0">
                  <c:v>0.29</c:v>
                </c:pt>
                <c:pt idx="1">
                  <c:v>0.22</c:v>
                </c:pt>
                <c:pt idx="2">
                  <c:v>0.34</c:v>
                </c:pt>
                <c:pt idx="3">
                  <c:v>0.32</c:v>
                </c:pt>
                <c:pt idx="4">
                  <c:v>0.37</c:v>
                </c:pt>
                <c:pt idx="5">
                  <c:v>0.24</c:v>
                </c:pt>
                <c:pt idx="6">
                  <c:v>0.25</c:v>
                </c:pt>
                <c:pt idx="7">
                  <c:v>0.28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30"/>
        <c:axId val="-2054243720"/>
        <c:axId val="-2090896888"/>
      </c:barChart>
      <c:catAx>
        <c:axId val="-2054243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90896888"/>
        <c:crosses val="autoZero"/>
        <c:auto val="1"/>
        <c:lblAlgn val="ctr"/>
        <c:lblOffset val="100"/>
        <c:noMultiLvlLbl val="0"/>
      </c:catAx>
      <c:valAx>
        <c:axId val="-209089688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054243720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304447096331595"/>
          <c:y val="0.890579755287238"/>
          <c:w val="0.433831154273356"/>
          <c:h val="0.086652931582879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140808632826"/>
          <c:y val="0.0478879187586671"/>
          <c:w val="0.86650481066002"/>
          <c:h val="0.7246942598667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Fully Insured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 w="6350" cap="rnd" cmpd="sng" algn="ctr">
              <a:solidFill>
                <a:srgbClr val="005148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Skipped Needed Care*</c:v>
                </c:pt>
                <c:pt idx="1">
                  <c:v>Medical Bill Problem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0.28</c:v>
                </c:pt>
                <c:pt idx="1">
                  <c:v>0.27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Under-Insured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rgbClr val="005148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Skipped Needed Care*</c:v>
                </c:pt>
                <c:pt idx="1">
                  <c:v>Medical Bill Problem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0.46</c:v>
                </c:pt>
                <c:pt idx="1">
                  <c:v>0.52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Uninsured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5148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Skipped Needed Care*</c:v>
                </c:pt>
                <c:pt idx="1">
                  <c:v>Medical Bill Problem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0.63</c:v>
                </c:pt>
                <c:pt idx="1">
                  <c:v>0.58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9"/>
        <c:axId val="2128495608"/>
        <c:axId val="2128498600"/>
      </c:barChart>
      <c:catAx>
        <c:axId val="2128495608"/>
        <c:scaling>
          <c:orientation val="minMax"/>
        </c:scaling>
        <c:delete val="0"/>
        <c:axPos val="b"/>
        <c:majorTickMark val="out"/>
        <c:minorTickMark val="none"/>
        <c:tickLblPos val="nextTo"/>
        <c:crossAx val="2128498600"/>
        <c:crosses val="autoZero"/>
        <c:auto val="1"/>
        <c:lblAlgn val="ctr"/>
        <c:lblOffset val="100"/>
        <c:noMultiLvlLbl val="0"/>
      </c:catAx>
      <c:valAx>
        <c:axId val="2128498600"/>
        <c:scaling>
          <c:orientation val="minMax"/>
          <c:max val="0.7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128495608"/>
        <c:crossesAt val="0.0"/>
        <c:crossBetween val="between"/>
        <c:majorUnit val="0.1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en-US" b="0" dirty="0"/>
              <a:t>Medical </a:t>
            </a:r>
            <a:r>
              <a:rPr lang="en-US" b="0" dirty="0" smtClean="0"/>
              <a:t>Bankruptcies </a:t>
            </a:r>
          </a:p>
          <a:p>
            <a:pPr>
              <a:defRPr b="0"/>
            </a:pPr>
            <a:r>
              <a:rPr lang="en-US" b="0" dirty="0" smtClean="0"/>
              <a:t>as Percent </a:t>
            </a:r>
            <a:r>
              <a:rPr lang="en-US" b="0" dirty="0"/>
              <a:t>of </a:t>
            </a:r>
            <a:r>
              <a:rPr lang="en-US" b="0" dirty="0" smtClean="0"/>
              <a:t>Total</a:t>
            </a:r>
            <a:endParaRPr lang="en-US" b="0" dirty="0"/>
          </a:p>
        </c:rich>
      </c:tx>
      <c:layout>
        <c:manualLayout>
          <c:xMode val="edge"/>
          <c:yMode val="edge"/>
          <c:x val="0.198800741423325"/>
          <c:y val="0.00039260556827554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2786260901897"/>
          <c:y val="0.192224448167292"/>
          <c:w val="0.719994466832203"/>
          <c:h val="0.6669017976344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Medical bankruptcies as percent of total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numFmt formatCode="0.0%" sourceLinked="0"/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2007.0</c:v>
                </c:pt>
                <c:pt idx="1">
                  <c:v>2009.0</c:v>
                </c:pt>
              </c:numCache>
            </c:numRef>
          </c:cat>
          <c:val>
            <c:numRef>
              <c:f>Sheet1!$B$2:$B$3</c:f>
              <c:numCache>
                <c:formatCode>0.00%</c:formatCode>
                <c:ptCount val="2"/>
                <c:pt idx="0">
                  <c:v>0.593</c:v>
                </c:pt>
                <c:pt idx="1">
                  <c:v>0.529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854008488"/>
        <c:axId val="1854011816"/>
      </c:barChart>
      <c:catAx>
        <c:axId val="1854008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854011816"/>
        <c:crosses val="autoZero"/>
        <c:auto val="1"/>
        <c:lblAlgn val="ctr"/>
        <c:lblOffset val="100"/>
        <c:noMultiLvlLbl val="0"/>
      </c:catAx>
      <c:valAx>
        <c:axId val="1854011816"/>
        <c:scaling>
          <c:orientation val="minMax"/>
          <c:max val="1.0"/>
          <c:min val="0.0"/>
        </c:scaling>
        <c:delete val="0"/>
        <c:axPos val="l"/>
        <c:majorGridlines>
          <c:spPr>
            <a:ln cmpd="sng">
              <a:prstDash val="sysDot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854008488"/>
        <c:crosses val="autoZero"/>
        <c:crossBetween val="between"/>
        <c:majorUnit val="0.2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en-US" b="0" dirty="0" smtClean="0"/>
              <a:t>Number of </a:t>
            </a:r>
          </a:p>
          <a:p>
            <a:pPr>
              <a:defRPr b="0"/>
            </a:pPr>
            <a:r>
              <a:rPr lang="en-US" b="0" dirty="0" smtClean="0"/>
              <a:t>Medical Bankruptcies</a:t>
            </a:r>
            <a:endParaRPr lang="en-US" b="0" dirty="0"/>
          </a:p>
        </c:rich>
      </c:tx>
      <c:layout>
        <c:manualLayout>
          <c:xMode val="edge"/>
          <c:yMode val="edge"/>
          <c:x val="0.207107898887971"/>
          <c:y val="0.0028995181877230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64014767411517"/>
          <c:y val="0.192224448167292"/>
          <c:w val="0.689647174854369"/>
          <c:h val="0.6669017976344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Medical Bankruptcies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2007.0</c:v>
                </c:pt>
                <c:pt idx="1">
                  <c:v>2009.0</c:v>
                </c:pt>
              </c:numCache>
            </c:numRef>
          </c:cat>
          <c:val>
            <c:numRef>
              <c:f>Sheet1!$B$2:$B$3</c:f>
              <c:numCache>
                <c:formatCode>0.00</c:formatCode>
                <c:ptCount val="2"/>
                <c:pt idx="0">
                  <c:v>7504.0</c:v>
                </c:pt>
                <c:pt idx="1">
                  <c:v>10093.0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854167080"/>
        <c:axId val="1854173560"/>
      </c:barChart>
      <c:catAx>
        <c:axId val="1854167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854173560"/>
        <c:crosses val="autoZero"/>
        <c:auto val="1"/>
        <c:lblAlgn val="ctr"/>
        <c:lblOffset val="100"/>
        <c:noMultiLvlLbl val="0"/>
      </c:catAx>
      <c:valAx>
        <c:axId val="1854173560"/>
        <c:scaling>
          <c:orientation val="minMax"/>
        </c:scaling>
        <c:delete val="0"/>
        <c:axPos val="l"/>
        <c:majorGridlines>
          <c:spPr>
            <a:ln cmpd="sng"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854167080"/>
        <c:crosses val="autoZero"/>
        <c:crossBetween val="between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Massachusetts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numFmt formatCode="0.0%" sourceLinked="0"/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Administrators</c:v>
                </c:pt>
                <c:pt idx="1">
                  <c:v>Health Professionals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0.184</c:v>
                </c:pt>
                <c:pt idx="1">
                  <c:v>0.028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numFmt formatCode="0.0%" sourceLinked="0"/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Administrators</c:v>
                </c:pt>
                <c:pt idx="1">
                  <c:v>Health Professionals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0.08</c:v>
                </c:pt>
                <c:pt idx="1">
                  <c:v>0.059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-2096043816"/>
        <c:axId val="-2074345608"/>
      </c:barChart>
      <c:catAx>
        <c:axId val="-2096043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74345608"/>
        <c:crosses val="autoZero"/>
        <c:auto val="1"/>
        <c:lblAlgn val="ctr"/>
        <c:lblOffset val="100"/>
        <c:noMultiLvlLbl val="0"/>
      </c:catAx>
      <c:valAx>
        <c:axId val="-2074345608"/>
        <c:scaling>
          <c:orientation val="minMax"/>
          <c:min val="0.0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96043816"/>
        <c:crosses val="autoZero"/>
        <c:crossBetween val="between"/>
        <c:majorUnit val="0.05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281448359775469"/>
          <c:y val="0.894187750368279"/>
          <c:w val="0.472667498365306"/>
          <c:h val="0.0837956600447873"/>
        </c:manualLayout>
      </c:layout>
      <c:overlay val="0"/>
      <c:txPr>
        <a:bodyPr/>
        <a:lstStyle/>
        <a:p>
          <a:pPr>
            <a:defRPr sz="2000">
              <a:latin typeface="Franklin Gothic Book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Benefit Levels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delete val="1"/>
            </c:dLbl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</c:numCache>
            </c:numRef>
          </c:cat>
          <c:val>
            <c:numRef>
              <c:f>Sheet1!$B$2:$B$4</c:f>
              <c:numCache>
                <c:formatCode>0.0%</c:formatCode>
                <c:ptCount val="3"/>
                <c:pt idx="0">
                  <c:v>0.0</c:v>
                </c:pt>
                <c:pt idx="1">
                  <c:v>-0.036</c:v>
                </c:pt>
                <c:pt idx="2">
                  <c:v>-0.051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Premiums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delete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</c:numCache>
            </c:numRef>
          </c:cat>
          <c:val>
            <c:numRef>
              <c:f>Sheet1!$C$2:$C$4</c:f>
              <c:numCache>
                <c:formatCode>0.0%</c:formatCode>
                <c:ptCount val="3"/>
                <c:pt idx="0">
                  <c:v>0.0</c:v>
                </c:pt>
                <c:pt idx="1">
                  <c:v>0.043</c:v>
                </c:pt>
                <c:pt idx="2">
                  <c:v>0.097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55913096"/>
        <c:axId val="1856515736"/>
      </c:barChart>
      <c:catAx>
        <c:axId val="1855913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crossAx val="1856515736"/>
        <c:crosses val="autoZero"/>
        <c:auto val="1"/>
        <c:lblAlgn val="ctr"/>
        <c:lblOffset val="100"/>
        <c:noMultiLvlLbl val="0"/>
      </c:catAx>
      <c:valAx>
        <c:axId val="185651573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855913096"/>
        <c:crosses val="autoZero"/>
        <c:crossBetween val="between"/>
        <c:majorUnit val="0.05"/>
      </c:valAx>
      <c:spPr>
        <a:solidFill>
          <a:schemeClr val="bg1"/>
        </a:solidFill>
        <a:ln>
          <a:solidFill>
            <a:schemeClr val="tx1"/>
          </a:solidFill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b="0">
                <a:latin typeface="Franklin Gothic Book"/>
                <a:cs typeface="Franklin Gothic Book"/>
              </a:defRPr>
            </a:pPr>
            <a:r>
              <a:rPr lang="en-US" b="0" dirty="0" smtClean="0">
                <a:latin typeface="Franklin Gothic Book"/>
                <a:cs typeface="Franklin Gothic Book"/>
              </a:rPr>
              <a:t>FY2011 Share of Funding ($Millions)</a:t>
            </a:r>
            <a:endParaRPr lang="en-US" b="0" dirty="0">
              <a:latin typeface="Franklin Gothic Book"/>
              <a:cs typeface="Franklin Gothic Book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4825137360588"/>
          <c:y val="0.127404557930115"/>
          <c:w val="0.548627343539136"/>
          <c:h val="0.8399140939352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0000FF"/>
              </a:solidFill>
              <a:ln w="6350" cap="rnd" cmpd="sng" algn="ctr">
                <a:solidFill>
                  <a:srgbClr val="FFFFFF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6350" cap="rnd" cmpd="sng" algn="ctr">
                <a:solidFill>
                  <a:srgbClr val="FFFFFF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800000"/>
              </a:solidFill>
              <a:ln w="6350" cap="rnd" cmpd="sng" algn="ctr">
                <a:solidFill>
                  <a:srgbClr val="FFFFFF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56131958393746"/>
                  <c:y val="0.158906909071881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38100" cmpd="sng">
                  <a:solidFill>
                    <a:srgbClr val="003300"/>
                  </a:solidFill>
                </a:ln>
              </c:spPr>
            </c:leaderLines>
          </c:dLbls>
          <c:cat>
            <c:strRef>
              <c:f>Sheet1!$A$2:$A$4</c:f>
              <c:strCache>
                <c:ptCount val="3"/>
                <c:pt idx="0">
                  <c:v>Hosp/Insurer Surchage</c:v>
                </c:pt>
                <c:pt idx="1">
                  <c:v>State</c:v>
                </c:pt>
                <c:pt idx="2">
                  <c:v>Federal</c:v>
                </c:pt>
              </c:strCache>
            </c:strRef>
          </c:cat>
          <c:val>
            <c:numRef>
              <c:f>Sheet1!$B$2:$B$4</c:f>
              <c:numCache>
                <c:formatCode>"$"#,##0_);[Red]\("$"#,##0\)</c:formatCode>
                <c:ptCount val="3"/>
                <c:pt idx="0">
                  <c:v>320.0</c:v>
                </c:pt>
                <c:pt idx="1">
                  <c:v>406.0</c:v>
                </c:pt>
                <c:pt idx="2">
                  <c:v>1390.0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 b="0">
                <a:latin typeface="Franklin Gothic Medium"/>
                <a:cs typeface="Franklin Gothic Medium"/>
              </a:defRPr>
            </a:pPr>
            <a:r>
              <a:rPr lang="en-US" sz="2400" b="0" dirty="0" smtClean="0">
                <a:latin typeface="Franklin Gothic Medium"/>
                <a:cs typeface="Franklin Gothic Medium"/>
              </a:rPr>
              <a:t>2016 Without ACA</a:t>
            </a:r>
            <a:endParaRPr lang="en-US" sz="2400" b="0" dirty="0">
              <a:latin typeface="Franklin Gothic Medium"/>
              <a:cs typeface="Franklin Gothic Medium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000000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000FF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800000"/>
              </a:solidFill>
              <a:ln>
                <a:solidFill>
                  <a:schemeClr val="bg1"/>
                </a:solidFill>
              </a:ln>
            </c:spPr>
          </c:dPt>
          <c:cat>
            <c:strRef>
              <c:f>Sheet1!$A$2:$A$5</c:f>
              <c:strCache>
                <c:ptCount val="4"/>
                <c:pt idx="0">
                  <c:v>Current private</c:v>
                </c:pt>
                <c:pt idx="1">
                  <c:v>Medicaid</c:v>
                </c:pt>
                <c:pt idx="2">
                  <c:v>Medicare</c:v>
                </c:pt>
                <c:pt idx="3">
                  <c:v>Uninsured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0.56</c:v>
                </c:pt>
                <c:pt idx="1">
                  <c:v>0.1</c:v>
                </c:pt>
                <c:pt idx="2">
                  <c:v>0.16</c:v>
                </c:pt>
                <c:pt idx="3">
                  <c:v>0.18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</c:pieChart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 b="0">
                <a:latin typeface="Franklin Gothic Medium"/>
                <a:cs typeface="Franklin Gothic Medium"/>
              </a:defRPr>
            </a:pPr>
            <a:r>
              <a:rPr lang="en-US" sz="2400" b="0" dirty="0" smtClean="0">
                <a:latin typeface="Franklin Gothic Medium"/>
                <a:cs typeface="Franklin Gothic Medium"/>
              </a:rPr>
              <a:t>2016 </a:t>
            </a:r>
            <a:r>
              <a:rPr lang="en-US" sz="2400" b="0" dirty="0" smtClean="0">
                <a:latin typeface="Franklin Gothic Medium"/>
                <a:cs typeface="Franklin Gothic Medium"/>
              </a:rPr>
              <a:t>With </a:t>
            </a:r>
            <a:r>
              <a:rPr lang="en-US" sz="2400" b="0" dirty="0" smtClean="0">
                <a:latin typeface="Franklin Gothic Medium"/>
                <a:cs typeface="Franklin Gothic Medium"/>
              </a:rPr>
              <a:t>ACA</a:t>
            </a:r>
            <a:endParaRPr lang="en-US" sz="2400" b="0" dirty="0">
              <a:latin typeface="Franklin Gothic Medium"/>
              <a:cs typeface="Franklin Gothic Medium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000000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000FF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800000"/>
              </a:solidFill>
              <a:ln>
                <a:solidFill>
                  <a:schemeClr val="bg1"/>
                </a:solidFill>
              </a:ln>
            </c:spPr>
          </c:dPt>
          <c:cat>
            <c:strRef>
              <c:f>Sheet1!$A$2:$A$6</c:f>
              <c:strCache>
                <c:ptCount val="5"/>
                <c:pt idx="0">
                  <c:v>Current private</c:v>
                </c:pt>
                <c:pt idx="1">
                  <c:v>Medicaid</c:v>
                </c:pt>
                <c:pt idx="2">
                  <c:v>Medicare</c:v>
                </c:pt>
                <c:pt idx="3">
                  <c:v>Uninsured</c:v>
                </c:pt>
                <c:pt idx="4">
                  <c:v>Exchanges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0.53</c:v>
                </c:pt>
                <c:pt idx="1">
                  <c:v>0.14</c:v>
                </c:pt>
                <c:pt idx="2">
                  <c:v>0.16</c:v>
                </c:pt>
                <c:pt idx="3">
                  <c:v>0.1</c:v>
                </c:pt>
                <c:pt idx="4">
                  <c:v>0.07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</c:pieChart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39110270278"/>
          <c:y val="0.0843765477086865"/>
          <c:w val="0.814914794076739"/>
          <c:h val="0.6352166892825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spPr/>
              <c:txPr>
                <a:bodyPr rot="0" vert="horz" anchor="t" anchorCtr="0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 anchor="t" anchorCtr="0"/>
              <a:lstStyle/>
              <a:p>
                <a:pPr>
                  <a:defRPr sz="14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JAP</c:v>
                </c:pt>
                <c:pt idx="1">
                  <c:v>UK</c:v>
                </c:pt>
                <c:pt idx="2">
                  <c:v>SWE</c:v>
                </c:pt>
                <c:pt idx="3">
                  <c:v>FRA</c:v>
                </c:pt>
                <c:pt idx="4">
                  <c:v>GER</c:v>
                </c:pt>
                <c:pt idx="5">
                  <c:v>CAN</c:v>
                </c:pt>
                <c:pt idx="6">
                  <c:v>HOL</c:v>
                </c:pt>
                <c:pt idx="7">
                  <c:v>SWI</c:v>
                </c:pt>
                <c:pt idx="8">
                  <c:v>USA</c:v>
                </c:pt>
              </c:strCache>
            </c:strRef>
          </c:cat>
          <c:val>
            <c:numRef>
              <c:f>Sheet1!$B$2:$B$10</c:f>
              <c:numCache>
                <c:formatCode>_("$"* #,##0_);_("$"* \(#,##0\);_("$"* "-"??_);_(@_)</c:formatCode>
                <c:ptCount val="9"/>
                <c:pt idx="0">
                  <c:v>2940.0</c:v>
                </c:pt>
                <c:pt idx="1">
                  <c:v>3280.0</c:v>
                </c:pt>
                <c:pt idx="2">
                  <c:v>3140.0</c:v>
                </c:pt>
                <c:pt idx="3">
                  <c:v>3970.0</c:v>
                </c:pt>
                <c:pt idx="4">
                  <c:v>4350.0</c:v>
                </c:pt>
                <c:pt idx="5">
                  <c:v>4780.0</c:v>
                </c:pt>
                <c:pt idx="6">
                  <c:v>4970.0</c:v>
                </c:pt>
                <c:pt idx="7">
                  <c:v>5640.0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 Public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rgbClr val="EBF1DD"/>
              </a:solidFill>
            </a:ln>
          </c:spPr>
          <c:invertIfNegative val="0"/>
          <c:dLbls>
            <c:dLbl>
              <c:idx val="8"/>
              <c:layout>
                <c:manualLayout>
                  <c:x val="-0.00302986203392014"/>
                  <c:y val="-0.158525635089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JAP</c:v>
                </c:pt>
                <c:pt idx="1">
                  <c:v>UK</c:v>
                </c:pt>
                <c:pt idx="2">
                  <c:v>SWE</c:v>
                </c:pt>
                <c:pt idx="3">
                  <c:v>FRA</c:v>
                </c:pt>
                <c:pt idx="4">
                  <c:v>GER</c:v>
                </c:pt>
                <c:pt idx="5">
                  <c:v>CAN</c:v>
                </c:pt>
                <c:pt idx="6">
                  <c:v>HOL</c:v>
                </c:pt>
                <c:pt idx="7">
                  <c:v>SWI</c:v>
                </c:pt>
                <c:pt idx="8">
                  <c:v>USA</c:v>
                </c:pt>
              </c:strCache>
            </c:strRef>
          </c:cat>
          <c:val>
            <c:numRef>
              <c:f>Sheet1!$C$2:$C$10</c:f>
              <c:numCache>
                <c:formatCode>_("$"* #,##0_);_("$"* \(#,##0\);_("$"* "-"??_);_(@_)</c:formatCode>
                <c:ptCount val="9"/>
                <c:pt idx="8">
                  <c:v>5749.0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US Private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JAP</c:v>
                </c:pt>
                <c:pt idx="1">
                  <c:v>UK</c:v>
                </c:pt>
                <c:pt idx="2">
                  <c:v>SWE</c:v>
                </c:pt>
                <c:pt idx="3">
                  <c:v>FRA</c:v>
                </c:pt>
                <c:pt idx="4">
                  <c:v>GER</c:v>
                </c:pt>
                <c:pt idx="5">
                  <c:v>CAN</c:v>
                </c:pt>
                <c:pt idx="6">
                  <c:v>HOL</c:v>
                </c:pt>
                <c:pt idx="7">
                  <c:v>SWI</c:v>
                </c:pt>
                <c:pt idx="8">
                  <c:v>USA</c:v>
                </c:pt>
              </c:strCache>
            </c:strRef>
          </c:cat>
          <c:val>
            <c:numRef>
              <c:f>Sheet1!$D$2:$D$10</c:f>
              <c:numCache>
                <c:formatCode>_("$"* #,##0_);_("$"* \(#,##0\);_("$"* "-"??_);_(@_)</c:formatCode>
                <c:ptCount val="9"/>
                <c:pt idx="8">
                  <c:v>3201.0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-2076180008"/>
        <c:axId val="-2075998680"/>
      </c:barChart>
      <c:catAx>
        <c:axId val="-20761800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-2075998680"/>
        <c:crosses val="autoZero"/>
        <c:auto val="1"/>
        <c:lblAlgn val="ctr"/>
        <c:lblOffset val="100"/>
        <c:noMultiLvlLbl val="0"/>
      </c:catAx>
      <c:valAx>
        <c:axId val="-2075998680"/>
        <c:scaling>
          <c:orientation val="minMax"/>
          <c:max val="10000.0"/>
        </c:scaling>
        <c:delete val="0"/>
        <c:axPos val="l"/>
        <c:majorGridlines>
          <c:spPr>
            <a:ln>
              <a:solidFill>
                <a:srgbClr val="003300"/>
              </a:solidFill>
              <a:prstDash val="sysDot"/>
            </a:ln>
          </c:spPr>
        </c:majorGridlines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-2076180008"/>
        <c:crosses val="autoZero"/>
        <c:crossBetween val="between"/>
        <c:majorUnit val="2000.0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/>
      <c:overlay val="0"/>
      <c:txPr>
        <a:bodyPr/>
        <a:lstStyle/>
        <a:p>
          <a:pPr>
            <a:defRPr>
              <a:latin typeface="Franklin Gothic Book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Life Expectancy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Germany</c:v>
                </c:pt>
                <c:pt idx="2">
                  <c:v>Canada</c:v>
                </c:pt>
                <c:pt idx="3">
                  <c:v>UK</c:v>
                </c:pt>
                <c:pt idx="4">
                  <c:v>Sweden</c:v>
                </c:pt>
                <c:pt idx="5">
                  <c:v>France</c:v>
                </c:pt>
                <c:pt idx="6">
                  <c:v>italy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78.7</c:v>
                </c:pt>
                <c:pt idx="1">
                  <c:v>80.8</c:v>
                </c:pt>
                <c:pt idx="2">
                  <c:v>81.0</c:v>
                </c:pt>
                <c:pt idx="3">
                  <c:v>81.1</c:v>
                </c:pt>
                <c:pt idx="4">
                  <c:v>81.9</c:v>
                </c:pt>
                <c:pt idx="5">
                  <c:v>82.2</c:v>
                </c:pt>
                <c:pt idx="6">
                  <c:v>82.7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49137176"/>
        <c:axId val="1946854856"/>
      </c:barChart>
      <c:catAx>
        <c:axId val="19491371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6854856"/>
        <c:crosses val="autoZero"/>
        <c:auto val="1"/>
        <c:lblAlgn val="ctr"/>
        <c:lblOffset val="100"/>
        <c:noMultiLvlLbl val="0"/>
      </c:catAx>
      <c:valAx>
        <c:axId val="1946854856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9137176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Life Expectancy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UK</c:v>
                </c:pt>
                <c:pt idx="2">
                  <c:v>Canada</c:v>
                </c:pt>
                <c:pt idx="3">
                  <c:v>Germany</c:v>
                </c:pt>
                <c:pt idx="4">
                  <c:v>Australia</c:v>
                </c:pt>
                <c:pt idx="5">
                  <c:v>Japan</c:v>
                </c:pt>
                <c:pt idx="6">
                  <c:v>Sweden</c:v>
                </c:pt>
              </c:strCache>
            </c:strRef>
          </c:cat>
          <c:val>
            <c:numRef>
              <c:f>Sheet1!$B$2:$B$8</c:f>
              <c:numCache>
                <c:formatCode>0.000</c:formatCode>
                <c:ptCount val="7"/>
                <c:pt idx="0">
                  <c:v>3.447</c:v>
                </c:pt>
                <c:pt idx="1">
                  <c:v>2.537</c:v>
                </c:pt>
                <c:pt idx="2">
                  <c:v>2.505</c:v>
                </c:pt>
                <c:pt idx="3">
                  <c:v>2.209</c:v>
                </c:pt>
                <c:pt idx="4">
                  <c:v>2.083</c:v>
                </c:pt>
                <c:pt idx="5">
                  <c:v>2.03</c:v>
                </c:pt>
                <c:pt idx="6">
                  <c:v>1.884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38024680"/>
        <c:axId val="1949176568"/>
      </c:barChart>
      <c:catAx>
        <c:axId val="19380246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9176568"/>
        <c:crosses val="autoZero"/>
        <c:auto val="1"/>
        <c:lblAlgn val="ctr"/>
        <c:lblOffset val="100"/>
        <c:noMultiLvlLbl val="0"/>
      </c:catAx>
      <c:valAx>
        <c:axId val="1949176568"/>
        <c:scaling>
          <c:orientation val="minMax"/>
          <c:max val="5.0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38024680"/>
        <c:crosses val="autoZero"/>
        <c:crossBetween val="between"/>
        <c:majorUnit val="1.0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  <c:txPr>
        <a:bodyPr/>
        <a:lstStyle/>
        <a:p>
          <a:pPr>
            <a:defRPr sz="2400" b="0">
              <a:latin typeface="Franklin Gothic Medium"/>
              <a:cs typeface="Franklin Gothic Medium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502545173666949"/>
          <c:y val="0.141601377952756"/>
          <c:w val="0.871664999430185"/>
          <c:h val="0.81304724409448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2003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800000"/>
              </a:solidFill>
              <a:ln w="6350" cap="rnd" cmpd="sng" algn="ctr">
                <a:solidFill>
                  <a:schemeClr val="bg1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6350" cap="rnd" cmpd="sng" algn="ctr">
                <a:solidFill>
                  <a:schemeClr val="bg1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 w="6350" cap="rnd" cmpd="sng" algn="ctr">
                <a:solidFill>
                  <a:schemeClr val="bg1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217655876058906"/>
                  <c:y val="0.1595130413385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2800">
                      <a:solidFill>
                        <a:schemeClr val="tx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66788807567143"/>
                  <c:y val="-0.2281946358267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Uninsured</c:v>
                </c:pt>
                <c:pt idx="1">
                  <c:v>Under-Insured</c:v>
                </c:pt>
                <c:pt idx="2">
                  <c:v>Insured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0.26</c:v>
                </c:pt>
                <c:pt idx="1">
                  <c:v>0.09</c:v>
                </c:pt>
                <c:pt idx="2">
                  <c:v>0.65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Life Expectancy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Canada</c:v>
                </c:pt>
                <c:pt idx="2">
                  <c:v>Australia</c:v>
                </c:pt>
                <c:pt idx="3">
                  <c:v>Germany</c:v>
                </c:pt>
                <c:pt idx="4">
                  <c:v>France</c:v>
                </c:pt>
                <c:pt idx="5">
                  <c:v>Italy</c:v>
                </c:pt>
                <c:pt idx="6">
                  <c:v>Sweden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6.1</c:v>
                </c:pt>
                <c:pt idx="1">
                  <c:v>4.9</c:v>
                </c:pt>
                <c:pt idx="2">
                  <c:v>3.8</c:v>
                </c:pt>
                <c:pt idx="3">
                  <c:v>3.6</c:v>
                </c:pt>
                <c:pt idx="4">
                  <c:v>3.5</c:v>
                </c:pt>
                <c:pt idx="5">
                  <c:v>3.4</c:v>
                </c:pt>
                <c:pt idx="6">
                  <c:v>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52261848"/>
        <c:axId val="1952266808"/>
      </c:barChart>
      <c:catAx>
        <c:axId val="19522618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2266808"/>
        <c:crosses val="autoZero"/>
        <c:auto val="1"/>
        <c:lblAlgn val="ctr"/>
        <c:lblOffset val="100"/>
        <c:noMultiLvlLbl val="0"/>
      </c:catAx>
      <c:valAx>
        <c:axId val="1952266808"/>
        <c:scaling>
          <c:orientation val="minMax"/>
          <c:max val="7.0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2261848"/>
        <c:crosses val="autoZero"/>
        <c:crossBetween val="between"/>
        <c:majorUnit val="1.0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Maternal Mortality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France</c:v>
                </c:pt>
                <c:pt idx="2">
                  <c:v>Canada</c:v>
                </c:pt>
                <c:pt idx="3">
                  <c:v>UK</c:v>
                </c:pt>
                <c:pt idx="4">
                  <c:v>Germany</c:v>
                </c:pt>
                <c:pt idx="5">
                  <c:v>Australia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12.7</c:v>
                </c:pt>
                <c:pt idx="1">
                  <c:v>8.9</c:v>
                </c:pt>
                <c:pt idx="2">
                  <c:v>7.5</c:v>
                </c:pt>
                <c:pt idx="3">
                  <c:v>6.6</c:v>
                </c:pt>
                <c:pt idx="4">
                  <c:v>4.7</c:v>
                </c:pt>
                <c:pt idx="5">
                  <c:v>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44753816"/>
        <c:axId val="1869373032"/>
      </c:barChart>
      <c:catAx>
        <c:axId val="1944753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69373032"/>
        <c:crosses val="autoZero"/>
        <c:auto val="1"/>
        <c:lblAlgn val="ctr"/>
        <c:lblOffset val="100"/>
        <c:noMultiLvlLbl val="0"/>
      </c:catAx>
      <c:valAx>
        <c:axId val="1869373032"/>
        <c:scaling>
          <c:orientation val="minMax"/>
          <c:max val="14.0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4753816"/>
        <c:crosses val="autoZero"/>
        <c:crossBetween val="between"/>
        <c:majorUnit val="2.0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Smoking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0.0%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Sweden</c:v>
                </c:pt>
                <c:pt idx="2">
                  <c:v>Australia</c:v>
                </c:pt>
                <c:pt idx="3">
                  <c:v>Canada</c:v>
                </c:pt>
                <c:pt idx="4">
                  <c:v>UK</c:v>
                </c:pt>
                <c:pt idx="5">
                  <c:v>Italy</c:v>
                </c:pt>
                <c:pt idx="6">
                  <c:v>France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0.148</c:v>
                </c:pt>
                <c:pt idx="1">
                  <c:v>0.131</c:v>
                </c:pt>
                <c:pt idx="2">
                  <c:v>0.151</c:v>
                </c:pt>
                <c:pt idx="3">
                  <c:v>0.157</c:v>
                </c:pt>
                <c:pt idx="4">
                  <c:v>0.195</c:v>
                </c:pt>
                <c:pt idx="5">
                  <c:v>0.221</c:v>
                </c:pt>
                <c:pt idx="6">
                  <c:v>0.233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50809192"/>
        <c:axId val="1951029688"/>
      </c:barChart>
      <c:catAx>
        <c:axId val="19508091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1029688"/>
        <c:crosses val="autoZero"/>
        <c:auto val="1"/>
        <c:lblAlgn val="ctr"/>
        <c:lblOffset val="100"/>
        <c:noMultiLvlLbl val="0"/>
      </c:catAx>
      <c:valAx>
        <c:axId val="1951029688"/>
        <c:scaling>
          <c:orientation val="minMax"/>
          <c:max val="0.25"/>
          <c:min val="0.0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0809192"/>
        <c:crosses val="autoZero"/>
        <c:crossBetween val="between"/>
        <c:majorUnit val="0.05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Smoking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0.0%" sourceLinked="0"/>
            <c:txPr>
              <a:bodyPr/>
              <a:lstStyle/>
              <a:p>
                <a:pPr>
                  <a:defRPr sz="18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Canada</c:v>
                </c:pt>
                <c:pt idx="2">
                  <c:v>UK</c:v>
                </c:pt>
                <c:pt idx="3">
                  <c:v>France</c:v>
                </c:pt>
                <c:pt idx="4">
                  <c:v>Sweden</c:v>
                </c:pt>
                <c:pt idx="5">
                  <c:v>Germany</c:v>
                </c:pt>
                <c:pt idx="6">
                  <c:v>Italy</c:v>
                </c:pt>
                <c:pt idx="7">
                  <c:v>Japan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0.132</c:v>
                </c:pt>
                <c:pt idx="1">
                  <c:v>0.147</c:v>
                </c:pt>
                <c:pt idx="2">
                  <c:v>0.162</c:v>
                </c:pt>
                <c:pt idx="3">
                  <c:v>0.171</c:v>
                </c:pt>
                <c:pt idx="4">
                  <c:v>0.193</c:v>
                </c:pt>
                <c:pt idx="5">
                  <c:v>0.207</c:v>
                </c:pt>
                <c:pt idx="6">
                  <c:v>0.21</c:v>
                </c:pt>
                <c:pt idx="7">
                  <c:v>0.233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43818184"/>
        <c:axId val="1892962760"/>
      </c:barChart>
      <c:catAx>
        <c:axId val="19438181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92962760"/>
        <c:crosses val="autoZero"/>
        <c:auto val="1"/>
        <c:lblAlgn val="ctr"/>
        <c:lblOffset val="100"/>
        <c:noMultiLvlLbl val="0"/>
      </c:catAx>
      <c:valAx>
        <c:axId val="1892962760"/>
        <c:scaling>
          <c:orientation val="minMax"/>
          <c:max val="0.25"/>
          <c:min val="0.0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3818184"/>
        <c:crosses val="autoZero"/>
        <c:crossBetween val="between"/>
        <c:majorUnit val="0.05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Smoking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UK</c:v>
                </c:pt>
                <c:pt idx="3">
                  <c:v>Australia</c:v>
                </c:pt>
                <c:pt idx="4">
                  <c:v>France</c:v>
                </c:pt>
                <c:pt idx="5">
                  <c:v>Switzerland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0.6</c:v>
                </c:pt>
                <c:pt idx="1">
                  <c:v>0.6</c:v>
                </c:pt>
                <c:pt idx="2">
                  <c:v>0.7</c:v>
                </c:pt>
                <c:pt idx="3">
                  <c:v>0.8</c:v>
                </c:pt>
                <c:pt idx="4">
                  <c:v>0.9</c:v>
                </c:pt>
                <c:pt idx="5">
                  <c:v>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44944088"/>
        <c:axId val="1808981864"/>
      </c:barChart>
      <c:catAx>
        <c:axId val="19449440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08981864"/>
        <c:crosses val="autoZero"/>
        <c:auto val="1"/>
        <c:lblAlgn val="ctr"/>
        <c:lblOffset val="100"/>
        <c:noMultiLvlLbl val="0"/>
      </c:catAx>
      <c:valAx>
        <c:axId val="1808981864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4944088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Smoking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Denmark</c:v>
                </c:pt>
                <c:pt idx="2">
                  <c:v>UK</c:v>
                </c:pt>
                <c:pt idx="3">
                  <c:v>Australia</c:v>
                </c:pt>
                <c:pt idx="4">
                  <c:v>France</c:v>
                </c:pt>
                <c:pt idx="5">
                  <c:v>Canada</c:v>
                </c:pt>
                <c:pt idx="6">
                  <c:v>Japan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4.1</c:v>
                </c:pt>
                <c:pt idx="1">
                  <c:v>4.6</c:v>
                </c:pt>
                <c:pt idx="2">
                  <c:v>5.0</c:v>
                </c:pt>
                <c:pt idx="3">
                  <c:v>6.6</c:v>
                </c:pt>
                <c:pt idx="4">
                  <c:v>6.7</c:v>
                </c:pt>
                <c:pt idx="5">
                  <c:v>7.4</c:v>
                </c:pt>
                <c:pt idx="6">
                  <c:v>13.1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49992376"/>
        <c:axId val="1906571528"/>
      </c:barChart>
      <c:catAx>
        <c:axId val="19499923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06571528"/>
        <c:crosses val="autoZero"/>
        <c:auto val="1"/>
        <c:lblAlgn val="ctr"/>
        <c:lblOffset val="100"/>
        <c:noMultiLvlLbl val="0"/>
      </c:catAx>
      <c:valAx>
        <c:axId val="1906571528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9992376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Smoking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Canada</c:v>
                </c:pt>
                <c:pt idx="2">
                  <c:v>Germany</c:v>
                </c:pt>
                <c:pt idx="3">
                  <c:v>Australia</c:v>
                </c:pt>
                <c:pt idx="4">
                  <c:v>Ireland</c:v>
                </c:pt>
                <c:pt idx="5">
                  <c:v>Denmark</c:v>
                </c:pt>
                <c:pt idx="6">
                  <c:v>Norway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11.1</c:v>
                </c:pt>
                <c:pt idx="1">
                  <c:v>10.5</c:v>
                </c:pt>
                <c:pt idx="2">
                  <c:v>12.4</c:v>
                </c:pt>
                <c:pt idx="3">
                  <c:v>12.7</c:v>
                </c:pt>
                <c:pt idx="4">
                  <c:v>15.2</c:v>
                </c:pt>
                <c:pt idx="5">
                  <c:v>16.8</c:v>
                </c:pt>
                <c:pt idx="6">
                  <c:v>19.6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50794232"/>
        <c:axId val="1942073992"/>
      </c:barChart>
      <c:catAx>
        <c:axId val="1950794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2073992"/>
        <c:crosses val="autoZero"/>
        <c:auto val="1"/>
        <c:lblAlgn val="ctr"/>
        <c:lblOffset val="100"/>
        <c:noMultiLvlLbl val="0"/>
      </c:catAx>
      <c:valAx>
        <c:axId val="1942073992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0794232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Australia</c:v>
                </c:pt>
                <c:pt idx="3">
                  <c:v>UK</c:v>
                </c:pt>
                <c:pt idx="4">
                  <c:v>France</c:v>
                </c:pt>
                <c:pt idx="5">
                  <c:v>Sweden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204.0</c:v>
                </c:pt>
                <c:pt idx="1">
                  <c:v>127.0</c:v>
                </c:pt>
                <c:pt idx="2">
                  <c:v>167.0</c:v>
                </c:pt>
                <c:pt idx="3">
                  <c:v>181.0</c:v>
                </c:pt>
                <c:pt idx="4">
                  <c:v>230.0</c:v>
                </c:pt>
                <c:pt idx="5">
                  <c:v>238.0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52290344"/>
        <c:axId val="1944868680"/>
      </c:barChart>
      <c:catAx>
        <c:axId val="1952290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4868680"/>
        <c:crosses val="autoZero"/>
        <c:auto val="1"/>
        <c:lblAlgn val="ctr"/>
        <c:lblOffset val="100"/>
        <c:noMultiLvlLbl val="0"/>
      </c:catAx>
      <c:valAx>
        <c:axId val="1944868680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2290344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Canada</c:v>
                </c:pt>
                <c:pt idx="1">
                  <c:v>UK</c:v>
                </c:pt>
                <c:pt idx="2">
                  <c:v>US</c:v>
                </c:pt>
                <c:pt idx="3">
                  <c:v>Australia</c:v>
                </c:pt>
                <c:pt idx="4">
                  <c:v>France</c:v>
                </c:pt>
                <c:pt idx="5">
                  <c:v>Italy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48.0</c:v>
                </c:pt>
                <c:pt idx="1">
                  <c:v>49.0</c:v>
                </c:pt>
                <c:pt idx="2">
                  <c:v>55.0</c:v>
                </c:pt>
                <c:pt idx="3">
                  <c:v>70.0</c:v>
                </c:pt>
                <c:pt idx="4">
                  <c:v>74.0</c:v>
                </c:pt>
                <c:pt idx="5">
                  <c:v>88.0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857103816"/>
        <c:axId val="1960878952"/>
      </c:barChart>
      <c:catAx>
        <c:axId val="1857103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60878952"/>
        <c:crosses val="autoZero"/>
        <c:auto val="1"/>
        <c:lblAlgn val="ctr"/>
        <c:lblOffset val="100"/>
        <c:noMultiLvlLbl val="0"/>
      </c:catAx>
      <c:valAx>
        <c:axId val="1960878952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57103816"/>
        <c:crosses val="autoZero"/>
        <c:crossBetween val="between"/>
        <c:majorUnit val="25.0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Smoking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0.0%" sourceLinked="0"/>
            <c:txPr>
              <a:bodyPr/>
              <a:lstStyle/>
              <a:p>
                <a:pPr>
                  <a:defRPr sz="18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Australia</c:v>
                </c:pt>
                <c:pt idx="3">
                  <c:v>France</c:v>
                </c:pt>
                <c:pt idx="4">
                  <c:v>UK</c:v>
                </c:pt>
                <c:pt idx="5">
                  <c:v>Spain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0.302</c:v>
                </c:pt>
                <c:pt idx="1">
                  <c:v>0.42</c:v>
                </c:pt>
                <c:pt idx="2">
                  <c:v>0.443</c:v>
                </c:pt>
                <c:pt idx="3">
                  <c:v>0.445</c:v>
                </c:pt>
                <c:pt idx="4">
                  <c:v>0.494</c:v>
                </c:pt>
                <c:pt idx="5">
                  <c:v>0.511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43662216"/>
        <c:axId val="1982635720"/>
      </c:barChart>
      <c:catAx>
        <c:axId val="19436622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82635720"/>
        <c:crosses val="autoZero"/>
        <c:auto val="1"/>
        <c:lblAlgn val="ctr"/>
        <c:lblOffset val="100"/>
        <c:noMultiLvlLbl val="0"/>
      </c:catAx>
      <c:valAx>
        <c:axId val="1982635720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3662216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g"/><Relationship Id="rId2" Type="http://schemas.openxmlformats.org/officeDocument/2006/relationships/image" Target="../media/image31.jp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g"/><Relationship Id="rId2" Type="http://schemas.openxmlformats.org/officeDocument/2006/relationships/image" Target="../media/image3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E66DE7-0744-FB41-93A7-814D40071068}" type="doc">
      <dgm:prSet loTypeId="urn:microsoft.com/office/officeart/2005/8/layout/arrow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400489-822A-FB4D-9730-D31EE1589A1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D6526448-60DE-724B-9F3B-7C39258E575D}" type="parTrans" cxnId="{AD2FAB5F-5E1F-EC41-88D9-6256F36B16FB}">
      <dgm:prSet/>
      <dgm:spPr/>
      <dgm:t>
        <a:bodyPr/>
        <a:lstStyle/>
        <a:p>
          <a:endParaRPr lang="en-US"/>
        </a:p>
      </dgm:t>
    </dgm:pt>
    <dgm:pt modelId="{E48F8F2C-71F8-A942-9122-06F9F1F80111}" type="sibTrans" cxnId="{AD2FAB5F-5E1F-EC41-88D9-6256F36B16FB}">
      <dgm:prSet/>
      <dgm:spPr/>
      <dgm:t>
        <a:bodyPr/>
        <a:lstStyle/>
        <a:p>
          <a:endParaRPr lang="en-US"/>
        </a:p>
      </dgm:t>
    </dgm:pt>
    <dgm:pt modelId="{8904699E-256A-9248-AAD8-37B9B07C9442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FE917A62-380F-CA4E-B175-A50869C3232A}" type="sibTrans" cxnId="{3FF0F22E-F96F-CC43-B0B9-E29A1E9125E0}">
      <dgm:prSet/>
      <dgm:spPr/>
      <dgm:t>
        <a:bodyPr/>
        <a:lstStyle/>
        <a:p>
          <a:endParaRPr lang="en-US"/>
        </a:p>
      </dgm:t>
    </dgm:pt>
    <dgm:pt modelId="{C99846CA-A98A-CB43-8D20-E0B67F3B053E}" type="parTrans" cxnId="{3FF0F22E-F96F-CC43-B0B9-E29A1E9125E0}">
      <dgm:prSet/>
      <dgm:spPr/>
      <dgm:t>
        <a:bodyPr/>
        <a:lstStyle/>
        <a:p>
          <a:endParaRPr lang="en-US"/>
        </a:p>
      </dgm:t>
    </dgm:pt>
    <dgm:pt modelId="{A1CA49A7-11C5-DE4D-9351-8F5FC422A5E3}" type="pres">
      <dgm:prSet presAssocID="{64E66DE7-0744-FB41-93A7-814D4007106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5F43B4-F4D5-B444-A192-748890CB16B1}" type="pres">
      <dgm:prSet presAssocID="{8904699E-256A-9248-AAD8-37B9B07C9442}" presName="upArrow" presStyleLbl="node1" presStyleIdx="0" presStyleCnt="2" custScaleX="193880" custLinFactNeighborX="77662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endParaRPr lang="en-US"/>
        </a:p>
      </dgm:t>
    </dgm:pt>
    <dgm:pt modelId="{EBCF6976-4054-AA45-8F56-134C05AE35D8}" type="pres">
      <dgm:prSet presAssocID="{8904699E-256A-9248-AAD8-37B9B07C9442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3C7326-F959-3249-B67B-4769EDBBA055}" type="pres">
      <dgm:prSet presAssocID="{8A400489-822A-FB4D-9730-D31EE1589A16}" presName="downArrow" presStyleLbl="node1" presStyleIdx="1" presStyleCnt="2" custScaleX="193880" custLinFactNeighborX="77662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endParaRPr lang="en-US"/>
        </a:p>
      </dgm:t>
    </dgm:pt>
    <dgm:pt modelId="{77A0EDF7-2882-4647-9E36-8BC6738C8BDF}" type="pres">
      <dgm:prSet presAssocID="{8A400489-822A-FB4D-9730-D31EE1589A16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DA6637-F27D-8048-882D-B723F8AB8ED1}" type="presOf" srcId="{8A400489-822A-FB4D-9730-D31EE1589A16}" destId="{77A0EDF7-2882-4647-9E36-8BC6738C8BDF}" srcOrd="0" destOrd="0" presId="urn:microsoft.com/office/officeart/2005/8/layout/arrow4"/>
    <dgm:cxn modelId="{AD2FAB5F-5E1F-EC41-88D9-6256F36B16FB}" srcId="{64E66DE7-0744-FB41-93A7-814D40071068}" destId="{8A400489-822A-FB4D-9730-D31EE1589A16}" srcOrd="1" destOrd="0" parTransId="{D6526448-60DE-724B-9F3B-7C39258E575D}" sibTransId="{E48F8F2C-71F8-A942-9122-06F9F1F80111}"/>
    <dgm:cxn modelId="{3FF0F22E-F96F-CC43-B0B9-E29A1E9125E0}" srcId="{64E66DE7-0744-FB41-93A7-814D40071068}" destId="{8904699E-256A-9248-AAD8-37B9B07C9442}" srcOrd="0" destOrd="0" parTransId="{C99846CA-A98A-CB43-8D20-E0B67F3B053E}" sibTransId="{FE917A62-380F-CA4E-B175-A50869C3232A}"/>
    <dgm:cxn modelId="{AB85E6C2-9F7B-0149-9241-F7F0A65B0A44}" type="presOf" srcId="{64E66DE7-0744-FB41-93A7-814D40071068}" destId="{A1CA49A7-11C5-DE4D-9351-8F5FC422A5E3}" srcOrd="0" destOrd="0" presId="urn:microsoft.com/office/officeart/2005/8/layout/arrow4"/>
    <dgm:cxn modelId="{7CCE8785-92FE-A14C-BEF2-1CB31801C208}" type="presOf" srcId="{8904699E-256A-9248-AAD8-37B9B07C9442}" destId="{EBCF6976-4054-AA45-8F56-134C05AE35D8}" srcOrd="0" destOrd="0" presId="urn:microsoft.com/office/officeart/2005/8/layout/arrow4"/>
    <dgm:cxn modelId="{6F79A3B6-AAD9-A145-BE17-75109A5D609C}" type="presParOf" srcId="{A1CA49A7-11C5-DE4D-9351-8F5FC422A5E3}" destId="{1A5F43B4-F4D5-B444-A192-748890CB16B1}" srcOrd="0" destOrd="0" presId="urn:microsoft.com/office/officeart/2005/8/layout/arrow4"/>
    <dgm:cxn modelId="{F603CCDA-B82C-5941-9122-E7EDC7409FA8}" type="presParOf" srcId="{A1CA49A7-11C5-DE4D-9351-8F5FC422A5E3}" destId="{EBCF6976-4054-AA45-8F56-134C05AE35D8}" srcOrd="1" destOrd="0" presId="urn:microsoft.com/office/officeart/2005/8/layout/arrow4"/>
    <dgm:cxn modelId="{8329DBF3-3B24-F247-9B09-A7FC0B7ACC65}" type="presParOf" srcId="{A1CA49A7-11C5-DE4D-9351-8F5FC422A5E3}" destId="{203C7326-F959-3249-B67B-4769EDBBA055}" srcOrd="2" destOrd="0" presId="urn:microsoft.com/office/officeart/2005/8/layout/arrow4"/>
    <dgm:cxn modelId="{11758725-11BA-C64B-BB57-1D0C1F47882C}" type="presParOf" srcId="{A1CA49A7-11C5-DE4D-9351-8F5FC422A5E3}" destId="{77A0EDF7-2882-4647-9E36-8BC6738C8BDF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CAEB47F-D139-3F45-8CA8-3049D3801D6A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5B5859-6F76-DB44-BFA6-5B922B2E0DCC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UnitedHealth bought Monarch Healthcare – a Pioneer Medicare ACO with 2,300 physicians 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8BB3FD6F-6721-0D4D-A9BF-9255138585EC}" type="parTrans" cxnId="{1C28C41B-78EB-FF49-89F3-7B216B96DD03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B3789B28-94D9-FE4B-B509-3993BC77D014}" type="sibTrans" cxnId="{1C28C41B-78EB-FF49-89F3-7B216B96DD03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24193663-DDA9-8F40-9E3A-816B1E53068E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smtClean="0">
              <a:latin typeface="Franklin Gothic Book"/>
              <a:cs typeface="Franklin Gothic Book"/>
            </a:rPr>
            <a:t>Wellpoint paid $800 million for CareMore – a chain of 28 clinics with employed physicians</a:t>
          </a:r>
          <a:endParaRPr lang="en-US" sz="2000">
            <a:latin typeface="Franklin Gothic Book"/>
            <a:cs typeface="Franklin Gothic Book"/>
          </a:endParaRPr>
        </a:p>
      </dgm:t>
    </dgm:pt>
    <dgm:pt modelId="{0C9D1B6C-8B09-1442-A42A-67293160CFCA}" type="parTrans" cxnId="{6460D48C-FE3F-CF44-97F4-9F09BEF490D1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390D324B-CF97-4C4F-AEB7-09C08F0745D3}" type="sibTrans" cxnId="{6460D48C-FE3F-CF44-97F4-9F09BEF490D1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B2DA4C56-E140-3443-BA3A-49C64C9C2274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Humana purchased </a:t>
          </a:r>
          <a:r>
            <a:rPr lang="en-US" sz="2000" dirty="0" err="1" smtClean="0">
              <a:latin typeface="Franklin Gothic Book"/>
              <a:cs typeface="Franklin Gothic Book"/>
            </a:rPr>
            <a:t>SeniorBridge</a:t>
          </a:r>
          <a:r>
            <a:rPr lang="en-US" sz="2000" dirty="0" smtClean="0">
              <a:latin typeface="Franklin Gothic Book"/>
              <a:cs typeface="Franklin Gothic Book"/>
            </a:rPr>
            <a:t> – an in-home care manager with 1500 providers - and Concentra for $790 million – an urgent care and occupational health clinic firm 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A5F7C4DD-3548-C641-BA2A-C1AE74ACBD69}" type="parTrans" cxnId="{F70922FA-AFC3-AC4C-8395-DEAD801C00B5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2B564B11-C5CF-CF48-9397-299487554458}" type="sibTrans" cxnId="{F70922FA-AFC3-AC4C-8395-DEAD801C00B5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C73E69B5-5226-8642-BA64-B83B4C236B03}" type="pres">
      <dgm:prSet presAssocID="{DCAEB47F-D139-3F45-8CA8-3049D3801D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166102-7D45-3D43-B072-E95B5692BB7E}" type="pres">
      <dgm:prSet presAssocID="{1C5B5859-6F76-DB44-BFA6-5B922B2E0DCC}" presName="composite" presStyleCnt="0"/>
      <dgm:spPr/>
    </dgm:pt>
    <dgm:pt modelId="{2AAAF65E-01EF-5745-9A2F-2EBD8FE2D486}" type="pres">
      <dgm:prSet presAssocID="{1C5B5859-6F76-DB44-BFA6-5B922B2E0DCC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D06DFD-F71A-E54F-AB78-561BFFA48950}" type="pres">
      <dgm:prSet presAssocID="{1C5B5859-6F76-DB44-BFA6-5B922B2E0DCC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2D45E5F7-8C3B-B645-BB10-E4C4CC82643C}" type="pres">
      <dgm:prSet presAssocID="{B3789B28-94D9-FE4B-B509-3993BC77D014}" presName="sibTrans" presStyleCnt="0"/>
      <dgm:spPr/>
    </dgm:pt>
    <dgm:pt modelId="{AEC3CE2B-41F0-EF44-9E43-CB8EA6E4D67F}" type="pres">
      <dgm:prSet presAssocID="{24193663-DDA9-8F40-9E3A-816B1E53068E}" presName="composite" presStyleCnt="0"/>
      <dgm:spPr/>
    </dgm:pt>
    <dgm:pt modelId="{57987D12-40AA-F341-A388-7B4F94928F46}" type="pres">
      <dgm:prSet presAssocID="{24193663-DDA9-8F40-9E3A-816B1E53068E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920A03-2FDD-3742-84EF-B54C56BCD754}" type="pres">
      <dgm:prSet presAssocID="{24193663-DDA9-8F40-9E3A-816B1E53068E}" presName="rect2" presStyleLbl="fgImgPlace1" presStyleIdx="1" presStyleCnt="3" custScaleY="99894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3C734A5-526C-9042-9D24-0C3B1063BA81}" type="pres">
      <dgm:prSet presAssocID="{390D324B-CF97-4C4F-AEB7-09C08F0745D3}" presName="sibTrans" presStyleCnt="0"/>
      <dgm:spPr/>
    </dgm:pt>
    <dgm:pt modelId="{888B9FE4-A393-F647-889C-B3162BC085CA}" type="pres">
      <dgm:prSet presAssocID="{B2DA4C56-E140-3443-BA3A-49C64C9C2274}" presName="composite" presStyleCnt="0"/>
      <dgm:spPr/>
    </dgm:pt>
    <dgm:pt modelId="{A51E422A-8B25-484C-83D4-73C9A8D9623A}" type="pres">
      <dgm:prSet presAssocID="{B2DA4C56-E140-3443-BA3A-49C64C9C2274}" presName="rect1" presStyleLbl="trAlignAcc1" presStyleIdx="2" presStyleCnt="3" custScaleX="1471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EE9DCC-56A0-7544-BEA8-746BBB53E9F2}" type="pres">
      <dgm:prSet presAssocID="{B2DA4C56-E140-3443-BA3A-49C64C9C2274}" presName="rect2" presStyleLbl="fgImgPlace1" presStyleIdx="2" presStyleCnt="3" custLinFactX="-2066" custLinFactNeighborX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6460D48C-FE3F-CF44-97F4-9F09BEF490D1}" srcId="{DCAEB47F-D139-3F45-8CA8-3049D3801D6A}" destId="{24193663-DDA9-8F40-9E3A-816B1E53068E}" srcOrd="1" destOrd="0" parTransId="{0C9D1B6C-8B09-1442-A42A-67293160CFCA}" sibTransId="{390D324B-CF97-4C4F-AEB7-09C08F0745D3}"/>
    <dgm:cxn modelId="{3F49CD96-221B-1D43-B121-59884F7FE765}" type="presOf" srcId="{DCAEB47F-D139-3F45-8CA8-3049D3801D6A}" destId="{C73E69B5-5226-8642-BA64-B83B4C236B03}" srcOrd="0" destOrd="0" presId="urn:microsoft.com/office/officeart/2008/layout/PictureStrips"/>
    <dgm:cxn modelId="{046CA1B4-C3A6-0C46-BA0D-99E3F93BC25B}" type="presOf" srcId="{1C5B5859-6F76-DB44-BFA6-5B922B2E0DCC}" destId="{2AAAF65E-01EF-5745-9A2F-2EBD8FE2D486}" srcOrd="0" destOrd="0" presId="urn:microsoft.com/office/officeart/2008/layout/PictureStrips"/>
    <dgm:cxn modelId="{5BA76435-9A33-B645-A061-9E8B614F2D6F}" type="presOf" srcId="{24193663-DDA9-8F40-9E3A-816B1E53068E}" destId="{57987D12-40AA-F341-A388-7B4F94928F46}" srcOrd="0" destOrd="0" presId="urn:microsoft.com/office/officeart/2008/layout/PictureStrips"/>
    <dgm:cxn modelId="{77E49F07-7467-DA48-B3B4-0BF8F168B43E}" type="presOf" srcId="{B2DA4C56-E140-3443-BA3A-49C64C9C2274}" destId="{A51E422A-8B25-484C-83D4-73C9A8D9623A}" srcOrd="0" destOrd="0" presId="urn:microsoft.com/office/officeart/2008/layout/PictureStrips"/>
    <dgm:cxn modelId="{F70922FA-AFC3-AC4C-8395-DEAD801C00B5}" srcId="{DCAEB47F-D139-3F45-8CA8-3049D3801D6A}" destId="{B2DA4C56-E140-3443-BA3A-49C64C9C2274}" srcOrd="2" destOrd="0" parTransId="{A5F7C4DD-3548-C641-BA2A-C1AE74ACBD69}" sibTransId="{2B564B11-C5CF-CF48-9397-299487554458}"/>
    <dgm:cxn modelId="{1C28C41B-78EB-FF49-89F3-7B216B96DD03}" srcId="{DCAEB47F-D139-3F45-8CA8-3049D3801D6A}" destId="{1C5B5859-6F76-DB44-BFA6-5B922B2E0DCC}" srcOrd="0" destOrd="0" parTransId="{8BB3FD6F-6721-0D4D-A9BF-9255138585EC}" sibTransId="{B3789B28-94D9-FE4B-B509-3993BC77D014}"/>
    <dgm:cxn modelId="{478CE395-789C-C04E-8391-56456E7EF8A3}" type="presParOf" srcId="{C73E69B5-5226-8642-BA64-B83B4C236B03}" destId="{62166102-7D45-3D43-B072-E95B5692BB7E}" srcOrd="0" destOrd="0" presId="urn:microsoft.com/office/officeart/2008/layout/PictureStrips"/>
    <dgm:cxn modelId="{07E4BF5F-1135-7E42-99CB-4E9AF7DF5FB3}" type="presParOf" srcId="{62166102-7D45-3D43-B072-E95B5692BB7E}" destId="{2AAAF65E-01EF-5745-9A2F-2EBD8FE2D486}" srcOrd="0" destOrd="0" presId="urn:microsoft.com/office/officeart/2008/layout/PictureStrips"/>
    <dgm:cxn modelId="{093A7253-CB21-4949-A06D-4003889DA161}" type="presParOf" srcId="{62166102-7D45-3D43-B072-E95B5692BB7E}" destId="{A4D06DFD-F71A-E54F-AB78-561BFFA48950}" srcOrd="1" destOrd="0" presId="urn:microsoft.com/office/officeart/2008/layout/PictureStrips"/>
    <dgm:cxn modelId="{E7380B33-09E4-3F4C-8013-9C627794ED9A}" type="presParOf" srcId="{C73E69B5-5226-8642-BA64-B83B4C236B03}" destId="{2D45E5F7-8C3B-B645-BB10-E4C4CC82643C}" srcOrd="1" destOrd="0" presId="urn:microsoft.com/office/officeart/2008/layout/PictureStrips"/>
    <dgm:cxn modelId="{3C8B0C87-26F2-8F47-A64E-15D0007E84F3}" type="presParOf" srcId="{C73E69B5-5226-8642-BA64-B83B4C236B03}" destId="{AEC3CE2B-41F0-EF44-9E43-CB8EA6E4D67F}" srcOrd="2" destOrd="0" presId="urn:microsoft.com/office/officeart/2008/layout/PictureStrips"/>
    <dgm:cxn modelId="{101769D9-0DF5-4446-9565-E7ED15DE67D0}" type="presParOf" srcId="{AEC3CE2B-41F0-EF44-9E43-CB8EA6E4D67F}" destId="{57987D12-40AA-F341-A388-7B4F94928F46}" srcOrd="0" destOrd="0" presId="urn:microsoft.com/office/officeart/2008/layout/PictureStrips"/>
    <dgm:cxn modelId="{8E4828D9-2E8A-CA4D-86A5-54C100FADF60}" type="presParOf" srcId="{AEC3CE2B-41F0-EF44-9E43-CB8EA6E4D67F}" destId="{C8920A03-2FDD-3742-84EF-B54C56BCD754}" srcOrd="1" destOrd="0" presId="urn:microsoft.com/office/officeart/2008/layout/PictureStrips"/>
    <dgm:cxn modelId="{2E522A15-8EDE-FF47-A4D2-F8666CD9DDDF}" type="presParOf" srcId="{C73E69B5-5226-8642-BA64-B83B4C236B03}" destId="{43C734A5-526C-9042-9D24-0C3B1063BA81}" srcOrd="3" destOrd="0" presId="urn:microsoft.com/office/officeart/2008/layout/PictureStrips"/>
    <dgm:cxn modelId="{75E270A4-DC51-CC40-A50B-693C7DB7735F}" type="presParOf" srcId="{C73E69B5-5226-8642-BA64-B83B4C236B03}" destId="{888B9FE4-A393-F647-889C-B3162BC085CA}" srcOrd="4" destOrd="0" presId="urn:microsoft.com/office/officeart/2008/layout/PictureStrips"/>
    <dgm:cxn modelId="{EEB22A95-8B6C-6646-9F90-1324E077F68A}" type="presParOf" srcId="{888B9FE4-A393-F647-889C-B3162BC085CA}" destId="{A51E422A-8B25-484C-83D4-73C9A8D9623A}" srcOrd="0" destOrd="0" presId="urn:microsoft.com/office/officeart/2008/layout/PictureStrips"/>
    <dgm:cxn modelId="{FF894C6A-9EB2-084B-8564-AA6EF9C05447}" type="presParOf" srcId="{888B9FE4-A393-F647-889C-B3162BC085CA}" destId="{5FEE9DCC-56A0-7544-BEA8-746BBB53E9F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C325492-B35B-B54F-9C89-D30A40642BA0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FA311E-2554-0F42-89AA-C5696F660F8F}">
      <dgm:prSet custT="1"/>
      <dgm:spPr>
        <a:solidFill>
          <a:srgbClr val="005148"/>
        </a:solidFill>
        <a:ln>
          <a:solidFill>
            <a:srgbClr val="005148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1. Performance can be accurately ascertained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805BBC53-64D9-3147-9A21-D4FC6A846CE3}" type="parTrans" cxnId="{24CC3EDA-E254-AC4A-A5D7-F5AB07F7C069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F9A22346-4B11-E74B-BB5F-DEF3C2F85FE3}" type="sibTrans" cxnId="{24CC3EDA-E254-AC4A-A5D7-F5AB07F7C069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3E6522BA-6CF0-F143-A190-450417A88AF0}">
      <dgm:prSet custT="1"/>
      <dgm:spPr>
        <a:solidFill>
          <a:srgbClr val="005148"/>
        </a:solidFill>
        <a:ln>
          <a:solidFill>
            <a:srgbClr val="005148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2. Individual variation is caused by variation in motivation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B6B754F4-BFA2-D840-90A4-FBCEB0F446D5}" type="parTrans" cxnId="{F2ABB759-A081-B44C-8F3B-EC79577964F9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860A26A9-84F1-CC4A-A190-7776C5A77303}" type="sibTrans" cxnId="{F2ABB759-A081-B44C-8F3B-EC79577964F9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02FA57CC-A3E0-3D4F-A98E-94D9D4F6A617}">
      <dgm:prSet custT="1"/>
      <dgm:spPr>
        <a:solidFill>
          <a:srgbClr val="005148"/>
        </a:solidFill>
        <a:ln>
          <a:solidFill>
            <a:srgbClr val="005148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3. Financial incentives will add to intrinsic motivation 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0001018E-4536-D948-99AB-8AB12EB1CB4A}" type="parTrans" cxnId="{0482734C-B047-F047-8840-676492260606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B688497E-7615-BF47-940B-98583C0CD083}" type="sibTrans" cxnId="{0482734C-B047-F047-8840-676492260606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B5D8AA5C-D75F-2941-8C9D-2DA53C045E05}">
      <dgm:prSet custT="1"/>
      <dgm:spPr>
        <a:solidFill>
          <a:srgbClr val="005148"/>
        </a:solidFill>
        <a:ln>
          <a:solidFill>
            <a:srgbClr val="005148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4. Current payment system is too simple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D6CB124F-C33B-4449-AC53-6FEB6FF2ECA7}" type="parTrans" cxnId="{B33581E5-D444-774F-856C-1E87D4D4C538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0CE11D6E-C91F-F549-9EF8-B39070080BE3}" type="sibTrans" cxnId="{B33581E5-D444-774F-856C-1E87D4D4C538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7C6C02E6-5DB7-0B48-9FC1-E677948D342F}">
      <dgm:prSet custT="1"/>
      <dgm:spPr>
        <a:solidFill>
          <a:srgbClr val="005148"/>
        </a:solidFill>
        <a:ln>
          <a:solidFill>
            <a:srgbClr val="005148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5. Hospitals/MDs delivering poor quality care should get fewer resources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F0BADD63-9BB4-984D-909D-327C0BDA2EC1}" type="parTrans" cxnId="{ECF27281-53FC-B94E-8944-9FF55A67AF62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5E89E796-3EBA-1347-A837-2AF28E72EA6A}" type="sibTrans" cxnId="{ECF27281-53FC-B94E-8944-9FF55A67AF62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2DFEC245-5028-DC4F-A0A7-AE58E1179CF9}" type="pres">
      <dgm:prSet presAssocID="{2C325492-B35B-B54F-9C89-D30A40642BA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D50ADA-D330-7E4B-A390-5BB8820091FB}" type="pres">
      <dgm:prSet presAssocID="{7C6C02E6-5DB7-0B48-9FC1-E677948D342F}" presName="boxAndChildren" presStyleCnt="0"/>
      <dgm:spPr/>
    </dgm:pt>
    <dgm:pt modelId="{E4455AA2-8980-1D4C-B78F-6EA15D3507BB}" type="pres">
      <dgm:prSet presAssocID="{7C6C02E6-5DB7-0B48-9FC1-E677948D342F}" presName="parentTextBox" presStyleLbl="node1" presStyleIdx="0" presStyleCnt="5"/>
      <dgm:spPr/>
      <dgm:t>
        <a:bodyPr/>
        <a:lstStyle/>
        <a:p>
          <a:endParaRPr lang="en-US"/>
        </a:p>
      </dgm:t>
    </dgm:pt>
    <dgm:pt modelId="{72A98081-C242-D14D-9068-086B0AA1F228}" type="pres">
      <dgm:prSet presAssocID="{0CE11D6E-C91F-F549-9EF8-B39070080BE3}" presName="sp" presStyleCnt="0"/>
      <dgm:spPr/>
    </dgm:pt>
    <dgm:pt modelId="{7ED16100-129F-B547-8D29-EAF4900892CD}" type="pres">
      <dgm:prSet presAssocID="{B5D8AA5C-D75F-2941-8C9D-2DA53C045E05}" presName="arrowAndChildren" presStyleCnt="0"/>
      <dgm:spPr/>
    </dgm:pt>
    <dgm:pt modelId="{2D712E73-6B3F-7343-B323-5ECE39529F0A}" type="pres">
      <dgm:prSet presAssocID="{B5D8AA5C-D75F-2941-8C9D-2DA53C045E05}" presName="parentTextArrow" presStyleLbl="node1" presStyleIdx="1" presStyleCnt="5"/>
      <dgm:spPr/>
      <dgm:t>
        <a:bodyPr/>
        <a:lstStyle/>
        <a:p>
          <a:endParaRPr lang="en-US"/>
        </a:p>
      </dgm:t>
    </dgm:pt>
    <dgm:pt modelId="{2E616C5E-088F-EB42-98D3-90876DF2DB0C}" type="pres">
      <dgm:prSet presAssocID="{B688497E-7615-BF47-940B-98583C0CD083}" presName="sp" presStyleCnt="0"/>
      <dgm:spPr/>
    </dgm:pt>
    <dgm:pt modelId="{9A0AF658-89EC-A541-9FA2-8C078CF41805}" type="pres">
      <dgm:prSet presAssocID="{02FA57CC-A3E0-3D4F-A98E-94D9D4F6A617}" presName="arrowAndChildren" presStyleCnt="0"/>
      <dgm:spPr/>
    </dgm:pt>
    <dgm:pt modelId="{B56B5EA0-359D-DC42-8FC9-4448D358A947}" type="pres">
      <dgm:prSet presAssocID="{02FA57CC-A3E0-3D4F-A98E-94D9D4F6A617}" presName="parentTextArrow" presStyleLbl="node1" presStyleIdx="2" presStyleCnt="5"/>
      <dgm:spPr/>
      <dgm:t>
        <a:bodyPr/>
        <a:lstStyle/>
        <a:p>
          <a:endParaRPr lang="en-US"/>
        </a:p>
      </dgm:t>
    </dgm:pt>
    <dgm:pt modelId="{E57F9384-0EF4-D149-9490-25500408B3D4}" type="pres">
      <dgm:prSet presAssocID="{860A26A9-84F1-CC4A-A190-7776C5A77303}" presName="sp" presStyleCnt="0"/>
      <dgm:spPr/>
    </dgm:pt>
    <dgm:pt modelId="{D8FE8B4B-9EAA-8E46-A035-3C2D5F9F7F71}" type="pres">
      <dgm:prSet presAssocID="{3E6522BA-6CF0-F143-A190-450417A88AF0}" presName="arrowAndChildren" presStyleCnt="0"/>
      <dgm:spPr/>
    </dgm:pt>
    <dgm:pt modelId="{7557CE93-4815-0746-96BA-564B283B1B6D}" type="pres">
      <dgm:prSet presAssocID="{3E6522BA-6CF0-F143-A190-450417A88AF0}" presName="parentTextArrow" presStyleLbl="node1" presStyleIdx="3" presStyleCnt="5"/>
      <dgm:spPr/>
      <dgm:t>
        <a:bodyPr/>
        <a:lstStyle/>
        <a:p>
          <a:endParaRPr lang="en-US"/>
        </a:p>
      </dgm:t>
    </dgm:pt>
    <dgm:pt modelId="{FE0792EF-2C9A-5D42-A948-B7B360D9D2A1}" type="pres">
      <dgm:prSet presAssocID="{F9A22346-4B11-E74B-BB5F-DEF3C2F85FE3}" presName="sp" presStyleCnt="0"/>
      <dgm:spPr/>
    </dgm:pt>
    <dgm:pt modelId="{BD96C646-5221-2747-AC1F-6200A2D7408D}" type="pres">
      <dgm:prSet presAssocID="{5AFA311E-2554-0F42-89AA-C5696F660F8F}" presName="arrowAndChildren" presStyleCnt="0"/>
      <dgm:spPr/>
    </dgm:pt>
    <dgm:pt modelId="{01246775-BA30-0541-BBAA-E208F8018C70}" type="pres">
      <dgm:prSet presAssocID="{5AFA311E-2554-0F42-89AA-C5696F660F8F}" presName="parentTextArrow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18D152FD-5AB6-B442-8688-15192A12E967}" type="presOf" srcId="{2C325492-B35B-B54F-9C89-D30A40642BA0}" destId="{2DFEC245-5028-DC4F-A0A7-AE58E1179CF9}" srcOrd="0" destOrd="0" presId="urn:microsoft.com/office/officeart/2005/8/layout/process4"/>
    <dgm:cxn modelId="{24CC3EDA-E254-AC4A-A5D7-F5AB07F7C069}" srcId="{2C325492-B35B-B54F-9C89-D30A40642BA0}" destId="{5AFA311E-2554-0F42-89AA-C5696F660F8F}" srcOrd="0" destOrd="0" parTransId="{805BBC53-64D9-3147-9A21-D4FC6A846CE3}" sibTransId="{F9A22346-4B11-E74B-BB5F-DEF3C2F85FE3}"/>
    <dgm:cxn modelId="{F2ABB759-A081-B44C-8F3B-EC79577964F9}" srcId="{2C325492-B35B-B54F-9C89-D30A40642BA0}" destId="{3E6522BA-6CF0-F143-A190-450417A88AF0}" srcOrd="1" destOrd="0" parTransId="{B6B754F4-BFA2-D840-90A4-FBCEB0F446D5}" sibTransId="{860A26A9-84F1-CC4A-A190-7776C5A77303}"/>
    <dgm:cxn modelId="{B33581E5-D444-774F-856C-1E87D4D4C538}" srcId="{2C325492-B35B-B54F-9C89-D30A40642BA0}" destId="{B5D8AA5C-D75F-2941-8C9D-2DA53C045E05}" srcOrd="3" destOrd="0" parTransId="{D6CB124F-C33B-4449-AC53-6FEB6FF2ECA7}" sibTransId="{0CE11D6E-C91F-F549-9EF8-B39070080BE3}"/>
    <dgm:cxn modelId="{8870A773-0E49-4542-9FF0-0D37D33779E9}" type="presOf" srcId="{B5D8AA5C-D75F-2941-8C9D-2DA53C045E05}" destId="{2D712E73-6B3F-7343-B323-5ECE39529F0A}" srcOrd="0" destOrd="0" presId="urn:microsoft.com/office/officeart/2005/8/layout/process4"/>
    <dgm:cxn modelId="{AE43594A-9A62-FB49-B3BF-C2414C1ECA13}" type="presOf" srcId="{7C6C02E6-5DB7-0B48-9FC1-E677948D342F}" destId="{E4455AA2-8980-1D4C-B78F-6EA15D3507BB}" srcOrd="0" destOrd="0" presId="urn:microsoft.com/office/officeart/2005/8/layout/process4"/>
    <dgm:cxn modelId="{DABD5F77-6C25-144A-8A27-9965EB44B8B9}" type="presOf" srcId="{02FA57CC-A3E0-3D4F-A98E-94D9D4F6A617}" destId="{B56B5EA0-359D-DC42-8FC9-4448D358A947}" srcOrd="0" destOrd="0" presId="urn:microsoft.com/office/officeart/2005/8/layout/process4"/>
    <dgm:cxn modelId="{0482734C-B047-F047-8840-676492260606}" srcId="{2C325492-B35B-B54F-9C89-D30A40642BA0}" destId="{02FA57CC-A3E0-3D4F-A98E-94D9D4F6A617}" srcOrd="2" destOrd="0" parTransId="{0001018E-4536-D948-99AB-8AB12EB1CB4A}" sibTransId="{B688497E-7615-BF47-940B-98583C0CD083}"/>
    <dgm:cxn modelId="{FBA73179-E7CD-B649-BB27-1DA5ACECB224}" type="presOf" srcId="{3E6522BA-6CF0-F143-A190-450417A88AF0}" destId="{7557CE93-4815-0746-96BA-564B283B1B6D}" srcOrd="0" destOrd="0" presId="urn:microsoft.com/office/officeart/2005/8/layout/process4"/>
    <dgm:cxn modelId="{62F52027-CB03-2B43-B504-FCEB9C4F648D}" type="presOf" srcId="{5AFA311E-2554-0F42-89AA-C5696F660F8F}" destId="{01246775-BA30-0541-BBAA-E208F8018C70}" srcOrd="0" destOrd="0" presId="urn:microsoft.com/office/officeart/2005/8/layout/process4"/>
    <dgm:cxn modelId="{ECF27281-53FC-B94E-8944-9FF55A67AF62}" srcId="{2C325492-B35B-B54F-9C89-D30A40642BA0}" destId="{7C6C02E6-5DB7-0B48-9FC1-E677948D342F}" srcOrd="4" destOrd="0" parTransId="{F0BADD63-9BB4-984D-909D-327C0BDA2EC1}" sibTransId="{5E89E796-3EBA-1347-A837-2AF28E72EA6A}"/>
    <dgm:cxn modelId="{5EBE59F2-D646-B44D-BFAA-C26F9B2ABD89}" type="presParOf" srcId="{2DFEC245-5028-DC4F-A0A7-AE58E1179CF9}" destId="{12D50ADA-D330-7E4B-A390-5BB8820091FB}" srcOrd="0" destOrd="0" presId="urn:microsoft.com/office/officeart/2005/8/layout/process4"/>
    <dgm:cxn modelId="{5D207E37-0BEB-854E-9BCC-A3C7F9077E44}" type="presParOf" srcId="{12D50ADA-D330-7E4B-A390-5BB8820091FB}" destId="{E4455AA2-8980-1D4C-B78F-6EA15D3507BB}" srcOrd="0" destOrd="0" presId="urn:microsoft.com/office/officeart/2005/8/layout/process4"/>
    <dgm:cxn modelId="{C378F756-61B8-3A4F-9643-D91E55EDF869}" type="presParOf" srcId="{2DFEC245-5028-DC4F-A0A7-AE58E1179CF9}" destId="{72A98081-C242-D14D-9068-086B0AA1F228}" srcOrd="1" destOrd="0" presId="urn:microsoft.com/office/officeart/2005/8/layout/process4"/>
    <dgm:cxn modelId="{A23AE29C-2A64-3A4C-85A5-CA33E095F58B}" type="presParOf" srcId="{2DFEC245-5028-DC4F-A0A7-AE58E1179CF9}" destId="{7ED16100-129F-B547-8D29-EAF4900892CD}" srcOrd="2" destOrd="0" presId="urn:microsoft.com/office/officeart/2005/8/layout/process4"/>
    <dgm:cxn modelId="{66E5F011-3CF8-A34B-B059-3E582926B08B}" type="presParOf" srcId="{7ED16100-129F-B547-8D29-EAF4900892CD}" destId="{2D712E73-6B3F-7343-B323-5ECE39529F0A}" srcOrd="0" destOrd="0" presId="urn:microsoft.com/office/officeart/2005/8/layout/process4"/>
    <dgm:cxn modelId="{C120259B-E4E6-C74B-B170-D4141B3F1D39}" type="presParOf" srcId="{2DFEC245-5028-DC4F-A0A7-AE58E1179CF9}" destId="{2E616C5E-088F-EB42-98D3-90876DF2DB0C}" srcOrd="3" destOrd="0" presId="urn:microsoft.com/office/officeart/2005/8/layout/process4"/>
    <dgm:cxn modelId="{93331A95-146C-494E-9C6C-271E0A77E18C}" type="presParOf" srcId="{2DFEC245-5028-DC4F-A0A7-AE58E1179CF9}" destId="{9A0AF658-89EC-A541-9FA2-8C078CF41805}" srcOrd="4" destOrd="0" presId="urn:microsoft.com/office/officeart/2005/8/layout/process4"/>
    <dgm:cxn modelId="{AFF5C852-00C3-374C-BE47-4607B90362D9}" type="presParOf" srcId="{9A0AF658-89EC-A541-9FA2-8C078CF41805}" destId="{B56B5EA0-359D-DC42-8FC9-4448D358A947}" srcOrd="0" destOrd="0" presId="urn:microsoft.com/office/officeart/2005/8/layout/process4"/>
    <dgm:cxn modelId="{0270F737-116E-4C40-9B4C-DE1CF4B4CB7B}" type="presParOf" srcId="{2DFEC245-5028-DC4F-A0A7-AE58E1179CF9}" destId="{E57F9384-0EF4-D149-9490-25500408B3D4}" srcOrd="5" destOrd="0" presId="urn:microsoft.com/office/officeart/2005/8/layout/process4"/>
    <dgm:cxn modelId="{1F9D58C2-FB33-C44B-806B-3B424B4863E2}" type="presParOf" srcId="{2DFEC245-5028-DC4F-A0A7-AE58E1179CF9}" destId="{D8FE8B4B-9EAA-8E46-A035-3C2D5F9F7F71}" srcOrd="6" destOrd="0" presId="urn:microsoft.com/office/officeart/2005/8/layout/process4"/>
    <dgm:cxn modelId="{3F4BEBC6-30B7-884A-8520-6EB38792BEDB}" type="presParOf" srcId="{D8FE8B4B-9EAA-8E46-A035-3C2D5F9F7F71}" destId="{7557CE93-4815-0746-96BA-564B283B1B6D}" srcOrd="0" destOrd="0" presId="urn:microsoft.com/office/officeart/2005/8/layout/process4"/>
    <dgm:cxn modelId="{05EEA802-0131-6940-B083-3BCADDBBEE2A}" type="presParOf" srcId="{2DFEC245-5028-DC4F-A0A7-AE58E1179CF9}" destId="{FE0792EF-2C9A-5D42-A948-B7B360D9D2A1}" srcOrd="7" destOrd="0" presId="urn:microsoft.com/office/officeart/2005/8/layout/process4"/>
    <dgm:cxn modelId="{45E34322-BB91-5B4D-A602-E5D171ABC83D}" type="presParOf" srcId="{2DFEC245-5028-DC4F-A0A7-AE58E1179CF9}" destId="{BD96C646-5221-2747-AC1F-6200A2D7408D}" srcOrd="8" destOrd="0" presId="urn:microsoft.com/office/officeart/2005/8/layout/process4"/>
    <dgm:cxn modelId="{1D7B80FA-0064-C044-B4D3-A7C15078C28A}" type="presParOf" srcId="{BD96C646-5221-2747-AC1F-6200A2D7408D}" destId="{01246775-BA30-0541-BBAA-E208F8018C7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0DAD7C9-BE85-3A49-86B1-02A7CAA224C2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549330-F557-AA4E-9A7B-73E757B29E95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National Health Insurance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C724C946-37C7-EF4B-962A-0BC7F440F1DA}" type="parTrans" cxnId="{A81AF824-D570-7943-9BCA-99D086D36CE0}">
      <dgm:prSet/>
      <dgm:spPr/>
      <dgm:t>
        <a:bodyPr/>
        <a:lstStyle/>
        <a:p>
          <a:endParaRPr lang="en-US"/>
        </a:p>
      </dgm:t>
    </dgm:pt>
    <dgm:pt modelId="{CD0576EC-0B6A-094F-8FED-57E3B54EE270}" type="sibTrans" cxnId="{A81AF824-D570-7943-9BCA-99D086D36CE0}">
      <dgm:prSet custT="1"/>
      <dgm:spPr>
        <a:ln>
          <a:solidFill>
            <a:srgbClr val="003300"/>
          </a:solidFill>
        </a:ln>
      </dgm:spPr>
      <dgm:t>
        <a:bodyPr/>
        <a:lstStyle/>
        <a:p>
          <a:endParaRPr lang="en-US" sz="2000"/>
        </a:p>
      </dgm:t>
    </dgm:pt>
    <dgm:pt modelId="{78EE7E01-D802-B845-BAC8-01BBDD498300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Medicare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0458A6EE-691D-0B4F-B718-2CC1CD2536EB}" type="parTrans" cxnId="{24C53FB7-B7D0-6443-B869-D0E298B081F9}">
      <dgm:prSet/>
      <dgm:spPr/>
      <dgm:t>
        <a:bodyPr/>
        <a:lstStyle/>
        <a:p>
          <a:endParaRPr lang="en-US"/>
        </a:p>
      </dgm:t>
    </dgm:pt>
    <dgm:pt modelId="{B46A4052-BA20-574C-A66C-072E63765353}" type="sibTrans" cxnId="{24C53FB7-B7D0-6443-B869-D0E298B081F9}">
      <dgm:prSet custT="1"/>
      <dgm:spPr>
        <a:ln>
          <a:solidFill>
            <a:srgbClr val="003300"/>
          </a:solidFill>
        </a:ln>
      </dgm:spPr>
      <dgm:t>
        <a:bodyPr/>
        <a:lstStyle/>
        <a:p>
          <a:endParaRPr lang="en-US" sz="2000"/>
        </a:p>
      </dgm:t>
    </dgm:pt>
    <dgm:pt modelId="{608971A2-E664-464E-BA9A-E7E3623D4F61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Single Payer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3743E602-00FD-3547-A963-340FD572BEBA}" type="parTrans" cxnId="{2C3388BE-28EE-9E4E-AFC8-483CC5688764}">
      <dgm:prSet/>
      <dgm:spPr/>
      <dgm:t>
        <a:bodyPr/>
        <a:lstStyle/>
        <a:p>
          <a:endParaRPr lang="en-US"/>
        </a:p>
      </dgm:t>
    </dgm:pt>
    <dgm:pt modelId="{28927D5F-74DC-8346-A689-88B3487759E6}" type="sibTrans" cxnId="{2C3388BE-28EE-9E4E-AFC8-483CC5688764}">
      <dgm:prSet custT="1"/>
      <dgm:spPr>
        <a:ln>
          <a:solidFill>
            <a:srgbClr val="003300"/>
          </a:solidFill>
        </a:ln>
      </dgm:spPr>
      <dgm:t>
        <a:bodyPr/>
        <a:lstStyle/>
        <a:p>
          <a:endParaRPr lang="en-US" sz="2000"/>
        </a:p>
      </dgm:t>
    </dgm:pt>
    <dgm:pt modelId="{4414F631-4431-4747-A3C8-94E6659D06CB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HR 676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66086BD2-749E-D341-88B3-7C29FA173485}" type="parTrans" cxnId="{82FB075D-2254-5044-A63A-04E7F27CD03D}">
      <dgm:prSet/>
      <dgm:spPr/>
      <dgm:t>
        <a:bodyPr/>
        <a:lstStyle/>
        <a:p>
          <a:endParaRPr lang="en-US"/>
        </a:p>
      </dgm:t>
    </dgm:pt>
    <dgm:pt modelId="{F75C7563-9953-B741-9466-35A641D29FCE}" type="sibTrans" cxnId="{82FB075D-2254-5044-A63A-04E7F27CD03D}">
      <dgm:prSet/>
      <dgm:spPr/>
      <dgm:t>
        <a:bodyPr/>
        <a:lstStyle/>
        <a:p>
          <a:endParaRPr lang="en-US"/>
        </a:p>
      </dgm:t>
    </dgm:pt>
    <dgm:pt modelId="{BCF0FA4D-C974-1744-A259-3686685802E7}" type="pres">
      <dgm:prSet presAssocID="{20DAD7C9-BE85-3A49-86B1-02A7CAA224C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8B3B5F-E6C6-5343-A4FD-92BC2F973FCB}" type="pres">
      <dgm:prSet presAssocID="{03549330-F557-AA4E-9A7B-73E757B29E95}" presName="node" presStyleLbl="node1" presStyleIdx="0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EB8CDD-9A9E-F44E-83B9-8EF93B1DE165}" type="pres">
      <dgm:prSet presAssocID="{CD0576EC-0B6A-094F-8FED-57E3B54EE270}" presName="sibTrans" presStyleLbl="sibTrans2D1" presStyleIdx="0" presStyleCnt="3" custScaleX="230101" custLinFactNeighborX="-27626"/>
      <dgm:spPr/>
      <dgm:t>
        <a:bodyPr/>
        <a:lstStyle/>
        <a:p>
          <a:endParaRPr lang="en-US"/>
        </a:p>
      </dgm:t>
    </dgm:pt>
    <dgm:pt modelId="{8C6AAD52-94D9-CB49-BAB8-549AA17CC716}" type="pres">
      <dgm:prSet presAssocID="{CD0576EC-0B6A-094F-8FED-57E3B54EE270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CCB5869E-13E8-AA42-8A62-032E4AF2EFFC}" type="pres">
      <dgm:prSet presAssocID="{78EE7E01-D802-B845-BAC8-01BBDD498300}" presName="node" presStyleLbl="node1" presStyleIdx="1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51819-DBE1-8C4B-AC1D-C7D71E2B8F00}" type="pres">
      <dgm:prSet presAssocID="{B46A4052-BA20-574C-A66C-072E63765353}" presName="sibTrans" presStyleLbl="sibTrans2D1" presStyleIdx="1" presStyleCnt="3" custScaleX="230101" custLinFactNeighborX="-27626"/>
      <dgm:spPr/>
      <dgm:t>
        <a:bodyPr/>
        <a:lstStyle/>
        <a:p>
          <a:endParaRPr lang="en-US"/>
        </a:p>
      </dgm:t>
    </dgm:pt>
    <dgm:pt modelId="{53A277DC-9A72-5D4C-BB6E-8D8F6277B5B5}" type="pres">
      <dgm:prSet presAssocID="{B46A4052-BA20-574C-A66C-072E6376535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ABDE3CF-43AF-704B-A86A-C6770A1BF125}" type="pres">
      <dgm:prSet presAssocID="{608971A2-E664-464E-BA9A-E7E3623D4F61}" presName="node" presStyleLbl="node1" presStyleIdx="2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F8F8E-3CEB-6943-BFCE-5CF4A10654BE}" type="pres">
      <dgm:prSet presAssocID="{28927D5F-74DC-8346-A689-88B3487759E6}" presName="sibTrans" presStyleLbl="sibTrans2D1" presStyleIdx="2" presStyleCnt="3" custScaleX="230101" custLinFactNeighborX="-27626"/>
      <dgm:spPr/>
      <dgm:t>
        <a:bodyPr/>
        <a:lstStyle/>
        <a:p>
          <a:endParaRPr lang="en-US"/>
        </a:p>
      </dgm:t>
    </dgm:pt>
    <dgm:pt modelId="{559B4BFC-DFEB-6148-9FCB-9830D54C617A}" type="pres">
      <dgm:prSet presAssocID="{28927D5F-74DC-8346-A689-88B3487759E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BE2F959-99BD-8E4D-A2D2-F9185F79875A}" type="pres">
      <dgm:prSet presAssocID="{4414F631-4431-4747-A3C8-94E6659D06CB}" presName="node" presStyleLbl="node1" presStyleIdx="3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FB075D-2254-5044-A63A-04E7F27CD03D}" srcId="{20DAD7C9-BE85-3A49-86B1-02A7CAA224C2}" destId="{4414F631-4431-4747-A3C8-94E6659D06CB}" srcOrd="3" destOrd="0" parTransId="{66086BD2-749E-D341-88B3-7C29FA173485}" sibTransId="{F75C7563-9953-B741-9466-35A641D29FCE}"/>
    <dgm:cxn modelId="{0D53B8C1-45FA-EC4F-8305-9D4A58D0396A}" type="presOf" srcId="{CD0576EC-0B6A-094F-8FED-57E3B54EE270}" destId="{44EB8CDD-9A9E-F44E-83B9-8EF93B1DE165}" srcOrd="0" destOrd="0" presId="urn:microsoft.com/office/officeart/2005/8/layout/process1"/>
    <dgm:cxn modelId="{E0F428B1-8BB8-CE49-9938-885F88BB854A}" type="presOf" srcId="{20DAD7C9-BE85-3A49-86B1-02A7CAA224C2}" destId="{BCF0FA4D-C974-1744-A259-3686685802E7}" srcOrd="0" destOrd="0" presId="urn:microsoft.com/office/officeart/2005/8/layout/process1"/>
    <dgm:cxn modelId="{523547D9-8A34-B94D-AD82-7C9212351DDB}" type="presOf" srcId="{28927D5F-74DC-8346-A689-88B3487759E6}" destId="{7E3F8F8E-3CEB-6943-BFCE-5CF4A10654BE}" srcOrd="0" destOrd="0" presId="urn:microsoft.com/office/officeart/2005/8/layout/process1"/>
    <dgm:cxn modelId="{6609E0D7-68CB-EC42-99C8-B4AEE8266F6F}" type="presOf" srcId="{28927D5F-74DC-8346-A689-88B3487759E6}" destId="{559B4BFC-DFEB-6148-9FCB-9830D54C617A}" srcOrd="1" destOrd="0" presId="urn:microsoft.com/office/officeart/2005/8/layout/process1"/>
    <dgm:cxn modelId="{17289FBE-757C-154E-83CB-205C4A48C7DC}" type="presOf" srcId="{CD0576EC-0B6A-094F-8FED-57E3B54EE270}" destId="{8C6AAD52-94D9-CB49-BAB8-549AA17CC716}" srcOrd="1" destOrd="0" presId="urn:microsoft.com/office/officeart/2005/8/layout/process1"/>
    <dgm:cxn modelId="{A81AF824-D570-7943-9BCA-99D086D36CE0}" srcId="{20DAD7C9-BE85-3A49-86B1-02A7CAA224C2}" destId="{03549330-F557-AA4E-9A7B-73E757B29E95}" srcOrd="0" destOrd="0" parTransId="{C724C946-37C7-EF4B-962A-0BC7F440F1DA}" sibTransId="{CD0576EC-0B6A-094F-8FED-57E3B54EE270}"/>
    <dgm:cxn modelId="{7A030EC5-9D46-1D44-B86C-D082E02D5FDF}" type="presOf" srcId="{03549330-F557-AA4E-9A7B-73E757B29E95}" destId="{548B3B5F-E6C6-5343-A4FD-92BC2F973FCB}" srcOrd="0" destOrd="0" presId="urn:microsoft.com/office/officeart/2005/8/layout/process1"/>
    <dgm:cxn modelId="{1B3B8691-9D1B-6041-BDD2-91F59E5E83A4}" type="presOf" srcId="{B46A4052-BA20-574C-A66C-072E63765353}" destId="{53A277DC-9A72-5D4C-BB6E-8D8F6277B5B5}" srcOrd="1" destOrd="0" presId="urn:microsoft.com/office/officeart/2005/8/layout/process1"/>
    <dgm:cxn modelId="{2C3388BE-28EE-9E4E-AFC8-483CC5688764}" srcId="{20DAD7C9-BE85-3A49-86B1-02A7CAA224C2}" destId="{608971A2-E664-464E-BA9A-E7E3623D4F61}" srcOrd="2" destOrd="0" parTransId="{3743E602-00FD-3547-A963-340FD572BEBA}" sibTransId="{28927D5F-74DC-8346-A689-88B3487759E6}"/>
    <dgm:cxn modelId="{C10C26BB-1E96-DE4A-B762-19554E025EE9}" type="presOf" srcId="{4414F631-4431-4747-A3C8-94E6659D06CB}" destId="{1BE2F959-99BD-8E4D-A2D2-F9185F79875A}" srcOrd="0" destOrd="0" presId="urn:microsoft.com/office/officeart/2005/8/layout/process1"/>
    <dgm:cxn modelId="{5B51D22E-D67A-BD41-B9F3-957A8C22DCBB}" type="presOf" srcId="{78EE7E01-D802-B845-BAC8-01BBDD498300}" destId="{CCB5869E-13E8-AA42-8A62-032E4AF2EFFC}" srcOrd="0" destOrd="0" presId="urn:microsoft.com/office/officeart/2005/8/layout/process1"/>
    <dgm:cxn modelId="{24C53FB7-B7D0-6443-B869-D0E298B081F9}" srcId="{20DAD7C9-BE85-3A49-86B1-02A7CAA224C2}" destId="{78EE7E01-D802-B845-BAC8-01BBDD498300}" srcOrd="1" destOrd="0" parTransId="{0458A6EE-691D-0B4F-B718-2CC1CD2536EB}" sibTransId="{B46A4052-BA20-574C-A66C-072E63765353}"/>
    <dgm:cxn modelId="{40E7481F-7252-E541-89D0-93A058B1AE74}" type="presOf" srcId="{608971A2-E664-464E-BA9A-E7E3623D4F61}" destId="{7ABDE3CF-43AF-704B-A86A-C6770A1BF125}" srcOrd="0" destOrd="0" presId="urn:microsoft.com/office/officeart/2005/8/layout/process1"/>
    <dgm:cxn modelId="{A2E1BE81-04AF-E549-8B75-2013B83BB2D7}" type="presOf" srcId="{B46A4052-BA20-574C-A66C-072E63765353}" destId="{CAA51819-DBE1-8C4B-AC1D-C7D71E2B8F00}" srcOrd="0" destOrd="0" presId="urn:microsoft.com/office/officeart/2005/8/layout/process1"/>
    <dgm:cxn modelId="{BF8541D5-FE79-5B49-BBB8-B7A3F3326BF8}" type="presParOf" srcId="{BCF0FA4D-C974-1744-A259-3686685802E7}" destId="{548B3B5F-E6C6-5343-A4FD-92BC2F973FCB}" srcOrd="0" destOrd="0" presId="urn:microsoft.com/office/officeart/2005/8/layout/process1"/>
    <dgm:cxn modelId="{E3887A71-5434-C545-ADB2-EB6FAC870353}" type="presParOf" srcId="{BCF0FA4D-C974-1744-A259-3686685802E7}" destId="{44EB8CDD-9A9E-F44E-83B9-8EF93B1DE165}" srcOrd="1" destOrd="0" presId="urn:microsoft.com/office/officeart/2005/8/layout/process1"/>
    <dgm:cxn modelId="{266AE132-8A7B-3648-8EF6-CE7DAF22B019}" type="presParOf" srcId="{44EB8CDD-9A9E-F44E-83B9-8EF93B1DE165}" destId="{8C6AAD52-94D9-CB49-BAB8-549AA17CC716}" srcOrd="0" destOrd="0" presId="urn:microsoft.com/office/officeart/2005/8/layout/process1"/>
    <dgm:cxn modelId="{3590F209-E3BB-2F44-9D62-0607656660FE}" type="presParOf" srcId="{BCF0FA4D-C974-1744-A259-3686685802E7}" destId="{CCB5869E-13E8-AA42-8A62-032E4AF2EFFC}" srcOrd="2" destOrd="0" presId="urn:microsoft.com/office/officeart/2005/8/layout/process1"/>
    <dgm:cxn modelId="{CBCF2A96-0F3F-044A-92D5-0905EFBCF31D}" type="presParOf" srcId="{BCF0FA4D-C974-1744-A259-3686685802E7}" destId="{CAA51819-DBE1-8C4B-AC1D-C7D71E2B8F00}" srcOrd="3" destOrd="0" presId="urn:microsoft.com/office/officeart/2005/8/layout/process1"/>
    <dgm:cxn modelId="{5F75281C-42E2-EA45-94D5-7BA67E331BEB}" type="presParOf" srcId="{CAA51819-DBE1-8C4B-AC1D-C7D71E2B8F00}" destId="{53A277DC-9A72-5D4C-BB6E-8D8F6277B5B5}" srcOrd="0" destOrd="0" presId="urn:microsoft.com/office/officeart/2005/8/layout/process1"/>
    <dgm:cxn modelId="{1BDA7EBF-65F3-404F-82E8-13A359C386B7}" type="presParOf" srcId="{BCF0FA4D-C974-1744-A259-3686685802E7}" destId="{7ABDE3CF-43AF-704B-A86A-C6770A1BF125}" srcOrd="4" destOrd="0" presId="urn:microsoft.com/office/officeart/2005/8/layout/process1"/>
    <dgm:cxn modelId="{C777FAF0-8E6A-4544-B23B-F1FE5D706A02}" type="presParOf" srcId="{BCF0FA4D-C974-1744-A259-3686685802E7}" destId="{7E3F8F8E-3CEB-6943-BFCE-5CF4A10654BE}" srcOrd="5" destOrd="0" presId="urn:microsoft.com/office/officeart/2005/8/layout/process1"/>
    <dgm:cxn modelId="{99A03D45-D87E-284E-9B1C-F031F98B3C20}" type="presParOf" srcId="{7E3F8F8E-3CEB-6943-BFCE-5CF4A10654BE}" destId="{559B4BFC-DFEB-6148-9FCB-9830D54C617A}" srcOrd="0" destOrd="0" presId="urn:microsoft.com/office/officeart/2005/8/layout/process1"/>
    <dgm:cxn modelId="{8DF86A3B-74AE-E247-8BD7-5ACB5116DFB8}" type="presParOf" srcId="{BCF0FA4D-C974-1744-A259-3686685802E7}" destId="{1BE2F959-99BD-8E4D-A2D2-F9185F79875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0DAD7C9-BE85-3A49-86B1-02A7CAA224C2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549330-F557-AA4E-9A7B-73E757B29E95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Employer mandate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C724C946-37C7-EF4B-962A-0BC7F440F1DA}" type="parTrans" cxnId="{A81AF824-D570-7943-9BCA-99D086D36CE0}">
      <dgm:prSet/>
      <dgm:spPr/>
      <dgm:t>
        <a:bodyPr/>
        <a:lstStyle/>
        <a:p>
          <a:endParaRPr lang="en-US"/>
        </a:p>
      </dgm:t>
    </dgm:pt>
    <dgm:pt modelId="{CD0576EC-0B6A-094F-8FED-57E3B54EE270}" type="sibTrans" cxnId="{A81AF824-D570-7943-9BCA-99D086D36CE0}">
      <dgm:prSet custT="1"/>
      <dgm:spPr>
        <a:ln>
          <a:solidFill>
            <a:srgbClr val="003300"/>
          </a:solidFill>
        </a:ln>
      </dgm:spPr>
      <dgm:t>
        <a:bodyPr/>
        <a:lstStyle/>
        <a:p>
          <a:endParaRPr lang="en-US" sz="2000"/>
        </a:p>
      </dgm:t>
    </dgm:pt>
    <dgm:pt modelId="{78EE7E01-D802-B845-BAC8-01BBDD498300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Individual mandate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0458A6EE-691D-0B4F-B718-2CC1CD2536EB}" type="parTrans" cxnId="{24C53FB7-B7D0-6443-B869-D0E298B081F9}">
      <dgm:prSet/>
      <dgm:spPr/>
      <dgm:t>
        <a:bodyPr/>
        <a:lstStyle/>
        <a:p>
          <a:endParaRPr lang="en-US"/>
        </a:p>
      </dgm:t>
    </dgm:pt>
    <dgm:pt modelId="{B46A4052-BA20-574C-A66C-072E63765353}" type="sibTrans" cxnId="{24C53FB7-B7D0-6443-B869-D0E298B081F9}">
      <dgm:prSet custT="1"/>
      <dgm:spPr>
        <a:ln>
          <a:solidFill>
            <a:srgbClr val="003300"/>
          </a:solidFill>
        </a:ln>
      </dgm:spPr>
      <dgm:t>
        <a:bodyPr/>
        <a:lstStyle/>
        <a:p>
          <a:endParaRPr lang="en-US" sz="2000"/>
        </a:p>
      </dgm:t>
    </dgm:pt>
    <dgm:pt modelId="{608971A2-E664-464E-BA9A-E7E3623D4F61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Individual mandate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3743E602-00FD-3547-A963-340FD572BEBA}" type="parTrans" cxnId="{2C3388BE-28EE-9E4E-AFC8-483CC5688764}">
      <dgm:prSet/>
      <dgm:spPr/>
      <dgm:t>
        <a:bodyPr/>
        <a:lstStyle/>
        <a:p>
          <a:endParaRPr lang="en-US"/>
        </a:p>
      </dgm:t>
    </dgm:pt>
    <dgm:pt modelId="{28927D5F-74DC-8346-A689-88B3487759E6}" type="sibTrans" cxnId="{2C3388BE-28EE-9E4E-AFC8-483CC5688764}">
      <dgm:prSet custT="1"/>
      <dgm:spPr>
        <a:ln>
          <a:solidFill>
            <a:srgbClr val="003300"/>
          </a:solidFill>
        </a:ln>
      </dgm:spPr>
      <dgm:t>
        <a:bodyPr/>
        <a:lstStyle/>
        <a:p>
          <a:endParaRPr lang="en-US" sz="2000"/>
        </a:p>
      </dgm:t>
    </dgm:pt>
    <dgm:pt modelId="{4414F631-4431-4747-A3C8-94E6659D06CB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Affordable Care Act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66086BD2-749E-D341-88B3-7C29FA173485}" type="parTrans" cxnId="{82FB075D-2254-5044-A63A-04E7F27CD03D}">
      <dgm:prSet/>
      <dgm:spPr/>
      <dgm:t>
        <a:bodyPr/>
        <a:lstStyle/>
        <a:p>
          <a:endParaRPr lang="en-US"/>
        </a:p>
      </dgm:t>
    </dgm:pt>
    <dgm:pt modelId="{F75C7563-9953-B741-9466-35A641D29FCE}" type="sibTrans" cxnId="{82FB075D-2254-5044-A63A-04E7F27CD03D}">
      <dgm:prSet/>
      <dgm:spPr/>
      <dgm:t>
        <a:bodyPr/>
        <a:lstStyle/>
        <a:p>
          <a:endParaRPr lang="en-US"/>
        </a:p>
      </dgm:t>
    </dgm:pt>
    <dgm:pt modelId="{BCF0FA4D-C974-1744-A259-3686685802E7}" type="pres">
      <dgm:prSet presAssocID="{20DAD7C9-BE85-3A49-86B1-02A7CAA224C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8B3B5F-E6C6-5343-A4FD-92BC2F973FCB}" type="pres">
      <dgm:prSet presAssocID="{03549330-F557-AA4E-9A7B-73E757B29E95}" presName="node" presStyleLbl="node1" presStyleIdx="0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EB8CDD-9A9E-F44E-83B9-8EF93B1DE165}" type="pres">
      <dgm:prSet presAssocID="{CD0576EC-0B6A-094F-8FED-57E3B54EE270}" presName="sibTrans" presStyleLbl="sibTrans2D1" presStyleIdx="0" presStyleCnt="3" custScaleX="230101" custLinFactNeighborX="-27626"/>
      <dgm:spPr/>
      <dgm:t>
        <a:bodyPr/>
        <a:lstStyle/>
        <a:p>
          <a:endParaRPr lang="en-US"/>
        </a:p>
      </dgm:t>
    </dgm:pt>
    <dgm:pt modelId="{8C6AAD52-94D9-CB49-BAB8-549AA17CC716}" type="pres">
      <dgm:prSet presAssocID="{CD0576EC-0B6A-094F-8FED-57E3B54EE270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CCB5869E-13E8-AA42-8A62-032E4AF2EFFC}" type="pres">
      <dgm:prSet presAssocID="{78EE7E01-D802-B845-BAC8-01BBDD498300}" presName="node" presStyleLbl="node1" presStyleIdx="1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51819-DBE1-8C4B-AC1D-C7D71E2B8F00}" type="pres">
      <dgm:prSet presAssocID="{B46A4052-BA20-574C-A66C-072E63765353}" presName="sibTrans" presStyleLbl="sibTrans2D1" presStyleIdx="1" presStyleCnt="3" custScaleX="230101" custLinFactNeighborX="-27626"/>
      <dgm:spPr/>
      <dgm:t>
        <a:bodyPr/>
        <a:lstStyle/>
        <a:p>
          <a:endParaRPr lang="en-US"/>
        </a:p>
      </dgm:t>
    </dgm:pt>
    <dgm:pt modelId="{53A277DC-9A72-5D4C-BB6E-8D8F6277B5B5}" type="pres">
      <dgm:prSet presAssocID="{B46A4052-BA20-574C-A66C-072E6376535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ABDE3CF-43AF-704B-A86A-C6770A1BF125}" type="pres">
      <dgm:prSet presAssocID="{608971A2-E664-464E-BA9A-E7E3623D4F61}" presName="node" presStyleLbl="node1" presStyleIdx="2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F8F8E-3CEB-6943-BFCE-5CF4A10654BE}" type="pres">
      <dgm:prSet presAssocID="{28927D5F-74DC-8346-A689-88B3487759E6}" presName="sibTrans" presStyleLbl="sibTrans2D1" presStyleIdx="2" presStyleCnt="3" custScaleX="230101" custLinFactNeighborX="-27626"/>
      <dgm:spPr/>
      <dgm:t>
        <a:bodyPr/>
        <a:lstStyle/>
        <a:p>
          <a:endParaRPr lang="en-US"/>
        </a:p>
      </dgm:t>
    </dgm:pt>
    <dgm:pt modelId="{559B4BFC-DFEB-6148-9FCB-9830D54C617A}" type="pres">
      <dgm:prSet presAssocID="{28927D5F-74DC-8346-A689-88B3487759E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BE2F959-99BD-8E4D-A2D2-F9185F79875A}" type="pres">
      <dgm:prSet presAssocID="{4414F631-4431-4747-A3C8-94E6659D06CB}" presName="node" presStyleLbl="node1" presStyleIdx="3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6629DB-5DF5-5749-BF04-07A0163F498B}" type="presOf" srcId="{28927D5F-74DC-8346-A689-88B3487759E6}" destId="{7E3F8F8E-3CEB-6943-BFCE-5CF4A10654BE}" srcOrd="0" destOrd="0" presId="urn:microsoft.com/office/officeart/2005/8/layout/process1"/>
    <dgm:cxn modelId="{82FB075D-2254-5044-A63A-04E7F27CD03D}" srcId="{20DAD7C9-BE85-3A49-86B1-02A7CAA224C2}" destId="{4414F631-4431-4747-A3C8-94E6659D06CB}" srcOrd="3" destOrd="0" parTransId="{66086BD2-749E-D341-88B3-7C29FA173485}" sibTransId="{F75C7563-9953-B741-9466-35A641D29FCE}"/>
    <dgm:cxn modelId="{242E3A5F-9D46-B946-A9E9-E859ECEDD677}" type="presOf" srcId="{4414F631-4431-4747-A3C8-94E6659D06CB}" destId="{1BE2F959-99BD-8E4D-A2D2-F9185F79875A}" srcOrd="0" destOrd="0" presId="urn:microsoft.com/office/officeart/2005/8/layout/process1"/>
    <dgm:cxn modelId="{AE0F1C77-A9CA-8D46-BE82-1A194219D6FC}" type="presOf" srcId="{28927D5F-74DC-8346-A689-88B3487759E6}" destId="{559B4BFC-DFEB-6148-9FCB-9830D54C617A}" srcOrd="1" destOrd="0" presId="urn:microsoft.com/office/officeart/2005/8/layout/process1"/>
    <dgm:cxn modelId="{6DA434F1-82D7-344A-B131-FF88EB52F102}" type="presOf" srcId="{CD0576EC-0B6A-094F-8FED-57E3B54EE270}" destId="{8C6AAD52-94D9-CB49-BAB8-549AA17CC716}" srcOrd="1" destOrd="0" presId="urn:microsoft.com/office/officeart/2005/8/layout/process1"/>
    <dgm:cxn modelId="{C759F495-972E-264B-8C24-73378EA78283}" type="presOf" srcId="{03549330-F557-AA4E-9A7B-73E757B29E95}" destId="{548B3B5F-E6C6-5343-A4FD-92BC2F973FCB}" srcOrd="0" destOrd="0" presId="urn:microsoft.com/office/officeart/2005/8/layout/process1"/>
    <dgm:cxn modelId="{67E8DAE9-4559-504C-9682-46FAC304BFE6}" type="presOf" srcId="{20DAD7C9-BE85-3A49-86B1-02A7CAA224C2}" destId="{BCF0FA4D-C974-1744-A259-3686685802E7}" srcOrd="0" destOrd="0" presId="urn:microsoft.com/office/officeart/2005/8/layout/process1"/>
    <dgm:cxn modelId="{2C3388BE-28EE-9E4E-AFC8-483CC5688764}" srcId="{20DAD7C9-BE85-3A49-86B1-02A7CAA224C2}" destId="{608971A2-E664-464E-BA9A-E7E3623D4F61}" srcOrd="2" destOrd="0" parTransId="{3743E602-00FD-3547-A963-340FD572BEBA}" sibTransId="{28927D5F-74DC-8346-A689-88B3487759E6}"/>
    <dgm:cxn modelId="{0806E56F-A0E3-5C42-B2FD-AB45EB14DC8D}" type="presOf" srcId="{608971A2-E664-464E-BA9A-E7E3623D4F61}" destId="{7ABDE3CF-43AF-704B-A86A-C6770A1BF125}" srcOrd="0" destOrd="0" presId="urn:microsoft.com/office/officeart/2005/8/layout/process1"/>
    <dgm:cxn modelId="{6D7E7A98-BE61-4945-BE51-A802040D0615}" type="presOf" srcId="{CD0576EC-0B6A-094F-8FED-57E3B54EE270}" destId="{44EB8CDD-9A9E-F44E-83B9-8EF93B1DE165}" srcOrd="0" destOrd="0" presId="urn:microsoft.com/office/officeart/2005/8/layout/process1"/>
    <dgm:cxn modelId="{A81AF824-D570-7943-9BCA-99D086D36CE0}" srcId="{20DAD7C9-BE85-3A49-86B1-02A7CAA224C2}" destId="{03549330-F557-AA4E-9A7B-73E757B29E95}" srcOrd="0" destOrd="0" parTransId="{C724C946-37C7-EF4B-962A-0BC7F440F1DA}" sibTransId="{CD0576EC-0B6A-094F-8FED-57E3B54EE270}"/>
    <dgm:cxn modelId="{106890A5-71A0-474A-A2C6-52077DE6E413}" type="presOf" srcId="{78EE7E01-D802-B845-BAC8-01BBDD498300}" destId="{CCB5869E-13E8-AA42-8A62-032E4AF2EFFC}" srcOrd="0" destOrd="0" presId="urn:microsoft.com/office/officeart/2005/8/layout/process1"/>
    <dgm:cxn modelId="{24C53FB7-B7D0-6443-B869-D0E298B081F9}" srcId="{20DAD7C9-BE85-3A49-86B1-02A7CAA224C2}" destId="{78EE7E01-D802-B845-BAC8-01BBDD498300}" srcOrd="1" destOrd="0" parTransId="{0458A6EE-691D-0B4F-B718-2CC1CD2536EB}" sibTransId="{B46A4052-BA20-574C-A66C-072E63765353}"/>
    <dgm:cxn modelId="{9DE0A007-9BB2-1B4D-813C-F266B9459CF0}" type="presOf" srcId="{B46A4052-BA20-574C-A66C-072E63765353}" destId="{53A277DC-9A72-5D4C-BB6E-8D8F6277B5B5}" srcOrd="1" destOrd="0" presId="urn:microsoft.com/office/officeart/2005/8/layout/process1"/>
    <dgm:cxn modelId="{A7BEB895-0E1A-DE45-8DEA-187408076BA2}" type="presOf" srcId="{B46A4052-BA20-574C-A66C-072E63765353}" destId="{CAA51819-DBE1-8C4B-AC1D-C7D71E2B8F00}" srcOrd="0" destOrd="0" presId="urn:microsoft.com/office/officeart/2005/8/layout/process1"/>
    <dgm:cxn modelId="{2728F3DC-6BD6-2F47-AED9-61F0E8026A64}" type="presParOf" srcId="{BCF0FA4D-C974-1744-A259-3686685802E7}" destId="{548B3B5F-E6C6-5343-A4FD-92BC2F973FCB}" srcOrd="0" destOrd="0" presId="urn:microsoft.com/office/officeart/2005/8/layout/process1"/>
    <dgm:cxn modelId="{84B06EEC-BD66-3241-AB83-34ECCB4A600A}" type="presParOf" srcId="{BCF0FA4D-C974-1744-A259-3686685802E7}" destId="{44EB8CDD-9A9E-F44E-83B9-8EF93B1DE165}" srcOrd="1" destOrd="0" presId="urn:microsoft.com/office/officeart/2005/8/layout/process1"/>
    <dgm:cxn modelId="{D56C2816-BE58-5149-97FD-A3D9D3212812}" type="presParOf" srcId="{44EB8CDD-9A9E-F44E-83B9-8EF93B1DE165}" destId="{8C6AAD52-94D9-CB49-BAB8-549AA17CC716}" srcOrd="0" destOrd="0" presId="urn:microsoft.com/office/officeart/2005/8/layout/process1"/>
    <dgm:cxn modelId="{754568D5-72E0-4045-AC01-CAE62C3B1558}" type="presParOf" srcId="{BCF0FA4D-C974-1744-A259-3686685802E7}" destId="{CCB5869E-13E8-AA42-8A62-032E4AF2EFFC}" srcOrd="2" destOrd="0" presId="urn:microsoft.com/office/officeart/2005/8/layout/process1"/>
    <dgm:cxn modelId="{15A65019-37CF-8246-8429-779FCCBCEB41}" type="presParOf" srcId="{BCF0FA4D-C974-1744-A259-3686685802E7}" destId="{CAA51819-DBE1-8C4B-AC1D-C7D71E2B8F00}" srcOrd="3" destOrd="0" presId="urn:microsoft.com/office/officeart/2005/8/layout/process1"/>
    <dgm:cxn modelId="{BC914287-3D7C-FF44-9881-18E39E8154AA}" type="presParOf" srcId="{CAA51819-DBE1-8C4B-AC1D-C7D71E2B8F00}" destId="{53A277DC-9A72-5D4C-BB6E-8D8F6277B5B5}" srcOrd="0" destOrd="0" presId="urn:microsoft.com/office/officeart/2005/8/layout/process1"/>
    <dgm:cxn modelId="{A225192E-8986-714B-9AE3-33D2AE23DDF3}" type="presParOf" srcId="{BCF0FA4D-C974-1744-A259-3686685802E7}" destId="{7ABDE3CF-43AF-704B-A86A-C6770A1BF125}" srcOrd="4" destOrd="0" presId="urn:microsoft.com/office/officeart/2005/8/layout/process1"/>
    <dgm:cxn modelId="{685AF210-CEF6-2E46-AE1F-4A9E19EDCE44}" type="presParOf" srcId="{BCF0FA4D-C974-1744-A259-3686685802E7}" destId="{7E3F8F8E-3CEB-6943-BFCE-5CF4A10654BE}" srcOrd="5" destOrd="0" presId="urn:microsoft.com/office/officeart/2005/8/layout/process1"/>
    <dgm:cxn modelId="{C5616353-8F5A-E44C-B589-2F97CFFEB087}" type="presParOf" srcId="{7E3F8F8E-3CEB-6943-BFCE-5CF4A10654BE}" destId="{559B4BFC-DFEB-6148-9FCB-9830D54C617A}" srcOrd="0" destOrd="0" presId="urn:microsoft.com/office/officeart/2005/8/layout/process1"/>
    <dgm:cxn modelId="{1E07B53C-7BEA-4A49-AFC0-0F2440A9D53C}" type="presParOf" srcId="{BCF0FA4D-C974-1744-A259-3686685802E7}" destId="{1BE2F959-99BD-8E4D-A2D2-F9185F79875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0DAD7C9-BE85-3A49-86B1-02A7CAA224C2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549330-F557-AA4E-9A7B-73E757B29E95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Employer mandate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C724C946-37C7-EF4B-962A-0BC7F440F1DA}" type="parTrans" cxnId="{A81AF824-D570-7943-9BCA-99D086D36CE0}">
      <dgm:prSet/>
      <dgm:spPr/>
      <dgm:t>
        <a:bodyPr/>
        <a:lstStyle/>
        <a:p>
          <a:endParaRPr lang="en-US"/>
        </a:p>
      </dgm:t>
    </dgm:pt>
    <dgm:pt modelId="{CD0576EC-0B6A-094F-8FED-57E3B54EE270}" type="sibTrans" cxnId="{A81AF824-D570-7943-9BCA-99D086D36CE0}">
      <dgm:prSet custT="1"/>
      <dgm:spPr>
        <a:ln>
          <a:solidFill>
            <a:srgbClr val="003300"/>
          </a:solidFill>
        </a:ln>
      </dgm:spPr>
      <dgm:t>
        <a:bodyPr/>
        <a:lstStyle/>
        <a:p>
          <a:endParaRPr lang="en-US" sz="2000"/>
        </a:p>
      </dgm:t>
    </dgm:pt>
    <dgm:pt modelId="{78EE7E01-D802-B845-BAC8-01BBDD498300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Individual mandate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0458A6EE-691D-0B4F-B718-2CC1CD2536EB}" type="parTrans" cxnId="{24C53FB7-B7D0-6443-B869-D0E298B081F9}">
      <dgm:prSet/>
      <dgm:spPr/>
      <dgm:t>
        <a:bodyPr/>
        <a:lstStyle/>
        <a:p>
          <a:endParaRPr lang="en-US"/>
        </a:p>
      </dgm:t>
    </dgm:pt>
    <dgm:pt modelId="{B46A4052-BA20-574C-A66C-072E63765353}" type="sibTrans" cxnId="{24C53FB7-B7D0-6443-B869-D0E298B081F9}">
      <dgm:prSet custT="1"/>
      <dgm:spPr>
        <a:ln>
          <a:solidFill>
            <a:srgbClr val="003300"/>
          </a:solidFill>
        </a:ln>
      </dgm:spPr>
      <dgm:t>
        <a:bodyPr/>
        <a:lstStyle/>
        <a:p>
          <a:endParaRPr lang="en-US" sz="2000"/>
        </a:p>
      </dgm:t>
    </dgm:pt>
    <dgm:pt modelId="{608971A2-E664-464E-BA9A-E7E3623D4F61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Individual mandate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3743E602-00FD-3547-A963-340FD572BEBA}" type="parTrans" cxnId="{2C3388BE-28EE-9E4E-AFC8-483CC5688764}">
      <dgm:prSet/>
      <dgm:spPr/>
      <dgm:t>
        <a:bodyPr/>
        <a:lstStyle/>
        <a:p>
          <a:endParaRPr lang="en-US"/>
        </a:p>
      </dgm:t>
    </dgm:pt>
    <dgm:pt modelId="{28927D5F-74DC-8346-A689-88B3487759E6}" type="sibTrans" cxnId="{2C3388BE-28EE-9E4E-AFC8-483CC5688764}">
      <dgm:prSet custT="1"/>
      <dgm:spPr>
        <a:ln>
          <a:solidFill>
            <a:srgbClr val="003300"/>
          </a:solidFill>
        </a:ln>
      </dgm:spPr>
      <dgm:t>
        <a:bodyPr/>
        <a:lstStyle/>
        <a:p>
          <a:endParaRPr lang="en-US" sz="2000"/>
        </a:p>
      </dgm:t>
    </dgm:pt>
    <dgm:pt modelId="{4414F631-4431-4747-A3C8-94E6659D06CB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Affordable Care Act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66086BD2-749E-D341-88B3-7C29FA173485}" type="parTrans" cxnId="{82FB075D-2254-5044-A63A-04E7F27CD03D}">
      <dgm:prSet/>
      <dgm:spPr/>
      <dgm:t>
        <a:bodyPr/>
        <a:lstStyle/>
        <a:p>
          <a:endParaRPr lang="en-US"/>
        </a:p>
      </dgm:t>
    </dgm:pt>
    <dgm:pt modelId="{F75C7563-9953-B741-9466-35A641D29FCE}" type="sibTrans" cxnId="{82FB075D-2254-5044-A63A-04E7F27CD03D}">
      <dgm:prSet/>
      <dgm:spPr/>
      <dgm:t>
        <a:bodyPr/>
        <a:lstStyle/>
        <a:p>
          <a:endParaRPr lang="en-US"/>
        </a:p>
      </dgm:t>
    </dgm:pt>
    <dgm:pt modelId="{BCF0FA4D-C974-1744-A259-3686685802E7}" type="pres">
      <dgm:prSet presAssocID="{20DAD7C9-BE85-3A49-86B1-02A7CAA224C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8B3B5F-E6C6-5343-A4FD-92BC2F973FCB}" type="pres">
      <dgm:prSet presAssocID="{03549330-F557-AA4E-9A7B-73E757B29E95}" presName="node" presStyleLbl="node1" presStyleIdx="0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EB8CDD-9A9E-F44E-83B9-8EF93B1DE165}" type="pres">
      <dgm:prSet presAssocID="{CD0576EC-0B6A-094F-8FED-57E3B54EE270}" presName="sibTrans" presStyleLbl="sibTrans2D1" presStyleIdx="0" presStyleCnt="3" custScaleX="230101" custLinFactNeighborX="-27626"/>
      <dgm:spPr/>
      <dgm:t>
        <a:bodyPr/>
        <a:lstStyle/>
        <a:p>
          <a:endParaRPr lang="en-US"/>
        </a:p>
      </dgm:t>
    </dgm:pt>
    <dgm:pt modelId="{8C6AAD52-94D9-CB49-BAB8-549AA17CC716}" type="pres">
      <dgm:prSet presAssocID="{CD0576EC-0B6A-094F-8FED-57E3B54EE270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CCB5869E-13E8-AA42-8A62-032E4AF2EFFC}" type="pres">
      <dgm:prSet presAssocID="{78EE7E01-D802-B845-BAC8-01BBDD498300}" presName="node" presStyleLbl="node1" presStyleIdx="1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51819-DBE1-8C4B-AC1D-C7D71E2B8F00}" type="pres">
      <dgm:prSet presAssocID="{B46A4052-BA20-574C-A66C-072E63765353}" presName="sibTrans" presStyleLbl="sibTrans2D1" presStyleIdx="1" presStyleCnt="3" custScaleX="230101" custLinFactNeighborX="-27626"/>
      <dgm:spPr/>
      <dgm:t>
        <a:bodyPr/>
        <a:lstStyle/>
        <a:p>
          <a:endParaRPr lang="en-US"/>
        </a:p>
      </dgm:t>
    </dgm:pt>
    <dgm:pt modelId="{53A277DC-9A72-5D4C-BB6E-8D8F6277B5B5}" type="pres">
      <dgm:prSet presAssocID="{B46A4052-BA20-574C-A66C-072E6376535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ABDE3CF-43AF-704B-A86A-C6770A1BF125}" type="pres">
      <dgm:prSet presAssocID="{608971A2-E664-464E-BA9A-E7E3623D4F61}" presName="node" presStyleLbl="node1" presStyleIdx="2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F8F8E-3CEB-6943-BFCE-5CF4A10654BE}" type="pres">
      <dgm:prSet presAssocID="{28927D5F-74DC-8346-A689-88B3487759E6}" presName="sibTrans" presStyleLbl="sibTrans2D1" presStyleIdx="2" presStyleCnt="3" custScaleX="230101" custLinFactNeighborX="-27626"/>
      <dgm:spPr/>
      <dgm:t>
        <a:bodyPr/>
        <a:lstStyle/>
        <a:p>
          <a:endParaRPr lang="en-US"/>
        </a:p>
      </dgm:t>
    </dgm:pt>
    <dgm:pt modelId="{559B4BFC-DFEB-6148-9FCB-9830D54C617A}" type="pres">
      <dgm:prSet presAssocID="{28927D5F-74DC-8346-A689-88B3487759E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BE2F959-99BD-8E4D-A2D2-F9185F79875A}" type="pres">
      <dgm:prSet presAssocID="{4414F631-4431-4747-A3C8-94E6659D06CB}" presName="node" presStyleLbl="node1" presStyleIdx="3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FB075D-2254-5044-A63A-04E7F27CD03D}" srcId="{20DAD7C9-BE85-3A49-86B1-02A7CAA224C2}" destId="{4414F631-4431-4747-A3C8-94E6659D06CB}" srcOrd="3" destOrd="0" parTransId="{66086BD2-749E-D341-88B3-7C29FA173485}" sibTransId="{F75C7563-9953-B741-9466-35A641D29FCE}"/>
    <dgm:cxn modelId="{C2453735-0459-C143-B066-4E3D31F825E2}" type="presOf" srcId="{78EE7E01-D802-B845-BAC8-01BBDD498300}" destId="{CCB5869E-13E8-AA42-8A62-032E4AF2EFFC}" srcOrd="0" destOrd="0" presId="urn:microsoft.com/office/officeart/2005/8/layout/process1"/>
    <dgm:cxn modelId="{6B2FF804-53F5-0D42-99E2-BFCAB3E287F6}" type="presOf" srcId="{28927D5F-74DC-8346-A689-88B3487759E6}" destId="{7E3F8F8E-3CEB-6943-BFCE-5CF4A10654BE}" srcOrd="0" destOrd="0" presId="urn:microsoft.com/office/officeart/2005/8/layout/process1"/>
    <dgm:cxn modelId="{3B174F9A-AC45-544B-AC69-144EC4B1744A}" type="presOf" srcId="{20DAD7C9-BE85-3A49-86B1-02A7CAA224C2}" destId="{BCF0FA4D-C974-1744-A259-3686685802E7}" srcOrd="0" destOrd="0" presId="urn:microsoft.com/office/officeart/2005/8/layout/process1"/>
    <dgm:cxn modelId="{713E17C0-D25A-A54E-8B49-7BCFF84E06C2}" type="presOf" srcId="{CD0576EC-0B6A-094F-8FED-57E3B54EE270}" destId="{8C6AAD52-94D9-CB49-BAB8-549AA17CC716}" srcOrd="1" destOrd="0" presId="urn:microsoft.com/office/officeart/2005/8/layout/process1"/>
    <dgm:cxn modelId="{673CB5B4-43FE-0945-990E-A169ABE3CF1B}" type="presOf" srcId="{608971A2-E664-464E-BA9A-E7E3623D4F61}" destId="{7ABDE3CF-43AF-704B-A86A-C6770A1BF125}" srcOrd="0" destOrd="0" presId="urn:microsoft.com/office/officeart/2005/8/layout/process1"/>
    <dgm:cxn modelId="{B8FD8937-019A-254E-838C-58EB2857E993}" type="presOf" srcId="{03549330-F557-AA4E-9A7B-73E757B29E95}" destId="{548B3B5F-E6C6-5343-A4FD-92BC2F973FCB}" srcOrd="0" destOrd="0" presId="urn:microsoft.com/office/officeart/2005/8/layout/process1"/>
    <dgm:cxn modelId="{F450B3F4-66B8-0143-B356-2D97B6B14840}" type="presOf" srcId="{CD0576EC-0B6A-094F-8FED-57E3B54EE270}" destId="{44EB8CDD-9A9E-F44E-83B9-8EF93B1DE165}" srcOrd="0" destOrd="0" presId="urn:microsoft.com/office/officeart/2005/8/layout/process1"/>
    <dgm:cxn modelId="{A81AF824-D570-7943-9BCA-99D086D36CE0}" srcId="{20DAD7C9-BE85-3A49-86B1-02A7CAA224C2}" destId="{03549330-F557-AA4E-9A7B-73E757B29E95}" srcOrd="0" destOrd="0" parTransId="{C724C946-37C7-EF4B-962A-0BC7F440F1DA}" sibTransId="{CD0576EC-0B6A-094F-8FED-57E3B54EE270}"/>
    <dgm:cxn modelId="{74E2B91D-FA07-704E-BB44-1E6AFCEB2DE4}" type="presOf" srcId="{B46A4052-BA20-574C-A66C-072E63765353}" destId="{CAA51819-DBE1-8C4B-AC1D-C7D71E2B8F00}" srcOrd="0" destOrd="0" presId="urn:microsoft.com/office/officeart/2005/8/layout/process1"/>
    <dgm:cxn modelId="{2C3388BE-28EE-9E4E-AFC8-483CC5688764}" srcId="{20DAD7C9-BE85-3A49-86B1-02A7CAA224C2}" destId="{608971A2-E664-464E-BA9A-E7E3623D4F61}" srcOrd="2" destOrd="0" parTransId="{3743E602-00FD-3547-A963-340FD572BEBA}" sibTransId="{28927D5F-74DC-8346-A689-88B3487759E6}"/>
    <dgm:cxn modelId="{27F48947-2362-B74C-99A0-4C2A93D7CD2E}" type="presOf" srcId="{28927D5F-74DC-8346-A689-88B3487759E6}" destId="{559B4BFC-DFEB-6148-9FCB-9830D54C617A}" srcOrd="1" destOrd="0" presId="urn:microsoft.com/office/officeart/2005/8/layout/process1"/>
    <dgm:cxn modelId="{FE5FE422-DEE0-3243-8F62-E0A2E431496A}" type="presOf" srcId="{B46A4052-BA20-574C-A66C-072E63765353}" destId="{53A277DC-9A72-5D4C-BB6E-8D8F6277B5B5}" srcOrd="1" destOrd="0" presId="urn:microsoft.com/office/officeart/2005/8/layout/process1"/>
    <dgm:cxn modelId="{B4EA9CFC-9666-7C42-9C6D-AE7980B5A00C}" type="presOf" srcId="{4414F631-4431-4747-A3C8-94E6659D06CB}" destId="{1BE2F959-99BD-8E4D-A2D2-F9185F79875A}" srcOrd="0" destOrd="0" presId="urn:microsoft.com/office/officeart/2005/8/layout/process1"/>
    <dgm:cxn modelId="{24C53FB7-B7D0-6443-B869-D0E298B081F9}" srcId="{20DAD7C9-BE85-3A49-86B1-02A7CAA224C2}" destId="{78EE7E01-D802-B845-BAC8-01BBDD498300}" srcOrd="1" destOrd="0" parTransId="{0458A6EE-691D-0B4F-B718-2CC1CD2536EB}" sibTransId="{B46A4052-BA20-574C-A66C-072E63765353}"/>
    <dgm:cxn modelId="{62695954-7E6C-1644-8D4A-A1F5950AAE16}" type="presParOf" srcId="{BCF0FA4D-C974-1744-A259-3686685802E7}" destId="{548B3B5F-E6C6-5343-A4FD-92BC2F973FCB}" srcOrd="0" destOrd="0" presId="urn:microsoft.com/office/officeart/2005/8/layout/process1"/>
    <dgm:cxn modelId="{24815497-6EDF-814A-B55C-47F68231CBA2}" type="presParOf" srcId="{BCF0FA4D-C974-1744-A259-3686685802E7}" destId="{44EB8CDD-9A9E-F44E-83B9-8EF93B1DE165}" srcOrd="1" destOrd="0" presId="urn:microsoft.com/office/officeart/2005/8/layout/process1"/>
    <dgm:cxn modelId="{6B98B7D5-C2EA-3045-BAE1-F68C07A6C674}" type="presParOf" srcId="{44EB8CDD-9A9E-F44E-83B9-8EF93B1DE165}" destId="{8C6AAD52-94D9-CB49-BAB8-549AA17CC716}" srcOrd="0" destOrd="0" presId="urn:microsoft.com/office/officeart/2005/8/layout/process1"/>
    <dgm:cxn modelId="{48DC9AD8-75D1-2E43-9036-20E13A03B6DA}" type="presParOf" srcId="{BCF0FA4D-C974-1744-A259-3686685802E7}" destId="{CCB5869E-13E8-AA42-8A62-032E4AF2EFFC}" srcOrd="2" destOrd="0" presId="urn:microsoft.com/office/officeart/2005/8/layout/process1"/>
    <dgm:cxn modelId="{4E999C6A-A58C-3145-9D45-76B79CFE401C}" type="presParOf" srcId="{BCF0FA4D-C974-1744-A259-3686685802E7}" destId="{CAA51819-DBE1-8C4B-AC1D-C7D71E2B8F00}" srcOrd="3" destOrd="0" presId="urn:microsoft.com/office/officeart/2005/8/layout/process1"/>
    <dgm:cxn modelId="{2240F9E6-2D89-B546-9642-75887B3B2CA3}" type="presParOf" srcId="{CAA51819-DBE1-8C4B-AC1D-C7D71E2B8F00}" destId="{53A277DC-9A72-5D4C-BB6E-8D8F6277B5B5}" srcOrd="0" destOrd="0" presId="urn:microsoft.com/office/officeart/2005/8/layout/process1"/>
    <dgm:cxn modelId="{FA3C2681-115A-024D-9AA6-2E5BE6CDF331}" type="presParOf" srcId="{BCF0FA4D-C974-1744-A259-3686685802E7}" destId="{7ABDE3CF-43AF-704B-A86A-C6770A1BF125}" srcOrd="4" destOrd="0" presId="urn:microsoft.com/office/officeart/2005/8/layout/process1"/>
    <dgm:cxn modelId="{6DC70CC0-47CB-B745-8049-18AD4325C3CD}" type="presParOf" srcId="{BCF0FA4D-C974-1744-A259-3686685802E7}" destId="{7E3F8F8E-3CEB-6943-BFCE-5CF4A10654BE}" srcOrd="5" destOrd="0" presId="urn:microsoft.com/office/officeart/2005/8/layout/process1"/>
    <dgm:cxn modelId="{08DDCB74-7C2D-CF48-90E2-D0305D13A4BA}" type="presParOf" srcId="{7E3F8F8E-3CEB-6943-BFCE-5CF4A10654BE}" destId="{559B4BFC-DFEB-6148-9FCB-9830D54C617A}" srcOrd="0" destOrd="0" presId="urn:microsoft.com/office/officeart/2005/8/layout/process1"/>
    <dgm:cxn modelId="{11DD0461-EEAC-3841-A733-F9FA4F7E653D}" type="presParOf" srcId="{BCF0FA4D-C974-1744-A259-3686685802E7}" destId="{1BE2F959-99BD-8E4D-A2D2-F9185F79875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BAC8BE7-F6DB-6748-B679-B6D56172EA37}" type="doc">
      <dgm:prSet loTypeId="urn:microsoft.com/office/officeart/2005/8/layout/hierarchy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55880-EC12-7945-A583-31913CB7A577}">
      <dgm:prSet phldrT="[Text]" custT="1"/>
      <dgm:spPr>
        <a:solidFill>
          <a:srgbClr val="EBF1DD"/>
        </a:solidFill>
        <a:ln>
          <a:solidFill>
            <a:srgbClr val="003300"/>
          </a:solidFill>
        </a:ln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sz="2000" dirty="0" smtClean="0">
              <a:solidFill>
                <a:srgbClr val="003300"/>
              </a:solidFill>
              <a:latin typeface="Franklin Gothic Medium"/>
              <a:cs typeface="Franklin Gothic Medium"/>
            </a:rPr>
            <a:t>More 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en-US" sz="2000" dirty="0" smtClean="0">
              <a:solidFill>
                <a:srgbClr val="003300"/>
              </a:solidFill>
              <a:latin typeface="Franklin Gothic Medium"/>
              <a:cs typeface="Franklin Gothic Medium"/>
            </a:rPr>
            <a:t>People</a:t>
          </a:r>
          <a:endParaRPr lang="en-US" sz="2000" dirty="0">
            <a:solidFill>
              <a:srgbClr val="003300"/>
            </a:solidFill>
            <a:latin typeface="Franklin Gothic Medium"/>
            <a:cs typeface="Franklin Gothic Medium"/>
          </a:endParaRPr>
        </a:p>
      </dgm:t>
    </dgm:pt>
    <dgm:pt modelId="{8BA74ADC-771F-F644-9BB1-BD2130B8BDD5}" type="parTrans" cxnId="{957CFC8F-658B-F94A-AB92-EDFF2A0862B7}">
      <dgm:prSet/>
      <dgm:spPr/>
      <dgm:t>
        <a:bodyPr/>
        <a:lstStyle/>
        <a:p>
          <a:pPr>
            <a:lnSpc>
              <a:spcPct val="80000"/>
            </a:lnSpc>
          </a:pPr>
          <a:endParaRPr lang="en-US"/>
        </a:p>
      </dgm:t>
    </dgm:pt>
    <dgm:pt modelId="{98825F78-83C7-6647-AADB-8C7F8F7C07FF}" type="sibTrans" cxnId="{957CFC8F-658B-F94A-AB92-EDFF2A0862B7}">
      <dgm:prSet/>
      <dgm:spPr/>
      <dgm:t>
        <a:bodyPr/>
        <a:lstStyle/>
        <a:p>
          <a:pPr>
            <a:lnSpc>
              <a:spcPct val="80000"/>
            </a:lnSpc>
          </a:pPr>
          <a:endParaRPr lang="en-US"/>
        </a:p>
      </dgm:t>
    </dgm:pt>
    <dgm:pt modelId="{D94CC0E6-697E-3641-86A7-BCFCB4D6459E}">
      <dgm:prSet phldrT="[Text]" custT="1"/>
      <dgm:spPr>
        <a:solidFill>
          <a:srgbClr val="EBF1DD"/>
        </a:solidFill>
        <a:ln>
          <a:solidFill>
            <a:srgbClr val="003300"/>
          </a:solidFill>
        </a:ln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sz="2000" dirty="0" smtClean="0">
              <a:solidFill>
                <a:srgbClr val="003300"/>
              </a:solidFill>
              <a:latin typeface="Franklin Gothic Medium"/>
              <a:cs typeface="Franklin Gothic Medium"/>
            </a:rPr>
            <a:t>Better 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en-US" sz="2000" dirty="0" smtClean="0">
              <a:solidFill>
                <a:srgbClr val="003300"/>
              </a:solidFill>
              <a:latin typeface="Franklin Gothic Medium"/>
              <a:cs typeface="Franklin Gothic Medium"/>
            </a:rPr>
            <a:t>Coverage</a:t>
          </a:r>
          <a:endParaRPr lang="en-US" sz="2000" dirty="0">
            <a:solidFill>
              <a:srgbClr val="003300"/>
            </a:solidFill>
            <a:latin typeface="Franklin Gothic Medium"/>
            <a:cs typeface="Franklin Gothic Medium"/>
          </a:endParaRPr>
        </a:p>
      </dgm:t>
    </dgm:pt>
    <dgm:pt modelId="{0ACB39DD-C694-D64C-ABC9-400FEBF56A8A}" type="parTrans" cxnId="{71AD0383-91C7-A84B-8C8D-DA8D9CB54101}">
      <dgm:prSet/>
      <dgm:spPr/>
      <dgm:t>
        <a:bodyPr/>
        <a:lstStyle/>
        <a:p>
          <a:pPr>
            <a:lnSpc>
              <a:spcPct val="80000"/>
            </a:lnSpc>
          </a:pPr>
          <a:endParaRPr lang="en-US"/>
        </a:p>
      </dgm:t>
    </dgm:pt>
    <dgm:pt modelId="{CE11BFC0-8C11-724D-A542-5646BF170166}" type="sibTrans" cxnId="{71AD0383-91C7-A84B-8C8D-DA8D9CB54101}">
      <dgm:prSet/>
      <dgm:spPr/>
      <dgm:t>
        <a:bodyPr/>
        <a:lstStyle/>
        <a:p>
          <a:pPr>
            <a:lnSpc>
              <a:spcPct val="80000"/>
            </a:lnSpc>
          </a:pPr>
          <a:endParaRPr lang="en-US"/>
        </a:p>
      </dgm:t>
    </dgm:pt>
    <dgm:pt modelId="{9AC52E53-FC7E-4943-8CAE-B87FD076B938}">
      <dgm:prSet phldrT="[Text]" custT="1"/>
      <dgm:spPr>
        <a:solidFill>
          <a:srgbClr val="EBF1DD"/>
        </a:solidFill>
        <a:ln>
          <a:solidFill>
            <a:srgbClr val="003300"/>
          </a:solidFill>
        </a:ln>
      </dgm:spPr>
      <dgm:t>
        <a:bodyPr/>
        <a:lstStyle/>
        <a:p>
          <a:pPr>
            <a:lnSpc>
              <a:spcPct val="80000"/>
            </a:lnSpc>
          </a:pPr>
          <a:r>
            <a:rPr lang="en-US" sz="2000" dirty="0" smtClean="0">
              <a:latin typeface="Franklin Gothic Book"/>
              <a:cs typeface="Franklin Gothic Book"/>
            </a:rPr>
            <a:t>Medicaid expansion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29892FB9-109F-9E4E-A83B-F377F13BE4FD}" type="parTrans" cxnId="{03F6EA29-A45E-4541-992C-23DBCA327EBB}">
      <dgm:prSet/>
      <dgm:spPr>
        <a:solidFill>
          <a:srgbClr val="EBF1DD"/>
        </a:solidFill>
        <a:ln w="28575" cmpd="sng">
          <a:solidFill>
            <a:srgbClr val="EBF1DD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/>
        </a:p>
      </dgm:t>
    </dgm:pt>
    <dgm:pt modelId="{D764DEE8-7685-DF4C-9FB5-F2951E909318}" type="sibTrans" cxnId="{03F6EA29-A45E-4541-992C-23DBCA327EBB}">
      <dgm:prSet/>
      <dgm:spPr/>
      <dgm:t>
        <a:bodyPr/>
        <a:lstStyle/>
        <a:p>
          <a:pPr>
            <a:lnSpc>
              <a:spcPct val="80000"/>
            </a:lnSpc>
          </a:pPr>
          <a:endParaRPr lang="en-US"/>
        </a:p>
      </dgm:t>
    </dgm:pt>
    <dgm:pt modelId="{8BD95C3F-E24D-8C4E-B6EA-7A0EA84C0D9B}">
      <dgm:prSet phldrT="[Text]" custT="1"/>
      <dgm:spPr>
        <a:solidFill>
          <a:srgbClr val="EBF1DD"/>
        </a:solidFill>
        <a:ln>
          <a:solidFill>
            <a:srgbClr val="003300"/>
          </a:solidFill>
        </a:ln>
      </dgm:spPr>
      <dgm:t>
        <a:bodyPr/>
        <a:lstStyle/>
        <a:p>
          <a:pPr>
            <a:lnSpc>
              <a:spcPct val="80000"/>
            </a:lnSpc>
          </a:pPr>
          <a:r>
            <a:rPr lang="en-US" sz="2000" dirty="0" smtClean="0">
              <a:latin typeface="Franklin Gothic Book"/>
              <a:cs typeface="Franklin Gothic Book"/>
            </a:rPr>
            <a:t>Exchanges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F7DDAE71-3703-EE42-B47E-67F2339EA2D7}" type="parTrans" cxnId="{0A8494EE-E2F6-7C43-BD09-C0B8CC9992F2}">
      <dgm:prSet/>
      <dgm:spPr>
        <a:solidFill>
          <a:srgbClr val="EBF1DD"/>
        </a:solidFill>
        <a:ln w="28575" cmpd="sng">
          <a:solidFill>
            <a:srgbClr val="EBF1DD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/>
        </a:p>
      </dgm:t>
    </dgm:pt>
    <dgm:pt modelId="{505B8A68-F8E8-9A4B-8C2A-DC0F52312827}" type="sibTrans" cxnId="{0A8494EE-E2F6-7C43-BD09-C0B8CC9992F2}">
      <dgm:prSet/>
      <dgm:spPr/>
      <dgm:t>
        <a:bodyPr/>
        <a:lstStyle/>
        <a:p>
          <a:pPr>
            <a:lnSpc>
              <a:spcPct val="80000"/>
            </a:lnSpc>
          </a:pPr>
          <a:endParaRPr lang="en-US"/>
        </a:p>
      </dgm:t>
    </dgm:pt>
    <dgm:pt modelId="{0E0D90A5-131A-8248-94F6-8CC8B519B8D9}">
      <dgm:prSet phldrT="[Text]" custT="1"/>
      <dgm:spPr>
        <a:solidFill>
          <a:srgbClr val="EBF1DD"/>
        </a:solidFill>
        <a:ln>
          <a:solidFill>
            <a:srgbClr val="003300"/>
          </a:solidFill>
        </a:ln>
      </dgm:spPr>
      <dgm:t>
        <a:bodyPr/>
        <a:lstStyle/>
        <a:p>
          <a:pPr>
            <a:lnSpc>
              <a:spcPct val="80000"/>
            </a:lnSpc>
          </a:pPr>
          <a:r>
            <a:rPr lang="en-US" sz="2000" dirty="0" smtClean="0">
              <a:latin typeface="Franklin Gothic Book"/>
              <a:cs typeface="Franklin Gothic Book"/>
            </a:rPr>
            <a:t>Guaranteed Issue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F9BDE747-792C-464B-B427-2FF7CD642160}" type="parTrans" cxnId="{47D9F411-931E-5444-AE8B-1FDD34436F89}">
      <dgm:prSet/>
      <dgm:spPr>
        <a:solidFill>
          <a:srgbClr val="EBF1DD"/>
        </a:solidFill>
        <a:ln w="28575" cmpd="sng">
          <a:solidFill>
            <a:srgbClr val="EBF1DD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/>
        </a:p>
      </dgm:t>
    </dgm:pt>
    <dgm:pt modelId="{388E66B5-58EF-E447-8EA5-B47CB67FE019}" type="sibTrans" cxnId="{47D9F411-931E-5444-AE8B-1FDD34436F89}">
      <dgm:prSet/>
      <dgm:spPr/>
      <dgm:t>
        <a:bodyPr/>
        <a:lstStyle/>
        <a:p>
          <a:pPr>
            <a:lnSpc>
              <a:spcPct val="80000"/>
            </a:lnSpc>
          </a:pPr>
          <a:endParaRPr lang="en-US"/>
        </a:p>
      </dgm:t>
    </dgm:pt>
    <dgm:pt modelId="{278C098D-1C9B-3945-B46E-7C9B8D241D79}">
      <dgm:prSet phldrT="[Text]" custT="1"/>
      <dgm:spPr>
        <a:solidFill>
          <a:srgbClr val="EBF1DD"/>
        </a:solidFill>
        <a:ln>
          <a:solidFill>
            <a:srgbClr val="003300"/>
          </a:solidFill>
        </a:ln>
      </dgm:spPr>
      <dgm:t>
        <a:bodyPr/>
        <a:lstStyle/>
        <a:p>
          <a:pPr>
            <a:lnSpc>
              <a:spcPct val="80000"/>
            </a:lnSpc>
          </a:pPr>
          <a:r>
            <a:rPr lang="en-US" sz="2000" dirty="0" smtClean="0">
              <a:latin typeface="Franklin Gothic Book"/>
              <a:cs typeface="Franklin Gothic Book"/>
            </a:rPr>
            <a:t>Kids &lt;26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38B5A87A-8845-B44D-B644-89EFBD778992}" type="parTrans" cxnId="{6BF13C0A-6D36-924F-ACA2-D996A6C93E11}">
      <dgm:prSet/>
      <dgm:spPr>
        <a:solidFill>
          <a:srgbClr val="EBF1DD"/>
        </a:solidFill>
        <a:ln w="28575" cmpd="sng">
          <a:solidFill>
            <a:srgbClr val="EBF1DD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/>
        </a:p>
      </dgm:t>
    </dgm:pt>
    <dgm:pt modelId="{64527B11-90F7-AE4A-BB6C-E1A5A5A027B5}" type="sibTrans" cxnId="{6BF13C0A-6D36-924F-ACA2-D996A6C93E11}">
      <dgm:prSet/>
      <dgm:spPr/>
      <dgm:t>
        <a:bodyPr/>
        <a:lstStyle/>
        <a:p>
          <a:pPr>
            <a:lnSpc>
              <a:spcPct val="80000"/>
            </a:lnSpc>
          </a:pPr>
          <a:endParaRPr lang="en-US"/>
        </a:p>
      </dgm:t>
    </dgm:pt>
    <dgm:pt modelId="{79C7C6CA-65DE-DB46-B102-F1ADE8930E3D}">
      <dgm:prSet phldrT="[Text]" custT="1"/>
      <dgm:spPr>
        <a:solidFill>
          <a:srgbClr val="EBF1DD"/>
        </a:solidFill>
        <a:ln>
          <a:solidFill>
            <a:srgbClr val="003300"/>
          </a:solidFill>
        </a:ln>
      </dgm:spPr>
      <dgm:t>
        <a:bodyPr/>
        <a:lstStyle/>
        <a:p>
          <a:pPr>
            <a:lnSpc>
              <a:spcPct val="80000"/>
            </a:lnSpc>
          </a:pPr>
          <a:r>
            <a:rPr lang="en-US" sz="2000" dirty="0" smtClean="0">
              <a:latin typeface="Franklin Gothic Book"/>
              <a:cs typeface="Franklin Gothic Book"/>
            </a:rPr>
            <a:t>Cost: MLR, Rate Review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6C1330DF-8F79-D341-B4D3-612C03872921}" type="parTrans" cxnId="{1C610DEA-FA23-A649-8218-960AC9CCE5BE}">
      <dgm:prSet/>
      <dgm:spPr>
        <a:solidFill>
          <a:srgbClr val="EBF1DD"/>
        </a:solidFill>
        <a:ln w="28575" cmpd="sng">
          <a:solidFill>
            <a:srgbClr val="EBF1DD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/>
        </a:p>
      </dgm:t>
    </dgm:pt>
    <dgm:pt modelId="{93F047C2-51DE-7844-AC4D-07941012DD1E}" type="sibTrans" cxnId="{1C610DEA-FA23-A649-8218-960AC9CCE5BE}">
      <dgm:prSet/>
      <dgm:spPr/>
      <dgm:t>
        <a:bodyPr/>
        <a:lstStyle/>
        <a:p>
          <a:pPr>
            <a:lnSpc>
              <a:spcPct val="80000"/>
            </a:lnSpc>
          </a:pPr>
          <a:endParaRPr lang="en-US"/>
        </a:p>
      </dgm:t>
    </dgm:pt>
    <dgm:pt modelId="{770708AB-43F5-8341-BBAB-49EFFD13168B}">
      <dgm:prSet phldrT="[Text]" custT="1"/>
      <dgm:spPr>
        <a:solidFill>
          <a:srgbClr val="EBF1DD"/>
        </a:solidFill>
        <a:ln>
          <a:solidFill>
            <a:srgbClr val="003300"/>
          </a:solidFill>
        </a:ln>
      </dgm:spPr>
      <dgm:t>
        <a:bodyPr/>
        <a:lstStyle/>
        <a:p>
          <a:pPr>
            <a:lnSpc>
              <a:spcPct val="80000"/>
            </a:lnSpc>
          </a:pPr>
          <a:r>
            <a:rPr lang="en-US" sz="2000" dirty="0" smtClean="0">
              <a:latin typeface="Franklin Gothic Book"/>
              <a:cs typeface="Franklin Gothic Book"/>
            </a:rPr>
            <a:t>Prescription Drugs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ACC9E8A2-7396-8947-B1F8-A3CA8C9404C3}" type="parTrans" cxnId="{93503191-8952-2543-80D8-16B6E24903D6}">
      <dgm:prSet/>
      <dgm:spPr>
        <a:solidFill>
          <a:srgbClr val="EBF1DD"/>
        </a:solidFill>
        <a:ln w="28575" cmpd="sng">
          <a:solidFill>
            <a:srgbClr val="EBF1DD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/>
        </a:p>
      </dgm:t>
    </dgm:pt>
    <dgm:pt modelId="{F8AF1766-E20D-714D-A39C-58EF6FA7DA1A}" type="sibTrans" cxnId="{93503191-8952-2543-80D8-16B6E24903D6}">
      <dgm:prSet/>
      <dgm:spPr/>
      <dgm:t>
        <a:bodyPr/>
        <a:lstStyle/>
        <a:p>
          <a:pPr>
            <a:lnSpc>
              <a:spcPct val="80000"/>
            </a:lnSpc>
          </a:pPr>
          <a:endParaRPr lang="en-US"/>
        </a:p>
      </dgm:t>
    </dgm:pt>
    <dgm:pt modelId="{969B0722-474F-7A4E-944D-585FB4BCB452}">
      <dgm:prSet phldrT="[Text]" custT="1"/>
      <dgm:spPr>
        <a:solidFill>
          <a:srgbClr val="EBF1DD"/>
        </a:solidFill>
        <a:ln>
          <a:solidFill>
            <a:srgbClr val="003300"/>
          </a:solidFill>
        </a:ln>
      </dgm:spPr>
      <dgm:t>
        <a:bodyPr/>
        <a:lstStyle/>
        <a:p>
          <a:pPr>
            <a:lnSpc>
              <a:spcPct val="80000"/>
            </a:lnSpc>
          </a:pPr>
          <a:r>
            <a:rPr lang="en-US" sz="2000" dirty="0" smtClean="0">
              <a:latin typeface="Franklin Gothic Book"/>
              <a:cs typeface="Franklin Gothic Book"/>
            </a:rPr>
            <a:t>Prevention Benefits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265C2009-9A9B-9D44-98A4-A3063EEDE9D7}" type="parTrans" cxnId="{13095941-3008-6B4D-8AE0-6343AE8177D5}">
      <dgm:prSet/>
      <dgm:spPr>
        <a:solidFill>
          <a:srgbClr val="EBF1DD"/>
        </a:solidFill>
        <a:ln w="28575" cmpd="sng">
          <a:solidFill>
            <a:srgbClr val="EBF1DD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/>
        </a:p>
      </dgm:t>
    </dgm:pt>
    <dgm:pt modelId="{C9C0D1A7-B789-0C4B-AB5D-EA75E850E788}" type="sibTrans" cxnId="{13095941-3008-6B4D-8AE0-6343AE8177D5}">
      <dgm:prSet/>
      <dgm:spPr/>
      <dgm:t>
        <a:bodyPr/>
        <a:lstStyle/>
        <a:p>
          <a:pPr>
            <a:lnSpc>
              <a:spcPct val="80000"/>
            </a:lnSpc>
          </a:pPr>
          <a:endParaRPr lang="en-US"/>
        </a:p>
      </dgm:t>
    </dgm:pt>
    <dgm:pt modelId="{71721602-4EDD-A645-BD58-E8CA259DEF5C}">
      <dgm:prSet phldrT="[Text]" custT="1"/>
      <dgm:spPr>
        <a:solidFill>
          <a:srgbClr val="EBF1DD"/>
        </a:solidFill>
        <a:ln>
          <a:solidFill>
            <a:srgbClr val="003300"/>
          </a:solidFill>
        </a:ln>
      </dgm:spPr>
      <dgm:t>
        <a:bodyPr/>
        <a:lstStyle/>
        <a:p>
          <a:pPr>
            <a:lnSpc>
              <a:spcPct val="80000"/>
            </a:lnSpc>
          </a:pPr>
          <a:r>
            <a:rPr lang="en-US" sz="2000" dirty="0" smtClean="0">
              <a:latin typeface="Franklin Gothic Book"/>
              <a:cs typeface="Franklin Gothic Book"/>
            </a:rPr>
            <a:t>Medicare Advantage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ED7BFA10-1DD3-1944-8574-D9345A3A7076}" type="parTrans" cxnId="{C9A4E690-E005-694F-BBBC-204B02324DA2}">
      <dgm:prSet/>
      <dgm:spPr>
        <a:solidFill>
          <a:srgbClr val="EBF1DD"/>
        </a:solidFill>
        <a:ln w="28575" cmpd="sng">
          <a:solidFill>
            <a:srgbClr val="EBF1DD"/>
          </a:solidFill>
        </a:ln>
      </dgm:spPr>
      <dgm:t>
        <a:bodyPr/>
        <a:lstStyle/>
        <a:p>
          <a:pPr>
            <a:lnSpc>
              <a:spcPct val="80000"/>
            </a:lnSpc>
          </a:pPr>
          <a:endParaRPr lang="en-US" sz="2000"/>
        </a:p>
      </dgm:t>
    </dgm:pt>
    <dgm:pt modelId="{55BA09DC-A190-544E-BD02-4AE74DF49E2D}" type="sibTrans" cxnId="{C9A4E690-E005-694F-BBBC-204B02324DA2}">
      <dgm:prSet/>
      <dgm:spPr/>
      <dgm:t>
        <a:bodyPr/>
        <a:lstStyle/>
        <a:p>
          <a:pPr>
            <a:lnSpc>
              <a:spcPct val="80000"/>
            </a:lnSpc>
          </a:pPr>
          <a:endParaRPr lang="en-US"/>
        </a:p>
      </dgm:t>
    </dgm:pt>
    <dgm:pt modelId="{2921B341-7B5D-6E4E-906C-C32DE359CF79}" type="pres">
      <dgm:prSet presAssocID="{BBAC8BE7-F6DB-6748-B679-B6D56172EA3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D28EF00-77F6-6B44-B483-48300B85C8D2}" type="pres">
      <dgm:prSet presAssocID="{05A55880-EC12-7945-A583-31913CB7A577}" presName="root" presStyleCnt="0"/>
      <dgm:spPr/>
    </dgm:pt>
    <dgm:pt modelId="{48EA4655-C6B1-0541-9BA2-100BCBED795E}" type="pres">
      <dgm:prSet presAssocID="{05A55880-EC12-7945-A583-31913CB7A577}" presName="rootComposite" presStyleCnt="0"/>
      <dgm:spPr/>
    </dgm:pt>
    <dgm:pt modelId="{7993B2A1-B626-9B44-8F9F-C54A6AD4A405}" type="pres">
      <dgm:prSet presAssocID="{05A55880-EC12-7945-A583-31913CB7A577}" presName="rootText" presStyleLbl="node1" presStyleIdx="0" presStyleCnt="2" custScaleX="176301" custScaleY="137598"/>
      <dgm:spPr/>
      <dgm:t>
        <a:bodyPr/>
        <a:lstStyle/>
        <a:p>
          <a:endParaRPr lang="en-US"/>
        </a:p>
      </dgm:t>
    </dgm:pt>
    <dgm:pt modelId="{C75E35E6-7B3B-AD4F-9B8B-D33BC203D16F}" type="pres">
      <dgm:prSet presAssocID="{05A55880-EC12-7945-A583-31913CB7A577}" presName="rootConnector" presStyleLbl="node1" presStyleIdx="0" presStyleCnt="2"/>
      <dgm:spPr/>
      <dgm:t>
        <a:bodyPr/>
        <a:lstStyle/>
        <a:p>
          <a:endParaRPr lang="en-US"/>
        </a:p>
      </dgm:t>
    </dgm:pt>
    <dgm:pt modelId="{04A4E85B-230F-6149-9DF8-4A2F303A9F74}" type="pres">
      <dgm:prSet presAssocID="{05A55880-EC12-7945-A583-31913CB7A577}" presName="childShape" presStyleCnt="0"/>
      <dgm:spPr/>
    </dgm:pt>
    <dgm:pt modelId="{0178CAA6-7899-E74A-A6DF-53B6E34FD2BD}" type="pres">
      <dgm:prSet presAssocID="{29892FB9-109F-9E4E-A83B-F377F13BE4FD}" presName="Name13" presStyleLbl="parChTrans1D2" presStyleIdx="0" presStyleCnt="8" custSzX="236561"/>
      <dgm:spPr/>
      <dgm:t>
        <a:bodyPr/>
        <a:lstStyle/>
        <a:p>
          <a:endParaRPr lang="en-US"/>
        </a:p>
      </dgm:t>
    </dgm:pt>
    <dgm:pt modelId="{966EED60-E7DC-0C48-B9F4-0F7240810B79}" type="pres">
      <dgm:prSet presAssocID="{9AC52E53-FC7E-4943-8CAE-B87FD076B938}" presName="childText" presStyleLbl="bgAcc1" presStyleIdx="0" presStyleCnt="8" custScaleX="193825" custScaleY="135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9DD44C-0F1F-4E4C-88B6-3CACA00933F9}" type="pres">
      <dgm:prSet presAssocID="{F7DDAE71-3703-EE42-B47E-67F2339EA2D7}" presName="Name13" presStyleLbl="parChTrans1D2" presStyleIdx="1" presStyleCnt="8" custSzX="236561"/>
      <dgm:spPr/>
      <dgm:t>
        <a:bodyPr/>
        <a:lstStyle/>
        <a:p>
          <a:endParaRPr lang="en-US"/>
        </a:p>
      </dgm:t>
    </dgm:pt>
    <dgm:pt modelId="{AFAA55D0-FFBD-494F-97AC-246DFA1DE8B3}" type="pres">
      <dgm:prSet presAssocID="{8BD95C3F-E24D-8C4E-B6EA-7A0EA84C0D9B}" presName="childText" presStyleLbl="bgAcc1" presStyleIdx="1" presStyleCnt="8" custScaleX="193825" custScaleY="135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E6A257-BD37-404E-8C30-F5C9BBEB45BC}" type="pres">
      <dgm:prSet presAssocID="{F9BDE747-792C-464B-B427-2FF7CD642160}" presName="Name13" presStyleLbl="parChTrans1D2" presStyleIdx="2" presStyleCnt="8" custSzX="236561"/>
      <dgm:spPr/>
      <dgm:t>
        <a:bodyPr/>
        <a:lstStyle/>
        <a:p>
          <a:endParaRPr lang="en-US"/>
        </a:p>
      </dgm:t>
    </dgm:pt>
    <dgm:pt modelId="{A773D15C-10C5-6448-8D26-8FD434D03B6B}" type="pres">
      <dgm:prSet presAssocID="{0E0D90A5-131A-8248-94F6-8CC8B519B8D9}" presName="childText" presStyleLbl="bgAcc1" presStyleIdx="2" presStyleCnt="8" custScaleX="193825" custScaleY="135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5F439-35A1-9F4A-A22D-0D6F4831B386}" type="pres">
      <dgm:prSet presAssocID="{38B5A87A-8845-B44D-B644-89EFBD778992}" presName="Name13" presStyleLbl="parChTrans1D2" presStyleIdx="3" presStyleCnt="8" custSzX="236561"/>
      <dgm:spPr/>
      <dgm:t>
        <a:bodyPr/>
        <a:lstStyle/>
        <a:p>
          <a:endParaRPr lang="en-US"/>
        </a:p>
      </dgm:t>
    </dgm:pt>
    <dgm:pt modelId="{7B5EE155-71AD-ED40-B1CB-31495D864AA7}" type="pres">
      <dgm:prSet presAssocID="{278C098D-1C9B-3945-B46E-7C9B8D241D79}" presName="childText" presStyleLbl="bgAcc1" presStyleIdx="3" presStyleCnt="8" custScaleX="193825" custScaleY="135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875C1-594B-9549-8C26-1F69AEE7F2C4}" type="pres">
      <dgm:prSet presAssocID="{D94CC0E6-697E-3641-86A7-BCFCB4D6459E}" presName="root" presStyleCnt="0"/>
      <dgm:spPr/>
    </dgm:pt>
    <dgm:pt modelId="{51AC6A5D-C3CB-834D-902B-D8B6918EC6A0}" type="pres">
      <dgm:prSet presAssocID="{D94CC0E6-697E-3641-86A7-BCFCB4D6459E}" presName="rootComposite" presStyleCnt="0"/>
      <dgm:spPr/>
    </dgm:pt>
    <dgm:pt modelId="{C9A040F9-541B-694C-B3F2-FC7EF9E2538A}" type="pres">
      <dgm:prSet presAssocID="{D94CC0E6-697E-3641-86A7-BCFCB4D6459E}" presName="rootText" presStyleLbl="node1" presStyleIdx="1" presStyleCnt="2" custScaleX="176301" custScaleY="137598" custLinFactNeighborX="-17451"/>
      <dgm:spPr/>
      <dgm:t>
        <a:bodyPr/>
        <a:lstStyle/>
        <a:p>
          <a:endParaRPr lang="en-US"/>
        </a:p>
      </dgm:t>
    </dgm:pt>
    <dgm:pt modelId="{1F4D0D13-09FF-2440-B24F-007CFC52E496}" type="pres">
      <dgm:prSet presAssocID="{D94CC0E6-697E-3641-86A7-BCFCB4D6459E}" presName="rootConnector" presStyleLbl="node1" presStyleIdx="1" presStyleCnt="2"/>
      <dgm:spPr/>
      <dgm:t>
        <a:bodyPr/>
        <a:lstStyle/>
        <a:p>
          <a:endParaRPr lang="en-US"/>
        </a:p>
      </dgm:t>
    </dgm:pt>
    <dgm:pt modelId="{0E341377-C145-2B4D-9271-FFDC95370FF2}" type="pres">
      <dgm:prSet presAssocID="{D94CC0E6-697E-3641-86A7-BCFCB4D6459E}" presName="childShape" presStyleCnt="0"/>
      <dgm:spPr/>
    </dgm:pt>
    <dgm:pt modelId="{D5F7E39F-8B0E-2440-8686-F4C0EA633817}" type="pres">
      <dgm:prSet presAssocID="{6C1330DF-8F79-D341-B4D3-612C03872921}" presName="Name13" presStyleLbl="parChTrans1D2" presStyleIdx="4" presStyleCnt="8" custSzX="236561"/>
      <dgm:spPr/>
      <dgm:t>
        <a:bodyPr/>
        <a:lstStyle/>
        <a:p>
          <a:endParaRPr lang="en-US"/>
        </a:p>
      </dgm:t>
    </dgm:pt>
    <dgm:pt modelId="{B8EF054A-C961-754B-A13C-B956A70F14E9}" type="pres">
      <dgm:prSet presAssocID="{79C7C6CA-65DE-DB46-B102-F1ADE8930E3D}" presName="childText" presStyleLbl="bgAcc1" presStyleIdx="4" presStyleCnt="8" custScaleX="193825" custScaleY="135050" custLinFactNeighborX="-21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5F416F-C720-9040-8C9E-72F33E0BAF3E}" type="pres">
      <dgm:prSet presAssocID="{ED7BFA10-1DD3-1944-8574-D9345A3A7076}" presName="Name13" presStyleLbl="parChTrans1D2" presStyleIdx="5" presStyleCnt="8" custSzX="236561"/>
      <dgm:spPr/>
      <dgm:t>
        <a:bodyPr/>
        <a:lstStyle/>
        <a:p>
          <a:endParaRPr lang="en-US"/>
        </a:p>
      </dgm:t>
    </dgm:pt>
    <dgm:pt modelId="{3E7536BF-AA4A-2745-8962-D9532F78DA90}" type="pres">
      <dgm:prSet presAssocID="{71721602-4EDD-A645-BD58-E8CA259DEF5C}" presName="childText" presStyleLbl="bgAcc1" presStyleIdx="5" presStyleCnt="8" custScaleX="193825" custScaleY="135050" custLinFactNeighborX="-21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2DB0A3-0032-AA41-A84A-BF8856066D2F}" type="pres">
      <dgm:prSet presAssocID="{265C2009-9A9B-9D44-98A4-A3063EEDE9D7}" presName="Name13" presStyleLbl="parChTrans1D2" presStyleIdx="6" presStyleCnt="8" custSzX="236561"/>
      <dgm:spPr/>
      <dgm:t>
        <a:bodyPr/>
        <a:lstStyle/>
        <a:p>
          <a:endParaRPr lang="en-US"/>
        </a:p>
      </dgm:t>
    </dgm:pt>
    <dgm:pt modelId="{04028014-0215-4547-8BBE-D77E744FACF6}" type="pres">
      <dgm:prSet presAssocID="{969B0722-474F-7A4E-944D-585FB4BCB452}" presName="childText" presStyleLbl="bgAcc1" presStyleIdx="6" presStyleCnt="8" custScaleX="193825" custScaleY="135050" custLinFactNeighborX="-21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A9BE7A-E870-5149-A819-7F7825F3A997}" type="pres">
      <dgm:prSet presAssocID="{ACC9E8A2-7396-8947-B1F8-A3CA8C9404C3}" presName="Name13" presStyleLbl="parChTrans1D2" presStyleIdx="7" presStyleCnt="8" custSzX="236561"/>
      <dgm:spPr/>
      <dgm:t>
        <a:bodyPr/>
        <a:lstStyle/>
        <a:p>
          <a:endParaRPr lang="en-US"/>
        </a:p>
      </dgm:t>
    </dgm:pt>
    <dgm:pt modelId="{A5C6B2A9-FFBD-3445-BF28-2A801C904EF5}" type="pres">
      <dgm:prSet presAssocID="{770708AB-43F5-8341-BBAB-49EFFD13168B}" presName="childText" presStyleLbl="bgAcc1" presStyleIdx="7" presStyleCnt="8" custScaleX="193825" custScaleY="135050" custLinFactNeighborX="-21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8494EE-E2F6-7C43-BD09-C0B8CC9992F2}" srcId="{05A55880-EC12-7945-A583-31913CB7A577}" destId="{8BD95C3F-E24D-8C4E-B6EA-7A0EA84C0D9B}" srcOrd="1" destOrd="0" parTransId="{F7DDAE71-3703-EE42-B47E-67F2339EA2D7}" sibTransId="{505B8A68-F8E8-9A4B-8C2A-DC0F52312827}"/>
    <dgm:cxn modelId="{425C6150-E4FF-AA4D-B8CE-8FA5BBDD27A1}" type="presOf" srcId="{29892FB9-109F-9E4E-A83B-F377F13BE4FD}" destId="{0178CAA6-7899-E74A-A6DF-53B6E34FD2BD}" srcOrd="0" destOrd="0" presId="urn:microsoft.com/office/officeart/2005/8/layout/hierarchy3"/>
    <dgm:cxn modelId="{FC439E2F-E1FF-0A4E-8090-2DD26F6EC401}" type="presOf" srcId="{ED7BFA10-1DD3-1944-8574-D9345A3A7076}" destId="{685F416F-C720-9040-8C9E-72F33E0BAF3E}" srcOrd="0" destOrd="0" presId="urn:microsoft.com/office/officeart/2005/8/layout/hierarchy3"/>
    <dgm:cxn modelId="{7520ECE3-C473-CF4F-8580-1D699768363F}" type="presOf" srcId="{969B0722-474F-7A4E-944D-585FB4BCB452}" destId="{04028014-0215-4547-8BBE-D77E744FACF6}" srcOrd="0" destOrd="0" presId="urn:microsoft.com/office/officeart/2005/8/layout/hierarchy3"/>
    <dgm:cxn modelId="{94186972-374D-AF44-A566-1A3C37E6324C}" type="presOf" srcId="{0E0D90A5-131A-8248-94F6-8CC8B519B8D9}" destId="{A773D15C-10C5-6448-8D26-8FD434D03B6B}" srcOrd="0" destOrd="0" presId="urn:microsoft.com/office/officeart/2005/8/layout/hierarchy3"/>
    <dgm:cxn modelId="{93503191-8952-2543-80D8-16B6E24903D6}" srcId="{D94CC0E6-697E-3641-86A7-BCFCB4D6459E}" destId="{770708AB-43F5-8341-BBAB-49EFFD13168B}" srcOrd="3" destOrd="0" parTransId="{ACC9E8A2-7396-8947-B1F8-A3CA8C9404C3}" sibTransId="{F8AF1766-E20D-714D-A39C-58EF6FA7DA1A}"/>
    <dgm:cxn modelId="{E47503B5-8D60-1D47-9B4D-DEB53650A784}" type="presOf" srcId="{38B5A87A-8845-B44D-B644-89EFBD778992}" destId="{8935F439-35A1-9F4A-A22D-0D6F4831B386}" srcOrd="0" destOrd="0" presId="urn:microsoft.com/office/officeart/2005/8/layout/hierarchy3"/>
    <dgm:cxn modelId="{B06AC499-C733-B44D-B538-24646057E5F0}" type="presOf" srcId="{F7DDAE71-3703-EE42-B47E-67F2339EA2D7}" destId="{529DD44C-0F1F-4E4C-88B6-3CACA00933F9}" srcOrd="0" destOrd="0" presId="urn:microsoft.com/office/officeart/2005/8/layout/hierarchy3"/>
    <dgm:cxn modelId="{52575D98-983F-514E-BC8A-149269342F5B}" type="presOf" srcId="{770708AB-43F5-8341-BBAB-49EFFD13168B}" destId="{A5C6B2A9-FFBD-3445-BF28-2A801C904EF5}" srcOrd="0" destOrd="0" presId="urn:microsoft.com/office/officeart/2005/8/layout/hierarchy3"/>
    <dgm:cxn modelId="{DE634221-B637-694D-BAD9-881E6322786F}" type="presOf" srcId="{71721602-4EDD-A645-BD58-E8CA259DEF5C}" destId="{3E7536BF-AA4A-2745-8962-D9532F78DA90}" srcOrd="0" destOrd="0" presId="urn:microsoft.com/office/officeart/2005/8/layout/hierarchy3"/>
    <dgm:cxn modelId="{6BF759FE-3079-1A49-9B7E-34A73F2F5DE2}" type="presOf" srcId="{278C098D-1C9B-3945-B46E-7C9B8D241D79}" destId="{7B5EE155-71AD-ED40-B1CB-31495D864AA7}" srcOrd="0" destOrd="0" presId="urn:microsoft.com/office/officeart/2005/8/layout/hierarchy3"/>
    <dgm:cxn modelId="{717583B1-A90E-1441-AEA3-34CD0E4862D2}" type="presOf" srcId="{05A55880-EC12-7945-A583-31913CB7A577}" destId="{C75E35E6-7B3B-AD4F-9B8B-D33BC203D16F}" srcOrd="1" destOrd="0" presId="urn:microsoft.com/office/officeart/2005/8/layout/hierarchy3"/>
    <dgm:cxn modelId="{1C610DEA-FA23-A649-8218-960AC9CCE5BE}" srcId="{D94CC0E6-697E-3641-86A7-BCFCB4D6459E}" destId="{79C7C6CA-65DE-DB46-B102-F1ADE8930E3D}" srcOrd="0" destOrd="0" parTransId="{6C1330DF-8F79-D341-B4D3-612C03872921}" sibTransId="{93F047C2-51DE-7844-AC4D-07941012DD1E}"/>
    <dgm:cxn modelId="{03F6EA29-A45E-4541-992C-23DBCA327EBB}" srcId="{05A55880-EC12-7945-A583-31913CB7A577}" destId="{9AC52E53-FC7E-4943-8CAE-B87FD076B938}" srcOrd="0" destOrd="0" parTransId="{29892FB9-109F-9E4E-A83B-F377F13BE4FD}" sibTransId="{D764DEE8-7685-DF4C-9FB5-F2951E909318}"/>
    <dgm:cxn modelId="{85C49B55-1984-D642-A4DE-873042B4E4A7}" type="presOf" srcId="{ACC9E8A2-7396-8947-B1F8-A3CA8C9404C3}" destId="{B0A9BE7A-E870-5149-A819-7F7825F3A997}" srcOrd="0" destOrd="0" presId="urn:microsoft.com/office/officeart/2005/8/layout/hierarchy3"/>
    <dgm:cxn modelId="{4B0C6DD7-CE48-6140-935D-13C9FA2C869F}" type="presOf" srcId="{F9BDE747-792C-464B-B427-2FF7CD642160}" destId="{07E6A257-BD37-404E-8C30-F5C9BBEB45BC}" srcOrd="0" destOrd="0" presId="urn:microsoft.com/office/officeart/2005/8/layout/hierarchy3"/>
    <dgm:cxn modelId="{8D85FE31-C7D2-5C4A-82D2-AA792E038596}" type="presOf" srcId="{79C7C6CA-65DE-DB46-B102-F1ADE8930E3D}" destId="{B8EF054A-C961-754B-A13C-B956A70F14E9}" srcOrd="0" destOrd="0" presId="urn:microsoft.com/office/officeart/2005/8/layout/hierarchy3"/>
    <dgm:cxn modelId="{64BD3719-814B-C248-AB5A-53330DF6D420}" type="presOf" srcId="{9AC52E53-FC7E-4943-8CAE-B87FD076B938}" destId="{966EED60-E7DC-0C48-B9F4-0F7240810B79}" srcOrd="0" destOrd="0" presId="urn:microsoft.com/office/officeart/2005/8/layout/hierarchy3"/>
    <dgm:cxn modelId="{9EEEB0CE-8586-6343-B690-06F9AA8E8006}" type="presOf" srcId="{265C2009-9A9B-9D44-98A4-A3063EEDE9D7}" destId="{442DB0A3-0032-AA41-A84A-BF8856066D2F}" srcOrd="0" destOrd="0" presId="urn:microsoft.com/office/officeart/2005/8/layout/hierarchy3"/>
    <dgm:cxn modelId="{F120396A-8D23-1C42-8519-083E7FA3CC96}" type="presOf" srcId="{8BD95C3F-E24D-8C4E-B6EA-7A0EA84C0D9B}" destId="{AFAA55D0-FFBD-494F-97AC-246DFA1DE8B3}" srcOrd="0" destOrd="0" presId="urn:microsoft.com/office/officeart/2005/8/layout/hierarchy3"/>
    <dgm:cxn modelId="{957CFC8F-658B-F94A-AB92-EDFF2A0862B7}" srcId="{BBAC8BE7-F6DB-6748-B679-B6D56172EA37}" destId="{05A55880-EC12-7945-A583-31913CB7A577}" srcOrd="0" destOrd="0" parTransId="{8BA74ADC-771F-F644-9BB1-BD2130B8BDD5}" sibTransId="{98825F78-83C7-6647-AADB-8C7F8F7C07FF}"/>
    <dgm:cxn modelId="{9FDDFFCF-C725-6442-A468-83AD43AFE91F}" type="presOf" srcId="{6C1330DF-8F79-D341-B4D3-612C03872921}" destId="{D5F7E39F-8B0E-2440-8686-F4C0EA633817}" srcOrd="0" destOrd="0" presId="urn:microsoft.com/office/officeart/2005/8/layout/hierarchy3"/>
    <dgm:cxn modelId="{FA161F04-B083-0D48-B92D-B25953F8617F}" type="presOf" srcId="{D94CC0E6-697E-3641-86A7-BCFCB4D6459E}" destId="{C9A040F9-541B-694C-B3F2-FC7EF9E2538A}" srcOrd="0" destOrd="0" presId="urn:microsoft.com/office/officeart/2005/8/layout/hierarchy3"/>
    <dgm:cxn modelId="{A86E932A-3733-524D-914E-EE2E8FF14E56}" type="presOf" srcId="{D94CC0E6-697E-3641-86A7-BCFCB4D6459E}" destId="{1F4D0D13-09FF-2440-B24F-007CFC52E496}" srcOrd="1" destOrd="0" presId="urn:microsoft.com/office/officeart/2005/8/layout/hierarchy3"/>
    <dgm:cxn modelId="{301546CA-95C9-4247-BE52-1B5934890229}" type="presOf" srcId="{05A55880-EC12-7945-A583-31913CB7A577}" destId="{7993B2A1-B626-9B44-8F9F-C54A6AD4A405}" srcOrd="0" destOrd="0" presId="urn:microsoft.com/office/officeart/2005/8/layout/hierarchy3"/>
    <dgm:cxn modelId="{6BF13C0A-6D36-924F-ACA2-D996A6C93E11}" srcId="{05A55880-EC12-7945-A583-31913CB7A577}" destId="{278C098D-1C9B-3945-B46E-7C9B8D241D79}" srcOrd="3" destOrd="0" parTransId="{38B5A87A-8845-B44D-B644-89EFBD778992}" sibTransId="{64527B11-90F7-AE4A-BB6C-E1A5A5A027B5}"/>
    <dgm:cxn modelId="{71AD0383-91C7-A84B-8C8D-DA8D9CB54101}" srcId="{BBAC8BE7-F6DB-6748-B679-B6D56172EA37}" destId="{D94CC0E6-697E-3641-86A7-BCFCB4D6459E}" srcOrd="1" destOrd="0" parTransId="{0ACB39DD-C694-D64C-ABC9-400FEBF56A8A}" sibTransId="{CE11BFC0-8C11-724D-A542-5646BF170166}"/>
    <dgm:cxn modelId="{A5ADDE5F-79F4-5B47-8A54-0FC7B7EF09D5}" type="presOf" srcId="{BBAC8BE7-F6DB-6748-B679-B6D56172EA37}" destId="{2921B341-7B5D-6E4E-906C-C32DE359CF79}" srcOrd="0" destOrd="0" presId="urn:microsoft.com/office/officeart/2005/8/layout/hierarchy3"/>
    <dgm:cxn modelId="{47D9F411-931E-5444-AE8B-1FDD34436F89}" srcId="{05A55880-EC12-7945-A583-31913CB7A577}" destId="{0E0D90A5-131A-8248-94F6-8CC8B519B8D9}" srcOrd="2" destOrd="0" parTransId="{F9BDE747-792C-464B-B427-2FF7CD642160}" sibTransId="{388E66B5-58EF-E447-8EA5-B47CB67FE019}"/>
    <dgm:cxn modelId="{C9A4E690-E005-694F-BBBC-204B02324DA2}" srcId="{D94CC0E6-697E-3641-86A7-BCFCB4D6459E}" destId="{71721602-4EDD-A645-BD58-E8CA259DEF5C}" srcOrd="1" destOrd="0" parTransId="{ED7BFA10-1DD3-1944-8574-D9345A3A7076}" sibTransId="{55BA09DC-A190-544E-BD02-4AE74DF49E2D}"/>
    <dgm:cxn modelId="{13095941-3008-6B4D-8AE0-6343AE8177D5}" srcId="{D94CC0E6-697E-3641-86A7-BCFCB4D6459E}" destId="{969B0722-474F-7A4E-944D-585FB4BCB452}" srcOrd="2" destOrd="0" parTransId="{265C2009-9A9B-9D44-98A4-A3063EEDE9D7}" sibTransId="{C9C0D1A7-B789-0C4B-AB5D-EA75E850E788}"/>
    <dgm:cxn modelId="{22726085-FE2B-2046-8EFB-B1F04A849D7F}" type="presParOf" srcId="{2921B341-7B5D-6E4E-906C-C32DE359CF79}" destId="{4D28EF00-77F6-6B44-B483-48300B85C8D2}" srcOrd="0" destOrd="0" presId="urn:microsoft.com/office/officeart/2005/8/layout/hierarchy3"/>
    <dgm:cxn modelId="{B15D1804-2D22-7C44-8C91-9F0351C77786}" type="presParOf" srcId="{4D28EF00-77F6-6B44-B483-48300B85C8D2}" destId="{48EA4655-C6B1-0541-9BA2-100BCBED795E}" srcOrd="0" destOrd="0" presId="urn:microsoft.com/office/officeart/2005/8/layout/hierarchy3"/>
    <dgm:cxn modelId="{6DFE563C-E57C-7A4B-B6C1-77B146F6F23B}" type="presParOf" srcId="{48EA4655-C6B1-0541-9BA2-100BCBED795E}" destId="{7993B2A1-B626-9B44-8F9F-C54A6AD4A405}" srcOrd="0" destOrd="0" presId="urn:microsoft.com/office/officeart/2005/8/layout/hierarchy3"/>
    <dgm:cxn modelId="{ADE81E6F-85F0-5C47-8872-1878891A55B2}" type="presParOf" srcId="{48EA4655-C6B1-0541-9BA2-100BCBED795E}" destId="{C75E35E6-7B3B-AD4F-9B8B-D33BC203D16F}" srcOrd="1" destOrd="0" presId="urn:microsoft.com/office/officeart/2005/8/layout/hierarchy3"/>
    <dgm:cxn modelId="{7EF84996-FEF1-3C44-BFAA-042F89A497CE}" type="presParOf" srcId="{4D28EF00-77F6-6B44-B483-48300B85C8D2}" destId="{04A4E85B-230F-6149-9DF8-4A2F303A9F74}" srcOrd="1" destOrd="0" presId="urn:microsoft.com/office/officeart/2005/8/layout/hierarchy3"/>
    <dgm:cxn modelId="{CAA11797-E8D2-104C-AFAE-19C5131FF7BE}" type="presParOf" srcId="{04A4E85B-230F-6149-9DF8-4A2F303A9F74}" destId="{0178CAA6-7899-E74A-A6DF-53B6E34FD2BD}" srcOrd="0" destOrd="0" presId="urn:microsoft.com/office/officeart/2005/8/layout/hierarchy3"/>
    <dgm:cxn modelId="{D6091677-1E71-FC48-8E6C-0E0E02881C54}" type="presParOf" srcId="{04A4E85B-230F-6149-9DF8-4A2F303A9F74}" destId="{966EED60-E7DC-0C48-B9F4-0F7240810B79}" srcOrd="1" destOrd="0" presId="urn:microsoft.com/office/officeart/2005/8/layout/hierarchy3"/>
    <dgm:cxn modelId="{0E3B3593-D3A9-0F48-B356-33E3C3C597E3}" type="presParOf" srcId="{04A4E85B-230F-6149-9DF8-4A2F303A9F74}" destId="{529DD44C-0F1F-4E4C-88B6-3CACA00933F9}" srcOrd="2" destOrd="0" presId="urn:microsoft.com/office/officeart/2005/8/layout/hierarchy3"/>
    <dgm:cxn modelId="{B6F8D92D-DD67-094E-B129-9CC2E66FC8B3}" type="presParOf" srcId="{04A4E85B-230F-6149-9DF8-4A2F303A9F74}" destId="{AFAA55D0-FFBD-494F-97AC-246DFA1DE8B3}" srcOrd="3" destOrd="0" presId="urn:microsoft.com/office/officeart/2005/8/layout/hierarchy3"/>
    <dgm:cxn modelId="{98C66920-54E0-D84B-926F-9E929893C766}" type="presParOf" srcId="{04A4E85B-230F-6149-9DF8-4A2F303A9F74}" destId="{07E6A257-BD37-404E-8C30-F5C9BBEB45BC}" srcOrd="4" destOrd="0" presId="urn:microsoft.com/office/officeart/2005/8/layout/hierarchy3"/>
    <dgm:cxn modelId="{66E935F8-E9B3-F249-97B6-8806478B814A}" type="presParOf" srcId="{04A4E85B-230F-6149-9DF8-4A2F303A9F74}" destId="{A773D15C-10C5-6448-8D26-8FD434D03B6B}" srcOrd="5" destOrd="0" presId="urn:microsoft.com/office/officeart/2005/8/layout/hierarchy3"/>
    <dgm:cxn modelId="{0E824273-2A5B-C846-9D16-D05275ACE872}" type="presParOf" srcId="{04A4E85B-230F-6149-9DF8-4A2F303A9F74}" destId="{8935F439-35A1-9F4A-A22D-0D6F4831B386}" srcOrd="6" destOrd="0" presId="urn:microsoft.com/office/officeart/2005/8/layout/hierarchy3"/>
    <dgm:cxn modelId="{E0BAD942-3D53-5E40-ABF9-0ED8D920F63B}" type="presParOf" srcId="{04A4E85B-230F-6149-9DF8-4A2F303A9F74}" destId="{7B5EE155-71AD-ED40-B1CB-31495D864AA7}" srcOrd="7" destOrd="0" presId="urn:microsoft.com/office/officeart/2005/8/layout/hierarchy3"/>
    <dgm:cxn modelId="{C2A7EA35-737E-3444-A881-19105CCB2EE3}" type="presParOf" srcId="{2921B341-7B5D-6E4E-906C-C32DE359CF79}" destId="{AF1875C1-594B-9549-8C26-1F69AEE7F2C4}" srcOrd="1" destOrd="0" presId="urn:microsoft.com/office/officeart/2005/8/layout/hierarchy3"/>
    <dgm:cxn modelId="{0D3E5EB3-ABCB-9B43-AAE4-686C7C368F0A}" type="presParOf" srcId="{AF1875C1-594B-9549-8C26-1F69AEE7F2C4}" destId="{51AC6A5D-C3CB-834D-902B-D8B6918EC6A0}" srcOrd="0" destOrd="0" presId="urn:microsoft.com/office/officeart/2005/8/layout/hierarchy3"/>
    <dgm:cxn modelId="{7518963E-17F9-4048-90BE-D533260869F1}" type="presParOf" srcId="{51AC6A5D-C3CB-834D-902B-D8B6918EC6A0}" destId="{C9A040F9-541B-694C-B3F2-FC7EF9E2538A}" srcOrd="0" destOrd="0" presId="urn:microsoft.com/office/officeart/2005/8/layout/hierarchy3"/>
    <dgm:cxn modelId="{6EF59144-CDF2-CE48-AF9E-148EADC6C6D7}" type="presParOf" srcId="{51AC6A5D-C3CB-834D-902B-D8B6918EC6A0}" destId="{1F4D0D13-09FF-2440-B24F-007CFC52E496}" srcOrd="1" destOrd="0" presId="urn:microsoft.com/office/officeart/2005/8/layout/hierarchy3"/>
    <dgm:cxn modelId="{52218A92-24E9-1442-B631-004DCFDC9D46}" type="presParOf" srcId="{AF1875C1-594B-9549-8C26-1F69AEE7F2C4}" destId="{0E341377-C145-2B4D-9271-FFDC95370FF2}" srcOrd="1" destOrd="0" presId="urn:microsoft.com/office/officeart/2005/8/layout/hierarchy3"/>
    <dgm:cxn modelId="{C3FF44F2-0761-1245-A197-BAF67533E15A}" type="presParOf" srcId="{0E341377-C145-2B4D-9271-FFDC95370FF2}" destId="{D5F7E39F-8B0E-2440-8686-F4C0EA633817}" srcOrd="0" destOrd="0" presId="urn:microsoft.com/office/officeart/2005/8/layout/hierarchy3"/>
    <dgm:cxn modelId="{6758D19B-1F60-CC49-93D5-139F8964E113}" type="presParOf" srcId="{0E341377-C145-2B4D-9271-FFDC95370FF2}" destId="{B8EF054A-C961-754B-A13C-B956A70F14E9}" srcOrd="1" destOrd="0" presId="urn:microsoft.com/office/officeart/2005/8/layout/hierarchy3"/>
    <dgm:cxn modelId="{D3DE9EA9-5BA2-2841-B466-8DA5363C6EE4}" type="presParOf" srcId="{0E341377-C145-2B4D-9271-FFDC95370FF2}" destId="{685F416F-C720-9040-8C9E-72F33E0BAF3E}" srcOrd="2" destOrd="0" presId="urn:microsoft.com/office/officeart/2005/8/layout/hierarchy3"/>
    <dgm:cxn modelId="{8E4C0369-9A85-AB49-ACF7-FF7575D9A7EF}" type="presParOf" srcId="{0E341377-C145-2B4D-9271-FFDC95370FF2}" destId="{3E7536BF-AA4A-2745-8962-D9532F78DA90}" srcOrd="3" destOrd="0" presId="urn:microsoft.com/office/officeart/2005/8/layout/hierarchy3"/>
    <dgm:cxn modelId="{AE31F4F7-49F7-3B43-8C22-F8BDF7287687}" type="presParOf" srcId="{0E341377-C145-2B4D-9271-FFDC95370FF2}" destId="{442DB0A3-0032-AA41-A84A-BF8856066D2F}" srcOrd="4" destOrd="0" presId="urn:microsoft.com/office/officeart/2005/8/layout/hierarchy3"/>
    <dgm:cxn modelId="{B062AC3E-FB95-AF45-9C5F-FB5F6DEE63EC}" type="presParOf" srcId="{0E341377-C145-2B4D-9271-FFDC95370FF2}" destId="{04028014-0215-4547-8BBE-D77E744FACF6}" srcOrd="5" destOrd="0" presId="urn:microsoft.com/office/officeart/2005/8/layout/hierarchy3"/>
    <dgm:cxn modelId="{C97AABB8-31BD-FE40-9509-179C24954AF0}" type="presParOf" srcId="{0E341377-C145-2B4D-9271-FFDC95370FF2}" destId="{B0A9BE7A-E870-5149-A819-7F7825F3A997}" srcOrd="6" destOrd="0" presId="urn:microsoft.com/office/officeart/2005/8/layout/hierarchy3"/>
    <dgm:cxn modelId="{D246E818-9CDD-324C-89C8-5F091DB88CD2}" type="presParOf" srcId="{0E341377-C145-2B4D-9271-FFDC95370FF2}" destId="{A5C6B2A9-FFBD-3445-BF28-2A801C904EF5}" srcOrd="7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BAC8BE7-F6DB-6748-B679-B6D56172EA37}" type="doc">
      <dgm:prSet loTypeId="urn:microsoft.com/office/officeart/2005/8/layout/hierarchy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55880-EC12-7945-A583-31913CB7A577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 dirty="0" smtClean="0">
              <a:solidFill>
                <a:srgbClr val="003300"/>
              </a:solidFill>
              <a:latin typeface="Franklin Gothic Medium"/>
              <a:cs typeface="Franklin Gothic Medium"/>
            </a:rPr>
            <a:t>Integrated Care</a:t>
          </a:r>
          <a:endParaRPr lang="en-US" sz="2000" dirty="0">
            <a:solidFill>
              <a:srgbClr val="003300"/>
            </a:solidFill>
            <a:latin typeface="Franklin Gothic Medium"/>
            <a:cs typeface="Franklin Gothic Medium"/>
          </a:endParaRPr>
        </a:p>
      </dgm:t>
    </dgm:pt>
    <dgm:pt modelId="{8BA74ADC-771F-F644-9BB1-BD2130B8BDD5}" type="parTrans" cxnId="{957CFC8F-658B-F94A-AB92-EDFF2A0862B7}">
      <dgm:prSet/>
      <dgm:spPr/>
      <dgm:t>
        <a:bodyPr/>
        <a:lstStyle/>
        <a:p>
          <a:endParaRPr lang="en-US"/>
        </a:p>
      </dgm:t>
    </dgm:pt>
    <dgm:pt modelId="{98825F78-83C7-6647-AADB-8C7F8F7C07FF}" type="sibTrans" cxnId="{957CFC8F-658B-F94A-AB92-EDFF2A0862B7}">
      <dgm:prSet/>
      <dgm:spPr/>
      <dgm:t>
        <a:bodyPr/>
        <a:lstStyle/>
        <a:p>
          <a:endParaRPr lang="en-US"/>
        </a:p>
      </dgm:t>
    </dgm:pt>
    <dgm:pt modelId="{819DCF29-C44A-014C-ABD9-D9FE4DF8A9BF}">
      <dgm:prSet custT="1"/>
      <dgm:spPr>
        <a:solidFill>
          <a:schemeClr val="bg1"/>
        </a:solidFill>
      </dgm:spPr>
      <dgm:t>
        <a:bodyPr/>
        <a:lstStyle/>
        <a:p>
          <a:r>
            <a:rPr lang="en-US" sz="2000" dirty="0" smtClean="0">
              <a:solidFill>
                <a:srgbClr val="003300"/>
              </a:solidFill>
              <a:latin typeface="Franklin Gothic Book"/>
              <a:cs typeface="Franklin Gothic Book"/>
            </a:rPr>
            <a:t>ACOs, Bundles…</a:t>
          </a:r>
          <a:endParaRPr lang="en-US" sz="2000" dirty="0">
            <a:solidFill>
              <a:srgbClr val="003300"/>
            </a:solidFill>
            <a:latin typeface="Franklin Gothic Book"/>
            <a:cs typeface="Franklin Gothic Book"/>
          </a:endParaRPr>
        </a:p>
      </dgm:t>
    </dgm:pt>
    <dgm:pt modelId="{DE282E4B-103E-1044-BA35-D598C5531758}" type="parTrans" cxnId="{3D964257-441E-BD4C-BA4A-EE0D66B216FB}">
      <dgm:prSet/>
      <dgm:spPr>
        <a:ln w="28575" cmpd="sng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742D312F-3004-0140-9E16-F496DB8F1477}" type="sibTrans" cxnId="{3D964257-441E-BD4C-BA4A-EE0D66B216FB}">
      <dgm:prSet/>
      <dgm:spPr/>
      <dgm:t>
        <a:bodyPr/>
        <a:lstStyle/>
        <a:p>
          <a:endParaRPr lang="en-US"/>
        </a:p>
      </dgm:t>
    </dgm:pt>
    <dgm:pt modelId="{9182F9C5-6DB1-C14B-9713-3B7DAAC19FAF}">
      <dgm:prSet custT="1"/>
      <dgm:spPr>
        <a:solidFill>
          <a:schemeClr val="bg1"/>
        </a:solidFill>
      </dgm:spPr>
      <dgm:t>
        <a:bodyPr/>
        <a:lstStyle/>
        <a:p>
          <a:r>
            <a:rPr lang="en-US" sz="2000" smtClean="0">
              <a:solidFill>
                <a:srgbClr val="003300"/>
              </a:solidFill>
              <a:latin typeface="Franklin Gothic Book"/>
              <a:cs typeface="Franklin Gothic Book"/>
            </a:rPr>
            <a:t>Dual Eligibles</a:t>
          </a:r>
          <a:endParaRPr lang="en-US" sz="2000">
            <a:solidFill>
              <a:srgbClr val="003300"/>
            </a:solidFill>
            <a:latin typeface="Franklin Gothic Book"/>
            <a:cs typeface="Franklin Gothic Book"/>
          </a:endParaRPr>
        </a:p>
      </dgm:t>
    </dgm:pt>
    <dgm:pt modelId="{15C11681-4869-7F46-81FB-FC314E5583E9}" type="parTrans" cxnId="{6E908C8D-4594-2041-999D-4AECA73F0C9E}">
      <dgm:prSet/>
      <dgm:spPr>
        <a:ln w="28575" cmpd="sng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8A32063F-F06A-5342-A618-5ED17BC8D01A}" type="sibTrans" cxnId="{6E908C8D-4594-2041-999D-4AECA73F0C9E}">
      <dgm:prSet/>
      <dgm:spPr/>
      <dgm:t>
        <a:bodyPr/>
        <a:lstStyle/>
        <a:p>
          <a:endParaRPr lang="en-US"/>
        </a:p>
      </dgm:t>
    </dgm:pt>
    <dgm:pt modelId="{FA16BF8C-99EB-1345-BC9D-65F3009E7454}">
      <dgm:prSet custT="1"/>
      <dgm:spPr>
        <a:solidFill>
          <a:schemeClr val="bg1"/>
        </a:solidFill>
      </dgm:spPr>
      <dgm:t>
        <a:bodyPr/>
        <a:lstStyle/>
        <a:p>
          <a:r>
            <a:rPr lang="en-US" sz="2000" smtClean="0">
              <a:solidFill>
                <a:srgbClr val="003300"/>
              </a:solidFill>
              <a:latin typeface="Franklin Gothic Book"/>
              <a:cs typeface="Franklin Gothic Book"/>
            </a:rPr>
            <a:t>Care Transitions</a:t>
          </a:r>
          <a:endParaRPr lang="en-US" sz="2000">
            <a:solidFill>
              <a:srgbClr val="003300"/>
            </a:solidFill>
            <a:latin typeface="Franklin Gothic Book"/>
            <a:cs typeface="Franklin Gothic Book"/>
          </a:endParaRPr>
        </a:p>
      </dgm:t>
    </dgm:pt>
    <dgm:pt modelId="{5C96F595-1B7B-544C-8FA4-A77439EE050D}" type="parTrans" cxnId="{F2E19151-9E8E-0148-9B16-0B8FAFDABF45}">
      <dgm:prSet/>
      <dgm:spPr>
        <a:ln w="28575" cmpd="sng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ABBEC8E3-3DE8-BA40-B70C-BF94F8068CBA}" type="sibTrans" cxnId="{F2E19151-9E8E-0148-9B16-0B8FAFDABF45}">
      <dgm:prSet/>
      <dgm:spPr/>
      <dgm:t>
        <a:bodyPr/>
        <a:lstStyle/>
        <a:p>
          <a:endParaRPr lang="en-US"/>
        </a:p>
      </dgm:t>
    </dgm:pt>
    <dgm:pt modelId="{EA7A3F27-66EB-9541-B3DC-FC7DD042C0D5}">
      <dgm:prSet custT="1"/>
      <dgm:spPr>
        <a:solidFill>
          <a:schemeClr val="bg1"/>
        </a:solidFill>
      </dgm:spPr>
      <dgm:t>
        <a:bodyPr/>
        <a:lstStyle/>
        <a:p>
          <a:r>
            <a:rPr lang="en-US" sz="2000" smtClean="0">
              <a:solidFill>
                <a:srgbClr val="003300"/>
              </a:solidFill>
              <a:latin typeface="Franklin Gothic Medium"/>
              <a:cs typeface="Franklin Gothic Medium"/>
            </a:rPr>
            <a:t>Quality Focus</a:t>
          </a:r>
          <a:endParaRPr lang="en-US" sz="2000">
            <a:solidFill>
              <a:srgbClr val="003300"/>
            </a:solidFill>
            <a:latin typeface="Franklin Gothic Medium"/>
            <a:cs typeface="Franklin Gothic Medium"/>
          </a:endParaRPr>
        </a:p>
      </dgm:t>
    </dgm:pt>
    <dgm:pt modelId="{A560AA86-A870-F74B-B57C-C50FC4B007F5}" type="parTrans" cxnId="{05363E41-0FAE-AD42-BCF3-6887DEEC5367}">
      <dgm:prSet/>
      <dgm:spPr/>
      <dgm:t>
        <a:bodyPr/>
        <a:lstStyle/>
        <a:p>
          <a:endParaRPr lang="en-US"/>
        </a:p>
      </dgm:t>
    </dgm:pt>
    <dgm:pt modelId="{0B32B8DC-600A-4B47-82A9-B8EBF33CDF1A}" type="sibTrans" cxnId="{05363E41-0FAE-AD42-BCF3-6887DEEC5367}">
      <dgm:prSet/>
      <dgm:spPr/>
      <dgm:t>
        <a:bodyPr/>
        <a:lstStyle/>
        <a:p>
          <a:endParaRPr lang="en-US"/>
        </a:p>
      </dgm:t>
    </dgm:pt>
    <dgm:pt modelId="{56F2172B-89C9-BA49-A261-6357A0449926}">
      <dgm:prSet custT="1"/>
      <dgm:spPr>
        <a:solidFill>
          <a:schemeClr val="bg1"/>
        </a:solidFill>
      </dgm:spPr>
      <dgm:t>
        <a:bodyPr/>
        <a:lstStyle/>
        <a:p>
          <a:r>
            <a:rPr lang="en-US" sz="2000" dirty="0" smtClean="0">
              <a:solidFill>
                <a:srgbClr val="003300"/>
              </a:solidFill>
              <a:latin typeface="Franklin Gothic Book"/>
              <a:cs typeface="Franklin Gothic Book"/>
            </a:rPr>
            <a:t>Value-Based Payment</a:t>
          </a:r>
          <a:endParaRPr lang="en-US" sz="2000" dirty="0">
            <a:solidFill>
              <a:srgbClr val="003300"/>
            </a:solidFill>
            <a:latin typeface="Franklin Gothic Book"/>
            <a:cs typeface="Franklin Gothic Book"/>
          </a:endParaRPr>
        </a:p>
      </dgm:t>
    </dgm:pt>
    <dgm:pt modelId="{E5F62625-A183-1F43-8EB1-802988EB0917}" type="parTrans" cxnId="{6B8B9C76-C481-9446-8B8D-B754D55C77F0}">
      <dgm:prSet/>
      <dgm:spPr>
        <a:ln w="28575" cmpd="sng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F677AE5D-AE06-A84A-9934-E1C950DCD2E9}" type="sibTrans" cxnId="{6B8B9C76-C481-9446-8B8D-B754D55C77F0}">
      <dgm:prSet/>
      <dgm:spPr/>
      <dgm:t>
        <a:bodyPr/>
        <a:lstStyle/>
        <a:p>
          <a:endParaRPr lang="en-US"/>
        </a:p>
      </dgm:t>
    </dgm:pt>
    <dgm:pt modelId="{B255F8E4-AA8A-314A-9372-B46447D5396A}">
      <dgm:prSet custT="1"/>
      <dgm:spPr>
        <a:solidFill>
          <a:schemeClr val="bg1"/>
        </a:solidFill>
      </dgm:spPr>
      <dgm:t>
        <a:bodyPr/>
        <a:lstStyle/>
        <a:p>
          <a:r>
            <a:rPr lang="en-US" sz="2000" dirty="0" smtClean="0">
              <a:solidFill>
                <a:srgbClr val="003300"/>
              </a:solidFill>
              <a:latin typeface="Franklin Gothic Book"/>
              <a:cs typeface="Franklin Gothic Book"/>
            </a:rPr>
            <a:t>Transparency, Data </a:t>
          </a:r>
          <a:r>
            <a:rPr lang="en-US" sz="2000" dirty="0" smtClean="0">
              <a:solidFill>
                <a:srgbClr val="003300"/>
              </a:solidFill>
              <a:latin typeface="Franklin Gothic Book"/>
              <a:cs typeface="Franklin Gothic Book"/>
            </a:rPr>
            <a:t>Sharing</a:t>
          </a:r>
          <a:endParaRPr lang="en-US" sz="2000" dirty="0">
            <a:solidFill>
              <a:srgbClr val="003300"/>
            </a:solidFill>
            <a:latin typeface="Franklin Gothic Book"/>
            <a:cs typeface="Franklin Gothic Book"/>
          </a:endParaRPr>
        </a:p>
      </dgm:t>
    </dgm:pt>
    <dgm:pt modelId="{6F38D5F5-D8F6-C342-A33D-49ABA2733F1C}" type="parTrans" cxnId="{CB8B63F0-00BE-A64F-9AA5-831262EAF47F}">
      <dgm:prSet/>
      <dgm:spPr>
        <a:ln w="28575" cmpd="sng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576372F9-2AD1-3F46-9E38-78DBBD46368F}" type="sibTrans" cxnId="{CB8B63F0-00BE-A64F-9AA5-831262EAF47F}">
      <dgm:prSet/>
      <dgm:spPr/>
      <dgm:t>
        <a:bodyPr/>
        <a:lstStyle/>
        <a:p>
          <a:endParaRPr lang="en-US"/>
        </a:p>
      </dgm:t>
    </dgm:pt>
    <dgm:pt modelId="{703CA577-B90D-3E4F-B1B3-C1D46B22D02E}">
      <dgm:prSet custT="1"/>
      <dgm:spPr>
        <a:solidFill>
          <a:schemeClr val="bg1"/>
        </a:solidFill>
      </dgm:spPr>
      <dgm:t>
        <a:bodyPr/>
        <a:lstStyle/>
        <a:p>
          <a:r>
            <a:rPr lang="en-US" sz="2000" smtClean="0">
              <a:solidFill>
                <a:srgbClr val="003300"/>
              </a:solidFill>
              <a:latin typeface="Franklin Gothic Book"/>
              <a:cs typeface="Franklin Gothic Book"/>
            </a:rPr>
            <a:t>Fraud &amp; Abuse</a:t>
          </a:r>
          <a:endParaRPr lang="en-US" sz="2000">
            <a:solidFill>
              <a:srgbClr val="003300"/>
            </a:solidFill>
            <a:latin typeface="Franklin Gothic Book"/>
            <a:cs typeface="Franklin Gothic Book"/>
          </a:endParaRPr>
        </a:p>
      </dgm:t>
    </dgm:pt>
    <dgm:pt modelId="{1E668501-D4CC-C54D-A724-B4B1563EB274}" type="parTrans" cxnId="{633816E9-FE89-A240-A2C6-CDDB1B60EE65}">
      <dgm:prSet/>
      <dgm:spPr>
        <a:ln w="28575" cmpd="sng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569D9D05-B91E-574D-B804-93186E1927C1}" type="sibTrans" cxnId="{633816E9-FE89-A240-A2C6-CDDB1B60EE65}">
      <dgm:prSet/>
      <dgm:spPr/>
      <dgm:t>
        <a:bodyPr/>
        <a:lstStyle/>
        <a:p>
          <a:endParaRPr lang="en-US"/>
        </a:p>
      </dgm:t>
    </dgm:pt>
    <dgm:pt modelId="{48708E02-F18F-F04A-A17E-EE84ACFE8686}">
      <dgm:prSet custT="1"/>
      <dgm:spPr>
        <a:solidFill>
          <a:schemeClr val="bg1"/>
        </a:solidFill>
      </dgm:spPr>
      <dgm:t>
        <a:bodyPr/>
        <a:lstStyle/>
        <a:p>
          <a:r>
            <a:rPr lang="en-US" sz="2000" smtClean="0">
              <a:solidFill>
                <a:srgbClr val="003300"/>
              </a:solidFill>
              <a:latin typeface="Franklin Gothic Medium"/>
              <a:cs typeface="Franklin Gothic Medium"/>
            </a:rPr>
            <a:t>Innovation</a:t>
          </a:r>
          <a:endParaRPr lang="en-US" sz="2000">
            <a:solidFill>
              <a:srgbClr val="003300"/>
            </a:solidFill>
            <a:latin typeface="Franklin Gothic Medium"/>
            <a:cs typeface="Franklin Gothic Medium"/>
          </a:endParaRPr>
        </a:p>
      </dgm:t>
    </dgm:pt>
    <dgm:pt modelId="{B5D607E8-9EE4-5542-A19D-6797B013C6DF}" type="parTrans" cxnId="{DF7B59F9-ED0B-CD41-83E0-90B52D3EC45A}">
      <dgm:prSet/>
      <dgm:spPr/>
      <dgm:t>
        <a:bodyPr/>
        <a:lstStyle/>
        <a:p>
          <a:endParaRPr lang="en-US"/>
        </a:p>
      </dgm:t>
    </dgm:pt>
    <dgm:pt modelId="{49737D08-8059-5846-B4DD-FEEC4F18F9EE}" type="sibTrans" cxnId="{DF7B59F9-ED0B-CD41-83E0-90B52D3EC45A}">
      <dgm:prSet/>
      <dgm:spPr/>
      <dgm:t>
        <a:bodyPr/>
        <a:lstStyle/>
        <a:p>
          <a:endParaRPr lang="en-US"/>
        </a:p>
      </dgm:t>
    </dgm:pt>
    <dgm:pt modelId="{6A45D780-EC26-604C-AD59-60A80FAACBEF}">
      <dgm:prSet custT="1"/>
      <dgm:spPr>
        <a:solidFill>
          <a:schemeClr val="bg1"/>
        </a:solidFill>
      </dgm:spPr>
      <dgm:t>
        <a:bodyPr/>
        <a:lstStyle/>
        <a:p>
          <a:r>
            <a:rPr lang="en-US" sz="2000" dirty="0" smtClean="0">
              <a:solidFill>
                <a:srgbClr val="003300"/>
              </a:solidFill>
              <a:latin typeface="Franklin Gothic Book"/>
              <a:cs typeface="Franklin Gothic Book"/>
            </a:rPr>
            <a:t>CMMI</a:t>
          </a:r>
          <a:endParaRPr lang="en-US" sz="2000" dirty="0">
            <a:solidFill>
              <a:srgbClr val="003300"/>
            </a:solidFill>
            <a:latin typeface="Franklin Gothic Book"/>
            <a:cs typeface="Franklin Gothic Book"/>
          </a:endParaRPr>
        </a:p>
      </dgm:t>
    </dgm:pt>
    <dgm:pt modelId="{9C45D4E7-7EFA-C14C-99F6-88C27E51A5AE}" type="parTrans" cxnId="{AA138B7B-39E8-3B47-B461-237C3BA2D0CD}">
      <dgm:prSet/>
      <dgm:spPr>
        <a:ln w="28575" cmpd="sng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6DD533B0-962E-1A42-B6D4-058BED005FA2}" type="sibTrans" cxnId="{AA138B7B-39E8-3B47-B461-237C3BA2D0CD}">
      <dgm:prSet/>
      <dgm:spPr/>
      <dgm:t>
        <a:bodyPr/>
        <a:lstStyle/>
        <a:p>
          <a:endParaRPr lang="en-US"/>
        </a:p>
      </dgm:t>
    </dgm:pt>
    <dgm:pt modelId="{469862E1-630E-B942-95DB-A73E89B9FAFA}">
      <dgm:prSet custT="1"/>
      <dgm:spPr>
        <a:solidFill>
          <a:schemeClr val="bg1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2000" dirty="0" smtClean="0">
              <a:solidFill>
                <a:srgbClr val="003300"/>
              </a:solidFill>
              <a:latin typeface="Franklin Gothic Book"/>
              <a:cs typeface="Franklin Gothic Book"/>
            </a:rPr>
            <a:t>Prevention</a:t>
          </a:r>
        </a:p>
        <a:p>
          <a:pPr>
            <a:spcAft>
              <a:spcPts val="0"/>
            </a:spcAft>
          </a:pPr>
          <a:r>
            <a:rPr lang="en-US" sz="2000" dirty="0" smtClean="0">
              <a:solidFill>
                <a:srgbClr val="003300"/>
              </a:solidFill>
              <a:latin typeface="Franklin Gothic Book"/>
              <a:cs typeface="Franklin Gothic Book"/>
            </a:rPr>
            <a:t>Funds</a:t>
          </a:r>
          <a:endParaRPr lang="en-US" sz="2000" dirty="0">
            <a:solidFill>
              <a:srgbClr val="003300"/>
            </a:solidFill>
            <a:latin typeface="Franklin Gothic Book"/>
            <a:cs typeface="Franklin Gothic Book"/>
          </a:endParaRPr>
        </a:p>
      </dgm:t>
    </dgm:pt>
    <dgm:pt modelId="{E5DD0856-E54D-4C43-9AB2-2F2DE8C89BA5}" type="parTrans" cxnId="{EFFB613F-4A0E-9846-B905-6D12AF4D3E0B}">
      <dgm:prSet/>
      <dgm:spPr>
        <a:ln w="28575" cmpd="sng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0D9C8874-4A4D-CA41-95E4-87DC024687D8}" type="sibTrans" cxnId="{EFFB613F-4A0E-9846-B905-6D12AF4D3E0B}">
      <dgm:prSet/>
      <dgm:spPr/>
      <dgm:t>
        <a:bodyPr/>
        <a:lstStyle/>
        <a:p>
          <a:endParaRPr lang="en-US"/>
        </a:p>
      </dgm:t>
    </dgm:pt>
    <dgm:pt modelId="{9B0F9EC0-E2D3-BE48-9192-8472BAE70E35}">
      <dgm:prSet custT="1"/>
      <dgm:spPr>
        <a:solidFill>
          <a:schemeClr val="bg1"/>
        </a:solidFill>
      </dgm:spPr>
      <dgm:t>
        <a:bodyPr/>
        <a:lstStyle/>
        <a:p>
          <a:r>
            <a:rPr lang="en-US" sz="2000" smtClean="0">
              <a:solidFill>
                <a:srgbClr val="003300"/>
              </a:solidFill>
              <a:latin typeface="Franklin Gothic Book"/>
              <a:cs typeface="Franklin Gothic Book"/>
            </a:rPr>
            <a:t>Pricing Reforms</a:t>
          </a:r>
          <a:endParaRPr lang="en-US" sz="2000">
            <a:solidFill>
              <a:srgbClr val="003300"/>
            </a:solidFill>
            <a:latin typeface="Franklin Gothic Book"/>
            <a:cs typeface="Franklin Gothic Book"/>
          </a:endParaRPr>
        </a:p>
      </dgm:t>
    </dgm:pt>
    <dgm:pt modelId="{2831E1C2-0318-174F-B942-4F942E771E7A}" type="parTrans" cxnId="{ECF15767-E34F-A94B-8909-FCCD87F62258}">
      <dgm:prSet/>
      <dgm:spPr>
        <a:ln w="28575" cmpd="sng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62D028B6-C2C6-AD46-BB12-B22F653AC85E}" type="sibTrans" cxnId="{ECF15767-E34F-A94B-8909-FCCD87F62258}">
      <dgm:prSet/>
      <dgm:spPr/>
      <dgm:t>
        <a:bodyPr/>
        <a:lstStyle/>
        <a:p>
          <a:endParaRPr lang="en-US"/>
        </a:p>
      </dgm:t>
    </dgm:pt>
    <dgm:pt modelId="{06F8C427-994B-C048-AE4F-3BBE553CB442}">
      <dgm:prSet custT="1"/>
      <dgm:spPr>
        <a:solidFill>
          <a:schemeClr val="bg1"/>
        </a:solidFill>
      </dgm:spPr>
      <dgm:t>
        <a:bodyPr/>
        <a:lstStyle/>
        <a:p>
          <a:r>
            <a:rPr lang="en-US" sz="2000" smtClean="0">
              <a:solidFill>
                <a:srgbClr val="003300"/>
              </a:solidFill>
              <a:latin typeface="Franklin Gothic Book"/>
              <a:cs typeface="Franklin Gothic Book"/>
            </a:rPr>
            <a:t>FQHCs</a:t>
          </a:r>
          <a:endParaRPr lang="en-US" sz="2000">
            <a:solidFill>
              <a:srgbClr val="003300"/>
            </a:solidFill>
            <a:latin typeface="Franklin Gothic Book"/>
            <a:cs typeface="Franklin Gothic Book"/>
          </a:endParaRPr>
        </a:p>
      </dgm:t>
    </dgm:pt>
    <dgm:pt modelId="{3D4848FC-67E8-CA40-B5A8-21552E485AC0}" type="parTrans" cxnId="{15F62EC1-F22B-CE4D-8542-F6E09C49030F}">
      <dgm:prSet/>
      <dgm:spPr>
        <a:ln w="28575" cmpd="sng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F8DB223E-E1AD-EE42-BB06-368A128B0204}" type="sibTrans" cxnId="{15F62EC1-F22B-CE4D-8542-F6E09C49030F}">
      <dgm:prSet/>
      <dgm:spPr/>
      <dgm:t>
        <a:bodyPr/>
        <a:lstStyle/>
        <a:p>
          <a:endParaRPr lang="en-US"/>
        </a:p>
      </dgm:t>
    </dgm:pt>
    <dgm:pt modelId="{2921B341-7B5D-6E4E-906C-C32DE359CF79}" type="pres">
      <dgm:prSet presAssocID="{BBAC8BE7-F6DB-6748-B679-B6D56172EA3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D28EF00-77F6-6B44-B483-48300B85C8D2}" type="pres">
      <dgm:prSet presAssocID="{05A55880-EC12-7945-A583-31913CB7A577}" presName="root" presStyleCnt="0"/>
      <dgm:spPr/>
      <dgm:t>
        <a:bodyPr/>
        <a:lstStyle/>
        <a:p>
          <a:endParaRPr lang="en-US"/>
        </a:p>
      </dgm:t>
    </dgm:pt>
    <dgm:pt modelId="{48EA4655-C6B1-0541-9BA2-100BCBED795E}" type="pres">
      <dgm:prSet presAssocID="{05A55880-EC12-7945-A583-31913CB7A577}" presName="rootComposite" presStyleCnt="0"/>
      <dgm:spPr/>
      <dgm:t>
        <a:bodyPr/>
        <a:lstStyle/>
        <a:p>
          <a:endParaRPr lang="en-US"/>
        </a:p>
      </dgm:t>
    </dgm:pt>
    <dgm:pt modelId="{7993B2A1-B626-9B44-8F9F-C54A6AD4A405}" type="pres">
      <dgm:prSet presAssocID="{05A55880-EC12-7945-A583-31913CB7A577}" presName="rootText" presStyleLbl="node1" presStyleIdx="0" presStyleCnt="3"/>
      <dgm:spPr/>
      <dgm:t>
        <a:bodyPr/>
        <a:lstStyle/>
        <a:p>
          <a:endParaRPr lang="en-US"/>
        </a:p>
      </dgm:t>
    </dgm:pt>
    <dgm:pt modelId="{C75E35E6-7B3B-AD4F-9B8B-D33BC203D16F}" type="pres">
      <dgm:prSet presAssocID="{05A55880-EC12-7945-A583-31913CB7A577}" presName="rootConnector" presStyleLbl="node1" presStyleIdx="0" presStyleCnt="3"/>
      <dgm:spPr/>
      <dgm:t>
        <a:bodyPr/>
        <a:lstStyle/>
        <a:p>
          <a:endParaRPr lang="en-US"/>
        </a:p>
      </dgm:t>
    </dgm:pt>
    <dgm:pt modelId="{04A4E85B-230F-6149-9DF8-4A2F303A9F74}" type="pres">
      <dgm:prSet presAssocID="{05A55880-EC12-7945-A583-31913CB7A577}" presName="childShape" presStyleCnt="0"/>
      <dgm:spPr/>
      <dgm:t>
        <a:bodyPr/>
        <a:lstStyle/>
        <a:p>
          <a:endParaRPr lang="en-US"/>
        </a:p>
      </dgm:t>
    </dgm:pt>
    <dgm:pt modelId="{21F772B3-7764-D54C-8124-0D5A1997D2FB}" type="pres">
      <dgm:prSet presAssocID="{DE282E4B-103E-1044-BA35-D598C5531758}" presName="Name13" presStyleLbl="parChTrans1D2" presStyleIdx="0" presStyleCnt="10"/>
      <dgm:spPr/>
      <dgm:t>
        <a:bodyPr/>
        <a:lstStyle/>
        <a:p>
          <a:endParaRPr lang="en-US"/>
        </a:p>
      </dgm:t>
    </dgm:pt>
    <dgm:pt modelId="{147BAD2D-095F-C74F-9D60-9D8A422007E9}" type="pres">
      <dgm:prSet presAssocID="{819DCF29-C44A-014C-ABD9-D9FE4DF8A9BF}" presName="childText" presStyleLbl="bgAcc1" presStyleIdx="0" presStyleCnt="10" custScaleX="121040" custLinFactNeighborX="-40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0447C3-C4C4-2445-81A2-46B084C9E0BD}" type="pres">
      <dgm:prSet presAssocID="{15C11681-4869-7F46-81FB-FC314E5583E9}" presName="Name13" presStyleLbl="parChTrans1D2" presStyleIdx="1" presStyleCnt="10"/>
      <dgm:spPr/>
      <dgm:t>
        <a:bodyPr/>
        <a:lstStyle/>
        <a:p>
          <a:endParaRPr lang="en-US"/>
        </a:p>
      </dgm:t>
    </dgm:pt>
    <dgm:pt modelId="{E32AF5F0-477B-5C41-8A4D-1A2B50035FAC}" type="pres">
      <dgm:prSet presAssocID="{9182F9C5-6DB1-C14B-9713-3B7DAAC19FAF}" presName="childText" presStyleLbl="bgAcc1" presStyleIdx="1" presStyleCnt="10" custScaleX="121040" custLinFactNeighborX="-40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0C5A6A-695D-8048-B7ED-BF961C618FDA}" type="pres">
      <dgm:prSet presAssocID="{5C96F595-1B7B-544C-8FA4-A77439EE050D}" presName="Name13" presStyleLbl="parChTrans1D2" presStyleIdx="2" presStyleCnt="10"/>
      <dgm:spPr/>
      <dgm:t>
        <a:bodyPr/>
        <a:lstStyle/>
        <a:p>
          <a:endParaRPr lang="en-US"/>
        </a:p>
      </dgm:t>
    </dgm:pt>
    <dgm:pt modelId="{35CC6D65-3C82-FD49-8035-AA3D2002A52A}" type="pres">
      <dgm:prSet presAssocID="{FA16BF8C-99EB-1345-BC9D-65F3009E7454}" presName="childText" presStyleLbl="bgAcc1" presStyleIdx="2" presStyleCnt="10" custScaleX="121040" custLinFactNeighborX="-40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6D62AA-82E1-0B47-87D6-416BF49E1659}" type="pres">
      <dgm:prSet presAssocID="{EA7A3F27-66EB-9541-B3DC-FC7DD042C0D5}" presName="root" presStyleCnt="0"/>
      <dgm:spPr/>
      <dgm:t>
        <a:bodyPr/>
        <a:lstStyle/>
        <a:p>
          <a:endParaRPr lang="en-US"/>
        </a:p>
      </dgm:t>
    </dgm:pt>
    <dgm:pt modelId="{F7997DDF-71DA-994C-8B03-5D0CEC27B935}" type="pres">
      <dgm:prSet presAssocID="{EA7A3F27-66EB-9541-B3DC-FC7DD042C0D5}" presName="rootComposite" presStyleCnt="0"/>
      <dgm:spPr/>
      <dgm:t>
        <a:bodyPr/>
        <a:lstStyle/>
        <a:p>
          <a:endParaRPr lang="en-US"/>
        </a:p>
      </dgm:t>
    </dgm:pt>
    <dgm:pt modelId="{1A58B211-31B4-C44A-88B0-2F764A9262CA}" type="pres">
      <dgm:prSet presAssocID="{EA7A3F27-66EB-9541-B3DC-FC7DD042C0D5}" presName="rootText" presStyleLbl="node1" presStyleIdx="1" presStyleCnt="3" custLinFactNeighborX="-15048"/>
      <dgm:spPr/>
      <dgm:t>
        <a:bodyPr/>
        <a:lstStyle/>
        <a:p>
          <a:endParaRPr lang="en-US"/>
        </a:p>
      </dgm:t>
    </dgm:pt>
    <dgm:pt modelId="{0A586831-9790-5841-A974-0233FB06D962}" type="pres">
      <dgm:prSet presAssocID="{EA7A3F27-66EB-9541-B3DC-FC7DD042C0D5}" presName="rootConnector" presStyleLbl="node1" presStyleIdx="1" presStyleCnt="3"/>
      <dgm:spPr/>
      <dgm:t>
        <a:bodyPr/>
        <a:lstStyle/>
        <a:p>
          <a:endParaRPr lang="en-US"/>
        </a:p>
      </dgm:t>
    </dgm:pt>
    <dgm:pt modelId="{5E4A50DC-91EF-A04E-B0F6-EEAF1A23F70B}" type="pres">
      <dgm:prSet presAssocID="{EA7A3F27-66EB-9541-B3DC-FC7DD042C0D5}" presName="childShape" presStyleCnt="0"/>
      <dgm:spPr/>
      <dgm:t>
        <a:bodyPr/>
        <a:lstStyle/>
        <a:p>
          <a:endParaRPr lang="en-US"/>
        </a:p>
      </dgm:t>
    </dgm:pt>
    <dgm:pt modelId="{87FF31C8-BB24-7648-ABA1-6263BEE84D43}" type="pres">
      <dgm:prSet presAssocID="{E5F62625-A183-1F43-8EB1-802988EB0917}" presName="Name13" presStyleLbl="parChTrans1D2" presStyleIdx="3" presStyleCnt="10"/>
      <dgm:spPr/>
      <dgm:t>
        <a:bodyPr/>
        <a:lstStyle/>
        <a:p>
          <a:endParaRPr lang="en-US"/>
        </a:p>
      </dgm:t>
    </dgm:pt>
    <dgm:pt modelId="{435D47C9-D598-5542-BC37-7B95F30E8756}" type="pres">
      <dgm:prSet presAssocID="{56F2172B-89C9-BA49-A261-6357A0449926}" presName="childText" presStyleLbl="bgAcc1" presStyleIdx="3" presStyleCnt="10" custScaleX="153674" custLinFactNeighborX="-236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23CE9C-1C35-8D4C-B267-C6439945BE02}" type="pres">
      <dgm:prSet presAssocID="{6F38D5F5-D8F6-C342-A33D-49ABA2733F1C}" presName="Name13" presStyleLbl="parChTrans1D2" presStyleIdx="4" presStyleCnt="10"/>
      <dgm:spPr/>
      <dgm:t>
        <a:bodyPr/>
        <a:lstStyle/>
        <a:p>
          <a:endParaRPr lang="en-US"/>
        </a:p>
      </dgm:t>
    </dgm:pt>
    <dgm:pt modelId="{445B517D-6D40-A24F-A026-C6C04A5E233E}" type="pres">
      <dgm:prSet presAssocID="{B255F8E4-AA8A-314A-9372-B46447D5396A}" presName="childText" presStyleLbl="bgAcc1" presStyleIdx="4" presStyleCnt="10" custScaleX="153674" custLinFactNeighborX="-236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72BF6-06E1-1C4B-BED8-542F8A2F7DAA}" type="pres">
      <dgm:prSet presAssocID="{1E668501-D4CC-C54D-A724-B4B1563EB274}" presName="Name13" presStyleLbl="parChTrans1D2" presStyleIdx="5" presStyleCnt="10"/>
      <dgm:spPr/>
      <dgm:t>
        <a:bodyPr/>
        <a:lstStyle/>
        <a:p>
          <a:endParaRPr lang="en-US"/>
        </a:p>
      </dgm:t>
    </dgm:pt>
    <dgm:pt modelId="{DC335E17-00F4-AC43-B594-86B9C2FB2894}" type="pres">
      <dgm:prSet presAssocID="{703CA577-B90D-3E4F-B1B3-C1D46B22D02E}" presName="childText" presStyleLbl="bgAcc1" presStyleIdx="5" presStyleCnt="10" custScaleX="153674" custLinFactNeighborX="-236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3427E2-EBBA-A244-B6F9-CB6FF055A8EA}" type="pres">
      <dgm:prSet presAssocID="{48708E02-F18F-F04A-A17E-EE84ACFE8686}" presName="root" presStyleCnt="0"/>
      <dgm:spPr/>
      <dgm:t>
        <a:bodyPr/>
        <a:lstStyle/>
        <a:p>
          <a:endParaRPr lang="en-US"/>
        </a:p>
      </dgm:t>
    </dgm:pt>
    <dgm:pt modelId="{1DD62AAD-F08F-4841-A8C0-5FD6656D21C4}" type="pres">
      <dgm:prSet presAssocID="{48708E02-F18F-F04A-A17E-EE84ACFE8686}" presName="rootComposite" presStyleCnt="0"/>
      <dgm:spPr/>
      <dgm:t>
        <a:bodyPr/>
        <a:lstStyle/>
        <a:p>
          <a:endParaRPr lang="en-US"/>
        </a:p>
      </dgm:t>
    </dgm:pt>
    <dgm:pt modelId="{63B3195D-CB00-EC41-9ED5-053B9D6BCE03}" type="pres">
      <dgm:prSet presAssocID="{48708E02-F18F-F04A-A17E-EE84ACFE8686}" presName="rootText" presStyleLbl="node1" presStyleIdx="2" presStyleCnt="3" custLinFactNeighborX="-27073"/>
      <dgm:spPr/>
      <dgm:t>
        <a:bodyPr/>
        <a:lstStyle/>
        <a:p>
          <a:endParaRPr lang="en-US"/>
        </a:p>
      </dgm:t>
    </dgm:pt>
    <dgm:pt modelId="{6376C2A3-EFD0-6144-A0D3-B324802C210E}" type="pres">
      <dgm:prSet presAssocID="{48708E02-F18F-F04A-A17E-EE84ACFE8686}" presName="rootConnector" presStyleLbl="node1" presStyleIdx="2" presStyleCnt="3"/>
      <dgm:spPr/>
      <dgm:t>
        <a:bodyPr/>
        <a:lstStyle/>
        <a:p>
          <a:endParaRPr lang="en-US"/>
        </a:p>
      </dgm:t>
    </dgm:pt>
    <dgm:pt modelId="{5FA173F7-A17E-FD4A-BD83-84889E41F175}" type="pres">
      <dgm:prSet presAssocID="{48708E02-F18F-F04A-A17E-EE84ACFE8686}" presName="childShape" presStyleCnt="0"/>
      <dgm:spPr/>
      <dgm:t>
        <a:bodyPr/>
        <a:lstStyle/>
        <a:p>
          <a:endParaRPr lang="en-US"/>
        </a:p>
      </dgm:t>
    </dgm:pt>
    <dgm:pt modelId="{9B7BA7F5-CC49-0641-8E21-14FDD812CFD7}" type="pres">
      <dgm:prSet presAssocID="{9C45D4E7-7EFA-C14C-99F6-88C27E51A5AE}" presName="Name13" presStyleLbl="parChTrans1D2" presStyleIdx="6" presStyleCnt="10"/>
      <dgm:spPr/>
      <dgm:t>
        <a:bodyPr/>
        <a:lstStyle/>
        <a:p>
          <a:endParaRPr lang="en-US"/>
        </a:p>
      </dgm:t>
    </dgm:pt>
    <dgm:pt modelId="{EF40F2BB-915E-3E45-A764-982DE8F98D91}" type="pres">
      <dgm:prSet presAssocID="{6A45D780-EC26-604C-AD59-60A80FAACBEF}" presName="childText" presStyleLbl="bgAcc1" presStyleIdx="6" presStyleCnt="10" custScaleX="125934" custScaleY="62464" custLinFactNeighborX="-37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1B744-FCB9-3F40-B103-8165B2AC4EC7}" type="pres">
      <dgm:prSet presAssocID="{E5DD0856-E54D-4C43-9AB2-2F2DE8C89BA5}" presName="Name13" presStyleLbl="parChTrans1D2" presStyleIdx="7" presStyleCnt="10"/>
      <dgm:spPr/>
      <dgm:t>
        <a:bodyPr/>
        <a:lstStyle/>
        <a:p>
          <a:endParaRPr lang="en-US"/>
        </a:p>
      </dgm:t>
    </dgm:pt>
    <dgm:pt modelId="{FE4C2BF3-42A7-AA42-901A-1E9FCB9B41AF}" type="pres">
      <dgm:prSet presAssocID="{469862E1-630E-B942-95DB-A73E89B9FAFA}" presName="childText" presStyleLbl="bgAcc1" presStyleIdx="7" presStyleCnt="10" custScaleX="125934" custScaleY="86029" custLinFactNeighborX="-37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C264F7-9F79-134B-95EE-89018492E0B5}" type="pres">
      <dgm:prSet presAssocID="{2831E1C2-0318-174F-B942-4F942E771E7A}" presName="Name13" presStyleLbl="parChTrans1D2" presStyleIdx="8" presStyleCnt="10"/>
      <dgm:spPr/>
      <dgm:t>
        <a:bodyPr/>
        <a:lstStyle/>
        <a:p>
          <a:endParaRPr lang="en-US"/>
        </a:p>
      </dgm:t>
    </dgm:pt>
    <dgm:pt modelId="{662A5780-6F5D-3140-A975-F8C264427F18}" type="pres">
      <dgm:prSet presAssocID="{9B0F9EC0-E2D3-BE48-9192-8472BAE70E35}" presName="childText" presStyleLbl="bgAcc1" presStyleIdx="8" presStyleCnt="10" custScaleX="125934" custLinFactNeighborX="-37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0C501F-D5F8-3C40-BEEA-9AE3D3C0A255}" type="pres">
      <dgm:prSet presAssocID="{3D4848FC-67E8-CA40-B5A8-21552E485AC0}" presName="Name13" presStyleLbl="parChTrans1D2" presStyleIdx="9" presStyleCnt="10"/>
      <dgm:spPr/>
      <dgm:t>
        <a:bodyPr/>
        <a:lstStyle/>
        <a:p>
          <a:endParaRPr lang="en-US"/>
        </a:p>
      </dgm:t>
    </dgm:pt>
    <dgm:pt modelId="{37E81ABB-D6A3-7642-A1CD-90DCC68FA86E}" type="pres">
      <dgm:prSet presAssocID="{06F8C427-994B-C048-AE4F-3BBE553CB442}" presName="childText" presStyleLbl="bgAcc1" presStyleIdx="9" presStyleCnt="10" custScaleX="125934" custScaleY="62464" custLinFactNeighborX="-37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8B9C76-C481-9446-8B8D-B754D55C77F0}" srcId="{EA7A3F27-66EB-9541-B3DC-FC7DD042C0D5}" destId="{56F2172B-89C9-BA49-A261-6357A0449926}" srcOrd="0" destOrd="0" parTransId="{E5F62625-A183-1F43-8EB1-802988EB0917}" sibTransId="{F677AE5D-AE06-A84A-9934-E1C950DCD2E9}"/>
    <dgm:cxn modelId="{8929B493-CC1F-F042-BA8E-B980079EB784}" type="presOf" srcId="{EA7A3F27-66EB-9541-B3DC-FC7DD042C0D5}" destId="{0A586831-9790-5841-A974-0233FB06D962}" srcOrd="1" destOrd="0" presId="urn:microsoft.com/office/officeart/2005/8/layout/hierarchy3"/>
    <dgm:cxn modelId="{34D45CCE-CD60-6A44-B357-95640B7FCF73}" type="presOf" srcId="{6A45D780-EC26-604C-AD59-60A80FAACBEF}" destId="{EF40F2BB-915E-3E45-A764-982DE8F98D91}" srcOrd="0" destOrd="0" presId="urn:microsoft.com/office/officeart/2005/8/layout/hierarchy3"/>
    <dgm:cxn modelId="{DF7B59F9-ED0B-CD41-83E0-90B52D3EC45A}" srcId="{BBAC8BE7-F6DB-6748-B679-B6D56172EA37}" destId="{48708E02-F18F-F04A-A17E-EE84ACFE8686}" srcOrd="2" destOrd="0" parTransId="{B5D607E8-9EE4-5542-A19D-6797B013C6DF}" sibTransId="{49737D08-8059-5846-B4DD-FEEC4F18F9EE}"/>
    <dgm:cxn modelId="{6C01E14B-0091-074C-922F-4CEBBAC410F1}" type="presOf" srcId="{703CA577-B90D-3E4F-B1B3-C1D46B22D02E}" destId="{DC335E17-00F4-AC43-B594-86B9C2FB2894}" srcOrd="0" destOrd="0" presId="urn:microsoft.com/office/officeart/2005/8/layout/hierarchy3"/>
    <dgm:cxn modelId="{F9363858-1978-0547-8D62-27E5D514A16C}" type="presOf" srcId="{9C45D4E7-7EFA-C14C-99F6-88C27E51A5AE}" destId="{9B7BA7F5-CC49-0641-8E21-14FDD812CFD7}" srcOrd="0" destOrd="0" presId="urn:microsoft.com/office/officeart/2005/8/layout/hierarchy3"/>
    <dgm:cxn modelId="{A28DDE7E-8BB5-034B-8FED-F0A64981F340}" type="presOf" srcId="{05A55880-EC12-7945-A583-31913CB7A577}" destId="{7993B2A1-B626-9B44-8F9F-C54A6AD4A405}" srcOrd="0" destOrd="0" presId="urn:microsoft.com/office/officeart/2005/8/layout/hierarchy3"/>
    <dgm:cxn modelId="{466B85E0-4676-224B-AA0C-8D55FE50088A}" type="presOf" srcId="{05A55880-EC12-7945-A583-31913CB7A577}" destId="{C75E35E6-7B3B-AD4F-9B8B-D33BC203D16F}" srcOrd="1" destOrd="0" presId="urn:microsoft.com/office/officeart/2005/8/layout/hierarchy3"/>
    <dgm:cxn modelId="{0B892134-E3BD-C94F-BFC6-DE1623CE11C8}" type="presOf" srcId="{1E668501-D4CC-C54D-A724-B4B1563EB274}" destId="{CF372BF6-06E1-1C4B-BED8-542F8A2F7DAA}" srcOrd="0" destOrd="0" presId="urn:microsoft.com/office/officeart/2005/8/layout/hierarchy3"/>
    <dgm:cxn modelId="{7EF7E457-6286-1D4A-B92A-03369987644A}" type="presOf" srcId="{819DCF29-C44A-014C-ABD9-D9FE4DF8A9BF}" destId="{147BAD2D-095F-C74F-9D60-9D8A422007E9}" srcOrd="0" destOrd="0" presId="urn:microsoft.com/office/officeart/2005/8/layout/hierarchy3"/>
    <dgm:cxn modelId="{05363E41-0FAE-AD42-BCF3-6887DEEC5367}" srcId="{BBAC8BE7-F6DB-6748-B679-B6D56172EA37}" destId="{EA7A3F27-66EB-9541-B3DC-FC7DD042C0D5}" srcOrd="1" destOrd="0" parTransId="{A560AA86-A870-F74B-B57C-C50FC4B007F5}" sibTransId="{0B32B8DC-600A-4B47-82A9-B8EBF33CDF1A}"/>
    <dgm:cxn modelId="{CB8B63F0-00BE-A64F-9AA5-831262EAF47F}" srcId="{EA7A3F27-66EB-9541-B3DC-FC7DD042C0D5}" destId="{B255F8E4-AA8A-314A-9372-B46447D5396A}" srcOrd="1" destOrd="0" parTransId="{6F38D5F5-D8F6-C342-A33D-49ABA2733F1C}" sibTransId="{576372F9-2AD1-3F46-9E38-78DBBD46368F}"/>
    <dgm:cxn modelId="{2F5C0D1D-BDE8-824B-953E-83E615CD51D4}" type="presOf" srcId="{E5F62625-A183-1F43-8EB1-802988EB0917}" destId="{87FF31C8-BB24-7648-ABA1-6263BEE84D43}" srcOrd="0" destOrd="0" presId="urn:microsoft.com/office/officeart/2005/8/layout/hierarchy3"/>
    <dgm:cxn modelId="{EFFB613F-4A0E-9846-B905-6D12AF4D3E0B}" srcId="{48708E02-F18F-F04A-A17E-EE84ACFE8686}" destId="{469862E1-630E-B942-95DB-A73E89B9FAFA}" srcOrd="1" destOrd="0" parTransId="{E5DD0856-E54D-4C43-9AB2-2F2DE8C89BA5}" sibTransId="{0D9C8874-4A4D-CA41-95E4-87DC024687D8}"/>
    <dgm:cxn modelId="{ECF15767-E34F-A94B-8909-FCCD87F62258}" srcId="{48708E02-F18F-F04A-A17E-EE84ACFE8686}" destId="{9B0F9EC0-E2D3-BE48-9192-8472BAE70E35}" srcOrd="2" destOrd="0" parTransId="{2831E1C2-0318-174F-B942-4F942E771E7A}" sibTransId="{62D028B6-C2C6-AD46-BB12-B22F653AC85E}"/>
    <dgm:cxn modelId="{CC26BBA4-4F72-2541-B06E-893B2347F363}" type="presOf" srcId="{48708E02-F18F-F04A-A17E-EE84ACFE8686}" destId="{63B3195D-CB00-EC41-9ED5-053B9D6BCE03}" srcOrd="0" destOrd="0" presId="urn:microsoft.com/office/officeart/2005/8/layout/hierarchy3"/>
    <dgm:cxn modelId="{15F62EC1-F22B-CE4D-8542-F6E09C49030F}" srcId="{48708E02-F18F-F04A-A17E-EE84ACFE8686}" destId="{06F8C427-994B-C048-AE4F-3BBE553CB442}" srcOrd="3" destOrd="0" parTransId="{3D4848FC-67E8-CA40-B5A8-21552E485AC0}" sibTransId="{F8DB223E-E1AD-EE42-BB06-368A128B0204}"/>
    <dgm:cxn modelId="{AA138B7B-39E8-3B47-B461-237C3BA2D0CD}" srcId="{48708E02-F18F-F04A-A17E-EE84ACFE8686}" destId="{6A45D780-EC26-604C-AD59-60A80FAACBEF}" srcOrd="0" destOrd="0" parTransId="{9C45D4E7-7EFA-C14C-99F6-88C27E51A5AE}" sibTransId="{6DD533B0-962E-1A42-B6D4-058BED005FA2}"/>
    <dgm:cxn modelId="{2D7E355C-8683-F741-BCA6-4E2A1AD7D90D}" type="presOf" srcId="{BBAC8BE7-F6DB-6748-B679-B6D56172EA37}" destId="{2921B341-7B5D-6E4E-906C-C32DE359CF79}" srcOrd="0" destOrd="0" presId="urn:microsoft.com/office/officeart/2005/8/layout/hierarchy3"/>
    <dgm:cxn modelId="{6128867B-BC90-2C47-AFE5-CAA3BDFB0DA1}" type="presOf" srcId="{EA7A3F27-66EB-9541-B3DC-FC7DD042C0D5}" destId="{1A58B211-31B4-C44A-88B0-2F764A9262CA}" srcOrd="0" destOrd="0" presId="urn:microsoft.com/office/officeart/2005/8/layout/hierarchy3"/>
    <dgm:cxn modelId="{E0408A9D-5916-0D48-9FE3-5E772A13C213}" type="presOf" srcId="{B255F8E4-AA8A-314A-9372-B46447D5396A}" destId="{445B517D-6D40-A24F-A026-C6C04A5E233E}" srcOrd="0" destOrd="0" presId="urn:microsoft.com/office/officeart/2005/8/layout/hierarchy3"/>
    <dgm:cxn modelId="{8B18E205-B03D-054E-A7D1-85A36154AA49}" type="presOf" srcId="{5C96F595-1B7B-544C-8FA4-A77439EE050D}" destId="{680C5A6A-695D-8048-B7ED-BF961C618FDA}" srcOrd="0" destOrd="0" presId="urn:microsoft.com/office/officeart/2005/8/layout/hierarchy3"/>
    <dgm:cxn modelId="{6E908C8D-4594-2041-999D-4AECA73F0C9E}" srcId="{05A55880-EC12-7945-A583-31913CB7A577}" destId="{9182F9C5-6DB1-C14B-9713-3B7DAAC19FAF}" srcOrd="1" destOrd="0" parTransId="{15C11681-4869-7F46-81FB-FC314E5583E9}" sibTransId="{8A32063F-F06A-5342-A618-5ED17BC8D01A}"/>
    <dgm:cxn modelId="{F2E19151-9E8E-0148-9B16-0B8FAFDABF45}" srcId="{05A55880-EC12-7945-A583-31913CB7A577}" destId="{FA16BF8C-99EB-1345-BC9D-65F3009E7454}" srcOrd="2" destOrd="0" parTransId="{5C96F595-1B7B-544C-8FA4-A77439EE050D}" sibTransId="{ABBEC8E3-3DE8-BA40-B70C-BF94F8068CBA}"/>
    <dgm:cxn modelId="{957CFC8F-658B-F94A-AB92-EDFF2A0862B7}" srcId="{BBAC8BE7-F6DB-6748-B679-B6D56172EA37}" destId="{05A55880-EC12-7945-A583-31913CB7A577}" srcOrd="0" destOrd="0" parTransId="{8BA74ADC-771F-F644-9BB1-BD2130B8BDD5}" sibTransId="{98825F78-83C7-6647-AADB-8C7F8F7C07FF}"/>
    <dgm:cxn modelId="{FEA7E343-A7D1-1543-BEAF-71B3A909A4FD}" type="presOf" srcId="{6F38D5F5-D8F6-C342-A33D-49ABA2733F1C}" destId="{9423CE9C-1C35-8D4C-B267-C6439945BE02}" srcOrd="0" destOrd="0" presId="urn:microsoft.com/office/officeart/2005/8/layout/hierarchy3"/>
    <dgm:cxn modelId="{6CE897F2-BBFB-8143-ADAC-1AF6EE6AC060}" type="presOf" srcId="{56F2172B-89C9-BA49-A261-6357A0449926}" destId="{435D47C9-D598-5542-BC37-7B95F30E8756}" srcOrd="0" destOrd="0" presId="urn:microsoft.com/office/officeart/2005/8/layout/hierarchy3"/>
    <dgm:cxn modelId="{AE75F08A-8443-5548-82AF-A1F7A7B4160C}" type="presOf" srcId="{DE282E4B-103E-1044-BA35-D598C5531758}" destId="{21F772B3-7764-D54C-8124-0D5A1997D2FB}" srcOrd="0" destOrd="0" presId="urn:microsoft.com/office/officeart/2005/8/layout/hierarchy3"/>
    <dgm:cxn modelId="{3D964257-441E-BD4C-BA4A-EE0D66B216FB}" srcId="{05A55880-EC12-7945-A583-31913CB7A577}" destId="{819DCF29-C44A-014C-ABD9-D9FE4DF8A9BF}" srcOrd="0" destOrd="0" parTransId="{DE282E4B-103E-1044-BA35-D598C5531758}" sibTransId="{742D312F-3004-0140-9E16-F496DB8F1477}"/>
    <dgm:cxn modelId="{633816E9-FE89-A240-A2C6-CDDB1B60EE65}" srcId="{EA7A3F27-66EB-9541-B3DC-FC7DD042C0D5}" destId="{703CA577-B90D-3E4F-B1B3-C1D46B22D02E}" srcOrd="2" destOrd="0" parTransId="{1E668501-D4CC-C54D-A724-B4B1563EB274}" sibTransId="{569D9D05-B91E-574D-B804-93186E1927C1}"/>
    <dgm:cxn modelId="{0B947C59-65A6-2D4E-8103-4E651E009920}" type="presOf" srcId="{9B0F9EC0-E2D3-BE48-9192-8472BAE70E35}" destId="{662A5780-6F5D-3140-A975-F8C264427F18}" srcOrd="0" destOrd="0" presId="urn:microsoft.com/office/officeart/2005/8/layout/hierarchy3"/>
    <dgm:cxn modelId="{5D476A69-54A9-B944-B0DF-310F58384ABD}" type="presOf" srcId="{469862E1-630E-B942-95DB-A73E89B9FAFA}" destId="{FE4C2BF3-42A7-AA42-901A-1E9FCB9B41AF}" srcOrd="0" destOrd="0" presId="urn:microsoft.com/office/officeart/2005/8/layout/hierarchy3"/>
    <dgm:cxn modelId="{1C4B3040-4C72-0B4A-95F9-ACECE9583864}" type="presOf" srcId="{06F8C427-994B-C048-AE4F-3BBE553CB442}" destId="{37E81ABB-D6A3-7642-A1CD-90DCC68FA86E}" srcOrd="0" destOrd="0" presId="urn:microsoft.com/office/officeart/2005/8/layout/hierarchy3"/>
    <dgm:cxn modelId="{D1101E7E-B728-644E-B601-BE98CC544574}" type="presOf" srcId="{48708E02-F18F-F04A-A17E-EE84ACFE8686}" destId="{6376C2A3-EFD0-6144-A0D3-B324802C210E}" srcOrd="1" destOrd="0" presId="urn:microsoft.com/office/officeart/2005/8/layout/hierarchy3"/>
    <dgm:cxn modelId="{BF0901C1-AA3D-614B-904E-9CF53AEB1DE2}" type="presOf" srcId="{2831E1C2-0318-174F-B942-4F942E771E7A}" destId="{9DC264F7-9F79-134B-95EE-89018492E0B5}" srcOrd="0" destOrd="0" presId="urn:microsoft.com/office/officeart/2005/8/layout/hierarchy3"/>
    <dgm:cxn modelId="{84730570-F84C-E54B-9488-C33DAC4C494E}" type="presOf" srcId="{9182F9C5-6DB1-C14B-9713-3B7DAAC19FAF}" destId="{E32AF5F0-477B-5C41-8A4D-1A2B50035FAC}" srcOrd="0" destOrd="0" presId="urn:microsoft.com/office/officeart/2005/8/layout/hierarchy3"/>
    <dgm:cxn modelId="{6DD87C33-FA58-C247-9425-5F5DDFFE7DF9}" type="presOf" srcId="{3D4848FC-67E8-CA40-B5A8-21552E485AC0}" destId="{BC0C501F-D5F8-3C40-BEEA-9AE3D3C0A255}" srcOrd="0" destOrd="0" presId="urn:microsoft.com/office/officeart/2005/8/layout/hierarchy3"/>
    <dgm:cxn modelId="{59E40FCE-AA1F-1043-9918-D1D159F8C9E0}" type="presOf" srcId="{FA16BF8C-99EB-1345-BC9D-65F3009E7454}" destId="{35CC6D65-3C82-FD49-8035-AA3D2002A52A}" srcOrd="0" destOrd="0" presId="urn:microsoft.com/office/officeart/2005/8/layout/hierarchy3"/>
    <dgm:cxn modelId="{35173BAF-CA43-3646-B770-F5F3F63CB07E}" type="presOf" srcId="{15C11681-4869-7F46-81FB-FC314E5583E9}" destId="{8F0447C3-C4C4-2445-81A2-46B084C9E0BD}" srcOrd="0" destOrd="0" presId="urn:microsoft.com/office/officeart/2005/8/layout/hierarchy3"/>
    <dgm:cxn modelId="{A50C25D2-6D2F-8B44-AEF2-5823E2B8E35B}" type="presOf" srcId="{E5DD0856-E54D-4C43-9AB2-2F2DE8C89BA5}" destId="{8091B744-FCB9-3F40-B103-8165B2AC4EC7}" srcOrd="0" destOrd="0" presId="urn:microsoft.com/office/officeart/2005/8/layout/hierarchy3"/>
    <dgm:cxn modelId="{09E50A29-C99D-1B47-B6BF-F67EE868D7E4}" type="presParOf" srcId="{2921B341-7B5D-6E4E-906C-C32DE359CF79}" destId="{4D28EF00-77F6-6B44-B483-48300B85C8D2}" srcOrd="0" destOrd="0" presId="urn:microsoft.com/office/officeart/2005/8/layout/hierarchy3"/>
    <dgm:cxn modelId="{99CEC241-5B15-E546-A79A-723F17A1213F}" type="presParOf" srcId="{4D28EF00-77F6-6B44-B483-48300B85C8D2}" destId="{48EA4655-C6B1-0541-9BA2-100BCBED795E}" srcOrd="0" destOrd="0" presId="urn:microsoft.com/office/officeart/2005/8/layout/hierarchy3"/>
    <dgm:cxn modelId="{0C5E8935-0A4F-EF42-BE14-E96BDD0D37E6}" type="presParOf" srcId="{48EA4655-C6B1-0541-9BA2-100BCBED795E}" destId="{7993B2A1-B626-9B44-8F9F-C54A6AD4A405}" srcOrd="0" destOrd="0" presId="urn:microsoft.com/office/officeart/2005/8/layout/hierarchy3"/>
    <dgm:cxn modelId="{03658C5F-409F-E240-813B-41DD7F83C1A5}" type="presParOf" srcId="{48EA4655-C6B1-0541-9BA2-100BCBED795E}" destId="{C75E35E6-7B3B-AD4F-9B8B-D33BC203D16F}" srcOrd="1" destOrd="0" presId="urn:microsoft.com/office/officeart/2005/8/layout/hierarchy3"/>
    <dgm:cxn modelId="{D918E52F-6E76-FE4A-97C2-E08F606CB598}" type="presParOf" srcId="{4D28EF00-77F6-6B44-B483-48300B85C8D2}" destId="{04A4E85B-230F-6149-9DF8-4A2F303A9F74}" srcOrd="1" destOrd="0" presId="urn:microsoft.com/office/officeart/2005/8/layout/hierarchy3"/>
    <dgm:cxn modelId="{A8CE31A3-D6EF-4B40-B285-8B7E9BB10CD0}" type="presParOf" srcId="{04A4E85B-230F-6149-9DF8-4A2F303A9F74}" destId="{21F772B3-7764-D54C-8124-0D5A1997D2FB}" srcOrd="0" destOrd="0" presId="urn:microsoft.com/office/officeart/2005/8/layout/hierarchy3"/>
    <dgm:cxn modelId="{F3ED90CD-B1E7-C44D-98DA-9C8295FE9173}" type="presParOf" srcId="{04A4E85B-230F-6149-9DF8-4A2F303A9F74}" destId="{147BAD2D-095F-C74F-9D60-9D8A422007E9}" srcOrd="1" destOrd="0" presId="urn:microsoft.com/office/officeart/2005/8/layout/hierarchy3"/>
    <dgm:cxn modelId="{B67BECE6-EC5A-0341-A93D-22D233C714D9}" type="presParOf" srcId="{04A4E85B-230F-6149-9DF8-4A2F303A9F74}" destId="{8F0447C3-C4C4-2445-81A2-46B084C9E0BD}" srcOrd="2" destOrd="0" presId="urn:microsoft.com/office/officeart/2005/8/layout/hierarchy3"/>
    <dgm:cxn modelId="{D90EFFBC-AE89-9647-B1D9-691FC7BC196F}" type="presParOf" srcId="{04A4E85B-230F-6149-9DF8-4A2F303A9F74}" destId="{E32AF5F0-477B-5C41-8A4D-1A2B50035FAC}" srcOrd="3" destOrd="0" presId="urn:microsoft.com/office/officeart/2005/8/layout/hierarchy3"/>
    <dgm:cxn modelId="{6747DC85-69C0-244D-977E-1B0964CB269C}" type="presParOf" srcId="{04A4E85B-230F-6149-9DF8-4A2F303A9F74}" destId="{680C5A6A-695D-8048-B7ED-BF961C618FDA}" srcOrd="4" destOrd="0" presId="urn:microsoft.com/office/officeart/2005/8/layout/hierarchy3"/>
    <dgm:cxn modelId="{3568FC80-E47E-F54C-8103-58F6D05C4C0A}" type="presParOf" srcId="{04A4E85B-230F-6149-9DF8-4A2F303A9F74}" destId="{35CC6D65-3C82-FD49-8035-AA3D2002A52A}" srcOrd="5" destOrd="0" presId="urn:microsoft.com/office/officeart/2005/8/layout/hierarchy3"/>
    <dgm:cxn modelId="{787F3186-5495-384E-BAC7-1FC99A18A6E5}" type="presParOf" srcId="{2921B341-7B5D-6E4E-906C-C32DE359CF79}" destId="{926D62AA-82E1-0B47-87D6-416BF49E1659}" srcOrd="1" destOrd="0" presId="urn:microsoft.com/office/officeart/2005/8/layout/hierarchy3"/>
    <dgm:cxn modelId="{011436D8-3069-4F48-8B5A-7A53C8FF8046}" type="presParOf" srcId="{926D62AA-82E1-0B47-87D6-416BF49E1659}" destId="{F7997DDF-71DA-994C-8B03-5D0CEC27B935}" srcOrd="0" destOrd="0" presId="urn:microsoft.com/office/officeart/2005/8/layout/hierarchy3"/>
    <dgm:cxn modelId="{8B589925-16CA-0749-8365-D9BFB11C4E0D}" type="presParOf" srcId="{F7997DDF-71DA-994C-8B03-5D0CEC27B935}" destId="{1A58B211-31B4-C44A-88B0-2F764A9262CA}" srcOrd="0" destOrd="0" presId="urn:microsoft.com/office/officeart/2005/8/layout/hierarchy3"/>
    <dgm:cxn modelId="{968FA0CB-80E3-F34B-9519-ED90F36808E7}" type="presParOf" srcId="{F7997DDF-71DA-994C-8B03-5D0CEC27B935}" destId="{0A586831-9790-5841-A974-0233FB06D962}" srcOrd="1" destOrd="0" presId="urn:microsoft.com/office/officeart/2005/8/layout/hierarchy3"/>
    <dgm:cxn modelId="{9AE913F0-1EAF-1143-81CC-748B9DDA7253}" type="presParOf" srcId="{926D62AA-82E1-0B47-87D6-416BF49E1659}" destId="{5E4A50DC-91EF-A04E-B0F6-EEAF1A23F70B}" srcOrd="1" destOrd="0" presId="urn:microsoft.com/office/officeart/2005/8/layout/hierarchy3"/>
    <dgm:cxn modelId="{F406B287-AE74-C24E-941E-693CA784DA16}" type="presParOf" srcId="{5E4A50DC-91EF-A04E-B0F6-EEAF1A23F70B}" destId="{87FF31C8-BB24-7648-ABA1-6263BEE84D43}" srcOrd="0" destOrd="0" presId="urn:microsoft.com/office/officeart/2005/8/layout/hierarchy3"/>
    <dgm:cxn modelId="{B76FDA45-059F-B340-BDD5-ABADC14EA082}" type="presParOf" srcId="{5E4A50DC-91EF-A04E-B0F6-EEAF1A23F70B}" destId="{435D47C9-D598-5542-BC37-7B95F30E8756}" srcOrd="1" destOrd="0" presId="urn:microsoft.com/office/officeart/2005/8/layout/hierarchy3"/>
    <dgm:cxn modelId="{47D90468-CBB9-2F43-AA9B-63A14039D714}" type="presParOf" srcId="{5E4A50DC-91EF-A04E-B0F6-EEAF1A23F70B}" destId="{9423CE9C-1C35-8D4C-B267-C6439945BE02}" srcOrd="2" destOrd="0" presId="urn:microsoft.com/office/officeart/2005/8/layout/hierarchy3"/>
    <dgm:cxn modelId="{51B7B7BB-2061-6D4E-93FB-32EAF534AF5F}" type="presParOf" srcId="{5E4A50DC-91EF-A04E-B0F6-EEAF1A23F70B}" destId="{445B517D-6D40-A24F-A026-C6C04A5E233E}" srcOrd="3" destOrd="0" presId="urn:microsoft.com/office/officeart/2005/8/layout/hierarchy3"/>
    <dgm:cxn modelId="{3E98B73E-FCCC-9148-A637-C397C34D4687}" type="presParOf" srcId="{5E4A50DC-91EF-A04E-B0F6-EEAF1A23F70B}" destId="{CF372BF6-06E1-1C4B-BED8-542F8A2F7DAA}" srcOrd="4" destOrd="0" presId="urn:microsoft.com/office/officeart/2005/8/layout/hierarchy3"/>
    <dgm:cxn modelId="{12602684-0D5C-B045-B3DD-2CB3592C23B6}" type="presParOf" srcId="{5E4A50DC-91EF-A04E-B0F6-EEAF1A23F70B}" destId="{DC335E17-00F4-AC43-B594-86B9C2FB2894}" srcOrd="5" destOrd="0" presId="urn:microsoft.com/office/officeart/2005/8/layout/hierarchy3"/>
    <dgm:cxn modelId="{6C5C88F1-F23E-F54F-BA6D-88F32068BC95}" type="presParOf" srcId="{2921B341-7B5D-6E4E-906C-C32DE359CF79}" destId="{5E3427E2-EBBA-A244-B6F9-CB6FF055A8EA}" srcOrd="2" destOrd="0" presId="urn:microsoft.com/office/officeart/2005/8/layout/hierarchy3"/>
    <dgm:cxn modelId="{19161740-4859-FD43-BF31-51B69A19B4EC}" type="presParOf" srcId="{5E3427E2-EBBA-A244-B6F9-CB6FF055A8EA}" destId="{1DD62AAD-F08F-4841-A8C0-5FD6656D21C4}" srcOrd="0" destOrd="0" presId="urn:microsoft.com/office/officeart/2005/8/layout/hierarchy3"/>
    <dgm:cxn modelId="{E621AA9B-DE21-E042-BEC7-BA2665843DAE}" type="presParOf" srcId="{1DD62AAD-F08F-4841-A8C0-5FD6656D21C4}" destId="{63B3195D-CB00-EC41-9ED5-053B9D6BCE03}" srcOrd="0" destOrd="0" presId="urn:microsoft.com/office/officeart/2005/8/layout/hierarchy3"/>
    <dgm:cxn modelId="{0BCF2CC4-31BD-354B-A837-3CEAC81DC342}" type="presParOf" srcId="{1DD62AAD-F08F-4841-A8C0-5FD6656D21C4}" destId="{6376C2A3-EFD0-6144-A0D3-B324802C210E}" srcOrd="1" destOrd="0" presId="urn:microsoft.com/office/officeart/2005/8/layout/hierarchy3"/>
    <dgm:cxn modelId="{4AC0D1D5-603C-9E4E-B2B9-5A67DADFDB44}" type="presParOf" srcId="{5E3427E2-EBBA-A244-B6F9-CB6FF055A8EA}" destId="{5FA173F7-A17E-FD4A-BD83-84889E41F175}" srcOrd="1" destOrd="0" presId="urn:microsoft.com/office/officeart/2005/8/layout/hierarchy3"/>
    <dgm:cxn modelId="{E7A80A34-889F-034F-BA98-2873415AD6AC}" type="presParOf" srcId="{5FA173F7-A17E-FD4A-BD83-84889E41F175}" destId="{9B7BA7F5-CC49-0641-8E21-14FDD812CFD7}" srcOrd="0" destOrd="0" presId="urn:microsoft.com/office/officeart/2005/8/layout/hierarchy3"/>
    <dgm:cxn modelId="{8896B7F3-8583-954A-98C2-BDCC2B21DA3D}" type="presParOf" srcId="{5FA173F7-A17E-FD4A-BD83-84889E41F175}" destId="{EF40F2BB-915E-3E45-A764-982DE8F98D91}" srcOrd="1" destOrd="0" presId="urn:microsoft.com/office/officeart/2005/8/layout/hierarchy3"/>
    <dgm:cxn modelId="{EF49F963-0785-2941-A4F8-9D1166B81D0F}" type="presParOf" srcId="{5FA173F7-A17E-FD4A-BD83-84889E41F175}" destId="{8091B744-FCB9-3F40-B103-8165B2AC4EC7}" srcOrd="2" destOrd="0" presId="urn:microsoft.com/office/officeart/2005/8/layout/hierarchy3"/>
    <dgm:cxn modelId="{F5906454-FEBB-6C4D-99BC-1296A241A80E}" type="presParOf" srcId="{5FA173F7-A17E-FD4A-BD83-84889E41F175}" destId="{FE4C2BF3-42A7-AA42-901A-1E9FCB9B41AF}" srcOrd="3" destOrd="0" presId="urn:microsoft.com/office/officeart/2005/8/layout/hierarchy3"/>
    <dgm:cxn modelId="{466C3724-B54C-D045-A8AA-C799A7F0308D}" type="presParOf" srcId="{5FA173F7-A17E-FD4A-BD83-84889E41F175}" destId="{9DC264F7-9F79-134B-95EE-89018492E0B5}" srcOrd="4" destOrd="0" presId="urn:microsoft.com/office/officeart/2005/8/layout/hierarchy3"/>
    <dgm:cxn modelId="{71E51102-38AB-A547-B7CD-6AD7EECCF1E0}" type="presParOf" srcId="{5FA173F7-A17E-FD4A-BD83-84889E41F175}" destId="{662A5780-6F5D-3140-A975-F8C264427F18}" srcOrd="5" destOrd="0" presId="urn:microsoft.com/office/officeart/2005/8/layout/hierarchy3"/>
    <dgm:cxn modelId="{983C55EB-1104-6748-8811-D3C53C95BDDD}" type="presParOf" srcId="{5FA173F7-A17E-FD4A-BD83-84889E41F175}" destId="{BC0C501F-D5F8-3C40-BEEA-9AE3D3C0A255}" srcOrd="6" destOrd="0" presId="urn:microsoft.com/office/officeart/2005/8/layout/hierarchy3"/>
    <dgm:cxn modelId="{DE219C0A-A7E4-8148-B60D-19A97F6ECEF0}" type="presParOf" srcId="{5FA173F7-A17E-FD4A-BD83-84889E41F175}" destId="{37E81ABB-D6A3-7642-A1CD-90DCC68FA86E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7BED3D7-9FCC-0342-ADF3-C8E39BB5551C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28A17-E745-FF44-A6F0-656DAFBEB0DA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400" dirty="0" smtClean="0">
              <a:latin typeface="Franklin Gothic Medium"/>
              <a:cs typeface="Franklin Gothic Medium"/>
            </a:rPr>
            <a:t>100,000 Exchange users expected 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3350C506-FE14-A749-BDD3-F49A2032F75C}" type="parTrans" cxnId="{EEAC59A9-1E66-144C-9BC5-8EE924CCFBFB}">
      <dgm:prSet/>
      <dgm:spPr/>
      <dgm:t>
        <a:bodyPr/>
        <a:lstStyle/>
        <a:p>
          <a:endParaRPr lang="en-US"/>
        </a:p>
      </dgm:t>
    </dgm:pt>
    <dgm:pt modelId="{F1711EFA-CA17-1247-92D0-7034DA4AEA2B}" type="sibTrans" cxnId="{EEAC59A9-1E66-144C-9BC5-8EE924CCFBFB}">
      <dgm:prSet/>
      <dgm:spPr/>
      <dgm:t>
        <a:bodyPr/>
        <a:lstStyle/>
        <a:p>
          <a:endParaRPr lang="en-US"/>
        </a:p>
      </dgm:t>
    </dgm:pt>
    <dgm:pt modelId="{92EC9E51-080D-EB49-B55E-56C8F2F029B8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en-US" sz="2000" smtClean="0">
              <a:latin typeface="Franklin Gothic Book"/>
              <a:cs typeface="Franklin Gothic Book"/>
            </a:rPr>
            <a:t>28,000 of pre-ACA’s 42,000 uninsured </a:t>
          </a:r>
          <a:endParaRPr lang="en-US" sz="2000">
            <a:latin typeface="Franklin Gothic Book"/>
            <a:cs typeface="Franklin Gothic Book"/>
          </a:endParaRPr>
        </a:p>
      </dgm:t>
    </dgm:pt>
    <dgm:pt modelId="{B547431A-9C29-D74B-AE9E-CF43AC846B66}" type="parTrans" cxnId="{97FAE581-091A-8644-8194-3A7D20F56741}">
      <dgm:prSet/>
      <dgm:spPr/>
      <dgm:t>
        <a:bodyPr/>
        <a:lstStyle/>
        <a:p>
          <a:endParaRPr lang="en-US"/>
        </a:p>
      </dgm:t>
    </dgm:pt>
    <dgm:pt modelId="{3B3DDEC7-3C52-D44E-875F-0102A9FF9564}" type="sibTrans" cxnId="{97FAE581-091A-8644-8194-3A7D20F56741}">
      <dgm:prSet/>
      <dgm:spPr/>
      <dgm:t>
        <a:bodyPr/>
        <a:lstStyle/>
        <a:p>
          <a:endParaRPr lang="en-US"/>
        </a:p>
      </dgm:t>
    </dgm:pt>
    <dgm:pt modelId="{E4BC5C29-5274-214D-AEF9-136EA2C97B0B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72,000 pre-ACA insured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DFF6E346-8926-CD4D-8F36-AA141E3D9509}" type="parTrans" cxnId="{28CBB679-3F4F-DA47-B19B-6E5892A0EAEB}">
      <dgm:prSet/>
      <dgm:spPr/>
      <dgm:t>
        <a:bodyPr/>
        <a:lstStyle/>
        <a:p>
          <a:endParaRPr lang="en-US"/>
        </a:p>
      </dgm:t>
    </dgm:pt>
    <dgm:pt modelId="{5D25DAA9-FC21-964E-8CEC-FDAF7208DF3F}" type="sibTrans" cxnId="{28CBB679-3F4F-DA47-B19B-6E5892A0EAEB}">
      <dgm:prSet/>
      <dgm:spPr/>
      <dgm:t>
        <a:bodyPr/>
        <a:lstStyle/>
        <a:p>
          <a:endParaRPr lang="en-US"/>
        </a:p>
      </dgm:t>
    </dgm:pt>
    <dgm:pt modelId="{50746969-4C20-7A4F-BE52-614E498085FC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400" smtClean="0">
              <a:latin typeface="Franklin Gothic Medium"/>
              <a:cs typeface="Franklin Gothic Medium"/>
            </a:rPr>
            <a:t>$170 million initial cost of Exchange</a:t>
          </a:r>
          <a:endParaRPr lang="en-US" sz="2400">
            <a:latin typeface="Franklin Gothic Medium"/>
            <a:cs typeface="Franklin Gothic Medium"/>
          </a:endParaRPr>
        </a:p>
      </dgm:t>
    </dgm:pt>
    <dgm:pt modelId="{A0DCF95A-38AD-0F44-B796-29E97ED847B5}" type="parTrans" cxnId="{4E40D1B1-5F17-7740-A922-D695F160CAE2}">
      <dgm:prSet/>
      <dgm:spPr/>
      <dgm:t>
        <a:bodyPr/>
        <a:lstStyle/>
        <a:p>
          <a:endParaRPr lang="en-US"/>
        </a:p>
      </dgm:t>
    </dgm:pt>
    <dgm:pt modelId="{94FE9FB6-8D66-E642-AD83-981B1969D491}" type="sibTrans" cxnId="{4E40D1B1-5F17-7740-A922-D695F160CAE2}">
      <dgm:prSet/>
      <dgm:spPr/>
      <dgm:t>
        <a:bodyPr/>
        <a:lstStyle/>
        <a:p>
          <a:endParaRPr lang="en-US"/>
        </a:p>
      </dgm:t>
    </dgm:pt>
    <dgm:pt modelId="{B459EF8E-3201-4849-8FFB-7CF4CBE9C3AF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it-IT" sz="2000" dirty="0" smtClean="0">
              <a:latin typeface="Franklin Gothic Book"/>
              <a:cs typeface="Franklin Gothic Book"/>
            </a:rPr>
            <a:t>$1,700 per </a:t>
          </a:r>
          <a:r>
            <a:rPr lang="it-IT" sz="2000" dirty="0" err="1" smtClean="0">
              <a:latin typeface="Franklin Gothic Book"/>
              <a:cs typeface="Franklin Gothic Book"/>
            </a:rPr>
            <a:t>user</a:t>
          </a:r>
          <a:endParaRPr lang="it-IT" sz="2000" dirty="0">
            <a:latin typeface="Franklin Gothic Book"/>
            <a:cs typeface="Franklin Gothic Book"/>
          </a:endParaRPr>
        </a:p>
      </dgm:t>
    </dgm:pt>
    <dgm:pt modelId="{3711FF48-DDE2-E14E-AE26-3B39BCF6CD90}" type="parTrans" cxnId="{20BFD423-7589-8748-BDAA-E07408A9D4DA}">
      <dgm:prSet/>
      <dgm:spPr/>
      <dgm:t>
        <a:bodyPr/>
        <a:lstStyle/>
        <a:p>
          <a:endParaRPr lang="en-US"/>
        </a:p>
      </dgm:t>
    </dgm:pt>
    <dgm:pt modelId="{857DB57D-EFB3-7549-A906-F56872C5E9D0}" type="sibTrans" cxnId="{20BFD423-7589-8748-BDAA-E07408A9D4DA}">
      <dgm:prSet/>
      <dgm:spPr/>
      <dgm:t>
        <a:bodyPr/>
        <a:lstStyle/>
        <a:p>
          <a:endParaRPr lang="en-US"/>
        </a:p>
      </dgm:t>
    </dgm:pt>
    <dgm:pt modelId="{82644C8F-62D5-2142-90EE-11BB2890F850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$6,071 per newly insured person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AD844F7B-D202-6C46-899B-9A64FB9646AD}" type="parTrans" cxnId="{375A6024-C8F6-C148-B6BE-CD6584659787}">
      <dgm:prSet/>
      <dgm:spPr/>
      <dgm:t>
        <a:bodyPr/>
        <a:lstStyle/>
        <a:p>
          <a:endParaRPr lang="en-US"/>
        </a:p>
      </dgm:t>
    </dgm:pt>
    <dgm:pt modelId="{6B5A4AC2-D682-D14C-AF58-6001A0E6267F}" type="sibTrans" cxnId="{375A6024-C8F6-C148-B6BE-CD6584659787}">
      <dgm:prSet/>
      <dgm:spPr/>
      <dgm:t>
        <a:bodyPr/>
        <a:lstStyle/>
        <a:p>
          <a:endParaRPr lang="en-US"/>
        </a:p>
      </dgm:t>
    </dgm:pt>
    <dgm:pt modelId="{172D7635-1A78-4346-8FDF-48AED3041E2D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400" smtClean="0">
              <a:latin typeface="Franklin Gothic Medium"/>
              <a:cs typeface="Franklin Gothic Medium"/>
            </a:rPr>
            <a:t>$92 million </a:t>
          </a:r>
          <a:endParaRPr lang="en-US" sz="2400">
            <a:latin typeface="Franklin Gothic Medium"/>
            <a:cs typeface="Franklin Gothic Medium"/>
          </a:endParaRPr>
        </a:p>
      </dgm:t>
    </dgm:pt>
    <dgm:pt modelId="{F531AA13-0F85-8645-8862-82FC90E1CBF5}" type="parTrans" cxnId="{06ADBCFE-45DD-5F47-8985-08A9AA579EDC}">
      <dgm:prSet/>
      <dgm:spPr/>
      <dgm:t>
        <a:bodyPr/>
        <a:lstStyle/>
        <a:p>
          <a:endParaRPr lang="en-US"/>
        </a:p>
      </dgm:t>
    </dgm:pt>
    <dgm:pt modelId="{99372824-38EE-CA46-8D5B-0F65103177E1}" type="sibTrans" cxnId="{06ADBCFE-45DD-5F47-8985-08A9AA579EDC}">
      <dgm:prSet/>
      <dgm:spPr/>
      <dgm:t>
        <a:bodyPr/>
        <a:lstStyle/>
        <a:p>
          <a:endParaRPr lang="en-US"/>
        </a:p>
      </dgm:t>
    </dgm:pt>
    <dgm:pt modelId="{58EEDF25-F1B3-B04D-869C-433EFCE8FA5D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it-IT" sz="2000" smtClean="0">
              <a:latin typeface="Franklin Gothic Book"/>
              <a:cs typeface="Franklin Gothic Book"/>
            </a:rPr>
            <a:t>Exchange cost 2015 – 2018</a:t>
          </a:r>
          <a:endParaRPr lang="it-IT" sz="2000">
            <a:latin typeface="Franklin Gothic Book"/>
            <a:cs typeface="Franklin Gothic Book"/>
          </a:endParaRPr>
        </a:p>
      </dgm:t>
    </dgm:pt>
    <dgm:pt modelId="{83133282-EECF-3245-ACE9-1E11F0CCFBB9}" type="parTrans" cxnId="{B2117192-1ACE-FF4B-989F-2CDC789CDEE8}">
      <dgm:prSet/>
      <dgm:spPr/>
      <dgm:t>
        <a:bodyPr/>
        <a:lstStyle/>
        <a:p>
          <a:endParaRPr lang="en-US"/>
        </a:p>
      </dgm:t>
    </dgm:pt>
    <dgm:pt modelId="{1B107E73-0A94-3B40-B66C-128C8F0467AF}" type="sibTrans" cxnId="{B2117192-1ACE-FF4B-989F-2CDC789CDEE8}">
      <dgm:prSet/>
      <dgm:spPr/>
      <dgm:t>
        <a:bodyPr/>
        <a:lstStyle/>
        <a:p>
          <a:endParaRPr lang="en-US"/>
        </a:p>
      </dgm:t>
    </dgm:pt>
    <dgm:pt modelId="{0EBB3317-FF95-5345-AABF-3DA93951BDFD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400" smtClean="0">
              <a:latin typeface="Franklin Gothic Medium"/>
              <a:cs typeface="Franklin Gothic Medium"/>
            </a:rPr>
            <a:t>$218 million</a:t>
          </a:r>
          <a:endParaRPr lang="en-US" sz="2400">
            <a:latin typeface="Franklin Gothic Medium"/>
            <a:cs typeface="Franklin Gothic Medium"/>
          </a:endParaRPr>
        </a:p>
      </dgm:t>
    </dgm:pt>
    <dgm:pt modelId="{252BDF65-C1C0-4640-9B2B-FA54D71864D3}" type="parTrans" cxnId="{90D076DD-B5C6-1E43-B9D2-43E559243655}">
      <dgm:prSet/>
      <dgm:spPr/>
      <dgm:t>
        <a:bodyPr/>
        <a:lstStyle/>
        <a:p>
          <a:endParaRPr lang="en-US"/>
        </a:p>
      </dgm:t>
    </dgm:pt>
    <dgm:pt modelId="{A9758A22-2BBD-C44E-9320-39F692706AA8}" type="sibTrans" cxnId="{90D076DD-B5C6-1E43-B9D2-43E559243655}">
      <dgm:prSet/>
      <dgm:spPr/>
      <dgm:t>
        <a:bodyPr/>
        <a:lstStyle/>
        <a:p>
          <a:endParaRPr lang="en-US"/>
        </a:p>
      </dgm:t>
    </dgm:pt>
    <dgm:pt modelId="{8D8500DE-921B-5942-8B24-2678B990F043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Additional costs (over 5 years) for integrated eligibility system, staffing, operations, etc.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DEB48DE6-E526-EA4E-87D3-7A3EC4D75187}" type="parTrans" cxnId="{EB72233C-3DB0-6344-8FB2-3B40239FF92C}">
      <dgm:prSet/>
      <dgm:spPr/>
      <dgm:t>
        <a:bodyPr/>
        <a:lstStyle/>
        <a:p>
          <a:endParaRPr lang="en-US"/>
        </a:p>
      </dgm:t>
    </dgm:pt>
    <dgm:pt modelId="{C5095B84-5D9D-8B44-A2D0-ECC14FB3DF67}" type="sibTrans" cxnId="{EB72233C-3DB0-6344-8FB2-3B40239FF92C}">
      <dgm:prSet/>
      <dgm:spPr/>
      <dgm:t>
        <a:bodyPr/>
        <a:lstStyle/>
        <a:p>
          <a:endParaRPr lang="en-US"/>
        </a:p>
      </dgm:t>
    </dgm:pt>
    <dgm:pt modelId="{B6C0F284-48D7-7E42-A178-B9849439AA3B}" type="pres">
      <dgm:prSet presAssocID="{77BED3D7-9FCC-0342-ADF3-C8E39BB5551C}" presName="Name0" presStyleCnt="0">
        <dgm:presLayoutVars>
          <dgm:dir/>
          <dgm:animLvl val="lvl"/>
          <dgm:resizeHandles val="exact"/>
        </dgm:presLayoutVars>
      </dgm:prSet>
      <dgm:spPr/>
    </dgm:pt>
    <dgm:pt modelId="{9D8CAF4A-3E91-1041-A8A2-38DD9AC1FB39}" type="pres">
      <dgm:prSet presAssocID="{2EA28A17-E745-FF44-A6F0-656DAFBEB0DA}" presName="linNode" presStyleCnt="0"/>
      <dgm:spPr/>
    </dgm:pt>
    <dgm:pt modelId="{D0998905-E6B5-7A45-9F28-1E926F2F7B98}" type="pres">
      <dgm:prSet presAssocID="{2EA28A17-E745-FF44-A6F0-656DAFBEB0DA}" presName="parentText" presStyleLbl="node1" presStyleIdx="0" presStyleCnt="4" custScaleX="98813" custLinFactNeighborX="-325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A3DD86-87AA-8A46-A9FB-B35771C41635}" type="pres">
      <dgm:prSet presAssocID="{2EA28A17-E745-FF44-A6F0-656DAFBEB0DA}" presName="descendantText" presStyleLbl="alignAccFollowNode1" presStyleIdx="0" presStyleCnt="4" custScaleX="113817" custLinFactNeighborX="-7043">
        <dgm:presLayoutVars>
          <dgm:bulletEnabled val="1"/>
        </dgm:presLayoutVars>
      </dgm:prSet>
      <dgm:spPr/>
    </dgm:pt>
    <dgm:pt modelId="{EC64E5FC-6008-8740-A0E1-E72A01BCDC26}" type="pres">
      <dgm:prSet presAssocID="{F1711EFA-CA17-1247-92D0-7034DA4AEA2B}" presName="sp" presStyleCnt="0"/>
      <dgm:spPr/>
    </dgm:pt>
    <dgm:pt modelId="{C3CB03C7-2022-4547-BE83-487E90836E78}" type="pres">
      <dgm:prSet presAssocID="{50746969-4C20-7A4F-BE52-614E498085FC}" presName="linNode" presStyleCnt="0"/>
      <dgm:spPr/>
    </dgm:pt>
    <dgm:pt modelId="{56C3DEC1-852E-804D-A7FA-2AD91AAB5DD7}" type="pres">
      <dgm:prSet presAssocID="{50746969-4C20-7A4F-BE52-614E498085FC}" presName="parentText" presStyleLbl="node1" presStyleIdx="1" presStyleCnt="4" custScaleX="98813" custLinFactNeighborX="-3255">
        <dgm:presLayoutVars>
          <dgm:chMax val="1"/>
          <dgm:bulletEnabled val="1"/>
        </dgm:presLayoutVars>
      </dgm:prSet>
      <dgm:spPr/>
    </dgm:pt>
    <dgm:pt modelId="{FF49A9C9-8C2E-864B-A6C4-AB03CAD2164C}" type="pres">
      <dgm:prSet presAssocID="{50746969-4C20-7A4F-BE52-614E498085FC}" presName="descendantText" presStyleLbl="alignAccFollowNode1" presStyleIdx="1" presStyleCnt="4" custScaleX="113817" custLinFactNeighborX="-7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1B96D9-8869-D041-BA0A-209598FAB3C0}" type="pres">
      <dgm:prSet presAssocID="{94FE9FB6-8D66-E642-AD83-981B1969D491}" presName="sp" presStyleCnt="0"/>
      <dgm:spPr/>
    </dgm:pt>
    <dgm:pt modelId="{C533745A-51E8-CA4C-83D1-75CD83EC21F5}" type="pres">
      <dgm:prSet presAssocID="{172D7635-1A78-4346-8FDF-48AED3041E2D}" presName="linNode" presStyleCnt="0"/>
      <dgm:spPr/>
    </dgm:pt>
    <dgm:pt modelId="{5423F68D-4AB9-B84C-864E-CD5BC3397A0E}" type="pres">
      <dgm:prSet presAssocID="{172D7635-1A78-4346-8FDF-48AED3041E2D}" presName="parentText" presStyleLbl="node1" presStyleIdx="2" presStyleCnt="4" custScaleX="98813" custLinFactNeighborX="-3255">
        <dgm:presLayoutVars>
          <dgm:chMax val="1"/>
          <dgm:bulletEnabled val="1"/>
        </dgm:presLayoutVars>
      </dgm:prSet>
      <dgm:spPr/>
    </dgm:pt>
    <dgm:pt modelId="{2971132D-CAFB-2C47-BAA7-7576820EED0B}" type="pres">
      <dgm:prSet presAssocID="{172D7635-1A78-4346-8FDF-48AED3041E2D}" presName="descendantText" presStyleLbl="alignAccFollowNode1" presStyleIdx="2" presStyleCnt="4" custScaleX="113817" custLinFactNeighborX="-7043">
        <dgm:presLayoutVars>
          <dgm:bulletEnabled val="1"/>
        </dgm:presLayoutVars>
      </dgm:prSet>
      <dgm:spPr/>
    </dgm:pt>
    <dgm:pt modelId="{62F0F9E9-EC00-7E4C-9322-B059499911A2}" type="pres">
      <dgm:prSet presAssocID="{99372824-38EE-CA46-8D5B-0F65103177E1}" presName="sp" presStyleCnt="0"/>
      <dgm:spPr/>
    </dgm:pt>
    <dgm:pt modelId="{8859B1BB-AA37-BD4B-8D84-167EB4154033}" type="pres">
      <dgm:prSet presAssocID="{0EBB3317-FF95-5345-AABF-3DA93951BDFD}" presName="linNode" presStyleCnt="0"/>
      <dgm:spPr/>
    </dgm:pt>
    <dgm:pt modelId="{35ACBD04-B4FF-0341-902E-FE82753C8E58}" type="pres">
      <dgm:prSet presAssocID="{0EBB3317-FF95-5345-AABF-3DA93951BDFD}" presName="parentText" presStyleLbl="node1" presStyleIdx="3" presStyleCnt="4" custScaleX="98813" custLinFactNeighborX="-3255">
        <dgm:presLayoutVars>
          <dgm:chMax val="1"/>
          <dgm:bulletEnabled val="1"/>
        </dgm:presLayoutVars>
      </dgm:prSet>
      <dgm:spPr/>
    </dgm:pt>
    <dgm:pt modelId="{5AD56FAE-5B67-334B-A9A2-1F48C2CF2B64}" type="pres">
      <dgm:prSet presAssocID="{0EBB3317-FF95-5345-AABF-3DA93951BDFD}" presName="descendantText" presStyleLbl="alignAccFollowNode1" presStyleIdx="3" presStyleCnt="4" custScaleX="113817" custLinFactNeighborX="-7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700BAE-F9B3-B945-82D8-69F5BF897B07}" type="presOf" srcId="{82644C8F-62D5-2142-90EE-11BB2890F850}" destId="{FF49A9C9-8C2E-864B-A6C4-AB03CAD2164C}" srcOrd="0" destOrd="1" presId="urn:microsoft.com/office/officeart/2005/8/layout/vList5"/>
    <dgm:cxn modelId="{EB72233C-3DB0-6344-8FB2-3B40239FF92C}" srcId="{0EBB3317-FF95-5345-AABF-3DA93951BDFD}" destId="{8D8500DE-921B-5942-8B24-2678B990F043}" srcOrd="0" destOrd="0" parTransId="{DEB48DE6-E526-EA4E-87D3-7A3EC4D75187}" sibTransId="{C5095B84-5D9D-8B44-A2D0-ECC14FB3DF67}"/>
    <dgm:cxn modelId="{D6DFCF69-5183-F94B-95FA-C613B73EAC5C}" type="presOf" srcId="{50746969-4C20-7A4F-BE52-614E498085FC}" destId="{56C3DEC1-852E-804D-A7FA-2AD91AAB5DD7}" srcOrd="0" destOrd="0" presId="urn:microsoft.com/office/officeart/2005/8/layout/vList5"/>
    <dgm:cxn modelId="{90D076DD-B5C6-1E43-B9D2-43E559243655}" srcId="{77BED3D7-9FCC-0342-ADF3-C8E39BB5551C}" destId="{0EBB3317-FF95-5345-AABF-3DA93951BDFD}" srcOrd="3" destOrd="0" parTransId="{252BDF65-C1C0-4640-9B2B-FA54D71864D3}" sibTransId="{A9758A22-2BBD-C44E-9320-39F692706AA8}"/>
    <dgm:cxn modelId="{B2117192-1ACE-FF4B-989F-2CDC789CDEE8}" srcId="{172D7635-1A78-4346-8FDF-48AED3041E2D}" destId="{58EEDF25-F1B3-B04D-869C-433EFCE8FA5D}" srcOrd="0" destOrd="0" parTransId="{83133282-EECF-3245-ACE9-1E11F0CCFBB9}" sibTransId="{1B107E73-0A94-3B40-B66C-128C8F0467AF}"/>
    <dgm:cxn modelId="{160E1F6B-6C87-804D-924A-A5D958C85F5D}" type="presOf" srcId="{0EBB3317-FF95-5345-AABF-3DA93951BDFD}" destId="{35ACBD04-B4FF-0341-902E-FE82753C8E58}" srcOrd="0" destOrd="0" presId="urn:microsoft.com/office/officeart/2005/8/layout/vList5"/>
    <dgm:cxn modelId="{28CBB679-3F4F-DA47-B19B-6E5892A0EAEB}" srcId="{2EA28A17-E745-FF44-A6F0-656DAFBEB0DA}" destId="{E4BC5C29-5274-214D-AEF9-136EA2C97B0B}" srcOrd="1" destOrd="0" parTransId="{DFF6E346-8926-CD4D-8F36-AA141E3D9509}" sibTransId="{5D25DAA9-FC21-964E-8CEC-FDAF7208DF3F}"/>
    <dgm:cxn modelId="{4347DC50-1764-E946-B0D5-F016167B3091}" type="presOf" srcId="{E4BC5C29-5274-214D-AEF9-136EA2C97B0B}" destId="{7FA3DD86-87AA-8A46-A9FB-B35771C41635}" srcOrd="0" destOrd="1" presId="urn:microsoft.com/office/officeart/2005/8/layout/vList5"/>
    <dgm:cxn modelId="{670F0D1D-59CB-384A-9E8A-DEA9EB4311B1}" type="presOf" srcId="{8D8500DE-921B-5942-8B24-2678B990F043}" destId="{5AD56FAE-5B67-334B-A9A2-1F48C2CF2B64}" srcOrd="0" destOrd="0" presId="urn:microsoft.com/office/officeart/2005/8/layout/vList5"/>
    <dgm:cxn modelId="{EEAC59A9-1E66-144C-9BC5-8EE924CCFBFB}" srcId="{77BED3D7-9FCC-0342-ADF3-C8E39BB5551C}" destId="{2EA28A17-E745-FF44-A6F0-656DAFBEB0DA}" srcOrd="0" destOrd="0" parTransId="{3350C506-FE14-A749-BDD3-F49A2032F75C}" sibTransId="{F1711EFA-CA17-1247-92D0-7034DA4AEA2B}"/>
    <dgm:cxn modelId="{D66C0459-4F65-E949-B244-F3C1F84D0F16}" type="presOf" srcId="{B459EF8E-3201-4849-8FFB-7CF4CBE9C3AF}" destId="{FF49A9C9-8C2E-864B-A6C4-AB03CAD2164C}" srcOrd="0" destOrd="0" presId="urn:microsoft.com/office/officeart/2005/8/layout/vList5"/>
    <dgm:cxn modelId="{06ADBCFE-45DD-5F47-8985-08A9AA579EDC}" srcId="{77BED3D7-9FCC-0342-ADF3-C8E39BB5551C}" destId="{172D7635-1A78-4346-8FDF-48AED3041E2D}" srcOrd="2" destOrd="0" parTransId="{F531AA13-0F85-8645-8862-82FC90E1CBF5}" sibTransId="{99372824-38EE-CA46-8D5B-0F65103177E1}"/>
    <dgm:cxn modelId="{6370DBA1-0E01-B949-B4F3-1565A92D13A5}" type="presOf" srcId="{2EA28A17-E745-FF44-A6F0-656DAFBEB0DA}" destId="{D0998905-E6B5-7A45-9F28-1E926F2F7B98}" srcOrd="0" destOrd="0" presId="urn:microsoft.com/office/officeart/2005/8/layout/vList5"/>
    <dgm:cxn modelId="{42683FF6-79D2-4145-9EB6-DC1DA7FF0500}" type="presOf" srcId="{92EC9E51-080D-EB49-B55E-56C8F2F029B8}" destId="{7FA3DD86-87AA-8A46-A9FB-B35771C41635}" srcOrd="0" destOrd="0" presId="urn:microsoft.com/office/officeart/2005/8/layout/vList5"/>
    <dgm:cxn modelId="{20BFD423-7589-8748-BDAA-E07408A9D4DA}" srcId="{50746969-4C20-7A4F-BE52-614E498085FC}" destId="{B459EF8E-3201-4849-8FFB-7CF4CBE9C3AF}" srcOrd="0" destOrd="0" parTransId="{3711FF48-DDE2-E14E-AE26-3B39BCF6CD90}" sibTransId="{857DB57D-EFB3-7549-A906-F56872C5E9D0}"/>
    <dgm:cxn modelId="{4E40D1B1-5F17-7740-A922-D695F160CAE2}" srcId="{77BED3D7-9FCC-0342-ADF3-C8E39BB5551C}" destId="{50746969-4C20-7A4F-BE52-614E498085FC}" srcOrd="1" destOrd="0" parTransId="{A0DCF95A-38AD-0F44-B796-29E97ED847B5}" sibTransId="{94FE9FB6-8D66-E642-AD83-981B1969D491}"/>
    <dgm:cxn modelId="{4BE7974B-E6A3-2649-8DD8-2C18F59F6C3F}" type="presOf" srcId="{58EEDF25-F1B3-B04D-869C-433EFCE8FA5D}" destId="{2971132D-CAFB-2C47-BAA7-7576820EED0B}" srcOrd="0" destOrd="0" presId="urn:microsoft.com/office/officeart/2005/8/layout/vList5"/>
    <dgm:cxn modelId="{97FAE581-091A-8644-8194-3A7D20F56741}" srcId="{2EA28A17-E745-FF44-A6F0-656DAFBEB0DA}" destId="{92EC9E51-080D-EB49-B55E-56C8F2F029B8}" srcOrd="0" destOrd="0" parTransId="{B547431A-9C29-D74B-AE9E-CF43AC846B66}" sibTransId="{3B3DDEC7-3C52-D44E-875F-0102A9FF9564}"/>
    <dgm:cxn modelId="{44C3DF56-AAF4-CF41-89BC-19027198BD26}" type="presOf" srcId="{77BED3D7-9FCC-0342-ADF3-C8E39BB5551C}" destId="{B6C0F284-48D7-7E42-A178-B9849439AA3B}" srcOrd="0" destOrd="0" presId="urn:microsoft.com/office/officeart/2005/8/layout/vList5"/>
    <dgm:cxn modelId="{1E3EB26A-7776-754B-B1B3-2660C6AC04D3}" type="presOf" srcId="{172D7635-1A78-4346-8FDF-48AED3041E2D}" destId="{5423F68D-4AB9-B84C-864E-CD5BC3397A0E}" srcOrd="0" destOrd="0" presId="urn:microsoft.com/office/officeart/2005/8/layout/vList5"/>
    <dgm:cxn modelId="{375A6024-C8F6-C148-B6BE-CD6584659787}" srcId="{50746969-4C20-7A4F-BE52-614E498085FC}" destId="{82644C8F-62D5-2142-90EE-11BB2890F850}" srcOrd="1" destOrd="0" parTransId="{AD844F7B-D202-6C46-899B-9A64FB9646AD}" sibTransId="{6B5A4AC2-D682-D14C-AF58-6001A0E6267F}"/>
    <dgm:cxn modelId="{7DF04485-E9F8-6543-8D6C-FE6AD6E89A1F}" type="presParOf" srcId="{B6C0F284-48D7-7E42-A178-B9849439AA3B}" destId="{9D8CAF4A-3E91-1041-A8A2-38DD9AC1FB39}" srcOrd="0" destOrd="0" presId="urn:microsoft.com/office/officeart/2005/8/layout/vList5"/>
    <dgm:cxn modelId="{7A178A69-48F3-6D4A-89A6-71C552C13649}" type="presParOf" srcId="{9D8CAF4A-3E91-1041-A8A2-38DD9AC1FB39}" destId="{D0998905-E6B5-7A45-9F28-1E926F2F7B98}" srcOrd="0" destOrd="0" presId="urn:microsoft.com/office/officeart/2005/8/layout/vList5"/>
    <dgm:cxn modelId="{5D41099F-FE23-C14D-ADE8-487A885EC519}" type="presParOf" srcId="{9D8CAF4A-3E91-1041-A8A2-38DD9AC1FB39}" destId="{7FA3DD86-87AA-8A46-A9FB-B35771C41635}" srcOrd="1" destOrd="0" presId="urn:microsoft.com/office/officeart/2005/8/layout/vList5"/>
    <dgm:cxn modelId="{D0847755-EFB6-1D44-8D2E-4CD77E7E1ECD}" type="presParOf" srcId="{B6C0F284-48D7-7E42-A178-B9849439AA3B}" destId="{EC64E5FC-6008-8740-A0E1-E72A01BCDC26}" srcOrd="1" destOrd="0" presId="urn:microsoft.com/office/officeart/2005/8/layout/vList5"/>
    <dgm:cxn modelId="{134BFCB3-F657-B148-9DB1-66DE54B416BD}" type="presParOf" srcId="{B6C0F284-48D7-7E42-A178-B9849439AA3B}" destId="{C3CB03C7-2022-4547-BE83-487E90836E78}" srcOrd="2" destOrd="0" presId="urn:microsoft.com/office/officeart/2005/8/layout/vList5"/>
    <dgm:cxn modelId="{8CA54638-21D9-CB41-BB6D-6F790D5A5D32}" type="presParOf" srcId="{C3CB03C7-2022-4547-BE83-487E90836E78}" destId="{56C3DEC1-852E-804D-A7FA-2AD91AAB5DD7}" srcOrd="0" destOrd="0" presId="urn:microsoft.com/office/officeart/2005/8/layout/vList5"/>
    <dgm:cxn modelId="{A9FF4D12-2C1C-CB45-A704-75DD0D893035}" type="presParOf" srcId="{C3CB03C7-2022-4547-BE83-487E90836E78}" destId="{FF49A9C9-8C2E-864B-A6C4-AB03CAD2164C}" srcOrd="1" destOrd="0" presId="urn:microsoft.com/office/officeart/2005/8/layout/vList5"/>
    <dgm:cxn modelId="{60D97126-2B94-F644-A416-075653FC1A23}" type="presParOf" srcId="{B6C0F284-48D7-7E42-A178-B9849439AA3B}" destId="{F31B96D9-8869-D041-BA0A-209598FAB3C0}" srcOrd="3" destOrd="0" presId="urn:microsoft.com/office/officeart/2005/8/layout/vList5"/>
    <dgm:cxn modelId="{5FA5C4F3-CF63-304B-A937-7FAA3A08E01C}" type="presParOf" srcId="{B6C0F284-48D7-7E42-A178-B9849439AA3B}" destId="{C533745A-51E8-CA4C-83D1-75CD83EC21F5}" srcOrd="4" destOrd="0" presId="urn:microsoft.com/office/officeart/2005/8/layout/vList5"/>
    <dgm:cxn modelId="{DECF47ED-5B7A-3348-AC48-0787A6282D41}" type="presParOf" srcId="{C533745A-51E8-CA4C-83D1-75CD83EC21F5}" destId="{5423F68D-4AB9-B84C-864E-CD5BC3397A0E}" srcOrd="0" destOrd="0" presId="urn:microsoft.com/office/officeart/2005/8/layout/vList5"/>
    <dgm:cxn modelId="{A7098623-C332-3C42-96D2-CC3FEB8FF316}" type="presParOf" srcId="{C533745A-51E8-CA4C-83D1-75CD83EC21F5}" destId="{2971132D-CAFB-2C47-BAA7-7576820EED0B}" srcOrd="1" destOrd="0" presId="urn:microsoft.com/office/officeart/2005/8/layout/vList5"/>
    <dgm:cxn modelId="{B5365C2F-E101-B044-A9C7-1FACBDBA1C30}" type="presParOf" srcId="{B6C0F284-48D7-7E42-A178-B9849439AA3B}" destId="{62F0F9E9-EC00-7E4C-9322-B059499911A2}" srcOrd="5" destOrd="0" presId="urn:microsoft.com/office/officeart/2005/8/layout/vList5"/>
    <dgm:cxn modelId="{96F71B1F-01FE-1348-8252-05AF4CF9C410}" type="presParOf" srcId="{B6C0F284-48D7-7E42-A178-B9849439AA3B}" destId="{8859B1BB-AA37-BD4B-8D84-167EB4154033}" srcOrd="6" destOrd="0" presId="urn:microsoft.com/office/officeart/2005/8/layout/vList5"/>
    <dgm:cxn modelId="{7601950A-3DE4-9A4A-96A9-B6ADD21779C2}" type="presParOf" srcId="{8859B1BB-AA37-BD4B-8D84-167EB4154033}" destId="{35ACBD04-B4FF-0341-902E-FE82753C8E58}" srcOrd="0" destOrd="0" presId="urn:microsoft.com/office/officeart/2005/8/layout/vList5"/>
    <dgm:cxn modelId="{3FE72765-1A6B-2E42-BC6C-152D34CA7B59}" type="presParOf" srcId="{8859B1BB-AA37-BD4B-8D84-167EB4154033}" destId="{5AD56FAE-5B67-334B-A9A2-1F48C2CF2B6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6030A37-4D81-4699-8A8C-8F89006ED5AC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1AAE1A-6581-4E47-A3F6-DD072CD69462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 rIns="91440"/>
        <a:lstStyle/>
        <a:p>
          <a:pPr rtl="0"/>
          <a:r>
            <a:rPr lang="en-US" sz="2400" dirty="0" smtClean="0">
              <a:solidFill>
                <a:schemeClr val="bg1"/>
              </a:solidFill>
              <a:latin typeface="Franklin Gothic Book"/>
              <a:cs typeface="Franklin Gothic Book"/>
            </a:rPr>
            <a:t>Hospitals remain privately owned.</a:t>
          </a:r>
          <a:endParaRPr lang="en-US" sz="2400" dirty="0">
            <a:solidFill>
              <a:schemeClr val="bg1"/>
            </a:solidFill>
            <a:latin typeface="Franklin Gothic Book"/>
            <a:cs typeface="Franklin Gothic Book"/>
          </a:endParaRPr>
        </a:p>
      </dgm:t>
    </dgm:pt>
    <dgm:pt modelId="{0137BDA3-373A-4F90-AD83-01447C480E43}" type="parTrans" cxnId="{6D4C1503-953C-4959-92E9-F1CB23DFE8DC}">
      <dgm:prSet/>
      <dgm:spPr/>
      <dgm:t>
        <a:bodyPr/>
        <a:lstStyle/>
        <a:p>
          <a:endParaRPr lang="en-US" sz="2400">
            <a:latin typeface="Franklin Gothic Medium" pitchFamily="34" charset="0"/>
          </a:endParaRPr>
        </a:p>
      </dgm:t>
    </dgm:pt>
    <dgm:pt modelId="{F31DF35B-C63B-4A82-98B9-7E81702100B7}" type="sibTrans" cxnId="{6D4C1503-953C-4959-92E9-F1CB23DFE8DC}">
      <dgm:prSet custT="1"/>
      <dgm:spPr>
        <a:solidFill>
          <a:schemeClr val="accent1">
            <a:tint val="40000"/>
            <a:hueOff val="0"/>
            <a:satOff val="0"/>
            <a:lumOff val="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 sz="2400">
            <a:latin typeface="Franklin Gothic Medium" pitchFamily="34" charset="0"/>
          </a:endParaRPr>
        </a:p>
      </dgm:t>
    </dgm:pt>
    <dgm:pt modelId="{16A14D71-3B2E-494F-8AAB-FA37C6E022B2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 rIns="91440"/>
        <a:lstStyle/>
        <a:p>
          <a:pPr rtl="0"/>
          <a:r>
            <a:rPr lang="en-US" sz="2400" dirty="0" smtClean="0">
              <a:solidFill>
                <a:schemeClr val="bg1"/>
              </a:solidFill>
              <a:latin typeface="Franklin Gothic Book"/>
              <a:cs typeface="Franklin Gothic Book"/>
            </a:rPr>
            <a:t>Capital purchases/expansion budgeted separately based on health planning goals.</a:t>
          </a:r>
          <a:endParaRPr lang="en-US" sz="2400" dirty="0">
            <a:solidFill>
              <a:schemeClr val="bg1"/>
            </a:solidFill>
            <a:latin typeface="Franklin Gothic Book"/>
            <a:cs typeface="Franklin Gothic Book"/>
          </a:endParaRPr>
        </a:p>
      </dgm:t>
    </dgm:pt>
    <dgm:pt modelId="{1A58AD2A-A987-4917-BA68-0ED9AF78DC53}" type="parTrans" cxnId="{96F8D139-19E2-4430-BBB0-58C36E4F1290}">
      <dgm:prSet/>
      <dgm:spPr/>
      <dgm:t>
        <a:bodyPr/>
        <a:lstStyle/>
        <a:p>
          <a:endParaRPr lang="en-US" sz="2400">
            <a:latin typeface="Franklin Gothic Medium" pitchFamily="34" charset="0"/>
          </a:endParaRPr>
        </a:p>
      </dgm:t>
    </dgm:pt>
    <dgm:pt modelId="{523E45B6-E3D5-4AB2-B4E3-ECAE98C0C1AD}" type="sibTrans" cxnId="{96F8D139-19E2-4430-BBB0-58C36E4F1290}">
      <dgm:prSet/>
      <dgm:spPr/>
      <dgm:t>
        <a:bodyPr/>
        <a:lstStyle/>
        <a:p>
          <a:endParaRPr lang="en-US" sz="2400">
            <a:latin typeface="Franklin Gothic Medium" pitchFamily="34" charset="0"/>
          </a:endParaRPr>
        </a:p>
      </dgm:t>
    </dgm:pt>
    <dgm:pt modelId="{FA488775-F876-4A04-B5AA-0C17F7C39BC0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 rIns="91440"/>
        <a:lstStyle/>
        <a:p>
          <a:pPr rtl="0"/>
          <a:r>
            <a:rPr lang="en-US" sz="2400" dirty="0" smtClean="0">
              <a:solidFill>
                <a:schemeClr val="bg1"/>
              </a:solidFill>
              <a:latin typeface="Franklin Gothic Book"/>
              <a:cs typeface="Franklin Gothic Book"/>
            </a:rPr>
            <a:t>Negotiated global budget for operating costs. Operating funds cannot be diverted to capital.</a:t>
          </a:r>
          <a:endParaRPr lang="en-US" sz="2400" dirty="0">
            <a:solidFill>
              <a:schemeClr val="bg1"/>
            </a:solidFill>
            <a:latin typeface="Franklin Gothic Book"/>
            <a:cs typeface="Franklin Gothic Book"/>
          </a:endParaRPr>
        </a:p>
      </dgm:t>
    </dgm:pt>
    <dgm:pt modelId="{04D66CAD-3408-4961-8749-8EEFF3BAEC0B}" type="parTrans" cxnId="{9B28B162-D151-41E1-BF70-C345FF313D1F}">
      <dgm:prSet/>
      <dgm:spPr/>
      <dgm:t>
        <a:bodyPr/>
        <a:lstStyle/>
        <a:p>
          <a:endParaRPr lang="en-US" sz="2400">
            <a:latin typeface="Franklin Gothic Medium" pitchFamily="34" charset="0"/>
          </a:endParaRPr>
        </a:p>
      </dgm:t>
    </dgm:pt>
    <dgm:pt modelId="{0A044882-EDF1-426D-9C73-78B7E2340DC0}" type="sibTrans" cxnId="{9B28B162-D151-41E1-BF70-C345FF313D1F}">
      <dgm:prSet custT="1"/>
      <dgm:spPr>
        <a:solidFill>
          <a:schemeClr val="accent1">
            <a:tint val="40000"/>
            <a:hueOff val="0"/>
            <a:satOff val="0"/>
            <a:lumOff val="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 sz="2400">
            <a:latin typeface="Franklin Gothic Medium" pitchFamily="34" charset="0"/>
          </a:endParaRPr>
        </a:p>
      </dgm:t>
    </dgm:pt>
    <dgm:pt modelId="{FE6297E3-2555-4F8B-BBF1-55A9BA504A17}" type="pres">
      <dgm:prSet presAssocID="{26030A37-4D81-4699-8A8C-8F89006ED5A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53F0FC-03E8-45F5-B6EF-2DCF7EFEFFA2}" type="pres">
      <dgm:prSet presAssocID="{26030A37-4D81-4699-8A8C-8F89006ED5AC}" presName="dummyMaxCanvas" presStyleCnt="0">
        <dgm:presLayoutVars/>
      </dgm:prSet>
      <dgm:spPr/>
    </dgm:pt>
    <dgm:pt modelId="{CC692FEE-814F-4B44-8887-15F05353284F}" type="pres">
      <dgm:prSet presAssocID="{26030A37-4D81-4699-8A8C-8F89006ED5AC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FFA576-037D-414A-8F6D-2C66E2A04F41}" type="pres">
      <dgm:prSet presAssocID="{26030A37-4D81-4699-8A8C-8F89006ED5AC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482606-6A7D-4754-8A52-0CC72205FAC0}" type="pres">
      <dgm:prSet presAssocID="{26030A37-4D81-4699-8A8C-8F89006ED5AC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AD9C22-BF94-4969-92B4-96D7B7938DD1}" type="pres">
      <dgm:prSet presAssocID="{26030A37-4D81-4699-8A8C-8F89006ED5AC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F59A00-6D4F-4E87-B4B2-56CE543F4270}" type="pres">
      <dgm:prSet presAssocID="{26030A37-4D81-4699-8A8C-8F89006ED5AC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1B990F-D045-4585-BBF7-2E018D26CC9A}" type="pres">
      <dgm:prSet presAssocID="{26030A37-4D81-4699-8A8C-8F89006ED5A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DA419D-ECA0-4D0F-8C0B-165641B820F4}" type="pres">
      <dgm:prSet presAssocID="{26030A37-4D81-4699-8A8C-8F89006ED5A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0DA341-D9A7-4D41-9217-E328FC96D31D}" type="pres">
      <dgm:prSet presAssocID="{26030A37-4D81-4699-8A8C-8F89006ED5A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4C1503-953C-4959-92E9-F1CB23DFE8DC}" srcId="{26030A37-4D81-4699-8A8C-8F89006ED5AC}" destId="{BB1AAE1A-6581-4E47-A3F6-DD072CD69462}" srcOrd="0" destOrd="0" parTransId="{0137BDA3-373A-4F90-AD83-01447C480E43}" sibTransId="{F31DF35B-C63B-4A82-98B9-7E81702100B7}"/>
    <dgm:cxn modelId="{96F8D139-19E2-4430-BBB0-58C36E4F1290}" srcId="{26030A37-4D81-4699-8A8C-8F89006ED5AC}" destId="{16A14D71-3B2E-494F-8AAB-FA37C6E022B2}" srcOrd="2" destOrd="0" parTransId="{1A58AD2A-A987-4917-BA68-0ED9AF78DC53}" sibTransId="{523E45B6-E3D5-4AB2-B4E3-ECAE98C0C1AD}"/>
    <dgm:cxn modelId="{9B28B162-D151-41E1-BF70-C345FF313D1F}" srcId="{26030A37-4D81-4699-8A8C-8F89006ED5AC}" destId="{FA488775-F876-4A04-B5AA-0C17F7C39BC0}" srcOrd="1" destOrd="0" parTransId="{04D66CAD-3408-4961-8749-8EEFF3BAEC0B}" sibTransId="{0A044882-EDF1-426D-9C73-78B7E2340DC0}"/>
    <dgm:cxn modelId="{C6D95F3D-F378-0349-BF69-C2C4A74658C4}" type="presOf" srcId="{16A14D71-3B2E-494F-8AAB-FA37C6E022B2}" destId="{AC482606-6A7D-4754-8A52-0CC72205FAC0}" srcOrd="0" destOrd="0" presId="urn:microsoft.com/office/officeart/2005/8/layout/vProcess5"/>
    <dgm:cxn modelId="{60EDC8D5-A999-1543-8EA9-33BEFD685665}" type="presOf" srcId="{FA488775-F876-4A04-B5AA-0C17F7C39BC0}" destId="{CAFFA576-037D-414A-8F6D-2C66E2A04F41}" srcOrd="0" destOrd="0" presId="urn:microsoft.com/office/officeart/2005/8/layout/vProcess5"/>
    <dgm:cxn modelId="{45E82DDC-9EFD-9C4B-BE76-AA5B24384980}" type="presOf" srcId="{16A14D71-3B2E-494F-8AAB-FA37C6E022B2}" destId="{A90DA341-D9A7-4D41-9217-E328FC96D31D}" srcOrd="1" destOrd="0" presId="urn:microsoft.com/office/officeart/2005/8/layout/vProcess5"/>
    <dgm:cxn modelId="{3EFD0C6A-B512-6246-B295-679692CB5C2B}" type="presOf" srcId="{F31DF35B-C63B-4A82-98B9-7E81702100B7}" destId="{8FAD9C22-BF94-4969-92B4-96D7B7938DD1}" srcOrd="0" destOrd="0" presId="urn:microsoft.com/office/officeart/2005/8/layout/vProcess5"/>
    <dgm:cxn modelId="{609BC23E-DD1A-0D42-8F93-53D4A87A6888}" type="presOf" srcId="{0A044882-EDF1-426D-9C73-78B7E2340DC0}" destId="{35F59A00-6D4F-4E87-B4B2-56CE543F4270}" srcOrd="0" destOrd="0" presId="urn:microsoft.com/office/officeart/2005/8/layout/vProcess5"/>
    <dgm:cxn modelId="{47A91295-5699-D14C-8DD8-520CB60E56E0}" type="presOf" srcId="{26030A37-4D81-4699-8A8C-8F89006ED5AC}" destId="{FE6297E3-2555-4F8B-BBF1-55A9BA504A17}" srcOrd="0" destOrd="0" presId="urn:microsoft.com/office/officeart/2005/8/layout/vProcess5"/>
    <dgm:cxn modelId="{40BE8D5D-9B95-8F49-B4F3-0770EAA5192B}" type="presOf" srcId="{FA488775-F876-4A04-B5AA-0C17F7C39BC0}" destId="{F4DA419D-ECA0-4D0F-8C0B-165641B820F4}" srcOrd="1" destOrd="0" presId="urn:microsoft.com/office/officeart/2005/8/layout/vProcess5"/>
    <dgm:cxn modelId="{4D2C7C23-D8FB-8648-91C7-C7B1E2452DB4}" type="presOf" srcId="{BB1AAE1A-6581-4E47-A3F6-DD072CD69462}" destId="{CC692FEE-814F-4B44-8887-15F05353284F}" srcOrd="0" destOrd="0" presId="urn:microsoft.com/office/officeart/2005/8/layout/vProcess5"/>
    <dgm:cxn modelId="{F98E7B57-C833-5742-B0D7-D6C75B4BFF24}" type="presOf" srcId="{BB1AAE1A-6581-4E47-A3F6-DD072CD69462}" destId="{B91B990F-D045-4585-BBF7-2E018D26CC9A}" srcOrd="1" destOrd="0" presId="urn:microsoft.com/office/officeart/2005/8/layout/vProcess5"/>
    <dgm:cxn modelId="{23987C78-56CA-1E4A-971F-3C62CA0D9F07}" type="presParOf" srcId="{FE6297E3-2555-4F8B-BBF1-55A9BA504A17}" destId="{C553F0FC-03E8-45F5-B6EF-2DCF7EFEFFA2}" srcOrd="0" destOrd="0" presId="urn:microsoft.com/office/officeart/2005/8/layout/vProcess5"/>
    <dgm:cxn modelId="{0F18C0C7-E60C-0C4F-ACA5-BA663AAA21B4}" type="presParOf" srcId="{FE6297E3-2555-4F8B-BBF1-55A9BA504A17}" destId="{CC692FEE-814F-4B44-8887-15F05353284F}" srcOrd="1" destOrd="0" presId="urn:microsoft.com/office/officeart/2005/8/layout/vProcess5"/>
    <dgm:cxn modelId="{36966EB7-7A86-A445-9FFC-CE16C4F22CE4}" type="presParOf" srcId="{FE6297E3-2555-4F8B-BBF1-55A9BA504A17}" destId="{CAFFA576-037D-414A-8F6D-2C66E2A04F41}" srcOrd="2" destOrd="0" presId="urn:microsoft.com/office/officeart/2005/8/layout/vProcess5"/>
    <dgm:cxn modelId="{3A2E8C6B-B4A6-D74A-93EF-B7A07BE00992}" type="presParOf" srcId="{FE6297E3-2555-4F8B-BBF1-55A9BA504A17}" destId="{AC482606-6A7D-4754-8A52-0CC72205FAC0}" srcOrd="3" destOrd="0" presId="urn:microsoft.com/office/officeart/2005/8/layout/vProcess5"/>
    <dgm:cxn modelId="{FF7158AC-ACD5-A946-8F25-3374B316A816}" type="presParOf" srcId="{FE6297E3-2555-4F8B-BBF1-55A9BA504A17}" destId="{8FAD9C22-BF94-4969-92B4-96D7B7938DD1}" srcOrd="4" destOrd="0" presId="urn:microsoft.com/office/officeart/2005/8/layout/vProcess5"/>
    <dgm:cxn modelId="{27077FF5-B2EB-2048-809B-2D72B5A66C4A}" type="presParOf" srcId="{FE6297E3-2555-4F8B-BBF1-55A9BA504A17}" destId="{35F59A00-6D4F-4E87-B4B2-56CE543F4270}" srcOrd="5" destOrd="0" presId="urn:microsoft.com/office/officeart/2005/8/layout/vProcess5"/>
    <dgm:cxn modelId="{059397AB-E127-1742-8F57-0067173D5AB1}" type="presParOf" srcId="{FE6297E3-2555-4F8B-BBF1-55A9BA504A17}" destId="{B91B990F-D045-4585-BBF7-2E018D26CC9A}" srcOrd="6" destOrd="0" presId="urn:microsoft.com/office/officeart/2005/8/layout/vProcess5"/>
    <dgm:cxn modelId="{13F032BF-8882-8344-9CA6-44173C70853B}" type="presParOf" srcId="{FE6297E3-2555-4F8B-BBF1-55A9BA504A17}" destId="{F4DA419D-ECA0-4D0F-8C0B-165641B820F4}" srcOrd="7" destOrd="0" presId="urn:microsoft.com/office/officeart/2005/8/layout/vProcess5"/>
    <dgm:cxn modelId="{CB014825-7183-5E4B-9BE2-D9D5C9C3FCA9}" type="presParOf" srcId="{FE6297E3-2555-4F8B-BBF1-55A9BA504A17}" destId="{A90DA341-D9A7-4D41-9217-E328FC96D31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4A6F838-9DB3-4893-B142-862026BE055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BE45F1-87FD-4E68-BC83-6D4E68BB5152}">
      <dgm:prSet phldrT="[Text]" custT="1"/>
      <dgm:spPr>
        <a:solidFill>
          <a:srgbClr val="005148"/>
        </a:solidFill>
        <a:ln w="12700">
          <a:solidFill>
            <a:srgbClr val="003300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 smtClean="0">
              <a:latin typeface="Franklin Gothic Medium" pitchFamily="34" charset="0"/>
            </a:rPr>
            <a:t>Capitation for Institutions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 smtClean="0">
              <a:latin typeface="Franklin Gothic Medium" pitchFamily="34" charset="0"/>
            </a:rPr>
            <a:t>With Salaried Docs</a:t>
          </a:r>
          <a:endParaRPr lang="en-US" sz="2000" dirty="0">
            <a:latin typeface="Franklin Gothic Medium" pitchFamily="34" charset="0"/>
          </a:endParaRPr>
        </a:p>
      </dgm:t>
    </dgm:pt>
    <dgm:pt modelId="{CE6A3003-1DAA-40B4-905E-F97054A22F13}" type="parTrans" cxnId="{9CE77375-5BA0-4407-9D4A-798C7EE89BC6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5133B0A0-77AE-4F56-9242-D78C4CD226BB}" type="sibTrans" cxnId="{9CE77375-5BA0-4407-9D4A-798C7EE89BC6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18EA5A99-E759-49FA-B2EA-700D0F2B49F8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Free disenrollment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B34DD9E9-D1FC-4B8B-BE4C-255800ED336F}" type="parTrans" cxnId="{95B24F6E-9E01-4EE7-8975-27CBA5C46496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9CF998E0-24F9-4CC5-A673-02BEEB5F2FC2}" type="sibTrans" cxnId="{95B24F6E-9E01-4EE7-8975-27CBA5C46496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85188896-6927-4474-9C25-4D1077E7BEBC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Capitation for operating costs, not capital purchases, profits or doc incentives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B084DC2C-0674-4AC9-A058-C36C31033AF0}" type="parTrans" cxnId="{F14BDB90-B0BC-4BE2-AC79-FF4DE4DCA0CF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233D9611-B749-47D7-B5BE-107FB026C006}" type="sibTrans" cxnId="{F14BDB90-B0BC-4BE2-AC79-FF4DE4DCA0CF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ED867788-6112-425D-863A-148933978A9B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No selective enrollment period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D34DEEAD-66CA-4F40-811D-6C20EE9C33C4}" type="parTrans" cxnId="{0CB1F1C8-93FD-477D-B44D-250F59F10FBB}">
      <dgm:prSet/>
      <dgm:spPr/>
      <dgm:t>
        <a:bodyPr/>
        <a:lstStyle/>
        <a:p>
          <a:endParaRPr lang="en-US"/>
        </a:p>
      </dgm:t>
    </dgm:pt>
    <dgm:pt modelId="{5A471642-98D3-4897-881A-CF19E6111C71}" type="sibTrans" cxnId="{0CB1F1C8-93FD-477D-B44D-250F59F10FBB}">
      <dgm:prSet/>
      <dgm:spPr/>
      <dgm:t>
        <a:bodyPr/>
        <a:lstStyle/>
        <a:p>
          <a:endParaRPr lang="en-US"/>
        </a:p>
      </dgm:t>
    </dgm:pt>
    <dgm:pt modelId="{DEE961B8-782A-4666-9D93-7A129ADD2810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Inpatient care under hospital’s global budgets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2CE70D53-9681-4874-A18D-51747900AD73}" type="parTrans" cxnId="{14420BF8-F961-4A34-A218-805CB4664C82}">
      <dgm:prSet/>
      <dgm:spPr/>
      <dgm:t>
        <a:bodyPr/>
        <a:lstStyle/>
        <a:p>
          <a:endParaRPr lang="en-US"/>
        </a:p>
      </dgm:t>
    </dgm:pt>
    <dgm:pt modelId="{DC059B7F-EFDD-42FE-BD78-98D1CD5CF7D4}" type="sibTrans" cxnId="{14420BF8-F961-4A34-A218-805CB4664C82}">
      <dgm:prSet/>
      <dgm:spPr/>
      <dgm:t>
        <a:bodyPr/>
        <a:lstStyle/>
        <a:p>
          <a:endParaRPr lang="en-US"/>
        </a:p>
      </dgm:t>
    </dgm:pt>
    <dgm:pt modelId="{9949E9D2-BB65-4999-B036-FDCC3E9D303F}" type="pres">
      <dgm:prSet presAssocID="{24A6F838-9DB3-4893-B142-862026BE05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A1B115-D002-4900-9868-0BD85A670A79}" type="pres">
      <dgm:prSet presAssocID="{C2BE45F1-87FD-4E68-BC83-6D4E68BB5152}" presName="composite" presStyleCnt="0"/>
      <dgm:spPr/>
    </dgm:pt>
    <dgm:pt modelId="{17CF4F3F-3232-4298-9172-3EE3A32610BA}" type="pres">
      <dgm:prSet presAssocID="{C2BE45F1-87FD-4E68-BC83-6D4E68BB515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22C242-3CA0-4864-A3A3-E6FA32A4A826}" type="pres">
      <dgm:prSet presAssocID="{C2BE45F1-87FD-4E68-BC83-6D4E68BB515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293F58-CB85-2745-B25D-5160FEABAB3A}" type="presOf" srcId="{24A6F838-9DB3-4893-B142-862026BE055E}" destId="{9949E9D2-BB65-4999-B036-FDCC3E9D303F}" srcOrd="0" destOrd="0" presId="urn:microsoft.com/office/officeart/2005/8/layout/hList1"/>
    <dgm:cxn modelId="{30140C9E-06CC-174C-8C40-8753C97B672F}" type="presOf" srcId="{DEE961B8-782A-4666-9D93-7A129ADD2810}" destId="{0C22C242-3CA0-4864-A3A3-E6FA32A4A826}" srcOrd="0" destOrd="3" presId="urn:microsoft.com/office/officeart/2005/8/layout/hList1"/>
    <dgm:cxn modelId="{64822510-CB52-6348-9EC1-DA1C7C5CF356}" type="presOf" srcId="{85188896-6927-4474-9C25-4D1077E7BEBC}" destId="{0C22C242-3CA0-4864-A3A3-E6FA32A4A826}" srcOrd="0" destOrd="2" presId="urn:microsoft.com/office/officeart/2005/8/layout/hList1"/>
    <dgm:cxn modelId="{F14BDB90-B0BC-4BE2-AC79-FF4DE4DCA0CF}" srcId="{C2BE45F1-87FD-4E68-BC83-6D4E68BB5152}" destId="{85188896-6927-4474-9C25-4D1077E7BEBC}" srcOrd="2" destOrd="0" parTransId="{B084DC2C-0674-4AC9-A058-C36C31033AF0}" sibTransId="{233D9611-B749-47D7-B5BE-107FB026C006}"/>
    <dgm:cxn modelId="{EE446807-B25C-7F4C-8BD8-68E8FBE3D65B}" type="presOf" srcId="{18EA5A99-E759-49FA-B2EA-700D0F2B49F8}" destId="{0C22C242-3CA0-4864-A3A3-E6FA32A4A826}" srcOrd="0" destOrd="1" presId="urn:microsoft.com/office/officeart/2005/8/layout/hList1"/>
    <dgm:cxn modelId="{0CB1F1C8-93FD-477D-B44D-250F59F10FBB}" srcId="{C2BE45F1-87FD-4E68-BC83-6D4E68BB5152}" destId="{ED867788-6112-425D-863A-148933978A9B}" srcOrd="0" destOrd="0" parTransId="{D34DEEAD-66CA-4F40-811D-6C20EE9C33C4}" sibTransId="{5A471642-98D3-4897-881A-CF19E6111C71}"/>
    <dgm:cxn modelId="{14420BF8-F961-4A34-A218-805CB4664C82}" srcId="{C2BE45F1-87FD-4E68-BC83-6D4E68BB5152}" destId="{DEE961B8-782A-4666-9D93-7A129ADD2810}" srcOrd="3" destOrd="0" parTransId="{2CE70D53-9681-4874-A18D-51747900AD73}" sibTransId="{DC059B7F-EFDD-42FE-BD78-98D1CD5CF7D4}"/>
    <dgm:cxn modelId="{95B24F6E-9E01-4EE7-8975-27CBA5C46496}" srcId="{C2BE45F1-87FD-4E68-BC83-6D4E68BB5152}" destId="{18EA5A99-E759-49FA-B2EA-700D0F2B49F8}" srcOrd="1" destOrd="0" parTransId="{B34DD9E9-D1FC-4B8B-BE4C-255800ED336F}" sibTransId="{9CF998E0-24F9-4CC5-A673-02BEEB5F2FC2}"/>
    <dgm:cxn modelId="{95543DEB-41A8-494B-9A69-E00850875781}" type="presOf" srcId="{ED867788-6112-425D-863A-148933978A9B}" destId="{0C22C242-3CA0-4864-A3A3-E6FA32A4A826}" srcOrd="0" destOrd="0" presId="urn:microsoft.com/office/officeart/2005/8/layout/hList1"/>
    <dgm:cxn modelId="{9CE77375-5BA0-4407-9D4A-798C7EE89BC6}" srcId="{24A6F838-9DB3-4893-B142-862026BE055E}" destId="{C2BE45F1-87FD-4E68-BC83-6D4E68BB5152}" srcOrd="0" destOrd="0" parTransId="{CE6A3003-1DAA-40B4-905E-F97054A22F13}" sibTransId="{5133B0A0-77AE-4F56-9242-D78C4CD226BB}"/>
    <dgm:cxn modelId="{2C8B85BD-9993-8E46-96B4-021F1C8C1C9C}" type="presOf" srcId="{C2BE45F1-87FD-4E68-BC83-6D4E68BB5152}" destId="{17CF4F3F-3232-4298-9172-3EE3A32610BA}" srcOrd="0" destOrd="0" presId="urn:microsoft.com/office/officeart/2005/8/layout/hList1"/>
    <dgm:cxn modelId="{F5E4E0F0-361D-F54A-8483-202AF358FDC4}" type="presParOf" srcId="{9949E9D2-BB65-4999-B036-FDCC3E9D303F}" destId="{C4A1B115-D002-4900-9868-0BD85A670A79}" srcOrd="0" destOrd="0" presId="urn:microsoft.com/office/officeart/2005/8/layout/hList1"/>
    <dgm:cxn modelId="{565325F2-C20C-A84B-955D-5B941210F62D}" type="presParOf" srcId="{C4A1B115-D002-4900-9868-0BD85A670A79}" destId="{17CF4F3F-3232-4298-9172-3EE3A32610BA}" srcOrd="0" destOrd="0" presId="urn:microsoft.com/office/officeart/2005/8/layout/hList1"/>
    <dgm:cxn modelId="{A080D003-ACAB-2D4A-9938-7CEFA9A562D7}" type="presParOf" srcId="{C4A1B115-D002-4900-9868-0BD85A670A79}" destId="{0C22C242-3CA0-4864-A3A3-E6FA32A4A82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1CC45E-011C-804C-B1C5-F80F7EB0DD9B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5FF133-0D91-1340-BA7E-DC1AFF715F1A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400" dirty="0" smtClean="0">
              <a:latin typeface="Franklin Gothic Medium"/>
              <a:cs typeface="Franklin Gothic Medium"/>
            </a:rPr>
            <a:t>Sometimes Lethal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682FC6C8-AC0A-E940-AB4E-3EF03614CC86}" type="parTrans" cxnId="{56B55244-2FE0-CD41-8826-70861677BE76}">
      <dgm:prSet/>
      <dgm:spPr/>
      <dgm:t>
        <a:bodyPr/>
        <a:lstStyle/>
        <a:p>
          <a:endParaRPr lang="en-US"/>
        </a:p>
      </dgm:t>
    </dgm:pt>
    <dgm:pt modelId="{22D22AF8-D0F8-294A-B669-D734CDE011DC}" type="sibTrans" cxnId="{56B55244-2FE0-CD41-8826-70861677BE76}">
      <dgm:prSet/>
      <dgm:spPr/>
      <dgm:t>
        <a:bodyPr/>
        <a:lstStyle/>
        <a:p>
          <a:endParaRPr lang="en-US"/>
        </a:p>
      </dgm:t>
    </dgm:pt>
    <dgm:pt modelId="{FC2AFC5D-F619-DA4D-BF66-E25F4C6E361B}">
      <dgm:prSet phldrT="[Text]" custT="1"/>
      <dgm:spPr>
        <a:solidFill>
          <a:schemeClr val="bg1">
            <a:lumMod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dirty="0" smtClean="0">
              <a:solidFill>
                <a:srgbClr val="003300"/>
              </a:solidFill>
              <a:latin typeface="Franklin Gothic Book"/>
              <a:cs typeface="Franklin Gothic Book"/>
            </a:rPr>
            <a:t>Death rates 3.17 times higher (0.57% vs. 0.18%)</a:t>
          </a:r>
          <a:endParaRPr lang="en-US" sz="2000" dirty="0"/>
        </a:p>
      </dgm:t>
    </dgm:pt>
    <dgm:pt modelId="{3DFE769E-9A1C-0C4B-91E6-B1278E0CD3C0}" type="parTrans" cxnId="{DD104341-FC28-2843-8F4F-535DC0EDB2DE}">
      <dgm:prSet/>
      <dgm:spPr/>
      <dgm:t>
        <a:bodyPr/>
        <a:lstStyle/>
        <a:p>
          <a:endParaRPr lang="en-US"/>
        </a:p>
      </dgm:t>
    </dgm:pt>
    <dgm:pt modelId="{23243E67-7DF3-DF46-91D3-830F0ED6B4EE}" type="sibTrans" cxnId="{DD104341-FC28-2843-8F4F-535DC0EDB2DE}">
      <dgm:prSet/>
      <dgm:spPr/>
      <dgm:t>
        <a:bodyPr/>
        <a:lstStyle/>
        <a:p>
          <a:endParaRPr lang="en-US"/>
        </a:p>
      </dgm:t>
    </dgm:pt>
    <dgm:pt modelId="{E4865BD2-0F49-6F40-954E-6EC5E4FBF9A6}">
      <dgm:prSet phldrT="[Text]" custT="1"/>
      <dgm:spPr>
        <a:solidFill>
          <a:schemeClr val="bg1">
            <a:lumMod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dirty="0" smtClean="0">
              <a:solidFill>
                <a:srgbClr val="003300"/>
              </a:solidFill>
              <a:latin typeface="Franklin Gothic Book"/>
              <a:cs typeface="Franklin Gothic Book"/>
            </a:rPr>
            <a:t>No improvement in rates over time</a:t>
          </a:r>
          <a:endParaRPr lang="en-US" sz="2000" dirty="0"/>
        </a:p>
      </dgm:t>
    </dgm:pt>
    <dgm:pt modelId="{86987386-76B3-644D-BE14-1D6F3D0F28E3}" type="parTrans" cxnId="{D84EC83C-3CC8-924E-A933-702AF2B3BA07}">
      <dgm:prSet/>
      <dgm:spPr/>
      <dgm:t>
        <a:bodyPr/>
        <a:lstStyle/>
        <a:p>
          <a:endParaRPr lang="en-US"/>
        </a:p>
      </dgm:t>
    </dgm:pt>
    <dgm:pt modelId="{1395AD05-5B14-9F41-A687-CADFB6FA0632}" type="sibTrans" cxnId="{D84EC83C-3CC8-924E-A933-702AF2B3BA07}">
      <dgm:prSet/>
      <dgm:spPr/>
      <dgm:t>
        <a:bodyPr/>
        <a:lstStyle/>
        <a:p>
          <a:endParaRPr lang="en-US"/>
        </a:p>
      </dgm:t>
    </dgm:pt>
    <dgm:pt modelId="{02AB2861-D77F-A34F-8CCA-DDB5A000D618}" type="pres">
      <dgm:prSet presAssocID="{C21CC45E-011C-804C-B1C5-F80F7EB0DD9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D786C8-9F34-0445-A38E-50ADAB0FB97E}" type="pres">
      <dgm:prSet presAssocID="{D95FF133-0D91-1340-BA7E-DC1AFF715F1A}" presName="composite" presStyleCnt="0"/>
      <dgm:spPr/>
    </dgm:pt>
    <dgm:pt modelId="{910F847D-7054-E943-B148-58BFDE8E9F01}" type="pres">
      <dgm:prSet presAssocID="{D95FF133-0D91-1340-BA7E-DC1AFF715F1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4FD83-3BC9-384A-BBDF-B4A5FE02BF51}" type="pres">
      <dgm:prSet presAssocID="{D95FF133-0D91-1340-BA7E-DC1AFF715F1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4EC83C-3CC8-924E-A933-702AF2B3BA07}" srcId="{D95FF133-0D91-1340-BA7E-DC1AFF715F1A}" destId="{E4865BD2-0F49-6F40-954E-6EC5E4FBF9A6}" srcOrd="1" destOrd="0" parTransId="{86987386-76B3-644D-BE14-1D6F3D0F28E3}" sibTransId="{1395AD05-5B14-9F41-A687-CADFB6FA0632}"/>
    <dgm:cxn modelId="{17C3E579-17FF-7E42-BE12-96906625F1F3}" type="presOf" srcId="{E4865BD2-0F49-6F40-954E-6EC5E4FBF9A6}" destId="{F8B4FD83-3BC9-384A-BBDF-B4A5FE02BF51}" srcOrd="0" destOrd="1" presId="urn:microsoft.com/office/officeart/2005/8/layout/hList1"/>
    <dgm:cxn modelId="{2153C51E-9AEB-7A4C-98A1-39969A5BD1A8}" type="presOf" srcId="{D95FF133-0D91-1340-BA7E-DC1AFF715F1A}" destId="{910F847D-7054-E943-B148-58BFDE8E9F01}" srcOrd="0" destOrd="0" presId="urn:microsoft.com/office/officeart/2005/8/layout/hList1"/>
    <dgm:cxn modelId="{87DAABE0-BB43-0F4B-9564-FB07E2E1D653}" type="presOf" srcId="{C21CC45E-011C-804C-B1C5-F80F7EB0DD9B}" destId="{02AB2861-D77F-A34F-8CCA-DDB5A000D618}" srcOrd="0" destOrd="0" presId="urn:microsoft.com/office/officeart/2005/8/layout/hList1"/>
    <dgm:cxn modelId="{56B55244-2FE0-CD41-8826-70861677BE76}" srcId="{C21CC45E-011C-804C-B1C5-F80F7EB0DD9B}" destId="{D95FF133-0D91-1340-BA7E-DC1AFF715F1A}" srcOrd="0" destOrd="0" parTransId="{682FC6C8-AC0A-E940-AB4E-3EF03614CC86}" sibTransId="{22D22AF8-D0F8-294A-B669-D734CDE011DC}"/>
    <dgm:cxn modelId="{DD104341-FC28-2843-8F4F-535DC0EDB2DE}" srcId="{D95FF133-0D91-1340-BA7E-DC1AFF715F1A}" destId="{FC2AFC5D-F619-DA4D-BF66-E25F4C6E361B}" srcOrd="0" destOrd="0" parTransId="{3DFE769E-9A1C-0C4B-91E6-B1278E0CD3C0}" sibTransId="{23243E67-7DF3-DF46-91D3-830F0ED6B4EE}"/>
    <dgm:cxn modelId="{AA0AE73C-7AF5-A848-8F59-760BC4059E15}" type="presOf" srcId="{FC2AFC5D-F619-DA4D-BF66-E25F4C6E361B}" destId="{F8B4FD83-3BC9-384A-BBDF-B4A5FE02BF51}" srcOrd="0" destOrd="0" presId="urn:microsoft.com/office/officeart/2005/8/layout/hList1"/>
    <dgm:cxn modelId="{F50D032F-DB38-4D4E-A15E-91858DF95EBE}" type="presParOf" srcId="{02AB2861-D77F-A34F-8CCA-DDB5A000D618}" destId="{22D786C8-9F34-0445-A38E-50ADAB0FB97E}" srcOrd="0" destOrd="0" presId="urn:microsoft.com/office/officeart/2005/8/layout/hList1"/>
    <dgm:cxn modelId="{9C9AF9D6-4596-864C-86D4-DE0370D48747}" type="presParOf" srcId="{22D786C8-9F34-0445-A38E-50ADAB0FB97E}" destId="{910F847D-7054-E943-B148-58BFDE8E9F01}" srcOrd="0" destOrd="0" presId="urn:microsoft.com/office/officeart/2005/8/layout/hList1"/>
    <dgm:cxn modelId="{476EA66D-0043-4D4C-B23F-9AAA5102592B}" type="presParOf" srcId="{22D786C8-9F34-0445-A38E-50ADAB0FB97E}" destId="{F8B4FD83-3BC9-384A-BBDF-B4A5FE02BF51}" srcOrd="1" destOrd="0" presId="urn:microsoft.com/office/officeart/2005/8/layout/hList1"/>
  </dgm:cxnLst>
  <dgm:bg>
    <a:effectLst>
      <a:outerShdw blurRad="50800" dist="38100" dir="2700000" algn="tl" rotWithShape="0">
        <a:srgbClr val="000000">
          <a:alpha val="43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4A6F838-9DB3-4893-B142-862026BE055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5CF657-87CA-483C-A6D7-658729A9C25A}">
      <dgm:prSet phldrT="[Text]" custT="1"/>
      <dgm:spPr>
        <a:solidFill>
          <a:srgbClr val="005148"/>
        </a:solidFill>
        <a:ln w="12700">
          <a:solidFill>
            <a:srgbClr val="003300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 smtClean="0">
              <a:latin typeface="Franklin Gothic Medium" pitchFamily="34" charset="0"/>
            </a:rPr>
            <a:t>Globally Budgeted Institutions</a:t>
          </a:r>
          <a:endParaRPr lang="en-US" sz="2000" dirty="0">
            <a:latin typeface="Franklin Gothic Medium" pitchFamily="34" charset="0"/>
          </a:endParaRPr>
        </a:p>
      </dgm:t>
    </dgm:pt>
    <dgm:pt modelId="{96FBA0F5-86D4-4F2B-92A3-3911A85E9825}" type="parTrans" cxnId="{90E4D0A0-5768-441C-8A23-3FF32E2533B4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AB94B2EF-8661-4C8B-AE56-F3B7E785951C}" type="sibTrans" cxnId="{90E4D0A0-5768-441C-8A23-3FF32E2533B4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A200E667-76A7-4E2D-85A2-5C32C5DC2477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Hospitals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7B22A3DE-776B-4AF4-B3E0-CD3EC509878C}" type="parTrans" cxnId="{B23DC3B7-004C-4960-BE44-3F64FC253FF5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B7146C8F-2ED3-4FBD-BC02-7B41AA10DA60}" type="sibTrans" cxnId="{B23DC3B7-004C-4960-BE44-3F64FC253FF5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696CC663-9162-40B6-A868-A76B3B6B2BFB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Clinics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B0F9DE6C-6B05-44E1-A359-6C371AC5510E}" type="parTrans" cxnId="{02354C52-0CC0-4C7B-895B-8B8C912401A3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BEE37B01-0E56-458B-9A8B-DC40FF1D4E42}" type="sibTrans" cxnId="{02354C52-0CC0-4C7B-895B-8B8C912401A3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932AC643-E75C-40D4-B0EE-674F9D5730EE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Home care agencies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55498F5F-C1E2-41C6-92E7-4107A8B4F10B}" type="parTrans" cxnId="{B9630CB8-70E7-4918-81AD-76CAFADA8A08}">
      <dgm:prSet/>
      <dgm:spPr/>
      <dgm:t>
        <a:bodyPr/>
        <a:lstStyle/>
        <a:p>
          <a:endParaRPr lang="en-US"/>
        </a:p>
      </dgm:t>
    </dgm:pt>
    <dgm:pt modelId="{FAC2159E-18E5-4116-BDC0-013C5F18B9BD}" type="sibTrans" cxnId="{B9630CB8-70E7-4918-81AD-76CAFADA8A08}">
      <dgm:prSet/>
      <dgm:spPr/>
      <dgm:t>
        <a:bodyPr/>
        <a:lstStyle/>
        <a:p>
          <a:endParaRPr lang="en-US"/>
        </a:p>
      </dgm:t>
    </dgm:pt>
    <dgm:pt modelId="{10204217-4F1F-4B06-820E-EF6E520C6D50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Institutions with salaried physicians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E1E9563B-67B3-4F6B-9524-D1300000AD61}" type="parTrans" cxnId="{C6F45034-9FD5-49AE-A2D7-582D2D692432}">
      <dgm:prSet/>
      <dgm:spPr/>
      <dgm:t>
        <a:bodyPr/>
        <a:lstStyle/>
        <a:p>
          <a:endParaRPr lang="en-US"/>
        </a:p>
      </dgm:t>
    </dgm:pt>
    <dgm:pt modelId="{49B6159D-F850-47AD-AEDE-927096689D2F}" type="sibTrans" cxnId="{C6F45034-9FD5-49AE-A2D7-582D2D692432}">
      <dgm:prSet/>
      <dgm:spPr/>
      <dgm:t>
        <a:bodyPr/>
        <a:lstStyle/>
        <a:p>
          <a:endParaRPr lang="en-US"/>
        </a:p>
      </dgm:t>
    </dgm:pt>
    <dgm:pt modelId="{9949E9D2-BB65-4999-B036-FDCC3E9D303F}" type="pres">
      <dgm:prSet presAssocID="{24A6F838-9DB3-4893-B142-862026BE05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E06E82-20B9-4BA0-95BB-20845A5D3FBE}" type="pres">
      <dgm:prSet presAssocID="{DE5CF657-87CA-483C-A6D7-658729A9C25A}" presName="composite" presStyleCnt="0"/>
      <dgm:spPr/>
    </dgm:pt>
    <dgm:pt modelId="{688B72DC-419D-4865-B962-576ECCDE94EF}" type="pres">
      <dgm:prSet presAssocID="{DE5CF657-87CA-483C-A6D7-658729A9C25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141E9-4B48-46AB-AE97-A16E4994E592}" type="pres">
      <dgm:prSet presAssocID="{DE5CF657-87CA-483C-A6D7-658729A9C25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3DC3B7-004C-4960-BE44-3F64FC253FF5}" srcId="{10204217-4F1F-4B06-820E-EF6E520C6D50}" destId="{A200E667-76A7-4E2D-85A2-5C32C5DC2477}" srcOrd="0" destOrd="0" parTransId="{7B22A3DE-776B-4AF4-B3E0-CD3EC509878C}" sibTransId="{B7146C8F-2ED3-4FBD-BC02-7B41AA10DA60}"/>
    <dgm:cxn modelId="{B9630CB8-70E7-4918-81AD-76CAFADA8A08}" srcId="{10204217-4F1F-4B06-820E-EF6E520C6D50}" destId="{932AC643-E75C-40D4-B0EE-674F9D5730EE}" srcOrd="2" destOrd="0" parTransId="{55498F5F-C1E2-41C6-92E7-4107A8B4F10B}" sibTransId="{FAC2159E-18E5-4116-BDC0-013C5F18B9BD}"/>
    <dgm:cxn modelId="{32FE006E-0A27-854A-A592-616C3619C784}" type="presOf" srcId="{DE5CF657-87CA-483C-A6D7-658729A9C25A}" destId="{688B72DC-419D-4865-B962-576ECCDE94EF}" srcOrd="0" destOrd="0" presId="urn:microsoft.com/office/officeart/2005/8/layout/hList1"/>
    <dgm:cxn modelId="{9B6DE70B-716C-F044-AFC5-0F6B85D447E5}" type="presOf" srcId="{A200E667-76A7-4E2D-85A2-5C32C5DC2477}" destId="{6AB141E9-4B48-46AB-AE97-A16E4994E592}" srcOrd="0" destOrd="1" presId="urn:microsoft.com/office/officeart/2005/8/layout/hList1"/>
    <dgm:cxn modelId="{CF320DA8-9D20-B542-96C2-FEEC4560CDBD}" type="presOf" srcId="{24A6F838-9DB3-4893-B142-862026BE055E}" destId="{9949E9D2-BB65-4999-B036-FDCC3E9D303F}" srcOrd="0" destOrd="0" presId="urn:microsoft.com/office/officeart/2005/8/layout/hList1"/>
    <dgm:cxn modelId="{90E4D0A0-5768-441C-8A23-3FF32E2533B4}" srcId="{24A6F838-9DB3-4893-B142-862026BE055E}" destId="{DE5CF657-87CA-483C-A6D7-658729A9C25A}" srcOrd="0" destOrd="0" parTransId="{96FBA0F5-86D4-4F2B-92A3-3911A85E9825}" sibTransId="{AB94B2EF-8661-4C8B-AE56-F3B7E785951C}"/>
    <dgm:cxn modelId="{02CBA482-AFDE-3641-B93D-A7B70CC36199}" type="presOf" srcId="{10204217-4F1F-4B06-820E-EF6E520C6D50}" destId="{6AB141E9-4B48-46AB-AE97-A16E4994E592}" srcOrd="0" destOrd="0" presId="urn:microsoft.com/office/officeart/2005/8/layout/hList1"/>
    <dgm:cxn modelId="{46647612-B595-4D48-A7C8-FC13705856CC}" type="presOf" srcId="{696CC663-9162-40B6-A868-A76B3B6B2BFB}" destId="{6AB141E9-4B48-46AB-AE97-A16E4994E592}" srcOrd="0" destOrd="2" presId="urn:microsoft.com/office/officeart/2005/8/layout/hList1"/>
    <dgm:cxn modelId="{02354C52-0CC0-4C7B-895B-8B8C912401A3}" srcId="{10204217-4F1F-4B06-820E-EF6E520C6D50}" destId="{696CC663-9162-40B6-A868-A76B3B6B2BFB}" srcOrd="1" destOrd="0" parTransId="{B0F9DE6C-6B05-44E1-A359-6C371AC5510E}" sibTransId="{BEE37B01-0E56-458B-9A8B-DC40FF1D4E42}"/>
    <dgm:cxn modelId="{C6F45034-9FD5-49AE-A2D7-582D2D692432}" srcId="{DE5CF657-87CA-483C-A6D7-658729A9C25A}" destId="{10204217-4F1F-4B06-820E-EF6E520C6D50}" srcOrd="0" destOrd="0" parTransId="{E1E9563B-67B3-4F6B-9524-D1300000AD61}" sibTransId="{49B6159D-F850-47AD-AEDE-927096689D2F}"/>
    <dgm:cxn modelId="{008154D0-F68B-8B41-876F-4CBEE23304DD}" type="presOf" srcId="{932AC643-E75C-40D4-B0EE-674F9D5730EE}" destId="{6AB141E9-4B48-46AB-AE97-A16E4994E592}" srcOrd="0" destOrd="3" presId="urn:microsoft.com/office/officeart/2005/8/layout/hList1"/>
    <dgm:cxn modelId="{6D1A2683-8BC8-D440-A5DF-880F181DDF19}" type="presParOf" srcId="{9949E9D2-BB65-4999-B036-FDCC3E9D303F}" destId="{38E06E82-20B9-4BA0-95BB-20845A5D3FBE}" srcOrd="0" destOrd="0" presId="urn:microsoft.com/office/officeart/2005/8/layout/hList1"/>
    <dgm:cxn modelId="{14738956-8C79-BD41-B6A4-78A164C08E16}" type="presParOf" srcId="{38E06E82-20B9-4BA0-95BB-20845A5D3FBE}" destId="{688B72DC-419D-4865-B962-576ECCDE94EF}" srcOrd="0" destOrd="0" presId="urn:microsoft.com/office/officeart/2005/8/layout/hList1"/>
    <dgm:cxn modelId="{27DBC3A9-F866-0D47-B40F-26B8ABADDC6D}" type="presParOf" srcId="{38E06E82-20B9-4BA0-95BB-20845A5D3FBE}" destId="{6AB141E9-4B48-46AB-AE97-A16E4994E59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4A6F838-9DB3-4893-B142-862026BE055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2C164E-C5E8-4D4E-BB65-7C20A619F385}">
      <dgm:prSet phldrT="[Text]" custT="1"/>
      <dgm:spPr>
        <a:solidFill>
          <a:srgbClr val="005148"/>
        </a:solidFill>
        <a:ln w="12700">
          <a:solidFill>
            <a:srgbClr val="003300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 smtClean="0">
              <a:latin typeface="Franklin Gothic Medium" pitchFamily="34" charset="0"/>
            </a:rPr>
            <a:t>Fee for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 smtClean="0">
              <a:latin typeface="Franklin Gothic Medium" pitchFamily="34" charset="0"/>
            </a:rPr>
            <a:t>Service</a:t>
          </a:r>
          <a:endParaRPr lang="en-US" sz="2000" dirty="0">
            <a:latin typeface="Franklin Gothic Medium" pitchFamily="34" charset="0"/>
          </a:endParaRPr>
        </a:p>
      </dgm:t>
    </dgm:pt>
    <dgm:pt modelId="{2C675F50-6352-4C43-9634-06FD5477CF31}" type="parTrans" cxnId="{5CFCD911-5C03-4CD4-8DE4-D71AC6CE184F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94D45C26-6427-4A7B-99EA-2D69A49B3362}" type="sibTrans" cxnId="{5CFCD911-5C03-4CD4-8DE4-D71AC6CE184F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58C22F20-2BB0-4870-B747-5C685DAF098C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Mandatory assignment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D48BFEA6-D93D-4FE8-BBB4-D9CD6AE1CE9C}" type="parTrans" cxnId="{67AFCC29-A732-414E-A3D2-D3E8FA937AB1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BE1D76D9-DEF9-4694-94E3-018389103A56}" type="sibTrans" cxnId="{67AFCC29-A732-414E-A3D2-D3E8FA937AB1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C86FAFC2-2DF4-4BAC-8281-2361D4077DF0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Simplified negotiated fee schedule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41289BFD-58F4-4636-86DA-D37381474B1F}" type="parTrans" cxnId="{8748E631-8EA4-43AB-AB2F-9D1E8D29DF67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478894CC-E551-4EC8-B337-A8CB93C0FF94}" type="sibTrans" cxnId="{8748E631-8EA4-43AB-AB2F-9D1E8D29DF67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9949E9D2-BB65-4999-B036-FDCC3E9D303F}" type="pres">
      <dgm:prSet presAssocID="{24A6F838-9DB3-4893-B142-862026BE05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9DAAA4-4316-49AC-B9DC-0E80D9D79E1D}" type="pres">
      <dgm:prSet presAssocID="{1D2C164E-C5E8-4D4E-BB65-7C20A619F385}" presName="composite" presStyleCnt="0"/>
      <dgm:spPr/>
    </dgm:pt>
    <dgm:pt modelId="{F9A8FC84-F055-429B-815A-5E710E9B73DF}" type="pres">
      <dgm:prSet presAssocID="{1D2C164E-C5E8-4D4E-BB65-7C20A619F38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BB07C-4F9B-4108-A6FB-CD0559637294}" type="pres">
      <dgm:prSet presAssocID="{1D2C164E-C5E8-4D4E-BB65-7C20A619F385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23497F-4E2B-4045-83DB-B85AC22BEA72}" type="presOf" srcId="{58C22F20-2BB0-4870-B747-5C685DAF098C}" destId="{BA3BB07C-4F9B-4108-A6FB-CD0559637294}" srcOrd="0" destOrd="0" presId="urn:microsoft.com/office/officeart/2005/8/layout/hList1"/>
    <dgm:cxn modelId="{67AFCC29-A732-414E-A3D2-D3E8FA937AB1}" srcId="{1D2C164E-C5E8-4D4E-BB65-7C20A619F385}" destId="{58C22F20-2BB0-4870-B747-5C685DAF098C}" srcOrd="0" destOrd="0" parTransId="{D48BFEA6-D93D-4FE8-BBB4-D9CD6AE1CE9C}" sibTransId="{BE1D76D9-DEF9-4694-94E3-018389103A56}"/>
    <dgm:cxn modelId="{510D1E28-C4D0-8749-BDD3-D5C9936ADE34}" type="presOf" srcId="{1D2C164E-C5E8-4D4E-BB65-7C20A619F385}" destId="{F9A8FC84-F055-429B-815A-5E710E9B73DF}" srcOrd="0" destOrd="0" presId="urn:microsoft.com/office/officeart/2005/8/layout/hList1"/>
    <dgm:cxn modelId="{8748E631-8EA4-43AB-AB2F-9D1E8D29DF67}" srcId="{1D2C164E-C5E8-4D4E-BB65-7C20A619F385}" destId="{C86FAFC2-2DF4-4BAC-8281-2361D4077DF0}" srcOrd="1" destOrd="0" parTransId="{41289BFD-58F4-4636-86DA-D37381474B1F}" sibTransId="{478894CC-E551-4EC8-B337-A8CB93C0FF94}"/>
    <dgm:cxn modelId="{ED92B86D-87F8-6147-925D-8B558F9EC292}" type="presOf" srcId="{C86FAFC2-2DF4-4BAC-8281-2361D4077DF0}" destId="{BA3BB07C-4F9B-4108-A6FB-CD0559637294}" srcOrd="0" destOrd="1" presId="urn:microsoft.com/office/officeart/2005/8/layout/hList1"/>
    <dgm:cxn modelId="{5CFCD911-5C03-4CD4-8DE4-D71AC6CE184F}" srcId="{24A6F838-9DB3-4893-B142-862026BE055E}" destId="{1D2C164E-C5E8-4D4E-BB65-7C20A619F385}" srcOrd="0" destOrd="0" parTransId="{2C675F50-6352-4C43-9634-06FD5477CF31}" sibTransId="{94D45C26-6427-4A7B-99EA-2D69A49B3362}"/>
    <dgm:cxn modelId="{0DC2A2D1-9535-D44A-B806-27FE7BCAEDEB}" type="presOf" srcId="{24A6F838-9DB3-4893-B142-862026BE055E}" destId="{9949E9D2-BB65-4999-B036-FDCC3E9D303F}" srcOrd="0" destOrd="0" presId="urn:microsoft.com/office/officeart/2005/8/layout/hList1"/>
    <dgm:cxn modelId="{427CA84D-0508-9F4B-83CA-37FB4A95CE07}" type="presParOf" srcId="{9949E9D2-BB65-4999-B036-FDCC3E9D303F}" destId="{CC9DAAA4-4316-49AC-B9DC-0E80D9D79E1D}" srcOrd="0" destOrd="0" presId="urn:microsoft.com/office/officeart/2005/8/layout/hList1"/>
    <dgm:cxn modelId="{C244AF54-6EFE-9A42-947F-5ED8C95D8CA8}" type="presParOf" srcId="{CC9DAAA4-4316-49AC-B9DC-0E80D9D79E1D}" destId="{F9A8FC84-F055-429B-815A-5E710E9B73DF}" srcOrd="0" destOrd="0" presId="urn:microsoft.com/office/officeart/2005/8/layout/hList1"/>
    <dgm:cxn modelId="{47058AF2-ED47-804D-9028-88C928A07D4A}" type="presParOf" srcId="{CC9DAAA4-4316-49AC-B9DC-0E80D9D79E1D}" destId="{BA3BB07C-4F9B-4108-A6FB-CD055963729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E5DE49B-62F6-4E4C-A794-37AB6E19B8CE}" type="doc">
      <dgm:prSet loTypeId="urn:microsoft.com/office/officeart/2005/8/layout/matrix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25DB84-070D-DA4D-8495-1A10EF5F97A1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Franklin Gothic Book"/>
              <a:cs typeface="Franklin Gothic Book"/>
            </a:rPr>
            <a:t>Excellent hospitals, empty beds</a:t>
          </a:r>
          <a:endParaRPr lang="en-US" sz="3200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54939265-22A2-8542-96F3-2CFAF4492B77}" type="parTrans" cxnId="{AB9FC1BC-C917-7F46-A690-F329E0BD4A54}">
      <dgm:prSet/>
      <dgm:spPr/>
      <dgm:t>
        <a:bodyPr/>
        <a:lstStyle/>
        <a:p>
          <a:endParaRPr lang="en-US"/>
        </a:p>
      </dgm:t>
    </dgm:pt>
    <dgm:pt modelId="{3305F89E-A482-2D46-8EBB-25EA22540E13}" type="sibTrans" cxnId="{AB9FC1BC-C917-7F46-A690-F329E0BD4A54}">
      <dgm:prSet/>
      <dgm:spPr/>
      <dgm:t>
        <a:bodyPr/>
        <a:lstStyle/>
        <a:p>
          <a:endParaRPr lang="en-US"/>
        </a:p>
      </dgm:t>
    </dgm:pt>
    <dgm:pt modelId="{A9D617C3-D4B8-9D46-8E10-83C1A4D712B1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Franklin Gothic Book"/>
              <a:cs typeface="Franklin Gothic Book"/>
            </a:rPr>
            <a:t>Enough well-trained professionals</a:t>
          </a:r>
          <a:endParaRPr lang="en-US" sz="3200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A7A424B5-2CA2-5C46-A397-9F76212D4BE7}" type="parTrans" cxnId="{AC34A140-546B-FB4E-858A-F7AFC3737C9E}">
      <dgm:prSet/>
      <dgm:spPr/>
      <dgm:t>
        <a:bodyPr/>
        <a:lstStyle/>
        <a:p>
          <a:endParaRPr lang="en-US"/>
        </a:p>
      </dgm:t>
    </dgm:pt>
    <dgm:pt modelId="{C3392F5D-1178-7C4B-A3C3-6FD5ACCF246D}" type="sibTrans" cxnId="{AC34A140-546B-FB4E-858A-F7AFC3737C9E}">
      <dgm:prSet/>
      <dgm:spPr/>
      <dgm:t>
        <a:bodyPr/>
        <a:lstStyle/>
        <a:p>
          <a:endParaRPr lang="en-US"/>
        </a:p>
      </dgm:t>
    </dgm:pt>
    <dgm:pt modelId="{A1BEC134-4DD6-8C4A-A86E-41816DDE343C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Franklin Gothic Book"/>
              <a:cs typeface="Franklin Gothic Book"/>
            </a:rPr>
            <a:t>Superb </a:t>
          </a:r>
        </a:p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Franklin Gothic Book"/>
              <a:cs typeface="Franklin Gothic Book"/>
            </a:rPr>
            <a:t>research</a:t>
          </a:r>
          <a:endParaRPr lang="en-US" sz="3200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7E229FE9-1404-754E-BB82-326D7D01986A}" type="parTrans" cxnId="{01FA0EB1-2AEC-EA45-8054-A5043AC9747D}">
      <dgm:prSet/>
      <dgm:spPr/>
      <dgm:t>
        <a:bodyPr/>
        <a:lstStyle/>
        <a:p>
          <a:endParaRPr lang="en-US"/>
        </a:p>
      </dgm:t>
    </dgm:pt>
    <dgm:pt modelId="{C32BEEBD-11C0-004D-907C-426492C632C6}" type="sibTrans" cxnId="{01FA0EB1-2AEC-EA45-8054-A5043AC9747D}">
      <dgm:prSet/>
      <dgm:spPr/>
      <dgm:t>
        <a:bodyPr/>
        <a:lstStyle/>
        <a:p>
          <a:endParaRPr lang="en-US"/>
        </a:p>
      </dgm:t>
    </dgm:pt>
    <dgm:pt modelId="{584E5379-C868-AD4A-B75A-444798A0276D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Franklin Gothic Book"/>
              <a:cs typeface="Franklin Gothic Book"/>
            </a:rPr>
            <a:t>Current spending </a:t>
          </a:r>
        </a:p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Franklin Gothic Book"/>
              <a:cs typeface="Franklin Gothic Book"/>
            </a:rPr>
            <a:t>is sufficient</a:t>
          </a:r>
          <a:endParaRPr lang="en-US" sz="3200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F00F8C16-0DC7-5A4C-A737-A77B14946F68}" type="parTrans" cxnId="{B5044AA6-A1CA-7B4C-A904-AAF4D88D5127}">
      <dgm:prSet/>
      <dgm:spPr/>
      <dgm:t>
        <a:bodyPr/>
        <a:lstStyle/>
        <a:p>
          <a:endParaRPr lang="en-US"/>
        </a:p>
      </dgm:t>
    </dgm:pt>
    <dgm:pt modelId="{D66A5FC8-70B3-2349-A88B-E89A9EE4B361}" type="sibTrans" cxnId="{B5044AA6-A1CA-7B4C-A904-AAF4D88D5127}">
      <dgm:prSet/>
      <dgm:spPr/>
      <dgm:t>
        <a:bodyPr/>
        <a:lstStyle/>
        <a:p>
          <a:endParaRPr lang="en-US"/>
        </a:p>
      </dgm:t>
    </dgm:pt>
    <dgm:pt modelId="{2C15C096-FE4F-0240-9BF0-91E7FF5C5881}">
      <dgm:prSet custT="1"/>
      <dgm:spPr>
        <a:solidFill>
          <a:srgbClr val="005148"/>
        </a:solidFill>
        <a:ln>
          <a:solidFill>
            <a:schemeClr val="bg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4400" dirty="0" smtClean="0">
              <a:solidFill>
                <a:srgbClr val="EBF1DD"/>
              </a:solidFill>
              <a:latin typeface="Franklin Gothic Medium"/>
              <a:cs typeface="Franklin Gothic Medium"/>
            </a:rPr>
            <a:t>We already have what it takes</a:t>
          </a:r>
          <a:endParaRPr lang="en-US" sz="4400" dirty="0">
            <a:solidFill>
              <a:srgbClr val="EBF1DD"/>
            </a:solidFill>
            <a:latin typeface="Franklin Gothic Medium"/>
            <a:cs typeface="Franklin Gothic Medium"/>
          </a:endParaRPr>
        </a:p>
      </dgm:t>
    </dgm:pt>
    <dgm:pt modelId="{E409D903-0B45-554B-9E59-9F71D441BD63}" type="parTrans" cxnId="{3250FD9F-4F8A-AF47-8454-A95AB0D27A49}">
      <dgm:prSet/>
      <dgm:spPr/>
      <dgm:t>
        <a:bodyPr/>
        <a:lstStyle/>
        <a:p>
          <a:endParaRPr lang="en-US"/>
        </a:p>
      </dgm:t>
    </dgm:pt>
    <dgm:pt modelId="{5E347C0E-9CE1-224C-B928-69E093E349B0}" type="sibTrans" cxnId="{3250FD9F-4F8A-AF47-8454-A95AB0D27A49}">
      <dgm:prSet/>
      <dgm:spPr/>
      <dgm:t>
        <a:bodyPr/>
        <a:lstStyle/>
        <a:p>
          <a:endParaRPr lang="en-US"/>
        </a:p>
      </dgm:t>
    </dgm:pt>
    <dgm:pt modelId="{9B9F1324-5D63-8A49-836A-9D775929C6F8}" type="pres">
      <dgm:prSet presAssocID="{1E5DE49B-62F6-4E4C-A794-37AB6E19B8C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0F572A-7D26-104F-84D7-6D1D0F164BD0}" type="pres">
      <dgm:prSet presAssocID="{1E5DE49B-62F6-4E4C-A794-37AB6E19B8CE}" presName="matrix" presStyleCnt="0"/>
      <dgm:spPr/>
    </dgm:pt>
    <dgm:pt modelId="{39BD7941-6E14-524F-A39C-668325BEAFAB}" type="pres">
      <dgm:prSet presAssocID="{1E5DE49B-62F6-4E4C-A794-37AB6E19B8CE}" presName="tile1" presStyleLbl="node1" presStyleIdx="0" presStyleCnt="4"/>
      <dgm:spPr/>
      <dgm:t>
        <a:bodyPr/>
        <a:lstStyle/>
        <a:p>
          <a:endParaRPr lang="en-US"/>
        </a:p>
      </dgm:t>
    </dgm:pt>
    <dgm:pt modelId="{EF57D2E8-C22D-4F46-9195-AF3D3EB980B1}" type="pres">
      <dgm:prSet presAssocID="{1E5DE49B-62F6-4E4C-A794-37AB6E19B8C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566025-66F6-0543-93FB-3EECD7DCB9A2}" type="pres">
      <dgm:prSet presAssocID="{1E5DE49B-62F6-4E4C-A794-37AB6E19B8CE}" presName="tile2" presStyleLbl="node1" presStyleIdx="1" presStyleCnt="4"/>
      <dgm:spPr/>
      <dgm:t>
        <a:bodyPr/>
        <a:lstStyle/>
        <a:p>
          <a:endParaRPr lang="en-US"/>
        </a:p>
      </dgm:t>
    </dgm:pt>
    <dgm:pt modelId="{9E2AB775-104D-6944-8932-661666580B62}" type="pres">
      <dgm:prSet presAssocID="{1E5DE49B-62F6-4E4C-A794-37AB6E19B8C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E5AE3-CC87-2F40-AB9D-0EC68BF1809F}" type="pres">
      <dgm:prSet presAssocID="{1E5DE49B-62F6-4E4C-A794-37AB6E19B8CE}" presName="tile3" presStyleLbl="node1" presStyleIdx="2" presStyleCnt="4"/>
      <dgm:spPr/>
      <dgm:t>
        <a:bodyPr/>
        <a:lstStyle/>
        <a:p>
          <a:endParaRPr lang="en-US"/>
        </a:p>
      </dgm:t>
    </dgm:pt>
    <dgm:pt modelId="{93853BAC-E8EF-9A4D-B94C-A340AF8AC8F4}" type="pres">
      <dgm:prSet presAssocID="{1E5DE49B-62F6-4E4C-A794-37AB6E19B8C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C211AB-05CD-8F49-951B-E892B642C2E7}" type="pres">
      <dgm:prSet presAssocID="{1E5DE49B-62F6-4E4C-A794-37AB6E19B8CE}" presName="tile4" presStyleLbl="node1" presStyleIdx="3" presStyleCnt="4"/>
      <dgm:spPr/>
      <dgm:t>
        <a:bodyPr/>
        <a:lstStyle/>
        <a:p>
          <a:endParaRPr lang="en-US"/>
        </a:p>
      </dgm:t>
    </dgm:pt>
    <dgm:pt modelId="{893F1905-44C1-4545-B4AF-91F3F4C0AF17}" type="pres">
      <dgm:prSet presAssocID="{1E5DE49B-62F6-4E4C-A794-37AB6E19B8C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BD81E7-D601-964C-B003-1A5190F01AA1}" type="pres">
      <dgm:prSet presAssocID="{1E5DE49B-62F6-4E4C-A794-37AB6E19B8CE}" presName="centerTile" presStyleLbl="fgShp" presStyleIdx="0" presStyleCnt="1" custScaleX="190000" custScaleY="12705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B5044AA6-A1CA-7B4C-A904-AAF4D88D5127}" srcId="{2C15C096-FE4F-0240-9BF0-91E7FF5C5881}" destId="{584E5379-C868-AD4A-B75A-444798A0276D}" srcOrd="3" destOrd="0" parTransId="{F00F8C16-0DC7-5A4C-A737-A77B14946F68}" sibTransId="{D66A5FC8-70B3-2349-A88B-E89A9EE4B361}"/>
    <dgm:cxn modelId="{8D3F5FB7-41DA-C64C-B2B8-731DFF9D44C0}" type="presOf" srcId="{2C15C096-FE4F-0240-9BF0-91E7FF5C5881}" destId="{42BD81E7-D601-964C-B003-1A5190F01AA1}" srcOrd="0" destOrd="0" presId="urn:microsoft.com/office/officeart/2005/8/layout/matrix1"/>
    <dgm:cxn modelId="{B906712C-2F6A-5D4F-8A99-4498DA3AF49A}" type="presOf" srcId="{1E5DE49B-62F6-4E4C-A794-37AB6E19B8CE}" destId="{9B9F1324-5D63-8A49-836A-9D775929C6F8}" srcOrd="0" destOrd="0" presId="urn:microsoft.com/office/officeart/2005/8/layout/matrix1"/>
    <dgm:cxn modelId="{01FA0EB1-2AEC-EA45-8054-A5043AC9747D}" srcId="{2C15C096-FE4F-0240-9BF0-91E7FF5C5881}" destId="{A1BEC134-4DD6-8C4A-A86E-41816DDE343C}" srcOrd="2" destOrd="0" parTransId="{7E229FE9-1404-754E-BB82-326D7D01986A}" sibTransId="{C32BEEBD-11C0-004D-907C-426492C632C6}"/>
    <dgm:cxn modelId="{F7B11EE5-A895-1F4F-92C9-D9229C619E46}" type="presOf" srcId="{A9D617C3-D4B8-9D46-8E10-83C1A4D712B1}" destId="{31566025-66F6-0543-93FB-3EECD7DCB9A2}" srcOrd="0" destOrd="0" presId="urn:microsoft.com/office/officeart/2005/8/layout/matrix1"/>
    <dgm:cxn modelId="{D16A1523-0EE7-5342-9987-2349D62D910B}" type="presOf" srcId="{A9D617C3-D4B8-9D46-8E10-83C1A4D712B1}" destId="{9E2AB775-104D-6944-8932-661666580B62}" srcOrd="1" destOrd="0" presId="urn:microsoft.com/office/officeart/2005/8/layout/matrix1"/>
    <dgm:cxn modelId="{AC34A140-546B-FB4E-858A-F7AFC3737C9E}" srcId="{2C15C096-FE4F-0240-9BF0-91E7FF5C5881}" destId="{A9D617C3-D4B8-9D46-8E10-83C1A4D712B1}" srcOrd="1" destOrd="0" parTransId="{A7A424B5-2CA2-5C46-A397-9F76212D4BE7}" sibTransId="{C3392F5D-1178-7C4B-A3C3-6FD5ACCF246D}"/>
    <dgm:cxn modelId="{3250FD9F-4F8A-AF47-8454-A95AB0D27A49}" srcId="{1E5DE49B-62F6-4E4C-A794-37AB6E19B8CE}" destId="{2C15C096-FE4F-0240-9BF0-91E7FF5C5881}" srcOrd="0" destOrd="0" parTransId="{E409D903-0B45-554B-9E59-9F71D441BD63}" sibTransId="{5E347C0E-9CE1-224C-B928-69E093E349B0}"/>
    <dgm:cxn modelId="{A65EC276-9C95-FF42-9E38-7921C39C0BF7}" type="presOf" srcId="{584E5379-C868-AD4A-B75A-444798A0276D}" destId="{69C211AB-05CD-8F49-951B-E892B642C2E7}" srcOrd="0" destOrd="0" presId="urn:microsoft.com/office/officeart/2005/8/layout/matrix1"/>
    <dgm:cxn modelId="{AB9FC1BC-C917-7F46-A690-F329E0BD4A54}" srcId="{2C15C096-FE4F-0240-9BF0-91E7FF5C5881}" destId="{1725DB84-070D-DA4D-8495-1A10EF5F97A1}" srcOrd="0" destOrd="0" parTransId="{54939265-22A2-8542-96F3-2CFAF4492B77}" sibTransId="{3305F89E-A482-2D46-8EBB-25EA22540E13}"/>
    <dgm:cxn modelId="{EEAE3026-E6B4-9941-A63A-758050254B27}" type="presOf" srcId="{1725DB84-070D-DA4D-8495-1A10EF5F97A1}" destId="{39BD7941-6E14-524F-A39C-668325BEAFAB}" srcOrd="0" destOrd="0" presId="urn:microsoft.com/office/officeart/2005/8/layout/matrix1"/>
    <dgm:cxn modelId="{0D22FD24-2EAD-504F-8CD8-D85C1000722D}" type="presOf" srcId="{1725DB84-070D-DA4D-8495-1A10EF5F97A1}" destId="{EF57D2E8-C22D-4F46-9195-AF3D3EB980B1}" srcOrd="1" destOrd="0" presId="urn:microsoft.com/office/officeart/2005/8/layout/matrix1"/>
    <dgm:cxn modelId="{FF1AB5B5-D937-064E-9DCE-BDDBB2EE57D7}" type="presOf" srcId="{A1BEC134-4DD6-8C4A-A86E-41816DDE343C}" destId="{93853BAC-E8EF-9A4D-B94C-A340AF8AC8F4}" srcOrd="1" destOrd="0" presId="urn:microsoft.com/office/officeart/2005/8/layout/matrix1"/>
    <dgm:cxn modelId="{0B307919-7E50-F744-BF94-D9B7D99A7526}" type="presOf" srcId="{A1BEC134-4DD6-8C4A-A86E-41816DDE343C}" destId="{4C6E5AE3-CC87-2F40-AB9D-0EC68BF1809F}" srcOrd="0" destOrd="0" presId="urn:microsoft.com/office/officeart/2005/8/layout/matrix1"/>
    <dgm:cxn modelId="{11D5205B-D36C-054E-B685-5F36CEC3E427}" type="presOf" srcId="{584E5379-C868-AD4A-B75A-444798A0276D}" destId="{893F1905-44C1-4545-B4AF-91F3F4C0AF17}" srcOrd="1" destOrd="0" presId="urn:microsoft.com/office/officeart/2005/8/layout/matrix1"/>
    <dgm:cxn modelId="{049284C8-ABE6-154F-A7DF-B99E6068E17C}" type="presParOf" srcId="{9B9F1324-5D63-8A49-836A-9D775929C6F8}" destId="{950F572A-7D26-104F-84D7-6D1D0F164BD0}" srcOrd="0" destOrd="0" presId="urn:microsoft.com/office/officeart/2005/8/layout/matrix1"/>
    <dgm:cxn modelId="{BBC14D6B-1D5E-DC40-97F5-F418167B5F6B}" type="presParOf" srcId="{950F572A-7D26-104F-84D7-6D1D0F164BD0}" destId="{39BD7941-6E14-524F-A39C-668325BEAFAB}" srcOrd="0" destOrd="0" presId="urn:microsoft.com/office/officeart/2005/8/layout/matrix1"/>
    <dgm:cxn modelId="{33D68A0B-0243-0F4B-927C-1107A48EE007}" type="presParOf" srcId="{950F572A-7D26-104F-84D7-6D1D0F164BD0}" destId="{EF57D2E8-C22D-4F46-9195-AF3D3EB980B1}" srcOrd="1" destOrd="0" presId="urn:microsoft.com/office/officeart/2005/8/layout/matrix1"/>
    <dgm:cxn modelId="{E4FD2EE6-DE0C-DD47-8176-20F7B778AB1A}" type="presParOf" srcId="{950F572A-7D26-104F-84D7-6D1D0F164BD0}" destId="{31566025-66F6-0543-93FB-3EECD7DCB9A2}" srcOrd="2" destOrd="0" presId="urn:microsoft.com/office/officeart/2005/8/layout/matrix1"/>
    <dgm:cxn modelId="{905A521D-7AD8-EF47-99E3-C69BAB6DE84C}" type="presParOf" srcId="{950F572A-7D26-104F-84D7-6D1D0F164BD0}" destId="{9E2AB775-104D-6944-8932-661666580B62}" srcOrd="3" destOrd="0" presId="urn:microsoft.com/office/officeart/2005/8/layout/matrix1"/>
    <dgm:cxn modelId="{01ACD103-31E3-3A47-944F-6B6C1B3D6D72}" type="presParOf" srcId="{950F572A-7D26-104F-84D7-6D1D0F164BD0}" destId="{4C6E5AE3-CC87-2F40-AB9D-0EC68BF1809F}" srcOrd="4" destOrd="0" presId="urn:microsoft.com/office/officeart/2005/8/layout/matrix1"/>
    <dgm:cxn modelId="{F2270F94-B207-4943-914F-7FF252A14C14}" type="presParOf" srcId="{950F572A-7D26-104F-84D7-6D1D0F164BD0}" destId="{93853BAC-E8EF-9A4D-B94C-A340AF8AC8F4}" srcOrd="5" destOrd="0" presId="urn:microsoft.com/office/officeart/2005/8/layout/matrix1"/>
    <dgm:cxn modelId="{9F140F04-2E66-344E-8E0F-AC0BFF6D406B}" type="presParOf" srcId="{950F572A-7D26-104F-84D7-6D1D0F164BD0}" destId="{69C211AB-05CD-8F49-951B-E892B642C2E7}" srcOrd="6" destOrd="0" presId="urn:microsoft.com/office/officeart/2005/8/layout/matrix1"/>
    <dgm:cxn modelId="{E557BF3D-5DE4-FE4A-AD35-EB1CA08B1944}" type="presParOf" srcId="{950F572A-7D26-104F-84D7-6D1D0F164BD0}" destId="{893F1905-44C1-4545-B4AF-91F3F4C0AF17}" srcOrd="7" destOrd="0" presId="urn:microsoft.com/office/officeart/2005/8/layout/matrix1"/>
    <dgm:cxn modelId="{9D88BC5C-9F5F-494D-BE86-4455B6E2F2F8}" type="presParOf" srcId="{9B9F1324-5D63-8A49-836A-9D775929C6F8}" destId="{42BD81E7-D601-964C-B003-1A5190F01AA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D5049-F21B-2D40-982D-6CE1EF77D281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20811D-06E0-5149-A187-D1F8C158A4D8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Growing role of Venture Capital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4E155CF9-93A9-D74A-B54B-A680B6B6FC5F}" type="parTrans" cxnId="{64EDE1C3-C35A-0141-ADE9-11FDAF1CE658}">
      <dgm:prSet/>
      <dgm:spPr/>
      <dgm:t>
        <a:bodyPr/>
        <a:lstStyle/>
        <a:p>
          <a:endParaRPr lang="en-US"/>
        </a:p>
      </dgm:t>
    </dgm:pt>
    <dgm:pt modelId="{F9376550-E860-6E41-B97E-6C0919189A28}" type="sibTrans" cxnId="{64EDE1C3-C35A-0141-ADE9-11FDAF1CE658}">
      <dgm:prSet/>
      <dgm:spPr/>
      <dgm:t>
        <a:bodyPr/>
        <a:lstStyle/>
        <a:p>
          <a:endParaRPr lang="en-US"/>
        </a:p>
      </dgm:t>
    </dgm:pt>
    <dgm:pt modelId="{01712F59-FB64-2149-896D-EAD870748A77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Reincorporation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F3389428-BF30-BA41-BB08-AC3BACF93BC8}" type="parTrans" cxnId="{218E132E-A0F5-F744-AECE-AE2AAF879A7F}">
      <dgm:prSet/>
      <dgm:spPr/>
      <dgm:t>
        <a:bodyPr/>
        <a:lstStyle/>
        <a:p>
          <a:endParaRPr lang="en-US"/>
        </a:p>
      </dgm:t>
    </dgm:pt>
    <dgm:pt modelId="{24B418C6-7DDF-144D-A265-496BDC2B5160}" type="sibTrans" cxnId="{218E132E-A0F5-F744-AECE-AE2AAF879A7F}">
      <dgm:prSet/>
      <dgm:spPr/>
      <dgm:t>
        <a:bodyPr/>
        <a:lstStyle/>
        <a:p>
          <a:endParaRPr lang="en-US"/>
        </a:p>
      </dgm:t>
    </dgm:pt>
    <dgm:pt modelId="{408D4752-6AC5-9745-821A-5E7F48552BAC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Cherry picking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4DA5919E-A83D-2545-A521-665345AB462F}" type="parTrans" cxnId="{19BD34BB-A6C0-7145-B2FD-2E5EFFFA6625}">
      <dgm:prSet/>
      <dgm:spPr/>
      <dgm:t>
        <a:bodyPr/>
        <a:lstStyle/>
        <a:p>
          <a:endParaRPr lang="en-US"/>
        </a:p>
      </dgm:t>
    </dgm:pt>
    <dgm:pt modelId="{69421DBF-1E10-7446-8940-4709115A8363}" type="sibTrans" cxnId="{19BD34BB-A6C0-7145-B2FD-2E5EFFFA6625}">
      <dgm:prSet/>
      <dgm:spPr/>
      <dgm:t>
        <a:bodyPr/>
        <a:lstStyle/>
        <a:p>
          <a:endParaRPr lang="en-US"/>
        </a:p>
      </dgm:t>
    </dgm:pt>
    <dgm:pt modelId="{91A04AC9-466E-F944-8F5E-6EF52985BF92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Reward your friends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FA3B9DED-34CB-AE43-8E09-6E7BA14BDE5C}" type="parTrans" cxnId="{84D58ED9-1F50-7346-A12E-898B23C6DCDA}">
      <dgm:prSet/>
      <dgm:spPr/>
      <dgm:t>
        <a:bodyPr/>
        <a:lstStyle/>
        <a:p>
          <a:endParaRPr lang="en-US"/>
        </a:p>
      </dgm:t>
    </dgm:pt>
    <dgm:pt modelId="{960C2E3F-D462-D544-9F14-B45F924C42CB}" type="sibTrans" cxnId="{84D58ED9-1F50-7346-A12E-898B23C6DCDA}">
      <dgm:prSet/>
      <dgm:spPr/>
      <dgm:t>
        <a:bodyPr/>
        <a:lstStyle/>
        <a:p>
          <a:endParaRPr lang="en-US"/>
        </a:p>
      </dgm:t>
    </dgm:pt>
    <dgm:pt modelId="{6924F8FF-074C-6F40-96EE-2EE0EBFCF4D7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VC firms (e.g., KKR, owned RJ Reynolds) buying up hospices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4B3B63FF-64B8-2E4F-AA72-F3644D9EA70E}" type="parTrans" cxnId="{00283ED8-9702-4E44-8344-14D27AF11BAC}">
      <dgm:prSet/>
      <dgm:spPr/>
      <dgm:t>
        <a:bodyPr/>
        <a:lstStyle/>
        <a:p>
          <a:endParaRPr lang="en-US"/>
        </a:p>
      </dgm:t>
    </dgm:pt>
    <dgm:pt modelId="{F9763AC1-A18F-F142-9D73-F31564CF4150}" type="sibTrans" cxnId="{00283ED8-9702-4E44-8344-14D27AF11BAC}">
      <dgm:prSet/>
      <dgm:spPr/>
      <dgm:t>
        <a:bodyPr/>
        <a:lstStyle/>
        <a:p>
          <a:endParaRPr lang="en-US"/>
        </a:p>
      </dgm:t>
    </dgm:pt>
    <dgm:pt modelId="{060E5E0F-49FD-5047-8CB1-B6294F86E4BC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Hospices overbill Medicare and then close/reincorporate to avoid repayment – all 430 that overbilled in 2009 were for-profit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5E84116D-7658-6540-854B-398818F31790}" type="parTrans" cxnId="{B9702E66-87B9-0541-AD57-B90AC0E9EDF6}">
      <dgm:prSet/>
      <dgm:spPr/>
      <dgm:t>
        <a:bodyPr/>
        <a:lstStyle/>
        <a:p>
          <a:endParaRPr lang="en-US"/>
        </a:p>
      </dgm:t>
    </dgm:pt>
    <dgm:pt modelId="{E68FDBCB-9B6C-214C-9EF3-A5FEE9C44665}" type="sibTrans" cxnId="{B9702E66-87B9-0541-AD57-B90AC0E9EDF6}">
      <dgm:prSet/>
      <dgm:spPr/>
      <dgm:t>
        <a:bodyPr/>
        <a:lstStyle/>
        <a:p>
          <a:endParaRPr lang="en-US"/>
        </a:p>
      </dgm:t>
    </dgm:pt>
    <dgm:pt modelId="{3D0743C5-28B6-5C42-BC50-DC0C920C6D52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Enroll non-terminal patients who generate profits up to 20% (LOS rose 60% 2000-2009; 110,000 pts. had LOS &gt;240 days in 2009)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66FE0257-A98E-F34A-8B53-6C02D7AD82BC}" type="parTrans" cxnId="{3BAAD3BB-3C15-6D45-87BF-9D8C1F3D956F}">
      <dgm:prSet/>
      <dgm:spPr/>
      <dgm:t>
        <a:bodyPr/>
        <a:lstStyle/>
        <a:p>
          <a:endParaRPr lang="en-US"/>
        </a:p>
      </dgm:t>
    </dgm:pt>
    <dgm:pt modelId="{D2935FC1-538B-8047-BDB0-5B147ACE55A5}" type="sibTrans" cxnId="{3BAAD3BB-3C15-6D45-87BF-9D8C1F3D956F}">
      <dgm:prSet/>
      <dgm:spPr/>
      <dgm:t>
        <a:bodyPr/>
        <a:lstStyle/>
        <a:p>
          <a:endParaRPr lang="en-US"/>
        </a:p>
      </dgm:t>
    </dgm:pt>
    <dgm:pt modelId="{6FF1C00D-FC61-FB42-8EDF-1717120A8856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Bonuses/kickbacks for referrals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FDA3415F-32F5-6542-84BF-B88939825FAA}" type="parTrans" cxnId="{A289EB87-3ADB-4148-BBB1-C537E3F48444}">
      <dgm:prSet/>
      <dgm:spPr/>
      <dgm:t>
        <a:bodyPr/>
        <a:lstStyle/>
        <a:p>
          <a:endParaRPr lang="en-US"/>
        </a:p>
      </dgm:t>
    </dgm:pt>
    <dgm:pt modelId="{CC5F8416-6F39-2D49-8F5B-2A52A56463C2}" type="sibTrans" cxnId="{A289EB87-3ADB-4148-BBB1-C537E3F48444}">
      <dgm:prSet/>
      <dgm:spPr/>
      <dgm:t>
        <a:bodyPr/>
        <a:lstStyle/>
        <a:p>
          <a:endParaRPr lang="en-US"/>
        </a:p>
      </dgm:t>
    </dgm:pt>
    <dgm:pt modelId="{11F2662E-E88F-E84F-BC31-14321EA6B693}" type="pres">
      <dgm:prSet presAssocID="{205D5049-F21B-2D40-982D-6CE1EF77D2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C07518-8270-8549-AB84-C16110F2FBB7}" type="pres">
      <dgm:prSet presAssocID="{AD20811D-06E0-5149-A187-D1F8C158A4D8}" presName="parentLin" presStyleCnt="0"/>
      <dgm:spPr/>
    </dgm:pt>
    <dgm:pt modelId="{903D2624-A633-ED40-A21A-4A2D3FDC3C5E}" type="pres">
      <dgm:prSet presAssocID="{AD20811D-06E0-5149-A187-D1F8C158A4D8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E0F62D8A-2DF9-6B4E-8B49-AC8584074294}" type="pres">
      <dgm:prSet presAssocID="{AD20811D-06E0-5149-A187-D1F8C158A4D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E20181-4A98-774C-A7BB-D28E82C93693}" type="pres">
      <dgm:prSet presAssocID="{AD20811D-06E0-5149-A187-D1F8C158A4D8}" presName="negativeSpace" presStyleCnt="0"/>
      <dgm:spPr/>
    </dgm:pt>
    <dgm:pt modelId="{DAA5255C-A8B4-0A4F-AC66-F961C24BF5F7}" type="pres">
      <dgm:prSet presAssocID="{AD20811D-06E0-5149-A187-D1F8C158A4D8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3E60E6-4874-4E45-8BF3-FA4CD78DAD03}" type="pres">
      <dgm:prSet presAssocID="{F9376550-E860-6E41-B97E-6C0919189A28}" presName="spaceBetweenRectangles" presStyleCnt="0"/>
      <dgm:spPr/>
    </dgm:pt>
    <dgm:pt modelId="{D1A511C5-AF5C-4745-BC54-A6A63FDAA1E3}" type="pres">
      <dgm:prSet presAssocID="{01712F59-FB64-2149-896D-EAD870748A77}" presName="parentLin" presStyleCnt="0"/>
      <dgm:spPr/>
    </dgm:pt>
    <dgm:pt modelId="{38F68169-249A-F742-96B2-77B96C7E906A}" type="pres">
      <dgm:prSet presAssocID="{01712F59-FB64-2149-896D-EAD870748A77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642F14E9-EE22-6240-B5FE-0CD91D139E02}" type="pres">
      <dgm:prSet presAssocID="{01712F59-FB64-2149-896D-EAD870748A7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7410B3-31A6-E444-BD28-970C27B19D10}" type="pres">
      <dgm:prSet presAssocID="{01712F59-FB64-2149-896D-EAD870748A77}" presName="negativeSpace" presStyleCnt="0"/>
      <dgm:spPr/>
    </dgm:pt>
    <dgm:pt modelId="{C2E7EC32-6879-274D-924E-5EC0D78F0B7D}" type="pres">
      <dgm:prSet presAssocID="{01712F59-FB64-2149-896D-EAD870748A77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8A4F02-2274-B74A-99A3-37340CA5CF08}" type="pres">
      <dgm:prSet presAssocID="{24B418C6-7DDF-144D-A265-496BDC2B5160}" presName="spaceBetweenRectangles" presStyleCnt="0"/>
      <dgm:spPr/>
    </dgm:pt>
    <dgm:pt modelId="{0D3896A3-3633-6743-8199-E4E69D2CC725}" type="pres">
      <dgm:prSet presAssocID="{408D4752-6AC5-9745-821A-5E7F48552BAC}" presName="parentLin" presStyleCnt="0"/>
      <dgm:spPr/>
    </dgm:pt>
    <dgm:pt modelId="{AD9B9652-E90E-1A4B-A976-05C3E3E06EB6}" type="pres">
      <dgm:prSet presAssocID="{408D4752-6AC5-9745-821A-5E7F48552BAC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B32ECD07-FF2D-2C4E-912B-894E36A0F9D8}" type="pres">
      <dgm:prSet presAssocID="{408D4752-6AC5-9745-821A-5E7F48552BA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5DC7B-EF9C-4341-9929-5DDE0C51B3EF}" type="pres">
      <dgm:prSet presAssocID="{408D4752-6AC5-9745-821A-5E7F48552BAC}" presName="negativeSpace" presStyleCnt="0"/>
      <dgm:spPr/>
    </dgm:pt>
    <dgm:pt modelId="{F270590F-41FC-B94C-AD56-29685C806854}" type="pres">
      <dgm:prSet presAssocID="{408D4752-6AC5-9745-821A-5E7F48552BAC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3CD48A-1EC8-1045-A118-53EE2B5BC683}" type="pres">
      <dgm:prSet presAssocID="{69421DBF-1E10-7446-8940-4709115A8363}" presName="spaceBetweenRectangles" presStyleCnt="0"/>
      <dgm:spPr/>
    </dgm:pt>
    <dgm:pt modelId="{E81349CA-CA72-9A4C-B99D-79E2140DA2DC}" type="pres">
      <dgm:prSet presAssocID="{91A04AC9-466E-F944-8F5E-6EF52985BF92}" presName="parentLin" presStyleCnt="0"/>
      <dgm:spPr/>
    </dgm:pt>
    <dgm:pt modelId="{8DD84119-3ACA-CA44-A054-6B4BA025FF6A}" type="pres">
      <dgm:prSet presAssocID="{91A04AC9-466E-F944-8F5E-6EF52985BF92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99BF3A3C-931D-3346-B42E-F21D5CA08C66}" type="pres">
      <dgm:prSet presAssocID="{91A04AC9-466E-F944-8F5E-6EF52985BF9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EA353B-CE5E-D440-A8F9-3CFF8FFBC410}" type="pres">
      <dgm:prSet presAssocID="{91A04AC9-466E-F944-8F5E-6EF52985BF92}" presName="negativeSpace" presStyleCnt="0"/>
      <dgm:spPr/>
    </dgm:pt>
    <dgm:pt modelId="{8F4AD8CE-E401-AA4A-A0A7-4C5E4F4BDDEC}" type="pres">
      <dgm:prSet presAssocID="{91A04AC9-466E-F944-8F5E-6EF52985BF92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1CEF48-107D-4E4B-8546-5A2535512EE3}" type="presOf" srcId="{91A04AC9-466E-F944-8F5E-6EF52985BF92}" destId="{8DD84119-3ACA-CA44-A054-6B4BA025FF6A}" srcOrd="0" destOrd="0" presId="urn:microsoft.com/office/officeart/2005/8/layout/list1"/>
    <dgm:cxn modelId="{D80EF14E-ED8D-7D45-9424-80D05AA28DE6}" type="presOf" srcId="{060E5E0F-49FD-5047-8CB1-B6294F86E4BC}" destId="{C2E7EC32-6879-274D-924E-5EC0D78F0B7D}" srcOrd="0" destOrd="0" presId="urn:microsoft.com/office/officeart/2005/8/layout/list1"/>
    <dgm:cxn modelId="{218E132E-A0F5-F744-AECE-AE2AAF879A7F}" srcId="{205D5049-F21B-2D40-982D-6CE1EF77D281}" destId="{01712F59-FB64-2149-896D-EAD870748A77}" srcOrd="1" destOrd="0" parTransId="{F3389428-BF30-BA41-BB08-AC3BACF93BC8}" sibTransId="{24B418C6-7DDF-144D-A265-496BDC2B5160}"/>
    <dgm:cxn modelId="{B9702E66-87B9-0541-AD57-B90AC0E9EDF6}" srcId="{01712F59-FB64-2149-896D-EAD870748A77}" destId="{060E5E0F-49FD-5047-8CB1-B6294F86E4BC}" srcOrd="0" destOrd="0" parTransId="{5E84116D-7658-6540-854B-398818F31790}" sibTransId="{E68FDBCB-9B6C-214C-9EF3-A5FEE9C44665}"/>
    <dgm:cxn modelId="{CE716E27-CB78-D74E-9DCE-4AB3AFEF8602}" type="presOf" srcId="{01712F59-FB64-2149-896D-EAD870748A77}" destId="{38F68169-249A-F742-96B2-77B96C7E906A}" srcOrd="0" destOrd="0" presId="urn:microsoft.com/office/officeart/2005/8/layout/list1"/>
    <dgm:cxn modelId="{00283ED8-9702-4E44-8344-14D27AF11BAC}" srcId="{AD20811D-06E0-5149-A187-D1F8C158A4D8}" destId="{6924F8FF-074C-6F40-96EE-2EE0EBFCF4D7}" srcOrd="0" destOrd="0" parTransId="{4B3B63FF-64B8-2E4F-AA72-F3644D9EA70E}" sibTransId="{F9763AC1-A18F-F142-9D73-F31564CF4150}"/>
    <dgm:cxn modelId="{748AC754-2657-AD4C-B119-427FFA5B8EEA}" type="presOf" srcId="{AD20811D-06E0-5149-A187-D1F8C158A4D8}" destId="{E0F62D8A-2DF9-6B4E-8B49-AC8584074294}" srcOrd="1" destOrd="0" presId="urn:microsoft.com/office/officeart/2005/8/layout/list1"/>
    <dgm:cxn modelId="{F5DF6265-1A1C-EE41-B0BC-25E44874AC04}" type="presOf" srcId="{6FF1C00D-FC61-FB42-8EDF-1717120A8856}" destId="{8F4AD8CE-E401-AA4A-A0A7-4C5E4F4BDDEC}" srcOrd="0" destOrd="0" presId="urn:microsoft.com/office/officeart/2005/8/layout/list1"/>
    <dgm:cxn modelId="{A289EB87-3ADB-4148-BBB1-C537E3F48444}" srcId="{91A04AC9-466E-F944-8F5E-6EF52985BF92}" destId="{6FF1C00D-FC61-FB42-8EDF-1717120A8856}" srcOrd="0" destOrd="0" parTransId="{FDA3415F-32F5-6542-84BF-B88939825FAA}" sibTransId="{CC5F8416-6F39-2D49-8F5B-2A52A56463C2}"/>
    <dgm:cxn modelId="{ABF87259-5041-0B43-B013-7DF5D944184D}" type="presOf" srcId="{408D4752-6AC5-9745-821A-5E7F48552BAC}" destId="{B32ECD07-FF2D-2C4E-912B-894E36A0F9D8}" srcOrd="1" destOrd="0" presId="urn:microsoft.com/office/officeart/2005/8/layout/list1"/>
    <dgm:cxn modelId="{070DB7EF-5A5A-C046-BD40-12784993D1BC}" type="presOf" srcId="{6924F8FF-074C-6F40-96EE-2EE0EBFCF4D7}" destId="{DAA5255C-A8B4-0A4F-AC66-F961C24BF5F7}" srcOrd="0" destOrd="0" presId="urn:microsoft.com/office/officeart/2005/8/layout/list1"/>
    <dgm:cxn modelId="{76A57F54-C658-074E-A35C-25BD2CF668E2}" type="presOf" srcId="{205D5049-F21B-2D40-982D-6CE1EF77D281}" destId="{11F2662E-E88F-E84F-BC31-14321EA6B693}" srcOrd="0" destOrd="0" presId="urn:microsoft.com/office/officeart/2005/8/layout/list1"/>
    <dgm:cxn modelId="{19BD34BB-A6C0-7145-B2FD-2E5EFFFA6625}" srcId="{205D5049-F21B-2D40-982D-6CE1EF77D281}" destId="{408D4752-6AC5-9745-821A-5E7F48552BAC}" srcOrd="2" destOrd="0" parTransId="{4DA5919E-A83D-2545-A521-665345AB462F}" sibTransId="{69421DBF-1E10-7446-8940-4709115A8363}"/>
    <dgm:cxn modelId="{898B0CB1-BB0D-F541-9B8B-8E6CEF7A0FDA}" type="presOf" srcId="{01712F59-FB64-2149-896D-EAD870748A77}" destId="{642F14E9-EE22-6240-B5FE-0CD91D139E02}" srcOrd="1" destOrd="0" presId="urn:microsoft.com/office/officeart/2005/8/layout/list1"/>
    <dgm:cxn modelId="{BFD26523-C0FC-7F44-B4C8-4281FD224758}" type="presOf" srcId="{408D4752-6AC5-9745-821A-5E7F48552BAC}" destId="{AD9B9652-E90E-1A4B-A976-05C3E3E06EB6}" srcOrd="0" destOrd="0" presId="urn:microsoft.com/office/officeart/2005/8/layout/list1"/>
    <dgm:cxn modelId="{CE264279-401A-5A43-912B-23A754610127}" type="presOf" srcId="{AD20811D-06E0-5149-A187-D1F8C158A4D8}" destId="{903D2624-A633-ED40-A21A-4A2D3FDC3C5E}" srcOrd="0" destOrd="0" presId="urn:microsoft.com/office/officeart/2005/8/layout/list1"/>
    <dgm:cxn modelId="{64EDE1C3-C35A-0141-ADE9-11FDAF1CE658}" srcId="{205D5049-F21B-2D40-982D-6CE1EF77D281}" destId="{AD20811D-06E0-5149-A187-D1F8C158A4D8}" srcOrd="0" destOrd="0" parTransId="{4E155CF9-93A9-D74A-B54B-A680B6B6FC5F}" sibTransId="{F9376550-E860-6E41-B97E-6C0919189A28}"/>
    <dgm:cxn modelId="{99A1FE97-6000-7940-9FAA-23C4D0BCFBF6}" type="presOf" srcId="{3D0743C5-28B6-5C42-BC50-DC0C920C6D52}" destId="{F270590F-41FC-B94C-AD56-29685C806854}" srcOrd="0" destOrd="0" presId="urn:microsoft.com/office/officeart/2005/8/layout/list1"/>
    <dgm:cxn modelId="{3BAAD3BB-3C15-6D45-87BF-9D8C1F3D956F}" srcId="{408D4752-6AC5-9745-821A-5E7F48552BAC}" destId="{3D0743C5-28B6-5C42-BC50-DC0C920C6D52}" srcOrd="0" destOrd="0" parTransId="{66FE0257-A98E-F34A-8B53-6C02D7AD82BC}" sibTransId="{D2935FC1-538B-8047-BDB0-5B147ACE55A5}"/>
    <dgm:cxn modelId="{84D58ED9-1F50-7346-A12E-898B23C6DCDA}" srcId="{205D5049-F21B-2D40-982D-6CE1EF77D281}" destId="{91A04AC9-466E-F944-8F5E-6EF52985BF92}" srcOrd="3" destOrd="0" parTransId="{FA3B9DED-34CB-AE43-8E09-6E7BA14BDE5C}" sibTransId="{960C2E3F-D462-D544-9F14-B45F924C42CB}"/>
    <dgm:cxn modelId="{668FFA9A-FF06-3B47-B57D-B186EFF97477}" type="presOf" srcId="{91A04AC9-466E-F944-8F5E-6EF52985BF92}" destId="{99BF3A3C-931D-3346-B42E-F21D5CA08C66}" srcOrd="1" destOrd="0" presId="urn:microsoft.com/office/officeart/2005/8/layout/list1"/>
    <dgm:cxn modelId="{4F453B9D-419C-E045-B386-FB9699C7B636}" type="presParOf" srcId="{11F2662E-E88F-E84F-BC31-14321EA6B693}" destId="{4EC07518-8270-8549-AB84-C16110F2FBB7}" srcOrd="0" destOrd="0" presId="urn:microsoft.com/office/officeart/2005/8/layout/list1"/>
    <dgm:cxn modelId="{387C3239-CBAD-9F4E-9038-A198416B46FF}" type="presParOf" srcId="{4EC07518-8270-8549-AB84-C16110F2FBB7}" destId="{903D2624-A633-ED40-A21A-4A2D3FDC3C5E}" srcOrd="0" destOrd="0" presId="urn:microsoft.com/office/officeart/2005/8/layout/list1"/>
    <dgm:cxn modelId="{225EA46C-71DF-FA48-B1E0-4E247A646097}" type="presParOf" srcId="{4EC07518-8270-8549-AB84-C16110F2FBB7}" destId="{E0F62D8A-2DF9-6B4E-8B49-AC8584074294}" srcOrd="1" destOrd="0" presId="urn:microsoft.com/office/officeart/2005/8/layout/list1"/>
    <dgm:cxn modelId="{DDA36214-DFEF-A546-A6BC-D4B7651F5C42}" type="presParOf" srcId="{11F2662E-E88F-E84F-BC31-14321EA6B693}" destId="{6CE20181-4A98-774C-A7BB-D28E82C93693}" srcOrd="1" destOrd="0" presId="urn:microsoft.com/office/officeart/2005/8/layout/list1"/>
    <dgm:cxn modelId="{6CE2D30D-4C9F-D444-B60E-F77B0BE523F0}" type="presParOf" srcId="{11F2662E-E88F-E84F-BC31-14321EA6B693}" destId="{DAA5255C-A8B4-0A4F-AC66-F961C24BF5F7}" srcOrd="2" destOrd="0" presId="urn:microsoft.com/office/officeart/2005/8/layout/list1"/>
    <dgm:cxn modelId="{EBF9A881-764A-774F-AE0D-7F20F6ED171D}" type="presParOf" srcId="{11F2662E-E88F-E84F-BC31-14321EA6B693}" destId="{743E60E6-4874-4E45-8BF3-FA4CD78DAD03}" srcOrd="3" destOrd="0" presId="urn:microsoft.com/office/officeart/2005/8/layout/list1"/>
    <dgm:cxn modelId="{F033BEED-99DC-E14E-AECF-CBBD8820FA45}" type="presParOf" srcId="{11F2662E-E88F-E84F-BC31-14321EA6B693}" destId="{D1A511C5-AF5C-4745-BC54-A6A63FDAA1E3}" srcOrd="4" destOrd="0" presId="urn:microsoft.com/office/officeart/2005/8/layout/list1"/>
    <dgm:cxn modelId="{F9443B31-AFDF-054A-B800-7C0CC2954325}" type="presParOf" srcId="{D1A511C5-AF5C-4745-BC54-A6A63FDAA1E3}" destId="{38F68169-249A-F742-96B2-77B96C7E906A}" srcOrd="0" destOrd="0" presId="urn:microsoft.com/office/officeart/2005/8/layout/list1"/>
    <dgm:cxn modelId="{7FDE9A7E-4BDB-174A-A974-99006F4E01C5}" type="presParOf" srcId="{D1A511C5-AF5C-4745-BC54-A6A63FDAA1E3}" destId="{642F14E9-EE22-6240-B5FE-0CD91D139E02}" srcOrd="1" destOrd="0" presId="urn:microsoft.com/office/officeart/2005/8/layout/list1"/>
    <dgm:cxn modelId="{8D533061-B2BE-EE4E-A8F5-C6246070707E}" type="presParOf" srcId="{11F2662E-E88F-E84F-BC31-14321EA6B693}" destId="{DD7410B3-31A6-E444-BD28-970C27B19D10}" srcOrd="5" destOrd="0" presId="urn:microsoft.com/office/officeart/2005/8/layout/list1"/>
    <dgm:cxn modelId="{62438142-818F-A243-8B95-C6BFAD22CA18}" type="presParOf" srcId="{11F2662E-E88F-E84F-BC31-14321EA6B693}" destId="{C2E7EC32-6879-274D-924E-5EC0D78F0B7D}" srcOrd="6" destOrd="0" presId="urn:microsoft.com/office/officeart/2005/8/layout/list1"/>
    <dgm:cxn modelId="{8D82EBDA-13ED-CB4A-BC64-CD7DF06969EC}" type="presParOf" srcId="{11F2662E-E88F-E84F-BC31-14321EA6B693}" destId="{038A4F02-2274-B74A-99A3-37340CA5CF08}" srcOrd="7" destOrd="0" presId="urn:microsoft.com/office/officeart/2005/8/layout/list1"/>
    <dgm:cxn modelId="{3CF37AD3-F53E-224F-9F96-018B194B5BDD}" type="presParOf" srcId="{11F2662E-E88F-E84F-BC31-14321EA6B693}" destId="{0D3896A3-3633-6743-8199-E4E69D2CC725}" srcOrd="8" destOrd="0" presId="urn:microsoft.com/office/officeart/2005/8/layout/list1"/>
    <dgm:cxn modelId="{3B8A8AA5-4280-FF45-82E4-D0A0E52593E9}" type="presParOf" srcId="{0D3896A3-3633-6743-8199-E4E69D2CC725}" destId="{AD9B9652-E90E-1A4B-A976-05C3E3E06EB6}" srcOrd="0" destOrd="0" presId="urn:microsoft.com/office/officeart/2005/8/layout/list1"/>
    <dgm:cxn modelId="{262842F4-6B45-8745-B697-0D8A8181D400}" type="presParOf" srcId="{0D3896A3-3633-6743-8199-E4E69D2CC725}" destId="{B32ECD07-FF2D-2C4E-912B-894E36A0F9D8}" srcOrd="1" destOrd="0" presId="urn:microsoft.com/office/officeart/2005/8/layout/list1"/>
    <dgm:cxn modelId="{56515F6F-4902-4648-AB62-DC1426813531}" type="presParOf" srcId="{11F2662E-E88F-E84F-BC31-14321EA6B693}" destId="{6685DC7B-EF9C-4341-9929-5DDE0C51B3EF}" srcOrd="9" destOrd="0" presId="urn:microsoft.com/office/officeart/2005/8/layout/list1"/>
    <dgm:cxn modelId="{E3F6261D-5700-614F-8F5C-C16CBB79FF53}" type="presParOf" srcId="{11F2662E-E88F-E84F-BC31-14321EA6B693}" destId="{F270590F-41FC-B94C-AD56-29685C806854}" srcOrd="10" destOrd="0" presId="urn:microsoft.com/office/officeart/2005/8/layout/list1"/>
    <dgm:cxn modelId="{8E21E035-32E7-A544-9B55-2EE8D5B190E3}" type="presParOf" srcId="{11F2662E-E88F-E84F-BC31-14321EA6B693}" destId="{A43CD48A-1EC8-1045-A118-53EE2B5BC683}" srcOrd="11" destOrd="0" presId="urn:microsoft.com/office/officeart/2005/8/layout/list1"/>
    <dgm:cxn modelId="{A7B953D7-A918-1A45-B9F7-418112EC5A90}" type="presParOf" srcId="{11F2662E-E88F-E84F-BC31-14321EA6B693}" destId="{E81349CA-CA72-9A4C-B99D-79E2140DA2DC}" srcOrd="12" destOrd="0" presId="urn:microsoft.com/office/officeart/2005/8/layout/list1"/>
    <dgm:cxn modelId="{E4117DA9-E961-034F-8C95-F23FF333261A}" type="presParOf" srcId="{E81349CA-CA72-9A4C-B99D-79E2140DA2DC}" destId="{8DD84119-3ACA-CA44-A054-6B4BA025FF6A}" srcOrd="0" destOrd="0" presId="urn:microsoft.com/office/officeart/2005/8/layout/list1"/>
    <dgm:cxn modelId="{C77F7E81-BE78-5148-908D-1BAB3022EE24}" type="presParOf" srcId="{E81349CA-CA72-9A4C-B99D-79E2140DA2DC}" destId="{99BF3A3C-931D-3346-B42E-F21D5CA08C66}" srcOrd="1" destOrd="0" presId="urn:microsoft.com/office/officeart/2005/8/layout/list1"/>
    <dgm:cxn modelId="{0494DDD9-862E-0041-A8E8-FCB848BFE15F}" type="presParOf" srcId="{11F2662E-E88F-E84F-BC31-14321EA6B693}" destId="{B6EA353B-CE5E-D440-A8F9-3CFF8FFBC410}" srcOrd="13" destOrd="0" presId="urn:microsoft.com/office/officeart/2005/8/layout/list1"/>
    <dgm:cxn modelId="{E9B92B33-03AC-C04A-9F78-B957BB3BE584}" type="presParOf" srcId="{11F2662E-E88F-E84F-BC31-14321EA6B693}" destId="{8F4AD8CE-E401-AA4A-A0A7-4C5E4F4BDDE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63C31B-F1D3-A644-BCB5-532008E65EFD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B92D90-61E1-384F-BF14-2A7ED3220840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err="1" smtClean="0">
              <a:latin typeface="Franklin Gothic Medium"/>
              <a:cs typeface="Franklin Gothic Medium"/>
            </a:rPr>
            <a:t>Glaxo</a:t>
          </a:r>
          <a:r>
            <a:rPr lang="en-US" sz="2000" dirty="0" smtClean="0">
              <a:latin typeface="Franklin Gothic Medium"/>
              <a:cs typeface="Franklin Gothic Medium"/>
            </a:rPr>
            <a:t> – $3 Billion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6784E3AC-D429-B54D-8401-2E26C0AAFAC7}" type="parTrans" cxnId="{877CD887-B874-604A-B6F3-4505B875663E}">
      <dgm:prSet/>
      <dgm:spPr/>
      <dgm:t>
        <a:bodyPr/>
        <a:lstStyle/>
        <a:p>
          <a:endParaRPr lang="en-US"/>
        </a:p>
      </dgm:t>
    </dgm:pt>
    <dgm:pt modelId="{78E2E0EC-1789-4044-A55F-4414BB8B7C08}" type="sibTrans" cxnId="{877CD887-B874-604A-B6F3-4505B875663E}">
      <dgm:prSet/>
      <dgm:spPr/>
      <dgm:t>
        <a:bodyPr/>
        <a:lstStyle/>
        <a:p>
          <a:endParaRPr lang="en-US"/>
        </a:p>
      </dgm:t>
    </dgm:pt>
    <dgm:pt modelId="{9E731C11-20A3-AE44-9B7E-2B9590ECD25B}">
      <dgm:prSet custT="1"/>
      <dgm:spPr/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Illegal promotion (Paxil &amp; </a:t>
          </a:r>
          <a:r>
            <a:rPr lang="en-US" sz="2000" dirty="0" err="1" smtClean="0">
              <a:latin typeface="Franklin Gothic Book"/>
              <a:cs typeface="Franklin Gothic Book"/>
            </a:rPr>
            <a:t>Wellbutrin</a:t>
          </a:r>
          <a:r>
            <a:rPr lang="en-US" sz="2000" dirty="0" smtClean="0">
              <a:latin typeface="Franklin Gothic Book"/>
              <a:cs typeface="Franklin Gothic Book"/>
            </a:rPr>
            <a:t>)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E9EE88EB-F260-BD49-82C7-55894C8FB701}" type="parTrans" cxnId="{F0D7CBB2-2D62-044A-A614-DA98924DA305}">
      <dgm:prSet/>
      <dgm:spPr/>
      <dgm:t>
        <a:bodyPr/>
        <a:lstStyle/>
        <a:p>
          <a:endParaRPr lang="en-US"/>
        </a:p>
      </dgm:t>
    </dgm:pt>
    <dgm:pt modelId="{29A0C250-EABF-9B4E-9539-6CCE75393095}" type="sibTrans" cxnId="{F0D7CBB2-2D62-044A-A614-DA98924DA305}">
      <dgm:prSet/>
      <dgm:spPr/>
      <dgm:t>
        <a:bodyPr/>
        <a:lstStyle/>
        <a:p>
          <a:endParaRPr lang="en-US"/>
        </a:p>
      </dgm:t>
    </dgm:pt>
    <dgm:pt modelId="{F20E7096-6359-2644-9349-DC1430063742}">
      <dgm:prSet custT="1"/>
      <dgm:spPr/>
      <dgm:t>
        <a:bodyPr/>
        <a:lstStyle/>
        <a:p>
          <a:pPr rtl="0"/>
          <a:r>
            <a:rPr lang="en-US" sz="2000" smtClean="0">
              <a:latin typeface="Franklin Gothic Book"/>
              <a:cs typeface="Franklin Gothic Book"/>
            </a:rPr>
            <a:t>Hiding safety problems (Avandia)</a:t>
          </a:r>
          <a:endParaRPr lang="en-US" sz="2000">
            <a:latin typeface="Franklin Gothic Book"/>
            <a:cs typeface="Franklin Gothic Book"/>
          </a:endParaRPr>
        </a:p>
      </dgm:t>
    </dgm:pt>
    <dgm:pt modelId="{A8D15E4C-A3ED-5541-A926-0F75881A7E6F}" type="parTrans" cxnId="{F159CD18-C52D-AF47-814C-EA6BB9003CF8}">
      <dgm:prSet/>
      <dgm:spPr/>
      <dgm:t>
        <a:bodyPr/>
        <a:lstStyle/>
        <a:p>
          <a:endParaRPr lang="en-US"/>
        </a:p>
      </dgm:t>
    </dgm:pt>
    <dgm:pt modelId="{36EB61D5-A313-CD4D-8754-5A3CA5C32A29}" type="sibTrans" cxnId="{F159CD18-C52D-AF47-814C-EA6BB9003CF8}">
      <dgm:prSet/>
      <dgm:spPr/>
      <dgm:t>
        <a:bodyPr/>
        <a:lstStyle/>
        <a:p>
          <a:endParaRPr lang="en-US"/>
        </a:p>
      </dgm:t>
    </dgm:pt>
    <dgm:pt modelId="{493A4B80-D9DB-FD48-8546-F53176B23DD6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Johnson &amp; Johnson - ~$2 Billion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0EC8DCCD-7D98-6B4E-AE9A-61689F158169}" type="parTrans" cxnId="{E6DD10C4-27DA-1E42-AE86-EFE39BA65C4E}">
      <dgm:prSet/>
      <dgm:spPr/>
      <dgm:t>
        <a:bodyPr/>
        <a:lstStyle/>
        <a:p>
          <a:endParaRPr lang="en-US"/>
        </a:p>
      </dgm:t>
    </dgm:pt>
    <dgm:pt modelId="{5266911F-2FC6-214E-A17B-6B979DCDD147}" type="sibTrans" cxnId="{E6DD10C4-27DA-1E42-AE86-EFE39BA65C4E}">
      <dgm:prSet/>
      <dgm:spPr/>
      <dgm:t>
        <a:bodyPr/>
        <a:lstStyle/>
        <a:p>
          <a:endParaRPr lang="en-US"/>
        </a:p>
      </dgm:t>
    </dgm:pt>
    <dgm:pt modelId="{93B0E5BA-6690-6D4D-BE39-56E6F1151980}">
      <dgm:prSet custT="1"/>
      <dgm:spPr/>
      <dgm:t>
        <a:bodyPr/>
        <a:lstStyle/>
        <a:p>
          <a:pPr rtl="0"/>
          <a:r>
            <a:rPr lang="en-US" sz="2000" smtClean="0">
              <a:latin typeface="Franklin Gothic Book"/>
              <a:cs typeface="Franklin Gothic Book"/>
            </a:rPr>
            <a:t>Illegal marketing. Risperidal (multiple cases)</a:t>
          </a:r>
          <a:endParaRPr lang="en-US" sz="2000">
            <a:latin typeface="Franklin Gothic Book"/>
            <a:cs typeface="Franklin Gothic Book"/>
          </a:endParaRPr>
        </a:p>
      </dgm:t>
    </dgm:pt>
    <dgm:pt modelId="{05CF8660-FBA7-9F4E-8623-870FE882868E}" type="parTrans" cxnId="{6578B37B-D156-CA49-8A29-37CC6DB13BD9}">
      <dgm:prSet/>
      <dgm:spPr/>
      <dgm:t>
        <a:bodyPr/>
        <a:lstStyle/>
        <a:p>
          <a:endParaRPr lang="en-US"/>
        </a:p>
      </dgm:t>
    </dgm:pt>
    <dgm:pt modelId="{CDBF0291-2A2D-0949-8C2E-8340EC43B1B0}" type="sibTrans" cxnId="{6578B37B-D156-CA49-8A29-37CC6DB13BD9}">
      <dgm:prSet/>
      <dgm:spPr/>
      <dgm:t>
        <a:bodyPr/>
        <a:lstStyle/>
        <a:p>
          <a:endParaRPr lang="en-US"/>
        </a:p>
      </dgm:t>
    </dgm:pt>
    <dgm:pt modelId="{03EBF873-B1D7-AD4C-ABBC-C4D667D691BB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Abbott -- $1.5 Billion 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A9191825-B7F3-A04B-8717-691B3DDEEB6E}" type="parTrans" cxnId="{F75E7A8D-8028-F24E-B922-62F43F8CE64C}">
      <dgm:prSet/>
      <dgm:spPr/>
      <dgm:t>
        <a:bodyPr/>
        <a:lstStyle/>
        <a:p>
          <a:endParaRPr lang="en-US"/>
        </a:p>
      </dgm:t>
    </dgm:pt>
    <dgm:pt modelId="{CCED6D3F-2D0F-7246-A4F1-ACF6E885EF03}" type="sibTrans" cxnId="{F75E7A8D-8028-F24E-B922-62F43F8CE64C}">
      <dgm:prSet/>
      <dgm:spPr/>
      <dgm:t>
        <a:bodyPr/>
        <a:lstStyle/>
        <a:p>
          <a:endParaRPr lang="en-US"/>
        </a:p>
      </dgm:t>
    </dgm:pt>
    <dgm:pt modelId="{F9D28EDF-0F22-4348-8E18-02A5886F5501}">
      <dgm:prSet custT="1"/>
      <dgm:spPr/>
      <dgm:t>
        <a:bodyPr/>
        <a:lstStyle/>
        <a:p>
          <a:pPr rtl="0"/>
          <a:r>
            <a:rPr lang="en-US" sz="2000" smtClean="0">
              <a:latin typeface="Franklin Gothic Book"/>
              <a:cs typeface="Franklin Gothic Book"/>
            </a:rPr>
            <a:t>Illegal marketing, Depakote</a:t>
          </a:r>
          <a:endParaRPr lang="en-US" sz="2000">
            <a:latin typeface="Franklin Gothic Book"/>
            <a:cs typeface="Franklin Gothic Book"/>
          </a:endParaRPr>
        </a:p>
      </dgm:t>
    </dgm:pt>
    <dgm:pt modelId="{1DE65296-4F47-B648-A81F-E0B840059FF6}" type="parTrans" cxnId="{C5E3F0B1-5DAA-B549-BD3F-B9844C9C66F4}">
      <dgm:prSet/>
      <dgm:spPr/>
      <dgm:t>
        <a:bodyPr/>
        <a:lstStyle/>
        <a:p>
          <a:endParaRPr lang="en-US"/>
        </a:p>
      </dgm:t>
    </dgm:pt>
    <dgm:pt modelId="{7FE93694-FA6F-4E41-B20E-64A272025ED9}" type="sibTrans" cxnId="{C5E3F0B1-5DAA-B549-BD3F-B9844C9C66F4}">
      <dgm:prSet/>
      <dgm:spPr/>
      <dgm:t>
        <a:bodyPr/>
        <a:lstStyle/>
        <a:p>
          <a:endParaRPr lang="en-US"/>
        </a:p>
      </dgm:t>
    </dgm:pt>
    <dgm:pt modelId="{8A4FC010-B36B-5E4B-8051-8EB13C0BD691}" type="pres">
      <dgm:prSet presAssocID="{3B63C31B-F1D3-A644-BCB5-532008E65E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77D7A8-CD5C-D44D-A0F1-65E34C68B21F}" type="pres">
      <dgm:prSet presAssocID="{9EB92D90-61E1-384F-BF14-2A7ED322084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8237D2-CE95-9649-87B1-D8EA15E8FDA3}" type="pres">
      <dgm:prSet presAssocID="{9EB92D90-61E1-384F-BF14-2A7ED3220840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378E43-115A-0941-9ED4-48430172789F}" type="pres">
      <dgm:prSet presAssocID="{493A4B80-D9DB-FD48-8546-F53176B23DD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65F770-D4C1-8648-BDC7-C7DFF80D2961}" type="pres">
      <dgm:prSet presAssocID="{493A4B80-D9DB-FD48-8546-F53176B23DD6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538D0-8BA4-5D4E-8645-F637FB10E525}" type="pres">
      <dgm:prSet presAssocID="{03EBF873-B1D7-AD4C-ABBC-C4D667D691B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FFF071-76D3-A34C-8D91-95B1B97E8C5B}" type="pres">
      <dgm:prSet presAssocID="{03EBF873-B1D7-AD4C-ABBC-C4D667D691BB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76D815-1DD0-D54C-8F0D-12F6E3CF0250}" type="presOf" srcId="{9E731C11-20A3-AE44-9B7E-2B9590ECD25B}" destId="{078237D2-CE95-9649-87B1-D8EA15E8FDA3}" srcOrd="0" destOrd="0" presId="urn:microsoft.com/office/officeart/2005/8/layout/vList2"/>
    <dgm:cxn modelId="{0D38DED2-A30B-8643-A041-7A5874B2E5E7}" type="presOf" srcId="{9EB92D90-61E1-384F-BF14-2A7ED3220840}" destId="{5977D7A8-CD5C-D44D-A0F1-65E34C68B21F}" srcOrd="0" destOrd="0" presId="urn:microsoft.com/office/officeart/2005/8/layout/vList2"/>
    <dgm:cxn modelId="{9D676E61-6A75-EF4B-A7D6-51172802D3AE}" type="presOf" srcId="{F9D28EDF-0F22-4348-8E18-02A5886F5501}" destId="{2FFFF071-76D3-A34C-8D91-95B1B97E8C5B}" srcOrd="0" destOrd="0" presId="urn:microsoft.com/office/officeart/2005/8/layout/vList2"/>
    <dgm:cxn modelId="{6578B37B-D156-CA49-8A29-37CC6DB13BD9}" srcId="{493A4B80-D9DB-FD48-8546-F53176B23DD6}" destId="{93B0E5BA-6690-6D4D-BE39-56E6F1151980}" srcOrd="0" destOrd="0" parTransId="{05CF8660-FBA7-9F4E-8623-870FE882868E}" sibTransId="{CDBF0291-2A2D-0949-8C2E-8340EC43B1B0}"/>
    <dgm:cxn modelId="{E6DD10C4-27DA-1E42-AE86-EFE39BA65C4E}" srcId="{3B63C31B-F1D3-A644-BCB5-532008E65EFD}" destId="{493A4B80-D9DB-FD48-8546-F53176B23DD6}" srcOrd="1" destOrd="0" parTransId="{0EC8DCCD-7D98-6B4E-AE9A-61689F158169}" sibTransId="{5266911F-2FC6-214E-A17B-6B979DCDD147}"/>
    <dgm:cxn modelId="{F75E7A8D-8028-F24E-B922-62F43F8CE64C}" srcId="{3B63C31B-F1D3-A644-BCB5-532008E65EFD}" destId="{03EBF873-B1D7-AD4C-ABBC-C4D667D691BB}" srcOrd="2" destOrd="0" parTransId="{A9191825-B7F3-A04B-8717-691B3DDEEB6E}" sibTransId="{CCED6D3F-2D0F-7246-A4F1-ACF6E885EF03}"/>
    <dgm:cxn modelId="{1554DE4F-7AB0-3F4C-9BAB-10F8DB6B9D45}" type="presOf" srcId="{3B63C31B-F1D3-A644-BCB5-532008E65EFD}" destId="{8A4FC010-B36B-5E4B-8051-8EB13C0BD691}" srcOrd="0" destOrd="0" presId="urn:microsoft.com/office/officeart/2005/8/layout/vList2"/>
    <dgm:cxn modelId="{F0D7CBB2-2D62-044A-A614-DA98924DA305}" srcId="{9EB92D90-61E1-384F-BF14-2A7ED3220840}" destId="{9E731C11-20A3-AE44-9B7E-2B9590ECD25B}" srcOrd="0" destOrd="0" parTransId="{E9EE88EB-F260-BD49-82C7-55894C8FB701}" sibTransId="{29A0C250-EABF-9B4E-9539-6CCE75393095}"/>
    <dgm:cxn modelId="{877CD887-B874-604A-B6F3-4505B875663E}" srcId="{3B63C31B-F1D3-A644-BCB5-532008E65EFD}" destId="{9EB92D90-61E1-384F-BF14-2A7ED3220840}" srcOrd="0" destOrd="0" parTransId="{6784E3AC-D429-B54D-8401-2E26C0AAFAC7}" sibTransId="{78E2E0EC-1789-4044-A55F-4414BB8B7C08}"/>
    <dgm:cxn modelId="{FF8E423C-C59E-F249-8CB3-1716103E01C5}" type="presOf" srcId="{493A4B80-D9DB-FD48-8546-F53176B23DD6}" destId="{C8378E43-115A-0941-9ED4-48430172789F}" srcOrd="0" destOrd="0" presId="urn:microsoft.com/office/officeart/2005/8/layout/vList2"/>
    <dgm:cxn modelId="{ADEC6024-3D99-5B4C-9124-EA579C13311A}" type="presOf" srcId="{93B0E5BA-6690-6D4D-BE39-56E6F1151980}" destId="{0465F770-D4C1-8648-BDC7-C7DFF80D2961}" srcOrd="0" destOrd="0" presId="urn:microsoft.com/office/officeart/2005/8/layout/vList2"/>
    <dgm:cxn modelId="{354BCE99-3AA8-7240-A277-F4DFF8AB0BFA}" type="presOf" srcId="{03EBF873-B1D7-AD4C-ABBC-C4D667D691BB}" destId="{4D4538D0-8BA4-5D4E-8645-F637FB10E525}" srcOrd="0" destOrd="0" presId="urn:microsoft.com/office/officeart/2005/8/layout/vList2"/>
    <dgm:cxn modelId="{7FE70FD3-019B-614A-B983-FC923E3A98D5}" type="presOf" srcId="{F20E7096-6359-2644-9349-DC1430063742}" destId="{078237D2-CE95-9649-87B1-D8EA15E8FDA3}" srcOrd="0" destOrd="1" presId="urn:microsoft.com/office/officeart/2005/8/layout/vList2"/>
    <dgm:cxn modelId="{F159CD18-C52D-AF47-814C-EA6BB9003CF8}" srcId="{9EB92D90-61E1-384F-BF14-2A7ED3220840}" destId="{F20E7096-6359-2644-9349-DC1430063742}" srcOrd="1" destOrd="0" parTransId="{A8D15E4C-A3ED-5541-A926-0F75881A7E6F}" sibTransId="{36EB61D5-A313-CD4D-8754-5A3CA5C32A29}"/>
    <dgm:cxn modelId="{C5E3F0B1-5DAA-B549-BD3F-B9844C9C66F4}" srcId="{03EBF873-B1D7-AD4C-ABBC-C4D667D691BB}" destId="{F9D28EDF-0F22-4348-8E18-02A5886F5501}" srcOrd="0" destOrd="0" parTransId="{1DE65296-4F47-B648-A81F-E0B840059FF6}" sibTransId="{7FE93694-FA6F-4E41-B20E-64A272025ED9}"/>
    <dgm:cxn modelId="{18F6ABE9-3DCD-4249-9471-BEF0C999D4AE}" type="presParOf" srcId="{8A4FC010-B36B-5E4B-8051-8EB13C0BD691}" destId="{5977D7A8-CD5C-D44D-A0F1-65E34C68B21F}" srcOrd="0" destOrd="0" presId="urn:microsoft.com/office/officeart/2005/8/layout/vList2"/>
    <dgm:cxn modelId="{BA05193C-E13F-9E45-AD8E-6FF599CD06E7}" type="presParOf" srcId="{8A4FC010-B36B-5E4B-8051-8EB13C0BD691}" destId="{078237D2-CE95-9649-87B1-D8EA15E8FDA3}" srcOrd="1" destOrd="0" presId="urn:microsoft.com/office/officeart/2005/8/layout/vList2"/>
    <dgm:cxn modelId="{BB9589F3-D529-5947-912B-5A69F2CE9C04}" type="presParOf" srcId="{8A4FC010-B36B-5E4B-8051-8EB13C0BD691}" destId="{C8378E43-115A-0941-9ED4-48430172789F}" srcOrd="2" destOrd="0" presId="urn:microsoft.com/office/officeart/2005/8/layout/vList2"/>
    <dgm:cxn modelId="{402085B5-1EAA-0141-9498-D739D5300E60}" type="presParOf" srcId="{8A4FC010-B36B-5E4B-8051-8EB13C0BD691}" destId="{0465F770-D4C1-8648-BDC7-C7DFF80D2961}" srcOrd="3" destOrd="0" presId="urn:microsoft.com/office/officeart/2005/8/layout/vList2"/>
    <dgm:cxn modelId="{6AD9B7E5-7237-364D-810C-5C04151758E2}" type="presParOf" srcId="{8A4FC010-B36B-5E4B-8051-8EB13C0BD691}" destId="{4D4538D0-8BA4-5D4E-8645-F637FB10E525}" srcOrd="4" destOrd="0" presId="urn:microsoft.com/office/officeart/2005/8/layout/vList2"/>
    <dgm:cxn modelId="{A2A569D7-5C5C-354E-BA57-026B631C5A9F}" type="presParOf" srcId="{8A4FC010-B36B-5E4B-8051-8EB13C0BD691}" destId="{2FFFF071-76D3-A34C-8D91-95B1B97E8C5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63C31B-F1D3-A644-BCB5-532008E65EFD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030718-AAA7-524B-AC3D-D34BB103F18A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Amgen – $762 Million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36D2E779-B3EF-8645-9DF1-33568C8790BB}" type="parTrans" cxnId="{6A272643-89B6-7547-822A-9CA7E535A531}">
      <dgm:prSet/>
      <dgm:spPr/>
      <dgm:t>
        <a:bodyPr/>
        <a:lstStyle/>
        <a:p>
          <a:endParaRPr lang="en-US"/>
        </a:p>
      </dgm:t>
    </dgm:pt>
    <dgm:pt modelId="{82B3CC70-EF2E-EF40-816C-1DC22543F7D5}" type="sibTrans" cxnId="{6A272643-89B6-7547-822A-9CA7E535A531}">
      <dgm:prSet/>
      <dgm:spPr/>
      <dgm:t>
        <a:bodyPr/>
        <a:lstStyle/>
        <a:p>
          <a:endParaRPr lang="en-US"/>
        </a:p>
      </dgm:t>
    </dgm:pt>
    <dgm:pt modelId="{3C63470E-3F71-7347-A6DE-9851CB4A05CE}">
      <dgm:prSet custT="1"/>
      <dgm:spPr/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Illegal marketing, </a:t>
          </a:r>
          <a:r>
            <a:rPr lang="en-US" sz="2000" dirty="0" err="1" smtClean="0">
              <a:latin typeface="Franklin Gothic Book"/>
              <a:cs typeface="Franklin Gothic Book"/>
            </a:rPr>
            <a:t>Aranesp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CD45B8AD-1211-C549-B9B8-A3C876F4C40B}" type="parTrans" cxnId="{8099F6F2-BDAD-9842-A724-775881C7FAFF}">
      <dgm:prSet/>
      <dgm:spPr/>
      <dgm:t>
        <a:bodyPr/>
        <a:lstStyle/>
        <a:p>
          <a:endParaRPr lang="en-US"/>
        </a:p>
      </dgm:t>
    </dgm:pt>
    <dgm:pt modelId="{3FAF28BE-E4FB-7646-BA89-C4B97E86958A}" type="sibTrans" cxnId="{8099F6F2-BDAD-9842-A724-775881C7FAFF}">
      <dgm:prSet/>
      <dgm:spPr/>
      <dgm:t>
        <a:bodyPr/>
        <a:lstStyle/>
        <a:p>
          <a:endParaRPr lang="en-US"/>
        </a:p>
      </dgm:t>
    </dgm:pt>
    <dgm:pt modelId="{6782A993-6268-8E47-A8EC-493507F5CC7D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Merck – $322 Million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07EC1311-C3C0-0047-A3AB-FC5E5B3BA542}" type="parTrans" cxnId="{7EF204E2-4657-6140-9A20-7B9CC788F249}">
      <dgm:prSet/>
      <dgm:spPr/>
      <dgm:t>
        <a:bodyPr/>
        <a:lstStyle/>
        <a:p>
          <a:endParaRPr lang="en-US"/>
        </a:p>
      </dgm:t>
    </dgm:pt>
    <dgm:pt modelId="{7554E5FD-0770-C84E-B5B6-A664DCC2C3F8}" type="sibTrans" cxnId="{7EF204E2-4657-6140-9A20-7B9CC788F249}">
      <dgm:prSet/>
      <dgm:spPr/>
      <dgm:t>
        <a:bodyPr/>
        <a:lstStyle/>
        <a:p>
          <a:endParaRPr lang="en-US"/>
        </a:p>
      </dgm:t>
    </dgm:pt>
    <dgm:pt modelId="{BE3D72AD-0252-6549-B2B9-4CE3559A51DB}">
      <dgm:prSet custT="1"/>
      <dgm:spPr/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Illegal marketing, </a:t>
          </a:r>
          <a:r>
            <a:rPr lang="en-US" sz="2000" dirty="0" err="1" smtClean="0">
              <a:latin typeface="Franklin Gothic Book"/>
              <a:cs typeface="Franklin Gothic Book"/>
            </a:rPr>
            <a:t>Vioxx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29F18529-2432-184C-A659-944561C73004}" type="parTrans" cxnId="{3C1280E0-5A5C-ED44-BDE4-3F0940A3A19F}">
      <dgm:prSet/>
      <dgm:spPr/>
      <dgm:t>
        <a:bodyPr/>
        <a:lstStyle/>
        <a:p>
          <a:endParaRPr lang="en-US"/>
        </a:p>
      </dgm:t>
    </dgm:pt>
    <dgm:pt modelId="{E6785EDF-3DB4-DB4C-812E-40181AEFE3D8}" type="sibTrans" cxnId="{3C1280E0-5A5C-ED44-BDE4-3F0940A3A19F}">
      <dgm:prSet/>
      <dgm:spPr/>
      <dgm:t>
        <a:bodyPr/>
        <a:lstStyle/>
        <a:p>
          <a:endParaRPr lang="en-US"/>
        </a:p>
      </dgm:t>
    </dgm:pt>
    <dgm:pt modelId="{EFA13E4A-F88E-8A44-B811-23F027F5C19E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err="1" smtClean="0">
              <a:latin typeface="Franklin Gothic Medium"/>
              <a:cs typeface="Franklin Gothic Medium"/>
            </a:rPr>
            <a:t>Sanofi</a:t>
          </a:r>
          <a:r>
            <a:rPr lang="en-US" sz="2000" dirty="0" smtClean="0">
              <a:latin typeface="Franklin Gothic Medium"/>
              <a:cs typeface="Franklin Gothic Medium"/>
            </a:rPr>
            <a:t> – $109 Million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722342C1-0DBA-9C40-98AA-3352CCA019F1}" type="parTrans" cxnId="{B48B9A5F-E3B8-C247-8A0B-8D72C6A7AC08}">
      <dgm:prSet/>
      <dgm:spPr/>
      <dgm:t>
        <a:bodyPr/>
        <a:lstStyle/>
        <a:p>
          <a:endParaRPr lang="en-US"/>
        </a:p>
      </dgm:t>
    </dgm:pt>
    <dgm:pt modelId="{06F35D06-9CA9-244D-9BF6-38A1F6A71240}" type="sibTrans" cxnId="{B48B9A5F-E3B8-C247-8A0B-8D72C6A7AC08}">
      <dgm:prSet/>
      <dgm:spPr/>
      <dgm:t>
        <a:bodyPr/>
        <a:lstStyle/>
        <a:p>
          <a:endParaRPr lang="en-US"/>
        </a:p>
      </dgm:t>
    </dgm:pt>
    <dgm:pt modelId="{E4CF6720-9955-EF46-9ACD-31C1107A3F31}">
      <dgm:prSet custT="1"/>
      <dgm:spPr/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Physician kickbacks for </a:t>
          </a:r>
          <a:r>
            <a:rPr lang="en-US" sz="2000" dirty="0" err="1" smtClean="0">
              <a:latin typeface="Franklin Gothic Book"/>
              <a:cs typeface="Franklin Gothic Book"/>
            </a:rPr>
            <a:t>Hyalgan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6A629F32-DC68-FF43-BA81-F66A366FFF70}" type="parTrans" cxnId="{E1BC316D-0005-6341-B9DF-D3D41BAA7897}">
      <dgm:prSet/>
      <dgm:spPr/>
      <dgm:t>
        <a:bodyPr/>
        <a:lstStyle/>
        <a:p>
          <a:endParaRPr lang="en-US"/>
        </a:p>
      </dgm:t>
    </dgm:pt>
    <dgm:pt modelId="{98A3C9B9-FDD2-F647-8740-C08AB2B996CC}" type="sibTrans" cxnId="{E1BC316D-0005-6341-B9DF-D3D41BAA7897}">
      <dgm:prSet/>
      <dgm:spPr/>
      <dgm:t>
        <a:bodyPr/>
        <a:lstStyle/>
        <a:p>
          <a:endParaRPr lang="en-US"/>
        </a:p>
      </dgm:t>
    </dgm:pt>
    <dgm:pt modelId="{8A4FC010-B36B-5E4B-8051-8EB13C0BD691}" type="pres">
      <dgm:prSet presAssocID="{3B63C31B-F1D3-A644-BCB5-532008E65E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11BC9F-D55B-CC4A-8F69-488CEE7F57AF}" type="pres">
      <dgm:prSet presAssocID="{FF030718-AAA7-524B-AC3D-D34BB103F18A}" presName="parentText" presStyleLbl="node1" presStyleIdx="0" presStyleCnt="3" custLinFactNeighborY="-1153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64C52B-2F5F-264C-96AC-6D0A10855C36}" type="pres">
      <dgm:prSet presAssocID="{FF030718-AAA7-524B-AC3D-D34BB103F18A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D75BF-B7E8-E244-87A0-4FC55FBDEEAE}" type="pres">
      <dgm:prSet presAssocID="{6782A993-6268-8E47-A8EC-493507F5CC7D}" presName="parentText" presStyleLbl="node1" presStyleIdx="1" presStyleCnt="3" custLinFactNeighborY="-333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489244-1CFA-834C-87E4-CDD1CEB7233E}" type="pres">
      <dgm:prSet presAssocID="{6782A993-6268-8E47-A8EC-493507F5CC7D}" presName="childText" presStyleLbl="revTx" presStyleIdx="1" presStyleCnt="3" custLinFactNeighborY="-28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5676E8-C06A-C242-BC1A-BC5B06E5A030}" type="pres">
      <dgm:prSet presAssocID="{EFA13E4A-F88E-8A44-B811-23F027F5C19E}" presName="parentText" presStyleLbl="node1" presStyleIdx="2" presStyleCnt="3" custLinFactNeighborY="-5253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BF8061-67FE-1845-BF65-5FF2DE180E55}" type="pres">
      <dgm:prSet presAssocID="{EFA13E4A-F88E-8A44-B811-23F027F5C19E}" presName="childText" presStyleLbl="revTx" presStyleIdx="2" presStyleCnt="3" custLinFactNeighborY="-419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99F6F2-BDAD-9842-A724-775881C7FAFF}" srcId="{FF030718-AAA7-524B-AC3D-D34BB103F18A}" destId="{3C63470E-3F71-7347-A6DE-9851CB4A05CE}" srcOrd="0" destOrd="0" parTransId="{CD45B8AD-1211-C549-B9B8-A3C876F4C40B}" sibTransId="{3FAF28BE-E4FB-7646-BA89-C4B97E86958A}"/>
    <dgm:cxn modelId="{42F15894-CA0D-4E42-9539-EC80882A15EC}" type="presOf" srcId="{BE3D72AD-0252-6549-B2B9-4CE3559A51DB}" destId="{79489244-1CFA-834C-87E4-CDD1CEB7233E}" srcOrd="0" destOrd="0" presId="urn:microsoft.com/office/officeart/2005/8/layout/vList2"/>
    <dgm:cxn modelId="{90890F0B-B810-6A41-8A8C-1571BBB076CF}" type="presOf" srcId="{FF030718-AAA7-524B-AC3D-D34BB103F18A}" destId="{BA11BC9F-D55B-CC4A-8F69-488CEE7F57AF}" srcOrd="0" destOrd="0" presId="urn:microsoft.com/office/officeart/2005/8/layout/vList2"/>
    <dgm:cxn modelId="{D7C1FB19-8800-C14A-BCDD-1E07D7481A2F}" type="presOf" srcId="{3B63C31B-F1D3-A644-BCB5-532008E65EFD}" destId="{8A4FC010-B36B-5E4B-8051-8EB13C0BD691}" srcOrd="0" destOrd="0" presId="urn:microsoft.com/office/officeart/2005/8/layout/vList2"/>
    <dgm:cxn modelId="{4EC8F112-A74B-2142-B285-8E9ABE28FBA1}" type="presOf" srcId="{3C63470E-3F71-7347-A6DE-9851CB4A05CE}" destId="{C964C52B-2F5F-264C-96AC-6D0A10855C36}" srcOrd="0" destOrd="0" presId="urn:microsoft.com/office/officeart/2005/8/layout/vList2"/>
    <dgm:cxn modelId="{AC433B24-273E-5B45-97AF-C128DB958671}" type="presOf" srcId="{E4CF6720-9955-EF46-9ACD-31C1107A3F31}" destId="{B8BF8061-67FE-1845-BF65-5FF2DE180E55}" srcOrd="0" destOrd="0" presId="urn:microsoft.com/office/officeart/2005/8/layout/vList2"/>
    <dgm:cxn modelId="{6A272643-89B6-7547-822A-9CA7E535A531}" srcId="{3B63C31B-F1D3-A644-BCB5-532008E65EFD}" destId="{FF030718-AAA7-524B-AC3D-D34BB103F18A}" srcOrd="0" destOrd="0" parTransId="{36D2E779-B3EF-8645-9DF1-33568C8790BB}" sibTransId="{82B3CC70-EF2E-EF40-816C-1DC22543F7D5}"/>
    <dgm:cxn modelId="{00008FB4-F21E-934D-8411-1501189689D2}" type="presOf" srcId="{EFA13E4A-F88E-8A44-B811-23F027F5C19E}" destId="{AB5676E8-C06A-C242-BC1A-BC5B06E5A030}" srcOrd="0" destOrd="0" presId="urn:microsoft.com/office/officeart/2005/8/layout/vList2"/>
    <dgm:cxn modelId="{3C1280E0-5A5C-ED44-BDE4-3F0940A3A19F}" srcId="{6782A993-6268-8E47-A8EC-493507F5CC7D}" destId="{BE3D72AD-0252-6549-B2B9-4CE3559A51DB}" srcOrd="0" destOrd="0" parTransId="{29F18529-2432-184C-A659-944561C73004}" sibTransId="{E6785EDF-3DB4-DB4C-812E-40181AEFE3D8}"/>
    <dgm:cxn modelId="{E1BC316D-0005-6341-B9DF-D3D41BAA7897}" srcId="{EFA13E4A-F88E-8A44-B811-23F027F5C19E}" destId="{E4CF6720-9955-EF46-9ACD-31C1107A3F31}" srcOrd="0" destOrd="0" parTransId="{6A629F32-DC68-FF43-BA81-F66A366FFF70}" sibTransId="{98A3C9B9-FDD2-F647-8740-C08AB2B996CC}"/>
    <dgm:cxn modelId="{95C21816-3BFB-F94E-81F4-8EF819417F2F}" type="presOf" srcId="{6782A993-6268-8E47-A8EC-493507F5CC7D}" destId="{6D6D75BF-B7E8-E244-87A0-4FC55FBDEEAE}" srcOrd="0" destOrd="0" presId="urn:microsoft.com/office/officeart/2005/8/layout/vList2"/>
    <dgm:cxn modelId="{7EF204E2-4657-6140-9A20-7B9CC788F249}" srcId="{3B63C31B-F1D3-A644-BCB5-532008E65EFD}" destId="{6782A993-6268-8E47-A8EC-493507F5CC7D}" srcOrd="1" destOrd="0" parTransId="{07EC1311-C3C0-0047-A3AB-FC5E5B3BA542}" sibTransId="{7554E5FD-0770-C84E-B5B6-A664DCC2C3F8}"/>
    <dgm:cxn modelId="{B48B9A5F-E3B8-C247-8A0B-8D72C6A7AC08}" srcId="{3B63C31B-F1D3-A644-BCB5-532008E65EFD}" destId="{EFA13E4A-F88E-8A44-B811-23F027F5C19E}" srcOrd="2" destOrd="0" parTransId="{722342C1-0DBA-9C40-98AA-3352CCA019F1}" sibTransId="{06F35D06-9CA9-244D-9BF6-38A1F6A71240}"/>
    <dgm:cxn modelId="{7C8587A8-5A05-A242-83B4-0200350BE040}" type="presParOf" srcId="{8A4FC010-B36B-5E4B-8051-8EB13C0BD691}" destId="{BA11BC9F-D55B-CC4A-8F69-488CEE7F57AF}" srcOrd="0" destOrd="0" presId="urn:microsoft.com/office/officeart/2005/8/layout/vList2"/>
    <dgm:cxn modelId="{B0424907-E16E-2940-AD34-37418DFC6826}" type="presParOf" srcId="{8A4FC010-B36B-5E4B-8051-8EB13C0BD691}" destId="{C964C52B-2F5F-264C-96AC-6D0A10855C36}" srcOrd="1" destOrd="0" presId="urn:microsoft.com/office/officeart/2005/8/layout/vList2"/>
    <dgm:cxn modelId="{C43DD451-5A99-C444-A606-8CDD575AAB1D}" type="presParOf" srcId="{8A4FC010-B36B-5E4B-8051-8EB13C0BD691}" destId="{6D6D75BF-B7E8-E244-87A0-4FC55FBDEEAE}" srcOrd="2" destOrd="0" presId="urn:microsoft.com/office/officeart/2005/8/layout/vList2"/>
    <dgm:cxn modelId="{C9D12F78-4715-6642-BCC3-9B665054BBDD}" type="presParOf" srcId="{8A4FC010-B36B-5E4B-8051-8EB13C0BD691}" destId="{79489244-1CFA-834C-87E4-CDD1CEB7233E}" srcOrd="3" destOrd="0" presId="urn:microsoft.com/office/officeart/2005/8/layout/vList2"/>
    <dgm:cxn modelId="{F410802C-BD63-6F47-BEA7-CAA063975926}" type="presParOf" srcId="{8A4FC010-B36B-5E4B-8051-8EB13C0BD691}" destId="{AB5676E8-C06A-C242-BC1A-BC5B06E5A030}" srcOrd="4" destOrd="0" presId="urn:microsoft.com/office/officeart/2005/8/layout/vList2"/>
    <dgm:cxn modelId="{C994C5BC-C33A-8A44-9DFE-B62A76CC9C0D}" type="presParOf" srcId="{8A4FC010-B36B-5E4B-8051-8EB13C0BD691}" destId="{B8BF8061-67FE-1845-BF65-5FF2DE180E5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5DA830-EC9B-B741-A7B0-2496CAC3F120}" type="doc">
      <dgm:prSet loTypeId="urn:microsoft.com/office/officeart/2005/8/layout/vList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64F051-EF10-B740-97F1-BBE1633C0B29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en-US" sz="3200" smtClean="0">
              <a:latin typeface="Franklin Gothic Book"/>
              <a:cs typeface="Franklin Gothic Book"/>
            </a:rPr>
            <a:t>More ACOs are provider-based (so far) </a:t>
          </a:r>
          <a:endParaRPr lang="en-US" sz="3200">
            <a:latin typeface="Franklin Gothic Book"/>
            <a:cs typeface="Franklin Gothic Book"/>
          </a:endParaRPr>
        </a:p>
      </dgm:t>
    </dgm:pt>
    <dgm:pt modelId="{674D563F-680E-5243-A289-70AD7B4FA63A}" type="parTrans" cxnId="{A92AF2CE-466E-0D44-897E-61FFB9150A5A}">
      <dgm:prSet/>
      <dgm:spPr/>
      <dgm:t>
        <a:bodyPr/>
        <a:lstStyle/>
        <a:p>
          <a:endParaRPr lang="en-US"/>
        </a:p>
      </dgm:t>
    </dgm:pt>
    <dgm:pt modelId="{D53CFA14-D6E6-0949-8586-E70DEDBD6391}" type="sibTrans" cxnId="{A92AF2CE-466E-0D44-897E-61FFB9150A5A}">
      <dgm:prSet/>
      <dgm:spPr/>
      <dgm:t>
        <a:bodyPr/>
        <a:lstStyle/>
        <a:p>
          <a:endParaRPr lang="en-US"/>
        </a:p>
      </dgm:t>
    </dgm:pt>
    <dgm:pt modelId="{4C47DC94-EE7B-3B4D-BFF2-650FB975FAB1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en-US" sz="3200" smtClean="0">
              <a:latin typeface="Franklin Gothic Book"/>
              <a:cs typeface="Franklin Gothic Book"/>
            </a:rPr>
            <a:t>Patients mostly not aware they’re in an ACO</a:t>
          </a:r>
          <a:endParaRPr lang="en-US" sz="3200">
            <a:latin typeface="Franklin Gothic Book"/>
            <a:cs typeface="Franklin Gothic Book"/>
          </a:endParaRPr>
        </a:p>
      </dgm:t>
    </dgm:pt>
    <dgm:pt modelId="{7AD90A17-0C34-0449-B5D3-0F8988BDD505}" type="parTrans" cxnId="{D880EEA0-C27D-2144-92E3-BCB7CE06AE07}">
      <dgm:prSet/>
      <dgm:spPr/>
      <dgm:t>
        <a:bodyPr/>
        <a:lstStyle/>
        <a:p>
          <a:endParaRPr lang="en-US"/>
        </a:p>
      </dgm:t>
    </dgm:pt>
    <dgm:pt modelId="{6DF92FA3-2370-0243-9B48-0086FCBB32CF}" type="sibTrans" cxnId="{D880EEA0-C27D-2144-92E3-BCB7CE06AE07}">
      <dgm:prSet/>
      <dgm:spPr/>
      <dgm:t>
        <a:bodyPr/>
        <a:lstStyle/>
        <a:p>
          <a:endParaRPr lang="en-US"/>
        </a:p>
      </dgm:t>
    </dgm:pt>
    <dgm:pt modelId="{1DB5CE0C-CDCD-3C44-A8C5-EDE650FC7641}" type="pres">
      <dgm:prSet presAssocID="{015DA830-EC9B-B741-A7B0-2496CAC3F12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4503AD-6CDE-364C-9BCB-3599E8507B71}" type="pres">
      <dgm:prSet presAssocID="{E264F051-EF10-B740-97F1-BBE1633C0B29}" presName="comp" presStyleCnt="0"/>
      <dgm:spPr/>
    </dgm:pt>
    <dgm:pt modelId="{C9B72616-701E-7947-AB4D-A49327D1894D}" type="pres">
      <dgm:prSet presAssocID="{E264F051-EF10-B740-97F1-BBE1633C0B29}" presName="box" presStyleLbl="node1" presStyleIdx="0" presStyleCnt="2"/>
      <dgm:spPr/>
      <dgm:t>
        <a:bodyPr/>
        <a:lstStyle/>
        <a:p>
          <a:endParaRPr lang="en-US"/>
        </a:p>
      </dgm:t>
    </dgm:pt>
    <dgm:pt modelId="{92544474-73E4-A449-9D8F-5ACB1A655C74}" type="pres">
      <dgm:prSet presAssocID="{E264F051-EF10-B740-97F1-BBE1633C0B29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solidFill>
            <a:schemeClr val="bg1"/>
          </a:solidFill>
        </a:ln>
      </dgm:spPr>
    </dgm:pt>
    <dgm:pt modelId="{E0D6629A-3D8E-1146-B38F-5AACC783075A}" type="pres">
      <dgm:prSet presAssocID="{E264F051-EF10-B740-97F1-BBE1633C0B29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0EE103-6CCB-9B4F-AE6A-5C2139C7D520}" type="pres">
      <dgm:prSet presAssocID="{D53CFA14-D6E6-0949-8586-E70DEDBD6391}" presName="spacer" presStyleCnt="0"/>
      <dgm:spPr/>
    </dgm:pt>
    <dgm:pt modelId="{06AFD64B-2568-594F-8F05-75D67C0FB081}" type="pres">
      <dgm:prSet presAssocID="{4C47DC94-EE7B-3B4D-BFF2-650FB975FAB1}" presName="comp" presStyleCnt="0"/>
      <dgm:spPr/>
    </dgm:pt>
    <dgm:pt modelId="{6A7331A7-4108-D246-81C3-903AB6796923}" type="pres">
      <dgm:prSet presAssocID="{4C47DC94-EE7B-3B4D-BFF2-650FB975FAB1}" presName="box" presStyleLbl="node1" presStyleIdx="1" presStyleCnt="2"/>
      <dgm:spPr/>
      <dgm:t>
        <a:bodyPr/>
        <a:lstStyle/>
        <a:p>
          <a:endParaRPr lang="en-US"/>
        </a:p>
      </dgm:t>
    </dgm:pt>
    <dgm:pt modelId="{79FAF487-A6B6-9C44-B635-E0F4565F788A}" type="pres">
      <dgm:prSet presAssocID="{4C47DC94-EE7B-3B4D-BFF2-650FB975FAB1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solidFill>
            <a:schemeClr val="bg1"/>
          </a:solidFill>
        </a:ln>
      </dgm:spPr>
    </dgm:pt>
    <dgm:pt modelId="{0A739C96-3DC5-EE4F-B9B8-6D52397FFEDD}" type="pres">
      <dgm:prSet presAssocID="{4C47DC94-EE7B-3B4D-BFF2-650FB975FAB1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4CDEF3-4250-B842-8633-927EF41BDF29}" type="presOf" srcId="{4C47DC94-EE7B-3B4D-BFF2-650FB975FAB1}" destId="{6A7331A7-4108-D246-81C3-903AB6796923}" srcOrd="0" destOrd="0" presId="urn:microsoft.com/office/officeart/2005/8/layout/vList4"/>
    <dgm:cxn modelId="{A92AF2CE-466E-0D44-897E-61FFB9150A5A}" srcId="{015DA830-EC9B-B741-A7B0-2496CAC3F120}" destId="{E264F051-EF10-B740-97F1-BBE1633C0B29}" srcOrd="0" destOrd="0" parTransId="{674D563F-680E-5243-A289-70AD7B4FA63A}" sibTransId="{D53CFA14-D6E6-0949-8586-E70DEDBD6391}"/>
    <dgm:cxn modelId="{ED3B4BAB-5514-BE49-8F55-966E3D3EACD6}" type="presOf" srcId="{E264F051-EF10-B740-97F1-BBE1633C0B29}" destId="{E0D6629A-3D8E-1146-B38F-5AACC783075A}" srcOrd="1" destOrd="0" presId="urn:microsoft.com/office/officeart/2005/8/layout/vList4"/>
    <dgm:cxn modelId="{8D0144AF-E186-E74A-98F1-C4A68094B553}" type="presOf" srcId="{E264F051-EF10-B740-97F1-BBE1633C0B29}" destId="{C9B72616-701E-7947-AB4D-A49327D1894D}" srcOrd="0" destOrd="0" presId="urn:microsoft.com/office/officeart/2005/8/layout/vList4"/>
    <dgm:cxn modelId="{316F5E60-C831-3A47-9E41-97396EFA648D}" type="presOf" srcId="{015DA830-EC9B-B741-A7B0-2496CAC3F120}" destId="{1DB5CE0C-CDCD-3C44-A8C5-EDE650FC7641}" srcOrd="0" destOrd="0" presId="urn:microsoft.com/office/officeart/2005/8/layout/vList4"/>
    <dgm:cxn modelId="{3621370E-2F1F-C54F-986C-188C1DBB6386}" type="presOf" srcId="{4C47DC94-EE7B-3B4D-BFF2-650FB975FAB1}" destId="{0A739C96-3DC5-EE4F-B9B8-6D52397FFEDD}" srcOrd="1" destOrd="0" presId="urn:microsoft.com/office/officeart/2005/8/layout/vList4"/>
    <dgm:cxn modelId="{D880EEA0-C27D-2144-92E3-BCB7CE06AE07}" srcId="{015DA830-EC9B-B741-A7B0-2496CAC3F120}" destId="{4C47DC94-EE7B-3B4D-BFF2-650FB975FAB1}" srcOrd="1" destOrd="0" parTransId="{7AD90A17-0C34-0449-B5D3-0F8988BDD505}" sibTransId="{6DF92FA3-2370-0243-9B48-0086FCBB32CF}"/>
    <dgm:cxn modelId="{098B3070-BBBF-2F4B-B783-68C236CECE2B}" type="presParOf" srcId="{1DB5CE0C-CDCD-3C44-A8C5-EDE650FC7641}" destId="{F74503AD-6CDE-364C-9BCB-3599E8507B71}" srcOrd="0" destOrd="0" presId="urn:microsoft.com/office/officeart/2005/8/layout/vList4"/>
    <dgm:cxn modelId="{B473DAA9-CE46-6C43-843F-1A270996779B}" type="presParOf" srcId="{F74503AD-6CDE-364C-9BCB-3599E8507B71}" destId="{C9B72616-701E-7947-AB4D-A49327D1894D}" srcOrd="0" destOrd="0" presId="urn:microsoft.com/office/officeart/2005/8/layout/vList4"/>
    <dgm:cxn modelId="{84E21D68-0A28-4D42-A33D-813BFA1BF1A2}" type="presParOf" srcId="{F74503AD-6CDE-364C-9BCB-3599E8507B71}" destId="{92544474-73E4-A449-9D8F-5ACB1A655C74}" srcOrd="1" destOrd="0" presId="urn:microsoft.com/office/officeart/2005/8/layout/vList4"/>
    <dgm:cxn modelId="{A8D290FC-D957-4449-9EE0-F509EB564302}" type="presParOf" srcId="{F74503AD-6CDE-364C-9BCB-3599E8507B71}" destId="{E0D6629A-3D8E-1146-B38F-5AACC783075A}" srcOrd="2" destOrd="0" presId="urn:microsoft.com/office/officeart/2005/8/layout/vList4"/>
    <dgm:cxn modelId="{BD5E2C01-EDC6-EA4B-9D97-D5C23F5E4E6A}" type="presParOf" srcId="{1DB5CE0C-CDCD-3C44-A8C5-EDE650FC7641}" destId="{810EE103-6CCB-9B4F-AE6A-5C2139C7D520}" srcOrd="1" destOrd="0" presId="urn:microsoft.com/office/officeart/2005/8/layout/vList4"/>
    <dgm:cxn modelId="{017ECDB9-A520-264E-94B9-9E57C18C802B}" type="presParOf" srcId="{1DB5CE0C-CDCD-3C44-A8C5-EDE650FC7641}" destId="{06AFD64B-2568-594F-8F05-75D67C0FB081}" srcOrd="2" destOrd="0" presId="urn:microsoft.com/office/officeart/2005/8/layout/vList4"/>
    <dgm:cxn modelId="{17162790-64F4-244F-B977-4A85491B74D9}" type="presParOf" srcId="{06AFD64B-2568-594F-8F05-75D67C0FB081}" destId="{6A7331A7-4108-D246-81C3-903AB6796923}" srcOrd="0" destOrd="0" presId="urn:microsoft.com/office/officeart/2005/8/layout/vList4"/>
    <dgm:cxn modelId="{CDD8C847-C3D5-5147-B9E7-18B3B7CA3E9B}" type="presParOf" srcId="{06AFD64B-2568-594F-8F05-75D67C0FB081}" destId="{79FAF487-A6B6-9C44-B635-E0F4565F788A}" srcOrd="1" destOrd="0" presId="urn:microsoft.com/office/officeart/2005/8/layout/vList4"/>
    <dgm:cxn modelId="{F6EC95C2-7F61-EC4C-88FE-33F699F68B1F}" type="presParOf" srcId="{06AFD64B-2568-594F-8F05-75D67C0FB081}" destId="{0A739C96-3DC5-EE4F-B9B8-6D52397FFED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852A0D-EF96-2E4A-8B3B-9AC8E2FC1C6A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43A356-22C4-004C-B936-031D3237F791}">
      <dgm:prSet custT="1"/>
      <dgm:spPr>
        <a:solidFill>
          <a:srgbClr val="005148"/>
        </a:solidFill>
        <a:ln>
          <a:solidFill>
            <a:srgbClr val="003300"/>
          </a:solidFill>
        </a:ln>
      </dgm:spPr>
      <dgm:t>
        <a:bodyPr rIns="0"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FFS is the problem;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AC4A6A5D-911A-E14D-8871-2007AB2EE306}" type="parTrans" cxnId="{C7AAFDE0-F9B5-C24B-8A6F-E5502734CBF6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89F614C4-ACE1-CC43-B58E-4F2DEB373F8E}" type="sibTrans" cxnId="{C7AAFDE0-F9B5-C24B-8A6F-E5502734CBF6}">
      <dgm:prSet custT="1"/>
      <dgm:spPr>
        <a:ln>
          <a:solidFill>
            <a:srgbClr val="003300">
              <a:alpha val="90000"/>
            </a:srgbClr>
          </a:solidFill>
        </a:ln>
      </dgm:spPr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DE9DC3BC-820F-3341-A5F0-175B34C72189}">
      <dgm:prSet custT="1"/>
      <dgm:spPr>
        <a:solidFill>
          <a:srgbClr val="005148"/>
        </a:solidFill>
        <a:ln>
          <a:solidFill>
            <a:srgbClr val="003300"/>
          </a:solidFill>
        </a:ln>
      </dgm:spPr>
      <dgm:t>
        <a:bodyPr rIns="0"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But . . .  small clinics and hospitals can</a:t>
          </a:r>
          <a:r>
            <a:rPr lang="en-US" altLang="ja-JP" sz="2000" dirty="0" smtClean="0">
              <a:latin typeface="Franklin Gothic Book"/>
              <a:cs typeface="Franklin Gothic Book"/>
            </a:rPr>
            <a:t>’</a:t>
          </a:r>
          <a:r>
            <a:rPr lang="en-US" sz="2000" dirty="0" smtClean="0">
              <a:latin typeface="Franklin Gothic Book"/>
              <a:cs typeface="Franklin Gothic Book"/>
            </a:rPr>
            <a:t>t bear risk, 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820A8EDB-1275-6D4D-AD83-62E274C2165D}" type="parTrans" cxnId="{2921D944-519A-C84B-B12F-407B8486E5F5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7EAD3EBB-033D-534B-A921-2BF3D0ABA0FA}" type="sibTrans" cxnId="{2921D944-519A-C84B-B12F-407B8486E5F5}">
      <dgm:prSet custT="1"/>
      <dgm:spPr>
        <a:ln>
          <a:solidFill>
            <a:srgbClr val="003300">
              <a:alpha val="90000"/>
            </a:srgbClr>
          </a:solidFill>
        </a:ln>
      </dgm:spPr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A06BC172-5585-7949-B7C9-C59B425EC2CE}">
      <dgm:prSet custT="1"/>
      <dgm:spPr>
        <a:solidFill>
          <a:srgbClr val="005148"/>
        </a:solidFill>
        <a:ln>
          <a:solidFill>
            <a:srgbClr val="003300"/>
          </a:solidFill>
        </a:ln>
      </dgm:spPr>
      <dgm:t>
        <a:bodyPr rIns="0"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Shifting risk creates incentive to deny care, so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72A2703D-EB84-A74A-8F90-FC06C04407D3}" type="parTrans" cxnId="{22FF8375-C3C8-EF47-9B0D-BA607033F5E6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F91D8534-30F3-F04C-9CB5-41D81F9C0FC7}" type="sibTrans" cxnId="{22FF8375-C3C8-EF47-9B0D-BA607033F5E6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80790A90-4671-8841-8540-59728F5A6F2D}">
      <dgm:prSet custT="1"/>
      <dgm:spPr>
        <a:solidFill>
          <a:srgbClr val="005148"/>
        </a:solidFill>
        <a:ln>
          <a:solidFill>
            <a:srgbClr val="003300"/>
          </a:solidFill>
        </a:ln>
      </dgm:spPr>
      <dgm:t>
        <a:bodyPr rIns="0"/>
        <a:lstStyle/>
        <a:p>
          <a:pPr rtl="0"/>
          <a:r>
            <a:rPr lang="en-US" sz="2800" dirty="0" smtClean="0">
              <a:latin typeface="Franklin Gothic Medium"/>
              <a:cs typeface="Franklin Gothic Medium"/>
            </a:rPr>
            <a:t>Capitation</a:t>
          </a:r>
          <a:r>
            <a:rPr lang="en-US" sz="2800" dirty="0" smtClean="0">
              <a:latin typeface="Franklin Gothic Book"/>
              <a:cs typeface="Franklin Gothic Book"/>
            </a:rPr>
            <a:t> </a:t>
          </a:r>
          <a:r>
            <a:rPr lang="en-US" sz="2000" dirty="0" smtClean="0">
              <a:latin typeface="Franklin Gothic Book"/>
              <a:cs typeface="Franklin Gothic Book"/>
            </a:rPr>
            <a:t>(shifting insurance risk) is the solution.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0A09B070-3249-A449-8B97-E805C1C60752}" type="parTrans" cxnId="{1E6FBF04-2327-9E4E-A758-B38E97AFF080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5A6B3AAD-0DA1-4841-8C90-AF3877072E82}" type="sibTrans" cxnId="{1E6FBF04-2327-9E4E-A758-B38E97AFF080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F5621CCB-730F-6E47-A828-9E4848F97617}">
      <dgm:prSet custT="1"/>
      <dgm:spPr>
        <a:solidFill>
          <a:srgbClr val="005148"/>
        </a:solidFill>
        <a:ln>
          <a:solidFill>
            <a:srgbClr val="003300"/>
          </a:solidFill>
        </a:ln>
      </dgm:spPr>
      <dgm:t>
        <a:bodyPr rIns="0"/>
        <a:lstStyle/>
        <a:p>
          <a:pPr rtl="0"/>
          <a:r>
            <a:rPr lang="en-US" sz="2800" dirty="0" smtClean="0">
              <a:latin typeface="Franklin Gothic Medium"/>
              <a:cs typeface="Franklin Gothic Medium"/>
            </a:rPr>
            <a:t>Report cards </a:t>
          </a:r>
          <a:r>
            <a:rPr lang="en-US" sz="2000" dirty="0" smtClean="0">
              <a:latin typeface="Franklin Gothic Book"/>
              <a:cs typeface="Franklin Gothic Book"/>
            </a:rPr>
            <a:t>and </a:t>
          </a:r>
          <a:r>
            <a:rPr lang="en-US" sz="2800" dirty="0" smtClean="0">
              <a:latin typeface="Franklin Gothic Medium"/>
              <a:cs typeface="Franklin Gothic Medium"/>
            </a:rPr>
            <a:t>risk adjustment </a:t>
          </a:r>
          <a:r>
            <a:rPr lang="en-US" sz="2000" dirty="0" smtClean="0">
              <a:latin typeface="Franklin Gothic Book"/>
              <a:cs typeface="Franklin Gothic Book"/>
            </a:rPr>
            <a:t>are necessary.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BE4CBA3F-2164-6D42-96A5-4E9EE87110C3}" type="parTrans" cxnId="{BCBB35AE-0FA5-194F-ABFD-1A7C2BF00CB2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0BBCEBFA-851C-A34F-B9DC-ADF54BCAA069}" type="sibTrans" cxnId="{BCBB35AE-0FA5-194F-ABFD-1A7C2BF00CB2}">
      <dgm:prSet/>
      <dgm:spPr/>
      <dgm:t>
        <a:bodyPr/>
        <a:lstStyle/>
        <a:p>
          <a:endParaRPr lang="en-US" sz="2000">
            <a:latin typeface="Franklin Gothic Book"/>
            <a:cs typeface="Franklin Gothic Book"/>
          </a:endParaRPr>
        </a:p>
      </dgm:t>
    </dgm:pt>
    <dgm:pt modelId="{3639AA92-0268-044E-BFF8-F18A181D89AE}">
      <dgm:prSet custT="1"/>
      <dgm:spPr>
        <a:solidFill>
          <a:srgbClr val="005148"/>
        </a:solidFill>
        <a:ln>
          <a:solidFill>
            <a:srgbClr val="003300"/>
          </a:solidFill>
        </a:ln>
      </dgm:spPr>
      <dgm:t>
        <a:bodyPr rIns="0"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So </a:t>
          </a:r>
          <a:r>
            <a:rPr lang="en-US" sz="3200" dirty="0" smtClean="0">
              <a:latin typeface="Franklin Gothic Medium"/>
              <a:cs typeface="Franklin Gothic Medium"/>
            </a:rPr>
            <a:t>consolidation</a:t>
          </a:r>
          <a:r>
            <a:rPr lang="en-US" sz="3200" dirty="0" smtClean="0">
              <a:latin typeface="Franklin Gothic Book"/>
              <a:cs typeface="Franklin Gothic Book"/>
            </a:rPr>
            <a:t> </a:t>
          </a:r>
          <a:r>
            <a:rPr lang="en-US" sz="2000" dirty="0" smtClean="0">
              <a:latin typeface="Franklin Gothic Book"/>
              <a:cs typeface="Franklin Gothic Book"/>
            </a:rPr>
            <a:t>is necessary.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59925799-939B-1242-90D8-7D1A4DC96076}" type="parTrans" cxnId="{D015C887-E57A-4B4B-B964-DB315CACF573}">
      <dgm:prSet/>
      <dgm:spPr/>
      <dgm:t>
        <a:bodyPr/>
        <a:lstStyle/>
        <a:p>
          <a:endParaRPr lang="en-US"/>
        </a:p>
      </dgm:t>
    </dgm:pt>
    <dgm:pt modelId="{7D738B33-6382-A648-ABBA-42666B89FEDB}" type="sibTrans" cxnId="{D015C887-E57A-4B4B-B964-DB315CACF573}">
      <dgm:prSet/>
      <dgm:spPr/>
      <dgm:t>
        <a:bodyPr/>
        <a:lstStyle/>
        <a:p>
          <a:endParaRPr lang="en-US"/>
        </a:p>
      </dgm:t>
    </dgm:pt>
    <dgm:pt modelId="{6C8BD345-D2F3-094A-AAB6-D12B371BCEA8}" type="pres">
      <dgm:prSet presAssocID="{9E852A0D-EF96-2E4A-8B3B-9AC8E2FC1C6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576591-1DB8-5F4C-8618-31F52C51CF0E}" type="pres">
      <dgm:prSet presAssocID="{9E852A0D-EF96-2E4A-8B3B-9AC8E2FC1C6A}" presName="dummyMaxCanvas" presStyleCnt="0">
        <dgm:presLayoutVars/>
      </dgm:prSet>
      <dgm:spPr/>
    </dgm:pt>
    <dgm:pt modelId="{2A200CA0-2FBD-5141-8B86-08E9DF4A9266}" type="pres">
      <dgm:prSet presAssocID="{9E852A0D-EF96-2E4A-8B3B-9AC8E2FC1C6A}" presName="ThreeNodes_1" presStyleLbl="node1" presStyleIdx="0" presStyleCnt="3" custScaleX="105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61D95-ACFF-1744-8E15-E9606CB09B9F}" type="pres">
      <dgm:prSet presAssocID="{9E852A0D-EF96-2E4A-8B3B-9AC8E2FC1C6A}" presName="ThreeNodes_2" presStyleLbl="node1" presStyleIdx="1" presStyleCnt="3" custScaleX="105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61C241-7826-7F4C-A9FD-49E8F8F29894}" type="pres">
      <dgm:prSet presAssocID="{9E852A0D-EF96-2E4A-8B3B-9AC8E2FC1C6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5809B4-DA35-044A-8ED0-C09878E4C12C}" type="pres">
      <dgm:prSet presAssocID="{9E852A0D-EF96-2E4A-8B3B-9AC8E2FC1C6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63FB7-4116-4C47-B698-85865471E084}" type="pres">
      <dgm:prSet presAssocID="{9E852A0D-EF96-2E4A-8B3B-9AC8E2FC1C6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3FCA01-799E-7943-A30D-A00B97C415BF}" type="pres">
      <dgm:prSet presAssocID="{9E852A0D-EF96-2E4A-8B3B-9AC8E2FC1C6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1D9685-BCB9-7B46-AF46-2230CA267A34}" type="pres">
      <dgm:prSet presAssocID="{9E852A0D-EF96-2E4A-8B3B-9AC8E2FC1C6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E8DCAB-782A-C74B-BAC2-11A342AD923E}" type="pres">
      <dgm:prSet presAssocID="{9E852A0D-EF96-2E4A-8B3B-9AC8E2FC1C6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F7800B-BC81-9F4D-BE6D-3CFC0C877B1A}" type="presOf" srcId="{F5621CCB-730F-6E47-A828-9E4848F97617}" destId="{3561C241-7826-7F4C-A9FD-49E8F8F29894}" srcOrd="0" destOrd="1" presId="urn:microsoft.com/office/officeart/2005/8/layout/vProcess5"/>
    <dgm:cxn modelId="{BCBB35AE-0FA5-194F-ABFD-1A7C2BF00CB2}" srcId="{A06BC172-5585-7949-B7C9-C59B425EC2CE}" destId="{F5621CCB-730F-6E47-A828-9E4848F97617}" srcOrd="0" destOrd="0" parTransId="{BE4CBA3F-2164-6D42-96A5-4E9EE87110C3}" sibTransId="{0BBCEBFA-851C-A34F-B9DC-ADF54BCAA069}"/>
    <dgm:cxn modelId="{22FF8375-C3C8-EF47-9B0D-BA607033F5E6}" srcId="{9E852A0D-EF96-2E4A-8B3B-9AC8E2FC1C6A}" destId="{A06BC172-5585-7949-B7C9-C59B425EC2CE}" srcOrd="2" destOrd="0" parTransId="{72A2703D-EB84-A74A-8F90-FC06C04407D3}" sibTransId="{F91D8534-30F3-F04C-9CB5-41D81F9C0FC7}"/>
    <dgm:cxn modelId="{45989777-496E-4B4E-A090-B562F4FE7AD7}" type="presOf" srcId="{F5621CCB-730F-6E47-A828-9E4848F97617}" destId="{B9E8DCAB-782A-C74B-BAC2-11A342AD923E}" srcOrd="1" destOrd="1" presId="urn:microsoft.com/office/officeart/2005/8/layout/vProcess5"/>
    <dgm:cxn modelId="{D015C887-E57A-4B4B-B964-DB315CACF573}" srcId="{DE9DC3BC-820F-3341-A5F0-175B34C72189}" destId="{3639AA92-0268-044E-BFF8-F18A181D89AE}" srcOrd="0" destOrd="0" parTransId="{59925799-939B-1242-90D8-7D1A4DC96076}" sibTransId="{7D738B33-6382-A648-ABBA-42666B89FEDB}"/>
    <dgm:cxn modelId="{4FD277A4-643E-CC40-9FF9-6CF7A376D7BE}" type="presOf" srcId="{3639AA92-0268-044E-BFF8-F18A181D89AE}" destId="{631D9685-BCB9-7B46-AF46-2230CA267A34}" srcOrd="1" destOrd="1" presId="urn:microsoft.com/office/officeart/2005/8/layout/vProcess5"/>
    <dgm:cxn modelId="{861E397E-3044-424D-A2BA-4D32F8648190}" type="presOf" srcId="{C043A356-22C4-004C-B936-031D3237F791}" destId="{363FCA01-799E-7943-A30D-A00B97C415BF}" srcOrd="1" destOrd="0" presId="urn:microsoft.com/office/officeart/2005/8/layout/vProcess5"/>
    <dgm:cxn modelId="{884F1E40-C6B1-AF4F-8538-E67F7B70955E}" type="presOf" srcId="{DE9DC3BC-820F-3341-A5F0-175B34C72189}" destId="{09661D95-ACFF-1744-8E15-E9606CB09B9F}" srcOrd="0" destOrd="0" presId="urn:microsoft.com/office/officeart/2005/8/layout/vProcess5"/>
    <dgm:cxn modelId="{66BDF0A1-258D-2540-A700-46903A0C2E8F}" type="presOf" srcId="{A06BC172-5585-7949-B7C9-C59B425EC2CE}" destId="{3561C241-7826-7F4C-A9FD-49E8F8F29894}" srcOrd="0" destOrd="0" presId="urn:microsoft.com/office/officeart/2005/8/layout/vProcess5"/>
    <dgm:cxn modelId="{47E94EE7-DC6E-804D-BE3E-3D4741EF6F31}" type="presOf" srcId="{9E852A0D-EF96-2E4A-8B3B-9AC8E2FC1C6A}" destId="{6C8BD345-D2F3-094A-AAB6-D12B371BCEA8}" srcOrd="0" destOrd="0" presId="urn:microsoft.com/office/officeart/2005/8/layout/vProcess5"/>
    <dgm:cxn modelId="{C7AAFDE0-F9B5-C24B-8A6F-E5502734CBF6}" srcId="{9E852A0D-EF96-2E4A-8B3B-9AC8E2FC1C6A}" destId="{C043A356-22C4-004C-B936-031D3237F791}" srcOrd="0" destOrd="0" parTransId="{AC4A6A5D-911A-E14D-8871-2007AB2EE306}" sibTransId="{89F614C4-ACE1-CC43-B58E-4F2DEB373F8E}"/>
    <dgm:cxn modelId="{992CC6AB-C49A-D344-8011-44299DF6C0BF}" type="presOf" srcId="{C043A356-22C4-004C-B936-031D3237F791}" destId="{2A200CA0-2FBD-5141-8B86-08E9DF4A9266}" srcOrd="0" destOrd="0" presId="urn:microsoft.com/office/officeart/2005/8/layout/vProcess5"/>
    <dgm:cxn modelId="{CD00240C-2EBD-5B45-AEEF-9FA5C77AB4B9}" type="presOf" srcId="{89F614C4-ACE1-CC43-B58E-4F2DEB373F8E}" destId="{055809B4-DA35-044A-8ED0-C09878E4C12C}" srcOrd="0" destOrd="0" presId="urn:microsoft.com/office/officeart/2005/8/layout/vProcess5"/>
    <dgm:cxn modelId="{740E81FB-9106-3D4B-A209-CE0052388858}" type="presOf" srcId="{DE9DC3BC-820F-3341-A5F0-175B34C72189}" destId="{631D9685-BCB9-7B46-AF46-2230CA267A34}" srcOrd="1" destOrd="0" presId="urn:microsoft.com/office/officeart/2005/8/layout/vProcess5"/>
    <dgm:cxn modelId="{DB6C4F29-E6B7-0E40-9949-B1140B8B25FC}" type="presOf" srcId="{3639AA92-0268-044E-BFF8-F18A181D89AE}" destId="{09661D95-ACFF-1744-8E15-E9606CB09B9F}" srcOrd="0" destOrd="1" presId="urn:microsoft.com/office/officeart/2005/8/layout/vProcess5"/>
    <dgm:cxn modelId="{96C00959-8889-1C48-B582-CFC3FBC33336}" type="presOf" srcId="{80790A90-4671-8841-8540-59728F5A6F2D}" destId="{363FCA01-799E-7943-A30D-A00B97C415BF}" srcOrd="1" destOrd="1" presId="urn:microsoft.com/office/officeart/2005/8/layout/vProcess5"/>
    <dgm:cxn modelId="{5F7186DA-678C-9B42-8ACE-24B8249D222F}" type="presOf" srcId="{A06BC172-5585-7949-B7C9-C59B425EC2CE}" destId="{B9E8DCAB-782A-C74B-BAC2-11A342AD923E}" srcOrd="1" destOrd="0" presId="urn:microsoft.com/office/officeart/2005/8/layout/vProcess5"/>
    <dgm:cxn modelId="{38299B43-2133-DF4E-B25E-A89BB2DC5C18}" type="presOf" srcId="{80790A90-4671-8841-8540-59728F5A6F2D}" destId="{2A200CA0-2FBD-5141-8B86-08E9DF4A9266}" srcOrd="0" destOrd="1" presId="urn:microsoft.com/office/officeart/2005/8/layout/vProcess5"/>
    <dgm:cxn modelId="{2038215B-4D39-1649-BA07-2567EC62B46A}" type="presOf" srcId="{7EAD3EBB-033D-534B-A921-2BF3D0ABA0FA}" destId="{6F863FB7-4116-4C47-B698-85865471E084}" srcOrd="0" destOrd="0" presId="urn:microsoft.com/office/officeart/2005/8/layout/vProcess5"/>
    <dgm:cxn modelId="{2921D944-519A-C84B-B12F-407B8486E5F5}" srcId="{9E852A0D-EF96-2E4A-8B3B-9AC8E2FC1C6A}" destId="{DE9DC3BC-820F-3341-A5F0-175B34C72189}" srcOrd="1" destOrd="0" parTransId="{820A8EDB-1275-6D4D-AD83-62E274C2165D}" sibTransId="{7EAD3EBB-033D-534B-A921-2BF3D0ABA0FA}"/>
    <dgm:cxn modelId="{1E6FBF04-2327-9E4E-A758-B38E97AFF080}" srcId="{C043A356-22C4-004C-B936-031D3237F791}" destId="{80790A90-4671-8841-8540-59728F5A6F2D}" srcOrd="0" destOrd="0" parTransId="{0A09B070-3249-A449-8B97-E805C1C60752}" sibTransId="{5A6B3AAD-0DA1-4841-8C90-AF3877072E82}"/>
    <dgm:cxn modelId="{68AF5043-9C59-DD44-BB54-CC9E89DCDC7E}" type="presParOf" srcId="{6C8BD345-D2F3-094A-AAB6-D12B371BCEA8}" destId="{04576591-1DB8-5F4C-8618-31F52C51CF0E}" srcOrd="0" destOrd="0" presId="urn:microsoft.com/office/officeart/2005/8/layout/vProcess5"/>
    <dgm:cxn modelId="{306EDA03-2906-6748-9239-3955C398C4E3}" type="presParOf" srcId="{6C8BD345-D2F3-094A-AAB6-D12B371BCEA8}" destId="{2A200CA0-2FBD-5141-8B86-08E9DF4A9266}" srcOrd="1" destOrd="0" presId="urn:microsoft.com/office/officeart/2005/8/layout/vProcess5"/>
    <dgm:cxn modelId="{6CD44ECB-B8C8-244B-8FE9-6CDA7955ECC7}" type="presParOf" srcId="{6C8BD345-D2F3-094A-AAB6-D12B371BCEA8}" destId="{09661D95-ACFF-1744-8E15-E9606CB09B9F}" srcOrd="2" destOrd="0" presId="urn:microsoft.com/office/officeart/2005/8/layout/vProcess5"/>
    <dgm:cxn modelId="{3E1E3FD9-02D6-5743-B987-3204A559E940}" type="presParOf" srcId="{6C8BD345-D2F3-094A-AAB6-D12B371BCEA8}" destId="{3561C241-7826-7F4C-A9FD-49E8F8F29894}" srcOrd="3" destOrd="0" presId="urn:microsoft.com/office/officeart/2005/8/layout/vProcess5"/>
    <dgm:cxn modelId="{DE29A2E8-A1EB-B449-9A2A-991E1AF03F7C}" type="presParOf" srcId="{6C8BD345-D2F3-094A-AAB6-D12B371BCEA8}" destId="{055809B4-DA35-044A-8ED0-C09878E4C12C}" srcOrd="4" destOrd="0" presId="urn:microsoft.com/office/officeart/2005/8/layout/vProcess5"/>
    <dgm:cxn modelId="{4279DD0D-FC2D-3C49-A037-C3B1DDC29D1C}" type="presParOf" srcId="{6C8BD345-D2F3-094A-AAB6-D12B371BCEA8}" destId="{6F863FB7-4116-4C47-B698-85865471E084}" srcOrd="5" destOrd="0" presId="urn:microsoft.com/office/officeart/2005/8/layout/vProcess5"/>
    <dgm:cxn modelId="{464B1B59-D92E-4441-AB34-8C0735CACE42}" type="presParOf" srcId="{6C8BD345-D2F3-094A-AAB6-D12B371BCEA8}" destId="{363FCA01-799E-7943-A30D-A00B97C415BF}" srcOrd="6" destOrd="0" presId="urn:microsoft.com/office/officeart/2005/8/layout/vProcess5"/>
    <dgm:cxn modelId="{ED45374C-ADE4-A049-87C2-B913BD2E221F}" type="presParOf" srcId="{6C8BD345-D2F3-094A-AAB6-D12B371BCEA8}" destId="{631D9685-BCB9-7B46-AF46-2230CA267A34}" srcOrd="7" destOrd="0" presId="urn:microsoft.com/office/officeart/2005/8/layout/vProcess5"/>
    <dgm:cxn modelId="{675B3629-8DFF-B142-9F7E-D80ACE097713}" type="presParOf" srcId="{6C8BD345-D2F3-094A-AAB6-D12B371BCEA8}" destId="{B9E8DCAB-782A-C74B-BAC2-11A342AD923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981432-3F15-3E49-9FBB-331A3A01F86C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909A59-C06A-9742-9242-5DDAEC0790DE}">
      <dgm:prSet custT="1"/>
      <dgm:spPr/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More risk adjustment leads to MORE, not less cherry picking – i.e. selecting healthier patients within each risk stratum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5C29F1AF-CF36-7044-9A81-603A0D45E8F3}" type="parTrans" cxnId="{9E640640-AC47-E940-8B20-407EDF7414B7}">
      <dgm:prSet/>
      <dgm:spPr/>
      <dgm:t>
        <a:bodyPr/>
        <a:lstStyle/>
        <a:p>
          <a:endParaRPr lang="en-US">
            <a:latin typeface="Franklin Gothic Book"/>
            <a:cs typeface="Franklin Gothic Book"/>
          </a:endParaRPr>
        </a:p>
      </dgm:t>
    </dgm:pt>
    <dgm:pt modelId="{B54F687D-8E8D-2E4E-B955-A64357B1ED68}" type="sibTrans" cxnId="{9E640640-AC47-E940-8B20-407EDF7414B7}">
      <dgm:prSet/>
      <dgm:spPr/>
      <dgm:t>
        <a:bodyPr/>
        <a:lstStyle/>
        <a:p>
          <a:endParaRPr lang="en-US">
            <a:latin typeface="Franklin Gothic Book"/>
            <a:cs typeface="Franklin Gothic Book"/>
          </a:endParaRPr>
        </a:p>
      </dgm:t>
    </dgm:pt>
    <dgm:pt modelId="{3F3CC97B-4C17-7547-84D5-66B9E9E4FA0E}">
      <dgm:prSet custT="1"/>
      <dgm:spPr/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Intensive coding makes patients appear sicker on paper, ups risk-adjusted capitation fee and factitiously raises quality scores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9E53E3D7-5169-C948-973E-D0A21E0FC271}" type="parTrans" cxnId="{CF658500-410F-A245-8B01-E7657D685070}">
      <dgm:prSet/>
      <dgm:spPr/>
      <dgm:t>
        <a:bodyPr/>
        <a:lstStyle/>
        <a:p>
          <a:endParaRPr lang="en-US">
            <a:latin typeface="Franklin Gothic Book"/>
            <a:cs typeface="Franklin Gothic Book"/>
          </a:endParaRPr>
        </a:p>
      </dgm:t>
    </dgm:pt>
    <dgm:pt modelId="{6CF9B302-4A35-2442-98A1-03F67FC86F5A}" type="sibTrans" cxnId="{CF658500-410F-A245-8B01-E7657D685070}">
      <dgm:prSet/>
      <dgm:spPr/>
      <dgm:t>
        <a:bodyPr/>
        <a:lstStyle/>
        <a:p>
          <a:endParaRPr lang="en-US">
            <a:latin typeface="Franklin Gothic Book"/>
            <a:cs typeface="Franklin Gothic Book"/>
          </a:endParaRPr>
        </a:p>
      </dgm:t>
    </dgm:pt>
    <dgm:pt modelId="{1DA6D34E-7B82-AE43-9146-B64235692982}">
      <dgm:prSet custT="1"/>
      <dgm:spPr/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ACOs that fail to cherry pick or intensify coding will get low payments, and factitiously poor quality scores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D6EE54B9-2046-C64D-8410-2088F0664E75}" type="parTrans" cxnId="{F18AC9D1-0097-AA4B-98F5-063297EA7C26}">
      <dgm:prSet/>
      <dgm:spPr/>
      <dgm:t>
        <a:bodyPr/>
        <a:lstStyle/>
        <a:p>
          <a:endParaRPr lang="en-US">
            <a:latin typeface="Franklin Gothic Book"/>
            <a:cs typeface="Franklin Gothic Book"/>
          </a:endParaRPr>
        </a:p>
      </dgm:t>
    </dgm:pt>
    <dgm:pt modelId="{407D1BF1-6165-6646-97B0-B92B41EC9007}" type="sibTrans" cxnId="{F18AC9D1-0097-AA4B-98F5-063297EA7C26}">
      <dgm:prSet/>
      <dgm:spPr/>
      <dgm:t>
        <a:bodyPr/>
        <a:lstStyle/>
        <a:p>
          <a:endParaRPr lang="en-US">
            <a:latin typeface="Franklin Gothic Book"/>
            <a:cs typeface="Franklin Gothic Book"/>
          </a:endParaRPr>
        </a:p>
      </dgm:t>
    </dgm:pt>
    <dgm:pt modelId="{EDF5F1DF-AACF-3A4E-AFC6-A6381578E08D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Risk Adjustment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7073CBE0-F336-2240-A2EC-A5EE2E6A1D1E}" type="parTrans" cxnId="{063CBCB9-A04F-F246-BD54-9C24373C8AB6}">
      <dgm:prSet/>
      <dgm:spPr/>
      <dgm:t>
        <a:bodyPr/>
        <a:lstStyle/>
        <a:p>
          <a:endParaRPr lang="en-US"/>
        </a:p>
      </dgm:t>
    </dgm:pt>
    <dgm:pt modelId="{FED64FF9-35F4-5B4D-AFF1-F73D21ABB034}" type="sibTrans" cxnId="{063CBCB9-A04F-F246-BD54-9C24373C8AB6}">
      <dgm:prSet/>
      <dgm:spPr/>
      <dgm:t>
        <a:bodyPr/>
        <a:lstStyle/>
        <a:p>
          <a:endParaRPr lang="en-US"/>
        </a:p>
      </dgm:t>
    </dgm:pt>
    <dgm:pt modelId="{2B0E6976-CA16-0947-BBEB-9AD904F49A69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Intensive Coding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4D4A3A17-4D0E-944D-B325-7217BB4A5675}" type="parTrans" cxnId="{182A658D-4679-5F4B-8CFF-9458D501D082}">
      <dgm:prSet/>
      <dgm:spPr/>
      <dgm:t>
        <a:bodyPr/>
        <a:lstStyle/>
        <a:p>
          <a:endParaRPr lang="en-US"/>
        </a:p>
      </dgm:t>
    </dgm:pt>
    <dgm:pt modelId="{4C0259E6-B31E-8541-9C43-C2CB177329CE}" type="sibTrans" cxnId="{182A658D-4679-5F4B-8CFF-9458D501D082}">
      <dgm:prSet/>
      <dgm:spPr/>
      <dgm:t>
        <a:bodyPr/>
        <a:lstStyle/>
        <a:p>
          <a:endParaRPr lang="en-US"/>
        </a:p>
      </dgm:t>
    </dgm:pt>
    <dgm:pt modelId="{4363B491-F573-9D4B-997C-D35EC4F9A07F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Impact on ACOs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67EFAA61-0819-5147-99FE-BB4893A8A090}" type="parTrans" cxnId="{97CFF4D2-5370-7642-B01F-E3018F78B20C}">
      <dgm:prSet/>
      <dgm:spPr/>
      <dgm:t>
        <a:bodyPr/>
        <a:lstStyle/>
        <a:p>
          <a:endParaRPr lang="en-US"/>
        </a:p>
      </dgm:t>
    </dgm:pt>
    <dgm:pt modelId="{D4847379-EB43-DC49-B2E0-7942F536F493}" type="sibTrans" cxnId="{97CFF4D2-5370-7642-B01F-E3018F78B20C}">
      <dgm:prSet/>
      <dgm:spPr/>
      <dgm:t>
        <a:bodyPr/>
        <a:lstStyle/>
        <a:p>
          <a:endParaRPr lang="en-US"/>
        </a:p>
      </dgm:t>
    </dgm:pt>
    <dgm:pt modelId="{D888C91F-0470-5845-BE86-1C047B98392F}" type="pres">
      <dgm:prSet presAssocID="{C4981432-3F15-3E49-9FBB-331A3A01F8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99506D-4E0C-DA45-A7F6-B8482A005CD3}" type="pres">
      <dgm:prSet presAssocID="{EDF5F1DF-AACF-3A4E-AFC6-A6381578E08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2BFE53-04A6-DF47-BA12-A4E6B3C04299}" type="pres">
      <dgm:prSet presAssocID="{EDF5F1DF-AACF-3A4E-AFC6-A6381578E08D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FB9203-BA25-D549-B6BD-35951812B886}" type="pres">
      <dgm:prSet presAssocID="{2B0E6976-CA16-0947-BBEB-9AD904F49A6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CD5B38-450F-9145-B32C-C6F70A41AE02}" type="pres">
      <dgm:prSet presAssocID="{2B0E6976-CA16-0947-BBEB-9AD904F49A69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A4F4F-B605-1444-87B7-6837A356DFC8}" type="pres">
      <dgm:prSet presAssocID="{4363B491-F573-9D4B-997C-D35EC4F9A07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889B5A-800C-C54B-BA84-9B3ADB3B4219}" type="pres">
      <dgm:prSet presAssocID="{4363B491-F573-9D4B-997C-D35EC4F9A07F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2A658D-4679-5F4B-8CFF-9458D501D082}" srcId="{C4981432-3F15-3E49-9FBB-331A3A01F86C}" destId="{2B0E6976-CA16-0947-BBEB-9AD904F49A69}" srcOrd="1" destOrd="0" parTransId="{4D4A3A17-4D0E-944D-B325-7217BB4A5675}" sibTransId="{4C0259E6-B31E-8541-9C43-C2CB177329CE}"/>
    <dgm:cxn modelId="{063CBCB9-A04F-F246-BD54-9C24373C8AB6}" srcId="{C4981432-3F15-3E49-9FBB-331A3A01F86C}" destId="{EDF5F1DF-AACF-3A4E-AFC6-A6381578E08D}" srcOrd="0" destOrd="0" parTransId="{7073CBE0-F336-2240-A2EC-A5EE2E6A1D1E}" sibTransId="{FED64FF9-35F4-5B4D-AFF1-F73D21ABB034}"/>
    <dgm:cxn modelId="{9E640640-AC47-E940-8B20-407EDF7414B7}" srcId="{EDF5F1DF-AACF-3A4E-AFC6-A6381578E08D}" destId="{BC909A59-C06A-9742-9242-5DDAEC0790DE}" srcOrd="0" destOrd="0" parTransId="{5C29F1AF-CF36-7044-9A81-603A0D45E8F3}" sibTransId="{B54F687D-8E8D-2E4E-B955-A64357B1ED68}"/>
    <dgm:cxn modelId="{BFCB68D1-0E9F-D147-A0BF-2EE72C7C15E7}" type="presOf" srcId="{C4981432-3F15-3E49-9FBB-331A3A01F86C}" destId="{D888C91F-0470-5845-BE86-1C047B98392F}" srcOrd="0" destOrd="0" presId="urn:microsoft.com/office/officeart/2005/8/layout/vList2"/>
    <dgm:cxn modelId="{9C6993C1-9176-A34E-93E5-E34DC4F989C5}" type="presOf" srcId="{3F3CC97B-4C17-7547-84D5-66B9E9E4FA0E}" destId="{1FCD5B38-450F-9145-B32C-C6F70A41AE02}" srcOrd="0" destOrd="0" presId="urn:microsoft.com/office/officeart/2005/8/layout/vList2"/>
    <dgm:cxn modelId="{5344CCD8-6C71-E941-B2F3-D056BCA441C7}" type="presOf" srcId="{2B0E6976-CA16-0947-BBEB-9AD904F49A69}" destId="{8FFB9203-BA25-D549-B6BD-35951812B886}" srcOrd="0" destOrd="0" presId="urn:microsoft.com/office/officeart/2005/8/layout/vList2"/>
    <dgm:cxn modelId="{2EE51574-3759-3B43-8A46-6923A0E827CB}" type="presOf" srcId="{1DA6D34E-7B82-AE43-9146-B64235692982}" destId="{DE889B5A-800C-C54B-BA84-9B3ADB3B4219}" srcOrd="0" destOrd="0" presId="urn:microsoft.com/office/officeart/2005/8/layout/vList2"/>
    <dgm:cxn modelId="{BC9417CE-F3A5-F247-AC2C-A8F4EECB45CF}" type="presOf" srcId="{EDF5F1DF-AACF-3A4E-AFC6-A6381578E08D}" destId="{A899506D-4E0C-DA45-A7F6-B8482A005CD3}" srcOrd="0" destOrd="0" presId="urn:microsoft.com/office/officeart/2005/8/layout/vList2"/>
    <dgm:cxn modelId="{F18AC9D1-0097-AA4B-98F5-063297EA7C26}" srcId="{4363B491-F573-9D4B-997C-D35EC4F9A07F}" destId="{1DA6D34E-7B82-AE43-9146-B64235692982}" srcOrd="0" destOrd="0" parTransId="{D6EE54B9-2046-C64D-8410-2088F0664E75}" sibTransId="{407D1BF1-6165-6646-97B0-B92B41EC9007}"/>
    <dgm:cxn modelId="{97CFF4D2-5370-7642-B01F-E3018F78B20C}" srcId="{C4981432-3F15-3E49-9FBB-331A3A01F86C}" destId="{4363B491-F573-9D4B-997C-D35EC4F9A07F}" srcOrd="2" destOrd="0" parTransId="{67EFAA61-0819-5147-99FE-BB4893A8A090}" sibTransId="{D4847379-EB43-DC49-B2E0-7942F536F493}"/>
    <dgm:cxn modelId="{CF658500-410F-A245-8B01-E7657D685070}" srcId="{2B0E6976-CA16-0947-BBEB-9AD904F49A69}" destId="{3F3CC97B-4C17-7547-84D5-66B9E9E4FA0E}" srcOrd="0" destOrd="0" parTransId="{9E53E3D7-5169-C948-973E-D0A21E0FC271}" sibTransId="{6CF9B302-4A35-2442-98A1-03F67FC86F5A}"/>
    <dgm:cxn modelId="{484E465F-07A1-4F4E-B842-E8E2B4EA1304}" type="presOf" srcId="{BC909A59-C06A-9742-9242-5DDAEC0790DE}" destId="{5C2BFE53-04A6-DF47-BA12-A4E6B3C04299}" srcOrd="0" destOrd="0" presId="urn:microsoft.com/office/officeart/2005/8/layout/vList2"/>
    <dgm:cxn modelId="{9E856771-E358-0541-A725-C43496DF357E}" type="presOf" srcId="{4363B491-F573-9D4B-997C-D35EC4F9A07F}" destId="{CE9A4F4F-B605-1444-87B7-6837A356DFC8}" srcOrd="0" destOrd="0" presId="urn:microsoft.com/office/officeart/2005/8/layout/vList2"/>
    <dgm:cxn modelId="{4E703C7A-1367-CB47-8A69-4CFCE9CDA7C3}" type="presParOf" srcId="{D888C91F-0470-5845-BE86-1C047B98392F}" destId="{A899506D-4E0C-DA45-A7F6-B8482A005CD3}" srcOrd="0" destOrd="0" presId="urn:microsoft.com/office/officeart/2005/8/layout/vList2"/>
    <dgm:cxn modelId="{C71338D3-7EBC-AC49-963C-390DBAAFD5AC}" type="presParOf" srcId="{D888C91F-0470-5845-BE86-1C047B98392F}" destId="{5C2BFE53-04A6-DF47-BA12-A4E6B3C04299}" srcOrd="1" destOrd="0" presId="urn:microsoft.com/office/officeart/2005/8/layout/vList2"/>
    <dgm:cxn modelId="{16835A2C-B083-ED4C-B61F-8B6920824E57}" type="presParOf" srcId="{D888C91F-0470-5845-BE86-1C047B98392F}" destId="{8FFB9203-BA25-D549-B6BD-35951812B886}" srcOrd="2" destOrd="0" presId="urn:microsoft.com/office/officeart/2005/8/layout/vList2"/>
    <dgm:cxn modelId="{D2DE9544-3A99-7647-9A47-BC8040297016}" type="presParOf" srcId="{D888C91F-0470-5845-BE86-1C047B98392F}" destId="{1FCD5B38-450F-9145-B32C-C6F70A41AE02}" srcOrd="3" destOrd="0" presId="urn:microsoft.com/office/officeart/2005/8/layout/vList2"/>
    <dgm:cxn modelId="{3C778FC9-BBF4-7743-8607-11D9A6455EA6}" type="presParOf" srcId="{D888C91F-0470-5845-BE86-1C047B98392F}" destId="{CE9A4F4F-B605-1444-87B7-6837A356DFC8}" srcOrd="4" destOrd="0" presId="urn:microsoft.com/office/officeart/2005/8/layout/vList2"/>
    <dgm:cxn modelId="{C73BF48C-491B-CE48-A6AC-6D2D3D5A837B}" type="presParOf" srcId="{D888C91F-0470-5845-BE86-1C047B98392F}" destId="{DE889B5A-800C-C54B-BA84-9B3ADB3B421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1EB4984-8B71-4D48-A9B7-08E421727774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1D7F81-B8BC-CE41-9F51-A6D6AE715572}">
      <dgm:prSet custT="1"/>
      <dgm:spPr>
        <a:solidFill>
          <a:srgbClr val="800000"/>
        </a:solidFill>
        <a:ln>
          <a:solidFill>
            <a:srgbClr val="003300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2400" dirty="0" smtClean="0">
              <a:latin typeface="Franklin Gothic Medium"/>
              <a:cs typeface="Franklin Gothic Medium"/>
            </a:rPr>
            <a:t>Implications </a:t>
          </a:r>
        </a:p>
        <a:p>
          <a:pPr rtl="0">
            <a:spcAft>
              <a:spcPts val="0"/>
            </a:spcAft>
          </a:pPr>
          <a:r>
            <a:rPr lang="en-US" sz="2400" dirty="0" smtClean="0">
              <a:latin typeface="Franklin Gothic Medium"/>
              <a:cs typeface="Franklin Gothic Medium"/>
            </a:rPr>
            <a:t>For ACOs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C1E3ECDF-7B96-794C-96DF-AAF004B5A07A}" type="parTrans" cxnId="{7346D841-1D44-2340-8EE5-2FEDA106503D}">
      <dgm:prSet/>
      <dgm:spPr/>
      <dgm:t>
        <a:bodyPr/>
        <a:lstStyle/>
        <a:p>
          <a:endParaRPr lang="en-US" sz="2000"/>
        </a:p>
      </dgm:t>
    </dgm:pt>
    <dgm:pt modelId="{BA83C700-2CFA-B54B-9364-AA7C5C5FB244}" type="sibTrans" cxnId="{7346D841-1D44-2340-8EE5-2FEDA106503D}">
      <dgm:prSet/>
      <dgm:spPr/>
      <dgm:t>
        <a:bodyPr/>
        <a:lstStyle/>
        <a:p>
          <a:endParaRPr lang="en-US" sz="2000"/>
        </a:p>
      </dgm:t>
    </dgm:pt>
    <dgm:pt modelId="{14DC572D-A225-4349-B71B-44701FEC16BC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9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Resources transferred from sick to healthy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436A3C4E-A8C2-2645-91AD-EACB04032EC2}" type="parTrans" cxnId="{22BD799B-9813-014E-806F-2DD0F4D907B9}">
      <dgm:prSet/>
      <dgm:spPr/>
      <dgm:t>
        <a:bodyPr/>
        <a:lstStyle/>
        <a:p>
          <a:endParaRPr lang="en-US" sz="2000"/>
        </a:p>
      </dgm:t>
    </dgm:pt>
    <dgm:pt modelId="{EC574209-0953-374C-B75B-B867BCE8ECE0}" type="sibTrans" cxnId="{22BD799B-9813-014E-806F-2DD0F4D907B9}">
      <dgm:prSet/>
      <dgm:spPr/>
      <dgm:t>
        <a:bodyPr/>
        <a:lstStyle/>
        <a:p>
          <a:endParaRPr lang="en-US" sz="2000"/>
        </a:p>
      </dgm:t>
    </dgm:pt>
    <dgm:pt modelId="{7B1E721A-6FFF-DA45-B9B6-D15B73CBAC3F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9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Biggest cheaters are biggest winners, undermines ethical behavior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279E5019-411E-0A49-BF54-A70DE171333C}" type="parTrans" cxnId="{B763AE8A-FAF8-D447-8538-E6AC5BE06BD3}">
      <dgm:prSet/>
      <dgm:spPr/>
      <dgm:t>
        <a:bodyPr/>
        <a:lstStyle/>
        <a:p>
          <a:endParaRPr lang="en-US" sz="2000"/>
        </a:p>
      </dgm:t>
    </dgm:pt>
    <dgm:pt modelId="{4731F01E-113D-524E-89D0-6DB15E1163ED}" type="sibTrans" cxnId="{B763AE8A-FAF8-D447-8538-E6AC5BE06BD3}">
      <dgm:prSet/>
      <dgm:spPr/>
      <dgm:t>
        <a:bodyPr/>
        <a:lstStyle/>
        <a:p>
          <a:endParaRPr lang="en-US" sz="2000"/>
        </a:p>
      </dgm:t>
    </dgm:pt>
    <dgm:pt modelId="{1946ABB1-A87C-CB4A-BEF1-7D05FFA23595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9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ACOs that embrace problem patients driven from the market 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12694F9C-56FC-B741-88EC-CFCE5D974574}" type="parTrans" cxnId="{CFA63C9E-53E5-1349-8E90-10E8D78365B8}">
      <dgm:prSet/>
      <dgm:spPr/>
      <dgm:t>
        <a:bodyPr/>
        <a:lstStyle/>
        <a:p>
          <a:endParaRPr lang="en-US" sz="2000"/>
        </a:p>
      </dgm:t>
    </dgm:pt>
    <dgm:pt modelId="{CEAEF6C3-FB39-C14C-B081-C5B5C4CA34CF}" type="sibTrans" cxnId="{CFA63C9E-53E5-1349-8E90-10E8D78365B8}">
      <dgm:prSet/>
      <dgm:spPr/>
      <dgm:t>
        <a:bodyPr/>
        <a:lstStyle/>
        <a:p>
          <a:endParaRPr lang="en-US" sz="2000"/>
        </a:p>
      </dgm:t>
    </dgm:pt>
    <dgm:pt modelId="{2CF1EAEE-E6D7-6145-A069-C63DBC9A9021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9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No net savings, probable increased costs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82F4C822-BBA1-4042-A854-BF5F79BF3784}" type="parTrans" cxnId="{A4397122-D8AA-FE47-A502-386AA4C38D11}">
      <dgm:prSet/>
      <dgm:spPr/>
      <dgm:t>
        <a:bodyPr/>
        <a:lstStyle/>
        <a:p>
          <a:endParaRPr lang="en-US" sz="2000"/>
        </a:p>
      </dgm:t>
    </dgm:pt>
    <dgm:pt modelId="{680203E2-8DEE-AB47-A3D7-E546A1274825}" type="sibTrans" cxnId="{A4397122-D8AA-FE47-A502-386AA4C38D11}">
      <dgm:prSet/>
      <dgm:spPr/>
      <dgm:t>
        <a:bodyPr/>
        <a:lstStyle/>
        <a:p>
          <a:endParaRPr lang="en-US" sz="2000"/>
        </a:p>
      </dgm:t>
    </dgm:pt>
    <dgm:pt modelId="{2300A918-BC8A-6243-8573-A86E70D7696D}" type="pres">
      <dgm:prSet presAssocID="{D1EB4984-8B71-4D48-A9B7-08E42172777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562D53-25B8-7240-BB55-0EEC9683B835}" type="pres">
      <dgm:prSet presAssocID="{1C1D7F81-B8BC-CE41-9F51-A6D6AE715572}" presName="composite" presStyleCnt="0"/>
      <dgm:spPr/>
    </dgm:pt>
    <dgm:pt modelId="{7ED7E0ED-4FFC-C74B-8733-6B10776C3FF9}" type="pres">
      <dgm:prSet presAssocID="{1C1D7F81-B8BC-CE41-9F51-A6D6AE71557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3851F1-D6D2-AA46-8EA6-B460F9ABBD11}" type="pres">
      <dgm:prSet presAssocID="{1C1D7F81-B8BC-CE41-9F51-A6D6AE71557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D1E796-8B23-8145-9342-D1E79ABF499A}" type="presOf" srcId="{1946ABB1-A87C-CB4A-BEF1-7D05FFA23595}" destId="{A43851F1-D6D2-AA46-8EA6-B460F9ABBD11}" srcOrd="0" destOrd="3" presId="urn:microsoft.com/office/officeart/2005/8/layout/hList1"/>
    <dgm:cxn modelId="{B763AE8A-FAF8-D447-8538-E6AC5BE06BD3}" srcId="{1C1D7F81-B8BC-CE41-9F51-A6D6AE715572}" destId="{7B1E721A-6FFF-DA45-B9B6-D15B73CBAC3F}" srcOrd="2" destOrd="0" parTransId="{279E5019-411E-0A49-BF54-A70DE171333C}" sibTransId="{4731F01E-113D-524E-89D0-6DB15E1163ED}"/>
    <dgm:cxn modelId="{410E00DA-B2C4-2E4D-9268-B6143B588A46}" type="presOf" srcId="{2CF1EAEE-E6D7-6145-A069-C63DBC9A9021}" destId="{A43851F1-D6D2-AA46-8EA6-B460F9ABBD11}" srcOrd="0" destOrd="0" presId="urn:microsoft.com/office/officeart/2005/8/layout/hList1"/>
    <dgm:cxn modelId="{32E81924-B185-F749-ABF3-8DDCA922F837}" type="presOf" srcId="{D1EB4984-8B71-4D48-A9B7-08E421727774}" destId="{2300A918-BC8A-6243-8573-A86E70D7696D}" srcOrd="0" destOrd="0" presId="urn:microsoft.com/office/officeart/2005/8/layout/hList1"/>
    <dgm:cxn modelId="{72CA1E71-2779-524A-B99D-0F8D228EDA20}" type="presOf" srcId="{1C1D7F81-B8BC-CE41-9F51-A6D6AE715572}" destId="{7ED7E0ED-4FFC-C74B-8733-6B10776C3FF9}" srcOrd="0" destOrd="0" presId="urn:microsoft.com/office/officeart/2005/8/layout/hList1"/>
    <dgm:cxn modelId="{4C386F58-112E-8746-8F27-8646FF38CBF9}" type="presOf" srcId="{14DC572D-A225-4349-B71B-44701FEC16BC}" destId="{A43851F1-D6D2-AA46-8EA6-B460F9ABBD11}" srcOrd="0" destOrd="1" presId="urn:microsoft.com/office/officeart/2005/8/layout/hList1"/>
    <dgm:cxn modelId="{7346D841-1D44-2340-8EE5-2FEDA106503D}" srcId="{D1EB4984-8B71-4D48-A9B7-08E421727774}" destId="{1C1D7F81-B8BC-CE41-9F51-A6D6AE715572}" srcOrd="0" destOrd="0" parTransId="{C1E3ECDF-7B96-794C-96DF-AAF004B5A07A}" sibTransId="{BA83C700-2CFA-B54B-9364-AA7C5C5FB244}"/>
    <dgm:cxn modelId="{128A0A3B-EBB9-2B40-8E5B-029AA68B341B}" type="presOf" srcId="{7B1E721A-6FFF-DA45-B9B6-D15B73CBAC3F}" destId="{A43851F1-D6D2-AA46-8EA6-B460F9ABBD11}" srcOrd="0" destOrd="2" presId="urn:microsoft.com/office/officeart/2005/8/layout/hList1"/>
    <dgm:cxn modelId="{22BD799B-9813-014E-806F-2DD0F4D907B9}" srcId="{1C1D7F81-B8BC-CE41-9F51-A6D6AE715572}" destId="{14DC572D-A225-4349-B71B-44701FEC16BC}" srcOrd="1" destOrd="0" parTransId="{436A3C4E-A8C2-2645-91AD-EACB04032EC2}" sibTransId="{EC574209-0953-374C-B75B-B867BCE8ECE0}"/>
    <dgm:cxn modelId="{A4397122-D8AA-FE47-A502-386AA4C38D11}" srcId="{1C1D7F81-B8BC-CE41-9F51-A6D6AE715572}" destId="{2CF1EAEE-E6D7-6145-A069-C63DBC9A9021}" srcOrd="0" destOrd="0" parTransId="{82F4C822-BBA1-4042-A854-BF5F79BF3784}" sibTransId="{680203E2-8DEE-AB47-A3D7-E546A1274825}"/>
    <dgm:cxn modelId="{CFA63C9E-53E5-1349-8E90-10E8D78365B8}" srcId="{1C1D7F81-B8BC-CE41-9F51-A6D6AE715572}" destId="{1946ABB1-A87C-CB4A-BEF1-7D05FFA23595}" srcOrd="3" destOrd="0" parTransId="{12694F9C-56FC-B741-88EC-CFCE5D974574}" sibTransId="{CEAEF6C3-FB39-C14C-B081-C5B5C4CA34CF}"/>
    <dgm:cxn modelId="{E0454B35-AD7D-F346-9F90-194E7D4E10DB}" type="presParOf" srcId="{2300A918-BC8A-6243-8573-A86E70D7696D}" destId="{CD562D53-25B8-7240-BB55-0EEC9683B835}" srcOrd="0" destOrd="0" presId="urn:microsoft.com/office/officeart/2005/8/layout/hList1"/>
    <dgm:cxn modelId="{556F6D35-5F5F-434A-BD53-7F6E565A24FA}" type="presParOf" srcId="{CD562D53-25B8-7240-BB55-0EEC9683B835}" destId="{7ED7E0ED-4FFC-C74B-8733-6B10776C3FF9}" srcOrd="0" destOrd="0" presId="urn:microsoft.com/office/officeart/2005/8/layout/hList1"/>
    <dgm:cxn modelId="{FC42B0B4-058B-D741-9CDF-C1FD01D6D8A2}" type="presParOf" srcId="{CD562D53-25B8-7240-BB55-0EEC9683B835}" destId="{A43851F1-D6D2-AA46-8EA6-B460F9ABBD1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F43B4-F4D5-B444-A192-748890CB16B1}">
      <dsp:nvSpPr>
        <dsp:cNvPr id="0" name=""/>
        <dsp:cNvSpPr/>
      </dsp:nvSpPr>
      <dsp:spPr>
        <a:xfrm>
          <a:off x="473345" y="0"/>
          <a:ext cx="1688273" cy="1950720"/>
        </a:xfrm>
        <a:prstGeom prst="upArrow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CF6976-4054-AA45-8F56-134C05AE35D8}">
      <dsp:nvSpPr>
        <dsp:cNvPr id="0" name=""/>
        <dsp:cNvSpPr/>
      </dsp:nvSpPr>
      <dsp:spPr>
        <a:xfrm>
          <a:off x="1102730" y="0"/>
          <a:ext cx="1477692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1102730" y="0"/>
        <a:ext cx="1477692" cy="1950720"/>
      </dsp:txXfrm>
    </dsp:sp>
    <dsp:sp modelId="{203C7326-F959-3249-B67B-4769EDBBA055}">
      <dsp:nvSpPr>
        <dsp:cNvPr id="0" name=""/>
        <dsp:cNvSpPr/>
      </dsp:nvSpPr>
      <dsp:spPr>
        <a:xfrm>
          <a:off x="734580" y="2113280"/>
          <a:ext cx="1688273" cy="1950720"/>
        </a:xfrm>
        <a:prstGeom prst="downArrow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A0EDF7-2882-4647-9E36-8BC6738C8BDF}">
      <dsp:nvSpPr>
        <dsp:cNvPr id="0" name=""/>
        <dsp:cNvSpPr/>
      </dsp:nvSpPr>
      <dsp:spPr>
        <a:xfrm>
          <a:off x="1363965" y="2113280"/>
          <a:ext cx="1477692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1363965" y="2113280"/>
        <a:ext cx="1477692" cy="19507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AF65E-01EF-5745-9A2F-2EBD8FE2D486}">
      <dsp:nvSpPr>
        <dsp:cNvPr id="0" name=""/>
        <dsp:cNvSpPr/>
      </dsp:nvSpPr>
      <dsp:spPr>
        <a:xfrm>
          <a:off x="169232" y="841806"/>
          <a:ext cx="3989283" cy="1246651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398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UnitedHealth bought Monarch Healthcare – a Pioneer Medicare ACO with 2,300 physicians 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169232" y="841806"/>
        <a:ext cx="3989283" cy="1246651"/>
      </dsp:txXfrm>
    </dsp:sp>
    <dsp:sp modelId="{A4D06DFD-F71A-E54F-AB78-561BFFA48950}">
      <dsp:nvSpPr>
        <dsp:cNvPr id="0" name=""/>
        <dsp:cNvSpPr/>
      </dsp:nvSpPr>
      <dsp:spPr>
        <a:xfrm>
          <a:off x="3011" y="661734"/>
          <a:ext cx="872655" cy="13089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987D12-40AA-F341-A388-7B4F94928F46}">
      <dsp:nvSpPr>
        <dsp:cNvPr id="0" name=""/>
        <dsp:cNvSpPr/>
      </dsp:nvSpPr>
      <dsp:spPr>
        <a:xfrm>
          <a:off x="4535231" y="841459"/>
          <a:ext cx="3989283" cy="1246651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398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Franklin Gothic Book"/>
              <a:cs typeface="Franklin Gothic Book"/>
            </a:rPr>
            <a:t>Wellpoint paid $800 million for CareMore – a chain of 28 clinics with employed physicians</a:t>
          </a:r>
          <a:endParaRPr lang="en-US" sz="2000" kern="1200">
            <a:latin typeface="Franklin Gothic Book"/>
            <a:cs typeface="Franklin Gothic Book"/>
          </a:endParaRPr>
        </a:p>
      </dsp:txBody>
      <dsp:txXfrm>
        <a:off x="4535231" y="841459"/>
        <a:ext cx="3989283" cy="1246651"/>
      </dsp:txXfrm>
    </dsp:sp>
    <dsp:sp modelId="{C8920A03-2FDD-3742-84EF-B54C56BCD754}">
      <dsp:nvSpPr>
        <dsp:cNvPr id="0" name=""/>
        <dsp:cNvSpPr/>
      </dsp:nvSpPr>
      <dsp:spPr>
        <a:xfrm>
          <a:off x="4369011" y="662081"/>
          <a:ext cx="872655" cy="1307596"/>
        </a:xfrm>
        <a:prstGeom prst="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1E422A-8B25-484C-83D4-73C9A8D9623A}">
      <dsp:nvSpPr>
        <dsp:cNvPr id="0" name=""/>
        <dsp:cNvSpPr/>
      </dsp:nvSpPr>
      <dsp:spPr>
        <a:xfrm>
          <a:off x="1328308" y="2411201"/>
          <a:ext cx="5870909" cy="1246651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398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Humana purchased </a:t>
          </a:r>
          <a:r>
            <a:rPr lang="en-US" sz="2000" kern="1200" dirty="0" err="1" smtClean="0">
              <a:latin typeface="Franklin Gothic Book"/>
              <a:cs typeface="Franklin Gothic Book"/>
            </a:rPr>
            <a:t>SeniorBridge</a:t>
          </a:r>
          <a:r>
            <a:rPr lang="en-US" sz="2000" kern="1200" dirty="0" smtClean="0">
              <a:latin typeface="Franklin Gothic Book"/>
              <a:cs typeface="Franklin Gothic Book"/>
            </a:rPr>
            <a:t> – an in-home care manager with 1500 providers - and Concentra for $790 million – an urgent care and occupational health clinic firm 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1328308" y="2411201"/>
        <a:ext cx="5870909" cy="1246651"/>
      </dsp:txXfrm>
    </dsp:sp>
    <dsp:sp modelId="{5FEE9DCC-56A0-7544-BEA8-746BBB53E9F2}">
      <dsp:nvSpPr>
        <dsp:cNvPr id="0" name=""/>
        <dsp:cNvSpPr/>
      </dsp:nvSpPr>
      <dsp:spPr>
        <a:xfrm>
          <a:off x="1212216" y="2231129"/>
          <a:ext cx="872655" cy="13089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55AA2-8980-1D4C-B78F-6EA15D3507BB}">
      <dsp:nvSpPr>
        <dsp:cNvPr id="0" name=""/>
        <dsp:cNvSpPr/>
      </dsp:nvSpPr>
      <dsp:spPr>
        <a:xfrm>
          <a:off x="0" y="3605823"/>
          <a:ext cx="8534400" cy="591565"/>
        </a:xfrm>
        <a:prstGeom prst="rect">
          <a:avLst/>
        </a:prstGeom>
        <a:solidFill>
          <a:srgbClr val="005148"/>
        </a:solidFill>
        <a:ln>
          <a:solidFill>
            <a:srgbClr val="005148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5. Hospitals/MDs delivering poor quality care should get fewer resources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3605823"/>
        <a:ext cx="8534400" cy="591565"/>
      </dsp:txXfrm>
    </dsp:sp>
    <dsp:sp modelId="{2D712E73-6B3F-7343-B323-5ECE39529F0A}">
      <dsp:nvSpPr>
        <dsp:cNvPr id="0" name=""/>
        <dsp:cNvSpPr/>
      </dsp:nvSpPr>
      <dsp:spPr>
        <a:xfrm rot="10800000">
          <a:off x="0" y="2704869"/>
          <a:ext cx="8534400" cy="909827"/>
        </a:xfrm>
        <a:prstGeom prst="upArrowCallout">
          <a:avLst/>
        </a:prstGeom>
        <a:solidFill>
          <a:srgbClr val="005148"/>
        </a:solidFill>
        <a:ln>
          <a:solidFill>
            <a:srgbClr val="005148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4. Current payment system is too simple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 rot="10800000">
        <a:off x="0" y="2704869"/>
        <a:ext cx="8534400" cy="591178"/>
      </dsp:txXfrm>
    </dsp:sp>
    <dsp:sp modelId="{B56B5EA0-359D-DC42-8FC9-4448D358A947}">
      <dsp:nvSpPr>
        <dsp:cNvPr id="0" name=""/>
        <dsp:cNvSpPr/>
      </dsp:nvSpPr>
      <dsp:spPr>
        <a:xfrm rot="10800000">
          <a:off x="0" y="1803915"/>
          <a:ext cx="8534400" cy="909827"/>
        </a:xfrm>
        <a:prstGeom prst="upArrowCallout">
          <a:avLst/>
        </a:prstGeom>
        <a:solidFill>
          <a:srgbClr val="005148"/>
        </a:solidFill>
        <a:ln>
          <a:solidFill>
            <a:srgbClr val="005148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3. Financial incentives will add to intrinsic motivation </a:t>
          </a:r>
          <a:endParaRPr lang="en-US" sz="2000" kern="1200" dirty="0">
            <a:latin typeface="Franklin Gothic Book"/>
            <a:cs typeface="Franklin Gothic Book"/>
          </a:endParaRPr>
        </a:p>
      </dsp:txBody>
      <dsp:txXfrm rot="10800000">
        <a:off x="0" y="1803915"/>
        <a:ext cx="8534400" cy="591178"/>
      </dsp:txXfrm>
    </dsp:sp>
    <dsp:sp modelId="{7557CE93-4815-0746-96BA-564B283B1B6D}">
      <dsp:nvSpPr>
        <dsp:cNvPr id="0" name=""/>
        <dsp:cNvSpPr/>
      </dsp:nvSpPr>
      <dsp:spPr>
        <a:xfrm rot="10800000">
          <a:off x="0" y="902961"/>
          <a:ext cx="8534400" cy="909827"/>
        </a:xfrm>
        <a:prstGeom prst="upArrowCallout">
          <a:avLst/>
        </a:prstGeom>
        <a:solidFill>
          <a:srgbClr val="005148"/>
        </a:solidFill>
        <a:ln>
          <a:solidFill>
            <a:srgbClr val="005148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2. Individual variation is caused by variation in motivation</a:t>
          </a:r>
          <a:endParaRPr lang="en-US" sz="2000" kern="1200" dirty="0">
            <a:latin typeface="Franklin Gothic Book"/>
            <a:cs typeface="Franklin Gothic Book"/>
          </a:endParaRPr>
        </a:p>
      </dsp:txBody>
      <dsp:txXfrm rot="10800000">
        <a:off x="0" y="902961"/>
        <a:ext cx="8534400" cy="591178"/>
      </dsp:txXfrm>
    </dsp:sp>
    <dsp:sp modelId="{01246775-BA30-0541-BBAA-E208F8018C70}">
      <dsp:nvSpPr>
        <dsp:cNvPr id="0" name=""/>
        <dsp:cNvSpPr/>
      </dsp:nvSpPr>
      <dsp:spPr>
        <a:xfrm rot="10800000">
          <a:off x="0" y="2007"/>
          <a:ext cx="8534400" cy="909827"/>
        </a:xfrm>
        <a:prstGeom prst="upArrowCallout">
          <a:avLst/>
        </a:prstGeom>
        <a:solidFill>
          <a:srgbClr val="005148"/>
        </a:solidFill>
        <a:ln>
          <a:solidFill>
            <a:srgbClr val="005148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1. Performance can be accurately ascertained</a:t>
          </a:r>
          <a:endParaRPr lang="en-US" sz="2000" kern="1200" dirty="0">
            <a:latin typeface="Franklin Gothic Book"/>
            <a:cs typeface="Franklin Gothic Book"/>
          </a:endParaRPr>
        </a:p>
      </dsp:txBody>
      <dsp:txXfrm rot="10800000">
        <a:off x="0" y="2007"/>
        <a:ext cx="8534400" cy="5911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B3B5F-E6C6-5343-A4FD-92BC2F973FCB}">
      <dsp:nvSpPr>
        <dsp:cNvPr id="0" name=""/>
        <dsp:cNvSpPr/>
      </dsp:nvSpPr>
      <dsp:spPr>
        <a:xfrm>
          <a:off x="4643" y="259977"/>
          <a:ext cx="1845119" cy="1058070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National Health Insurance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35633" y="290967"/>
        <a:ext cx="1783139" cy="996090"/>
      </dsp:txXfrm>
    </dsp:sp>
    <dsp:sp modelId="{44EB8CDD-9A9E-F44E-83B9-8EF93B1DE165}">
      <dsp:nvSpPr>
        <dsp:cNvPr id="0" name=""/>
        <dsp:cNvSpPr/>
      </dsp:nvSpPr>
      <dsp:spPr>
        <a:xfrm>
          <a:off x="1749463" y="660097"/>
          <a:ext cx="507150" cy="2578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1749463" y="711663"/>
        <a:ext cx="429801" cy="154698"/>
      </dsp:txXfrm>
    </dsp:sp>
    <dsp:sp modelId="{CCB5869E-13E8-AA42-8A62-032E4AF2EFFC}">
      <dsp:nvSpPr>
        <dsp:cNvPr id="0" name=""/>
        <dsp:cNvSpPr/>
      </dsp:nvSpPr>
      <dsp:spPr>
        <a:xfrm>
          <a:off x="2265617" y="259977"/>
          <a:ext cx="1845119" cy="1058070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Medicare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2296607" y="290967"/>
        <a:ext cx="1783139" cy="996090"/>
      </dsp:txXfrm>
    </dsp:sp>
    <dsp:sp modelId="{CAA51819-DBE1-8C4B-AC1D-C7D71E2B8F00}">
      <dsp:nvSpPr>
        <dsp:cNvPr id="0" name=""/>
        <dsp:cNvSpPr/>
      </dsp:nvSpPr>
      <dsp:spPr>
        <a:xfrm>
          <a:off x="4010438" y="660097"/>
          <a:ext cx="507150" cy="2578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010438" y="711663"/>
        <a:ext cx="429801" cy="154698"/>
      </dsp:txXfrm>
    </dsp:sp>
    <dsp:sp modelId="{7ABDE3CF-43AF-704B-A86A-C6770A1BF125}">
      <dsp:nvSpPr>
        <dsp:cNvPr id="0" name=""/>
        <dsp:cNvSpPr/>
      </dsp:nvSpPr>
      <dsp:spPr>
        <a:xfrm>
          <a:off x="4526592" y="259977"/>
          <a:ext cx="1845119" cy="1058070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Single Payer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4557582" y="290967"/>
        <a:ext cx="1783139" cy="996090"/>
      </dsp:txXfrm>
    </dsp:sp>
    <dsp:sp modelId="{7E3F8F8E-3CEB-6943-BFCE-5CF4A10654BE}">
      <dsp:nvSpPr>
        <dsp:cNvPr id="0" name=""/>
        <dsp:cNvSpPr/>
      </dsp:nvSpPr>
      <dsp:spPr>
        <a:xfrm>
          <a:off x="6271413" y="660097"/>
          <a:ext cx="507150" cy="2578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6271413" y="711663"/>
        <a:ext cx="429801" cy="154698"/>
      </dsp:txXfrm>
    </dsp:sp>
    <dsp:sp modelId="{1BE2F959-99BD-8E4D-A2D2-F9185F79875A}">
      <dsp:nvSpPr>
        <dsp:cNvPr id="0" name=""/>
        <dsp:cNvSpPr/>
      </dsp:nvSpPr>
      <dsp:spPr>
        <a:xfrm>
          <a:off x="6787566" y="259977"/>
          <a:ext cx="1845119" cy="1058070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HR 676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6818556" y="290967"/>
        <a:ext cx="1783139" cy="99609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B3B5F-E6C6-5343-A4FD-92BC2F973FCB}">
      <dsp:nvSpPr>
        <dsp:cNvPr id="0" name=""/>
        <dsp:cNvSpPr/>
      </dsp:nvSpPr>
      <dsp:spPr>
        <a:xfrm>
          <a:off x="4643" y="404409"/>
          <a:ext cx="1845119" cy="76920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Employer mandate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27172" y="426938"/>
        <a:ext cx="1800061" cy="724148"/>
      </dsp:txXfrm>
    </dsp:sp>
    <dsp:sp modelId="{44EB8CDD-9A9E-F44E-83B9-8EF93B1DE165}">
      <dsp:nvSpPr>
        <dsp:cNvPr id="0" name=""/>
        <dsp:cNvSpPr/>
      </dsp:nvSpPr>
      <dsp:spPr>
        <a:xfrm>
          <a:off x="1749463" y="660097"/>
          <a:ext cx="507150" cy="2578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1749463" y="711663"/>
        <a:ext cx="429801" cy="154698"/>
      </dsp:txXfrm>
    </dsp:sp>
    <dsp:sp modelId="{CCB5869E-13E8-AA42-8A62-032E4AF2EFFC}">
      <dsp:nvSpPr>
        <dsp:cNvPr id="0" name=""/>
        <dsp:cNvSpPr/>
      </dsp:nvSpPr>
      <dsp:spPr>
        <a:xfrm>
          <a:off x="2265617" y="404409"/>
          <a:ext cx="1845119" cy="76920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Individual mandate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2288146" y="426938"/>
        <a:ext cx="1800061" cy="724148"/>
      </dsp:txXfrm>
    </dsp:sp>
    <dsp:sp modelId="{CAA51819-DBE1-8C4B-AC1D-C7D71E2B8F00}">
      <dsp:nvSpPr>
        <dsp:cNvPr id="0" name=""/>
        <dsp:cNvSpPr/>
      </dsp:nvSpPr>
      <dsp:spPr>
        <a:xfrm>
          <a:off x="4010438" y="660097"/>
          <a:ext cx="507150" cy="2578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010438" y="711663"/>
        <a:ext cx="429801" cy="154698"/>
      </dsp:txXfrm>
    </dsp:sp>
    <dsp:sp modelId="{7ABDE3CF-43AF-704B-A86A-C6770A1BF125}">
      <dsp:nvSpPr>
        <dsp:cNvPr id="0" name=""/>
        <dsp:cNvSpPr/>
      </dsp:nvSpPr>
      <dsp:spPr>
        <a:xfrm>
          <a:off x="4526592" y="404409"/>
          <a:ext cx="1845119" cy="76920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Individual mandate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4549121" y="426938"/>
        <a:ext cx="1800061" cy="724148"/>
      </dsp:txXfrm>
    </dsp:sp>
    <dsp:sp modelId="{7E3F8F8E-3CEB-6943-BFCE-5CF4A10654BE}">
      <dsp:nvSpPr>
        <dsp:cNvPr id="0" name=""/>
        <dsp:cNvSpPr/>
      </dsp:nvSpPr>
      <dsp:spPr>
        <a:xfrm>
          <a:off x="6271413" y="660097"/>
          <a:ext cx="507150" cy="2578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6271413" y="711663"/>
        <a:ext cx="429801" cy="154698"/>
      </dsp:txXfrm>
    </dsp:sp>
    <dsp:sp modelId="{1BE2F959-99BD-8E4D-A2D2-F9185F79875A}">
      <dsp:nvSpPr>
        <dsp:cNvPr id="0" name=""/>
        <dsp:cNvSpPr/>
      </dsp:nvSpPr>
      <dsp:spPr>
        <a:xfrm>
          <a:off x="6787566" y="404409"/>
          <a:ext cx="1845119" cy="76920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Affordable Care Act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6810095" y="426938"/>
        <a:ext cx="1800061" cy="72414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B3B5F-E6C6-5343-A4FD-92BC2F973FCB}">
      <dsp:nvSpPr>
        <dsp:cNvPr id="0" name=""/>
        <dsp:cNvSpPr/>
      </dsp:nvSpPr>
      <dsp:spPr>
        <a:xfrm>
          <a:off x="4643" y="404409"/>
          <a:ext cx="1845119" cy="76920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Employer mandate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27172" y="426938"/>
        <a:ext cx="1800061" cy="724148"/>
      </dsp:txXfrm>
    </dsp:sp>
    <dsp:sp modelId="{44EB8CDD-9A9E-F44E-83B9-8EF93B1DE165}">
      <dsp:nvSpPr>
        <dsp:cNvPr id="0" name=""/>
        <dsp:cNvSpPr/>
      </dsp:nvSpPr>
      <dsp:spPr>
        <a:xfrm>
          <a:off x="1749463" y="660097"/>
          <a:ext cx="507150" cy="2578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1749463" y="711663"/>
        <a:ext cx="429801" cy="154698"/>
      </dsp:txXfrm>
    </dsp:sp>
    <dsp:sp modelId="{CCB5869E-13E8-AA42-8A62-032E4AF2EFFC}">
      <dsp:nvSpPr>
        <dsp:cNvPr id="0" name=""/>
        <dsp:cNvSpPr/>
      </dsp:nvSpPr>
      <dsp:spPr>
        <a:xfrm>
          <a:off x="2265617" y="404409"/>
          <a:ext cx="1845119" cy="76920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Individual mandate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2288146" y="426938"/>
        <a:ext cx="1800061" cy="724148"/>
      </dsp:txXfrm>
    </dsp:sp>
    <dsp:sp modelId="{CAA51819-DBE1-8C4B-AC1D-C7D71E2B8F00}">
      <dsp:nvSpPr>
        <dsp:cNvPr id="0" name=""/>
        <dsp:cNvSpPr/>
      </dsp:nvSpPr>
      <dsp:spPr>
        <a:xfrm>
          <a:off x="4010438" y="660097"/>
          <a:ext cx="507150" cy="2578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010438" y="711663"/>
        <a:ext cx="429801" cy="154698"/>
      </dsp:txXfrm>
    </dsp:sp>
    <dsp:sp modelId="{7ABDE3CF-43AF-704B-A86A-C6770A1BF125}">
      <dsp:nvSpPr>
        <dsp:cNvPr id="0" name=""/>
        <dsp:cNvSpPr/>
      </dsp:nvSpPr>
      <dsp:spPr>
        <a:xfrm>
          <a:off x="4526592" y="404409"/>
          <a:ext cx="1845119" cy="76920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Individual mandate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4549121" y="426938"/>
        <a:ext cx="1800061" cy="724148"/>
      </dsp:txXfrm>
    </dsp:sp>
    <dsp:sp modelId="{7E3F8F8E-3CEB-6943-BFCE-5CF4A10654BE}">
      <dsp:nvSpPr>
        <dsp:cNvPr id="0" name=""/>
        <dsp:cNvSpPr/>
      </dsp:nvSpPr>
      <dsp:spPr>
        <a:xfrm>
          <a:off x="6271413" y="660097"/>
          <a:ext cx="507150" cy="2578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6271413" y="711663"/>
        <a:ext cx="429801" cy="154698"/>
      </dsp:txXfrm>
    </dsp:sp>
    <dsp:sp modelId="{1BE2F959-99BD-8E4D-A2D2-F9185F79875A}">
      <dsp:nvSpPr>
        <dsp:cNvPr id="0" name=""/>
        <dsp:cNvSpPr/>
      </dsp:nvSpPr>
      <dsp:spPr>
        <a:xfrm>
          <a:off x="6787566" y="404409"/>
          <a:ext cx="1845119" cy="76920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Affordable Care Act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6810095" y="426938"/>
        <a:ext cx="1800061" cy="72414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3B2A1-B626-9B44-8F9F-C54A6AD4A405}">
      <dsp:nvSpPr>
        <dsp:cNvPr id="0" name=""/>
        <dsp:cNvSpPr/>
      </dsp:nvSpPr>
      <dsp:spPr>
        <a:xfrm>
          <a:off x="3268" y="308157"/>
          <a:ext cx="1609543" cy="628101"/>
        </a:xfrm>
        <a:prstGeom prst="roundRect">
          <a:avLst>
            <a:gd name="adj" fmla="val 10000"/>
          </a:avLst>
        </a:prstGeom>
        <a:solidFill>
          <a:srgbClr val="EBF1DD"/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solidFill>
                <a:srgbClr val="003300"/>
              </a:solidFill>
              <a:latin typeface="Franklin Gothic Medium"/>
              <a:cs typeface="Franklin Gothic Medium"/>
            </a:rPr>
            <a:t>More </a:t>
          </a:r>
        </a:p>
        <a:p>
          <a:pPr lvl="0" algn="ctr" defTabSz="8890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solidFill>
                <a:srgbClr val="003300"/>
              </a:solidFill>
              <a:latin typeface="Franklin Gothic Medium"/>
              <a:cs typeface="Franklin Gothic Medium"/>
            </a:rPr>
            <a:t>People</a:t>
          </a:r>
          <a:endParaRPr lang="en-US" sz="2000" kern="1200" dirty="0">
            <a:solidFill>
              <a:srgbClr val="003300"/>
            </a:solidFill>
            <a:latin typeface="Franklin Gothic Medium"/>
            <a:cs typeface="Franklin Gothic Medium"/>
          </a:endParaRPr>
        </a:p>
      </dsp:txBody>
      <dsp:txXfrm>
        <a:off x="21664" y="326553"/>
        <a:ext cx="1572751" cy="591309"/>
      </dsp:txXfrm>
    </dsp:sp>
    <dsp:sp modelId="{0178CAA6-7899-E74A-A6DF-53B6E34FD2BD}">
      <dsp:nvSpPr>
        <dsp:cNvPr id="0" name=""/>
        <dsp:cNvSpPr/>
      </dsp:nvSpPr>
      <dsp:spPr>
        <a:xfrm>
          <a:off x="164222" y="936259"/>
          <a:ext cx="160954" cy="422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354"/>
              </a:lnTo>
              <a:lnTo>
                <a:pt x="160954" y="422354"/>
              </a:lnTo>
            </a:path>
          </a:pathLst>
        </a:custGeom>
        <a:noFill/>
        <a:ln w="28575" cap="rnd" cmpd="sng" algn="ctr">
          <a:solidFill>
            <a:srgbClr val="EBF1DD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EED60-E7DC-0C48-B9F4-0F7240810B79}">
      <dsp:nvSpPr>
        <dsp:cNvPr id="0" name=""/>
        <dsp:cNvSpPr/>
      </dsp:nvSpPr>
      <dsp:spPr>
        <a:xfrm>
          <a:off x="325176" y="1050378"/>
          <a:ext cx="1415623" cy="616470"/>
        </a:xfrm>
        <a:prstGeom prst="roundRect">
          <a:avLst>
            <a:gd name="adj" fmla="val 10000"/>
          </a:avLst>
        </a:prstGeom>
        <a:solidFill>
          <a:srgbClr val="EBF1DD"/>
        </a:solidFill>
        <a:ln w="6350" cap="rnd" cmpd="sng" algn="ctr">
          <a:solidFill>
            <a:srgbClr val="0033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Medicaid expansion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343232" y="1068434"/>
        <a:ext cx="1379511" cy="580358"/>
      </dsp:txXfrm>
    </dsp:sp>
    <dsp:sp modelId="{529DD44C-0F1F-4E4C-88B6-3CACA00933F9}">
      <dsp:nvSpPr>
        <dsp:cNvPr id="0" name=""/>
        <dsp:cNvSpPr/>
      </dsp:nvSpPr>
      <dsp:spPr>
        <a:xfrm>
          <a:off x="164222" y="936259"/>
          <a:ext cx="160954" cy="1152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2944"/>
              </a:lnTo>
              <a:lnTo>
                <a:pt x="160954" y="1152944"/>
              </a:lnTo>
            </a:path>
          </a:pathLst>
        </a:custGeom>
        <a:noFill/>
        <a:ln w="28575" cap="rnd" cmpd="sng" algn="ctr">
          <a:solidFill>
            <a:srgbClr val="EBF1DD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A55D0-FFBD-494F-97AC-246DFA1DE8B3}">
      <dsp:nvSpPr>
        <dsp:cNvPr id="0" name=""/>
        <dsp:cNvSpPr/>
      </dsp:nvSpPr>
      <dsp:spPr>
        <a:xfrm>
          <a:off x="325176" y="1780968"/>
          <a:ext cx="1415623" cy="616470"/>
        </a:xfrm>
        <a:prstGeom prst="roundRect">
          <a:avLst>
            <a:gd name="adj" fmla="val 10000"/>
          </a:avLst>
        </a:prstGeom>
        <a:solidFill>
          <a:srgbClr val="EBF1DD"/>
        </a:solidFill>
        <a:ln w="6350" cap="rnd" cmpd="sng" algn="ctr">
          <a:solidFill>
            <a:srgbClr val="0033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Exchanges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343232" y="1799024"/>
        <a:ext cx="1379511" cy="580358"/>
      </dsp:txXfrm>
    </dsp:sp>
    <dsp:sp modelId="{07E6A257-BD37-404E-8C30-F5C9BBEB45BC}">
      <dsp:nvSpPr>
        <dsp:cNvPr id="0" name=""/>
        <dsp:cNvSpPr/>
      </dsp:nvSpPr>
      <dsp:spPr>
        <a:xfrm>
          <a:off x="164222" y="936259"/>
          <a:ext cx="160954" cy="1883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3534"/>
              </a:lnTo>
              <a:lnTo>
                <a:pt x="160954" y="1883534"/>
              </a:lnTo>
            </a:path>
          </a:pathLst>
        </a:custGeom>
        <a:noFill/>
        <a:ln w="28575" cap="rnd" cmpd="sng" algn="ctr">
          <a:solidFill>
            <a:srgbClr val="EBF1DD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73D15C-10C5-6448-8D26-8FD434D03B6B}">
      <dsp:nvSpPr>
        <dsp:cNvPr id="0" name=""/>
        <dsp:cNvSpPr/>
      </dsp:nvSpPr>
      <dsp:spPr>
        <a:xfrm>
          <a:off x="325176" y="2511557"/>
          <a:ext cx="1415623" cy="616470"/>
        </a:xfrm>
        <a:prstGeom prst="roundRect">
          <a:avLst>
            <a:gd name="adj" fmla="val 10000"/>
          </a:avLst>
        </a:prstGeom>
        <a:solidFill>
          <a:srgbClr val="EBF1DD"/>
        </a:solidFill>
        <a:ln w="6350" cap="rnd" cmpd="sng" algn="ctr">
          <a:solidFill>
            <a:srgbClr val="0033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Guaranteed Issue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343232" y="2529613"/>
        <a:ext cx="1379511" cy="580358"/>
      </dsp:txXfrm>
    </dsp:sp>
    <dsp:sp modelId="{8935F439-35A1-9F4A-A22D-0D6F4831B386}">
      <dsp:nvSpPr>
        <dsp:cNvPr id="0" name=""/>
        <dsp:cNvSpPr/>
      </dsp:nvSpPr>
      <dsp:spPr>
        <a:xfrm>
          <a:off x="164222" y="936259"/>
          <a:ext cx="160954" cy="26141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4123"/>
              </a:lnTo>
              <a:lnTo>
                <a:pt x="160954" y="2614123"/>
              </a:lnTo>
            </a:path>
          </a:pathLst>
        </a:custGeom>
        <a:noFill/>
        <a:ln w="28575" cap="rnd" cmpd="sng" algn="ctr">
          <a:solidFill>
            <a:srgbClr val="EBF1DD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EE155-71AD-ED40-B1CB-31495D864AA7}">
      <dsp:nvSpPr>
        <dsp:cNvPr id="0" name=""/>
        <dsp:cNvSpPr/>
      </dsp:nvSpPr>
      <dsp:spPr>
        <a:xfrm>
          <a:off x="325176" y="3242147"/>
          <a:ext cx="1415623" cy="616470"/>
        </a:xfrm>
        <a:prstGeom prst="roundRect">
          <a:avLst>
            <a:gd name="adj" fmla="val 10000"/>
          </a:avLst>
        </a:prstGeom>
        <a:solidFill>
          <a:srgbClr val="EBF1DD"/>
        </a:solidFill>
        <a:ln w="6350" cap="rnd" cmpd="sng" algn="ctr">
          <a:solidFill>
            <a:srgbClr val="0033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Kids &lt;26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343232" y="3260203"/>
        <a:ext cx="1379511" cy="580358"/>
      </dsp:txXfrm>
    </dsp:sp>
    <dsp:sp modelId="{C9A040F9-541B-694C-B3F2-FC7EF9E2538A}">
      <dsp:nvSpPr>
        <dsp:cNvPr id="0" name=""/>
        <dsp:cNvSpPr/>
      </dsp:nvSpPr>
      <dsp:spPr>
        <a:xfrm>
          <a:off x="1681730" y="308157"/>
          <a:ext cx="1609543" cy="628101"/>
        </a:xfrm>
        <a:prstGeom prst="roundRect">
          <a:avLst>
            <a:gd name="adj" fmla="val 10000"/>
          </a:avLst>
        </a:prstGeom>
        <a:solidFill>
          <a:srgbClr val="EBF1DD"/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solidFill>
                <a:srgbClr val="003300"/>
              </a:solidFill>
              <a:latin typeface="Franklin Gothic Medium"/>
              <a:cs typeface="Franklin Gothic Medium"/>
            </a:rPr>
            <a:t>Better </a:t>
          </a:r>
        </a:p>
        <a:p>
          <a:pPr lvl="0" algn="ctr" defTabSz="8890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solidFill>
                <a:srgbClr val="003300"/>
              </a:solidFill>
              <a:latin typeface="Franklin Gothic Medium"/>
              <a:cs typeface="Franklin Gothic Medium"/>
            </a:rPr>
            <a:t>Coverage</a:t>
          </a:r>
          <a:endParaRPr lang="en-US" sz="2000" kern="1200" dirty="0">
            <a:solidFill>
              <a:srgbClr val="003300"/>
            </a:solidFill>
            <a:latin typeface="Franklin Gothic Medium"/>
            <a:cs typeface="Franklin Gothic Medium"/>
          </a:endParaRPr>
        </a:p>
      </dsp:txBody>
      <dsp:txXfrm>
        <a:off x="1700126" y="326553"/>
        <a:ext cx="1572751" cy="591309"/>
      </dsp:txXfrm>
    </dsp:sp>
    <dsp:sp modelId="{D5F7E39F-8B0E-2440-8686-F4C0EA633817}">
      <dsp:nvSpPr>
        <dsp:cNvPr id="0" name=""/>
        <dsp:cNvSpPr/>
      </dsp:nvSpPr>
      <dsp:spPr>
        <a:xfrm>
          <a:off x="1842684" y="936259"/>
          <a:ext cx="160916" cy="422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354"/>
              </a:lnTo>
              <a:lnTo>
                <a:pt x="160916" y="422354"/>
              </a:lnTo>
            </a:path>
          </a:pathLst>
        </a:custGeom>
        <a:noFill/>
        <a:ln w="28575" cap="rnd" cmpd="sng" algn="ctr">
          <a:solidFill>
            <a:srgbClr val="EBF1DD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EF054A-C961-754B-A13C-B956A70F14E9}">
      <dsp:nvSpPr>
        <dsp:cNvPr id="0" name=""/>
        <dsp:cNvSpPr/>
      </dsp:nvSpPr>
      <dsp:spPr>
        <a:xfrm>
          <a:off x="2003600" y="1050378"/>
          <a:ext cx="1415623" cy="616470"/>
        </a:xfrm>
        <a:prstGeom prst="roundRect">
          <a:avLst>
            <a:gd name="adj" fmla="val 10000"/>
          </a:avLst>
        </a:prstGeom>
        <a:solidFill>
          <a:srgbClr val="EBF1DD"/>
        </a:solidFill>
        <a:ln w="6350" cap="rnd" cmpd="sng" algn="ctr">
          <a:solidFill>
            <a:srgbClr val="0033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Cost: MLR, Rate Review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2021656" y="1068434"/>
        <a:ext cx="1379511" cy="580358"/>
      </dsp:txXfrm>
    </dsp:sp>
    <dsp:sp modelId="{685F416F-C720-9040-8C9E-72F33E0BAF3E}">
      <dsp:nvSpPr>
        <dsp:cNvPr id="0" name=""/>
        <dsp:cNvSpPr/>
      </dsp:nvSpPr>
      <dsp:spPr>
        <a:xfrm>
          <a:off x="1842684" y="936259"/>
          <a:ext cx="160916" cy="1152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2944"/>
              </a:lnTo>
              <a:lnTo>
                <a:pt x="160916" y="1152944"/>
              </a:lnTo>
            </a:path>
          </a:pathLst>
        </a:custGeom>
        <a:noFill/>
        <a:ln w="28575" cap="rnd" cmpd="sng" algn="ctr">
          <a:solidFill>
            <a:srgbClr val="EBF1DD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7536BF-AA4A-2745-8962-D9532F78DA90}">
      <dsp:nvSpPr>
        <dsp:cNvPr id="0" name=""/>
        <dsp:cNvSpPr/>
      </dsp:nvSpPr>
      <dsp:spPr>
        <a:xfrm>
          <a:off x="2003600" y="1780968"/>
          <a:ext cx="1415623" cy="616470"/>
        </a:xfrm>
        <a:prstGeom prst="roundRect">
          <a:avLst>
            <a:gd name="adj" fmla="val 10000"/>
          </a:avLst>
        </a:prstGeom>
        <a:solidFill>
          <a:srgbClr val="EBF1DD"/>
        </a:solidFill>
        <a:ln w="6350" cap="rnd" cmpd="sng" algn="ctr">
          <a:solidFill>
            <a:srgbClr val="0033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Medicare Advantage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2021656" y="1799024"/>
        <a:ext cx="1379511" cy="580358"/>
      </dsp:txXfrm>
    </dsp:sp>
    <dsp:sp modelId="{442DB0A3-0032-AA41-A84A-BF8856066D2F}">
      <dsp:nvSpPr>
        <dsp:cNvPr id="0" name=""/>
        <dsp:cNvSpPr/>
      </dsp:nvSpPr>
      <dsp:spPr>
        <a:xfrm>
          <a:off x="1842684" y="936259"/>
          <a:ext cx="160916" cy="1883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3534"/>
              </a:lnTo>
              <a:lnTo>
                <a:pt x="160916" y="1883534"/>
              </a:lnTo>
            </a:path>
          </a:pathLst>
        </a:custGeom>
        <a:noFill/>
        <a:ln w="28575" cap="rnd" cmpd="sng" algn="ctr">
          <a:solidFill>
            <a:srgbClr val="EBF1DD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028014-0215-4547-8BBE-D77E744FACF6}">
      <dsp:nvSpPr>
        <dsp:cNvPr id="0" name=""/>
        <dsp:cNvSpPr/>
      </dsp:nvSpPr>
      <dsp:spPr>
        <a:xfrm>
          <a:off x="2003600" y="2511557"/>
          <a:ext cx="1415623" cy="616470"/>
        </a:xfrm>
        <a:prstGeom prst="roundRect">
          <a:avLst>
            <a:gd name="adj" fmla="val 10000"/>
          </a:avLst>
        </a:prstGeom>
        <a:solidFill>
          <a:srgbClr val="EBF1DD"/>
        </a:solidFill>
        <a:ln w="6350" cap="rnd" cmpd="sng" algn="ctr">
          <a:solidFill>
            <a:srgbClr val="0033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Prevention Benefits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2021656" y="2529613"/>
        <a:ext cx="1379511" cy="580358"/>
      </dsp:txXfrm>
    </dsp:sp>
    <dsp:sp modelId="{B0A9BE7A-E870-5149-A819-7F7825F3A997}">
      <dsp:nvSpPr>
        <dsp:cNvPr id="0" name=""/>
        <dsp:cNvSpPr/>
      </dsp:nvSpPr>
      <dsp:spPr>
        <a:xfrm>
          <a:off x="1842684" y="936259"/>
          <a:ext cx="160916" cy="26141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4123"/>
              </a:lnTo>
              <a:lnTo>
                <a:pt x="160916" y="2614123"/>
              </a:lnTo>
            </a:path>
          </a:pathLst>
        </a:custGeom>
        <a:noFill/>
        <a:ln w="28575" cap="rnd" cmpd="sng" algn="ctr">
          <a:solidFill>
            <a:srgbClr val="EBF1DD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6B2A9-FFBD-3445-BF28-2A801C904EF5}">
      <dsp:nvSpPr>
        <dsp:cNvPr id="0" name=""/>
        <dsp:cNvSpPr/>
      </dsp:nvSpPr>
      <dsp:spPr>
        <a:xfrm>
          <a:off x="2003600" y="3242147"/>
          <a:ext cx="1415623" cy="616470"/>
        </a:xfrm>
        <a:prstGeom prst="roundRect">
          <a:avLst>
            <a:gd name="adj" fmla="val 10000"/>
          </a:avLst>
        </a:prstGeom>
        <a:solidFill>
          <a:srgbClr val="EBF1DD"/>
        </a:solidFill>
        <a:ln w="6350" cap="rnd" cmpd="sng" algn="ctr">
          <a:solidFill>
            <a:srgbClr val="0033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Prescription Drugs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2021656" y="3260203"/>
        <a:ext cx="1379511" cy="58035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3B2A1-B626-9B44-8F9F-C54A6AD4A405}">
      <dsp:nvSpPr>
        <dsp:cNvPr id="0" name=""/>
        <dsp:cNvSpPr/>
      </dsp:nvSpPr>
      <dsp:spPr>
        <a:xfrm>
          <a:off x="1065" y="379406"/>
          <a:ext cx="1333952" cy="666976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3300"/>
              </a:solidFill>
              <a:latin typeface="Franklin Gothic Medium"/>
              <a:cs typeface="Franklin Gothic Medium"/>
            </a:rPr>
            <a:t>Integrated Care</a:t>
          </a:r>
          <a:endParaRPr lang="en-US" sz="2000" kern="1200" dirty="0">
            <a:solidFill>
              <a:srgbClr val="003300"/>
            </a:solidFill>
            <a:latin typeface="Franklin Gothic Medium"/>
            <a:cs typeface="Franklin Gothic Medium"/>
          </a:endParaRPr>
        </a:p>
      </dsp:txBody>
      <dsp:txXfrm>
        <a:off x="20600" y="398941"/>
        <a:ext cx="1294882" cy="627906"/>
      </dsp:txXfrm>
    </dsp:sp>
    <dsp:sp modelId="{21F772B3-7764-D54C-8124-0D5A1997D2FB}">
      <dsp:nvSpPr>
        <dsp:cNvPr id="0" name=""/>
        <dsp:cNvSpPr/>
      </dsp:nvSpPr>
      <dsp:spPr>
        <a:xfrm>
          <a:off x="88740" y="1046383"/>
          <a:ext cx="91440" cy="5002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0232"/>
              </a:lnTo>
              <a:lnTo>
                <a:pt x="135628" y="500232"/>
              </a:lnTo>
            </a:path>
          </a:pathLst>
        </a:custGeom>
        <a:noFill/>
        <a:ln w="28575" cap="rnd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7BAD2D-095F-C74F-9D60-9D8A422007E9}">
      <dsp:nvSpPr>
        <dsp:cNvPr id="0" name=""/>
        <dsp:cNvSpPr/>
      </dsp:nvSpPr>
      <dsp:spPr>
        <a:xfrm>
          <a:off x="224369" y="1213127"/>
          <a:ext cx="1291692" cy="666976"/>
        </a:xfrm>
        <a:prstGeom prst="roundRect">
          <a:avLst>
            <a:gd name="adj" fmla="val 10000"/>
          </a:avLst>
        </a:prstGeom>
        <a:solidFill>
          <a:schemeClr val="bg1"/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3300"/>
              </a:solidFill>
              <a:latin typeface="Franklin Gothic Book"/>
              <a:cs typeface="Franklin Gothic Book"/>
            </a:rPr>
            <a:t>ACOs, Bundles…</a:t>
          </a:r>
          <a:endParaRPr lang="en-US" sz="2000" kern="1200" dirty="0">
            <a:solidFill>
              <a:srgbClr val="003300"/>
            </a:solidFill>
            <a:latin typeface="Franklin Gothic Book"/>
            <a:cs typeface="Franklin Gothic Book"/>
          </a:endParaRPr>
        </a:p>
      </dsp:txBody>
      <dsp:txXfrm>
        <a:off x="243904" y="1232662"/>
        <a:ext cx="1252622" cy="627906"/>
      </dsp:txXfrm>
    </dsp:sp>
    <dsp:sp modelId="{8F0447C3-C4C4-2445-81A2-46B084C9E0BD}">
      <dsp:nvSpPr>
        <dsp:cNvPr id="0" name=""/>
        <dsp:cNvSpPr/>
      </dsp:nvSpPr>
      <dsp:spPr>
        <a:xfrm>
          <a:off x="88740" y="1046383"/>
          <a:ext cx="91440" cy="13339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33952"/>
              </a:lnTo>
              <a:lnTo>
                <a:pt x="135628" y="1333952"/>
              </a:lnTo>
            </a:path>
          </a:pathLst>
        </a:custGeom>
        <a:noFill/>
        <a:ln w="28575" cap="rnd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AF5F0-477B-5C41-8A4D-1A2B50035FAC}">
      <dsp:nvSpPr>
        <dsp:cNvPr id="0" name=""/>
        <dsp:cNvSpPr/>
      </dsp:nvSpPr>
      <dsp:spPr>
        <a:xfrm>
          <a:off x="224369" y="2046847"/>
          <a:ext cx="1291692" cy="666976"/>
        </a:xfrm>
        <a:prstGeom prst="roundRect">
          <a:avLst>
            <a:gd name="adj" fmla="val 10000"/>
          </a:avLst>
        </a:prstGeom>
        <a:solidFill>
          <a:schemeClr val="bg1"/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solidFill>
                <a:srgbClr val="003300"/>
              </a:solidFill>
              <a:latin typeface="Franklin Gothic Book"/>
              <a:cs typeface="Franklin Gothic Book"/>
            </a:rPr>
            <a:t>Dual Eligibles</a:t>
          </a:r>
          <a:endParaRPr lang="en-US" sz="2000" kern="1200">
            <a:solidFill>
              <a:srgbClr val="003300"/>
            </a:solidFill>
            <a:latin typeface="Franklin Gothic Book"/>
            <a:cs typeface="Franklin Gothic Book"/>
          </a:endParaRPr>
        </a:p>
      </dsp:txBody>
      <dsp:txXfrm>
        <a:off x="243904" y="2066382"/>
        <a:ext cx="1252622" cy="627906"/>
      </dsp:txXfrm>
    </dsp:sp>
    <dsp:sp modelId="{680C5A6A-695D-8048-B7ED-BF961C618FDA}">
      <dsp:nvSpPr>
        <dsp:cNvPr id="0" name=""/>
        <dsp:cNvSpPr/>
      </dsp:nvSpPr>
      <dsp:spPr>
        <a:xfrm>
          <a:off x="88740" y="1046383"/>
          <a:ext cx="91440" cy="21676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67672"/>
              </a:lnTo>
              <a:lnTo>
                <a:pt x="135628" y="2167672"/>
              </a:lnTo>
            </a:path>
          </a:pathLst>
        </a:custGeom>
        <a:noFill/>
        <a:ln w="28575" cap="rnd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CC6D65-3C82-FD49-8035-AA3D2002A52A}">
      <dsp:nvSpPr>
        <dsp:cNvPr id="0" name=""/>
        <dsp:cNvSpPr/>
      </dsp:nvSpPr>
      <dsp:spPr>
        <a:xfrm>
          <a:off x="224369" y="2880568"/>
          <a:ext cx="1291692" cy="666976"/>
        </a:xfrm>
        <a:prstGeom prst="roundRect">
          <a:avLst>
            <a:gd name="adj" fmla="val 10000"/>
          </a:avLst>
        </a:prstGeom>
        <a:solidFill>
          <a:schemeClr val="bg1"/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solidFill>
                <a:srgbClr val="003300"/>
              </a:solidFill>
              <a:latin typeface="Franklin Gothic Book"/>
              <a:cs typeface="Franklin Gothic Book"/>
            </a:rPr>
            <a:t>Care Transitions</a:t>
          </a:r>
          <a:endParaRPr lang="en-US" sz="2000" kern="1200">
            <a:solidFill>
              <a:srgbClr val="003300"/>
            </a:solidFill>
            <a:latin typeface="Franklin Gothic Book"/>
            <a:cs typeface="Franklin Gothic Book"/>
          </a:endParaRPr>
        </a:p>
      </dsp:txBody>
      <dsp:txXfrm>
        <a:off x="243904" y="2900103"/>
        <a:ext cx="1252622" cy="627906"/>
      </dsp:txXfrm>
    </dsp:sp>
    <dsp:sp modelId="{1A58B211-31B4-C44A-88B0-2F764A9262CA}">
      <dsp:nvSpPr>
        <dsp:cNvPr id="0" name=""/>
        <dsp:cNvSpPr/>
      </dsp:nvSpPr>
      <dsp:spPr>
        <a:xfrm>
          <a:off x="1467773" y="379406"/>
          <a:ext cx="1333952" cy="666976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solidFill>
                <a:srgbClr val="003300"/>
              </a:solidFill>
              <a:latin typeface="Franklin Gothic Medium"/>
              <a:cs typeface="Franklin Gothic Medium"/>
            </a:rPr>
            <a:t>Quality Focus</a:t>
          </a:r>
          <a:endParaRPr lang="en-US" sz="2000" kern="1200">
            <a:solidFill>
              <a:srgbClr val="003300"/>
            </a:solidFill>
            <a:latin typeface="Franklin Gothic Medium"/>
            <a:cs typeface="Franklin Gothic Medium"/>
          </a:endParaRPr>
        </a:p>
      </dsp:txBody>
      <dsp:txXfrm>
        <a:off x="1487308" y="398941"/>
        <a:ext cx="1294882" cy="627906"/>
      </dsp:txXfrm>
    </dsp:sp>
    <dsp:sp modelId="{87FF31C8-BB24-7648-ABA1-6263BEE84D43}">
      <dsp:nvSpPr>
        <dsp:cNvPr id="0" name=""/>
        <dsp:cNvSpPr/>
      </dsp:nvSpPr>
      <dsp:spPr>
        <a:xfrm>
          <a:off x="1555448" y="1046383"/>
          <a:ext cx="91440" cy="5002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0232"/>
              </a:lnTo>
              <a:lnTo>
                <a:pt x="127123" y="500232"/>
              </a:lnTo>
            </a:path>
          </a:pathLst>
        </a:custGeom>
        <a:noFill/>
        <a:ln w="28575" cap="rnd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5D47C9-D598-5542-BC37-7B95F30E8756}">
      <dsp:nvSpPr>
        <dsp:cNvPr id="0" name=""/>
        <dsp:cNvSpPr/>
      </dsp:nvSpPr>
      <dsp:spPr>
        <a:xfrm>
          <a:off x="1682571" y="1213127"/>
          <a:ext cx="1639950" cy="666976"/>
        </a:xfrm>
        <a:prstGeom prst="roundRect">
          <a:avLst>
            <a:gd name="adj" fmla="val 10000"/>
          </a:avLst>
        </a:prstGeom>
        <a:solidFill>
          <a:schemeClr val="bg1"/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3300"/>
              </a:solidFill>
              <a:latin typeface="Franklin Gothic Book"/>
              <a:cs typeface="Franklin Gothic Book"/>
            </a:rPr>
            <a:t>Value-Based Payment</a:t>
          </a:r>
          <a:endParaRPr lang="en-US" sz="2000" kern="1200" dirty="0">
            <a:solidFill>
              <a:srgbClr val="003300"/>
            </a:solidFill>
            <a:latin typeface="Franklin Gothic Book"/>
            <a:cs typeface="Franklin Gothic Book"/>
          </a:endParaRPr>
        </a:p>
      </dsp:txBody>
      <dsp:txXfrm>
        <a:off x="1702106" y="1232662"/>
        <a:ext cx="1600880" cy="627906"/>
      </dsp:txXfrm>
    </dsp:sp>
    <dsp:sp modelId="{9423CE9C-1C35-8D4C-B267-C6439945BE02}">
      <dsp:nvSpPr>
        <dsp:cNvPr id="0" name=""/>
        <dsp:cNvSpPr/>
      </dsp:nvSpPr>
      <dsp:spPr>
        <a:xfrm>
          <a:off x="1555448" y="1046383"/>
          <a:ext cx="91440" cy="13339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33952"/>
              </a:lnTo>
              <a:lnTo>
                <a:pt x="127123" y="1333952"/>
              </a:lnTo>
            </a:path>
          </a:pathLst>
        </a:custGeom>
        <a:noFill/>
        <a:ln w="28575" cap="rnd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5B517D-6D40-A24F-A026-C6C04A5E233E}">
      <dsp:nvSpPr>
        <dsp:cNvPr id="0" name=""/>
        <dsp:cNvSpPr/>
      </dsp:nvSpPr>
      <dsp:spPr>
        <a:xfrm>
          <a:off x="1682571" y="2046847"/>
          <a:ext cx="1639950" cy="666976"/>
        </a:xfrm>
        <a:prstGeom prst="roundRect">
          <a:avLst>
            <a:gd name="adj" fmla="val 10000"/>
          </a:avLst>
        </a:prstGeom>
        <a:solidFill>
          <a:schemeClr val="bg1"/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3300"/>
              </a:solidFill>
              <a:latin typeface="Franklin Gothic Book"/>
              <a:cs typeface="Franklin Gothic Book"/>
            </a:rPr>
            <a:t>Transparency, Data </a:t>
          </a:r>
          <a:r>
            <a:rPr lang="en-US" sz="2000" kern="1200" dirty="0" smtClean="0">
              <a:solidFill>
                <a:srgbClr val="003300"/>
              </a:solidFill>
              <a:latin typeface="Franklin Gothic Book"/>
              <a:cs typeface="Franklin Gothic Book"/>
            </a:rPr>
            <a:t>Sharing</a:t>
          </a:r>
          <a:endParaRPr lang="en-US" sz="2000" kern="1200" dirty="0">
            <a:solidFill>
              <a:srgbClr val="003300"/>
            </a:solidFill>
            <a:latin typeface="Franklin Gothic Book"/>
            <a:cs typeface="Franklin Gothic Book"/>
          </a:endParaRPr>
        </a:p>
      </dsp:txBody>
      <dsp:txXfrm>
        <a:off x="1702106" y="2066382"/>
        <a:ext cx="1600880" cy="627906"/>
      </dsp:txXfrm>
    </dsp:sp>
    <dsp:sp modelId="{CF372BF6-06E1-1C4B-BED8-542F8A2F7DAA}">
      <dsp:nvSpPr>
        <dsp:cNvPr id="0" name=""/>
        <dsp:cNvSpPr/>
      </dsp:nvSpPr>
      <dsp:spPr>
        <a:xfrm>
          <a:off x="1555448" y="1046383"/>
          <a:ext cx="91440" cy="21676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67672"/>
              </a:lnTo>
              <a:lnTo>
                <a:pt x="127123" y="2167672"/>
              </a:lnTo>
            </a:path>
          </a:pathLst>
        </a:custGeom>
        <a:noFill/>
        <a:ln w="28575" cap="rnd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35E17-00F4-AC43-B594-86B9C2FB2894}">
      <dsp:nvSpPr>
        <dsp:cNvPr id="0" name=""/>
        <dsp:cNvSpPr/>
      </dsp:nvSpPr>
      <dsp:spPr>
        <a:xfrm>
          <a:off x="1682571" y="2880568"/>
          <a:ext cx="1639950" cy="666976"/>
        </a:xfrm>
        <a:prstGeom prst="roundRect">
          <a:avLst>
            <a:gd name="adj" fmla="val 10000"/>
          </a:avLst>
        </a:prstGeom>
        <a:solidFill>
          <a:schemeClr val="bg1"/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solidFill>
                <a:srgbClr val="003300"/>
              </a:solidFill>
              <a:latin typeface="Franklin Gothic Book"/>
              <a:cs typeface="Franklin Gothic Book"/>
            </a:rPr>
            <a:t>Fraud &amp; Abuse</a:t>
          </a:r>
          <a:endParaRPr lang="en-US" sz="2000" kern="1200">
            <a:solidFill>
              <a:srgbClr val="003300"/>
            </a:solidFill>
            <a:latin typeface="Franklin Gothic Book"/>
            <a:cs typeface="Franklin Gothic Book"/>
          </a:endParaRPr>
        </a:p>
      </dsp:txBody>
      <dsp:txXfrm>
        <a:off x="1702106" y="2900103"/>
        <a:ext cx="1600880" cy="627906"/>
      </dsp:txXfrm>
    </dsp:sp>
    <dsp:sp modelId="{63B3195D-CB00-EC41-9ED5-053B9D6BCE03}">
      <dsp:nvSpPr>
        <dsp:cNvPr id="0" name=""/>
        <dsp:cNvSpPr/>
      </dsp:nvSpPr>
      <dsp:spPr>
        <a:xfrm>
          <a:off x="3280804" y="379406"/>
          <a:ext cx="1333952" cy="666976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solidFill>
                <a:srgbClr val="003300"/>
              </a:solidFill>
              <a:latin typeface="Franklin Gothic Medium"/>
              <a:cs typeface="Franklin Gothic Medium"/>
            </a:rPr>
            <a:t>Innovation</a:t>
          </a:r>
          <a:endParaRPr lang="en-US" sz="2000" kern="1200">
            <a:solidFill>
              <a:srgbClr val="003300"/>
            </a:solidFill>
            <a:latin typeface="Franklin Gothic Medium"/>
            <a:cs typeface="Franklin Gothic Medium"/>
          </a:endParaRPr>
        </a:p>
      </dsp:txBody>
      <dsp:txXfrm>
        <a:off x="3300339" y="398941"/>
        <a:ext cx="1294882" cy="627906"/>
      </dsp:txXfrm>
    </dsp:sp>
    <dsp:sp modelId="{9B7BA7F5-CC49-0641-8E21-14FDD812CFD7}">
      <dsp:nvSpPr>
        <dsp:cNvPr id="0" name=""/>
        <dsp:cNvSpPr/>
      </dsp:nvSpPr>
      <dsp:spPr>
        <a:xfrm>
          <a:off x="3368479" y="1046383"/>
          <a:ext cx="91440" cy="3750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5054"/>
              </a:lnTo>
              <a:lnTo>
                <a:pt x="135524" y="375054"/>
              </a:lnTo>
            </a:path>
          </a:pathLst>
        </a:custGeom>
        <a:noFill/>
        <a:ln w="28575" cap="rnd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0F2BB-915E-3E45-A764-982DE8F98D91}">
      <dsp:nvSpPr>
        <dsp:cNvPr id="0" name=""/>
        <dsp:cNvSpPr/>
      </dsp:nvSpPr>
      <dsp:spPr>
        <a:xfrm>
          <a:off x="3504003" y="1213127"/>
          <a:ext cx="1343919" cy="416620"/>
        </a:xfrm>
        <a:prstGeom prst="roundRect">
          <a:avLst>
            <a:gd name="adj" fmla="val 10000"/>
          </a:avLst>
        </a:prstGeom>
        <a:solidFill>
          <a:schemeClr val="bg1"/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3300"/>
              </a:solidFill>
              <a:latin typeface="Franklin Gothic Book"/>
              <a:cs typeface="Franklin Gothic Book"/>
            </a:rPr>
            <a:t>CMMI</a:t>
          </a:r>
          <a:endParaRPr lang="en-US" sz="2000" kern="1200" dirty="0">
            <a:solidFill>
              <a:srgbClr val="003300"/>
            </a:solidFill>
            <a:latin typeface="Franklin Gothic Book"/>
            <a:cs typeface="Franklin Gothic Book"/>
          </a:endParaRPr>
        </a:p>
      </dsp:txBody>
      <dsp:txXfrm>
        <a:off x="3516205" y="1225329"/>
        <a:ext cx="1319515" cy="392216"/>
      </dsp:txXfrm>
    </dsp:sp>
    <dsp:sp modelId="{8091B744-FCB9-3F40-B103-8165B2AC4EC7}">
      <dsp:nvSpPr>
        <dsp:cNvPr id="0" name=""/>
        <dsp:cNvSpPr/>
      </dsp:nvSpPr>
      <dsp:spPr>
        <a:xfrm>
          <a:off x="3368479" y="1046383"/>
          <a:ext cx="91440" cy="10370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37004"/>
              </a:lnTo>
              <a:lnTo>
                <a:pt x="135524" y="1037004"/>
              </a:lnTo>
            </a:path>
          </a:pathLst>
        </a:custGeom>
        <a:noFill/>
        <a:ln w="28575" cap="rnd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C2BF3-42A7-AA42-901A-1E9FCB9B41AF}">
      <dsp:nvSpPr>
        <dsp:cNvPr id="0" name=""/>
        <dsp:cNvSpPr/>
      </dsp:nvSpPr>
      <dsp:spPr>
        <a:xfrm>
          <a:off x="3504003" y="1796491"/>
          <a:ext cx="1343919" cy="573793"/>
        </a:xfrm>
        <a:prstGeom prst="roundRect">
          <a:avLst>
            <a:gd name="adj" fmla="val 10000"/>
          </a:avLst>
        </a:prstGeom>
        <a:solidFill>
          <a:schemeClr val="bg1"/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solidFill>
                <a:srgbClr val="003300"/>
              </a:solidFill>
              <a:latin typeface="Franklin Gothic Book"/>
              <a:cs typeface="Franklin Gothic Book"/>
            </a:rPr>
            <a:t>Prevention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solidFill>
                <a:srgbClr val="003300"/>
              </a:solidFill>
              <a:latin typeface="Franklin Gothic Book"/>
              <a:cs typeface="Franklin Gothic Book"/>
            </a:rPr>
            <a:t>Funds</a:t>
          </a:r>
          <a:endParaRPr lang="en-US" sz="2000" kern="1200" dirty="0">
            <a:solidFill>
              <a:srgbClr val="003300"/>
            </a:solidFill>
            <a:latin typeface="Franklin Gothic Book"/>
            <a:cs typeface="Franklin Gothic Book"/>
          </a:endParaRPr>
        </a:p>
      </dsp:txBody>
      <dsp:txXfrm>
        <a:off x="3520809" y="1813297"/>
        <a:ext cx="1310307" cy="540181"/>
      </dsp:txXfrm>
    </dsp:sp>
    <dsp:sp modelId="{9DC264F7-9F79-134B-95EE-89018492E0B5}">
      <dsp:nvSpPr>
        <dsp:cNvPr id="0" name=""/>
        <dsp:cNvSpPr/>
      </dsp:nvSpPr>
      <dsp:spPr>
        <a:xfrm>
          <a:off x="3368479" y="1046383"/>
          <a:ext cx="91440" cy="1824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24133"/>
              </a:lnTo>
              <a:lnTo>
                <a:pt x="135524" y="1824133"/>
              </a:lnTo>
            </a:path>
          </a:pathLst>
        </a:custGeom>
        <a:noFill/>
        <a:ln w="28575" cap="rnd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2A5780-6F5D-3140-A975-F8C264427F18}">
      <dsp:nvSpPr>
        <dsp:cNvPr id="0" name=""/>
        <dsp:cNvSpPr/>
      </dsp:nvSpPr>
      <dsp:spPr>
        <a:xfrm>
          <a:off x="3504003" y="2537028"/>
          <a:ext cx="1343919" cy="666976"/>
        </a:xfrm>
        <a:prstGeom prst="roundRect">
          <a:avLst>
            <a:gd name="adj" fmla="val 10000"/>
          </a:avLst>
        </a:prstGeom>
        <a:solidFill>
          <a:schemeClr val="bg1"/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solidFill>
                <a:srgbClr val="003300"/>
              </a:solidFill>
              <a:latin typeface="Franklin Gothic Book"/>
              <a:cs typeface="Franklin Gothic Book"/>
            </a:rPr>
            <a:t>Pricing Reforms</a:t>
          </a:r>
          <a:endParaRPr lang="en-US" sz="2000" kern="1200">
            <a:solidFill>
              <a:srgbClr val="003300"/>
            </a:solidFill>
            <a:latin typeface="Franklin Gothic Book"/>
            <a:cs typeface="Franklin Gothic Book"/>
          </a:endParaRPr>
        </a:p>
      </dsp:txBody>
      <dsp:txXfrm>
        <a:off x="3523538" y="2556563"/>
        <a:ext cx="1304849" cy="627906"/>
      </dsp:txXfrm>
    </dsp:sp>
    <dsp:sp modelId="{BC0C501F-D5F8-3C40-BEEA-9AE3D3C0A255}">
      <dsp:nvSpPr>
        <dsp:cNvPr id="0" name=""/>
        <dsp:cNvSpPr/>
      </dsp:nvSpPr>
      <dsp:spPr>
        <a:xfrm>
          <a:off x="3368479" y="1046383"/>
          <a:ext cx="91440" cy="25326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32675"/>
              </a:lnTo>
              <a:lnTo>
                <a:pt x="135524" y="2532675"/>
              </a:lnTo>
            </a:path>
          </a:pathLst>
        </a:custGeom>
        <a:noFill/>
        <a:ln w="28575" cap="rnd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E81ABB-D6A3-7642-A1CD-90DCC68FA86E}">
      <dsp:nvSpPr>
        <dsp:cNvPr id="0" name=""/>
        <dsp:cNvSpPr/>
      </dsp:nvSpPr>
      <dsp:spPr>
        <a:xfrm>
          <a:off x="3504003" y="3370748"/>
          <a:ext cx="1343919" cy="416620"/>
        </a:xfrm>
        <a:prstGeom prst="roundRect">
          <a:avLst>
            <a:gd name="adj" fmla="val 10000"/>
          </a:avLst>
        </a:prstGeom>
        <a:solidFill>
          <a:schemeClr val="bg1"/>
        </a:soli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solidFill>
                <a:srgbClr val="003300"/>
              </a:solidFill>
              <a:latin typeface="Franklin Gothic Book"/>
              <a:cs typeface="Franklin Gothic Book"/>
            </a:rPr>
            <a:t>FQHCs</a:t>
          </a:r>
          <a:endParaRPr lang="en-US" sz="2000" kern="1200">
            <a:solidFill>
              <a:srgbClr val="003300"/>
            </a:solidFill>
            <a:latin typeface="Franklin Gothic Book"/>
            <a:cs typeface="Franklin Gothic Book"/>
          </a:endParaRPr>
        </a:p>
      </dsp:txBody>
      <dsp:txXfrm>
        <a:off x="3516205" y="3382950"/>
        <a:ext cx="1319515" cy="39221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3DD86-87AA-8A46-A9FB-B35771C41635}">
      <dsp:nvSpPr>
        <dsp:cNvPr id="0" name=""/>
        <dsp:cNvSpPr/>
      </dsp:nvSpPr>
      <dsp:spPr>
        <a:xfrm rot="5400000">
          <a:off x="5199070" y="-2422044"/>
          <a:ext cx="828907" cy="5884532"/>
        </a:xfrm>
        <a:prstGeom prst="round2Same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smtClean="0">
              <a:latin typeface="Franklin Gothic Book"/>
              <a:cs typeface="Franklin Gothic Book"/>
            </a:rPr>
            <a:t>28,000 of pre-ACA’s 42,000 uninsured </a:t>
          </a:r>
          <a:endParaRPr lang="en-US" sz="2000" kern="120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72,000 pre-ACA insured</a:t>
          </a:r>
          <a:endParaRPr lang="en-US" sz="2000" kern="1200" dirty="0">
            <a:latin typeface="Franklin Gothic Book"/>
            <a:cs typeface="Franklin Gothic Book"/>
          </a:endParaRPr>
        </a:p>
      </dsp:txBody>
      <dsp:txXfrm rot="-5400000">
        <a:off x="2671258" y="146232"/>
        <a:ext cx="5844068" cy="747979"/>
      </dsp:txXfrm>
    </dsp:sp>
    <dsp:sp modelId="{D0998905-E6B5-7A45-9F28-1E926F2F7B98}">
      <dsp:nvSpPr>
        <dsp:cNvPr id="0" name=""/>
        <dsp:cNvSpPr/>
      </dsp:nvSpPr>
      <dsp:spPr>
        <a:xfrm>
          <a:off x="0" y="2154"/>
          <a:ext cx="2873700" cy="1036134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100,000 Exchange users expected </a:t>
          </a:r>
          <a:endParaRPr lang="en-US" sz="2400" kern="1200" dirty="0">
            <a:latin typeface="Franklin Gothic Medium"/>
            <a:cs typeface="Franklin Gothic Medium"/>
          </a:endParaRPr>
        </a:p>
      </dsp:txBody>
      <dsp:txXfrm>
        <a:off x="50580" y="52734"/>
        <a:ext cx="2772540" cy="934974"/>
      </dsp:txXfrm>
    </dsp:sp>
    <dsp:sp modelId="{FF49A9C9-8C2E-864B-A6C4-AB03CAD2164C}">
      <dsp:nvSpPr>
        <dsp:cNvPr id="0" name=""/>
        <dsp:cNvSpPr/>
      </dsp:nvSpPr>
      <dsp:spPr>
        <a:xfrm rot="5400000">
          <a:off x="5199070" y="-1334103"/>
          <a:ext cx="828907" cy="5884532"/>
        </a:xfrm>
        <a:prstGeom prst="round2Same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it-IT" sz="2000" kern="1200" dirty="0" smtClean="0">
              <a:latin typeface="Franklin Gothic Book"/>
              <a:cs typeface="Franklin Gothic Book"/>
            </a:rPr>
            <a:t>$1,700 per </a:t>
          </a:r>
          <a:r>
            <a:rPr lang="it-IT" sz="2000" kern="1200" dirty="0" err="1" smtClean="0">
              <a:latin typeface="Franklin Gothic Book"/>
              <a:cs typeface="Franklin Gothic Book"/>
            </a:rPr>
            <a:t>user</a:t>
          </a:r>
          <a:endParaRPr lang="it-IT" sz="2000" kern="1200" dirty="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$6,071 per newly insured person</a:t>
          </a:r>
          <a:endParaRPr lang="en-US" sz="2000" kern="1200" dirty="0">
            <a:latin typeface="Franklin Gothic Book"/>
            <a:cs typeface="Franklin Gothic Book"/>
          </a:endParaRPr>
        </a:p>
      </dsp:txBody>
      <dsp:txXfrm rot="-5400000">
        <a:off x="2671258" y="1234173"/>
        <a:ext cx="5844068" cy="747979"/>
      </dsp:txXfrm>
    </dsp:sp>
    <dsp:sp modelId="{56C3DEC1-852E-804D-A7FA-2AD91AAB5DD7}">
      <dsp:nvSpPr>
        <dsp:cNvPr id="0" name=""/>
        <dsp:cNvSpPr/>
      </dsp:nvSpPr>
      <dsp:spPr>
        <a:xfrm>
          <a:off x="0" y="1090095"/>
          <a:ext cx="2873700" cy="1036134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latin typeface="Franklin Gothic Medium"/>
              <a:cs typeface="Franklin Gothic Medium"/>
            </a:rPr>
            <a:t>$170 million initial cost of Exchange</a:t>
          </a:r>
          <a:endParaRPr lang="en-US" sz="2400" kern="1200">
            <a:latin typeface="Franklin Gothic Medium"/>
            <a:cs typeface="Franklin Gothic Medium"/>
          </a:endParaRPr>
        </a:p>
      </dsp:txBody>
      <dsp:txXfrm>
        <a:off x="50580" y="1140675"/>
        <a:ext cx="2772540" cy="934974"/>
      </dsp:txXfrm>
    </dsp:sp>
    <dsp:sp modelId="{2971132D-CAFB-2C47-BAA7-7576820EED0B}">
      <dsp:nvSpPr>
        <dsp:cNvPr id="0" name=""/>
        <dsp:cNvSpPr/>
      </dsp:nvSpPr>
      <dsp:spPr>
        <a:xfrm rot="5400000">
          <a:off x="5199070" y="-246162"/>
          <a:ext cx="828907" cy="5884532"/>
        </a:xfrm>
        <a:prstGeom prst="round2Same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it-IT" sz="2000" kern="1200" smtClean="0">
              <a:latin typeface="Franklin Gothic Book"/>
              <a:cs typeface="Franklin Gothic Book"/>
            </a:rPr>
            <a:t>Exchange cost 2015 – 2018</a:t>
          </a:r>
          <a:endParaRPr lang="it-IT" sz="2000" kern="1200">
            <a:latin typeface="Franklin Gothic Book"/>
            <a:cs typeface="Franklin Gothic Book"/>
          </a:endParaRPr>
        </a:p>
      </dsp:txBody>
      <dsp:txXfrm rot="-5400000">
        <a:off x="2671258" y="2322114"/>
        <a:ext cx="5844068" cy="747979"/>
      </dsp:txXfrm>
    </dsp:sp>
    <dsp:sp modelId="{5423F68D-4AB9-B84C-864E-CD5BC3397A0E}">
      <dsp:nvSpPr>
        <dsp:cNvPr id="0" name=""/>
        <dsp:cNvSpPr/>
      </dsp:nvSpPr>
      <dsp:spPr>
        <a:xfrm>
          <a:off x="0" y="2178036"/>
          <a:ext cx="2873700" cy="1036134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latin typeface="Franklin Gothic Medium"/>
              <a:cs typeface="Franklin Gothic Medium"/>
            </a:rPr>
            <a:t>$92 million </a:t>
          </a:r>
          <a:endParaRPr lang="en-US" sz="2400" kern="1200">
            <a:latin typeface="Franklin Gothic Medium"/>
            <a:cs typeface="Franklin Gothic Medium"/>
          </a:endParaRPr>
        </a:p>
      </dsp:txBody>
      <dsp:txXfrm>
        <a:off x="50580" y="2228616"/>
        <a:ext cx="2772540" cy="934974"/>
      </dsp:txXfrm>
    </dsp:sp>
    <dsp:sp modelId="{5AD56FAE-5B67-334B-A9A2-1F48C2CF2B64}">
      <dsp:nvSpPr>
        <dsp:cNvPr id="0" name=""/>
        <dsp:cNvSpPr/>
      </dsp:nvSpPr>
      <dsp:spPr>
        <a:xfrm rot="5400000">
          <a:off x="5199070" y="841779"/>
          <a:ext cx="828907" cy="5884532"/>
        </a:xfrm>
        <a:prstGeom prst="round2Same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Additional costs (over 5 years) for integrated eligibility system, staffing, operations, etc.</a:t>
          </a:r>
          <a:endParaRPr lang="en-US" sz="2000" kern="1200" dirty="0">
            <a:latin typeface="Franklin Gothic Book"/>
            <a:cs typeface="Franklin Gothic Book"/>
          </a:endParaRPr>
        </a:p>
      </dsp:txBody>
      <dsp:txXfrm rot="-5400000">
        <a:off x="2671258" y="3410055"/>
        <a:ext cx="5844068" cy="747979"/>
      </dsp:txXfrm>
    </dsp:sp>
    <dsp:sp modelId="{35ACBD04-B4FF-0341-902E-FE82753C8E58}">
      <dsp:nvSpPr>
        <dsp:cNvPr id="0" name=""/>
        <dsp:cNvSpPr/>
      </dsp:nvSpPr>
      <dsp:spPr>
        <a:xfrm>
          <a:off x="0" y="3265978"/>
          <a:ext cx="2873700" cy="1036134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latin typeface="Franklin Gothic Medium"/>
              <a:cs typeface="Franklin Gothic Medium"/>
            </a:rPr>
            <a:t>$218 million</a:t>
          </a:r>
          <a:endParaRPr lang="en-US" sz="2400" kern="1200">
            <a:latin typeface="Franklin Gothic Medium"/>
            <a:cs typeface="Franklin Gothic Medium"/>
          </a:endParaRPr>
        </a:p>
      </dsp:txBody>
      <dsp:txXfrm>
        <a:off x="50580" y="3316558"/>
        <a:ext cx="2772540" cy="93497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92FEE-814F-4B44-8887-15F05353284F}">
      <dsp:nvSpPr>
        <dsp:cNvPr id="0" name=""/>
        <dsp:cNvSpPr/>
      </dsp:nvSpPr>
      <dsp:spPr>
        <a:xfrm>
          <a:off x="0" y="0"/>
          <a:ext cx="7227368" cy="117408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Franklin Gothic Book"/>
              <a:cs typeface="Franklin Gothic Book"/>
            </a:rPr>
            <a:t>Hospitals remain privately owned.</a:t>
          </a:r>
          <a:endParaRPr lang="en-US" sz="2400" kern="1200" dirty="0">
            <a:solidFill>
              <a:schemeClr val="bg1"/>
            </a:solidFill>
            <a:latin typeface="Franklin Gothic Book"/>
            <a:cs typeface="Franklin Gothic Book"/>
          </a:endParaRPr>
        </a:p>
      </dsp:txBody>
      <dsp:txXfrm>
        <a:off x="34388" y="34388"/>
        <a:ext cx="5960433" cy="1105313"/>
      </dsp:txXfrm>
    </dsp:sp>
    <dsp:sp modelId="{CAFFA576-037D-414A-8F6D-2C66E2A04F41}">
      <dsp:nvSpPr>
        <dsp:cNvPr id="0" name=""/>
        <dsp:cNvSpPr/>
      </dsp:nvSpPr>
      <dsp:spPr>
        <a:xfrm>
          <a:off x="637708" y="1369771"/>
          <a:ext cx="7227368" cy="117408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Franklin Gothic Book"/>
              <a:cs typeface="Franklin Gothic Book"/>
            </a:rPr>
            <a:t>Negotiated global budget for operating costs. Operating funds cannot be diverted to capital.</a:t>
          </a:r>
          <a:endParaRPr lang="en-US" sz="2400" kern="1200" dirty="0">
            <a:solidFill>
              <a:schemeClr val="bg1"/>
            </a:solidFill>
            <a:latin typeface="Franklin Gothic Book"/>
            <a:cs typeface="Franklin Gothic Book"/>
          </a:endParaRPr>
        </a:p>
      </dsp:txBody>
      <dsp:txXfrm>
        <a:off x="672096" y="1404159"/>
        <a:ext cx="5757724" cy="1105313"/>
      </dsp:txXfrm>
    </dsp:sp>
    <dsp:sp modelId="{AC482606-6A7D-4754-8A52-0CC72205FAC0}">
      <dsp:nvSpPr>
        <dsp:cNvPr id="0" name=""/>
        <dsp:cNvSpPr/>
      </dsp:nvSpPr>
      <dsp:spPr>
        <a:xfrm>
          <a:off x="1275417" y="2739542"/>
          <a:ext cx="7227368" cy="117408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Franklin Gothic Book"/>
              <a:cs typeface="Franklin Gothic Book"/>
            </a:rPr>
            <a:t>Capital purchases/expansion budgeted separately based on health planning goals.</a:t>
          </a:r>
          <a:endParaRPr lang="en-US" sz="2400" kern="1200" dirty="0">
            <a:solidFill>
              <a:schemeClr val="bg1"/>
            </a:solidFill>
            <a:latin typeface="Franklin Gothic Book"/>
            <a:cs typeface="Franklin Gothic Book"/>
          </a:endParaRPr>
        </a:p>
      </dsp:txBody>
      <dsp:txXfrm>
        <a:off x="1309805" y="2773930"/>
        <a:ext cx="5757724" cy="1105313"/>
      </dsp:txXfrm>
    </dsp:sp>
    <dsp:sp modelId="{8FAD9C22-BF94-4969-92B4-96D7B7938DD1}">
      <dsp:nvSpPr>
        <dsp:cNvPr id="0" name=""/>
        <dsp:cNvSpPr/>
      </dsp:nvSpPr>
      <dsp:spPr>
        <a:xfrm>
          <a:off x="6464209" y="890351"/>
          <a:ext cx="763158" cy="7631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</a:schemeClr>
        </a:solidFill>
        <a:ln w="6350" cap="rnd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Franklin Gothic Medium" pitchFamily="34" charset="0"/>
          </a:endParaRPr>
        </a:p>
      </dsp:txBody>
      <dsp:txXfrm>
        <a:off x="6635920" y="890351"/>
        <a:ext cx="419736" cy="574276"/>
      </dsp:txXfrm>
    </dsp:sp>
    <dsp:sp modelId="{35F59A00-6D4F-4E87-B4B2-56CE543F4270}">
      <dsp:nvSpPr>
        <dsp:cNvPr id="0" name=""/>
        <dsp:cNvSpPr/>
      </dsp:nvSpPr>
      <dsp:spPr>
        <a:xfrm>
          <a:off x="7101918" y="2252295"/>
          <a:ext cx="763158" cy="7631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</a:schemeClr>
        </a:solidFill>
        <a:ln w="6350" cap="rnd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Franklin Gothic Medium" pitchFamily="34" charset="0"/>
          </a:endParaRPr>
        </a:p>
      </dsp:txBody>
      <dsp:txXfrm>
        <a:off x="7273629" y="2252295"/>
        <a:ext cx="419736" cy="57427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F4F3F-3232-4298-9172-3EE3A32610BA}">
      <dsp:nvSpPr>
        <dsp:cNvPr id="0" name=""/>
        <dsp:cNvSpPr/>
      </dsp:nvSpPr>
      <dsp:spPr>
        <a:xfrm>
          <a:off x="0" y="19807"/>
          <a:ext cx="3216015" cy="1065600"/>
        </a:xfrm>
        <a:prstGeom prst="rect">
          <a:avLst/>
        </a:prstGeom>
        <a:solidFill>
          <a:srgbClr val="005148"/>
        </a:solidFill>
        <a:ln w="12700" cap="flat" cmpd="thickThin" algn="ctr">
          <a:solidFill>
            <a:srgbClr val="00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Franklin Gothic Medium" pitchFamily="34" charset="0"/>
            </a:rPr>
            <a:t>Capitation for Institutions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Franklin Gothic Medium" pitchFamily="34" charset="0"/>
            </a:rPr>
            <a:t>With Salaried Docs</a:t>
          </a:r>
          <a:endParaRPr lang="en-US" sz="2000" kern="1200" dirty="0">
            <a:latin typeface="Franklin Gothic Medium" pitchFamily="34" charset="0"/>
          </a:endParaRPr>
        </a:p>
      </dsp:txBody>
      <dsp:txXfrm>
        <a:off x="0" y="19807"/>
        <a:ext cx="3216015" cy="1065600"/>
      </dsp:txXfrm>
    </dsp:sp>
    <dsp:sp modelId="{0C22C242-3CA0-4864-A3A3-E6FA32A4A826}">
      <dsp:nvSpPr>
        <dsp:cNvPr id="0" name=""/>
        <dsp:cNvSpPr/>
      </dsp:nvSpPr>
      <dsp:spPr>
        <a:xfrm>
          <a:off x="0" y="1085407"/>
          <a:ext cx="3216015" cy="3199297"/>
        </a:xfrm>
        <a:prstGeom prst="rect">
          <a:avLst/>
        </a:prstGeom>
        <a:solidFill>
          <a:schemeClr val="bg1"/>
        </a:solidFill>
        <a:ln w="12700" cap="flat" cmpd="thickThin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No selective enrollment period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Free disenrollment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Capitation for operating costs, not capital purchases, profits or doc incentives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Inpatient care under hospital’s global budgets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1085407"/>
        <a:ext cx="3216015" cy="31992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F847D-7054-E943-B148-58BFDE8E9F01}">
      <dsp:nvSpPr>
        <dsp:cNvPr id="0" name=""/>
        <dsp:cNvSpPr/>
      </dsp:nvSpPr>
      <dsp:spPr>
        <a:xfrm>
          <a:off x="0" y="8009"/>
          <a:ext cx="4247271" cy="576000"/>
        </a:xfrm>
        <a:prstGeom prst="rect">
          <a:avLst/>
        </a:prstGeom>
        <a:solidFill>
          <a:srgbClr val="005148"/>
        </a:solidFill>
        <a:ln w="6350" cap="rnd" cmpd="sng" algn="ctr">
          <a:solidFill>
            <a:srgbClr val="003300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Sometimes Lethal</a:t>
          </a:r>
          <a:endParaRPr lang="en-US" sz="2400" kern="1200" dirty="0">
            <a:latin typeface="Franklin Gothic Medium"/>
            <a:cs typeface="Franklin Gothic Medium"/>
          </a:endParaRPr>
        </a:p>
      </dsp:txBody>
      <dsp:txXfrm>
        <a:off x="0" y="8009"/>
        <a:ext cx="4247271" cy="576000"/>
      </dsp:txXfrm>
    </dsp:sp>
    <dsp:sp modelId="{F8B4FD83-3BC9-384A-BBDF-B4A5FE02BF51}">
      <dsp:nvSpPr>
        <dsp:cNvPr id="0" name=""/>
        <dsp:cNvSpPr/>
      </dsp:nvSpPr>
      <dsp:spPr>
        <a:xfrm>
          <a:off x="0" y="584009"/>
          <a:ext cx="4247271" cy="1152899"/>
        </a:xfrm>
        <a:prstGeom prst="rect">
          <a:avLst/>
        </a:prstGeom>
        <a:solidFill>
          <a:schemeClr val="bg1">
            <a:lumMod val="90000"/>
          </a:schemeClr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003300"/>
              </a:solidFill>
              <a:latin typeface="Franklin Gothic Book"/>
              <a:cs typeface="Franklin Gothic Book"/>
            </a:rPr>
            <a:t>Death rates 3.17 times higher (0.57% vs. 0.18%)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003300"/>
              </a:solidFill>
              <a:latin typeface="Franklin Gothic Book"/>
              <a:cs typeface="Franklin Gothic Book"/>
            </a:rPr>
            <a:t>No improvement in rates over time</a:t>
          </a:r>
          <a:endParaRPr lang="en-US" sz="2000" kern="1200" dirty="0"/>
        </a:p>
      </dsp:txBody>
      <dsp:txXfrm>
        <a:off x="0" y="584009"/>
        <a:ext cx="4247271" cy="115289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B72DC-419D-4865-B962-576ECCDE94EF}">
      <dsp:nvSpPr>
        <dsp:cNvPr id="0" name=""/>
        <dsp:cNvSpPr/>
      </dsp:nvSpPr>
      <dsp:spPr>
        <a:xfrm>
          <a:off x="0" y="24192"/>
          <a:ext cx="2349217" cy="939686"/>
        </a:xfrm>
        <a:prstGeom prst="rect">
          <a:avLst/>
        </a:prstGeom>
        <a:solidFill>
          <a:srgbClr val="005148"/>
        </a:solidFill>
        <a:ln w="12700" cap="flat" cmpd="thickThin" algn="ctr">
          <a:solidFill>
            <a:srgbClr val="00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Franklin Gothic Medium" pitchFamily="34" charset="0"/>
            </a:rPr>
            <a:t>Globally Budgeted Institutions</a:t>
          </a:r>
          <a:endParaRPr lang="en-US" sz="2000" kern="1200" dirty="0">
            <a:latin typeface="Franklin Gothic Medium" pitchFamily="34" charset="0"/>
          </a:endParaRPr>
        </a:p>
      </dsp:txBody>
      <dsp:txXfrm>
        <a:off x="0" y="24192"/>
        <a:ext cx="2349217" cy="939686"/>
      </dsp:txXfrm>
    </dsp:sp>
    <dsp:sp modelId="{6AB141E9-4B48-46AB-AE97-A16E4994E592}">
      <dsp:nvSpPr>
        <dsp:cNvPr id="0" name=""/>
        <dsp:cNvSpPr/>
      </dsp:nvSpPr>
      <dsp:spPr>
        <a:xfrm>
          <a:off x="0" y="963878"/>
          <a:ext cx="2349217" cy="2854800"/>
        </a:xfrm>
        <a:prstGeom prst="rect">
          <a:avLst/>
        </a:prstGeom>
        <a:solidFill>
          <a:schemeClr val="bg1"/>
        </a:solidFill>
        <a:ln w="12700" cap="flat" cmpd="thickThin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Institutions with salaried physicians</a:t>
          </a:r>
          <a:endParaRPr lang="en-US" sz="2000" kern="1200" dirty="0">
            <a:latin typeface="Franklin Gothic Book"/>
            <a:cs typeface="Franklin Gothic Book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Hospitals</a:t>
          </a:r>
          <a:endParaRPr lang="en-US" sz="2000" kern="1200" dirty="0">
            <a:latin typeface="Franklin Gothic Book"/>
            <a:cs typeface="Franklin Gothic Book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Clinics</a:t>
          </a:r>
          <a:endParaRPr lang="en-US" sz="2000" kern="1200" dirty="0">
            <a:latin typeface="Franklin Gothic Book"/>
            <a:cs typeface="Franklin Gothic Book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Home care agencies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963878"/>
        <a:ext cx="2349217" cy="285480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8FC84-F055-429B-815A-5E710E9B73DF}">
      <dsp:nvSpPr>
        <dsp:cNvPr id="0" name=""/>
        <dsp:cNvSpPr/>
      </dsp:nvSpPr>
      <dsp:spPr>
        <a:xfrm>
          <a:off x="0" y="16179"/>
          <a:ext cx="2086522" cy="806400"/>
        </a:xfrm>
        <a:prstGeom prst="rect">
          <a:avLst/>
        </a:prstGeom>
        <a:solidFill>
          <a:srgbClr val="005148"/>
        </a:solidFill>
        <a:ln w="12700" cap="flat" cmpd="thickThin" algn="ctr">
          <a:solidFill>
            <a:srgbClr val="00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Franklin Gothic Medium" pitchFamily="34" charset="0"/>
            </a:rPr>
            <a:t>Fee for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Franklin Gothic Medium" pitchFamily="34" charset="0"/>
            </a:rPr>
            <a:t>Service</a:t>
          </a:r>
          <a:endParaRPr lang="en-US" sz="2000" kern="1200" dirty="0">
            <a:latin typeface="Franklin Gothic Medium" pitchFamily="34" charset="0"/>
          </a:endParaRPr>
        </a:p>
      </dsp:txBody>
      <dsp:txXfrm>
        <a:off x="0" y="16179"/>
        <a:ext cx="2086522" cy="806400"/>
      </dsp:txXfrm>
    </dsp:sp>
    <dsp:sp modelId="{BA3BB07C-4F9B-4108-A6FB-CD0559637294}">
      <dsp:nvSpPr>
        <dsp:cNvPr id="0" name=""/>
        <dsp:cNvSpPr/>
      </dsp:nvSpPr>
      <dsp:spPr>
        <a:xfrm>
          <a:off x="0" y="822579"/>
          <a:ext cx="2086522" cy="1806210"/>
        </a:xfrm>
        <a:prstGeom prst="rect">
          <a:avLst/>
        </a:prstGeom>
        <a:solidFill>
          <a:schemeClr val="bg1"/>
        </a:solidFill>
        <a:ln w="12700" cap="flat" cmpd="thickThin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Mandatory assignment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Simplified negotiated fee schedule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822579"/>
        <a:ext cx="2086522" cy="180621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D7941-6E14-524F-A39C-668325BEAFAB}">
      <dsp:nvSpPr>
        <dsp:cNvPr id="0" name=""/>
        <dsp:cNvSpPr/>
      </dsp:nvSpPr>
      <dsp:spPr>
        <a:xfrm rot="16200000">
          <a:off x="993858" y="-993858"/>
          <a:ext cx="2135845" cy="4123563"/>
        </a:xfrm>
        <a:prstGeom prst="round1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Excellent hospitals, empty beds</a:t>
          </a:r>
          <a:endParaRPr lang="en-US" sz="32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 rot="5400000">
        <a:off x="0" y="0"/>
        <a:ext cx="4123563" cy="1601884"/>
      </dsp:txXfrm>
    </dsp:sp>
    <dsp:sp modelId="{31566025-66F6-0543-93FB-3EECD7DCB9A2}">
      <dsp:nvSpPr>
        <dsp:cNvPr id="0" name=""/>
        <dsp:cNvSpPr/>
      </dsp:nvSpPr>
      <dsp:spPr>
        <a:xfrm>
          <a:off x="4123563" y="0"/>
          <a:ext cx="4123563" cy="2135845"/>
        </a:xfrm>
        <a:prstGeom prst="round1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Enough well-trained professionals</a:t>
          </a:r>
          <a:endParaRPr lang="en-US" sz="32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>
        <a:off x="4123563" y="0"/>
        <a:ext cx="4123563" cy="1601884"/>
      </dsp:txXfrm>
    </dsp:sp>
    <dsp:sp modelId="{4C6E5AE3-CC87-2F40-AB9D-0EC68BF1809F}">
      <dsp:nvSpPr>
        <dsp:cNvPr id="0" name=""/>
        <dsp:cNvSpPr/>
      </dsp:nvSpPr>
      <dsp:spPr>
        <a:xfrm rot="10800000">
          <a:off x="0" y="2135845"/>
          <a:ext cx="4123563" cy="2135845"/>
        </a:xfrm>
        <a:prstGeom prst="round1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Superb 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research</a:t>
          </a:r>
          <a:endParaRPr lang="en-US" sz="32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 rot="10800000">
        <a:off x="0" y="2669806"/>
        <a:ext cx="4123563" cy="1601884"/>
      </dsp:txXfrm>
    </dsp:sp>
    <dsp:sp modelId="{69C211AB-05CD-8F49-951B-E892B642C2E7}">
      <dsp:nvSpPr>
        <dsp:cNvPr id="0" name=""/>
        <dsp:cNvSpPr/>
      </dsp:nvSpPr>
      <dsp:spPr>
        <a:xfrm rot="5400000">
          <a:off x="5117421" y="1141986"/>
          <a:ext cx="2135845" cy="4123563"/>
        </a:xfrm>
        <a:prstGeom prst="round1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Current spending 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is sufficient</a:t>
          </a:r>
          <a:endParaRPr lang="en-US" sz="32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 rot="-5400000">
        <a:off x="4123563" y="2669806"/>
        <a:ext cx="4123563" cy="1601884"/>
      </dsp:txXfrm>
    </dsp:sp>
    <dsp:sp modelId="{42BD81E7-D601-964C-B003-1A5190F01AA1}">
      <dsp:nvSpPr>
        <dsp:cNvPr id="0" name=""/>
        <dsp:cNvSpPr/>
      </dsp:nvSpPr>
      <dsp:spPr>
        <a:xfrm>
          <a:off x="1773132" y="1457399"/>
          <a:ext cx="4700861" cy="1356891"/>
        </a:xfrm>
        <a:prstGeom prst="roundRect">
          <a:avLst/>
        </a:prstGeom>
        <a:solidFill>
          <a:srgbClr val="005148"/>
        </a:solidFill>
        <a:ln>
          <a:solidFill>
            <a:schemeClr val="bg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4400" kern="1200" dirty="0" smtClean="0">
              <a:solidFill>
                <a:srgbClr val="EBF1DD"/>
              </a:solidFill>
              <a:latin typeface="Franklin Gothic Medium"/>
              <a:cs typeface="Franklin Gothic Medium"/>
            </a:rPr>
            <a:t>We already have what it takes</a:t>
          </a:r>
          <a:endParaRPr lang="en-US" sz="4400" kern="1200" dirty="0">
            <a:solidFill>
              <a:srgbClr val="EBF1DD"/>
            </a:solidFill>
            <a:latin typeface="Franklin Gothic Medium"/>
            <a:cs typeface="Franklin Gothic Medium"/>
          </a:endParaRPr>
        </a:p>
      </dsp:txBody>
      <dsp:txXfrm>
        <a:off x="1839370" y="1523637"/>
        <a:ext cx="4568385" cy="12244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5255C-A8B4-0A4F-AC66-F961C24BF5F7}">
      <dsp:nvSpPr>
        <dsp:cNvPr id="0" name=""/>
        <dsp:cNvSpPr/>
      </dsp:nvSpPr>
      <dsp:spPr>
        <a:xfrm>
          <a:off x="0" y="223041"/>
          <a:ext cx="8646026" cy="727649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1028" tIns="291592" rIns="67102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VC firms (e.g., KKR, owned RJ Reynolds) buying up hospices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223041"/>
        <a:ext cx="8646026" cy="727649"/>
      </dsp:txXfrm>
    </dsp:sp>
    <dsp:sp modelId="{E0F62D8A-2DF9-6B4E-8B49-AC8584074294}">
      <dsp:nvSpPr>
        <dsp:cNvPr id="0" name=""/>
        <dsp:cNvSpPr/>
      </dsp:nvSpPr>
      <dsp:spPr>
        <a:xfrm>
          <a:off x="432301" y="16401"/>
          <a:ext cx="6052218" cy="41328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759" tIns="0" rIns="228759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Growing role of Venture Capital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452476" y="36576"/>
        <a:ext cx="6011868" cy="372930"/>
      </dsp:txXfrm>
    </dsp:sp>
    <dsp:sp modelId="{C2E7EC32-6879-274D-924E-5EC0D78F0B7D}">
      <dsp:nvSpPr>
        <dsp:cNvPr id="0" name=""/>
        <dsp:cNvSpPr/>
      </dsp:nvSpPr>
      <dsp:spPr>
        <a:xfrm>
          <a:off x="0" y="1232931"/>
          <a:ext cx="8646026" cy="992250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1028" tIns="291592" rIns="67102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Hospices overbill Medicare and then close/reincorporate to avoid repayment – all 430 that overbilled in 2009 were for-profit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1232931"/>
        <a:ext cx="8646026" cy="992250"/>
      </dsp:txXfrm>
    </dsp:sp>
    <dsp:sp modelId="{642F14E9-EE22-6240-B5FE-0CD91D139E02}">
      <dsp:nvSpPr>
        <dsp:cNvPr id="0" name=""/>
        <dsp:cNvSpPr/>
      </dsp:nvSpPr>
      <dsp:spPr>
        <a:xfrm>
          <a:off x="432301" y="1026291"/>
          <a:ext cx="6052218" cy="41328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759" tIns="0" rIns="228759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Reincorporation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452476" y="1046466"/>
        <a:ext cx="6011868" cy="372930"/>
      </dsp:txXfrm>
    </dsp:sp>
    <dsp:sp modelId="{F270590F-41FC-B94C-AD56-29685C806854}">
      <dsp:nvSpPr>
        <dsp:cNvPr id="0" name=""/>
        <dsp:cNvSpPr/>
      </dsp:nvSpPr>
      <dsp:spPr>
        <a:xfrm>
          <a:off x="0" y="2507421"/>
          <a:ext cx="8646026" cy="992250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1028" tIns="291592" rIns="67102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Enroll non-terminal patients who generate profits up to 20% (LOS rose 60% 2000-2009; 110,000 pts. had LOS &gt;240 days in 2009)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2507421"/>
        <a:ext cx="8646026" cy="992250"/>
      </dsp:txXfrm>
    </dsp:sp>
    <dsp:sp modelId="{B32ECD07-FF2D-2C4E-912B-894E36A0F9D8}">
      <dsp:nvSpPr>
        <dsp:cNvPr id="0" name=""/>
        <dsp:cNvSpPr/>
      </dsp:nvSpPr>
      <dsp:spPr>
        <a:xfrm>
          <a:off x="432301" y="2300781"/>
          <a:ext cx="6052218" cy="41328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759" tIns="0" rIns="228759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Cherry picking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452476" y="2320956"/>
        <a:ext cx="6011868" cy="372930"/>
      </dsp:txXfrm>
    </dsp:sp>
    <dsp:sp modelId="{8F4AD8CE-E401-AA4A-A0A7-4C5E4F4BDDEC}">
      <dsp:nvSpPr>
        <dsp:cNvPr id="0" name=""/>
        <dsp:cNvSpPr/>
      </dsp:nvSpPr>
      <dsp:spPr>
        <a:xfrm>
          <a:off x="0" y="3781911"/>
          <a:ext cx="8646026" cy="727649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1028" tIns="291592" rIns="67102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Bonuses/kickbacks for referrals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3781911"/>
        <a:ext cx="8646026" cy="727649"/>
      </dsp:txXfrm>
    </dsp:sp>
    <dsp:sp modelId="{99BF3A3C-931D-3346-B42E-F21D5CA08C66}">
      <dsp:nvSpPr>
        <dsp:cNvPr id="0" name=""/>
        <dsp:cNvSpPr/>
      </dsp:nvSpPr>
      <dsp:spPr>
        <a:xfrm>
          <a:off x="432301" y="3575271"/>
          <a:ext cx="6052218" cy="41328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759" tIns="0" rIns="228759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Reward your friends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452476" y="3595446"/>
        <a:ext cx="6011868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7D7A8-CD5C-D44D-A0F1-65E34C68B21F}">
      <dsp:nvSpPr>
        <dsp:cNvPr id="0" name=""/>
        <dsp:cNvSpPr/>
      </dsp:nvSpPr>
      <dsp:spPr>
        <a:xfrm>
          <a:off x="0" y="16472"/>
          <a:ext cx="4166444" cy="74880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Franklin Gothic Medium"/>
              <a:cs typeface="Franklin Gothic Medium"/>
            </a:rPr>
            <a:t>Glaxo</a:t>
          </a:r>
          <a:r>
            <a:rPr lang="en-US" sz="2000" kern="1200" dirty="0" smtClean="0">
              <a:latin typeface="Franklin Gothic Medium"/>
              <a:cs typeface="Franklin Gothic Medium"/>
            </a:rPr>
            <a:t> – $3 Billion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36553" y="53025"/>
        <a:ext cx="4093338" cy="675694"/>
      </dsp:txXfrm>
    </dsp:sp>
    <dsp:sp modelId="{078237D2-CE95-9649-87B1-D8EA15E8FDA3}">
      <dsp:nvSpPr>
        <dsp:cNvPr id="0" name=""/>
        <dsp:cNvSpPr/>
      </dsp:nvSpPr>
      <dsp:spPr>
        <a:xfrm>
          <a:off x="0" y="765272"/>
          <a:ext cx="4166444" cy="952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8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Illegal promotion (Paxil &amp; </a:t>
          </a:r>
          <a:r>
            <a:rPr lang="en-US" sz="2000" kern="1200" dirty="0" err="1" smtClean="0">
              <a:latin typeface="Franklin Gothic Book"/>
              <a:cs typeface="Franklin Gothic Book"/>
            </a:rPr>
            <a:t>Wellbutrin</a:t>
          </a:r>
          <a:r>
            <a:rPr lang="en-US" sz="2000" kern="1200" dirty="0" smtClean="0">
              <a:latin typeface="Franklin Gothic Book"/>
              <a:cs typeface="Franklin Gothic Book"/>
            </a:rPr>
            <a:t>)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smtClean="0">
              <a:latin typeface="Franklin Gothic Book"/>
              <a:cs typeface="Franklin Gothic Book"/>
            </a:rPr>
            <a:t>Hiding safety problems (Avandia)</a:t>
          </a:r>
          <a:endParaRPr lang="en-US" sz="2000" kern="1200">
            <a:latin typeface="Franklin Gothic Book"/>
            <a:cs typeface="Franklin Gothic Book"/>
          </a:endParaRPr>
        </a:p>
      </dsp:txBody>
      <dsp:txXfrm>
        <a:off x="0" y="765272"/>
        <a:ext cx="4166444" cy="952200"/>
      </dsp:txXfrm>
    </dsp:sp>
    <dsp:sp modelId="{C8378E43-115A-0941-9ED4-48430172789F}">
      <dsp:nvSpPr>
        <dsp:cNvPr id="0" name=""/>
        <dsp:cNvSpPr/>
      </dsp:nvSpPr>
      <dsp:spPr>
        <a:xfrm>
          <a:off x="0" y="1717472"/>
          <a:ext cx="4166444" cy="74880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Johnson &amp; Johnson - ~$2 Billion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36553" y="1754025"/>
        <a:ext cx="4093338" cy="675694"/>
      </dsp:txXfrm>
    </dsp:sp>
    <dsp:sp modelId="{0465F770-D4C1-8648-BDC7-C7DFF80D2961}">
      <dsp:nvSpPr>
        <dsp:cNvPr id="0" name=""/>
        <dsp:cNvSpPr/>
      </dsp:nvSpPr>
      <dsp:spPr>
        <a:xfrm>
          <a:off x="0" y="2466272"/>
          <a:ext cx="4166444" cy="66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8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smtClean="0">
              <a:latin typeface="Franklin Gothic Book"/>
              <a:cs typeface="Franklin Gothic Book"/>
            </a:rPr>
            <a:t>Illegal marketing. Risperidal (multiple cases)</a:t>
          </a:r>
          <a:endParaRPr lang="en-US" sz="2000" kern="1200">
            <a:latin typeface="Franklin Gothic Book"/>
            <a:cs typeface="Franklin Gothic Book"/>
          </a:endParaRPr>
        </a:p>
      </dsp:txBody>
      <dsp:txXfrm>
        <a:off x="0" y="2466272"/>
        <a:ext cx="4166444" cy="662400"/>
      </dsp:txXfrm>
    </dsp:sp>
    <dsp:sp modelId="{4D4538D0-8BA4-5D4E-8645-F637FB10E525}">
      <dsp:nvSpPr>
        <dsp:cNvPr id="0" name=""/>
        <dsp:cNvSpPr/>
      </dsp:nvSpPr>
      <dsp:spPr>
        <a:xfrm>
          <a:off x="0" y="3128672"/>
          <a:ext cx="4166444" cy="74880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Abbott -- $1.5 Billion 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36553" y="3165225"/>
        <a:ext cx="4093338" cy="675694"/>
      </dsp:txXfrm>
    </dsp:sp>
    <dsp:sp modelId="{2FFFF071-76D3-A34C-8D91-95B1B97E8C5B}">
      <dsp:nvSpPr>
        <dsp:cNvPr id="0" name=""/>
        <dsp:cNvSpPr/>
      </dsp:nvSpPr>
      <dsp:spPr>
        <a:xfrm>
          <a:off x="0" y="3877472"/>
          <a:ext cx="4166444" cy="66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8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smtClean="0">
              <a:latin typeface="Franklin Gothic Book"/>
              <a:cs typeface="Franklin Gothic Book"/>
            </a:rPr>
            <a:t>Illegal marketing, Depakote</a:t>
          </a:r>
          <a:endParaRPr lang="en-US" sz="2000" kern="1200">
            <a:latin typeface="Franklin Gothic Book"/>
            <a:cs typeface="Franklin Gothic Book"/>
          </a:endParaRPr>
        </a:p>
      </dsp:txBody>
      <dsp:txXfrm>
        <a:off x="0" y="3877472"/>
        <a:ext cx="4166444" cy="662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1BC9F-D55B-CC4A-8F69-488CEE7F57AF}">
      <dsp:nvSpPr>
        <dsp:cNvPr id="0" name=""/>
        <dsp:cNvSpPr/>
      </dsp:nvSpPr>
      <dsp:spPr>
        <a:xfrm>
          <a:off x="0" y="0"/>
          <a:ext cx="4166444" cy="76752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Amgen – $762 Million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37467" y="37467"/>
        <a:ext cx="4091510" cy="692586"/>
      </dsp:txXfrm>
    </dsp:sp>
    <dsp:sp modelId="{C964C52B-2F5F-264C-96AC-6D0A10855C36}">
      <dsp:nvSpPr>
        <dsp:cNvPr id="0" name=""/>
        <dsp:cNvSpPr/>
      </dsp:nvSpPr>
      <dsp:spPr>
        <a:xfrm>
          <a:off x="0" y="797681"/>
          <a:ext cx="4166444" cy="678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8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Illegal marketing, </a:t>
          </a:r>
          <a:r>
            <a:rPr lang="en-US" sz="2000" kern="1200" dirty="0" err="1" smtClean="0">
              <a:latin typeface="Franklin Gothic Book"/>
              <a:cs typeface="Franklin Gothic Book"/>
            </a:rPr>
            <a:t>Aranesp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797681"/>
        <a:ext cx="4166444" cy="678960"/>
      </dsp:txXfrm>
    </dsp:sp>
    <dsp:sp modelId="{6D6D75BF-B7E8-E244-87A0-4FC55FBDEEAE}">
      <dsp:nvSpPr>
        <dsp:cNvPr id="0" name=""/>
        <dsp:cNvSpPr/>
      </dsp:nvSpPr>
      <dsp:spPr>
        <a:xfrm>
          <a:off x="0" y="1250466"/>
          <a:ext cx="4166444" cy="76752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Merck – $322 Million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37467" y="1287933"/>
        <a:ext cx="4091510" cy="692586"/>
      </dsp:txXfrm>
    </dsp:sp>
    <dsp:sp modelId="{79489244-1CFA-834C-87E4-CDD1CEB7233E}">
      <dsp:nvSpPr>
        <dsp:cNvPr id="0" name=""/>
        <dsp:cNvSpPr/>
      </dsp:nvSpPr>
      <dsp:spPr>
        <a:xfrm>
          <a:off x="0" y="2026685"/>
          <a:ext cx="4166444" cy="678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8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Illegal marketing, </a:t>
          </a:r>
          <a:r>
            <a:rPr lang="en-US" sz="2000" kern="1200" dirty="0" err="1" smtClean="0">
              <a:latin typeface="Franklin Gothic Book"/>
              <a:cs typeface="Franklin Gothic Book"/>
            </a:rPr>
            <a:t>Vioxx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2026685"/>
        <a:ext cx="4166444" cy="678960"/>
      </dsp:txXfrm>
    </dsp:sp>
    <dsp:sp modelId="{AB5676E8-C06A-C242-BC1A-BC5B06E5A030}">
      <dsp:nvSpPr>
        <dsp:cNvPr id="0" name=""/>
        <dsp:cNvSpPr/>
      </dsp:nvSpPr>
      <dsp:spPr>
        <a:xfrm>
          <a:off x="0" y="2566464"/>
          <a:ext cx="4166444" cy="76752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Franklin Gothic Medium"/>
              <a:cs typeface="Franklin Gothic Medium"/>
            </a:rPr>
            <a:t>Sanofi</a:t>
          </a:r>
          <a:r>
            <a:rPr lang="en-US" sz="2000" kern="1200" dirty="0" smtClean="0">
              <a:latin typeface="Franklin Gothic Medium"/>
              <a:cs typeface="Franklin Gothic Medium"/>
            </a:rPr>
            <a:t> – $109 Million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37467" y="2603931"/>
        <a:ext cx="4091510" cy="692586"/>
      </dsp:txXfrm>
    </dsp:sp>
    <dsp:sp modelId="{B8BF8061-67FE-1845-BF65-5FF2DE180E55}">
      <dsp:nvSpPr>
        <dsp:cNvPr id="0" name=""/>
        <dsp:cNvSpPr/>
      </dsp:nvSpPr>
      <dsp:spPr>
        <a:xfrm>
          <a:off x="0" y="3368782"/>
          <a:ext cx="4166444" cy="678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8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Physician kickbacks for </a:t>
          </a:r>
          <a:r>
            <a:rPr lang="en-US" sz="2000" kern="1200" dirty="0" err="1" smtClean="0">
              <a:latin typeface="Franklin Gothic Book"/>
              <a:cs typeface="Franklin Gothic Book"/>
            </a:rPr>
            <a:t>Hyalgan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3368782"/>
        <a:ext cx="4166444" cy="6789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72616-701E-7947-AB4D-A49327D1894D}">
      <dsp:nvSpPr>
        <dsp:cNvPr id="0" name=""/>
        <dsp:cNvSpPr/>
      </dsp:nvSpPr>
      <dsp:spPr>
        <a:xfrm>
          <a:off x="0" y="0"/>
          <a:ext cx="8010769" cy="2225524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>
              <a:latin typeface="Franklin Gothic Book"/>
              <a:cs typeface="Franklin Gothic Book"/>
            </a:rPr>
            <a:t>More ACOs are provider-based (so far) </a:t>
          </a:r>
          <a:endParaRPr lang="en-US" sz="3200" kern="1200">
            <a:latin typeface="Franklin Gothic Book"/>
            <a:cs typeface="Franklin Gothic Book"/>
          </a:endParaRPr>
        </a:p>
      </dsp:txBody>
      <dsp:txXfrm>
        <a:off x="1824706" y="0"/>
        <a:ext cx="6186062" cy="2225524"/>
      </dsp:txXfrm>
    </dsp:sp>
    <dsp:sp modelId="{92544474-73E4-A449-9D8F-5ACB1A655C74}">
      <dsp:nvSpPr>
        <dsp:cNvPr id="0" name=""/>
        <dsp:cNvSpPr/>
      </dsp:nvSpPr>
      <dsp:spPr>
        <a:xfrm>
          <a:off x="222552" y="222552"/>
          <a:ext cx="1602153" cy="178041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solidFill>
            <a:schemeClr val="bg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7331A7-4108-D246-81C3-903AB6796923}">
      <dsp:nvSpPr>
        <dsp:cNvPr id="0" name=""/>
        <dsp:cNvSpPr/>
      </dsp:nvSpPr>
      <dsp:spPr>
        <a:xfrm>
          <a:off x="0" y="2448076"/>
          <a:ext cx="8010769" cy="2225524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>
              <a:latin typeface="Franklin Gothic Book"/>
              <a:cs typeface="Franklin Gothic Book"/>
            </a:rPr>
            <a:t>Patients mostly not aware they’re in an ACO</a:t>
          </a:r>
          <a:endParaRPr lang="en-US" sz="3200" kern="1200">
            <a:latin typeface="Franklin Gothic Book"/>
            <a:cs typeface="Franklin Gothic Book"/>
          </a:endParaRPr>
        </a:p>
      </dsp:txBody>
      <dsp:txXfrm>
        <a:off x="1824706" y="2448076"/>
        <a:ext cx="6186062" cy="2225524"/>
      </dsp:txXfrm>
    </dsp:sp>
    <dsp:sp modelId="{79FAF487-A6B6-9C44-B635-E0F4565F788A}">
      <dsp:nvSpPr>
        <dsp:cNvPr id="0" name=""/>
        <dsp:cNvSpPr/>
      </dsp:nvSpPr>
      <dsp:spPr>
        <a:xfrm>
          <a:off x="222552" y="2670628"/>
          <a:ext cx="1602153" cy="178041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solidFill>
            <a:schemeClr val="bg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00CA0-2FBD-5141-8B86-08E9DF4A9266}">
      <dsp:nvSpPr>
        <dsp:cNvPr id="0" name=""/>
        <dsp:cNvSpPr/>
      </dsp:nvSpPr>
      <dsp:spPr>
        <a:xfrm>
          <a:off x="-93738" y="0"/>
          <a:ext cx="7536042" cy="1322394"/>
        </a:xfrm>
        <a:prstGeom prst="roundRect">
          <a:avLst>
            <a:gd name="adj" fmla="val 10000"/>
          </a:avLst>
        </a:prstGeom>
        <a:solidFill>
          <a:srgbClr val="005148"/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FFS is the problem;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>
              <a:latin typeface="Franklin Gothic Medium"/>
              <a:cs typeface="Franklin Gothic Medium"/>
            </a:rPr>
            <a:t>Capitation</a:t>
          </a:r>
          <a:r>
            <a:rPr lang="en-US" sz="2800" kern="1200" dirty="0" smtClean="0">
              <a:latin typeface="Franklin Gothic Book"/>
              <a:cs typeface="Franklin Gothic Book"/>
            </a:rPr>
            <a:t> </a:t>
          </a:r>
          <a:r>
            <a:rPr lang="en-US" sz="2000" kern="1200" dirty="0" smtClean="0">
              <a:latin typeface="Franklin Gothic Book"/>
              <a:cs typeface="Franklin Gothic Book"/>
            </a:rPr>
            <a:t>(shifting insurance risk) is the solution.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-55006" y="38732"/>
        <a:ext cx="6038414" cy="1244930"/>
      </dsp:txXfrm>
    </dsp:sp>
    <dsp:sp modelId="{09661D95-ACFF-1744-8E15-E9606CB09B9F}">
      <dsp:nvSpPr>
        <dsp:cNvPr id="0" name=""/>
        <dsp:cNvSpPr/>
      </dsp:nvSpPr>
      <dsp:spPr>
        <a:xfrm>
          <a:off x="538122" y="1542793"/>
          <a:ext cx="7536042" cy="1322394"/>
        </a:xfrm>
        <a:prstGeom prst="roundRect">
          <a:avLst>
            <a:gd name="adj" fmla="val 10000"/>
          </a:avLst>
        </a:prstGeom>
        <a:solidFill>
          <a:srgbClr val="005148"/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But . . .  small clinics and hospitals can</a:t>
          </a:r>
          <a:r>
            <a:rPr lang="en-US" altLang="ja-JP" sz="2000" kern="1200" dirty="0" smtClean="0">
              <a:latin typeface="Franklin Gothic Book"/>
              <a:cs typeface="Franklin Gothic Book"/>
            </a:rPr>
            <a:t>’</a:t>
          </a:r>
          <a:r>
            <a:rPr lang="en-US" sz="2000" kern="1200" dirty="0" smtClean="0">
              <a:latin typeface="Franklin Gothic Book"/>
              <a:cs typeface="Franklin Gothic Book"/>
            </a:rPr>
            <a:t>t bear risk, 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So </a:t>
          </a:r>
          <a:r>
            <a:rPr lang="en-US" sz="3200" kern="1200" dirty="0" smtClean="0">
              <a:latin typeface="Franklin Gothic Medium"/>
              <a:cs typeface="Franklin Gothic Medium"/>
            </a:rPr>
            <a:t>consolidation</a:t>
          </a:r>
          <a:r>
            <a:rPr lang="en-US" sz="3200" kern="1200" dirty="0" smtClean="0">
              <a:latin typeface="Franklin Gothic Book"/>
              <a:cs typeface="Franklin Gothic Book"/>
            </a:rPr>
            <a:t> </a:t>
          </a:r>
          <a:r>
            <a:rPr lang="en-US" sz="2000" kern="1200" dirty="0" smtClean="0">
              <a:latin typeface="Franklin Gothic Book"/>
              <a:cs typeface="Franklin Gothic Book"/>
            </a:rPr>
            <a:t>is necessary.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576854" y="1581525"/>
        <a:ext cx="5889070" cy="1244930"/>
      </dsp:txXfrm>
    </dsp:sp>
    <dsp:sp modelId="{3561C241-7826-7F4C-A9FD-49E8F8F29894}">
      <dsp:nvSpPr>
        <dsp:cNvPr id="0" name=""/>
        <dsp:cNvSpPr/>
      </dsp:nvSpPr>
      <dsp:spPr>
        <a:xfrm>
          <a:off x="1357459" y="3085587"/>
          <a:ext cx="7161087" cy="1322394"/>
        </a:xfrm>
        <a:prstGeom prst="roundRect">
          <a:avLst>
            <a:gd name="adj" fmla="val 10000"/>
          </a:avLst>
        </a:prstGeom>
        <a:solidFill>
          <a:srgbClr val="005148"/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Shifting risk creates incentive to deny care, so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>
              <a:latin typeface="Franklin Gothic Medium"/>
              <a:cs typeface="Franklin Gothic Medium"/>
            </a:rPr>
            <a:t>Report cards </a:t>
          </a:r>
          <a:r>
            <a:rPr lang="en-US" sz="2000" kern="1200" dirty="0" smtClean="0">
              <a:latin typeface="Franklin Gothic Book"/>
              <a:cs typeface="Franklin Gothic Book"/>
            </a:rPr>
            <a:t>and </a:t>
          </a:r>
          <a:r>
            <a:rPr lang="en-US" sz="2800" kern="1200" dirty="0" smtClean="0">
              <a:latin typeface="Franklin Gothic Medium"/>
              <a:cs typeface="Franklin Gothic Medium"/>
            </a:rPr>
            <a:t>risk adjustment </a:t>
          </a:r>
          <a:r>
            <a:rPr lang="en-US" sz="2000" kern="1200" dirty="0" smtClean="0">
              <a:latin typeface="Franklin Gothic Book"/>
              <a:cs typeface="Franklin Gothic Book"/>
            </a:rPr>
            <a:t>are necessary.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1396191" y="3124319"/>
        <a:ext cx="5592206" cy="1244930"/>
      </dsp:txXfrm>
    </dsp:sp>
    <dsp:sp modelId="{055809B4-DA35-044A-8ED0-C09878E4C12C}">
      <dsp:nvSpPr>
        <dsp:cNvPr id="0" name=""/>
        <dsp:cNvSpPr/>
      </dsp:nvSpPr>
      <dsp:spPr>
        <a:xfrm>
          <a:off x="6395269" y="1002815"/>
          <a:ext cx="859556" cy="85955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rgbClr val="003300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Franklin Gothic Book"/>
            <a:cs typeface="Franklin Gothic Book"/>
          </a:endParaRPr>
        </a:p>
      </dsp:txBody>
      <dsp:txXfrm>
        <a:off x="6588669" y="1002815"/>
        <a:ext cx="472756" cy="646816"/>
      </dsp:txXfrm>
    </dsp:sp>
    <dsp:sp modelId="{6F863FB7-4116-4C47-B698-85865471E084}">
      <dsp:nvSpPr>
        <dsp:cNvPr id="0" name=""/>
        <dsp:cNvSpPr/>
      </dsp:nvSpPr>
      <dsp:spPr>
        <a:xfrm>
          <a:off x="7027130" y="2536793"/>
          <a:ext cx="859556" cy="85955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rgbClr val="003300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Franklin Gothic Book"/>
            <a:cs typeface="Franklin Gothic Book"/>
          </a:endParaRPr>
        </a:p>
      </dsp:txBody>
      <dsp:txXfrm>
        <a:off x="7220530" y="2536793"/>
        <a:ext cx="472756" cy="6468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9506D-4E0C-DA45-A7F6-B8482A005CD3}">
      <dsp:nvSpPr>
        <dsp:cNvPr id="0" name=""/>
        <dsp:cNvSpPr/>
      </dsp:nvSpPr>
      <dsp:spPr>
        <a:xfrm>
          <a:off x="0" y="3516"/>
          <a:ext cx="5063630" cy="58032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Risk Adjustment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28329" y="31845"/>
        <a:ext cx="5006972" cy="523662"/>
      </dsp:txXfrm>
    </dsp:sp>
    <dsp:sp modelId="{5C2BFE53-04A6-DF47-BA12-A4E6B3C04299}">
      <dsp:nvSpPr>
        <dsp:cNvPr id="0" name=""/>
        <dsp:cNvSpPr/>
      </dsp:nvSpPr>
      <dsp:spPr>
        <a:xfrm>
          <a:off x="0" y="583836"/>
          <a:ext cx="5063630" cy="882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770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More risk adjustment leads to MORE, not less cherry picking – i.e. selecting healthier patients within each risk stratum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583836"/>
        <a:ext cx="5063630" cy="882337"/>
      </dsp:txXfrm>
    </dsp:sp>
    <dsp:sp modelId="{8FFB9203-BA25-D549-B6BD-35951812B886}">
      <dsp:nvSpPr>
        <dsp:cNvPr id="0" name=""/>
        <dsp:cNvSpPr/>
      </dsp:nvSpPr>
      <dsp:spPr>
        <a:xfrm>
          <a:off x="0" y="1466173"/>
          <a:ext cx="5063630" cy="58032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Intensive Coding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28329" y="1494502"/>
        <a:ext cx="5006972" cy="523662"/>
      </dsp:txXfrm>
    </dsp:sp>
    <dsp:sp modelId="{1FCD5B38-450F-9145-B32C-C6F70A41AE02}">
      <dsp:nvSpPr>
        <dsp:cNvPr id="0" name=""/>
        <dsp:cNvSpPr/>
      </dsp:nvSpPr>
      <dsp:spPr>
        <a:xfrm>
          <a:off x="0" y="2046493"/>
          <a:ext cx="5063630" cy="115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770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Intensive coding makes patients appear sicker on paper, ups risk-adjusted capitation fee and factitiously raises quality scores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2046493"/>
        <a:ext cx="5063630" cy="1155060"/>
      </dsp:txXfrm>
    </dsp:sp>
    <dsp:sp modelId="{CE9A4F4F-B605-1444-87B7-6837A356DFC8}">
      <dsp:nvSpPr>
        <dsp:cNvPr id="0" name=""/>
        <dsp:cNvSpPr/>
      </dsp:nvSpPr>
      <dsp:spPr>
        <a:xfrm>
          <a:off x="0" y="3201553"/>
          <a:ext cx="5063630" cy="58032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Impact on ACOs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28329" y="3229882"/>
        <a:ext cx="5006972" cy="523662"/>
      </dsp:txXfrm>
    </dsp:sp>
    <dsp:sp modelId="{DE889B5A-800C-C54B-BA84-9B3ADB3B4219}">
      <dsp:nvSpPr>
        <dsp:cNvPr id="0" name=""/>
        <dsp:cNvSpPr/>
      </dsp:nvSpPr>
      <dsp:spPr>
        <a:xfrm>
          <a:off x="0" y="3781873"/>
          <a:ext cx="5063630" cy="882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770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ACOs that fail to cherry pick or intensify coding will get low payments, and factitiously poor quality scores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3781873"/>
        <a:ext cx="5063630" cy="8823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7E0ED-4FFC-C74B-8733-6B10776C3FF9}">
      <dsp:nvSpPr>
        <dsp:cNvPr id="0" name=""/>
        <dsp:cNvSpPr/>
      </dsp:nvSpPr>
      <dsp:spPr>
        <a:xfrm>
          <a:off x="0" y="16572"/>
          <a:ext cx="3365169" cy="1008000"/>
        </a:xfrm>
        <a:prstGeom prst="rect">
          <a:avLst/>
        </a:prstGeom>
        <a:solidFill>
          <a:srgbClr val="800000"/>
        </a:solidFill>
        <a:ln w="6350" cap="rnd" cmpd="sng" algn="ctr">
          <a:solidFill>
            <a:srgbClr val="003300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Implications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For ACOs</a:t>
          </a:r>
          <a:endParaRPr lang="en-US" sz="2400" kern="1200" dirty="0">
            <a:latin typeface="Franklin Gothic Medium"/>
            <a:cs typeface="Franklin Gothic Medium"/>
          </a:endParaRPr>
        </a:p>
      </dsp:txBody>
      <dsp:txXfrm>
        <a:off x="0" y="16572"/>
        <a:ext cx="3365169" cy="1008000"/>
      </dsp:txXfrm>
    </dsp:sp>
    <dsp:sp modelId="{A43851F1-D6D2-AA46-8EA6-B460F9ABBD11}">
      <dsp:nvSpPr>
        <dsp:cNvPr id="0" name=""/>
        <dsp:cNvSpPr/>
      </dsp:nvSpPr>
      <dsp:spPr>
        <a:xfrm>
          <a:off x="0" y="1024572"/>
          <a:ext cx="3365169" cy="3650850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9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No net savings, probable increased costs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9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Resources transferred from sick to healthy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9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Biggest cheaters are biggest winners, undermines ethical behavior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9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ACOs that embrace problem patients driven from the market 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1024572"/>
        <a:ext cx="3365169" cy="3650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0.57865</cdr:x>
      <cdr:y>0.89729</cdr:y>
    </cdr:from>
    <cdr:to>
      <cdr:x>0.62597</cdr:x>
      <cdr:y>0.97252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785223" y="3691984"/>
          <a:ext cx="309514" cy="309514"/>
        </a:xfrm>
        <a:prstGeom xmlns:a="http://schemas.openxmlformats.org/drawingml/2006/main" prst="rect">
          <a:avLst/>
        </a:prstGeom>
        <a:solidFill xmlns:a="http://schemas.openxmlformats.org/drawingml/2006/main">
          <a:srgbClr val="800000"/>
        </a:solidFill>
        <a:ln xmlns:a="http://schemas.openxmlformats.org/drawingml/2006/main" w="9525" cmpd="sng">
          <a:solidFill>
            <a:srgbClr val="0033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0.21871</cdr:x>
      <cdr:y>0.89729</cdr:y>
    </cdr:from>
    <cdr:to>
      <cdr:x>0.26603</cdr:x>
      <cdr:y>0.97252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430668" y="3691984"/>
          <a:ext cx="309514" cy="30951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50000"/>
          </a:schemeClr>
        </a:solidFill>
        <a:ln xmlns:a="http://schemas.openxmlformats.org/drawingml/2006/main" w="9525" cmpd="sng">
          <a:solidFill>
            <a:srgbClr val="0033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BB0F5-B18E-49BF-82D7-5A3DEE366287}" type="datetimeFigureOut">
              <a:rPr lang="en-US" smtClean="0"/>
              <a:pPr/>
              <a:t>11/25/13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26ED2-2FD1-4886-989E-098E068F89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6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7D544-EA0A-4626-BA0E-38E67E3064A9}" type="slidenum">
              <a:rPr lang="en-US"/>
              <a:pPr/>
              <a:t>15</a:t>
            </a:fld>
            <a:endParaRPr lang="en-US"/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14079FD-2CA3-4EE2-B67E-854A777A1B7B}" type="slidenum">
              <a:rPr lang="en-US" sz="1200">
                <a:latin typeface="Arial" pitchFamily="34" charset="0"/>
              </a:rPr>
              <a:pPr algn="r" eaLnBrk="1" hangingPunct="1"/>
              <a:t>15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11059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2235200"/>
          </a:xfrm>
          <a:noFill/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193675" indent="-193675" eaLnBrk="1" hangingPunct="1">
              <a:lnSpc>
                <a:spcPct val="97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smtClean="0">
                <a:ea typeface="Gothic"/>
                <a:cs typeface="Gothic"/>
              </a:rPr>
              <a:t>Figure 2 Clinics Scheduling Specialty Care Appointments for Children, According to Type of Insurance. Public insurance was reported by callers as the Illinois Medicaid–Children's Health Insurance Program (CHIP) umbrella program; private insurance was reported by callers as Blue Cross Blue Shield. Each of the 273 clinics was called twice (for a total of 546 calls) by the same caller, with only insurance coverage varying between the two calls: once reporting Medicaid–CHIP coverage and once reporting private coverage. Calls were made 1 month apart, and the order of the reported insurance status was randomly assigned. Asthma clinics included 38 allergy–immunology clinics and 6 pulmonary disease clinics.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317E6-000B-4C80-A04F-E0BC18A76F4E}" type="slidenum">
              <a:rPr lang="en-US"/>
              <a:pPr/>
              <a:t>147</a:t>
            </a:fld>
            <a:endParaRPr lang="en-US"/>
          </a:p>
        </p:txBody>
      </p:sp>
      <p:sp>
        <p:nvSpPr>
          <p:cNvPr id="85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D8503685-F97E-DB4E-944E-4DFB5D51674F}" type="slidenum">
              <a:rPr lang="en-US" sz="1200">
                <a:latin typeface="Arial" charset="0"/>
              </a:rPr>
              <a:pPr algn="r" eaLnBrk="1" hangingPunct="1"/>
              <a:t>148</a:t>
            </a:fld>
            <a:endParaRPr lang="en-US" sz="1200">
              <a:latin typeface="Arial" charset="0"/>
            </a:endParaRPr>
          </a:p>
        </p:txBody>
      </p:sp>
      <p:sp>
        <p:nvSpPr>
          <p:cNvPr id="1092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2000" cy="3429000"/>
          </a:xfrm>
          <a:ln/>
        </p:spPr>
      </p:sp>
      <p:sp>
        <p:nvSpPr>
          <p:cNvPr id="1092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4438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668" tIns="45332" rIns="90668" bIns="45332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Text Box 2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90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/>
              <a:t>Average Annual Employer-Based Family Health Insurance Premiums, Massachusetts And The United States, 1996–2011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7FFA2B-061A-A54C-8A8A-DFE1769E76DC}" type="slidenum">
              <a:rPr lang="en-US" sz="1200"/>
              <a:pPr/>
              <a:t>195</a:t>
            </a:fld>
            <a:endParaRPr lang="en-US" sz="1200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A0B0552-08DF-2A4B-8DC2-3CF8E911ECEB}" type="slidenum">
              <a:rPr lang="en-US" sz="1200"/>
              <a:pPr/>
              <a:t>196</a:t>
            </a:fld>
            <a:endParaRPr lang="en-US" sz="1200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354C0E5-1631-EF41-B43B-7B000B48C6D9}" type="slidenum">
              <a:rPr lang="en-US" sz="1200"/>
              <a:pPr/>
              <a:t>200</a:t>
            </a:fld>
            <a:endParaRPr lang="en-US" sz="1200"/>
          </a:p>
        </p:txBody>
      </p:sp>
      <p:sp>
        <p:nvSpPr>
          <p:cNvPr id="328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FC4725-73F3-684D-AE1B-86AFE34A60B8}" type="slidenum">
              <a:rPr lang="en-US" sz="1200"/>
              <a:pPr/>
              <a:t>211</a:t>
            </a:fld>
            <a:endParaRPr lang="en-US" sz="1200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FC4725-73F3-684D-AE1B-86AFE34A60B8}" type="slidenum">
              <a:rPr lang="en-US" sz="1200"/>
              <a:pPr/>
              <a:t>217</a:t>
            </a:fld>
            <a:endParaRPr lang="en-US" sz="1200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FC4725-73F3-684D-AE1B-86AFE34A60B8}" type="slidenum">
              <a:rPr lang="en-US" sz="1200"/>
              <a:pPr/>
              <a:t>218</a:t>
            </a:fld>
            <a:endParaRPr lang="en-US" sz="1200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7D544-EA0A-4626-BA0E-38E67E3064A9}" type="slidenum">
              <a:rPr lang="en-US"/>
              <a:pPr/>
              <a:t>16</a:t>
            </a:fld>
            <a:endParaRPr lang="en-US"/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14079FD-2CA3-4EE2-B67E-854A777A1B7B}" type="slidenum">
              <a:rPr lang="en-US" sz="1200">
                <a:latin typeface="Arial" pitchFamily="34" charset="0"/>
              </a:rPr>
              <a:pPr algn="r" eaLnBrk="1" hangingPunct="1"/>
              <a:t>16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11059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2235200"/>
          </a:xfrm>
          <a:noFill/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193675" indent="-193675" eaLnBrk="1" hangingPunct="1">
              <a:lnSpc>
                <a:spcPct val="97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smtClean="0">
                <a:ea typeface="Gothic"/>
                <a:cs typeface="Gothic"/>
              </a:rPr>
              <a:t>Figure 2 Clinics Scheduling Specialty Care Appointments for Children, According to Type of Insurance. Public insurance was reported by callers as the Illinois Medicaid–Children's Health Insurance Program (CHIP) umbrella program; private insurance was reported by callers as Blue Cross Blue Shield. Each of the 273 clinics was called twice (for a total of 546 calls) by the same caller, with only insurance coverage varying between the two calls: once reporting Medicaid–CHIP coverage and once reporting private coverage. Calls were made 1 month apart, and the order of the reported insurance status was randomly assigned. Asthma clinics included 38 allergy–immunology clinics and 6 pulmonary disease clinics.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7D544-EA0A-4626-BA0E-38E67E3064A9}" type="slidenum">
              <a:rPr lang="en-US"/>
              <a:pPr/>
              <a:t>24</a:t>
            </a:fld>
            <a:endParaRPr lang="en-US"/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14079FD-2CA3-4EE2-B67E-854A777A1B7B}" type="slidenum">
              <a:rPr lang="en-US" sz="1200">
                <a:latin typeface="Arial" pitchFamily="34" charset="0"/>
              </a:rPr>
              <a:pPr algn="r" eaLnBrk="1" hangingPunct="1"/>
              <a:t>24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11059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2235200"/>
          </a:xfrm>
          <a:noFill/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193675" indent="-193675" eaLnBrk="1" hangingPunct="1">
              <a:lnSpc>
                <a:spcPct val="97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smtClean="0">
                <a:ea typeface="Gothic"/>
                <a:cs typeface="Gothic"/>
              </a:rPr>
              <a:t>Figure 2 Clinics Scheduling Specialty Care Appointments for Children, According to Type of Insurance. Public insurance was reported by callers as the Illinois Medicaid–Children's Health Insurance Program (CHIP) umbrella program; private insurance was reported by callers as Blue Cross Blue Shield. Each of the 273 clinics was called twice (for a total of 546 calls) by the same caller, with only insurance coverage varying between the two calls: once reporting Medicaid–CHIP coverage and once reporting private coverage. Calls were made 1 month apart, and the order of the reported insurance status was randomly assigned. Asthma clinics included 38 allergy–immunology clinics and 6 pulmonary disease clinics.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C071C5E-C0C3-5840-9B92-BD148DBD3B1E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82C1B6FB-FE19-5C47-8CCF-0E5A1CC5EF8A}" type="slidenum">
              <a:rPr lang="en-US" sz="1200"/>
              <a:pPr algn="r"/>
              <a:t>99</a:t>
            </a:fld>
            <a:endParaRPr lang="en-US" sz="1200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82C1B6FB-FE19-5C47-8CCF-0E5A1CC5EF8A}" type="slidenum">
              <a:rPr lang="en-US" sz="1200"/>
              <a:pPr algn="r"/>
              <a:t>100</a:t>
            </a:fld>
            <a:endParaRPr lang="en-US" sz="1200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D8503685-F97E-DB4E-944E-4DFB5D51674F}" type="slidenum">
              <a:rPr lang="en-US" sz="1200">
                <a:latin typeface="Arial" charset="0"/>
              </a:rPr>
              <a:pPr algn="r" eaLnBrk="1" hangingPunct="1"/>
              <a:t>145</a:t>
            </a:fld>
            <a:endParaRPr lang="en-US" sz="1200">
              <a:latin typeface="Arial" charset="0"/>
            </a:endParaRPr>
          </a:p>
        </p:txBody>
      </p:sp>
      <p:sp>
        <p:nvSpPr>
          <p:cNvPr id="1092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2000" cy="3429000"/>
          </a:xfrm>
          <a:ln/>
        </p:spPr>
      </p:sp>
      <p:sp>
        <p:nvSpPr>
          <p:cNvPr id="1092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4438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668" tIns="45332" rIns="90668" bIns="45332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596" y="1325366"/>
            <a:ext cx="4136204" cy="46644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5366"/>
            <a:ext cx="4136204" cy="46644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0000">
              <a:schemeClr val="bg1">
                <a:lumMod val="90000"/>
              </a:schemeClr>
            </a:gs>
            <a:gs pos="100000">
              <a:srgbClr val="D8E4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96" y="171898"/>
            <a:ext cx="84248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96" y="1315092"/>
            <a:ext cx="8424809" cy="467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023468"/>
            <a:ext cx="9144000" cy="834532"/>
          </a:xfrm>
          <a:prstGeom prst="rect">
            <a:avLst/>
          </a:prstGeom>
          <a:gradFill>
            <a:gsLst>
              <a:gs pos="27000">
                <a:srgbClr val="55A190"/>
              </a:gs>
              <a:gs pos="50000">
                <a:srgbClr val="009673"/>
              </a:gs>
              <a:gs pos="100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NHP-logo.jpg"/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13937D"/>
              </a:clrFrom>
              <a:clrTo>
                <a:srgbClr val="13937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4874" r="1299" b="13720"/>
          <a:stretch/>
        </p:blipFill>
        <p:spPr>
          <a:xfrm>
            <a:off x="-1" y="6023468"/>
            <a:ext cx="3964503" cy="8345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50" r:id="rId4"/>
    <p:sldLayoutId id="2147483652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Franklin Gothic Medium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6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6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7.xml"/><Relationship Id="rId3" Type="http://schemas.openxmlformats.org/officeDocument/2006/relationships/chart" Target="../charts/chart6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.xml"/><Relationship Id="rId3" Type="http://schemas.openxmlformats.org/officeDocument/2006/relationships/image" Target="../media/image5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9.xml"/><Relationship Id="rId3" Type="http://schemas.openxmlformats.org/officeDocument/2006/relationships/chart" Target="../charts/chart7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7" Type="http://schemas.openxmlformats.org/officeDocument/2006/relationships/diagramData" Target="../diagrams/data9.xml"/><Relationship Id="rId8" Type="http://schemas.openxmlformats.org/officeDocument/2006/relationships/diagramLayout" Target="../diagrams/layout9.xml"/><Relationship Id="rId9" Type="http://schemas.openxmlformats.org/officeDocument/2006/relationships/diagramQuickStyle" Target="../diagrams/quickStyle9.xml"/><Relationship Id="rId10" Type="http://schemas.openxmlformats.org/officeDocument/2006/relationships/diagramColors" Target="../diagrams/colors9.xml"/><Relationship Id="rId11" Type="http://schemas.microsoft.com/office/2007/relationships/diagramDrawing" Target="../diagrams/drawing9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8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1.xml"/><Relationship Id="rId3" Type="http://schemas.openxmlformats.org/officeDocument/2006/relationships/chart" Target="../charts/chart7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0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8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gif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13.xml"/><Relationship Id="rId20" Type="http://schemas.openxmlformats.org/officeDocument/2006/relationships/image" Target="../media/image46.jpeg"/><Relationship Id="rId21" Type="http://schemas.openxmlformats.org/officeDocument/2006/relationships/image" Target="../media/image47.png"/><Relationship Id="rId22" Type="http://schemas.openxmlformats.org/officeDocument/2006/relationships/image" Target="../media/image48.jpeg"/><Relationship Id="rId10" Type="http://schemas.openxmlformats.org/officeDocument/2006/relationships/diagramQuickStyle" Target="../diagrams/quickStyle13.xml"/><Relationship Id="rId11" Type="http://schemas.openxmlformats.org/officeDocument/2006/relationships/diagramColors" Target="../diagrams/colors13.xml"/><Relationship Id="rId12" Type="http://schemas.microsoft.com/office/2007/relationships/diagramDrawing" Target="../diagrams/drawing13.xml"/><Relationship Id="rId13" Type="http://schemas.openxmlformats.org/officeDocument/2006/relationships/image" Target="../media/image41.png"/><Relationship Id="rId14" Type="http://schemas.openxmlformats.org/officeDocument/2006/relationships/image" Target="../media/image42.jpeg"/><Relationship Id="rId15" Type="http://schemas.openxmlformats.org/officeDocument/2006/relationships/image" Target="../media/image43.jpeg"/><Relationship Id="rId16" Type="http://schemas.openxmlformats.org/officeDocument/2006/relationships/image" Target="../media/image44.jpeg"/><Relationship Id="rId17" Type="http://schemas.openxmlformats.org/officeDocument/2006/relationships/hyperlink" Target="http://www.enigmaticparadox.com/images/ObamaFingerDec6.jpg" TargetMode="External"/><Relationship Id="rId18" Type="http://schemas.openxmlformats.org/officeDocument/2006/relationships/image" Target="../media/image45.jpeg"/><Relationship Id="rId19" Type="http://schemas.openxmlformats.org/officeDocument/2006/relationships/hyperlink" Target="http://images.google.com/imgres?imgurl=http://www.visitingdc.com/images/richard-nixon-picture.jpg&amp;imgrefurl=http://www.visitingdc.com/president/richard-nixon-picture.htm&amp;h=336&amp;w=325&amp;sz=23&amp;hl=en&amp;start=1&amp;tbnid=rcrt6fmabc7XdM:&amp;tbnh=119&amp;tbnw=115&amp;prev=/images?q=nixon&amp;gbv=2&amp;ndsp=20&amp;svnum=10&amp;hl=en&amp;sa=N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diagramData" Target="../diagrams/data12.xml"/><Relationship Id="rId4" Type="http://schemas.openxmlformats.org/officeDocument/2006/relationships/diagramLayout" Target="../diagrams/layout12.xml"/><Relationship Id="rId5" Type="http://schemas.openxmlformats.org/officeDocument/2006/relationships/diagramQuickStyle" Target="../diagrams/quickStyle12.xml"/><Relationship Id="rId6" Type="http://schemas.openxmlformats.org/officeDocument/2006/relationships/diagramColors" Target="../diagrams/colors12.xml"/><Relationship Id="rId7" Type="http://schemas.microsoft.com/office/2007/relationships/diagramDrawing" Target="../diagrams/drawing12.xml"/><Relationship Id="rId8" Type="http://schemas.openxmlformats.org/officeDocument/2006/relationships/diagramData" Target="../diagrams/data1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9.png"/></Relationships>
</file>

<file path=ppt/slides/_rels/slide1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jpeg"/><Relationship Id="rId12" Type="http://schemas.openxmlformats.org/officeDocument/2006/relationships/image" Target="../media/image47.png"/><Relationship Id="rId13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diagramData" Target="../diagrams/data14.xml"/><Relationship Id="rId4" Type="http://schemas.openxmlformats.org/officeDocument/2006/relationships/diagramLayout" Target="../diagrams/layout14.xml"/><Relationship Id="rId5" Type="http://schemas.openxmlformats.org/officeDocument/2006/relationships/diagramQuickStyle" Target="../diagrams/quickStyle14.xml"/><Relationship Id="rId6" Type="http://schemas.openxmlformats.org/officeDocument/2006/relationships/diagramColors" Target="../diagrams/colors14.xml"/><Relationship Id="rId7" Type="http://schemas.microsoft.com/office/2007/relationships/diagramDrawing" Target="../diagrams/drawing14.xml"/><Relationship Id="rId8" Type="http://schemas.openxmlformats.org/officeDocument/2006/relationships/hyperlink" Target="http://www.enigmaticparadox.com/images/ObamaFingerDec6.jpg" TargetMode="External"/><Relationship Id="rId9" Type="http://schemas.openxmlformats.org/officeDocument/2006/relationships/image" Target="../media/image45.jpeg"/><Relationship Id="rId10" Type="http://schemas.openxmlformats.org/officeDocument/2006/relationships/hyperlink" Target="http://images.google.com/imgres?imgurl=http://www.visitingdc.com/images/richard-nixon-picture.jpg&amp;imgrefurl=http://www.visitingdc.com/president/richard-nixon-picture.htm&amp;h=336&amp;w=325&amp;sz=23&amp;hl=en&amp;start=1&amp;tbnid=rcrt6fmabc7XdM:&amp;tbnh=119&amp;tbnw=115&amp;prev=/images?q=nixon&amp;gbv=2&amp;ndsp=20&amp;svnum=10&amp;hl=en&amp;sa=N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4" Type="http://schemas.openxmlformats.org/officeDocument/2006/relationships/diagramQuickStyle" Target="../diagrams/quickStyle15.xml"/><Relationship Id="rId5" Type="http://schemas.openxmlformats.org/officeDocument/2006/relationships/diagramColors" Target="../diagrams/colors15.xml"/><Relationship Id="rId6" Type="http://schemas.microsoft.com/office/2007/relationships/diagramDrawing" Target="../diagrams/drawing15.xml"/><Relationship Id="rId7" Type="http://schemas.openxmlformats.org/officeDocument/2006/relationships/diagramData" Target="../diagrams/data16.xml"/><Relationship Id="rId8" Type="http://schemas.openxmlformats.org/officeDocument/2006/relationships/diagramLayout" Target="../diagrams/layout16.xml"/><Relationship Id="rId9" Type="http://schemas.openxmlformats.org/officeDocument/2006/relationships/diagramQuickStyle" Target="../diagrams/quickStyle16.xml"/><Relationship Id="rId10" Type="http://schemas.openxmlformats.org/officeDocument/2006/relationships/diagramColors" Target="../diagrams/colors16.xml"/><Relationship Id="rId11" Type="http://schemas.microsoft.com/office/2007/relationships/diagramDrawing" Target="../diagrams/drawing16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9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80.xml"/><Relationship Id="rId3" Type="http://schemas.openxmlformats.org/officeDocument/2006/relationships/chart" Target="../charts/chart8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8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8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8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5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85.xml"/><Relationship Id="rId3" Type="http://schemas.openxmlformats.org/officeDocument/2006/relationships/chart" Target="../charts/chart8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4" Type="http://schemas.openxmlformats.org/officeDocument/2006/relationships/diagramQuickStyle" Target="../diagrams/quickStyle17.xml"/><Relationship Id="rId5" Type="http://schemas.openxmlformats.org/officeDocument/2006/relationships/diagramColors" Target="../diagrams/colors17.xml"/><Relationship Id="rId6" Type="http://schemas.microsoft.com/office/2007/relationships/diagramDrawing" Target="../diagrams/drawing17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8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88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89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0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1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4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5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6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8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9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00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01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0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03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04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05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06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0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08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0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8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0.wmf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10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11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1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13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.xml"/><Relationship Id="rId3" Type="http://schemas.openxmlformats.org/officeDocument/2006/relationships/chart" Target="../charts/chart10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15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16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17.xml"/><Relationship Id="rId3" Type="http://schemas.openxmlformats.org/officeDocument/2006/relationships/image" Target="../media/image61.png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1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19.xml"/><Relationship Id="rId3" Type="http://schemas.openxmlformats.org/officeDocument/2006/relationships/chart" Target="../charts/chart120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21.xml"/><Relationship Id="rId3" Type="http://schemas.openxmlformats.org/officeDocument/2006/relationships/chart" Target="../charts/chart12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23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24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4" Type="http://schemas.openxmlformats.org/officeDocument/2006/relationships/diagramQuickStyle" Target="../diagrams/quickStyle18.xml"/><Relationship Id="rId5" Type="http://schemas.openxmlformats.org/officeDocument/2006/relationships/diagramColors" Target="../diagrams/colors18.xml"/><Relationship Id="rId6" Type="http://schemas.microsoft.com/office/2007/relationships/diagramDrawing" Target="../diagrams/drawing18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8.xml"/></Relationships>
</file>

<file path=ppt/slides/_rels/slide229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20.xml"/><Relationship Id="rId12" Type="http://schemas.openxmlformats.org/officeDocument/2006/relationships/diagramData" Target="../diagrams/data21.xml"/><Relationship Id="rId13" Type="http://schemas.openxmlformats.org/officeDocument/2006/relationships/diagramLayout" Target="../diagrams/layout21.xml"/><Relationship Id="rId14" Type="http://schemas.openxmlformats.org/officeDocument/2006/relationships/diagramQuickStyle" Target="../diagrams/quickStyle21.xml"/><Relationship Id="rId15" Type="http://schemas.openxmlformats.org/officeDocument/2006/relationships/diagramColors" Target="../diagrams/colors21.xml"/><Relationship Id="rId16" Type="http://schemas.microsoft.com/office/2007/relationships/diagramDrawing" Target="../diagrams/drawing2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9.xml"/><Relationship Id="rId3" Type="http://schemas.openxmlformats.org/officeDocument/2006/relationships/diagramLayout" Target="../diagrams/layout19.xml"/><Relationship Id="rId4" Type="http://schemas.openxmlformats.org/officeDocument/2006/relationships/diagramQuickStyle" Target="../diagrams/quickStyle19.xml"/><Relationship Id="rId5" Type="http://schemas.openxmlformats.org/officeDocument/2006/relationships/diagramColors" Target="../diagrams/colors19.xml"/><Relationship Id="rId6" Type="http://schemas.microsoft.com/office/2007/relationships/diagramDrawing" Target="../diagrams/drawing19.xml"/><Relationship Id="rId7" Type="http://schemas.openxmlformats.org/officeDocument/2006/relationships/diagramData" Target="../diagrams/data20.xml"/><Relationship Id="rId8" Type="http://schemas.openxmlformats.org/officeDocument/2006/relationships/diagramLayout" Target="../diagrams/layout20.xml"/><Relationship Id="rId9" Type="http://schemas.openxmlformats.org/officeDocument/2006/relationships/diagramQuickStyle" Target="../diagrams/quickStyle20.xml"/><Relationship Id="rId10" Type="http://schemas.openxmlformats.org/officeDocument/2006/relationships/diagramColors" Target="../diagrams/colors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4" Type="http://schemas.openxmlformats.org/officeDocument/2006/relationships/diagramQuickStyle" Target="../diagrams/quickStyle22.xml"/><Relationship Id="rId5" Type="http://schemas.openxmlformats.org/officeDocument/2006/relationships/diagramColors" Target="../diagrams/colors22.xml"/><Relationship Id="rId6" Type="http://schemas.microsoft.com/office/2007/relationships/diagramDrawing" Target="../diagrams/drawing22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6.xml"/><Relationship Id="rId3" Type="http://schemas.openxmlformats.org/officeDocument/2006/relationships/chart" Target="../charts/chart3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2.xml"/><Relationship Id="rId3" Type="http://schemas.openxmlformats.org/officeDocument/2006/relationships/chart" Target="../charts/chart4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4.xml"/><Relationship Id="rId3" Type="http://schemas.openxmlformats.org/officeDocument/2006/relationships/chart" Target="../charts/chart4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6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diagramData" Target="../diagrams/data5.xml"/><Relationship Id="rId8" Type="http://schemas.openxmlformats.org/officeDocument/2006/relationships/diagramLayout" Target="../diagrams/layout5.xml"/><Relationship Id="rId9" Type="http://schemas.openxmlformats.org/officeDocument/2006/relationships/diagramQuickStyle" Target="../diagrams/quickStyle5.xml"/><Relationship Id="rId10" Type="http://schemas.openxmlformats.org/officeDocument/2006/relationships/diagramColors" Target="../diagrams/colors5.xml"/><Relationship Id="rId11" Type="http://schemas.microsoft.com/office/2007/relationships/diagramDrawing" Target="../diagrams/drawing5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xisnexis.com.ezp-prod1.hul.harvard.edu/lnacui2api/search/XMLCrossLinkSearch.do?bct=A&amp;risb=21_T10490860588&amp;returnToId=20_T10490865455&amp;csi=6742&amp;A=0.7853279803090291&amp;sourceCSI=3652&amp;indexTerm=%23CC0002L6S%23&amp;searchTerm=AstraZeneca%20&amp;indexType=C" TargetMode="Externa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lexisnexis.com.ezp-prod1.hul.harvard.edu/lnacui2api/search/XMLCrossLinkSearch.do?bct=A&amp;risb=21_T10490860588&amp;returnToId=20_T10490865455&amp;csi=6742&amp;A=0.7853279803090291&amp;sourceCSI=162599&amp;indexTerm=%23CC0002L6S%23&amp;searchTerm=AstraZeneca%20&amp;indexType=C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0173" y="4111994"/>
            <a:ext cx="7683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We are a </a:t>
            </a:r>
            <a:r>
              <a:rPr lang="en-US" sz="2000" dirty="0">
                <a:latin typeface="Franklin Gothic Book"/>
                <a:cs typeface="Franklin Gothic Book"/>
              </a:rPr>
              <a:t>non-profit </a:t>
            </a:r>
            <a:r>
              <a:rPr lang="en-US" sz="2000" dirty="0" smtClean="0">
                <a:latin typeface="Franklin Gothic Book"/>
                <a:cs typeface="Franklin Gothic Book"/>
              </a:rPr>
              <a:t>research </a:t>
            </a:r>
            <a:r>
              <a:rPr lang="en-US" sz="2000" dirty="0">
                <a:latin typeface="Franklin Gothic Book"/>
                <a:cs typeface="Franklin Gothic Book"/>
              </a:rPr>
              <a:t>and education organization </a:t>
            </a:r>
            <a:r>
              <a:rPr lang="en-US" sz="2000" dirty="0" smtClean="0">
                <a:latin typeface="Franklin Gothic Book"/>
                <a:cs typeface="Franklin Gothic Book"/>
              </a:rPr>
              <a:t>of 18,000 </a:t>
            </a:r>
            <a:r>
              <a:rPr lang="en-US" sz="2000" dirty="0">
                <a:latin typeface="Franklin Gothic Book"/>
                <a:cs typeface="Franklin Gothic Book"/>
              </a:rPr>
              <a:t>physicians, medical students </a:t>
            </a:r>
            <a:r>
              <a:rPr lang="en-US" sz="2000" dirty="0" smtClean="0">
                <a:latin typeface="Franklin Gothic Book"/>
                <a:cs typeface="Franklin Gothic Book"/>
              </a:rPr>
              <a:t>and </a:t>
            </a:r>
            <a:r>
              <a:rPr lang="en-US" sz="2000" dirty="0">
                <a:latin typeface="Franklin Gothic Book"/>
                <a:cs typeface="Franklin Gothic Book"/>
              </a:rPr>
              <a:t>health professionals </a:t>
            </a:r>
            <a:r>
              <a:rPr lang="en-US" sz="2000" dirty="0" smtClean="0">
                <a:latin typeface="Franklin Gothic Book"/>
                <a:cs typeface="Franklin Gothic Book"/>
              </a:rPr>
              <a:t>who support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single</a:t>
            </a:r>
            <a:r>
              <a:rPr lang="en-US" sz="2000" dirty="0">
                <a:latin typeface="Franklin Gothic Book"/>
                <a:cs typeface="Franklin Gothic Book"/>
              </a:rPr>
              <a:t>-payer national health insurance.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Physicians for a </a:t>
            </a:r>
            <a:br>
              <a:rPr lang="en-US" dirty="0" smtClean="0"/>
            </a:br>
            <a:r>
              <a:rPr lang="en-US" dirty="0" smtClean="0"/>
              <a:t>National Health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3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Chronically Ill and Uninsured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693" y="6160915"/>
            <a:ext cx="518830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Wilper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 et al. Annals of Internal Medicine.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2008;149:170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107979"/>
              </p:ext>
            </p:extLst>
          </p:nvPr>
        </p:nvGraphicFramePr>
        <p:xfrm>
          <a:off x="394137" y="1331312"/>
          <a:ext cx="8434553" cy="4344272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3452533"/>
                <a:gridCol w="2567037"/>
                <a:gridCol w="2414983"/>
              </a:tblGrid>
              <a:tr h="54303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Franklin Gothic Medium"/>
                          <a:cs typeface="Franklin Gothic Medium"/>
                        </a:rPr>
                        <a:t>Condition</a:t>
                      </a:r>
                      <a:endParaRPr lang="en-US" sz="20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Franklin Gothic Medium"/>
                          <a:cs typeface="Franklin Gothic Medium"/>
                        </a:rPr>
                        <a:t>% Uninsured</a:t>
                      </a:r>
                      <a:endParaRPr lang="en-US" sz="20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Franklin Gothic Medium"/>
                          <a:cs typeface="Franklin Gothic Medium"/>
                        </a:rPr>
                        <a:t># of Uninsured</a:t>
                      </a:r>
                      <a:endParaRPr lang="en-US" sz="20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5430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Diabetes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16.6%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1.4 million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30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Elevated cholesterol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11.9%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4.0 million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30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Hypertension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15.5%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5.9 million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30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Asthma / COPD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19.3%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3.5 million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30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Previous cancer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15.4%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1.1 million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30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Cardiovascular disease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16.1%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1.3 million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303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Franklin Gothic Medium"/>
                          <a:cs typeface="Franklin Gothic Medium"/>
                        </a:rPr>
                        <a:t>Any of the above</a:t>
                      </a:r>
                      <a:endParaRPr lang="en-US" sz="28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Franklin Gothic Medium"/>
                          <a:cs typeface="Franklin Gothic Medium"/>
                        </a:rPr>
                        <a:t>15.6%</a:t>
                      </a:r>
                      <a:endParaRPr lang="en-US" sz="28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Franklin Gothic Medium"/>
                          <a:cs typeface="Franklin Gothic Medium"/>
                        </a:rPr>
                        <a:t>11.4 million</a:t>
                      </a:r>
                      <a:endParaRPr lang="en-US" sz="28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24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4394" y="6150113"/>
            <a:ext cx="5259606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Analysis based upon 2008 data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NBER 18166 – June, 2012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30" y="4931411"/>
            <a:ext cx="2523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Note: Economically Optimal = Plan that minimized costs.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Medicare Enrollees </a:t>
            </a:r>
            <a:br>
              <a:rPr lang="en-US" sz="4000" dirty="0" smtClean="0"/>
            </a:br>
            <a:r>
              <a:rPr lang="en-US" sz="4000" dirty="0" smtClean="0"/>
              <a:t>Choose Poorly Among Drug Plans</a:t>
            </a:r>
            <a:br>
              <a:rPr lang="en-US" sz="4000" dirty="0" smtClean="0"/>
            </a:br>
            <a:r>
              <a:rPr lang="en-US" sz="2200" dirty="0" smtClean="0">
                <a:latin typeface="Franklin Gothic Book"/>
                <a:cs typeface="Franklin Gothic Book"/>
              </a:rPr>
              <a:t>&lt;16% enrolled in economically optimal Part D plan*</a:t>
            </a:r>
            <a:endParaRPr lang="en-US" sz="22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678443759"/>
              </p:ext>
            </p:extLst>
          </p:nvPr>
        </p:nvGraphicFramePr>
        <p:xfrm>
          <a:off x="453592" y="1360674"/>
          <a:ext cx="8148160" cy="4741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208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Private Medicare Advantage Plans’ </a:t>
            </a:r>
            <a:br>
              <a:rPr lang="en-US" sz="4000" dirty="0" smtClean="0"/>
            </a:br>
            <a:r>
              <a:rPr lang="en-US" sz="4000" dirty="0" smtClean="0"/>
              <a:t>High Overhead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884394" y="6150113"/>
            <a:ext cx="5259606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US House Committee on Energy and Commerce. December, 2009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2385671"/>
            <a:ext cx="1665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Overhead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per enrollee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2008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293473817"/>
              </p:ext>
            </p:extLst>
          </p:nvPr>
        </p:nvGraphicFramePr>
        <p:xfrm>
          <a:off x="1763165" y="1253469"/>
          <a:ext cx="6937551" cy="4519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905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Despite </a:t>
            </a:r>
            <a:r>
              <a:rPr lang="en-US" sz="4900" dirty="0" smtClean="0"/>
              <a:t>Medicare</a:t>
            </a:r>
            <a:r>
              <a:rPr lang="en-US" sz="4900" dirty="0" smtClean="0"/>
              <a:t>’</a:t>
            </a:r>
            <a:r>
              <a:rPr lang="en-US" sz="4900" dirty="0" smtClean="0"/>
              <a:t>s lower overhead</a:t>
            </a:r>
            <a:r>
              <a:rPr lang="en-US" sz="4000" dirty="0"/>
              <a:t>,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700" dirty="0" smtClean="0"/>
              <a:t>enrollment </a:t>
            </a:r>
            <a:r>
              <a:rPr lang="en-US" sz="2700" dirty="0"/>
              <a:t>of Medicare </a:t>
            </a:r>
            <a:r>
              <a:rPr lang="en-US" sz="2700" dirty="0" smtClean="0"/>
              <a:t>patients in private plans has </a:t>
            </a:r>
            <a:br>
              <a:rPr lang="en-US" sz="2700" dirty="0" smtClean="0"/>
            </a:br>
            <a:r>
              <a:rPr lang="en-US" sz="4900" dirty="0" smtClean="0"/>
              <a:t>grown because </a:t>
            </a:r>
            <a:r>
              <a:rPr lang="en-US" sz="4900" dirty="0"/>
              <a:t>of </a:t>
            </a:r>
            <a:r>
              <a:rPr lang="en-US" sz="4900" dirty="0" smtClean="0"/>
              <a:t>cherry picking.</a:t>
            </a:r>
            <a:endParaRPr lang="en-US" sz="4900" dirty="0"/>
          </a:p>
        </p:txBody>
      </p:sp>
    </p:spTree>
    <p:extLst>
      <p:ext uri="{BB962C8B-B14F-4D97-AF65-F5344CB8AC3E}">
        <p14:creationId xmlns:p14="http://schemas.microsoft.com/office/powerpoint/2010/main" val="3545611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Medicare HMO Enrollment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CMS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668794"/>
              </p:ext>
            </p:extLst>
          </p:nvPr>
        </p:nvGraphicFramePr>
        <p:xfrm>
          <a:off x="832959" y="5673042"/>
          <a:ext cx="8115174" cy="3962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52529"/>
                <a:gridCol w="1352529"/>
                <a:gridCol w="1352529"/>
                <a:gridCol w="1352529"/>
                <a:gridCol w="1352529"/>
                <a:gridCol w="13525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2013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743061"/>
              </p:ext>
            </p:extLst>
          </p:nvPr>
        </p:nvGraphicFramePr>
        <p:xfrm>
          <a:off x="690067" y="1210040"/>
          <a:ext cx="538886" cy="481267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38886"/>
              </a:tblGrid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14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8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580084" y="3075419"/>
            <a:ext cx="4128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Medicare HMO enrollment (Millions)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4518" y="1173898"/>
            <a:ext cx="7315200" cy="4498444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58448"/>
              </p:ext>
            </p:extLst>
          </p:nvPr>
        </p:nvGraphicFramePr>
        <p:xfrm>
          <a:off x="1404518" y="1397332"/>
          <a:ext cx="7315200" cy="4282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200"/>
              </a:tblGrid>
              <a:tr h="6117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7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7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7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7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7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7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446962" y="5510041"/>
            <a:ext cx="202897" cy="16130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98758" y="5411626"/>
            <a:ext cx="202897" cy="25972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50554" y="5360076"/>
            <a:ext cx="202897" cy="31127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02350" y="5331956"/>
            <a:ext cx="202897" cy="3393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54146" y="5317897"/>
            <a:ext cx="202897" cy="35345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05942" y="5261660"/>
            <a:ext cx="202897" cy="4096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57738" y="5242914"/>
            <a:ext cx="202897" cy="42843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209534" y="5181991"/>
            <a:ext cx="202897" cy="48935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61330" y="5107008"/>
            <a:ext cx="202897" cy="56434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13126" y="4961730"/>
            <a:ext cx="202897" cy="7096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964922" y="4703976"/>
            <a:ext cx="202897" cy="96737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16718" y="4436850"/>
            <a:ext cx="202897" cy="12345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68514" y="4122858"/>
            <a:ext cx="202897" cy="154849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720310" y="3822927"/>
            <a:ext cx="202897" cy="184842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972106" y="3752631"/>
            <a:ext cx="202897" cy="19187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23902" y="3724513"/>
            <a:ext cx="202897" cy="194683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475698" y="3968206"/>
            <a:ext cx="202897" cy="17031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727494" y="4165036"/>
            <a:ext cx="202897" cy="150631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979290" y="4254078"/>
            <a:ext cx="202897" cy="14172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231086" y="4216587"/>
            <a:ext cx="202897" cy="14547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482882" y="4066621"/>
            <a:ext cx="202897" cy="160472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34678" y="3419894"/>
            <a:ext cx="202897" cy="225145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986474" y="3016862"/>
            <a:ext cx="202897" cy="265448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238270" y="2656008"/>
            <a:ext cx="202897" cy="301534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90066" y="2590397"/>
            <a:ext cx="202897" cy="308095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245454" y="1456281"/>
            <a:ext cx="202897" cy="42150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993658" y="1934297"/>
            <a:ext cx="202897" cy="373705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741862" y="2168618"/>
            <a:ext cx="202897" cy="35027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497260" y="1258895"/>
            <a:ext cx="202897" cy="441245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8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MEPS Data, from Thorpe and Reinhart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Few Sick People </a:t>
            </a:r>
            <a:br>
              <a:rPr lang="en-US" dirty="0" smtClean="0"/>
            </a:br>
            <a:r>
              <a:rPr lang="en-US" dirty="0" smtClean="0"/>
              <a:t>Account for Most Health Dollars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152338"/>
            <a:ext cx="16906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total health spending accounted for by decile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96222136"/>
              </p:ext>
            </p:extLst>
          </p:nvPr>
        </p:nvGraphicFramePr>
        <p:xfrm>
          <a:off x="1566954" y="1397000"/>
          <a:ext cx="7290458" cy="4218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24626" y="5533404"/>
            <a:ext cx="3768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Decile of Privately Insured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92585" y="2234803"/>
            <a:ext cx="1946321" cy="1203990"/>
          </a:xfrm>
          <a:prstGeom prst="roundRect">
            <a:avLst/>
          </a:prstGeom>
          <a:solidFill>
            <a:srgbClr val="800000"/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Top 2 deciles account for </a:t>
            </a:r>
            <a:r>
              <a:rPr lang="en-US" sz="4000" dirty="0" smtClean="0">
                <a:latin typeface="Franklin Gothic Medium"/>
                <a:cs typeface="Franklin Gothic Medium"/>
              </a:rPr>
              <a:t>78.3%</a:t>
            </a:r>
            <a:endParaRPr lang="en-US" sz="2800" dirty="0">
              <a:latin typeface="Franklin Gothic Medium"/>
              <a:cs typeface="Franklin Gothic Medium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14166" y="1533851"/>
            <a:ext cx="1369022" cy="4106760"/>
          </a:xfrm>
          <a:prstGeom prst="roundRect">
            <a:avLst/>
          </a:prstGeom>
          <a:noFill/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7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Medicare HMOs:</a:t>
            </a:r>
            <a:br>
              <a:rPr lang="en-US" dirty="0" smtClean="0"/>
            </a:br>
            <a:r>
              <a:rPr lang="en-US" dirty="0" smtClean="0"/>
              <a:t>The Healthy Go In, The Sick Go Out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NEJM 1997;337:169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311603"/>
            <a:ext cx="15581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Inpatient costs as percentage of FFS Medicare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939837714"/>
              </p:ext>
            </p:extLst>
          </p:nvPr>
        </p:nvGraphicFramePr>
        <p:xfrm>
          <a:off x="1609344" y="1397000"/>
          <a:ext cx="7132320" cy="4638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69510" y="3065069"/>
            <a:ext cx="1682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Healthier patients join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6275" y="2500593"/>
            <a:ext cx="13545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High medical needs when they leave</a:t>
            </a:r>
            <a:endParaRPr lang="en-US" sz="20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8032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itle 1"/>
          <p:cNvSpPr>
            <a:spLocks noGrp="1"/>
          </p:cNvSpPr>
          <p:nvPr>
            <p:ph type="title" idx="4294967295"/>
          </p:nvPr>
        </p:nvSpPr>
        <p:spPr>
          <a:xfrm>
            <a:off x="1" y="2364468"/>
            <a:ext cx="5080000" cy="2273191"/>
          </a:xfrm>
        </p:spPr>
        <p:txBody>
          <a:bodyPr lIns="91440" tIns="45720" rIns="91440" bIns="45720">
            <a:noAutofit/>
          </a:bodyPr>
          <a:lstStyle/>
          <a:p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High cost providers </a:t>
            </a:r>
            <a:b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</a:br>
            <a:r>
              <a:rPr lang="en-US" sz="36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inflate both reimbursement </a:t>
            </a:r>
            <a:br>
              <a:rPr lang="en-US" sz="36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</a:br>
            <a:r>
              <a:rPr lang="en-US" sz="36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and quality scores </a:t>
            </a:r>
            <a:r>
              <a:rPr lang="en-US" sz="36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/>
            </a:r>
            <a:br>
              <a:rPr lang="en-US" sz="36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</a:b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by making patients </a:t>
            </a:r>
            <a:r>
              <a:rPr lang="en-US" sz="36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/>
            </a:r>
            <a:br>
              <a:rPr lang="en-US" sz="36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</a:br>
            <a:r>
              <a:rPr lang="en-US" sz="40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look sicker on paper</a:t>
            </a:r>
            <a:endParaRPr lang="en-US" sz="4000" dirty="0">
              <a:solidFill>
                <a:srgbClr val="003300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920250"/>
          </a:xfrm>
        </p:spPr>
        <p:txBody>
          <a:bodyPr lIns="91440" tIns="45720" rIns="91440" bIns="45720">
            <a:normAutofit/>
          </a:bodyPr>
          <a:lstStyle/>
          <a:p>
            <a:r>
              <a:rPr lang="en-US" sz="40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Profit-Driven </a:t>
            </a:r>
            <a:r>
              <a:rPr lang="en-US" sz="40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Up-coding </a:t>
            </a:r>
            <a:r>
              <a:rPr lang="en-US" sz="40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Makes </a:t>
            </a:r>
            <a:r>
              <a:rPr lang="en-US" sz="40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/>
            </a:r>
            <a:br>
              <a:rPr lang="en-US" sz="40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</a:br>
            <a:r>
              <a:rPr lang="en-US" sz="40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Accurate </a:t>
            </a:r>
            <a:r>
              <a:rPr lang="en-US" sz="40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Risk Adjustment </a:t>
            </a:r>
            <a:r>
              <a:rPr lang="en-US" sz="40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Impossible</a:t>
            </a:r>
            <a:endParaRPr lang="en-US" sz="2800" dirty="0">
              <a:solidFill>
                <a:srgbClr val="003300"/>
              </a:solidFill>
              <a:latin typeface="Franklin Gothic Medium"/>
              <a:cs typeface="Franklin Gothic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871" y="2217604"/>
            <a:ext cx="3881682" cy="25669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64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latin typeface="Franklin Gothic Medium"/>
                <a:cs typeface="Franklin Gothic Medium"/>
              </a:rPr>
              <a:t>The Science of Making Patients Look Sicker on </a:t>
            </a:r>
            <a:r>
              <a:rPr lang="en-US" sz="2400" dirty="0" smtClean="0">
                <a:latin typeface="Franklin Gothic Medium"/>
                <a:cs typeface="Franklin Gothic Medium"/>
              </a:rPr>
              <a:t>Paper</a:t>
            </a:r>
            <a:br>
              <a:rPr lang="en-US" sz="2400" dirty="0" smtClean="0">
                <a:latin typeface="Franklin Gothic Medium"/>
                <a:cs typeface="Franklin Gothic Medium"/>
              </a:rPr>
            </a:br>
            <a:r>
              <a:rPr lang="en-US" sz="4400" dirty="0" smtClean="0">
                <a:latin typeface="Franklin Gothic Medium"/>
                <a:cs typeface="Franklin Gothic Medium"/>
              </a:rPr>
              <a:t>Up-Coding </a:t>
            </a:r>
            <a:endParaRPr lang="en-US" sz="4400" dirty="0">
              <a:latin typeface="Franklin Gothic Medium"/>
              <a:cs typeface="Franklin Gothic Medium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829707"/>
              </p:ext>
            </p:extLst>
          </p:nvPr>
        </p:nvGraphicFramePr>
        <p:xfrm>
          <a:off x="339750" y="1397000"/>
          <a:ext cx="8396745" cy="4419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9638"/>
                <a:gridCol w="558165"/>
                <a:gridCol w="4068942"/>
              </a:tblGrid>
              <a:tr h="55243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No Extra Severity Payment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Equivalent but</a:t>
                      </a:r>
                      <a:r>
                        <a:rPr lang="en-US" sz="2400" b="0" baseline="0" dirty="0" smtClean="0">
                          <a:latin typeface="Franklin Gothic Medium"/>
                          <a:cs typeface="Franklin Gothic Medium"/>
                        </a:rPr>
                        <a:t> Extra Credit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</a:tr>
              <a:tr h="55243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Acute Kidney Insufficiency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Acute Renal Failure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43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Mg = 1.6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Franklin Gothic Book"/>
                          <a:cs typeface="Franklin Gothic Book"/>
                        </a:rPr>
                        <a:t>Hypomagnesemia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43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Delirium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Encephalopathy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43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Anemia 2</a:t>
                      </a:r>
                      <a:r>
                        <a:rPr lang="en-US" sz="2000" baseline="30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 to GI Bleed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Anemia 2</a:t>
                      </a:r>
                      <a:r>
                        <a:rPr lang="en-US" sz="2000" baseline="30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 to Acute Blood Loss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43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Malnourished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Moderately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Malnourished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43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COPD Exacerbation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Acute Respiratory </a:t>
                      </a:r>
                      <a:r>
                        <a:rPr lang="en-US" sz="2000" dirty="0" err="1" smtClean="0">
                          <a:latin typeface="Franklin Gothic Book"/>
                          <a:cs typeface="Franklin Gothic Book"/>
                        </a:rPr>
                        <a:t>Decompensation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432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Franklin Gothic Book"/>
                          <a:cs typeface="Franklin Gothic Book"/>
                        </a:rPr>
                        <a:t>Polysubstance</a:t>
                      </a:r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 Abuse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Continuing </a:t>
                      </a:r>
                      <a:r>
                        <a:rPr lang="en-US" sz="2000" dirty="0" err="1" smtClean="0">
                          <a:latin typeface="Franklin Gothic Book"/>
                          <a:cs typeface="Franklin Gothic Book"/>
                        </a:rPr>
                        <a:t>Polysubstance</a:t>
                      </a:r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 Abuse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ight Arrow 2"/>
          <p:cNvSpPr/>
          <p:nvPr/>
        </p:nvSpPr>
        <p:spPr>
          <a:xfrm>
            <a:off x="3583580" y="1957695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583580" y="2513229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583580" y="3068763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583580" y="3624297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583580" y="4179831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583580" y="4735365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583580" y="5290900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82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5984134" y="6253909"/>
            <a:ext cx="3159866" cy="37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Source:  NY Times 9/21/12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3000"/>
              </a:lnSpc>
              <a:defRPr/>
            </a:pPr>
            <a:r>
              <a:rPr lang="en-US" sz="3600" dirty="0"/>
              <a:t>Hospitals That Got Federal HIT Bonuses Raised ED </a:t>
            </a:r>
            <a:r>
              <a:rPr lang="en-US" sz="3600" dirty="0" smtClean="0"/>
              <a:t>Billings: </a:t>
            </a:r>
            <a:r>
              <a:rPr lang="en-US" sz="3200" dirty="0" smtClean="0"/>
              <a:t>EMRs </a:t>
            </a:r>
            <a:r>
              <a:rPr lang="en-US" sz="3200" dirty="0"/>
              <a:t>Facilitate </a:t>
            </a:r>
            <a:r>
              <a:rPr lang="en-US" sz="3200" dirty="0" err="1" smtClean="0"/>
              <a:t>Upcoding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38971"/>
            <a:ext cx="1979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Annual increase in claims coded at the highest levels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476455"/>
              </p:ext>
            </p:extLst>
          </p:nvPr>
        </p:nvGraphicFramePr>
        <p:xfrm>
          <a:off x="1402010" y="5610964"/>
          <a:ext cx="7741990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8398"/>
                <a:gridCol w="1548398"/>
                <a:gridCol w="1548398"/>
                <a:gridCol w="1548398"/>
                <a:gridCol w="154839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2006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2007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2008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2009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2010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7595"/>
              </p:ext>
            </p:extLst>
          </p:nvPr>
        </p:nvGraphicFramePr>
        <p:xfrm>
          <a:off x="1847355" y="1327686"/>
          <a:ext cx="750489" cy="4848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0489"/>
              </a:tblGrid>
              <a:tr h="80815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815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815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815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815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8158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597844" y="1533849"/>
            <a:ext cx="6127614" cy="4049035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750413"/>
              </p:ext>
            </p:extLst>
          </p:nvPr>
        </p:nvGraphicFramePr>
        <p:xfrm>
          <a:off x="2597844" y="1533849"/>
          <a:ext cx="6127614" cy="404079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127614"/>
              </a:tblGrid>
              <a:tr h="8081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81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81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81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81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546263" y="2572910"/>
            <a:ext cx="2870001" cy="1062837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Hospitals receiving incentives for electronic recordkeeping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81350" y="1822478"/>
            <a:ext cx="6119367" cy="3743913"/>
          </a:xfrm>
          <a:custGeom>
            <a:avLst/>
            <a:gdLst>
              <a:gd name="connsiteX0" fmla="*/ 0 w 6119367"/>
              <a:gd name="connsiteY0" fmla="*/ 3743913 h 3743913"/>
              <a:gd name="connsiteX1" fmla="*/ 3001954 w 6119367"/>
              <a:gd name="connsiteY1" fmla="*/ 2201817 h 3743913"/>
              <a:gd name="connsiteX2" fmla="*/ 4552413 w 6119367"/>
              <a:gd name="connsiteY2" fmla="*/ 717446 h 3743913"/>
              <a:gd name="connsiteX3" fmla="*/ 6119367 w 6119367"/>
              <a:gd name="connsiteY3" fmla="*/ 0 h 3743913"/>
              <a:gd name="connsiteX0" fmla="*/ 0 w 6119367"/>
              <a:gd name="connsiteY0" fmla="*/ 3743913 h 3743913"/>
              <a:gd name="connsiteX1" fmla="*/ 3001954 w 6119367"/>
              <a:gd name="connsiteY1" fmla="*/ 2201817 h 3743913"/>
              <a:gd name="connsiteX2" fmla="*/ 4552413 w 6119367"/>
              <a:gd name="connsiteY2" fmla="*/ 717446 h 3743913"/>
              <a:gd name="connsiteX3" fmla="*/ 6119367 w 6119367"/>
              <a:gd name="connsiteY3" fmla="*/ 0 h 3743913"/>
              <a:gd name="connsiteX0" fmla="*/ 0 w 6119367"/>
              <a:gd name="connsiteY0" fmla="*/ 3743913 h 3743913"/>
              <a:gd name="connsiteX1" fmla="*/ 3001954 w 6119367"/>
              <a:gd name="connsiteY1" fmla="*/ 2201817 h 3743913"/>
              <a:gd name="connsiteX2" fmla="*/ 4552413 w 6119367"/>
              <a:gd name="connsiteY2" fmla="*/ 717446 h 3743913"/>
              <a:gd name="connsiteX3" fmla="*/ 6119367 w 6119367"/>
              <a:gd name="connsiteY3" fmla="*/ 0 h 3743913"/>
              <a:gd name="connsiteX0" fmla="*/ 0 w 6119367"/>
              <a:gd name="connsiteY0" fmla="*/ 3743913 h 3743913"/>
              <a:gd name="connsiteX1" fmla="*/ 3001954 w 6119367"/>
              <a:gd name="connsiteY1" fmla="*/ 2201817 h 3743913"/>
              <a:gd name="connsiteX2" fmla="*/ 4552413 w 6119367"/>
              <a:gd name="connsiteY2" fmla="*/ 717446 h 3743913"/>
              <a:gd name="connsiteX3" fmla="*/ 6119367 w 6119367"/>
              <a:gd name="connsiteY3" fmla="*/ 0 h 3743913"/>
              <a:gd name="connsiteX0" fmla="*/ 0 w 6119367"/>
              <a:gd name="connsiteY0" fmla="*/ 3743913 h 3743913"/>
              <a:gd name="connsiteX1" fmla="*/ 3001954 w 6119367"/>
              <a:gd name="connsiteY1" fmla="*/ 2201817 h 3743913"/>
              <a:gd name="connsiteX2" fmla="*/ 4552413 w 6119367"/>
              <a:gd name="connsiteY2" fmla="*/ 717446 h 3743913"/>
              <a:gd name="connsiteX3" fmla="*/ 6119367 w 6119367"/>
              <a:gd name="connsiteY3" fmla="*/ 0 h 3743913"/>
              <a:gd name="connsiteX0" fmla="*/ 0 w 6119367"/>
              <a:gd name="connsiteY0" fmla="*/ 3743913 h 3743913"/>
              <a:gd name="connsiteX1" fmla="*/ 3001954 w 6119367"/>
              <a:gd name="connsiteY1" fmla="*/ 2201817 h 3743913"/>
              <a:gd name="connsiteX2" fmla="*/ 4552413 w 6119367"/>
              <a:gd name="connsiteY2" fmla="*/ 717446 h 3743913"/>
              <a:gd name="connsiteX3" fmla="*/ 6119367 w 6119367"/>
              <a:gd name="connsiteY3" fmla="*/ 0 h 3743913"/>
              <a:gd name="connsiteX0" fmla="*/ 0 w 6119367"/>
              <a:gd name="connsiteY0" fmla="*/ 3743913 h 3743913"/>
              <a:gd name="connsiteX1" fmla="*/ 3001954 w 6119367"/>
              <a:gd name="connsiteY1" fmla="*/ 2201817 h 3743913"/>
              <a:gd name="connsiteX2" fmla="*/ 4552413 w 6119367"/>
              <a:gd name="connsiteY2" fmla="*/ 717446 h 3743913"/>
              <a:gd name="connsiteX3" fmla="*/ 6119367 w 6119367"/>
              <a:gd name="connsiteY3" fmla="*/ 0 h 374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9367" h="3743913">
                <a:moveTo>
                  <a:pt x="0" y="3743913"/>
                </a:moveTo>
                <a:cubicBezTo>
                  <a:pt x="1121609" y="3225070"/>
                  <a:pt x="82473" y="3687563"/>
                  <a:pt x="3001954" y="2201817"/>
                </a:cubicBezTo>
                <a:lnTo>
                  <a:pt x="4552413" y="717446"/>
                </a:lnTo>
                <a:lnTo>
                  <a:pt x="6119367" y="0"/>
                </a:ln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06824" y="4102477"/>
            <a:ext cx="2371221" cy="5568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Other hospitals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589597" y="3001728"/>
            <a:ext cx="6094626" cy="2564663"/>
          </a:xfrm>
          <a:custGeom>
            <a:avLst/>
            <a:gdLst>
              <a:gd name="connsiteX0" fmla="*/ 0 w 6094626"/>
              <a:gd name="connsiteY0" fmla="*/ 2564663 h 2564663"/>
              <a:gd name="connsiteX1" fmla="*/ 3067931 w 6094626"/>
              <a:gd name="connsiteY1" fmla="*/ 1451385 h 2564663"/>
              <a:gd name="connsiteX2" fmla="*/ 4527672 w 6094626"/>
              <a:gd name="connsiteY2" fmla="*/ 824650 h 2564663"/>
              <a:gd name="connsiteX3" fmla="*/ 6094626 w 6094626"/>
              <a:gd name="connsiteY3" fmla="*/ 0 h 2564663"/>
              <a:gd name="connsiteX0" fmla="*/ 0 w 6094626"/>
              <a:gd name="connsiteY0" fmla="*/ 2564663 h 2564663"/>
              <a:gd name="connsiteX1" fmla="*/ 3067931 w 6094626"/>
              <a:gd name="connsiteY1" fmla="*/ 1451385 h 2564663"/>
              <a:gd name="connsiteX2" fmla="*/ 4527672 w 6094626"/>
              <a:gd name="connsiteY2" fmla="*/ 824650 h 2564663"/>
              <a:gd name="connsiteX3" fmla="*/ 6094626 w 6094626"/>
              <a:gd name="connsiteY3" fmla="*/ 0 h 2564663"/>
              <a:gd name="connsiteX0" fmla="*/ 0 w 6094626"/>
              <a:gd name="connsiteY0" fmla="*/ 2564663 h 2564663"/>
              <a:gd name="connsiteX1" fmla="*/ 3067931 w 6094626"/>
              <a:gd name="connsiteY1" fmla="*/ 1451385 h 2564663"/>
              <a:gd name="connsiteX2" fmla="*/ 4527672 w 6094626"/>
              <a:gd name="connsiteY2" fmla="*/ 824650 h 2564663"/>
              <a:gd name="connsiteX3" fmla="*/ 6094626 w 6094626"/>
              <a:gd name="connsiteY3" fmla="*/ 0 h 2564663"/>
              <a:gd name="connsiteX0" fmla="*/ 0 w 6094626"/>
              <a:gd name="connsiteY0" fmla="*/ 2564663 h 2564663"/>
              <a:gd name="connsiteX1" fmla="*/ 3067931 w 6094626"/>
              <a:gd name="connsiteY1" fmla="*/ 1451385 h 2564663"/>
              <a:gd name="connsiteX2" fmla="*/ 4527672 w 6094626"/>
              <a:gd name="connsiteY2" fmla="*/ 824650 h 2564663"/>
              <a:gd name="connsiteX3" fmla="*/ 6094626 w 6094626"/>
              <a:gd name="connsiteY3" fmla="*/ 0 h 2564663"/>
              <a:gd name="connsiteX0" fmla="*/ 0 w 6094626"/>
              <a:gd name="connsiteY0" fmla="*/ 2564663 h 2564663"/>
              <a:gd name="connsiteX1" fmla="*/ 3067931 w 6094626"/>
              <a:gd name="connsiteY1" fmla="*/ 1451385 h 2564663"/>
              <a:gd name="connsiteX2" fmla="*/ 4527672 w 6094626"/>
              <a:gd name="connsiteY2" fmla="*/ 824650 h 2564663"/>
              <a:gd name="connsiteX3" fmla="*/ 6094626 w 6094626"/>
              <a:gd name="connsiteY3" fmla="*/ 0 h 2564663"/>
              <a:gd name="connsiteX0" fmla="*/ 0 w 6094626"/>
              <a:gd name="connsiteY0" fmla="*/ 2564663 h 2564663"/>
              <a:gd name="connsiteX1" fmla="*/ 3067931 w 6094626"/>
              <a:gd name="connsiteY1" fmla="*/ 1451385 h 2564663"/>
              <a:gd name="connsiteX2" fmla="*/ 4527672 w 6094626"/>
              <a:gd name="connsiteY2" fmla="*/ 824650 h 2564663"/>
              <a:gd name="connsiteX3" fmla="*/ 6094626 w 6094626"/>
              <a:gd name="connsiteY3" fmla="*/ 0 h 2564663"/>
              <a:gd name="connsiteX0" fmla="*/ 0 w 6094626"/>
              <a:gd name="connsiteY0" fmla="*/ 2564663 h 2564663"/>
              <a:gd name="connsiteX1" fmla="*/ 3067931 w 6094626"/>
              <a:gd name="connsiteY1" fmla="*/ 1451385 h 2564663"/>
              <a:gd name="connsiteX2" fmla="*/ 4527672 w 6094626"/>
              <a:gd name="connsiteY2" fmla="*/ 824650 h 2564663"/>
              <a:gd name="connsiteX3" fmla="*/ 6094626 w 6094626"/>
              <a:gd name="connsiteY3" fmla="*/ 0 h 256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626" h="2564663">
                <a:moveTo>
                  <a:pt x="0" y="2564663"/>
                </a:moveTo>
                <a:lnTo>
                  <a:pt x="3067931" y="1451385"/>
                </a:lnTo>
                <a:cubicBezTo>
                  <a:pt x="3554511" y="1242473"/>
                  <a:pt x="3340087" y="1322189"/>
                  <a:pt x="4527672" y="824650"/>
                </a:cubicBezTo>
                <a:lnTo>
                  <a:pt x="6094626" y="0"/>
                </a:lnTo>
              </a:path>
            </a:pathLst>
          </a:custGeom>
          <a:ln w="76200" cmpd="sng">
            <a:solidFill>
              <a:srgbClr val="00514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14165" y="1542097"/>
            <a:ext cx="1056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Franklin Gothic Book"/>
                <a:cs typeface="Franklin Gothic Book"/>
              </a:rPr>
              <a:t>+47%</a:t>
            </a:r>
            <a:endParaRPr lang="en-US" sz="2800" dirty="0">
              <a:latin typeface="Franklin Gothic Book"/>
              <a:cs typeface="Franklin Gothic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40789" y="3426263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Franklin Gothic Book"/>
                <a:cs typeface="Franklin Gothic Book"/>
              </a:rPr>
              <a:t>+32%</a:t>
            </a:r>
            <a:endParaRPr lang="en-US" sz="28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5213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UpCoding at United HealthCare</a:t>
            </a:r>
          </a:p>
        </p:txBody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Franklin Gothic Book"/>
                <a:cs typeface="Franklin Gothic Book"/>
              </a:rPr>
              <a:t>Chart audits at its PacifiCare unit found that 45% of risk scores </a:t>
            </a:r>
            <a:r>
              <a:rPr lang="ja-JP" altLang="en-US" sz="2400" dirty="0">
                <a:latin typeface="Franklin Gothic Book"/>
                <a:cs typeface="Franklin Gothic Book"/>
              </a:rPr>
              <a:t>“</a:t>
            </a:r>
            <a:r>
              <a:rPr lang="en-US" sz="2400" dirty="0">
                <a:latin typeface="Franklin Gothic Book"/>
                <a:cs typeface="Franklin Gothic Book"/>
              </a:rPr>
              <a:t>were invalid because the diagnoses were not supported</a:t>
            </a:r>
            <a:r>
              <a:rPr lang="ja-JP" altLang="en-US" sz="2400" dirty="0">
                <a:latin typeface="Franklin Gothic Book"/>
                <a:cs typeface="Franklin Gothic Book"/>
              </a:rPr>
              <a:t>”</a:t>
            </a:r>
            <a:r>
              <a:rPr lang="en-US" sz="2400" dirty="0">
                <a:latin typeface="Franklin Gothic Book"/>
                <a:cs typeface="Franklin Gothic Book"/>
              </a:rPr>
              <a:t> </a:t>
            </a:r>
          </a:p>
          <a:p>
            <a:r>
              <a:rPr lang="en-US" sz="2400" dirty="0">
                <a:latin typeface="Franklin Gothic Book"/>
                <a:cs typeface="Franklin Gothic Book"/>
              </a:rPr>
              <a:t>OIG estimated that PacifiCare was overpaid $424 million in 2007 alone, 18% of Medicare capitation payments - $2,244 per enrollee</a:t>
            </a:r>
          </a:p>
          <a:p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862212" name="Text Box 4"/>
          <p:cNvSpPr txBox="1">
            <a:spLocks noChangeArrowheads="1"/>
          </p:cNvSpPr>
          <p:nvPr/>
        </p:nvSpPr>
        <p:spPr bwMode="auto">
          <a:xfrm>
            <a:off x="2209800" y="6333447"/>
            <a:ext cx="6934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  <a:latin typeface="Franklin Gothic Book"/>
                <a:cs typeface="Franklin Gothic Book"/>
              </a:rPr>
              <a:t>Source: Office of the Inspector General, DHHS – November, 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047" y="4031569"/>
            <a:ext cx="5819906" cy="1289333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597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44,798 Adult Deaths Annually</a:t>
            </a:r>
            <a:br>
              <a:rPr lang="en-US" dirty="0" smtClean="0"/>
            </a:br>
            <a:r>
              <a:rPr lang="en-US" dirty="0" smtClean="0"/>
              <a:t>Due to Uninsurance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848953"/>
              </p:ext>
            </p:extLst>
          </p:nvPr>
        </p:nvGraphicFramePr>
        <p:xfrm>
          <a:off x="603504" y="1463038"/>
          <a:ext cx="7936992" cy="4395895"/>
        </p:xfrm>
        <a:graphic>
          <a:graphicData uri="http://schemas.openxmlformats.org/drawingml/2006/table">
            <a:tbl>
              <a:tblPr firstRow="1" lastRow="1" bandRow="1">
                <a:tableStyleId>{073A0DAA-6AF3-43AB-8588-CEC1D06C72B9}</a:tableStyleId>
              </a:tblPr>
              <a:tblGrid>
                <a:gridCol w="2645664"/>
                <a:gridCol w="2645664"/>
                <a:gridCol w="2645664"/>
              </a:tblGrid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pitchFamily="34" charset="0"/>
                        </a:rPr>
                        <a:t>State</a:t>
                      </a:r>
                      <a:endParaRPr lang="en-US" sz="2400" dirty="0">
                        <a:latin typeface="Franklin Gothic Medium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pitchFamily="34" charset="0"/>
                        </a:rPr>
                        <a:t>Percent Uninsured</a:t>
                      </a:r>
                      <a:endParaRPr lang="en-US" sz="2400" dirty="0">
                        <a:latin typeface="Franklin Gothic Medium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pitchFamily="34" charset="0"/>
                        </a:rPr>
                        <a:t>Excess Deaths</a:t>
                      </a:r>
                      <a:endParaRPr lang="en-US" sz="2400" dirty="0">
                        <a:latin typeface="Franklin Gothic Medium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California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23.9%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5,302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Texas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29.7%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4,675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Florida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26.0%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3,925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New York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17.5%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2,254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Georgia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23.6%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1,841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pitchFamily="34" charset="0"/>
                        </a:rPr>
                        <a:t>USA</a:t>
                      </a:r>
                      <a:endParaRPr lang="en-US" sz="2400" dirty="0">
                        <a:latin typeface="Franklin Gothic Medium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pitchFamily="34" charset="0"/>
                        </a:rPr>
                        <a:t>15.3%</a:t>
                      </a:r>
                      <a:endParaRPr lang="en-US" sz="2400" dirty="0">
                        <a:latin typeface="Franklin Gothic Medium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pitchFamily="34" charset="0"/>
                        </a:rPr>
                        <a:t>44,798</a:t>
                      </a:r>
                      <a:endParaRPr lang="en-US" sz="2400" dirty="0">
                        <a:latin typeface="Franklin Gothic Medium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23515" y="6130138"/>
            <a:ext cx="572048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Wilper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et al. Am J Public Health 2009.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State tabulations by author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7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2300" y="207963"/>
            <a:ext cx="7805738" cy="1143000"/>
          </a:xfrm>
        </p:spPr>
        <p:txBody>
          <a:bodyPr>
            <a:noAutofit/>
          </a:bodyPr>
          <a:lstStyle/>
          <a:p>
            <a:pPr eaLnBrk="1">
              <a:defRPr/>
            </a:pPr>
            <a:r>
              <a:rPr lang="en-US" sz="40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How Could a Medicare HMO </a:t>
            </a:r>
            <a:r>
              <a:rPr lang="en-US" sz="40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/>
            </a:r>
            <a:br>
              <a:rPr lang="en-US" sz="40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</a:br>
            <a:r>
              <a:rPr lang="en-US" sz="40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Profit </a:t>
            </a:r>
            <a:r>
              <a:rPr lang="en-US" sz="40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on CHF Patients? 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3944" y="1728788"/>
            <a:ext cx="5513100" cy="4241373"/>
          </a:xfrm>
        </p:spPr>
        <p:txBody>
          <a:bodyPr>
            <a:normAutofit/>
          </a:bodyPr>
          <a:lstStyle/>
          <a:p>
            <a:pPr marL="227013" indent="-227013" eaLnBrk="1">
              <a:spcAft>
                <a:spcPts val="12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A CHF diagnosis increases the HMO</a:t>
            </a:r>
            <a:r>
              <a:rPr lang="ja-JP" alt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’</a:t>
            </a: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s capitation rate by 41%</a:t>
            </a:r>
          </a:p>
          <a:p>
            <a:pPr marL="227013" indent="-227013" eaLnBrk="1">
              <a:spcAft>
                <a:spcPts val="12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Among </a:t>
            </a:r>
            <a:r>
              <a:rPr lang="en-US" sz="24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Fee-for-</a:t>
            </a:r>
            <a:r>
              <a:rPr lang="en-US" sz="2400" dirty="0" smtClean="0">
                <a:latin typeface="Franklin Gothic Book"/>
                <a:cs typeface="Franklin Gothic Book"/>
              </a:rPr>
              <a:t>Service </a:t>
            </a:r>
            <a:r>
              <a:rPr lang="en-US" sz="24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Medicare </a:t>
            </a: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enrollees with </a:t>
            </a:r>
            <a:r>
              <a:rPr lang="en-US" sz="24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CHF:</a:t>
            </a:r>
          </a:p>
          <a:p>
            <a:pPr marL="627063" lvl="2" indent="-227013"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The </a:t>
            </a:r>
            <a:r>
              <a:rPr lang="en-US" sz="2000" dirty="0">
                <a:solidFill>
                  <a:schemeClr val="tx1"/>
                </a:solidFill>
                <a:latin typeface="Franklin Gothic Book"/>
                <a:cs typeface="Franklin Gothic Book"/>
              </a:rPr>
              <a:t>costliest 5% averaged &gt; $37,000/year </a:t>
            </a:r>
            <a:endParaRPr lang="en-US" sz="2000" dirty="0" smtClean="0">
              <a:solidFill>
                <a:schemeClr val="tx1"/>
              </a:solidFill>
              <a:latin typeface="Franklin Gothic Book"/>
              <a:cs typeface="Franklin Gothic Book"/>
            </a:endParaRPr>
          </a:p>
          <a:p>
            <a:pPr marL="627063" lvl="2" indent="-227013">
              <a:spcAft>
                <a:spcPts val="12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The </a:t>
            </a:r>
            <a:r>
              <a:rPr lang="en-US" sz="2000" dirty="0">
                <a:solidFill>
                  <a:schemeClr val="tx1"/>
                </a:solidFill>
                <a:latin typeface="Franklin Gothic Book"/>
                <a:cs typeface="Franklin Gothic Book"/>
              </a:rPr>
              <a:t>least costly 5% averaged $115/year</a:t>
            </a:r>
          </a:p>
          <a:p>
            <a:pPr marL="227013" indent="-227013" eaLnBrk="1">
              <a:spcAft>
                <a:spcPts val="12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Franklin Gothic Book"/>
                <a:cs typeface="Franklin Gothic Book"/>
              </a:rPr>
              <a:t>Universal echocardiogram screening would label many asymptomatic seniors as having CHF</a:t>
            </a:r>
          </a:p>
        </p:txBody>
      </p:sp>
      <p:sp>
        <p:nvSpPr>
          <p:cNvPr id="200708" name="Text Box 6"/>
          <p:cNvSpPr txBox="1">
            <a:spLocks noChangeArrowheads="1"/>
          </p:cNvSpPr>
          <p:nvPr/>
        </p:nvSpPr>
        <p:spPr bwMode="auto">
          <a:xfrm>
            <a:off x="4029075" y="6266994"/>
            <a:ext cx="5114925" cy="28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832" tIns="41416" rIns="82832" bIns="41416">
            <a:spAutoFit/>
          </a:bodyPr>
          <a:lstStyle>
            <a:lvl1pPr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45000"/>
              <a:defRPr/>
            </a:pPr>
            <a:r>
              <a:rPr lang="en-US" sz="1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Source: </a:t>
            </a:r>
            <a:r>
              <a:rPr lang="en-US" sz="14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MedPAC</a:t>
            </a:r>
            <a:r>
              <a:rPr lang="en-US" sz="1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data for 2008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21" t="2996" b="5628"/>
          <a:stretch/>
        </p:blipFill>
        <p:spPr>
          <a:xfrm>
            <a:off x="5599691" y="2087950"/>
            <a:ext cx="3137185" cy="2655641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733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VA Subsidizes Medicare HMOs</a:t>
            </a:r>
            <a:br>
              <a:rPr lang="en-US" sz="4000" dirty="0" smtClean="0"/>
            </a:br>
            <a:r>
              <a:rPr lang="en-US" sz="2400" dirty="0" smtClean="0"/>
              <a:t>Medicare pays the plan, VA delivers the care, nobody pays the VA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191693"/>
            <a:ext cx="575706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Note: VA cost for Medicare HMO patients’ care = 10% of VA budget in 2009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en-US" sz="1200" dirty="0" err="1" smtClean="0">
                <a:solidFill>
                  <a:schemeClr val="bg2"/>
                </a:solidFill>
                <a:latin typeface="Franklin Gothic Book" pitchFamily="34" charset="0"/>
              </a:rPr>
              <a:t>Trivedi</a:t>
            </a:r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 et al. JAMA 2012;308:67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141721"/>
            <a:ext cx="1917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Annual uncompensated cost to VA of care for Medicare HMO enrollees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55234"/>
              </p:ext>
            </p:extLst>
          </p:nvPr>
        </p:nvGraphicFramePr>
        <p:xfrm>
          <a:off x="1629160" y="1901073"/>
          <a:ext cx="1258737" cy="4344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8737"/>
              </a:tblGrid>
              <a:tr h="108603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$3 billion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8603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$2 billion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8603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$1 billion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86034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848975"/>
              </p:ext>
            </p:extLst>
          </p:nvPr>
        </p:nvGraphicFramePr>
        <p:xfrm>
          <a:off x="2855541" y="5409466"/>
          <a:ext cx="5945676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946"/>
                <a:gridCol w="990946"/>
                <a:gridCol w="990946"/>
                <a:gridCol w="990946"/>
                <a:gridCol w="990946"/>
                <a:gridCol w="9909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2004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2006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2007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2008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2009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863630" y="1561302"/>
            <a:ext cx="5953761" cy="38264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91965"/>
              </p:ext>
            </p:extLst>
          </p:nvPr>
        </p:nvGraphicFramePr>
        <p:xfrm>
          <a:off x="2879809" y="2127577"/>
          <a:ext cx="5880958" cy="3243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80958"/>
              </a:tblGrid>
              <a:tr h="10813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813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813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033507" y="3947749"/>
            <a:ext cx="647148" cy="14237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22346" y="3745508"/>
            <a:ext cx="647148" cy="16260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11185" y="3090246"/>
            <a:ext cx="647148" cy="228128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00024" y="2766660"/>
            <a:ext cx="647148" cy="260486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88863" y="2443074"/>
            <a:ext cx="647148" cy="292845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77701" y="1909157"/>
            <a:ext cx="647148" cy="346237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9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Medicare Overpays HMOs</a:t>
            </a:r>
            <a:br>
              <a:rPr lang="en-US" sz="4000" dirty="0" smtClean="0"/>
            </a:br>
            <a:r>
              <a:rPr lang="en-US" sz="2400" dirty="0" smtClean="0"/>
              <a:t>Overpayments Total $283 Billion Since 1985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954422" y="6133985"/>
            <a:ext cx="5189580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50" dirty="0" smtClean="0">
                <a:solidFill>
                  <a:schemeClr val="bg2"/>
                </a:solidFill>
                <a:latin typeface="Franklin Gothic Book" pitchFamily="34" charset="0"/>
              </a:rPr>
              <a:t> PNHP Report 10/2012 based on data from </a:t>
            </a:r>
            <a:r>
              <a:rPr lang="en-US" sz="1050" dirty="0" err="1" smtClean="0">
                <a:solidFill>
                  <a:schemeClr val="bg2"/>
                </a:solidFill>
                <a:latin typeface="Franklin Gothic Book" pitchFamily="34" charset="0"/>
              </a:rPr>
              <a:t>MedPAC</a:t>
            </a:r>
            <a:r>
              <a:rPr lang="en-US" sz="1050" dirty="0" smtClean="0">
                <a:solidFill>
                  <a:schemeClr val="bg2"/>
                </a:solidFill>
                <a:latin typeface="Franklin Gothic Book" pitchFamily="34" charset="0"/>
              </a:rPr>
              <a:t>, Commonwealth Fund, </a:t>
            </a:r>
            <a:r>
              <a:rPr lang="en-US" sz="1050" dirty="0" err="1" smtClean="0">
                <a:solidFill>
                  <a:schemeClr val="bg2"/>
                </a:solidFill>
                <a:latin typeface="Franklin Gothic Book" pitchFamily="34" charset="0"/>
              </a:rPr>
              <a:t>Trivedi</a:t>
            </a:r>
            <a:r>
              <a:rPr lang="en-US" sz="1050" dirty="0" smtClean="0">
                <a:solidFill>
                  <a:schemeClr val="bg2"/>
                </a:solidFill>
                <a:latin typeface="Franklin Gothic Book" pitchFamily="34" charset="0"/>
              </a:rPr>
              <a:t> et al.</a:t>
            </a:r>
          </a:p>
          <a:p>
            <a:pPr algn="r"/>
            <a:r>
              <a:rPr lang="en-US" sz="1050" dirty="0" smtClean="0">
                <a:solidFill>
                  <a:schemeClr val="bg2"/>
                </a:solidFill>
                <a:latin typeface="Franklin Gothic Book" pitchFamily="34" charset="0"/>
              </a:rPr>
              <a:t>VA = Cost of VA uncompensated care provided to Medicare HMO enrollees</a:t>
            </a:r>
          </a:p>
          <a:p>
            <a:pPr algn="r"/>
            <a:r>
              <a:rPr lang="en-US" sz="1050" dirty="0" smtClean="0">
                <a:solidFill>
                  <a:schemeClr val="bg2"/>
                </a:solidFill>
                <a:latin typeface="Franklin Gothic Book" pitchFamily="34" charset="0"/>
              </a:rPr>
              <a:t>Legislated = Congressionally-mandated excess payments to Medicare HMOs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" y="2141721"/>
            <a:ext cx="16825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Medicare HMO overpayments as compared to FFS costs for similar patients ($Billion)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00842"/>
              </p:ext>
            </p:extLst>
          </p:nvPr>
        </p:nvGraphicFramePr>
        <p:xfrm>
          <a:off x="1334746" y="1391422"/>
          <a:ext cx="897919" cy="4408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7919"/>
              </a:tblGrid>
              <a:tr h="88177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$40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177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$30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177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$20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177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$10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1771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239886"/>
              </p:ext>
            </p:extLst>
          </p:nvPr>
        </p:nvGraphicFramePr>
        <p:xfrm>
          <a:off x="1723032" y="5166776"/>
          <a:ext cx="7248060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010"/>
                <a:gridCol w="1208010"/>
                <a:gridCol w="1208010"/>
                <a:gridCol w="1208010"/>
                <a:gridCol w="1208010"/>
                <a:gridCol w="120801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2012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208394" y="1561303"/>
            <a:ext cx="6568552" cy="3567536"/>
          </a:xfrm>
          <a:prstGeom prst="rect">
            <a:avLst/>
          </a:prstGeom>
          <a:solidFill>
            <a:srgbClr val="EBF1DD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69114"/>
              </p:ext>
            </p:extLst>
          </p:nvPr>
        </p:nvGraphicFramePr>
        <p:xfrm>
          <a:off x="2208394" y="1561303"/>
          <a:ext cx="6568551" cy="3551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68551"/>
              </a:tblGrid>
              <a:tr h="887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7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7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7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49838" y="5604824"/>
            <a:ext cx="48152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VA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25118" y="5604824"/>
            <a:ext cx="172655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Cherry Picking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47456" y="5604824"/>
            <a:ext cx="128835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Legislated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96142" y="5695674"/>
            <a:ext cx="218410" cy="218410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71422" y="5695674"/>
            <a:ext cx="218410" cy="218410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800552" y="5695674"/>
            <a:ext cx="218410" cy="218410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35232" y="4764914"/>
            <a:ext cx="168909" cy="34999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535232" y="2919949"/>
            <a:ext cx="168909" cy="183736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535232" y="2059963"/>
            <a:ext cx="168909" cy="852387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302634" y="4804913"/>
            <a:ext cx="168909" cy="3099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302634" y="3119943"/>
            <a:ext cx="168909" cy="1677371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302634" y="2009963"/>
            <a:ext cx="168909" cy="1104980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80922" y="5087475"/>
            <a:ext cx="168909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80922" y="4946651"/>
            <a:ext cx="168909" cy="13017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487459" y="5096619"/>
            <a:ext cx="168909" cy="1828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720066" y="5096619"/>
            <a:ext cx="168909" cy="1828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952673" y="5087475"/>
            <a:ext cx="168909" cy="2743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185280" y="5078331"/>
            <a:ext cx="168909" cy="36576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209171" y="5016500"/>
            <a:ext cx="168909" cy="984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209171" y="4752975"/>
            <a:ext cx="168909" cy="253999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441778" y="5022850"/>
            <a:ext cx="168909" cy="9205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441778" y="4743450"/>
            <a:ext cx="168909" cy="266700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674385" y="5022849"/>
            <a:ext cx="168909" cy="9205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674385" y="4489450"/>
            <a:ext cx="168909" cy="527050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674385" y="4140200"/>
            <a:ext cx="168909" cy="349250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139599" y="4956175"/>
            <a:ext cx="168909" cy="1587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139599" y="4073525"/>
            <a:ext cx="168909" cy="876300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7139599" y="3427848"/>
            <a:ext cx="168909" cy="648851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604813" y="4867275"/>
            <a:ext cx="168909" cy="2476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604813" y="3527425"/>
            <a:ext cx="168909" cy="1333499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604813" y="2754749"/>
            <a:ext cx="168909" cy="772676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813529" y="5069188"/>
            <a:ext cx="168909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813529" y="4832350"/>
            <a:ext cx="168909" cy="228600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5046136" y="5050900"/>
            <a:ext cx="168909" cy="640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046136" y="4762501"/>
            <a:ext cx="168909" cy="28257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278743" y="5035550"/>
            <a:ext cx="168909" cy="7935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5278743" y="4667251"/>
            <a:ext cx="168909" cy="35877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511350" y="5023468"/>
            <a:ext cx="168909" cy="9143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511350" y="4730750"/>
            <a:ext cx="168909" cy="285749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5743957" y="5019675"/>
            <a:ext cx="168909" cy="952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743957" y="4714875"/>
            <a:ext cx="168909" cy="295275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5976564" y="5019675"/>
            <a:ext cx="168909" cy="952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976564" y="4730751"/>
            <a:ext cx="168909" cy="28257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417887" y="5087475"/>
            <a:ext cx="168909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417887" y="5057160"/>
            <a:ext cx="168909" cy="2743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650494" y="5087475"/>
            <a:ext cx="168909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650494" y="5057160"/>
            <a:ext cx="168909" cy="2743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883101" y="5087475"/>
            <a:ext cx="168909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3883101" y="5056716"/>
            <a:ext cx="168909" cy="2743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4115708" y="5087475"/>
            <a:ext cx="168909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4115708" y="5040841"/>
            <a:ext cx="168909" cy="36576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4348315" y="5087475"/>
            <a:ext cx="168909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4348315" y="4965700"/>
            <a:ext cx="168909" cy="11101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6906992" y="5006975"/>
            <a:ext cx="168909" cy="1079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6906992" y="4349751"/>
            <a:ext cx="168909" cy="65087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906992" y="3904098"/>
            <a:ext cx="168909" cy="445651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7372206" y="4921250"/>
            <a:ext cx="168909" cy="19365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7372206" y="3863975"/>
            <a:ext cx="168909" cy="1050925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372206" y="3157973"/>
            <a:ext cx="168909" cy="706001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837420" y="4813300"/>
            <a:ext cx="168909" cy="3016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837420" y="3291417"/>
            <a:ext cx="168909" cy="1513416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7837420" y="1865395"/>
            <a:ext cx="168909" cy="1422493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070027" y="4813300"/>
            <a:ext cx="168909" cy="3016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070027" y="3231444"/>
            <a:ext cx="168909" cy="1576917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070027" y="2041784"/>
            <a:ext cx="168909" cy="1196715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2254852" y="5096619"/>
            <a:ext cx="168909" cy="1828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2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Title 1"/>
          <p:cNvSpPr>
            <a:spLocks noGrp="1"/>
          </p:cNvSpPr>
          <p:nvPr>
            <p:ph type="ctrTitle" idx="4294967295"/>
          </p:nvPr>
        </p:nvSpPr>
        <p:spPr>
          <a:xfrm>
            <a:off x="276016" y="990600"/>
            <a:ext cx="8591969" cy="3733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Bundled </a:t>
            </a:r>
            <a:r>
              <a:rPr lang="en-US" sz="3200" dirty="0" smtClean="0"/>
              <a:t>payment under </a:t>
            </a:r>
            <a:r>
              <a:rPr lang="en-US" sz="3200" dirty="0"/>
              <a:t>ACOs:</a:t>
            </a:r>
            <a:br>
              <a:rPr lang="en-US" sz="3200" dirty="0"/>
            </a:br>
            <a:r>
              <a:rPr lang="en-US" sz="6600" dirty="0"/>
              <a:t>A Rerun of the 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>HMO</a:t>
            </a:r>
            <a:r>
              <a:rPr lang="en-US" sz="8000" dirty="0" smtClean="0"/>
              <a:t> </a:t>
            </a:r>
            <a:r>
              <a:rPr lang="en-US" sz="6600" dirty="0"/>
              <a:t>Experience?</a:t>
            </a:r>
          </a:p>
        </p:txBody>
      </p:sp>
    </p:spTree>
    <p:extLst>
      <p:ext uri="{BB962C8B-B14F-4D97-AF65-F5344CB8AC3E}">
        <p14:creationId xmlns:p14="http://schemas.microsoft.com/office/powerpoint/2010/main" val="169267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Explosive Growth of ACOs</a:t>
            </a:r>
            <a:endParaRPr lang="en-US" dirty="0"/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600200" y="6298841"/>
            <a:ext cx="754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dirty="0">
                <a:solidFill>
                  <a:schemeClr val="bg1"/>
                </a:solidFill>
                <a:latin typeface="Franklin Gothic Book"/>
                <a:cs typeface="Franklin Gothic Book"/>
              </a:rPr>
              <a:t>Source:  Health Affairs Blog 10/31/13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984509863"/>
              </p:ext>
            </p:extLst>
          </p:nvPr>
        </p:nvGraphicFramePr>
        <p:xfrm>
          <a:off x="1000295" y="1397000"/>
          <a:ext cx="7689223" cy="4553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986043"/>
            <a:ext cx="105670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Number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of ACOs</a:t>
            </a:r>
          </a:p>
        </p:txBody>
      </p:sp>
    </p:spTree>
    <p:extLst>
      <p:ext uri="{BB962C8B-B14F-4D97-AF65-F5344CB8AC3E}">
        <p14:creationId xmlns:p14="http://schemas.microsoft.com/office/powerpoint/2010/main" val="219861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HMO and ACO Similarities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SzPct val="95000"/>
              <a:buFont typeface="Arial"/>
              <a:buChar char="•"/>
            </a:pPr>
            <a:r>
              <a:rPr lang="en-US" sz="2400" b="1" dirty="0" smtClean="0">
                <a:latin typeface="Franklin Gothic Medium"/>
                <a:cs typeface="Franklin Gothic Medium"/>
              </a:rPr>
              <a:t>Diagnosis</a:t>
            </a:r>
            <a:r>
              <a:rPr lang="en-US" sz="2400" dirty="0">
                <a:latin typeface="Franklin Gothic Medium"/>
                <a:cs typeface="Franklin Gothic Medium"/>
              </a:rPr>
              <a:t>: </a:t>
            </a:r>
            <a:r>
              <a:rPr lang="en-US" sz="2400" dirty="0" smtClean="0">
                <a:latin typeface="Franklin Gothic Medium"/>
                <a:cs typeface="Franklin Gothic Medium"/>
              </a:rPr>
              <a:t>FFS </a:t>
            </a:r>
            <a:r>
              <a:rPr lang="en-US" sz="2400" dirty="0">
                <a:latin typeface="Franklin Gothic Medium"/>
                <a:cs typeface="Franklin Gothic Medium"/>
              </a:rPr>
              <a:t>and </a:t>
            </a:r>
            <a:r>
              <a:rPr lang="ja-JP" altLang="en-US" sz="2400" dirty="0">
                <a:latin typeface="Franklin Gothic Medium"/>
                <a:cs typeface="Franklin Gothic Medium"/>
              </a:rPr>
              <a:t>“</a:t>
            </a:r>
            <a:r>
              <a:rPr lang="en-US" sz="2400" dirty="0">
                <a:latin typeface="Franklin Gothic Medium"/>
                <a:cs typeface="Franklin Gothic Medium"/>
              </a:rPr>
              <a:t>fragmentation</a:t>
            </a:r>
            <a:r>
              <a:rPr lang="ja-JP" altLang="en-US" sz="2400" dirty="0">
                <a:latin typeface="Franklin Gothic Medium"/>
                <a:cs typeface="Franklin Gothic Medium"/>
              </a:rPr>
              <a:t>”</a:t>
            </a:r>
            <a:r>
              <a:rPr lang="en-US" sz="2400" dirty="0">
                <a:latin typeface="Franklin Gothic Medium"/>
                <a:cs typeface="Franklin Gothic Medium"/>
              </a:rPr>
              <a:t> </a:t>
            </a:r>
          </a:p>
          <a:p>
            <a:pPr>
              <a:spcAft>
                <a:spcPts val="1200"/>
              </a:spcAft>
              <a:buSzPct val="95000"/>
              <a:buFont typeface="Arial"/>
              <a:buChar char="•"/>
            </a:pPr>
            <a:r>
              <a:rPr lang="en-US" sz="2400" b="1" dirty="0">
                <a:latin typeface="Franklin Gothic Medium"/>
                <a:cs typeface="Franklin Gothic Medium"/>
              </a:rPr>
              <a:t>Rx</a:t>
            </a:r>
            <a:r>
              <a:rPr lang="en-US" sz="2400" dirty="0">
                <a:latin typeface="Franklin Gothic Medium"/>
                <a:cs typeface="Franklin Gothic Medium"/>
              </a:rPr>
              <a:t>:  Invert FFS </a:t>
            </a:r>
            <a:r>
              <a:rPr lang="en-US" sz="2400" dirty="0" smtClean="0">
                <a:latin typeface="Franklin Gothic Medium"/>
                <a:cs typeface="Franklin Gothic Medium"/>
              </a:rPr>
              <a:t>incentives</a:t>
            </a:r>
            <a:endParaRPr lang="en-US" sz="2400" dirty="0">
              <a:latin typeface="Franklin Gothic Medium"/>
              <a:cs typeface="Franklin Gothic Medium"/>
            </a:endParaRPr>
          </a:p>
          <a:p>
            <a:pPr lvl="1">
              <a:spcAft>
                <a:spcPts val="1200"/>
              </a:spcAft>
              <a:buSzPct val="95000"/>
              <a:buFont typeface="Arial"/>
              <a:buChar char="•"/>
            </a:pPr>
            <a:r>
              <a:rPr lang="en-US" sz="2400" dirty="0">
                <a:latin typeface="Franklin Gothic Book"/>
                <a:cs typeface="Franklin Gothic Book"/>
              </a:rPr>
              <a:t>Shift insurance risk to providers</a:t>
            </a:r>
          </a:p>
          <a:p>
            <a:pPr lvl="1">
              <a:spcAft>
                <a:spcPts val="1200"/>
              </a:spcAft>
              <a:buSzPct val="95000"/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“Protect” </a:t>
            </a:r>
            <a:r>
              <a:rPr lang="en-US" sz="2400" dirty="0">
                <a:latin typeface="Franklin Gothic Book"/>
                <a:cs typeface="Franklin Gothic Book"/>
              </a:rPr>
              <a:t>patients with </a:t>
            </a:r>
            <a:r>
              <a:rPr lang="en-US" sz="2400" dirty="0" smtClean="0">
                <a:latin typeface="Franklin Gothic Book"/>
                <a:cs typeface="Franklin Gothic Book"/>
              </a:rPr>
              <a:t>“Pay for Performance (P4P)”</a:t>
            </a:r>
            <a:endParaRPr lang="en-US" sz="2400" dirty="0">
              <a:latin typeface="Franklin Gothic Book"/>
              <a:cs typeface="Franklin Gothic Book"/>
            </a:endParaRPr>
          </a:p>
          <a:p>
            <a:pPr lvl="1">
              <a:spcAft>
                <a:spcPts val="1200"/>
              </a:spcAft>
              <a:buSzPct val="95000"/>
              <a:buFont typeface="Arial"/>
              <a:buChar char="•"/>
            </a:pPr>
            <a:r>
              <a:rPr lang="en-US" sz="2400" dirty="0">
                <a:latin typeface="Franklin Gothic Book"/>
                <a:cs typeface="Franklin Gothic Book"/>
              </a:rPr>
              <a:t>Consolidate providers into entities large enough to be </a:t>
            </a:r>
            <a:r>
              <a:rPr lang="ja-JP" altLang="en-US" sz="2400" dirty="0">
                <a:latin typeface="Franklin Gothic Book"/>
                <a:cs typeface="Franklin Gothic Book"/>
              </a:rPr>
              <a:t>“</a:t>
            </a:r>
            <a:r>
              <a:rPr lang="en-US" sz="2400" dirty="0">
                <a:latin typeface="Franklin Gothic Book"/>
                <a:cs typeface="Franklin Gothic Book"/>
              </a:rPr>
              <a:t>held accountable</a:t>
            </a:r>
            <a:r>
              <a:rPr lang="ja-JP" altLang="en-US" sz="2400" dirty="0">
                <a:latin typeface="Franklin Gothic Book"/>
                <a:cs typeface="Franklin Gothic Book"/>
              </a:rPr>
              <a:t>”</a:t>
            </a:r>
            <a:r>
              <a:rPr lang="en-US" sz="2400" dirty="0">
                <a:latin typeface="Franklin Gothic Book"/>
                <a:cs typeface="Franklin Gothic Book"/>
              </a:rPr>
              <a:t> for cost (via capitation</a:t>
            </a:r>
            <a:r>
              <a:rPr lang="en-US" sz="2400" dirty="0" smtClean="0">
                <a:latin typeface="Franklin Gothic Book"/>
                <a:cs typeface="Franklin Gothic Book"/>
              </a:rPr>
              <a:t>)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8385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3300"/>
                </a:solidFill>
              </a:rPr>
              <a:t>HMO and ACO Differences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51784093"/>
              </p:ext>
            </p:extLst>
          </p:nvPr>
        </p:nvGraphicFramePr>
        <p:xfrm>
          <a:off x="674077" y="1207630"/>
          <a:ext cx="8010769" cy="4674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119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dirty="0">
                <a:solidFill>
                  <a:srgbClr val="003300"/>
                </a:solidFill>
                <a:ea typeface="+mj-ea"/>
                <a:cs typeface="+mj-cs"/>
              </a:rPr>
              <a:t>Why the ACO/HMO </a:t>
            </a:r>
            <a:r>
              <a:rPr lang="en-US" sz="5400" dirty="0" smtClean="0">
                <a:solidFill>
                  <a:srgbClr val="003300"/>
                </a:solidFill>
                <a:ea typeface="+mj-ea"/>
                <a:cs typeface="+mj-cs"/>
              </a:rPr>
              <a:t/>
            </a:r>
            <a:br>
              <a:rPr lang="en-US" sz="5400" dirty="0" smtClean="0">
                <a:solidFill>
                  <a:srgbClr val="003300"/>
                </a:solidFill>
                <a:ea typeface="+mj-ea"/>
                <a:cs typeface="+mj-cs"/>
              </a:rPr>
            </a:br>
            <a:r>
              <a:rPr lang="en-US" sz="5400" dirty="0" smtClean="0">
                <a:solidFill>
                  <a:srgbClr val="003300"/>
                </a:solidFill>
                <a:ea typeface="+mj-ea"/>
                <a:cs typeface="+mj-cs"/>
              </a:rPr>
              <a:t>Concept </a:t>
            </a:r>
            <a:r>
              <a:rPr lang="en-US" sz="5400" dirty="0">
                <a:solidFill>
                  <a:srgbClr val="003300"/>
                </a:solidFill>
                <a:ea typeface="+mj-ea"/>
                <a:cs typeface="+mj-cs"/>
              </a:rPr>
              <a:t>Resonates</a:t>
            </a:r>
          </a:p>
        </p:txBody>
      </p:sp>
      <p:sp>
        <p:nvSpPr>
          <p:cNvPr id="185347" name="Content Placeholder 2"/>
          <p:cNvSpPr>
            <a:spLocks noGrp="1"/>
          </p:cNvSpPr>
          <p:nvPr>
            <p:ph idx="4294967295"/>
          </p:nvPr>
        </p:nvSpPr>
        <p:spPr>
          <a:xfrm>
            <a:off x="459176" y="1630563"/>
            <a:ext cx="8229600" cy="4525963"/>
          </a:xfrm>
        </p:spPr>
        <p:txBody>
          <a:bodyPr>
            <a:normAutofit/>
          </a:bodyPr>
          <a:lstStyle/>
          <a:p>
            <a:pPr marL="230188" indent="-230188" eaLnBrk="1" hangingPunct="1"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defRPr/>
            </a:pPr>
            <a:r>
              <a:rPr lang="en-US" sz="2800" dirty="0">
                <a:latin typeface="Franklin Gothic Book"/>
                <a:cs typeface="Franklin Gothic Book"/>
              </a:rPr>
              <a:t>Lots of redundant high tech facilities and useless, even harmful interventions</a:t>
            </a:r>
          </a:p>
          <a:p>
            <a:pPr marL="230188" indent="-230188" eaLnBrk="1" hangingPunct="1"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defRPr/>
            </a:pPr>
            <a:r>
              <a:rPr lang="en-US" sz="2800" dirty="0">
                <a:latin typeface="Franklin Gothic Book"/>
                <a:cs typeface="Franklin Gothic Book"/>
              </a:rPr>
              <a:t>Neglect of primary care, public health, prevention, mental health</a:t>
            </a:r>
          </a:p>
          <a:p>
            <a:pPr marL="230188" indent="-230188" eaLnBrk="1" hangingPunct="1"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defRPr/>
            </a:pPr>
            <a:r>
              <a:rPr lang="en-US" sz="2800" dirty="0">
                <a:latin typeface="Franklin Gothic Book"/>
                <a:cs typeface="Franklin Gothic Book"/>
              </a:rPr>
              <a:t>Lack of teamwork</a:t>
            </a:r>
          </a:p>
          <a:p>
            <a:pPr marL="230188" indent="-230188" eaLnBrk="1" hangingPunct="1"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defRPr/>
            </a:pPr>
            <a:r>
              <a:rPr lang="en-US" sz="2800" dirty="0">
                <a:latin typeface="Franklin Gothic Book"/>
                <a:cs typeface="Franklin Gothic Book"/>
              </a:rPr>
              <a:t>Quality problems that need system solutions</a:t>
            </a:r>
          </a:p>
          <a:p>
            <a:pPr marL="230188" indent="-230188" eaLnBrk="1" hangingPunct="1">
              <a:lnSpc>
                <a:spcPct val="90000"/>
              </a:lnSpc>
              <a:spcAft>
                <a:spcPts val="1800"/>
              </a:spcAft>
              <a:buClr>
                <a:schemeClr val="tx1"/>
              </a:buClr>
              <a:defRPr/>
            </a:pPr>
            <a:r>
              <a:rPr lang="en-US" sz="2800" dirty="0">
                <a:latin typeface="Franklin Gothic Book"/>
                <a:cs typeface="Franklin Gothic Book"/>
              </a:rPr>
              <a:t>Inadequate public </a:t>
            </a:r>
            <a:r>
              <a:rPr lang="en-US" sz="2800" dirty="0" smtClean="0">
                <a:latin typeface="Franklin Gothic Book"/>
                <a:cs typeface="Franklin Gothic Book"/>
              </a:rPr>
              <a:t>accountability</a:t>
            </a:r>
            <a:endParaRPr lang="en-US" sz="28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4647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HMO-ACO Logic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97247376"/>
              </p:ext>
            </p:extLst>
          </p:nvPr>
        </p:nvGraphicFramePr>
        <p:xfrm>
          <a:off x="359596" y="1315093"/>
          <a:ext cx="8424809" cy="440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556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5809B4-DA35-044A-8ED0-C09878E4C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055809B4-DA35-044A-8ED0-C09878E4C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661D95-ACFF-1744-8E15-E9606CB09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dgm id="{09661D95-ACFF-1744-8E15-E9606CB09B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863FB7-4116-4C47-B698-85865471E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6F863FB7-4116-4C47-B698-85865471E0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61C241-7826-7F4C-A9FD-49E8F8F298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3561C241-7826-7F4C-A9FD-49E8F8F298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766296859"/>
              </p:ext>
            </p:extLst>
          </p:nvPr>
        </p:nvGraphicFramePr>
        <p:xfrm>
          <a:off x="4790237" y="1499604"/>
          <a:ext cx="3884372" cy="5358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Risk HMO Patients </a:t>
            </a:r>
            <a:br>
              <a:rPr lang="en-US" dirty="0" smtClean="0"/>
            </a:br>
            <a:r>
              <a:rPr lang="en-US" dirty="0" smtClean="0"/>
              <a:t>Fared Poorly in the RAND Experiment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82888" y="6053193"/>
            <a:ext cx="5261114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RAND Health Insurance Experiment, Lancet 1988;1:1017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Note: High Risk = 20% of population with lowest income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 + highest medical risk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811686999"/>
              </p:ext>
            </p:extLst>
          </p:nvPr>
        </p:nvGraphicFramePr>
        <p:xfrm>
          <a:off x="292608" y="1499604"/>
          <a:ext cx="3884372" cy="5358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3416202" y="5674870"/>
            <a:ext cx="270662" cy="27066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63475" y="5674870"/>
            <a:ext cx="270662" cy="270662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35658" y="5610146"/>
            <a:ext cx="720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HMO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7562" y="5610146"/>
            <a:ext cx="2391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Free Fee-For-Service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5596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Uninsured Children: </a:t>
            </a:r>
            <a:br>
              <a:rPr lang="en-US" dirty="0" smtClean="0"/>
            </a:br>
            <a:r>
              <a:rPr lang="en-US" dirty="0" smtClean="0"/>
              <a:t>Higher Inpatient Mortality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86937" y="6007027"/>
            <a:ext cx="575706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Abdulah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, et al. J Public Health, Oct. 29, 2009.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*Adjusted for gender, race, age, location,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hospital type, admission source 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468957076"/>
              </p:ext>
            </p:extLst>
          </p:nvPr>
        </p:nvGraphicFramePr>
        <p:xfrm>
          <a:off x="1397000" y="1397000"/>
          <a:ext cx="4555066" cy="4579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509112"/>
            <a:ext cx="1492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Adjusted* mortality rate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pic>
        <p:nvPicPr>
          <p:cNvPr id="98306" name="Picture 2" descr="http://www.faqs.org/photo-dict/photofiles/list/6479/8549sick_chil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435" y="2732551"/>
            <a:ext cx="3436741" cy="22750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18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Depressed Patients:</a:t>
            </a:r>
            <a:br>
              <a:rPr lang="en-US" dirty="0" smtClean="0"/>
            </a:br>
            <a:r>
              <a:rPr lang="en-US" dirty="0" smtClean="0"/>
              <a:t>Fee-For-Service vs. Managed Care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94482" y="5685846"/>
            <a:ext cx="270662" cy="27066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12188" y="5685846"/>
            <a:ext cx="270662" cy="27066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86937" y="6130139"/>
            <a:ext cx="575706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Medical Outcomes Study. JAMA 1989; 262:3298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Arch Gen Psych 1993; 50:517   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22432763"/>
              </p:ext>
            </p:extLst>
          </p:nvPr>
        </p:nvGraphicFramePr>
        <p:xfrm>
          <a:off x="109729" y="1594511"/>
          <a:ext cx="414975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99304" y="5621122"/>
            <a:ext cx="1852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Fee-For-Service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4319" y="5621122"/>
            <a:ext cx="1781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Managed Care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5606" y="1464870"/>
            <a:ext cx="3152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Medium" pitchFamily="34" charset="0"/>
              </a:rPr>
              <a:t>Primary Care Patients</a:t>
            </a:r>
            <a:endParaRPr lang="en-US" sz="2000" dirty="0">
              <a:latin typeface="Franklin Gothic Medium" pitchFamily="34" charset="0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656383820"/>
              </p:ext>
            </p:extLst>
          </p:nvPr>
        </p:nvGraphicFramePr>
        <p:xfrm>
          <a:off x="4447642" y="1593293"/>
          <a:ext cx="460857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354724" y="1463652"/>
            <a:ext cx="364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Medium" pitchFamily="34" charset="0"/>
              </a:rPr>
              <a:t>Patients Seeing Psychiatrist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101641" y="3152855"/>
            <a:ext cx="3121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# of Functional Limitations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0504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series"/>
        </p:bldSub>
      </p:bldGraphic>
      <p:bldP spid="11" grpId="0"/>
      <p:bldP spid="14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 lIns="91440" tIns="45720" rIns="91440" bIns="45720">
            <a:noAutofit/>
          </a:bodyPr>
          <a:lstStyle/>
          <a:p>
            <a:r>
              <a:rPr lang="en-US" sz="3600" dirty="0">
                <a:latin typeface="Franklin Gothic Medium"/>
                <a:cs typeface="Franklin Gothic Medium"/>
              </a:rPr>
              <a:t>Failure of Medicare HMO </a:t>
            </a:r>
            <a:r>
              <a:rPr lang="en-US" sz="3600" dirty="0" smtClean="0">
                <a:latin typeface="Franklin Gothic Medium"/>
                <a:cs typeface="Franklin Gothic Medium"/>
              </a:rPr>
              <a:t>Risk Adjustment</a:t>
            </a:r>
            <a:endParaRPr lang="en-US" sz="6000" dirty="0">
              <a:latin typeface="Franklin Gothic Medium"/>
              <a:cs typeface="Franklin Gothic Medium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50731146"/>
              </p:ext>
            </p:extLst>
          </p:nvPr>
        </p:nvGraphicFramePr>
        <p:xfrm>
          <a:off x="348150" y="1318613"/>
          <a:ext cx="5063630" cy="4667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7569649"/>
              </p:ext>
            </p:extLst>
          </p:nvPr>
        </p:nvGraphicFramePr>
        <p:xfrm>
          <a:off x="5363237" y="1116373"/>
          <a:ext cx="3365169" cy="469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9776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FB9203-BA25-D549-B6BD-35951812B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8FFB9203-BA25-D549-B6BD-35951812B8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CD5B38-450F-9145-B32C-C6F70A41A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dgm id="{1FCD5B38-450F-9145-B32C-C6F70A41AE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9A4F4F-B605-1444-87B7-6837A356DF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CE9A4F4F-B605-1444-87B7-6837A356DF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89B5A-800C-C54B-BA84-9B3ADB3B42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DE889B5A-800C-C54B-BA84-9B3ADB3B42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Graphic spid="4" grpId="0">
        <p:bldAsOne/>
      </p:bldGraphic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148" y="2299129"/>
            <a:ext cx="5452661" cy="147796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Franklin Gothic Medium"/>
                <a:cs typeface="Franklin Gothic Medium"/>
              </a:rPr>
              <a:t>Spinning the Research Findings </a:t>
            </a:r>
            <a:r>
              <a:rPr lang="en-US" sz="6000" dirty="0" smtClean="0">
                <a:latin typeface="Franklin Gothic Medium"/>
                <a:cs typeface="Franklin Gothic Medium"/>
              </a:rPr>
              <a:t/>
            </a:r>
            <a:br>
              <a:rPr lang="en-US" sz="6000" dirty="0" smtClean="0">
                <a:latin typeface="Franklin Gothic Medium"/>
                <a:cs typeface="Franklin Gothic Medium"/>
              </a:rPr>
            </a:br>
            <a:r>
              <a:rPr lang="en-US" sz="6000" dirty="0" smtClean="0">
                <a:latin typeface="Franklin Gothic Medium"/>
                <a:cs typeface="Franklin Gothic Medium"/>
              </a:rPr>
              <a:t>On </a:t>
            </a:r>
            <a:r>
              <a:rPr lang="en-US" sz="6000" dirty="0">
                <a:latin typeface="Franklin Gothic Medium"/>
                <a:cs typeface="Franklin Gothic Medium"/>
              </a:rPr>
              <a:t>ACO Costs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97" y="791663"/>
            <a:ext cx="2956325" cy="44928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550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 descr="ScreenHunter_09 O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42" b="9799"/>
          <a:stretch/>
        </p:blipFill>
        <p:spPr bwMode="auto">
          <a:xfrm>
            <a:off x="283466" y="1398905"/>
            <a:ext cx="5378306" cy="243572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304800" y="0"/>
            <a:ext cx="8458200" cy="119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US" sz="44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The Headline </a:t>
            </a:r>
          </a:p>
          <a:p>
            <a:pPr algn="ctr" eaLnBrk="1"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US" sz="28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On Massachusetts ACO Results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76398" y="6259097"/>
            <a:ext cx="4367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Source: Song et al. Health Affairs 2012;31:1885</a:t>
            </a:r>
            <a:endParaRPr lang="en-US" sz="16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683" y="3532889"/>
            <a:ext cx="5764741" cy="1569660"/>
          </a:xfrm>
          <a:prstGeom prst="rect">
            <a:avLst/>
          </a:prstGeom>
          <a:solidFill>
            <a:srgbClr val="005148"/>
          </a:solidFill>
          <a:ln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137160" rIns="91440" bIns="137160" rtlCol="0" anchor="ctr" anchorCtr="0">
            <a:spAutoFit/>
          </a:bodyPr>
          <a:lstStyle/>
          <a:p>
            <a:r>
              <a:rPr lang="en-US" sz="28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“Overall, participation in the contract over two years led to </a:t>
            </a:r>
            <a:r>
              <a:rPr lang="en-US" sz="28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savings</a:t>
            </a:r>
            <a:r>
              <a:rPr lang="en-US" sz="28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of 2.8% (1.9% in year 1 and 3.3% in year 2).</a:t>
            </a:r>
            <a:endParaRPr lang="en-US" sz="28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7751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7338" y="249238"/>
            <a:ext cx="8639175" cy="1470025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latin typeface="Franklin Gothic Medium"/>
                <a:cs typeface="Franklin Gothic Medium"/>
              </a:rPr>
              <a:t>But</a:t>
            </a:r>
            <a:r>
              <a:rPr lang="en-US" sz="5400" dirty="0" smtClean="0">
                <a:latin typeface="Franklin Gothic Medium"/>
                <a:cs typeface="Franklin Gothic Medium"/>
              </a:rPr>
              <a:t> </a:t>
            </a:r>
            <a:r>
              <a:rPr lang="en-US" sz="4400" dirty="0">
                <a:latin typeface="Franklin Gothic Medium"/>
                <a:cs typeface="Franklin Gothic Medium"/>
              </a:rPr>
              <a:t>Buried in the Text</a:t>
            </a:r>
            <a:endParaRPr lang="en-US" sz="5400" dirty="0">
              <a:latin typeface="Franklin Gothic Medium"/>
              <a:cs typeface="Franklin Gothic Medium"/>
            </a:endParaRP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94462" y="1600979"/>
            <a:ext cx="7924818" cy="2934600"/>
          </a:xfrm>
        </p:spPr>
        <p:txBody>
          <a:bodyPr>
            <a:noAutofit/>
          </a:bodyPr>
          <a:lstStyle/>
          <a:p>
            <a:pPr algn="l">
              <a:spcAft>
                <a:spcPts val="18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 </a:t>
            </a:r>
            <a:r>
              <a:rPr lang="ja-JP" alt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“</a:t>
            </a:r>
            <a:r>
              <a:rPr lang="en-US" altLang="ja-JP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Our findings do not imply that overall spending fell. . . . [because] </a:t>
            </a:r>
            <a:r>
              <a:rPr lang="en-US" altLang="ja-JP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ten </a:t>
            </a:r>
            <a:r>
              <a:rPr lang="en-US" altLang="ja-JP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of the eleven organizations [earned] a budget surplus payment. . . . </a:t>
            </a:r>
            <a:endParaRPr lang="en-US" altLang="ja-JP" sz="2400" dirty="0" smtClean="0">
              <a:solidFill>
                <a:srgbClr val="003300"/>
              </a:solidFill>
              <a:latin typeface="Franklin Gothic Book"/>
              <a:cs typeface="Franklin Gothic Book"/>
            </a:endParaRPr>
          </a:p>
          <a:p>
            <a:pPr algn="l">
              <a:spcAft>
                <a:spcPts val="1800"/>
              </a:spcAft>
            </a:pPr>
            <a:r>
              <a:rPr lang="en-US" altLang="ja-JP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“All </a:t>
            </a:r>
            <a:r>
              <a:rPr lang="en-US" altLang="ja-JP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organizations earned a 2010 quality bonus, and most received infrastructure support. </a:t>
            </a:r>
            <a:endParaRPr lang="en-US" altLang="ja-JP" sz="2400" dirty="0" smtClean="0">
              <a:solidFill>
                <a:srgbClr val="003300"/>
              </a:solidFill>
              <a:latin typeface="Franklin Gothic Book"/>
              <a:cs typeface="Franklin Gothic Book"/>
            </a:endParaRPr>
          </a:p>
          <a:p>
            <a:pPr algn="l">
              <a:spcAft>
                <a:spcPts val="1800"/>
              </a:spcAft>
            </a:pPr>
            <a:r>
              <a:rPr lang="en-US" altLang="ja-JP" sz="24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“This </a:t>
            </a:r>
            <a:r>
              <a:rPr lang="en-US" altLang="ja-JP" sz="24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result makes it likely that total Blue Cross Blue Shield payments to groups in 2010 exceeded medical saving</a:t>
            </a:r>
            <a:r>
              <a:rPr lang="en-US" altLang="ja-JP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s.</a:t>
            </a:r>
            <a:r>
              <a:rPr lang="ja-JP" alt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”</a:t>
            </a: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       </a:t>
            </a:r>
            <a:endParaRPr lang="en-US" sz="24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6398" y="6259097"/>
            <a:ext cx="4367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Source: Song et al. Health Affairs 2012;31:1885</a:t>
            </a:r>
            <a:endParaRPr lang="en-US" sz="16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7234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>
            <a:normAutofit fontScale="90000"/>
          </a:bodyPr>
          <a:lstStyle/>
          <a:p>
            <a:r>
              <a:rPr lang="en-US" sz="40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 </a:t>
            </a:r>
            <a:r>
              <a:rPr lang="en-US" sz="31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Medicare’</a:t>
            </a:r>
            <a:r>
              <a:rPr lang="en-US" altLang="ja-JP" sz="31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s </a:t>
            </a:r>
            <a:r>
              <a:rPr lang="en-US" altLang="ja-JP" sz="31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PGP/ACO Demo. </a:t>
            </a:r>
            <a:r>
              <a:rPr lang="en-US" altLang="ja-JP" sz="31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Project:</a:t>
            </a:r>
            <a:r>
              <a:rPr lang="en-US" altLang="ja-JP" sz="31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/>
            </a:r>
            <a:br>
              <a:rPr lang="en-US" altLang="ja-JP" sz="3100" dirty="0">
                <a:solidFill>
                  <a:srgbClr val="003300"/>
                </a:solidFill>
                <a:latin typeface="Franklin Gothic Medium"/>
                <a:cs typeface="Franklin Gothic Medium"/>
              </a:rPr>
            </a:br>
            <a:r>
              <a:rPr lang="en-US" altLang="ja-JP" sz="40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 </a:t>
            </a:r>
            <a:r>
              <a:rPr lang="en-US" altLang="ja-JP" sz="44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Gaming, But No Savings</a:t>
            </a:r>
            <a:endParaRPr lang="en-US" sz="4400" dirty="0">
              <a:solidFill>
                <a:srgbClr val="003300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355331" name="Content Placeholder 2"/>
          <p:cNvSpPr>
            <a:spLocks noGrp="1"/>
          </p:cNvSpPr>
          <p:nvPr>
            <p:ph idx="4294967295"/>
          </p:nvPr>
        </p:nvSpPr>
        <p:spPr>
          <a:xfrm>
            <a:off x="359596" y="1657548"/>
            <a:ext cx="8424809" cy="3958322"/>
          </a:xfrm>
        </p:spPr>
        <p:txBody>
          <a:bodyPr lIns="91440" tIns="45720" rIns="91440" bIns="45720">
            <a:normAutofit/>
          </a:bodyPr>
          <a:lstStyle/>
          <a:p>
            <a:pPr marL="0" indent="0">
              <a:spcAft>
                <a:spcPts val="1800"/>
              </a:spcAft>
              <a:buClr>
                <a:schemeClr val="tx1"/>
              </a:buClr>
              <a:buFontTx/>
              <a:buNone/>
            </a:pPr>
            <a:r>
              <a:rPr lang="ja-JP" altLang="en-US" sz="2800" dirty="0" smtClean="0">
                <a:latin typeface="Franklin Gothic Book"/>
                <a:cs typeface="Franklin Gothic Book"/>
              </a:rPr>
              <a:t>“</a:t>
            </a:r>
            <a:r>
              <a:rPr lang="en-US" altLang="ja-JP" sz="2800" dirty="0">
                <a:latin typeface="Franklin Gothic Book"/>
                <a:cs typeface="Franklin Gothic Book"/>
              </a:rPr>
              <a:t>The model for the ACO </a:t>
            </a:r>
            <a:r>
              <a:rPr lang="en-US" altLang="ja-JP" sz="2800" dirty="0" smtClean="0">
                <a:latin typeface="Franklin Gothic Book"/>
                <a:cs typeface="Franklin Gothic Book"/>
              </a:rPr>
              <a:t>program… </a:t>
            </a:r>
            <a:r>
              <a:rPr lang="en-US" altLang="ja-JP" sz="2800" dirty="0">
                <a:latin typeface="Franklin Gothic Book"/>
                <a:cs typeface="Franklin Gothic Book"/>
              </a:rPr>
              <a:t>has been tested in the PGP Demonstration </a:t>
            </a:r>
            <a:r>
              <a:rPr lang="en-US" altLang="ja-JP" sz="2800" dirty="0" smtClean="0">
                <a:latin typeface="Franklin Gothic Book"/>
                <a:cs typeface="Franklin Gothic Book"/>
              </a:rPr>
              <a:t>Project… </a:t>
            </a:r>
          </a:p>
          <a:p>
            <a:pPr marL="0" indent="0">
              <a:spcAft>
                <a:spcPts val="1800"/>
              </a:spcAft>
              <a:buClr>
                <a:schemeClr val="tx1"/>
              </a:buClr>
              <a:buFontTx/>
              <a:buNone/>
            </a:pPr>
            <a:r>
              <a:rPr lang="en-US" altLang="ja-JP" sz="2800" dirty="0" smtClean="0">
                <a:latin typeface="Franklin Gothic Book"/>
                <a:cs typeface="Franklin Gothic Book"/>
              </a:rPr>
              <a:t>“Diagnosis </a:t>
            </a:r>
            <a:r>
              <a:rPr lang="en-US" altLang="ja-JP" sz="2800" dirty="0">
                <a:latin typeface="Franklin Gothic Book"/>
                <a:cs typeface="Franklin Gothic Book"/>
              </a:rPr>
              <a:t>coding changes the PGP sites </a:t>
            </a:r>
            <a:r>
              <a:rPr lang="en-US" altLang="ja-JP" sz="2800" dirty="0" smtClean="0">
                <a:latin typeface="Franklin Gothic Book"/>
                <a:cs typeface="Franklin Gothic Book"/>
              </a:rPr>
              <a:t>initiated… produced </a:t>
            </a:r>
            <a:r>
              <a:rPr lang="en-US" altLang="ja-JP" sz="2800" dirty="0">
                <a:latin typeface="Franklin Gothic Book"/>
                <a:cs typeface="Franklin Gothic Book"/>
              </a:rPr>
              <a:t>apparent savings that resulted in shared savings payments to some of the demonstration sites, </a:t>
            </a:r>
            <a:r>
              <a:rPr lang="en-US" altLang="ja-JP" sz="2800" b="1" dirty="0">
                <a:solidFill>
                  <a:srgbClr val="003300"/>
                </a:solidFill>
                <a:latin typeface="Franklin Gothic Medium"/>
                <a:cs typeface="Franklin Gothic Medium"/>
              </a:rPr>
              <a:t>but not actually fewer dollars spent</a:t>
            </a:r>
            <a:r>
              <a:rPr lang="ja-JP" altLang="en-US" sz="2800" dirty="0">
                <a:latin typeface="Franklin Gothic Book"/>
                <a:cs typeface="Franklin Gothic Book"/>
              </a:rPr>
              <a:t>”</a:t>
            </a:r>
            <a:endParaRPr lang="en-US" altLang="ja-JP" sz="2800" dirty="0">
              <a:latin typeface="Franklin Gothic Book"/>
              <a:cs typeface="Franklin Gothic Book"/>
            </a:endParaRPr>
          </a:p>
          <a:p>
            <a:pPr>
              <a:lnSpc>
                <a:spcPct val="90000"/>
              </a:lnSpc>
              <a:spcAft>
                <a:spcPts val="1800"/>
              </a:spcAft>
              <a:buFontTx/>
              <a:buNone/>
            </a:pPr>
            <a:r>
              <a:rPr lang="en-US" sz="2800" dirty="0">
                <a:latin typeface="Franklin Gothic Book"/>
                <a:cs typeface="Franklin Gothic Book"/>
              </a:rPr>
              <a:t>	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0100" y="6275590"/>
            <a:ext cx="4953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Berenson </a:t>
            </a:r>
            <a:r>
              <a:rPr lang="en-US" sz="1600" dirty="0">
                <a:solidFill>
                  <a:schemeClr val="bg1"/>
                </a:solidFill>
                <a:latin typeface="Franklin Gothic Book"/>
                <a:cs typeface="Franklin Gothic Book"/>
              </a:rPr>
              <a:t>RA. Am J. Managed Care, 2010; 16:721-726.</a:t>
            </a:r>
          </a:p>
        </p:txBody>
      </p:sp>
    </p:spTree>
    <p:extLst>
      <p:ext uri="{BB962C8B-B14F-4D97-AF65-F5344CB8AC3E}">
        <p14:creationId xmlns:p14="http://schemas.microsoft.com/office/powerpoint/2010/main" val="227527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7889" y="6118906"/>
            <a:ext cx="47461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*LVCs=incident stroke, MI, hip fracture, colon cancer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Source: </a:t>
            </a:r>
            <a:r>
              <a:rPr lang="en-US" sz="16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Colla</a:t>
            </a:r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et al. JAMA 2012;308:1015</a:t>
            </a:r>
            <a:endParaRPr lang="en-US" sz="16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JAMA Analysis of ACO Demonstration </a:t>
            </a:r>
            <a:br>
              <a:rPr lang="en-US" sz="3100" dirty="0" smtClean="0"/>
            </a:br>
            <a:r>
              <a:rPr lang="en-US" dirty="0" smtClean="0"/>
              <a:t>Omitted the Bonuses Paid to ACOs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1781244"/>
            <a:ext cx="14679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Average annual increase in Medicare payment/beneficiary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581980955"/>
              </p:ext>
            </p:extLst>
          </p:nvPr>
        </p:nvGraphicFramePr>
        <p:xfrm>
          <a:off x="1441529" y="1484382"/>
          <a:ext cx="3412076" cy="3818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16268304"/>
              </p:ext>
            </p:extLst>
          </p:nvPr>
        </p:nvGraphicFramePr>
        <p:xfrm>
          <a:off x="5338123" y="1484382"/>
          <a:ext cx="3412076" cy="3818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2667000" y="2351092"/>
            <a:ext cx="697827" cy="17235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65900" y="2521630"/>
            <a:ext cx="697827" cy="166743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14075" y="5653713"/>
            <a:ext cx="270662" cy="27066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61464" y="5653713"/>
            <a:ext cx="270662" cy="270662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81321" y="5588989"/>
            <a:ext cx="1750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FFS Payments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47054" y="5588989"/>
            <a:ext cx="1122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Bonuses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2041" y="1972736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$1,296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16881" y="2110628"/>
            <a:ext cx="998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$1,230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62143" y="2182873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$1,206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21724" y="2110628"/>
            <a:ext cx="998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$1,230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43535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4"/>
          <p:cNvSpPr>
            <a:spLocks noGrp="1" noChangeArrowheads="1"/>
          </p:cNvSpPr>
          <p:nvPr>
            <p:ph type="title"/>
          </p:nvPr>
        </p:nvSpPr>
        <p:spPr>
          <a:xfrm>
            <a:off x="809507" y="2128996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Franklin Gothic Medium"/>
                <a:cs typeface="Franklin Gothic Medium"/>
              </a:rPr>
              <a:t>ACOs = Medical </a:t>
            </a:r>
            <a:r>
              <a:rPr lang="en-US" sz="6000" dirty="0" smtClean="0">
                <a:latin typeface="Franklin Gothic Medium"/>
                <a:cs typeface="Franklin Gothic Medium"/>
              </a:rPr>
              <a:t>Practices </a:t>
            </a:r>
            <a:r>
              <a:rPr lang="en-US" sz="3600" dirty="0" smtClean="0">
                <a:latin typeface="Franklin Gothic Medium"/>
                <a:cs typeface="Franklin Gothic Medium"/>
              </a:rPr>
              <a:t>owned </a:t>
            </a:r>
            <a:r>
              <a:rPr lang="en-US" sz="3600" dirty="0">
                <a:latin typeface="Franklin Gothic Medium"/>
                <a:cs typeface="Franklin Gothic Medium"/>
              </a:rPr>
              <a:t>by </a:t>
            </a:r>
            <a:r>
              <a:rPr lang="en-US" sz="3600" dirty="0" smtClean="0">
                <a:latin typeface="Franklin Gothic Medium"/>
                <a:cs typeface="Franklin Gothic Medium"/>
              </a:rPr>
              <a:t/>
            </a:r>
            <a:br>
              <a:rPr lang="en-US" sz="3600" dirty="0" smtClean="0">
                <a:latin typeface="Franklin Gothic Medium"/>
                <a:cs typeface="Franklin Gothic Medium"/>
              </a:rPr>
            </a:br>
            <a:r>
              <a:rPr lang="en-US" sz="6000" dirty="0" smtClean="0">
                <a:latin typeface="Franklin Gothic Medium"/>
                <a:cs typeface="Franklin Gothic Medium"/>
              </a:rPr>
              <a:t>Corporate </a:t>
            </a:r>
            <a:r>
              <a:rPr lang="en-US" sz="6000" dirty="0">
                <a:latin typeface="Franklin Gothic Medium"/>
                <a:cs typeface="Franklin Gothic Medium"/>
              </a:rPr>
              <a:t>Oligopolies</a:t>
            </a:r>
          </a:p>
        </p:txBody>
      </p:sp>
    </p:spTree>
    <p:extLst>
      <p:ext uri="{BB962C8B-B14F-4D97-AF65-F5344CB8AC3E}">
        <p14:creationId xmlns:p14="http://schemas.microsoft.com/office/powerpoint/2010/main" val="57865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latin typeface="Franklin Gothic Medium"/>
                <a:cs typeface="Franklin Gothic Medium"/>
              </a:rPr>
              <a:t>Insurers Morphing into ACOs:</a:t>
            </a:r>
            <a:br>
              <a:rPr lang="en-US" sz="4800" dirty="0">
                <a:latin typeface="Franklin Gothic Medium"/>
                <a:cs typeface="Franklin Gothic Medium"/>
              </a:rPr>
            </a:br>
            <a:r>
              <a:rPr lang="en-US" sz="2700" dirty="0">
                <a:latin typeface="Franklin Gothic Medium"/>
                <a:cs typeface="Franklin Gothic Medium"/>
              </a:rPr>
              <a:t>Purchases of Clinics and Practices, 2011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66975380"/>
              </p:ext>
            </p:extLst>
          </p:nvPr>
        </p:nvGraphicFramePr>
        <p:xfrm>
          <a:off x="362874" y="1394814"/>
          <a:ext cx="8527527" cy="4319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687388" y="6361113"/>
            <a:ext cx="351472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US" sz="1800" smtClean="0">
                <a:solidFill>
                  <a:schemeClr val="bg1"/>
                </a:solidFill>
                <a:cs typeface="+mn-cs"/>
              </a:rPr>
              <a:t>Source: Business Insurance, 1/15/12</a:t>
            </a:r>
          </a:p>
        </p:txBody>
      </p:sp>
    </p:spTree>
    <p:extLst>
      <p:ext uri="{BB962C8B-B14F-4D97-AF65-F5344CB8AC3E}">
        <p14:creationId xmlns:p14="http://schemas.microsoft.com/office/powerpoint/2010/main" val="77268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43661" y="1331361"/>
            <a:ext cx="7849209" cy="4081887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39455"/>
              </p:ext>
            </p:extLst>
          </p:nvPr>
        </p:nvGraphicFramePr>
        <p:xfrm>
          <a:off x="943661" y="1331361"/>
          <a:ext cx="7841894" cy="41257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41894"/>
              </a:tblGrid>
              <a:tr h="13752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52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2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For-Profit HMOs Increasingly Dominant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Interstudy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94472"/>
              </p:ext>
            </p:extLst>
          </p:nvPr>
        </p:nvGraphicFramePr>
        <p:xfrm>
          <a:off x="1250897" y="5464248"/>
          <a:ext cx="7183528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5882"/>
                <a:gridCol w="1795882"/>
                <a:gridCol w="1795882"/>
                <a:gridCol w="179588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1985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1995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914894"/>
              </p:ext>
            </p:extLst>
          </p:nvPr>
        </p:nvGraphicFramePr>
        <p:xfrm>
          <a:off x="138989" y="1155797"/>
          <a:ext cx="880245" cy="54498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0245"/>
              </a:tblGrid>
              <a:tr h="13624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75%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13624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50%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13624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25%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13624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577683"/>
              </p:ext>
            </p:extLst>
          </p:nvPr>
        </p:nvGraphicFramePr>
        <p:xfrm>
          <a:off x="8146696" y="5464248"/>
          <a:ext cx="960729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07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2003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987551" y="4769505"/>
            <a:ext cx="234087" cy="6729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044976" y="4016040"/>
            <a:ext cx="234087" cy="14264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402244" y="3335727"/>
            <a:ext cx="234087" cy="21067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59512" y="2955336"/>
            <a:ext cx="234087" cy="24871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116780" y="2779771"/>
            <a:ext cx="234087" cy="266273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474048" y="2918760"/>
            <a:ext cx="234087" cy="25237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31316" y="2926076"/>
            <a:ext cx="234087" cy="25164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188584" y="2852924"/>
            <a:ext cx="234087" cy="258958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45852" y="2743196"/>
            <a:ext cx="234087" cy="26993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903120" y="2596891"/>
            <a:ext cx="234087" cy="284561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260388" y="2421326"/>
            <a:ext cx="234087" cy="30211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617656" y="2275022"/>
            <a:ext cx="234087" cy="316748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974924" y="2201871"/>
            <a:ext cx="234087" cy="324063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332192" y="2062881"/>
            <a:ext cx="234087" cy="337962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689460" y="1945838"/>
            <a:ext cx="234087" cy="349666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046728" y="1960468"/>
            <a:ext cx="234087" cy="34820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403996" y="1989730"/>
            <a:ext cx="234087" cy="345277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761264" y="2026305"/>
            <a:ext cx="234087" cy="341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118532" y="2026305"/>
            <a:ext cx="234087" cy="34161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475799" y="2062882"/>
            <a:ext cx="234087" cy="337962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-1761410" y="3226002"/>
            <a:ext cx="3922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% of HMO Enrollment as For-Profit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468413"/>
              </p:ext>
            </p:extLst>
          </p:nvPr>
        </p:nvGraphicFramePr>
        <p:xfrm>
          <a:off x="306020" y="5464248"/>
          <a:ext cx="160495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495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2" name="Straight Connector 51"/>
          <p:cNvCxnSpPr/>
          <p:nvPr/>
        </p:nvCxnSpPr>
        <p:spPr>
          <a:xfrm>
            <a:off x="958290" y="5435194"/>
            <a:ext cx="7819949" cy="0"/>
          </a:xfrm>
          <a:prstGeom prst="line">
            <a:avLst/>
          </a:prstGeom>
          <a:ln w="38100">
            <a:solidFill>
              <a:srgbClr val="001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39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116577"/>
          </a:xfrm>
        </p:spPr>
        <p:txBody>
          <a:bodyPr anchor="ctr">
            <a:normAutofit/>
          </a:bodyPr>
          <a:lstStyle/>
          <a:p>
            <a:r>
              <a:rPr lang="en-US" sz="6000" dirty="0"/>
              <a:t>Medicaid:</a:t>
            </a:r>
            <a:br>
              <a:rPr lang="en-US" sz="6000" dirty="0"/>
            </a:br>
            <a:r>
              <a:rPr lang="en-US" sz="6000" dirty="0"/>
              <a:t>Poor Access, </a:t>
            </a:r>
            <a:r>
              <a:rPr lang="en-US" sz="6000" dirty="0" smtClean="0"/>
              <a:t>but </a:t>
            </a:r>
            <a:br>
              <a:rPr lang="en-US" sz="6000" dirty="0" smtClean="0"/>
            </a:br>
            <a:r>
              <a:rPr lang="en-US" sz="6000" dirty="0" smtClean="0"/>
              <a:t>Better Than Nothing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34690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et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r="4733" b="12860"/>
          <a:stretch/>
        </p:blipFill>
        <p:spPr bwMode="auto">
          <a:xfrm>
            <a:off x="310832" y="260258"/>
            <a:ext cx="3385490" cy="41413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et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62595" r="10836" b="13305"/>
          <a:stretch/>
        </p:blipFill>
        <p:spPr bwMode="auto">
          <a:xfrm>
            <a:off x="1903632" y="3120909"/>
            <a:ext cx="6955138" cy="25661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3347" name="Oval 3"/>
          <p:cNvSpPr>
            <a:spLocks noChangeArrowheads="1"/>
          </p:cNvSpPr>
          <p:nvPr/>
        </p:nvSpPr>
        <p:spPr bwMode="auto">
          <a:xfrm>
            <a:off x="6012646" y="4406944"/>
            <a:ext cx="2668721" cy="1401383"/>
          </a:xfrm>
          <a:prstGeom prst="ellipse">
            <a:avLst/>
          </a:prstGeom>
          <a:noFill/>
          <a:ln w="76200" cmpd="sng">
            <a:solidFill>
              <a:srgbClr val="8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344289" y="6264920"/>
            <a:ext cx="4799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Modern Healthcare. </a:t>
            </a:r>
            <a:r>
              <a:rPr lang="en-US" sz="16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Vol</a:t>
            </a:r>
            <a:r>
              <a:rPr lang="en-US" sz="16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42/No 52. Dec. 24/31, 2012</a:t>
            </a:r>
          </a:p>
        </p:txBody>
      </p:sp>
    </p:spTree>
    <p:extLst>
      <p:ext uri="{BB962C8B-B14F-4D97-AF65-F5344CB8AC3E}">
        <p14:creationId xmlns:p14="http://schemas.microsoft.com/office/powerpoint/2010/main" val="76874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95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7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4" name="Text Box 1032"/>
          <p:cNvSpPr txBox="1">
            <a:spLocks noChangeArrowheads="1"/>
          </p:cNvSpPr>
          <p:nvPr/>
        </p:nvSpPr>
        <p:spPr bwMode="auto">
          <a:xfrm>
            <a:off x="1730297" y="1323279"/>
            <a:ext cx="56220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A town’s only hospital will not compete with itself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Kronick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R et al. N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Engl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J Med 1993;328:148-152.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Half of Americans Live Where</a:t>
            </a:r>
            <a:br>
              <a:rPr lang="en-US" sz="4000" dirty="0" smtClean="0"/>
            </a:br>
            <a:r>
              <a:rPr lang="en-US" sz="4000" dirty="0" smtClean="0"/>
              <a:t> Population Is Too Low for Competition</a:t>
            </a:r>
            <a:endParaRPr lang="en-US" sz="4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1" y="1692031"/>
            <a:ext cx="6435186" cy="4144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91521" y="3290227"/>
            <a:ext cx="2474139" cy="13234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Highlighted areas are health markets with populations greater than 360,000</a:t>
            </a:r>
            <a:endParaRPr lang="en-US" sz="20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4003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Medscape July 9, 2012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Doctors Are </a:t>
            </a:r>
            <a:br>
              <a:rPr lang="en-US" dirty="0" smtClean="0"/>
            </a:br>
            <a:r>
              <a:rPr lang="en-US" dirty="0" smtClean="0"/>
              <a:t>Hospital Employees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21436"/>
            <a:ext cx="1674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newly hired physicians employed by hospitals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670742273"/>
              </p:ext>
            </p:extLst>
          </p:nvPr>
        </p:nvGraphicFramePr>
        <p:xfrm>
          <a:off x="1532246" y="1644395"/>
          <a:ext cx="713548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332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Hospital Mergers Rising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66387" y="6065977"/>
            <a:ext cx="517761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*2013 data through date of publication</a:t>
            </a:r>
          </a:p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Each deal may involve multiple hospitals</a:t>
            </a:r>
          </a:p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NY Times Aug 12 2013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76323775"/>
              </p:ext>
            </p:extLst>
          </p:nvPr>
        </p:nvGraphicFramePr>
        <p:xfrm>
          <a:off x="1398149" y="1237935"/>
          <a:ext cx="7428331" cy="470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" y="2426928"/>
            <a:ext cx="155824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Hospital mergers and acquisitions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3326" y="3116183"/>
            <a:ext cx="48547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50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07648" y="3236567"/>
            <a:ext cx="63588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Medium"/>
                <a:cs typeface="Franklin Gothic Medium"/>
              </a:rPr>
              <a:t>46*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0127" y="3026125"/>
            <a:ext cx="48748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54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8259" y="2812688"/>
            <a:ext cx="48547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60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5060" y="2791344"/>
            <a:ext cx="48547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Medium"/>
                <a:cs typeface="Franklin Gothic Medium"/>
              </a:rPr>
              <a:t>60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1187" y="3111500"/>
            <a:ext cx="48547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87988" y="2364468"/>
            <a:ext cx="47961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08928" y="1884237"/>
            <a:ext cx="48547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93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1018" y="1532065"/>
            <a:ext cx="63338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105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87026" y="5517349"/>
            <a:ext cx="309514" cy="309514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84660" y="5520342"/>
            <a:ext cx="309514" cy="30951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1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Poll: Patients Reject ACOs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66387" y="6281420"/>
            <a:ext cx="517761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NEJM 2013;369:1066. Kaiser/RWJ/Harvard Survey, 201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643" y="2110248"/>
            <a:ext cx="4067601" cy="172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Franklin Gothic Medium"/>
                <a:cs typeface="Franklin Gothic Medium"/>
              </a:rPr>
              <a:t>“Here are two different ways Medicare could pay doctors. 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Franklin Gothic Medium"/>
                <a:cs typeface="Franklin Gothic Medium"/>
              </a:rPr>
              <a:t>Which of these do you think would be better for you?”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70901341"/>
              </p:ext>
            </p:extLst>
          </p:nvPr>
        </p:nvGraphicFramePr>
        <p:xfrm>
          <a:off x="4208096" y="1296137"/>
          <a:ext cx="4725333" cy="445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139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itle 1"/>
          <p:cNvSpPr>
            <a:spLocks noGrp="1"/>
          </p:cNvSpPr>
          <p:nvPr>
            <p:ph type="title" idx="4294967295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1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Medical Homes and Enhanced Primary Care </a:t>
            </a:r>
            <a:r>
              <a:rPr lang="en-US" sz="31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/>
            </a:r>
            <a:br>
              <a:rPr lang="en-US" sz="31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</a:br>
            <a:r>
              <a:rPr lang="en-US" sz="44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Do Not </a:t>
            </a:r>
            <a:r>
              <a:rPr lang="en-US" sz="44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Require ACO</a:t>
            </a:r>
            <a:r>
              <a:rPr lang="en-US" sz="40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s</a:t>
            </a:r>
          </a:p>
        </p:txBody>
      </p:sp>
      <p:sp>
        <p:nvSpPr>
          <p:cNvPr id="236547" name="Content Placeholder 2"/>
          <p:cNvSpPr>
            <a:spLocks noGrp="1"/>
          </p:cNvSpPr>
          <p:nvPr>
            <p:ph idx="4294967295"/>
          </p:nvPr>
        </p:nvSpPr>
        <p:spPr>
          <a:xfrm>
            <a:off x="341740" y="1406247"/>
            <a:ext cx="6462138" cy="2255202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10000"/>
              </a:lnSpc>
              <a:spcAft>
                <a:spcPts val="1800"/>
              </a:spcAft>
              <a:buNone/>
              <a:defRPr/>
            </a:pPr>
            <a:r>
              <a:rPr lang="en-US" sz="2400" dirty="0" smtClean="0">
                <a:latin typeface="Franklin Gothic Book"/>
                <a:cs typeface="Franklin Gothic Book"/>
              </a:rPr>
              <a:t>Medical </a:t>
            </a:r>
            <a:r>
              <a:rPr lang="en-US" sz="2400" dirty="0">
                <a:latin typeface="Franklin Gothic Book"/>
                <a:cs typeface="Franklin Gothic Book"/>
              </a:rPr>
              <a:t>Homes</a:t>
            </a:r>
            <a:r>
              <a:rPr lang="ja-JP" altLang="en-US" sz="2400" dirty="0">
                <a:latin typeface="Franklin Gothic Book"/>
                <a:cs typeface="Franklin Gothic Book"/>
              </a:rPr>
              <a:t>”</a:t>
            </a:r>
            <a:r>
              <a:rPr lang="en-US" sz="2400" dirty="0">
                <a:latin typeface="Franklin Gothic Book"/>
                <a:cs typeface="Franklin Gothic Book"/>
              </a:rPr>
              <a:t> that integrate more nurses, social workers etc. into primary care and cut physicians</a:t>
            </a:r>
            <a:r>
              <a:rPr lang="ja-JP" altLang="en-US" sz="2400" dirty="0">
                <a:latin typeface="Franklin Gothic Book"/>
                <a:cs typeface="Franklin Gothic Book"/>
              </a:rPr>
              <a:t>’</a:t>
            </a:r>
            <a:r>
              <a:rPr lang="en-US" sz="2400" dirty="0">
                <a:latin typeface="Franklin Gothic Book"/>
                <a:cs typeface="Franklin Gothic Book"/>
              </a:rPr>
              <a:t> panel size may improve care and reduce ED and inpatient utilization, possibly enough to offset the additional personnel </a:t>
            </a:r>
            <a:r>
              <a:rPr lang="en-US" sz="2400" dirty="0" smtClean="0">
                <a:latin typeface="Franklin Gothic Book"/>
                <a:cs typeface="Franklin Gothic Book"/>
              </a:rPr>
              <a:t>costs.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64885" y="3562490"/>
            <a:ext cx="6993562" cy="1352427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5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smtClean="0">
                <a:latin typeface="Franklin Gothic Book"/>
                <a:cs typeface="Franklin Gothic Book"/>
              </a:rPr>
              <a:t>This </a:t>
            </a:r>
            <a:r>
              <a:rPr lang="en-US" sz="3200" dirty="0">
                <a:latin typeface="Franklin Gothic Book"/>
                <a:cs typeface="Franklin Gothic Book"/>
              </a:rPr>
              <a:t>intervention does not require </a:t>
            </a:r>
            <a:endParaRPr lang="en-US" sz="3200" dirty="0" smtClean="0">
              <a:latin typeface="Franklin Gothic Book"/>
              <a:cs typeface="Franklin Gothic Book"/>
            </a:endParaRPr>
          </a:p>
          <a:p>
            <a:pPr algn="ctr">
              <a:defRPr/>
            </a:pPr>
            <a:r>
              <a:rPr lang="en-US" sz="3200" dirty="0" smtClean="0">
                <a:latin typeface="Franklin Gothic Book"/>
                <a:cs typeface="Franklin Gothic Book"/>
              </a:rPr>
              <a:t>recycling </a:t>
            </a:r>
            <a:r>
              <a:rPr lang="en-US" sz="3200" dirty="0">
                <a:latin typeface="Franklin Gothic Book"/>
                <a:cs typeface="Franklin Gothic Book"/>
              </a:rPr>
              <a:t>the HMO experiment.</a:t>
            </a:r>
          </a:p>
        </p:txBody>
      </p:sp>
    </p:spTree>
    <p:extLst>
      <p:ext uri="{BB962C8B-B14F-4D97-AF65-F5344CB8AC3E}">
        <p14:creationId xmlns:p14="http://schemas.microsoft.com/office/powerpoint/2010/main" val="35954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40846" y="2590800"/>
            <a:ext cx="8662308" cy="1143000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The </a:t>
            </a:r>
            <a:r>
              <a:rPr lang="en-US" sz="6000" dirty="0" smtClean="0"/>
              <a:t>Toxicity </a:t>
            </a:r>
            <a:r>
              <a:rPr lang="en-US" sz="6000" dirty="0"/>
              <a:t>of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Pay </a:t>
            </a:r>
            <a:r>
              <a:rPr lang="en-US" sz="6000" dirty="0"/>
              <a:t>for Performance (P4P)</a:t>
            </a:r>
          </a:p>
        </p:txBody>
      </p:sp>
    </p:spTree>
    <p:extLst>
      <p:ext uri="{BB962C8B-B14F-4D97-AF65-F5344CB8AC3E}">
        <p14:creationId xmlns:p14="http://schemas.microsoft.com/office/powerpoint/2010/main" val="314656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003300"/>
                </a:solidFill>
                <a:latin typeface="Franklin Gothic Medium"/>
                <a:cs typeface="Franklin Gothic Medium"/>
              </a:rPr>
              <a:t>Assumptions Implicit in </a:t>
            </a:r>
            <a:r>
              <a:rPr lang="en-US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/>
            </a:r>
            <a:br>
              <a:rPr lang="en-US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</a:br>
            <a:r>
              <a:rPr lang="en-US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“Pay for Performance” (“P4P”)</a:t>
            </a:r>
            <a:endParaRPr lang="en-US" dirty="0">
              <a:solidFill>
                <a:srgbClr val="003300"/>
              </a:solidFill>
              <a:latin typeface="Franklin Gothic Medium"/>
              <a:cs typeface="Franklin Gothic Medium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07889824"/>
              </p:ext>
            </p:extLst>
          </p:nvPr>
        </p:nvGraphicFramePr>
        <p:xfrm>
          <a:off x="354283" y="1606144"/>
          <a:ext cx="8534400" cy="4199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302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57CE93-4815-0746-96BA-564B283B1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7557CE93-4815-0746-96BA-564B283B1B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6B5EA0-359D-DC42-8FC9-4448D358A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B56B5EA0-359D-DC42-8FC9-4448D358A9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712E73-6B3F-7343-B323-5ECE39529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2D712E73-6B3F-7343-B323-5ECE39529F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455AA2-8980-1D4C-B78F-6EA15D350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E4455AA2-8980-1D4C-B78F-6EA15D3507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96" y="340143"/>
            <a:ext cx="842480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Quality Scores Tell More About Patients than Physicians</a:t>
            </a:r>
            <a:br>
              <a:rPr lang="en-US" dirty="0" smtClean="0"/>
            </a:br>
            <a:r>
              <a:rPr lang="en-US" sz="2700" dirty="0" smtClean="0">
                <a:latin typeface="Franklin Gothic Book"/>
                <a:cs typeface="Franklin Gothic Book"/>
              </a:rPr>
              <a:t>Harvard physicians with poorer/minority patients score low</a:t>
            </a:r>
            <a:endParaRPr lang="en-US" sz="2700" dirty="0">
              <a:latin typeface="Franklin Gothic Book"/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Hong C et al. JAMA 9/8/2010. 304:10;1107.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41725603"/>
              </p:ext>
            </p:extLst>
          </p:nvPr>
        </p:nvGraphicFramePr>
        <p:xfrm>
          <a:off x="212141" y="1755647"/>
          <a:ext cx="8631936" cy="4359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402782" y="5658507"/>
            <a:ext cx="270662" cy="270662"/>
          </a:xfrm>
          <a:prstGeom prst="rect">
            <a:avLst/>
          </a:prstGeom>
          <a:solidFill>
            <a:srgbClr val="01A29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04425" y="5658507"/>
            <a:ext cx="270662" cy="270662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5334" y="1938524"/>
            <a:ext cx="7637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Patient characteristics in panels of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high- and low-scoring physicians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9437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Don Berwick: P4P Can Dissociate</a:t>
            </a:r>
            <a:br>
              <a:rPr lang="en-US" dirty="0" smtClean="0"/>
            </a:br>
            <a:r>
              <a:rPr lang="en-US" dirty="0" smtClean="0"/>
              <a:t>People From Their Work</a:t>
            </a:r>
            <a:endParaRPr lang="en-US" dirty="0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36436" y="1551248"/>
            <a:ext cx="8563247" cy="4114102"/>
          </a:xfrm>
        </p:spPr>
        <p:txBody>
          <a:bodyPr>
            <a:normAutofit/>
          </a:bodyPr>
          <a:lstStyle/>
          <a:p>
            <a:pPr marL="0" indent="0" algn="l" eaLnBrk="1" hangingPunct="1">
              <a:spcAft>
                <a:spcPts val="1800"/>
              </a:spcAft>
              <a:buNone/>
              <a:defRPr/>
            </a:pPr>
            <a:r>
              <a:rPr lang="ja-JP" alt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“</a:t>
            </a:r>
            <a:r>
              <a:rPr 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I do not think </a:t>
            </a:r>
            <a:r>
              <a:rPr lang="en-US" sz="22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it’s true </a:t>
            </a:r>
            <a:r>
              <a:rPr 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that the way to get better doctoring and better nursing is to put money on the table in front of doctors and </a:t>
            </a:r>
            <a:r>
              <a:rPr lang="en-US" sz="22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nurses. </a:t>
            </a:r>
            <a:r>
              <a:rPr lang="en-US" sz="22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I think that's a </a:t>
            </a:r>
            <a:r>
              <a:rPr lang="en-US" sz="22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fundamental misunderstanding of human motivation</a:t>
            </a:r>
            <a:r>
              <a:rPr lang="en-US" sz="22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.</a:t>
            </a:r>
          </a:p>
        </p:txBody>
      </p:sp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3957688" y="6300689"/>
            <a:ext cx="51863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Don Berwick, M.D.  Health Affairs. 1/12/2005</a:t>
            </a:r>
            <a:endParaRPr lang="en-US" sz="1600" dirty="0" smtClean="0">
              <a:latin typeface="Franklin Gothic Book"/>
              <a:cs typeface="Franklin Gothic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591" y="2803257"/>
            <a:ext cx="4022819" cy="3022550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972922" y="1389888"/>
            <a:ext cx="7754112" cy="4030675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Medicaid Enrollment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955693" y="6268636"/>
            <a:ext cx="518830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Bureau of the Census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263791"/>
              </p:ext>
            </p:extLst>
          </p:nvPr>
        </p:nvGraphicFramePr>
        <p:xfrm>
          <a:off x="59827" y="1311196"/>
          <a:ext cx="870448" cy="4890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0448"/>
              </a:tblGrid>
              <a:tr h="9780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80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80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80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80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093051"/>
              </p:ext>
            </p:extLst>
          </p:nvPr>
        </p:nvGraphicFramePr>
        <p:xfrm>
          <a:off x="972922" y="1553211"/>
          <a:ext cx="7749599" cy="3867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49599"/>
              </a:tblGrid>
              <a:tr h="9668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668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668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668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42753" name="Rectangle 842752"/>
          <p:cNvSpPr/>
          <p:nvPr/>
        </p:nvSpPr>
        <p:spPr>
          <a:xfrm>
            <a:off x="1016364" y="4340362"/>
            <a:ext cx="221310" cy="107970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14552" y="4309760"/>
            <a:ext cx="221310" cy="111030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612740" y="4258757"/>
            <a:ext cx="221310" cy="116130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910928" y="3942539"/>
            <a:ext cx="221310" cy="14775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209116" y="3697724"/>
            <a:ext cx="221310" cy="172234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2507304" y="3452909"/>
            <a:ext cx="221310" cy="196715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805492" y="3243796"/>
            <a:ext cx="221310" cy="21762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103680" y="3248897"/>
            <a:ext cx="221310" cy="217116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3401868" y="3223396"/>
            <a:ext cx="221310" cy="21966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3700056" y="3259097"/>
            <a:ext cx="221310" cy="216096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998244" y="3488611"/>
            <a:ext cx="221310" cy="19314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296432" y="3621219"/>
            <a:ext cx="221310" cy="17988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594620" y="3575317"/>
            <a:ext cx="221310" cy="18447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892808" y="3544714"/>
            <a:ext cx="221310" cy="187535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190996" y="3335603"/>
            <a:ext cx="221310" cy="208446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489184" y="3187693"/>
            <a:ext cx="221310" cy="22323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787372" y="2942878"/>
            <a:ext cx="221310" cy="24771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6085560" y="2728665"/>
            <a:ext cx="221310" cy="2691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2756" name="Picture 4" descr="PRIVINS%" hidden="1"/>
          <p:cNvPicPr>
            <a:picLocks noChangeAspect="1" noChangeArrowheads="1"/>
          </p:cNvPicPr>
          <p:nvPr/>
        </p:nvPicPr>
        <p:blipFill>
          <a:blip r:embed="rId2" cstate="print"/>
          <a:srcRect l="17600" t="21333" r="10640" b="15200"/>
          <a:stretch>
            <a:fillRect/>
          </a:stretch>
        </p:blipFill>
        <p:spPr bwMode="auto">
          <a:xfrm>
            <a:off x="972923" y="1375257"/>
            <a:ext cx="7776056" cy="4059936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6383748" y="2708264"/>
            <a:ext cx="221310" cy="27118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81936" y="2687864"/>
            <a:ext cx="221310" cy="27322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80124" y="2570556"/>
            <a:ext cx="221310" cy="284950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278312" y="2269639"/>
            <a:ext cx="221310" cy="31504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576500" y="1764707"/>
            <a:ext cx="221310" cy="365535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874688" y="1703503"/>
            <a:ext cx="221310" cy="371656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172876" y="1494391"/>
            <a:ext cx="221310" cy="392567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338485"/>
              </p:ext>
            </p:extLst>
          </p:nvPr>
        </p:nvGraphicFramePr>
        <p:xfrm>
          <a:off x="2" y="5501056"/>
          <a:ext cx="8977050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6175"/>
                <a:gridCol w="1496175"/>
                <a:gridCol w="1496175"/>
                <a:gridCol w="1496175"/>
                <a:gridCol w="1496175"/>
                <a:gridCol w="1496175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1987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1997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2007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2012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8471061" y="1463676"/>
            <a:ext cx="221310" cy="395638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9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Don Berwick: P4P Can Dissociate</a:t>
            </a:r>
            <a:br>
              <a:rPr lang="en-US" dirty="0" smtClean="0"/>
            </a:br>
            <a:r>
              <a:rPr lang="en-US" dirty="0" smtClean="0"/>
              <a:t>People From Their Work</a:t>
            </a:r>
            <a:endParaRPr lang="en-US" dirty="0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36436" y="1551248"/>
            <a:ext cx="8563247" cy="4114102"/>
          </a:xfrm>
        </p:spPr>
        <p:txBody>
          <a:bodyPr>
            <a:normAutofit/>
          </a:bodyPr>
          <a:lstStyle/>
          <a:p>
            <a:pPr marL="0" indent="0" algn="l" eaLnBrk="1" hangingPunct="1">
              <a:spcAft>
                <a:spcPts val="1800"/>
              </a:spcAft>
              <a:buNone/>
              <a:defRPr/>
            </a:pPr>
            <a:r>
              <a:rPr lang="ja-JP" alt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“</a:t>
            </a:r>
            <a:r>
              <a:rPr 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I do not think </a:t>
            </a:r>
            <a:r>
              <a:rPr lang="en-US" sz="22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it’s true </a:t>
            </a:r>
            <a:r>
              <a:rPr 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that the way to get better doctoring and better nursing is to put money on the table in front of doctors and </a:t>
            </a:r>
            <a:r>
              <a:rPr lang="en-US" sz="22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nurses. I </a:t>
            </a:r>
            <a:r>
              <a:rPr 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think that's a </a:t>
            </a:r>
            <a:r>
              <a:rPr lang="en-US" sz="22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fundamental misunderstanding of human </a:t>
            </a:r>
            <a:r>
              <a:rPr lang="en-US" sz="22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motivation</a:t>
            </a:r>
            <a:r>
              <a:rPr lang="en-US" sz="22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.</a:t>
            </a:r>
          </a:p>
          <a:p>
            <a:pPr marL="0" indent="0" algn="l" eaLnBrk="1" hangingPunct="1">
              <a:spcAft>
                <a:spcPts val="1800"/>
              </a:spcAft>
              <a:buNone/>
              <a:defRPr/>
            </a:pPr>
            <a:r>
              <a:rPr lang="en-US" sz="22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“I </a:t>
            </a:r>
            <a:r>
              <a:rPr 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think </a:t>
            </a:r>
            <a:r>
              <a:rPr lang="en-US" sz="22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people respond to joy and work and love </a:t>
            </a:r>
            <a:r>
              <a:rPr 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and achievement and learning and appreciation and gratitude - and a sense of a job well </a:t>
            </a:r>
            <a:r>
              <a:rPr lang="en-US" sz="22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done. I </a:t>
            </a:r>
            <a:r>
              <a:rPr 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think that it feels good to be a doctor and better to be a better </a:t>
            </a:r>
            <a:r>
              <a:rPr lang="en-US" sz="22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doctor.</a:t>
            </a:r>
          </a:p>
          <a:p>
            <a:pPr marL="0" indent="0" algn="l" eaLnBrk="1" hangingPunct="1">
              <a:spcAft>
                <a:spcPts val="1800"/>
              </a:spcAft>
              <a:buNone/>
              <a:defRPr/>
            </a:pPr>
            <a:r>
              <a:rPr lang="en-US" sz="22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“When </a:t>
            </a:r>
            <a:r>
              <a:rPr 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we begin to attach dollar amounts to throughputs and to individual pay </a:t>
            </a:r>
            <a:r>
              <a:rPr lang="en-US" sz="22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we are playing with fire</a:t>
            </a:r>
            <a:r>
              <a:rPr 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. </a:t>
            </a:r>
            <a:r>
              <a:rPr lang="en-US" sz="22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The </a:t>
            </a:r>
            <a:r>
              <a:rPr 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first and most important effect of that may be to begin to </a:t>
            </a:r>
            <a:r>
              <a:rPr lang="en-US" sz="22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dissociate people from their work</a:t>
            </a:r>
            <a:r>
              <a:rPr 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.</a:t>
            </a:r>
            <a:r>
              <a:rPr lang="ja-JP" altLang="en-US" sz="2200" dirty="0">
                <a:solidFill>
                  <a:srgbClr val="003300"/>
                </a:solidFill>
                <a:latin typeface="Franklin Gothic Book"/>
                <a:cs typeface="Franklin Gothic Book"/>
              </a:rPr>
              <a:t>”</a:t>
            </a:r>
            <a:endParaRPr lang="en-US" sz="2200" b="1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3957688" y="6300689"/>
            <a:ext cx="51863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Don Berwick, M.D.  Health Affairs. 1/12/2005</a:t>
            </a:r>
            <a:endParaRPr lang="en-US" sz="1600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4942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95% of Plans Cheat on </a:t>
            </a:r>
            <a:br>
              <a:rPr lang="en-US" sz="4000" dirty="0" smtClean="0"/>
            </a:br>
            <a:r>
              <a:rPr lang="en-US" sz="4000" dirty="0" smtClean="0"/>
              <a:t>HEDIS Quality Measures</a:t>
            </a:r>
            <a:endParaRPr lang="en-US" sz="40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957688" y="5952731"/>
            <a:ext cx="51863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Annals of Internal Medicine 2013;159:456</a:t>
            </a:r>
          </a:p>
          <a:p>
            <a:pPr algn="r">
              <a:defRPr/>
            </a:pPr>
            <a:r>
              <a:rPr lang="en-US" sz="1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Researchers compared reported HEDIS scores for high risk prescribing to actual Medicare Part D payment records for all enrollees and for enrollees sampled for HEDIS scoring</a:t>
            </a:r>
            <a:endParaRPr lang="en-US" sz="1400" dirty="0" smtClean="0">
              <a:latin typeface="Franklin Gothic Book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9453" y="1296136"/>
            <a:ext cx="648509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Medium"/>
                <a:cs typeface="Franklin Gothic Medium"/>
              </a:rPr>
              <a:t>Medicare Advantage plans failing to cheat fall in rankings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98600"/>
            <a:ext cx="2000590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elderly patients prescribed drugs that should be avoided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477949370"/>
              </p:ext>
            </p:extLst>
          </p:nvPr>
        </p:nvGraphicFramePr>
        <p:xfrm>
          <a:off x="1991892" y="1818070"/>
          <a:ext cx="6541421" cy="4114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449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Medicare’s Premier Demonstration:</a:t>
            </a:r>
            <a:br>
              <a:rPr lang="en-US" sz="3600" dirty="0" smtClean="0"/>
            </a:br>
            <a:r>
              <a:rPr lang="en-US" sz="3600" dirty="0" smtClean="0"/>
              <a:t>A P4P Failure at 252 Hospitals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P4P failed even among poor performers at baseline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NEJM March 28, 2012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059949821"/>
              </p:ext>
            </p:extLst>
          </p:nvPr>
        </p:nvGraphicFramePr>
        <p:xfrm>
          <a:off x="1228822" y="1413492"/>
          <a:ext cx="7620343" cy="4573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0" y="1451380"/>
            <a:ext cx="1204080" cy="3603728"/>
            <a:chOff x="0" y="1558588"/>
            <a:chExt cx="1204080" cy="3348084"/>
          </a:xfrm>
        </p:grpSpPr>
        <p:sp>
          <p:nvSpPr>
            <p:cNvPr id="8" name="Up-Down Arrow 7"/>
            <p:cNvSpPr/>
            <p:nvPr/>
          </p:nvSpPr>
          <p:spPr>
            <a:xfrm>
              <a:off x="359724" y="1885427"/>
              <a:ext cx="484632" cy="2734277"/>
            </a:xfrm>
            <a:prstGeom prst="upDownArrow">
              <a:avLst/>
            </a:prstGeom>
            <a:solidFill>
              <a:srgbClr val="005148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6082" y="1558588"/>
              <a:ext cx="891916" cy="386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Book"/>
                  <a:cs typeface="Franklin Gothic Book"/>
                </a:rPr>
                <a:t>Worse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6283" y="4519898"/>
              <a:ext cx="851515" cy="386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Book"/>
                  <a:cs typeface="Franklin Gothic Book"/>
                </a:rPr>
                <a:t>Better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  <p:sp useBgFill="1">
          <p:nvSpPr>
            <p:cNvPr id="7" name="TextBox 6"/>
            <p:cNvSpPr txBox="1"/>
            <p:nvPr/>
          </p:nvSpPr>
          <p:spPr>
            <a:xfrm>
              <a:off x="0" y="2436956"/>
              <a:ext cx="1204080" cy="1631216"/>
            </a:xfrm>
            <a:prstGeom prst="rect">
              <a:avLst/>
            </a:prstGeom>
          </p:spPr>
          <p:txBody>
            <a:bodyPr wrap="square" tIns="45720" bIns="45720" rtlCol="0" anchor="ctr">
              <a:spAutoFit/>
            </a:bodyPr>
            <a:lstStyle/>
            <a:p>
              <a:pPr algn="ctr"/>
              <a:r>
                <a:rPr lang="en-US" sz="2000" dirty="0" smtClean="0">
                  <a:latin typeface="Franklin Gothic Book"/>
                  <a:cs typeface="Franklin Gothic Book"/>
                </a:rPr>
                <a:t>Change from baseline in 30-day mortality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934527" y="5568297"/>
            <a:ext cx="284923" cy="284923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37451" y="5568297"/>
            <a:ext cx="284923" cy="284923"/>
          </a:xfrm>
          <a:prstGeom prst="rect">
            <a:avLst/>
          </a:prstGeom>
          <a:solidFill>
            <a:srgbClr val="8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339940" y="2374994"/>
            <a:ext cx="1500977" cy="3430546"/>
          </a:xfrm>
          <a:prstGeom prst="roundRect">
            <a:avLst/>
          </a:prstGeom>
          <a:noFill/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88592" y="1575079"/>
            <a:ext cx="6812125" cy="445311"/>
          </a:xfrm>
          <a:prstGeom prst="rect">
            <a:avLst/>
          </a:prstGeom>
          <a:noFill/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5-year outcomes show </a:t>
            </a:r>
            <a:r>
              <a:rPr lang="en-US" sz="2400" dirty="0" smtClean="0">
                <a:solidFill>
                  <a:schemeClr val="tx1"/>
                </a:solidFill>
                <a:latin typeface="Franklin Gothic Medium"/>
                <a:cs typeface="Franklin Gothic Medium"/>
              </a:rPr>
              <a:t>no effect on mortality</a:t>
            </a:r>
            <a:endParaRPr lang="en-US" sz="2400" dirty="0">
              <a:solidFill>
                <a:schemeClr val="tx1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0994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1379" y="6053194"/>
            <a:ext cx="4492624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Flodgren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 et al. “An overview of reviews evaluating the effectiveness of financial incentives in changing healthcare professional behaviors and patient outcomes.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54573" y="1867214"/>
            <a:ext cx="2951535" cy="3334260"/>
            <a:chOff x="5434359" y="1665248"/>
            <a:chExt cx="3382539" cy="3821152"/>
          </a:xfrm>
        </p:grpSpPr>
        <p:sp>
          <p:nvSpPr>
            <p:cNvPr id="7" name="Rectangle 6"/>
            <p:cNvSpPr/>
            <p:nvPr/>
          </p:nvSpPr>
          <p:spPr>
            <a:xfrm>
              <a:off x="5434359" y="1665248"/>
              <a:ext cx="3382539" cy="3821152"/>
            </a:xfrm>
            <a:prstGeom prst="rect">
              <a:avLst/>
            </a:prstGeom>
            <a:solidFill>
              <a:srgbClr val="FFFFFF"/>
            </a:solidFill>
            <a:ln w="9525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38" name="Picture 2" descr="http://www.cochrane.be/cochranelogo.gi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790658" y="1953322"/>
              <a:ext cx="2857500" cy="3333750"/>
            </a:xfrm>
            <a:prstGeom prst="rect">
              <a:avLst/>
            </a:prstGeom>
            <a:noFill/>
          </p:spPr>
        </p:pic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Cochrane Review of </a:t>
            </a:r>
            <a:br>
              <a:rPr lang="en-US" dirty="0" smtClean="0"/>
            </a:br>
            <a:r>
              <a:rPr lang="en-US" dirty="0" smtClean="0"/>
              <a:t>“Paying for Performance”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150668"/>
            <a:ext cx="593994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anklin Gothic Book"/>
                <a:cs typeface="Franklin Gothic Book"/>
              </a:rPr>
              <a:t>“We found no evidence </a:t>
            </a:r>
            <a:br>
              <a:rPr lang="en-US" sz="3200" dirty="0" smtClean="0">
                <a:latin typeface="Franklin Gothic Book"/>
                <a:cs typeface="Franklin Gothic Book"/>
              </a:rPr>
            </a:br>
            <a:r>
              <a:rPr lang="en-US" sz="3200" dirty="0" smtClean="0">
                <a:latin typeface="Franklin Gothic Book"/>
                <a:cs typeface="Franklin Gothic Book"/>
              </a:rPr>
              <a:t>that financial incentives </a:t>
            </a:r>
            <a:br>
              <a:rPr lang="en-US" sz="3200" dirty="0" smtClean="0">
                <a:latin typeface="Franklin Gothic Book"/>
                <a:cs typeface="Franklin Gothic Book"/>
              </a:rPr>
            </a:br>
            <a:r>
              <a:rPr lang="en-US" sz="3200" dirty="0" smtClean="0">
                <a:latin typeface="Franklin Gothic Book"/>
                <a:cs typeface="Franklin Gothic Book"/>
              </a:rPr>
              <a:t>can improve patient outcomes.”</a:t>
            </a:r>
            <a:r>
              <a:rPr lang="en-US" sz="2800" dirty="0" smtClean="0">
                <a:latin typeface="Franklin Gothic Book"/>
                <a:cs typeface="Franklin Gothic Book"/>
              </a:rPr>
              <a:t/>
            </a:r>
            <a:br>
              <a:rPr lang="en-US" sz="2800" dirty="0" smtClean="0">
                <a:latin typeface="Franklin Gothic Book"/>
                <a:cs typeface="Franklin Gothic Book"/>
              </a:rPr>
            </a:br>
            <a:endParaRPr lang="en-US" sz="2000" dirty="0" smtClean="0">
              <a:latin typeface="Franklin Gothic Book"/>
              <a:cs typeface="Franklin Gothic Book"/>
            </a:endParaRP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July 6, 2011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5140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latin typeface="Franklin Gothic Medium"/>
                <a:cs typeface="Franklin Gothic Medium"/>
              </a:rPr>
              <a:t>ACOs and </a:t>
            </a:r>
            <a:r>
              <a:rPr lang="en-US" dirty="0" smtClean="0">
                <a:latin typeface="Franklin Gothic Medium"/>
                <a:cs typeface="Franklin Gothic Medium"/>
              </a:rPr>
              <a:t>P4P</a:t>
            </a:r>
            <a:r>
              <a:rPr lang="en-US" dirty="0">
                <a:latin typeface="Franklin Gothic Medium"/>
                <a:cs typeface="Franklin Gothic Medium"/>
              </a:rPr>
              <a:t/>
            </a:r>
            <a:br>
              <a:rPr lang="en-US" dirty="0">
                <a:latin typeface="Franklin Gothic Medium"/>
                <a:cs typeface="Franklin Gothic Medium"/>
              </a:rPr>
            </a:br>
            <a:r>
              <a:rPr lang="en-US" dirty="0">
                <a:latin typeface="Franklin Gothic Medium"/>
                <a:cs typeface="Franklin Gothic Medium"/>
              </a:rPr>
              <a:t>Implementation Without Evidence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3074" y="1471577"/>
            <a:ext cx="8640925" cy="3294903"/>
          </a:xfrm>
        </p:spPr>
        <p:txBody>
          <a:bodyPr>
            <a:noAutofit/>
          </a:bodyPr>
          <a:lstStyle/>
          <a:p>
            <a:pPr marL="230188" indent="-230188" eaLnBrk="1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P4P is official </a:t>
            </a:r>
            <a:r>
              <a:rPr lang="en-US" sz="20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Medicare policy, widely adopted by private payers</a:t>
            </a:r>
          </a:p>
          <a:p>
            <a:pPr marL="630238" lvl="2" indent="-230188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3300"/>
                </a:solidFill>
                <a:latin typeface="Franklin Gothic Book"/>
                <a:cs typeface="Franklin Gothic Book"/>
              </a:rPr>
              <a:t>No RCTs showing improved outcomes.</a:t>
            </a:r>
          </a:p>
          <a:p>
            <a:pPr marL="630238" lvl="2" indent="-230188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3300"/>
                </a:solidFill>
                <a:latin typeface="Franklin Gothic Book"/>
                <a:cs typeface="Franklin Gothic Book"/>
              </a:rPr>
              <a:t>No improvement in largest demonstration project.</a:t>
            </a:r>
          </a:p>
          <a:p>
            <a:pPr marL="630238" lvl="2" indent="-230188">
              <a:spcAft>
                <a:spcPts val="18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3300"/>
                </a:solidFill>
                <a:latin typeface="Franklin Gothic Book"/>
                <a:cs typeface="Franklin Gothic Book"/>
              </a:rPr>
              <a:t>Concern about negative side effects.</a:t>
            </a:r>
          </a:p>
          <a:p>
            <a:pPr marL="230188" indent="-230188" eaLnBrk="1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ACOs </a:t>
            </a:r>
            <a:r>
              <a:rPr lang="en-US" sz="20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are the newest </a:t>
            </a:r>
            <a:r>
              <a:rPr lang="en-US" sz="20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health policy </a:t>
            </a:r>
            <a:r>
              <a:rPr lang="en-US" sz="20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panacea</a:t>
            </a:r>
          </a:p>
          <a:p>
            <a:pPr marL="630238" lvl="2" indent="-230188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No RCTs</a:t>
            </a:r>
          </a:p>
          <a:p>
            <a:pPr marL="630238" lvl="2" indent="-230188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No </a:t>
            </a:r>
            <a:r>
              <a:rPr lang="en-US" sz="2000" dirty="0">
                <a:solidFill>
                  <a:srgbClr val="003300"/>
                </a:solidFill>
                <a:latin typeface="Franklin Gothic Book"/>
                <a:cs typeface="Franklin Gothic Book"/>
              </a:rPr>
              <a:t>savings in largest demonstration </a:t>
            </a:r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project.</a:t>
            </a:r>
          </a:p>
          <a:p>
            <a:pPr marL="630238" lvl="2" indent="-230188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Disturbing </a:t>
            </a:r>
            <a:r>
              <a:rPr lang="en-US" sz="2000" dirty="0">
                <a:solidFill>
                  <a:srgbClr val="003300"/>
                </a:solidFill>
                <a:latin typeface="Franklin Gothic Book"/>
                <a:cs typeface="Franklin Gothic Book"/>
              </a:rPr>
              <a:t>HMO experience</a:t>
            </a:r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.</a:t>
            </a:r>
            <a:endParaRPr lang="en-US" sz="20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1225" y="4345908"/>
            <a:ext cx="8461550" cy="1443139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Implementing</a:t>
            </a:r>
            <a:r>
              <a:rPr lang="en-US" sz="28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everywhere</a:t>
            </a:r>
            <a:r>
              <a:rPr lang="en-US" sz="28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interventions </a:t>
            </a:r>
            <a:endParaRPr lang="en-US" sz="2800" dirty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– which </a:t>
            </a:r>
            <a: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have been proven </a:t>
            </a:r>
            <a:r>
              <a:rPr lang="en-US" sz="32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nowhere</a:t>
            </a:r>
            <a:r>
              <a:rPr lang="en-US" sz="3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– 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risks</a:t>
            </a:r>
            <a:r>
              <a:rPr lang="en-US" sz="2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failure </a:t>
            </a:r>
            <a: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on a </a:t>
            </a:r>
            <a:r>
              <a:rPr lang="en-US" sz="32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colossal scale </a:t>
            </a:r>
          </a:p>
        </p:txBody>
      </p:sp>
    </p:spTree>
    <p:extLst>
      <p:ext uri="{BB962C8B-B14F-4D97-AF65-F5344CB8AC3E}">
        <p14:creationId xmlns:p14="http://schemas.microsoft.com/office/powerpoint/2010/main" val="295009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Progress(?) </a:t>
            </a:r>
            <a:r>
              <a:rPr lang="en-US" sz="4400" dirty="0" smtClean="0">
                <a:solidFill>
                  <a:schemeClr val="tx1"/>
                </a:solidFill>
              </a:rPr>
              <a:t>of </a:t>
            </a:r>
            <a:r>
              <a:rPr lang="en-US" sz="4400" dirty="0">
                <a:solidFill>
                  <a:schemeClr val="tx1"/>
                </a:solidFill>
              </a:rPr>
              <a:t>US Health Reform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78787968"/>
              </p:ext>
            </p:extLst>
          </p:nvPr>
        </p:nvGraphicFramePr>
        <p:xfrm>
          <a:off x="253336" y="1092538"/>
          <a:ext cx="8637329" cy="1578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3808139601"/>
              </p:ext>
            </p:extLst>
          </p:nvPr>
        </p:nvGraphicFramePr>
        <p:xfrm>
          <a:off x="253336" y="3367471"/>
          <a:ext cx="8637329" cy="1578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191" y="2330113"/>
            <a:ext cx="926276" cy="1298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0" name="Picture 17" descr="Truma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3" y="2330112"/>
            <a:ext cx="950367" cy="1298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1" name="Picture 10" descr="http://www.topnews.in/usa/files/Edward-Kennedy-Democrat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80" y="2330112"/>
            <a:ext cx="1061352" cy="1298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2" name="Picture 16" descr="john_conyer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54" y="2330112"/>
            <a:ext cx="1089990" cy="1298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3" name="Picture 2" descr="ObamaFingerDec6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78" y="4474342"/>
            <a:ext cx="1031000" cy="1298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4" name="Picture 4" descr="richard-nixon-picture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6" y="4474343"/>
            <a:ext cx="1129147" cy="1298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02" y="4474342"/>
            <a:ext cx="992285" cy="1298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6" name="Picture 18" descr="Mitt_Romney-0_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4" y="4474343"/>
            <a:ext cx="1021982" cy="1298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59061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02245"/>
          </a:xfrm>
        </p:spPr>
        <p:txBody>
          <a:bodyPr>
            <a:normAutofit/>
          </a:bodyPr>
          <a:lstStyle/>
          <a:p>
            <a:r>
              <a:rPr lang="en-US" sz="4400" dirty="0"/>
              <a:t>Mandate Model Reform:</a:t>
            </a:r>
            <a:br>
              <a:rPr lang="en-US" sz="4400" dirty="0"/>
            </a:br>
            <a:r>
              <a:rPr lang="en-US" sz="4400" dirty="0"/>
              <a:t>Keeping Private Insurers In Charge</a:t>
            </a:r>
          </a:p>
        </p:txBody>
      </p:sp>
    </p:spTree>
    <p:extLst>
      <p:ext uri="{BB962C8B-B14F-4D97-AF65-F5344CB8AC3E}">
        <p14:creationId xmlns:p14="http://schemas.microsoft.com/office/powerpoint/2010/main" val="2926117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6382" y="1155981"/>
            <a:ext cx="3379621" cy="4621229"/>
          </a:xfrm>
          <a:prstGeom prst="rect">
            <a:avLst/>
          </a:prstGeom>
          <a:ln>
            <a:solidFill>
              <a:srgbClr val="06050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1201" y="2148397"/>
            <a:ext cx="5503540" cy="203132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91440" rIns="182880" bIns="91440" rtlCol="0" anchor="ctr" anchorCtr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“The health-care reform process exposes how corporate influence renders the US Government incapable of making policy on the basis of evidence and the public interest.”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Lancet Put It On Their Cover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Lancet Dec 5, 2009. Cover of vol. 374.</a:t>
            </a:r>
          </a:p>
        </p:txBody>
      </p:sp>
    </p:spTree>
    <p:extLst>
      <p:ext uri="{BB962C8B-B14F-4D97-AF65-F5344CB8AC3E}">
        <p14:creationId xmlns:p14="http://schemas.microsoft.com/office/powerpoint/2010/main" val="387291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Mandate Model of Reform</a:t>
            </a:r>
            <a:endParaRPr lang="en-US" sz="4400" dirty="0">
              <a:solidFill>
                <a:schemeClr val="tx1"/>
              </a:solidFill>
            </a:endParaRPr>
          </a:p>
        </p:txBody>
      </p:sp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2247513109"/>
              </p:ext>
            </p:extLst>
          </p:nvPr>
        </p:nvGraphicFramePr>
        <p:xfrm>
          <a:off x="253336" y="3367471"/>
          <a:ext cx="8637329" cy="1578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3" name="Picture 2" descr="ObamaFingerDec6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78" y="4474342"/>
            <a:ext cx="1031000" cy="1298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4" name="Picture 4" descr="richard-nixon-picture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6" y="4474343"/>
            <a:ext cx="1129147" cy="1298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02" y="4474342"/>
            <a:ext cx="992285" cy="1298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6" name="Picture 18" descr="Mitt_Romney-0_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4" y="4474343"/>
            <a:ext cx="1021982" cy="1298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770032" y="1275960"/>
            <a:ext cx="5603937" cy="3033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4025" indent="-454025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Expanded Medicaid-like program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Free for poor 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Subsidies for low income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Buy-in without subsidy for others</a:t>
            </a:r>
          </a:p>
          <a:p>
            <a:pPr marL="454025" indent="-454025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Employer mandate +/- individuals</a:t>
            </a:r>
          </a:p>
          <a:p>
            <a:pPr marL="454025" indent="-454025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Managed Care / Care Management</a:t>
            </a:r>
            <a:endParaRPr lang="en-US" sz="24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56948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662" y="1409223"/>
            <a:ext cx="3547086" cy="4427743"/>
          </a:xfrm>
          <a:prstGeom prst="roundRect">
            <a:avLst>
              <a:gd name="adj" fmla="val 7501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 smtClean="0">
                <a:latin typeface="Franklin Gothic Medium"/>
                <a:cs typeface="Franklin Gothic Medium"/>
              </a:rPr>
              <a:t>Insurance </a:t>
            </a:r>
            <a:r>
              <a:rPr lang="en-US" sz="2800" dirty="0" smtClean="0">
                <a:latin typeface="Franklin Gothic Medium"/>
                <a:cs typeface="Franklin Gothic Medium"/>
              </a:rPr>
              <a:t>Reforms</a:t>
            </a:r>
            <a:endParaRPr lang="en-US" sz="2800" dirty="0">
              <a:latin typeface="Franklin Gothic Medium"/>
              <a:cs typeface="Franklin Gothic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Structure of the </a:t>
            </a:r>
            <a:br>
              <a:rPr lang="en-US" dirty="0" smtClean="0"/>
            </a:br>
            <a:r>
              <a:rPr lang="en-US" dirty="0" smtClean="0"/>
              <a:t>Affordable Care Act (Partial)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25169028"/>
              </p:ext>
            </p:extLst>
          </p:nvPr>
        </p:nvGraphicFramePr>
        <p:xfrm>
          <a:off x="236666" y="1783276"/>
          <a:ext cx="3581850" cy="4166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896799" y="1409223"/>
            <a:ext cx="5071060" cy="4434840"/>
          </a:xfrm>
          <a:prstGeom prst="roundRect">
            <a:avLst>
              <a:gd name="adj" fmla="val 7501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 smtClean="0">
                <a:latin typeface="Franklin Gothic Medium"/>
                <a:cs typeface="Franklin Gothic Medium"/>
              </a:rPr>
              <a:t>Delivery </a:t>
            </a:r>
            <a:r>
              <a:rPr lang="en-US" sz="2800" dirty="0" smtClean="0">
                <a:latin typeface="Franklin Gothic Medium"/>
                <a:cs typeface="Franklin Gothic Medium"/>
              </a:rPr>
              <a:t>Reforms</a:t>
            </a:r>
            <a:endParaRPr lang="en-US" sz="2800" dirty="0">
              <a:latin typeface="Franklin Gothic Medium"/>
              <a:cs typeface="Franklin Gothic Medium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932184986"/>
              </p:ext>
            </p:extLst>
          </p:nvPr>
        </p:nvGraphicFramePr>
        <p:xfrm>
          <a:off x="3975080" y="1718203"/>
          <a:ext cx="5253721" cy="4166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5588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6050834" y="6212856"/>
            <a:ext cx="3016800" cy="41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400" dirty="0" err="1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Bisgaier</a:t>
            </a:r>
            <a:r>
              <a:rPr lang="en-GB" sz="1400" dirty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 J, Rhodes KV. </a:t>
            </a:r>
            <a:endParaRPr lang="en-GB" sz="1400" dirty="0" smtClean="0">
              <a:solidFill>
                <a:srgbClr val="FFFFFF"/>
              </a:solidFill>
              <a:latin typeface="Franklin Gothic Book"/>
              <a:ea typeface="Gothic"/>
              <a:cs typeface="Franklin Gothic Book"/>
            </a:endParaRPr>
          </a:p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4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N </a:t>
            </a:r>
            <a:r>
              <a:rPr lang="en-GB" sz="1400" dirty="0" err="1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Engl</a:t>
            </a:r>
            <a:r>
              <a:rPr lang="en-GB" sz="1400" dirty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 J Med </a:t>
            </a:r>
            <a:r>
              <a:rPr lang="en-GB" sz="14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2011;364</a:t>
            </a:r>
            <a:r>
              <a:rPr lang="en-GB" sz="1400" dirty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:2324-2333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Specialists Won’t See </a:t>
            </a:r>
            <a:br>
              <a:rPr lang="en-US" dirty="0" smtClean="0"/>
            </a:br>
            <a:r>
              <a:rPr lang="en-US" dirty="0" smtClean="0"/>
              <a:t>Kids With Medicaid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1909167" y="2946634"/>
            <a:ext cx="4465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% of Clinics Scheduling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 Appointments for Children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683455905"/>
              </p:ext>
            </p:extLst>
          </p:nvPr>
        </p:nvGraphicFramePr>
        <p:xfrm>
          <a:off x="647148" y="1326769"/>
          <a:ext cx="8170245" cy="4740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2475366" y="5628135"/>
            <a:ext cx="283406" cy="283406"/>
          </a:xfrm>
          <a:prstGeom prst="rect">
            <a:avLst/>
          </a:prstGeom>
          <a:solidFill>
            <a:srgbClr val="005148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68516" y="5628135"/>
            <a:ext cx="283406" cy="283406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537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96756" y="1252484"/>
            <a:ext cx="6670987" cy="4201730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Uninsured in Massachusetts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443527"/>
              </p:ext>
            </p:extLst>
          </p:nvPr>
        </p:nvGraphicFramePr>
        <p:xfrm>
          <a:off x="1974492" y="5454213"/>
          <a:ext cx="5401596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0399"/>
                <a:gridCol w="1350399"/>
                <a:gridCol w="1350399"/>
                <a:gridCol w="13503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72649"/>
              </p:ext>
            </p:extLst>
          </p:nvPr>
        </p:nvGraphicFramePr>
        <p:xfrm>
          <a:off x="1139470" y="1043531"/>
          <a:ext cx="782659" cy="5263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659"/>
              </a:tblGrid>
              <a:tr h="10526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26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26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26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2635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2098998"/>
            <a:ext cx="149666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Uninsured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315490"/>
              </p:ext>
            </p:extLst>
          </p:nvPr>
        </p:nvGraphicFramePr>
        <p:xfrm>
          <a:off x="1940550" y="1252484"/>
          <a:ext cx="6635891" cy="4201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35891"/>
              </a:tblGrid>
              <a:tr h="1050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0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0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0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76335" y="6201634"/>
            <a:ext cx="506766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Source: Census Bureau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Figures prior to 1999 adjusted for changes in CPS survey methods</a:t>
            </a:r>
            <a:endParaRPr lang="en-US" sz="1200" dirty="0" smtClean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2188" y="5454213"/>
            <a:ext cx="77264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1987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80854" y="5454213"/>
            <a:ext cx="77652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2012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94417" y="4259792"/>
            <a:ext cx="6667500" cy="830791"/>
          </a:xfrm>
          <a:custGeom>
            <a:avLst/>
            <a:gdLst>
              <a:gd name="connsiteX0" fmla="*/ 0 w 6667500"/>
              <a:gd name="connsiteY0" fmla="*/ 651086 h 851747"/>
              <a:gd name="connsiteX1" fmla="*/ 238125 w 6667500"/>
              <a:gd name="connsiteY1" fmla="*/ 450002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54000 w 6667500"/>
              <a:gd name="connsiteY1" fmla="*/ 476460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0791"/>
              <a:gd name="connsiteX1" fmla="*/ 238125 w 6667500"/>
              <a:gd name="connsiteY1" fmla="*/ 433915 h 830791"/>
              <a:gd name="connsiteX2" fmla="*/ 566208 w 6667500"/>
              <a:gd name="connsiteY2" fmla="*/ 418041 h 830791"/>
              <a:gd name="connsiteX3" fmla="*/ 825500 w 6667500"/>
              <a:gd name="connsiteY3" fmla="*/ 338666 h 830791"/>
              <a:gd name="connsiteX4" fmla="*/ 1042458 w 6667500"/>
              <a:gd name="connsiteY4" fmla="*/ 174625 h 830791"/>
              <a:gd name="connsiteX5" fmla="*/ 1307041 w 6667500"/>
              <a:gd name="connsiteY5" fmla="*/ 201083 h 830791"/>
              <a:gd name="connsiteX6" fmla="*/ 1846791 w 6667500"/>
              <a:gd name="connsiteY6" fmla="*/ 0 h 830791"/>
              <a:gd name="connsiteX7" fmla="*/ 2121958 w 6667500"/>
              <a:gd name="connsiteY7" fmla="*/ 142875 h 830791"/>
              <a:gd name="connsiteX8" fmla="*/ 2381250 w 6667500"/>
              <a:gd name="connsiteY8" fmla="*/ 15875 h 830791"/>
              <a:gd name="connsiteX9" fmla="*/ 2656416 w 6667500"/>
              <a:gd name="connsiteY9" fmla="*/ 0 h 830791"/>
              <a:gd name="connsiteX10" fmla="*/ 2926291 w 6667500"/>
              <a:gd name="connsiteY10" fmla="*/ 216958 h 830791"/>
              <a:gd name="connsiteX11" fmla="*/ 3360208 w 6667500"/>
              <a:gd name="connsiteY11" fmla="*/ 285750 h 830791"/>
              <a:gd name="connsiteX12" fmla="*/ 3725333 w 6667500"/>
              <a:gd name="connsiteY12" fmla="*/ 391583 h 830791"/>
              <a:gd name="connsiteX13" fmla="*/ 3974041 w 6667500"/>
              <a:gd name="connsiteY13" fmla="*/ 195791 h 830791"/>
              <a:gd name="connsiteX14" fmla="*/ 4259791 w 6667500"/>
              <a:gd name="connsiteY14" fmla="*/ 116416 h 830791"/>
              <a:gd name="connsiteX15" fmla="*/ 4519083 w 6667500"/>
              <a:gd name="connsiteY15" fmla="*/ 10583 h 830791"/>
              <a:gd name="connsiteX16" fmla="*/ 4804833 w 6667500"/>
              <a:gd name="connsiteY16" fmla="*/ 211666 h 830791"/>
              <a:gd name="connsiteX17" fmla="*/ 5058833 w 6667500"/>
              <a:gd name="connsiteY17" fmla="*/ 84666 h 830791"/>
              <a:gd name="connsiteX18" fmla="*/ 5344583 w 6667500"/>
              <a:gd name="connsiteY18" fmla="*/ 624416 h 830791"/>
              <a:gd name="connsiteX19" fmla="*/ 5614458 w 6667500"/>
              <a:gd name="connsiteY19" fmla="*/ 603250 h 830791"/>
              <a:gd name="connsiteX20" fmla="*/ 5863166 w 6667500"/>
              <a:gd name="connsiteY20" fmla="*/ 730250 h 830791"/>
              <a:gd name="connsiteX21" fmla="*/ 6127750 w 6667500"/>
              <a:gd name="connsiteY21" fmla="*/ 608541 h 830791"/>
              <a:gd name="connsiteX22" fmla="*/ 6408208 w 6667500"/>
              <a:gd name="connsiteY22" fmla="*/ 830791 h 830791"/>
              <a:gd name="connsiteX23" fmla="*/ 6667500 w 6667500"/>
              <a:gd name="connsiteY23" fmla="*/ 767291 h 830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67500" h="830791">
                <a:moveTo>
                  <a:pt x="0" y="635000"/>
                </a:moveTo>
                <a:cubicBezTo>
                  <a:pt x="71878" y="552538"/>
                  <a:pt x="143757" y="496533"/>
                  <a:pt x="238125" y="433915"/>
                </a:cubicBezTo>
                <a:cubicBezTo>
                  <a:pt x="390702" y="424213"/>
                  <a:pt x="468312" y="433916"/>
                  <a:pt x="566208" y="418041"/>
                </a:cubicBezTo>
                <a:cubicBezTo>
                  <a:pt x="664104" y="402166"/>
                  <a:pt x="746125" y="379235"/>
                  <a:pt x="825500" y="338666"/>
                </a:cubicBezTo>
                <a:cubicBezTo>
                  <a:pt x="904875" y="298097"/>
                  <a:pt x="962201" y="197555"/>
                  <a:pt x="1042458" y="174625"/>
                </a:cubicBezTo>
                <a:cubicBezTo>
                  <a:pt x="1122715" y="151694"/>
                  <a:pt x="1167695" y="182562"/>
                  <a:pt x="1307041" y="201083"/>
                </a:cubicBezTo>
                <a:cubicBezTo>
                  <a:pt x="1441096" y="171979"/>
                  <a:pt x="1710972" y="9701"/>
                  <a:pt x="1846791" y="0"/>
                </a:cubicBezTo>
                <a:cubicBezTo>
                  <a:pt x="1977319" y="69674"/>
                  <a:pt x="2032882" y="140229"/>
                  <a:pt x="2121958" y="142875"/>
                </a:cubicBezTo>
                <a:cubicBezTo>
                  <a:pt x="2211035" y="145521"/>
                  <a:pt x="2292174" y="39687"/>
                  <a:pt x="2381250" y="15875"/>
                </a:cubicBezTo>
                <a:cubicBezTo>
                  <a:pt x="2517951" y="7938"/>
                  <a:pt x="2480909" y="8820"/>
                  <a:pt x="2656416" y="0"/>
                </a:cubicBezTo>
                <a:cubicBezTo>
                  <a:pt x="2747256" y="33514"/>
                  <a:pt x="2808992" y="169333"/>
                  <a:pt x="2926291" y="216958"/>
                </a:cubicBezTo>
                <a:cubicBezTo>
                  <a:pt x="3043590" y="264583"/>
                  <a:pt x="3227034" y="256646"/>
                  <a:pt x="3360208" y="285750"/>
                </a:cubicBezTo>
                <a:cubicBezTo>
                  <a:pt x="3493382" y="314854"/>
                  <a:pt x="3538361" y="311326"/>
                  <a:pt x="3725333" y="391583"/>
                </a:cubicBezTo>
                <a:cubicBezTo>
                  <a:pt x="3817056" y="344840"/>
                  <a:pt x="3884965" y="241652"/>
                  <a:pt x="3974041" y="195791"/>
                </a:cubicBezTo>
                <a:cubicBezTo>
                  <a:pt x="4063117" y="149930"/>
                  <a:pt x="4168951" y="147284"/>
                  <a:pt x="4259791" y="116416"/>
                </a:cubicBezTo>
                <a:cubicBezTo>
                  <a:pt x="4350631" y="85548"/>
                  <a:pt x="4428243" y="-5292"/>
                  <a:pt x="4519083" y="10583"/>
                </a:cubicBezTo>
                <a:cubicBezTo>
                  <a:pt x="4609923" y="26458"/>
                  <a:pt x="4714875" y="199319"/>
                  <a:pt x="4804833" y="211666"/>
                </a:cubicBezTo>
                <a:cubicBezTo>
                  <a:pt x="4894791" y="224013"/>
                  <a:pt x="4963583" y="126999"/>
                  <a:pt x="5058833" y="84666"/>
                </a:cubicBezTo>
                <a:cubicBezTo>
                  <a:pt x="5138207" y="216958"/>
                  <a:pt x="5251979" y="537985"/>
                  <a:pt x="5344583" y="624416"/>
                </a:cubicBezTo>
                <a:cubicBezTo>
                  <a:pt x="5442479" y="647347"/>
                  <a:pt x="5528028" y="585611"/>
                  <a:pt x="5614458" y="603250"/>
                </a:cubicBezTo>
                <a:cubicBezTo>
                  <a:pt x="5700888" y="620889"/>
                  <a:pt x="5777617" y="729368"/>
                  <a:pt x="5863166" y="730250"/>
                </a:cubicBezTo>
                <a:cubicBezTo>
                  <a:pt x="5948715" y="731132"/>
                  <a:pt x="6036910" y="591784"/>
                  <a:pt x="6127750" y="608541"/>
                </a:cubicBezTo>
                <a:cubicBezTo>
                  <a:pt x="6218590" y="625298"/>
                  <a:pt x="6318250" y="804333"/>
                  <a:pt x="6408208" y="830791"/>
                </a:cubicBezTo>
                <a:cubicBezTo>
                  <a:pt x="6508749" y="783166"/>
                  <a:pt x="6667500" y="767291"/>
                  <a:pt x="6667500" y="767291"/>
                </a:cubicBezTo>
              </a:path>
            </a:pathLst>
          </a:custGeom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1887513" y="3653541"/>
            <a:ext cx="484632" cy="978408"/>
          </a:xfrm>
          <a:prstGeom prst="downArrow">
            <a:avLst/>
          </a:prstGeom>
          <a:solidFill>
            <a:srgbClr val="005148"/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4284053" y="3205715"/>
            <a:ext cx="484632" cy="978408"/>
          </a:xfrm>
          <a:prstGeom prst="downArrow">
            <a:avLst/>
          </a:prstGeom>
          <a:solidFill>
            <a:srgbClr val="005148"/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6741481" y="3305922"/>
            <a:ext cx="484632" cy="978408"/>
          </a:xfrm>
          <a:prstGeom prst="downArrow">
            <a:avLst/>
          </a:prstGeom>
          <a:solidFill>
            <a:srgbClr val="005148"/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001909" y="3012502"/>
            <a:ext cx="1243326" cy="7637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Dukakis Bill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15668" y="2521182"/>
            <a:ext cx="1420657" cy="7637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Medicaid Expansion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68625" y="2879338"/>
            <a:ext cx="1029236" cy="5534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Reform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9457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Adults Who Needed Care but </a:t>
            </a:r>
            <a:br>
              <a:rPr lang="en-US" dirty="0" smtClean="0"/>
            </a:br>
            <a:r>
              <a:rPr lang="en-US" dirty="0" smtClean="0"/>
              <a:t>Cost Was an Obstacle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75085" y="6055109"/>
            <a:ext cx="5168915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Insured and uninsured adult residents who needed care </a:t>
            </a:r>
          </a:p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but for whom cost was an obstacle.</a:t>
            </a:r>
          </a:p>
          <a:p>
            <a:pPr algn="r"/>
            <a:r>
              <a:rPr lang="en-US" sz="1400" dirty="0">
                <a:solidFill>
                  <a:srgbClr val="EBF1DD"/>
                </a:solidFill>
                <a:latin typeface="Franklin Gothic Book"/>
                <a:cs typeface="Franklin Gothic Book"/>
              </a:rPr>
              <a:t>Massachusetts Division of Healthcare Finance and Policy, </a:t>
            </a:r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2011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2045298"/>
            <a:ext cx="161786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MA residents aged 18-64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26580739"/>
              </p:ext>
            </p:extLst>
          </p:nvPr>
        </p:nvGraphicFramePr>
        <p:xfrm>
          <a:off x="1484486" y="1383126"/>
          <a:ext cx="7431186" cy="4462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5662539" y="5467432"/>
            <a:ext cx="226153" cy="226153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EBF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40503" y="5467432"/>
            <a:ext cx="226153" cy="226153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EBF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1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Massachusetts Health Reform:</a:t>
            </a:r>
            <a:br>
              <a:rPr lang="en-US" dirty="0" smtClean="0"/>
            </a:br>
            <a:r>
              <a:rPr lang="en-US" dirty="0" smtClean="0"/>
              <a:t>Little Impact on Medical Bankruptcy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130138"/>
            <a:ext cx="575706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Himmelstein, Thorne, Woolhandler.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Am J Med 2011;124:224 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391021929"/>
              </p:ext>
            </p:extLst>
          </p:nvPr>
        </p:nvGraphicFramePr>
        <p:xfrm>
          <a:off x="527816" y="1566836"/>
          <a:ext cx="3917384" cy="4164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685475304"/>
              </p:ext>
            </p:extLst>
          </p:nvPr>
        </p:nvGraphicFramePr>
        <p:xfrm>
          <a:off x="4876997" y="1566836"/>
          <a:ext cx="3996909" cy="4164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8158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Staiger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DO et al. NEJM 2011:e24(1)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Massachusetts’ Reform:</a:t>
            </a:r>
            <a:br>
              <a:rPr lang="en-US" sz="2400" dirty="0" smtClean="0"/>
            </a:br>
            <a:r>
              <a:rPr lang="en-US" sz="4000" dirty="0" smtClean="0"/>
              <a:t>More Bureaucrats, No More Caregivers</a:t>
            </a:r>
            <a:endParaRPr lang="en-US" sz="40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479752949"/>
              </p:ext>
            </p:extLst>
          </p:nvPr>
        </p:nvGraphicFramePr>
        <p:xfrm>
          <a:off x="1632931" y="1347521"/>
          <a:ext cx="7142010" cy="4614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094612"/>
            <a:ext cx="18803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Change in health employment, 2005/06 to 2008/09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34993" y="5550631"/>
            <a:ext cx="292608" cy="29260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6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90304" y="5550631"/>
            <a:ext cx="292608" cy="292608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6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4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El" animBg="0"/>
        </p:bldSub>
      </p:bldGraphic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4" name="Text Box 4"/>
          <p:cNvSpPr txBox="1">
            <a:spLocks noChangeArrowheads="1"/>
          </p:cNvSpPr>
          <p:nvPr/>
        </p:nvSpPr>
        <p:spPr bwMode="auto">
          <a:xfrm>
            <a:off x="4315510" y="6243633"/>
            <a:ext cx="4828490" cy="38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92113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587375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782638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979488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dirty="0">
                <a:solidFill>
                  <a:schemeClr val="bg1"/>
                </a:solidFill>
                <a:latin typeface="Franklin Gothic Book"/>
                <a:cs typeface="Franklin Gothic Book"/>
              </a:rPr>
              <a:t>Mechanic R E et al. Health </a:t>
            </a:r>
            <a:r>
              <a:rPr lang="en-GB" sz="160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Aff</a:t>
            </a:r>
            <a:r>
              <a:rPr lang="en-GB" sz="1600" dirty="0">
                <a:solidFill>
                  <a:schemeClr val="bg1"/>
                </a:solidFill>
                <a:latin typeface="Franklin Gothic Book"/>
                <a:cs typeface="Franklin Gothic Book"/>
              </a:rPr>
              <a:t> 2012;31:2334-2342</a:t>
            </a:r>
          </a:p>
        </p:txBody>
      </p:sp>
      <p:sp>
        <p:nvSpPr>
          <p:cNvPr id="890887" name="Text Box 7"/>
          <p:cNvSpPr txBox="1">
            <a:spLocks noChangeArrowheads="1"/>
          </p:cNvSpPr>
          <p:nvPr/>
        </p:nvSpPr>
        <p:spPr bwMode="auto">
          <a:xfrm>
            <a:off x="0" y="2164704"/>
            <a:ext cx="1574377" cy="180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36" tIns="41469" rIns="82936" bIns="41469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US" sz="2000" dirty="0">
                <a:latin typeface="Franklin Gothic Book"/>
                <a:cs typeface="Franklin Gothic Book"/>
              </a:rPr>
              <a:t>Average Premium for Employer-Based Family Coverage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Health Costs Have Risen Faster in Massachusetts Since 2006 Reform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852320"/>
              </p:ext>
            </p:extLst>
          </p:nvPr>
        </p:nvGraphicFramePr>
        <p:xfrm>
          <a:off x="2587722" y="5479512"/>
          <a:ext cx="59024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803"/>
                <a:gridCol w="737803"/>
                <a:gridCol w="737803"/>
                <a:gridCol w="737803"/>
                <a:gridCol w="737803"/>
                <a:gridCol w="737803"/>
                <a:gridCol w="737803"/>
                <a:gridCol w="73780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1996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1998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2002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2004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2006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2008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2010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430557"/>
              </p:ext>
            </p:extLst>
          </p:nvPr>
        </p:nvGraphicFramePr>
        <p:xfrm>
          <a:off x="1216175" y="1464958"/>
          <a:ext cx="1417809" cy="4627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7809"/>
              </a:tblGrid>
              <a:tr h="92541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$20,000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541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$15,000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541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$10,000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541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$5,000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5419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755242"/>
              </p:ext>
            </p:extLst>
          </p:nvPr>
        </p:nvGraphicFramePr>
        <p:xfrm>
          <a:off x="2639478" y="1681176"/>
          <a:ext cx="6028284" cy="3691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28284"/>
              </a:tblGrid>
              <a:tr h="9228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2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28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28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88604" y="3509449"/>
            <a:ext cx="1826492" cy="40011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Massachusetts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8045" y="4436052"/>
            <a:ext cx="1634507" cy="400110"/>
          </a:xfrm>
          <a:prstGeom prst="rect">
            <a:avLst/>
          </a:prstGeom>
          <a:noFill/>
          <a:ln w="38100" cmpd="sng">
            <a:solidFill>
              <a:schemeClr val="accent1">
                <a:lumMod val="5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United States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926783" y="2227957"/>
            <a:ext cx="5484423" cy="2073656"/>
          </a:xfrm>
          <a:custGeom>
            <a:avLst/>
            <a:gdLst>
              <a:gd name="connsiteX0" fmla="*/ 0 w 5484423"/>
              <a:gd name="connsiteY0" fmla="*/ 2025816 h 2073656"/>
              <a:gd name="connsiteX1" fmla="*/ 364749 w 5484423"/>
              <a:gd name="connsiteY1" fmla="*/ 2069760 h 2073656"/>
              <a:gd name="connsiteX2" fmla="*/ 1098642 w 5484423"/>
              <a:gd name="connsiteY2" fmla="*/ 1937928 h 2073656"/>
              <a:gd name="connsiteX3" fmla="*/ 1863297 w 5484423"/>
              <a:gd name="connsiteY3" fmla="*/ 1617137 h 2073656"/>
              <a:gd name="connsiteX4" fmla="*/ 2236836 w 5484423"/>
              <a:gd name="connsiteY4" fmla="*/ 1516066 h 2073656"/>
              <a:gd name="connsiteX5" fmla="*/ 2566429 w 5484423"/>
              <a:gd name="connsiteY5" fmla="*/ 1322713 h 2073656"/>
              <a:gd name="connsiteX6" fmla="*/ 2948756 w 5484423"/>
              <a:gd name="connsiteY6" fmla="*/ 1177698 h 2073656"/>
              <a:gd name="connsiteX7" fmla="*/ 4763713 w 5484423"/>
              <a:gd name="connsiteY7" fmla="*/ 426257 h 2073656"/>
              <a:gd name="connsiteX8" fmla="*/ 5097700 w 5484423"/>
              <a:gd name="connsiteY8" fmla="*/ 457017 h 2073656"/>
              <a:gd name="connsiteX9" fmla="*/ 5484423 w 5484423"/>
              <a:gd name="connsiteY9" fmla="*/ 0 h 2073656"/>
              <a:gd name="connsiteX0" fmla="*/ 0 w 5484423"/>
              <a:gd name="connsiteY0" fmla="*/ 2025816 h 2073656"/>
              <a:gd name="connsiteX1" fmla="*/ 364749 w 5484423"/>
              <a:gd name="connsiteY1" fmla="*/ 2069760 h 2073656"/>
              <a:gd name="connsiteX2" fmla="*/ 1098642 w 5484423"/>
              <a:gd name="connsiteY2" fmla="*/ 1937928 h 2073656"/>
              <a:gd name="connsiteX3" fmla="*/ 1863297 w 5484423"/>
              <a:gd name="connsiteY3" fmla="*/ 1617137 h 2073656"/>
              <a:gd name="connsiteX4" fmla="*/ 2236836 w 5484423"/>
              <a:gd name="connsiteY4" fmla="*/ 1516066 h 2073656"/>
              <a:gd name="connsiteX5" fmla="*/ 2566429 w 5484423"/>
              <a:gd name="connsiteY5" fmla="*/ 1322713 h 2073656"/>
              <a:gd name="connsiteX6" fmla="*/ 2948756 w 5484423"/>
              <a:gd name="connsiteY6" fmla="*/ 1177698 h 2073656"/>
              <a:gd name="connsiteX7" fmla="*/ 4763713 w 5484423"/>
              <a:gd name="connsiteY7" fmla="*/ 426257 h 2073656"/>
              <a:gd name="connsiteX8" fmla="*/ 5097700 w 5484423"/>
              <a:gd name="connsiteY8" fmla="*/ 457017 h 2073656"/>
              <a:gd name="connsiteX9" fmla="*/ 5484423 w 5484423"/>
              <a:gd name="connsiteY9" fmla="*/ 0 h 2073656"/>
              <a:gd name="connsiteX0" fmla="*/ 0 w 5484423"/>
              <a:gd name="connsiteY0" fmla="*/ 2025816 h 2073656"/>
              <a:gd name="connsiteX1" fmla="*/ 364749 w 5484423"/>
              <a:gd name="connsiteY1" fmla="*/ 2069760 h 2073656"/>
              <a:gd name="connsiteX2" fmla="*/ 1098642 w 5484423"/>
              <a:gd name="connsiteY2" fmla="*/ 1937928 h 2073656"/>
              <a:gd name="connsiteX3" fmla="*/ 1863297 w 5484423"/>
              <a:gd name="connsiteY3" fmla="*/ 1617137 h 2073656"/>
              <a:gd name="connsiteX4" fmla="*/ 2236836 w 5484423"/>
              <a:gd name="connsiteY4" fmla="*/ 1516066 h 2073656"/>
              <a:gd name="connsiteX5" fmla="*/ 2566429 w 5484423"/>
              <a:gd name="connsiteY5" fmla="*/ 1322713 h 2073656"/>
              <a:gd name="connsiteX6" fmla="*/ 2948756 w 5484423"/>
              <a:gd name="connsiteY6" fmla="*/ 1177698 h 2073656"/>
              <a:gd name="connsiteX7" fmla="*/ 4763713 w 5484423"/>
              <a:gd name="connsiteY7" fmla="*/ 426257 h 2073656"/>
              <a:gd name="connsiteX8" fmla="*/ 5097700 w 5484423"/>
              <a:gd name="connsiteY8" fmla="*/ 457017 h 2073656"/>
              <a:gd name="connsiteX9" fmla="*/ 5484423 w 5484423"/>
              <a:gd name="connsiteY9" fmla="*/ 0 h 2073656"/>
              <a:gd name="connsiteX0" fmla="*/ 0 w 5484423"/>
              <a:gd name="connsiteY0" fmla="*/ 2025816 h 2073656"/>
              <a:gd name="connsiteX1" fmla="*/ 364749 w 5484423"/>
              <a:gd name="connsiteY1" fmla="*/ 2069760 h 2073656"/>
              <a:gd name="connsiteX2" fmla="*/ 1098642 w 5484423"/>
              <a:gd name="connsiteY2" fmla="*/ 1937928 h 2073656"/>
              <a:gd name="connsiteX3" fmla="*/ 1863297 w 5484423"/>
              <a:gd name="connsiteY3" fmla="*/ 1617137 h 2073656"/>
              <a:gd name="connsiteX4" fmla="*/ 2236836 w 5484423"/>
              <a:gd name="connsiteY4" fmla="*/ 1516066 h 2073656"/>
              <a:gd name="connsiteX5" fmla="*/ 2566429 w 5484423"/>
              <a:gd name="connsiteY5" fmla="*/ 1322713 h 2073656"/>
              <a:gd name="connsiteX6" fmla="*/ 2948756 w 5484423"/>
              <a:gd name="connsiteY6" fmla="*/ 1177698 h 2073656"/>
              <a:gd name="connsiteX7" fmla="*/ 4763713 w 5484423"/>
              <a:gd name="connsiteY7" fmla="*/ 426257 h 2073656"/>
              <a:gd name="connsiteX8" fmla="*/ 5097700 w 5484423"/>
              <a:gd name="connsiteY8" fmla="*/ 457017 h 2073656"/>
              <a:gd name="connsiteX9" fmla="*/ 5484423 w 5484423"/>
              <a:gd name="connsiteY9" fmla="*/ 0 h 2073656"/>
              <a:gd name="connsiteX0" fmla="*/ 0 w 5484423"/>
              <a:gd name="connsiteY0" fmla="*/ 2025816 h 2073656"/>
              <a:gd name="connsiteX1" fmla="*/ 364749 w 5484423"/>
              <a:gd name="connsiteY1" fmla="*/ 2069760 h 2073656"/>
              <a:gd name="connsiteX2" fmla="*/ 1098642 w 5484423"/>
              <a:gd name="connsiteY2" fmla="*/ 1937928 h 2073656"/>
              <a:gd name="connsiteX3" fmla="*/ 1863297 w 5484423"/>
              <a:gd name="connsiteY3" fmla="*/ 1617137 h 2073656"/>
              <a:gd name="connsiteX4" fmla="*/ 2236836 w 5484423"/>
              <a:gd name="connsiteY4" fmla="*/ 1516066 h 2073656"/>
              <a:gd name="connsiteX5" fmla="*/ 2566429 w 5484423"/>
              <a:gd name="connsiteY5" fmla="*/ 1322713 h 2073656"/>
              <a:gd name="connsiteX6" fmla="*/ 2948756 w 5484423"/>
              <a:gd name="connsiteY6" fmla="*/ 1177698 h 2073656"/>
              <a:gd name="connsiteX7" fmla="*/ 4763713 w 5484423"/>
              <a:gd name="connsiteY7" fmla="*/ 426257 h 2073656"/>
              <a:gd name="connsiteX8" fmla="*/ 5097700 w 5484423"/>
              <a:gd name="connsiteY8" fmla="*/ 457017 h 2073656"/>
              <a:gd name="connsiteX9" fmla="*/ 5484423 w 5484423"/>
              <a:gd name="connsiteY9" fmla="*/ 0 h 2073656"/>
              <a:gd name="connsiteX0" fmla="*/ 0 w 5484423"/>
              <a:gd name="connsiteY0" fmla="*/ 2025816 h 2073656"/>
              <a:gd name="connsiteX1" fmla="*/ 364749 w 5484423"/>
              <a:gd name="connsiteY1" fmla="*/ 2069760 h 2073656"/>
              <a:gd name="connsiteX2" fmla="*/ 1098642 w 5484423"/>
              <a:gd name="connsiteY2" fmla="*/ 1937928 h 2073656"/>
              <a:gd name="connsiteX3" fmla="*/ 1863297 w 5484423"/>
              <a:gd name="connsiteY3" fmla="*/ 1617137 h 2073656"/>
              <a:gd name="connsiteX4" fmla="*/ 2236836 w 5484423"/>
              <a:gd name="connsiteY4" fmla="*/ 1516066 h 2073656"/>
              <a:gd name="connsiteX5" fmla="*/ 2566429 w 5484423"/>
              <a:gd name="connsiteY5" fmla="*/ 1322713 h 2073656"/>
              <a:gd name="connsiteX6" fmla="*/ 2948756 w 5484423"/>
              <a:gd name="connsiteY6" fmla="*/ 1177698 h 2073656"/>
              <a:gd name="connsiteX7" fmla="*/ 4763713 w 5484423"/>
              <a:gd name="connsiteY7" fmla="*/ 426257 h 2073656"/>
              <a:gd name="connsiteX8" fmla="*/ 5097700 w 5484423"/>
              <a:gd name="connsiteY8" fmla="*/ 457017 h 2073656"/>
              <a:gd name="connsiteX9" fmla="*/ 5484423 w 5484423"/>
              <a:gd name="connsiteY9" fmla="*/ 0 h 207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4423" h="2073656">
                <a:moveTo>
                  <a:pt x="0" y="2025816"/>
                </a:moveTo>
                <a:cubicBezTo>
                  <a:pt x="90821" y="2055112"/>
                  <a:pt x="181642" y="2084408"/>
                  <a:pt x="364749" y="2069760"/>
                </a:cubicBezTo>
                <a:cubicBezTo>
                  <a:pt x="547856" y="2055112"/>
                  <a:pt x="848884" y="2013365"/>
                  <a:pt x="1098642" y="1937928"/>
                </a:cubicBezTo>
                <a:cubicBezTo>
                  <a:pt x="1348400" y="1862491"/>
                  <a:pt x="1673598" y="1687447"/>
                  <a:pt x="1863297" y="1617137"/>
                </a:cubicBezTo>
                <a:cubicBezTo>
                  <a:pt x="2052996" y="1546827"/>
                  <a:pt x="2119647" y="1565137"/>
                  <a:pt x="2236836" y="1516066"/>
                </a:cubicBezTo>
                <a:cubicBezTo>
                  <a:pt x="2354025" y="1466995"/>
                  <a:pt x="2447776" y="1379108"/>
                  <a:pt x="2566429" y="1322713"/>
                </a:cubicBezTo>
                <a:cubicBezTo>
                  <a:pt x="2685082" y="1266318"/>
                  <a:pt x="2948756" y="1177698"/>
                  <a:pt x="2948756" y="1177698"/>
                </a:cubicBezTo>
                <a:cubicBezTo>
                  <a:pt x="3314970" y="1028289"/>
                  <a:pt x="4405556" y="546370"/>
                  <a:pt x="4763713" y="426257"/>
                </a:cubicBezTo>
                <a:cubicBezTo>
                  <a:pt x="5047162" y="451158"/>
                  <a:pt x="4850140" y="431383"/>
                  <a:pt x="5097700" y="457017"/>
                </a:cubicBezTo>
                <a:cubicBezTo>
                  <a:pt x="5217818" y="385974"/>
                  <a:pt x="5484423" y="0"/>
                  <a:pt x="5484423" y="0"/>
                </a:cubicBez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939967" y="2592692"/>
            <a:ext cx="5488817" cy="1867617"/>
          </a:xfrm>
          <a:custGeom>
            <a:avLst/>
            <a:gdLst>
              <a:gd name="connsiteX0" fmla="*/ 0 w 5488817"/>
              <a:gd name="connsiteY0" fmla="*/ 1867617 h 1867617"/>
              <a:gd name="connsiteX1" fmla="*/ 487797 w 5488817"/>
              <a:gd name="connsiteY1" fmla="*/ 1784124 h 1867617"/>
              <a:gd name="connsiteX2" fmla="*/ 733893 w 5488817"/>
              <a:gd name="connsiteY2" fmla="*/ 1757757 h 1867617"/>
              <a:gd name="connsiteX3" fmla="*/ 1533705 w 5488817"/>
              <a:gd name="connsiteY3" fmla="*/ 1507277 h 1867617"/>
              <a:gd name="connsiteX4" fmla="*/ 2069842 w 5488817"/>
              <a:gd name="connsiteY4" fmla="*/ 1283163 h 1867617"/>
              <a:gd name="connsiteX5" fmla="*/ 3590363 w 5488817"/>
              <a:gd name="connsiteY5" fmla="*/ 681131 h 1867617"/>
              <a:gd name="connsiteX6" fmla="*/ 4368202 w 5488817"/>
              <a:gd name="connsiteY6" fmla="*/ 509750 h 1867617"/>
              <a:gd name="connsiteX7" fmla="*/ 5488817 w 5488817"/>
              <a:gd name="connsiteY7" fmla="*/ 0 h 1867617"/>
              <a:gd name="connsiteX0" fmla="*/ 0 w 5488817"/>
              <a:gd name="connsiteY0" fmla="*/ 1867617 h 1867617"/>
              <a:gd name="connsiteX1" fmla="*/ 487797 w 5488817"/>
              <a:gd name="connsiteY1" fmla="*/ 1784124 h 1867617"/>
              <a:gd name="connsiteX2" fmla="*/ 733893 w 5488817"/>
              <a:gd name="connsiteY2" fmla="*/ 1757757 h 1867617"/>
              <a:gd name="connsiteX3" fmla="*/ 1533705 w 5488817"/>
              <a:gd name="connsiteY3" fmla="*/ 1507277 h 1867617"/>
              <a:gd name="connsiteX4" fmla="*/ 2069842 w 5488817"/>
              <a:gd name="connsiteY4" fmla="*/ 1283163 h 1867617"/>
              <a:gd name="connsiteX5" fmla="*/ 3590363 w 5488817"/>
              <a:gd name="connsiteY5" fmla="*/ 681131 h 1867617"/>
              <a:gd name="connsiteX6" fmla="*/ 4368202 w 5488817"/>
              <a:gd name="connsiteY6" fmla="*/ 509750 h 1867617"/>
              <a:gd name="connsiteX7" fmla="*/ 5488817 w 5488817"/>
              <a:gd name="connsiteY7" fmla="*/ 0 h 1867617"/>
              <a:gd name="connsiteX0" fmla="*/ 0 w 5488817"/>
              <a:gd name="connsiteY0" fmla="*/ 1867617 h 1867617"/>
              <a:gd name="connsiteX1" fmla="*/ 487797 w 5488817"/>
              <a:gd name="connsiteY1" fmla="*/ 1784124 h 1867617"/>
              <a:gd name="connsiteX2" fmla="*/ 733893 w 5488817"/>
              <a:gd name="connsiteY2" fmla="*/ 1757757 h 1867617"/>
              <a:gd name="connsiteX3" fmla="*/ 1533705 w 5488817"/>
              <a:gd name="connsiteY3" fmla="*/ 1507277 h 1867617"/>
              <a:gd name="connsiteX4" fmla="*/ 2069842 w 5488817"/>
              <a:gd name="connsiteY4" fmla="*/ 1283163 h 1867617"/>
              <a:gd name="connsiteX5" fmla="*/ 3590363 w 5488817"/>
              <a:gd name="connsiteY5" fmla="*/ 681131 h 1867617"/>
              <a:gd name="connsiteX6" fmla="*/ 4368202 w 5488817"/>
              <a:gd name="connsiteY6" fmla="*/ 509750 h 1867617"/>
              <a:gd name="connsiteX7" fmla="*/ 5488817 w 5488817"/>
              <a:gd name="connsiteY7" fmla="*/ 0 h 1867617"/>
              <a:gd name="connsiteX0" fmla="*/ 0 w 5488817"/>
              <a:gd name="connsiteY0" fmla="*/ 1867617 h 1867617"/>
              <a:gd name="connsiteX1" fmla="*/ 487797 w 5488817"/>
              <a:gd name="connsiteY1" fmla="*/ 1784124 h 1867617"/>
              <a:gd name="connsiteX2" fmla="*/ 733893 w 5488817"/>
              <a:gd name="connsiteY2" fmla="*/ 1757757 h 1867617"/>
              <a:gd name="connsiteX3" fmla="*/ 1533705 w 5488817"/>
              <a:gd name="connsiteY3" fmla="*/ 1507277 h 1867617"/>
              <a:gd name="connsiteX4" fmla="*/ 2069842 w 5488817"/>
              <a:gd name="connsiteY4" fmla="*/ 1283163 h 1867617"/>
              <a:gd name="connsiteX5" fmla="*/ 3590363 w 5488817"/>
              <a:gd name="connsiteY5" fmla="*/ 681131 h 1867617"/>
              <a:gd name="connsiteX6" fmla="*/ 4368202 w 5488817"/>
              <a:gd name="connsiteY6" fmla="*/ 509750 h 1867617"/>
              <a:gd name="connsiteX7" fmla="*/ 5488817 w 5488817"/>
              <a:gd name="connsiteY7" fmla="*/ 0 h 186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8817" h="1867617">
                <a:moveTo>
                  <a:pt x="0" y="1867617"/>
                </a:moveTo>
                <a:lnTo>
                  <a:pt x="487797" y="1784124"/>
                </a:lnTo>
                <a:cubicBezTo>
                  <a:pt x="610845" y="1770940"/>
                  <a:pt x="610845" y="1775335"/>
                  <a:pt x="733893" y="1757757"/>
                </a:cubicBezTo>
                <a:cubicBezTo>
                  <a:pt x="908211" y="1711616"/>
                  <a:pt x="1311047" y="1586376"/>
                  <a:pt x="1533705" y="1507277"/>
                </a:cubicBezTo>
                <a:cubicBezTo>
                  <a:pt x="1756363" y="1428178"/>
                  <a:pt x="2069842" y="1283163"/>
                  <a:pt x="2069842" y="1283163"/>
                </a:cubicBezTo>
                <a:cubicBezTo>
                  <a:pt x="2412618" y="1145472"/>
                  <a:pt x="3207303" y="810033"/>
                  <a:pt x="3590363" y="681131"/>
                </a:cubicBezTo>
                <a:cubicBezTo>
                  <a:pt x="3973423" y="552229"/>
                  <a:pt x="4051793" y="623272"/>
                  <a:pt x="4368202" y="509750"/>
                </a:cubicBezTo>
                <a:cubicBezTo>
                  <a:pt x="4684611" y="396228"/>
                  <a:pt x="5488817" y="0"/>
                  <a:pt x="5488817" y="0"/>
                </a:cubicBezTo>
              </a:path>
            </a:pathLst>
          </a:custGeom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6749816" y="3305585"/>
            <a:ext cx="484632" cy="978408"/>
          </a:xfrm>
          <a:prstGeom prst="upArrow">
            <a:avLst/>
          </a:prstGeom>
          <a:solidFill>
            <a:srgbClr val="800000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41058" y="4105883"/>
            <a:ext cx="914400" cy="443645"/>
          </a:xfrm>
          <a:prstGeom prst="rect">
            <a:avLst/>
          </a:prstGeom>
          <a:solidFill>
            <a:srgbClr val="800000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343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Premiums Rising, Benefits Falling</a:t>
            </a:r>
            <a:br>
              <a:rPr lang="en-US" dirty="0" smtClean="0"/>
            </a:br>
            <a:r>
              <a:rPr lang="en-US" dirty="0" smtClean="0"/>
              <a:t>In Massachusetts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28528" y="6243633"/>
            <a:ext cx="4828490" cy="38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92113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587375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782638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979488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MA </a:t>
            </a:r>
            <a:r>
              <a:rPr lang="en-GB" sz="16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Ctr</a:t>
            </a:r>
            <a:r>
              <a:rPr lang="en-GB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for Health Info and Analysis, August 2013</a:t>
            </a:r>
            <a:endParaRPr lang="en-GB" sz="16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857630"/>
            <a:ext cx="2131063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Change in MA average private insurance premiums and benefits since 2009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250385553"/>
              </p:ext>
            </p:extLst>
          </p:nvPr>
        </p:nvGraphicFramePr>
        <p:xfrm>
          <a:off x="1870117" y="1396999"/>
          <a:ext cx="6775909" cy="4492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Freeform 9"/>
          <p:cNvSpPr/>
          <p:nvPr/>
        </p:nvSpPr>
        <p:spPr>
          <a:xfrm>
            <a:off x="3601062" y="2287812"/>
            <a:ext cx="3957688" cy="1278739"/>
          </a:xfrm>
          <a:custGeom>
            <a:avLst/>
            <a:gdLst>
              <a:gd name="connsiteX0" fmla="*/ 0 w 3957688"/>
              <a:gd name="connsiteY0" fmla="*/ 1087363 h 1087363"/>
              <a:gd name="connsiteX1" fmla="*/ 347928 w 3957688"/>
              <a:gd name="connsiteY1" fmla="*/ 930783 h 1087363"/>
              <a:gd name="connsiteX2" fmla="*/ 2000589 w 3957688"/>
              <a:gd name="connsiteY2" fmla="*/ 617623 h 1087363"/>
              <a:gd name="connsiteX3" fmla="*/ 3957688 w 3957688"/>
              <a:gd name="connsiteY3" fmla="*/ 0 h 1087363"/>
              <a:gd name="connsiteX0" fmla="*/ 0 w 3957688"/>
              <a:gd name="connsiteY0" fmla="*/ 1278739 h 1278739"/>
              <a:gd name="connsiteX1" fmla="*/ 347928 w 3957688"/>
              <a:gd name="connsiteY1" fmla="*/ 1122159 h 1278739"/>
              <a:gd name="connsiteX2" fmla="*/ 2000589 w 3957688"/>
              <a:gd name="connsiteY2" fmla="*/ 808999 h 1278739"/>
              <a:gd name="connsiteX3" fmla="*/ 3957688 w 3957688"/>
              <a:gd name="connsiteY3" fmla="*/ 0 h 1278739"/>
              <a:gd name="connsiteX0" fmla="*/ 0 w 3957688"/>
              <a:gd name="connsiteY0" fmla="*/ 1278739 h 1278739"/>
              <a:gd name="connsiteX1" fmla="*/ 347928 w 3957688"/>
              <a:gd name="connsiteY1" fmla="*/ 1122159 h 1278739"/>
              <a:gd name="connsiteX2" fmla="*/ 1974494 w 3957688"/>
              <a:gd name="connsiteY2" fmla="*/ 695914 h 1278739"/>
              <a:gd name="connsiteX3" fmla="*/ 3957688 w 3957688"/>
              <a:gd name="connsiteY3" fmla="*/ 0 h 127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688" h="1278739">
                <a:moveTo>
                  <a:pt x="0" y="1278739"/>
                </a:moveTo>
                <a:cubicBezTo>
                  <a:pt x="7248" y="1239594"/>
                  <a:pt x="18846" y="1219296"/>
                  <a:pt x="347928" y="1122159"/>
                </a:cubicBezTo>
                <a:cubicBezTo>
                  <a:pt x="677010" y="1025022"/>
                  <a:pt x="1372867" y="882940"/>
                  <a:pt x="1974494" y="695914"/>
                </a:cubicBezTo>
                <a:cubicBezTo>
                  <a:pt x="2576121" y="508888"/>
                  <a:pt x="3957688" y="0"/>
                  <a:pt x="3957688" y="0"/>
                </a:cubicBezTo>
              </a:path>
            </a:pathLst>
          </a:cu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583665" y="3583949"/>
            <a:ext cx="4117189" cy="643719"/>
          </a:xfrm>
          <a:custGeom>
            <a:avLst/>
            <a:gdLst>
              <a:gd name="connsiteX0" fmla="*/ 0 w 4116545"/>
              <a:gd name="connsiteY0" fmla="*/ 0 h 587015"/>
              <a:gd name="connsiteX1" fmla="*/ 2026685 w 4116545"/>
              <a:gd name="connsiteY1" fmla="*/ 400150 h 587015"/>
              <a:gd name="connsiteX2" fmla="*/ 3975085 w 4116545"/>
              <a:gd name="connsiteY2" fmla="*/ 574128 h 587015"/>
              <a:gd name="connsiteX3" fmla="*/ 3966387 w 4116545"/>
              <a:gd name="connsiteY3" fmla="*/ 574128 h 587015"/>
              <a:gd name="connsiteX4" fmla="*/ 3966387 w 4116545"/>
              <a:gd name="connsiteY4" fmla="*/ 574128 h 587015"/>
              <a:gd name="connsiteX0" fmla="*/ 0 w 4116545"/>
              <a:gd name="connsiteY0" fmla="*/ 0 h 643719"/>
              <a:gd name="connsiteX1" fmla="*/ 2026685 w 4116545"/>
              <a:gd name="connsiteY1" fmla="*/ 400150 h 643719"/>
              <a:gd name="connsiteX2" fmla="*/ 3975085 w 4116545"/>
              <a:gd name="connsiteY2" fmla="*/ 574128 h 643719"/>
              <a:gd name="connsiteX3" fmla="*/ 3966387 w 4116545"/>
              <a:gd name="connsiteY3" fmla="*/ 574128 h 643719"/>
              <a:gd name="connsiteX4" fmla="*/ 3975085 w 4116545"/>
              <a:gd name="connsiteY4" fmla="*/ 643719 h 643719"/>
              <a:gd name="connsiteX0" fmla="*/ 0 w 4117189"/>
              <a:gd name="connsiteY0" fmla="*/ 0 h 643719"/>
              <a:gd name="connsiteX1" fmla="*/ 2017987 w 4117189"/>
              <a:gd name="connsiteY1" fmla="*/ 443644 h 643719"/>
              <a:gd name="connsiteX2" fmla="*/ 3975085 w 4117189"/>
              <a:gd name="connsiteY2" fmla="*/ 574128 h 643719"/>
              <a:gd name="connsiteX3" fmla="*/ 3966387 w 4117189"/>
              <a:gd name="connsiteY3" fmla="*/ 574128 h 643719"/>
              <a:gd name="connsiteX4" fmla="*/ 3975085 w 4117189"/>
              <a:gd name="connsiteY4" fmla="*/ 643719 h 643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7189" h="643719">
                <a:moveTo>
                  <a:pt x="0" y="0"/>
                </a:moveTo>
                <a:cubicBezTo>
                  <a:pt x="682085" y="152231"/>
                  <a:pt x="1355473" y="347956"/>
                  <a:pt x="2017987" y="443644"/>
                </a:cubicBezTo>
                <a:cubicBezTo>
                  <a:pt x="2680501" y="539332"/>
                  <a:pt x="3650352" y="552381"/>
                  <a:pt x="3975085" y="574128"/>
                </a:cubicBezTo>
                <a:cubicBezTo>
                  <a:pt x="4299818" y="595875"/>
                  <a:pt x="3966387" y="562530"/>
                  <a:pt x="3966387" y="574128"/>
                </a:cubicBezTo>
                <a:cubicBezTo>
                  <a:pt x="3966387" y="585726"/>
                  <a:pt x="3972186" y="620522"/>
                  <a:pt x="3975085" y="643719"/>
                </a:cubicBezTo>
              </a:path>
            </a:pathLst>
          </a:custGeom>
          <a:ln w="7620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40173" y="3470804"/>
            <a:ext cx="175052" cy="175052"/>
          </a:xfrm>
          <a:prstGeom prst="ellipse">
            <a:avLst/>
          </a:prstGeom>
          <a:solidFill>
            <a:srgbClr val="0000FF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92363" y="5506407"/>
            <a:ext cx="243550" cy="24355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71388" y="5502227"/>
            <a:ext cx="243550" cy="243550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6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146" name="Picture 2" descr="ScreenHunter_11 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8" y="1328738"/>
            <a:ext cx="7680524" cy="464431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2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sz="4000" dirty="0"/>
              <a:t>Massachusetts Plans Leave Many With High Out-of-Pocket Costs </a:t>
            </a:r>
          </a:p>
        </p:txBody>
      </p:sp>
      <p:sp>
        <p:nvSpPr>
          <p:cNvPr id="902148" name="Text Box 4"/>
          <p:cNvSpPr txBox="1">
            <a:spLocks noChangeArrowheads="1"/>
          </p:cNvSpPr>
          <p:nvPr/>
        </p:nvSpPr>
        <p:spPr bwMode="auto">
          <a:xfrm>
            <a:off x="0" y="0"/>
            <a:ext cx="2595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latin typeface="Franklin Gothic Book"/>
                <a:cs typeface="Franklin Gothic Book"/>
              </a:rPr>
              <a:t>Source: Center for American Progress</a:t>
            </a:r>
          </a:p>
        </p:txBody>
      </p:sp>
      <p:sp>
        <p:nvSpPr>
          <p:cNvPr id="902149" name="Oval 5"/>
          <p:cNvSpPr>
            <a:spLocks noChangeArrowheads="1"/>
          </p:cNvSpPr>
          <p:nvPr/>
        </p:nvSpPr>
        <p:spPr bwMode="auto">
          <a:xfrm>
            <a:off x="3465876" y="5665573"/>
            <a:ext cx="533400" cy="162694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902150" name="Oval 6"/>
          <p:cNvSpPr>
            <a:spLocks noChangeArrowheads="1"/>
          </p:cNvSpPr>
          <p:nvPr/>
        </p:nvSpPr>
        <p:spPr bwMode="auto">
          <a:xfrm>
            <a:off x="6120372" y="5665573"/>
            <a:ext cx="533400" cy="16269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902151" name="Oval 7"/>
          <p:cNvSpPr>
            <a:spLocks noChangeArrowheads="1"/>
          </p:cNvSpPr>
          <p:nvPr/>
        </p:nvSpPr>
        <p:spPr bwMode="auto">
          <a:xfrm>
            <a:off x="3465878" y="2628024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902152" name="Oval 8"/>
          <p:cNvSpPr>
            <a:spLocks noChangeArrowheads="1"/>
          </p:cNvSpPr>
          <p:nvPr/>
        </p:nvSpPr>
        <p:spPr bwMode="auto">
          <a:xfrm>
            <a:off x="6111676" y="2636723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146" name="Picture 2" descr="ScreenHunter_11 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8" y="1328738"/>
            <a:ext cx="7680524" cy="464431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2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sz="4000" dirty="0"/>
              <a:t>Massachusetts Plans Leave Many With High Out-of-Pocket Costs </a:t>
            </a:r>
          </a:p>
        </p:txBody>
      </p:sp>
      <p:sp>
        <p:nvSpPr>
          <p:cNvPr id="902148" name="Text Box 4"/>
          <p:cNvSpPr txBox="1">
            <a:spLocks noChangeArrowheads="1"/>
          </p:cNvSpPr>
          <p:nvPr/>
        </p:nvSpPr>
        <p:spPr bwMode="auto">
          <a:xfrm>
            <a:off x="0" y="0"/>
            <a:ext cx="2595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latin typeface="Franklin Gothic Book"/>
                <a:cs typeface="Franklin Gothic Book"/>
              </a:rPr>
              <a:t>Source: Center for American Progress</a:t>
            </a:r>
          </a:p>
        </p:txBody>
      </p:sp>
      <p:sp>
        <p:nvSpPr>
          <p:cNvPr id="902149" name="Oval 5"/>
          <p:cNvSpPr>
            <a:spLocks noChangeArrowheads="1"/>
          </p:cNvSpPr>
          <p:nvPr/>
        </p:nvSpPr>
        <p:spPr bwMode="auto">
          <a:xfrm>
            <a:off x="3465876" y="5665573"/>
            <a:ext cx="533400" cy="162694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902150" name="Oval 6"/>
          <p:cNvSpPr>
            <a:spLocks noChangeArrowheads="1"/>
          </p:cNvSpPr>
          <p:nvPr/>
        </p:nvSpPr>
        <p:spPr bwMode="auto">
          <a:xfrm>
            <a:off x="6120372" y="5665573"/>
            <a:ext cx="533400" cy="16269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902151" name="Oval 7"/>
          <p:cNvSpPr>
            <a:spLocks noChangeArrowheads="1"/>
          </p:cNvSpPr>
          <p:nvPr/>
        </p:nvSpPr>
        <p:spPr bwMode="auto">
          <a:xfrm>
            <a:off x="3465878" y="2628024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902152" name="Oval 8"/>
          <p:cNvSpPr>
            <a:spLocks noChangeArrowheads="1"/>
          </p:cNvSpPr>
          <p:nvPr/>
        </p:nvSpPr>
        <p:spPr bwMode="auto">
          <a:xfrm>
            <a:off x="6111676" y="2636723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09435"/>
              </p:ext>
            </p:extLst>
          </p:nvPr>
        </p:nvGraphicFramePr>
        <p:xfrm>
          <a:off x="1524000" y="2090987"/>
          <a:ext cx="6096000" cy="3168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544594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Plan C – Bronze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Plan G - Bronze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172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Breast 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Cancer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$12,907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$7,983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72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Diabetes Management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$960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$4,383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Boston Globe 6/26/2011:A9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(From Executive Office of Administration and Finance)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Federal Taxpayers Paid for MA’s Reform</a:t>
            </a:r>
            <a:endParaRPr lang="en-US" sz="40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702370529"/>
              </p:ext>
            </p:extLst>
          </p:nvPr>
        </p:nvGraphicFramePr>
        <p:xfrm>
          <a:off x="841207" y="1146265"/>
          <a:ext cx="7372930" cy="4815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3844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5606" y="1245565"/>
            <a:ext cx="7593178" cy="3869741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826305"/>
              </p:ext>
            </p:extLst>
          </p:nvPr>
        </p:nvGraphicFramePr>
        <p:xfrm>
          <a:off x="972921" y="1406497"/>
          <a:ext cx="7593177" cy="3717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93177"/>
              </a:tblGrid>
              <a:tr h="7434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34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34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34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34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Number of Uninsured Americans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000156"/>
              </p:ext>
            </p:extLst>
          </p:nvPr>
        </p:nvGraphicFramePr>
        <p:xfrm>
          <a:off x="273611" y="1091741"/>
          <a:ext cx="672998" cy="443206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72998"/>
              </a:tblGrid>
              <a:tr h="73867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3867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3867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3867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3867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3867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-1571987" y="3001094"/>
            <a:ext cx="3544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Millions of Uninsured American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pic>
        <p:nvPicPr>
          <p:cNvPr id="646148" name="Picture 4" descr="UNINS76_" hidden="1"/>
          <p:cNvPicPr>
            <a:picLocks noChangeAspect="1" noChangeArrowheads="1"/>
          </p:cNvPicPr>
          <p:nvPr/>
        </p:nvPicPr>
        <p:blipFill>
          <a:blip r:embed="rId2" cstate="print"/>
          <a:srcRect l="15280" t="34880" r="10880" b="20320"/>
          <a:stretch>
            <a:fillRect/>
          </a:stretch>
        </p:blipFill>
        <p:spPr bwMode="auto">
          <a:xfrm>
            <a:off x="961879" y="1463039"/>
            <a:ext cx="7603961" cy="388437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967544" y="6158162"/>
            <a:ext cx="417645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Himmelstein, </a:t>
            </a:r>
            <a:r>
              <a:rPr lang="en-US" sz="14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Woolhandler</a:t>
            </a:r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, &amp; </a:t>
            </a:r>
            <a:r>
              <a:rPr lang="en-US" sz="14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Carrasquillo</a:t>
            </a:r>
            <a:endParaRPr lang="en-US" sz="14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Tabulations from CPS &amp; NHIS data + CBO projections</a:t>
            </a:r>
            <a:endParaRPr lang="en-US" sz="14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024795" y="1558650"/>
            <a:ext cx="1501934" cy="1340946"/>
          </a:xfrm>
          <a:custGeom>
            <a:avLst/>
            <a:gdLst>
              <a:gd name="connsiteX0" fmla="*/ 0 w 1277333"/>
              <a:gd name="connsiteY0" fmla="*/ 17398 h 1388445"/>
              <a:gd name="connsiteX1" fmla="*/ 172019 w 1277333"/>
              <a:gd name="connsiteY1" fmla="*/ 24718 h 1388445"/>
              <a:gd name="connsiteX2" fmla="*/ 314758 w 1277333"/>
              <a:gd name="connsiteY2" fmla="*/ 255301 h 1388445"/>
              <a:gd name="connsiteX3" fmla="*/ 574617 w 1277333"/>
              <a:gd name="connsiteY3" fmla="*/ 1291092 h 1388445"/>
              <a:gd name="connsiteX4" fmla="*/ 717356 w 1277333"/>
              <a:gd name="connsiteY4" fmla="*/ 1353313 h 1388445"/>
              <a:gd name="connsiteX5" fmla="*/ 1178513 w 1277333"/>
              <a:gd name="connsiteY5" fmla="*/ 1367953 h 1388445"/>
              <a:gd name="connsiteX6" fmla="*/ 1277333 w 1277333"/>
              <a:gd name="connsiteY6" fmla="*/ 1276452 h 1388445"/>
              <a:gd name="connsiteX0" fmla="*/ 0 w 1277333"/>
              <a:gd name="connsiteY0" fmla="*/ 17398 h 1388445"/>
              <a:gd name="connsiteX1" fmla="*/ 172019 w 1277333"/>
              <a:gd name="connsiteY1" fmla="*/ 24718 h 1388445"/>
              <a:gd name="connsiteX2" fmla="*/ 314758 w 1277333"/>
              <a:gd name="connsiteY2" fmla="*/ 255301 h 1388445"/>
              <a:gd name="connsiteX3" fmla="*/ 574617 w 1277333"/>
              <a:gd name="connsiteY3" fmla="*/ 1291092 h 1388445"/>
              <a:gd name="connsiteX4" fmla="*/ 717356 w 1277333"/>
              <a:gd name="connsiteY4" fmla="*/ 1353313 h 1388445"/>
              <a:gd name="connsiteX5" fmla="*/ 1178513 w 1277333"/>
              <a:gd name="connsiteY5" fmla="*/ 1367953 h 1388445"/>
              <a:gd name="connsiteX6" fmla="*/ 1277333 w 1277333"/>
              <a:gd name="connsiteY6" fmla="*/ 1276452 h 1388445"/>
              <a:gd name="connsiteX0" fmla="*/ 0 w 1277333"/>
              <a:gd name="connsiteY0" fmla="*/ 17398 h 1372902"/>
              <a:gd name="connsiteX1" fmla="*/ 172019 w 1277333"/>
              <a:gd name="connsiteY1" fmla="*/ 24718 h 1372902"/>
              <a:gd name="connsiteX2" fmla="*/ 314758 w 1277333"/>
              <a:gd name="connsiteY2" fmla="*/ 255301 h 1372902"/>
              <a:gd name="connsiteX3" fmla="*/ 574617 w 1277333"/>
              <a:gd name="connsiteY3" fmla="*/ 1291092 h 1372902"/>
              <a:gd name="connsiteX4" fmla="*/ 717356 w 1277333"/>
              <a:gd name="connsiteY4" fmla="*/ 1353313 h 1372902"/>
              <a:gd name="connsiteX5" fmla="*/ 1178513 w 1277333"/>
              <a:gd name="connsiteY5" fmla="*/ 1367953 h 1372902"/>
              <a:gd name="connsiteX6" fmla="*/ 1277333 w 1277333"/>
              <a:gd name="connsiteY6" fmla="*/ 1276452 h 1372902"/>
              <a:gd name="connsiteX0" fmla="*/ 0 w 1277333"/>
              <a:gd name="connsiteY0" fmla="*/ 17398 h 1372902"/>
              <a:gd name="connsiteX1" fmla="*/ 172019 w 1277333"/>
              <a:gd name="connsiteY1" fmla="*/ 24718 h 1372902"/>
              <a:gd name="connsiteX2" fmla="*/ 314758 w 1277333"/>
              <a:gd name="connsiteY2" fmla="*/ 255301 h 1372902"/>
              <a:gd name="connsiteX3" fmla="*/ 574617 w 1277333"/>
              <a:gd name="connsiteY3" fmla="*/ 1291092 h 1372902"/>
              <a:gd name="connsiteX4" fmla="*/ 717356 w 1277333"/>
              <a:gd name="connsiteY4" fmla="*/ 1353313 h 1372902"/>
              <a:gd name="connsiteX5" fmla="*/ 1178513 w 1277333"/>
              <a:gd name="connsiteY5" fmla="*/ 1367953 h 1372902"/>
              <a:gd name="connsiteX6" fmla="*/ 1277333 w 1277333"/>
              <a:gd name="connsiteY6" fmla="*/ 1276452 h 1372902"/>
              <a:gd name="connsiteX0" fmla="*/ 0 w 1277333"/>
              <a:gd name="connsiteY0" fmla="*/ 17398 h 1372902"/>
              <a:gd name="connsiteX1" fmla="*/ 172019 w 1277333"/>
              <a:gd name="connsiteY1" fmla="*/ 24718 h 1372902"/>
              <a:gd name="connsiteX2" fmla="*/ 314758 w 1277333"/>
              <a:gd name="connsiteY2" fmla="*/ 255301 h 1372902"/>
              <a:gd name="connsiteX3" fmla="*/ 574617 w 1277333"/>
              <a:gd name="connsiteY3" fmla="*/ 1291092 h 1372902"/>
              <a:gd name="connsiteX4" fmla="*/ 717356 w 1277333"/>
              <a:gd name="connsiteY4" fmla="*/ 1353313 h 1372902"/>
              <a:gd name="connsiteX5" fmla="*/ 1178513 w 1277333"/>
              <a:gd name="connsiteY5" fmla="*/ 1367953 h 1372902"/>
              <a:gd name="connsiteX6" fmla="*/ 1277333 w 1277333"/>
              <a:gd name="connsiteY6" fmla="*/ 1276452 h 1372902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6156 h 1371734"/>
              <a:gd name="connsiteX1" fmla="*/ 172019 w 1277333"/>
              <a:gd name="connsiteY1" fmla="*/ 13476 h 1371734"/>
              <a:gd name="connsiteX2" fmla="*/ 314758 w 1277333"/>
              <a:gd name="connsiteY2" fmla="*/ 244059 h 1371734"/>
              <a:gd name="connsiteX3" fmla="*/ 574617 w 1277333"/>
              <a:gd name="connsiteY3" fmla="*/ 1279850 h 1371734"/>
              <a:gd name="connsiteX4" fmla="*/ 702716 w 1277333"/>
              <a:gd name="connsiteY4" fmla="*/ 1364031 h 1371734"/>
              <a:gd name="connsiteX5" fmla="*/ 1178513 w 1277333"/>
              <a:gd name="connsiteY5" fmla="*/ 1356711 h 1371734"/>
              <a:gd name="connsiteX6" fmla="*/ 1277333 w 1277333"/>
              <a:gd name="connsiteY6" fmla="*/ 1265210 h 1371734"/>
              <a:gd name="connsiteX0" fmla="*/ 0 w 1277333"/>
              <a:gd name="connsiteY0" fmla="*/ 6156 h 1371734"/>
              <a:gd name="connsiteX1" fmla="*/ 172019 w 1277333"/>
              <a:gd name="connsiteY1" fmla="*/ 13476 h 1371734"/>
              <a:gd name="connsiteX2" fmla="*/ 314758 w 1277333"/>
              <a:gd name="connsiteY2" fmla="*/ 244059 h 1371734"/>
              <a:gd name="connsiteX3" fmla="*/ 574617 w 1277333"/>
              <a:gd name="connsiteY3" fmla="*/ 1279850 h 1371734"/>
              <a:gd name="connsiteX4" fmla="*/ 702716 w 1277333"/>
              <a:gd name="connsiteY4" fmla="*/ 1364031 h 1371734"/>
              <a:gd name="connsiteX5" fmla="*/ 1178513 w 1277333"/>
              <a:gd name="connsiteY5" fmla="*/ 1356711 h 1371734"/>
              <a:gd name="connsiteX6" fmla="*/ 1277333 w 1277333"/>
              <a:gd name="connsiteY6" fmla="*/ 1265210 h 137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7333" h="1371734">
                <a:moveTo>
                  <a:pt x="0" y="6156"/>
                </a:moveTo>
                <a:cubicBezTo>
                  <a:pt x="59779" y="-10009"/>
                  <a:pt x="97599" y="10426"/>
                  <a:pt x="172019" y="13476"/>
                </a:cubicBezTo>
                <a:cubicBezTo>
                  <a:pt x="279379" y="184887"/>
                  <a:pt x="247658" y="32997"/>
                  <a:pt x="314758" y="244059"/>
                </a:cubicBezTo>
                <a:cubicBezTo>
                  <a:pt x="381858" y="455121"/>
                  <a:pt x="507517" y="1096848"/>
                  <a:pt x="574617" y="1279850"/>
                </a:cubicBezTo>
                <a:cubicBezTo>
                  <a:pt x="707596" y="1378671"/>
                  <a:pt x="583767" y="1281680"/>
                  <a:pt x="702716" y="1364031"/>
                </a:cubicBezTo>
                <a:cubicBezTo>
                  <a:pt x="803365" y="1376841"/>
                  <a:pt x="1082744" y="1373181"/>
                  <a:pt x="1178513" y="1356711"/>
                </a:cubicBezTo>
                <a:cubicBezTo>
                  <a:pt x="1245002" y="1299981"/>
                  <a:pt x="1277333" y="1265210"/>
                  <a:pt x="1277333" y="1265210"/>
                </a:cubicBezTo>
              </a:path>
            </a:pathLst>
          </a:custGeom>
          <a:ln w="76200" cmpd="sng">
            <a:solidFill>
              <a:srgbClr val="00514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79560" y="1415608"/>
            <a:ext cx="7585441" cy="2127557"/>
          </a:xfrm>
          <a:custGeom>
            <a:avLst/>
            <a:gdLst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85441" h="2127557">
                <a:moveTo>
                  <a:pt x="0" y="2127557"/>
                </a:moveTo>
                <a:cubicBezTo>
                  <a:pt x="98038" y="2090640"/>
                  <a:pt x="196077" y="2053723"/>
                  <a:pt x="290423" y="2038956"/>
                </a:cubicBezTo>
                <a:cubicBezTo>
                  <a:pt x="384769" y="2024189"/>
                  <a:pt x="504548" y="2041417"/>
                  <a:pt x="566078" y="2038956"/>
                </a:cubicBezTo>
                <a:cubicBezTo>
                  <a:pt x="627608" y="2036495"/>
                  <a:pt x="613662" y="2060286"/>
                  <a:pt x="659604" y="2024189"/>
                </a:cubicBezTo>
                <a:cubicBezTo>
                  <a:pt x="705547" y="1988092"/>
                  <a:pt x="726056" y="1909335"/>
                  <a:pt x="841733" y="1822374"/>
                </a:cubicBezTo>
                <a:cubicBezTo>
                  <a:pt x="957410" y="1735413"/>
                  <a:pt x="1211734" y="1561493"/>
                  <a:pt x="1353664" y="1502425"/>
                </a:cubicBezTo>
                <a:cubicBezTo>
                  <a:pt x="1495594" y="1443357"/>
                  <a:pt x="1615373" y="1455662"/>
                  <a:pt x="1693311" y="1467968"/>
                </a:cubicBezTo>
                <a:cubicBezTo>
                  <a:pt x="1771249" y="1480274"/>
                  <a:pt x="1770429" y="1576259"/>
                  <a:pt x="1821294" y="1576259"/>
                </a:cubicBezTo>
                <a:cubicBezTo>
                  <a:pt x="1872159" y="1576259"/>
                  <a:pt x="1936150" y="1493400"/>
                  <a:pt x="1998501" y="1467968"/>
                </a:cubicBezTo>
                <a:cubicBezTo>
                  <a:pt x="2060852" y="1442536"/>
                  <a:pt x="2107614" y="1459765"/>
                  <a:pt x="2195397" y="1423668"/>
                </a:cubicBezTo>
                <a:cubicBezTo>
                  <a:pt x="2283180" y="1387571"/>
                  <a:pt x="2414445" y="1328503"/>
                  <a:pt x="2525199" y="1251387"/>
                </a:cubicBezTo>
                <a:cubicBezTo>
                  <a:pt x="2635953" y="1174271"/>
                  <a:pt x="2772960" y="1014296"/>
                  <a:pt x="2859923" y="960971"/>
                </a:cubicBezTo>
                <a:cubicBezTo>
                  <a:pt x="2946886" y="907646"/>
                  <a:pt x="2991188" y="947845"/>
                  <a:pt x="3046975" y="931437"/>
                </a:cubicBezTo>
                <a:cubicBezTo>
                  <a:pt x="3102762" y="915029"/>
                  <a:pt x="3145423" y="865806"/>
                  <a:pt x="3194647" y="862525"/>
                </a:cubicBezTo>
                <a:cubicBezTo>
                  <a:pt x="3243871" y="859243"/>
                  <a:pt x="3259459" y="938000"/>
                  <a:pt x="3342320" y="911748"/>
                </a:cubicBezTo>
                <a:cubicBezTo>
                  <a:pt x="3425181" y="885496"/>
                  <a:pt x="3604028" y="705831"/>
                  <a:pt x="3691811" y="705011"/>
                </a:cubicBezTo>
                <a:cubicBezTo>
                  <a:pt x="3779594" y="704191"/>
                  <a:pt x="3814871" y="862525"/>
                  <a:pt x="3869018" y="906826"/>
                </a:cubicBezTo>
                <a:cubicBezTo>
                  <a:pt x="3923165" y="951127"/>
                  <a:pt x="3900194" y="1023321"/>
                  <a:pt x="4016691" y="970816"/>
                </a:cubicBezTo>
                <a:cubicBezTo>
                  <a:pt x="4133188" y="918311"/>
                  <a:pt x="4395717" y="695987"/>
                  <a:pt x="4568001" y="591798"/>
                </a:cubicBezTo>
                <a:cubicBezTo>
                  <a:pt x="4804277" y="635278"/>
                  <a:pt x="4942105" y="373576"/>
                  <a:pt x="5050398" y="345683"/>
                </a:cubicBezTo>
                <a:cubicBezTo>
                  <a:pt x="5158691" y="317790"/>
                  <a:pt x="5133259" y="470381"/>
                  <a:pt x="5217760" y="424440"/>
                </a:cubicBezTo>
                <a:cubicBezTo>
                  <a:pt x="5435167" y="324354"/>
                  <a:pt x="5472905" y="139767"/>
                  <a:pt x="5557406" y="70034"/>
                </a:cubicBezTo>
                <a:cubicBezTo>
                  <a:pt x="5641907" y="301"/>
                  <a:pt x="5646830" y="-8723"/>
                  <a:pt x="5724768" y="6044"/>
                </a:cubicBezTo>
                <a:cubicBezTo>
                  <a:pt x="5802706" y="20811"/>
                  <a:pt x="5943816" y="18350"/>
                  <a:pt x="6025036" y="158636"/>
                </a:cubicBezTo>
                <a:cubicBezTo>
                  <a:pt x="6106256" y="298922"/>
                  <a:pt x="6122663" y="580313"/>
                  <a:pt x="6212087" y="847758"/>
                </a:cubicBezTo>
                <a:cubicBezTo>
                  <a:pt x="6301511" y="1115203"/>
                  <a:pt x="6313818" y="1106179"/>
                  <a:pt x="6561579" y="1763307"/>
                </a:cubicBezTo>
                <a:cubicBezTo>
                  <a:pt x="7134219" y="1785458"/>
                  <a:pt x="7114530" y="1791200"/>
                  <a:pt x="7255639" y="1778074"/>
                </a:cubicBezTo>
                <a:cubicBezTo>
                  <a:pt x="7381981" y="1710803"/>
                  <a:pt x="7353267" y="1697676"/>
                  <a:pt x="7408234" y="1684550"/>
                </a:cubicBezTo>
                <a:cubicBezTo>
                  <a:pt x="7463201" y="1671424"/>
                  <a:pt x="7585441" y="1699317"/>
                  <a:pt x="7585441" y="1699317"/>
                </a:cubicBez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7024794" y="1256695"/>
            <a:ext cx="0" cy="3845276"/>
          </a:xfrm>
          <a:prstGeom prst="line">
            <a:avLst/>
          </a:prstGeom>
          <a:ln w="76200" cmpd="sng">
            <a:solidFill>
              <a:srgbClr val="0000FF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5995" y="5086911"/>
            <a:ext cx="75035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1976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72655" y="5086911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1985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77505" y="5086911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1995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56261" y="5086911"/>
            <a:ext cx="78629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2005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87147" y="5086911"/>
            <a:ext cx="76825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2014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61405" y="5086911"/>
            <a:ext cx="77727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2021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996740" y="5654430"/>
            <a:ext cx="426283" cy="0"/>
          </a:xfrm>
          <a:prstGeom prst="line">
            <a:avLst/>
          </a:pr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61039" y="5454375"/>
            <a:ext cx="222368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With state opt-outs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054344" y="5654430"/>
            <a:ext cx="426283" cy="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436042" y="5454375"/>
            <a:ext cx="139172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As enacted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4144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973986" y="6212856"/>
            <a:ext cx="5093648" cy="53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2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Source: NEJM May 2 2013</a:t>
            </a:r>
          </a:p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2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Note: Catastrophic medical costs = out-of-pocket spending &gt;30% of income </a:t>
            </a:r>
          </a:p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2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Depression = screened positive for depression on PHQ8 </a:t>
            </a:r>
            <a:endParaRPr lang="en-GB" sz="1200" dirty="0">
              <a:solidFill>
                <a:srgbClr val="FFFFFF"/>
              </a:solidFill>
              <a:latin typeface="Franklin Gothic Book"/>
              <a:ea typeface="Gothic"/>
              <a:cs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 smtClean="0"/>
              <a:t>Medicaid Helps</a:t>
            </a:r>
            <a:br>
              <a:rPr lang="en-US" sz="5300" dirty="0" smtClean="0"/>
            </a:br>
            <a:r>
              <a:rPr lang="en-US" sz="2200" dirty="0" smtClean="0"/>
              <a:t>A randomized controlled trial in Oregon</a:t>
            </a:r>
            <a:endParaRPr lang="en-US" sz="22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293476789"/>
              </p:ext>
            </p:extLst>
          </p:nvPr>
        </p:nvGraphicFramePr>
        <p:xfrm>
          <a:off x="383168" y="1326769"/>
          <a:ext cx="8363981" cy="4740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3843819" y="5660982"/>
            <a:ext cx="283406" cy="283406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56449" y="5660982"/>
            <a:ext cx="283406" cy="283406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557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Most Aren’t Directly Affected by ACA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065612" y="6291981"/>
            <a:ext cx="207838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CBO Estimate, May 2013</a:t>
            </a:r>
            <a:endParaRPr lang="en-US" sz="14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098259139"/>
              </p:ext>
            </p:extLst>
          </p:nvPr>
        </p:nvGraphicFramePr>
        <p:xfrm>
          <a:off x="275167" y="1280584"/>
          <a:ext cx="4064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9984" y="3559652"/>
            <a:ext cx="155575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Current private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56%</a:t>
            </a:r>
            <a:endParaRPr lang="en-US" sz="20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921" y="2735084"/>
            <a:ext cx="15557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Uninsured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18%</a:t>
            </a:r>
            <a:endParaRPr lang="en-US" sz="20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643" y="2522131"/>
            <a:ext cx="15557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spc="-1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Medicaid</a:t>
            </a:r>
          </a:p>
          <a:p>
            <a:pPr algn="ctr"/>
            <a:r>
              <a:rPr lang="en-US" sz="2000" spc="-1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10%</a:t>
            </a:r>
            <a:endParaRPr lang="en-US" sz="2000" spc="-1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9458" y="2043690"/>
            <a:ext cx="15557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Medicare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16%</a:t>
            </a:r>
            <a:endParaRPr lang="en-US" sz="20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600575766"/>
              </p:ext>
            </p:extLst>
          </p:nvPr>
        </p:nvGraphicFramePr>
        <p:xfrm>
          <a:off x="4776675" y="1319898"/>
          <a:ext cx="4064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040192" y="3607667"/>
            <a:ext cx="155575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Current private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53%</a:t>
            </a:r>
            <a:endParaRPr lang="en-US" sz="20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6134" y="1991496"/>
            <a:ext cx="15308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Uninsured</a:t>
            </a:r>
          </a:p>
          <a:p>
            <a:pPr algn="ctr"/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10%</a:t>
            </a:r>
            <a:endParaRPr lang="en-US" sz="2000" dirty="0" smtClean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1152" y="2726725"/>
            <a:ext cx="15557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Medicaid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14%</a:t>
            </a:r>
            <a:endParaRPr lang="en-US" sz="20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40553" y="1996015"/>
            <a:ext cx="15557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Medicare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16%</a:t>
            </a:r>
            <a:endParaRPr lang="en-US" sz="20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0699" y="3254665"/>
            <a:ext cx="24121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Exchanges </a:t>
            </a:r>
            <a:r>
              <a:rPr lang="en-US" sz="2000" dirty="0" smtClean="0">
                <a:latin typeface="Franklin Gothic Book"/>
                <a:cs typeface="Franklin Gothic Book"/>
              </a:rPr>
              <a:t>7%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00113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Health Insurance Reform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Under </a:t>
            </a:r>
            <a:r>
              <a:rPr lang="en-US" dirty="0"/>
              <a:t>the ACA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4297" y="1496955"/>
            <a:ext cx="8383827" cy="432602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10 </a:t>
            </a: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essential benefits, but no standard benefit </a:t>
            </a: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package</a:t>
            </a:r>
            <a:endParaRPr lang="en-US" sz="2400" dirty="0">
              <a:solidFill>
                <a:srgbClr val="003300"/>
              </a:solidFill>
              <a:latin typeface="Franklin Gothic Book"/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Eliminates co-pays and deductibles, but only on preventive </a:t>
            </a: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services</a:t>
            </a:r>
            <a:endParaRPr lang="en-US" sz="2400" dirty="0">
              <a:solidFill>
                <a:srgbClr val="003300"/>
              </a:solidFill>
              <a:latin typeface="Franklin Gothic Book"/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Limits insurers</a:t>
            </a:r>
            <a:r>
              <a:rPr lang="ja-JP" alt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’</a:t>
            </a: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 overhead to 15-20%, but lobbying has weakened </a:t>
            </a: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enforcement</a:t>
            </a:r>
            <a:endParaRPr lang="en-US" sz="2400" dirty="0">
              <a:solidFill>
                <a:srgbClr val="003300"/>
              </a:solidFill>
              <a:latin typeface="Franklin Gothic Book"/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No regulation of premiums, deductibles and co-</a:t>
            </a: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pays</a:t>
            </a:r>
            <a:endParaRPr lang="en-US" sz="2400" dirty="0">
              <a:solidFill>
                <a:srgbClr val="003300"/>
              </a:solidFill>
              <a:latin typeface="Franklin Gothic Book"/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Out-of-pocket caps, but uncovered services (and in some cases) drug costs don</a:t>
            </a:r>
            <a:r>
              <a:rPr lang="ja-JP" alt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’</a:t>
            </a: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t count   </a:t>
            </a:r>
          </a:p>
        </p:txBody>
      </p:sp>
    </p:spTree>
    <p:extLst>
      <p:ext uri="{BB962C8B-B14F-4D97-AF65-F5344CB8AC3E}">
        <p14:creationId xmlns:p14="http://schemas.microsoft.com/office/powerpoint/2010/main" val="174083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Underinsurance </a:t>
            </a:r>
            <a:r>
              <a:rPr lang="en-US" sz="4000" dirty="0" smtClean="0"/>
              <a:t>Becomes </a:t>
            </a:r>
            <a:r>
              <a:rPr lang="en-US" sz="4000" dirty="0"/>
              <a:t>the Norm</a:t>
            </a:r>
            <a:br>
              <a:rPr lang="en-US" sz="4000" dirty="0"/>
            </a:br>
            <a:r>
              <a:rPr lang="en-US" sz="3200" b="1" dirty="0"/>
              <a:t> </a:t>
            </a:r>
            <a:r>
              <a:rPr lang="en-US" sz="2000" b="1" dirty="0">
                <a:latin typeface="Franklin Gothic Book"/>
                <a:cs typeface="Franklin Gothic Book"/>
              </a:rPr>
              <a:t>(</a:t>
            </a:r>
            <a:r>
              <a:rPr lang="en-US" sz="2000" dirty="0">
                <a:latin typeface="Franklin Gothic Book"/>
                <a:cs typeface="Franklin Gothic Book"/>
              </a:rPr>
              <a:t>Average Employer Plan: 87% </a:t>
            </a:r>
            <a:r>
              <a:rPr lang="en-US" sz="2000" dirty="0" smtClean="0">
                <a:latin typeface="Franklin Gothic Book"/>
                <a:cs typeface="Franklin Gothic Book"/>
              </a:rPr>
              <a:t>coverage)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pic>
        <p:nvPicPr>
          <p:cNvPr id="1103875" name="Picture 3" descr="SolidCaptureImage21220856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49"/>
          <a:stretch/>
        </p:blipFill>
        <p:spPr bwMode="auto">
          <a:xfrm>
            <a:off x="133201" y="1316049"/>
            <a:ext cx="8752445" cy="252886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876" name="Picture 4" descr="captureclip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09" y="3885801"/>
            <a:ext cx="1956816" cy="97840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877" name="Picture 5" descr="captureclip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15" y="3885801"/>
            <a:ext cx="1956816" cy="99122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878" name="Picture 6" descr="captureclip4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 bwMode="auto">
          <a:xfrm>
            <a:off x="1482914" y="3885802"/>
            <a:ext cx="1956816" cy="97688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3879" name="Text Box 7"/>
          <p:cNvSpPr txBox="1">
            <a:spLocks noChangeArrowheads="1"/>
          </p:cNvSpPr>
          <p:nvPr/>
        </p:nvSpPr>
        <p:spPr bwMode="auto">
          <a:xfrm>
            <a:off x="1478697" y="4904588"/>
            <a:ext cx="1957098" cy="89255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  <a:effectLst/>
          <a:extLst/>
        </p:spPr>
        <p:txBody>
          <a:bodyPr wrap="square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60</a:t>
            </a:r>
            <a:r>
              <a:rPr lang="en-US" sz="32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%</a:t>
            </a:r>
          </a:p>
          <a:p>
            <a:pPr algn="ctr"/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Actuarial value</a:t>
            </a:r>
            <a:endParaRPr lang="en-US" sz="20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657782" y="4904588"/>
            <a:ext cx="1957098" cy="89255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  <a:effectLst/>
          <a:extLst/>
        </p:spPr>
        <p:txBody>
          <a:bodyPr wrap="square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70%</a:t>
            </a:r>
          </a:p>
          <a:p>
            <a:pPr algn="ctr"/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Actuarial value</a:t>
            </a:r>
            <a:endParaRPr lang="en-US" sz="20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836867" y="4904588"/>
            <a:ext cx="1957098" cy="89255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  <a:effectLst/>
          <a:extLst/>
        </p:spPr>
        <p:txBody>
          <a:bodyPr wrap="square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80%</a:t>
            </a:r>
          </a:p>
          <a:p>
            <a:pPr algn="ctr"/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Actuarial value</a:t>
            </a:r>
            <a:endParaRPr lang="en-US" sz="20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0545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194" name="Picture 2" descr="ScreenHunter_12 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549" y="1277938"/>
            <a:ext cx="6696902" cy="4715466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4195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845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Cheapest Coverage Options</a:t>
            </a:r>
            <a:br>
              <a:rPr lang="en-US" dirty="0" smtClean="0"/>
            </a:br>
            <a:r>
              <a:rPr lang="en-US" sz="2200" dirty="0" smtClean="0">
                <a:latin typeface="Franklin Gothic Medium"/>
                <a:cs typeface="Franklin Gothic Medium"/>
              </a:rPr>
              <a:t>50 year old; New York City</a:t>
            </a:r>
            <a:endParaRPr lang="en-US" sz="22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52322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170" name="Picture 2" descr="ScreenHunter_13 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60892"/>
            <a:ext cx="5459218" cy="5935915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3171" name="Text Box 3"/>
          <p:cNvSpPr txBox="1">
            <a:spLocks noChangeArrowheads="1"/>
          </p:cNvSpPr>
          <p:nvPr/>
        </p:nvSpPr>
        <p:spPr bwMode="auto">
          <a:xfrm>
            <a:off x="0" y="10668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903172" name="Text Box 4"/>
          <p:cNvSpPr txBox="1">
            <a:spLocks noChangeArrowheads="1"/>
          </p:cNvSpPr>
          <p:nvPr/>
        </p:nvSpPr>
        <p:spPr bwMode="auto">
          <a:xfrm>
            <a:off x="0" y="1219200"/>
            <a:ext cx="2743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What</a:t>
            </a:r>
            <a:r>
              <a:rPr lang="en-US" sz="32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’</a:t>
            </a:r>
            <a:r>
              <a:rPr lang="en-US" sz="32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s </a:t>
            </a:r>
            <a:r>
              <a:rPr lang="en-US" sz="32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Covered</a:t>
            </a:r>
          </a:p>
        </p:txBody>
      </p:sp>
      <p:pic>
        <p:nvPicPr>
          <p:cNvPr id="903173" name="Picture 5" descr="ScreenHunter_15 O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95" y="2287752"/>
            <a:ext cx="1952625" cy="1819275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77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242" name="Picture 2" descr="exchange-fun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5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ea typeface="MS PGothic" charset="0"/>
                <a:cs typeface="MS PGothic" charset="0"/>
              </a:rPr>
              <a:t>Vermont’s Exchange Costs </a:t>
            </a:r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95366601"/>
              </p:ext>
            </p:extLst>
          </p:nvPr>
        </p:nvGraphicFramePr>
        <p:xfrm>
          <a:off x="228600" y="1524000"/>
          <a:ext cx="8763000" cy="4304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10340" name="Text Box 4"/>
          <p:cNvSpPr txBox="1">
            <a:spLocks noChangeArrowheads="1"/>
          </p:cNvSpPr>
          <p:nvPr/>
        </p:nvSpPr>
        <p:spPr bwMode="auto">
          <a:xfrm>
            <a:off x="4001180" y="6183327"/>
            <a:ext cx="514282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en-US" sz="1200" dirty="0">
                <a:solidFill>
                  <a:schemeClr val="bg1"/>
                </a:solidFill>
                <a:latin typeface="Franklin Gothic Book"/>
                <a:cs typeface="Franklin Gothic Book"/>
              </a:rPr>
              <a:t>Source: Independent Review of Health Benefits Exchange (HBE) </a:t>
            </a:r>
            <a:endParaRPr lang="en-US" sz="1200" dirty="0" smtClean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 algn="r" eaLnBrk="1" hangingPunct="1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And </a:t>
            </a:r>
            <a:r>
              <a:rPr lang="en-US" sz="1200" dirty="0">
                <a:solidFill>
                  <a:schemeClr val="bg1"/>
                </a:solidFill>
                <a:latin typeface="Franklin Gothic Book"/>
                <a:cs typeface="Franklin Gothic Book"/>
              </a:rPr>
              <a:t>Integrated Eligibility (IE) Solutions, July 2013</a:t>
            </a:r>
          </a:p>
        </p:txBody>
      </p:sp>
    </p:spTree>
    <p:extLst>
      <p:ext uri="{BB962C8B-B14F-4D97-AF65-F5344CB8AC3E}">
        <p14:creationId xmlns:p14="http://schemas.microsoft.com/office/powerpoint/2010/main" val="115891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52400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ACA’s Unproven Cost Containment Tools</a:t>
            </a:r>
          </a:p>
        </p:txBody>
      </p:sp>
      <p:sp>
        <p:nvSpPr>
          <p:cNvPr id="11018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133600"/>
            <a:ext cx="8229600" cy="42973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Franklin Gothic Book"/>
                <a:cs typeface="Franklin Gothic Book"/>
              </a:rPr>
              <a:t>Health Information Technology (HIT</a:t>
            </a:r>
            <a:r>
              <a:rPr lang="en-US" dirty="0" smtClean="0">
                <a:latin typeface="Franklin Gothic Book"/>
                <a:cs typeface="Franklin Gothic Book"/>
              </a:rPr>
              <a:t>)</a:t>
            </a:r>
            <a:endParaRPr lang="en-US" dirty="0">
              <a:latin typeface="Franklin Gothic Book"/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dirty="0">
                <a:latin typeface="Franklin Gothic Book"/>
                <a:cs typeface="Franklin Gothic Book"/>
              </a:rPr>
              <a:t>Chronic Disease </a:t>
            </a:r>
            <a:r>
              <a:rPr lang="en-US" dirty="0" smtClean="0">
                <a:latin typeface="Franklin Gothic Book"/>
                <a:cs typeface="Franklin Gothic Book"/>
              </a:rPr>
              <a:t>Management</a:t>
            </a:r>
            <a:endParaRPr lang="en-US" dirty="0">
              <a:latin typeface="Franklin Gothic Book"/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dirty="0">
                <a:latin typeface="Franklin Gothic Book"/>
                <a:cs typeface="Franklin Gothic Book"/>
              </a:rPr>
              <a:t>Payment reforms (e.g., ACOs, bundled payments, value-based purchasing)</a:t>
            </a:r>
          </a:p>
        </p:txBody>
      </p:sp>
    </p:spTree>
    <p:extLst>
      <p:ext uri="{BB962C8B-B14F-4D97-AF65-F5344CB8AC3E}">
        <p14:creationId xmlns:p14="http://schemas.microsoft.com/office/powerpoint/2010/main" val="307215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5562600"/>
          </a:xfrm>
        </p:spPr>
        <p:txBody>
          <a:bodyPr/>
          <a:lstStyle/>
          <a:p>
            <a:r>
              <a:rPr lang="en-US" sz="5400" dirty="0"/>
              <a:t>Public Money,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Private </a:t>
            </a:r>
            <a:r>
              <a:rPr lang="en-US" sz="5400" dirty="0"/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201564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US </a:t>
            </a:r>
            <a:r>
              <a:rPr lang="en-US" sz="3600" dirty="0" smtClean="0">
                <a:solidFill>
                  <a:srgbClr val="800000"/>
                </a:solidFill>
              </a:rPr>
              <a:t>Public</a:t>
            </a:r>
            <a:r>
              <a:rPr lang="en-US" sz="3600" dirty="0" smtClean="0"/>
              <a:t> Spending per Capita for Health</a:t>
            </a:r>
            <a:br>
              <a:rPr lang="en-US" sz="3600" dirty="0" smtClean="0"/>
            </a:br>
            <a:r>
              <a:rPr lang="en-US" sz="3600" dirty="0" smtClean="0"/>
              <a:t>Exceeds </a:t>
            </a:r>
            <a:r>
              <a:rPr lang="en-US" sz="3600" dirty="0" smtClean="0">
                <a:solidFill>
                  <a:srgbClr val="800000"/>
                </a:solidFill>
              </a:rPr>
              <a:t>Total</a:t>
            </a:r>
            <a:r>
              <a:rPr lang="en-US" sz="3600" dirty="0" smtClean="0"/>
              <a:t> Spending in Other Nations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130137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Data are for 2011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Sources: OECD 2013; Health Affairs 2002 21(4)88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668378211"/>
              </p:ext>
            </p:extLst>
          </p:nvPr>
        </p:nvGraphicFramePr>
        <p:xfrm>
          <a:off x="526694" y="1123093"/>
          <a:ext cx="8383220" cy="4967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-1764656" y="3206751"/>
            <a:ext cx="4246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2011 healthcare spending per capita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64902" y="5708504"/>
            <a:ext cx="226772" cy="226772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96302" y="5708504"/>
            <a:ext cx="226772" cy="226772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49875" y="5708504"/>
            <a:ext cx="226772" cy="22677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009" y="1519950"/>
            <a:ext cx="100082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$8,950</a:t>
            </a:r>
            <a:endParaRPr lang="en-US" sz="2000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3793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3134860"/>
          </a:xfrm>
        </p:spPr>
        <p:txBody>
          <a:bodyPr>
            <a:normAutofit/>
          </a:bodyPr>
          <a:lstStyle/>
          <a:p>
            <a:pPr>
              <a:tabLst>
                <a:tab pos="8013700" algn="l"/>
              </a:tabLst>
            </a:pPr>
            <a:r>
              <a:rPr lang="en-US" sz="6000" dirty="0"/>
              <a:t>High Deductible </a:t>
            </a:r>
            <a:r>
              <a:rPr lang="en-US" sz="6000" dirty="0" smtClean="0"/>
              <a:t>Insurance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2152107" y="2853121"/>
            <a:ext cx="483978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en-US" sz="3200" dirty="0">
                <a:latin typeface="Franklin Gothic Medium"/>
                <a:cs typeface="Franklin Gothic Medium"/>
              </a:rPr>
              <a:t>Impedes Access </a:t>
            </a:r>
            <a:endParaRPr lang="en-US" sz="3200" dirty="0" smtClean="0">
              <a:latin typeface="Franklin Gothic Medium"/>
              <a:cs typeface="Franklin Gothic Medium"/>
            </a:endParaRPr>
          </a:p>
          <a:p>
            <a:pPr marL="342900" indent="-342900" algn="ctr">
              <a:buFont typeface="Arial"/>
              <a:buChar char="•"/>
            </a:pPr>
            <a:r>
              <a:rPr lang="en-US" sz="3200" dirty="0" smtClean="0">
                <a:latin typeface="Franklin Gothic Medium"/>
                <a:cs typeface="Franklin Gothic Medium"/>
              </a:rPr>
              <a:t>Worsens </a:t>
            </a:r>
            <a:r>
              <a:rPr lang="en-US" sz="3200" dirty="0">
                <a:latin typeface="Franklin Gothic Medium"/>
                <a:cs typeface="Franklin Gothic Medium"/>
              </a:rPr>
              <a:t>Health </a:t>
            </a:r>
            <a:endParaRPr lang="en-US" sz="3200" dirty="0" smtClean="0">
              <a:latin typeface="Franklin Gothic Medium"/>
              <a:cs typeface="Franklin Gothic Medium"/>
            </a:endParaRPr>
          </a:p>
          <a:p>
            <a:pPr marL="342900" indent="-342900" algn="ctr">
              <a:buFont typeface="Arial"/>
              <a:buChar char="•"/>
            </a:pPr>
            <a:r>
              <a:rPr lang="en-US" sz="3200" dirty="0" smtClean="0">
                <a:latin typeface="Franklin Gothic Medium"/>
                <a:cs typeface="Franklin Gothic Medium"/>
              </a:rPr>
              <a:t>Threatens </a:t>
            </a:r>
            <a:r>
              <a:rPr lang="en-US" sz="3200" dirty="0">
                <a:latin typeface="Franklin Gothic Medium"/>
                <a:cs typeface="Franklin Gothic Medium"/>
              </a:rPr>
              <a:t>Financial Ruin </a:t>
            </a:r>
            <a:endParaRPr lang="en-US" sz="3200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5386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5638800"/>
          </a:xfrm>
        </p:spPr>
        <p:txBody>
          <a:bodyPr/>
          <a:lstStyle/>
          <a:p>
            <a:r>
              <a:rPr lang="en-US" sz="5400"/>
              <a:t>The U.S. Trails Other Nations</a:t>
            </a:r>
          </a:p>
        </p:txBody>
      </p:sp>
    </p:spTree>
    <p:extLst>
      <p:ext uri="{BB962C8B-B14F-4D97-AF65-F5344CB8AC3E}">
        <p14:creationId xmlns:p14="http://schemas.microsoft.com/office/powerpoint/2010/main" val="191547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0516" y="6232432"/>
            <a:ext cx="278348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NY Times 9/19/2013: Business Page 1.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Based on US Census and OECD data</a:t>
            </a:r>
            <a:endParaRPr lang="en-US" sz="1200" dirty="0" smtClean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Americans Work Longer Hours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106716"/>
              </p:ext>
            </p:extLst>
          </p:nvPr>
        </p:nvGraphicFramePr>
        <p:xfrm>
          <a:off x="774142" y="5398496"/>
          <a:ext cx="80984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680"/>
                <a:gridCol w="1619680"/>
                <a:gridCol w="1619680"/>
                <a:gridCol w="1619680"/>
                <a:gridCol w="16196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1970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2010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562878"/>
              </p:ext>
            </p:extLst>
          </p:nvPr>
        </p:nvGraphicFramePr>
        <p:xfrm>
          <a:off x="1069881" y="1136030"/>
          <a:ext cx="904615" cy="47618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4615"/>
              </a:tblGrid>
              <a:tr h="79363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2300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9363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2100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9363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9363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1700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9363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1500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9363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1300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178472"/>
            <a:ext cx="131343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Average hours worked per year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91703"/>
              </p:ext>
            </p:extLst>
          </p:nvPr>
        </p:nvGraphicFramePr>
        <p:xfrm>
          <a:off x="1991892" y="1362204"/>
          <a:ext cx="6523662" cy="3970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23662"/>
              </a:tblGrid>
              <a:tr h="7940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40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40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40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40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Freeform 7"/>
          <p:cNvSpPr/>
          <p:nvPr/>
        </p:nvSpPr>
        <p:spPr>
          <a:xfrm>
            <a:off x="1985662" y="1646727"/>
            <a:ext cx="6527393" cy="1905038"/>
          </a:xfrm>
          <a:custGeom>
            <a:avLst/>
            <a:gdLst>
              <a:gd name="connsiteX0" fmla="*/ 0 w 6527393"/>
              <a:gd name="connsiteY0" fmla="*/ 0 h 1905038"/>
              <a:gd name="connsiteX1" fmla="*/ 1641265 w 6527393"/>
              <a:gd name="connsiteY1" fmla="*/ 398228 h 1905038"/>
              <a:gd name="connsiteX2" fmla="*/ 4891509 w 6527393"/>
              <a:gd name="connsiteY2" fmla="*/ 1630583 h 1905038"/>
              <a:gd name="connsiteX3" fmla="*/ 6527393 w 6527393"/>
              <a:gd name="connsiteY3" fmla="*/ 1905038 h 1905038"/>
              <a:gd name="connsiteX4" fmla="*/ 6527393 w 6527393"/>
              <a:gd name="connsiteY4" fmla="*/ 1905038 h 1905038"/>
              <a:gd name="connsiteX5" fmla="*/ 6527393 w 6527393"/>
              <a:gd name="connsiteY5" fmla="*/ 1905038 h 1905038"/>
              <a:gd name="connsiteX0" fmla="*/ 0 w 6527393"/>
              <a:gd name="connsiteY0" fmla="*/ 0 h 1905038"/>
              <a:gd name="connsiteX1" fmla="*/ 1641265 w 6527393"/>
              <a:gd name="connsiteY1" fmla="*/ 398228 h 1905038"/>
              <a:gd name="connsiteX2" fmla="*/ 4891509 w 6527393"/>
              <a:gd name="connsiteY2" fmla="*/ 1630583 h 1905038"/>
              <a:gd name="connsiteX3" fmla="*/ 6527393 w 6527393"/>
              <a:gd name="connsiteY3" fmla="*/ 1905038 h 1905038"/>
              <a:gd name="connsiteX4" fmla="*/ 6527393 w 6527393"/>
              <a:gd name="connsiteY4" fmla="*/ 1905038 h 1905038"/>
              <a:gd name="connsiteX5" fmla="*/ 6527393 w 6527393"/>
              <a:gd name="connsiteY5" fmla="*/ 1905038 h 1905038"/>
              <a:gd name="connsiteX0" fmla="*/ 0 w 6527393"/>
              <a:gd name="connsiteY0" fmla="*/ 0 h 1905038"/>
              <a:gd name="connsiteX1" fmla="*/ 1641265 w 6527393"/>
              <a:gd name="connsiteY1" fmla="*/ 398228 h 1905038"/>
              <a:gd name="connsiteX2" fmla="*/ 4891509 w 6527393"/>
              <a:gd name="connsiteY2" fmla="*/ 1630583 h 1905038"/>
              <a:gd name="connsiteX3" fmla="*/ 6527393 w 6527393"/>
              <a:gd name="connsiteY3" fmla="*/ 1905038 h 1905038"/>
              <a:gd name="connsiteX4" fmla="*/ 6527393 w 6527393"/>
              <a:gd name="connsiteY4" fmla="*/ 1905038 h 1905038"/>
              <a:gd name="connsiteX5" fmla="*/ 6527393 w 6527393"/>
              <a:gd name="connsiteY5" fmla="*/ 1905038 h 1905038"/>
              <a:gd name="connsiteX0" fmla="*/ 0 w 6527393"/>
              <a:gd name="connsiteY0" fmla="*/ 0 h 1905038"/>
              <a:gd name="connsiteX1" fmla="*/ 1641265 w 6527393"/>
              <a:gd name="connsiteY1" fmla="*/ 398228 h 1905038"/>
              <a:gd name="connsiteX2" fmla="*/ 4891509 w 6527393"/>
              <a:gd name="connsiteY2" fmla="*/ 1630583 h 1905038"/>
              <a:gd name="connsiteX3" fmla="*/ 6527393 w 6527393"/>
              <a:gd name="connsiteY3" fmla="*/ 1905038 h 1905038"/>
              <a:gd name="connsiteX4" fmla="*/ 6527393 w 6527393"/>
              <a:gd name="connsiteY4" fmla="*/ 1905038 h 1905038"/>
              <a:gd name="connsiteX5" fmla="*/ 6527393 w 6527393"/>
              <a:gd name="connsiteY5" fmla="*/ 1905038 h 1905038"/>
              <a:gd name="connsiteX0" fmla="*/ 0 w 6527393"/>
              <a:gd name="connsiteY0" fmla="*/ 0 h 1905038"/>
              <a:gd name="connsiteX1" fmla="*/ 1641265 w 6527393"/>
              <a:gd name="connsiteY1" fmla="*/ 398228 h 1905038"/>
              <a:gd name="connsiteX2" fmla="*/ 4891509 w 6527393"/>
              <a:gd name="connsiteY2" fmla="*/ 1630583 h 1905038"/>
              <a:gd name="connsiteX3" fmla="*/ 6527393 w 6527393"/>
              <a:gd name="connsiteY3" fmla="*/ 1905038 h 1905038"/>
              <a:gd name="connsiteX4" fmla="*/ 6527393 w 6527393"/>
              <a:gd name="connsiteY4" fmla="*/ 1905038 h 1905038"/>
              <a:gd name="connsiteX5" fmla="*/ 6527393 w 6527393"/>
              <a:gd name="connsiteY5" fmla="*/ 1905038 h 1905038"/>
              <a:gd name="connsiteX0" fmla="*/ 0 w 6527393"/>
              <a:gd name="connsiteY0" fmla="*/ 0 h 1905038"/>
              <a:gd name="connsiteX1" fmla="*/ 1641265 w 6527393"/>
              <a:gd name="connsiteY1" fmla="*/ 398228 h 1905038"/>
              <a:gd name="connsiteX2" fmla="*/ 4891509 w 6527393"/>
              <a:gd name="connsiteY2" fmla="*/ 1630583 h 1905038"/>
              <a:gd name="connsiteX3" fmla="*/ 6527393 w 6527393"/>
              <a:gd name="connsiteY3" fmla="*/ 1905038 h 1905038"/>
              <a:gd name="connsiteX4" fmla="*/ 6527393 w 6527393"/>
              <a:gd name="connsiteY4" fmla="*/ 1905038 h 1905038"/>
              <a:gd name="connsiteX5" fmla="*/ 6527393 w 6527393"/>
              <a:gd name="connsiteY5" fmla="*/ 1905038 h 1905038"/>
              <a:gd name="connsiteX0" fmla="*/ 0 w 6527393"/>
              <a:gd name="connsiteY0" fmla="*/ 0 h 1905038"/>
              <a:gd name="connsiteX1" fmla="*/ 1641265 w 6527393"/>
              <a:gd name="connsiteY1" fmla="*/ 398228 h 1905038"/>
              <a:gd name="connsiteX2" fmla="*/ 4891509 w 6527393"/>
              <a:gd name="connsiteY2" fmla="*/ 1630583 h 1905038"/>
              <a:gd name="connsiteX3" fmla="*/ 6527393 w 6527393"/>
              <a:gd name="connsiteY3" fmla="*/ 1905038 h 1905038"/>
              <a:gd name="connsiteX4" fmla="*/ 6527393 w 6527393"/>
              <a:gd name="connsiteY4" fmla="*/ 1905038 h 1905038"/>
              <a:gd name="connsiteX5" fmla="*/ 6527393 w 6527393"/>
              <a:gd name="connsiteY5" fmla="*/ 1905038 h 1905038"/>
              <a:gd name="connsiteX0" fmla="*/ 0 w 6527393"/>
              <a:gd name="connsiteY0" fmla="*/ 0 h 1905038"/>
              <a:gd name="connsiteX1" fmla="*/ 1641265 w 6527393"/>
              <a:gd name="connsiteY1" fmla="*/ 398228 h 1905038"/>
              <a:gd name="connsiteX2" fmla="*/ 4891509 w 6527393"/>
              <a:gd name="connsiteY2" fmla="*/ 1630583 h 1905038"/>
              <a:gd name="connsiteX3" fmla="*/ 6527393 w 6527393"/>
              <a:gd name="connsiteY3" fmla="*/ 1905038 h 1905038"/>
              <a:gd name="connsiteX4" fmla="*/ 6527393 w 6527393"/>
              <a:gd name="connsiteY4" fmla="*/ 1905038 h 1905038"/>
              <a:gd name="connsiteX5" fmla="*/ 6527393 w 6527393"/>
              <a:gd name="connsiteY5" fmla="*/ 1905038 h 1905038"/>
              <a:gd name="connsiteX0" fmla="*/ 0 w 6527393"/>
              <a:gd name="connsiteY0" fmla="*/ 0 h 1905038"/>
              <a:gd name="connsiteX1" fmla="*/ 1641265 w 6527393"/>
              <a:gd name="connsiteY1" fmla="*/ 398228 h 1905038"/>
              <a:gd name="connsiteX2" fmla="*/ 4891509 w 6527393"/>
              <a:gd name="connsiteY2" fmla="*/ 1630583 h 1905038"/>
              <a:gd name="connsiteX3" fmla="*/ 6527393 w 6527393"/>
              <a:gd name="connsiteY3" fmla="*/ 1905038 h 1905038"/>
              <a:gd name="connsiteX4" fmla="*/ 6527393 w 6527393"/>
              <a:gd name="connsiteY4" fmla="*/ 1905038 h 1905038"/>
              <a:gd name="connsiteX5" fmla="*/ 6527393 w 6527393"/>
              <a:gd name="connsiteY5" fmla="*/ 1905038 h 190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27393" h="1905038">
                <a:moveTo>
                  <a:pt x="0" y="0"/>
                </a:moveTo>
                <a:lnTo>
                  <a:pt x="1641265" y="398228"/>
                </a:lnTo>
                <a:cubicBezTo>
                  <a:pt x="2456517" y="723807"/>
                  <a:pt x="4055631" y="1336397"/>
                  <a:pt x="4891509" y="1630583"/>
                </a:cubicBezTo>
                <a:lnTo>
                  <a:pt x="6527393" y="1905038"/>
                </a:lnTo>
                <a:lnTo>
                  <a:pt x="6527393" y="1905038"/>
                </a:lnTo>
                <a:lnTo>
                  <a:pt x="6527393" y="1905038"/>
                </a:lnTo>
              </a:path>
            </a:pathLst>
          </a:custGeom>
          <a:ln w="57150" cmpd="sng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996424" y="2314027"/>
            <a:ext cx="6511249" cy="2270977"/>
          </a:xfrm>
          <a:custGeom>
            <a:avLst/>
            <a:gdLst>
              <a:gd name="connsiteX0" fmla="*/ 0 w 6511249"/>
              <a:gd name="connsiteY0" fmla="*/ 0 h 2272914"/>
              <a:gd name="connsiteX1" fmla="*/ 1614360 w 6511249"/>
              <a:gd name="connsiteY1" fmla="*/ 1038623 h 2272914"/>
              <a:gd name="connsiteX2" fmla="*/ 4886128 w 6511249"/>
              <a:gd name="connsiteY2" fmla="*/ 2077245 h 2272914"/>
              <a:gd name="connsiteX3" fmla="*/ 6511249 w 6511249"/>
              <a:gd name="connsiteY3" fmla="*/ 2270977 h 2272914"/>
              <a:gd name="connsiteX0" fmla="*/ 0 w 6511249"/>
              <a:gd name="connsiteY0" fmla="*/ 0 h 2272914"/>
              <a:gd name="connsiteX1" fmla="*/ 1614360 w 6511249"/>
              <a:gd name="connsiteY1" fmla="*/ 1038623 h 2272914"/>
              <a:gd name="connsiteX2" fmla="*/ 4886128 w 6511249"/>
              <a:gd name="connsiteY2" fmla="*/ 2077245 h 2272914"/>
              <a:gd name="connsiteX3" fmla="*/ 6511249 w 6511249"/>
              <a:gd name="connsiteY3" fmla="*/ 2270977 h 2272914"/>
              <a:gd name="connsiteX0" fmla="*/ 0 w 6511249"/>
              <a:gd name="connsiteY0" fmla="*/ 0 h 2272914"/>
              <a:gd name="connsiteX1" fmla="*/ 1614360 w 6511249"/>
              <a:gd name="connsiteY1" fmla="*/ 1038623 h 2272914"/>
              <a:gd name="connsiteX2" fmla="*/ 4886128 w 6511249"/>
              <a:gd name="connsiteY2" fmla="*/ 2077245 h 2272914"/>
              <a:gd name="connsiteX3" fmla="*/ 6511249 w 6511249"/>
              <a:gd name="connsiteY3" fmla="*/ 2270977 h 2272914"/>
              <a:gd name="connsiteX0" fmla="*/ 0 w 6511249"/>
              <a:gd name="connsiteY0" fmla="*/ 0 h 2272914"/>
              <a:gd name="connsiteX1" fmla="*/ 1614360 w 6511249"/>
              <a:gd name="connsiteY1" fmla="*/ 1038623 h 2272914"/>
              <a:gd name="connsiteX2" fmla="*/ 4886128 w 6511249"/>
              <a:gd name="connsiteY2" fmla="*/ 2077245 h 2272914"/>
              <a:gd name="connsiteX3" fmla="*/ 6511249 w 6511249"/>
              <a:gd name="connsiteY3" fmla="*/ 2270977 h 2272914"/>
              <a:gd name="connsiteX0" fmla="*/ 0 w 6511249"/>
              <a:gd name="connsiteY0" fmla="*/ 0 h 2272914"/>
              <a:gd name="connsiteX1" fmla="*/ 1614360 w 6511249"/>
              <a:gd name="connsiteY1" fmla="*/ 1038623 h 2272914"/>
              <a:gd name="connsiteX2" fmla="*/ 4886128 w 6511249"/>
              <a:gd name="connsiteY2" fmla="*/ 2077245 h 2272914"/>
              <a:gd name="connsiteX3" fmla="*/ 6511249 w 6511249"/>
              <a:gd name="connsiteY3" fmla="*/ 2270977 h 2272914"/>
              <a:gd name="connsiteX0" fmla="*/ 0 w 6511249"/>
              <a:gd name="connsiteY0" fmla="*/ 0 h 2272914"/>
              <a:gd name="connsiteX1" fmla="*/ 1614360 w 6511249"/>
              <a:gd name="connsiteY1" fmla="*/ 1038623 h 2272914"/>
              <a:gd name="connsiteX2" fmla="*/ 4886128 w 6511249"/>
              <a:gd name="connsiteY2" fmla="*/ 2077245 h 2272914"/>
              <a:gd name="connsiteX3" fmla="*/ 6511249 w 6511249"/>
              <a:gd name="connsiteY3" fmla="*/ 2270977 h 2272914"/>
              <a:gd name="connsiteX0" fmla="*/ 0 w 6511249"/>
              <a:gd name="connsiteY0" fmla="*/ 0 h 2272914"/>
              <a:gd name="connsiteX1" fmla="*/ 1614360 w 6511249"/>
              <a:gd name="connsiteY1" fmla="*/ 1038623 h 2272914"/>
              <a:gd name="connsiteX2" fmla="*/ 4886128 w 6511249"/>
              <a:gd name="connsiteY2" fmla="*/ 2077245 h 2272914"/>
              <a:gd name="connsiteX3" fmla="*/ 6511249 w 6511249"/>
              <a:gd name="connsiteY3" fmla="*/ 2270977 h 2272914"/>
              <a:gd name="connsiteX0" fmla="*/ 0 w 6511249"/>
              <a:gd name="connsiteY0" fmla="*/ 0 h 2271242"/>
              <a:gd name="connsiteX1" fmla="*/ 1614360 w 6511249"/>
              <a:gd name="connsiteY1" fmla="*/ 1038623 h 2271242"/>
              <a:gd name="connsiteX2" fmla="*/ 4886128 w 6511249"/>
              <a:gd name="connsiteY2" fmla="*/ 2077245 h 2271242"/>
              <a:gd name="connsiteX3" fmla="*/ 6511249 w 6511249"/>
              <a:gd name="connsiteY3" fmla="*/ 2270977 h 2271242"/>
              <a:gd name="connsiteX0" fmla="*/ 0 w 6511249"/>
              <a:gd name="connsiteY0" fmla="*/ 0 h 2270977"/>
              <a:gd name="connsiteX1" fmla="*/ 1614360 w 6511249"/>
              <a:gd name="connsiteY1" fmla="*/ 1038623 h 2270977"/>
              <a:gd name="connsiteX2" fmla="*/ 4886128 w 6511249"/>
              <a:gd name="connsiteY2" fmla="*/ 2077245 h 2270977"/>
              <a:gd name="connsiteX3" fmla="*/ 6511249 w 6511249"/>
              <a:gd name="connsiteY3" fmla="*/ 2270977 h 227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1249" h="2270977">
                <a:moveTo>
                  <a:pt x="0" y="0"/>
                </a:moveTo>
                <a:lnTo>
                  <a:pt x="1614360" y="1038623"/>
                </a:lnTo>
                <a:cubicBezTo>
                  <a:pt x="2617057" y="1374067"/>
                  <a:pt x="3212575" y="1584842"/>
                  <a:pt x="4886128" y="2077245"/>
                </a:cubicBezTo>
                <a:lnTo>
                  <a:pt x="6511249" y="2270977"/>
                </a:lnTo>
              </a:path>
            </a:pathLst>
          </a:custGeom>
          <a:ln w="57150" cmpd="sng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996424" y="2798360"/>
            <a:ext cx="6527393" cy="597342"/>
          </a:xfrm>
          <a:custGeom>
            <a:avLst/>
            <a:gdLst>
              <a:gd name="connsiteX0" fmla="*/ 0 w 6527393"/>
              <a:gd name="connsiteY0" fmla="*/ 0 h 597342"/>
              <a:gd name="connsiteX1" fmla="*/ 1603597 w 6527393"/>
              <a:gd name="connsiteY1" fmla="*/ 435898 h 597342"/>
              <a:gd name="connsiteX2" fmla="*/ 5020658 w 6527393"/>
              <a:gd name="connsiteY2" fmla="*/ 478950 h 597342"/>
              <a:gd name="connsiteX3" fmla="*/ 6527393 w 6527393"/>
              <a:gd name="connsiteY3" fmla="*/ 597342 h 597342"/>
              <a:gd name="connsiteX0" fmla="*/ 0 w 6527393"/>
              <a:gd name="connsiteY0" fmla="*/ 0 h 597342"/>
              <a:gd name="connsiteX1" fmla="*/ 1603597 w 6527393"/>
              <a:gd name="connsiteY1" fmla="*/ 435898 h 597342"/>
              <a:gd name="connsiteX2" fmla="*/ 5020658 w 6527393"/>
              <a:gd name="connsiteY2" fmla="*/ 478950 h 597342"/>
              <a:gd name="connsiteX3" fmla="*/ 6527393 w 6527393"/>
              <a:gd name="connsiteY3" fmla="*/ 597342 h 597342"/>
              <a:gd name="connsiteX0" fmla="*/ 0 w 6527393"/>
              <a:gd name="connsiteY0" fmla="*/ 0 h 597342"/>
              <a:gd name="connsiteX1" fmla="*/ 1603597 w 6527393"/>
              <a:gd name="connsiteY1" fmla="*/ 435898 h 597342"/>
              <a:gd name="connsiteX2" fmla="*/ 5020658 w 6527393"/>
              <a:gd name="connsiteY2" fmla="*/ 478950 h 597342"/>
              <a:gd name="connsiteX3" fmla="*/ 6527393 w 6527393"/>
              <a:gd name="connsiteY3" fmla="*/ 597342 h 597342"/>
              <a:gd name="connsiteX0" fmla="*/ 0 w 6527393"/>
              <a:gd name="connsiteY0" fmla="*/ 0 h 597342"/>
              <a:gd name="connsiteX1" fmla="*/ 1603597 w 6527393"/>
              <a:gd name="connsiteY1" fmla="*/ 435898 h 597342"/>
              <a:gd name="connsiteX2" fmla="*/ 5020658 w 6527393"/>
              <a:gd name="connsiteY2" fmla="*/ 478950 h 597342"/>
              <a:gd name="connsiteX3" fmla="*/ 6527393 w 6527393"/>
              <a:gd name="connsiteY3" fmla="*/ 597342 h 597342"/>
              <a:gd name="connsiteX0" fmla="*/ 0 w 6527393"/>
              <a:gd name="connsiteY0" fmla="*/ 0 h 597342"/>
              <a:gd name="connsiteX1" fmla="*/ 1603597 w 6527393"/>
              <a:gd name="connsiteY1" fmla="*/ 435898 h 597342"/>
              <a:gd name="connsiteX2" fmla="*/ 5020658 w 6527393"/>
              <a:gd name="connsiteY2" fmla="*/ 478950 h 597342"/>
              <a:gd name="connsiteX3" fmla="*/ 6527393 w 6527393"/>
              <a:gd name="connsiteY3" fmla="*/ 597342 h 597342"/>
              <a:gd name="connsiteX0" fmla="*/ 0 w 6527393"/>
              <a:gd name="connsiteY0" fmla="*/ 0 h 597342"/>
              <a:gd name="connsiteX1" fmla="*/ 1603597 w 6527393"/>
              <a:gd name="connsiteY1" fmla="*/ 435898 h 597342"/>
              <a:gd name="connsiteX2" fmla="*/ 5020658 w 6527393"/>
              <a:gd name="connsiteY2" fmla="*/ 478950 h 597342"/>
              <a:gd name="connsiteX3" fmla="*/ 6527393 w 6527393"/>
              <a:gd name="connsiteY3" fmla="*/ 597342 h 59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7393" h="597342">
                <a:moveTo>
                  <a:pt x="0" y="0"/>
                </a:moveTo>
                <a:lnTo>
                  <a:pt x="1603597" y="435898"/>
                </a:lnTo>
                <a:cubicBezTo>
                  <a:pt x="2661002" y="408094"/>
                  <a:pt x="4097782" y="414373"/>
                  <a:pt x="5020658" y="478950"/>
                </a:cubicBezTo>
                <a:lnTo>
                  <a:pt x="6527393" y="597342"/>
                </a:ln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991043" y="2846793"/>
            <a:ext cx="6516630" cy="1054767"/>
          </a:xfrm>
          <a:custGeom>
            <a:avLst/>
            <a:gdLst>
              <a:gd name="connsiteX0" fmla="*/ 0 w 6516630"/>
              <a:gd name="connsiteY0" fmla="*/ 0 h 1054767"/>
              <a:gd name="connsiteX1" fmla="*/ 1630503 w 6516630"/>
              <a:gd name="connsiteY1" fmla="*/ 522002 h 1054767"/>
              <a:gd name="connsiteX2" fmla="*/ 3277149 w 6516630"/>
              <a:gd name="connsiteY2" fmla="*/ 554291 h 1054767"/>
              <a:gd name="connsiteX3" fmla="*/ 4918415 w 6516630"/>
              <a:gd name="connsiteY3" fmla="*/ 904086 h 1054767"/>
              <a:gd name="connsiteX4" fmla="*/ 6516630 w 6516630"/>
              <a:gd name="connsiteY4" fmla="*/ 1054767 h 1054767"/>
              <a:gd name="connsiteX0" fmla="*/ 0 w 6516630"/>
              <a:gd name="connsiteY0" fmla="*/ 0 h 1054767"/>
              <a:gd name="connsiteX1" fmla="*/ 1630503 w 6516630"/>
              <a:gd name="connsiteY1" fmla="*/ 522002 h 1054767"/>
              <a:gd name="connsiteX2" fmla="*/ 3277149 w 6516630"/>
              <a:gd name="connsiteY2" fmla="*/ 554291 h 1054767"/>
              <a:gd name="connsiteX3" fmla="*/ 4918415 w 6516630"/>
              <a:gd name="connsiteY3" fmla="*/ 904086 h 1054767"/>
              <a:gd name="connsiteX4" fmla="*/ 6516630 w 6516630"/>
              <a:gd name="connsiteY4" fmla="*/ 1054767 h 1054767"/>
              <a:gd name="connsiteX0" fmla="*/ 0 w 6516630"/>
              <a:gd name="connsiteY0" fmla="*/ 0 h 1054767"/>
              <a:gd name="connsiteX1" fmla="*/ 1630503 w 6516630"/>
              <a:gd name="connsiteY1" fmla="*/ 522002 h 1054767"/>
              <a:gd name="connsiteX2" fmla="*/ 3277149 w 6516630"/>
              <a:gd name="connsiteY2" fmla="*/ 554291 h 1054767"/>
              <a:gd name="connsiteX3" fmla="*/ 4918415 w 6516630"/>
              <a:gd name="connsiteY3" fmla="*/ 904086 h 1054767"/>
              <a:gd name="connsiteX4" fmla="*/ 6516630 w 6516630"/>
              <a:gd name="connsiteY4" fmla="*/ 1054767 h 1054767"/>
              <a:gd name="connsiteX0" fmla="*/ 0 w 6516630"/>
              <a:gd name="connsiteY0" fmla="*/ 0 h 1054767"/>
              <a:gd name="connsiteX1" fmla="*/ 1630503 w 6516630"/>
              <a:gd name="connsiteY1" fmla="*/ 522002 h 1054767"/>
              <a:gd name="connsiteX2" fmla="*/ 3277149 w 6516630"/>
              <a:gd name="connsiteY2" fmla="*/ 554291 h 1054767"/>
              <a:gd name="connsiteX3" fmla="*/ 4918415 w 6516630"/>
              <a:gd name="connsiteY3" fmla="*/ 904086 h 1054767"/>
              <a:gd name="connsiteX4" fmla="*/ 6516630 w 6516630"/>
              <a:gd name="connsiteY4" fmla="*/ 1054767 h 1054767"/>
              <a:gd name="connsiteX0" fmla="*/ 0 w 6516630"/>
              <a:gd name="connsiteY0" fmla="*/ 0 h 1054767"/>
              <a:gd name="connsiteX1" fmla="*/ 1630503 w 6516630"/>
              <a:gd name="connsiteY1" fmla="*/ 522002 h 1054767"/>
              <a:gd name="connsiteX2" fmla="*/ 3277149 w 6516630"/>
              <a:gd name="connsiteY2" fmla="*/ 554291 h 1054767"/>
              <a:gd name="connsiteX3" fmla="*/ 4918415 w 6516630"/>
              <a:gd name="connsiteY3" fmla="*/ 904086 h 1054767"/>
              <a:gd name="connsiteX4" fmla="*/ 6516630 w 6516630"/>
              <a:gd name="connsiteY4" fmla="*/ 1054767 h 1054767"/>
              <a:gd name="connsiteX0" fmla="*/ 0 w 6516630"/>
              <a:gd name="connsiteY0" fmla="*/ 0 h 1054767"/>
              <a:gd name="connsiteX1" fmla="*/ 1630503 w 6516630"/>
              <a:gd name="connsiteY1" fmla="*/ 522002 h 1054767"/>
              <a:gd name="connsiteX2" fmla="*/ 3277149 w 6516630"/>
              <a:gd name="connsiteY2" fmla="*/ 554291 h 1054767"/>
              <a:gd name="connsiteX3" fmla="*/ 4918415 w 6516630"/>
              <a:gd name="connsiteY3" fmla="*/ 904086 h 1054767"/>
              <a:gd name="connsiteX4" fmla="*/ 6516630 w 6516630"/>
              <a:gd name="connsiteY4" fmla="*/ 1054767 h 1054767"/>
              <a:gd name="connsiteX0" fmla="*/ 0 w 6516630"/>
              <a:gd name="connsiteY0" fmla="*/ 0 h 1054767"/>
              <a:gd name="connsiteX1" fmla="*/ 1630503 w 6516630"/>
              <a:gd name="connsiteY1" fmla="*/ 522002 h 1054767"/>
              <a:gd name="connsiteX2" fmla="*/ 3277149 w 6516630"/>
              <a:gd name="connsiteY2" fmla="*/ 554291 h 1054767"/>
              <a:gd name="connsiteX3" fmla="*/ 4918415 w 6516630"/>
              <a:gd name="connsiteY3" fmla="*/ 904086 h 1054767"/>
              <a:gd name="connsiteX4" fmla="*/ 6516630 w 6516630"/>
              <a:gd name="connsiteY4" fmla="*/ 1054767 h 1054767"/>
              <a:gd name="connsiteX0" fmla="*/ 0 w 6516630"/>
              <a:gd name="connsiteY0" fmla="*/ 0 h 1054767"/>
              <a:gd name="connsiteX1" fmla="*/ 1630503 w 6516630"/>
              <a:gd name="connsiteY1" fmla="*/ 522002 h 1054767"/>
              <a:gd name="connsiteX2" fmla="*/ 3277149 w 6516630"/>
              <a:gd name="connsiteY2" fmla="*/ 554291 h 1054767"/>
              <a:gd name="connsiteX3" fmla="*/ 4918415 w 6516630"/>
              <a:gd name="connsiteY3" fmla="*/ 904086 h 1054767"/>
              <a:gd name="connsiteX4" fmla="*/ 6516630 w 6516630"/>
              <a:gd name="connsiteY4" fmla="*/ 1054767 h 1054767"/>
              <a:gd name="connsiteX0" fmla="*/ 0 w 6516630"/>
              <a:gd name="connsiteY0" fmla="*/ 0 h 1054767"/>
              <a:gd name="connsiteX1" fmla="*/ 1630503 w 6516630"/>
              <a:gd name="connsiteY1" fmla="*/ 522002 h 1054767"/>
              <a:gd name="connsiteX2" fmla="*/ 3277149 w 6516630"/>
              <a:gd name="connsiteY2" fmla="*/ 554291 h 1054767"/>
              <a:gd name="connsiteX3" fmla="*/ 4918415 w 6516630"/>
              <a:gd name="connsiteY3" fmla="*/ 904086 h 1054767"/>
              <a:gd name="connsiteX4" fmla="*/ 6516630 w 6516630"/>
              <a:gd name="connsiteY4" fmla="*/ 1054767 h 1054767"/>
              <a:gd name="connsiteX0" fmla="*/ 0 w 6516630"/>
              <a:gd name="connsiteY0" fmla="*/ 0 h 1054767"/>
              <a:gd name="connsiteX1" fmla="*/ 1630503 w 6516630"/>
              <a:gd name="connsiteY1" fmla="*/ 522002 h 1054767"/>
              <a:gd name="connsiteX2" fmla="*/ 3277149 w 6516630"/>
              <a:gd name="connsiteY2" fmla="*/ 554291 h 1054767"/>
              <a:gd name="connsiteX3" fmla="*/ 4918415 w 6516630"/>
              <a:gd name="connsiteY3" fmla="*/ 904086 h 1054767"/>
              <a:gd name="connsiteX4" fmla="*/ 6516630 w 6516630"/>
              <a:gd name="connsiteY4" fmla="*/ 1054767 h 105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6630" h="1054767">
                <a:moveTo>
                  <a:pt x="0" y="0"/>
                </a:moveTo>
                <a:lnTo>
                  <a:pt x="1630503" y="522002"/>
                </a:lnTo>
                <a:cubicBezTo>
                  <a:pt x="2208983" y="522899"/>
                  <a:pt x="2453826" y="538146"/>
                  <a:pt x="3277149" y="554291"/>
                </a:cubicBezTo>
                <a:cubicBezTo>
                  <a:pt x="3841277" y="682549"/>
                  <a:pt x="4378502" y="793766"/>
                  <a:pt x="4918415" y="904086"/>
                </a:cubicBezTo>
                <a:cubicBezTo>
                  <a:pt x="5469091" y="955210"/>
                  <a:pt x="5987479" y="1021133"/>
                  <a:pt x="6516630" y="1054767"/>
                </a:cubicBezTo>
              </a:path>
            </a:pathLst>
          </a:cu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985662" y="2760690"/>
            <a:ext cx="6527393" cy="2109533"/>
          </a:xfrm>
          <a:custGeom>
            <a:avLst/>
            <a:gdLst>
              <a:gd name="connsiteX0" fmla="*/ 0 w 6527393"/>
              <a:gd name="connsiteY0" fmla="*/ 0 h 2109533"/>
              <a:gd name="connsiteX1" fmla="*/ 1630503 w 6527393"/>
              <a:gd name="connsiteY1" fmla="*/ 1393798 h 2109533"/>
              <a:gd name="connsiteX2" fmla="*/ 6527393 w 6527393"/>
              <a:gd name="connsiteY2" fmla="*/ 2109533 h 2109533"/>
              <a:gd name="connsiteX0" fmla="*/ 0 w 6527393"/>
              <a:gd name="connsiteY0" fmla="*/ 0 h 2109533"/>
              <a:gd name="connsiteX1" fmla="*/ 1630503 w 6527393"/>
              <a:gd name="connsiteY1" fmla="*/ 1393798 h 2109533"/>
              <a:gd name="connsiteX2" fmla="*/ 6527393 w 6527393"/>
              <a:gd name="connsiteY2" fmla="*/ 2109533 h 2109533"/>
              <a:gd name="connsiteX0" fmla="*/ 0 w 6527393"/>
              <a:gd name="connsiteY0" fmla="*/ 0 h 2109533"/>
              <a:gd name="connsiteX1" fmla="*/ 1630503 w 6527393"/>
              <a:gd name="connsiteY1" fmla="*/ 1393798 h 2109533"/>
              <a:gd name="connsiteX2" fmla="*/ 6527393 w 6527393"/>
              <a:gd name="connsiteY2" fmla="*/ 2109533 h 2109533"/>
              <a:gd name="connsiteX0" fmla="*/ 0 w 6527393"/>
              <a:gd name="connsiteY0" fmla="*/ 0 h 2109533"/>
              <a:gd name="connsiteX1" fmla="*/ 1630503 w 6527393"/>
              <a:gd name="connsiteY1" fmla="*/ 1393798 h 2109533"/>
              <a:gd name="connsiteX2" fmla="*/ 6527393 w 6527393"/>
              <a:gd name="connsiteY2" fmla="*/ 2109533 h 2109533"/>
              <a:gd name="connsiteX0" fmla="*/ 0 w 6527393"/>
              <a:gd name="connsiteY0" fmla="*/ 0 h 2109533"/>
              <a:gd name="connsiteX1" fmla="*/ 1630503 w 6527393"/>
              <a:gd name="connsiteY1" fmla="*/ 1393798 h 2109533"/>
              <a:gd name="connsiteX2" fmla="*/ 6527393 w 6527393"/>
              <a:gd name="connsiteY2" fmla="*/ 2109533 h 2109533"/>
              <a:gd name="connsiteX0" fmla="*/ 0 w 6527393"/>
              <a:gd name="connsiteY0" fmla="*/ 0 h 2109533"/>
              <a:gd name="connsiteX1" fmla="*/ 1630503 w 6527393"/>
              <a:gd name="connsiteY1" fmla="*/ 1393798 h 2109533"/>
              <a:gd name="connsiteX2" fmla="*/ 6527393 w 6527393"/>
              <a:gd name="connsiteY2" fmla="*/ 2109533 h 2109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27393" h="2109533">
                <a:moveTo>
                  <a:pt x="0" y="0"/>
                </a:moveTo>
                <a:cubicBezTo>
                  <a:pt x="540362" y="488815"/>
                  <a:pt x="757852" y="670888"/>
                  <a:pt x="1630503" y="1393798"/>
                </a:cubicBezTo>
                <a:cubicBezTo>
                  <a:pt x="2793739" y="1589324"/>
                  <a:pt x="4612134" y="1879026"/>
                  <a:pt x="6527393" y="2109533"/>
                </a:cubicBezTo>
              </a:path>
            </a:pathLst>
          </a:custGeom>
          <a:ln w="57150" cmpd="sng">
            <a:solidFill>
              <a:srgbClr val="00514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19101" y="1556457"/>
            <a:ext cx="827746" cy="400110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Japan</a:t>
            </a:r>
            <a:endParaRPr lang="en-US" sz="2000" dirty="0" smtClean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19665" y="2822318"/>
            <a:ext cx="646331" cy="400110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USA</a:t>
            </a:r>
            <a:endParaRPr lang="en-US" sz="20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98007" y="3735703"/>
            <a:ext cx="91829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France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1497" y="3561725"/>
            <a:ext cx="505267" cy="40011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UK</a:t>
            </a:r>
            <a:endParaRPr lang="en-US" sz="20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23395" y="3613918"/>
            <a:ext cx="992579" cy="400110"/>
          </a:xfrm>
          <a:prstGeom prst="rect">
            <a:avLst/>
          </a:prstGeom>
          <a:solidFill>
            <a:srgbClr val="005148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Norway</a:t>
            </a:r>
            <a:endParaRPr lang="en-US" sz="20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1174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3242" y="6253249"/>
            <a:ext cx="561076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fr-FR" sz="1600" dirty="0" err="1" smtClean="0">
                <a:solidFill>
                  <a:schemeClr val="bg2"/>
                </a:solidFill>
                <a:latin typeface="Franklin Gothic Book" pitchFamily="34" charset="0"/>
              </a:rPr>
              <a:t>Health</a:t>
            </a:r>
            <a:r>
              <a:rPr lang="fr-FR" sz="1600" dirty="0" smtClean="0">
                <a:solidFill>
                  <a:schemeClr val="bg2"/>
                </a:solidFill>
                <a:latin typeface="Franklin Gothic Book" pitchFamily="34" charset="0"/>
              </a:rPr>
              <a:t> </a:t>
            </a:r>
            <a:r>
              <a:rPr lang="fr-FR" sz="1600" dirty="0" err="1" smtClean="0">
                <a:solidFill>
                  <a:schemeClr val="bg2"/>
                </a:solidFill>
                <a:latin typeface="Franklin Gothic Book" pitchFamily="34" charset="0"/>
              </a:rPr>
              <a:t>Affairs</a:t>
            </a:r>
            <a:r>
              <a:rPr lang="fr-FR" sz="1600" dirty="0" smtClean="0">
                <a:solidFill>
                  <a:schemeClr val="bg2"/>
                </a:solidFill>
                <a:latin typeface="Franklin Gothic Book" pitchFamily="34" charset="0"/>
              </a:rPr>
              <a:t> 2011;30:2437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102" y="303842"/>
            <a:ext cx="8424809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Cost and Access Problems Among Sicker Adults</a:t>
            </a:r>
            <a:br>
              <a:rPr lang="en-US" sz="2000" dirty="0" smtClean="0"/>
            </a:br>
            <a:r>
              <a:rPr lang="en-US" sz="4000" dirty="0" smtClean="0"/>
              <a:t>U.S. Access Is Worse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028640"/>
            <a:ext cx="1476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Reporting Problems (Among Sicker Adults)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621367"/>
              </p:ext>
            </p:extLst>
          </p:nvPr>
        </p:nvGraphicFramePr>
        <p:xfrm>
          <a:off x="1171090" y="1286451"/>
          <a:ext cx="841209" cy="3900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1209"/>
              </a:tblGrid>
              <a:tr h="6501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01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01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01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01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01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42634"/>
              </p:ext>
            </p:extLst>
          </p:nvPr>
        </p:nvGraphicFramePr>
        <p:xfrm>
          <a:off x="2053532" y="5025463"/>
          <a:ext cx="6655434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9239"/>
                <a:gridCol w="1109239"/>
                <a:gridCol w="1109239"/>
                <a:gridCol w="1109239"/>
                <a:gridCol w="1109239"/>
                <a:gridCol w="11092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UK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France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Canada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Austral.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N. Zeal.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USA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061781" y="1484371"/>
            <a:ext cx="6663677" cy="351301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760028"/>
              </p:ext>
            </p:extLst>
          </p:nvPr>
        </p:nvGraphicFramePr>
        <p:xfrm>
          <a:off x="2053534" y="1484373"/>
          <a:ext cx="6671924" cy="3513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71924"/>
              </a:tblGrid>
              <a:tr h="702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2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2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26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2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22586" y="5619835"/>
            <a:ext cx="2518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Hard to Pay Med Bills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3549" y="5619835"/>
            <a:ext cx="2955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Cost Was Access Problem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52546" y="5706504"/>
            <a:ext cx="226772" cy="226772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99358" y="5706504"/>
            <a:ext cx="226772" cy="22677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5893" y="3079750"/>
            <a:ext cx="364019" cy="1909142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173310" y="2036887"/>
            <a:ext cx="364019" cy="2952005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63184" y="4222750"/>
            <a:ext cx="364019" cy="766142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060601" y="3156857"/>
            <a:ext cx="364019" cy="1832035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550475" y="4431393"/>
            <a:ext cx="364019" cy="557499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47892" y="2875643"/>
            <a:ext cx="364019" cy="2113249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437766" y="4431393"/>
            <a:ext cx="364019" cy="557499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35183" y="3583214"/>
            <a:ext cx="364019" cy="140567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325057" y="4640036"/>
            <a:ext cx="364019" cy="348856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722474" y="3646714"/>
            <a:ext cx="364019" cy="134217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212348" y="4934857"/>
            <a:ext cx="364019" cy="54034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609765" y="4222750"/>
            <a:ext cx="364019" cy="76614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0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2011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2013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Life Expectancy</a:t>
            </a:r>
            <a:endParaRPr lang="en-US" sz="40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39011935"/>
              </p:ext>
            </p:extLst>
          </p:nvPr>
        </p:nvGraphicFramePr>
        <p:xfrm>
          <a:off x="775230" y="1039060"/>
          <a:ext cx="7999711" cy="492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094612"/>
            <a:ext cx="1880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Years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34563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2011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2013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Potential Years of Life Lost</a:t>
            </a:r>
            <a:br>
              <a:rPr lang="en-US" sz="4000" dirty="0" smtClean="0"/>
            </a:br>
            <a:r>
              <a:rPr lang="en-US" sz="2400" dirty="0" smtClean="0"/>
              <a:t>Per 100 People for All Causes</a:t>
            </a:r>
            <a:endParaRPr lang="en-US" sz="40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270748796"/>
              </p:ext>
            </p:extLst>
          </p:nvPr>
        </p:nvGraphicFramePr>
        <p:xfrm>
          <a:off x="775230" y="1203990"/>
          <a:ext cx="7999711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424472"/>
            <a:ext cx="98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Years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8192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2011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2013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Infant Mortality</a:t>
            </a:r>
            <a:br>
              <a:rPr lang="en-US" sz="4000" dirty="0" smtClean="0"/>
            </a:br>
            <a:r>
              <a:rPr lang="en-US" sz="2200" dirty="0" smtClean="0"/>
              <a:t>Deaths in First Year of Life Per 1,000 Live Births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906535496"/>
              </p:ext>
            </p:extLst>
          </p:nvPr>
        </p:nvGraphicFramePr>
        <p:xfrm>
          <a:off x="775230" y="1203990"/>
          <a:ext cx="7999711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769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2011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2013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Maternal Mortality</a:t>
            </a:r>
            <a:br>
              <a:rPr lang="en-US" sz="4000" dirty="0" smtClean="0"/>
            </a:br>
            <a:r>
              <a:rPr lang="en-US" sz="2200" dirty="0" smtClean="0"/>
              <a:t>Deaths per 100,000 Live Births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916844527"/>
              </p:ext>
            </p:extLst>
          </p:nvPr>
        </p:nvGraphicFramePr>
        <p:xfrm>
          <a:off x="775230" y="1203990"/>
          <a:ext cx="7999711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8689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5638800"/>
          </a:xfrm>
        </p:spPr>
        <p:txBody>
          <a:bodyPr/>
          <a:lstStyle/>
          <a:p>
            <a:r>
              <a:rPr lang="en-US" sz="2400" dirty="0" smtClean="0"/>
              <a:t>High U.S. costs don</a:t>
            </a:r>
            <a:r>
              <a:rPr lang="en-US" sz="2400" dirty="0" smtClean="0"/>
              <a:t>’</a:t>
            </a:r>
            <a:r>
              <a:rPr lang="en-US" sz="2400" dirty="0" smtClean="0"/>
              <a:t>t result from</a:t>
            </a:r>
            <a:br>
              <a:rPr lang="en-US" sz="2400" dirty="0" smtClean="0"/>
            </a:br>
            <a:r>
              <a:rPr lang="en-US" sz="2800" dirty="0" smtClean="0"/>
              <a:t> </a:t>
            </a:r>
            <a:r>
              <a:rPr lang="en-US" sz="5400" dirty="0" smtClean="0"/>
              <a:t>Bad Health Habits, </a:t>
            </a:r>
            <a:br>
              <a:rPr lang="en-US" sz="5400" dirty="0" smtClean="0"/>
            </a:br>
            <a:r>
              <a:rPr lang="en-US" sz="5400" dirty="0" smtClean="0"/>
              <a:t>Aging, or </a:t>
            </a:r>
            <a:br>
              <a:rPr lang="en-US" sz="5400" dirty="0" smtClean="0"/>
            </a:br>
            <a:r>
              <a:rPr lang="en-US" sz="5400" dirty="0" smtClean="0"/>
              <a:t>Overuse of Care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7063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2011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2013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Smoking Prevalence</a:t>
            </a:r>
            <a:br>
              <a:rPr lang="en-US" sz="4000" dirty="0" smtClean="0"/>
            </a:br>
            <a:r>
              <a:rPr lang="en-US" sz="2200" dirty="0" smtClean="0"/>
              <a:t>Percent of population over age 15 who smoke daily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39558470"/>
              </p:ext>
            </p:extLst>
          </p:nvPr>
        </p:nvGraphicFramePr>
        <p:xfrm>
          <a:off x="775230" y="1203990"/>
          <a:ext cx="7999711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305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2012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</a:t>
            </a:r>
            <a:r>
              <a:rPr lang="en-US" sz="1600" dirty="0">
                <a:solidFill>
                  <a:schemeClr val="bg2"/>
                </a:solidFill>
                <a:latin typeface="Franklin Gothic Book" pitchFamily="34" charset="0"/>
              </a:rPr>
              <a:t>3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Percent Elderly</a:t>
            </a:r>
            <a:br>
              <a:rPr lang="en-US" sz="4000" dirty="0" smtClean="0"/>
            </a:br>
            <a:r>
              <a:rPr lang="en-US" sz="2200" dirty="0" smtClean="0"/>
              <a:t>Percent of population over age 64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48389280"/>
              </p:ext>
            </p:extLst>
          </p:nvPr>
        </p:nvGraphicFramePr>
        <p:xfrm>
          <a:off x="131954" y="1203990"/>
          <a:ext cx="8816177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2759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Deductibles Are Rapidly Increasing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707652127"/>
              </p:ext>
            </p:extLst>
          </p:nvPr>
        </p:nvGraphicFramePr>
        <p:xfrm>
          <a:off x="1677623" y="1087363"/>
          <a:ext cx="7250749" cy="4880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20094" y="6273962"/>
            <a:ext cx="4423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Kaiser/HRET Survey of Employer-Sponsored Benefits, 2013</a:t>
            </a:r>
            <a:endParaRPr lang="en-US" sz="12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037617"/>
            <a:ext cx="1668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workers with deductibles </a:t>
            </a:r>
          </a:p>
          <a:p>
            <a:r>
              <a:rPr lang="en-US" sz="2000" u="sng" dirty="0" smtClean="0">
                <a:latin typeface="Franklin Gothic Book"/>
                <a:cs typeface="Franklin Gothic Book"/>
              </a:rPr>
              <a:t>&gt;</a:t>
            </a:r>
            <a:r>
              <a:rPr lang="en-US" sz="2000" dirty="0" smtClean="0">
                <a:latin typeface="Franklin Gothic Book"/>
                <a:cs typeface="Franklin Gothic Book"/>
              </a:rPr>
              <a:t>$1,000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090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2011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2013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Hospital Inpatient Days per Capita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52123925"/>
              </p:ext>
            </p:extLst>
          </p:nvPr>
        </p:nvGraphicFramePr>
        <p:xfrm>
          <a:off x="387616" y="1203990"/>
          <a:ext cx="8387326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821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2011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</a:t>
            </a:r>
            <a:r>
              <a:rPr lang="en-US" sz="1600" dirty="0">
                <a:solidFill>
                  <a:schemeClr val="bg2"/>
                </a:solidFill>
                <a:latin typeface="Franklin Gothic Book" pitchFamily="34" charset="0"/>
              </a:rPr>
              <a:t>3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Physician Visits per Capita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2142059"/>
              </p:ext>
            </p:extLst>
          </p:nvPr>
        </p:nvGraphicFramePr>
        <p:xfrm>
          <a:off x="387616" y="1203990"/>
          <a:ext cx="8387326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101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2250" y="6007028"/>
            <a:ext cx="511175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“professionally active nurses”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for 2011 or most recent year available. 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2013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Nurses per 1,000 Population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478997402"/>
              </p:ext>
            </p:extLst>
          </p:nvPr>
        </p:nvGraphicFramePr>
        <p:xfrm>
          <a:off x="387616" y="1203990"/>
          <a:ext cx="8387326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299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2011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2013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Hip Replacements per </a:t>
            </a:r>
            <a:r>
              <a:rPr lang="en-US" sz="4000" dirty="0" smtClean="0"/>
              <a:t>100,000 </a:t>
            </a:r>
            <a:r>
              <a:rPr lang="en-US" sz="4000" dirty="0" smtClean="0"/>
              <a:t>Population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25368502"/>
              </p:ext>
            </p:extLst>
          </p:nvPr>
        </p:nvGraphicFramePr>
        <p:xfrm>
          <a:off x="387616" y="1203990"/>
          <a:ext cx="8387326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730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2012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2013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Stem Cell Marrow Transplants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690049623"/>
              </p:ext>
            </p:extLst>
          </p:nvPr>
        </p:nvGraphicFramePr>
        <p:xfrm>
          <a:off x="1439333" y="1203990"/>
          <a:ext cx="7335609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" y="2550751"/>
            <a:ext cx="1651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Transplants per million population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81447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2011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201</a:t>
            </a:r>
            <a:r>
              <a:rPr lang="en-US" sz="1600" dirty="0">
                <a:solidFill>
                  <a:schemeClr val="bg2"/>
                </a:solidFill>
                <a:latin typeface="Franklin Gothic Book" pitchFamily="34" charset="0"/>
              </a:rPr>
              <a:t>3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 Renal Failure Patients Are</a:t>
            </a:r>
            <a:br>
              <a:rPr lang="en-US" sz="2800" dirty="0" smtClean="0"/>
            </a:br>
            <a:r>
              <a:rPr lang="en-US" sz="4000" dirty="0" smtClean="0"/>
              <a:t>Less Likely to Get Transplants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437147142"/>
              </p:ext>
            </p:extLst>
          </p:nvPr>
        </p:nvGraphicFramePr>
        <p:xfrm>
          <a:off x="1558707" y="1203990"/>
          <a:ext cx="7389424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2160873"/>
            <a:ext cx="16906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of ESRD Patients with Functioning Transplant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89603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9878" y="6217076"/>
            <a:ext cx="513412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Commonwealth Fund Survey of Primary Care Physicians, 2012</a:t>
            </a:r>
            <a:endParaRPr lang="en-US" sz="14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Use of Electronic Medical Records</a:t>
            </a:r>
            <a:br>
              <a:rPr lang="en-US" sz="4000" dirty="0" smtClean="0"/>
            </a:br>
            <a:r>
              <a:rPr lang="en-US" sz="2400" dirty="0" smtClean="0"/>
              <a:t>USA is middle of the pack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160873"/>
            <a:ext cx="1690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of </a:t>
            </a:r>
            <a:r>
              <a:rPr lang="en-US" sz="2000" dirty="0" smtClean="0">
                <a:latin typeface="Franklin Gothic Book"/>
                <a:cs typeface="Franklin Gothic Book"/>
              </a:rPr>
              <a:t>primary care doctors using EMR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406832"/>
              </p:ext>
            </p:extLst>
          </p:nvPr>
        </p:nvGraphicFramePr>
        <p:xfrm>
          <a:off x="2278934" y="1397000"/>
          <a:ext cx="6236620" cy="4152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36620"/>
              </a:tblGrid>
              <a:tr h="10382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38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38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382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978715"/>
              </p:ext>
            </p:extLst>
          </p:nvPr>
        </p:nvGraphicFramePr>
        <p:xfrm>
          <a:off x="1365620" y="1179525"/>
          <a:ext cx="904615" cy="517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4615"/>
              </a:tblGrid>
              <a:tr h="10341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341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75%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341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341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34135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847047"/>
              </p:ext>
            </p:extLst>
          </p:nvPr>
        </p:nvGraphicFramePr>
        <p:xfrm>
          <a:off x="2261534" y="5537679"/>
          <a:ext cx="6254024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753"/>
                <a:gridCol w="781753"/>
                <a:gridCol w="781753"/>
                <a:gridCol w="781753"/>
                <a:gridCol w="781753"/>
                <a:gridCol w="781753"/>
                <a:gridCol w="781753"/>
                <a:gridCol w="7817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SWI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CAN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FRA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USA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GER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AUSL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NZEA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UK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400709" y="3836218"/>
            <a:ext cx="513194" cy="17136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76418" y="1531007"/>
            <a:ext cx="513194" cy="40188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82953" y="3227294"/>
            <a:ext cx="513194" cy="232260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65197" y="2714059"/>
            <a:ext cx="513194" cy="283584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747441" y="2670564"/>
            <a:ext cx="513194" cy="287933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29685" y="2131232"/>
            <a:ext cx="513194" cy="341867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11929" y="1722383"/>
            <a:ext cx="513194" cy="38275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94173" y="1531007"/>
            <a:ext cx="513194" cy="40188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0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191693"/>
            <a:ext cx="51771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Note: Short LOS may cause understatement of US in-hospital fatality rate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Source: OECD, 201</a:t>
            </a:r>
            <a:r>
              <a:rPr lang="en-US" sz="1200" dirty="0">
                <a:solidFill>
                  <a:schemeClr val="bg2"/>
                </a:solidFill>
                <a:latin typeface="Franklin Gothic Book" pitchFamily="34" charset="0"/>
              </a:rPr>
              <a:t>2</a:t>
            </a:r>
            <a:endParaRPr lang="en-US" sz="12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Acute MI Outcomes</a:t>
            </a:r>
            <a:br>
              <a:rPr lang="en-US" sz="4000" dirty="0" smtClean="0"/>
            </a:br>
            <a:r>
              <a:rPr lang="en-US" sz="2800" dirty="0" smtClean="0"/>
              <a:t>In-Hospital 30-Day Case-Fatality Rate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65623846"/>
              </p:ext>
            </p:extLst>
          </p:nvPr>
        </p:nvGraphicFramePr>
        <p:xfrm>
          <a:off x="1105116" y="1203990"/>
          <a:ext cx="7669826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2177078"/>
            <a:ext cx="1245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Deaths per 100 patients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2986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099360"/>
            <a:ext cx="51771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Note: Short LOS may cause understatement of US in-hospital fatality rate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Data is age/sex standardized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Source: OECD, 201</a:t>
            </a:r>
            <a:r>
              <a:rPr lang="en-US" sz="1200" dirty="0">
                <a:solidFill>
                  <a:schemeClr val="bg2"/>
                </a:solidFill>
                <a:latin typeface="Franklin Gothic Book" pitchFamily="34" charset="0"/>
              </a:rPr>
              <a:t>2</a:t>
            </a:r>
            <a:endParaRPr lang="en-US" sz="12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Hemorrhagic Stroke Mortality</a:t>
            </a:r>
            <a:br>
              <a:rPr lang="en-US" sz="4000" dirty="0" smtClean="0"/>
            </a:br>
            <a:r>
              <a:rPr lang="en-US" sz="2800" dirty="0" smtClean="0"/>
              <a:t>In-Hospital 30-Day Case-Fatality Rate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12940385"/>
              </p:ext>
            </p:extLst>
          </p:nvPr>
        </p:nvGraphicFramePr>
        <p:xfrm>
          <a:off x="1105116" y="1203990"/>
          <a:ext cx="7669826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2177078"/>
            <a:ext cx="1245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Deaths per 100 patients</a:t>
            </a:r>
          </a:p>
        </p:txBody>
      </p:sp>
    </p:spTree>
    <p:extLst>
      <p:ext uri="{BB962C8B-B14F-4D97-AF65-F5344CB8AC3E}">
        <p14:creationId xmlns:p14="http://schemas.microsoft.com/office/powerpoint/2010/main" val="6018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099360"/>
            <a:ext cx="51771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</a:t>
            </a:r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2011 </a:t>
            </a:r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or most recent year available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Figures adjusted for Purchasing Power Parity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Source: OECD, </a:t>
            </a:r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201</a:t>
            </a:r>
            <a:r>
              <a:rPr lang="en-US" sz="1200" dirty="0">
                <a:solidFill>
                  <a:schemeClr val="bg2"/>
                </a:solidFill>
                <a:latin typeface="Franklin Gothic Book" pitchFamily="34" charset="0"/>
              </a:rPr>
              <a:t>3</a:t>
            </a:r>
            <a:endParaRPr lang="en-US" sz="12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Out-of-Pocket Payments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140155179"/>
              </p:ext>
            </p:extLst>
          </p:nvPr>
        </p:nvGraphicFramePr>
        <p:xfrm>
          <a:off x="1105116" y="1203990"/>
          <a:ext cx="7669826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2177078"/>
            <a:ext cx="1245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Dollars per Capita</a:t>
            </a:r>
          </a:p>
        </p:txBody>
      </p:sp>
    </p:spTree>
    <p:extLst>
      <p:ext uri="{BB962C8B-B14F-4D97-AF65-F5344CB8AC3E}">
        <p14:creationId xmlns:p14="http://schemas.microsoft.com/office/powerpoint/2010/main" val="292141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Americans Lack Assets to </a:t>
            </a:r>
            <a:br>
              <a:rPr lang="en-US" dirty="0" smtClean="0"/>
            </a:br>
            <a:r>
              <a:rPr lang="en-US" dirty="0" smtClean="0"/>
              <a:t>Pay High Deductibles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7707" y="6140043"/>
            <a:ext cx="4256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Note: FPL = Federal Poverty Level</a:t>
            </a:r>
          </a:p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</a:t>
            </a:r>
            <a:r>
              <a:rPr lang="en-US" sz="1400" dirty="0">
                <a:solidFill>
                  <a:srgbClr val="EBF1DD"/>
                </a:solidFill>
                <a:latin typeface="Franklin Gothic Book"/>
                <a:cs typeface="Franklin Gothic Book"/>
              </a:rPr>
              <a:t>J</a:t>
            </a:r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acobs &amp; Claxton. Health Affairs 2008;W:214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63" y="2151846"/>
            <a:ext cx="1585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Median Net Financial Assets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94877177"/>
              </p:ext>
            </p:extLst>
          </p:nvPr>
        </p:nvGraphicFramePr>
        <p:xfrm>
          <a:off x="1523999" y="1528944"/>
          <a:ext cx="7139695" cy="4287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913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284026"/>
            <a:ext cx="517713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Source: Lancet 2004;363:250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Clinical Medicine </a:t>
            </a:r>
            <a:r>
              <a:rPr lang="en-US" sz="4400" dirty="0" smtClean="0"/>
              <a:t>Journal Articles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/>
              <a:t>1992-2002 per Thousand Population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50347007"/>
              </p:ext>
            </p:extLst>
          </p:nvPr>
        </p:nvGraphicFramePr>
        <p:xfrm>
          <a:off x="214425" y="1203990"/>
          <a:ext cx="8659482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824713" y="2183425"/>
            <a:ext cx="577298" cy="322258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19354" y="2322608"/>
            <a:ext cx="577298" cy="3083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13995" y="2783650"/>
            <a:ext cx="577298" cy="262235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08636" y="3253391"/>
            <a:ext cx="577298" cy="215261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03277" y="3409971"/>
            <a:ext cx="577298" cy="199603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97918" y="3871013"/>
            <a:ext cx="577298" cy="15349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92559" y="3871013"/>
            <a:ext cx="577298" cy="15349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95898" y="3923207"/>
            <a:ext cx="577298" cy="1482801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90541" y="4245066"/>
            <a:ext cx="577298" cy="116094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9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099360"/>
            <a:ext cx="51771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</a:t>
            </a:r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2011 </a:t>
            </a:r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or most recent available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Figures adjusted for Purchasing Power Parity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Source: OECD, </a:t>
            </a:r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201</a:t>
            </a:r>
            <a:r>
              <a:rPr lang="en-US" sz="1200" dirty="0">
                <a:solidFill>
                  <a:schemeClr val="bg2"/>
                </a:solidFill>
                <a:latin typeface="Franklin Gothic Book" pitchFamily="34" charset="0"/>
              </a:rPr>
              <a:t>3</a:t>
            </a:r>
            <a:endParaRPr lang="en-US" sz="12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Insurance Overhead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286387055"/>
              </p:ext>
            </p:extLst>
          </p:nvPr>
        </p:nvGraphicFramePr>
        <p:xfrm>
          <a:off x="1030891" y="1203990"/>
          <a:ext cx="7744051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2177078"/>
            <a:ext cx="1245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Dollars per Capita</a:t>
            </a:r>
          </a:p>
        </p:txBody>
      </p:sp>
    </p:spTree>
    <p:extLst>
      <p:ext uri="{BB962C8B-B14F-4D97-AF65-F5344CB8AC3E}">
        <p14:creationId xmlns:p14="http://schemas.microsoft.com/office/powerpoint/2010/main" val="281343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191693"/>
            <a:ext cx="51771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Commonwealth Fund Survey of Primary Care Physicians. November 2012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Note: Rx indicates prescribed drug or treatment</a:t>
            </a:r>
            <a:endParaRPr lang="en-US" sz="12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US Doctors Face Biggest Rx Hassles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5810100"/>
              </p:ext>
            </p:extLst>
          </p:nvPr>
        </p:nvGraphicFramePr>
        <p:xfrm>
          <a:off x="2287631" y="1203990"/>
          <a:ext cx="6649544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1942207"/>
            <a:ext cx="2313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primary care doctors saying MD or staff time getting needed Rx approvals is a major problem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56273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284026"/>
            <a:ext cx="517713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Commonwealth Fund Survey of Primary Care Physicians. November 2012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US Doctors’ Satisfaction Is Low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422843647"/>
              </p:ext>
            </p:extLst>
          </p:nvPr>
        </p:nvGraphicFramePr>
        <p:xfrm>
          <a:off x="2287631" y="1203990"/>
          <a:ext cx="6649544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1942207"/>
            <a:ext cx="2313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primary care doctors saying they are satisfied or very satisfied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9072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9684" y="692706"/>
            <a:ext cx="3968064" cy="475823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5400" dirty="0" smtClean="0">
                <a:latin typeface="Franklin Gothic Medium"/>
                <a:cs typeface="Franklin Gothic Medium"/>
              </a:rPr>
              <a:t>Canada’s </a:t>
            </a:r>
            <a:r>
              <a:rPr lang="en-US" sz="5400" dirty="0" smtClean="0">
                <a:latin typeface="Franklin Gothic Medium"/>
                <a:cs typeface="Franklin Gothic Medium"/>
              </a:rPr>
              <a:t>National Health </a:t>
            </a:r>
            <a:r>
              <a:rPr lang="en-US" sz="5400" dirty="0">
                <a:latin typeface="Franklin Gothic Medium"/>
                <a:cs typeface="Franklin Gothic Medium"/>
              </a:rPr>
              <a:t>Insurance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301" y="1198573"/>
            <a:ext cx="4635500" cy="374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880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Minimum Standards for</a:t>
            </a:r>
            <a:br>
              <a:rPr lang="en-US" dirty="0" smtClean="0"/>
            </a:br>
            <a:r>
              <a:rPr lang="en-US" dirty="0" smtClean="0"/>
              <a:t>Canada’s Provincial Programs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2663" y="1665794"/>
            <a:ext cx="819867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Universal coverage that does not impeded, either directly or indirectly, whether by charges or otherwise, reasonable access.</a:t>
            </a:r>
          </a:p>
          <a:p>
            <a:pPr marL="230188" indent="-230188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Portability of benefits from province to province</a:t>
            </a:r>
          </a:p>
          <a:p>
            <a:pPr marL="230188" indent="-230188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Coverage for all medically necessary services</a:t>
            </a:r>
          </a:p>
          <a:p>
            <a:pPr marL="230188" indent="-230188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Publicly administered, non-profit program</a:t>
            </a:r>
          </a:p>
        </p:txBody>
      </p:sp>
    </p:spTree>
    <p:extLst>
      <p:ext uri="{BB962C8B-B14F-4D97-AF65-F5344CB8AC3E}">
        <p14:creationId xmlns:p14="http://schemas.microsoft.com/office/powerpoint/2010/main" val="75414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 smtClean="0"/>
              <a:t>Canadian National Health Program Improved Access to Care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285123" y="6309378"/>
            <a:ext cx="185887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NEJM 1973;289:1174</a:t>
            </a:r>
            <a:endParaRPr lang="en-US" sz="14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857629"/>
            <a:ext cx="239201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people with serious symptoms seeing a physician, before and after passage of NHP in Quebec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468546"/>
              </p:ext>
            </p:extLst>
          </p:nvPr>
        </p:nvGraphicFramePr>
        <p:xfrm>
          <a:off x="2432329" y="1383575"/>
          <a:ext cx="841209" cy="52710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1209"/>
              </a:tblGrid>
              <a:tr h="131777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80</a:t>
                      </a:r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1777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70</a:t>
                      </a:r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1777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60</a:t>
                      </a:r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1777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</a:t>
                      </a:r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614025"/>
              </p:ext>
            </p:extLst>
          </p:nvPr>
        </p:nvGraphicFramePr>
        <p:xfrm>
          <a:off x="3322718" y="1636405"/>
          <a:ext cx="5167886" cy="39058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67886"/>
              </a:tblGrid>
              <a:tr h="13019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019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019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3972259" y="3940604"/>
            <a:ext cx="1436386" cy="2079341"/>
            <a:chOff x="4037336" y="3940604"/>
            <a:chExt cx="1436386" cy="2079341"/>
          </a:xfrm>
        </p:grpSpPr>
        <p:sp>
          <p:nvSpPr>
            <p:cNvPr id="9" name="TextBox 8"/>
            <p:cNvSpPr txBox="1"/>
            <p:nvPr/>
          </p:nvSpPr>
          <p:spPr>
            <a:xfrm>
              <a:off x="4037336" y="5619835"/>
              <a:ext cx="14363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Before NHP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050974" y="3940604"/>
              <a:ext cx="1409111" cy="160161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mpd="sng"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68173" y="2535562"/>
            <a:ext cx="1972891" cy="3484383"/>
            <a:chOff x="5933250" y="2535562"/>
            <a:chExt cx="1972891" cy="3484383"/>
          </a:xfrm>
        </p:grpSpPr>
        <p:sp>
          <p:nvSpPr>
            <p:cNvPr id="10" name="TextBox 9"/>
            <p:cNvSpPr txBox="1"/>
            <p:nvPr/>
          </p:nvSpPr>
          <p:spPr>
            <a:xfrm>
              <a:off x="5933250" y="5619835"/>
              <a:ext cx="19728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1 year after NHP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15140" y="2535562"/>
              <a:ext cx="1409111" cy="300665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mpd="sng"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320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130138"/>
            <a:ext cx="517713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Joint Canada/US Survey of Health, 2002-03.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CDC  and Statistics Canada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% of People with an Unmet Health Need</a:t>
            </a:r>
            <a:br>
              <a:rPr lang="en-US" sz="4000" dirty="0" smtClean="0"/>
            </a:br>
            <a:r>
              <a:rPr lang="en-US" sz="2400" dirty="0" smtClean="0"/>
              <a:t>Canadians and US Insured Are Similar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439410226"/>
              </p:ext>
            </p:extLst>
          </p:nvPr>
        </p:nvGraphicFramePr>
        <p:xfrm>
          <a:off x="1105116" y="1203990"/>
          <a:ext cx="7669826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444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099360"/>
            <a:ext cx="51771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*US Ortho figure represents semi-urgent request for visit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Sources: Canadian Medical Association 2007 National Physician Survey.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Merritt Hawkins 2009 Survey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Waiting Times for Doctor Appointments</a:t>
            </a:r>
            <a:br>
              <a:rPr lang="en-US" sz="4000" dirty="0" smtClean="0"/>
            </a:br>
            <a:r>
              <a:rPr lang="en-US" sz="2800" dirty="0" smtClean="0"/>
              <a:t>Boston and Canada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2177078"/>
            <a:ext cx="1566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Mean wait time in weeks for non-urgent visit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540669879"/>
              </p:ext>
            </p:extLst>
          </p:nvPr>
        </p:nvGraphicFramePr>
        <p:xfrm>
          <a:off x="1558706" y="1203990"/>
          <a:ext cx="7331693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5264815" y="5582807"/>
            <a:ext cx="226772" cy="226772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36513" y="5582807"/>
            <a:ext cx="226772" cy="22677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5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237860"/>
            <a:ext cx="517713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Source: Health Affairs May/June, 2003:128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Mental Health Treatment, US &amp; Canada</a:t>
            </a:r>
            <a:br>
              <a:rPr lang="en-US" sz="4000" dirty="0" smtClean="0"/>
            </a:br>
            <a:r>
              <a:rPr lang="en-US" sz="2800" dirty="0" smtClean="0"/>
              <a:t>Severely Ill in Canada Get More Care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2177078"/>
            <a:ext cx="1566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receiving treatment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640232586"/>
              </p:ext>
            </p:extLst>
          </p:nvPr>
        </p:nvGraphicFramePr>
        <p:xfrm>
          <a:off x="1558706" y="1203990"/>
          <a:ext cx="7331693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4143207" y="5549821"/>
            <a:ext cx="226772" cy="226772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88095" y="5549821"/>
            <a:ext cx="226772" cy="22677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0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92206"/>
            <a:ext cx="4037332" cy="1470025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  <a:spcAft>
                <a:spcPts val="3600"/>
              </a:spcAft>
            </a:pPr>
            <a:r>
              <a:rPr lang="en-US" sz="9600" dirty="0"/>
              <a:t>Costs </a:t>
            </a: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6700" dirty="0" smtClean="0"/>
              <a:t>are</a:t>
            </a:r>
            <a:r>
              <a:rPr lang="en-US" sz="9600" dirty="0" smtClean="0"/>
              <a:t> </a:t>
            </a:r>
            <a:br>
              <a:rPr lang="en-US" sz="9600" dirty="0" smtClean="0"/>
            </a:br>
            <a:r>
              <a:rPr lang="en-US" sz="9600" dirty="0" smtClean="0"/>
              <a:t>Rising</a:t>
            </a:r>
            <a:endParaRPr lang="en-US" sz="9600" dirty="0"/>
          </a:p>
        </p:txBody>
      </p:sp>
      <p:grpSp>
        <p:nvGrpSpPr>
          <p:cNvPr id="4" name="Group 3"/>
          <p:cNvGrpSpPr/>
          <p:nvPr/>
        </p:nvGrpSpPr>
        <p:grpSpPr>
          <a:xfrm>
            <a:off x="4027275" y="1217846"/>
            <a:ext cx="4436090" cy="3618745"/>
            <a:chOff x="4027275" y="1217846"/>
            <a:chExt cx="4436090" cy="3618745"/>
          </a:xfrm>
        </p:grpSpPr>
        <p:sp>
          <p:nvSpPr>
            <p:cNvPr id="2" name="Rectangle 1"/>
            <p:cNvSpPr/>
            <p:nvPr/>
          </p:nvSpPr>
          <p:spPr>
            <a:xfrm>
              <a:off x="4027275" y="1217846"/>
              <a:ext cx="4436090" cy="3618745"/>
            </a:xfrm>
            <a:prstGeom prst="rect">
              <a:avLst/>
            </a:prstGeom>
            <a:solidFill>
              <a:srgbClr val="EBF1DD"/>
            </a:solidFill>
            <a:ln w="9525" cmpd="sng"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4266476" y="1509259"/>
              <a:ext cx="3957689" cy="3035918"/>
            </a:xfrm>
            <a:custGeom>
              <a:avLst/>
              <a:gdLst>
                <a:gd name="connsiteX0" fmla="*/ 0 w 3957689"/>
                <a:gd name="connsiteY0" fmla="*/ 2922833 h 2922833"/>
                <a:gd name="connsiteX1" fmla="*/ 2687749 w 3957689"/>
                <a:gd name="connsiteY1" fmla="*/ 2087738 h 2922833"/>
                <a:gd name="connsiteX2" fmla="*/ 3957689 w 3957689"/>
                <a:gd name="connsiteY2" fmla="*/ 0 h 2922833"/>
                <a:gd name="connsiteX3" fmla="*/ 3957689 w 3957689"/>
                <a:gd name="connsiteY3" fmla="*/ 0 h 292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7689" h="2922833">
                  <a:moveTo>
                    <a:pt x="0" y="2922833"/>
                  </a:moveTo>
                  <a:cubicBezTo>
                    <a:pt x="1014067" y="2748855"/>
                    <a:pt x="2028134" y="2574877"/>
                    <a:pt x="2687749" y="2087738"/>
                  </a:cubicBezTo>
                  <a:cubicBezTo>
                    <a:pt x="3347364" y="1600599"/>
                    <a:pt x="3957689" y="0"/>
                    <a:pt x="3957689" y="0"/>
                  </a:cubicBezTo>
                  <a:lnTo>
                    <a:pt x="3957689" y="0"/>
                  </a:lnTo>
                </a:path>
              </a:pathLst>
            </a:custGeom>
            <a:ln w="76200" cmpd="sng">
              <a:solidFill>
                <a:schemeClr val="accent1">
                  <a:lumMod val="50000"/>
                </a:schemeClr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3649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Underinsurance =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Poor </a:t>
            </a:r>
            <a:r>
              <a:rPr lang="en-US" sz="4000" dirty="0" smtClean="0"/>
              <a:t>Access + Financial Stress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894667" y="6160916"/>
            <a:ext cx="524933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Commonwealth Fund, Sept, 2011.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*Skipped Rx, test, treatment, follow-up, or visit because of cost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075036953"/>
              </p:ext>
            </p:extLst>
          </p:nvPr>
        </p:nvGraphicFramePr>
        <p:xfrm>
          <a:off x="436825" y="1374427"/>
          <a:ext cx="8590889" cy="4676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2066171" y="5627553"/>
            <a:ext cx="312099" cy="312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8613" y="5627553"/>
            <a:ext cx="312099" cy="312099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01156" y="5627553"/>
            <a:ext cx="312099" cy="312099"/>
          </a:xfrm>
          <a:prstGeom prst="rect">
            <a:avLst/>
          </a:prstGeom>
          <a:solidFill>
            <a:srgbClr val="0000FF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9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0347"/>
            <a:ext cx="9144000" cy="33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3926764" y="5973196"/>
            <a:ext cx="5217236" cy="9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91" tIns="45648" rIns="91291" bIns="4564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Meta-analysis of patients treated for same illnesses.</a:t>
            </a:r>
          </a:p>
          <a:p>
            <a:pPr algn="r"/>
            <a:r>
              <a:rPr lang="en-US" sz="18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(US studies included mostly insured patients.)</a:t>
            </a:r>
            <a:endParaRPr lang="en-US" sz="18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  <a:p>
            <a:pPr algn="r"/>
            <a:r>
              <a:rPr lang="en-US" sz="18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</a:t>
            </a:r>
            <a:r>
              <a:rPr lang="en-US" sz="1800" dirty="0">
                <a:solidFill>
                  <a:srgbClr val="EBF1DD"/>
                </a:solidFill>
                <a:latin typeface="Franklin Gothic Book"/>
                <a:cs typeface="Franklin Gothic Book"/>
              </a:rPr>
              <a:t>: </a:t>
            </a:r>
            <a:r>
              <a:rPr lang="en-US" sz="18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Guyatt</a:t>
            </a:r>
            <a:r>
              <a:rPr lang="en-US" sz="1800" dirty="0">
                <a:solidFill>
                  <a:srgbClr val="EBF1DD"/>
                </a:solidFill>
                <a:latin typeface="Franklin Gothic Book"/>
                <a:cs typeface="Franklin Gothic Book"/>
              </a:rPr>
              <a:t> et al, Open Medicine, April 19, 2007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Quality of Care Slightly Better </a:t>
            </a:r>
            <a:br>
              <a:rPr lang="en-US" dirty="0" smtClean="0"/>
            </a:br>
            <a:r>
              <a:rPr lang="en-US" dirty="0" smtClean="0"/>
              <a:t>In Canada Than 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19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4008103" y="6138457"/>
            <a:ext cx="5135897" cy="5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Sources:  Statistics Canada, Canadian Institute for Health Information, National Center for Health Statistics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3000"/>
              </a:lnSpc>
              <a:defRPr/>
            </a:pPr>
            <a:r>
              <a:rPr lang="en-US" sz="4400" dirty="0" smtClean="0"/>
              <a:t>Infant Mortality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38971"/>
            <a:ext cx="1979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Deaths per 1,000 Live Births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988174"/>
              </p:ext>
            </p:extLst>
          </p:nvPr>
        </p:nvGraphicFramePr>
        <p:xfrm>
          <a:off x="1303046" y="1500862"/>
          <a:ext cx="527816" cy="3729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816"/>
              </a:tblGrid>
              <a:tr h="124316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4316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4316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822615" y="1072044"/>
            <a:ext cx="6820371" cy="4395389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984933"/>
              </p:ext>
            </p:extLst>
          </p:nvPr>
        </p:nvGraphicFramePr>
        <p:xfrm>
          <a:off x="1162842" y="5569731"/>
          <a:ext cx="7876008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2668"/>
                <a:gridCol w="1312668"/>
                <a:gridCol w="1312668"/>
                <a:gridCol w="1312668"/>
                <a:gridCol w="1312668"/>
                <a:gridCol w="13126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1955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1965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1975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1985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1995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2009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06067"/>
              </p:ext>
            </p:extLst>
          </p:nvPr>
        </p:nvGraphicFramePr>
        <p:xfrm>
          <a:off x="1822615" y="1707026"/>
          <a:ext cx="6795631" cy="3760407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795631"/>
              </a:tblGrid>
              <a:tr h="12534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534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534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Up Arrow Callout 13"/>
          <p:cNvSpPr/>
          <p:nvPr/>
        </p:nvSpPr>
        <p:spPr>
          <a:xfrm>
            <a:off x="1632931" y="2391488"/>
            <a:ext cx="2094770" cy="1641054"/>
          </a:xfrm>
          <a:prstGeom prst="upArrowCallout">
            <a:avLst>
              <a:gd name="adj1" fmla="val 7799"/>
              <a:gd name="adj2" fmla="val 8223"/>
              <a:gd name="adj3" fmla="val 13816"/>
              <a:gd name="adj4" fmla="val 42819"/>
            </a:avLst>
          </a:prstGeom>
          <a:solidFill>
            <a:srgbClr val="800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First province implements NHP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9223" y="4527332"/>
            <a:ext cx="1373422" cy="461665"/>
          </a:xfrm>
          <a:prstGeom prst="rect">
            <a:avLst/>
          </a:prstGeom>
          <a:solidFill>
            <a:srgbClr val="8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Canada</a:t>
            </a:r>
            <a:endParaRPr lang="en-US" sz="2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2284" y="3830342"/>
            <a:ext cx="960963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USA</a:t>
            </a:r>
            <a:endParaRPr lang="en-US" sz="2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964555" y="2355823"/>
            <a:ext cx="221684" cy="172836"/>
          </a:xfrm>
          <a:custGeom>
            <a:avLst/>
            <a:gdLst>
              <a:gd name="connsiteX0" fmla="*/ 0 w 221684"/>
              <a:gd name="connsiteY0" fmla="*/ 0 h 172836"/>
              <a:gd name="connsiteX1" fmla="*/ 93934 w 221684"/>
              <a:gd name="connsiteY1" fmla="*/ 127748 h 172836"/>
              <a:gd name="connsiteX2" fmla="*/ 221684 w 221684"/>
              <a:gd name="connsiteY2" fmla="*/ 172836 h 172836"/>
              <a:gd name="connsiteX3" fmla="*/ 127751 w 221684"/>
              <a:gd name="connsiteY3" fmla="*/ 26301 h 172836"/>
              <a:gd name="connsiteX4" fmla="*/ 0 w 221684"/>
              <a:gd name="connsiteY4" fmla="*/ 0 h 1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684" h="172836">
                <a:moveTo>
                  <a:pt x="0" y="0"/>
                </a:moveTo>
                <a:lnTo>
                  <a:pt x="93934" y="127748"/>
                </a:lnTo>
                <a:lnTo>
                  <a:pt x="221684" y="172836"/>
                </a:lnTo>
                <a:lnTo>
                  <a:pt x="127751" y="26301"/>
                </a:lnTo>
                <a:lnTo>
                  <a:pt x="0" y="0"/>
                </a:lnTo>
                <a:close/>
              </a:path>
            </a:pathLst>
          </a:custGeom>
          <a:solidFill>
            <a:srgbClr val="80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1818310" y="1463362"/>
            <a:ext cx="6809278" cy="3415427"/>
          </a:xfrm>
          <a:custGeom>
            <a:avLst/>
            <a:gdLst>
              <a:gd name="connsiteX0" fmla="*/ 0 w 6809278"/>
              <a:gd name="connsiteY0" fmla="*/ 69652 h 3415427"/>
              <a:gd name="connsiteX1" fmla="*/ 123085 w 6809278"/>
              <a:gd name="connsiteY1" fmla="*/ 2513 h 3415427"/>
              <a:gd name="connsiteX2" fmla="*/ 268550 w 6809278"/>
              <a:gd name="connsiteY2" fmla="*/ 147981 h 3415427"/>
              <a:gd name="connsiteX3" fmla="*/ 380446 w 6809278"/>
              <a:gd name="connsiteY3" fmla="*/ 192741 h 3415427"/>
              <a:gd name="connsiteX4" fmla="*/ 509126 w 6809278"/>
              <a:gd name="connsiteY4" fmla="*/ 444513 h 3415427"/>
              <a:gd name="connsiteX5" fmla="*/ 637807 w 6809278"/>
              <a:gd name="connsiteY5" fmla="*/ 573197 h 3415427"/>
              <a:gd name="connsiteX6" fmla="*/ 788866 w 6809278"/>
              <a:gd name="connsiteY6" fmla="*/ 584387 h 3415427"/>
              <a:gd name="connsiteX7" fmla="*/ 883978 w 6809278"/>
              <a:gd name="connsiteY7" fmla="*/ 545222 h 3415427"/>
              <a:gd name="connsiteX8" fmla="*/ 1180502 w 6809278"/>
              <a:gd name="connsiteY8" fmla="*/ 959248 h 3415427"/>
              <a:gd name="connsiteX9" fmla="*/ 1281209 w 6809278"/>
              <a:gd name="connsiteY9" fmla="*/ 1048767 h 3415427"/>
              <a:gd name="connsiteX10" fmla="*/ 1409889 w 6809278"/>
              <a:gd name="connsiteY10" fmla="*/ 1121501 h 3415427"/>
              <a:gd name="connsiteX11" fmla="*/ 1684034 w 6809278"/>
              <a:gd name="connsiteY11" fmla="*/ 1446008 h 3415427"/>
              <a:gd name="connsiteX12" fmla="*/ 1745577 w 6809278"/>
              <a:gd name="connsiteY12" fmla="*/ 1574691 h 3415427"/>
              <a:gd name="connsiteX13" fmla="*/ 1891042 w 6809278"/>
              <a:gd name="connsiteY13" fmla="*/ 1641831 h 3415427"/>
              <a:gd name="connsiteX14" fmla="*/ 2053291 w 6809278"/>
              <a:gd name="connsiteY14" fmla="*/ 1837654 h 3415427"/>
              <a:gd name="connsiteX15" fmla="*/ 2137213 w 6809278"/>
              <a:gd name="connsiteY15" fmla="*/ 1843249 h 3415427"/>
              <a:gd name="connsiteX16" fmla="*/ 2288273 w 6809278"/>
              <a:gd name="connsiteY16" fmla="*/ 2072641 h 3415427"/>
              <a:gd name="connsiteX17" fmla="*/ 2495280 w 6809278"/>
              <a:gd name="connsiteY17" fmla="*/ 2195730 h 3415427"/>
              <a:gd name="connsiteX18" fmla="*/ 2696693 w 6809278"/>
              <a:gd name="connsiteY18" fmla="*/ 2369173 h 3415427"/>
              <a:gd name="connsiteX19" fmla="*/ 2808589 w 6809278"/>
              <a:gd name="connsiteY19" fmla="*/ 2464287 h 3415427"/>
              <a:gd name="connsiteX20" fmla="*/ 2909295 w 6809278"/>
              <a:gd name="connsiteY20" fmla="*/ 2503452 h 3415427"/>
              <a:gd name="connsiteX21" fmla="*/ 3004407 w 6809278"/>
              <a:gd name="connsiteY21" fmla="*/ 2615351 h 3415427"/>
              <a:gd name="connsiteX22" fmla="*/ 3205820 w 6809278"/>
              <a:gd name="connsiteY22" fmla="*/ 2732844 h 3415427"/>
              <a:gd name="connsiteX23" fmla="*/ 3256173 w 6809278"/>
              <a:gd name="connsiteY23" fmla="*/ 2772009 h 3415427"/>
              <a:gd name="connsiteX24" fmla="*/ 3284147 w 6809278"/>
              <a:gd name="connsiteY24" fmla="*/ 2816769 h 3415427"/>
              <a:gd name="connsiteX25" fmla="*/ 3642214 w 6809278"/>
              <a:gd name="connsiteY25" fmla="*/ 3001402 h 3415427"/>
              <a:gd name="connsiteX26" fmla="*/ 3860411 w 6809278"/>
              <a:gd name="connsiteY26" fmla="*/ 3006997 h 3415427"/>
              <a:gd name="connsiteX27" fmla="*/ 4067419 w 6809278"/>
              <a:gd name="connsiteY27" fmla="*/ 3090921 h 3415427"/>
              <a:gd name="connsiteX28" fmla="*/ 4285616 w 6809278"/>
              <a:gd name="connsiteY28" fmla="*/ 3124490 h 3415427"/>
              <a:gd name="connsiteX29" fmla="*/ 4565356 w 6809278"/>
              <a:gd name="connsiteY29" fmla="*/ 3225199 h 3415427"/>
              <a:gd name="connsiteX30" fmla="*/ 4984966 w 6809278"/>
              <a:gd name="connsiteY30" fmla="*/ 3230794 h 3415427"/>
              <a:gd name="connsiteX31" fmla="*/ 5287085 w 6809278"/>
              <a:gd name="connsiteY31" fmla="*/ 3325908 h 3415427"/>
              <a:gd name="connsiteX32" fmla="*/ 5824186 w 6809278"/>
              <a:gd name="connsiteY32" fmla="*/ 3359478 h 3415427"/>
              <a:gd name="connsiteX33" fmla="*/ 6338907 w 6809278"/>
              <a:gd name="connsiteY33" fmla="*/ 3353883 h 3415427"/>
              <a:gd name="connsiteX34" fmla="*/ 6422829 w 6809278"/>
              <a:gd name="connsiteY34" fmla="*/ 3387453 h 3415427"/>
              <a:gd name="connsiteX35" fmla="*/ 6747328 w 6809278"/>
              <a:gd name="connsiteY35" fmla="*/ 3393048 h 3415427"/>
              <a:gd name="connsiteX36" fmla="*/ 6808870 w 6809278"/>
              <a:gd name="connsiteY36" fmla="*/ 3415427 h 341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809278" h="3415427">
                <a:moveTo>
                  <a:pt x="0" y="69652"/>
                </a:moveTo>
                <a:cubicBezTo>
                  <a:pt x="39163" y="29555"/>
                  <a:pt x="78327" y="-10542"/>
                  <a:pt x="123085" y="2513"/>
                </a:cubicBezTo>
                <a:cubicBezTo>
                  <a:pt x="167843" y="15568"/>
                  <a:pt x="225657" y="116276"/>
                  <a:pt x="268550" y="147981"/>
                </a:cubicBezTo>
                <a:cubicBezTo>
                  <a:pt x="311443" y="179686"/>
                  <a:pt x="340350" y="143319"/>
                  <a:pt x="380446" y="192741"/>
                </a:cubicBezTo>
                <a:cubicBezTo>
                  <a:pt x="420542" y="242163"/>
                  <a:pt x="466233" y="381104"/>
                  <a:pt x="509126" y="444513"/>
                </a:cubicBezTo>
                <a:cubicBezTo>
                  <a:pt x="552020" y="507922"/>
                  <a:pt x="591184" y="549885"/>
                  <a:pt x="637807" y="573197"/>
                </a:cubicBezTo>
                <a:cubicBezTo>
                  <a:pt x="684430" y="596509"/>
                  <a:pt x="747838" y="589049"/>
                  <a:pt x="788866" y="584387"/>
                </a:cubicBezTo>
                <a:cubicBezTo>
                  <a:pt x="829894" y="579725"/>
                  <a:pt x="818705" y="482745"/>
                  <a:pt x="883978" y="545222"/>
                </a:cubicBezTo>
                <a:cubicBezTo>
                  <a:pt x="949251" y="607699"/>
                  <a:pt x="1114297" y="875324"/>
                  <a:pt x="1180502" y="959248"/>
                </a:cubicBezTo>
                <a:cubicBezTo>
                  <a:pt x="1246707" y="1043172"/>
                  <a:pt x="1242978" y="1021725"/>
                  <a:pt x="1281209" y="1048767"/>
                </a:cubicBezTo>
                <a:cubicBezTo>
                  <a:pt x="1319440" y="1075809"/>
                  <a:pt x="1342752" y="1055294"/>
                  <a:pt x="1409889" y="1121501"/>
                </a:cubicBezTo>
                <a:cubicBezTo>
                  <a:pt x="1477027" y="1187708"/>
                  <a:pt x="1628086" y="1370476"/>
                  <a:pt x="1684034" y="1446008"/>
                </a:cubicBezTo>
                <a:cubicBezTo>
                  <a:pt x="1739982" y="1521540"/>
                  <a:pt x="1711076" y="1542054"/>
                  <a:pt x="1745577" y="1574691"/>
                </a:cubicBezTo>
                <a:cubicBezTo>
                  <a:pt x="1780078" y="1607328"/>
                  <a:pt x="1839756" y="1598004"/>
                  <a:pt x="1891042" y="1641831"/>
                </a:cubicBezTo>
                <a:cubicBezTo>
                  <a:pt x="1942328" y="1685658"/>
                  <a:pt x="2012262" y="1804084"/>
                  <a:pt x="2053291" y="1837654"/>
                </a:cubicBezTo>
                <a:cubicBezTo>
                  <a:pt x="2094320" y="1871224"/>
                  <a:pt x="2098049" y="1804085"/>
                  <a:pt x="2137213" y="1843249"/>
                </a:cubicBezTo>
                <a:cubicBezTo>
                  <a:pt x="2176377" y="1882414"/>
                  <a:pt x="2228595" y="2013894"/>
                  <a:pt x="2288273" y="2072641"/>
                </a:cubicBezTo>
                <a:cubicBezTo>
                  <a:pt x="2347951" y="2131388"/>
                  <a:pt x="2427210" y="2146308"/>
                  <a:pt x="2495280" y="2195730"/>
                </a:cubicBezTo>
                <a:cubicBezTo>
                  <a:pt x="2563350" y="2245152"/>
                  <a:pt x="2696693" y="2369173"/>
                  <a:pt x="2696693" y="2369173"/>
                </a:cubicBezTo>
                <a:cubicBezTo>
                  <a:pt x="2748911" y="2413933"/>
                  <a:pt x="2773155" y="2441907"/>
                  <a:pt x="2808589" y="2464287"/>
                </a:cubicBezTo>
                <a:cubicBezTo>
                  <a:pt x="2844023" y="2486667"/>
                  <a:pt x="2876659" y="2478275"/>
                  <a:pt x="2909295" y="2503452"/>
                </a:cubicBezTo>
                <a:cubicBezTo>
                  <a:pt x="2941931" y="2528629"/>
                  <a:pt x="2954986" y="2577119"/>
                  <a:pt x="3004407" y="2615351"/>
                </a:cubicBezTo>
                <a:cubicBezTo>
                  <a:pt x="3053828" y="2653583"/>
                  <a:pt x="3163859" y="2706734"/>
                  <a:pt x="3205820" y="2732844"/>
                </a:cubicBezTo>
                <a:cubicBezTo>
                  <a:pt x="3247781" y="2758954"/>
                  <a:pt x="3243119" y="2758022"/>
                  <a:pt x="3256173" y="2772009"/>
                </a:cubicBezTo>
                <a:cubicBezTo>
                  <a:pt x="3269227" y="2785996"/>
                  <a:pt x="3219807" y="2778537"/>
                  <a:pt x="3284147" y="2816769"/>
                </a:cubicBezTo>
                <a:cubicBezTo>
                  <a:pt x="3348487" y="2855001"/>
                  <a:pt x="3546170" y="2969697"/>
                  <a:pt x="3642214" y="3001402"/>
                </a:cubicBezTo>
                <a:cubicBezTo>
                  <a:pt x="3738258" y="3033107"/>
                  <a:pt x="3789544" y="2992077"/>
                  <a:pt x="3860411" y="3006997"/>
                </a:cubicBezTo>
                <a:cubicBezTo>
                  <a:pt x="3931278" y="3021917"/>
                  <a:pt x="3996552" y="3071339"/>
                  <a:pt x="4067419" y="3090921"/>
                </a:cubicBezTo>
                <a:cubicBezTo>
                  <a:pt x="4138286" y="3110503"/>
                  <a:pt x="4202627" y="3102110"/>
                  <a:pt x="4285616" y="3124490"/>
                </a:cubicBezTo>
                <a:cubicBezTo>
                  <a:pt x="4368605" y="3146870"/>
                  <a:pt x="4448798" y="3207482"/>
                  <a:pt x="4565356" y="3225199"/>
                </a:cubicBezTo>
                <a:cubicBezTo>
                  <a:pt x="4681914" y="3242916"/>
                  <a:pt x="4864678" y="3214009"/>
                  <a:pt x="4984966" y="3230794"/>
                </a:cubicBezTo>
                <a:cubicBezTo>
                  <a:pt x="5105254" y="3247579"/>
                  <a:pt x="5147215" y="3304461"/>
                  <a:pt x="5287085" y="3325908"/>
                </a:cubicBezTo>
                <a:cubicBezTo>
                  <a:pt x="5426955" y="3347355"/>
                  <a:pt x="5648882" y="3354816"/>
                  <a:pt x="5824186" y="3359478"/>
                </a:cubicBezTo>
                <a:cubicBezTo>
                  <a:pt x="5999490" y="3364141"/>
                  <a:pt x="6239133" y="3349221"/>
                  <a:pt x="6338907" y="3353883"/>
                </a:cubicBezTo>
                <a:cubicBezTo>
                  <a:pt x="6438681" y="3358546"/>
                  <a:pt x="6354759" y="3380926"/>
                  <a:pt x="6422829" y="3387453"/>
                </a:cubicBezTo>
                <a:cubicBezTo>
                  <a:pt x="6490899" y="3393981"/>
                  <a:pt x="6682988" y="3388386"/>
                  <a:pt x="6747328" y="3393048"/>
                </a:cubicBezTo>
                <a:cubicBezTo>
                  <a:pt x="6811668" y="3397710"/>
                  <a:pt x="6810269" y="3406568"/>
                  <a:pt x="6808870" y="3415427"/>
                </a:cubicBez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823905" y="2075595"/>
            <a:ext cx="6797681" cy="2618561"/>
          </a:xfrm>
          <a:custGeom>
            <a:avLst/>
            <a:gdLst>
              <a:gd name="connsiteX0" fmla="*/ 0 w 6797681"/>
              <a:gd name="connsiteY0" fmla="*/ 67268 h 2618561"/>
              <a:gd name="connsiteX1" fmla="*/ 134275 w 6797681"/>
              <a:gd name="connsiteY1" fmla="*/ 117622 h 2618561"/>
              <a:gd name="connsiteX2" fmla="*/ 374851 w 6797681"/>
              <a:gd name="connsiteY2" fmla="*/ 128 h 2618561"/>
              <a:gd name="connsiteX3" fmla="*/ 537100 w 6797681"/>
              <a:gd name="connsiteY3" fmla="*/ 95242 h 2618561"/>
              <a:gd name="connsiteX4" fmla="*/ 637807 w 6797681"/>
              <a:gd name="connsiteY4" fmla="*/ 123217 h 2618561"/>
              <a:gd name="connsiteX5" fmla="*/ 755297 w 6797681"/>
              <a:gd name="connsiteY5" fmla="*/ 207141 h 2618561"/>
              <a:gd name="connsiteX6" fmla="*/ 984684 w 6797681"/>
              <a:gd name="connsiteY6" fmla="*/ 218331 h 2618561"/>
              <a:gd name="connsiteX7" fmla="*/ 1085391 w 6797681"/>
              <a:gd name="connsiteY7" fmla="*/ 251901 h 2618561"/>
              <a:gd name="connsiteX8" fmla="*/ 1258829 w 6797681"/>
              <a:gd name="connsiteY8" fmla="*/ 296660 h 2618561"/>
              <a:gd name="connsiteX9" fmla="*/ 1342751 w 6797681"/>
              <a:gd name="connsiteY9" fmla="*/ 386179 h 2618561"/>
              <a:gd name="connsiteX10" fmla="*/ 1454647 w 6797681"/>
              <a:gd name="connsiteY10" fmla="*/ 526053 h 2618561"/>
              <a:gd name="connsiteX11" fmla="*/ 1499406 w 6797681"/>
              <a:gd name="connsiteY11" fmla="*/ 587597 h 2618561"/>
              <a:gd name="connsiteX12" fmla="*/ 1633681 w 6797681"/>
              <a:gd name="connsiteY12" fmla="*/ 649142 h 2618561"/>
              <a:gd name="connsiteX13" fmla="*/ 1857473 w 6797681"/>
              <a:gd name="connsiteY13" fmla="*/ 850560 h 2618561"/>
              <a:gd name="connsiteX14" fmla="*/ 1991748 w 6797681"/>
              <a:gd name="connsiteY14" fmla="*/ 968053 h 2618561"/>
              <a:gd name="connsiteX15" fmla="*/ 2165187 w 6797681"/>
              <a:gd name="connsiteY15" fmla="*/ 1074357 h 2618561"/>
              <a:gd name="connsiteX16" fmla="*/ 2366600 w 6797681"/>
              <a:gd name="connsiteY16" fmla="*/ 1247800 h 2618561"/>
              <a:gd name="connsiteX17" fmla="*/ 2428142 w 6797681"/>
              <a:gd name="connsiteY17" fmla="*/ 1309345 h 2618561"/>
              <a:gd name="connsiteX18" fmla="*/ 2590392 w 6797681"/>
              <a:gd name="connsiteY18" fmla="*/ 1438028 h 2618561"/>
              <a:gd name="connsiteX19" fmla="*/ 2769425 w 6797681"/>
              <a:gd name="connsiteY19" fmla="*/ 1622662 h 2618561"/>
              <a:gd name="connsiteX20" fmla="*/ 2892511 w 6797681"/>
              <a:gd name="connsiteY20" fmla="*/ 1661826 h 2618561"/>
              <a:gd name="connsiteX21" fmla="*/ 3054760 w 6797681"/>
              <a:gd name="connsiteY21" fmla="*/ 1773725 h 2618561"/>
              <a:gd name="connsiteX22" fmla="*/ 3121898 w 6797681"/>
              <a:gd name="connsiteY22" fmla="*/ 1784915 h 2618561"/>
              <a:gd name="connsiteX23" fmla="*/ 3368069 w 6797681"/>
              <a:gd name="connsiteY23" fmla="*/ 1924788 h 2618561"/>
              <a:gd name="connsiteX24" fmla="*/ 3586266 w 6797681"/>
              <a:gd name="connsiteY24" fmla="*/ 1997523 h 2618561"/>
              <a:gd name="connsiteX25" fmla="*/ 3754110 w 6797681"/>
              <a:gd name="connsiteY25" fmla="*/ 2075852 h 2618561"/>
              <a:gd name="connsiteX26" fmla="*/ 3949928 w 6797681"/>
              <a:gd name="connsiteY26" fmla="*/ 2081447 h 2618561"/>
              <a:gd name="connsiteX27" fmla="*/ 4067419 w 6797681"/>
              <a:gd name="connsiteY27" fmla="*/ 2154181 h 2618561"/>
              <a:gd name="connsiteX28" fmla="*/ 4229668 w 6797681"/>
              <a:gd name="connsiteY28" fmla="*/ 2154181 h 2618561"/>
              <a:gd name="connsiteX29" fmla="*/ 4470244 w 6797681"/>
              <a:gd name="connsiteY29" fmla="*/ 2282865 h 2618561"/>
              <a:gd name="connsiteX30" fmla="*/ 4682847 w 6797681"/>
              <a:gd name="connsiteY30" fmla="*/ 2333219 h 2618561"/>
              <a:gd name="connsiteX31" fmla="*/ 4772363 w 6797681"/>
              <a:gd name="connsiteY31" fmla="*/ 2338814 h 2618561"/>
              <a:gd name="connsiteX32" fmla="*/ 5096862 w 6797681"/>
              <a:gd name="connsiteY32" fmla="*/ 2467498 h 2618561"/>
              <a:gd name="connsiteX33" fmla="*/ 5460524 w 6797681"/>
              <a:gd name="connsiteY33" fmla="*/ 2506662 h 2618561"/>
              <a:gd name="connsiteX34" fmla="*/ 5729074 w 6797681"/>
              <a:gd name="connsiteY34" fmla="*/ 2540232 h 2618561"/>
              <a:gd name="connsiteX35" fmla="*/ 5840970 w 6797681"/>
              <a:gd name="connsiteY35" fmla="*/ 2540232 h 2618561"/>
              <a:gd name="connsiteX36" fmla="*/ 6031193 w 6797681"/>
              <a:gd name="connsiteY36" fmla="*/ 2529042 h 2618561"/>
              <a:gd name="connsiteX37" fmla="*/ 6115115 w 6797681"/>
              <a:gd name="connsiteY37" fmla="*/ 2551422 h 2618561"/>
              <a:gd name="connsiteX38" fmla="*/ 6411639 w 6797681"/>
              <a:gd name="connsiteY38" fmla="*/ 2573802 h 2618561"/>
              <a:gd name="connsiteX39" fmla="*/ 6568294 w 6797681"/>
              <a:gd name="connsiteY39" fmla="*/ 2562612 h 2618561"/>
              <a:gd name="connsiteX40" fmla="*/ 6696974 w 6797681"/>
              <a:gd name="connsiteY40" fmla="*/ 2584992 h 2618561"/>
              <a:gd name="connsiteX41" fmla="*/ 6797681 w 6797681"/>
              <a:gd name="connsiteY41" fmla="*/ 2618561 h 261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797681" h="2618561">
                <a:moveTo>
                  <a:pt x="0" y="67268"/>
                </a:moveTo>
                <a:cubicBezTo>
                  <a:pt x="35900" y="98040"/>
                  <a:pt x="71800" y="128812"/>
                  <a:pt x="134275" y="117622"/>
                </a:cubicBezTo>
                <a:cubicBezTo>
                  <a:pt x="196750" y="106432"/>
                  <a:pt x="307714" y="3858"/>
                  <a:pt x="374851" y="128"/>
                </a:cubicBezTo>
                <a:cubicBezTo>
                  <a:pt x="441988" y="-3602"/>
                  <a:pt x="493274" y="74727"/>
                  <a:pt x="537100" y="95242"/>
                </a:cubicBezTo>
                <a:cubicBezTo>
                  <a:pt x="580926" y="115757"/>
                  <a:pt x="601441" y="104567"/>
                  <a:pt x="637807" y="123217"/>
                </a:cubicBezTo>
                <a:cubicBezTo>
                  <a:pt x="674173" y="141867"/>
                  <a:pt x="697484" y="191289"/>
                  <a:pt x="755297" y="207141"/>
                </a:cubicBezTo>
                <a:cubicBezTo>
                  <a:pt x="813110" y="222993"/>
                  <a:pt x="929668" y="210871"/>
                  <a:pt x="984684" y="218331"/>
                </a:cubicBezTo>
                <a:cubicBezTo>
                  <a:pt x="1039700" y="225791"/>
                  <a:pt x="1039700" y="238846"/>
                  <a:pt x="1085391" y="251901"/>
                </a:cubicBezTo>
                <a:cubicBezTo>
                  <a:pt x="1131082" y="264956"/>
                  <a:pt x="1215936" y="274280"/>
                  <a:pt x="1258829" y="296660"/>
                </a:cubicBezTo>
                <a:cubicBezTo>
                  <a:pt x="1301722" y="319040"/>
                  <a:pt x="1310115" y="347947"/>
                  <a:pt x="1342751" y="386179"/>
                </a:cubicBezTo>
                <a:cubicBezTo>
                  <a:pt x="1375387" y="424411"/>
                  <a:pt x="1428538" y="492483"/>
                  <a:pt x="1454647" y="526053"/>
                </a:cubicBezTo>
                <a:cubicBezTo>
                  <a:pt x="1480756" y="559623"/>
                  <a:pt x="1469567" y="567082"/>
                  <a:pt x="1499406" y="587597"/>
                </a:cubicBezTo>
                <a:cubicBezTo>
                  <a:pt x="1529245" y="608112"/>
                  <a:pt x="1574003" y="605315"/>
                  <a:pt x="1633681" y="649142"/>
                </a:cubicBezTo>
                <a:cubicBezTo>
                  <a:pt x="1693359" y="692969"/>
                  <a:pt x="1797795" y="797408"/>
                  <a:pt x="1857473" y="850560"/>
                </a:cubicBezTo>
                <a:cubicBezTo>
                  <a:pt x="1917151" y="903712"/>
                  <a:pt x="1940462" y="930753"/>
                  <a:pt x="1991748" y="968053"/>
                </a:cubicBezTo>
                <a:cubicBezTo>
                  <a:pt x="2043034" y="1005353"/>
                  <a:pt x="2102712" y="1027732"/>
                  <a:pt x="2165187" y="1074357"/>
                </a:cubicBezTo>
                <a:cubicBezTo>
                  <a:pt x="2227662" y="1120982"/>
                  <a:pt x="2322774" y="1208635"/>
                  <a:pt x="2366600" y="1247800"/>
                </a:cubicBezTo>
                <a:cubicBezTo>
                  <a:pt x="2410426" y="1286965"/>
                  <a:pt x="2390843" y="1277640"/>
                  <a:pt x="2428142" y="1309345"/>
                </a:cubicBezTo>
                <a:cubicBezTo>
                  <a:pt x="2465441" y="1341050"/>
                  <a:pt x="2533512" y="1385809"/>
                  <a:pt x="2590392" y="1438028"/>
                </a:cubicBezTo>
                <a:cubicBezTo>
                  <a:pt x="2647272" y="1490247"/>
                  <a:pt x="2719072" y="1585362"/>
                  <a:pt x="2769425" y="1622662"/>
                </a:cubicBezTo>
                <a:cubicBezTo>
                  <a:pt x="2819778" y="1659962"/>
                  <a:pt x="2844955" y="1636649"/>
                  <a:pt x="2892511" y="1661826"/>
                </a:cubicBezTo>
                <a:cubicBezTo>
                  <a:pt x="2940067" y="1687003"/>
                  <a:pt x="3016529" y="1753210"/>
                  <a:pt x="3054760" y="1773725"/>
                </a:cubicBezTo>
                <a:cubicBezTo>
                  <a:pt x="3092991" y="1794240"/>
                  <a:pt x="3069680" y="1759738"/>
                  <a:pt x="3121898" y="1784915"/>
                </a:cubicBezTo>
                <a:cubicBezTo>
                  <a:pt x="3174116" y="1810092"/>
                  <a:pt x="3290674" y="1889353"/>
                  <a:pt x="3368069" y="1924788"/>
                </a:cubicBezTo>
                <a:cubicBezTo>
                  <a:pt x="3445464" y="1960223"/>
                  <a:pt x="3521926" y="1972346"/>
                  <a:pt x="3586266" y="1997523"/>
                </a:cubicBezTo>
                <a:cubicBezTo>
                  <a:pt x="3650606" y="2022700"/>
                  <a:pt x="3693500" y="2061865"/>
                  <a:pt x="3754110" y="2075852"/>
                </a:cubicBezTo>
                <a:cubicBezTo>
                  <a:pt x="3814720" y="2089839"/>
                  <a:pt x="3897710" y="2068392"/>
                  <a:pt x="3949928" y="2081447"/>
                </a:cubicBezTo>
                <a:cubicBezTo>
                  <a:pt x="4002146" y="2094502"/>
                  <a:pt x="4020796" y="2142059"/>
                  <a:pt x="4067419" y="2154181"/>
                </a:cubicBezTo>
                <a:cubicBezTo>
                  <a:pt x="4114042" y="2166303"/>
                  <a:pt x="4162531" y="2132734"/>
                  <a:pt x="4229668" y="2154181"/>
                </a:cubicBezTo>
                <a:cubicBezTo>
                  <a:pt x="4296805" y="2175628"/>
                  <a:pt x="4394714" y="2253025"/>
                  <a:pt x="4470244" y="2282865"/>
                </a:cubicBezTo>
                <a:cubicBezTo>
                  <a:pt x="4545774" y="2312705"/>
                  <a:pt x="4632494" y="2323894"/>
                  <a:pt x="4682847" y="2333219"/>
                </a:cubicBezTo>
                <a:cubicBezTo>
                  <a:pt x="4733200" y="2342544"/>
                  <a:pt x="4703361" y="2316434"/>
                  <a:pt x="4772363" y="2338814"/>
                </a:cubicBezTo>
                <a:cubicBezTo>
                  <a:pt x="4841365" y="2361194"/>
                  <a:pt x="4982169" y="2439523"/>
                  <a:pt x="5096862" y="2467498"/>
                </a:cubicBezTo>
                <a:cubicBezTo>
                  <a:pt x="5211555" y="2495473"/>
                  <a:pt x="5460524" y="2506662"/>
                  <a:pt x="5460524" y="2506662"/>
                </a:cubicBezTo>
                <a:cubicBezTo>
                  <a:pt x="5565893" y="2518784"/>
                  <a:pt x="5665666" y="2534637"/>
                  <a:pt x="5729074" y="2540232"/>
                </a:cubicBezTo>
                <a:cubicBezTo>
                  <a:pt x="5792482" y="2545827"/>
                  <a:pt x="5790617" y="2542097"/>
                  <a:pt x="5840970" y="2540232"/>
                </a:cubicBezTo>
                <a:cubicBezTo>
                  <a:pt x="5891323" y="2538367"/>
                  <a:pt x="5985502" y="2527177"/>
                  <a:pt x="6031193" y="2529042"/>
                </a:cubicBezTo>
                <a:cubicBezTo>
                  <a:pt x="6076884" y="2530907"/>
                  <a:pt x="6051707" y="2543962"/>
                  <a:pt x="6115115" y="2551422"/>
                </a:cubicBezTo>
                <a:cubicBezTo>
                  <a:pt x="6178523" y="2558882"/>
                  <a:pt x="6336109" y="2571937"/>
                  <a:pt x="6411639" y="2573802"/>
                </a:cubicBezTo>
                <a:cubicBezTo>
                  <a:pt x="6487169" y="2575667"/>
                  <a:pt x="6520738" y="2560747"/>
                  <a:pt x="6568294" y="2562612"/>
                </a:cubicBezTo>
                <a:cubicBezTo>
                  <a:pt x="6615850" y="2564477"/>
                  <a:pt x="6658743" y="2575667"/>
                  <a:pt x="6696974" y="2584992"/>
                </a:cubicBezTo>
                <a:cubicBezTo>
                  <a:pt x="6735205" y="2594317"/>
                  <a:pt x="6797681" y="2618561"/>
                  <a:pt x="6797681" y="2618561"/>
                </a:cubicBezTo>
              </a:path>
            </a:pathLst>
          </a:custGeom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9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7227" y="6275595"/>
            <a:ext cx="2136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Sources: </a:t>
            </a:r>
            <a:r>
              <a:rPr lang="en-US" sz="14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StatCan</a:t>
            </a:r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&amp; NCHS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Canadians’ Life Expectancy</a:t>
            </a:r>
            <a:br>
              <a:rPr lang="en-US" dirty="0" smtClean="0"/>
            </a:br>
            <a:r>
              <a:rPr lang="en-US" dirty="0" smtClean="0"/>
              <a:t>Growing Faster than Americans’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993482"/>
            <a:ext cx="1402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Life expectancy at birth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992025"/>
              </p:ext>
            </p:extLst>
          </p:nvPr>
        </p:nvGraphicFramePr>
        <p:xfrm>
          <a:off x="1756637" y="5132665"/>
          <a:ext cx="6614195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4885"/>
                <a:gridCol w="944885"/>
                <a:gridCol w="944885"/>
                <a:gridCol w="944885"/>
                <a:gridCol w="944885"/>
                <a:gridCol w="944885"/>
                <a:gridCol w="94488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1950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1960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1970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224523"/>
              </p:ext>
            </p:extLst>
          </p:nvPr>
        </p:nvGraphicFramePr>
        <p:xfrm>
          <a:off x="1235350" y="1772996"/>
          <a:ext cx="546029" cy="415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6029"/>
              </a:tblGrid>
              <a:tr h="103906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80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3906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75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3906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70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3906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756638" y="1575082"/>
            <a:ext cx="6614194" cy="3537751"/>
          </a:xfrm>
          <a:prstGeom prst="rect">
            <a:avLst/>
          </a:prstGeom>
          <a:solidFill>
            <a:srgbClr val="EBF1DD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938584" y="5605323"/>
            <a:ext cx="2386961" cy="400110"/>
            <a:chOff x="3427262" y="5605323"/>
            <a:chExt cx="2386961" cy="400110"/>
          </a:xfrm>
        </p:grpSpPr>
        <p:sp>
          <p:nvSpPr>
            <p:cNvPr id="13" name="TextBox 12"/>
            <p:cNvSpPr txBox="1"/>
            <p:nvPr/>
          </p:nvSpPr>
          <p:spPr>
            <a:xfrm>
              <a:off x="3591452" y="5605323"/>
              <a:ext cx="10434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Canada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22157" y="5605323"/>
              <a:ext cx="792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USA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68955" y="5691992"/>
              <a:ext cx="226772" cy="226772"/>
            </a:xfrm>
            <a:prstGeom prst="rect">
              <a:avLst/>
            </a:prstGeom>
            <a:solidFill>
              <a:srgbClr val="005148"/>
            </a:solidFill>
            <a:ln w="9525" cmpd="sng">
              <a:solidFill>
                <a:srgbClr val="0033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27262" y="5691992"/>
              <a:ext cx="226772" cy="226772"/>
            </a:xfrm>
            <a:prstGeom prst="rect">
              <a:avLst/>
            </a:prstGeom>
            <a:solidFill>
              <a:srgbClr val="800000"/>
            </a:solidFill>
            <a:ln w="9525" cmpd="sng">
              <a:solidFill>
                <a:srgbClr val="0033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544874"/>
              </p:ext>
            </p:extLst>
          </p:nvPr>
        </p:nvGraphicFramePr>
        <p:xfrm>
          <a:off x="1756638" y="1979162"/>
          <a:ext cx="6614194" cy="3133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14194"/>
              </a:tblGrid>
              <a:tr h="10445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445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445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2250322" y="4461359"/>
            <a:ext cx="289792" cy="667967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921991" y="4378894"/>
            <a:ext cx="289792" cy="75043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194446" y="4139746"/>
            <a:ext cx="289792" cy="989580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66115" y="3793392"/>
            <a:ext cx="289792" cy="133593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138570" y="3925337"/>
            <a:ext cx="289792" cy="1203989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10239" y="3545997"/>
            <a:ext cx="289792" cy="1583329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082694" y="3290356"/>
            <a:ext cx="289792" cy="1838970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754363" y="2952249"/>
            <a:ext cx="289792" cy="2177077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26818" y="2952249"/>
            <a:ext cx="289792" cy="2177077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698487" y="2473952"/>
            <a:ext cx="289792" cy="265537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970942" y="2597649"/>
            <a:ext cx="289792" cy="2531677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42611" y="2127598"/>
            <a:ext cx="289792" cy="300172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915066" y="2440966"/>
            <a:ext cx="289792" cy="2688360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586735" y="1896696"/>
            <a:ext cx="289792" cy="3232630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5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31654" y="1589617"/>
            <a:ext cx="6919563" cy="3637076"/>
          </a:xfrm>
          <a:prstGeom prst="rect">
            <a:avLst/>
          </a:prstGeom>
          <a:solidFill>
            <a:srgbClr val="EBF1DD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Health Costs as % of GDP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2741" y="6130137"/>
            <a:ext cx="4471261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Statistics Canada, Canadian Institute for Health Info, and NCHS/Commerce Dept.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035315"/>
            <a:ext cx="1171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Health costs % of GDP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935525"/>
              </p:ext>
            </p:extLst>
          </p:nvPr>
        </p:nvGraphicFramePr>
        <p:xfrm>
          <a:off x="1074571" y="1383124"/>
          <a:ext cx="708238" cy="4166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8238"/>
              </a:tblGrid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17%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15%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13%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11%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9%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7%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5%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399263"/>
              </p:ext>
            </p:extLst>
          </p:nvPr>
        </p:nvGraphicFramePr>
        <p:xfrm>
          <a:off x="1840152" y="1580734"/>
          <a:ext cx="6914287" cy="3621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4287"/>
              </a:tblGrid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Freeform 9"/>
          <p:cNvSpPr/>
          <p:nvPr/>
        </p:nvSpPr>
        <p:spPr>
          <a:xfrm>
            <a:off x="3251833" y="1754008"/>
            <a:ext cx="5495929" cy="3001176"/>
          </a:xfrm>
          <a:custGeom>
            <a:avLst/>
            <a:gdLst>
              <a:gd name="connsiteX0" fmla="*/ 0 w 5489959"/>
              <a:gd name="connsiteY0" fmla="*/ 2841720 h 2841720"/>
              <a:gd name="connsiteX1" fmla="*/ 176544 w 5489959"/>
              <a:gd name="connsiteY1" fmla="*/ 2813246 h 2841720"/>
              <a:gd name="connsiteX2" fmla="*/ 176544 w 5489959"/>
              <a:gd name="connsiteY2" fmla="*/ 2813246 h 2841720"/>
              <a:gd name="connsiteX3" fmla="*/ 626447 w 5489959"/>
              <a:gd name="connsiteY3" fmla="*/ 2579758 h 2841720"/>
              <a:gd name="connsiteX4" fmla="*/ 985231 w 5489959"/>
              <a:gd name="connsiteY4" fmla="*/ 2551284 h 2841720"/>
              <a:gd name="connsiteX5" fmla="*/ 1087741 w 5489959"/>
              <a:gd name="connsiteY5" fmla="*/ 2408913 h 2841720"/>
              <a:gd name="connsiteX6" fmla="*/ 1201640 w 5489959"/>
              <a:gd name="connsiteY6" fmla="*/ 2340575 h 2841720"/>
              <a:gd name="connsiteX7" fmla="*/ 1520559 w 5489959"/>
              <a:gd name="connsiteY7" fmla="*/ 2055834 h 2841720"/>
              <a:gd name="connsiteX8" fmla="*/ 1623069 w 5489959"/>
              <a:gd name="connsiteY8" fmla="*/ 2084308 h 2841720"/>
              <a:gd name="connsiteX9" fmla="*/ 1748358 w 5489959"/>
              <a:gd name="connsiteY9" fmla="*/ 2027360 h 2841720"/>
              <a:gd name="connsiteX10" fmla="*/ 1850868 w 5489959"/>
              <a:gd name="connsiteY10" fmla="*/ 2015970 h 2841720"/>
              <a:gd name="connsiteX11" fmla="*/ 2164092 w 5489959"/>
              <a:gd name="connsiteY11" fmla="*/ 1810956 h 2841720"/>
              <a:gd name="connsiteX12" fmla="*/ 2500095 w 5489959"/>
              <a:gd name="connsiteY12" fmla="*/ 1497740 h 2841720"/>
              <a:gd name="connsiteX13" fmla="*/ 2579825 w 5489959"/>
              <a:gd name="connsiteY13" fmla="*/ 1315506 h 2841720"/>
              <a:gd name="connsiteX14" fmla="*/ 2767759 w 5489959"/>
              <a:gd name="connsiteY14" fmla="*/ 1190220 h 2841720"/>
              <a:gd name="connsiteX15" fmla="*/ 2944304 w 5489959"/>
              <a:gd name="connsiteY15" fmla="*/ 1156051 h 2841720"/>
              <a:gd name="connsiteX16" fmla="*/ 3046813 w 5489959"/>
              <a:gd name="connsiteY16" fmla="*/ 1161745 h 2841720"/>
              <a:gd name="connsiteX17" fmla="*/ 3291697 w 5489959"/>
              <a:gd name="connsiteY17" fmla="*/ 1218694 h 2841720"/>
              <a:gd name="connsiteX18" fmla="*/ 3468242 w 5489959"/>
              <a:gd name="connsiteY18" fmla="*/ 1207304 h 2841720"/>
              <a:gd name="connsiteX19" fmla="*/ 3576446 w 5489959"/>
              <a:gd name="connsiteY19" fmla="*/ 1212999 h 2841720"/>
              <a:gd name="connsiteX20" fmla="*/ 3923840 w 5489959"/>
              <a:gd name="connsiteY20" fmla="*/ 837140 h 2841720"/>
              <a:gd name="connsiteX21" fmla="*/ 4009265 w 5489959"/>
              <a:gd name="connsiteY21" fmla="*/ 757412 h 2841720"/>
              <a:gd name="connsiteX22" fmla="*/ 4049130 w 5489959"/>
              <a:gd name="connsiteY22" fmla="*/ 649211 h 2841720"/>
              <a:gd name="connsiteX23" fmla="*/ 4322488 w 5489959"/>
              <a:gd name="connsiteY23" fmla="*/ 626431 h 2841720"/>
              <a:gd name="connsiteX24" fmla="*/ 4419303 w 5489959"/>
              <a:gd name="connsiteY24" fmla="*/ 575178 h 2841720"/>
              <a:gd name="connsiteX25" fmla="*/ 4630017 w 5489959"/>
              <a:gd name="connsiteY25" fmla="*/ 495450 h 2841720"/>
              <a:gd name="connsiteX26" fmla="*/ 4880596 w 5489959"/>
              <a:gd name="connsiteY26" fmla="*/ 125286 h 2841720"/>
              <a:gd name="connsiteX27" fmla="*/ 5273550 w 5489959"/>
              <a:gd name="connsiteY27" fmla="*/ 85422 h 2841720"/>
              <a:gd name="connsiteX28" fmla="*/ 5484264 w 5489959"/>
              <a:gd name="connsiteY28" fmla="*/ 0 h 2841720"/>
              <a:gd name="connsiteX29" fmla="*/ 5489959 w 5489959"/>
              <a:gd name="connsiteY29" fmla="*/ 1902073 h 2841720"/>
              <a:gd name="connsiteX30" fmla="*/ 5313415 w 5489959"/>
              <a:gd name="connsiteY30" fmla="*/ 1856515 h 2841720"/>
              <a:gd name="connsiteX31" fmla="*/ 5119785 w 5489959"/>
              <a:gd name="connsiteY31" fmla="*/ 1805261 h 2841720"/>
              <a:gd name="connsiteX32" fmla="*/ 4903376 w 5489959"/>
              <a:gd name="connsiteY32" fmla="*/ 1731228 h 2841720"/>
              <a:gd name="connsiteX33" fmla="*/ 4823647 w 5489959"/>
              <a:gd name="connsiteY33" fmla="*/ 1822346 h 2841720"/>
              <a:gd name="connsiteX34" fmla="*/ 4715442 w 5489959"/>
              <a:gd name="connsiteY34" fmla="*/ 2038749 h 2841720"/>
              <a:gd name="connsiteX35" fmla="*/ 4493338 w 5489959"/>
              <a:gd name="connsiteY35" fmla="*/ 2061529 h 2841720"/>
              <a:gd name="connsiteX36" fmla="*/ 4294014 w 5489959"/>
              <a:gd name="connsiteY36" fmla="*/ 2124172 h 2841720"/>
              <a:gd name="connsiteX37" fmla="*/ 4088994 w 5489959"/>
              <a:gd name="connsiteY37" fmla="*/ 2095698 h 2841720"/>
              <a:gd name="connsiteX38" fmla="*/ 3832720 w 5489959"/>
              <a:gd name="connsiteY38" fmla="*/ 2220984 h 2841720"/>
              <a:gd name="connsiteX39" fmla="*/ 3690346 w 5489959"/>
              <a:gd name="connsiteY39" fmla="*/ 2403218 h 2841720"/>
              <a:gd name="connsiteX40" fmla="*/ 3622006 w 5489959"/>
              <a:gd name="connsiteY40" fmla="*/ 2357660 h 2841720"/>
              <a:gd name="connsiteX41" fmla="*/ 3456852 w 5489959"/>
              <a:gd name="connsiteY41" fmla="*/ 2351965 h 2841720"/>
              <a:gd name="connsiteX42" fmla="*/ 3354342 w 5489959"/>
              <a:gd name="connsiteY42" fmla="*/ 2420303 h 2841720"/>
              <a:gd name="connsiteX43" fmla="*/ 3172103 w 5489959"/>
              <a:gd name="connsiteY43" fmla="*/ 2437387 h 2841720"/>
              <a:gd name="connsiteX44" fmla="*/ 3001253 w 5489959"/>
              <a:gd name="connsiteY44" fmla="*/ 2351965 h 2841720"/>
              <a:gd name="connsiteX45" fmla="*/ 2693725 w 5489959"/>
              <a:gd name="connsiteY45" fmla="*/ 2164036 h 2841720"/>
              <a:gd name="connsiteX46" fmla="*/ 2574130 w 5489959"/>
              <a:gd name="connsiteY46" fmla="*/ 2198205 h 2841720"/>
              <a:gd name="connsiteX47" fmla="*/ 2545655 w 5489959"/>
              <a:gd name="connsiteY47" fmla="*/ 2243763 h 2841720"/>
              <a:gd name="connsiteX48" fmla="*/ 2517180 w 5489959"/>
              <a:gd name="connsiteY48" fmla="*/ 2300712 h 2841720"/>
              <a:gd name="connsiteX49" fmla="*/ 2232431 w 5489959"/>
              <a:gd name="connsiteY49" fmla="*/ 2574063 h 2841720"/>
              <a:gd name="connsiteX50" fmla="*/ 2129922 w 5489959"/>
              <a:gd name="connsiteY50" fmla="*/ 2596843 h 2841720"/>
              <a:gd name="connsiteX51" fmla="*/ 1930597 w 5489959"/>
              <a:gd name="connsiteY51" fmla="*/ 2539894 h 2841720"/>
              <a:gd name="connsiteX52" fmla="*/ 1782528 w 5489959"/>
              <a:gd name="connsiteY52" fmla="*/ 2608232 h 2841720"/>
              <a:gd name="connsiteX53" fmla="*/ 1605984 w 5489959"/>
              <a:gd name="connsiteY53" fmla="*/ 2619622 h 2841720"/>
              <a:gd name="connsiteX54" fmla="*/ 1457914 w 5489959"/>
              <a:gd name="connsiteY54" fmla="*/ 2602538 h 2841720"/>
              <a:gd name="connsiteX55" fmla="*/ 1378185 w 5489959"/>
              <a:gd name="connsiteY55" fmla="*/ 2659486 h 2841720"/>
              <a:gd name="connsiteX56" fmla="*/ 1247200 w 5489959"/>
              <a:gd name="connsiteY56" fmla="*/ 2836026 h 2841720"/>
              <a:gd name="connsiteX0" fmla="*/ 0 w 5489959"/>
              <a:gd name="connsiteY0" fmla="*/ 2841720 h 2841720"/>
              <a:gd name="connsiteX1" fmla="*/ 176544 w 5489959"/>
              <a:gd name="connsiteY1" fmla="*/ 2813246 h 2841720"/>
              <a:gd name="connsiteX2" fmla="*/ 176544 w 5489959"/>
              <a:gd name="connsiteY2" fmla="*/ 2813246 h 2841720"/>
              <a:gd name="connsiteX3" fmla="*/ 626447 w 5489959"/>
              <a:gd name="connsiteY3" fmla="*/ 2579758 h 2841720"/>
              <a:gd name="connsiteX4" fmla="*/ 985231 w 5489959"/>
              <a:gd name="connsiteY4" fmla="*/ 2551284 h 2841720"/>
              <a:gd name="connsiteX5" fmla="*/ 1087741 w 5489959"/>
              <a:gd name="connsiteY5" fmla="*/ 2408913 h 2841720"/>
              <a:gd name="connsiteX6" fmla="*/ 1201640 w 5489959"/>
              <a:gd name="connsiteY6" fmla="*/ 2340575 h 2841720"/>
              <a:gd name="connsiteX7" fmla="*/ 1520559 w 5489959"/>
              <a:gd name="connsiteY7" fmla="*/ 2055834 h 2841720"/>
              <a:gd name="connsiteX8" fmla="*/ 1623069 w 5489959"/>
              <a:gd name="connsiteY8" fmla="*/ 2084308 h 2841720"/>
              <a:gd name="connsiteX9" fmla="*/ 1748358 w 5489959"/>
              <a:gd name="connsiteY9" fmla="*/ 2027360 h 2841720"/>
              <a:gd name="connsiteX10" fmla="*/ 1850868 w 5489959"/>
              <a:gd name="connsiteY10" fmla="*/ 2015970 h 2841720"/>
              <a:gd name="connsiteX11" fmla="*/ 2164092 w 5489959"/>
              <a:gd name="connsiteY11" fmla="*/ 1810956 h 2841720"/>
              <a:gd name="connsiteX12" fmla="*/ 2500095 w 5489959"/>
              <a:gd name="connsiteY12" fmla="*/ 1497740 h 2841720"/>
              <a:gd name="connsiteX13" fmla="*/ 2579825 w 5489959"/>
              <a:gd name="connsiteY13" fmla="*/ 1315506 h 2841720"/>
              <a:gd name="connsiteX14" fmla="*/ 2767759 w 5489959"/>
              <a:gd name="connsiteY14" fmla="*/ 1190220 h 2841720"/>
              <a:gd name="connsiteX15" fmla="*/ 2944304 w 5489959"/>
              <a:gd name="connsiteY15" fmla="*/ 1156051 h 2841720"/>
              <a:gd name="connsiteX16" fmla="*/ 3046813 w 5489959"/>
              <a:gd name="connsiteY16" fmla="*/ 1161745 h 2841720"/>
              <a:gd name="connsiteX17" fmla="*/ 3291697 w 5489959"/>
              <a:gd name="connsiteY17" fmla="*/ 1218694 h 2841720"/>
              <a:gd name="connsiteX18" fmla="*/ 3468242 w 5489959"/>
              <a:gd name="connsiteY18" fmla="*/ 1207304 h 2841720"/>
              <a:gd name="connsiteX19" fmla="*/ 3576446 w 5489959"/>
              <a:gd name="connsiteY19" fmla="*/ 1212999 h 2841720"/>
              <a:gd name="connsiteX20" fmla="*/ 3923840 w 5489959"/>
              <a:gd name="connsiteY20" fmla="*/ 837140 h 2841720"/>
              <a:gd name="connsiteX21" fmla="*/ 4009265 w 5489959"/>
              <a:gd name="connsiteY21" fmla="*/ 757412 h 2841720"/>
              <a:gd name="connsiteX22" fmla="*/ 4049130 w 5489959"/>
              <a:gd name="connsiteY22" fmla="*/ 649211 h 2841720"/>
              <a:gd name="connsiteX23" fmla="*/ 4322488 w 5489959"/>
              <a:gd name="connsiteY23" fmla="*/ 626431 h 2841720"/>
              <a:gd name="connsiteX24" fmla="*/ 4419303 w 5489959"/>
              <a:gd name="connsiteY24" fmla="*/ 575178 h 2841720"/>
              <a:gd name="connsiteX25" fmla="*/ 4630017 w 5489959"/>
              <a:gd name="connsiteY25" fmla="*/ 495450 h 2841720"/>
              <a:gd name="connsiteX26" fmla="*/ 4880596 w 5489959"/>
              <a:gd name="connsiteY26" fmla="*/ 125286 h 2841720"/>
              <a:gd name="connsiteX27" fmla="*/ 5273550 w 5489959"/>
              <a:gd name="connsiteY27" fmla="*/ 85422 h 2841720"/>
              <a:gd name="connsiteX28" fmla="*/ 5484264 w 5489959"/>
              <a:gd name="connsiteY28" fmla="*/ 0 h 2841720"/>
              <a:gd name="connsiteX29" fmla="*/ 5489959 w 5489959"/>
              <a:gd name="connsiteY29" fmla="*/ 1902073 h 2841720"/>
              <a:gd name="connsiteX30" fmla="*/ 5313415 w 5489959"/>
              <a:gd name="connsiteY30" fmla="*/ 1856515 h 2841720"/>
              <a:gd name="connsiteX31" fmla="*/ 5119785 w 5489959"/>
              <a:gd name="connsiteY31" fmla="*/ 1805261 h 2841720"/>
              <a:gd name="connsiteX32" fmla="*/ 4903376 w 5489959"/>
              <a:gd name="connsiteY32" fmla="*/ 1731228 h 2841720"/>
              <a:gd name="connsiteX33" fmla="*/ 4823647 w 5489959"/>
              <a:gd name="connsiteY33" fmla="*/ 1822346 h 2841720"/>
              <a:gd name="connsiteX34" fmla="*/ 4715442 w 5489959"/>
              <a:gd name="connsiteY34" fmla="*/ 2038749 h 2841720"/>
              <a:gd name="connsiteX35" fmla="*/ 4493338 w 5489959"/>
              <a:gd name="connsiteY35" fmla="*/ 2061529 h 2841720"/>
              <a:gd name="connsiteX36" fmla="*/ 4294014 w 5489959"/>
              <a:gd name="connsiteY36" fmla="*/ 2124172 h 2841720"/>
              <a:gd name="connsiteX37" fmla="*/ 4088994 w 5489959"/>
              <a:gd name="connsiteY37" fmla="*/ 2095698 h 2841720"/>
              <a:gd name="connsiteX38" fmla="*/ 3832720 w 5489959"/>
              <a:gd name="connsiteY38" fmla="*/ 2220984 h 2841720"/>
              <a:gd name="connsiteX39" fmla="*/ 3690346 w 5489959"/>
              <a:gd name="connsiteY39" fmla="*/ 2403218 h 2841720"/>
              <a:gd name="connsiteX40" fmla="*/ 3622006 w 5489959"/>
              <a:gd name="connsiteY40" fmla="*/ 2357660 h 2841720"/>
              <a:gd name="connsiteX41" fmla="*/ 3456852 w 5489959"/>
              <a:gd name="connsiteY41" fmla="*/ 2351965 h 2841720"/>
              <a:gd name="connsiteX42" fmla="*/ 3354342 w 5489959"/>
              <a:gd name="connsiteY42" fmla="*/ 2420303 h 2841720"/>
              <a:gd name="connsiteX43" fmla="*/ 3172103 w 5489959"/>
              <a:gd name="connsiteY43" fmla="*/ 2437387 h 2841720"/>
              <a:gd name="connsiteX44" fmla="*/ 3001253 w 5489959"/>
              <a:gd name="connsiteY44" fmla="*/ 2351965 h 2841720"/>
              <a:gd name="connsiteX45" fmla="*/ 2693725 w 5489959"/>
              <a:gd name="connsiteY45" fmla="*/ 2164036 h 2841720"/>
              <a:gd name="connsiteX46" fmla="*/ 2574130 w 5489959"/>
              <a:gd name="connsiteY46" fmla="*/ 2198205 h 2841720"/>
              <a:gd name="connsiteX47" fmla="*/ 2545655 w 5489959"/>
              <a:gd name="connsiteY47" fmla="*/ 2243763 h 2841720"/>
              <a:gd name="connsiteX48" fmla="*/ 2517180 w 5489959"/>
              <a:gd name="connsiteY48" fmla="*/ 2300712 h 2841720"/>
              <a:gd name="connsiteX49" fmla="*/ 2232431 w 5489959"/>
              <a:gd name="connsiteY49" fmla="*/ 2574063 h 2841720"/>
              <a:gd name="connsiteX50" fmla="*/ 2129922 w 5489959"/>
              <a:gd name="connsiteY50" fmla="*/ 2596843 h 2841720"/>
              <a:gd name="connsiteX51" fmla="*/ 1930597 w 5489959"/>
              <a:gd name="connsiteY51" fmla="*/ 2539894 h 2841720"/>
              <a:gd name="connsiteX52" fmla="*/ 1782528 w 5489959"/>
              <a:gd name="connsiteY52" fmla="*/ 2608232 h 2841720"/>
              <a:gd name="connsiteX53" fmla="*/ 1605984 w 5489959"/>
              <a:gd name="connsiteY53" fmla="*/ 2619622 h 2841720"/>
              <a:gd name="connsiteX54" fmla="*/ 1457914 w 5489959"/>
              <a:gd name="connsiteY54" fmla="*/ 2602538 h 2841720"/>
              <a:gd name="connsiteX55" fmla="*/ 1378185 w 5489959"/>
              <a:gd name="connsiteY55" fmla="*/ 2659486 h 2841720"/>
              <a:gd name="connsiteX56" fmla="*/ 1315540 w 5489959"/>
              <a:gd name="connsiteY56" fmla="*/ 2733519 h 2841720"/>
              <a:gd name="connsiteX57" fmla="*/ 1247200 w 5489959"/>
              <a:gd name="connsiteY57" fmla="*/ 2836026 h 2841720"/>
              <a:gd name="connsiteX0" fmla="*/ 11390 w 5501349"/>
              <a:gd name="connsiteY0" fmla="*/ 2841720 h 2841720"/>
              <a:gd name="connsiteX1" fmla="*/ 187934 w 5501349"/>
              <a:gd name="connsiteY1" fmla="*/ 2813246 h 2841720"/>
              <a:gd name="connsiteX2" fmla="*/ 187934 w 5501349"/>
              <a:gd name="connsiteY2" fmla="*/ 2813246 h 2841720"/>
              <a:gd name="connsiteX3" fmla="*/ 637837 w 5501349"/>
              <a:gd name="connsiteY3" fmla="*/ 2579758 h 2841720"/>
              <a:gd name="connsiteX4" fmla="*/ 996621 w 5501349"/>
              <a:gd name="connsiteY4" fmla="*/ 2551284 h 2841720"/>
              <a:gd name="connsiteX5" fmla="*/ 1099131 w 5501349"/>
              <a:gd name="connsiteY5" fmla="*/ 2408913 h 2841720"/>
              <a:gd name="connsiteX6" fmla="*/ 1213030 w 5501349"/>
              <a:gd name="connsiteY6" fmla="*/ 2340575 h 2841720"/>
              <a:gd name="connsiteX7" fmla="*/ 1531949 w 5501349"/>
              <a:gd name="connsiteY7" fmla="*/ 2055834 h 2841720"/>
              <a:gd name="connsiteX8" fmla="*/ 1634459 w 5501349"/>
              <a:gd name="connsiteY8" fmla="*/ 2084308 h 2841720"/>
              <a:gd name="connsiteX9" fmla="*/ 1759748 w 5501349"/>
              <a:gd name="connsiteY9" fmla="*/ 2027360 h 2841720"/>
              <a:gd name="connsiteX10" fmla="*/ 1862258 w 5501349"/>
              <a:gd name="connsiteY10" fmla="*/ 2015970 h 2841720"/>
              <a:gd name="connsiteX11" fmla="*/ 2175482 w 5501349"/>
              <a:gd name="connsiteY11" fmla="*/ 1810956 h 2841720"/>
              <a:gd name="connsiteX12" fmla="*/ 2511485 w 5501349"/>
              <a:gd name="connsiteY12" fmla="*/ 1497740 h 2841720"/>
              <a:gd name="connsiteX13" fmla="*/ 2591215 w 5501349"/>
              <a:gd name="connsiteY13" fmla="*/ 1315506 h 2841720"/>
              <a:gd name="connsiteX14" fmla="*/ 2779149 w 5501349"/>
              <a:gd name="connsiteY14" fmla="*/ 1190220 h 2841720"/>
              <a:gd name="connsiteX15" fmla="*/ 2955694 w 5501349"/>
              <a:gd name="connsiteY15" fmla="*/ 1156051 h 2841720"/>
              <a:gd name="connsiteX16" fmla="*/ 3058203 w 5501349"/>
              <a:gd name="connsiteY16" fmla="*/ 1161745 h 2841720"/>
              <a:gd name="connsiteX17" fmla="*/ 3303087 w 5501349"/>
              <a:gd name="connsiteY17" fmla="*/ 1218694 h 2841720"/>
              <a:gd name="connsiteX18" fmla="*/ 3479632 w 5501349"/>
              <a:gd name="connsiteY18" fmla="*/ 1207304 h 2841720"/>
              <a:gd name="connsiteX19" fmla="*/ 3587836 w 5501349"/>
              <a:gd name="connsiteY19" fmla="*/ 1212999 h 2841720"/>
              <a:gd name="connsiteX20" fmla="*/ 3935230 w 5501349"/>
              <a:gd name="connsiteY20" fmla="*/ 837140 h 2841720"/>
              <a:gd name="connsiteX21" fmla="*/ 4020655 w 5501349"/>
              <a:gd name="connsiteY21" fmla="*/ 757412 h 2841720"/>
              <a:gd name="connsiteX22" fmla="*/ 4060520 w 5501349"/>
              <a:gd name="connsiteY22" fmla="*/ 649211 h 2841720"/>
              <a:gd name="connsiteX23" fmla="*/ 4333878 w 5501349"/>
              <a:gd name="connsiteY23" fmla="*/ 626431 h 2841720"/>
              <a:gd name="connsiteX24" fmla="*/ 4430693 w 5501349"/>
              <a:gd name="connsiteY24" fmla="*/ 575178 h 2841720"/>
              <a:gd name="connsiteX25" fmla="*/ 4641407 w 5501349"/>
              <a:gd name="connsiteY25" fmla="*/ 495450 h 2841720"/>
              <a:gd name="connsiteX26" fmla="*/ 4891986 w 5501349"/>
              <a:gd name="connsiteY26" fmla="*/ 125286 h 2841720"/>
              <a:gd name="connsiteX27" fmla="*/ 5284940 w 5501349"/>
              <a:gd name="connsiteY27" fmla="*/ 85422 h 2841720"/>
              <a:gd name="connsiteX28" fmla="*/ 5495654 w 5501349"/>
              <a:gd name="connsiteY28" fmla="*/ 0 h 2841720"/>
              <a:gd name="connsiteX29" fmla="*/ 5501349 w 5501349"/>
              <a:gd name="connsiteY29" fmla="*/ 1902073 h 2841720"/>
              <a:gd name="connsiteX30" fmla="*/ 5324805 w 5501349"/>
              <a:gd name="connsiteY30" fmla="*/ 1856515 h 2841720"/>
              <a:gd name="connsiteX31" fmla="*/ 5131175 w 5501349"/>
              <a:gd name="connsiteY31" fmla="*/ 1805261 h 2841720"/>
              <a:gd name="connsiteX32" fmla="*/ 4914766 w 5501349"/>
              <a:gd name="connsiteY32" fmla="*/ 1731228 h 2841720"/>
              <a:gd name="connsiteX33" fmla="*/ 4835037 w 5501349"/>
              <a:gd name="connsiteY33" fmla="*/ 1822346 h 2841720"/>
              <a:gd name="connsiteX34" fmla="*/ 4726832 w 5501349"/>
              <a:gd name="connsiteY34" fmla="*/ 2038749 h 2841720"/>
              <a:gd name="connsiteX35" fmla="*/ 4504728 w 5501349"/>
              <a:gd name="connsiteY35" fmla="*/ 2061529 h 2841720"/>
              <a:gd name="connsiteX36" fmla="*/ 4305404 w 5501349"/>
              <a:gd name="connsiteY36" fmla="*/ 2124172 h 2841720"/>
              <a:gd name="connsiteX37" fmla="*/ 4100384 w 5501349"/>
              <a:gd name="connsiteY37" fmla="*/ 2095698 h 2841720"/>
              <a:gd name="connsiteX38" fmla="*/ 3844110 w 5501349"/>
              <a:gd name="connsiteY38" fmla="*/ 2220984 h 2841720"/>
              <a:gd name="connsiteX39" fmla="*/ 3701736 w 5501349"/>
              <a:gd name="connsiteY39" fmla="*/ 2403218 h 2841720"/>
              <a:gd name="connsiteX40" fmla="*/ 3633396 w 5501349"/>
              <a:gd name="connsiteY40" fmla="*/ 2357660 h 2841720"/>
              <a:gd name="connsiteX41" fmla="*/ 3468242 w 5501349"/>
              <a:gd name="connsiteY41" fmla="*/ 2351965 h 2841720"/>
              <a:gd name="connsiteX42" fmla="*/ 3365732 w 5501349"/>
              <a:gd name="connsiteY42" fmla="*/ 2420303 h 2841720"/>
              <a:gd name="connsiteX43" fmla="*/ 3183493 w 5501349"/>
              <a:gd name="connsiteY43" fmla="*/ 2437387 h 2841720"/>
              <a:gd name="connsiteX44" fmla="*/ 3012643 w 5501349"/>
              <a:gd name="connsiteY44" fmla="*/ 2351965 h 2841720"/>
              <a:gd name="connsiteX45" fmla="*/ 2705115 w 5501349"/>
              <a:gd name="connsiteY45" fmla="*/ 2164036 h 2841720"/>
              <a:gd name="connsiteX46" fmla="*/ 2585520 w 5501349"/>
              <a:gd name="connsiteY46" fmla="*/ 2198205 h 2841720"/>
              <a:gd name="connsiteX47" fmla="*/ 2557045 w 5501349"/>
              <a:gd name="connsiteY47" fmla="*/ 2243763 h 2841720"/>
              <a:gd name="connsiteX48" fmla="*/ 2528570 w 5501349"/>
              <a:gd name="connsiteY48" fmla="*/ 2300712 h 2841720"/>
              <a:gd name="connsiteX49" fmla="*/ 2243821 w 5501349"/>
              <a:gd name="connsiteY49" fmla="*/ 2574063 h 2841720"/>
              <a:gd name="connsiteX50" fmla="*/ 2141312 w 5501349"/>
              <a:gd name="connsiteY50" fmla="*/ 2596843 h 2841720"/>
              <a:gd name="connsiteX51" fmla="*/ 1941987 w 5501349"/>
              <a:gd name="connsiteY51" fmla="*/ 2539894 h 2841720"/>
              <a:gd name="connsiteX52" fmla="*/ 1793918 w 5501349"/>
              <a:gd name="connsiteY52" fmla="*/ 2608232 h 2841720"/>
              <a:gd name="connsiteX53" fmla="*/ 1617374 w 5501349"/>
              <a:gd name="connsiteY53" fmla="*/ 2619622 h 2841720"/>
              <a:gd name="connsiteX54" fmla="*/ 1469304 w 5501349"/>
              <a:gd name="connsiteY54" fmla="*/ 2602538 h 2841720"/>
              <a:gd name="connsiteX55" fmla="*/ 1389575 w 5501349"/>
              <a:gd name="connsiteY55" fmla="*/ 2659486 h 2841720"/>
              <a:gd name="connsiteX56" fmla="*/ 1326930 w 5501349"/>
              <a:gd name="connsiteY56" fmla="*/ 2733519 h 2841720"/>
              <a:gd name="connsiteX57" fmla="*/ 0 w 5501349"/>
              <a:gd name="connsiteY57" fmla="*/ 2836026 h 2841720"/>
              <a:gd name="connsiteX0" fmla="*/ 11390 w 5501349"/>
              <a:gd name="connsiteY0" fmla="*/ 2841720 h 2864500"/>
              <a:gd name="connsiteX1" fmla="*/ 187934 w 5501349"/>
              <a:gd name="connsiteY1" fmla="*/ 2813246 h 2864500"/>
              <a:gd name="connsiteX2" fmla="*/ 187934 w 5501349"/>
              <a:gd name="connsiteY2" fmla="*/ 2813246 h 2864500"/>
              <a:gd name="connsiteX3" fmla="*/ 637837 w 5501349"/>
              <a:gd name="connsiteY3" fmla="*/ 2579758 h 2864500"/>
              <a:gd name="connsiteX4" fmla="*/ 996621 w 5501349"/>
              <a:gd name="connsiteY4" fmla="*/ 2551284 h 2864500"/>
              <a:gd name="connsiteX5" fmla="*/ 1099131 w 5501349"/>
              <a:gd name="connsiteY5" fmla="*/ 2408913 h 2864500"/>
              <a:gd name="connsiteX6" fmla="*/ 1213030 w 5501349"/>
              <a:gd name="connsiteY6" fmla="*/ 2340575 h 2864500"/>
              <a:gd name="connsiteX7" fmla="*/ 1531949 w 5501349"/>
              <a:gd name="connsiteY7" fmla="*/ 2055834 h 2864500"/>
              <a:gd name="connsiteX8" fmla="*/ 1634459 w 5501349"/>
              <a:gd name="connsiteY8" fmla="*/ 2084308 h 2864500"/>
              <a:gd name="connsiteX9" fmla="*/ 1759748 w 5501349"/>
              <a:gd name="connsiteY9" fmla="*/ 2027360 h 2864500"/>
              <a:gd name="connsiteX10" fmla="*/ 1862258 w 5501349"/>
              <a:gd name="connsiteY10" fmla="*/ 2015970 h 2864500"/>
              <a:gd name="connsiteX11" fmla="*/ 2175482 w 5501349"/>
              <a:gd name="connsiteY11" fmla="*/ 1810956 h 2864500"/>
              <a:gd name="connsiteX12" fmla="*/ 2511485 w 5501349"/>
              <a:gd name="connsiteY12" fmla="*/ 1497740 h 2864500"/>
              <a:gd name="connsiteX13" fmla="*/ 2591215 w 5501349"/>
              <a:gd name="connsiteY13" fmla="*/ 1315506 h 2864500"/>
              <a:gd name="connsiteX14" fmla="*/ 2779149 w 5501349"/>
              <a:gd name="connsiteY14" fmla="*/ 1190220 h 2864500"/>
              <a:gd name="connsiteX15" fmla="*/ 2955694 w 5501349"/>
              <a:gd name="connsiteY15" fmla="*/ 1156051 h 2864500"/>
              <a:gd name="connsiteX16" fmla="*/ 3058203 w 5501349"/>
              <a:gd name="connsiteY16" fmla="*/ 1161745 h 2864500"/>
              <a:gd name="connsiteX17" fmla="*/ 3303087 w 5501349"/>
              <a:gd name="connsiteY17" fmla="*/ 1218694 h 2864500"/>
              <a:gd name="connsiteX18" fmla="*/ 3479632 w 5501349"/>
              <a:gd name="connsiteY18" fmla="*/ 1207304 h 2864500"/>
              <a:gd name="connsiteX19" fmla="*/ 3587836 w 5501349"/>
              <a:gd name="connsiteY19" fmla="*/ 1212999 h 2864500"/>
              <a:gd name="connsiteX20" fmla="*/ 3935230 w 5501349"/>
              <a:gd name="connsiteY20" fmla="*/ 837140 h 2864500"/>
              <a:gd name="connsiteX21" fmla="*/ 4020655 w 5501349"/>
              <a:gd name="connsiteY21" fmla="*/ 757412 h 2864500"/>
              <a:gd name="connsiteX22" fmla="*/ 4060520 w 5501349"/>
              <a:gd name="connsiteY22" fmla="*/ 649211 h 2864500"/>
              <a:gd name="connsiteX23" fmla="*/ 4333878 w 5501349"/>
              <a:gd name="connsiteY23" fmla="*/ 626431 h 2864500"/>
              <a:gd name="connsiteX24" fmla="*/ 4430693 w 5501349"/>
              <a:gd name="connsiteY24" fmla="*/ 575178 h 2864500"/>
              <a:gd name="connsiteX25" fmla="*/ 4641407 w 5501349"/>
              <a:gd name="connsiteY25" fmla="*/ 495450 h 2864500"/>
              <a:gd name="connsiteX26" fmla="*/ 4891986 w 5501349"/>
              <a:gd name="connsiteY26" fmla="*/ 125286 h 2864500"/>
              <a:gd name="connsiteX27" fmla="*/ 5284940 w 5501349"/>
              <a:gd name="connsiteY27" fmla="*/ 85422 h 2864500"/>
              <a:gd name="connsiteX28" fmla="*/ 5495654 w 5501349"/>
              <a:gd name="connsiteY28" fmla="*/ 0 h 2864500"/>
              <a:gd name="connsiteX29" fmla="*/ 5501349 w 5501349"/>
              <a:gd name="connsiteY29" fmla="*/ 1902073 h 2864500"/>
              <a:gd name="connsiteX30" fmla="*/ 5324805 w 5501349"/>
              <a:gd name="connsiteY30" fmla="*/ 1856515 h 2864500"/>
              <a:gd name="connsiteX31" fmla="*/ 5131175 w 5501349"/>
              <a:gd name="connsiteY31" fmla="*/ 1805261 h 2864500"/>
              <a:gd name="connsiteX32" fmla="*/ 4914766 w 5501349"/>
              <a:gd name="connsiteY32" fmla="*/ 1731228 h 2864500"/>
              <a:gd name="connsiteX33" fmla="*/ 4835037 w 5501349"/>
              <a:gd name="connsiteY33" fmla="*/ 1822346 h 2864500"/>
              <a:gd name="connsiteX34" fmla="*/ 4726832 w 5501349"/>
              <a:gd name="connsiteY34" fmla="*/ 2038749 h 2864500"/>
              <a:gd name="connsiteX35" fmla="*/ 4504728 w 5501349"/>
              <a:gd name="connsiteY35" fmla="*/ 2061529 h 2864500"/>
              <a:gd name="connsiteX36" fmla="*/ 4305404 w 5501349"/>
              <a:gd name="connsiteY36" fmla="*/ 2124172 h 2864500"/>
              <a:gd name="connsiteX37" fmla="*/ 4100384 w 5501349"/>
              <a:gd name="connsiteY37" fmla="*/ 2095698 h 2864500"/>
              <a:gd name="connsiteX38" fmla="*/ 3844110 w 5501349"/>
              <a:gd name="connsiteY38" fmla="*/ 2220984 h 2864500"/>
              <a:gd name="connsiteX39" fmla="*/ 3701736 w 5501349"/>
              <a:gd name="connsiteY39" fmla="*/ 2403218 h 2864500"/>
              <a:gd name="connsiteX40" fmla="*/ 3633396 w 5501349"/>
              <a:gd name="connsiteY40" fmla="*/ 2357660 h 2864500"/>
              <a:gd name="connsiteX41" fmla="*/ 3468242 w 5501349"/>
              <a:gd name="connsiteY41" fmla="*/ 2351965 h 2864500"/>
              <a:gd name="connsiteX42" fmla="*/ 3365732 w 5501349"/>
              <a:gd name="connsiteY42" fmla="*/ 2420303 h 2864500"/>
              <a:gd name="connsiteX43" fmla="*/ 3183493 w 5501349"/>
              <a:gd name="connsiteY43" fmla="*/ 2437387 h 2864500"/>
              <a:gd name="connsiteX44" fmla="*/ 3012643 w 5501349"/>
              <a:gd name="connsiteY44" fmla="*/ 2351965 h 2864500"/>
              <a:gd name="connsiteX45" fmla="*/ 2705115 w 5501349"/>
              <a:gd name="connsiteY45" fmla="*/ 2164036 h 2864500"/>
              <a:gd name="connsiteX46" fmla="*/ 2585520 w 5501349"/>
              <a:gd name="connsiteY46" fmla="*/ 2198205 h 2864500"/>
              <a:gd name="connsiteX47" fmla="*/ 2557045 w 5501349"/>
              <a:gd name="connsiteY47" fmla="*/ 2243763 h 2864500"/>
              <a:gd name="connsiteX48" fmla="*/ 2528570 w 5501349"/>
              <a:gd name="connsiteY48" fmla="*/ 2300712 h 2864500"/>
              <a:gd name="connsiteX49" fmla="*/ 2243821 w 5501349"/>
              <a:gd name="connsiteY49" fmla="*/ 2574063 h 2864500"/>
              <a:gd name="connsiteX50" fmla="*/ 2141312 w 5501349"/>
              <a:gd name="connsiteY50" fmla="*/ 2596843 h 2864500"/>
              <a:gd name="connsiteX51" fmla="*/ 1941987 w 5501349"/>
              <a:gd name="connsiteY51" fmla="*/ 2539894 h 2864500"/>
              <a:gd name="connsiteX52" fmla="*/ 1793918 w 5501349"/>
              <a:gd name="connsiteY52" fmla="*/ 2608232 h 2864500"/>
              <a:gd name="connsiteX53" fmla="*/ 1617374 w 5501349"/>
              <a:gd name="connsiteY53" fmla="*/ 2619622 h 2864500"/>
              <a:gd name="connsiteX54" fmla="*/ 1469304 w 5501349"/>
              <a:gd name="connsiteY54" fmla="*/ 2602538 h 2864500"/>
              <a:gd name="connsiteX55" fmla="*/ 1389575 w 5501349"/>
              <a:gd name="connsiteY55" fmla="*/ 2659486 h 2864500"/>
              <a:gd name="connsiteX56" fmla="*/ 1264285 w 5501349"/>
              <a:gd name="connsiteY56" fmla="*/ 2864500 h 2864500"/>
              <a:gd name="connsiteX57" fmla="*/ 0 w 5501349"/>
              <a:gd name="connsiteY57" fmla="*/ 2836026 h 2864500"/>
              <a:gd name="connsiteX0" fmla="*/ 11390 w 5501349"/>
              <a:gd name="connsiteY0" fmla="*/ 2841720 h 2864500"/>
              <a:gd name="connsiteX1" fmla="*/ 187934 w 5501349"/>
              <a:gd name="connsiteY1" fmla="*/ 2813246 h 2864500"/>
              <a:gd name="connsiteX2" fmla="*/ 187934 w 5501349"/>
              <a:gd name="connsiteY2" fmla="*/ 2813246 h 2864500"/>
              <a:gd name="connsiteX3" fmla="*/ 637837 w 5501349"/>
              <a:gd name="connsiteY3" fmla="*/ 2579758 h 2864500"/>
              <a:gd name="connsiteX4" fmla="*/ 996621 w 5501349"/>
              <a:gd name="connsiteY4" fmla="*/ 2551284 h 2864500"/>
              <a:gd name="connsiteX5" fmla="*/ 1099131 w 5501349"/>
              <a:gd name="connsiteY5" fmla="*/ 2408913 h 2864500"/>
              <a:gd name="connsiteX6" fmla="*/ 1213030 w 5501349"/>
              <a:gd name="connsiteY6" fmla="*/ 2340575 h 2864500"/>
              <a:gd name="connsiteX7" fmla="*/ 1531949 w 5501349"/>
              <a:gd name="connsiteY7" fmla="*/ 2055834 h 2864500"/>
              <a:gd name="connsiteX8" fmla="*/ 1634459 w 5501349"/>
              <a:gd name="connsiteY8" fmla="*/ 2084308 h 2864500"/>
              <a:gd name="connsiteX9" fmla="*/ 1759748 w 5501349"/>
              <a:gd name="connsiteY9" fmla="*/ 2027360 h 2864500"/>
              <a:gd name="connsiteX10" fmla="*/ 1862258 w 5501349"/>
              <a:gd name="connsiteY10" fmla="*/ 2015970 h 2864500"/>
              <a:gd name="connsiteX11" fmla="*/ 2175482 w 5501349"/>
              <a:gd name="connsiteY11" fmla="*/ 1810956 h 2864500"/>
              <a:gd name="connsiteX12" fmla="*/ 2511485 w 5501349"/>
              <a:gd name="connsiteY12" fmla="*/ 1497740 h 2864500"/>
              <a:gd name="connsiteX13" fmla="*/ 2591215 w 5501349"/>
              <a:gd name="connsiteY13" fmla="*/ 1315506 h 2864500"/>
              <a:gd name="connsiteX14" fmla="*/ 2779149 w 5501349"/>
              <a:gd name="connsiteY14" fmla="*/ 1190220 h 2864500"/>
              <a:gd name="connsiteX15" fmla="*/ 2955694 w 5501349"/>
              <a:gd name="connsiteY15" fmla="*/ 1156051 h 2864500"/>
              <a:gd name="connsiteX16" fmla="*/ 3058203 w 5501349"/>
              <a:gd name="connsiteY16" fmla="*/ 1161745 h 2864500"/>
              <a:gd name="connsiteX17" fmla="*/ 3303087 w 5501349"/>
              <a:gd name="connsiteY17" fmla="*/ 1218694 h 2864500"/>
              <a:gd name="connsiteX18" fmla="*/ 3479632 w 5501349"/>
              <a:gd name="connsiteY18" fmla="*/ 1207304 h 2864500"/>
              <a:gd name="connsiteX19" fmla="*/ 3587836 w 5501349"/>
              <a:gd name="connsiteY19" fmla="*/ 1212999 h 2864500"/>
              <a:gd name="connsiteX20" fmla="*/ 3935230 w 5501349"/>
              <a:gd name="connsiteY20" fmla="*/ 837140 h 2864500"/>
              <a:gd name="connsiteX21" fmla="*/ 4020655 w 5501349"/>
              <a:gd name="connsiteY21" fmla="*/ 757412 h 2864500"/>
              <a:gd name="connsiteX22" fmla="*/ 4060520 w 5501349"/>
              <a:gd name="connsiteY22" fmla="*/ 649211 h 2864500"/>
              <a:gd name="connsiteX23" fmla="*/ 4333878 w 5501349"/>
              <a:gd name="connsiteY23" fmla="*/ 626431 h 2864500"/>
              <a:gd name="connsiteX24" fmla="*/ 4430693 w 5501349"/>
              <a:gd name="connsiteY24" fmla="*/ 575178 h 2864500"/>
              <a:gd name="connsiteX25" fmla="*/ 4641407 w 5501349"/>
              <a:gd name="connsiteY25" fmla="*/ 495450 h 2864500"/>
              <a:gd name="connsiteX26" fmla="*/ 4891986 w 5501349"/>
              <a:gd name="connsiteY26" fmla="*/ 125286 h 2864500"/>
              <a:gd name="connsiteX27" fmla="*/ 5284940 w 5501349"/>
              <a:gd name="connsiteY27" fmla="*/ 85422 h 2864500"/>
              <a:gd name="connsiteX28" fmla="*/ 5495654 w 5501349"/>
              <a:gd name="connsiteY28" fmla="*/ 0 h 2864500"/>
              <a:gd name="connsiteX29" fmla="*/ 5501349 w 5501349"/>
              <a:gd name="connsiteY29" fmla="*/ 1902073 h 2864500"/>
              <a:gd name="connsiteX30" fmla="*/ 5324805 w 5501349"/>
              <a:gd name="connsiteY30" fmla="*/ 1856515 h 2864500"/>
              <a:gd name="connsiteX31" fmla="*/ 5131175 w 5501349"/>
              <a:gd name="connsiteY31" fmla="*/ 1805261 h 2864500"/>
              <a:gd name="connsiteX32" fmla="*/ 4914766 w 5501349"/>
              <a:gd name="connsiteY32" fmla="*/ 1731228 h 2864500"/>
              <a:gd name="connsiteX33" fmla="*/ 4835037 w 5501349"/>
              <a:gd name="connsiteY33" fmla="*/ 1822346 h 2864500"/>
              <a:gd name="connsiteX34" fmla="*/ 4726832 w 5501349"/>
              <a:gd name="connsiteY34" fmla="*/ 2038749 h 2864500"/>
              <a:gd name="connsiteX35" fmla="*/ 4504728 w 5501349"/>
              <a:gd name="connsiteY35" fmla="*/ 2061529 h 2864500"/>
              <a:gd name="connsiteX36" fmla="*/ 4305404 w 5501349"/>
              <a:gd name="connsiteY36" fmla="*/ 2124172 h 2864500"/>
              <a:gd name="connsiteX37" fmla="*/ 4100384 w 5501349"/>
              <a:gd name="connsiteY37" fmla="*/ 2095698 h 2864500"/>
              <a:gd name="connsiteX38" fmla="*/ 3844110 w 5501349"/>
              <a:gd name="connsiteY38" fmla="*/ 2220984 h 2864500"/>
              <a:gd name="connsiteX39" fmla="*/ 3701736 w 5501349"/>
              <a:gd name="connsiteY39" fmla="*/ 2403218 h 2864500"/>
              <a:gd name="connsiteX40" fmla="*/ 3633396 w 5501349"/>
              <a:gd name="connsiteY40" fmla="*/ 2357660 h 2864500"/>
              <a:gd name="connsiteX41" fmla="*/ 3468242 w 5501349"/>
              <a:gd name="connsiteY41" fmla="*/ 2351965 h 2864500"/>
              <a:gd name="connsiteX42" fmla="*/ 3365732 w 5501349"/>
              <a:gd name="connsiteY42" fmla="*/ 2420303 h 2864500"/>
              <a:gd name="connsiteX43" fmla="*/ 3183493 w 5501349"/>
              <a:gd name="connsiteY43" fmla="*/ 2437387 h 2864500"/>
              <a:gd name="connsiteX44" fmla="*/ 3012643 w 5501349"/>
              <a:gd name="connsiteY44" fmla="*/ 2351965 h 2864500"/>
              <a:gd name="connsiteX45" fmla="*/ 2705115 w 5501349"/>
              <a:gd name="connsiteY45" fmla="*/ 2164036 h 2864500"/>
              <a:gd name="connsiteX46" fmla="*/ 2585520 w 5501349"/>
              <a:gd name="connsiteY46" fmla="*/ 2198205 h 2864500"/>
              <a:gd name="connsiteX47" fmla="*/ 2557045 w 5501349"/>
              <a:gd name="connsiteY47" fmla="*/ 2243763 h 2864500"/>
              <a:gd name="connsiteX48" fmla="*/ 2528570 w 5501349"/>
              <a:gd name="connsiteY48" fmla="*/ 2300712 h 2864500"/>
              <a:gd name="connsiteX49" fmla="*/ 2243821 w 5501349"/>
              <a:gd name="connsiteY49" fmla="*/ 2574063 h 2864500"/>
              <a:gd name="connsiteX50" fmla="*/ 2141312 w 5501349"/>
              <a:gd name="connsiteY50" fmla="*/ 2596843 h 2864500"/>
              <a:gd name="connsiteX51" fmla="*/ 1941987 w 5501349"/>
              <a:gd name="connsiteY51" fmla="*/ 2539894 h 2864500"/>
              <a:gd name="connsiteX52" fmla="*/ 1793918 w 5501349"/>
              <a:gd name="connsiteY52" fmla="*/ 2608232 h 2864500"/>
              <a:gd name="connsiteX53" fmla="*/ 1617374 w 5501349"/>
              <a:gd name="connsiteY53" fmla="*/ 2619622 h 2864500"/>
              <a:gd name="connsiteX54" fmla="*/ 1469304 w 5501349"/>
              <a:gd name="connsiteY54" fmla="*/ 2602538 h 2864500"/>
              <a:gd name="connsiteX55" fmla="*/ 1389575 w 5501349"/>
              <a:gd name="connsiteY55" fmla="*/ 2659486 h 2864500"/>
              <a:gd name="connsiteX56" fmla="*/ 1264285 w 5501349"/>
              <a:gd name="connsiteY56" fmla="*/ 2864500 h 2864500"/>
              <a:gd name="connsiteX57" fmla="*/ 973841 w 5501349"/>
              <a:gd name="connsiteY57" fmla="*/ 2853110 h 2864500"/>
              <a:gd name="connsiteX58" fmla="*/ 0 w 5501349"/>
              <a:gd name="connsiteY58" fmla="*/ 2836026 h 2864500"/>
              <a:gd name="connsiteX0" fmla="*/ 11390 w 5501349"/>
              <a:gd name="connsiteY0" fmla="*/ 2841720 h 2904364"/>
              <a:gd name="connsiteX1" fmla="*/ 187934 w 5501349"/>
              <a:gd name="connsiteY1" fmla="*/ 2813246 h 2904364"/>
              <a:gd name="connsiteX2" fmla="*/ 187934 w 5501349"/>
              <a:gd name="connsiteY2" fmla="*/ 2813246 h 2904364"/>
              <a:gd name="connsiteX3" fmla="*/ 637837 w 5501349"/>
              <a:gd name="connsiteY3" fmla="*/ 2579758 h 2904364"/>
              <a:gd name="connsiteX4" fmla="*/ 996621 w 5501349"/>
              <a:gd name="connsiteY4" fmla="*/ 2551284 h 2904364"/>
              <a:gd name="connsiteX5" fmla="*/ 1099131 w 5501349"/>
              <a:gd name="connsiteY5" fmla="*/ 2408913 h 2904364"/>
              <a:gd name="connsiteX6" fmla="*/ 1213030 w 5501349"/>
              <a:gd name="connsiteY6" fmla="*/ 2340575 h 2904364"/>
              <a:gd name="connsiteX7" fmla="*/ 1531949 w 5501349"/>
              <a:gd name="connsiteY7" fmla="*/ 2055834 h 2904364"/>
              <a:gd name="connsiteX8" fmla="*/ 1634459 w 5501349"/>
              <a:gd name="connsiteY8" fmla="*/ 2084308 h 2904364"/>
              <a:gd name="connsiteX9" fmla="*/ 1759748 w 5501349"/>
              <a:gd name="connsiteY9" fmla="*/ 2027360 h 2904364"/>
              <a:gd name="connsiteX10" fmla="*/ 1862258 w 5501349"/>
              <a:gd name="connsiteY10" fmla="*/ 2015970 h 2904364"/>
              <a:gd name="connsiteX11" fmla="*/ 2175482 w 5501349"/>
              <a:gd name="connsiteY11" fmla="*/ 1810956 h 2904364"/>
              <a:gd name="connsiteX12" fmla="*/ 2511485 w 5501349"/>
              <a:gd name="connsiteY12" fmla="*/ 1497740 h 2904364"/>
              <a:gd name="connsiteX13" fmla="*/ 2591215 w 5501349"/>
              <a:gd name="connsiteY13" fmla="*/ 1315506 h 2904364"/>
              <a:gd name="connsiteX14" fmla="*/ 2779149 w 5501349"/>
              <a:gd name="connsiteY14" fmla="*/ 1190220 h 2904364"/>
              <a:gd name="connsiteX15" fmla="*/ 2955694 w 5501349"/>
              <a:gd name="connsiteY15" fmla="*/ 1156051 h 2904364"/>
              <a:gd name="connsiteX16" fmla="*/ 3058203 w 5501349"/>
              <a:gd name="connsiteY16" fmla="*/ 1161745 h 2904364"/>
              <a:gd name="connsiteX17" fmla="*/ 3303087 w 5501349"/>
              <a:gd name="connsiteY17" fmla="*/ 1218694 h 2904364"/>
              <a:gd name="connsiteX18" fmla="*/ 3479632 w 5501349"/>
              <a:gd name="connsiteY18" fmla="*/ 1207304 h 2904364"/>
              <a:gd name="connsiteX19" fmla="*/ 3587836 w 5501349"/>
              <a:gd name="connsiteY19" fmla="*/ 1212999 h 2904364"/>
              <a:gd name="connsiteX20" fmla="*/ 3935230 w 5501349"/>
              <a:gd name="connsiteY20" fmla="*/ 837140 h 2904364"/>
              <a:gd name="connsiteX21" fmla="*/ 4020655 w 5501349"/>
              <a:gd name="connsiteY21" fmla="*/ 757412 h 2904364"/>
              <a:gd name="connsiteX22" fmla="*/ 4060520 w 5501349"/>
              <a:gd name="connsiteY22" fmla="*/ 649211 h 2904364"/>
              <a:gd name="connsiteX23" fmla="*/ 4333878 w 5501349"/>
              <a:gd name="connsiteY23" fmla="*/ 626431 h 2904364"/>
              <a:gd name="connsiteX24" fmla="*/ 4430693 w 5501349"/>
              <a:gd name="connsiteY24" fmla="*/ 575178 h 2904364"/>
              <a:gd name="connsiteX25" fmla="*/ 4641407 w 5501349"/>
              <a:gd name="connsiteY25" fmla="*/ 495450 h 2904364"/>
              <a:gd name="connsiteX26" fmla="*/ 4891986 w 5501349"/>
              <a:gd name="connsiteY26" fmla="*/ 125286 h 2904364"/>
              <a:gd name="connsiteX27" fmla="*/ 5284940 w 5501349"/>
              <a:gd name="connsiteY27" fmla="*/ 85422 h 2904364"/>
              <a:gd name="connsiteX28" fmla="*/ 5495654 w 5501349"/>
              <a:gd name="connsiteY28" fmla="*/ 0 h 2904364"/>
              <a:gd name="connsiteX29" fmla="*/ 5501349 w 5501349"/>
              <a:gd name="connsiteY29" fmla="*/ 1902073 h 2904364"/>
              <a:gd name="connsiteX30" fmla="*/ 5324805 w 5501349"/>
              <a:gd name="connsiteY30" fmla="*/ 1856515 h 2904364"/>
              <a:gd name="connsiteX31" fmla="*/ 5131175 w 5501349"/>
              <a:gd name="connsiteY31" fmla="*/ 1805261 h 2904364"/>
              <a:gd name="connsiteX32" fmla="*/ 4914766 w 5501349"/>
              <a:gd name="connsiteY32" fmla="*/ 1731228 h 2904364"/>
              <a:gd name="connsiteX33" fmla="*/ 4835037 w 5501349"/>
              <a:gd name="connsiteY33" fmla="*/ 1822346 h 2904364"/>
              <a:gd name="connsiteX34" fmla="*/ 4726832 w 5501349"/>
              <a:gd name="connsiteY34" fmla="*/ 2038749 h 2904364"/>
              <a:gd name="connsiteX35" fmla="*/ 4504728 w 5501349"/>
              <a:gd name="connsiteY35" fmla="*/ 2061529 h 2904364"/>
              <a:gd name="connsiteX36" fmla="*/ 4305404 w 5501349"/>
              <a:gd name="connsiteY36" fmla="*/ 2124172 h 2904364"/>
              <a:gd name="connsiteX37" fmla="*/ 4100384 w 5501349"/>
              <a:gd name="connsiteY37" fmla="*/ 2095698 h 2904364"/>
              <a:gd name="connsiteX38" fmla="*/ 3844110 w 5501349"/>
              <a:gd name="connsiteY38" fmla="*/ 2220984 h 2904364"/>
              <a:gd name="connsiteX39" fmla="*/ 3701736 w 5501349"/>
              <a:gd name="connsiteY39" fmla="*/ 2403218 h 2904364"/>
              <a:gd name="connsiteX40" fmla="*/ 3633396 w 5501349"/>
              <a:gd name="connsiteY40" fmla="*/ 2357660 h 2904364"/>
              <a:gd name="connsiteX41" fmla="*/ 3468242 w 5501349"/>
              <a:gd name="connsiteY41" fmla="*/ 2351965 h 2904364"/>
              <a:gd name="connsiteX42" fmla="*/ 3365732 w 5501349"/>
              <a:gd name="connsiteY42" fmla="*/ 2420303 h 2904364"/>
              <a:gd name="connsiteX43" fmla="*/ 3183493 w 5501349"/>
              <a:gd name="connsiteY43" fmla="*/ 2437387 h 2904364"/>
              <a:gd name="connsiteX44" fmla="*/ 3012643 w 5501349"/>
              <a:gd name="connsiteY44" fmla="*/ 2351965 h 2904364"/>
              <a:gd name="connsiteX45" fmla="*/ 2705115 w 5501349"/>
              <a:gd name="connsiteY45" fmla="*/ 2164036 h 2904364"/>
              <a:gd name="connsiteX46" fmla="*/ 2585520 w 5501349"/>
              <a:gd name="connsiteY46" fmla="*/ 2198205 h 2904364"/>
              <a:gd name="connsiteX47" fmla="*/ 2557045 w 5501349"/>
              <a:gd name="connsiteY47" fmla="*/ 2243763 h 2904364"/>
              <a:gd name="connsiteX48" fmla="*/ 2528570 w 5501349"/>
              <a:gd name="connsiteY48" fmla="*/ 2300712 h 2904364"/>
              <a:gd name="connsiteX49" fmla="*/ 2243821 w 5501349"/>
              <a:gd name="connsiteY49" fmla="*/ 2574063 h 2904364"/>
              <a:gd name="connsiteX50" fmla="*/ 2141312 w 5501349"/>
              <a:gd name="connsiteY50" fmla="*/ 2596843 h 2904364"/>
              <a:gd name="connsiteX51" fmla="*/ 1941987 w 5501349"/>
              <a:gd name="connsiteY51" fmla="*/ 2539894 h 2904364"/>
              <a:gd name="connsiteX52" fmla="*/ 1793918 w 5501349"/>
              <a:gd name="connsiteY52" fmla="*/ 2608232 h 2904364"/>
              <a:gd name="connsiteX53" fmla="*/ 1617374 w 5501349"/>
              <a:gd name="connsiteY53" fmla="*/ 2619622 h 2904364"/>
              <a:gd name="connsiteX54" fmla="*/ 1469304 w 5501349"/>
              <a:gd name="connsiteY54" fmla="*/ 2602538 h 2904364"/>
              <a:gd name="connsiteX55" fmla="*/ 1389575 w 5501349"/>
              <a:gd name="connsiteY55" fmla="*/ 2659486 h 2904364"/>
              <a:gd name="connsiteX56" fmla="*/ 1264285 w 5501349"/>
              <a:gd name="connsiteY56" fmla="*/ 2864500 h 2904364"/>
              <a:gd name="connsiteX57" fmla="*/ 1110521 w 5501349"/>
              <a:gd name="connsiteY57" fmla="*/ 2904364 h 2904364"/>
              <a:gd name="connsiteX58" fmla="*/ 0 w 5501349"/>
              <a:gd name="connsiteY58" fmla="*/ 2836026 h 2904364"/>
              <a:gd name="connsiteX0" fmla="*/ 11390 w 5501349"/>
              <a:gd name="connsiteY0" fmla="*/ 2841720 h 2904364"/>
              <a:gd name="connsiteX1" fmla="*/ 187934 w 5501349"/>
              <a:gd name="connsiteY1" fmla="*/ 2813246 h 2904364"/>
              <a:gd name="connsiteX2" fmla="*/ 187934 w 5501349"/>
              <a:gd name="connsiteY2" fmla="*/ 2813246 h 2904364"/>
              <a:gd name="connsiteX3" fmla="*/ 637837 w 5501349"/>
              <a:gd name="connsiteY3" fmla="*/ 2579758 h 2904364"/>
              <a:gd name="connsiteX4" fmla="*/ 996621 w 5501349"/>
              <a:gd name="connsiteY4" fmla="*/ 2551284 h 2904364"/>
              <a:gd name="connsiteX5" fmla="*/ 1099131 w 5501349"/>
              <a:gd name="connsiteY5" fmla="*/ 2408913 h 2904364"/>
              <a:gd name="connsiteX6" fmla="*/ 1213030 w 5501349"/>
              <a:gd name="connsiteY6" fmla="*/ 2340575 h 2904364"/>
              <a:gd name="connsiteX7" fmla="*/ 1531949 w 5501349"/>
              <a:gd name="connsiteY7" fmla="*/ 2055834 h 2904364"/>
              <a:gd name="connsiteX8" fmla="*/ 1634459 w 5501349"/>
              <a:gd name="connsiteY8" fmla="*/ 2084308 h 2904364"/>
              <a:gd name="connsiteX9" fmla="*/ 1759748 w 5501349"/>
              <a:gd name="connsiteY9" fmla="*/ 2027360 h 2904364"/>
              <a:gd name="connsiteX10" fmla="*/ 1862258 w 5501349"/>
              <a:gd name="connsiteY10" fmla="*/ 2015970 h 2904364"/>
              <a:gd name="connsiteX11" fmla="*/ 2175482 w 5501349"/>
              <a:gd name="connsiteY11" fmla="*/ 1810956 h 2904364"/>
              <a:gd name="connsiteX12" fmla="*/ 2511485 w 5501349"/>
              <a:gd name="connsiteY12" fmla="*/ 1497740 h 2904364"/>
              <a:gd name="connsiteX13" fmla="*/ 2591215 w 5501349"/>
              <a:gd name="connsiteY13" fmla="*/ 1315506 h 2904364"/>
              <a:gd name="connsiteX14" fmla="*/ 2779149 w 5501349"/>
              <a:gd name="connsiteY14" fmla="*/ 1190220 h 2904364"/>
              <a:gd name="connsiteX15" fmla="*/ 2955694 w 5501349"/>
              <a:gd name="connsiteY15" fmla="*/ 1156051 h 2904364"/>
              <a:gd name="connsiteX16" fmla="*/ 3058203 w 5501349"/>
              <a:gd name="connsiteY16" fmla="*/ 1161745 h 2904364"/>
              <a:gd name="connsiteX17" fmla="*/ 3303087 w 5501349"/>
              <a:gd name="connsiteY17" fmla="*/ 1218694 h 2904364"/>
              <a:gd name="connsiteX18" fmla="*/ 3479632 w 5501349"/>
              <a:gd name="connsiteY18" fmla="*/ 1207304 h 2904364"/>
              <a:gd name="connsiteX19" fmla="*/ 3587836 w 5501349"/>
              <a:gd name="connsiteY19" fmla="*/ 1212999 h 2904364"/>
              <a:gd name="connsiteX20" fmla="*/ 3935230 w 5501349"/>
              <a:gd name="connsiteY20" fmla="*/ 837140 h 2904364"/>
              <a:gd name="connsiteX21" fmla="*/ 4020655 w 5501349"/>
              <a:gd name="connsiteY21" fmla="*/ 757412 h 2904364"/>
              <a:gd name="connsiteX22" fmla="*/ 4060520 w 5501349"/>
              <a:gd name="connsiteY22" fmla="*/ 649211 h 2904364"/>
              <a:gd name="connsiteX23" fmla="*/ 4333878 w 5501349"/>
              <a:gd name="connsiteY23" fmla="*/ 626431 h 2904364"/>
              <a:gd name="connsiteX24" fmla="*/ 4430693 w 5501349"/>
              <a:gd name="connsiteY24" fmla="*/ 575178 h 2904364"/>
              <a:gd name="connsiteX25" fmla="*/ 4641407 w 5501349"/>
              <a:gd name="connsiteY25" fmla="*/ 495450 h 2904364"/>
              <a:gd name="connsiteX26" fmla="*/ 4891986 w 5501349"/>
              <a:gd name="connsiteY26" fmla="*/ 125286 h 2904364"/>
              <a:gd name="connsiteX27" fmla="*/ 5284940 w 5501349"/>
              <a:gd name="connsiteY27" fmla="*/ 85422 h 2904364"/>
              <a:gd name="connsiteX28" fmla="*/ 5495654 w 5501349"/>
              <a:gd name="connsiteY28" fmla="*/ 0 h 2904364"/>
              <a:gd name="connsiteX29" fmla="*/ 5501349 w 5501349"/>
              <a:gd name="connsiteY29" fmla="*/ 1902073 h 2904364"/>
              <a:gd name="connsiteX30" fmla="*/ 5324805 w 5501349"/>
              <a:gd name="connsiteY30" fmla="*/ 1856515 h 2904364"/>
              <a:gd name="connsiteX31" fmla="*/ 5131175 w 5501349"/>
              <a:gd name="connsiteY31" fmla="*/ 1805261 h 2904364"/>
              <a:gd name="connsiteX32" fmla="*/ 4914766 w 5501349"/>
              <a:gd name="connsiteY32" fmla="*/ 1731228 h 2904364"/>
              <a:gd name="connsiteX33" fmla="*/ 4835037 w 5501349"/>
              <a:gd name="connsiteY33" fmla="*/ 1822346 h 2904364"/>
              <a:gd name="connsiteX34" fmla="*/ 4726832 w 5501349"/>
              <a:gd name="connsiteY34" fmla="*/ 2038749 h 2904364"/>
              <a:gd name="connsiteX35" fmla="*/ 4504728 w 5501349"/>
              <a:gd name="connsiteY35" fmla="*/ 2061529 h 2904364"/>
              <a:gd name="connsiteX36" fmla="*/ 4305404 w 5501349"/>
              <a:gd name="connsiteY36" fmla="*/ 2124172 h 2904364"/>
              <a:gd name="connsiteX37" fmla="*/ 4100384 w 5501349"/>
              <a:gd name="connsiteY37" fmla="*/ 2095698 h 2904364"/>
              <a:gd name="connsiteX38" fmla="*/ 3844110 w 5501349"/>
              <a:gd name="connsiteY38" fmla="*/ 2220984 h 2904364"/>
              <a:gd name="connsiteX39" fmla="*/ 3701736 w 5501349"/>
              <a:gd name="connsiteY39" fmla="*/ 2403218 h 2904364"/>
              <a:gd name="connsiteX40" fmla="*/ 3633396 w 5501349"/>
              <a:gd name="connsiteY40" fmla="*/ 2357660 h 2904364"/>
              <a:gd name="connsiteX41" fmla="*/ 3468242 w 5501349"/>
              <a:gd name="connsiteY41" fmla="*/ 2351965 h 2904364"/>
              <a:gd name="connsiteX42" fmla="*/ 3365732 w 5501349"/>
              <a:gd name="connsiteY42" fmla="*/ 2420303 h 2904364"/>
              <a:gd name="connsiteX43" fmla="*/ 3183493 w 5501349"/>
              <a:gd name="connsiteY43" fmla="*/ 2437387 h 2904364"/>
              <a:gd name="connsiteX44" fmla="*/ 3012643 w 5501349"/>
              <a:gd name="connsiteY44" fmla="*/ 2351965 h 2904364"/>
              <a:gd name="connsiteX45" fmla="*/ 2705115 w 5501349"/>
              <a:gd name="connsiteY45" fmla="*/ 2164036 h 2904364"/>
              <a:gd name="connsiteX46" fmla="*/ 2585520 w 5501349"/>
              <a:gd name="connsiteY46" fmla="*/ 2198205 h 2904364"/>
              <a:gd name="connsiteX47" fmla="*/ 2557045 w 5501349"/>
              <a:gd name="connsiteY47" fmla="*/ 2243763 h 2904364"/>
              <a:gd name="connsiteX48" fmla="*/ 2528570 w 5501349"/>
              <a:gd name="connsiteY48" fmla="*/ 2300712 h 2904364"/>
              <a:gd name="connsiteX49" fmla="*/ 2243821 w 5501349"/>
              <a:gd name="connsiteY49" fmla="*/ 2574063 h 2904364"/>
              <a:gd name="connsiteX50" fmla="*/ 2141312 w 5501349"/>
              <a:gd name="connsiteY50" fmla="*/ 2596843 h 2904364"/>
              <a:gd name="connsiteX51" fmla="*/ 1941987 w 5501349"/>
              <a:gd name="connsiteY51" fmla="*/ 2539894 h 2904364"/>
              <a:gd name="connsiteX52" fmla="*/ 1793918 w 5501349"/>
              <a:gd name="connsiteY52" fmla="*/ 2608232 h 2904364"/>
              <a:gd name="connsiteX53" fmla="*/ 1617374 w 5501349"/>
              <a:gd name="connsiteY53" fmla="*/ 2619622 h 2904364"/>
              <a:gd name="connsiteX54" fmla="*/ 1469304 w 5501349"/>
              <a:gd name="connsiteY54" fmla="*/ 2602538 h 2904364"/>
              <a:gd name="connsiteX55" fmla="*/ 1389575 w 5501349"/>
              <a:gd name="connsiteY55" fmla="*/ 2659486 h 2904364"/>
              <a:gd name="connsiteX56" fmla="*/ 1264285 w 5501349"/>
              <a:gd name="connsiteY56" fmla="*/ 2864500 h 2904364"/>
              <a:gd name="connsiteX57" fmla="*/ 1110521 w 5501349"/>
              <a:gd name="connsiteY57" fmla="*/ 2904364 h 2904364"/>
              <a:gd name="connsiteX58" fmla="*/ 928281 w 5501349"/>
              <a:gd name="connsiteY58" fmla="*/ 2881584 h 2904364"/>
              <a:gd name="connsiteX59" fmla="*/ 0 w 5501349"/>
              <a:gd name="connsiteY59" fmla="*/ 2836026 h 2904364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0 w 5501349"/>
              <a:gd name="connsiteY59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08687 w 5501349"/>
              <a:gd name="connsiteY59" fmla="*/ 2967007 h 3001176"/>
              <a:gd name="connsiteX60" fmla="*/ 0 w 5501349"/>
              <a:gd name="connsiteY60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0 w 5501349"/>
              <a:gd name="connsiteY60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370173 w 5501349"/>
              <a:gd name="connsiteY60" fmla="*/ 2881584 h 3001176"/>
              <a:gd name="connsiteX61" fmla="*/ 0 w 5501349"/>
              <a:gd name="connsiteY61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284749 w 5501349"/>
              <a:gd name="connsiteY60" fmla="*/ 2961312 h 3001176"/>
              <a:gd name="connsiteX61" fmla="*/ 0 w 5501349"/>
              <a:gd name="connsiteY61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381563 w 5501349"/>
              <a:gd name="connsiteY60" fmla="*/ 2955617 h 3001176"/>
              <a:gd name="connsiteX61" fmla="*/ 284749 w 5501349"/>
              <a:gd name="connsiteY61" fmla="*/ 2961312 h 3001176"/>
              <a:gd name="connsiteX62" fmla="*/ 0 w 5501349"/>
              <a:gd name="connsiteY62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392953 w 5501349"/>
              <a:gd name="connsiteY60" fmla="*/ 2995481 h 3001176"/>
              <a:gd name="connsiteX61" fmla="*/ 284749 w 5501349"/>
              <a:gd name="connsiteY61" fmla="*/ 2961312 h 3001176"/>
              <a:gd name="connsiteX62" fmla="*/ 0 w 5501349"/>
              <a:gd name="connsiteY62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666312 w 5501349"/>
              <a:gd name="connsiteY60" fmla="*/ 2967007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28562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495757"/>
              <a:gd name="connsiteY0" fmla="*/ 2841720 h 3001176"/>
              <a:gd name="connsiteX1" fmla="*/ 187934 w 5495757"/>
              <a:gd name="connsiteY1" fmla="*/ 2813246 h 3001176"/>
              <a:gd name="connsiteX2" fmla="*/ 285624 w 5495757"/>
              <a:gd name="connsiteY2" fmla="*/ 2813246 h 3001176"/>
              <a:gd name="connsiteX3" fmla="*/ 637837 w 5495757"/>
              <a:gd name="connsiteY3" fmla="*/ 2579758 h 3001176"/>
              <a:gd name="connsiteX4" fmla="*/ 996621 w 5495757"/>
              <a:gd name="connsiteY4" fmla="*/ 2551284 h 3001176"/>
              <a:gd name="connsiteX5" fmla="*/ 1099131 w 5495757"/>
              <a:gd name="connsiteY5" fmla="*/ 2408913 h 3001176"/>
              <a:gd name="connsiteX6" fmla="*/ 1213030 w 5495757"/>
              <a:gd name="connsiteY6" fmla="*/ 2340575 h 3001176"/>
              <a:gd name="connsiteX7" fmla="*/ 1531949 w 5495757"/>
              <a:gd name="connsiteY7" fmla="*/ 2055834 h 3001176"/>
              <a:gd name="connsiteX8" fmla="*/ 1634459 w 5495757"/>
              <a:gd name="connsiteY8" fmla="*/ 2084308 h 3001176"/>
              <a:gd name="connsiteX9" fmla="*/ 1759748 w 5495757"/>
              <a:gd name="connsiteY9" fmla="*/ 2027360 h 3001176"/>
              <a:gd name="connsiteX10" fmla="*/ 1862258 w 5495757"/>
              <a:gd name="connsiteY10" fmla="*/ 2015970 h 3001176"/>
              <a:gd name="connsiteX11" fmla="*/ 2175482 w 5495757"/>
              <a:gd name="connsiteY11" fmla="*/ 1810956 h 3001176"/>
              <a:gd name="connsiteX12" fmla="*/ 2511485 w 5495757"/>
              <a:gd name="connsiteY12" fmla="*/ 1497740 h 3001176"/>
              <a:gd name="connsiteX13" fmla="*/ 2591215 w 5495757"/>
              <a:gd name="connsiteY13" fmla="*/ 1315506 h 3001176"/>
              <a:gd name="connsiteX14" fmla="*/ 2779149 w 5495757"/>
              <a:gd name="connsiteY14" fmla="*/ 1190220 h 3001176"/>
              <a:gd name="connsiteX15" fmla="*/ 2955694 w 5495757"/>
              <a:gd name="connsiteY15" fmla="*/ 1156051 h 3001176"/>
              <a:gd name="connsiteX16" fmla="*/ 3058203 w 5495757"/>
              <a:gd name="connsiteY16" fmla="*/ 1161745 h 3001176"/>
              <a:gd name="connsiteX17" fmla="*/ 3303087 w 5495757"/>
              <a:gd name="connsiteY17" fmla="*/ 1218694 h 3001176"/>
              <a:gd name="connsiteX18" fmla="*/ 3479632 w 5495757"/>
              <a:gd name="connsiteY18" fmla="*/ 1207304 h 3001176"/>
              <a:gd name="connsiteX19" fmla="*/ 3587836 w 5495757"/>
              <a:gd name="connsiteY19" fmla="*/ 1212999 h 3001176"/>
              <a:gd name="connsiteX20" fmla="*/ 3935230 w 5495757"/>
              <a:gd name="connsiteY20" fmla="*/ 837140 h 3001176"/>
              <a:gd name="connsiteX21" fmla="*/ 4020655 w 5495757"/>
              <a:gd name="connsiteY21" fmla="*/ 757412 h 3001176"/>
              <a:gd name="connsiteX22" fmla="*/ 4060520 w 5495757"/>
              <a:gd name="connsiteY22" fmla="*/ 649211 h 3001176"/>
              <a:gd name="connsiteX23" fmla="*/ 4333878 w 5495757"/>
              <a:gd name="connsiteY23" fmla="*/ 626431 h 3001176"/>
              <a:gd name="connsiteX24" fmla="*/ 4430693 w 5495757"/>
              <a:gd name="connsiteY24" fmla="*/ 575178 h 3001176"/>
              <a:gd name="connsiteX25" fmla="*/ 4641407 w 5495757"/>
              <a:gd name="connsiteY25" fmla="*/ 495450 h 3001176"/>
              <a:gd name="connsiteX26" fmla="*/ 4891986 w 5495757"/>
              <a:gd name="connsiteY26" fmla="*/ 125286 h 3001176"/>
              <a:gd name="connsiteX27" fmla="*/ 5284940 w 5495757"/>
              <a:gd name="connsiteY27" fmla="*/ 85422 h 3001176"/>
              <a:gd name="connsiteX28" fmla="*/ 5495654 w 5495757"/>
              <a:gd name="connsiteY28" fmla="*/ 0 h 3001176"/>
              <a:gd name="connsiteX29" fmla="*/ 5474706 w 5495757"/>
              <a:gd name="connsiteY29" fmla="*/ 1902073 h 3001176"/>
              <a:gd name="connsiteX30" fmla="*/ 5324805 w 5495757"/>
              <a:gd name="connsiteY30" fmla="*/ 1856515 h 3001176"/>
              <a:gd name="connsiteX31" fmla="*/ 5131175 w 5495757"/>
              <a:gd name="connsiteY31" fmla="*/ 1805261 h 3001176"/>
              <a:gd name="connsiteX32" fmla="*/ 4914766 w 5495757"/>
              <a:gd name="connsiteY32" fmla="*/ 1731228 h 3001176"/>
              <a:gd name="connsiteX33" fmla="*/ 4835037 w 5495757"/>
              <a:gd name="connsiteY33" fmla="*/ 1822346 h 3001176"/>
              <a:gd name="connsiteX34" fmla="*/ 4726832 w 5495757"/>
              <a:gd name="connsiteY34" fmla="*/ 2038749 h 3001176"/>
              <a:gd name="connsiteX35" fmla="*/ 4504728 w 5495757"/>
              <a:gd name="connsiteY35" fmla="*/ 2061529 h 3001176"/>
              <a:gd name="connsiteX36" fmla="*/ 4305404 w 5495757"/>
              <a:gd name="connsiteY36" fmla="*/ 2124172 h 3001176"/>
              <a:gd name="connsiteX37" fmla="*/ 4100384 w 5495757"/>
              <a:gd name="connsiteY37" fmla="*/ 2095698 h 3001176"/>
              <a:gd name="connsiteX38" fmla="*/ 3844110 w 5495757"/>
              <a:gd name="connsiteY38" fmla="*/ 2220984 h 3001176"/>
              <a:gd name="connsiteX39" fmla="*/ 3701736 w 5495757"/>
              <a:gd name="connsiteY39" fmla="*/ 2403218 h 3001176"/>
              <a:gd name="connsiteX40" fmla="*/ 3633396 w 5495757"/>
              <a:gd name="connsiteY40" fmla="*/ 2357660 h 3001176"/>
              <a:gd name="connsiteX41" fmla="*/ 3468242 w 5495757"/>
              <a:gd name="connsiteY41" fmla="*/ 2351965 h 3001176"/>
              <a:gd name="connsiteX42" fmla="*/ 3365732 w 5495757"/>
              <a:gd name="connsiteY42" fmla="*/ 2420303 h 3001176"/>
              <a:gd name="connsiteX43" fmla="*/ 3183493 w 5495757"/>
              <a:gd name="connsiteY43" fmla="*/ 2437387 h 3001176"/>
              <a:gd name="connsiteX44" fmla="*/ 3012643 w 5495757"/>
              <a:gd name="connsiteY44" fmla="*/ 2351965 h 3001176"/>
              <a:gd name="connsiteX45" fmla="*/ 2705115 w 5495757"/>
              <a:gd name="connsiteY45" fmla="*/ 2164036 h 3001176"/>
              <a:gd name="connsiteX46" fmla="*/ 2585520 w 5495757"/>
              <a:gd name="connsiteY46" fmla="*/ 2198205 h 3001176"/>
              <a:gd name="connsiteX47" fmla="*/ 2557045 w 5495757"/>
              <a:gd name="connsiteY47" fmla="*/ 2243763 h 3001176"/>
              <a:gd name="connsiteX48" fmla="*/ 2528570 w 5495757"/>
              <a:gd name="connsiteY48" fmla="*/ 2300712 h 3001176"/>
              <a:gd name="connsiteX49" fmla="*/ 2243821 w 5495757"/>
              <a:gd name="connsiteY49" fmla="*/ 2574063 h 3001176"/>
              <a:gd name="connsiteX50" fmla="*/ 2141312 w 5495757"/>
              <a:gd name="connsiteY50" fmla="*/ 2596843 h 3001176"/>
              <a:gd name="connsiteX51" fmla="*/ 1941987 w 5495757"/>
              <a:gd name="connsiteY51" fmla="*/ 2539894 h 3001176"/>
              <a:gd name="connsiteX52" fmla="*/ 1793918 w 5495757"/>
              <a:gd name="connsiteY52" fmla="*/ 2608232 h 3001176"/>
              <a:gd name="connsiteX53" fmla="*/ 1617374 w 5495757"/>
              <a:gd name="connsiteY53" fmla="*/ 2619622 h 3001176"/>
              <a:gd name="connsiteX54" fmla="*/ 1469304 w 5495757"/>
              <a:gd name="connsiteY54" fmla="*/ 2602538 h 3001176"/>
              <a:gd name="connsiteX55" fmla="*/ 1389575 w 5495757"/>
              <a:gd name="connsiteY55" fmla="*/ 2659486 h 3001176"/>
              <a:gd name="connsiteX56" fmla="*/ 1264285 w 5495757"/>
              <a:gd name="connsiteY56" fmla="*/ 2864500 h 3001176"/>
              <a:gd name="connsiteX57" fmla="*/ 1110521 w 5495757"/>
              <a:gd name="connsiteY57" fmla="*/ 2904364 h 3001176"/>
              <a:gd name="connsiteX58" fmla="*/ 1025096 w 5495757"/>
              <a:gd name="connsiteY58" fmla="*/ 3001176 h 3001176"/>
              <a:gd name="connsiteX59" fmla="*/ 899806 w 5495757"/>
              <a:gd name="connsiteY59" fmla="*/ 2944228 h 3001176"/>
              <a:gd name="connsiteX60" fmla="*/ 563803 w 5495757"/>
              <a:gd name="connsiteY60" fmla="*/ 2921448 h 3001176"/>
              <a:gd name="connsiteX61" fmla="*/ 392953 w 5495757"/>
              <a:gd name="connsiteY61" fmla="*/ 2995481 h 3001176"/>
              <a:gd name="connsiteX62" fmla="*/ 284749 w 5495757"/>
              <a:gd name="connsiteY62" fmla="*/ 2961312 h 3001176"/>
              <a:gd name="connsiteX63" fmla="*/ 0 w 5495757"/>
              <a:gd name="connsiteY63" fmla="*/ 2836026 h 3001176"/>
              <a:gd name="connsiteX0" fmla="*/ 11390 w 5495929"/>
              <a:gd name="connsiteY0" fmla="*/ 2841720 h 3001176"/>
              <a:gd name="connsiteX1" fmla="*/ 187934 w 5495929"/>
              <a:gd name="connsiteY1" fmla="*/ 2813246 h 3001176"/>
              <a:gd name="connsiteX2" fmla="*/ 285624 w 5495929"/>
              <a:gd name="connsiteY2" fmla="*/ 2813246 h 3001176"/>
              <a:gd name="connsiteX3" fmla="*/ 637837 w 5495929"/>
              <a:gd name="connsiteY3" fmla="*/ 2579758 h 3001176"/>
              <a:gd name="connsiteX4" fmla="*/ 996621 w 5495929"/>
              <a:gd name="connsiteY4" fmla="*/ 2551284 h 3001176"/>
              <a:gd name="connsiteX5" fmla="*/ 1099131 w 5495929"/>
              <a:gd name="connsiteY5" fmla="*/ 2408913 h 3001176"/>
              <a:gd name="connsiteX6" fmla="*/ 1213030 w 5495929"/>
              <a:gd name="connsiteY6" fmla="*/ 2340575 h 3001176"/>
              <a:gd name="connsiteX7" fmla="*/ 1531949 w 5495929"/>
              <a:gd name="connsiteY7" fmla="*/ 2055834 h 3001176"/>
              <a:gd name="connsiteX8" fmla="*/ 1634459 w 5495929"/>
              <a:gd name="connsiteY8" fmla="*/ 2084308 h 3001176"/>
              <a:gd name="connsiteX9" fmla="*/ 1759748 w 5495929"/>
              <a:gd name="connsiteY9" fmla="*/ 2027360 h 3001176"/>
              <a:gd name="connsiteX10" fmla="*/ 1862258 w 5495929"/>
              <a:gd name="connsiteY10" fmla="*/ 2015970 h 3001176"/>
              <a:gd name="connsiteX11" fmla="*/ 2175482 w 5495929"/>
              <a:gd name="connsiteY11" fmla="*/ 1810956 h 3001176"/>
              <a:gd name="connsiteX12" fmla="*/ 2511485 w 5495929"/>
              <a:gd name="connsiteY12" fmla="*/ 1497740 h 3001176"/>
              <a:gd name="connsiteX13" fmla="*/ 2591215 w 5495929"/>
              <a:gd name="connsiteY13" fmla="*/ 1315506 h 3001176"/>
              <a:gd name="connsiteX14" fmla="*/ 2779149 w 5495929"/>
              <a:gd name="connsiteY14" fmla="*/ 1190220 h 3001176"/>
              <a:gd name="connsiteX15" fmla="*/ 2955694 w 5495929"/>
              <a:gd name="connsiteY15" fmla="*/ 1156051 h 3001176"/>
              <a:gd name="connsiteX16" fmla="*/ 3058203 w 5495929"/>
              <a:gd name="connsiteY16" fmla="*/ 1161745 h 3001176"/>
              <a:gd name="connsiteX17" fmla="*/ 3303087 w 5495929"/>
              <a:gd name="connsiteY17" fmla="*/ 1218694 h 3001176"/>
              <a:gd name="connsiteX18" fmla="*/ 3479632 w 5495929"/>
              <a:gd name="connsiteY18" fmla="*/ 1207304 h 3001176"/>
              <a:gd name="connsiteX19" fmla="*/ 3587836 w 5495929"/>
              <a:gd name="connsiteY19" fmla="*/ 1212999 h 3001176"/>
              <a:gd name="connsiteX20" fmla="*/ 3935230 w 5495929"/>
              <a:gd name="connsiteY20" fmla="*/ 837140 h 3001176"/>
              <a:gd name="connsiteX21" fmla="*/ 4020655 w 5495929"/>
              <a:gd name="connsiteY21" fmla="*/ 757412 h 3001176"/>
              <a:gd name="connsiteX22" fmla="*/ 4060520 w 5495929"/>
              <a:gd name="connsiteY22" fmla="*/ 649211 h 3001176"/>
              <a:gd name="connsiteX23" fmla="*/ 4333878 w 5495929"/>
              <a:gd name="connsiteY23" fmla="*/ 626431 h 3001176"/>
              <a:gd name="connsiteX24" fmla="*/ 4430693 w 5495929"/>
              <a:gd name="connsiteY24" fmla="*/ 575178 h 3001176"/>
              <a:gd name="connsiteX25" fmla="*/ 4641407 w 5495929"/>
              <a:gd name="connsiteY25" fmla="*/ 495450 h 3001176"/>
              <a:gd name="connsiteX26" fmla="*/ 4891986 w 5495929"/>
              <a:gd name="connsiteY26" fmla="*/ 125286 h 3001176"/>
              <a:gd name="connsiteX27" fmla="*/ 5284940 w 5495929"/>
              <a:gd name="connsiteY27" fmla="*/ 85422 h 3001176"/>
              <a:gd name="connsiteX28" fmla="*/ 5495654 w 5495929"/>
              <a:gd name="connsiteY28" fmla="*/ 0 h 3001176"/>
              <a:gd name="connsiteX29" fmla="*/ 5490849 w 5495929"/>
              <a:gd name="connsiteY29" fmla="*/ 1853640 h 3001176"/>
              <a:gd name="connsiteX30" fmla="*/ 5324805 w 5495929"/>
              <a:gd name="connsiteY30" fmla="*/ 1856515 h 3001176"/>
              <a:gd name="connsiteX31" fmla="*/ 5131175 w 5495929"/>
              <a:gd name="connsiteY31" fmla="*/ 1805261 h 3001176"/>
              <a:gd name="connsiteX32" fmla="*/ 4914766 w 5495929"/>
              <a:gd name="connsiteY32" fmla="*/ 1731228 h 3001176"/>
              <a:gd name="connsiteX33" fmla="*/ 4835037 w 5495929"/>
              <a:gd name="connsiteY33" fmla="*/ 1822346 h 3001176"/>
              <a:gd name="connsiteX34" fmla="*/ 4726832 w 5495929"/>
              <a:gd name="connsiteY34" fmla="*/ 2038749 h 3001176"/>
              <a:gd name="connsiteX35" fmla="*/ 4504728 w 5495929"/>
              <a:gd name="connsiteY35" fmla="*/ 2061529 h 3001176"/>
              <a:gd name="connsiteX36" fmla="*/ 4305404 w 5495929"/>
              <a:gd name="connsiteY36" fmla="*/ 2124172 h 3001176"/>
              <a:gd name="connsiteX37" fmla="*/ 4100384 w 5495929"/>
              <a:gd name="connsiteY37" fmla="*/ 2095698 h 3001176"/>
              <a:gd name="connsiteX38" fmla="*/ 3844110 w 5495929"/>
              <a:gd name="connsiteY38" fmla="*/ 2220984 h 3001176"/>
              <a:gd name="connsiteX39" fmla="*/ 3701736 w 5495929"/>
              <a:gd name="connsiteY39" fmla="*/ 2403218 h 3001176"/>
              <a:gd name="connsiteX40" fmla="*/ 3633396 w 5495929"/>
              <a:gd name="connsiteY40" fmla="*/ 2357660 h 3001176"/>
              <a:gd name="connsiteX41" fmla="*/ 3468242 w 5495929"/>
              <a:gd name="connsiteY41" fmla="*/ 2351965 h 3001176"/>
              <a:gd name="connsiteX42" fmla="*/ 3365732 w 5495929"/>
              <a:gd name="connsiteY42" fmla="*/ 2420303 h 3001176"/>
              <a:gd name="connsiteX43" fmla="*/ 3183493 w 5495929"/>
              <a:gd name="connsiteY43" fmla="*/ 2437387 h 3001176"/>
              <a:gd name="connsiteX44" fmla="*/ 3012643 w 5495929"/>
              <a:gd name="connsiteY44" fmla="*/ 2351965 h 3001176"/>
              <a:gd name="connsiteX45" fmla="*/ 2705115 w 5495929"/>
              <a:gd name="connsiteY45" fmla="*/ 2164036 h 3001176"/>
              <a:gd name="connsiteX46" fmla="*/ 2585520 w 5495929"/>
              <a:gd name="connsiteY46" fmla="*/ 2198205 h 3001176"/>
              <a:gd name="connsiteX47" fmla="*/ 2557045 w 5495929"/>
              <a:gd name="connsiteY47" fmla="*/ 2243763 h 3001176"/>
              <a:gd name="connsiteX48" fmla="*/ 2528570 w 5495929"/>
              <a:gd name="connsiteY48" fmla="*/ 2300712 h 3001176"/>
              <a:gd name="connsiteX49" fmla="*/ 2243821 w 5495929"/>
              <a:gd name="connsiteY49" fmla="*/ 2574063 h 3001176"/>
              <a:gd name="connsiteX50" fmla="*/ 2141312 w 5495929"/>
              <a:gd name="connsiteY50" fmla="*/ 2596843 h 3001176"/>
              <a:gd name="connsiteX51" fmla="*/ 1941987 w 5495929"/>
              <a:gd name="connsiteY51" fmla="*/ 2539894 h 3001176"/>
              <a:gd name="connsiteX52" fmla="*/ 1793918 w 5495929"/>
              <a:gd name="connsiteY52" fmla="*/ 2608232 h 3001176"/>
              <a:gd name="connsiteX53" fmla="*/ 1617374 w 5495929"/>
              <a:gd name="connsiteY53" fmla="*/ 2619622 h 3001176"/>
              <a:gd name="connsiteX54" fmla="*/ 1469304 w 5495929"/>
              <a:gd name="connsiteY54" fmla="*/ 2602538 h 3001176"/>
              <a:gd name="connsiteX55" fmla="*/ 1389575 w 5495929"/>
              <a:gd name="connsiteY55" fmla="*/ 2659486 h 3001176"/>
              <a:gd name="connsiteX56" fmla="*/ 1264285 w 5495929"/>
              <a:gd name="connsiteY56" fmla="*/ 2864500 h 3001176"/>
              <a:gd name="connsiteX57" fmla="*/ 1110521 w 5495929"/>
              <a:gd name="connsiteY57" fmla="*/ 2904364 h 3001176"/>
              <a:gd name="connsiteX58" fmla="*/ 1025096 w 5495929"/>
              <a:gd name="connsiteY58" fmla="*/ 3001176 h 3001176"/>
              <a:gd name="connsiteX59" fmla="*/ 899806 w 5495929"/>
              <a:gd name="connsiteY59" fmla="*/ 2944228 h 3001176"/>
              <a:gd name="connsiteX60" fmla="*/ 563803 w 5495929"/>
              <a:gd name="connsiteY60" fmla="*/ 2921448 h 3001176"/>
              <a:gd name="connsiteX61" fmla="*/ 392953 w 5495929"/>
              <a:gd name="connsiteY61" fmla="*/ 2995481 h 3001176"/>
              <a:gd name="connsiteX62" fmla="*/ 284749 w 5495929"/>
              <a:gd name="connsiteY62" fmla="*/ 2961312 h 3001176"/>
              <a:gd name="connsiteX63" fmla="*/ 0 w 5495929"/>
              <a:gd name="connsiteY63" fmla="*/ 2836026 h 300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95929" h="3001176">
                <a:moveTo>
                  <a:pt x="11390" y="2841720"/>
                </a:moveTo>
                <a:cubicBezTo>
                  <a:pt x="70238" y="2832229"/>
                  <a:pt x="142228" y="2817992"/>
                  <a:pt x="187934" y="2813246"/>
                </a:cubicBezTo>
                <a:cubicBezTo>
                  <a:pt x="233640" y="2808500"/>
                  <a:pt x="253061" y="2813246"/>
                  <a:pt x="285624" y="2813246"/>
                </a:cubicBezTo>
                <a:lnTo>
                  <a:pt x="637837" y="2579758"/>
                </a:lnTo>
                <a:lnTo>
                  <a:pt x="996621" y="2551284"/>
                </a:lnTo>
                <a:lnTo>
                  <a:pt x="1099131" y="2408913"/>
                </a:lnTo>
                <a:lnTo>
                  <a:pt x="1213030" y="2340575"/>
                </a:lnTo>
                <a:lnTo>
                  <a:pt x="1531949" y="2055834"/>
                </a:lnTo>
                <a:lnTo>
                  <a:pt x="1634459" y="2084308"/>
                </a:lnTo>
                <a:lnTo>
                  <a:pt x="1759748" y="2027360"/>
                </a:lnTo>
                <a:lnTo>
                  <a:pt x="1862258" y="2015970"/>
                </a:lnTo>
                <a:lnTo>
                  <a:pt x="2175482" y="1810956"/>
                </a:lnTo>
                <a:lnTo>
                  <a:pt x="2511485" y="1497740"/>
                </a:lnTo>
                <a:lnTo>
                  <a:pt x="2591215" y="1315506"/>
                </a:lnTo>
                <a:lnTo>
                  <a:pt x="2779149" y="1190220"/>
                </a:lnTo>
                <a:lnTo>
                  <a:pt x="2955694" y="1156051"/>
                </a:lnTo>
                <a:lnTo>
                  <a:pt x="3058203" y="1161745"/>
                </a:lnTo>
                <a:lnTo>
                  <a:pt x="3303087" y="1218694"/>
                </a:lnTo>
                <a:lnTo>
                  <a:pt x="3479632" y="1207304"/>
                </a:lnTo>
                <a:lnTo>
                  <a:pt x="3587836" y="1212999"/>
                </a:lnTo>
                <a:cubicBezTo>
                  <a:pt x="3801324" y="1132116"/>
                  <a:pt x="3819432" y="962426"/>
                  <a:pt x="3935230" y="837140"/>
                </a:cubicBezTo>
                <a:lnTo>
                  <a:pt x="4020655" y="757412"/>
                </a:lnTo>
                <a:lnTo>
                  <a:pt x="4060520" y="649211"/>
                </a:lnTo>
                <a:lnTo>
                  <a:pt x="4333878" y="626431"/>
                </a:lnTo>
                <a:lnTo>
                  <a:pt x="4430693" y="575178"/>
                </a:lnTo>
                <a:lnTo>
                  <a:pt x="4641407" y="495450"/>
                </a:lnTo>
                <a:lnTo>
                  <a:pt x="4891986" y="125286"/>
                </a:lnTo>
                <a:lnTo>
                  <a:pt x="5284940" y="85422"/>
                </a:lnTo>
                <a:lnTo>
                  <a:pt x="5495654" y="0"/>
                </a:lnTo>
                <a:cubicBezTo>
                  <a:pt x="5497552" y="634024"/>
                  <a:pt x="5488951" y="1219616"/>
                  <a:pt x="5490849" y="1853640"/>
                </a:cubicBezTo>
                <a:cubicBezTo>
                  <a:pt x="5440882" y="1838454"/>
                  <a:pt x="5384751" y="1864578"/>
                  <a:pt x="5324805" y="1856515"/>
                </a:cubicBezTo>
                <a:cubicBezTo>
                  <a:pt x="5264859" y="1848452"/>
                  <a:pt x="5195718" y="1822346"/>
                  <a:pt x="5131175" y="1805261"/>
                </a:cubicBezTo>
                <a:lnTo>
                  <a:pt x="4914766" y="1731228"/>
                </a:lnTo>
                <a:lnTo>
                  <a:pt x="4835037" y="1822346"/>
                </a:lnTo>
                <a:lnTo>
                  <a:pt x="4726832" y="2038749"/>
                </a:lnTo>
                <a:lnTo>
                  <a:pt x="4504728" y="2061529"/>
                </a:lnTo>
                <a:lnTo>
                  <a:pt x="4305404" y="2124172"/>
                </a:lnTo>
                <a:lnTo>
                  <a:pt x="4100384" y="2095698"/>
                </a:lnTo>
                <a:lnTo>
                  <a:pt x="3844110" y="2220984"/>
                </a:lnTo>
                <a:lnTo>
                  <a:pt x="3701736" y="2403218"/>
                </a:lnTo>
                <a:lnTo>
                  <a:pt x="3633396" y="2357660"/>
                </a:lnTo>
                <a:lnTo>
                  <a:pt x="3468242" y="2351965"/>
                </a:lnTo>
                <a:lnTo>
                  <a:pt x="3365732" y="2420303"/>
                </a:lnTo>
                <a:lnTo>
                  <a:pt x="3183493" y="2437387"/>
                </a:lnTo>
                <a:lnTo>
                  <a:pt x="3012643" y="2351965"/>
                </a:lnTo>
                <a:lnTo>
                  <a:pt x="2705115" y="2164036"/>
                </a:lnTo>
                <a:lnTo>
                  <a:pt x="2585520" y="2198205"/>
                </a:lnTo>
                <a:lnTo>
                  <a:pt x="2557045" y="2243763"/>
                </a:lnTo>
                <a:lnTo>
                  <a:pt x="2528570" y="2300712"/>
                </a:lnTo>
                <a:lnTo>
                  <a:pt x="2243821" y="2574063"/>
                </a:lnTo>
                <a:lnTo>
                  <a:pt x="2141312" y="2596843"/>
                </a:lnTo>
                <a:lnTo>
                  <a:pt x="1941987" y="2539894"/>
                </a:lnTo>
                <a:lnTo>
                  <a:pt x="1793918" y="2608232"/>
                </a:lnTo>
                <a:lnTo>
                  <a:pt x="1617374" y="2619622"/>
                </a:lnTo>
                <a:lnTo>
                  <a:pt x="1469304" y="2602538"/>
                </a:lnTo>
                <a:lnTo>
                  <a:pt x="1389575" y="2659486"/>
                </a:lnTo>
                <a:lnTo>
                  <a:pt x="1264285" y="2864500"/>
                </a:lnTo>
                <a:lnTo>
                  <a:pt x="1110521" y="2904364"/>
                </a:lnTo>
                <a:lnTo>
                  <a:pt x="1025096" y="3001176"/>
                </a:lnTo>
                <a:lnTo>
                  <a:pt x="899806" y="2944228"/>
                </a:lnTo>
                <a:lnTo>
                  <a:pt x="563803" y="2921448"/>
                </a:lnTo>
                <a:lnTo>
                  <a:pt x="392953" y="2995481"/>
                </a:lnTo>
                <a:lnTo>
                  <a:pt x="284749" y="2961312"/>
                </a:lnTo>
                <a:lnTo>
                  <a:pt x="0" y="2836026"/>
                </a:lnTo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13017"/>
              </p:ext>
            </p:extLst>
          </p:nvPr>
        </p:nvGraphicFramePr>
        <p:xfrm>
          <a:off x="968020" y="5322972"/>
          <a:ext cx="6367605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3521"/>
                <a:gridCol w="1273521"/>
                <a:gridCol w="1273521"/>
                <a:gridCol w="1273521"/>
                <a:gridCol w="1273521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1960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1970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Freeform 11"/>
          <p:cNvSpPr/>
          <p:nvPr/>
        </p:nvSpPr>
        <p:spPr>
          <a:xfrm>
            <a:off x="1814950" y="1760127"/>
            <a:ext cx="6909769" cy="3413178"/>
          </a:xfrm>
          <a:custGeom>
            <a:avLst/>
            <a:gdLst>
              <a:gd name="connsiteX0" fmla="*/ 0 w 6925388"/>
              <a:gd name="connsiteY0" fmla="*/ 3738715 h 3738715"/>
              <a:gd name="connsiteX1" fmla="*/ 238449 w 6925388"/>
              <a:gd name="connsiteY1" fmla="*/ 3660960 h 3738715"/>
              <a:gd name="connsiteX2" fmla="*/ 326571 w 6925388"/>
              <a:gd name="connsiteY2" fmla="*/ 3640225 h 3738715"/>
              <a:gd name="connsiteX3" fmla="*/ 466530 w 6925388"/>
              <a:gd name="connsiteY3" fmla="*/ 3572838 h 3738715"/>
              <a:gd name="connsiteX4" fmla="*/ 549469 w 6925388"/>
              <a:gd name="connsiteY4" fmla="*/ 3572838 h 3738715"/>
              <a:gd name="connsiteX5" fmla="*/ 673877 w 6925388"/>
              <a:gd name="connsiteY5" fmla="*/ 3541736 h 3738715"/>
              <a:gd name="connsiteX6" fmla="*/ 819020 w 6925388"/>
              <a:gd name="connsiteY6" fmla="*/ 3526185 h 3738715"/>
              <a:gd name="connsiteX7" fmla="*/ 834571 w 6925388"/>
              <a:gd name="connsiteY7" fmla="*/ 3536552 h 3738715"/>
              <a:gd name="connsiteX8" fmla="*/ 1078204 w 6925388"/>
              <a:gd name="connsiteY8" fmla="*/ 3381042 h 3738715"/>
              <a:gd name="connsiteX9" fmla="*/ 1238898 w 6925388"/>
              <a:gd name="connsiteY9" fmla="*/ 3308470 h 3738715"/>
              <a:gd name="connsiteX10" fmla="*/ 1352939 w 6925388"/>
              <a:gd name="connsiteY10" fmla="*/ 3184062 h 3738715"/>
              <a:gd name="connsiteX11" fmla="*/ 1420326 w 6925388"/>
              <a:gd name="connsiteY11" fmla="*/ 3127042 h 3738715"/>
              <a:gd name="connsiteX12" fmla="*/ 1648408 w 6925388"/>
              <a:gd name="connsiteY12" fmla="*/ 3075205 h 3738715"/>
              <a:gd name="connsiteX13" fmla="*/ 1772816 w 6925388"/>
              <a:gd name="connsiteY13" fmla="*/ 3049287 h 3738715"/>
              <a:gd name="connsiteX14" fmla="*/ 1819469 w 6925388"/>
              <a:gd name="connsiteY14" fmla="*/ 3049287 h 3738715"/>
              <a:gd name="connsiteX15" fmla="*/ 1985347 w 6925388"/>
              <a:gd name="connsiteY15" fmla="*/ 2919695 h 3738715"/>
              <a:gd name="connsiteX16" fmla="*/ 2161592 w 6925388"/>
              <a:gd name="connsiteY16" fmla="*/ 2795287 h 3738715"/>
              <a:gd name="connsiteX17" fmla="*/ 2322286 w 6925388"/>
              <a:gd name="connsiteY17" fmla="*/ 2759001 h 3738715"/>
              <a:gd name="connsiteX18" fmla="*/ 2555551 w 6925388"/>
              <a:gd name="connsiteY18" fmla="*/ 2743450 h 3738715"/>
              <a:gd name="connsiteX19" fmla="*/ 2674775 w 6925388"/>
              <a:gd name="connsiteY19" fmla="*/ 2696797 h 3738715"/>
              <a:gd name="connsiteX20" fmla="*/ 2742163 w 6925388"/>
              <a:gd name="connsiteY20" fmla="*/ 2587940 h 3738715"/>
              <a:gd name="connsiteX21" fmla="*/ 2908041 w 6925388"/>
              <a:gd name="connsiteY21" fmla="*/ 2494633 h 3738715"/>
              <a:gd name="connsiteX22" fmla="*/ 3068735 w 6925388"/>
              <a:gd name="connsiteY22" fmla="*/ 2230266 h 3738715"/>
              <a:gd name="connsiteX23" fmla="*/ 3219061 w 6925388"/>
              <a:gd name="connsiteY23" fmla="*/ 2188797 h 3738715"/>
              <a:gd name="connsiteX24" fmla="*/ 3333102 w 6925388"/>
              <a:gd name="connsiteY24" fmla="*/ 2225082 h 3738715"/>
              <a:gd name="connsiteX25" fmla="*/ 3457510 w 6925388"/>
              <a:gd name="connsiteY25" fmla="*/ 2157695 h 3738715"/>
              <a:gd name="connsiteX26" fmla="*/ 3571551 w 6925388"/>
              <a:gd name="connsiteY26" fmla="*/ 2136960 h 3738715"/>
              <a:gd name="connsiteX27" fmla="*/ 3701143 w 6925388"/>
              <a:gd name="connsiteY27" fmla="*/ 2069572 h 3738715"/>
              <a:gd name="connsiteX28" fmla="*/ 3965510 w 6925388"/>
              <a:gd name="connsiteY28" fmla="*/ 1857042 h 3738715"/>
              <a:gd name="connsiteX29" fmla="*/ 4084735 w 6925388"/>
              <a:gd name="connsiteY29" fmla="*/ 1737817 h 3738715"/>
              <a:gd name="connsiteX30" fmla="*/ 4250612 w 6925388"/>
              <a:gd name="connsiteY30" fmla="*/ 1463082 h 3738715"/>
              <a:gd name="connsiteX31" fmla="*/ 4328367 w 6925388"/>
              <a:gd name="connsiteY31" fmla="*/ 1359409 h 3738715"/>
              <a:gd name="connsiteX32" fmla="*/ 4535714 w 6925388"/>
              <a:gd name="connsiteY32" fmla="*/ 1229817 h 3738715"/>
              <a:gd name="connsiteX33" fmla="*/ 4763796 w 6925388"/>
              <a:gd name="connsiteY33" fmla="*/ 1188348 h 3738715"/>
              <a:gd name="connsiteX34" fmla="*/ 4877837 w 6925388"/>
              <a:gd name="connsiteY34" fmla="*/ 1172797 h 3738715"/>
              <a:gd name="connsiteX35" fmla="*/ 5126653 w 6925388"/>
              <a:gd name="connsiteY35" fmla="*/ 1229817 h 3738715"/>
              <a:gd name="connsiteX36" fmla="*/ 5302898 w 6925388"/>
              <a:gd name="connsiteY36" fmla="*/ 1229817 h 3738715"/>
              <a:gd name="connsiteX37" fmla="*/ 5546530 w 6925388"/>
              <a:gd name="connsiteY37" fmla="*/ 1183164 h 3738715"/>
              <a:gd name="connsiteX38" fmla="*/ 5826449 w 6925388"/>
              <a:gd name="connsiteY38" fmla="*/ 737368 h 3738715"/>
              <a:gd name="connsiteX39" fmla="*/ 5992326 w 6925388"/>
              <a:gd name="connsiteY39" fmla="*/ 581858 h 3738715"/>
              <a:gd name="connsiteX40" fmla="*/ 6272245 w 6925388"/>
              <a:gd name="connsiteY40" fmla="*/ 555940 h 3738715"/>
              <a:gd name="connsiteX41" fmla="*/ 6370735 w 6925388"/>
              <a:gd name="connsiteY41" fmla="*/ 493736 h 3738715"/>
              <a:gd name="connsiteX42" fmla="*/ 6510694 w 6925388"/>
              <a:gd name="connsiteY42" fmla="*/ 467817 h 3738715"/>
              <a:gd name="connsiteX43" fmla="*/ 6650653 w 6925388"/>
              <a:gd name="connsiteY43" fmla="*/ 343409 h 3738715"/>
              <a:gd name="connsiteX44" fmla="*/ 6806163 w 6925388"/>
              <a:gd name="connsiteY44" fmla="*/ 27205 h 3738715"/>
              <a:gd name="connsiteX45" fmla="*/ 6925388 w 6925388"/>
              <a:gd name="connsiteY45" fmla="*/ 16838 h 3738715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06163 w 7501890"/>
              <a:gd name="connsiteY44" fmla="*/ 172326 h 3883836"/>
              <a:gd name="connsiteX45" fmla="*/ 7501890 w 7501890"/>
              <a:gd name="connsiteY45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7293516 w 7501890"/>
              <a:gd name="connsiteY44" fmla="*/ 128722 h 3883836"/>
              <a:gd name="connsiteX45" fmla="*/ 7501890 w 7501890"/>
              <a:gd name="connsiteY45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50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104396 w 7501890"/>
              <a:gd name="connsiteY22" fmla="*/ 2394075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85365 w 7501890"/>
              <a:gd name="connsiteY16" fmla="*/ 2959095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104396 w 7501890"/>
              <a:gd name="connsiteY22" fmla="*/ 2394075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97233 w 7501890"/>
              <a:gd name="connsiteY15" fmla="*/ 3089733 h 3883836"/>
              <a:gd name="connsiteX16" fmla="*/ 2185365 w 7501890"/>
              <a:gd name="connsiteY16" fmla="*/ 2959095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104396 w 7501890"/>
              <a:gd name="connsiteY22" fmla="*/ 2394075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501890" h="3883836">
                <a:moveTo>
                  <a:pt x="0" y="3883836"/>
                </a:moveTo>
                <a:lnTo>
                  <a:pt x="238449" y="3806081"/>
                </a:lnTo>
                <a:cubicBezTo>
                  <a:pt x="292877" y="3789666"/>
                  <a:pt x="288558" y="3800033"/>
                  <a:pt x="326571" y="3785346"/>
                </a:cubicBezTo>
                <a:cubicBezTo>
                  <a:pt x="364584" y="3770659"/>
                  <a:pt x="429380" y="3729190"/>
                  <a:pt x="466530" y="3717959"/>
                </a:cubicBezTo>
                <a:cubicBezTo>
                  <a:pt x="503680" y="3706728"/>
                  <a:pt x="514911" y="3723143"/>
                  <a:pt x="549469" y="3717959"/>
                </a:cubicBezTo>
                <a:cubicBezTo>
                  <a:pt x="584027" y="3712775"/>
                  <a:pt x="628952" y="3694632"/>
                  <a:pt x="673877" y="3686857"/>
                </a:cubicBezTo>
                <a:cubicBezTo>
                  <a:pt x="718802" y="3679082"/>
                  <a:pt x="792238" y="3672170"/>
                  <a:pt x="819020" y="3671306"/>
                </a:cubicBezTo>
                <a:cubicBezTo>
                  <a:pt x="845802" y="3670442"/>
                  <a:pt x="791374" y="3705863"/>
                  <a:pt x="834571" y="3681673"/>
                </a:cubicBezTo>
                <a:cubicBezTo>
                  <a:pt x="877768" y="3657483"/>
                  <a:pt x="1010816" y="3564177"/>
                  <a:pt x="1078204" y="3526163"/>
                </a:cubicBezTo>
                <a:cubicBezTo>
                  <a:pt x="1145592" y="3488149"/>
                  <a:pt x="1193109" y="3486421"/>
                  <a:pt x="1238898" y="3453591"/>
                </a:cubicBezTo>
                <a:cubicBezTo>
                  <a:pt x="1284687" y="3420761"/>
                  <a:pt x="1322701" y="3359421"/>
                  <a:pt x="1352939" y="3329183"/>
                </a:cubicBezTo>
                <a:cubicBezTo>
                  <a:pt x="1383177" y="3298945"/>
                  <a:pt x="1371081" y="3290306"/>
                  <a:pt x="1420326" y="3272163"/>
                </a:cubicBezTo>
                <a:cubicBezTo>
                  <a:pt x="1469571" y="3254020"/>
                  <a:pt x="1589660" y="3233285"/>
                  <a:pt x="1648408" y="3220326"/>
                </a:cubicBezTo>
                <a:cubicBezTo>
                  <a:pt x="1707156" y="3207367"/>
                  <a:pt x="1744306" y="3198728"/>
                  <a:pt x="1772816" y="3194408"/>
                </a:cubicBezTo>
                <a:cubicBezTo>
                  <a:pt x="1801326" y="3190088"/>
                  <a:pt x="1782066" y="3211854"/>
                  <a:pt x="1819469" y="3194408"/>
                </a:cubicBezTo>
                <a:cubicBezTo>
                  <a:pt x="1856872" y="3176962"/>
                  <a:pt x="1936250" y="3128952"/>
                  <a:pt x="1997233" y="3089733"/>
                </a:cubicBezTo>
                <a:cubicBezTo>
                  <a:pt x="2058216" y="3050514"/>
                  <a:pt x="2131190" y="2990030"/>
                  <a:pt x="2185365" y="2959095"/>
                </a:cubicBezTo>
                <a:cubicBezTo>
                  <a:pt x="2239540" y="2928160"/>
                  <a:pt x="2260588" y="2915876"/>
                  <a:pt x="2322286" y="2904122"/>
                </a:cubicBezTo>
                <a:cubicBezTo>
                  <a:pt x="2383984" y="2892368"/>
                  <a:pt x="2496803" y="2898938"/>
                  <a:pt x="2555551" y="2888571"/>
                </a:cubicBezTo>
                <a:cubicBezTo>
                  <a:pt x="2614299" y="2878204"/>
                  <a:pt x="2643673" y="2867836"/>
                  <a:pt x="2674775" y="2841918"/>
                </a:cubicBezTo>
                <a:cubicBezTo>
                  <a:pt x="2705877" y="2816000"/>
                  <a:pt x="2703285" y="2766755"/>
                  <a:pt x="2742163" y="2733061"/>
                </a:cubicBezTo>
                <a:cubicBezTo>
                  <a:pt x="2781041" y="2699367"/>
                  <a:pt x="2847669" y="2696252"/>
                  <a:pt x="2908041" y="2639754"/>
                </a:cubicBezTo>
                <a:cubicBezTo>
                  <a:pt x="2968413" y="2583256"/>
                  <a:pt x="3052559" y="2445048"/>
                  <a:pt x="3104396" y="2394075"/>
                </a:cubicBezTo>
                <a:cubicBezTo>
                  <a:pt x="3156233" y="2343102"/>
                  <a:pt x="3180943" y="2337897"/>
                  <a:pt x="3219061" y="2333918"/>
                </a:cubicBezTo>
                <a:cubicBezTo>
                  <a:pt x="3257179" y="2329939"/>
                  <a:pt x="3293361" y="2375387"/>
                  <a:pt x="3333102" y="2370203"/>
                </a:cubicBezTo>
                <a:cubicBezTo>
                  <a:pt x="3372844" y="2365019"/>
                  <a:pt x="3417769" y="2317503"/>
                  <a:pt x="3457510" y="2302816"/>
                </a:cubicBezTo>
                <a:cubicBezTo>
                  <a:pt x="3497251" y="2288129"/>
                  <a:pt x="3530946" y="2296768"/>
                  <a:pt x="3571551" y="2282081"/>
                </a:cubicBezTo>
                <a:cubicBezTo>
                  <a:pt x="3612156" y="2267394"/>
                  <a:pt x="3635483" y="2261346"/>
                  <a:pt x="3701143" y="2214693"/>
                </a:cubicBezTo>
                <a:cubicBezTo>
                  <a:pt x="3766803" y="2168040"/>
                  <a:pt x="3901578" y="2057455"/>
                  <a:pt x="3965510" y="2002163"/>
                </a:cubicBezTo>
                <a:cubicBezTo>
                  <a:pt x="4029442" y="1946871"/>
                  <a:pt x="4035237" y="1935101"/>
                  <a:pt x="4084735" y="1882938"/>
                </a:cubicBezTo>
                <a:cubicBezTo>
                  <a:pt x="4134233" y="1830775"/>
                  <a:pt x="4216940" y="1751213"/>
                  <a:pt x="4262498" y="1689183"/>
                </a:cubicBezTo>
                <a:cubicBezTo>
                  <a:pt x="4284284" y="1596006"/>
                  <a:pt x="4312548" y="1563132"/>
                  <a:pt x="4358084" y="1510758"/>
                </a:cubicBezTo>
                <a:cubicBezTo>
                  <a:pt x="4403620" y="1458384"/>
                  <a:pt x="4468095" y="1404486"/>
                  <a:pt x="4535714" y="1374938"/>
                </a:cubicBezTo>
                <a:cubicBezTo>
                  <a:pt x="4603333" y="1345390"/>
                  <a:pt x="4706776" y="1342972"/>
                  <a:pt x="4763796" y="1333469"/>
                </a:cubicBezTo>
                <a:cubicBezTo>
                  <a:pt x="4820816" y="1323966"/>
                  <a:pt x="4817361" y="1311007"/>
                  <a:pt x="4877837" y="1317918"/>
                </a:cubicBezTo>
                <a:cubicBezTo>
                  <a:pt x="4938313" y="1324829"/>
                  <a:pt x="5055810" y="1365435"/>
                  <a:pt x="5126653" y="1374938"/>
                </a:cubicBezTo>
                <a:cubicBezTo>
                  <a:pt x="5197497" y="1384441"/>
                  <a:pt x="5232918" y="1382714"/>
                  <a:pt x="5302898" y="1374938"/>
                </a:cubicBezTo>
                <a:cubicBezTo>
                  <a:pt x="5372878" y="1367162"/>
                  <a:pt x="5452338" y="1408283"/>
                  <a:pt x="5546530" y="1328285"/>
                </a:cubicBezTo>
                <a:cubicBezTo>
                  <a:pt x="5640722" y="1248287"/>
                  <a:pt x="5787810" y="951561"/>
                  <a:pt x="5868053" y="894947"/>
                </a:cubicBezTo>
                <a:cubicBezTo>
                  <a:pt x="5930466" y="807187"/>
                  <a:pt x="5924961" y="759293"/>
                  <a:pt x="5992326" y="726979"/>
                </a:cubicBezTo>
                <a:cubicBezTo>
                  <a:pt x="6059691" y="694665"/>
                  <a:pt x="6209177" y="715748"/>
                  <a:pt x="6272245" y="701061"/>
                </a:cubicBezTo>
                <a:cubicBezTo>
                  <a:pt x="6335313" y="686374"/>
                  <a:pt x="6331984" y="659773"/>
                  <a:pt x="6370735" y="638857"/>
                </a:cubicBezTo>
                <a:cubicBezTo>
                  <a:pt x="6409486" y="617941"/>
                  <a:pt x="6458098" y="600617"/>
                  <a:pt x="6504751" y="575563"/>
                </a:cubicBezTo>
                <a:cubicBezTo>
                  <a:pt x="6551404" y="550509"/>
                  <a:pt x="6593209" y="565273"/>
                  <a:pt x="6650653" y="488530"/>
                </a:cubicBezTo>
                <a:cubicBezTo>
                  <a:pt x="6708097" y="411787"/>
                  <a:pt x="6783872" y="218676"/>
                  <a:pt x="6849413" y="115103"/>
                </a:cubicBezTo>
                <a:cubicBezTo>
                  <a:pt x="7045708" y="92511"/>
                  <a:pt x="7072838" y="82500"/>
                  <a:pt x="7293516" y="91347"/>
                </a:cubicBezTo>
                <a:cubicBezTo>
                  <a:pt x="7380909" y="61835"/>
                  <a:pt x="7501890" y="0"/>
                  <a:pt x="7501890" y="0"/>
                </a:cubicBezTo>
              </a:path>
            </a:pathLst>
          </a:custGeom>
          <a:ln w="76200" cap="rnd" cmpd="sng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836558" y="3486863"/>
            <a:ext cx="6886871" cy="1609271"/>
          </a:xfrm>
          <a:custGeom>
            <a:avLst/>
            <a:gdLst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16734 w 6920204"/>
              <a:gd name="connsiteY36" fmla="*/ 520875 h 1925651"/>
              <a:gd name="connsiteX37" fmla="*/ 6401836 w 6920204"/>
              <a:gd name="connsiteY37" fmla="*/ 417202 h 1925651"/>
              <a:gd name="connsiteX38" fmla="*/ 6650653 w 6920204"/>
              <a:gd name="connsiteY38" fmla="*/ 375732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16734 w 6920204"/>
              <a:gd name="connsiteY36" fmla="*/ 520875 h 1925651"/>
              <a:gd name="connsiteX37" fmla="*/ 6395932 w 6920204"/>
              <a:gd name="connsiteY37" fmla="*/ 467544 h 1925651"/>
              <a:gd name="connsiteX38" fmla="*/ 6650653 w 6920204"/>
              <a:gd name="connsiteY38" fmla="*/ 375732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81673 w 6920204"/>
              <a:gd name="connsiteY36" fmla="*/ 533459 h 1925651"/>
              <a:gd name="connsiteX37" fmla="*/ 6395932 w 6920204"/>
              <a:gd name="connsiteY37" fmla="*/ 467544 h 1925651"/>
              <a:gd name="connsiteX38" fmla="*/ 6650653 w 6920204"/>
              <a:gd name="connsiteY38" fmla="*/ 375732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81673 w 6920204"/>
              <a:gd name="connsiteY36" fmla="*/ 533459 h 1925651"/>
              <a:gd name="connsiteX37" fmla="*/ 6395932 w 6920204"/>
              <a:gd name="connsiteY37" fmla="*/ 467544 h 1925651"/>
              <a:gd name="connsiteX38" fmla="*/ 6650654 w 6920204"/>
              <a:gd name="connsiteY38" fmla="*/ 426075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7345251"/>
              <a:gd name="connsiteY0" fmla="*/ 1918860 h 1918860"/>
              <a:gd name="connsiteX1" fmla="*/ 124408 w 7345251"/>
              <a:gd name="connsiteY1" fmla="*/ 1804819 h 1918860"/>
              <a:gd name="connsiteX2" fmla="*/ 316204 w 7345251"/>
              <a:gd name="connsiteY2" fmla="*/ 1815186 h 1918860"/>
              <a:gd name="connsiteX3" fmla="*/ 425061 w 7345251"/>
              <a:gd name="connsiteY3" fmla="*/ 1768533 h 1918860"/>
              <a:gd name="connsiteX4" fmla="*/ 653142 w 7345251"/>
              <a:gd name="connsiteY4" fmla="*/ 1758166 h 1918860"/>
              <a:gd name="connsiteX5" fmla="*/ 839755 w 7345251"/>
              <a:gd name="connsiteY5" fmla="*/ 1747798 h 1918860"/>
              <a:gd name="connsiteX6" fmla="*/ 1150775 w 7345251"/>
              <a:gd name="connsiteY6" fmla="*/ 1561186 h 1918860"/>
              <a:gd name="connsiteX7" fmla="*/ 1270000 w 7345251"/>
              <a:gd name="connsiteY7" fmla="*/ 1535268 h 1918860"/>
              <a:gd name="connsiteX8" fmla="*/ 1415142 w 7345251"/>
              <a:gd name="connsiteY8" fmla="*/ 1436778 h 1918860"/>
              <a:gd name="connsiteX9" fmla="*/ 1544734 w 7345251"/>
              <a:gd name="connsiteY9" fmla="*/ 1379758 h 1918860"/>
              <a:gd name="connsiteX10" fmla="*/ 1752081 w 7345251"/>
              <a:gd name="connsiteY10" fmla="*/ 1452329 h 1918860"/>
              <a:gd name="connsiteX11" fmla="*/ 1949061 w 7345251"/>
              <a:gd name="connsiteY11" fmla="*/ 1509349 h 1918860"/>
              <a:gd name="connsiteX12" fmla="*/ 2177142 w 7345251"/>
              <a:gd name="connsiteY12" fmla="*/ 1462696 h 1918860"/>
              <a:gd name="connsiteX13" fmla="*/ 2534816 w 7345251"/>
              <a:gd name="connsiteY13" fmla="*/ 1493798 h 1918860"/>
              <a:gd name="connsiteX14" fmla="*/ 2643673 w 7345251"/>
              <a:gd name="connsiteY14" fmla="*/ 1519717 h 1918860"/>
              <a:gd name="connsiteX15" fmla="*/ 2788816 w 7345251"/>
              <a:gd name="connsiteY15" fmla="*/ 1416043 h 1918860"/>
              <a:gd name="connsiteX16" fmla="*/ 2908040 w 7345251"/>
              <a:gd name="connsiteY16" fmla="*/ 1369390 h 1918860"/>
              <a:gd name="connsiteX17" fmla="*/ 3048000 w 7345251"/>
              <a:gd name="connsiteY17" fmla="*/ 1136125 h 1918860"/>
              <a:gd name="connsiteX18" fmla="*/ 3203510 w 7345251"/>
              <a:gd name="connsiteY18" fmla="*/ 1079105 h 1918860"/>
              <a:gd name="connsiteX19" fmla="*/ 3338285 w 7345251"/>
              <a:gd name="connsiteY19" fmla="*/ 1120574 h 1918860"/>
              <a:gd name="connsiteX20" fmla="*/ 3498979 w 7345251"/>
              <a:gd name="connsiteY20" fmla="*/ 1099839 h 1918860"/>
              <a:gd name="connsiteX21" fmla="*/ 3602653 w 7345251"/>
              <a:gd name="connsiteY21" fmla="*/ 1006533 h 1918860"/>
              <a:gd name="connsiteX22" fmla="*/ 3867020 w 7345251"/>
              <a:gd name="connsiteY22" fmla="*/ 1079105 h 1918860"/>
              <a:gd name="connsiteX23" fmla="*/ 4017346 w 7345251"/>
              <a:gd name="connsiteY23" fmla="*/ 1016900 h 1918860"/>
              <a:gd name="connsiteX24" fmla="*/ 4260979 w 7345251"/>
              <a:gd name="connsiteY24" fmla="*/ 731798 h 1918860"/>
              <a:gd name="connsiteX25" fmla="*/ 4297265 w 7345251"/>
              <a:gd name="connsiteY25" fmla="*/ 669594 h 1918860"/>
              <a:gd name="connsiteX26" fmla="*/ 4447591 w 7345251"/>
              <a:gd name="connsiteY26" fmla="*/ 586656 h 1918860"/>
              <a:gd name="connsiteX27" fmla="*/ 4644571 w 7345251"/>
              <a:gd name="connsiteY27" fmla="*/ 685145 h 1918860"/>
              <a:gd name="connsiteX28" fmla="*/ 4908938 w 7345251"/>
              <a:gd name="connsiteY28" fmla="*/ 871758 h 1918860"/>
              <a:gd name="connsiteX29" fmla="*/ 5028163 w 7345251"/>
              <a:gd name="connsiteY29" fmla="*/ 902860 h 1918860"/>
              <a:gd name="connsiteX30" fmla="*/ 5157755 w 7345251"/>
              <a:gd name="connsiteY30" fmla="*/ 892492 h 1918860"/>
              <a:gd name="connsiteX31" fmla="*/ 5282163 w 7345251"/>
              <a:gd name="connsiteY31" fmla="*/ 804370 h 1918860"/>
              <a:gd name="connsiteX32" fmla="*/ 5453224 w 7345251"/>
              <a:gd name="connsiteY32" fmla="*/ 814737 h 1918860"/>
              <a:gd name="connsiteX33" fmla="*/ 5551714 w 7345251"/>
              <a:gd name="connsiteY33" fmla="*/ 851023 h 1918860"/>
              <a:gd name="connsiteX34" fmla="*/ 5702040 w 7345251"/>
              <a:gd name="connsiteY34" fmla="*/ 659227 h 1918860"/>
              <a:gd name="connsiteX35" fmla="*/ 5950857 w 7345251"/>
              <a:gd name="connsiteY35" fmla="*/ 519268 h 1918860"/>
              <a:gd name="connsiteX36" fmla="*/ 6181673 w 7345251"/>
              <a:gd name="connsiteY36" fmla="*/ 526668 h 1918860"/>
              <a:gd name="connsiteX37" fmla="*/ 6395932 w 7345251"/>
              <a:gd name="connsiteY37" fmla="*/ 460753 h 1918860"/>
              <a:gd name="connsiteX38" fmla="*/ 6650654 w 7345251"/>
              <a:gd name="connsiteY38" fmla="*/ 419284 h 1918860"/>
              <a:gd name="connsiteX39" fmla="*/ 6795795 w 7345251"/>
              <a:gd name="connsiteY39" fmla="*/ 6084 h 1918860"/>
              <a:gd name="connsiteX40" fmla="*/ 7345251 w 7345251"/>
              <a:gd name="connsiteY40" fmla="*/ 231900 h 1918860"/>
              <a:gd name="connsiteX0" fmla="*/ 0 w 7345251"/>
              <a:gd name="connsiteY0" fmla="*/ 1809093 h 1809093"/>
              <a:gd name="connsiteX1" fmla="*/ 124408 w 7345251"/>
              <a:gd name="connsiteY1" fmla="*/ 1695052 h 1809093"/>
              <a:gd name="connsiteX2" fmla="*/ 316204 w 7345251"/>
              <a:gd name="connsiteY2" fmla="*/ 1705419 h 1809093"/>
              <a:gd name="connsiteX3" fmla="*/ 425061 w 7345251"/>
              <a:gd name="connsiteY3" fmla="*/ 1658766 h 1809093"/>
              <a:gd name="connsiteX4" fmla="*/ 653142 w 7345251"/>
              <a:gd name="connsiteY4" fmla="*/ 1648399 h 1809093"/>
              <a:gd name="connsiteX5" fmla="*/ 839755 w 7345251"/>
              <a:gd name="connsiteY5" fmla="*/ 1638031 h 1809093"/>
              <a:gd name="connsiteX6" fmla="*/ 1150775 w 7345251"/>
              <a:gd name="connsiteY6" fmla="*/ 1451419 h 1809093"/>
              <a:gd name="connsiteX7" fmla="*/ 1270000 w 7345251"/>
              <a:gd name="connsiteY7" fmla="*/ 1425501 h 1809093"/>
              <a:gd name="connsiteX8" fmla="*/ 1415142 w 7345251"/>
              <a:gd name="connsiteY8" fmla="*/ 1327011 h 1809093"/>
              <a:gd name="connsiteX9" fmla="*/ 1544734 w 7345251"/>
              <a:gd name="connsiteY9" fmla="*/ 1269991 h 1809093"/>
              <a:gd name="connsiteX10" fmla="*/ 1752081 w 7345251"/>
              <a:gd name="connsiteY10" fmla="*/ 1342562 h 1809093"/>
              <a:gd name="connsiteX11" fmla="*/ 1949061 w 7345251"/>
              <a:gd name="connsiteY11" fmla="*/ 1399582 h 1809093"/>
              <a:gd name="connsiteX12" fmla="*/ 2177142 w 7345251"/>
              <a:gd name="connsiteY12" fmla="*/ 1352929 h 1809093"/>
              <a:gd name="connsiteX13" fmla="*/ 2534816 w 7345251"/>
              <a:gd name="connsiteY13" fmla="*/ 1384031 h 1809093"/>
              <a:gd name="connsiteX14" fmla="*/ 2643673 w 7345251"/>
              <a:gd name="connsiteY14" fmla="*/ 1409950 h 1809093"/>
              <a:gd name="connsiteX15" fmla="*/ 2788816 w 7345251"/>
              <a:gd name="connsiteY15" fmla="*/ 1306276 h 1809093"/>
              <a:gd name="connsiteX16" fmla="*/ 2908040 w 7345251"/>
              <a:gd name="connsiteY16" fmla="*/ 1259623 h 1809093"/>
              <a:gd name="connsiteX17" fmla="*/ 3048000 w 7345251"/>
              <a:gd name="connsiteY17" fmla="*/ 1026358 h 1809093"/>
              <a:gd name="connsiteX18" fmla="*/ 3203510 w 7345251"/>
              <a:gd name="connsiteY18" fmla="*/ 969338 h 1809093"/>
              <a:gd name="connsiteX19" fmla="*/ 3338285 w 7345251"/>
              <a:gd name="connsiteY19" fmla="*/ 1010807 h 1809093"/>
              <a:gd name="connsiteX20" fmla="*/ 3498979 w 7345251"/>
              <a:gd name="connsiteY20" fmla="*/ 990072 h 1809093"/>
              <a:gd name="connsiteX21" fmla="*/ 3602653 w 7345251"/>
              <a:gd name="connsiteY21" fmla="*/ 896766 h 1809093"/>
              <a:gd name="connsiteX22" fmla="*/ 3867020 w 7345251"/>
              <a:gd name="connsiteY22" fmla="*/ 969338 h 1809093"/>
              <a:gd name="connsiteX23" fmla="*/ 4017346 w 7345251"/>
              <a:gd name="connsiteY23" fmla="*/ 907133 h 1809093"/>
              <a:gd name="connsiteX24" fmla="*/ 4260979 w 7345251"/>
              <a:gd name="connsiteY24" fmla="*/ 622031 h 1809093"/>
              <a:gd name="connsiteX25" fmla="*/ 4297265 w 7345251"/>
              <a:gd name="connsiteY25" fmla="*/ 559827 h 1809093"/>
              <a:gd name="connsiteX26" fmla="*/ 4447591 w 7345251"/>
              <a:gd name="connsiteY26" fmla="*/ 476889 h 1809093"/>
              <a:gd name="connsiteX27" fmla="*/ 4644571 w 7345251"/>
              <a:gd name="connsiteY27" fmla="*/ 575378 h 1809093"/>
              <a:gd name="connsiteX28" fmla="*/ 4908938 w 7345251"/>
              <a:gd name="connsiteY28" fmla="*/ 761991 h 1809093"/>
              <a:gd name="connsiteX29" fmla="*/ 5028163 w 7345251"/>
              <a:gd name="connsiteY29" fmla="*/ 793093 h 1809093"/>
              <a:gd name="connsiteX30" fmla="*/ 5157755 w 7345251"/>
              <a:gd name="connsiteY30" fmla="*/ 782725 h 1809093"/>
              <a:gd name="connsiteX31" fmla="*/ 5282163 w 7345251"/>
              <a:gd name="connsiteY31" fmla="*/ 694603 h 1809093"/>
              <a:gd name="connsiteX32" fmla="*/ 5453224 w 7345251"/>
              <a:gd name="connsiteY32" fmla="*/ 704970 h 1809093"/>
              <a:gd name="connsiteX33" fmla="*/ 5551714 w 7345251"/>
              <a:gd name="connsiteY33" fmla="*/ 741256 h 1809093"/>
              <a:gd name="connsiteX34" fmla="*/ 5702040 w 7345251"/>
              <a:gd name="connsiteY34" fmla="*/ 549460 h 1809093"/>
              <a:gd name="connsiteX35" fmla="*/ 5950857 w 7345251"/>
              <a:gd name="connsiteY35" fmla="*/ 409501 h 1809093"/>
              <a:gd name="connsiteX36" fmla="*/ 6181673 w 7345251"/>
              <a:gd name="connsiteY36" fmla="*/ 416901 h 1809093"/>
              <a:gd name="connsiteX37" fmla="*/ 6395932 w 7345251"/>
              <a:gd name="connsiteY37" fmla="*/ 350986 h 1809093"/>
              <a:gd name="connsiteX38" fmla="*/ 6650654 w 7345251"/>
              <a:gd name="connsiteY38" fmla="*/ 309517 h 1809093"/>
              <a:gd name="connsiteX39" fmla="*/ 6807603 w 7345251"/>
              <a:gd name="connsiteY39" fmla="*/ 9586 h 1809093"/>
              <a:gd name="connsiteX40" fmla="*/ 7345251 w 7345251"/>
              <a:gd name="connsiteY40" fmla="*/ 122133 h 1809093"/>
              <a:gd name="connsiteX0" fmla="*/ 0 w 7345251"/>
              <a:gd name="connsiteY0" fmla="*/ 1809093 h 1809093"/>
              <a:gd name="connsiteX1" fmla="*/ 124408 w 7345251"/>
              <a:gd name="connsiteY1" fmla="*/ 1695052 h 1809093"/>
              <a:gd name="connsiteX2" fmla="*/ 316204 w 7345251"/>
              <a:gd name="connsiteY2" fmla="*/ 1705419 h 1809093"/>
              <a:gd name="connsiteX3" fmla="*/ 425061 w 7345251"/>
              <a:gd name="connsiteY3" fmla="*/ 1658766 h 1809093"/>
              <a:gd name="connsiteX4" fmla="*/ 653142 w 7345251"/>
              <a:gd name="connsiteY4" fmla="*/ 1648399 h 1809093"/>
              <a:gd name="connsiteX5" fmla="*/ 839755 w 7345251"/>
              <a:gd name="connsiteY5" fmla="*/ 1638031 h 1809093"/>
              <a:gd name="connsiteX6" fmla="*/ 1150775 w 7345251"/>
              <a:gd name="connsiteY6" fmla="*/ 1451419 h 1809093"/>
              <a:gd name="connsiteX7" fmla="*/ 1270000 w 7345251"/>
              <a:gd name="connsiteY7" fmla="*/ 1425501 h 1809093"/>
              <a:gd name="connsiteX8" fmla="*/ 1415142 w 7345251"/>
              <a:gd name="connsiteY8" fmla="*/ 1327011 h 1809093"/>
              <a:gd name="connsiteX9" fmla="*/ 1544734 w 7345251"/>
              <a:gd name="connsiteY9" fmla="*/ 1269991 h 1809093"/>
              <a:gd name="connsiteX10" fmla="*/ 1752081 w 7345251"/>
              <a:gd name="connsiteY10" fmla="*/ 1342562 h 1809093"/>
              <a:gd name="connsiteX11" fmla="*/ 1949061 w 7345251"/>
              <a:gd name="connsiteY11" fmla="*/ 1399582 h 1809093"/>
              <a:gd name="connsiteX12" fmla="*/ 2177142 w 7345251"/>
              <a:gd name="connsiteY12" fmla="*/ 1352929 h 1809093"/>
              <a:gd name="connsiteX13" fmla="*/ 2534816 w 7345251"/>
              <a:gd name="connsiteY13" fmla="*/ 1384031 h 1809093"/>
              <a:gd name="connsiteX14" fmla="*/ 2643673 w 7345251"/>
              <a:gd name="connsiteY14" fmla="*/ 1409950 h 1809093"/>
              <a:gd name="connsiteX15" fmla="*/ 2788816 w 7345251"/>
              <a:gd name="connsiteY15" fmla="*/ 1306276 h 1809093"/>
              <a:gd name="connsiteX16" fmla="*/ 2908040 w 7345251"/>
              <a:gd name="connsiteY16" fmla="*/ 1259623 h 1809093"/>
              <a:gd name="connsiteX17" fmla="*/ 3048000 w 7345251"/>
              <a:gd name="connsiteY17" fmla="*/ 1026358 h 1809093"/>
              <a:gd name="connsiteX18" fmla="*/ 3203510 w 7345251"/>
              <a:gd name="connsiteY18" fmla="*/ 969338 h 1809093"/>
              <a:gd name="connsiteX19" fmla="*/ 3338285 w 7345251"/>
              <a:gd name="connsiteY19" fmla="*/ 1010807 h 1809093"/>
              <a:gd name="connsiteX20" fmla="*/ 3498979 w 7345251"/>
              <a:gd name="connsiteY20" fmla="*/ 990072 h 1809093"/>
              <a:gd name="connsiteX21" fmla="*/ 3602653 w 7345251"/>
              <a:gd name="connsiteY21" fmla="*/ 896766 h 1809093"/>
              <a:gd name="connsiteX22" fmla="*/ 3867020 w 7345251"/>
              <a:gd name="connsiteY22" fmla="*/ 969338 h 1809093"/>
              <a:gd name="connsiteX23" fmla="*/ 4017346 w 7345251"/>
              <a:gd name="connsiteY23" fmla="*/ 907133 h 1809093"/>
              <a:gd name="connsiteX24" fmla="*/ 4260979 w 7345251"/>
              <a:gd name="connsiteY24" fmla="*/ 622031 h 1809093"/>
              <a:gd name="connsiteX25" fmla="*/ 4297265 w 7345251"/>
              <a:gd name="connsiteY25" fmla="*/ 559827 h 1809093"/>
              <a:gd name="connsiteX26" fmla="*/ 4447591 w 7345251"/>
              <a:gd name="connsiteY26" fmla="*/ 476889 h 1809093"/>
              <a:gd name="connsiteX27" fmla="*/ 4644571 w 7345251"/>
              <a:gd name="connsiteY27" fmla="*/ 575378 h 1809093"/>
              <a:gd name="connsiteX28" fmla="*/ 4908938 w 7345251"/>
              <a:gd name="connsiteY28" fmla="*/ 761991 h 1809093"/>
              <a:gd name="connsiteX29" fmla="*/ 5028163 w 7345251"/>
              <a:gd name="connsiteY29" fmla="*/ 793093 h 1809093"/>
              <a:gd name="connsiteX30" fmla="*/ 5157755 w 7345251"/>
              <a:gd name="connsiteY30" fmla="*/ 782725 h 1809093"/>
              <a:gd name="connsiteX31" fmla="*/ 5282163 w 7345251"/>
              <a:gd name="connsiteY31" fmla="*/ 694603 h 1809093"/>
              <a:gd name="connsiteX32" fmla="*/ 5453224 w 7345251"/>
              <a:gd name="connsiteY32" fmla="*/ 704970 h 1809093"/>
              <a:gd name="connsiteX33" fmla="*/ 5551714 w 7345251"/>
              <a:gd name="connsiteY33" fmla="*/ 741256 h 1809093"/>
              <a:gd name="connsiteX34" fmla="*/ 5702040 w 7345251"/>
              <a:gd name="connsiteY34" fmla="*/ 549460 h 1809093"/>
              <a:gd name="connsiteX35" fmla="*/ 5950857 w 7345251"/>
              <a:gd name="connsiteY35" fmla="*/ 409501 h 1809093"/>
              <a:gd name="connsiteX36" fmla="*/ 6181673 w 7345251"/>
              <a:gd name="connsiteY36" fmla="*/ 416901 h 1809093"/>
              <a:gd name="connsiteX37" fmla="*/ 6395932 w 7345251"/>
              <a:gd name="connsiteY37" fmla="*/ 350986 h 1809093"/>
              <a:gd name="connsiteX38" fmla="*/ 6650654 w 7345251"/>
              <a:gd name="connsiteY38" fmla="*/ 309517 h 1809093"/>
              <a:gd name="connsiteX39" fmla="*/ 6807603 w 7345251"/>
              <a:gd name="connsiteY39" fmla="*/ 9586 h 1809093"/>
              <a:gd name="connsiteX40" fmla="*/ 7345251 w 7345251"/>
              <a:gd name="connsiteY40" fmla="*/ 122133 h 1809093"/>
              <a:gd name="connsiteX0" fmla="*/ 0 w 7345251"/>
              <a:gd name="connsiteY0" fmla="*/ 1799507 h 1799507"/>
              <a:gd name="connsiteX1" fmla="*/ 124408 w 7345251"/>
              <a:gd name="connsiteY1" fmla="*/ 1685466 h 1799507"/>
              <a:gd name="connsiteX2" fmla="*/ 316204 w 7345251"/>
              <a:gd name="connsiteY2" fmla="*/ 1695833 h 1799507"/>
              <a:gd name="connsiteX3" fmla="*/ 425061 w 7345251"/>
              <a:gd name="connsiteY3" fmla="*/ 1649180 h 1799507"/>
              <a:gd name="connsiteX4" fmla="*/ 653142 w 7345251"/>
              <a:gd name="connsiteY4" fmla="*/ 1638813 h 1799507"/>
              <a:gd name="connsiteX5" fmla="*/ 839755 w 7345251"/>
              <a:gd name="connsiteY5" fmla="*/ 1628445 h 1799507"/>
              <a:gd name="connsiteX6" fmla="*/ 1150775 w 7345251"/>
              <a:gd name="connsiteY6" fmla="*/ 1441833 h 1799507"/>
              <a:gd name="connsiteX7" fmla="*/ 1270000 w 7345251"/>
              <a:gd name="connsiteY7" fmla="*/ 1415915 h 1799507"/>
              <a:gd name="connsiteX8" fmla="*/ 1415142 w 7345251"/>
              <a:gd name="connsiteY8" fmla="*/ 1317425 h 1799507"/>
              <a:gd name="connsiteX9" fmla="*/ 1544734 w 7345251"/>
              <a:gd name="connsiteY9" fmla="*/ 1260405 h 1799507"/>
              <a:gd name="connsiteX10" fmla="*/ 1752081 w 7345251"/>
              <a:gd name="connsiteY10" fmla="*/ 1332976 h 1799507"/>
              <a:gd name="connsiteX11" fmla="*/ 1949061 w 7345251"/>
              <a:gd name="connsiteY11" fmla="*/ 1389996 h 1799507"/>
              <a:gd name="connsiteX12" fmla="*/ 2177142 w 7345251"/>
              <a:gd name="connsiteY12" fmla="*/ 1343343 h 1799507"/>
              <a:gd name="connsiteX13" fmla="*/ 2534816 w 7345251"/>
              <a:gd name="connsiteY13" fmla="*/ 1374445 h 1799507"/>
              <a:gd name="connsiteX14" fmla="*/ 2643673 w 7345251"/>
              <a:gd name="connsiteY14" fmla="*/ 1400364 h 1799507"/>
              <a:gd name="connsiteX15" fmla="*/ 2788816 w 7345251"/>
              <a:gd name="connsiteY15" fmla="*/ 1296690 h 1799507"/>
              <a:gd name="connsiteX16" fmla="*/ 2908040 w 7345251"/>
              <a:gd name="connsiteY16" fmla="*/ 1250037 h 1799507"/>
              <a:gd name="connsiteX17" fmla="*/ 3048000 w 7345251"/>
              <a:gd name="connsiteY17" fmla="*/ 1016772 h 1799507"/>
              <a:gd name="connsiteX18" fmla="*/ 3203510 w 7345251"/>
              <a:gd name="connsiteY18" fmla="*/ 959752 h 1799507"/>
              <a:gd name="connsiteX19" fmla="*/ 3338285 w 7345251"/>
              <a:gd name="connsiteY19" fmla="*/ 1001221 h 1799507"/>
              <a:gd name="connsiteX20" fmla="*/ 3498979 w 7345251"/>
              <a:gd name="connsiteY20" fmla="*/ 980486 h 1799507"/>
              <a:gd name="connsiteX21" fmla="*/ 3602653 w 7345251"/>
              <a:gd name="connsiteY21" fmla="*/ 887180 h 1799507"/>
              <a:gd name="connsiteX22" fmla="*/ 3867020 w 7345251"/>
              <a:gd name="connsiteY22" fmla="*/ 959752 h 1799507"/>
              <a:gd name="connsiteX23" fmla="*/ 4017346 w 7345251"/>
              <a:gd name="connsiteY23" fmla="*/ 897547 h 1799507"/>
              <a:gd name="connsiteX24" fmla="*/ 4260979 w 7345251"/>
              <a:gd name="connsiteY24" fmla="*/ 612445 h 1799507"/>
              <a:gd name="connsiteX25" fmla="*/ 4297265 w 7345251"/>
              <a:gd name="connsiteY25" fmla="*/ 550241 h 1799507"/>
              <a:gd name="connsiteX26" fmla="*/ 4447591 w 7345251"/>
              <a:gd name="connsiteY26" fmla="*/ 467303 h 1799507"/>
              <a:gd name="connsiteX27" fmla="*/ 4644571 w 7345251"/>
              <a:gd name="connsiteY27" fmla="*/ 565792 h 1799507"/>
              <a:gd name="connsiteX28" fmla="*/ 4908938 w 7345251"/>
              <a:gd name="connsiteY28" fmla="*/ 752405 h 1799507"/>
              <a:gd name="connsiteX29" fmla="*/ 5028163 w 7345251"/>
              <a:gd name="connsiteY29" fmla="*/ 783507 h 1799507"/>
              <a:gd name="connsiteX30" fmla="*/ 5157755 w 7345251"/>
              <a:gd name="connsiteY30" fmla="*/ 773139 h 1799507"/>
              <a:gd name="connsiteX31" fmla="*/ 5282163 w 7345251"/>
              <a:gd name="connsiteY31" fmla="*/ 685017 h 1799507"/>
              <a:gd name="connsiteX32" fmla="*/ 5453224 w 7345251"/>
              <a:gd name="connsiteY32" fmla="*/ 695384 h 1799507"/>
              <a:gd name="connsiteX33" fmla="*/ 5551714 w 7345251"/>
              <a:gd name="connsiteY33" fmla="*/ 731670 h 1799507"/>
              <a:gd name="connsiteX34" fmla="*/ 5702040 w 7345251"/>
              <a:gd name="connsiteY34" fmla="*/ 539874 h 1799507"/>
              <a:gd name="connsiteX35" fmla="*/ 5950857 w 7345251"/>
              <a:gd name="connsiteY35" fmla="*/ 399915 h 1799507"/>
              <a:gd name="connsiteX36" fmla="*/ 6181673 w 7345251"/>
              <a:gd name="connsiteY36" fmla="*/ 407315 h 1799507"/>
              <a:gd name="connsiteX37" fmla="*/ 6395932 w 7345251"/>
              <a:gd name="connsiteY37" fmla="*/ 341400 h 1799507"/>
              <a:gd name="connsiteX38" fmla="*/ 6650654 w 7345251"/>
              <a:gd name="connsiteY38" fmla="*/ 299931 h 1799507"/>
              <a:gd name="connsiteX39" fmla="*/ 6807603 w 7345251"/>
              <a:gd name="connsiteY39" fmla="*/ 0 h 1799507"/>
              <a:gd name="connsiteX40" fmla="*/ 7345251 w 7345251"/>
              <a:gd name="connsiteY40" fmla="*/ 112547 h 1799507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59217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59217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63292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48022 w 7345251"/>
              <a:gd name="connsiteY1" fmla="*/ 174839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59217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63292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27540"/>
              <a:gd name="connsiteY0" fmla="*/ 1849850 h 1849850"/>
              <a:gd name="connsiteX1" fmla="*/ 130311 w 7327540"/>
              <a:gd name="connsiteY1" fmla="*/ 1748393 h 1849850"/>
              <a:gd name="connsiteX2" fmla="*/ 298493 w 7327540"/>
              <a:gd name="connsiteY2" fmla="*/ 1733590 h 1849850"/>
              <a:gd name="connsiteX3" fmla="*/ 407350 w 7327540"/>
              <a:gd name="connsiteY3" fmla="*/ 1686937 h 1849850"/>
              <a:gd name="connsiteX4" fmla="*/ 635431 w 7327540"/>
              <a:gd name="connsiteY4" fmla="*/ 1676570 h 1849850"/>
              <a:gd name="connsiteX5" fmla="*/ 822044 w 7327540"/>
              <a:gd name="connsiteY5" fmla="*/ 1666202 h 1849850"/>
              <a:gd name="connsiteX6" fmla="*/ 1133064 w 7327540"/>
              <a:gd name="connsiteY6" fmla="*/ 1479590 h 1849850"/>
              <a:gd name="connsiteX7" fmla="*/ 1252289 w 7327540"/>
              <a:gd name="connsiteY7" fmla="*/ 1453672 h 1849850"/>
              <a:gd name="connsiteX8" fmla="*/ 1397431 w 7327540"/>
              <a:gd name="connsiteY8" fmla="*/ 1355182 h 1849850"/>
              <a:gd name="connsiteX9" fmla="*/ 1527023 w 7327540"/>
              <a:gd name="connsiteY9" fmla="*/ 1298162 h 1849850"/>
              <a:gd name="connsiteX10" fmla="*/ 1734370 w 7327540"/>
              <a:gd name="connsiteY10" fmla="*/ 1370733 h 1849850"/>
              <a:gd name="connsiteX11" fmla="*/ 1931350 w 7327540"/>
              <a:gd name="connsiteY11" fmla="*/ 1459217 h 1849850"/>
              <a:gd name="connsiteX12" fmla="*/ 2159431 w 7327540"/>
              <a:gd name="connsiteY12" fmla="*/ 1381100 h 1849850"/>
              <a:gd name="connsiteX13" fmla="*/ 2517105 w 7327540"/>
              <a:gd name="connsiteY13" fmla="*/ 1412202 h 1849850"/>
              <a:gd name="connsiteX14" fmla="*/ 2625962 w 7327540"/>
              <a:gd name="connsiteY14" fmla="*/ 1463292 h 1849850"/>
              <a:gd name="connsiteX15" fmla="*/ 2771105 w 7327540"/>
              <a:gd name="connsiteY15" fmla="*/ 1334447 h 1849850"/>
              <a:gd name="connsiteX16" fmla="*/ 2890329 w 7327540"/>
              <a:gd name="connsiteY16" fmla="*/ 1287794 h 1849850"/>
              <a:gd name="connsiteX17" fmla="*/ 3030289 w 7327540"/>
              <a:gd name="connsiteY17" fmla="*/ 1054529 h 1849850"/>
              <a:gd name="connsiteX18" fmla="*/ 3185799 w 7327540"/>
              <a:gd name="connsiteY18" fmla="*/ 997509 h 1849850"/>
              <a:gd name="connsiteX19" fmla="*/ 3320574 w 7327540"/>
              <a:gd name="connsiteY19" fmla="*/ 1038978 h 1849850"/>
              <a:gd name="connsiteX20" fmla="*/ 3481268 w 7327540"/>
              <a:gd name="connsiteY20" fmla="*/ 1018243 h 1849850"/>
              <a:gd name="connsiteX21" fmla="*/ 3632169 w 7327540"/>
              <a:gd name="connsiteY21" fmla="*/ 950109 h 1849850"/>
              <a:gd name="connsiteX22" fmla="*/ 3849309 w 7327540"/>
              <a:gd name="connsiteY22" fmla="*/ 997509 h 1849850"/>
              <a:gd name="connsiteX23" fmla="*/ 3999635 w 7327540"/>
              <a:gd name="connsiteY23" fmla="*/ 935304 h 1849850"/>
              <a:gd name="connsiteX24" fmla="*/ 4243268 w 7327540"/>
              <a:gd name="connsiteY24" fmla="*/ 650202 h 1849850"/>
              <a:gd name="connsiteX25" fmla="*/ 4279554 w 7327540"/>
              <a:gd name="connsiteY25" fmla="*/ 587998 h 1849850"/>
              <a:gd name="connsiteX26" fmla="*/ 4429880 w 7327540"/>
              <a:gd name="connsiteY26" fmla="*/ 505060 h 1849850"/>
              <a:gd name="connsiteX27" fmla="*/ 4626860 w 7327540"/>
              <a:gd name="connsiteY27" fmla="*/ 603549 h 1849850"/>
              <a:gd name="connsiteX28" fmla="*/ 4891227 w 7327540"/>
              <a:gd name="connsiteY28" fmla="*/ 790162 h 1849850"/>
              <a:gd name="connsiteX29" fmla="*/ 5010452 w 7327540"/>
              <a:gd name="connsiteY29" fmla="*/ 821264 h 1849850"/>
              <a:gd name="connsiteX30" fmla="*/ 5140044 w 7327540"/>
              <a:gd name="connsiteY30" fmla="*/ 810896 h 1849850"/>
              <a:gd name="connsiteX31" fmla="*/ 5264452 w 7327540"/>
              <a:gd name="connsiteY31" fmla="*/ 722774 h 1849850"/>
              <a:gd name="connsiteX32" fmla="*/ 5435513 w 7327540"/>
              <a:gd name="connsiteY32" fmla="*/ 733141 h 1849850"/>
              <a:gd name="connsiteX33" fmla="*/ 5534003 w 7327540"/>
              <a:gd name="connsiteY33" fmla="*/ 769427 h 1849850"/>
              <a:gd name="connsiteX34" fmla="*/ 5684329 w 7327540"/>
              <a:gd name="connsiteY34" fmla="*/ 577631 h 1849850"/>
              <a:gd name="connsiteX35" fmla="*/ 5933146 w 7327540"/>
              <a:gd name="connsiteY35" fmla="*/ 437672 h 1849850"/>
              <a:gd name="connsiteX36" fmla="*/ 6163962 w 7327540"/>
              <a:gd name="connsiteY36" fmla="*/ 445072 h 1849850"/>
              <a:gd name="connsiteX37" fmla="*/ 6378221 w 7327540"/>
              <a:gd name="connsiteY37" fmla="*/ 379157 h 1849850"/>
              <a:gd name="connsiteX38" fmla="*/ 6632943 w 7327540"/>
              <a:gd name="connsiteY38" fmla="*/ 337688 h 1849850"/>
              <a:gd name="connsiteX39" fmla="*/ 6819410 w 7327540"/>
              <a:gd name="connsiteY39" fmla="*/ 0 h 1849850"/>
              <a:gd name="connsiteX40" fmla="*/ 7327540 w 7327540"/>
              <a:gd name="connsiteY40" fmla="*/ 150304 h 1849850"/>
              <a:gd name="connsiteX0" fmla="*/ 0 w 7426832"/>
              <a:gd name="connsiteY0" fmla="*/ 1849850 h 1849850"/>
              <a:gd name="connsiteX1" fmla="*/ 130311 w 7426832"/>
              <a:gd name="connsiteY1" fmla="*/ 1748393 h 1849850"/>
              <a:gd name="connsiteX2" fmla="*/ 298493 w 7426832"/>
              <a:gd name="connsiteY2" fmla="*/ 1733590 h 1849850"/>
              <a:gd name="connsiteX3" fmla="*/ 407350 w 7426832"/>
              <a:gd name="connsiteY3" fmla="*/ 1686937 h 1849850"/>
              <a:gd name="connsiteX4" fmla="*/ 635431 w 7426832"/>
              <a:gd name="connsiteY4" fmla="*/ 1676570 h 1849850"/>
              <a:gd name="connsiteX5" fmla="*/ 822044 w 7426832"/>
              <a:gd name="connsiteY5" fmla="*/ 1666202 h 1849850"/>
              <a:gd name="connsiteX6" fmla="*/ 1133064 w 7426832"/>
              <a:gd name="connsiteY6" fmla="*/ 1479590 h 1849850"/>
              <a:gd name="connsiteX7" fmla="*/ 1252289 w 7426832"/>
              <a:gd name="connsiteY7" fmla="*/ 1453672 h 1849850"/>
              <a:gd name="connsiteX8" fmla="*/ 1397431 w 7426832"/>
              <a:gd name="connsiteY8" fmla="*/ 1355182 h 1849850"/>
              <a:gd name="connsiteX9" fmla="*/ 1527023 w 7426832"/>
              <a:gd name="connsiteY9" fmla="*/ 1298162 h 1849850"/>
              <a:gd name="connsiteX10" fmla="*/ 1734370 w 7426832"/>
              <a:gd name="connsiteY10" fmla="*/ 1370733 h 1849850"/>
              <a:gd name="connsiteX11" fmla="*/ 1931350 w 7426832"/>
              <a:gd name="connsiteY11" fmla="*/ 1459217 h 1849850"/>
              <a:gd name="connsiteX12" fmla="*/ 2159431 w 7426832"/>
              <a:gd name="connsiteY12" fmla="*/ 1381100 h 1849850"/>
              <a:gd name="connsiteX13" fmla="*/ 2517105 w 7426832"/>
              <a:gd name="connsiteY13" fmla="*/ 1412202 h 1849850"/>
              <a:gd name="connsiteX14" fmla="*/ 2625962 w 7426832"/>
              <a:gd name="connsiteY14" fmla="*/ 1463292 h 1849850"/>
              <a:gd name="connsiteX15" fmla="*/ 2771105 w 7426832"/>
              <a:gd name="connsiteY15" fmla="*/ 1334447 h 1849850"/>
              <a:gd name="connsiteX16" fmla="*/ 2890329 w 7426832"/>
              <a:gd name="connsiteY16" fmla="*/ 1287794 h 1849850"/>
              <a:gd name="connsiteX17" fmla="*/ 3030289 w 7426832"/>
              <a:gd name="connsiteY17" fmla="*/ 1054529 h 1849850"/>
              <a:gd name="connsiteX18" fmla="*/ 3185799 w 7426832"/>
              <a:gd name="connsiteY18" fmla="*/ 997509 h 1849850"/>
              <a:gd name="connsiteX19" fmla="*/ 3320574 w 7426832"/>
              <a:gd name="connsiteY19" fmla="*/ 1038978 h 1849850"/>
              <a:gd name="connsiteX20" fmla="*/ 3481268 w 7426832"/>
              <a:gd name="connsiteY20" fmla="*/ 1018243 h 1849850"/>
              <a:gd name="connsiteX21" fmla="*/ 3632169 w 7426832"/>
              <a:gd name="connsiteY21" fmla="*/ 950109 h 1849850"/>
              <a:gd name="connsiteX22" fmla="*/ 3849309 w 7426832"/>
              <a:gd name="connsiteY22" fmla="*/ 997509 h 1849850"/>
              <a:gd name="connsiteX23" fmla="*/ 3999635 w 7426832"/>
              <a:gd name="connsiteY23" fmla="*/ 935304 h 1849850"/>
              <a:gd name="connsiteX24" fmla="*/ 4243268 w 7426832"/>
              <a:gd name="connsiteY24" fmla="*/ 650202 h 1849850"/>
              <a:gd name="connsiteX25" fmla="*/ 4279554 w 7426832"/>
              <a:gd name="connsiteY25" fmla="*/ 587998 h 1849850"/>
              <a:gd name="connsiteX26" fmla="*/ 4429880 w 7426832"/>
              <a:gd name="connsiteY26" fmla="*/ 505060 h 1849850"/>
              <a:gd name="connsiteX27" fmla="*/ 4626860 w 7426832"/>
              <a:gd name="connsiteY27" fmla="*/ 603549 h 1849850"/>
              <a:gd name="connsiteX28" fmla="*/ 4891227 w 7426832"/>
              <a:gd name="connsiteY28" fmla="*/ 790162 h 1849850"/>
              <a:gd name="connsiteX29" fmla="*/ 5010452 w 7426832"/>
              <a:gd name="connsiteY29" fmla="*/ 821264 h 1849850"/>
              <a:gd name="connsiteX30" fmla="*/ 5140044 w 7426832"/>
              <a:gd name="connsiteY30" fmla="*/ 810896 h 1849850"/>
              <a:gd name="connsiteX31" fmla="*/ 5264452 w 7426832"/>
              <a:gd name="connsiteY31" fmla="*/ 722774 h 1849850"/>
              <a:gd name="connsiteX32" fmla="*/ 5435513 w 7426832"/>
              <a:gd name="connsiteY32" fmla="*/ 733141 h 1849850"/>
              <a:gd name="connsiteX33" fmla="*/ 5534003 w 7426832"/>
              <a:gd name="connsiteY33" fmla="*/ 769427 h 1849850"/>
              <a:gd name="connsiteX34" fmla="*/ 5684329 w 7426832"/>
              <a:gd name="connsiteY34" fmla="*/ 577631 h 1849850"/>
              <a:gd name="connsiteX35" fmla="*/ 5933146 w 7426832"/>
              <a:gd name="connsiteY35" fmla="*/ 437672 h 1849850"/>
              <a:gd name="connsiteX36" fmla="*/ 6163962 w 7426832"/>
              <a:gd name="connsiteY36" fmla="*/ 445072 h 1849850"/>
              <a:gd name="connsiteX37" fmla="*/ 6378221 w 7426832"/>
              <a:gd name="connsiteY37" fmla="*/ 379157 h 1849850"/>
              <a:gd name="connsiteX38" fmla="*/ 6632943 w 7426832"/>
              <a:gd name="connsiteY38" fmla="*/ 337688 h 1849850"/>
              <a:gd name="connsiteX39" fmla="*/ 6819410 w 7426832"/>
              <a:gd name="connsiteY39" fmla="*/ 0 h 1849850"/>
              <a:gd name="connsiteX40" fmla="*/ 7426832 w 7426832"/>
              <a:gd name="connsiteY40" fmla="*/ 135529 h 184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426832" h="1849850">
                <a:moveTo>
                  <a:pt x="0" y="1849850"/>
                </a:moveTo>
                <a:cubicBezTo>
                  <a:pt x="35853" y="1801469"/>
                  <a:pt x="80562" y="1767770"/>
                  <a:pt x="130311" y="1748393"/>
                </a:cubicBezTo>
                <a:cubicBezTo>
                  <a:pt x="180060" y="1729016"/>
                  <a:pt x="252320" y="1743833"/>
                  <a:pt x="298493" y="1733590"/>
                </a:cubicBezTo>
                <a:cubicBezTo>
                  <a:pt x="344666" y="1723347"/>
                  <a:pt x="351194" y="1696440"/>
                  <a:pt x="407350" y="1686937"/>
                </a:cubicBezTo>
                <a:cubicBezTo>
                  <a:pt x="463506" y="1677434"/>
                  <a:pt x="635431" y="1676570"/>
                  <a:pt x="635431" y="1676570"/>
                </a:cubicBezTo>
                <a:cubicBezTo>
                  <a:pt x="704547" y="1673114"/>
                  <a:pt x="739105" y="1699032"/>
                  <a:pt x="822044" y="1666202"/>
                </a:cubicBezTo>
                <a:cubicBezTo>
                  <a:pt x="904983" y="1633372"/>
                  <a:pt x="1061357" y="1515012"/>
                  <a:pt x="1133064" y="1479590"/>
                </a:cubicBezTo>
                <a:cubicBezTo>
                  <a:pt x="1204772" y="1444168"/>
                  <a:pt x="1208228" y="1474407"/>
                  <a:pt x="1252289" y="1453672"/>
                </a:cubicBezTo>
                <a:cubicBezTo>
                  <a:pt x="1296350" y="1432937"/>
                  <a:pt x="1351642" y="1381100"/>
                  <a:pt x="1397431" y="1355182"/>
                </a:cubicBezTo>
                <a:cubicBezTo>
                  <a:pt x="1443220" y="1329264"/>
                  <a:pt x="1470867" y="1295570"/>
                  <a:pt x="1527023" y="1298162"/>
                </a:cubicBezTo>
                <a:cubicBezTo>
                  <a:pt x="1583179" y="1300754"/>
                  <a:pt x="1666982" y="1343891"/>
                  <a:pt x="1734370" y="1370733"/>
                </a:cubicBezTo>
                <a:cubicBezTo>
                  <a:pt x="1801758" y="1397576"/>
                  <a:pt x="1860507" y="1457489"/>
                  <a:pt x="1931350" y="1459217"/>
                </a:cubicBezTo>
                <a:cubicBezTo>
                  <a:pt x="2002193" y="1460945"/>
                  <a:pt x="2061805" y="1388936"/>
                  <a:pt x="2159431" y="1381100"/>
                </a:cubicBezTo>
                <a:cubicBezTo>
                  <a:pt x="2278656" y="1391467"/>
                  <a:pt x="2439350" y="1398503"/>
                  <a:pt x="2517105" y="1412202"/>
                </a:cubicBezTo>
                <a:cubicBezTo>
                  <a:pt x="2594860" y="1425901"/>
                  <a:pt x="2583629" y="1476251"/>
                  <a:pt x="2625962" y="1463292"/>
                </a:cubicBezTo>
                <a:cubicBezTo>
                  <a:pt x="2668295" y="1450333"/>
                  <a:pt x="2727044" y="1363697"/>
                  <a:pt x="2771105" y="1334447"/>
                </a:cubicBezTo>
                <a:cubicBezTo>
                  <a:pt x="2815166" y="1305197"/>
                  <a:pt x="2847132" y="1334447"/>
                  <a:pt x="2890329" y="1287794"/>
                </a:cubicBezTo>
                <a:cubicBezTo>
                  <a:pt x="2933526" y="1241141"/>
                  <a:pt x="2981044" y="1102910"/>
                  <a:pt x="3030289" y="1054529"/>
                </a:cubicBezTo>
                <a:cubicBezTo>
                  <a:pt x="3079534" y="1006148"/>
                  <a:pt x="3137418" y="1000101"/>
                  <a:pt x="3185799" y="997509"/>
                </a:cubicBezTo>
                <a:cubicBezTo>
                  <a:pt x="3234180" y="994917"/>
                  <a:pt x="3271329" y="1035522"/>
                  <a:pt x="3320574" y="1038978"/>
                </a:cubicBezTo>
                <a:cubicBezTo>
                  <a:pt x="3369819" y="1042434"/>
                  <a:pt x="3429336" y="1033055"/>
                  <a:pt x="3481268" y="1018243"/>
                </a:cubicBezTo>
                <a:cubicBezTo>
                  <a:pt x="3533201" y="1003432"/>
                  <a:pt x="3570829" y="953565"/>
                  <a:pt x="3632169" y="950109"/>
                </a:cubicBezTo>
                <a:cubicBezTo>
                  <a:pt x="3693509" y="946653"/>
                  <a:pt x="3788065" y="999977"/>
                  <a:pt x="3849309" y="997509"/>
                </a:cubicBezTo>
                <a:cubicBezTo>
                  <a:pt x="3910553" y="995042"/>
                  <a:pt x="3933975" y="993188"/>
                  <a:pt x="3999635" y="935304"/>
                </a:cubicBezTo>
                <a:cubicBezTo>
                  <a:pt x="4065295" y="877420"/>
                  <a:pt x="4196615" y="708086"/>
                  <a:pt x="4243268" y="650202"/>
                </a:cubicBezTo>
                <a:cubicBezTo>
                  <a:pt x="4289921" y="592318"/>
                  <a:pt x="4248452" y="612188"/>
                  <a:pt x="4279554" y="587998"/>
                </a:cubicBezTo>
                <a:cubicBezTo>
                  <a:pt x="4310656" y="563808"/>
                  <a:pt x="4371996" y="502468"/>
                  <a:pt x="4429880" y="505060"/>
                </a:cubicBezTo>
                <a:cubicBezTo>
                  <a:pt x="4487764" y="507652"/>
                  <a:pt x="4549969" y="556032"/>
                  <a:pt x="4626860" y="603549"/>
                </a:cubicBezTo>
                <a:cubicBezTo>
                  <a:pt x="4703751" y="651066"/>
                  <a:pt x="4756453" y="722412"/>
                  <a:pt x="4891227" y="790162"/>
                </a:cubicBezTo>
                <a:cubicBezTo>
                  <a:pt x="5026001" y="857912"/>
                  <a:pt x="4968983" y="817808"/>
                  <a:pt x="5010452" y="821264"/>
                </a:cubicBezTo>
                <a:cubicBezTo>
                  <a:pt x="5051921" y="824720"/>
                  <a:pt x="5097711" y="827311"/>
                  <a:pt x="5140044" y="810896"/>
                </a:cubicBezTo>
                <a:cubicBezTo>
                  <a:pt x="5182377" y="794481"/>
                  <a:pt x="5215207" y="735733"/>
                  <a:pt x="5264452" y="722774"/>
                </a:cubicBezTo>
                <a:cubicBezTo>
                  <a:pt x="5313697" y="709815"/>
                  <a:pt x="5390588" y="725366"/>
                  <a:pt x="5435513" y="733141"/>
                </a:cubicBezTo>
                <a:cubicBezTo>
                  <a:pt x="5480438" y="740916"/>
                  <a:pt x="5492534" y="795345"/>
                  <a:pt x="5534003" y="769427"/>
                </a:cubicBezTo>
                <a:cubicBezTo>
                  <a:pt x="5575472" y="743509"/>
                  <a:pt x="5617805" y="632923"/>
                  <a:pt x="5684329" y="577631"/>
                </a:cubicBezTo>
                <a:cubicBezTo>
                  <a:pt x="5750853" y="522339"/>
                  <a:pt x="5853207" y="459765"/>
                  <a:pt x="5933146" y="437672"/>
                </a:cubicBezTo>
                <a:cubicBezTo>
                  <a:pt x="6013085" y="415579"/>
                  <a:pt x="6089783" y="454824"/>
                  <a:pt x="6163962" y="445072"/>
                </a:cubicBezTo>
                <a:cubicBezTo>
                  <a:pt x="6238141" y="435320"/>
                  <a:pt x="6300058" y="397054"/>
                  <a:pt x="6378221" y="379157"/>
                </a:cubicBezTo>
                <a:cubicBezTo>
                  <a:pt x="6456385" y="361260"/>
                  <a:pt x="6559412" y="400881"/>
                  <a:pt x="6632943" y="337688"/>
                </a:cubicBezTo>
                <a:cubicBezTo>
                  <a:pt x="6706474" y="274495"/>
                  <a:pt x="6685935" y="125623"/>
                  <a:pt x="6819410" y="0"/>
                </a:cubicBezTo>
                <a:cubicBezTo>
                  <a:pt x="7124086" y="144967"/>
                  <a:pt x="7426832" y="135529"/>
                  <a:pt x="7426832" y="135529"/>
                </a:cubicBezTo>
              </a:path>
            </a:pathLst>
          </a:custGeom>
          <a:ln w="76200" cap="rnd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304975" y="2539846"/>
            <a:ext cx="0" cy="2290842"/>
          </a:xfrm>
          <a:prstGeom prst="straightConnector1">
            <a:avLst/>
          </a:prstGeom>
          <a:ln w="76200" cmpd="sng">
            <a:solidFill>
              <a:srgbClr val="00514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81258" y="1518927"/>
            <a:ext cx="1245071" cy="1029219"/>
          </a:xfrm>
          <a:prstGeom prst="rect">
            <a:avLst/>
          </a:prstGeom>
          <a:solidFill>
            <a:srgbClr val="005148"/>
          </a:solidFill>
          <a:ln>
            <a:solidFill>
              <a:srgbClr val="0051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Canada’s NHP Enacted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320623" y="3472460"/>
            <a:ext cx="0" cy="968121"/>
          </a:xfrm>
          <a:prstGeom prst="straightConnector1">
            <a:avLst/>
          </a:prstGeom>
          <a:ln w="76200" cmpd="sng">
            <a:solidFill>
              <a:srgbClr val="00514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620395" y="2705850"/>
            <a:ext cx="1759699" cy="741710"/>
          </a:xfrm>
          <a:prstGeom prst="rect">
            <a:avLst/>
          </a:prstGeom>
          <a:solidFill>
            <a:srgbClr val="005148"/>
          </a:solidFill>
          <a:ln>
            <a:solidFill>
              <a:srgbClr val="0051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NHP Fully Implemented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86669" y="3854267"/>
            <a:ext cx="1117573" cy="445211"/>
          </a:xfrm>
          <a:prstGeom prst="rect">
            <a:avLst/>
          </a:prstGeom>
          <a:solidFill>
            <a:srgbClr val="005148"/>
          </a:solidFill>
          <a:ln>
            <a:solidFill>
              <a:srgbClr val="0051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Canada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61586" y="1699225"/>
            <a:ext cx="1117573" cy="44521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USA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5624" y="2533717"/>
            <a:ext cx="2083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“Uniquely American”</a:t>
            </a:r>
            <a:endParaRPr lang="en-US" sz="24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67682" y="5319102"/>
            <a:ext cx="76825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2014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1524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21" grpId="0" animBg="1"/>
      <p:bldP spid="24" grpId="0" animBg="1"/>
      <p:bldP spid="26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222470"/>
            <a:ext cx="517713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 smtClean="0">
                <a:solidFill>
                  <a:schemeClr val="bg2"/>
                </a:solidFill>
                <a:latin typeface="Franklin Gothic Book" pitchFamily="34" charset="0"/>
              </a:rPr>
              <a:t>Note: Not comparable to figures for employer coverage because of high LTC needs in elderly</a:t>
            </a:r>
          </a:p>
          <a:p>
            <a:pPr algn="r"/>
            <a:r>
              <a:rPr lang="en-US" sz="1000" dirty="0" smtClean="0">
                <a:solidFill>
                  <a:schemeClr val="bg2"/>
                </a:solidFill>
                <a:latin typeface="Franklin Gothic Book" pitchFamily="34" charset="0"/>
              </a:rPr>
              <a:t>Source: EBRI and Himmelstein/</a:t>
            </a:r>
            <a:r>
              <a:rPr lang="en-US" sz="1000" dirty="0" err="1" smtClean="0">
                <a:solidFill>
                  <a:schemeClr val="bg2"/>
                </a:solidFill>
                <a:latin typeface="Franklin Gothic Book" pitchFamily="34" charset="0"/>
              </a:rPr>
              <a:t>Woolhandler</a:t>
            </a:r>
            <a:r>
              <a:rPr lang="en-US" sz="1000" dirty="0" smtClean="0">
                <a:solidFill>
                  <a:schemeClr val="bg2"/>
                </a:solidFill>
                <a:latin typeface="Franklin Gothic Book" pitchFamily="34" charset="0"/>
              </a:rPr>
              <a:t> analysis of Health Canada 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US Medicare Coverage </a:t>
            </a:r>
            <a:br>
              <a:rPr lang="en-US" sz="4000" dirty="0" smtClean="0"/>
            </a:br>
            <a:r>
              <a:rPr lang="en-US" sz="4000" dirty="0" smtClean="0"/>
              <a:t>Much Worse than Canada’s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2177078"/>
            <a:ext cx="1566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seniors’ total medical expenses covered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962064673"/>
              </p:ext>
            </p:extLst>
          </p:nvPr>
        </p:nvGraphicFramePr>
        <p:xfrm>
          <a:off x="1558706" y="1203990"/>
          <a:ext cx="7331693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699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5" name="Text Box 3"/>
          <p:cNvSpPr txBox="1">
            <a:spLocks noChangeArrowheads="1"/>
          </p:cNvSpPr>
          <p:nvPr/>
        </p:nvSpPr>
        <p:spPr bwMode="auto">
          <a:xfrm>
            <a:off x="138113" y="207963"/>
            <a:ext cx="8702675" cy="100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816" tIns="41407" rIns="82816" bIns="41407">
            <a:spAutoFit/>
          </a:bodyPr>
          <a:lstStyle>
            <a:lvl1pPr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4000" dirty="0" smtClean="0">
                <a:latin typeface="Franklin Gothic Medium"/>
                <a:cs typeface="Franklin Gothic Medium"/>
              </a:rPr>
              <a:t>Cost Control in a Parallel Universe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dirty="0" smtClean="0">
                <a:latin typeface="Franklin Gothic Medium"/>
                <a:cs typeface="Franklin Gothic Medium"/>
              </a:rPr>
              <a:t>Growth in Medicare Spending Per Senior</a:t>
            </a:r>
          </a:p>
        </p:txBody>
      </p:sp>
      <p:sp>
        <p:nvSpPr>
          <p:cNvPr id="320516" name="Text Box 4"/>
          <p:cNvSpPr txBox="1">
            <a:spLocks noChangeArrowheads="1"/>
          </p:cNvSpPr>
          <p:nvPr/>
        </p:nvSpPr>
        <p:spPr bwMode="auto">
          <a:xfrm>
            <a:off x="3950373" y="6153362"/>
            <a:ext cx="5193627" cy="54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816" tIns="41407" rIns="82816" bIns="41407">
            <a:spAutoFit/>
          </a:bodyPr>
          <a:lstStyle>
            <a:lvl1pPr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Himmelstein &amp; </a:t>
            </a:r>
            <a:r>
              <a:rPr lang="en-US" sz="16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Woolhandler</a:t>
            </a:r>
            <a:endParaRPr lang="en-US" sz="16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Arch Intern Med, December, 2012</a:t>
            </a: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908148"/>
              </p:ext>
            </p:extLst>
          </p:nvPr>
        </p:nvGraphicFramePr>
        <p:xfrm>
          <a:off x="0" y="1172324"/>
          <a:ext cx="8972872" cy="4739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994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/>
          <a:p>
            <a:pPr eaLnBrk="1" hangingPunct="1"/>
            <a:r>
              <a:rPr lang="en-US" sz="4400" dirty="0">
                <a:latin typeface="Franklin Gothic Medium"/>
                <a:cs typeface="Franklin Gothic Medium"/>
              </a:rPr>
              <a:t>How Has Canada Controlled Costs?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4585" y="1164403"/>
            <a:ext cx="8269638" cy="4729162"/>
          </a:xfrm>
        </p:spPr>
        <p:txBody>
          <a:bodyPr lIns="0" tIns="0" rIns="0" bIns="0">
            <a:normAutofit/>
          </a:bodyPr>
          <a:lstStyle/>
          <a:p>
            <a:pPr marL="390525" indent="-292100" defTabSz="414338" eaLnBrk="1" hangingPunct="1"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Lower administrative costs via single payer - 16.7% of total health spending vs. 31.0% in the U.S.</a:t>
            </a:r>
          </a:p>
          <a:p>
            <a:pPr marL="390525" indent="-292100" defTabSz="414338" eaLnBrk="1" hangingPunct="1"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Lump-sum, global budgets for hospitals</a:t>
            </a:r>
          </a:p>
          <a:p>
            <a:pPr marL="390525" indent="-292100" defTabSz="414338" eaLnBrk="1" hangingPunct="1"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Stringent controls on capital spending for new buildings and expensive new equipment</a:t>
            </a:r>
          </a:p>
          <a:p>
            <a:pPr marL="390525" indent="-292100" defTabSz="414338" eaLnBrk="1" hangingPunct="1"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Single buyer purchasing reins in drug/device prices</a:t>
            </a:r>
          </a:p>
          <a:p>
            <a:pPr marL="390525" indent="-292100" defTabSz="414338" eaLnBrk="1" hangingPunct="1"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Low litigation and malpractice costs</a:t>
            </a:r>
          </a:p>
          <a:p>
            <a:pPr marL="390525" indent="-292100" defTabSz="414338" eaLnBrk="1" hangingPunct="1"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Emphasis on primary care</a:t>
            </a:r>
          </a:p>
          <a:p>
            <a:pPr marL="390525" indent="-292100" defTabSz="414338" eaLnBrk="1" hangingPunct="1"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Exclusion of private insurers - private plans overcharged U.S. Medicare by $34 billion in 2012</a:t>
            </a:r>
          </a:p>
          <a:p>
            <a:pPr marL="390525" indent="-292100" defTabSz="414338" eaLnBrk="1" hangingPunct="1">
              <a:spcAft>
                <a:spcPts val="1200"/>
              </a:spcAft>
            </a:pPr>
            <a:endParaRPr lang="en-US" sz="24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50373" y="6153362"/>
            <a:ext cx="5193627" cy="54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816" tIns="41407" rIns="82816" bIns="41407">
            <a:spAutoFit/>
          </a:bodyPr>
          <a:lstStyle>
            <a:lvl1pPr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Himmelstein &amp; </a:t>
            </a:r>
            <a:r>
              <a:rPr lang="en-US" sz="16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Woolhandler</a:t>
            </a:r>
            <a:endParaRPr lang="en-US" sz="16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Arch Intern Med, December, 2012</a:t>
            </a:r>
          </a:p>
        </p:txBody>
      </p:sp>
    </p:spTree>
    <p:extLst>
      <p:ext uri="{BB962C8B-B14F-4D97-AF65-F5344CB8AC3E}">
        <p14:creationId xmlns:p14="http://schemas.microsoft.com/office/powerpoint/2010/main" val="389467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160916"/>
            <a:ext cx="517713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Woolhandler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/Himmelstein/Campbell 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NEJM 2003;349:769 (updated 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2013)</a:t>
            </a:r>
            <a:endParaRPr lang="en-US" sz="14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Hospital Billing and Administration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2177078"/>
            <a:ext cx="1566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Dollars per capita, </a:t>
            </a:r>
            <a:r>
              <a:rPr lang="en-US" sz="2000" dirty="0" smtClean="0">
                <a:latin typeface="Franklin Gothic Book"/>
                <a:cs typeface="Franklin Gothic Book"/>
              </a:rPr>
              <a:t>2014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882467064"/>
              </p:ext>
            </p:extLst>
          </p:nvPr>
        </p:nvGraphicFramePr>
        <p:xfrm>
          <a:off x="1558706" y="1203990"/>
          <a:ext cx="7331693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785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160916"/>
            <a:ext cx="517713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Woolhandler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/Himmelstein/Campbell 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NEJM 2003;349:769 (updated 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2013)</a:t>
            </a:r>
            <a:endParaRPr lang="en-US" sz="14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Physicians’ Billing and Office Expenses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2177078"/>
            <a:ext cx="1566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Dollars per capita, </a:t>
            </a:r>
            <a:r>
              <a:rPr lang="en-US" sz="2000" dirty="0" smtClean="0">
                <a:latin typeface="Franklin Gothic Book"/>
                <a:cs typeface="Franklin Gothic Book"/>
              </a:rPr>
              <a:t>2014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21955542"/>
              </p:ext>
            </p:extLst>
          </p:nvPr>
        </p:nvGraphicFramePr>
        <p:xfrm>
          <a:off x="1558706" y="1203990"/>
          <a:ext cx="7331693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04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160916"/>
            <a:ext cx="517713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Woolhandler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/Himmelstein/Campbell 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NEJM 2003;349:769 (updated 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2013)</a:t>
            </a:r>
            <a:endParaRPr lang="en-US" sz="14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Overall Administrative Costs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731767"/>
            <a:ext cx="1566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Dollars per capita, </a:t>
            </a:r>
            <a:r>
              <a:rPr lang="en-US" sz="2000" dirty="0" smtClean="0">
                <a:latin typeface="Franklin Gothic Book"/>
                <a:cs typeface="Franklin Gothic Book"/>
              </a:rPr>
              <a:t>2014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922539492"/>
              </p:ext>
            </p:extLst>
          </p:nvPr>
        </p:nvGraphicFramePr>
        <p:xfrm>
          <a:off x="1558706" y="1203990"/>
          <a:ext cx="7331693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192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Increasing Un- and Under- Insurance</a:t>
            </a:r>
            <a:endParaRPr lang="en-US" sz="20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017777" y="6189009"/>
            <a:ext cx="5126223" cy="47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6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Commonwealth Fund, Sept. 8, 2011</a:t>
            </a:r>
          </a:p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6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2012 Biennial Health Insurance Survey</a:t>
            </a:r>
            <a:endParaRPr lang="en-GB" sz="1600" dirty="0">
              <a:solidFill>
                <a:srgbClr val="FFFFFF"/>
              </a:solidFill>
              <a:latin typeface="Franklin Gothic Book"/>
              <a:ea typeface="Gothic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6445" y="5480736"/>
            <a:ext cx="1290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Uninsured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4401" y="5480736"/>
            <a:ext cx="1001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Insured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7198" y="5480736"/>
            <a:ext cx="1708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Under-Insured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588193402"/>
              </p:ext>
            </p:extLst>
          </p:nvPr>
        </p:nvGraphicFramePr>
        <p:xfrm>
          <a:off x="464291" y="1178580"/>
          <a:ext cx="379070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/>
          <p:cNvSpPr/>
          <p:nvPr/>
        </p:nvSpPr>
        <p:spPr>
          <a:xfrm>
            <a:off x="2313546" y="5519004"/>
            <a:ext cx="323574" cy="323574"/>
          </a:xfrm>
          <a:prstGeom prst="rect">
            <a:avLst/>
          </a:prstGeom>
          <a:solidFill>
            <a:srgbClr val="00514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36288" y="5519004"/>
            <a:ext cx="323574" cy="323574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76429" y="5519004"/>
            <a:ext cx="323574" cy="323574"/>
          </a:xfrm>
          <a:prstGeom prst="rect">
            <a:avLst/>
          </a:prstGeom>
          <a:solidFill>
            <a:srgbClr val="FFD966"/>
          </a:solidFill>
          <a:ln>
            <a:solidFill>
              <a:srgbClr val="0033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665444636"/>
              </p:ext>
            </p:extLst>
          </p:nvPr>
        </p:nvGraphicFramePr>
        <p:xfrm>
          <a:off x="4855511" y="1178580"/>
          <a:ext cx="379070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2964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053194"/>
            <a:ext cx="5177135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Per capita data.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Sources: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Woolhandler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/Himmelstein/Campbell NEJM 2003;349:769 (updated 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2013)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. NCHS and CIHI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Difference in Health </a:t>
            </a:r>
            <a:r>
              <a:rPr lang="en-US" sz="4000" dirty="0" smtClean="0"/>
              <a:t>Spending, 2014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541825761"/>
              </p:ext>
            </p:extLst>
          </p:nvPr>
        </p:nvGraphicFramePr>
        <p:xfrm>
          <a:off x="1260781" y="1203990"/>
          <a:ext cx="7331693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191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053194"/>
            <a:ext cx="5177135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Surveys of US ambulatory providers near the border, 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hospital discharges, and Canadian citizens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Health Affairs 2002;21(3):19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Few Canadians Seek Care in the 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8851" y="1418399"/>
            <a:ext cx="8288359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40% of US ambulatory facilities near border treated no Canadians last year; another 40% &lt;1/month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Michigan + New York + Washington hospitals treated a total of 909 Canadians/year (only 17% of them elective).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Of “America’s Best Hospitals”, only one reported treating more than 60 Canadians/year.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In a survey of 18,000 Canadians, 90 had received any medical care in the US last year – only 20 had gone to the US seeking care.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08430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5991640"/>
            <a:ext cx="517713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A negative number indicates that more physicians returned from abroad then moved abroad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Canadian Institute for Health Information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Few Canadian Physicians Emigrate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30725"/>
            <a:ext cx="15669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Net loss (number moving abroad – number returning)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93395854"/>
              </p:ext>
            </p:extLst>
          </p:nvPr>
        </p:nvGraphicFramePr>
        <p:xfrm>
          <a:off x="1558706" y="1203990"/>
          <a:ext cx="7331693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718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237861"/>
            <a:ext cx="517713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Source: Canadian Institute for Health Information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Canadian Physicians’ </a:t>
            </a:r>
            <a:r>
              <a:rPr lang="en-US" dirty="0" smtClean="0"/>
              <a:t>Incomes</a:t>
            </a:r>
            <a:br>
              <a:rPr lang="en-US" dirty="0" smtClean="0"/>
            </a:br>
            <a:r>
              <a:rPr lang="en-US" dirty="0" smtClean="0"/>
              <a:t>2010 – 2011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925895"/>
              </p:ext>
            </p:extLst>
          </p:nvPr>
        </p:nvGraphicFramePr>
        <p:xfrm>
          <a:off x="226155" y="1567707"/>
          <a:ext cx="4258408" cy="3301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9179"/>
                <a:gridCol w="1809229"/>
              </a:tblGrid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Specialty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Income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Family Medicine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$265,881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Internal Med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$361,551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Pediatrics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$270,073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Psychiatry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$214,702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Dermatology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$398,410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08943" y="4754326"/>
            <a:ext cx="4176943" cy="113877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All Canadian </a:t>
            </a:r>
            <a:r>
              <a:rPr lang="en-US" sz="2000" dirty="0">
                <a:solidFill>
                  <a:srgbClr val="EBF1DD"/>
                </a:solidFill>
                <a:latin typeface="Franklin Gothic Medium"/>
                <a:cs typeface="Franklin Gothic Medium"/>
              </a:rPr>
              <a:t>p</a:t>
            </a:r>
            <a:r>
              <a:rPr lang="en-US" sz="20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hysicians</a:t>
            </a:r>
            <a:r>
              <a:rPr lang="en-US" sz="28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: </a:t>
            </a:r>
            <a:r>
              <a:rPr lang="en-US" sz="40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$307,482</a:t>
            </a:r>
            <a:endParaRPr lang="en-US" sz="4000" dirty="0" smtClean="0">
              <a:solidFill>
                <a:srgbClr val="EBF1DD"/>
              </a:solidFill>
              <a:latin typeface="Franklin Gothic Medium"/>
              <a:cs typeface="Franklin Gothic Medium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925756"/>
              </p:ext>
            </p:extLst>
          </p:nvPr>
        </p:nvGraphicFramePr>
        <p:xfrm>
          <a:off x="4710266" y="1563528"/>
          <a:ext cx="4258408" cy="2751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460"/>
                <a:gridCol w="1865948"/>
              </a:tblGrid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Specialty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Income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OB-GYN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$449,121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General Surgery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$411,995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Thoracic Surgery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$529,728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Ophthalmology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$573,258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96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663335"/>
              </p:ext>
            </p:extLst>
          </p:nvPr>
        </p:nvGraphicFramePr>
        <p:xfrm>
          <a:off x="2255749" y="1296558"/>
          <a:ext cx="6367607" cy="40051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67607"/>
              </a:tblGrid>
              <a:tr h="8010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010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010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010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010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Trends in Canadian Physician Incomes</a:t>
            </a:r>
            <a:endParaRPr lang="en-US" sz="4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590038"/>
              </p:ext>
            </p:extLst>
          </p:nvPr>
        </p:nvGraphicFramePr>
        <p:xfrm>
          <a:off x="1560946" y="888056"/>
          <a:ext cx="672998" cy="479549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72998"/>
              </a:tblGrid>
              <a:tr h="79924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4.5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9924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9924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3.5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9924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9924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2.5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9924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1931157"/>
            <a:ext cx="17570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Mean physician income as multiple of all Canadian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full time employees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984909"/>
              </p:ext>
            </p:extLst>
          </p:nvPr>
        </p:nvGraphicFramePr>
        <p:xfrm>
          <a:off x="1571917" y="5503421"/>
          <a:ext cx="7572082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1726"/>
                <a:gridCol w="1081726"/>
                <a:gridCol w="1081726"/>
                <a:gridCol w="1081726"/>
                <a:gridCol w="1081726"/>
                <a:gridCol w="1081726"/>
                <a:gridCol w="108172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1950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1960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1970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2010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975085" y="6130137"/>
            <a:ext cx="5168916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Grant and Hurley, U Calgary School of Public Pol. Research Papers. July 2013,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Vol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6,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Iss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22.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pic>
        <p:nvPicPr>
          <p:cNvPr id="646148" name="Picture 4" descr="UNINS76_" hidden="1"/>
          <p:cNvPicPr>
            <a:picLocks noChangeAspect="1" noChangeArrowheads="1"/>
          </p:cNvPicPr>
          <p:nvPr/>
        </p:nvPicPr>
        <p:blipFill>
          <a:blip r:embed="rId2" cstate="print"/>
          <a:srcRect l="15280" t="34880" r="10880" b="20320"/>
          <a:stretch>
            <a:fillRect/>
          </a:stretch>
        </p:blipFill>
        <p:spPr bwMode="auto">
          <a:xfrm>
            <a:off x="961879" y="1463039"/>
            <a:ext cx="7603961" cy="3884372"/>
          </a:xfrm>
          <a:prstGeom prst="rect">
            <a:avLst/>
          </a:prstGeom>
          <a:noFill/>
        </p:spPr>
      </p:pic>
      <p:sp>
        <p:nvSpPr>
          <p:cNvPr id="2" name="Freeform 1"/>
          <p:cNvSpPr/>
          <p:nvPr/>
        </p:nvSpPr>
        <p:spPr>
          <a:xfrm>
            <a:off x="2255748" y="1616938"/>
            <a:ext cx="6371431" cy="3687067"/>
          </a:xfrm>
          <a:custGeom>
            <a:avLst/>
            <a:gdLst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10002 w 6383666"/>
              <a:gd name="connsiteY21" fmla="*/ 1997394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10002 w 6383666"/>
              <a:gd name="connsiteY21" fmla="*/ 1997394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10002 w 6383666"/>
              <a:gd name="connsiteY21" fmla="*/ 1997394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10002 w 6383666"/>
              <a:gd name="connsiteY21" fmla="*/ 1997394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10002 w 6383666"/>
              <a:gd name="connsiteY21" fmla="*/ 1997394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10002 w 6383666"/>
              <a:gd name="connsiteY21" fmla="*/ 1997394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10002 w 6383666"/>
              <a:gd name="connsiteY21" fmla="*/ 1997394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10002 w 6383666"/>
              <a:gd name="connsiteY21" fmla="*/ 1997394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10002 w 6383666"/>
              <a:gd name="connsiteY21" fmla="*/ 1997394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10002 w 6383666"/>
              <a:gd name="connsiteY21" fmla="*/ 1997394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10002 w 6383666"/>
              <a:gd name="connsiteY21" fmla="*/ 1997394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10002 w 6383666"/>
              <a:gd name="connsiteY21" fmla="*/ 1997394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10002 w 6383666"/>
              <a:gd name="connsiteY21" fmla="*/ 1997394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21192 w 6383666"/>
              <a:gd name="connsiteY21" fmla="*/ 2019773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21192 w 6383666"/>
              <a:gd name="connsiteY21" fmla="*/ 2002988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21248 w 6383666"/>
              <a:gd name="connsiteY24" fmla="*/ 113017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21192 w 6383666"/>
              <a:gd name="connsiteY21" fmla="*/ 2002988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43628 w 6383666"/>
              <a:gd name="connsiteY24" fmla="*/ 111898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21192 w 6383666"/>
              <a:gd name="connsiteY21" fmla="*/ 2002988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43628 w 6383666"/>
              <a:gd name="connsiteY24" fmla="*/ 111898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21192 w 6383666"/>
              <a:gd name="connsiteY21" fmla="*/ 2002988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43628 w 6383666"/>
              <a:gd name="connsiteY24" fmla="*/ 111898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21192 w 6383666"/>
              <a:gd name="connsiteY21" fmla="*/ 2002988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43628 w 6383666"/>
              <a:gd name="connsiteY24" fmla="*/ 111898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  <a:gd name="connsiteX0" fmla="*/ 5595 w 6383666"/>
              <a:gd name="connsiteY0" fmla="*/ 3675877 h 3687067"/>
              <a:gd name="connsiteX1" fmla="*/ 0 w 6383666"/>
              <a:gd name="connsiteY1" fmla="*/ 2926155 h 3687067"/>
              <a:gd name="connsiteX2" fmla="*/ 190224 w 6383666"/>
              <a:gd name="connsiteY2" fmla="*/ 3278636 h 3687067"/>
              <a:gd name="connsiteX3" fmla="*/ 397231 w 6383666"/>
              <a:gd name="connsiteY3" fmla="*/ 3194712 h 3687067"/>
              <a:gd name="connsiteX4" fmla="*/ 520317 w 6383666"/>
              <a:gd name="connsiteY4" fmla="*/ 3189117 h 3687067"/>
              <a:gd name="connsiteX5" fmla="*/ 744109 w 6383666"/>
              <a:gd name="connsiteY5" fmla="*/ 2976509 h 3687067"/>
              <a:gd name="connsiteX6" fmla="*/ 850410 w 6383666"/>
              <a:gd name="connsiteY6" fmla="*/ 2898180 h 3687067"/>
              <a:gd name="connsiteX7" fmla="*/ 962306 w 6383666"/>
              <a:gd name="connsiteY7" fmla="*/ 2702357 h 3687067"/>
              <a:gd name="connsiteX8" fmla="*/ 1135745 w 6383666"/>
              <a:gd name="connsiteY8" fmla="*/ 2584863 h 3687067"/>
              <a:gd name="connsiteX9" fmla="*/ 1258830 w 6383666"/>
              <a:gd name="connsiteY9" fmla="*/ 2562484 h 3687067"/>
              <a:gd name="connsiteX10" fmla="*/ 1488217 w 6383666"/>
              <a:gd name="connsiteY10" fmla="*/ 2243572 h 3687067"/>
              <a:gd name="connsiteX11" fmla="*/ 1695225 w 6383666"/>
              <a:gd name="connsiteY11" fmla="*/ 1829546 h 3687067"/>
              <a:gd name="connsiteX12" fmla="*/ 1829500 w 6383666"/>
              <a:gd name="connsiteY12" fmla="*/ 1706457 h 3687067"/>
              <a:gd name="connsiteX13" fmla="*/ 2019723 w 6383666"/>
              <a:gd name="connsiteY13" fmla="*/ 1426710 h 3687067"/>
              <a:gd name="connsiteX14" fmla="*/ 2098050 w 6383666"/>
              <a:gd name="connsiteY14" fmla="*/ 1488255 h 3687067"/>
              <a:gd name="connsiteX15" fmla="*/ 2221136 w 6383666"/>
              <a:gd name="connsiteY15" fmla="*/ 1242077 h 3687067"/>
              <a:gd name="connsiteX16" fmla="*/ 2400169 w 6383666"/>
              <a:gd name="connsiteY16" fmla="*/ 1381951 h 3687067"/>
              <a:gd name="connsiteX17" fmla="*/ 2523255 w 6383666"/>
              <a:gd name="connsiteY17" fmla="*/ 1644913 h 3687067"/>
              <a:gd name="connsiteX18" fmla="*/ 2646341 w 6383666"/>
              <a:gd name="connsiteY18" fmla="*/ 2098103 h 3687067"/>
              <a:gd name="connsiteX19" fmla="*/ 2763831 w 6383666"/>
              <a:gd name="connsiteY19" fmla="*/ 2232382 h 3687067"/>
              <a:gd name="connsiteX20" fmla="*/ 2875727 w 6383666"/>
              <a:gd name="connsiteY20" fmla="*/ 1986205 h 3687067"/>
              <a:gd name="connsiteX21" fmla="*/ 3021192 w 6383666"/>
              <a:gd name="connsiteY21" fmla="*/ 2002988 h 3687067"/>
              <a:gd name="connsiteX22" fmla="*/ 3194631 w 6383666"/>
              <a:gd name="connsiteY22" fmla="*/ 1823951 h 3687067"/>
              <a:gd name="connsiteX23" fmla="*/ 3424018 w 6383666"/>
              <a:gd name="connsiteY23" fmla="*/ 1656103 h 3687067"/>
              <a:gd name="connsiteX24" fmla="*/ 3843628 w 6383666"/>
              <a:gd name="connsiteY24" fmla="*/ 1118988 h 3687067"/>
              <a:gd name="connsiteX25" fmla="*/ 3994687 w 6383666"/>
              <a:gd name="connsiteY25" fmla="*/ 1174938 h 3687067"/>
              <a:gd name="connsiteX26" fmla="*/ 4134557 w 6383666"/>
              <a:gd name="connsiteY26" fmla="*/ 1180533 h 3687067"/>
              <a:gd name="connsiteX27" fmla="*/ 4240858 w 6383666"/>
              <a:gd name="connsiteY27" fmla="*/ 1242077 h 3687067"/>
              <a:gd name="connsiteX28" fmla="*/ 4464650 w 6383666"/>
              <a:gd name="connsiteY28" fmla="*/ 1029470 h 3687067"/>
              <a:gd name="connsiteX29" fmla="*/ 4554167 w 6383666"/>
              <a:gd name="connsiteY29" fmla="*/ 1191723 h 3687067"/>
              <a:gd name="connsiteX30" fmla="*/ 4671658 w 6383666"/>
              <a:gd name="connsiteY30" fmla="*/ 1191723 h 3687067"/>
              <a:gd name="connsiteX31" fmla="*/ 4884260 w 6383666"/>
              <a:gd name="connsiteY31" fmla="*/ 1326001 h 3687067"/>
              <a:gd name="connsiteX32" fmla="*/ 4973777 w 6383666"/>
              <a:gd name="connsiteY32" fmla="*/ 1275647 h 3687067"/>
              <a:gd name="connsiteX33" fmla="*/ 5091268 w 6383666"/>
              <a:gd name="connsiteY33" fmla="*/ 1409926 h 3687067"/>
              <a:gd name="connsiteX34" fmla="*/ 5225543 w 6383666"/>
              <a:gd name="connsiteY34" fmla="*/ 1286837 h 3687067"/>
              <a:gd name="connsiteX35" fmla="*/ 5287086 w 6383666"/>
              <a:gd name="connsiteY35" fmla="*/ 1286837 h 3687067"/>
              <a:gd name="connsiteX36" fmla="*/ 5740265 w 6383666"/>
              <a:gd name="connsiteY36" fmla="*/ 867216 h 3687067"/>
              <a:gd name="connsiteX37" fmla="*/ 5857755 w 6383666"/>
              <a:gd name="connsiteY37" fmla="*/ 945545 h 3687067"/>
              <a:gd name="connsiteX38" fmla="*/ 6059168 w 6383666"/>
              <a:gd name="connsiteY38" fmla="*/ 503545 h 3687067"/>
              <a:gd name="connsiteX39" fmla="*/ 6137495 w 6383666"/>
              <a:gd name="connsiteY39" fmla="*/ 464380 h 3687067"/>
              <a:gd name="connsiteX40" fmla="*/ 6383666 w 6383666"/>
              <a:gd name="connsiteY40" fmla="*/ 0 h 3687067"/>
              <a:gd name="connsiteX41" fmla="*/ 6383666 w 6383666"/>
              <a:gd name="connsiteY41" fmla="*/ 3687067 h 3687067"/>
              <a:gd name="connsiteX42" fmla="*/ 5595 w 6383666"/>
              <a:gd name="connsiteY42" fmla="*/ 3675877 h 368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383666" h="3687067">
                <a:moveTo>
                  <a:pt x="5595" y="3675877"/>
                </a:moveTo>
                <a:lnTo>
                  <a:pt x="0" y="2926155"/>
                </a:lnTo>
                <a:lnTo>
                  <a:pt x="190224" y="3278636"/>
                </a:lnTo>
                <a:lnTo>
                  <a:pt x="397231" y="3194712"/>
                </a:lnTo>
                <a:lnTo>
                  <a:pt x="520317" y="3189117"/>
                </a:lnTo>
                <a:cubicBezTo>
                  <a:pt x="628483" y="3129438"/>
                  <a:pt x="669512" y="3047378"/>
                  <a:pt x="744109" y="2976509"/>
                </a:cubicBezTo>
                <a:lnTo>
                  <a:pt x="850410" y="2898180"/>
                </a:lnTo>
                <a:cubicBezTo>
                  <a:pt x="887709" y="2832906"/>
                  <a:pt x="908223" y="2773225"/>
                  <a:pt x="962306" y="2702357"/>
                </a:cubicBezTo>
                <a:cubicBezTo>
                  <a:pt x="1020119" y="2663192"/>
                  <a:pt x="1027578" y="2624028"/>
                  <a:pt x="1135745" y="2584863"/>
                </a:cubicBezTo>
                <a:lnTo>
                  <a:pt x="1258830" y="2562484"/>
                </a:lnTo>
                <a:cubicBezTo>
                  <a:pt x="1335292" y="2456180"/>
                  <a:pt x="1411755" y="2383445"/>
                  <a:pt x="1488217" y="2243572"/>
                </a:cubicBezTo>
                <a:cubicBezTo>
                  <a:pt x="1557220" y="2032829"/>
                  <a:pt x="1626222" y="1967555"/>
                  <a:pt x="1695225" y="1829546"/>
                </a:cubicBezTo>
                <a:lnTo>
                  <a:pt x="1829500" y="1706457"/>
                </a:lnTo>
                <a:lnTo>
                  <a:pt x="2019723" y="1426710"/>
                </a:lnTo>
                <a:lnTo>
                  <a:pt x="2098050" y="1488255"/>
                </a:lnTo>
                <a:lnTo>
                  <a:pt x="2221136" y="1242077"/>
                </a:lnTo>
                <a:cubicBezTo>
                  <a:pt x="2331167" y="1288702"/>
                  <a:pt x="2340491" y="1296162"/>
                  <a:pt x="2400169" y="1381951"/>
                </a:cubicBezTo>
                <a:cubicBezTo>
                  <a:pt x="2480362" y="1525554"/>
                  <a:pt x="2482226" y="1557259"/>
                  <a:pt x="2523255" y="1644913"/>
                </a:cubicBezTo>
                <a:lnTo>
                  <a:pt x="2646341" y="2098103"/>
                </a:lnTo>
                <a:lnTo>
                  <a:pt x="2763831" y="2232382"/>
                </a:lnTo>
                <a:lnTo>
                  <a:pt x="2875727" y="1986205"/>
                </a:lnTo>
                <a:lnTo>
                  <a:pt x="3021192" y="2002988"/>
                </a:lnTo>
                <a:cubicBezTo>
                  <a:pt x="3099520" y="1945174"/>
                  <a:pt x="3133088" y="1881765"/>
                  <a:pt x="3194631" y="1823951"/>
                </a:cubicBezTo>
                <a:lnTo>
                  <a:pt x="3424018" y="1656103"/>
                </a:lnTo>
                <a:lnTo>
                  <a:pt x="3843628" y="1118988"/>
                </a:lnTo>
                <a:lnTo>
                  <a:pt x="3994687" y="1174938"/>
                </a:lnTo>
                <a:lnTo>
                  <a:pt x="4134557" y="1180533"/>
                </a:lnTo>
                <a:lnTo>
                  <a:pt x="4240858" y="1242077"/>
                </a:lnTo>
                <a:lnTo>
                  <a:pt x="4464650" y="1029470"/>
                </a:lnTo>
                <a:lnTo>
                  <a:pt x="4554167" y="1191723"/>
                </a:lnTo>
                <a:lnTo>
                  <a:pt x="4671658" y="1191723"/>
                </a:lnTo>
                <a:lnTo>
                  <a:pt x="4884260" y="1326001"/>
                </a:lnTo>
                <a:lnTo>
                  <a:pt x="4973777" y="1275647"/>
                </a:lnTo>
                <a:lnTo>
                  <a:pt x="5091268" y="1409926"/>
                </a:lnTo>
                <a:lnTo>
                  <a:pt x="5225543" y="1286837"/>
                </a:lnTo>
                <a:lnTo>
                  <a:pt x="5287086" y="1286837"/>
                </a:lnTo>
                <a:cubicBezTo>
                  <a:pt x="5527663" y="1124584"/>
                  <a:pt x="5583610" y="1051849"/>
                  <a:pt x="5740265" y="867216"/>
                </a:cubicBezTo>
                <a:cubicBezTo>
                  <a:pt x="5779428" y="893326"/>
                  <a:pt x="5801808" y="913840"/>
                  <a:pt x="5857755" y="945545"/>
                </a:cubicBezTo>
                <a:cubicBezTo>
                  <a:pt x="5975246" y="753452"/>
                  <a:pt x="5992030" y="650878"/>
                  <a:pt x="6059168" y="503545"/>
                </a:cubicBezTo>
                <a:lnTo>
                  <a:pt x="6137495" y="464380"/>
                </a:lnTo>
                <a:lnTo>
                  <a:pt x="6383666" y="0"/>
                </a:lnTo>
                <a:lnTo>
                  <a:pt x="6383666" y="3687067"/>
                </a:lnTo>
                <a:lnTo>
                  <a:pt x="5595" y="367587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60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053196"/>
            <a:ext cx="5177135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*Ontario reimburses physicians for premiums about 1986 level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Canadian Medical Protective Association </a:t>
            </a:r>
          </a:p>
          <a:p>
            <a:pPr algn="r"/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www.cmpa-acpm.ca</a:t>
            </a:r>
            <a:endParaRPr lang="en-US" sz="14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Canadian Malpractice Insurance </a:t>
            </a:r>
            <a:r>
              <a:rPr lang="en-US" sz="4000" dirty="0" smtClean="0"/>
              <a:t>Costs</a:t>
            </a:r>
            <a:br>
              <a:rPr lang="en-US" sz="4000" dirty="0" smtClean="0"/>
            </a:br>
            <a:r>
              <a:rPr lang="en-US" sz="2400" dirty="0" smtClean="0"/>
              <a:t>2013 Data. Canadian Dollars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0933"/>
              </p:ext>
            </p:extLst>
          </p:nvPr>
        </p:nvGraphicFramePr>
        <p:xfrm>
          <a:off x="404109" y="1330328"/>
          <a:ext cx="8255372" cy="4350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258"/>
                <a:gridCol w="2084038"/>
                <a:gridCol w="2084038"/>
                <a:gridCol w="2084038"/>
              </a:tblGrid>
              <a:tr h="88856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Franklin Gothic Medium"/>
                          <a:cs typeface="Franklin Gothic Medium"/>
                        </a:rPr>
                        <a:t>Specialty</a:t>
                      </a:r>
                      <a:endParaRPr lang="en-US" sz="28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Franklin Gothic Medium"/>
                          <a:cs typeface="Franklin Gothic Medium"/>
                        </a:rPr>
                        <a:t>Ontario*</a:t>
                      </a:r>
                      <a:endParaRPr lang="en-US" sz="28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Franklin Gothic Medium"/>
                          <a:cs typeface="Franklin Gothic Medium"/>
                        </a:rPr>
                        <a:t>Quebec</a:t>
                      </a:r>
                      <a:endParaRPr lang="en-US" sz="28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Franklin Gothic Medium"/>
                          <a:cs typeface="Franklin Gothic Medium"/>
                        </a:rPr>
                        <a:t>Other Provinces</a:t>
                      </a:r>
                      <a:endParaRPr lang="en-US" sz="28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</a:tr>
              <a:tr h="6820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FP/GP/Psych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$2,268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</a:t>
                      </a:r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1,386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</a:t>
                      </a:r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1,344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20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Cardiology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$4,080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$3,217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</a:t>
                      </a:r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1,608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20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Anesthesia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$7,812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$6,199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$4,296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20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Neurosurgery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$42,216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$28,240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$19,836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71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OB-</a:t>
                      </a:r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GYN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$49,416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$43,295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</a:t>
                      </a:r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17,904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932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130139"/>
            <a:ext cx="517713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AAMC and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Association of Faculties of Medicine of Canada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Applicants per Medical School Place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009006908"/>
              </p:ext>
            </p:extLst>
          </p:nvPr>
        </p:nvGraphicFramePr>
        <p:xfrm>
          <a:off x="547403" y="1129771"/>
          <a:ext cx="5014252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539" y="2036886"/>
            <a:ext cx="3305199" cy="2754333"/>
          </a:xfrm>
          <a:prstGeom prst="rect">
            <a:avLst/>
          </a:prstGeom>
          <a:ln>
            <a:solidFill>
              <a:srgbClr val="06050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37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What’s OK in Canada?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8650" y="1171004"/>
            <a:ext cx="8288359" cy="458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Franklin Gothic Medium"/>
                <a:cs typeface="Franklin Gothic Medium"/>
              </a:rPr>
              <a:t>Compared to the USA…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Life expectancy 2 years longer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Infant deaths 25% lower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Universal comprehensive coverage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More physician visits, hospital care; less bureaucracy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Quality of care equivalent to insured Americans’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Free choice of doctor and hospital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Health spending half of USA level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2382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What’s the Matter in Canada?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8651" y="1171004"/>
            <a:ext cx="81564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The wealthy lobby for private funding and tax cuts; they resent subsidizing care for others.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Result: government funding cuts (</a:t>
            </a:r>
            <a:r>
              <a:rPr lang="en-US" sz="2400" i="1" dirty="0" smtClean="0">
                <a:latin typeface="Franklin Gothic Book"/>
                <a:cs typeface="Franklin Gothic Book"/>
              </a:rPr>
              <a:t>e.g.</a:t>
            </a:r>
            <a:r>
              <a:rPr lang="en-US" sz="2400" dirty="0" smtClean="0">
                <a:latin typeface="Franklin Gothic Book"/>
                <a:cs typeface="Franklin Gothic Book"/>
              </a:rPr>
              <a:t>, 30% of hospital beds closed during the 1990s) causing dissatisfaction and waits for care.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USA and Canadian firms seek profit opportunities in health care privatization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Conservative foes of public services own many Canadian newspapers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Misleading waiting list surveys by right wing Fraser Institute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3923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Americans Want NHI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880" y="1594714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“Would you </a:t>
            </a:r>
            <a:r>
              <a:rPr lang="en-US" sz="2400" dirty="0" smtClean="0">
                <a:latin typeface="Franklin Gothic Book"/>
                <a:cs typeface="Franklin Gothic Book"/>
              </a:rPr>
              <a:t>prefer the </a:t>
            </a:r>
            <a:r>
              <a:rPr lang="en-US" sz="2400" dirty="0" smtClean="0">
                <a:latin typeface="Franklin Gothic Book"/>
                <a:cs typeface="Franklin Gothic Book"/>
              </a:rPr>
              <a:t>current health insurance system… or a universal coverage program like Medicare that is government run and financed by taxpayers?”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537282878"/>
              </p:ext>
            </p:extLst>
          </p:nvPr>
        </p:nvGraphicFramePr>
        <p:xfrm>
          <a:off x="3699053" y="1533214"/>
          <a:ext cx="6096000" cy="4304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ABC News Poll; USA Today; Kaiser Survey 9/06 </a:t>
            </a:r>
          </a:p>
        </p:txBody>
      </p:sp>
    </p:spTree>
    <p:extLst>
      <p:ext uri="{BB962C8B-B14F-4D97-AF65-F5344CB8AC3E}">
        <p14:creationId xmlns:p14="http://schemas.microsoft.com/office/powerpoint/2010/main" val="37690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Uninsured and Under-Insured</a:t>
            </a:r>
            <a:br>
              <a:rPr lang="en-US" dirty="0" smtClean="0"/>
            </a:br>
            <a:r>
              <a:rPr lang="en-US" dirty="0" smtClean="0"/>
              <a:t>Delay Seeking Care for Heart Attacks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94667" y="5945472"/>
            <a:ext cx="524933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JAMA April 15, 2010. 303:1392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*Adjusted for age, sex, race,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clin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.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charact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.,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hlth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 status, 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social/psych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fx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, urban/rural. Under-insured=had coverage 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but patient concerned about cost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849544333"/>
              </p:ext>
            </p:extLst>
          </p:nvPr>
        </p:nvGraphicFramePr>
        <p:xfrm>
          <a:off x="1419149" y="1528876"/>
          <a:ext cx="7424927" cy="4447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4359" y="2414014"/>
            <a:ext cx="1492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Odds ratio for delayed care*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898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Rising Popularity </a:t>
            </a:r>
            <a:br>
              <a:rPr lang="en-US" dirty="0" smtClean="0"/>
            </a:br>
            <a:r>
              <a:rPr lang="en-US" dirty="0" smtClean="0"/>
              <a:t>Of National Health Insurance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CBS News / New York Times Poll, Feb. 1, 2009  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734344902"/>
              </p:ext>
            </p:extLst>
          </p:nvPr>
        </p:nvGraphicFramePr>
        <p:xfrm>
          <a:off x="570586" y="2062886"/>
          <a:ext cx="3408883" cy="3877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21486" y="1938527"/>
            <a:ext cx="898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anklin Gothic Medium" pitchFamily="34" charset="0"/>
              </a:rPr>
              <a:t>1979</a:t>
            </a:r>
            <a:endParaRPr lang="en-US" sz="2400" dirty="0">
              <a:latin typeface="Franklin Gothic Medium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6427" y="1938527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anklin Gothic Medium" pitchFamily="34" charset="0"/>
              </a:rPr>
              <a:t>2009</a:t>
            </a:r>
            <a:endParaRPr lang="en-US" sz="2400" dirty="0">
              <a:latin typeface="Franklin Gothic Medium" pitchFamily="34" charset="0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102991408"/>
              </p:ext>
            </p:extLst>
          </p:nvPr>
        </p:nvGraphicFramePr>
        <p:xfrm>
          <a:off x="5060900" y="2061671"/>
          <a:ext cx="3408883" cy="3877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01035" y="3517379"/>
            <a:ext cx="1533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/>
                <a:latin typeface="Franklin Gothic Book"/>
                <a:cs typeface="Franklin Gothic Book"/>
              </a:rPr>
              <a:t>Government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effectLst/>
                <a:latin typeface="Franklin Gothic Book"/>
                <a:cs typeface="Franklin Gothic Book"/>
              </a:rPr>
              <a:t>40%</a:t>
            </a:r>
            <a:endParaRPr lang="en-US" sz="2000" dirty="0">
              <a:solidFill>
                <a:schemeClr val="bg1"/>
              </a:solidFill>
              <a:effectLst/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7457" y="3517379"/>
            <a:ext cx="1533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/>
                <a:latin typeface="Franklin Gothic Book"/>
                <a:cs typeface="Franklin Gothic Book"/>
              </a:rPr>
              <a:t>Government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effectLst/>
                <a:latin typeface="Franklin Gothic Book"/>
                <a:cs typeface="Franklin Gothic Book"/>
              </a:rPr>
              <a:t>59%</a:t>
            </a:r>
            <a:endParaRPr lang="en-US" sz="2000" dirty="0">
              <a:solidFill>
                <a:schemeClr val="bg1"/>
              </a:solidFill>
              <a:effectLst/>
              <a:latin typeface="Franklin Gothic Book"/>
              <a:cs typeface="Franklin Gothic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78766" y="3517379"/>
            <a:ext cx="12970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/>
                <a:latin typeface="Franklin Gothic Book"/>
                <a:cs typeface="Franklin Gothic Book"/>
              </a:rPr>
              <a:t>Private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effectLst/>
                <a:latin typeface="Franklin Gothic Book"/>
                <a:cs typeface="Franklin Gothic Book"/>
              </a:rPr>
              <a:t>Enterprise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effectLst/>
                <a:latin typeface="Franklin Gothic Book"/>
                <a:cs typeface="Franklin Gothic Book"/>
              </a:rPr>
              <a:t>48%</a:t>
            </a:r>
            <a:endParaRPr lang="en-US" sz="2000" dirty="0">
              <a:solidFill>
                <a:schemeClr val="bg1"/>
              </a:solidFill>
              <a:effectLst/>
              <a:latin typeface="Franklin Gothic Book"/>
              <a:cs typeface="Franklin Gothic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64173" y="3517379"/>
            <a:ext cx="12970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/>
                <a:latin typeface="Franklin Gothic Book"/>
                <a:cs typeface="Franklin Gothic Book"/>
              </a:rPr>
              <a:t>Private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effectLst/>
                <a:latin typeface="Franklin Gothic Book"/>
                <a:cs typeface="Franklin Gothic Book"/>
              </a:rPr>
              <a:t>Enterprise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effectLst/>
                <a:latin typeface="Franklin Gothic Book"/>
                <a:cs typeface="Franklin Gothic Book"/>
              </a:rPr>
              <a:t>32%</a:t>
            </a:r>
            <a:endParaRPr lang="en-US" sz="2000" dirty="0">
              <a:solidFill>
                <a:schemeClr val="bg1"/>
              </a:solidFill>
              <a:effectLst/>
              <a:latin typeface="Franklin Gothic Book"/>
              <a:cs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48043" y="4696356"/>
            <a:ext cx="7931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effectLst/>
                <a:latin typeface="Franklin Gothic Book"/>
                <a:cs typeface="Franklin Gothic Book"/>
              </a:rPr>
              <a:t>Don’t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effectLst/>
                <a:latin typeface="Franklin Gothic Book"/>
                <a:cs typeface="Franklin Gothic Book"/>
              </a:rPr>
              <a:t>Know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effectLst/>
                <a:latin typeface="Franklin Gothic Book"/>
                <a:cs typeface="Franklin Gothic Book"/>
              </a:rPr>
              <a:t>12%</a:t>
            </a:r>
            <a:endParaRPr lang="en-US" sz="2000" dirty="0">
              <a:solidFill>
                <a:srgbClr val="EBF1DD"/>
              </a:solidFill>
              <a:effectLst/>
              <a:latin typeface="Franklin Gothic Book"/>
              <a:cs typeface="Franklin Gothic Boo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39921" y="4773879"/>
            <a:ext cx="725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EBF1DD"/>
                </a:solidFill>
                <a:effectLst/>
                <a:latin typeface="Franklin Gothic Book"/>
                <a:cs typeface="Franklin Gothic Book"/>
              </a:rPr>
              <a:t>Don’t</a:t>
            </a:r>
          </a:p>
          <a:p>
            <a:pPr algn="ctr"/>
            <a:r>
              <a:rPr lang="en-US" dirty="0" smtClean="0">
                <a:solidFill>
                  <a:srgbClr val="EBF1DD"/>
                </a:solidFill>
                <a:effectLst/>
                <a:latin typeface="Franklin Gothic Book"/>
                <a:cs typeface="Franklin Gothic Book"/>
              </a:rPr>
              <a:t>Know</a:t>
            </a:r>
          </a:p>
          <a:p>
            <a:pPr algn="ctr"/>
            <a:r>
              <a:rPr lang="en-US" dirty="0" smtClean="0">
                <a:solidFill>
                  <a:srgbClr val="EBF1DD"/>
                </a:solidFill>
                <a:effectLst/>
                <a:latin typeface="Franklin Gothic Book"/>
                <a:cs typeface="Franklin Gothic Book"/>
              </a:rPr>
              <a:t>9%</a:t>
            </a:r>
            <a:endParaRPr lang="en-US" dirty="0">
              <a:solidFill>
                <a:srgbClr val="EBF1DD"/>
              </a:solidFill>
              <a:effectLst/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02482" y="1411837"/>
            <a:ext cx="5139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Franklin Gothic Medium" pitchFamily="34" charset="0"/>
              </a:rPr>
              <a:t>“Who should provide coverage?”</a:t>
            </a:r>
            <a:endParaRPr lang="en-US" sz="28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18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Growing Physician Support for NHI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Surveys of random samples of US physicians, 2002 &amp; 2007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: CBS News / New York Times Poll, Feb. 1, 2009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4723" y="5313400"/>
            <a:ext cx="1957099" cy="6514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Strongly supportive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02389" y="5313400"/>
            <a:ext cx="2074343" cy="6514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Generally supportive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51000" y="5451899"/>
            <a:ext cx="983663" cy="37446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Neutral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4169" y="5451899"/>
            <a:ext cx="995109" cy="37446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Against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7098" y="5508657"/>
            <a:ext cx="260946" cy="260946"/>
          </a:xfrm>
          <a:prstGeom prst="rect">
            <a:avLst/>
          </a:prstGeom>
          <a:solidFill>
            <a:srgbClr val="0000FF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596305" y="5508657"/>
            <a:ext cx="260946" cy="2609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432513" y="5508657"/>
            <a:ext cx="260946" cy="260946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162574" y="5508657"/>
            <a:ext cx="260946" cy="260946"/>
          </a:xfrm>
          <a:prstGeom prst="rect">
            <a:avLst/>
          </a:prstGeom>
          <a:solidFill>
            <a:srgbClr val="999999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676448710"/>
              </p:ext>
            </p:extLst>
          </p:nvPr>
        </p:nvGraphicFramePr>
        <p:xfrm>
          <a:off x="659744" y="1205625"/>
          <a:ext cx="376451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512245333"/>
              </p:ext>
            </p:extLst>
          </p:nvPr>
        </p:nvGraphicFramePr>
        <p:xfrm>
          <a:off x="4719741" y="1207056"/>
          <a:ext cx="376451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308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Massachusetts Doctors </a:t>
            </a:r>
            <a:br>
              <a:rPr lang="en-US" dirty="0" smtClean="0"/>
            </a:br>
            <a:r>
              <a:rPr lang="en-US" dirty="0" smtClean="0"/>
              <a:t>Support Single Payer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Massachusetts Medical Society Survey. Oct. 2012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6302251"/>
              </p:ext>
            </p:extLst>
          </p:nvPr>
        </p:nvGraphicFramePr>
        <p:xfrm>
          <a:off x="823069" y="1494261"/>
          <a:ext cx="7497863" cy="4417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152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4012" y="6275595"/>
            <a:ext cx="3859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J </a:t>
            </a:r>
            <a:r>
              <a:rPr lang="en-US" sz="14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Hlth</a:t>
            </a:r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Policy Politics &amp; Law 2008;33:707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Health Economists</a:t>
            </a:r>
            <a:br>
              <a:rPr lang="en-US" dirty="0" smtClean="0"/>
            </a:br>
            <a:r>
              <a:rPr lang="en-US" dirty="0" smtClean="0"/>
              <a:t>Favor Single Payer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2273503"/>
            <a:ext cx="1204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agreeing the US should adopt…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148439"/>
              </p:ext>
            </p:extLst>
          </p:nvPr>
        </p:nvGraphicFramePr>
        <p:xfrm>
          <a:off x="1756637" y="5132665"/>
          <a:ext cx="6615840" cy="701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5280"/>
                <a:gridCol w="2205280"/>
                <a:gridCol w="22052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Canada-Style Reform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Employer 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Mandate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Refundable 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Tax Credit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41395"/>
              </p:ext>
            </p:extLst>
          </p:nvPr>
        </p:nvGraphicFramePr>
        <p:xfrm>
          <a:off x="1219774" y="1205353"/>
          <a:ext cx="754031" cy="42551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4031"/>
              </a:tblGrid>
              <a:tr h="70919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919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919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919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919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919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989980" y="1575082"/>
            <a:ext cx="6380852" cy="35377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169877"/>
              </p:ext>
            </p:extLst>
          </p:nvPr>
        </p:nvGraphicFramePr>
        <p:xfrm>
          <a:off x="1989980" y="1575083"/>
          <a:ext cx="6382498" cy="3537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82498"/>
              </a:tblGrid>
              <a:tr h="7075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075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075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075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075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2349287" y="1756507"/>
            <a:ext cx="1378815" cy="3372820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68597" y="2267789"/>
            <a:ext cx="1378815" cy="2861537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587907" y="2053380"/>
            <a:ext cx="1378815" cy="3059767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9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Who Oppose </a:t>
            </a:r>
            <a:r>
              <a:rPr lang="en-US" dirty="0" err="1" smtClean="0"/>
              <a:t>ObamaCare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Prefer Single Payer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NY Times based on CNN/ORC Poll May 17-18 2013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Figures don’t add to 100% because some had “no opinion”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32779077"/>
              </p:ext>
            </p:extLst>
          </p:nvPr>
        </p:nvGraphicFramePr>
        <p:xfrm>
          <a:off x="823069" y="1494261"/>
          <a:ext cx="7497863" cy="4417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815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3190" y="0"/>
            <a:ext cx="4296752" cy="6019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5400" dirty="0">
                <a:latin typeface="Franklin Gothic Medium"/>
                <a:cs typeface="Franklin Gothic Medium"/>
              </a:rPr>
              <a:t>A National Health Program </a:t>
            </a:r>
            <a:r>
              <a:rPr lang="en-US" sz="6000" dirty="0" smtClean="0">
                <a:latin typeface="Franklin Gothic Medium"/>
                <a:cs typeface="Franklin Gothic Medium"/>
              </a:rPr>
              <a:t/>
            </a:r>
            <a:br>
              <a:rPr lang="en-US" sz="6000" dirty="0" smtClean="0">
                <a:latin typeface="Franklin Gothic Medium"/>
                <a:cs typeface="Franklin Gothic Medium"/>
              </a:rPr>
            </a:br>
            <a:r>
              <a:rPr lang="en-US" sz="4000" dirty="0" smtClean="0">
                <a:latin typeface="Franklin Gothic Medium"/>
                <a:cs typeface="Franklin Gothic Medium"/>
              </a:rPr>
              <a:t>for </a:t>
            </a:r>
            <a:r>
              <a:rPr lang="en-US" sz="4000" dirty="0">
                <a:latin typeface="Franklin Gothic Medium"/>
                <a:cs typeface="Franklin Gothic Medium"/>
              </a:rPr>
              <a:t>the </a:t>
            </a:r>
            <a:r>
              <a:rPr lang="en-US" sz="4000" dirty="0" smtClean="0">
                <a:latin typeface="Franklin Gothic Medium"/>
                <a:cs typeface="Franklin Gothic Medium"/>
              </a:rPr>
              <a:t/>
            </a:r>
            <a:br>
              <a:rPr lang="en-US" sz="4000" dirty="0" smtClean="0">
                <a:latin typeface="Franklin Gothic Medium"/>
                <a:cs typeface="Franklin Gothic Medium"/>
              </a:rPr>
            </a:br>
            <a:r>
              <a:rPr lang="en-US" sz="8800" dirty="0" smtClean="0">
                <a:latin typeface="Franklin Gothic Medium"/>
                <a:cs typeface="Franklin Gothic Medium"/>
              </a:rPr>
              <a:t>USA</a:t>
            </a:r>
            <a:endParaRPr lang="en-US" sz="8800" dirty="0">
              <a:latin typeface="Franklin Gothic Medium"/>
              <a:cs typeface="Franklin Gothic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254" y="1249271"/>
            <a:ext cx="4695013" cy="3521259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15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79129" y="6176637"/>
            <a:ext cx="486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Proposal of the Physicians Working Group for Single Payer NHI</a:t>
            </a:r>
          </a:p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JAMA 2003;290:798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Health Insurance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8649" y="1352427"/>
            <a:ext cx="850278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Universal – covers everyone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Comprehensive – all needed care, no co-pays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Single, public payer – simplified reimbursement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No investor-owned HMOs, hospitals, etc.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Improved health planning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Public accountability for quality and cost, but minimal bureaucracy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9419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046263" y="1345997"/>
            <a:ext cx="3708806" cy="4352544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Franklin Gothic Medium" pitchFamily="34" charset="0"/>
              </a:rPr>
              <a:t>Recipients of Money</a:t>
            </a:r>
            <a:endParaRPr lang="en-US" sz="2400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18220" y="1806855"/>
            <a:ext cx="3533244" cy="5577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Hospital Operating Costs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18220" y="2448885"/>
            <a:ext cx="3533244" cy="5577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Hospital Capital Costs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18220" y="3090915"/>
            <a:ext cx="3533244" cy="5577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HMOs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18220" y="3732945"/>
            <a:ext cx="3533244" cy="5577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Fee-for-Service Physicians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18220" y="4374975"/>
            <a:ext cx="3533244" cy="5577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Home Care Agencies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18220" y="5017005"/>
            <a:ext cx="3533244" cy="5577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Long-Term Care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7700" y="1345997"/>
            <a:ext cx="3708806" cy="4352544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Franklin Gothic Medium" pitchFamily="34" charset="0"/>
              </a:rPr>
              <a:t>Revenue Sources</a:t>
            </a:r>
            <a:endParaRPr lang="en-US" sz="2400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sp>
        <p:nvSpPr>
          <p:cNvPr id="24" name="Isosceles Triangle 23"/>
          <p:cNvSpPr/>
          <p:nvPr/>
        </p:nvSpPr>
        <p:spPr>
          <a:xfrm rot="5400000">
            <a:off x="4955456" y="1941598"/>
            <a:ext cx="460858" cy="293784"/>
          </a:xfrm>
          <a:prstGeom prst="triangle">
            <a:avLst/>
          </a:prstGeom>
          <a:solidFill>
            <a:srgbClr val="0000FF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86935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NEJM 1989;320:102</a:t>
            </a:r>
          </a:p>
        </p:txBody>
      </p:sp>
      <p:sp>
        <p:nvSpPr>
          <p:cNvPr id="29" name="Isosceles Triangle 28"/>
          <p:cNvSpPr/>
          <p:nvPr/>
        </p:nvSpPr>
        <p:spPr>
          <a:xfrm rot="5400000">
            <a:off x="4955456" y="5154190"/>
            <a:ext cx="460858" cy="293784"/>
          </a:xfrm>
          <a:prstGeom prst="triangle">
            <a:avLst/>
          </a:prstGeom>
          <a:solidFill>
            <a:srgbClr val="0000FF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 rot="5400000">
            <a:off x="4955456" y="4511670"/>
            <a:ext cx="460858" cy="293784"/>
          </a:xfrm>
          <a:prstGeom prst="triangle">
            <a:avLst/>
          </a:prstGeom>
          <a:solidFill>
            <a:srgbClr val="0000FF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rot="5400000">
            <a:off x="4955456" y="3869152"/>
            <a:ext cx="460858" cy="293784"/>
          </a:xfrm>
          <a:prstGeom prst="triangle">
            <a:avLst/>
          </a:prstGeom>
          <a:solidFill>
            <a:srgbClr val="0000FF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 rot="5400000">
            <a:off x="4955456" y="3226634"/>
            <a:ext cx="460858" cy="293784"/>
          </a:xfrm>
          <a:prstGeom prst="triangle">
            <a:avLst/>
          </a:prstGeom>
          <a:solidFill>
            <a:srgbClr val="0000FF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 rot="5400000">
            <a:off x="4955456" y="2584116"/>
            <a:ext cx="460858" cy="293784"/>
          </a:xfrm>
          <a:prstGeom prst="triangle">
            <a:avLst/>
          </a:prstGeom>
          <a:solidFill>
            <a:srgbClr val="0000FF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833159" y="1455725"/>
            <a:ext cx="1324051" cy="4133088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EBF1DD"/>
                </a:solidFill>
                <a:effectLst/>
                <a:latin typeface="Franklin Gothic Medium" pitchFamily="34" charset="0"/>
              </a:rPr>
              <a:t>NHP</a:t>
            </a:r>
          </a:p>
          <a:p>
            <a:pPr algn="ctr"/>
            <a:r>
              <a:rPr lang="en-US" sz="3600" dirty="0" smtClean="0">
                <a:solidFill>
                  <a:srgbClr val="EBF1DD"/>
                </a:solidFill>
                <a:effectLst/>
                <a:latin typeface="Franklin Gothic Medium" pitchFamily="34" charset="0"/>
              </a:rPr>
              <a:t>Fund</a:t>
            </a:r>
            <a:endParaRPr lang="en-US" sz="3600" dirty="0">
              <a:solidFill>
                <a:srgbClr val="EBF1DD"/>
              </a:solidFill>
              <a:effectLst/>
              <a:latin typeface="Franklin Gothic Medium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21812" y="1806855"/>
            <a:ext cx="3457657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Medicare and Medicaid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21812" y="2608632"/>
            <a:ext cx="3457657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State  /Local Governments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21812" y="3410409"/>
            <a:ext cx="3457657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Employers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21812" y="4212186"/>
            <a:ext cx="3457657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Private Insurance Revenues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1812" y="5013962"/>
            <a:ext cx="3457657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New Taxes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for the NHP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8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9" grpId="0" animBg="1"/>
      <p:bldP spid="28" grpId="0" animBg="1"/>
      <p:bldP spid="27" grpId="0" animBg="1"/>
      <p:bldP spid="26" grpId="0" animBg="1"/>
      <p:bldP spid="25" grpId="0" animBg="1"/>
      <p:bldP spid="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Hospital Payment Under an NHP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96743" y="6253249"/>
            <a:ext cx="594726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Himmelstein and Woolhandler. NEJM 1989;320:102 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54200339"/>
              </p:ext>
            </p:extLst>
          </p:nvPr>
        </p:nvGraphicFramePr>
        <p:xfrm>
          <a:off x="354626" y="1265530"/>
          <a:ext cx="8502786" cy="3913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714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AD9C22-BF94-4969-92B4-96D7B7938D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8FAD9C22-BF94-4969-92B4-96D7B7938D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FFA576-037D-414A-8F6D-2C66E2A04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CAFFA576-037D-414A-8F6D-2C66E2A04F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F59A00-6D4F-4E87-B4B2-56CE543F4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35F59A00-6D4F-4E87-B4B2-56CE543F4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C482606-6A7D-4754-8A52-0CC72205F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AC482606-6A7D-4754-8A52-0CC72205F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Three Options for Physician and Ambulatory Care Payment Under the NHP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60091" y="6130138"/>
            <a:ext cx="5183912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Himmelstein and Woolhandler. 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NEJM 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1989;320:102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1274095"/>
              </p:ext>
            </p:extLst>
          </p:nvPr>
        </p:nvGraphicFramePr>
        <p:xfrm>
          <a:off x="2841317" y="1437052"/>
          <a:ext cx="3216015" cy="4304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49213296"/>
              </p:ext>
            </p:extLst>
          </p:nvPr>
        </p:nvGraphicFramePr>
        <p:xfrm>
          <a:off x="6548218" y="1437052"/>
          <a:ext cx="2349217" cy="3842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872491245"/>
              </p:ext>
            </p:extLst>
          </p:nvPr>
        </p:nvGraphicFramePr>
        <p:xfrm>
          <a:off x="263909" y="1437052"/>
          <a:ext cx="2086522" cy="2644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31908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Insurance for Eye Care:</a:t>
            </a:r>
            <a:br>
              <a:rPr lang="en-US" dirty="0" smtClean="0"/>
            </a:br>
            <a:r>
              <a:rPr lang="en-US" dirty="0" smtClean="0"/>
              <a:t>More Visits, Better Outcomes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94667" y="6237860"/>
            <a:ext cx="524933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Source: JAMA Ophthalmology 2013; 131:499   </a:t>
            </a:r>
            <a:endParaRPr lang="en-US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990823600"/>
              </p:ext>
            </p:extLst>
          </p:nvPr>
        </p:nvGraphicFramePr>
        <p:xfrm>
          <a:off x="1419149" y="1528876"/>
          <a:ext cx="7424927" cy="4447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4359" y="2414014"/>
            <a:ext cx="1492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Odds ratio: insured: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uninsured for eye care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288053" y="3437896"/>
            <a:ext cx="6404358" cy="0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62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76875976"/>
              </p:ext>
            </p:extLst>
          </p:nvPr>
        </p:nvGraphicFramePr>
        <p:xfrm>
          <a:off x="448437" y="1335932"/>
          <a:ext cx="8247126" cy="4271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America Can Do This.</a:t>
            </a:r>
            <a:endParaRPr lang="en-US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5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4050352" y="6130489"/>
            <a:ext cx="4981435" cy="62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4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JGIM On-Line, 9/27/2013.</a:t>
            </a:r>
          </a:p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4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Note: Financial barrier = needed to see a doctor </a:t>
            </a:r>
          </a:p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4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in last 12 months but couldn’t </a:t>
            </a:r>
            <a:endParaRPr lang="en-GB" sz="1400" dirty="0">
              <a:solidFill>
                <a:srgbClr val="FFFFFF"/>
              </a:solidFill>
              <a:latin typeface="Franklin Gothic Book"/>
              <a:ea typeface="Gothic"/>
              <a:cs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Financial Barriers Worsen </a:t>
            </a:r>
            <a:br>
              <a:rPr lang="en-US" dirty="0" smtClean="0"/>
            </a:br>
            <a:r>
              <a:rPr lang="en-US" dirty="0" smtClean="0"/>
              <a:t>Diabetes Care and Outcomes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678992573"/>
              </p:ext>
            </p:extLst>
          </p:nvPr>
        </p:nvGraphicFramePr>
        <p:xfrm>
          <a:off x="153268" y="1313845"/>
          <a:ext cx="8664126" cy="4567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5715861" y="5463904"/>
            <a:ext cx="283406" cy="283406"/>
          </a:xfrm>
          <a:prstGeom prst="rect">
            <a:avLst/>
          </a:prstGeom>
          <a:solidFill>
            <a:srgbClr val="005148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12483" y="5463904"/>
            <a:ext cx="283406" cy="283406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911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Higher Medication Co-Pays =</a:t>
            </a:r>
            <a:br>
              <a:rPr lang="en-US" dirty="0" smtClean="0"/>
            </a:br>
            <a:r>
              <a:rPr lang="en-US" dirty="0" smtClean="0"/>
              <a:t>Worse Pediatric Asthma Outcomes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94667" y="6160916"/>
            <a:ext cx="524933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Children age 5-18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JAMA 2012;307:1284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959950159"/>
              </p:ext>
            </p:extLst>
          </p:nvPr>
        </p:nvGraphicFramePr>
        <p:xfrm>
          <a:off x="404467" y="1397000"/>
          <a:ext cx="8186423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6855067" y="3100199"/>
            <a:ext cx="323574" cy="3235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5067" y="3511467"/>
            <a:ext cx="323574" cy="323574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2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Breast Cancer Patients with Higher Copayments Less Likely to Take Aromatase Inhibitors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94667" y="6268637"/>
            <a:ext cx="524933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J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Clin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Oncol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 2011;29:2534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677022188"/>
              </p:ext>
            </p:extLst>
          </p:nvPr>
        </p:nvGraphicFramePr>
        <p:xfrm>
          <a:off x="1569333" y="1397000"/>
          <a:ext cx="7385577" cy="4645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3441360" y="5643732"/>
            <a:ext cx="312099" cy="312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27024" y="5643732"/>
            <a:ext cx="312099" cy="312099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176115"/>
            <a:ext cx="1634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Odds ratio for continuing Aromatase Inhibitor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9472" y="5232699"/>
            <a:ext cx="3714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90-Day Medication Copayment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80661" y="5643732"/>
            <a:ext cx="312099" cy="312099"/>
          </a:xfrm>
          <a:prstGeom prst="rect">
            <a:avLst/>
          </a:prstGeom>
          <a:solidFill>
            <a:srgbClr val="0000FF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1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Medicare HMO Copayments Drive </a:t>
            </a:r>
            <a:br>
              <a:rPr lang="en-US" sz="3200" dirty="0" smtClean="0"/>
            </a:br>
            <a:r>
              <a:rPr lang="en-US" sz="3200" dirty="0" smtClean="0"/>
              <a:t>Less Office Visits, More Hospitalizations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94667" y="6068584"/>
            <a:ext cx="524933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 smtClean="0">
                <a:solidFill>
                  <a:schemeClr val="bg2"/>
                </a:solidFill>
                <a:latin typeface="Franklin Gothic Book" pitchFamily="34" charset="0"/>
              </a:rPr>
              <a:t>Source: NEJM 2010;362:320</a:t>
            </a:r>
          </a:p>
          <a:p>
            <a:pPr algn="r"/>
            <a:r>
              <a:rPr lang="en-US" sz="2000" dirty="0" smtClean="0">
                <a:solidFill>
                  <a:schemeClr val="bg2"/>
                </a:solidFill>
                <a:latin typeface="Franklin Gothic Book" pitchFamily="34" charset="0"/>
              </a:rPr>
              <a:t>All figures are per 100 enrollees</a:t>
            </a:r>
            <a:endParaRPr lang="en-US" sz="20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837147430"/>
              </p:ext>
            </p:extLst>
          </p:nvPr>
        </p:nvGraphicFramePr>
        <p:xfrm>
          <a:off x="1569333" y="1397000"/>
          <a:ext cx="7385577" cy="4645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1" y="2176115"/>
            <a:ext cx="18362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Difference between plans that did and didn’t raise copays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002006"/>
              </p:ext>
            </p:extLst>
          </p:nvPr>
        </p:nvGraphicFramePr>
        <p:xfrm>
          <a:off x="2394449" y="5174866"/>
          <a:ext cx="6390585" cy="7010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30195"/>
                <a:gridCol w="2130195"/>
                <a:gridCol w="21301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Outpatient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Visits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Hospital Admissions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Hospital 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Days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386359" y="2920361"/>
            <a:ext cx="6406765" cy="0"/>
          </a:xfrm>
          <a:prstGeom prst="line">
            <a:avLst/>
          </a:prstGeom>
          <a:ln w="5715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43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3782" y="6313376"/>
            <a:ext cx="518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Rand Experiment. Pediatrics 1985;75:942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Higher Copayments =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900" dirty="0" smtClean="0"/>
              <a:t>Kids Without Care</a:t>
            </a:r>
            <a:endParaRPr lang="en-US" sz="31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043823"/>
            <a:ext cx="1536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Percentage with no physician visits in year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33525270"/>
              </p:ext>
            </p:extLst>
          </p:nvPr>
        </p:nvGraphicFramePr>
        <p:xfrm>
          <a:off x="1524000" y="1294700"/>
          <a:ext cx="7300424" cy="4749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3550654" y="5627553"/>
            <a:ext cx="312099" cy="312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60193" y="5627553"/>
            <a:ext cx="312099" cy="312099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8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Who Pays for Long Term Care?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894667" y="6222471"/>
            <a:ext cx="524933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 smtClean="0">
                <a:solidFill>
                  <a:schemeClr val="bg2"/>
                </a:solidFill>
                <a:latin typeface="Franklin Gothic Book" pitchFamily="34" charset="0"/>
              </a:rPr>
              <a:t>Source: JAMA 2013;310:786 </a:t>
            </a:r>
            <a:endParaRPr lang="en-US" sz="20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206847179"/>
              </p:ext>
            </p:extLst>
          </p:nvPr>
        </p:nvGraphicFramePr>
        <p:xfrm>
          <a:off x="380199" y="1124461"/>
          <a:ext cx="8453372" cy="489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375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42005" y="1481655"/>
            <a:ext cx="7593178" cy="3869741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985356"/>
              </p:ext>
            </p:extLst>
          </p:nvPr>
        </p:nvGraphicFramePr>
        <p:xfrm>
          <a:off x="942005" y="1481655"/>
          <a:ext cx="7593177" cy="38644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93177"/>
              </a:tblGrid>
              <a:tr h="552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9596" y="0"/>
            <a:ext cx="8424809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Health Care Costs Far Outpace Incomes</a:t>
            </a:r>
            <a:endParaRPr lang="en-US" sz="3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22178"/>
              </p:ext>
            </p:extLst>
          </p:nvPr>
        </p:nvGraphicFramePr>
        <p:xfrm>
          <a:off x="226656" y="1230143"/>
          <a:ext cx="672998" cy="43823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72998"/>
              </a:tblGrid>
              <a:tr h="54779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54779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54779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54779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54779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54779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54779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547795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" y="81194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Average Per Capita Health Spending as % of Median Income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150166"/>
              </p:ext>
            </p:extLst>
          </p:nvPr>
        </p:nvGraphicFramePr>
        <p:xfrm>
          <a:off x="310833" y="5353306"/>
          <a:ext cx="859671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2531"/>
                <a:gridCol w="1201413"/>
                <a:gridCol w="1101972"/>
                <a:gridCol w="1101972"/>
                <a:gridCol w="1101972"/>
                <a:gridCol w="964317"/>
                <a:gridCol w="1328735"/>
                <a:gridCol w="793803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1974 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1985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1995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2005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2011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976413" y="6130137"/>
            <a:ext cx="5167587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Himmelstein &amp;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Woolhandler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calculation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based on data from NCHS and Bureau of the Census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pic>
        <p:nvPicPr>
          <p:cNvPr id="646148" name="Picture 4" descr="UNINS76_" hidden="1"/>
          <p:cNvPicPr>
            <a:picLocks noChangeAspect="1" noChangeArrowheads="1"/>
          </p:cNvPicPr>
          <p:nvPr/>
        </p:nvPicPr>
        <p:blipFill>
          <a:blip r:embed="rId2" cstate="print"/>
          <a:srcRect l="15280" t="34880" r="10880" b="20320"/>
          <a:stretch>
            <a:fillRect/>
          </a:stretch>
        </p:blipFill>
        <p:spPr bwMode="auto">
          <a:xfrm>
            <a:off x="961879" y="1463039"/>
            <a:ext cx="7603961" cy="3884372"/>
          </a:xfrm>
          <a:prstGeom prst="rect">
            <a:avLst/>
          </a:prstGeom>
          <a:noFill/>
        </p:spPr>
      </p:pic>
      <p:sp>
        <p:nvSpPr>
          <p:cNvPr id="3" name="Freeform 2"/>
          <p:cNvSpPr/>
          <p:nvPr/>
        </p:nvSpPr>
        <p:spPr>
          <a:xfrm>
            <a:off x="945366" y="1708449"/>
            <a:ext cx="7591407" cy="3644692"/>
          </a:xfrm>
          <a:custGeom>
            <a:avLst/>
            <a:gdLst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85423 w 7591407"/>
              <a:gd name="connsiteY22" fmla="*/ 541009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50384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50384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939277 w 7591407"/>
              <a:gd name="connsiteY4" fmla="*/ 217409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939277 w 7591407"/>
              <a:gd name="connsiteY4" fmla="*/ 217409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775771 w 7591407"/>
              <a:gd name="connsiteY13" fmla="*/ 1104797 h 3644692"/>
              <a:gd name="connsiteX14" fmla="*/ 4123165 w 7591407"/>
              <a:gd name="connsiteY14" fmla="*/ 1099103 h 3644692"/>
              <a:gd name="connsiteX15" fmla="*/ 4379439 w 7591407"/>
              <a:gd name="connsiteY15" fmla="*/ 1121882 h 3644692"/>
              <a:gd name="connsiteX16" fmla="*/ 4778087 w 7591407"/>
              <a:gd name="connsiteY16" fmla="*/ 1224389 h 3644692"/>
              <a:gd name="connsiteX17" fmla="*/ 4994497 w 7591407"/>
              <a:gd name="connsiteY17" fmla="*/ 1150356 h 3644692"/>
              <a:gd name="connsiteX18" fmla="*/ 5142566 w 7591407"/>
              <a:gd name="connsiteY18" fmla="*/ 1138966 h 3644692"/>
              <a:gd name="connsiteX19" fmla="*/ 5347585 w 7591407"/>
              <a:gd name="connsiteY19" fmla="*/ 1019375 h 3644692"/>
              <a:gd name="connsiteX20" fmla="*/ 5581079 w 7591407"/>
              <a:gd name="connsiteY20" fmla="*/ 774497 h 3644692"/>
              <a:gd name="connsiteX21" fmla="*/ 5962643 w 7591407"/>
              <a:gd name="connsiteY21" fmla="*/ 535314 h 3644692"/>
              <a:gd name="connsiteX22" fmla="*/ 6236002 w 7591407"/>
              <a:gd name="connsiteY22" fmla="*/ 506840 h 3644692"/>
              <a:gd name="connsiteX23" fmla="*/ 6366987 w 7591407"/>
              <a:gd name="connsiteY23" fmla="*/ 541009 h 3644692"/>
              <a:gd name="connsiteX24" fmla="*/ 6480886 w 7591407"/>
              <a:gd name="connsiteY24" fmla="*/ 495451 h 3644692"/>
              <a:gd name="connsiteX25" fmla="*/ 6663125 w 7591407"/>
              <a:gd name="connsiteY25" fmla="*/ 398638 h 3644692"/>
              <a:gd name="connsiteX26" fmla="*/ 7021909 w 7591407"/>
              <a:gd name="connsiteY26" fmla="*/ 142371 h 3644692"/>
              <a:gd name="connsiteX27" fmla="*/ 7192758 w 7591407"/>
              <a:gd name="connsiteY27" fmla="*/ 68338 h 3644692"/>
              <a:gd name="connsiteX28" fmla="*/ 7352218 w 7591407"/>
              <a:gd name="connsiteY28" fmla="*/ 108202 h 3644692"/>
              <a:gd name="connsiteX29" fmla="*/ 7585712 w 7591407"/>
              <a:gd name="connsiteY29" fmla="*/ 0 h 3644692"/>
              <a:gd name="connsiteX30" fmla="*/ 7591407 w 7591407"/>
              <a:gd name="connsiteY30" fmla="*/ 3644692 h 3644692"/>
              <a:gd name="connsiteX31" fmla="*/ 0 w 7591407"/>
              <a:gd name="connsiteY31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939277 w 7591407"/>
              <a:gd name="connsiteY4" fmla="*/ 217409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793288 w 7591407"/>
              <a:gd name="connsiteY13" fmla="*/ 1113556 h 3644692"/>
              <a:gd name="connsiteX14" fmla="*/ 4123165 w 7591407"/>
              <a:gd name="connsiteY14" fmla="*/ 1099103 h 3644692"/>
              <a:gd name="connsiteX15" fmla="*/ 4379439 w 7591407"/>
              <a:gd name="connsiteY15" fmla="*/ 1121882 h 3644692"/>
              <a:gd name="connsiteX16" fmla="*/ 4778087 w 7591407"/>
              <a:gd name="connsiteY16" fmla="*/ 1224389 h 3644692"/>
              <a:gd name="connsiteX17" fmla="*/ 4994497 w 7591407"/>
              <a:gd name="connsiteY17" fmla="*/ 1150356 h 3644692"/>
              <a:gd name="connsiteX18" fmla="*/ 5142566 w 7591407"/>
              <a:gd name="connsiteY18" fmla="*/ 1138966 h 3644692"/>
              <a:gd name="connsiteX19" fmla="*/ 5347585 w 7591407"/>
              <a:gd name="connsiteY19" fmla="*/ 1019375 h 3644692"/>
              <a:gd name="connsiteX20" fmla="*/ 5581079 w 7591407"/>
              <a:gd name="connsiteY20" fmla="*/ 774497 h 3644692"/>
              <a:gd name="connsiteX21" fmla="*/ 5962643 w 7591407"/>
              <a:gd name="connsiteY21" fmla="*/ 535314 h 3644692"/>
              <a:gd name="connsiteX22" fmla="*/ 6236002 w 7591407"/>
              <a:gd name="connsiteY22" fmla="*/ 506840 h 3644692"/>
              <a:gd name="connsiteX23" fmla="*/ 6366987 w 7591407"/>
              <a:gd name="connsiteY23" fmla="*/ 541009 h 3644692"/>
              <a:gd name="connsiteX24" fmla="*/ 6480886 w 7591407"/>
              <a:gd name="connsiteY24" fmla="*/ 495451 h 3644692"/>
              <a:gd name="connsiteX25" fmla="*/ 6663125 w 7591407"/>
              <a:gd name="connsiteY25" fmla="*/ 398638 h 3644692"/>
              <a:gd name="connsiteX26" fmla="*/ 7021909 w 7591407"/>
              <a:gd name="connsiteY26" fmla="*/ 142371 h 3644692"/>
              <a:gd name="connsiteX27" fmla="*/ 7192758 w 7591407"/>
              <a:gd name="connsiteY27" fmla="*/ 68338 h 3644692"/>
              <a:gd name="connsiteX28" fmla="*/ 7352218 w 7591407"/>
              <a:gd name="connsiteY28" fmla="*/ 108202 h 3644692"/>
              <a:gd name="connsiteX29" fmla="*/ 7585712 w 7591407"/>
              <a:gd name="connsiteY29" fmla="*/ 0 h 3644692"/>
              <a:gd name="connsiteX30" fmla="*/ 7591407 w 7591407"/>
              <a:gd name="connsiteY30" fmla="*/ 3644692 h 3644692"/>
              <a:gd name="connsiteX31" fmla="*/ 0 w 7591407"/>
              <a:gd name="connsiteY31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939277 w 7591407"/>
              <a:gd name="connsiteY4" fmla="*/ 217409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793288 w 7591407"/>
              <a:gd name="connsiteY13" fmla="*/ 1113556 h 3644692"/>
              <a:gd name="connsiteX14" fmla="*/ 4123165 w 7591407"/>
              <a:gd name="connsiteY14" fmla="*/ 1099103 h 3644692"/>
              <a:gd name="connsiteX15" fmla="*/ 4379439 w 7591407"/>
              <a:gd name="connsiteY15" fmla="*/ 1121882 h 3644692"/>
              <a:gd name="connsiteX16" fmla="*/ 4778087 w 7591407"/>
              <a:gd name="connsiteY16" fmla="*/ 1224389 h 3644692"/>
              <a:gd name="connsiteX17" fmla="*/ 4968221 w 7591407"/>
              <a:gd name="connsiteY17" fmla="*/ 1185390 h 3644692"/>
              <a:gd name="connsiteX18" fmla="*/ 5142566 w 7591407"/>
              <a:gd name="connsiteY18" fmla="*/ 1138966 h 3644692"/>
              <a:gd name="connsiteX19" fmla="*/ 5347585 w 7591407"/>
              <a:gd name="connsiteY19" fmla="*/ 1019375 h 3644692"/>
              <a:gd name="connsiteX20" fmla="*/ 5581079 w 7591407"/>
              <a:gd name="connsiteY20" fmla="*/ 774497 h 3644692"/>
              <a:gd name="connsiteX21" fmla="*/ 5962643 w 7591407"/>
              <a:gd name="connsiteY21" fmla="*/ 535314 h 3644692"/>
              <a:gd name="connsiteX22" fmla="*/ 6236002 w 7591407"/>
              <a:gd name="connsiteY22" fmla="*/ 506840 h 3644692"/>
              <a:gd name="connsiteX23" fmla="*/ 6366987 w 7591407"/>
              <a:gd name="connsiteY23" fmla="*/ 541009 h 3644692"/>
              <a:gd name="connsiteX24" fmla="*/ 6480886 w 7591407"/>
              <a:gd name="connsiteY24" fmla="*/ 495451 h 3644692"/>
              <a:gd name="connsiteX25" fmla="*/ 6663125 w 7591407"/>
              <a:gd name="connsiteY25" fmla="*/ 398638 h 3644692"/>
              <a:gd name="connsiteX26" fmla="*/ 7021909 w 7591407"/>
              <a:gd name="connsiteY26" fmla="*/ 142371 h 3644692"/>
              <a:gd name="connsiteX27" fmla="*/ 7192758 w 7591407"/>
              <a:gd name="connsiteY27" fmla="*/ 68338 h 3644692"/>
              <a:gd name="connsiteX28" fmla="*/ 7352218 w 7591407"/>
              <a:gd name="connsiteY28" fmla="*/ 108202 h 3644692"/>
              <a:gd name="connsiteX29" fmla="*/ 7585712 w 7591407"/>
              <a:gd name="connsiteY29" fmla="*/ 0 h 3644692"/>
              <a:gd name="connsiteX30" fmla="*/ 7591407 w 7591407"/>
              <a:gd name="connsiteY30" fmla="*/ 3644692 h 3644692"/>
              <a:gd name="connsiteX31" fmla="*/ 0 w 7591407"/>
              <a:gd name="connsiteY31" fmla="*/ 3638997 h 3644692"/>
              <a:gd name="connsiteX0" fmla="*/ 0 w 7591407"/>
              <a:gd name="connsiteY0" fmla="*/ 3638997 h 3644692"/>
              <a:gd name="connsiteX1" fmla="*/ 8759 w 7591407"/>
              <a:gd name="connsiteY1" fmla="*/ 2479017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939277 w 7591407"/>
              <a:gd name="connsiteY4" fmla="*/ 217409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793288 w 7591407"/>
              <a:gd name="connsiteY13" fmla="*/ 1113556 h 3644692"/>
              <a:gd name="connsiteX14" fmla="*/ 4123165 w 7591407"/>
              <a:gd name="connsiteY14" fmla="*/ 1099103 h 3644692"/>
              <a:gd name="connsiteX15" fmla="*/ 4379439 w 7591407"/>
              <a:gd name="connsiteY15" fmla="*/ 1121882 h 3644692"/>
              <a:gd name="connsiteX16" fmla="*/ 4778087 w 7591407"/>
              <a:gd name="connsiteY16" fmla="*/ 1224389 h 3644692"/>
              <a:gd name="connsiteX17" fmla="*/ 4968221 w 7591407"/>
              <a:gd name="connsiteY17" fmla="*/ 1185390 h 3644692"/>
              <a:gd name="connsiteX18" fmla="*/ 5142566 w 7591407"/>
              <a:gd name="connsiteY18" fmla="*/ 1138966 h 3644692"/>
              <a:gd name="connsiteX19" fmla="*/ 5347585 w 7591407"/>
              <a:gd name="connsiteY19" fmla="*/ 1019375 h 3644692"/>
              <a:gd name="connsiteX20" fmla="*/ 5581079 w 7591407"/>
              <a:gd name="connsiteY20" fmla="*/ 774497 h 3644692"/>
              <a:gd name="connsiteX21" fmla="*/ 5962643 w 7591407"/>
              <a:gd name="connsiteY21" fmla="*/ 535314 h 3644692"/>
              <a:gd name="connsiteX22" fmla="*/ 6236002 w 7591407"/>
              <a:gd name="connsiteY22" fmla="*/ 506840 h 3644692"/>
              <a:gd name="connsiteX23" fmla="*/ 6366987 w 7591407"/>
              <a:gd name="connsiteY23" fmla="*/ 541009 h 3644692"/>
              <a:gd name="connsiteX24" fmla="*/ 6480886 w 7591407"/>
              <a:gd name="connsiteY24" fmla="*/ 495451 h 3644692"/>
              <a:gd name="connsiteX25" fmla="*/ 6663125 w 7591407"/>
              <a:gd name="connsiteY25" fmla="*/ 398638 h 3644692"/>
              <a:gd name="connsiteX26" fmla="*/ 7021909 w 7591407"/>
              <a:gd name="connsiteY26" fmla="*/ 142371 h 3644692"/>
              <a:gd name="connsiteX27" fmla="*/ 7192758 w 7591407"/>
              <a:gd name="connsiteY27" fmla="*/ 68338 h 3644692"/>
              <a:gd name="connsiteX28" fmla="*/ 7352218 w 7591407"/>
              <a:gd name="connsiteY28" fmla="*/ 108202 h 3644692"/>
              <a:gd name="connsiteX29" fmla="*/ 7585712 w 7591407"/>
              <a:gd name="connsiteY29" fmla="*/ 0 h 3644692"/>
              <a:gd name="connsiteX30" fmla="*/ 7591407 w 7591407"/>
              <a:gd name="connsiteY30" fmla="*/ 3644692 h 3644692"/>
              <a:gd name="connsiteX31" fmla="*/ 0 w 7591407"/>
              <a:gd name="connsiteY31" fmla="*/ 3638997 h 3644692"/>
              <a:gd name="connsiteX0" fmla="*/ 0 w 7591407"/>
              <a:gd name="connsiteY0" fmla="*/ 3638997 h 3644692"/>
              <a:gd name="connsiteX1" fmla="*/ 8759 w 7591407"/>
              <a:gd name="connsiteY1" fmla="*/ 2479017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939277 w 7591407"/>
              <a:gd name="connsiteY4" fmla="*/ 217409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793288 w 7591407"/>
              <a:gd name="connsiteY13" fmla="*/ 1113556 h 3644692"/>
              <a:gd name="connsiteX14" fmla="*/ 4123165 w 7591407"/>
              <a:gd name="connsiteY14" fmla="*/ 1099103 h 3644692"/>
              <a:gd name="connsiteX15" fmla="*/ 4379439 w 7591407"/>
              <a:gd name="connsiteY15" fmla="*/ 1121882 h 3644692"/>
              <a:gd name="connsiteX16" fmla="*/ 4778087 w 7591407"/>
              <a:gd name="connsiteY16" fmla="*/ 1224389 h 3644692"/>
              <a:gd name="connsiteX17" fmla="*/ 4968221 w 7591407"/>
              <a:gd name="connsiteY17" fmla="*/ 1185390 h 3644692"/>
              <a:gd name="connsiteX18" fmla="*/ 5142566 w 7591407"/>
              <a:gd name="connsiteY18" fmla="*/ 1138966 h 3644692"/>
              <a:gd name="connsiteX19" fmla="*/ 5347585 w 7591407"/>
              <a:gd name="connsiteY19" fmla="*/ 1019375 h 3644692"/>
              <a:gd name="connsiteX20" fmla="*/ 5581079 w 7591407"/>
              <a:gd name="connsiteY20" fmla="*/ 774497 h 3644692"/>
              <a:gd name="connsiteX21" fmla="*/ 5962643 w 7591407"/>
              <a:gd name="connsiteY21" fmla="*/ 535314 h 3644692"/>
              <a:gd name="connsiteX22" fmla="*/ 6236002 w 7591407"/>
              <a:gd name="connsiteY22" fmla="*/ 506840 h 3644692"/>
              <a:gd name="connsiteX23" fmla="*/ 6366987 w 7591407"/>
              <a:gd name="connsiteY23" fmla="*/ 541009 h 3644692"/>
              <a:gd name="connsiteX24" fmla="*/ 6480886 w 7591407"/>
              <a:gd name="connsiteY24" fmla="*/ 495451 h 3644692"/>
              <a:gd name="connsiteX25" fmla="*/ 6663125 w 7591407"/>
              <a:gd name="connsiteY25" fmla="*/ 398638 h 3644692"/>
              <a:gd name="connsiteX26" fmla="*/ 7021909 w 7591407"/>
              <a:gd name="connsiteY26" fmla="*/ 142371 h 3644692"/>
              <a:gd name="connsiteX27" fmla="*/ 7192758 w 7591407"/>
              <a:gd name="connsiteY27" fmla="*/ 68338 h 3644692"/>
              <a:gd name="connsiteX28" fmla="*/ 7352218 w 7591407"/>
              <a:gd name="connsiteY28" fmla="*/ 108202 h 3644692"/>
              <a:gd name="connsiteX29" fmla="*/ 7585712 w 7591407"/>
              <a:gd name="connsiteY29" fmla="*/ 0 h 3644692"/>
              <a:gd name="connsiteX30" fmla="*/ 7591407 w 7591407"/>
              <a:gd name="connsiteY30" fmla="*/ 3644692 h 3644692"/>
              <a:gd name="connsiteX31" fmla="*/ 0 w 7591407"/>
              <a:gd name="connsiteY31" fmla="*/ 3638997 h 3644692"/>
              <a:gd name="connsiteX0" fmla="*/ 0 w 7591407"/>
              <a:gd name="connsiteY0" fmla="*/ 3638997 h 3644692"/>
              <a:gd name="connsiteX1" fmla="*/ 8759 w 7591407"/>
              <a:gd name="connsiteY1" fmla="*/ 2479017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939277 w 7591407"/>
              <a:gd name="connsiteY4" fmla="*/ 217409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793288 w 7591407"/>
              <a:gd name="connsiteY13" fmla="*/ 1113556 h 3644692"/>
              <a:gd name="connsiteX14" fmla="*/ 4123165 w 7591407"/>
              <a:gd name="connsiteY14" fmla="*/ 1099103 h 3644692"/>
              <a:gd name="connsiteX15" fmla="*/ 4379439 w 7591407"/>
              <a:gd name="connsiteY15" fmla="*/ 1121882 h 3644692"/>
              <a:gd name="connsiteX16" fmla="*/ 4778087 w 7591407"/>
              <a:gd name="connsiteY16" fmla="*/ 1224389 h 3644692"/>
              <a:gd name="connsiteX17" fmla="*/ 4968221 w 7591407"/>
              <a:gd name="connsiteY17" fmla="*/ 1185390 h 3644692"/>
              <a:gd name="connsiteX18" fmla="*/ 5142566 w 7591407"/>
              <a:gd name="connsiteY18" fmla="*/ 1138966 h 3644692"/>
              <a:gd name="connsiteX19" fmla="*/ 5347585 w 7591407"/>
              <a:gd name="connsiteY19" fmla="*/ 1019375 h 3644692"/>
              <a:gd name="connsiteX20" fmla="*/ 5581079 w 7591407"/>
              <a:gd name="connsiteY20" fmla="*/ 774497 h 3644692"/>
              <a:gd name="connsiteX21" fmla="*/ 5962643 w 7591407"/>
              <a:gd name="connsiteY21" fmla="*/ 535314 h 3644692"/>
              <a:gd name="connsiteX22" fmla="*/ 6236002 w 7591407"/>
              <a:gd name="connsiteY22" fmla="*/ 506840 h 3644692"/>
              <a:gd name="connsiteX23" fmla="*/ 6366987 w 7591407"/>
              <a:gd name="connsiteY23" fmla="*/ 541009 h 3644692"/>
              <a:gd name="connsiteX24" fmla="*/ 6480886 w 7591407"/>
              <a:gd name="connsiteY24" fmla="*/ 495451 h 3644692"/>
              <a:gd name="connsiteX25" fmla="*/ 6663125 w 7591407"/>
              <a:gd name="connsiteY25" fmla="*/ 398638 h 3644692"/>
              <a:gd name="connsiteX26" fmla="*/ 7021909 w 7591407"/>
              <a:gd name="connsiteY26" fmla="*/ 142371 h 3644692"/>
              <a:gd name="connsiteX27" fmla="*/ 7192758 w 7591407"/>
              <a:gd name="connsiteY27" fmla="*/ 68338 h 3644692"/>
              <a:gd name="connsiteX28" fmla="*/ 7352218 w 7591407"/>
              <a:gd name="connsiteY28" fmla="*/ 108202 h 3644692"/>
              <a:gd name="connsiteX29" fmla="*/ 7585712 w 7591407"/>
              <a:gd name="connsiteY29" fmla="*/ 0 h 3644692"/>
              <a:gd name="connsiteX30" fmla="*/ 7591407 w 7591407"/>
              <a:gd name="connsiteY30" fmla="*/ 3644692 h 3644692"/>
              <a:gd name="connsiteX31" fmla="*/ 0 w 7591407"/>
              <a:gd name="connsiteY31" fmla="*/ 3638997 h 364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591407" h="3644692">
                <a:moveTo>
                  <a:pt x="0" y="3638997"/>
                </a:moveTo>
                <a:cubicBezTo>
                  <a:pt x="2920" y="3252337"/>
                  <a:pt x="4379" y="3059007"/>
                  <a:pt x="8759" y="2479017"/>
                </a:cubicBezTo>
                <a:cubicBezTo>
                  <a:pt x="265776" y="2358959"/>
                  <a:pt x="324176" y="2375039"/>
                  <a:pt x="438514" y="2340576"/>
                </a:cubicBezTo>
                <a:cubicBezTo>
                  <a:pt x="552852" y="2306113"/>
                  <a:pt x="611328" y="2299985"/>
                  <a:pt x="694788" y="2272238"/>
                </a:cubicBezTo>
                <a:cubicBezTo>
                  <a:pt x="778248" y="2244491"/>
                  <a:pt x="864437" y="2195267"/>
                  <a:pt x="939277" y="2174092"/>
                </a:cubicBezTo>
                <a:cubicBezTo>
                  <a:pt x="1014117" y="2152917"/>
                  <a:pt x="1028912" y="2192421"/>
                  <a:pt x="1143826" y="2145186"/>
                </a:cubicBezTo>
                <a:cubicBezTo>
                  <a:pt x="1258740" y="2097951"/>
                  <a:pt x="1486245" y="1942592"/>
                  <a:pt x="1628764" y="1890684"/>
                </a:cubicBezTo>
                <a:cubicBezTo>
                  <a:pt x="1771283" y="1838776"/>
                  <a:pt x="1909717" y="1856515"/>
                  <a:pt x="1998938" y="1833736"/>
                </a:cubicBezTo>
                <a:lnTo>
                  <a:pt x="2266602" y="1765398"/>
                </a:lnTo>
                <a:cubicBezTo>
                  <a:pt x="2366264" y="1744517"/>
                  <a:pt x="2502211" y="1731084"/>
                  <a:pt x="2596911" y="1708449"/>
                </a:cubicBezTo>
                <a:cubicBezTo>
                  <a:pt x="2691611" y="1685814"/>
                  <a:pt x="2755506" y="1655874"/>
                  <a:pt x="2834804" y="1629587"/>
                </a:cubicBezTo>
                <a:cubicBezTo>
                  <a:pt x="2899347" y="1608706"/>
                  <a:pt x="2864359" y="1651645"/>
                  <a:pt x="2984169" y="1583163"/>
                </a:cubicBezTo>
                <a:cubicBezTo>
                  <a:pt x="3103979" y="1514681"/>
                  <a:pt x="3418814" y="1296962"/>
                  <a:pt x="3553667" y="1218694"/>
                </a:cubicBezTo>
                <a:cubicBezTo>
                  <a:pt x="3688520" y="1140426"/>
                  <a:pt x="3698372" y="1133488"/>
                  <a:pt x="3793288" y="1113556"/>
                </a:cubicBezTo>
                <a:cubicBezTo>
                  <a:pt x="3903247" y="1108738"/>
                  <a:pt x="4025473" y="1097715"/>
                  <a:pt x="4123165" y="1099103"/>
                </a:cubicBezTo>
                <a:cubicBezTo>
                  <a:pt x="4220857" y="1100491"/>
                  <a:pt x="4270285" y="1101001"/>
                  <a:pt x="4379439" y="1121882"/>
                </a:cubicBezTo>
                <a:cubicBezTo>
                  <a:pt x="4488593" y="1142763"/>
                  <a:pt x="4679957" y="1213804"/>
                  <a:pt x="4778087" y="1224389"/>
                </a:cubicBezTo>
                <a:cubicBezTo>
                  <a:pt x="4876217" y="1234974"/>
                  <a:pt x="4904843" y="1198390"/>
                  <a:pt x="4968221" y="1185390"/>
                </a:cubicBezTo>
                <a:cubicBezTo>
                  <a:pt x="5028968" y="1171153"/>
                  <a:pt x="5079339" y="1166635"/>
                  <a:pt x="5142566" y="1138966"/>
                </a:cubicBezTo>
                <a:cubicBezTo>
                  <a:pt x="5205793" y="1111297"/>
                  <a:pt x="5279245" y="1059239"/>
                  <a:pt x="5347585" y="1019375"/>
                </a:cubicBezTo>
                <a:cubicBezTo>
                  <a:pt x="5420671" y="958630"/>
                  <a:pt x="5453891" y="854225"/>
                  <a:pt x="5581079" y="774497"/>
                </a:cubicBezTo>
                <a:lnTo>
                  <a:pt x="5962643" y="535314"/>
                </a:lnTo>
                <a:cubicBezTo>
                  <a:pt x="6071797" y="490705"/>
                  <a:pt x="6192340" y="495450"/>
                  <a:pt x="6236002" y="506840"/>
                </a:cubicBezTo>
                <a:lnTo>
                  <a:pt x="6366987" y="541009"/>
                </a:lnTo>
                <a:cubicBezTo>
                  <a:pt x="6407801" y="539111"/>
                  <a:pt x="6420140" y="527722"/>
                  <a:pt x="6480886" y="495451"/>
                </a:cubicBezTo>
                <a:lnTo>
                  <a:pt x="6663125" y="398638"/>
                </a:lnTo>
                <a:cubicBezTo>
                  <a:pt x="6753295" y="339791"/>
                  <a:pt x="6964959" y="167049"/>
                  <a:pt x="7021909" y="142371"/>
                </a:cubicBezTo>
                <a:lnTo>
                  <a:pt x="7192758" y="68338"/>
                </a:lnTo>
                <a:cubicBezTo>
                  <a:pt x="7247809" y="62643"/>
                  <a:pt x="7274387" y="144269"/>
                  <a:pt x="7352218" y="108202"/>
                </a:cubicBezTo>
                <a:lnTo>
                  <a:pt x="7585712" y="0"/>
                </a:lnTo>
                <a:cubicBezTo>
                  <a:pt x="7587610" y="1214897"/>
                  <a:pt x="7589509" y="2429795"/>
                  <a:pt x="7591407" y="3644692"/>
                </a:cubicBezTo>
                <a:lnTo>
                  <a:pt x="0" y="3638997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5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Most of the Medically Bankrupt Had Coverage</a:t>
            </a:r>
            <a:br>
              <a:rPr lang="en-US" sz="3200" dirty="0" smtClean="0"/>
            </a:br>
            <a:r>
              <a:rPr lang="en-US" sz="2400" dirty="0" smtClean="0"/>
              <a:t>Insurance at Illness Onset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894667" y="6268637"/>
            <a:ext cx="524933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Himmelstein et al. Am J Med: August, 2009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45827686"/>
              </p:ext>
            </p:extLst>
          </p:nvPr>
        </p:nvGraphicFramePr>
        <p:xfrm>
          <a:off x="380199" y="1128315"/>
          <a:ext cx="8453372" cy="489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265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06wealth-1-article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r="7170"/>
          <a:stretch/>
        </p:blipFill>
        <p:spPr bwMode="auto">
          <a:xfrm>
            <a:off x="307395" y="1724243"/>
            <a:ext cx="6139818" cy="395469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4352070" y="1876799"/>
            <a:ext cx="4459755" cy="20843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Aft>
                <a:spcPts val="1200"/>
              </a:spcAft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ja-JP" altLang="en-US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“</a:t>
            </a:r>
            <a:r>
              <a:rPr lang="en-US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Medicare covers only 51% of health care services….</a:t>
            </a:r>
          </a:p>
          <a:p>
            <a:pPr eaLnBrk="1">
              <a:spcAft>
                <a:spcPts val="1200"/>
              </a:spcAft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US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For a 65 year  old couple retiring this year, the cost of health care in retirement will be $240,000.”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4667" y="6268637"/>
            <a:ext cx="524933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New York Times. Wealth Matters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Planning for Retirement? </a:t>
            </a:r>
            <a:br>
              <a:rPr lang="en-US" sz="4000" dirty="0" smtClean="0"/>
            </a:br>
            <a:r>
              <a:rPr lang="en-US" sz="4000" dirty="0" smtClean="0"/>
              <a:t>Don’t Forget Health Care Costs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6711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Under-Insurance,</a:t>
            </a:r>
            <a:br>
              <a:rPr lang="en-US" dirty="0" smtClean="0"/>
            </a:br>
            <a:r>
              <a:rPr lang="en-US" dirty="0" smtClean="0"/>
              <a:t>Less Medical Care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352259722"/>
              </p:ext>
            </p:extLst>
          </p:nvPr>
        </p:nvGraphicFramePr>
        <p:xfrm>
          <a:off x="521893" y="1336297"/>
          <a:ext cx="8237211" cy="4631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29886" y="6151217"/>
            <a:ext cx="441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Commonwealth Fund Biennial Health Insurance Surveys</a:t>
            </a:r>
          </a:p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20023, 2005, 2010, 2012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67691" y="2780260"/>
            <a:ext cx="243550" cy="243550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67691" y="3197497"/>
            <a:ext cx="243550" cy="243550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67691" y="3614734"/>
            <a:ext cx="243550" cy="243550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67691" y="4031972"/>
            <a:ext cx="243550" cy="243550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4544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Increasing Medical Bill and </a:t>
            </a:r>
            <a:br>
              <a:rPr lang="en-US" sz="4000" dirty="0" smtClean="0"/>
            </a:br>
            <a:r>
              <a:rPr lang="en-US" sz="4000" dirty="0" smtClean="0"/>
              <a:t>Debt Problems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894667" y="6160916"/>
            <a:ext cx="524933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Commonwealth Fund</a:t>
            </a:r>
            <a:r>
              <a:rPr lang="en-US" sz="1400" dirty="0">
                <a:solidFill>
                  <a:schemeClr val="bg2"/>
                </a:solidFill>
                <a:latin typeface="Franklin Gothic Book" pitchFamily="34" charset="0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Biennial Health Insurance Surveys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2005, 2010, 2012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268105530"/>
              </p:ext>
            </p:extLst>
          </p:nvPr>
        </p:nvGraphicFramePr>
        <p:xfrm>
          <a:off x="1356627" y="1084013"/>
          <a:ext cx="7671088" cy="4967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3884632" y="5627552"/>
            <a:ext cx="312099" cy="312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16502" y="5627552"/>
            <a:ext cx="312099" cy="312099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65356" y="5627552"/>
            <a:ext cx="312099" cy="312099"/>
          </a:xfrm>
          <a:prstGeom prst="rect">
            <a:avLst/>
          </a:prstGeom>
          <a:solidFill>
            <a:srgbClr val="0000FF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264271"/>
            <a:ext cx="144517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Percentage of adults aged 19-64</a:t>
            </a:r>
          </a:p>
        </p:txBody>
      </p:sp>
    </p:spTree>
    <p:extLst>
      <p:ext uri="{BB962C8B-B14F-4D97-AF65-F5344CB8AC3E}">
        <p14:creationId xmlns:p14="http://schemas.microsoft.com/office/powerpoint/2010/main" val="279983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7902" y="6137438"/>
            <a:ext cx="52760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Commonwealth Fund </a:t>
            </a:r>
          </a:p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Biennial Health Insurance Survey, 2012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Medical Bills’ Side Effects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" y="1979162"/>
            <a:ext cx="14577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Problems due to medical bills past two years.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Adults age 19 - 64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231159942"/>
              </p:ext>
            </p:extLst>
          </p:nvPr>
        </p:nvGraphicFramePr>
        <p:xfrm>
          <a:off x="1457739" y="1115391"/>
          <a:ext cx="7345901" cy="4796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40608" y="1590989"/>
            <a:ext cx="901384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32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million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4924" y="2770431"/>
            <a:ext cx="901384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19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million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2095" y="3653184"/>
            <a:ext cx="111591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5 million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54320" y="3728280"/>
            <a:ext cx="111591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4 million</a:t>
            </a:r>
          </a:p>
        </p:txBody>
      </p:sp>
    </p:spTree>
    <p:extLst>
      <p:ext uri="{BB962C8B-B14F-4D97-AF65-F5344CB8AC3E}">
        <p14:creationId xmlns:p14="http://schemas.microsoft.com/office/powerpoint/2010/main" val="298356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3782" y="6313376"/>
            <a:ext cx="518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</a:t>
            </a:r>
            <a:r>
              <a:rPr lang="en-US" sz="16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Woolhandler</a:t>
            </a: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and Himmelstein – JGIM 6/07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High Deductible Health Plans:</a:t>
            </a:r>
            <a:br>
              <a:rPr lang="en-US" sz="3100" dirty="0" smtClean="0"/>
            </a:br>
            <a:r>
              <a:rPr lang="en-US" sz="4900" dirty="0" smtClean="0"/>
              <a:t>A $1,000 Pay Cut for Women</a:t>
            </a:r>
            <a:endParaRPr lang="en-US" sz="31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054771"/>
            <a:ext cx="1536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Median Health Expenditure (2006)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884712717"/>
              </p:ext>
            </p:extLst>
          </p:nvPr>
        </p:nvGraphicFramePr>
        <p:xfrm>
          <a:off x="1524000" y="1294700"/>
          <a:ext cx="7300424" cy="4749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5373270" y="5611059"/>
            <a:ext cx="312099" cy="312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56112" y="5611059"/>
            <a:ext cx="312099" cy="312099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0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7323" y="403438"/>
            <a:ext cx="4666584" cy="513821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8000" dirty="0">
                <a:latin typeface="Franklin Gothic Medium"/>
                <a:cs typeface="Franklin Gothic Medium"/>
              </a:rPr>
              <a:t>Rising </a:t>
            </a:r>
            <a:r>
              <a:rPr lang="en-US" sz="8000" dirty="0" smtClean="0">
                <a:latin typeface="Franklin Gothic Medium"/>
                <a:cs typeface="Franklin Gothic Medium"/>
              </a:rPr>
              <a:t/>
            </a:r>
            <a:br>
              <a:rPr lang="en-US" sz="8000" dirty="0" smtClean="0">
                <a:latin typeface="Franklin Gothic Medium"/>
                <a:cs typeface="Franklin Gothic Medium"/>
              </a:rPr>
            </a:br>
            <a:r>
              <a:rPr lang="en-US" sz="8000" dirty="0" smtClean="0">
                <a:latin typeface="Franklin Gothic Medium"/>
                <a:cs typeface="Franklin Gothic Medium"/>
              </a:rPr>
              <a:t>Economic </a:t>
            </a:r>
            <a:r>
              <a:rPr lang="en-US" sz="8000" dirty="0">
                <a:latin typeface="Franklin Gothic Medium"/>
                <a:cs typeface="Franklin Gothic Medium"/>
              </a:rPr>
              <a:t>Inequality</a:t>
            </a:r>
            <a:r>
              <a:rPr lang="en-US" dirty="0">
                <a:latin typeface="Franklin Gothic Medium"/>
                <a:cs typeface="Franklin Gothic Medium"/>
              </a:rPr>
              <a:t> 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55015684"/>
              </p:ext>
            </p:extLst>
          </p:nvPr>
        </p:nvGraphicFramePr>
        <p:xfrm>
          <a:off x="6094625" y="940545"/>
          <a:ext cx="26387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0825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3782" y="6230911"/>
            <a:ext cx="518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Bureau of the Census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Change in Real Family Income </a:t>
            </a:r>
            <a:br>
              <a:rPr lang="en-US" sz="4900" dirty="0" smtClean="0"/>
            </a:br>
            <a:r>
              <a:rPr lang="en-US" sz="2700" dirty="0" smtClean="0"/>
              <a:t>1979 - 2012</a:t>
            </a:r>
            <a:endParaRPr lang="en-US" sz="16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25052387"/>
              </p:ext>
            </p:extLst>
          </p:nvPr>
        </p:nvGraphicFramePr>
        <p:xfrm>
          <a:off x="503075" y="1294700"/>
          <a:ext cx="8321349" cy="4749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671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Income of the Wealthiest 0.01%</a:t>
            </a:r>
            <a:br>
              <a:rPr lang="en-US" dirty="0" smtClean="0"/>
            </a:br>
            <a:r>
              <a:rPr lang="en-US" sz="2200" dirty="0" smtClean="0">
                <a:latin typeface="Franklin Gothic Book"/>
                <a:cs typeface="Franklin Gothic Book"/>
              </a:rPr>
              <a:t>As multiple of average income, 1920 - 2012</a:t>
            </a:r>
            <a:endParaRPr lang="en-US" sz="2200" dirty="0">
              <a:latin typeface="Franklin Gothic Book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3782" y="6183686"/>
            <a:ext cx="518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Includes capital gains</a:t>
            </a:r>
          </a:p>
          <a:p>
            <a:pPr algn="r"/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</a:t>
            </a:r>
            <a:r>
              <a:rPr lang="en-US" sz="12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Piketty</a:t>
            </a:r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&amp; </a:t>
            </a:r>
            <a:r>
              <a:rPr lang="en-US" sz="12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Saez</a:t>
            </a:r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, http://</a:t>
            </a:r>
            <a:r>
              <a:rPr lang="en-US" sz="12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elsa.berkeley.edu</a:t>
            </a:r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/~</a:t>
            </a:r>
            <a:r>
              <a:rPr lang="en-US" sz="12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saez</a:t>
            </a:r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/tabfig2005prel.xls</a:t>
            </a:r>
            <a:endParaRPr lang="en-US" sz="12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4195" y="1500862"/>
            <a:ext cx="7777039" cy="3941832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519189"/>
              </p:ext>
            </p:extLst>
          </p:nvPr>
        </p:nvGraphicFramePr>
        <p:xfrm>
          <a:off x="105494" y="1298038"/>
          <a:ext cx="719219" cy="4458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19"/>
              </a:tblGrid>
              <a:tr h="55725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700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725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725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725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725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725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725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7253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512279"/>
              </p:ext>
            </p:extLst>
          </p:nvPr>
        </p:nvGraphicFramePr>
        <p:xfrm>
          <a:off x="437099" y="5446034"/>
          <a:ext cx="8514210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1421"/>
                <a:gridCol w="851421"/>
                <a:gridCol w="851421"/>
                <a:gridCol w="851421"/>
                <a:gridCol w="851421"/>
                <a:gridCol w="851421"/>
                <a:gridCol w="851421"/>
                <a:gridCol w="851421"/>
                <a:gridCol w="851421"/>
                <a:gridCol w="8514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1920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1930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1940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1950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1960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1970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2010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715430"/>
              </p:ext>
            </p:extLst>
          </p:nvPr>
        </p:nvGraphicFramePr>
        <p:xfrm>
          <a:off x="874195" y="1500862"/>
          <a:ext cx="7760545" cy="3941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60545"/>
              </a:tblGrid>
              <a:tr h="5631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31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31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31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31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31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31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Freeform 7"/>
          <p:cNvSpPr/>
          <p:nvPr/>
        </p:nvSpPr>
        <p:spPr>
          <a:xfrm>
            <a:off x="856608" y="1841358"/>
            <a:ext cx="7770633" cy="3131440"/>
          </a:xfrm>
          <a:custGeom>
            <a:avLst/>
            <a:gdLst>
              <a:gd name="connsiteX0" fmla="*/ 0 w 7767918"/>
              <a:gd name="connsiteY0" fmla="*/ 2417405 h 2869483"/>
              <a:gd name="connsiteX1" fmla="*/ 109485 w 7767918"/>
              <a:gd name="connsiteY1" fmla="*/ 2362662 h 2869483"/>
              <a:gd name="connsiteX2" fmla="*/ 180650 w 7767918"/>
              <a:gd name="connsiteY2" fmla="*/ 2072521 h 2869483"/>
              <a:gd name="connsiteX3" fmla="*/ 246340 w 7767918"/>
              <a:gd name="connsiteY3" fmla="*/ 2247700 h 2869483"/>
              <a:gd name="connsiteX4" fmla="*/ 361299 w 7767918"/>
              <a:gd name="connsiteY4" fmla="*/ 2006829 h 2869483"/>
              <a:gd name="connsiteX5" fmla="*/ 426990 w 7767918"/>
              <a:gd name="connsiteY5" fmla="*/ 1486765 h 2869483"/>
              <a:gd name="connsiteX6" fmla="*/ 613113 w 7767918"/>
              <a:gd name="connsiteY6" fmla="*/ 1300637 h 2869483"/>
              <a:gd name="connsiteX7" fmla="*/ 733546 w 7767918"/>
              <a:gd name="connsiteY7" fmla="*/ 583496 h 2869483"/>
              <a:gd name="connsiteX8" fmla="*/ 843030 w 7767918"/>
              <a:gd name="connsiteY8" fmla="*/ 1333483 h 2869483"/>
              <a:gd name="connsiteX9" fmla="*/ 875876 w 7767918"/>
              <a:gd name="connsiteY9" fmla="*/ 1689316 h 2869483"/>
              <a:gd name="connsiteX10" fmla="*/ 952515 w 7767918"/>
              <a:gd name="connsiteY10" fmla="*/ 2012303 h 2869483"/>
              <a:gd name="connsiteX11" fmla="*/ 1067473 w 7767918"/>
              <a:gd name="connsiteY11" fmla="*/ 2192957 h 2869483"/>
              <a:gd name="connsiteX12" fmla="*/ 1127690 w 7767918"/>
              <a:gd name="connsiteY12" fmla="*/ 2028726 h 2869483"/>
              <a:gd name="connsiteX13" fmla="*/ 1231700 w 7767918"/>
              <a:gd name="connsiteY13" fmla="*/ 2160111 h 2869483"/>
              <a:gd name="connsiteX14" fmla="*/ 1412349 w 7767918"/>
              <a:gd name="connsiteY14" fmla="*/ 1924713 h 2869483"/>
              <a:gd name="connsiteX15" fmla="*/ 1478040 w 7767918"/>
              <a:gd name="connsiteY15" fmla="*/ 2088944 h 2869483"/>
              <a:gd name="connsiteX16" fmla="*/ 1631318 w 7767918"/>
              <a:gd name="connsiteY16" fmla="*/ 2121790 h 2869483"/>
              <a:gd name="connsiteX17" fmla="*/ 1664163 w 7767918"/>
              <a:gd name="connsiteY17" fmla="*/ 2214854 h 2869483"/>
              <a:gd name="connsiteX18" fmla="*/ 1806493 w 7767918"/>
              <a:gd name="connsiteY18" fmla="*/ 2198431 h 2869483"/>
              <a:gd name="connsiteX19" fmla="*/ 2009039 w 7767918"/>
              <a:gd name="connsiteY19" fmla="*/ 2614482 h 2869483"/>
              <a:gd name="connsiteX20" fmla="*/ 2156843 w 7767918"/>
              <a:gd name="connsiteY20" fmla="*/ 2669226 h 2869483"/>
              <a:gd name="connsiteX21" fmla="*/ 2299173 w 7767918"/>
              <a:gd name="connsiteY21" fmla="*/ 2526893 h 2869483"/>
              <a:gd name="connsiteX22" fmla="*/ 2392234 w 7767918"/>
              <a:gd name="connsiteY22" fmla="*/ 2598059 h 2869483"/>
              <a:gd name="connsiteX23" fmla="*/ 2501719 w 7767918"/>
              <a:gd name="connsiteY23" fmla="*/ 2614482 h 2869483"/>
              <a:gd name="connsiteX24" fmla="*/ 2638574 w 7767918"/>
              <a:gd name="connsiteY24" fmla="*/ 2674700 h 2869483"/>
              <a:gd name="connsiteX25" fmla="*/ 2731636 w 7767918"/>
              <a:gd name="connsiteY25" fmla="*/ 2625431 h 2869483"/>
              <a:gd name="connsiteX26" fmla="*/ 2912285 w 7767918"/>
              <a:gd name="connsiteY26" fmla="*/ 2778713 h 2869483"/>
              <a:gd name="connsiteX27" fmla="*/ 3076512 w 7767918"/>
              <a:gd name="connsiteY27" fmla="*/ 2603534 h 2869483"/>
              <a:gd name="connsiteX28" fmla="*/ 3279058 w 7767918"/>
              <a:gd name="connsiteY28" fmla="*/ 2762290 h 2869483"/>
              <a:gd name="connsiteX29" fmla="*/ 3394017 w 7767918"/>
              <a:gd name="connsiteY29" fmla="*/ 2696598 h 2869483"/>
              <a:gd name="connsiteX30" fmla="*/ 3443285 w 7767918"/>
              <a:gd name="connsiteY30" fmla="*/ 2652803 h 2869483"/>
              <a:gd name="connsiteX31" fmla="*/ 3514450 w 7767918"/>
              <a:gd name="connsiteY31" fmla="*/ 2707546 h 2869483"/>
              <a:gd name="connsiteX32" fmla="*/ 3607511 w 7767918"/>
              <a:gd name="connsiteY32" fmla="*/ 2565213 h 2869483"/>
              <a:gd name="connsiteX33" fmla="*/ 3722470 w 7767918"/>
              <a:gd name="connsiteY33" fmla="*/ 2691123 h 2869483"/>
              <a:gd name="connsiteX34" fmla="*/ 3804583 w 7767918"/>
              <a:gd name="connsiteY34" fmla="*/ 2685649 h 2869483"/>
              <a:gd name="connsiteX35" fmla="*/ 3963336 w 7767918"/>
              <a:gd name="connsiteY35" fmla="*/ 2515944 h 2869483"/>
              <a:gd name="connsiteX36" fmla="*/ 4061872 w 7767918"/>
              <a:gd name="connsiteY36" fmla="*/ 2614482 h 2869483"/>
              <a:gd name="connsiteX37" fmla="*/ 4242521 w 7767918"/>
              <a:gd name="connsiteY37" fmla="*/ 2433829 h 2869483"/>
              <a:gd name="connsiteX38" fmla="*/ 4335583 w 7767918"/>
              <a:gd name="connsiteY38" fmla="*/ 2483098 h 2869483"/>
              <a:gd name="connsiteX39" fmla="*/ 4412222 w 7767918"/>
              <a:gd name="connsiteY39" fmla="*/ 2778713 h 2869483"/>
              <a:gd name="connsiteX40" fmla="*/ 4576448 w 7767918"/>
              <a:gd name="connsiteY40" fmla="*/ 2685649 h 2869483"/>
              <a:gd name="connsiteX41" fmla="*/ 4664036 w 7767918"/>
              <a:gd name="connsiteY41" fmla="*/ 2817033 h 2869483"/>
              <a:gd name="connsiteX42" fmla="*/ 4877530 w 7767918"/>
              <a:gd name="connsiteY42" fmla="*/ 2860828 h 2869483"/>
              <a:gd name="connsiteX43" fmla="*/ 5041757 w 7767918"/>
              <a:gd name="connsiteY43" fmla="*/ 2827982 h 2869483"/>
              <a:gd name="connsiteX44" fmla="*/ 5118396 w 7767918"/>
              <a:gd name="connsiteY44" fmla="*/ 2855354 h 2869483"/>
              <a:gd name="connsiteX45" fmla="*/ 5216932 w 7767918"/>
              <a:gd name="connsiteY45" fmla="*/ 2565213 h 2869483"/>
              <a:gd name="connsiteX46" fmla="*/ 5315468 w 7767918"/>
              <a:gd name="connsiteY46" fmla="*/ 2625431 h 2869483"/>
              <a:gd name="connsiteX47" fmla="*/ 5364736 w 7767918"/>
              <a:gd name="connsiteY47" fmla="*/ 2340764 h 2869483"/>
              <a:gd name="connsiteX48" fmla="*/ 5446849 w 7767918"/>
              <a:gd name="connsiteY48" fmla="*/ 2368136 h 2869483"/>
              <a:gd name="connsiteX49" fmla="*/ 5643921 w 7767918"/>
              <a:gd name="connsiteY49" fmla="*/ 2132739 h 2869483"/>
              <a:gd name="connsiteX50" fmla="*/ 5731509 w 7767918"/>
              <a:gd name="connsiteY50" fmla="*/ 2067047 h 2869483"/>
              <a:gd name="connsiteX51" fmla="*/ 5813622 w 7767918"/>
              <a:gd name="connsiteY51" fmla="*/ 1541508 h 2869483"/>
              <a:gd name="connsiteX52" fmla="*/ 5901209 w 7767918"/>
              <a:gd name="connsiteY52" fmla="*/ 2220329 h 2869483"/>
              <a:gd name="connsiteX53" fmla="*/ 6021642 w 7767918"/>
              <a:gd name="connsiteY53" fmla="*/ 1798803 h 2869483"/>
              <a:gd name="connsiteX54" fmla="*/ 6098281 w 7767918"/>
              <a:gd name="connsiteY54" fmla="*/ 1957560 h 2869483"/>
              <a:gd name="connsiteX55" fmla="*/ 6180395 w 7767918"/>
              <a:gd name="connsiteY55" fmla="*/ 2039675 h 2869483"/>
              <a:gd name="connsiteX56" fmla="*/ 6262508 w 7767918"/>
              <a:gd name="connsiteY56" fmla="*/ 2236752 h 2869483"/>
              <a:gd name="connsiteX57" fmla="*/ 6371992 w 7767918"/>
              <a:gd name="connsiteY57" fmla="*/ 1957560 h 2869483"/>
              <a:gd name="connsiteX58" fmla="*/ 6459580 w 7767918"/>
              <a:gd name="connsiteY58" fmla="*/ 2028726 h 2869483"/>
              <a:gd name="connsiteX59" fmla="*/ 6563590 w 7767918"/>
              <a:gd name="connsiteY59" fmla="*/ 2034201 h 2869483"/>
              <a:gd name="connsiteX60" fmla="*/ 6651178 w 7767918"/>
              <a:gd name="connsiteY60" fmla="*/ 1919239 h 2869483"/>
              <a:gd name="connsiteX61" fmla="*/ 6744239 w 7767918"/>
              <a:gd name="connsiteY61" fmla="*/ 1464867 h 2869483"/>
              <a:gd name="connsiteX62" fmla="*/ 6957734 w 7767918"/>
              <a:gd name="connsiteY62" fmla="*/ 1005022 h 2869483"/>
              <a:gd name="connsiteX63" fmla="*/ 7061744 w 7767918"/>
              <a:gd name="connsiteY63" fmla="*/ 550650 h 2869483"/>
              <a:gd name="connsiteX64" fmla="*/ 7121960 w 7767918"/>
              <a:gd name="connsiteY64" fmla="*/ 1130932 h 2869483"/>
              <a:gd name="connsiteX65" fmla="*/ 7154806 w 7767918"/>
              <a:gd name="connsiteY65" fmla="*/ 1295162 h 2869483"/>
              <a:gd name="connsiteX66" fmla="*/ 7247867 w 7767918"/>
              <a:gd name="connsiteY66" fmla="*/ 1557932 h 2869483"/>
              <a:gd name="connsiteX67" fmla="*/ 7329981 w 7767918"/>
              <a:gd name="connsiteY67" fmla="*/ 1306111 h 2869483"/>
              <a:gd name="connsiteX68" fmla="*/ 7466836 w 7767918"/>
              <a:gd name="connsiteY68" fmla="*/ 484958 h 2869483"/>
              <a:gd name="connsiteX69" fmla="*/ 7614640 w 7767918"/>
              <a:gd name="connsiteY69" fmla="*/ 200291 h 2869483"/>
              <a:gd name="connsiteX70" fmla="*/ 7691279 w 7767918"/>
              <a:gd name="connsiteY70" fmla="*/ 3214 h 2869483"/>
              <a:gd name="connsiteX71" fmla="*/ 7735073 w 7767918"/>
              <a:gd name="connsiteY71" fmla="*/ 359047 h 2869483"/>
              <a:gd name="connsiteX72" fmla="*/ 7767918 w 7767918"/>
              <a:gd name="connsiteY72" fmla="*/ 386419 h 2869483"/>
              <a:gd name="connsiteX0" fmla="*/ 0 w 7767918"/>
              <a:gd name="connsiteY0" fmla="*/ 2417405 h 2869483"/>
              <a:gd name="connsiteX1" fmla="*/ 109485 w 7767918"/>
              <a:gd name="connsiteY1" fmla="*/ 2362662 h 2869483"/>
              <a:gd name="connsiteX2" fmla="*/ 180650 w 7767918"/>
              <a:gd name="connsiteY2" fmla="*/ 2072521 h 2869483"/>
              <a:gd name="connsiteX3" fmla="*/ 246340 w 7767918"/>
              <a:gd name="connsiteY3" fmla="*/ 2247700 h 2869483"/>
              <a:gd name="connsiteX4" fmla="*/ 361299 w 7767918"/>
              <a:gd name="connsiteY4" fmla="*/ 2006829 h 2869483"/>
              <a:gd name="connsiteX5" fmla="*/ 426990 w 7767918"/>
              <a:gd name="connsiteY5" fmla="*/ 1486765 h 2869483"/>
              <a:gd name="connsiteX6" fmla="*/ 613113 w 7767918"/>
              <a:gd name="connsiteY6" fmla="*/ 1300637 h 2869483"/>
              <a:gd name="connsiteX7" fmla="*/ 733546 w 7767918"/>
              <a:gd name="connsiteY7" fmla="*/ 583496 h 2869483"/>
              <a:gd name="connsiteX8" fmla="*/ 843030 w 7767918"/>
              <a:gd name="connsiteY8" fmla="*/ 1333483 h 2869483"/>
              <a:gd name="connsiteX9" fmla="*/ 875876 w 7767918"/>
              <a:gd name="connsiteY9" fmla="*/ 1689316 h 2869483"/>
              <a:gd name="connsiteX10" fmla="*/ 952515 w 7767918"/>
              <a:gd name="connsiteY10" fmla="*/ 2012303 h 2869483"/>
              <a:gd name="connsiteX11" fmla="*/ 1067473 w 7767918"/>
              <a:gd name="connsiteY11" fmla="*/ 2192957 h 2869483"/>
              <a:gd name="connsiteX12" fmla="*/ 1127690 w 7767918"/>
              <a:gd name="connsiteY12" fmla="*/ 2028726 h 2869483"/>
              <a:gd name="connsiteX13" fmla="*/ 1231700 w 7767918"/>
              <a:gd name="connsiteY13" fmla="*/ 2160111 h 2869483"/>
              <a:gd name="connsiteX14" fmla="*/ 1412349 w 7767918"/>
              <a:gd name="connsiteY14" fmla="*/ 1924713 h 2869483"/>
              <a:gd name="connsiteX15" fmla="*/ 1478040 w 7767918"/>
              <a:gd name="connsiteY15" fmla="*/ 2088944 h 2869483"/>
              <a:gd name="connsiteX16" fmla="*/ 1631318 w 7767918"/>
              <a:gd name="connsiteY16" fmla="*/ 2121790 h 2869483"/>
              <a:gd name="connsiteX17" fmla="*/ 1664163 w 7767918"/>
              <a:gd name="connsiteY17" fmla="*/ 2214854 h 2869483"/>
              <a:gd name="connsiteX18" fmla="*/ 1806493 w 7767918"/>
              <a:gd name="connsiteY18" fmla="*/ 2198431 h 2869483"/>
              <a:gd name="connsiteX19" fmla="*/ 2009039 w 7767918"/>
              <a:gd name="connsiteY19" fmla="*/ 2614482 h 2869483"/>
              <a:gd name="connsiteX20" fmla="*/ 2156843 w 7767918"/>
              <a:gd name="connsiteY20" fmla="*/ 2669226 h 2869483"/>
              <a:gd name="connsiteX21" fmla="*/ 2299173 w 7767918"/>
              <a:gd name="connsiteY21" fmla="*/ 2526893 h 2869483"/>
              <a:gd name="connsiteX22" fmla="*/ 2392234 w 7767918"/>
              <a:gd name="connsiteY22" fmla="*/ 2598059 h 2869483"/>
              <a:gd name="connsiteX23" fmla="*/ 2501719 w 7767918"/>
              <a:gd name="connsiteY23" fmla="*/ 2614482 h 2869483"/>
              <a:gd name="connsiteX24" fmla="*/ 2638574 w 7767918"/>
              <a:gd name="connsiteY24" fmla="*/ 2674700 h 2869483"/>
              <a:gd name="connsiteX25" fmla="*/ 2731636 w 7767918"/>
              <a:gd name="connsiteY25" fmla="*/ 2625431 h 2869483"/>
              <a:gd name="connsiteX26" fmla="*/ 2912285 w 7767918"/>
              <a:gd name="connsiteY26" fmla="*/ 2778713 h 2869483"/>
              <a:gd name="connsiteX27" fmla="*/ 3076512 w 7767918"/>
              <a:gd name="connsiteY27" fmla="*/ 2603534 h 2869483"/>
              <a:gd name="connsiteX28" fmla="*/ 3279058 w 7767918"/>
              <a:gd name="connsiteY28" fmla="*/ 2762290 h 2869483"/>
              <a:gd name="connsiteX29" fmla="*/ 3394017 w 7767918"/>
              <a:gd name="connsiteY29" fmla="*/ 2696598 h 2869483"/>
              <a:gd name="connsiteX30" fmla="*/ 3443285 w 7767918"/>
              <a:gd name="connsiteY30" fmla="*/ 2652803 h 2869483"/>
              <a:gd name="connsiteX31" fmla="*/ 3514450 w 7767918"/>
              <a:gd name="connsiteY31" fmla="*/ 2707546 h 2869483"/>
              <a:gd name="connsiteX32" fmla="*/ 3607511 w 7767918"/>
              <a:gd name="connsiteY32" fmla="*/ 2565213 h 2869483"/>
              <a:gd name="connsiteX33" fmla="*/ 3722470 w 7767918"/>
              <a:gd name="connsiteY33" fmla="*/ 2691123 h 2869483"/>
              <a:gd name="connsiteX34" fmla="*/ 3804583 w 7767918"/>
              <a:gd name="connsiteY34" fmla="*/ 2685649 h 2869483"/>
              <a:gd name="connsiteX35" fmla="*/ 3963336 w 7767918"/>
              <a:gd name="connsiteY35" fmla="*/ 2515944 h 2869483"/>
              <a:gd name="connsiteX36" fmla="*/ 4061872 w 7767918"/>
              <a:gd name="connsiteY36" fmla="*/ 2614482 h 2869483"/>
              <a:gd name="connsiteX37" fmla="*/ 4242521 w 7767918"/>
              <a:gd name="connsiteY37" fmla="*/ 2433829 h 2869483"/>
              <a:gd name="connsiteX38" fmla="*/ 4335583 w 7767918"/>
              <a:gd name="connsiteY38" fmla="*/ 2483098 h 2869483"/>
              <a:gd name="connsiteX39" fmla="*/ 4412222 w 7767918"/>
              <a:gd name="connsiteY39" fmla="*/ 2778713 h 2869483"/>
              <a:gd name="connsiteX40" fmla="*/ 4576448 w 7767918"/>
              <a:gd name="connsiteY40" fmla="*/ 2685649 h 2869483"/>
              <a:gd name="connsiteX41" fmla="*/ 4664036 w 7767918"/>
              <a:gd name="connsiteY41" fmla="*/ 2817033 h 2869483"/>
              <a:gd name="connsiteX42" fmla="*/ 4877530 w 7767918"/>
              <a:gd name="connsiteY42" fmla="*/ 2860828 h 2869483"/>
              <a:gd name="connsiteX43" fmla="*/ 5041757 w 7767918"/>
              <a:gd name="connsiteY43" fmla="*/ 2827982 h 2869483"/>
              <a:gd name="connsiteX44" fmla="*/ 5118396 w 7767918"/>
              <a:gd name="connsiteY44" fmla="*/ 2855354 h 2869483"/>
              <a:gd name="connsiteX45" fmla="*/ 5216932 w 7767918"/>
              <a:gd name="connsiteY45" fmla="*/ 2565213 h 2869483"/>
              <a:gd name="connsiteX46" fmla="*/ 5315468 w 7767918"/>
              <a:gd name="connsiteY46" fmla="*/ 2625431 h 2869483"/>
              <a:gd name="connsiteX47" fmla="*/ 5364736 w 7767918"/>
              <a:gd name="connsiteY47" fmla="*/ 2340764 h 2869483"/>
              <a:gd name="connsiteX48" fmla="*/ 5446849 w 7767918"/>
              <a:gd name="connsiteY48" fmla="*/ 2368136 h 2869483"/>
              <a:gd name="connsiteX49" fmla="*/ 5643921 w 7767918"/>
              <a:gd name="connsiteY49" fmla="*/ 2132739 h 2869483"/>
              <a:gd name="connsiteX50" fmla="*/ 5731509 w 7767918"/>
              <a:gd name="connsiteY50" fmla="*/ 2067047 h 2869483"/>
              <a:gd name="connsiteX51" fmla="*/ 5813622 w 7767918"/>
              <a:gd name="connsiteY51" fmla="*/ 1541508 h 2869483"/>
              <a:gd name="connsiteX52" fmla="*/ 5901209 w 7767918"/>
              <a:gd name="connsiteY52" fmla="*/ 2220329 h 2869483"/>
              <a:gd name="connsiteX53" fmla="*/ 6021642 w 7767918"/>
              <a:gd name="connsiteY53" fmla="*/ 1798803 h 2869483"/>
              <a:gd name="connsiteX54" fmla="*/ 6098281 w 7767918"/>
              <a:gd name="connsiteY54" fmla="*/ 1957560 h 2869483"/>
              <a:gd name="connsiteX55" fmla="*/ 6180395 w 7767918"/>
              <a:gd name="connsiteY55" fmla="*/ 2039675 h 2869483"/>
              <a:gd name="connsiteX56" fmla="*/ 6262508 w 7767918"/>
              <a:gd name="connsiteY56" fmla="*/ 2236752 h 2869483"/>
              <a:gd name="connsiteX57" fmla="*/ 6371992 w 7767918"/>
              <a:gd name="connsiteY57" fmla="*/ 1957560 h 2869483"/>
              <a:gd name="connsiteX58" fmla="*/ 6459580 w 7767918"/>
              <a:gd name="connsiteY58" fmla="*/ 2028726 h 2869483"/>
              <a:gd name="connsiteX59" fmla="*/ 6563590 w 7767918"/>
              <a:gd name="connsiteY59" fmla="*/ 2034201 h 2869483"/>
              <a:gd name="connsiteX60" fmla="*/ 6651178 w 7767918"/>
              <a:gd name="connsiteY60" fmla="*/ 1919239 h 2869483"/>
              <a:gd name="connsiteX61" fmla="*/ 6744239 w 7767918"/>
              <a:gd name="connsiteY61" fmla="*/ 1464867 h 2869483"/>
              <a:gd name="connsiteX62" fmla="*/ 6957734 w 7767918"/>
              <a:gd name="connsiteY62" fmla="*/ 1005022 h 2869483"/>
              <a:gd name="connsiteX63" fmla="*/ 7061744 w 7767918"/>
              <a:gd name="connsiteY63" fmla="*/ 550650 h 2869483"/>
              <a:gd name="connsiteX64" fmla="*/ 7121960 w 7767918"/>
              <a:gd name="connsiteY64" fmla="*/ 1130932 h 2869483"/>
              <a:gd name="connsiteX65" fmla="*/ 7154806 w 7767918"/>
              <a:gd name="connsiteY65" fmla="*/ 1295162 h 2869483"/>
              <a:gd name="connsiteX66" fmla="*/ 7247867 w 7767918"/>
              <a:gd name="connsiteY66" fmla="*/ 1557932 h 2869483"/>
              <a:gd name="connsiteX67" fmla="*/ 7329981 w 7767918"/>
              <a:gd name="connsiteY67" fmla="*/ 1306111 h 2869483"/>
              <a:gd name="connsiteX68" fmla="*/ 7466836 w 7767918"/>
              <a:gd name="connsiteY68" fmla="*/ 484958 h 2869483"/>
              <a:gd name="connsiteX69" fmla="*/ 7614640 w 7767918"/>
              <a:gd name="connsiteY69" fmla="*/ 200291 h 2869483"/>
              <a:gd name="connsiteX70" fmla="*/ 7691279 w 7767918"/>
              <a:gd name="connsiteY70" fmla="*/ 3214 h 2869483"/>
              <a:gd name="connsiteX71" fmla="*/ 7735073 w 7767918"/>
              <a:gd name="connsiteY71" fmla="*/ 359047 h 2869483"/>
              <a:gd name="connsiteX72" fmla="*/ 7767918 w 7767918"/>
              <a:gd name="connsiteY72" fmla="*/ 386419 h 2869483"/>
              <a:gd name="connsiteX0" fmla="*/ 0 w 7767918"/>
              <a:gd name="connsiteY0" fmla="*/ 2417405 h 2869483"/>
              <a:gd name="connsiteX1" fmla="*/ 109485 w 7767918"/>
              <a:gd name="connsiteY1" fmla="*/ 2362662 h 2869483"/>
              <a:gd name="connsiteX2" fmla="*/ 180650 w 7767918"/>
              <a:gd name="connsiteY2" fmla="*/ 2072521 h 2869483"/>
              <a:gd name="connsiteX3" fmla="*/ 246340 w 7767918"/>
              <a:gd name="connsiteY3" fmla="*/ 2247700 h 2869483"/>
              <a:gd name="connsiteX4" fmla="*/ 361299 w 7767918"/>
              <a:gd name="connsiteY4" fmla="*/ 2006829 h 2869483"/>
              <a:gd name="connsiteX5" fmla="*/ 426990 w 7767918"/>
              <a:gd name="connsiteY5" fmla="*/ 1486765 h 2869483"/>
              <a:gd name="connsiteX6" fmla="*/ 613113 w 7767918"/>
              <a:gd name="connsiteY6" fmla="*/ 1300637 h 2869483"/>
              <a:gd name="connsiteX7" fmla="*/ 733546 w 7767918"/>
              <a:gd name="connsiteY7" fmla="*/ 583496 h 2869483"/>
              <a:gd name="connsiteX8" fmla="*/ 843030 w 7767918"/>
              <a:gd name="connsiteY8" fmla="*/ 1333483 h 2869483"/>
              <a:gd name="connsiteX9" fmla="*/ 875876 w 7767918"/>
              <a:gd name="connsiteY9" fmla="*/ 1689316 h 2869483"/>
              <a:gd name="connsiteX10" fmla="*/ 952515 w 7767918"/>
              <a:gd name="connsiteY10" fmla="*/ 2012303 h 2869483"/>
              <a:gd name="connsiteX11" fmla="*/ 1067473 w 7767918"/>
              <a:gd name="connsiteY11" fmla="*/ 2192957 h 2869483"/>
              <a:gd name="connsiteX12" fmla="*/ 1127690 w 7767918"/>
              <a:gd name="connsiteY12" fmla="*/ 2028726 h 2869483"/>
              <a:gd name="connsiteX13" fmla="*/ 1231700 w 7767918"/>
              <a:gd name="connsiteY13" fmla="*/ 2160111 h 2869483"/>
              <a:gd name="connsiteX14" fmla="*/ 1412349 w 7767918"/>
              <a:gd name="connsiteY14" fmla="*/ 1924713 h 2869483"/>
              <a:gd name="connsiteX15" fmla="*/ 1478040 w 7767918"/>
              <a:gd name="connsiteY15" fmla="*/ 2088944 h 2869483"/>
              <a:gd name="connsiteX16" fmla="*/ 1631318 w 7767918"/>
              <a:gd name="connsiteY16" fmla="*/ 2121790 h 2869483"/>
              <a:gd name="connsiteX17" fmla="*/ 1664163 w 7767918"/>
              <a:gd name="connsiteY17" fmla="*/ 2214854 h 2869483"/>
              <a:gd name="connsiteX18" fmla="*/ 1806493 w 7767918"/>
              <a:gd name="connsiteY18" fmla="*/ 2198431 h 2869483"/>
              <a:gd name="connsiteX19" fmla="*/ 2009039 w 7767918"/>
              <a:gd name="connsiteY19" fmla="*/ 2614482 h 2869483"/>
              <a:gd name="connsiteX20" fmla="*/ 2156843 w 7767918"/>
              <a:gd name="connsiteY20" fmla="*/ 2669226 h 2869483"/>
              <a:gd name="connsiteX21" fmla="*/ 2299173 w 7767918"/>
              <a:gd name="connsiteY21" fmla="*/ 2526893 h 2869483"/>
              <a:gd name="connsiteX22" fmla="*/ 2392234 w 7767918"/>
              <a:gd name="connsiteY22" fmla="*/ 2598059 h 2869483"/>
              <a:gd name="connsiteX23" fmla="*/ 2501719 w 7767918"/>
              <a:gd name="connsiteY23" fmla="*/ 2614482 h 2869483"/>
              <a:gd name="connsiteX24" fmla="*/ 2638574 w 7767918"/>
              <a:gd name="connsiteY24" fmla="*/ 2674700 h 2869483"/>
              <a:gd name="connsiteX25" fmla="*/ 2731636 w 7767918"/>
              <a:gd name="connsiteY25" fmla="*/ 2625431 h 2869483"/>
              <a:gd name="connsiteX26" fmla="*/ 2912285 w 7767918"/>
              <a:gd name="connsiteY26" fmla="*/ 2778713 h 2869483"/>
              <a:gd name="connsiteX27" fmla="*/ 3076512 w 7767918"/>
              <a:gd name="connsiteY27" fmla="*/ 2603534 h 2869483"/>
              <a:gd name="connsiteX28" fmla="*/ 3279058 w 7767918"/>
              <a:gd name="connsiteY28" fmla="*/ 2762290 h 2869483"/>
              <a:gd name="connsiteX29" fmla="*/ 3394017 w 7767918"/>
              <a:gd name="connsiteY29" fmla="*/ 2696598 h 2869483"/>
              <a:gd name="connsiteX30" fmla="*/ 3443285 w 7767918"/>
              <a:gd name="connsiteY30" fmla="*/ 2652803 h 2869483"/>
              <a:gd name="connsiteX31" fmla="*/ 3514450 w 7767918"/>
              <a:gd name="connsiteY31" fmla="*/ 2707546 h 2869483"/>
              <a:gd name="connsiteX32" fmla="*/ 3607511 w 7767918"/>
              <a:gd name="connsiteY32" fmla="*/ 2565213 h 2869483"/>
              <a:gd name="connsiteX33" fmla="*/ 3722470 w 7767918"/>
              <a:gd name="connsiteY33" fmla="*/ 2691123 h 2869483"/>
              <a:gd name="connsiteX34" fmla="*/ 3804583 w 7767918"/>
              <a:gd name="connsiteY34" fmla="*/ 2685649 h 2869483"/>
              <a:gd name="connsiteX35" fmla="*/ 3963336 w 7767918"/>
              <a:gd name="connsiteY35" fmla="*/ 2515944 h 2869483"/>
              <a:gd name="connsiteX36" fmla="*/ 4061872 w 7767918"/>
              <a:gd name="connsiteY36" fmla="*/ 2614482 h 2869483"/>
              <a:gd name="connsiteX37" fmla="*/ 4242521 w 7767918"/>
              <a:gd name="connsiteY37" fmla="*/ 2433829 h 2869483"/>
              <a:gd name="connsiteX38" fmla="*/ 4335583 w 7767918"/>
              <a:gd name="connsiteY38" fmla="*/ 2483098 h 2869483"/>
              <a:gd name="connsiteX39" fmla="*/ 4412222 w 7767918"/>
              <a:gd name="connsiteY39" fmla="*/ 2778713 h 2869483"/>
              <a:gd name="connsiteX40" fmla="*/ 4576448 w 7767918"/>
              <a:gd name="connsiteY40" fmla="*/ 2685649 h 2869483"/>
              <a:gd name="connsiteX41" fmla="*/ 4664036 w 7767918"/>
              <a:gd name="connsiteY41" fmla="*/ 2817033 h 2869483"/>
              <a:gd name="connsiteX42" fmla="*/ 4877530 w 7767918"/>
              <a:gd name="connsiteY42" fmla="*/ 2860828 h 2869483"/>
              <a:gd name="connsiteX43" fmla="*/ 5041757 w 7767918"/>
              <a:gd name="connsiteY43" fmla="*/ 2827982 h 2869483"/>
              <a:gd name="connsiteX44" fmla="*/ 5118396 w 7767918"/>
              <a:gd name="connsiteY44" fmla="*/ 2855354 h 2869483"/>
              <a:gd name="connsiteX45" fmla="*/ 5216932 w 7767918"/>
              <a:gd name="connsiteY45" fmla="*/ 2565213 h 2869483"/>
              <a:gd name="connsiteX46" fmla="*/ 5315468 w 7767918"/>
              <a:gd name="connsiteY46" fmla="*/ 2625431 h 2869483"/>
              <a:gd name="connsiteX47" fmla="*/ 5364736 w 7767918"/>
              <a:gd name="connsiteY47" fmla="*/ 2340764 h 2869483"/>
              <a:gd name="connsiteX48" fmla="*/ 5446849 w 7767918"/>
              <a:gd name="connsiteY48" fmla="*/ 2368136 h 2869483"/>
              <a:gd name="connsiteX49" fmla="*/ 5643921 w 7767918"/>
              <a:gd name="connsiteY49" fmla="*/ 2132739 h 2869483"/>
              <a:gd name="connsiteX50" fmla="*/ 5731509 w 7767918"/>
              <a:gd name="connsiteY50" fmla="*/ 2067047 h 2869483"/>
              <a:gd name="connsiteX51" fmla="*/ 5813622 w 7767918"/>
              <a:gd name="connsiteY51" fmla="*/ 1541508 h 2869483"/>
              <a:gd name="connsiteX52" fmla="*/ 5901209 w 7767918"/>
              <a:gd name="connsiteY52" fmla="*/ 2220329 h 2869483"/>
              <a:gd name="connsiteX53" fmla="*/ 6021642 w 7767918"/>
              <a:gd name="connsiteY53" fmla="*/ 1798803 h 2869483"/>
              <a:gd name="connsiteX54" fmla="*/ 6098281 w 7767918"/>
              <a:gd name="connsiteY54" fmla="*/ 1957560 h 2869483"/>
              <a:gd name="connsiteX55" fmla="*/ 6180395 w 7767918"/>
              <a:gd name="connsiteY55" fmla="*/ 2039675 h 2869483"/>
              <a:gd name="connsiteX56" fmla="*/ 6262508 w 7767918"/>
              <a:gd name="connsiteY56" fmla="*/ 2236752 h 2869483"/>
              <a:gd name="connsiteX57" fmla="*/ 6371992 w 7767918"/>
              <a:gd name="connsiteY57" fmla="*/ 1957560 h 2869483"/>
              <a:gd name="connsiteX58" fmla="*/ 6459580 w 7767918"/>
              <a:gd name="connsiteY58" fmla="*/ 2028726 h 2869483"/>
              <a:gd name="connsiteX59" fmla="*/ 6563590 w 7767918"/>
              <a:gd name="connsiteY59" fmla="*/ 2034201 h 2869483"/>
              <a:gd name="connsiteX60" fmla="*/ 6651178 w 7767918"/>
              <a:gd name="connsiteY60" fmla="*/ 1919239 h 2869483"/>
              <a:gd name="connsiteX61" fmla="*/ 6744239 w 7767918"/>
              <a:gd name="connsiteY61" fmla="*/ 1464867 h 2869483"/>
              <a:gd name="connsiteX62" fmla="*/ 6957734 w 7767918"/>
              <a:gd name="connsiteY62" fmla="*/ 1005022 h 2869483"/>
              <a:gd name="connsiteX63" fmla="*/ 7061744 w 7767918"/>
              <a:gd name="connsiteY63" fmla="*/ 550650 h 2869483"/>
              <a:gd name="connsiteX64" fmla="*/ 7121960 w 7767918"/>
              <a:gd name="connsiteY64" fmla="*/ 1130932 h 2869483"/>
              <a:gd name="connsiteX65" fmla="*/ 7154806 w 7767918"/>
              <a:gd name="connsiteY65" fmla="*/ 1295162 h 2869483"/>
              <a:gd name="connsiteX66" fmla="*/ 7247867 w 7767918"/>
              <a:gd name="connsiteY66" fmla="*/ 1557932 h 2869483"/>
              <a:gd name="connsiteX67" fmla="*/ 7329981 w 7767918"/>
              <a:gd name="connsiteY67" fmla="*/ 1306111 h 2869483"/>
              <a:gd name="connsiteX68" fmla="*/ 7466836 w 7767918"/>
              <a:gd name="connsiteY68" fmla="*/ 484958 h 2869483"/>
              <a:gd name="connsiteX69" fmla="*/ 7614640 w 7767918"/>
              <a:gd name="connsiteY69" fmla="*/ 200291 h 2869483"/>
              <a:gd name="connsiteX70" fmla="*/ 7691279 w 7767918"/>
              <a:gd name="connsiteY70" fmla="*/ 3214 h 2869483"/>
              <a:gd name="connsiteX71" fmla="*/ 7735073 w 7767918"/>
              <a:gd name="connsiteY71" fmla="*/ 359047 h 2869483"/>
              <a:gd name="connsiteX72" fmla="*/ 7767918 w 7767918"/>
              <a:gd name="connsiteY72" fmla="*/ 386419 h 2869483"/>
              <a:gd name="connsiteX0" fmla="*/ 0 w 7767918"/>
              <a:gd name="connsiteY0" fmla="*/ 2417405 h 2869483"/>
              <a:gd name="connsiteX1" fmla="*/ 109485 w 7767918"/>
              <a:gd name="connsiteY1" fmla="*/ 2362662 h 2869483"/>
              <a:gd name="connsiteX2" fmla="*/ 180650 w 7767918"/>
              <a:gd name="connsiteY2" fmla="*/ 2072521 h 2869483"/>
              <a:gd name="connsiteX3" fmla="*/ 246340 w 7767918"/>
              <a:gd name="connsiteY3" fmla="*/ 2247700 h 2869483"/>
              <a:gd name="connsiteX4" fmla="*/ 361299 w 7767918"/>
              <a:gd name="connsiteY4" fmla="*/ 2006829 h 2869483"/>
              <a:gd name="connsiteX5" fmla="*/ 426990 w 7767918"/>
              <a:gd name="connsiteY5" fmla="*/ 1486765 h 2869483"/>
              <a:gd name="connsiteX6" fmla="*/ 613113 w 7767918"/>
              <a:gd name="connsiteY6" fmla="*/ 1300637 h 2869483"/>
              <a:gd name="connsiteX7" fmla="*/ 733546 w 7767918"/>
              <a:gd name="connsiteY7" fmla="*/ 583496 h 2869483"/>
              <a:gd name="connsiteX8" fmla="*/ 843030 w 7767918"/>
              <a:gd name="connsiteY8" fmla="*/ 1333483 h 2869483"/>
              <a:gd name="connsiteX9" fmla="*/ 875876 w 7767918"/>
              <a:gd name="connsiteY9" fmla="*/ 1689316 h 2869483"/>
              <a:gd name="connsiteX10" fmla="*/ 952515 w 7767918"/>
              <a:gd name="connsiteY10" fmla="*/ 2012303 h 2869483"/>
              <a:gd name="connsiteX11" fmla="*/ 1067473 w 7767918"/>
              <a:gd name="connsiteY11" fmla="*/ 2192957 h 2869483"/>
              <a:gd name="connsiteX12" fmla="*/ 1127690 w 7767918"/>
              <a:gd name="connsiteY12" fmla="*/ 2028726 h 2869483"/>
              <a:gd name="connsiteX13" fmla="*/ 1231700 w 7767918"/>
              <a:gd name="connsiteY13" fmla="*/ 2160111 h 2869483"/>
              <a:gd name="connsiteX14" fmla="*/ 1412349 w 7767918"/>
              <a:gd name="connsiteY14" fmla="*/ 1924713 h 2869483"/>
              <a:gd name="connsiteX15" fmla="*/ 1478040 w 7767918"/>
              <a:gd name="connsiteY15" fmla="*/ 2088944 h 2869483"/>
              <a:gd name="connsiteX16" fmla="*/ 1631318 w 7767918"/>
              <a:gd name="connsiteY16" fmla="*/ 2121790 h 2869483"/>
              <a:gd name="connsiteX17" fmla="*/ 1664163 w 7767918"/>
              <a:gd name="connsiteY17" fmla="*/ 2214854 h 2869483"/>
              <a:gd name="connsiteX18" fmla="*/ 1806493 w 7767918"/>
              <a:gd name="connsiteY18" fmla="*/ 2198431 h 2869483"/>
              <a:gd name="connsiteX19" fmla="*/ 2009039 w 7767918"/>
              <a:gd name="connsiteY19" fmla="*/ 2614482 h 2869483"/>
              <a:gd name="connsiteX20" fmla="*/ 2156843 w 7767918"/>
              <a:gd name="connsiteY20" fmla="*/ 2669226 h 2869483"/>
              <a:gd name="connsiteX21" fmla="*/ 2299173 w 7767918"/>
              <a:gd name="connsiteY21" fmla="*/ 2526893 h 2869483"/>
              <a:gd name="connsiteX22" fmla="*/ 2392234 w 7767918"/>
              <a:gd name="connsiteY22" fmla="*/ 2598059 h 2869483"/>
              <a:gd name="connsiteX23" fmla="*/ 2501719 w 7767918"/>
              <a:gd name="connsiteY23" fmla="*/ 2614482 h 2869483"/>
              <a:gd name="connsiteX24" fmla="*/ 2638574 w 7767918"/>
              <a:gd name="connsiteY24" fmla="*/ 2674700 h 2869483"/>
              <a:gd name="connsiteX25" fmla="*/ 2731636 w 7767918"/>
              <a:gd name="connsiteY25" fmla="*/ 2625431 h 2869483"/>
              <a:gd name="connsiteX26" fmla="*/ 2912285 w 7767918"/>
              <a:gd name="connsiteY26" fmla="*/ 2778713 h 2869483"/>
              <a:gd name="connsiteX27" fmla="*/ 3076512 w 7767918"/>
              <a:gd name="connsiteY27" fmla="*/ 2603534 h 2869483"/>
              <a:gd name="connsiteX28" fmla="*/ 3279058 w 7767918"/>
              <a:gd name="connsiteY28" fmla="*/ 2762290 h 2869483"/>
              <a:gd name="connsiteX29" fmla="*/ 3394017 w 7767918"/>
              <a:gd name="connsiteY29" fmla="*/ 2696598 h 2869483"/>
              <a:gd name="connsiteX30" fmla="*/ 3443285 w 7767918"/>
              <a:gd name="connsiteY30" fmla="*/ 2652803 h 2869483"/>
              <a:gd name="connsiteX31" fmla="*/ 3514450 w 7767918"/>
              <a:gd name="connsiteY31" fmla="*/ 2707546 h 2869483"/>
              <a:gd name="connsiteX32" fmla="*/ 3607511 w 7767918"/>
              <a:gd name="connsiteY32" fmla="*/ 2565213 h 2869483"/>
              <a:gd name="connsiteX33" fmla="*/ 3722470 w 7767918"/>
              <a:gd name="connsiteY33" fmla="*/ 2691123 h 2869483"/>
              <a:gd name="connsiteX34" fmla="*/ 3804583 w 7767918"/>
              <a:gd name="connsiteY34" fmla="*/ 2685649 h 2869483"/>
              <a:gd name="connsiteX35" fmla="*/ 3963336 w 7767918"/>
              <a:gd name="connsiteY35" fmla="*/ 2515944 h 2869483"/>
              <a:gd name="connsiteX36" fmla="*/ 4061872 w 7767918"/>
              <a:gd name="connsiteY36" fmla="*/ 2614482 h 2869483"/>
              <a:gd name="connsiteX37" fmla="*/ 4242521 w 7767918"/>
              <a:gd name="connsiteY37" fmla="*/ 2433829 h 2869483"/>
              <a:gd name="connsiteX38" fmla="*/ 4335583 w 7767918"/>
              <a:gd name="connsiteY38" fmla="*/ 2483098 h 2869483"/>
              <a:gd name="connsiteX39" fmla="*/ 4412222 w 7767918"/>
              <a:gd name="connsiteY39" fmla="*/ 2778713 h 2869483"/>
              <a:gd name="connsiteX40" fmla="*/ 4576448 w 7767918"/>
              <a:gd name="connsiteY40" fmla="*/ 2685649 h 2869483"/>
              <a:gd name="connsiteX41" fmla="*/ 4664036 w 7767918"/>
              <a:gd name="connsiteY41" fmla="*/ 2817033 h 2869483"/>
              <a:gd name="connsiteX42" fmla="*/ 4877530 w 7767918"/>
              <a:gd name="connsiteY42" fmla="*/ 2860828 h 2869483"/>
              <a:gd name="connsiteX43" fmla="*/ 5041757 w 7767918"/>
              <a:gd name="connsiteY43" fmla="*/ 2827982 h 2869483"/>
              <a:gd name="connsiteX44" fmla="*/ 5118396 w 7767918"/>
              <a:gd name="connsiteY44" fmla="*/ 2855354 h 2869483"/>
              <a:gd name="connsiteX45" fmla="*/ 5216932 w 7767918"/>
              <a:gd name="connsiteY45" fmla="*/ 2565213 h 2869483"/>
              <a:gd name="connsiteX46" fmla="*/ 5315468 w 7767918"/>
              <a:gd name="connsiteY46" fmla="*/ 2625431 h 2869483"/>
              <a:gd name="connsiteX47" fmla="*/ 5364736 w 7767918"/>
              <a:gd name="connsiteY47" fmla="*/ 2340764 h 2869483"/>
              <a:gd name="connsiteX48" fmla="*/ 5446849 w 7767918"/>
              <a:gd name="connsiteY48" fmla="*/ 2368136 h 2869483"/>
              <a:gd name="connsiteX49" fmla="*/ 5643921 w 7767918"/>
              <a:gd name="connsiteY49" fmla="*/ 2132739 h 2869483"/>
              <a:gd name="connsiteX50" fmla="*/ 5731509 w 7767918"/>
              <a:gd name="connsiteY50" fmla="*/ 2067047 h 2869483"/>
              <a:gd name="connsiteX51" fmla="*/ 5813622 w 7767918"/>
              <a:gd name="connsiteY51" fmla="*/ 1541508 h 2869483"/>
              <a:gd name="connsiteX52" fmla="*/ 5901209 w 7767918"/>
              <a:gd name="connsiteY52" fmla="*/ 2220329 h 2869483"/>
              <a:gd name="connsiteX53" fmla="*/ 6021642 w 7767918"/>
              <a:gd name="connsiteY53" fmla="*/ 1798803 h 2869483"/>
              <a:gd name="connsiteX54" fmla="*/ 6098281 w 7767918"/>
              <a:gd name="connsiteY54" fmla="*/ 1957560 h 2869483"/>
              <a:gd name="connsiteX55" fmla="*/ 6180395 w 7767918"/>
              <a:gd name="connsiteY55" fmla="*/ 2039675 h 2869483"/>
              <a:gd name="connsiteX56" fmla="*/ 6262508 w 7767918"/>
              <a:gd name="connsiteY56" fmla="*/ 2236752 h 2869483"/>
              <a:gd name="connsiteX57" fmla="*/ 6371992 w 7767918"/>
              <a:gd name="connsiteY57" fmla="*/ 1957560 h 2869483"/>
              <a:gd name="connsiteX58" fmla="*/ 6459580 w 7767918"/>
              <a:gd name="connsiteY58" fmla="*/ 2028726 h 2869483"/>
              <a:gd name="connsiteX59" fmla="*/ 6563590 w 7767918"/>
              <a:gd name="connsiteY59" fmla="*/ 2034201 h 2869483"/>
              <a:gd name="connsiteX60" fmla="*/ 6651178 w 7767918"/>
              <a:gd name="connsiteY60" fmla="*/ 1919239 h 2869483"/>
              <a:gd name="connsiteX61" fmla="*/ 6744239 w 7767918"/>
              <a:gd name="connsiteY61" fmla="*/ 1464867 h 2869483"/>
              <a:gd name="connsiteX62" fmla="*/ 6957734 w 7767918"/>
              <a:gd name="connsiteY62" fmla="*/ 1005022 h 2869483"/>
              <a:gd name="connsiteX63" fmla="*/ 7061744 w 7767918"/>
              <a:gd name="connsiteY63" fmla="*/ 550650 h 2869483"/>
              <a:gd name="connsiteX64" fmla="*/ 7121960 w 7767918"/>
              <a:gd name="connsiteY64" fmla="*/ 1130932 h 2869483"/>
              <a:gd name="connsiteX65" fmla="*/ 7154806 w 7767918"/>
              <a:gd name="connsiteY65" fmla="*/ 1295162 h 2869483"/>
              <a:gd name="connsiteX66" fmla="*/ 7247867 w 7767918"/>
              <a:gd name="connsiteY66" fmla="*/ 1557932 h 2869483"/>
              <a:gd name="connsiteX67" fmla="*/ 7329981 w 7767918"/>
              <a:gd name="connsiteY67" fmla="*/ 1306111 h 2869483"/>
              <a:gd name="connsiteX68" fmla="*/ 7466836 w 7767918"/>
              <a:gd name="connsiteY68" fmla="*/ 484958 h 2869483"/>
              <a:gd name="connsiteX69" fmla="*/ 7614640 w 7767918"/>
              <a:gd name="connsiteY69" fmla="*/ 200291 h 2869483"/>
              <a:gd name="connsiteX70" fmla="*/ 7691279 w 7767918"/>
              <a:gd name="connsiteY70" fmla="*/ 3214 h 2869483"/>
              <a:gd name="connsiteX71" fmla="*/ 7735073 w 7767918"/>
              <a:gd name="connsiteY71" fmla="*/ 359047 h 2869483"/>
              <a:gd name="connsiteX72" fmla="*/ 7767918 w 7767918"/>
              <a:gd name="connsiteY72" fmla="*/ 386419 h 2869483"/>
              <a:gd name="connsiteX0" fmla="*/ 0 w 7767918"/>
              <a:gd name="connsiteY0" fmla="*/ 2417405 h 2869483"/>
              <a:gd name="connsiteX1" fmla="*/ 109485 w 7767918"/>
              <a:gd name="connsiteY1" fmla="*/ 2362662 h 2869483"/>
              <a:gd name="connsiteX2" fmla="*/ 180650 w 7767918"/>
              <a:gd name="connsiteY2" fmla="*/ 2072521 h 2869483"/>
              <a:gd name="connsiteX3" fmla="*/ 246340 w 7767918"/>
              <a:gd name="connsiteY3" fmla="*/ 2247700 h 2869483"/>
              <a:gd name="connsiteX4" fmla="*/ 361299 w 7767918"/>
              <a:gd name="connsiteY4" fmla="*/ 2006829 h 2869483"/>
              <a:gd name="connsiteX5" fmla="*/ 426990 w 7767918"/>
              <a:gd name="connsiteY5" fmla="*/ 1486765 h 2869483"/>
              <a:gd name="connsiteX6" fmla="*/ 613113 w 7767918"/>
              <a:gd name="connsiteY6" fmla="*/ 1300637 h 2869483"/>
              <a:gd name="connsiteX7" fmla="*/ 733546 w 7767918"/>
              <a:gd name="connsiteY7" fmla="*/ 583496 h 2869483"/>
              <a:gd name="connsiteX8" fmla="*/ 843030 w 7767918"/>
              <a:gd name="connsiteY8" fmla="*/ 1333483 h 2869483"/>
              <a:gd name="connsiteX9" fmla="*/ 875876 w 7767918"/>
              <a:gd name="connsiteY9" fmla="*/ 1689316 h 2869483"/>
              <a:gd name="connsiteX10" fmla="*/ 952515 w 7767918"/>
              <a:gd name="connsiteY10" fmla="*/ 2012303 h 2869483"/>
              <a:gd name="connsiteX11" fmla="*/ 1067473 w 7767918"/>
              <a:gd name="connsiteY11" fmla="*/ 2192957 h 2869483"/>
              <a:gd name="connsiteX12" fmla="*/ 1127690 w 7767918"/>
              <a:gd name="connsiteY12" fmla="*/ 2028726 h 2869483"/>
              <a:gd name="connsiteX13" fmla="*/ 1231700 w 7767918"/>
              <a:gd name="connsiteY13" fmla="*/ 2160111 h 2869483"/>
              <a:gd name="connsiteX14" fmla="*/ 1412349 w 7767918"/>
              <a:gd name="connsiteY14" fmla="*/ 1924713 h 2869483"/>
              <a:gd name="connsiteX15" fmla="*/ 1478040 w 7767918"/>
              <a:gd name="connsiteY15" fmla="*/ 2088944 h 2869483"/>
              <a:gd name="connsiteX16" fmla="*/ 1631318 w 7767918"/>
              <a:gd name="connsiteY16" fmla="*/ 2121790 h 2869483"/>
              <a:gd name="connsiteX17" fmla="*/ 1664163 w 7767918"/>
              <a:gd name="connsiteY17" fmla="*/ 2214854 h 2869483"/>
              <a:gd name="connsiteX18" fmla="*/ 1806493 w 7767918"/>
              <a:gd name="connsiteY18" fmla="*/ 2198431 h 2869483"/>
              <a:gd name="connsiteX19" fmla="*/ 2009039 w 7767918"/>
              <a:gd name="connsiteY19" fmla="*/ 2614482 h 2869483"/>
              <a:gd name="connsiteX20" fmla="*/ 2156843 w 7767918"/>
              <a:gd name="connsiteY20" fmla="*/ 2669226 h 2869483"/>
              <a:gd name="connsiteX21" fmla="*/ 2299173 w 7767918"/>
              <a:gd name="connsiteY21" fmla="*/ 2526893 h 2869483"/>
              <a:gd name="connsiteX22" fmla="*/ 2392234 w 7767918"/>
              <a:gd name="connsiteY22" fmla="*/ 2598059 h 2869483"/>
              <a:gd name="connsiteX23" fmla="*/ 2501719 w 7767918"/>
              <a:gd name="connsiteY23" fmla="*/ 2614482 h 2869483"/>
              <a:gd name="connsiteX24" fmla="*/ 2638574 w 7767918"/>
              <a:gd name="connsiteY24" fmla="*/ 2674700 h 2869483"/>
              <a:gd name="connsiteX25" fmla="*/ 2731636 w 7767918"/>
              <a:gd name="connsiteY25" fmla="*/ 2625431 h 2869483"/>
              <a:gd name="connsiteX26" fmla="*/ 2912285 w 7767918"/>
              <a:gd name="connsiteY26" fmla="*/ 2778713 h 2869483"/>
              <a:gd name="connsiteX27" fmla="*/ 3076512 w 7767918"/>
              <a:gd name="connsiteY27" fmla="*/ 2603534 h 2869483"/>
              <a:gd name="connsiteX28" fmla="*/ 3279058 w 7767918"/>
              <a:gd name="connsiteY28" fmla="*/ 2762290 h 2869483"/>
              <a:gd name="connsiteX29" fmla="*/ 3394017 w 7767918"/>
              <a:gd name="connsiteY29" fmla="*/ 2696598 h 2869483"/>
              <a:gd name="connsiteX30" fmla="*/ 3443285 w 7767918"/>
              <a:gd name="connsiteY30" fmla="*/ 2652803 h 2869483"/>
              <a:gd name="connsiteX31" fmla="*/ 3514450 w 7767918"/>
              <a:gd name="connsiteY31" fmla="*/ 2707546 h 2869483"/>
              <a:gd name="connsiteX32" fmla="*/ 3607511 w 7767918"/>
              <a:gd name="connsiteY32" fmla="*/ 2565213 h 2869483"/>
              <a:gd name="connsiteX33" fmla="*/ 3722470 w 7767918"/>
              <a:gd name="connsiteY33" fmla="*/ 2691123 h 2869483"/>
              <a:gd name="connsiteX34" fmla="*/ 3804583 w 7767918"/>
              <a:gd name="connsiteY34" fmla="*/ 2685649 h 2869483"/>
              <a:gd name="connsiteX35" fmla="*/ 3963336 w 7767918"/>
              <a:gd name="connsiteY35" fmla="*/ 2515944 h 2869483"/>
              <a:gd name="connsiteX36" fmla="*/ 4061872 w 7767918"/>
              <a:gd name="connsiteY36" fmla="*/ 2614482 h 2869483"/>
              <a:gd name="connsiteX37" fmla="*/ 4242521 w 7767918"/>
              <a:gd name="connsiteY37" fmla="*/ 2433829 h 2869483"/>
              <a:gd name="connsiteX38" fmla="*/ 4335583 w 7767918"/>
              <a:gd name="connsiteY38" fmla="*/ 2483098 h 2869483"/>
              <a:gd name="connsiteX39" fmla="*/ 4412222 w 7767918"/>
              <a:gd name="connsiteY39" fmla="*/ 2778713 h 2869483"/>
              <a:gd name="connsiteX40" fmla="*/ 4576448 w 7767918"/>
              <a:gd name="connsiteY40" fmla="*/ 2685649 h 2869483"/>
              <a:gd name="connsiteX41" fmla="*/ 4664036 w 7767918"/>
              <a:gd name="connsiteY41" fmla="*/ 2817033 h 2869483"/>
              <a:gd name="connsiteX42" fmla="*/ 4877530 w 7767918"/>
              <a:gd name="connsiteY42" fmla="*/ 2860828 h 2869483"/>
              <a:gd name="connsiteX43" fmla="*/ 5041757 w 7767918"/>
              <a:gd name="connsiteY43" fmla="*/ 2827982 h 2869483"/>
              <a:gd name="connsiteX44" fmla="*/ 5118396 w 7767918"/>
              <a:gd name="connsiteY44" fmla="*/ 2855354 h 2869483"/>
              <a:gd name="connsiteX45" fmla="*/ 5216932 w 7767918"/>
              <a:gd name="connsiteY45" fmla="*/ 2565213 h 2869483"/>
              <a:gd name="connsiteX46" fmla="*/ 5315468 w 7767918"/>
              <a:gd name="connsiteY46" fmla="*/ 2625431 h 2869483"/>
              <a:gd name="connsiteX47" fmla="*/ 5364736 w 7767918"/>
              <a:gd name="connsiteY47" fmla="*/ 2340764 h 2869483"/>
              <a:gd name="connsiteX48" fmla="*/ 5446849 w 7767918"/>
              <a:gd name="connsiteY48" fmla="*/ 2368136 h 2869483"/>
              <a:gd name="connsiteX49" fmla="*/ 5643921 w 7767918"/>
              <a:gd name="connsiteY49" fmla="*/ 2132739 h 2869483"/>
              <a:gd name="connsiteX50" fmla="*/ 5731509 w 7767918"/>
              <a:gd name="connsiteY50" fmla="*/ 2067047 h 2869483"/>
              <a:gd name="connsiteX51" fmla="*/ 5813622 w 7767918"/>
              <a:gd name="connsiteY51" fmla="*/ 1541508 h 2869483"/>
              <a:gd name="connsiteX52" fmla="*/ 5901209 w 7767918"/>
              <a:gd name="connsiteY52" fmla="*/ 2220329 h 2869483"/>
              <a:gd name="connsiteX53" fmla="*/ 6021642 w 7767918"/>
              <a:gd name="connsiteY53" fmla="*/ 1798803 h 2869483"/>
              <a:gd name="connsiteX54" fmla="*/ 6098281 w 7767918"/>
              <a:gd name="connsiteY54" fmla="*/ 1957560 h 2869483"/>
              <a:gd name="connsiteX55" fmla="*/ 6180395 w 7767918"/>
              <a:gd name="connsiteY55" fmla="*/ 2039675 h 2869483"/>
              <a:gd name="connsiteX56" fmla="*/ 6262508 w 7767918"/>
              <a:gd name="connsiteY56" fmla="*/ 2236752 h 2869483"/>
              <a:gd name="connsiteX57" fmla="*/ 6371992 w 7767918"/>
              <a:gd name="connsiteY57" fmla="*/ 1957560 h 2869483"/>
              <a:gd name="connsiteX58" fmla="*/ 6459580 w 7767918"/>
              <a:gd name="connsiteY58" fmla="*/ 2028726 h 2869483"/>
              <a:gd name="connsiteX59" fmla="*/ 6563590 w 7767918"/>
              <a:gd name="connsiteY59" fmla="*/ 2034201 h 2869483"/>
              <a:gd name="connsiteX60" fmla="*/ 6651178 w 7767918"/>
              <a:gd name="connsiteY60" fmla="*/ 1919239 h 2869483"/>
              <a:gd name="connsiteX61" fmla="*/ 6744239 w 7767918"/>
              <a:gd name="connsiteY61" fmla="*/ 1464867 h 2869483"/>
              <a:gd name="connsiteX62" fmla="*/ 6957734 w 7767918"/>
              <a:gd name="connsiteY62" fmla="*/ 1005022 h 2869483"/>
              <a:gd name="connsiteX63" fmla="*/ 7061744 w 7767918"/>
              <a:gd name="connsiteY63" fmla="*/ 550650 h 2869483"/>
              <a:gd name="connsiteX64" fmla="*/ 7121960 w 7767918"/>
              <a:gd name="connsiteY64" fmla="*/ 1130932 h 2869483"/>
              <a:gd name="connsiteX65" fmla="*/ 7154806 w 7767918"/>
              <a:gd name="connsiteY65" fmla="*/ 1295162 h 2869483"/>
              <a:gd name="connsiteX66" fmla="*/ 7247867 w 7767918"/>
              <a:gd name="connsiteY66" fmla="*/ 1557932 h 2869483"/>
              <a:gd name="connsiteX67" fmla="*/ 7329981 w 7767918"/>
              <a:gd name="connsiteY67" fmla="*/ 1306111 h 2869483"/>
              <a:gd name="connsiteX68" fmla="*/ 7466836 w 7767918"/>
              <a:gd name="connsiteY68" fmla="*/ 484958 h 2869483"/>
              <a:gd name="connsiteX69" fmla="*/ 7614640 w 7767918"/>
              <a:gd name="connsiteY69" fmla="*/ 200291 h 2869483"/>
              <a:gd name="connsiteX70" fmla="*/ 7691279 w 7767918"/>
              <a:gd name="connsiteY70" fmla="*/ 3214 h 2869483"/>
              <a:gd name="connsiteX71" fmla="*/ 7735073 w 7767918"/>
              <a:gd name="connsiteY71" fmla="*/ 359047 h 2869483"/>
              <a:gd name="connsiteX72" fmla="*/ 7767918 w 7767918"/>
              <a:gd name="connsiteY72" fmla="*/ 386419 h 2869483"/>
              <a:gd name="connsiteX0" fmla="*/ 0 w 7767918"/>
              <a:gd name="connsiteY0" fmla="*/ 2417405 h 2869483"/>
              <a:gd name="connsiteX1" fmla="*/ 109485 w 7767918"/>
              <a:gd name="connsiteY1" fmla="*/ 2362662 h 2869483"/>
              <a:gd name="connsiteX2" fmla="*/ 180650 w 7767918"/>
              <a:gd name="connsiteY2" fmla="*/ 2072521 h 2869483"/>
              <a:gd name="connsiteX3" fmla="*/ 246340 w 7767918"/>
              <a:gd name="connsiteY3" fmla="*/ 2247700 h 2869483"/>
              <a:gd name="connsiteX4" fmla="*/ 361299 w 7767918"/>
              <a:gd name="connsiteY4" fmla="*/ 2006829 h 2869483"/>
              <a:gd name="connsiteX5" fmla="*/ 426990 w 7767918"/>
              <a:gd name="connsiteY5" fmla="*/ 1486765 h 2869483"/>
              <a:gd name="connsiteX6" fmla="*/ 613113 w 7767918"/>
              <a:gd name="connsiteY6" fmla="*/ 1300637 h 2869483"/>
              <a:gd name="connsiteX7" fmla="*/ 733546 w 7767918"/>
              <a:gd name="connsiteY7" fmla="*/ 583496 h 2869483"/>
              <a:gd name="connsiteX8" fmla="*/ 843030 w 7767918"/>
              <a:gd name="connsiteY8" fmla="*/ 1333483 h 2869483"/>
              <a:gd name="connsiteX9" fmla="*/ 875876 w 7767918"/>
              <a:gd name="connsiteY9" fmla="*/ 1689316 h 2869483"/>
              <a:gd name="connsiteX10" fmla="*/ 952515 w 7767918"/>
              <a:gd name="connsiteY10" fmla="*/ 2012303 h 2869483"/>
              <a:gd name="connsiteX11" fmla="*/ 1067473 w 7767918"/>
              <a:gd name="connsiteY11" fmla="*/ 2192957 h 2869483"/>
              <a:gd name="connsiteX12" fmla="*/ 1127690 w 7767918"/>
              <a:gd name="connsiteY12" fmla="*/ 2028726 h 2869483"/>
              <a:gd name="connsiteX13" fmla="*/ 1231700 w 7767918"/>
              <a:gd name="connsiteY13" fmla="*/ 2160111 h 2869483"/>
              <a:gd name="connsiteX14" fmla="*/ 1412349 w 7767918"/>
              <a:gd name="connsiteY14" fmla="*/ 1924713 h 2869483"/>
              <a:gd name="connsiteX15" fmla="*/ 1478040 w 7767918"/>
              <a:gd name="connsiteY15" fmla="*/ 2088944 h 2869483"/>
              <a:gd name="connsiteX16" fmla="*/ 1631318 w 7767918"/>
              <a:gd name="connsiteY16" fmla="*/ 2121790 h 2869483"/>
              <a:gd name="connsiteX17" fmla="*/ 1664163 w 7767918"/>
              <a:gd name="connsiteY17" fmla="*/ 2214854 h 2869483"/>
              <a:gd name="connsiteX18" fmla="*/ 1806493 w 7767918"/>
              <a:gd name="connsiteY18" fmla="*/ 2198431 h 2869483"/>
              <a:gd name="connsiteX19" fmla="*/ 2009039 w 7767918"/>
              <a:gd name="connsiteY19" fmla="*/ 2614482 h 2869483"/>
              <a:gd name="connsiteX20" fmla="*/ 2156843 w 7767918"/>
              <a:gd name="connsiteY20" fmla="*/ 2669226 h 2869483"/>
              <a:gd name="connsiteX21" fmla="*/ 2299173 w 7767918"/>
              <a:gd name="connsiteY21" fmla="*/ 2526893 h 2869483"/>
              <a:gd name="connsiteX22" fmla="*/ 2392234 w 7767918"/>
              <a:gd name="connsiteY22" fmla="*/ 2598059 h 2869483"/>
              <a:gd name="connsiteX23" fmla="*/ 2501719 w 7767918"/>
              <a:gd name="connsiteY23" fmla="*/ 2614482 h 2869483"/>
              <a:gd name="connsiteX24" fmla="*/ 2638574 w 7767918"/>
              <a:gd name="connsiteY24" fmla="*/ 2674700 h 2869483"/>
              <a:gd name="connsiteX25" fmla="*/ 2731636 w 7767918"/>
              <a:gd name="connsiteY25" fmla="*/ 2625431 h 2869483"/>
              <a:gd name="connsiteX26" fmla="*/ 2912285 w 7767918"/>
              <a:gd name="connsiteY26" fmla="*/ 2778713 h 2869483"/>
              <a:gd name="connsiteX27" fmla="*/ 3076512 w 7767918"/>
              <a:gd name="connsiteY27" fmla="*/ 2603534 h 2869483"/>
              <a:gd name="connsiteX28" fmla="*/ 3279058 w 7767918"/>
              <a:gd name="connsiteY28" fmla="*/ 2762290 h 2869483"/>
              <a:gd name="connsiteX29" fmla="*/ 3394017 w 7767918"/>
              <a:gd name="connsiteY29" fmla="*/ 2696598 h 2869483"/>
              <a:gd name="connsiteX30" fmla="*/ 3443285 w 7767918"/>
              <a:gd name="connsiteY30" fmla="*/ 2652803 h 2869483"/>
              <a:gd name="connsiteX31" fmla="*/ 3514450 w 7767918"/>
              <a:gd name="connsiteY31" fmla="*/ 2707546 h 2869483"/>
              <a:gd name="connsiteX32" fmla="*/ 3607511 w 7767918"/>
              <a:gd name="connsiteY32" fmla="*/ 2565213 h 2869483"/>
              <a:gd name="connsiteX33" fmla="*/ 3722470 w 7767918"/>
              <a:gd name="connsiteY33" fmla="*/ 2691123 h 2869483"/>
              <a:gd name="connsiteX34" fmla="*/ 3804583 w 7767918"/>
              <a:gd name="connsiteY34" fmla="*/ 2685649 h 2869483"/>
              <a:gd name="connsiteX35" fmla="*/ 3963336 w 7767918"/>
              <a:gd name="connsiteY35" fmla="*/ 2515944 h 2869483"/>
              <a:gd name="connsiteX36" fmla="*/ 4061872 w 7767918"/>
              <a:gd name="connsiteY36" fmla="*/ 2614482 h 2869483"/>
              <a:gd name="connsiteX37" fmla="*/ 4242521 w 7767918"/>
              <a:gd name="connsiteY37" fmla="*/ 2433829 h 2869483"/>
              <a:gd name="connsiteX38" fmla="*/ 4335583 w 7767918"/>
              <a:gd name="connsiteY38" fmla="*/ 2483098 h 2869483"/>
              <a:gd name="connsiteX39" fmla="*/ 4412222 w 7767918"/>
              <a:gd name="connsiteY39" fmla="*/ 2778713 h 2869483"/>
              <a:gd name="connsiteX40" fmla="*/ 4576448 w 7767918"/>
              <a:gd name="connsiteY40" fmla="*/ 2685649 h 2869483"/>
              <a:gd name="connsiteX41" fmla="*/ 4664036 w 7767918"/>
              <a:gd name="connsiteY41" fmla="*/ 2817033 h 2869483"/>
              <a:gd name="connsiteX42" fmla="*/ 4877530 w 7767918"/>
              <a:gd name="connsiteY42" fmla="*/ 2860828 h 2869483"/>
              <a:gd name="connsiteX43" fmla="*/ 5041757 w 7767918"/>
              <a:gd name="connsiteY43" fmla="*/ 2827982 h 2869483"/>
              <a:gd name="connsiteX44" fmla="*/ 5118396 w 7767918"/>
              <a:gd name="connsiteY44" fmla="*/ 2855354 h 2869483"/>
              <a:gd name="connsiteX45" fmla="*/ 5216932 w 7767918"/>
              <a:gd name="connsiteY45" fmla="*/ 2565213 h 2869483"/>
              <a:gd name="connsiteX46" fmla="*/ 5315468 w 7767918"/>
              <a:gd name="connsiteY46" fmla="*/ 2625431 h 2869483"/>
              <a:gd name="connsiteX47" fmla="*/ 5364736 w 7767918"/>
              <a:gd name="connsiteY47" fmla="*/ 2340764 h 2869483"/>
              <a:gd name="connsiteX48" fmla="*/ 5446849 w 7767918"/>
              <a:gd name="connsiteY48" fmla="*/ 2368136 h 2869483"/>
              <a:gd name="connsiteX49" fmla="*/ 5643921 w 7767918"/>
              <a:gd name="connsiteY49" fmla="*/ 2132739 h 2869483"/>
              <a:gd name="connsiteX50" fmla="*/ 5731509 w 7767918"/>
              <a:gd name="connsiteY50" fmla="*/ 2067047 h 2869483"/>
              <a:gd name="connsiteX51" fmla="*/ 5813622 w 7767918"/>
              <a:gd name="connsiteY51" fmla="*/ 1541508 h 2869483"/>
              <a:gd name="connsiteX52" fmla="*/ 5901209 w 7767918"/>
              <a:gd name="connsiteY52" fmla="*/ 2220329 h 2869483"/>
              <a:gd name="connsiteX53" fmla="*/ 6021642 w 7767918"/>
              <a:gd name="connsiteY53" fmla="*/ 1798803 h 2869483"/>
              <a:gd name="connsiteX54" fmla="*/ 6098281 w 7767918"/>
              <a:gd name="connsiteY54" fmla="*/ 1957560 h 2869483"/>
              <a:gd name="connsiteX55" fmla="*/ 6180395 w 7767918"/>
              <a:gd name="connsiteY55" fmla="*/ 2039675 h 2869483"/>
              <a:gd name="connsiteX56" fmla="*/ 6262508 w 7767918"/>
              <a:gd name="connsiteY56" fmla="*/ 2236752 h 2869483"/>
              <a:gd name="connsiteX57" fmla="*/ 6371992 w 7767918"/>
              <a:gd name="connsiteY57" fmla="*/ 1957560 h 2869483"/>
              <a:gd name="connsiteX58" fmla="*/ 6459580 w 7767918"/>
              <a:gd name="connsiteY58" fmla="*/ 2028726 h 2869483"/>
              <a:gd name="connsiteX59" fmla="*/ 6563590 w 7767918"/>
              <a:gd name="connsiteY59" fmla="*/ 2034201 h 2869483"/>
              <a:gd name="connsiteX60" fmla="*/ 6651178 w 7767918"/>
              <a:gd name="connsiteY60" fmla="*/ 1919239 h 2869483"/>
              <a:gd name="connsiteX61" fmla="*/ 6744239 w 7767918"/>
              <a:gd name="connsiteY61" fmla="*/ 1464867 h 2869483"/>
              <a:gd name="connsiteX62" fmla="*/ 6957734 w 7767918"/>
              <a:gd name="connsiteY62" fmla="*/ 1005022 h 2869483"/>
              <a:gd name="connsiteX63" fmla="*/ 7061744 w 7767918"/>
              <a:gd name="connsiteY63" fmla="*/ 550650 h 2869483"/>
              <a:gd name="connsiteX64" fmla="*/ 7121960 w 7767918"/>
              <a:gd name="connsiteY64" fmla="*/ 1130932 h 2869483"/>
              <a:gd name="connsiteX65" fmla="*/ 7154806 w 7767918"/>
              <a:gd name="connsiteY65" fmla="*/ 1295162 h 2869483"/>
              <a:gd name="connsiteX66" fmla="*/ 7247867 w 7767918"/>
              <a:gd name="connsiteY66" fmla="*/ 1557932 h 2869483"/>
              <a:gd name="connsiteX67" fmla="*/ 7329981 w 7767918"/>
              <a:gd name="connsiteY67" fmla="*/ 1306111 h 2869483"/>
              <a:gd name="connsiteX68" fmla="*/ 7466836 w 7767918"/>
              <a:gd name="connsiteY68" fmla="*/ 484958 h 2869483"/>
              <a:gd name="connsiteX69" fmla="*/ 7614640 w 7767918"/>
              <a:gd name="connsiteY69" fmla="*/ 200291 h 2869483"/>
              <a:gd name="connsiteX70" fmla="*/ 7691279 w 7767918"/>
              <a:gd name="connsiteY70" fmla="*/ 3214 h 2869483"/>
              <a:gd name="connsiteX71" fmla="*/ 7735073 w 7767918"/>
              <a:gd name="connsiteY71" fmla="*/ 359047 h 2869483"/>
              <a:gd name="connsiteX72" fmla="*/ 7767918 w 7767918"/>
              <a:gd name="connsiteY72" fmla="*/ 386419 h 2869483"/>
              <a:gd name="connsiteX0" fmla="*/ 0 w 7767918"/>
              <a:gd name="connsiteY0" fmla="*/ 2417405 h 2869483"/>
              <a:gd name="connsiteX1" fmla="*/ 109485 w 7767918"/>
              <a:gd name="connsiteY1" fmla="*/ 2362662 h 2869483"/>
              <a:gd name="connsiteX2" fmla="*/ 180650 w 7767918"/>
              <a:gd name="connsiteY2" fmla="*/ 2072521 h 2869483"/>
              <a:gd name="connsiteX3" fmla="*/ 246340 w 7767918"/>
              <a:gd name="connsiteY3" fmla="*/ 2247700 h 2869483"/>
              <a:gd name="connsiteX4" fmla="*/ 361299 w 7767918"/>
              <a:gd name="connsiteY4" fmla="*/ 2006829 h 2869483"/>
              <a:gd name="connsiteX5" fmla="*/ 426990 w 7767918"/>
              <a:gd name="connsiteY5" fmla="*/ 1486765 h 2869483"/>
              <a:gd name="connsiteX6" fmla="*/ 613113 w 7767918"/>
              <a:gd name="connsiteY6" fmla="*/ 1300637 h 2869483"/>
              <a:gd name="connsiteX7" fmla="*/ 733546 w 7767918"/>
              <a:gd name="connsiteY7" fmla="*/ 583496 h 2869483"/>
              <a:gd name="connsiteX8" fmla="*/ 843030 w 7767918"/>
              <a:gd name="connsiteY8" fmla="*/ 1333483 h 2869483"/>
              <a:gd name="connsiteX9" fmla="*/ 875876 w 7767918"/>
              <a:gd name="connsiteY9" fmla="*/ 1689316 h 2869483"/>
              <a:gd name="connsiteX10" fmla="*/ 952515 w 7767918"/>
              <a:gd name="connsiteY10" fmla="*/ 2012303 h 2869483"/>
              <a:gd name="connsiteX11" fmla="*/ 1067473 w 7767918"/>
              <a:gd name="connsiteY11" fmla="*/ 2192957 h 2869483"/>
              <a:gd name="connsiteX12" fmla="*/ 1127690 w 7767918"/>
              <a:gd name="connsiteY12" fmla="*/ 2028726 h 2869483"/>
              <a:gd name="connsiteX13" fmla="*/ 1231700 w 7767918"/>
              <a:gd name="connsiteY13" fmla="*/ 2160111 h 2869483"/>
              <a:gd name="connsiteX14" fmla="*/ 1412349 w 7767918"/>
              <a:gd name="connsiteY14" fmla="*/ 1924713 h 2869483"/>
              <a:gd name="connsiteX15" fmla="*/ 1478040 w 7767918"/>
              <a:gd name="connsiteY15" fmla="*/ 2088944 h 2869483"/>
              <a:gd name="connsiteX16" fmla="*/ 1631318 w 7767918"/>
              <a:gd name="connsiteY16" fmla="*/ 2121790 h 2869483"/>
              <a:gd name="connsiteX17" fmla="*/ 1664163 w 7767918"/>
              <a:gd name="connsiteY17" fmla="*/ 2214854 h 2869483"/>
              <a:gd name="connsiteX18" fmla="*/ 1806493 w 7767918"/>
              <a:gd name="connsiteY18" fmla="*/ 2198431 h 2869483"/>
              <a:gd name="connsiteX19" fmla="*/ 2009039 w 7767918"/>
              <a:gd name="connsiteY19" fmla="*/ 2614482 h 2869483"/>
              <a:gd name="connsiteX20" fmla="*/ 2156843 w 7767918"/>
              <a:gd name="connsiteY20" fmla="*/ 2669226 h 2869483"/>
              <a:gd name="connsiteX21" fmla="*/ 2299173 w 7767918"/>
              <a:gd name="connsiteY21" fmla="*/ 2526893 h 2869483"/>
              <a:gd name="connsiteX22" fmla="*/ 2392234 w 7767918"/>
              <a:gd name="connsiteY22" fmla="*/ 2598059 h 2869483"/>
              <a:gd name="connsiteX23" fmla="*/ 2501719 w 7767918"/>
              <a:gd name="connsiteY23" fmla="*/ 2614482 h 2869483"/>
              <a:gd name="connsiteX24" fmla="*/ 2638574 w 7767918"/>
              <a:gd name="connsiteY24" fmla="*/ 2674700 h 2869483"/>
              <a:gd name="connsiteX25" fmla="*/ 2731636 w 7767918"/>
              <a:gd name="connsiteY25" fmla="*/ 2625431 h 2869483"/>
              <a:gd name="connsiteX26" fmla="*/ 2912285 w 7767918"/>
              <a:gd name="connsiteY26" fmla="*/ 2778713 h 2869483"/>
              <a:gd name="connsiteX27" fmla="*/ 3076512 w 7767918"/>
              <a:gd name="connsiteY27" fmla="*/ 2603534 h 2869483"/>
              <a:gd name="connsiteX28" fmla="*/ 3279058 w 7767918"/>
              <a:gd name="connsiteY28" fmla="*/ 2762290 h 2869483"/>
              <a:gd name="connsiteX29" fmla="*/ 3394017 w 7767918"/>
              <a:gd name="connsiteY29" fmla="*/ 2696598 h 2869483"/>
              <a:gd name="connsiteX30" fmla="*/ 3443285 w 7767918"/>
              <a:gd name="connsiteY30" fmla="*/ 2652803 h 2869483"/>
              <a:gd name="connsiteX31" fmla="*/ 3514450 w 7767918"/>
              <a:gd name="connsiteY31" fmla="*/ 2707546 h 2869483"/>
              <a:gd name="connsiteX32" fmla="*/ 3607511 w 7767918"/>
              <a:gd name="connsiteY32" fmla="*/ 2565213 h 2869483"/>
              <a:gd name="connsiteX33" fmla="*/ 3722470 w 7767918"/>
              <a:gd name="connsiteY33" fmla="*/ 2691123 h 2869483"/>
              <a:gd name="connsiteX34" fmla="*/ 3804583 w 7767918"/>
              <a:gd name="connsiteY34" fmla="*/ 2685649 h 2869483"/>
              <a:gd name="connsiteX35" fmla="*/ 3963336 w 7767918"/>
              <a:gd name="connsiteY35" fmla="*/ 2515944 h 2869483"/>
              <a:gd name="connsiteX36" fmla="*/ 4061872 w 7767918"/>
              <a:gd name="connsiteY36" fmla="*/ 2614482 h 2869483"/>
              <a:gd name="connsiteX37" fmla="*/ 4242521 w 7767918"/>
              <a:gd name="connsiteY37" fmla="*/ 2433829 h 2869483"/>
              <a:gd name="connsiteX38" fmla="*/ 4335583 w 7767918"/>
              <a:gd name="connsiteY38" fmla="*/ 2483098 h 2869483"/>
              <a:gd name="connsiteX39" fmla="*/ 4412222 w 7767918"/>
              <a:gd name="connsiteY39" fmla="*/ 2778713 h 2869483"/>
              <a:gd name="connsiteX40" fmla="*/ 4576448 w 7767918"/>
              <a:gd name="connsiteY40" fmla="*/ 2685649 h 2869483"/>
              <a:gd name="connsiteX41" fmla="*/ 4664036 w 7767918"/>
              <a:gd name="connsiteY41" fmla="*/ 2817033 h 2869483"/>
              <a:gd name="connsiteX42" fmla="*/ 4877530 w 7767918"/>
              <a:gd name="connsiteY42" fmla="*/ 2860828 h 2869483"/>
              <a:gd name="connsiteX43" fmla="*/ 5041757 w 7767918"/>
              <a:gd name="connsiteY43" fmla="*/ 2827982 h 2869483"/>
              <a:gd name="connsiteX44" fmla="*/ 5118396 w 7767918"/>
              <a:gd name="connsiteY44" fmla="*/ 2855354 h 2869483"/>
              <a:gd name="connsiteX45" fmla="*/ 5216932 w 7767918"/>
              <a:gd name="connsiteY45" fmla="*/ 2565213 h 2869483"/>
              <a:gd name="connsiteX46" fmla="*/ 5315468 w 7767918"/>
              <a:gd name="connsiteY46" fmla="*/ 2625431 h 2869483"/>
              <a:gd name="connsiteX47" fmla="*/ 5364736 w 7767918"/>
              <a:gd name="connsiteY47" fmla="*/ 2340764 h 2869483"/>
              <a:gd name="connsiteX48" fmla="*/ 5446849 w 7767918"/>
              <a:gd name="connsiteY48" fmla="*/ 2368136 h 2869483"/>
              <a:gd name="connsiteX49" fmla="*/ 5643921 w 7767918"/>
              <a:gd name="connsiteY49" fmla="*/ 2132739 h 2869483"/>
              <a:gd name="connsiteX50" fmla="*/ 5731509 w 7767918"/>
              <a:gd name="connsiteY50" fmla="*/ 2067047 h 2869483"/>
              <a:gd name="connsiteX51" fmla="*/ 5813622 w 7767918"/>
              <a:gd name="connsiteY51" fmla="*/ 1541508 h 2869483"/>
              <a:gd name="connsiteX52" fmla="*/ 5901209 w 7767918"/>
              <a:gd name="connsiteY52" fmla="*/ 2220329 h 2869483"/>
              <a:gd name="connsiteX53" fmla="*/ 6021642 w 7767918"/>
              <a:gd name="connsiteY53" fmla="*/ 1798803 h 2869483"/>
              <a:gd name="connsiteX54" fmla="*/ 6098281 w 7767918"/>
              <a:gd name="connsiteY54" fmla="*/ 1957560 h 2869483"/>
              <a:gd name="connsiteX55" fmla="*/ 6180395 w 7767918"/>
              <a:gd name="connsiteY55" fmla="*/ 2039675 h 2869483"/>
              <a:gd name="connsiteX56" fmla="*/ 6262508 w 7767918"/>
              <a:gd name="connsiteY56" fmla="*/ 2236752 h 2869483"/>
              <a:gd name="connsiteX57" fmla="*/ 6371992 w 7767918"/>
              <a:gd name="connsiteY57" fmla="*/ 1957560 h 2869483"/>
              <a:gd name="connsiteX58" fmla="*/ 6459580 w 7767918"/>
              <a:gd name="connsiteY58" fmla="*/ 2028726 h 2869483"/>
              <a:gd name="connsiteX59" fmla="*/ 6563590 w 7767918"/>
              <a:gd name="connsiteY59" fmla="*/ 2034201 h 2869483"/>
              <a:gd name="connsiteX60" fmla="*/ 6651178 w 7767918"/>
              <a:gd name="connsiteY60" fmla="*/ 1919239 h 2869483"/>
              <a:gd name="connsiteX61" fmla="*/ 6744239 w 7767918"/>
              <a:gd name="connsiteY61" fmla="*/ 1464867 h 2869483"/>
              <a:gd name="connsiteX62" fmla="*/ 6957734 w 7767918"/>
              <a:gd name="connsiteY62" fmla="*/ 1005022 h 2869483"/>
              <a:gd name="connsiteX63" fmla="*/ 7061744 w 7767918"/>
              <a:gd name="connsiteY63" fmla="*/ 550650 h 2869483"/>
              <a:gd name="connsiteX64" fmla="*/ 7121960 w 7767918"/>
              <a:gd name="connsiteY64" fmla="*/ 1130932 h 2869483"/>
              <a:gd name="connsiteX65" fmla="*/ 7154806 w 7767918"/>
              <a:gd name="connsiteY65" fmla="*/ 1295162 h 2869483"/>
              <a:gd name="connsiteX66" fmla="*/ 7247867 w 7767918"/>
              <a:gd name="connsiteY66" fmla="*/ 1557932 h 2869483"/>
              <a:gd name="connsiteX67" fmla="*/ 7329981 w 7767918"/>
              <a:gd name="connsiteY67" fmla="*/ 1306111 h 2869483"/>
              <a:gd name="connsiteX68" fmla="*/ 7466836 w 7767918"/>
              <a:gd name="connsiteY68" fmla="*/ 484958 h 2869483"/>
              <a:gd name="connsiteX69" fmla="*/ 7614640 w 7767918"/>
              <a:gd name="connsiteY69" fmla="*/ 200291 h 2869483"/>
              <a:gd name="connsiteX70" fmla="*/ 7691279 w 7767918"/>
              <a:gd name="connsiteY70" fmla="*/ 3214 h 2869483"/>
              <a:gd name="connsiteX71" fmla="*/ 7735073 w 7767918"/>
              <a:gd name="connsiteY71" fmla="*/ 359047 h 2869483"/>
              <a:gd name="connsiteX72" fmla="*/ 7767918 w 7767918"/>
              <a:gd name="connsiteY72" fmla="*/ 386419 h 2869483"/>
              <a:gd name="connsiteX0" fmla="*/ 0 w 7767918"/>
              <a:gd name="connsiteY0" fmla="*/ 2417405 h 2869483"/>
              <a:gd name="connsiteX1" fmla="*/ 109485 w 7767918"/>
              <a:gd name="connsiteY1" fmla="*/ 2362662 h 2869483"/>
              <a:gd name="connsiteX2" fmla="*/ 180650 w 7767918"/>
              <a:gd name="connsiteY2" fmla="*/ 2072521 h 2869483"/>
              <a:gd name="connsiteX3" fmla="*/ 246340 w 7767918"/>
              <a:gd name="connsiteY3" fmla="*/ 2247700 h 2869483"/>
              <a:gd name="connsiteX4" fmla="*/ 361299 w 7767918"/>
              <a:gd name="connsiteY4" fmla="*/ 2006829 h 2869483"/>
              <a:gd name="connsiteX5" fmla="*/ 426990 w 7767918"/>
              <a:gd name="connsiteY5" fmla="*/ 1486765 h 2869483"/>
              <a:gd name="connsiteX6" fmla="*/ 613113 w 7767918"/>
              <a:gd name="connsiteY6" fmla="*/ 1300637 h 2869483"/>
              <a:gd name="connsiteX7" fmla="*/ 733546 w 7767918"/>
              <a:gd name="connsiteY7" fmla="*/ 583496 h 2869483"/>
              <a:gd name="connsiteX8" fmla="*/ 843030 w 7767918"/>
              <a:gd name="connsiteY8" fmla="*/ 1333483 h 2869483"/>
              <a:gd name="connsiteX9" fmla="*/ 875876 w 7767918"/>
              <a:gd name="connsiteY9" fmla="*/ 1689316 h 2869483"/>
              <a:gd name="connsiteX10" fmla="*/ 952515 w 7767918"/>
              <a:gd name="connsiteY10" fmla="*/ 2012303 h 2869483"/>
              <a:gd name="connsiteX11" fmla="*/ 1067473 w 7767918"/>
              <a:gd name="connsiteY11" fmla="*/ 2192957 h 2869483"/>
              <a:gd name="connsiteX12" fmla="*/ 1127690 w 7767918"/>
              <a:gd name="connsiteY12" fmla="*/ 2028726 h 2869483"/>
              <a:gd name="connsiteX13" fmla="*/ 1231700 w 7767918"/>
              <a:gd name="connsiteY13" fmla="*/ 2160111 h 2869483"/>
              <a:gd name="connsiteX14" fmla="*/ 1412349 w 7767918"/>
              <a:gd name="connsiteY14" fmla="*/ 1924713 h 2869483"/>
              <a:gd name="connsiteX15" fmla="*/ 1478040 w 7767918"/>
              <a:gd name="connsiteY15" fmla="*/ 2088944 h 2869483"/>
              <a:gd name="connsiteX16" fmla="*/ 1631318 w 7767918"/>
              <a:gd name="connsiteY16" fmla="*/ 2121790 h 2869483"/>
              <a:gd name="connsiteX17" fmla="*/ 1664163 w 7767918"/>
              <a:gd name="connsiteY17" fmla="*/ 2214854 h 2869483"/>
              <a:gd name="connsiteX18" fmla="*/ 1806493 w 7767918"/>
              <a:gd name="connsiteY18" fmla="*/ 2198431 h 2869483"/>
              <a:gd name="connsiteX19" fmla="*/ 2009039 w 7767918"/>
              <a:gd name="connsiteY19" fmla="*/ 2614482 h 2869483"/>
              <a:gd name="connsiteX20" fmla="*/ 2156843 w 7767918"/>
              <a:gd name="connsiteY20" fmla="*/ 2669226 h 2869483"/>
              <a:gd name="connsiteX21" fmla="*/ 2299173 w 7767918"/>
              <a:gd name="connsiteY21" fmla="*/ 2526893 h 2869483"/>
              <a:gd name="connsiteX22" fmla="*/ 2392234 w 7767918"/>
              <a:gd name="connsiteY22" fmla="*/ 2598059 h 2869483"/>
              <a:gd name="connsiteX23" fmla="*/ 2501719 w 7767918"/>
              <a:gd name="connsiteY23" fmla="*/ 2614482 h 2869483"/>
              <a:gd name="connsiteX24" fmla="*/ 2638574 w 7767918"/>
              <a:gd name="connsiteY24" fmla="*/ 2674700 h 2869483"/>
              <a:gd name="connsiteX25" fmla="*/ 2731636 w 7767918"/>
              <a:gd name="connsiteY25" fmla="*/ 2625431 h 2869483"/>
              <a:gd name="connsiteX26" fmla="*/ 2912285 w 7767918"/>
              <a:gd name="connsiteY26" fmla="*/ 2778713 h 2869483"/>
              <a:gd name="connsiteX27" fmla="*/ 3076512 w 7767918"/>
              <a:gd name="connsiteY27" fmla="*/ 2603534 h 2869483"/>
              <a:gd name="connsiteX28" fmla="*/ 3279058 w 7767918"/>
              <a:gd name="connsiteY28" fmla="*/ 2762290 h 2869483"/>
              <a:gd name="connsiteX29" fmla="*/ 3394017 w 7767918"/>
              <a:gd name="connsiteY29" fmla="*/ 2696598 h 2869483"/>
              <a:gd name="connsiteX30" fmla="*/ 3443285 w 7767918"/>
              <a:gd name="connsiteY30" fmla="*/ 2652803 h 2869483"/>
              <a:gd name="connsiteX31" fmla="*/ 3514450 w 7767918"/>
              <a:gd name="connsiteY31" fmla="*/ 2707546 h 2869483"/>
              <a:gd name="connsiteX32" fmla="*/ 3607511 w 7767918"/>
              <a:gd name="connsiteY32" fmla="*/ 2565213 h 2869483"/>
              <a:gd name="connsiteX33" fmla="*/ 3722470 w 7767918"/>
              <a:gd name="connsiteY33" fmla="*/ 2691123 h 2869483"/>
              <a:gd name="connsiteX34" fmla="*/ 3804583 w 7767918"/>
              <a:gd name="connsiteY34" fmla="*/ 2685649 h 2869483"/>
              <a:gd name="connsiteX35" fmla="*/ 3963336 w 7767918"/>
              <a:gd name="connsiteY35" fmla="*/ 2515944 h 2869483"/>
              <a:gd name="connsiteX36" fmla="*/ 4061872 w 7767918"/>
              <a:gd name="connsiteY36" fmla="*/ 2614482 h 2869483"/>
              <a:gd name="connsiteX37" fmla="*/ 4242521 w 7767918"/>
              <a:gd name="connsiteY37" fmla="*/ 2433829 h 2869483"/>
              <a:gd name="connsiteX38" fmla="*/ 4335583 w 7767918"/>
              <a:gd name="connsiteY38" fmla="*/ 2483098 h 2869483"/>
              <a:gd name="connsiteX39" fmla="*/ 4412222 w 7767918"/>
              <a:gd name="connsiteY39" fmla="*/ 2778713 h 2869483"/>
              <a:gd name="connsiteX40" fmla="*/ 4576448 w 7767918"/>
              <a:gd name="connsiteY40" fmla="*/ 2685649 h 2869483"/>
              <a:gd name="connsiteX41" fmla="*/ 4664036 w 7767918"/>
              <a:gd name="connsiteY41" fmla="*/ 2817033 h 2869483"/>
              <a:gd name="connsiteX42" fmla="*/ 4877530 w 7767918"/>
              <a:gd name="connsiteY42" fmla="*/ 2860828 h 2869483"/>
              <a:gd name="connsiteX43" fmla="*/ 5041757 w 7767918"/>
              <a:gd name="connsiteY43" fmla="*/ 2827982 h 2869483"/>
              <a:gd name="connsiteX44" fmla="*/ 5118396 w 7767918"/>
              <a:gd name="connsiteY44" fmla="*/ 2855354 h 2869483"/>
              <a:gd name="connsiteX45" fmla="*/ 5216932 w 7767918"/>
              <a:gd name="connsiteY45" fmla="*/ 2565213 h 2869483"/>
              <a:gd name="connsiteX46" fmla="*/ 5315468 w 7767918"/>
              <a:gd name="connsiteY46" fmla="*/ 2625431 h 2869483"/>
              <a:gd name="connsiteX47" fmla="*/ 5364736 w 7767918"/>
              <a:gd name="connsiteY47" fmla="*/ 2340764 h 2869483"/>
              <a:gd name="connsiteX48" fmla="*/ 5446849 w 7767918"/>
              <a:gd name="connsiteY48" fmla="*/ 2368136 h 2869483"/>
              <a:gd name="connsiteX49" fmla="*/ 5643921 w 7767918"/>
              <a:gd name="connsiteY49" fmla="*/ 2132739 h 2869483"/>
              <a:gd name="connsiteX50" fmla="*/ 5731509 w 7767918"/>
              <a:gd name="connsiteY50" fmla="*/ 2067047 h 2869483"/>
              <a:gd name="connsiteX51" fmla="*/ 5813622 w 7767918"/>
              <a:gd name="connsiteY51" fmla="*/ 1541508 h 2869483"/>
              <a:gd name="connsiteX52" fmla="*/ 5901209 w 7767918"/>
              <a:gd name="connsiteY52" fmla="*/ 2220329 h 2869483"/>
              <a:gd name="connsiteX53" fmla="*/ 6021642 w 7767918"/>
              <a:gd name="connsiteY53" fmla="*/ 1798803 h 2869483"/>
              <a:gd name="connsiteX54" fmla="*/ 6098281 w 7767918"/>
              <a:gd name="connsiteY54" fmla="*/ 1957560 h 2869483"/>
              <a:gd name="connsiteX55" fmla="*/ 6180395 w 7767918"/>
              <a:gd name="connsiteY55" fmla="*/ 2039675 h 2869483"/>
              <a:gd name="connsiteX56" fmla="*/ 6262508 w 7767918"/>
              <a:gd name="connsiteY56" fmla="*/ 2236752 h 2869483"/>
              <a:gd name="connsiteX57" fmla="*/ 6371992 w 7767918"/>
              <a:gd name="connsiteY57" fmla="*/ 1957560 h 2869483"/>
              <a:gd name="connsiteX58" fmla="*/ 6459580 w 7767918"/>
              <a:gd name="connsiteY58" fmla="*/ 2028726 h 2869483"/>
              <a:gd name="connsiteX59" fmla="*/ 6563590 w 7767918"/>
              <a:gd name="connsiteY59" fmla="*/ 2034201 h 2869483"/>
              <a:gd name="connsiteX60" fmla="*/ 6651178 w 7767918"/>
              <a:gd name="connsiteY60" fmla="*/ 1919239 h 2869483"/>
              <a:gd name="connsiteX61" fmla="*/ 6744239 w 7767918"/>
              <a:gd name="connsiteY61" fmla="*/ 1464867 h 2869483"/>
              <a:gd name="connsiteX62" fmla="*/ 6957734 w 7767918"/>
              <a:gd name="connsiteY62" fmla="*/ 1005022 h 2869483"/>
              <a:gd name="connsiteX63" fmla="*/ 7061744 w 7767918"/>
              <a:gd name="connsiteY63" fmla="*/ 550650 h 2869483"/>
              <a:gd name="connsiteX64" fmla="*/ 7121960 w 7767918"/>
              <a:gd name="connsiteY64" fmla="*/ 1130932 h 2869483"/>
              <a:gd name="connsiteX65" fmla="*/ 7154806 w 7767918"/>
              <a:gd name="connsiteY65" fmla="*/ 1295162 h 2869483"/>
              <a:gd name="connsiteX66" fmla="*/ 7247867 w 7767918"/>
              <a:gd name="connsiteY66" fmla="*/ 1557932 h 2869483"/>
              <a:gd name="connsiteX67" fmla="*/ 7329981 w 7767918"/>
              <a:gd name="connsiteY67" fmla="*/ 1306111 h 2869483"/>
              <a:gd name="connsiteX68" fmla="*/ 7466836 w 7767918"/>
              <a:gd name="connsiteY68" fmla="*/ 484958 h 2869483"/>
              <a:gd name="connsiteX69" fmla="*/ 7614640 w 7767918"/>
              <a:gd name="connsiteY69" fmla="*/ 200291 h 2869483"/>
              <a:gd name="connsiteX70" fmla="*/ 7691279 w 7767918"/>
              <a:gd name="connsiteY70" fmla="*/ 3214 h 2869483"/>
              <a:gd name="connsiteX71" fmla="*/ 7735073 w 7767918"/>
              <a:gd name="connsiteY71" fmla="*/ 359047 h 2869483"/>
              <a:gd name="connsiteX72" fmla="*/ 7767918 w 7767918"/>
              <a:gd name="connsiteY72" fmla="*/ 386419 h 2869483"/>
              <a:gd name="connsiteX0" fmla="*/ 0 w 7767918"/>
              <a:gd name="connsiteY0" fmla="*/ 2417405 h 2869483"/>
              <a:gd name="connsiteX1" fmla="*/ 109485 w 7767918"/>
              <a:gd name="connsiteY1" fmla="*/ 2362662 h 2869483"/>
              <a:gd name="connsiteX2" fmla="*/ 180650 w 7767918"/>
              <a:gd name="connsiteY2" fmla="*/ 2072521 h 2869483"/>
              <a:gd name="connsiteX3" fmla="*/ 246340 w 7767918"/>
              <a:gd name="connsiteY3" fmla="*/ 2247700 h 2869483"/>
              <a:gd name="connsiteX4" fmla="*/ 361299 w 7767918"/>
              <a:gd name="connsiteY4" fmla="*/ 2006829 h 2869483"/>
              <a:gd name="connsiteX5" fmla="*/ 426990 w 7767918"/>
              <a:gd name="connsiteY5" fmla="*/ 1486765 h 2869483"/>
              <a:gd name="connsiteX6" fmla="*/ 613113 w 7767918"/>
              <a:gd name="connsiteY6" fmla="*/ 1300637 h 2869483"/>
              <a:gd name="connsiteX7" fmla="*/ 733546 w 7767918"/>
              <a:gd name="connsiteY7" fmla="*/ 583496 h 2869483"/>
              <a:gd name="connsiteX8" fmla="*/ 843030 w 7767918"/>
              <a:gd name="connsiteY8" fmla="*/ 1333483 h 2869483"/>
              <a:gd name="connsiteX9" fmla="*/ 875876 w 7767918"/>
              <a:gd name="connsiteY9" fmla="*/ 1689316 h 2869483"/>
              <a:gd name="connsiteX10" fmla="*/ 952515 w 7767918"/>
              <a:gd name="connsiteY10" fmla="*/ 2012303 h 2869483"/>
              <a:gd name="connsiteX11" fmla="*/ 1067473 w 7767918"/>
              <a:gd name="connsiteY11" fmla="*/ 2192957 h 2869483"/>
              <a:gd name="connsiteX12" fmla="*/ 1127690 w 7767918"/>
              <a:gd name="connsiteY12" fmla="*/ 2028726 h 2869483"/>
              <a:gd name="connsiteX13" fmla="*/ 1231700 w 7767918"/>
              <a:gd name="connsiteY13" fmla="*/ 2160111 h 2869483"/>
              <a:gd name="connsiteX14" fmla="*/ 1412349 w 7767918"/>
              <a:gd name="connsiteY14" fmla="*/ 1924713 h 2869483"/>
              <a:gd name="connsiteX15" fmla="*/ 1478040 w 7767918"/>
              <a:gd name="connsiteY15" fmla="*/ 2088944 h 2869483"/>
              <a:gd name="connsiteX16" fmla="*/ 1631318 w 7767918"/>
              <a:gd name="connsiteY16" fmla="*/ 2121790 h 2869483"/>
              <a:gd name="connsiteX17" fmla="*/ 1664163 w 7767918"/>
              <a:gd name="connsiteY17" fmla="*/ 2214854 h 2869483"/>
              <a:gd name="connsiteX18" fmla="*/ 1806493 w 7767918"/>
              <a:gd name="connsiteY18" fmla="*/ 2198431 h 2869483"/>
              <a:gd name="connsiteX19" fmla="*/ 2009039 w 7767918"/>
              <a:gd name="connsiteY19" fmla="*/ 2614482 h 2869483"/>
              <a:gd name="connsiteX20" fmla="*/ 2156843 w 7767918"/>
              <a:gd name="connsiteY20" fmla="*/ 2669226 h 2869483"/>
              <a:gd name="connsiteX21" fmla="*/ 2299173 w 7767918"/>
              <a:gd name="connsiteY21" fmla="*/ 2526893 h 2869483"/>
              <a:gd name="connsiteX22" fmla="*/ 2392234 w 7767918"/>
              <a:gd name="connsiteY22" fmla="*/ 2598059 h 2869483"/>
              <a:gd name="connsiteX23" fmla="*/ 2501719 w 7767918"/>
              <a:gd name="connsiteY23" fmla="*/ 2614482 h 2869483"/>
              <a:gd name="connsiteX24" fmla="*/ 2638574 w 7767918"/>
              <a:gd name="connsiteY24" fmla="*/ 2674700 h 2869483"/>
              <a:gd name="connsiteX25" fmla="*/ 2731636 w 7767918"/>
              <a:gd name="connsiteY25" fmla="*/ 2625431 h 2869483"/>
              <a:gd name="connsiteX26" fmla="*/ 2912285 w 7767918"/>
              <a:gd name="connsiteY26" fmla="*/ 2778713 h 2869483"/>
              <a:gd name="connsiteX27" fmla="*/ 3076512 w 7767918"/>
              <a:gd name="connsiteY27" fmla="*/ 2603534 h 2869483"/>
              <a:gd name="connsiteX28" fmla="*/ 3279058 w 7767918"/>
              <a:gd name="connsiteY28" fmla="*/ 2762290 h 2869483"/>
              <a:gd name="connsiteX29" fmla="*/ 3394017 w 7767918"/>
              <a:gd name="connsiteY29" fmla="*/ 2696598 h 2869483"/>
              <a:gd name="connsiteX30" fmla="*/ 3443285 w 7767918"/>
              <a:gd name="connsiteY30" fmla="*/ 2652803 h 2869483"/>
              <a:gd name="connsiteX31" fmla="*/ 3514450 w 7767918"/>
              <a:gd name="connsiteY31" fmla="*/ 2707546 h 2869483"/>
              <a:gd name="connsiteX32" fmla="*/ 3607511 w 7767918"/>
              <a:gd name="connsiteY32" fmla="*/ 2565213 h 2869483"/>
              <a:gd name="connsiteX33" fmla="*/ 3722470 w 7767918"/>
              <a:gd name="connsiteY33" fmla="*/ 2691123 h 2869483"/>
              <a:gd name="connsiteX34" fmla="*/ 3804583 w 7767918"/>
              <a:gd name="connsiteY34" fmla="*/ 2685649 h 2869483"/>
              <a:gd name="connsiteX35" fmla="*/ 3963336 w 7767918"/>
              <a:gd name="connsiteY35" fmla="*/ 2515944 h 2869483"/>
              <a:gd name="connsiteX36" fmla="*/ 4061872 w 7767918"/>
              <a:gd name="connsiteY36" fmla="*/ 2614482 h 2869483"/>
              <a:gd name="connsiteX37" fmla="*/ 4242521 w 7767918"/>
              <a:gd name="connsiteY37" fmla="*/ 2433829 h 2869483"/>
              <a:gd name="connsiteX38" fmla="*/ 4335583 w 7767918"/>
              <a:gd name="connsiteY38" fmla="*/ 2483098 h 2869483"/>
              <a:gd name="connsiteX39" fmla="*/ 4412222 w 7767918"/>
              <a:gd name="connsiteY39" fmla="*/ 2778713 h 2869483"/>
              <a:gd name="connsiteX40" fmla="*/ 4576448 w 7767918"/>
              <a:gd name="connsiteY40" fmla="*/ 2685649 h 2869483"/>
              <a:gd name="connsiteX41" fmla="*/ 4664036 w 7767918"/>
              <a:gd name="connsiteY41" fmla="*/ 2817033 h 2869483"/>
              <a:gd name="connsiteX42" fmla="*/ 4877530 w 7767918"/>
              <a:gd name="connsiteY42" fmla="*/ 2860828 h 2869483"/>
              <a:gd name="connsiteX43" fmla="*/ 5041757 w 7767918"/>
              <a:gd name="connsiteY43" fmla="*/ 2827982 h 2869483"/>
              <a:gd name="connsiteX44" fmla="*/ 5118396 w 7767918"/>
              <a:gd name="connsiteY44" fmla="*/ 2855354 h 2869483"/>
              <a:gd name="connsiteX45" fmla="*/ 5216932 w 7767918"/>
              <a:gd name="connsiteY45" fmla="*/ 2565213 h 2869483"/>
              <a:gd name="connsiteX46" fmla="*/ 5315468 w 7767918"/>
              <a:gd name="connsiteY46" fmla="*/ 2625431 h 2869483"/>
              <a:gd name="connsiteX47" fmla="*/ 5364736 w 7767918"/>
              <a:gd name="connsiteY47" fmla="*/ 2340764 h 2869483"/>
              <a:gd name="connsiteX48" fmla="*/ 5446849 w 7767918"/>
              <a:gd name="connsiteY48" fmla="*/ 2368136 h 2869483"/>
              <a:gd name="connsiteX49" fmla="*/ 5643921 w 7767918"/>
              <a:gd name="connsiteY49" fmla="*/ 2132739 h 2869483"/>
              <a:gd name="connsiteX50" fmla="*/ 5731509 w 7767918"/>
              <a:gd name="connsiteY50" fmla="*/ 2067047 h 2869483"/>
              <a:gd name="connsiteX51" fmla="*/ 5813622 w 7767918"/>
              <a:gd name="connsiteY51" fmla="*/ 1541508 h 2869483"/>
              <a:gd name="connsiteX52" fmla="*/ 5901209 w 7767918"/>
              <a:gd name="connsiteY52" fmla="*/ 2220329 h 2869483"/>
              <a:gd name="connsiteX53" fmla="*/ 6021642 w 7767918"/>
              <a:gd name="connsiteY53" fmla="*/ 1798803 h 2869483"/>
              <a:gd name="connsiteX54" fmla="*/ 6098281 w 7767918"/>
              <a:gd name="connsiteY54" fmla="*/ 1957560 h 2869483"/>
              <a:gd name="connsiteX55" fmla="*/ 6180395 w 7767918"/>
              <a:gd name="connsiteY55" fmla="*/ 2039675 h 2869483"/>
              <a:gd name="connsiteX56" fmla="*/ 6262508 w 7767918"/>
              <a:gd name="connsiteY56" fmla="*/ 2236752 h 2869483"/>
              <a:gd name="connsiteX57" fmla="*/ 6371992 w 7767918"/>
              <a:gd name="connsiteY57" fmla="*/ 1957560 h 2869483"/>
              <a:gd name="connsiteX58" fmla="*/ 6459580 w 7767918"/>
              <a:gd name="connsiteY58" fmla="*/ 2028726 h 2869483"/>
              <a:gd name="connsiteX59" fmla="*/ 6563590 w 7767918"/>
              <a:gd name="connsiteY59" fmla="*/ 2034201 h 2869483"/>
              <a:gd name="connsiteX60" fmla="*/ 6651178 w 7767918"/>
              <a:gd name="connsiteY60" fmla="*/ 1919239 h 2869483"/>
              <a:gd name="connsiteX61" fmla="*/ 6744239 w 7767918"/>
              <a:gd name="connsiteY61" fmla="*/ 1464867 h 2869483"/>
              <a:gd name="connsiteX62" fmla="*/ 6957734 w 7767918"/>
              <a:gd name="connsiteY62" fmla="*/ 1005022 h 2869483"/>
              <a:gd name="connsiteX63" fmla="*/ 7061744 w 7767918"/>
              <a:gd name="connsiteY63" fmla="*/ 550650 h 2869483"/>
              <a:gd name="connsiteX64" fmla="*/ 7121960 w 7767918"/>
              <a:gd name="connsiteY64" fmla="*/ 1130932 h 2869483"/>
              <a:gd name="connsiteX65" fmla="*/ 7154806 w 7767918"/>
              <a:gd name="connsiteY65" fmla="*/ 1295162 h 2869483"/>
              <a:gd name="connsiteX66" fmla="*/ 7247867 w 7767918"/>
              <a:gd name="connsiteY66" fmla="*/ 1557932 h 2869483"/>
              <a:gd name="connsiteX67" fmla="*/ 7329981 w 7767918"/>
              <a:gd name="connsiteY67" fmla="*/ 1306111 h 2869483"/>
              <a:gd name="connsiteX68" fmla="*/ 7466836 w 7767918"/>
              <a:gd name="connsiteY68" fmla="*/ 484958 h 2869483"/>
              <a:gd name="connsiteX69" fmla="*/ 7614640 w 7767918"/>
              <a:gd name="connsiteY69" fmla="*/ 200291 h 2869483"/>
              <a:gd name="connsiteX70" fmla="*/ 7691279 w 7767918"/>
              <a:gd name="connsiteY70" fmla="*/ 3214 h 2869483"/>
              <a:gd name="connsiteX71" fmla="*/ 7735073 w 7767918"/>
              <a:gd name="connsiteY71" fmla="*/ 359047 h 2869483"/>
              <a:gd name="connsiteX72" fmla="*/ 7767918 w 7767918"/>
              <a:gd name="connsiteY72" fmla="*/ 386419 h 2869483"/>
              <a:gd name="connsiteX0" fmla="*/ 0 w 7767918"/>
              <a:gd name="connsiteY0" fmla="*/ 2417405 h 2869483"/>
              <a:gd name="connsiteX1" fmla="*/ 109485 w 7767918"/>
              <a:gd name="connsiteY1" fmla="*/ 2362662 h 2869483"/>
              <a:gd name="connsiteX2" fmla="*/ 180650 w 7767918"/>
              <a:gd name="connsiteY2" fmla="*/ 2072521 h 2869483"/>
              <a:gd name="connsiteX3" fmla="*/ 246340 w 7767918"/>
              <a:gd name="connsiteY3" fmla="*/ 2247700 h 2869483"/>
              <a:gd name="connsiteX4" fmla="*/ 361299 w 7767918"/>
              <a:gd name="connsiteY4" fmla="*/ 2006829 h 2869483"/>
              <a:gd name="connsiteX5" fmla="*/ 426990 w 7767918"/>
              <a:gd name="connsiteY5" fmla="*/ 1486765 h 2869483"/>
              <a:gd name="connsiteX6" fmla="*/ 613113 w 7767918"/>
              <a:gd name="connsiteY6" fmla="*/ 1300637 h 2869483"/>
              <a:gd name="connsiteX7" fmla="*/ 733546 w 7767918"/>
              <a:gd name="connsiteY7" fmla="*/ 583496 h 2869483"/>
              <a:gd name="connsiteX8" fmla="*/ 843030 w 7767918"/>
              <a:gd name="connsiteY8" fmla="*/ 1333483 h 2869483"/>
              <a:gd name="connsiteX9" fmla="*/ 875876 w 7767918"/>
              <a:gd name="connsiteY9" fmla="*/ 1689316 h 2869483"/>
              <a:gd name="connsiteX10" fmla="*/ 952515 w 7767918"/>
              <a:gd name="connsiteY10" fmla="*/ 2012303 h 2869483"/>
              <a:gd name="connsiteX11" fmla="*/ 1067473 w 7767918"/>
              <a:gd name="connsiteY11" fmla="*/ 2192957 h 2869483"/>
              <a:gd name="connsiteX12" fmla="*/ 1127690 w 7767918"/>
              <a:gd name="connsiteY12" fmla="*/ 2028726 h 2869483"/>
              <a:gd name="connsiteX13" fmla="*/ 1231700 w 7767918"/>
              <a:gd name="connsiteY13" fmla="*/ 2160111 h 2869483"/>
              <a:gd name="connsiteX14" fmla="*/ 1412349 w 7767918"/>
              <a:gd name="connsiteY14" fmla="*/ 1924713 h 2869483"/>
              <a:gd name="connsiteX15" fmla="*/ 1478040 w 7767918"/>
              <a:gd name="connsiteY15" fmla="*/ 2088944 h 2869483"/>
              <a:gd name="connsiteX16" fmla="*/ 1631318 w 7767918"/>
              <a:gd name="connsiteY16" fmla="*/ 2121790 h 2869483"/>
              <a:gd name="connsiteX17" fmla="*/ 1697152 w 7767918"/>
              <a:gd name="connsiteY17" fmla="*/ 2214854 h 2869483"/>
              <a:gd name="connsiteX18" fmla="*/ 1806493 w 7767918"/>
              <a:gd name="connsiteY18" fmla="*/ 2198431 h 2869483"/>
              <a:gd name="connsiteX19" fmla="*/ 2009039 w 7767918"/>
              <a:gd name="connsiteY19" fmla="*/ 2614482 h 2869483"/>
              <a:gd name="connsiteX20" fmla="*/ 2156843 w 7767918"/>
              <a:gd name="connsiteY20" fmla="*/ 2669226 h 2869483"/>
              <a:gd name="connsiteX21" fmla="*/ 2299173 w 7767918"/>
              <a:gd name="connsiteY21" fmla="*/ 2526893 h 2869483"/>
              <a:gd name="connsiteX22" fmla="*/ 2392234 w 7767918"/>
              <a:gd name="connsiteY22" fmla="*/ 2598059 h 2869483"/>
              <a:gd name="connsiteX23" fmla="*/ 2501719 w 7767918"/>
              <a:gd name="connsiteY23" fmla="*/ 2614482 h 2869483"/>
              <a:gd name="connsiteX24" fmla="*/ 2638574 w 7767918"/>
              <a:gd name="connsiteY24" fmla="*/ 2674700 h 2869483"/>
              <a:gd name="connsiteX25" fmla="*/ 2731636 w 7767918"/>
              <a:gd name="connsiteY25" fmla="*/ 2625431 h 2869483"/>
              <a:gd name="connsiteX26" fmla="*/ 2912285 w 7767918"/>
              <a:gd name="connsiteY26" fmla="*/ 2778713 h 2869483"/>
              <a:gd name="connsiteX27" fmla="*/ 3076512 w 7767918"/>
              <a:gd name="connsiteY27" fmla="*/ 2603534 h 2869483"/>
              <a:gd name="connsiteX28" fmla="*/ 3279058 w 7767918"/>
              <a:gd name="connsiteY28" fmla="*/ 2762290 h 2869483"/>
              <a:gd name="connsiteX29" fmla="*/ 3394017 w 7767918"/>
              <a:gd name="connsiteY29" fmla="*/ 2696598 h 2869483"/>
              <a:gd name="connsiteX30" fmla="*/ 3443285 w 7767918"/>
              <a:gd name="connsiteY30" fmla="*/ 2652803 h 2869483"/>
              <a:gd name="connsiteX31" fmla="*/ 3514450 w 7767918"/>
              <a:gd name="connsiteY31" fmla="*/ 2707546 h 2869483"/>
              <a:gd name="connsiteX32" fmla="*/ 3607511 w 7767918"/>
              <a:gd name="connsiteY32" fmla="*/ 2565213 h 2869483"/>
              <a:gd name="connsiteX33" fmla="*/ 3722470 w 7767918"/>
              <a:gd name="connsiteY33" fmla="*/ 2691123 h 2869483"/>
              <a:gd name="connsiteX34" fmla="*/ 3804583 w 7767918"/>
              <a:gd name="connsiteY34" fmla="*/ 2685649 h 2869483"/>
              <a:gd name="connsiteX35" fmla="*/ 3963336 w 7767918"/>
              <a:gd name="connsiteY35" fmla="*/ 2515944 h 2869483"/>
              <a:gd name="connsiteX36" fmla="*/ 4061872 w 7767918"/>
              <a:gd name="connsiteY36" fmla="*/ 2614482 h 2869483"/>
              <a:gd name="connsiteX37" fmla="*/ 4242521 w 7767918"/>
              <a:gd name="connsiteY37" fmla="*/ 2433829 h 2869483"/>
              <a:gd name="connsiteX38" fmla="*/ 4335583 w 7767918"/>
              <a:gd name="connsiteY38" fmla="*/ 2483098 h 2869483"/>
              <a:gd name="connsiteX39" fmla="*/ 4412222 w 7767918"/>
              <a:gd name="connsiteY39" fmla="*/ 2778713 h 2869483"/>
              <a:gd name="connsiteX40" fmla="*/ 4576448 w 7767918"/>
              <a:gd name="connsiteY40" fmla="*/ 2685649 h 2869483"/>
              <a:gd name="connsiteX41" fmla="*/ 4664036 w 7767918"/>
              <a:gd name="connsiteY41" fmla="*/ 2817033 h 2869483"/>
              <a:gd name="connsiteX42" fmla="*/ 4877530 w 7767918"/>
              <a:gd name="connsiteY42" fmla="*/ 2860828 h 2869483"/>
              <a:gd name="connsiteX43" fmla="*/ 5041757 w 7767918"/>
              <a:gd name="connsiteY43" fmla="*/ 2827982 h 2869483"/>
              <a:gd name="connsiteX44" fmla="*/ 5118396 w 7767918"/>
              <a:gd name="connsiteY44" fmla="*/ 2855354 h 2869483"/>
              <a:gd name="connsiteX45" fmla="*/ 5216932 w 7767918"/>
              <a:gd name="connsiteY45" fmla="*/ 2565213 h 2869483"/>
              <a:gd name="connsiteX46" fmla="*/ 5315468 w 7767918"/>
              <a:gd name="connsiteY46" fmla="*/ 2625431 h 2869483"/>
              <a:gd name="connsiteX47" fmla="*/ 5364736 w 7767918"/>
              <a:gd name="connsiteY47" fmla="*/ 2340764 h 2869483"/>
              <a:gd name="connsiteX48" fmla="*/ 5446849 w 7767918"/>
              <a:gd name="connsiteY48" fmla="*/ 2368136 h 2869483"/>
              <a:gd name="connsiteX49" fmla="*/ 5643921 w 7767918"/>
              <a:gd name="connsiteY49" fmla="*/ 2132739 h 2869483"/>
              <a:gd name="connsiteX50" fmla="*/ 5731509 w 7767918"/>
              <a:gd name="connsiteY50" fmla="*/ 2067047 h 2869483"/>
              <a:gd name="connsiteX51" fmla="*/ 5813622 w 7767918"/>
              <a:gd name="connsiteY51" fmla="*/ 1541508 h 2869483"/>
              <a:gd name="connsiteX52" fmla="*/ 5901209 w 7767918"/>
              <a:gd name="connsiteY52" fmla="*/ 2220329 h 2869483"/>
              <a:gd name="connsiteX53" fmla="*/ 6021642 w 7767918"/>
              <a:gd name="connsiteY53" fmla="*/ 1798803 h 2869483"/>
              <a:gd name="connsiteX54" fmla="*/ 6098281 w 7767918"/>
              <a:gd name="connsiteY54" fmla="*/ 1957560 h 2869483"/>
              <a:gd name="connsiteX55" fmla="*/ 6180395 w 7767918"/>
              <a:gd name="connsiteY55" fmla="*/ 2039675 h 2869483"/>
              <a:gd name="connsiteX56" fmla="*/ 6262508 w 7767918"/>
              <a:gd name="connsiteY56" fmla="*/ 2236752 h 2869483"/>
              <a:gd name="connsiteX57" fmla="*/ 6371992 w 7767918"/>
              <a:gd name="connsiteY57" fmla="*/ 1957560 h 2869483"/>
              <a:gd name="connsiteX58" fmla="*/ 6459580 w 7767918"/>
              <a:gd name="connsiteY58" fmla="*/ 2028726 h 2869483"/>
              <a:gd name="connsiteX59" fmla="*/ 6563590 w 7767918"/>
              <a:gd name="connsiteY59" fmla="*/ 2034201 h 2869483"/>
              <a:gd name="connsiteX60" fmla="*/ 6651178 w 7767918"/>
              <a:gd name="connsiteY60" fmla="*/ 1919239 h 2869483"/>
              <a:gd name="connsiteX61" fmla="*/ 6744239 w 7767918"/>
              <a:gd name="connsiteY61" fmla="*/ 1464867 h 2869483"/>
              <a:gd name="connsiteX62" fmla="*/ 6957734 w 7767918"/>
              <a:gd name="connsiteY62" fmla="*/ 1005022 h 2869483"/>
              <a:gd name="connsiteX63" fmla="*/ 7061744 w 7767918"/>
              <a:gd name="connsiteY63" fmla="*/ 550650 h 2869483"/>
              <a:gd name="connsiteX64" fmla="*/ 7121960 w 7767918"/>
              <a:gd name="connsiteY64" fmla="*/ 1130932 h 2869483"/>
              <a:gd name="connsiteX65" fmla="*/ 7154806 w 7767918"/>
              <a:gd name="connsiteY65" fmla="*/ 1295162 h 2869483"/>
              <a:gd name="connsiteX66" fmla="*/ 7247867 w 7767918"/>
              <a:gd name="connsiteY66" fmla="*/ 1557932 h 2869483"/>
              <a:gd name="connsiteX67" fmla="*/ 7329981 w 7767918"/>
              <a:gd name="connsiteY67" fmla="*/ 1306111 h 2869483"/>
              <a:gd name="connsiteX68" fmla="*/ 7466836 w 7767918"/>
              <a:gd name="connsiteY68" fmla="*/ 484958 h 2869483"/>
              <a:gd name="connsiteX69" fmla="*/ 7614640 w 7767918"/>
              <a:gd name="connsiteY69" fmla="*/ 200291 h 2869483"/>
              <a:gd name="connsiteX70" fmla="*/ 7691279 w 7767918"/>
              <a:gd name="connsiteY70" fmla="*/ 3214 h 2869483"/>
              <a:gd name="connsiteX71" fmla="*/ 7735073 w 7767918"/>
              <a:gd name="connsiteY71" fmla="*/ 359047 h 2869483"/>
              <a:gd name="connsiteX72" fmla="*/ 7767918 w 7767918"/>
              <a:gd name="connsiteY72" fmla="*/ 386419 h 2869483"/>
              <a:gd name="connsiteX0" fmla="*/ 0 w 8105972"/>
              <a:gd name="connsiteY0" fmla="*/ 2417405 h 2869483"/>
              <a:gd name="connsiteX1" fmla="*/ 109485 w 8105972"/>
              <a:gd name="connsiteY1" fmla="*/ 2362662 h 2869483"/>
              <a:gd name="connsiteX2" fmla="*/ 180650 w 8105972"/>
              <a:gd name="connsiteY2" fmla="*/ 2072521 h 2869483"/>
              <a:gd name="connsiteX3" fmla="*/ 246340 w 8105972"/>
              <a:gd name="connsiteY3" fmla="*/ 2247700 h 2869483"/>
              <a:gd name="connsiteX4" fmla="*/ 361299 w 8105972"/>
              <a:gd name="connsiteY4" fmla="*/ 2006829 h 2869483"/>
              <a:gd name="connsiteX5" fmla="*/ 426990 w 8105972"/>
              <a:gd name="connsiteY5" fmla="*/ 1486765 h 2869483"/>
              <a:gd name="connsiteX6" fmla="*/ 613113 w 8105972"/>
              <a:gd name="connsiteY6" fmla="*/ 1300637 h 2869483"/>
              <a:gd name="connsiteX7" fmla="*/ 733546 w 8105972"/>
              <a:gd name="connsiteY7" fmla="*/ 583496 h 2869483"/>
              <a:gd name="connsiteX8" fmla="*/ 843030 w 8105972"/>
              <a:gd name="connsiteY8" fmla="*/ 1333483 h 2869483"/>
              <a:gd name="connsiteX9" fmla="*/ 875876 w 8105972"/>
              <a:gd name="connsiteY9" fmla="*/ 1689316 h 2869483"/>
              <a:gd name="connsiteX10" fmla="*/ 952515 w 8105972"/>
              <a:gd name="connsiteY10" fmla="*/ 2012303 h 2869483"/>
              <a:gd name="connsiteX11" fmla="*/ 1067473 w 8105972"/>
              <a:gd name="connsiteY11" fmla="*/ 2192957 h 2869483"/>
              <a:gd name="connsiteX12" fmla="*/ 1127690 w 8105972"/>
              <a:gd name="connsiteY12" fmla="*/ 2028726 h 2869483"/>
              <a:gd name="connsiteX13" fmla="*/ 1231700 w 8105972"/>
              <a:gd name="connsiteY13" fmla="*/ 2160111 h 2869483"/>
              <a:gd name="connsiteX14" fmla="*/ 1412349 w 8105972"/>
              <a:gd name="connsiteY14" fmla="*/ 1924713 h 2869483"/>
              <a:gd name="connsiteX15" fmla="*/ 1478040 w 8105972"/>
              <a:gd name="connsiteY15" fmla="*/ 2088944 h 2869483"/>
              <a:gd name="connsiteX16" fmla="*/ 1631318 w 8105972"/>
              <a:gd name="connsiteY16" fmla="*/ 2121790 h 2869483"/>
              <a:gd name="connsiteX17" fmla="*/ 1697152 w 8105972"/>
              <a:gd name="connsiteY17" fmla="*/ 2214854 h 2869483"/>
              <a:gd name="connsiteX18" fmla="*/ 1806493 w 8105972"/>
              <a:gd name="connsiteY18" fmla="*/ 2198431 h 2869483"/>
              <a:gd name="connsiteX19" fmla="*/ 2009039 w 8105972"/>
              <a:gd name="connsiteY19" fmla="*/ 2614482 h 2869483"/>
              <a:gd name="connsiteX20" fmla="*/ 2156843 w 8105972"/>
              <a:gd name="connsiteY20" fmla="*/ 2669226 h 2869483"/>
              <a:gd name="connsiteX21" fmla="*/ 2299173 w 8105972"/>
              <a:gd name="connsiteY21" fmla="*/ 2526893 h 2869483"/>
              <a:gd name="connsiteX22" fmla="*/ 2392234 w 8105972"/>
              <a:gd name="connsiteY22" fmla="*/ 2598059 h 2869483"/>
              <a:gd name="connsiteX23" fmla="*/ 2501719 w 8105972"/>
              <a:gd name="connsiteY23" fmla="*/ 2614482 h 2869483"/>
              <a:gd name="connsiteX24" fmla="*/ 2638574 w 8105972"/>
              <a:gd name="connsiteY24" fmla="*/ 2674700 h 2869483"/>
              <a:gd name="connsiteX25" fmla="*/ 2731636 w 8105972"/>
              <a:gd name="connsiteY25" fmla="*/ 2625431 h 2869483"/>
              <a:gd name="connsiteX26" fmla="*/ 2912285 w 8105972"/>
              <a:gd name="connsiteY26" fmla="*/ 2778713 h 2869483"/>
              <a:gd name="connsiteX27" fmla="*/ 3076512 w 8105972"/>
              <a:gd name="connsiteY27" fmla="*/ 2603534 h 2869483"/>
              <a:gd name="connsiteX28" fmla="*/ 3279058 w 8105972"/>
              <a:gd name="connsiteY28" fmla="*/ 2762290 h 2869483"/>
              <a:gd name="connsiteX29" fmla="*/ 3394017 w 8105972"/>
              <a:gd name="connsiteY29" fmla="*/ 2696598 h 2869483"/>
              <a:gd name="connsiteX30" fmla="*/ 3443285 w 8105972"/>
              <a:gd name="connsiteY30" fmla="*/ 2652803 h 2869483"/>
              <a:gd name="connsiteX31" fmla="*/ 3514450 w 8105972"/>
              <a:gd name="connsiteY31" fmla="*/ 2707546 h 2869483"/>
              <a:gd name="connsiteX32" fmla="*/ 3607511 w 8105972"/>
              <a:gd name="connsiteY32" fmla="*/ 2565213 h 2869483"/>
              <a:gd name="connsiteX33" fmla="*/ 3722470 w 8105972"/>
              <a:gd name="connsiteY33" fmla="*/ 2691123 h 2869483"/>
              <a:gd name="connsiteX34" fmla="*/ 3804583 w 8105972"/>
              <a:gd name="connsiteY34" fmla="*/ 2685649 h 2869483"/>
              <a:gd name="connsiteX35" fmla="*/ 3963336 w 8105972"/>
              <a:gd name="connsiteY35" fmla="*/ 2515944 h 2869483"/>
              <a:gd name="connsiteX36" fmla="*/ 4061872 w 8105972"/>
              <a:gd name="connsiteY36" fmla="*/ 2614482 h 2869483"/>
              <a:gd name="connsiteX37" fmla="*/ 4242521 w 8105972"/>
              <a:gd name="connsiteY37" fmla="*/ 2433829 h 2869483"/>
              <a:gd name="connsiteX38" fmla="*/ 4335583 w 8105972"/>
              <a:gd name="connsiteY38" fmla="*/ 2483098 h 2869483"/>
              <a:gd name="connsiteX39" fmla="*/ 4412222 w 8105972"/>
              <a:gd name="connsiteY39" fmla="*/ 2778713 h 2869483"/>
              <a:gd name="connsiteX40" fmla="*/ 4576448 w 8105972"/>
              <a:gd name="connsiteY40" fmla="*/ 2685649 h 2869483"/>
              <a:gd name="connsiteX41" fmla="*/ 4664036 w 8105972"/>
              <a:gd name="connsiteY41" fmla="*/ 2817033 h 2869483"/>
              <a:gd name="connsiteX42" fmla="*/ 4877530 w 8105972"/>
              <a:gd name="connsiteY42" fmla="*/ 2860828 h 2869483"/>
              <a:gd name="connsiteX43" fmla="*/ 5041757 w 8105972"/>
              <a:gd name="connsiteY43" fmla="*/ 2827982 h 2869483"/>
              <a:gd name="connsiteX44" fmla="*/ 5118396 w 8105972"/>
              <a:gd name="connsiteY44" fmla="*/ 2855354 h 2869483"/>
              <a:gd name="connsiteX45" fmla="*/ 5216932 w 8105972"/>
              <a:gd name="connsiteY45" fmla="*/ 2565213 h 2869483"/>
              <a:gd name="connsiteX46" fmla="*/ 5315468 w 8105972"/>
              <a:gd name="connsiteY46" fmla="*/ 2625431 h 2869483"/>
              <a:gd name="connsiteX47" fmla="*/ 5364736 w 8105972"/>
              <a:gd name="connsiteY47" fmla="*/ 2340764 h 2869483"/>
              <a:gd name="connsiteX48" fmla="*/ 5446849 w 8105972"/>
              <a:gd name="connsiteY48" fmla="*/ 2368136 h 2869483"/>
              <a:gd name="connsiteX49" fmla="*/ 5643921 w 8105972"/>
              <a:gd name="connsiteY49" fmla="*/ 2132739 h 2869483"/>
              <a:gd name="connsiteX50" fmla="*/ 5731509 w 8105972"/>
              <a:gd name="connsiteY50" fmla="*/ 2067047 h 2869483"/>
              <a:gd name="connsiteX51" fmla="*/ 5813622 w 8105972"/>
              <a:gd name="connsiteY51" fmla="*/ 1541508 h 2869483"/>
              <a:gd name="connsiteX52" fmla="*/ 5901209 w 8105972"/>
              <a:gd name="connsiteY52" fmla="*/ 2220329 h 2869483"/>
              <a:gd name="connsiteX53" fmla="*/ 6021642 w 8105972"/>
              <a:gd name="connsiteY53" fmla="*/ 1798803 h 2869483"/>
              <a:gd name="connsiteX54" fmla="*/ 6098281 w 8105972"/>
              <a:gd name="connsiteY54" fmla="*/ 1957560 h 2869483"/>
              <a:gd name="connsiteX55" fmla="*/ 6180395 w 8105972"/>
              <a:gd name="connsiteY55" fmla="*/ 2039675 h 2869483"/>
              <a:gd name="connsiteX56" fmla="*/ 6262508 w 8105972"/>
              <a:gd name="connsiteY56" fmla="*/ 2236752 h 2869483"/>
              <a:gd name="connsiteX57" fmla="*/ 6371992 w 8105972"/>
              <a:gd name="connsiteY57" fmla="*/ 1957560 h 2869483"/>
              <a:gd name="connsiteX58" fmla="*/ 6459580 w 8105972"/>
              <a:gd name="connsiteY58" fmla="*/ 2028726 h 2869483"/>
              <a:gd name="connsiteX59" fmla="*/ 6563590 w 8105972"/>
              <a:gd name="connsiteY59" fmla="*/ 2034201 h 2869483"/>
              <a:gd name="connsiteX60" fmla="*/ 6651178 w 8105972"/>
              <a:gd name="connsiteY60" fmla="*/ 1919239 h 2869483"/>
              <a:gd name="connsiteX61" fmla="*/ 6744239 w 8105972"/>
              <a:gd name="connsiteY61" fmla="*/ 1464867 h 2869483"/>
              <a:gd name="connsiteX62" fmla="*/ 6957734 w 8105972"/>
              <a:gd name="connsiteY62" fmla="*/ 1005022 h 2869483"/>
              <a:gd name="connsiteX63" fmla="*/ 7061744 w 8105972"/>
              <a:gd name="connsiteY63" fmla="*/ 550650 h 2869483"/>
              <a:gd name="connsiteX64" fmla="*/ 7121960 w 8105972"/>
              <a:gd name="connsiteY64" fmla="*/ 1130932 h 2869483"/>
              <a:gd name="connsiteX65" fmla="*/ 7154806 w 8105972"/>
              <a:gd name="connsiteY65" fmla="*/ 1295162 h 2869483"/>
              <a:gd name="connsiteX66" fmla="*/ 7247867 w 8105972"/>
              <a:gd name="connsiteY66" fmla="*/ 1557932 h 2869483"/>
              <a:gd name="connsiteX67" fmla="*/ 7329981 w 8105972"/>
              <a:gd name="connsiteY67" fmla="*/ 1306111 h 2869483"/>
              <a:gd name="connsiteX68" fmla="*/ 7466836 w 8105972"/>
              <a:gd name="connsiteY68" fmla="*/ 484958 h 2869483"/>
              <a:gd name="connsiteX69" fmla="*/ 7614640 w 8105972"/>
              <a:gd name="connsiteY69" fmla="*/ 200291 h 2869483"/>
              <a:gd name="connsiteX70" fmla="*/ 7691279 w 8105972"/>
              <a:gd name="connsiteY70" fmla="*/ 3214 h 2869483"/>
              <a:gd name="connsiteX71" fmla="*/ 7735073 w 8105972"/>
              <a:gd name="connsiteY71" fmla="*/ 359047 h 2869483"/>
              <a:gd name="connsiteX72" fmla="*/ 8105972 w 8105972"/>
              <a:gd name="connsiteY72" fmla="*/ 97384 h 2869483"/>
              <a:gd name="connsiteX0" fmla="*/ 0 w 8105972"/>
              <a:gd name="connsiteY0" fmla="*/ 2425491 h 2877569"/>
              <a:gd name="connsiteX1" fmla="*/ 109485 w 8105972"/>
              <a:gd name="connsiteY1" fmla="*/ 2370748 h 2877569"/>
              <a:gd name="connsiteX2" fmla="*/ 180650 w 8105972"/>
              <a:gd name="connsiteY2" fmla="*/ 2080607 h 2877569"/>
              <a:gd name="connsiteX3" fmla="*/ 246340 w 8105972"/>
              <a:gd name="connsiteY3" fmla="*/ 2255786 h 2877569"/>
              <a:gd name="connsiteX4" fmla="*/ 361299 w 8105972"/>
              <a:gd name="connsiteY4" fmla="*/ 2014915 h 2877569"/>
              <a:gd name="connsiteX5" fmla="*/ 426990 w 8105972"/>
              <a:gd name="connsiteY5" fmla="*/ 1494851 h 2877569"/>
              <a:gd name="connsiteX6" fmla="*/ 613113 w 8105972"/>
              <a:gd name="connsiteY6" fmla="*/ 1308723 h 2877569"/>
              <a:gd name="connsiteX7" fmla="*/ 733546 w 8105972"/>
              <a:gd name="connsiteY7" fmla="*/ 591582 h 2877569"/>
              <a:gd name="connsiteX8" fmla="*/ 843030 w 8105972"/>
              <a:gd name="connsiteY8" fmla="*/ 1341569 h 2877569"/>
              <a:gd name="connsiteX9" fmla="*/ 875876 w 8105972"/>
              <a:gd name="connsiteY9" fmla="*/ 1697402 h 2877569"/>
              <a:gd name="connsiteX10" fmla="*/ 952515 w 8105972"/>
              <a:gd name="connsiteY10" fmla="*/ 2020389 h 2877569"/>
              <a:gd name="connsiteX11" fmla="*/ 1067473 w 8105972"/>
              <a:gd name="connsiteY11" fmla="*/ 2201043 h 2877569"/>
              <a:gd name="connsiteX12" fmla="*/ 1127690 w 8105972"/>
              <a:gd name="connsiteY12" fmla="*/ 2036812 h 2877569"/>
              <a:gd name="connsiteX13" fmla="*/ 1231700 w 8105972"/>
              <a:gd name="connsiteY13" fmla="*/ 2168197 h 2877569"/>
              <a:gd name="connsiteX14" fmla="*/ 1412349 w 8105972"/>
              <a:gd name="connsiteY14" fmla="*/ 1932799 h 2877569"/>
              <a:gd name="connsiteX15" fmla="*/ 1478040 w 8105972"/>
              <a:gd name="connsiteY15" fmla="*/ 2097030 h 2877569"/>
              <a:gd name="connsiteX16" fmla="*/ 1631318 w 8105972"/>
              <a:gd name="connsiteY16" fmla="*/ 2129876 h 2877569"/>
              <a:gd name="connsiteX17" fmla="*/ 1697152 w 8105972"/>
              <a:gd name="connsiteY17" fmla="*/ 2222940 h 2877569"/>
              <a:gd name="connsiteX18" fmla="*/ 1806493 w 8105972"/>
              <a:gd name="connsiteY18" fmla="*/ 2206517 h 2877569"/>
              <a:gd name="connsiteX19" fmla="*/ 2009039 w 8105972"/>
              <a:gd name="connsiteY19" fmla="*/ 2622568 h 2877569"/>
              <a:gd name="connsiteX20" fmla="*/ 2156843 w 8105972"/>
              <a:gd name="connsiteY20" fmla="*/ 2677312 h 2877569"/>
              <a:gd name="connsiteX21" fmla="*/ 2299173 w 8105972"/>
              <a:gd name="connsiteY21" fmla="*/ 2534979 h 2877569"/>
              <a:gd name="connsiteX22" fmla="*/ 2392234 w 8105972"/>
              <a:gd name="connsiteY22" fmla="*/ 2606145 h 2877569"/>
              <a:gd name="connsiteX23" fmla="*/ 2501719 w 8105972"/>
              <a:gd name="connsiteY23" fmla="*/ 2622568 h 2877569"/>
              <a:gd name="connsiteX24" fmla="*/ 2638574 w 8105972"/>
              <a:gd name="connsiteY24" fmla="*/ 2682786 h 2877569"/>
              <a:gd name="connsiteX25" fmla="*/ 2731636 w 8105972"/>
              <a:gd name="connsiteY25" fmla="*/ 2633517 h 2877569"/>
              <a:gd name="connsiteX26" fmla="*/ 2912285 w 8105972"/>
              <a:gd name="connsiteY26" fmla="*/ 2786799 h 2877569"/>
              <a:gd name="connsiteX27" fmla="*/ 3076512 w 8105972"/>
              <a:gd name="connsiteY27" fmla="*/ 2611620 h 2877569"/>
              <a:gd name="connsiteX28" fmla="*/ 3279058 w 8105972"/>
              <a:gd name="connsiteY28" fmla="*/ 2770376 h 2877569"/>
              <a:gd name="connsiteX29" fmla="*/ 3394017 w 8105972"/>
              <a:gd name="connsiteY29" fmla="*/ 2704684 h 2877569"/>
              <a:gd name="connsiteX30" fmla="*/ 3443285 w 8105972"/>
              <a:gd name="connsiteY30" fmla="*/ 2660889 h 2877569"/>
              <a:gd name="connsiteX31" fmla="*/ 3514450 w 8105972"/>
              <a:gd name="connsiteY31" fmla="*/ 2715632 h 2877569"/>
              <a:gd name="connsiteX32" fmla="*/ 3607511 w 8105972"/>
              <a:gd name="connsiteY32" fmla="*/ 2573299 h 2877569"/>
              <a:gd name="connsiteX33" fmla="*/ 3722470 w 8105972"/>
              <a:gd name="connsiteY33" fmla="*/ 2699209 h 2877569"/>
              <a:gd name="connsiteX34" fmla="*/ 3804583 w 8105972"/>
              <a:gd name="connsiteY34" fmla="*/ 2693735 h 2877569"/>
              <a:gd name="connsiteX35" fmla="*/ 3963336 w 8105972"/>
              <a:gd name="connsiteY35" fmla="*/ 2524030 h 2877569"/>
              <a:gd name="connsiteX36" fmla="*/ 4061872 w 8105972"/>
              <a:gd name="connsiteY36" fmla="*/ 2622568 h 2877569"/>
              <a:gd name="connsiteX37" fmla="*/ 4242521 w 8105972"/>
              <a:gd name="connsiteY37" fmla="*/ 2441915 h 2877569"/>
              <a:gd name="connsiteX38" fmla="*/ 4335583 w 8105972"/>
              <a:gd name="connsiteY38" fmla="*/ 2491184 h 2877569"/>
              <a:gd name="connsiteX39" fmla="*/ 4412222 w 8105972"/>
              <a:gd name="connsiteY39" fmla="*/ 2786799 h 2877569"/>
              <a:gd name="connsiteX40" fmla="*/ 4576448 w 8105972"/>
              <a:gd name="connsiteY40" fmla="*/ 2693735 h 2877569"/>
              <a:gd name="connsiteX41" fmla="*/ 4664036 w 8105972"/>
              <a:gd name="connsiteY41" fmla="*/ 2825119 h 2877569"/>
              <a:gd name="connsiteX42" fmla="*/ 4877530 w 8105972"/>
              <a:gd name="connsiteY42" fmla="*/ 2868914 h 2877569"/>
              <a:gd name="connsiteX43" fmla="*/ 5041757 w 8105972"/>
              <a:gd name="connsiteY43" fmla="*/ 2836068 h 2877569"/>
              <a:gd name="connsiteX44" fmla="*/ 5118396 w 8105972"/>
              <a:gd name="connsiteY44" fmla="*/ 2863440 h 2877569"/>
              <a:gd name="connsiteX45" fmla="*/ 5216932 w 8105972"/>
              <a:gd name="connsiteY45" fmla="*/ 2573299 h 2877569"/>
              <a:gd name="connsiteX46" fmla="*/ 5315468 w 8105972"/>
              <a:gd name="connsiteY46" fmla="*/ 2633517 h 2877569"/>
              <a:gd name="connsiteX47" fmla="*/ 5364736 w 8105972"/>
              <a:gd name="connsiteY47" fmla="*/ 2348850 h 2877569"/>
              <a:gd name="connsiteX48" fmla="*/ 5446849 w 8105972"/>
              <a:gd name="connsiteY48" fmla="*/ 2376222 h 2877569"/>
              <a:gd name="connsiteX49" fmla="*/ 5643921 w 8105972"/>
              <a:gd name="connsiteY49" fmla="*/ 2140825 h 2877569"/>
              <a:gd name="connsiteX50" fmla="*/ 5731509 w 8105972"/>
              <a:gd name="connsiteY50" fmla="*/ 2075133 h 2877569"/>
              <a:gd name="connsiteX51" fmla="*/ 5813622 w 8105972"/>
              <a:gd name="connsiteY51" fmla="*/ 1549594 h 2877569"/>
              <a:gd name="connsiteX52" fmla="*/ 5901209 w 8105972"/>
              <a:gd name="connsiteY52" fmla="*/ 2228415 h 2877569"/>
              <a:gd name="connsiteX53" fmla="*/ 6021642 w 8105972"/>
              <a:gd name="connsiteY53" fmla="*/ 1806889 h 2877569"/>
              <a:gd name="connsiteX54" fmla="*/ 6098281 w 8105972"/>
              <a:gd name="connsiteY54" fmla="*/ 1965646 h 2877569"/>
              <a:gd name="connsiteX55" fmla="*/ 6180395 w 8105972"/>
              <a:gd name="connsiteY55" fmla="*/ 2047761 h 2877569"/>
              <a:gd name="connsiteX56" fmla="*/ 6262508 w 8105972"/>
              <a:gd name="connsiteY56" fmla="*/ 2244838 h 2877569"/>
              <a:gd name="connsiteX57" fmla="*/ 6371992 w 8105972"/>
              <a:gd name="connsiteY57" fmla="*/ 1965646 h 2877569"/>
              <a:gd name="connsiteX58" fmla="*/ 6459580 w 8105972"/>
              <a:gd name="connsiteY58" fmla="*/ 2036812 h 2877569"/>
              <a:gd name="connsiteX59" fmla="*/ 6563590 w 8105972"/>
              <a:gd name="connsiteY59" fmla="*/ 2042287 h 2877569"/>
              <a:gd name="connsiteX60" fmla="*/ 6651178 w 8105972"/>
              <a:gd name="connsiteY60" fmla="*/ 1927325 h 2877569"/>
              <a:gd name="connsiteX61" fmla="*/ 6744239 w 8105972"/>
              <a:gd name="connsiteY61" fmla="*/ 1472953 h 2877569"/>
              <a:gd name="connsiteX62" fmla="*/ 6957734 w 8105972"/>
              <a:gd name="connsiteY62" fmla="*/ 1013108 h 2877569"/>
              <a:gd name="connsiteX63" fmla="*/ 7061744 w 8105972"/>
              <a:gd name="connsiteY63" fmla="*/ 558736 h 2877569"/>
              <a:gd name="connsiteX64" fmla="*/ 7121960 w 8105972"/>
              <a:gd name="connsiteY64" fmla="*/ 1139018 h 2877569"/>
              <a:gd name="connsiteX65" fmla="*/ 7154806 w 8105972"/>
              <a:gd name="connsiteY65" fmla="*/ 1303248 h 2877569"/>
              <a:gd name="connsiteX66" fmla="*/ 7247867 w 8105972"/>
              <a:gd name="connsiteY66" fmla="*/ 1566018 h 2877569"/>
              <a:gd name="connsiteX67" fmla="*/ 7329981 w 8105972"/>
              <a:gd name="connsiteY67" fmla="*/ 1314197 h 2877569"/>
              <a:gd name="connsiteX68" fmla="*/ 7466836 w 8105972"/>
              <a:gd name="connsiteY68" fmla="*/ 493044 h 2877569"/>
              <a:gd name="connsiteX69" fmla="*/ 7614640 w 8105972"/>
              <a:gd name="connsiteY69" fmla="*/ 208377 h 2877569"/>
              <a:gd name="connsiteX70" fmla="*/ 7691279 w 8105972"/>
              <a:gd name="connsiteY70" fmla="*/ 11300 h 2877569"/>
              <a:gd name="connsiteX71" fmla="*/ 8036580 w 8105972"/>
              <a:gd name="connsiteY71" fmla="*/ 551064 h 2877569"/>
              <a:gd name="connsiteX72" fmla="*/ 8105972 w 8105972"/>
              <a:gd name="connsiteY72" fmla="*/ 105470 h 2877569"/>
              <a:gd name="connsiteX0" fmla="*/ 0 w 8105972"/>
              <a:gd name="connsiteY0" fmla="*/ 2414205 h 2866283"/>
              <a:gd name="connsiteX1" fmla="*/ 109485 w 8105972"/>
              <a:gd name="connsiteY1" fmla="*/ 2359462 h 2866283"/>
              <a:gd name="connsiteX2" fmla="*/ 180650 w 8105972"/>
              <a:gd name="connsiteY2" fmla="*/ 2069321 h 2866283"/>
              <a:gd name="connsiteX3" fmla="*/ 246340 w 8105972"/>
              <a:gd name="connsiteY3" fmla="*/ 2244500 h 2866283"/>
              <a:gd name="connsiteX4" fmla="*/ 361299 w 8105972"/>
              <a:gd name="connsiteY4" fmla="*/ 2003629 h 2866283"/>
              <a:gd name="connsiteX5" fmla="*/ 426990 w 8105972"/>
              <a:gd name="connsiteY5" fmla="*/ 1483565 h 2866283"/>
              <a:gd name="connsiteX6" fmla="*/ 613113 w 8105972"/>
              <a:gd name="connsiteY6" fmla="*/ 1297437 h 2866283"/>
              <a:gd name="connsiteX7" fmla="*/ 733546 w 8105972"/>
              <a:gd name="connsiteY7" fmla="*/ 580296 h 2866283"/>
              <a:gd name="connsiteX8" fmla="*/ 843030 w 8105972"/>
              <a:gd name="connsiteY8" fmla="*/ 1330283 h 2866283"/>
              <a:gd name="connsiteX9" fmla="*/ 875876 w 8105972"/>
              <a:gd name="connsiteY9" fmla="*/ 1686116 h 2866283"/>
              <a:gd name="connsiteX10" fmla="*/ 952515 w 8105972"/>
              <a:gd name="connsiteY10" fmla="*/ 2009103 h 2866283"/>
              <a:gd name="connsiteX11" fmla="*/ 1067473 w 8105972"/>
              <a:gd name="connsiteY11" fmla="*/ 2189757 h 2866283"/>
              <a:gd name="connsiteX12" fmla="*/ 1127690 w 8105972"/>
              <a:gd name="connsiteY12" fmla="*/ 2025526 h 2866283"/>
              <a:gd name="connsiteX13" fmla="*/ 1231700 w 8105972"/>
              <a:gd name="connsiteY13" fmla="*/ 2156911 h 2866283"/>
              <a:gd name="connsiteX14" fmla="*/ 1412349 w 8105972"/>
              <a:gd name="connsiteY14" fmla="*/ 1921513 h 2866283"/>
              <a:gd name="connsiteX15" fmla="*/ 1478040 w 8105972"/>
              <a:gd name="connsiteY15" fmla="*/ 2085744 h 2866283"/>
              <a:gd name="connsiteX16" fmla="*/ 1631318 w 8105972"/>
              <a:gd name="connsiteY16" fmla="*/ 2118590 h 2866283"/>
              <a:gd name="connsiteX17" fmla="*/ 1697152 w 8105972"/>
              <a:gd name="connsiteY17" fmla="*/ 2211654 h 2866283"/>
              <a:gd name="connsiteX18" fmla="*/ 1806493 w 8105972"/>
              <a:gd name="connsiteY18" fmla="*/ 2195231 h 2866283"/>
              <a:gd name="connsiteX19" fmla="*/ 2009039 w 8105972"/>
              <a:gd name="connsiteY19" fmla="*/ 2611282 h 2866283"/>
              <a:gd name="connsiteX20" fmla="*/ 2156843 w 8105972"/>
              <a:gd name="connsiteY20" fmla="*/ 2666026 h 2866283"/>
              <a:gd name="connsiteX21" fmla="*/ 2299173 w 8105972"/>
              <a:gd name="connsiteY21" fmla="*/ 2523693 h 2866283"/>
              <a:gd name="connsiteX22" fmla="*/ 2392234 w 8105972"/>
              <a:gd name="connsiteY22" fmla="*/ 2594859 h 2866283"/>
              <a:gd name="connsiteX23" fmla="*/ 2501719 w 8105972"/>
              <a:gd name="connsiteY23" fmla="*/ 2611282 h 2866283"/>
              <a:gd name="connsiteX24" fmla="*/ 2638574 w 8105972"/>
              <a:gd name="connsiteY24" fmla="*/ 2671500 h 2866283"/>
              <a:gd name="connsiteX25" fmla="*/ 2731636 w 8105972"/>
              <a:gd name="connsiteY25" fmla="*/ 2622231 h 2866283"/>
              <a:gd name="connsiteX26" fmla="*/ 2912285 w 8105972"/>
              <a:gd name="connsiteY26" fmla="*/ 2775513 h 2866283"/>
              <a:gd name="connsiteX27" fmla="*/ 3076512 w 8105972"/>
              <a:gd name="connsiteY27" fmla="*/ 2600334 h 2866283"/>
              <a:gd name="connsiteX28" fmla="*/ 3279058 w 8105972"/>
              <a:gd name="connsiteY28" fmla="*/ 2759090 h 2866283"/>
              <a:gd name="connsiteX29" fmla="*/ 3394017 w 8105972"/>
              <a:gd name="connsiteY29" fmla="*/ 2693398 h 2866283"/>
              <a:gd name="connsiteX30" fmla="*/ 3443285 w 8105972"/>
              <a:gd name="connsiteY30" fmla="*/ 2649603 h 2866283"/>
              <a:gd name="connsiteX31" fmla="*/ 3514450 w 8105972"/>
              <a:gd name="connsiteY31" fmla="*/ 2704346 h 2866283"/>
              <a:gd name="connsiteX32" fmla="*/ 3607511 w 8105972"/>
              <a:gd name="connsiteY32" fmla="*/ 2562013 h 2866283"/>
              <a:gd name="connsiteX33" fmla="*/ 3722470 w 8105972"/>
              <a:gd name="connsiteY33" fmla="*/ 2687923 h 2866283"/>
              <a:gd name="connsiteX34" fmla="*/ 3804583 w 8105972"/>
              <a:gd name="connsiteY34" fmla="*/ 2682449 h 2866283"/>
              <a:gd name="connsiteX35" fmla="*/ 3963336 w 8105972"/>
              <a:gd name="connsiteY35" fmla="*/ 2512744 h 2866283"/>
              <a:gd name="connsiteX36" fmla="*/ 4061872 w 8105972"/>
              <a:gd name="connsiteY36" fmla="*/ 2611282 h 2866283"/>
              <a:gd name="connsiteX37" fmla="*/ 4242521 w 8105972"/>
              <a:gd name="connsiteY37" fmla="*/ 2430629 h 2866283"/>
              <a:gd name="connsiteX38" fmla="*/ 4335583 w 8105972"/>
              <a:gd name="connsiteY38" fmla="*/ 2479898 h 2866283"/>
              <a:gd name="connsiteX39" fmla="*/ 4412222 w 8105972"/>
              <a:gd name="connsiteY39" fmla="*/ 2775513 h 2866283"/>
              <a:gd name="connsiteX40" fmla="*/ 4576448 w 8105972"/>
              <a:gd name="connsiteY40" fmla="*/ 2682449 h 2866283"/>
              <a:gd name="connsiteX41" fmla="*/ 4664036 w 8105972"/>
              <a:gd name="connsiteY41" fmla="*/ 2813833 h 2866283"/>
              <a:gd name="connsiteX42" fmla="*/ 4877530 w 8105972"/>
              <a:gd name="connsiteY42" fmla="*/ 2857628 h 2866283"/>
              <a:gd name="connsiteX43" fmla="*/ 5041757 w 8105972"/>
              <a:gd name="connsiteY43" fmla="*/ 2824782 h 2866283"/>
              <a:gd name="connsiteX44" fmla="*/ 5118396 w 8105972"/>
              <a:gd name="connsiteY44" fmla="*/ 2852154 h 2866283"/>
              <a:gd name="connsiteX45" fmla="*/ 5216932 w 8105972"/>
              <a:gd name="connsiteY45" fmla="*/ 2562013 h 2866283"/>
              <a:gd name="connsiteX46" fmla="*/ 5315468 w 8105972"/>
              <a:gd name="connsiteY46" fmla="*/ 2622231 h 2866283"/>
              <a:gd name="connsiteX47" fmla="*/ 5364736 w 8105972"/>
              <a:gd name="connsiteY47" fmla="*/ 2337564 h 2866283"/>
              <a:gd name="connsiteX48" fmla="*/ 5446849 w 8105972"/>
              <a:gd name="connsiteY48" fmla="*/ 2364936 h 2866283"/>
              <a:gd name="connsiteX49" fmla="*/ 5643921 w 8105972"/>
              <a:gd name="connsiteY49" fmla="*/ 2129539 h 2866283"/>
              <a:gd name="connsiteX50" fmla="*/ 5731509 w 8105972"/>
              <a:gd name="connsiteY50" fmla="*/ 2063847 h 2866283"/>
              <a:gd name="connsiteX51" fmla="*/ 5813622 w 8105972"/>
              <a:gd name="connsiteY51" fmla="*/ 1538308 h 2866283"/>
              <a:gd name="connsiteX52" fmla="*/ 5901209 w 8105972"/>
              <a:gd name="connsiteY52" fmla="*/ 2217129 h 2866283"/>
              <a:gd name="connsiteX53" fmla="*/ 6021642 w 8105972"/>
              <a:gd name="connsiteY53" fmla="*/ 1795603 h 2866283"/>
              <a:gd name="connsiteX54" fmla="*/ 6098281 w 8105972"/>
              <a:gd name="connsiteY54" fmla="*/ 1954360 h 2866283"/>
              <a:gd name="connsiteX55" fmla="*/ 6180395 w 8105972"/>
              <a:gd name="connsiteY55" fmla="*/ 2036475 h 2866283"/>
              <a:gd name="connsiteX56" fmla="*/ 6262508 w 8105972"/>
              <a:gd name="connsiteY56" fmla="*/ 2233552 h 2866283"/>
              <a:gd name="connsiteX57" fmla="*/ 6371992 w 8105972"/>
              <a:gd name="connsiteY57" fmla="*/ 1954360 h 2866283"/>
              <a:gd name="connsiteX58" fmla="*/ 6459580 w 8105972"/>
              <a:gd name="connsiteY58" fmla="*/ 2025526 h 2866283"/>
              <a:gd name="connsiteX59" fmla="*/ 6563590 w 8105972"/>
              <a:gd name="connsiteY59" fmla="*/ 2031001 h 2866283"/>
              <a:gd name="connsiteX60" fmla="*/ 6651178 w 8105972"/>
              <a:gd name="connsiteY60" fmla="*/ 1916039 h 2866283"/>
              <a:gd name="connsiteX61" fmla="*/ 6744239 w 8105972"/>
              <a:gd name="connsiteY61" fmla="*/ 1461667 h 2866283"/>
              <a:gd name="connsiteX62" fmla="*/ 6957734 w 8105972"/>
              <a:gd name="connsiteY62" fmla="*/ 1001822 h 2866283"/>
              <a:gd name="connsiteX63" fmla="*/ 7061744 w 8105972"/>
              <a:gd name="connsiteY63" fmla="*/ 547450 h 2866283"/>
              <a:gd name="connsiteX64" fmla="*/ 7121960 w 8105972"/>
              <a:gd name="connsiteY64" fmla="*/ 1127732 h 2866283"/>
              <a:gd name="connsiteX65" fmla="*/ 7154806 w 8105972"/>
              <a:gd name="connsiteY65" fmla="*/ 1291962 h 2866283"/>
              <a:gd name="connsiteX66" fmla="*/ 7247867 w 8105972"/>
              <a:gd name="connsiteY66" fmla="*/ 1554732 h 2866283"/>
              <a:gd name="connsiteX67" fmla="*/ 7329981 w 8105972"/>
              <a:gd name="connsiteY67" fmla="*/ 1302911 h 2866283"/>
              <a:gd name="connsiteX68" fmla="*/ 7466836 w 8105972"/>
              <a:gd name="connsiteY68" fmla="*/ 481758 h 2866283"/>
              <a:gd name="connsiteX69" fmla="*/ 7614640 w 8105972"/>
              <a:gd name="connsiteY69" fmla="*/ 197091 h 2866283"/>
              <a:gd name="connsiteX70" fmla="*/ 7691279 w 8105972"/>
              <a:gd name="connsiteY70" fmla="*/ 14 h 2866283"/>
              <a:gd name="connsiteX71" fmla="*/ 7868421 w 8105972"/>
              <a:gd name="connsiteY71" fmla="*/ 205757 h 2866283"/>
              <a:gd name="connsiteX72" fmla="*/ 8036580 w 8105972"/>
              <a:gd name="connsiteY72" fmla="*/ 539778 h 2866283"/>
              <a:gd name="connsiteX73" fmla="*/ 8105972 w 8105972"/>
              <a:gd name="connsiteY73" fmla="*/ 94184 h 2866283"/>
              <a:gd name="connsiteX0" fmla="*/ 0 w 8105972"/>
              <a:gd name="connsiteY0" fmla="*/ 2434054 h 2886132"/>
              <a:gd name="connsiteX1" fmla="*/ 109485 w 8105972"/>
              <a:gd name="connsiteY1" fmla="*/ 2379311 h 2886132"/>
              <a:gd name="connsiteX2" fmla="*/ 180650 w 8105972"/>
              <a:gd name="connsiteY2" fmla="*/ 2089170 h 2886132"/>
              <a:gd name="connsiteX3" fmla="*/ 246340 w 8105972"/>
              <a:gd name="connsiteY3" fmla="*/ 2264349 h 2886132"/>
              <a:gd name="connsiteX4" fmla="*/ 361299 w 8105972"/>
              <a:gd name="connsiteY4" fmla="*/ 2023478 h 2886132"/>
              <a:gd name="connsiteX5" fmla="*/ 426990 w 8105972"/>
              <a:gd name="connsiteY5" fmla="*/ 1503414 h 2886132"/>
              <a:gd name="connsiteX6" fmla="*/ 613113 w 8105972"/>
              <a:gd name="connsiteY6" fmla="*/ 1317286 h 2886132"/>
              <a:gd name="connsiteX7" fmla="*/ 733546 w 8105972"/>
              <a:gd name="connsiteY7" fmla="*/ 600145 h 2886132"/>
              <a:gd name="connsiteX8" fmla="*/ 843030 w 8105972"/>
              <a:gd name="connsiteY8" fmla="*/ 1350132 h 2886132"/>
              <a:gd name="connsiteX9" fmla="*/ 875876 w 8105972"/>
              <a:gd name="connsiteY9" fmla="*/ 1705965 h 2886132"/>
              <a:gd name="connsiteX10" fmla="*/ 952515 w 8105972"/>
              <a:gd name="connsiteY10" fmla="*/ 2028952 h 2886132"/>
              <a:gd name="connsiteX11" fmla="*/ 1067473 w 8105972"/>
              <a:gd name="connsiteY11" fmla="*/ 2209606 h 2886132"/>
              <a:gd name="connsiteX12" fmla="*/ 1127690 w 8105972"/>
              <a:gd name="connsiteY12" fmla="*/ 2045375 h 2886132"/>
              <a:gd name="connsiteX13" fmla="*/ 1231700 w 8105972"/>
              <a:gd name="connsiteY13" fmla="*/ 2176760 h 2886132"/>
              <a:gd name="connsiteX14" fmla="*/ 1412349 w 8105972"/>
              <a:gd name="connsiteY14" fmla="*/ 1941362 h 2886132"/>
              <a:gd name="connsiteX15" fmla="*/ 1478040 w 8105972"/>
              <a:gd name="connsiteY15" fmla="*/ 2105593 h 2886132"/>
              <a:gd name="connsiteX16" fmla="*/ 1631318 w 8105972"/>
              <a:gd name="connsiteY16" fmla="*/ 2138439 h 2886132"/>
              <a:gd name="connsiteX17" fmla="*/ 1697152 w 8105972"/>
              <a:gd name="connsiteY17" fmla="*/ 2231503 h 2886132"/>
              <a:gd name="connsiteX18" fmla="*/ 1806493 w 8105972"/>
              <a:gd name="connsiteY18" fmla="*/ 2215080 h 2886132"/>
              <a:gd name="connsiteX19" fmla="*/ 2009039 w 8105972"/>
              <a:gd name="connsiteY19" fmla="*/ 2631131 h 2886132"/>
              <a:gd name="connsiteX20" fmla="*/ 2156843 w 8105972"/>
              <a:gd name="connsiteY20" fmla="*/ 2685875 h 2886132"/>
              <a:gd name="connsiteX21" fmla="*/ 2299173 w 8105972"/>
              <a:gd name="connsiteY21" fmla="*/ 2543542 h 2886132"/>
              <a:gd name="connsiteX22" fmla="*/ 2392234 w 8105972"/>
              <a:gd name="connsiteY22" fmla="*/ 2614708 h 2886132"/>
              <a:gd name="connsiteX23" fmla="*/ 2501719 w 8105972"/>
              <a:gd name="connsiteY23" fmla="*/ 2631131 h 2886132"/>
              <a:gd name="connsiteX24" fmla="*/ 2638574 w 8105972"/>
              <a:gd name="connsiteY24" fmla="*/ 2691349 h 2886132"/>
              <a:gd name="connsiteX25" fmla="*/ 2731636 w 8105972"/>
              <a:gd name="connsiteY25" fmla="*/ 2642080 h 2886132"/>
              <a:gd name="connsiteX26" fmla="*/ 2912285 w 8105972"/>
              <a:gd name="connsiteY26" fmla="*/ 2795362 h 2886132"/>
              <a:gd name="connsiteX27" fmla="*/ 3076512 w 8105972"/>
              <a:gd name="connsiteY27" fmla="*/ 2620183 h 2886132"/>
              <a:gd name="connsiteX28" fmla="*/ 3279058 w 8105972"/>
              <a:gd name="connsiteY28" fmla="*/ 2778939 h 2886132"/>
              <a:gd name="connsiteX29" fmla="*/ 3394017 w 8105972"/>
              <a:gd name="connsiteY29" fmla="*/ 2713247 h 2886132"/>
              <a:gd name="connsiteX30" fmla="*/ 3443285 w 8105972"/>
              <a:gd name="connsiteY30" fmla="*/ 2669452 h 2886132"/>
              <a:gd name="connsiteX31" fmla="*/ 3514450 w 8105972"/>
              <a:gd name="connsiteY31" fmla="*/ 2724195 h 2886132"/>
              <a:gd name="connsiteX32" fmla="*/ 3607511 w 8105972"/>
              <a:gd name="connsiteY32" fmla="*/ 2581862 h 2886132"/>
              <a:gd name="connsiteX33" fmla="*/ 3722470 w 8105972"/>
              <a:gd name="connsiteY33" fmla="*/ 2707772 h 2886132"/>
              <a:gd name="connsiteX34" fmla="*/ 3804583 w 8105972"/>
              <a:gd name="connsiteY34" fmla="*/ 2702298 h 2886132"/>
              <a:gd name="connsiteX35" fmla="*/ 3963336 w 8105972"/>
              <a:gd name="connsiteY35" fmla="*/ 2532593 h 2886132"/>
              <a:gd name="connsiteX36" fmla="*/ 4061872 w 8105972"/>
              <a:gd name="connsiteY36" fmla="*/ 2631131 h 2886132"/>
              <a:gd name="connsiteX37" fmla="*/ 4242521 w 8105972"/>
              <a:gd name="connsiteY37" fmla="*/ 2450478 h 2886132"/>
              <a:gd name="connsiteX38" fmla="*/ 4335583 w 8105972"/>
              <a:gd name="connsiteY38" fmla="*/ 2499747 h 2886132"/>
              <a:gd name="connsiteX39" fmla="*/ 4412222 w 8105972"/>
              <a:gd name="connsiteY39" fmla="*/ 2795362 h 2886132"/>
              <a:gd name="connsiteX40" fmla="*/ 4576448 w 8105972"/>
              <a:gd name="connsiteY40" fmla="*/ 2702298 h 2886132"/>
              <a:gd name="connsiteX41" fmla="*/ 4664036 w 8105972"/>
              <a:gd name="connsiteY41" fmla="*/ 2833682 h 2886132"/>
              <a:gd name="connsiteX42" fmla="*/ 4877530 w 8105972"/>
              <a:gd name="connsiteY42" fmla="*/ 2877477 h 2886132"/>
              <a:gd name="connsiteX43" fmla="*/ 5041757 w 8105972"/>
              <a:gd name="connsiteY43" fmla="*/ 2844631 h 2886132"/>
              <a:gd name="connsiteX44" fmla="*/ 5118396 w 8105972"/>
              <a:gd name="connsiteY44" fmla="*/ 2872003 h 2886132"/>
              <a:gd name="connsiteX45" fmla="*/ 5216932 w 8105972"/>
              <a:gd name="connsiteY45" fmla="*/ 2581862 h 2886132"/>
              <a:gd name="connsiteX46" fmla="*/ 5315468 w 8105972"/>
              <a:gd name="connsiteY46" fmla="*/ 2642080 h 2886132"/>
              <a:gd name="connsiteX47" fmla="*/ 5364736 w 8105972"/>
              <a:gd name="connsiteY47" fmla="*/ 2357413 h 2886132"/>
              <a:gd name="connsiteX48" fmla="*/ 5446849 w 8105972"/>
              <a:gd name="connsiteY48" fmla="*/ 2384785 h 2886132"/>
              <a:gd name="connsiteX49" fmla="*/ 5643921 w 8105972"/>
              <a:gd name="connsiteY49" fmla="*/ 2149388 h 2886132"/>
              <a:gd name="connsiteX50" fmla="*/ 5731509 w 8105972"/>
              <a:gd name="connsiteY50" fmla="*/ 2083696 h 2886132"/>
              <a:gd name="connsiteX51" fmla="*/ 5813622 w 8105972"/>
              <a:gd name="connsiteY51" fmla="*/ 1558157 h 2886132"/>
              <a:gd name="connsiteX52" fmla="*/ 5901209 w 8105972"/>
              <a:gd name="connsiteY52" fmla="*/ 2236978 h 2886132"/>
              <a:gd name="connsiteX53" fmla="*/ 6021642 w 8105972"/>
              <a:gd name="connsiteY53" fmla="*/ 1815452 h 2886132"/>
              <a:gd name="connsiteX54" fmla="*/ 6098281 w 8105972"/>
              <a:gd name="connsiteY54" fmla="*/ 1974209 h 2886132"/>
              <a:gd name="connsiteX55" fmla="*/ 6180395 w 8105972"/>
              <a:gd name="connsiteY55" fmla="*/ 2056324 h 2886132"/>
              <a:gd name="connsiteX56" fmla="*/ 6262508 w 8105972"/>
              <a:gd name="connsiteY56" fmla="*/ 2253401 h 2886132"/>
              <a:gd name="connsiteX57" fmla="*/ 6371992 w 8105972"/>
              <a:gd name="connsiteY57" fmla="*/ 1974209 h 2886132"/>
              <a:gd name="connsiteX58" fmla="*/ 6459580 w 8105972"/>
              <a:gd name="connsiteY58" fmla="*/ 2045375 h 2886132"/>
              <a:gd name="connsiteX59" fmla="*/ 6563590 w 8105972"/>
              <a:gd name="connsiteY59" fmla="*/ 2050850 h 2886132"/>
              <a:gd name="connsiteX60" fmla="*/ 6651178 w 8105972"/>
              <a:gd name="connsiteY60" fmla="*/ 1935888 h 2886132"/>
              <a:gd name="connsiteX61" fmla="*/ 6744239 w 8105972"/>
              <a:gd name="connsiteY61" fmla="*/ 1481516 h 2886132"/>
              <a:gd name="connsiteX62" fmla="*/ 6957734 w 8105972"/>
              <a:gd name="connsiteY62" fmla="*/ 1021671 h 2886132"/>
              <a:gd name="connsiteX63" fmla="*/ 7061744 w 8105972"/>
              <a:gd name="connsiteY63" fmla="*/ 567299 h 2886132"/>
              <a:gd name="connsiteX64" fmla="*/ 7121960 w 8105972"/>
              <a:gd name="connsiteY64" fmla="*/ 1147581 h 2886132"/>
              <a:gd name="connsiteX65" fmla="*/ 7154806 w 8105972"/>
              <a:gd name="connsiteY65" fmla="*/ 1311811 h 2886132"/>
              <a:gd name="connsiteX66" fmla="*/ 7247867 w 8105972"/>
              <a:gd name="connsiteY66" fmla="*/ 1574581 h 2886132"/>
              <a:gd name="connsiteX67" fmla="*/ 7329981 w 8105972"/>
              <a:gd name="connsiteY67" fmla="*/ 1322760 h 2886132"/>
              <a:gd name="connsiteX68" fmla="*/ 7466836 w 8105972"/>
              <a:gd name="connsiteY68" fmla="*/ 501607 h 2886132"/>
              <a:gd name="connsiteX69" fmla="*/ 7614640 w 8105972"/>
              <a:gd name="connsiteY69" fmla="*/ 216940 h 2886132"/>
              <a:gd name="connsiteX70" fmla="*/ 7691279 w 8105972"/>
              <a:gd name="connsiteY70" fmla="*/ 19863 h 2886132"/>
              <a:gd name="connsiteX71" fmla="*/ 7859286 w 8105972"/>
              <a:gd name="connsiteY71" fmla="*/ 716088 h 2886132"/>
              <a:gd name="connsiteX72" fmla="*/ 8036580 w 8105972"/>
              <a:gd name="connsiteY72" fmla="*/ 559627 h 2886132"/>
              <a:gd name="connsiteX73" fmla="*/ 8105972 w 8105972"/>
              <a:gd name="connsiteY73" fmla="*/ 114033 h 2886132"/>
              <a:gd name="connsiteX0" fmla="*/ 0 w 8105972"/>
              <a:gd name="connsiteY0" fmla="*/ 2593619 h 3045697"/>
              <a:gd name="connsiteX1" fmla="*/ 109485 w 8105972"/>
              <a:gd name="connsiteY1" fmla="*/ 2538876 h 3045697"/>
              <a:gd name="connsiteX2" fmla="*/ 180650 w 8105972"/>
              <a:gd name="connsiteY2" fmla="*/ 2248735 h 3045697"/>
              <a:gd name="connsiteX3" fmla="*/ 246340 w 8105972"/>
              <a:gd name="connsiteY3" fmla="*/ 2423914 h 3045697"/>
              <a:gd name="connsiteX4" fmla="*/ 361299 w 8105972"/>
              <a:gd name="connsiteY4" fmla="*/ 2183043 h 3045697"/>
              <a:gd name="connsiteX5" fmla="*/ 426990 w 8105972"/>
              <a:gd name="connsiteY5" fmla="*/ 1662979 h 3045697"/>
              <a:gd name="connsiteX6" fmla="*/ 613113 w 8105972"/>
              <a:gd name="connsiteY6" fmla="*/ 1476851 h 3045697"/>
              <a:gd name="connsiteX7" fmla="*/ 733546 w 8105972"/>
              <a:gd name="connsiteY7" fmla="*/ 759710 h 3045697"/>
              <a:gd name="connsiteX8" fmla="*/ 843030 w 8105972"/>
              <a:gd name="connsiteY8" fmla="*/ 1509697 h 3045697"/>
              <a:gd name="connsiteX9" fmla="*/ 875876 w 8105972"/>
              <a:gd name="connsiteY9" fmla="*/ 1865530 h 3045697"/>
              <a:gd name="connsiteX10" fmla="*/ 952515 w 8105972"/>
              <a:gd name="connsiteY10" fmla="*/ 2188517 h 3045697"/>
              <a:gd name="connsiteX11" fmla="*/ 1067473 w 8105972"/>
              <a:gd name="connsiteY11" fmla="*/ 2369171 h 3045697"/>
              <a:gd name="connsiteX12" fmla="*/ 1127690 w 8105972"/>
              <a:gd name="connsiteY12" fmla="*/ 2204940 h 3045697"/>
              <a:gd name="connsiteX13" fmla="*/ 1231700 w 8105972"/>
              <a:gd name="connsiteY13" fmla="*/ 2336325 h 3045697"/>
              <a:gd name="connsiteX14" fmla="*/ 1412349 w 8105972"/>
              <a:gd name="connsiteY14" fmla="*/ 2100927 h 3045697"/>
              <a:gd name="connsiteX15" fmla="*/ 1478040 w 8105972"/>
              <a:gd name="connsiteY15" fmla="*/ 2265158 h 3045697"/>
              <a:gd name="connsiteX16" fmla="*/ 1631318 w 8105972"/>
              <a:gd name="connsiteY16" fmla="*/ 2298004 h 3045697"/>
              <a:gd name="connsiteX17" fmla="*/ 1697152 w 8105972"/>
              <a:gd name="connsiteY17" fmla="*/ 2391068 h 3045697"/>
              <a:gd name="connsiteX18" fmla="*/ 1806493 w 8105972"/>
              <a:gd name="connsiteY18" fmla="*/ 2374645 h 3045697"/>
              <a:gd name="connsiteX19" fmla="*/ 2009039 w 8105972"/>
              <a:gd name="connsiteY19" fmla="*/ 2790696 h 3045697"/>
              <a:gd name="connsiteX20" fmla="*/ 2156843 w 8105972"/>
              <a:gd name="connsiteY20" fmla="*/ 2845440 h 3045697"/>
              <a:gd name="connsiteX21" fmla="*/ 2299173 w 8105972"/>
              <a:gd name="connsiteY21" fmla="*/ 2703107 h 3045697"/>
              <a:gd name="connsiteX22" fmla="*/ 2392234 w 8105972"/>
              <a:gd name="connsiteY22" fmla="*/ 2774273 h 3045697"/>
              <a:gd name="connsiteX23" fmla="*/ 2501719 w 8105972"/>
              <a:gd name="connsiteY23" fmla="*/ 2790696 h 3045697"/>
              <a:gd name="connsiteX24" fmla="*/ 2638574 w 8105972"/>
              <a:gd name="connsiteY24" fmla="*/ 2850914 h 3045697"/>
              <a:gd name="connsiteX25" fmla="*/ 2731636 w 8105972"/>
              <a:gd name="connsiteY25" fmla="*/ 2801645 h 3045697"/>
              <a:gd name="connsiteX26" fmla="*/ 2912285 w 8105972"/>
              <a:gd name="connsiteY26" fmla="*/ 2954927 h 3045697"/>
              <a:gd name="connsiteX27" fmla="*/ 3076512 w 8105972"/>
              <a:gd name="connsiteY27" fmla="*/ 2779748 h 3045697"/>
              <a:gd name="connsiteX28" fmla="*/ 3279058 w 8105972"/>
              <a:gd name="connsiteY28" fmla="*/ 2938504 h 3045697"/>
              <a:gd name="connsiteX29" fmla="*/ 3394017 w 8105972"/>
              <a:gd name="connsiteY29" fmla="*/ 2872812 h 3045697"/>
              <a:gd name="connsiteX30" fmla="*/ 3443285 w 8105972"/>
              <a:gd name="connsiteY30" fmla="*/ 2829017 h 3045697"/>
              <a:gd name="connsiteX31" fmla="*/ 3514450 w 8105972"/>
              <a:gd name="connsiteY31" fmla="*/ 2883760 h 3045697"/>
              <a:gd name="connsiteX32" fmla="*/ 3607511 w 8105972"/>
              <a:gd name="connsiteY32" fmla="*/ 2741427 h 3045697"/>
              <a:gd name="connsiteX33" fmla="*/ 3722470 w 8105972"/>
              <a:gd name="connsiteY33" fmla="*/ 2867337 h 3045697"/>
              <a:gd name="connsiteX34" fmla="*/ 3804583 w 8105972"/>
              <a:gd name="connsiteY34" fmla="*/ 2861863 h 3045697"/>
              <a:gd name="connsiteX35" fmla="*/ 3963336 w 8105972"/>
              <a:gd name="connsiteY35" fmla="*/ 2692158 h 3045697"/>
              <a:gd name="connsiteX36" fmla="*/ 4061872 w 8105972"/>
              <a:gd name="connsiteY36" fmla="*/ 2790696 h 3045697"/>
              <a:gd name="connsiteX37" fmla="*/ 4242521 w 8105972"/>
              <a:gd name="connsiteY37" fmla="*/ 2610043 h 3045697"/>
              <a:gd name="connsiteX38" fmla="*/ 4335583 w 8105972"/>
              <a:gd name="connsiteY38" fmla="*/ 2659312 h 3045697"/>
              <a:gd name="connsiteX39" fmla="*/ 4412222 w 8105972"/>
              <a:gd name="connsiteY39" fmla="*/ 2954927 h 3045697"/>
              <a:gd name="connsiteX40" fmla="*/ 4576448 w 8105972"/>
              <a:gd name="connsiteY40" fmla="*/ 2861863 h 3045697"/>
              <a:gd name="connsiteX41" fmla="*/ 4664036 w 8105972"/>
              <a:gd name="connsiteY41" fmla="*/ 2993247 h 3045697"/>
              <a:gd name="connsiteX42" fmla="*/ 4877530 w 8105972"/>
              <a:gd name="connsiteY42" fmla="*/ 3037042 h 3045697"/>
              <a:gd name="connsiteX43" fmla="*/ 5041757 w 8105972"/>
              <a:gd name="connsiteY43" fmla="*/ 3004196 h 3045697"/>
              <a:gd name="connsiteX44" fmla="*/ 5118396 w 8105972"/>
              <a:gd name="connsiteY44" fmla="*/ 3031568 h 3045697"/>
              <a:gd name="connsiteX45" fmla="*/ 5216932 w 8105972"/>
              <a:gd name="connsiteY45" fmla="*/ 2741427 h 3045697"/>
              <a:gd name="connsiteX46" fmla="*/ 5315468 w 8105972"/>
              <a:gd name="connsiteY46" fmla="*/ 2801645 h 3045697"/>
              <a:gd name="connsiteX47" fmla="*/ 5364736 w 8105972"/>
              <a:gd name="connsiteY47" fmla="*/ 2516978 h 3045697"/>
              <a:gd name="connsiteX48" fmla="*/ 5446849 w 8105972"/>
              <a:gd name="connsiteY48" fmla="*/ 2544350 h 3045697"/>
              <a:gd name="connsiteX49" fmla="*/ 5643921 w 8105972"/>
              <a:gd name="connsiteY49" fmla="*/ 2308953 h 3045697"/>
              <a:gd name="connsiteX50" fmla="*/ 5731509 w 8105972"/>
              <a:gd name="connsiteY50" fmla="*/ 2243261 h 3045697"/>
              <a:gd name="connsiteX51" fmla="*/ 5813622 w 8105972"/>
              <a:gd name="connsiteY51" fmla="*/ 1717722 h 3045697"/>
              <a:gd name="connsiteX52" fmla="*/ 5901209 w 8105972"/>
              <a:gd name="connsiteY52" fmla="*/ 2396543 h 3045697"/>
              <a:gd name="connsiteX53" fmla="*/ 6021642 w 8105972"/>
              <a:gd name="connsiteY53" fmla="*/ 1975017 h 3045697"/>
              <a:gd name="connsiteX54" fmla="*/ 6098281 w 8105972"/>
              <a:gd name="connsiteY54" fmla="*/ 2133774 h 3045697"/>
              <a:gd name="connsiteX55" fmla="*/ 6180395 w 8105972"/>
              <a:gd name="connsiteY55" fmla="*/ 2215889 h 3045697"/>
              <a:gd name="connsiteX56" fmla="*/ 6262508 w 8105972"/>
              <a:gd name="connsiteY56" fmla="*/ 2412966 h 3045697"/>
              <a:gd name="connsiteX57" fmla="*/ 6371992 w 8105972"/>
              <a:gd name="connsiteY57" fmla="*/ 2133774 h 3045697"/>
              <a:gd name="connsiteX58" fmla="*/ 6459580 w 8105972"/>
              <a:gd name="connsiteY58" fmla="*/ 2204940 h 3045697"/>
              <a:gd name="connsiteX59" fmla="*/ 6563590 w 8105972"/>
              <a:gd name="connsiteY59" fmla="*/ 2210415 h 3045697"/>
              <a:gd name="connsiteX60" fmla="*/ 6651178 w 8105972"/>
              <a:gd name="connsiteY60" fmla="*/ 2095453 h 3045697"/>
              <a:gd name="connsiteX61" fmla="*/ 6744239 w 8105972"/>
              <a:gd name="connsiteY61" fmla="*/ 1641081 h 3045697"/>
              <a:gd name="connsiteX62" fmla="*/ 6957734 w 8105972"/>
              <a:gd name="connsiteY62" fmla="*/ 1181236 h 3045697"/>
              <a:gd name="connsiteX63" fmla="*/ 7061744 w 8105972"/>
              <a:gd name="connsiteY63" fmla="*/ 726864 h 3045697"/>
              <a:gd name="connsiteX64" fmla="*/ 7121960 w 8105972"/>
              <a:gd name="connsiteY64" fmla="*/ 1307146 h 3045697"/>
              <a:gd name="connsiteX65" fmla="*/ 7154806 w 8105972"/>
              <a:gd name="connsiteY65" fmla="*/ 1471376 h 3045697"/>
              <a:gd name="connsiteX66" fmla="*/ 7247867 w 8105972"/>
              <a:gd name="connsiteY66" fmla="*/ 1734146 h 3045697"/>
              <a:gd name="connsiteX67" fmla="*/ 7329981 w 8105972"/>
              <a:gd name="connsiteY67" fmla="*/ 1482325 h 3045697"/>
              <a:gd name="connsiteX68" fmla="*/ 7466836 w 8105972"/>
              <a:gd name="connsiteY68" fmla="*/ 661172 h 3045697"/>
              <a:gd name="connsiteX69" fmla="*/ 7614640 w 8105972"/>
              <a:gd name="connsiteY69" fmla="*/ 376505 h 3045697"/>
              <a:gd name="connsiteX70" fmla="*/ 7700415 w 8105972"/>
              <a:gd name="connsiteY70" fmla="*/ 13014 h 3045697"/>
              <a:gd name="connsiteX71" fmla="*/ 7859286 w 8105972"/>
              <a:gd name="connsiteY71" fmla="*/ 875653 h 3045697"/>
              <a:gd name="connsiteX72" fmla="*/ 8036580 w 8105972"/>
              <a:gd name="connsiteY72" fmla="*/ 719192 h 3045697"/>
              <a:gd name="connsiteX73" fmla="*/ 8105972 w 8105972"/>
              <a:gd name="connsiteY73" fmla="*/ 273598 h 3045697"/>
              <a:gd name="connsiteX0" fmla="*/ 0 w 8105972"/>
              <a:gd name="connsiteY0" fmla="*/ 2660881 h 3112959"/>
              <a:gd name="connsiteX1" fmla="*/ 109485 w 8105972"/>
              <a:gd name="connsiteY1" fmla="*/ 2606138 h 3112959"/>
              <a:gd name="connsiteX2" fmla="*/ 180650 w 8105972"/>
              <a:gd name="connsiteY2" fmla="*/ 2315997 h 3112959"/>
              <a:gd name="connsiteX3" fmla="*/ 246340 w 8105972"/>
              <a:gd name="connsiteY3" fmla="*/ 2491176 h 3112959"/>
              <a:gd name="connsiteX4" fmla="*/ 361299 w 8105972"/>
              <a:gd name="connsiteY4" fmla="*/ 2250305 h 3112959"/>
              <a:gd name="connsiteX5" fmla="*/ 426990 w 8105972"/>
              <a:gd name="connsiteY5" fmla="*/ 1730241 h 3112959"/>
              <a:gd name="connsiteX6" fmla="*/ 613113 w 8105972"/>
              <a:gd name="connsiteY6" fmla="*/ 1544113 h 3112959"/>
              <a:gd name="connsiteX7" fmla="*/ 733546 w 8105972"/>
              <a:gd name="connsiteY7" fmla="*/ 826972 h 3112959"/>
              <a:gd name="connsiteX8" fmla="*/ 843030 w 8105972"/>
              <a:gd name="connsiteY8" fmla="*/ 1576959 h 3112959"/>
              <a:gd name="connsiteX9" fmla="*/ 875876 w 8105972"/>
              <a:gd name="connsiteY9" fmla="*/ 1932792 h 3112959"/>
              <a:gd name="connsiteX10" fmla="*/ 952515 w 8105972"/>
              <a:gd name="connsiteY10" fmla="*/ 2255779 h 3112959"/>
              <a:gd name="connsiteX11" fmla="*/ 1067473 w 8105972"/>
              <a:gd name="connsiteY11" fmla="*/ 2436433 h 3112959"/>
              <a:gd name="connsiteX12" fmla="*/ 1127690 w 8105972"/>
              <a:gd name="connsiteY12" fmla="*/ 2272202 h 3112959"/>
              <a:gd name="connsiteX13" fmla="*/ 1231700 w 8105972"/>
              <a:gd name="connsiteY13" fmla="*/ 2403587 h 3112959"/>
              <a:gd name="connsiteX14" fmla="*/ 1412349 w 8105972"/>
              <a:gd name="connsiteY14" fmla="*/ 2168189 h 3112959"/>
              <a:gd name="connsiteX15" fmla="*/ 1478040 w 8105972"/>
              <a:gd name="connsiteY15" fmla="*/ 2332420 h 3112959"/>
              <a:gd name="connsiteX16" fmla="*/ 1631318 w 8105972"/>
              <a:gd name="connsiteY16" fmla="*/ 2365266 h 3112959"/>
              <a:gd name="connsiteX17" fmla="*/ 1697152 w 8105972"/>
              <a:gd name="connsiteY17" fmla="*/ 2458330 h 3112959"/>
              <a:gd name="connsiteX18" fmla="*/ 1806493 w 8105972"/>
              <a:gd name="connsiteY18" fmla="*/ 2441907 h 3112959"/>
              <a:gd name="connsiteX19" fmla="*/ 2009039 w 8105972"/>
              <a:gd name="connsiteY19" fmla="*/ 2857958 h 3112959"/>
              <a:gd name="connsiteX20" fmla="*/ 2156843 w 8105972"/>
              <a:gd name="connsiteY20" fmla="*/ 2912702 h 3112959"/>
              <a:gd name="connsiteX21" fmla="*/ 2299173 w 8105972"/>
              <a:gd name="connsiteY21" fmla="*/ 2770369 h 3112959"/>
              <a:gd name="connsiteX22" fmla="*/ 2392234 w 8105972"/>
              <a:gd name="connsiteY22" fmla="*/ 2841535 h 3112959"/>
              <a:gd name="connsiteX23" fmla="*/ 2501719 w 8105972"/>
              <a:gd name="connsiteY23" fmla="*/ 2857958 h 3112959"/>
              <a:gd name="connsiteX24" fmla="*/ 2638574 w 8105972"/>
              <a:gd name="connsiteY24" fmla="*/ 2918176 h 3112959"/>
              <a:gd name="connsiteX25" fmla="*/ 2731636 w 8105972"/>
              <a:gd name="connsiteY25" fmla="*/ 2868907 h 3112959"/>
              <a:gd name="connsiteX26" fmla="*/ 2912285 w 8105972"/>
              <a:gd name="connsiteY26" fmla="*/ 3022189 h 3112959"/>
              <a:gd name="connsiteX27" fmla="*/ 3076512 w 8105972"/>
              <a:gd name="connsiteY27" fmla="*/ 2847010 h 3112959"/>
              <a:gd name="connsiteX28" fmla="*/ 3279058 w 8105972"/>
              <a:gd name="connsiteY28" fmla="*/ 3005766 h 3112959"/>
              <a:gd name="connsiteX29" fmla="*/ 3394017 w 8105972"/>
              <a:gd name="connsiteY29" fmla="*/ 2940074 h 3112959"/>
              <a:gd name="connsiteX30" fmla="*/ 3443285 w 8105972"/>
              <a:gd name="connsiteY30" fmla="*/ 2896279 h 3112959"/>
              <a:gd name="connsiteX31" fmla="*/ 3514450 w 8105972"/>
              <a:gd name="connsiteY31" fmla="*/ 2951022 h 3112959"/>
              <a:gd name="connsiteX32" fmla="*/ 3607511 w 8105972"/>
              <a:gd name="connsiteY32" fmla="*/ 2808689 h 3112959"/>
              <a:gd name="connsiteX33" fmla="*/ 3722470 w 8105972"/>
              <a:gd name="connsiteY33" fmla="*/ 2934599 h 3112959"/>
              <a:gd name="connsiteX34" fmla="*/ 3804583 w 8105972"/>
              <a:gd name="connsiteY34" fmla="*/ 2929125 h 3112959"/>
              <a:gd name="connsiteX35" fmla="*/ 3963336 w 8105972"/>
              <a:gd name="connsiteY35" fmla="*/ 2759420 h 3112959"/>
              <a:gd name="connsiteX36" fmla="*/ 4061872 w 8105972"/>
              <a:gd name="connsiteY36" fmla="*/ 2857958 h 3112959"/>
              <a:gd name="connsiteX37" fmla="*/ 4242521 w 8105972"/>
              <a:gd name="connsiteY37" fmla="*/ 2677305 h 3112959"/>
              <a:gd name="connsiteX38" fmla="*/ 4335583 w 8105972"/>
              <a:gd name="connsiteY38" fmla="*/ 2726574 h 3112959"/>
              <a:gd name="connsiteX39" fmla="*/ 4412222 w 8105972"/>
              <a:gd name="connsiteY39" fmla="*/ 3022189 h 3112959"/>
              <a:gd name="connsiteX40" fmla="*/ 4576448 w 8105972"/>
              <a:gd name="connsiteY40" fmla="*/ 2929125 h 3112959"/>
              <a:gd name="connsiteX41" fmla="*/ 4664036 w 8105972"/>
              <a:gd name="connsiteY41" fmla="*/ 3060509 h 3112959"/>
              <a:gd name="connsiteX42" fmla="*/ 4877530 w 8105972"/>
              <a:gd name="connsiteY42" fmla="*/ 3104304 h 3112959"/>
              <a:gd name="connsiteX43" fmla="*/ 5041757 w 8105972"/>
              <a:gd name="connsiteY43" fmla="*/ 3071458 h 3112959"/>
              <a:gd name="connsiteX44" fmla="*/ 5118396 w 8105972"/>
              <a:gd name="connsiteY44" fmla="*/ 3098830 h 3112959"/>
              <a:gd name="connsiteX45" fmla="*/ 5216932 w 8105972"/>
              <a:gd name="connsiteY45" fmla="*/ 2808689 h 3112959"/>
              <a:gd name="connsiteX46" fmla="*/ 5315468 w 8105972"/>
              <a:gd name="connsiteY46" fmla="*/ 2868907 h 3112959"/>
              <a:gd name="connsiteX47" fmla="*/ 5364736 w 8105972"/>
              <a:gd name="connsiteY47" fmla="*/ 2584240 h 3112959"/>
              <a:gd name="connsiteX48" fmla="*/ 5446849 w 8105972"/>
              <a:gd name="connsiteY48" fmla="*/ 2611612 h 3112959"/>
              <a:gd name="connsiteX49" fmla="*/ 5643921 w 8105972"/>
              <a:gd name="connsiteY49" fmla="*/ 2376215 h 3112959"/>
              <a:gd name="connsiteX50" fmla="*/ 5731509 w 8105972"/>
              <a:gd name="connsiteY50" fmla="*/ 2310523 h 3112959"/>
              <a:gd name="connsiteX51" fmla="*/ 5813622 w 8105972"/>
              <a:gd name="connsiteY51" fmla="*/ 1784984 h 3112959"/>
              <a:gd name="connsiteX52" fmla="*/ 5901209 w 8105972"/>
              <a:gd name="connsiteY52" fmla="*/ 2463805 h 3112959"/>
              <a:gd name="connsiteX53" fmla="*/ 6021642 w 8105972"/>
              <a:gd name="connsiteY53" fmla="*/ 2042279 h 3112959"/>
              <a:gd name="connsiteX54" fmla="*/ 6098281 w 8105972"/>
              <a:gd name="connsiteY54" fmla="*/ 2201036 h 3112959"/>
              <a:gd name="connsiteX55" fmla="*/ 6180395 w 8105972"/>
              <a:gd name="connsiteY55" fmla="*/ 2283151 h 3112959"/>
              <a:gd name="connsiteX56" fmla="*/ 6262508 w 8105972"/>
              <a:gd name="connsiteY56" fmla="*/ 2480228 h 3112959"/>
              <a:gd name="connsiteX57" fmla="*/ 6371992 w 8105972"/>
              <a:gd name="connsiteY57" fmla="*/ 2201036 h 3112959"/>
              <a:gd name="connsiteX58" fmla="*/ 6459580 w 8105972"/>
              <a:gd name="connsiteY58" fmla="*/ 2272202 h 3112959"/>
              <a:gd name="connsiteX59" fmla="*/ 6563590 w 8105972"/>
              <a:gd name="connsiteY59" fmla="*/ 2277677 h 3112959"/>
              <a:gd name="connsiteX60" fmla="*/ 6651178 w 8105972"/>
              <a:gd name="connsiteY60" fmla="*/ 2162715 h 3112959"/>
              <a:gd name="connsiteX61" fmla="*/ 6744239 w 8105972"/>
              <a:gd name="connsiteY61" fmla="*/ 1708343 h 3112959"/>
              <a:gd name="connsiteX62" fmla="*/ 6957734 w 8105972"/>
              <a:gd name="connsiteY62" fmla="*/ 1248498 h 3112959"/>
              <a:gd name="connsiteX63" fmla="*/ 7061744 w 8105972"/>
              <a:gd name="connsiteY63" fmla="*/ 794126 h 3112959"/>
              <a:gd name="connsiteX64" fmla="*/ 7121960 w 8105972"/>
              <a:gd name="connsiteY64" fmla="*/ 1374408 h 3112959"/>
              <a:gd name="connsiteX65" fmla="*/ 7154806 w 8105972"/>
              <a:gd name="connsiteY65" fmla="*/ 1538638 h 3112959"/>
              <a:gd name="connsiteX66" fmla="*/ 7247867 w 8105972"/>
              <a:gd name="connsiteY66" fmla="*/ 1801408 h 3112959"/>
              <a:gd name="connsiteX67" fmla="*/ 7329981 w 8105972"/>
              <a:gd name="connsiteY67" fmla="*/ 1549587 h 3112959"/>
              <a:gd name="connsiteX68" fmla="*/ 7466836 w 8105972"/>
              <a:gd name="connsiteY68" fmla="*/ 728434 h 3112959"/>
              <a:gd name="connsiteX69" fmla="*/ 7596367 w 8105972"/>
              <a:gd name="connsiteY69" fmla="*/ 110940 h 3112959"/>
              <a:gd name="connsiteX70" fmla="*/ 7700415 w 8105972"/>
              <a:gd name="connsiteY70" fmla="*/ 80276 h 3112959"/>
              <a:gd name="connsiteX71" fmla="*/ 7859286 w 8105972"/>
              <a:gd name="connsiteY71" fmla="*/ 942915 h 3112959"/>
              <a:gd name="connsiteX72" fmla="*/ 8036580 w 8105972"/>
              <a:gd name="connsiteY72" fmla="*/ 786454 h 3112959"/>
              <a:gd name="connsiteX73" fmla="*/ 8105972 w 8105972"/>
              <a:gd name="connsiteY73" fmla="*/ 340860 h 3112959"/>
              <a:gd name="connsiteX0" fmla="*/ 0 w 8105972"/>
              <a:gd name="connsiteY0" fmla="*/ 2660881 h 3112959"/>
              <a:gd name="connsiteX1" fmla="*/ 109485 w 8105972"/>
              <a:gd name="connsiteY1" fmla="*/ 2606138 h 3112959"/>
              <a:gd name="connsiteX2" fmla="*/ 180650 w 8105972"/>
              <a:gd name="connsiteY2" fmla="*/ 2315997 h 3112959"/>
              <a:gd name="connsiteX3" fmla="*/ 246340 w 8105972"/>
              <a:gd name="connsiteY3" fmla="*/ 2491176 h 3112959"/>
              <a:gd name="connsiteX4" fmla="*/ 361299 w 8105972"/>
              <a:gd name="connsiteY4" fmla="*/ 2250305 h 3112959"/>
              <a:gd name="connsiteX5" fmla="*/ 426990 w 8105972"/>
              <a:gd name="connsiteY5" fmla="*/ 1730241 h 3112959"/>
              <a:gd name="connsiteX6" fmla="*/ 613113 w 8105972"/>
              <a:gd name="connsiteY6" fmla="*/ 1544113 h 3112959"/>
              <a:gd name="connsiteX7" fmla="*/ 733546 w 8105972"/>
              <a:gd name="connsiteY7" fmla="*/ 826972 h 3112959"/>
              <a:gd name="connsiteX8" fmla="*/ 843030 w 8105972"/>
              <a:gd name="connsiteY8" fmla="*/ 1576959 h 3112959"/>
              <a:gd name="connsiteX9" fmla="*/ 875876 w 8105972"/>
              <a:gd name="connsiteY9" fmla="*/ 1932792 h 3112959"/>
              <a:gd name="connsiteX10" fmla="*/ 952515 w 8105972"/>
              <a:gd name="connsiteY10" fmla="*/ 2255779 h 3112959"/>
              <a:gd name="connsiteX11" fmla="*/ 1067473 w 8105972"/>
              <a:gd name="connsiteY11" fmla="*/ 2436433 h 3112959"/>
              <a:gd name="connsiteX12" fmla="*/ 1127690 w 8105972"/>
              <a:gd name="connsiteY12" fmla="*/ 2272202 h 3112959"/>
              <a:gd name="connsiteX13" fmla="*/ 1231700 w 8105972"/>
              <a:gd name="connsiteY13" fmla="*/ 2403587 h 3112959"/>
              <a:gd name="connsiteX14" fmla="*/ 1412349 w 8105972"/>
              <a:gd name="connsiteY14" fmla="*/ 2168189 h 3112959"/>
              <a:gd name="connsiteX15" fmla="*/ 1478040 w 8105972"/>
              <a:gd name="connsiteY15" fmla="*/ 2332420 h 3112959"/>
              <a:gd name="connsiteX16" fmla="*/ 1631318 w 8105972"/>
              <a:gd name="connsiteY16" fmla="*/ 2365266 h 3112959"/>
              <a:gd name="connsiteX17" fmla="*/ 1697152 w 8105972"/>
              <a:gd name="connsiteY17" fmla="*/ 2458330 h 3112959"/>
              <a:gd name="connsiteX18" fmla="*/ 1806493 w 8105972"/>
              <a:gd name="connsiteY18" fmla="*/ 2441907 h 3112959"/>
              <a:gd name="connsiteX19" fmla="*/ 2009039 w 8105972"/>
              <a:gd name="connsiteY19" fmla="*/ 2857958 h 3112959"/>
              <a:gd name="connsiteX20" fmla="*/ 2156843 w 8105972"/>
              <a:gd name="connsiteY20" fmla="*/ 2912702 h 3112959"/>
              <a:gd name="connsiteX21" fmla="*/ 2299173 w 8105972"/>
              <a:gd name="connsiteY21" fmla="*/ 2770369 h 3112959"/>
              <a:gd name="connsiteX22" fmla="*/ 2392234 w 8105972"/>
              <a:gd name="connsiteY22" fmla="*/ 2841535 h 3112959"/>
              <a:gd name="connsiteX23" fmla="*/ 2501719 w 8105972"/>
              <a:gd name="connsiteY23" fmla="*/ 2857958 h 3112959"/>
              <a:gd name="connsiteX24" fmla="*/ 2638574 w 8105972"/>
              <a:gd name="connsiteY24" fmla="*/ 2918176 h 3112959"/>
              <a:gd name="connsiteX25" fmla="*/ 2731636 w 8105972"/>
              <a:gd name="connsiteY25" fmla="*/ 2868907 h 3112959"/>
              <a:gd name="connsiteX26" fmla="*/ 2912285 w 8105972"/>
              <a:gd name="connsiteY26" fmla="*/ 3022189 h 3112959"/>
              <a:gd name="connsiteX27" fmla="*/ 3076512 w 8105972"/>
              <a:gd name="connsiteY27" fmla="*/ 2847010 h 3112959"/>
              <a:gd name="connsiteX28" fmla="*/ 3279058 w 8105972"/>
              <a:gd name="connsiteY28" fmla="*/ 3005766 h 3112959"/>
              <a:gd name="connsiteX29" fmla="*/ 3394017 w 8105972"/>
              <a:gd name="connsiteY29" fmla="*/ 2940074 h 3112959"/>
              <a:gd name="connsiteX30" fmla="*/ 3443285 w 8105972"/>
              <a:gd name="connsiteY30" fmla="*/ 2896279 h 3112959"/>
              <a:gd name="connsiteX31" fmla="*/ 3514450 w 8105972"/>
              <a:gd name="connsiteY31" fmla="*/ 2951022 h 3112959"/>
              <a:gd name="connsiteX32" fmla="*/ 3607511 w 8105972"/>
              <a:gd name="connsiteY32" fmla="*/ 2808689 h 3112959"/>
              <a:gd name="connsiteX33" fmla="*/ 3722470 w 8105972"/>
              <a:gd name="connsiteY33" fmla="*/ 2934599 h 3112959"/>
              <a:gd name="connsiteX34" fmla="*/ 3804583 w 8105972"/>
              <a:gd name="connsiteY34" fmla="*/ 2929125 h 3112959"/>
              <a:gd name="connsiteX35" fmla="*/ 3963336 w 8105972"/>
              <a:gd name="connsiteY35" fmla="*/ 2759420 h 3112959"/>
              <a:gd name="connsiteX36" fmla="*/ 4061872 w 8105972"/>
              <a:gd name="connsiteY36" fmla="*/ 2857958 h 3112959"/>
              <a:gd name="connsiteX37" fmla="*/ 4242521 w 8105972"/>
              <a:gd name="connsiteY37" fmla="*/ 2677305 h 3112959"/>
              <a:gd name="connsiteX38" fmla="*/ 4335583 w 8105972"/>
              <a:gd name="connsiteY38" fmla="*/ 2726574 h 3112959"/>
              <a:gd name="connsiteX39" fmla="*/ 4412222 w 8105972"/>
              <a:gd name="connsiteY39" fmla="*/ 3022189 h 3112959"/>
              <a:gd name="connsiteX40" fmla="*/ 4576448 w 8105972"/>
              <a:gd name="connsiteY40" fmla="*/ 2929125 h 3112959"/>
              <a:gd name="connsiteX41" fmla="*/ 4664036 w 8105972"/>
              <a:gd name="connsiteY41" fmla="*/ 3060509 h 3112959"/>
              <a:gd name="connsiteX42" fmla="*/ 4877530 w 8105972"/>
              <a:gd name="connsiteY42" fmla="*/ 3104304 h 3112959"/>
              <a:gd name="connsiteX43" fmla="*/ 5041757 w 8105972"/>
              <a:gd name="connsiteY43" fmla="*/ 3071458 h 3112959"/>
              <a:gd name="connsiteX44" fmla="*/ 5118396 w 8105972"/>
              <a:gd name="connsiteY44" fmla="*/ 3098830 h 3112959"/>
              <a:gd name="connsiteX45" fmla="*/ 5216932 w 8105972"/>
              <a:gd name="connsiteY45" fmla="*/ 2808689 h 3112959"/>
              <a:gd name="connsiteX46" fmla="*/ 5315468 w 8105972"/>
              <a:gd name="connsiteY46" fmla="*/ 2868907 h 3112959"/>
              <a:gd name="connsiteX47" fmla="*/ 5364736 w 8105972"/>
              <a:gd name="connsiteY47" fmla="*/ 2584240 h 3112959"/>
              <a:gd name="connsiteX48" fmla="*/ 5446849 w 8105972"/>
              <a:gd name="connsiteY48" fmla="*/ 2611612 h 3112959"/>
              <a:gd name="connsiteX49" fmla="*/ 5643921 w 8105972"/>
              <a:gd name="connsiteY49" fmla="*/ 2376215 h 3112959"/>
              <a:gd name="connsiteX50" fmla="*/ 5731509 w 8105972"/>
              <a:gd name="connsiteY50" fmla="*/ 2310523 h 3112959"/>
              <a:gd name="connsiteX51" fmla="*/ 5813622 w 8105972"/>
              <a:gd name="connsiteY51" fmla="*/ 1784984 h 3112959"/>
              <a:gd name="connsiteX52" fmla="*/ 5901209 w 8105972"/>
              <a:gd name="connsiteY52" fmla="*/ 2463805 h 3112959"/>
              <a:gd name="connsiteX53" fmla="*/ 6021642 w 8105972"/>
              <a:gd name="connsiteY53" fmla="*/ 2042279 h 3112959"/>
              <a:gd name="connsiteX54" fmla="*/ 6098281 w 8105972"/>
              <a:gd name="connsiteY54" fmla="*/ 2201036 h 3112959"/>
              <a:gd name="connsiteX55" fmla="*/ 6180395 w 8105972"/>
              <a:gd name="connsiteY55" fmla="*/ 2283151 h 3112959"/>
              <a:gd name="connsiteX56" fmla="*/ 6262508 w 8105972"/>
              <a:gd name="connsiteY56" fmla="*/ 2480228 h 3112959"/>
              <a:gd name="connsiteX57" fmla="*/ 6371992 w 8105972"/>
              <a:gd name="connsiteY57" fmla="*/ 2201036 h 3112959"/>
              <a:gd name="connsiteX58" fmla="*/ 6459580 w 8105972"/>
              <a:gd name="connsiteY58" fmla="*/ 2272202 h 3112959"/>
              <a:gd name="connsiteX59" fmla="*/ 6563590 w 8105972"/>
              <a:gd name="connsiteY59" fmla="*/ 2277677 h 3112959"/>
              <a:gd name="connsiteX60" fmla="*/ 6651178 w 8105972"/>
              <a:gd name="connsiteY60" fmla="*/ 2162715 h 3112959"/>
              <a:gd name="connsiteX61" fmla="*/ 6744239 w 8105972"/>
              <a:gd name="connsiteY61" fmla="*/ 1708343 h 3112959"/>
              <a:gd name="connsiteX62" fmla="*/ 6957734 w 8105972"/>
              <a:gd name="connsiteY62" fmla="*/ 1248498 h 3112959"/>
              <a:gd name="connsiteX63" fmla="*/ 7061744 w 8105972"/>
              <a:gd name="connsiteY63" fmla="*/ 794126 h 3112959"/>
              <a:gd name="connsiteX64" fmla="*/ 7121960 w 8105972"/>
              <a:gd name="connsiteY64" fmla="*/ 1374408 h 3112959"/>
              <a:gd name="connsiteX65" fmla="*/ 7154806 w 8105972"/>
              <a:gd name="connsiteY65" fmla="*/ 1538638 h 3112959"/>
              <a:gd name="connsiteX66" fmla="*/ 7247867 w 8105972"/>
              <a:gd name="connsiteY66" fmla="*/ 1801408 h 3112959"/>
              <a:gd name="connsiteX67" fmla="*/ 7329981 w 8105972"/>
              <a:gd name="connsiteY67" fmla="*/ 1549587 h 3112959"/>
              <a:gd name="connsiteX68" fmla="*/ 7466836 w 8105972"/>
              <a:gd name="connsiteY68" fmla="*/ 728434 h 3112959"/>
              <a:gd name="connsiteX69" fmla="*/ 7596367 w 8105972"/>
              <a:gd name="connsiteY69" fmla="*/ 110940 h 3112959"/>
              <a:gd name="connsiteX70" fmla="*/ 7700415 w 8105972"/>
              <a:gd name="connsiteY70" fmla="*/ 80276 h 3112959"/>
              <a:gd name="connsiteX71" fmla="*/ 7859286 w 8105972"/>
              <a:gd name="connsiteY71" fmla="*/ 942915 h 3112959"/>
              <a:gd name="connsiteX72" fmla="*/ 8009170 w 8105972"/>
              <a:gd name="connsiteY72" fmla="*/ 725143 h 3112959"/>
              <a:gd name="connsiteX73" fmla="*/ 8105972 w 8105972"/>
              <a:gd name="connsiteY73" fmla="*/ 340860 h 3112959"/>
              <a:gd name="connsiteX0" fmla="*/ 0 w 8105972"/>
              <a:gd name="connsiteY0" fmla="*/ 2660881 h 3112959"/>
              <a:gd name="connsiteX1" fmla="*/ 109485 w 8105972"/>
              <a:gd name="connsiteY1" fmla="*/ 2606138 h 3112959"/>
              <a:gd name="connsiteX2" fmla="*/ 180650 w 8105972"/>
              <a:gd name="connsiteY2" fmla="*/ 2315997 h 3112959"/>
              <a:gd name="connsiteX3" fmla="*/ 246340 w 8105972"/>
              <a:gd name="connsiteY3" fmla="*/ 2491176 h 3112959"/>
              <a:gd name="connsiteX4" fmla="*/ 361299 w 8105972"/>
              <a:gd name="connsiteY4" fmla="*/ 2250305 h 3112959"/>
              <a:gd name="connsiteX5" fmla="*/ 426990 w 8105972"/>
              <a:gd name="connsiteY5" fmla="*/ 1730241 h 3112959"/>
              <a:gd name="connsiteX6" fmla="*/ 613113 w 8105972"/>
              <a:gd name="connsiteY6" fmla="*/ 1544113 h 3112959"/>
              <a:gd name="connsiteX7" fmla="*/ 733546 w 8105972"/>
              <a:gd name="connsiteY7" fmla="*/ 826972 h 3112959"/>
              <a:gd name="connsiteX8" fmla="*/ 843030 w 8105972"/>
              <a:gd name="connsiteY8" fmla="*/ 1576959 h 3112959"/>
              <a:gd name="connsiteX9" fmla="*/ 875876 w 8105972"/>
              <a:gd name="connsiteY9" fmla="*/ 1932792 h 3112959"/>
              <a:gd name="connsiteX10" fmla="*/ 952515 w 8105972"/>
              <a:gd name="connsiteY10" fmla="*/ 2255779 h 3112959"/>
              <a:gd name="connsiteX11" fmla="*/ 1067473 w 8105972"/>
              <a:gd name="connsiteY11" fmla="*/ 2436433 h 3112959"/>
              <a:gd name="connsiteX12" fmla="*/ 1127690 w 8105972"/>
              <a:gd name="connsiteY12" fmla="*/ 2272202 h 3112959"/>
              <a:gd name="connsiteX13" fmla="*/ 1231700 w 8105972"/>
              <a:gd name="connsiteY13" fmla="*/ 2403587 h 3112959"/>
              <a:gd name="connsiteX14" fmla="*/ 1412349 w 8105972"/>
              <a:gd name="connsiteY14" fmla="*/ 2168189 h 3112959"/>
              <a:gd name="connsiteX15" fmla="*/ 1478040 w 8105972"/>
              <a:gd name="connsiteY15" fmla="*/ 2332420 h 3112959"/>
              <a:gd name="connsiteX16" fmla="*/ 1631318 w 8105972"/>
              <a:gd name="connsiteY16" fmla="*/ 2365266 h 3112959"/>
              <a:gd name="connsiteX17" fmla="*/ 1697152 w 8105972"/>
              <a:gd name="connsiteY17" fmla="*/ 2458330 h 3112959"/>
              <a:gd name="connsiteX18" fmla="*/ 1806493 w 8105972"/>
              <a:gd name="connsiteY18" fmla="*/ 2441907 h 3112959"/>
              <a:gd name="connsiteX19" fmla="*/ 2009039 w 8105972"/>
              <a:gd name="connsiteY19" fmla="*/ 2857958 h 3112959"/>
              <a:gd name="connsiteX20" fmla="*/ 2156843 w 8105972"/>
              <a:gd name="connsiteY20" fmla="*/ 2912702 h 3112959"/>
              <a:gd name="connsiteX21" fmla="*/ 2299173 w 8105972"/>
              <a:gd name="connsiteY21" fmla="*/ 2770369 h 3112959"/>
              <a:gd name="connsiteX22" fmla="*/ 2392234 w 8105972"/>
              <a:gd name="connsiteY22" fmla="*/ 2841535 h 3112959"/>
              <a:gd name="connsiteX23" fmla="*/ 2501719 w 8105972"/>
              <a:gd name="connsiteY23" fmla="*/ 2857958 h 3112959"/>
              <a:gd name="connsiteX24" fmla="*/ 2638574 w 8105972"/>
              <a:gd name="connsiteY24" fmla="*/ 2918176 h 3112959"/>
              <a:gd name="connsiteX25" fmla="*/ 2731636 w 8105972"/>
              <a:gd name="connsiteY25" fmla="*/ 2868907 h 3112959"/>
              <a:gd name="connsiteX26" fmla="*/ 2912285 w 8105972"/>
              <a:gd name="connsiteY26" fmla="*/ 3022189 h 3112959"/>
              <a:gd name="connsiteX27" fmla="*/ 3076512 w 8105972"/>
              <a:gd name="connsiteY27" fmla="*/ 2847010 h 3112959"/>
              <a:gd name="connsiteX28" fmla="*/ 3279058 w 8105972"/>
              <a:gd name="connsiteY28" fmla="*/ 3005766 h 3112959"/>
              <a:gd name="connsiteX29" fmla="*/ 3394017 w 8105972"/>
              <a:gd name="connsiteY29" fmla="*/ 2940074 h 3112959"/>
              <a:gd name="connsiteX30" fmla="*/ 3443285 w 8105972"/>
              <a:gd name="connsiteY30" fmla="*/ 2896279 h 3112959"/>
              <a:gd name="connsiteX31" fmla="*/ 3514450 w 8105972"/>
              <a:gd name="connsiteY31" fmla="*/ 2951022 h 3112959"/>
              <a:gd name="connsiteX32" fmla="*/ 3607511 w 8105972"/>
              <a:gd name="connsiteY32" fmla="*/ 2808689 h 3112959"/>
              <a:gd name="connsiteX33" fmla="*/ 3722470 w 8105972"/>
              <a:gd name="connsiteY33" fmla="*/ 2934599 h 3112959"/>
              <a:gd name="connsiteX34" fmla="*/ 3804583 w 8105972"/>
              <a:gd name="connsiteY34" fmla="*/ 2929125 h 3112959"/>
              <a:gd name="connsiteX35" fmla="*/ 3963336 w 8105972"/>
              <a:gd name="connsiteY35" fmla="*/ 2759420 h 3112959"/>
              <a:gd name="connsiteX36" fmla="*/ 4061872 w 8105972"/>
              <a:gd name="connsiteY36" fmla="*/ 2857958 h 3112959"/>
              <a:gd name="connsiteX37" fmla="*/ 4242521 w 8105972"/>
              <a:gd name="connsiteY37" fmla="*/ 2677305 h 3112959"/>
              <a:gd name="connsiteX38" fmla="*/ 4335583 w 8105972"/>
              <a:gd name="connsiteY38" fmla="*/ 2726574 h 3112959"/>
              <a:gd name="connsiteX39" fmla="*/ 4412222 w 8105972"/>
              <a:gd name="connsiteY39" fmla="*/ 3022189 h 3112959"/>
              <a:gd name="connsiteX40" fmla="*/ 4576448 w 8105972"/>
              <a:gd name="connsiteY40" fmla="*/ 2929125 h 3112959"/>
              <a:gd name="connsiteX41" fmla="*/ 4664036 w 8105972"/>
              <a:gd name="connsiteY41" fmla="*/ 3060509 h 3112959"/>
              <a:gd name="connsiteX42" fmla="*/ 4816798 w 8105972"/>
              <a:gd name="connsiteY42" fmla="*/ 3027469 h 3112959"/>
              <a:gd name="connsiteX43" fmla="*/ 4877530 w 8105972"/>
              <a:gd name="connsiteY43" fmla="*/ 3104304 h 3112959"/>
              <a:gd name="connsiteX44" fmla="*/ 5041757 w 8105972"/>
              <a:gd name="connsiteY44" fmla="*/ 3071458 h 3112959"/>
              <a:gd name="connsiteX45" fmla="*/ 5118396 w 8105972"/>
              <a:gd name="connsiteY45" fmla="*/ 3098830 h 3112959"/>
              <a:gd name="connsiteX46" fmla="*/ 5216932 w 8105972"/>
              <a:gd name="connsiteY46" fmla="*/ 2808689 h 3112959"/>
              <a:gd name="connsiteX47" fmla="*/ 5315468 w 8105972"/>
              <a:gd name="connsiteY47" fmla="*/ 2868907 h 3112959"/>
              <a:gd name="connsiteX48" fmla="*/ 5364736 w 8105972"/>
              <a:gd name="connsiteY48" fmla="*/ 2584240 h 3112959"/>
              <a:gd name="connsiteX49" fmla="*/ 5446849 w 8105972"/>
              <a:gd name="connsiteY49" fmla="*/ 2611612 h 3112959"/>
              <a:gd name="connsiteX50" fmla="*/ 5643921 w 8105972"/>
              <a:gd name="connsiteY50" fmla="*/ 2376215 h 3112959"/>
              <a:gd name="connsiteX51" fmla="*/ 5731509 w 8105972"/>
              <a:gd name="connsiteY51" fmla="*/ 2310523 h 3112959"/>
              <a:gd name="connsiteX52" fmla="*/ 5813622 w 8105972"/>
              <a:gd name="connsiteY52" fmla="*/ 1784984 h 3112959"/>
              <a:gd name="connsiteX53" fmla="*/ 5901209 w 8105972"/>
              <a:gd name="connsiteY53" fmla="*/ 2463805 h 3112959"/>
              <a:gd name="connsiteX54" fmla="*/ 6021642 w 8105972"/>
              <a:gd name="connsiteY54" fmla="*/ 2042279 h 3112959"/>
              <a:gd name="connsiteX55" fmla="*/ 6098281 w 8105972"/>
              <a:gd name="connsiteY55" fmla="*/ 2201036 h 3112959"/>
              <a:gd name="connsiteX56" fmla="*/ 6180395 w 8105972"/>
              <a:gd name="connsiteY56" fmla="*/ 2283151 h 3112959"/>
              <a:gd name="connsiteX57" fmla="*/ 6262508 w 8105972"/>
              <a:gd name="connsiteY57" fmla="*/ 2480228 h 3112959"/>
              <a:gd name="connsiteX58" fmla="*/ 6371992 w 8105972"/>
              <a:gd name="connsiteY58" fmla="*/ 2201036 h 3112959"/>
              <a:gd name="connsiteX59" fmla="*/ 6459580 w 8105972"/>
              <a:gd name="connsiteY59" fmla="*/ 2272202 h 3112959"/>
              <a:gd name="connsiteX60" fmla="*/ 6563590 w 8105972"/>
              <a:gd name="connsiteY60" fmla="*/ 2277677 h 3112959"/>
              <a:gd name="connsiteX61" fmla="*/ 6651178 w 8105972"/>
              <a:gd name="connsiteY61" fmla="*/ 2162715 h 3112959"/>
              <a:gd name="connsiteX62" fmla="*/ 6744239 w 8105972"/>
              <a:gd name="connsiteY62" fmla="*/ 1708343 h 3112959"/>
              <a:gd name="connsiteX63" fmla="*/ 6957734 w 8105972"/>
              <a:gd name="connsiteY63" fmla="*/ 1248498 h 3112959"/>
              <a:gd name="connsiteX64" fmla="*/ 7061744 w 8105972"/>
              <a:gd name="connsiteY64" fmla="*/ 794126 h 3112959"/>
              <a:gd name="connsiteX65" fmla="*/ 7121960 w 8105972"/>
              <a:gd name="connsiteY65" fmla="*/ 1374408 h 3112959"/>
              <a:gd name="connsiteX66" fmla="*/ 7154806 w 8105972"/>
              <a:gd name="connsiteY66" fmla="*/ 1538638 h 3112959"/>
              <a:gd name="connsiteX67" fmla="*/ 7247867 w 8105972"/>
              <a:gd name="connsiteY67" fmla="*/ 1801408 h 3112959"/>
              <a:gd name="connsiteX68" fmla="*/ 7329981 w 8105972"/>
              <a:gd name="connsiteY68" fmla="*/ 1549587 h 3112959"/>
              <a:gd name="connsiteX69" fmla="*/ 7466836 w 8105972"/>
              <a:gd name="connsiteY69" fmla="*/ 728434 h 3112959"/>
              <a:gd name="connsiteX70" fmla="*/ 7596367 w 8105972"/>
              <a:gd name="connsiteY70" fmla="*/ 110940 h 3112959"/>
              <a:gd name="connsiteX71" fmla="*/ 7700415 w 8105972"/>
              <a:gd name="connsiteY71" fmla="*/ 80276 h 3112959"/>
              <a:gd name="connsiteX72" fmla="*/ 7859286 w 8105972"/>
              <a:gd name="connsiteY72" fmla="*/ 942915 h 3112959"/>
              <a:gd name="connsiteX73" fmla="*/ 8009170 w 8105972"/>
              <a:gd name="connsiteY73" fmla="*/ 725143 h 3112959"/>
              <a:gd name="connsiteX74" fmla="*/ 8105972 w 8105972"/>
              <a:gd name="connsiteY74" fmla="*/ 340860 h 3112959"/>
              <a:gd name="connsiteX0" fmla="*/ 0 w 8105972"/>
              <a:gd name="connsiteY0" fmla="*/ 2660881 h 3112959"/>
              <a:gd name="connsiteX1" fmla="*/ 109485 w 8105972"/>
              <a:gd name="connsiteY1" fmla="*/ 2606138 h 3112959"/>
              <a:gd name="connsiteX2" fmla="*/ 180650 w 8105972"/>
              <a:gd name="connsiteY2" fmla="*/ 2315997 h 3112959"/>
              <a:gd name="connsiteX3" fmla="*/ 246340 w 8105972"/>
              <a:gd name="connsiteY3" fmla="*/ 2491176 h 3112959"/>
              <a:gd name="connsiteX4" fmla="*/ 361299 w 8105972"/>
              <a:gd name="connsiteY4" fmla="*/ 2250305 h 3112959"/>
              <a:gd name="connsiteX5" fmla="*/ 426990 w 8105972"/>
              <a:gd name="connsiteY5" fmla="*/ 1730241 h 3112959"/>
              <a:gd name="connsiteX6" fmla="*/ 613113 w 8105972"/>
              <a:gd name="connsiteY6" fmla="*/ 1544113 h 3112959"/>
              <a:gd name="connsiteX7" fmla="*/ 733546 w 8105972"/>
              <a:gd name="connsiteY7" fmla="*/ 826972 h 3112959"/>
              <a:gd name="connsiteX8" fmla="*/ 843030 w 8105972"/>
              <a:gd name="connsiteY8" fmla="*/ 1576959 h 3112959"/>
              <a:gd name="connsiteX9" fmla="*/ 875876 w 8105972"/>
              <a:gd name="connsiteY9" fmla="*/ 1932792 h 3112959"/>
              <a:gd name="connsiteX10" fmla="*/ 952515 w 8105972"/>
              <a:gd name="connsiteY10" fmla="*/ 2255779 h 3112959"/>
              <a:gd name="connsiteX11" fmla="*/ 1067473 w 8105972"/>
              <a:gd name="connsiteY11" fmla="*/ 2436433 h 3112959"/>
              <a:gd name="connsiteX12" fmla="*/ 1127690 w 8105972"/>
              <a:gd name="connsiteY12" fmla="*/ 2272202 h 3112959"/>
              <a:gd name="connsiteX13" fmla="*/ 1231700 w 8105972"/>
              <a:gd name="connsiteY13" fmla="*/ 2403587 h 3112959"/>
              <a:gd name="connsiteX14" fmla="*/ 1412349 w 8105972"/>
              <a:gd name="connsiteY14" fmla="*/ 2168189 h 3112959"/>
              <a:gd name="connsiteX15" fmla="*/ 1478040 w 8105972"/>
              <a:gd name="connsiteY15" fmla="*/ 2332420 h 3112959"/>
              <a:gd name="connsiteX16" fmla="*/ 1631318 w 8105972"/>
              <a:gd name="connsiteY16" fmla="*/ 2365266 h 3112959"/>
              <a:gd name="connsiteX17" fmla="*/ 1697152 w 8105972"/>
              <a:gd name="connsiteY17" fmla="*/ 2458330 h 3112959"/>
              <a:gd name="connsiteX18" fmla="*/ 1806493 w 8105972"/>
              <a:gd name="connsiteY18" fmla="*/ 2441907 h 3112959"/>
              <a:gd name="connsiteX19" fmla="*/ 2009039 w 8105972"/>
              <a:gd name="connsiteY19" fmla="*/ 2857958 h 3112959"/>
              <a:gd name="connsiteX20" fmla="*/ 2156843 w 8105972"/>
              <a:gd name="connsiteY20" fmla="*/ 2912702 h 3112959"/>
              <a:gd name="connsiteX21" fmla="*/ 2299173 w 8105972"/>
              <a:gd name="connsiteY21" fmla="*/ 2770369 h 3112959"/>
              <a:gd name="connsiteX22" fmla="*/ 2392234 w 8105972"/>
              <a:gd name="connsiteY22" fmla="*/ 2841535 h 3112959"/>
              <a:gd name="connsiteX23" fmla="*/ 2501719 w 8105972"/>
              <a:gd name="connsiteY23" fmla="*/ 2857958 h 3112959"/>
              <a:gd name="connsiteX24" fmla="*/ 2638574 w 8105972"/>
              <a:gd name="connsiteY24" fmla="*/ 2918176 h 3112959"/>
              <a:gd name="connsiteX25" fmla="*/ 2731636 w 8105972"/>
              <a:gd name="connsiteY25" fmla="*/ 2868907 h 3112959"/>
              <a:gd name="connsiteX26" fmla="*/ 2912285 w 8105972"/>
              <a:gd name="connsiteY26" fmla="*/ 3022189 h 3112959"/>
              <a:gd name="connsiteX27" fmla="*/ 3076512 w 8105972"/>
              <a:gd name="connsiteY27" fmla="*/ 2847010 h 3112959"/>
              <a:gd name="connsiteX28" fmla="*/ 3279058 w 8105972"/>
              <a:gd name="connsiteY28" fmla="*/ 3005766 h 3112959"/>
              <a:gd name="connsiteX29" fmla="*/ 3394017 w 8105972"/>
              <a:gd name="connsiteY29" fmla="*/ 2940074 h 3112959"/>
              <a:gd name="connsiteX30" fmla="*/ 3443285 w 8105972"/>
              <a:gd name="connsiteY30" fmla="*/ 2896279 h 3112959"/>
              <a:gd name="connsiteX31" fmla="*/ 3514450 w 8105972"/>
              <a:gd name="connsiteY31" fmla="*/ 2951022 h 3112959"/>
              <a:gd name="connsiteX32" fmla="*/ 3607511 w 8105972"/>
              <a:gd name="connsiteY32" fmla="*/ 2808689 h 3112959"/>
              <a:gd name="connsiteX33" fmla="*/ 3722470 w 8105972"/>
              <a:gd name="connsiteY33" fmla="*/ 2934599 h 3112959"/>
              <a:gd name="connsiteX34" fmla="*/ 3804583 w 8105972"/>
              <a:gd name="connsiteY34" fmla="*/ 2929125 h 3112959"/>
              <a:gd name="connsiteX35" fmla="*/ 3963336 w 8105972"/>
              <a:gd name="connsiteY35" fmla="*/ 2759420 h 3112959"/>
              <a:gd name="connsiteX36" fmla="*/ 4061872 w 8105972"/>
              <a:gd name="connsiteY36" fmla="*/ 2857958 h 3112959"/>
              <a:gd name="connsiteX37" fmla="*/ 4242521 w 8105972"/>
              <a:gd name="connsiteY37" fmla="*/ 2677305 h 3112959"/>
              <a:gd name="connsiteX38" fmla="*/ 4335583 w 8105972"/>
              <a:gd name="connsiteY38" fmla="*/ 2726574 h 3112959"/>
              <a:gd name="connsiteX39" fmla="*/ 4412222 w 8105972"/>
              <a:gd name="connsiteY39" fmla="*/ 3022189 h 3112959"/>
              <a:gd name="connsiteX40" fmla="*/ 4576448 w 8105972"/>
              <a:gd name="connsiteY40" fmla="*/ 2929125 h 3112959"/>
              <a:gd name="connsiteX41" fmla="*/ 4664036 w 8105972"/>
              <a:gd name="connsiteY41" fmla="*/ 3060509 h 3112959"/>
              <a:gd name="connsiteX42" fmla="*/ 4789388 w 8105972"/>
              <a:gd name="connsiteY42" fmla="*/ 3080021 h 3112959"/>
              <a:gd name="connsiteX43" fmla="*/ 4877530 w 8105972"/>
              <a:gd name="connsiteY43" fmla="*/ 3104304 h 3112959"/>
              <a:gd name="connsiteX44" fmla="*/ 5041757 w 8105972"/>
              <a:gd name="connsiteY44" fmla="*/ 3071458 h 3112959"/>
              <a:gd name="connsiteX45" fmla="*/ 5118396 w 8105972"/>
              <a:gd name="connsiteY45" fmla="*/ 3098830 h 3112959"/>
              <a:gd name="connsiteX46" fmla="*/ 5216932 w 8105972"/>
              <a:gd name="connsiteY46" fmla="*/ 2808689 h 3112959"/>
              <a:gd name="connsiteX47" fmla="*/ 5315468 w 8105972"/>
              <a:gd name="connsiteY47" fmla="*/ 2868907 h 3112959"/>
              <a:gd name="connsiteX48" fmla="*/ 5364736 w 8105972"/>
              <a:gd name="connsiteY48" fmla="*/ 2584240 h 3112959"/>
              <a:gd name="connsiteX49" fmla="*/ 5446849 w 8105972"/>
              <a:gd name="connsiteY49" fmla="*/ 2611612 h 3112959"/>
              <a:gd name="connsiteX50" fmla="*/ 5643921 w 8105972"/>
              <a:gd name="connsiteY50" fmla="*/ 2376215 h 3112959"/>
              <a:gd name="connsiteX51" fmla="*/ 5731509 w 8105972"/>
              <a:gd name="connsiteY51" fmla="*/ 2310523 h 3112959"/>
              <a:gd name="connsiteX52" fmla="*/ 5813622 w 8105972"/>
              <a:gd name="connsiteY52" fmla="*/ 1784984 h 3112959"/>
              <a:gd name="connsiteX53" fmla="*/ 5901209 w 8105972"/>
              <a:gd name="connsiteY53" fmla="*/ 2463805 h 3112959"/>
              <a:gd name="connsiteX54" fmla="*/ 6021642 w 8105972"/>
              <a:gd name="connsiteY54" fmla="*/ 2042279 h 3112959"/>
              <a:gd name="connsiteX55" fmla="*/ 6098281 w 8105972"/>
              <a:gd name="connsiteY55" fmla="*/ 2201036 h 3112959"/>
              <a:gd name="connsiteX56" fmla="*/ 6180395 w 8105972"/>
              <a:gd name="connsiteY56" fmla="*/ 2283151 h 3112959"/>
              <a:gd name="connsiteX57" fmla="*/ 6262508 w 8105972"/>
              <a:gd name="connsiteY57" fmla="*/ 2480228 h 3112959"/>
              <a:gd name="connsiteX58" fmla="*/ 6371992 w 8105972"/>
              <a:gd name="connsiteY58" fmla="*/ 2201036 h 3112959"/>
              <a:gd name="connsiteX59" fmla="*/ 6459580 w 8105972"/>
              <a:gd name="connsiteY59" fmla="*/ 2272202 h 3112959"/>
              <a:gd name="connsiteX60" fmla="*/ 6563590 w 8105972"/>
              <a:gd name="connsiteY60" fmla="*/ 2277677 h 3112959"/>
              <a:gd name="connsiteX61" fmla="*/ 6651178 w 8105972"/>
              <a:gd name="connsiteY61" fmla="*/ 2162715 h 3112959"/>
              <a:gd name="connsiteX62" fmla="*/ 6744239 w 8105972"/>
              <a:gd name="connsiteY62" fmla="*/ 1708343 h 3112959"/>
              <a:gd name="connsiteX63" fmla="*/ 6957734 w 8105972"/>
              <a:gd name="connsiteY63" fmla="*/ 1248498 h 3112959"/>
              <a:gd name="connsiteX64" fmla="*/ 7061744 w 8105972"/>
              <a:gd name="connsiteY64" fmla="*/ 794126 h 3112959"/>
              <a:gd name="connsiteX65" fmla="*/ 7121960 w 8105972"/>
              <a:gd name="connsiteY65" fmla="*/ 1374408 h 3112959"/>
              <a:gd name="connsiteX66" fmla="*/ 7154806 w 8105972"/>
              <a:gd name="connsiteY66" fmla="*/ 1538638 h 3112959"/>
              <a:gd name="connsiteX67" fmla="*/ 7247867 w 8105972"/>
              <a:gd name="connsiteY67" fmla="*/ 1801408 h 3112959"/>
              <a:gd name="connsiteX68" fmla="*/ 7329981 w 8105972"/>
              <a:gd name="connsiteY68" fmla="*/ 1549587 h 3112959"/>
              <a:gd name="connsiteX69" fmla="*/ 7466836 w 8105972"/>
              <a:gd name="connsiteY69" fmla="*/ 728434 h 3112959"/>
              <a:gd name="connsiteX70" fmla="*/ 7596367 w 8105972"/>
              <a:gd name="connsiteY70" fmla="*/ 110940 h 3112959"/>
              <a:gd name="connsiteX71" fmla="*/ 7700415 w 8105972"/>
              <a:gd name="connsiteY71" fmla="*/ 80276 h 3112959"/>
              <a:gd name="connsiteX72" fmla="*/ 7859286 w 8105972"/>
              <a:gd name="connsiteY72" fmla="*/ 942915 h 3112959"/>
              <a:gd name="connsiteX73" fmla="*/ 8009170 w 8105972"/>
              <a:gd name="connsiteY73" fmla="*/ 725143 h 3112959"/>
              <a:gd name="connsiteX74" fmla="*/ 8105972 w 8105972"/>
              <a:gd name="connsiteY74" fmla="*/ 340860 h 3112959"/>
              <a:gd name="connsiteX0" fmla="*/ 0 w 8105972"/>
              <a:gd name="connsiteY0" fmla="*/ 2565838 h 3017916"/>
              <a:gd name="connsiteX1" fmla="*/ 109485 w 8105972"/>
              <a:gd name="connsiteY1" fmla="*/ 2511095 h 3017916"/>
              <a:gd name="connsiteX2" fmla="*/ 180650 w 8105972"/>
              <a:gd name="connsiteY2" fmla="*/ 2220954 h 3017916"/>
              <a:gd name="connsiteX3" fmla="*/ 246340 w 8105972"/>
              <a:gd name="connsiteY3" fmla="*/ 2396133 h 3017916"/>
              <a:gd name="connsiteX4" fmla="*/ 361299 w 8105972"/>
              <a:gd name="connsiteY4" fmla="*/ 2155262 h 3017916"/>
              <a:gd name="connsiteX5" fmla="*/ 426990 w 8105972"/>
              <a:gd name="connsiteY5" fmla="*/ 1635198 h 3017916"/>
              <a:gd name="connsiteX6" fmla="*/ 613113 w 8105972"/>
              <a:gd name="connsiteY6" fmla="*/ 1449070 h 3017916"/>
              <a:gd name="connsiteX7" fmla="*/ 733546 w 8105972"/>
              <a:gd name="connsiteY7" fmla="*/ 731929 h 3017916"/>
              <a:gd name="connsiteX8" fmla="*/ 843030 w 8105972"/>
              <a:gd name="connsiteY8" fmla="*/ 1481916 h 3017916"/>
              <a:gd name="connsiteX9" fmla="*/ 875876 w 8105972"/>
              <a:gd name="connsiteY9" fmla="*/ 1837749 h 3017916"/>
              <a:gd name="connsiteX10" fmla="*/ 952515 w 8105972"/>
              <a:gd name="connsiteY10" fmla="*/ 2160736 h 3017916"/>
              <a:gd name="connsiteX11" fmla="*/ 1067473 w 8105972"/>
              <a:gd name="connsiteY11" fmla="*/ 2341390 h 3017916"/>
              <a:gd name="connsiteX12" fmla="*/ 1127690 w 8105972"/>
              <a:gd name="connsiteY12" fmla="*/ 2177159 h 3017916"/>
              <a:gd name="connsiteX13" fmla="*/ 1231700 w 8105972"/>
              <a:gd name="connsiteY13" fmla="*/ 2308544 h 3017916"/>
              <a:gd name="connsiteX14" fmla="*/ 1412349 w 8105972"/>
              <a:gd name="connsiteY14" fmla="*/ 2073146 h 3017916"/>
              <a:gd name="connsiteX15" fmla="*/ 1478040 w 8105972"/>
              <a:gd name="connsiteY15" fmla="*/ 2237377 h 3017916"/>
              <a:gd name="connsiteX16" fmla="*/ 1631318 w 8105972"/>
              <a:gd name="connsiteY16" fmla="*/ 2270223 h 3017916"/>
              <a:gd name="connsiteX17" fmla="*/ 1697152 w 8105972"/>
              <a:gd name="connsiteY17" fmla="*/ 2363287 h 3017916"/>
              <a:gd name="connsiteX18" fmla="*/ 1806493 w 8105972"/>
              <a:gd name="connsiteY18" fmla="*/ 2346864 h 3017916"/>
              <a:gd name="connsiteX19" fmla="*/ 2009039 w 8105972"/>
              <a:gd name="connsiteY19" fmla="*/ 2762915 h 3017916"/>
              <a:gd name="connsiteX20" fmla="*/ 2156843 w 8105972"/>
              <a:gd name="connsiteY20" fmla="*/ 2817659 h 3017916"/>
              <a:gd name="connsiteX21" fmla="*/ 2299173 w 8105972"/>
              <a:gd name="connsiteY21" fmla="*/ 2675326 h 3017916"/>
              <a:gd name="connsiteX22" fmla="*/ 2392234 w 8105972"/>
              <a:gd name="connsiteY22" fmla="*/ 2746492 h 3017916"/>
              <a:gd name="connsiteX23" fmla="*/ 2501719 w 8105972"/>
              <a:gd name="connsiteY23" fmla="*/ 2762915 h 3017916"/>
              <a:gd name="connsiteX24" fmla="*/ 2638574 w 8105972"/>
              <a:gd name="connsiteY24" fmla="*/ 2823133 h 3017916"/>
              <a:gd name="connsiteX25" fmla="*/ 2731636 w 8105972"/>
              <a:gd name="connsiteY25" fmla="*/ 2773864 h 3017916"/>
              <a:gd name="connsiteX26" fmla="*/ 2912285 w 8105972"/>
              <a:gd name="connsiteY26" fmla="*/ 2927146 h 3017916"/>
              <a:gd name="connsiteX27" fmla="*/ 3076512 w 8105972"/>
              <a:gd name="connsiteY27" fmla="*/ 2751967 h 3017916"/>
              <a:gd name="connsiteX28" fmla="*/ 3279058 w 8105972"/>
              <a:gd name="connsiteY28" fmla="*/ 2910723 h 3017916"/>
              <a:gd name="connsiteX29" fmla="*/ 3394017 w 8105972"/>
              <a:gd name="connsiteY29" fmla="*/ 2845031 h 3017916"/>
              <a:gd name="connsiteX30" fmla="*/ 3443285 w 8105972"/>
              <a:gd name="connsiteY30" fmla="*/ 2801236 h 3017916"/>
              <a:gd name="connsiteX31" fmla="*/ 3514450 w 8105972"/>
              <a:gd name="connsiteY31" fmla="*/ 2855979 h 3017916"/>
              <a:gd name="connsiteX32" fmla="*/ 3607511 w 8105972"/>
              <a:gd name="connsiteY32" fmla="*/ 2713646 h 3017916"/>
              <a:gd name="connsiteX33" fmla="*/ 3722470 w 8105972"/>
              <a:gd name="connsiteY33" fmla="*/ 2839556 h 3017916"/>
              <a:gd name="connsiteX34" fmla="*/ 3804583 w 8105972"/>
              <a:gd name="connsiteY34" fmla="*/ 2834082 h 3017916"/>
              <a:gd name="connsiteX35" fmla="*/ 3963336 w 8105972"/>
              <a:gd name="connsiteY35" fmla="*/ 2664377 h 3017916"/>
              <a:gd name="connsiteX36" fmla="*/ 4061872 w 8105972"/>
              <a:gd name="connsiteY36" fmla="*/ 2762915 h 3017916"/>
              <a:gd name="connsiteX37" fmla="*/ 4242521 w 8105972"/>
              <a:gd name="connsiteY37" fmla="*/ 2582262 h 3017916"/>
              <a:gd name="connsiteX38" fmla="*/ 4335583 w 8105972"/>
              <a:gd name="connsiteY38" fmla="*/ 2631531 h 3017916"/>
              <a:gd name="connsiteX39" fmla="*/ 4412222 w 8105972"/>
              <a:gd name="connsiteY39" fmla="*/ 2927146 h 3017916"/>
              <a:gd name="connsiteX40" fmla="*/ 4576448 w 8105972"/>
              <a:gd name="connsiteY40" fmla="*/ 2834082 h 3017916"/>
              <a:gd name="connsiteX41" fmla="*/ 4664036 w 8105972"/>
              <a:gd name="connsiteY41" fmla="*/ 2965466 h 3017916"/>
              <a:gd name="connsiteX42" fmla="*/ 4789388 w 8105972"/>
              <a:gd name="connsiteY42" fmla="*/ 2984978 h 3017916"/>
              <a:gd name="connsiteX43" fmla="*/ 4877530 w 8105972"/>
              <a:gd name="connsiteY43" fmla="*/ 3009261 h 3017916"/>
              <a:gd name="connsiteX44" fmla="*/ 5041757 w 8105972"/>
              <a:gd name="connsiteY44" fmla="*/ 2976415 h 3017916"/>
              <a:gd name="connsiteX45" fmla="*/ 5118396 w 8105972"/>
              <a:gd name="connsiteY45" fmla="*/ 3003787 h 3017916"/>
              <a:gd name="connsiteX46" fmla="*/ 5216932 w 8105972"/>
              <a:gd name="connsiteY46" fmla="*/ 2713646 h 3017916"/>
              <a:gd name="connsiteX47" fmla="*/ 5315468 w 8105972"/>
              <a:gd name="connsiteY47" fmla="*/ 2773864 h 3017916"/>
              <a:gd name="connsiteX48" fmla="*/ 5364736 w 8105972"/>
              <a:gd name="connsiteY48" fmla="*/ 2489197 h 3017916"/>
              <a:gd name="connsiteX49" fmla="*/ 5446849 w 8105972"/>
              <a:gd name="connsiteY49" fmla="*/ 2516569 h 3017916"/>
              <a:gd name="connsiteX50" fmla="*/ 5643921 w 8105972"/>
              <a:gd name="connsiteY50" fmla="*/ 2281172 h 3017916"/>
              <a:gd name="connsiteX51" fmla="*/ 5731509 w 8105972"/>
              <a:gd name="connsiteY51" fmla="*/ 2215480 h 3017916"/>
              <a:gd name="connsiteX52" fmla="*/ 5813622 w 8105972"/>
              <a:gd name="connsiteY52" fmla="*/ 1689941 h 3017916"/>
              <a:gd name="connsiteX53" fmla="*/ 5901209 w 8105972"/>
              <a:gd name="connsiteY53" fmla="*/ 2368762 h 3017916"/>
              <a:gd name="connsiteX54" fmla="*/ 6021642 w 8105972"/>
              <a:gd name="connsiteY54" fmla="*/ 1947236 h 3017916"/>
              <a:gd name="connsiteX55" fmla="*/ 6098281 w 8105972"/>
              <a:gd name="connsiteY55" fmla="*/ 2105993 h 3017916"/>
              <a:gd name="connsiteX56" fmla="*/ 6180395 w 8105972"/>
              <a:gd name="connsiteY56" fmla="*/ 2188108 h 3017916"/>
              <a:gd name="connsiteX57" fmla="*/ 6262508 w 8105972"/>
              <a:gd name="connsiteY57" fmla="*/ 2385185 h 3017916"/>
              <a:gd name="connsiteX58" fmla="*/ 6371992 w 8105972"/>
              <a:gd name="connsiteY58" fmla="*/ 2105993 h 3017916"/>
              <a:gd name="connsiteX59" fmla="*/ 6459580 w 8105972"/>
              <a:gd name="connsiteY59" fmla="*/ 2177159 h 3017916"/>
              <a:gd name="connsiteX60" fmla="*/ 6563590 w 8105972"/>
              <a:gd name="connsiteY60" fmla="*/ 2182634 h 3017916"/>
              <a:gd name="connsiteX61" fmla="*/ 6651178 w 8105972"/>
              <a:gd name="connsiteY61" fmla="*/ 2067672 h 3017916"/>
              <a:gd name="connsiteX62" fmla="*/ 6744239 w 8105972"/>
              <a:gd name="connsiteY62" fmla="*/ 1613300 h 3017916"/>
              <a:gd name="connsiteX63" fmla="*/ 6957734 w 8105972"/>
              <a:gd name="connsiteY63" fmla="*/ 1153455 h 3017916"/>
              <a:gd name="connsiteX64" fmla="*/ 7061744 w 8105972"/>
              <a:gd name="connsiteY64" fmla="*/ 699083 h 3017916"/>
              <a:gd name="connsiteX65" fmla="*/ 7121960 w 8105972"/>
              <a:gd name="connsiteY65" fmla="*/ 1279365 h 3017916"/>
              <a:gd name="connsiteX66" fmla="*/ 7154806 w 8105972"/>
              <a:gd name="connsiteY66" fmla="*/ 1443595 h 3017916"/>
              <a:gd name="connsiteX67" fmla="*/ 7247867 w 8105972"/>
              <a:gd name="connsiteY67" fmla="*/ 1706365 h 3017916"/>
              <a:gd name="connsiteX68" fmla="*/ 7329981 w 8105972"/>
              <a:gd name="connsiteY68" fmla="*/ 1454544 h 3017916"/>
              <a:gd name="connsiteX69" fmla="*/ 7466836 w 8105972"/>
              <a:gd name="connsiteY69" fmla="*/ 633391 h 3017916"/>
              <a:gd name="connsiteX70" fmla="*/ 7596367 w 8105972"/>
              <a:gd name="connsiteY70" fmla="*/ 15897 h 3017916"/>
              <a:gd name="connsiteX71" fmla="*/ 7746098 w 8105972"/>
              <a:gd name="connsiteY71" fmla="*/ 239233 h 3017916"/>
              <a:gd name="connsiteX72" fmla="*/ 7859286 w 8105972"/>
              <a:gd name="connsiteY72" fmla="*/ 847872 h 3017916"/>
              <a:gd name="connsiteX73" fmla="*/ 8009170 w 8105972"/>
              <a:gd name="connsiteY73" fmla="*/ 630100 h 3017916"/>
              <a:gd name="connsiteX74" fmla="*/ 8105972 w 8105972"/>
              <a:gd name="connsiteY74" fmla="*/ 245817 h 3017916"/>
              <a:gd name="connsiteX0" fmla="*/ 0 w 8105972"/>
              <a:gd name="connsiteY0" fmla="*/ 2557645 h 3009723"/>
              <a:gd name="connsiteX1" fmla="*/ 109485 w 8105972"/>
              <a:gd name="connsiteY1" fmla="*/ 2502902 h 3009723"/>
              <a:gd name="connsiteX2" fmla="*/ 180650 w 8105972"/>
              <a:gd name="connsiteY2" fmla="*/ 2212761 h 3009723"/>
              <a:gd name="connsiteX3" fmla="*/ 246340 w 8105972"/>
              <a:gd name="connsiteY3" fmla="*/ 2387940 h 3009723"/>
              <a:gd name="connsiteX4" fmla="*/ 361299 w 8105972"/>
              <a:gd name="connsiteY4" fmla="*/ 2147069 h 3009723"/>
              <a:gd name="connsiteX5" fmla="*/ 426990 w 8105972"/>
              <a:gd name="connsiteY5" fmla="*/ 1627005 h 3009723"/>
              <a:gd name="connsiteX6" fmla="*/ 613113 w 8105972"/>
              <a:gd name="connsiteY6" fmla="*/ 1440877 h 3009723"/>
              <a:gd name="connsiteX7" fmla="*/ 733546 w 8105972"/>
              <a:gd name="connsiteY7" fmla="*/ 723736 h 3009723"/>
              <a:gd name="connsiteX8" fmla="*/ 843030 w 8105972"/>
              <a:gd name="connsiteY8" fmla="*/ 1473723 h 3009723"/>
              <a:gd name="connsiteX9" fmla="*/ 875876 w 8105972"/>
              <a:gd name="connsiteY9" fmla="*/ 1829556 h 3009723"/>
              <a:gd name="connsiteX10" fmla="*/ 952515 w 8105972"/>
              <a:gd name="connsiteY10" fmla="*/ 2152543 h 3009723"/>
              <a:gd name="connsiteX11" fmla="*/ 1067473 w 8105972"/>
              <a:gd name="connsiteY11" fmla="*/ 2333197 h 3009723"/>
              <a:gd name="connsiteX12" fmla="*/ 1127690 w 8105972"/>
              <a:gd name="connsiteY12" fmla="*/ 2168966 h 3009723"/>
              <a:gd name="connsiteX13" fmla="*/ 1231700 w 8105972"/>
              <a:gd name="connsiteY13" fmla="*/ 2300351 h 3009723"/>
              <a:gd name="connsiteX14" fmla="*/ 1412349 w 8105972"/>
              <a:gd name="connsiteY14" fmla="*/ 2064953 h 3009723"/>
              <a:gd name="connsiteX15" fmla="*/ 1478040 w 8105972"/>
              <a:gd name="connsiteY15" fmla="*/ 2229184 h 3009723"/>
              <a:gd name="connsiteX16" fmla="*/ 1631318 w 8105972"/>
              <a:gd name="connsiteY16" fmla="*/ 2262030 h 3009723"/>
              <a:gd name="connsiteX17" fmla="*/ 1697152 w 8105972"/>
              <a:gd name="connsiteY17" fmla="*/ 2355094 h 3009723"/>
              <a:gd name="connsiteX18" fmla="*/ 1806493 w 8105972"/>
              <a:gd name="connsiteY18" fmla="*/ 2338671 h 3009723"/>
              <a:gd name="connsiteX19" fmla="*/ 2009039 w 8105972"/>
              <a:gd name="connsiteY19" fmla="*/ 2754722 h 3009723"/>
              <a:gd name="connsiteX20" fmla="*/ 2156843 w 8105972"/>
              <a:gd name="connsiteY20" fmla="*/ 2809466 h 3009723"/>
              <a:gd name="connsiteX21" fmla="*/ 2299173 w 8105972"/>
              <a:gd name="connsiteY21" fmla="*/ 2667133 h 3009723"/>
              <a:gd name="connsiteX22" fmla="*/ 2392234 w 8105972"/>
              <a:gd name="connsiteY22" fmla="*/ 2738299 h 3009723"/>
              <a:gd name="connsiteX23" fmla="*/ 2501719 w 8105972"/>
              <a:gd name="connsiteY23" fmla="*/ 2754722 h 3009723"/>
              <a:gd name="connsiteX24" fmla="*/ 2638574 w 8105972"/>
              <a:gd name="connsiteY24" fmla="*/ 2814940 h 3009723"/>
              <a:gd name="connsiteX25" fmla="*/ 2731636 w 8105972"/>
              <a:gd name="connsiteY25" fmla="*/ 2765671 h 3009723"/>
              <a:gd name="connsiteX26" fmla="*/ 2912285 w 8105972"/>
              <a:gd name="connsiteY26" fmla="*/ 2918953 h 3009723"/>
              <a:gd name="connsiteX27" fmla="*/ 3076512 w 8105972"/>
              <a:gd name="connsiteY27" fmla="*/ 2743774 h 3009723"/>
              <a:gd name="connsiteX28" fmla="*/ 3279058 w 8105972"/>
              <a:gd name="connsiteY28" fmla="*/ 2902530 h 3009723"/>
              <a:gd name="connsiteX29" fmla="*/ 3394017 w 8105972"/>
              <a:gd name="connsiteY29" fmla="*/ 2836838 h 3009723"/>
              <a:gd name="connsiteX30" fmla="*/ 3443285 w 8105972"/>
              <a:gd name="connsiteY30" fmla="*/ 2793043 h 3009723"/>
              <a:gd name="connsiteX31" fmla="*/ 3514450 w 8105972"/>
              <a:gd name="connsiteY31" fmla="*/ 2847786 h 3009723"/>
              <a:gd name="connsiteX32" fmla="*/ 3607511 w 8105972"/>
              <a:gd name="connsiteY32" fmla="*/ 2705453 h 3009723"/>
              <a:gd name="connsiteX33" fmla="*/ 3722470 w 8105972"/>
              <a:gd name="connsiteY33" fmla="*/ 2831363 h 3009723"/>
              <a:gd name="connsiteX34" fmla="*/ 3804583 w 8105972"/>
              <a:gd name="connsiteY34" fmla="*/ 2825889 h 3009723"/>
              <a:gd name="connsiteX35" fmla="*/ 3963336 w 8105972"/>
              <a:gd name="connsiteY35" fmla="*/ 2656184 h 3009723"/>
              <a:gd name="connsiteX36" fmla="*/ 4061872 w 8105972"/>
              <a:gd name="connsiteY36" fmla="*/ 2754722 h 3009723"/>
              <a:gd name="connsiteX37" fmla="*/ 4242521 w 8105972"/>
              <a:gd name="connsiteY37" fmla="*/ 2574069 h 3009723"/>
              <a:gd name="connsiteX38" fmla="*/ 4335583 w 8105972"/>
              <a:gd name="connsiteY38" fmla="*/ 2623338 h 3009723"/>
              <a:gd name="connsiteX39" fmla="*/ 4412222 w 8105972"/>
              <a:gd name="connsiteY39" fmla="*/ 2918953 h 3009723"/>
              <a:gd name="connsiteX40" fmla="*/ 4576448 w 8105972"/>
              <a:gd name="connsiteY40" fmla="*/ 2825889 h 3009723"/>
              <a:gd name="connsiteX41" fmla="*/ 4664036 w 8105972"/>
              <a:gd name="connsiteY41" fmla="*/ 2957273 h 3009723"/>
              <a:gd name="connsiteX42" fmla="*/ 4789388 w 8105972"/>
              <a:gd name="connsiteY42" fmla="*/ 2976785 h 3009723"/>
              <a:gd name="connsiteX43" fmla="*/ 4877530 w 8105972"/>
              <a:gd name="connsiteY43" fmla="*/ 3001068 h 3009723"/>
              <a:gd name="connsiteX44" fmla="*/ 5041757 w 8105972"/>
              <a:gd name="connsiteY44" fmla="*/ 2968222 h 3009723"/>
              <a:gd name="connsiteX45" fmla="*/ 5118396 w 8105972"/>
              <a:gd name="connsiteY45" fmla="*/ 2995594 h 3009723"/>
              <a:gd name="connsiteX46" fmla="*/ 5216932 w 8105972"/>
              <a:gd name="connsiteY46" fmla="*/ 2705453 h 3009723"/>
              <a:gd name="connsiteX47" fmla="*/ 5315468 w 8105972"/>
              <a:gd name="connsiteY47" fmla="*/ 2765671 h 3009723"/>
              <a:gd name="connsiteX48" fmla="*/ 5364736 w 8105972"/>
              <a:gd name="connsiteY48" fmla="*/ 2481004 h 3009723"/>
              <a:gd name="connsiteX49" fmla="*/ 5446849 w 8105972"/>
              <a:gd name="connsiteY49" fmla="*/ 2508376 h 3009723"/>
              <a:gd name="connsiteX50" fmla="*/ 5643921 w 8105972"/>
              <a:gd name="connsiteY50" fmla="*/ 2272979 h 3009723"/>
              <a:gd name="connsiteX51" fmla="*/ 5731509 w 8105972"/>
              <a:gd name="connsiteY51" fmla="*/ 2207287 h 3009723"/>
              <a:gd name="connsiteX52" fmla="*/ 5813622 w 8105972"/>
              <a:gd name="connsiteY52" fmla="*/ 1681748 h 3009723"/>
              <a:gd name="connsiteX53" fmla="*/ 5901209 w 8105972"/>
              <a:gd name="connsiteY53" fmla="*/ 2360569 h 3009723"/>
              <a:gd name="connsiteX54" fmla="*/ 6021642 w 8105972"/>
              <a:gd name="connsiteY54" fmla="*/ 1939043 h 3009723"/>
              <a:gd name="connsiteX55" fmla="*/ 6098281 w 8105972"/>
              <a:gd name="connsiteY55" fmla="*/ 2097800 h 3009723"/>
              <a:gd name="connsiteX56" fmla="*/ 6180395 w 8105972"/>
              <a:gd name="connsiteY56" fmla="*/ 2179915 h 3009723"/>
              <a:gd name="connsiteX57" fmla="*/ 6262508 w 8105972"/>
              <a:gd name="connsiteY57" fmla="*/ 2376992 h 3009723"/>
              <a:gd name="connsiteX58" fmla="*/ 6371992 w 8105972"/>
              <a:gd name="connsiteY58" fmla="*/ 2097800 h 3009723"/>
              <a:gd name="connsiteX59" fmla="*/ 6459580 w 8105972"/>
              <a:gd name="connsiteY59" fmla="*/ 2168966 h 3009723"/>
              <a:gd name="connsiteX60" fmla="*/ 6563590 w 8105972"/>
              <a:gd name="connsiteY60" fmla="*/ 2174441 h 3009723"/>
              <a:gd name="connsiteX61" fmla="*/ 6651178 w 8105972"/>
              <a:gd name="connsiteY61" fmla="*/ 2059479 h 3009723"/>
              <a:gd name="connsiteX62" fmla="*/ 6744239 w 8105972"/>
              <a:gd name="connsiteY62" fmla="*/ 1605107 h 3009723"/>
              <a:gd name="connsiteX63" fmla="*/ 6957734 w 8105972"/>
              <a:gd name="connsiteY63" fmla="*/ 1145262 h 3009723"/>
              <a:gd name="connsiteX64" fmla="*/ 7061744 w 8105972"/>
              <a:gd name="connsiteY64" fmla="*/ 690890 h 3009723"/>
              <a:gd name="connsiteX65" fmla="*/ 7121960 w 8105972"/>
              <a:gd name="connsiteY65" fmla="*/ 1271172 h 3009723"/>
              <a:gd name="connsiteX66" fmla="*/ 7154806 w 8105972"/>
              <a:gd name="connsiteY66" fmla="*/ 1435402 h 3009723"/>
              <a:gd name="connsiteX67" fmla="*/ 7247867 w 8105972"/>
              <a:gd name="connsiteY67" fmla="*/ 1698172 h 3009723"/>
              <a:gd name="connsiteX68" fmla="*/ 7329981 w 8105972"/>
              <a:gd name="connsiteY68" fmla="*/ 1446351 h 3009723"/>
              <a:gd name="connsiteX69" fmla="*/ 7466836 w 8105972"/>
              <a:gd name="connsiteY69" fmla="*/ 625198 h 3009723"/>
              <a:gd name="connsiteX70" fmla="*/ 7632913 w 8105972"/>
              <a:gd name="connsiteY70" fmla="*/ 16463 h 3009723"/>
              <a:gd name="connsiteX71" fmla="*/ 7746098 w 8105972"/>
              <a:gd name="connsiteY71" fmla="*/ 231040 h 3009723"/>
              <a:gd name="connsiteX72" fmla="*/ 7859286 w 8105972"/>
              <a:gd name="connsiteY72" fmla="*/ 839679 h 3009723"/>
              <a:gd name="connsiteX73" fmla="*/ 8009170 w 8105972"/>
              <a:gd name="connsiteY73" fmla="*/ 621907 h 3009723"/>
              <a:gd name="connsiteX74" fmla="*/ 8105972 w 8105972"/>
              <a:gd name="connsiteY74" fmla="*/ 237624 h 3009723"/>
              <a:gd name="connsiteX0" fmla="*/ 0 w 8105972"/>
              <a:gd name="connsiteY0" fmla="*/ 2676132 h 3128210"/>
              <a:gd name="connsiteX1" fmla="*/ 109485 w 8105972"/>
              <a:gd name="connsiteY1" fmla="*/ 2621389 h 3128210"/>
              <a:gd name="connsiteX2" fmla="*/ 180650 w 8105972"/>
              <a:gd name="connsiteY2" fmla="*/ 2331248 h 3128210"/>
              <a:gd name="connsiteX3" fmla="*/ 246340 w 8105972"/>
              <a:gd name="connsiteY3" fmla="*/ 2506427 h 3128210"/>
              <a:gd name="connsiteX4" fmla="*/ 361299 w 8105972"/>
              <a:gd name="connsiteY4" fmla="*/ 2265556 h 3128210"/>
              <a:gd name="connsiteX5" fmla="*/ 426990 w 8105972"/>
              <a:gd name="connsiteY5" fmla="*/ 1745492 h 3128210"/>
              <a:gd name="connsiteX6" fmla="*/ 613113 w 8105972"/>
              <a:gd name="connsiteY6" fmla="*/ 1559364 h 3128210"/>
              <a:gd name="connsiteX7" fmla="*/ 733546 w 8105972"/>
              <a:gd name="connsiteY7" fmla="*/ 842223 h 3128210"/>
              <a:gd name="connsiteX8" fmla="*/ 843030 w 8105972"/>
              <a:gd name="connsiteY8" fmla="*/ 1592210 h 3128210"/>
              <a:gd name="connsiteX9" fmla="*/ 875876 w 8105972"/>
              <a:gd name="connsiteY9" fmla="*/ 1948043 h 3128210"/>
              <a:gd name="connsiteX10" fmla="*/ 952515 w 8105972"/>
              <a:gd name="connsiteY10" fmla="*/ 2271030 h 3128210"/>
              <a:gd name="connsiteX11" fmla="*/ 1067473 w 8105972"/>
              <a:gd name="connsiteY11" fmla="*/ 2451684 h 3128210"/>
              <a:gd name="connsiteX12" fmla="*/ 1127690 w 8105972"/>
              <a:gd name="connsiteY12" fmla="*/ 2287453 h 3128210"/>
              <a:gd name="connsiteX13" fmla="*/ 1231700 w 8105972"/>
              <a:gd name="connsiteY13" fmla="*/ 2418838 h 3128210"/>
              <a:gd name="connsiteX14" fmla="*/ 1412349 w 8105972"/>
              <a:gd name="connsiteY14" fmla="*/ 2183440 h 3128210"/>
              <a:gd name="connsiteX15" fmla="*/ 1478040 w 8105972"/>
              <a:gd name="connsiteY15" fmla="*/ 2347671 h 3128210"/>
              <a:gd name="connsiteX16" fmla="*/ 1631318 w 8105972"/>
              <a:gd name="connsiteY16" fmla="*/ 2380517 h 3128210"/>
              <a:gd name="connsiteX17" fmla="*/ 1697152 w 8105972"/>
              <a:gd name="connsiteY17" fmla="*/ 2473581 h 3128210"/>
              <a:gd name="connsiteX18" fmla="*/ 1806493 w 8105972"/>
              <a:gd name="connsiteY18" fmla="*/ 2457158 h 3128210"/>
              <a:gd name="connsiteX19" fmla="*/ 2009039 w 8105972"/>
              <a:gd name="connsiteY19" fmla="*/ 2873209 h 3128210"/>
              <a:gd name="connsiteX20" fmla="*/ 2156843 w 8105972"/>
              <a:gd name="connsiteY20" fmla="*/ 2927953 h 3128210"/>
              <a:gd name="connsiteX21" fmla="*/ 2299173 w 8105972"/>
              <a:gd name="connsiteY21" fmla="*/ 2785620 h 3128210"/>
              <a:gd name="connsiteX22" fmla="*/ 2392234 w 8105972"/>
              <a:gd name="connsiteY22" fmla="*/ 2856786 h 3128210"/>
              <a:gd name="connsiteX23" fmla="*/ 2501719 w 8105972"/>
              <a:gd name="connsiteY23" fmla="*/ 2873209 h 3128210"/>
              <a:gd name="connsiteX24" fmla="*/ 2638574 w 8105972"/>
              <a:gd name="connsiteY24" fmla="*/ 2933427 h 3128210"/>
              <a:gd name="connsiteX25" fmla="*/ 2731636 w 8105972"/>
              <a:gd name="connsiteY25" fmla="*/ 2884158 h 3128210"/>
              <a:gd name="connsiteX26" fmla="*/ 2912285 w 8105972"/>
              <a:gd name="connsiteY26" fmla="*/ 3037440 h 3128210"/>
              <a:gd name="connsiteX27" fmla="*/ 3076512 w 8105972"/>
              <a:gd name="connsiteY27" fmla="*/ 2862261 h 3128210"/>
              <a:gd name="connsiteX28" fmla="*/ 3279058 w 8105972"/>
              <a:gd name="connsiteY28" fmla="*/ 3021017 h 3128210"/>
              <a:gd name="connsiteX29" fmla="*/ 3394017 w 8105972"/>
              <a:gd name="connsiteY29" fmla="*/ 2955325 h 3128210"/>
              <a:gd name="connsiteX30" fmla="*/ 3443285 w 8105972"/>
              <a:gd name="connsiteY30" fmla="*/ 2911530 h 3128210"/>
              <a:gd name="connsiteX31" fmla="*/ 3514450 w 8105972"/>
              <a:gd name="connsiteY31" fmla="*/ 2966273 h 3128210"/>
              <a:gd name="connsiteX32" fmla="*/ 3607511 w 8105972"/>
              <a:gd name="connsiteY32" fmla="*/ 2823940 h 3128210"/>
              <a:gd name="connsiteX33" fmla="*/ 3722470 w 8105972"/>
              <a:gd name="connsiteY33" fmla="*/ 2949850 h 3128210"/>
              <a:gd name="connsiteX34" fmla="*/ 3804583 w 8105972"/>
              <a:gd name="connsiteY34" fmla="*/ 2944376 h 3128210"/>
              <a:gd name="connsiteX35" fmla="*/ 3963336 w 8105972"/>
              <a:gd name="connsiteY35" fmla="*/ 2774671 h 3128210"/>
              <a:gd name="connsiteX36" fmla="*/ 4061872 w 8105972"/>
              <a:gd name="connsiteY36" fmla="*/ 2873209 h 3128210"/>
              <a:gd name="connsiteX37" fmla="*/ 4242521 w 8105972"/>
              <a:gd name="connsiteY37" fmla="*/ 2692556 h 3128210"/>
              <a:gd name="connsiteX38" fmla="*/ 4335583 w 8105972"/>
              <a:gd name="connsiteY38" fmla="*/ 2741825 h 3128210"/>
              <a:gd name="connsiteX39" fmla="*/ 4412222 w 8105972"/>
              <a:gd name="connsiteY39" fmla="*/ 3037440 h 3128210"/>
              <a:gd name="connsiteX40" fmla="*/ 4576448 w 8105972"/>
              <a:gd name="connsiteY40" fmla="*/ 2944376 h 3128210"/>
              <a:gd name="connsiteX41" fmla="*/ 4664036 w 8105972"/>
              <a:gd name="connsiteY41" fmla="*/ 3075760 h 3128210"/>
              <a:gd name="connsiteX42" fmla="*/ 4789388 w 8105972"/>
              <a:gd name="connsiteY42" fmla="*/ 3095272 h 3128210"/>
              <a:gd name="connsiteX43" fmla="*/ 4877530 w 8105972"/>
              <a:gd name="connsiteY43" fmla="*/ 3119555 h 3128210"/>
              <a:gd name="connsiteX44" fmla="*/ 5041757 w 8105972"/>
              <a:gd name="connsiteY44" fmla="*/ 3086709 h 3128210"/>
              <a:gd name="connsiteX45" fmla="*/ 5118396 w 8105972"/>
              <a:gd name="connsiteY45" fmla="*/ 3114081 h 3128210"/>
              <a:gd name="connsiteX46" fmla="*/ 5216932 w 8105972"/>
              <a:gd name="connsiteY46" fmla="*/ 2823940 h 3128210"/>
              <a:gd name="connsiteX47" fmla="*/ 5315468 w 8105972"/>
              <a:gd name="connsiteY47" fmla="*/ 2884158 h 3128210"/>
              <a:gd name="connsiteX48" fmla="*/ 5364736 w 8105972"/>
              <a:gd name="connsiteY48" fmla="*/ 2599491 h 3128210"/>
              <a:gd name="connsiteX49" fmla="*/ 5446849 w 8105972"/>
              <a:gd name="connsiteY49" fmla="*/ 2626863 h 3128210"/>
              <a:gd name="connsiteX50" fmla="*/ 5643921 w 8105972"/>
              <a:gd name="connsiteY50" fmla="*/ 2391466 h 3128210"/>
              <a:gd name="connsiteX51" fmla="*/ 5731509 w 8105972"/>
              <a:gd name="connsiteY51" fmla="*/ 2325774 h 3128210"/>
              <a:gd name="connsiteX52" fmla="*/ 5813622 w 8105972"/>
              <a:gd name="connsiteY52" fmla="*/ 1800235 h 3128210"/>
              <a:gd name="connsiteX53" fmla="*/ 5901209 w 8105972"/>
              <a:gd name="connsiteY53" fmla="*/ 2479056 h 3128210"/>
              <a:gd name="connsiteX54" fmla="*/ 6021642 w 8105972"/>
              <a:gd name="connsiteY54" fmla="*/ 2057530 h 3128210"/>
              <a:gd name="connsiteX55" fmla="*/ 6098281 w 8105972"/>
              <a:gd name="connsiteY55" fmla="*/ 2216287 h 3128210"/>
              <a:gd name="connsiteX56" fmla="*/ 6180395 w 8105972"/>
              <a:gd name="connsiteY56" fmla="*/ 2298402 h 3128210"/>
              <a:gd name="connsiteX57" fmla="*/ 6262508 w 8105972"/>
              <a:gd name="connsiteY57" fmla="*/ 2495479 h 3128210"/>
              <a:gd name="connsiteX58" fmla="*/ 6371992 w 8105972"/>
              <a:gd name="connsiteY58" fmla="*/ 2216287 h 3128210"/>
              <a:gd name="connsiteX59" fmla="*/ 6459580 w 8105972"/>
              <a:gd name="connsiteY59" fmla="*/ 2287453 h 3128210"/>
              <a:gd name="connsiteX60" fmla="*/ 6563590 w 8105972"/>
              <a:gd name="connsiteY60" fmla="*/ 2292928 h 3128210"/>
              <a:gd name="connsiteX61" fmla="*/ 6651178 w 8105972"/>
              <a:gd name="connsiteY61" fmla="*/ 2177966 h 3128210"/>
              <a:gd name="connsiteX62" fmla="*/ 6744239 w 8105972"/>
              <a:gd name="connsiteY62" fmla="*/ 1723594 h 3128210"/>
              <a:gd name="connsiteX63" fmla="*/ 6957734 w 8105972"/>
              <a:gd name="connsiteY63" fmla="*/ 1263749 h 3128210"/>
              <a:gd name="connsiteX64" fmla="*/ 7061744 w 8105972"/>
              <a:gd name="connsiteY64" fmla="*/ 809377 h 3128210"/>
              <a:gd name="connsiteX65" fmla="*/ 7121960 w 8105972"/>
              <a:gd name="connsiteY65" fmla="*/ 1389659 h 3128210"/>
              <a:gd name="connsiteX66" fmla="*/ 7154806 w 8105972"/>
              <a:gd name="connsiteY66" fmla="*/ 1553889 h 3128210"/>
              <a:gd name="connsiteX67" fmla="*/ 7247867 w 8105972"/>
              <a:gd name="connsiteY67" fmla="*/ 1816659 h 3128210"/>
              <a:gd name="connsiteX68" fmla="*/ 7329981 w 8105972"/>
              <a:gd name="connsiteY68" fmla="*/ 1564838 h 3128210"/>
              <a:gd name="connsiteX69" fmla="*/ 7466836 w 8105972"/>
              <a:gd name="connsiteY69" fmla="*/ 743685 h 3128210"/>
              <a:gd name="connsiteX70" fmla="*/ 7632913 w 8105972"/>
              <a:gd name="connsiteY70" fmla="*/ 134950 h 3128210"/>
              <a:gd name="connsiteX71" fmla="*/ 7691278 w 8105972"/>
              <a:gd name="connsiteY71" fmla="*/ 69251 h 3128210"/>
              <a:gd name="connsiteX72" fmla="*/ 7859286 w 8105972"/>
              <a:gd name="connsiteY72" fmla="*/ 958166 h 3128210"/>
              <a:gd name="connsiteX73" fmla="*/ 8009170 w 8105972"/>
              <a:gd name="connsiteY73" fmla="*/ 740394 h 3128210"/>
              <a:gd name="connsiteX74" fmla="*/ 8105972 w 8105972"/>
              <a:gd name="connsiteY74" fmla="*/ 356111 h 3128210"/>
              <a:gd name="connsiteX0" fmla="*/ 0 w 8105972"/>
              <a:gd name="connsiteY0" fmla="*/ 2676132 h 3128210"/>
              <a:gd name="connsiteX1" fmla="*/ 109485 w 8105972"/>
              <a:gd name="connsiteY1" fmla="*/ 2621389 h 3128210"/>
              <a:gd name="connsiteX2" fmla="*/ 180650 w 8105972"/>
              <a:gd name="connsiteY2" fmla="*/ 2331248 h 3128210"/>
              <a:gd name="connsiteX3" fmla="*/ 246340 w 8105972"/>
              <a:gd name="connsiteY3" fmla="*/ 2506427 h 3128210"/>
              <a:gd name="connsiteX4" fmla="*/ 361299 w 8105972"/>
              <a:gd name="connsiteY4" fmla="*/ 2265556 h 3128210"/>
              <a:gd name="connsiteX5" fmla="*/ 426990 w 8105972"/>
              <a:gd name="connsiteY5" fmla="*/ 1745492 h 3128210"/>
              <a:gd name="connsiteX6" fmla="*/ 613113 w 8105972"/>
              <a:gd name="connsiteY6" fmla="*/ 1559364 h 3128210"/>
              <a:gd name="connsiteX7" fmla="*/ 733546 w 8105972"/>
              <a:gd name="connsiteY7" fmla="*/ 842223 h 3128210"/>
              <a:gd name="connsiteX8" fmla="*/ 843030 w 8105972"/>
              <a:gd name="connsiteY8" fmla="*/ 1592210 h 3128210"/>
              <a:gd name="connsiteX9" fmla="*/ 875876 w 8105972"/>
              <a:gd name="connsiteY9" fmla="*/ 1948043 h 3128210"/>
              <a:gd name="connsiteX10" fmla="*/ 952515 w 8105972"/>
              <a:gd name="connsiteY10" fmla="*/ 2271030 h 3128210"/>
              <a:gd name="connsiteX11" fmla="*/ 1067473 w 8105972"/>
              <a:gd name="connsiteY11" fmla="*/ 2451684 h 3128210"/>
              <a:gd name="connsiteX12" fmla="*/ 1127690 w 8105972"/>
              <a:gd name="connsiteY12" fmla="*/ 2287453 h 3128210"/>
              <a:gd name="connsiteX13" fmla="*/ 1231700 w 8105972"/>
              <a:gd name="connsiteY13" fmla="*/ 2418838 h 3128210"/>
              <a:gd name="connsiteX14" fmla="*/ 1412349 w 8105972"/>
              <a:gd name="connsiteY14" fmla="*/ 2183440 h 3128210"/>
              <a:gd name="connsiteX15" fmla="*/ 1478040 w 8105972"/>
              <a:gd name="connsiteY15" fmla="*/ 2347671 h 3128210"/>
              <a:gd name="connsiteX16" fmla="*/ 1631318 w 8105972"/>
              <a:gd name="connsiteY16" fmla="*/ 2380517 h 3128210"/>
              <a:gd name="connsiteX17" fmla="*/ 1697152 w 8105972"/>
              <a:gd name="connsiteY17" fmla="*/ 2473581 h 3128210"/>
              <a:gd name="connsiteX18" fmla="*/ 1806493 w 8105972"/>
              <a:gd name="connsiteY18" fmla="*/ 2457158 h 3128210"/>
              <a:gd name="connsiteX19" fmla="*/ 2009039 w 8105972"/>
              <a:gd name="connsiteY19" fmla="*/ 2873209 h 3128210"/>
              <a:gd name="connsiteX20" fmla="*/ 2156843 w 8105972"/>
              <a:gd name="connsiteY20" fmla="*/ 2927953 h 3128210"/>
              <a:gd name="connsiteX21" fmla="*/ 2299173 w 8105972"/>
              <a:gd name="connsiteY21" fmla="*/ 2785620 h 3128210"/>
              <a:gd name="connsiteX22" fmla="*/ 2392234 w 8105972"/>
              <a:gd name="connsiteY22" fmla="*/ 2856786 h 3128210"/>
              <a:gd name="connsiteX23" fmla="*/ 2501719 w 8105972"/>
              <a:gd name="connsiteY23" fmla="*/ 2873209 h 3128210"/>
              <a:gd name="connsiteX24" fmla="*/ 2638574 w 8105972"/>
              <a:gd name="connsiteY24" fmla="*/ 2933427 h 3128210"/>
              <a:gd name="connsiteX25" fmla="*/ 2731636 w 8105972"/>
              <a:gd name="connsiteY25" fmla="*/ 2884158 h 3128210"/>
              <a:gd name="connsiteX26" fmla="*/ 2912285 w 8105972"/>
              <a:gd name="connsiteY26" fmla="*/ 3037440 h 3128210"/>
              <a:gd name="connsiteX27" fmla="*/ 3076512 w 8105972"/>
              <a:gd name="connsiteY27" fmla="*/ 2862261 h 3128210"/>
              <a:gd name="connsiteX28" fmla="*/ 3279058 w 8105972"/>
              <a:gd name="connsiteY28" fmla="*/ 3021017 h 3128210"/>
              <a:gd name="connsiteX29" fmla="*/ 3394017 w 8105972"/>
              <a:gd name="connsiteY29" fmla="*/ 2955325 h 3128210"/>
              <a:gd name="connsiteX30" fmla="*/ 3443285 w 8105972"/>
              <a:gd name="connsiteY30" fmla="*/ 2911530 h 3128210"/>
              <a:gd name="connsiteX31" fmla="*/ 3514450 w 8105972"/>
              <a:gd name="connsiteY31" fmla="*/ 2966273 h 3128210"/>
              <a:gd name="connsiteX32" fmla="*/ 3607511 w 8105972"/>
              <a:gd name="connsiteY32" fmla="*/ 2823940 h 3128210"/>
              <a:gd name="connsiteX33" fmla="*/ 3722470 w 8105972"/>
              <a:gd name="connsiteY33" fmla="*/ 2949850 h 3128210"/>
              <a:gd name="connsiteX34" fmla="*/ 3804583 w 8105972"/>
              <a:gd name="connsiteY34" fmla="*/ 2944376 h 3128210"/>
              <a:gd name="connsiteX35" fmla="*/ 3963336 w 8105972"/>
              <a:gd name="connsiteY35" fmla="*/ 2774671 h 3128210"/>
              <a:gd name="connsiteX36" fmla="*/ 4061872 w 8105972"/>
              <a:gd name="connsiteY36" fmla="*/ 2873209 h 3128210"/>
              <a:gd name="connsiteX37" fmla="*/ 4242521 w 8105972"/>
              <a:gd name="connsiteY37" fmla="*/ 2692556 h 3128210"/>
              <a:gd name="connsiteX38" fmla="*/ 4335583 w 8105972"/>
              <a:gd name="connsiteY38" fmla="*/ 2741825 h 3128210"/>
              <a:gd name="connsiteX39" fmla="*/ 4412222 w 8105972"/>
              <a:gd name="connsiteY39" fmla="*/ 3037440 h 3128210"/>
              <a:gd name="connsiteX40" fmla="*/ 4576448 w 8105972"/>
              <a:gd name="connsiteY40" fmla="*/ 2944376 h 3128210"/>
              <a:gd name="connsiteX41" fmla="*/ 4664036 w 8105972"/>
              <a:gd name="connsiteY41" fmla="*/ 3075760 h 3128210"/>
              <a:gd name="connsiteX42" fmla="*/ 4789388 w 8105972"/>
              <a:gd name="connsiteY42" fmla="*/ 3095272 h 3128210"/>
              <a:gd name="connsiteX43" fmla="*/ 4877530 w 8105972"/>
              <a:gd name="connsiteY43" fmla="*/ 3119555 h 3128210"/>
              <a:gd name="connsiteX44" fmla="*/ 5041757 w 8105972"/>
              <a:gd name="connsiteY44" fmla="*/ 3086709 h 3128210"/>
              <a:gd name="connsiteX45" fmla="*/ 5118396 w 8105972"/>
              <a:gd name="connsiteY45" fmla="*/ 3114081 h 3128210"/>
              <a:gd name="connsiteX46" fmla="*/ 5216932 w 8105972"/>
              <a:gd name="connsiteY46" fmla="*/ 2823940 h 3128210"/>
              <a:gd name="connsiteX47" fmla="*/ 5315468 w 8105972"/>
              <a:gd name="connsiteY47" fmla="*/ 2884158 h 3128210"/>
              <a:gd name="connsiteX48" fmla="*/ 5364736 w 8105972"/>
              <a:gd name="connsiteY48" fmla="*/ 2599491 h 3128210"/>
              <a:gd name="connsiteX49" fmla="*/ 5446849 w 8105972"/>
              <a:gd name="connsiteY49" fmla="*/ 2626863 h 3128210"/>
              <a:gd name="connsiteX50" fmla="*/ 5643921 w 8105972"/>
              <a:gd name="connsiteY50" fmla="*/ 2391466 h 3128210"/>
              <a:gd name="connsiteX51" fmla="*/ 5731509 w 8105972"/>
              <a:gd name="connsiteY51" fmla="*/ 2325774 h 3128210"/>
              <a:gd name="connsiteX52" fmla="*/ 5813622 w 8105972"/>
              <a:gd name="connsiteY52" fmla="*/ 1800235 h 3128210"/>
              <a:gd name="connsiteX53" fmla="*/ 5901209 w 8105972"/>
              <a:gd name="connsiteY53" fmla="*/ 2479056 h 3128210"/>
              <a:gd name="connsiteX54" fmla="*/ 6021642 w 8105972"/>
              <a:gd name="connsiteY54" fmla="*/ 2057530 h 3128210"/>
              <a:gd name="connsiteX55" fmla="*/ 6098281 w 8105972"/>
              <a:gd name="connsiteY55" fmla="*/ 2216287 h 3128210"/>
              <a:gd name="connsiteX56" fmla="*/ 6180395 w 8105972"/>
              <a:gd name="connsiteY56" fmla="*/ 2298402 h 3128210"/>
              <a:gd name="connsiteX57" fmla="*/ 6262508 w 8105972"/>
              <a:gd name="connsiteY57" fmla="*/ 2495479 h 3128210"/>
              <a:gd name="connsiteX58" fmla="*/ 6371992 w 8105972"/>
              <a:gd name="connsiteY58" fmla="*/ 2216287 h 3128210"/>
              <a:gd name="connsiteX59" fmla="*/ 6459580 w 8105972"/>
              <a:gd name="connsiteY59" fmla="*/ 2287453 h 3128210"/>
              <a:gd name="connsiteX60" fmla="*/ 6563590 w 8105972"/>
              <a:gd name="connsiteY60" fmla="*/ 2292928 h 3128210"/>
              <a:gd name="connsiteX61" fmla="*/ 6651178 w 8105972"/>
              <a:gd name="connsiteY61" fmla="*/ 2177966 h 3128210"/>
              <a:gd name="connsiteX62" fmla="*/ 6744239 w 8105972"/>
              <a:gd name="connsiteY62" fmla="*/ 1723594 h 3128210"/>
              <a:gd name="connsiteX63" fmla="*/ 6957734 w 8105972"/>
              <a:gd name="connsiteY63" fmla="*/ 1263749 h 3128210"/>
              <a:gd name="connsiteX64" fmla="*/ 7061744 w 8105972"/>
              <a:gd name="connsiteY64" fmla="*/ 809377 h 3128210"/>
              <a:gd name="connsiteX65" fmla="*/ 7121960 w 8105972"/>
              <a:gd name="connsiteY65" fmla="*/ 1389659 h 3128210"/>
              <a:gd name="connsiteX66" fmla="*/ 7154806 w 8105972"/>
              <a:gd name="connsiteY66" fmla="*/ 1553889 h 3128210"/>
              <a:gd name="connsiteX67" fmla="*/ 7247867 w 8105972"/>
              <a:gd name="connsiteY67" fmla="*/ 1816659 h 3128210"/>
              <a:gd name="connsiteX68" fmla="*/ 7329981 w 8105972"/>
              <a:gd name="connsiteY68" fmla="*/ 1564838 h 3128210"/>
              <a:gd name="connsiteX69" fmla="*/ 7466836 w 8105972"/>
              <a:gd name="connsiteY69" fmla="*/ 743685 h 3128210"/>
              <a:gd name="connsiteX70" fmla="*/ 7632913 w 8105972"/>
              <a:gd name="connsiteY70" fmla="*/ 134950 h 3128210"/>
              <a:gd name="connsiteX71" fmla="*/ 7746098 w 8105972"/>
              <a:gd name="connsiteY71" fmla="*/ 69251 h 3128210"/>
              <a:gd name="connsiteX72" fmla="*/ 7859286 w 8105972"/>
              <a:gd name="connsiteY72" fmla="*/ 958166 h 3128210"/>
              <a:gd name="connsiteX73" fmla="*/ 8009170 w 8105972"/>
              <a:gd name="connsiteY73" fmla="*/ 740394 h 3128210"/>
              <a:gd name="connsiteX74" fmla="*/ 8105972 w 8105972"/>
              <a:gd name="connsiteY74" fmla="*/ 356111 h 3128210"/>
              <a:gd name="connsiteX0" fmla="*/ 0 w 8105972"/>
              <a:gd name="connsiteY0" fmla="*/ 2683238 h 3135316"/>
              <a:gd name="connsiteX1" fmla="*/ 109485 w 8105972"/>
              <a:gd name="connsiteY1" fmla="*/ 2628495 h 3135316"/>
              <a:gd name="connsiteX2" fmla="*/ 180650 w 8105972"/>
              <a:gd name="connsiteY2" fmla="*/ 2338354 h 3135316"/>
              <a:gd name="connsiteX3" fmla="*/ 246340 w 8105972"/>
              <a:gd name="connsiteY3" fmla="*/ 2513533 h 3135316"/>
              <a:gd name="connsiteX4" fmla="*/ 361299 w 8105972"/>
              <a:gd name="connsiteY4" fmla="*/ 2272662 h 3135316"/>
              <a:gd name="connsiteX5" fmla="*/ 426990 w 8105972"/>
              <a:gd name="connsiteY5" fmla="*/ 1752598 h 3135316"/>
              <a:gd name="connsiteX6" fmla="*/ 613113 w 8105972"/>
              <a:gd name="connsiteY6" fmla="*/ 1566470 h 3135316"/>
              <a:gd name="connsiteX7" fmla="*/ 733546 w 8105972"/>
              <a:gd name="connsiteY7" fmla="*/ 849329 h 3135316"/>
              <a:gd name="connsiteX8" fmla="*/ 843030 w 8105972"/>
              <a:gd name="connsiteY8" fmla="*/ 1599316 h 3135316"/>
              <a:gd name="connsiteX9" fmla="*/ 875876 w 8105972"/>
              <a:gd name="connsiteY9" fmla="*/ 1955149 h 3135316"/>
              <a:gd name="connsiteX10" fmla="*/ 952515 w 8105972"/>
              <a:gd name="connsiteY10" fmla="*/ 2278136 h 3135316"/>
              <a:gd name="connsiteX11" fmla="*/ 1067473 w 8105972"/>
              <a:gd name="connsiteY11" fmla="*/ 2458790 h 3135316"/>
              <a:gd name="connsiteX12" fmla="*/ 1127690 w 8105972"/>
              <a:gd name="connsiteY12" fmla="*/ 2294559 h 3135316"/>
              <a:gd name="connsiteX13" fmla="*/ 1231700 w 8105972"/>
              <a:gd name="connsiteY13" fmla="*/ 2425944 h 3135316"/>
              <a:gd name="connsiteX14" fmla="*/ 1412349 w 8105972"/>
              <a:gd name="connsiteY14" fmla="*/ 2190546 h 3135316"/>
              <a:gd name="connsiteX15" fmla="*/ 1478040 w 8105972"/>
              <a:gd name="connsiteY15" fmla="*/ 2354777 h 3135316"/>
              <a:gd name="connsiteX16" fmla="*/ 1631318 w 8105972"/>
              <a:gd name="connsiteY16" fmla="*/ 2387623 h 3135316"/>
              <a:gd name="connsiteX17" fmla="*/ 1697152 w 8105972"/>
              <a:gd name="connsiteY17" fmla="*/ 2480687 h 3135316"/>
              <a:gd name="connsiteX18" fmla="*/ 1806493 w 8105972"/>
              <a:gd name="connsiteY18" fmla="*/ 2464264 h 3135316"/>
              <a:gd name="connsiteX19" fmla="*/ 2009039 w 8105972"/>
              <a:gd name="connsiteY19" fmla="*/ 2880315 h 3135316"/>
              <a:gd name="connsiteX20" fmla="*/ 2156843 w 8105972"/>
              <a:gd name="connsiteY20" fmla="*/ 2935059 h 3135316"/>
              <a:gd name="connsiteX21" fmla="*/ 2299173 w 8105972"/>
              <a:gd name="connsiteY21" fmla="*/ 2792726 h 3135316"/>
              <a:gd name="connsiteX22" fmla="*/ 2392234 w 8105972"/>
              <a:gd name="connsiteY22" fmla="*/ 2863892 h 3135316"/>
              <a:gd name="connsiteX23" fmla="*/ 2501719 w 8105972"/>
              <a:gd name="connsiteY23" fmla="*/ 2880315 h 3135316"/>
              <a:gd name="connsiteX24" fmla="*/ 2638574 w 8105972"/>
              <a:gd name="connsiteY24" fmla="*/ 2940533 h 3135316"/>
              <a:gd name="connsiteX25" fmla="*/ 2731636 w 8105972"/>
              <a:gd name="connsiteY25" fmla="*/ 2891264 h 3135316"/>
              <a:gd name="connsiteX26" fmla="*/ 2912285 w 8105972"/>
              <a:gd name="connsiteY26" fmla="*/ 3044546 h 3135316"/>
              <a:gd name="connsiteX27" fmla="*/ 3076512 w 8105972"/>
              <a:gd name="connsiteY27" fmla="*/ 2869367 h 3135316"/>
              <a:gd name="connsiteX28" fmla="*/ 3279058 w 8105972"/>
              <a:gd name="connsiteY28" fmla="*/ 3028123 h 3135316"/>
              <a:gd name="connsiteX29" fmla="*/ 3394017 w 8105972"/>
              <a:gd name="connsiteY29" fmla="*/ 2962431 h 3135316"/>
              <a:gd name="connsiteX30" fmla="*/ 3443285 w 8105972"/>
              <a:gd name="connsiteY30" fmla="*/ 2918636 h 3135316"/>
              <a:gd name="connsiteX31" fmla="*/ 3514450 w 8105972"/>
              <a:gd name="connsiteY31" fmla="*/ 2973379 h 3135316"/>
              <a:gd name="connsiteX32" fmla="*/ 3607511 w 8105972"/>
              <a:gd name="connsiteY32" fmla="*/ 2831046 h 3135316"/>
              <a:gd name="connsiteX33" fmla="*/ 3722470 w 8105972"/>
              <a:gd name="connsiteY33" fmla="*/ 2956956 h 3135316"/>
              <a:gd name="connsiteX34" fmla="*/ 3804583 w 8105972"/>
              <a:gd name="connsiteY34" fmla="*/ 2951482 h 3135316"/>
              <a:gd name="connsiteX35" fmla="*/ 3963336 w 8105972"/>
              <a:gd name="connsiteY35" fmla="*/ 2781777 h 3135316"/>
              <a:gd name="connsiteX36" fmla="*/ 4061872 w 8105972"/>
              <a:gd name="connsiteY36" fmla="*/ 2880315 h 3135316"/>
              <a:gd name="connsiteX37" fmla="*/ 4242521 w 8105972"/>
              <a:gd name="connsiteY37" fmla="*/ 2699662 h 3135316"/>
              <a:gd name="connsiteX38" fmla="*/ 4335583 w 8105972"/>
              <a:gd name="connsiteY38" fmla="*/ 2748931 h 3135316"/>
              <a:gd name="connsiteX39" fmla="*/ 4412222 w 8105972"/>
              <a:gd name="connsiteY39" fmla="*/ 3044546 h 3135316"/>
              <a:gd name="connsiteX40" fmla="*/ 4576448 w 8105972"/>
              <a:gd name="connsiteY40" fmla="*/ 2951482 h 3135316"/>
              <a:gd name="connsiteX41" fmla="*/ 4664036 w 8105972"/>
              <a:gd name="connsiteY41" fmla="*/ 3082866 h 3135316"/>
              <a:gd name="connsiteX42" fmla="*/ 4789388 w 8105972"/>
              <a:gd name="connsiteY42" fmla="*/ 3102378 h 3135316"/>
              <a:gd name="connsiteX43" fmla="*/ 4877530 w 8105972"/>
              <a:gd name="connsiteY43" fmla="*/ 3126661 h 3135316"/>
              <a:gd name="connsiteX44" fmla="*/ 5041757 w 8105972"/>
              <a:gd name="connsiteY44" fmla="*/ 3093815 h 3135316"/>
              <a:gd name="connsiteX45" fmla="*/ 5118396 w 8105972"/>
              <a:gd name="connsiteY45" fmla="*/ 3121187 h 3135316"/>
              <a:gd name="connsiteX46" fmla="*/ 5216932 w 8105972"/>
              <a:gd name="connsiteY46" fmla="*/ 2831046 h 3135316"/>
              <a:gd name="connsiteX47" fmla="*/ 5315468 w 8105972"/>
              <a:gd name="connsiteY47" fmla="*/ 2891264 h 3135316"/>
              <a:gd name="connsiteX48" fmla="*/ 5364736 w 8105972"/>
              <a:gd name="connsiteY48" fmla="*/ 2606597 h 3135316"/>
              <a:gd name="connsiteX49" fmla="*/ 5446849 w 8105972"/>
              <a:gd name="connsiteY49" fmla="*/ 2633969 h 3135316"/>
              <a:gd name="connsiteX50" fmla="*/ 5643921 w 8105972"/>
              <a:gd name="connsiteY50" fmla="*/ 2398572 h 3135316"/>
              <a:gd name="connsiteX51" fmla="*/ 5731509 w 8105972"/>
              <a:gd name="connsiteY51" fmla="*/ 2332880 h 3135316"/>
              <a:gd name="connsiteX52" fmla="*/ 5813622 w 8105972"/>
              <a:gd name="connsiteY52" fmla="*/ 1807341 h 3135316"/>
              <a:gd name="connsiteX53" fmla="*/ 5901209 w 8105972"/>
              <a:gd name="connsiteY53" fmla="*/ 2486162 h 3135316"/>
              <a:gd name="connsiteX54" fmla="*/ 6021642 w 8105972"/>
              <a:gd name="connsiteY54" fmla="*/ 2064636 h 3135316"/>
              <a:gd name="connsiteX55" fmla="*/ 6098281 w 8105972"/>
              <a:gd name="connsiteY55" fmla="*/ 2223393 h 3135316"/>
              <a:gd name="connsiteX56" fmla="*/ 6180395 w 8105972"/>
              <a:gd name="connsiteY56" fmla="*/ 2305508 h 3135316"/>
              <a:gd name="connsiteX57" fmla="*/ 6262508 w 8105972"/>
              <a:gd name="connsiteY57" fmla="*/ 2502585 h 3135316"/>
              <a:gd name="connsiteX58" fmla="*/ 6371992 w 8105972"/>
              <a:gd name="connsiteY58" fmla="*/ 2223393 h 3135316"/>
              <a:gd name="connsiteX59" fmla="*/ 6459580 w 8105972"/>
              <a:gd name="connsiteY59" fmla="*/ 2294559 h 3135316"/>
              <a:gd name="connsiteX60" fmla="*/ 6563590 w 8105972"/>
              <a:gd name="connsiteY60" fmla="*/ 2300034 h 3135316"/>
              <a:gd name="connsiteX61" fmla="*/ 6651178 w 8105972"/>
              <a:gd name="connsiteY61" fmla="*/ 2185072 h 3135316"/>
              <a:gd name="connsiteX62" fmla="*/ 6744239 w 8105972"/>
              <a:gd name="connsiteY62" fmla="*/ 1730700 h 3135316"/>
              <a:gd name="connsiteX63" fmla="*/ 6957734 w 8105972"/>
              <a:gd name="connsiteY63" fmla="*/ 1270855 h 3135316"/>
              <a:gd name="connsiteX64" fmla="*/ 7061744 w 8105972"/>
              <a:gd name="connsiteY64" fmla="*/ 816483 h 3135316"/>
              <a:gd name="connsiteX65" fmla="*/ 7121960 w 8105972"/>
              <a:gd name="connsiteY65" fmla="*/ 1396765 h 3135316"/>
              <a:gd name="connsiteX66" fmla="*/ 7154806 w 8105972"/>
              <a:gd name="connsiteY66" fmla="*/ 1560995 h 3135316"/>
              <a:gd name="connsiteX67" fmla="*/ 7247867 w 8105972"/>
              <a:gd name="connsiteY67" fmla="*/ 1823765 h 3135316"/>
              <a:gd name="connsiteX68" fmla="*/ 7329981 w 8105972"/>
              <a:gd name="connsiteY68" fmla="*/ 1571944 h 3135316"/>
              <a:gd name="connsiteX69" fmla="*/ 7466836 w 8105972"/>
              <a:gd name="connsiteY69" fmla="*/ 750791 h 3135316"/>
              <a:gd name="connsiteX70" fmla="*/ 7632913 w 8105972"/>
              <a:gd name="connsiteY70" fmla="*/ 142056 h 3135316"/>
              <a:gd name="connsiteX71" fmla="*/ 7746098 w 8105972"/>
              <a:gd name="connsiteY71" fmla="*/ 76357 h 3135316"/>
              <a:gd name="connsiteX72" fmla="*/ 7868423 w 8105972"/>
              <a:gd name="connsiteY72" fmla="*/ 1061617 h 3135316"/>
              <a:gd name="connsiteX73" fmla="*/ 8009170 w 8105972"/>
              <a:gd name="connsiteY73" fmla="*/ 747500 h 3135316"/>
              <a:gd name="connsiteX74" fmla="*/ 8105972 w 8105972"/>
              <a:gd name="connsiteY74" fmla="*/ 363217 h 3135316"/>
              <a:gd name="connsiteX0" fmla="*/ 0 w 8105972"/>
              <a:gd name="connsiteY0" fmla="*/ 2679362 h 3131440"/>
              <a:gd name="connsiteX1" fmla="*/ 109485 w 8105972"/>
              <a:gd name="connsiteY1" fmla="*/ 2624619 h 3131440"/>
              <a:gd name="connsiteX2" fmla="*/ 180650 w 8105972"/>
              <a:gd name="connsiteY2" fmla="*/ 2334478 h 3131440"/>
              <a:gd name="connsiteX3" fmla="*/ 246340 w 8105972"/>
              <a:gd name="connsiteY3" fmla="*/ 2509657 h 3131440"/>
              <a:gd name="connsiteX4" fmla="*/ 361299 w 8105972"/>
              <a:gd name="connsiteY4" fmla="*/ 2268786 h 3131440"/>
              <a:gd name="connsiteX5" fmla="*/ 426990 w 8105972"/>
              <a:gd name="connsiteY5" fmla="*/ 1748722 h 3131440"/>
              <a:gd name="connsiteX6" fmla="*/ 613113 w 8105972"/>
              <a:gd name="connsiteY6" fmla="*/ 1562594 h 3131440"/>
              <a:gd name="connsiteX7" fmla="*/ 733546 w 8105972"/>
              <a:gd name="connsiteY7" fmla="*/ 845453 h 3131440"/>
              <a:gd name="connsiteX8" fmla="*/ 843030 w 8105972"/>
              <a:gd name="connsiteY8" fmla="*/ 1595440 h 3131440"/>
              <a:gd name="connsiteX9" fmla="*/ 875876 w 8105972"/>
              <a:gd name="connsiteY9" fmla="*/ 1951273 h 3131440"/>
              <a:gd name="connsiteX10" fmla="*/ 952515 w 8105972"/>
              <a:gd name="connsiteY10" fmla="*/ 2274260 h 3131440"/>
              <a:gd name="connsiteX11" fmla="*/ 1067473 w 8105972"/>
              <a:gd name="connsiteY11" fmla="*/ 2454914 h 3131440"/>
              <a:gd name="connsiteX12" fmla="*/ 1127690 w 8105972"/>
              <a:gd name="connsiteY12" fmla="*/ 2290683 h 3131440"/>
              <a:gd name="connsiteX13" fmla="*/ 1231700 w 8105972"/>
              <a:gd name="connsiteY13" fmla="*/ 2422068 h 3131440"/>
              <a:gd name="connsiteX14" fmla="*/ 1412349 w 8105972"/>
              <a:gd name="connsiteY14" fmla="*/ 2186670 h 3131440"/>
              <a:gd name="connsiteX15" fmla="*/ 1478040 w 8105972"/>
              <a:gd name="connsiteY15" fmla="*/ 2350901 h 3131440"/>
              <a:gd name="connsiteX16" fmla="*/ 1631318 w 8105972"/>
              <a:gd name="connsiteY16" fmla="*/ 2383747 h 3131440"/>
              <a:gd name="connsiteX17" fmla="*/ 1697152 w 8105972"/>
              <a:gd name="connsiteY17" fmla="*/ 2476811 h 3131440"/>
              <a:gd name="connsiteX18" fmla="*/ 1806493 w 8105972"/>
              <a:gd name="connsiteY18" fmla="*/ 2460388 h 3131440"/>
              <a:gd name="connsiteX19" fmla="*/ 2009039 w 8105972"/>
              <a:gd name="connsiteY19" fmla="*/ 2876439 h 3131440"/>
              <a:gd name="connsiteX20" fmla="*/ 2156843 w 8105972"/>
              <a:gd name="connsiteY20" fmla="*/ 2931183 h 3131440"/>
              <a:gd name="connsiteX21" fmla="*/ 2299173 w 8105972"/>
              <a:gd name="connsiteY21" fmla="*/ 2788850 h 3131440"/>
              <a:gd name="connsiteX22" fmla="*/ 2392234 w 8105972"/>
              <a:gd name="connsiteY22" fmla="*/ 2860016 h 3131440"/>
              <a:gd name="connsiteX23" fmla="*/ 2501719 w 8105972"/>
              <a:gd name="connsiteY23" fmla="*/ 2876439 h 3131440"/>
              <a:gd name="connsiteX24" fmla="*/ 2638574 w 8105972"/>
              <a:gd name="connsiteY24" fmla="*/ 2936657 h 3131440"/>
              <a:gd name="connsiteX25" fmla="*/ 2731636 w 8105972"/>
              <a:gd name="connsiteY25" fmla="*/ 2887388 h 3131440"/>
              <a:gd name="connsiteX26" fmla="*/ 2912285 w 8105972"/>
              <a:gd name="connsiteY26" fmla="*/ 3040670 h 3131440"/>
              <a:gd name="connsiteX27" fmla="*/ 3076512 w 8105972"/>
              <a:gd name="connsiteY27" fmla="*/ 2865491 h 3131440"/>
              <a:gd name="connsiteX28" fmla="*/ 3279058 w 8105972"/>
              <a:gd name="connsiteY28" fmla="*/ 3024247 h 3131440"/>
              <a:gd name="connsiteX29" fmla="*/ 3394017 w 8105972"/>
              <a:gd name="connsiteY29" fmla="*/ 2958555 h 3131440"/>
              <a:gd name="connsiteX30" fmla="*/ 3443285 w 8105972"/>
              <a:gd name="connsiteY30" fmla="*/ 2914760 h 3131440"/>
              <a:gd name="connsiteX31" fmla="*/ 3514450 w 8105972"/>
              <a:gd name="connsiteY31" fmla="*/ 2969503 h 3131440"/>
              <a:gd name="connsiteX32" fmla="*/ 3607511 w 8105972"/>
              <a:gd name="connsiteY32" fmla="*/ 2827170 h 3131440"/>
              <a:gd name="connsiteX33" fmla="*/ 3722470 w 8105972"/>
              <a:gd name="connsiteY33" fmla="*/ 2953080 h 3131440"/>
              <a:gd name="connsiteX34" fmla="*/ 3804583 w 8105972"/>
              <a:gd name="connsiteY34" fmla="*/ 2947606 h 3131440"/>
              <a:gd name="connsiteX35" fmla="*/ 3963336 w 8105972"/>
              <a:gd name="connsiteY35" fmla="*/ 2777901 h 3131440"/>
              <a:gd name="connsiteX36" fmla="*/ 4061872 w 8105972"/>
              <a:gd name="connsiteY36" fmla="*/ 2876439 h 3131440"/>
              <a:gd name="connsiteX37" fmla="*/ 4242521 w 8105972"/>
              <a:gd name="connsiteY37" fmla="*/ 2695786 h 3131440"/>
              <a:gd name="connsiteX38" fmla="*/ 4335583 w 8105972"/>
              <a:gd name="connsiteY38" fmla="*/ 2745055 h 3131440"/>
              <a:gd name="connsiteX39" fmla="*/ 4412222 w 8105972"/>
              <a:gd name="connsiteY39" fmla="*/ 3040670 h 3131440"/>
              <a:gd name="connsiteX40" fmla="*/ 4576448 w 8105972"/>
              <a:gd name="connsiteY40" fmla="*/ 2947606 h 3131440"/>
              <a:gd name="connsiteX41" fmla="*/ 4664036 w 8105972"/>
              <a:gd name="connsiteY41" fmla="*/ 3078990 h 3131440"/>
              <a:gd name="connsiteX42" fmla="*/ 4789388 w 8105972"/>
              <a:gd name="connsiteY42" fmla="*/ 3098502 h 3131440"/>
              <a:gd name="connsiteX43" fmla="*/ 4877530 w 8105972"/>
              <a:gd name="connsiteY43" fmla="*/ 3122785 h 3131440"/>
              <a:gd name="connsiteX44" fmla="*/ 5041757 w 8105972"/>
              <a:gd name="connsiteY44" fmla="*/ 3089939 h 3131440"/>
              <a:gd name="connsiteX45" fmla="*/ 5118396 w 8105972"/>
              <a:gd name="connsiteY45" fmla="*/ 3117311 h 3131440"/>
              <a:gd name="connsiteX46" fmla="*/ 5216932 w 8105972"/>
              <a:gd name="connsiteY46" fmla="*/ 2827170 h 3131440"/>
              <a:gd name="connsiteX47" fmla="*/ 5315468 w 8105972"/>
              <a:gd name="connsiteY47" fmla="*/ 2887388 h 3131440"/>
              <a:gd name="connsiteX48" fmla="*/ 5364736 w 8105972"/>
              <a:gd name="connsiteY48" fmla="*/ 2602721 h 3131440"/>
              <a:gd name="connsiteX49" fmla="*/ 5446849 w 8105972"/>
              <a:gd name="connsiteY49" fmla="*/ 2630093 h 3131440"/>
              <a:gd name="connsiteX50" fmla="*/ 5643921 w 8105972"/>
              <a:gd name="connsiteY50" fmla="*/ 2394696 h 3131440"/>
              <a:gd name="connsiteX51" fmla="*/ 5731509 w 8105972"/>
              <a:gd name="connsiteY51" fmla="*/ 2329004 h 3131440"/>
              <a:gd name="connsiteX52" fmla="*/ 5813622 w 8105972"/>
              <a:gd name="connsiteY52" fmla="*/ 1803465 h 3131440"/>
              <a:gd name="connsiteX53" fmla="*/ 5901209 w 8105972"/>
              <a:gd name="connsiteY53" fmla="*/ 2482286 h 3131440"/>
              <a:gd name="connsiteX54" fmla="*/ 6021642 w 8105972"/>
              <a:gd name="connsiteY54" fmla="*/ 2060760 h 3131440"/>
              <a:gd name="connsiteX55" fmla="*/ 6098281 w 8105972"/>
              <a:gd name="connsiteY55" fmla="*/ 2219517 h 3131440"/>
              <a:gd name="connsiteX56" fmla="*/ 6180395 w 8105972"/>
              <a:gd name="connsiteY56" fmla="*/ 2301632 h 3131440"/>
              <a:gd name="connsiteX57" fmla="*/ 6262508 w 8105972"/>
              <a:gd name="connsiteY57" fmla="*/ 2498709 h 3131440"/>
              <a:gd name="connsiteX58" fmla="*/ 6371992 w 8105972"/>
              <a:gd name="connsiteY58" fmla="*/ 2219517 h 3131440"/>
              <a:gd name="connsiteX59" fmla="*/ 6459580 w 8105972"/>
              <a:gd name="connsiteY59" fmla="*/ 2290683 h 3131440"/>
              <a:gd name="connsiteX60" fmla="*/ 6563590 w 8105972"/>
              <a:gd name="connsiteY60" fmla="*/ 2296158 h 3131440"/>
              <a:gd name="connsiteX61" fmla="*/ 6651178 w 8105972"/>
              <a:gd name="connsiteY61" fmla="*/ 2181196 h 3131440"/>
              <a:gd name="connsiteX62" fmla="*/ 6744239 w 8105972"/>
              <a:gd name="connsiteY62" fmla="*/ 1726824 h 3131440"/>
              <a:gd name="connsiteX63" fmla="*/ 6957734 w 8105972"/>
              <a:gd name="connsiteY63" fmla="*/ 1266979 h 3131440"/>
              <a:gd name="connsiteX64" fmla="*/ 7061744 w 8105972"/>
              <a:gd name="connsiteY64" fmla="*/ 812607 h 3131440"/>
              <a:gd name="connsiteX65" fmla="*/ 7121960 w 8105972"/>
              <a:gd name="connsiteY65" fmla="*/ 1392889 h 3131440"/>
              <a:gd name="connsiteX66" fmla="*/ 7154806 w 8105972"/>
              <a:gd name="connsiteY66" fmla="*/ 1557119 h 3131440"/>
              <a:gd name="connsiteX67" fmla="*/ 7247867 w 8105972"/>
              <a:gd name="connsiteY67" fmla="*/ 1819889 h 3131440"/>
              <a:gd name="connsiteX68" fmla="*/ 7329981 w 8105972"/>
              <a:gd name="connsiteY68" fmla="*/ 1568068 h 3131440"/>
              <a:gd name="connsiteX69" fmla="*/ 7466836 w 8105972"/>
              <a:gd name="connsiteY69" fmla="*/ 746915 h 3131440"/>
              <a:gd name="connsiteX70" fmla="*/ 7632913 w 8105972"/>
              <a:gd name="connsiteY70" fmla="*/ 138180 h 3131440"/>
              <a:gd name="connsiteX71" fmla="*/ 7746098 w 8105972"/>
              <a:gd name="connsiteY71" fmla="*/ 72481 h 3131440"/>
              <a:gd name="connsiteX72" fmla="*/ 7850150 w 8105972"/>
              <a:gd name="connsiteY72" fmla="*/ 1005189 h 3131440"/>
              <a:gd name="connsiteX73" fmla="*/ 8009170 w 8105972"/>
              <a:gd name="connsiteY73" fmla="*/ 743624 h 3131440"/>
              <a:gd name="connsiteX74" fmla="*/ 8105972 w 8105972"/>
              <a:gd name="connsiteY74" fmla="*/ 359341 h 3131440"/>
              <a:gd name="connsiteX0" fmla="*/ 0 w 8105972"/>
              <a:gd name="connsiteY0" fmla="*/ 2679362 h 3131440"/>
              <a:gd name="connsiteX1" fmla="*/ 109485 w 8105972"/>
              <a:gd name="connsiteY1" fmla="*/ 2624619 h 3131440"/>
              <a:gd name="connsiteX2" fmla="*/ 180650 w 8105972"/>
              <a:gd name="connsiteY2" fmla="*/ 2334478 h 3131440"/>
              <a:gd name="connsiteX3" fmla="*/ 246340 w 8105972"/>
              <a:gd name="connsiteY3" fmla="*/ 2509657 h 3131440"/>
              <a:gd name="connsiteX4" fmla="*/ 361299 w 8105972"/>
              <a:gd name="connsiteY4" fmla="*/ 2268786 h 3131440"/>
              <a:gd name="connsiteX5" fmla="*/ 426990 w 8105972"/>
              <a:gd name="connsiteY5" fmla="*/ 1748722 h 3131440"/>
              <a:gd name="connsiteX6" fmla="*/ 613113 w 8105972"/>
              <a:gd name="connsiteY6" fmla="*/ 1562594 h 3131440"/>
              <a:gd name="connsiteX7" fmla="*/ 733546 w 8105972"/>
              <a:gd name="connsiteY7" fmla="*/ 845453 h 3131440"/>
              <a:gd name="connsiteX8" fmla="*/ 843030 w 8105972"/>
              <a:gd name="connsiteY8" fmla="*/ 1595440 h 3131440"/>
              <a:gd name="connsiteX9" fmla="*/ 875876 w 8105972"/>
              <a:gd name="connsiteY9" fmla="*/ 1951273 h 3131440"/>
              <a:gd name="connsiteX10" fmla="*/ 952515 w 8105972"/>
              <a:gd name="connsiteY10" fmla="*/ 2274260 h 3131440"/>
              <a:gd name="connsiteX11" fmla="*/ 1067473 w 8105972"/>
              <a:gd name="connsiteY11" fmla="*/ 2454914 h 3131440"/>
              <a:gd name="connsiteX12" fmla="*/ 1127690 w 8105972"/>
              <a:gd name="connsiteY12" fmla="*/ 2290683 h 3131440"/>
              <a:gd name="connsiteX13" fmla="*/ 1231700 w 8105972"/>
              <a:gd name="connsiteY13" fmla="*/ 2422068 h 3131440"/>
              <a:gd name="connsiteX14" fmla="*/ 1412349 w 8105972"/>
              <a:gd name="connsiteY14" fmla="*/ 2186670 h 3131440"/>
              <a:gd name="connsiteX15" fmla="*/ 1478040 w 8105972"/>
              <a:gd name="connsiteY15" fmla="*/ 2350901 h 3131440"/>
              <a:gd name="connsiteX16" fmla="*/ 1631318 w 8105972"/>
              <a:gd name="connsiteY16" fmla="*/ 2383747 h 3131440"/>
              <a:gd name="connsiteX17" fmla="*/ 1697152 w 8105972"/>
              <a:gd name="connsiteY17" fmla="*/ 2476811 h 3131440"/>
              <a:gd name="connsiteX18" fmla="*/ 1806493 w 8105972"/>
              <a:gd name="connsiteY18" fmla="*/ 2460388 h 3131440"/>
              <a:gd name="connsiteX19" fmla="*/ 2009039 w 8105972"/>
              <a:gd name="connsiteY19" fmla="*/ 2876439 h 3131440"/>
              <a:gd name="connsiteX20" fmla="*/ 2156843 w 8105972"/>
              <a:gd name="connsiteY20" fmla="*/ 2931183 h 3131440"/>
              <a:gd name="connsiteX21" fmla="*/ 2299173 w 8105972"/>
              <a:gd name="connsiteY21" fmla="*/ 2788850 h 3131440"/>
              <a:gd name="connsiteX22" fmla="*/ 2392234 w 8105972"/>
              <a:gd name="connsiteY22" fmla="*/ 2860016 h 3131440"/>
              <a:gd name="connsiteX23" fmla="*/ 2501719 w 8105972"/>
              <a:gd name="connsiteY23" fmla="*/ 2876439 h 3131440"/>
              <a:gd name="connsiteX24" fmla="*/ 2638574 w 8105972"/>
              <a:gd name="connsiteY24" fmla="*/ 2936657 h 3131440"/>
              <a:gd name="connsiteX25" fmla="*/ 2731636 w 8105972"/>
              <a:gd name="connsiteY25" fmla="*/ 2887388 h 3131440"/>
              <a:gd name="connsiteX26" fmla="*/ 2912285 w 8105972"/>
              <a:gd name="connsiteY26" fmla="*/ 3040670 h 3131440"/>
              <a:gd name="connsiteX27" fmla="*/ 3076512 w 8105972"/>
              <a:gd name="connsiteY27" fmla="*/ 2865491 h 3131440"/>
              <a:gd name="connsiteX28" fmla="*/ 3279058 w 8105972"/>
              <a:gd name="connsiteY28" fmla="*/ 3024247 h 3131440"/>
              <a:gd name="connsiteX29" fmla="*/ 3394017 w 8105972"/>
              <a:gd name="connsiteY29" fmla="*/ 2958555 h 3131440"/>
              <a:gd name="connsiteX30" fmla="*/ 3443285 w 8105972"/>
              <a:gd name="connsiteY30" fmla="*/ 2914760 h 3131440"/>
              <a:gd name="connsiteX31" fmla="*/ 3514450 w 8105972"/>
              <a:gd name="connsiteY31" fmla="*/ 2969503 h 3131440"/>
              <a:gd name="connsiteX32" fmla="*/ 3607511 w 8105972"/>
              <a:gd name="connsiteY32" fmla="*/ 2827170 h 3131440"/>
              <a:gd name="connsiteX33" fmla="*/ 3722470 w 8105972"/>
              <a:gd name="connsiteY33" fmla="*/ 2953080 h 3131440"/>
              <a:gd name="connsiteX34" fmla="*/ 3804583 w 8105972"/>
              <a:gd name="connsiteY34" fmla="*/ 2947606 h 3131440"/>
              <a:gd name="connsiteX35" fmla="*/ 3963336 w 8105972"/>
              <a:gd name="connsiteY35" fmla="*/ 2777901 h 3131440"/>
              <a:gd name="connsiteX36" fmla="*/ 4061872 w 8105972"/>
              <a:gd name="connsiteY36" fmla="*/ 2876439 h 3131440"/>
              <a:gd name="connsiteX37" fmla="*/ 4242521 w 8105972"/>
              <a:gd name="connsiteY37" fmla="*/ 2695786 h 3131440"/>
              <a:gd name="connsiteX38" fmla="*/ 4335583 w 8105972"/>
              <a:gd name="connsiteY38" fmla="*/ 2745055 h 3131440"/>
              <a:gd name="connsiteX39" fmla="*/ 4412222 w 8105972"/>
              <a:gd name="connsiteY39" fmla="*/ 3040670 h 3131440"/>
              <a:gd name="connsiteX40" fmla="*/ 4576448 w 8105972"/>
              <a:gd name="connsiteY40" fmla="*/ 2947606 h 3131440"/>
              <a:gd name="connsiteX41" fmla="*/ 4664036 w 8105972"/>
              <a:gd name="connsiteY41" fmla="*/ 3078990 h 3131440"/>
              <a:gd name="connsiteX42" fmla="*/ 4789388 w 8105972"/>
              <a:gd name="connsiteY42" fmla="*/ 3098502 h 3131440"/>
              <a:gd name="connsiteX43" fmla="*/ 4877530 w 8105972"/>
              <a:gd name="connsiteY43" fmla="*/ 3122785 h 3131440"/>
              <a:gd name="connsiteX44" fmla="*/ 5041757 w 8105972"/>
              <a:gd name="connsiteY44" fmla="*/ 3089939 h 3131440"/>
              <a:gd name="connsiteX45" fmla="*/ 5118396 w 8105972"/>
              <a:gd name="connsiteY45" fmla="*/ 3117311 h 3131440"/>
              <a:gd name="connsiteX46" fmla="*/ 5216932 w 8105972"/>
              <a:gd name="connsiteY46" fmla="*/ 2827170 h 3131440"/>
              <a:gd name="connsiteX47" fmla="*/ 5315468 w 8105972"/>
              <a:gd name="connsiteY47" fmla="*/ 2887388 h 3131440"/>
              <a:gd name="connsiteX48" fmla="*/ 5364736 w 8105972"/>
              <a:gd name="connsiteY48" fmla="*/ 2602721 h 3131440"/>
              <a:gd name="connsiteX49" fmla="*/ 5446849 w 8105972"/>
              <a:gd name="connsiteY49" fmla="*/ 2630093 h 3131440"/>
              <a:gd name="connsiteX50" fmla="*/ 5643921 w 8105972"/>
              <a:gd name="connsiteY50" fmla="*/ 2394696 h 3131440"/>
              <a:gd name="connsiteX51" fmla="*/ 5731509 w 8105972"/>
              <a:gd name="connsiteY51" fmla="*/ 2329004 h 3131440"/>
              <a:gd name="connsiteX52" fmla="*/ 5813622 w 8105972"/>
              <a:gd name="connsiteY52" fmla="*/ 1803465 h 3131440"/>
              <a:gd name="connsiteX53" fmla="*/ 5901209 w 8105972"/>
              <a:gd name="connsiteY53" fmla="*/ 2482286 h 3131440"/>
              <a:gd name="connsiteX54" fmla="*/ 6021642 w 8105972"/>
              <a:gd name="connsiteY54" fmla="*/ 2060760 h 3131440"/>
              <a:gd name="connsiteX55" fmla="*/ 6098281 w 8105972"/>
              <a:gd name="connsiteY55" fmla="*/ 2219517 h 3131440"/>
              <a:gd name="connsiteX56" fmla="*/ 6180395 w 8105972"/>
              <a:gd name="connsiteY56" fmla="*/ 2301632 h 3131440"/>
              <a:gd name="connsiteX57" fmla="*/ 6262508 w 8105972"/>
              <a:gd name="connsiteY57" fmla="*/ 2498709 h 3131440"/>
              <a:gd name="connsiteX58" fmla="*/ 6371992 w 8105972"/>
              <a:gd name="connsiteY58" fmla="*/ 2219517 h 3131440"/>
              <a:gd name="connsiteX59" fmla="*/ 6459580 w 8105972"/>
              <a:gd name="connsiteY59" fmla="*/ 2290683 h 3131440"/>
              <a:gd name="connsiteX60" fmla="*/ 6563590 w 8105972"/>
              <a:gd name="connsiteY60" fmla="*/ 2296158 h 3131440"/>
              <a:gd name="connsiteX61" fmla="*/ 6651178 w 8105972"/>
              <a:gd name="connsiteY61" fmla="*/ 2181196 h 3131440"/>
              <a:gd name="connsiteX62" fmla="*/ 6744239 w 8105972"/>
              <a:gd name="connsiteY62" fmla="*/ 1726824 h 3131440"/>
              <a:gd name="connsiteX63" fmla="*/ 6957734 w 8105972"/>
              <a:gd name="connsiteY63" fmla="*/ 1266979 h 3131440"/>
              <a:gd name="connsiteX64" fmla="*/ 7061744 w 8105972"/>
              <a:gd name="connsiteY64" fmla="*/ 812607 h 3131440"/>
              <a:gd name="connsiteX65" fmla="*/ 7121960 w 8105972"/>
              <a:gd name="connsiteY65" fmla="*/ 1392889 h 3131440"/>
              <a:gd name="connsiteX66" fmla="*/ 7154806 w 8105972"/>
              <a:gd name="connsiteY66" fmla="*/ 1557119 h 3131440"/>
              <a:gd name="connsiteX67" fmla="*/ 7247867 w 8105972"/>
              <a:gd name="connsiteY67" fmla="*/ 1819889 h 3131440"/>
              <a:gd name="connsiteX68" fmla="*/ 7329981 w 8105972"/>
              <a:gd name="connsiteY68" fmla="*/ 1568068 h 3131440"/>
              <a:gd name="connsiteX69" fmla="*/ 7466836 w 8105972"/>
              <a:gd name="connsiteY69" fmla="*/ 746915 h 3131440"/>
              <a:gd name="connsiteX70" fmla="*/ 7632913 w 8105972"/>
              <a:gd name="connsiteY70" fmla="*/ 138180 h 3131440"/>
              <a:gd name="connsiteX71" fmla="*/ 7746098 w 8105972"/>
              <a:gd name="connsiteY71" fmla="*/ 72481 h 3131440"/>
              <a:gd name="connsiteX72" fmla="*/ 7850150 w 8105972"/>
              <a:gd name="connsiteY72" fmla="*/ 1005189 h 3131440"/>
              <a:gd name="connsiteX73" fmla="*/ 8036580 w 8105972"/>
              <a:gd name="connsiteY73" fmla="*/ 743624 h 3131440"/>
              <a:gd name="connsiteX74" fmla="*/ 8105972 w 8105972"/>
              <a:gd name="connsiteY74" fmla="*/ 359341 h 3131440"/>
              <a:gd name="connsiteX0" fmla="*/ 0 w 8105972"/>
              <a:gd name="connsiteY0" fmla="*/ 2679362 h 3131440"/>
              <a:gd name="connsiteX1" fmla="*/ 109485 w 8105972"/>
              <a:gd name="connsiteY1" fmla="*/ 2624619 h 3131440"/>
              <a:gd name="connsiteX2" fmla="*/ 180650 w 8105972"/>
              <a:gd name="connsiteY2" fmla="*/ 2334478 h 3131440"/>
              <a:gd name="connsiteX3" fmla="*/ 246340 w 8105972"/>
              <a:gd name="connsiteY3" fmla="*/ 2509657 h 3131440"/>
              <a:gd name="connsiteX4" fmla="*/ 361299 w 8105972"/>
              <a:gd name="connsiteY4" fmla="*/ 2268786 h 3131440"/>
              <a:gd name="connsiteX5" fmla="*/ 426990 w 8105972"/>
              <a:gd name="connsiteY5" fmla="*/ 1748722 h 3131440"/>
              <a:gd name="connsiteX6" fmla="*/ 613113 w 8105972"/>
              <a:gd name="connsiteY6" fmla="*/ 1562594 h 3131440"/>
              <a:gd name="connsiteX7" fmla="*/ 751819 w 8105972"/>
              <a:gd name="connsiteY7" fmla="*/ 784143 h 3131440"/>
              <a:gd name="connsiteX8" fmla="*/ 843030 w 8105972"/>
              <a:gd name="connsiteY8" fmla="*/ 1595440 h 3131440"/>
              <a:gd name="connsiteX9" fmla="*/ 875876 w 8105972"/>
              <a:gd name="connsiteY9" fmla="*/ 1951273 h 3131440"/>
              <a:gd name="connsiteX10" fmla="*/ 952515 w 8105972"/>
              <a:gd name="connsiteY10" fmla="*/ 2274260 h 3131440"/>
              <a:gd name="connsiteX11" fmla="*/ 1067473 w 8105972"/>
              <a:gd name="connsiteY11" fmla="*/ 2454914 h 3131440"/>
              <a:gd name="connsiteX12" fmla="*/ 1127690 w 8105972"/>
              <a:gd name="connsiteY12" fmla="*/ 2290683 h 3131440"/>
              <a:gd name="connsiteX13" fmla="*/ 1231700 w 8105972"/>
              <a:gd name="connsiteY13" fmla="*/ 2422068 h 3131440"/>
              <a:gd name="connsiteX14" fmla="*/ 1412349 w 8105972"/>
              <a:gd name="connsiteY14" fmla="*/ 2186670 h 3131440"/>
              <a:gd name="connsiteX15" fmla="*/ 1478040 w 8105972"/>
              <a:gd name="connsiteY15" fmla="*/ 2350901 h 3131440"/>
              <a:gd name="connsiteX16" fmla="*/ 1631318 w 8105972"/>
              <a:gd name="connsiteY16" fmla="*/ 2383747 h 3131440"/>
              <a:gd name="connsiteX17" fmla="*/ 1697152 w 8105972"/>
              <a:gd name="connsiteY17" fmla="*/ 2476811 h 3131440"/>
              <a:gd name="connsiteX18" fmla="*/ 1806493 w 8105972"/>
              <a:gd name="connsiteY18" fmla="*/ 2460388 h 3131440"/>
              <a:gd name="connsiteX19" fmla="*/ 2009039 w 8105972"/>
              <a:gd name="connsiteY19" fmla="*/ 2876439 h 3131440"/>
              <a:gd name="connsiteX20" fmla="*/ 2156843 w 8105972"/>
              <a:gd name="connsiteY20" fmla="*/ 2931183 h 3131440"/>
              <a:gd name="connsiteX21" fmla="*/ 2299173 w 8105972"/>
              <a:gd name="connsiteY21" fmla="*/ 2788850 h 3131440"/>
              <a:gd name="connsiteX22" fmla="*/ 2392234 w 8105972"/>
              <a:gd name="connsiteY22" fmla="*/ 2860016 h 3131440"/>
              <a:gd name="connsiteX23" fmla="*/ 2501719 w 8105972"/>
              <a:gd name="connsiteY23" fmla="*/ 2876439 h 3131440"/>
              <a:gd name="connsiteX24" fmla="*/ 2638574 w 8105972"/>
              <a:gd name="connsiteY24" fmla="*/ 2936657 h 3131440"/>
              <a:gd name="connsiteX25" fmla="*/ 2731636 w 8105972"/>
              <a:gd name="connsiteY25" fmla="*/ 2887388 h 3131440"/>
              <a:gd name="connsiteX26" fmla="*/ 2912285 w 8105972"/>
              <a:gd name="connsiteY26" fmla="*/ 3040670 h 3131440"/>
              <a:gd name="connsiteX27" fmla="*/ 3076512 w 8105972"/>
              <a:gd name="connsiteY27" fmla="*/ 2865491 h 3131440"/>
              <a:gd name="connsiteX28" fmla="*/ 3279058 w 8105972"/>
              <a:gd name="connsiteY28" fmla="*/ 3024247 h 3131440"/>
              <a:gd name="connsiteX29" fmla="*/ 3394017 w 8105972"/>
              <a:gd name="connsiteY29" fmla="*/ 2958555 h 3131440"/>
              <a:gd name="connsiteX30" fmla="*/ 3443285 w 8105972"/>
              <a:gd name="connsiteY30" fmla="*/ 2914760 h 3131440"/>
              <a:gd name="connsiteX31" fmla="*/ 3514450 w 8105972"/>
              <a:gd name="connsiteY31" fmla="*/ 2969503 h 3131440"/>
              <a:gd name="connsiteX32" fmla="*/ 3607511 w 8105972"/>
              <a:gd name="connsiteY32" fmla="*/ 2827170 h 3131440"/>
              <a:gd name="connsiteX33" fmla="*/ 3722470 w 8105972"/>
              <a:gd name="connsiteY33" fmla="*/ 2953080 h 3131440"/>
              <a:gd name="connsiteX34" fmla="*/ 3804583 w 8105972"/>
              <a:gd name="connsiteY34" fmla="*/ 2947606 h 3131440"/>
              <a:gd name="connsiteX35" fmla="*/ 3963336 w 8105972"/>
              <a:gd name="connsiteY35" fmla="*/ 2777901 h 3131440"/>
              <a:gd name="connsiteX36" fmla="*/ 4061872 w 8105972"/>
              <a:gd name="connsiteY36" fmla="*/ 2876439 h 3131440"/>
              <a:gd name="connsiteX37" fmla="*/ 4242521 w 8105972"/>
              <a:gd name="connsiteY37" fmla="*/ 2695786 h 3131440"/>
              <a:gd name="connsiteX38" fmla="*/ 4335583 w 8105972"/>
              <a:gd name="connsiteY38" fmla="*/ 2745055 h 3131440"/>
              <a:gd name="connsiteX39" fmla="*/ 4412222 w 8105972"/>
              <a:gd name="connsiteY39" fmla="*/ 3040670 h 3131440"/>
              <a:gd name="connsiteX40" fmla="*/ 4576448 w 8105972"/>
              <a:gd name="connsiteY40" fmla="*/ 2947606 h 3131440"/>
              <a:gd name="connsiteX41" fmla="*/ 4664036 w 8105972"/>
              <a:gd name="connsiteY41" fmla="*/ 3078990 h 3131440"/>
              <a:gd name="connsiteX42" fmla="*/ 4789388 w 8105972"/>
              <a:gd name="connsiteY42" fmla="*/ 3098502 h 3131440"/>
              <a:gd name="connsiteX43" fmla="*/ 4877530 w 8105972"/>
              <a:gd name="connsiteY43" fmla="*/ 3122785 h 3131440"/>
              <a:gd name="connsiteX44" fmla="*/ 5041757 w 8105972"/>
              <a:gd name="connsiteY44" fmla="*/ 3089939 h 3131440"/>
              <a:gd name="connsiteX45" fmla="*/ 5118396 w 8105972"/>
              <a:gd name="connsiteY45" fmla="*/ 3117311 h 3131440"/>
              <a:gd name="connsiteX46" fmla="*/ 5216932 w 8105972"/>
              <a:gd name="connsiteY46" fmla="*/ 2827170 h 3131440"/>
              <a:gd name="connsiteX47" fmla="*/ 5315468 w 8105972"/>
              <a:gd name="connsiteY47" fmla="*/ 2887388 h 3131440"/>
              <a:gd name="connsiteX48" fmla="*/ 5364736 w 8105972"/>
              <a:gd name="connsiteY48" fmla="*/ 2602721 h 3131440"/>
              <a:gd name="connsiteX49" fmla="*/ 5446849 w 8105972"/>
              <a:gd name="connsiteY49" fmla="*/ 2630093 h 3131440"/>
              <a:gd name="connsiteX50" fmla="*/ 5643921 w 8105972"/>
              <a:gd name="connsiteY50" fmla="*/ 2394696 h 3131440"/>
              <a:gd name="connsiteX51" fmla="*/ 5731509 w 8105972"/>
              <a:gd name="connsiteY51" fmla="*/ 2329004 h 3131440"/>
              <a:gd name="connsiteX52" fmla="*/ 5813622 w 8105972"/>
              <a:gd name="connsiteY52" fmla="*/ 1803465 h 3131440"/>
              <a:gd name="connsiteX53" fmla="*/ 5901209 w 8105972"/>
              <a:gd name="connsiteY53" fmla="*/ 2482286 h 3131440"/>
              <a:gd name="connsiteX54" fmla="*/ 6021642 w 8105972"/>
              <a:gd name="connsiteY54" fmla="*/ 2060760 h 3131440"/>
              <a:gd name="connsiteX55" fmla="*/ 6098281 w 8105972"/>
              <a:gd name="connsiteY55" fmla="*/ 2219517 h 3131440"/>
              <a:gd name="connsiteX56" fmla="*/ 6180395 w 8105972"/>
              <a:gd name="connsiteY56" fmla="*/ 2301632 h 3131440"/>
              <a:gd name="connsiteX57" fmla="*/ 6262508 w 8105972"/>
              <a:gd name="connsiteY57" fmla="*/ 2498709 h 3131440"/>
              <a:gd name="connsiteX58" fmla="*/ 6371992 w 8105972"/>
              <a:gd name="connsiteY58" fmla="*/ 2219517 h 3131440"/>
              <a:gd name="connsiteX59" fmla="*/ 6459580 w 8105972"/>
              <a:gd name="connsiteY59" fmla="*/ 2290683 h 3131440"/>
              <a:gd name="connsiteX60" fmla="*/ 6563590 w 8105972"/>
              <a:gd name="connsiteY60" fmla="*/ 2296158 h 3131440"/>
              <a:gd name="connsiteX61" fmla="*/ 6651178 w 8105972"/>
              <a:gd name="connsiteY61" fmla="*/ 2181196 h 3131440"/>
              <a:gd name="connsiteX62" fmla="*/ 6744239 w 8105972"/>
              <a:gd name="connsiteY62" fmla="*/ 1726824 h 3131440"/>
              <a:gd name="connsiteX63" fmla="*/ 6957734 w 8105972"/>
              <a:gd name="connsiteY63" fmla="*/ 1266979 h 3131440"/>
              <a:gd name="connsiteX64" fmla="*/ 7061744 w 8105972"/>
              <a:gd name="connsiteY64" fmla="*/ 812607 h 3131440"/>
              <a:gd name="connsiteX65" fmla="*/ 7121960 w 8105972"/>
              <a:gd name="connsiteY65" fmla="*/ 1392889 h 3131440"/>
              <a:gd name="connsiteX66" fmla="*/ 7154806 w 8105972"/>
              <a:gd name="connsiteY66" fmla="*/ 1557119 h 3131440"/>
              <a:gd name="connsiteX67" fmla="*/ 7247867 w 8105972"/>
              <a:gd name="connsiteY67" fmla="*/ 1819889 h 3131440"/>
              <a:gd name="connsiteX68" fmla="*/ 7329981 w 8105972"/>
              <a:gd name="connsiteY68" fmla="*/ 1568068 h 3131440"/>
              <a:gd name="connsiteX69" fmla="*/ 7466836 w 8105972"/>
              <a:gd name="connsiteY69" fmla="*/ 746915 h 3131440"/>
              <a:gd name="connsiteX70" fmla="*/ 7632913 w 8105972"/>
              <a:gd name="connsiteY70" fmla="*/ 138180 h 3131440"/>
              <a:gd name="connsiteX71" fmla="*/ 7746098 w 8105972"/>
              <a:gd name="connsiteY71" fmla="*/ 72481 h 3131440"/>
              <a:gd name="connsiteX72" fmla="*/ 7850150 w 8105972"/>
              <a:gd name="connsiteY72" fmla="*/ 1005189 h 3131440"/>
              <a:gd name="connsiteX73" fmla="*/ 8036580 w 8105972"/>
              <a:gd name="connsiteY73" fmla="*/ 743624 h 3131440"/>
              <a:gd name="connsiteX74" fmla="*/ 8105972 w 8105972"/>
              <a:gd name="connsiteY74" fmla="*/ 359341 h 3131440"/>
              <a:gd name="connsiteX0" fmla="*/ 0 w 8105972"/>
              <a:gd name="connsiteY0" fmla="*/ 2679362 h 3131440"/>
              <a:gd name="connsiteX1" fmla="*/ 109485 w 8105972"/>
              <a:gd name="connsiteY1" fmla="*/ 2624619 h 3131440"/>
              <a:gd name="connsiteX2" fmla="*/ 180650 w 8105972"/>
              <a:gd name="connsiteY2" fmla="*/ 2334478 h 3131440"/>
              <a:gd name="connsiteX3" fmla="*/ 246340 w 8105972"/>
              <a:gd name="connsiteY3" fmla="*/ 2509657 h 3131440"/>
              <a:gd name="connsiteX4" fmla="*/ 361299 w 8105972"/>
              <a:gd name="connsiteY4" fmla="*/ 2268786 h 3131440"/>
              <a:gd name="connsiteX5" fmla="*/ 426990 w 8105972"/>
              <a:gd name="connsiteY5" fmla="*/ 1748722 h 3131440"/>
              <a:gd name="connsiteX6" fmla="*/ 613113 w 8105972"/>
              <a:gd name="connsiteY6" fmla="*/ 1562594 h 3131440"/>
              <a:gd name="connsiteX7" fmla="*/ 751819 w 8105972"/>
              <a:gd name="connsiteY7" fmla="*/ 784143 h 3131440"/>
              <a:gd name="connsiteX8" fmla="*/ 843030 w 8105972"/>
              <a:gd name="connsiteY8" fmla="*/ 1595440 h 3131440"/>
              <a:gd name="connsiteX9" fmla="*/ 875876 w 8105972"/>
              <a:gd name="connsiteY9" fmla="*/ 1951273 h 3131440"/>
              <a:gd name="connsiteX10" fmla="*/ 952515 w 8105972"/>
              <a:gd name="connsiteY10" fmla="*/ 2274260 h 3131440"/>
              <a:gd name="connsiteX11" fmla="*/ 1067473 w 8105972"/>
              <a:gd name="connsiteY11" fmla="*/ 2454914 h 3131440"/>
              <a:gd name="connsiteX12" fmla="*/ 1127690 w 8105972"/>
              <a:gd name="connsiteY12" fmla="*/ 2290683 h 3131440"/>
              <a:gd name="connsiteX13" fmla="*/ 1231700 w 8105972"/>
              <a:gd name="connsiteY13" fmla="*/ 2422068 h 3131440"/>
              <a:gd name="connsiteX14" fmla="*/ 1412349 w 8105972"/>
              <a:gd name="connsiteY14" fmla="*/ 2186670 h 3131440"/>
              <a:gd name="connsiteX15" fmla="*/ 1478040 w 8105972"/>
              <a:gd name="connsiteY15" fmla="*/ 2350901 h 3131440"/>
              <a:gd name="connsiteX16" fmla="*/ 1631318 w 8105972"/>
              <a:gd name="connsiteY16" fmla="*/ 2383747 h 3131440"/>
              <a:gd name="connsiteX17" fmla="*/ 1697152 w 8105972"/>
              <a:gd name="connsiteY17" fmla="*/ 2476811 h 3131440"/>
              <a:gd name="connsiteX18" fmla="*/ 1806493 w 8105972"/>
              <a:gd name="connsiteY18" fmla="*/ 2460388 h 3131440"/>
              <a:gd name="connsiteX19" fmla="*/ 2009039 w 8105972"/>
              <a:gd name="connsiteY19" fmla="*/ 2876439 h 3131440"/>
              <a:gd name="connsiteX20" fmla="*/ 2156843 w 8105972"/>
              <a:gd name="connsiteY20" fmla="*/ 2931183 h 3131440"/>
              <a:gd name="connsiteX21" fmla="*/ 2299173 w 8105972"/>
              <a:gd name="connsiteY21" fmla="*/ 2788850 h 3131440"/>
              <a:gd name="connsiteX22" fmla="*/ 2392234 w 8105972"/>
              <a:gd name="connsiteY22" fmla="*/ 2860016 h 3131440"/>
              <a:gd name="connsiteX23" fmla="*/ 2501719 w 8105972"/>
              <a:gd name="connsiteY23" fmla="*/ 2876439 h 3131440"/>
              <a:gd name="connsiteX24" fmla="*/ 2638574 w 8105972"/>
              <a:gd name="connsiteY24" fmla="*/ 2936657 h 3131440"/>
              <a:gd name="connsiteX25" fmla="*/ 2731636 w 8105972"/>
              <a:gd name="connsiteY25" fmla="*/ 2887388 h 3131440"/>
              <a:gd name="connsiteX26" fmla="*/ 2912285 w 8105972"/>
              <a:gd name="connsiteY26" fmla="*/ 3040670 h 3131440"/>
              <a:gd name="connsiteX27" fmla="*/ 3076512 w 8105972"/>
              <a:gd name="connsiteY27" fmla="*/ 2865491 h 3131440"/>
              <a:gd name="connsiteX28" fmla="*/ 3279058 w 8105972"/>
              <a:gd name="connsiteY28" fmla="*/ 3024247 h 3131440"/>
              <a:gd name="connsiteX29" fmla="*/ 3394017 w 8105972"/>
              <a:gd name="connsiteY29" fmla="*/ 2958555 h 3131440"/>
              <a:gd name="connsiteX30" fmla="*/ 3443285 w 8105972"/>
              <a:gd name="connsiteY30" fmla="*/ 2914760 h 3131440"/>
              <a:gd name="connsiteX31" fmla="*/ 3514450 w 8105972"/>
              <a:gd name="connsiteY31" fmla="*/ 2969503 h 3131440"/>
              <a:gd name="connsiteX32" fmla="*/ 3607511 w 8105972"/>
              <a:gd name="connsiteY32" fmla="*/ 2827170 h 3131440"/>
              <a:gd name="connsiteX33" fmla="*/ 3722470 w 8105972"/>
              <a:gd name="connsiteY33" fmla="*/ 2953080 h 3131440"/>
              <a:gd name="connsiteX34" fmla="*/ 3804583 w 8105972"/>
              <a:gd name="connsiteY34" fmla="*/ 2947606 h 3131440"/>
              <a:gd name="connsiteX35" fmla="*/ 3963336 w 8105972"/>
              <a:gd name="connsiteY35" fmla="*/ 2777901 h 3131440"/>
              <a:gd name="connsiteX36" fmla="*/ 4061872 w 8105972"/>
              <a:gd name="connsiteY36" fmla="*/ 2876439 h 3131440"/>
              <a:gd name="connsiteX37" fmla="*/ 4242521 w 8105972"/>
              <a:gd name="connsiteY37" fmla="*/ 2695786 h 3131440"/>
              <a:gd name="connsiteX38" fmla="*/ 4335583 w 8105972"/>
              <a:gd name="connsiteY38" fmla="*/ 2745055 h 3131440"/>
              <a:gd name="connsiteX39" fmla="*/ 4412222 w 8105972"/>
              <a:gd name="connsiteY39" fmla="*/ 3040670 h 3131440"/>
              <a:gd name="connsiteX40" fmla="*/ 4576448 w 8105972"/>
              <a:gd name="connsiteY40" fmla="*/ 2947606 h 3131440"/>
              <a:gd name="connsiteX41" fmla="*/ 4664036 w 8105972"/>
              <a:gd name="connsiteY41" fmla="*/ 3078990 h 3131440"/>
              <a:gd name="connsiteX42" fmla="*/ 4789388 w 8105972"/>
              <a:gd name="connsiteY42" fmla="*/ 3098502 h 3131440"/>
              <a:gd name="connsiteX43" fmla="*/ 4877530 w 8105972"/>
              <a:gd name="connsiteY43" fmla="*/ 3122785 h 3131440"/>
              <a:gd name="connsiteX44" fmla="*/ 5041757 w 8105972"/>
              <a:gd name="connsiteY44" fmla="*/ 3089939 h 3131440"/>
              <a:gd name="connsiteX45" fmla="*/ 5118396 w 8105972"/>
              <a:gd name="connsiteY45" fmla="*/ 3117311 h 3131440"/>
              <a:gd name="connsiteX46" fmla="*/ 5216932 w 8105972"/>
              <a:gd name="connsiteY46" fmla="*/ 2827170 h 3131440"/>
              <a:gd name="connsiteX47" fmla="*/ 5315468 w 8105972"/>
              <a:gd name="connsiteY47" fmla="*/ 2887388 h 3131440"/>
              <a:gd name="connsiteX48" fmla="*/ 5364736 w 8105972"/>
              <a:gd name="connsiteY48" fmla="*/ 2602721 h 3131440"/>
              <a:gd name="connsiteX49" fmla="*/ 5446849 w 8105972"/>
              <a:gd name="connsiteY49" fmla="*/ 2630093 h 3131440"/>
              <a:gd name="connsiteX50" fmla="*/ 5643921 w 8105972"/>
              <a:gd name="connsiteY50" fmla="*/ 2394696 h 3131440"/>
              <a:gd name="connsiteX51" fmla="*/ 5731509 w 8105972"/>
              <a:gd name="connsiteY51" fmla="*/ 2329004 h 3131440"/>
              <a:gd name="connsiteX52" fmla="*/ 5813622 w 8105972"/>
              <a:gd name="connsiteY52" fmla="*/ 1803465 h 3131440"/>
              <a:gd name="connsiteX53" fmla="*/ 5901209 w 8105972"/>
              <a:gd name="connsiteY53" fmla="*/ 2482286 h 3131440"/>
              <a:gd name="connsiteX54" fmla="*/ 6021642 w 8105972"/>
              <a:gd name="connsiteY54" fmla="*/ 2060760 h 3131440"/>
              <a:gd name="connsiteX55" fmla="*/ 6098281 w 8105972"/>
              <a:gd name="connsiteY55" fmla="*/ 2219517 h 3131440"/>
              <a:gd name="connsiteX56" fmla="*/ 6180395 w 8105972"/>
              <a:gd name="connsiteY56" fmla="*/ 2301632 h 3131440"/>
              <a:gd name="connsiteX57" fmla="*/ 6262508 w 8105972"/>
              <a:gd name="connsiteY57" fmla="*/ 2498709 h 3131440"/>
              <a:gd name="connsiteX58" fmla="*/ 6371992 w 8105972"/>
              <a:gd name="connsiteY58" fmla="*/ 2219517 h 3131440"/>
              <a:gd name="connsiteX59" fmla="*/ 6459580 w 8105972"/>
              <a:gd name="connsiteY59" fmla="*/ 2290683 h 3131440"/>
              <a:gd name="connsiteX60" fmla="*/ 6563590 w 8105972"/>
              <a:gd name="connsiteY60" fmla="*/ 2296158 h 3131440"/>
              <a:gd name="connsiteX61" fmla="*/ 6651178 w 8105972"/>
              <a:gd name="connsiteY61" fmla="*/ 2181196 h 3131440"/>
              <a:gd name="connsiteX62" fmla="*/ 6744239 w 8105972"/>
              <a:gd name="connsiteY62" fmla="*/ 1726824 h 3131440"/>
              <a:gd name="connsiteX63" fmla="*/ 6957734 w 8105972"/>
              <a:gd name="connsiteY63" fmla="*/ 1266979 h 3131440"/>
              <a:gd name="connsiteX64" fmla="*/ 7061744 w 8105972"/>
              <a:gd name="connsiteY64" fmla="*/ 812607 h 3131440"/>
              <a:gd name="connsiteX65" fmla="*/ 7121960 w 8105972"/>
              <a:gd name="connsiteY65" fmla="*/ 1392889 h 3131440"/>
              <a:gd name="connsiteX66" fmla="*/ 7154806 w 8105972"/>
              <a:gd name="connsiteY66" fmla="*/ 1557119 h 3131440"/>
              <a:gd name="connsiteX67" fmla="*/ 7247867 w 8105972"/>
              <a:gd name="connsiteY67" fmla="*/ 1819889 h 3131440"/>
              <a:gd name="connsiteX68" fmla="*/ 7329981 w 8105972"/>
              <a:gd name="connsiteY68" fmla="*/ 1568068 h 3131440"/>
              <a:gd name="connsiteX69" fmla="*/ 7466836 w 8105972"/>
              <a:gd name="connsiteY69" fmla="*/ 746915 h 3131440"/>
              <a:gd name="connsiteX70" fmla="*/ 7632913 w 8105972"/>
              <a:gd name="connsiteY70" fmla="*/ 138180 h 3131440"/>
              <a:gd name="connsiteX71" fmla="*/ 7746098 w 8105972"/>
              <a:gd name="connsiteY71" fmla="*/ 72481 h 3131440"/>
              <a:gd name="connsiteX72" fmla="*/ 7850150 w 8105972"/>
              <a:gd name="connsiteY72" fmla="*/ 1005189 h 3131440"/>
              <a:gd name="connsiteX73" fmla="*/ 8036580 w 8105972"/>
              <a:gd name="connsiteY73" fmla="*/ 743624 h 3131440"/>
              <a:gd name="connsiteX74" fmla="*/ 8105972 w 8105972"/>
              <a:gd name="connsiteY74" fmla="*/ 359341 h 3131440"/>
              <a:gd name="connsiteX0" fmla="*/ 0 w 8105972"/>
              <a:gd name="connsiteY0" fmla="*/ 2679362 h 3131440"/>
              <a:gd name="connsiteX1" fmla="*/ 109485 w 8105972"/>
              <a:gd name="connsiteY1" fmla="*/ 2624619 h 3131440"/>
              <a:gd name="connsiteX2" fmla="*/ 180650 w 8105972"/>
              <a:gd name="connsiteY2" fmla="*/ 2334478 h 3131440"/>
              <a:gd name="connsiteX3" fmla="*/ 246340 w 8105972"/>
              <a:gd name="connsiteY3" fmla="*/ 2509657 h 3131440"/>
              <a:gd name="connsiteX4" fmla="*/ 361299 w 8105972"/>
              <a:gd name="connsiteY4" fmla="*/ 2268786 h 3131440"/>
              <a:gd name="connsiteX5" fmla="*/ 463537 w 8105972"/>
              <a:gd name="connsiteY5" fmla="*/ 1783757 h 3131440"/>
              <a:gd name="connsiteX6" fmla="*/ 613113 w 8105972"/>
              <a:gd name="connsiteY6" fmla="*/ 1562594 h 3131440"/>
              <a:gd name="connsiteX7" fmla="*/ 751819 w 8105972"/>
              <a:gd name="connsiteY7" fmla="*/ 784143 h 3131440"/>
              <a:gd name="connsiteX8" fmla="*/ 843030 w 8105972"/>
              <a:gd name="connsiteY8" fmla="*/ 1595440 h 3131440"/>
              <a:gd name="connsiteX9" fmla="*/ 875876 w 8105972"/>
              <a:gd name="connsiteY9" fmla="*/ 1951273 h 3131440"/>
              <a:gd name="connsiteX10" fmla="*/ 952515 w 8105972"/>
              <a:gd name="connsiteY10" fmla="*/ 2274260 h 3131440"/>
              <a:gd name="connsiteX11" fmla="*/ 1067473 w 8105972"/>
              <a:gd name="connsiteY11" fmla="*/ 2454914 h 3131440"/>
              <a:gd name="connsiteX12" fmla="*/ 1127690 w 8105972"/>
              <a:gd name="connsiteY12" fmla="*/ 2290683 h 3131440"/>
              <a:gd name="connsiteX13" fmla="*/ 1231700 w 8105972"/>
              <a:gd name="connsiteY13" fmla="*/ 2422068 h 3131440"/>
              <a:gd name="connsiteX14" fmla="*/ 1412349 w 8105972"/>
              <a:gd name="connsiteY14" fmla="*/ 2186670 h 3131440"/>
              <a:gd name="connsiteX15" fmla="*/ 1478040 w 8105972"/>
              <a:gd name="connsiteY15" fmla="*/ 2350901 h 3131440"/>
              <a:gd name="connsiteX16" fmla="*/ 1631318 w 8105972"/>
              <a:gd name="connsiteY16" fmla="*/ 2383747 h 3131440"/>
              <a:gd name="connsiteX17" fmla="*/ 1697152 w 8105972"/>
              <a:gd name="connsiteY17" fmla="*/ 2476811 h 3131440"/>
              <a:gd name="connsiteX18" fmla="*/ 1806493 w 8105972"/>
              <a:gd name="connsiteY18" fmla="*/ 2460388 h 3131440"/>
              <a:gd name="connsiteX19" fmla="*/ 2009039 w 8105972"/>
              <a:gd name="connsiteY19" fmla="*/ 2876439 h 3131440"/>
              <a:gd name="connsiteX20" fmla="*/ 2156843 w 8105972"/>
              <a:gd name="connsiteY20" fmla="*/ 2931183 h 3131440"/>
              <a:gd name="connsiteX21" fmla="*/ 2299173 w 8105972"/>
              <a:gd name="connsiteY21" fmla="*/ 2788850 h 3131440"/>
              <a:gd name="connsiteX22" fmla="*/ 2392234 w 8105972"/>
              <a:gd name="connsiteY22" fmla="*/ 2860016 h 3131440"/>
              <a:gd name="connsiteX23" fmla="*/ 2501719 w 8105972"/>
              <a:gd name="connsiteY23" fmla="*/ 2876439 h 3131440"/>
              <a:gd name="connsiteX24" fmla="*/ 2638574 w 8105972"/>
              <a:gd name="connsiteY24" fmla="*/ 2936657 h 3131440"/>
              <a:gd name="connsiteX25" fmla="*/ 2731636 w 8105972"/>
              <a:gd name="connsiteY25" fmla="*/ 2887388 h 3131440"/>
              <a:gd name="connsiteX26" fmla="*/ 2912285 w 8105972"/>
              <a:gd name="connsiteY26" fmla="*/ 3040670 h 3131440"/>
              <a:gd name="connsiteX27" fmla="*/ 3076512 w 8105972"/>
              <a:gd name="connsiteY27" fmla="*/ 2865491 h 3131440"/>
              <a:gd name="connsiteX28" fmla="*/ 3279058 w 8105972"/>
              <a:gd name="connsiteY28" fmla="*/ 3024247 h 3131440"/>
              <a:gd name="connsiteX29" fmla="*/ 3394017 w 8105972"/>
              <a:gd name="connsiteY29" fmla="*/ 2958555 h 3131440"/>
              <a:gd name="connsiteX30" fmla="*/ 3443285 w 8105972"/>
              <a:gd name="connsiteY30" fmla="*/ 2914760 h 3131440"/>
              <a:gd name="connsiteX31" fmla="*/ 3514450 w 8105972"/>
              <a:gd name="connsiteY31" fmla="*/ 2969503 h 3131440"/>
              <a:gd name="connsiteX32" fmla="*/ 3607511 w 8105972"/>
              <a:gd name="connsiteY32" fmla="*/ 2827170 h 3131440"/>
              <a:gd name="connsiteX33" fmla="*/ 3722470 w 8105972"/>
              <a:gd name="connsiteY33" fmla="*/ 2953080 h 3131440"/>
              <a:gd name="connsiteX34" fmla="*/ 3804583 w 8105972"/>
              <a:gd name="connsiteY34" fmla="*/ 2947606 h 3131440"/>
              <a:gd name="connsiteX35" fmla="*/ 3963336 w 8105972"/>
              <a:gd name="connsiteY35" fmla="*/ 2777901 h 3131440"/>
              <a:gd name="connsiteX36" fmla="*/ 4061872 w 8105972"/>
              <a:gd name="connsiteY36" fmla="*/ 2876439 h 3131440"/>
              <a:gd name="connsiteX37" fmla="*/ 4242521 w 8105972"/>
              <a:gd name="connsiteY37" fmla="*/ 2695786 h 3131440"/>
              <a:gd name="connsiteX38" fmla="*/ 4335583 w 8105972"/>
              <a:gd name="connsiteY38" fmla="*/ 2745055 h 3131440"/>
              <a:gd name="connsiteX39" fmla="*/ 4412222 w 8105972"/>
              <a:gd name="connsiteY39" fmla="*/ 3040670 h 3131440"/>
              <a:gd name="connsiteX40" fmla="*/ 4576448 w 8105972"/>
              <a:gd name="connsiteY40" fmla="*/ 2947606 h 3131440"/>
              <a:gd name="connsiteX41" fmla="*/ 4664036 w 8105972"/>
              <a:gd name="connsiteY41" fmla="*/ 3078990 h 3131440"/>
              <a:gd name="connsiteX42" fmla="*/ 4789388 w 8105972"/>
              <a:gd name="connsiteY42" fmla="*/ 3098502 h 3131440"/>
              <a:gd name="connsiteX43" fmla="*/ 4877530 w 8105972"/>
              <a:gd name="connsiteY43" fmla="*/ 3122785 h 3131440"/>
              <a:gd name="connsiteX44" fmla="*/ 5041757 w 8105972"/>
              <a:gd name="connsiteY44" fmla="*/ 3089939 h 3131440"/>
              <a:gd name="connsiteX45" fmla="*/ 5118396 w 8105972"/>
              <a:gd name="connsiteY45" fmla="*/ 3117311 h 3131440"/>
              <a:gd name="connsiteX46" fmla="*/ 5216932 w 8105972"/>
              <a:gd name="connsiteY46" fmla="*/ 2827170 h 3131440"/>
              <a:gd name="connsiteX47" fmla="*/ 5315468 w 8105972"/>
              <a:gd name="connsiteY47" fmla="*/ 2887388 h 3131440"/>
              <a:gd name="connsiteX48" fmla="*/ 5364736 w 8105972"/>
              <a:gd name="connsiteY48" fmla="*/ 2602721 h 3131440"/>
              <a:gd name="connsiteX49" fmla="*/ 5446849 w 8105972"/>
              <a:gd name="connsiteY49" fmla="*/ 2630093 h 3131440"/>
              <a:gd name="connsiteX50" fmla="*/ 5643921 w 8105972"/>
              <a:gd name="connsiteY50" fmla="*/ 2394696 h 3131440"/>
              <a:gd name="connsiteX51" fmla="*/ 5731509 w 8105972"/>
              <a:gd name="connsiteY51" fmla="*/ 2329004 h 3131440"/>
              <a:gd name="connsiteX52" fmla="*/ 5813622 w 8105972"/>
              <a:gd name="connsiteY52" fmla="*/ 1803465 h 3131440"/>
              <a:gd name="connsiteX53" fmla="*/ 5901209 w 8105972"/>
              <a:gd name="connsiteY53" fmla="*/ 2482286 h 3131440"/>
              <a:gd name="connsiteX54" fmla="*/ 6021642 w 8105972"/>
              <a:gd name="connsiteY54" fmla="*/ 2060760 h 3131440"/>
              <a:gd name="connsiteX55" fmla="*/ 6098281 w 8105972"/>
              <a:gd name="connsiteY55" fmla="*/ 2219517 h 3131440"/>
              <a:gd name="connsiteX56" fmla="*/ 6180395 w 8105972"/>
              <a:gd name="connsiteY56" fmla="*/ 2301632 h 3131440"/>
              <a:gd name="connsiteX57" fmla="*/ 6262508 w 8105972"/>
              <a:gd name="connsiteY57" fmla="*/ 2498709 h 3131440"/>
              <a:gd name="connsiteX58" fmla="*/ 6371992 w 8105972"/>
              <a:gd name="connsiteY58" fmla="*/ 2219517 h 3131440"/>
              <a:gd name="connsiteX59" fmla="*/ 6459580 w 8105972"/>
              <a:gd name="connsiteY59" fmla="*/ 2290683 h 3131440"/>
              <a:gd name="connsiteX60" fmla="*/ 6563590 w 8105972"/>
              <a:gd name="connsiteY60" fmla="*/ 2296158 h 3131440"/>
              <a:gd name="connsiteX61" fmla="*/ 6651178 w 8105972"/>
              <a:gd name="connsiteY61" fmla="*/ 2181196 h 3131440"/>
              <a:gd name="connsiteX62" fmla="*/ 6744239 w 8105972"/>
              <a:gd name="connsiteY62" fmla="*/ 1726824 h 3131440"/>
              <a:gd name="connsiteX63" fmla="*/ 6957734 w 8105972"/>
              <a:gd name="connsiteY63" fmla="*/ 1266979 h 3131440"/>
              <a:gd name="connsiteX64" fmla="*/ 7061744 w 8105972"/>
              <a:gd name="connsiteY64" fmla="*/ 812607 h 3131440"/>
              <a:gd name="connsiteX65" fmla="*/ 7121960 w 8105972"/>
              <a:gd name="connsiteY65" fmla="*/ 1392889 h 3131440"/>
              <a:gd name="connsiteX66" fmla="*/ 7154806 w 8105972"/>
              <a:gd name="connsiteY66" fmla="*/ 1557119 h 3131440"/>
              <a:gd name="connsiteX67" fmla="*/ 7247867 w 8105972"/>
              <a:gd name="connsiteY67" fmla="*/ 1819889 h 3131440"/>
              <a:gd name="connsiteX68" fmla="*/ 7329981 w 8105972"/>
              <a:gd name="connsiteY68" fmla="*/ 1568068 h 3131440"/>
              <a:gd name="connsiteX69" fmla="*/ 7466836 w 8105972"/>
              <a:gd name="connsiteY69" fmla="*/ 746915 h 3131440"/>
              <a:gd name="connsiteX70" fmla="*/ 7632913 w 8105972"/>
              <a:gd name="connsiteY70" fmla="*/ 138180 h 3131440"/>
              <a:gd name="connsiteX71" fmla="*/ 7746098 w 8105972"/>
              <a:gd name="connsiteY71" fmla="*/ 72481 h 3131440"/>
              <a:gd name="connsiteX72" fmla="*/ 7850150 w 8105972"/>
              <a:gd name="connsiteY72" fmla="*/ 1005189 h 3131440"/>
              <a:gd name="connsiteX73" fmla="*/ 8036580 w 8105972"/>
              <a:gd name="connsiteY73" fmla="*/ 743624 h 3131440"/>
              <a:gd name="connsiteX74" fmla="*/ 8105972 w 8105972"/>
              <a:gd name="connsiteY74" fmla="*/ 359341 h 3131440"/>
              <a:gd name="connsiteX0" fmla="*/ 0 w 8105972"/>
              <a:gd name="connsiteY0" fmla="*/ 2679362 h 3131440"/>
              <a:gd name="connsiteX1" fmla="*/ 109485 w 8105972"/>
              <a:gd name="connsiteY1" fmla="*/ 2624619 h 3131440"/>
              <a:gd name="connsiteX2" fmla="*/ 171514 w 8105972"/>
              <a:gd name="connsiteY2" fmla="*/ 2281926 h 3131440"/>
              <a:gd name="connsiteX3" fmla="*/ 246340 w 8105972"/>
              <a:gd name="connsiteY3" fmla="*/ 2509657 h 3131440"/>
              <a:gd name="connsiteX4" fmla="*/ 361299 w 8105972"/>
              <a:gd name="connsiteY4" fmla="*/ 2268786 h 3131440"/>
              <a:gd name="connsiteX5" fmla="*/ 463537 w 8105972"/>
              <a:gd name="connsiteY5" fmla="*/ 1783757 h 3131440"/>
              <a:gd name="connsiteX6" fmla="*/ 613113 w 8105972"/>
              <a:gd name="connsiteY6" fmla="*/ 1562594 h 3131440"/>
              <a:gd name="connsiteX7" fmla="*/ 751819 w 8105972"/>
              <a:gd name="connsiteY7" fmla="*/ 784143 h 3131440"/>
              <a:gd name="connsiteX8" fmla="*/ 843030 w 8105972"/>
              <a:gd name="connsiteY8" fmla="*/ 1595440 h 3131440"/>
              <a:gd name="connsiteX9" fmla="*/ 875876 w 8105972"/>
              <a:gd name="connsiteY9" fmla="*/ 1951273 h 3131440"/>
              <a:gd name="connsiteX10" fmla="*/ 952515 w 8105972"/>
              <a:gd name="connsiteY10" fmla="*/ 2274260 h 3131440"/>
              <a:gd name="connsiteX11" fmla="*/ 1067473 w 8105972"/>
              <a:gd name="connsiteY11" fmla="*/ 2454914 h 3131440"/>
              <a:gd name="connsiteX12" fmla="*/ 1127690 w 8105972"/>
              <a:gd name="connsiteY12" fmla="*/ 2290683 h 3131440"/>
              <a:gd name="connsiteX13" fmla="*/ 1231700 w 8105972"/>
              <a:gd name="connsiteY13" fmla="*/ 2422068 h 3131440"/>
              <a:gd name="connsiteX14" fmla="*/ 1412349 w 8105972"/>
              <a:gd name="connsiteY14" fmla="*/ 2186670 h 3131440"/>
              <a:gd name="connsiteX15" fmla="*/ 1478040 w 8105972"/>
              <a:gd name="connsiteY15" fmla="*/ 2350901 h 3131440"/>
              <a:gd name="connsiteX16" fmla="*/ 1631318 w 8105972"/>
              <a:gd name="connsiteY16" fmla="*/ 2383747 h 3131440"/>
              <a:gd name="connsiteX17" fmla="*/ 1697152 w 8105972"/>
              <a:gd name="connsiteY17" fmla="*/ 2476811 h 3131440"/>
              <a:gd name="connsiteX18" fmla="*/ 1806493 w 8105972"/>
              <a:gd name="connsiteY18" fmla="*/ 2460388 h 3131440"/>
              <a:gd name="connsiteX19" fmla="*/ 2009039 w 8105972"/>
              <a:gd name="connsiteY19" fmla="*/ 2876439 h 3131440"/>
              <a:gd name="connsiteX20" fmla="*/ 2156843 w 8105972"/>
              <a:gd name="connsiteY20" fmla="*/ 2931183 h 3131440"/>
              <a:gd name="connsiteX21" fmla="*/ 2299173 w 8105972"/>
              <a:gd name="connsiteY21" fmla="*/ 2788850 h 3131440"/>
              <a:gd name="connsiteX22" fmla="*/ 2392234 w 8105972"/>
              <a:gd name="connsiteY22" fmla="*/ 2860016 h 3131440"/>
              <a:gd name="connsiteX23" fmla="*/ 2501719 w 8105972"/>
              <a:gd name="connsiteY23" fmla="*/ 2876439 h 3131440"/>
              <a:gd name="connsiteX24" fmla="*/ 2638574 w 8105972"/>
              <a:gd name="connsiteY24" fmla="*/ 2936657 h 3131440"/>
              <a:gd name="connsiteX25" fmla="*/ 2731636 w 8105972"/>
              <a:gd name="connsiteY25" fmla="*/ 2887388 h 3131440"/>
              <a:gd name="connsiteX26" fmla="*/ 2912285 w 8105972"/>
              <a:gd name="connsiteY26" fmla="*/ 3040670 h 3131440"/>
              <a:gd name="connsiteX27" fmla="*/ 3076512 w 8105972"/>
              <a:gd name="connsiteY27" fmla="*/ 2865491 h 3131440"/>
              <a:gd name="connsiteX28" fmla="*/ 3279058 w 8105972"/>
              <a:gd name="connsiteY28" fmla="*/ 3024247 h 3131440"/>
              <a:gd name="connsiteX29" fmla="*/ 3394017 w 8105972"/>
              <a:gd name="connsiteY29" fmla="*/ 2958555 h 3131440"/>
              <a:gd name="connsiteX30" fmla="*/ 3443285 w 8105972"/>
              <a:gd name="connsiteY30" fmla="*/ 2914760 h 3131440"/>
              <a:gd name="connsiteX31" fmla="*/ 3514450 w 8105972"/>
              <a:gd name="connsiteY31" fmla="*/ 2969503 h 3131440"/>
              <a:gd name="connsiteX32" fmla="*/ 3607511 w 8105972"/>
              <a:gd name="connsiteY32" fmla="*/ 2827170 h 3131440"/>
              <a:gd name="connsiteX33" fmla="*/ 3722470 w 8105972"/>
              <a:gd name="connsiteY33" fmla="*/ 2953080 h 3131440"/>
              <a:gd name="connsiteX34" fmla="*/ 3804583 w 8105972"/>
              <a:gd name="connsiteY34" fmla="*/ 2947606 h 3131440"/>
              <a:gd name="connsiteX35" fmla="*/ 3963336 w 8105972"/>
              <a:gd name="connsiteY35" fmla="*/ 2777901 h 3131440"/>
              <a:gd name="connsiteX36" fmla="*/ 4061872 w 8105972"/>
              <a:gd name="connsiteY36" fmla="*/ 2876439 h 3131440"/>
              <a:gd name="connsiteX37" fmla="*/ 4242521 w 8105972"/>
              <a:gd name="connsiteY37" fmla="*/ 2695786 h 3131440"/>
              <a:gd name="connsiteX38" fmla="*/ 4335583 w 8105972"/>
              <a:gd name="connsiteY38" fmla="*/ 2745055 h 3131440"/>
              <a:gd name="connsiteX39" fmla="*/ 4412222 w 8105972"/>
              <a:gd name="connsiteY39" fmla="*/ 3040670 h 3131440"/>
              <a:gd name="connsiteX40" fmla="*/ 4576448 w 8105972"/>
              <a:gd name="connsiteY40" fmla="*/ 2947606 h 3131440"/>
              <a:gd name="connsiteX41" fmla="*/ 4664036 w 8105972"/>
              <a:gd name="connsiteY41" fmla="*/ 3078990 h 3131440"/>
              <a:gd name="connsiteX42" fmla="*/ 4789388 w 8105972"/>
              <a:gd name="connsiteY42" fmla="*/ 3098502 h 3131440"/>
              <a:gd name="connsiteX43" fmla="*/ 4877530 w 8105972"/>
              <a:gd name="connsiteY43" fmla="*/ 3122785 h 3131440"/>
              <a:gd name="connsiteX44" fmla="*/ 5041757 w 8105972"/>
              <a:gd name="connsiteY44" fmla="*/ 3089939 h 3131440"/>
              <a:gd name="connsiteX45" fmla="*/ 5118396 w 8105972"/>
              <a:gd name="connsiteY45" fmla="*/ 3117311 h 3131440"/>
              <a:gd name="connsiteX46" fmla="*/ 5216932 w 8105972"/>
              <a:gd name="connsiteY46" fmla="*/ 2827170 h 3131440"/>
              <a:gd name="connsiteX47" fmla="*/ 5315468 w 8105972"/>
              <a:gd name="connsiteY47" fmla="*/ 2887388 h 3131440"/>
              <a:gd name="connsiteX48" fmla="*/ 5364736 w 8105972"/>
              <a:gd name="connsiteY48" fmla="*/ 2602721 h 3131440"/>
              <a:gd name="connsiteX49" fmla="*/ 5446849 w 8105972"/>
              <a:gd name="connsiteY49" fmla="*/ 2630093 h 3131440"/>
              <a:gd name="connsiteX50" fmla="*/ 5643921 w 8105972"/>
              <a:gd name="connsiteY50" fmla="*/ 2394696 h 3131440"/>
              <a:gd name="connsiteX51" fmla="*/ 5731509 w 8105972"/>
              <a:gd name="connsiteY51" fmla="*/ 2329004 h 3131440"/>
              <a:gd name="connsiteX52" fmla="*/ 5813622 w 8105972"/>
              <a:gd name="connsiteY52" fmla="*/ 1803465 h 3131440"/>
              <a:gd name="connsiteX53" fmla="*/ 5901209 w 8105972"/>
              <a:gd name="connsiteY53" fmla="*/ 2482286 h 3131440"/>
              <a:gd name="connsiteX54" fmla="*/ 6021642 w 8105972"/>
              <a:gd name="connsiteY54" fmla="*/ 2060760 h 3131440"/>
              <a:gd name="connsiteX55" fmla="*/ 6098281 w 8105972"/>
              <a:gd name="connsiteY55" fmla="*/ 2219517 h 3131440"/>
              <a:gd name="connsiteX56" fmla="*/ 6180395 w 8105972"/>
              <a:gd name="connsiteY56" fmla="*/ 2301632 h 3131440"/>
              <a:gd name="connsiteX57" fmla="*/ 6262508 w 8105972"/>
              <a:gd name="connsiteY57" fmla="*/ 2498709 h 3131440"/>
              <a:gd name="connsiteX58" fmla="*/ 6371992 w 8105972"/>
              <a:gd name="connsiteY58" fmla="*/ 2219517 h 3131440"/>
              <a:gd name="connsiteX59" fmla="*/ 6459580 w 8105972"/>
              <a:gd name="connsiteY59" fmla="*/ 2290683 h 3131440"/>
              <a:gd name="connsiteX60" fmla="*/ 6563590 w 8105972"/>
              <a:gd name="connsiteY60" fmla="*/ 2296158 h 3131440"/>
              <a:gd name="connsiteX61" fmla="*/ 6651178 w 8105972"/>
              <a:gd name="connsiteY61" fmla="*/ 2181196 h 3131440"/>
              <a:gd name="connsiteX62" fmla="*/ 6744239 w 8105972"/>
              <a:gd name="connsiteY62" fmla="*/ 1726824 h 3131440"/>
              <a:gd name="connsiteX63" fmla="*/ 6957734 w 8105972"/>
              <a:gd name="connsiteY63" fmla="*/ 1266979 h 3131440"/>
              <a:gd name="connsiteX64" fmla="*/ 7061744 w 8105972"/>
              <a:gd name="connsiteY64" fmla="*/ 812607 h 3131440"/>
              <a:gd name="connsiteX65" fmla="*/ 7121960 w 8105972"/>
              <a:gd name="connsiteY65" fmla="*/ 1392889 h 3131440"/>
              <a:gd name="connsiteX66" fmla="*/ 7154806 w 8105972"/>
              <a:gd name="connsiteY66" fmla="*/ 1557119 h 3131440"/>
              <a:gd name="connsiteX67" fmla="*/ 7247867 w 8105972"/>
              <a:gd name="connsiteY67" fmla="*/ 1819889 h 3131440"/>
              <a:gd name="connsiteX68" fmla="*/ 7329981 w 8105972"/>
              <a:gd name="connsiteY68" fmla="*/ 1568068 h 3131440"/>
              <a:gd name="connsiteX69" fmla="*/ 7466836 w 8105972"/>
              <a:gd name="connsiteY69" fmla="*/ 746915 h 3131440"/>
              <a:gd name="connsiteX70" fmla="*/ 7632913 w 8105972"/>
              <a:gd name="connsiteY70" fmla="*/ 138180 h 3131440"/>
              <a:gd name="connsiteX71" fmla="*/ 7746098 w 8105972"/>
              <a:gd name="connsiteY71" fmla="*/ 72481 h 3131440"/>
              <a:gd name="connsiteX72" fmla="*/ 7850150 w 8105972"/>
              <a:gd name="connsiteY72" fmla="*/ 1005189 h 3131440"/>
              <a:gd name="connsiteX73" fmla="*/ 8036580 w 8105972"/>
              <a:gd name="connsiteY73" fmla="*/ 743624 h 3131440"/>
              <a:gd name="connsiteX74" fmla="*/ 8105972 w 8105972"/>
              <a:gd name="connsiteY74" fmla="*/ 359341 h 3131440"/>
              <a:gd name="connsiteX0" fmla="*/ 0 w 8105972"/>
              <a:gd name="connsiteY0" fmla="*/ 2679362 h 3131440"/>
              <a:gd name="connsiteX1" fmla="*/ 109485 w 8105972"/>
              <a:gd name="connsiteY1" fmla="*/ 2624619 h 3131440"/>
              <a:gd name="connsiteX2" fmla="*/ 171514 w 8105972"/>
              <a:gd name="connsiteY2" fmla="*/ 2281926 h 3131440"/>
              <a:gd name="connsiteX3" fmla="*/ 301160 w 8105972"/>
              <a:gd name="connsiteY3" fmla="*/ 2553450 h 3131440"/>
              <a:gd name="connsiteX4" fmla="*/ 361299 w 8105972"/>
              <a:gd name="connsiteY4" fmla="*/ 2268786 h 3131440"/>
              <a:gd name="connsiteX5" fmla="*/ 463537 w 8105972"/>
              <a:gd name="connsiteY5" fmla="*/ 1783757 h 3131440"/>
              <a:gd name="connsiteX6" fmla="*/ 613113 w 8105972"/>
              <a:gd name="connsiteY6" fmla="*/ 1562594 h 3131440"/>
              <a:gd name="connsiteX7" fmla="*/ 751819 w 8105972"/>
              <a:gd name="connsiteY7" fmla="*/ 784143 h 3131440"/>
              <a:gd name="connsiteX8" fmla="*/ 843030 w 8105972"/>
              <a:gd name="connsiteY8" fmla="*/ 1595440 h 3131440"/>
              <a:gd name="connsiteX9" fmla="*/ 875876 w 8105972"/>
              <a:gd name="connsiteY9" fmla="*/ 1951273 h 3131440"/>
              <a:gd name="connsiteX10" fmla="*/ 952515 w 8105972"/>
              <a:gd name="connsiteY10" fmla="*/ 2274260 h 3131440"/>
              <a:gd name="connsiteX11" fmla="*/ 1067473 w 8105972"/>
              <a:gd name="connsiteY11" fmla="*/ 2454914 h 3131440"/>
              <a:gd name="connsiteX12" fmla="*/ 1127690 w 8105972"/>
              <a:gd name="connsiteY12" fmla="*/ 2290683 h 3131440"/>
              <a:gd name="connsiteX13" fmla="*/ 1231700 w 8105972"/>
              <a:gd name="connsiteY13" fmla="*/ 2422068 h 3131440"/>
              <a:gd name="connsiteX14" fmla="*/ 1412349 w 8105972"/>
              <a:gd name="connsiteY14" fmla="*/ 2186670 h 3131440"/>
              <a:gd name="connsiteX15" fmla="*/ 1478040 w 8105972"/>
              <a:gd name="connsiteY15" fmla="*/ 2350901 h 3131440"/>
              <a:gd name="connsiteX16" fmla="*/ 1631318 w 8105972"/>
              <a:gd name="connsiteY16" fmla="*/ 2383747 h 3131440"/>
              <a:gd name="connsiteX17" fmla="*/ 1697152 w 8105972"/>
              <a:gd name="connsiteY17" fmla="*/ 2476811 h 3131440"/>
              <a:gd name="connsiteX18" fmla="*/ 1806493 w 8105972"/>
              <a:gd name="connsiteY18" fmla="*/ 2460388 h 3131440"/>
              <a:gd name="connsiteX19" fmla="*/ 2009039 w 8105972"/>
              <a:gd name="connsiteY19" fmla="*/ 2876439 h 3131440"/>
              <a:gd name="connsiteX20" fmla="*/ 2156843 w 8105972"/>
              <a:gd name="connsiteY20" fmla="*/ 2931183 h 3131440"/>
              <a:gd name="connsiteX21" fmla="*/ 2299173 w 8105972"/>
              <a:gd name="connsiteY21" fmla="*/ 2788850 h 3131440"/>
              <a:gd name="connsiteX22" fmla="*/ 2392234 w 8105972"/>
              <a:gd name="connsiteY22" fmla="*/ 2860016 h 3131440"/>
              <a:gd name="connsiteX23" fmla="*/ 2501719 w 8105972"/>
              <a:gd name="connsiteY23" fmla="*/ 2876439 h 3131440"/>
              <a:gd name="connsiteX24" fmla="*/ 2638574 w 8105972"/>
              <a:gd name="connsiteY24" fmla="*/ 2936657 h 3131440"/>
              <a:gd name="connsiteX25" fmla="*/ 2731636 w 8105972"/>
              <a:gd name="connsiteY25" fmla="*/ 2887388 h 3131440"/>
              <a:gd name="connsiteX26" fmla="*/ 2912285 w 8105972"/>
              <a:gd name="connsiteY26" fmla="*/ 3040670 h 3131440"/>
              <a:gd name="connsiteX27" fmla="*/ 3076512 w 8105972"/>
              <a:gd name="connsiteY27" fmla="*/ 2865491 h 3131440"/>
              <a:gd name="connsiteX28" fmla="*/ 3279058 w 8105972"/>
              <a:gd name="connsiteY28" fmla="*/ 3024247 h 3131440"/>
              <a:gd name="connsiteX29" fmla="*/ 3394017 w 8105972"/>
              <a:gd name="connsiteY29" fmla="*/ 2958555 h 3131440"/>
              <a:gd name="connsiteX30" fmla="*/ 3443285 w 8105972"/>
              <a:gd name="connsiteY30" fmla="*/ 2914760 h 3131440"/>
              <a:gd name="connsiteX31" fmla="*/ 3514450 w 8105972"/>
              <a:gd name="connsiteY31" fmla="*/ 2969503 h 3131440"/>
              <a:gd name="connsiteX32" fmla="*/ 3607511 w 8105972"/>
              <a:gd name="connsiteY32" fmla="*/ 2827170 h 3131440"/>
              <a:gd name="connsiteX33" fmla="*/ 3722470 w 8105972"/>
              <a:gd name="connsiteY33" fmla="*/ 2953080 h 3131440"/>
              <a:gd name="connsiteX34" fmla="*/ 3804583 w 8105972"/>
              <a:gd name="connsiteY34" fmla="*/ 2947606 h 3131440"/>
              <a:gd name="connsiteX35" fmla="*/ 3963336 w 8105972"/>
              <a:gd name="connsiteY35" fmla="*/ 2777901 h 3131440"/>
              <a:gd name="connsiteX36" fmla="*/ 4061872 w 8105972"/>
              <a:gd name="connsiteY36" fmla="*/ 2876439 h 3131440"/>
              <a:gd name="connsiteX37" fmla="*/ 4242521 w 8105972"/>
              <a:gd name="connsiteY37" fmla="*/ 2695786 h 3131440"/>
              <a:gd name="connsiteX38" fmla="*/ 4335583 w 8105972"/>
              <a:gd name="connsiteY38" fmla="*/ 2745055 h 3131440"/>
              <a:gd name="connsiteX39" fmla="*/ 4412222 w 8105972"/>
              <a:gd name="connsiteY39" fmla="*/ 3040670 h 3131440"/>
              <a:gd name="connsiteX40" fmla="*/ 4576448 w 8105972"/>
              <a:gd name="connsiteY40" fmla="*/ 2947606 h 3131440"/>
              <a:gd name="connsiteX41" fmla="*/ 4664036 w 8105972"/>
              <a:gd name="connsiteY41" fmla="*/ 3078990 h 3131440"/>
              <a:gd name="connsiteX42" fmla="*/ 4789388 w 8105972"/>
              <a:gd name="connsiteY42" fmla="*/ 3098502 h 3131440"/>
              <a:gd name="connsiteX43" fmla="*/ 4877530 w 8105972"/>
              <a:gd name="connsiteY43" fmla="*/ 3122785 h 3131440"/>
              <a:gd name="connsiteX44" fmla="*/ 5041757 w 8105972"/>
              <a:gd name="connsiteY44" fmla="*/ 3089939 h 3131440"/>
              <a:gd name="connsiteX45" fmla="*/ 5118396 w 8105972"/>
              <a:gd name="connsiteY45" fmla="*/ 3117311 h 3131440"/>
              <a:gd name="connsiteX46" fmla="*/ 5216932 w 8105972"/>
              <a:gd name="connsiteY46" fmla="*/ 2827170 h 3131440"/>
              <a:gd name="connsiteX47" fmla="*/ 5315468 w 8105972"/>
              <a:gd name="connsiteY47" fmla="*/ 2887388 h 3131440"/>
              <a:gd name="connsiteX48" fmla="*/ 5364736 w 8105972"/>
              <a:gd name="connsiteY48" fmla="*/ 2602721 h 3131440"/>
              <a:gd name="connsiteX49" fmla="*/ 5446849 w 8105972"/>
              <a:gd name="connsiteY49" fmla="*/ 2630093 h 3131440"/>
              <a:gd name="connsiteX50" fmla="*/ 5643921 w 8105972"/>
              <a:gd name="connsiteY50" fmla="*/ 2394696 h 3131440"/>
              <a:gd name="connsiteX51" fmla="*/ 5731509 w 8105972"/>
              <a:gd name="connsiteY51" fmla="*/ 2329004 h 3131440"/>
              <a:gd name="connsiteX52" fmla="*/ 5813622 w 8105972"/>
              <a:gd name="connsiteY52" fmla="*/ 1803465 h 3131440"/>
              <a:gd name="connsiteX53" fmla="*/ 5901209 w 8105972"/>
              <a:gd name="connsiteY53" fmla="*/ 2482286 h 3131440"/>
              <a:gd name="connsiteX54" fmla="*/ 6021642 w 8105972"/>
              <a:gd name="connsiteY54" fmla="*/ 2060760 h 3131440"/>
              <a:gd name="connsiteX55" fmla="*/ 6098281 w 8105972"/>
              <a:gd name="connsiteY55" fmla="*/ 2219517 h 3131440"/>
              <a:gd name="connsiteX56" fmla="*/ 6180395 w 8105972"/>
              <a:gd name="connsiteY56" fmla="*/ 2301632 h 3131440"/>
              <a:gd name="connsiteX57" fmla="*/ 6262508 w 8105972"/>
              <a:gd name="connsiteY57" fmla="*/ 2498709 h 3131440"/>
              <a:gd name="connsiteX58" fmla="*/ 6371992 w 8105972"/>
              <a:gd name="connsiteY58" fmla="*/ 2219517 h 3131440"/>
              <a:gd name="connsiteX59" fmla="*/ 6459580 w 8105972"/>
              <a:gd name="connsiteY59" fmla="*/ 2290683 h 3131440"/>
              <a:gd name="connsiteX60" fmla="*/ 6563590 w 8105972"/>
              <a:gd name="connsiteY60" fmla="*/ 2296158 h 3131440"/>
              <a:gd name="connsiteX61" fmla="*/ 6651178 w 8105972"/>
              <a:gd name="connsiteY61" fmla="*/ 2181196 h 3131440"/>
              <a:gd name="connsiteX62" fmla="*/ 6744239 w 8105972"/>
              <a:gd name="connsiteY62" fmla="*/ 1726824 h 3131440"/>
              <a:gd name="connsiteX63" fmla="*/ 6957734 w 8105972"/>
              <a:gd name="connsiteY63" fmla="*/ 1266979 h 3131440"/>
              <a:gd name="connsiteX64" fmla="*/ 7061744 w 8105972"/>
              <a:gd name="connsiteY64" fmla="*/ 812607 h 3131440"/>
              <a:gd name="connsiteX65" fmla="*/ 7121960 w 8105972"/>
              <a:gd name="connsiteY65" fmla="*/ 1392889 h 3131440"/>
              <a:gd name="connsiteX66" fmla="*/ 7154806 w 8105972"/>
              <a:gd name="connsiteY66" fmla="*/ 1557119 h 3131440"/>
              <a:gd name="connsiteX67" fmla="*/ 7247867 w 8105972"/>
              <a:gd name="connsiteY67" fmla="*/ 1819889 h 3131440"/>
              <a:gd name="connsiteX68" fmla="*/ 7329981 w 8105972"/>
              <a:gd name="connsiteY68" fmla="*/ 1568068 h 3131440"/>
              <a:gd name="connsiteX69" fmla="*/ 7466836 w 8105972"/>
              <a:gd name="connsiteY69" fmla="*/ 746915 h 3131440"/>
              <a:gd name="connsiteX70" fmla="*/ 7632913 w 8105972"/>
              <a:gd name="connsiteY70" fmla="*/ 138180 h 3131440"/>
              <a:gd name="connsiteX71" fmla="*/ 7746098 w 8105972"/>
              <a:gd name="connsiteY71" fmla="*/ 72481 h 3131440"/>
              <a:gd name="connsiteX72" fmla="*/ 7850150 w 8105972"/>
              <a:gd name="connsiteY72" fmla="*/ 1005189 h 3131440"/>
              <a:gd name="connsiteX73" fmla="*/ 8036580 w 8105972"/>
              <a:gd name="connsiteY73" fmla="*/ 743624 h 3131440"/>
              <a:gd name="connsiteX74" fmla="*/ 8105972 w 8105972"/>
              <a:gd name="connsiteY74" fmla="*/ 359341 h 3131440"/>
              <a:gd name="connsiteX0" fmla="*/ 0 w 8105972"/>
              <a:gd name="connsiteY0" fmla="*/ 2679362 h 3131440"/>
              <a:gd name="connsiteX1" fmla="*/ 109485 w 8105972"/>
              <a:gd name="connsiteY1" fmla="*/ 2624619 h 3131440"/>
              <a:gd name="connsiteX2" fmla="*/ 171514 w 8105972"/>
              <a:gd name="connsiteY2" fmla="*/ 2281926 h 3131440"/>
              <a:gd name="connsiteX3" fmla="*/ 301160 w 8105972"/>
              <a:gd name="connsiteY3" fmla="*/ 2553450 h 3131440"/>
              <a:gd name="connsiteX4" fmla="*/ 361299 w 8105972"/>
              <a:gd name="connsiteY4" fmla="*/ 2268786 h 3131440"/>
              <a:gd name="connsiteX5" fmla="*/ 463537 w 8105972"/>
              <a:gd name="connsiteY5" fmla="*/ 1783757 h 3131440"/>
              <a:gd name="connsiteX6" fmla="*/ 613113 w 8105972"/>
              <a:gd name="connsiteY6" fmla="*/ 1562594 h 3131440"/>
              <a:gd name="connsiteX7" fmla="*/ 751819 w 8105972"/>
              <a:gd name="connsiteY7" fmla="*/ 784143 h 3131440"/>
              <a:gd name="connsiteX8" fmla="*/ 843030 w 8105972"/>
              <a:gd name="connsiteY8" fmla="*/ 1595440 h 3131440"/>
              <a:gd name="connsiteX9" fmla="*/ 875876 w 8105972"/>
              <a:gd name="connsiteY9" fmla="*/ 1951273 h 3131440"/>
              <a:gd name="connsiteX10" fmla="*/ 952515 w 8105972"/>
              <a:gd name="connsiteY10" fmla="*/ 2274260 h 3131440"/>
              <a:gd name="connsiteX11" fmla="*/ 1049200 w 8105972"/>
              <a:gd name="connsiteY11" fmla="*/ 2516224 h 3131440"/>
              <a:gd name="connsiteX12" fmla="*/ 1127690 w 8105972"/>
              <a:gd name="connsiteY12" fmla="*/ 2290683 h 3131440"/>
              <a:gd name="connsiteX13" fmla="*/ 1231700 w 8105972"/>
              <a:gd name="connsiteY13" fmla="*/ 2422068 h 3131440"/>
              <a:gd name="connsiteX14" fmla="*/ 1412349 w 8105972"/>
              <a:gd name="connsiteY14" fmla="*/ 2186670 h 3131440"/>
              <a:gd name="connsiteX15" fmla="*/ 1478040 w 8105972"/>
              <a:gd name="connsiteY15" fmla="*/ 2350901 h 3131440"/>
              <a:gd name="connsiteX16" fmla="*/ 1631318 w 8105972"/>
              <a:gd name="connsiteY16" fmla="*/ 2383747 h 3131440"/>
              <a:gd name="connsiteX17" fmla="*/ 1697152 w 8105972"/>
              <a:gd name="connsiteY17" fmla="*/ 2476811 h 3131440"/>
              <a:gd name="connsiteX18" fmla="*/ 1806493 w 8105972"/>
              <a:gd name="connsiteY18" fmla="*/ 2460388 h 3131440"/>
              <a:gd name="connsiteX19" fmla="*/ 2009039 w 8105972"/>
              <a:gd name="connsiteY19" fmla="*/ 2876439 h 3131440"/>
              <a:gd name="connsiteX20" fmla="*/ 2156843 w 8105972"/>
              <a:gd name="connsiteY20" fmla="*/ 2931183 h 3131440"/>
              <a:gd name="connsiteX21" fmla="*/ 2299173 w 8105972"/>
              <a:gd name="connsiteY21" fmla="*/ 2788850 h 3131440"/>
              <a:gd name="connsiteX22" fmla="*/ 2392234 w 8105972"/>
              <a:gd name="connsiteY22" fmla="*/ 2860016 h 3131440"/>
              <a:gd name="connsiteX23" fmla="*/ 2501719 w 8105972"/>
              <a:gd name="connsiteY23" fmla="*/ 2876439 h 3131440"/>
              <a:gd name="connsiteX24" fmla="*/ 2638574 w 8105972"/>
              <a:gd name="connsiteY24" fmla="*/ 2936657 h 3131440"/>
              <a:gd name="connsiteX25" fmla="*/ 2731636 w 8105972"/>
              <a:gd name="connsiteY25" fmla="*/ 2887388 h 3131440"/>
              <a:gd name="connsiteX26" fmla="*/ 2912285 w 8105972"/>
              <a:gd name="connsiteY26" fmla="*/ 3040670 h 3131440"/>
              <a:gd name="connsiteX27" fmla="*/ 3076512 w 8105972"/>
              <a:gd name="connsiteY27" fmla="*/ 2865491 h 3131440"/>
              <a:gd name="connsiteX28" fmla="*/ 3279058 w 8105972"/>
              <a:gd name="connsiteY28" fmla="*/ 3024247 h 3131440"/>
              <a:gd name="connsiteX29" fmla="*/ 3394017 w 8105972"/>
              <a:gd name="connsiteY29" fmla="*/ 2958555 h 3131440"/>
              <a:gd name="connsiteX30" fmla="*/ 3443285 w 8105972"/>
              <a:gd name="connsiteY30" fmla="*/ 2914760 h 3131440"/>
              <a:gd name="connsiteX31" fmla="*/ 3514450 w 8105972"/>
              <a:gd name="connsiteY31" fmla="*/ 2969503 h 3131440"/>
              <a:gd name="connsiteX32" fmla="*/ 3607511 w 8105972"/>
              <a:gd name="connsiteY32" fmla="*/ 2827170 h 3131440"/>
              <a:gd name="connsiteX33" fmla="*/ 3722470 w 8105972"/>
              <a:gd name="connsiteY33" fmla="*/ 2953080 h 3131440"/>
              <a:gd name="connsiteX34" fmla="*/ 3804583 w 8105972"/>
              <a:gd name="connsiteY34" fmla="*/ 2947606 h 3131440"/>
              <a:gd name="connsiteX35" fmla="*/ 3963336 w 8105972"/>
              <a:gd name="connsiteY35" fmla="*/ 2777901 h 3131440"/>
              <a:gd name="connsiteX36" fmla="*/ 4061872 w 8105972"/>
              <a:gd name="connsiteY36" fmla="*/ 2876439 h 3131440"/>
              <a:gd name="connsiteX37" fmla="*/ 4242521 w 8105972"/>
              <a:gd name="connsiteY37" fmla="*/ 2695786 h 3131440"/>
              <a:gd name="connsiteX38" fmla="*/ 4335583 w 8105972"/>
              <a:gd name="connsiteY38" fmla="*/ 2745055 h 3131440"/>
              <a:gd name="connsiteX39" fmla="*/ 4412222 w 8105972"/>
              <a:gd name="connsiteY39" fmla="*/ 3040670 h 3131440"/>
              <a:gd name="connsiteX40" fmla="*/ 4576448 w 8105972"/>
              <a:gd name="connsiteY40" fmla="*/ 2947606 h 3131440"/>
              <a:gd name="connsiteX41" fmla="*/ 4664036 w 8105972"/>
              <a:gd name="connsiteY41" fmla="*/ 3078990 h 3131440"/>
              <a:gd name="connsiteX42" fmla="*/ 4789388 w 8105972"/>
              <a:gd name="connsiteY42" fmla="*/ 3098502 h 3131440"/>
              <a:gd name="connsiteX43" fmla="*/ 4877530 w 8105972"/>
              <a:gd name="connsiteY43" fmla="*/ 3122785 h 3131440"/>
              <a:gd name="connsiteX44" fmla="*/ 5041757 w 8105972"/>
              <a:gd name="connsiteY44" fmla="*/ 3089939 h 3131440"/>
              <a:gd name="connsiteX45" fmla="*/ 5118396 w 8105972"/>
              <a:gd name="connsiteY45" fmla="*/ 3117311 h 3131440"/>
              <a:gd name="connsiteX46" fmla="*/ 5216932 w 8105972"/>
              <a:gd name="connsiteY46" fmla="*/ 2827170 h 3131440"/>
              <a:gd name="connsiteX47" fmla="*/ 5315468 w 8105972"/>
              <a:gd name="connsiteY47" fmla="*/ 2887388 h 3131440"/>
              <a:gd name="connsiteX48" fmla="*/ 5364736 w 8105972"/>
              <a:gd name="connsiteY48" fmla="*/ 2602721 h 3131440"/>
              <a:gd name="connsiteX49" fmla="*/ 5446849 w 8105972"/>
              <a:gd name="connsiteY49" fmla="*/ 2630093 h 3131440"/>
              <a:gd name="connsiteX50" fmla="*/ 5643921 w 8105972"/>
              <a:gd name="connsiteY50" fmla="*/ 2394696 h 3131440"/>
              <a:gd name="connsiteX51" fmla="*/ 5731509 w 8105972"/>
              <a:gd name="connsiteY51" fmla="*/ 2329004 h 3131440"/>
              <a:gd name="connsiteX52" fmla="*/ 5813622 w 8105972"/>
              <a:gd name="connsiteY52" fmla="*/ 1803465 h 3131440"/>
              <a:gd name="connsiteX53" fmla="*/ 5901209 w 8105972"/>
              <a:gd name="connsiteY53" fmla="*/ 2482286 h 3131440"/>
              <a:gd name="connsiteX54" fmla="*/ 6021642 w 8105972"/>
              <a:gd name="connsiteY54" fmla="*/ 2060760 h 3131440"/>
              <a:gd name="connsiteX55" fmla="*/ 6098281 w 8105972"/>
              <a:gd name="connsiteY55" fmla="*/ 2219517 h 3131440"/>
              <a:gd name="connsiteX56" fmla="*/ 6180395 w 8105972"/>
              <a:gd name="connsiteY56" fmla="*/ 2301632 h 3131440"/>
              <a:gd name="connsiteX57" fmla="*/ 6262508 w 8105972"/>
              <a:gd name="connsiteY57" fmla="*/ 2498709 h 3131440"/>
              <a:gd name="connsiteX58" fmla="*/ 6371992 w 8105972"/>
              <a:gd name="connsiteY58" fmla="*/ 2219517 h 3131440"/>
              <a:gd name="connsiteX59" fmla="*/ 6459580 w 8105972"/>
              <a:gd name="connsiteY59" fmla="*/ 2290683 h 3131440"/>
              <a:gd name="connsiteX60" fmla="*/ 6563590 w 8105972"/>
              <a:gd name="connsiteY60" fmla="*/ 2296158 h 3131440"/>
              <a:gd name="connsiteX61" fmla="*/ 6651178 w 8105972"/>
              <a:gd name="connsiteY61" fmla="*/ 2181196 h 3131440"/>
              <a:gd name="connsiteX62" fmla="*/ 6744239 w 8105972"/>
              <a:gd name="connsiteY62" fmla="*/ 1726824 h 3131440"/>
              <a:gd name="connsiteX63" fmla="*/ 6957734 w 8105972"/>
              <a:gd name="connsiteY63" fmla="*/ 1266979 h 3131440"/>
              <a:gd name="connsiteX64" fmla="*/ 7061744 w 8105972"/>
              <a:gd name="connsiteY64" fmla="*/ 812607 h 3131440"/>
              <a:gd name="connsiteX65" fmla="*/ 7121960 w 8105972"/>
              <a:gd name="connsiteY65" fmla="*/ 1392889 h 3131440"/>
              <a:gd name="connsiteX66" fmla="*/ 7154806 w 8105972"/>
              <a:gd name="connsiteY66" fmla="*/ 1557119 h 3131440"/>
              <a:gd name="connsiteX67" fmla="*/ 7247867 w 8105972"/>
              <a:gd name="connsiteY67" fmla="*/ 1819889 h 3131440"/>
              <a:gd name="connsiteX68" fmla="*/ 7329981 w 8105972"/>
              <a:gd name="connsiteY68" fmla="*/ 1568068 h 3131440"/>
              <a:gd name="connsiteX69" fmla="*/ 7466836 w 8105972"/>
              <a:gd name="connsiteY69" fmla="*/ 746915 h 3131440"/>
              <a:gd name="connsiteX70" fmla="*/ 7632913 w 8105972"/>
              <a:gd name="connsiteY70" fmla="*/ 138180 h 3131440"/>
              <a:gd name="connsiteX71" fmla="*/ 7746098 w 8105972"/>
              <a:gd name="connsiteY71" fmla="*/ 72481 h 3131440"/>
              <a:gd name="connsiteX72" fmla="*/ 7850150 w 8105972"/>
              <a:gd name="connsiteY72" fmla="*/ 1005189 h 3131440"/>
              <a:gd name="connsiteX73" fmla="*/ 8036580 w 8105972"/>
              <a:gd name="connsiteY73" fmla="*/ 743624 h 3131440"/>
              <a:gd name="connsiteX74" fmla="*/ 8105972 w 8105972"/>
              <a:gd name="connsiteY74" fmla="*/ 359341 h 31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8105972" h="3131440">
                <a:moveTo>
                  <a:pt x="0" y="2679362"/>
                </a:moveTo>
                <a:cubicBezTo>
                  <a:pt x="39688" y="2680731"/>
                  <a:pt x="80899" y="2690858"/>
                  <a:pt x="109485" y="2624619"/>
                </a:cubicBezTo>
                <a:cubicBezTo>
                  <a:pt x="138071" y="2558380"/>
                  <a:pt x="139568" y="2293788"/>
                  <a:pt x="171514" y="2281926"/>
                </a:cubicBezTo>
                <a:cubicBezTo>
                  <a:pt x="203460" y="2270065"/>
                  <a:pt x="269529" y="2555640"/>
                  <a:pt x="301160" y="2553450"/>
                </a:cubicBezTo>
                <a:cubicBezTo>
                  <a:pt x="332791" y="2551260"/>
                  <a:pt x="334236" y="2397068"/>
                  <a:pt x="361299" y="2268786"/>
                </a:cubicBezTo>
                <a:cubicBezTo>
                  <a:pt x="388362" y="2140504"/>
                  <a:pt x="421568" y="1901456"/>
                  <a:pt x="463537" y="1783757"/>
                </a:cubicBezTo>
                <a:cubicBezTo>
                  <a:pt x="505506" y="1666058"/>
                  <a:pt x="565066" y="1729196"/>
                  <a:pt x="613113" y="1562594"/>
                </a:cubicBezTo>
                <a:cubicBezTo>
                  <a:pt x="661160" y="1395992"/>
                  <a:pt x="713500" y="778669"/>
                  <a:pt x="751819" y="784143"/>
                </a:cubicBezTo>
                <a:cubicBezTo>
                  <a:pt x="790139" y="789617"/>
                  <a:pt x="822354" y="1190711"/>
                  <a:pt x="843030" y="1595440"/>
                </a:cubicBezTo>
                <a:cubicBezTo>
                  <a:pt x="863706" y="2000169"/>
                  <a:pt x="857629" y="1838136"/>
                  <a:pt x="875876" y="1951273"/>
                </a:cubicBezTo>
                <a:cubicBezTo>
                  <a:pt x="894123" y="2064410"/>
                  <a:pt x="923628" y="2180102"/>
                  <a:pt x="952515" y="2274260"/>
                </a:cubicBezTo>
                <a:cubicBezTo>
                  <a:pt x="981402" y="2368418"/>
                  <a:pt x="1020004" y="2513487"/>
                  <a:pt x="1049200" y="2516224"/>
                </a:cubicBezTo>
                <a:cubicBezTo>
                  <a:pt x="1078396" y="2518961"/>
                  <a:pt x="1097273" y="2306376"/>
                  <a:pt x="1127690" y="2290683"/>
                </a:cubicBezTo>
                <a:cubicBezTo>
                  <a:pt x="1158107" y="2274990"/>
                  <a:pt x="1184257" y="2439403"/>
                  <a:pt x="1231700" y="2422068"/>
                </a:cubicBezTo>
                <a:cubicBezTo>
                  <a:pt x="1279143" y="2404732"/>
                  <a:pt x="1371292" y="2198531"/>
                  <a:pt x="1412349" y="2186670"/>
                </a:cubicBezTo>
                <a:cubicBezTo>
                  <a:pt x="1453406" y="2174809"/>
                  <a:pt x="1441545" y="2318055"/>
                  <a:pt x="1478040" y="2350901"/>
                </a:cubicBezTo>
                <a:cubicBezTo>
                  <a:pt x="1514535" y="2383747"/>
                  <a:pt x="1594799" y="2362762"/>
                  <a:pt x="1631318" y="2383747"/>
                </a:cubicBezTo>
                <a:cubicBezTo>
                  <a:pt x="1667837" y="2404732"/>
                  <a:pt x="1667956" y="2464038"/>
                  <a:pt x="1697152" y="2476811"/>
                </a:cubicBezTo>
                <a:cubicBezTo>
                  <a:pt x="1726348" y="2489584"/>
                  <a:pt x="1754512" y="2393783"/>
                  <a:pt x="1806493" y="2460388"/>
                </a:cubicBezTo>
                <a:cubicBezTo>
                  <a:pt x="1858474" y="2526993"/>
                  <a:pt x="1950647" y="2797973"/>
                  <a:pt x="2009039" y="2876439"/>
                </a:cubicBezTo>
                <a:cubicBezTo>
                  <a:pt x="2067431" y="2954905"/>
                  <a:pt x="2108487" y="2945781"/>
                  <a:pt x="2156843" y="2931183"/>
                </a:cubicBezTo>
                <a:cubicBezTo>
                  <a:pt x="2205199" y="2916585"/>
                  <a:pt x="2259941" y="2800711"/>
                  <a:pt x="2299173" y="2788850"/>
                </a:cubicBezTo>
                <a:cubicBezTo>
                  <a:pt x="2338405" y="2776989"/>
                  <a:pt x="2358476" y="2845418"/>
                  <a:pt x="2392234" y="2860016"/>
                </a:cubicBezTo>
                <a:cubicBezTo>
                  <a:pt x="2425992" y="2874614"/>
                  <a:pt x="2460662" y="2863665"/>
                  <a:pt x="2501719" y="2876439"/>
                </a:cubicBezTo>
                <a:cubicBezTo>
                  <a:pt x="2542776" y="2889213"/>
                  <a:pt x="2600255" y="2934832"/>
                  <a:pt x="2638574" y="2936657"/>
                </a:cubicBezTo>
                <a:cubicBezTo>
                  <a:pt x="2676893" y="2938482"/>
                  <a:pt x="2686018" y="2870053"/>
                  <a:pt x="2731636" y="2887388"/>
                </a:cubicBezTo>
                <a:cubicBezTo>
                  <a:pt x="2777254" y="2904723"/>
                  <a:pt x="2854806" y="3044319"/>
                  <a:pt x="2912285" y="3040670"/>
                </a:cubicBezTo>
                <a:cubicBezTo>
                  <a:pt x="2969764" y="3037021"/>
                  <a:pt x="3015383" y="2868228"/>
                  <a:pt x="3076512" y="2865491"/>
                </a:cubicBezTo>
                <a:cubicBezTo>
                  <a:pt x="3137641" y="2862754"/>
                  <a:pt x="3226141" y="3008736"/>
                  <a:pt x="3279058" y="3024247"/>
                </a:cubicBezTo>
                <a:cubicBezTo>
                  <a:pt x="3331975" y="3039758"/>
                  <a:pt x="3366646" y="2976803"/>
                  <a:pt x="3394017" y="2958555"/>
                </a:cubicBezTo>
                <a:cubicBezTo>
                  <a:pt x="3421388" y="2940307"/>
                  <a:pt x="3423213" y="2912935"/>
                  <a:pt x="3443285" y="2914760"/>
                </a:cubicBezTo>
                <a:cubicBezTo>
                  <a:pt x="3463357" y="2916585"/>
                  <a:pt x="3487079" y="2984101"/>
                  <a:pt x="3514450" y="2969503"/>
                </a:cubicBezTo>
                <a:cubicBezTo>
                  <a:pt x="3541821" y="2954905"/>
                  <a:pt x="3572841" y="2829907"/>
                  <a:pt x="3607511" y="2827170"/>
                </a:cubicBezTo>
                <a:cubicBezTo>
                  <a:pt x="3642181" y="2824433"/>
                  <a:pt x="3689625" y="2933007"/>
                  <a:pt x="3722470" y="2953080"/>
                </a:cubicBezTo>
                <a:cubicBezTo>
                  <a:pt x="3755315" y="2973153"/>
                  <a:pt x="3764439" y="2976802"/>
                  <a:pt x="3804583" y="2947606"/>
                </a:cubicBezTo>
                <a:cubicBezTo>
                  <a:pt x="3844727" y="2918410"/>
                  <a:pt x="3920454" y="2789762"/>
                  <a:pt x="3963336" y="2777901"/>
                </a:cubicBezTo>
                <a:cubicBezTo>
                  <a:pt x="4006218" y="2766040"/>
                  <a:pt x="4015341" y="2890125"/>
                  <a:pt x="4061872" y="2876439"/>
                </a:cubicBezTo>
                <a:cubicBezTo>
                  <a:pt x="4108403" y="2862753"/>
                  <a:pt x="4196903" y="2717683"/>
                  <a:pt x="4242521" y="2695786"/>
                </a:cubicBezTo>
                <a:cubicBezTo>
                  <a:pt x="4288139" y="2673889"/>
                  <a:pt x="4307300" y="2687574"/>
                  <a:pt x="4335583" y="2745055"/>
                </a:cubicBezTo>
                <a:cubicBezTo>
                  <a:pt x="4363866" y="2802536"/>
                  <a:pt x="4372078" y="3006911"/>
                  <a:pt x="4412222" y="3040670"/>
                </a:cubicBezTo>
                <a:cubicBezTo>
                  <a:pt x="4452366" y="3074429"/>
                  <a:pt x="4534479" y="2941219"/>
                  <a:pt x="4576448" y="2947606"/>
                </a:cubicBezTo>
                <a:cubicBezTo>
                  <a:pt x="4618417" y="2953993"/>
                  <a:pt x="4628546" y="3053841"/>
                  <a:pt x="4664036" y="3078990"/>
                </a:cubicBezTo>
                <a:cubicBezTo>
                  <a:pt x="4699526" y="3104139"/>
                  <a:pt x="4753806" y="3091203"/>
                  <a:pt x="4789388" y="3098502"/>
                </a:cubicBezTo>
                <a:cubicBezTo>
                  <a:pt x="4824970" y="3105801"/>
                  <a:pt x="4835469" y="3124212"/>
                  <a:pt x="4877530" y="3122785"/>
                </a:cubicBezTo>
                <a:cubicBezTo>
                  <a:pt x="4919591" y="3121358"/>
                  <a:pt x="5001613" y="3090851"/>
                  <a:pt x="5041757" y="3089939"/>
                </a:cubicBezTo>
                <a:cubicBezTo>
                  <a:pt x="5081901" y="3089027"/>
                  <a:pt x="5089200" y="3161106"/>
                  <a:pt x="5118396" y="3117311"/>
                </a:cubicBezTo>
                <a:cubicBezTo>
                  <a:pt x="5147592" y="3073516"/>
                  <a:pt x="5184087" y="2865490"/>
                  <a:pt x="5216932" y="2827170"/>
                </a:cubicBezTo>
                <a:cubicBezTo>
                  <a:pt x="5249777" y="2788850"/>
                  <a:pt x="5290834" y="2924796"/>
                  <a:pt x="5315468" y="2887388"/>
                </a:cubicBezTo>
                <a:cubicBezTo>
                  <a:pt x="5340102" y="2849980"/>
                  <a:pt x="5342839" y="2645603"/>
                  <a:pt x="5364736" y="2602721"/>
                </a:cubicBezTo>
                <a:cubicBezTo>
                  <a:pt x="5386633" y="2559839"/>
                  <a:pt x="5400318" y="2664764"/>
                  <a:pt x="5446849" y="2630093"/>
                </a:cubicBezTo>
                <a:cubicBezTo>
                  <a:pt x="5493380" y="2595422"/>
                  <a:pt x="5596478" y="2444877"/>
                  <a:pt x="5643921" y="2394696"/>
                </a:cubicBezTo>
                <a:cubicBezTo>
                  <a:pt x="5691364" y="2344515"/>
                  <a:pt x="5703226" y="2427542"/>
                  <a:pt x="5731509" y="2329004"/>
                </a:cubicBezTo>
                <a:cubicBezTo>
                  <a:pt x="5759792" y="2230466"/>
                  <a:pt x="5785339" y="1777918"/>
                  <a:pt x="5813622" y="1803465"/>
                </a:cubicBezTo>
                <a:cubicBezTo>
                  <a:pt x="5841905" y="1829012"/>
                  <a:pt x="5866539" y="2439404"/>
                  <a:pt x="5901209" y="2482286"/>
                </a:cubicBezTo>
                <a:cubicBezTo>
                  <a:pt x="5935879" y="2525168"/>
                  <a:pt x="5988797" y="2104555"/>
                  <a:pt x="6021642" y="2060760"/>
                </a:cubicBezTo>
                <a:cubicBezTo>
                  <a:pt x="6054487" y="2016965"/>
                  <a:pt x="6071822" y="2179372"/>
                  <a:pt x="6098281" y="2219517"/>
                </a:cubicBezTo>
                <a:cubicBezTo>
                  <a:pt x="6124740" y="2259662"/>
                  <a:pt x="6153024" y="2255100"/>
                  <a:pt x="6180395" y="2301632"/>
                </a:cubicBezTo>
                <a:cubicBezTo>
                  <a:pt x="6207766" y="2348164"/>
                  <a:pt x="6230575" y="2512395"/>
                  <a:pt x="6262508" y="2498709"/>
                </a:cubicBezTo>
                <a:cubicBezTo>
                  <a:pt x="6294441" y="2485023"/>
                  <a:pt x="6339147" y="2254188"/>
                  <a:pt x="6371992" y="2219517"/>
                </a:cubicBezTo>
                <a:cubicBezTo>
                  <a:pt x="6404837" y="2184846"/>
                  <a:pt x="6427647" y="2277910"/>
                  <a:pt x="6459580" y="2290683"/>
                </a:cubicBezTo>
                <a:cubicBezTo>
                  <a:pt x="6491513" y="2303456"/>
                  <a:pt x="6531657" y="2314406"/>
                  <a:pt x="6563590" y="2296158"/>
                </a:cubicBezTo>
                <a:cubicBezTo>
                  <a:pt x="6595523" y="2277910"/>
                  <a:pt x="6621070" y="2276085"/>
                  <a:pt x="6651178" y="2181196"/>
                </a:cubicBezTo>
                <a:cubicBezTo>
                  <a:pt x="6681286" y="2086307"/>
                  <a:pt x="6693146" y="1879193"/>
                  <a:pt x="6744239" y="1726824"/>
                </a:cubicBezTo>
                <a:cubicBezTo>
                  <a:pt x="6795332" y="1574455"/>
                  <a:pt x="6904817" y="1419348"/>
                  <a:pt x="6957734" y="1266979"/>
                </a:cubicBezTo>
                <a:cubicBezTo>
                  <a:pt x="7010651" y="1114610"/>
                  <a:pt x="7034373" y="791622"/>
                  <a:pt x="7061744" y="812607"/>
                </a:cubicBezTo>
                <a:cubicBezTo>
                  <a:pt x="7089115" y="833592"/>
                  <a:pt x="7106450" y="1268804"/>
                  <a:pt x="7121960" y="1392889"/>
                </a:cubicBezTo>
                <a:cubicBezTo>
                  <a:pt x="7137470" y="1516974"/>
                  <a:pt x="7133822" y="1485952"/>
                  <a:pt x="7154806" y="1557119"/>
                </a:cubicBezTo>
                <a:cubicBezTo>
                  <a:pt x="7175790" y="1628286"/>
                  <a:pt x="7218671" y="1818064"/>
                  <a:pt x="7247867" y="1819889"/>
                </a:cubicBezTo>
                <a:cubicBezTo>
                  <a:pt x="7277063" y="1821714"/>
                  <a:pt x="7293486" y="1746897"/>
                  <a:pt x="7329981" y="1568068"/>
                </a:cubicBezTo>
                <a:cubicBezTo>
                  <a:pt x="7366476" y="1389239"/>
                  <a:pt x="7416347" y="985230"/>
                  <a:pt x="7466836" y="746915"/>
                </a:cubicBezTo>
                <a:cubicBezTo>
                  <a:pt x="7517325" y="508600"/>
                  <a:pt x="7586369" y="250586"/>
                  <a:pt x="7632913" y="138180"/>
                </a:cubicBezTo>
                <a:cubicBezTo>
                  <a:pt x="7679457" y="25774"/>
                  <a:pt x="7709892" y="-72020"/>
                  <a:pt x="7746098" y="72481"/>
                </a:cubicBezTo>
                <a:cubicBezTo>
                  <a:pt x="7782304" y="216982"/>
                  <a:pt x="7792600" y="915228"/>
                  <a:pt x="7850150" y="1005189"/>
                </a:cubicBezTo>
                <a:cubicBezTo>
                  <a:pt x="7907700" y="1095150"/>
                  <a:pt x="7987852" y="754921"/>
                  <a:pt x="8036580" y="743624"/>
                </a:cubicBezTo>
                <a:cubicBezTo>
                  <a:pt x="8049353" y="807491"/>
                  <a:pt x="8095936" y="377588"/>
                  <a:pt x="8105972" y="359341"/>
                </a:cubicBezTo>
              </a:path>
            </a:pathLst>
          </a:custGeom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1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Tax Rate and GDP Growth</a:t>
            </a:r>
            <a:br>
              <a:rPr lang="en-US" dirty="0" smtClean="0"/>
            </a:br>
            <a:r>
              <a:rPr lang="en-US" sz="2200" dirty="0" smtClean="0">
                <a:latin typeface="Franklin Gothic Book"/>
                <a:cs typeface="Franklin Gothic Book"/>
              </a:rPr>
              <a:t>Low taxes on wealthy don’t mean more growth</a:t>
            </a:r>
            <a:endParaRPr lang="en-US" sz="2200" dirty="0">
              <a:latin typeface="Franklin Gothic Book"/>
              <a:cs typeface="Franklin Gothic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3095" y="1500862"/>
            <a:ext cx="6174216" cy="3763069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384632"/>
              </p:ext>
            </p:extLst>
          </p:nvPr>
        </p:nvGraphicFramePr>
        <p:xfrm>
          <a:off x="437922" y="1298032"/>
          <a:ext cx="824713" cy="45001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4713"/>
              </a:tblGrid>
              <a:tr h="75002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002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80%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002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002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002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0029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37761"/>
              </p:ext>
            </p:extLst>
          </p:nvPr>
        </p:nvGraphicFramePr>
        <p:xfrm>
          <a:off x="1024749" y="5358444"/>
          <a:ext cx="6717876" cy="8251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0716"/>
                <a:gridCol w="610716"/>
                <a:gridCol w="610716"/>
                <a:gridCol w="610716"/>
                <a:gridCol w="610716"/>
                <a:gridCol w="610716"/>
                <a:gridCol w="610716"/>
                <a:gridCol w="610716"/>
                <a:gridCol w="610716"/>
                <a:gridCol w="610716"/>
                <a:gridCol w="610716"/>
              </a:tblGrid>
              <a:tr h="82513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1913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1925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1935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1945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1955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1965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1975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1985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1995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2013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327861"/>
              </p:ext>
            </p:extLst>
          </p:nvPr>
        </p:nvGraphicFramePr>
        <p:xfrm>
          <a:off x="1252479" y="1500859"/>
          <a:ext cx="6174831" cy="3763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74831"/>
              </a:tblGrid>
              <a:tr h="7526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26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26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26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26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2489736"/>
            <a:ext cx="89338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Top tax rate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7310" y="2335848"/>
            <a:ext cx="1716689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Average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per capita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GDP growth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during decade</a:t>
            </a:r>
          </a:p>
        </p:txBody>
      </p:sp>
      <p:sp>
        <p:nvSpPr>
          <p:cNvPr id="22" name="Freeform 21"/>
          <p:cNvSpPr/>
          <p:nvPr/>
        </p:nvSpPr>
        <p:spPr>
          <a:xfrm>
            <a:off x="1286106" y="1710248"/>
            <a:ext cx="6118422" cy="3562528"/>
          </a:xfrm>
          <a:custGeom>
            <a:avLst/>
            <a:gdLst>
              <a:gd name="connsiteX0" fmla="*/ 0 w 6118422"/>
              <a:gd name="connsiteY0" fmla="*/ 3562528 h 3562528"/>
              <a:gd name="connsiteX1" fmla="*/ 0 w 6118422"/>
              <a:gd name="connsiteY1" fmla="*/ 3293455 h 3562528"/>
              <a:gd name="connsiteX2" fmla="*/ 102243 w 6118422"/>
              <a:gd name="connsiteY2" fmla="*/ 3293455 h 3562528"/>
              <a:gd name="connsiteX3" fmla="*/ 172199 w 6118422"/>
              <a:gd name="connsiteY3" fmla="*/ 3024382 h 3562528"/>
              <a:gd name="connsiteX4" fmla="*/ 236773 w 6118422"/>
              <a:gd name="connsiteY4" fmla="*/ 1210829 h 3562528"/>
              <a:gd name="connsiteX5" fmla="*/ 258298 w 6118422"/>
              <a:gd name="connsiteY5" fmla="*/ 963282 h 3562528"/>
              <a:gd name="connsiteX6" fmla="*/ 301347 w 6118422"/>
              <a:gd name="connsiteY6" fmla="*/ 678064 h 3562528"/>
              <a:gd name="connsiteX7" fmla="*/ 365922 w 6118422"/>
              <a:gd name="connsiteY7" fmla="*/ 807220 h 3562528"/>
              <a:gd name="connsiteX8" fmla="*/ 484308 w 6118422"/>
              <a:gd name="connsiteY8" fmla="*/ 812601 h 3562528"/>
              <a:gd name="connsiteX9" fmla="*/ 548882 w 6118422"/>
              <a:gd name="connsiteY9" fmla="*/ 1442232 h 3562528"/>
              <a:gd name="connsiteX10" fmla="*/ 608076 w 6118422"/>
              <a:gd name="connsiteY10" fmla="*/ 1442232 h 3562528"/>
              <a:gd name="connsiteX11" fmla="*/ 742605 w 6118422"/>
              <a:gd name="connsiteY11" fmla="*/ 2593865 h 3562528"/>
              <a:gd name="connsiteX12" fmla="*/ 925566 w 6118422"/>
              <a:gd name="connsiteY12" fmla="*/ 2620772 h 3562528"/>
              <a:gd name="connsiteX13" fmla="*/ 984759 w 6118422"/>
              <a:gd name="connsiteY13" fmla="*/ 2653061 h 3562528"/>
              <a:gd name="connsiteX14" fmla="*/ 1087002 w 6118422"/>
              <a:gd name="connsiteY14" fmla="*/ 2620772 h 3562528"/>
              <a:gd name="connsiteX15" fmla="*/ 1178482 w 6118422"/>
              <a:gd name="connsiteY15" fmla="*/ 1173159 h 3562528"/>
              <a:gd name="connsiteX16" fmla="*/ 1334537 w 6118422"/>
              <a:gd name="connsiteY16" fmla="*/ 1167777 h 3562528"/>
              <a:gd name="connsiteX17" fmla="*/ 1420636 w 6118422"/>
              <a:gd name="connsiteY17" fmla="*/ 565054 h 3562528"/>
              <a:gd name="connsiteX18" fmla="*/ 1565929 w 6118422"/>
              <a:gd name="connsiteY18" fmla="*/ 575817 h 3562528"/>
              <a:gd name="connsiteX19" fmla="*/ 1657409 w 6118422"/>
              <a:gd name="connsiteY19" fmla="*/ 505858 h 3562528"/>
              <a:gd name="connsiteX20" fmla="*/ 1705840 w 6118422"/>
              <a:gd name="connsiteY20" fmla="*/ 505858 h 3562528"/>
              <a:gd name="connsiteX21" fmla="*/ 1775795 w 6118422"/>
              <a:gd name="connsiteY21" fmla="*/ 242166 h 3562528"/>
              <a:gd name="connsiteX22" fmla="*/ 1775795 w 6118422"/>
              <a:gd name="connsiteY22" fmla="*/ 242166 h 3562528"/>
              <a:gd name="connsiteX23" fmla="*/ 1915707 w 6118422"/>
              <a:gd name="connsiteY23" fmla="*/ 0 h 3562528"/>
              <a:gd name="connsiteX24" fmla="*/ 1915707 w 6118422"/>
              <a:gd name="connsiteY24" fmla="*/ 0 h 3562528"/>
              <a:gd name="connsiteX25" fmla="*/ 2017949 w 6118422"/>
              <a:gd name="connsiteY25" fmla="*/ 290599 h 3562528"/>
              <a:gd name="connsiteX26" fmla="*/ 2082524 w 6118422"/>
              <a:gd name="connsiteY26" fmla="*/ 301362 h 3562528"/>
              <a:gd name="connsiteX27" fmla="*/ 2147098 w 6118422"/>
              <a:gd name="connsiteY27" fmla="*/ 457425 h 3562528"/>
              <a:gd name="connsiteX28" fmla="*/ 2147098 w 6118422"/>
              <a:gd name="connsiteY28" fmla="*/ 457425 h 3562528"/>
              <a:gd name="connsiteX29" fmla="*/ 2270866 w 6118422"/>
              <a:gd name="connsiteY29" fmla="*/ 123774 h 3562528"/>
              <a:gd name="connsiteX30" fmla="*/ 2319296 w 6118422"/>
              <a:gd name="connsiteY30" fmla="*/ 91485 h 3562528"/>
              <a:gd name="connsiteX31" fmla="*/ 2443064 w 6118422"/>
              <a:gd name="connsiteY31" fmla="*/ 86104 h 3562528"/>
              <a:gd name="connsiteX32" fmla="*/ 2486114 w 6118422"/>
              <a:gd name="connsiteY32" fmla="*/ 145300 h 3562528"/>
              <a:gd name="connsiteX33" fmla="*/ 3040377 w 6118422"/>
              <a:gd name="connsiteY33" fmla="*/ 129155 h 3562528"/>
              <a:gd name="connsiteX34" fmla="*/ 3180288 w 6118422"/>
              <a:gd name="connsiteY34" fmla="*/ 914849 h 3562528"/>
              <a:gd name="connsiteX35" fmla="*/ 3298674 w 6118422"/>
              <a:gd name="connsiteY35" fmla="*/ 914849 h 3562528"/>
              <a:gd name="connsiteX36" fmla="*/ 3374011 w 6118422"/>
              <a:gd name="connsiteY36" fmla="*/ 710353 h 3562528"/>
              <a:gd name="connsiteX37" fmla="*/ 3427823 w 6118422"/>
              <a:gd name="connsiteY37" fmla="*/ 645776 h 3562528"/>
              <a:gd name="connsiteX38" fmla="*/ 3492397 w 6118422"/>
              <a:gd name="connsiteY38" fmla="*/ 861034 h 3562528"/>
              <a:gd name="connsiteX39" fmla="*/ 3562353 w 6118422"/>
              <a:gd name="connsiteY39" fmla="*/ 920230 h 3562528"/>
              <a:gd name="connsiteX40" fmla="*/ 4111235 w 6118422"/>
              <a:gd name="connsiteY40" fmla="*/ 914849 h 3562528"/>
              <a:gd name="connsiteX41" fmla="*/ 4165047 w 6118422"/>
              <a:gd name="connsiteY41" fmla="*/ 968663 h 3562528"/>
              <a:gd name="connsiteX42" fmla="*/ 4213478 w 6118422"/>
              <a:gd name="connsiteY42" fmla="*/ 1668253 h 3562528"/>
              <a:gd name="connsiteX43" fmla="*/ 4444869 w 6118422"/>
              <a:gd name="connsiteY43" fmla="*/ 1662872 h 3562528"/>
              <a:gd name="connsiteX44" fmla="*/ 4600924 w 6118422"/>
              <a:gd name="connsiteY44" fmla="*/ 2496998 h 3562528"/>
              <a:gd name="connsiteX45" fmla="*/ 4649355 w 6118422"/>
              <a:gd name="connsiteY45" fmla="*/ 2496998 h 3562528"/>
              <a:gd name="connsiteX46" fmla="*/ 4713929 w 6118422"/>
              <a:gd name="connsiteY46" fmla="*/ 2389369 h 3562528"/>
              <a:gd name="connsiteX47" fmla="*/ 4837697 w 6118422"/>
              <a:gd name="connsiteY47" fmla="*/ 2383988 h 3562528"/>
              <a:gd name="connsiteX48" fmla="*/ 4902271 w 6118422"/>
              <a:gd name="connsiteY48" fmla="*/ 2066482 h 3562528"/>
              <a:gd name="connsiteX49" fmla="*/ 5316623 w 6118422"/>
              <a:gd name="connsiteY49" fmla="*/ 2050337 h 3562528"/>
              <a:gd name="connsiteX50" fmla="*/ 5365054 w 6118422"/>
              <a:gd name="connsiteY50" fmla="*/ 2098770 h 3562528"/>
              <a:gd name="connsiteX51" fmla="*/ 5456535 w 6118422"/>
              <a:gd name="connsiteY51" fmla="*/ 2098770 h 3562528"/>
              <a:gd name="connsiteX52" fmla="*/ 5515728 w 6118422"/>
              <a:gd name="connsiteY52" fmla="*/ 2249451 h 3562528"/>
              <a:gd name="connsiteX53" fmla="*/ 6048466 w 6118422"/>
              <a:gd name="connsiteY53" fmla="*/ 2238688 h 3562528"/>
              <a:gd name="connsiteX54" fmla="*/ 6118422 w 6118422"/>
              <a:gd name="connsiteY54" fmla="*/ 2066482 h 3562528"/>
              <a:gd name="connsiteX55" fmla="*/ 6118422 w 6118422"/>
              <a:gd name="connsiteY55" fmla="*/ 3541002 h 3562528"/>
              <a:gd name="connsiteX56" fmla="*/ 0 w 6118422"/>
              <a:gd name="connsiteY56" fmla="*/ 3562528 h 356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118422" h="3562528">
                <a:moveTo>
                  <a:pt x="0" y="3562528"/>
                </a:moveTo>
                <a:lnTo>
                  <a:pt x="0" y="3293455"/>
                </a:lnTo>
                <a:lnTo>
                  <a:pt x="102243" y="3293455"/>
                </a:lnTo>
                <a:lnTo>
                  <a:pt x="172199" y="3024382"/>
                </a:lnTo>
                <a:lnTo>
                  <a:pt x="236773" y="1210829"/>
                </a:lnTo>
                <a:lnTo>
                  <a:pt x="258298" y="963282"/>
                </a:lnTo>
                <a:lnTo>
                  <a:pt x="301347" y="678064"/>
                </a:lnTo>
                <a:lnTo>
                  <a:pt x="365922" y="807220"/>
                </a:lnTo>
                <a:lnTo>
                  <a:pt x="484308" y="812601"/>
                </a:lnTo>
                <a:lnTo>
                  <a:pt x="548882" y="1442232"/>
                </a:lnTo>
                <a:lnTo>
                  <a:pt x="608076" y="1442232"/>
                </a:lnTo>
                <a:lnTo>
                  <a:pt x="742605" y="2593865"/>
                </a:lnTo>
                <a:lnTo>
                  <a:pt x="925566" y="2620772"/>
                </a:lnTo>
                <a:lnTo>
                  <a:pt x="984759" y="2653061"/>
                </a:lnTo>
                <a:lnTo>
                  <a:pt x="1087002" y="2620772"/>
                </a:lnTo>
                <a:lnTo>
                  <a:pt x="1178482" y="1173159"/>
                </a:lnTo>
                <a:lnTo>
                  <a:pt x="1334537" y="1167777"/>
                </a:lnTo>
                <a:lnTo>
                  <a:pt x="1420636" y="565054"/>
                </a:lnTo>
                <a:lnTo>
                  <a:pt x="1565929" y="575817"/>
                </a:lnTo>
                <a:lnTo>
                  <a:pt x="1657409" y="505858"/>
                </a:lnTo>
                <a:lnTo>
                  <a:pt x="1705840" y="505858"/>
                </a:lnTo>
                <a:lnTo>
                  <a:pt x="1775795" y="242166"/>
                </a:lnTo>
                <a:lnTo>
                  <a:pt x="1775795" y="242166"/>
                </a:lnTo>
                <a:lnTo>
                  <a:pt x="1915707" y="0"/>
                </a:lnTo>
                <a:lnTo>
                  <a:pt x="1915707" y="0"/>
                </a:lnTo>
                <a:lnTo>
                  <a:pt x="2017949" y="290599"/>
                </a:lnTo>
                <a:lnTo>
                  <a:pt x="2082524" y="301362"/>
                </a:lnTo>
                <a:lnTo>
                  <a:pt x="2147098" y="457425"/>
                </a:lnTo>
                <a:lnTo>
                  <a:pt x="2147098" y="457425"/>
                </a:lnTo>
                <a:lnTo>
                  <a:pt x="2270866" y="123774"/>
                </a:lnTo>
                <a:lnTo>
                  <a:pt x="2319296" y="91485"/>
                </a:lnTo>
                <a:lnTo>
                  <a:pt x="2443064" y="86104"/>
                </a:lnTo>
                <a:lnTo>
                  <a:pt x="2486114" y="145300"/>
                </a:lnTo>
                <a:lnTo>
                  <a:pt x="3040377" y="129155"/>
                </a:lnTo>
                <a:lnTo>
                  <a:pt x="3180288" y="914849"/>
                </a:lnTo>
                <a:lnTo>
                  <a:pt x="3298674" y="914849"/>
                </a:lnTo>
                <a:lnTo>
                  <a:pt x="3374011" y="710353"/>
                </a:lnTo>
                <a:lnTo>
                  <a:pt x="3427823" y="645776"/>
                </a:lnTo>
                <a:lnTo>
                  <a:pt x="3492397" y="861034"/>
                </a:lnTo>
                <a:lnTo>
                  <a:pt x="3562353" y="920230"/>
                </a:lnTo>
                <a:lnTo>
                  <a:pt x="4111235" y="914849"/>
                </a:lnTo>
                <a:lnTo>
                  <a:pt x="4165047" y="968663"/>
                </a:lnTo>
                <a:lnTo>
                  <a:pt x="4213478" y="1668253"/>
                </a:lnTo>
                <a:lnTo>
                  <a:pt x="4444869" y="1662872"/>
                </a:lnTo>
                <a:lnTo>
                  <a:pt x="4600924" y="2496998"/>
                </a:lnTo>
                <a:lnTo>
                  <a:pt x="4649355" y="2496998"/>
                </a:lnTo>
                <a:lnTo>
                  <a:pt x="4713929" y="2389369"/>
                </a:lnTo>
                <a:lnTo>
                  <a:pt x="4837697" y="2383988"/>
                </a:lnTo>
                <a:lnTo>
                  <a:pt x="4902271" y="2066482"/>
                </a:lnTo>
                <a:lnTo>
                  <a:pt x="5316623" y="2050337"/>
                </a:lnTo>
                <a:lnTo>
                  <a:pt x="5365054" y="2098770"/>
                </a:lnTo>
                <a:lnTo>
                  <a:pt x="5456535" y="2098770"/>
                </a:lnTo>
                <a:lnTo>
                  <a:pt x="5515728" y="2249451"/>
                </a:lnTo>
                <a:lnTo>
                  <a:pt x="6048466" y="2238688"/>
                </a:lnTo>
                <a:lnTo>
                  <a:pt x="6118422" y="2066482"/>
                </a:lnTo>
                <a:lnTo>
                  <a:pt x="6118422" y="3541002"/>
                </a:lnTo>
                <a:lnTo>
                  <a:pt x="0" y="3562528"/>
                </a:lnTo>
                <a:close/>
              </a:path>
            </a:pathLst>
          </a:custGeom>
          <a:solidFill>
            <a:srgbClr val="800000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24610" y="5173816"/>
            <a:ext cx="332728" cy="98960"/>
          </a:xfrm>
          <a:prstGeom prst="rect">
            <a:avLst/>
          </a:prstGeom>
          <a:solidFill>
            <a:srgbClr val="0000FF">
              <a:alpha val="76000"/>
            </a:srgbClr>
          </a:solidFill>
          <a:ln w="9525" cmpd="sng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34633" y="4203726"/>
            <a:ext cx="332728" cy="1069050"/>
          </a:xfrm>
          <a:prstGeom prst="rect">
            <a:avLst/>
          </a:prstGeom>
          <a:solidFill>
            <a:srgbClr val="0000FF">
              <a:alpha val="76000"/>
            </a:srgbClr>
          </a:solidFill>
          <a:ln w="9525" cmpd="sng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44656" y="3730397"/>
            <a:ext cx="332728" cy="1542379"/>
          </a:xfrm>
          <a:prstGeom prst="rect">
            <a:avLst/>
          </a:prstGeom>
          <a:solidFill>
            <a:srgbClr val="0000FF">
              <a:alpha val="76000"/>
            </a:srgbClr>
          </a:solidFill>
          <a:ln w="9525" cmpd="sng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54679" y="2188562"/>
            <a:ext cx="332728" cy="3084214"/>
          </a:xfrm>
          <a:prstGeom prst="rect">
            <a:avLst/>
          </a:prstGeom>
          <a:solidFill>
            <a:srgbClr val="0000FF">
              <a:alpha val="76000"/>
            </a:srgbClr>
          </a:solidFill>
          <a:ln w="9525" cmpd="sng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64702" y="3969405"/>
            <a:ext cx="332728" cy="1303371"/>
          </a:xfrm>
          <a:prstGeom prst="rect">
            <a:avLst/>
          </a:prstGeom>
          <a:solidFill>
            <a:srgbClr val="0000FF">
              <a:alpha val="76000"/>
            </a:srgbClr>
          </a:solidFill>
          <a:ln w="9525" cmpd="sng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74725" y="3064924"/>
            <a:ext cx="332728" cy="2207852"/>
          </a:xfrm>
          <a:prstGeom prst="rect">
            <a:avLst/>
          </a:prstGeom>
          <a:solidFill>
            <a:srgbClr val="0000FF">
              <a:alpha val="76000"/>
            </a:srgbClr>
          </a:solidFill>
          <a:ln w="9525" cmpd="sng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084748" y="3674160"/>
            <a:ext cx="332728" cy="1598616"/>
          </a:xfrm>
          <a:prstGeom prst="rect">
            <a:avLst/>
          </a:prstGeom>
          <a:solidFill>
            <a:srgbClr val="0000FF">
              <a:alpha val="76000"/>
            </a:srgbClr>
          </a:solidFill>
          <a:ln w="9525" cmpd="sng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694771" y="3519508"/>
            <a:ext cx="332728" cy="1753268"/>
          </a:xfrm>
          <a:prstGeom prst="rect">
            <a:avLst/>
          </a:prstGeom>
          <a:solidFill>
            <a:srgbClr val="0000FF">
              <a:alpha val="76000"/>
            </a:srgbClr>
          </a:solidFill>
          <a:ln w="9525" cmpd="sng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04794" y="3589804"/>
            <a:ext cx="332728" cy="1682972"/>
          </a:xfrm>
          <a:prstGeom prst="rect">
            <a:avLst/>
          </a:prstGeom>
          <a:solidFill>
            <a:srgbClr val="0000FF">
              <a:alpha val="76000"/>
            </a:srgbClr>
          </a:solidFill>
          <a:ln w="9525" cmpd="sng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914819" y="4723919"/>
            <a:ext cx="332728" cy="548857"/>
          </a:xfrm>
          <a:prstGeom prst="rect">
            <a:avLst/>
          </a:prstGeom>
          <a:solidFill>
            <a:srgbClr val="0000FF">
              <a:alpha val="76000"/>
            </a:srgbClr>
          </a:solidFill>
          <a:ln w="9525" cmpd="sng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63782" y="6323824"/>
            <a:ext cx="5180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Sources: Tax Policy Center and Left Business Observer, 2013 </a:t>
            </a:r>
            <a:endParaRPr lang="en-US" sz="12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1900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19070"/>
            <a:ext cx="4950644" cy="147002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9600" dirty="0"/>
              <a:t>The Uninsured</a:t>
            </a:r>
          </a:p>
        </p:txBody>
      </p:sp>
      <p:pic>
        <p:nvPicPr>
          <p:cNvPr id="4" name="Picture 3" descr="Physician Waiting Room.jpg"/>
          <p:cNvPicPr>
            <a:picLocks noChangeAspect="1"/>
          </p:cNvPicPr>
          <p:nvPr/>
        </p:nvPicPr>
        <p:blipFill rotWithShape="1">
          <a:blip r:embed="rId2" cstate="print"/>
          <a:srcRect l="18395" b="2591"/>
          <a:stretch/>
        </p:blipFill>
        <p:spPr>
          <a:xfrm>
            <a:off x="5036268" y="1419528"/>
            <a:ext cx="3818516" cy="3069108"/>
          </a:xfrm>
          <a:prstGeom prst="rect">
            <a:avLst/>
          </a:prstGeom>
          <a:ln>
            <a:solidFill>
              <a:srgbClr val="00514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35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3782" y="6305129"/>
            <a:ext cx="518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Waldron. ORES, Social Security Admin, #108, 2007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Widening Gap in Life Expectancy Between High and Low Earners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31954" y="2177076"/>
            <a:ext cx="14185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Remaining Life Expectancy for Men Turning 60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621787282"/>
              </p:ext>
            </p:extLst>
          </p:nvPr>
        </p:nvGraphicFramePr>
        <p:xfrm>
          <a:off x="1523999" y="1396999"/>
          <a:ext cx="7250941" cy="466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04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Labor’s Share </a:t>
            </a:r>
            <a:br>
              <a:rPr lang="en-US" dirty="0" smtClean="0"/>
            </a:br>
            <a:r>
              <a:rPr lang="en-US" dirty="0" smtClean="0"/>
              <a:t>Of National Income Is Shrinking</a:t>
            </a:r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3963782" y="6183686"/>
            <a:ext cx="5180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US Commerce Department – “National Income by Type of Income”</a:t>
            </a:r>
            <a:endParaRPr lang="en-US" sz="12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3017" y="1632808"/>
            <a:ext cx="6630689" cy="384287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497411"/>
              </p:ext>
            </p:extLst>
          </p:nvPr>
        </p:nvGraphicFramePr>
        <p:xfrm>
          <a:off x="1317822" y="1410152"/>
          <a:ext cx="719219" cy="46427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19"/>
              </a:tblGrid>
              <a:tr h="77379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379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379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379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379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379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079428"/>
              </p:ext>
            </p:extLst>
          </p:nvPr>
        </p:nvGraphicFramePr>
        <p:xfrm>
          <a:off x="2094771" y="1641056"/>
          <a:ext cx="6630687" cy="3834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30687"/>
              </a:tblGrid>
              <a:tr h="766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66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66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66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66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2193570"/>
            <a:ext cx="14102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Wages and salaries as percent of national income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3650" y="5570352"/>
            <a:ext cx="786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1929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7137" y="5570352"/>
            <a:ext cx="76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1970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53993" y="5570352"/>
            <a:ext cx="77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2011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084917" y="2476500"/>
            <a:ext cx="6640541" cy="2995083"/>
          </a:xfrm>
          <a:custGeom>
            <a:avLst/>
            <a:gdLst>
              <a:gd name="connsiteX0" fmla="*/ 0 w 6672791"/>
              <a:gd name="connsiteY0" fmla="*/ 2995083 h 2995083"/>
              <a:gd name="connsiteX1" fmla="*/ 15875 w 6672791"/>
              <a:gd name="connsiteY1" fmla="*/ 788458 h 2995083"/>
              <a:gd name="connsiteX2" fmla="*/ 148166 w 6672791"/>
              <a:gd name="connsiteY2" fmla="*/ 264583 h 2995083"/>
              <a:gd name="connsiteX3" fmla="*/ 259291 w 6672791"/>
              <a:gd name="connsiteY3" fmla="*/ 0 h 2995083"/>
              <a:gd name="connsiteX4" fmla="*/ 312208 w 6672791"/>
              <a:gd name="connsiteY4" fmla="*/ 15875 h 2995083"/>
              <a:gd name="connsiteX5" fmla="*/ 407458 w 6672791"/>
              <a:gd name="connsiteY5" fmla="*/ 248708 h 2995083"/>
              <a:gd name="connsiteX6" fmla="*/ 470958 w 6672791"/>
              <a:gd name="connsiteY6" fmla="*/ 603250 h 2995083"/>
              <a:gd name="connsiteX7" fmla="*/ 571500 w 6672791"/>
              <a:gd name="connsiteY7" fmla="*/ 529167 h 2995083"/>
              <a:gd name="connsiteX8" fmla="*/ 635000 w 6672791"/>
              <a:gd name="connsiteY8" fmla="*/ 656167 h 2995083"/>
              <a:gd name="connsiteX9" fmla="*/ 740833 w 6672791"/>
              <a:gd name="connsiteY9" fmla="*/ 529167 h 2995083"/>
              <a:gd name="connsiteX10" fmla="*/ 793750 w 6672791"/>
              <a:gd name="connsiteY10" fmla="*/ 545042 h 2995083"/>
              <a:gd name="connsiteX11" fmla="*/ 978958 w 6672791"/>
              <a:gd name="connsiteY11" fmla="*/ 889000 h 2995083"/>
              <a:gd name="connsiteX12" fmla="*/ 1195916 w 6672791"/>
              <a:gd name="connsiteY12" fmla="*/ 121708 h 2995083"/>
              <a:gd name="connsiteX13" fmla="*/ 1301750 w 6672791"/>
              <a:gd name="connsiteY13" fmla="*/ 47625 h 2995083"/>
              <a:gd name="connsiteX14" fmla="*/ 1391708 w 6672791"/>
              <a:gd name="connsiteY14" fmla="*/ 465667 h 2995083"/>
              <a:gd name="connsiteX15" fmla="*/ 1455208 w 6672791"/>
              <a:gd name="connsiteY15" fmla="*/ 412750 h 2995083"/>
              <a:gd name="connsiteX16" fmla="*/ 1555750 w 6672791"/>
              <a:gd name="connsiteY16" fmla="*/ 582083 h 2995083"/>
              <a:gd name="connsiteX17" fmla="*/ 1624541 w 6672791"/>
              <a:gd name="connsiteY17" fmla="*/ 444500 h 2995083"/>
              <a:gd name="connsiteX18" fmla="*/ 1703916 w 6672791"/>
              <a:gd name="connsiteY18" fmla="*/ 534458 h 2995083"/>
              <a:gd name="connsiteX19" fmla="*/ 1778000 w 6672791"/>
              <a:gd name="connsiteY19" fmla="*/ 476250 h 2995083"/>
              <a:gd name="connsiteX20" fmla="*/ 1952625 w 6672791"/>
              <a:gd name="connsiteY20" fmla="*/ 132292 h 2995083"/>
              <a:gd name="connsiteX21" fmla="*/ 2047875 w 6672791"/>
              <a:gd name="connsiteY21" fmla="*/ 248708 h 2995083"/>
              <a:gd name="connsiteX22" fmla="*/ 2106083 w 6672791"/>
              <a:gd name="connsiteY22" fmla="*/ 370417 h 2995083"/>
              <a:gd name="connsiteX23" fmla="*/ 2185458 w 6672791"/>
              <a:gd name="connsiteY23" fmla="*/ 243417 h 2995083"/>
              <a:gd name="connsiteX24" fmla="*/ 2349500 w 6672791"/>
              <a:gd name="connsiteY24" fmla="*/ 248708 h 2995083"/>
              <a:gd name="connsiteX25" fmla="*/ 2428875 w 6672791"/>
              <a:gd name="connsiteY25" fmla="*/ 365125 h 2995083"/>
              <a:gd name="connsiteX26" fmla="*/ 2518833 w 6672791"/>
              <a:gd name="connsiteY26" fmla="*/ 328083 h 2995083"/>
              <a:gd name="connsiteX27" fmla="*/ 2709333 w 6672791"/>
              <a:gd name="connsiteY27" fmla="*/ 486833 h 2995083"/>
              <a:gd name="connsiteX28" fmla="*/ 2831041 w 6672791"/>
              <a:gd name="connsiteY28" fmla="*/ 529167 h 2995083"/>
              <a:gd name="connsiteX29" fmla="*/ 2905125 w 6672791"/>
              <a:gd name="connsiteY29" fmla="*/ 582083 h 2995083"/>
              <a:gd name="connsiteX30" fmla="*/ 3053291 w 6672791"/>
              <a:gd name="connsiteY30" fmla="*/ 428625 h 2995083"/>
              <a:gd name="connsiteX31" fmla="*/ 3085041 w 6672791"/>
              <a:gd name="connsiteY31" fmla="*/ 359833 h 2995083"/>
              <a:gd name="connsiteX32" fmla="*/ 3153833 w 6672791"/>
              <a:gd name="connsiteY32" fmla="*/ 338667 h 2995083"/>
              <a:gd name="connsiteX33" fmla="*/ 3317875 w 6672791"/>
              <a:gd name="connsiteY33" fmla="*/ 42333 h 2995083"/>
              <a:gd name="connsiteX34" fmla="*/ 3423708 w 6672791"/>
              <a:gd name="connsiteY34" fmla="*/ 232833 h 2995083"/>
              <a:gd name="connsiteX35" fmla="*/ 3497791 w 6672791"/>
              <a:gd name="connsiteY35" fmla="*/ 333375 h 2995083"/>
              <a:gd name="connsiteX36" fmla="*/ 3561291 w 6672791"/>
              <a:gd name="connsiteY36" fmla="*/ 412750 h 2995083"/>
              <a:gd name="connsiteX37" fmla="*/ 3656541 w 6672791"/>
              <a:gd name="connsiteY37" fmla="*/ 317500 h 2995083"/>
              <a:gd name="connsiteX38" fmla="*/ 3746500 w 6672791"/>
              <a:gd name="connsiteY38" fmla="*/ 492125 h 2995083"/>
              <a:gd name="connsiteX39" fmla="*/ 3857625 w 6672791"/>
              <a:gd name="connsiteY39" fmla="*/ 608542 h 2995083"/>
              <a:gd name="connsiteX40" fmla="*/ 3884083 w 6672791"/>
              <a:gd name="connsiteY40" fmla="*/ 650875 h 2995083"/>
              <a:gd name="connsiteX41" fmla="*/ 3958166 w 6672791"/>
              <a:gd name="connsiteY41" fmla="*/ 666750 h 2995083"/>
              <a:gd name="connsiteX42" fmla="*/ 4132791 w 6672791"/>
              <a:gd name="connsiteY42" fmla="*/ 486833 h 2995083"/>
              <a:gd name="connsiteX43" fmla="*/ 4228041 w 6672791"/>
              <a:gd name="connsiteY43" fmla="*/ 640292 h 2995083"/>
              <a:gd name="connsiteX44" fmla="*/ 4296833 w 6672791"/>
              <a:gd name="connsiteY44" fmla="*/ 603250 h 2995083"/>
              <a:gd name="connsiteX45" fmla="*/ 4402666 w 6672791"/>
              <a:gd name="connsiteY45" fmla="*/ 788458 h 2995083"/>
              <a:gd name="connsiteX46" fmla="*/ 4439708 w 6672791"/>
              <a:gd name="connsiteY46" fmla="*/ 920750 h 2995083"/>
              <a:gd name="connsiteX47" fmla="*/ 4439708 w 6672791"/>
              <a:gd name="connsiteY47" fmla="*/ 920750 h 2995083"/>
              <a:gd name="connsiteX48" fmla="*/ 4545541 w 6672791"/>
              <a:gd name="connsiteY48" fmla="*/ 904875 h 2995083"/>
              <a:gd name="connsiteX49" fmla="*/ 4619625 w 6672791"/>
              <a:gd name="connsiteY49" fmla="*/ 799042 h 2995083"/>
              <a:gd name="connsiteX50" fmla="*/ 4693708 w 6672791"/>
              <a:gd name="connsiteY50" fmla="*/ 799042 h 2995083"/>
              <a:gd name="connsiteX51" fmla="*/ 4852458 w 6672791"/>
              <a:gd name="connsiteY51" fmla="*/ 894292 h 2995083"/>
              <a:gd name="connsiteX52" fmla="*/ 4963583 w 6672791"/>
              <a:gd name="connsiteY52" fmla="*/ 841375 h 2995083"/>
              <a:gd name="connsiteX53" fmla="*/ 5169958 w 6672791"/>
              <a:gd name="connsiteY53" fmla="*/ 941917 h 2995083"/>
              <a:gd name="connsiteX54" fmla="*/ 5217583 w 6672791"/>
              <a:gd name="connsiteY54" fmla="*/ 1021292 h 2995083"/>
              <a:gd name="connsiteX55" fmla="*/ 5281083 w 6672791"/>
              <a:gd name="connsiteY55" fmla="*/ 1074208 h 2995083"/>
              <a:gd name="connsiteX56" fmla="*/ 5344583 w 6672791"/>
              <a:gd name="connsiteY56" fmla="*/ 1053042 h 2995083"/>
              <a:gd name="connsiteX57" fmla="*/ 5434541 w 6672791"/>
              <a:gd name="connsiteY57" fmla="*/ 1121833 h 2995083"/>
              <a:gd name="connsiteX58" fmla="*/ 5508625 w 6672791"/>
              <a:gd name="connsiteY58" fmla="*/ 1121833 h 2995083"/>
              <a:gd name="connsiteX59" fmla="*/ 5593291 w 6672791"/>
              <a:gd name="connsiteY59" fmla="*/ 994833 h 2995083"/>
              <a:gd name="connsiteX60" fmla="*/ 5677958 w 6672791"/>
              <a:gd name="connsiteY60" fmla="*/ 931333 h 2995083"/>
              <a:gd name="connsiteX61" fmla="*/ 5757333 w 6672791"/>
              <a:gd name="connsiteY61" fmla="*/ 841375 h 2995083"/>
              <a:gd name="connsiteX62" fmla="*/ 5826125 w 6672791"/>
              <a:gd name="connsiteY62" fmla="*/ 873125 h 2995083"/>
              <a:gd name="connsiteX63" fmla="*/ 5963708 w 6672791"/>
              <a:gd name="connsiteY63" fmla="*/ 1047750 h 2995083"/>
              <a:gd name="connsiteX64" fmla="*/ 6011333 w 6672791"/>
              <a:gd name="connsiteY64" fmla="*/ 1105958 h 2995083"/>
              <a:gd name="connsiteX65" fmla="*/ 6090708 w 6672791"/>
              <a:gd name="connsiteY65" fmla="*/ 1280583 h 2995083"/>
              <a:gd name="connsiteX66" fmla="*/ 6164791 w 6672791"/>
              <a:gd name="connsiteY66" fmla="*/ 1354667 h 2995083"/>
              <a:gd name="connsiteX67" fmla="*/ 6233583 w 6672791"/>
              <a:gd name="connsiteY67" fmla="*/ 1391708 h 2995083"/>
              <a:gd name="connsiteX68" fmla="*/ 6323541 w 6672791"/>
              <a:gd name="connsiteY68" fmla="*/ 1201208 h 2995083"/>
              <a:gd name="connsiteX69" fmla="*/ 6402916 w 6672791"/>
              <a:gd name="connsiteY69" fmla="*/ 1185333 h 2995083"/>
              <a:gd name="connsiteX70" fmla="*/ 6508750 w 6672791"/>
              <a:gd name="connsiteY70" fmla="*/ 1243542 h 2995083"/>
              <a:gd name="connsiteX71" fmla="*/ 6556375 w 6672791"/>
              <a:gd name="connsiteY71" fmla="*/ 1434042 h 2995083"/>
              <a:gd name="connsiteX72" fmla="*/ 6593416 w 6672791"/>
              <a:gd name="connsiteY72" fmla="*/ 1486958 h 2995083"/>
              <a:gd name="connsiteX73" fmla="*/ 6672791 w 6672791"/>
              <a:gd name="connsiteY73" fmla="*/ 1492250 h 2995083"/>
              <a:gd name="connsiteX74" fmla="*/ 6672791 w 6672791"/>
              <a:gd name="connsiteY74" fmla="*/ 2995083 h 2995083"/>
              <a:gd name="connsiteX75" fmla="*/ 0 w 6672791"/>
              <a:gd name="connsiteY75" fmla="*/ 2995083 h 299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672791" h="2995083">
                <a:moveTo>
                  <a:pt x="0" y="2995083"/>
                </a:moveTo>
                <a:lnTo>
                  <a:pt x="15875" y="788458"/>
                </a:lnTo>
                <a:lnTo>
                  <a:pt x="148166" y="264583"/>
                </a:lnTo>
                <a:lnTo>
                  <a:pt x="259291" y="0"/>
                </a:lnTo>
                <a:lnTo>
                  <a:pt x="312208" y="15875"/>
                </a:lnTo>
                <a:lnTo>
                  <a:pt x="407458" y="248708"/>
                </a:lnTo>
                <a:lnTo>
                  <a:pt x="470958" y="603250"/>
                </a:lnTo>
                <a:lnTo>
                  <a:pt x="571500" y="529167"/>
                </a:lnTo>
                <a:lnTo>
                  <a:pt x="635000" y="656167"/>
                </a:lnTo>
                <a:lnTo>
                  <a:pt x="740833" y="529167"/>
                </a:lnTo>
                <a:lnTo>
                  <a:pt x="793750" y="545042"/>
                </a:lnTo>
                <a:lnTo>
                  <a:pt x="978958" y="889000"/>
                </a:lnTo>
                <a:lnTo>
                  <a:pt x="1195916" y="121708"/>
                </a:lnTo>
                <a:lnTo>
                  <a:pt x="1301750" y="47625"/>
                </a:lnTo>
                <a:lnTo>
                  <a:pt x="1391708" y="465667"/>
                </a:lnTo>
                <a:lnTo>
                  <a:pt x="1455208" y="412750"/>
                </a:lnTo>
                <a:lnTo>
                  <a:pt x="1555750" y="582083"/>
                </a:lnTo>
                <a:lnTo>
                  <a:pt x="1624541" y="444500"/>
                </a:lnTo>
                <a:lnTo>
                  <a:pt x="1703916" y="534458"/>
                </a:lnTo>
                <a:lnTo>
                  <a:pt x="1778000" y="476250"/>
                </a:lnTo>
                <a:lnTo>
                  <a:pt x="1952625" y="132292"/>
                </a:lnTo>
                <a:lnTo>
                  <a:pt x="2047875" y="248708"/>
                </a:lnTo>
                <a:lnTo>
                  <a:pt x="2106083" y="370417"/>
                </a:lnTo>
                <a:lnTo>
                  <a:pt x="2185458" y="243417"/>
                </a:lnTo>
                <a:lnTo>
                  <a:pt x="2349500" y="248708"/>
                </a:lnTo>
                <a:lnTo>
                  <a:pt x="2428875" y="365125"/>
                </a:lnTo>
                <a:lnTo>
                  <a:pt x="2518833" y="328083"/>
                </a:lnTo>
                <a:lnTo>
                  <a:pt x="2709333" y="486833"/>
                </a:lnTo>
                <a:lnTo>
                  <a:pt x="2831041" y="529167"/>
                </a:lnTo>
                <a:lnTo>
                  <a:pt x="2905125" y="582083"/>
                </a:lnTo>
                <a:lnTo>
                  <a:pt x="3053291" y="428625"/>
                </a:lnTo>
                <a:lnTo>
                  <a:pt x="3085041" y="359833"/>
                </a:lnTo>
                <a:lnTo>
                  <a:pt x="3153833" y="338667"/>
                </a:lnTo>
                <a:lnTo>
                  <a:pt x="3317875" y="42333"/>
                </a:lnTo>
                <a:lnTo>
                  <a:pt x="3423708" y="232833"/>
                </a:lnTo>
                <a:lnTo>
                  <a:pt x="3497791" y="333375"/>
                </a:lnTo>
                <a:lnTo>
                  <a:pt x="3561291" y="412750"/>
                </a:lnTo>
                <a:lnTo>
                  <a:pt x="3656541" y="317500"/>
                </a:lnTo>
                <a:lnTo>
                  <a:pt x="3746500" y="492125"/>
                </a:lnTo>
                <a:lnTo>
                  <a:pt x="3857625" y="608542"/>
                </a:lnTo>
                <a:lnTo>
                  <a:pt x="3884083" y="650875"/>
                </a:lnTo>
                <a:lnTo>
                  <a:pt x="3958166" y="666750"/>
                </a:lnTo>
                <a:lnTo>
                  <a:pt x="4132791" y="486833"/>
                </a:lnTo>
                <a:lnTo>
                  <a:pt x="4228041" y="640292"/>
                </a:lnTo>
                <a:lnTo>
                  <a:pt x="4296833" y="603250"/>
                </a:lnTo>
                <a:lnTo>
                  <a:pt x="4402666" y="788458"/>
                </a:lnTo>
                <a:lnTo>
                  <a:pt x="4439708" y="920750"/>
                </a:lnTo>
                <a:lnTo>
                  <a:pt x="4439708" y="920750"/>
                </a:lnTo>
                <a:lnTo>
                  <a:pt x="4545541" y="904875"/>
                </a:lnTo>
                <a:lnTo>
                  <a:pt x="4619625" y="799042"/>
                </a:lnTo>
                <a:lnTo>
                  <a:pt x="4693708" y="799042"/>
                </a:lnTo>
                <a:lnTo>
                  <a:pt x="4852458" y="894292"/>
                </a:lnTo>
                <a:lnTo>
                  <a:pt x="4963583" y="841375"/>
                </a:lnTo>
                <a:lnTo>
                  <a:pt x="5169958" y="941917"/>
                </a:lnTo>
                <a:lnTo>
                  <a:pt x="5217583" y="1021292"/>
                </a:lnTo>
                <a:lnTo>
                  <a:pt x="5281083" y="1074208"/>
                </a:lnTo>
                <a:lnTo>
                  <a:pt x="5344583" y="1053042"/>
                </a:lnTo>
                <a:lnTo>
                  <a:pt x="5434541" y="1121833"/>
                </a:lnTo>
                <a:lnTo>
                  <a:pt x="5508625" y="1121833"/>
                </a:lnTo>
                <a:lnTo>
                  <a:pt x="5593291" y="994833"/>
                </a:lnTo>
                <a:lnTo>
                  <a:pt x="5677958" y="931333"/>
                </a:lnTo>
                <a:lnTo>
                  <a:pt x="5757333" y="841375"/>
                </a:lnTo>
                <a:lnTo>
                  <a:pt x="5826125" y="873125"/>
                </a:lnTo>
                <a:lnTo>
                  <a:pt x="5963708" y="1047750"/>
                </a:lnTo>
                <a:lnTo>
                  <a:pt x="6011333" y="1105958"/>
                </a:lnTo>
                <a:lnTo>
                  <a:pt x="6090708" y="1280583"/>
                </a:lnTo>
                <a:lnTo>
                  <a:pt x="6164791" y="1354667"/>
                </a:lnTo>
                <a:lnTo>
                  <a:pt x="6233583" y="1391708"/>
                </a:lnTo>
                <a:lnTo>
                  <a:pt x="6323541" y="1201208"/>
                </a:lnTo>
                <a:lnTo>
                  <a:pt x="6402916" y="1185333"/>
                </a:lnTo>
                <a:lnTo>
                  <a:pt x="6508750" y="1243542"/>
                </a:lnTo>
                <a:lnTo>
                  <a:pt x="6556375" y="1434042"/>
                </a:lnTo>
                <a:lnTo>
                  <a:pt x="6593416" y="1486958"/>
                </a:lnTo>
                <a:lnTo>
                  <a:pt x="6672791" y="1492250"/>
                </a:lnTo>
                <a:lnTo>
                  <a:pt x="6672791" y="2995083"/>
                </a:lnTo>
                <a:lnTo>
                  <a:pt x="0" y="29950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23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Number of People in Poverty</a:t>
            </a:r>
            <a:endParaRPr lang="en-US" sz="2700" dirty="0"/>
          </a:p>
        </p:txBody>
      </p:sp>
      <p:sp>
        <p:nvSpPr>
          <p:cNvPr id="3" name="Rectangle 2"/>
          <p:cNvSpPr/>
          <p:nvPr/>
        </p:nvSpPr>
        <p:spPr>
          <a:xfrm>
            <a:off x="1096869" y="1352427"/>
            <a:ext cx="7504883" cy="399955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98948"/>
              </p:ext>
            </p:extLst>
          </p:nvPr>
        </p:nvGraphicFramePr>
        <p:xfrm>
          <a:off x="336416" y="841144"/>
          <a:ext cx="719219" cy="4997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19"/>
              </a:tblGrid>
              <a:tr h="99947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9947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9947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9947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9947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504487"/>
              </p:ext>
            </p:extLst>
          </p:nvPr>
        </p:nvGraphicFramePr>
        <p:xfrm>
          <a:off x="1096869" y="1352428"/>
          <a:ext cx="7504883" cy="39995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04883"/>
              </a:tblGrid>
              <a:tr h="999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99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99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99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-344255" y="2617215"/>
            <a:ext cx="1088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Millions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521915"/>
              </p:ext>
            </p:extLst>
          </p:nvPr>
        </p:nvGraphicFramePr>
        <p:xfrm>
          <a:off x="-3" y="5446034"/>
          <a:ext cx="8964630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4105"/>
                <a:gridCol w="1494105"/>
                <a:gridCol w="1494105"/>
                <a:gridCol w="1494105"/>
                <a:gridCol w="1494105"/>
                <a:gridCol w="1494105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1960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1970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2012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Freeform 5"/>
          <p:cNvSpPr/>
          <p:nvPr/>
        </p:nvSpPr>
        <p:spPr>
          <a:xfrm>
            <a:off x="1094845" y="1735278"/>
            <a:ext cx="7497362" cy="3641541"/>
          </a:xfrm>
          <a:custGeom>
            <a:avLst/>
            <a:gdLst>
              <a:gd name="connsiteX0" fmla="*/ 0 w 7505155"/>
              <a:gd name="connsiteY0" fmla="*/ 3618550 h 3624024"/>
              <a:gd name="connsiteX1" fmla="*/ 5474 w 7505155"/>
              <a:gd name="connsiteY1" fmla="*/ 635026 h 3624024"/>
              <a:gd name="connsiteX2" fmla="*/ 65691 w 7505155"/>
              <a:gd name="connsiteY2" fmla="*/ 662397 h 3624024"/>
              <a:gd name="connsiteX3" fmla="*/ 142330 w 7505155"/>
              <a:gd name="connsiteY3" fmla="*/ 667872 h 3624024"/>
              <a:gd name="connsiteX4" fmla="*/ 251814 w 7505155"/>
              <a:gd name="connsiteY4" fmla="*/ 744513 h 3624024"/>
              <a:gd name="connsiteX5" fmla="*/ 355824 w 7505155"/>
              <a:gd name="connsiteY5" fmla="*/ 859474 h 3624024"/>
              <a:gd name="connsiteX6" fmla="*/ 459834 w 7505155"/>
              <a:gd name="connsiteY6" fmla="*/ 996333 h 3624024"/>
              <a:gd name="connsiteX7" fmla="*/ 574793 w 7505155"/>
              <a:gd name="connsiteY7" fmla="*/ 1007282 h 3624024"/>
              <a:gd name="connsiteX8" fmla="*/ 717123 w 7505155"/>
              <a:gd name="connsiteY8" fmla="*/ 1275525 h 3624024"/>
              <a:gd name="connsiteX9" fmla="*/ 804710 w 7505155"/>
              <a:gd name="connsiteY9" fmla="*/ 1554717 h 3624024"/>
              <a:gd name="connsiteX10" fmla="*/ 892298 w 7505155"/>
              <a:gd name="connsiteY10" fmla="*/ 1779166 h 3624024"/>
              <a:gd name="connsiteX11" fmla="*/ 1051050 w 7505155"/>
              <a:gd name="connsiteY11" fmla="*/ 1844858 h 3624024"/>
              <a:gd name="connsiteX12" fmla="*/ 1166009 w 7505155"/>
              <a:gd name="connsiteY12" fmla="*/ 2085730 h 3624024"/>
              <a:gd name="connsiteX13" fmla="*/ 1264545 w 7505155"/>
              <a:gd name="connsiteY13" fmla="*/ 2156897 h 3624024"/>
              <a:gd name="connsiteX14" fmla="*/ 1313813 w 7505155"/>
              <a:gd name="connsiteY14" fmla="*/ 2200692 h 3624024"/>
              <a:gd name="connsiteX15" fmla="*/ 1461617 w 7505155"/>
              <a:gd name="connsiteY15" fmla="*/ 2074781 h 3624024"/>
              <a:gd name="connsiteX16" fmla="*/ 1603946 w 7505155"/>
              <a:gd name="connsiteY16" fmla="*/ 2074781 h 3624024"/>
              <a:gd name="connsiteX17" fmla="*/ 1784596 w 7505155"/>
              <a:gd name="connsiteY17" fmla="*/ 2200692 h 3624024"/>
              <a:gd name="connsiteX18" fmla="*/ 1888606 w 7505155"/>
              <a:gd name="connsiteY18" fmla="*/ 2310179 h 3624024"/>
              <a:gd name="connsiteX19" fmla="*/ 2047358 w 7505155"/>
              <a:gd name="connsiteY19" fmla="*/ 2299230 h 3624024"/>
              <a:gd name="connsiteX20" fmla="*/ 2200636 w 7505155"/>
              <a:gd name="connsiteY20" fmla="*/ 2036461 h 3624024"/>
              <a:gd name="connsiteX21" fmla="*/ 2386760 w 7505155"/>
              <a:gd name="connsiteY21" fmla="*/ 2140474 h 3624024"/>
              <a:gd name="connsiteX22" fmla="*/ 2611203 w 7505155"/>
              <a:gd name="connsiteY22" fmla="*/ 2151422 h 3624024"/>
              <a:gd name="connsiteX23" fmla="*/ 2720687 w 7505155"/>
              <a:gd name="connsiteY23" fmla="*/ 2107627 h 3624024"/>
              <a:gd name="connsiteX24" fmla="*/ 2786378 w 7505155"/>
              <a:gd name="connsiteY24" fmla="*/ 2003615 h 3624024"/>
              <a:gd name="connsiteX25" fmla="*/ 2895862 w 7505155"/>
              <a:gd name="connsiteY25" fmla="*/ 1779166 h 3624024"/>
              <a:gd name="connsiteX26" fmla="*/ 3076512 w 7505155"/>
              <a:gd name="connsiteY26" fmla="*/ 1461653 h 3624024"/>
              <a:gd name="connsiteX27" fmla="*/ 3224315 w 7505155"/>
              <a:gd name="connsiteY27" fmla="*/ 1204359 h 3624024"/>
              <a:gd name="connsiteX28" fmla="*/ 3383068 w 7505155"/>
              <a:gd name="connsiteY28" fmla="*/ 1105820 h 3624024"/>
              <a:gd name="connsiteX29" fmla="*/ 3448758 w 7505155"/>
              <a:gd name="connsiteY29" fmla="*/ 1160564 h 3624024"/>
              <a:gd name="connsiteX30" fmla="*/ 3498026 w 7505155"/>
              <a:gd name="connsiteY30" fmla="*/ 1237205 h 3624024"/>
              <a:gd name="connsiteX31" fmla="*/ 3618459 w 7505155"/>
              <a:gd name="connsiteY31" fmla="*/ 1275525 h 3624024"/>
              <a:gd name="connsiteX32" fmla="*/ 3831954 w 7505155"/>
              <a:gd name="connsiteY32" fmla="*/ 1390487 h 3624024"/>
              <a:gd name="connsiteX33" fmla="*/ 3974284 w 7505155"/>
              <a:gd name="connsiteY33" fmla="*/ 1363115 h 3624024"/>
              <a:gd name="connsiteX34" fmla="*/ 4111139 w 7505155"/>
              <a:gd name="connsiteY34" fmla="*/ 1434282 h 3624024"/>
              <a:gd name="connsiteX35" fmla="*/ 4258943 w 7505155"/>
              <a:gd name="connsiteY35" fmla="*/ 1450705 h 3624024"/>
              <a:gd name="connsiteX36" fmla="*/ 4565499 w 7505155"/>
              <a:gd name="connsiteY36" fmla="*/ 1034654 h 3624024"/>
              <a:gd name="connsiteX37" fmla="*/ 4702355 w 7505155"/>
              <a:gd name="connsiteY37" fmla="*/ 947064 h 3624024"/>
              <a:gd name="connsiteX38" fmla="*/ 4855633 w 7505155"/>
              <a:gd name="connsiteY38" fmla="*/ 640500 h 3624024"/>
              <a:gd name="connsiteX39" fmla="*/ 5003437 w 7505155"/>
              <a:gd name="connsiteY39" fmla="*/ 804731 h 3624024"/>
              <a:gd name="connsiteX40" fmla="*/ 5129344 w 7505155"/>
              <a:gd name="connsiteY40" fmla="*/ 968961 h 3624024"/>
              <a:gd name="connsiteX41" fmla="*/ 5271674 w 7505155"/>
              <a:gd name="connsiteY41" fmla="*/ 968961 h 3624024"/>
              <a:gd name="connsiteX42" fmla="*/ 5326416 w 7505155"/>
              <a:gd name="connsiteY42" fmla="*/ 996333 h 3624024"/>
              <a:gd name="connsiteX43" fmla="*/ 5561807 w 7505155"/>
              <a:gd name="connsiteY43" fmla="*/ 1144141 h 3624024"/>
              <a:gd name="connsiteX44" fmla="*/ 5643921 w 7505155"/>
              <a:gd name="connsiteY44" fmla="*/ 1248154 h 3624024"/>
              <a:gd name="connsiteX45" fmla="*/ 5720560 w 7505155"/>
              <a:gd name="connsiteY45" fmla="*/ 1390487 h 3624024"/>
              <a:gd name="connsiteX46" fmla="*/ 5890261 w 7505155"/>
              <a:gd name="connsiteY46" fmla="*/ 1499974 h 3624024"/>
              <a:gd name="connsiteX47" fmla="*/ 6191343 w 7505155"/>
              <a:gd name="connsiteY47" fmla="*/ 1122243 h 3624024"/>
              <a:gd name="connsiteX48" fmla="*/ 6481476 w 7505155"/>
              <a:gd name="connsiteY48" fmla="*/ 914218 h 3624024"/>
              <a:gd name="connsiteX49" fmla="*/ 6629280 w 7505155"/>
              <a:gd name="connsiteY49" fmla="*/ 914218 h 3624024"/>
              <a:gd name="connsiteX50" fmla="*/ 6755187 w 7505155"/>
              <a:gd name="connsiteY50" fmla="*/ 968961 h 3624024"/>
              <a:gd name="connsiteX51" fmla="*/ 6913940 w 7505155"/>
              <a:gd name="connsiteY51" fmla="*/ 886846 h 3624024"/>
              <a:gd name="connsiteX52" fmla="*/ 7083640 w 7505155"/>
              <a:gd name="connsiteY52" fmla="*/ 591231 h 3624024"/>
              <a:gd name="connsiteX53" fmla="*/ 7165754 w 7505155"/>
              <a:gd name="connsiteY53" fmla="*/ 333936 h 3624024"/>
              <a:gd name="connsiteX54" fmla="*/ 7346403 w 7505155"/>
              <a:gd name="connsiteY54" fmla="*/ 0 h 3624024"/>
              <a:gd name="connsiteX55" fmla="*/ 7499681 w 7505155"/>
              <a:gd name="connsiteY55" fmla="*/ 5475 h 3624024"/>
              <a:gd name="connsiteX56" fmla="*/ 7505155 w 7505155"/>
              <a:gd name="connsiteY56" fmla="*/ 3624024 h 3624024"/>
              <a:gd name="connsiteX57" fmla="*/ 0 w 7505155"/>
              <a:gd name="connsiteY57" fmla="*/ 3618550 h 3624024"/>
              <a:gd name="connsiteX0" fmla="*/ 0 w 8057640"/>
              <a:gd name="connsiteY0" fmla="*/ 3618550 h 3624024"/>
              <a:gd name="connsiteX1" fmla="*/ 5474 w 8057640"/>
              <a:gd name="connsiteY1" fmla="*/ 635026 h 3624024"/>
              <a:gd name="connsiteX2" fmla="*/ 65691 w 8057640"/>
              <a:gd name="connsiteY2" fmla="*/ 662397 h 3624024"/>
              <a:gd name="connsiteX3" fmla="*/ 142330 w 8057640"/>
              <a:gd name="connsiteY3" fmla="*/ 667872 h 3624024"/>
              <a:gd name="connsiteX4" fmla="*/ 251814 w 8057640"/>
              <a:gd name="connsiteY4" fmla="*/ 744513 h 3624024"/>
              <a:gd name="connsiteX5" fmla="*/ 355824 w 8057640"/>
              <a:gd name="connsiteY5" fmla="*/ 859474 h 3624024"/>
              <a:gd name="connsiteX6" fmla="*/ 459834 w 8057640"/>
              <a:gd name="connsiteY6" fmla="*/ 996333 h 3624024"/>
              <a:gd name="connsiteX7" fmla="*/ 574793 w 8057640"/>
              <a:gd name="connsiteY7" fmla="*/ 1007282 h 3624024"/>
              <a:gd name="connsiteX8" fmla="*/ 717123 w 8057640"/>
              <a:gd name="connsiteY8" fmla="*/ 1275525 h 3624024"/>
              <a:gd name="connsiteX9" fmla="*/ 804710 w 8057640"/>
              <a:gd name="connsiteY9" fmla="*/ 1554717 h 3624024"/>
              <a:gd name="connsiteX10" fmla="*/ 892298 w 8057640"/>
              <a:gd name="connsiteY10" fmla="*/ 1779166 h 3624024"/>
              <a:gd name="connsiteX11" fmla="*/ 1051050 w 8057640"/>
              <a:gd name="connsiteY11" fmla="*/ 1844858 h 3624024"/>
              <a:gd name="connsiteX12" fmla="*/ 1166009 w 8057640"/>
              <a:gd name="connsiteY12" fmla="*/ 2085730 h 3624024"/>
              <a:gd name="connsiteX13" fmla="*/ 1264545 w 8057640"/>
              <a:gd name="connsiteY13" fmla="*/ 2156897 h 3624024"/>
              <a:gd name="connsiteX14" fmla="*/ 1313813 w 8057640"/>
              <a:gd name="connsiteY14" fmla="*/ 2200692 h 3624024"/>
              <a:gd name="connsiteX15" fmla="*/ 1461617 w 8057640"/>
              <a:gd name="connsiteY15" fmla="*/ 2074781 h 3624024"/>
              <a:gd name="connsiteX16" fmla="*/ 1603946 w 8057640"/>
              <a:gd name="connsiteY16" fmla="*/ 2074781 h 3624024"/>
              <a:gd name="connsiteX17" fmla="*/ 1784596 w 8057640"/>
              <a:gd name="connsiteY17" fmla="*/ 2200692 h 3624024"/>
              <a:gd name="connsiteX18" fmla="*/ 1888606 w 8057640"/>
              <a:gd name="connsiteY18" fmla="*/ 2310179 h 3624024"/>
              <a:gd name="connsiteX19" fmla="*/ 2047358 w 8057640"/>
              <a:gd name="connsiteY19" fmla="*/ 2299230 h 3624024"/>
              <a:gd name="connsiteX20" fmla="*/ 2200636 w 8057640"/>
              <a:gd name="connsiteY20" fmla="*/ 2036461 h 3624024"/>
              <a:gd name="connsiteX21" fmla="*/ 2386760 w 8057640"/>
              <a:gd name="connsiteY21" fmla="*/ 2140474 h 3624024"/>
              <a:gd name="connsiteX22" fmla="*/ 2611203 w 8057640"/>
              <a:gd name="connsiteY22" fmla="*/ 2151422 h 3624024"/>
              <a:gd name="connsiteX23" fmla="*/ 2720687 w 8057640"/>
              <a:gd name="connsiteY23" fmla="*/ 2107627 h 3624024"/>
              <a:gd name="connsiteX24" fmla="*/ 2786378 w 8057640"/>
              <a:gd name="connsiteY24" fmla="*/ 2003615 h 3624024"/>
              <a:gd name="connsiteX25" fmla="*/ 2895862 w 8057640"/>
              <a:gd name="connsiteY25" fmla="*/ 1779166 h 3624024"/>
              <a:gd name="connsiteX26" fmla="*/ 3076512 w 8057640"/>
              <a:gd name="connsiteY26" fmla="*/ 1461653 h 3624024"/>
              <a:gd name="connsiteX27" fmla="*/ 3224315 w 8057640"/>
              <a:gd name="connsiteY27" fmla="*/ 1204359 h 3624024"/>
              <a:gd name="connsiteX28" fmla="*/ 3383068 w 8057640"/>
              <a:gd name="connsiteY28" fmla="*/ 1105820 h 3624024"/>
              <a:gd name="connsiteX29" fmla="*/ 3448758 w 8057640"/>
              <a:gd name="connsiteY29" fmla="*/ 1160564 h 3624024"/>
              <a:gd name="connsiteX30" fmla="*/ 3498026 w 8057640"/>
              <a:gd name="connsiteY30" fmla="*/ 1237205 h 3624024"/>
              <a:gd name="connsiteX31" fmla="*/ 3618459 w 8057640"/>
              <a:gd name="connsiteY31" fmla="*/ 1275525 h 3624024"/>
              <a:gd name="connsiteX32" fmla="*/ 3831954 w 8057640"/>
              <a:gd name="connsiteY32" fmla="*/ 1390487 h 3624024"/>
              <a:gd name="connsiteX33" fmla="*/ 3974284 w 8057640"/>
              <a:gd name="connsiteY33" fmla="*/ 1363115 h 3624024"/>
              <a:gd name="connsiteX34" fmla="*/ 4111139 w 8057640"/>
              <a:gd name="connsiteY34" fmla="*/ 1434282 h 3624024"/>
              <a:gd name="connsiteX35" fmla="*/ 4258943 w 8057640"/>
              <a:gd name="connsiteY35" fmla="*/ 1450705 h 3624024"/>
              <a:gd name="connsiteX36" fmla="*/ 4565499 w 8057640"/>
              <a:gd name="connsiteY36" fmla="*/ 1034654 h 3624024"/>
              <a:gd name="connsiteX37" fmla="*/ 4702355 w 8057640"/>
              <a:gd name="connsiteY37" fmla="*/ 947064 h 3624024"/>
              <a:gd name="connsiteX38" fmla="*/ 4855633 w 8057640"/>
              <a:gd name="connsiteY38" fmla="*/ 640500 h 3624024"/>
              <a:gd name="connsiteX39" fmla="*/ 5003437 w 8057640"/>
              <a:gd name="connsiteY39" fmla="*/ 804731 h 3624024"/>
              <a:gd name="connsiteX40" fmla="*/ 5129344 w 8057640"/>
              <a:gd name="connsiteY40" fmla="*/ 968961 h 3624024"/>
              <a:gd name="connsiteX41" fmla="*/ 5271674 w 8057640"/>
              <a:gd name="connsiteY41" fmla="*/ 968961 h 3624024"/>
              <a:gd name="connsiteX42" fmla="*/ 5326416 w 8057640"/>
              <a:gd name="connsiteY42" fmla="*/ 996333 h 3624024"/>
              <a:gd name="connsiteX43" fmla="*/ 5561807 w 8057640"/>
              <a:gd name="connsiteY43" fmla="*/ 1144141 h 3624024"/>
              <a:gd name="connsiteX44" fmla="*/ 5643921 w 8057640"/>
              <a:gd name="connsiteY44" fmla="*/ 1248154 h 3624024"/>
              <a:gd name="connsiteX45" fmla="*/ 5720560 w 8057640"/>
              <a:gd name="connsiteY45" fmla="*/ 1390487 h 3624024"/>
              <a:gd name="connsiteX46" fmla="*/ 5890261 w 8057640"/>
              <a:gd name="connsiteY46" fmla="*/ 1499974 h 3624024"/>
              <a:gd name="connsiteX47" fmla="*/ 6191343 w 8057640"/>
              <a:gd name="connsiteY47" fmla="*/ 1122243 h 3624024"/>
              <a:gd name="connsiteX48" fmla="*/ 6481476 w 8057640"/>
              <a:gd name="connsiteY48" fmla="*/ 914218 h 3624024"/>
              <a:gd name="connsiteX49" fmla="*/ 6629280 w 8057640"/>
              <a:gd name="connsiteY49" fmla="*/ 914218 h 3624024"/>
              <a:gd name="connsiteX50" fmla="*/ 6755187 w 8057640"/>
              <a:gd name="connsiteY50" fmla="*/ 968961 h 3624024"/>
              <a:gd name="connsiteX51" fmla="*/ 6913940 w 8057640"/>
              <a:gd name="connsiteY51" fmla="*/ 886846 h 3624024"/>
              <a:gd name="connsiteX52" fmla="*/ 7083640 w 8057640"/>
              <a:gd name="connsiteY52" fmla="*/ 591231 h 3624024"/>
              <a:gd name="connsiteX53" fmla="*/ 7165754 w 8057640"/>
              <a:gd name="connsiteY53" fmla="*/ 333936 h 3624024"/>
              <a:gd name="connsiteX54" fmla="*/ 7346403 w 8057640"/>
              <a:gd name="connsiteY54" fmla="*/ 0 h 3624024"/>
              <a:gd name="connsiteX55" fmla="*/ 7499681 w 8057640"/>
              <a:gd name="connsiteY55" fmla="*/ 5475 h 3624024"/>
              <a:gd name="connsiteX56" fmla="*/ 7494153 w 8057640"/>
              <a:gd name="connsiteY56" fmla="*/ 511823 h 3624024"/>
              <a:gd name="connsiteX57" fmla="*/ 7505155 w 8057640"/>
              <a:gd name="connsiteY57" fmla="*/ 3624024 h 3624024"/>
              <a:gd name="connsiteX58" fmla="*/ 0 w 8057640"/>
              <a:gd name="connsiteY58" fmla="*/ 3618550 h 3624024"/>
              <a:gd name="connsiteX0" fmla="*/ 0 w 8084270"/>
              <a:gd name="connsiteY0" fmla="*/ 3857762 h 3863236"/>
              <a:gd name="connsiteX1" fmla="*/ 5474 w 8084270"/>
              <a:gd name="connsiteY1" fmla="*/ 874238 h 3863236"/>
              <a:gd name="connsiteX2" fmla="*/ 65691 w 8084270"/>
              <a:gd name="connsiteY2" fmla="*/ 901609 h 3863236"/>
              <a:gd name="connsiteX3" fmla="*/ 142330 w 8084270"/>
              <a:gd name="connsiteY3" fmla="*/ 907084 h 3863236"/>
              <a:gd name="connsiteX4" fmla="*/ 251814 w 8084270"/>
              <a:gd name="connsiteY4" fmla="*/ 983725 h 3863236"/>
              <a:gd name="connsiteX5" fmla="*/ 355824 w 8084270"/>
              <a:gd name="connsiteY5" fmla="*/ 1098686 h 3863236"/>
              <a:gd name="connsiteX6" fmla="*/ 459834 w 8084270"/>
              <a:gd name="connsiteY6" fmla="*/ 1235545 h 3863236"/>
              <a:gd name="connsiteX7" fmla="*/ 574793 w 8084270"/>
              <a:gd name="connsiteY7" fmla="*/ 1246494 h 3863236"/>
              <a:gd name="connsiteX8" fmla="*/ 717123 w 8084270"/>
              <a:gd name="connsiteY8" fmla="*/ 1514737 h 3863236"/>
              <a:gd name="connsiteX9" fmla="*/ 804710 w 8084270"/>
              <a:gd name="connsiteY9" fmla="*/ 1793929 h 3863236"/>
              <a:gd name="connsiteX10" fmla="*/ 892298 w 8084270"/>
              <a:gd name="connsiteY10" fmla="*/ 2018378 h 3863236"/>
              <a:gd name="connsiteX11" fmla="*/ 1051050 w 8084270"/>
              <a:gd name="connsiteY11" fmla="*/ 2084070 h 3863236"/>
              <a:gd name="connsiteX12" fmla="*/ 1166009 w 8084270"/>
              <a:gd name="connsiteY12" fmla="*/ 2324942 h 3863236"/>
              <a:gd name="connsiteX13" fmla="*/ 1264545 w 8084270"/>
              <a:gd name="connsiteY13" fmla="*/ 2396109 h 3863236"/>
              <a:gd name="connsiteX14" fmla="*/ 1313813 w 8084270"/>
              <a:gd name="connsiteY14" fmla="*/ 2439904 h 3863236"/>
              <a:gd name="connsiteX15" fmla="*/ 1461617 w 8084270"/>
              <a:gd name="connsiteY15" fmla="*/ 2313993 h 3863236"/>
              <a:gd name="connsiteX16" fmla="*/ 1603946 w 8084270"/>
              <a:gd name="connsiteY16" fmla="*/ 2313993 h 3863236"/>
              <a:gd name="connsiteX17" fmla="*/ 1784596 w 8084270"/>
              <a:gd name="connsiteY17" fmla="*/ 2439904 h 3863236"/>
              <a:gd name="connsiteX18" fmla="*/ 1888606 w 8084270"/>
              <a:gd name="connsiteY18" fmla="*/ 2549391 h 3863236"/>
              <a:gd name="connsiteX19" fmla="*/ 2047358 w 8084270"/>
              <a:gd name="connsiteY19" fmla="*/ 2538442 h 3863236"/>
              <a:gd name="connsiteX20" fmla="*/ 2200636 w 8084270"/>
              <a:gd name="connsiteY20" fmla="*/ 2275673 h 3863236"/>
              <a:gd name="connsiteX21" fmla="*/ 2386760 w 8084270"/>
              <a:gd name="connsiteY21" fmla="*/ 2379686 h 3863236"/>
              <a:gd name="connsiteX22" fmla="*/ 2611203 w 8084270"/>
              <a:gd name="connsiteY22" fmla="*/ 2390634 h 3863236"/>
              <a:gd name="connsiteX23" fmla="*/ 2720687 w 8084270"/>
              <a:gd name="connsiteY23" fmla="*/ 2346839 h 3863236"/>
              <a:gd name="connsiteX24" fmla="*/ 2786378 w 8084270"/>
              <a:gd name="connsiteY24" fmla="*/ 2242827 h 3863236"/>
              <a:gd name="connsiteX25" fmla="*/ 2895862 w 8084270"/>
              <a:gd name="connsiteY25" fmla="*/ 2018378 h 3863236"/>
              <a:gd name="connsiteX26" fmla="*/ 3076512 w 8084270"/>
              <a:gd name="connsiteY26" fmla="*/ 1700865 h 3863236"/>
              <a:gd name="connsiteX27" fmla="*/ 3224315 w 8084270"/>
              <a:gd name="connsiteY27" fmla="*/ 1443571 h 3863236"/>
              <a:gd name="connsiteX28" fmla="*/ 3383068 w 8084270"/>
              <a:gd name="connsiteY28" fmla="*/ 1345032 h 3863236"/>
              <a:gd name="connsiteX29" fmla="*/ 3448758 w 8084270"/>
              <a:gd name="connsiteY29" fmla="*/ 1399776 h 3863236"/>
              <a:gd name="connsiteX30" fmla="*/ 3498026 w 8084270"/>
              <a:gd name="connsiteY30" fmla="*/ 1476417 h 3863236"/>
              <a:gd name="connsiteX31" fmla="*/ 3618459 w 8084270"/>
              <a:gd name="connsiteY31" fmla="*/ 1514737 h 3863236"/>
              <a:gd name="connsiteX32" fmla="*/ 3831954 w 8084270"/>
              <a:gd name="connsiteY32" fmla="*/ 1629699 h 3863236"/>
              <a:gd name="connsiteX33" fmla="*/ 3974284 w 8084270"/>
              <a:gd name="connsiteY33" fmla="*/ 1602327 h 3863236"/>
              <a:gd name="connsiteX34" fmla="*/ 4111139 w 8084270"/>
              <a:gd name="connsiteY34" fmla="*/ 1673494 h 3863236"/>
              <a:gd name="connsiteX35" fmla="*/ 4258943 w 8084270"/>
              <a:gd name="connsiteY35" fmla="*/ 1689917 h 3863236"/>
              <a:gd name="connsiteX36" fmla="*/ 4565499 w 8084270"/>
              <a:gd name="connsiteY36" fmla="*/ 1273866 h 3863236"/>
              <a:gd name="connsiteX37" fmla="*/ 4702355 w 8084270"/>
              <a:gd name="connsiteY37" fmla="*/ 1186276 h 3863236"/>
              <a:gd name="connsiteX38" fmla="*/ 4855633 w 8084270"/>
              <a:gd name="connsiteY38" fmla="*/ 879712 h 3863236"/>
              <a:gd name="connsiteX39" fmla="*/ 5003437 w 8084270"/>
              <a:gd name="connsiteY39" fmla="*/ 1043943 h 3863236"/>
              <a:gd name="connsiteX40" fmla="*/ 5129344 w 8084270"/>
              <a:gd name="connsiteY40" fmla="*/ 1208173 h 3863236"/>
              <a:gd name="connsiteX41" fmla="*/ 5271674 w 8084270"/>
              <a:gd name="connsiteY41" fmla="*/ 1208173 h 3863236"/>
              <a:gd name="connsiteX42" fmla="*/ 5326416 w 8084270"/>
              <a:gd name="connsiteY42" fmla="*/ 1235545 h 3863236"/>
              <a:gd name="connsiteX43" fmla="*/ 5561807 w 8084270"/>
              <a:gd name="connsiteY43" fmla="*/ 1383353 h 3863236"/>
              <a:gd name="connsiteX44" fmla="*/ 5643921 w 8084270"/>
              <a:gd name="connsiteY44" fmla="*/ 1487366 h 3863236"/>
              <a:gd name="connsiteX45" fmla="*/ 5720560 w 8084270"/>
              <a:gd name="connsiteY45" fmla="*/ 1629699 h 3863236"/>
              <a:gd name="connsiteX46" fmla="*/ 5890261 w 8084270"/>
              <a:gd name="connsiteY46" fmla="*/ 1739186 h 3863236"/>
              <a:gd name="connsiteX47" fmla="*/ 6191343 w 8084270"/>
              <a:gd name="connsiteY47" fmla="*/ 1361455 h 3863236"/>
              <a:gd name="connsiteX48" fmla="*/ 6481476 w 8084270"/>
              <a:gd name="connsiteY48" fmla="*/ 1153430 h 3863236"/>
              <a:gd name="connsiteX49" fmla="*/ 6629280 w 8084270"/>
              <a:gd name="connsiteY49" fmla="*/ 1153430 h 3863236"/>
              <a:gd name="connsiteX50" fmla="*/ 6755187 w 8084270"/>
              <a:gd name="connsiteY50" fmla="*/ 1208173 h 3863236"/>
              <a:gd name="connsiteX51" fmla="*/ 6913940 w 8084270"/>
              <a:gd name="connsiteY51" fmla="*/ 1126058 h 3863236"/>
              <a:gd name="connsiteX52" fmla="*/ 7083640 w 8084270"/>
              <a:gd name="connsiteY52" fmla="*/ 830443 h 3863236"/>
              <a:gd name="connsiteX53" fmla="*/ 7165754 w 8084270"/>
              <a:gd name="connsiteY53" fmla="*/ 573148 h 3863236"/>
              <a:gd name="connsiteX54" fmla="*/ 7346403 w 8084270"/>
              <a:gd name="connsiteY54" fmla="*/ 239212 h 3863236"/>
              <a:gd name="connsiteX55" fmla="*/ 7499681 w 8084270"/>
              <a:gd name="connsiteY55" fmla="*/ 244687 h 3863236"/>
              <a:gd name="connsiteX56" fmla="*/ 7593174 w 8084270"/>
              <a:gd name="connsiteY56" fmla="*/ 251679 h 3863236"/>
              <a:gd name="connsiteX57" fmla="*/ 7505155 w 8084270"/>
              <a:gd name="connsiteY57" fmla="*/ 3863236 h 3863236"/>
              <a:gd name="connsiteX58" fmla="*/ 0 w 8084270"/>
              <a:gd name="connsiteY58" fmla="*/ 3857762 h 3863236"/>
              <a:gd name="connsiteX0" fmla="*/ 0 w 8084270"/>
              <a:gd name="connsiteY0" fmla="*/ 3875481 h 3880955"/>
              <a:gd name="connsiteX1" fmla="*/ 5474 w 8084270"/>
              <a:gd name="connsiteY1" fmla="*/ 891957 h 3880955"/>
              <a:gd name="connsiteX2" fmla="*/ 65691 w 8084270"/>
              <a:gd name="connsiteY2" fmla="*/ 919328 h 3880955"/>
              <a:gd name="connsiteX3" fmla="*/ 142330 w 8084270"/>
              <a:gd name="connsiteY3" fmla="*/ 924803 h 3880955"/>
              <a:gd name="connsiteX4" fmla="*/ 251814 w 8084270"/>
              <a:gd name="connsiteY4" fmla="*/ 1001444 h 3880955"/>
              <a:gd name="connsiteX5" fmla="*/ 355824 w 8084270"/>
              <a:gd name="connsiteY5" fmla="*/ 1116405 h 3880955"/>
              <a:gd name="connsiteX6" fmla="*/ 459834 w 8084270"/>
              <a:gd name="connsiteY6" fmla="*/ 1253264 h 3880955"/>
              <a:gd name="connsiteX7" fmla="*/ 574793 w 8084270"/>
              <a:gd name="connsiteY7" fmla="*/ 1264213 h 3880955"/>
              <a:gd name="connsiteX8" fmla="*/ 717123 w 8084270"/>
              <a:gd name="connsiteY8" fmla="*/ 1532456 h 3880955"/>
              <a:gd name="connsiteX9" fmla="*/ 804710 w 8084270"/>
              <a:gd name="connsiteY9" fmla="*/ 1811648 h 3880955"/>
              <a:gd name="connsiteX10" fmla="*/ 892298 w 8084270"/>
              <a:gd name="connsiteY10" fmla="*/ 2036097 h 3880955"/>
              <a:gd name="connsiteX11" fmla="*/ 1051050 w 8084270"/>
              <a:gd name="connsiteY11" fmla="*/ 2101789 h 3880955"/>
              <a:gd name="connsiteX12" fmla="*/ 1166009 w 8084270"/>
              <a:gd name="connsiteY12" fmla="*/ 2342661 h 3880955"/>
              <a:gd name="connsiteX13" fmla="*/ 1264545 w 8084270"/>
              <a:gd name="connsiteY13" fmla="*/ 2413828 h 3880955"/>
              <a:gd name="connsiteX14" fmla="*/ 1313813 w 8084270"/>
              <a:gd name="connsiteY14" fmla="*/ 2457623 h 3880955"/>
              <a:gd name="connsiteX15" fmla="*/ 1461617 w 8084270"/>
              <a:gd name="connsiteY15" fmla="*/ 2331712 h 3880955"/>
              <a:gd name="connsiteX16" fmla="*/ 1603946 w 8084270"/>
              <a:gd name="connsiteY16" fmla="*/ 2331712 h 3880955"/>
              <a:gd name="connsiteX17" fmla="*/ 1784596 w 8084270"/>
              <a:gd name="connsiteY17" fmla="*/ 2457623 h 3880955"/>
              <a:gd name="connsiteX18" fmla="*/ 1888606 w 8084270"/>
              <a:gd name="connsiteY18" fmla="*/ 2567110 h 3880955"/>
              <a:gd name="connsiteX19" fmla="*/ 2047358 w 8084270"/>
              <a:gd name="connsiteY19" fmla="*/ 2556161 h 3880955"/>
              <a:gd name="connsiteX20" fmla="*/ 2200636 w 8084270"/>
              <a:gd name="connsiteY20" fmla="*/ 2293392 h 3880955"/>
              <a:gd name="connsiteX21" fmla="*/ 2386760 w 8084270"/>
              <a:gd name="connsiteY21" fmla="*/ 2397405 h 3880955"/>
              <a:gd name="connsiteX22" fmla="*/ 2611203 w 8084270"/>
              <a:gd name="connsiteY22" fmla="*/ 2408353 h 3880955"/>
              <a:gd name="connsiteX23" fmla="*/ 2720687 w 8084270"/>
              <a:gd name="connsiteY23" fmla="*/ 2364558 h 3880955"/>
              <a:gd name="connsiteX24" fmla="*/ 2786378 w 8084270"/>
              <a:gd name="connsiteY24" fmla="*/ 2260546 h 3880955"/>
              <a:gd name="connsiteX25" fmla="*/ 2895862 w 8084270"/>
              <a:gd name="connsiteY25" fmla="*/ 2036097 h 3880955"/>
              <a:gd name="connsiteX26" fmla="*/ 3076512 w 8084270"/>
              <a:gd name="connsiteY26" fmla="*/ 1718584 h 3880955"/>
              <a:gd name="connsiteX27" fmla="*/ 3224315 w 8084270"/>
              <a:gd name="connsiteY27" fmla="*/ 1461290 h 3880955"/>
              <a:gd name="connsiteX28" fmla="*/ 3383068 w 8084270"/>
              <a:gd name="connsiteY28" fmla="*/ 1362751 h 3880955"/>
              <a:gd name="connsiteX29" fmla="*/ 3448758 w 8084270"/>
              <a:gd name="connsiteY29" fmla="*/ 1417495 h 3880955"/>
              <a:gd name="connsiteX30" fmla="*/ 3498026 w 8084270"/>
              <a:gd name="connsiteY30" fmla="*/ 1494136 h 3880955"/>
              <a:gd name="connsiteX31" fmla="*/ 3618459 w 8084270"/>
              <a:gd name="connsiteY31" fmla="*/ 1532456 h 3880955"/>
              <a:gd name="connsiteX32" fmla="*/ 3831954 w 8084270"/>
              <a:gd name="connsiteY32" fmla="*/ 1647418 h 3880955"/>
              <a:gd name="connsiteX33" fmla="*/ 3974284 w 8084270"/>
              <a:gd name="connsiteY33" fmla="*/ 1620046 h 3880955"/>
              <a:gd name="connsiteX34" fmla="*/ 4111139 w 8084270"/>
              <a:gd name="connsiteY34" fmla="*/ 1691213 h 3880955"/>
              <a:gd name="connsiteX35" fmla="*/ 4258943 w 8084270"/>
              <a:gd name="connsiteY35" fmla="*/ 1707636 h 3880955"/>
              <a:gd name="connsiteX36" fmla="*/ 4565499 w 8084270"/>
              <a:gd name="connsiteY36" fmla="*/ 1291585 h 3880955"/>
              <a:gd name="connsiteX37" fmla="*/ 4702355 w 8084270"/>
              <a:gd name="connsiteY37" fmla="*/ 1203995 h 3880955"/>
              <a:gd name="connsiteX38" fmla="*/ 4855633 w 8084270"/>
              <a:gd name="connsiteY38" fmla="*/ 897431 h 3880955"/>
              <a:gd name="connsiteX39" fmla="*/ 5003437 w 8084270"/>
              <a:gd name="connsiteY39" fmla="*/ 1061662 h 3880955"/>
              <a:gd name="connsiteX40" fmla="*/ 5129344 w 8084270"/>
              <a:gd name="connsiteY40" fmla="*/ 1225892 h 3880955"/>
              <a:gd name="connsiteX41" fmla="*/ 5271674 w 8084270"/>
              <a:gd name="connsiteY41" fmla="*/ 1225892 h 3880955"/>
              <a:gd name="connsiteX42" fmla="*/ 5326416 w 8084270"/>
              <a:gd name="connsiteY42" fmla="*/ 1253264 h 3880955"/>
              <a:gd name="connsiteX43" fmla="*/ 5561807 w 8084270"/>
              <a:gd name="connsiteY43" fmla="*/ 1401072 h 3880955"/>
              <a:gd name="connsiteX44" fmla="*/ 5643921 w 8084270"/>
              <a:gd name="connsiteY44" fmla="*/ 1505085 h 3880955"/>
              <a:gd name="connsiteX45" fmla="*/ 5720560 w 8084270"/>
              <a:gd name="connsiteY45" fmla="*/ 1647418 h 3880955"/>
              <a:gd name="connsiteX46" fmla="*/ 5890261 w 8084270"/>
              <a:gd name="connsiteY46" fmla="*/ 1756905 h 3880955"/>
              <a:gd name="connsiteX47" fmla="*/ 6191343 w 8084270"/>
              <a:gd name="connsiteY47" fmla="*/ 1379174 h 3880955"/>
              <a:gd name="connsiteX48" fmla="*/ 6481476 w 8084270"/>
              <a:gd name="connsiteY48" fmla="*/ 1171149 h 3880955"/>
              <a:gd name="connsiteX49" fmla="*/ 6629280 w 8084270"/>
              <a:gd name="connsiteY49" fmla="*/ 1171149 h 3880955"/>
              <a:gd name="connsiteX50" fmla="*/ 6755187 w 8084270"/>
              <a:gd name="connsiteY50" fmla="*/ 1225892 h 3880955"/>
              <a:gd name="connsiteX51" fmla="*/ 6913940 w 8084270"/>
              <a:gd name="connsiteY51" fmla="*/ 1143777 h 3880955"/>
              <a:gd name="connsiteX52" fmla="*/ 7083640 w 8084270"/>
              <a:gd name="connsiteY52" fmla="*/ 848162 h 3880955"/>
              <a:gd name="connsiteX53" fmla="*/ 7165754 w 8084270"/>
              <a:gd name="connsiteY53" fmla="*/ 590867 h 3880955"/>
              <a:gd name="connsiteX54" fmla="*/ 7346403 w 8084270"/>
              <a:gd name="connsiteY54" fmla="*/ 256931 h 3880955"/>
              <a:gd name="connsiteX55" fmla="*/ 7499681 w 8084270"/>
              <a:gd name="connsiteY55" fmla="*/ 262406 h 3880955"/>
              <a:gd name="connsiteX56" fmla="*/ 7593174 w 8084270"/>
              <a:gd name="connsiteY56" fmla="*/ 269398 h 3880955"/>
              <a:gd name="connsiteX57" fmla="*/ 7505155 w 8084270"/>
              <a:gd name="connsiteY57" fmla="*/ 3880955 h 3880955"/>
              <a:gd name="connsiteX58" fmla="*/ 0 w 8084270"/>
              <a:gd name="connsiteY58" fmla="*/ 3875481 h 3880955"/>
              <a:gd name="connsiteX0" fmla="*/ 0 w 8084270"/>
              <a:gd name="connsiteY0" fmla="*/ 3618550 h 3624024"/>
              <a:gd name="connsiteX1" fmla="*/ 5474 w 8084270"/>
              <a:gd name="connsiteY1" fmla="*/ 635026 h 3624024"/>
              <a:gd name="connsiteX2" fmla="*/ 65691 w 8084270"/>
              <a:gd name="connsiteY2" fmla="*/ 662397 h 3624024"/>
              <a:gd name="connsiteX3" fmla="*/ 142330 w 8084270"/>
              <a:gd name="connsiteY3" fmla="*/ 667872 h 3624024"/>
              <a:gd name="connsiteX4" fmla="*/ 251814 w 8084270"/>
              <a:gd name="connsiteY4" fmla="*/ 744513 h 3624024"/>
              <a:gd name="connsiteX5" fmla="*/ 355824 w 8084270"/>
              <a:gd name="connsiteY5" fmla="*/ 859474 h 3624024"/>
              <a:gd name="connsiteX6" fmla="*/ 459834 w 8084270"/>
              <a:gd name="connsiteY6" fmla="*/ 996333 h 3624024"/>
              <a:gd name="connsiteX7" fmla="*/ 574793 w 8084270"/>
              <a:gd name="connsiteY7" fmla="*/ 1007282 h 3624024"/>
              <a:gd name="connsiteX8" fmla="*/ 717123 w 8084270"/>
              <a:gd name="connsiteY8" fmla="*/ 1275525 h 3624024"/>
              <a:gd name="connsiteX9" fmla="*/ 804710 w 8084270"/>
              <a:gd name="connsiteY9" fmla="*/ 1554717 h 3624024"/>
              <a:gd name="connsiteX10" fmla="*/ 892298 w 8084270"/>
              <a:gd name="connsiteY10" fmla="*/ 1779166 h 3624024"/>
              <a:gd name="connsiteX11" fmla="*/ 1051050 w 8084270"/>
              <a:gd name="connsiteY11" fmla="*/ 1844858 h 3624024"/>
              <a:gd name="connsiteX12" fmla="*/ 1166009 w 8084270"/>
              <a:gd name="connsiteY12" fmla="*/ 2085730 h 3624024"/>
              <a:gd name="connsiteX13" fmla="*/ 1264545 w 8084270"/>
              <a:gd name="connsiteY13" fmla="*/ 2156897 h 3624024"/>
              <a:gd name="connsiteX14" fmla="*/ 1313813 w 8084270"/>
              <a:gd name="connsiteY14" fmla="*/ 2200692 h 3624024"/>
              <a:gd name="connsiteX15" fmla="*/ 1461617 w 8084270"/>
              <a:gd name="connsiteY15" fmla="*/ 2074781 h 3624024"/>
              <a:gd name="connsiteX16" fmla="*/ 1603946 w 8084270"/>
              <a:gd name="connsiteY16" fmla="*/ 2074781 h 3624024"/>
              <a:gd name="connsiteX17" fmla="*/ 1784596 w 8084270"/>
              <a:gd name="connsiteY17" fmla="*/ 2200692 h 3624024"/>
              <a:gd name="connsiteX18" fmla="*/ 1888606 w 8084270"/>
              <a:gd name="connsiteY18" fmla="*/ 2310179 h 3624024"/>
              <a:gd name="connsiteX19" fmla="*/ 2047358 w 8084270"/>
              <a:gd name="connsiteY19" fmla="*/ 2299230 h 3624024"/>
              <a:gd name="connsiteX20" fmla="*/ 2200636 w 8084270"/>
              <a:gd name="connsiteY20" fmla="*/ 2036461 h 3624024"/>
              <a:gd name="connsiteX21" fmla="*/ 2386760 w 8084270"/>
              <a:gd name="connsiteY21" fmla="*/ 2140474 h 3624024"/>
              <a:gd name="connsiteX22" fmla="*/ 2611203 w 8084270"/>
              <a:gd name="connsiteY22" fmla="*/ 2151422 h 3624024"/>
              <a:gd name="connsiteX23" fmla="*/ 2720687 w 8084270"/>
              <a:gd name="connsiteY23" fmla="*/ 2107627 h 3624024"/>
              <a:gd name="connsiteX24" fmla="*/ 2786378 w 8084270"/>
              <a:gd name="connsiteY24" fmla="*/ 2003615 h 3624024"/>
              <a:gd name="connsiteX25" fmla="*/ 2895862 w 8084270"/>
              <a:gd name="connsiteY25" fmla="*/ 1779166 h 3624024"/>
              <a:gd name="connsiteX26" fmla="*/ 3076512 w 8084270"/>
              <a:gd name="connsiteY26" fmla="*/ 1461653 h 3624024"/>
              <a:gd name="connsiteX27" fmla="*/ 3224315 w 8084270"/>
              <a:gd name="connsiteY27" fmla="*/ 1204359 h 3624024"/>
              <a:gd name="connsiteX28" fmla="*/ 3383068 w 8084270"/>
              <a:gd name="connsiteY28" fmla="*/ 1105820 h 3624024"/>
              <a:gd name="connsiteX29" fmla="*/ 3448758 w 8084270"/>
              <a:gd name="connsiteY29" fmla="*/ 1160564 h 3624024"/>
              <a:gd name="connsiteX30" fmla="*/ 3498026 w 8084270"/>
              <a:gd name="connsiteY30" fmla="*/ 1237205 h 3624024"/>
              <a:gd name="connsiteX31" fmla="*/ 3618459 w 8084270"/>
              <a:gd name="connsiteY31" fmla="*/ 1275525 h 3624024"/>
              <a:gd name="connsiteX32" fmla="*/ 3831954 w 8084270"/>
              <a:gd name="connsiteY32" fmla="*/ 1390487 h 3624024"/>
              <a:gd name="connsiteX33" fmla="*/ 3974284 w 8084270"/>
              <a:gd name="connsiteY33" fmla="*/ 1363115 h 3624024"/>
              <a:gd name="connsiteX34" fmla="*/ 4111139 w 8084270"/>
              <a:gd name="connsiteY34" fmla="*/ 1434282 h 3624024"/>
              <a:gd name="connsiteX35" fmla="*/ 4258943 w 8084270"/>
              <a:gd name="connsiteY35" fmla="*/ 1450705 h 3624024"/>
              <a:gd name="connsiteX36" fmla="*/ 4565499 w 8084270"/>
              <a:gd name="connsiteY36" fmla="*/ 1034654 h 3624024"/>
              <a:gd name="connsiteX37" fmla="*/ 4702355 w 8084270"/>
              <a:gd name="connsiteY37" fmla="*/ 947064 h 3624024"/>
              <a:gd name="connsiteX38" fmla="*/ 4855633 w 8084270"/>
              <a:gd name="connsiteY38" fmla="*/ 640500 h 3624024"/>
              <a:gd name="connsiteX39" fmla="*/ 5003437 w 8084270"/>
              <a:gd name="connsiteY39" fmla="*/ 804731 h 3624024"/>
              <a:gd name="connsiteX40" fmla="*/ 5129344 w 8084270"/>
              <a:gd name="connsiteY40" fmla="*/ 968961 h 3624024"/>
              <a:gd name="connsiteX41" fmla="*/ 5271674 w 8084270"/>
              <a:gd name="connsiteY41" fmla="*/ 968961 h 3624024"/>
              <a:gd name="connsiteX42" fmla="*/ 5326416 w 8084270"/>
              <a:gd name="connsiteY42" fmla="*/ 996333 h 3624024"/>
              <a:gd name="connsiteX43" fmla="*/ 5561807 w 8084270"/>
              <a:gd name="connsiteY43" fmla="*/ 1144141 h 3624024"/>
              <a:gd name="connsiteX44" fmla="*/ 5643921 w 8084270"/>
              <a:gd name="connsiteY44" fmla="*/ 1248154 h 3624024"/>
              <a:gd name="connsiteX45" fmla="*/ 5720560 w 8084270"/>
              <a:gd name="connsiteY45" fmla="*/ 1390487 h 3624024"/>
              <a:gd name="connsiteX46" fmla="*/ 5890261 w 8084270"/>
              <a:gd name="connsiteY46" fmla="*/ 1499974 h 3624024"/>
              <a:gd name="connsiteX47" fmla="*/ 6191343 w 8084270"/>
              <a:gd name="connsiteY47" fmla="*/ 1122243 h 3624024"/>
              <a:gd name="connsiteX48" fmla="*/ 6481476 w 8084270"/>
              <a:gd name="connsiteY48" fmla="*/ 914218 h 3624024"/>
              <a:gd name="connsiteX49" fmla="*/ 6629280 w 8084270"/>
              <a:gd name="connsiteY49" fmla="*/ 914218 h 3624024"/>
              <a:gd name="connsiteX50" fmla="*/ 6755187 w 8084270"/>
              <a:gd name="connsiteY50" fmla="*/ 968961 h 3624024"/>
              <a:gd name="connsiteX51" fmla="*/ 6913940 w 8084270"/>
              <a:gd name="connsiteY51" fmla="*/ 886846 h 3624024"/>
              <a:gd name="connsiteX52" fmla="*/ 7083640 w 8084270"/>
              <a:gd name="connsiteY52" fmla="*/ 591231 h 3624024"/>
              <a:gd name="connsiteX53" fmla="*/ 7165754 w 8084270"/>
              <a:gd name="connsiteY53" fmla="*/ 333936 h 3624024"/>
              <a:gd name="connsiteX54" fmla="*/ 7346403 w 8084270"/>
              <a:gd name="connsiteY54" fmla="*/ 0 h 3624024"/>
              <a:gd name="connsiteX55" fmla="*/ 7499681 w 8084270"/>
              <a:gd name="connsiteY55" fmla="*/ 5475 h 3624024"/>
              <a:gd name="connsiteX56" fmla="*/ 7593174 w 8084270"/>
              <a:gd name="connsiteY56" fmla="*/ 12467 h 3624024"/>
              <a:gd name="connsiteX57" fmla="*/ 7505155 w 8084270"/>
              <a:gd name="connsiteY57" fmla="*/ 3624024 h 3624024"/>
              <a:gd name="connsiteX58" fmla="*/ 0 w 8084270"/>
              <a:gd name="connsiteY58" fmla="*/ 3618550 h 3624024"/>
              <a:gd name="connsiteX0" fmla="*/ 0 w 8079051"/>
              <a:gd name="connsiteY0" fmla="*/ 3618550 h 3624024"/>
              <a:gd name="connsiteX1" fmla="*/ 5474 w 8079051"/>
              <a:gd name="connsiteY1" fmla="*/ 635026 h 3624024"/>
              <a:gd name="connsiteX2" fmla="*/ 65691 w 8079051"/>
              <a:gd name="connsiteY2" fmla="*/ 662397 h 3624024"/>
              <a:gd name="connsiteX3" fmla="*/ 142330 w 8079051"/>
              <a:gd name="connsiteY3" fmla="*/ 667872 h 3624024"/>
              <a:gd name="connsiteX4" fmla="*/ 251814 w 8079051"/>
              <a:gd name="connsiteY4" fmla="*/ 744513 h 3624024"/>
              <a:gd name="connsiteX5" fmla="*/ 355824 w 8079051"/>
              <a:gd name="connsiteY5" fmla="*/ 859474 h 3624024"/>
              <a:gd name="connsiteX6" fmla="*/ 459834 w 8079051"/>
              <a:gd name="connsiteY6" fmla="*/ 996333 h 3624024"/>
              <a:gd name="connsiteX7" fmla="*/ 574793 w 8079051"/>
              <a:gd name="connsiteY7" fmla="*/ 1007282 h 3624024"/>
              <a:gd name="connsiteX8" fmla="*/ 717123 w 8079051"/>
              <a:gd name="connsiteY8" fmla="*/ 1275525 h 3624024"/>
              <a:gd name="connsiteX9" fmla="*/ 804710 w 8079051"/>
              <a:gd name="connsiteY9" fmla="*/ 1554717 h 3624024"/>
              <a:gd name="connsiteX10" fmla="*/ 892298 w 8079051"/>
              <a:gd name="connsiteY10" fmla="*/ 1779166 h 3624024"/>
              <a:gd name="connsiteX11" fmla="*/ 1051050 w 8079051"/>
              <a:gd name="connsiteY11" fmla="*/ 1844858 h 3624024"/>
              <a:gd name="connsiteX12" fmla="*/ 1166009 w 8079051"/>
              <a:gd name="connsiteY12" fmla="*/ 2085730 h 3624024"/>
              <a:gd name="connsiteX13" fmla="*/ 1264545 w 8079051"/>
              <a:gd name="connsiteY13" fmla="*/ 2156897 h 3624024"/>
              <a:gd name="connsiteX14" fmla="*/ 1313813 w 8079051"/>
              <a:gd name="connsiteY14" fmla="*/ 2200692 h 3624024"/>
              <a:gd name="connsiteX15" fmla="*/ 1461617 w 8079051"/>
              <a:gd name="connsiteY15" fmla="*/ 2074781 h 3624024"/>
              <a:gd name="connsiteX16" fmla="*/ 1603946 w 8079051"/>
              <a:gd name="connsiteY16" fmla="*/ 2074781 h 3624024"/>
              <a:gd name="connsiteX17" fmla="*/ 1784596 w 8079051"/>
              <a:gd name="connsiteY17" fmla="*/ 2200692 h 3624024"/>
              <a:gd name="connsiteX18" fmla="*/ 1888606 w 8079051"/>
              <a:gd name="connsiteY18" fmla="*/ 2310179 h 3624024"/>
              <a:gd name="connsiteX19" fmla="*/ 2047358 w 8079051"/>
              <a:gd name="connsiteY19" fmla="*/ 2299230 h 3624024"/>
              <a:gd name="connsiteX20" fmla="*/ 2200636 w 8079051"/>
              <a:gd name="connsiteY20" fmla="*/ 2036461 h 3624024"/>
              <a:gd name="connsiteX21" fmla="*/ 2386760 w 8079051"/>
              <a:gd name="connsiteY21" fmla="*/ 2140474 h 3624024"/>
              <a:gd name="connsiteX22" fmla="*/ 2611203 w 8079051"/>
              <a:gd name="connsiteY22" fmla="*/ 2151422 h 3624024"/>
              <a:gd name="connsiteX23" fmla="*/ 2720687 w 8079051"/>
              <a:gd name="connsiteY23" fmla="*/ 2107627 h 3624024"/>
              <a:gd name="connsiteX24" fmla="*/ 2786378 w 8079051"/>
              <a:gd name="connsiteY24" fmla="*/ 2003615 h 3624024"/>
              <a:gd name="connsiteX25" fmla="*/ 2895862 w 8079051"/>
              <a:gd name="connsiteY25" fmla="*/ 1779166 h 3624024"/>
              <a:gd name="connsiteX26" fmla="*/ 3076512 w 8079051"/>
              <a:gd name="connsiteY26" fmla="*/ 1461653 h 3624024"/>
              <a:gd name="connsiteX27" fmla="*/ 3224315 w 8079051"/>
              <a:gd name="connsiteY27" fmla="*/ 1204359 h 3624024"/>
              <a:gd name="connsiteX28" fmla="*/ 3383068 w 8079051"/>
              <a:gd name="connsiteY28" fmla="*/ 1105820 h 3624024"/>
              <a:gd name="connsiteX29" fmla="*/ 3448758 w 8079051"/>
              <a:gd name="connsiteY29" fmla="*/ 1160564 h 3624024"/>
              <a:gd name="connsiteX30" fmla="*/ 3498026 w 8079051"/>
              <a:gd name="connsiteY30" fmla="*/ 1237205 h 3624024"/>
              <a:gd name="connsiteX31" fmla="*/ 3618459 w 8079051"/>
              <a:gd name="connsiteY31" fmla="*/ 1275525 h 3624024"/>
              <a:gd name="connsiteX32" fmla="*/ 3831954 w 8079051"/>
              <a:gd name="connsiteY32" fmla="*/ 1390487 h 3624024"/>
              <a:gd name="connsiteX33" fmla="*/ 3974284 w 8079051"/>
              <a:gd name="connsiteY33" fmla="*/ 1363115 h 3624024"/>
              <a:gd name="connsiteX34" fmla="*/ 4111139 w 8079051"/>
              <a:gd name="connsiteY34" fmla="*/ 1434282 h 3624024"/>
              <a:gd name="connsiteX35" fmla="*/ 4258943 w 8079051"/>
              <a:gd name="connsiteY35" fmla="*/ 1450705 h 3624024"/>
              <a:gd name="connsiteX36" fmla="*/ 4565499 w 8079051"/>
              <a:gd name="connsiteY36" fmla="*/ 1034654 h 3624024"/>
              <a:gd name="connsiteX37" fmla="*/ 4702355 w 8079051"/>
              <a:gd name="connsiteY37" fmla="*/ 947064 h 3624024"/>
              <a:gd name="connsiteX38" fmla="*/ 4855633 w 8079051"/>
              <a:gd name="connsiteY38" fmla="*/ 640500 h 3624024"/>
              <a:gd name="connsiteX39" fmla="*/ 5003437 w 8079051"/>
              <a:gd name="connsiteY39" fmla="*/ 804731 h 3624024"/>
              <a:gd name="connsiteX40" fmla="*/ 5129344 w 8079051"/>
              <a:gd name="connsiteY40" fmla="*/ 968961 h 3624024"/>
              <a:gd name="connsiteX41" fmla="*/ 5271674 w 8079051"/>
              <a:gd name="connsiteY41" fmla="*/ 968961 h 3624024"/>
              <a:gd name="connsiteX42" fmla="*/ 5326416 w 8079051"/>
              <a:gd name="connsiteY42" fmla="*/ 996333 h 3624024"/>
              <a:gd name="connsiteX43" fmla="*/ 5561807 w 8079051"/>
              <a:gd name="connsiteY43" fmla="*/ 1144141 h 3624024"/>
              <a:gd name="connsiteX44" fmla="*/ 5643921 w 8079051"/>
              <a:gd name="connsiteY44" fmla="*/ 1248154 h 3624024"/>
              <a:gd name="connsiteX45" fmla="*/ 5720560 w 8079051"/>
              <a:gd name="connsiteY45" fmla="*/ 1390487 h 3624024"/>
              <a:gd name="connsiteX46" fmla="*/ 5890261 w 8079051"/>
              <a:gd name="connsiteY46" fmla="*/ 1499974 h 3624024"/>
              <a:gd name="connsiteX47" fmla="*/ 6191343 w 8079051"/>
              <a:gd name="connsiteY47" fmla="*/ 1122243 h 3624024"/>
              <a:gd name="connsiteX48" fmla="*/ 6481476 w 8079051"/>
              <a:gd name="connsiteY48" fmla="*/ 914218 h 3624024"/>
              <a:gd name="connsiteX49" fmla="*/ 6629280 w 8079051"/>
              <a:gd name="connsiteY49" fmla="*/ 914218 h 3624024"/>
              <a:gd name="connsiteX50" fmla="*/ 6755187 w 8079051"/>
              <a:gd name="connsiteY50" fmla="*/ 968961 h 3624024"/>
              <a:gd name="connsiteX51" fmla="*/ 6913940 w 8079051"/>
              <a:gd name="connsiteY51" fmla="*/ 886846 h 3624024"/>
              <a:gd name="connsiteX52" fmla="*/ 7083640 w 8079051"/>
              <a:gd name="connsiteY52" fmla="*/ 591231 h 3624024"/>
              <a:gd name="connsiteX53" fmla="*/ 7165754 w 8079051"/>
              <a:gd name="connsiteY53" fmla="*/ 333936 h 3624024"/>
              <a:gd name="connsiteX54" fmla="*/ 7346403 w 8079051"/>
              <a:gd name="connsiteY54" fmla="*/ 0 h 3624024"/>
              <a:gd name="connsiteX55" fmla="*/ 7499681 w 8079051"/>
              <a:gd name="connsiteY55" fmla="*/ 5475 h 3624024"/>
              <a:gd name="connsiteX56" fmla="*/ 7593174 w 8079051"/>
              <a:gd name="connsiteY56" fmla="*/ 12467 h 3624024"/>
              <a:gd name="connsiteX57" fmla="*/ 7505155 w 8079051"/>
              <a:gd name="connsiteY57" fmla="*/ 3624024 h 3624024"/>
              <a:gd name="connsiteX58" fmla="*/ 0 w 8079051"/>
              <a:gd name="connsiteY58" fmla="*/ 3618550 h 3624024"/>
              <a:gd name="connsiteX0" fmla="*/ 0 w 7593174"/>
              <a:gd name="connsiteY0" fmla="*/ 3618550 h 3624024"/>
              <a:gd name="connsiteX1" fmla="*/ 5474 w 7593174"/>
              <a:gd name="connsiteY1" fmla="*/ 635026 h 3624024"/>
              <a:gd name="connsiteX2" fmla="*/ 65691 w 7593174"/>
              <a:gd name="connsiteY2" fmla="*/ 662397 h 3624024"/>
              <a:gd name="connsiteX3" fmla="*/ 142330 w 7593174"/>
              <a:gd name="connsiteY3" fmla="*/ 667872 h 3624024"/>
              <a:gd name="connsiteX4" fmla="*/ 251814 w 7593174"/>
              <a:gd name="connsiteY4" fmla="*/ 744513 h 3624024"/>
              <a:gd name="connsiteX5" fmla="*/ 355824 w 7593174"/>
              <a:gd name="connsiteY5" fmla="*/ 859474 h 3624024"/>
              <a:gd name="connsiteX6" fmla="*/ 459834 w 7593174"/>
              <a:gd name="connsiteY6" fmla="*/ 996333 h 3624024"/>
              <a:gd name="connsiteX7" fmla="*/ 574793 w 7593174"/>
              <a:gd name="connsiteY7" fmla="*/ 1007282 h 3624024"/>
              <a:gd name="connsiteX8" fmla="*/ 717123 w 7593174"/>
              <a:gd name="connsiteY8" fmla="*/ 1275525 h 3624024"/>
              <a:gd name="connsiteX9" fmla="*/ 804710 w 7593174"/>
              <a:gd name="connsiteY9" fmla="*/ 1554717 h 3624024"/>
              <a:gd name="connsiteX10" fmla="*/ 892298 w 7593174"/>
              <a:gd name="connsiteY10" fmla="*/ 1779166 h 3624024"/>
              <a:gd name="connsiteX11" fmla="*/ 1051050 w 7593174"/>
              <a:gd name="connsiteY11" fmla="*/ 1844858 h 3624024"/>
              <a:gd name="connsiteX12" fmla="*/ 1166009 w 7593174"/>
              <a:gd name="connsiteY12" fmla="*/ 2085730 h 3624024"/>
              <a:gd name="connsiteX13" fmla="*/ 1264545 w 7593174"/>
              <a:gd name="connsiteY13" fmla="*/ 2156897 h 3624024"/>
              <a:gd name="connsiteX14" fmla="*/ 1313813 w 7593174"/>
              <a:gd name="connsiteY14" fmla="*/ 2200692 h 3624024"/>
              <a:gd name="connsiteX15" fmla="*/ 1461617 w 7593174"/>
              <a:gd name="connsiteY15" fmla="*/ 2074781 h 3624024"/>
              <a:gd name="connsiteX16" fmla="*/ 1603946 w 7593174"/>
              <a:gd name="connsiteY16" fmla="*/ 2074781 h 3624024"/>
              <a:gd name="connsiteX17" fmla="*/ 1784596 w 7593174"/>
              <a:gd name="connsiteY17" fmla="*/ 2200692 h 3624024"/>
              <a:gd name="connsiteX18" fmla="*/ 1888606 w 7593174"/>
              <a:gd name="connsiteY18" fmla="*/ 2310179 h 3624024"/>
              <a:gd name="connsiteX19" fmla="*/ 2047358 w 7593174"/>
              <a:gd name="connsiteY19" fmla="*/ 2299230 h 3624024"/>
              <a:gd name="connsiteX20" fmla="*/ 2200636 w 7593174"/>
              <a:gd name="connsiteY20" fmla="*/ 2036461 h 3624024"/>
              <a:gd name="connsiteX21" fmla="*/ 2386760 w 7593174"/>
              <a:gd name="connsiteY21" fmla="*/ 2140474 h 3624024"/>
              <a:gd name="connsiteX22" fmla="*/ 2611203 w 7593174"/>
              <a:gd name="connsiteY22" fmla="*/ 2151422 h 3624024"/>
              <a:gd name="connsiteX23" fmla="*/ 2720687 w 7593174"/>
              <a:gd name="connsiteY23" fmla="*/ 2107627 h 3624024"/>
              <a:gd name="connsiteX24" fmla="*/ 2786378 w 7593174"/>
              <a:gd name="connsiteY24" fmla="*/ 2003615 h 3624024"/>
              <a:gd name="connsiteX25" fmla="*/ 2895862 w 7593174"/>
              <a:gd name="connsiteY25" fmla="*/ 1779166 h 3624024"/>
              <a:gd name="connsiteX26" fmla="*/ 3076512 w 7593174"/>
              <a:gd name="connsiteY26" fmla="*/ 1461653 h 3624024"/>
              <a:gd name="connsiteX27" fmla="*/ 3224315 w 7593174"/>
              <a:gd name="connsiteY27" fmla="*/ 1204359 h 3624024"/>
              <a:gd name="connsiteX28" fmla="*/ 3383068 w 7593174"/>
              <a:gd name="connsiteY28" fmla="*/ 1105820 h 3624024"/>
              <a:gd name="connsiteX29" fmla="*/ 3448758 w 7593174"/>
              <a:gd name="connsiteY29" fmla="*/ 1160564 h 3624024"/>
              <a:gd name="connsiteX30" fmla="*/ 3498026 w 7593174"/>
              <a:gd name="connsiteY30" fmla="*/ 1237205 h 3624024"/>
              <a:gd name="connsiteX31" fmla="*/ 3618459 w 7593174"/>
              <a:gd name="connsiteY31" fmla="*/ 1275525 h 3624024"/>
              <a:gd name="connsiteX32" fmla="*/ 3831954 w 7593174"/>
              <a:gd name="connsiteY32" fmla="*/ 1390487 h 3624024"/>
              <a:gd name="connsiteX33" fmla="*/ 3974284 w 7593174"/>
              <a:gd name="connsiteY33" fmla="*/ 1363115 h 3624024"/>
              <a:gd name="connsiteX34" fmla="*/ 4111139 w 7593174"/>
              <a:gd name="connsiteY34" fmla="*/ 1434282 h 3624024"/>
              <a:gd name="connsiteX35" fmla="*/ 4258943 w 7593174"/>
              <a:gd name="connsiteY35" fmla="*/ 1450705 h 3624024"/>
              <a:gd name="connsiteX36" fmla="*/ 4565499 w 7593174"/>
              <a:gd name="connsiteY36" fmla="*/ 1034654 h 3624024"/>
              <a:gd name="connsiteX37" fmla="*/ 4702355 w 7593174"/>
              <a:gd name="connsiteY37" fmla="*/ 947064 h 3624024"/>
              <a:gd name="connsiteX38" fmla="*/ 4855633 w 7593174"/>
              <a:gd name="connsiteY38" fmla="*/ 640500 h 3624024"/>
              <a:gd name="connsiteX39" fmla="*/ 5003437 w 7593174"/>
              <a:gd name="connsiteY39" fmla="*/ 804731 h 3624024"/>
              <a:gd name="connsiteX40" fmla="*/ 5129344 w 7593174"/>
              <a:gd name="connsiteY40" fmla="*/ 968961 h 3624024"/>
              <a:gd name="connsiteX41" fmla="*/ 5271674 w 7593174"/>
              <a:gd name="connsiteY41" fmla="*/ 968961 h 3624024"/>
              <a:gd name="connsiteX42" fmla="*/ 5326416 w 7593174"/>
              <a:gd name="connsiteY42" fmla="*/ 996333 h 3624024"/>
              <a:gd name="connsiteX43" fmla="*/ 5561807 w 7593174"/>
              <a:gd name="connsiteY43" fmla="*/ 1144141 h 3624024"/>
              <a:gd name="connsiteX44" fmla="*/ 5643921 w 7593174"/>
              <a:gd name="connsiteY44" fmla="*/ 1248154 h 3624024"/>
              <a:gd name="connsiteX45" fmla="*/ 5720560 w 7593174"/>
              <a:gd name="connsiteY45" fmla="*/ 1390487 h 3624024"/>
              <a:gd name="connsiteX46" fmla="*/ 5890261 w 7593174"/>
              <a:gd name="connsiteY46" fmla="*/ 1499974 h 3624024"/>
              <a:gd name="connsiteX47" fmla="*/ 6191343 w 7593174"/>
              <a:gd name="connsiteY47" fmla="*/ 1122243 h 3624024"/>
              <a:gd name="connsiteX48" fmla="*/ 6481476 w 7593174"/>
              <a:gd name="connsiteY48" fmla="*/ 914218 h 3624024"/>
              <a:gd name="connsiteX49" fmla="*/ 6629280 w 7593174"/>
              <a:gd name="connsiteY49" fmla="*/ 914218 h 3624024"/>
              <a:gd name="connsiteX50" fmla="*/ 6755187 w 7593174"/>
              <a:gd name="connsiteY50" fmla="*/ 968961 h 3624024"/>
              <a:gd name="connsiteX51" fmla="*/ 6913940 w 7593174"/>
              <a:gd name="connsiteY51" fmla="*/ 886846 h 3624024"/>
              <a:gd name="connsiteX52" fmla="*/ 7083640 w 7593174"/>
              <a:gd name="connsiteY52" fmla="*/ 591231 h 3624024"/>
              <a:gd name="connsiteX53" fmla="*/ 7165754 w 7593174"/>
              <a:gd name="connsiteY53" fmla="*/ 333936 h 3624024"/>
              <a:gd name="connsiteX54" fmla="*/ 7346403 w 7593174"/>
              <a:gd name="connsiteY54" fmla="*/ 0 h 3624024"/>
              <a:gd name="connsiteX55" fmla="*/ 7499681 w 7593174"/>
              <a:gd name="connsiteY55" fmla="*/ 5475 h 3624024"/>
              <a:gd name="connsiteX56" fmla="*/ 7593174 w 7593174"/>
              <a:gd name="connsiteY56" fmla="*/ 12467 h 3624024"/>
              <a:gd name="connsiteX57" fmla="*/ 7505155 w 7593174"/>
              <a:gd name="connsiteY57" fmla="*/ 3624024 h 3624024"/>
              <a:gd name="connsiteX58" fmla="*/ 0 w 7593174"/>
              <a:gd name="connsiteY58" fmla="*/ 3618550 h 3624024"/>
              <a:gd name="connsiteX0" fmla="*/ 0 w 7631654"/>
              <a:gd name="connsiteY0" fmla="*/ 3618550 h 3641541"/>
              <a:gd name="connsiteX1" fmla="*/ 5474 w 7631654"/>
              <a:gd name="connsiteY1" fmla="*/ 635026 h 3641541"/>
              <a:gd name="connsiteX2" fmla="*/ 65691 w 7631654"/>
              <a:gd name="connsiteY2" fmla="*/ 662397 h 3641541"/>
              <a:gd name="connsiteX3" fmla="*/ 142330 w 7631654"/>
              <a:gd name="connsiteY3" fmla="*/ 667872 h 3641541"/>
              <a:gd name="connsiteX4" fmla="*/ 251814 w 7631654"/>
              <a:gd name="connsiteY4" fmla="*/ 744513 h 3641541"/>
              <a:gd name="connsiteX5" fmla="*/ 355824 w 7631654"/>
              <a:gd name="connsiteY5" fmla="*/ 859474 h 3641541"/>
              <a:gd name="connsiteX6" fmla="*/ 459834 w 7631654"/>
              <a:gd name="connsiteY6" fmla="*/ 996333 h 3641541"/>
              <a:gd name="connsiteX7" fmla="*/ 574793 w 7631654"/>
              <a:gd name="connsiteY7" fmla="*/ 1007282 h 3641541"/>
              <a:gd name="connsiteX8" fmla="*/ 717123 w 7631654"/>
              <a:gd name="connsiteY8" fmla="*/ 1275525 h 3641541"/>
              <a:gd name="connsiteX9" fmla="*/ 804710 w 7631654"/>
              <a:gd name="connsiteY9" fmla="*/ 1554717 h 3641541"/>
              <a:gd name="connsiteX10" fmla="*/ 892298 w 7631654"/>
              <a:gd name="connsiteY10" fmla="*/ 1779166 h 3641541"/>
              <a:gd name="connsiteX11" fmla="*/ 1051050 w 7631654"/>
              <a:gd name="connsiteY11" fmla="*/ 1844858 h 3641541"/>
              <a:gd name="connsiteX12" fmla="*/ 1166009 w 7631654"/>
              <a:gd name="connsiteY12" fmla="*/ 2085730 h 3641541"/>
              <a:gd name="connsiteX13" fmla="*/ 1264545 w 7631654"/>
              <a:gd name="connsiteY13" fmla="*/ 2156897 h 3641541"/>
              <a:gd name="connsiteX14" fmla="*/ 1313813 w 7631654"/>
              <a:gd name="connsiteY14" fmla="*/ 2200692 h 3641541"/>
              <a:gd name="connsiteX15" fmla="*/ 1461617 w 7631654"/>
              <a:gd name="connsiteY15" fmla="*/ 2074781 h 3641541"/>
              <a:gd name="connsiteX16" fmla="*/ 1603946 w 7631654"/>
              <a:gd name="connsiteY16" fmla="*/ 2074781 h 3641541"/>
              <a:gd name="connsiteX17" fmla="*/ 1784596 w 7631654"/>
              <a:gd name="connsiteY17" fmla="*/ 2200692 h 3641541"/>
              <a:gd name="connsiteX18" fmla="*/ 1888606 w 7631654"/>
              <a:gd name="connsiteY18" fmla="*/ 2310179 h 3641541"/>
              <a:gd name="connsiteX19" fmla="*/ 2047358 w 7631654"/>
              <a:gd name="connsiteY19" fmla="*/ 2299230 h 3641541"/>
              <a:gd name="connsiteX20" fmla="*/ 2200636 w 7631654"/>
              <a:gd name="connsiteY20" fmla="*/ 2036461 h 3641541"/>
              <a:gd name="connsiteX21" fmla="*/ 2386760 w 7631654"/>
              <a:gd name="connsiteY21" fmla="*/ 2140474 h 3641541"/>
              <a:gd name="connsiteX22" fmla="*/ 2611203 w 7631654"/>
              <a:gd name="connsiteY22" fmla="*/ 2151422 h 3641541"/>
              <a:gd name="connsiteX23" fmla="*/ 2720687 w 7631654"/>
              <a:gd name="connsiteY23" fmla="*/ 2107627 h 3641541"/>
              <a:gd name="connsiteX24" fmla="*/ 2786378 w 7631654"/>
              <a:gd name="connsiteY24" fmla="*/ 2003615 h 3641541"/>
              <a:gd name="connsiteX25" fmla="*/ 2895862 w 7631654"/>
              <a:gd name="connsiteY25" fmla="*/ 1779166 h 3641541"/>
              <a:gd name="connsiteX26" fmla="*/ 3076512 w 7631654"/>
              <a:gd name="connsiteY26" fmla="*/ 1461653 h 3641541"/>
              <a:gd name="connsiteX27" fmla="*/ 3224315 w 7631654"/>
              <a:gd name="connsiteY27" fmla="*/ 1204359 h 3641541"/>
              <a:gd name="connsiteX28" fmla="*/ 3383068 w 7631654"/>
              <a:gd name="connsiteY28" fmla="*/ 1105820 h 3641541"/>
              <a:gd name="connsiteX29" fmla="*/ 3448758 w 7631654"/>
              <a:gd name="connsiteY29" fmla="*/ 1160564 h 3641541"/>
              <a:gd name="connsiteX30" fmla="*/ 3498026 w 7631654"/>
              <a:gd name="connsiteY30" fmla="*/ 1237205 h 3641541"/>
              <a:gd name="connsiteX31" fmla="*/ 3618459 w 7631654"/>
              <a:gd name="connsiteY31" fmla="*/ 1275525 h 3641541"/>
              <a:gd name="connsiteX32" fmla="*/ 3831954 w 7631654"/>
              <a:gd name="connsiteY32" fmla="*/ 1390487 h 3641541"/>
              <a:gd name="connsiteX33" fmla="*/ 3974284 w 7631654"/>
              <a:gd name="connsiteY33" fmla="*/ 1363115 h 3641541"/>
              <a:gd name="connsiteX34" fmla="*/ 4111139 w 7631654"/>
              <a:gd name="connsiteY34" fmla="*/ 1434282 h 3641541"/>
              <a:gd name="connsiteX35" fmla="*/ 4258943 w 7631654"/>
              <a:gd name="connsiteY35" fmla="*/ 1450705 h 3641541"/>
              <a:gd name="connsiteX36" fmla="*/ 4565499 w 7631654"/>
              <a:gd name="connsiteY36" fmla="*/ 1034654 h 3641541"/>
              <a:gd name="connsiteX37" fmla="*/ 4702355 w 7631654"/>
              <a:gd name="connsiteY37" fmla="*/ 947064 h 3641541"/>
              <a:gd name="connsiteX38" fmla="*/ 4855633 w 7631654"/>
              <a:gd name="connsiteY38" fmla="*/ 640500 h 3641541"/>
              <a:gd name="connsiteX39" fmla="*/ 5003437 w 7631654"/>
              <a:gd name="connsiteY39" fmla="*/ 804731 h 3641541"/>
              <a:gd name="connsiteX40" fmla="*/ 5129344 w 7631654"/>
              <a:gd name="connsiteY40" fmla="*/ 968961 h 3641541"/>
              <a:gd name="connsiteX41" fmla="*/ 5271674 w 7631654"/>
              <a:gd name="connsiteY41" fmla="*/ 968961 h 3641541"/>
              <a:gd name="connsiteX42" fmla="*/ 5326416 w 7631654"/>
              <a:gd name="connsiteY42" fmla="*/ 996333 h 3641541"/>
              <a:gd name="connsiteX43" fmla="*/ 5561807 w 7631654"/>
              <a:gd name="connsiteY43" fmla="*/ 1144141 h 3641541"/>
              <a:gd name="connsiteX44" fmla="*/ 5643921 w 7631654"/>
              <a:gd name="connsiteY44" fmla="*/ 1248154 h 3641541"/>
              <a:gd name="connsiteX45" fmla="*/ 5720560 w 7631654"/>
              <a:gd name="connsiteY45" fmla="*/ 1390487 h 3641541"/>
              <a:gd name="connsiteX46" fmla="*/ 5890261 w 7631654"/>
              <a:gd name="connsiteY46" fmla="*/ 1499974 h 3641541"/>
              <a:gd name="connsiteX47" fmla="*/ 6191343 w 7631654"/>
              <a:gd name="connsiteY47" fmla="*/ 1122243 h 3641541"/>
              <a:gd name="connsiteX48" fmla="*/ 6481476 w 7631654"/>
              <a:gd name="connsiteY48" fmla="*/ 914218 h 3641541"/>
              <a:gd name="connsiteX49" fmla="*/ 6629280 w 7631654"/>
              <a:gd name="connsiteY49" fmla="*/ 914218 h 3641541"/>
              <a:gd name="connsiteX50" fmla="*/ 6755187 w 7631654"/>
              <a:gd name="connsiteY50" fmla="*/ 968961 h 3641541"/>
              <a:gd name="connsiteX51" fmla="*/ 6913940 w 7631654"/>
              <a:gd name="connsiteY51" fmla="*/ 886846 h 3641541"/>
              <a:gd name="connsiteX52" fmla="*/ 7083640 w 7631654"/>
              <a:gd name="connsiteY52" fmla="*/ 591231 h 3641541"/>
              <a:gd name="connsiteX53" fmla="*/ 7165754 w 7631654"/>
              <a:gd name="connsiteY53" fmla="*/ 333936 h 3641541"/>
              <a:gd name="connsiteX54" fmla="*/ 7346403 w 7631654"/>
              <a:gd name="connsiteY54" fmla="*/ 0 h 3641541"/>
              <a:gd name="connsiteX55" fmla="*/ 7499681 w 7631654"/>
              <a:gd name="connsiteY55" fmla="*/ 5475 h 3641541"/>
              <a:gd name="connsiteX56" fmla="*/ 7593174 w 7631654"/>
              <a:gd name="connsiteY56" fmla="*/ 12467 h 3641541"/>
              <a:gd name="connsiteX57" fmla="*/ 7593930 w 7631654"/>
              <a:gd name="connsiteY57" fmla="*/ 3641541 h 3641541"/>
              <a:gd name="connsiteX58" fmla="*/ 0 w 7631654"/>
              <a:gd name="connsiteY58" fmla="*/ 3618550 h 3641541"/>
              <a:gd name="connsiteX0" fmla="*/ 0 w 7593930"/>
              <a:gd name="connsiteY0" fmla="*/ 3618550 h 3641541"/>
              <a:gd name="connsiteX1" fmla="*/ 5474 w 7593930"/>
              <a:gd name="connsiteY1" fmla="*/ 635026 h 3641541"/>
              <a:gd name="connsiteX2" fmla="*/ 65691 w 7593930"/>
              <a:gd name="connsiteY2" fmla="*/ 662397 h 3641541"/>
              <a:gd name="connsiteX3" fmla="*/ 142330 w 7593930"/>
              <a:gd name="connsiteY3" fmla="*/ 667872 h 3641541"/>
              <a:gd name="connsiteX4" fmla="*/ 251814 w 7593930"/>
              <a:gd name="connsiteY4" fmla="*/ 744513 h 3641541"/>
              <a:gd name="connsiteX5" fmla="*/ 355824 w 7593930"/>
              <a:gd name="connsiteY5" fmla="*/ 859474 h 3641541"/>
              <a:gd name="connsiteX6" fmla="*/ 459834 w 7593930"/>
              <a:gd name="connsiteY6" fmla="*/ 996333 h 3641541"/>
              <a:gd name="connsiteX7" fmla="*/ 574793 w 7593930"/>
              <a:gd name="connsiteY7" fmla="*/ 1007282 h 3641541"/>
              <a:gd name="connsiteX8" fmla="*/ 717123 w 7593930"/>
              <a:gd name="connsiteY8" fmla="*/ 1275525 h 3641541"/>
              <a:gd name="connsiteX9" fmla="*/ 804710 w 7593930"/>
              <a:gd name="connsiteY9" fmla="*/ 1554717 h 3641541"/>
              <a:gd name="connsiteX10" fmla="*/ 892298 w 7593930"/>
              <a:gd name="connsiteY10" fmla="*/ 1779166 h 3641541"/>
              <a:gd name="connsiteX11" fmla="*/ 1051050 w 7593930"/>
              <a:gd name="connsiteY11" fmla="*/ 1844858 h 3641541"/>
              <a:gd name="connsiteX12" fmla="*/ 1166009 w 7593930"/>
              <a:gd name="connsiteY12" fmla="*/ 2085730 h 3641541"/>
              <a:gd name="connsiteX13" fmla="*/ 1264545 w 7593930"/>
              <a:gd name="connsiteY13" fmla="*/ 2156897 h 3641541"/>
              <a:gd name="connsiteX14" fmla="*/ 1313813 w 7593930"/>
              <a:gd name="connsiteY14" fmla="*/ 2200692 h 3641541"/>
              <a:gd name="connsiteX15" fmla="*/ 1461617 w 7593930"/>
              <a:gd name="connsiteY15" fmla="*/ 2074781 h 3641541"/>
              <a:gd name="connsiteX16" fmla="*/ 1603946 w 7593930"/>
              <a:gd name="connsiteY16" fmla="*/ 2074781 h 3641541"/>
              <a:gd name="connsiteX17" fmla="*/ 1784596 w 7593930"/>
              <a:gd name="connsiteY17" fmla="*/ 2200692 h 3641541"/>
              <a:gd name="connsiteX18" fmla="*/ 1888606 w 7593930"/>
              <a:gd name="connsiteY18" fmla="*/ 2310179 h 3641541"/>
              <a:gd name="connsiteX19" fmla="*/ 2047358 w 7593930"/>
              <a:gd name="connsiteY19" fmla="*/ 2299230 h 3641541"/>
              <a:gd name="connsiteX20" fmla="*/ 2200636 w 7593930"/>
              <a:gd name="connsiteY20" fmla="*/ 2036461 h 3641541"/>
              <a:gd name="connsiteX21" fmla="*/ 2386760 w 7593930"/>
              <a:gd name="connsiteY21" fmla="*/ 2140474 h 3641541"/>
              <a:gd name="connsiteX22" fmla="*/ 2611203 w 7593930"/>
              <a:gd name="connsiteY22" fmla="*/ 2151422 h 3641541"/>
              <a:gd name="connsiteX23" fmla="*/ 2720687 w 7593930"/>
              <a:gd name="connsiteY23" fmla="*/ 2107627 h 3641541"/>
              <a:gd name="connsiteX24" fmla="*/ 2786378 w 7593930"/>
              <a:gd name="connsiteY24" fmla="*/ 2003615 h 3641541"/>
              <a:gd name="connsiteX25" fmla="*/ 2895862 w 7593930"/>
              <a:gd name="connsiteY25" fmla="*/ 1779166 h 3641541"/>
              <a:gd name="connsiteX26" fmla="*/ 3076512 w 7593930"/>
              <a:gd name="connsiteY26" fmla="*/ 1461653 h 3641541"/>
              <a:gd name="connsiteX27" fmla="*/ 3224315 w 7593930"/>
              <a:gd name="connsiteY27" fmla="*/ 1204359 h 3641541"/>
              <a:gd name="connsiteX28" fmla="*/ 3383068 w 7593930"/>
              <a:gd name="connsiteY28" fmla="*/ 1105820 h 3641541"/>
              <a:gd name="connsiteX29" fmla="*/ 3448758 w 7593930"/>
              <a:gd name="connsiteY29" fmla="*/ 1160564 h 3641541"/>
              <a:gd name="connsiteX30" fmla="*/ 3498026 w 7593930"/>
              <a:gd name="connsiteY30" fmla="*/ 1237205 h 3641541"/>
              <a:gd name="connsiteX31" fmla="*/ 3618459 w 7593930"/>
              <a:gd name="connsiteY31" fmla="*/ 1275525 h 3641541"/>
              <a:gd name="connsiteX32" fmla="*/ 3831954 w 7593930"/>
              <a:gd name="connsiteY32" fmla="*/ 1390487 h 3641541"/>
              <a:gd name="connsiteX33" fmla="*/ 3974284 w 7593930"/>
              <a:gd name="connsiteY33" fmla="*/ 1363115 h 3641541"/>
              <a:gd name="connsiteX34" fmla="*/ 4111139 w 7593930"/>
              <a:gd name="connsiteY34" fmla="*/ 1434282 h 3641541"/>
              <a:gd name="connsiteX35" fmla="*/ 4258943 w 7593930"/>
              <a:gd name="connsiteY35" fmla="*/ 1450705 h 3641541"/>
              <a:gd name="connsiteX36" fmla="*/ 4565499 w 7593930"/>
              <a:gd name="connsiteY36" fmla="*/ 1034654 h 3641541"/>
              <a:gd name="connsiteX37" fmla="*/ 4702355 w 7593930"/>
              <a:gd name="connsiteY37" fmla="*/ 947064 h 3641541"/>
              <a:gd name="connsiteX38" fmla="*/ 4855633 w 7593930"/>
              <a:gd name="connsiteY38" fmla="*/ 640500 h 3641541"/>
              <a:gd name="connsiteX39" fmla="*/ 5003437 w 7593930"/>
              <a:gd name="connsiteY39" fmla="*/ 804731 h 3641541"/>
              <a:gd name="connsiteX40" fmla="*/ 5129344 w 7593930"/>
              <a:gd name="connsiteY40" fmla="*/ 968961 h 3641541"/>
              <a:gd name="connsiteX41" fmla="*/ 5271674 w 7593930"/>
              <a:gd name="connsiteY41" fmla="*/ 968961 h 3641541"/>
              <a:gd name="connsiteX42" fmla="*/ 5326416 w 7593930"/>
              <a:gd name="connsiteY42" fmla="*/ 996333 h 3641541"/>
              <a:gd name="connsiteX43" fmla="*/ 5561807 w 7593930"/>
              <a:gd name="connsiteY43" fmla="*/ 1144141 h 3641541"/>
              <a:gd name="connsiteX44" fmla="*/ 5643921 w 7593930"/>
              <a:gd name="connsiteY44" fmla="*/ 1248154 h 3641541"/>
              <a:gd name="connsiteX45" fmla="*/ 5720560 w 7593930"/>
              <a:gd name="connsiteY45" fmla="*/ 1390487 h 3641541"/>
              <a:gd name="connsiteX46" fmla="*/ 5890261 w 7593930"/>
              <a:gd name="connsiteY46" fmla="*/ 1499974 h 3641541"/>
              <a:gd name="connsiteX47" fmla="*/ 6191343 w 7593930"/>
              <a:gd name="connsiteY47" fmla="*/ 1122243 h 3641541"/>
              <a:gd name="connsiteX48" fmla="*/ 6481476 w 7593930"/>
              <a:gd name="connsiteY48" fmla="*/ 914218 h 3641541"/>
              <a:gd name="connsiteX49" fmla="*/ 6629280 w 7593930"/>
              <a:gd name="connsiteY49" fmla="*/ 914218 h 3641541"/>
              <a:gd name="connsiteX50" fmla="*/ 6755187 w 7593930"/>
              <a:gd name="connsiteY50" fmla="*/ 968961 h 3641541"/>
              <a:gd name="connsiteX51" fmla="*/ 6913940 w 7593930"/>
              <a:gd name="connsiteY51" fmla="*/ 886846 h 3641541"/>
              <a:gd name="connsiteX52" fmla="*/ 7083640 w 7593930"/>
              <a:gd name="connsiteY52" fmla="*/ 591231 h 3641541"/>
              <a:gd name="connsiteX53" fmla="*/ 7165754 w 7593930"/>
              <a:gd name="connsiteY53" fmla="*/ 333936 h 3641541"/>
              <a:gd name="connsiteX54" fmla="*/ 7346403 w 7593930"/>
              <a:gd name="connsiteY54" fmla="*/ 0 h 3641541"/>
              <a:gd name="connsiteX55" fmla="*/ 7499681 w 7593930"/>
              <a:gd name="connsiteY55" fmla="*/ 5475 h 3641541"/>
              <a:gd name="connsiteX56" fmla="*/ 7593174 w 7593930"/>
              <a:gd name="connsiteY56" fmla="*/ 12467 h 3641541"/>
              <a:gd name="connsiteX57" fmla="*/ 7593930 w 7593930"/>
              <a:gd name="connsiteY57" fmla="*/ 3641541 h 3641541"/>
              <a:gd name="connsiteX58" fmla="*/ 0 w 7593930"/>
              <a:gd name="connsiteY58" fmla="*/ 3618550 h 3641541"/>
              <a:gd name="connsiteX0" fmla="*/ 0 w 7594357"/>
              <a:gd name="connsiteY0" fmla="*/ 3618550 h 3641541"/>
              <a:gd name="connsiteX1" fmla="*/ 5474 w 7594357"/>
              <a:gd name="connsiteY1" fmla="*/ 635026 h 3641541"/>
              <a:gd name="connsiteX2" fmla="*/ 65691 w 7594357"/>
              <a:gd name="connsiteY2" fmla="*/ 662397 h 3641541"/>
              <a:gd name="connsiteX3" fmla="*/ 142330 w 7594357"/>
              <a:gd name="connsiteY3" fmla="*/ 667872 h 3641541"/>
              <a:gd name="connsiteX4" fmla="*/ 251814 w 7594357"/>
              <a:gd name="connsiteY4" fmla="*/ 744513 h 3641541"/>
              <a:gd name="connsiteX5" fmla="*/ 355824 w 7594357"/>
              <a:gd name="connsiteY5" fmla="*/ 859474 h 3641541"/>
              <a:gd name="connsiteX6" fmla="*/ 459834 w 7594357"/>
              <a:gd name="connsiteY6" fmla="*/ 996333 h 3641541"/>
              <a:gd name="connsiteX7" fmla="*/ 574793 w 7594357"/>
              <a:gd name="connsiteY7" fmla="*/ 1007282 h 3641541"/>
              <a:gd name="connsiteX8" fmla="*/ 717123 w 7594357"/>
              <a:gd name="connsiteY8" fmla="*/ 1275525 h 3641541"/>
              <a:gd name="connsiteX9" fmla="*/ 804710 w 7594357"/>
              <a:gd name="connsiteY9" fmla="*/ 1554717 h 3641541"/>
              <a:gd name="connsiteX10" fmla="*/ 892298 w 7594357"/>
              <a:gd name="connsiteY10" fmla="*/ 1779166 h 3641541"/>
              <a:gd name="connsiteX11" fmla="*/ 1051050 w 7594357"/>
              <a:gd name="connsiteY11" fmla="*/ 1844858 h 3641541"/>
              <a:gd name="connsiteX12" fmla="*/ 1166009 w 7594357"/>
              <a:gd name="connsiteY12" fmla="*/ 2085730 h 3641541"/>
              <a:gd name="connsiteX13" fmla="*/ 1264545 w 7594357"/>
              <a:gd name="connsiteY13" fmla="*/ 2156897 h 3641541"/>
              <a:gd name="connsiteX14" fmla="*/ 1313813 w 7594357"/>
              <a:gd name="connsiteY14" fmla="*/ 2200692 h 3641541"/>
              <a:gd name="connsiteX15" fmla="*/ 1461617 w 7594357"/>
              <a:gd name="connsiteY15" fmla="*/ 2074781 h 3641541"/>
              <a:gd name="connsiteX16" fmla="*/ 1603946 w 7594357"/>
              <a:gd name="connsiteY16" fmla="*/ 2074781 h 3641541"/>
              <a:gd name="connsiteX17" fmla="*/ 1784596 w 7594357"/>
              <a:gd name="connsiteY17" fmla="*/ 2200692 h 3641541"/>
              <a:gd name="connsiteX18" fmla="*/ 1888606 w 7594357"/>
              <a:gd name="connsiteY18" fmla="*/ 2310179 h 3641541"/>
              <a:gd name="connsiteX19" fmla="*/ 2047358 w 7594357"/>
              <a:gd name="connsiteY19" fmla="*/ 2299230 h 3641541"/>
              <a:gd name="connsiteX20" fmla="*/ 2200636 w 7594357"/>
              <a:gd name="connsiteY20" fmla="*/ 2036461 h 3641541"/>
              <a:gd name="connsiteX21" fmla="*/ 2386760 w 7594357"/>
              <a:gd name="connsiteY21" fmla="*/ 2140474 h 3641541"/>
              <a:gd name="connsiteX22" fmla="*/ 2611203 w 7594357"/>
              <a:gd name="connsiteY22" fmla="*/ 2151422 h 3641541"/>
              <a:gd name="connsiteX23" fmla="*/ 2720687 w 7594357"/>
              <a:gd name="connsiteY23" fmla="*/ 2107627 h 3641541"/>
              <a:gd name="connsiteX24" fmla="*/ 2786378 w 7594357"/>
              <a:gd name="connsiteY24" fmla="*/ 2003615 h 3641541"/>
              <a:gd name="connsiteX25" fmla="*/ 2895862 w 7594357"/>
              <a:gd name="connsiteY25" fmla="*/ 1779166 h 3641541"/>
              <a:gd name="connsiteX26" fmla="*/ 3076512 w 7594357"/>
              <a:gd name="connsiteY26" fmla="*/ 1461653 h 3641541"/>
              <a:gd name="connsiteX27" fmla="*/ 3224315 w 7594357"/>
              <a:gd name="connsiteY27" fmla="*/ 1204359 h 3641541"/>
              <a:gd name="connsiteX28" fmla="*/ 3383068 w 7594357"/>
              <a:gd name="connsiteY28" fmla="*/ 1105820 h 3641541"/>
              <a:gd name="connsiteX29" fmla="*/ 3448758 w 7594357"/>
              <a:gd name="connsiteY29" fmla="*/ 1160564 h 3641541"/>
              <a:gd name="connsiteX30" fmla="*/ 3498026 w 7594357"/>
              <a:gd name="connsiteY30" fmla="*/ 1237205 h 3641541"/>
              <a:gd name="connsiteX31" fmla="*/ 3618459 w 7594357"/>
              <a:gd name="connsiteY31" fmla="*/ 1275525 h 3641541"/>
              <a:gd name="connsiteX32" fmla="*/ 3831954 w 7594357"/>
              <a:gd name="connsiteY32" fmla="*/ 1390487 h 3641541"/>
              <a:gd name="connsiteX33" fmla="*/ 3974284 w 7594357"/>
              <a:gd name="connsiteY33" fmla="*/ 1363115 h 3641541"/>
              <a:gd name="connsiteX34" fmla="*/ 4111139 w 7594357"/>
              <a:gd name="connsiteY34" fmla="*/ 1434282 h 3641541"/>
              <a:gd name="connsiteX35" fmla="*/ 4258943 w 7594357"/>
              <a:gd name="connsiteY35" fmla="*/ 1450705 h 3641541"/>
              <a:gd name="connsiteX36" fmla="*/ 4565499 w 7594357"/>
              <a:gd name="connsiteY36" fmla="*/ 1034654 h 3641541"/>
              <a:gd name="connsiteX37" fmla="*/ 4702355 w 7594357"/>
              <a:gd name="connsiteY37" fmla="*/ 947064 h 3641541"/>
              <a:gd name="connsiteX38" fmla="*/ 4855633 w 7594357"/>
              <a:gd name="connsiteY38" fmla="*/ 640500 h 3641541"/>
              <a:gd name="connsiteX39" fmla="*/ 5003437 w 7594357"/>
              <a:gd name="connsiteY39" fmla="*/ 804731 h 3641541"/>
              <a:gd name="connsiteX40" fmla="*/ 5129344 w 7594357"/>
              <a:gd name="connsiteY40" fmla="*/ 968961 h 3641541"/>
              <a:gd name="connsiteX41" fmla="*/ 5271674 w 7594357"/>
              <a:gd name="connsiteY41" fmla="*/ 968961 h 3641541"/>
              <a:gd name="connsiteX42" fmla="*/ 5326416 w 7594357"/>
              <a:gd name="connsiteY42" fmla="*/ 996333 h 3641541"/>
              <a:gd name="connsiteX43" fmla="*/ 5561807 w 7594357"/>
              <a:gd name="connsiteY43" fmla="*/ 1144141 h 3641541"/>
              <a:gd name="connsiteX44" fmla="*/ 5643921 w 7594357"/>
              <a:gd name="connsiteY44" fmla="*/ 1248154 h 3641541"/>
              <a:gd name="connsiteX45" fmla="*/ 5720560 w 7594357"/>
              <a:gd name="connsiteY45" fmla="*/ 1390487 h 3641541"/>
              <a:gd name="connsiteX46" fmla="*/ 5890261 w 7594357"/>
              <a:gd name="connsiteY46" fmla="*/ 1499974 h 3641541"/>
              <a:gd name="connsiteX47" fmla="*/ 6191343 w 7594357"/>
              <a:gd name="connsiteY47" fmla="*/ 1122243 h 3641541"/>
              <a:gd name="connsiteX48" fmla="*/ 6481476 w 7594357"/>
              <a:gd name="connsiteY48" fmla="*/ 914218 h 3641541"/>
              <a:gd name="connsiteX49" fmla="*/ 6629280 w 7594357"/>
              <a:gd name="connsiteY49" fmla="*/ 914218 h 3641541"/>
              <a:gd name="connsiteX50" fmla="*/ 6755187 w 7594357"/>
              <a:gd name="connsiteY50" fmla="*/ 968961 h 3641541"/>
              <a:gd name="connsiteX51" fmla="*/ 6913940 w 7594357"/>
              <a:gd name="connsiteY51" fmla="*/ 886846 h 3641541"/>
              <a:gd name="connsiteX52" fmla="*/ 7083640 w 7594357"/>
              <a:gd name="connsiteY52" fmla="*/ 591231 h 3641541"/>
              <a:gd name="connsiteX53" fmla="*/ 7165754 w 7594357"/>
              <a:gd name="connsiteY53" fmla="*/ 333936 h 3641541"/>
              <a:gd name="connsiteX54" fmla="*/ 7346403 w 7594357"/>
              <a:gd name="connsiteY54" fmla="*/ 0 h 3641541"/>
              <a:gd name="connsiteX55" fmla="*/ 7499681 w 7594357"/>
              <a:gd name="connsiteY55" fmla="*/ 5475 h 3641541"/>
              <a:gd name="connsiteX56" fmla="*/ 7593174 w 7594357"/>
              <a:gd name="connsiteY56" fmla="*/ 12467 h 3641541"/>
              <a:gd name="connsiteX57" fmla="*/ 7593930 w 7594357"/>
              <a:gd name="connsiteY57" fmla="*/ 3641541 h 3641541"/>
              <a:gd name="connsiteX58" fmla="*/ 0 w 7594357"/>
              <a:gd name="connsiteY58" fmla="*/ 3618550 h 364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7594357" h="3641541">
                <a:moveTo>
                  <a:pt x="0" y="3618550"/>
                </a:moveTo>
                <a:cubicBezTo>
                  <a:pt x="1825" y="2624042"/>
                  <a:pt x="3649" y="1629534"/>
                  <a:pt x="5474" y="635026"/>
                </a:cubicBezTo>
                <a:lnTo>
                  <a:pt x="65691" y="662397"/>
                </a:lnTo>
                <a:lnTo>
                  <a:pt x="142330" y="667872"/>
                </a:lnTo>
                <a:lnTo>
                  <a:pt x="251814" y="744513"/>
                </a:lnTo>
                <a:lnTo>
                  <a:pt x="355824" y="859474"/>
                </a:lnTo>
                <a:lnTo>
                  <a:pt x="459834" y="996333"/>
                </a:lnTo>
                <a:lnTo>
                  <a:pt x="574793" y="1007282"/>
                </a:lnTo>
                <a:lnTo>
                  <a:pt x="717123" y="1275525"/>
                </a:lnTo>
                <a:lnTo>
                  <a:pt x="804710" y="1554717"/>
                </a:lnTo>
                <a:lnTo>
                  <a:pt x="892298" y="1779166"/>
                </a:lnTo>
                <a:lnTo>
                  <a:pt x="1051050" y="1844858"/>
                </a:lnTo>
                <a:lnTo>
                  <a:pt x="1166009" y="2085730"/>
                </a:lnTo>
                <a:lnTo>
                  <a:pt x="1264545" y="2156897"/>
                </a:lnTo>
                <a:lnTo>
                  <a:pt x="1313813" y="2200692"/>
                </a:lnTo>
                <a:lnTo>
                  <a:pt x="1461617" y="2074781"/>
                </a:lnTo>
                <a:lnTo>
                  <a:pt x="1603946" y="2074781"/>
                </a:lnTo>
                <a:lnTo>
                  <a:pt x="1784596" y="2200692"/>
                </a:lnTo>
                <a:lnTo>
                  <a:pt x="1888606" y="2310179"/>
                </a:lnTo>
                <a:lnTo>
                  <a:pt x="2047358" y="2299230"/>
                </a:lnTo>
                <a:lnTo>
                  <a:pt x="2200636" y="2036461"/>
                </a:lnTo>
                <a:lnTo>
                  <a:pt x="2386760" y="2140474"/>
                </a:lnTo>
                <a:lnTo>
                  <a:pt x="2611203" y="2151422"/>
                </a:lnTo>
                <a:lnTo>
                  <a:pt x="2720687" y="2107627"/>
                </a:lnTo>
                <a:lnTo>
                  <a:pt x="2786378" y="2003615"/>
                </a:lnTo>
                <a:lnTo>
                  <a:pt x="2895862" y="1779166"/>
                </a:lnTo>
                <a:lnTo>
                  <a:pt x="3076512" y="1461653"/>
                </a:lnTo>
                <a:lnTo>
                  <a:pt x="3224315" y="1204359"/>
                </a:lnTo>
                <a:lnTo>
                  <a:pt x="3383068" y="1105820"/>
                </a:lnTo>
                <a:lnTo>
                  <a:pt x="3448758" y="1160564"/>
                </a:lnTo>
                <a:lnTo>
                  <a:pt x="3498026" y="1237205"/>
                </a:lnTo>
                <a:lnTo>
                  <a:pt x="3618459" y="1275525"/>
                </a:lnTo>
                <a:lnTo>
                  <a:pt x="3831954" y="1390487"/>
                </a:lnTo>
                <a:lnTo>
                  <a:pt x="3974284" y="1363115"/>
                </a:lnTo>
                <a:lnTo>
                  <a:pt x="4111139" y="1434282"/>
                </a:lnTo>
                <a:lnTo>
                  <a:pt x="4258943" y="1450705"/>
                </a:lnTo>
                <a:lnTo>
                  <a:pt x="4565499" y="1034654"/>
                </a:lnTo>
                <a:lnTo>
                  <a:pt x="4702355" y="947064"/>
                </a:lnTo>
                <a:lnTo>
                  <a:pt x="4855633" y="640500"/>
                </a:lnTo>
                <a:lnTo>
                  <a:pt x="5003437" y="804731"/>
                </a:lnTo>
                <a:lnTo>
                  <a:pt x="5129344" y="968961"/>
                </a:lnTo>
                <a:lnTo>
                  <a:pt x="5271674" y="968961"/>
                </a:lnTo>
                <a:lnTo>
                  <a:pt x="5326416" y="996333"/>
                </a:lnTo>
                <a:lnTo>
                  <a:pt x="5561807" y="1144141"/>
                </a:lnTo>
                <a:lnTo>
                  <a:pt x="5643921" y="1248154"/>
                </a:lnTo>
                <a:lnTo>
                  <a:pt x="5720560" y="1390487"/>
                </a:lnTo>
                <a:lnTo>
                  <a:pt x="5890261" y="1499974"/>
                </a:lnTo>
                <a:lnTo>
                  <a:pt x="6191343" y="1122243"/>
                </a:lnTo>
                <a:lnTo>
                  <a:pt x="6481476" y="914218"/>
                </a:lnTo>
                <a:lnTo>
                  <a:pt x="6629280" y="914218"/>
                </a:lnTo>
                <a:lnTo>
                  <a:pt x="6755187" y="968961"/>
                </a:lnTo>
                <a:lnTo>
                  <a:pt x="6913940" y="886846"/>
                </a:lnTo>
                <a:lnTo>
                  <a:pt x="7083640" y="591231"/>
                </a:lnTo>
                <a:lnTo>
                  <a:pt x="7165754" y="333936"/>
                </a:lnTo>
                <a:lnTo>
                  <a:pt x="7346403" y="0"/>
                </a:lnTo>
                <a:lnTo>
                  <a:pt x="7499681" y="5475"/>
                </a:lnTo>
                <a:cubicBezTo>
                  <a:pt x="7540809" y="7553"/>
                  <a:pt x="7546427" y="8971"/>
                  <a:pt x="7593174" y="12467"/>
                </a:cubicBezTo>
                <a:cubicBezTo>
                  <a:pt x="7598714" y="3514734"/>
                  <a:pt x="7582348" y="303477"/>
                  <a:pt x="7593930" y="3641541"/>
                </a:cubicBezTo>
                <a:lnTo>
                  <a:pt x="0" y="3618550"/>
                </a:lnTo>
                <a:close/>
              </a:path>
            </a:pathLst>
          </a:custGeom>
          <a:solidFill>
            <a:srgbClr val="005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63782" y="6274397"/>
            <a:ext cx="5180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Census Bureau</a:t>
            </a:r>
            <a:endParaRPr lang="en-US" sz="12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52054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65919" y="1171004"/>
            <a:ext cx="6878103" cy="4329415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Child Poverty Rates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3782" y="6183685"/>
            <a:ext cx="518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OECD 2011</a:t>
            </a:r>
          </a:p>
          <a:p>
            <a:pPr algn="r"/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Note: Figures are for 2009 or most recent available</a:t>
            </a:r>
            <a:endParaRPr lang="en-US" sz="12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80641"/>
              </p:ext>
            </p:extLst>
          </p:nvPr>
        </p:nvGraphicFramePr>
        <p:xfrm>
          <a:off x="72505" y="1225421"/>
          <a:ext cx="1585166" cy="43079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5166"/>
              </a:tblGrid>
              <a:tr h="53849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Denmark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849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Sweden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849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France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849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Germany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849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Netherlands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849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UK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849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Canada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8498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US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843477"/>
              </p:ext>
            </p:extLst>
          </p:nvPr>
        </p:nvGraphicFramePr>
        <p:xfrm>
          <a:off x="635031" y="5487267"/>
          <a:ext cx="8311038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5173"/>
                <a:gridCol w="1385173"/>
                <a:gridCol w="1385173"/>
                <a:gridCol w="1385173"/>
                <a:gridCol w="1385173"/>
                <a:gridCol w="1385173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822350"/>
              </p:ext>
            </p:extLst>
          </p:nvPr>
        </p:nvGraphicFramePr>
        <p:xfrm>
          <a:off x="1665919" y="1171004"/>
          <a:ext cx="6869855" cy="4337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3971"/>
                <a:gridCol w="1373971"/>
                <a:gridCol w="1373971"/>
                <a:gridCol w="1373971"/>
                <a:gridCol w="1373971"/>
              </a:tblGrid>
              <a:tr h="43376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665919" y="1228730"/>
            <a:ext cx="832960" cy="45355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65919" y="4993096"/>
            <a:ext cx="6053390" cy="453558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65918" y="1766497"/>
            <a:ext cx="1938075" cy="45355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65918" y="2304264"/>
            <a:ext cx="2070029" cy="45355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65918" y="2842031"/>
            <a:ext cx="2201983" cy="45355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65918" y="3379798"/>
            <a:ext cx="2482385" cy="45355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65919" y="3917565"/>
            <a:ext cx="2754540" cy="45355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65919" y="4455332"/>
            <a:ext cx="3851408" cy="45355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0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40069" y="1252484"/>
            <a:ext cx="7155793" cy="3909314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5764" name="Text Box 4"/>
          <p:cNvSpPr txBox="1">
            <a:spLocks noChangeArrowheads="1"/>
          </p:cNvSpPr>
          <p:nvPr/>
        </p:nvSpPr>
        <p:spPr bwMode="auto">
          <a:xfrm>
            <a:off x="3984934" y="6234197"/>
            <a:ext cx="5159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en-US" sz="1200" dirty="0">
                <a:solidFill>
                  <a:schemeClr val="bg1"/>
                </a:solidFill>
                <a:latin typeface="Franklin Gothic Book"/>
                <a:cs typeface="Franklin Gothic Book"/>
              </a:rPr>
              <a:t>Source: Health Affairs 2012;32:</a:t>
            </a:r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1072. Randomized Controlled Trial in Florida.</a:t>
            </a:r>
            <a:endParaRPr lang="en-US" sz="1200" dirty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 algn="r" eaLnBrk="1" hangingPunct="1"/>
            <a:r>
              <a:rPr lang="en-US" sz="1200" dirty="0">
                <a:solidFill>
                  <a:schemeClr val="bg1"/>
                </a:solidFill>
                <a:latin typeface="Franklin Gothic Book"/>
                <a:cs typeface="Franklin Gothic Book"/>
              </a:rPr>
              <a:t>Note: Time limit group received job training and placement </a:t>
            </a:r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assistance</a:t>
            </a:r>
            <a:endParaRPr lang="en-US" sz="1200" dirty="0">
              <a:latin typeface="Franklin Gothic Book"/>
              <a:cs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Welfare Time Limit Increases Deaths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717270"/>
              </p:ext>
            </p:extLst>
          </p:nvPr>
        </p:nvGraphicFramePr>
        <p:xfrm>
          <a:off x="613102" y="5171962"/>
          <a:ext cx="8530895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6179"/>
                <a:gridCol w="1706179"/>
                <a:gridCol w="1706179"/>
                <a:gridCol w="1706179"/>
                <a:gridCol w="17061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352064"/>
              </p:ext>
            </p:extLst>
          </p:nvPr>
        </p:nvGraphicFramePr>
        <p:xfrm>
          <a:off x="630619" y="1278408"/>
          <a:ext cx="604346" cy="3801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4346"/>
              </a:tblGrid>
              <a:tr h="63359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359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.99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359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.98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359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.97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359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.96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359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.95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113862" y="2513724"/>
            <a:ext cx="104264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Survival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95988" y="5521435"/>
            <a:ext cx="77457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Years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506994"/>
              </p:ext>
            </p:extLst>
          </p:nvPr>
        </p:nvGraphicFramePr>
        <p:xfrm>
          <a:off x="1383863" y="1502103"/>
          <a:ext cx="7050690" cy="316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50690"/>
              </a:tblGrid>
              <a:tr h="6332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32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32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32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32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Freeform 7"/>
          <p:cNvSpPr/>
          <p:nvPr/>
        </p:nvSpPr>
        <p:spPr>
          <a:xfrm>
            <a:off x="1634242" y="1461924"/>
            <a:ext cx="5788759" cy="2981605"/>
          </a:xfrm>
          <a:custGeom>
            <a:avLst/>
            <a:gdLst>
              <a:gd name="connsiteX0" fmla="*/ 0 w 5788759"/>
              <a:gd name="connsiteY0" fmla="*/ 0 h 2981605"/>
              <a:gd name="connsiteX1" fmla="*/ 531620 w 5788759"/>
              <a:gd name="connsiteY1" fmla="*/ 34456 h 2981605"/>
              <a:gd name="connsiteX2" fmla="*/ 777741 w 5788759"/>
              <a:gd name="connsiteY2" fmla="*/ 54146 h 2981605"/>
              <a:gd name="connsiteX3" fmla="*/ 979560 w 5788759"/>
              <a:gd name="connsiteY3" fmla="*/ 147669 h 2981605"/>
              <a:gd name="connsiteX4" fmla="*/ 1186301 w 5788759"/>
              <a:gd name="connsiteY4" fmla="*/ 162436 h 2981605"/>
              <a:gd name="connsiteX5" fmla="*/ 1447189 w 5788759"/>
              <a:gd name="connsiteY5" fmla="*/ 187048 h 2981605"/>
              <a:gd name="connsiteX6" fmla="*/ 1604707 w 5788759"/>
              <a:gd name="connsiteY6" fmla="*/ 270727 h 2981605"/>
              <a:gd name="connsiteX7" fmla="*/ 1831138 w 5788759"/>
              <a:gd name="connsiteY7" fmla="*/ 280572 h 2981605"/>
              <a:gd name="connsiteX8" fmla="*/ 1959120 w 5788759"/>
              <a:gd name="connsiteY8" fmla="*/ 364251 h 2981605"/>
              <a:gd name="connsiteX9" fmla="*/ 2032957 w 5788759"/>
              <a:gd name="connsiteY9" fmla="*/ 374095 h 2981605"/>
              <a:gd name="connsiteX10" fmla="*/ 2141250 w 5788759"/>
              <a:gd name="connsiteY10" fmla="*/ 443008 h 2981605"/>
              <a:gd name="connsiteX11" fmla="*/ 2234776 w 5788759"/>
              <a:gd name="connsiteY11" fmla="*/ 467619 h 2981605"/>
              <a:gd name="connsiteX12" fmla="*/ 2471052 w 5788759"/>
              <a:gd name="connsiteY12" fmla="*/ 615288 h 2981605"/>
              <a:gd name="connsiteX13" fmla="*/ 2584267 w 5788759"/>
              <a:gd name="connsiteY13" fmla="*/ 630055 h 2981605"/>
              <a:gd name="connsiteX14" fmla="*/ 2687638 w 5788759"/>
              <a:gd name="connsiteY14" fmla="*/ 733424 h 2981605"/>
              <a:gd name="connsiteX15" fmla="*/ 2805776 w 5788759"/>
              <a:gd name="connsiteY15" fmla="*/ 792491 h 2981605"/>
              <a:gd name="connsiteX16" fmla="*/ 2864845 w 5788759"/>
              <a:gd name="connsiteY16" fmla="*/ 866326 h 2981605"/>
              <a:gd name="connsiteX17" fmla="*/ 2933759 w 5788759"/>
              <a:gd name="connsiteY17" fmla="*/ 895860 h 2981605"/>
              <a:gd name="connsiteX18" fmla="*/ 2963293 w 5788759"/>
              <a:gd name="connsiteY18" fmla="*/ 915549 h 2981605"/>
              <a:gd name="connsiteX19" fmla="*/ 3046974 w 5788759"/>
              <a:gd name="connsiteY19" fmla="*/ 930316 h 2981605"/>
              <a:gd name="connsiteX20" fmla="*/ 3096198 w 5788759"/>
              <a:gd name="connsiteY20" fmla="*/ 959850 h 2981605"/>
              <a:gd name="connsiteX21" fmla="*/ 3268483 w 5788759"/>
              <a:gd name="connsiteY21" fmla="*/ 969694 h 2981605"/>
              <a:gd name="connsiteX22" fmla="*/ 3406310 w 5788759"/>
              <a:gd name="connsiteY22" fmla="*/ 1053373 h 2981605"/>
              <a:gd name="connsiteX23" fmla="*/ 3475224 w 5788759"/>
              <a:gd name="connsiteY23" fmla="*/ 1176431 h 2981605"/>
              <a:gd name="connsiteX24" fmla="*/ 3672121 w 5788759"/>
              <a:gd name="connsiteY24" fmla="*/ 1235499 h 2981605"/>
              <a:gd name="connsiteX25" fmla="*/ 3736112 w 5788759"/>
              <a:gd name="connsiteY25" fmla="*/ 1319178 h 2981605"/>
              <a:gd name="connsiteX26" fmla="*/ 3805026 w 5788759"/>
              <a:gd name="connsiteY26" fmla="*/ 1333945 h 2981605"/>
              <a:gd name="connsiteX27" fmla="*/ 3923164 w 5788759"/>
              <a:gd name="connsiteY27" fmla="*/ 1417624 h 2981605"/>
              <a:gd name="connsiteX28" fmla="*/ 3972388 w 5788759"/>
              <a:gd name="connsiteY28" fmla="*/ 1516070 h 2981605"/>
              <a:gd name="connsiteX29" fmla="*/ 3997000 w 5788759"/>
              <a:gd name="connsiteY29" fmla="*/ 1609594 h 2981605"/>
              <a:gd name="connsiteX30" fmla="*/ 4085604 w 5788759"/>
              <a:gd name="connsiteY30" fmla="*/ 1683428 h 2981605"/>
              <a:gd name="connsiteX31" fmla="*/ 4149595 w 5788759"/>
              <a:gd name="connsiteY31" fmla="*/ 1712962 h 2981605"/>
              <a:gd name="connsiteX32" fmla="*/ 4184052 w 5788759"/>
              <a:gd name="connsiteY32" fmla="*/ 1712962 h 2981605"/>
              <a:gd name="connsiteX33" fmla="*/ 4233276 w 5788759"/>
              <a:gd name="connsiteY33" fmla="*/ 1821253 h 2981605"/>
              <a:gd name="connsiteX34" fmla="*/ 4277578 w 5788759"/>
              <a:gd name="connsiteY34" fmla="*/ 1831097 h 2981605"/>
              <a:gd name="connsiteX35" fmla="*/ 4307112 w 5788759"/>
              <a:gd name="connsiteY35" fmla="*/ 1875398 h 2981605"/>
              <a:gd name="connsiteX36" fmla="*/ 4415405 w 5788759"/>
              <a:gd name="connsiteY36" fmla="*/ 1929543 h 2981605"/>
              <a:gd name="connsiteX37" fmla="*/ 4508931 w 5788759"/>
              <a:gd name="connsiteY37" fmla="*/ 1993533 h 2981605"/>
              <a:gd name="connsiteX38" fmla="*/ 4646759 w 5788759"/>
              <a:gd name="connsiteY38" fmla="*/ 2151047 h 2981605"/>
              <a:gd name="connsiteX39" fmla="*/ 4779664 w 5788759"/>
              <a:gd name="connsiteY39" fmla="*/ 2151047 h 2981605"/>
              <a:gd name="connsiteX40" fmla="*/ 4853500 w 5788759"/>
              <a:gd name="connsiteY40" fmla="*/ 2229804 h 2981605"/>
              <a:gd name="connsiteX41" fmla="*/ 4937181 w 5788759"/>
              <a:gd name="connsiteY41" fmla="*/ 2234726 h 2981605"/>
              <a:gd name="connsiteX42" fmla="*/ 5045474 w 5788759"/>
              <a:gd name="connsiteY42" fmla="*/ 2377473 h 2981605"/>
              <a:gd name="connsiteX43" fmla="*/ 5316207 w 5788759"/>
              <a:gd name="connsiteY43" fmla="*/ 2490686 h 2981605"/>
              <a:gd name="connsiteX44" fmla="*/ 5321130 w 5788759"/>
              <a:gd name="connsiteY44" fmla="*/ 2569443 h 2981605"/>
              <a:gd name="connsiteX45" fmla="*/ 5414655 w 5788759"/>
              <a:gd name="connsiteY45" fmla="*/ 2682656 h 2981605"/>
              <a:gd name="connsiteX46" fmla="*/ 5522948 w 5788759"/>
              <a:gd name="connsiteY46" fmla="*/ 2766335 h 2981605"/>
              <a:gd name="connsiteX47" fmla="*/ 5621397 w 5788759"/>
              <a:gd name="connsiteY47" fmla="*/ 2810636 h 2981605"/>
              <a:gd name="connsiteX48" fmla="*/ 5685388 w 5788759"/>
              <a:gd name="connsiteY48" fmla="*/ 2968150 h 2981605"/>
              <a:gd name="connsiteX49" fmla="*/ 5788759 w 5788759"/>
              <a:gd name="connsiteY49" fmla="*/ 2973072 h 298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788759" h="2981605">
                <a:moveTo>
                  <a:pt x="0" y="0"/>
                </a:moveTo>
                <a:lnTo>
                  <a:pt x="531620" y="34456"/>
                </a:lnTo>
                <a:cubicBezTo>
                  <a:pt x="661244" y="43480"/>
                  <a:pt x="703084" y="35277"/>
                  <a:pt x="777741" y="54146"/>
                </a:cubicBezTo>
                <a:cubicBezTo>
                  <a:pt x="852398" y="73015"/>
                  <a:pt x="911467" y="129621"/>
                  <a:pt x="979560" y="147669"/>
                </a:cubicBezTo>
                <a:cubicBezTo>
                  <a:pt x="1047653" y="165717"/>
                  <a:pt x="1108363" y="155873"/>
                  <a:pt x="1186301" y="162436"/>
                </a:cubicBezTo>
                <a:cubicBezTo>
                  <a:pt x="1264239" y="168999"/>
                  <a:pt x="1377455" y="169000"/>
                  <a:pt x="1447189" y="187048"/>
                </a:cubicBezTo>
                <a:cubicBezTo>
                  <a:pt x="1516923" y="205097"/>
                  <a:pt x="1540715" y="255140"/>
                  <a:pt x="1604707" y="270727"/>
                </a:cubicBezTo>
                <a:cubicBezTo>
                  <a:pt x="1668699" y="286314"/>
                  <a:pt x="1772069" y="264985"/>
                  <a:pt x="1831138" y="280572"/>
                </a:cubicBezTo>
                <a:cubicBezTo>
                  <a:pt x="1890207" y="296159"/>
                  <a:pt x="1925484" y="348664"/>
                  <a:pt x="1959120" y="364251"/>
                </a:cubicBezTo>
                <a:cubicBezTo>
                  <a:pt x="1992756" y="379838"/>
                  <a:pt x="2002602" y="360969"/>
                  <a:pt x="2032957" y="374095"/>
                </a:cubicBezTo>
                <a:cubicBezTo>
                  <a:pt x="2063312" y="387221"/>
                  <a:pt x="2107614" y="427421"/>
                  <a:pt x="2141250" y="443008"/>
                </a:cubicBezTo>
                <a:cubicBezTo>
                  <a:pt x="2174886" y="458595"/>
                  <a:pt x="2179809" y="438906"/>
                  <a:pt x="2234776" y="467619"/>
                </a:cubicBezTo>
                <a:cubicBezTo>
                  <a:pt x="2289743" y="496332"/>
                  <a:pt x="2412804" y="588215"/>
                  <a:pt x="2471052" y="615288"/>
                </a:cubicBezTo>
                <a:cubicBezTo>
                  <a:pt x="2529301" y="642361"/>
                  <a:pt x="2548169" y="610366"/>
                  <a:pt x="2584267" y="630055"/>
                </a:cubicBezTo>
                <a:cubicBezTo>
                  <a:pt x="2620365" y="649744"/>
                  <a:pt x="2650720" y="706351"/>
                  <a:pt x="2687638" y="733424"/>
                </a:cubicBezTo>
                <a:cubicBezTo>
                  <a:pt x="2724556" y="760497"/>
                  <a:pt x="2776242" y="770341"/>
                  <a:pt x="2805776" y="792491"/>
                </a:cubicBezTo>
                <a:cubicBezTo>
                  <a:pt x="2835311" y="814641"/>
                  <a:pt x="2843515" y="849098"/>
                  <a:pt x="2864845" y="866326"/>
                </a:cubicBezTo>
                <a:cubicBezTo>
                  <a:pt x="2886176" y="883554"/>
                  <a:pt x="2917351" y="887656"/>
                  <a:pt x="2933759" y="895860"/>
                </a:cubicBezTo>
                <a:cubicBezTo>
                  <a:pt x="2950167" y="904064"/>
                  <a:pt x="2944424" y="909806"/>
                  <a:pt x="2963293" y="915549"/>
                </a:cubicBezTo>
                <a:cubicBezTo>
                  <a:pt x="2982162" y="921292"/>
                  <a:pt x="3024823" y="922933"/>
                  <a:pt x="3046974" y="930316"/>
                </a:cubicBezTo>
                <a:cubicBezTo>
                  <a:pt x="3069125" y="937699"/>
                  <a:pt x="3059280" y="953287"/>
                  <a:pt x="3096198" y="959850"/>
                </a:cubicBezTo>
                <a:cubicBezTo>
                  <a:pt x="3133116" y="966413"/>
                  <a:pt x="3216798" y="954107"/>
                  <a:pt x="3268483" y="969694"/>
                </a:cubicBezTo>
                <a:cubicBezTo>
                  <a:pt x="3320168" y="985281"/>
                  <a:pt x="3371853" y="1018917"/>
                  <a:pt x="3406310" y="1053373"/>
                </a:cubicBezTo>
                <a:cubicBezTo>
                  <a:pt x="3440767" y="1087829"/>
                  <a:pt x="3430922" y="1146077"/>
                  <a:pt x="3475224" y="1176431"/>
                </a:cubicBezTo>
                <a:cubicBezTo>
                  <a:pt x="3519526" y="1206785"/>
                  <a:pt x="3628640" y="1211708"/>
                  <a:pt x="3672121" y="1235499"/>
                </a:cubicBezTo>
                <a:cubicBezTo>
                  <a:pt x="3715602" y="1259290"/>
                  <a:pt x="3713961" y="1302770"/>
                  <a:pt x="3736112" y="1319178"/>
                </a:cubicBezTo>
                <a:cubicBezTo>
                  <a:pt x="3758263" y="1335586"/>
                  <a:pt x="3773851" y="1317537"/>
                  <a:pt x="3805026" y="1333945"/>
                </a:cubicBezTo>
                <a:cubicBezTo>
                  <a:pt x="3836201" y="1350353"/>
                  <a:pt x="3895270" y="1387270"/>
                  <a:pt x="3923164" y="1417624"/>
                </a:cubicBezTo>
                <a:cubicBezTo>
                  <a:pt x="3951058" y="1447978"/>
                  <a:pt x="3960082" y="1484075"/>
                  <a:pt x="3972388" y="1516070"/>
                </a:cubicBezTo>
                <a:cubicBezTo>
                  <a:pt x="3984694" y="1548065"/>
                  <a:pt x="3978131" y="1581701"/>
                  <a:pt x="3997000" y="1609594"/>
                </a:cubicBezTo>
                <a:cubicBezTo>
                  <a:pt x="4015869" y="1637487"/>
                  <a:pt x="4060172" y="1666200"/>
                  <a:pt x="4085604" y="1683428"/>
                </a:cubicBezTo>
                <a:cubicBezTo>
                  <a:pt x="4111036" y="1700656"/>
                  <a:pt x="4133187" y="1708040"/>
                  <a:pt x="4149595" y="1712962"/>
                </a:cubicBezTo>
                <a:cubicBezTo>
                  <a:pt x="4166003" y="1717884"/>
                  <a:pt x="4170105" y="1694914"/>
                  <a:pt x="4184052" y="1712962"/>
                </a:cubicBezTo>
                <a:cubicBezTo>
                  <a:pt x="4197999" y="1731010"/>
                  <a:pt x="4217688" y="1801564"/>
                  <a:pt x="4233276" y="1821253"/>
                </a:cubicBezTo>
                <a:cubicBezTo>
                  <a:pt x="4248864" y="1840942"/>
                  <a:pt x="4265272" y="1822073"/>
                  <a:pt x="4277578" y="1831097"/>
                </a:cubicBezTo>
                <a:cubicBezTo>
                  <a:pt x="4289884" y="1840121"/>
                  <a:pt x="4284141" y="1858990"/>
                  <a:pt x="4307112" y="1875398"/>
                </a:cubicBezTo>
                <a:cubicBezTo>
                  <a:pt x="4330083" y="1891806"/>
                  <a:pt x="4381769" y="1909854"/>
                  <a:pt x="4415405" y="1929543"/>
                </a:cubicBezTo>
                <a:cubicBezTo>
                  <a:pt x="4449041" y="1949232"/>
                  <a:pt x="4470372" y="1956616"/>
                  <a:pt x="4508931" y="1993533"/>
                </a:cubicBezTo>
                <a:cubicBezTo>
                  <a:pt x="4547490" y="2030450"/>
                  <a:pt x="4601637" y="2124795"/>
                  <a:pt x="4646759" y="2151047"/>
                </a:cubicBezTo>
                <a:cubicBezTo>
                  <a:pt x="4691881" y="2177299"/>
                  <a:pt x="4745207" y="2137921"/>
                  <a:pt x="4779664" y="2151047"/>
                </a:cubicBezTo>
                <a:cubicBezTo>
                  <a:pt x="4814121" y="2164173"/>
                  <a:pt x="4827247" y="2215858"/>
                  <a:pt x="4853500" y="2229804"/>
                </a:cubicBezTo>
                <a:cubicBezTo>
                  <a:pt x="4879753" y="2243751"/>
                  <a:pt x="4905185" y="2210115"/>
                  <a:pt x="4937181" y="2234726"/>
                </a:cubicBezTo>
                <a:cubicBezTo>
                  <a:pt x="4969177" y="2259338"/>
                  <a:pt x="4982303" y="2334813"/>
                  <a:pt x="5045474" y="2377473"/>
                </a:cubicBezTo>
                <a:cubicBezTo>
                  <a:pt x="5108645" y="2420133"/>
                  <a:pt x="5270264" y="2458691"/>
                  <a:pt x="5316207" y="2490686"/>
                </a:cubicBezTo>
                <a:cubicBezTo>
                  <a:pt x="5362150" y="2522681"/>
                  <a:pt x="5304722" y="2537448"/>
                  <a:pt x="5321130" y="2569443"/>
                </a:cubicBezTo>
                <a:cubicBezTo>
                  <a:pt x="5337538" y="2601438"/>
                  <a:pt x="5381019" y="2649841"/>
                  <a:pt x="5414655" y="2682656"/>
                </a:cubicBezTo>
                <a:cubicBezTo>
                  <a:pt x="5448291" y="2715471"/>
                  <a:pt x="5488491" y="2745005"/>
                  <a:pt x="5522948" y="2766335"/>
                </a:cubicBezTo>
                <a:cubicBezTo>
                  <a:pt x="5557405" y="2787665"/>
                  <a:pt x="5594324" y="2777000"/>
                  <a:pt x="5621397" y="2810636"/>
                </a:cubicBezTo>
                <a:cubicBezTo>
                  <a:pt x="5648470" y="2844272"/>
                  <a:pt x="5657494" y="2941077"/>
                  <a:pt x="5685388" y="2968150"/>
                </a:cubicBezTo>
                <a:cubicBezTo>
                  <a:pt x="5713282" y="2995223"/>
                  <a:pt x="5788759" y="2973072"/>
                  <a:pt x="5788759" y="2973072"/>
                </a:cubicBezTo>
              </a:path>
            </a:pathLst>
          </a:custGeom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649009" y="1476691"/>
            <a:ext cx="5759225" cy="3330043"/>
          </a:xfrm>
          <a:custGeom>
            <a:avLst/>
            <a:gdLst>
              <a:gd name="connsiteX0" fmla="*/ 0 w 5759225"/>
              <a:gd name="connsiteY0" fmla="*/ 0 h 3330043"/>
              <a:gd name="connsiteX1" fmla="*/ 492241 w 5759225"/>
              <a:gd name="connsiteY1" fmla="*/ 59068 h 3330043"/>
              <a:gd name="connsiteX2" fmla="*/ 792509 w 5759225"/>
              <a:gd name="connsiteY2" fmla="*/ 78757 h 3330043"/>
              <a:gd name="connsiteX3" fmla="*/ 861422 w 5759225"/>
              <a:gd name="connsiteY3" fmla="*/ 132902 h 3330043"/>
              <a:gd name="connsiteX4" fmla="*/ 1004172 w 5759225"/>
              <a:gd name="connsiteY4" fmla="*/ 172281 h 3330043"/>
              <a:gd name="connsiteX5" fmla="*/ 1388121 w 5759225"/>
              <a:gd name="connsiteY5" fmla="*/ 187048 h 3330043"/>
              <a:gd name="connsiteX6" fmla="*/ 1496414 w 5759225"/>
              <a:gd name="connsiteY6" fmla="*/ 265805 h 3330043"/>
              <a:gd name="connsiteX7" fmla="*/ 1821293 w 5759225"/>
              <a:gd name="connsiteY7" fmla="*/ 315028 h 3330043"/>
              <a:gd name="connsiteX8" fmla="*/ 1875440 w 5759225"/>
              <a:gd name="connsiteY8" fmla="*/ 379018 h 3330043"/>
              <a:gd name="connsiteX9" fmla="*/ 1978810 w 5759225"/>
              <a:gd name="connsiteY9" fmla="*/ 403629 h 3330043"/>
              <a:gd name="connsiteX10" fmla="*/ 2092026 w 5759225"/>
              <a:gd name="connsiteY10" fmla="*/ 492231 h 3330043"/>
              <a:gd name="connsiteX11" fmla="*/ 2160940 w 5759225"/>
              <a:gd name="connsiteY11" fmla="*/ 502075 h 3330043"/>
              <a:gd name="connsiteX12" fmla="*/ 2244621 w 5759225"/>
              <a:gd name="connsiteY12" fmla="*/ 556221 h 3330043"/>
              <a:gd name="connsiteX13" fmla="*/ 2274155 w 5759225"/>
              <a:gd name="connsiteY13" fmla="*/ 605444 h 3330043"/>
              <a:gd name="connsiteX14" fmla="*/ 2382448 w 5759225"/>
              <a:gd name="connsiteY14" fmla="*/ 644822 h 3330043"/>
              <a:gd name="connsiteX15" fmla="*/ 2485819 w 5759225"/>
              <a:gd name="connsiteY15" fmla="*/ 713734 h 3330043"/>
              <a:gd name="connsiteX16" fmla="*/ 2569500 w 5759225"/>
              <a:gd name="connsiteY16" fmla="*/ 723579 h 3330043"/>
              <a:gd name="connsiteX17" fmla="*/ 2707328 w 5759225"/>
              <a:gd name="connsiteY17" fmla="*/ 851559 h 3330043"/>
              <a:gd name="connsiteX18" fmla="*/ 2761474 w 5759225"/>
              <a:gd name="connsiteY18" fmla="*/ 876170 h 3330043"/>
              <a:gd name="connsiteX19" fmla="*/ 2830388 w 5759225"/>
              <a:gd name="connsiteY19" fmla="*/ 959849 h 3330043"/>
              <a:gd name="connsiteX20" fmla="*/ 2938681 w 5759225"/>
              <a:gd name="connsiteY20" fmla="*/ 1018917 h 3330043"/>
              <a:gd name="connsiteX21" fmla="*/ 3066664 w 5759225"/>
              <a:gd name="connsiteY21" fmla="*/ 1068140 h 3330043"/>
              <a:gd name="connsiteX22" fmla="*/ 3234026 w 5759225"/>
              <a:gd name="connsiteY22" fmla="*/ 1073062 h 3330043"/>
              <a:gd name="connsiteX23" fmla="*/ 3376776 w 5759225"/>
              <a:gd name="connsiteY23" fmla="*/ 1171509 h 3330043"/>
              <a:gd name="connsiteX24" fmla="*/ 3529371 w 5759225"/>
              <a:gd name="connsiteY24" fmla="*/ 1368401 h 3330043"/>
              <a:gd name="connsiteX25" fmla="*/ 3578595 w 5759225"/>
              <a:gd name="connsiteY25" fmla="*/ 1378245 h 3330043"/>
              <a:gd name="connsiteX26" fmla="*/ 3667199 w 5759225"/>
              <a:gd name="connsiteY26" fmla="*/ 1388090 h 3330043"/>
              <a:gd name="connsiteX27" fmla="*/ 3859173 w 5759225"/>
              <a:gd name="connsiteY27" fmla="*/ 1555448 h 3330043"/>
              <a:gd name="connsiteX28" fmla="*/ 3908397 w 5759225"/>
              <a:gd name="connsiteY28" fmla="*/ 1575137 h 3330043"/>
              <a:gd name="connsiteX29" fmla="*/ 3977311 w 5759225"/>
              <a:gd name="connsiteY29" fmla="*/ 1712962 h 3330043"/>
              <a:gd name="connsiteX30" fmla="*/ 4006845 w 5759225"/>
              <a:gd name="connsiteY30" fmla="*/ 1840942 h 3330043"/>
              <a:gd name="connsiteX31" fmla="*/ 4174207 w 5759225"/>
              <a:gd name="connsiteY31" fmla="*/ 1929543 h 3330043"/>
              <a:gd name="connsiteX32" fmla="*/ 4238199 w 5759225"/>
              <a:gd name="connsiteY32" fmla="*/ 2037834 h 3330043"/>
              <a:gd name="connsiteX33" fmla="*/ 4267733 w 5759225"/>
              <a:gd name="connsiteY33" fmla="*/ 2052601 h 3330043"/>
              <a:gd name="connsiteX34" fmla="*/ 4321880 w 5759225"/>
              <a:gd name="connsiteY34" fmla="*/ 2141202 h 3330043"/>
              <a:gd name="connsiteX35" fmla="*/ 4405561 w 5759225"/>
              <a:gd name="connsiteY35" fmla="*/ 2155969 h 3330043"/>
              <a:gd name="connsiteX36" fmla="*/ 4469552 w 5759225"/>
              <a:gd name="connsiteY36" fmla="*/ 2219959 h 3330043"/>
              <a:gd name="connsiteX37" fmla="*/ 4504009 w 5759225"/>
              <a:gd name="connsiteY37" fmla="*/ 2239648 h 3330043"/>
              <a:gd name="connsiteX38" fmla="*/ 4518776 w 5759225"/>
              <a:gd name="connsiteY38" fmla="*/ 2298716 h 3330043"/>
              <a:gd name="connsiteX39" fmla="*/ 4641837 w 5759225"/>
              <a:gd name="connsiteY39" fmla="*/ 2402085 h 3330043"/>
              <a:gd name="connsiteX40" fmla="*/ 4779664 w 5759225"/>
              <a:gd name="connsiteY40" fmla="*/ 2411929 h 3330043"/>
              <a:gd name="connsiteX41" fmla="*/ 4843656 w 5759225"/>
              <a:gd name="connsiteY41" fmla="*/ 2480841 h 3330043"/>
              <a:gd name="connsiteX42" fmla="*/ 4917492 w 5759225"/>
              <a:gd name="connsiteY42" fmla="*/ 2485764 h 3330043"/>
              <a:gd name="connsiteX43" fmla="*/ 5025785 w 5759225"/>
              <a:gd name="connsiteY43" fmla="*/ 2648200 h 3330043"/>
              <a:gd name="connsiteX44" fmla="*/ 5148845 w 5759225"/>
              <a:gd name="connsiteY44" fmla="*/ 2692500 h 3330043"/>
              <a:gd name="connsiteX45" fmla="*/ 5188225 w 5759225"/>
              <a:gd name="connsiteY45" fmla="*/ 2736801 h 3330043"/>
              <a:gd name="connsiteX46" fmla="*/ 5291595 w 5759225"/>
              <a:gd name="connsiteY46" fmla="*/ 2761413 h 3330043"/>
              <a:gd name="connsiteX47" fmla="*/ 5311285 w 5759225"/>
              <a:gd name="connsiteY47" fmla="*/ 2869703 h 3330043"/>
              <a:gd name="connsiteX48" fmla="*/ 5370354 w 5759225"/>
              <a:gd name="connsiteY48" fmla="*/ 2958305 h 3330043"/>
              <a:gd name="connsiteX49" fmla="*/ 5463880 w 5759225"/>
              <a:gd name="connsiteY49" fmla="*/ 3076440 h 3330043"/>
              <a:gd name="connsiteX50" fmla="*/ 5542638 w 5759225"/>
              <a:gd name="connsiteY50" fmla="*/ 3130586 h 3330043"/>
              <a:gd name="connsiteX51" fmla="*/ 5611552 w 5759225"/>
              <a:gd name="connsiteY51" fmla="*/ 3135508 h 3330043"/>
              <a:gd name="connsiteX52" fmla="*/ 5675544 w 5759225"/>
              <a:gd name="connsiteY52" fmla="*/ 3307788 h 3330043"/>
              <a:gd name="connsiteX53" fmla="*/ 5759225 w 5759225"/>
              <a:gd name="connsiteY53" fmla="*/ 3322555 h 333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759225" h="3330043">
                <a:moveTo>
                  <a:pt x="0" y="0"/>
                </a:moveTo>
                <a:lnTo>
                  <a:pt x="492241" y="59068"/>
                </a:lnTo>
                <a:cubicBezTo>
                  <a:pt x="624326" y="72194"/>
                  <a:pt x="730979" y="66451"/>
                  <a:pt x="792509" y="78757"/>
                </a:cubicBezTo>
                <a:cubicBezTo>
                  <a:pt x="854039" y="91063"/>
                  <a:pt x="826145" y="117315"/>
                  <a:pt x="861422" y="132902"/>
                </a:cubicBezTo>
                <a:cubicBezTo>
                  <a:pt x="896699" y="148489"/>
                  <a:pt x="916389" y="163257"/>
                  <a:pt x="1004172" y="172281"/>
                </a:cubicBezTo>
                <a:cubicBezTo>
                  <a:pt x="1091955" y="181305"/>
                  <a:pt x="1306081" y="171461"/>
                  <a:pt x="1388121" y="187048"/>
                </a:cubicBezTo>
                <a:cubicBezTo>
                  <a:pt x="1470161" y="202635"/>
                  <a:pt x="1424219" y="244475"/>
                  <a:pt x="1496414" y="265805"/>
                </a:cubicBezTo>
                <a:cubicBezTo>
                  <a:pt x="1568609" y="287135"/>
                  <a:pt x="1758122" y="296159"/>
                  <a:pt x="1821293" y="315028"/>
                </a:cubicBezTo>
                <a:cubicBezTo>
                  <a:pt x="1884464" y="333897"/>
                  <a:pt x="1849187" y="364251"/>
                  <a:pt x="1875440" y="379018"/>
                </a:cubicBezTo>
                <a:cubicBezTo>
                  <a:pt x="1901693" y="393785"/>
                  <a:pt x="1942713" y="384760"/>
                  <a:pt x="1978810" y="403629"/>
                </a:cubicBezTo>
                <a:cubicBezTo>
                  <a:pt x="2014907" y="422498"/>
                  <a:pt x="2061671" y="475823"/>
                  <a:pt x="2092026" y="492231"/>
                </a:cubicBezTo>
                <a:cubicBezTo>
                  <a:pt x="2122381" y="508639"/>
                  <a:pt x="2135508" y="491410"/>
                  <a:pt x="2160940" y="502075"/>
                </a:cubicBezTo>
                <a:cubicBezTo>
                  <a:pt x="2186372" y="512740"/>
                  <a:pt x="2225752" y="538993"/>
                  <a:pt x="2244621" y="556221"/>
                </a:cubicBezTo>
                <a:cubicBezTo>
                  <a:pt x="2263490" y="573449"/>
                  <a:pt x="2251184" y="590677"/>
                  <a:pt x="2274155" y="605444"/>
                </a:cubicBezTo>
                <a:cubicBezTo>
                  <a:pt x="2297126" y="620211"/>
                  <a:pt x="2347171" y="626774"/>
                  <a:pt x="2382448" y="644822"/>
                </a:cubicBezTo>
                <a:cubicBezTo>
                  <a:pt x="2417725" y="662870"/>
                  <a:pt x="2454644" y="700608"/>
                  <a:pt x="2485819" y="713734"/>
                </a:cubicBezTo>
                <a:cubicBezTo>
                  <a:pt x="2516994" y="726860"/>
                  <a:pt x="2532582" y="700608"/>
                  <a:pt x="2569500" y="723579"/>
                </a:cubicBezTo>
                <a:cubicBezTo>
                  <a:pt x="2606418" y="746550"/>
                  <a:pt x="2675332" y="826127"/>
                  <a:pt x="2707328" y="851559"/>
                </a:cubicBezTo>
                <a:cubicBezTo>
                  <a:pt x="2739324" y="876991"/>
                  <a:pt x="2740964" y="858122"/>
                  <a:pt x="2761474" y="876170"/>
                </a:cubicBezTo>
                <a:cubicBezTo>
                  <a:pt x="2781984" y="894218"/>
                  <a:pt x="2800854" y="936058"/>
                  <a:pt x="2830388" y="959849"/>
                </a:cubicBezTo>
                <a:cubicBezTo>
                  <a:pt x="2859923" y="983640"/>
                  <a:pt x="2899302" y="1000869"/>
                  <a:pt x="2938681" y="1018917"/>
                </a:cubicBezTo>
                <a:cubicBezTo>
                  <a:pt x="2978060" y="1036965"/>
                  <a:pt x="3017440" y="1059116"/>
                  <a:pt x="3066664" y="1068140"/>
                </a:cubicBezTo>
                <a:cubicBezTo>
                  <a:pt x="3115888" y="1077164"/>
                  <a:pt x="3182341" y="1055834"/>
                  <a:pt x="3234026" y="1073062"/>
                </a:cubicBezTo>
                <a:cubicBezTo>
                  <a:pt x="3285711" y="1090290"/>
                  <a:pt x="3327552" y="1122286"/>
                  <a:pt x="3376776" y="1171509"/>
                </a:cubicBezTo>
                <a:cubicBezTo>
                  <a:pt x="3426000" y="1220732"/>
                  <a:pt x="3495735" y="1333945"/>
                  <a:pt x="3529371" y="1368401"/>
                </a:cubicBezTo>
                <a:cubicBezTo>
                  <a:pt x="3563008" y="1402857"/>
                  <a:pt x="3555624" y="1374964"/>
                  <a:pt x="3578595" y="1378245"/>
                </a:cubicBezTo>
                <a:cubicBezTo>
                  <a:pt x="3601566" y="1381527"/>
                  <a:pt x="3620436" y="1358556"/>
                  <a:pt x="3667199" y="1388090"/>
                </a:cubicBezTo>
                <a:cubicBezTo>
                  <a:pt x="3713962" y="1417624"/>
                  <a:pt x="3818973" y="1524274"/>
                  <a:pt x="3859173" y="1555448"/>
                </a:cubicBezTo>
                <a:cubicBezTo>
                  <a:pt x="3899373" y="1586623"/>
                  <a:pt x="3888707" y="1548885"/>
                  <a:pt x="3908397" y="1575137"/>
                </a:cubicBezTo>
                <a:cubicBezTo>
                  <a:pt x="3928087" y="1601389"/>
                  <a:pt x="3960903" y="1668661"/>
                  <a:pt x="3977311" y="1712962"/>
                </a:cubicBezTo>
                <a:cubicBezTo>
                  <a:pt x="3993719" y="1757263"/>
                  <a:pt x="3974029" y="1804845"/>
                  <a:pt x="4006845" y="1840942"/>
                </a:cubicBezTo>
                <a:cubicBezTo>
                  <a:pt x="4039661" y="1877039"/>
                  <a:pt x="4135648" y="1896728"/>
                  <a:pt x="4174207" y="1929543"/>
                </a:cubicBezTo>
                <a:cubicBezTo>
                  <a:pt x="4212766" y="1962358"/>
                  <a:pt x="4222611" y="2017324"/>
                  <a:pt x="4238199" y="2037834"/>
                </a:cubicBezTo>
                <a:cubicBezTo>
                  <a:pt x="4253787" y="2058344"/>
                  <a:pt x="4253786" y="2035373"/>
                  <a:pt x="4267733" y="2052601"/>
                </a:cubicBezTo>
                <a:cubicBezTo>
                  <a:pt x="4281680" y="2069829"/>
                  <a:pt x="4298909" y="2123974"/>
                  <a:pt x="4321880" y="2141202"/>
                </a:cubicBezTo>
                <a:cubicBezTo>
                  <a:pt x="4344851" y="2158430"/>
                  <a:pt x="4380949" y="2142843"/>
                  <a:pt x="4405561" y="2155969"/>
                </a:cubicBezTo>
                <a:cubicBezTo>
                  <a:pt x="4430173" y="2169095"/>
                  <a:pt x="4453144" y="2206013"/>
                  <a:pt x="4469552" y="2219959"/>
                </a:cubicBezTo>
                <a:cubicBezTo>
                  <a:pt x="4485960" y="2233905"/>
                  <a:pt x="4495805" y="2226522"/>
                  <a:pt x="4504009" y="2239648"/>
                </a:cubicBezTo>
                <a:cubicBezTo>
                  <a:pt x="4512213" y="2252774"/>
                  <a:pt x="4495805" y="2271643"/>
                  <a:pt x="4518776" y="2298716"/>
                </a:cubicBezTo>
                <a:cubicBezTo>
                  <a:pt x="4541747" y="2325789"/>
                  <a:pt x="4598356" y="2383216"/>
                  <a:pt x="4641837" y="2402085"/>
                </a:cubicBezTo>
                <a:cubicBezTo>
                  <a:pt x="4685318" y="2420954"/>
                  <a:pt x="4746028" y="2398803"/>
                  <a:pt x="4779664" y="2411929"/>
                </a:cubicBezTo>
                <a:cubicBezTo>
                  <a:pt x="4813301" y="2425055"/>
                  <a:pt x="4820685" y="2468535"/>
                  <a:pt x="4843656" y="2480841"/>
                </a:cubicBezTo>
                <a:cubicBezTo>
                  <a:pt x="4866627" y="2493147"/>
                  <a:pt x="4887137" y="2457871"/>
                  <a:pt x="4917492" y="2485764"/>
                </a:cubicBezTo>
                <a:cubicBezTo>
                  <a:pt x="4947847" y="2513657"/>
                  <a:pt x="4987226" y="2613744"/>
                  <a:pt x="5025785" y="2648200"/>
                </a:cubicBezTo>
                <a:cubicBezTo>
                  <a:pt x="5064344" y="2682656"/>
                  <a:pt x="5121772" y="2677733"/>
                  <a:pt x="5148845" y="2692500"/>
                </a:cubicBezTo>
                <a:cubicBezTo>
                  <a:pt x="5175918" y="2707267"/>
                  <a:pt x="5164433" y="2725316"/>
                  <a:pt x="5188225" y="2736801"/>
                </a:cubicBezTo>
                <a:cubicBezTo>
                  <a:pt x="5212017" y="2748287"/>
                  <a:pt x="5271085" y="2739263"/>
                  <a:pt x="5291595" y="2761413"/>
                </a:cubicBezTo>
                <a:cubicBezTo>
                  <a:pt x="5312105" y="2783563"/>
                  <a:pt x="5298159" y="2836888"/>
                  <a:pt x="5311285" y="2869703"/>
                </a:cubicBezTo>
                <a:cubicBezTo>
                  <a:pt x="5324411" y="2902518"/>
                  <a:pt x="5344921" y="2923849"/>
                  <a:pt x="5370354" y="2958305"/>
                </a:cubicBezTo>
                <a:cubicBezTo>
                  <a:pt x="5395787" y="2992761"/>
                  <a:pt x="5435166" y="3047727"/>
                  <a:pt x="5463880" y="3076440"/>
                </a:cubicBezTo>
                <a:cubicBezTo>
                  <a:pt x="5492594" y="3105153"/>
                  <a:pt x="5518026" y="3120741"/>
                  <a:pt x="5542638" y="3130586"/>
                </a:cubicBezTo>
                <a:cubicBezTo>
                  <a:pt x="5567250" y="3140431"/>
                  <a:pt x="5589401" y="3105974"/>
                  <a:pt x="5611552" y="3135508"/>
                </a:cubicBezTo>
                <a:cubicBezTo>
                  <a:pt x="5633703" y="3165042"/>
                  <a:pt x="5650932" y="3276614"/>
                  <a:pt x="5675544" y="3307788"/>
                </a:cubicBezTo>
                <a:cubicBezTo>
                  <a:pt x="5700156" y="3338962"/>
                  <a:pt x="5729690" y="3330758"/>
                  <a:pt x="5759225" y="3322555"/>
                </a:cubicBez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76112" y="1662387"/>
            <a:ext cx="155911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No time limit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47698" y="2301767"/>
            <a:ext cx="123876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Time limit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83104" y="3083035"/>
            <a:ext cx="3301999" cy="141889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16% higher mortality = </a:t>
            </a:r>
          </a:p>
          <a:p>
            <a:pPr algn="ctr">
              <a:lnSpc>
                <a:spcPct val="90000"/>
              </a:lnSpc>
            </a:pPr>
            <a:r>
              <a:rPr lang="en-US" sz="3200" dirty="0" smtClean="0">
                <a:latin typeface="Franklin Gothic Medium"/>
                <a:cs typeface="Franklin Gothic Medium"/>
              </a:rPr>
              <a:t>9 months of </a:t>
            </a:r>
          </a:p>
          <a:p>
            <a:pPr algn="ctr">
              <a:lnSpc>
                <a:spcPct val="90000"/>
              </a:lnSpc>
            </a:pPr>
            <a:r>
              <a:rPr lang="en-US" sz="3200" dirty="0" smtClean="0">
                <a:latin typeface="Franklin Gothic Medium"/>
                <a:cs typeface="Franklin Gothic Medium"/>
              </a:rPr>
              <a:t>life expectancy</a:t>
            </a:r>
            <a:endParaRPr lang="en-US" sz="32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4643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Incarceration Rates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1552269" y="2946753"/>
            <a:ext cx="3950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Prisoners per 100,000 population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3782" y="6266150"/>
            <a:ext cx="518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</a:t>
            </a:r>
            <a:r>
              <a:rPr lang="en-US" sz="16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Walmsley</a:t>
            </a: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– World Prison Population List, 9</a:t>
            </a:r>
            <a:r>
              <a:rPr lang="en-US" sz="1600" baseline="30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th</a:t>
            </a: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Ed.</a:t>
            </a:r>
            <a:endParaRPr lang="en-US" sz="16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957170222"/>
              </p:ext>
            </p:extLst>
          </p:nvPr>
        </p:nvGraphicFramePr>
        <p:xfrm>
          <a:off x="716432" y="1105033"/>
          <a:ext cx="8156628" cy="4746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2477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40069" y="1252483"/>
            <a:ext cx="7376514" cy="384503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5764" name="Text Box 4"/>
          <p:cNvSpPr txBox="1">
            <a:spLocks noChangeArrowheads="1"/>
          </p:cNvSpPr>
          <p:nvPr/>
        </p:nvSpPr>
        <p:spPr bwMode="auto">
          <a:xfrm>
            <a:off x="3984934" y="6234197"/>
            <a:ext cx="5159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en-US" sz="1200" dirty="0">
                <a:solidFill>
                  <a:schemeClr val="bg1"/>
                </a:solidFill>
                <a:latin typeface="Franklin Gothic Book"/>
                <a:cs typeface="Franklin Gothic Book"/>
              </a:rPr>
              <a:t>Source: </a:t>
            </a:r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Historical Statistics and Stat Abstracts of the US. </a:t>
            </a:r>
          </a:p>
          <a:p>
            <a:pPr algn="r" eaLnBrk="1" hangingPunct="1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Bureau of Justice Stats. NY Times 10/23/98</a:t>
            </a:r>
            <a:endParaRPr lang="en-US" sz="1200" dirty="0">
              <a:latin typeface="Franklin Gothic Book"/>
              <a:cs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US Prison and Jail Population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662101"/>
              </p:ext>
            </p:extLst>
          </p:nvPr>
        </p:nvGraphicFramePr>
        <p:xfrm>
          <a:off x="337532" y="1063846"/>
          <a:ext cx="1062765" cy="4567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2765"/>
              </a:tblGrid>
              <a:tr h="76132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2,500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6132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2,000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6132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1,500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6132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1,000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6132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61325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353777" y="2502868"/>
            <a:ext cx="13705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>
                <a:latin typeface="Franklin Gothic Book"/>
                <a:cs typeface="Franklin Gothic Book"/>
              </a:rPr>
              <a:t>T</a:t>
            </a:r>
            <a:r>
              <a:rPr lang="en-US" sz="2000" dirty="0" smtClean="0">
                <a:latin typeface="Franklin Gothic Book"/>
                <a:cs typeface="Franklin Gothic Book"/>
              </a:rPr>
              <a:t>housands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805888"/>
              </p:ext>
            </p:extLst>
          </p:nvPr>
        </p:nvGraphicFramePr>
        <p:xfrm>
          <a:off x="1383863" y="1259243"/>
          <a:ext cx="7289300" cy="3829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89300"/>
              </a:tblGrid>
              <a:tr h="7659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59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59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59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59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67475" y="5080057"/>
            <a:ext cx="77652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3923" y="5080057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1925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31454" y="5080057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8985" y="5080057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1965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86516" y="5080057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1985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64046" y="5080057"/>
            <a:ext cx="78629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2005</a:t>
            </a:r>
          </a:p>
        </p:txBody>
      </p:sp>
      <p:sp>
        <p:nvSpPr>
          <p:cNvPr id="15" name="Freeform 14"/>
          <p:cNvSpPr/>
          <p:nvPr/>
        </p:nvSpPr>
        <p:spPr>
          <a:xfrm>
            <a:off x="5796212" y="1559034"/>
            <a:ext cx="2920154" cy="3193297"/>
          </a:xfrm>
          <a:custGeom>
            <a:avLst/>
            <a:gdLst>
              <a:gd name="connsiteX0" fmla="*/ 5595 w 2881322"/>
              <a:gd name="connsiteY0" fmla="*/ 3407319 h 3502433"/>
              <a:gd name="connsiteX1" fmla="*/ 0 w 2881322"/>
              <a:gd name="connsiteY1" fmla="*/ 3077218 h 3502433"/>
              <a:gd name="connsiteX2" fmla="*/ 167844 w 2881322"/>
              <a:gd name="connsiteY2" fmla="*/ 2982104 h 3502433"/>
              <a:gd name="connsiteX3" fmla="*/ 268550 w 2881322"/>
              <a:gd name="connsiteY3" fmla="*/ 2881395 h 3502433"/>
              <a:gd name="connsiteX4" fmla="*/ 525911 w 2881322"/>
              <a:gd name="connsiteY4" fmla="*/ 2691167 h 3502433"/>
              <a:gd name="connsiteX5" fmla="*/ 682566 w 2881322"/>
              <a:gd name="connsiteY5" fmla="*/ 2489749 h 3502433"/>
              <a:gd name="connsiteX6" fmla="*/ 766488 w 2881322"/>
              <a:gd name="connsiteY6" fmla="*/ 2428204 h 3502433"/>
              <a:gd name="connsiteX7" fmla="*/ 839220 w 2881322"/>
              <a:gd name="connsiteY7" fmla="*/ 2254761 h 3502433"/>
              <a:gd name="connsiteX8" fmla="*/ 923142 w 2881322"/>
              <a:gd name="connsiteY8" fmla="*/ 2042153 h 3502433"/>
              <a:gd name="connsiteX9" fmla="*/ 1253235 w 2881322"/>
              <a:gd name="connsiteY9" fmla="*/ 1560988 h 3502433"/>
              <a:gd name="connsiteX10" fmla="*/ 1337157 w 2881322"/>
              <a:gd name="connsiteY10" fmla="*/ 1387545 h 3502433"/>
              <a:gd name="connsiteX11" fmla="*/ 1443458 w 2881322"/>
              <a:gd name="connsiteY11" fmla="*/ 1197317 h 3502433"/>
              <a:gd name="connsiteX12" fmla="*/ 1588923 w 2881322"/>
              <a:gd name="connsiteY12" fmla="*/ 934355 h 3502433"/>
              <a:gd name="connsiteX13" fmla="*/ 1672845 w 2881322"/>
              <a:gd name="connsiteY13" fmla="*/ 822456 h 3502433"/>
              <a:gd name="connsiteX14" fmla="*/ 1751172 w 2881322"/>
              <a:gd name="connsiteY14" fmla="*/ 704962 h 3502433"/>
              <a:gd name="connsiteX15" fmla="*/ 1863068 w 2881322"/>
              <a:gd name="connsiteY15" fmla="*/ 621038 h 3502433"/>
              <a:gd name="connsiteX16" fmla="*/ 1919016 w 2881322"/>
              <a:gd name="connsiteY16" fmla="*/ 570684 h 3502433"/>
              <a:gd name="connsiteX17" fmla="*/ 2019723 w 2881322"/>
              <a:gd name="connsiteY17" fmla="*/ 464380 h 3502433"/>
              <a:gd name="connsiteX18" fmla="*/ 2265894 w 2881322"/>
              <a:gd name="connsiteY18" fmla="*/ 212607 h 3502433"/>
              <a:gd name="connsiteX19" fmla="*/ 2361005 w 2881322"/>
              <a:gd name="connsiteY19" fmla="*/ 100709 h 3502433"/>
              <a:gd name="connsiteX20" fmla="*/ 2428143 w 2881322"/>
              <a:gd name="connsiteY20" fmla="*/ 11190 h 3502433"/>
              <a:gd name="connsiteX21" fmla="*/ 2523254 w 2881322"/>
              <a:gd name="connsiteY21" fmla="*/ 0 h 3502433"/>
              <a:gd name="connsiteX22" fmla="*/ 2747046 w 2881322"/>
              <a:gd name="connsiteY22" fmla="*/ 83924 h 3502433"/>
              <a:gd name="connsiteX23" fmla="*/ 2881322 w 2881322"/>
              <a:gd name="connsiteY23" fmla="*/ 139873 h 3502433"/>
              <a:gd name="connsiteX24" fmla="*/ 2875727 w 2881322"/>
              <a:gd name="connsiteY24" fmla="*/ 1437900 h 3502433"/>
              <a:gd name="connsiteX25" fmla="*/ 408420 w 2881322"/>
              <a:gd name="connsiteY25" fmla="*/ 3502433 h 3502433"/>
              <a:gd name="connsiteX26" fmla="*/ 5595 w 2881322"/>
              <a:gd name="connsiteY26" fmla="*/ 3407319 h 350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881322" h="3502433">
                <a:moveTo>
                  <a:pt x="5595" y="3407319"/>
                </a:moveTo>
                <a:lnTo>
                  <a:pt x="0" y="3077218"/>
                </a:lnTo>
                <a:lnTo>
                  <a:pt x="167844" y="2982104"/>
                </a:lnTo>
                <a:lnTo>
                  <a:pt x="268550" y="2881395"/>
                </a:lnTo>
                <a:lnTo>
                  <a:pt x="525911" y="2691167"/>
                </a:lnTo>
                <a:lnTo>
                  <a:pt x="682566" y="2489749"/>
                </a:lnTo>
                <a:lnTo>
                  <a:pt x="766488" y="2428204"/>
                </a:lnTo>
                <a:lnTo>
                  <a:pt x="839220" y="2254761"/>
                </a:lnTo>
                <a:lnTo>
                  <a:pt x="923142" y="2042153"/>
                </a:lnTo>
                <a:lnTo>
                  <a:pt x="1253235" y="1560988"/>
                </a:lnTo>
                <a:lnTo>
                  <a:pt x="1337157" y="1387545"/>
                </a:lnTo>
                <a:lnTo>
                  <a:pt x="1443458" y="1197317"/>
                </a:lnTo>
                <a:lnTo>
                  <a:pt x="1588923" y="934355"/>
                </a:lnTo>
                <a:lnTo>
                  <a:pt x="1672845" y="822456"/>
                </a:lnTo>
                <a:lnTo>
                  <a:pt x="1751172" y="704962"/>
                </a:lnTo>
                <a:lnTo>
                  <a:pt x="1863068" y="621038"/>
                </a:lnTo>
                <a:lnTo>
                  <a:pt x="1919016" y="570684"/>
                </a:lnTo>
                <a:lnTo>
                  <a:pt x="2019723" y="464380"/>
                </a:lnTo>
                <a:lnTo>
                  <a:pt x="2265894" y="212607"/>
                </a:lnTo>
                <a:lnTo>
                  <a:pt x="2361005" y="100709"/>
                </a:lnTo>
                <a:lnTo>
                  <a:pt x="2428143" y="11190"/>
                </a:lnTo>
                <a:lnTo>
                  <a:pt x="2523254" y="0"/>
                </a:lnTo>
                <a:lnTo>
                  <a:pt x="2747046" y="83924"/>
                </a:lnTo>
                <a:lnTo>
                  <a:pt x="2881322" y="139873"/>
                </a:lnTo>
                <a:lnTo>
                  <a:pt x="2875727" y="1437900"/>
                </a:lnTo>
                <a:lnTo>
                  <a:pt x="408420" y="3502433"/>
                </a:lnTo>
                <a:lnTo>
                  <a:pt x="5595" y="3407319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348828" y="2875800"/>
            <a:ext cx="7365999" cy="2221717"/>
          </a:xfrm>
          <a:custGeom>
            <a:avLst/>
            <a:gdLst>
              <a:gd name="connsiteX0" fmla="*/ 5595 w 7295618"/>
              <a:gd name="connsiteY0" fmla="*/ 2523319 h 2523319"/>
              <a:gd name="connsiteX1" fmla="*/ 0 w 7295618"/>
              <a:gd name="connsiteY1" fmla="*/ 2377850 h 2523319"/>
              <a:gd name="connsiteX2" fmla="*/ 207008 w 7295618"/>
              <a:gd name="connsiteY2" fmla="*/ 2344281 h 2523319"/>
              <a:gd name="connsiteX3" fmla="*/ 414015 w 7295618"/>
              <a:gd name="connsiteY3" fmla="*/ 2316306 h 2523319"/>
              <a:gd name="connsiteX4" fmla="*/ 738514 w 7295618"/>
              <a:gd name="connsiteY4" fmla="*/ 2310711 h 2523319"/>
              <a:gd name="connsiteX5" fmla="*/ 979090 w 7295618"/>
              <a:gd name="connsiteY5" fmla="*/ 2293926 h 2523319"/>
              <a:gd name="connsiteX6" fmla="*/ 1130149 w 7295618"/>
              <a:gd name="connsiteY6" fmla="*/ 2237977 h 2523319"/>
              <a:gd name="connsiteX7" fmla="*/ 1443458 w 7295618"/>
              <a:gd name="connsiteY7" fmla="*/ 2310711 h 2523319"/>
              <a:gd name="connsiteX8" fmla="*/ 1756767 w 7295618"/>
              <a:gd name="connsiteY8" fmla="*/ 2305116 h 2523319"/>
              <a:gd name="connsiteX9" fmla="*/ 1756767 w 7295618"/>
              <a:gd name="connsiteY9" fmla="*/ 2305116 h 2523319"/>
              <a:gd name="connsiteX10" fmla="*/ 1969369 w 7295618"/>
              <a:gd name="connsiteY10" fmla="*/ 2260357 h 2523319"/>
              <a:gd name="connsiteX11" fmla="*/ 2148403 w 7295618"/>
              <a:gd name="connsiteY11" fmla="*/ 2254762 h 2523319"/>
              <a:gd name="connsiteX12" fmla="*/ 2361005 w 7295618"/>
              <a:gd name="connsiteY12" fmla="*/ 2226787 h 2523319"/>
              <a:gd name="connsiteX13" fmla="*/ 2573608 w 7295618"/>
              <a:gd name="connsiteY13" fmla="*/ 2210002 h 2523319"/>
              <a:gd name="connsiteX14" fmla="*/ 2730262 w 7295618"/>
              <a:gd name="connsiteY14" fmla="*/ 2187622 h 2523319"/>
              <a:gd name="connsiteX15" fmla="*/ 2942864 w 7295618"/>
              <a:gd name="connsiteY15" fmla="*/ 2170838 h 2523319"/>
              <a:gd name="connsiteX16" fmla="*/ 3228199 w 7295618"/>
              <a:gd name="connsiteY16" fmla="*/ 2165243 h 2523319"/>
              <a:gd name="connsiteX17" fmla="*/ 3379259 w 7295618"/>
              <a:gd name="connsiteY17" fmla="*/ 2198812 h 2523319"/>
              <a:gd name="connsiteX18" fmla="*/ 3479965 w 7295618"/>
              <a:gd name="connsiteY18" fmla="*/ 2187622 h 2523319"/>
              <a:gd name="connsiteX19" fmla="*/ 3558292 w 7295618"/>
              <a:gd name="connsiteY19" fmla="*/ 2210002 h 2523319"/>
              <a:gd name="connsiteX20" fmla="*/ 3821248 w 7295618"/>
              <a:gd name="connsiteY20" fmla="*/ 2187622 h 2523319"/>
              <a:gd name="connsiteX21" fmla="*/ 3972307 w 7295618"/>
              <a:gd name="connsiteY21" fmla="*/ 2170838 h 2523319"/>
              <a:gd name="connsiteX22" fmla="*/ 4067419 w 7295618"/>
              <a:gd name="connsiteY22" fmla="*/ 2182027 h 2523319"/>
              <a:gd name="connsiteX23" fmla="*/ 4330375 w 7295618"/>
              <a:gd name="connsiteY23" fmla="*/ 2064534 h 2523319"/>
              <a:gd name="connsiteX24" fmla="*/ 4403107 w 7295618"/>
              <a:gd name="connsiteY24" fmla="*/ 2030964 h 2523319"/>
              <a:gd name="connsiteX25" fmla="*/ 4492624 w 7295618"/>
              <a:gd name="connsiteY25" fmla="*/ 2019774 h 2523319"/>
              <a:gd name="connsiteX26" fmla="*/ 4559761 w 7295618"/>
              <a:gd name="connsiteY26" fmla="*/ 2002989 h 2523319"/>
              <a:gd name="connsiteX27" fmla="*/ 5141621 w 7295618"/>
              <a:gd name="connsiteY27" fmla="*/ 1600153 h 2523319"/>
              <a:gd name="connsiteX28" fmla="*/ 5298275 w 7295618"/>
              <a:gd name="connsiteY28" fmla="*/ 1404331 h 2523319"/>
              <a:gd name="connsiteX29" fmla="*/ 5460524 w 7295618"/>
              <a:gd name="connsiteY29" fmla="*/ 1219697 h 2523319"/>
              <a:gd name="connsiteX30" fmla="*/ 5656342 w 7295618"/>
              <a:gd name="connsiteY30" fmla="*/ 1029469 h 2523319"/>
              <a:gd name="connsiteX31" fmla="*/ 5729074 w 7295618"/>
              <a:gd name="connsiteY31" fmla="*/ 872811 h 2523319"/>
              <a:gd name="connsiteX32" fmla="*/ 5908108 w 7295618"/>
              <a:gd name="connsiteY32" fmla="*/ 660203 h 2523319"/>
              <a:gd name="connsiteX33" fmla="*/ 6070357 w 7295618"/>
              <a:gd name="connsiteY33" fmla="*/ 481165 h 2523319"/>
              <a:gd name="connsiteX34" fmla="*/ 6165469 w 7295618"/>
              <a:gd name="connsiteY34" fmla="*/ 369266 h 2523319"/>
              <a:gd name="connsiteX35" fmla="*/ 6316528 w 7295618"/>
              <a:gd name="connsiteY35" fmla="*/ 318912 h 2523319"/>
              <a:gd name="connsiteX36" fmla="*/ 6652216 w 7295618"/>
              <a:gd name="connsiteY36" fmla="*/ 179038 h 2523319"/>
              <a:gd name="connsiteX37" fmla="*/ 6758517 w 7295618"/>
              <a:gd name="connsiteY37" fmla="*/ 89519 h 2523319"/>
              <a:gd name="connsiteX38" fmla="*/ 6842439 w 7295618"/>
              <a:gd name="connsiteY38" fmla="*/ 5595 h 2523319"/>
              <a:gd name="connsiteX39" fmla="*/ 7178127 w 7295618"/>
              <a:gd name="connsiteY39" fmla="*/ 0 h 2523319"/>
              <a:gd name="connsiteX40" fmla="*/ 7284429 w 7295618"/>
              <a:gd name="connsiteY40" fmla="*/ 67139 h 2523319"/>
              <a:gd name="connsiteX41" fmla="*/ 7295618 w 7295618"/>
              <a:gd name="connsiteY41" fmla="*/ 2523319 h 2523319"/>
              <a:gd name="connsiteX42" fmla="*/ 5595 w 7295618"/>
              <a:gd name="connsiteY42" fmla="*/ 2523319 h 252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295618" h="2523319">
                <a:moveTo>
                  <a:pt x="5595" y="2523319"/>
                </a:moveTo>
                <a:lnTo>
                  <a:pt x="0" y="2377850"/>
                </a:lnTo>
                <a:lnTo>
                  <a:pt x="207008" y="2344281"/>
                </a:lnTo>
                <a:lnTo>
                  <a:pt x="414015" y="2316306"/>
                </a:lnTo>
                <a:lnTo>
                  <a:pt x="738514" y="2310711"/>
                </a:lnTo>
                <a:lnTo>
                  <a:pt x="979090" y="2293926"/>
                </a:lnTo>
                <a:lnTo>
                  <a:pt x="1130149" y="2237977"/>
                </a:lnTo>
                <a:lnTo>
                  <a:pt x="1443458" y="2310711"/>
                </a:lnTo>
                <a:lnTo>
                  <a:pt x="1756767" y="2305116"/>
                </a:lnTo>
                <a:lnTo>
                  <a:pt x="1756767" y="2305116"/>
                </a:lnTo>
                <a:lnTo>
                  <a:pt x="1969369" y="2260357"/>
                </a:lnTo>
                <a:lnTo>
                  <a:pt x="2148403" y="2254762"/>
                </a:lnTo>
                <a:lnTo>
                  <a:pt x="2361005" y="2226787"/>
                </a:lnTo>
                <a:lnTo>
                  <a:pt x="2573608" y="2210002"/>
                </a:lnTo>
                <a:lnTo>
                  <a:pt x="2730262" y="2187622"/>
                </a:lnTo>
                <a:lnTo>
                  <a:pt x="2942864" y="2170838"/>
                </a:lnTo>
                <a:lnTo>
                  <a:pt x="3228199" y="2165243"/>
                </a:lnTo>
                <a:lnTo>
                  <a:pt x="3379259" y="2198812"/>
                </a:lnTo>
                <a:lnTo>
                  <a:pt x="3479965" y="2187622"/>
                </a:lnTo>
                <a:lnTo>
                  <a:pt x="3558292" y="2210002"/>
                </a:lnTo>
                <a:lnTo>
                  <a:pt x="3821248" y="2187622"/>
                </a:lnTo>
                <a:lnTo>
                  <a:pt x="3972307" y="2170838"/>
                </a:lnTo>
                <a:lnTo>
                  <a:pt x="4067419" y="2182027"/>
                </a:lnTo>
                <a:lnTo>
                  <a:pt x="4330375" y="2064534"/>
                </a:lnTo>
                <a:lnTo>
                  <a:pt x="4403107" y="2030964"/>
                </a:lnTo>
                <a:lnTo>
                  <a:pt x="4492624" y="2019774"/>
                </a:lnTo>
                <a:lnTo>
                  <a:pt x="4559761" y="2002989"/>
                </a:lnTo>
                <a:lnTo>
                  <a:pt x="5141621" y="1600153"/>
                </a:lnTo>
                <a:lnTo>
                  <a:pt x="5298275" y="1404331"/>
                </a:lnTo>
                <a:lnTo>
                  <a:pt x="5460524" y="1219697"/>
                </a:lnTo>
                <a:lnTo>
                  <a:pt x="5656342" y="1029469"/>
                </a:lnTo>
                <a:lnTo>
                  <a:pt x="5729074" y="872811"/>
                </a:lnTo>
                <a:lnTo>
                  <a:pt x="5908108" y="660203"/>
                </a:lnTo>
                <a:lnTo>
                  <a:pt x="6070357" y="481165"/>
                </a:lnTo>
                <a:lnTo>
                  <a:pt x="6165469" y="369266"/>
                </a:lnTo>
                <a:lnTo>
                  <a:pt x="6316528" y="318912"/>
                </a:lnTo>
                <a:lnTo>
                  <a:pt x="6652216" y="179038"/>
                </a:lnTo>
                <a:lnTo>
                  <a:pt x="6758517" y="89519"/>
                </a:lnTo>
                <a:lnTo>
                  <a:pt x="6842439" y="5595"/>
                </a:lnTo>
                <a:lnTo>
                  <a:pt x="7178127" y="0"/>
                </a:lnTo>
                <a:lnTo>
                  <a:pt x="7284429" y="67139"/>
                </a:lnTo>
                <a:cubicBezTo>
                  <a:pt x="7288159" y="885866"/>
                  <a:pt x="7291888" y="1704592"/>
                  <a:pt x="7295618" y="2523319"/>
                </a:cubicBezTo>
                <a:lnTo>
                  <a:pt x="5595" y="2523319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48758" y="5526691"/>
            <a:ext cx="293131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Federal and state </a:t>
            </a:r>
            <a:r>
              <a:rPr lang="en-US" sz="2000" dirty="0">
                <a:latin typeface="Franklin Gothic Book"/>
                <a:cs typeface="Franklin Gothic Book"/>
              </a:rPr>
              <a:t>p</a:t>
            </a:r>
            <a:r>
              <a:rPr lang="en-US" sz="2000" dirty="0" smtClean="0">
                <a:latin typeface="Franklin Gothic Book"/>
                <a:cs typeface="Franklin Gothic Book"/>
              </a:rPr>
              <a:t>risons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08262" y="5526691"/>
            <a:ext cx="65291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Jails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86001" y="5576099"/>
            <a:ext cx="301295" cy="301295"/>
          </a:xfrm>
          <a:prstGeom prst="rect">
            <a:avLst/>
          </a:prstGeom>
          <a:solidFill>
            <a:srgbClr val="800000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819229" y="5576099"/>
            <a:ext cx="301295" cy="301295"/>
          </a:xfrm>
          <a:prstGeom prst="rect">
            <a:avLst/>
          </a:prstGeom>
          <a:solidFill>
            <a:srgbClr val="0000FF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436412" y="1348827"/>
            <a:ext cx="3783726" cy="16028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13% of black men cannot vote </a:t>
            </a: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because of criminal record: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More than one in four in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AL, FL, MS, IA, NM, WA, WY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2771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6353"/>
            <a:ext cx="5014253" cy="526127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600" dirty="0">
                <a:latin typeface="Franklin Gothic Medium"/>
                <a:cs typeface="Franklin Gothic Medium"/>
              </a:rPr>
              <a:t>Persistent Racial Inequalities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226" r="6389" b="1882"/>
          <a:stretch/>
        </p:blipFill>
        <p:spPr>
          <a:xfrm>
            <a:off x="5015397" y="350029"/>
            <a:ext cx="3704922" cy="5264187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26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Employment Discrimination</a:t>
            </a:r>
            <a:br>
              <a:rPr lang="en-US" dirty="0" smtClean="0"/>
            </a:br>
            <a:r>
              <a:rPr lang="en-US" sz="2200" dirty="0" smtClean="0"/>
              <a:t>White felons get more job offers than Blacks with clean records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3782" y="6125959"/>
            <a:ext cx="51802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Researcher sent well-groomed Black and White college students to apply for jobs</a:t>
            </a:r>
          </a:p>
          <a:p>
            <a:pPr algn="r"/>
            <a:r>
              <a:rPr lang="en-US" sz="11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All had identical resumes, except half listed a cocaine conviction</a:t>
            </a:r>
          </a:p>
          <a:p>
            <a:pPr algn="r"/>
            <a:r>
              <a:rPr lang="en-US" sz="11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New York Times 3/20/2004</a:t>
            </a:r>
            <a:endParaRPr lang="en-US" sz="11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34970" y="1377167"/>
            <a:ext cx="6309052" cy="36944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078776"/>
              </p:ext>
            </p:extLst>
          </p:nvPr>
        </p:nvGraphicFramePr>
        <p:xfrm>
          <a:off x="2234969" y="5050202"/>
          <a:ext cx="6309052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4526"/>
                <a:gridCol w="315452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White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Applicants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Black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Applicants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2078119"/>
            <a:ext cx="16329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Percentage called back for interview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928209"/>
              </p:ext>
            </p:extLst>
          </p:nvPr>
        </p:nvGraphicFramePr>
        <p:xfrm>
          <a:off x="3179095" y="5548955"/>
          <a:ext cx="5055486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7743"/>
                <a:gridCol w="2527743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Clean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record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Felony conviction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888787" y="5611059"/>
            <a:ext cx="312099" cy="312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82835" y="5611059"/>
            <a:ext cx="312099" cy="312099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135756"/>
              </p:ext>
            </p:extLst>
          </p:nvPr>
        </p:nvGraphicFramePr>
        <p:xfrm>
          <a:off x="1515749" y="1715273"/>
          <a:ext cx="727467" cy="4172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7467"/>
              </a:tblGrid>
              <a:tr h="104318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4318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4318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4318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037797"/>
              </p:ext>
            </p:extLst>
          </p:nvPr>
        </p:nvGraphicFramePr>
        <p:xfrm>
          <a:off x="2234971" y="1937928"/>
          <a:ext cx="6300804" cy="3117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75966"/>
                <a:gridCol w="1124838"/>
              </a:tblGrid>
              <a:tr h="10390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3906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3906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647423" y="1591576"/>
            <a:ext cx="973065" cy="347790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98761" y="3389314"/>
            <a:ext cx="973065" cy="1680171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30468" y="3719174"/>
            <a:ext cx="973065" cy="13503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5314" y="4684015"/>
            <a:ext cx="973065" cy="385470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6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3782" y="6313376"/>
            <a:ext cx="518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Census Bureau and Pew Center, 2011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Wealth and Income:</a:t>
            </a:r>
            <a:br>
              <a:rPr lang="en-US" sz="3100" dirty="0" smtClean="0"/>
            </a:br>
            <a:r>
              <a:rPr lang="en-US" sz="4900" dirty="0" smtClean="0"/>
              <a:t>The White / Minority gap</a:t>
            </a:r>
            <a:endParaRPr lang="en-US" sz="31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21770498"/>
              </p:ext>
            </p:extLst>
          </p:nvPr>
        </p:nvGraphicFramePr>
        <p:xfrm>
          <a:off x="338132" y="1294700"/>
          <a:ext cx="8618246" cy="4749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2231114" y="5602813"/>
            <a:ext cx="312099" cy="312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65336" y="5602813"/>
            <a:ext cx="312099" cy="312099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4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5606" y="1463040"/>
            <a:ext cx="7593178" cy="3869741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972921" y="1623972"/>
          <a:ext cx="7593177" cy="3694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93177"/>
              </a:tblGrid>
              <a:tr h="6156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56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56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56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56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56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Freeform 11"/>
          <p:cNvSpPr/>
          <p:nvPr/>
        </p:nvSpPr>
        <p:spPr>
          <a:xfrm>
            <a:off x="961969" y="1566159"/>
            <a:ext cx="7636121" cy="3775718"/>
          </a:xfrm>
          <a:custGeom>
            <a:avLst/>
            <a:gdLst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27293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27293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27293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078925 w 7605905"/>
              <a:gd name="connsiteY13" fmla="*/ 2568651 h 3805595"/>
              <a:gd name="connsiteX14" fmla="*/ 2219931 w 7605905"/>
              <a:gd name="connsiteY14" fmla="*/ 2552920 h 3805595"/>
              <a:gd name="connsiteX15" fmla="*/ 2283357 w 7605905"/>
              <a:gd name="connsiteY15" fmla="*/ 2552920 h 3805595"/>
              <a:gd name="connsiteX16" fmla="*/ 2367926 w 7605905"/>
              <a:gd name="connsiteY16" fmla="*/ 2616347 h 3805595"/>
              <a:gd name="connsiteX17" fmla="*/ 2526492 w 7605905"/>
              <a:gd name="connsiteY17" fmla="*/ 2756727 h 3805595"/>
              <a:gd name="connsiteX18" fmla="*/ 2727343 w 7605905"/>
              <a:gd name="connsiteY18" fmla="*/ 2568777 h 3805595"/>
              <a:gd name="connsiteX19" fmla="*/ 2833054 w 7605905"/>
              <a:gd name="connsiteY19" fmla="*/ 2529323 h 3805595"/>
              <a:gd name="connsiteX20" fmla="*/ 2970479 w 7605905"/>
              <a:gd name="connsiteY20" fmla="*/ 2494779 h 3805595"/>
              <a:gd name="connsiteX21" fmla="*/ 3171329 w 7605905"/>
              <a:gd name="connsiteY21" fmla="*/ 2341498 h 3805595"/>
              <a:gd name="connsiteX22" fmla="*/ 3285032 w 7605905"/>
              <a:gd name="connsiteY22" fmla="*/ 2288892 h 3805595"/>
              <a:gd name="connsiteX23" fmla="*/ 3440892 w 7605905"/>
              <a:gd name="connsiteY23" fmla="*/ 2235787 h 3805595"/>
              <a:gd name="connsiteX24" fmla="*/ 3736883 w 7605905"/>
              <a:gd name="connsiteY24" fmla="*/ 1913368 h 3805595"/>
              <a:gd name="connsiteX25" fmla="*/ 3903566 w 7605905"/>
              <a:gd name="connsiteY25" fmla="*/ 1715474 h 3805595"/>
              <a:gd name="connsiteX26" fmla="*/ 4165013 w 7605905"/>
              <a:gd name="connsiteY26" fmla="*/ 1681054 h 3805595"/>
              <a:gd name="connsiteX27" fmla="*/ 4376435 w 7605905"/>
              <a:gd name="connsiteY27" fmla="*/ 1575093 h 3805595"/>
              <a:gd name="connsiteX28" fmla="*/ 4577285 w 7605905"/>
              <a:gd name="connsiteY28" fmla="*/ 1633234 h 3805595"/>
              <a:gd name="connsiteX29" fmla="*/ 4810100 w 7605905"/>
              <a:gd name="connsiteY29" fmla="*/ 1435214 h 3805595"/>
              <a:gd name="connsiteX30" fmla="*/ 4936703 w 7605905"/>
              <a:gd name="connsiteY30" fmla="*/ 1363671 h 3805595"/>
              <a:gd name="connsiteX31" fmla="*/ 5050404 w 7605905"/>
              <a:gd name="connsiteY31" fmla="*/ 1311066 h 3805595"/>
              <a:gd name="connsiteX32" fmla="*/ 5227408 w 7605905"/>
              <a:gd name="connsiteY32" fmla="*/ 1448240 h 3805595"/>
              <a:gd name="connsiteX33" fmla="*/ 5338405 w 7605905"/>
              <a:gd name="connsiteY33" fmla="*/ 1490525 h 3805595"/>
              <a:gd name="connsiteX34" fmla="*/ 5475829 w 7605905"/>
              <a:gd name="connsiteY34" fmla="*/ 1511667 h 3805595"/>
              <a:gd name="connsiteX35" fmla="*/ 5544541 w 7605905"/>
              <a:gd name="connsiteY35" fmla="*/ 1511667 h 3805595"/>
              <a:gd name="connsiteX36" fmla="*/ 5771820 w 7605905"/>
              <a:gd name="connsiteY36" fmla="*/ 1326673 h 3805595"/>
              <a:gd name="connsiteX37" fmla="*/ 5919815 w 7605905"/>
              <a:gd name="connsiteY37" fmla="*/ 1141678 h 3805595"/>
              <a:gd name="connsiteX38" fmla="*/ 6020240 w 7605905"/>
              <a:gd name="connsiteY38" fmla="*/ 1035967 h 3805595"/>
              <a:gd name="connsiteX39" fmla="*/ 6202655 w 7605905"/>
              <a:gd name="connsiteY39" fmla="*/ 925346 h 3805595"/>
              <a:gd name="connsiteX40" fmla="*/ 6456236 w 7605905"/>
              <a:gd name="connsiteY40" fmla="*/ 879856 h 3805595"/>
              <a:gd name="connsiteX41" fmla="*/ 6675648 w 7605905"/>
              <a:gd name="connsiteY41" fmla="*/ 729405 h 3805595"/>
              <a:gd name="connsiteX42" fmla="*/ 6908213 w 7605905"/>
              <a:gd name="connsiteY42" fmla="*/ 449271 h 3805595"/>
              <a:gd name="connsiteX43" fmla="*/ 7146062 w 7605905"/>
              <a:gd name="connsiteY43" fmla="*/ 623694 h 3805595"/>
              <a:gd name="connsiteX44" fmla="*/ 7352199 w 7605905"/>
              <a:gd name="connsiteY44" fmla="*/ 549697 h 3805595"/>
              <a:gd name="connsiteX45" fmla="*/ 7605905 w 7605905"/>
              <a:gd name="connsiteY45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283357 w 7605905"/>
              <a:gd name="connsiteY15" fmla="*/ 2552920 h 3805595"/>
              <a:gd name="connsiteX16" fmla="*/ 2367926 w 7605905"/>
              <a:gd name="connsiteY16" fmla="*/ 2616347 h 3805595"/>
              <a:gd name="connsiteX17" fmla="*/ 2526492 w 7605905"/>
              <a:gd name="connsiteY17" fmla="*/ 2756727 h 3805595"/>
              <a:gd name="connsiteX18" fmla="*/ 2727343 w 7605905"/>
              <a:gd name="connsiteY18" fmla="*/ 2568777 h 3805595"/>
              <a:gd name="connsiteX19" fmla="*/ 2833054 w 7605905"/>
              <a:gd name="connsiteY19" fmla="*/ 2529323 h 3805595"/>
              <a:gd name="connsiteX20" fmla="*/ 2970479 w 7605905"/>
              <a:gd name="connsiteY20" fmla="*/ 2494779 h 3805595"/>
              <a:gd name="connsiteX21" fmla="*/ 3171329 w 7605905"/>
              <a:gd name="connsiteY21" fmla="*/ 2341498 h 3805595"/>
              <a:gd name="connsiteX22" fmla="*/ 3285032 w 7605905"/>
              <a:gd name="connsiteY22" fmla="*/ 2288892 h 3805595"/>
              <a:gd name="connsiteX23" fmla="*/ 3440892 w 7605905"/>
              <a:gd name="connsiteY23" fmla="*/ 2235787 h 3805595"/>
              <a:gd name="connsiteX24" fmla="*/ 3736883 w 7605905"/>
              <a:gd name="connsiteY24" fmla="*/ 1913368 h 3805595"/>
              <a:gd name="connsiteX25" fmla="*/ 3903566 w 7605905"/>
              <a:gd name="connsiteY25" fmla="*/ 1715474 h 3805595"/>
              <a:gd name="connsiteX26" fmla="*/ 4165013 w 7605905"/>
              <a:gd name="connsiteY26" fmla="*/ 1681054 h 3805595"/>
              <a:gd name="connsiteX27" fmla="*/ 4376435 w 7605905"/>
              <a:gd name="connsiteY27" fmla="*/ 1575093 h 3805595"/>
              <a:gd name="connsiteX28" fmla="*/ 4577285 w 7605905"/>
              <a:gd name="connsiteY28" fmla="*/ 1633234 h 3805595"/>
              <a:gd name="connsiteX29" fmla="*/ 4810100 w 7605905"/>
              <a:gd name="connsiteY29" fmla="*/ 1435214 h 3805595"/>
              <a:gd name="connsiteX30" fmla="*/ 4936703 w 7605905"/>
              <a:gd name="connsiteY30" fmla="*/ 1363671 h 3805595"/>
              <a:gd name="connsiteX31" fmla="*/ 5050404 w 7605905"/>
              <a:gd name="connsiteY31" fmla="*/ 1311066 h 3805595"/>
              <a:gd name="connsiteX32" fmla="*/ 5227408 w 7605905"/>
              <a:gd name="connsiteY32" fmla="*/ 1448240 h 3805595"/>
              <a:gd name="connsiteX33" fmla="*/ 5338405 w 7605905"/>
              <a:gd name="connsiteY33" fmla="*/ 1490525 h 3805595"/>
              <a:gd name="connsiteX34" fmla="*/ 5475829 w 7605905"/>
              <a:gd name="connsiteY34" fmla="*/ 1511667 h 3805595"/>
              <a:gd name="connsiteX35" fmla="*/ 5544541 w 7605905"/>
              <a:gd name="connsiteY35" fmla="*/ 1511667 h 3805595"/>
              <a:gd name="connsiteX36" fmla="*/ 5771820 w 7605905"/>
              <a:gd name="connsiteY36" fmla="*/ 1326673 h 3805595"/>
              <a:gd name="connsiteX37" fmla="*/ 5919815 w 7605905"/>
              <a:gd name="connsiteY37" fmla="*/ 1141678 h 3805595"/>
              <a:gd name="connsiteX38" fmla="*/ 6020240 w 7605905"/>
              <a:gd name="connsiteY38" fmla="*/ 1035967 h 3805595"/>
              <a:gd name="connsiteX39" fmla="*/ 6202655 w 7605905"/>
              <a:gd name="connsiteY39" fmla="*/ 925346 h 3805595"/>
              <a:gd name="connsiteX40" fmla="*/ 6456236 w 7605905"/>
              <a:gd name="connsiteY40" fmla="*/ 879856 h 3805595"/>
              <a:gd name="connsiteX41" fmla="*/ 6675648 w 7605905"/>
              <a:gd name="connsiteY41" fmla="*/ 729405 h 3805595"/>
              <a:gd name="connsiteX42" fmla="*/ 6908213 w 7605905"/>
              <a:gd name="connsiteY42" fmla="*/ 449271 h 3805595"/>
              <a:gd name="connsiteX43" fmla="*/ 7146062 w 7605905"/>
              <a:gd name="connsiteY43" fmla="*/ 623694 h 3805595"/>
              <a:gd name="connsiteX44" fmla="*/ 7352199 w 7605905"/>
              <a:gd name="connsiteY44" fmla="*/ 549697 h 3805595"/>
              <a:gd name="connsiteX45" fmla="*/ 7605905 w 7605905"/>
              <a:gd name="connsiteY45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367926 w 7605905"/>
              <a:gd name="connsiteY15" fmla="*/ 2616347 h 3805595"/>
              <a:gd name="connsiteX16" fmla="*/ 2451063 w 7605905"/>
              <a:gd name="connsiteY16" fmla="*/ 2821304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233231 w 7605905"/>
              <a:gd name="connsiteY15" fmla="*/ 2761646 h 3805595"/>
              <a:gd name="connsiteX16" fmla="*/ 2451063 w 7605905"/>
              <a:gd name="connsiteY16" fmla="*/ 2821304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51063 w 7605905"/>
              <a:gd name="connsiteY15" fmla="*/ 2821304 h 3805595"/>
              <a:gd name="connsiteX16" fmla="*/ 2727343 w 7605905"/>
              <a:gd name="connsiteY16" fmla="*/ 2568777 h 3805595"/>
              <a:gd name="connsiteX17" fmla="*/ 2833054 w 7605905"/>
              <a:gd name="connsiteY17" fmla="*/ 2529323 h 3805595"/>
              <a:gd name="connsiteX18" fmla="*/ 2970479 w 7605905"/>
              <a:gd name="connsiteY18" fmla="*/ 2494779 h 3805595"/>
              <a:gd name="connsiteX19" fmla="*/ 3171329 w 7605905"/>
              <a:gd name="connsiteY19" fmla="*/ 2341498 h 3805595"/>
              <a:gd name="connsiteX20" fmla="*/ 3285032 w 7605905"/>
              <a:gd name="connsiteY20" fmla="*/ 2288892 h 3805595"/>
              <a:gd name="connsiteX21" fmla="*/ 3440892 w 7605905"/>
              <a:gd name="connsiteY21" fmla="*/ 2235787 h 3805595"/>
              <a:gd name="connsiteX22" fmla="*/ 3736883 w 7605905"/>
              <a:gd name="connsiteY22" fmla="*/ 1913368 h 3805595"/>
              <a:gd name="connsiteX23" fmla="*/ 3903566 w 7605905"/>
              <a:gd name="connsiteY23" fmla="*/ 1715474 h 3805595"/>
              <a:gd name="connsiteX24" fmla="*/ 4165013 w 7605905"/>
              <a:gd name="connsiteY24" fmla="*/ 1681054 h 3805595"/>
              <a:gd name="connsiteX25" fmla="*/ 4376435 w 7605905"/>
              <a:gd name="connsiteY25" fmla="*/ 1575093 h 3805595"/>
              <a:gd name="connsiteX26" fmla="*/ 4577285 w 7605905"/>
              <a:gd name="connsiteY26" fmla="*/ 1633234 h 3805595"/>
              <a:gd name="connsiteX27" fmla="*/ 4810100 w 7605905"/>
              <a:gd name="connsiteY27" fmla="*/ 1435214 h 3805595"/>
              <a:gd name="connsiteX28" fmla="*/ 4936703 w 7605905"/>
              <a:gd name="connsiteY28" fmla="*/ 1363671 h 3805595"/>
              <a:gd name="connsiteX29" fmla="*/ 5050404 w 7605905"/>
              <a:gd name="connsiteY29" fmla="*/ 1311066 h 3805595"/>
              <a:gd name="connsiteX30" fmla="*/ 5227408 w 7605905"/>
              <a:gd name="connsiteY30" fmla="*/ 1448240 h 3805595"/>
              <a:gd name="connsiteX31" fmla="*/ 5338405 w 7605905"/>
              <a:gd name="connsiteY31" fmla="*/ 1490525 h 3805595"/>
              <a:gd name="connsiteX32" fmla="*/ 5475829 w 7605905"/>
              <a:gd name="connsiteY32" fmla="*/ 1511667 h 3805595"/>
              <a:gd name="connsiteX33" fmla="*/ 5544541 w 7605905"/>
              <a:gd name="connsiteY33" fmla="*/ 1511667 h 3805595"/>
              <a:gd name="connsiteX34" fmla="*/ 5771820 w 7605905"/>
              <a:gd name="connsiteY34" fmla="*/ 1326673 h 3805595"/>
              <a:gd name="connsiteX35" fmla="*/ 5919815 w 7605905"/>
              <a:gd name="connsiteY35" fmla="*/ 1141678 h 3805595"/>
              <a:gd name="connsiteX36" fmla="*/ 6020240 w 7605905"/>
              <a:gd name="connsiteY36" fmla="*/ 1035967 h 3805595"/>
              <a:gd name="connsiteX37" fmla="*/ 6202655 w 7605905"/>
              <a:gd name="connsiteY37" fmla="*/ 925346 h 3805595"/>
              <a:gd name="connsiteX38" fmla="*/ 6456236 w 7605905"/>
              <a:gd name="connsiteY38" fmla="*/ 879856 h 3805595"/>
              <a:gd name="connsiteX39" fmla="*/ 6675648 w 7605905"/>
              <a:gd name="connsiteY39" fmla="*/ 729405 h 3805595"/>
              <a:gd name="connsiteX40" fmla="*/ 6908213 w 7605905"/>
              <a:gd name="connsiteY40" fmla="*/ 449271 h 3805595"/>
              <a:gd name="connsiteX41" fmla="*/ 7146062 w 7605905"/>
              <a:gd name="connsiteY41" fmla="*/ 623694 h 3805595"/>
              <a:gd name="connsiteX42" fmla="*/ 7352199 w 7605905"/>
              <a:gd name="connsiteY42" fmla="*/ 549697 h 3805595"/>
              <a:gd name="connsiteX43" fmla="*/ 7605905 w 7605905"/>
              <a:gd name="connsiteY43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727343 w 7605905"/>
              <a:gd name="connsiteY16" fmla="*/ 2568777 h 3805595"/>
              <a:gd name="connsiteX17" fmla="*/ 2833054 w 7605905"/>
              <a:gd name="connsiteY17" fmla="*/ 2529323 h 3805595"/>
              <a:gd name="connsiteX18" fmla="*/ 2970479 w 7605905"/>
              <a:gd name="connsiteY18" fmla="*/ 2494779 h 3805595"/>
              <a:gd name="connsiteX19" fmla="*/ 3171329 w 7605905"/>
              <a:gd name="connsiteY19" fmla="*/ 2341498 h 3805595"/>
              <a:gd name="connsiteX20" fmla="*/ 3285032 w 7605905"/>
              <a:gd name="connsiteY20" fmla="*/ 2288892 h 3805595"/>
              <a:gd name="connsiteX21" fmla="*/ 3440892 w 7605905"/>
              <a:gd name="connsiteY21" fmla="*/ 2235787 h 3805595"/>
              <a:gd name="connsiteX22" fmla="*/ 3736883 w 7605905"/>
              <a:gd name="connsiteY22" fmla="*/ 1913368 h 3805595"/>
              <a:gd name="connsiteX23" fmla="*/ 3903566 w 7605905"/>
              <a:gd name="connsiteY23" fmla="*/ 1715474 h 3805595"/>
              <a:gd name="connsiteX24" fmla="*/ 4165013 w 7605905"/>
              <a:gd name="connsiteY24" fmla="*/ 1681054 h 3805595"/>
              <a:gd name="connsiteX25" fmla="*/ 4376435 w 7605905"/>
              <a:gd name="connsiteY25" fmla="*/ 1575093 h 3805595"/>
              <a:gd name="connsiteX26" fmla="*/ 4577285 w 7605905"/>
              <a:gd name="connsiteY26" fmla="*/ 1633234 h 3805595"/>
              <a:gd name="connsiteX27" fmla="*/ 4810100 w 7605905"/>
              <a:gd name="connsiteY27" fmla="*/ 1435214 h 3805595"/>
              <a:gd name="connsiteX28" fmla="*/ 4936703 w 7605905"/>
              <a:gd name="connsiteY28" fmla="*/ 1363671 h 3805595"/>
              <a:gd name="connsiteX29" fmla="*/ 5050404 w 7605905"/>
              <a:gd name="connsiteY29" fmla="*/ 1311066 h 3805595"/>
              <a:gd name="connsiteX30" fmla="*/ 5227408 w 7605905"/>
              <a:gd name="connsiteY30" fmla="*/ 1448240 h 3805595"/>
              <a:gd name="connsiteX31" fmla="*/ 5338405 w 7605905"/>
              <a:gd name="connsiteY31" fmla="*/ 1490525 h 3805595"/>
              <a:gd name="connsiteX32" fmla="*/ 5475829 w 7605905"/>
              <a:gd name="connsiteY32" fmla="*/ 1511667 h 3805595"/>
              <a:gd name="connsiteX33" fmla="*/ 5544541 w 7605905"/>
              <a:gd name="connsiteY33" fmla="*/ 1511667 h 3805595"/>
              <a:gd name="connsiteX34" fmla="*/ 5771820 w 7605905"/>
              <a:gd name="connsiteY34" fmla="*/ 1326673 h 3805595"/>
              <a:gd name="connsiteX35" fmla="*/ 5919815 w 7605905"/>
              <a:gd name="connsiteY35" fmla="*/ 1141678 h 3805595"/>
              <a:gd name="connsiteX36" fmla="*/ 6020240 w 7605905"/>
              <a:gd name="connsiteY36" fmla="*/ 1035967 h 3805595"/>
              <a:gd name="connsiteX37" fmla="*/ 6202655 w 7605905"/>
              <a:gd name="connsiteY37" fmla="*/ 925346 h 3805595"/>
              <a:gd name="connsiteX38" fmla="*/ 6456236 w 7605905"/>
              <a:gd name="connsiteY38" fmla="*/ 879856 h 3805595"/>
              <a:gd name="connsiteX39" fmla="*/ 6675648 w 7605905"/>
              <a:gd name="connsiteY39" fmla="*/ 729405 h 3805595"/>
              <a:gd name="connsiteX40" fmla="*/ 6908213 w 7605905"/>
              <a:gd name="connsiteY40" fmla="*/ 449271 h 3805595"/>
              <a:gd name="connsiteX41" fmla="*/ 7146062 w 7605905"/>
              <a:gd name="connsiteY41" fmla="*/ 623694 h 3805595"/>
              <a:gd name="connsiteX42" fmla="*/ 7352199 w 7605905"/>
              <a:gd name="connsiteY42" fmla="*/ 549697 h 3805595"/>
              <a:gd name="connsiteX43" fmla="*/ 7605905 w 7605905"/>
              <a:gd name="connsiteY43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33054 w 7605905"/>
              <a:gd name="connsiteY17" fmla="*/ 2529323 h 3805595"/>
              <a:gd name="connsiteX18" fmla="*/ 2970479 w 7605905"/>
              <a:gd name="connsiteY18" fmla="*/ 2494779 h 3805595"/>
              <a:gd name="connsiteX19" fmla="*/ 3171329 w 7605905"/>
              <a:gd name="connsiteY19" fmla="*/ 2341498 h 3805595"/>
              <a:gd name="connsiteX20" fmla="*/ 3285032 w 7605905"/>
              <a:gd name="connsiteY20" fmla="*/ 2288892 h 3805595"/>
              <a:gd name="connsiteX21" fmla="*/ 3440892 w 7605905"/>
              <a:gd name="connsiteY21" fmla="*/ 2235787 h 3805595"/>
              <a:gd name="connsiteX22" fmla="*/ 3736883 w 7605905"/>
              <a:gd name="connsiteY22" fmla="*/ 1913368 h 3805595"/>
              <a:gd name="connsiteX23" fmla="*/ 3903566 w 7605905"/>
              <a:gd name="connsiteY23" fmla="*/ 1715474 h 3805595"/>
              <a:gd name="connsiteX24" fmla="*/ 4165013 w 7605905"/>
              <a:gd name="connsiteY24" fmla="*/ 1681054 h 3805595"/>
              <a:gd name="connsiteX25" fmla="*/ 4376435 w 7605905"/>
              <a:gd name="connsiteY25" fmla="*/ 1575093 h 3805595"/>
              <a:gd name="connsiteX26" fmla="*/ 4577285 w 7605905"/>
              <a:gd name="connsiteY26" fmla="*/ 1633234 h 3805595"/>
              <a:gd name="connsiteX27" fmla="*/ 4810100 w 7605905"/>
              <a:gd name="connsiteY27" fmla="*/ 1435214 h 3805595"/>
              <a:gd name="connsiteX28" fmla="*/ 4936703 w 7605905"/>
              <a:gd name="connsiteY28" fmla="*/ 1363671 h 3805595"/>
              <a:gd name="connsiteX29" fmla="*/ 5050404 w 7605905"/>
              <a:gd name="connsiteY29" fmla="*/ 1311066 h 3805595"/>
              <a:gd name="connsiteX30" fmla="*/ 5227408 w 7605905"/>
              <a:gd name="connsiteY30" fmla="*/ 1448240 h 3805595"/>
              <a:gd name="connsiteX31" fmla="*/ 5338405 w 7605905"/>
              <a:gd name="connsiteY31" fmla="*/ 1490525 h 3805595"/>
              <a:gd name="connsiteX32" fmla="*/ 5475829 w 7605905"/>
              <a:gd name="connsiteY32" fmla="*/ 1511667 h 3805595"/>
              <a:gd name="connsiteX33" fmla="*/ 5544541 w 7605905"/>
              <a:gd name="connsiteY33" fmla="*/ 1511667 h 3805595"/>
              <a:gd name="connsiteX34" fmla="*/ 5771820 w 7605905"/>
              <a:gd name="connsiteY34" fmla="*/ 1326673 h 3805595"/>
              <a:gd name="connsiteX35" fmla="*/ 5919815 w 7605905"/>
              <a:gd name="connsiteY35" fmla="*/ 1141678 h 3805595"/>
              <a:gd name="connsiteX36" fmla="*/ 6020240 w 7605905"/>
              <a:gd name="connsiteY36" fmla="*/ 1035967 h 3805595"/>
              <a:gd name="connsiteX37" fmla="*/ 6202655 w 7605905"/>
              <a:gd name="connsiteY37" fmla="*/ 925346 h 3805595"/>
              <a:gd name="connsiteX38" fmla="*/ 6456236 w 7605905"/>
              <a:gd name="connsiteY38" fmla="*/ 879856 h 3805595"/>
              <a:gd name="connsiteX39" fmla="*/ 6675648 w 7605905"/>
              <a:gd name="connsiteY39" fmla="*/ 729405 h 3805595"/>
              <a:gd name="connsiteX40" fmla="*/ 6908213 w 7605905"/>
              <a:gd name="connsiteY40" fmla="*/ 449271 h 3805595"/>
              <a:gd name="connsiteX41" fmla="*/ 7146062 w 7605905"/>
              <a:gd name="connsiteY41" fmla="*/ 623694 h 3805595"/>
              <a:gd name="connsiteX42" fmla="*/ 7352199 w 7605905"/>
              <a:gd name="connsiteY42" fmla="*/ 549697 h 3805595"/>
              <a:gd name="connsiteX43" fmla="*/ 7605905 w 7605905"/>
              <a:gd name="connsiteY43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2970479 w 7605905"/>
              <a:gd name="connsiteY18" fmla="*/ 2494779 h 3805595"/>
              <a:gd name="connsiteX19" fmla="*/ 3171329 w 7605905"/>
              <a:gd name="connsiteY19" fmla="*/ 2341498 h 3805595"/>
              <a:gd name="connsiteX20" fmla="*/ 3285032 w 7605905"/>
              <a:gd name="connsiteY20" fmla="*/ 2288892 h 3805595"/>
              <a:gd name="connsiteX21" fmla="*/ 3440892 w 7605905"/>
              <a:gd name="connsiteY21" fmla="*/ 2235787 h 3805595"/>
              <a:gd name="connsiteX22" fmla="*/ 3736883 w 7605905"/>
              <a:gd name="connsiteY22" fmla="*/ 1913368 h 3805595"/>
              <a:gd name="connsiteX23" fmla="*/ 3903566 w 7605905"/>
              <a:gd name="connsiteY23" fmla="*/ 1715474 h 3805595"/>
              <a:gd name="connsiteX24" fmla="*/ 4165013 w 7605905"/>
              <a:gd name="connsiteY24" fmla="*/ 1681054 h 3805595"/>
              <a:gd name="connsiteX25" fmla="*/ 4376435 w 7605905"/>
              <a:gd name="connsiteY25" fmla="*/ 1575093 h 3805595"/>
              <a:gd name="connsiteX26" fmla="*/ 4577285 w 7605905"/>
              <a:gd name="connsiteY26" fmla="*/ 1633234 h 3805595"/>
              <a:gd name="connsiteX27" fmla="*/ 4810100 w 7605905"/>
              <a:gd name="connsiteY27" fmla="*/ 1435214 h 3805595"/>
              <a:gd name="connsiteX28" fmla="*/ 4936703 w 7605905"/>
              <a:gd name="connsiteY28" fmla="*/ 1363671 h 3805595"/>
              <a:gd name="connsiteX29" fmla="*/ 5050404 w 7605905"/>
              <a:gd name="connsiteY29" fmla="*/ 1311066 h 3805595"/>
              <a:gd name="connsiteX30" fmla="*/ 5227408 w 7605905"/>
              <a:gd name="connsiteY30" fmla="*/ 1448240 h 3805595"/>
              <a:gd name="connsiteX31" fmla="*/ 5338405 w 7605905"/>
              <a:gd name="connsiteY31" fmla="*/ 1490525 h 3805595"/>
              <a:gd name="connsiteX32" fmla="*/ 5475829 w 7605905"/>
              <a:gd name="connsiteY32" fmla="*/ 1511667 h 3805595"/>
              <a:gd name="connsiteX33" fmla="*/ 5544541 w 7605905"/>
              <a:gd name="connsiteY33" fmla="*/ 1511667 h 3805595"/>
              <a:gd name="connsiteX34" fmla="*/ 5771820 w 7605905"/>
              <a:gd name="connsiteY34" fmla="*/ 1326673 h 3805595"/>
              <a:gd name="connsiteX35" fmla="*/ 5919815 w 7605905"/>
              <a:gd name="connsiteY35" fmla="*/ 1141678 h 3805595"/>
              <a:gd name="connsiteX36" fmla="*/ 6020240 w 7605905"/>
              <a:gd name="connsiteY36" fmla="*/ 1035967 h 3805595"/>
              <a:gd name="connsiteX37" fmla="*/ 6202655 w 7605905"/>
              <a:gd name="connsiteY37" fmla="*/ 925346 h 3805595"/>
              <a:gd name="connsiteX38" fmla="*/ 6456236 w 7605905"/>
              <a:gd name="connsiteY38" fmla="*/ 879856 h 3805595"/>
              <a:gd name="connsiteX39" fmla="*/ 6675648 w 7605905"/>
              <a:gd name="connsiteY39" fmla="*/ 729405 h 3805595"/>
              <a:gd name="connsiteX40" fmla="*/ 6908213 w 7605905"/>
              <a:gd name="connsiteY40" fmla="*/ 449271 h 3805595"/>
              <a:gd name="connsiteX41" fmla="*/ 7146062 w 7605905"/>
              <a:gd name="connsiteY41" fmla="*/ 623694 h 3805595"/>
              <a:gd name="connsiteX42" fmla="*/ 7352199 w 7605905"/>
              <a:gd name="connsiteY42" fmla="*/ 549697 h 3805595"/>
              <a:gd name="connsiteX43" fmla="*/ 7605905 w 7605905"/>
              <a:gd name="connsiteY43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171329 w 7605905"/>
              <a:gd name="connsiteY18" fmla="*/ 2341498 h 3805595"/>
              <a:gd name="connsiteX19" fmla="*/ 3285032 w 7605905"/>
              <a:gd name="connsiteY19" fmla="*/ 2288892 h 3805595"/>
              <a:gd name="connsiteX20" fmla="*/ 3440892 w 7605905"/>
              <a:gd name="connsiteY20" fmla="*/ 2235787 h 3805595"/>
              <a:gd name="connsiteX21" fmla="*/ 3736883 w 7605905"/>
              <a:gd name="connsiteY21" fmla="*/ 1913368 h 3805595"/>
              <a:gd name="connsiteX22" fmla="*/ 3903566 w 7605905"/>
              <a:gd name="connsiteY22" fmla="*/ 1715474 h 3805595"/>
              <a:gd name="connsiteX23" fmla="*/ 4165013 w 7605905"/>
              <a:gd name="connsiteY23" fmla="*/ 1681054 h 3805595"/>
              <a:gd name="connsiteX24" fmla="*/ 4376435 w 7605905"/>
              <a:gd name="connsiteY24" fmla="*/ 1575093 h 3805595"/>
              <a:gd name="connsiteX25" fmla="*/ 4577285 w 7605905"/>
              <a:gd name="connsiteY25" fmla="*/ 1633234 h 3805595"/>
              <a:gd name="connsiteX26" fmla="*/ 4810100 w 7605905"/>
              <a:gd name="connsiteY26" fmla="*/ 1435214 h 3805595"/>
              <a:gd name="connsiteX27" fmla="*/ 4936703 w 7605905"/>
              <a:gd name="connsiteY27" fmla="*/ 1363671 h 3805595"/>
              <a:gd name="connsiteX28" fmla="*/ 5050404 w 7605905"/>
              <a:gd name="connsiteY28" fmla="*/ 1311066 h 3805595"/>
              <a:gd name="connsiteX29" fmla="*/ 5227408 w 7605905"/>
              <a:gd name="connsiteY29" fmla="*/ 1448240 h 3805595"/>
              <a:gd name="connsiteX30" fmla="*/ 5338405 w 7605905"/>
              <a:gd name="connsiteY30" fmla="*/ 1490525 h 3805595"/>
              <a:gd name="connsiteX31" fmla="*/ 5475829 w 7605905"/>
              <a:gd name="connsiteY31" fmla="*/ 1511667 h 3805595"/>
              <a:gd name="connsiteX32" fmla="*/ 5544541 w 7605905"/>
              <a:gd name="connsiteY32" fmla="*/ 1511667 h 3805595"/>
              <a:gd name="connsiteX33" fmla="*/ 5771820 w 7605905"/>
              <a:gd name="connsiteY33" fmla="*/ 1326673 h 3805595"/>
              <a:gd name="connsiteX34" fmla="*/ 5919815 w 7605905"/>
              <a:gd name="connsiteY34" fmla="*/ 1141678 h 3805595"/>
              <a:gd name="connsiteX35" fmla="*/ 6020240 w 7605905"/>
              <a:gd name="connsiteY35" fmla="*/ 1035967 h 3805595"/>
              <a:gd name="connsiteX36" fmla="*/ 6202655 w 7605905"/>
              <a:gd name="connsiteY36" fmla="*/ 925346 h 3805595"/>
              <a:gd name="connsiteX37" fmla="*/ 6456236 w 7605905"/>
              <a:gd name="connsiteY37" fmla="*/ 879856 h 3805595"/>
              <a:gd name="connsiteX38" fmla="*/ 6675648 w 7605905"/>
              <a:gd name="connsiteY38" fmla="*/ 729405 h 3805595"/>
              <a:gd name="connsiteX39" fmla="*/ 6908213 w 7605905"/>
              <a:gd name="connsiteY39" fmla="*/ 449271 h 3805595"/>
              <a:gd name="connsiteX40" fmla="*/ 7146062 w 7605905"/>
              <a:gd name="connsiteY40" fmla="*/ 623694 h 3805595"/>
              <a:gd name="connsiteX41" fmla="*/ 7352199 w 7605905"/>
              <a:gd name="connsiteY41" fmla="*/ 549697 h 3805595"/>
              <a:gd name="connsiteX42" fmla="*/ 7605905 w 7605905"/>
              <a:gd name="connsiteY42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88892 h 3805595"/>
              <a:gd name="connsiteX20" fmla="*/ 3440892 w 7605905"/>
              <a:gd name="connsiteY20" fmla="*/ 2235787 h 3805595"/>
              <a:gd name="connsiteX21" fmla="*/ 3736883 w 7605905"/>
              <a:gd name="connsiteY21" fmla="*/ 1913368 h 3805595"/>
              <a:gd name="connsiteX22" fmla="*/ 3903566 w 7605905"/>
              <a:gd name="connsiteY22" fmla="*/ 1715474 h 3805595"/>
              <a:gd name="connsiteX23" fmla="*/ 4165013 w 7605905"/>
              <a:gd name="connsiteY23" fmla="*/ 1681054 h 3805595"/>
              <a:gd name="connsiteX24" fmla="*/ 4376435 w 7605905"/>
              <a:gd name="connsiteY24" fmla="*/ 1575093 h 3805595"/>
              <a:gd name="connsiteX25" fmla="*/ 4577285 w 7605905"/>
              <a:gd name="connsiteY25" fmla="*/ 1633234 h 3805595"/>
              <a:gd name="connsiteX26" fmla="*/ 4810100 w 7605905"/>
              <a:gd name="connsiteY26" fmla="*/ 1435214 h 3805595"/>
              <a:gd name="connsiteX27" fmla="*/ 4936703 w 7605905"/>
              <a:gd name="connsiteY27" fmla="*/ 1363671 h 3805595"/>
              <a:gd name="connsiteX28" fmla="*/ 5050404 w 7605905"/>
              <a:gd name="connsiteY28" fmla="*/ 1311066 h 3805595"/>
              <a:gd name="connsiteX29" fmla="*/ 5227408 w 7605905"/>
              <a:gd name="connsiteY29" fmla="*/ 1448240 h 3805595"/>
              <a:gd name="connsiteX30" fmla="*/ 5338405 w 7605905"/>
              <a:gd name="connsiteY30" fmla="*/ 1490525 h 3805595"/>
              <a:gd name="connsiteX31" fmla="*/ 5475829 w 7605905"/>
              <a:gd name="connsiteY31" fmla="*/ 1511667 h 3805595"/>
              <a:gd name="connsiteX32" fmla="*/ 5544541 w 7605905"/>
              <a:gd name="connsiteY32" fmla="*/ 1511667 h 3805595"/>
              <a:gd name="connsiteX33" fmla="*/ 5771820 w 7605905"/>
              <a:gd name="connsiteY33" fmla="*/ 1326673 h 3805595"/>
              <a:gd name="connsiteX34" fmla="*/ 5919815 w 7605905"/>
              <a:gd name="connsiteY34" fmla="*/ 1141678 h 3805595"/>
              <a:gd name="connsiteX35" fmla="*/ 6020240 w 7605905"/>
              <a:gd name="connsiteY35" fmla="*/ 1035967 h 3805595"/>
              <a:gd name="connsiteX36" fmla="*/ 6202655 w 7605905"/>
              <a:gd name="connsiteY36" fmla="*/ 925346 h 3805595"/>
              <a:gd name="connsiteX37" fmla="*/ 6456236 w 7605905"/>
              <a:gd name="connsiteY37" fmla="*/ 879856 h 3805595"/>
              <a:gd name="connsiteX38" fmla="*/ 6675648 w 7605905"/>
              <a:gd name="connsiteY38" fmla="*/ 729405 h 3805595"/>
              <a:gd name="connsiteX39" fmla="*/ 6908213 w 7605905"/>
              <a:gd name="connsiteY39" fmla="*/ 449271 h 3805595"/>
              <a:gd name="connsiteX40" fmla="*/ 7146062 w 7605905"/>
              <a:gd name="connsiteY40" fmla="*/ 623694 h 3805595"/>
              <a:gd name="connsiteX41" fmla="*/ 7352199 w 7605905"/>
              <a:gd name="connsiteY41" fmla="*/ 549697 h 3805595"/>
              <a:gd name="connsiteX42" fmla="*/ 7605905 w 7605905"/>
              <a:gd name="connsiteY42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440892 w 7605905"/>
              <a:gd name="connsiteY20" fmla="*/ 2235787 h 3805595"/>
              <a:gd name="connsiteX21" fmla="*/ 3736883 w 7605905"/>
              <a:gd name="connsiteY21" fmla="*/ 1913368 h 3805595"/>
              <a:gd name="connsiteX22" fmla="*/ 3903566 w 7605905"/>
              <a:gd name="connsiteY22" fmla="*/ 1715474 h 3805595"/>
              <a:gd name="connsiteX23" fmla="*/ 4165013 w 7605905"/>
              <a:gd name="connsiteY23" fmla="*/ 1681054 h 3805595"/>
              <a:gd name="connsiteX24" fmla="*/ 4376435 w 7605905"/>
              <a:gd name="connsiteY24" fmla="*/ 1575093 h 3805595"/>
              <a:gd name="connsiteX25" fmla="*/ 4577285 w 7605905"/>
              <a:gd name="connsiteY25" fmla="*/ 1633234 h 3805595"/>
              <a:gd name="connsiteX26" fmla="*/ 4810100 w 7605905"/>
              <a:gd name="connsiteY26" fmla="*/ 1435214 h 3805595"/>
              <a:gd name="connsiteX27" fmla="*/ 4936703 w 7605905"/>
              <a:gd name="connsiteY27" fmla="*/ 1363671 h 3805595"/>
              <a:gd name="connsiteX28" fmla="*/ 5050404 w 7605905"/>
              <a:gd name="connsiteY28" fmla="*/ 1311066 h 3805595"/>
              <a:gd name="connsiteX29" fmla="*/ 5227408 w 7605905"/>
              <a:gd name="connsiteY29" fmla="*/ 1448240 h 3805595"/>
              <a:gd name="connsiteX30" fmla="*/ 5338405 w 7605905"/>
              <a:gd name="connsiteY30" fmla="*/ 1490525 h 3805595"/>
              <a:gd name="connsiteX31" fmla="*/ 5475829 w 7605905"/>
              <a:gd name="connsiteY31" fmla="*/ 1511667 h 3805595"/>
              <a:gd name="connsiteX32" fmla="*/ 5544541 w 7605905"/>
              <a:gd name="connsiteY32" fmla="*/ 1511667 h 3805595"/>
              <a:gd name="connsiteX33" fmla="*/ 5771820 w 7605905"/>
              <a:gd name="connsiteY33" fmla="*/ 1326673 h 3805595"/>
              <a:gd name="connsiteX34" fmla="*/ 5919815 w 7605905"/>
              <a:gd name="connsiteY34" fmla="*/ 1141678 h 3805595"/>
              <a:gd name="connsiteX35" fmla="*/ 6020240 w 7605905"/>
              <a:gd name="connsiteY35" fmla="*/ 1035967 h 3805595"/>
              <a:gd name="connsiteX36" fmla="*/ 6202655 w 7605905"/>
              <a:gd name="connsiteY36" fmla="*/ 925346 h 3805595"/>
              <a:gd name="connsiteX37" fmla="*/ 6456236 w 7605905"/>
              <a:gd name="connsiteY37" fmla="*/ 879856 h 3805595"/>
              <a:gd name="connsiteX38" fmla="*/ 6675648 w 7605905"/>
              <a:gd name="connsiteY38" fmla="*/ 729405 h 3805595"/>
              <a:gd name="connsiteX39" fmla="*/ 6908213 w 7605905"/>
              <a:gd name="connsiteY39" fmla="*/ 449271 h 3805595"/>
              <a:gd name="connsiteX40" fmla="*/ 7146062 w 7605905"/>
              <a:gd name="connsiteY40" fmla="*/ 623694 h 3805595"/>
              <a:gd name="connsiteX41" fmla="*/ 7352199 w 7605905"/>
              <a:gd name="connsiteY41" fmla="*/ 549697 h 3805595"/>
              <a:gd name="connsiteX42" fmla="*/ 7605905 w 7605905"/>
              <a:gd name="connsiteY42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36883 w 7605905"/>
              <a:gd name="connsiteY20" fmla="*/ 1913368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4898988 w 7605905"/>
              <a:gd name="connsiteY26" fmla="*/ 1611219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4898988 w 7605905"/>
              <a:gd name="connsiteY26" fmla="*/ 1611219 h 3805595"/>
              <a:gd name="connsiteX27" fmla="*/ 5120445 w 7605905"/>
              <a:gd name="connsiteY27" fmla="*/ 1698531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4898988 w 7605905"/>
              <a:gd name="connsiteY26" fmla="*/ 1611219 h 3805595"/>
              <a:gd name="connsiteX27" fmla="*/ 5120445 w 7605905"/>
              <a:gd name="connsiteY27" fmla="*/ 1698531 h 3805595"/>
              <a:gd name="connsiteX28" fmla="*/ 5227408 w 7605905"/>
              <a:gd name="connsiteY28" fmla="*/ 1448240 h 3805595"/>
              <a:gd name="connsiteX29" fmla="*/ 5446161 w 7605905"/>
              <a:gd name="connsiteY29" fmla="*/ 1845701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4898988 w 7605905"/>
              <a:gd name="connsiteY26" fmla="*/ 1611219 h 3805595"/>
              <a:gd name="connsiteX27" fmla="*/ 5120445 w 7605905"/>
              <a:gd name="connsiteY27" fmla="*/ 1698531 h 3805595"/>
              <a:gd name="connsiteX28" fmla="*/ 5232796 w 7605905"/>
              <a:gd name="connsiteY28" fmla="*/ 1803416 h 3805595"/>
              <a:gd name="connsiteX29" fmla="*/ 5446161 w 7605905"/>
              <a:gd name="connsiteY29" fmla="*/ 1845701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4898988 w 7605905"/>
              <a:gd name="connsiteY26" fmla="*/ 1611219 h 3805595"/>
              <a:gd name="connsiteX27" fmla="*/ 5120445 w 7605905"/>
              <a:gd name="connsiteY27" fmla="*/ 1698531 h 3805595"/>
              <a:gd name="connsiteX28" fmla="*/ 5232796 w 7605905"/>
              <a:gd name="connsiteY28" fmla="*/ 1803416 h 3805595"/>
              <a:gd name="connsiteX29" fmla="*/ 5446161 w 7605905"/>
              <a:gd name="connsiteY29" fmla="*/ 1845701 h 3805595"/>
              <a:gd name="connsiteX30" fmla="*/ 5637463 w 7605905"/>
              <a:gd name="connsiteY30" fmla="*/ 1737688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0445 w 7605905"/>
              <a:gd name="connsiteY26" fmla="*/ 1698531 h 3805595"/>
              <a:gd name="connsiteX27" fmla="*/ 5232796 w 7605905"/>
              <a:gd name="connsiteY27" fmla="*/ 1803416 h 3805595"/>
              <a:gd name="connsiteX28" fmla="*/ 5446161 w 7605905"/>
              <a:gd name="connsiteY28" fmla="*/ 1845701 h 3805595"/>
              <a:gd name="connsiteX29" fmla="*/ 5637463 w 7605905"/>
              <a:gd name="connsiteY29" fmla="*/ 1737688 h 3805595"/>
              <a:gd name="connsiteX30" fmla="*/ 5544541 w 7605905"/>
              <a:gd name="connsiteY30" fmla="*/ 1511667 h 3805595"/>
              <a:gd name="connsiteX31" fmla="*/ 5771820 w 7605905"/>
              <a:gd name="connsiteY31" fmla="*/ 1326673 h 3805595"/>
              <a:gd name="connsiteX32" fmla="*/ 5919815 w 7605905"/>
              <a:gd name="connsiteY32" fmla="*/ 1141678 h 3805595"/>
              <a:gd name="connsiteX33" fmla="*/ 6020240 w 7605905"/>
              <a:gd name="connsiteY33" fmla="*/ 1035967 h 3805595"/>
              <a:gd name="connsiteX34" fmla="*/ 6202655 w 7605905"/>
              <a:gd name="connsiteY34" fmla="*/ 925346 h 3805595"/>
              <a:gd name="connsiteX35" fmla="*/ 6456236 w 7605905"/>
              <a:gd name="connsiteY35" fmla="*/ 879856 h 3805595"/>
              <a:gd name="connsiteX36" fmla="*/ 6675648 w 7605905"/>
              <a:gd name="connsiteY36" fmla="*/ 729405 h 3805595"/>
              <a:gd name="connsiteX37" fmla="*/ 6908213 w 7605905"/>
              <a:gd name="connsiteY37" fmla="*/ 449271 h 3805595"/>
              <a:gd name="connsiteX38" fmla="*/ 7146062 w 7605905"/>
              <a:gd name="connsiteY38" fmla="*/ 623694 h 3805595"/>
              <a:gd name="connsiteX39" fmla="*/ 7352199 w 7605905"/>
              <a:gd name="connsiteY39" fmla="*/ 549697 h 3805595"/>
              <a:gd name="connsiteX40" fmla="*/ 7605905 w 7605905"/>
              <a:gd name="connsiteY40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32796 w 7605905"/>
              <a:gd name="connsiteY27" fmla="*/ 1803416 h 3805595"/>
              <a:gd name="connsiteX28" fmla="*/ 5446161 w 7605905"/>
              <a:gd name="connsiteY28" fmla="*/ 1845701 h 3805595"/>
              <a:gd name="connsiteX29" fmla="*/ 5637463 w 7605905"/>
              <a:gd name="connsiteY29" fmla="*/ 1737688 h 3805595"/>
              <a:gd name="connsiteX30" fmla="*/ 5544541 w 7605905"/>
              <a:gd name="connsiteY30" fmla="*/ 1511667 h 3805595"/>
              <a:gd name="connsiteX31" fmla="*/ 5771820 w 7605905"/>
              <a:gd name="connsiteY31" fmla="*/ 1326673 h 3805595"/>
              <a:gd name="connsiteX32" fmla="*/ 5919815 w 7605905"/>
              <a:gd name="connsiteY32" fmla="*/ 1141678 h 3805595"/>
              <a:gd name="connsiteX33" fmla="*/ 6020240 w 7605905"/>
              <a:gd name="connsiteY33" fmla="*/ 1035967 h 3805595"/>
              <a:gd name="connsiteX34" fmla="*/ 6202655 w 7605905"/>
              <a:gd name="connsiteY34" fmla="*/ 925346 h 3805595"/>
              <a:gd name="connsiteX35" fmla="*/ 6456236 w 7605905"/>
              <a:gd name="connsiteY35" fmla="*/ 879856 h 3805595"/>
              <a:gd name="connsiteX36" fmla="*/ 6675648 w 7605905"/>
              <a:gd name="connsiteY36" fmla="*/ 729405 h 3805595"/>
              <a:gd name="connsiteX37" fmla="*/ 6908213 w 7605905"/>
              <a:gd name="connsiteY37" fmla="*/ 449271 h 3805595"/>
              <a:gd name="connsiteX38" fmla="*/ 7146062 w 7605905"/>
              <a:gd name="connsiteY38" fmla="*/ 623694 h 3805595"/>
              <a:gd name="connsiteX39" fmla="*/ 7352199 w 7605905"/>
              <a:gd name="connsiteY39" fmla="*/ 549697 h 3805595"/>
              <a:gd name="connsiteX40" fmla="*/ 7605905 w 7605905"/>
              <a:gd name="connsiteY40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32796 w 7605905"/>
              <a:gd name="connsiteY27" fmla="*/ 1803416 h 3805595"/>
              <a:gd name="connsiteX28" fmla="*/ 5446161 w 7605905"/>
              <a:gd name="connsiteY28" fmla="*/ 1845701 h 3805595"/>
              <a:gd name="connsiteX29" fmla="*/ 5637463 w 7605905"/>
              <a:gd name="connsiteY29" fmla="*/ 1737688 h 3805595"/>
              <a:gd name="connsiteX30" fmla="*/ 5544541 w 7605905"/>
              <a:gd name="connsiteY30" fmla="*/ 1511667 h 3805595"/>
              <a:gd name="connsiteX31" fmla="*/ 5771820 w 7605905"/>
              <a:gd name="connsiteY31" fmla="*/ 1326673 h 3805595"/>
              <a:gd name="connsiteX32" fmla="*/ 5919815 w 7605905"/>
              <a:gd name="connsiteY32" fmla="*/ 1141678 h 3805595"/>
              <a:gd name="connsiteX33" fmla="*/ 6020240 w 7605905"/>
              <a:gd name="connsiteY33" fmla="*/ 1035967 h 3805595"/>
              <a:gd name="connsiteX34" fmla="*/ 6202655 w 7605905"/>
              <a:gd name="connsiteY34" fmla="*/ 925346 h 3805595"/>
              <a:gd name="connsiteX35" fmla="*/ 6456236 w 7605905"/>
              <a:gd name="connsiteY35" fmla="*/ 879856 h 3805595"/>
              <a:gd name="connsiteX36" fmla="*/ 6675648 w 7605905"/>
              <a:gd name="connsiteY36" fmla="*/ 729405 h 3805595"/>
              <a:gd name="connsiteX37" fmla="*/ 6908213 w 7605905"/>
              <a:gd name="connsiteY37" fmla="*/ 449271 h 3805595"/>
              <a:gd name="connsiteX38" fmla="*/ 7146062 w 7605905"/>
              <a:gd name="connsiteY38" fmla="*/ 623694 h 3805595"/>
              <a:gd name="connsiteX39" fmla="*/ 7352199 w 7605905"/>
              <a:gd name="connsiteY39" fmla="*/ 549697 h 3805595"/>
              <a:gd name="connsiteX40" fmla="*/ 7605905 w 7605905"/>
              <a:gd name="connsiteY40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446161 w 7605905"/>
              <a:gd name="connsiteY28" fmla="*/ 1845701 h 3805595"/>
              <a:gd name="connsiteX29" fmla="*/ 5637463 w 7605905"/>
              <a:gd name="connsiteY29" fmla="*/ 1737688 h 3805595"/>
              <a:gd name="connsiteX30" fmla="*/ 5544541 w 7605905"/>
              <a:gd name="connsiteY30" fmla="*/ 1511667 h 3805595"/>
              <a:gd name="connsiteX31" fmla="*/ 5771820 w 7605905"/>
              <a:gd name="connsiteY31" fmla="*/ 1326673 h 3805595"/>
              <a:gd name="connsiteX32" fmla="*/ 5919815 w 7605905"/>
              <a:gd name="connsiteY32" fmla="*/ 1141678 h 3805595"/>
              <a:gd name="connsiteX33" fmla="*/ 6020240 w 7605905"/>
              <a:gd name="connsiteY33" fmla="*/ 1035967 h 3805595"/>
              <a:gd name="connsiteX34" fmla="*/ 6202655 w 7605905"/>
              <a:gd name="connsiteY34" fmla="*/ 925346 h 3805595"/>
              <a:gd name="connsiteX35" fmla="*/ 6456236 w 7605905"/>
              <a:gd name="connsiteY35" fmla="*/ 879856 h 3805595"/>
              <a:gd name="connsiteX36" fmla="*/ 6675648 w 7605905"/>
              <a:gd name="connsiteY36" fmla="*/ 729405 h 3805595"/>
              <a:gd name="connsiteX37" fmla="*/ 6908213 w 7605905"/>
              <a:gd name="connsiteY37" fmla="*/ 449271 h 3805595"/>
              <a:gd name="connsiteX38" fmla="*/ 7146062 w 7605905"/>
              <a:gd name="connsiteY38" fmla="*/ 623694 h 3805595"/>
              <a:gd name="connsiteX39" fmla="*/ 7352199 w 7605905"/>
              <a:gd name="connsiteY39" fmla="*/ 549697 h 3805595"/>
              <a:gd name="connsiteX40" fmla="*/ 7605905 w 7605905"/>
              <a:gd name="connsiteY40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637463 w 7605905"/>
              <a:gd name="connsiteY28" fmla="*/ 1737688 h 3805595"/>
              <a:gd name="connsiteX29" fmla="*/ 5544541 w 7605905"/>
              <a:gd name="connsiteY29" fmla="*/ 1511667 h 3805595"/>
              <a:gd name="connsiteX30" fmla="*/ 5771820 w 7605905"/>
              <a:gd name="connsiteY30" fmla="*/ 1326673 h 3805595"/>
              <a:gd name="connsiteX31" fmla="*/ 5919815 w 7605905"/>
              <a:gd name="connsiteY31" fmla="*/ 1141678 h 3805595"/>
              <a:gd name="connsiteX32" fmla="*/ 6020240 w 7605905"/>
              <a:gd name="connsiteY32" fmla="*/ 1035967 h 3805595"/>
              <a:gd name="connsiteX33" fmla="*/ 6202655 w 7605905"/>
              <a:gd name="connsiteY33" fmla="*/ 925346 h 3805595"/>
              <a:gd name="connsiteX34" fmla="*/ 6456236 w 7605905"/>
              <a:gd name="connsiteY34" fmla="*/ 879856 h 3805595"/>
              <a:gd name="connsiteX35" fmla="*/ 6675648 w 7605905"/>
              <a:gd name="connsiteY35" fmla="*/ 729405 h 3805595"/>
              <a:gd name="connsiteX36" fmla="*/ 6908213 w 7605905"/>
              <a:gd name="connsiteY36" fmla="*/ 449271 h 3805595"/>
              <a:gd name="connsiteX37" fmla="*/ 7146062 w 7605905"/>
              <a:gd name="connsiteY37" fmla="*/ 623694 h 3805595"/>
              <a:gd name="connsiteX38" fmla="*/ 7352199 w 7605905"/>
              <a:gd name="connsiteY38" fmla="*/ 549697 h 3805595"/>
              <a:gd name="connsiteX39" fmla="*/ 7605905 w 7605905"/>
              <a:gd name="connsiteY39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44541 w 7605905"/>
              <a:gd name="connsiteY28" fmla="*/ 1511667 h 3805595"/>
              <a:gd name="connsiteX29" fmla="*/ 5771820 w 7605905"/>
              <a:gd name="connsiteY29" fmla="*/ 1326673 h 3805595"/>
              <a:gd name="connsiteX30" fmla="*/ 5919815 w 7605905"/>
              <a:gd name="connsiteY30" fmla="*/ 1141678 h 3805595"/>
              <a:gd name="connsiteX31" fmla="*/ 6020240 w 7605905"/>
              <a:gd name="connsiteY31" fmla="*/ 1035967 h 3805595"/>
              <a:gd name="connsiteX32" fmla="*/ 6202655 w 7605905"/>
              <a:gd name="connsiteY32" fmla="*/ 925346 h 3805595"/>
              <a:gd name="connsiteX33" fmla="*/ 6456236 w 7605905"/>
              <a:gd name="connsiteY33" fmla="*/ 879856 h 3805595"/>
              <a:gd name="connsiteX34" fmla="*/ 6675648 w 7605905"/>
              <a:gd name="connsiteY34" fmla="*/ 729405 h 3805595"/>
              <a:gd name="connsiteX35" fmla="*/ 6908213 w 7605905"/>
              <a:gd name="connsiteY35" fmla="*/ 449271 h 3805595"/>
              <a:gd name="connsiteX36" fmla="*/ 7146062 w 7605905"/>
              <a:gd name="connsiteY36" fmla="*/ 623694 h 3805595"/>
              <a:gd name="connsiteX37" fmla="*/ 7352199 w 7605905"/>
              <a:gd name="connsiteY37" fmla="*/ 549697 h 3805595"/>
              <a:gd name="connsiteX38" fmla="*/ 7605905 w 7605905"/>
              <a:gd name="connsiteY38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771820 w 7605905"/>
              <a:gd name="connsiteY29" fmla="*/ 1326673 h 3805595"/>
              <a:gd name="connsiteX30" fmla="*/ 5919815 w 7605905"/>
              <a:gd name="connsiteY30" fmla="*/ 1141678 h 3805595"/>
              <a:gd name="connsiteX31" fmla="*/ 6020240 w 7605905"/>
              <a:gd name="connsiteY31" fmla="*/ 1035967 h 3805595"/>
              <a:gd name="connsiteX32" fmla="*/ 6202655 w 7605905"/>
              <a:gd name="connsiteY32" fmla="*/ 925346 h 3805595"/>
              <a:gd name="connsiteX33" fmla="*/ 6456236 w 7605905"/>
              <a:gd name="connsiteY33" fmla="*/ 879856 h 3805595"/>
              <a:gd name="connsiteX34" fmla="*/ 6675648 w 7605905"/>
              <a:gd name="connsiteY34" fmla="*/ 729405 h 3805595"/>
              <a:gd name="connsiteX35" fmla="*/ 6908213 w 7605905"/>
              <a:gd name="connsiteY35" fmla="*/ 449271 h 3805595"/>
              <a:gd name="connsiteX36" fmla="*/ 7146062 w 7605905"/>
              <a:gd name="connsiteY36" fmla="*/ 623694 h 3805595"/>
              <a:gd name="connsiteX37" fmla="*/ 7352199 w 7605905"/>
              <a:gd name="connsiteY37" fmla="*/ 549697 h 3805595"/>
              <a:gd name="connsiteX38" fmla="*/ 7605905 w 7605905"/>
              <a:gd name="connsiteY38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919815 w 7605905"/>
              <a:gd name="connsiteY29" fmla="*/ 1141678 h 3805595"/>
              <a:gd name="connsiteX30" fmla="*/ 6020240 w 7605905"/>
              <a:gd name="connsiteY30" fmla="*/ 1035967 h 3805595"/>
              <a:gd name="connsiteX31" fmla="*/ 6202655 w 7605905"/>
              <a:gd name="connsiteY31" fmla="*/ 925346 h 3805595"/>
              <a:gd name="connsiteX32" fmla="*/ 6456236 w 7605905"/>
              <a:gd name="connsiteY32" fmla="*/ 879856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020240 w 7605905"/>
              <a:gd name="connsiteY30" fmla="*/ 1035967 h 3805595"/>
              <a:gd name="connsiteX31" fmla="*/ 6202655 w 7605905"/>
              <a:gd name="connsiteY31" fmla="*/ 925346 h 3805595"/>
              <a:gd name="connsiteX32" fmla="*/ 6456236 w 7605905"/>
              <a:gd name="connsiteY32" fmla="*/ 879856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068731 w 7605905"/>
              <a:gd name="connsiteY30" fmla="*/ 1192030 h 3805595"/>
              <a:gd name="connsiteX31" fmla="*/ 6202655 w 7605905"/>
              <a:gd name="connsiteY31" fmla="*/ 925346 h 3805595"/>
              <a:gd name="connsiteX32" fmla="*/ 6456236 w 7605905"/>
              <a:gd name="connsiteY32" fmla="*/ 879856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354285 w 7605905"/>
              <a:gd name="connsiteY30" fmla="*/ 1283515 h 3805595"/>
              <a:gd name="connsiteX31" fmla="*/ 6202655 w 7605905"/>
              <a:gd name="connsiteY31" fmla="*/ 925346 h 3805595"/>
              <a:gd name="connsiteX32" fmla="*/ 6456236 w 7605905"/>
              <a:gd name="connsiteY32" fmla="*/ 879856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202655 w 7605905"/>
              <a:gd name="connsiteY31" fmla="*/ 925346 h 3805595"/>
              <a:gd name="connsiteX32" fmla="*/ 6456236 w 7605905"/>
              <a:gd name="connsiteY32" fmla="*/ 879856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75065 w 7605905"/>
              <a:gd name="connsiteY31" fmla="*/ 989924 h 3805595"/>
              <a:gd name="connsiteX32" fmla="*/ 6456236 w 7605905"/>
              <a:gd name="connsiteY32" fmla="*/ 879856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456236 w 7605905"/>
              <a:gd name="connsiteY32" fmla="*/ 879856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02587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02587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02587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02587 w 7605905"/>
              <a:gd name="connsiteY33" fmla="*/ 729405 h 3805595"/>
              <a:gd name="connsiteX34" fmla="*/ 6929765 w 7605905"/>
              <a:gd name="connsiteY34" fmla="*/ 680674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02587 w 7605905"/>
              <a:gd name="connsiteY33" fmla="*/ 729405 h 3805595"/>
              <a:gd name="connsiteX34" fmla="*/ 6978255 w 7605905"/>
              <a:gd name="connsiteY34" fmla="*/ 933602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675648 w 7605905"/>
              <a:gd name="connsiteY33" fmla="*/ 847798 h 3805595"/>
              <a:gd name="connsiteX34" fmla="*/ 6978255 w 7605905"/>
              <a:gd name="connsiteY34" fmla="*/ 933602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67242 w 7605905"/>
              <a:gd name="connsiteY33" fmla="*/ 799364 h 3805595"/>
              <a:gd name="connsiteX34" fmla="*/ 6978255 w 7605905"/>
              <a:gd name="connsiteY34" fmla="*/ 933602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67242 w 7605905"/>
              <a:gd name="connsiteY33" fmla="*/ 799364 h 3805595"/>
              <a:gd name="connsiteX34" fmla="*/ 6935152 w 7605905"/>
              <a:gd name="connsiteY34" fmla="*/ 729107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67242 w 7605905"/>
              <a:gd name="connsiteY33" fmla="*/ 799364 h 3805595"/>
              <a:gd name="connsiteX34" fmla="*/ 6935152 w 7605905"/>
              <a:gd name="connsiteY34" fmla="*/ 729107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67242 w 7605905"/>
              <a:gd name="connsiteY33" fmla="*/ 799364 h 3805595"/>
              <a:gd name="connsiteX34" fmla="*/ 6935152 w 7605905"/>
              <a:gd name="connsiteY34" fmla="*/ 729107 h 3805595"/>
              <a:gd name="connsiteX35" fmla="*/ 7178389 w 7605905"/>
              <a:gd name="connsiteY35" fmla="*/ 203940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492761 w 7600640"/>
              <a:gd name="connsiteY0" fmla="*/ 1075062 h 3605251"/>
              <a:gd name="connsiteX1" fmla="*/ 7600620 w 7600640"/>
              <a:gd name="connsiteY1" fmla="*/ 3605251 h 3605251"/>
              <a:gd name="connsiteX2" fmla="*/ 0 w 7600640"/>
              <a:gd name="connsiteY2" fmla="*/ 3605251 h 3605251"/>
              <a:gd name="connsiteX3" fmla="*/ 0 w 7600640"/>
              <a:gd name="connsiteY3" fmla="*/ 3467827 h 3605251"/>
              <a:gd name="connsiteX4" fmla="*/ 55435 w 7600640"/>
              <a:gd name="connsiteY4" fmla="*/ 3435864 h 3605251"/>
              <a:gd name="connsiteX5" fmla="*/ 227279 w 7600640"/>
              <a:gd name="connsiteY5" fmla="*/ 3361732 h 3605251"/>
              <a:gd name="connsiteX6" fmla="*/ 502127 w 7600640"/>
              <a:gd name="connsiteY6" fmla="*/ 3293078 h 3605251"/>
              <a:gd name="connsiteX7" fmla="*/ 793036 w 7600640"/>
              <a:gd name="connsiteY7" fmla="*/ 3282450 h 3605251"/>
              <a:gd name="connsiteX8" fmla="*/ 898442 w 7600640"/>
              <a:gd name="connsiteY8" fmla="*/ 3277163 h 3605251"/>
              <a:gd name="connsiteX9" fmla="*/ 1114432 w 7600640"/>
              <a:gd name="connsiteY9" fmla="*/ 2949364 h 3605251"/>
              <a:gd name="connsiteX10" fmla="*/ 1558930 w 7600640"/>
              <a:gd name="connsiteY10" fmla="*/ 2546894 h 3605251"/>
              <a:gd name="connsiteX11" fmla="*/ 1886440 w 7600640"/>
              <a:gd name="connsiteY11" fmla="*/ 2373135 h 3605251"/>
              <a:gd name="connsiteX12" fmla="*/ 2070187 w 7600640"/>
              <a:gd name="connsiteY12" fmla="*/ 2335135 h 3605251"/>
              <a:gd name="connsiteX13" fmla="*/ 2143579 w 7600640"/>
              <a:gd name="connsiteY13" fmla="*/ 2319873 h 3605251"/>
              <a:gd name="connsiteX14" fmla="*/ 2219931 w 7600640"/>
              <a:gd name="connsiteY14" fmla="*/ 2352576 h 3605251"/>
              <a:gd name="connsiteX15" fmla="*/ 2407961 w 7600640"/>
              <a:gd name="connsiteY15" fmla="*/ 2545620 h 3605251"/>
              <a:gd name="connsiteX16" fmla="*/ 2619587 w 7600640"/>
              <a:gd name="connsiteY16" fmla="*/ 2341526 h 3605251"/>
              <a:gd name="connsiteX17" fmla="*/ 2816891 w 7600640"/>
              <a:gd name="connsiteY17" fmla="*/ 2269783 h 3605251"/>
              <a:gd name="connsiteX18" fmla="*/ 3063573 w 7600640"/>
              <a:gd name="connsiteY18" fmla="*/ 2087340 h 3605251"/>
              <a:gd name="connsiteX19" fmla="*/ 3285032 w 7600640"/>
              <a:gd name="connsiteY19" fmla="*/ 2023970 h 3605251"/>
              <a:gd name="connsiteX20" fmla="*/ 3715332 w 7600640"/>
              <a:gd name="connsiteY20" fmla="*/ 1503147 h 3605251"/>
              <a:gd name="connsiteX21" fmla="*/ 3925116 w 7600640"/>
              <a:gd name="connsiteY21" fmla="*/ 1461315 h 3605251"/>
              <a:gd name="connsiteX22" fmla="*/ 4148850 w 7600640"/>
              <a:gd name="connsiteY22" fmla="*/ 1362318 h 3605251"/>
              <a:gd name="connsiteX23" fmla="*/ 4371047 w 7600640"/>
              <a:gd name="connsiteY23" fmla="*/ 1412419 h 3605251"/>
              <a:gd name="connsiteX24" fmla="*/ 4544958 w 7600640"/>
              <a:gd name="connsiteY24" fmla="*/ 1228394 h 3605251"/>
              <a:gd name="connsiteX25" fmla="*/ 4788549 w 7600640"/>
              <a:gd name="connsiteY25" fmla="*/ 1062663 h 3605251"/>
              <a:gd name="connsiteX26" fmla="*/ 5125834 w 7600640"/>
              <a:gd name="connsiteY26" fmla="*/ 1482043 h 3605251"/>
              <a:gd name="connsiteX27" fmla="*/ 5227409 w 7600640"/>
              <a:gd name="connsiteY27" fmla="*/ 1538495 h 3605251"/>
              <a:gd name="connsiteX28" fmla="*/ 5560704 w 7600640"/>
              <a:gd name="connsiteY28" fmla="*/ 1252127 h 3605251"/>
              <a:gd name="connsiteX29" fmla="*/ 5876712 w 7600640"/>
              <a:gd name="connsiteY29" fmla="*/ 876756 h 3605251"/>
              <a:gd name="connsiteX30" fmla="*/ 6122609 w 7600640"/>
              <a:gd name="connsiteY30" fmla="*/ 905583 h 3605251"/>
              <a:gd name="connsiteX31" fmla="*/ 6331963 w 7600640"/>
              <a:gd name="connsiteY31" fmla="*/ 719621 h 3605251"/>
              <a:gd name="connsiteX32" fmla="*/ 6526278 w 7600640"/>
              <a:gd name="connsiteY32" fmla="*/ 475017 h 3605251"/>
              <a:gd name="connsiteX33" fmla="*/ 6767242 w 7600640"/>
              <a:gd name="connsiteY33" fmla="*/ 599020 h 3605251"/>
              <a:gd name="connsiteX34" fmla="*/ 6935152 w 7600640"/>
              <a:gd name="connsiteY34" fmla="*/ 528763 h 3605251"/>
              <a:gd name="connsiteX35" fmla="*/ 7178389 w 7600640"/>
              <a:gd name="connsiteY35" fmla="*/ 3596 h 3605251"/>
              <a:gd name="connsiteX36" fmla="*/ 7352199 w 7600640"/>
              <a:gd name="connsiteY36" fmla="*/ 349353 h 3605251"/>
              <a:gd name="connsiteX37" fmla="*/ 7492761 w 7600640"/>
              <a:gd name="connsiteY37" fmla="*/ 1075062 h 3605251"/>
              <a:gd name="connsiteX0" fmla="*/ 7492761 w 7600640"/>
              <a:gd name="connsiteY0" fmla="*/ 1210040 h 3740229"/>
              <a:gd name="connsiteX1" fmla="*/ 7600620 w 7600640"/>
              <a:gd name="connsiteY1" fmla="*/ 3740229 h 3740229"/>
              <a:gd name="connsiteX2" fmla="*/ 0 w 7600640"/>
              <a:gd name="connsiteY2" fmla="*/ 3740229 h 3740229"/>
              <a:gd name="connsiteX3" fmla="*/ 0 w 7600640"/>
              <a:gd name="connsiteY3" fmla="*/ 3602805 h 3740229"/>
              <a:gd name="connsiteX4" fmla="*/ 55435 w 7600640"/>
              <a:gd name="connsiteY4" fmla="*/ 3570842 h 3740229"/>
              <a:gd name="connsiteX5" fmla="*/ 227279 w 7600640"/>
              <a:gd name="connsiteY5" fmla="*/ 3496710 h 3740229"/>
              <a:gd name="connsiteX6" fmla="*/ 502127 w 7600640"/>
              <a:gd name="connsiteY6" fmla="*/ 3428056 h 3740229"/>
              <a:gd name="connsiteX7" fmla="*/ 793036 w 7600640"/>
              <a:gd name="connsiteY7" fmla="*/ 3417428 h 3740229"/>
              <a:gd name="connsiteX8" fmla="*/ 898442 w 7600640"/>
              <a:gd name="connsiteY8" fmla="*/ 3412141 h 3740229"/>
              <a:gd name="connsiteX9" fmla="*/ 1114432 w 7600640"/>
              <a:gd name="connsiteY9" fmla="*/ 3084342 h 3740229"/>
              <a:gd name="connsiteX10" fmla="*/ 1558930 w 7600640"/>
              <a:gd name="connsiteY10" fmla="*/ 2681872 h 3740229"/>
              <a:gd name="connsiteX11" fmla="*/ 1886440 w 7600640"/>
              <a:gd name="connsiteY11" fmla="*/ 2508113 h 3740229"/>
              <a:gd name="connsiteX12" fmla="*/ 2070187 w 7600640"/>
              <a:gd name="connsiteY12" fmla="*/ 2470113 h 3740229"/>
              <a:gd name="connsiteX13" fmla="*/ 2143579 w 7600640"/>
              <a:gd name="connsiteY13" fmla="*/ 2454851 h 3740229"/>
              <a:gd name="connsiteX14" fmla="*/ 2219931 w 7600640"/>
              <a:gd name="connsiteY14" fmla="*/ 2487554 h 3740229"/>
              <a:gd name="connsiteX15" fmla="*/ 2407961 w 7600640"/>
              <a:gd name="connsiteY15" fmla="*/ 2680598 h 3740229"/>
              <a:gd name="connsiteX16" fmla="*/ 2619587 w 7600640"/>
              <a:gd name="connsiteY16" fmla="*/ 2476504 h 3740229"/>
              <a:gd name="connsiteX17" fmla="*/ 2816891 w 7600640"/>
              <a:gd name="connsiteY17" fmla="*/ 2404761 h 3740229"/>
              <a:gd name="connsiteX18" fmla="*/ 3063573 w 7600640"/>
              <a:gd name="connsiteY18" fmla="*/ 2222318 h 3740229"/>
              <a:gd name="connsiteX19" fmla="*/ 3285032 w 7600640"/>
              <a:gd name="connsiteY19" fmla="*/ 2158948 h 3740229"/>
              <a:gd name="connsiteX20" fmla="*/ 3715332 w 7600640"/>
              <a:gd name="connsiteY20" fmla="*/ 1638125 h 3740229"/>
              <a:gd name="connsiteX21" fmla="*/ 3925116 w 7600640"/>
              <a:gd name="connsiteY21" fmla="*/ 1596293 h 3740229"/>
              <a:gd name="connsiteX22" fmla="*/ 4148850 w 7600640"/>
              <a:gd name="connsiteY22" fmla="*/ 1497296 h 3740229"/>
              <a:gd name="connsiteX23" fmla="*/ 4371047 w 7600640"/>
              <a:gd name="connsiteY23" fmla="*/ 1547397 h 3740229"/>
              <a:gd name="connsiteX24" fmla="*/ 4544958 w 7600640"/>
              <a:gd name="connsiteY24" fmla="*/ 1363372 h 3740229"/>
              <a:gd name="connsiteX25" fmla="*/ 4788549 w 7600640"/>
              <a:gd name="connsiteY25" fmla="*/ 1197641 h 3740229"/>
              <a:gd name="connsiteX26" fmla="*/ 5125834 w 7600640"/>
              <a:gd name="connsiteY26" fmla="*/ 1617021 h 3740229"/>
              <a:gd name="connsiteX27" fmla="*/ 5227409 w 7600640"/>
              <a:gd name="connsiteY27" fmla="*/ 1673473 h 3740229"/>
              <a:gd name="connsiteX28" fmla="*/ 5560704 w 7600640"/>
              <a:gd name="connsiteY28" fmla="*/ 1387105 h 3740229"/>
              <a:gd name="connsiteX29" fmla="*/ 5876712 w 7600640"/>
              <a:gd name="connsiteY29" fmla="*/ 1011734 h 3740229"/>
              <a:gd name="connsiteX30" fmla="*/ 6122609 w 7600640"/>
              <a:gd name="connsiteY30" fmla="*/ 1040561 h 3740229"/>
              <a:gd name="connsiteX31" fmla="*/ 6331963 w 7600640"/>
              <a:gd name="connsiteY31" fmla="*/ 854599 h 3740229"/>
              <a:gd name="connsiteX32" fmla="*/ 6526278 w 7600640"/>
              <a:gd name="connsiteY32" fmla="*/ 609995 h 3740229"/>
              <a:gd name="connsiteX33" fmla="*/ 6767242 w 7600640"/>
              <a:gd name="connsiteY33" fmla="*/ 733998 h 3740229"/>
              <a:gd name="connsiteX34" fmla="*/ 6935152 w 7600640"/>
              <a:gd name="connsiteY34" fmla="*/ 663741 h 3740229"/>
              <a:gd name="connsiteX35" fmla="*/ 7178389 w 7600640"/>
              <a:gd name="connsiteY35" fmla="*/ 138574 h 3740229"/>
              <a:gd name="connsiteX36" fmla="*/ 7422241 w 7600640"/>
              <a:gd name="connsiteY36" fmla="*/ 0 h 3740229"/>
              <a:gd name="connsiteX37" fmla="*/ 7492761 w 7600640"/>
              <a:gd name="connsiteY37" fmla="*/ 1210040 h 3740229"/>
              <a:gd name="connsiteX0" fmla="*/ 7600518 w 7601117"/>
              <a:gd name="connsiteY0" fmla="*/ 160655 h 3740229"/>
              <a:gd name="connsiteX1" fmla="*/ 7600620 w 7601117"/>
              <a:gd name="connsiteY1" fmla="*/ 3740229 h 3740229"/>
              <a:gd name="connsiteX2" fmla="*/ 0 w 7601117"/>
              <a:gd name="connsiteY2" fmla="*/ 3740229 h 3740229"/>
              <a:gd name="connsiteX3" fmla="*/ 0 w 7601117"/>
              <a:gd name="connsiteY3" fmla="*/ 3602805 h 3740229"/>
              <a:gd name="connsiteX4" fmla="*/ 55435 w 7601117"/>
              <a:gd name="connsiteY4" fmla="*/ 3570842 h 3740229"/>
              <a:gd name="connsiteX5" fmla="*/ 227279 w 7601117"/>
              <a:gd name="connsiteY5" fmla="*/ 3496710 h 3740229"/>
              <a:gd name="connsiteX6" fmla="*/ 502127 w 7601117"/>
              <a:gd name="connsiteY6" fmla="*/ 3428056 h 3740229"/>
              <a:gd name="connsiteX7" fmla="*/ 793036 w 7601117"/>
              <a:gd name="connsiteY7" fmla="*/ 3417428 h 3740229"/>
              <a:gd name="connsiteX8" fmla="*/ 898442 w 7601117"/>
              <a:gd name="connsiteY8" fmla="*/ 3412141 h 3740229"/>
              <a:gd name="connsiteX9" fmla="*/ 1114432 w 7601117"/>
              <a:gd name="connsiteY9" fmla="*/ 3084342 h 3740229"/>
              <a:gd name="connsiteX10" fmla="*/ 1558930 w 7601117"/>
              <a:gd name="connsiteY10" fmla="*/ 2681872 h 3740229"/>
              <a:gd name="connsiteX11" fmla="*/ 1886440 w 7601117"/>
              <a:gd name="connsiteY11" fmla="*/ 2508113 h 3740229"/>
              <a:gd name="connsiteX12" fmla="*/ 2070187 w 7601117"/>
              <a:gd name="connsiteY12" fmla="*/ 2470113 h 3740229"/>
              <a:gd name="connsiteX13" fmla="*/ 2143579 w 7601117"/>
              <a:gd name="connsiteY13" fmla="*/ 2454851 h 3740229"/>
              <a:gd name="connsiteX14" fmla="*/ 2219931 w 7601117"/>
              <a:gd name="connsiteY14" fmla="*/ 2487554 h 3740229"/>
              <a:gd name="connsiteX15" fmla="*/ 2407961 w 7601117"/>
              <a:gd name="connsiteY15" fmla="*/ 2680598 h 3740229"/>
              <a:gd name="connsiteX16" fmla="*/ 2619587 w 7601117"/>
              <a:gd name="connsiteY16" fmla="*/ 2476504 h 3740229"/>
              <a:gd name="connsiteX17" fmla="*/ 2816891 w 7601117"/>
              <a:gd name="connsiteY17" fmla="*/ 2404761 h 3740229"/>
              <a:gd name="connsiteX18" fmla="*/ 3063573 w 7601117"/>
              <a:gd name="connsiteY18" fmla="*/ 2222318 h 3740229"/>
              <a:gd name="connsiteX19" fmla="*/ 3285032 w 7601117"/>
              <a:gd name="connsiteY19" fmla="*/ 2158948 h 3740229"/>
              <a:gd name="connsiteX20" fmla="*/ 3715332 w 7601117"/>
              <a:gd name="connsiteY20" fmla="*/ 1638125 h 3740229"/>
              <a:gd name="connsiteX21" fmla="*/ 3925116 w 7601117"/>
              <a:gd name="connsiteY21" fmla="*/ 1596293 h 3740229"/>
              <a:gd name="connsiteX22" fmla="*/ 4148850 w 7601117"/>
              <a:gd name="connsiteY22" fmla="*/ 1497296 h 3740229"/>
              <a:gd name="connsiteX23" fmla="*/ 4371047 w 7601117"/>
              <a:gd name="connsiteY23" fmla="*/ 1547397 h 3740229"/>
              <a:gd name="connsiteX24" fmla="*/ 4544958 w 7601117"/>
              <a:gd name="connsiteY24" fmla="*/ 1363372 h 3740229"/>
              <a:gd name="connsiteX25" fmla="*/ 4788549 w 7601117"/>
              <a:gd name="connsiteY25" fmla="*/ 1197641 h 3740229"/>
              <a:gd name="connsiteX26" fmla="*/ 5125834 w 7601117"/>
              <a:gd name="connsiteY26" fmla="*/ 1617021 h 3740229"/>
              <a:gd name="connsiteX27" fmla="*/ 5227409 w 7601117"/>
              <a:gd name="connsiteY27" fmla="*/ 1673473 h 3740229"/>
              <a:gd name="connsiteX28" fmla="*/ 5560704 w 7601117"/>
              <a:gd name="connsiteY28" fmla="*/ 1387105 h 3740229"/>
              <a:gd name="connsiteX29" fmla="*/ 5876712 w 7601117"/>
              <a:gd name="connsiteY29" fmla="*/ 1011734 h 3740229"/>
              <a:gd name="connsiteX30" fmla="*/ 6122609 w 7601117"/>
              <a:gd name="connsiteY30" fmla="*/ 1040561 h 3740229"/>
              <a:gd name="connsiteX31" fmla="*/ 6331963 w 7601117"/>
              <a:gd name="connsiteY31" fmla="*/ 854599 h 3740229"/>
              <a:gd name="connsiteX32" fmla="*/ 6526278 w 7601117"/>
              <a:gd name="connsiteY32" fmla="*/ 609995 h 3740229"/>
              <a:gd name="connsiteX33" fmla="*/ 6767242 w 7601117"/>
              <a:gd name="connsiteY33" fmla="*/ 733998 h 3740229"/>
              <a:gd name="connsiteX34" fmla="*/ 6935152 w 7601117"/>
              <a:gd name="connsiteY34" fmla="*/ 663741 h 3740229"/>
              <a:gd name="connsiteX35" fmla="*/ 7178389 w 7601117"/>
              <a:gd name="connsiteY35" fmla="*/ 138574 h 3740229"/>
              <a:gd name="connsiteX36" fmla="*/ 7422241 w 7601117"/>
              <a:gd name="connsiteY36" fmla="*/ 0 h 3740229"/>
              <a:gd name="connsiteX37" fmla="*/ 7600518 w 7601117"/>
              <a:gd name="connsiteY37" fmla="*/ 160655 h 3740229"/>
              <a:gd name="connsiteX0" fmla="*/ 7600518 w 7601117"/>
              <a:gd name="connsiteY0" fmla="*/ 160655 h 3740229"/>
              <a:gd name="connsiteX1" fmla="*/ 7600620 w 7601117"/>
              <a:gd name="connsiteY1" fmla="*/ 3740229 h 3740229"/>
              <a:gd name="connsiteX2" fmla="*/ 0 w 7601117"/>
              <a:gd name="connsiteY2" fmla="*/ 3740229 h 3740229"/>
              <a:gd name="connsiteX3" fmla="*/ 0 w 7601117"/>
              <a:gd name="connsiteY3" fmla="*/ 3602805 h 3740229"/>
              <a:gd name="connsiteX4" fmla="*/ 55435 w 7601117"/>
              <a:gd name="connsiteY4" fmla="*/ 3570842 h 3740229"/>
              <a:gd name="connsiteX5" fmla="*/ 227279 w 7601117"/>
              <a:gd name="connsiteY5" fmla="*/ 3496710 h 3740229"/>
              <a:gd name="connsiteX6" fmla="*/ 502127 w 7601117"/>
              <a:gd name="connsiteY6" fmla="*/ 3428056 h 3740229"/>
              <a:gd name="connsiteX7" fmla="*/ 793036 w 7601117"/>
              <a:gd name="connsiteY7" fmla="*/ 3417428 h 3740229"/>
              <a:gd name="connsiteX8" fmla="*/ 898442 w 7601117"/>
              <a:gd name="connsiteY8" fmla="*/ 3412141 h 3740229"/>
              <a:gd name="connsiteX9" fmla="*/ 1114432 w 7601117"/>
              <a:gd name="connsiteY9" fmla="*/ 3084342 h 3740229"/>
              <a:gd name="connsiteX10" fmla="*/ 1558930 w 7601117"/>
              <a:gd name="connsiteY10" fmla="*/ 2681872 h 3740229"/>
              <a:gd name="connsiteX11" fmla="*/ 1886440 w 7601117"/>
              <a:gd name="connsiteY11" fmla="*/ 2508113 h 3740229"/>
              <a:gd name="connsiteX12" fmla="*/ 2070187 w 7601117"/>
              <a:gd name="connsiteY12" fmla="*/ 2470113 h 3740229"/>
              <a:gd name="connsiteX13" fmla="*/ 2143579 w 7601117"/>
              <a:gd name="connsiteY13" fmla="*/ 2454851 h 3740229"/>
              <a:gd name="connsiteX14" fmla="*/ 2219931 w 7601117"/>
              <a:gd name="connsiteY14" fmla="*/ 2487554 h 3740229"/>
              <a:gd name="connsiteX15" fmla="*/ 2407961 w 7601117"/>
              <a:gd name="connsiteY15" fmla="*/ 2680598 h 3740229"/>
              <a:gd name="connsiteX16" fmla="*/ 2619587 w 7601117"/>
              <a:gd name="connsiteY16" fmla="*/ 2476504 h 3740229"/>
              <a:gd name="connsiteX17" fmla="*/ 2816891 w 7601117"/>
              <a:gd name="connsiteY17" fmla="*/ 2404761 h 3740229"/>
              <a:gd name="connsiteX18" fmla="*/ 3063573 w 7601117"/>
              <a:gd name="connsiteY18" fmla="*/ 2222318 h 3740229"/>
              <a:gd name="connsiteX19" fmla="*/ 3285032 w 7601117"/>
              <a:gd name="connsiteY19" fmla="*/ 2158948 h 3740229"/>
              <a:gd name="connsiteX20" fmla="*/ 3715332 w 7601117"/>
              <a:gd name="connsiteY20" fmla="*/ 1638125 h 3740229"/>
              <a:gd name="connsiteX21" fmla="*/ 3925116 w 7601117"/>
              <a:gd name="connsiteY21" fmla="*/ 1596293 h 3740229"/>
              <a:gd name="connsiteX22" fmla="*/ 4148850 w 7601117"/>
              <a:gd name="connsiteY22" fmla="*/ 1497296 h 3740229"/>
              <a:gd name="connsiteX23" fmla="*/ 4371047 w 7601117"/>
              <a:gd name="connsiteY23" fmla="*/ 1547397 h 3740229"/>
              <a:gd name="connsiteX24" fmla="*/ 4544958 w 7601117"/>
              <a:gd name="connsiteY24" fmla="*/ 1363372 h 3740229"/>
              <a:gd name="connsiteX25" fmla="*/ 4788549 w 7601117"/>
              <a:gd name="connsiteY25" fmla="*/ 1197641 h 3740229"/>
              <a:gd name="connsiteX26" fmla="*/ 5125834 w 7601117"/>
              <a:gd name="connsiteY26" fmla="*/ 1617021 h 3740229"/>
              <a:gd name="connsiteX27" fmla="*/ 5227409 w 7601117"/>
              <a:gd name="connsiteY27" fmla="*/ 1673473 h 3740229"/>
              <a:gd name="connsiteX28" fmla="*/ 5560704 w 7601117"/>
              <a:gd name="connsiteY28" fmla="*/ 1387105 h 3740229"/>
              <a:gd name="connsiteX29" fmla="*/ 5876712 w 7601117"/>
              <a:gd name="connsiteY29" fmla="*/ 1011734 h 3740229"/>
              <a:gd name="connsiteX30" fmla="*/ 6122609 w 7601117"/>
              <a:gd name="connsiteY30" fmla="*/ 1040561 h 3740229"/>
              <a:gd name="connsiteX31" fmla="*/ 6331963 w 7601117"/>
              <a:gd name="connsiteY31" fmla="*/ 854599 h 3740229"/>
              <a:gd name="connsiteX32" fmla="*/ 6526278 w 7601117"/>
              <a:gd name="connsiteY32" fmla="*/ 609995 h 3740229"/>
              <a:gd name="connsiteX33" fmla="*/ 6767242 w 7601117"/>
              <a:gd name="connsiteY33" fmla="*/ 733998 h 3740229"/>
              <a:gd name="connsiteX34" fmla="*/ 6935152 w 7601117"/>
              <a:gd name="connsiteY34" fmla="*/ 663741 h 3740229"/>
              <a:gd name="connsiteX35" fmla="*/ 7178389 w 7601117"/>
              <a:gd name="connsiteY35" fmla="*/ 138574 h 3740229"/>
              <a:gd name="connsiteX36" fmla="*/ 7422241 w 7601117"/>
              <a:gd name="connsiteY36" fmla="*/ 0 h 3740229"/>
              <a:gd name="connsiteX37" fmla="*/ 7600518 w 7601117"/>
              <a:gd name="connsiteY37" fmla="*/ 160655 h 3740229"/>
              <a:gd name="connsiteX0" fmla="*/ 7600518 w 7601117"/>
              <a:gd name="connsiteY0" fmla="*/ 160655 h 3740229"/>
              <a:gd name="connsiteX1" fmla="*/ 7600620 w 7601117"/>
              <a:gd name="connsiteY1" fmla="*/ 3740229 h 3740229"/>
              <a:gd name="connsiteX2" fmla="*/ 0 w 7601117"/>
              <a:gd name="connsiteY2" fmla="*/ 3740229 h 3740229"/>
              <a:gd name="connsiteX3" fmla="*/ 0 w 7601117"/>
              <a:gd name="connsiteY3" fmla="*/ 3602805 h 3740229"/>
              <a:gd name="connsiteX4" fmla="*/ 55435 w 7601117"/>
              <a:gd name="connsiteY4" fmla="*/ 3570842 h 3740229"/>
              <a:gd name="connsiteX5" fmla="*/ 227279 w 7601117"/>
              <a:gd name="connsiteY5" fmla="*/ 3496710 h 3740229"/>
              <a:gd name="connsiteX6" fmla="*/ 502127 w 7601117"/>
              <a:gd name="connsiteY6" fmla="*/ 3428056 h 3740229"/>
              <a:gd name="connsiteX7" fmla="*/ 793036 w 7601117"/>
              <a:gd name="connsiteY7" fmla="*/ 3417428 h 3740229"/>
              <a:gd name="connsiteX8" fmla="*/ 898442 w 7601117"/>
              <a:gd name="connsiteY8" fmla="*/ 3412141 h 3740229"/>
              <a:gd name="connsiteX9" fmla="*/ 1114432 w 7601117"/>
              <a:gd name="connsiteY9" fmla="*/ 3084342 h 3740229"/>
              <a:gd name="connsiteX10" fmla="*/ 1558930 w 7601117"/>
              <a:gd name="connsiteY10" fmla="*/ 2681872 h 3740229"/>
              <a:gd name="connsiteX11" fmla="*/ 1886440 w 7601117"/>
              <a:gd name="connsiteY11" fmla="*/ 2508113 h 3740229"/>
              <a:gd name="connsiteX12" fmla="*/ 2070187 w 7601117"/>
              <a:gd name="connsiteY12" fmla="*/ 2470113 h 3740229"/>
              <a:gd name="connsiteX13" fmla="*/ 2143579 w 7601117"/>
              <a:gd name="connsiteY13" fmla="*/ 2454851 h 3740229"/>
              <a:gd name="connsiteX14" fmla="*/ 2219931 w 7601117"/>
              <a:gd name="connsiteY14" fmla="*/ 2487554 h 3740229"/>
              <a:gd name="connsiteX15" fmla="*/ 2407961 w 7601117"/>
              <a:gd name="connsiteY15" fmla="*/ 2680598 h 3740229"/>
              <a:gd name="connsiteX16" fmla="*/ 2619587 w 7601117"/>
              <a:gd name="connsiteY16" fmla="*/ 2476504 h 3740229"/>
              <a:gd name="connsiteX17" fmla="*/ 2816891 w 7601117"/>
              <a:gd name="connsiteY17" fmla="*/ 2404761 h 3740229"/>
              <a:gd name="connsiteX18" fmla="*/ 3063573 w 7601117"/>
              <a:gd name="connsiteY18" fmla="*/ 2222318 h 3740229"/>
              <a:gd name="connsiteX19" fmla="*/ 3285032 w 7601117"/>
              <a:gd name="connsiteY19" fmla="*/ 2158948 h 3740229"/>
              <a:gd name="connsiteX20" fmla="*/ 3715332 w 7601117"/>
              <a:gd name="connsiteY20" fmla="*/ 1638125 h 3740229"/>
              <a:gd name="connsiteX21" fmla="*/ 3925116 w 7601117"/>
              <a:gd name="connsiteY21" fmla="*/ 1596293 h 3740229"/>
              <a:gd name="connsiteX22" fmla="*/ 4148850 w 7601117"/>
              <a:gd name="connsiteY22" fmla="*/ 1497296 h 3740229"/>
              <a:gd name="connsiteX23" fmla="*/ 4371047 w 7601117"/>
              <a:gd name="connsiteY23" fmla="*/ 1547397 h 3740229"/>
              <a:gd name="connsiteX24" fmla="*/ 4544958 w 7601117"/>
              <a:gd name="connsiteY24" fmla="*/ 1363372 h 3740229"/>
              <a:gd name="connsiteX25" fmla="*/ 4788549 w 7601117"/>
              <a:gd name="connsiteY25" fmla="*/ 1197641 h 3740229"/>
              <a:gd name="connsiteX26" fmla="*/ 5125834 w 7601117"/>
              <a:gd name="connsiteY26" fmla="*/ 1617021 h 3740229"/>
              <a:gd name="connsiteX27" fmla="*/ 5227409 w 7601117"/>
              <a:gd name="connsiteY27" fmla="*/ 1673473 h 3740229"/>
              <a:gd name="connsiteX28" fmla="*/ 5560704 w 7601117"/>
              <a:gd name="connsiteY28" fmla="*/ 1387105 h 3740229"/>
              <a:gd name="connsiteX29" fmla="*/ 5876712 w 7601117"/>
              <a:gd name="connsiteY29" fmla="*/ 1011734 h 3740229"/>
              <a:gd name="connsiteX30" fmla="*/ 6122609 w 7601117"/>
              <a:gd name="connsiteY30" fmla="*/ 1040561 h 3740229"/>
              <a:gd name="connsiteX31" fmla="*/ 6331963 w 7601117"/>
              <a:gd name="connsiteY31" fmla="*/ 854599 h 3740229"/>
              <a:gd name="connsiteX32" fmla="*/ 6526278 w 7601117"/>
              <a:gd name="connsiteY32" fmla="*/ 609995 h 3740229"/>
              <a:gd name="connsiteX33" fmla="*/ 6767242 w 7601117"/>
              <a:gd name="connsiteY33" fmla="*/ 733998 h 3740229"/>
              <a:gd name="connsiteX34" fmla="*/ 6935152 w 7601117"/>
              <a:gd name="connsiteY34" fmla="*/ 663741 h 3740229"/>
              <a:gd name="connsiteX35" fmla="*/ 7178389 w 7601117"/>
              <a:gd name="connsiteY35" fmla="*/ 138574 h 3740229"/>
              <a:gd name="connsiteX36" fmla="*/ 7422241 w 7601117"/>
              <a:gd name="connsiteY36" fmla="*/ 0 h 3740229"/>
              <a:gd name="connsiteX37" fmla="*/ 7600518 w 7601117"/>
              <a:gd name="connsiteY37" fmla="*/ 160655 h 3740229"/>
              <a:gd name="connsiteX0" fmla="*/ 7600518 w 8160794"/>
              <a:gd name="connsiteY0" fmla="*/ 160655 h 3740229"/>
              <a:gd name="connsiteX1" fmla="*/ 7592081 w 8160794"/>
              <a:gd name="connsiteY1" fmla="*/ 623041 h 3740229"/>
              <a:gd name="connsiteX2" fmla="*/ 7600620 w 8160794"/>
              <a:gd name="connsiteY2" fmla="*/ 3740229 h 3740229"/>
              <a:gd name="connsiteX3" fmla="*/ 0 w 8160794"/>
              <a:gd name="connsiteY3" fmla="*/ 3740229 h 3740229"/>
              <a:gd name="connsiteX4" fmla="*/ 0 w 8160794"/>
              <a:gd name="connsiteY4" fmla="*/ 3602805 h 3740229"/>
              <a:gd name="connsiteX5" fmla="*/ 55435 w 8160794"/>
              <a:gd name="connsiteY5" fmla="*/ 3570842 h 3740229"/>
              <a:gd name="connsiteX6" fmla="*/ 227279 w 8160794"/>
              <a:gd name="connsiteY6" fmla="*/ 3496710 h 3740229"/>
              <a:gd name="connsiteX7" fmla="*/ 502127 w 8160794"/>
              <a:gd name="connsiteY7" fmla="*/ 3428056 h 3740229"/>
              <a:gd name="connsiteX8" fmla="*/ 793036 w 8160794"/>
              <a:gd name="connsiteY8" fmla="*/ 3417428 h 3740229"/>
              <a:gd name="connsiteX9" fmla="*/ 898442 w 8160794"/>
              <a:gd name="connsiteY9" fmla="*/ 3412141 h 3740229"/>
              <a:gd name="connsiteX10" fmla="*/ 1114432 w 8160794"/>
              <a:gd name="connsiteY10" fmla="*/ 3084342 h 3740229"/>
              <a:gd name="connsiteX11" fmla="*/ 1558930 w 8160794"/>
              <a:gd name="connsiteY11" fmla="*/ 2681872 h 3740229"/>
              <a:gd name="connsiteX12" fmla="*/ 1886440 w 8160794"/>
              <a:gd name="connsiteY12" fmla="*/ 2508113 h 3740229"/>
              <a:gd name="connsiteX13" fmla="*/ 2070187 w 8160794"/>
              <a:gd name="connsiteY13" fmla="*/ 2470113 h 3740229"/>
              <a:gd name="connsiteX14" fmla="*/ 2143579 w 8160794"/>
              <a:gd name="connsiteY14" fmla="*/ 2454851 h 3740229"/>
              <a:gd name="connsiteX15" fmla="*/ 2219931 w 8160794"/>
              <a:gd name="connsiteY15" fmla="*/ 2487554 h 3740229"/>
              <a:gd name="connsiteX16" fmla="*/ 2407961 w 8160794"/>
              <a:gd name="connsiteY16" fmla="*/ 2680598 h 3740229"/>
              <a:gd name="connsiteX17" fmla="*/ 2619587 w 8160794"/>
              <a:gd name="connsiteY17" fmla="*/ 2476504 h 3740229"/>
              <a:gd name="connsiteX18" fmla="*/ 2816891 w 8160794"/>
              <a:gd name="connsiteY18" fmla="*/ 2404761 h 3740229"/>
              <a:gd name="connsiteX19" fmla="*/ 3063573 w 8160794"/>
              <a:gd name="connsiteY19" fmla="*/ 2222318 h 3740229"/>
              <a:gd name="connsiteX20" fmla="*/ 3285032 w 8160794"/>
              <a:gd name="connsiteY20" fmla="*/ 2158948 h 3740229"/>
              <a:gd name="connsiteX21" fmla="*/ 3715332 w 8160794"/>
              <a:gd name="connsiteY21" fmla="*/ 1638125 h 3740229"/>
              <a:gd name="connsiteX22" fmla="*/ 3925116 w 8160794"/>
              <a:gd name="connsiteY22" fmla="*/ 1596293 h 3740229"/>
              <a:gd name="connsiteX23" fmla="*/ 4148850 w 8160794"/>
              <a:gd name="connsiteY23" fmla="*/ 1497296 h 3740229"/>
              <a:gd name="connsiteX24" fmla="*/ 4371047 w 8160794"/>
              <a:gd name="connsiteY24" fmla="*/ 1547397 h 3740229"/>
              <a:gd name="connsiteX25" fmla="*/ 4544958 w 8160794"/>
              <a:gd name="connsiteY25" fmla="*/ 1363372 h 3740229"/>
              <a:gd name="connsiteX26" fmla="*/ 4788549 w 8160794"/>
              <a:gd name="connsiteY26" fmla="*/ 1197641 h 3740229"/>
              <a:gd name="connsiteX27" fmla="*/ 5125834 w 8160794"/>
              <a:gd name="connsiteY27" fmla="*/ 1617021 h 3740229"/>
              <a:gd name="connsiteX28" fmla="*/ 5227409 w 8160794"/>
              <a:gd name="connsiteY28" fmla="*/ 1673473 h 3740229"/>
              <a:gd name="connsiteX29" fmla="*/ 5560704 w 8160794"/>
              <a:gd name="connsiteY29" fmla="*/ 1387105 h 3740229"/>
              <a:gd name="connsiteX30" fmla="*/ 5876712 w 8160794"/>
              <a:gd name="connsiteY30" fmla="*/ 1011734 h 3740229"/>
              <a:gd name="connsiteX31" fmla="*/ 6122609 w 8160794"/>
              <a:gd name="connsiteY31" fmla="*/ 1040561 h 3740229"/>
              <a:gd name="connsiteX32" fmla="*/ 6331963 w 8160794"/>
              <a:gd name="connsiteY32" fmla="*/ 854599 h 3740229"/>
              <a:gd name="connsiteX33" fmla="*/ 6526278 w 8160794"/>
              <a:gd name="connsiteY33" fmla="*/ 609995 h 3740229"/>
              <a:gd name="connsiteX34" fmla="*/ 6767242 w 8160794"/>
              <a:gd name="connsiteY34" fmla="*/ 733998 h 3740229"/>
              <a:gd name="connsiteX35" fmla="*/ 6935152 w 8160794"/>
              <a:gd name="connsiteY35" fmla="*/ 663741 h 3740229"/>
              <a:gd name="connsiteX36" fmla="*/ 7178389 w 8160794"/>
              <a:gd name="connsiteY36" fmla="*/ 138574 h 3740229"/>
              <a:gd name="connsiteX37" fmla="*/ 7422241 w 8160794"/>
              <a:gd name="connsiteY37" fmla="*/ 0 h 3740229"/>
              <a:gd name="connsiteX38" fmla="*/ 7600518 w 8160794"/>
              <a:gd name="connsiteY38" fmla="*/ 160655 h 3740229"/>
              <a:gd name="connsiteX0" fmla="*/ 7600518 w 8240186"/>
              <a:gd name="connsiteY0" fmla="*/ 172133 h 3751707"/>
              <a:gd name="connsiteX1" fmla="*/ 7863173 w 8240186"/>
              <a:gd name="connsiteY1" fmla="*/ 266657 h 3751707"/>
              <a:gd name="connsiteX2" fmla="*/ 7600620 w 8240186"/>
              <a:gd name="connsiteY2" fmla="*/ 3751707 h 3751707"/>
              <a:gd name="connsiteX3" fmla="*/ 0 w 8240186"/>
              <a:gd name="connsiteY3" fmla="*/ 3751707 h 3751707"/>
              <a:gd name="connsiteX4" fmla="*/ 0 w 8240186"/>
              <a:gd name="connsiteY4" fmla="*/ 3614283 h 3751707"/>
              <a:gd name="connsiteX5" fmla="*/ 55435 w 8240186"/>
              <a:gd name="connsiteY5" fmla="*/ 3582320 h 3751707"/>
              <a:gd name="connsiteX6" fmla="*/ 227279 w 8240186"/>
              <a:gd name="connsiteY6" fmla="*/ 3508188 h 3751707"/>
              <a:gd name="connsiteX7" fmla="*/ 502127 w 8240186"/>
              <a:gd name="connsiteY7" fmla="*/ 3439534 h 3751707"/>
              <a:gd name="connsiteX8" fmla="*/ 793036 w 8240186"/>
              <a:gd name="connsiteY8" fmla="*/ 3428906 h 3751707"/>
              <a:gd name="connsiteX9" fmla="*/ 898442 w 8240186"/>
              <a:gd name="connsiteY9" fmla="*/ 3423619 h 3751707"/>
              <a:gd name="connsiteX10" fmla="*/ 1114432 w 8240186"/>
              <a:gd name="connsiteY10" fmla="*/ 3095820 h 3751707"/>
              <a:gd name="connsiteX11" fmla="*/ 1558930 w 8240186"/>
              <a:gd name="connsiteY11" fmla="*/ 2693350 h 3751707"/>
              <a:gd name="connsiteX12" fmla="*/ 1886440 w 8240186"/>
              <a:gd name="connsiteY12" fmla="*/ 2519591 h 3751707"/>
              <a:gd name="connsiteX13" fmla="*/ 2070187 w 8240186"/>
              <a:gd name="connsiteY13" fmla="*/ 2481591 h 3751707"/>
              <a:gd name="connsiteX14" fmla="*/ 2143579 w 8240186"/>
              <a:gd name="connsiteY14" fmla="*/ 2466329 h 3751707"/>
              <a:gd name="connsiteX15" fmla="*/ 2219931 w 8240186"/>
              <a:gd name="connsiteY15" fmla="*/ 2499032 h 3751707"/>
              <a:gd name="connsiteX16" fmla="*/ 2407961 w 8240186"/>
              <a:gd name="connsiteY16" fmla="*/ 2692076 h 3751707"/>
              <a:gd name="connsiteX17" fmla="*/ 2619587 w 8240186"/>
              <a:gd name="connsiteY17" fmla="*/ 2487982 h 3751707"/>
              <a:gd name="connsiteX18" fmla="*/ 2816891 w 8240186"/>
              <a:gd name="connsiteY18" fmla="*/ 2416239 h 3751707"/>
              <a:gd name="connsiteX19" fmla="*/ 3063573 w 8240186"/>
              <a:gd name="connsiteY19" fmla="*/ 2233796 h 3751707"/>
              <a:gd name="connsiteX20" fmla="*/ 3285032 w 8240186"/>
              <a:gd name="connsiteY20" fmla="*/ 2170426 h 3751707"/>
              <a:gd name="connsiteX21" fmla="*/ 3715332 w 8240186"/>
              <a:gd name="connsiteY21" fmla="*/ 1649603 h 3751707"/>
              <a:gd name="connsiteX22" fmla="*/ 3925116 w 8240186"/>
              <a:gd name="connsiteY22" fmla="*/ 1607771 h 3751707"/>
              <a:gd name="connsiteX23" fmla="*/ 4148850 w 8240186"/>
              <a:gd name="connsiteY23" fmla="*/ 1508774 h 3751707"/>
              <a:gd name="connsiteX24" fmla="*/ 4371047 w 8240186"/>
              <a:gd name="connsiteY24" fmla="*/ 1558875 h 3751707"/>
              <a:gd name="connsiteX25" fmla="*/ 4544958 w 8240186"/>
              <a:gd name="connsiteY25" fmla="*/ 1374850 h 3751707"/>
              <a:gd name="connsiteX26" fmla="*/ 4788549 w 8240186"/>
              <a:gd name="connsiteY26" fmla="*/ 1209119 h 3751707"/>
              <a:gd name="connsiteX27" fmla="*/ 5125834 w 8240186"/>
              <a:gd name="connsiteY27" fmla="*/ 1628499 h 3751707"/>
              <a:gd name="connsiteX28" fmla="*/ 5227409 w 8240186"/>
              <a:gd name="connsiteY28" fmla="*/ 1684951 h 3751707"/>
              <a:gd name="connsiteX29" fmla="*/ 5560704 w 8240186"/>
              <a:gd name="connsiteY29" fmla="*/ 1398583 h 3751707"/>
              <a:gd name="connsiteX30" fmla="*/ 5876712 w 8240186"/>
              <a:gd name="connsiteY30" fmla="*/ 1023212 h 3751707"/>
              <a:gd name="connsiteX31" fmla="*/ 6122609 w 8240186"/>
              <a:gd name="connsiteY31" fmla="*/ 1052039 h 3751707"/>
              <a:gd name="connsiteX32" fmla="*/ 6331963 w 8240186"/>
              <a:gd name="connsiteY32" fmla="*/ 866077 h 3751707"/>
              <a:gd name="connsiteX33" fmla="*/ 6526278 w 8240186"/>
              <a:gd name="connsiteY33" fmla="*/ 621473 h 3751707"/>
              <a:gd name="connsiteX34" fmla="*/ 6767242 w 8240186"/>
              <a:gd name="connsiteY34" fmla="*/ 745476 h 3751707"/>
              <a:gd name="connsiteX35" fmla="*/ 6935152 w 8240186"/>
              <a:gd name="connsiteY35" fmla="*/ 675219 h 3751707"/>
              <a:gd name="connsiteX36" fmla="*/ 7178389 w 8240186"/>
              <a:gd name="connsiteY36" fmla="*/ 150052 h 3751707"/>
              <a:gd name="connsiteX37" fmla="*/ 7422241 w 8240186"/>
              <a:gd name="connsiteY37" fmla="*/ 11478 h 3751707"/>
              <a:gd name="connsiteX38" fmla="*/ 7600518 w 8240186"/>
              <a:gd name="connsiteY38" fmla="*/ 172133 h 3751707"/>
              <a:gd name="connsiteX0" fmla="*/ 7600518 w 8240186"/>
              <a:gd name="connsiteY0" fmla="*/ 172133 h 3751707"/>
              <a:gd name="connsiteX1" fmla="*/ 7863173 w 8240186"/>
              <a:gd name="connsiteY1" fmla="*/ 266657 h 3751707"/>
              <a:gd name="connsiteX2" fmla="*/ 7600620 w 8240186"/>
              <a:gd name="connsiteY2" fmla="*/ 3751707 h 3751707"/>
              <a:gd name="connsiteX3" fmla="*/ 0 w 8240186"/>
              <a:gd name="connsiteY3" fmla="*/ 3751707 h 3751707"/>
              <a:gd name="connsiteX4" fmla="*/ 0 w 8240186"/>
              <a:gd name="connsiteY4" fmla="*/ 3614283 h 3751707"/>
              <a:gd name="connsiteX5" fmla="*/ 55435 w 8240186"/>
              <a:gd name="connsiteY5" fmla="*/ 3582320 h 3751707"/>
              <a:gd name="connsiteX6" fmla="*/ 227279 w 8240186"/>
              <a:gd name="connsiteY6" fmla="*/ 3508188 h 3751707"/>
              <a:gd name="connsiteX7" fmla="*/ 502127 w 8240186"/>
              <a:gd name="connsiteY7" fmla="*/ 3439534 h 3751707"/>
              <a:gd name="connsiteX8" fmla="*/ 793036 w 8240186"/>
              <a:gd name="connsiteY8" fmla="*/ 3428906 h 3751707"/>
              <a:gd name="connsiteX9" fmla="*/ 898442 w 8240186"/>
              <a:gd name="connsiteY9" fmla="*/ 3423619 h 3751707"/>
              <a:gd name="connsiteX10" fmla="*/ 1114432 w 8240186"/>
              <a:gd name="connsiteY10" fmla="*/ 3095820 h 3751707"/>
              <a:gd name="connsiteX11" fmla="*/ 1558930 w 8240186"/>
              <a:gd name="connsiteY11" fmla="*/ 2693350 h 3751707"/>
              <a:gd name="connsiteX12" fmla="*/ 1886440 w 8240186"/>
              <a:gd name="connsiteY12" fmla="*/ 2519591 h 3751707"/>
              <a:gd name="connsiteX13" fmla="*/ 2070187 w 8240186"/>
              <a:gd name="connsiteY13" fmla="*/ 2481591 h 3751707"/>
              <a:gd name="connsiteX14" fmla="*/ 2143579 w 8240186"/>
              <a:gd name="connsiteY14" fmla="*/ 2466329 h 3751707"/>
              <a:gd name="connsiteX15" fmla="*/ 2219931 w 8240186"/>
              <a:gd name="connsiteY15" fmla="*/ 2499032 h 3751707"/>
              <a:gd name="connsiteX16" fmla="*/ 2407961 w 8240186"/>
              <a:gd name="connsiteY16" fmla="*/ 2692076 h 3751707"/>
              <a:gd name="connsiteX17" fmla="*/ 2619587 w 8240186"/>
              <a:gd name="connsiteY17" fmla="*/ 2487982 h 3751707"/>
              <a:gd name="connsiteX18" fmla="*/ 2816891 w 8240186"/>
              <a:gd name="connsiteY18" fmla="*/ 2416239 h 3751707"/>
              <a:gd name="connsiteX19" fmla="*/ 3063573 w 8240186"/>
              <a:gd name="connsiteY19" fmla="*/ 2233796 h 3751707"/>
              <a:gd name="connsiteX20" fmla="*/ 3285032 w 8240186"/>
              <a:gd name="connsiteY20" fmla="*/ 2170426 h 3751707"/>
              <a:gd name="connsiteX21" fmla="*/ 3715332 w 8240186"/>
              <a:gd name="connsiteY21" fmla="*/ 1649603 h 3751707"/>
              <a:gd name="connsiteX22" fmla="*/ 3925116 w 8240186"/>
              <a:gd name="connsiteY22" fmla="*/ 1607771 h 3751707"/>
              <a:gd name="connsiteX23" fmla="*/ 4148850 w 8240186"/>
              <a:gd name="connsiteY23" fmla="*/ 1508774 h 3751707"/>
              <a:gd name="connsiteX24" fmla="*/ 4371047 w 8240186"/>
              <a:gd name="connsiteY24" fmla="*/ 1558875 h 3751707"/>
              <a:gd name="connsiteX25" fmla="*/ 4544958 w 8240186"/>
              <a:gd name="connsiteY25" fmla="*/ 1374850 h 3751707"/>
              <a:gd name="connsiteX26" fmla="*/ 4788549 w 8240186"/>
              <a:gd name="connsiteY26" fmla="*/ 1209119 h 3751707"/>
              <a:gd name="connsiteX27" fmla="*/ 5125834 w 8240186"/>
              <a:gd name="connsiteY27" fmla="*/ 1628499 h 3751707"/>
              <a:gd name="connsiteX28" fmla="*/ 5227409 w 8240186"/>
              <a:gd name="connsiteY28" fmla="*/ 1684951 h 3751707"/>
              <a:gd name="connsiteX29" fmla="*/ 5560704 w 8240186"/>
              <a:gd name="connsiteY29" fmla="*/ 1398583 h 3751707"/>
              <a:gd name="connsiteX30" fmla="*/ 5876712 w 8240186"/>
              <a:gd name="connsiteY30" fmla="*/ 1023212 h 3751707"/>
              <a:gd name="connsiteX31" fmla="*/ 6122609 w 8240186"/>
              <a:gd name="connsiteY31" fmla="*/ 1052039 h 3751707"/>
              <a:gd name="connsiteX32" fmla="*/ 6331963 w 8240186"/>
              <a:gd name="connsiteY32" fmla="*/ 866077 h 3751707"/>
              <a:gd name="connsiteX33" fmla="*/ 6526278 w 8240186"/>
              <a:gd name="connsiteY33" fmla="*/ 621473 h 3751707"/>
              <a:gd name="connsiteX34" fmla="*/ 6767242 w 8240186"/>
              <a:gd name="connsiteY34" fmla="*/ 745476 h 3751707"/>
              <a:gd name="connsiteX35" fmla="*/ 6935152 w 8240186"/>
              <a:gd name="connsiteY35" fmla="*/ 675219 h 3751707"/>
              <a:gd name="connsiteX36" fmla="*/ 7178389 w 8240186"/>
              <a:gd name="connsiteY36" fmla="*/ 150052 h 3751707"/>
              <a:gd name="connsiteX37" fmla="*/ 7422241 w 8240186"/>
              <a:gd name="connsiteY37" fmla="*/ 11478 h 3751707"/>
              <a:gd name="connsiteX38" fmla="*/ 7600518 w 8240186"/>
              <a:gd name="connsiteY38" fmla="*/ 172133 h 3751707"/>
              <a:gd name="connsiteX0" fmla="*/ 7600518 w 8240186"/>
              <a:gd name="connsiteY0" fmla="*/ 186740 h 3766314"/>
              <a:gd name="connsiteX1" fmla="*/ 7863173 w 8240186"/>
              <a:gd name="connsiteY1" fmla="*/ 281264 h 3766314"/>
              <a:gd name="connsiteX2" fmla="*/ 7600620 w 8240186"/>
              <a:gd name="connsiteY2" fmla="*/ 3766314 h 3766314"/>
              <a:gd name="connsiteX3" fmla="*/ 0 w 8240186"/>
              <a:gd name="connsiteY3" fmla="*/ 3766314 h 3766314"/>
              <a:gd name="connsiteX4" fmla="*/ 0 w 8240186"/>
              <a:gd name="connsiteY4" fmla="*/ 3628890 h 3766314"/>
              <a:gd name="connsiteX5" fmla="*/ 55435 w 8240186"/>
              <a:gd name="connsiteY5" fmla="*/ 3596927 h 3766314"/>
              <a:gd name="connsiteX6" fmla="*/ 227279 w 8240186"/>
              <a:gd name="connsiteY6" fmla="*/ 3522795 h 3766314"/>
              <a:gd name="connsiteX7" fmla="*/ 502127 w 8240186"/>
              <a:gd name="connsiteY7" fmla="*/ 3454141 h 3766314"/>
              <a:gd name="connsiteX8" fmla="*/ 793036 w 8240186"/>
              <a:gd name="connsiteY8" fmla="*/ 3443513 h 3766314"/>
              <a:gd name="connsiteX9" fmla="*/ 898442 w 8240186"/>
              <a:gd name="connsiteY9" fmla="*/ 3438226 h 3766314"/>
              <a:gd name="connsiteX10" fmla="*/ 1114432 w 8240186"/>
              <a:gd name="connsiteY10" fmla="*/ 3110427 h 3766314"/>
              <a:gd name="connsiteX11" fmla="*/ 1558930 w 8240186"/>
              <a:gd name="connsiteY11" fmla="*/ 2707957 h 3766314"/>
              <a:gd name="connsiteX12" fmla="*/ 1886440 w 8240186"/>
              <a:gd name="connsiteY12" fmla="*/ 2534198 h 3766314"/>
              <a:gd name="connsiteX13" fmla="*/ 2070187 w 8240186"/>
              <a:gd name="connsiteY13" fmla="*/ 2496198 h 3766314"/>
              <a:gd name="connsiteX14" fmla="*/ 2143579 w 8240186"/>
              <a:gd name="connsiteY14" fmla="*/ 2480936 h 3766314"/>
              <a:gd name="connsiteX15" fmla="*/ 2219931 w 8240186"/>
              <a:gd name="connsiteY15" fmla="*/ 2513639 h 3766314"/>
              <a:gd name="connsiteX16" fmla="*/ 2407961 w 8240186"/>
              <a:gd name="connsiteY16" fmla="*/ 2706683 h 3766314"/>
              <a:gd name="connsiteX17" fmla="*/ 2619587 w 8240186"/>
              <a:gd name="connsiteY17" fmla="*/ 2502589 h 3766314"/>
              <a:gd name="connsiteX18" fmla="*/ 2816891 w 8240186"/>
              <a:gd name="connsiteY18" fmla="*/ 2430846 h 3766314"/>
              <a:gd name="connsiteX19" fmla="*/ 3063573 w 8240186"/>
              <a:gd name="connsiteY19" fmla="*/ 2248403 h 3766314"/>
              <a:gd name="connsiteX20" fmla="*/ 3285032 w 8240186"/>
              <a:gd name="connsiteY20" fmla="*/ 2185033 h 3766314"/>
              <a:gd name="connsiteX21" fmla="*/ 3715332 w 8240186"/>
              <a:gd name="connsiteY21" fmla="*/ 1664210 h 3766314"/>
              <a:gd name="connsiteX22" fmla="*/ 3925116 w 8240186"/>
              <a:gd name="connsiteY22" fmla="*/ 1622378 h 3766314"/>
              <a:gd name="connsiteX23" fmla="*/ 4148850 w 8240186"/>
              <a:gd name="connsiteY23" fmla="*/ 1523381 h 3766314"/>
              <a:gd name="connsiteX24" fmla="*/ 4371047 w 8240186"/>
              <a:gd name="connsiteY24" fmla="*/ 1573482 h 3766314"/>
              <a:gd name="connsiteX25" fmla="*/ 4544958 w 8240186"/>
              <a:gd name="connsiteY25" fmla="*/ 1389457 h 3766314"/>
              <a:gd name="connsiteX26" fmla="*/ 4788549 w 8240186"/>
              <a:gd name="connsiteY26" fmla="*/ 1223726 h 3766314"/>
              <a:gd name="connsiteX27" fmla="*/ 5125834 w 8240186"/>
              <a:gd name="connsiteY27" fmla="*/ 1643106 h 3766314"/>
              <a:gd name="connsiteX28" fmla="*/ 5227409 w 8240186"/>
              <a:gd name="connsiteY28" fmla="*/ 1699558 h 3766314"/>
              <a:gd name="connsiteX29" fmla="*/ 5560704 w 8240186"/>
              <a:gd name="connsiteY29" fmla="*/ 1413190 h 3766314"/>
              <a:gd name="connsiteX30" fmla="*/ 5876712 w 8240186"/>
              <a:gd name="connsiteY30" fmla="*/ 1037819 h 3766314"/>
              <a:gd name="connsiteX31" fmla="*/ 6122609 w 8240186"/>
              <a:gd name="connsiteY31" fmla="*/ 1066646 h 3766314"/>
              <a:gd name="connsiteX32" fmla="*/ 6331963 w 8240186"/>
              <a:gd name="connsiteY32" fmla="*/ 880684 h 3766314"/>
              <a:gd name="connsiteX33" fmla="*/ 6526278 w 8240186"/>
              <a:gd name="connsiteY33" fmla="*/ 636080 h 3766314"/>
              <a:gd name="connsiteX34" fmla="*/ 6767242 w 8240186"/>
              <a:gd name="connsiteY34" fmla="*/ 760083 h 3766314"/>
              <a:gd name="connsiteX35" fmla="*/ 6935152 w 8240186"/>
              <a:gd name="connsiteY35" fmla="*/ 689826 h 3766314"/>
              <a:gd name="connsiteX36" fmla="*/ 7178389 w 8240186"/>
              <a:gd name="connsiteY36" fmla="*/ 164659 h 3766314"/>
              <a:gd name="connsiteX37" fmla="*/ 7422241 w 8240186"/>
              <a:gd name="connsiteY37" fmla="*/ 26085 h 3766314"/>
              <a:gd name="connsiteX38" fmla="*/ 7600518 w 8240186"/>
              <a:gd name="connsiteY38" fmla="*/ 186740 h 3766314"/>
              <a:gd name="connsiteX0" fmla="*/ 7600518 w 8323732"/>
              <a:gd name="connsiteY0" fmla="*/ 160655 h 3740229"/>
              <a:gd name="connsiteX1" fmla="*/ 7863173 w 8323732"/>
              <a:gd name="connsiteY1" fmla="*/ 255179 h 3740229"/>
              <a:gd name="connsiteX2" fmla="*/ 7600620 w 8323732"/>
              <a:gd name="connsiteY2" fmla="*/ 3740229 h 3740229"/>
              <a:gd name="connsiteX3" fmla="*/ 0 w 8323732"/>
              <a:gd name="connsiteY3" fmla="*/ 3740229 h 3740229"/>
              <a:gd name="connsiteX4" fmla="*/ 0 w 8323732"/>
              <a:gd name="connsiteY4" fmla="*/ 3602805 h 3740229"/>
              <a:gd name="connsiteX5" fmla="*/ 55435 w 8323732"/>
              <a:gd name="connsiteY5" fmla="*/ 3570842 h 3740229"/>
              <a:gd name="connsiteX6" fmla="*/ 227279 w 8323732"/>
              <a:gd name="connsiteY6" fmla="*/ 3496710 h 3740229"/>
              <a:gd name="connsiteX7" fmla="*/ 502127 w 8323732"/>
              <a:gd name="connsiteY7" fmla="*/ 3428056 h 3740229"/>
              <a:gd name="connsiteX8" fmla="*/ 793036 w 8323732"/>
              <a:gd name="connsiteY8" fmla="*/ 3417428 h 3740229"/>
              <a:gd name="connsiteX9" fmla="*/ 898442 w 8323732"/>
              <a:gd name="connsiteY9" fmla="*/ 3412141 h 3740229"/>
              <a:gd name="connsiteX10" fmla="*/ 1114432 w 8323732"/>
              <a:gd name="connsiteY10" fmla="*/ 3084342 h 3740229"/>
              <a:gd name="connsiteX11" fmla="*/ 1558930 w 8323732"/>
              <a:gd name="connsiteY11" fmla="*/ 2681872 h 3740229"/>
              <a:gd name="connsiteX12" fmla="*/ 1886440 w 8323732"/>
              <a:gd name="connsiteY12" fmla="*/ 2508113 h 3740229"/>
              <a:gd name="connsiteX13" fmla="*/ 2070187 w 8323732"/>
              <a:gd name="connsiteY13" fmla="*/ 2470113 h 3740229"/>
              <a:gd name="connsiteX14" fmla="*/ 2143579 w 8323732"/>
              <a:gd name="connsiteY14" fmla="*/ 2454851 h 3740229"/>
              <a:gd name="connsiteX15" fmla="*/ 2219931 w 8323732"/>
              <a:gd name="connsiteY15" fmla="*/ 2487554 h 3740229"/>
              <a:gd name="connsiteX16" fmla="*/ 2407961 w 8323732"/>
              <a:gd name="connsiteY16" fmla="*/ 2680598 h 3740229"/>
              <a:gd name="connsiteX17" fmla="*/ 2619587 w 8323732"/>
              <a:gd name="connsiteY17" fmla="*/ 2476504 h 3740229"/>
              <a:gd name="connsiteX18" fmla="*/ 2816891 w 8323732"/>
              <a:gd name="connsiteY18" fmla="*/ 2404761 h 3740229"/>
              <a:gd name="connsiteX19" fmla="*/ 3063573 w 8323732"/>
              <a:gd name="connsiteY19" fmla="*/ 2222318 h 3740229"/>
              <a:gd name="connsiteX20" fmla="*/ 3285032 w 8323732"/>
              <a:gd name="connsiteY20" fmla="*/ 2158948 h 3740229"/>
              <a:gd name="connsiteX21" fmla="*/ 3715332 w 8323732"/>
              <a:gd name="connsiteY21" fmla="*/ 1638125 h 3740229"/>
              <a:gd name="connsiteX22" fmla="*/ 3925116 w 8323732"/>
              <a:gd name="connsiteY22" fmla="*/ 1596293 h 3740229"/>
              <a:gd name="connsiteX23" fmla="*/ 4148850 w 8323732"/>
              <a:gd name="connsiteY23" fmla="*/ 1497296 h 3740229"/>
              <a:gd name="connsiteX24" fmla="*/ 4371047 w 8323732"/>
              <a:gd name="connsiteY24" fmla="*/ 1547397 h 3740229"/>
              <a:gd name="connsiteX25" fmla="*/ 4544958 w 8323732"/>
              <a:gd name="connsiteY25" fmla="*/ 1363372 h 3740229"/>
              <a:gd name="connsiteX26" fmla="*/ 4788549 w 8323732"/>
              <a:gd name="connsiteY26" fmla="*/ 1197641 h 3740229"/>
              <a:gd name="connsiteX27" fmla="*/ 5125834 w 8323732"/>
              <a:gd name="connsiteY27" fmla="*/ 1617021 h 3740229"/>
              <a:gd name="connsiteX28" fmla="*/ 5227409 w 8323732"/>
              <a:gd name="connsiteY28" fmla="*/ 1673473 h 3740229"/>
              <a:gd name="connsiteX29" fmla="*/ 5560704 w 8323732"/>
              <a:gd name="connsiteY29" fmla="*/ 1387105 h 3740229"/>
              <a:gd name="connsiteX30" fmla="*/ 5876712 w 8323732"/>
              <a:gd name="connsiteY30" fmla="*/ 1011734 h 3740229"/>
              <a:gd name="connsiteX31" fmla="*/ 6122609 w 8323732"/>
              <a:gd name="connsiteY31" fmla="*/ 1040561 h 3740229"/>
              <a:gd name="connsiteX32" fmla="*/ 6331963 w 8323732"/>
              <a:gd name="connsiteY32" fmla="*/ 854599 h 3740229"/>
              <a:gd name="connsiteX33" fmla="*/ 6526278 w 8323732"/>
              <a:gd name="connsiteY33" fmla="*/ 609995 h 3740229"/>
              <a:gd name="connsiteX34" fmla="*/ 6767242 w 8323732"/>
              <a:gd name="connsiteY34" fmla="*/ 733998 h 3740229"/>
              <a:gd name="connsiteX35" fmla="*/ 6935152 w 8323732"/>
              <a:gd name="connsiteY35" fmla="*/ 663741 h 3740229"/>
              <a:gd name="connsiteX36" fmla="*/ 7178389 w 8323732"/>
              <a:gd name="connsiteY36" fmla="*/ 138574 h 3740229"/>
              <a:gd name="connsiteX37" fmla="*/ 7422241 w 8323732"/>
              <a:gd name="connsiteY37" fmla="*/ 0 h 3740229"/>
              <a:gd name="connsiteX38" fmla="*/ 7600518 w 8323732"/>
              <a:gd name="connsiteY38" fmla="*/ 160655 h 3740229"/>
              <a:gd name="connsiteX0" fmla="*/ 7600518 w 8242934"/>
              <a:gd name="connsiteY0" fmla="*/ 160655 h 3740229"/>
              <a:gd name="connsiteX1" fmla="*/ 7863173 w 8242934"/>
              <a:gd name="connsiteY1" fmla="*/ 255179 h 3740229"/>
              <a:gd name="connsiteX2" fmla="*/ 7600620 w 8242934"/>
              <a:gd name="connsiteY2" fmla="*/ 3740229 h 3740229"/>
              <a:gd name="connsiteX3" fmla="*/ 0 w 8242934"/>
              <a:gd name="connsiteY3" fmla="*/ 3740229 h 3740229"/>
              <a:gd name="connsiteX4" fmla="*/ 0 w 8242934"/>
              <a:gd name="connsiteY4" fmla="*/ 3602805 h 3740229"/>
              <a:gd name="connsiteX5" fmla="*/ 55435 w 8242934"/>
              <a:gd name="connsiteY5" fmla="*/ 3570842 h 3740229"/>
              <a:gd name="connsiteX6" fmla="*/ 227279 w 8242934"/>
              <a:gd name="connsiteY6" fmla="*/ 3496710 h 3740229"/>
              <a:gd name="connsiteX7" fmla="*/ 502127 w 8242934"/>
              <a:gd name="connsiteY7" fmla="*/ 3428056 h 3740229"/>
              <a:gd name="connsiteX8" fmla="*/ 793036 w 8242934"/>
              <a:gd name="connsiteY8" fmla="*/ 3417428 h 3740229"/>
              <a:gd name="connsiteX9" fmla="*/ 898442 w 8242934"/>
              <a:gd name="connsiteY9" fmla="*/ 3412141 h 3740229"/>
              <a:gd name="connsiteX10" fmla="*/ 1114432 w 8242934"/>
              <a:gd name="connsiteY10" fmla="*/ 3084342 h 3740229"/>
              <a:gd name="connsiteX11" fmla="*/ 1558930 w 8242934"/>
              <a:gd name="connsiteY11" fmla="*/ 2681872 h 3740229"/>
              <a:gd name="connsiteX12" fmla="*/ 1886440 w 8242934"/>
              <a:gd name="connsiteY12" fmla="*/ 2508113 h 3740229"/>
              <a:gd name="connsiteX13" fmla="*/ 2070187 w 8242934"/>
              <a:gd name="connsiteY13" fmla="*/ 2470113 h 3740229"/>
              <a:gd name="connsiteX14" fmla="*/ 2143579 w 8242934"/>
              <a:gd name="connsiteY14" fmla="*/ 2454851 h 3740229"/>
              <a:gd name="connsiteX15" fmla="*/ 2219931 w 8242934"/>
              <a:gd name="connsiteY15" fmla="*/ 2487554 h 3740229"/>
              <a:gd name="connsiteX16" fmla="*/ 2407961 w 8242934"/>
              <a:gd name="connsiteY16" fmla="*/ 2680598 h 3740229"/>
              <a:gd name="connsiteX17" fmla="*/ 2619587 w 8242934"/>
              <a:gd name="connsiteY17" fmla="*/ 2476504 h 3740229"/>
              <a:gd name="connsiteX18" fmla="*/ 2816891 w 8242934"/>
              <a:gd name="connsiteY18" fmla="*/ 2404761 h 3740229"/>
              <a:gd name="connsiteX19" fmla="*/ 3063573 w 8242934"/>
              <a:gd name="connsiteY19" fmla="*/ 2222318 h 3740229"/>
              <a:gd name="connsiteX20" fmla="*/ 3285032 w 8242934"/>
              <a:gd name="connsiteY20" fmla="*/ 2158948 h 3740229"/>
              <a:gd name="connsiteX21" fmla="*/ 3715332 w 8242934"/>
              <a:gd name="connsiteY21" fmla="*/ 1638125 h 3740229"/>
              <a:gd name="connsiteX22" fmla="*/ 3925116 w 8242934"/>
              <a:gd name="connsiteY22" fmla="*/ 1596293 h 3740229"/>
              <a:gd name="connsiteX23" fmla="*/ 4148850 w 8242934"/>
              <a:gd name="connsiteY23" fmla="*/ 1497296 h 3740229"/>
              <a:gd name="connsiteX24" fmla="*/ 4371047 w 8242934"/>
              <a:gd name="connsiteY24" fmla="*/ 1547397 h 3740229"/>
              <a:gd name="connsiteX25" fmla="*/ 4544958 w 8242934"/>
              <a:gd name="connsiteY25" fmla="*/ 1363372 h 3740229"/>
              <a:gd name="connsiteX26" fmla="*/ 4788549 w 8242934"/>
              <a:gd name="connsiteY26" fmla="*/ 1197641 h 3740229"/>
              <a:gd name="connsiteX27" fmla="*/ 5125834 w 8242934"/>
              <a:gd name="connsiteY27" fmla="*/ 1617021 h 3740229"/>
              <a:gd name="connsiteX28" fmla="*/ 5227409 w 8242934"/>
              <a:gd name="connsiteY28" fmla="*/ 1673473 h 3740229"/>
              <a:gd name="connsiteX29" fmla="*/ 5560704 w 8242934"/>
              <a:gd name="connsiteY29" fmla="*/ 1387105 h 3740229"/>
              <a:gd name="connsiteX30" fmla="*/ 5876712 w 8242934"/>
              <a:gd name="connsiteY30" fmla="*/ 1011734 h 3740229"/>
              <a:gd name="connsiteX31" fmla="*/ 6122609 w 8242934"/>
              <a:gd name="connsiteY31" fmla="*/ 1040561 h 3740229"/>
              <a:gd name="connsiteX32" fmla="*/ 6331963 w 8242934"/>
              <a:gd name="connsiteY32" fmla="*/ 854599 h 3740229"/>
              <a:gd name="connsiteX33" fmla="*/ 6526278 w 8242934"/>
              <a:gd name="connsiteY33" fmla="*/ 609995 h 3740229"/>
              <a:gd name="connsiteX34" fmla="*/ 6767242 w 8242934"/>
              <a:gd name="connsiteY34" fmla="*/ 733998 h 3740229"/>
              <a:gd name="connsiteX35" fmla="*/ 6935152 w 8242934"/>
              <a:gd name="connsiteY35" fmla="*/ 663741 h 3740229"/>
              <a:gd name="connsiteX36" fmla="*/ 7178389 w 8242934"/>
              <a:gd name="connsiteY36" fmla="*/ 138574 h 3740229"/>
              <a:gd name="connsiteX37" fmla="*/ 7422241 w 8242934"/>
              <a:gd name="connsiteY37" fmla="*/ 0 h 3740229"/>
              <a:gd name="connsiteX38" fmla="*/ 7600518 w 8242934"/>
              <a:gd name="connsiteY38" fmla="*/ 160655 h 3740229"/>
              <a:gd name="connsiteX0" fmla="*/ 7600518 w 8428062"/>
              <a:gd name="connsiteY0" fmla="*/ 187386 h 3775718"/>
              <a:gd name="connsiteX1" fmla="*/ 7863173 w 8428062"/>
              <a:gd name="connsiteY1" fmla="*/ 281910 h 3775718"/>
              <a:gd name="connsiteX2" fmla="*/ 7853639 w 8428062"/>
              <a:gd name="connsiteY2" fmla="*/ 3775718 h 3775718"/>
              <a:gd name="connsiteX3" fmla="*/ 0 w 8428062"/>
              <a:gd name="connsiteY3" fmla="*/ 3766960 h 3775718"/>
              <a:gd name="connsiteX4" fmla="*/ 0 w 8428062"/>
              <a:gd name="connsiteY4" fmla="*/ 3629536 h 3775718"/>
              <a:gd name="connsiteX5" fmla="*/ 55435 w 8428062"/>
              <a:gd name="connsiteY5" fmla="*/ 3597573 h 3775718"/>
              <a:gd name="connsiteX6" fmla="*/ 227279 w 8428062"/>
              <a:gd name="connsiteY6" fmla="*/ 3523441 h 3775718"/>
              <a:gd name="connsiteX7" fmla="*/ 502127 w 8428062"/>
              <a:gd name="connsiteY7" fmla="*/ 3454787 h 3775718"/>
              <a:gd name="connsiteX8" fmla="*/ 793036 w 8428062"/>
              <a:gd name="connsiteY8" fmla="*/ 3444159 h 3775718"/>
              <a:gd name="connsiteX9" fmla="*/ 898442 w 8428062"/>
              <a:gd name="connsiteY9" fmla="*/ 3438872 h 3775718"/>
              <a:gd name="connsiteX10" fmla="*/ 1114432 w 8428062"/>
              <a:gd name="connsiteY10" fmla="*/ 3111073 h 3775718"/>
              <a:gd name="connsiteX11" fmla="*/ 1558930 w 8428062"/>
              <a:gd name="connsiteY11" fmla="*/ 2708603 h 3775718"/>
              <a:gd name="connsiteX12" fmla="*/ 1886440 w 8428062"/>
              <a:gd name="connsiteY12" fmla="*/ 2534844 h 3775718"/>
              <a:gd name="connsiteX13" fmla="*/ 2070187 w 8428062"/>
              <a:gd name="connsiteY13" fmla="*/ 2496844 h 3775718"/>
              <a:gd name="connsiteX14" fmla="*/ 2143579 w 8428062"/>
              <a:gd name="connsiteY14" fmla="*/ 2481582 h 3775718"/>
              <a:gd name="connsiteX15" fmla="*/ 2219931 w 8428062"/>
              <a:gd name="connsiteY15" fmla="*/ 2514285 h 3775718"/>
              <a:gd name="connsiteX16" fmla="*/ 2407961 w 8428062"/>
              <a:gd name="connsiteY16" fmla="*/ 2707329 h 3775718"/>
              <a:gd name="connsiteX17" fmla="*/ 2619587 w 8428062"/>
              <a:gd name="connsiteY17" fmla="*/ 2503235 h 3775718"/>
              <a:gd name="connsiteX18" fmla="*/ 2816891 w 8428062"/>
              <a:gd name="connsiteY18" fmla="*/ 2431492 h 3775718"/>
              <a:gd name="connsiteX19" fmla="*/ 3063573 w 8428062"/>
              <a:gd name="connsiteY19" fmla="*/ 2249049 h 3775718"/>
              <a:gd name="connsiteX20" fmla="*/ 3285032 w 8428062"/>
              <a:gd name="connsiteY20" fmla="*/ 2185679 h 3775718"/>
              <a:gd name="connsiteX21" fmla="*/ 3715332 w 8428062"/>
              <a:gd name="connsiteY21" fmla="*/ 1664856 h 3775718"/>
              <a:gd name="connsiteX22" fmla="*/ 3925116 w 8428062"/>
              <a:gd name="connsiteY22" fmla="*/ 1623024 h 3775718"/>
              <a:gd name="connsiteX23" fmla="*/ 4148850 w 8428062"/>
              <a:gd name="connsiteY23" fmla="*/ 1524027 h 3775718"/>
              <a:gd name="connsiteX24" fmla="*/ 4371047 w 8428062"/>
              <a:gd name="connsiteY24" fmla="*/ 1574128 h 3775718"/>
              <a:gd name="connsiteX25" fmla="*/ 4544958 w 8428062"/>
              <a:gd name="connsiteY25" fmla="*/ 1390103 h 3775718"/>
              <a:gd name="connsiteX26" fmla="*/ 4788549 w 8428062"/>
              <a:gd name="connsiteY26" fmla="*/ 1224372 h 3775718"/>
              <a:gd name="connsiteX27" fmla="*/ 5125834 w 8428062"/>
              <a:gd name="connsiteY27" fmla="*/ 1643752 h 3775718"/>
              <a:gd name="connsiteX28" fmla="*/ 5227409 w 8428062"/>
              <a:gd name="connsiteY28" fmla="*/ 1700204 h 3775718"/>
              <a:gd name="connsiteX29" fmla="*/ 5560704 w 8428062"/>
              <a:gd name="connsiteY29" fmla="*/ 1413836 h 3775718"/>
              <a:gd name="connsiteX30" fmla="*/ 5876712 w 8428062"/>
              <a:gd name="connsiteY30" fmla="*/ 1038465 h 3775718"/>
              <a:gd name="connsiteX31" fmla="*/ 6122609 w 8428062"/>
              <a:gd name="connsiteY31" fmla="*/ 1067292 h 3775718"/>
              <a:gd name="connsiteX32" fmla="*/ 6331963 w 8428062"/>
              <a:gd name="connsiteY32" fmla="*/ 881330 h 3775718"/>
              <a:gd name="connsiteX33" fmla="*/ 6526278 w 8428062"/>
              <a:gd name="connsiteY33" fmla="*/ 636726 h 3775718"/>
              <a:gd name="connsiteX34" fmla="*/ 6767242 w 8428062"/>
              <a:gd name="connsiteY34" fmla="*/ 760729 h 3775718"/>
              <a:gd name="connsiteX35" fmla="*/ 6935152 w 8428062"/>
              <a:gd name="connsiteY35" fmla="*/ 690472 h 3775718"/>
              <a:gd name="connsiteX36" fmla="*/ 7178389 w 8428062"/>
              <a:gd name="connsiteY36" fmla="*/ 165305 h 3775718"/>
              <a:gd name="connsiteX37" fmla="*/ 7422241 w 8428062"/>
              <a:gd name="connsiteY37" fmla="*/ 26731 h 3775718"/>
              <a:gd name="connsiteX38" fmla="*/ 7600518 w 8428062"/>
              <a:gd name="connsiteY38" fmla="*/ 187386 h 3775718"/>
              <a:gd name="connsiteX0" fmla="*/ 7600518 w 7878278"/>
              <a:gd name="connsiteY0" fmla="*/ 187386 h 3775718"/>
              <a:gd name="connsiteX1" fmla="*/ 7863173 w 7878278"/>
              <a:gd name="connsiteY1" fmla="*/ 281910 h 3775718"/>
              <a:gd name="connsiteX2" fmla="*/ 7853639 w 7878278"/>
              <a:gd name="connsiteY2" fmla="*/ 3775718 h 3775718"/>
              <a:gd name="connsiteX3" fmla="*/ 0 w 7878278"/>
              <a:gd name="connsiteY3" fmla="*/ 3766960 h 3775718"/>
              <a:gd name="connsiteX4" fmla="*/ 0 w 7878278"/>
              <a:gd name="connsiteY4" fmla="*/ 3629536 h 3775718"/>
              <a:gd name="connsiteX5" fmla="*/ 55435 w 7878278"/>
              <a:gd name="connsiteY5" fmla="*/ 3597573 h 3775718"/>
              <a:gd name="connsiteX6" fmla="*/ 227279 w 7878278"/>
              <a:gd name="connsiteY6" fmla="*/ 3523441 h 3775718"/>
              <a:gd name="connsiteX7" fmla="*/ 502127 w 7878278"/>
              <a:gd name="connsiteY7" fmla="*/ 3454787 h 3775718"/>
              <a:gd name="connsiteX8" fmla="*/ 793036 w 7878278"/>
              <a:gd name="connsiteY8" fmla="*/ 3444159 h 3775718"/>
              <a:gd name="connsiteX9" fmla="*/ 898442 w 7878278"/>
              <a:gd name="connsiteY9" fmla="*/ 3438872 h 3775718"/>
              <a:gd name="connsiteX10" fmla="*/ 1114432 w 7878278"/>
              <a:gd name="connsiteY10" fmla="*/ 3111073 h 3775718"/>
              <a:gd name="connsiteX11" fmla="*/ 1558930 w 7878278"/>
              <a:gd name="connsiteY11" fmla="*/ 2708603 h 3775718"/>
              <a:gd name="connsiteX12" fmla="*/ 1886440 w 7878278"/>
              <a:gd name="connsiteY12" fmla="*/ 2534844 h 3775718"/>
              <a:gd name="connsiteX13" fmla="*/ 2070187 w 7878278"/>
              <a:gd name="connsiteY13" fmla="*/ 2496844 h 3775718"/>
              <a:gd name="connsiteX14" fmla="*/ 2143579 w 7878278"/>
              <a:gd name="connsiteY14" fmla="*/ 2481582 h 3775718"/>
              <a:gd name="connsiteX15" fmla="*/ 2219931 w 7878278"/>
              <a:gd name="connsiteY15" fmla="*/ 2514285 h 3775718"/>
              <a:gd name="connsiteX16" fmla="*/ 2407961 w 7878278"/>
              <a:gd name="connsiteY16" fmla="*/ 2707329 h 3775718"/>
              <a:gd name="connsiteX17" fmla="*/ 2619587 w 7878278"/>
              <a:gd name="connsiteY17" fmla="*/ 2503235 h 3775718"/>
              <a:gd name="connsiteX18" fmla="*/ 2816891 w 7878278"/>
              <a:gd name="connsiteY18" fmla="*/ 2431492 h 3775718"/>
              <a:gd name="connsiteX19" fmla="*/ 3063573 w 7878278"/>
              <a:gd name="connsiteY19" fmla="*/ 2249049 h 3775718"/>
              <a:gd name="connsiteX20" fmla="*/ 3285032 w 7878278"/>
              <a:gd name="connsiteY20" fmla="*/ 2185679 h 3775718"/>
              <a:gd name="connsiteX21" fmla="*/ 3715332 w 7878278"/>
              <a:gd name="connsiteY21" fmla="*/ 1664856 h 3775718"/>
              <a:gd name="connsiteX22" fmla="*/ 3925116 w 7878278"/>
              <a:gd name="connsiteY22" fmla="*/ 1623024 h 3775718"/>
              <a:gd name="connsiteX23" fmla="*/ 4148850 w 7878278"/>
              <a:gd name="connsiteY23" fmla="*/ 1524027 h 3775718"/>
              <a:gd name="connsiteX24" fmla="*/ 4371047 w 7878278"/>
              <a:gd name="connsiteY24" fmla="*/ 1574128 h 3775718"/>
              <a:gd name="connsiteX25" fmla="*/ 4544958 w 7878278"/>
              <a:gd name="connsiteY25" fmla="*/ 1390103 h 3775718"/>
              <a:gd name="connsiteX26" fmla="*/ 4788549 w 7878278"/>
              <a:gd name="connsiteY26" fmla="*/ 1224372 h 3775718"/>
              <a:gd name="connsiteX27" fmla="*/ 5125834 w 7878278"/>
              <a:gd name="connsiteY27" fmla="*/ 1643752 h 3775718"/>
              <a:gd name="connsiteX28" fmla="*/ 5227409 w 7878278"/>
              <a:gd name="connsiteY28" fmla="*/ 1700204 h 3775718"/>
              <a:gd name="connsiteX29" fmla="*/ 5560704 w 7878278"/>
              <a:gd name="connsiteY29" fmla="*/ 1413836 h 3775718"/>
              <a:gd name="connsiteX30" fmla="*/ 5876712 w 7878278"/>
              <a:gd name="connsiteY30" fmla="*/ 1038465 h 3775718"/>
              <a:gd name="connsiteX31" fmla="*/ 6122609 w 7878278"/>
              <a:gd name="connsiteY31" fmla="*/ 1067292 h 3775718"/>
              <a:gd name="connsiteX32" fmla="*/ 6331963 w 7878278"/>
              <a:gd name="connsiteY32" fmla="*/ 881330 h 3775718"/>
              <a:gd name="connsiteX33" fmla="*/ 6526278 w 7878278"/>
              <a:gd name="connsiteY33" fmla="*/ 636726 h 3775718"/>
              <a:gd name="connsiteX34" fmla="*/ 6767242 w 7878278"/>
              <a:gd name="connsiteY34" fmla="*/ 760729 h 3775718"/>
              <a:gd name="connsiteX35" fmla="*/ 6935152 w 7878278"/>
              <a:gd name="connsiteY35" fmla="*/ 690472 h 3775718"/>
              <a:gd name="connsiteX36" fmla="*/ 7178389 w 7878278"/>
              <a:gd name="connsiteY36" fmla="*/ 165305 h 3775718"/>
              <a:gd name="connsiteX37" fmla="*/ 7422241 w 7878278"/>
              <a:gd name="connsiteY37" fmla="*/ 26731 h 3775718"/>
              <a:gd name="connsiteX38" fmla="*/ 7600518 w 7878278"/>
              <a:gd name="connsiteY38" fmla="*/ 187386 h 3775718"/>
              <a:gd name="connsiteX0" fmla="*/ 7600518 w 7878278"/>
              <a:gd name="connsiteY0" fmla="*/ 187386 h 3775718"/>
              <a:gd name="connsiteX1" fmla="*/ 7863173 w 7878278"/>
              <a:gd name="connsiteY1" fmla="*/ 281910 h 3775718"/>
              <a:gd name="connsiteX2" fmla="*/ 7853639 w 7878278"/>
              <a:gd name="connsiteY2" fmla="*/ 3775718 h 3775718"/>
              <a:gd name="connsiteX3" fmla="*/ 0 w 7878278"/>
              <a:gd name="connsiteY3" fmla="*/ 3766960 h 3775718"/>
              <a:gd name="connsiteX4" fmla="*/ 0 w 7878278"/>
              <a:gd name="connsiteY4" fmla="*/ 3629536 h 3775718"/>
              <a:gd name="connsiteX5" fmla="*/ 55435 w 7878278"/>
              <a:gd name="connsiteY5" fmla="*/ 3597573 h 3775718"/>
              <a:gd name="connsiteX6" fmla="*/ 227279 w 7878278"/>
              <a:gd name="connsiteY6" fmla="*/ 3523441 h 3775718"/>
              <a:gd name="connsiteX7" fmla="*/ 502127 w 7878278"/>
              <a:gd name="connsiteY7" fmla="*/ 3454787 h 3775718"/>
              <a:gd name="connsiteX8" fmla="*/ 793036 w 7878278"/>
              <a:gd name="connsiteY8" fmla="*/ 3444159 h 3775718"/>
              <a:gd name="connsiteX9" fmla="*/ 898442 w 7878278"/>
              <a:gd name="connsiteY9" fmla="*/ 3438872 h 3775718"/>
              <a:gd name="connsiteX10" fmla="*/ 1114432 w 7878278"/>
              <a:gd name="connsiteY10" fmla="*/ 3111073 h 3775718"/>
              <a:gd name="connsiteX11" fmla="*/ 1558930 w 7878278"/>
              <a:gd name="connsiteY11" fmla="*/ 2708603 h 3775718"/>
              <a:gd name="connsiteX12" fmla="*/ 1886440 w 7878278"/>
              <a:gd name="connsiteY12" fmla="*/ 2534844 h 3775718"/>
              <a:gd name="connsiteX13" fmla="*/ 2070187 w 7878278"/>
              <a:gd name="connsiteY13" fmla="*/ 2496844 h 3775718"/>
              <a:gd name="connsiteX14" fmla="*/ 2143579 w 7878278"/>
              <a:gd name="connsiteY14" fmla="*/ 2481582 h 3775718"/>
              <a:gd name="connsiteX15" fmla="*/ 2219931 w 7878278"/>
              <a:gd name="connsiteY15" fmla="*/ 2514285 h 3775718"/>
              <a:gd name="connsiteX16" fmla="*/ 2407961 w 7878278"/>
              <a:gd name="connsiteY16" fmla="*/ 2707329 h 3775718"/>
              <a:gd name="connsiteX17" fmla="*/ 2619587 w 7878278"/>
              <a:gd name="connsiteY17" fmla="*/ 2503235 h 3775718"/>
              <a:gd name="connsiteX18" fmla="*/ 2816891 w 7878278"/>
              <a:gd name="connsiteY18" fmla="*/ 2431492 h 3775718"/>
              <a:gd name="connsiteX19" fmla="*/ 3063573 w 7878278"/>
              <a:gd name="connsiteY19" fmla="*/ 2249049 h 3775718"/>
              <a:gd name="connsiteX20" fmla="*/ 3285032 w 7878278"/>
              <a:gd name="connsiteY20" fmla="*/ 2185679 h 3775718"/>
              <a:gd name="connsiteX21" fmla="*/ 3715332 w 7878278"/>
              <a:gd name="connsiteY21" fmla="*/ 1664856 h 3775718"/>
              <a:gd name="connsiteX22" fmla="*/ 3925116 w 7878278"/>
              <a:gd name="connsiteY22" fmla="*/ 1623024 h 3775718"/>
              <a:gd name="connsiteX23" fmla="*/ 4148850 w 7878278"/>
              <a:gd name="connsiteY23" fmla="*/ 1524027 h 3775718"/>
              <a:gd name="connsiteX24" fmla="*/ 4371047 w 7878278"/>
              <a:gd name="connsiteY24" fmla="*/ 1574128 h 3775718"/>
              <a:gd name="connsiteX25" fmla="*/ 4544958 w 7878278"/>
              <a:gd name="connsiteY25" fmla="*/ 1390103 h 3775718"/>
              <a:gd name="connsiteX26" fmla="*/ 4788549 w 7878278"/>
              <a:gd name="connsiteY26" fmla="*/ 1224372 h 3775718"/>
              <a:gd name="connsiteX27" fmla="*/ 5171017 w 7878278"/>
              <a:gd name="connsiteY27" fmla="*/ 1722580 h 3775718"/>
              <a:gd name="connsiteX28" fmla="*/ 5227409 w 7878278"/>
              <a:gd name="connsiteY28" fmla="*/ 1700204 h 3775718"/>
              <a:gd name="connsiteX29" fmla="*/ 5560704 w 7878278"/>
              <a:gd name="connsiteY29" fmla="*/ 1413836 h 3775718"/>
              <a:gd name="connsiteX30" fmla="*/ 5876712 w 7878278"/>
              <a:gd name="connsiteY30" fmla="*/ 1038465 h 3775718"/>
              <a:gd name="connsiteX31" fmla="*/ 6122609 w 7878278"/>
              <a:gd name="connsiteY31" fmla="*/ 1067292 h 3775718"/>
              <a:gd name="connsiteX32" fmla="*/ 6331963 w 7878278"/>
              <a:gd name="connsiteY32" fmla="*/ 881330 h 3775718"/>
              <a:gd name="connsiteX33" fmla="*/ 6526278 w 7878278"/>
              <a:gd name="connsiteY33" fmla="*/ 636726 h 3775718"/>
              <a:gd name="connsiteX34" fmla="*/ 6767242 w 7878278"/>
              <a:gd name="connsiteY34" fmla="*/ 760729 h 3775718"/>
              <a:gd name="connsiteX35" fmla="*/ 6935152 w 7878278"/>
              <a:gd name="connsiteY35" fmla="*/ 690472 h 3775718"/>
              <a:gd name="connsiteX36" fmla="*/ 7178389 w 7878278"/>
              <a:gd name="connsiteY36" fmla="*/ 165305 h 3775718"/>
              <a:gd name="connsiteX37" fmla="*/ 7422241 w 7878278"/>
              <a:gd name="connsiteY37" fmla="*/ 26731 h 3775718"/>
              <a:gd name="connsiteX38" fmla="*/ 7600518 w 7878278"/>
              <a:gd name="connsiteY38" fmla="*/ 187386 h 3775718"/>
              <a:gd name="connsiteX0" fmla="*/ 7600518 w 7878278"/>
              <a:gd name="connsiteY0" fmla="*/ 187386 h 3775718"/>
              <a:gd name="connsiteX1" fmla="*/ 7863173 w 7878278"/>
              <a:gd name="connsiteY1" fmla="*/ 281910 h 3775718"/>
              <a:gd name="connsiteX2" fmla="*/ 7853639 w 7878278"/>
              <a:gd name="connsiteY2" fmla="*/ 3775718 h 3775718"/>
              <a:gd name="connsiteX3" fmla="*/ 0 w 7878278"/>
              <a:gd name="connsiteY3" fmla="*/ 3766960 h 3775718"/>
              <a:gd name="connsiteX4" fmla="*/ 0 w 7878278"/>
              <a:gd name="connsiteY4" fmla="*/ 3629536 h 3775718"/>
              <a:gd name="connsiteX5" fmla="*/ 55435 w 7878278"/>
              <a:gd name="connsiteY5" fmla="*/ 3597573 h 3775718"/>
              <a:gd name="connsiteX6" fmla="*/ 227279 w 7878278"/>
              <a:gd name="connsiteY6" fmla="*/ 3523441 h 3775718"/>
              <a:gd name="connsiteX7" fmla="*/ 502127 w 7878278"/>
              <a:gd name="connsiteY7" fmla="*/ 3454787 h 3775718"/>
              <a:gd name="connsiteX8" fmla="*/ 793036 w 7878278"/>
              <a:gd name="connsiteY8" fmla="*/ 3444159 h 3775718"/>
              <a:gd name="connsiteX9" fmla="*/ 898442 w 7878278"/>
              <a:gd name="connsiteY9" fmla="*/ 3438872 h 3775718"/>
              <a:gd name="connsiteX10" fmla="*/ 1114432 w 7878278"/>
              <a:gd name="connsiteY10" fmla="*/ 3111073 h 3775718"/>
              <a:gd name="connsiteX11" fmla="*/ 1558930 w 7878278"/>
              <a:gd name="connsiteY11" fmla="*/ 2708603 h 3775718"/>
              <a:gd name="connsiteX12" fmla="*/ 1886440 w 7878278"/>
              <a:gd name="connsiteY12" fmla="*/ 2534844 h 3775718"/>
              <a:gd name="connsiteX13" fmla="*/ 2070187 w 7878278"/>
              <a:gd name="connsiteY13" fmla="*/ 2496844 h 3775718"/>
              <a:gd name="connsiteX14" fmla="*/ 2143579 w 7878278"/>
              <a:gd name="connsiteY14" fmla="*/ 2481582 h 3775718"/>
              <a:gd name="connsiteX15" fmla="*/ 2219931 w 7878278"/>
              <a:gd name="connsiteY15" fmla="*/ 2514285 h 3775718"/>
              <a:gd name="connsiteX16" fmla="*/ 2407961 w 7878278"/>
              <a:gd name="connsiteY16" fmla="*/ 2707329 h 3775718"/>
              <a:gd name="connsiteX17" fmla="*/ 2619587 w 7878278"/>
              <a:gd name="connsiteY17" fmla="*/ 2503235 h 3775718"/>
              <a:gd name="connsiteX18" fmla="*/ 2816891 w 7878278"/>
              <a:gd name="connsiteY18" fmla="*/ 2431492 h 3775718"/>
              <a:gd name="connsiteX19" fmla="*/ 3063573 w 7878278"/>
              <a:gd name="connsiteY19" fmla="*/ 2249049 h 3775718"/>
              <a:gd name="connsiteX20" fmla="*/ 3285032 w 7878278"/>
              <a:gd name="connsiteY20" fmla="*/ 2185679 h 3775718"/>
              <a:gd name="connsiteX21" fmla="*/ 3715332 w 7878278"/>
              <a:gd name="connsiteY21" fmla="*/ 1664856 h 3775718"/>
              <a:gd name="connsiteX22" fmla="*/ 3925116 w 7878278"/>
              <a:gd name="connsiteY22" fmla="*/ 1623024 h 3775718"/>
              <a:gd name="connsiteX23" fmla="*/ 4148850 w 7878278"/>
              <a:gd name="connsiteY23" fmla="*/ 1524027 h 3775718"/>
              <a:gd name="connsiteX24" fmla="*/ 4371047 w 7878278"/>
              <a:gd name="connsiteY24" fmla="*/ 1574128 h 3775718"/>
              <a:gd name="connsiteX25" fmla="*/ 4544958 w 7878278"/>
              <a:gd name="connsiteY25" fmla="*/ 1390103 h 3775718"/>
              <a:gd name="connsiteX26" fmla="*/ 4788549 w 7878278"/>
              <a:gd name="connsiteY26" fmla="*/ 1224372 h 3775718"/>
              <a:gd name="connsiteX27" fmla="*/ 5227409 w 7878278"/>
              <a:gd name="connsiteY27" fmla="*/ 1700204 h 3775718"/>
              <a:gd name="connsiteX28" fmla="*/ 5560704 w 7878278"/>
              <a:gd name="connsiteY28" fmla="*/ 1413836 h 3775718"/>
              <a:gd name="connsiteX29" fmla="*/ 5876712 w 7878278"/>
              <a:gd name="connsiteY29" fmla="*/ 1038465 h 3775718"/>
              <a:gd name="connsiteX30" fmla="*/ 6122609 w 7878278"/>
              <a:gd name="connsiteY30" fmla="*/ 1067292 h 3775718"/>
              <a:gd name="connsiteX31" fmla="*/ 6331963 w 7878278"/>
              <a:gd name="connsiteY31" fmla="*/ 881330 h 3775718"/>
              <a:gd name="connsiteX32" fmla="*/ 6526278 w 7878278"/>
              <a:gd name="connsiteY32" fmla="*/ 636726 h 3775718"/>
              <a:gd name="connsiteX33" fmla="*/ 6767242 w 7878278"/>
              <a:gd name="connsiteY33" fmla="*/ 760729 h 3775718"/>
              <a:gd name="connsiteX34" fmla="*/ 6935152 w 7878278"/>
              <a:gd name="connsiteY34" fmla="*/ 690472 h 3775718"/>
              <a:gd name="connsiteX35" fmla="*/ 7178389 w 7878278"/>
              <a:gd name="connsiteY35" fmla="*/ 165305 h 3775718"/>
              <a:gd name="connsiteX36" fmla="*/ 7422241 w 7878278"/>
              <a:gd name="connsiteY36" fmla="*/ 26731 h 3775718"/>
              <a:gd name="connsiteX37" fmla="*/ 7600518 w 7878278"/>
              <a:gd name="connsiteY37" fmla="*/ 187386 h 3775718"/>
              <a:gd name="connsiteX0" fmla="*/ 7600518 w 7878278"/>
              <a:gd name="connsiteY0" fmla="*/ 187386 h 3775718"/>
              <a:gd name="connsiteX1" fmla="*/ 7863173 w 7878278"/>
              <a:gd name="connsiteY1" fmla="*/ 281910 h 3775718"/>
              <a:gd name="connsiteX2" fmla="*/ 7853639 w 7878278"/>
              <a:gd name="connsiteY2" fmla="*/ 3775718 h 3775718"/>
              <a:gd name="connsiteX3" fmla="*/ 0 w 7878278"/>
              <a:gd name="connsiteY3" fmla="*/ 3766960 h 3775718"/>
              <a:gd name="connsiteX4" fmla="*/ 0 w 7878278"/>
              <a:gd name="connsiteY4" fmla="*/ 3629536 h 3775718"/>
              <a:gd name="connsiteX5" fmla="*/ 55435 w 7878278"/>
              <a:gd name="connsiteY5" fmla="*/ 3597573 h 3775718"/>
              <a:gd name="connsiteX6" fmla="*/ 227279 w 7878278"/>
              <a:gd name="connsiteY6" fmla="*/ 3523441 h 3775718"/>
              <a:gd name="connsiteX7" fmla="*/ 502127 w 7878278"/>
              <a:gd name="connsiteY7" fmla="*/ 3454787 h 3775718"/>
              <a:gd name="connsiteX8" fmla="*/ 793036 w 7878278"/>
              <a:gd name="connsiteY8" fmla="*/ 3444159 h 3775718"/>
              <a:gd name="connsiteX9" fmla="*/ 898442 w 7878278"/>
              <a:gd name="connsiteY9" fmla="*/ 3438872 h 3775718"/>
              <a:gd name="connsiteX10" fmla="*/ 1114432 w 7878278"/>
              <a:gd name="connsiteY10" fmla="*/ 3111073 h 3775718"/>
              <a:gd name="connsiteX11" fmla="*/ 1558930 w 7878278"/>
              <a:gd name="connsiteY11" fmla="*/ 2708603 h 3775718"/>
              <a:gd name="connsiteX12" fmla="*/ 1886440 w 7878278"/>
              <a:gd name="connsiteY12" fmla="*/ 2534844 h 3775718"/>
              <a:gd name="connsiteX13" fmla="*/ 2070187 w 7878278"/>
              <a:gd name="connsiteY13" fmla="*/ 2496844 h 3775718"/>
              <a:gd name="connsiteX14" fmla="*/ 2143579 w 7878278"/>
              <a:gd name="connsiteY14" fmla="*/ 2481582 h 3775718"/>
              <a:gd name="connsiteX15" fmla="*/ 2219931 w 7878278"/>
              <a:gd name="connsiteY15" fmla="*/ 2514285 h 3775718"/>
              <a:gd name="connsiteX16" fmla="*/ 2407961 w 7878278"/>
              <a:gd name="connsiteY16" fmla="*/ 2707329 h 3775718"/>
              <a:gd name="connsiteX17" fmla="*/ 2619587 w 7878278"/>
              <a:gd name="connsiteY17" fmla="*/ 2503235 h 3775718"/>
              <a:gd name="connsiteX18" fmla="*/ 2816891 w 7878278"/>
              <a:gd name="connsiteY18" fmla="*/ 2431492 h 3775718"/>
              <a:gd name="connsiteX19" fmla="*/ 3063573 w 7878278"/>
              <a:gd name="connsiteY19" fmla="*/ 2249049 h 3775718"/>
              <a:gd name="connsiteX20" fmla="*/ 3285032 w 7878278"/>
              <a:gd name="connsiteY20" fmla="*/ 2185679 h 3775718"/>
              <a:gd name="connsiteX21" fmla="*/ 3715332 w 7878278"/>
              <a:gd name="connsiteY21" fmla="*/ 1664856 h 3775718"/>
              <a:gd name="connsiteX22" fmla="*/ 3925116 w 7878278"/>
              <a:gd name="connsiteY22" fmla="*/ 1623024 h 3775718"/>
              <a:gd name="connsiteX23" fmla="*/ 4148850 w 7878278"/>
              <a:gd name="connsiteY23" fmla="*/ 1524027 h 3775718"/>
              <a:gd name="connsiteX24" fmla="*/ 4371047 w 7878278"/>
              <a:gd name="connsiteY24" fmla="*/ 1574128 h 3775718"/>
              <a:gd name="connsiteX25" fmla="*/ 4544958 w 7878278"/>
              <a:gd name="connsiteY25" fmla="*/ 1390103 h 3775718"/>
              <a:gd name="connsiteX26" fmla="*/ 4788549 w 7878278"/>
              <a:gd name="connsiteY26" fmla="*/ 1224372 h 3775718"/>
              <a:gd name="connsiteX27" fmla="*/ 5227409 w 7878278"/>
              <a:gd name="connsiteY27" fmla="*/ 1700204 h 3775718"/>
              <a:gd name="connsiteX28" fmla="*/ 5560704 w 7878278"/>
              <a:gd name="connsiteY28" fmla="*/ 1413836 h 3775718"/>
              <a:gd name="connsiteX29" fmla="*/ 5876712 w 7878278"/>
              <a:gd name="connsiteY29" fmla="*/ 1038465 h 3775718"/>
              <a:gd name="connsiteX30" fmla="*/ 6122609 w 7878278"/>
              <a:gd name="connsiteY30" fmla="*/ 1067292 h 3775718"/>
              <a:gd name="connsiteX31" fmla="*/ 6331963 w 7878278"/>
              <a:gd name="connsiteY31" fmla="*/ 881330 h 3775718"/>
              <a:gd name="connsiteX32" fmla="*/ 6526278 w 7878278"/>
              <a:gd name="connsiteY32" fmla="*/ 636726 h 3775718"/>
              <a:gd name="connsiteX33" fmla="*/ 6767242 w 7878278"/>
              <a:gd name="connsiteY33" fmla="*/ 760729 h 3775718"/>
              <a:gd name="connsiteX34" fmla="*/ 6935152 w 7878278"/>
              <a:gd name="connsiteY34" fmla="*/ 690472 h 3775718"/>
              <a:gd name="connsiteX35" fmla="*/ 7178389 w 7878278"/>
              <a:gd name="connsiteY35" fmla="*/ 165305 h 3775718"/>
              <a:gd name="connsiteX36" fmla="*/ 7422241 w 7878278"/>
              <a:gd name="connsiteY36" fmla="*/ 26731 h 3775718"/>
              <a:gd name="connsiteX37" fmla="*/ 7600518 w 7878278"/>
              <a:gd name="connsiteY37" fmla="*/ 187386 h 3775718"/>
              <a:gd name="connsiteX0" fmla="*/ 7600518 w 7878278"/>
              <a:gd name="connsiteY0" fmla="*/ 187386 h 3775718"/>
              <a:gd name="connsiteX1" fmla="*/ 7863173 w 7878278"/>
              <a:gd name="connsiteY1" fmla="*/ 281910 h 3775718"/>
              <a:gd name="connsiteX2" fmla="*/ 7853639 w 7878278"/>
              <a:gd name="connsiteY2" fmla="*/ 3775718 h 3775718"/>
              <a:gd name="connsiteX3" fmla="*/ 0 w 7878278"/>
              <a:gd name="connsiteY3" fmla="*/ 3766960 h 3775718"/>
              <a:gd name="connsiteX4" fmla="*/ 0 w 7878278"/>
              <a:gd name="connsiteY4" fmla="*/ 3629536 h 3775718"/>
              <a:gd name="connsiteX5" fmla="*/ 55435 w 7878278"/>
              <a:gd name="connsiteY5" fmla="*/ 3597573 h 3775718"/>
              <a:gd name="connsiteX6" fmla="*/ 227279 w 7878278"/>
              <a:gd name="connsiteY6" fmla="*/ 3523441 h 3775718"/>
              <a:gd name="connsiteX7" fmla="*/ 502127 w 7878278"/>
              <a:gd name="connsiteY7" fmla="*/ 3454787 h 3775718"/>
              <a:gd name="connsiteX8" fmla="*/ 793036 w 7878278"/>
              <a:gd name="connsiteY8" fmla="*/ 3444159 h 3775718"/>
              <a:gd name="connsiteX9" fmla="*/ 898442 w 7878278"/>
              <a:gd name="connsiteY9" fmla="*/ 3438872 h 3775718"/>
              <a:gd name="connsiteX10" fmla="*/ 1114432 w 7878278"/>
              <a:gd name="connsiteY10" fmla="*/ 3111073 h 3775718"/>
              <a:gd name="connsiteX11" fmla="*/ 1558930 w 7878278"/>
              <a:gd name="connsiteY11" fmla="*/ 2708603 h 3775718"/>
              <a:gd name="connsiteX12" fmla="*/ 1886440 w 7878278"/>
              <a:gd name="connsiteY12" fmla="*/ 2534844 h 3775718"/>
              <a:gd name="connsiteX13" fmla="*/ 2070187 w 7878278"/>
              <a:gd name="connsiteY13" fmla="*/ 2496844 h 3775718"/>
              <a:gd name="connsiteX14" fmla="*/ 2143579 w 7878278"/>
              <a:gd name="connsiteY14" fmla="*/ 2481582 h 3775718"/>
              <a:gd name="connsiteX15" fmla="*/ 2219931 w 7878278"/>
              <a:gd name="connsiteY15" fmla="*/ 2514285 h 3775718"/>
              <a:gd name="connsiteX16" fmla="*/ 2407961 w 7878278"/>
              <a:gd name="connsiteY16" fmla="*/ 2707329 h 3775718"/>
              <a:gd name="connsiteX17" fmla="*/ 2619587 w 7878278"/>
              <a:gd name="connsiteY17" fmla="*/ 2503235 h 3775718"/>
              <a:gd name="connsiteX18" fmla="*/ 2816891 w 7878278"/>
              <a:gd name="connsiteY18" fmla="*/ 2431492 h 3775718"/>
              <a:gd name="connsiteX19" fmla="*/ 3063573 w 7878278"/>
              <a:gd name="connsiteY19" fmla="*/ 2249049 h 3775718"/>
              <a:gd name="connsiteX20" fmla="*/ 3285032 w 7878278"/>
              <a:gd name="connsiteY20" fmla="*/ 2185679 h 3775718"/>
              <a:gd name="connsiteX21" fmla="*/ 3715332 w 7878278"/>
              <a:gd name="connsiteY21" fmla="*/ 1664856 h 3775718"/>
              <a:gd name="connsiteX22" fmla="*/ 3925116 w 7878278"/>
              <a:gd name="connsiteY22" fmla="*/ 1623024 h 3775718"/>
              <a:gd name="connsiteX23" fmla="*/ 4148850 w 7878278"/>
              <a:gd name="connsiteY23" fmla="*/ 1524027 h 3775718"/>
              <a:gd name="connsiteX24" fmla="*/ 4371047 w 7878278"/>
              <a:gd name="connsiteY24" fmla="*/ 1574128 h 3775718"/>
              <a:gd name="connsiteX25" fmla="*/ 4544958 w 7878278"/>
              <a:gd name="connsiteY25" fmla="*/ 1390103 h 3775718"/>
              <a:gd name="connsiteX26" fmla="*/ 4788549 w 7878278"/>
              <a:gd name="connsiteY26" fmla="*/ 1224372 h 3775718"/>
              <a:gd name="connsiteX27" fmla="*/ 5227409 w 7878278"/>
              <a:gd name="connsiteY27" fmla="*/ 1700204 h 3775718"/>
              <a:gd name="connsiteX28" fmla="*/ 5560704 w 7878278"/>
              <a:gd name="connsiteY28" fmla="*/ 1413836 h 3775718"/>
              <a:gd name="connsiteX29" fmla="*/ 5876712 w 7878278"/>
              <a:gd name="connsiteY29" fmla="*/ 1038465 h 3775718"/>
              <a:gd name="connsiteX30" fmla="*/ 6122609 w 7878278"/>
              <a:gd name="connsiteY30" fmla="*/ 1067292 h 3775718"/>
              <a:gd name="connsiteX31" fmla="*/ 6331963 w 7878278"/>
              <a:gd name="connsiteY31" fmla="*/ 881330 h 3775718"/>
              <a:gd name="connsiteX32" fmla="*/ 6526278 w 7878278"/>
              <a:gd name="connsiteY32" fmla="*/ 636726 h 3775718"/>
              <a:gd name="connsiteX33" fmla="*/ 6767242 w 7878278"/>
              <a:gd name="connsiteY33" fmla="*/ 760729 h 3775718"/>
              <a:gd name="connsiteX34" fmla="*/ 6935152 w 7878278"/>
              <a:gd name="connsiteY34" fmla="*/ 690472 h 3775718"/>
              <a:gd name="connsiteX35" fmla="*/ 7178389 w 7878278"/>
              <a:gd name="connsiteY35" fmla="*/ 165305 h 3775718"/>
              <a:gd name="connsiteX36" fmla="*/ 7422241 w 7878278"/>
              <a:gd name="connsiteY36" fmla="*/ 26731 h 3775718"/>
              <a:gd name="connsiteX37" fmla="*/ 7600518 w 7878278"/>
              <a:gd name="connsiteY37" fmla="*/ 187386 h 3775718"/>
              <a:gd name="connsiteX0" fmla="*/ 7600518 w 7878278"/>
              <a:gd name="connsiteY0" fmla="*/ 187386 h 3775718"/>
              <a:gd name="connsiteX1" fmla="*/ 7863173 w 7878278"/>
              <a:gd name="connsiteY1" fmla="*/ 281910 h 3775718"/>
              <a:gd name="connsiteX2" fmla="*/ 7853639 w 7878278"/>
              <a:gd name="connsiteY2" fmla="*/ 3775718 h 3775718"/>
              <a:gd name="connsiteX3" fmla="*/ 0 w 7878278"/>
              <a:gd name="connsiteY3" fmla="*/ 3766960 h 3775718"/>
              <a:gd name="connsiteX4" fmla="*/ 0 w 7878278"/>
              <a:gd name="connsiteY4" fmla="*/ 3629536 h 3775718"/>
              <a:gd name="connsiteX5" fmla="*/ 55435 w 7878278"/>
              <a:gd name="connsiteY5" fmla="*/ 3597573 h 3775718"/>
              <a:gd name="connsiteX6" fmla="*/ 227279 w 7878278"/>
              <a:gd name="connsiteY6" fmla="*/ 3523441 h 3775718"/>
              <a:gd name="connsiteX7" fmla="*/ 502127 w 7878278"/>
              <a:gd name="connsiteY7" fmla="*/ 3454787 h 3775718"/>
              <a:gd name="connsiteX8" fmla="*/ 793036 w 7878278"/>
              <a:gd name="connsiteY8" fmla="*/ 3444159 h 3775718"/>
              <a:gd name="connsiteX9" fmla="*/ 898442 w 7878278"/>
              <a:gd name="connsiteY9" fmla="*/ 3438872 h 3775718"/>
              <a:gd name="connsiteX10" fmla="*/ 1114432 w 7878278"/>
              <a:gd name="connsiteY10" fmla="*/ 3111073 h 3775718"/>
              <a:gd name="connsiteX11" fmla="*/ 1558930 w 7878278"/>
              <a:gd name="connsiteY11" fmla="*/ 2708603 h 3775718"/>
              <a:gd name="connsiteX12" fmla="*/ 1886440 w 7878278"/>
              <a:gd name="connsiteY12" fmla="*/ 2534844 h 3775718"/>
              <a:gd name="connsiteX13" fmla="*/ 2070187 w 7878278"/>
              <a:gd name="connsiteY13" fmla="*/ 2496844 h 3775718"/>
              <a:gd name="connsiteX14" fmla="*/ 2143579 w 7878278"/>
              <a:gd name="connsiteY14" fmla="*/ 2481582 h 3775718"/>
              <a:gd name="connsiteX15" fmla="*/ 2219931 w 7878278"/>
              <a:gd name="connsiteY15" fmla="*/ 2514285 h 3775718"/>
              <a:gd name="connsiteX16" fmla="*/ 2407961 w 7878278"/>
              <a:gd name="connsiteY16" fmla="*/ 2707329 h 3775718"/>
              <a:gd name="connsiteX17" fmla="*/ 2619587 w 7878278"/>
              <a:gd name="connsiteY17" fmla="*/ 2503235 h 3775718"/>
              <a:gd name="connsiteX18" fmla="*/ 2816891 w 7878278"/>
              <a:gd name="connsiteY18" fmla="*/ 2431492 h 3775718"/>
              <a:gd name="connsiteX19" fmla="*/ 3063573 w 7878278"/>
              <a:gd name="connsiteY19" fmla="*/ 2249049 h 3775718"/>
              <a:gd name="connsiteX20" fmla="*/ 3285032 w 7878278"/>
              <a:gd name="connsiteY20" fmla="*/ 2185679 h 3775718"/>
              <a:gd name="connsiteX21" fmla="*/ 3715332 w 7878278"/>
              <a:gd name="connsiteY21" fmla="*/ 1664856 h 3775718"/>
              <a:gd name="connsiteX22" fmla="*/ 3925116 w 7878278"/>
              <a:gd name="connsiteY22" fmla="*/ 1623024 h 3775718"/>
              <a:gd name="connsiteX23" fmla="*/ 4148850 w 7878278"/>
              <a:gd name="connsiteY23" fmla="*/ 1524027 h 3775718"/>
              <a:gd name="connsiteX24" fmla="*/ 4371047 w 7878278"/>
              <a:gd name="connsiteY24" fmla="*/ 1574128 h 3775718"/>
              <a:gd name="connsiteX25" fmla="*/ 4544958 w 7878278"/>
              <a:gd name="connsiteY25" fmla="*/ 1390103 h 3775718"/>
              <a:gd name="connsiteX26" fmla="*/ 4788549 w 7878278"/>
              <a:gd name="connsiteY26" fmla="*/ 1224372 h 3775718"/>
              <a:gd name="connsiteX27" fmla="*/ 5227409 w 7878278"/>
              <a:gd name="connsiteY27" fmla="*/ 1700204 h 3775718"/>
              <a:gd name="connsiteX28" fmla="*/ 5560704 w 7878278"/>
              <a:gd name="connsiteY28" fmla="*/ 1413836 h 3775718"/>
              <a:gd name="connsiteX29" fmla="*/ 5876712 w 7878278"/>
              <a:gd name="connsiteY29" fmla="*/ 1038465 h 3775718"/>
              <a:gd name="connsiteX30" fmla="*/ 6122609 w 7878278"/>
              <a:gd name="connsiteY30" fmla="*/ 1067292 h 3775718"/>
              <a:gd name="connsiteX31" fmla="*/ 6331963 w 7878278"/>
              <a:gd name="connsiteY31" fmla="*/ 881330 h 3775718"/>
              <a:gd name="connsiteX32" fmla="*/ 6526278 w 7878278"/>
              <a:gd name="connsiteY32" fmla="*/ 636726 h 3775718"/>
              <a:gd name="connsiteX33" fmla="*/ 6767242 w 7878278"/>
              <a:gd name="connsiteY33" fmla="*/ 760729 h 3775718"/>
              <a:gd name="connsiteX34" fmla="*/ 6935152 w 7878278"/>
              <a:gd name="connsiteY34" fmla="*/ 690472 h 3775718"/>
              <a:gd name="connsiteX35" fmla="*/ 7178389 w 7878278"/>
              <a:gd name="connsiteY35" fmla="*/ 165305 h 3775718"/>
              <a:gd name="connsiteX36" fmla="*/ 7422241 w 7878278"/>
              <a:gd name="connsiteY36" fmla="*/ 26731 h 3775718"/>
              <a:gd name="connsiteX37" fmla="*/ 7600518 w 7878278"/>
              <a:gd name="connsiteY37" fmla="*/ 187386 h 3775718"/>
              <a:gd name="connsiteX0" fmla="*/ 7600518 w 7878278"/>
              <a:gd name="connsiteY0" fmla="*/ 187386 h 3775718"/>
              <a:gd name="connsiteX1" fmla="*/ 7863173 w 7878278"/>
              <a:gd name="connsiteY1" fmla="*/ 281910 h 3775718"/>
              <a:gd name="connsiteX2" fmla="*/ 7853639 w 7878278"/>
              <a:gd name="connsiteY2" fmla="*/ 3775718 h 3775718"/>
              <a:gd name="connsiteX3" fmla="*/ 0 w 7878278"/>
              <a:gd name="connsiteY3" fmla="*/ 3766960 h 3775718"/>
              <a:gd name="connsiteX4" fmla="*/ 0 w 7878278"/>
              <a:gd name="connsiteY4" fmla="*/ 3629536 h 3775718"/>
              <a:gd name="connsiteX5" fmla="*/ 55435 w 7878278"/>
              <a:gd name="connsiteY5" fmla="*/ 3597573 h 3775718"/>
              <a:gd name="connsiteX6" fmla="*/ 227279 w 7878278"/>
              <a:gd name="connsiteY6" fmla="*/ 3523441 h 3775718"/>
              <a:gd name="connsiteX7" fmla="*/ 502127 w 7878278"/>
              <a:gd name="connsiteY7" fmla="*/ 3454787 h 3775718"/>
              <a:gd name="connsiteX8" fmla="*/ 793036 w 7878278"/>
              <a:gd name="connsiteY8" fmla="*/ 3444159 h 3775718"/>
              <a:gd name="connsiteX9" fmla="*/ 898442 w 7878278"/>
              <a:gd name="connsiteY9" fmla="*/ 3438872 h 3775718"/>
              <a:gd name="connsiteX10" fmla="*/ 1114432 w 7878278"/>
              <a:gd name="connsiteY10" fmla="*/ 3111073 h 3775718"/>
              <a:gd name="connsiteX11" fmla="*/ 1558930 w 7878278"/>
              <a:gd name="connsiteY11" fmla="*/ 2708603 h 3775718"/>
              <a:gd name="connsiteX12" fmla="*/ 1886440 w 7878278"/>
              <a:gd name="connsiteY12" fmla="*/ 2534844 h 3775718"/>
              <a:gd name="connsiteX13" fmla="*/ 2070187 w 7878278"/>
              <a:gd name="connsiteY13" fmla="*/ 2496844 h 3775718"/>
              <a:gd name="connsiteX14" fmla="*/ 2143579 w 7878278"/>
              <a:gd name="connsiteY14" fmla="*/ 2481582 h 3775718"/>
              <a:gd name="connsiteX15" fmla="*/ 2219931 w 7878278"/>
              <a:gd name="connsiteY15" fmla="*/ 2514285 h 3775718"/>
              <a:gd name="connsiteX16" fmla="*/ 2407961 w 7878278"/>
              <a:gd name="connsiteY16" fmla="*/ 2707329 h 3775718"/>
              <a:gd name="connsiteX17" fmla="*/ 2619587 w 7878278"/>
              <a:gd name="connsiteY17" fmla="*/ 2503235 h 3775718"/>
              <a:gd name="connsiteX18" fmla="*/ 2816891 w 7878278"/>
              <a:gd name="connsiteY18" fmla="*/ 2431492 h 3775718"/>
              <a:gd name="connsiteX19" fmla="*/ 3063573 w 7878278"/>
              <a:gd name="connsiteY19" fmla="*/ 2249049 h 3775718"/>
              <a:gd name="connsiteX20" fmla="*/ 3285032 w 7878278"/>
              <a:gd name="connsiteY20" fmla="*/ 2185679 h 3775718"/>
              <a:gd name="connsiteX21" fmla="*/ 3715332 w 7878278"/>
              <a:gd name="connsiteY21" fmla="*/ 1664856 h 3775718"/>
              <a:gd name="connsiteX22" fmla="*/ 3925116 w 7878278"/>
              <a:gd name="connsiteY22" fmla="*/ 1623024 h 3775718"/>
              <a:gd name="connsiteX23" fmla="*/ 4148850 w 7878278"/>
              <a:gd name="connsiteY23" fmla="*/ 1524027 h 3775718"/>
              <a:gd name="connsiteX24" fmla="*/ 4371047 w 7878278"/>
              <a:gd name="connsiteY24" fmla="*/ 1574128 h 3775718"/>
              <a:gd name="connsiteX25" fmla="*/ 4544958 w 7878278"/>
              <a:gd name="connsiteY25" fmla="*/ 1390103 h 3775718"/>
              <a:gd name="connsiteX26" fmla="*/ 4788549 w 7878278"/>
              <a:gd name="connsiteY26" fmla="*/ 1224372 h 3775718"/>
              <a:gd name="connsiteX27" fmla="*/ 5227409 w 7878278"/>
              <a:gd name="connsiteY27" fmla="*/ 1700204 h 3775718"/>
              <a:gd name="connsiteX28" fmla="*/ 5560704 w 7878278"/>
              <a:gd name="connsiteY28" fmla="*/ 1413836 h 3775718"/>
              <a:gd name="connsiteX29" fmla="*/ 5876712 w 7878278"/>
              <a:gd name="connsiteY29" fmla="*/ 1038465 h 3775718"/>
              <a:gd name="connsiteX30" fmla="*/ 6122609 w 7878278"/>
              <a:gd name="connsiteY30" fmla="*/ 1067292 h 3775718"/>
              <a:gd name="connsiteX31" fmla="*/ 6331963 w 7878278"/>
              <a:gd name="connsiteY31" fmla="*/ 881330 h 3775718"/>
              <a:gd name="connsiteX32" fmla="*/ 6526278 w 7878278"/>
              <a:gd name="connsiteY32" fmla="*/ 636726 h 3775718"/>
              <a:gd name="connsiteX33" fmla="*/ 6767242 w 7878278"/>
              <a:gd name="connsiteY33" fmla="*/ 760729 h 3775718"/>
              <a:gd name="connsiteX34" fmla="*/ 6935152 w 7878278"/>
              <a:gd name="connsiteY34" fmla="*/ 690472 h 3775718"/>
              <a:gd name="connsiteX35" fmla="*/ 7178389 w 7878278"/>
              <a:gd name="connsiteY35" fmla="*/ 165305 h 3775718"/>
              <a:gd name="connsiteX36" fmla="*/ 7422241 w 7878278"/>
              <a:gd name="connsiteY36" fmla="*/ 26731 h 3775718"/>
              <a:gd name="connsiteX37" fmla="*/ 7600518 w 7878278"/>
              <a:gd name="connsiteY37" fmla="*/ 187386 h 377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878278" h="3775718">
                <a:moveTo>
                  <a:pt x="7600518" y="187386"/>
                </a:moveTo>
                <a:cubicBezTo>
                  <a:pt x="7674007" y="229916"/>
                  <a:pt x="7820986" y="-316145"/>
                  <a:pt x="7863173" y="281910"/>
                </a:cubicBezTo>
                <a:cubicBezTo>
                  <a:pt x="7905360" y="879965"/>
                  <a:pt x="7844857" y="523497"/>
                  <a:pt x="7853639" y="3775718"/>
                </a:cubicBezTo>
                <a:lnTo>
                  <a:pt x="0" y="3766960"/>
                </a:lnTo>
                <a:lnTo>
                  <a:pt x="0" y="3629536"/>
                </a:lnTo>
                <a:cubicBezTo>
                  <a:pt x="9690" y="3603108"/>
                  <a:pt x="17555" y="3615256"/>
                  <a:pt x="55435" y="3597573"/>
                </a:cubicBezTo>
                <a:cubicBezTo>
                  <a:pt x="93315" y="3579891"/>
                  <a:pt x="152830" y="3547239"/>
                  <a:pt x="227279" y="3523441"/>
                </a:cubicBezTo>
                <a:cubicBezTo>
                  <a:pt x="301728" y="3499643"/>
                  <a:pt x="407834" y="3468001"/>
                  <a:pt x="502127" y="3454787"/>
                </a:cubicBezTo>
                <a:cubicBezTo>
                  <a:pt x="596420" y="3441573"/>
                  <a:pt x="726984" y="3446811"/>
                  <a:pt x="793036" y="3444159"/>
                </a:cubicBezTo>
                <a:cubicBezTo>
                  <a:pt x="859088" y="3441507"/>
                  <a:pt x="798022" y="3450204"/>
                  <a:pt x="898442" y="3438872"/>
                </a:cubicBezTo>
                <a:cubicBezTo>
                  <a:pt x="955601" y="3319677"/>
                  <a:pt x="1002555" y="3224712"/>
                  <a:pt x="1114432" y="3111073"/>
                </a:cubicBezTo>
                <a:cubicBezTo>
                  <a:pt x="1261478" y="2992023"/>
                  <a:pt x="1430262" y="2804641"/>
                  <a:pt x="1558930" y="2708603"/>
                </a:cubicBezTo>
                <a:cubicBezTo>
                  <a:pt x="1687598" y="2612565"/>
                  <a:pt x="1804823" y="2564756"/>
                  <a:pt x="1886440" y="2534844"/>
                </a:cubicBezTo>
                <a:cubicBezTo>
                  <a:pt x="1968057" y="2504932"/>
                  <a:pt x="2038106" y="2497649"/>
                  <a:pt x="2070187" y="2496844"/>
                </a:cubicBezTo>
                <a:cubicBezTo>
                  <a:pt x="2102268" y="2496039"/>
                  <a:pt x="2115030" y="2484057"/>
                  <a:pt x="2143579" y="2481582"/>
                </a:cubicBezTo>
                <a:cubicBezTo>
                  <a:pt x="2228920" y="2482714"/>
                  <a:pt x="2192622" y="2517809"/>
                  <a:pt x="2219931" y="2514285"/>
                </a:cubicBezTo>
                <a:lnTo>
                  <a:pt x="2407961" y="2707329"/>
                </a:lnTo>
                <a:lnTo>
                  <a:pt x="2619587" y="2503235"/>
                </a:lnTo>
                <a:lnTo>
                  <a:pt x="2816891" y="2431492"/>
                </a:lnTo>
                <a:cubicBezTo>
                  <a:pt x="2899118" y="2370678"/>
                  <a:pt x="2985550" y="2290018"/>
                  <a:pt x="3063573" y="2249049"/>
                </a:cubicBezTo>
                <a:cubicBezTo>
                  <a:pt x="3141596" y="2208080"/>
                  <a:pt x="3154855" y="2202323"/>
                  <a:pt x="3285032" y="2185679"/>
                </a:cubicBezTo>
                <a:cubicBezTo>
                  <a:pt x="3382882" y="2023735"/>
                  <a:pt x="3608651" y="1758632"/>
                  <a:pt x="3715332" y="1664856"/>
                </a:cubicBezTo>
                <a:cubicBezTo>
                  <a:pt x="3822013" y="1571080"/>
                  <a:pt x="3852863" y="1646496"/>
                  <a:pt x="3925116" y="1623024"/>
                </a:cubicBezTo>
                <a:cubicBezTo>
                  <a:pt x="3997369" y="1599552"/>
                  <a:pt x="4056513" y="1544719"/>
                  <a:pt x="4148850" y="1524027"/>
                </a:cubicBezTo>
                <a:cubicBezTo>
                  <a:pt x="4227661" y="1500630"/>
                  <a:pt x="4302335" y="1580294"/>
                  <a:pt x="4371047" y="1574128"/>
                </a:cubicBezTo>
                <a:lnTo>
                  <a:pt x="4544958" y="1390103"/>
                </a:lnTo>
                <a:cubicBezTo>
                  <a:pt x="4622563" y="1324096"/>
                  <a:pt x="4719060" y="1295789"/>
                  <a:pt x="4788549" y="1224372"/>
                </a:cubicBezTo>
                <a:cubicBezTo>
                  <a:pt x="4902291" y="1276056"/>
                  <a:pt x="5026426" y="1598558"/>
                  <a:pt x="5227409" y="1700204"/>
                </a:cubicBezTo>
                <a:cubicBezTo>
                  <a:pt x="5347064" y="1626678"/>
                  <a:pt x="5445303" y="1513363"/>
                  <a:pt x="5560704" y="1413836"/>
                </a:cubicBezTo>
                <a:cubicBezTo>
                  <a:pt x="5676105" y="1314309"/>
                  <a:pt x="5800123" y="1107882"/>
                  <a:pt x="5876712" y="1038465"/>
                </a:cubicBezTo>
                <a:lnTo>
                  <a:pt x="6122609" y="1067292"/>
                </a:lnTo>
                <a:cubicBezTo>
                  <a:pt x="6169298" y="1028531"/>
                  <a:pt x="6264685" y="953091"/>
                  <a:pt x="6331963" y="881330"/>
                </a:cubicBezTo>
                <a:cubicBezTo>
                  <a:pt x="6399241" y="809569"/>
                  <a:pt x="6453732" y="656826"/>
                  <a:pt x="6526278" y="636726"/>
                </a:cubicBezTo>
                <a:cubicBezTo>
                  <a:pt x="6598824" y="616626"/>
                  <a:pt x="6678767" y="747655"/>
                  <a:pt x="6767242" y="760729"/>
                </a:cubicBezTo>
                <a:cubicBezTo>
                  <a:pt x="6842121" y="687612"/>
                  <a:pt x="6824400" y="732759"/>
                  <a:pt x="6935152" y="690472"/>
                </a:cubicBezTo>
                <a:lnTo>
                  <a:pt x="7178389" y="165305"/>
                </a:lnTo>
                <a:cubicBezTo>
                  <a:pt x="7247101" y="118996"/>
                  <a:pt x="7353529" y="51397"/>
                  <a:pt x="7422241" y="26731"/>
                </a:cubicBezTo>
                <a:lnTo>
                  <a:pt x="7600518" y="187386"/>
                </a:lnTo>
                <a:close/>
              </a:path>
            </a:pathLst>
          </a:cu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and More</a:t>
            </a:r>
            <a:br>
              <a:rPr lang="en-US" dirty="0" smtClean="0"/>
            </a:br>
            <a:r>
              <a:rPr lang="en-US" dirty="0" smtClean="0"/>
              <a:t>Uninsured Americans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45732"/>
              </p:ext>
            </p:extLst>
          </p:nvPr>
        </p:nvGraphicFramePr>
        <p:xfrm>
          <a:off x="117043" y="1309216"/>
          <a:ext cx="672998" cy="431617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72998"/>
              </a:tblGrid>
              <a:tr h="616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616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616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616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616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616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616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-1571987" y="3218569"/>
            <a:ext cx="3544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Millions of Uninsured American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868814"/>
              </p:ext>
            </p:extLst>
          </p:nvPr>
        </p:nvGraphicFramePr>
        <p:xfrm>
          <a:off x="153614" y="5405736"/>
          <a:ext cx="8873343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2145"/>
                <a:gridCol w="1152145"/>
                <a:gridCol w="1152145"/>
                <a:gridCol w="1152145"/>
                <a:gridCol w="1152145"/>
                <a:gridCol w="1152145"/>
                <a:gridCol w="1152145"/>
                <a:gridCol w="80832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1976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1985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1995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2005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2012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423515" y="6130138"/>
            <a:ext cx="572048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Himmelstein, Woolhandler &amp;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Carrasquilo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.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Tabulation from CPS &amp; NHIS data  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pic>
        <p:nvPicPr>
          <p:cNvPr id="646148" name="Picture 4" descr="UNINS76_" hidden="1"/>
          <p:cNvPicPr>
            <a:picLocks noChangeAspect="1" noChangeArrowheads="1"/>
          </p:cNvPicPr>
          <p:nvPr/>
        </p:nvPicPr>
        <p:blipFill>
          <a:blip r:embed="rId2" cstate="print"/>
          <a:srcRect l="15280" t="34880" r="10880" b="20320"/>
          <a:stretch>
            <a:fillRect/>
          </a:stretch>
        </p:blipFill>
        <p:spPr bwMode="auto">
          <a:xfrm>
            <a:off x="961879" y="1463039"/>
            <a:ext cx="7603961" cy="3884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659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3782" y="6313376"/>
            <a:ext cx="518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Satcher et al. Health Affairs 2005;24:459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Excess Deaths Among African Americans</a:t>
            </a:r>
            <a:br>
              <a:rPr lang="en-US" sz="3600" dirty="0" smtClean="0"/>
            </a:br>
            <a:r>
              <a:rPr lang="en-US" sz="2000" dirty="0">
                <a:latin typeface="Franklin Gothic Book"/>
                <a:cs typeface="Franklin Gothic Book"/>
              </a:rPr>
              <a:t>83,369 fewer </a:t>
            </a:r>
            <a:r>
              <a:rPr lang="en-US" sz="2000" dirty="0" smtClean="0">
                <a:latin typeface="Franklin Gothic Book"/>
                <a:cs typeface="Franklin Gothic Book"/>
              </a:rPr>
              <a:t>would </a:t>
            </a:r>
            <a:r>
              <a:rPr lang="en-US" sz="2000" dirty="0">
                <a:latin typeface="Franklin Gothic Book"/>
                <a:cs typeface="Franklin Gothic Book"/>
              </a:rPr>
              <a:t>have died in 2000 </a:t>
            </a:r>
            <a:r>
              <a:rPr lang="en-US" sz="2000" dirty="0" smtClean="0">
                <a:latin typeface="Franklin Gothic Book"/>
                <a:cs typeface="Franklin Gothic Book"/>
              </a:rPr>
              <a:t>if </a:t>
            </a:r>
            <a:r>
              <a:rPr lang="en-US" sz="2000" dirty="0">
                <a:latin typeface="Franklin Gothic Book"/>
                <a:cs typeface="Franklin Gothic Book"/>
              </a:rPr>
              <a:t>racial gap were eliminated</a:t>
            </a:r>
            <a:br>
              <a:rPr lang="en-US" sz="2000" dirty="0">
                <a:latin typeface="Franklin Gothic Book"/>
                <a:cs typeface="Franklin Gothic Book"/>
              </a:rPr>
            </a:br>
            <a:endParaRPr lang="en-US" sz="20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283128882"/>
              </p:ext>
            </p:extLst>
          </p:nvPr>
        </p:nvGraphicFramePr>
        <p:xfrm>
          <a:off x="1055632" y="1212236"/>
          <a:ext cx="7810028" cy="4832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3492923" y="5602813"/>
            <a:ext cx="312099" cy="312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19962" y="5602813"/>
            <a:ext cx="312099" cy="312099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1979162"/>
            <a:ext cx="1245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Excess African American deaths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4735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Causes of Black/White Disparity </a:t>
            </a:r>
            <a:br>
              <a:rPr lang="en-US" dirty="0" smtClean="0"/>
            </a:br>
            <a:r>
              <a:rPr lang="en-US" dirty="0" smtClean="0"/>
              <a:t>In Life Expectancy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3782" y="6313376"/>
            <a:ext cx="518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MMWR 2001;50:780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180312519"/>
              </p:ext>
            </p:extLst>
          </p:nvPr>
        </p:nvGraphicFramePr>
        <p:xfrm>
          <a:off x="1177278" y="1405246"/>
          <a:ext cx="7892498" cy="458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956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7902" y="6115459"/>
            <a:ext cx="52760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*Adjusted </a:t>
            </a:r>
            <a:r>
              <a:rPr lang="en-US" sz="1600" dirty="0">
                <a:solidFill>
                  <a:srgbClr val="EBF1DD"/>
                </a:solidFill>
                <a:latin typeface="Franklin Gothic Book"/>
                <a:cs typeface="Franklin Gothic Book"/>
              </a:rPr>
              <a:t>for age, year, sex, and tumor characteristics</a:t>
            </a:r>
          </a:p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Arch </a:t>
            </a:r>
            <a:r>
              <a:rPr lang="en-US" sz="16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Otolaryng</a:t>
            </a: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-Head and Neck </a:t>
            </a:r>
            <a:r>
              <a:rPr lang="en-US" sz="16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Surg</a:t>
            </a: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2012;138:644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Blacks Less Likely to Get </a:t>
            </a:r>
            <a:br>
              <a:rPr lang="en-US" sz="3600" dirty="0" smtClean="0"/>
            </a:br>
            <a:r>
              <a:rPr lang="en-US" sz="3600" dirty="0" smtClean="0"/>
              <a:t>Voice Preservation Therapy</a:t>
            </a:r>
            <a:endParaRPr lang="en-US" sz="20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35713224"/>
              </p:ext>
            </p:extLst>
          </p:nvPr>
        </p:nvGraphicFramePr>
        <p:xfrm>
          <a:off x="1030890" y="1401906"/>
          <a:ext cx="7834769" cy="4642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3154792" y="5602813"/>
            <a:ext cx="312099" cy="312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63268" y="5602813"/>
            <a:ext cx="312099" cy="312099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1979162"/>
            <a:ext cx="15504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Odds ratio for receiving radiation therapy as initial treatment among laryngeal cancer patients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6648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1906" y="1270977"/>
            <a:ext cx="7761427" cy="414040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Black Enrollment in US Medical Schools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130139"/>
            <a:ext cx="575706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RWJ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Fdn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. 1987, AAMC, and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JAMA Annual Medical Education Special Issue  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928855"/>
              </p:ext>
            </p:extLst>
          </p:nvPr>
        </p:nvGraphicFramePr>
        <p:xfrm>
          <a:off x="308428" y="5420358"/>
          <a:ext cx="8826496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0928"/>
                <a:gridCol w="1260928"/>
                <a:gridCol w="1260928"/>
                <a:gridCol w="1260928"/>
                <a:gridCol w="1260928"/>
                <a:gridCol w="1260928"/>
                <a:gridCol w="126092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1976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1982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1988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1994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2006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2012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531333"/>
              </p:ext>
            </p:extLst>
          </p:nvPr>
        </p:nvGraphicFramePr>
        <p:xfrm>
          <a:off x="429136" y="1057905"/>
          <a:ext cx="765658" cy="5142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5658"/>
              </a:tblGrid>
              <a:tr h="102851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102851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15%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102851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102851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5%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1028517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111087"/>
              </p:ext>
            </p:extLst>
          </p:nvPr>
        </p:nvGraphicFramePr>
        <p:xfrm>
          <a:off x="1126537" y="2287789"/>
          <a:ext cx="7724850" cy="30943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24850"/>
              </a:tblGrid>
              <a:tr h="1031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31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1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1126536" y="3990795"/>
            <a:ext cx="175565" cy="1407819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341938" y="4000396"/>
            <a:ext cx="175565" cy="1398219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58516" y="4053199"/>
            <a:ext cx="175565" cy="1345415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557340" y="4000396"/>
            <a:ext cx="175565" cy="1398219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72742" y="3971594"/>
            <a:ext cx="175565" cy="1427021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988144" y="3962247"/>
            <a:ext cx="175565" cy="1436368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03546" y="4010755"/>
            <a:ext cx="175565" cy="1387860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18948" y="3978417"/>
            <a:ext cx="175565" cy="1420198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634350" y="3967637"/>
            <a:ext cx="175565" cy="1430977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849752" y="4016144"/>
            <a:ext cx="175565" cy="1382470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065154" y="3935299"/>
            <a:ext cx="175565" cy="1463316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280556" y="3843674"/>
            <a:ext cx="175565" cy="1554942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495958" y="3919130"/>
            <a:ext cx="175565" cy="1479485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711360" y="3929908"/>
            <a:ext cx="175565" cy="1468706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926762" y="3811335"/>
            <a:ext cx="175565" cy="1587280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142164" y="3795165"/>
            <a:ext cx="175565" cy="1603450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357566" y="3681979"/>
            <a:ext cx="175565" cy="1716635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72968" y="3579575"/>
            <a:ext cx="175565" cy="1819039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788370" y="3563405"/>
            <a:ext cx="175565" cy="1835209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003772" y="3531067"/>
            <a:ext cx="175565" cy="1867548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219174" y="3611914"/>
            <a:ext cx="175565" cy="1786702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434576" y="3676591"/>
            <a:ext cx="175565" cy="1722024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649978" y="3714317"/>
            <a:ext cx="175565" cy="1684297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865380" y="3757437"/>
            <a:ext cx="175565" cy="1641178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080782" y="3822113"/>
            <a:ext cx="175565" cy="1576502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296184" y="3838283"/>
            <a:ext cx="175565" cy="1560332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511586" y="3935298"/>
            <a:ext cx="175565" cy="1463316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726988" y="4048483"/>
            <a:ext cx="175565" cy="1350131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942390" y="3983805"/>
            <a:ext cx="175565" cy="1414809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157792" y="4037705"/>
            <a:ext cx="175565" cy="1360910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373194" y="3951467"/>
            <a:ext cx="175565" cy="1447147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588596" y="3946077"/>
            <a:ext cx="175565" cy="1452537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803998" y="3929907"/>
            <a:ext cx="175565" cy="1468707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019400" y="3940688"/>
            <a:ext cx="175565" cy="1457926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450204" y="3908349"/>
            <a:ext cx="175565" cy="1490266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-1215846" y="2743196"/>
            <a:ext cx="2919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%Blacks in 1</a:t>
            </a:r>
            <a:r>
              <a:rPr lang="en-US" sz="2000" baseline="30000" dirty="0" smtClean="0">
                <a:latin typeface="Franklin Gothic Book"/>
                <a:cs typeface="Franklin Gothic Book"/>
              </a:rPr>
              <a:t>st</a:t>
            </a:r>
            <a:r>
              <a:rPr lang="en-US" sz="2000" dirty="0" smtClean="0">
                <a:latin typeface="Franklin Gothic Book"/>
                <a:cs typeface="Franklin Gothic Book"/>
              </a:rPr>
              <a:t> Year Class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1126536" y="2940705"/>
            <a:ext cx="7739482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Left-Right Arrow Callout 56"/>
          <p:cNvSpPr/>
          <p:nvPr/>
        </p:nvSpPr>
        <p:spPr>
          <a:xfrm>
            <a:off x="3438133" y="2596892"/>
            <a:ext cx="2640788" cy="694944"/>
          </a:xfrm>
          <a:prstGeom prst="leftRightArrowCallout">
            <a:avLst/>
          </a:prstGeom>
          <a:solidFill>
            <a:srgbClr val="005148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Medium" pitchFamily="34" charset="0"/>
              </a:rPr>
              <a:t>AAMC Goal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234802" y="3929909"/>
            <a:ext cx="175565" cy="1468706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8665598" y="3965235"/>
            <a:ext cx="175565" cy="1433379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7902" y="6115459"/>
            <a:ext cx="52760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Data are for 2008</a:t>
            </a:r>
            <a:endParaRPr lang="en-US" sz="1600" dirty="0">
              <a:solidFill>
                <a:srgbClr val="EBF1DD"/>
              </a:solidFill>
              <a:latin typeface="Franklin Gothic Book"/>
              <a:cs typeface="Franklin Gothic Book"/>
            </a:endParaRPr>
          </a:p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AMA and Census Bureau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Physicians/Population by Race/Ethnicity</a:t>
            </a:r>
            <a:endParaRPr lang="en-US" sz="20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526521533"/>
              </p:ext>
            </p:extLst>
          </p:nvPr>
        </p:nvGraphicFramePr>
        <p:xfrm>
          <a:off x="1030890" y="1162758"/>
          <a:ext cx="7834769" cy="4881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" y="1979162"/>
            <a:ext cx="1550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Physicians per 1000 population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7324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7902" y="6027003"/>
            <a:ext cx="5276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*Adjusted for ethnicity, poverty, age, insurance status, patient/parent-reported health status</a:t>
            </a:r>
          </a:p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</a:t>
            </a:r>
            <a:r>
              <a:rPr lang="en-US" sz="16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Mohanty</a:t>
            </a: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et al. Am J Public Health 2005;95:1431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Immigrants Get Little Care</a:t>
            </a:r>
            <a:endParaRPr lang="en-US" sz="28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534771895"/>
              </p:ext>
            </p:extLst>
          </p:nvPr>
        </p:nvGraphicFramePr>
        <p:xfrm>
          <a:off x="1525718" y="1162758"/>
          <a:ext cx="7339941" cy="4881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" y="1979162"/>
            <a:ext cx="1550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Health Care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$ per capita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7549" y="5602813"/>
            <a:ext cx="312099" cy="312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32347" y="5602813"/>
            <a:ext cx="312099" cy="312099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7902" y="6027003"/>
            <a:ext cx="5276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*Adjusted for ethnicity, poverty, age, insurance status, patient/parent-reported health status</a:t>
            </a:r>
          </a:p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</a:t>
            </a:r>
            <a:r>
              <a:rPr lang="en-US" sz="16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Mohanty</a:t>
            </a: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et al. Am J Public Health 2005;95:1431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Immigrants Keep Medicare Afloat</a:t>
            </a:r>
            <a:endParaRPr lang="en-US" sz="28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461783546"/>
              </p:ext>
            </p:extLst>
          </p:nvPr>
        </p:nvGraphicFramePr>
        <p:xfrm>
          <a:off x="1525718" y="1162758"/>
          <a:ext cx="7339941" cy="4881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" y="1979162"/>
            <a:ext cx="15504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Net contribution to Medicare Trust Fund, 2009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6561" y="4475568"/>
            <a:ext cx="167977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-$30.9 Billion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2799" y="2108537"/>
            <a:ext cx="15773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$3.7 Billion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7097" y="1625960"/>
            <a:ext cx="15773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$10.1 Billion</a:t>
            </a:r>
          </a:p>
        </p:txBody>
      </p:sp>
    </p:spTree>
    <p:extLst>
      <p:ext uri="{BB962C8B-B14F-4D97-AF65-F5344CB8AC3E}">
        <p14:creationId xmlns:p14="http://schemas.microsoft.com/office/powerpoint/2010/main" val="760296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00864"/>
            <a:ext cx="4527672" cy="3496518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6000" dirty="0">
                <a:latin typeface="Franklin Gothic Medium"/>
                <a:cs typeface="Franklin Gothic Medium"/>
              </a:rPr>
              <a:t>Rationing Amidst </a:t>
            </a:r>
            <a:r>
              <a:rPr lang="en-US" sz="6000" dirty="0" smtClean="0">
                <a:latin typeface="Franklin Gothic Medium"/>
                <a:cs typeface="Franklin Gothic Medium"/>
              </a:rPr>
              <a:t>a </a:t>
            </a:r>
            <a:r>
              <a:rPr lang="en-US" sz="6000" dirty="0">
                <a:latin typeface="Franklin Gothic Medium"/>
                <a:cs typeface="Franklin Gothic Medium"/>
              </a:rPr>
              <a:t>Surplus </a:t>
            </a:r>
            <a:r>
              <a:rPr lang="en-US" sz="6000" dirty="0" smtClean="0">
                <a:latin typeface="Franklin Gothic Medium"/>
                <a:cs typeface="Franklin Gothic Medium"/>
              </a:rPr>
              <a:t/>
            </a:r>
            <a:br>
              <a:rPr lang="en-US" sz="6000" dirty="0" smtClean="0">
                <a:latin typeface="Franklin Gothic Medium"/>
                <a:cs typeface="Franklin Gothic Medium"/>
              </a:rPr>
            </a:br>
            <a:r>
              <a:rPr lang="en-US" sz="6000" dirty="0" smtClean="0">
                <a:latin typeface="Franklin Gothic Medium"/>
                <a:cs typeface="Franklin Gothic Medium"/>
              </a:rPr>
              <a:t>of </a:t>
            </a:r>
            <a:r>
              <a:rPr lang="en-US" sz="6000" dirty="0">
                <a:latin typeface="Franklin Gothic Medium"/>
                <a:cs typeface="Franklin Gothic Medium"/>
              </a:rPr>
              <a:t>Care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770" y="1506880"/>
            <a:ext cx="4643008" cy="348225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319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752652001"/>
              </p:ext>
            </p:extLst>
          </p:nvPr>
        </p:nvGraphicFramePr>
        <p:xfrm>
          <a:off x="470086" y="1133856"/>
          <a:ext cx="8491034" cy="4849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Unnecessary Procedures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86937" y="6130139"/>
            <a:ext cx="575706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Commonwealth Fund.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Quality of Healthcare in the U.S.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Chartbook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2002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866777" y="2654286"/>
            <a:ext cx="4201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Percent of Procedures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6891" y="5573573"/>
            <a:ext cx="270662" cy="27066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4079" y="5573573"/>
            <a:ext cx="270662" cy="27066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0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574202672"/>
              </p:ext>
            </p:extLst>
          </p:nvPr>
        </p:nvGraphicFramePr>
        <p:xfrm>
          <a:off x="239167" y="1133856"/>
          <a:ext cx="8680717" cy="4849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22.5% of 111,707 Defibrillator Implants </a:t>
            </a:r>
            <a:br>
              <a:rPr lang="en-US" sz="2400" dirty="0" smtClean="0"/>
            </a:br>
            <a:r>
              <a:rPr lang="en-US" sz="4000" dirty="0" smtClean="0"/>
              <a:t>Were Not Evidence-Based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86937" y="6007028"/>
            <a:ext cx="575706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In-hospital death rate for non-evidence-based ICD implantation was 0.6%. Cost of ICD implant ~$25,000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JAMA 2011;305:43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65085181"/>
              </p:ext>
            </p:extLst>
          </p:nvPr>
        </p:nvGraphicFramePr>
        <p:xfrm>
          <a:off x="4395717" y="1504204"/>
          <a:ext cx="4247271" cy="174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199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Uninsured Veterans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3515" y="6130138"/>
            <a:ext cx="572048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Woolhandler &amp; Himmelstein.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Analysis of Current Population Survey data.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821483"/>
            <a:ext cx="14923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Percent of non-elderly Veterans with neither health insurance nor VA care  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50064976"/>
              </p:ext>
            </p:extLst>
          </p:nvPr>
        </p:nvGraphicFramePr>
        <p:xfrm>
          <a:off x="1524000" y="1250899"/>
          <a:ext cx="7195718" cy="474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544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Unnecessary Heart </a:t>
            </a:r>
            <a:r>
              <a:rPr lang="en-US" dirty="0" err="1" smtClean="0"/>
              <a:t>Caths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New York than Ontario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01027" y="6073169"/>
            <a:ext cx="534297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JAMA 2013;310:163</a:t>
            </a:r>
          </a:p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30-day mortality higher in NY than </a:t>
            </a:r>
            <a:r>
              <a:rPr lang="en-US" sz="14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Ont</a:t>
            </a:r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despite less severe disease</a:t>
            </a:r>
          </a:p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Triple vessel or left main disease: 13.0% in Ontario, 7% in NY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982934320"/>
              </p:ext>
            </p:extLst>
          </p:nvPr>
        </p:nvGraphicFramePr>
        <p:xfrm>
          <a:off x="1506240" y="1494685"/>
          <a:ext cx="3449305" cy="4357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8739" y="1816431"/>
            <a:ext cx="1323255" cy="23442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Number of </a:t>
            </a:r>
          </a:p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stenotic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vessels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    0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    1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    2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    3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8950" y="2770730"/>
            <a:ext cx="266427" cy="266427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8950" y="3120508"/>
            <a:ext cx="266427" cy="266427"/>
          </a:xfrm>
          <a:prstGeom prst="rect">
            <a:avLst/>
          </a:prstGeom>
          <a:solidFill>
            <a:srgbClr val="FF66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8950" y="3820065"/>
            <a:ext cx="266427" cy="266427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8950" y="3470286"/>
            <a:ext cx="266427" cy="266427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1848491448"/>
              </p:ext>
            </p:extLst>
          </p:nvPr>
        </p:nvGraphicFramePr>
        <p:xfrm>
          <a:off x="5370857" y="1496116"/>
          <a:ext cx="3449305" cy="4357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740659" y="3557024"/>
            <a:ext cx="1493580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54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71%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47369" y="3718851"/>
            <a:ext cx="982561" cy="584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2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56%</a:t>
            </a:r>
          </a:p>
        </p:txBody>
      </p:sp>
    </p:spTree>
    <p:extLst>
      <p:ext uri="{BB962C8B-B14F-4D97-AF65-F5344CB8AC3E}">
        <p14:creationId xmlns:p14="http://schemas.microsoft.com/office/powerpoint/2010/main" val="154463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2528" y="6102413"/>
            <a:ext cx="492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Note: Comparison is to prostheses that had been available for &gt;5 years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Source: J Bone Joint </a:t>
            </a:r>
            <a:r>
              <a:rPr lang="en-US" sz="12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Surg</a:t>
            </a:r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2011;suppl3(e):51-4.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Data from Australian Orthopedic Assoc.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Outcomes of New vs. Old</a:t>
            </a:r>
            <a:br>
              <a:rPr lang="en-US" dirty="0" smtClean="0"/>
            </a:br>
            <a:r>
              <a:rPr lang="en-US" dirty="0" smtClean="0"/>
              <a:t>Hip/Knee Prosthetic Joints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6158734"/>
              </p:ext>
            </p:extLst>
          </p:nvPr>
        </p:nvGraphicFramePr>
        <p:xfrm>
          <a:off x="460121" y="1454726"/>
          <a:ext cx="5081948" cy="4416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5418361" y="1698780"/>
            <a:ext cx="3571005" cy="3034714"/>
          </a:xfrm>
          <a:prstGeom prst="rect">
            <a:avLst/>
          </a:prstGeom>
          <a:noFill/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0188" indent="-230188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30% of newly-introduced prostheses </a:t>
            </a:r>
            <a:r>
              <a:rPr lang="en-US" sz="28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worsened outcomes</a:t>
            </a:r>
          </a:p>
          <a:p>
            <a:pPr marL="230188" indent="-230188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0% improved outcomes</a:t>
            </a:r>
            <a:endParaRPr lang="en-US" sz="24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04393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257800"/>
          </a:xfrm>
        </p:spPr>
        <p:txBody>
          <a:bodyPr/>
          <a:lstStyle/>
          <a:p>
            <a:r>
              <a:rPr lang="en-US" sz="8000"/>
              <a:t>Administrative Overhead Rising</a:t>
            </a:r>
          </a:p>
        </p:txBody>
      </p:sp>
    </p:spTree>
    <p:extLst>
      <p:ext uri="{BB962C8B-B14F-4D97-AF65-F5344CB8AC3E}">
        <p14:creationId xmlns:p14="http://schemas.microsoft.com/office/powerpoint/2010/main" val="224602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4054" y="1280160"/>
            <a:ext cx="7410298" cy="3694176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331366" y="1528878"/>
          <a:ext cx="7395668" cy="2860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95668"/>
              </a:tblGrid>
              <a:tr h="5720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0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0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0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0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Growth of Physicians and Administrators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386937" y="6007028"/>
            <a:ext cx="575706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Data updated through 2013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Bureau of Labor Statistics; NCHS; Himmelstein/Woolhandler analysis of CPS  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929028" y="2830982"/>
            <a:ext cx="2348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Growth Since 1970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77381" y="5648049"/>
            <a:ext cx="270662" cy="270662"/>
          </a:xfrm>
          <a:prstGeom prst="rect">
            <a:avLst/>
          </a:prstGeom>
          <a:solidFill>
            <a:srgbClr val="005148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29310" y="5648049"/>
            <a:ext cx="270662" cy="270662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80964" y="5583325"/>
            <a:ext cx="163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Physicians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7531" y="5583325"/>
            <a:ext cx="2348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Administrators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82791"/>
              </p:ext>
            </p:extLst>
          </p:nvPr>
        </p:nvGraphicFramePr>
        <p:xfrm>
          <a:off x="309661" y="1324053"/>
          <a:ext cx="1065581" cy="403799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65581"/>
              </a:tblGrid>
              <a:tr h="5768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5768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2500%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5768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5768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1500%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5768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5768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5768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974462"/>
              </p:ext>
            </p:extLst>
          </p:nvPr>
        </p:nvGraphicFramePr>
        <p:xfrm>
          <a:off x="470195" y="5083862"/>
          <a:ext cx="871412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2824"/>
                <a:gridCol w="1742824"/>
                <a:gridCol w="1742824"/>
                <a:gridCol w="1742824"/>
                <a:gridCol w="17428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1970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2010 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Freeform 18"/>
          <p:cNvSpPr/>
          <p:nvPr/>
        </p:nvSpPr>
        <p:spPr>
          <a:xfrm>
            <a:off x="1327463" y="1327612"/>
            <a:ext cx="7411575" cy="3630150"/>
          </a:xfrm>
          <a:custGeom>
            <a:avLst/>
            <a:gdLst>
              <a:gd name="connsiteX0" fmla="*/ 0 w 7400925"/>
              <a:gd name="connsiteY0" fmla="*/ 3614738 h 3614738"/>
              <a:gd name="connsiteX1" fmla="*/ 871537 w 7400925"/>
              <a:gd name="connsiteY1" fmla="*/ 3519488 h 3614738"/>
              <a:gd name="connsiteX2" fmla="*/ 1209675 w 7400925"/>
              <a:gd name="connsiteY2" fmla="*/ 3514725 h 3614738"/>
              <a:gd name="connsiteX3" fmla="*/ 1414462 w 7400925"/>
              <a:gd name="connsiteY3" fmla="*/ 3476625 h 3614738"/>
              <a:gd name="connsiteX4" fmla="*/ 1743075 w 7400925"/>
              <a:gd name="connsiteY4" fmla="*/ 3476625 h 3614738"/>
              <a:gd name="connsiteX5" fmla="*/ 1952625 w 7400925"/>
              <a:gd name="connsiteY5" fmla="*/ 3429000 h 3614738"/>
              <a:gd name="connsiteX6" fmla="*/ 2138362 w 7400925"/>
              <a:gd name="connsiteY6" fmla="*/ 3419475 h 3614738"/>
              <a:gd name="connsiteX7" fmla="*/ 2533650 w 7400925"/>
              <a:gd name="connsiteY7" fmla="*/ 3405188 h 3614738"/>
              <a:gd name="connsiteX8" fmla="*/ 2676525 w 7400925"/>
              <a:gd name="connsiteY8" fmla="*/ 3395663 h 3614738"/>
              <a:gd name="connsiteX9" fmla="*/ 2800350 w 7400925"/>
              <a:gd name="connsiteY9" fmla="*/ 3348038 h 3614738"/>
              <a:gd name="connsiteX10" fmla="*/ 3171825 w 7400925"/>
              <a:gd name="connsiteY10" fmla="*/ 3167063 h 3614738"/>
              <a:gd name="connsiteX11" fmla="*/ 3295650 w 7400925"/>
              <a:gd name="connsiteY11" fmla="*/ 3162300 h 3614738"/>
              <a:gd name="connsiteX12" fmla="*/ 3519487 w 7400925"/>
              <a:gd name="connsiteY12" fmla="*/ 3052763 h 3614738"/>
              <a:gd name="connsiteX13" fmla="*/ 3686175 w 7400925"/>
              <a:gd name="connsiteY13" fmla="*/ 3109913 h 3614738"/>
              <a:gd name="connsiteX14" fmla="*/ 3686175 w 7400925"/>
              <a:gd name="connsiteY14" fmla="*/ 3109913 h 3614738"/>
              <a:gd name="connsiteX15" fmla="*/ 3867150 w 7400925"/>
              <a:gd name="connsiteY15" fmla="*/ 3033713 h 3614738"/>
              <a:gd name="connsiteX16" fmla="*/ 4048125 w 7400925"/>
              <a:gd name="connsiteY16" fmla="*/ 2462213 h 3614738"/>
              <a:gd name="connsiteX17" fmla="*/ 4262437 w 7400925"/>
              <a:gd name="connsiteY17" fmla="*/ 2081213 h 3614738"/>
              <a:gd name="connsiteX18" fmla="*/ 4443412 w 7400925"/>
              <a:gd name="connsiteY18" fmla="*/ 1528763 h 3614738"/>
              <a:gd name="connsiteX19" fmla="*/ 4657725 w 7400925"/>
              <a:gd name="connsiteY19" fmla="*/ 1366838 h 3614738"/>
              <a:gd name="connsiteX20" fmla="*/ 4810125 w 7400925"/>
              <a:gd name="connsiteY20" fmla="*/ 1181100 h 3614738"/>
              <a:gd name="connsiteX21" fmla="*/ 4981575 w 7400925"/>
              <a:gd name="connsiteY21" fmla="*/ 1219200 h 3614738"/>
              <a:gd name="connsiteX22" fmla="*/ 5162550 w 7400925"/>
              <a:gd name="connsiteY22" fmla="*/ 1123950 h 3614738"/>
              <a:gd name="connsiteX23" fmla="*/ 5362575 w 7400925"/>
              <a:gd name="connsiteY23" fmla="*/ 1176338 h 3614738"/>
              <a:gd name="connsiteX24" fmla="*/ 5705475 w 7400925"/>
              <a:gd name="connsiteY24" fmla="*/ 919163 h 3614738"/>
              <a:gd name="connsiteX25" fmla="*/ 5934075 w 7400925"/>
              <a:gd name="connsiteY25" fmla="*/ 709613 h 3614738"/>
              <a:gd name="connsiteX26" fmla="*/ 6096000 w 7400925"/>
              <a:gd name="connsiteY26" fmla="*/ 419100 h 3614738"/>
              <a:gd name="connsiteX27" fmla="*/ 6319837 w 7400925"/>
              <a:gd name="connsiteY27" fmla="*/ 681038 h 3614738"/>
              <a:gd name="connsiteX28" fmla="*/ 6481762 w 7400925"/>
              <a:gd name="connsiteY28" fmla="*/ 890588 h 3614738"/>
              <a:gd name="connsiteX29" fmla="*/ 6553200 w 7400925"/>
              <a:gd name="connsiteY29" fmla="*/ 771525 h 3614738"/>
              <a:gd name="connsiteX30" fmla="*/ 6619875 w 7400925"/>
              <a:gd name="connsiteY30" fmla="*/ 638175 h 3614738"/>
              <a:gd name="connsiteX31" fmla="*/ 6781800 w 7400925"/>
              <a:gd name="connsiteY31" fmla="*/ 452438 h 3614738"/>
              <a:gd name="connsiteX32" fmla="*/ 6919912 w 7400925"/>
              <a:gd name="connsiteY32" fmla="*/ 309563 h 3614738"/>
              <a:gd name="connsiteX33" fmla="*/ 7034212 w 7400925"/>
              <a:gd name="connsiteY33" fmla="*/ 214313 h 3614738"/>
              <a:gd name="connsiteX34" fmla="*/ 7210425 w 7400925"/>
              <a:gd name="connsiteY34" fmla="*/ 133350 h 3614738"/>
              <a:gd name="connsiteX35" fmla="*/ 7281862 w 7400925"/>
              <a:gd name="connsiteY35" fmla="*/ 61913 h 3614738"/>
              <a:gd name="connsiteX36" fmla="*/ 7358062 w 7400925"/>
              <a:gd name="connsiteY36" fmla="*/ 4763 h 3614738"/>
              <a:gd name="connsiteX37" fmla="*/ 7400925 w 7400925"/>
              <a:gd name="connsiteY37" fmla="*/ 0 h 3614738"/>
              <a:gd name="connsiteX38" fmla="*/ 7400925 w 7400925"/>
              <a:gd name="connsiteY38" fmla="*/ 3614738 h 3614738"/>
              <a:gd name="connsiteX39" fmla="*/ 0 w 7400925"/>
              <a:gd name="connsiteY39" fmla="*/ 3614738 h 3614738"/>
              <a:gd name="connsiteX0" fmla="*/ 0 w 7400925"/>
              <a:gd name="connsiteY0" fmla="*/ 3614738 h 3614738"/>
              <a:gd name="connsiteX1" fmla="*/ 871537 w 7400925"/>
              <a:gd name="connsiteY1" fmla="*/ 3519488 h 3614738"/>
              <a:gd name="connsiteX2" fmla="*/ 1209675 w 7400925"/>
              <a:gd name="connsiteY2" fmla="*/ 3514725 h 3614738"/>
              <a:gd name="connsiteX3" fmla="*/ 1414462 w 7400925"/>
              <a:gd name="connsiteY3" fmla="*/ 3476625 h 3614738"/>
              <a:gd name="connsiteX4" fmla="*/ 1743075 w 7400925"/>
              <a:gd name="connsiteY4" fmla="*/ 3476625 h 3614738"/>
              <a:gd name="connsiteX5" fmla="*/ 1952625 w 7400925"/>
              <a:gd name="connsiteY5" fmla="*/ 3429000 h 3614738"/>
              <a:gd name="connsiteX6" fmla="*/ 2138362 w 7400925"/>
              <a:gd name="connsiteY6" fmla="*/ 3419475 h 3614738"/>
              <a:gd name="connsiteX7" fmla="*/ 2533650 w 7400925"/>
              <a:gd name="connsiteY7" fmla="*/ 3405188 h 3614738"/>
              <a:gd name="connsiteX8" fmla="*/ 2676525 w 7400925"/>
              <a:gd name="connsiteY8" fmla="*/ 3395663 h 3614738"/>
              <a:gd name="connsiteX9" fmla="*/ 2800350 w 7400925"/>
              <a:gd name="connsiteY9" fmla="*/ 3348038 h 3614738"/>
              <a:gd name="connsiteX10" fmla="*/ 3171825 w 7400925"/>
              <a:gd name="connsiteY10" fmla="*/ 3167063 h 3614738"/>
              <a:gd name="connsiteX11" fmla="*/ 3295650 w 7400925"/>
              <a:gd name="connsiteY11" fmla="*/ 3162300 h 3614738"/>
              <a:gd name="connsiteX12" fmla="*/ 3519487 w 7400925"/>
              <a:gd name="connsiteY12" fmla="*/ 3052763 h 3614738"/>
              <a:gd name="connsiteX13" fmla="*/ 3686175 w 7400925"/>
              <a:gd name="connsiteY13" fmla="*/ 3109913 h 3614738"/>
              <a:gd name="connsiteX14" fmla="*/ 3686175 w 7400925"/>
              <a:gd name="connsiteY14" fmla="*/ 3109913 h 3614738"/>
              <a:gd name="connsiteX15" fmla="*/ 3867150 w 7400925"/>
              <a:gd name="connsiteY15" fmla="*/ 3033713 h 3614738"/>
              <a:gd name="connsiteX16" fmla="*/ 4048125 w 7400925"/>
              <a:gd name="connsiteY16" fmla="*/ 2462213 h 3614738"/>
              <a:gd name="connsiteX17" fmla="*/ 4262437 w 7400925"/>
              <a:gd name="connsiteY17" fmla="*/ 2081213 h 3614738"/>
              <a:gd name="connsiteX18" fmla="*/ 4443412 w 7400925"/>
              <a:gd name="connsiteY18" fmla="*/ 1528763 h 3614738"/>
              <a:gd name="connsiteX19" fmla="*/ 4657725 w 7400925"/>
              <a:gd name="connsiteY19" fmla="*/ 1366838 h 3614738"/>
              <a:gd name="connsiteX20" fmla="*/ 4810125 w 7400925"/>
              <a:gd name="connsiteY20" fmla="*/ 1181100 h 3614738"/>
              <a:gd name="connsiteX21" fmla="*/ 4981575 w 7400925"/>
              <a:gd name="connsiteY21" fmla="*/ 1219200 h 3614738"/>
              <a:gd name="connsiteX22" fmla="*/ 5162550 w 7400925"/>
              <a:gd name="connsiteY22" fmla="*/ 1123950 h 3614738"/>
              <a:gd name="connsiteX23" fmla="*/ 5362575 w 7400925"/>
              <a:gd name="connsiteY23" fmla="*/ 1176338 h 3614738"/>
              <a:gd name="connsiteX24" fmla="*/ 5705475 w 7400925"/>
              <a:gd name="connsiteY24" fmla="*/ 919163 h 3614738"/>
              <a:gd name="connsiteX25" fmla="*/ 5934075 w 7400925"/>
              <a:gd name="connsiteY25" fmla="*/ 709613 h 3614738"/>
              <a:gd name="connsiteX26" fmla="*/ 6096000 w 7400925"/>
              <a:gd name="connsiteY26" fmla="*/ 419100 h 3614738"/>
              <a:gd name="connsiteX27" fmla="*/ 6319837 w 7400925"/>
              <a:gd name="connsiteY27" fmla="*/ 681038 h 3614738"/>
              <a:gd name="connsiteX28" fmla="*/ 6481762 w 7400925"/>
              <a:gd name="connsiteY28" fmla="*/ 890588 h 3614738"/>
              <a:gd name="connsiteX29" fmla="*/ 6553200 w 7400925"/>
              <a:gd name="connsiteY29" fmla="*/ 771525 h 3614738"/>
              <a:gd name="connsiteX30" fmla="*/ 6619875 w 7400925"/>
              <a:gd name="connsiteY30" fmla="*/ 638175 h 3614738"/>
              <a:gd name="connsiteX31" fmla="*/ 6781800 w 7400925"/>
              <a:gd name="connsiteY31" fmla="*/ 452438 h 3614738"/>
              <a:gd name="connsiteX32" fmla="*/ 6919912 w 7400925"/>
              <a:gd name="connsiteY32" fmla="*/ 309563 h 3614738"/>
              <a:gd name="connsiteX33" fmla="*/ 7034212 w 7400925"/>
              <a:gd name="connsiteY33" fmla="*/ 214313 h 3614738"/>
              <a:gd name="connsiteX34" fmla="*/ 7210425 w 7400925"/>
              <a:gd name="connsiteY34" fmla="*/ 133350 h 3614738"/>
              <a:gd name="connsiteX35" fmla="*/ 7281862 w 7400925"/>
              <a:gd name="connsiteY35" fmla="*/ 61913 h 3614738"/>
              <a:gd name="connsiteX36" fmla="*/ 7358062 w 7400925"/>
              <a:gd name="connsiteY36" fmla="*/ 4763 h 3614738"/>
              <a:gd name="connsiteX37" fmla="*/ 7400925 w 7400925"/>
              <a:gd name="connsiteY37" fmla="*/ 0 h 3614738"/>
              <a:gd name="connsiteX38" fmla="*/ 7400924 w 7400925"/>
              <a:gd name="connsiteY38" fmla="*/ 710355 h 3614738"/>
              <a:gd name="connsiteX39" fmla="*/ 7400925 w 7400925"/>
              <a:gd name="connsiteY39" fmla="*/ 3614738 h 3614738"/>
              <a:gd name="connsiteX40" fmla="*/ 0 w 7400925"/>
              <a:gd name="connsiteY40" fmla="*/ 3614738 h 3614738"/>
              <a:gd name="connsiteX0" fmla="*/ 0 w 7582481"/>
              <a:gd name="connsiteY0" fmla="*/ 3614738 h 3614738"/>
              <a:gd name="connsiteX1" fmla="*/ 871537 w 7582481"/>
              <a:gd name="connsiteY1" fmla="*/ 3519488 h 3614738"/>
              <a:gd name="connsiteX2" fmla="*/ 1209675 w 7582481"/>
              <a:gd name="connsiteY2" fmla="*/ 3514725 h 3614738"/>
              <a:gd name="connsiteX3" fmla="*/ 1414462 w 7582481"/>
              <a:gd name="connsiteY3" fmla="*/ 3476625 h 3614738"/>
              <a:gd name="connsiteX4" fmla="*/ 1743075 w 7582481"/>
              <a:gd name="connsiteY4" fmla="*/ 3476625 h 3614738"/>
              <a:gd name="connsiteX5" fmla="*/ 1952625 w 7582481"/>
              <a:gd name="connsiteY5" fmla="*/ 3429000 h 3614738"/>
              <a:gd name="connsiteX6" fmla="*/ 2138362 w 7582481"/>
              <a:gd name="connsiteY6" fmla="*/ 3419475 h 3614738"/>
              <a:gd name="connsiteX7" fmla="*/ 2533650 w 7582481"/>
              <a:gd name="connsiteY7" fmla="*/ 3405188 h 3614738"/>
              <a:gd name="connsiteX8" fmla="*/ 2676525 w 7582481"/>
              <a:gd name="connsiteY8" fmla="*/ 3395663 h 3614738"/>
              <a:gd name="connsiteX9" fmla="*/ 2800350 w 7582481"/>
              <a:gd name="connsiteY9" fmla="*/ 3348038 h 3614738"/>
              <a:gd name="connsiteX10" fmla="*/ 3171825 w 7582481"/>
              <a:gd name="connsiteY10" fmla="*/ 3167063 h 3614738"/>
              <a:gd name="connsiteX11" fmla="*/ 3295650 w 7582481"/>
              <a:gd name="connsiteY11" fmla="*/ 3162300 h 3614738"/>
              <a:gd name="connsiteX12" fmla="*/ 3519487 w 7582481"/>
              <a:gd name="connsiteY12" fmla="*/ 3052763 h 3614738"/>
              <a:gd name="connsiteX13" fmla="*/ 3686175 w 7582481"/>
              <a:gd name="connsiteY13" fmla="*/ 3109913 h 3614738"/>
              <a:gd name="connsiteX14" fmla="*/ 3686175 w 7582481"/>
              <a:gd name="connsiteY14" fmla="*/ 3109913 h 3614738"/>
              <a:gd name="connsiteX15" fmla="*/ 3867150 w 7582481"/>
              <a:gd name="connsiteY15" fmla="*/ 3033713 h 3614738"/>
              <a:gd name="connsiteX16" fmla="*/ 4048125 w 7582481"/>
              <a:gd name="connsiteY16" fmla="*/ 2462213 h 3614738"/>
              <a:gd name="connsiteX17" fmla="*/ 4262437 w 7582481"/>
              <a:gd name="connsiteY17" fmla="*/ 2081213 h 3614738"/>
              <a:gd name="connsiteX18" fmla="*/ 4443412 w 7582481"/>
              <a:gd name="connsiteY18" fmla="*/ 1528763 h 3614738"/>
              <a:gd name="connsiteX19" fmla="*/ 4657725 w 7582481"/>
              <a:gd name="connsiteY19" fmla="*/ 1366838 h 3614738"/>
              <a:gd name="connsiteX20" fmla="*/ 4810125 w 7582481"/>
              <a:gd name="connsiteY20" fmla="*/ 1181100 h 3614738"/>
              <a:gd name="connsiteX21" fmla="*/ 4981575 w 7582481"/>
              <a:gd name="connsiteY21" fmla="*/ 1219200 h 3614738"/>
              <a:gd name="connsiteX22" fmla="*/ 5162550 w 7582481"/>
              <a:gd name="connsiteY22" fmla="*/ 1123950 h 3614738"/>
              <a:gd name="connsiteX23" fmla="*/ 5362575 w 7582481"/>
              <a:gd name="connsiteY23" fmla="*/ 1176338 h 3614738"/>
              <a:gd name="connsiteX24" fmla="*/ 5705475 w 7582481"/>
              <a:gd name="connsiteY24" fmla="*/ 919163 h 3614738"/>
              <a:gd name="connsiteX25" fmla="*/ 5934075 w 7582481"/>
              <a:gd name="connsiteY25" fmla="*/ 709613 h 3614738"/>
              <a:gd name="connsiteX26" fmla="*/ 6096000 w 7582481"/>
              <a:gd name="connsiteY26" fmla="*/ 419100 h 3614738"/>
              <a:gd name="connsiteX27" fmla="*/ 6319837 w 7582481"/>
              <a:gd name="connsiteY27" fmla="*/ 681038 h 3614738"/>
              <a:gd name="connsiteX28" fmla="*/ 6481762 w 7582481"/>
              <a:gd name="connsiteY28" fmla="*/ 890588 h 3614738"/>
              <a:gd name="connsiteX29" fmla="*/ 6553200 w 7582481"/>
              <a:gd name="connsiteY29" fmla="*/ 771525 h 3614738"/>
              <a:gd name="connsiteX30" fmla="*/ 6619875 w 7582481"/>
              <a:gd name="connsiteY30" fmla="*/ 638175 h 3614738"/>
              <a:gd name="connsiteX31" fmla="*/ 6781800 w 7582481"/>
              <a:gd name="connsiteY31" fmla="*/ 452438 h 3614738"/>
              <a:gd name="connsiteX32" fmla="*/ 6919912 w 7582481"/>
              <a:gd name="connsiteY32" fmla="*/ 309563 h 3614738"/>
              <a:gd name="connsiteX33" fmla="*/ 7034212 w 7582481"/>
              <a:gd name="connsiteY33" fmla="*/ 214313 h 3614738"/>
              <a:gd name="connsiteX34" fmla="*/ 7210425 w 7582481"/>
              <a:gd name="connsiteY34" fmla="*/ 133350 h 3614738"/>
              <a:gd name="connsiteX35" fmla="*/ 7281862 w 7582481"/>
              <a:gd name="connsiteY35" fmla="*/ 61913 h 3614738"/>
              <a:gd name="connsiteX36" fmla="*/ 7358062 w 7582481"/>
              <a:gd name="connsiteY36" fmla="*/ 4763 h 3614738"/>
              <a:gd name="connsiteX37" fmla="*/ 7400925 w 7582481"/>
              <a:gd name="connsiteY37" fmla="*/ 0 h 3614738"/>
              <a:gd name="connsiteX38" fmla="*/ 7582481 w 7582481"/>
              <a:gd name="connsiteY38" fmla="*/ 586657 h 3614738"/>
              <a:gd name="connsiteX39" fmla="*/ 7400925 w 7582481"/>
              <a:gd name="connsiteY39" fmla="*/ 3614738 h 3614738"/>
              <a:gd name="connsiteX40" fmla="*/ 0 w 7582481"/>
              <a:gd name="connsiteY40" fmla="*/ 3614738 h 3614738"/>
              <a:gd name="connsiteX0" fmla="*/ 0 w 7974764"/>
              <a:gd name="connsiteY0" fmla="*/ 3614738 h 3614738"/>
              <a:gd name="connsiteX1" fmla="*/ 871537 w 7974764"/>
              <a:gd name="connsiteY1" fmla="*/ 3519488 h 3614738"/>
              <a:gd name="connsiteX2" fmla="*/ 1209675 w 7974764"/>
              <a:gd name="connsiteY2" fmla="*/ 3514725 h 3614738"/>
              <a:gd name="connsiteX3" fmla="*/ 1414462 w 7974764"/>
              <a:gd name="connsiteY3" fmla="*/ 3476625 h 3614738"/>
              <a:gd name="connsiteX4" fmla="*/ 1743075 w 7974764"/>
              <a:gd name="connsiteY4" fmla="*/ 3476625 h 3614738"/>
              <a:gd name="connsiteX5" fmla="*/ 1952625 w 7974764"/>
              <a:gd name="connsiteY5" fmla="*/ 3429000 h 3614738"/>
              <a:gd name="connsiteX6" fmla="*/ 2138362 w 7974764"/>
              <a:gd name="connsiteY6" fmla="*/ 3419475 h 3614738"/>
              <a:gd name="connsiteX7" fmla="*/ 2533650 w 7974764"/>
              <a:gd name="connsiteY7" fmla="*/ 3405188 h 3614738"/>
              <a:gd name="connsiteX8" fmla="*/ 2676525 w 7974764"/>
              <a:gd name="connsiteY8" fmla="*/ 3395663 h 3614738"/>
              <a:gd name="connsiteX9" fmla="*/ 2800350 w 7974764"/>
              <a:gd name="connsiteY9" fmla="*/ 3348038 h 3614738"/>
              <a:gd name="connsiteX10" fmla="*/ 3171825 w 7974764"/>
              <a:gd name="connsiteY10" fmla="*/ 3167063 h 3614738"/>
              <a:gd name="connsiteX11" fmla="*/ 3295650 w 7974764"/>
              <a:gd name="connsiteY11" fmla="*/ 3162300 h 3614738"/>
              <a:gd name="connsiteX12" fmla="*/ 3519487 w 7974764"/>
              <a:gd name="connsiteY12" fmla="*/ 3052763 h 3614738"/>
              <a:gd name="connsiteX13" fmla="*/ 3686175 w 7974764"/>
              <a:gd name="connsiteY13" fmla="*/ 3109913 h 3614738"/>
              <a:gd name="connsiteX14" fmla="*/ 3686175 w 7974764"/>
              <a:gd name="connsiteY14" fmla="*/ 3109913 h 3614738"/>
              <a:gd name="connsiteX15" fmla="*/ 3867150 w 7974764"/>
              <a:gd name="connsiteY15" fmla="*/ 3033713 h 3614738"/>
              <a:gd name="connsiteX16" fmla="*/ 4048125 w 7974764"/>
              <a:gd name="connsiteY16" fmla="*/ 2462213 h 3614738"/>
              <a:gd name="connsiteX17" fmla="*/ 4262437 w 7974764"/>
              <a:gd name="connsiteY17" fmla="*/ 2081213 h 3614738"/>
              <a:gd name="connsiteX18" fmla="*/ 4443412 w 7974764"/>
              <a:gd name="connsiteY18" fmla="*/ 1528763 h 3614738"/>
              <a:gd name="connsiteX19" fmla="*/ 4657725 w 7974764"/>
              <a:gd name="connsiteY19" fmla="*/ 1366838 h 3614738"/>
              <a:gd name="connsiteX20" fmla="*/ 4810125 w 7974764"/>
              <a:gd name="connsiteY20" fmla="*/ 1181100 h 3614738"/>
              <a:gd name="connsiteX21" fmla="*/ 4981575 w 7974764"/>
              <a:gd name="connsiteY21" fmla="*/ 1219200 h 3614738"/>
              <a:gd name="connsiteX22" fmla="*/ 5162550 w 7974764"/>
              <a:gd name="connsiteY22" fmla="*/ 1123950 h 3614738"/>
              <a:gd name="connsiteX23" fmla="*/ 5362575 w 7974764"/>
              <a:gd name="connsiteY23" fmla="*/ 1176338 h 3614738"/>
              <a:gd name="connsiteX24" fmla="*/ 5705475 w 7974764"/>
              <a:gd name="connsiteY24" fmla="*/ 919163 h 3614738"/>
              <a:gd name="connsiteX25" fmla="*/ 5934075 w 7974764"/>
              <a:gd name="connsiteY25" fmla="*/ 709613 h 3614738"/>
              <a:gd name="connsiteX26" fmla="*/ 6096000 w 7974764"/>
              <a:gd name="connsiteY26" fmla="*/ 419100 h 3614738"/>
              <a:gd name="connsiteX27" fmla="*/ 6319837 w 7974764"/>
              <a:gd name="connsiteY27" fmla="*/ 681038 h 3614738"/>
              <a:gd name="connsiteX28" fmla="*/ 6481762 w 7974764"/>
              <a:gd name="connsiteY28" fmla="*/ 890588 h 3614738"/>
              <a:gd name="connsiteX29" fmla="*/ 6553200 w 7974764"/>
              <a:gd name="connsiteY29" fmla="*/ 771525 h 3614738"/>
              <a:gd name="connsiteX30" fmla="*/ 6619875 w 7974764"/>
              <a:gd name="connsiteY30" fmla="*/ 638175 h 3614738"/>
              <a:gd name="connsiteX31" fmla="*/ 6781800 w 7974764"/>
              <a:gd name="connsiteY31" fmla="*/ 452438 h 3614738"/>
              <a:gd name="connsiteX32" fmla="*/ 6919912 w 7974764"/>
              <a:gd name="connsiteY32" fmla="*/ 309563 h 3614738"/>
              <a:gd name="connsiteX33" fmla="*/ 7034212 w 7974764"/>
              <a:gd name="connsiteY33" fmla="*/ 214313 h 3614738"/>
              <a:gd name="connsiteX34" fmla="*/ 7210425 w 7974764"/>
              <a:gd name="connsiteY34" fmla="*/ 133350 h 3614738"/>
              <a:gd name="connsiteX35" fmla="*/ 7281862 w 7974764"/>
              <a:gd name="connsiteY35" fmla="*/ 61913 h 3614738"/>
              <a:gd name="connsiteX36" fmla="*/ 7358062 w 7974764"/>
              <a:gd name="connsiteY36" fmla="*/ 4763 h 3614738"/>
              <a:gd name="connsiteX37" fmla="*/ 7400925 w 7974764"/>
              <a:gd name="connsiteY37" fmla="*/ 0 h 3614738"/>
              <a:gd name="connsiteX38" fmla="*/ 7582481 w 7974764"/>
              <a:gd name="connsiteY38" fmla="*/ 586657 h 3614738"/>
              <a:gd name="connsiteX39" fmla="*/ 7496026 w 7974764"/>
              <a:gd name="connsiteY39" fmla="*/ 1963824 h 3614738"/>
              <a:gd name="connsiteX40" fmla="*/ 7400925 w 7974764"/>
              <a:gd name="connsiteY40" fmla="*/ 3614738 h 3614738"/>
              <a:gd name="connsiteX41" fmla="*/ 0 w 7974764"/>
              <a:gd name="connsiteY41" fmla="*/ 3614738 h 3614738"/>
              <a:gd name="connsiteX0" fmla="*/ 0 w 7974764"/>
              <a:gd name="connsiteY0" fmla="*/ 3614738 h 3614738"/>
              <a:gd name="connsiteX1" fmla="*/ 871537 w 7974764"/>
              <a:gd name="connsiteY1" fmla="*/ 3519488 h 3614738"/>
              <a:gd name="connsiteX2" fmla="*/ 1209675 w 7974764"/>
              <a:gd name="connsiteY2" fmla="*/ 3514725 h 3614738"/>
              <a:gd name="connsiteX3" fmla="*/ 1414462 w 7974764"/>
              <a:gd name="connsiteY3" fmla="*/ 3476625 h 3614738"/>
              <a:gd name="connsiteX4" fmla="*/ 1743075 w 7974764"/>
              <a:gd name="connsiteY4" fmla="*/ 3476625 h 3614738"/>
              <a:gd name="connsiteX5" fmla="*/ 1952625 w 7974764"/>
              <a:gd name="connsiteY5" fmla="*/ 3429000 h 3614738"/>
              <a:gd name="connsiteX6" fmla="*/ 2138362 w 7974764"/>
              <a:gd name="connsiteY6" fmla="*/ 3419475 h 3614738"/>
              <a:gd name="connsiteX7" fmla="*/ 2533650 w 7974764"/>
              <a:gd name="connsiteY7" fmla="*/ 3405188 h 3614738"/>
              <a:gd name="connsiteX8" fmla="*/ 2676525 w 7974764"/>
              <a:gd name="connsiteY8" fmla="*/ 3395663 h 3614738"/>
              <a:gd name="connsiteX9" fmla="*/ 2800350 w 7974764"/>
              <a:gd name="connsiteY9" fmla="*/ 3348038 h 3614738"/>
              <a:gd name="connsiteX10" fmla="*/ 3171825 w 7974764"/>
              <a:gd name="connsiteY10" fmla="*/ 3167063 h 3614738"/>
              <a:gd name="connsiteX11" fmla="*/ 3295650 w 7974764"/>
              <a:gd name="connsiteY11" fmla="*/ 3162300 h 3614738"/>
              <a:gd name="connsiteX12" fmla="*/ 3519487 w 7974764"/>
              <a:gd name="connsiteY12" fmla="*/ 3052763 h 3614738"/>
              <a:gd name="connsiteX13" fmla="*/ 3686175 w 7974764"/>
              <a:gd name="connsiteY13" fmla="*/ 3109913 h 3614738"/>
              <a:gd name="connsiteX14" fmla="*/ 3686175 w 7974764"/>
              <a:gd name="connsiteY14" fmla="*/ 3109913 h 3614738"/>
              <a:gd name="connsiteX15" fmla="*/ 3867150 w 7974764"/>
              <a:gd name="connsiteY15" fmla="*/ 3033713 h 3614738"/>
              <a:gd name="connsiteX16" fmla="*/ 4048125 w 7974764"/>
              <a:gd name="connsiteY16" fmla="*/ 2462213 h 3614738"/>
              <a:gd name="connsiteX17" fmla="*/ 4262437 w 7974764"/>
              <a:gd name="connsiteY17" fmla="*/ 2081213 h 3614738"/>
              <a:gd name="connsiteX18" fmla="*/ 4443412 w 7974764"/>
              <a:gd name="connsiteY18" fmla="*/ 1528763 h 3614738"/>
              <a:gd name="connsiteX19" fmla="*/ 4657725 w 7974764"/>
              <a:gd name="connsiteY19" fmla="*/ 1366838 h 3614738"/>
              <a:gd name="connsiteX20" fmla="*/ 4810125 w 7974764"/>
              <a:gd name="connsiteY20" fmla="*/ 1181100 h 3614738"/>
              <a:gd name="connsiteX21" fmla="*/ 4981575 w 7974764"/>
              <a:gd name="connsiteY21" fmla="*/ 1219200 h 3614738"/>
              <a:gd name="connsiteX22" fmla="*/ 5162550 w 7974764"/>
              <a:gd name="connsiteY22" fmla="*/ 1123950 h 3614738"/>
              <a:gd name="connsiteX23" fmla="*/ 5362575 w 7974764"/>
              <a:gd name="connsiteY23" fmla="*/ 1176338 h 3614738"/>
              <a:gd name="connsiteX24" fmla="*/ 5705475 w 7974764"/>
              <a:gd name="connsiteY24" fmla="*/ 919163 h 3614738"/>
              <a:gd name="connsiteX25" fmla="*/ 5934075 w 7974764"/>
              <a:gd name="connsiteY25" fmla="*/ 709613 h 3614738"/>
              <a:gd name="connsiteX26" fmla="*/ 6096000 w 7974764"/>
              <a:gd name="connsiteY26" fmla="*/ 419100 h 3614738"/>
              <a:gd name="connsiteX27" fmla="*/ 6319837 w 7974764"/>
              <a:gd name="connsiteY27" fmla="*/ 681038 h 3614738"/>
              <a:gd name="connsiteX28" fmla="*/ 6481762 w 7974764"/>
              <a:gd name="connsiteY28" fmla="*/ 890588 h 3614738"/>
              <a:gd name="connsiteX29" fmla="*/ 6553200 w 7974764"/>
              <a:gd name="connsiteY29" fmla="*/ 771525 h 3614738"/>
              <a:gd name="connsiteX30" fmla="*/ 6619875 w 7974764"/>
              <a:gd name="connsiteY30" fmla="*/ 638175 h 3614738"/>
              <a:gd name="connsiteX31" fmla="*/ 6781800 w 7974764"/>
              <a:gd name="connsiteY31" fmla="*/ 452438 h 3614738"/>
              <a:gd name="connsiteX32" fmla="*/ 6919912 w 7974764"/>
              <a:gd name="connsiteY32" fmla="*/ 309563 h 3614738"/>
              <a:gd name="connsiteX33" fmla="*/ 7034212 w 7974764"/>
              <a:gd name="connsiteY33" fmla="*/ 214313 h 3614738"/>
              <a:gd name="connsiteX34" fmla="*/ 7210425 w 7974764"/>
              <a:gd name="connsiteY34" fmla="*/ 133350 h 3614738"/>
              <a:gd name="connsiteX35" fmla="*/ 7281862 w 7974764"/>
              <a:gd name="connsiteY35" fmla="*/ 61913 h 3614738"/>
              <a:gd name="connsiteX36" fmla="*/ 7358062 w 7974764"/>
              <a:gd name="connsiteY36" fmla="*/ 4763 h 3614738"/>
              <a:gd name="connsiteX37" fmla="*/ 7400925 w 7974764"/>
              <a:gd name="connsiteY37" fmla="*/ 0 h 3614738"/>
              <a:gd name="connsiteX38" fmla="*/ 7582481 w 7974764"/>
              <a:gd name="connsiteY38" fmla="*/ 586657 h 3614738"/>
              <a:gd name="connsiteX39" fmla="*/ 7496026 w 7974764"/>
              <a:gd name="connsiteY39" fmla="*/ 1963824 h 3614738"/>
              <a:gd name="connsiteX40" fmla="*/ 7400925 w 7974764"/>
              <a:gd name="connsiteY40" fmla="*/ 3614738 h 3614738"/>
              <a:gd name="connsiteX41" fmla="*/ 0 w 7974764"/>
              <a:gd name="connsiteY41" fmla="*/ 3614738 h 3614738"/>
              <a:gd name="connsiteX0" fmla="*/ 0 w 8059917"/>
              <a:gd name="connsiteY0" fmla="*/ 3684839 h 3684839"/>
              <a:gd name="connsiteX1" fmla="*/ 871537 w 8059917"/>
              <a:gd name="connsiteY1" fmla="*/ 3589589 h 3684839"/>
              <a:gd name="connsiteX2" fmla="*/ 1209675 w 8059917"/>
              <a:gd name="connsiteY2" fmla="*/ 3584826 h 3684839"/>
              <a:gd name="connsiteX3" fmla="*/ 1414462 w 8059917"/>
              <a:gd name="connsiteY3" fmla="*/ 3546726 h 3684839"/>
              <a:gd name="connsiteX4" fmla="*/ 1743075 w 8059917"/>
              <a:gd name="connsiteY4" fmla="*/ 3546726 h 3684839"/>
              <a:gd name="connsiteX5" fmla="*/ 1952625 w 8059917"/>
              <a:gd name="connsiteY5" fmla="*/ 3499101 h 3684839"/>
              <a:gd name="connsiteX6" fmla="*/ 2138362 w 8059917"/>
              <a:gd name="connsiteY6" fmla="*/ 3489576 h 3684839"/>
              <a:gd name="connsiteX7" fmla="*/ 2533650 w 8059917"/>
              <a:gd name="connsiteY7" fmla="*/ 3475289 h 3684839"/>
              <a:gd name="connsiteX8" fmla="*/ 2676525 w 8059917"/>
              <a:gd name="connsiteY8" fmla="*/ 3465764 h 3684839"/>
              <a:gd name="connsiteX9" fmla="*/ 2800350 w 8059917"/>
              <a:gd name="connsiteY9" fmla="*/ 3418139 h 3684839"/>
              <a:gd name="connsiteX10" fmla="*/ 3171825 w 8059917"/>
              <a:gd name="connsiteY10" fmla="*/ 3237164 h 3684839"/>
              <a:gd name="connsiteX11" fmla="*/ 3295650 w 8059917"/>
              <a:gd name="connsiteY11" fmla="*/ 3232401 h 3684839"/>
              <a:gd name="connsiteX12" fmla="*/ 3519487 w 8059917"/>
              <a:gd name="connsiteY12" fmla="*/ 3122864 h 3684839"/>
              <a:gd name="connsiteX13" fmla="*/ 3686175 w 8059917"/>
              <a:gd name="connsiteY13" fmla="*/ 3180014 h 3684839"/>
              <a:gd name="connsiteX14" fmla="*/ 3686175 w 8059917"/>
              <a:gd name="connsiteY14" fmla="*/ 3180014 h 3684839"/>
              <a:gd name="connsiteX15" fmla="*/ 3867150 w 8059917"/>
              <a:gd name="connsiteY15" fmla="*/ 3103814 h 3684839"/>
              <a:gd name="connsiteX16" fmla="*/ 4048125 w 8059917"/>
              <a:gd name="connsiteY16" fmla="*/ 2532314 h 3684839"/>
              <a:gd name="connsiteX17" fmla="*/ 4262437 w 8059917"/>
              <a:gd name="connsiteY17" fmla="*/ 2151314 h 3684839"/>
              <a:gd name="connsiteX18" fmla="*/ 4443412 w 8059917"/>
              <a:gd name="connsiteY18" fmla="*/ 1598864 h 3684839"/>
              <a:gd name="connsiteX19" fmla="*/ 4657725 w 8059917"/>
              <a:gd name="connsiteY19" fmla="*/ 1436939 h 3684839"/>
              <a:gd name="connsiteX20" fmla="*/ 4810125 w 8059917"/>
              <a:gd name="connsiteY20" fmla="*/ 1251201 h 3684839"/>
              <a:gd name="connsiteX21" fmla="*/ 4981575 w 8059917"/>
              <a:gd name="connsiteY21" fmla="*/ 1289301 h 3684839"/>
              <a:gd name="connsiteX22" fmla="*/ 5162550 w 8059917"/>
              <a:gd name="connsiteY22" fmla="*/ 1194051 h 3684839"/>
              <a:gd name="connsiteX23" fmla="*/ 5362575 w 8059917"/>
              <a:gd name="connsiteY23" fmla="*/ 1246439 h 3684839"/>
              <a:gd name="connsiteX24" fmla="*/ 5705475 w 8059917"/>
              <a:gd name="connsiteY24" fmla="*/ 989264 h 3684839"/>
              <a:gd name="connsiteX25" fmla="*/ 5934075 w 8059917"/>
              <a:gd name="connsiteY25" fmla="*/ 779714 h 3684839"/>
              <a:gd name="connsiteX26" fmla="*/ 6096000 w 8059917"/>
              <a:gd name="connsiteY26" fmla="*/ 489201 h 3684839"/>
              <a:gd name="connsiteX27" fmla="*/ 6319837 w 8059917"/>
              <a:gd name="connsiteY27" fmla="*/ 751139 h 3684839"/>
              <a:gd name="connsiteX28" fmla="*/ 6481762 w 8059917"/>
              <a:gd name="connsiteY28" fmla="*/ 960689 h 3684839"/>
              <a:gd name="connsiteX29" fmla="*/ 6553200 w 8059917"/>
              <a:gd name="connsiteY29" fmla="*/ 841626 h 3684839"/>
              <a:gd name="connsiteX30" fmla="*/ 6619875 w 8059917"/>
              <a:gd name="connsiteY30" fmla="*/ 708276 h 3684839"/>
              <a:gd name="connsiteX31" fmla="*/ 6781800 w 8059917"/>
              <a:gd name="connsiteY31" fmla="*/ 522539 h 3684839"/>
              <a:gd name="connsiteX32" fmla="*/ 6919912 w 8059917"/>
              <a:gd name="connsiteY32" fmla="*/ 379664 h 3684839"/>
              <a:gd name="connsiteX33" fmla="*/ 7034212 w 8059917"/>
              <a:gd name="connsiteY33" fmla="*/ 284414 h 3684839"/>
              <a:gd name="connsiteX34" fmla="*/ 7210425 w 8059917"/>
              <a:gd name="connsiteY34" fmla="*/ 203451 h 3684839"/>
              <a:gd name="connsiteX35" fmla="*/ 7281862 w 8059917"/>
              <a:gd name="connsiteY35" fmla="*/ 132014 h 3684839"/>
              <a:gd name="connsiteX36" fmla="*/ 7358062 w 8059917"/>
              <a:gd name="connsiteY36" fmla="*/ 74864 h 3684839"/>
              <a:gd name="connsiteX37" fmla="*/ 7400925 w 8059917"/>
              <a:gd name="connsiteY37" fmla="*/ 70101 h 3684839"/>
              <a:gd name="connsiteX38" fmla="*/ 7582481 w 8059917"/>
              <a:gd name="connsiteY38" fmla="*/ 656758 h 3684839"/>
              <a:gd name="connsiteX39" fmla="*/ 7764038 w 8059917"/>
              <a:gd name="connsiteY39" fmla="*/ 112489 h 3684839"/>
              <a:gd name="connsiteX40" fmla="*/ 7400925 w 8059917"/>
              <a:gd name="connsiteY40" fmla="*/ 3684839 h 3684839"/>
              <a:gd name="connsiteX41" fmla="*/ 0 w 8059917"/>
              <a:gd name="connsiteY41" fmla="*/ 3684839 h 3684839"/>
              <a:gd name="connsiteX0" fmla="*/ 0 w 8059917"/>
              <a:gd name="connsiteY0" fmla="*/ 3684839 h 3684839"/>
              <a:gd name="connsiteX1" fmla="*/ 871537 w 8059917"/>
              <a:gd name="connsiteY1" fmla="*/ 3589589 h 3684839"/>
              <a:gd name="connsiteX2" fmla="*/ 1209675 w 8059917"/>
              <a:gd name="connsiteY2" fmla="*/ 3584826 h 3684839"/>
              <a:gd name="connsiteX3" fmla="*/ 1414462 w 8059917"/>
              <a:gd name="connsiteY3" fmla="*/ 3546726 h 3684839"/>
              <a:gd name="connsiteX4" fmla="*/ 1743075 w 8059917"/>
              <a:gd name="connsiteY4" fmla="*/ 3546726 h 3684839"/>
              <a:gd name="connsiteX5" fmla="*/ 1952625 w 8059917"/>
              <a:gd name="connsiteY5" fmla="*/ 3499101 h 3684839"/>
              <a:gd name="connsiteX6" fmla="*/ 2138362 w 8059917"/>
              <a:gd name="connsiteY6" fmla="*/ 3489576 h 3684839"/>
              <a:gd name="connsiteX7" fmla="*/ 2533650 w 8059917"/>
              <a:gd name="connsiteY7" fmla="*/ 3475289 h 3684839"/>
              <a:gd name="connsiteX8" fmla="*/ 2676525 w 8059917"/>
              <a:gd name="connsiteY8" fmla="*/ 3465764 h 3684839"/>
              <a:gd name="connsiteX9" fmla="*/ 2800350 w 8059917"/>
              <a:gd name="connsiteY9" fmla="*/ 3418139 h 3684839"/>
              <a:gd name="connsiteX10" fmla="*/ 3171825 w 8059917"/>
              <a:gd name="connsiteY10" fmla="*/ 3237164 h 3684839"/>
              <a:gd name="connsiteX11" fmla="*/ 3295650 w 8059917"/>
              <a:gd name="connsiteY11" fmla="*/ 3232401 h 3684839"/>
              <a:gd name="connsiteX12" fmla="*/ 3519487 w 8059917"/>
              <a:gd name="connsiteY12" fmla="*/ 3122864 h 3684839"/>
              <a:gd name="connsiteX13" fmla="*/ 3686175 w 8059917"/>
              <a:gd name="connsiteY13" fmla="*/ 3180014 h 3684839"/>
              <a:gd name="connsiteX14" fmla="*/ 3686175 w 8059917"/>
              <a:gd name="connsiteY14" fmla="*/ 3180014 h 3684839"/>
              <a:gd name="connsiteX15" fmla="*/ 3867150 w 8059917"/>
              <a:gd name="connsiteY15" fmla="*/ 3103814 h 3684839"/>
              <a:gd name="connsiteX16" fmla="*/ 4048125 w 8059917"/>
              <a:gd name="connsiteY16" fmla="*/ 2532314 h 3684839"/>
              <a:gd name="connsiteX17" fmla="*/ 4262437 w 8059917"/>
              <a:gd name="connsiteY17" fmla="*/ 2151314 h 3684839"/>
              <a:gd name="connsiteX18" fmla="*/ 4443412 w 8059917"/>
              <a:gd name="connsiteY18" fmla="*/ 1598864 h 3684839"/>
              <a:gd name="connsiteX19" fmla="*/ 4657725 w 8059917"/>
              <a:gd name="connsiteY19" fmla="*/ 1436939 h 3684839"/>
              <a:gd name="connsiteX20" fmla="*/ 4810125 w 8059917"/>
              <a:gd name="connsiteY20" fmla="*/ 1251201 h 3684839"/>
              <a:gd name="connsiteX21" fmla="*/ 4981575 w 8059917"/>
              <a:gd name="connsiteY21" fmla="*/ 1289301 h 3684839"/>
              <a:gd name="connsiteX22" fmla="*/ 5162550 w 8059917"/>
              <a:gd name="connsiteY22" fmla="*/ 1194051 h 3684839"/>
              <a:gd name="connsiteX23" fmla="*/ 5362575 w 8059917"/>
              <a:gd name="connsiteY23" fmla="*/ 1246439 h 3684839"/>
              <a:gd name="connsiteX24" fmla="*/ 5705475 w 8059917"/>
              <a:gd name="connsiteY24" fmla="*/ 989264 h 3684839"/>
              <a:gd name="connsiteX25" fmla="*/ 5934075 w 8059917"/>
              <a:gd name="connsiteY25" fmla="*/ 779714 h 3684839"/>
              <a:gd name="connsiteX26" fmla="*/ 6096000 w 8059917"/>
              <a:gd name="connsiteY26" fmla="*/ 489201 h 3684839"/>
              <a:gd name="connsiteX27" fmla="*/ 6319837 w 8059917"/>
              <a:gd name="connsiteY27" fmla="*/ 751139 h 3684839"/>
              <a:gd name="connsiteX28" fmla="*/ 6481762 w 8059917"/>
              <a:gd name="connsiteY28" fmla="*/ 960689 h 3684839"/>
              <a:gd name="connsiteX29" fmla="*/ 6553200 w 8059917"/>
              <a:gd name="connsiteY29" fmla="*/ 841626 h 3684839"/>
              <a:gd name="connsiteX30" fmla="*/ 6619875 w 8059917"/>
              <a:gd name="connsiteY30" fmla="*/ 708276 h 3684839"/>
              <a:gd name="connsiteX31" fmla="*/ 6781800 w 8059917"/>
              <a:gd name="connsiteY31" fmla="*/ 522539 h 3684839"/>
              <a:gd name="connsiteX32" fmla="*/ 6919912 w 8059917"/>
              <a:gd name="connsiteY32" fmla="*/ 379664 h 3684839"/>
              <a:gd name="connsiteX33" fmla="*/ 7034212 w 8059917"/>
              <a:gd name="connsiteY33" fmla="*/ 284414 h 3684839"/>
              <a:gd name="connsiteX34" fmla="*/ 7210425 w 8059917"/>
              <a:gd name="connsiteY34" fmla="*/ 203451 h 3684839"/>
              <a:gd name="connsiteX35" fmla="*/ 7281862 w 8059917"/>
              <a:gd name="connsiteY35" fmla="*/ 132014 h 3684839"/>
              <a:gd name="connsiteX36" fmla="*/ 7358062 w 8059917"/>
              <a:gd name="connsiteY36" fmla="*/ 74864 h 3684839"/>
              <a:gd name="connsiteX37" fmla="*/ 7400925 w 8059917"/>
              <a:gd name="connsiteY37" fmla="*/ 70101 h 3684839"/>
              <a:gd name="connsiteX38" fmla="*/ 7582481 w 8059917"/>
              <a:gd name="connsiteY38" fmla="*/ 656758 h 3684839"/>
              <a:gd name="connsiteX39" fmla="*/ 7764038 w 8059917"/>
              <a:gd name="connsiteY39" fmla="*/ 112489 h 3684839"/>
              <a:gd name="connsiteX40" fmla="*/ 7400925 w 8059917"/>
              <a:gd name="connsiteY40" fmla="*/ 3684839 h 3684839"/>
              <a:gd name="connsiteX41" fmla="*/ 0 w 8059917"/>
              <a:gd name="connsiteY41" fmla="*/ 3684839 h 3684839"/>
              <a:gd name="connsiteX0" fmla="*/ 0 w 8286975"/>
              <a:gd name="connsiteY0" fmla="*/ 3684839 h 3684839"/>
              <a:gd name="connsiteX1" fmla="*/ 871537 w 8286975"/>
              <a:gd name="connsiteY1" fmla="*/ 3589589 h 3684839"/>
              <a:gd name="connsiteX2" fmla="*/ 1209675 w 8286975"/>
              <a:gd name="connsiteY2" fmla="*/ 3584826 h 3684839"/>
              <a:gd name="connsiteX3" fmla="*/ 1414462 w 8286975"/>
              <a:gd name="connsiteY3" fmla="*/ 3546726 h 3684839"/>
              <a:gd name="connsiteX4" fmla="*/ 1743075 w 8286975"/>
              <a:gd name="connsiteY4" fmla="*/ 3546726 h 3684839"/>
              <a:gd name="connsiteX5" fmla="*/ 1952625 w 8286975"/>
              <a:gd name="connsiteY5" fmla="*/ 3499101 h 3684839"/>
              <a:gd name="connsiteX6" fmla="*/ 2138362 w 8286975"/>
              <a:gd name="connsiteY6" fmla="*/ 3489576 h 3684839"/>
              <a:gd name="connsiteX7" fmla="*/ 2533650 w 8286975"/>
              <a:gd name="connsiteY7" fmla="*/ 3475289 h 3684839"/>
              <a:gd name="connsiteX8" fmla="*/ 2676525 w 8286975"/>
              <a:gd name="connsiteY8" fmla="*/ 3465764 h 3684839"/>
              <a:gd name="connsiteX9" fmla="*/ 2800350 w 8286975"/>
              <a:gd name="connsiteY9" fmla="*/ 3418139 h 3684839"/>
              <a:gd name="connsiteX10" fmla="*/ 3171825 w 8286975"/>
              <a:gd name="connsiteY10" fmla="*/ 3237164 h 3684839"/>
              <a:gd name="connsiteX11" fmla="*/ 3295650 w 8286975"/>
              <a:gd name="connsiteY11" fmla="*/ 3232401 h 3684839"/>
              <a:gd name="connsiteX12" fmla="*/ 3519487 w 8286975"/>
              <a:gd name="connsiteY12" fmla="*/ 3122864 h 3684839"/>
              <a:gd name="connsiteX13" fmla="*/ 3686175 w 8286975"/>
              <a:gd name="connsiteY13" fmla="*/ 3180014 h 3684839"/>
              <a:gd name="connsiteX14" fmla="*/ 3686175 w 8286975"/>
              <a:gd name="connsiteY14" fmla="*/ 3180014 h 3684839"/>
              <a:gd name="connsiteX15" fmla="*/ 3867150 w 8286975"/>
              <a:gd name="connsiteY15" fmla="*/ 3103814 h 3684839"/>
              <a:gd name="connsiteX16" fmla="*/ 4048125 w 8286975"/>
              <a:gd name="connsiteY16" fmla="*/ 2532314 h 3684839"/>
              <a:gd name="connsiteX17" fmla="*/ 4262437 w 8286975"/>
              <a:gd name="connsiteY17" fmla="*/ 2151314 h 3684839"/>
              <a:gd name="connsiteX18" fmla="*/ 4443412 w 8286975"/>
              <a:gd name="connsiteY18" fmla="*/ 1598864 h 3684839"/>
              <a:gd name="connsiteX19" fmla="*/ 4657725 w 8286975"/>
              <a:gd name="connsiteY19" fmla="*/ 1436939 h 3684839"/>
              <a:gd name="connsiteX20" fmla="*/ 4810125 w 8286975"/>
              <a:gd name="connsiteY20" fmla="*/ 1251201 h 3684839"/>
              <a:gd name="connsiteX21" fmla="*/ 4981575 w 8286975"/>
              <a:gd name="connsiteY21" fmla="*/ 1289301 h 3684839"/>
              <a:gd name="connsiteX22" fmla="*/ 5162550 w 8286975"/>
              <a:gd name="connsiteY22" fmla="*/ 1194051 h 3684839"/>
              <a:gd name="connsiteX23" fmla="*/ 5362575 w 8286975"/>
              <a:gd name="connsiteY23" fmla="*/ 1246439 h 3684839"/>
              <a:gd name="connsiteX24" fmla="*/ 5705475 w 8286975"/>
              <a:gd name="connsiteY24" fmla="*/ 989264 h 3684839"/>
              <a:gd name="connsiteX25" fmla="*/ 5934075 w 8286975"/>
              <a:gd name="connsiteY25" fmla="*/ 779714 h 3684839"/>
              <a:gd name="connsiteX26" fmla="*/ 6096000 w 8286975"/>
              <a:gd name="connsiteY26" fmla="*/ 489201 h 3684839"/>
              <a:gd name="connsiteX27" fmla="*/ 6319837 w 8286975"/>
              <a:gd name="connsiteY27" fmla="*/ 751139 h 3684839"/>
              <a:gd name="connsiteX28" fmla="*/ 6481762 w 8286975"/>
              <a:gd name="connsiteY28" fmla="*/ 960689 h 3684839"/>
              <a:gd name="connsiteX29" fmla="*/ 6553200 w 8286975"/>
              <a:gd name="connsiteY29" fmla="*/ 841626 h 3684839"/>
              <a:gd name="connsiteX30" fmla="*/ 6619875 w 8286975"/>
              <a:gd name="connsiteY30" fmla="*/ 708276 h 3684839"/>
              <a:gd name="connsiteX31" fmla="*/ 6781800 w 8286975"/>
              <a:gd name="connsiteY31" fmla="*/ 522539 h 3684839"/>
              <a:gd name="connsiteX32" fmla="*/ 6919912 w 8286975"/>
              <a:gd name="connsiteY32" fmla="*/ 379664 h 3684839"/>
              <a:gd name="connsiteX33" fmla="*/ 7034212 w 8286975"/>
              <a:gd name="connsiteY33" fmla="*/ 284414 h 3684839"/>
              <a:gd name="connsiteX34" fmla="*/ 7210425 w 8286975"/>
              <a:gd name="connsiteY34" fmla="*/ 203451 h 3684839"/>
              <a:gd name="connsiteX35" fmla="*/ 7281862 w 8286975"/>
              <a:gd name="connsiteY35" fmla="*/ 132014 h 3684839"/>
              <a:gd name="connsiteX36" fmla="*/ 7358062 w 8286975"/>
              <a:gd name="connsiteY36" fmla="*/ 74864 h 3684839"/>
              <a:gd name="connsiteX37" fmla="*/ 7400925 w 8286975"/>
              <a:gd name="connsiteY37" fmla="*/ 70101 h 3684839"/>
              <a:gd name="connsiteX38" fmla="*/ 7582481 w 8286975"/>
              <a:gd name="connsiteY38" fmla="*/ 656758 h 3684839"/>
              <a:gd name="connsiteX39" fmla="*/ 7764038 w 8286975"/>
              <a:gd name="connsiteY39" fmla="*/ 112489 h 3684839"/>
              <a:gd name="connsiteX40" fmla="*/ 7729456 w 8286975"/>
              <a:gd name="connsiteY40" fmla="*/ 3684839 h 3684839"/>
              <a:gd name="connsiteX41" fmla="*/ 0 w 8286975"/>
              <a:gd name="connsiteY41" fmla="*/ 3684839 h 3684839"/>
              <a:gd name="connsiteX0" fmla="*/ 0 w 7767207"/>
              <a:gd name="connsiteY0" fmla="*/ 3684839 h 3684839"/>
              <a:gd name="connsiteX1" fmla="*/ 871537 w 7767207"/>
              <a:gd name="connsiteY1" fmla="*/ 3589589 h 3684839"/>
              <a:gd name="connsiteX2" fmla="*/ 1209675 w 7767207"/>
              <a:gd name="connsiteY2" fmla="*/ 3584826 h 3684839"/>
              <a:gd name="connsiteX3" fmla="*/ 1414462 w 7767207"/>
              <a:gd name="connsiteY3" fmla="*/ 3546726 h 3684839"/>
              <a:gd name="connsiteX4" fmla="*/ 1743075 w 7767207"/>
              <a:gd name="connsiteY4" fmla="*/ 3546726 h 3684839"/>
              <a:gd name="connsiteX5" fmla="*/ 1952625 w 7767207"/>
              <a:gd name="connsiteY5" fmla="*/ 3499101 h 3684839"/>
              <a:gd name="connsiteX6" fmla="*/ 2138362 w 7767207"/>
              <a:gd name="connsiteY6" fmla="*/ 3489576 h 3684839"/>
              <a:gd name="connsiteX7" fmla="*/ 2533650 w 7767207"/>
              <a:gd name="connsiteY7" fmla="*/ 3475289 h 3684839"/>
              <a:gd name="connsiteX8" fmla="*/ 2676525 w 7767207"/>
              <a:gd name="connsiteY8" fmla="*/ 3465764 h 3684839"/>
              <a:gd name="connsiteX9" fmla="*/ 2800350 w 7767207"/>
              <a:gd name="connsiteY9" fmla="*/ 3418139 h 3684839"/>
              <a:gd name="connsiteX10" fmla="*/ 3171825 w 7767207"/>
              <a:gd name="connsiteY10" fmla="*/ 3237164 h 3684839"/>
              <a:gd name="connsiteX11" fmla="*/ 3295650 w 7767207"/>
              <a:gd name="connsiteY11" fmla="*/ 3232401 h 3684839"/>
              <a:gd name="connsiteX12" fmla="*/ 3519487 w 7767207"/>
              <a:gd name="connsiteY12" fmla="*/ 3122864 h 3684839"/>
              <a:gd name="connsiteX13" fmla="*/ 3686175 w 7767207"/>
              <a:gd name="connsiteY13" fmla="*/ 3180014 h 3684839"/>
              <a:gd name="connsiteX14" fmla="*/ 3686175 w 7767207"/>
              <a:gd name="connsiteY14" fmla="*/ 3180014 h 3684839"/>
              <a:gd name="connsiteX15" fmla="*/ 3867150 w 7767207"/>
              <a:gd name="connsiteY15" fmla="*/ 3103814 h 3684839"/>
              <a:gd name="connsiteX16" fmla="*/ 4048125 w 7767207"/>
              <a:gd name="connsiteY16" fmla="*/ 2532314 h 3684839"/>
              <a:gd name="connsiteX17" fmla="*/ 4262437 w 7767207"/>
              <a:gd name="connsiteY17" fmla="*/ 2151314 h 3684839"/>
              <a:gd name="connsiteX18" fmla="*/ 4443412 w 7767207"/>
              <a:gd name="connsiteY18" fmla="*/ 1598864 h 3684839"/>
              <a:gd name="connsiteX19" fmla="*/ 4657725 w 7767207"/>
              <a:gd name="connsiteY19" fmla="*/ 1436939 h 3684839"/>
              <a:gd name="connsiteX20" fmla="*/ 4810125 w 7767207"/>
              <a:gd name="connsiteY20" fmla="*/ 1251201 h 3684839"/>
              <a:gd name="connsiteX21" fmla="*/ 4981575 w 7767207"/>
              <a:gd name="connsiteY21" fmla="*/ 1289301 h 3684839"/>
              <a:gd name="connsiteX22" fmla="*/ 5162550 w 7767207"/>
              <a:gd name="connsiteY22" fmla="*/ 1194051 h 3684839"/>
              <a:gd name="connsiteX23" fmla="*/ 5362575 w 7767207"/>
              <a:gd name="connsiteY23" fmla="*/ 1246439 h 3684839"/>
              <a:gd name="connsiteX24" fmla="*/ 5705475 w 7767207"/>
              <a:gd name="connsiteY24" fmla="*/ 989264 h 3684839"/>
              <a:gd name="connsiteX25" fmla="*/ 5934075 w 7767207"/>
              <a:gd name="connsiteY25" fmla="*/ 779714 h 3684839"/>
              <a:gd name="connsiteX26" fmla="*/ 6096000 w 7767207"/>
              <a:gd name="connsiteY26" fmla="*/ 489201 h 3684839"/>
              <a:gd name="connsiteX27" fmla="*/ 6319837 w 7767207"/>
              <a:gd name="connsiteY27" fmla="*/ 751139 h 3684839"/>
              <a:gd name="connsiteX28" fmla="*/ 6481762 w 7767207"/>
              <a:gd name="connsiteY28" fmla="*/ 960689 h 3684839"/>
              <a:gd name="connsiteX29" fmla="*/ 6553200 w 7767207"/>
              <a:gd name="connsiteY29" fmla="*/ 841626 h 3684839"/>
              <a:gd name="connsiteX30" fmla="*/ 6619875 w 7767207"/>
              <a:gd name="connsiteY30" fmla="*/ 708276 h 3684839"/>
              <a:gd name="connsiteX31" fmla="*/ 6781800 w 7767207"/>
              <a:gd name="connsiteY31" fmla="*/ 522539 h 3684839"/>
              <a:gd name="connsiteX32" fmla="*/ 6919912 w 7767207"/>
              <a:gd name="connsiteY32" fmla="*/ 379664 h 3684839"/>
              <a:gd name="connsiteX33" fmla="*/ 7034212 w 7767207"/>
              <a:gd name="connsiteY33" fmla="*/ 284414 h 3684839"/>
              <a:gd name="connsiteX34" fmla="*/ 7210425 w 7767207"/>
              <a:gd name="connsiteY34" fmla="*/ 203451 h 3684839"/>
              <a:gd name="connsiteX35" fmla="*/ 7281862 w 7767207"/>
              <a:gd name="connsiteY35" fmla="*/ 132014 h 3684839"/>
              <a:gd name="connsiteX36" fmla="*/ 7358062 w 7767207"/>
              <a:gd name="connsiteY36" fmla="*/ 74864 h 3684839"/>
              <a:gd name="connsiteX37" fmla="*/ 7400925 w 7767207"/>
              <a:gd name="connsiteY37" fmla="*/ 70101 h 3684839"/>
              <a:gd name="connsiteX38" fmla="*/ 7582481 w 7767207"/>
              <a:gd name="connsiteY38" fmla="*/ 656758 h 3684839"/>
              <a:gd name="connsiteX39" fmla="*/ 7764038 w 7767207"/>
              <a:gd name="connsiteY39" fmla="*/ 112489 h 3684839"/>
              <a:gd name="connsiteX40" fmla="*/ 7729456 w 7767207"/>
              <a:gd name="connsiteY40" fmla="*/ 3684839 h 3684839"/>
              <a:gd name="connsiteX41" fmla="*/ 0 w 7767207"/>
              <a:gd name="connsiteY41" fmla="*/ 3684839 h 3684839"/>
              <a:gd name="connsiteX0" fmla="*/ 0 w 8306953"/>
              <a:gd name="connsiteY0" fmla="*/ 3684839 h 3684839"/>
              <a:gd name="connsiteX1" fmla="*/ 871537 w 8306953"/>
              <a:gd name="connsiteY1" fmla="*/ 3589589 h 3684839"/>
              <a:gd name="connsiteX2" fmla="*/ 1209675 w 8306953"/>
              <a:gd name="connsiteY2" fmla="*/ 3584826 h 3684839"/>
              <a:gd name="connsiteX3" fmla="*/ 1414462 w 8306953"/>
              <a:gd name="connsiteY3" fmla="*/ 3546726 h 3684839"/>
              <a:gd name="connsiteX4" fmla="*/ 1743075 w 8306953"/>
              <a:gd name="connsiteY4" fmla="*/ 3546726 h 3684839"/>
              <a:gd name="connsiteX5" fmla="*/ 1952625 w 8306953"/>
              <a:gd name="connsiteY5" fmla="*/ 3499101 h 3684839"/>
              <a:gd name="connsiteX6" fmla="*/ 2138362 w 8306953"/>
              <a:gd name="connsiteY6" fmla="*/ 3489576 h 3684839"/>
              <a:gd name="connsiteX7" fmla="*/ 2533650 w 8306953"/>
              <a:gd name="connsiteY7" fmla="*/ 3475289 h 3684839"/>
              <a:gd name="connsiteX8" fmla="*/ 2676525 w 8306953"/>
              <a:gd name="connsiteY8" fmla="*/ 3465764 h 3684839"/>
              <a:gd name="connsiteX9" fmla="*/ 2800350 w 8306953"/>
              <a:gd name="connsiteY9" fmla="*/ 3418139 h 3684839"/>
              <a:gd name="connsiteX10" fmla="*/ 3171825 w 8306953"/>
              <a:gd name="connsiteY10" fmla="*/ 3237164 h 3684839"/>
              <a:gd name="connsiteX11" fmla="*/ 3295650 w 8306953"/>
              <a:gd name="connsiteY11" fmla="*/ 3232401 h 3684839"/>
              <a:gd name="connsiteX12" fmla="*/ 3519487 w 8306953"/>
              <a:gd name="connsiteY12" fmla="*/ 3122864 h 3684839"/>
              <a:gd name="connsiteX13" fmla="*/ 3686175 w 8306953"/>
              <a:gd name="connsiteY13" fmla="*/ 3180014 h 3684839"/>
              <a:gd name="connsiteX14" fmla="*/ 3686175 w 8306953"/>
              <a:gd name="connsiteY14" fmla="*/ 3180014 h 3684839"/>
              <a:gd name="connsiteX15" fmla="*/ 3867150 w 8306953"/>
              <a:gd name="connsiteY15" fmla="*/ 3103814 h 3684839"/>
              <a:gd name="connsiteX16" fmla="*/ 4048125 w 8306953"/>
              <a:gd name="connsiteY16" fmla="*/ 2532314 h 3684839"/>
              <a:gd name="connsiteX17" fmla="*/ 4262437 w 8306953"/>
              <a:gd name="connsiteY17" fmla="*/ 2151314 h 3684839"/>
              <a:gd name="connsiteX18" fmla="*/ 4443412 w 8306953"/>
              <a:gd name="connsiteY18" fmla="*/ 1598864 h 3684839"/>
              <a:gd name="connsiteX19" fmla="*/ 4657725 w 8306953"/>
              <a:gd name="connsiteY19" fmla="*/ 1436939 h 3684839"/>
              <a:gd name="connsiteX20" fmla="*/ 4810125 w 8306953"/>
              <a:gd name="connsiteY20" fmla="*/ 1251201 h 3684839"/>
              <a:gd name="connsiteX21" fmla="*/ 4981575 w 8306953"/>
              <a:gd name="connsiteY21" fmla="*/ 1289301 h 3684839"/>
              <a:gd name="connsiteX22" fmla="*/ 5162550 w 8306953"/>
              <a:gd name="connsiteY22" fmla="*/ 1194051 h 3684839"/>
              <a:gd name="connsiteX23" fmla="*/ 5362575 w 8306953"/>
              <a:gd name="connsiteY23" fmla="*/ 1246439 h 3684839"/>
              <a:gd name="connsiteX24" fmla="*/ 5705475 w 8306953"/>
              <a:gd name="connsiteY24" fmla="*/ 989264 h 3684839"/>
              <a:gd name="connsiteX25" fmla="*/ 5934075 w 8306953"/>
              <a:gd name="connsiteY25" fmla="*/ 779714 h 3684839"/>
              <a:gd name="connsiteX26" fmla="*/ 6096000 w 8306953"/>
              <a:gd name="connsiteY26" fmla="*/ 489201 h 3684839"/>
              <a:gd name="connsiteX27" fmla="*/ 6319837 w 8306953"/>
              <a:gd name="connsiteY27" fmla="*/ 751139 h 3684839"/>
              <a:gd name="connsiteX28" fmla="*/ 6481762 w 8306953"/>
              <a:gd name="connsiteY28" fmla="*/ 960689 h 3684839"/>
              <a:gd name="connsiteX29" fmla="*/ 6553200 w 8306953"/>
              <a:gd name="connsiteY29" fmla="*/ 841626 h 3684839"/>
              <a:gd name="connsiteX30" fmla="*/ 6619875 w 8306953"/>
              <a:gd name="connsiteY30" fmla="*/ 708276 h 3684839"/>
              <a:gd name="connsiteX31" fmla="*/ 6781800 w 8306953"/>
              <a:gd name="connsiteY31" fmla="*/ 522539 h 3684839"/>
              <a:gd name="connsiteX32" fmla="*/ 6919912 w 8306953"/>
              <a:gd name="connsiteY32" fmla="*/ 379664 h 3684839"/>
              <a:gd name="connsiteX33" fmla="*/ 7034212 w 8306953"/>
              <a:gd name="connsiteY33" fmla="*/ 284414 h 3684839"/>
              <a:gd name="connsiteX34" fmla="*/ 7210425 w 8306953"/>
              <a:gd name="connsiteY34" fmla="*/ 203451 h 3684839"/>
              <a:gd name="connsiteX35" fmla="*/ 7281862 w 8306953"/>
              <a:gd name="connsiteY35" fmla="*/ 132014 h 3684839"/>
              <a:gd name="connsiteX36" fmla="*/ 7358062 w 8306953"/>
              <a:gd name="connsiteY36" fmla="*/ 74864 h 3684839"/>
              <a:gd name="connsiteX37" fmla="*/ 7400925 w 8306953"/>
              <a:gd name="connsiteY37" fmla="*/ 70101 h 3684839"/>
              <a:gd name="connsiteX38" fmla="*/ 7582481 w 8306953"/>
              <a:gd name="connsiteY38" fmla="*/ 656758 h 3684839"/>
              <a:gd name="connsiteX39" fmla="*/ 7764038 w 8306953"/>
              <a:gd name="connsiteY39" fmla="*/ 112489 h 3684839"/>
              <a:gd name="connsiteX40" fmla="*/ 7748065 w 8306953"/>
              <a:gd name="connsiteY40" fmla="*/ 432141 h 3684839"/>
              <a:gd name="connsiteX41" fmla="*/ 7729456 w 8306953"/>
              <a:gd name="connsiteY41" fmla="*/ 3684839 h 3684839"/>
              <a:gd name="connsiteX42" fmla="*/ 0 w 8306953"/>
              <a:gd name="connsiteY42" fmla="*/ 3684839 h 3684839"/>
              <a:gd name="connsiteX0" fmla="*/ 0 w 8364905"/>
              <a:gd name="connsiteY0" fmla="*/ 3878278 h 3878278"/>
              <a:gd name="connsiteX1" fmla="*/ 871537 w 8364905"/>
              <a:gd name="connsiteY1" fmla="*/ 3783028 h 3878278"/>
              <a:gd name="connsiteX2" fmla="*/ 1209675 w 8364905"/>
              <a:gd name="connsiteY2" fmla="*/ 3778265 h 3878278"/>
              <a:gd name="connsiteX3" fmla="*/ 1414462 w 8364905"/>
              <a:gd name="connsiteY3" fmla="*/ 3740165 h 3878278"/>
              <a:gd name="connsiteX4" fmla="*/ 1743075 w 8364905"/>
              <a:gd name="connsiteY4" fmla="*/ 3740165 h 3878278"/>
              <a:gd name="connsiteX5" fmla="*/ 1952625 w 8364905"/>
              <a:gd name="connsiteY5" fmla="*/ 3692540 h 3878278"/>
              <a:gd name="connsiteX6" fmla="*/ 2138362 w 8364905"/>
              <a:gd name="connsiteY6" fmla="*/ 3683015 h 3878278"/>
              <a:gd name="connsiteX7" fmla="*/ 2533650 w 8364905"/>
              <a:gd name="connsiteY7" fmla="*/ 3668728 h 3878278"/>
              <a:gd name="connsiteX8" fmla="*/ 2676525 w 8364905"/>
              <a:gd name="connsiteY8" fmla="*/ 3659203 h 3878278"/>
              <a:gd name="connsiteX9" fmla="*/ 2800350 w 8364905"/>
              <a:gd name="connsiteY9" fmla="*/ 3611578 h 3878278"/>
              <a:gd name="connsiteX10" fmla="*/ 3171825 w 8364905"/>
              <a:gd name="connsiteY10" fmla="*/ 3430603 h 3878278"/>
              <a:gd name="connsiteX11" fmla="*/ 3295650 w 8364905"/>
              <a:gd name="connsiteY11" fmla="*/ 3425840 h 3878278"/>
              <a:gd name="connsiteX12" fmla="*/ 3519487 w 8364905"/>
              <a:gd name="connsiteY12" fmla="*/ 3316303 h 3878278"/>
              <a:gd name="connsiteX13" fmla="*/ 3686175 w 8364905"/>
              <a:gd name="connsiteY13" fmla="*/ 3373453 h 3878278"/>
              <a:gd name="connsiteX14" fmla="*/ 3686175 w 8364905"/>
              <a:gd name="connsiteY14" fmla="*/ 3373453 h 3878278"/>
              <a:gd name="connsiteX15" fmla="*/ 3867150 w 8364905"/>
              <a:gd name="connsiteY15" fmla="*/ 3297253 h 3878278"/>
              <a:gd name="connsiteX16" fmla="*/ 4048125 w 8364905"/>
              <a:gd name="connsiteY16" fmla="*/ 2725753 h 3878278"/>
              <a:gd name="connsiteX17" fmla="*/ 4262437 w 8364905"/>
              <a:gd name="connsiteY17" fmla="*/ 2344753 h 3878278"/>
              <a:gd name="connsiteX18" fmla="*/ 4443412 w 8364905"/>
              <a:gd name="connsiteY18" fmla="*/ 1792303 h 3878278"/>
              <a:gd name="connsiteX19" fmla="*/ 4657725 w 8364905"/>
              <a:gd name="connsiteY19" fmla="*/ 1630378 h 3878278"/>
              <a:gd name="connsiteX20" fmla="*/ 4810125 w 8364905"/>
              <a:gd name="connsiteY20" fmla="*/ 1444640 h 3878278"/>
              <a:gd name="connsiteX21" fmla="*/ 4981575 w 8364905"/>
              <a:gd name="connsiteY21" fmla="*/ 1482740 h 3878278"/>
              <a:gd name="connsiteX22" fmla="*/ 5162550 w 8364905"/>
              <a:gd name="connsiteY22" fmla="*/ 1387490 h 3878278"/>
              <a:gd name="connsiteX23" fmla="*/ 5362575 w 8364905"/>
              <a:gd name="connsiteY23" fmla="*/ 1439878 h 3878278"/>
              <a:gd name="connsiteX24" fmla="*/ 5705475 w 8364905"/>
              <a:gd name="connsiteY24" fmla="*/ 1182703 h 3878278"/>
              <a:gd name="connsiteX25" fmla="*/ 5934075 w 8364905"/>
              <a:gd name="connsiteY25" fmla="*/ 973153 h 3878278"/>
              <a:gd name="connsiteX26" fmla="*/ 6096000 w 8364905"/>
              <a:gd name="connsiteY26" fmla="*/ 682640 h 3878278"/>
              <a:gd name="connsiteX27" fmla="*/ 6319837 w 8364905"/>
              <a:gd name="connsiteY27" fmla="*/ 944578 h 3878278"/>
              <a:gd name="connsiteX28" fmla="*/ 6481762 w 8364905"/>
              <a:gd name="connsiteY28" fmla="*/ 1154128 h 3878278"/>
              <a:gd name="connsiteX29" fmla="*/ 6553200 w 8364905"/>
              <a:gd name="connsiteY29" fmla="*/ 1035065 h 3878278"/>
              <a:gd name="connsiteX30" fmla="*/ 6619875 w 8364905"/>
              <a:gd name="connsiteY30" fmla="*/ 901715 h 3878278"/>
              <a:gd name="connsiteX31" fmla="*/ 6781800 w 8364905"/>
              <a:gd name="connsiteY31" fmla="*/ 715978 h 3878278"/>
              <a:gd name="connsiteX32" fmla="*/ 6919912 w 8364905"/>
              <a:gd name="connsiteY32" fmla="*/ 573103 h 3878278"/>
              <a:gd name="connsiteX33" fmla="*/ 7034212 w 8364905"/>
              <a:gd name="connsiteY33" fmla="*/ 477853 h 3878278"/>
              <a:gd name="connsiteX34" fmla="*/ 7210425 w 8364905"/>
              <a:gd name="connsiteY34" fmla="*/ 396890 h 3878278"/>
              <a:gd name="connsiteX35" fmla="*/ 7281862 w 8364905"/>
              <a:gd name="connsiteY35" fmla="*/ 325453 h 3878278"/>
              <a:gd name="connsiteX36" fmla="*/ 7358062 w 8364905"/>
              <a:gd name="connsiteY36" fmla="*/ 268303 h 3878278"/>
              <a:gd name="connsiteX37" fmla="*/ 7400925 w 8364905"/>
              <a:gd name="connsiteY37" fmla="*/ 263540 h 3878278"/>
              <a:gd name="connsiteX38" fmla="*/ 7582481 w 8364905"/>
              <a:gd name="connsiteY38" fmla="*/ 850197 h 3878278"/>
              <a:gd name="connsiteX39" fmla="*/ 7764038 w 8364905"/>
              <a:gd name="connsiteY39" fmla="*/ 305928 h 3878278"/>
              <a:gd name="connsiteX40" fmla="*/ 7949059 w 8364905"/>
              <a:gd name="connsiteY40" fmla="*/ 261478 h 3878278"/>
              <a:gd name="connsiteX41" fmla="*/ 7729456 w 8364905"/>
              <a:gd name="connsiteY41" fmla="*/ 3878278 h 3878278"/>
              <a:gd name="connsiteX42" fmla="*/ 0 w 8364905"/>
              <a:gd name="connsiteY42" fmla="*/ 3878278 h 3878278"/>
              <a:gd name="connsiteX0" fmla="*/ 0 w 8364905"/>
              <a:gd name="connsiteY0" fmla="*/ 3684840 h 3684840"/>
              <a:gd name="connsiteX1" fmla="*/ 871537 w 8364905"/>
              <a:gd name="connsiteY1" fmla="*/ 3589590 h 3684840"/>
              <a:gd name="connsiteX2" fmla="*/ 1209675 w 8364905"/>
              <a:gd name="connsiteY2" fmla="*/ 3584827 h 3684840"/>
              <a:gd name="connsiteX3" fmla="*/ 1414462 w 8364905"/>
              <a:gd name="connsiteY3" fmla="*/ 3546727 h 3684840"/>
              <a:gd name="connsiteX4" fmla="*/ 1743075 w 8364905"/>
              <a:gd name="connsiteY4" fmla="*/ 3546727 h 3684840"/>
              <a:gd name="connsiteX5" fmla="*/ 1952625 w 8364905"/>
              <a:gd name="connsiteY5" fmla="*/ 3499102 h 3684840"/>
              <a:gd name="connsiteX6" fmla="*/ 2138362 w 8364905"/>
              <a:gd name="connsiteY6" fmla="*/ 3489577 h 3684840"/>
              <a:gd name="connsiteX7" fmla="*/ 2533650 w 8364905"/>
              <a:gd name="connsiteY7" fmla="*/ 3475290 h 3684840"/>
              <a:gd name="connsiteX8" fmla="*/ 2676525 w 8364905"/>
              <a:gd name="connsiteY8" fmla="*/ 3465765 h 3684840"/>
              <a:gd name="connsiteX9" fmla="*/ 2800350 w 8364905"/>
              <a:gd name="connsiteY9" fmla="*/ 3418140 h 3684840"/>
              <a:gd name="connsiteX10" fmla="*/ 3171825 w 8364905"/>
              <a:gd name="connsiteY10" fmla="*/ 3237165 h 3684840"/>
              <a:gd name="connsiteX11" fmla="*/ 3295650 w 8364905"/>
              <a:gd name="connsiteY11" fmla="*/ 3232402 h 3684840"/>
              <a:gd name="connsiteX12" fmla="*/ 3519487 w 8364905"/>
              <a:gd name="connsiteY12" fmla="*/ 3122865 h 3684840"/>
              <a:gd name="connsiteX13" fmla="*/ 3686175 w 8364905"/>
              <a:gd name="connsiteY13" fmla="*/ 3180015 h 3684840"/>
              <a:gd name="connsiteX14" fmla="*/ 3686175 w 8364905"/>
              <a:gd name="connsiteY14" fmla="*/ 3180015 h 3684840"/>
              <a:gd name="connsiteX15" fmla="*/ 3867150 w 8364905"/>
              <a:gd name="connsiteY15" fmla="*/ 3103815 h 3684840"/>
              <a:gd name="connsiteX16" fmla="*/ 4048125 w 8364905"/>
              <a:gd name="connsiteY16" fmla="*/ 2532315 h 3684840"/>
              <a:gd name="connsiteX17" fmla="*/ 4262437 w 8364905"/>
              <a:gd name="connsiteY17" fmla="*/ 2151315 h 3684840"/>
              <a:gd name="connsiteX18" fmla="*/ 4443412 w 8364905"/>
              <a:gd name="connsiteY18" fmla="*/ 1598865 h 3684840"/>
              <a:gd name="connsiteX19" fmla="*/ 4657725 w 8364905"/>
              <a:gd name="connsiteY19" fmla="*/ 1436940 h 3684840"/>
              <a:gd name="connsiteX20" fmla="*/ 4810125 w 8364905"/>
              <a:gd name="connsiteY20" fmla="*/ 1251202 h 3684840"/>
              <a:gd name="connsiteX21" fmla="*/ 4981575 w 8364905"/>
              <a:gd name="connsiteY21" fmla="*/ 1289302 h 3684840"/>
              <a:gd name="connsiteX22" fmla="*/ 5162550 w 8364905"/>
              <a:gd name="connsiteY22" fmla="*/ 1194052 h 3684840"/>
              <a:gd name="connsiteX23" fmla="*/ 5362575 w 8364905"/>
              <a:gd name="connsiteY23" fmla="*/ 1246440 h 3684840"/>
              <a:gd name="connsiteX24" fmla="*/ 5705475 w 8364905"/>
              <a:gd name="connsiteY24" fmla="*/ 989265 h 3684840"/>
              <a:gd name="connsiteX25" fmla="*/ 5934075 w 8364905"/>
              <a:gd name="connsiteY25" fmla="*/ 779715 h 3684840"/>
              <a:gd name="connsiteX26" fmla="*/ 6096000 w 8364905"/>
              <a:gd name="connsiteY26" fmla="*/ 489202 h 3684840"/>
              <a:gd name="connsiteX27" fmla="*/ 6319837 w 8364905"/>
              <a:gd name="connsiteY27" fmla="*/ 751140 h 3684840"/>
              <a:gd name="connsiteX28" fmla="*/ 6481762 w 8364905"/>
              <a:gd name="connsiteY28" fmla="*/ 960690 h 3684840"/>
              <a:gd name="connsiteX29" fmla="*/ 6553200 w 8364905"/>
              <a:gd name="connsiteY29" fmla="*/ 841627 h 3684840"/>
              <a:gd name="connsiteX30" fmla="*/ 6619875 w 8364905"/>
              <a:gd name="connsiteY30" fmla="*/ 708277 h 3684840"/>
              <a:gd name="connsiteX31" fmla="*/ 6781800 w 8364905"/>
              <a:gd name="connsiteY31" fmla="*/ 522540 h 3684840"/>
              <a:gd name="connsiteX32" fmla="*/ 6919912 w 8364905"/>
              <a:gd name="connsiteY32" fmla="*/ 379665 h 3684840"/>
              <a:gd name="connsiteX33" fmla="*/ 7034212 w 8364905"/>
              <a:gd name="connsiteY33" fmla="*/ 284415 h 3684840"/>
              <a:gd name="connsiteX34" fmla="*/ 7210425 w 8364905"/>
              <a:gd name="connsiteY34" fmla="*/ 203452 h 3684840"/>
              <a:gd name="connsiteX35" fmla="*/ 7281862 w 8364905"/>
              <a:gd name="connsiteY35" fmla="*/ 132015 h 3684840"/>
              <a:gd name="connsiteX36" fmla="*/ 7358062 w 8364905"/>
              <a:gd name="connsiteY36" fmla="*/ 74865 h 3684840"/>
              <a:gd name="connsiteX37" fmla="*/ 7400925 w 8364905"/>
              <a:gd name="connsiteY37" fmla="*/ 70102 h 3684840"/>
              <a:gd name="connsiteX38" fmla="*/ 7582481 w 8364905"/>
              <a:gd name="connsiteY38" fmla="*/ 656759 h 3684840"/>
              <a:gd name="connsiteX39" fmla="*/ 7764038 w 8364905"/>
              <a:gd name="connsiteY39" fmla="*/ 112490 h 3684840"/>
              <a:gd name="connsiteX40" fmla="*/ 7949059 w 8364905"/>
              <a:gd name="connsiteY40" fmla="*/ 68040 h 3684840"/>
              <a:gd name="connsiteX41" fmla="*/ 7729456 w 8364905"/>
              <a:gd name="connsiteY41" fmla="*/ 3684840 h 3684840"/>
              <a:gd name="connsiteX42" fmla="*/ 0 w 8364905"/>
              <a:gd name="connsiteY42" fmla="*/ 3684840 h 3684840"/>
              <a:gd name="connsiteX0" fmla="*/ 0 w 8364905"/>
              <a:gd name="connsiteY0" fmla="*/ 3726347 h 3726347"/>
              <a:gd name="connsiteX1" fmla="*/ 871537 w 8364905"/>
              <a:gd name="connsiteY1" fmla="*/ 3631097 h 3726347"/>
              <a:gd name="connsiteX2" fmla="*/ 1209675 w 8364905"/>
              <a:gd name="connsiteY2" fmla="*/ 3626334 h 3726347"/>
              <a:gd name="connsiteX3" fmla="*/ 1414462 w 8364905"/>
              <a:gd name="connsiteY3" fmla="*/ 3588234 h 3726347"/>
              <a:gd name="connsiteX4" fmla="*/ 1743075 w 8364905"/>
              <a:gd name="connsiteY4" fmla="*/ 3588234 h 3726347"/>
              <a:gd name="connsiteX5" fmla="*/ 1952625 w 8364905"/>
              <a:gd name="connsiteY5" fmla="*/ 3540609 h 3726347"/>
              <a:gd name="connsiteX6" fmla="*/ 2138362 w 8364905"/>
              <a:gd name="connsiteY6" fmla="*/ 3531084 h 3726347"/>
              <a:gd name="connsiteX7" fmla="*/ 2533650 w 8364905"/>
              <a:gd name="connsiteY7" fmla="*/ 3516797 h 3726347"/>
              <a:gd name="connsiteX8" fmla="*/ 2676525 w 8364905"/>
              <a:gd name="connsiteY8" fmla="*/ 3507272 h 3726347"/>
              <a:gd name="connsiteX9" fmla="*/ 2800350 w 8364905"/>
              <a:gd name="connsiteY9" fmla="*/ 3459647 h 3726347"/>
              <a:gd name="connsiteX10" fmla="*/ 3171825 w 8364905"/>
              <a:gd name="connsiteY10" fmla="*/ 3278672 h 3726347"/>
              <a:gd name="connsiteX11" fmla="*/ 3295650 w 8364905"/>
              <a:gd name="connsiteY11" fmla="*/ 3273909 h 3726347"/>
              <a:gd name="connsiteX12" fmla="*/ 3519487 w 8364905"/>
              <a:gd name="connsiteY12" fmla="*/ 3164372 h 3726347"/>
              <a:gd name="connsiteX13" fmla="*/ 3686175 w 8364905"/>
              <a:gd name="connsiteY13" fmla="*/ 3221522 h 3726347"/>
              <a:gd name="connsiteX14" fmla="*/ 3686175 w 8364905"/>
              <a:gd name="connsiteY14" fmla="*/ 3221522 h 3726347"/>
              <a:gd name="connsiteX15" fmla="*/ 3867150 w 8364905"/>
              <a:gd name="connsiteY15" fmla="*/ 3145322 h 3726347"/>
              <a:gd name="connsiteX16" fmla="*/ 4048125 w 8364905"/>
              <a:gd name="connsiteY16" fmla="*/ 2573822 h 3726347"/>
              <a:gd name="connsiteX17" fmla="*/ 4262437 w 8364905"/>
              <a:gd name="connsiteY17" fmla="*/ 2192822 h 3726347"/>
              <a:gd name="connsiteX18" fmla="*/ 4443412 w 8364905"/>
              <a:gd name="connsiteY18" fmla="*/ 1640372 h 3726347"/>
              <a:gd name="connsiteX19" fmla="*/ 4657725 w 8364905"/>
              <a:gd name="connsiteY19" fmla="*/ 1478447 h 3726347"/>
              <a:gd name="connsiteX20" fmla="*/ 4810125 w 8364905"/>
              <a:gd name="connsiteY20" fmla="*/ 1292709 h 3726347"/>
              <a:gd name="connsiteX21" fmla="*/ 4981575 w 8364905"/>
              <a:gd name="connsiteY21" fmla="*/ 1330809 h 3726347"/>
              <a:gd name="connsiteX22" fmla="*/ 5162550 w 8364905"/>
              <a:gd name="connsiteY22" fmla="*/ 1235559 h 3726347"/>
              <a:gd name="connsiteX23" fmla="*/ 5362575 w 8364905"/>
              <a:gd name="connsiteY23" fmla="*/ 1287947 h 3726347"/>
              <a:gd name="connsiteX24" fmla="*/ 5705475 w 8364905"/>
              <a:gd name="connsiteY24" fmla="*/ 1030772 h 3726347"/>
              <a:gd name="connsiteX25" fmla="*/ 5934075 w 8364905"/>
              <a:gd name="connsiteY25" fmla="*/ 821222 h 3726347"/>
              <a:gd name="connsiteX26" fmla="*/ 6096000 w 8364905"/>
              <a:gd name="connsiteY26" fmla="*/ 530709 h 3726347"/>
              <a:gd name="connsiteX27" fmla="*/ 6319837 w 8364905"/>
              <a:gd name="connsiteY27" fmla="*/ 792647 h 3726347"/>
              <a:gd name="connsiteX28" fmla="*/ 6481762 w 8364905"/>
              <a:gd name="connsiteY28" fmla="*/ 1002197 h 3726347"/>
              <a:gd name="connsiteX29" fmla="*/ 6553200 w 8364905"/>
              <a:gd name="connsiteY29" fmla="*/ 883134 h 3726347"/>
              <a:gd name="connsiteX30" fmla="*/ 6619875 w 8364905"/>
              <a:gd name="connsiteY30" fmla="*/ 749784 h 3726347"/>
              <a:gd name="connsiteX31" fmla="*/ 6781800 w 8364905"/>
              <a:gd name="connsiteY31" fmla="*/ 564047 h 3726347"/>
              <a:gd name="connsiteX32" fmla="*/ 6919912 w 8364905"/>
              <a:gd name="connsiteY32" fmla="*/ 421172 h 3726347"/>
              <a:gd name="connsiteX33" fmla="*/ 7034212 w 8364905"/>
              <a:gd name="connsiteY33" fmla="*/ 325922 h 3726347"/>
              <a:gd name="connsiteX34" fmla="*/ 7210425 w 8364905"/>
              <a:gd name="connsiteY34" fmla="*/ 244959 h 3726347"/>
              <a:gd name="connsiteX35" fmla="*/ 7281862 w 8364905"/>
              <a:gd name="connsiteY35" fmla="*/ 173522 h 3726347"/>
              <a:gd name="connsiteX36" fmla="*/ 7358062 w 8364905"/>
              <a:gd name="connsiteY36" fmla="*/ 116372 h 3726347"/>
              <a:gd name="connsiteX37" fmla="*/ 7400925 w 8364905"/>
              <a:gd name="connsiteY37" fmla="*/ 111609 h 3726347"/>
              <a:gd name="connsiteX38" fmla="*/ 7582481 w 8364905"/>
              <a:gd name="connsiteY38" fmla="*/ 698266 h 3726347"/>
              <a:gd name="connsiteX39" fmla="*/ 7754467 w 8364905"/>
              <a:gd name="connsiteY39" fmla="*/ 109595 h 3726347"/>
              <a:gd name="connsiteX40" fmla="*/ 7949059 w 8364905"/>
              <a:gd name="connsiteY40" fmla="*/ 109547 h 3726347"/>
              <a:gd name="connsiteX41" fmla="*/ 7729456 w 8364905"/>
              <a:gd name="connsiteY41" fmla="*/ 3726347 h 3726347"/>
              <a:gd name="connsiteX42" fmla="*/ 0 w 8364905"/>
              <a:gd name="connsiteY42" fmla="*/ 3726347 h 3726347"/>
              <a:gd name="connsiteX0" fmla="*/ 0 w 8367435"/>
              <a:gd name="connsiteY0" fmla="*/ 3726347 h 3726347"/>
              <a:gd name="connsiteX1" fmla="*/ 871537 w 8367435"/>
              <a:gd name="connsiteY1" fmla="*/ 3631097 h 3726347"/>
              <a:gd name="connsiteX2" fmla="*/ 1209675 w 8367435"/>
              <a:gd name="connsiteY2" fmla="*/ 3626334 h 3726347"/>
              <a:gd name="connsiteX3" fmla="*/ 1414462 w 8367435"/>
              <a:gd name="connsiteY3" fmla="*/ 3588234 h 3726347"/>
              <a:gd name="connsiteX4" fmla="*/ 1743075 w 8367435"/>
              <a:gd name="connsiteY4" fmla="*/ 3588234 h 3726347"/>
              <a:gd name="connsiteX5" fmla="*/ 1952625 w 8367435"/>
              <a:gd name="connsiteY5" fmla="*/ 3540609 h 3726347"/>
              <a:gd name="connsiteX6" fmla="*/ 2138362 w 8367435"/>
              <a:gd name="connsiteY6" fmla="*/ 3531084 h 3726347"/>
              <a:gd name="connsiteX7" fmla="*/ 2533650 w 8367435"/>
              <a:gd name="connsiteY7" fmla="*/ 3516797 h 3726347"/>
              <a:gd name="connsiteX8" fmla="*/ 2676525 w 8367435"/>
              <a:gd name="connsiteY8" fmla="*/ 3507272 h 3726347"/>
              <a:gd name="connsiteX9" fmla="*/ 2800350 w 8367435"/>
              <a:gd name="connsiteY9" fmla="*/ 3459647 h 3726347"/>
              <a:gd name="connsiteX10" fmla="*/ 3171825 w 8367435"/>
              <a:gd name="connsiteY10" fmla="*/ 3278672 h 3726347"/>
              <a:gd name="connsiteX11" fmla="*/ 3295650 w 8367435"/>
              <a:gd name="connsiteY11" fmla="*/ 3273909 h 3726347"/>
              <a:gd name="connsiteX12" fmla="*/ 3519487 w 8367435"/>
              <a:gd name="connsiteY12" fmla="*/ 3164372 h 3726347"/>
              <a:gd name="connsiteX13" fmla="*/ 3686175 w 8367435"/>
              <a:gd name="connsiteY13" fmla="*/ 3221522 h 3726347"/>
              <a:gd name="connsiteX14" fmla="*/ 3686175 w 8367435"/>
              <a:gd name="connsiteY14" fmla="*/ 3221522 h 3726347"/>
              <a:gd name="connsiteX15" fmla="*/ 3867150 w 8367435"/>
              <a:gd name="connsiteY15" fmla="*/ 3145322 h 3726347"/>
              <a:gd name="connsiteX16" fmla="*/ 4048125 w 8367435"/>
              <a:gd name="connsiteY16" fmla="*/ 2573822 h 3726347"/>
              <a:gd name="connsiteX17" fmla="*/ 4262437 w 8367435"/>
              <a:gd name="connsiteY17" fmla="*/ 2192822 h 3726347"/>
              <a:gd name="connsiteX18" fmla="*/ 4443412 w 8367435"/>
              <a:gd name="connsiteY18" fmla="*/ 1640372 h 3726347"/>
              <a:gd name="connsiteX19" fmla="*/ 4657725 w 8367435"/>
              <a:gd name="connsiteY19" fmla="*/ 1478447 h 3726347"/>
              <a:gd name="connsiteX20" fmla="*/ 4810125 w 8367435"/>
              <a:gd name="connsiteY20" fmla="*/ 1292709 h 3726347"/>
              <a:gd name="connsiteX21" fmla="*/ 4981575 w 8367435"/>
              <a:gd name="connsiteY21" fmla="*/ 1330809 h 3726347"/>
              <a:gd name="connsiteX22" fmla="*/ 5162550 w 8367435"/>
              <a:gd name="connsiteY22" fmla="*/ 1235559 h 3726347"/>
              <a:gd name="connsiteX23" fmla="*/ 5362575 w 8367435"/>
              <a:gd name="connsiteY23" fmla="*/ 1287947 h 3726347"/>
              <a:gd name="connsiteX24" fmla="*/ 5705475 w 8367435"/>
              <a:gd name="connsiteY24" fmla="*/ 1030772 h 3726347"/>
              <a:gd name="connsiteX25" fmla="*/ 5934075 w 8367435"/>
              <a:gd name="connsiteY25" fmla="*/ 821222 h 3726347"/>
              <a:gd name="connsiteX26" fmla="*/ 6096000 w 8367435"/>
              <a:gd name="connsiteY26" fmla="*/ 530709 h 3726347"/>
              <a:gd name="connsiteX27" fmla="*/ 6319837 w 8367435"/>
              <a:gd name="connsiteY27" fmla="*/ 792647 h 3726347"/>
              <a:gd name="connsiteX28" fmla="*/ 6481762 w 8367435"/>
              <a:gd name="connsiteY28" fmla="*/ 1002197 h 3726347"/>
              <a:gd name="connsiteX29" fmla="*/ 6553200 w 8367435"/>
              <a:gd name="connsiteY29" fmla="*/ 883134 h 3726347"/>
              <a:gd name="connsiteX30" fmla="*/ 6619875 w 8367435"/>
              <a:gd name="connsiteY30" fmla="*/ 749784 h 3726347"/>
              <a:gd name="connsiteX31" fmla="*/ 6781800 w 8367435"/>
              <a:gd name="connsiteY31" fmla="*/ 564047 h 3726347"/>
              <a:gd name="connsiteX32" fmla="*/ 6919912 w 8367435"/>
              <a:gd name="connsiteY32" fmla="*/ 421172 h 3726347"/>
              <a:gd name="connsiteX33" fmla="*/ 7034212 w 8367435"/>
              <a:gd name="connsiteY33" fmla="*/ 325922 h 3726347"/>
              <a:gd name="connsiteX34" fmla="*/ 7210425 w 8367435"/>
              <a:gd name="connsiteY34" fmla="*/ 244959 h 3726347"/>
              <a:gd name="connsiteX35" fmla="*/ 7281862 w 8367435"/>
              <a:gd name="connsiteY35" fmla="*/ 173522 h 3726347"/>
              <a:gd name="connsiteX36" fmla="*/ 7358062 w 8367435"/>
              <a:gd name="connsiteY36" fmla="*/ 116372 h 3726347"/>
              <a:gd name="connsiteX37" fmla="*/ 7400925 w 8367435"/>
              <a:gd name="connsiteY37" fmla="*/ 111609 h 3726347"/>
              <a:gd name="connsiteX38" fmla="*/ 7582481 w 8367435"/>
              <a:gd name="connsiteY38" fmla="*/ 698266 h 3726347"/>
              <a:gd name="connsiteX39" fmla="*/ 7754467 w 8367435"/>
              <a:gd name="connsiteY39" fmla="*/ 109595 h 3726347"/>
              <a:gd name="connsiteX40" fmla="*/ 7949059 w 8367435"/>
              <a:gd name="connsiteY40" fmla="*/ 109547 h 3726347"/>
              <a:gd name="connsiteX41" fmla="*/ 7729456 w 8367435"/>
              <a:gd name="connsiteY41" fmla="*/ 3726347 h 3726347"/>
              <a:gd name="connsiteX42" fmla="*/ 0 w 8367435"/>
              <a:gd name="connsiteY42" fmla="*/ 3726347 h 3726347"/>
              <a:gd name="connsiteX0" fmla="*/ 0 w 7951502"/>
              <a:gd name="connsiteY0" fmla="*/ 3726347 h 3726347"/>
              <a:gd name="connsiteX1" fmla="*/ 871537 w 7951502"/>
              <a:gd name="connsiteY1" fmla="*/ 3631097 h 3726347"/>
              <a:gd name="connsiteX2" fmla="*/ 1209675 w 7951502"/>
              <a:gd name="connsiteY2" fmla="*/ 3626334 h 3726347"/>
              <a:gd name="connsiteX3" fmla="*/ 1414462 w 7951502"/>
              <a:gd name="connsiteY3" fmla="*/ 3588234 h 3726347"/>
              <a:gd name="connsiteX4" fmla="*/ 1743075 w 7951502"/>
              <a:gd name="connsiteY4" fmla="*/ 3588234 h 3726347"/>
              <a:gd name="connsiteX5" fmla="*/ 1952625 w 7951502"/>
              <a:gd name="connsiteY5" fmla="*/ 3540609 h 3726347"/>
              <a:gd name="connsiteX6" fmla="*/ 2138362 w 7951502"/>
              <a:gd name="connsiteY6" fmla="*/ 3531084 h 3726347"/>
              <a:gd name="connsiteX7" fmla="*/ 2533650 w 7951502"/>
              <a:gd name="connsiteY7" fmla="*/ 3516797 h 3726347"/>
              <a:gd name="connsiteX8" fmla="*/ 2676525 w 7951502"/>
              <a:gd name="connsiteY8" fmla="*/ 3507272 h 3726347"/>
              <a:gd name="connsiteX9" fmla="*/ 2800350 w 7951502"/>
              <a:gd name="connsiteY9" fmla="*/ 3459647 h 3726347"/>
              <a:gd name="connsiteX10" fmla="*/ 3171825 w 7951502"/>
              <a:gd name="connsiteY10" fmla="*/ 3278672 h 3726347"/>
              <a:gd name="connsiteX11" fmla="*/ 3295650 w 7951502"/>
              <a:gd name="connsiteY11" fmla="*/ 3273909 h 3726347"/>
              <a:gd name="connsiteX12" fmla="*/ 3519487 w 7951502"/>
              <a:gd name="connsiteY12" fmla="*/ 3164372 h 3726347"/>
              <a:gd name="connsiteX13" fmla="*/ 3686175 w 7951502"/>
              <a:gd name="connsiteY13" fmla="*/ 3221522 h 3726347"/>
              <a:gd name="connsiteX14" fmla="*/ 3686175 w 7951502"/>
              <a:gd name="connsiteY14" fmla="*/ 3221522 h 3726347"/>
              <a:gd name="connsiteX15" fmla="*/ 3867150 w 7951502"/>
              <a:gd name="connsiteY15" fmla="*/ 3145322 h 3726347"/>
              <a:gd name="connsiteX16" fmla="*/ 4048125 w 7951502"/>
              <a:gd name="connsiteY16" fmla="*/ 2573822 h 3726347"/>
              <a:gd name="connsiteX17" fmla="*/ 4262437 w 7951502"/>
              <a:gd name="connsiteY17" fmla="*/ 2192822 h 3726347"/>
              <a:gd name="connsiteX18" fmla="*/ 4443412 w 7951502"/>
              <a:gd name="connsiteY18" fmla="*/ 1640372 h 3726347"/>
              <a:gd name="connsiteX19" fmla="*/ 4657725 w 7951502"/>
              <a:gd name="connsiteY19" fmla="*/ 1478447 h 3726347"/>
              <a:gd name="connsiteX20" fmla="*/ 4810125 w 7951502"/>
              <a:gd name="connsiteY20" fmla="*/ 1292709 h 3726347"/>
              <a:gd name="connsiteX21" fmla="*/ 4981575 w 7951502"/>
              <a:gd name="connsiteY21" fmla="*/ 1330809 h 3726347"/>
              <a:gd name="connsiteX22" fmla="*/ 5162550 w 7951502"/>
              <a:gd name="connsiteY22" fmla="*/ 1235559 h 3726347"/>
              <a:gd name="connsiteX23" fmla="*/ 5362575 w 7951502"/>
              <a:gd name="connsiteY23" fmla="*/ 1287947 h 3726347"/>
              <a:gd name="connsiteX24" fmla="*/ 5705475 w 7951502"/>
              <a:gd name="connsiteY24" fmla="*/ 1030772 h 3726347"/>
              <a:gd name="connsiteX25" fmla="*/ 5934075 w 7951502"/>
              <a:gd name="connsiteY25" fmla="*/ 821222 h 3726347"/>
              <a:gd name="connsiteX26" fmla="*/ 6096000 w 7951502"/>
              <a:gd name="connsiteY26" fmla="*/ 530709 h 3726347"/>
              <a:gd name="connsiteX27" fmla="*/ 6319837 w 7951502"/>
              <a:gd name="connsiteY27" fmla="*/ 792647 h 3726347"/>
              <a:gd name="connsiteX28" fmla="*/ 6481762 w 7951502"/>
              <a:gd name="connsiteY28" fmla="*/ 1002197 h 3726347"/>
              <a:gd name="connsiteX29" fmla="*/ 6553200 w 7951502"/>
              <a:gd name="connsiteY29" fmla="*/ 883134 h 3726347"/>
              <a:gd name="connsiteX30" fmla="*/ 6619875 w 7951502"/>
              <a:gd name="connsiteY30" fmla="*/ 749784 h 3726347"/>
              <a:gd name="connsiteX31" fmla="*/ 6781800 w 7951502"/>
              <a:gd name="connsiteY31" fmla="*/ 564047 h 3726347"/>
              <a:gd name="connsiteX32" fmla="*/ 6919912 w 7951502"/>
              <a:gd name="connsiteY32" fmla="*/ 421172 h 3726347"/>
              <a:gd name="connsiteX33" fmla="*/ 7034212 w 7951502"/>
              <a:gd name="connsiteY33" fmla="*/ 325922 h 3726347"/>
              <a:gd name="connsiteX34" fmla="*/ 7210425 w 7951502"/>
              <a:gd name="connsiteY34" fmla="*/ 244959 h 3726347"/>
              <a:gd name="connsiteX35" fmla="*/ 7281862 w 7951502"/>
              <a:gd name="connsiteY35" fmla="*/ 173522 h 3726347"/>
              <a:gd name="connsiteX36" fmla="*/ 7358062 w 7951502"/>
              <a:gd name="connsiteY36" fmla="*/ 116372 h 3726347"/>
              <a:gd name="connsiteX37" fmla="*/ 7400925 w 7951502"/>
              <a:gd name="connsiteY37" fmla="*/ 111609 h 3726347"/>
              <a:gd name="connsiteX38" fmla="*/ 7582481 w 7951502"/>
              <a:gd name="connsiteY38" fmla="*/ 698266 h 3726347"/>
              <a:gd name="connsiteX39" fmla="*/ 7754467 w 7951502"/>
              <a:gd name="connsiteY39" fmla="*/ 109595 h 3726347"/>
              <a:gd name="connsiteX40" fmla="*/ 7949059 w 7951502"/>
              <a:gd name="connsiteY40" fmla="*/ 109547 h 3726347"/>
              <a:gd name="connsiteX41" fmla="*/ 7729456 w 7951502"/>
              <a:gd name="connsiteY41" fmla="*/ 3726347 h 3726347"/>
              <a:gd name="connsiteX42" fmla="*/ 0 w 7951502"/>
              <a:gd name="connsiteY42" fmla="*/ 3726347 h 3726347"/>
              <a:gd name="connsiteX0" fmla="*/ 0 w 8082224"/>
              <a:gd name="connsiteY0" fmla="*/ 3726347 h 3726347"/>
              <a:gd name="connsiteX1" fmla="*/ 871537 w 8082224"/>
              <a:gd name="connsiteY1" fmla="*/ 3631097 h 3726347"/>
              <a:gd name="connsiteX2" fmla="*/ 1209675 w 8082224"/>
              <a:gd name="connsiteY2" fmla="*/ 3626334 h 3726347"/>
              <a:gd name="connsiteX3" fmla="*/ 1414462 w 8082224"/>
              <a:gd name="connsiteY3" fmla="*/ 3588234 h 3726347"/>
              <a:gd name="connsiteX4" fmla="*/ 1743075 w 8082224"/>
              <a:gd name="connsiteY4" fmla="*/ 3588234 h 3726347"/>
              <a:gd name="connsiteX5" fmla="*/ 1952625 w 8082224"/>
              <a:gd name="connsiteY5" fmla="*/ 3540609 h 3726347"/>
              <a:gd name="connsiteX6" fmla="*/ 2138362 w 8082224"/>
              <a:gd name="connsiteY6" fmla="*/ 3531084 h 3726347"/>
              <a:gd name="connsiteX7" fmla="*/ 2533650 w 8082224"/>
              <a:gd name="connsiteY7" fmla="*/ 3516797 h 3726347"/>
              <a:gd name="connsiteX8" fmla="*/ 2676525 w 8082224"/>
              <a:gd name="connsiteY8" fmla="*/ 3507272 h 3726347"/>
              <a:gd name="connsiteX9" fmla="*/ 2800350 w 8082224"/>
              <a:gd name="connsiteY9" fmla="*/ 3459647 h 3726347"/>
              <a:gd name="connsiteX10" fmla="*/ 3171825 w 8082224"/>
              <a:gd name="connsiteY10" fmla="*/ 3278672 h 3726347"/>
              <a:gd name="connsiteX11" fmla="*/ 3295650 w 8082224"/>
              <a:gd name="connsiteY11" fmla="*/ 3273909 h 3726347"/>
              <a:gd name="connsiteX12" fmla="*/ 3519487 w 8082224"/>
              <a:gd name="connsiteY12" fmla="*/ 3164372 h 3726347"/>
              <a:gd name="connsiteX13" fmla="*/ 3686175 w 8082224"/>
              <a:gd name="connsiteY13" fmla="*/ 3221522 h 3726347"/>
              <a:gd name="connsiteX14" fmla="*/ 3686175 w 8082224"/>
              <a:gd name="connsiteY14" fmla="*/ 3221522 h 3726347"/>
              <a:gd name="connsiteX15" fmla="*/ 3867150 w 8082224"/>
              <a:gd name="connsiteY15" fmla="*/ 3145322 h 3726347"/>
              <a:gd name="connsiteX16" fmla="*/ 4048125 w 8082224"/>
              <a:gd name="connsiteY16" fmla="*/ 2573822 h 3726347"/>
              <a:gd name="connsiteX17" fmla="*/ 4262437 w 8082224"/>
              <a:gd name="connsiteY17" fmla="*/ 2192822 h 3726347"/>
              <a:gd name="connsiteX18" fmla="*/ 4443412 w 8082224"/>
              <a:gd name="connsiteY18" fmla="*/ 1640372 h 3726347"/>
              <a:gd name="connsiteX19" fmla="*/ 4657725 w 8082224"/>
              <a:gd name="connsiteY19" fmla="*/ 1478447 h 3726347"/>
              <a:gd name="connsiteX20" fmla="*/ 4810125 w 8082224"/>
              <a:gd name="connsiteY20" fmla="*/ 1292709 h 3726347"/>
              <a:gd name="connsiteX21" fmla="*/ 4981575 w 8082224"/>
              <a:gd name="connsiteY21" fmla="*/ 1330809 h 3726347"/>
              <a:gd name="connsiteX22" fmla="*/ 5162550 w 8082224"/>
              <a:gd name="connsiteY22" fmla="*/ 1235559 h 3726347"/>
              <a:gd name="connsiteX23" fmla="*/ 5362575 w 8082224"/>
              <a:gd name="connsiteY23" fmla="*/ 1287947 h 3726347"/>
              <a:gd name="connsiteX24" fmla="*/ 5705475 w 8082224"/>
              <a:gd name="connsiteY24" fmla="*/ 1030772 h 3726347"/>
              <a:gd name="connsiteX25" fmla="*/ 5934075 w 8082224"/>
              <a:gd name="connsiteY25" fmla="*/ 821222 h 3726347"/>
              <a:gd name="connsiteX26" fmla="*/ 6096000 w 8082224"/>
              <a:gd name="connsiteY26" fmla="*/ 530709 h 3726347"/>
              <a:gd name="connsiteX27" fmla="*/ 6319837 w 8082224"/>
              <a:gd name="connsiteY27" fmla="*/ 792647 h 3726347"/>
              <a:gd name="connsiteX28" fmla="*/ 6481762 w 8082224"/>
              <a:gd name="connsiteY28" fmla="*/ 1002197 h 3726347"/>
              <a:gd name="connsiteX29" fmla="*/ 6553200 w 8082224"/>
              <a:gd name="connsiteY29" fmla="*/ 883134 h 3726347"/>
              <a:gd name="connsiteX30" fmla="*/ 6619875 w 8082224"/>
              <a:gd name="connsiteY30" fmla="*/ 749784 h 3726347"/>
              <a:gd name="connsiteX31" fmla="*/ 6781800 w 8082224"/>
              <a:gd name="connsiteY31" fmla="*/ 564047 h 3726347"/>
              <a:gd name="connsiteX32" fmla="*/ 6919912 w 8082224"/>
              <a:gd name="connsiteY32" fmla="*/ 421172 h 3726347"/>
              <a:gd name="connsiteX33" fmla="*/ 7034212 w 8082224"/>
              <a:gd name="connsiteY33" fmla="*/ 325922 h 3726347"/>
              <a:gd name="connsiteX34" fmla="*/ 7210425 w 8082224"/>
              <a:gd name="connsiteY34" fmla="*/ 244959 h 3726347"/>
              <a:gd name="connsiteX35" fmla="*/ 7281862 w 8082224"/>
              <a:gd name="connsiteY35" fmla="*/ 173522 h 3726347"/>
              <a:gd name="connsiteX36" fmla="*/ 7358062 w 8082224"/>
              <a:gd name="connsiteY36" fmla="*/ 116372 h 3726347"/>
              <a:gd name="connsiteX37" fmla="*/ 7400925 w 8082224"/>
              <a:gd name="connsiteY37" fmla="*/ 111609 h 3726347"/>
              <a:gd name="connsiteX38" fmla="*/ 7582481 w 8082224"/>
              <a:gd name="connsiteY38" fmla="*/ 698266 h 3726347"/>
              <a:gd name="connsiteX39" fmla="*/ 7754467 w 8082224"/>
              <a:gd name="connsiteY39" fmla="*/ 109595 h 3726347"/>
              <a:gd name="connsiteX40" fmla="*/ 7949059 w 8082224"/>
              <a:gd name="connsiteY40" fmla="*/ 109547 h 3726347"/>
              <a:gd name="connsiteX41" fmla="*/ 7978306 w 8082224"/>
              <a:gd name="connsiteY41" fmla="*/ 3726347 h 3726347"/>
              <a:gd name="connsiteX42" fmla="*/ 0 w 8082224"/>
              <a:gd name="connsiteY42" fmla="*/ 3726347 h 3726347"/>
              <a:gd name="connsiteX0" fmla="*/ 0 w 7978306"/>
              <a:gd name="connsiteY0" fmla="*/ 3726347 h 3726347"/>
              <a:gd name="connsiteX1" fmla="*/ 871537 w 7978306"/>
              <a:gd name="connsiteY1" fmla="*/ 3631097 h 3726347"/>
              <a:gd name="connsiteX2" fmla="*/ 1209675 w 7978306"/>
              <a:gd name="connsiteY2" fmla="*/ 3626334 h 3726347"/>
              <a:gd name="connsiteX3" fmla="*/ 1414462 w 7978306"/>
              <a:gd name="connsiteY3" fmla="*/ 3588234 h 3726347"/>
              <a:gd name="connsiteX4" fmla="*/ 1743075 w 7978306"/>
              <a:gd name="connsiteY4" fmla="*/ 3588234 h 3726347"/>
              <a:gd name="connsiteX5" fmla="*/ 1952625 w 7978306"/>
              <a:gd name="connsiteY5" fmla="*/ 3540609 h 3726347"/>
              <a:gd name="connsiteX6" fmla="*/ 2138362 w 7978306"/>
              <a:gd name="connsiteY6" fmla="*/ 3531084 h 3726347"/>
              <a:gd name="connsiteX7" fmla="*/ 2533650 w 7978306"/>
              <a:gd name="connsiteY7" fmla="*/ 3516797 h 3726347"/>
              <a:gd name="connsiteX8" fmla="*/ 2676525 w 7978306"/>
              <a:gd name="connsiteY8" fmla="*/ 3507272 h 3726347"/>
              <a:gd name="connsiteX9" fmla="*/ 2800350 w 7978306"/>
              <a:gd name="connsiteY9" fmla="*/ 3459647 h 3726347"/>
              <a:gd name="connsiteX10" fmla="*/ 3171825 w 7978306"/>
              <a:gd name="connsiteY10" fmla="*/ 3278672 h 3726347"/>
              <a:gd name="connsiteX11" fmla="*/ 3295650 w 7978306"/>
              <a:gd name="connsiteY11" fmla="*/ 3273909 h 3726347"/>
              <a:gd name="connsiteX12" fmla="*/ 3519487 w 7978306"/>
              <a:gd name="connsiteY12" fmla="*/ 3164372 h 3726347"/>
              <a:gd name="connsiteX13" fmla="*/ 3686175 w 7978306"/>
              <a:gd name="connsiteY13" fmla="*/ 3221522 h 3726347"/>
              <a:gd name="connsiteX14" fmla="*/ 3686175 w 7978306"/>
              <a:gd name="connsiteY14" fmla="*/ 3221522 h 3726347"/>
              <a:gd name="connsiteX15" fmla="*/ 3867150 w 7978306"/>
              <a:gd name="connsiteY15" fmla="*/ 3145322 h 3726347"/>
              <a:gd name="connsiteX16" fmla="*/ 4048125 w 7978306"/>
              <a:gd name="connsiteY16" fmla="*/ 2573822 h 3726347"/>
              <a:gd name="connsiteX17" fmla="*/ 4262437 w 7978306"/>
              <a:gd name="connsiteY17" fmla="*/ 2192822 h 3726347"/>
              <a:gd name="connsiteX18" fmla="*/ 4443412 w 7978306"/>
              <a:gd name="connsiteY18" fmla="*/ 1640372 h 3726347"/>
              <a:gd name="connsiteX19" fmla="*/ 4657725 w 7978306"/>
              <a:gd name="connsiteY19" fmla="*/ 1478447 h 3726347"/>
              <a:gd name="connsiteX20" fmla="*/ 4810125 w 7978306"/>
              <a:gd name="connsiteY20" fmla="*/ 1292709 h 3726347"/>
              <a:gd name="connsiteX21" fmla="*/ 4981575 w 7978306"/>
              <a:gd name="connsiteY21" fmla="*/ 1330809 h 3726347"/>
              <a:gd name="connsiteX22" fmla="*/ 5162550 w 7978306"/>
              <a:gd name="connsiteY22" fmla="*/ 1235559 h 3726347"/>
              <a:gd name="connsiteX23" fmla="*/ 5362575 w 7978306"/>
              <a:gd name="connsiteY23" fmla="*/ 1287947 h 3726347"/>
              <a:gd name="connsiteX24" fmla="*/ 5705475 w 7978306"/>
              <a:gd name="connsiteY24" fmla="*/ 1030772 h 3726347"/>
              <a:gd name="connsiteX25" fmla="*/ 5934075 w 7978306"/>
              <a:gd name="connsiteY25" fmla="*/ 821222 h 3726347"/>
              <a:gd name="connsiteX26" fmla="*/ 6096000 w 7978306"/>
              <a:gd name="connsiteY26" fmla="*/ 530709 h 3726347"/>
              <a:gd name="connsiteX27" fmla="*/ 6319837 w 7978306"/>
              <a:gd name="connsiteY27" fmla="*/ 792647 h 3726347"/>
              <a:gd name="connsiteX28" fmla="*/ 6481762 w 7978306"/>
              <a:gd name="connsiteY28" fmla="*/ 1002197 h 3726347"/>
              <a:gd name="connsiteX29" fmla="*/ 6553200 w 7978306"/>
              <a:gd name="connsiteY29" fmla="*/ 883134 h 3726347"/>
              <a:gd name="connsiteX30" fmla="*/ 6619875 w 7978306"/>
              <a:gd name="connsiteY30" fmla="*/ 749784 h 3726347"/>
              <a:gd name="connsiteX31" fmla="*/ 6781800 w 7978306"/>
              <a:gd name="connsiteY31" fmla="*/ 564047 h 3726347"/>
              <a:gd name="connsiteX32" fmla="*/ 6919912 w 7978306"/>
              <a:gd name="connsiteY32" fmla="*/ 421172 h 3726347"/>
              <a:gd name="connsiteX33" fmla="*/ 7034212 w 7978306"/>
              <a:gd name="connsiteY33" fmla="*/ 325922 h 3726347"/>
              <a:gd name="connsiteX34" fmla="*/ 7210425 w 7978306"/>
              <a:gd name="connsiteY34" fmla="*/ 244959 h 3726347"/>
              <a:gd name="connsiteX35" fmla="*/ 7281862 w 7978306"/>
              <a:gd name="connsiteY35" fmla="*/ 173522 h 3726347"/>
              <a:gd name="connsiteX36" fmla="*/ 7358062 w 7978306"/>
              <a:gd name="connsiteY36" fmla="*/ 116372 h 3726347"/>
              <a:gd name="connsiteX37" fmla="*/ 7400925 w 7978306"/>
              <a:gd name="connsiteY37" fmla="*/ 111609 h 3726347"/>
              <a:gd name="connsiteX38" fmla="*/ 7582481 w 7978306"/>
              <a:gd name="connsiteY38" fmla="*/ 698266 h 3726347"/>
              <a:gd name="connsiteX39" fmla="*/ 7754467 w 7978306"/>
              <a:gd name="connsiteY39" fmla="*/ 109595 h 3726347"/>
              <a:gd name="connsiteX40" fmla="*/ 7949059 w 7978306"/>
              <a:gd name="connsiteY40" fmla="*/ 109547 h 3726347"/>
              <a:gd name="connsiteX41" fmla="*/ 7978306 w 7978306"/>
              <a:gd name="connsiteY41" fmla="*/ 3726347 h 3726347"/>
              <a:gd name="connsiteX42" fmla="*/ 0 w 7978306"/>
              <a:gd name="connsiteY42" fmla="*/ 3726347 h 3726347"/>
              <a:gd name="connsiteX0" fmla="*/ 0 w 7978306"/>
              <a:gd name="connsiteY0" fmla="*/ 3630150 h 3630150"/>
              <a:gd name="connsiteX1" fmla="*/ 871537 w 7978306"/>
              <a:gd name="connsiteY1" fmla="*/ 3534900 h 3630150"/>
              <a:gd name="connsiteX2" fmla="*/ 1209675 w 7978306"/>
              <a:gd name="connsiteY2" fmla="*/ 3530137 h 3630150"/>
              <a:gd name="connsiteX3" fmla="*/ 1414462 w 7978306"/>
              <a:gd name="connsiteY3" fmla="*/ 3492037 h 3630150"/>
              <a:gd name="connsiteX4" fmla="*/ 1743075 w 7978306"/>
              <a:gd name="connsiteY4" fmla="*/ 3492037 h 3630150"/>
              <a:gd name="connsiteX5" fmla="*/ 1952625 w 7978306"/>
              <a:gd name="connsiteY5" fmla="*/ 3444412 h 3630150"/>
              <a:gd name="connsiteX6" fmla="*/ 2138362 w 7978306"/>
              <a:gd name="connsiteY6" fmla="*/ 3434887 h 3630150"/>
              <a:gd name="connsiteX7" fmla="*/ 2533650 w 7978306"/>
              <a:gd name="connsiteY7" fmla="*/ 3420600 h 3630150"/>
              <a:gd name="connsiteX8" fmla="*/ 2676525 w 7978306"/>
              <a:gd name="connsiteY8" fmla="*/ 3411075 h 3630150"/>
              <a:gd name="connsiteX9" fmla="*/ 2800350 w 7978306"/>
              <a:gd name="connsiteY9" fmla="*/ 3363450 h 3630150"/>
              <a:gd name="connsiteX10" fmla="*/ 3171825 w 7978306"/>
              <a:gd name="connsiteY10" fmla="*/ 3182475 h 3630150"/>
              <a:gd name="connsiteX11" fmla="*/ 3295650 w 7978306"/>
              <a:gd name="connsiteY11" fmla="*/ 3177712 h 3630150"/>
              <a:gd name="connsiteX12" fmla="*/ 3519487 w 7978306"/>
              <a:gd name="connsiteY12" fmla="*/ 3068175 h 3630150"/>
              <a:gd name="connsiteX13" fmla="*/ 3686175 w 7978306"/>
              <a:gd name="connsiteY13" fmla="*/ 3125325 h 3630150"/>
              <a:gd name="connsiteX14" fmla="*/ 3686175 w 7978306"/>
              <a:gd name="connsiteY14" fmla="*/ 3125325 h 3630150"/>
              <a:gd name="connsiteX15" fmla="*/ 3867150 w 7978306"/>
              <a:gd name="connsiteY15" fmla="*/ 3049125 h 3630150"/>
              <a:gd name="connsiteX16" fmla="*/ 4048125 w 7978306"/>
              <a:gd name="connsiteY16" fmla="*/ 2477625 h 3630150"/>
              <a:gd name="connsiteX17" fmla="*/ 4262437 w 7978306"/>
              <a:gd name="connsiteY17" fmla="*/ 2096625 h 3630150"/>
              <a:gd name="connsiteX18" fmla="*/ 4443412 w 7978306"/>
              <a:gd name="connsiteY18" fmla="*/ 1544175 h 3630150"/>
              <a:gd name="connsiteX19" fmla="*/ 4657725 w 7978306"/>
              <a:gd name="connsiteY19" fmla="*/ 1382250 h 3630150"/>
              <a:gd name="connsiteX20" fmla="*/ 4810125 w 7978306"/>
              <a:gd name="connsiteY20" fmla="*/ 1196512 h 3630150"/>
              <a:gd name="connsiteX21" fmla="*/ 4981575 w 7978306"/>
              <a:gd name="connsiteY21" fmla="*/ 1234612 h 3630150"/>
              <a:gd name="connsiteX22" fmla="*/ 5162550 w 7978306"/>
              <a:gd name="connsiteY22" fmla="*/ 1139362 h 3630150"/>
              <a:gd name="connsiteX23" fmla="*/ 5362575 w 7978306"/>
              <a:gd name="connsiteY23" fmla="*/ 1191750 h 3630150"/>
              <a:gd name="connsiteX24" fmla="*/ 5705475 w 7978306"/>
              <a:gd name="connsiteY24" fmla="*/ 934575 h 3630150"/>
              <a:gd name="connsiteX25" fmla="*/ 5934075 w 7978306"/>
              <a:gd name="connsiteY25" fmla="*/ 725025 h 3630150"/>
              <a:gd name="connsiteX26" fmla="*/ 6096000 w 7978306"/>
              <a:gd name="connsiteY26" fmla="*/ 434512 h 3630150"/>
              <a:gd name="connsiteX27" fmla="*/ 6319837 w 7978306"/>
              <a:gd name="connsiteY27" fmla="*/ 696450 h 3630150"/>
              <a:gd name="connsiteX28" fmla="*/ 6481762 w 7978306"/>
              <a:gd name="connsiteY28" fmla="*/ 906000 h 3630150"/>
              <a:gd name="connsiteX29" fmla="*/ 6553200 w 7978306"/>
              <a:gd name="connsiteY29" fmla="*/ 786937 h 3630150"/>
              <a:gd name="connsiteX30" fmla="*/ 6619875 w 7978306"/>
              <a:gd name="connsiteY30" fmla="*/ 653587 h 3630150"/>
              <a:gd name="connsiteX31" fmla="*/ 6781800 w 7978306"/>
              <a:gd name="connsiteY31" fmla="*/ 467850 h 3630150"/>
              <a:gd name="connsiteX32" fmla="*/ 6919912 w 7978306"/>
              <a:gd name="connsiteY32" fmla="*/ 324975 h 3630150"/>
              <a:gd name="connsiteX33" fmla="*/ 7034212 w 7978306"/>
              <a:gd name="connsiteY33" fmla="*/ 229725 h 3630150"/>
              <a:gd name="connsiteX34" fmla="*/ 7210425 w 7978306"/>
              <a:gd name="connsiteY34" fmla="*/ 148762 h 3630150"/>
              <a:gd name="connsiteX35" fmla="*/ 7281862 w 7978306"/>
              <a:gd name="connsiteY35" fmla="*/ 77325 h 3630150"/>
              <a:gd name="connsiteX36" fmla="*/ 7358062 w 7978306"/>
              <a:gd name="connsiteY36" fmla="*/ 20175 h 3630150"/>
              <a:gd name="connsiteX37" fmla="*/ 7400925 w 7978306"/>
              <a:gd name="connsiteY37" fmla="*/ 15412 h 3630150"/>
              <a:gd name="connsiteX38" fmla="*/ 7582481 w 7978306"/>
              <a:gd name="connsiteY38" fmla="*/ 602069 h 3630150"/>
              <a:gd name="connsiteX39" fmla="*/ 7754467 w 7978306"/>
              <a:gd name="connsiteY39" fmla="*/ 13398 h 3630150"/>
              <a:gd name="connsiteX40" fmla="*/ 7949059 w 7978306"/>
              <a:gd name="connsiteY40" fmla="*/ 13350 h 3630150"/>
              <a:gd name="connsiteX41" fmla="*/ 7978306 w 7978306"/>
              <a:gd name="connsiteY41" fmla="*/ 3630150 h 3630150"/>
              <a:gd name="connsiteX42" fmla="*/ 0 w 7978306"/>
              <a:gd name="connsiteY42" fmla="*/ 3630150 h 3630150"/>
              <a:gd name="connsiteX0" fmla="*/ 0 w 7987588"/>
              <a:gd name="connsiteY0" fmla="*/ 3630150 h 3630150"/>
              <a:gd name="connsiteX1" fmla="*/ 871537 w 7987588"/>
              <a:gd name="connsiteY1" fmla="*/ 3534900 h 3630150"/>
              <a:gd name="connsiteX2" fmla="*/ 1209675 w 7987588"/>
              <a:gd name="connsiteY2" fmla="*/ 3530137 h 3630150"/>
              <a:gd name="connsiteX3" fmla="*/ 1414462 w 7987588"/>
              <a:gd name="connsiteY3" fmla="*/ 3492037 h 3630150"/>
              <a:gd name="connsiteX4" fmla="*/ 1743075 w 7987588"/>
              <a:gd name="connsiteY4" fmla="*/ 3492037 h 3630150"/>
              <a:gd name="connsiteX5" fmla="*/ 1952625 w 7987588"/>
              <a:gd name="connsiteY5" fmla="*/ 3444412 h 3630150"/>
              <a:gd name="connsiteX6" fmla="*/ 2138362 w 7987588"/>
              <a:gd name="connsiteY6" fmla="*/ 3434887 h 3630150"/>
              <a:gd name="connsiteX7" fmla="*/ 2533650 w 7987588"/>
              <a:gd name="connsiteY7" fmla="*/ 3420600 h 3630150"/>
              <a:gd name="connsiteX8" fmla="*/ 2676525 w 7987588"/>
              <a:gd name="connsiteY8" fmla="*/ 3411075 h 3630150"/>
              <a:gd name="connsiteX9" fmla="*/ 2800350 w 7987588"/>
              <a:gd name="connsiteY9" fmla="*/ 3363450 h 3630150"/>
              <a:gd name="connsiteX10" fmla="*/ 3171825 w 7987588"/>
              <a:gd name="connsiteY10" fmla="*/ 3182475 h 3630150"/>
              <a:gd name="connsiteX11" fmla="*/ 3295650 w 7987588"/>
              <a:gd name="connsiteY11" fmla="*/ 3177712 h 3630150"/>
              <a:gd name="connsiteX12" fmla="*/ 3519487 w 7987588"/>
              <a:gd name="connsiteY12" fmla="*/ 3068175 h 3630150"/>
              <a:gd name="connsiteX13" fmla="*/ 3686175 w 7987588"/>
              <a:gd name="connsiteY13" fmla="*/ 3125325 h 3630150"/>
              <a:gd name="connsiteX14" fmla="*/ 3686175 w 7987588"/>
              <a:gd name="connsiteY14" fmla="*/ 3125325 h 3630150"/>
              <a:gd name="connsiteX15" fmla="*/ 3867150 w 7987588"/>
              <a:gd name="connsiteY15" fmla="*/ 3049125 h 3630150"/>
              <a:gd name="connsiteX16" fmla="*/ 4048125 w 7987588"/>
              <a:gd name="connsiteY16" fmla="*/ 2477625 h 3630150"/>
              <a:gd name="connsiteX17" fmla="*/ 4262437 w 7987588"/>
              <a:gd name="connsiteY17" fmla="*/ 2096625 h 3630150"/>
              <a:gd name="connsiteX18" fmla="*/ 4443412 w 7987588"/>
              <a:gd name="connsiteY18" fmla="*/ 1544175 h 3630150"/>
              <a:gd name="connsiteX19" fmla="*/ 4657725 w 7987588"/>
              <a:gd name="connsiteY19" fmla="*/ 1382250 h 3630150"/>
              <a:gd name="connsiteX20" fmla="*/ 4810125 w 7987588"/>
              <a:gd name="connsiteY20" fmla="*/ 1196512 h 3630150"/>
              <a:gd name="connsiteX21" fmla="*/ 4981575 w 7987588"/>
              <a:gd name="connsiteY21" fmla="*/ 1234612 h 3630150"/>
              <a:gd name="connsiteX22" fmla="*/ 5162550 w 7987588"/>
              <a:gd name="connsiteY22" fmla="*/ 1139362 h 3630150"/>
              <a:gd name="connsiteX23" fmla="*/ 5362575 w 7987588"/>
              <a:gd name="connsiteY23" fmla="*/ 1191750 h 3630150"/>
              <a:gd name="connsiteX24" fmla="*/ 5705475 w 7987588"/>
              <a:gd name="connsiteY24" fmla="*/ 934575 h 3630150"/>
              <a:gd name="connsiteX25" fmla="*/ 5934075 w 7987588"/>
              <a:gd name="connsiteY25" fmla="*/ 725025 h 3630150"/>
              <a:gd name="connsiteX26" fmla="*/ 6096000 w 7987588"/>
              <a:gd name="connsiteY26" fmla="*/ 434512 h 3630150"/>
              <a:gd name="connsiteX27" fmla="*/ 6319837 w 7987588"/>
              <a:gd name="connsiteY27" fmla="*/ 696450 h 3630150"/>
              <a:gd name="connsiteX28" fmla="*/ 6481762 w 7987588"/>
              <a:gd name="connsiteY28" fmla="*/ 906000 h 3630150"/>
              <a:gd name="connsiteX29" fmla="*/ 6553200 w 7987588"/>
              <a:gd name="connsiteY29" fmla="*/ 786937 h 3630150"/>
              <a:gd name="connsiteX30" fmla="*/ 6619875 w 7987588"/>
              <a:gd name="connsiteY30" fmla="*/ 653587 h 3630150"/>
              <a:gd name="connsiteX31" fmla="*/ 6781800 w 7987588"/>
              <a:gd name="connsiteY31" fmla="*/ 467850 h 3630150"/>
              <a:gd name="connsiteX32" fmla="*/ 6919912 w 7987588"/>
              <a:gd name="connsiteY32" fmla="*/ 324975 h 3630150"/>
              <a:gd name="connsiteX33" fmla="*/ 7034212 w 7987588"/>
              <a:gd name="connsiteY33" fmla="*/ 229725 h 3630150"/>
              <a:gd name="connsiteX34" fmla="*/ 7210425 w 7987588"/>
              <a:gd name="connsiteY34" fmla="*/ 148762 h 3630150"/>
              <a:gd name="connsiteX35" fmla="*/ 7281862 w 7987588"/>
              <a:gd name="connsiteY35" fmla="*/ 77325 h 3630150"/>
              <a:gd name="connsiteX36" fmla="*/ 7358062 w 7987588"/>
              <a:gd name="connsiteY36" fmla="*/ 20175 h 3630150"/>
              <a:gd name="connsiteX37" fmla="*/ 7400925 w 7987588"/>
              <a:gd name="connsiteY37" fmla="*/ 15412 h 3630150"/>
              <a:gd name="connsiteX38" fmla="*/ 7582481 w 7987588"/>
              <a:gd name="connsiteY38" fmla="*/ 602069 h 3630150"/>
              <a:gd name="connsiteX39" fmla="*/ 7754467 w 7987588"/>
              <a:gd name="connsiteY39" fmla="*/ 13398 h 3630150"/>
              <a:gd name="connsiteX40" fmla="*/ 7987344 w 7987588"/>
              <a:gd name="connsiteY40" fmla="*/ 13350 h 3630150"/>
              <a:gd name="connsiteX41" fmla="*/ 7978306 w 7987588"/>
              <a:gd name="connsiteY41" fmla="*/ 3630150 h 3630150"/>
              <a:gd name="connsiteX42" fmla="*/ 0 w 7987588"/>
              <a:gd name="connsiteY42" fmla="*/ 3630150 h 363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987588" h="3630150">
                <a:moveTo>
                  <a:pt x="0" y="3630150"/>
                </a:moveTo>
                <a:lnTo>
                  <a:pt x="871537" y="3534900"/>
                </a:lnTo>
                <a:lnTo>
                  <a:pt x="1209675" y="3530137"/>
                </a:lnTo>
                <a:lnTo>
                  <a:pt x="1414462" y="3492037"/>
                </a:lnTo>
                <a:lnTo>
                  <a:pt x="1743075" y="3492037"/>
                </a:lnTo>
                <a:lnTo>
                  <a:pt x="1952625" y="3444412"/>
                </a:lnTo>
                <a:lnTo>
                  <a:pt x="2138362" y="3434887"/>
                </a:lnTo>
                <a:lnTo>
                  <a:pt x="2533650" y="3420600"/>
                </a:lnTo>
                <a:lnTo>
                  <a:pt x="2676525" y="3411075"/>
                </a:lnTo>
                <a:lnTo>
                  <a:pt x="2800350" y="3363450"/>
                </a:lnTo>
                <a:lnTo>
                  <a:pt x="3171825" y="3182475"/>
                </a:lnTo>
                <a:lnTo>
                  <a:pt x="3295650" y="3177712"/>
                </a:lnTo>
                <a:lnTo>
                  <a:pt x="3519487" y="3068175"/>
                </a:lnTo>
                <a:lnTo>
                  <a:pt x="3686175" y="3125325"/>
                </a:lnTo>
                <a:lnTo>
                  <a:pt x="3686175" y="3125325"/>
                </a:lnTo>
                <a:lnTo>
                  <a:pt x="3867150" y="3049125"/>
                </a:lnTo>
                <a:lnTo>
                  <a:pt x="4048125" y="2477625"/>
                </a:lnTo>
                <a:lnTo>
                  <a:pt x="4262437" y="2096625"/>
                </a:lnTo>
                <a:lnTo>
                  <a:pt x="4443412" y="1544175"/>
                </a:lnTo>
                <a:lnTo>
                  <a:pt x="4657725" y="1382250"/>
                </a:lnTo>
                <a:lnTo>
                  <a:pt x="4810125" y="1196512"/>
                </a:lnTo>
                <a:lnTo>
                  <a:pt x="4981575" y="1234612"/>
                </a:lnTo>
                <a:lnTo>
                  <a:pt x="5162550" y="1139362"/>
                </a:lnTo>
                <a:lnTo>
                  <a:pt x="5362575" y="1191750"/>
                </a:lnTo>
                <a:lnTo>
                  <a:pt x="5705475" y="934575"/>
                </a:lnTo>
                <a:lnTo>
                  <a:pt x="5934075" y="725025"/>
                </a:lnTo>
                <a:lnTo>
                  <a:pt x="6096000" y="434512"/>
                </a:lnTo>
                <a:lnTo>
                  <a:pt x="6319837" y="696450"/>
                </a:lnTo>
                <a:lnTo>
                  <a:pt x="6481762" y="906000"/>
                </a:lnTo>
                <a:lnTo>
                  <a:pt x="6553200" y="786937"/>
                </a:lnTo>
                <a:lnTo>
                  <a:pt x="6619875" y="653587"/>
                </a:lnTo>
                <a:lnTo>
                  <a:pt x="6781800" y="467850"/>
                </a:lnTo>
                <a:lnTo>
                  <a:pt x="6919912" y="324975"/>
                </a:lnTo>
                <a:lnTo>
                  <a:pt x="7034212" y="229725"/>
                </a:lnTo>
                <a:lnTo>
                  <a:pt x="7210425" y="148762"/>
                </a:lnTo>
                <a:lnTo>
                  <a:pt x="7281862" y="77325"/>
                </a:lnTo>
                <a:lnTo>
                  <a:pt x="7358062" y="20175"/>
                </a:lnTo>
                <a:lnTo>
                  <a:pt x="7400925" y="15412"/>
                </a:lnTo>
                <a:cubicBezTo>
                  <a:pt x="7400925" y="252197"/>
                  <a:pt x="7582481" y="365284"/>
                  <a:pt x="7582481" y="602069"/>
                </a:cubicBezTo>
                <a:cubicBezTo>
                  <a:pt x="7598331" y="929373"/>
                  <a:pt x="7727299" y="-2852"/>
                  <a:pt x="7754467" y="13398"/>
                </a:cubicBezTo>
                <a:cubicBezTo>
                  <a:pt x="7782064" y="-24038"/>
                  <a:pt x="7801686" y="30716"/>
                  <a:pt x="7987344" y="13350"/>
                </a:cubicBezTo>
                <a:cubicBezTo>
                  <a:pt x="7991151" y="3414993"/>
                  <a:pt x="7948838" y="654765"/>
                  <a:pt x="7978306" y="3630150"/>
                </a:cubicBezTo>
                <a:lnTo>
                  <a:pt x="0" y="3630150"/>
                </a:lnTo>
                <a:close/>
              </a:path>
            </a:pathLst>
          </a:custGeom>
          <a:solidFill>
            <a:srgbClr val="80000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314451" y="4776788"/>
            <a:ext cx="7415432" cy="190500"/>
          </a:xfrm>
          <a:custGeom>
            <a:avLst/>
            <a:gdLst>
              <a:gd name="connsiteX0" fmla="*/ 0 w 7415213"/>
              <a:gd name="connsiteY0" fmla="*/ 190500 h 190500"/>
              <a:gd name="connsiteX1" fmla="*/ 7415213 w 7415213"/>
              <a:gd name="connsiteY1" fmla="*/ 185737 h 190500"/>
              <a:gd name="connsiteX2" fmla="*/ 7405688 w 7415213"/>
              <a:gd name="connsiteY2" fmla="*/ 9525 h 190500"/>
              <a:gd name="connsiteX3" fmla="*/ 7324725 w 7415213"/>
              <a:gd name="connsiteY3" fmla="*/ 9525 h 190500"/>
              <a:gd name="connsiteX4" fmla="*/ 7324725 w 7415213"/>
              <a:gd name="connsiteY4" fmla="*/ 9525 h 190500"/>
              <a:gd name="connsiteX5" fmla="*/ 6386513 w 7415213"/>
              <a:gd name="connsiteY5" fmla="*/ 0 h 190500"/>
              <a:gd name="connsiteX6" fmla="*/ 6386513 w 7415213"/>
              <a:gd name="connsiteY6" fmla="*/ 0 h 190500"/>
              <a:gd name="connsiteX7" fmla="*/ 6015038 w 7415213"/>
              <a:gd name="connsiteY7" fmla="*/ 9525 h 190500"/>
              <a:gd name="connsiteX8" fmla="*/ 6005513 w 7415213"/>
              <a:gd name="connsiteY8" fmla="*/ 28575 h 190500"/>
              <a:gd name="connsiteX9" fmla="*/ 5657850 w 7415213"/>
              <a:gd name="connsiteY9" fmla="*/ 23812 h 190500"/>
              <a:gd name="connsiteX10" fmla="*/ 5648325 w 7415213"/>
              <a:gd name="connsiteY10" fmla="*/ 42862 h 190500"/>
              <a:gd name="connsiteX11" fmla="*/ 5295900 w 7415213"/>
              <a:gd name="connsiteY11" fmla="*/ 47625 h 190500"/>
              <a:gd name="connsiteX12" fmla="*/ 5281613 w 7415213"/>
              <a:gd name="connsiteY12" fmla="*/ 19050 h 190500"/>
              <a:gd name="connsiteX13" fmla="*/ 5114925 w 7415213"/>
              <a:gd name="connsiteY13" fmla="*/ 23812 h 190500"/>
              <a:gd name="connsiteX14" fmla="*/ 5095875 w 7415213"/>
              <a:gd name="connsiteY14" fmla="*/ 47625 h 190500"/>
              <a:gd name="connsiteX15" fmla="*/ 4552950 w 7415213"/>
              <a:gd name="connsiteY15" fmla="*/ 33337 h 190500"/>
              <a:gd name="connsiteX16" fmla="*/ 4543425 w 7415213"/>
              <a:gd name="connsiteY16" fmla="*/ 61912 h 190500"/>
              <a:gd name="connsiteX17" fmla="*/ 4162425 w 7415213"/>
              <a:gd name="connsiteY17" fmla="*/ 61912 h 190500"/>
              <a:gd name="connsiteX18" fmla="*/ 4157663 w 7415213"/>
              <a:gd name="connsiteY18" fmla="*/ 85725 h 190500"/>
              <a:gd name="connsiteX19" fmla="*/ 3643313 w 7415213"/>
              <a:gd name="connsiteY19" fmla="*/ 76200 h 190500"/>
              <a:gd name="connsiteX20" fmla="*/ 3619500 w 7415213"/>
              <a:gd name="connsiteY20" fmla="*/ 95250 h 190500"/>
              <a:gd name="connsiteX21" fmla="*/ 2886075 w 7415213"/>
              <a:gd name="connsiteY21" fmla="*/ 95250 h 190500"/>
              <a:gd name="connsiteX22" fmla="*/ 2886075 w 7415213"/>
              <a:gd name="connsiteY22" fmla="*/ 95250 h 190500"/>
              <a:gd name="connsiteX23" fmla="*/ 2328863 w 7415213"/>
              <a:gd name="connsiteY23" fmla="*/ 109537 h 190500"/>
              <a:gd name="connsiteX24" fmla="*/ 2281238 w 7415213"/>
              <a:gd name="connsiteY24" fmla="*/ 128587 h 190500"/>
              <a:gd name="connsiteX25" fmla="*/ 1790700 w 7415213"/>
              <a:gd name="connsiteY25" fmla="*/ 128587 h 190500"/>
              <a:gd name="connsiteX26" fmla="*/ 1771650 w 7415213"/>
              <a:gd name="connsiteY26" fmla="*/ 142875 h 190500"/>
              <a:gd name="connsiteX27" fmla="*/ 1042988 w 7415213"/>
              <a:gd name="connsiteY27" fmla="*/ 147637 h 190500"/>
              <a:gd name="connsiteX28" fmla="*/ 1023938 w 7415213"/>
              <a:gd name="connsiteY28" fmla="*/ 166687 h 190500"/>
              <a:gd name="connsiteX29" fmla="*/ 490538 w 7415213"/>
              <a:gd name="connsiteY29" fmla="*/ 171450 h 190500"/>
              <a:gd name="connsiteX30" fmla="*/ 0 w 7415213"/>
              <a:gd name="connsiteY30" fmla="*/ 190500 h 190500"/>
              <a:gd name="connsiteX0" fmla="*/ 0 w 7421928"/>
              <a:gd name="connsiteY0" fmla="*/ 190500 h 190500"/>
              <a:gd name="connsiteX1" fmla="*/ 7415213 w 7421928"/>
              <a:gd name="connsiteY1" fmla="*/ 185737 h 190500"/>
              <a:gd name="connsiteX2" fmla="*/ 7421928 w 7421928"/>
              <a:gd name="connsiteY2" fmla="*/ 9525 h 190500"/>
              <a:gd name="connsiteX3" fmla="*/ 7324725 w 7421928"/>
              <a:gd name="connsiteY3" fmla="*/ 9525 h 190500"/>
              <a:gd name="connsiteX4" fmla="*/ 7324725 w 7421928"/>
              <a:gd name="connsiteY4" fmla="*/ 9525 h 190500"/>
              <a:gd name="connsiteX5" fmla="*/ 6386513 w 7421928"/>
              <a:gd name="connsiteY5" fmla="*/ 0 h 190500"/>
              <a:gd name="connsiteX6" fmla="*/ 6386513 w 7421928"/>
              <a:gd name="connsiteY6" fmla="*/ 0 h 190500"/>
              <a:gd name="connsiteX7" fmla="*/ 6015038 w 7421928"/>
              <a:gd name="connsiteY7" fmla="*/ 9525 h 190500"/>
              <a:gd name="connsiteX8" fmla="*/ 6005513 w 7421928"/>
              <a:gd name="connsiteY8" fmla="*/ 28575 h 190500"/>
              <a:gd name="connsiteX9" fmla="*/ 5657850 w 7421928"/>
              <a:gd name="connsiteY9" fmla="*/ 23812 h 190500"/>
              <a:gd name="connsiteX10" fmla="*/ 5648325 w 7421928"/>
              <a:gd name="connsiteY10" fmla="*/ 42862 h 190500"/>
              <a:gd name="connsiteX11" fmla="*/ 5295900 w 7421928"/>
              <a:gd name="connsiteY11" fmla="*/ 47625 h 190500"/>
              <a:gd name="connsiteX12" fmla="*/ 5281613 w 7421928"/>
              <a:gd name="connsiteY12" fmla="*/ 19050 h 190500"/>
              <a:gd name="connsiteX13" fmla="*/ 5114925 w 7421928"/>
              <a:gd name="connsiteY13" fmla="*/ 23812 h 190500"/>
              <a:gd name="connsiteX14" fmla="*/ 5095875 w 7421928"/>
              <a:gd name="connsiteY14" fmla="*/ 47625 h 190500"/>
              <a:gd name="connsiteX15" fmla="*/ 4552950 w 7421928"/>
              <a:gd name="connsiteY15" fmla="*/ 33337 h 190500"/>
              <a:gd name="connsiteX16" fmla="*/ 4543425 w 7421928"/>
              <a:gd name="connsiteY16" fmla="*/ 61912 h 190500"/>
              <a:gd name="connsiteX17" fmla="*/ 4162425 w 7421928"/>
              <a:gd name="connsiteY17" fmla="*/ 61912 h 190500"/>
              <a:gd name="connsiteX18" fmla="*/ 4157663 w 7421928"/>
              <a:gd name="connsiteY18" fmla="*/ 85725 h 190500"/>
              <a:gd name="connsiteX19" fmla="*/ 3643313 w 7421928"/>
              <a:gd name="connsiteY19" fmla="*/ 76200 h 190500"/>
              <a:gd name="connsiteX20" fmla="*/ 3619500 w 7421928"/>
              <a:gd name="connsiteY20" fmla="*/ 95250 h 190500"/>
              <a:gd name="connsiteX21" fmla="*/ 2886075 w 7421928"/>
              <a:gd name="connsiteY21" fmla="*/ 95250 h 190500"/>
              <a:gd name="connsiteX22" fmla="*/ 2886075 w 7421928"/>
              <a:gd name="connsiteY22" fmla="*/ 95250 h 190500"/>
              <a:gd name="connsiteX23" fmla="*/ 2328863 w 7421928"/>
              <a:gd name="connsiteY23" fmla="*/ 109537 h 190500"/>
              <a:gd name="connsiteX24" fmla="*/ 2281238 w 7421928"/>
              <a:gd name="connsiteY24" fmla="*/ 128587 h 190500"/>
              <a:gd name="connsiteX25" fmla="*/ 1790700 w 7421928"/>
              <a:gd name="connsiteY25" fmla="*/ 128587 h 190500"/>
              <a:gd name="connsiteX26" fmla="*/ 1771650 w 7421928"/>
              <a:gd name="connsiteY26" fmla="*/ 142875 h 190500"/>
              <a:gd name="connsiteX27" fmla="*/ 1042988 w 7421928"/>
              <a:gd name="connsiteY27" fmla="*/ 147637 h 190500"/>
              <a:gd name="connsiteX28" fmla="*/ 1023938 w 7421928"/>
              <a:gd name="connsiteY28" fmla="*/ 166687 h 190500"/>
              <a:gd name="connsiteX29" fmla="*/ 490538 w 7421928"/>
              <a:gd name="connsiteY29" fmla="*/ 171450 h 190500"/>
              <a:gd name="connsiteX30" fmla="*/ 0 w 7421928"/>
              <a:gd name="connsiteY30" fmla="*/ 190500 h 190500"/>
              <a:gd name="connsiteX0" fmla="*/ 0 w 7415213"/>
              <a:gd name="connsiteY0" fmla="*/ 190500 h 190500"/>
              <a:gd name="connsiteX1" fmla="*/ 7415213 w 7415213"/>
              <a:gd name="connsiteY1" fmla="*/ 185737 h 190500"/>
              <a:gd name="connsiteX2" fmla="*/ 7402440 w 7415213"/>
              <a:gd name="connsiteY2" fmla="*/ 12773 h 190500"/>
              <a:gd name="connsiteX3" fmla="*/ 7324725 w 7415213"/>
              <a:gd name="connsiteY3" fmla="*/ 9525 h 190500"/>
              <a:gd name="connsiteX4" fmla="*/ 7324725 w 7415213"/>
              <a:gd name="connsiteY4" fmla="*/ 9525 h 190500"/>
              <a:gd name="connsiteX5" fmla="*/ 6386513 w 7415213"/>
              <a:gd name="connsiteY5" fmla="*/ 0 h 190500"/>
              <a:gd name="connsiteX6" fmla="*/ 6386513 w 7415213"/>
              <a:gd name="connsiteY6" fmla="*/ 0 h 190500"/>
              <a:gd name="connsiteX7" fmla="*/ 6015038 w 7415213"/>
              <a:gd name="connsiteY7" fmla="*/ 9525 h 190500"/>
              <a:gd name="connsiteX8" fmla="*/ 6005513 w 7415213"/>
              <a:gd name="connsiteY8" fmla="*/ 28575 h 190500"/>
              <a:gd name="connsiteX9" fmla="*/ 5657850 w 7415213"/>
              <a:gd name="connsiteY9" fmla="*/ 23812 h 190500"/>
              <a:gd name="connsiteX10" fmla="*/ 5648325 w 7415213"/>
              <a:gd name="connsiteY10" fmla="*/ 42862 h 190500"/>
              <a:gd name="connsiteX11" fmla="*/ 5295900 w 7415213"/>
              <a:gd name="connsiteY11" fmla="*/ 47625 h 190500"/>
              <a:gd name="connsiteX12" fmla="*/ 5281613 w 7415213"/>
              <a:gd name="connsiteY12" fmla="*/ 19050 h 190500"/>
              <a:gd name="connsiteX13" fmla="*/ 5114925 w 7415213"/>
              <a:gd name="connsiteY13" fmla="*/ 23812 h 190500"/>
              <a:gd name="connsiteX14" fmla="*/ 5095875 w 7415213"/>
              <a:gd name="connsiteY14" fmla="*/ 47625 h 190500"/>
              <a:gd name="connsiteX15" fmla="*/ 4552950 w 7415213"/>
              <a:gd name="connsiteY15" fmla="*/ 33337 h 190500"/>
              <a:gd name="connsiteX16" fmla="*/ 4543425 w 7415213"/>
              <a:gd name="connsiteY16" fmla="*/ 61912 h 190500"/>
              <a:gd name="connsiteX17" fmla="*/ 4162425 w 7415213"/>
              <a:gd name="connsiteY17" fmla="*/ 61912 h 190500"/>
              <a:gd name="connsiteX18" fmla="*/ 4157663 w 7415213"/>
              <a:gd name="connsiteY18" fmla="*/ 85725 h 190500"/>
              <a:gd name="connsiteX19" fmla="*/ 3643313 w 7415213"/>
              <a:gd name="connsiteY19" fmla="*/ 76200 h 190500"/>
              <a:gd name="connsiteX20" fmla="*/ 3619500 w 7415213"/>
              <a:gd name="connsiteY20" fmla="*/ 95250 h 190500"/>
              <a:gd name="connsiteX21" fmla="*/ 2886075 w 7415213"/>
              <a:gd name="connsiteY21" fmla="*/ 95250 h 190500"/>
              <a:gd name="connsiteX22" fmla="*/ 2886075 w 7415213"/>
              <a:gd name="connsiteY22" fmla="*/ 95250 h 190500"/>
              <a:gd name="connsiteX23" fmla="*/ 2328863 w 7415213"/>
              <a:gd name="connsiteY23" fmla="*/ 109537 h 190500"/>
              <a:gd name="connsiteX24" fmla="*/ 2281238 w 7415213"/>
              <a:gd name="connsiteY24" fmla="*/ 128587 h 190500"/>
              <a:gd name="connsiteX25" fmla="*/ 1790700 w 7415213"/>
              <a:gd name="connsiteY25" fmla="*/ 128587 h 190500"/>
              <a:gd name="connsiteX26" fmla="*/ 1771650 w 7415213"/>
              <a:gd name="connsiteY26" fmla="*/ 142875 h 190500"/>
              <a:gd name="connsiteX27" fmla="*/ 1042988 w 7415213"/>
              <a:gd name="connsiteY27" fmla="*/ 147637 h 190500"/>
              <a:gd name="connsiteX28" fmla="*/ 1023938 w 7415213"/>
              <a:gd name="connsiteY28" fmla="*/ 166687 h 190500"/>
              <a:gd name="connsiteX29" fmla="*/ 490538 w 7415213"/>
              <a:gd name="connsiteY29" fmla="*/ 171450 h 190500"/>
              <a:gd name="connsiteX30" fmla="*/ 0 w 7415213"/>
              <a:gd name="connsiteY30" fmla="*/ 190500 h 190500"/>
              <a:gd name="connsiteX0" fmla="*/ 0 w 7415432"/>
              <a:gd name="connsiteY0" fmla="*/ 190500 h 190500"/>
              <a:gd name="connsiteX1" fmla="*/ 7415213 w 7415432"/>
              <a:gd name="connsiteY1" fmla="*/ 185737 h 190500"/>
              <a:gd name="connsiteX2" fmla="*/ 7415432 w 7415432"/>
              <a:gd name="connsiteY2" fmla="*/ 12773 h 190500"/>
              <a:gd name="connsiteX3" fmla="*/ 7324725 w 7415432"/>
              <a:gd name="connsiteY3" fmla="*/ 9525 h 190500"/>
              <a:gd name="connsiteX4" fmla="*/ 7324725 w 7415432"/>
              <a:gd name="connsiteY4" fmla="*/ 9525 h 190500"/>
              <a:gd name="connsiteX5" fmla="*/ 6386513 w 7415432"/>
              <a:gd name="connsiteY5" fmla="*/ 0 h 190500"/>
              <a:gd name="connsiteX6" fmla="*/ 6386513 w 7415432"/>
              <a:gd name="connsiteY6" fmla="*/ 0 h 190500"/>
              <a:gd name="connsiteX7" fmla="*/ 6015038 w 7415432"/>
              <a:gd name="connsiteY7" fmla="*/ 9525 h 190500"/>
              <a:gd name="connsiteX8" fmla="*/ 6005513 w 7415432"/>
              <a:gd name="connsiteY8" fmla="*/ 28575 h 190500"/>
              <a:gd name="connsiteX9" fmla="*/ 5657850 w 7415432"/>
              <a:gd name="connsiteY9" fmla="*/ 23812 h 190500"/>
              <a:gd name="connsiteX10" fmla="*/ 5648325 w 7415432"/>
              <a:gd name="connsiteY10" fmla="*/ 42862 h 190500"/>
              <a:gd name="connsiteX11" fmla="*/ 5295900 w 7415432"/>
              <a:gd name="connsiteY11" fmla="*/ 47625 h 190500"/>
              <a:gd name="connsiteX12" fmla="*/ 5281613 w 7415432"/>
              <a:gd name="connsiteY12" fmla="*/ 19050 h 190500"/>
              <a:gd name="connsiteX13" fmla="*/ 5114925 w 7415432"/>
              <a:gd name="connsiteY13" fmla="*/ 23812 h 190500"/>
              <a:gd name="connsiteX14" fmla="*/ 5095875 w 7415432"/>
              <a:gd name="connsiteY14" fmla="*/ 47625 h 190500"/>
              <a:gd name="connsiteX15" fmla="*/ 4552950 w 7415432"/>
              <a:gd name="connsiteY15" fmla="*/ 33337 h 190500"/>
              <a:gd name="connsiteX16" fmla="*/ 4543425 w 7415432"/>
              <a:gd name="connsiteY16" fmla="*/ 61912 h 190500"/>
              <a:gd name="connsiteX17" fmla="*/ 4162425 w 7415432"/>
              <a:gd name="connsiteY17" fmla="*/ 61912 h 190500"/>
              <a:gd name="connsiteX18" fmla="*/ 4157663 w 7415432"/>
              <a:gd name="connsiteY18" fmla="*/ 85725 h 190500"/>
              <a:gd name="connsiteX19" fmla="*/ 3643313 w 7415432"/>
              <a:gd name="connsiteY19" fmla="*/ 76200 h 190500"/>
              <a:gd name="connsiteX20" fmla="*/ 3619500 w 7415432"/>
              <a:gd name="connsiteY20" fmla="*/ 95250 h 190500"/>
              <a:gd name="connsiteX21" fmla="*/ 2886075 w 7415432"/>
              <a:gd name="connsiteY21" fmla="*/ 95250 h 190500"/>
              <a:gd name="connsiteX22" fmla="*/ 2886075 w 7415432"/>
              <a:gd name="connsiteY22" fmla="*/ 95250 h 190500"/>
              <a:gd name="connsiteX23" fmla="*/ 2328863 w 7415432"/>
              <a:gd name="connsiteY23" fmla="*/ 109537 h 190500"/>
              <a:gd name="connsiteX24" fmla="*/ 2281238 w 7415432"/>
              <a:gd name="connsiteY24" fmla="*/ 128587 h 190500"/>
              <a:gd name="connsiteX25" fmla="*/ 1790700 w 7415432"/>
              <a:gd name="connsiteY25" fmla="*/ 128587 h 190500"/>
              <a:gd name="connsiteX26" fmla="*/ 1771650 w 7415432"/>
              <a:gd name="connsiteY26" fmla="*/ 142875 h 190500"/>
              <a:gd name="connsiteX27" fmla="*/ 1042988 w 7415432"/>
              <a:gd name="connsiteY27" fmla="*/ 147637 h 190500"/>
              <a:gd name="connsiteX28" fmla="*/ 1023938 w 7415432"/>
              <a:gd name="connsiteY28" fmla="*/ 166687 h 190500"/>
              <a:gd name="connsiteX29" fmla="*/ 490538 w 7415432"/>
              <a:gd name="connsiteY29" fmla="*/ 171450 h 190500"/>
              <a:gd name="connsiteX30" fmla="*/ 0 w 7415432"/>
              <a:gd name="connsiteY30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415432" h="190500">
                <a:moveTo>
                  <a:pt x="0" y="190500"/>
                </a:moveTo>
                <a:lnTo>
                  <a:pt x="7415213" y="185737"/>
                </a:lnTo>
                <a:lnTo>
                  <a:pt x="7415432" y="12773"/>
                </a:lnTo>
                <a:lnTo>
                  <a:pt x="7324725" y="9525"/>
                </a:lnTo>
                <a:lnTo>
                  <a:pt x="7324725" y="9525"/>
                </a:lnTo>
                <a:lnTo>
                  <a:pt x="6386513" y="0"/>
                </a:lnTo>
                <a:lnTo>
                  <a:pt x="6386513" y="0"/>
                </a:lnTo>
                <a:lnTo>
                  <a:pt x="6015038" y="9525"/>
                </a:lnTo>
                <a:lnTo>
                  <a:pt x="6005513" y="28575"/>
                </a:lnTo>
                <a:lnTo>
                  <a:pt x="5657850" y="23812"/>
                </a:lnTo>
                <a:lnTo>
                  <a:pt x="5648325" y="42862"/>
                </a:lnTo>
                <a:lnTo>
                  <a:pt x="5295900" y="47625"/>
                </a:lnTo>
                <a:lnTo>
                  <a:pt x="5281613" y="19050"/>
                </a:lnTo>
                <a:lnTo>
                  <a:pt x="5114925" y="23812"/>
                </a:lnTo>
                <a:lnTo>
                  <a:pt x="5095875" y="47625"/>
                </a:lnTo>
                <a:lnTo>
                  <a:pt x="4552950" y="33337"/>
                </a:lnTo>
                <a:lnTo>
                  <a:pt x="4543425" y="61912"/>
                </a:lnTo>
                <a:lnTo>
                  <a:pt x="4162425" y="61912"/>
                </a:lnTo>
                <a:lnTo>
                  <a:pt x="4157663" y="85725"/>
                </a:lnTo>
                <a:lnTo>
                  <a:pt x="3643313" y="76200"/>
                </a:lnTo>
                <a:lnTo>
                  <a:pt x="3619500" y="95250"/>
                </a:lnTo>
                <a:lnTo>
                  <a:pt x="2886075" y="95250"/>
                </a:lnTo>
                <a:lnTo>
                  <a:pt x="2886075" y="95250"/>
                </a:lnTo>
                <a:lnTo>
                  <a:pt x="2328863" y="109537"/>
                </a:lnTo>
                <a:lnTo>
                  <a:pt x="2281238" y="128587"/>
                </a:lnTo>
                <a:lnTo>
                  <a:pt x="1790700" y="128587"/>
                </a:lnTo>
                <a:lnTo>
                  <a:pt x="1771650" y="142875"/>
                </a:lnTo>
                <a:lnTo>
                  <a:pt x="1042988" y="147637"/>
                </a:lnTo>
                <a:lnTo>
                  <a:pt x="1023938" y="166687"/>
                </a:lnTo>
                <a:lnTo>
                  <a:pt x="490538" y="171450"/>
                </a:lnTo>
                <a:lnTo>
                  <a:pt x="0" y="190500"/>
                </a:lnTo>
                <a:close/>
              </a:path>
            </a:pathLst>
          </a:custGeom>
          <a:solidFill>
            <a:srgbClr val="005148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4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899373678"/>
              </p:ext>
            </p:extLst>
          </p:nvPr>
        </p:nvGraphicFramePr>
        <p:xfrm>
          <a:off x="1722895" y="1133856"/>
          <a:ext cx="7196989" cy="4849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Doctor’s Paperwork Increasing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Medscape – Physician Compensation Report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873919"/>
            <a:ext cx="179394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Hours per week spent on paperwork and administration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124281" y="5591019"/>
            <a:ext cx="248666" cy="248666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35665" y="5591019"/>
            <a:ext cx="248666" cy="24866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3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5410200"/>
          </a:xfrm>
        </p:spPr>
        <p:txBody>
          <a:bodyPr/>
          <a:lstStyle/>
          <a:p>
            <a:r>
              <a:rPr lang="en-US" sz="5400" dirty="0"/>
              <a:t>Investor-Owned Care:</a:t>
            </a:r>
            <a:br>
              <a:rPr lang="en-US" sz="5400" dirty="0"/>
            </a:br>
            <a:r>
              <a:rPr lang="en-US" sz="5400" dirty="0"/>
              <a:t>Inflated Costs,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Inferior </a:t>
            </a:r>
            <a:r>
              <a:rPr lang="en-US" sz="5400" dirty="0"/>
              <a:t>Quality</a:t>
            </a:r>
          </a:p>
        </p:txBody>
      </p:sp>
    </p:spTree>
    <p:extLst>
      <p:ext uri="{BB962C8B-B14F-4D97-AF65-F5344CB8AC3E}">
        <p14:creationId xmlns:p14="http://schemas.microsoft.com/office/powerpoint/2010/main" val="428733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Extent of For-Profit Ownership</a:t>
            </a:r>
            <a:endParaRPr lang="en-US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923335" y="6011702"/>
            <a:ext cx="5220665" cy="846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buFontTx/>
              <a:buNone/>
            </a:pPr>
            <a:r>
              <a:rPr lang="en-US" sz="1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*Data are for share of establishments</a:t>
            </a:r>
          </a:p>
          <a:p>
            <a:pPr marL="0" indent="0" algn="r">
              <a:lnSpc>
                <a:spcPct val="80000"/>
              </a:lnSpc>
              <a:buFontTx/>
              <a:buNone/>
            </a:pPr>
            <a:r>
              <a:rPr lang="en-US" sz="1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Commerce Department, Service Annual Survey, 2013 or more recent available data</a:t>
            </a:r>
          </a:p>
          <a:p>
            <a:pPr marL="0" indent="0" algn="r">
              <a:lnSpc>
                <a:spcPct val="80000"/>
              </a:lnSpc>
              <a:buFontTx/>
              <a:buNone/>
            </a:pPr>
            <a:r>
              <a:rPr lang="en-US" sz="1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Health </a:t>
            </a:r>
            <a:r>
              <a:rPr lang="en-US" sz="10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Af</a:t>
            </a:r>
            <a:r>
              <a:rPr lang="en-US" sz="1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2012;31:1286</a:t>
            </a:r>
            <a:endParaRPr lang="en-US" sz="1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679691614"/>
              </p:ext>
            </p:extLst>
          </p:nvPr>
        </p:nvGraphicFramePr>
        <p:xfrm>
          <a:off x="0" y="1058893"/>
          <a:ext cx="9144000" cy="457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53968" y="5579149"/>
            <a:ext cx="452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For-Profit Firms’ Share of Total Revenue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70870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Health Insurance Industry Profits, 2012</a:t>
            </a:r>
            <a:endParaRPr lang="en-US" sz="4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357801"/>
              </p:ext>
            </p:extLst>
          </p:nvPr>
        </p:nvGraphicFramePr>
        <p:xfrm>
          <a:off x="1837191" y="1405880"/>
          <a:ext cx="5469618" cy="39490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80296"/>
                <a:gridCol w="1989322"/>
              </a:tblGrid>
              <a:tr h="78981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Pharmaceuticals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$55.2 Billion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981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Insurers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$13.5 Billion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981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Equipment/Supplies</a:t>
                      </a:r>
                      <a:r>
                        <a:rPr lang="en-US" sz="2000" baseline="32000" dirty="0" smtClean="0">
                          <a:latin typeface="Franklin Gothic Book"/>
                          <a:cs typeface="Franklin Gothic Book"/>
                        </a:rPr>
                        <a:t>*</a:t>
                      </a:r>
                      <a:endParaRPr lang="en-US" sz="2000" baseline="3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$5.1 Billion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981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Distributors/Wholesalers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$3.7 Billion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981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Hospitals/Nursing</a:t>
                      </a:r>
                      <a:r>
                        <a:rPr lang="en-US" sz="2400" baseline="0" dirty="0" smtClean="0">
                          <a:latin typeface="Franklin Gothic Book"/>
                          <a:cs typeface="Franklin Gothic Book"/>
                        </a:rPr>
                        <a:t> Homes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$3.2 Billion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923335" y="6011702"/>
            <a:ext cx="5220665" cy="846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buFontTx/>
              <a:buNone/>
            </a:pPr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Fortune. May 2013</a:t>
            </a:r>
          </a:p>
          <a:p>
            <a:pPr marL="0" indent="0" algn="r">
              <a:lnSpc>
                <a:spcPct val="80000"/>
              </a:lnSpc>
              <a:buFontTx/>
              <a:buNone/>
            </a:pPr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*Note: Reflects one-time write-down of $4.1 billion by Boston Scientific </a:t>
            </a:r>
            <a:endParaRPr lang="en-US" sz="12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50772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Health Care </a:t>
            </a:r>
            <a:r>
              <a:rPr lang="en-US" dirty="0" smtClean="0"/>
              <a:t>CEOs’ </a:t>
            </a:r>
            <a:r>
              <a:rPr lang="en-US" dirty="0" smtClean="0"/>
              <a:t>Pay,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NY Times. 6/30/2013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90203" y="1206906"/>
            <a:ext cx="2136594" cy="2251034"/>
            <a:chOff x="190203" y="1206906"/>
            <a:chExt cx="2136594" cy="2251034"/>
          </a:xfrm>
        </p:grpSpPr>
        <p:sp>
          <p:nvSpPr>
            <p:cNvPr id="32" name="Rectangle 31"/>
            <p:cNvSpPr/>
            <p:nvPr/>
          </p:nvSpPr>
          <p:spPr>
            <a:xfrm>
              <a:off x="190203" y="1206906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Richard Bracken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HCA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4261" y="2750054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$34.6M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$84.5M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6511" y="1878028"/>
              <a:ext cx="662990" cy="959126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2400012" y="1206906"/>
            <a:ext cx="2134166" cy="2251034"/>
            <a:chOff x="2400012" y="1206906"/>
            <a:chExt cx="2134166" cy="2251034"/>
          </a:xfrm>
        </p:grpSpPr>
        <p:sp>
          <p:nvSpPr>
            <p:cNvPr id="33" name="Rectangle 32"/>
            <p:cNvSpPr/>
            <p:nvPr/>
          </p:nvSpPr>
          <p:spPr>
            <a:xfrm>
              <a:off x="2400012" y="1206906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Leonard </a:t>
              </a:r>
              <a:r>
                <a:rPr lang="en-US" sz="2000" dirty="0" err="1" smtClean="0">
                  <a:solidFill>
                    <a:schemeClr val="tx1"/>
                  </a:solidFill>
                  <a:latin typeface="Franklin Gothic Medium" pitchFamily="34" charset="0"/>
                </a:rPr>
                <a:t>Schleifer</a:t>
              </a:r>
              <a:endParaRPr lang="en-US" sz="2000" dirty="0" smtClean="0">
                <a:solidFill>
                  <a:schemeClr val="tx1"/>
                </a:solidFill>
                <a:latin typeface="Franklin Gothic Medium" pitchFamily="34" charset="0"/>
              </a:endParaRPr>
            </a:p>
            <a:p>
              <a:pPr algn="ctr"/>
              <a:r>
                <a:rPr lang="en-US" sz="2000" dirty="0" err="1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Regeneron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08149" y="2750054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$30.0M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$666M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/>
            <a:srcRect l="23595" r="24158"/>
            <a:stretch/>
          </p:blipFill>
          <p:spPr>
            <a:xfrm>
              <a:off x="3130742" y="1879873"/>
              <a:ext cx="665585" cy="955436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4" name="Group 53"/>
          <p:cNvGrpSpPr/>
          <p:nvPr/>
        </p:nvGrpSpPr>
        <p:grpSpPr>
          <a:xfrm>
            <a:off x="4609821" y="1206906"/>
            <a:ext cx="2134166" cy="2251034"/>
            <a:chOff x="4609821" y="1206906"/>
            <a:chExt cx="2134166" cy="2251034"/>
          </a:xfrm>
        </p:grpSpPr>
        <p:sp>
          <p:nvSpPr>
            <p:cNvPr id="34" name="Rectangle 33"/>
            <p:cNvSpPr/>
            <p:nvPr/>
          </p:nvSpPr>
          <p:spPr>
            <a:xfrm>
              <a:off x="4609821" y="1206906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Kent </a:t>
              </a:r>
              <a:r>
                <a:rPr lang="en-US" sz="2000" dirty="0" err="1" smtClean="0">
                  <a:solidFill>
                    <a:schemeClr val="tx1"/>
                  </a:solidFill>
                  <a:latin typeface="Franklin Gothic Medium" pitchFamily="34" charset="0"/>
                </a:rPr>
                <a:t>Thiry</a:t>
              </a:r>
              <a:endParaRPr lang="en-US" sz="2000" dirty="0" smtClean="0">
                <a:solidFill>
                  <a:schemeClr val="tx1"/>
                </a:solidFill>
                <a:latin typeface="Franklin Gothic Medium" pitchFamily="34" charset="0"/>
              </a:endParaRP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DaVita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20920" y="2750054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$26.8M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$66.3M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/>
            <a:srcRect l="22129" t="3733" r="41359" b="8299"/>
            <a:stretch/>
          </p:blipFill>
          <p:spPr>
            <a:xfrm>
              <a:off x="5337568" y="1880822"/>
              <a:ext cx="674204" cy="953538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5" name="Group 54"/>
          <p:cNvGrpSpPr/>
          <p:nvPr/>
        </p:nvGrpSpPr>
        <p:grpSpPr>
          <a:xfrm>
            <a:off x="6819631" y="1206906"/>
            <a:ext cx="2136594" cy="2251034"/>
            <a:chOff x="6819631" y="1206906"/>
            <a:chExt cx="2136594" cy="2251034"/>
          </a:xfrm>
        </p:grpSpPr>
        <p:sp>
          <p:nvSpPr>
            <p:cNvPr id="35" name="Rectangle 34"/>
            <p:cNvSpPr/>
            <p:nvPr/>
          </p:nvSpPr>
          <p:spPr>
            <a:xfrm>
              <a:off x="6819631" y="1206906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David </a:t>
              </a:r>
              <a:r>
                <a:rPr lang="en-US" sz="2000" dirty="0" err="1" smtClean="0">
                  <a:solidFill>
                    <a:schemeClr val="tx1"/>
                  </a:solidFill>
                  <a:latin typeface="Franklin Gothic Medium" pitchFamily="34" charset="0"/>
                </a:rPr>
                <a:t>Pyott</a:t>
              </a:r>
              <a:endParaRPr lang="en-US" sz="2000" dirty="0" smtClean="0">
                <a:solidFill>
                  <a:schemeClr val="tx1"/>
                </a:solidFill>
                <a:latin typeface="Franklin Gothic Medium" pitchFamily="34" charset="0"/>
              </a:endParaRP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Allergan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833689" y="2750054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$19.4M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$108M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/>
            <a:srcRect l="22442" t="8578" r="28147" b="23757"/>
            <a:stretch/>
          </p:blipFill>
          <p:spPr>
            <a:xfrm>
              <a:off x="7553014" y="1877532"/>
              <a:ext cx="680829" cy="960119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6" name="Group 55"/>
          <p:cNvGrpSpPr/>
          <p:nvPr/>
        </p:nvGrpSpPr>
        <p:grpSpPr>
          <a:xfrm>
            <a:off x="190203" y="3647625"/>
            <a:ext cx="2134166" cy="2249055"/>
            <a:chOff x="190203" y="3647625"/>
            <a:chExt cx="2134166" cy="2249055"/>
          </a:xfrm>
        </p:grpSpPr>
        <p:sp>
          <p:nvSpPr>
            <p:cNvPr id="28" name="Rectangle 27"/>
            <p:cNvSpPr/>
            <p:nvPr/>
          </p:nvSpPr>
          <p:spPr>
            <a:xfrm>
              <a:off x="190203" y="3647625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Miles White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Abbott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1078" y="5184457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$19.0M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$143M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/>
            <a:srcRect l="19409" r="14873" b="21116"/>
            <a:stretch/>
          </p:blipFill>
          <p:spPr>
            <a:xfrm>
              <a:off x="926511" y="4306379"/>
              <a:ext cx="661550" cy="960119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7" name="Group 56"/>
          <p:cNvGrpSpPr/>
          <p:nvPr/>
        </p:nvGrpSpPr>
        <p:grpSpPr>
          <a:xfrm>
            <a:off x="2400012" y="3647625"/>
            <a:ext cx="2136372" cy="2249055"/>
            <a:chOff x="2400012" y="3647625"/>
            <a:chExt cx="2136372" cy="2249055"/>
          </a:xfrm>
        </p:grpSpPr>
        <p:sp>
          <p:nvSpPr>
            <p:cNvPr id="29" name="Rectangle 28"/>
            <p:cNvSpPr/>
            <p:nvPr/>
          </p:nvSpPr>
          <p:spPr>
            <a:xfrm>
              <a:off x="2400012" y="3647625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Ian Reed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Pfizer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13848" y="5184457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$18.5M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$48.1M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/>
            <a:srcRect l="38124" r="33375" b="40812"/>
            <a:stretch/>
          </p:blipFill>
          <p:spPr>
            <a:xfrm>
              <a:off x="3133566" y="4306379"/>
              <a:ext cx="660481" cy="960119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8" name="Group 57"/>
          <p:cNvGrpSpPr/>
          <p:nvPr/>
        </p:nvGrpSpPr>
        <p:grpSpPr>
          <a:xfrm>
            <a:off x="4609821" y="3647625"/>
            <a:ext cx="2134166" cy="2249055"/>
            <a:chOff x="4609821" y="3647625"/>
            <a:chExt cx="2134166" cy="2249055"/>
          </a:xfrm>
        </p:grpSpPr>
        <p:sp>
          <p:nvSpPr>
            <p:cNvPr id="30" name="Rectangle 29"/>
            <p:cNvSpPr/>
            <p:nvPr/>
          </p:nvSpPr>
          <p:spPr>
            <a:xfrm>
              <a:off x="4609821" y="3647625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Robert Parkinson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Baxter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17737" y="5184457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$16.0M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$89.2M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8"/>
            <a:srcRect l="12669" t="4596" r="14036" b="22578"/>
            <a:stretch/>
          </p:blipFill>
          <p:spPr>
            <a:xfrm>
              <a:off x="5339552" y="4306379"/>
              <a:ext cx="667957" cy="960119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9" name="Group 58"/>
          <p:cNvGrpSpPr/>
          <p:nvPr/>
        </p:nvGrpSpPr>
        <p:grpSpPr>
          <a:xfrm>
            <a:off x="6819631" y="3647625"/>
            <a:ext cx="2134166" cy="2249055"/>
            <a:chOff x="6819631" y="3647625"/>
            <a:chExt cx="2134166" cy="2249055"/>
          </a:xfrm>
        </p:grpSpPr>
        <p:sp>
          <p:nvSpPr>
            <p:cNvPr id="31" name="Rectangle 30"/>
            <p:cNvSpPr/>
            <p:nvPr/>
          </p:nvSpPr>
          <p:spPr>
            <a:xfrm>
              <a:off x="6819631" y="3647625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Leonard Bell</a:t>
              </a:r>
            </a:p>
            <a:p>
              <a:pPr algn="ctr"/>
              <a:r>
                <a:rPr lang="en-US" sz="2000" dirty="0" err="1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Alexion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30507" y="5184457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$13.6M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$311M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9"/>
            <a:srcRect l="20619" t="5258" r="19780" b="23458"/>
            <a:stretch/>
          </p:blipFill>
          <p:spPr>
            <a:xfrm>
              <a:off x="7553014" y="4306379"/>
              <a:ext cx="667400" cy="960119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10313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For-Profit Hospitals’ </a:t>
            </a:r>
            <a:br>
              <a:rPr lang="en-US" dirty="0" smtClean="0"/>
            </a:br>
            <a:r>
              <a:rPr lang="en-US" dirty="0" smtClean="0"/>
              <a:t>Death Rates Are 2% Higher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33879" y="6053195"/>
            <a:ext cx="521012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Relative risk of hospital mortality for adult patients in private for-profit hospitals relative to private not-for-profit hospitals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fr-FR" sz="1400" dirty="0" smtClean="0">
                <a:solidFill>
                  <a:schemeClr val="bg2"/>
                </a:solidFill>
                <a:latin typeface="Franklin Gothic Book" pitchFamily="34" charset="0"/>
              </a:rPr>
              <a:t>CMAJ </a:t>
            </a:r>
            <a:r>
              <a:rPr lang="fr-FR" sz="1400" dirty="0" err="1" smtClean="0">
                <a:solidFill>
                  <a:schemeClr val="bg2"/>
                </a:solidFill>
                <a:latin typeface="Franklin Gothic Book" pitchFamily="34" charset="0"/>
              </a:rPr>
              <a:t>Devereaux</a:t>
            </a:r>
            <a:r>
              <a:rPr lang="fr-FR" sz="1400" dirty="0" smtClean="0">
                <a:solidFill>
                  <a:schemeClr val="bg2"/>
                </a:solidFill>
                <a:latin typeface="Franklin Gothic Book" pitchFamily="34" charset="0"/>
              </a:rPr>
              <a:t> et al. 166 (11): 1399.</a:t>
            </a:r>
            <a:endParaRPr lang="en-US" sz="14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16125" y="1421334"/>
            <a:ext cx="4389788" cy="4582040"/>
            <a:chOff x="4228186" y="1353312"/>
            <a:chExt cx="4454956" cy="4650062"/>
          </a:xfrm>
        </p:grpSpPr>
        <p:sp>
          <p:nvSpPr>
            <p:cNvPr id="15" name="Rectangle 14"/>
            <p:cNvSpPr/>
            <p:nvPr/>
          </p:nvSpPr>
          <p:spPr>
            <a:xfrm>
              <a:off x="4228186" y="1353312"/>
              <a:ext cx="4454956" cy="4608576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/>
            </a:blip>
            <a:srcRect l="51188" t="51599" r="4275" b="8869"/>
            <a:stretch>
              <a:fillRect/>
            </a:stretch>
          </p:blipFill>
          <p:spPr bwMode="auto">
            <a:xfrm>
              <a:off x="4520793" y="1382572"/>
              <a:ext cx="3950209" cy="43565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460489" y="2289195"/>
              <a:ext cx="16132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Franklin Gothic Medium" pitchFamily="34" charset="0"/>
                </a:rPr>
                <a:t>Favors </a:t>
              </a:r>
            </a:p>
            <a:p>
              <a:pPr algn="ctr"/>
              <a:r>
                <a:rPr lang="en-US" sz="2400" dirty="0" smtClean="0">
                  <a:latin typeface="Franklin Gothic Medium" pitchFamily="34" charset="0"/>
                </a:rPr>
                <a:t>for-profit hospitals</a:t>
              </a:r>
              <a:endParaRPr lang="en-US" sz="2400" dirty="0">
                <a:latin typeface="Franklin Gothic Medium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93408" y="2289195"/>
              <a:ext cx="18595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Franklin Gothic Medium" pitchFamily="34" charset="0"/>
                </a:rPr>
                <a:t>Favors </a:t>
              </a:r>
            </a:p>
            <a:p>
              <a:pPr algn="ctr"/>
              <a:r>
                <a:rPr lang="en-US" sz="2400" dirty="0" smtClean="0">
                  <a:latin typeface="Franklin Gothic Medium" pitchFamily="34" charset="0"/>
                </a:rPr>
                <a:t>not-for-profit hospitals</a:t>
              </a:r>
              <a:endParaRPr lang="en-US" sz="2400" dirty="0">
                <a:latin typeface="Franklin Gothic Medium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42991" y="5664820"/>
              <a:ext cx="33751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Franklin Gothic Book" pitchFamily="34" charset="0"/>
                </a:rPr>
                <a:t>Relative risk and 95% CI</a:t>
              </a:r>
              <a:endParaRPr lang="en-US" sz="1600" dirty="0">
                <a:latin typeface="Franklin Gothic Book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11805" y="4586869"/>
              <a:ext cx="401444" cy="408878"/>
            </a:xfrm>
            <a:prstGeom prst="rect">
              <a:avLst/>
            </a:prstGeom>
            <a:solidFill>
              <a:schemeClr val="bg1"/>
            </a:solidFill>
            <a:ln w="952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91053" y="1374278"/>
              <a:ext cx="401444" cy="408878"/>
            </a:xfrm>
            <a:prstGeom prst="rect">
              <a:avLst/>
            </a:prstGeom>
            <a:solidFill>
              <a:schemeClr val="bg1"/>
            </a:solidFill>
            <a:ln w="952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5400000">
              <a:off x="4396437" y="3445460"/>
              <a:ext cx="402335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74194" y="1937306"/>
            <a:ext cx="3073604" cy="3315005"/>
            <a:chOff x="1286255" y="1937306"/>
            <a:chExt cx="3073604" cy="3315005"/>
          </a:xfrm>
        </p:grpSpPr>
        <p:sp>
          <p:nvSpPr>
            <p:cNvPr id="17" name="Rectangle 16"/>
            <p:cNvSpPr/>
            <p:nvPr/>
          </p:nvSpPr>
          <p:spPr>
            <a:xfrm>
              <a:off x="1286255" y="1937306"/>
              <a:ext cx="3073604" cy="331500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/>
            </a:blip>
            <a:srcRect l="3844" t="47385" r="47977" b="12177"/>
            <a:stretch>
              <a:fillRect/>
            </a:stretch>
          </p:blipFill>
          <p:spPr bwMode="auto">
            <a:xfrm>
              <a:off x="1319829" y="1955953"/>
              <a:ext cx="3016190" cy="327643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3534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121825" y="1389888"/>
            <a:ext cx="7754112" cy="4030675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Shrinking Private Insurance</a:t>
            </a:r>
            <a:br>
              <a:rPr lang="en-US" sz="4000" dirty="0" smtClean="0"/>
            </a:br>
            <a:r>
              <a:rPr lang="en-US" sz="2000" dirty="0" smtClean="0">
                <a:latin typeface="Franklin Gothic Book"/>
                <a:cs typeface="Franklin Gothic Book"/>
              </a:rPr>
              <a:t>Percent with private coverage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693" y="6191692"/>
            <a:ext cx="518830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Source: Himmelstein and </a:t>
            </a:r>
            <a:r>
              <a:rPr lang="en-US" sz="1200" dirty="0" err="1" smtClean="0">
                <a:solidFill>
                  <a:schemeClr val="bg2"/>
                </a:solidFill>
                <a:latin typeface="Franklin Gothic Book" pitchFamily="34" charset="0"/>
              </a:rPr>
              <a:t>Woolhandler</a:t>
            </a:r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 – </a:t>
            </a:r>
            <a:r>
              <a:rPr lang="en-US" sz="1200" dirty="0" err="1" smtClean="0">
                <a:solidFill>
                  <a:schemeClr val="bg2"/>
                </a:solidFill>
                <a:latin typeface="Franklin Gothic Book" pitchFamily="34" charset="0"/>
              </a:rPr>
              <a:t>Tabluations</a:t>
            </a:r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 from CPS and HIAA data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Note: Data are not adjusted for minor changes in survey methodology</a:t>
            </a:r>
          </a:p>
        </p:txBody>
      </p:sp>
      <p:pic>
        <p:nvPicPr>
          <p:cNvPr id="842756" name="Picture 4" descr="PRIVINS%" hidden="1"/>
          <p:cNvPicPr>
            <a:picLocks noChangeAspect="1" noChangeArrowheads="1"/>
          </p:cNvPicPr>
          <p:nvPr/>
        </p:nvPicPr>
        <p:blipFill>
          <a:blip r:embed="rId2" cstate="print"/>
          <a:srcRect l="17600" t="21333" r="10640" b="15200"/>
          <a:stretch>
            <a:fillRect/>
          </a:stretch>
        </p:blipFill>
        <p:spPr bwMode="auto">
          <a:xfrm>
            <a:off x="972923" y="1375257"/>
            <a:ext cx="7776056" cy="4059936"/>
          </a:xfrm>
          <a:prstGeom prst="rect">
            <a:avLst/>
          </a:prstGeom>
          <a:noFill/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19131"/>
              </p:ext>
            </p:extLst>
          </p:nvPr>
        </p:nvGraphicFramePr>
        <p:xfrm>
          <a:off x="274990" y="982870"/>
          <a:ext cx="870448" cy="46007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0448"/>
              </a:tblGrid>
              <a:tr h="115019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80%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5019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70%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5019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5019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532491"/>
              </p:ext>
            </p:extLst>
          </p:nvPr>
        </p:nvGraphicFramePr>
        <p:xfrm>
          <a:off x="1121825" y="1921566"/>
          <a:ext cx="7749599" cy="34895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49599"/>
              </a:tblGrid>
              <a:tr h="11631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31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31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5730" y="5491658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1960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12871" y="5491658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1970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90012" y="5491658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1980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67153" y="5491658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1990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44295" y="5491658"/>
            <a:ext cx="78629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82005" y="5491658"/>
            <a:ext cx="77652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2012</a:t>
            </a:r>
          </a:p>
        </p:txBody>
      </p:sp>
      <p:sp>
        <p:nvSpPr>
          <p:cNvPr id="88" name="Rectangle 87"/>
          <p:cNvSpPr/>
          <p:nvPr/>
        </p:nvSpPr>
        <p:spPr>
          <a:xfrm>
            <a:off x="1139179" y="3330575"/>
            <a:ext cx="89516" cy="20896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285900" y="3257550"/>
            <a:ext cx="89516" cy="21626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432621" y="3168650"/>
            <a:ext cx="89516" cy="22515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579342" y="3019425"/>
            <a:ext cx="89516" cy="24007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726063" y="2965450"/>
            <a:ext cx="89516" cy="24547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019505" y="2790825"/>
            <a:ext cx="89516" cy="26293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166226" y="2654300"/>
            <a:ext cx="89516" cy="27659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312947" y="2416175"/>
            <a:ext cx="89516" cy="30040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459668" y="2324100"/>
            <a:ext cx="89516" cy="30961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606389" y="2187575"/>
            <a:ext cx="89516" cy="32326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753110" y="2181225"/>
            <a:ext cx="89516" cy="32389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899831" y="2165350"/>
            <a:ext cx="89516" cy="32548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046552" y="1997075"/>
            <a:ext cx="89516" cy="34231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193273" y="1854200"/>
            <a:ext cx="89516" cy="35660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339994" y="1660526"/>
            <a:ext cx="89516" cy="37596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486715" y="1822450"/>
            <a:ext cx="89516" cy="35977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633436" y="1754288"/>
            <a:ext cx="89516" cy="36659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780157" y="1571483"/>
            <a:ext cx="89516" cy="384873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926878" y="1667696"/>
            <a:ext cx="89516" cy="375252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073599" y="1696560"/>
            <a:ext cx="89516" cy="37236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220320" y="1840880"/>
            <a:ext cx="89516" cy="35793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367041" y="1840880"/>
            <a:ext cx="89516" cy="35793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513762" y="1981994"/>
            <a:ext cx="89516" cy="34382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660483" y="2187248"/>
            <a:ext cx="89516" cy="323297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807204" y="2411745"/>
            <a:ext cx="89516" cy="300847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687530" y="3168623"/>
            <a:ext cx="89516" cy="225159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834251" y="3303321"/>
            <a:ext cx="89516" cy="211689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980972" y="3361049"/>
            <a:ext cx="89516" cy="205917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127693" y="3117309"/>
            <a:ext cx="89516" cy="230291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274414" y="3152588"/>
            <a:ext cx="89516" cy="22676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953925" y="2514373"/>
            <a:ext cx="89516" cy="29058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100646" y="2642657"/>
            <a:ext cx="89516" cy="277756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247367" y="2600965"/>
            <a:ext cx="89516" cy="28192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5394088" y="2867155"/>
            <a:ext cx="89516" cy="255306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540809" y="3017889"/>
            <a:ext cx="89516" cy="240233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421135" y="3171830"/>
            <a:ext cx="89516" cy="224838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6567856" y="3216731"/>
            <a:ext cx="89516" cy="22034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6714577" y="3216731"/>
            <a:ext cx="89516" cy="22034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6861298" y="2902433"/>
            <a:ext cx="89516" cy="25177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7008019" y="2722835"/>
            <a:ext cx="89516" cy="269738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7154740" y="2851119"/>
            <a:ext cx="89516" cy="25691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7301461" y="2960161"/>
            <a:ext cx="89516" cy="246005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7448182" y="3110895"/>
            <a:ext cx="89516" cy="230932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7594903" y="3232765"/>
            <a:ext cx="89516" cy="218745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7741624" y="3213523"/>
            <a:ext cx="89516" cy="220669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7888345" y="3264836"/>
            <a:ext cx="89516" cy="21553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8035066" y="3335394"/>
            <a:ext cx="89516" cy="20848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8181787" y="3444434"/>
            <a:ext cx="89516" cy="197578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8328508" y="3758731"/>
            <a:ext cx="89516" cy="166148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8475229" y="3810045"/>
            <a:ext cx="89516" cy="161017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8621950" y="3813252"/>
            <a:ext cx="89516" cy="160696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8768683" y="3806837"/>
            <a:ext cx="89516" cy="161338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1872784" y="2921000"/>
            <a:ext cx="89516" cy="24992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62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For-Profit Hospitals Cost 19% More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33242" y="6007028"/>
            <a:ext cx="561076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Relative payments for care at private for-profit (PFP)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and private not-for-profit (PNFP) hospitals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fr-FR" sz="1600" dirty="0" smtClean="0">
                <a:solidFill>
                  <a:schemeClr val="bg2"/>
                </a:solidFill>
                <a:latin typeface="Franklin Gothic Book" pitchFamily="34" charset="0"/>
              </a:rPr>
              <a:t>CMAJ </a:t>
            </a:r>
            <a:r>
              <a:rPr lang="fr-FR" sz="1600" dirty="0" err="1" smtClean="0">
                <a:solidFill>
                  <a:schemeClr val="bg2"/>
                </a:solidFill>
                <a:latin typeface="Franklin Gothic Book" pitchFamily="34" charset="0"/>
              </a:rPr>
              <a:t>Devereaux</a:t>
            </a:r>
            <a:r>
              <a:rPr lang="fr-FR" sz="1600" dirty="0" smtClean="0">
                <a:solidFill>
                  <a:schemeClr val="bg2"/>
                </a:solidFill>
                <a:latin typeface="Franklin Gothic Book" pitchFamily="34" charset="0"/>
              </a:rPr>
              <a:t> et al. 170 (12): 1817.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196745" y="1119226"/>
            <a:ext cx="5647332" cy="4828031"/>
            <a:chOff x="1678216" y="1390184"/>
            <a:chExt cx="5183502" cy="4947297"/>
          </a:xfrm>
        </p:grpSpPr>
        <p:sp>
          <p:nvSpPr>
            <p:cNvPr id="24" name="Rectangle 23"/>
            <p:cNvSpPr/>
            <p:nvPr/>
          </p:nvSpPr>
          <p:spPr>
            <a:xfrm>
              <a:off x="1678216" y="1390184"/>
              <a:ext cx="5183502" cy="4947297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319457" y="1405424"/>
              <a:ext cx="4527395" cy="4541893"/>
              <a:chOff x="1263805" y="1390556"/>
              <a:chExt cx="4527395" cy="4541893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40000"/>
              </a:blip>
              <a:srcRect l="45882" t="12719" r="17989" b="9976"/>
              <a:stretch>
                <a:fillRect/>
              </a:stretch>
            </p:blipFill>
            <p:spPr bwMode="auto">
              <a:xfrm>
                <a:off x="2084832" y="1416873"/>
                <a:ext cx="3706368" cy="4515576"/>
              </a:xfrm>
              <a:prstGeom prst="rect">
                <a:avLst/>
              </a:prstGeom>
              <a:noFill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40000"/>
              </a:blip>
              <a:srcRect l="84339" t="12719" r="1544" b="27598"/>
              <a:stretch>
                <a:fillRect/>
              </a:stretch>
            </p:blipFill>
            <p:spPr bwMode="auto">
              <a:xfrm>
                <a:off x="1263805" y="1390556"/>
                <a:ext cx="1448237" cy="348624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6" name="TextBox 25"/>
          <p:cNvSpPr txBox="1"/>
          <p:nvPr/>
        </p:nvSpPr>
        <p:spPr>
          <a:xfrm>
            <a:off x="3196743" y="5559552"/>
            <a:ext cx="564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Medium" pitchFamily="34" charset="0"/>
              </a:rPr>
              <a:t>PFP/PNFP Payments Ratio (95% CI)</a:t>
            </a:r>
            <a:endParaRPr lang="en-US" sz="2000" dirty="0">
              <a:latin typeface="Franklin Gothic Medium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3272" y="2004365"/>
            <a:ext cx="2962656" cy="2882189"/>
            <a:chOff x="395021" y="1660550"/>
            <a:chExt cx="2962656" cy="2882189"/>
          </a:xfrm>
        </p:grpSpPr>
        <p:sp>
          <p:nvSpPr>
            <p:cNvPr id="27" name="Rectangle 26"/>
            <p:cNvSpPr/>
            <p:nvPr/>
          </p:nvSpPr>
          <p:spPr>
            <a:xfrm>
              <a:off x="395021" y="1660550"/>
              <a:ext cx="2962656" cy="2882189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/>
            </a:blip>
            <a:srcRect r="55113" b="21968"/>
            <a:stretch>
              <a:fillRect/>
            </a:stretch>
          </p:blipFill>
          <p:spPr bwMode="auto">
            <a:xfrm>
              <a:off x="495148" y="1734482"/>
              <a:ext cx="2762402" cy="2734324"/>
            </a:xfrm>
            <a:prstGeom prst="rect">
              <a:avLst/>
            </a:prstGeom>
            <a:noFill/>
          </p:spPr>
        </p:pic>
      </p:grpSp>
      <p:sp>
        <p:nvSpPr>
          <p:cNvPr id="29" name="TextBox 28"/>
          <p:cNvSpPr txBox="1"/>
          <p:nvPr/>
        </p:nvSpPr>
        <p:spPr>
          <a:xfrm>
            <a:off x="3935578" y="4542276"/>
            <a:ext cx="192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Franklin Gothic Medium" pitchFamily="34" charset="0"/>
              </a:rPr>
              <a:t>Lower payments at PFP Hospitals</a:t>
            </a:r>
            <a:endParaRPr lang="en-US" dirty="0">
              <a:latin typeface="Franklin Gothic Medium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71496" y="4542276"/>
            <a:ext cx="1919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Franklin Gothic Medium" pitchFamily="34" charset="0"/>
              </a:rPr>
              <a:t>Higher payments at PFP Hospitals</a:t>
            </a:r>
            <a:endParaRPr lang="en-US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0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Quality Measures for MI, CHF, Pneumonia:</a:t>
            </a:r>
            <a:br>
              <a:rPr lang="en-US" sz="2400" dirty="0" smtClean="0"/>
            </a:br>
            <a:r>
              <a:rPr lang="en-US" sz="3600" dirty="0" smtClean="0"/>
              <a:t>For Profit Hospitals Are Worst; VA is Best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450592" y="6253248"/>
            <a:ext cx="669341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Arch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Int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Med 2006;166:2511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081692"/>
            <a:ext cx="20189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Odds ratio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of meeting composite quality measures (Higher = Better)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7977160"/>
              </p:ext>
            </p:extLst>
          </p:nvPr>
        </p:nvGraphicFramePr>
        <p:xfrm>
          <a:off x="1784909" y="1396999"/>
          <a:ext cx="6912863" cy="4645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3313774" y="5634021"/>
            <a:ext cx="270662" cy="270662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83669" y="5634021"/>
            <a:ext cx="270662" cy="270662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02366" y="5634021"/>
            <a:ext cx="270662" cy="27066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7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0592" y="6130137"/>
            <a:ext cx="6693411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Health Affairs 2011;30:1904.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Quality rating based on Medicare’s Hospital Compare 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Quality Hospitals </a:t>
            </a:r>
            <a:br>
              <a:rPr lang="en-US" dirty="0" smtClean="0"/>
            </a:br>
            <a:r>
              <a:rPr lang="en-US" dirty="0" smtClean="0"/>
              <a:t>More Likely to be For-Profit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656185418"/>
              </p:ext>
            </p:extLst>
          </p:nvPr>
        </p:nvGraphicFramePr>
        <p:xfrm>
          <a:off x="773512" y="1413493"/>
          <a:ext cx="353148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26696" y="5549897"/>
            <a:ext cx="1189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For-Profit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33373" y="5614621"/>
            <a:ext cx="270662" cy="270662"/>
          </a:xfrm>
          <a:prstGeom prst="rect">
            <a:avLst/>
          </a:prstGeom>
          <a:solidFill>
            <a:srgbClr val="800000"/>
          </a:solidFill>
          <a:ln>
            <a:solidFill>
              <a:srgbClr val="EBF1DD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82141" y="5549897"/>
            <a:ext cx="2830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Non-Profit / Government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8818" y="5614621"/>
            <a:ext cx="270662" cy="270662"/>
          </a:xfrm>
          <a:prstGeom prst="rect">
            <a:avLst/>
          </a:prstGeom>
          <a:solidFill>
            <a:srgbClr val="005148"/>
          </a:solidFill>
          <a:ln>
            <a:solidFill>
              <a:srgbClr val="EBF1D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747002993"/>
              </p:ext>
            </p:extLst>
          </p:nvPr>
        </p:nvGraphicFramePr>
        <p:xfrm>
          <a:off x="4802060" y="1413493"/>
          <a:ext cx="353148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4522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For-Profit Hospitals’ Quality Lowest</a:t>
            </a:r>
            <a:br>
              <a:rPr lang="en-US" dirty="0" smtClean="0"/>
            </a:br>
            <a:r>
              <a:rPr lang="en-US" sz="3100" dirty="0" smtClean="0"/>
              <a:t>More Nurses = Higher Quality Rating</a:t>
            </a:r>
            <a:endParaRPr lang="en-US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NEJM 10/31/2008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404159"/>
            <a:ext cx="1989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patients giving hospital highest quality rating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789024215"/>
              </p:ext>
            </p:extLst>
          </p:nvPr>
        </p:nvGraphicFramePr>
        <p:xfrm>
          <a:off x="1953158" y="1433575"/>
          <a:ext cx="3209542" cy="4404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960307315"/>
              </p:ext>
            </p:extLst>
          </p:nvPr>
        </p:nvGraphicFramePr>
        <p:xfrm>
          <a:off x="5410114" y="1433575"/>
          <a:ext cx="3603994" cy="4404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8028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Tenet (AKA “NME”)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00890" y="6007028"/>
            <a:ext cx="524311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Mod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Hlthcr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3/29/85,4/26/85, 9/6/93, 7/4/94, 11/4/02, 1/16/06, 11/27/06; NYT 10/22/91, 7/31/94, 11/1/02, 6/30/06; USA Today 8/26/02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132" y="1096785"/>
            <a:ext cx="8321349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1985-1993: Recurrent criminal activity. Bribing state officials, kickbacks for referrals, and kidnapping psychiatric patients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1994-1995: Pays $379M Federal fine for insurance fraud/kickbacks. Pays more than $200M in private settlements.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CEO Richard </a:t>
            </a:r>
            <a:r>
              <a:rPr lang="en-US" sz="2000" dirty="0" err="1" smtClean="0">
                <a:latin typeface="Franklin Gothic Book"/>
                <a:cs typeface="Franklin Gothic Book"/>
              </a:rPr>
              <a:t>Esmer</a:t>
            </a:r>
            <a:r>
              <a:rPr lang="en-US" sz="2000" dirty="0" smtClean="0">
                <a:latin typeface="Franklin Gothic Book"/>
                <a:cs typeface="Franklin Gothic Book"/>
              </a:rPr>
              <a:t> retires with annual pension of $822,670 plus lump sum payment of $2.6M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1995: New CEO J. </a:t>
            </a:r>
            <a:r>
              <a:rPr lang="en-US" sz="2000" dirty="0" err="1" smtClean="0">
                <a:latin typeface="Franklin Gothic Book"/>
                <a:cs typeface="Franklin Gothic Book"/>
              </a:rPr>
              <a:t>Barbakow</a:t>
            </a:r>
            <a:r>
              <a:rPr lang="en-US" sz="2000" dirty="0" smtClean="0">
                <a:latin typeface="Franklin Gothic Book"/>
                <a:cs typeface="Franklin Gothic Book"/>
              </a:rPr>
              <a:t> appointed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2002-2003: FBI raids Tenet hospital re: unnecessary heart surgery + Medicare fraud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2003: </a:t>
            </a:r>
            <a:r>
              <a:rPr lang="en-US" sz="2000" dirty="0" err="1" smtClean="0">
                <a:latin typeface="Franklin Gothic Book"/>
                <a:cs typeface="Franklin Gothic Book"/>
              </a:rPr>
              <a:t>Barbakow</a:t>
            </a:r>
            <a:r>
              <a:rPr lang="en-US" sz="2000" dirty="0" smtClean="0">
                <a:latin typeface="Franklin Gothic Book"/>
                <a:cs typeface="Franklin Gothic Book"/>
              </a:rPr>
              <a:t> forced out (total compensation = $400M)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2003-2004: Pays $449M for unneeded heart surgery settlement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2006: Pays $215M + $900M for Medicare outlier fraud + $80M for improperly deducting previous fines from taxes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7471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0592" y="6253248"/>
            <a:ext cx="669341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Modern Healthcare 9/16/2013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Two For-Profit Giants Dominate Dialysis</a:t>
            </a:r>
            <a:br>
              <a:rPr lang="en-US" sz="4000" dirty="0" smtClean="0"/>
            </a:br>
            <a:r>
              <a:rPr lang="en-US" sz="2400" dirty="0" smtClean="0"/>
              <a:t>Medicare pays, shareholders profit</a:t>
            </a:r>
            <a:endParaRPr lang="en-US" sz="24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97807475"/>
              </p:ext>
            </p:extLst>
          </p:nvPr>
        </p:nvGraphicFramePr>
        <p:xfrm>
          <a:off x="1390786" y="1396999"/>
          <a:ext cx="6096000" cy="4499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05030" y="1403126"/>
            <a:ext cx="293394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Share of Dialysis Patients</a:t>
            </a:r>
          </a:p>
        </p:txBody>
      </p:sp>
    </p:spTree>
    <p:extLst>
      <p:ext uri="{BB962C8B-B14F-4D97-AF65-F5344CB8AC3E}">
        <p14:creationId xmlns:p14="http://schemas.microsoft.com/office/powerpoint/2010/main" val="398381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For-Profit Dialysis Clinics’ </a:t>
            </a:r>
            <a:br>
              <a:rPr lang="en-US" dirty="0" smtClean="0"/>
            </a:br>
            <a:r>
              <a:rPr lang="en-US" dirty="0" smtClean="0"/>
              <a:t>Death Rates Are 9% Higher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33242" y="6253249"/>
            <a:ext cx="561076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fr-FR" sz="1600" dirty="0" err="1" smtClean="0">
                <a:solidFill>
                  <a:schemeClr val="bg2"/>
                </a:solidFill>
                <a:latin typeface="Franklin Gothic Book" pitchFamily="34" charset="0"/>
              </a:rPr>
              <a:t>Devereaux</a:t>
            </a:r>
            <a:r>
              <a:rPr lang="fr-FR" sz="1600" dirty="0" smtClean="0">
                <a:solidFill>
                  <a:schemeClr val="bg2"/>
                </a:solidFill>
                <a:latin typeface="Franklin Gothic Book" pitchFamily="34" charset="0"/>
              </a:rPr>
              <a:t> P. JAMA. 2002;288(19):2449-2457.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041091" y="1451386"/>
            <a:ext cx="4483715" cy="4370648"/>
            <a:chOff x="4552413" y="1451386"/>
            <a:chExt cx="4483715" cy="4370648"/>
          </a:xfrm>
        </p:grpSpPr>
        <p:sp>
          <p:nvSpPr>
            <p:cNvPr id="5" name="Rectangle 4"/>
            <p:cNvSpPr/>
            <p:nvPr/>
          </p:nvSpPr>
          <p:spPr>
            <a:xfrm>
              <a:off x="4552413" y="1451386"/>
              <a:ext cx="4395718" cy="4370648"/>
            </a:xfrm>
            <a:prstGeom prst="rect">
              <a:avLst/>
            </a:prstGeom>
            <a:solidFill>
              <a:srgbClr val="EBF1DD"/>
            </a:solidFill>
            <a:ln>
              <a:solidFill>
                <a:srgbClr val="060505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47258" t="13215" b="-1"/>
            <a:stretch/>
          </p:blipFill>
          <p:spPr bwMode="auto">
            <a:xfrm>
              <a:off x="4639671" y="1549927"/>
              <a:ext cx="4396457" cy="4272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189685" y="1583329"/>
            <a:ext cx="1443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Relative Risk (RR) of mortality in hemodialysis patients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97872" y="2383239"/>
            <a:ext cx="2498879" cy="2201817"/>
            <a:chOff x="1723648" y="2523430"/>
            <a:chExt cx="2498879" cy="2201817"/>
          </a:xfrm>
        </p:grpSpPr>
        <p:sp>
          <p:nvSpPr>
            <p:cNvPr id="10" name="Rectangle 9"/>
            <p:cNvSpPr/>
            <p:nvPr/>
          </p:nvSpPr>
          <p:spPr>
            <a:xfrm>
              <a:off x="1723648" y="2523430"/>
              <a:ext cx="2498879" cy="2201817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7763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410" t="20106" r="53812" b="11654"/>
            <a:stretch/>
          </p:blipFill>
          <p:spPr bwMode="auto">
            <a:xfrm>
              <a:off x="1834890" y="2630636"/>
              <a:ext cx="2276395" cy="2003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3494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8045" y="6053194"/>
            <a:ext cx="519595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Note: Higher EPO dose associated with higher CV death rate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Similar pattern was observed among patients with HCT.33%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fr-FR" sz="1400" dirty="0" smtClean="0">
                <a:solidFill>
                  <a:schemeClr val="bg2"/>
                </a:solidFill>
                <a:latin typeface="Franklin Gothic Book" pitchFamily="34" charset="0"/>
              </a:rPr>
              <a:t>JAMA 2007;297:1667</a:t>
            </a:r>
            <a:endParaRPr lang="en-US" sz="14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102" y="303842"/>
            <a:ext cx="8424809" cy="1143000"/>
          </a:xfrm>
        </p:spPr>
        <p:txBody>
          <a:bodyPr>
            <a:noAutofit/>
          </a:bodyPr>
          <a:lstStyle/>
          <a:p>
            <a:r>
              <a:rPr lang="en-US" sz="2000" dirty="0"/>
              <a:t>During era when more EPO = more </a:t>
            </a:r>
            <a:r>
              <a:rPr lang="en-US" sz="2000" dirty="0" smtClean="0"/>
              <a:t>profit</a:t>
            </a:r>
            <a:br>
              <a:rPr lang="en-US" sz="2000" dirty="0" smtClean="0"/>
            </a:br>
            <a:r>
              <a:rPr lang="en-US" sz="4000" dirty="0" smtClean="0"/>
              <a:t>For-Profit Dialysis Facilities</a:t>
            </a:r>
            <a:br>
              <a:rPr lang="en-US" sz="4000" dirty="0" smtClean="0"/>
            </a:br>
            <a:r>
              <a:rPr lang="en-US" sz="4000" dirty="0" smtClean="0"/>
              <a:t>Overdosed Patients with EPO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028640"/>
            <a:ext cx="2012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Weekly EPO units for patients with HCT &lt;33%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341172"/>
              </p:ext>
            </p:extLst>
          </p:nvPr>
        </p:nvGraphicFramePr>
        <p:xfrm>
          <a:off x="1954567" y="1715269"/>
          <a:ext cx="1014053" cy="3900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4053"/>
              </a:tblGrid>
              <a:tr h="6501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50,000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01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40,000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01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30,000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01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20,000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01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10,000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010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300348"/>
              </p:ext>
            </p:extLst>
          </p:nvPr>
        </p:nvGraphicFramePr>
        <p:xfrm>
          <a:off x="2968964" y="5454281"/>
          <a:ext cx="5748246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6082"/>
                <a:gridCol w="1916082"/>
                <a:gridCol w="191608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Non-Profit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For-Profit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Hospital-Based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977212" y="1913189"/>
            <a:ext cx="5748246" cy="351301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662030"/>
              </p:ext>
            </p:extLst>
          </p:nvPr>
        </p:nvGraphicFramePr>
        <p:xfrm>
          <a:off x="2977212" y="1913191"/>
          <a:ext cx="5748246" cy="3513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48246"/>
              </a:tblGrid>
              <a:tr h="702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2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2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2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2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315343" y="3430546"/>
            <a:ext cx="1253563" cy="20039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6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24381" y="2647128"/>
            <a:ext cx="1253563" cy="27873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6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33418" y="3760406"/>
            <a:ext cx="1253563" cy="167404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6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4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Quality Better at </a:t>
            </a:r>
            <a:br>
              <a:rPr lang="en-US" dirty="0" smtClean="0"/>
            </a:br>
            <a:r>
              <a:rPr lang="en-US" dirty="0" smtClean="0"/>
              <a:t>Non-Profit Nursing Homes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00890" y="6053194"/>
            <a:ext cx="524311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Most studies with non-significant results also favored non-profits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Parenthetic numbers = N 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BMJ 2009;33:B2732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8331956"/>
              </p:ext>
            </p:extLst>
          </p:nvPr>
        </p:nvGraphicFramePr>
        <p:xfrm>
          <a:off x="124358" y="1411629"/>
          <a:ext cx="7051853" cy="3986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1542292" y="5641342"/>
            <a:ext cx="292608" cy="29260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6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62967" y="5638800"/>
            <a:ext cx="356848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Results favor for-profits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8955" y="5638800"/>
            <a:ext cx="327111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Results favor non-profits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10966" y="5641342"/>
            <a:ext cx="292608" cy="292608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6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30368" y="3299156"/>
            <a:ext cx="3021178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Medium" pitchFamily="34" charset="0"/>
              </a:rPr>
              <a:t>A meta-analysis including </a:t>
            </a:r>
            <a:r>
              <a:rPr lang="en-US" sz="2400" b="1" dirty="0" smtClean="0">
                <a:solidFill>
                  <a:srgbClr val="EBF1DD"/>
                </a:solidFill>
                <a:latin typeface="Franklin Gothic Medium" pitchFamily="34" charset="0"/>
              </a:rPr>
              <a:t>every published study</a:t>
            </a:r>
            <a:endParaRPr lang="en-US" sz="2000" b="1" dirty="0" smtClean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6107" y="2523744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0</a:t>
            </a:r>
            <a:endParaRPr lang="en-US" sz="20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6107" y="3436925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0</a:t>
            </a:r>
            <a:endParaRPr lang="en-US" sz="20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6107" y="3890467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0</a:t>
            </a:r>
            <a:endParaRPr lang="en-US" sz="20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86107" y="4344010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0</a:t>
            </a:r>
            <a:endParaRPr lang="en-US" sz="20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86107" y="4797552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0</a:t>
            </a:r>
            <a:endParaRPr lang="en-US" sz="20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6107" y="1612345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1</a:t>
            </a:r>
            <a:endParaRPr lang="en-US" sz="20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6107" y="2952240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1</a:t>
            </a:r>
            <a:endParaRPr lang="en-US" sz="20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92063" y="2057338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4</a:t>
            </a:r>
            <a:endParaRPr lang="en-US" sz="20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403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Adjusted odds ratio for for-profits = 1.09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JAMA 2003;290:73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For-Profit Nursing Homes:</a:t>
            </a:r>
            <a:br>
              <a:rPr lang="en-US" sz="3100" dirty="0" smtClean="0"/>
            </a:br>
            <a:r>
              <a:rPr lang="en-US" dirty="0" smtClean="0"/>
              <a:t>More Inappropriate Feeding Tubes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28304390"/>
              </p:ext>
            </p:extLst>
          </p:nvPr>
        </p:nvGraphicFramePr>
        <p:xfrm>
          <a:off x="1886702" y="1347521"/>
          <a:ext cx="5370596" cy="4606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094612"/>
            <a:ext cx="18803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Rate of feeding tubes in patients with advanced cognitive impairment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0582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Mentally Ill Pushed Out of Private Coverage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58897" y="6207081"/>
            <a:ext cx="518510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100" dirty="0" smtClean="0">
                <a:solidFill>
                  <a:schemeClr val="bg2"/>
                </a:solidFill>
                <a:latin typeface="Franklin Gothic Book" pitchFamily="34" charset="0"/>
              </a:rPr>
              <a:t>Source: Health Affairs 2013;32:1723</a:t>
            </a:r>
          </a:p>
          <a:p>
            <a:pPr algn="r"/>
            <a:r>
              <a:rPr lang="en-US" sz="1100" dirty="0" smtClean="0">
                <a:solidFill>
                  <a:schemeClr val="bg2"/>
                </a:solidFill>
                <a:latin typeface="Franklin Gothic Book" pitchFamily="34" charset="0"/>
              </a:rPr>
              <a:t>Note: Severe mental illness = psychological distress causing functional limitations </a:t>
            </a:r>
            <a:endParaRPr lang="en-US" sz="11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821483"/>
            <a:ext cx="14923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Percent of people with severe mental illness with private coverage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66755917"/>
              </p:ext>
            </p:extLst>
          </p:nvPr>
        </p:nvGraphicFramePr>
        <p:xfrm>
          <a:off x="1524000" y="1250899"/>
          <a:ext cx="7195718" cy="474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103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National Home Care and Hospice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Surve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&amp; MEDPAC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Hospice Care Goes For-Profit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094612"/>
            <a:ext cx="14443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hospices under for-profit ownership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264112256"/>
              </p:ext>
            </p:extLst>
          </p:nvPr>
        </p:nvGraphicFramePr>
        <p:xfrm>
          <a:off x="1344753" y="1396999"/>
          <a:ext cx="7669364" cy="435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80460" y="4014008"/>
            <a:ext cx="1246280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1993: 6%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580" y="1644338"/>
            <a:ext cx="1404451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2011: 60%</a:t>
            </a:r>
          </a:p>
        </p:txBody>
      </p:sp>
    </p:spTree>
    <p:extLst>
      <p:ext uri="{BB962C8B-B14F-4D97-AF65-F5344CB8AC3E}">
        <p14:creationId xmlns:p14="http://schemas.microsoft.com/office/powerpoint/2010/main" val="185634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0883" y="6122444"/>
            <a:ext cx="5183119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100" dirty="0" smtClean="0">
                <a:solidFill>
                  <a:schemeClr val="bg2"/>
                </a:solidFill>
                <a:latin typeface="Franklin Gothic Book" pitchFamily="34" charset="0"/>
              </a:rPr>
              <a:t>Source: Health Affairs 2012;31:2690</a:t>
            </a:r>
          </a:p>
          <a:p>
            <a:pPr algn="r"/>
            <a:r>
              <a:rPr lang="en-US" sz="1100" dirty="0" smtClean="0">
                <a:solidFill>
                  <a:schemeClr val="bg2"/>
                </a:solidFill>
                <a:latin typeface="Franklin Gothic Book" pitchFamily="34" charset="0"/>
              </a:rPr>
              <a:t>Note: Based upon accepting patients on chemo, TPN, transfusions, tube feeds, </a:t>
            </a:r>
            <a:r>
              <a:rPr lang="en-US" sz="1100" dirty="0" err="1" smtClean="0">
                <a:solidFill>
                  <a:schemeClr val="bg2"/>
                </a:solidFill>
                <a:latin typeface="Franklin Gothic Book" pitchFamily="34" charset="0"/>
              </a:rPr>
              <a:t>intrathecal</a:t>
            </a:r>
            <a:r>
              <a:rPr lang="en-US" sz="1100" dirty="0" smtClean="0">
                <a:solidFill>
                  <a:schemeClr val="bg2"/>
                </a:solidFill>
                <a:latin typeface="Franklin Gothic Book" pitchFamily="34" charset="0"/>
              </a:rPr>
              <a:t> </a:t>
            </a:r>
            <a:r>
              <a:rPr lang="en-US" sz="1100" dirty="0" err="1" smtClean="0">
                <a:solidFill>
                  <a:schemeClr val="bg2"/>
                </a:solidFill>
                <a:latin typeface="Franklin Gothic Book" pitchFamily="34" charset="0"/>
              </a:rPr>
              <a:t>cath</a:t>
            </a:r>
            <a:r>
              <a:rPr lang="en-US" sz="1100" dirty="0" smtClean="0">
                <a:solidFill>
                  <a:schemeClr val="bg2"/>
                </a:solidFill>
                <a:latin typeface="Franklin Gothic Book" pitchFamily="34" charset="0"/>
              </a:rPr>
              <a:t>, palliative radiation, or living alone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For-Profit Hospices Avoid Unprofitable Patients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225752386"/>
              </p:ext>
            </p:extLst>
          </p:nvPr>
        </p:nvGraphicFramePr>
        <p:xfrm>
          <a:off x="2215295" y="1347521"/>
          <a:ext cx="6328134" cy="4606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094612"/>
            <a:ext cx="1998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Likelihood of accepting all patients, regardless of care needs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(and profitability)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6593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sz="5400"/>
              <a:t>For-Profit Hospice Scams</a:t>
            </a:r>
            <a:r>
              <a:rPr lang="en-US" sz="4000"/>
              <a:t>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98814303"/>
              </p:ext>
            </p:extLst>
          </p:nvPr>
        </p:nvGraphicFramePr>
        <p:xfrm>
          <a:off x="252249" y="1447800"/>
          <a:ext cx="864602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70084" name="Text Box 4"/>
          <p:cNvSpPr txBox="1">
            <a:spLocks noChangeArrowheads="1"/>
          </p:cNvSpPr>
          <p:nvPr/>
        </p:nvSpPr>
        <p:spPr bwMode="auto">
          <a:xfrm>
            <a:off x="3986260" y="6236185"/>
            <a:ext cx="51577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EBF1DD"/>
                </a:solidFill>
                <a:latin typeface="Franklin Gothic Book"/>
                <a:cs typeface="Franklin Gothic Book"/>
              </a:rPr>
              <a:t>Source: P. Waldman, Bloomberg 12/6/11 and 2/3/12 </a:t>
            </a:r>
          </a:p>
        </p:txBody>
      </p:sp>
    </p:spTree>
    <p:extLst>
      <p:ext uri="{BB962C8B-B14F-4D97-AF65-F5344CB8AC3E}">
        <p14:creationId xmlns:p14="http://schemas.microsoft.com/office/powerpoint/2010/main" val="130138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96" y="267587"/>
            <a:ext cx="8424809" cy="1143000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Urologists who buy IMRT facilities</a:t>
            </a:r>
            <a:br>
              <a:rPr lang="en-US" sz="2700" dirty="0" smtClean="0"/>
            </a:br>
            <a:r>
              <a:rPr lang="en-US" sz="4900" dirty="0" smtClean="0"/>
              <a:t>Dramatically Increase Usage</a:t>
            </a:r>
            <a:br>
              <a:rPr lang="en-US" sz="4900" dirty="0" smtClean="0"/>
            </a:br>
            <a:r>
              <a:rPr lang="en-US" sz="2200" dirty="0" smtClean="0">
                <a:latin typeface="Franklin Gothic Book"/>
                <a:cs typeface="Franklin Gothic Book"/>
              </a:rPr>
              <a:t>Profit motive bends prostate cancer treatment decisions</a:t>
            </a:r>
            <a:endParaRPr lang="en-US" sz="2200" dirty="0">
              <a:latin typeface="Franklin Gothic Book"/>
              <a:cs typeface="Franklin Gothic Book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986261" y="6089222"/>
            <a:ext cx="51577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Note: IMRT = Intensity Modulated Radiotherapy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</a:t>
            </a:r>
            <a:r>
              <a:rPr lang="en-US" sz="1600" dirty="0">
                <a:solidFill>
                  <a:srgbClr val="EBF1DD"/>
                </a:solidFill>
                <a:latin typeface="Franklin Gothic Book"/>
                <a:cs typeface="Franklin Gothic Book"/>
              </a:rPr>
              <a:t>: </a:t>
            </a: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NEJM 2013;369:1629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" y="2335813"/>
            <a:ext cx="120035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latin typeface="Franklin Gothic Book"/>
                <a:cs typeface="Franklin Gothic Book"/>
              </a:rPr>
              <a:t>% of patients referred for IMRT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214488789"/>
              </p:ext>
            </p:extLst>
          </p:nvPr>
        </p:nvGraphicFramePr>
        <p:xfrm>
          <a:off x="1235145" y="1597074"/>
          <a:ext cx="7845791" cy="4396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5421694" y="5584799"/>
            <a:ext cx="292608" cy="29260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6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06292" y="5584799"/>
            <a:ext cx="292608" cy="292608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6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35380" y="1652791"/>
            <a:ext cx="5271119" cy="1444019"/>
          </a:xfrm>
          <a:prstGeom prst="rect">
            <a:avLst/>
          </a:prstGeom>
          <a:noFill/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IMRT costs </a:t>
            </a:r>
            <a:r>
              <a:rPr lang="en-US" sz="2000" dirty="0" smtClean="0">
                <a:solidFill>
                  <a:schemeClr val="tx1"/>
                </a:solidFill>
                <a:latin typeface="Franklin Gothic Medium"/>
                <a:cs typeface="Franklin Gothic Medium"/>
              </a:rPr>
              <a:t>$14,000 more </a:t>
            </a:r>
            <a:r>
              <a:rPr lang="en-US" sz="20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than brachytherapy,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Franklin Gothic Medium"/>
                <a:cs typeface="Franklin Gothic Medium"/>
              </a:rPr>
              <a:t>$11,000 more </a:t>
            </a:r>
            <a:r>
              <a:rPr lang="en-US" sz="20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than external beam radiation,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but </a:t>
            </a:r>
            <a:r>
              <a:rPr lang="en-US" sz="2000" i="1" dirty="0" smtClean="0">
                <a:solidFill>
                  <a:schemeClr val="tx1"/>
                </a:solidFill>
                <a:latin typeface="Franklin Gothic Medium"/>
                <a:cs typeface="Franklin Gothic Medium"/>
              </a:rPr>
              <a:t>has not been show to do better</a:t>
            </a:r>
            <a:r>
              <a:rPr lang="en-US" sz="20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.</a:t>
            </a:r>
            <a:endParaRPr lang="en-US" sz="2000" dirty="0">
              <a:solidFill>
                <a:schemeClr val="tx1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58087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92847248"/>
              </p:ext>
            </p:extLst>
          </p:nvPr>
        </p:nvGraphicFramePr>
        <p:xfrm>
          <a:off x="1931003" y="1261341"/>
          <a:ext cx="4810115" cy="470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When Orthopedists Own Device Distributor, </a:t>
            </a:r>
            <a:br>
              <a:rPr lang="en-US" sz="2400" dirty="0" smtClean="0"/>
            </a:br>
            <a:r>
              <a:rPr lang="en-US" sz="4000" dirty="0" smtClean="0"/>
              <a:t>Spinal Fusions Increase</a:t>
            </a:r>
            <a:endParaRPr lang="en-US" sz="1800" dirty="0">
              <a:latin typeface="Franklin Gothic Book"/>
              <a:cs typeface="Franklin Gothic Book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986261" y="6089222"/>
            <a:ext cx="51577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</a:t>
            </a:r>
            <a:r>
              <a:rPr lang="en-US" sz="2000" dirty="0">
                <a:solidFill>
                  <a:srgbClr val="EBF1DD"/>
                </a:solidFill>
                <a:latin typeface="Franklin Gothic Book"/>
                <a:cs typeface="Franklin Gothic Book"/>
              </a:rPr>
              <a:t>: </a:t>
            </a:r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HHS Office of the Inspector General, </a:t>
            </a:r>
          </a:p>
          <a:p>
            <a:pPr algn="r" eaLnBrk="1" hangingPunct="1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October 2013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335813"/>
            <a:ext cx="181792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latin typeface="Franklin Gothic Book"/>
                <a:cs typeface="Franklin Gothic Book"/>
              </a:rPr>
              <a:t>Procedures per 1,000 surgical discharges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617661" y="2725017"/>
            <a:ext cx="2160880" cy="400110"/>
            <a:chOff x="6656843" y="2681522"/>
            <a:chExt cx="2160880" cy="400110"/>
          </a:xfrm>
        </p:grpSpPr>
        <p:sp>
          <p:nvSpPr>
            <p:cNvPr id="6" name="Rectangle 5"/>
            <p:cNvSpPr/>
            <p:nvPr/>
          </p:nvSpPr>
          <p:spPr>
            <a:xfrm>
              <a:off x="6656843" y="2735273"/>
              <a:ext cx="292608" cy="292608"/>
            </a:xfrm>
            <a:prstGeom prst="rect">
              <a:avLst/>
            </a:prstGeom>
            <a:solidFill>
              <a:srgbClr val="800000"/>
            </a:solidFill>
            <a:ln w="9525" cmpd="sng">
              <a:solidFill>
                <a:srgbClr val="0605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88990" y="2681522"/>
              <a:ext cx="1928733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Physician owner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17661" y="3264349"/>
            <a:ext cx="2543735" cy="400110"/>
            <a:chOff x="6600265" y="3220854"/>
            <a:chExt cx="2543735" cy="400110"/>
          </a:xfrm>
        </p:grpSpPr>
        <p:sp>
          <p:nvSpPr>
            <p:cNvPr id="7" name="Rectangle 6"/>
            <p:cNvSpPr/>
            <p:nvPr/>
          </p:nvSpPr>
          <p:spPr>
            <a:xfrm>
              <a:off x="6600265" y="3274605"/>
              <a:ext cx="292608" cy="292608"/>
            </a:xfrm>
            <a:prstGeom prst="rect">
              <a:avLst/>
            </a:prstGeom>
            <a:solidFill>
              <a:srgbClr val="005148"/>
            </a:solidFill>
            <a:ln w="9525" cmpd="sng">
              <a:solidFill>
                <a:srgbClr val="0605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56194" y="3220854"/>
              <a:ext cx="228780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No physician owner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497570" y="2265734"/>
            <a:ext cx="211292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 smtClean="0">
                <a:latin typeface="Franklin Gothic Medium"/>
                <a:cs typeface="Franklin Gothic Medium"/>
              </a:rPr>
              <a:t>Hospitals with:</a:t>
            </a:r>
          </a:p>
        </p:txBody>
      </p:sp>
    </p:spTree>
    <p:extLst>
      <p:ext uri="{BB962C8B-B14F-4D97-AF65-F5344CB8AC3E}">
        <p14:creationId xmlns:p14="http://schemas.microsoft.com/office/powerpoint/2010/main" val="347890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986261" y="6089222"/>
            <a:ext cx="51577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</a:t>
            </a:r>
            <a:r>
              <a:rPr lang="en-US" sz="2000" dirty="0">
                <a:solidFill>
                  <a:srgbClr val="EBF1DD"/>
                </a:solidFill>
                <a:latin typeface="Franklin Gothic Book"/>
                <a:cs typeface="Franklin Gothic Book"/>
              </a:rPr>
              <a:t>: </a:t>
            </a:r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CMS, Office of the Actuary</a:t>
            </a:r>
          </a:p>
          <a:p>
            <a:pPr algn="r" eaLnBrk="1" hangingPunct="1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Note: 2012-2014 estimated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 Prescription Drug Spending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721760"/>
            <a:ext cx="195709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Prescription drug spending,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Billions of dollars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3037522"/>
              </p:ext>
            </p:extLst>
          </p:nvPr>
        </p:nvGraphicFramePr>
        <p:xfrm>
          <a:off x="1696152" y="1226546"/>
          <a:ext cx="7193586" cy="462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344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Drug Companies’ Cost Structure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8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Health Affairs 2001;20(5):136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50900" y="1163117"/>
            <a:ext cx="6839712" cy="4637836"/>
            <a:chOff x="1250900" y="1163117"/>
            <a:chExt cx="6839712" cy="4637836"/>
          </a:xfrm>
        </p:grpSpPr>
        <p:graphicFrame>
          <p:nvGraphicFramePr>
            <p:cNvPr id="4" name="Chart 3"/>
            <p:cNvGraphicFramePr/>
            <p:nvPr>
              <p:extLst>
                <p:ext uri="{D42A27DB-BD31-4B8C-83A1-F6EECF244321}">
                  <p14:modId xmlns:p14="http://schemas.microsoft.com/office/powerpoint/2010/main" val="2369715398"/>
                </p:ext>
              </p:extLst>
            </p:nvPr>
          </p:nvGraphicFramePr>
          <p:xfrm>
            <a:off x="1250900" y="1163117"/>
            <a:ext cx="6839712" cy="46378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2450589" y="2500578"/>
              <a:ext cx="209946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EBF1DD"/>
                  </a:solidFill>
                  <a:latin typeface="Franklin Gothic Book"/>
                  <a:cs typeface="Franklin Gothic Book"/>
                </a:rPr>
                <a:t>Marketing and Admin</a:t>
              </a:r>
            </a:p>
            <a:p>
              <a:pPr algn="ctr"/>
              <a:r>
                <a:rPr lang="en-US" sz="2000" dirty="0" smtClean="0">
                  <a:solidFill>
                    <a:srgbClr val="EBF1DD"/>
                  </a:solidFill>
                  <a:latin typeface="Franklin Gothic Book"/>
                  <a:cs typeface="Franklin Gothic Book"/>
                </a:rPr>
                <a:t>35%</a:t>
              </a:r>
              <a:endParaRPr lang="en-US" sz="2000" dirty="0">
                <a:solidFill>
                  <a:srgbClr val="EBF1DD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43935" y="2500578"/>
              <a:ext cx="20787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Manufacturing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27%</a:t>
              </a:r>
              <a:endParaRPr lang="en-US" sz="2000" dirty="0">
                <a:solidFill>
                  <a:schemeClr val="bg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28031" y="3773423"/>
              <a:ext cx="191658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Profits 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(After Taxes)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18%</a:t>
              </a:r>
              <a:endParaRPr lang="en-US" sz="2000" dirty="0">
                <a:solidFill>
                  <a:schemeClr val="bg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01568" y="4439107"/>
              <a:ext cx="95829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R&amp;D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13%</a:t>
              </a:r>
              <a:endParaRPr lang="en-US" sz="2000" dirty="0">
                <a:solidFill>
                  <a:schemeClr val="bg1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65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7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Sources: NYT 7/3/2012; Fiscal Times 8/31/2012;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Modern Healthcare 2/25/13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2012 Fraud/Civil Fines </a:t>
            </a:r>
            <a:br>
              <a:rPr lang="en-US" dirty="0" smtClean="0"/>
            </a:br>
            <a:r>
              <a:rPr lang="en-US" dirty="0" smtClean="0"/>
              <a:t>Against Drug Firms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54964517"/>
              </p:ext>
            </p:extLst>
          </p:nvPr>
        </p:nvGraphicFramePr>
        <p:xfrm>
          <a:off x="226155" y="1489395"/>
          <a:ext cx="4166444" cy="455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157003747"/>
              </p:ext>
            </p:extLst>
          </p:nvPr>
        </p:nvGraphicFramePr>
        <p:xfrm>
          <a:off x="4727663" y="1489396"/>
          <a:ext cx="4166444" cy="4399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5942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2424654" y="1680362"/>
            <a:ext cx="6411410" cy="128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4436" rIns="44436" anchor="t"/>
          <a:lstStyle/>
          <a:p>
            <a:pPr eaLnBrk="1" hangingPunct="1">
              <a:spcAft>
                <a:spcPts val="1800"/>
              </a:spcAft>
              <a:defRPr/>
            </a:pPr>
            <a:r>
              <a:rPr lang="ja-JP" altLang="en-US" sz="2400" dirty="0">
                <a:latin typeface="Franklin Gothic Book"/>
                <a:cs typeface="Franklin Gothic Book"/>
              </a:rPr>
              <a:t>“</a:t>
            </a:r>
            <a:r>
              <a:rPr lang="en-US" sz="2400" dirty="0">
                <a:latin typeface="Franklin Gothic Book"/>
                <a:cs typeface="Franklin Gothic Book"/>
              </a:rPr>
              <a:t>In April [2010], AstraZeneca became the fourth major drug company in three years to settle </a:t>
            </a:r>
            <a:r>
              <a:rPr lang="en-US" sz="2400" dirty="0" smtClean="0">
                <a:latin typeface="Franklin Gothic Book"/>
                <a:cs typeface="Franklin Gothic Book"/>
              </a:rPr>
              <a:t>a government investigation with a hefty payment…</a:t>
            </a:r>
          </a:p>
        </p:txBody>
      </p:sp>
      <p:sp>
        <p:nvSpPr>
          <p:cNvPr id="409603" name="AutoShape 4" descr="IconCloseX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82550" y="1933575"/>
            <a:ext cx="14922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04" name="AutoShape 5" descr="IconInfo"/>
          <p:cNvSpPr>
            <a:spLocks noChangeAspect="1" noChangeArrowheads="1"/>
          </p:cNvSpPr>
          <p:nvPr/>
        </p:nvSpPr>
        <p:spPr bwMode="auto">
          <a:xfrm>
            <a:off x="644525" y="2208213"/>
            <a:ext cx="14922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05" name="AutoShape 6" descr="IconInfo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44525" y="2482850"/>
            <a:ext cx="14922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06" name="AutoShape 7" descr="arrow_blue"/>
          <p:cNvSpPr>
            <a:spLocks noChangeAspect="1" noChangeArrowheads="1"/>
          </p:cNvSpPr>
          <p:nvPr/>
        </p:nvSpPr>
        <p:spPr bwMode="auto">
          <a:xfrm>
            <a:off x="2114550" y="3856038"/>
            <a:ext cx="29686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07" name="AutoShape 8" descr="IconCloseX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82550" y="4435475"/>
            <a:ext cx="14922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08" name="AutoShape 9" descr="IconInfo"/>
          <p:cNvSpPr>
            <a:spLocks noChangeAspect="1" noChangeArrowheads="1"/>
          </p:cNvSpPr>
          <p:nvPr/>
        </p:nvSpPr>
        <p:spPr bwMode="auto">
          <a:xfrm>
            <a:off x="644525" y="4710113"/>
            <a:ext cx="14922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09" name="AutoShape 10" descr="IconInfo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44525" y="4984750"/>
            <a:ext cx="14922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10685" y="6237814"/>
            <a:ext cx="31333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000" dirty="0">
                <a:solidFill>
                  <a:srgbClr val="EBF1DD"/>
                </a:solidFill>
                <a:latin typeface="Franklin Gothic Book"/>
                <a:cs typeface="Franklin Gothic Book"/>
              </a:rPr>
              <a:t>New York Times – 10/3/10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Drug Firms’ Fraud:</a:t>
            </a:r>
            <a:br>
              <a:rPr lang="en-US" sz="3100" dirty="0"/>
            </a:br>
            <a:r>
              <a:rPr lang="en-US" dirty="0"/>
              <a:t>  </a:t>
            </a:r>
            <a:r>
              <a:rPr lang="en-US" sz="4400" dirty="0"/>
              <a:t>Pay the </a:t>
            </a:r>
            <a:r>
              <a:rPr lang="en-US" sz="4400" dirty="0" smtClean="0"/>
              <a:t>Ticket, Keep </a:t>
            </a:r>
            <a:r>
              <a:rPr lang="en-US" sz="4400" dirty="0"/>
              <a:t>on </a:t>
            </a:r>
            <a:r>
              <a:rPr lang="en-US" sz="4400" dirty="0" smtClean="0"/>
              <a:t>Speeding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9" y="1410152"/>
            <a:ext cx="2032000" cy="1524000"/>
          </a:xfrm>
          <a:prstGeom prst="rect">
            <a:avLst/>
          </a:prstGeom>
          <a:ln>
            <a:solidFill>
              <a:srgbClr val="06050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27222" y="3046190"/>
            <a:ext cx="8610600" cy="38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4436" rIns="44436" anchor="t"/>
          <a:lstStyle/>
          <a:p>
            <a:pPr eaLnBrk="1" hangingPunct="1">
              <a:spcAft>
                <a:spcPts val="1800"/>
              </a:spcAft>
              <a:defRPr/>
            </a:pPr>
            <a:r>
              <a:rPr lang="en-US" sz="2400" dirty="0" smtClean="0">
                <a:latin typeface="Franklin Gothic Book"/>
                <a:cs typeface="Franklin Gothic Book"/>
              </a:rPr>
              <a:t>“$</a:t>
            </a:r>
            <a:r>
              <a:rPr lang="en-US" sz="2400" dirty="0">
                <a:latin typeface="Franklin Gothic Book"/>
                <a:cs typeface="Franklin Gothic Book"/>
              </a:rPr>
              <a:t>520 million for what federal officials described as an array of illegal promotions of antipsychotics for children, the elderly, veterans and prisoners. </a:t>
            </a:r>
            <a:endParaRPr lang="en-US" sz="2400" dirty="0" smtClean="0">
              <a:latin typeface="Franklin Gothic Book"/>
              <a:cs typeface="Franklin Gothic Book"/>
            </a:endParaRPr>
          </a:p>
          <a:p>
            <a:pPr eaLnBrk="1" hangingPunct="1">
              <a:spcAft>
                <a:spcPts val="1800"/>
              </a:spcAft>
              <a:defRPr/>
            </a:pPr>
            <a:r>
              <a:rPr lang="en-US" sz="2400" dirty="0" smtClean="0">
                <a:latin typeface="Franklin Gothic Book"/>
                <a:cs typeface="Franklin Gothic Book"/>
              </a:rPr>
              <a:t>“Still</a:t>
            </a:r>
            <a:r>
              <a:rPr lang="en-US" sz="2400" dirty="0">
                <a:latin typeface="Franklin Gothic Book"/>
                <a:cs typeface="Franklin Gothic Book"/>
              </a:rPr>
              <a:t>, the payment amounted to just 2.4 percent of the $21.6 billion AstraZeneca made on Seroquel sales from 1997 to 2009.</a:t>
            </a:r>
            <a:r>
              <a:rPr lang="ja-JP" altLang="en-US" sz="2400" dirty="0" smtClean="0">
                <a:latin typeface="Franklin Gothic Book"/>
                <a:cs typeface="Franklin Gothic Book"/>
              </a:rPr>
              <a:t>”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93359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Investor-Owned HMOs</a:t>
            </a:r>
            <a:br>
              <a:rPr lang="en-US" dirty="0" smtClean="0"/>
            </a:br>
            <a:r>
              <a:rPr lang="en-US" dirty="0" smtClean="0"/>
              <a:t>Provide Lower Quality of Care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130139"/>
            <a:ext cx="575706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Himmelstein, Woolhandler &amp; Wolfe.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JAMA 1999; 282:159  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25662561"/>
              </p:ext>
            </p:extLst>
          </p:nvPr>
        </p:nvGraphicFramePr>
        <p:xfrm>
          <a:off x="241402" y="1309421"/>
          <a:ext cx="8551468" cy="4769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5610763" y="5674870"/>
            <a:ext cx="270662" cy="27066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5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63705" y="5674870"/>
            <a:ext cx="270662" cy="270662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5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4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972922" y="1389888"/>
            <a:ext cx="7754112" cy="4030675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Shrinking Retiree Coverage</a:t>
            </a:r>
            <a:br>
              <a:rPr lang="en-US" sz="4000" dirty="0" smtClean="0"/>
            </a:br>
            <a:r>
              <a:rPr lang="en-US" sz="2400" dirty="0" smtClean="0"/>
              <a:t>Share of large firms offering retiree health benefits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955693" y="6268636"/>
            <a:ext cx="518830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Kaiser/HRET Employer Survey, 2011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pic>
        <p:nvPicPr>
          <p:cNvPr id="842756" name="Picture 4" descr="PRIVINS%" hidden="1"/>
          <p:cNvPicPr>
            <a:picLocks noChangeAspect="1" noChangeArrowheads="1"/>
          </p:cNvPicPr>
          <p:nvPr/>
        </p:nvPicPr>
        <p:blipFill>
          <a:blip r:embed="rId2" cstate="print"/>
          <a:srcRect l="17600" t="21333" r="10640" b="15200"/>
          <a:stretch>
            <a:fillRect/>
          </a:stretch>
        </p:blipFill>
        <p:spPr bwMode="auto">
          <a:xfrm>
            <a:off x="972923" y="1375257"/>
            <a:ext cx="7776056" cy="4059936"/>
          </a:xfrm>
          <a:prstGeom prst="rect">
            <a:avLst/>
          </a:prstGeom>
          <a:noFill/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322368"/>
              </p:ext>
            </p:extLst>
          </p:nvPr>
        </p:nvGraphicFramePr>
        <p:xfrm>
          <a:off x="59827" y="1170485"/>
          <a:ext cx="870448" cy="4629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0448"/>
              </a:tblGrid>
              <a:tr h="57872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70%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2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2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2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2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2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2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2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541212"/>
              </p:ext>
            </p:extLst>
          </p:nvPr>
        </p:nvGraphicFramePr>
        <p:xfrm>
          <a:off x="972922" y="1389888"/>
          <a:ext cx="7749599" cy="40230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49599"/>
              </a:tblGrid>
              <a:tr h="5747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7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7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7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7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7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7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42752" name="TextBox 842751"/>
          <p:cNvSpPr txBox="1"/>
          <p:nvPr/>
        </p:nvSpPr>
        <p:spPr>
          <a:xfrm>
            <a:off x="800848" y="5509051"/>
            <a:ext cx="786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1988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093844" y="5509051"/>
            <a:ext cx="782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1995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388143" y="5509051"/>
            <a:ext cx="786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2000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547999" y="5509051"/>
            <a:ext cx="786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2005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160858" y="5509051"/>
            <a:ext cx="77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2011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42753" name="Rectangle 842752"/>
          <p:cNvSpPr/>
          <p:nvPr/>
        </p:nvSpPr>
        <p:spPr>
          <a:xfrm>
            <a:off x="1027350" y="1599971"/>
            <a:ext cx="291214" cy="382009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460615" y="2749950"/>
            <a:ext cx="291214" cy="267011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893880" y="3329939"/>
            <a:ext cx="291214" cy="209012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2327145" y="3094944"/>
            <a:ext cx="291214" cy="23251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760410" y="3089944"/>
            <a:ext cx="291214" cy="23301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193675" y="3099943"/>
            <a:ext cx="291214" cy="232012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626940" y="3444937"/>
            <a:ext cx="291214" cy="19751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4060205" y="3264940"/>
            <a:ext cx="291214" cy="215512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493470" y="3384938"/>
            <a:ext cx="291214" cy="20351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4926735" y="3329939"/>
            <a:ext cx="291214" cy="209012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5360000" y="3379938"/>
            <a:ext cx="291214" cy="20401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793265" y="3579935"/>
            <a:ext cx="291214" cy="184012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6226530" y="3424938"/>
            <a:ext cx="291214" cy="19951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6659795" y="3569935"/>
            <a:ext cx="291214" cy="185012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7093060" y="3744932"/>
            <a:ext cx="291214" cy="16751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526325" y="3794931"/>
            <a:ext cx="291214" cy="162513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7959590" y="3914929"/>
            <a:ext cx="291214" cy="15051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8392855" y="3900597"/>
            <a:ext cx="291214" cy="151946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4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For-Profit Medicare HMOs:</a:t>
            </a:r>
            <a:br>
              <a:rPr lang="en-US" sz="4000" dirty="0" smtClean="0"/>
            </a:br>
            <a:r>
              <a:rPr lang="en-US" sz="4000" dirty="0" smtClean="0"/>
              <a:t>Worse Quality Rheumatoid Arthritis Care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007028"/>
            <a:ext cx="575706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DMARD = Disease Modifying Agent</a:t>
            </a:r>
          </a:p>
          <a:p>
            <a:pPr algn="r"/>
            <a:r>
              <a:rPr lang="en-US" sz="1600" dirty="0">
                <a:solidFill>
                  <a:schemeClr val="bg2"/>
                </a:solidFill>
                <a:latin typeface="Franklin Gothic Book" pitchFamily="34" charset="0"/>
              </a:rPr>
              <a:t>R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eceipt of DMARD is a HEDIS measure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JAMA 2011;305:480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311603"/>
            <a:ext cx="15581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Percent of RA patients who received a DMARD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761542091"/>
              </p:ext>
            </p:extLst>
          </p:nvPr>
        </p:nvGraphicFramePr>
        <p:xfrm>
          <a:off x="1609344" y="1397000"/>
          <a:ext cx="7132320" cy="4638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842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Investor-Owned Medicaid HMOs:</a:t>
            </a:r>
            <a:br>
              <a:rPr lang="en-US" sz="3600" dirty="0" smtClean="0"/>
            </a:br>
            <a:r>
              <a:rPr lang="en-US" sz="3600" dirty="0" smtClean="0"/>
              <a:t>Higher Administrative Costs, Lower Quality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Publicly Traded = Publicly traded Medicaid-only plans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McCue. Commonwealth Fund, June, 2011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855229345"/>
              </p:ext>
            </p:extLst>
          </p:nvPr>
        </p:nvGraphicFramePr>
        <p:xfrm>
          <a:off x="371121" y="1397000"/>
          <a:ext cx="8478044" cy="4638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2888386" y="5633638"/>
            <a:ext cx="270662" cy="27066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4949595" y="5633638"/>
            <a:ext cx="279081" cy="270662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2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HMO </a:t>
            </a:r>
            <a:r>
              <a:rPr lang="en-US" dirty="0" smtClean="0"/>
              <a:t>CEOs’ </a:t>
            </a:r>
            <a:r>
              <a:rPr lang="en-US" dirty="0" smtClean="0"/>
              <a:t>2012 Pay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Sources: Modern Healthcare 5/13/2013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and AFL-CIO CEO Database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30471" y="3517730"/>
            <a:ext cx="2611526" cy="2018996"/>
            <a:chOff x="347472" y="1448409"/>
            <a:chExt cx="2611526" cy="2018996"/>
          </a:xfrm>
        </p:grpSpPr>
        <p:sp>
          <p:nvSpPr>
            <p:cNvPr id="4" name="Rectangle 3"/>
            <p:cNvSpPr/>
            <p:nvPr/>
          </p:nvSpPr>
          <p:spPr>
            <a:xfrm>
              <a:off x="347472" y="1448409"/>
              <a:ext cx="2611526" cy="2018996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Franklin Gothic Medium" pitchFamily="34" charset="0"/>
                </a:rPr>
                <a:t>David </a:t>
              </a:r>
              <a:r>
                <a:rPr lang="en-US" sz="2400" dirty="0" err="1" smtClean="0">
                  <a:solidFill>
                    <a:schemeClr val="tx1"/>
                  </a:solidFill>
                  <a:latin typeface="Franklin Gothic Medium" pitchFamily="34" charset="0"/>
                </a:rPr>
                <a:t>Cordani</a:t>
              </a:r>
              <a:endParaRPr lang="en-US" sz="2400" dirty="0">
                <a:solidFill>
                  <a:schemeClr val="tx1"/>
                </a:solidFill>
                <a:latin typeface="Franklin Gothic Medium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32205" y="2077421"/>
              <a:ext cx="14815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Medium" pitchFamily="34" charset="0"/>
                </a:rPr>
                <a:t>Cigna</a:t>
              </a:r>
            </a:p>
            <a:p>
              <a:pPr algn="ctr"/>
              <a:r>
                <a:rPr lang="en-US" sz="2800" dirty="0" smtClean="0">
                  <a:latin typeface="Franklin Gothic Medium" pitchFamily="34" charset="0"/>
                </a:rPr>
                <a:t>$12.9 Million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342" y="2046915"/>
              <a:ext cx="907399" cy="13258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3319171" y="1323197"/>
            <a:ext cx="2632284" cy="2018996"/>
            <a:chOff x="347472" y="3689299"/>
            <a:chExt cx="2632284" cy="2018996"/>
          </a:xfrm>
        </p:grpSpPr>
        <p:sp>
          <p:nvSpPr>
            <p:cNvPr id="7" name="Rectangle 6"/>
            <p:cNvSpPr/>
            <p:nvPr/>
          </p:nvSpPr>
          <p:spPr>
            <a:xfrm>
              <a:off x="347472" y="3689299"/>
              <a:ext cx="2611526" cy="2018996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Franklin Gothic Medium" pitchFamily="34" charset="0"/>
                </a:rPr>
                <a:t>Steve </a:t>
              </a:r>
              <a:r>
                <a:rPr lang="en-US" sz="2400" dirty="0" err="1" smtClean="0">
                  <a:solidFill>
                    <a:schemeClr val="tx1"/>
                  </a:solidFill>
                  <a:latin typeface="Franklin Gothic Medium" pitchFamily="34" charset="0"/>
                </a:rPr>
                <a:t>Hemsley</a:t>
              </a:r>
              <a:endParaRPr lang="en-US" sz="2400" dirty="0">
                <a:solidFill>
                  <a:schemeClr val="tx1"/>
                </a:solidFill>
                <a:latin typeface="Franklin Gothic Medium" pitchFamily="34" charset="0"/>
              </a:endParaRPr>
            </a:p>
          </p:txBody>
        </p:sp>
        <p:pic>
          <p:nvPicPr>
            <p:cNvPr id="17" name="Picture 16" descr="Hemsley, Steve - United Healthcare.jpg"/>
            <p:cNvPicPr>
              <a:picLocks noChangeAspect="1"/>
            </p:cNvPicPr>
            <p:nvPr/>
          </p:nvPicPr>
          <p:blipFill>
            <a:blip r:embed="rId3" cstate="print"/>
            <a:srcRect r="18570"/>
            <a:stretch>
              <a:fillRect/>
            </a:stretch>
          </p:blipFill>
          <p:spPr>
            <a:xfrm>
              <a:off x="462342" y="4285755"/>
              <a:ext cx="1093526" cy="13227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498196" y="4337696"/>
              <a:ext cx="14815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Medium" pitchFamily="34" charset="0"/>
                </a:rPr>
                <a:t>United HC</a:t>
              </a:r>
            </a:p>
            <a:p>
              <a:pPr algn="ctr"/>
              <a:r>
                <a:rPr lang="en-US" sz="2800" dirty="0" smtClean="0">
                  <a:latin typeface="Franklin Gothic Medium" pitchFamily="34" charset="0"/>
                </a:rPr>
                <a:t>$13.9 Million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30471" y="1323197"/>
            <a:ext cx="2738153" cy="2018996"/>
            <a:chOff x="6219139" y="3689299"/>
            <a:chExt cx="2738153" cy="2018996"/>
          </a:xfrm>
        </p:grpSpPr>
        <p:grpSp>
          <p:nvGrpSpPr>
            <p:cNvPr id="13" name="Group 12"/>
            <p:cNvGrpSpPr/>
            <p:nvPr/>
          </p:nvGrpSpPr>
          <p:grpSpPr>
            <a:xfrm>
              <a:off x="6219139" y="3689299"/>
              <a:ext cx="2611526" cy="2018996"/>
              <a:chOff x="6219139" y="3689299"/>
              <a:chExt cx="2611526" cy="201899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219139" y="3689299"/>
                <a:ext cx="2611526" cy="2018996"/>
              </a:xfrm>
              <a:prstGeom prst="rect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  <a:latin typeface="Franklin Gothic Medium" pitchFamily="34" charset="0"/>
                  </a:rPr>
                  <a:t>Angela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Franklin Gothic Medium" pitchFamily="34" charset="0"/>
                  </a:rPr>
                  <a:t>Braly</a:t>
                </a:r>
                <a:endParaRPr lang="en-US" sz="2400" dirty="0">
                  <a:solidFill>
                    <a:schemeClr val="tx1"/>
                  </a:solidFill>
                  <a:latin typeface="Franklin Gothic Medium" pitchFamily="34" charset="0"/>
                </a:endParaRPr>
              </a:p>
            </p:txBody>
          </p:sp>
          <p:pic>
            <p:nvPicPr>
              <p:cNvPr id="21" name="Picture 20" descr="Braly, Angela - Wellpoint.jpg"/>
              <p:cNvPicPr>
                <a:picLocks noChangeAspect="1"/>
              </p:cNvPicPr>
              <p:nvPr/>
            </p:nvPicPr>
            <p:blipFill>
              <a:blip r:embed="rId4" cstate="print"/>
              <a:srcRect l="10810" r="27519" b="6709"/>
              <a:stretch>
                <a:fillRect/>
              </a:stretch>
            </p:blipFill>
            <p:spPr>
              <a:xfrm>
                <a:off x="6336817" y="4285755"/>
                <a:ext cx="1250065" cy="13237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7475732" y="4337696"/>
              <a:ext cx="14815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Franklin Gothic Medium" pitchFamily="34" charset="0"/>
                </a:rPr>
                <a:t>Wellpoint</a:t>
              </a:r>
              <a:endParaRPr lang="en-US" sz="2000" dirty="0" smtClean="0">
                <a:latin typeface="Franklin Gothic Medium" pitchFamily="34" charset="0"/>
              </a:endParaRPr>
            </a:p>
            <a:p>
              <a:pPr algn="ctr"/>
              <a:r>
                <a:rPr lang="en-US" sz="2800" dirty="0" smtClean="0">
                  <a:latin typeface="Franklin Gothic Medium" pitchFamily="34" charset="0"/>
                </a:rPr>
                <a:t>$20.6 Million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81932" y="1323197"/>
            <a:ext cx="2611526" cy="2018996"/>
            <a:chOff x="3283305" y="1448409"/>
            <a:chExt cx="2611526" cy="2018996"/>
          </a:xfrm>
        </p:grpSpPr>
        <p:sp>
          <p:nvSpPr>
            <p:cNvPr id="5" name="Rectangle 4"/>
            <p:cNvSpPr/>
            <p:nvPr/>
          </p:nvSpPr>
          <p:spPr>
            <a:xfrm>
              <a:off x="3283305" y="1448409"/>
              <a:ext cx="2611526" cy="2018996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Franklin Gothic Medium" pitchFamily="34" charset="0"/>
                </a:rPr>
                <a:t>Mark </a:t>
              </a:r>
              <a:r>
                <a:rPr lang="en-US" sz="2400" dirty="0" err="1" smtClean="0">
                  <a:solidFill>
                    <a:schemeClr val="tx1"/>
                  </a:solidFill>
                  <a:latin typeface="Franklin Gothic Medium" pitchFamily="34" charset="0"/>
                </a:rPr>
                <a:t>Bertolini</a:t>
              </a:r>
              <a:endParaRPr lang="en-US" sz="2400" dirty="0">
                <a:solidFill>
                  <a:schemeClr val="tx1"/>
                </a:solidFill>
                <a:latin typeface="Franklin Gothic Medium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11883" y="2077421"/>
              <a:ext cx="14815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Medium" pitchFamily="34" charset="0"/>
                </a:rPr>
                <a:t>Aetna</a:t>
              </a:r>
            </a:p>
            <a:p>
              <a:pPr algn="ctr"/>
              <a:r>
                <a:rPr lang="en-US" sz="2800" dirty="0" smtClean="0">
                  <a:latin typeface="Franklin Gothic Medium" pitchFamily="34" charset="0"/>
                </a:rPr>
                <a:t>$113.3 Million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/>
            <a:srcRect l="9218" r="5984" b="16014"/>
            <a:stretch/>
          </p:blipFill>
          <p:spPr>
            <a:xfrm>
              <a:off x="3396847" y="2040942"/>
              <a:ext cx="949457" cy="1316736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9" name="Group 28"/>
          <p:cNvGrpSpPr/>
          <p:nvPr/>
        </p:nvGrpSpPr>
        <p:grpSpPr>
          <a:xfrm>
            <a:off x="3323678" y="3517730"/>
            <a:ext cx="2627778" cy="2018996"/>
            <a:chOff x="6219139" y="1448409"/>
            <a:chExt cx="2627778" cy="2018996"/>
          </a:xfrm>
        </p:grpSpPr>
        <p:sp>
          <p:nvSpPr>
            <p:cNvPr id="6" name="Rectangle 5"/>
            <p:cNvSpPr/>
            <p:nvPr/>
          </p:nvSpPr>
          <p:spPr>
            <a:xfrm>
              <a:off x="6219139" y="1448409"/>
              <a:ext cx="2611526" cy="2018996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Franklin Gothic Medium" pitchFamily="34" charset="0"/>
                </a:rPr>
                <a:t>Allen Wise</a:t>
              </a:r>
              <a:endParaRPr lang="en-US" sz="2400" dirty="0">
                <a:solidFill>
                  <a:schemeClr val="tx1"/>
                </a:solidFill>
                <a:latin typeface="Franklin Gothic Medium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65357" y="2077421"/>
              <a:ext cx="14815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Medium" pitchFamily="34" charset="0"/>
                </a:rPr>
                <a:t>Coventry</a:t>
              </a:r>
            </a:p>
            <a:p>
              <a:pPr algn="ctr"/>
              <a:r>
                <a:rPr lang="en-US" sz="2800" dirty="0" smtClean="0">
                  <a:latin typeface="Franklin Gothic Medium" pitchFamily="34" charset="0"/>
                </a:rPr>
                <a:t>$12.0</a:t>
              </a:r>
            </a:p>
            <a:p>
              <a:pPr algn="ctr"/>
              <a:r>
                <a:rPr lang="en-US" sz="2800" dirty="0" smtClean="0">
                  <a:latin typeface="Franklin Gothic Medium" pitchFamily="34" charset="0"/>
                </a:rPr>
                <a:t>Million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/>
            <a:srcRect b="10036"/>
            <a:stretch/>
          </p:blipFill>
          <p:spPr>
            <a:xfrm>
              <a:off x="6336817" y="2040942"/>
              <a:ext cx="983591" cy="1325880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6181932" y="3517730"/>
            <a:ext cx="2630310" cy="2018996"/>
            <a:chOff x="3283305" y="3689299"/>
            <a:chExt cx="2630310" cy="2018996"/>
          </a:xfrm>
        </p:grpSpPr>
        <p:sp>
          <p:nvSpPr>
            <p:cNvPr id="8" name="Rectangle 7"/>
            <p:cNvSpPr/>
            <p:nvPr/>
          </p:nvSpPr>
          <p:spPr>
            <a:xfrm>
              <a:off x="3283305" y="3689299"/>
              <a:ext cx="2611526" cy="2018996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Franklin Gothic Medium" pitchFamily="34" charset="0"/>
                </a:rPr>
                <a:t>Jay </a:t>
              </a:r>
              <a:r>
                <a:rPr lang="en-US" sz="2400" dirty="0" err="1" smtClean="0">
                  <a:solidFill>
                    <a:schemeClr val="tx1"/>
                  </a:solidFill>
                  <a:latin typeface="Franklin Gothic Medium" pitchFamily="34" charset="0"/>
                </a:rPr>
                <a:t>Gellert</a:t>
              </a:r>
              <a:endParaRPr lang="en-US" sz="2400" dirty="0">
                <a:solidFill>
                  <a:schemeClr val="tx1"/>
                </a:solidFill>
                <a:latin typeface="Franklin Gothic Medium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32055" y="4337696"/>
              <a:ext cx="14815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Medium" pitchFamily="34" charset="0"/>
                </a:rPr>
                <a:t>HealthNet</a:t>
              </a:r>
            </a:p>
            <a:p>
              <a:pPr algn="ctr"/>
              <a:r>
                <a:rPr lang="en-US" sz="2800" dirty="0" smtClean="0">
                  <a:latin typeface="Franklin Gothic Medium" pitchFamily="34" charset="0"/>
                </a:rPr>
                <a:t>$10.2 Million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37123" t="17412" r="31590" b="41804"/>
            <a:stretch/>
          </p:blipFill>
          <p:spPr>
            <a:xfrm>
              <a:off x="3396847" y="4285755"/>
              <a:ext cx="982898" cy="1323124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5683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HMO Overhead, 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46194" y="6053195"/>
            <a:ext cx="519780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SEC Filings/Reports to Shareholders. Data for Q1 or Q2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Calculated as 100% – Medical Loss Ratio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Note Medicare/Medicaid enrollees included in some figures 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931021654"/>
              </p:ext>
            </p:extLst>
          </p:nvPr>
        </p:nvGraphicFramePr>
        <p:xfrm>
          <a:off x="248717" y="1309420"/>
          <a:ext cx="8588045" cy="4945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957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6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990600"/>
            <a:ext cx="7772400" cy="3733800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Medicare</a:t>
            </a:r>
            <a:br>
              <a:rPr lang="en-US" sz="6600" dirty="0"/>
            </a:br>
            <a:r>
              <a:rPr lang="en-US" sz="6600" dirty="0"/>
              <a:t>Remains Solvent and Relatively Efficient </a:t>
            </a:r>
          </a:p>
        </p:txBody>
      </p:sp>
    </p:spTree>
    <p:extLst>
      <p:ext uri="{BB962C8B-B14F-4D97-AF65-F5344CB8AC3E}">
        <p14:creationId xmlns:p14="http://schemas.microsoft.com/office/powerpoint/2010/main" val="80768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15965" y="1403126"/>
            <a:ext cx="6278799" cy="3641024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Number of Years Before Medicare Trust Fund Projected to be Exhausted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909998" y="6271143"/>
            <a:ext cx="423400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Medicare Trust Funds Annual Reports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751270"/>
            <a:ext cx="127003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Year of estimate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8911" y="5585868"/>
            <a:ext cx="713263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Estimated number of years until Trust Fund exhausted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144454"/>
              </p:ext>
            </p:extLst>
          </p:nvPr>
        </p:nvGraphicFramePr>
        <p:xfrm>
          <a:off x="1190040" y="1254723"/>
          <a:ext cx="7408957" cy="4331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347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813520" y="1502007"/>
            <a:ext cx="4322341" cy="3470636"/>
          </a:xfrm>
          <a:prstGeom prst="rect">
            <a:avLst/>
          </a:prstGeom>
          <a:solidFill>
            <a:srgbClr val="EBF1DD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Risk Adjustment </a:t>
            </a:r>
            <a:r>
              <a:rPr lang="en-US" sz="4000" b="1" i="1" dirty="0" smtClean="0"/>
              <a:t>Increased</a:t>
            </a:r>
            <a:r>
              <a:rPr lang="en-US" sz="4000" dirty="0" smtClean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Medicare HMO Overpayment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1852530"/>
            <a:ext cx="1205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Annual Increase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279674"/>
              </p:ext>
            </p:extLst>
          </p:nvPr>
        </p:nvGraphicFramePr>
        <p:xfrm>
          <a:off x="1022643" y="1278202"/>
          <a:ext cx="766282" cy="4189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282"/>
              </a:tblGrid>
              <a:tr h="69820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820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820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820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820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8205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296410"/>
              </p:ext>
            </p:extLst>
          </p:nvPr>
        </p:nvGraphicFramePr>
        <p:xfrm>
          <a:off x="1813519" y="1502007"/>
          <a:ext cx="4322341" cy="34706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2341"/>
              </a:tblGrid>
              <a:tr h="6941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41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41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41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41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624370874"/>
              </p:ext>
            </p:extLst>
          </p:nvPr>
        </p:nvGraphicFramePr>
        <p:xfrm>
          <a:off x="6539970" y="1232070"/>
          <a:ext cx="241640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751695" y="3638710"/>
            <a:ext cx="94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2441%</a:t>
            </a:r>
            <a:endParaRPr lang="en-US" sz="2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08433" y="2633896"/>
            <a:ext cx="942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4181%</a:t>
            </a:r>
            <a:endParaRPr lang="en-US" sz="2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430995" y="2267488"/>
            <a:ext cx="88019" cy="494573"/>
          </a:xfrm>
          <a:custGeom>
            <a:avLst/>
            <a:gdLst>
              <a:gd name="connsiteX0" fmla="*/ 29340 w 88019"/>
              <a:gd name="connsiteY0" fmla="*/ 0 h 494573"/>
              <a:gd name="connsiteX1" fmla="*/ 0 w 88019"/>
              <a:gd name="connsiteY1" fmla="*/ 255669 h 494573"/>
              <a:gd name="connsiteX2" fmla="*/ 88019 w 88019"/>
              <a:gd name="connsiteY2" fmla="*/ 494573 h 494573"/>
              <a:gd name="connsiteX3" fmla="*/ 83828 w 88019"/>
              <a:gd name="connsiteY3" fmla="*/ 180226 h 494573"/>
              <a:gd name="connsiteX4" fmla="*/ 29340 w 88019"/>
              <a:gd name="connsiteY4" fmla="*/ 0 h 49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19" h="494573">
                <a:moveTo>
                  <a:pt x="29340" y="0"/>
                </a:moveTo>
                <a:lnTo>
                  <a:pt x="0" y="255669"/>
                </a:lnTo>
                <a:lnTo>
                  <a:pt x="88019" y="494573"/>
                </a:lnTo>
                <a:lnTo>
                  <a:pt x="83828" y="180226"/>
                </a:lnTo>
                <a:lnTo>
                  <a:pt x="29340" y="0"/>
                </a:lnTo>
                <a:close/>
              </a:path>
            </a:pathLst>
          </a:custGeom>
          <a:solidFill>
            <a:srgbClr val="8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819913" y="2058067"/>
            <a:ext cx="4309454" cy="2876078"/>
          </a:xfrm>
          <a:custGeom>
            <a:avLst/>
            <a:gdLst>
              <a:gd name="connsiteX0" fmla="*/ 0 w 4306277"/>
              <a:gd name="connsiteY0" fmla="*/ 1884639 h 2926291"/>
              <a:gd name="connsiteX1" fmla="*/ 89877 w 4306277"/>
              <a:gd name="connsiteY1" fmla="*/ 1743962 h 2926291"/>
              <a:gd name="connsiteX2" fmla="*/ 207108 w 4306277"/>
              <a:gd name="connsiteY2" fmla="*/ 1884639 h 2926291"/>
              <a:gd name="connsiteX3" fmla="*/ 308708 w 4306277"/>
              <a:gd name="connsiteY3" fmla="*/ 2369193 h 2926291"/>
              <a:gd name="connsiteX4" fmla="*/ 422031 w 4306277"/>
              <a:gd name="connsiteY4" fmla="*/ 98824 h 2926291"/>
              <a:gd name="connsiteX5" fmla="*/ 547077 w 4306277"/>
              <a:gd name="connsiteY5" fmla="*/ 427070 h 2926291"/>
              <a:gd name="connsiteX6" fmla="*/ 636954 w 4306277"/>
              <a:gd name="connsiteY6" fmla="*/ 602916 h 2926291"/>
              <a:gd name="connsiteX7" fmla="*/ 746369 w 4306277"/>
              <a:gd name="connsiteY7" fmla="*/ 1024947 h 2926291"/>
              <a:gd name="connsiteX8" fmla="*/ 859692 w 4306277"/>
              <a:gd name="connsiteY8" fmla="*/ 1161716 h 2926291"/>
              <a:gd name="connsiteX9" fmla="*/ 953477 w 4306277"/>
              <a:gd name="connsiteY9" fmla="*/ 1083562 h 2926291"/>
              <a:gd name="connsiteX10" fmla="*/ 1074615 w 4306277"/>
              <a:gd name="connsiteY10" fmla="*/ 395808 h 2926291"/>
              <a:gd name="connsiteX11" fmla="*/ 1191846 w 4306277"/>
              <a:gd name="connsiteY11" fmla="*/ 599008 h 2926291"/>
              <a:gd name="connsiteX12" fmla="*/ 1297354 w 4306277"/>
              <a:gd name="connsiteY12" fmla="*/ 923347 h 2926291"/>
              <a:gd name="connsiteX13" fmla="*/ 1383323 w 4306277"/>
              <a:gd name="connsiteY13" fmla="*/ 1345378 h 2926291"/>
              <a:gd name="connsiteX14" fmla="*/ 1524000 w 4306277"/>
              <a:gd name="connsiteY14" fmla="*/ 1720516 h 2926291"/>
              <a:gd name="connsiteX15" fmla="*/ 1598246 w 4306277"/>
              <a:gd name="connsiteY15" fmla="*/ 2150362 h 2926291"/>
              <a:gd name="connsiteX16" fmla="*/ 1719385 w 4306277"/>
              <a:gd name="connsiteY16" fmla="*/ 2275408 h 2926291"/>
              <a:gd name="connsiteX17" fmla="*/ 1828800 w 4306277"/>
              <a:gd name="connsiteY17" fmla="*/ 2134731 h 2926291"/>
              <a:gd name="connsiteX18" fmla="*/ 1926492 w 4306277"/>
              <a:gd name="connsiteY18" fmla="*/ 2349655 h 2926291"/>
              <a:gd name="connsiteX19" fmla="*/ 2047631 w 4306277"/>
              <a:gd name="connsiteY19" fmla="*/ 1712701 h 2926291"/>
              <a:gd name="connsiteX20" fmla="*/ 2157046 w 4306277"/>
              <a:gd name="connsiteY20" fmla="*/ 2001870 h 2926291"/>
              <a:gd name="connsiteX21" fmla="*/ 2262554 w 4306277"/>
              <a:gd name="connsiteY21" fmla="*/ 2162085 h 2926291"/>
              <a:gd name="connsiteX22" fmla="*/ 2356338 w 4306277"/>
              <a:gd name="connsiteY22" fmla="*/ 1790855 h 2926291"/>
              <a:gd name="connsiteX23" fmla="*/ 2469661 w 4306277"/>
              <a:gd name="connsiteY23" fmla="*/ 2060485 h 2926291"/>
              <a:gd name="connsiteX24" fmla="*/ 2579077 w 4306277"/>
              <a:gd name="connsiteY24" fmla="*/ 1915901 h 2926291"/>
              <a:gd name="connsiteX25" fmla="*/ 2700215 w 4306277"/>
              <a:gd name="connsiteY25" fmla="*/ 1990147 h 2926291"/>
              <a:gd name="connsiteX26" fmla="*/ 2797908 w 4306277"/>
              <a:gd name="connsiteY26" fmla="*/ 2357470 h 2926291"/>
              <a:gd name="connsiteX27" fmla="*/ 2911231 w 4306277"/>
              <a:gd name="connsiteY27" fmla="*/ 2412178 h 2926291"/>
              <a:gd name="connsiteX28" fmla="*/ 3001108 w 4306277"/>
              <a:gd name="connsiteY28" fmla="*/ 2924085 h 2926291"/>
              <a:gd name="connsiteX29" fmla="*/ 3130061 w 4306277"/>
              <a:gd name="connsiteY29" fmla="*/ 2595839 h 2926291"/>
              <a:gd name="connsiteX30" fmla="*/ 3231661 w 4306277"/>
              <a:gd name="connsiteY30" fmla="*/ 2552855 h 2926291"/>
              <a:gd name="connsiteX31" fmla="*/ 3341077 w 4306277"/>
              <a:gd name="connsiteY31" fmla="*/ 1904178 h 2926291"/>
              <a:gd name="connsiteX32" fmla="*/ 3454400 w 4306277"/>
              <a:gd name="connsiteY32" fmla="*/ 2251962 h 2926291"/>
              <a:gd name="connsiteX33" fmla="*/ 3563815 w 4306277"/>
              <a:gd name="connsiteY33" fmla="*/ 2291039 h 2926291"/>
              <a:gd name="connsiteX34" fmla="*/ 3665415 w 4306277"/>
              <a:gd name="connsiteY34" fmla="*/ 2076116 h 2926291"/>
              <a:gd name="connsiteX35" fmla="*/ 3786554 w 4306277"/>
              <a:gd name="connsiteY35" fmla="*/ 2208978 h 2926291"/>
              <a:gd name="connsiteX36" fmla="*/ 3868615 w 4306277"/>
              <a:gd name="connsiteY36" fmla="*/ 2474701 h 2926291"/>
              <a:gd name="connsiteX37" fmla="*/ 4001477 w 4306277"/>
              <a:gd name="connsiteY37" fmla="*/ 2611470 h 2926291"/>
              <a:gd name="connsiteX38" fmla="*/ 4095261 w 4306277"/>
              <a:gd name="connsiteY38" fmla="*/ 2337931 h 2926291"/>
              <a:gd name="connsiteX39" fmla="*/ 4306277 w 4306277"/>
              <a:gd name="connsiteY39" fmla="*/ 2724793 h 2926291"/>
              <a:gd name="connsiteX0" fmla="*/ 0 w 4306277"/>
              <a:gd name="connsiteY0" fmla="*/ 1884639 h 2926291"/>
              <a:gd name="connsiteX1" fmla="*/ 89877 w 4306277"/>
              <a:gd name="connsiteY1" fmla="*/ 1743962 h 2926291"/>
              <a:gd name="connsiteX2" fmla="*/ 207108 w 4306277"/>
              <a:gd name="connsiteY2" fmla="*/ 1884639 h 2926291"/>
              <a:gd name="connsiteX3" fmla="*/ 308708 w 4306277"/>
              <a:gd name="connsiteY3" fmla="*/ 2369193 h 2926291"/>
              <a:gd name="connsiteX4" fmla="*/ 422031 w 4306277"/>
              <a:gd name="connsiteY4" fmla="*/ 98824 h 2926291"/>
              <a:gd name="connsiteX5" fmla="*/ 547077 w 4306277"/>
              <a:gd name="connsiteY5" fmla="*/ 427070 h 2926291"/>
              <a:gd name="connsiteX6" fmla="*/ 636954 w 4306277"/>
              <a:gd name="connsiteY6" fmla="*/ 602916 h 2926291"/>
              <a:gd name="connsiteX7" fmla="*/ 746369 w 4306277"/>
              <a:gd name="connsiteY7" fmla="*/ 1024947 h 2926291"/>
              <a:gd name="connsiteX8" fmla="*/ 859692 w 4306277"/>
              <a:gd name="connsiteY8" fmla="*/ 1161716 h 2926291"/>
              <a:gd name="connsiteX9" fmla="*/ 953477 w 4306277"/>
              <a:gd name="connsiteY9" fmla="*/ 1083562 h 2926291"/>
              <a:gd name="connsiteX10" fmla="*/ 1074615 w 4306277"/>
              <a:gd name="connsiteY10" fmla="*/ 395808 h 2926291"/>
              <a:gd name="connsiteX11" fmla="*/ 1191846 w 4306277"/>
              <a:gd name="connsiteY11" fmla="*/ 599008 h 2926291"/>
              <a:gd name="connsiteX12" fmla="*/ 1297354 w 4306277"/>
              <a:gd name="connsiteY12" fmla="*/ 923347 h 2926291"/>
              <a:gd name="connsiteX13" fmla="*/ 1383323 w 4306277"/>
              <a:gd name="connsiteY13" fmla="*/ 1345378 h 2926291"/>
              <a:gd name="connsiteX14" fmla="*/ 1524000 w 4306277"/>
              <a:gd name="connsiteY14" fmla="*/ 1720516 h 2926291"/>
              <a:gd name="connsiteX15" fmla="*/ 1598246 w 4306277"/>
              <a:gd name="connsiteY15" fmla="*/ 2150362 h 2926291"/>
              <a:gd name="connsiteX16" fmla="*/ 1719385 w 4306277"/>
              <a:gd name="connsiteY16" fmla="*/ 2275408 h 2926291"/>
              <a:gd name="connsiteX17" fmla="*/ 1828800 w 4306277"/>
              <a:gd name="connsiteY17" fmla="*/ 2134731 h 2926291"/>
              <a:gd name="connsiteX18" fmla="*/ 1926492 w 4306277"/>
              <a:gd name="connsiteY18" fmla="*/ 2349655 h 2926291"/>
              <a:gd name="connsiteX19" fmla="*/ 2047631 w 4306277"/>
              <a:gd name="connsiteY19" fmla="*/ 1712701 h 2926291"/>
              <a:gd name="connsiteX20" fmla="*/ 2157046 w 4306277"/>
              <a:gd name="connsiteY20" fmla="*/ 2001870 h 2926291"/>
              <a:gd name="connsiteX21" fmla="*/ 2262554 w 4306277"/>
              <a:gd name="connsiteY21" fmla="*/ 2162085 h 2926291"/>
              <a:gd name="connsiteX22" fmla="*/ 2356338 w 4306277"/>
              <a:gd name="connsiteY22" fmla="*/ 1790855 h 2926291"/>
              <a:gd name="connsiteX23" fmla="*/ 2469661 w 4306277"/>
              <a:gd name="connsiteY23" fmla="*/ 2060485 h 2926291"/>
              <a:gd name="connsiteX24" fmla="*/ 2579077 w 4306277"/>
              <a:gd name="connsiteY24" fmla="*/ 1915901 h 2926291"/>
              <a:gd name="connsiteX25" fmla="*/ 2700215 w 4306277"/>
              <a:gd name="connsiteY25" fmla="*/ 1990147 h 2926291"/>
              <a:gd name="connsiteX26" fmla="*/ 2797908 w 4306277"/>
              <a:gd name="connsiteY26" fmla="*/ 2357470 h 2926291"/>
              <a:gd name="connsiteX27" fmla="*/ 2911231 w 4306277"/>
              <a:gd name="connsiteY27" fmla="*/ 2412178 h 2926291"/>
              <a:gd name="connsiteX28" fmla="*/ 3001108 w 4306277"/>
              <a:gd name="connsiteY28" fmla="*/ 2924085 h 2926291"/>
              <a:gd name="connsiteX29" fmla="*/ 3130061 w 4306277"/>
              <a:gd name="connsiteY29" fmla="*/ 2595839 h 2926291"/>
              <a:gd name="connsiteX30" fmla="*/ 3231661 w 4306277"/>
              <a:gd name="connsiteY30" fmla="*/ 2552855 h 2926291"/>
              <a:gd name="connsiteX31" fmla="*/ 3341077 w 4306277"/>
              <a:gd name="connsiteY31" fmla="*/ 1904178 h 2926291"/>
              <a:gd name="connsiteX32" fmla="*/ 3454400 w 4306277"/>
              <a:gd name="connsiteY32" fmla="*/ 2251962 h 2926291"/>
              <a:gd name="connsiteX33" fmla="*/ 3563815 w 4306277"/>
              <a:gd name="connsiteY33" fmla="*/ 2291039 h 2926291"/>
              <a:gd name="connsiteX34" fmla="*/ 3665415 w 4306277"/>
              <a:gd name="connsiteY34" fmla="*/ 2076116 h 2926291"/>
              <a:gd name="connsiteX35" fmla="*/ 3786554 w 4306277"/>
              <a:gd name="connsiteY35" fmla="*/ 2208978 h 2926291"/>
              <a:gd name="connsiteX36" fmla="*/ 3868615 w 4306277"/>
              <a:gd name="connsiteY36" fmla="*/ 2474701 h 2926291"/>
              <a:gd name="connsiteX37" fmla="*/ 4001477 w 4306277"/>
              <a:gd name="connsiteY37" fmla="*/ 2611470 h 2926291"/>
              <a:gd name="connsiteX38" fmla="*/ 4095261 w 4306277"/>
              <a:gd name="connsiteY38" fmla="*/ 2337931 h 2926291"/>
              <a:gd name="connsiteX39" fmla="*/ 4306277 w 4306277"/>
              <a:gd name="connsiteY39" fmla="*/ 2724793 h 2926291"/>
              <a:gd name="connsiteX0" fmla="*/ 0 w 4306277"/>
              <a:gd name="connsiteY0" fmla="*/ 1884639 h 2926291"/>
              <a:gd name="connsiteX1" fmla="*/ 89877 w 4306277"/>
              <a:gd name="connsiteY1" fmla="*/ 1743962 h 2926291"/>
              <a:gd name="connsiteX2" fmla="*/ 207108 w 4306277"/>
              <a:gd name="connsiteY2" fmla="*/ 1884639 h 2926291"/>
              <a:gd name="connsiteX3" fmla="*/ 308708 w 4306277"/>
              <a:gd name="connsiteY3" fmla="*/ 2369193 h 2926291"/>
              <a:gd name="connsiteX4" fmla="*/ 422031 w 4306277"/>
              <a:gd name="connsiteY4" fmla="*/ 98824 h 2926291"/>
              <a:gd name="connsiteX5" fmla="*/ 547077 w 4306277"/>
              <a:gd name="connsiteY5" fmla="*/ 427070 h 2926291"/>
              <a:gd name="connsiteX6" fmla="*/ 636954 w 4306277"/>
              <a:gd name="connsiteY6" fmla="*/ 602916 h 2926291"/>
              <a:gd name="connsiteX7" fmla="*/ 746369 w 4306277"/>
              <a:gd name="connsiteY7" fmla="*/ 1024947 h 2926291"/>
              <a:gd name="connsiteX8" fmla="*/ 859692 w 4306277"/>
              <a:gd name="connsiteY8" fmla="*/ 1161716 h 2926291"/>
              <a:gd name="connsiteX9" fmla="*/ 953477 w 4306277"/>
              <a:gd name="connsiteY9" fmla="*/ 1083562 h 2926291"/>
              <a:gd name="connsiteX10" fmla="*/ 1074615 w 4306277"/>
              <a:gd name="connsiteY10" fmla="*/ 395808 h 2926291"/>
              <a:gd name="connsiteX11" fmla="*/ 1191846 w 4306277"/>
              <a:gd name="connsiteY11" fmla="*/ 599008 h 2926291"/>
              <a:gd name="connsiteX12" fmla="*/ 1297354 w 4306277"/>
              <a:gd name="connsiteY12" fmla="*/ 923347 h 2926291"/>
              <a:gd name="connsiteX13" fmla="*/ 1383323 w 4306277"/>
              <a:gd name="connsiteY13" fmla="*/ 1345378 h 2926291"/>
              <a:gd name="connsiteX14" fmla="*/ 1524000 w 4306277"/>
              <a:gd name="connsiteY14" fmla="*/ 1720516 h 2926291"/>
              <a:gd name="connsiteX15" fmla="*/ 1598246 w 4306277"/>
              <a:gd name="connsiteY15" fmla="*/ 2150362 h 2926291"/>
              <a:gd name="connsiteX16" fmla="*/ 1719385 w 4306277"/>
              <a:gd name="connsiteY16" fmla="*/ 2275408 h 2926291"/>
              <a:gd name="connsiteX17" fmla="*/ 1828800 w 4306277"/>
              <a:gd name="connsiteY17" fmla="*/ 2134731 h 2926291"/>
              <a:gd name="connsiteX18" fmla="*/ 1926492 w 4306277"/>
              <a:gd name="connsiteY18" fmla="*/ 2349655 h 2926291"/>
              <a:gd name="connsiteX19" fmla="*/ 2047631 w 4306277"/>
              <a:gd name="connsiteY19" fmla="*/ 1712701 h 2926291"/>
              <a:gd name="connsiteX20" fmla="*/ 2157046 w 4306277"/>
              <a:gd name="connsiteY20" fmla="*/ 2001870 h 2926291"/>
              <a:gd name="connsiteX21" fmla="*/ 2262554 w 4306277"/>
              <a:gd name="connsiteY21" fmla="*/ 2162085 h 2926291"/>
              <a:gd name="connsiteX22" fmla="*/ 2356338 w 4306277"/>
              <a:gd name="connsiteY22" fmla="*/ 1790855 h 2926291"/>
              <a:gd name="connsiteX23" fmla="*/ 2469661 w 4306277"/>
              <a:gd name="connsiteY23" fmla="*/ 2060485 h 2926291"/>
              <a:gd name="connsiteX24" fmla="*/ 2579077 w 4306277"/>
              <a:gd name="connsiteY24" fmla="*/ 1915901 h 2926291"/>
              <a:gd name="connsiteX25" fmla="*/ 2700215 w 4306277"/>
              <a:gd name="connsiteY25" fmla="*/ 1990147 h 2926291"/>
              <a:gd name="connsiteX26" fmla="*/ 2797908 w 4306277"/>
              <a:gd name="connsiteY26" fmla="*/ 2357470 h 2926291"/>
              <a:gd name="connsiteX27" fmla="*/ 2911231 w 4306277"/>
              <a:gd name="connsiteY27" fmla="*/ 2412178 h 2926291"/>
              <a:gd name="connsiteX28" fmla="*/ 3001108 w 4306277"/>
              <a:gd name="connsiteY28" fmla="*/ 2924085 h 2926291"/>
              <a:gd name="connsiteX29" fmla="*/ 3130061 w 4306277"/>
              <a:gd name="connsiteY29" fmla="*/ 2595839 h 2926291"/>
              <a:gd name="connsiteX30" fmla="*/ 3231661 w 4306277"/>
              <a:gd name="connsiteY30" fmla="*/ 2552855 h 2926291"/>
              <a:gd name="connsiteX31" fmla="*/ 3341077 w 4306277"/>
              <a:gd name="connsiteY31" fmla="*/ 1904178 h 2926291"/>
              <a:gd name="connsiteX32" fmla="*/ 3454400 w 4306277"/>
              <a:gd name="connsiteY32" fmla="*/ 2251962 h 2926291"/>
              <a:gd name="connsiteX33" fmla="*/ 3563815 w 4306277"/>
              <a:gd name="connsiteY33" fmla="*/ 2291039 h 2926291"/>
              <a:gd name="connsiteX34" fmla="*/ 3665415 w 4306277"/>
              <a:gd name="connsiteY34" fmla="*/ 2076116 h 2926291"/>
              <a:gd name="connsiteX35" fmla="*/ 3786554 w 4306277"/>
              <a:gd name="connsiteY35" fmla="*/ 2208978 h 2926291"/>
              <a:gd name="connsiteX36" fmla="*/ 3868615 w 4306277"/>
              <a:gd name="connsiteY36" fmla="*/ 2474701 h 2926291"/>
              <a:gd name="connsiteX37" fmla="*/ 4001477 w 4306277"/>
              <a:gd name="connsiteY37" fmla="*/ 2611470 h 2926291"/>
              <a:gd name="connsiteX38" fmla="*/ 4095261 w 4306277"/>
              <a:gd name="connsiteY38" fmla="*/ 2337931 h 2926291"/>
              <a:gd name="connsiteX39" fmla="*/ 4306277 w 4306277"/>
              <a:gd name="connsiteY39" fmla="*/ 2724793 h 2926291"/>
              <a:gd name="connsiteX0" fmla="*/ 0 w 4306277"/>
              <a:gd name="connsiteY0" fmla="*/ 1884639 h 2926291"/>
              <a:gd name="connsiteX1" fmla="*/ 89877 w 4306277"/>
              <a:gd name="connsiteY1" fmla="*/ 1743962 h 2926291"/>
              <a:gd name="connsiteX2" fmla="*/ 207108 w 4306277"/>
              <a:gd name="connsiteY2" fmla="*/ 1884639 h 2926291"/>
              <a:gd name="connsiteX3" fmla="*/ 308708 w 4306277"/>
              <a:gd name="connsiteY3" fmla="*/ 2369193 h 2926291"/>
              <a:gd name="connsiteX4" fmla="*/ 422031 w 4306277"/>
              <a:gd name="connsiteY4" fmla="*/ 98824 h 2926291"/>
              <a:gd name="connsiteX5" fmla="*/ 547077 w 4306277"/>
              <a:gd name="connsiteY5" fmla="*/ 427070 h 2926291"/>
              <a:gd name="connsiteX6" fmla="*/ 636954 w 4306277"/>
              <a:gd name="connsiteY6" fmla="*/ 602916 h 2926291"/>
              <a:gd name="connsiteX7" fmla="*/ 746369 w 4306277"/>
              <a:gd name="connsiteY7" fmla="*/ 1024947 h 2926291"/>
              <a:gd name="connsiteX8" fmla="*/ 859692 w 4306277"/>
              <a:gd name="connsiteY8" fmla="*/ 1161716 h 2926291"/>
              <a:gd name="connsiteX9" fmla="*/ 953477 w 4306277"/>
              <a:gd name="connsiteY9" fmla="*/ 1083562 h 2926291"/>
              <a:gd name="connsiteX10" fmla="*/ 1074615 w 4306277"/>
              <a:gd name="connsiteY10" fmla="*/ 395808 h 2926291"/>
              <a:gd name="connsiteX11" fmla="*/ 1191846 w 4306277"/>
              <a:gd name="connsiteY11" fmla="*/ 599008 h 2926291"/>
              <a:gd name="connsiteX12" fmla="*/ 1297354 w 4306277"/>
              <a:gd name="connsiteY12" fmla="*/ 923347 h 2926291"/>
              <a:gd name="connsiteX13" fmla="*/ 1383323 w 4306277"/>
              <a:gd name="connsiteY13" fmla="*/ 1345378 h 2926291"/>
              <a:gd name="connsiteX14" fmla="*/ 1524000 w 4306277"/>
              <a:gd name="connsiteY14" fmla="*/ 1720516 h 2926291"/>
              <a:gd name="connsiteX15" fmla="*/ 1598246 w 4306277"/>
              <a:gd name="connsiteY15" fmla="*/ 2150362 h 2926291"/>
              <a:gd name="connsiteX16" fmla="*/ 1719385 w 4306277"/>
              <a:gd name="connsiteY16" fmla="*/ 2275408 h 2926291"/>
              <a:gd name="connsiteX17" fmla="*/ 1828800 w 4306277"/>
              <a:gd name="connsiteY17" fmla="*/ 2134731 h 2926291"/>
              <a:gd name="connsiteX18" fmla="*/ 1926492 w 4306277"/>
              <a:gd name="connsiteY18" fmla="*/ 2349655 h 2926291"/>
              <a:gd name="connsiteX19" fmla="*/ 2047631 w 4306277"/>
              <a:gd name="connsiteY19" fmla="*/ 1712701 h 2926291"/>
              <a:gd name="connsiteX20" fmla="*/ 2157046 w 4306277"/>
              <a:gd name="connsiteY20" fmla="*/ 2001870 h 2926291"/>
              <a:gd name="connsiteX21" fmla="*/ 2262554 w 4306277"/>
              <a:gd name="connsiteY21" fmla="*/ 2162085 h 2926291"/>
              <a:gd name="connsiteX22" fmla="*/ 2356338 w 4306277"/>
              <a:gd name="connsiteY22" fmla="*/ 1790855 h 2926291"/>
              <a:gd name="connsiteX23" fmla="*/ 2469661 w 4306277"/>
              <a:gd name="connsiteY23" fmla="*/ 2060485 h 2926291"/>
              <a:gd name="connsiteX24" fmla="*/ 2579077 w 4306277"/>
              <a:gd name="connsiteY24" fmla="*/ 1915901 h 2926291"/>
              <a:gd name="connsiteX25" fmla="*/ 2700215 w 4306277"/>
              <a:gd name="connsiteY25" fmla="*/ 1990147 h 2926291"/>
              <a:gd name="connsiteX26" fmla="*/ 2797908 w 4306277"/>
              <a:gd name="connsiteY26" fmla="*/ 2357470 h 2926291"/>
              <a:gd name="connsiteX27" fmla="*/ 2911231 w 4306277"/>
              <a:gd name="connsiteY27" fmla="*/ 2412178 h 2926291"/>
              <a:gd name="connsiteX28" fmla="*/ 3001108 w 4306277"/>
              <a:gd name="connsiteY28" fmla="*/ 2924085 h 2926291"/>
              <a:gd name="connsiteX29" fmla="*/ 3130061 w 4306277"/>
              <a:gd name="connsiteY29" fmla="*/ 2595839 h 2926291"/>
              <a:gd name="connsiteX30" fmla="*/ 3231661 w 4306277"/>
              <a:gd name="connsiteY30" fmla="*/ 2552855 h 2926291"/>
              <a:gd name="connsiteX31" fmla="*/ 3341077 w 4306277"/>
              <a:gd name="connsiteY31" fmla="*/ 1904178 h 2926291"/>
              <a:gd name="connsiteX32" fmla="*/ 3454400 w 4306277"/>
              <a:gd name="connsiteY32" fmla="*/ 2251962 h 2926291"/>
              <a:gd name="connsiteX33" fmla="*/ 3563815 w 4306277"/>
              <a:gd name="connsiteY33" fmla="*/ 2291039 h 2926291"/>
              <a:gd name="connsiteX34" fmla="*/ 3665415 w 4306277"/>
              <a:gd name="connsiteY34" fmla="*/ 2076116 h 2926291"/>
              <a:gd name="connsiteX35" fmla="*/ 3786554 w 4306277"/>
              <a:gd name="connsiteY35" fmla="*/ 2208978 h 2926291"/>
              <a:gd name="connsiteX36" fmla="*/ 3868615 w 4306277"/>
              <a:gd name="connsiteY36" fmla="*/ 2474701 h 2926291"/>
              <a:gd name="connsiteX37" fmla="*/ 4001477 w 4306277"/>
              <a:gd name="connsiteY37" fmla="*/ 2611470 h 2926291"/>
              <a:gd name="connsiteX38" fmla="*/ 4095261 w 4306277"/>
              <a:gd name="connsiteY38" fmla="*/ 2337931 h 2926291"/>
              <a:gd name="connsiteX39" fmla="*/ 4306277 w 4306277"/>
              <a:gd name="connsiteY39" fmla="*/ 2724793 h 2926291"/>
              <a:gd name="connsiteX0" fmla="*/ 0 w 4306277"/>
              <a:gd name="connsiteY0" fmla="*/ 1884639 h 2926291"/>
              <a:gd name="connsiteX1" fmla="*/ 89877 w 4306277"/>
              <a:gd name="connsiteY1" fmla="*/ 1743962 h 2926291"/>
              <a:gd name="connsiteX2" fmla="*/ 207108 w 4306277"/>
              <a:gd name="connsiteY2" fmla="*/ 1884639 h 2926291"/>
              <a:gd name="connsiteX3" fmla="*/ 308708 w 4306277"/>
              <a:gd name="connsiteY3" fmla="*/ 2369193 h 2926291"/>
              <a:gd name="connsiteX4" fmla="*/ 422031 w 4306277"/>
              <a:gd name="connsiteY4" fmla="*/ 98824 h 2926291"/>
              <a:gd name="connsiteX5" fmla="*/ 547077 w 4306277"/>
              <a:gd name="connsiteY5" fmla="*/ 427070 h 2926291"/>
              <a:gd name="connsiteX6" fmla="*/ 636954 w 4306277"/>
              <a:gd name="connsiteY6" fmla="*/ 602916 h 2926291"/>
              <a:gd name="connsiteX7" fmla="*/ 746369 w 4306277"/>
              <a:gd name="connsiteY7" fmla="*/ 1024947 h 2926291"/>
              <a:gd name="connsiteX8" fmla="*/ 859692 w 4306277"/>
              <a:gd name="connsiteY8" fmla="*/ 1161716 h 2926291"/>
              <a:gd name="connsiteX9" fmla="*/ 953477 w 4306277"/>
              <a:gd name="connsiteY9" fmla="*/ 1083562 h 2926291"/>
              <a:gd name="connsiteX10" fmla="*/ 1074615 w 4306277"/>
              <a:gd name="connsiteY10" fmla="*/ 395808 h 2926291"/>
              <a:gd name="connsiteX11" fmla="*/ 1191846 w 4306277"/>
              <a:gd name="connsiteY11" fmla="*/ 599008 h 2926291"/>
              <a:gd name="connsiteX12" fmla="*/ 1297354 w 4306277"/>
              <a:gd name="connsiteY12" fmla="*/ 923347 h 2926291"/>
              <a:gd name="connsiteX13" fmla="*/ 1383323 w 4306277"/>
              <a:gd name="connsiteY13" fmla="*/ 1345378 h 2926291"/>
              <a:gd name="connsiteX14" fmla="*/ 1524000 w 4306277"/>
              <a:gd name="connsiteY14" fmla="*/ 1720516 h 2926291"/>
              <a:gd name="connsiteX15" fmla="*/ 1598246 w 4306277"/>
              <a:gd name="connsiteY15" fmla="*/ 2150362 h 2926291"/>
              <a:gd name="connsiteX16" fmla="*/ 1719385 w 4306277"/>
              <a:gd name="connsiteY16" fmla="*/ 2275408 h 2926291"/>
              <a:gd name="connsiteX17" fmla="*/ 1828800 w 4306277"/>
              <a:gd name="connsiteY17" fmla="*/ 2134731 h 2926291"/>
              <a:gd name="connsiteX18" fmla="*/ 1926492 w 4306277"/>
              <a:gd name="connsiteY18" fmla="*/ 2349655 h 2926291"/>
              <a:gd name="connsiteX19" fmla="*/ 2047631 w 4306277"/>
              <a:gd name="connsiteY19" fmla="*/ 1712701 h 2926291"/>
              <a:gd name="connsiteX20" fmla="*/ 2157046 w 4306277"/>
              <a:gd name="connsiteY20" fmla="*/ 2001870 h 2926291"/>
              <a:gd name="connsiteX21" fmla="*/ 2262554 w 4306277"/>
              <a:gd name="connsiteY21" fmla="*/ 2162085 h 2926291"/>
              <a:gd name="connsiteX22" fmla="*/ 2356338 w 4306277"/>
              <a:gd name="connsiteY22" fmla="*/ 1790855 h 2926291"/>
              <a:gd name="connsiteX23" fmla="*/ 2469661 w 4306277"/>
              <a:gd name="connsiteY23" fmla="*/ 2060485 h 2926291"/>
              <a:gd name="connsiteX24" fmla="*/ 2579077 w 4306277"/>
              <a:gd name="connsiteY24" fmla="*/ 1915901 h 2926291"/>
              <a:gd name="connsiteX25" fmla="*/ 2700215 w 4306277"/>
              <a:gd name="connsiteY25" fmla="*/ 1990147 h 2926291"/>
              <a:gd name="connsiteX26" fmla="*/ 2797908 w 4306277"/>
              <a:gd name="connsiteY26" fmla="*/ 2357470 h 2926291"/>
              <a:gd name="connsiteX27" fmla="*/ 2911231 w 4306277"/>
              <a:gd name="connsiteY27" fmla="*/ 2412178 h 2926291"/>
              <a:gd name="connsiteX28" fmla="*/ 3001108 w 4306277"/>
              <a:gd name="connsiteY28" fmla="*/ 2924085 h 2926291"/>
              <a:gd name="connsiteX29" fmla="*/ 3130061 w 4306277"/>
              <a:gd name="connsiteY29" fmla="*/ 2595839 h 2926291"/>
              <a:gd name="connsiteX30" fmla="*/ 3231661 w 4306277"/>
              <a:gd name="connsiteY30" fmla="*/ 2552855 h 2926291"/>
              <a:gd name="connsiteX31" fmla="*/ 3341077 w 4306277"/>
              <a:gd name="connsiteY31" fmla="*/ 1904178 h 2926291"/>
              <a:gd name="connsiteX32" fmla="*/ 3454400 w 4306277"/>
              <a:gd name="connsiteY32" fmla="*/ 2251962 h 2926291"/>
              <a:gd name="connsiteX33" fmla="*/ 3563815 w 4306277"/>
              <a:gd name="connsiteY33" fmla="*/ 2291039 h 2926291"/>
              <a:gd name="connsiteX34" fmla="*/ 3665415 w 4306277"/>
              <a:gd name="connsiteY34" fmla="*/ 2076116 h 2926291"/>
              <a:gd name="connsiteX35" fmla="*/ 3786554 w 4306277"/>
              <a:gd name="connsiteY35" fmla="*/ 2208978 h 2926291"/>
              <a:gd name="connsiteX36" fmla="*/ 3868615 w 4306277"/>
              <a:gd name="connsiteY36" fmla="*/ 2474701 h 2926291"/>
              <a:gd name="connsiteX37" fmla="*/ 4001477 w 4306277"/>
              <a:gd name="connsiteY37" fmla="*/ 2611470 h 2926291"/>
              <a:gd name="connsiteX38" fmla="*/ 4095261 w 4306277"/>
              <a:gd name="connsiteY38" fmla="*/ 2337931 h 2926291"/>
              <a:gd name="connsiteX39" fmla="*/ 4306277 w 4306277"/>
              <a:gd name="connsiteY39" fmla="*/ 2724793 h 2926291"/>
              <a:gd name="connsiteX0" fmla="*/ 0 w 4306277"/>
              <a:gd name="connsiteY0" fmla="*/ 1884639 h 2926291"/>
              <a:gd name="connsiteX1" fmla="*/ 89877 w 4306277"/>
              <a:gd name="connsiteY1" fmla="*/ 1743962 h 2926291"/>
              <a:gd name="connsiteX2" fmla="*/ 207108 w 4306277"/>
              <a:gd name="connsiteY2" fmla="*/ 1884639 h 2926291"/>
              <a:gd name="connsiteX3" fmla="*/ 308708 w 4306277"/>
              <a:gd name="connsiteY3" fmla="*/ 2369193 h 2926291"/>
              <a:gd name="connsiteX4" fmla="*/ 422031 w 4306277"/>
              <a:gd name="connsiteY4" fmla="*/ 98824 h 2926291"/>
              <a:gd name="connsiteX5" fmla="*/ 547077 w 4306277"/>
              <a:gd name="connsiteY5" fmla="*/ 427070 h 2926291"/>
              <a:gd name="connsiteX6" fmla="*/ 636954 w 4306277"/>
              <a:gd name="connsiteY6" fmla="*/ 602916 h 2926291"/>
              <a:gd name="connsiteX7" fmla="*/ 746369 w 4306277"/>
              <a:gd name="connsiteY7" fmla="*/ 1024947 h 2926291"/>
              <a:gd name="connsiteX8" fmla="*/ 859692 w 4306277"/>
              <a:gd name="connsiteY8" fmla="*/ 1161716 h 2926291"/>
              <a:gd name="connsiteX9" fmla="*/ 953477 w 4306277"/>
              <a:gd name="connsiteY9" fmla="*/ 1083562 h 2926291"/>
              <a:gd name="connsiteX10" fmla="*/ 1074615 w 4306277"/>
              <a:gd name="connsiteY10" fmla="*/ 395808 h 2926291"/>
              <a:gd name="connsiteX11" fmla="*/ 1191846 w 4306277"/>
              <a:gd name="connsiteY11" fmla="*/ 599008 h 2926291"/>
              <a:gd name="connsiteX12" fmla="*/ 1297354 w 4306277"/>
              <a:gd name="connsiteY12" fmla="*/ 923347 h 2926291"/>
              <a:gd name="connsiteX13" fmla="*/ 1383323 w 4306277"/>
              <a:gd name="connsiteY13" fmla="*/ 1345378 h 2926291"/>
              <a:gd name="connsiteX14" fmla="*/ 1524000 w 4306277"/>
              <a:gd name="connsiteY14" fmla="*/ 1720516 h 2926291"/>
              <a:gd name="connsiteX15" fmla="*/ 1598246 w 4306277"/>
              <a:gd name="connsiteY15" fmla="*/ 2150362 h 2926291"/>
              <a:gd name="connsiteX16" fmla="*/ 1719385 w 4306277"/>
              <a:gd name="connsiteY16" fmla="*/ 2275408 h 2926291"/>
              <a:gd name="connsiteX17" fmla="*/ 1828800 w 4306277"/>
              <a:gd name="connsiteY17" fmla="*/ 2134731 h 2926291"/>
              <a:gd name="connsiteX18" fmla="*/ 1926492 w 4306277"/>
              <a:gd name="connsiteY18" fmla="*/ 2349655 h 2926291"/>
              <a:gd name="connsiteX19" fmla="*/ 2047631 w 4306277"/>
              <a:gd name="connsiteY19" fmla="*/ 1712701 h 2926291"/>
              <a:gd name="connsiteX20" fmla="*/ 2157046 w 4306277"/>
              <a:gd name="connsiteY20" fmla="*/ 2001870 h 2926291"/>
              <a:gd name="connsiteX21" fmla="*/ 2262554 w 4306277"/>
              <a:gd name="connsiteY21" fmla="*/ 2162085 h 2926291"/>
              <a:gd name="connsiteX22" fmla="*/ 2356338 w 4306277"/>
              <a:gd name="connsiteY22" fmla="*/ 1790855 h 2926291"/>
              <a:gd name="connsiteX23" fmla="*/ 2469661 w 4306277"/>
              <a:gd name="connsiteY23" fmla="*/ 2060485 h 2926291"/>
              <a:gd name="connsiteX24" fmla="*/ 2579077 w 4306277"/>
              <a:gd name="connsiteY24" fmla="*/ 1915901 h 2926291"/>
              <a:gd name="connsiteX25" fmla="*/ 2700215 w 4306277"/>
              <a:gd name="connsiteY25" fmla="*/ 1990147 h 2926291"/>
              <a:gd name="connsiteX26" fmla="*/ 2797908 w 4306277"/>
              <a:gd name="connsiteY26" fmla="*/ 2357470 h 2926291"/>
              <a:gd name="connsiteX27" fmla="*/ 2911231 w 4306277"/>
              <a:gd name="connsiteY27" fmla="*/ 2412178 h 2926291"/>
              <a:gd name="connsiteX28" fmla="*/ 3001108 w 4306277"/>
              <a:gd name="connsiteY28" fmla="*/ 2924085 h 2926291"/>
              <a:gd name="connsiteX29" fmla="*/ 3130061 w 4306277"/>
              <a:gd name="connsiteY29" fmla="*/ 2595839 h 2926291"/>
              <a:gd name="connsiteX30" fmla="*/ 3231661 w 4306277"/>
              <a:gd name="connsiteY30" fmla="*/ 2552855 h 2926291"/>
              <a:gd name="connsiteX31" fmla="*/ 3341077 w 4306277"/>
              <a:gd name="connsiteY31" fmla="*/ 1904178 h 2926291"/>
              <a:gd name="connsiteX32" fmla="*/ 3454400 w 4306277"/>
              <a:gd name="connsiteY32" fmla="*/ 2251962 h 2926291"/>
              <a:gd name="connsiteX33" fmla="*/ 3563815 w 4306277"/>
              <a:gd name="connsiteY33" fmla="*/ 2291039 h 2926291"/>
              <a:gd name="connsiteX34" fmla="*/ 3665415 w 4306277"/>
              <a:gd name="connsiteY34" fmla="*/ 2076116 h 2926291"/>
              <a:gd name="connsiteX35" fmla="*/ 3786554 w 4306277"/>
              <a:gd name="connsiteY35" fmla="*/ 2208978 h 2926291"/>
              <a:gd name="connsiteX36" fmla="*/ 3868615 w 4306277"/>
              <a:gd name="connsiteY36" fmla="*/ 2474701 h 2926291"/>
              <a:gd name="connsiteX37" fmla="*/ 4001477 w 4306277"/>
              <a:gd name="connsiteY37" fmla="*/ 2611470 h 2926291"/>
              <a:gd name="connsiteX38" fmla="*/ 4095261 w 4306277"/>
              <a:gd name="connsiteY38" fmla="*/ 2337931 h 2926291"/>
              <a:gd name="connsiteX39" fmla="*/ 4306277 w 4306277"/>
              <a:gd name="connsiteY39" fmla="*/ 2724793 h 2926291"/>
              <a:gd name="connsiteX0" fmla="*/ 0 w 4306277"/>
              <a:gd name="connsiteY0" fmla="*/ 1884639 h 2926291"/>
              <a:gd name="connsiteX1" fmla="*/ 89877 w 4306277"/>
              <a:gd name="connsiteY1" fmla="*/ 1743962 h 2926291"/>
              <a:gd name="connsiteX2" fmla="*/ 207108 w 4306277"/>
              <a:gd name="connsiteY2" fmla="*/ 1884639 h 2926291"/>
              <a:gd name="connsiteX3" fmla="*/ 308708 w 4306277"/>
              <a:gd name="connsiteY3" fmla="*/ 2369193 h 2926291"/>
              <a:gd name="connsiteX4" fmla="*/ 422031 w 4306277"/>
              <a:gd name="connsiteY4" fmla="*/ 98824 h 2926291"/>
              <a:gd name="connsiteX5" fmla="*/ 547077 w 4306277"/>
              <a:gd name="connsiteY5" fmla="*/ 427070 h 2926291"/>
              <a:gd name="connsiteX6" fmla="*/ 636954 w 4306277"/>
              <a:gd name="connsiteY6" fmla="*/ 602916 h 2926291"/>
              <a:gd name="connsiteX7" fmla="*/ 746369 w 4306277"/>
              <a:gd name="connsiteY7" fmla="*/ 1024947 h 2926291"/>
              <a:gd name="connsiteX8" fmla="*/ 859692 w 4306277"/>
              <a:gd name="connsiteY8" fmla="*/ 1161716 h 2926291"/>
              <a:gd name="connsiteX9" fmla="*/ 953477 w 4306277"/>
              <a:gd name="connsiteY9" fmla="*/ 1083562 h 2926291"/>
              <a:gd name="connsiteX10" fmla="*/ 1074615 w 4306277"/>
              <a:gd name="connsiteY10" fmla="*/ 395808 h 2926291"/>
              <a:gd name="connsiteX11" fmla="*/ 1191846 w 4306277"/>
              <a:gd name="connsiteY11" fmla="*/ 599008 h 2926291"/>
              <a:gd name="connsiteX12" fmla="*/ 1297354 w 4306277"/>
              <a:gd name="connsiteY12" fmla="*/ 923347 h 2926291"/>
              <a:gd name="connsiteX13" fmla="*/ 1383323 w 4306277"/>
              <a:gd name="connsiteY13" fmla="*/ 1345378 h 2926291"/>
              <a:gd name="connsiteX14" fmla="*/ 1524000 w 4306277"/>
              <a:gd name="connsiteY14" fmla="*/ 1720516 h 2926291"/>
              <a:gd name="connsiteX15" fmla="*/ 1598246 w 4306277"/>
              <a:gd name="connsiteY15" fmla="*/ 2150362 h 2926291"/>
              <a:gd name="connsiteX16" fmla="*/ 1719385 w 4306277"/>
              <a:gd name="connsiteY16" fmla="*/ 2275408 h 2926291"/>
              <a:gd name="connsiteX17" fmla="*/ 1828800 w 4306277"/>
              <a:gd name="connsiteY17" fmla="*/ 2134731 h 2926291"/>
              <a:gd name="connsiteX18" fmla="*/ 1926492 w 4306277"/>
              <a:gd name="connsiteY18" fmla="*/ 2349655 h 2926291"/>
              <a:gd name="connsiteX19" fmla="*/ 2047631 w 4306277"/>
              <a:gd name="connsiteY19" fmla="*/ 1712701 h 2926291"/>
              <a:gd name="connsiteX20" fmla="*/ 2157046 w 4306277"/>
              <a:gd name="connsiteY20" fmla="*/ 2001870 h 2926291"/>
              <a:gd name="connsiteX21" fmla="*/ 2262554 w 4306277"/>
              <a:gd name="connsiteY21" fmla="*/ 2162085 h 2926291"/>
              <a:gd name="connsiteX22" fmla="*/ 2356338 w 4306277"/>
              <a:gd name="connsiteY22" fmla="*/ 1790855 h 2926291"/>
              <a:gd name="connsiteX23" fmla="*/ 2469661 w 4306277"/>
              <a:gd name="connsiteY23" fmla="*/ 2060485 h 2926291"/>
              <a:gd name="connsiteX24" fmla="*/ 2579077 w 4306277"/>
              <a:gd name="connsiteY24" fmla="*/ 1915901 h 2926291"/>
              <a:gd name="connsiteX25" fmla="*/ 2700215 w 4306277"/>
              <a:gd name="connsiteY25" fmla="*/ 1990147 h 2926291"/>
              <a:gd name="connsiteX26" fmla="*/ 2797908 w 4306277"/>
              <a:gd name="connsiteY26" fmla="*/ 2357470 h 2926291"/>
              <a:gd name="connsiteX27" fmla="*/ 2911231 w 4306277"/>
              <a:gd name="connsiteY27" fmla="*/ 2412178 h 2926291"/>
              <a:gd name="connsiteX28" fmla="*/ 3001108 w 4306277"/>
              <a:gd name="connsiteY28" fmla="*/ 2924085 h 2926291"/>
              <a:gd name="connsiteX29" fmla="*/ 3130061 w 4306277"/>
              <a:gd name="connsiteY29" fmla="*/ 2595839 h 2926291"/>
              <a:gd name="connsiteX30" fmla="*/ 3231661 w 4306277"/>
              <a:gd name="connsiteY30" fmla="*/ 2552855 h 2926291"/>
              <a:gd name="connsiteX31" fmla="*/ 3341077 w 4306277"/>
              <a:gd name="connsiteY31" fmla="*/ 1904178 h 2926291"/>
              <a:gd name="connsiteX32" fmla="*/ 3454400 w 4306277"/>
              <a:gd name="connsiteY32" fmla="*/ 2251962 h 2926291"/>
              <a:gd name="connsiteX33" fmla="*/ 3563815 w 4306277"/>
              <a:gd name="connsiteY33" fmla="*/ 2291039 h 2926291"/>
              <a:gd name="connsiteX34" fmla="*/ 3665415 w 4306277"/>
              <a:gd name="connsiteY34" fmla="*/ 2076116 h 2926291"/>
              <a:gd name="connsiteX35" fmla="*/ 3786554 w 4306277"/>
              <a:gd name="connsiteY35" fmla="*/ 2208978 h 2926291"/>
              <a:gd name="connsiteX36" fmla="*/ 3868615 w 4306277"/>
              <a:gd name="connsiteY36" fmla="*/ 2474701 h 2926291"/>
              <a:gd name="connsiteX37" fmla="*/ 4001477 w 4306277"/>
              <a:gd name="connsiteY37" fmla="*/ 2611470 h 2926291"/>
              <a:gd name="connsiteX38" fmla="*/ 4095261 w 4306277"/>
              <a:gd name="connsiteY38" fmla="*/ 2337931 h 2926291"/>
              <a:gd name="connsiteX39" fmla="*/ 4306277 w 4306277"/>
              <a:gd name="connsiteY39" fmla="*/ 2724793 h 2926291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59692 w 4306277"/>
              <a:gd name="connsiteY8" fmla="*/ 1062892 h 2827467"/>
              <a:gd name="connsiteX9" fmla="*/ 953477 w 4306277"/>
              <a:gd name="connsiteY9" fmla="*/ 984738 h 2827467"/>
              <a:gd name="connsiteX10" fmla="*/ 1074615 w 4306277"/>
              <a:gd name="connsiteY10" fmla="*/ 296984 h 2827467"/>
              <a:gd name="connsiteX11" fmla="*/ 1191846 w 4306277"/>
              <a:gd name="connsiteY11" fmla="*/ 500184 h 2827467"/>
              <a:gd name="connsiteX12" fmla="*/ 1297354 w 4306277"/>
              <a:gd name="connsiteY12" fmla="*/ 824523 h 2827467"/>
              <a:gd name="connsiteX13" fmla="*/ 1383323 w 4306277"/>
              <a:gd name="connsiteY13" fmla="*/ 1246554 h 2827467"/>
              <a:gd name="connsiteX14" fmla="*/ 1524000 w 4306277"/>
              <a:gd name="connsiteY14" fmla="*/ 1621692 h 2827467"/>
              <a:gd name="connsiteX15" fmla="*/ 1598246 w 4306277"/>
              <a:gd name="connsiteY15" fmla="*/ 2051538 h 2827467"/>
              <a:gd name="connsiteX16" fmla="*/ 1719385 w 4306277"/>
              <a:gd name="connsiteY16" fmla="*/ 2176584 h 2827467"/>
              <a:gd name="connsiteX17" fmla="*/ 1828800 w 4306277"/>
              <a:gd name="connsiteY17" fmla="*/ 2035907 h 2827467"/>
              <a:gd name="connsiteX18" fmla="*/ 1926492 w 4306277"/>
              <a:gd name="connsiteY18" fmla="*/ 2250831 h 2827467"/>
              <a:gd name="connsiteX19" fmla="*/ 2047631 w 4306277"/>
              <a:gd name="connsiteY19" fmla="*/ 1613877 h 2827467"/>
              <a:gd name="connsiteX20" fmla="*/ 2157046 w 4306277"/>
              <a:gd name="connsiteY20" fmla="*/ 1903046 h 2827467"/>
              <a:gd name="connsiteX21" fmla="*/ 2262554 w 4306277"/>
              <a:gd name="connsiteY21" fmla="*/ 2063261 h 2827467"/>
              <a:gd name="connsiteX22" fmla="*/ 2356338 w 4306277"/>
              <a:gd name="connsiteY22" fmla="*/ 1692031 h 2827467"/>
              <a:gd name="connsiteX23" fmla="*/ 2469661 w 4306277"/>
              <a:gd name="connsiteY23" fmla="*/ 1961661 h 2827467"/>
              <a:gd name="connsiteX24" fmla="*/ 2579077 w 4306277"/>
              <a:gd name="connsiteY24" fmla="*/ 1817077 h 2827467"/>
              <a:gd name="connsiteX25" fmla="*/ 2700215 w 4306277"/>
              <a:gd name="connsiteY25" fmla="*/ 1891323 h 2827467"/>
              <a:gd name="connsiteX26" fmla="*/ 2797908 w 4306277"/>
              <a:gd name="connsiteY26" fmla="*/ 2258646 h 2827467"/>
              <a:gd name="connsiteX27" fmla="*/ 2911231 w 4306277"/>
              <a:gd name="connsiteY27" fmla="*/ 2313354 h 2827467"/>
              <a:gd name="connsiteX28" fmla="*/ 3001108 w 4306277"/>
              <a:gd name="connsiteY28" fmla="*/ 2825261 h 2827467"/>
              <a:gd name="connsiteX29" fmla="*/ 3130061 w 4306277"/>
              <a:gd name="connsiteY29" fmla="*/ 2497015 h 2827467"/>
              <a:gd name="connsiteX30" fmla="*/ 3231661 w 4306277"/>
              <a:gd name="connsiteY30" fmla="*/ 2454031 h 2827467"/>
              <a:gd name="connsiteX31" fmla="*/ 3341077 w 4306277"/>
              <a:gd name="connsiteY31" fmla="*/ 1805354 h 2827467"/>
              <a:gd name="connsiteX32" fmla="*/ 3454400 w 4306277"/>
              <a:gd name="connsiteY32" fmla="*/ 2153138 h 2827467"/>
              <a:gd name="connsiteX33" fmla="*/ 3563815 w 4306277"/>
              <a:gd name="connsiteY33" fmla="*/ 2192215 h 2827467"/>
              <a:gd name="connsiteX34" fmla="*/ 3665415 w 4306277"/>
              <a:gd name="connsiteY34" fmla="*/ 1977292 h 2827467"/>
              <a:gd name="connsiteX35" fmla="*/ 3786554 w 4306277"/>
              <a:gd name="connsiteY35" fmla="*/ 2110154 h 2827467"/>
              <a:gd name="connsiteX36" fmla="*/ 3868615 w 4306277"/>
              <a:gd name="connsiteY36" fmla="*/ 2375877 h 2827467"/>
              <a:gd name="connsiteX37" fmla="*/ 4001477 w 4306277"/>
              <a:gd name="connsiteY37" fmla="*/ 2512646 h 2827467"/>
              <a:gd name="connsiteX38" fmla="*/ 4095261 w 4306277"/>
              <a:gd name="connsiteY38" fmla="*/ 2239107 h 2827467"/>
              <a:gd name="connsiteX39" fmla="*/ 4306277 w 4306277"/>
              <a:gd name="connsiteY39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59692 w 4306277"/>
              <a:gd name="connsiteY8" fmla="*/ 1062892 h 2827467"/>
              <a:gd name="connsiteX9" fmla="*/ 953477 w 4306277"/>
              <a:gd name="connsiteY9" fmla="*/ 984738 h 2827467"/>
              <a:gd name="connsiteX10" fmla="*/ 1074615 w 4306277"/>
              <a:gd name="connsiteY10" fmla="*/ 296984 h 2827467"/>
              <a:gd name="connsiteX11" fmla="*/ 1191846 w 4306277"/>
              <a:gd name="connsiteY11" fmla="*/ 500184 h 2827467"/>
              <a:gd name="connsiteX12" fmla="*/ 1297354 w 4306277"/>
              <a:gd name="connsiteY12" fmla="*/ 824523 h 2827467"/>
              <a:gd name="connsiteX13" fmla="*/ 1383323 w 4306277"/>
              <a:gd name="connsiteY13" fmla="*/ 1246554 h 2827467"/>
              <a:gd name="connsiteX14" fmla="*/ 1524000 w 4306277"/>
              <a:gd name="connsiteY14" fmla="*/ 1621692 h 2827467"/>
              <a:gd name="connsiteX15" fmla="*/ 1598246 w 4306277"/>
              <a:gd name="connsiteY15" fmla="*/ 2051538 h 2827467"/>
              <a:gd name="connsiteX16" fmla="*/ 1719385 w 4306277"/>
              <a:gd name="connsiteY16" fmla="*/ 2176584 h 2827467"/>
              <a:gd name="connsiteX17" fmla="*/ 1828800 w 4306277"/>
              <a:gd name="connsiteY17" fmla="*/ 2035907 h 2827467"/>
              <a:gd name="connsiteX18" fmla="*/ 1926492 w 4306277"/>
              <a:gd name="connsiteY18" fmla="*/ 2250831 h 2827467"/>
              <a:gd name="connsiteX19" fmla="*/ 2047631 w 4306277"/>
              <a:gd name="connsiteY19" fmla="*/ 1613877 h 2827467"/>
              <a:gd name="connsiteX20" fmla="*/ 2157046 w 4306277"/>
              <a:gd name="connsiteY20" fmla="*/ 1903046 h 2827467"/>
              <a:gd name="connsiteX21" fmla="*/ 2262554 w 4306277"/>
              <a:gd name="connsiteY21" fmla="*/ 2063261 h 2827467"/>
              <a:gd name="connsiteX22" fmla="*/ 2356338 w 4306277"/>
              <a:gd name="connsiteY22" fmla="*/ 1692031 h 2827467"/>
              <a:gd name="connsiteX23" fmla="*/ 2469661 w 4306277"/>
              <a:gd name="connsiteY23" fmla="*/ 1961661 h 2827467"/>
              <a:gd name="connsiteX24" fmla="*/ 2579077 w 4306277"/>
              <a:gd name="connsiteY24" fmla="*/ 1817077 h 2827467"/>
              <a:gd name="connsiteX25" fmla="*/ 2700215 w 4306277"/>
              <a:gd name="connsiteY25" fmla="*/ 1891323 h 2827467"/>
              <a:gd name="connsiteX26" fmla="*/ 2797908 w 4306277"/>
              <a:gd name="connsiteY26" fmla="*/ 2258646 h 2827467"/>
              <a:gd name="connsiteX27" fmla="*/ 2911231 w 4306277"/>
              <a:gd name="connsiteY27" fmla="*/ 2313354 h 2827467"/>
              <a:gd name="connsiteX28" fmla="*/ 3001108 w 4306277"/>
              <a:gd name="connsiteY28" fmla="*/ 2825261 h 2827467"/>
              <a:gd name="connsiteX29" fmla="*/ 3130061 w 4306277"/>
              <a:gd name="connsiteY29" fmla="*/ 2497015 h 2827467"/>
              <a:gd name="connsiteX30" fmla="*/ 3231661 w 4306277"/>
              <a:gd name="connsiteY30" fmla="*/ 2454031 h 2827467"/>
              <a:gd name="connsiteX31" fmla="*/ 3341077 w 4306277"/>
              <a:gd name="connsiteY31" fmla="*/ 1805354 h 2827467"/>
              <a:gd name="connsiteX32" fmla="*/ 3454400 w 4306277"/>
              <a:gd name="connsiteY32" fmla="*/ 2153138 h 2827467"/>
              <a:gd name="connsiteX33" fmla="*/ 3563815 w 4306277"/>
              <a:gd name="connsiteY33" fmla="*/ 2192215 h 2827467"/>
              <a:gd name="connsiteX34" fmla="*/ 3665415 w 4306277"/>
              <a:gd name="connsiteY34" fmla="*/ 1977292 h 2827467"/>
              <a:gd name="connsiteX35" fmla="*/ 3786554 w 4306277"/>
              <a:gd name="connsiteY35" fmla="*/ 2110154 h 2827467"/>
              <a:gd name="connsiteX36" fmla="*/ 3868615 w 4306277"/>
              <a:gd name="connsiteY36" fmla="*/ 2375877 h 2827467"/>
              <a:gd name="connsiteX37" fmla="*/ 4001477 w 4306277"/>
              <a:gd name="connsiteY37" fmla="*/ 2512646 h 2827467"/>
              <a:gd name="connsiteX38" fmla="*/ 4095261 w 4306277"/>
              <a:gd name="connsiteY38" fmla="*/ 2239107 h 2827467"/>
              <a:gd name="connsiteX39" fmla="*/ 4306277 w 4306277"/>
              <a:gd name="connsiteY39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4738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4738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4738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32000 w 4306277"/>
              <a:gd name="connsiteY20" fmla="*/ 1547446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17108 w 4306277"/>
              <a:gd name="connsiteY38" fmla="*/ 2579077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96090 w 4306277"/>
              <a:gd name="connsiteY1" fmla="*/ 1535762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96090 w 4306277"/>
              <a:gd name="connsiteY1" fmla="*/ 1535762 h 2827467"/>
              <a:gd name="connsiteX2" fmla="*/ 207108 w 4306277"/>
              <a:gd name="connsiteY2" fmla="*/ 1785815 h 2827467"/>
              <a:gd name="connsiteX3" fmla="*/ 290070 w 4306277"/>
              <a:gd name="connsiteY3" fmla="*/ 2349362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96090 w 4306277"/>
              <a:gd name="connsiteY1" fmla="*/ 1535762 h 2827467"/>
              <a:gd name="connsiteX2" fmla="*/ 207108 w 4306277"/>
              <a:gd name="connsiteY2" fmla="*/ 1785815 h 2827467"/>
              <a:gd name="connsiteX3" fmla="*/ 290070 w 4306277"/>
              <a:gd name="connsiteY3" fmla="*/ 2349362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62191 w 4306277"/>
              <a:gd name="connsiteY11" fmla="*/ 205838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26492 w 4306277"/>
              <a:gd name="connsiteY19" fmla="*/ 2299442 h 2876078"/>
              <a:gd name="connsiteX20" fmla="*/ 2047630 w 4306277"/>
              <a:gd name="connsiteY20" fmla="*/ 1642949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56338 w 4306277"/>
              <a:gd name="connsiteY23" fmla="*/ 1740642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797908 w 4306277"/>
              <a:gd name="connsiteY27" fmla="*/ 2307257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1077 w 4306277"/>
              <a:gd name="connsiteY32" fmla="*/ 1853965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2025903 h 2876078"/>
              <a:gd name="connsiteX36" fmla="*/ 3786554 w 4306277"/>
              <a:gd name="connsiteY36" fmla="*/ 2158765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26492 w 4306277"/>
              <a:gd name="connsiteY19" fmla="*/ 2299442 h 2876078"/>
              <a:gd name="connsiteX20" fmla="*/ 2022780 w 4306277"/>
              <a:gd name="connsiteY20" fmla="*/ 1570032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56338 w 4306277"/>
              <a:gd name="connsiteY23" fmla="*/ 1740642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797908 w 4306277"/>
              <a:gd name="connsiteY27" fmla="*/ 2307257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1077 w 4306277"/>
              <a:gd name="connsiteY32" fmla="*/ 1853965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2025903 h 2876078"/>
              <a:gd name="connsiteX36" fmla="*/ 3786554 w 4306277"/>
              <a:gd name="connsiteY36" fmla="*/ 2158765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45129 w 4306277"/>
              <a:gd name="connsiteY19" fmla="*/ 2366282 h 2876078"/>
              <a:gd name="connsiteX20" fmla="*/ 2022780 w 4306277"/>
              <a:gd name="connsiteY20" fmla="*/ 1570032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56338 w 4306277"/>
              <a:gd name="connsiteY23" fmla="*/ 1740642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797908 w 4306277"/>
              <a:gd name="connsiteY27" fmla="*/ 2307257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1077 w 4306277"/>
              <a:gd name="connsiteY32" fmla="*/ 1853965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2025903 h 2876078"/>
              <a:gd name="connsiteX36" fmla="*/ 3786554 w 4306277"/>
              <a:gd name="connsiteY36" fmla="*/ 2158765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45129 w 4306277"/>
              <a:gd name="connsiteY19" fmla="*/ 2366282 h 2876078"/>
              <a:gd name="connsiteX20" fmla="*/ 2022780 w 4306277"/>
              <a:gd name="connsiteY20" fmla="*/ 1570032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62551 w 4306277"/>
              <a:gd name="connsiteY23" fmla="*/ 1649496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797908 w 4306277"/>
              <a:gd name="connsiteY27" fmla="*/ 2307257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1077 w 4306277"/>
              <a:gd name="connsiteY32" fmla="*/ 1853965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2025903 h 2876078"/>
              <a:gd name="connsiteX36" fmla="*/ 3786554 w 4306277"/>
              <a:gd name="connsiteY36" fmla="*/ 2158765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45129 w 4306277"/>
              <a:gd name="connsiteY19" fmla="*/ 2366282 h 2876078"/>
              <a:gd name="connsiteX20" fmla="*/ 2022780 w 4306277"/>
              <a:gd name="connsiteY20" fmla="*/ 1570032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62551 w 4306277"/>
              <a:gd name="connsiteY23" fmla="*/ 1649496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822758 w 4306277"/>
              <a:gd name="connsiteY27" fmla="*/ 2258646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1077 w 4306277"/>
              <a:gd name="connsiteY32" fmla="*/ 1853965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2025903 h 2876078"/>
              <a:gd name="connsiteX36" fmla="*/ 3786554 w 4306277"/>
              <a:gd name="connsiteY36" fmla="*/ 2158765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45129 w 4306277"/>
              <a:gd name="connsiteY19" fmla="*/ 2366282 h 2876078"/>
              <a:gd name="connsiteX20" fmla="*/ 2022780 w 4306277"/>
              <a:gd name="connsiteY20" fmla="*/ 1570032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62551 w 4306277"/>
              <a:gd name="connsiteY23" fmla="*/ 1649496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822758 w 4306277"/>
              <a:gd name="connsiteY27" fmla="*/ 2258646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7289 w 4306277"/>
              <a:gd name="connsiteY32" fmla="*/ 1835736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2025903 h 2876078"/>
              <a:gd name="connsiteX36" fmla="*/ 3786554 w 4306277"/>
              <a:gd name="connsiteY36" fmla="*/ 2158765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45129 w 4306277"/>
              <a:gd name="connsiteY19" fmla="*/ 2366282 h 2876078"/>
              <a:gd name="connsiteX20" fmla="*/ 2022780 w 4306277"/>
              <a:gd name="connsiteY20" fmla="*/ 1570032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62551 w 4306277"/>
              <a:gd name="connsiteY23" fmla="*/ 1649496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822758 w 4306277"/>
              <a:gd name="connsiteY27" fmla="*/ 2258646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7289 w 4306277"/>
              <a:gd name="connsiteY32" fmla="*/ 1835736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1989444 h 2876078"/>
              <a:gd name="connsiteX36" fmla="*/ 3786554 w 4306277"/>
              <a:gd name="connsiteY36" fmla="*/ 2158765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45129 w 4306277"/>
              <a:gd name="connsiteY19" fmla="*/ 2366282 h 2876078"/>
              <a:gd name="connsiteX20" fmla="*/ 2022780 w 4306277"/>
              <a:gd name="connsiteY20" fmla="*/ 1570032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62551 w 4306277"/>
              <a:gd name="connsiteY23" fmla="*/ 1649496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822758 w 4306277"/>
              <a:gd name="connsiteY27" fmla="*/ 2258646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7289 w 4306277"/>
              <a:gd name="connsiteY32" fmla="*/ 1835736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1989444 h 2876078"/>
              <a:gd name="connsiteX36" fmla="*/ 3786554 w 4306277"/>
              <a:gd name="connsiteY36" fmla="*/ 2104077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424313"/>
              <a:gd name="connsiteY0" fmla="*/ 1834426 h 2876078"/>
              <a:gd name="connsiteX1" fmla="*/ 96090 w 4424313"/>
              <a:gd name="connsiteY1" fmla="*/ 1584373 h 2876078"/>
              <a:gd name="connsiteX2" fmla="*/ 207108 w 4424313"/>
              <a:gd name="connsiteY2" fmla="*/ 1834426 h 2876078"/>
              <a:gd name="connsiteX3" fmla="*/ 290070 w 4424313"/>
              <a:gd name="connsiteY3" fmla="*/ 2397973 h 2876078"/>
              <a:gd name="connsiteX4" fmla="*/ 422031 w 4424313"/>
              <a:gd name="connsiteY4" fmla="*/ 0 h 2876078"/>
              <a:gd name="connsiteX5" fmla="*/ 547077 w 4424313"/>
              <a:gd name="connsiteY5" fmla="*/ 376857 h 2876078"/>
              <a:gd name="connsiteX6" fmla="*/ 636954 w 4424313"/>
              <a:gd name="connsiteY6" fmla="*/ 552703 h 2876078"/>
              <a:gd name="connsiteX7" fmla="*/ 746369 w 4424313"/>
              <a:gd name="connsiteY7" fmla="*/ 974734 h 2876078"/>
              <a:gd name="connsiteX8" fmla="*/ 816708 w 4424313"/>
              <a:gd name="connsiteY8" fmla="*/ 1056795 h 2876078"/>
              <a:gd name="connsiteX9" fmla="*/ 859692 w 4424313"/>
              <a:gd name="connsiteY9" fmla="*/ 1111503 h 2876078"/>
              <a:gd name="connsiteX10" fmla="*/ 953477 w 4424313"/>
              <a:gd name="connsiteY10" fmla="*/ 1037257 h 2876078"/>
              <a:gd name="connsiteX11" fmla="*/ 1062191 w 4424313"/>
              <a:gd name="connsiteY11" fmla="*/ 254449 h 2876078"/>
              <a:gd name="connsiteX12" fmla="*/ 1191846 w 4424313"/>
              <a:gd name="connsiteY12" fmla="*/ 548795 h 2876078"/>
              <a:gd name="connsiteX13" fmla="*/ 1297354 w 4424313"/>
              <a:gd name="connsiteY13" fmla="*/ 873134 h 2876078"/>
              <a:gd name="connsiteX14" fmla="*/ 1383323 w 4424313"/>
              <a:gd name="connsiteY14" fmla="*/ 1295165 h 2876078"/>
              <a:gd name="connsiteX15" fmla="*/ 1524000 w 4424313"/>
              <a:gd name="connsiteY15" fmla="*/ 1670303 h 2876078"/>
              <a:gd name="connsiteX16" fmla="*/ 1598246 w 4424313"/>
              <a:gd name="connsiteY16" fmla="*/ 2100149 h 2876078"/>
              <a:gd name="connsiteX17" fmla="*/ 1719385 w 4424313"/>
              <a:gd name="connsiteY17" fmla="*/ 2225195 h 2876078"/>
              <a:gd name="connsiteX18" fmla="*/ 1828800 w 4424313"/>
              <a:gd name="connsiteY18" fmla="*/ 2084518 h 2876078"/>
              <a:gd name="connsiteX19" fmla="*/ 1945129 w 4424313"/>
              <a:gd name="connsiteY19" fmla="*/ 2366282 h 2876078"/>
              <a:gd name="connsiteX20" fmla="*/ 2022780 w 4424313"/>
              <a:gd name="connsiteY20" fmla="*/ 1570032 h 2876078"/>
              <a:gd name="connsiteX21" fmla="*/ 2157046 w 4424313"/>
              <a:gd name="connsiteY21" fmla="*/ 1951657 h 2876078"/>
              <a:gd name="connsiteX22" fmla="*/ 2262554 w 4424313"/>
              <a:gd name="connsiteY22" fmla="*/ 2111872 h 2876078"/>
              <a:gd name="connsiteX23" fmla="*/ 2362551 w 4424313"/>
              <a:gd name="connsiteY23" fmla="*/ 1649496 h 2876078"/>
              <a:gd name="connsiteX24" fmla="*/ 2469661 w 4424313"/>
              <a:gd name="connsiteY24" fmla="*/ 2010272 h 2876078"/>
              <a:gd name="connsiteX25" fmla="*/ 2579077 w 4424313"/>
              <a:gd name="connsiteY25" fmla="*/ 1885226 h 2876078"/>
              <a:gd name="connsiteX26" fmla="*/ 2688492 w 4424313"/>
              <a:gd name="connsiteY26" fmla="*/ 1951657 h 2876078"/>
              <a:gd name="connsiteX27" fmla="*/ 2822758 w 4424313"/>
              <a:gd name="connsiteY27" fmla="*/ 2258646 h 2876078"/>
              <a:gd name="connsiteX28" fmla="*/ 2911231 w 4424313"/>
              <a:gd name="connsiteY28" fmla="*/ 2361965 h 2876078"/>
              <a:gd name="connsiteX29" fmla="*/ 3001108 w 4424313"/>
              <a:gd name="connsiteY29" fmla="*/ 2873872 h 2876078"/>
              <a:gd name="connsiteX30" fmla="*/ 3130061 w 4424313"/>
              <a:gd name="connsiteY30" fmla="*/ 2545626 h 2876078"/>
              <a:gd name="connsiteX31" fmla="*/ 3231661 w 4424313"/>
              <a:gd name="connsiteY31" fmla="*/ 2502642 h 2876078"/>
              <a:gd name="connsiteX32" fmla="*/ 3347289 w 4424313"/>
              <a:gd name="connsiteY32" fmla="*/ 1835736 h 2876078"/>
              <a:gd name="connsiteX33" fmla="*/ 3454400 w 4424313"/>
              <a:gd name="connsiteY33" fmla="*/ 2201749 h 2876078"/>
              <a:gd name="connsiteX34" fmla="*/ 3563815 w 4424313"/>
              <a:gd name="connsiteY34" fmla="*/ 2240826 h 2876078"/>
              <a:gd name="connsiteX35" fmla="*/ 3665415 w 4424313"/>
              <a:gd name="connsiteY35" fmla="*/ 1989444 h 2876078"/>
              <a:gd name="connsiteX36" fmla="*/ 3786554 w 4424313"/>
              <a:gd name="connsiteY36" fmla="*/ 2104077 h 2876078"/>
              <a:gd name="connsiteX37" fmla="*/ 3868615 w 4424313"/>
              <a:gd name="connsiteY37" fmla="*/ 2424488 h 2876078"/>
              <a:gd name="connsiteX38" fmla="*/ 3997569 w 4424313"/>
              <a:gd name="connsiteY38" fmla="*/ 2596426 h 2876078"/>
              <a:gd name="connsiteX39" fmla="*/ 4095261 w 4424313"/>
              <a:gd name="connsiteY39" fmla="*/ 2287718 h 2876078"/>
              <a:gd name="connsiteX40" fmla="*/ 4424313 w 4424313"/>
              <a:gd name="connsiteY40" fmla="*/ 2644198 h 2876078"/>
              <a:gd name="connsiteX0" fmla="*/ 0 w 4424313"/>
              <a:gd name="connsiteY0" fmla="*/ 1834426 h 2876078"/>
              <a:gd name="connsiteX1" fmla="*/ 96090 w 4424313"/>
              <a:gd name="connsiteY1" fmla="*/ 1584373 h 2876078"/>
              <a:gd name="connsiteX2" fmla="*/ 207108 w 4424313"/>
              <a:gd name="connsiteY2" fmla="*/ 1834426 h 2876078"/>
              <a:gd name="connsiteX3" fmla="*/ 290070 w 4424313"/>
              <a:gd name="connsiteY3" fmla="*/ 2397973 h 2876078"/>
              <a:gd name="connsiteX4" fmla="*/ 422031 w 4424313"/>
              <a:gd name="connsiteY4" fmla="*/ 0 h 2876078"/>
              <a:gd name="connsiteX5" fmla="*/ 547077 w 4424313"/>
              <a:gd name="connsiteY5" fmla="*/ 376857 h 2876078"/>
              <a:gd name="connsiteX6" fmla="*/ 636954 w 4424313"/>
              <a:gd name="connsiteY6" fmla="*/ 552703 h 2876078"/>
              <a:gd name="connsiteX7" fmla="*/ 746369 w 4424313"/>
              <a:gd name="connsiteY7" fmla="*/ 974734 h 2876078"/>
              <a:gd name="connsiteX8" fmla="*/ 816708 w 4424313"/>
              <a:gd name="connsiteY8" fmla="*/ 1056795 h 2876078"/>
              <a:gd name="connsiteX9" fmla="*/ 859692 w 4424313"/>
              <a:gd name="connsiteY9" fmla="*/ 1111503 h 2876078"/>
              <a:gd name="connsiteX10" fmla="*/ 953477 w 4424313"/>
              <a:gd name="connsiteY10" fmla="*/ 1037257 h 2876078"/>
              <a:gd name="connsiteX11" fmla="*/ 1062191 w 4424313"/>
              <a:gd name="connsiteY11" fmla="*/ 254449 h 2876078"/>
              <a:gd name="connsiteX12" fmla="*/ 1191846 w 4424313"/>
              <a:gd name="connsiteY12" fmla="*/ 548795 h 2876078"/>
              <a:gd name="connsiteX13" fmla="*/ 1297354 w 4424313"/>
              <a:gd name="connsiteY13" fmla="*/ 873134 h 2876078"/>
              <a:gd name="connsiteX14" fmla="*/ 1383323 w 4424313"/>
              <a:gd name="connsiteY14" fmla="*/ 1295165 h 2876078"/>
              <a:gd name="connsiteX15" fmla="*/ 1524000 w 4424313"/>
              <a:gd name="connsiteY15" fmla="*/ 1670303 h 2876078"/>
              <a:gd name="connsiteX16" fmla="*/ 1598246 w 4424313"/>
              <a:gd name="connsiteY16" fmla="*/ 2100149 h 2876078"/>
              <a:gd name="connsiteX17" fmla="*/ 1719385 w 4424313"/>
              <a:gd name="connsiteY17" fmla="*/ 2225195 h 2876078"/>
              <a:gd name="connsiteX18" fmla="*/ 1828800 w 4424313"/>
              <a:gd name="connsiteY18" fmla="*/ 2084518 h 2876078"/>
              <a:gd name="connsiteX19" fmla="*/ 1945129 w 4424313"/>
              <a:gd name="connsiteY19" fmla="*/ 2366282 h 2876078"/>
              <a:gd name="connsiteX20" fmla="*/ 2022780 w 4424313"/>
              <a:gd name="connsiteY20" fmla="*/ 1570032 h 2876078"/>
              <a:gd name="connsiteX21" fmla="*/ 2157046 w 4424313"/>
              <a:gd name="connsiteY21" fmla="*/ 1951657 h 2876078"/>
              <a:gd name="connsiteX22" fmla="*/ 2262554 w 4424313"/>
              <a:gd name="connsiteY22" fmla="*/ 2111872 h 2876078"/>
              <a:gd name="connsiteX23" fmla="*/ 2362551 w 4424313"/>
              <a:gd name="connsiteY23" fmla="*/ 1649496 h 2876078"/>
              <a:gd name="connsiteX24" fmla="*/ 2469661 w 4424313"/>
              <a:gd name="connsiteY24" fmla="*/ 2010272 h 2876078"/>
              <a:gd name="connsiteX25" fmla="*/ 2579077 w 4424313"/>
              <a:gd name="connsiteY25" fmla="*/ 1885226 h 2876078"/>
              <a:gd name="connsiteX26" fmla="*/ 2688492 w 4424313"/>
              <a:gd name="connsiteY26" fmla="*/ 1951657 h 2876078"/>
              <a:gd name="connsiteX27" fmla="*/ 2822758 w 4424313"/>
              <a:gd name="connsiteY27" fmla="*/ 2258646 h 2876078"/>
              <a:gd name="connsiteX28" fmla="*/ 2911231 w 4424313"/>
              <a:gd name="connsiteY28" fmla="*/ 2361965 h 2876078"/>
              <a:gd name="connsiteX29" fmla="*/ 3001108 w 4424313"/>
              <a:gd name="connsiteY29" fmla="*/ 2873872 h 2876078"/>
              <a:gd name="connsiteX30" fmla="*/ 3130061 w 4424313"/>
              <a:gd name="connsiteY30" fmla="*/ 2545626 h 2876078"/>
              <a:gd name="connsiteX31" fmla="*/ 3231661 w 4424313"/>
              <a:gd name="connsiteY31" fmla="*/ 2502642 h 2876078"/>
              <a:gd name="connsiteX32" fmla="*/ 3347289 w 4424313"/>
              <a:gd name="connsiteY32" fmla="*/ 1835736 h 2876078"/>
              <a:gd name="connsiteX33" fmla="*/ 3454400 w 4424313"/>
              <a:gd name="connsiteY33" fmla="*/ 2201749 h 2876078"/>
              <a:gd name="connsiteX34" fmla="*/ 3563815 w 4424313"/>
              <a:gd name="connsiteY34" fmla="*/ 2240826 h 2876078"/>
              <a:gd name="connsiteX35" fmla="*/ 3665415 w 4424313"/>
              <a:gd name="connsiteY35" fmla="*/ 1989444 h 2876078"/>
              <a:gd name="connsiteX36" fmla="*/ 3786554 w 4424313"/>
              <a:gd name="connsiteY36" fmla="*/ 2104077 h 2876078"/>
              <a:gd name="connsiteX37" fmla="*/ 3868615 w 4424313"/>
              <a:gd name="connsiteY37" fmla="*/ 2424488 h 2876078"/>
              <a:gd name="connsiteX38" fmla="*/ 3997569 w 4424313"/>
              <a:gd name="connsiteY38" fmla="*/ 2596426 h 2876078"/>
              <a:gd name="connsiteX39" fmla="*/ 4095261 w 4424313"/>
              <a:gd name="connsiteY39" fmla="*/ 2287718 h 2876078"/>
              <a:gd name="connsiteX40" fmla="*/ 4320829 w 4424313"/>
              <a:gd name="connsiteY40" fmla="*/ 2505325 h 2876078"/>
              <a:gd name="connsiteX41" fmla="*/ 4424313 w 4424313"/>
              <a:gd name="connsiteY41" fmla="*/ 2644198 h 2876078"/>
              <a:gd name="connsiteX0" fmla="*/ 0 w 4424313"/>
              <a:gd name="connsiteY0" fmla="*/ 1834426 h 2876078"/>
              <a:gd name="connsiteX1" fmla="*/ 96090 w 4424313"/>
              <a:gd name="connsiteY1" fmla="*/ 1584373 h 2876078"/>
              <a:gd name="connsiteX2" fmla="*/ 207108 w 4424313"/>
              <a:gd name="connsiteY2" fmla="*/ 1834426 h 2876078"/>
              <a:gd name="connsiteX3" fmla="*/ 290070 w 4424313"/>
              <a:gd name="connsiteY3" fmla="*/ 2397973 h 2876078"/>
              <a:gd name="connsiteX4" fmla="*/ 422031 w 4424313"/>
              <a:gd name="connsiteY4" fmla="*/ 0 h 2876078"/>
              <a:gd name="connsiteX5" fmla="*/ 547077 w 4424313"/>
              <a:gd name="connsiteY5" fmla="*/ 376857 h 2876078"/>
              <a:gd name="connsiteX6" fmla="*/ 636954 w 4424313"/>
              <a:gd name="connsiteY6" fmla="*/ 552703 h 2876078"/>
              <a:gd name="connsiteX7" fmla="*/ 746369 w 4424313"/>
              <a:gd name="connsiteY7" fmla="*/ 974734 h 2876078"/>
              <a:gd name="connsiteX8" fmla="*/ 816708 w 4424313"/>
              <a:gd name="connsiteY8" fmla="*/ 1056795 h 2876078"/>
              <a:gd name="connsiteX9" fmla="*/ 859692 w 4424313"/>
              <a:gd name="connsiteY9" fmla="*/ 1111503 h 2876078"/>
              <a:gd name="connsiteX10" fmla="*/ 953477 w 4424313"/>
              <a:gd name="connsiteY10" fmla="*/ 1037257 h 2876078"/>
              <a:gd name="connsiteX11" fmla="*/ 1062191 w 4424313"/>
              <a:gd name="connsiteY11" fmla="*/ 254449 h 2876078"/>
              <a:gd name="connsiteX12" fmla="*/ 1191846 w 4424313"/>
              <a:gd name="connsiteY12" fmla="*/ 548795 h 2876078"/>
              <a:gd name="connsiteX13" fmla="*/ 1297354 w 4424313"/>
              <a:gd name="connsiteY13" fmla="*/ 873134 h 2876078"/>
              <a:gd name="connsiteX14" fmla="*/ 1383323 w 4424313"/>
              <a:gd name="connsiteY14" fmla="*/ 1295165 h 2876078"/>
              <a:gd name="connsiteX15" fmla="*/ 1524000 w 4424313"/>
              <a:gd name="connsiteY15" fmla="*/ 1670303 h 2876078"/>
              <a:gd name="connsiteX16" fmla="*/ 1598246 w 4424313"/>
              <a:gd name="connsiteY16" fmla="*/ 2100149 h 2876078"/>
              <a:gd name="connsiteX17" fmla="*/ 1719385 w 4424313"/>
              <a:gd name="connsiteY17" fmla="*/ 2225195 h 2876078"/>
              <a:gd name="connsiteX18" fmla="*/ 1828800 w 4424313"/>
              <a:gd name="connsiteY18" fmla="*/ 2084518 h 2876078"/>
              <a:gd name="connsiteX19" fmla="*/ 1945129 w 4424313"/>
              <a:gd name="connsiteY19" fmla="*/ 2366282 h 2876078"/>
              <a:gd name="connsiteX20" fmla="*/ 2022780 w 4424313"/>
              <a:gd name="connsiteY20" fmla="*/ 1570032 h 2876078"/>
              <a:gd name="connsiteX21" fmla="*/ 2157046 w 4424313"/>
              <a:gd name="connsiteY21" fmla="*/ 1951657 h 2876078"/>
              <a:gd name="connsiteX22" fmla="*/ 2262554 w 4424313"/>
              <a:gd name="connsiteY22" fmla="*/ 2111872 h 2876078"/>
              <a:gd name="connsiteX23" fmla="*/ 2362551 w 4424313"/>
              <a:gd name="connsiteY23" fmla="*/ 1649496 h 2876078"/>
              <a:gd name="connsiteX24" fmla="*/ 2469661 w 4424313"/>
              <a:gd name="connsiteY24" fmla="*/ 2010272 h 2876078"/>
              <a:gd name="connsiteX25" fmla="*/ 2579077 w 4424313"/>
              <a:gd name="connsiteY25" fmla="*/ 1885226 h 2876078"/>
              <a:gd name="connsiteX26" fmla="*/ 2688492 w 4424313"/>
              <a:gd name="connsiteY26" fmla="*/ 1951657 h 2876078"/>
              <a:gd name="connsiteX27" fmla="*/ 2822758 w 4424313"/>
              <a:gd name="connsiteY27" fmla="*/ 2258646 h 2876078"/>
              <a:gd name="connsiteX28" fmla="*/ 2911231 w 4424313"/>
              <a:gd name="connsiteY28" fmla="*/ 2361965 h 2876078"/>
              <a:gd name="connsiteX29" fmla="*/ 3001108 w 4424313"/>
              <a:gd name="connsiteY29" fmla="*/ 2873872 h 2876078"/>
              <a:gd name="connsiteX30" fmla="*/ 3130061 w 4424313"/>
              <a:gd name="connsiteY30" fmla="*/ 2545626 h 2876078"/>
              <a:gd name="connsiteX31" fmla="*/ 3231661 w 4424313"/>
              <a:gd name="connsiteY31" fmla="*/ 2502642 h 2876078"/>
              <a:gd name="connsiteX32" fmla="*/ 3347289 w 4424313"/>
              <a:gd name="connsiteY32" fmla="*/ 1835736 h 2876078"/>
              <a:gd name="connsiteX33" fmla="*/ 3454400 w 4424313"/>
              <a:gd name="connsiteY33" fmla="*/ 2201749 h 2876078"/>
              <a:gd name="connsiteX34" fmla="*/ 3563815 w 4424313"/>
              <a:gd name="connsiteY34" fmla="*/ 2240826 h 2876078"/>
              <a:gd name="connsiteX35" fmla="*/ 3665415 w 4424313"/>
              <a:gd name="connsiteY35" fmla="*/ 1989444 h 2876078"/>
              <a:gd name="connsiteX36" fmla="*/ 3786554 w 4424313"/>
              <a:gd name="connsiteY36" fmla="*/ 2104077 h 2876078"/>
              <a:gd name="connsiteX37" fmla="*/ 3868615 w 4424313"/>
              <a:gd name="connsiteY37" fmla="*/ 2424488 h 2876078"/>
              <a:gd name="connsiteX38" fmla="*/ 3997569 w 4424313"/>
              <a:gd name="connsiteY38" fmla="*/ 2596426 h 2876078"/>
              <a:gd name="connsiteX39" fmla="*/ 4095261 w 4424313"/>
              <a:gd name="connsiteY39" fmla="*/ 2287718 h 2876078"/>
              <a:gd name="connsiteX40" fmla="*/ 4327041 w 4424313"/>
              <a:gd name="connsiteY40" fmla="*/ 2809146 h 2876078"/>
              <a:gd name="connsiteX41" fmla="*/ 4424313 w 4424313"/>
              <a:gd name="connsiteY41" fmla="*/ 2644198 h 2876078"/>
              <a:gd name="connsiteX0" fmla="*/ 0 w 4405676"/>
              <a:gd name="connsiteY0" fmla="*/ 1834426 h 2876078"/>
              <a:gd name="connsiteX1" fmla="*/ 96090 w 4405676"/>
              <a:gd name="connsiteY1" fmla="*/ 1584373 h 2876078"/>
              <a:gd name="connsiteX2" fmla="*/ 207108 w 4405676"/>
              <a:gd name="connsiteY2" fmla="*/ 1834426 h 2876078"/>
              <a:gd name="connsiteX3" fmla="*/ 290070 w 4405676"/>
              <a:gd name="connsiteY3" fmla="*/ 2397973 h 2876078"/>
              <a:gd name="connsiteX4" fmla="*/ 422031 w 4405676"/>
              <a:gd name="connsiteY4" fmla="*/ 0 h 2876078"/>
              <a:gd name="connsiteX5" fmla="*/ 547077 w 4405676"/>
              <a:gd name="connsiteY5" fmla="*/ 376857 h 2876078"/>
              <a:gd name="connsiteX6" fmla="*/ 636954 w 4405676"/>
              <a:gd name="connsiteY6" fmla="*/ 552703 h 2876078"/>
              <a:gd name="connsiteX7" fmla="*/ 746369 w 4405676"/>
              <a:gd name="connsiteY7" fmla="*/ 974734 h 2876078"/>
              <a:gd name="connsiteX8" fmla="*/ 816708 w 4405676"/>
              <a:gd name="connsiteY8" fmla="*/ 1056795 h 2876078"/>
              <a:gd name="connsiteX9" fmla="*/ 859692 w 4405676"/>
              <a:gd name="connsiteY9" fmla="*/ 1111503 h 2876078"/>
              <a:gd name="connsiteX10" fmla="*/ 953477 w 4405676"/>
              <a:gd name="connsiteY10" fmla="*/ 1037257 h 2876078"/>
              <a:gd name="connsiteX11" fmla="*/ 1062191 w 4405676"/>
              <a:gd name="connsiteY11" fmla="*/ 254449 h 2876078"/>
              <a:gd name="connsiteX12" fmla="*/ 1191846 w 4405676"/>
              <a:gd name="connsiteY12" fmla="*/ 548795 h 2876078"/>
              <a:gd name="connsiteX13" fmla="*/ 1297354 w 4405676"/>
              <a:gd name="connsiteY13" fmla="*/ 873134 h 2876078"/>
              <a:gd name="connsiteX14" fmla="*/ 1383323 w 4405676"/>
              <a:gd name="connsiteY14" fmla="*/ 1295165 h 2876078"/>
              <a:gd name="connsiteX15" fmla="*/ 1524000 w 4405676"/>
              <a:gd name="connsiteY15" fmla="*/ 1670303 h 2876078"/>
              <a:gd name="connsiteX16" fmla="*/ 1598246 w 4405676"/>
              <a:gd name="connsiteY16" fmla="*/ 2100149 h 2876078"/>
              <a:gd name="connsiteX17" fmla="*/ 1719385 w 4405676"/>
              <a:gd name="connsiteY17" fmla="*/ 2225195 h 2876078"/>
              <a:gd name="connsiteX18" fmla="*/ 1828800 w 4405676"/>
              <a:gd name="connsiteY18" fmla="*/ 2084518 h 2876078"/>
              <a:gd name="connsiteX19" fmla="*/ 1945129 w 4405676"/>
              <a:gd name="connsiteY19" fmla="*/ 2366282 h 2876078"/>
              <a:gd name="connsiteX20" fmla="*/ 2022780 w 4405676"/>
              <a:gd name="connsiteY20" fmla="*/ 1570032 h 2876078"/>
              <a:gd name="connsiteX21" fmla="*/ 2157046 w 4405676"/>
              <a:gd name="connsiteY21" fmla="*/ 1951657 h 2876078"/>
              <a:gd name="connsiteX22" fmla="*/ 2262554 w 4405676"/>
              <a:gd name="connsiteY22" fmla="*/ 2111872 h 2876078"/>
              <a:gd name="connsiteX23" fmla="*/ 2362551 w 4405676"/>
              <a:gd name="connsiteY23" fmla="*/ 1649496 h 2876078"/>
              <a:gd name="connsiteX24" fmla="*/ 2469661 w 4405676"/>
              <a:gd name="connsiteY24" fmla="*/ 2010272 h 2876078"/>
              <a:gd name="connsiteX25" fmla="*/ 2579077 w 4405676"/>
              <a:gd name="connsiteY25" fmla="*/ 1885226 h 2876078"/>
              <a:gd name="connsiteX26" fmla="*/ 2688492 w 4405676"/>
              <a:gd name="connsiteY26" fmla="*/ 1951657 h 2876078"/>
              <a:gd name="connsiteX27" fmla="*/ 2822758 w 4405676"/>
              <a:gd name="connsiteY27" fmla="*/ 2258646 h 2876078"/>
              <a:gd name="connsiteX28" fmla="*/ 2911231 w 4405676"/>
              <a:gd name="connsiteY28" fmla="*/ 2361965 h 2876078"/>
              <a:gd name="connsiteX29" fmla="*/ 3001108 w 4405676"/>
              <a:gd name="connsiteY29" fmla="*/ 2873872 h 2876078"/>
              <a:gd name="connsiteX30" fmla="*/ 3130061 w 4405676"/>
              <a:gd name="connsiteY30" fmla="*/ 2545626 h 2876078"/>
              <a:gd name="connsiteX31" fmla="*/ 3231661 w 4405676"/>
              <a:gd name="connsiteY31" fmla="*/ 2502642 h 2876078"/>
              <a:gd name="connsiteX32" fmla="*/ 3347289 w 4405676"/>
              <a:gd name="connsiteY32" fmla="*/ 1835736 h 2876078"/>
              <a:gd name="connsiteX33" fmla="*/ 3454400 w 4405676"/>
              <a:gd name="connsiteY33" fmla="*/ 2201749 h 2876078"/>
              <a:gd name="connsiteX34" fmla="*/ 3563815 w 4405676"/>
              <a:gd name="connsiteY34" fmla="*/ 2240826 h 2876078"/>
              <a:gd name="connsiteX35" fmla="*/ 3665415 w 4405676"/>
              <a:gd name="connsiteY35" fmla="*/ 1989444 h 2876078"/>
              <a:gd name="connsiteX36" fmla="*/ 3786554 w 4405676"/>
              <a:gd name="connsiteY36" fmla="*/ 2104077 h 2876078"/>
              <a:gd name="connsiteX37" fmla="*/ 3868615 w 4405676"/>
              <a:gd name="connsiteY37" fmla="*/ 2424488 h 2876078"/>
              <a:gd name="connsiteX38" fmla="*/ 3997569 w 4405676"/>
              <a:gd name="connsiteY38" fmla="*/ 2596426 h 2876078"/>
              <a:gd name="connsiteX39" fmla="*/ 4095261 w 4405676"/>
              <a:gd name="connsiteY39" fmla="*/ 2287718 h 2876078"/>
              <a:gd name="connsiteX40" fmla="*/ 4327041 w 4405676"/>
              <a:gd name="connsiteY40" fmla="*/ 2809146 h 2876078"/>
              <a:gd name="connsiteX41" fmla="*/ 4405676 w 4405676"/>
              <a:gd name="connsiteY41" fmla="*/ 2589511 h 2876078"/>
              <a:gd name="connsiteX0" fmla="*/ 0 w 4405676"/>
              <a:gd name="connsiteY0" fmla="*/ 1834426 h 2876078"/>
              <a:gd name="connsiteX1" fmla="*/ 96090 w 4405676"/>
              <a:gd name="connsiteY1" fmla="*/ 1584373 h 2876078"/>
              <a:gd name="connsiteX2" fmla="*/ 207108 w 4405676"/>
              <a:gd name="connsiteY2" fmla="*/ 1834426 h 2876078"/>
              <a:gd name="connsiteX3" fmla="*/ 290070 w 4405676"/>
              <a:gd name="connsiteY3" fmla="*/ 2397973 h 2876078"/>
              <a:gd name="connsiteX4" fmla="*/ 422031 w 4405676"/>
              <a:gd name="connsiteY4" fmla="*/ 0 h 2876078"/>
              <a:gd name="connsiteX5" fmla="*/ 547077 w 4405676"/>
              <a:gd name="connsiteY5" fmla="*/ 376857 h 2876078"/>
              <a:gd name="connsiteX6" fmla="*/ 636954 w 4405676"/>
              <a:gd name="connsiteY6" fmla="*/ 552703 h 2876078"/>
              <a:gd name="connsiteX7" fmla="*/ 746369 w 4405676"/>
              <a:gd name="connsiteY7" fmla="*/ 974734 h 2876078"/>
              <a:gd name="connsiteX8" fmla="*/ 816708 w 4405676"/>
              <a:gd name="connsiteY8" fmla="*/ 1056795 h 2876078"/>
              <a:gd name="connsiteX9" fmla="*/ 859692 w 4405676"/>
              <a:gd name="connsiteY9" fmla="*/ 1111503 h 2876078"/>
              <a:gd name="connsiteX10" fmla="*/ 953477 w 4405676"/>
              <a:gd name="connsiteY10" fmla="*/ 1037257 h 2876078"/>
              <a:gd name="connsiteX11" fmla="*/ 1062191 w 4405676"/>
              <a:gd name="connsiteY11" fmla="*/ 254449 h 2876078"/>
              <a:gd name="connsiteX12" fmla="*/ 1191846 w 4405676"/>
              <a:gd name="connsiteY12" fmla="*/ 548795 h 2876078"/>
              <a:gd name="connsiteX13" fmla="*/ 1297354 w 4405676"/>
              <a:gd name="connsiteY13" fmla="*/ 873134 h 2876078"/>
              <a:gd name="connsiteX14" fmla="*/ 1383323 w 4405676"/>
              <a:gd name="connsiteY14" fmla="*/ 1295165 h 2876078"/>
              <a:gd name="connsiteX15" fmla="*/ 1524000 w 4405676"/>
              <a:gd name="connsiteY15" fmla="*/ 1670303 h 2876078"/>
              <a:gd name="connsiteX16" fmla="*/ 1598246 w 4405676"/>
              <a:gd name="connsiteY16" fmla="*/ 2100149 h 2876078"/>
              <a:gd name="connsiteX17" fmla="*/ 1719385 w 4405676"/>
              <a:gd name="connsiteY17" fmla="*/ 2225195 h 2876078"/>
              <a:gd name="connsiteX18" fmla="*/ 1828800 w 4405676"/>
              <a:gd name="connsiteY18" fmla="*/ 2084518 h 2876078"/>
              <a:gd name="connsiteX19" fmla="*/ 1945129 w 4405676"/>
              <a:gd name="connsiteY19" fmla="*/ 2366282 h 2876078"/>
              <a:gd name="connsiteX20" fmla="*/ 2022780 w 4405676"/>
              <a:gd name="connsiteY20" fmla="*/ 1570032 h 2876078"/>
              <a:gd name="connsiteX21" fmla="*/ 2157046 w 4405676"/>
              <a:gd name="connsiteY21" fmla="*/ 1951657 h 2876078"/>
              <a:gd name="connsiteX22" fmla="*/ 2262554 w 4405676"/>
              <a:gd name="connsiteY22" fmla="*/ 2111872 h 2876078"/>
              <a:gd name="connsiteX23" fmla="*/ 2362551 w 4405676"/>
              <a:gd name="connsiteY23" fmla="*/ 1649496 h 2876078"/>
              <a:gd name="connsiteX24" fmla="*/ 2469661 w 4405676"/>
              <a:gd name="connsiteY24" fmla="*/ 2010272 h 2876078"/>
              <a:gd name="connsiteX25" fmla="*/ 2579077 w 4405676"/>
              <a:gd name="connsiteY25" fmla="*/ 1885226 h 2876078"/>
              <a:gd name="connsiteX26" fmla="*/ 2688492 w 4405676"/>
              <a:gd name="connsiteY26" fmla="*/ 1951657 h 2876078"/>
              <a:gd name="connsiteX27" fmla="*/ 2822758 w 4405676"/>
              <a:gd name="connsiteY27" fmla="*/ 2258646 h 2876078"/>
              <a:gd name="connsiteX28" fmla="*/ 2911231 w 4405676"/>
              <a:gd name="connsiteY28" fmla="*/ 2361965 h 2876078"/>
              <a:gd name="connsiteX29" fmla="*/ 3001108 w 4405676"/>
              <a:gd name="connsiteY29" fmla="*/ 2873872 h 2876078"/>
              <a:gd name="connsiteX30" fmla="*/ 3130061 w 4405676"/>
              <a:gd name="connsiteY30" fmla="*/ 2545626 h 2876078"/>
              <a:gd name="connsiteX31" fmla="*/ 3231661 w 4405676"/>
              <a:gd name="connsiteY31" fmla="*/ 2502642 h 2876078"/>
              <a:gd name="connsiteX32" fmla="*/ 3347289 w 4405676"/>
              <a:gd name="connsiteY32" fmla="*/ 1835736 h 2876078"/>
              <a:gd name="connsiteX33" fmla="*/ 3454400 w 4405676"/>
              <a:gd name="connsiteY33" fmla="*/ 2201749 h 2876078"/>
              <a:gd name="connsiteX34" fmla="*/ 3563815 w 4405676"/>
              <a:gd name="connsiteY34" fmla="*/ 2240826 h 2876078"/>
              <a:gd name="connsiteX35" fmla="*/ 3665415 w 4405676"/>
              <a:gd name="connsiteY35" fmla="*/ 1989444 h 2876078"/>
              <a:gd name="connsiteX36" fmla="*/ 3786554 w 4405676"/>
              <a:gd name="connsiteY36" fmla="*/ 2104077 h 2876078"/>
              <a:gd name="connsiteX37" fmla="*/ 3868615 w 4405676"/>
              <a:gd name="connsiteY37" fmla="*/ 2424488 h 2876078"/>
              <a:gd name="connsiteX38" fmla="*/ 3997569 w 4405676"/>
              <a:gd name="connsiteY38" fmla="*/ 2596426 h 2876078"/>
              <a:gd name="connsiteX39" fmla="*/ 4095261 w 4405676"/>
              <a:gd name="connsiteY39" fmla="*/ 2287718 h 2876078"/>
              <a:gd name="connsiteX40" fmla="*/ 4283555 w 4405676"/>
              <a:gd name="connsiteY40" fmla="*/ 2851681 h 2876078"/>
              <a:gd name="connsiteX41" fmla="*/ 4405676 w 4405676"/>
              <a:gd name="connsiteY41" fmla="*/ 2589511 h 2876078"/>
              <a:gd name="connsiteX0" fmla="*/ 0 w 4405676"/>
              <a:gd name="connsiteY0" fmla="*/ 1834426 h 2876078"/>
              <a:gd name="connsiteX1" fmla="*/ 96090 w 4405676"/>
              <a:gd name="connsiteY1" fmla="*/ 1584373 h 2876078"/>
              <a:gd name="connsiteX2" fmla="*/ 207108 w 4405676"/>
              <a:gd name="connsiteY2" fmla="*/ 1834426 h 2876078"/>
              <a:gd name="connsiteX3" fmla="*/ 290070 w 4405676"/>
              <a:gd name="connsiteY3" fmla="*/ 2397973 h 2876078"/>
              <a:gd name="connsiteX4" fmla="*/ 422031 w 4405676"/>
              <a:gd name="connsiteY4" fmla="*/ 0 h 2876078"/>
              <a:gd name="connsiteX5" fmla="*/ 547077 w 4405676"/>
              <a:gd name="connsiteY5" fmla="*/ 376857 h 2876078"/>
              <a:gd name="connsiteX6" fmla="*/ 636954 w 4405676"/>
              <a:gd name="connsiteY6" fmla="*/ 552703 h 2876078"/>
              <a:gd name="connsiteX7" fmla="*/ 746369 w 4405676"/>
              <a:gd name="connsiteY7" fmla="*/ 974734 h 2876078"/>
              <a:gd name="connsiteX8" fmla="*/ 816708 w 4405676"/>
              <a:gd name="connsiteY8" fmla="*/ 1056795 h 2876078"/>
              <a:gd name="connsiteX9" fmla="*/ 859692 w 4405676"/>
              <a:gd name="connsiteY9" fmla="*/ 1111503 h 2876078"/>
              <a:gd name="connsiteX10" fmla="*/ 953477 w 4405676"/>
              <a:gd name="connsiteY10" fmla="*/ 1037257 h 2876078"/>
              <a:gd name="connsiteX11" fmla="*/ 1062191 w 4405676"/>
              <a:gd name="connsiteY11" fmla="*/ 254449 h 2876078"/>
              <a:gd name="connsiteX12" fmla="*/ 1191846 w 4405676"/>
              <a:gd name="connsiteY12" fmla="*/ 548795 h 2876078"/>
              <a:gd name="connsiteX13" fmla="*/ 1297354 w 4405676"/>
              <a:gd name="connsiteY13" fmla="*/ 873134 h 2876078"/>
              <a:gd name="connsiteX14" fmla="*/ 1383323 w 4405676"/>
              <a:gd name="connsiteY14" fmla="*/ 1295165 h 2876078"/>
              <a:gd name="connsiteX15" fmla="*/ 1524000 w 4405676"/>
              <a:gd name="connsiteY15" fmla="*/ 1670303 h 2876078"/>
              <a:gd name="connsiteX16" fmla="*/ 1598246 w 4405676"/>
              <a:gd name="connsiteY16" fmla="*/ 2100149 h 2876078"/>
              <a:gd name="connsiteX17" fmla="*/ 1719385 w 4405676"/>
              <a:gd name="connsiteY17" fmla="*/ 2225195 h 2876078"/>
              <a:gd name="connsiteX18" fmla="*/ 1828800 w 4405676"/>
              <a:gd name="connsiteY18" fmla="*/ 2084518 h 2876078"/>
              <a:gd name="connsiteX19" fmla="*/ 1945129 w 4405676"/>
              <a:gd name="connsiteY19" fmla="*/ 2366282 h 2876078"/>
              <a:gd name="connsiteX20" fmla="*/ 2022780 w 4405676"/>
              <a:gd name="connsiteY20" fmla="*/ 1570032 h 2876078"/>
              <a:gd name="connsiteX21" fmla="*/ 2157046 w 4405676"/>
              <a:gd name="connsiteY21" fmla="*/ 1951657 h 2876078"/>
              <a:gd name="connsiteX22" fmla="*/ 2262554 w 4405676"/>
              <a:gd name="connsiteY22" fmla="*/ 2111872 h 2876078"/>
              <a:gd name="connsiteX23" fmla="*/ 2362551 w 4405676"/>
              <a:gd name="connsiteY23" fmla="*/ 1649496 h 2876078"/>
              <a:gd name="connsiteX24" fmla="*/ 2469661 w 4405676"/>
              <a:gd name="connsiteY24" fmla="*/ 2010272 h 2876078"/>
              <a:gd name="connsiteX25" fmla="*/ 2579077 w 4405676"/>
              <a:gd name="connsiteY25" fmla="*/ 1885226 h 2876078"/>
              <a:gd name="connsiteX26" fmla="*/ 2688492 w 4405676"/>
              <a:gd name="connsiteY26" fmla="*/ 1951657 h 2876078"/>
              <a:gd name="connsiteX27" fmla="*/ 2822758 w 4405676"/>
              <a:gd name="connsiteY27" fmla="*/ 2258646 h 2876078"/>
              <a:gd name="connsiteX28" fmla="*/ 2911231 w 4405676"/>
              <a:gd name="connsiteY28" fmla="*/ 2361965 h 2876078"/>
              <a:gd name="connsiteX29" fmla="*/ 3001108 w 4405676"/>
              <a:gd name="connsiteY29" fmla="*/ 2873872 h 2876078"/>
              <a:gd name="connsiteX30" fmla="*/ 3130061 w 4405676"/>
              <a:gd name="connsiteY30" fmla="*/ 2545626 h 2876078"/>
              <a:gd name="connsiteX31" fmla="*/ 3231661 w 4405676"/>
              <a:gd name="connsiteY31" fmla="*/ 2502642 h 2876078"/>
              <a:gd name="connsiteX32" fmla="*/ 3347289 w 4405676"/>
              <a:gd name="connsiteY32" fmla="*/ 1835736 h 2876078"/>
              <a:gd name="connsiteX33" fmla="*/ 3454400 w 4405676"/>
              <a:gd name="connsiteY33" fmla="*/ 2201749 h 2876078"/>
              <a:gd name="connsiteX34" fmla="*/ 3563815 w 4405676"/>
              <a:gd name="connsiteY34" fmla="*/ 2240826 h 2876078"/>
              <a:gd name="connsiteX35" fmla="*/ 3665415 w 4405676"/>
              <a:gd name="connsiteY35" fmla="*/ 1989444 h 2876078"/>
              <a:gd name="connsiteX36" fmla="*/ 3786554 w 4405676"/>
              <a:gd name="connsiteY36" fmla="*/ 2104077 h 2876078"/>
              <a:gd name="connsiteX37" fmla="*/ 3868615 w 4405676"/>
              <a:gd name="connsiteY37" fmla="*/ 2424488 h 2876078"/>
              <a:gd name="connsiteX38" fmla="*/ 3997569 w 4405676"/>
              <a:gd name="connsiteY38" fmla="*/ 2596426 h 2876078"/>
              <a:gd name="connsiteX39" fmla="*/ 4095261 w 4405676"/>
              <a:gd name="connsiteY39" fmla="*/ 2287718 h 2876078"/>
              <a:gd name="connsiteX40" fmla="*/ 4308405 w 4405676"/>
              <a:gd name="connsiteY40" fmla="*/ 2803070 h 2876078"/>
              <a:gd name="connsiteX41" fmla="*/ 4405676 w 4405676"/>
              <a:gd name="connsiteY41" fmla="*/ 2589511 h 287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405676" h="2876078">
                <a:moveTo>
                  <a:pt x="0" y="1834426"/>
                </a:moveTo>
                <a:cubicBezTo>
                  <a:pt x="27679" y="1764087"/>
                  <a:pt x="61572" y="1627357"/>
                  <a:pt x="96090" y="1584373"/>
                </a:cubicBezTo>
                <a:cubicBezTo>
                  <a:pt x="169685" y="1689881"/>
                  <a:pt x="174778" y="1698826"/>
                  <a:pt x="207108" y="1834426"/>
                </a:cubicBezTo>
                <a:cubicBezTo>
                  <a:pt x="239438" y="1970026"/>
                  <a:pt x="211265" y="2074286"/>
                  <a:pt x="290070" y="2397973"/>
                </a:cubicBezTo>
                <a:cubicBezTo>
                  <a:pt x="325890" y="2100337"/>
                  <a:pt x="382303" y="323687"/>
                  <a:pt x="422031" y="0"/>
                </a:cubicBezTo>
                <a:cubicBezTo>
                  <a:pt x="508651" y="250743"/>
                  <a:pt x="511257" y="284740"/>
                  <a:pt x="547077" y="376857"/>
                </a:cubicBezTo>
                <a:cubicBezTo>
                  <a:pt x="582897" y="468974"/>
                  <a:pt x="603739" y="453057"/>
                  <a:pt x="636954" y="552703"/>
                </a:cubicBezTo>
                <a:cubicBezTo>
                  <a:pt x="670169" y="652349"/>
                  <a:pt x="719667" y="888114"/>
                  <a:pt x="746369" y="974734"/>
                </a:cubicBezTo>
                <a:cubicBezTo>
                  <a:pt x="773072" y="1061355"/>
                  <a:pt x="797821" y="1034000"/>
                  <a:pt x="816708" y="1056795"/>
                </a:cubicBezTo>
                <a:cubicBezTo>
                  <a:pt x="835595" y="1079590"/>
                  <a:pt x="832989" y="1064611"/>
                  <a:pt x="859692" y="1111503"/>
                </a:cubicBezTo>
                <a:cubicBezTo>
                  <a:pt x="921564" y="1033349"/>
                  <a:pt x="890303" y="1075031"/>
                  <a:pt x="953477" y="1037257"/>
                </a:cubicBezTo>
                <a:cubicBezTo>
                  <a:pt x="1036189" y="596991"/>
                  <a:pt x="1022463" y="464813"/>
                  <a:pt x="1062191" y="254449"/>
                </a:cubicBezTo>
                <a:cubicBezTo>
                  <a:pt x="1137088" y="380146"/>
                  <a:pt x="1152652" y="445681"/>
                  <a:pt x="1191846" y="548795"/>
                </a:cubicBezTo>
                <a:cubicBezTo>
                  <a:pt x="1231040" y="651909"/>
                  <a:pt x="1265441" y="748739"/>
                  <a:pt x="1297354" y="873134"/>
                </a:cubicBezTo>
                <a:cubicBezTo>
                  <a:pt x="1329267" y="997529"/>
                  <a:pt x="1345549" y="1162304"/>
                  <a:pt x="1383323" y="1295165"/>
                </a:cubicBezTo>
                <a:cubicBezTo>
                  <a:pt x="1421097" y="1428026"/>
                  <a:pt x="1488180" y="1536139"/>
                  <a:pt x="1524000" y="1670303"/>
                </a:cubicBezTo>
                <a:cubicBezTo>
                  <a:pt x="1559821" y="1804467"/>
                  <a:pt x="1569590" y="1984221"/>
                  <a:pt x="1598246" y="2100149"/>
                </a:cubicBezTo>
                <a:cubicBezTo>
                  <a:pt x="1665979" y="2204354"/>
                  <a:pt x="1669236" y="2180908"/>
                  <a:pt x="1719385" y="2225195"/>
                </a:cubicBezTo>
                <a:cubicBezTo>
                  <a:pt x="1792980" y="2148344"/>
                  <a:pt x="1786466" y="2162021"/>
                  <a:pt x="1828800" y="2084518"/>
                </a:cubicBezTo>
                <a:cubicBezTo>
                  <a:pt x="1863318" y="2167230"/>
                  <a:pt x="1896934" y="2284220"/>
                  <a:pt x="1945129" y="2366282"/>
                </a:cubicBezTo>
                <a:cubicBezTo>
                  <a:pt x="1965970" y="2225605"/>
                  <a:pt x="1984354" y="1823380"/>
                  <a:pt x="2022780" y="1570032"/>
                </a:cubicBezTo>
                <a:cubicBezTo>
                  <a:pt x="2080744" y="1715268"/>
                  <a:pt x="2117084" y="1861350"/>
                  <a:pt x="2157046" y="1951657"/>
                </a:cubicBezTo>
                <a:cubicBezTo>
                  <a:pt x="2197008" y="2041964"/>
                  <a:pt x="2198077" y="2033718"/>
                  <a:pt x="2262554" y="2111872"/>
                </a:cubicBezTo>
                <a:cubicBezTo>
                  <a:pt x="2284046" y="1975103"/>
                  <a:pt x="2335849" y="1779752"/>
                  <a:pt x="2362551" y="1649496"/>
                </a:cubicBezTo>
                <a:cubicBezTo>
                  <a:pt x="2412700" y="1773240"/>
                  <a:pt x="2433573" y="1970984"/>
                  <a:pt x="2469661" y="2010272"/>
                </a:cubicBezTo>
                <a:cubicBezTo>
                  <a:pt x="2505749" y="2049560"/>
                  <a:pt x="2542605" y="1894995"/>
                  <a:pt x="2579077" y="1885226"/>
                </a:cubicBezTo>
                <a:cubicBezTo>
                  <a:pt x="2615549" y="1875457"/>
                  <a:pt x="2647879" y="1889420"/>
                  <a:pt x="2688492" y="1951657"/>
                </a:cubicBezTo>
                <a:cubicBezTo>
                  <a:pt x="2729105" y="2013894"/>
                  <a:pt x="2785635" y="2190261"/>
                  <a:pt x="2822758" y="2258646"/>
                </a:cubicBezTo>
                <a:cubicBezTo>
                  <a:pt x="2883327" y="2291862"/>
                  <a:pt x="2869549" y="2333960"/>
                  <a:pt x="2911231" y="2361965"/>
                </a:cubicBezTo>
                <a:cubicBezTo>
                  <a:pt x="2945098" y="2495478"/>
                  <a:pt x="2964636" y="2843262"/>
                  <a:pt x="3001108" y="2873872"/>
                </a:cubicBezTo>
                <a:cubicBezTo>
                  <a:pt x="3037580" y="2904482"/>
                  <a:pt x="3091636" y="2607498"/>
                  <a:pt x="3130061" y="2545626"/>
                </a:cubicBezTo>
                <a:cubicBezTo>
                  <a:pt x="3168487" y="2483754"/>
                  <a:pt x="3180861" y="2535857"/>
                  <a:pt x="3231661" y="2502642"/>
                </a:cubicBezTo>
                <a:cubicBezTo>
                  <a:pt x="3266830" y="2387365"/>
                  <a:pt x="3310166" y="1885885"/>
                  <a:pt x="3347289" y="1835736"/>
                </a:cubicBezTo>
                <a:cubicBezTo>
                  <a:pt x="3403950" y="2027864"/>
                  <a:pt x="3417277" y="2137272"/>
                  <a:pt x="3454400" y="2201749"/>
                </a:cubicBezTo>
                <a:cubicBezTo>
                  <a:pt x="3514969" y="2219334"/>
                  <a:pt x="3528646" y="2276210"/>
                  <a:pt x="3563815" y="2240826"/>
                </a:cubicBezTo>
                <a:cubicBezTo>
                  <a:pt x="3598984" y="2205442"/>
                  <a:pt x="3626428" y="2068692"/>
                  <a:pt x="3665415" y="1989444"/>
                </a:cubicBezTo>
                <a:cubicBezTo>
                  <a:pt x="3706447" y="2042198"/>
                  <a:pt x="3752687" y="2031570"/>
                  <a:pt x="3786554" y="2104077"/>
                </a:cubicBezTo>
                <a:cubicBezTo>
                  <a:pt x="3820421" y="2176584"/>
                  <a:pt x="3833446" y="2342430"/>
                  <a:pt x="3868615" y="2424488"/>
                </a:cubicBezTo>
                <a:cubicBezTo>
                  <a:pt x="3903784" y="2506546"/>
                  <a:pt x="3936349" y="2541067"/>
                  <a:pt x="3997569" y="2596426"/>
                </a:cubicBezTo>
                <a:cubicBezTo>
                  <a:pt x="4011897" y="2538462"/>
                  <a:pt x="4063349" y="2364569"/>
                  <a:pt x="4095261" y="2287718"/>
                </a:cubicBezTo>
                <a:cubicBezTo>
                  <a:pt x="4149137" y="2272535"/>
                  <a:pt x="4253563" y="2743657"/>
                  <a:pt x="4308405" y="2803070"/>
                </a:cubicBezTo>
                <a:cubicBezTo>
                  <a:pt x="4363247" y="2862483"/>
                  <a:pt x="4388429" y="2566366"/>
                  <a:pt x="4405676" y="2589511"/>
                </a:cubicBezTo>
              </a:path>
            </a:pathLst>
          </a:custGeom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822540" y="2154499"/>
            <a:ext cx="4320187" cy="2671042"/>
          </a:xfrm>
          <a:custGeom>
            <a:avLst/>
            <a:gdLst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16646 w 4322900"/>
              <a:gd name="connsiteY3" fmla="*/ 149062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16646 w 4322900"/>
              <a:gd name="connsiteY3" fmla="*/ 149062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15872 h 2577948"/>
              <a:gd name="connsiteX1" fmla="*/ 92929 w 4322900"/>
              <a:gd name="connsiteY1" fmla="*/ 1183942 h 2577948"/>
              <a:gd name="connsiteX2" fmla="*/ 223717 w 4322900"/>
              <a:gd name="connsiteY2" fmla="*/ 1232126 h 2577948"/>
              <a:gd name="connsiteX3" fmla="*/ 316646 w 4322900"/>
              <a:gd name="connsiteY3" fmla="*/ 1483369 h 2577948"/>
              <a:gd name="connsiteX4" fmla="*/ 423342 w 4322900"/>
              <a:gd name="connsiteY4" fmla="*/ 536904 h 2577948"/>
              <a:gd name="connsiteX5" fmla="*/ 533479 w 4322900"/>
              <a:gd name="connsiteY5" fmla="*/ 681455 h 2577948"/>
              <a:gd name="connsiteX6" fmla="*/ 643617 w 4322900"/>
              <a:gd name="connsiteY6" fmla="*/ 0 h 2577948"/>
              <a:gd name="connsiteX7" fmla="*/ 857008 w 4322900"/>
              <a:gd name="connsiteY7" fmla="*/ 1187384 h 2577948"/>
              <a:gd name="connsiteX8" fmla="*/ 980913 w 4322900"/>
              <a:gd name="connsiteY8" fmla="*/ 516254 h 2577948"/>
              <a:gd name="connsiteX9" fmla="*/ 1070400 w 4322900"/>
              <a:gd name="connsiteY9" fmla="*/ 653922 h 2577948"/>
              <a:gd name="connsiteX10" fmla="*/ 1173654 w 4322900"/>
              <a:gd name="connsiteY10" fmla="*/ 695222 h 2577948"/>
              <a:gd name="connsiteX11" fmla="*/ 1404254 w 4322900"/>
              <a:gd name="connsiteY11" fmla="*/ 1569412 h 2577948"/>
              <a:gd name="connsiteX12" fmla="*/ 1541926 w 4322900"/>
              <a:gd name="connsiteY12" fmla="*/ 1645129 h 2577948"/>
              <a:gd name="connsiteX13" fmla="*/ 1614204 w 4322900"/>
              <a:gd name="connsiteY13" fmla="*/ 1356027 h 2577948"/>
              <a:gd name="connsiteX14" fmla="*/ 1717458 w 4322900"/>
              <a:gd name="connsiteY14" fmla="*/ 1958323 h 2577948"/>
              <a:gd name="connsiteX15" fmla="*/ 1944617 w 4322900"/>
              <a:gd name="connsiteY15" fmla="*/ 616063 h 2577948"/>
              <a:gd name="connsiteX16" fmla="*/ 2047871 w 4322900"/>
              <a:gd name="connsiteY16" fmla="*/ 1060041 h 2577948"/>
              <a:gd name="connsiteX17" fmla="*/ 2175217 w 4322900"/>
              <a:gd name="connsiteY17" fmla="*/ 801914 h 2577948"/>
              <a:gd name="connsiteX18" fmla="*/ 2275030 w 4322900"/>
              <a:gd name="connsiteY18" fmla="*/ 1448952 h 2577948"/>
              <a:gd name="connsiteX19" fmla="*/ 2584792 w 4322900"/>
              <a:gd name="connsiteY19" fmla="*/ 2491785 h 2577948"/>
              <a:gd name="connsiteX20" fmla="*/ 2829159 w 4322900"/>
              <a:gd name="connsiteY20" fmla="*/ 2474576 h 2577948"/>
              <a:gd name="connsiteX21" fmla="*/ 3028784 w 4322900"/>
              <a:gd name="connsiteY21" fmla="*/ 2116641 h 2577948"/>
              <a:gd name="connsiteX22" fmla="*/ 3149247 w 4322900"/>
              <a:gd name="connsiteY22" fmla="*/ 2188916 h 2577948"/>
              <a:gd name="connsiteX23" fmla="*/ 3355755 w 4322900"/>
              <a:gd name="connsiteY23" fmla="*/ 1569412 h 2577948"/>
              <a:gd name="connsiteX24" fmla="*/ 3459009 w 4322900"/>
              <a:gd name="connsiteY24" fmla="*/ 1455836 h 2577948"/>
              <a:gd name="connsiteX25" fmla="*/ 3527845 w 4322900"/>
              <a:gd name="connsiteY25" fmla="*/ 1493694 h 2577948"/>
              <a:gd name="connsiteX26" fmla="*/ 3565704 w 4322900"/>
              <a:gd name="connsiteY26" fmla="*/ 1504019 h 2577948"/>
              <a:gd name="connsiteX27" fmla="*/ 3696493 w 4322900"/>
              <a:gd name="connsiteY27" fmla="*/ 1665779 h 2577948"/>
              <a:gd name="connsiteX28" fmla="*/ 3792863 w 4322900"/>
              <a:gd name="connsiteY28" fmla="*/ 1872280 h 2577948"/>
              <a:gd name="connsiteX29" fmla="*/ 3920210 w 4322900"/>
              <a:gd name="connsiteY29" fmla="*/ 1923906 h 2577948"/>
              <a:gd name="connsiteX30" fmla="*/ 4002813 w 4322900"/>
              <a:gd name="connsiteY30" fmla="*/ 2075340 h 2577948"/>
              <a:gd name="connsiteX31" fmla="*/ 4102625 w 4322900"/>
              <a:gd name="connsiteY31" fmla="*/ 1923906 h 2577948"/>
              <a:gd name="connsiteX32" fmla="*/ 4219646 w 4322900"/>
              <a:gd name="connsiteY32" fmla="*/ 2426393 h 2577948"/>
              <a:gd name="connsiteX33" fmla="*/ 4322900 w 4322900"/>
              <a:gd name="connsiteY33" fmla="*/ 2319700 h 2577948"/>
              <a:gd name="connsiteX0" fmla="*/ 0 w 4322900"/>
              <a:gd name="connsiteY0" fmla="*/ 715872 h 2577948"/>
              <a:gd name="connsiteX1" fmla="*/ 92929 w 4322900"/>
              <a:gd name="connsiteY1" fmla="*/ 1183942 h 2577948"/>
              <a:gd name="connsiteX2" fmla="*/ 223717 w 4322900"/>
              <a:gd name="connsiteY2" fmla="*/ 1232126 h 2577948"/>
              <a:gd name="connsiteX3" fmla="*/ 316646 w 4322900"/>
              <a:gd name="connsiteY3" fmla="*/ 1483369 h 2577948"/>
              <a:gd name="connsiteX4" fmla="*/ 423342 w 4322900"/>
              <a:gd name="connsiteY4" fmla="*/ 536904 h 2577948"/>
              <a:gd name="connsiteX5" fmla="*/ 533479 w 4322900"/>
              <a:gd name="connsiteY5" fmla="*/ 681455 h 2577948"/>
              <a:gd name="connsiteX6" fmla="*/ 643617 w 4322900"/>
              <a:gd name="connsiteY6" fmla="*/ 0 h 2577948"/>
              <a:gd name="connsiteX7" fmla="*/ 857008 w 4322900"/>
              <a:gd name="connsiteY7" fmla="*/ 1187384 h 2577948"/>
              <a:gd name="connsiteX8" fmla="*/ 980913 w 4322900"/>
              <a:gd name="connsiteY8" fmla="*/ 516254 h 2577948"/>
              <a:gd name="connsiteX9" fmla="*/ 1070400 w 4322900"/>
              <a:gd name="connsiteY9" fmla="*/ 653922 h 2577948"/>
              <a:gd name="connsiteX10" fmla="*/ 1173654 w 4322900"/>
              <a:gd name="connsiteY10" fmla="*/ 695222 h 2577948"/>
              <a:gd name="connsiteX11" fmla="*/ 1404254 w 4322900"/>
              <a:gd name="connsiteY11" fmla="*/ 1569412 h 2577948"/>
              <a:gd name="connsiteX12" fmla="*/ 1541926 w 4322900"/>
              <a:gd name="connsiteY12" fmla="*/ 1645129 h 2577948"/>
              <a:gd name="connsiteX13" fmla="*/ 1614204 w 4322900"/>
              <a:gd name="connsiteY13" fmla="*/ 1356027 h 2577948"/>
              <a:gd name="connsiteX14" fmla="*/ 1717458 w 4322900"/>
              <a:gd name="connsiteY14" fmla="*/ 1958323 h 2577948"/>
              <a:gd name="connsiteX15" fmla="*/ 1944617 w 4322900"/>
              <a:gd name="connsiteY15" fmla="*/ 616063 h 2577948"/>
              <a:gd name="connsiteX16" fmla="*/ 2047871 w 4322900"/>
              <a:gd name="connsiteY16" fmla="*/ 1060041 h 2577948"/>
              <a:gd name="connsiteX17" fmla="*/ 2175217 w 4322900"/>
              <a:gd name="connsiteY17" fmla="*/ 801914 h 2577948"/>
              <a:gd name="connsiteX18" fmla="*/ 2275030 w 4322900"/>
              <a:gd name="connsiteY18" fmla="*/ 1448952 h 2577948"/>
              <a:gd name="connsiteX19" fmla="*/ 2584792 w 4322900"/>
              <a:gd name="connsiteY19" fmla="*/ 2491785 h 2577948"/>
              <a:gd name="connsiteX20" fmla="*/ 2829159 w 4322900"/>
              <a:gd name="connsiteY20" fmla="*/ 2474576 h 2577948"/>
              <a:gd name="connsiteX21" fmla="*/ 3028784 w 4322900"/>
              <a:gd name="connsiteY21" fmla="*/ 2116641 h 2577948"/>
              <a:gd name="connsiteX22" fmla="*/ 3149247 w 4322900"/>
              <a:gd name="connsiteY22" fmla="*/ 2188916 h 2577948"/>
              <a:gd name="connsiteX23" fmla="*/ 3355755 w 4322900"/>
              <a:gd name="connsiteY23" fmla="*/ 1569412 h 2577948"/>
              <a:gd name="connsiteX24" fmla="*/ 3459009 w 4322900"/>
              <a:gd name="connsiteY24" fmla="*/ 1455836 h 2577948"/>
              <a:gd name="connsiteX25" fmla="*/ 3527845 w 4322900"/>
              <a:gd name="connsiteY25" fmla="*/ 1493694 h 2577948"/>
              <a:gd name="connsiteX26" fmla="*/ 3565704 w 4322900"/>
              <a:gd name="connsiteY26" fmla="*/ 1504019 h 2577948"/>
              <a:gd name="connsiteX27" fmla="*/ 3696493 w 4322900"/>
              <a:gd name="connsiteY27" fmla="*/ 1665779 h 2577948"/>
              <a:gd name="connsiteX28" fmla="*/ 3792863 w 4322900"/>
              <a:gd name="connsiteY28" fmla="*/ 1872280 h 2577948"/>
              <a:gd name="connsiteX29" fmla="*/ 3920210 w 4322900"/>
              <a:gd name="connsiteY29" fmla="*/ 1923906 h 2577948"/>
              <a:gd name="connsiteX30" fmla="*/ 4002813 w 4322900"/>
              <a:gd name="connsiteY30" fmla="*/ 2075340 h 2577948"/>
              <a:gd name="connsiteX31" fmla="*/ 4102625 w 4322900"/>
              <a:gd name="connsiteY31" fmla="*/ 1923906 h 2577948"/>
              <a:gd name="connsiteX32" fmla="*/ 4219646 w 4322900"/>
              <a:gd name="connsiteY32" fmla="*/ 2426393 h 2577948"/>
              <a:gd name="connsiteX33" fmla="*/ 4322900 w 4322900"/>
              <a:gd name="connsiteY33" fmla="*/ 2319700 h 2577948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80913 w 4322900"/>
              <a:gd name="connsiteY8" fmla="*/ 564438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80913 w 4322900"/>
              <a:gd name="connsiteY8" fmla="*/ 564438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80913 w 4322900"/>
              <a:gd name="connsiteY8" fmla="*/ 564438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597520"/>
              <a:gd name="connsiteX1" fmla="*/ 92929 w 4322900"/>
              <a:gd name="connsiteY1" fmla="*/ 1232126 h 2597520"/>
              <a:gd name="connsiteX2" fmla="*/ 223717 w 4322900"/>
              <a:gd name="connsiteY2" fmla="*/ 1280310 h 2597520"/>
              <a:gd name="connsiteX3" fmla="*/ 316646 w 4322900"/>
              <a:gd name="connsiteY3" fmla="*/ 1531553 h 2597520"/>
              <a:gd name="connsiteX4" fmla="*/ 423342 w 4322900"/>
              <a:gd name="connsiteY4" fmla="*/ 585088 h 2597520"/>
              <a:gd name="connsiteX5" fmla="*/ 533479 w 4322900"/>
              <a:gd name="connsiteY5" fmla="*/ 729639 h 2597520"/>
              <a:gd name="connsiteX6" fmla="*/ 647059 w 4322900"/>
              <a:gd name="connsiteY6" fmla="*/ 0 h 2597520"/>
              <a:gd name="connsiteX7" fmla="*/ 857008 w 4322900"/>
              <a:gd name="connsiteY7" fmla="*/ 1235568 h 2597520"/>
              <a:gd name="connsiteX8" fmla="*/ 963704 w 4322900"/>
              <a:gd name="connsiteY8" fmla="*/ 536904 h 2597520"/>
              <a:gd name="connsiteX9" fmla="*/ 1070400 w 4322900"/>
              <a:gd name="connsiteY9" fmla="*/ 702106 h 2597520"/>
              <a:gd name="connsiteX10" fmla="*/ 1173654 w 4322900"/>
              <a:gd name="connsiteY10" fmla="*/ 743406 h 2597520"/>
              <a:gd name="connsiteX11" fmla="*/ 1404254 w 4322900"/>
              <a:gd name="connsiteY11" fmla="*/ 1617596 h 2597520"/>
              <a:gd name="connsiteX12" fmla="*/ 1541926 w 4322900"/>
              <a:gd name="connsiteY12" fmla="*/ 1693313 h 2597520"/>
              <a:gd name="connsiteX13" fmla="*/ 1614204 w 4322900"/>
              <a:gd name="connsiteY13" fmla="*/ 1404211 h 2597520"/>
              <a:gd name="connsiteX14" fmla="*/ 1717458 w 4322900"/>
              <a:gd name="connsiteY14" fmla="*/ 2006507 h 2597520"/>
              <a:gd name="connsiteX15" fmla="*/ 1937733 w 4322900"/>
              <a:gd name="connsiteY15" fmla="*/ 619505 h 2597520"/>
              <a:gd name="connsiteX16" fmla="*/ 2047871 w 4322900"/>
              <a:gd name="connsiteY16" fmla="*/ 1108225 h 2597520"/>
              <a:gd name="connsiteX17" fmla="*/ 2161450 w 4322900"/>
              <a:gd name="connsiteY17" fmla="*/ 795031 h 2597520"/>
              <a:gd name="connsiteX18" fmla="*/ 2275030 w 4322900"/>
              <a:gd name="connsiteY18" fmla="*/ 1497136 h 2597520"/>
              <a:gd name="connsiteX19" fmla="*/ 2584792 w 4322900"/>
              <a:gd name="connsiteY19" fmla="*/ 2539969 h 2597520"/>
              <a:gd name="connsiteX20" fmla="*/ 2829159 w 4322900"/>
              <a:gd name="connsiteY20" fmla="*/ 2522760 h 2597520"/>
              <a:gd name="connsiteX21" fmla="*/ 3028784 w 4322900"/>
              <a:gd name="connsiteY21" fmla="*/ 2164825 h 2597520"/>
              <a:gd name="connsiteX22" fmla="*/ 3149247 w 4322900"/>
              <a:gd name="connsiteY22" fmla="*/ 2237100 h 2597520"/>
              <a:gd name="connsiteX23" fmla="*/ 3355755 w 4322900"/>
              <a:gd name="connsiteY23" fmla="*/ 1617596 h 2597520"/>
              <a:gd name="connsiteX24" fmla="*/ 3459009 w 4322900"/>
              <a:gd name="connsiteY24" fmla="*/ 1504020 h 2597520"/>
              <a:gd name="connsiteX25" fmla="*/ 3527845 w 4322900"/>
              <a:gd name="connsiteY25" fmla="*/ 1541878 h 2597520"/>
              <a:gd name="connsiteX26" fmla="*/ 3565704 w 4322900"/>
              <a:gd name="connsiteY26" fmla="*/ 1552203 h 2597520"/>
              <a:gd name="connsiteX27" fmla="*/ 3696493 w 4322900"/>
              <a:gd name="connsiteY27" fmla="*/ 1713963 h 2597520"/>
              <a:gd name="connsiteX28" fmla="*/ 3792863 w 4322900"/>
              <a:gd name="connsiteY28" fmla="*/ 1920464 h 2597520"/>
              <a:gd name="connsiteX29" fmla="*/ 3920210 w 4322900"/>
              <a:gd name="connsiteY29" fmla="*/ 1972090 h 2597520"/>
              <a:gd name="connsiteX30" fmla="*/ 4002813 w 4322900"/>
              <a:gd name="connsiteY30" fmla="*/ 2123524 h 2597520"/>
              <a:gd name="connsiteX31" fmla="*/ 4102625 w 4322900"/>
              <a:gd name="connsiteY31" fmla="*/ 1972090 h 2597520"/>
              <a:gd name="connsiteX32" fmla="*/ 4219646 w 4322900"/>
              <a:gd name="connsiteY32" fmla="*/ 2474577 h 2597520"/>
              <a:gd name="connsiteX33" fmla="*/ 4322900 w 4322900"/>
              <a:gd name="connsiteY33" fmla="*/ 2367884 h 2597520"/>
              <a:gd name="connsiteX0" fmla="*/ 0 w 4322900"/>
              <a:gd name="connsiteY0" fmla="*/ 764056 h 2645152"/>
              <a:gd name="connsiteX1" fmla="*/ 92929 w 4322900"/>
              <a:gd name="connsiteY1" fmla="*/ 1232126 h 2645152"/>
              <a:gd name="connsiteX2" fmla="*/ 223717 w 4322900"/>
              <a:gd name="connsiteY2" fmla="*/ 1280310 h 2645152"/>
              <a:gd name="connsiteX3" fmla="*/ 316646 w 4322900"/>
              <a:gd name="connsiteY3" fmla="*/ 1531553 h 2645152"/>
              <a:gd name="connsiteX4" fmla="*/ 423342 w 4322900"/>
              <a:gd name="connsiteY4" fmla="*/ 585088 h 2645152"/>
              <a:gd name="connsiteX5" fmla="*/ 533479 w 4322900"/>
              <a:gd name="connsiteY5" fmla="*/ 729639 h 2645152"/>
              <a:gd name="connsiteX6" fmla="*/ 647059 w 4322900"/>
              <a:gd name="connsiteY6" fmla="*/ 0 h 2645152"/>
              <a:gd name="connsiteX7" fmla="*/ 857008 w 4322900"/>
              <a:gd name="connsiteY7" fmla="*/ 1235568 h 2645152"/>
              <a:gd name="connsiteX8" fmla="*/ 963704 w 4322900"/>
              <a:gd name="connsiteY8" fmla="*/ 536904 h 2645152"/>
              <a:gd name="connsiteX9" fmla="*/ 1070400 w 4322900"/>
              <a:gd name="connsiteY9" fmla="*/ 702106 h 2645152"/>
              <a:gd name="connsiteX10" fmla="*/ 1173654 w 4322900"/>
              <a:gd name="connsiteY10" fmla="*/ 743406 h 2645152"/>
              <a:gd name="connsiteX11" fmla="*/ 1404254 w 4322900"/>
              <a:gd name="connsiteY11" fmla="*/ 1617596 h 2645152"/>
              <a:gd name="connsiteX12" fmla="*/ 1541926 w 4322900"/>
              <a:gd name="connsiteY12" fmla="*/ 1693313 h 2645152"/>
              <a:gd name="connsiteX13" fmla="*/ 1614204 w 4322900"/>
              <a:gd name="connsiteY13" fmla="*/ 1404211 h 2645152"/>
              <a:gd name="connsiteX14" fmla="*/ 1717458 w 4322900"/>
              <a:gd name="connsiteY14" fmla="*/ 2006507 h 2645152"/>
              <a:gd name="connsiteX15" fmla="*/ 1937733 w 4322900"/>
              <a:gd name="connsiteY15" fmla="*/ 619505 h 2645152"/>
              <a:gd name="connsiteX16" fmla="*/ 2047871 w 4322900"/>
              <a:gd name="connsiteY16" fmla="*/ 1108225 h 2645152"/>
              <a:gd name="connsiteX17" fmla="*/ 2161450 w 4322900"/>
              <a:gd name="connsiteY17" fmla="*/ 795031 h 2645152"/>
              <a:gd name="connsiteX18" fmla="*/ 2275030 w 4322900"/>
              <a:gd name="connsiteY18" fmla="*/ 1497136 h 2645152"/>
              <a:gd name="connsiteX19" fmla="*/ 2574466 w 4322900"/>
              <a:gd name="connsiteY19" fmla="*/ 2601920 h 2645152"/>
              <a:gd name="connsiteX20" fmla="*/ 2829159 w 4322900"/>
              <a:gd name="connsiteY20" fmla="*/ 2522760 h 2645152"/>
              <a:gd name="connsiteX21" fmla="*/ 3028784 w 4322900"/>
              <a:gd name="connsiteY21" fmla="*/ 2164825 h 2645152"/>
              <a:gd name="connsiteX22" fmla="*/ 3149247 w 4322900"/>
              <a:gd name="connsiteY22" fmla="*/ 2237100 h 2645152"/>
              <a:gd name="connsiteX23" fmla="*/ 3355755 w 4322900"/>
              <a:gd name="connsiteY23" fmla="*/ 1617596 h 2645152"/>
              <a:gd name="connsiteX24" fmla="*/ 3459009 w 4322900"/>
              <a:gd name="connsiteY24" fmla="*/ 1504020 h 2645152"/>
              <a:gd name="connsiteX25" fmla="*/ 3527845 w 4322900"/>
              <a:gd name="connsiteY25" fmla="*/ 1541878 h 2645152"/>
              <a:gd name="connsiteX26" fmla="*/ 3565704 w 4322900"/>
              <a:gd name="connsiteY26" fmla="*/ 1552203 h 2645152"/>
              <a:gd name="connsiteX27" fmla="*/ 3696493 w 4322900"/>
              <a:gd name="connsiteY27" fmla="*/ 1713963 h 2645152"/>
              <a:gd name="connsiteX28" fmla="*/ 3792863 w 4322900"/>
              <a:gd name="connsiteY28" fmla="*/ 1920464 h 2645152"/>
              <a:gd name="connsiteX29" fmla="*/ 3920210 w 4322900"/>
              <a:gd name="connsiteY29" fmla="*/ 1972090 h 2645152"/>
              <a:gd name="connsiteX30" fmla="*/ 4002813 w 4322900"/>
              <a:gd name="connsiteY30" fmla="*/ 2123524 h 2645152"/>
              <a:gd name="connsiteX31" fmla="*/ 4102625 w 4322900"/>
              <a:gd name="connsiteY31" fmla="*/ 1972090 h 2645152"/>
              <a:gd name="connsiteX32" fmla="*/ 4219646 w 4322900"/>
              <a:gd name="connsiteY32" fmla="*/ 2474577 h 2645152"/>
              <a:gd name="connsiteX33" fmla="*/ 4322900 w 4322900"/>
              <a:gd name="connsiteY33" fmla="*/ 2367884 h 2645152"/>
              <a:gd name="connsiteX0" fmla="*/ 0 w 4322900"/>
              <a:gd name="connsiteY0" fmla="*/ 764056 h 2604302"/>
              <a:gd name="connsiteX1" fmla="*/ 92929 w 4322900"/>
              <a:gd name="connsiteY1" fmla="*/ 1232126 h 2604302"/>
              <a:gd name="connsiteX2" fmla="*/ 223717 w 4322900"/>
              <a:gd name="connsiteY2" fmla="*/ 1280310 h 2604302"/>
              <a:gd name="connsiteX3" fmla="*/ 316646 w 4322900"/>
              <a:gd name="connsiteY3" fmla="*/ 1531553 h 2604302"/>
              <a:gd name="connsiteX4" fmla="*/ 423342 w 4322900"/>
              <a:gd name="connsiteY4" fmla="*/ 585088 h 2604302"/>
              <a:gd name="connsiteX5" fmla="*/ 533479 w 4322900"/>
              <a:gd name="connsiteY5" fmla="*/ 729639 h 2604302"/>
              <a:gd name="connsiteX6" fmla="*/ 647059 w 4322900"/>
              <a:gd name="connsiteY6" fmla="*/ 0 h 2604302"/>
              <a:gd name="connsiteX7" fmla="*/ 857008 w 4322900"/>
              <a:gd name="connsiteY7" fmla="*/ 1235568 h 2604302"/>
              <a:gd name="connsiteX8" fmla="*/ 963704 w 4322900"/>
              <a:gd name="connsiteY8" fmla="*/ 536904 h 2604302"/>
              <a:gd name="connsiteX9" fmla="*/ 1070400 w 4322900"/>
              <a:gd name="connsiteY9" fmla="*/ 702106 h 2604302"/>
              <a:gd name="connsiteX10" fmla="*/ 1173654 w 4322900"/>
              <a:gd name="connsiteY10" fmla="*/ 743406 h 2604302"/>
              <a:gd name="connsiteX11" fmla="*/ 1404254 w 4322900"/>
              <a:gd name="connsiteY11" fmla="*/ 1617596 h 2604302"/>
              <a:gd name="connsiteX12" fmla="*/ 1541926 w 4322900"/>
              <a:gd name="connsiteY12" fmla="*/ 1693313 h 2604302"/>
              <a:gd name="connsiteX13" fmla="*/ 1614204 w 4322900"/>
              <a:gd name="connsiteY13" fmla="*/ 1404211 h 2604302"/>
              <a:gd name="connsiteX14" fmla="*/ 1717458 w 4322900"/>
              <a:gd name="connsiteY14" fmla="*/ 2006507 h 2604302"/>
              <a:gd name="connsiteX15" fmla="*/ 1937733 w 4322900"/>
              <a:gd name="connsiteY15" fmla="*/ 619505 h 2604302"/>
              <a:gd name="connsiteX16" fmla="*/ 2047871 w 4322900"/>
              <a:gd name="connsiteY16" fmla="*/ 1108225 h 2604302"/>
              <a:gd name="connsiteX17" fmla="*/ 2161450 w 4322900"/>
              <a:gd name="connsiteY17" fmla="*/ 795031 h 2604302"/>
              <a:gd name="connsiteX18" fmla="*/ 2275030 w 4322900"/>
              <a:gd name="connsiteY18" fmla="*/ 1497136 h 2604302"/>
              <a:gd name="connsiteX19" fmla="*/ 2574466 w 4322900"/>
              <a:gd name="connsiteY19" fmla="*/ 2601920 h 2604302"/>
              <a:gd name="connsiteX20" fmla="*/ 2829159 w 4322900"/>
              <a:gd name="connsiteY20" fmla="*/ 2522760 h 2604302"/>
              <a:gd name="connsiteX21" fmla="*/ 3028784 w 4322900"/>
              <a:gd name="connsiteY21" fmla="*/ 2164825 h 2604302"/>
              <a:gd name="connsiteX22" fmla="*/ 3149247 w 4322900"/>
              <a:gd name="connsiteY22" fmla="*/ 2237100 h 2604302"/>
              <a:gd name="connsiteX23" fmla="*/ 3355755 w 4322900"/>
              <a:gd name="connsiteY23" fmla="*/ 1617596 h 2604302"/>
              <a:gd name="connsiteX24" fmla="*/ 3459009 w 4322900"/>
              <a:gd name="connsiteY24" fmla="*/ 1504020 h 2604302"/>
              <a:gd name="connsiteX25" fmla="*/ 3527845 w 4322900"/>
              <a:gd name="connsiteY25" fmla="*/ 1541878 h 2604302"/>
              <a:gd name="connsiteX26" fmla="*/ 3565704 w 4322900"/>
              <a:gd name="connsiteY26" fmla="*/ 1552203 h 2604302"/>
              <a:gd name="connsiteX27" fmla="*/ 3696493 w 4322900"/>
              <a:gd name="connsiteY27" fmla="*/ 1713963 h 2604302"/>
              <a:gd name="connsiteX28" fmla="*/ 3792863 w 4322900"/>
              <a:gd name="connsiteY28" fmla="*/ 1920464 h 2604302"/>
              <a:gd name="connsiteX29" fmla="*/ 3920210 w 4322900"/>
              <a:gd name="connsiteY29" fmla="*/ 1972090 h 2604302"/>
              <a:gd name="connsiteX30" fmla="*/ 4002813 w 4322900"/>
              <a:gd name="connsiteY30" fmla="*/ 2123524 h 2604302"/>
              <a:gd name="connsiteX31" fmla="*/ 4102625 w 4322900"/>
              <a:gd name="connsiteY31" fmla="*/ 1972090 h 2604302"/>
              <a:gd name="connsiteX32" fmla="*/ 4219646 w 4322900"/>
              <a:gd name="connsiteY32" fmla="*/ 2474577 h 2604302"/>
              <a:gd name="connsiteX33" fmla="*/ 4322900 w 4322900"/>
              <a:gd name="connsiteY33" fmla="*/ 2367884 h 2604302"/>
              <a:gd name="connsiteX0" fmla="*/ 0 w 4322900"/>
              <a:gd name="connsiteY0" fmla="*/ 764056 h 2604302"/>
              <a:gd name="connsiteX1" fmla="*/ 92929 w 4322900"/>
              <a:gd name="connsiteY1" fmla="*/ 1232126 h 2604302"/>
              <a:gd name="connsiteX2" fmla="*/ 223717 w 4322900"/>
              <a:gd name="connsiteY2" fmla="*/ 1280310 h 2604302"/>
              <a:gd name="connsiteX3" fmla="*/ 316646 w 4322900"/>
              <a:gd name="connsiteY3" fmla="*/ 1531553 h 2604302"/>
              <a:gd name="connsiteX4" fmla="*/ 423342 w 4322900"/>
              <a:gd name="connsiteY4" fmla="*/ 585088 h 2604302"/>
              <a:gd name="connsiteX5" fmla="*/ 533479 w 4322900"/>
              <a:gd name="connsiteY5" fmla="*/ 729639 h 2604302"/>
              <a:gd name="connsiteX6" fmla="*/ 647059 w 4322900"/>
              <a:gd name="connsiteY6" fmla="*/ 0 h 2604302"/>
              <a:gd name="connsiteX7" fmla="*/ 857008 w 4322900"/>
              <a:gd name="connsiteY7" fmla="*/ 1235568 h 2604302"/>
              <a:gd name="connsiteX8" fmla="*/ 963704 w 4322900"/>
              <a:gd name="connsiteY8" fmla="*/ 536904 h 2604302"/>
              <a:gd name="connsiteX9" fmla="*/ 1070400 w 4322900"/>
              <a:gd name="connsiteY9" fmla="*/ 702106 h 2604302"/>
              <a:gd name="connsiteX10" fmla="*/ 1173654 w 4322900"/>
              <a:gd name="connsiteY10" fmla="*/ 743406 h 2604302"/>
              <a:gd name="connsiteX11" fmla="*/ 1404254 w 4322900"/>
              <a:gd name="connsiteY11" fmla="*/ 1617596 h 2604302"/>
              <a:gd name="connsiteX12" fmla="*/ 1541926 w 4322900"/>
              <a:gd name="connsiteY12" fmla="*/ 1693313 h 2604302"/>
              <a:gd name="connsiteX13" fmla="*/ 1614204 w 4322900"/>
              <a:gd name="connsiteY13" fmla="*/ 1404211 h 2604302"/>
              <a:gd name="connsiteX14" fmla="*/ 1717458 w 4322900"/>
              <a:gd name="connsiteY14" fmla="*/ 2006507 h 2604302"/>
              <a:gd name="connsiteX15" fmla="*/ 1937733 w 4322900"/>
              <a:gd name="connsiteY15" fmla="*/ 619505 h 2604302"/>
              <a:gd name="connsiteX16" fmla="*/ 2047871 w 4322900"/>
              <a:gd name="connsiteY16" fmla="*/ 1108225 h 2604302"/>
              <a:gd name="connsiteX17" fmla="*/ 2161450 w 4322900"/>
              <a:gd name="connsiteY17" fmla="*/ 795031 h 2604302"/>
              <a:gd name="connsiteX18" fmla="*/ 2275030 w 4322900"/>
              <a:gd name="connsiteY18" fmla="*/ 1497136 h 2604302"/>
              <a:gd name="connsiteX19" fmla="*/ 2574466 w 4322900"/>
              <a:gd name="connsiteY19" fmla="*/ 2601920 h 2604302"/>
              <a:gd name="connsiteX20" fmla="*/ 2829159 w 4322900"/>
              <a:gd name="connsiteY20" fmla="*/ 2522760 h 2604302"/>
              <a:gd name="connsiteX21" fmla="*/ 3028784 w 4322900"/>
              <a:gd name="connsiteY21" fmla="*/ 2164825 h 2604302"/>
              <a:gd name="connsiteX22" fmla="*/ 3149247 w 4322900"/>
              <a:gd name="connsiteY22" fmla="*/ 2237100 h 2604302"/>
              <a:gd name="connsiteX23" fmla="*/ 3355755 w 4322900"/>
              <a:gd name="connsiteY23" fmla="*/ 1617596 h 2604302"/>
              <a:gd name="connsiteX24" fmla="*/ 3459009 w 4322900"/>
              <a:gd name="connsiteY24" fmla="*/ 1504020 h 2604302"/>
              <a:gd name="connsiteX25" fmla="*/ 3527845 w 4322900"/>
              <a:gd name="connsiteY25" fmla="*/ 1541878 h 2604302"/>
              <a:gd name="connsiteX26" fmla="*/ 3565704 w 4322900"/>
              <a:gd name="connsiteY26" fmla="*/ 1552203 h 2604302"/>
              <a:gd name="connsiteX27" fmla="*/ 3696493 w 4322900"/>
              <a:gd name="connsiteY27" fmla="*/ 1713963 h 2604302"/>
              <a:gd name="connsiteX28" fmla="*/ 3792863 w 4322900"/>
              <a:gd name="connsiteY28" fmla="*/ 1920464 h 2604302"/>
              <a:gd name="connsiteX29" fmla="*/ 3920210 w 4322900"/>
              <a:gd name="connsiteY29" fmla="*/ 1972090 h 2604302"/>
              <a:gd name="connsiteX30" fmla="*/ 4002813 w 4322900"/>
              <a:gd name="connsiteY30" fmla="*/ 2123524 h 2604302"/>
              <a:gd name="connsiteX31" fmla="*/ 4102625 w 4322900"/>
              <a:gd name="connsiteY31" fmla="*/ 1972090 h 2604302"/>
              <a:gd name="connsiteX32" fmla="*/ 4219646 w 4322900"/>
              <a:gd name="connsiteY32" fmla="*/ 2474577 h 2604302"/>
              <a:gd name="connsiteX33" fmla="*/ 4322900 w 4322900"/>
              <a:gd name="connsiteY33" fmla="*/ 2367884 h 2604302"/>
              <a:gd name="connsiteX0" fmla="*/ 0 w 4322900"/>
              <a:gd name="connsiteY0" fmla="*/ 764056 h 2622885"/>
              <a:gd name="connsiteX1" fmla="*/ 92929 w 4322900"/>
              <a:gd name="connsiteY1" fmla="*/ 1232126 h 2622885"/>
              <a:gd name="connsiteX2" fmla="*/ 223717 w 4322900"/>
              <a:gd name="connsiteY2" fmla="*/ 1280310 h 2622885"/>
              <a:gd name="connsiteX3" fmla="*/ 316646 w 4322900"/>
              <a:gd name="connsiteY3" fmla="*/ 1531553 h 2622885"/>
              <a:gd name="connsiteX4" fmla="*/ 423342 w 4322900"/>
              <a:gd name="connsiteY4" fmla="*/ 585088 h 2622885"/>
              <a:gd name="connsiteX5" fmla="*/ 533479 w 4322900"/>
              <a:gd name="connsiteY5" fmla="*/ 729639 h 2622885"/>
              <a:gd name="connsiteX6" fmla="*/ 647059 w 4322900"/>
              <a:gd name="connsiteY6" fmla="*/ 0 h 2622885"/>
              <a:gd name="connsiteX7" fmla="*/ 857008 w 4322900"/>
              <a:gd name="connsiteY7" fmla="*/ 1235568 h 2622885"/>
              <a:gd name="connsiteX8" fmla="*/ 963704 w 4322900"/>
              <a:gd name="connsiteY8" fmla="*/ 536904 h 2622885"/>
              <a:gd name="connsiteX9" fmla="*/ 1070400 w 4322900"/>
              <a:gd name="connsiteY9" fmla="*/ 702106 h 2622885"/>
              <a:gd name="connsiteX10" fmla="*/ 1173654 w 4322900"/>
              <a:gd name="connsiteY10" fmla="*/ 743406 h 2622885"/>
              <a:gd name="connsiteX11" fmla="*/ 1404254 w 4322900"/>
              <a:gd name="connsiteY11" fmla="*/ 1617596 h 2622885"/>
              <a:gd name="connsiteX12" fmla="*/ 1541926 w 4322900"/>
              <a:gd name="connsiteY12" fmla="*/ 1693313 h 2622885"/>
              <a:gd name="connsiteX13" fmla="*/ 1614204 w 4322900"/>
              <a:gd name="connsiteY13" fmla="*/ 1404211 h 2622885"/>
              <a:gd name="connsiteX14" fmla="*/ 1717458 w 4322900"/>
              <a:gd name="connsiteY14" fmla="*/ 2006507 h 2622885"/>
              <a:gd name="connsiteX15" fmla="*/ 1937733 w 4322900"/>
              <a:gd name="connsiteY15" fmla="*/ 619505 h 2622885"/>
              <a:gd name="connsiteX16" fmla="*/ 2047871 w 4322900"/>
              <a:gd name="connsiteY16" fmla="*/ 1108225 h 2622885"/>
              <a:gd name="connsiteX17" fmla="*/ 2161450 w 4322900"/>
              <a:gd name="connsiteY17" fmla="*/ 795031 h 2622885"/>
              <a:gd name="connsiteX18" fmla="*/ 2275030 w 4322900"/>
              <a:gd name="connsiteY18" fmla="*/ 1497136 h 2622885"/>
              <a:gd name="connsiteX19" fmla="*/ 2574466 w 4322900"/>
              <a:gd name="connsiteY19" fmla="*/ 2601920 h 2622885"/>
              <a:gd name="connsiteX20" fmla="*/ 2832600 w 4322900"/>
              <a:gd name="connsiteY20" fmla="*/ 2581268 h 2622885"/>
              <a:gd name="connsiteX21" fmla="*/ 3028784 w 4322900"/>
              <a:gd name="connsiteY21" fmla="*/ 2164825 h 2622885"/>
              <a:gd name="connsiteX22" fmla="*/ 3149247 w 4322900"/>
              <a:gd name="connsiteY22" fmla="*/ 2237100 h 2622885"/>
              <a:gd name="connsiteX23" fmla="*/ 3355755 w 4322900"/>
              <a:gd name="connsiteY23" fmla="*/ 1617596 h 2622885"/>
              <a:gd name="connsiteX24" fmla="*/ 3459009 w 4322900"/>
              <a:gd name="connsiteY24" fmla="*/ 1504020 h 2622885"/>
              <a:gd name="connsiteX25" fmla="*/ 3527845 w 4322900"/>
              <a:gd name="connsiteY25" fmla="*/ 1541878 h 2622885"/>
              <a:gd name="connsiteX26" fmla="*/ 3565704 w 4322900"/>
              <a:gd name="connsiteY26" fmla="*/ 1552203 h 2622885"/>
              <a:gd name="connsiteX27" fmla="*/ 3696493 w 4322900"/>
              <a:gd name="connsiteY27" fmla="*/ 1713963 h 2622885"/>
              <a:gd name="connsiteX28" fmla="*/ 3792863 w 4322900"/>
              <a:gd name="connsiteY28" fmla="*/ 1920464 h 2622885"/>
              <a:gd name="connsiteX29" fmla="*/ 3920210 w 4322900"/>
              <a:gd name="connsiteY29" fmla="*/ 1972090 h 2622885"/>
              <a:gd name="connsiteX30" fmla="*/ 4002813 w 4322900"/>
              <a:gd name="connsiteY30" fmla="*/ 2123524 h 2622885"/>
              <a:gd name="connsiteX31" fmla="*/ 4102625 w 4322900"/>
              <a:gd name="connsiteY31" fmla="*/ 1972090 h 2622885"/>
              <a:gd name="connsiteX32" fmla="*/ 4219646 w 4322900"/>
              <a:gd name="connsiteY32" fmla="*/ 2474577 h 2622885"/>
              <a:gd name="connsiteX33" fmla="*/ 4322900 w 4322900"/>
              <a:gd name="connsiteY33" fmla="*/ 2367884 h 2622885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96493 w 4322900"/>
              <a:gd name="connsiteY27" fmla="*/ 1713963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96493 w 4322900"/>
              <a:gd name="connsiteY27" fmla="*/ 1713963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96493 w 4322900"/>
              <a:gd name="connsiteY27" fmla="*/ 1713963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96493 w 4322900"/>
              <a:gd name="connsiteY27" fmla="*/ 1713963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96493 w 4322900"/>
              <a:gd name="connsiteY27" fmla="*/ 1713963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96493 w 4322900"/>
              <a:gd name="connsiteY27" fmla="*/ 1713963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12951 w 4322900"/>
              <a:gd name="connsiteY31" fmla="*/ 1944556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12951 w 4322900"/>
              <a:gd name="connsiteY31" fmla="*/ 1944556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12951 w 4322900"/>
              <a:gd name="connsiteY31" fmla="*/ 1944556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12951 w 4322900"/>
              <a:gd name="connsiteY31" fmla="*/ 1944556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12951 w 4322900"/>
              <a:gd name="connsiteY31" fmla="*/ 1944556 h 2606168"/>
              <a:gd name="connsiteX32" fmla="*/ 4219646 w 4322900"/>
              <a:gd name="connsiteY32" fmla="*/ 2595036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12951 w 4322900"/>
              <a:gd name="connsiteY31" fmla="*/ 1944556 h 2606168"/>
              <a:gd name="connsiteX32" fmla="*/ 4219646 w 4322900"/>
              <a:gd name="connsiteY32" fmla="*/ 2595036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12951 w 4322900"/>
              <a:gd name="connsiteY31" fmla="*/ 1944556 h 2606168"/>
              <a:gd name="connsiteX32" fmla="*/ 4219646 w 4322900"/>
              <a:gd name="connsiteY32" fmla="*/ 2595036 h 2606168"/>
              <a:gd name="connsiteX33" fmla="*/ 4322900 w 4322900"/>
              <a:gd name="connsiteY33" fmla="*/ 2367884 h 2606168"/>
              <a:gd name="connsiteX0" fmla="*/ 0 w 4319459"/>
              <a:gd name="connsiteY0" fmla="*/ 764056 h 2606168"/>
              <a:gd name="connsiteX1" fmla="*/ 92929 w 4319459"/>
              <a:gd name="connsiteY1" fmla="*/ 1232126 h 2606168"/>
              <a:gd name="connsiteX2" fmla="*/ 223717 w 4319459"/>
              <a:gd name="connsiteY2" fmla="*/ 1280310 h 2606168"/>
              <a:gd name="connsiteX3" fmla="*/ 316646 w 4319459"/>
              <a:gd name="connsiteY3" fmla="*/ 1531553 h 2606168"/>
              <a:gd name="connsiteX4" fmla="*/ 423342 w 4319459"/>
              <a:gd name="connsiteY4" fmla="*/ 585088 h 2606168"/>
              <a:gd name="connsiteX5" fmla="*/ 533479 w 4319459"/>
              <a:gd name="connsiteY5" fmla="*/ 729639 h 2606168"/>
              <a:gd name="connsiteX6" fmla="*/ 647059 w 4319459"/>
              <a:gd name="connsiteY6" fmla="*/ 0 h 2606168"/>
              <a:gd name="connsiteX7" fmla="*/ 857008 w 4319459"/>
              <a:gd name="connsiteY7" fmla="*/ 1235568 h 2606168"/>
              <a:gd name="connsiteX8" fmla="*/ 963704 w 4319459"/>
              <a:gd name="connsiteY8" fmla="*/ 536904 h 2606168"/>
              <a:gd name="connsiteX9" fmla="*/ 1070400 w 4319459"/>
              <a:gd name="connsiteY9" fmla="*/ 702106 h 2606168"/>
              <a:gd name="connsiteX10" fmla="*/ 1173654 w 4319459"/>
              <a:gd name="connsiteY10" fmla="*/ 743406 h 2606168"/>
              <a:gd name="connsiteX11" fmla="*/ 1404254 w 4319459"/>
              <a:gd name="connsiteY11" fmla="*/ 1617596 h 2606168"/>
              <a:gd name="connsiteX12" fmla="*/ 1541926 w 4319459"/>
              <a:gd name="connsiteY12" fmla="*/ 1693313 h 2606168"/>
              <a:gd name="connsiteX13" fmla="*/ 1614204 w 4319459"/>
              <a:gd name="connsiteY13" fmla="*/ 1404211 h 2606168"/>
              <a:gd name="connsiteX14" fmla="*/ 1717458 w 4319459"/>
              <a:gd name="connsiteY14" fmla="*/ 2006507 h 2606168"/>
              <a:gd name="connsiteX15" fmla="*/ 1937733 w 4319459"/>
              <a:gd name="connsiteY15" fmla="*/ 619505 h 2606168"/>
              <a:gd name="connsiteX16" fmla="*/ 2047871 w 4319459"/>
              <a:gd name="connsiteY16" fmla="*/ 1108225 h 2606168"/>
              <a:gd name="connsiteX17" fmla="*/ 2161450 w 4319459"/>
              <a:gd name="connsiteY17" fmla="*/ 795031 h 2606168"/>
              <a:gd name="connsiteX18" fmla="*/ 2275030 w 4319459"/>
              <a:gd name="connsiteY18" fmla="*/ 1497136 h 2606168"/>
              <a:gd name="connsiteX19" fmla="*/ 2574466 w 4319459"/>
              <a:gd name="connsiteY19" fmla="*/ 2601920 h 2606168"/>
              <a:gd name="connsiteX20" fmla="*/ 2832600 w 4319459"/>
              <a:gd name="connsiteY20" fmla="*/ 2581268 h 2606168"/>
              <a:gd name="connsiteX21" fmla="*/ 3028784 w 4319459"/>
              <a:gd name="connsiteY21" fmla="*/ 2164825 h 2606168"/>
              <a:gd name="connsiteX22" fmla="*/ 3149247 w 4319459"/>
              <a:gd name="connsiteY22" fmla="*/ 2237100 h 2606168"/>
              <a:gd name="connsiteX23" fmla="*/ 3355755 w 4319459"/>
              <a:gd name="connsiteY23" fmla="*/ 1617596 h 2606168"/>
              <a:gd name="connsiteX24" fmla="*/ 3459009 w 4319459"/>
              <a:gd name="connsiteY24" fmla="*/ 1504020 h 2606168"/>
              <a:gd name="connsiteX25" fmla="*/ 3527845 w 4319459"/>
              <a:gd name="connsiteY25" fmla="*/ 1541878 h 2606168"/>
              <a:gd name="connsiteX26" fmla="*/ 3565704 w 4319459"/>
              <a:gd name="connsiteY26" fmla="*/ 1552203 h 2606168"/>
              <a:gd name="connsiteX27" fmla="*/ 3679284 w 4319459"/>
              <a:gd name="connsiteY27" fmla="*/ 1727729 h 2606168"/>
              <a:gd name="connsiteX28" fmla="*/ 3792863 w 4319459"/>
              <a:gd name="connsiteY28" fmla="*/ 1920464 h 2606168"/>
              <a:gd name="connsiteX29" fmla="*/ 3920210 w 4319459"/>
              <a:gd name="connsiteY29" fmla="*/ 1972090 h 2606168"/>
              <a:gd name="connsiteX30" fmla="*/ 4002813 w 4319459"/>
              <a:gd name="connsiteY30" fmla="*/ 2123524 h 2606168"/>
              <a:gd name="connsiteX31" fmla="*/ 4112951 w 4319459"/>
              <a:gd name="connsiteY31" fmla="*/ 1944556 h 2606168"/>
              <a:gd name="connsiteX32" fmla="*/ 4219646 w 4319459"/>
              <a:gd name="connsiteY32" fmla="*/ 2595036 h 2606168"/>
              <a:gd name="connsiteX33" fmla="*/ 4319459 w 4319459"/>
              <a:gd name="connsiteY33" fmla="*/ 2340350 h 2606168"/>
              <a:gd name="connsiteX0" fmla="*/ 0 w 4319459"/>
              <a:gd name="connsiteY0" fmla="*/ 764056 h 2606168"/>
              <a:gd name="connsiteX1" fmla="*/ 92929 w 4319459"/>
              <a:gd name="connsiteY1" fmla="*/ 1232126 h 2606168"/>
              <a:gd name="connsiteX2" fmla="*/ 223717 w 4319459"/>
              <a:gd name="connsiteY2" fmla="*/ 1280310 h 2606168"/>
              <a:gd name="connsiteX3" fmla="*/ 316646 w 4319459"/>
              <a:gd name="connsiteY3" fmla="*/ 1531553 h 2606168"/>
              <a:gd name="connsiteX4" fmla="*/ 423342 w 4319459"/>
              <a:gd name="connsiteY4" fmla="*/ 585088 h 2606168"/>
              <a:gd name="connsiteX5" fmla="*/ 533479 w 4319459"/>
              <a:gd name="connsiteY5" fmla="*/ 729639 h 2606168"/>
              <a:gd name="connsiteX6" fmla="*/ 647059 w 4319459"/>
              <a:gd name="connsiteY6" fmla="*/ 0 h 2606168"/>
              <a:gd name="connsiteX7" fmla="*/ 857008 w 4319459"/>
              <a:gd name="connsiteY7" fmla="*/ 1235568 h 2606168"/>
              <a:gd name="connsiteX8" fmla="*/ 963704 w 4319459"/>
              <a:gd name="connsiteY8" fmla="*/ 536904 h 2606168"/>
              <a:gd name="connsiteX9" fmla="*/ 1070400 w 4319459"/>
              <a:gd name="connsiteY9" fmla="*/ 702106 h 2606168"/>
              <a:gd name="connsiteX10" fmla="*/ 1173654 w 4319459"/>
              <a:gd name="connsiteY10" fmla="*/ 743406 h 2606168"/>
              <a:gd name="connsiteX11" fmla="*/ 1404254 w 4319459"/>
              <a:gd name="connsiteY11" fmla="*/ 1617596 h 2606168"/>
              <a:gd name="connsiteX12" fmla="*/ 1541926 w 4319459"/>
              <a:gd name="connsiteY12" fmla="*/ 1693313 h 2606168"/>
              <a:gd name="connsiteX13" fmla="*/ 1614204 w 4319459"/>
              <a:gd name="connsiteY13" fmla="*/ 1404211 h 2606168"/>
              <a:gd name="connsiteX14" fmla="*/ 1717458 w 4319459"/>
              <a:gd name="connsiteY14" fmla="*/ 2006507 h 2606168"/>
              <a:gd name="connsiteX15" fmla="*/ 1937733 w 4319459"/>
              <a:gd name="connsiteY15" fmla="*/ 619505 h 2606168"/>
              <a:gd name="connsiteX16" fmla="*/ 2047871 w 4319459"/>
              <a:gd name="connsiteY16" fmla="*/ 1108225 h 2606168"/>
              <a:gd name="connsiteX17" fmla="*/ 2161450 w 4319459"/>
              <a:gd name="connsiteY17" fmla="*/ 795031 h 2606168"/>
              <a:gd name="connsiteX18" fmla="*/ 2275030 w 4319459"/>
              <a:gd name="connsiteY18" fmla="*/ 1497136 h 2606168"/>
              <a:gd name="connsiteX19" fmla="*/ 2599401 w 4319459"/>
              <a:gd name="connsiteY19" fmla="*/ 2601920 h 2606168"/>
              <a:gd name="connsiteX20" fmla="*/ 2832600 w 4319459"/>
              <a:gd name="connsiteY20" fmla="*/ 2581268 h 2606168"/>
              <a:gd name="connsiteX21" fmla="*/ 3028784 w 4319459"/>
              <a:gd name="connsiteY21" fmla="*/ 2164825 h 2606168"/>
              <a:gd name="connsiteX22" fmla="*/ 3149247 w 4319459"/>
              <a:gd name="connsiteY22" fmla="*/ 2237100 h 2606168"/>
              <a:gd name="connsiteX23" fmla="*/ 3355755 w 4319459"/>
              <a:gd name="connsiteY23" fmla="*/ 1617596 h 2606168"/>
              <a:gd name="connsiteX24" fmla="*/ 3459009 w 4319459"/>
              <a:gd name="connsiteY24" fmla="*/ 1504020 h 2606168"/>
              <a:gd name="connsiteX25" fmla="*/ 3527845 w 4319459"/>
              <a:gd name="connsiteY25" fmla="*/ 1541878 h 2606168"/>
              <a:gd name="connsiteX26" fmla="*/ 3565704 w 4319459"/>
              <a:gd name="connsiteY26" fmla="*/ 1552203 h 2606168"/>
              <a:gd name="connsiteX27" fmla="*/ 3679284 w 4319459"/>
              <a:gd name="connsiteY27" fmla="*/ 1727729 h 2606168"/>
              <a:gd name="connsiteX28" fmla="*/ 3792863 w 4319459"/>
              <a:gd name="connsiteY28" fmla="*/ 1920464 h 2606168"/>
              <a:gd name="connsiteX29" fmla="*/ 3920210 w 4319459"/>
              <a:gd name="connsiteY29" fmla="*/ 1972090 h 2606168"/>
              <a:gd name="connsiteX30" fmla="*/ 4002813 w 4319459"/>
              <a:gd name="connsiteY30" fmla="*/ 2123524 h 2606168"/>
              <a:gd name="connsiteX31" fmla="*/ 4112951 w 4319459"/>
              <a:gd name="connsiteY31" fmla="*/ 1944556 h 2606168"/>
              <a:gd name="connsiteX32" fmla="*/ 4219646 w 4319459"/>
              <a:gd name="connsiteY32" fmla="*/ 2595036 h 2606168"/>
              <a:gd name="connsiteX33" fmla="*/ 4319459 w 4319459"/>
              <a:gd name="connsiteY33" fmla="*/ 2340350 h 2606168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504020 h 2700307"/>
              <a:gd name="connsiteX25" fmla="*/ 3527845 w 4319459"/>
              <a:gd name="connsiteY25" fmla="*/ 1541878 h 2700307"/>
              <a:gd name="connsiteX26" fmla="*/ 3565704 w 4319459"/>
              <a:gd name="connsiteY26" fmla="*/ 1552203 h 2700307"/>
              <a:gd name="connsiteX27" fmla="*/ 3679284 w 4319459"/>
              <a:gd name="connsiteY27" fmla="*/ 1727729 h 2700307"/>
              <a:gd name="connsiteX28" fmla="*/ 3792863 w 4319459"/>
              <a:gd name="connsiteY28" fmla="*/ 1920464 h 2700307"/>
              <a:gd name="connsiteX29" fmla="*/ 3920210 w 4319459"/>
              <a:gd name="connsiteY29" fmla="*/ 1972090 h 2700307"/>
              <a:gd name="connsiteX30" fmla="*/ 4002813 w 4319459"/>
              <a:gd name="connsiteY30" fmla="*/ 2123524 h 2700307"/>
              <a:gd name="connsiteX31" fmla="*/ 4112951 w 4319459"/>
              <a:gd name="connsiteY31" fmla="*/ 1944556 h 2700307"/>
              <a:gd name="connsiteX32" fmla="*/ 4219646 w 4319459"/>
              <a:gd name="connsiteY32" fmla="*/ 2595036 h 2700307"/>
              <a:gd name="connsiteX33" fmla="*/ 4319459 w 4319459"/>
              <a:gd name="connsiteY33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27845 w 4319459"/>
              <a:gd name="connsiteY25" fmla="*/ 1541878 h 2700307"/>
              <a:gd name="connsiteX26" fmla="*/ 3565704 w 4319459"/>
              <a:gd name="connsiteY26" fmla="*/ 1552203 h 2700307"/>
              <a:gd name="connsiteX27" fmla="*/ 3679284 w 4319459"/>
              <a:gd name="connsiteY27" fmla="*/ 1727729 h 2700307"/>
              <a:gd name="connsiteX28" fmla="*/ 3792863 w 4319459"/>
              <a:gd name="connsiteY28" fmla="*/ 1920464 h 2700307"/>
              <a:gd name="connsiteX29" fmla="*/ 3920210 w 4319459"/>
              <a:gd name="connsiteY29" fmla="*/ 1972090 h 2700307"/>
              <a:gd name="connsiteX30" fmla="*/ 4002813 w 4319459"/>
              <a:gd name="connsiteY30" fmla="*/ 2123524 h 2700307"/>
              <a:gd name="connsiteX31" fmla="*/ 4112951 w 4319459"/>
              <a:gd name="connsiteY31" fmla="*/ 1944556 h 2700307"/>
              <a:gd name="connsiteX32" fmla="*/ 4219646 w 4319459"/>
              <a:gd name="connsiteY32" fmla="*/ 2595036 h 2700307"/>
              <a:gd name="connsiteX33" fmla="*/ 4319459 w 4319459"/>
              <a:gd name="connsiteY33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65704 w 4319459"/>
              <a:gd name="connsiteY25" fmla="*/ 1552203 h 2700307"/>
              <a:gd name="connsiteX26" fmla="*/ 3679284 w 4319459"/>
              <a:gd name="connsiteY26" fmla="*/ 1727729 h 2700307"/>
              <a:gd name="connsiteX27" fmla="*/ 3792863 w 4319459"/>
              <a:gd name="connsiteY27" fmla="*/ 1920464 h 2700307"/>
              <a:gd name="connsiteX28" fmla="*/ 3920210 w 4319459"/>
              <a:gd name="connsiteY28" fmla="*/ 1972090 h 2700307"/>
              <a:gd name="connsiteX29" fmla="*/ 4002813 w 4319459"/>
              <a:gd name="connsiteY29" fmla="*/ 2123524 h 2700307"/>
              <a:gd name="connsiteX30" fmla="*/ 4112951 w 4319459"/>
              <a:gd name="connsiteY30" fmla="*/ 1944556 h 2700307"/>
              <a:gd name="connsiteX31" fmla="*/ 4219646 w 4319459"/>
              <a:gd name="connsiteY31" fmla="*/ 2595036 h 2700307"/>
              <a:gd name="connsiteX32" fmla="*/ 4319459 w 4319459"/>
              <a:gd name="connsiteY32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84405 w 4319459"/>
              <a:gd name="connsiteY25" fmla="*/ 1521821 h 2700307"/>
              <a:gd name="connsiteX26" fmla="*/ 3679284 w 4319459"/>
              <a:gd name="connsiteY26" fmla="*/ 1727729 h 2700307"/>
              <a:gd name="connsiteX27" fmla="*/ 3792863 w 4319459"/>
              <a:gd name="connsiteY27" fmla="*/ 1920464 h 2700307"/>
              <a:gd name="connsiteX28" fmla="*/ 3920210 w 4319459"/>
              <a:gd name="connsiteY28" fmla="*/ 1972090 h 2700307"/>
              <a:gd name="connsiteX29" fmla="*/ 4002813 w 4319459"/>
              <a:gd name="connsiteY29" fmla="*/ 2123524 h 2700307"/>
              <a:gd name="connsiteX30" fmla="*/ 4112951 w 4319459"/>
              <a:gd name="connsiteY30" fmla="*/ 1944556 h 2700307"/>
              <a:gd name="connsiteX31" fmla="*/ 4219646 w 4319459"/>
              <a:gd name="connsiteY31" fmla="*/ 2595036 h 2700307"/>
              <a:gd name="connsiteX32" fmla="*/ 4319459 w 4319459"/>
              <a:gd name="connsiteY32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84405 w 4319459"/>
              <a:gd name="connsiteY25" fmla="*/ 1521821 h 2700307"/>
              <a:gd name="connsiteX26" fmla="*/ 3679284 w 4319459"/>
              <a:gd name="connsiteY26" fmla="*/ 1727729 h 2700307"/>
              <a:gd name="connsiteX27" fmla="*/ 3805330 w 4319459"/>
              <a:gd name="connsiteY27" fmla="*/ 1853623 h 2700307"/>
              <a:gd name="connsiteX28" fmla="*/ 3920210 w 4319459"/>
              <a:gd name="connsiteY28" fmla="*/ 1972090 h 2700307"/>
              <a:gd name="connsiteX29" fmla="*/ 4002813 w 4319459"/>
              <a:gd name="connsiteY29" fmla="*/ 2123524 h 2700307"/>
              <a:gd name="connsiteX30" fmla="*/ 4112951 w 4319459"/>
              <a:gd name="connsiteY30" fmla="*/ 1944556 h 2700307"/>
              <a:gd name="connsiteX31" fmla="*/ 4219646 w 4319459"/>
              <a:gd name="connsiteY31" fmla="*/ 2595036 h 2700307"/>
              <a:gd name="connsiteX32" fmla="*/ 4319459 w 4319459"/>
              <a:gd name="connsiteY32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84405 w 4319459"/>
              <a:gd name="connsiteY25" fmla="*/ 1521821 h 2700307"/>
              <a:gd name="connsiteX26" fmla="*/ 3679284 w 4319459"/>
              <a:gd name="connsiteY26" fmla="*/ 1727729 h 2700307"/>
              <a:gd name="connsiteX27" fmla="*/ 3805330 w 4319459"/>
              <a:gd name="connsiteY27" fmla="*/ 1853623 h 2700307"/>
              <a:gd name="connsiteX28" fmla="*/ 3920210 w 4319459"/>
              <a:gd name="connsiteY28" fmla="*/ 1972090 h 2700307"/>
              <a:gd name="connsiteX29" fmla="*/ 3996579 w 4319459"/>
              <a:gd name="connsiteY29" fmla="*/ 2226823 h 2700307"/>
              <a:gd name="connsiteX30" fmla="*/ 4112951 w 4319459"/>
              <a:gd name="connsiteY30" fmla="*/ 1944556 h 2700307"/>
              <a:gd name="connsiteX31" fmla="*/ 4219646 w 4319459"/>
              <a:gd name="connsiteY31" fmla="*/ 2595036 h 2700307"/>
              <a:gd name="connsiteX32" fmla="*/ 4319459 w 4319459"/>
              <a:gd name="connsiteY32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84405 w 4319459"/>
              <a:gd name="connsiteY25" fmla="*/ 1521821 h 2700307"/>
              <a:gd name="connsiteX26" fmla="*/ 3679284 w 4319459"/>
              <a:gd name="connsiteY26" fmla="*/ 1727729 h 2700307"/>
              <a:gd name="connsiteX27" fmla="*/ 3805330 w 4319459"/>
              <a:gd name="connsiteY27" fmla="*/ 1853623 h 2700307"/>
              <a:gd name="connsiteX28" fmla="*/ 3920210 w 4319459"/>
              <a:gd name="connsiteY28" fmla="*/ 1972090 h 2700307"/>
              <a:gd name="connsiteX29" fmla="*/ 3996579 w 4319459"/>
              <a:gd name="connsiteY29" fmla="*/ 2226823 h 2700307"/>
              <a:gd name="connsiteX30" fmla="*/ 4243856 w 4319459"/>
              <a:gd name="connsiteY30" fmla="*/ 1780492 h 2700307"/>
              <a:gd name="connsiteX31" fmla="*/ 4219646 w 4319459"/>
              <a:gd name="connsiteY31" fmla="*/ 2595036 h 2700307"/>
              <a:gd name="connsiteX32" fmla="*/ 4319459 w 4319459"/>
              <a:gd name="connsiteY32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84405 w 4319459"/>
              <a:gd name="connsiteY25" fmla="*/ 1521821 h 2700307"/>
              <a:gd name="connsiteX26" fmla="*/ 3679284 w 4319459"/>
              <a:gd name="connsiteY26" fmla="*/ 1727729 h 2700307"/>
              <a:gd name="connsiteX27" fmla="*/ 3805330 w 4319459"/>
              <a:gd name="connsiteY27" fmla="*/ 1853623 h 2700307"/>
              <a:gd name="connsiteX28" fmla="*/ 3920210 w 4319459"/>
              <a:gd name="connsiteY28" fmla="*/ 1972090 h 2700307"/>
              <a:gd name="connsiteX29" fmla="*/ 3996579 w 4319459"/>
              <a:gd name="connsiteY29" fmla="*/ 2226823 h 2700307"/>
              <a:gd name="connsiteX30" fmla="*/ 4120883 w 4319459"/>
              <a:gd name="connsiteY30" fmla="*/ 2001773 h 2700307"/>
              <a:gd name="connsiteX31" fmla="*/ 4243856 w 4319459"/>
              <a:gd name="connsiteY31" fmla="*/ 1780492 h 2700307"/>
              <a:gd name="connsiteX32" fmla="*/ 4219646 w 4319459"/>
              <a:gd name="connsiteY32" fmla="*/ 2595036 h 2700307"/>
              <a:gd name="connsiteX33" fmla="*/ 4319459 w 4319459"/>
              <a:gd name="connsiteY33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84405 w 4319459"/>
              <a:gd name="connsiteY25" fmla="*/ 1521821 h 2700307"/>
              <a:gd name="connsiteX26" fmla="*/ 3679284 w 4319459"/>
              <a:gd name="connsiteY26" fmla="*/ 1727729 h 2700307"/>
              <a:gd name="connsiteX27" fmla="*/ 3805330 w 4319459"/>
              <a:gd name="connsiteY27" fmla="*/ 1853623 h 2700307"/>
              <a:gd name="connsiteX28" fmla="*/ 3920210 w 4319459"/>
              <a:gd name="connsiteY28" fmla="*/ 1972090 h 2700307"/>
              <a:gd name="connsiteX29" fmla="*/ 3996579 w 4319459"/>
              <a:gd name="connsiteY29" fmla="*/ 2226823 h 2700307"/>
              <a:gd name="connsiteX30" fmla="*/ 4095949 w 4319459"/>
              <a:gd name="connsiteY30" fmla="*/ 1959238 h 2700307"/>
              <a:gd name="connsiteX31" fmla="*/ 4243856 w 4319459"/>
              <a:gd name="connsiteY31" fmla="*/ 1780492 h 2700307"/>
              <a:gd name="connsiteX32" fmla="*/ 4219646 w 4319459"/>
              <a:gd name="connsiteY32" fmla="*/ 2595036 h 2700307"/>
              <a:gd name="connsiteX33" fmla="*/ 4319459 w 4319459"/>
              <a:gd name="connsiteY33" fmla="*/ 2340350 h 2700307"/>
              <a:gd name="connsiteX0" fmla="*/ 0 w 4444131"/>
              <a:gd name="connsiteY0" fmla="*/ 764056 h 2700307"/>
              <a:gd name="connsiteX1" fmla="*/ 92929 w 4444131"/>
              <a:gd name="connsiteY1" fmla="*/ 1232126 h 2700307"/>
              <a:gd name="connsiteX2" fmla="*/ 223717 w 4444131"/>
              <a:gd name="connsiteY2" fmla="*/ 1280310 h 2700307"/>
              <a:gd name="connsiteX3" fmla="*/ 316646 w 4444131"/>
              <a:gd name="connsiteY3" fmla="*/ 1531553 h 2700307"/>
              <a:gd name="connsiteX4" fmla="*/ 423342 w 4444131"/>
              <a:gd name="connsiteY4" fmla="*/ 585088 h 2700307"/>
              <a:gd name="connsiteX5" fmla="*/ 533479 w 4444131"/>
              <a:gd name="connsiteY5" fmla="*/ 729639 h 2700307"/>
              <a:gd name="connsiteX6" fmla="*/ 647059 w 4444131"/>
              <a:gd name="connsiteY6" fmla="*/ 0 h 2700307"/>
              <a:gd name="connsiteX7" fmla="*/ 857008 w 4444131"/>
              <a:gd name="connsiteY7" fmla="*/ 1235568 h 2700307"/>
              <a:gd name="connsiteX8" fmla="*/ 963704 w 4444131"/>
              <a:gd name="connsiteY8" fmla="*/ 536904 h 2700307"/>
              <a:gd name="connsiteX9" fmla="*/ 1070400 w 4444131"/>
              <a:gd name="connsiteY9" fmla="*/ 702106 h 2700307"/>
              <a:gd name="connsiteX10" fmla="*/ 1173654 w 4444131"/>
              <a:gd name="connsiteY10" fmla="*/ 743406 h 2700307"/>
              <a:gd name="connsiteX11" fmla="*/ 1404254 w 4444131"/>
              <a:gd name="connsiteY11" fmla="*/ 1617596 h 2700307"/>
              <a:gd name="connsiteX12" fmla="*/ 1541926 w 4444131"/>
              <a:gd name="connsiteY12" fmla="*/ 1693313 h 2700307"/>
              <a:gd name="connsiteX13" fmla="*/ 1614204 w 4444131"/>
              <a:gd name="connsiteY13" fmla="*/ 1404211 h 2700307"/>
              <a:gd name="connsiteX14" fmla="*/ 1717458 w 4444131"/>
              <a:gd name="connsiteY14" fmla="*/ 2006507 h 2700307"/>
              <a:gd name="connsiteX15" fmla="*/ 1937733 w 4444131"/>
              <a:gd name="connsiteY15" fmla="*/ 619505 h 2700307"/>
              <a:gd name="connsiteX16" fmla="*/ 2047871 w 4444131"/>
              <a:gd name="connsiteY16" fmla="*/ 1108225 h 2700307"/>
              <a:gd name="connsiteX17" fmla="*/ 2161450 w 4444131"/>
              <a:gd name="connsiteY17" fmla="*/ 795031 h 2700307"/>
              <a:gd name="connsiteX18" fmla="*/ 2275030 w 4444131"/>
              <a:gd name="connsiteY18" fmla="*/ 1497136 h 2700307"/>
              <a:gd name="connsiteX19" fmla="*/ 2599401 w 4444131"/>
              <a:gd name="connsiteY19" fmla="*/ 2601920 h 2700307"/>
              <a:gd name="connsiteX20" fmla="*/ 2826367 w 4444131"/>
              <a:gd name="connsiteY20" fmla="*/ 2696720 h 2700307"/>
              <a:gd name="connsiteX21" fmla="*/ 3028784 w 4444131"/>
              <a:gd name="connsiteY21" fmla="*/ 2164825 h 2700307"/>
              <a:gd name="connsiteX22" fmla="*/ 3149247 w 4444131"/>
              <a:gd name="connsiteY22" fmla="*/ 2237100 h 2700307"/>
              <a:gd name="connsiteX23" fmla="*/ 3355755 w 4444131"/>
              <a:gd name="connsiteY23" fmla="*/ 1617596 h 2700307"/>
              <a:gd name="connsiteX24" fmla="*/ 3459009 w 4444131"/>
              <a:gd name="connsiteY24" fmla="*/ 1388568 h 2700307"/>
              <a:gd name="connsiteX25" fmla="*/ 3584405 w 4444131"/>
              <a:gd name="connsiteY25" fmla="*/ 1521821 h 2700307"/>
              <a:gd name="connsiteX26" fmla="*/ 3679284 w 4444131"/>
              <a:gd name="connsiteY26" fmla="*/ 1727729 h 2700307"/>
              <a:gd name="connsiteX27" fmla="*/ 3805330 w 4444131"/>
              <a:gd name="connsiteY27" fmla="*/ 1853623 h 2700307"/>
              <a:gd name="connsiteX28" fmla="*/ 3920210 w 4444131"/>
              <a:gd name="connsiteY28" fmla="*/ 1972090 h 2700307"/>
              <a:gd name="connsiteX29" fmla="*/ 3996579 w 4444131"/>
              <a:gd name="connsiteY29" fmla="*/ 2226823 h 2700307"/>
              <a:gd name="connsiteX30" fmla="*/ 4095949 w 4444131"/>
              <a:gd name="connsiteY30" fmla="*/ 1959238 h 2700307"/>
              <a:gd name="connsiteX31" fmla="*/ 4243856 w 4444131"/>
              <a:gd name="connsiteY31" fmla="*/ 1780492 h 2700307"/>
              <a:gd name="connsiteX32" fmla="*/ 4219646 w 4444131"/>
              <a:gd name="connsiteY32" fmla="*/ 2595036 h 2700307"/>
              <a:gd name="connsiteX33" fmla="*/ 4444131 w 4444131"/>
              <a:gd name="connsiteY33" fmla="*/ 2309968 h 2700307"/>
              <a:gd name="connsiteX0" fmla="*/ 0 w 4444131"/>
              <a:gd name="connsiteY0" fmla="*/ 764056 h 2700307"/>
              <a:gd name="connsiteX1" fmla="*/ 92929 w 4444131"/>
              <a:gd name="connsiteY1" fmla="*/ 1232126 h 2700307"/>
              <a:gd name="connsiteX2" fmla="*/ 223717 w 4444131"/>
              <a:gd name="connsiteY2" fmla="*/ 1280310 h 2700307"/>
              <a:gd name="connsiteX3" fmla="*/ 316646 w 4444131"/>
              <a:gd name="connsiteY3" fmla="*/ 1531553 h 2700307"/>
              <a:gd name="connsiteX4" fmla="*/ 423342 w 4444131"/>
              <a:gd name="connsiteY4" fmla="*/ 585088 h 2700307"/>
              <a:gd name="connsiteX5" fmla="*/ 533479 w 4444131"/>
              <a:gd name="connsiteY5" fmla="*/ 729639 h 2700307"/>
              <a:gd name="connsiteX6" fmla="*/ 647059 w 4444131"/>
              <a:gd name="connsiteY6" fmla="*/ 0 h 2700307"/>
              <a:gd name="connsiteX7" fmla="*/ 857008 w 4444131"/>
              <a:gd name="connsiteY7" fmla="*/ 1235568 h 2700307"/>
              <a:gd name="connsiteX8" fmla="*/ 963704 w 4444131"/>
              <a:gd name="connsiteY8" fmla="*/ 536904 h 2700307"/>
              <a:gd name="connsiteX9" fmla="*/ 1070400 w 4444131"/>
              <a:gd name="connsiteY9" fmla="*/ 702106 h 2700307"/>
              <a:gd name="connsiteX10" fmla="*/ 1173654 w 4444131"/>
              <a:gd name="connsiteY10" fmla="*/ 743406 h 2700307"/>
              <a:gd name="connsiteX11" fmla="*/ 1404254 w 4444131"/>
              <a:gd name="connsiteY11" fmla="*/ 1617596 h 2700307"/>
              <a:gd name="connsiteX12" fmla="*/ 1541926 w 4444131"/>
              <a:gd name="connsiteY12" fmla="*/ 1693313 h 2700307"/>
              <a:gd name="connsiteX13" fmla="*/ 1614204 w 4444131"/>
              <a:gd name="connsiteY13" fmla="*/ 1404211 h 2700307"/>
              <a:gd name="connsiteX14" fmla="*/ 1717458 w 4444131"/>
              <a:gd name="connsiteY14" fmla="*/ 2006507 h 2700307"/>
              <a:gd name="connsiteX15" fmla="*/ 1937733 w 4444131"/>
              <a:gd name="connsiteY15" fmla="*/ 619505 h 2700307"/>
              <a:gd name="connsiteX16" fmla="*/ 2047871 w 4444131"/>
              <a:gd name="connsiteY16" fmla="*/ 1108225 h 2700307"/>
              <a:gd name="connsiteX17" fmla="*/ 2161450 w 4444131"/>
              <a:gd name="connsiteY17" fmla="*/ 795031 h 2700307"/>
              <a:gd name="connsiteX18" fmla="*/ 2275030 w 4444131"/>
              <a:gd name="connsiteY18" fmla="*/ 1497136 h 2700307"/>
              <a:gd name="connsiteX19" fmla="*/ 2599401 w 4444131"/>
              <a:gd name="connsiteY19" fmla="*/ 2601920 h 2700307"/>
              <a:gd name="connsiteX20" fmla="*/ 2826367 w 4444131"/>
              <a:gd name="connsiteY20" fmla="*/ 2696720 h 2700307"/>
              <a:gd name="connsiteX21" fmla="*/ 3028784 w 4444131"/>
              <a:gd name="connsiteY21" fmla="*/ 2164825 h 2700307"/>
              <a:gd name="connsiteX22" fmla="*/ 3149247 w 4444131"/>
              <a:gd name="connsiteY22" fmla="*/ 2237100 h 2700307"/>
              <a:gd name="connsiteX23" fmla="*/ 3355755 w 4444131"/>
              <a:gd name="connsiteY23" fmla="*/ 1617596 h 2700307"/>
              <a:gd name="connsiteX24" fmla="*/ 3459009 w 4444131"/>
              <a:gd name="connsiteY24" fmla="*/ 1388568 h 2700307"/>
              <a:gd name="connsiteX25" fmla="*/ 3584405 w 4444131"/>
              <a:gd name="connsiteY25" fmla="*/ 1521821 h 2700307"/>
              <a:gd name="connsiteX26" fmla="*/ 3679284 w 4444131"/>
              <a:gd name="connsiteY26" fmla="*/ 1727729 h 2700307"/>
              <a:gd name="connsiteX27" fmla="*/ 3805330 w 4444131"/>
              <a:gd name="connsiteY27" fmla="*/ 1853623 h 2700307"/>
              <a:gd name="connsiteX28" fmla="*/ 3920210 w 4444131"/>
              <a:gd name="connsiteY28" fmla="*/ 1972090 h 2700307"/>
              <a:gd name="connsiteX29" fmla="*/ 3996579 w 4444131"/>
              <a:gd name="connsiteY29" fmla="*/ 2226823 h 2700307"/>
              <a:gd name="connsiteX30" fmla="*/ 4095949 w 4444131"/>
              <a:gd name="connsiteY30" fmla="*/ 1959238 h 2700307"/>
              <a:gd name="connsiteX31" fmla="*/ 4243856 w 4444131"/>
              <a:gd name="connsiteY31" fmla="*/ 1780492 h 2700307"/>
              <a:gd name="connsiteX32" fmla="*/ 4325616 w 4444131"/>
              <a:gd name="connsiteY32" fmla="*/ 2157534 h 2700307"/>
              <a:gd name="connsiteX33" fmla="*/ 4444131 w 4444131"/>
              <a:gd name="connsiteY33" fmla="*/ 2309968 h 2700307"/>
              <a:gd name="connsiteX0" fmla="*/ 0 w 4431663"/>
              <a:gd name="connsiteY0" fmla="*/ 648604 h 2700307"/>
              <a:gd name="connsiteX1" fmla="*/ 80461 w 4431663"/>
              <a:gd name="connsiteY1" fmla="*/ 1232126 h 2700307"/>
              <a:gd name="connsiteX2" fmla="*/ 211249 w 4431663"/>
              <a:gd name="connsiteY2" fmla="*/ 1280310 h 2700307"/>
              <a:gd name="connsiteX3" fmla="*/ 304178 w 4431663"/>
              <a:gd name="connsiteY3" fmla="*/ 1531553 h 2700307"/>
              <a:gd name="connsiteX4" fmla="*/ 410874 w 4431663"/>
              <a:gd name="connsiteY4" fmla="*/ 585088 h 2700307"/>
              <a:gd name="connsiteX5" fmla="*/ 521011 w 4431663"/>
              <a:gd name="connsiteY5" fmla="*/ 729639 h 2700307"/>
              <a:gd name="connsiteX6" fmla="*/ 634591 w 4431663"/>
              <a:gd name="connsiteY6" fmla="*/ 0 h 2700307"/>
              <a:gd name="connsiteX7" fmla="*/ 844540 w 4431663"/>
              <a:gd name="connsiteY7" fmla="*/ 1235568 h 2700307"/>
              <a:gd name="connsiteX8" fmla="*/ 951236 w 4431663"/>
              <a:gd name="connsiteY8" fmla="*/ 536904 h 2700307"/>
              <a:gd name="connsiteX9" fmla="*/ 1057932 w 4431663"/>
              <a:gd name="connsiteY9" fmla="*/ 702106 h 2700307"/>
              <a:gd name="connsiteX10" fmla="*/ 1161186 w 4431663"/>
              <a:gd name="connsiteY10" fmla="*/ 743406 h 2700307"/>
              <a:gd name="connsiteX11" fmla="*/ 1391786 w 4431663"/>
              <a:gd name="connsiteY11" fmla="*/ 1617596 h 2700307"/>
              <a:gd name="connsiteX12" fmla="*/ 1529458 w 4431663"/>
              <a:gd name="connsiteY12" fmla="*/ 1693313 h 2700307"/>
              <a:gd name="connsiteX13" fmla="*/ 1601736 w 4431663"/>
              <a:gd name="connsiteY13" fmla="*/ 1404211 h 2700307"/>
              <a:gd name="connsiteX14" fmla="*/ 1704990 w 4431663"/>
              <a:gd name="connsiteY14" fmla="*/ 2006507 h 2700307"/>
              <a:gd name="connsiteX15" fmla="*/ 1925265 w 4431663"/>
              <a:gd name="connsiteY15" fmla="*/ 619505 h 2700307"/>
              <a:gd name="connsiteX16" fmla="*/ 2035403 w 4431663"/>
              <a:gd name="connsiteY16" fmla="*/ 1108225 h 2700307"/>
              <a:gd name="connsiteX17" fmla="*/ 2148982 w 4431663"/>
              <a:gd name="connsiteY17" fmla="*/ 795031 h 2700307"/>
              <a:gd name="connsiteX18" fmla="*/ 2262562 w 4431663"/>
              <a:gd name="connsiteY18" fmla="*/ 1497136 h 2700307"/>
              <a:gd name="connsiteX19" fmla="*/ 2586933 w 4431663"/>
              <a:gd name="connsiteY19" fmla="*/ 2601920 h 2700307"/>
              <a:gd name="connsiteX20" fmla="*/ 2813899 w 4431663"/>
              <a:gd name="connsiteY20" fmla="*/ 2696720 h 2700307"/>
              <a:gd name="connsiteX21" fmla="*/ 3016316 w 4431663"/>
              <a:gd name="connsiteY21" fmla="*/ 2164825 h 2700307"/>
              <a:gd name="connsiteX22" fmla="*/ 3136779 w 4431663"/>
              <a:gd name="connsiteY22" fmla="*/ 2237100 h 2700307"/>
              <a:gd name="connsiteX23" fmla="*/ 3343287 w 4431663"/>
              <a:gd name="connsiteY23" fmla="*/ 1617596 h 2700307"/>
              <a:gd name="connsiteX24" fmla="*/ 3446541 w 4431663"/>
              <a:gd name="connsiteY24" fmla="*/ 1388568 h 2700307"/>
              <a:gd name="connsiteX25" fmla="*/ 3571937 w 4431663"/>
              <a:gd name="connsiteY25" fmla="*/ 1521821 h 2700307"/>
              <a:gd name="connsiteX26" fmla="*/ 3666816 w 4431663"/>
              <a:gd name="connsiteY26" fmla="*/ 1727729 h 2700307"/>
              <a:gd name="connsiteX27" fmla="*/ 3792862 w 4431663"/>
              <a:gd name="connsiteY27" fmla="*/ 1853623 h 2700307"/>
              <a:gd name="connsiteX28" fmla="*/ 3907742 w 4431663"/>
              <a:gd name="connsiteY28" fmla="*/ 1972090 h 2700307"/>
              <a:gd name="connsiteX29" fmla="*/ 3984111 w 4431663"/>
              <a:gd name="connsiteY29" fmla="*/ 2226823 h 2700307"/>
              <a:gd name="connsiteX30" fmla="*/ 4083481 w 4431663"/>
              <a:gd name="connsiteY30" fmla="*/ 1959238 h 2700307"/>
              <a:gd name="connsiteX31" fmla="*/ 4231388 w 4431663"/>
              <a:gd name="connsiteY31" fmla="*/ 1780492 h 2700307"/>
              <a:gd name="connsiteX32" fmla="*/ 4313148 w 4431663"/>
              <a:gd name="connsiteY32" fmla="*/ 2157534 h 2700307"/>
              <a:gd name="connsiteX33" fmla="*/ 4431663 w 4431663"/>
              <a:gd name="connsiteY33" fmla="*/ 2309968 h 2700307"/>
              <a:gd name="connsiteX0" fmla="*/ 0 w 4431663"/>
              <a:gd name="connsiteY0" fmla="*/ 648604 h 2700307"/>
              <a:gd name="connsiteX1" fmla="*/ 80461 w 4431663"/>
              <a:gd name="connsiteY1" fmla="*/ 1232126 h 2700307"/>
              <a:gd name="connsiteX2" fmla="*/ 211249 w 4431663"/>
              <a:gd name="connsiteY2" fmla="*/ 1280310 h 2700307"/>
              <a:gd name="connsiteX3" fmla="*/ 304178 w 4431663"/>
              <a:gd name="connsiteY3" fmla="*/ 1531553 h 2700307"/>
              <a:gd name="connsiteX4" fmla="*/ 410874 w 4431663"/>
              <a:gd name="connsiteY4" fmla="*/ 585088 h 2700307"/>
              <a:gd name="connsiteX5" fmla="*/ 521011 w 4431663"/>
              <a:gd name="connsiteY5" fmla="*/ 729639 h 2700307"/>
              <a:gd name="connsiteX6" fmla="*/ 634591 w 4431663"/>
              <a:gd name="connsiteY6" fmla="*/ 0 h 2700307"/>
              <a:gd name="connsiteX7" fmla="*/ 844540 w 4431663"/>
              <a:gd name="connsiteY7" fmla="*/ 1235568 h 2700307"/>
              <a:gd name="connsiteX8" fmla="*/ 951236 w 4431663"/>
              <a:gd name="connsiteY8" fmla="*/ 536904 h 2700307"/>
              <a:gd name="connsiteX9" fmla="*/ 1057932 w 4431663"/>
              <a:gd name="connsiteY9" fmla="*/ 702106 h 2700307"/>
              <a:gd name="connsiteX10" fmla="*/ 1167420 w 4431663"/>
              <a:gd name="connsiteY10" fmla="*/ 713023 h 2700307"/>
              <a:gd name="connsiteX11" fmla="*/ 1391786 w 4431663"/>
              <a:gd name="connsiteY11" fmla="*/ 1617596 h 2700307"/>
              <a:gd name="connsiteX12" fmla="*/ 1529458 w 4431663"/>
              <a:gd name="connsiteY12" fmla="*/ 1693313 h 2700307"/>
              <a:gd name="connsiteX13" fmla="*/ 1601736 w 4431663"/>
              <a:gd name="connsiteY13" fmla="*/ 1404211 h 2700307"/>
              <a:gd name="connsiteX14" fmla="*/ 1704990 w 4431663"/>
              <a:gd name="connsiteY14" fmla="*/ 2006507 h 2700307"/>
              <a:gd name="connsiteX15" fmla="*/ 1925265 w 4431663"/>
              <a:gd name="connsiteY15" fmla="*/ 619505 h 2700307"/>
              <a:gd name="connsiteX16" fmla="*/ 2035403 w 4431663"/>
              <a:gd name="connsiteY16" fmla="*/ 1108225 h 2700307"/>
              <a:gd name="connsiteX17" fmla="*/ 2148982 w 4431663"/>
              <a:gd name="connsiteY17" fmla="*/ 795031 h 2700307"/>
              <a:gd name="connsiteX18" fmla="*/ 2262562 w 4431663"/>
              <a:gd name="connsiteY18" fmla="*/ 1497136 h 2700307"/>
              <a:gd name="connsiteX19" fmla="*/ 2586933 w 4431663"/>
              <a:gd name="connsiteY19" fmla="*/ 2601920 h 2700307"/>
              <a:gd name="connsiteX20" fmla="*/ 2813899 w 4431663"/>
              <a:gd name="connsiteY20" fmla="*/ 2696720 h 2700307"/>
              <a:gd name="connsiteX21" fmla="*/ 3016316 w 4431663"/>
              <a:gd name="connsiteY21" fmla="*/ 2164825 h 2700307"/>
              <a:gd name="connsiteX22" fmla="*/ 3136779 w 4431663"/>
              <a:gd name="connsiteY22" fmla="*/ 2237100 h 2700307"/>
              <a:gd name="connsiteX23" fmla="*/ 3343287 w 4431663"/>
              <a:gd name="connsiteY23" fmla="*/ 1617596 h 2700307"/>
              <a:gd name="connsiteX24" fmla="*/ 3446541 w 4431663"/>
              <a:gd name="connsiteY24" fmla="*/ 1388568 h 2700307"/>
              <a:gd name="connsiteX25" fmla="*/ 3571937 w 4431663"/>
              <a:gd name="connsiteY25" fmla="*/ 1521821 h 2700307"/>
              <a:gd name="connsiteX26" fmla="*/ 3666816 w 4431663"/>
              <a:gd name="connsiteY26" fmla="*/ 1727729 h 2700307"/>
              <a:gd name="connsiteX27" fmla="*/ 3792862 w 4431663"/>
              <a:gd name="connsiteY27" fmla="*/ 1853623 h 2700307"/>
              <a:gd name="connsiteX28" fmla="*/ 3907742 w 4431663"/>
              <a:gd name="connsiteY28" fmla="*/ 1972090 h 2700307"/>
              <a:gd name="connsiteX29" fmla="*/ 3984111 w 4431663"/>
              <a:gd name="connsiteY29" fmla="*/ 2226823 h 2700307"/>
              <a:gd name="connsiteX30" fmla="*/ 4083481 w 4431663"/>
              <a:gd name="connsiteY30" fmla="*/ 1959238 h 2700307"/>
              <a:gd name="connsiteX31" fmla="*/ 4231388 w 4431663"/>
              <a:gd name="connsiteY31" fmla="*/ 1780492 h 2700307"/>
              <a:gd name="connsiteX32" fmla="*/ 4313148 w 4431663"/>
              <a:gd name="connsiteY32" fmla="*/ 2157534 h 2700307"/>
              <a:gd name="connsiteX33" fmla="*/ 4431663 w 4431663"/>
              <a:gd name="connsiteY33" fmla="*/ 2309968 h 2700307"/>
              <a:gd name="connsiteX0" fmla="*/ 0 w 4431663"/>
              <a:gd name="connsiteY0" fmla="*/ 648604 h 2671042"/>
              <a:gd name="connsiteX1" fmla="*/ 80461 w 4431663"/>
              <a:gd name="connsiteY1" fmla="*/ 1232126 h 2671042"/>
              <a:gd name="connsiteX2" fmla="*/ 211249 w 4431663"/>
              <a:gd name="connsiteY2" fmla="*/ 1280310 h 2671042"/>
              <a:gd name="connsiteX3" fmla="*/ 304178 w 4431663"/>
              <a:gd name="connsiteY3" fmla="*/ 1531553 h 2671042"/>
              <a:gd name="connsiteX4" fmla="*/ 410874 w 4431663"/>
              <a:gd name="connsiteY4" fmla="*/ 585088 h 2671042"/>
              <a:gd name="connsiteX5" fmla="*/ 521011 w 4431663"/>
              <a:gd name="connsiteY5" fmla="*/ 729639 h 2671042"/>
              <a:gd name="connsiteX6" fmla="*/ 634591 w 4431663"/>
              <a:gd name="connsiteY6" fmla="*/ 0 h 2671042"/>
              <a:gd name="connsiteX7" fmla="*/ 844540 w 4431663"/>
              <a:gd name="connsiteY7" fmla="*/ 1235568 h 2671042"/>
              <a:gd name="connsiteX8" fmla="*/ 951236 w 4431663"/>
              <a:gd name="connsiteY8" fmla="*/ 536904 h 2671042"/>
              <a:gd name="connsiteX9" fmla="*/ 1057932 w 4431663"/>
              <a:gd name="connsiteY9" fmla="*/ 702106 h 2671042"/>
              <a:gd name="connsiteX10" fmla="*/ 1167420 w 4431663"/>
              <a:gd name="connsiteY10" fmla="*/ 713023 h 2671042"/>
              <a:gd name="connsiteX11" fmla="*/ 1391786 w 4431663"/>
              <a:gd name="connsiteY11" fmla="*/ 1617596 h 2671042"/>
              <a:gd name="connsiteX12" fmla="*/ 1529458 w 4431663"/>
              <a:gd name="connsiteY12" fmla="*/ 1693313 h 2671042"/>
              <a:gd name="connsiteX13" fmla="*/ 1601736 w 4431663"/>
              <a:gd name="connsiteY13" fmla="*/ 1404211 h 2671042"/>
              <a:gd name="connsiteX14" fmla="*/ 1704990 w 4431663"/>
              <a:gd name="connsiteY14" fmla="*/ 2006507 h 2671042"/>
              <a:gd name="connsiteX15" fmla="*/ 1925265 w 4431663"/>
              <a:gd name="connsiteY15" fmla="*/ 619505 h 2671042"/>
              <a:gd name="connsiteX16" fmla="*/ 2035403 w 4431663"/>
              <a:gd name="connsiteY16" fmla="*/ 1108225 h 2671042"/>
              <a:gd name="connsiteX17" fmla="*/ 2148982 w 4431663"/>
              <a:gd name="connsiteY17" fmla="*/ 795031 h 2671042"/>
              <a:gd name="connsiteX18" fmla="*/ 2262562 w 4431663"/>
              <a:gd name="connsiteY18" fmla="*/ 1497136 h 2671042"/>
              <a:gd name="connsiteX19" fmla="*/ 2586933 w 4431663"/>
              <a:gd name="connsiteY19" fmla="*/ 2601920 h 2671042"/>
              <a:gd name="connsiteX20" fmla="*/ 2795199 w 4431663"/>
              <a:gd name="connsiteY20" fmla="*/ 2666338 h 2671042"/>
              <a:gd name="connsiteX21" fmla="*/ 3016316 w 4431663"/>
              <a:gd name="connsiteY21" fmla="*/ 2164825 h 2671042"/>
              <a:gd name="connsiteX22" fmla="*/ 3136779 w 4431663"/>
              <a:gd name="connsiteY22" fmla="*/ 2237100 h 2671042"/>
              <a:gd name="connsiteX23" fmla="*/ 3343287 w 4431663"/>
              <a:gd name="connsiteY23" fmla="*/ 1617596 h 2671042"/>
              <a:gd name="connsiteX24" fmla="*/ 3446541 w 4431663"/>
              <a:gd name="connsiteY24" fmla="*/ 1388568 h 2671042"/>
              <a:gd name="connsiteX25" fmla="*/ 3571937 w 4431663"/>
              <a:gd name="connsiteY25" fmla="*/ 1521821 h 2671042"/>
              <a:gd name="connsiteX26" fmla="*/ 3666816 w 4431663"/>
              <a:gd name="connsiteY26" fmla="*/ 1727729 h 2671042"/>
              <a:gd name="connsiteX27" fmla="*/ 3792862 w 4431663"/>
              <a:gd name="connsiteY27" fmla="*/ 1853623 h 2671042"/>
              <a:gd name="connsiteX28" fmla="*/ 3907742 w 4431663"/>
              <a:gd name="connsiteY28" fmla="*/ 1972090 h 2671042"/>
              <a:gd name="connsiteX29" fmla="*/ 3984111 w 4431663"/>
              <a:gd name="connsiteY29" fmla="*/ 2226823 h 2671042"/>
              <a:gd name="connsiteX30" fmla="*/ 4083481 w 4431663"/>
              <a:gd name="connsiteY30" fmla="*/ 1959238 h 2671042"/>
              <a:gd name="connsiteX31" fmla="*/ 4231388 w 4431663"/>
              <a:gd name="connsiteY31" fmla="*/ 1780492 h 2671042"/>
              <a:gd name="connsiteX32" fmla="*/ 4313148 w 4431663"/>
              <a:gd name="connsiteY32" fmla="*/ 2157534 h 2671042"/>
              <a:gd name="connsiteX33" fmla="*/ 4431663 w 4431663"/>
              <a:gd name="connsiteY33" fmla="*/ 2309968 h 267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31663" h="2671042">
                <a:moveTo>
                  <a:pt x="0" y="648604"/>
                </a:moveTo>
                <a:cubicBezTo>
                  <a:pt x="27821" y="839618"/>
                  <a:pt x="43175" y="1094459"/>
                  <a:pt x="80461" y="1232126"/>
                </a:cubicBezTo>
                <a:cubicBezTo>
                  <a:pt x="152165" y="1259659"/>
                  <a:pt x="149297" y="1247614"/>
                  <a:pt x="211249" y="1280310"/>
                </a:cubicBezTo>
                <a:cubicBezTo>
                  <a:pt x="269759" y="1426583"/>
                  <a:pt x="229606" y="1416830"/>
                  <a:pt x="304178" y="1531553"/>
                </a:cubicBezTo>
                <a:cubicBezTo>
                  <a:pt x="337449" y="1415683"/>
                  <a:pt x="374735" y="718740"/>
                  <a:pt x="410874" y="585088"/>
                </a:cubicBezTo>
                <a:cubicBezTo>
                  <a:pt x="447013" y="451436"/>
                  <a:pt x="483725" y="827154"/>
                  <a:pt x="521011" y="729639"/>
                </a:cubicBezTo>
                <a:cubicBezTo>
                  <a:pt x="558297" y="632124"/>
                  <a:pt x="604763" y="135947"/>
                  <a:pt x="634591" y="0"/>
                </a:cubicBezTo>
                <a:cubicBezTo>
                  <a:pt x="698838" y="232314"/>
                  <a:pt x="791766" y="1146084"/>
                  <a:pt x="844540" y="1235568"/>
                </a:cubicBezTo>
                <a:cubicBezTo>
                  <a:pt x="897314" y="1325052"/>
                  <a:pt x="915671" y="625814"/>
                  <a:pt x="951236" y="536904"/>
                </a:cubicBezTo>
                <a:cubicBezTo>
                  <a:pt x="973033" y="578779"/>
                  <a:pt x="1022940" y="667689"/>
                  <a:pt x="1057932" y="702106"/>
                </a:cubicBezTo>
                <a:cubicBezTo>
                  <a:pt x="1120459" y="712431"/>
                  <a:pt x="1108336" y="660250"/>
                  <a:pt x="1167420" y="713023"/>
                </a:cubicBezTo>
                <a:cubicBezTo>
                  <a:pt x="1223062" y="865605"/>
                  <a:pt x="1330407" y="1459278"/>
                  <a:pt x="1391786" y="1617596"/>
                </a:cubicBezTo>
                <a:cubicBezTo>
                  <a:pt x="1480699" y="1710522"/>
                  <a:pt x="1473815" y="1701344"/>
                  <a:pt x="1529458" y="1693313"/>
                </a:cubicBezTo>
                <a:cubicBezTo>
                  <a:pt x="1547241" y="1551056"/>
                  <a:pt x="1572481" y="1352012"/>
                  <a:pt x="1601736" y="1404211"/>
                </a:cubicBezTo>
                <a:cubicBezTo>
                  <a:pt x="1630991" y="1456410"/>
                  <a:pt x="1651069" y="2137291"/>
                  <a:pt x="1704990" y="2006507"/>
                </a:cubicBezTo>
                <a:cubicBezTo>
                  <a:pt x="1758912" y="1875723"/>
                  <a:pt x="1890847" y="789869"/>
                  <a:pt x="1925265" y="619505"/>
                </a:cubicBezTo>
                <a:cubicBezTo>
                  <a:pt x="1973450" y="800193"/>
                  <a:pt x="1998117" y="1078971"/>
                  <a:pt x="2035403" y="1108225"/>
                </a:cubicBezTo>
                <a:cubicBezTo>
                  <a:pt x="2072689" y="1137479"/>
                  <a:pt x="2100796" y="895414"/>
                  <a:pt x="2148982" y="795031"/>
                </a:cubicBezTo>
                <a:cubicBezTo>
                  <a:pt x="2173075" y="945891"/>
                  <a:pt x="2185121" y="968836"/>
                  <a:pt x="2262562" y="1497136"/>
                </a:cubicBezTo>
                <a:cubicBezTo>
                  <a:pt x="2443257" y="2035762"/>
                  <a:pt x="2491136" y="2245131"/>
                  <a:pt x="2586933" y="2601920"/>
                </a:cubicBezTo>
                <a:cubicBezTo>
                  <a:pt x="2720590" y="2611098"/>
                  <a:pt x="2685061" y="2691003"/>
                  <a:pt x="2795199" y="2666338"/>
                </a:cubicBezTo>
                <a:cubicBezTo>
                  <a:pt x="2846826" y="2510888"/>
                  <a:pt x="2959386" y="2236365"/>
                  <a:pt x="3016316" y="2164825"/>
                </a:cubicBezTo>
                <a:cubicBezTo>
                  <a:pt x="3073246" y="2093285"/>
                  <a:pt x="3065075" y="2221612"/>
                  <a:pt x="3136779" y="2237100"/>
                </a:cubicBezTo>
                <a:cubicBezTo>
                  <a:pt x="3191274" y="1946277"/>
                  <a:pt x="3291660" y="1759018"/>
                  <a:pt x="3343287" y="1617596"/>
                </a:cubicBezTo>
                <a:cubicBezTo>
                  <a:pt x="3394914" y="1476174"/>
                  <a:pt x="3408433" y="1404531"/>
                  <a:pt x="3446541" y="1388568"/>
                </a:cubicBezTo>
                <a:cubicBezTo>
                  <a:pt x="3484649" y="1372605"/>
                  <a:pt x="3535225" y="1465294"/>
                  <a:pt x="3571937" y="1521821"/>
                </a:cubicBezTo>
                <a:cubicBezTo>
                  <a:pt x="3608649" y="1578348"/>
                  <a:pt x="3629995" y="1672429"/>
                  <a:pt x="3666816" y="1727729"/>
                </a:cubicBezTo>
                <a:cubicBezTo>
                  <a:pt x="3703637" y="1783029"/>
                  <a:pt x="3752708" y="1812896"/>
                  <a:pt x="3792862" y="1853623"/>
                </a:cubicBezTo>
                <a:cubicBezTo>
                  <a:pt x="3833016" y="1894350"/>
                  <a:pt x="3875867" y="1909890"/>
                  <a:pt x="3907742" y="1972090"/>
                </a:cubicBezTo>
                <a:cubicBezTo>
                  <a:pt x="3939617" y="2034290"/>
                  <a:pt x="3954821" y="2228965"/>
                  <a:pt x="3984111" y="2226823"/>
                </a:cubicBezTo>
                <a:cubicBezTo>
                  <a:pt x="4013401" y="2224681"/>
                  <a:pt x="4042268" y="2033627"/>
                  <a:pt x="4083481" y="1959238"/>
                </a:cubicBezTo>
                <a:cubicBezTo>
                  <a:pt x="4124694" y="1884850"/>
                  <a:pt x="4214928" y="1681615"/>
                  <a:pt x="4231388" y="1780492"/>
                </a:cubicBezTo>
                <a:cubicBezTo>
                  <a:pt x="4267527" y="1873418"/>
                  <a:pt x="4264390" y="1928661"/>
                  <a:pt x="4313148" y="2157534"/>
                </a:cubicBezTo>
                <a:cubicBezTo>
                  <a:pt x="4368791" y="2056004"/>
                  <a:pt x="4431663" y="2309968"/>
                  <a:pt x="4431663" y="2309968"/>
                </a:cubicBez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34138" y="4926919"/>
            <a:ext cx="76800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1970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35688" y="4936985"/>
            <a:ext cx="77189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National Health Accounts – Historical Series, Table 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6937" y="5542944"/>
            <a:ext cx="270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Private Insurance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0745" y="5542944"/>
            <a:ext cx="1776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Medicare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1226" y="5581212"/>
            <a:ext cx="323574" cy="323574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06335" y="5581212"/>
            <a:ext cx="323574" cy="32357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Physicians Accept Medicare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5908" y="6158594"/>
            <a:ext cx="496208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en-US" sz="1600" dirty="0">
                <a:solidFill>
                  <a:schemeClr val="bg1"/>
                </a:solidFill>
                <a:latin typeface="Franklin Gothic Book"/>
                <a:cs typeface="Franklin Gothic Book"/>
              </a:rPr>
              <a:t>DHHS, Office of ASPE, August, 2013 </a:t>
            </a:r>
            <a:endParaRPr lang="en-US" sz="1600" dirty="0" smtClean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 algn="r" eaLnBrk="1" hangingPunct="1"/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(</a:t>
            </a:r>
            <a:r>
              <a:rPr lang="en-US" sz="1600" dirty="0">
                <a:solidFill>
                  <a:schemeClr val="bg1"/>
                </a:solidFill>
                <a:latin typeface="Franklin Gothic Book"/>
                <a:cs typeface="Franklin Gothic Book"/>
              </a:rPr>
              <a:t>based on analysis of NAMCS)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564400"/>
              </p:ext>
            </p:extLst>
          </p:nvPr>
        </p:nvGraphicFramePr>
        <p:xfrm>
          <a:off x="1986114" y="1397003"/>
          <a:ext cx="6741326" cy="4093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41326"/>
              </a:tblGrid>
              <a:tr h="8186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86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86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86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86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628897"/>
              </p:ext>
            </p:extLst>
          </p:nvPr>
        </p:nvGraphicFramePr>
        <p:xfrm>
          <a:off x="973959" y="1183978"/>
          <a:ext cx="964411" cy="49080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4411"/>
              </a:tblGrid>
              <a:tr h="81801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801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90%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801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80%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801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70%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801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801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276587"/>
            <a:ext cx="139409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physicians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131889"/>
              </p:ext>
            </p:extLst>
          </p:nvPr>
        </p:nvGraphicFramePr>
        <p:xfrm>
          <a:off x="1976560" y="5464536"/>
          <a:ext cx="6750880" cy="417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860"/>
                <a:gridCol w="843860"/>
                <a:gridCol w="843860"/>
                <a:gridCol w="843860"/>
                <a:gridCol w="843860"/>
                <a:gridCol w="843860"/>
                <a:gridCol w="843860"/>
                <a:gridCol w="843860"/>
              </a:tblGrid>
              <a:tr h="417159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2005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2006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2007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2008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2009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2010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2011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2012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Freeform 9"/>
          <p:cNvSpPr/>
          <p:nvPr/>
        </p:nvSpPr>
        <p:spPr>
          <a:xfrm>
            <a:off x="2395101" y="2273793"/>
            <a:ext cx="5915322" cy="546184"/>
          </a:xfrm>
          <a:custGeom>
            <a:avLst/>
            <a:gdLst>
              <a:gd name="connsiteX0" fmla="*/ 0 w 5915322"/>
              <a:gd name="connsiteY0" fmla="*/ 9505 h 550757"/>
              <a:gd name="connsiteX1" fmla="*/ 849875 w 5915322"/>
              <a:gd name="connsiteY1" fmla="*/ 28820 h 550757"/>
              <a:gd name="connsiteX2" fmla="*/ 1694921 w 5915322"/>
              <a:gd name="connsiteY2" fmla="*/ 250942 h 550757"/>
              <a:gd name="connsiteX3" fmla="*/ 2544796 w 5915322"/>
              <a:gd name="connsiteY3" fmla="*/ 130223 h 550757"/>
              <a:gd name="connsiteX4" fmla="*/ 3375355 w 5915322"/>
              <a:gd name="connsiteY4" fmla="*/ 52964 h 550757"/>
              <a:gd name="connsiteX5" fmla="*/ 4225230 w 5915322"/>
              <a:gd name="connsiteY5" fmla="*/ 125395 h 550757"/>
              <a:gd name="connsiteX6" fmla="*/ 5070276 w 5915322"/>
              <a:gd name="connsiteY6" fmla="*/ 550323 h 550757"/>
              <a:gd name="connsiteX7" fmla="*/ 5915322 w 5915322"/>
              <a:gd name="connsiteY7" fmla="*/ 212312 h 550757"/>
              <a:gd name="connsiteX8" fmla="*/ 5915322 w 5915322"/>
              <a:gd name="connsiteY8" fmla="*/ 212312 h 550757"/>
              <a:gd name="connsiteX9" fmla="*/ 5915322 w 5915322"/>
              <a:gd name="connsiteY9" fmla="*/ 212312 h 550757"/>
              <a:gd name="connsiteX0" fmla="*/ 0 w 5915322"/>
              <a:gd name="connsiteY0" fmla="*/ 9505 h 574617"/>
              <a:gd name="connsiteX1" fmla="*/ 849875 w 5915322"/>
              <a:gd name="connsiteY1" fmla="*/ 28820 h 574617"/>
              <a:gd name="connsiteX2" fmla="*/ 1694921 w 5915322"/>
              <a:gd name="connsiteY2" fmla="*/ 250942 h 574617"/>
              <a:gd name="connsiteX3" fmla="*/ 2544796 w 5915322"/>
              <a:gd name="connsiteY3" fmla="*/ 130223 h 574617"/>
              <a:gd name="connsiteX4" fmla="*/ 3375355 w 5915322"/>
              <a:gd name="connsiteY4" fmla="*/ 52964 h 574617"/>
              <a:gd name="connsiteX5" fmla="*/ 4225230 w 5915322"/>
              <a:gd name="connsiteY5" fmla="*/ 125395 h 574617"/>
              <a:gd name="connsiteX6" fmla="*/ 5070276 w 5915322"/>
              <a:gd name="connsiteY6" fmla="*/ 550323 h 574617"/>
              <a:gd name="connsiteX7" fmla="*/ 5915322 w 5915322"/>
              <a:gd name="connsiteY7" fmla="*/ 212312 h 574617"/>
              <a:gd name="connsiteX8" fmla="*/ 5915322 w 5915322"/>
              <a:gd name="connsiteY8" fmla="*/ 212312 h 574617"/>
              <a:gd name="connsiteX9" fmla="*/ 5915322 w 5915322"/>
              <a:gd name="connsiteY9" fmla="*/ 212312 h 574617"/>
              <a:gd name="connsiteX0" fmla="*/ 0 w 5915322"/>
              <a:gd name="connsiteY0" fmla="*/ 9505 h 550520"/>
              <a:gd name="connsiteX1" fmla="*/ 849875 w 5915322"/>
              <a:gd name="connsiteY1" fmla="*/ 28820 h 550520"/>
              <a:gd name="connsiteX2" fmla="*/ 1694921 w 5915322"/>
              <a:gd name="connsiteY2" fmla="*/ 250942 h 550520"/>
              <a:gd name="connsiteX3" fmla="*/ 2544796 w 5915322"/>
              <a:gd name="connsiteY3" fmla="*/ 130223 h 550520"/>
              <a:gd name="connsiteX4" fmla="*/ 3375355 w 5915322"/>
              <a:gd name="connsiteY4" fmla="*/ 52964 h 550520"/>
              <a:gd name="connsiteX5" fmla="*/ 4225230 w 5915322"/>
              <a:gd name="connsiteY5" fmla="*/ 125395 h 550520"/>
              <a:gd name="connsiteX6" fmla="*/ 5070276 w 5915322"/>
              <a:gd name="connsiteY6" fmla="*/ 550323 h 550520"/>
              <a:gd name="connsiteX7" fmla="*/ 5915322 w 5915322"/>
              <a:gd name="connsiteY7" fmla="*/ 212312 h 550520"/>
              <a:gd name="connsiteX8" fmla="*/ 5915322 w 5915322"/>
              <a:gd name="connsiteY8" fmla="*/ 212312 h 550520"/>
              <a:gd name="connsiteX9" fmla="*/ 5915322 w 5915322"/>
              <a:gd name="connsiteY9" fmla="*/ 212312 h 550520"/>
              <a:gd name="connsiteX0" fmla="*/ 0 w 5915322"/>
              <a:gd name="connsiteY0" fmla="*/ 9505 h 550520"/>
              <a:gd name="connsiteX1" fmla="*/ 849875 w 5915322"/>
              <a:gd name="connsiteY1" fmla="*/ 28820 h 550520"/>
              <a:gd name="connsiteX2" fmla="*/ 1694921 w 5915322"/>
              <a:gd name="connsiteY2" fmla="*/ 250942 h 550520"/>
              <a:gd name="connsiteX3" fmla="*/ 2544796 w 5915322"/>
              <a:gd name="connsiteY3" fmla="*/ 130223 h 550520"/>
              <a:gd name="connsiteX4" fmla="*/ 3375355 w 5915322"/>
              <a:gd name="connsiteY4" fmla="*/ 52964 h 550520"/>
              <a:gd name="connsiteX5" fmla="*/ 4225230 w 5915322"/>
              <a:gd name="connsiteY5" fmla="*/ 125395 h 550520"/>
              <a:gd name="connsiteX6" fmla="*/ 5070276 w 5915322"/>
              <a:gd name="connsiteY6" fmla="*/ 550323 h 550520"/>
              <a:gd name="connsiteX7" fmla="*/ 5915322 w 5915322"/>
              <a:gd name="connsiteY7" fmla="*/ 212312 h 550520"/>
              <a:gd name="connsiteX8" fmla="*/ 5915322 w 5915322"/>
              <a:gd name="connsiteY8" fmla="*/ 212312 h 550520"/>
              <a:gd name="connsiteX9" fmla="*/ 5915322 w 5915322"/>
              <a:gd name="connsiteY9" fmla="*/ 212312 h 550520"/>
              <a:gd name="connsiteX0" fmla="*/ 0 w 5915322"/>
              <a:gd name="connsiteY0" fmla="*/ 9505 h 550520"/>
              <a:gd name="connsiteX1" fmla="*/ 849875 w 5915322"/>
              <a:gd name="connsiteY1" fmla="*/ 28820 h 550520"/>
              <a:gd name="connsiteX2" fmla="*/ 1694921 w 5915322"/>
              <a:gd name="connsiteY2" fmla="*/ 250942 h 550520"/>
              <a:gd name="connsiteX3" fmla="*/ 2544796 w 5915322"/>
              <a:gd name="connsiteY3" fmla="*/ 130223 h 550520"/>
              <a:gd name="connsiteX4" fmla="*/ 3375355 w 5915322"/>
              <a:gd name="connsiteY4" fmla="*/ 52964 h 550520"/>
              <a:gd name="connsiteX5" fmla="*/ 4225230 w 5915322"/>
              <a:gd name="connsiteY5" fmla="*/ 125395 h 550520"/>
              <a:gd name="connsiteX6" fmla="*/ 5070276 w 5915322"/>
              <a:gd name="connsiteY6" fmla="*/ 550323 h 550520"/>
              <a:gd name="connsiteX7" fmla="*/ 5915322 w 5915322"/>
              <a:gd name="connsiteY7" fmla="*/ 212312 h 550520"/>
              <a:gd name="connsiteX8" fmla="*/ 5915322 w 5915322"/>
              <a:gd name="connsiteY8" fmla="*/ 212312 h 550520"/>
              <a:gd name="connsiteX9" fmla="*/ 5915322 w 5915322"/>
              <a:gd name="connsiteY9" fmla="*/ 212312 h 550520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1694921 w 5915322"/>
              <a:gd name="connsiteY2" fmla="*/ 246803 h 546184"/>
              <a:gd name="connsiteX3" fmla="*/ 2544796 w 5915322"/>
              <a:gd name="connsiteY3" fmla="*/ 126084 h 546184"/>
              <a:gd name="connsiteX4" fmla="*/ 3375355 w 5915322"/>
              <a:gd name="connsiteY4" fmla="*/ 48825 h 546184"/>
              <a:gd name="connsiteX5" fmla="*/ 4225230 w 5915322"/>
              <a:gd name="connsiteY5" fmla="*/ 121256 h 546184"/>
              <a:gd name="connsiteX6" fmla="*/ 5070276 w 5915322"/>
              <a:gd name="connsiteY6" fmla="*/ 546184 h 546184"/>
              <a:gd name="connsiteX7" fmla="*/ 5915322 w 5915322"/>
              <a:gd name="connsiteY7" fmla="*/ 208173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1694921 w 5915322"/>
              <a:gd name="connsiteY2" fmla="*/ 246803 h 546184"/>
              <a:gd name="connsiteX3" fmla="*/ 2544796 w 5915322"/>
              <a:gd name="connsiteY3" fmla="*/ 126084 h 546184"/>
              <a:gd name="connsiteX4" fmla="*/ 3375355 w 5915322"/>
              <a:gd name="connsiteY4" fmla="*/ 48825 h 546184"/>
              <a:gd name="connsiteX5" fmla="*/ 4225230 w 5915322"/>
              <a:gd name="connsiteY5" fmla="*/ 121256 h 546184"/>
              <a:gd name="connsiteX6" fmla="*/ 5070276 w 5915322"/>
              <a:gd name="connsiteY6" fmla="*/ 546184 h 546184"/>
              <a:gd name="connsiteX7" fmla="*/ 5915322 w 5915322"/>
              <a:gd name="connsiteY7" fmla="*/ 208173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1694921 w 5915322"/>
              <a:gd name="connsiteY2" fmla="*/ 246803 h 546184"/>
              <a:gd name="connsiteX3" fmla="*/ 2544796 w 5915322"/>
              <a:gd name="connsiteY3" fmla="*/ 126084 h 546184"/>
              <a:gd name="connsiteX4" fmla="*/ 3375355 w 5915322"/>
              <a:gd name="connsiteY4" fmla="*/ 48825 h 546184"/>
              <a:gd name="connsiteX5" fmla="*/ 4225230 w 5915322"/>
              <a:gd name="connsiteY5" fmla="*/ 121256 h 546184"/>
              <a:gd name="connsiteX6" fmla="*/ 5070276 w 5915322"/>
              <a:gd name="connsiteY6" fmla="*/ 546184 h 546184"/>
              <a:gd name="connsiteX7" fmla="*/ 5915322 w 5915322"/>
              <a:gd name="connsiteY7" fmla="*/ 208173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1694921 w 5915322"/>
              <a:gd name="connsiteY2" fmla="*/ 246803 h 546184"/>
              <a:gd name="connsiteX3" fmla="*/ 2544796 w 5915322"/>
              <a:gd name="connsiteY3" fmla="*/ 126084 h 546184"/>
              <a:gd name="connsiteX4" fmla="*/ 3375355 w 5915322"/>
              <a:gd name="connsiteY4" fmla="*/ 48825 h 546184"/>
              <a:gd name="connsiteX5" fmla="*/ 4225230 w 5915322"/>
              <a:gd name="connsiteY5" fmla="*/ 121256 h 546184"/>
              <a:gd name="connsiteX6" fmla="*/ 5070276 w 5915322"/>
              <a:gd name="connsiteY6" fmla="*/ 546184 h 546184"/>
              <a:gd name="connsiteX7" fmla="*/ 5915322 w 5915322"/>
              <a:gd name="connsiteY7" fmla="*/ 208173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1694921 w 5915322"/>
              <a:gd name="connsiteY2" fmla="*/ 246803 h 546184"/>
              <a:gd name="connsiteX3" fmla="*/ 2544796 w 5915322"/>
              <a:gd name="connsiteY3" fmla="*/ 126084 h 546184"/>
              <a:gd name="connsiteX4" fmla="*/ 3375355 w 5915322"/>
              <a:gd name="connsiteY4" fmla="*/ 48825 h 546184"/>
              <a:gd name="connsiteX5" fmla="*/ 4225230 w 5915322"/>
              <a:gd name="connsiteY5" fmla="*/ 121256 h 546184"/>
              <a:gd name="connsiteX6" fmla="*/ 5070276 w 5915322"/>
              <a:gd name="connsiteY6" fmla="*/ 546184 h 546184"/>
              <a:gd name="connsiteX7" fmla="*/ 5915322 w 5915322"/>
              <a:gd name="connsiteY7" fmla="*/ 208173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15322" h="546184">
                <a:moveTo>
                  <a:pt x="0" y="5366"/>
                </a:moveTo>
                <a:cubicBezTo>
                  <a:pt x="283694" y="-5097"/>
                  <a:pt x="123136" y="-1072"/>
                  <a:pt x="849875" y="24681"/>
                </a:cubicBezTo>
                <a:cubicBezTo>
                  <a:pt x="1537984" y="224269"/>
                  <a:pt x="1103389" y="89870"/>
                  <a:pt x="1694921" y="246803"/>
                </a:cubicBezTo>
                <a:cubicBezTo>
                  <a:pt x="2387858" y="152642"/>
                  <a:pt x="2264724" y="159080"/>
                  <a:pt x="2544796" y="126084"/>
                </a:cubicBezTo>
                <a:cubicBezTo>
                  <a:pt x="2824868" y="93088"/>
                  <a:pt x="2839355" y="97918"/>
                  <a:pt x="3375355" y="48825"/>
                </a:cubicBezTo>
                <a:cubicBezTo>
                  <a:pt x="3665085" y="81821"/>
                  <a:pt x="3822023" y="81821"/>
                  <a:pt x="4225230" y="121256"/>
                </a:cubicBezTo>
                <a:lnTo>
                  <a:pt x="5070276" y="546184"/>
                </a:lnTo>
                <a:cubicBezTo>
                  <a:pt x="5395417" y="425467"/>
                  <a:pt x="5915322" y="208173"/>
                  <a:pt x="5915322" y="208173"/>
                </a:cubicBezTo>
                <a:lnTo>
                  <a:pt x="5915322" y="208173"/>
                </a:lnTo>
                <a:lnTo>
                  <a:pt x="5915322" y="208173"/>
                </a:ln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409587" y="2156320"/>
            <a:ext cx="5915322" cy="487702"/>
          </a:xfrm>
          <a:custGeom>
            <a:avLst/>
            <a:gdLst>
              <a:gd name="connsiteX0" fmla="*/ 0 w 5915322"/>
              <a:gd name="connsiteY0" fmla="*/ 9505 h 550757"/>
              <a:gd name="connsiteX1" fmla="*/ 849875 w 5915322"/>
              <a:gd name="connsiteY1" fmla="*/ 28820 h 550757"/>
              <a:gd name="connsiteX2" fmla="*/ 1694921 w 5915322"/>
              <a:gd name="connsiteY2" fmla="*/ 250942 h 550757"/>
              <a:gd name="connsiteX3" fmla="*/ 2544796 w 5915322"/>
              <a:gd name="connsiteY3" fmla="*/ 130223 h 550757"/>
              <a:gd name="connsiteX4" fmla="*/ 3375355 w 5915322"/>
              <a:gd name="connsiteY4" fmla="*/ 52964 h 550757"/>
              <a:gd name="connsiteX5" fmla="*/ 4225230 w 5915322"/>
              <a:gd name="connsiteY5" fmla="*/ 125395 h 550757"/>
              <a:gd name="connsiteX6" fmla="*/ 5070276 w 5915322"/>
              <a:gd name="connsiteY6" fmla="*/ 550323 h 550757"/>
              <a:gd name="connsiteX7" fmla="*/ 5915322 w 5915322"/>
              <a:gd name="connsiteY7" fmla="*/ 212312 h 550757"/>
              <a:gd name="connsiteX8" fmla="*/ 5915322 w 5915322"/>
              <a:gd name="connsiteY8" fmla="*/ 212312 h 550757"/>
              <a:gd name="connsiteX9" fmla="*/ 5915322 w 5915322"/>
              <a:gd name="connsiteY9" fmla="*/ 212312 h 550757"/>
              <a:gd name="connsiteX0" fmla="*/ 0 w 5915322"/>
              <a:gd name="connsiteY0" fmla="*/ 9505 h 574617"/>
              <a:gd name="connsiteX1" fmla="*/ 849875 w 5915322"/>
              <a:gd name="connsiteY1" fmla="*/ 28820 h 574617"/>
              <a:gd name="connsiteX2" fmla="*/ 1694921 w 5915322"/>
              <a:gd name="connsiteY2" fmla="*/ 250942 h 574617"/>
              <a:gd name="connsiteX3" fmla="*/ 2544796 w 5915322"/>
              <a:gd name="connsiteY3" fmla="*/ 130223 h 574617"/>
              <a:gd name="connsiteX4" fmla="*/ 3375355 w 5915322"/>
              <a:gd name="connsiteY4" fmla="*/ 52964 h 574617"/>
              <a:gd name="connsiteX5" fmla="*/ 4225230 w 5915322"/>
              <a:gd name="connsiteY5" fmla="*/ 125395 h 574617"/>
              <a:gd name="connsiteX6" fmla="*/ 5070276 w 5915322"/>
              <a:gd name="connsiteY6" fmla="*/ 550323 h 574617"/>
              <a:gd name="connsiteX7" fmla="*/ 5915322 w 5915322"/>
              <a:gd name="connsiteY7" fmla="*/ 212312 h 574617"/>
              <a:gd name="connsiteX8" fmla="*/ 5915322 w 5915322"/>
              <a:gd name="connsiteY8" fmla="*/ 212312 h 574617"/>
              <a:gd name="connsiteX9" fmla="*/ 5915322 w 5915322"/>
              <a:gd name="connsiteY9" fmla="*/ 212312 h 574617"/>
              <a:gd name="connsiteX0" fmla="*/ 0 w 5915322"/>
              <a:gd name="connsiteY0" fmla="*/ 9505 h 550520"/>
              <a:gd name="connsiteX1" fmla="*/ 849875 w 5915322"/>
              <a:gd name="connsiteY1" fmla="*/ 28820 h 550520"/>
              <a:gd name="connsiteX2" fmla="*/ 1694921 w 5915322"/>
              <a:gd name="connsiteY2" fmla="*/ 250942 h 550520"/>
              <a:gd name="connsiteX3" fmla="*/ 2544796 w 5915322"/>
              <a:gd name="connsiteY3" fmla="*/ 130223 h 550520"/>
              <a:gd name="connsiteX4" fmla="*/ 3375355 w 5915322"/>
              <a:gd name="connsiteY4" fmla="*/ 52964 h 550520"/>
              <a:gd name="connsiteX5" fmla="*/ 4225230 w 5915322"/>
              <a:gd name="connsiteY5" fmla="*/ 125395 h 550520"/>
              <a:gd name="connsiteX6" fmla="*/ 5070276 w 5915322"/>
              <a:gd name="connsiteY6" fmla="*/ 550323 h 550520"/>
              <a:gd name="connsiteX7" fmla="*/ 5915322 w 5915322"/>
              <a:gd name="connsiteY7" fmla="*/ 212312 h 550520"/>
              <a:gd name="connsiteX8" fmla="*/ 5915322 w 5915322"/>
              <a:gd name="connsiteY8" fmla="*/ 212312 h 550520"/>
              <a:gd name="connsiteX9" fmla="*/ 5915322 w 5915322"/>
              <a:gd name="connsiteY9" fmla="*/ 212312 h 550520"/>
              <a:gd name="connsiteX0" fmla="*/ 0 w 5915322"/>
              <a:gd name="connsiteY0" fmla="*/ 9505 h 550520"/>
              <a:gd name="connsiteX1" fmla="*/ 849875 w 5915322"/>
              <a:gd name="connsiteY1" fmla="*/ 28820 h 550520"/>
              <a:gd name="connsiteX2" fmla="*/ 1694921 w 5915322"/>
              <a:gd name="connsiteY2" fmla="*/ 250942 h 550520"/>
              <a:gd name="connsiteX3" fmla="*/ 2544796 w 5915322"/>
              <a:gd name="connsiteY3" fmla="*/ 130223 h 550520"/>
              <a:gd name="connsiteX4" fmla="*/ 3375355 w 5915322"/>
              <a:gd name="connsiteY4" fmla="*/ 52964 h 550520"/>
              <a:gd name="connsiteX5" fmla="*/ 4225230 w 5915322"/>
              <a:gd name="connsiteY5" fmla="*/ 125395 h 550520"/>
              <a:gd name="connsiteX6" fmla="*/ 5070276 w 5915322"/>
              <a:gd name="connsiteY6" fmla="*/ 550323 h 550520"/>
              <a:gd name="connsiteX7" fmla="*/ 5915322 w 5915322"/>
              <a:gd name="connsiteY7" fmla="*/ 212312 h 550520"/>
              <a:gd name="connsiteX8" fmla="*/ 5915322 w 5915322"/>
              <a:gd name="connsiteY8" fmla="*/ 212312 h 550520"/>
              <a:gd name="connsiteX9" fmla="*/ 5915322 w 5915322"/>
              <a:gd name="connsiteY9" fmla="*/ 212312 h 550520"/>
              <a:gd name="connsiteX0" fmla="*/ 0 w 5915322"/>
              <a:gd name="connsiteY0" fmla="*/ 9505 h 550520"/>
              <a:gd name="connsiteX1" fmla="*/ 849875 w 5915322"/>
              <a:gd name="connsiteY1" fmla="*/ 28820 h 550520"/>
              <a:gd name="connsiteX2" fmla="*/ 1694921 w 5915322"/>
              <a:gd name="connsiteY2" fmla="*/ 250942 h 550520"/>
              <a:gd name="connsiteX3" fmla="*/ 2544796 w 5915322"/>
              <a:gd name="connsiteY3" fmla="*/ 130223 h 550520"/>
              <a:gd name="connsiteX4" fmla="*/ 3375355 w 5915322"/>
              <a:gd name="connsiteY4" fmla="*/ 52964 h 550520"/>
              <a:gd name="connsiteX5" fmla="*/ 4225230 w 5915322"/>
              <a:gd name="connsiteY5" fmla="*/ 125395 h 550520"/>
              <a:gd name="connsiteX6" fmla="*/ 5070276 w 5915322"/>
              <a:gd name="connsiteY6" fmla="*/ 550323 h 550520"/>
              <a:gd name="connsiteX7" fmla="*/ 5915322 w 5915322"/>
              <a:gd name="connsiteY7" fmla="*/ 212312 h 550520"/>
              <a:gd name="connsiteX8" fmla="*/ 5915322 w 5915322"/>
              <a:gd name="connsiteY8" fmla="*/ 212312 h 550520"/>
              <a:gd name="connsiteX9" fmla="*/ 5915322 w 5915322"/>
              <a:gd name="connsiteY9" fmla="*/ 212312 h 550520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9505 h 550323"/>
              <a:gd name="connsiteX1" fmla="*/ 849875 w 5915322"/>
              <a:gd name="connsiteY1" fmla="*/ 28820 h 550323"/>
              <a:gd name="connsiteX2" fmla="*/ 1694921 w 5915322"/>
              <a:gd name="connsiteY2" fmla="*/ 250942 h 550323"/>
              <a:gd name="connsiteX3" fmla="*/ 2544796 w 5915322"/>
              <a:gd name="connsiteY3" fmla="*/ 130223 h 550323"/>
              <a:gd name="connsiteX4" fmla="*/ 3375355 w 5915322"/>
              <a:gd name="connsiteY4" fmla="*/ 52964 h 550323"/>
              <a:gd name="connsiteX5" fmla="*/ 4225230 w 5915322"/>
              <a:gd name="connsiteY5" fmla="*/ 125395 h 550323"/>
              <a:gd name="connsiteX6" fmla="*/ 5070276 w 5915322"/>
              <a:gd name="connsiteY6" fmla="*/ 550323 h 550323"/>
              <a:gd name="connsiteX7" fmla="*/ 5915322 w 5915322"/>
              <a:gd name="connsiteY7" fmla="*/ 212312 h 550323"/>
              <a:gd name="connsiteX8" fmla="*/ 5915322 w 5915322"/>
              <a:gd name="connsiteY8" fmla="*/ 212312 h 550323"/>
              <a:gd name="connsiteX9" fmla="*/ 5915322 w 5915322"/>
              <a:gd name="connsiteY9" fmla="*/ 212312 h 550323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1694921 w 5915322"/>
              <a:gd name="connsiteY2" fmla="*/ 246803 h 546184"/>
              <a:gd name="connsiteX3" fmla="*/ 2544796 w 5915322"/>
              <a:gd name="connsiteY3" fmla="*/ 126084 h 546184"/>
              <a:gd name="connsiteX4" fmla="*/ 3375355 w 5915322"/>
              <a:gd name="connsiteY4" fmla="*/ 48825 h 546184"/>
              <a:gd name="connsiteX5" fmla="*/ 4225230 w 5915322"/>
              <a:gd name="connsiteY5" fmla="*/ 121256 h 546184"/>
              <a:gd name="connsiteX6" fmla="*/ 5070276 w 5915322"/>
              <a:gd name="connsiteY6" fmla="*/ 546184 h 546184"/>
              <a:gd name="connsiteX7" fmla="*/ 5915322 w 5915322"/>
              <a:gd name="connsiteY7" fmla="*/ 208173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1694921 w 5915322"/>
              <a:gd name="connsiteY2" fmla="*/ 246803 h 546184"/>
              <a:gd name="connsiteX3" fmla="*/ 2544796 w 5915322"/>
              <a:gd name="connsiteY3" fmla="*/ 126084 h 546184"/>
              <a:gd name="connsiteX4" fmla="*/ 3375355 w 5915322"/>
              <a:gd name="connsiteY4" fmla="*/ 48825 h 546184"/>
              <a:gd name="connsiteX5" fmla="*/ 4225230 w 5915322"/>
              <a:gd name="connsiteY5" fmla="*/ 121256 h 546184"/>
              <a:gd name="connsiteX6" fmla="*/ 5070276 w 5915322"/>
              <a:gd name="connsiteY6" fmla="*/ 546184 h 546184"/>
              <a:gd name="connsiteX7" fmla="*/ 5915322 w 5915322"/>
              <a:gd name="connsiteY7" fmla="*/ 208173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1694921 w 5915322"/>
              <a:gd name="connsiteY2" fmla="*/ 246803 h 546184"/>
              <a:gd name="connsiteX3" fmla="*/ 2544796 w 5915322"/>
              <a:gd name="connsiteY3" fmla="*/ 126084 h 546184"/>
              <a:gd name="connsiteX4" fmla="*/ 3375355 w 5915322"/>
              <a:gd name="connsiteY4" fmla="*/ 48825 h 546184"/>
              <a:gd name="connsiteX5" fmla="*/ 4225230 w 5915322"/>
              <a:gd name="connsiteY5" fmla="*/ 121256 h 546184"/>
              <a:gd name="connsiteX6" fmla="*/ 5070276 w 5915322"/>
              <a:gd name="connsiteY6" fmla="*/ 546184 h 546184"/>
              <a:gd name="connsiteX7" fmla="*/ 5915322 w 5915322"/>
              <a:gd name="connsiteY7" fmla="*/ 208173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1694921 w 5915322"/>
              <a:gd name="connsiteY2" fmla="*/ 246803 h 546184"/>
              <a:gd name="connsiteX3" fmla="*/ 2544796 w 5915322"/>
              <a:gd name="connsiteY3" fmla="*/ 126084 h 546184"/>
              <a:gd name="connsiteX4" fmla="*/ 3375355 w 5915322"/>
              <a:gd name="connsiteY4" fmla="*/ 48825 h 546184"/>
              <a:gd name="connsiteX5" fmla="*/ 4225230 w 5915322"/>
              <a:gd name="connsiteY5" fmla="*/ 121256 h 546184"/>
              <a:gd name="connsiteX6" fmla="*/ 5070276 w 5915322"/>
              <a:gd name="connsiteY6" fmla="*/ 546184 h 546184"/>
              <a:gd name="connsiteX7" fmla="*/ 5915322 w 5915322"/>
              <a:gd name="connsiteY7" fmla="*/ 208173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1694921 w 5915322"/>
              <a:gd name="connsiteY2" fmla="*/ 246803 h 546184"/>
              <a:gd name="connsiteX3" fmla="*/ 2544796 w 5915322"/>
              <a:gd name="connsiteY3" fmla="*/ 126084 h 546184"/>
              <a:gd name="connsiteX4" fmla="*/ 3375355 w 5915322"/>
              <a:gd name="connsiteY4" fmla="*/ 48825 h 546184"/>
              <a:gd name="connsiteX5" fmla="*/ 4225230 w 5915322"/>
              <a:gd name="connsiteY5" fmla="*/ 121256 h 546184"/>
              <a:gd name="connsiteX6" fmla="*/ 5070276 w 5915322"/>
              <a:gd name="connsiteY6" fmla="*/ 546184 h 546184"/>
              <a:gd name="connsiteX7" fmla="*/ 5915322 w 5915322"/>
              <a:gd name="connsiteY7" fmla="*/ 208173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845046 w 5915322"/>
              <a:gd name="connsiteY2" fmla="*/ 36458 h 546184"/>
              <a:gd name="connsiteX3" fmla="*/ 1694921 w 5915322"/>
              <a:gd name="connsiteY3" fmla="*/ 246803 h 546184"/>
              <a:gd name="connsiteX4" fmla="*/ 2544796 w 5915322"/>
              <a:gd name="connsiteY4" fmla="*/ 126084 h 546184"/>
              <a:gd name="connsiteX5" fmla="*/ 3375355 w 5915322"/>
              <a:gd name="connsiteY5" fmla="*/ 48825 h 546184"/>
              <a:gd name="connsiteX6" fmla="*/ 4225230 w 5915322"/>
              <a:gd name="connsiteY6" fmla="*/ 121256 h 546184"/>
              <a:gd name="connsiteX7" fmla="*/ 5070276 w 5915322"/>
              <a:gd name="connsiteY7" fmla="*/ 546184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10" fmla="*/ 5915322 w 5915322"/>
              <a:gd name="connsiteY10" fmla="*/ 208173 h 546184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845046 w 5915322"/>
              <a:gd name="connsiteY2" fmla="*/ 36458 h 546184"/>
              <a:gd name="connsiteX3" fmla="*/ 1694921 w 5915322"/>
              <a:gd name="connsiteY3" fmla="*/ 246803 h 546184"/>
              <a:gd name="connsiteX4" fmla="*/ 2544796 w 5915322"/>
              <a:gd name="connsiteY4" fmla="*/ 126084 h 546184"/>
              <a:gd name="connsiteX5" fmla="*/ 3375355 w 5915322"/>
              <a:gd name="connsiteY5" fmla="*/ 48825 h 546184"/>
              <a:gd name="connsiteX6" fmla="*/ 4225230 w 5915322"/>
              <a:gd name="connsiteY6" fmla="*/ 121256 h 546184"/>
              <a:gd name="connsiteX7" fmla="*/ 5070276 w 5915322"/>
              <a:gd name="connsiteY7" fmla="*/ 546184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10" fmla="*/ 5915322 w 5915322"/>
              <a:gd name="connsiteY10" fmla="*/ 208173 h 546184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845046 w 5915322"/>
              <a:gd name="connsiteY2" fmla="*/ 36458 h 546184"/>
              <a:gd name="connsiteX3" fmla="*/ 1694921 w 5915322"/>
              <a:gd name="connsiteY3" fmla="*/ 246803 h 546184"/>
              <a:gd name="connsiteX4" fmla="*/ 2539967 w 5915322"/>
              <a:gd name="connsiteY4" fmla="*/ 111597 h 546184"/>
              <a:gd name="connsiteX5" fmla="*/ 3375355 w 5915322"/>
              <a:gd name="connsiteY5" fmla="*/ 48825 h 546184"/>
              <a:gd name="connsiteX6" fmla="*/ 4225230 w 5915322"/>
              <a:gd name="connsiteY6" fmla="*/ 121256 h 546184"/>
              <a:gd name="connsiteX7" fmla="*/ 5070276 w 5915322"/>
              <a:gd name="connsiteY7" fmla="*/ 546184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10" fmla="*/ 5915322 w 5915322"/>
              <a:gd name="connsiteY10" fmla="*/ 208173 h 546184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845046 w 5915322"/>
              <a:gd name="connsiteY2" fmla="*/ 36458 h 546184"/>
              <a:gd name="connsiteX3" fmla="*/ 1694921 w 5915322"/>
              <a:gd name="connsiteY3" fmla="*/ 246803 h 546184"/>
              <a:gd name="connsiteX4" fmla="*/ 2539967 w 5915322"/>
              <a:gd name="connsiteY4" fmla="*/ 111597 h 546184"/>
              <a:gd name="connsiteX5" fmla="*/ 3375355 w 5915322"/>
              <a:gd name="connsiteY5" fmla="*/ 58482 h 546184"/>
              <a:gd name="connsiteX6" fmla="*/ 4225230 w 5915322"/>
              <a:gd name="connsiteY6" fmla="*/ 121256 h 546184"/>
              <a:gd name="connsiteX7" fmla="*/ 5070276 w 5915322"/>
              <a:gd name="connsiteY7" fmla="*/ 546184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10" fmla="*/ 5915322 w 5915322"/>
              <a:gd name="connsiteY10" fmla="*/ 208173 h 546184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845046 w 5915322"/>
              <a:gd name="connsiteY2" fmla="*/ 36458 h 546184"/>
              <a:gd name="connsiteX3" fmla="*/ 1694921 w 5915322"/>
              <a:gd name="connsiteY3" fmla="*/ 246803 h 546184"/>
              <a:gd name="connsiteX4" fmla="*/ 2539967 w 5915322"/>
              <a:gd name="connsiteY4" fmla="*/ 111597 h 546184"/>
              <a:gd name="connsiteX5" fmla="*/ 3375355 w 5915322"/>
              <a:gd name="connsiteY5" fmla="*/ 58482 h 546184"/>
              <a:gd name="connsiteX6" fmla="*/ 4215572 w 5915322"/>
              <a:gd name="connsiteY6" fmla="*/ 58482 h 546184"/>
              <a:gd name="connsiteX7" fmla="*/ 5070276 w 5915322"/>
              <a:gd name="connsiteY7" fmla="*/ 546184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10" fmla="*/ 5915322 w 5915322"/>
              <a:gd name="connsiteY10" fmla="*/ 208173 h 546184"/>
              <a:gd name="connsiteX0" fmla="*/ 0 w 5915322"/>
              <a:gd name="connsiteY0" fmla="*/ 5366 h 546184"/>
              <a:gd name="connsiteX1" fmla="*/ 849875 w 5915322"/>
              <a:gd name="connsiteY1" fmla="*/ 24681 h 546184"/>
              <a:gd name="connsiteX2" fmla="*/ 845046 w 5915322"/>
              <a:gd name="connsiteY2" fmla="*/ 36458 h 546184"/>
              <a:gd name="connsiteX3" fmla="*/ 1694921 w 5915322"/>
              <a:gd name="connsiteY3" fmla="*/ 246803 h 546184"/>
              <a:gd name="connsiteX4" fmla="*/ 2539967 w 5915322"/>
              <a:gd name="connsiteY4" fmla="*/ 111597 h 546184"/>
              <a:gd name="connsiteX5" fmla="*/ 3375355 w 5915322"/>
              <a:gd name="connsiteY5" fmla="*/ 58482 h 546184"/>
              <a:gd name="connsiteX6" fmla="*/ 4215572 w 5915322"/>
              <a:gd name="connsiteY6" fmla="*/ 58482 h 546184"/>
              <a:gd name="connsiteX7" fmla="*/ 5070276 w 5915322"/>
              <a:gd name="connsiteY7" fmla="*/ 546184 h 546184"/>
              <a:gd name="connsiteX8" fmla="*/ 5915322 w 5915322"/>
              <a:gd name="connsiteY8" fmla="*/ 208173 h 546184"/>
              <a:gd name="connsiteX9" fmla="*/ 5915322 w 5915322"/>
              <a:gd name="connsiteY9" fmla="*/ 208173 h 546184"/>
              <a:gd name="connsiteX10" fmla="*/ 5915322 w 5915322"/>
              <a:gd name="connsiteY10" fmla="*/ 208173 h 546184"/>
              <a:gd name="connsiteX0" fmla="*/ 0 w 5915322"/>
              <a:gd name="connsiteY0" fmla="*/ 79265 h 320702"/>
              <a:gd name="connsiteX1" fmla="*/ 849875 w 5915322"/>
              <a:gd name="connsiteY1" fmla="*/ 98580 h 320702"/>
              <a:gd name="connsiteX2" fmla="*/ 845046 w 5915322"/>
              <a:gd name="connsiteY2" fmla="*/ 110357 h 320702"/>
              <a:gd name="connsiteX3" fmla="*/ 1694921 w 5915322"/>
              <a:gd name="connsiteY3" fmla="*/ 320702 h 320702"/>
              <a:gd name="connsiteX4" fmla="*/ 2539967 w 5915322"/>
              <a:gd name="connsiteY4" fmla="*/ 185496 h 320702"/>
              <a:gd name="connsiteX5" fmla="*/ 3375355 w 5915322"/>
              <a:gd name="connsiteY5" fmla="*/ 132381 h 320702"/>
              <a:gd name="connsiteX6" fmla="*/ 4215572 w 5915322"/>
              <a:gd name="connsiteY6" fmla="*/ 132381 h 320702"/>
              <a:gd name="connsiteX7" fmla="*/ 5065447 w 5915322"/>
              <a:gd name="connsiteY7" fmla="*/ 26150 h 320702"/>
              <a:gd name="connsiteX8" fmla="*/ 5915322 w 5915322"/>
              <a:gd name="connsiteY8" fmla="*/ 282072 h 320702"/>
              <a:gd name="connsiteX9" fmla="*/ 5915322 w 5915322"/>
              <a:gd name="connsiteY9" fmla="*/ 282072 h 320702"/>
              <a:gd name="connsiteX10" fmla="*/ 5915322 w 5915322"/>
              <a:gd name="connsiteY10" fmla="*/ 282072 h 320702"/>
              <a:gd name="connsiteX0" fmla="*/ 0 w 5915322"/>
              <a:gd name="connsiteY0" fmla="*/ 79265 h 320702"/>
              <a:gd name="connsiteX1" fmla="*/ 849875 w 5915322"/>
              <a:gd name="connsiteY1" fmla="*/ 98580 h 320702"/>
              <a:gd name="connsiteX2" fmla="*/ 845046 w 5915322"/>
              <a:gd name="connsiteY2" fmla="*/ 110357 h 320702"/>
              <a:gd name="connsiteX3" fmla="*/ 1694921 w 5915322"/>
              <a:gd name="connsiteY3" fmla="*/ 320702 h 320702"/>
              <a:gd name="connsiteX4" fmla="*/ 2539967 w 5915322"/>
              <a:gd name="connsiteY4" fmla="*/ 185496 h 320702"/>
              <a:gd name="connsiteX5" fmla="*/ 3375355 w 5915322"/>
              <a:gd name="connsiteY5" fmla="*/ 132381 h 320702"/>
              <a:gd name="connsiteX6" fmla="*/ 4215572 w 5915322"/>
              <a:gd name="connsiteY6" fmla="*/ 132381 h 320702"/>
              <a:gd name="connsiteX7" fmla="*/ 5065447 w 5915322"/>
              <a:gd name="connsiteY7" fmla="*/ 26150 h 320702"/>
              <a:gd name="connsiteX8" fmla="*/ 5915322 w 5915322"/>
              <a:gd name="connsiteY8" fmla="*/ 282072 h 320702"/>
              <a:gd name="connsiteX9" fmla="*/ 5915322 w 5915322"/>
              <a:gd name="connsiteY9" fmla="*/ 282072 h 320702"/>
              <a:gd name="connsiteX10" fmla="*/ 5915322 w 5915322"/>
              <a:gd name="connsiteY10" fmla="*/ 282072 h 320702"/>
              <a:gd name="connsiteX0" fmla="*/ 0 w 5915322"/>
              <a:gd name="connsiteY0" fmla="*/ 241436 h 482873"/>
              <a:gd name="connsiteX1" fmla="*/ 849875 w 5915322"/>
              <a:gd name="connsiteY1" fmla="*/ 260751 h 482873"/>
              <a:gd name="connsiteX2" fmla="*/ 845046 w 5915322"/>
              <a:gd name="connsiteY2" fmla="*/ 272528 h 482873"/>
              <a:gd name="connsiteX3" fmla="*/ 1694921 w 5915322"/>
              <a:gd name="connsiteY3" fmla="*/ 482873 h 482873"/>
              <a:gd name="connsiteX4" fmla="*/ 2539967 w 5915322"/>
              <a:gd name="connsiteY4" fmla="*/ 347667 h 482873"/>
              <a:gd name="connsiteX5" fmla="*/ 3375355 w 5915322"/>
              <a:gd name="connsiteY5" fmla="*/ 294552 h 482873"/>
              <a:gd name="connsiteX6" fmla="*/ 4215572 w 5915322"/>
              <a:gd name="connsiteY6" fmla="*/ 294552 h 482873"/>
              <a:gd name="connsiteX7" fmla="*/ 5065447 w 5915322"/>
              <a:gd name="connsiteY7" fmla="*/ 188321 h 482873"/>
              <a:gd name="connsiteX8" fmla="*/ 5915322 w 5915322"/>
              <a:gd name="connsiteY8" fmla="*/ 444243 h 482873"/>
              <a:gd name="connsiteX9" fmla="*/ 5915322 w 5915322"/>
              <a:gd name="connsiteY9" fmla="*/ 444243 h 482873"/>
              <a:gd name="connsiteX10" fmla="*/ 5905665 w 5915322"/>
              <a:gd name="connsiteY10" fmla="*/ 0 h 482873"/>
              <a:gd name="connsiteX0" fmla="*/ 0 w 5915322"/>
              <a:gd name="connsiteY0" fmla="*/ 79266 h 320703"/>
              <a:gd name="connsiteX1" fmla="*/ 849875 w 5915322"/>
              <a:gd name="connsiteY1" fmla="*/ 98581 h 320703"/>
              <a:gd name="connsiteX2" fmla="*/ 845046 w 5915322"/>
              <a:gd name="connsiteY2" fmla="*/ 110358 h 320703"/>
              <a:gd name="connsiteX3" fmla="*/ 1694921 w 5915322"/>
              <a:gd name="connsiteY3" fmla="*/ 320703 h 320703"/>
              <a:gd name="connsiteX4" fmla="*/ 2539967 w 5915322"/>
              <a:gd name="connsiteY4" fmla="*/ 185497 h 320703"/>
              <a:gd name="connsiteX5" fmla="*/ 3375355 w 5915322"/>
              <a:gd name="connsiteY5" fmla="*/ 132382 h 320703"/>
              <a:gd name="connsiteX6" fmla="*/ 4215572 w 5915322"/>
              <a:gd name="connsiteY6" fmla="*/ 132382 h 320703"/>
              <a:gd name="connsiteX7" fmla="*/ 5065447 w 5915322"/>
              <a:gd name="connsiteY7" fmla="*/ 26151 h 320703"/>
              <a:gd name="connsiteX8" fmla="*/ 5915322 w 5915322"/>
              <a:gd name="connsiteY8" fmla="*/ 282073 h 320703"/>
              <a:gd name="connsiteX9" fmla="*/ 5915322 w 5915322"/>
              <a:gd name="connsiteY9" fmla="*/ 282073 h 320703"/>
              <a:gd name="connsiteX0" fmla="*/ 0 w 5978275"/>
              <a:gd name="connsiteY0" fmla="*/ 246265 h 487702"/>
              <a:gd name="connsiteX1" fmla="*/ 849875 w 5978275"/>
              <a:gd name="connsiteY1" fmla="*/ 265580 h 487702"/>
              <a:gd name="connsiteX2" fmla="*/ 845046 w 5978275"/>
              <a:gd name="connsiteY2" fmla="*/ 277357 h 487702"/>
              <a:gd name="connsiteX3" fmla="*/ 1694921 w 5978275"/>
              <a:gd name="connsiteY3" fmla="*/ 487702 h 487702"/>
              <a:gd name="connsiteX4" fmla="*/ 2539967 w 5978275"/>
              <a:gd name="connsiteY4" fmla="*/ 352496 h 487702"/>
              <a:gd name="connsiteX5" fmla="*/ 3375355 w 5978275"/>
              <a:gd name="connsiteY5" fmla="*/ 299381 h 487702"/>
              <a:gd name="connsiteX6" fmla="*/ 4215572 w 5978275"/>
              <a:gd name="connsiteY6" fmla="*/ 299381 h 487702"/>
              <a:gd name="connsiteX7" fmla="*/ 5065447 w 5978275"/>
              <a:gd name="connsiteY7" fmla="*/ 193150 h 487702"/>
              <a:gd name="connsiteX8" fmla="*/ 5915322 w 5978275"/>
              <a:gd name="connsiteY8" fmla="*/ 449072 h 487702"/>
              <a:gd name="connsiteX9" fmla="*/ 5915322 w 5978275"/>
              <a:gd name="connsiteY9" fmla="*/ 0 h 487702"/>
              <a:gd name="connsiteX0" fmla="*/ 0 w 5915322"/>
              <a:gd name="connsiteY0" fmla="*/ 246265 h 487702"/>
              <a:gd name="connsiteX1" fmla="*/ 849875 w 5915322"/>
              <a:gd name="connsiteY1" fmla="*/ 265580 h 487702"/>
              <a:gd name="connsiteX2" fmla="*/ 845046 w 5915322"/>
              <a:gd name="connsiteY2" fmla="*/ 277357 h 487702"/>
              <a:gd name="connsiteX3" fmla="*/ 1694921 w 5915322"/>
              <a:gd name="connsiteY3" fmla="*/ 487702 h 487702"/>
              <a:gd name="connsiteX4" fmla="*/ 2539967 w 5915322"/>
              <a:gd name="connsiteY4" fmla="*/ 352496 h 487702"/>
              <a:gd name="connsiteX5" fmla="*/ 3375355 w 5915322"/>
              <a:gd name="connsiteY5" fmla="*/ 299381 h 487702"/>
              <a:gd name="connsiteX6" fmla="*/ 4215572 w 5915322"/>
              <a:gd name="connsiteY6" fmla="*/ 299381 h 487702"/>
              <a:gd name="connsiteX7" fmla="*/ 5065447 w 5915322"/>
              <a:gd name="connsiteY7" fmla="*/ 193150 h 487702"/>
              <a:gd name="connsiteX8" fmla="*/ 5915322 w 5915322"/>
              <a:gd name="connsiteY8" fmla="*/ 0 h 48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5322" h="487702">
                <a:moveTo>
                  <a:pt x="0" y="246265"/>
                </a:moveTo>
                <a:cubicBezTo>
                  <a:pt x="283694" y="235802"/>
                  <a:pt x="123136" y="239827"/>
                  <a:pt x="849875" y="265580"/>
                </a:cubicBezTo>
                <a:cubicBezTo>
                  <a:pt x="994740" y="269957"/>
                  <a:pt x="704205" y="240337"/>
                  <a:pt x="845046" y="277357"/>
                </a:cubicBezTo>
                <a:cubicBezTo>
                  <a:pt x="985887" y="314377"/>
                  <a:pt x="1405997" y="447817"/>
                  <a:pt x="1694921" y="487702"/>
                </a:cubicBezTo>
                <a:cubicBezTo>
                  <a:pt x="2387858" y="393541"/>
                  <a:pt x="2259895" y="383883"/>
                  <a:pt x="2539967" y="352496"/>
                </a:cubicBezTo>
                <a:cubicBezTo>
                  <a:pt x="2820039" y="321109"/>
                  <a:pt x="2839355" y="348474"/>
                  <a:pt x="3375355" y="299381"/>
                </a:cubicBezTo>
                <a:cubicBezTo>
                  <a:pt x="3665085" y="332377"/>
                  <a:pt x="3759248" y="303405"/>
                  <a:pt x="4215572" y="299381"/>
                </a:cubicBezTo>
                <a:cubicBezTo>
                  <a:pt x="4498864" y="263971"/>
                  <a:pt x="4758011" y="238217"/>
                  <a:pt x="5065447" y="193150"/>
                </a:cubicBezTo>
                <a:cubicBezTo>
                  <a:pt x="5348739" y="143253"/>
                  <a:pt x="5738265" y="40240"/>
                  <a:pt x="5915322" y="0"/>
                </a:cubicBezTo>
              </a:path>
            </a:pathLst>
          </a:custGeom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72898" y="4723993"/>
            <a:ext cx="4420526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Accepts new Medicare patients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Accepts new private insurance patients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34121" y="5138668"/>
            <a:ext cx="257546" cy="257546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38652" y="4803929"/>
            <a:ext cx="257546" cy="257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4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Title 1"/>
          <p:cNvSpPr>
            <a:spLocks noGrp="1"/>
          </p:cNvSpPr>
          <p:nvPr>
            <p:ph type="ctrTitle" idx="4294967295"/>
          </p:nvPr>
        </p:nvSpPr>
        <p:spPr>
          <a:xfrm>
            <a:off x="380047" y="990600"/>
            <a:ext cx="8383906" cy="37338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3300"/>
                </a:solidFill>
              </a:rPr>
              <a:t>Medicare </a:t>
            </a:r>
            <a:r>
              <a:rPr lang="en-US" sz="6000" dirty="0" smtClean="0">
                <a:solidFill>
                  <a:srgbClr val="003300"/>
                </a:solidFill>
              </a:rPr>
              <a:t>Threatened by</a:t>
            </a:r>
            <a:br>
              <a:rPr lang="en-US" sz="6000" dirty="0" smtClean="0">
                <a:solidFill>
                  <a:srgbClr val="003300"/>
                </a:solidFill>
              </a:rPr>
            </a:br>
            <a:r>
              <a:rPr lang="en-US" sz="6000" dirty="0" smtClean="0">
                <a:solidFill>
                  <a:srgbClr val="003300"/>
                </a:solidFill>
              </a:rPr>
              <a:t> </a:t>
            </a:r>
            <a:r>
              <a:rPr lang="en-US" sz="6000" dirty="0">
                <a:solidFill>
                  <a:srgbClr val="003300"/>
                </a:solidFill>
              </a:rPr>
              <a:t>Private Medicare Advantage Plans </a:t>
            </a:r>
          </a:p>
        </p:txBody>
      </p:sp>
    </p:spTree>
    <p:extLst>
      <p:ext uri="{BB962C8B-B14F-4D97-AF65-F5344CB8AC3E}">
        <p14:creationId xmlns:p14="http://schemas.microsoft.com/office/powerpoint/2010/main" val="421728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4394" y="6150113"/>
            <a:ext cx="5259606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AARP Survey – Health Affairs 1998;17(6):181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EBRI Notes 10/2006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212" y="4609797"/>
            <a:ext cx="3034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Note: Reading level needed to understand insurance policy descriptions = college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Can Seniors Make Informed HMO Choices?</a:t>
            </a:r>
            <a:br>
              <a:rPr lang="en-US" sz="4000" dirty="0" smtClean="0"/>
            </a:br>
            <a:r>
              <a:rPr lang="en-US" sz="2200" dirty="0" smtClean="0">
                <a:latin typeface="Franklin Gothic Book"/>
                <a:cs typeface="Franklin Gothic Book"/>
              </a:rPr>
              <a:t>Proportion with knowledge of how HMOs work</a:t>
            </a:r>
            <a:endParaRPr lang="en-US" sz="22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93978410"/>
              </p:ext>
            </p:extLst>
          </p:nvPr>
        </p:nvGraphicFramePr>
        <p:xfrm>
          <a:off x="453592" y="1261716"/>
          <a:ext cx="8148160" cy="4741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7066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NHP1">
      <a:dk1>
        <a:srgbClr val="003300"/>
      </a:dk1>
      <a:lt1>
        <a:srgbClr val="EBF1DD"/>
      </a:lt1>
      <a:dk2>
        <a:srgbClr val="4F6128"/>
      </a:dk2>
      <a:lt2>
        <a:srgbClr val="EFECF3"/>
      </a:lt2>
      <a:accent1>
        <a:srgbClr val="01A290"/>
      </a:accent1>
      <a:accent2>
        <a:srgbClr val="28476D"/>
      </a:accent2>
      <a:accent3>
        <a:srgbClr val="9E88B8"/>
      </a:accent3>
      <a:accent4>
        <a:srgbClr val="C00000"/>
      </a:accent4>
      <a:accent5>
        <a:srgbClr val="FFC000"/>
      </a:accent5>
      <a:accent6>
        <a:srgbClr val="8CFF8C"/>
      </a:accent6>
      <a:hlink>
        <a:srgbClr val="5F497A"/>
      </a:hlink>
      <a:folHlink>
        <a:srgbClr val="B2A2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9525" cmpd="sng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>
          <a:defRPr sz="2000" dirty="0" smtClean="0">
            <a:latin typeface="Franklin Gothic Book"/>
            <a:cs typeface="Franklin Gothic Book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7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8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9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0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65553</TotalTime>
  <Words>9115</Words>
  <Application>Microsoft Macintosh PowerPoint</Application>
  <PresentationFormat>On-screen Show (4:3)</PresentationFormat>
  <Paragraphs>1812</Paragraphs>
  <Slides>230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230</vt:i4>
      </vt:variant>
    </vt:vector>
  </HeadingPairs>
  <TitlesOfParts>
    <vt:vector size="231" baseType="lpstr">
      <vt:lpstr>Office Theme</vt:lpstr>
      <vt:lpstr>Physicians for a  National Health Program</vt:lpstr>
      <vt:lpstr>Costs  are  Rising</vt:lpstr>
      <vt:lpstr>Health Care Costs Far Outpace Incomes</vt:lpstr>
      <vt:lpstr>The Uninsured</vt:lpstr>
      <vt:lpstr>More and More Uninsured Americans</vt:lpstr>
      <vt:lpstr>Uninsured Veterans</vt:lpstr>
      <vt:lpstr>Shrinking Private Insurance Percent with private coverage</vt:lpstr>
      <vt:lpstr>Mentally Ill Pushed Out of Private Coverage</vt:lpstr>
      <vt:lpstr>Shrinking Retiree Coverage Share of large firms offering retiree health benefits</vt:lpstr>
      <vt:lpstr>Chronically Ill and Uninsured</vt:lpstr>
      <vt:lpstr>44,798 Adult Deaths Annually Due to Uninsurance</vt:lpstr>
      <vt:lpstr>Uninsured Children:  Higher Inpatient Mortality</vt:lpstr>
      <vt:lpstr>Medicaid: Poor Access, but  Better Than Nothing</vt:lpstr>
      <vt:lpstr>Medicaid Enrollment</vt:lpstr>
      <vt:lpstr>Many Specialists Won’t See  Kids With Medicaid</vt:lpstr>
      <vt:lpstr>Medicaid Helps A randomized controlled trial in Oregon</vt:lpstr>
      <vt:lpstr>High Deductible Insurance</vt:lpstr>
      <vt:lpstr>Deductibles Are Rapidly Increasing</vt:lpstr>
      <vt:lpstr>Americans Lack Assets to  Pay High Deductibles</vt:lpstr>
      <vt:lpstr>Underinsurance =  Poor Access + Financial Stress</vt:lpstr>
      <vt:lpstr>Increasing Un- and Under- Insurance</vt:lpstr>
      <vt:lpstr>Uninsured and Under-Insured Delay Seeking Care for Heart Attacks</vt:lpstr>
      <vt:lpstr>Insurance for Eye Care: More Visits, Better Outcomes</vt:lpstr>
      <vt:lpstr>Financial Barriers Worsen  Diabetes Care and Outcomes</vt:lpstr>
      <vt:lpstr>Higher Medication Co-Pays = Worse Pediatric Asthma Outcomes</vt:lpstr>
      <vt:lpstr>Breast Cancer Patients with Higher Copayments Less Likely to Take Aromatase Inhibitors</vt:lpstr>
      <vt:lpstr>Medicare HMO Copayments Drive  Less Office Visits, More Hospitalizations</vt:lpstr>
      <vt:lpstr>Higher Copayments =  Kids Without Care</vt:lpstr>
      <vt:lpstr>Who Pays for Long Term Care?</vt:lpstr>
      <vt:lpstr>Most of the Medically Bankrupt Had Coverage Insurance at Illness Onset</vt:lpstr>
      <vt:lpstr>Planning for Retirement?  Don’t Forget Health Care Costs</vt:lpstr>
      <vt:lpstr>More Under-Insurance, Less Medical Care</vt:lpstr>
      <vt:lpstr>Increasing Medical Bill and  Debt Problems</vt:lpstr>
      <vt:lpstr>Medical Bills’ Side Effects</vt:lpstr>
      <vt:lpstr>High Deductible Health Plans: A $1,000 Pay Cut for Women</vt:lpstr>
      <vt:lpstr>Rising  Economic Inequality </vt:lpstr>
      <vt:lpstr>Change in Real Family Income  1979 - 2012</vt:lpstr>
      <vt:lpstr>Income of the Wealthiest 0.01% As multiple of average income, 1920 - 2012</vt:lpstr>
      <vt:lpstr>Top Tax Rate and GDP Growth Low taxes on wealthy don’t mean more growth</vt:lpstr>
      <vt:lpstr>Widening Gap in Life Expectancy Between High and Low Earners</vt:lpstr>
      <vt:lpstr>Labor’s Share  Of National Income Is Shrinking</vt:lpstr>
      <vt:lpstr>Number of People in Poverty</vt:lpstr>
      <vt:lpstr>Child Poverty Rates</vt:lpstr>
      <vt:lpstr>Welfare Time Limit Increases Deaths</vt:lpstr>
      <vt:lpstr>Incarceration Rates</vt:lpstr>
      <vt:lpstr>US Prison and Jail Population</vt:lpstr>
      <vt:lpstr>Persistent Racial Inequalities</vt:lpstr>
      <vt:lpstr>Employment Discrimination White felons get more job offers than Blacks with clean records</vt:lpstr>
      <vt:lpstr>Wealth and Income: The White / Minority gap</vt:lpstr>
      <vt:lpstr>Excess Deaths Among African Americans 83,369 fewer would have died in 2000 if racial gap were eliminated </vt:lpstr>
      <vt:lpstr>Causes of Black/White Disparity  In Life Expectancy</vt:lpstr>
      <vt:lpstr>Blacks Less Likely to Get  Voice Preservation Therapy</vt:lpstr>
      <vt:lpstr>Black Enrollment in US Medical Schools</vt:lpstr>
      <vt:lpstr>Physicians/Population by Race/Ethnicity</vt:lpstr>
      <vt:lpstr>Immigrants Get Little Care</vt:lpstr>
      <vt:lpstr>Immigrants Keep Medicare Afloat</vt:lpstr>
      <vt:lpstr>Rationing Amidst a Surplus  of Care</vt:lpstr>
      <vt:lpstr>Unnecessary Procedures</vt:lpstr>
      <vt:lpstr>22.5% of 111,707 Defibrillator Implants  Were Not Evidence-Based</vt:lpstr>
      <vt:lpstr>More Unnecessary Heart Caths In New York than Ontario</vt:lpstr>
      <vt:lpstr>Outcomes of New vs. Old Hip/Knee Prosthetic Joints</vt:lpstr>
      <vt:lpstr>Administrative Overhead Rising</vt:lpstr>
      <vt:lpstr>Growth of Physicians and Administrators</vt:lpstr>
      <vt:lpstr>Doctor’s Paperwork Increasing</vt:lpstr>
      <vt:lpstr>Investor-Owned Care: Inflated Costs,  Inferior Quality</vt:lpstr>
      <vt:lpstr>Extent of For-Profit Ownership</vt:lpstr>
      <vt:lpstr>Health Insurance Industry Profits, 2012</vt:lpstr>
      <vt:lpstr>Health Care CEOs’ Pay, 2012</vt:lpstr>
      <vt:lpstr>For-Profit Hospitals’  Death Rates Are 2% Higher</vt:lpstr>
      <vt:lpstr>For-Profit Hospitals Cost 19% More</vt:lpstr>
      <vt:lpstr>Quality Measures for MI, CHF, Pneumonia: For Profit Hospitals Are Worst; VA is Best</vt:lpstr>
      <vt:lpstr>Low Quality Hospitals  More Likely to be For-Profit</vt:lpstr>
      <vt:lpstr>For-Profit Hospitals’ Quality Lowest More Nurses = Higher Quality Rating</vt:lpstr>
      <vt:lpstr>Tenet (AKA “NME”)</vt:lpstr>
      <vt:lpstr>Two For-Profit Giants Dominate Dialysis Medicare pays, shareholders profit</vt:lpstr>
      <vt:lpstr>For-Profit Dialysis Clinics’  Death Rates Are 9% Higher </vt:lpstr>
      <vt:lpstr>During era when more EPO = more profit For-Profit Dialysis Facilities Overdosed Patients with EPO</vt:lpstr>
      <vt:lpstr>Quality Better at  Non-Profit Nursing Homes</vt:lpstr>
      <vt:lpstr>For-Profit Nursing Homes: More Inappropriate Feeding Tubes</vt:lpstr>
      <vt:lpstr>Hospice Care Goes For-Profit</vt:lpstr>
      <vt:lpstr>For-Profit Hospices Avoid Unprofitable Patients</vt:lpstr>
      <vt:lpstr>For-Profit Hospice Scams </vt:lpstr>
      <vt:lpstr>Urologists who buy IMRT facilities Dramatically Increase Usage Profit motive bends prostate cancer treatment decisions</vt:lpstr>
      <vt:lpstr>When Orthopedists Own Device Distributor,  Spinal Fusions Increase</vt:lpstr>
      <vt:lpstr>US Prescription Drug Spending</vt:lpstr>
      <vt:lpstr>Drug Companies’ Cost Structure</vt:lpstr>
      <vt:lpstr>2012 Fraud/Civil Fines  Against Drug Firms</vt:lpstr>
      <vt:lpstr>Drug Firms’ Fraud:   Pay the Ticket, Keep on Speeding</vt:lpstr>
      <vt:lpstr>Investor-Owned HMOs Provide Lower Quality of Care</vt:lpstr>
      <vt:lpstr>For-Profit Medicare HMOs: Worse Quality Rheumatoid Arthritis Care</vt:lpstr>
      <vt:lpstr>Investor-Owned Medicaid HMOs: Higher Administrative Costs, Lower Quality</vt:lpstr>
      <vt:lpstr>HMO CEOs’ 2012 Pay </vt:lpstr>
      <vt:lpstr>HMO Overhead, 2013</vt:lpstr>
      <vt:lpstr>Medicare Remains Solvent and Relatively Efficient </vt:lpstr>
      <vt:lpstr>Number of Years Before Medicare Trust Fund Projected to be Exhausted</vt:lpstr>
      <vt:lpstr>Risk Adjustment Increased  Medicare HMO Overpayment</vt:lpstr>
      <vt:lpstr>Most Physicians Accept Medicare</vt:lpstr>
      <vt:lpstr>Medicare Threatened by  Private Medicare Advantage Plans </vt:lpstr>
      <vt:lpstr>Can Seniors Make Informed HMO Choices? Proportion with knowledge of how HMOs work</vt:lpstr>
      <vt:lpstr>Medicare Enrollees  Choose Poorly Among Drug Plans &lt;16% enrolled in economically optimal Part D plan*</vt:lpstr>
      <vt:lpstr>Private Medicare Advantage Plans’  High Overhead</vt:lpstr>
      <vt:lpstr>Despite Medicare’s lower overhead,  enrollment of Medicare patients in private plans has  grown because of cherry picking.</vt:lpstr>
      <vt:lpstr>Medicare HMO Enrollment</vt:lpstr>
      <vt:lpstr>A Few Sick People  Account for Most Health Dollars</vt:lpstr>
      <vt:lpstr>Medicare HMOs: The Healthy Go In, The Sick Go Out</vt:lpstr>
      <vt:lpstr>High cost providers  inflate both reimbursement  and quality scores  by making patients  look sicker on paper</vt:lpstr>
      <vt:lpstr>The Science of Making Patients Look Sicker on Paper Up-Coding </vt:lpstr>
      <vt:lpstr>Hospitals That Got Federal HIT Bonuses Raised ED Billings: EMRs Facilitate Upcoding</vt:lpstr>
      <vt:lpstr>UpCoding at United HealthCare</vt:lpstr>
      <vt:lpstr>How Could a Medicare HMO  Profit on CHF Patients? </vt:lpstr>
      <vt:lpstr>VA Subsidizes Medicare HMOs Medicare pays the plan, VA delivers the care, nobody pays the VA</vt:lpstr>
      <vt:lpstr>Medicare Overpays HMOs Overpayments Total $283 Billion Since 1985</vt:lpstr>
      <vt:lpstr>Bundled payment under ACOs: A Rerun of the  HMO Experience?</vt:lpstr>
      <vt:lpstr>Explosive Growth of ACOs</vt:lpstr>
      <vt:lpstr>HMO and ACO Similarities</vt:lpstr>
      <vt:lpstr>HMO and ACO Differences</vt:lpstr>
      <vt:lpstr>Why the ACO/HMO  Concept Resonates</vt:lpstr>
      <vt:lpstr>HMO-ACO Logic</vt:lpstr>
      <vt:lpstr>High Risk HMO Patients  Fared Poorly in the RAND Experiment</vt:lpstr>
      <vt:lpstr>Depressed Patients: Fee-For-Service vs. Managed Care</vt:lpstr>
      <vt:lpstr>Failure of Medicare HMO Risk Adjustment</vt:lpstr>
      <vt:lpstr>Spinning the Research Findings  On ACO Costs</vt:lpstr>
      <vt:lpstr>PowerPoint Presentation</vt:lpstr>
      <vt:lpstr>But Buried in the Text</vt:lpstr>
      <vt:lpstr> Medicare’s PGP/ACO Demo. Project:  Gaming, But No Savings</vt:lpstr>
      <vt:lpstr>JAMA Analysis of ACO Demonstration  Omitted the Bonuses Paid to ACOs</vt:lpstr>
      <vt:lpstr>ACOs = Medical Practices owned by  Corporate Oligopolies</vt:lpstr>
      <vt:lpstr>Insurers Morphing into ACOs: Purchases of Clinics and Practices, 2011</vt:lpstr>
      <vt:lpstr>For-Profit HMOs Increasingly Dominant</vt:lpstr>
      <vt:lpstr>PowerPoint Presentation</vt:lpstr>
      <vt:lpstr>Half of Americans Live Where  Population Is Too Low for Competition</vt:lpstr>
      <vt:lpstr>More Doctors Are  Hospital Employees</vt:lpstr>
      <vt:lpstr>Hospital Mergers Rising</vt:lpstr>
      <vt:lpstr>Poll: Patients Reject ACOs</vt:lpstr>
      <vt:lpstr>Medical Homes and Enhanced Primary Care  Do Not Require ACOs</vt:lpstr>
      <vt:lpstr>The Toxicity of  Pay for Performance (P4P)</vt:lpstr>
      <vt:lpstr>Assumptions Implicit in  “Pay for Performance” (“P4P”)</vt:lpstr>
      <vt:lpstr>Quality Scores Tell More About Patients than Physicians Harvard physicians with poorer/minority patients score low</vt:lpstr>
      <vt:lpstr>Don Berwick: P4P Can Dissociate People From Their Work</vt:lpstr>
      <vt:lpstr>Don Berwick: P4P Can Dissociate People From Their Work</vt:lpstr>
      <vt:lpstr>95% of Plans Cheat on  HEDIS Quality Measures</vt:lpstr>
      <vt:lpstr>Medicare’s Premier Demonstration: A P4P Failure at 252 Hospitals</vt:lpstr>
      <vt:lpstr>Cochrane Review of  “Paying for Performance”</vt:lpstr>
      <vt:lpstr>ACOs and P4P Implementation Without Evidence</vt:lpstr>
      <vt:lpstr>Progress(?) of US Health Reform</vt:lpstr>
      <vt:lpstr>Mandate Model Reform: Keeping Private Insurers In Charge</vt:lpstr>
      <vt:lpstr>The Lancet Put It On Their Cover</vt:lpstr>
      <vt:lpstr>Mandate Model of Reform</vt:lpstr>
      <vt:lpstr>The Structure of the  Affordable Care Act (Partial)</vt:lpstr>
      <vt:lpstr>Uninsured in Massachusetts</vt:lpstr>
      <vt:lpstr>Adults Who Needed Care but  Cost Was an Obstacle</vt:lpstr>
      <vt:lpstr>Massachusetts Health Reform: Little Impact on Medical Bankruptcy</vt:lpstr>
      <vt:lpstr>Massachusetts’ Reform: More Bureaucrats, No More Caregivers</vt:lpstr>
      <vt:lpstr>Health Costs Have Risen Faster in Massachusetts Since 2006 Reform </vt:lpstr>
      <vt:lpstr>Premiums Rising, Benefits Falling In Massachusetts</vt:lpstr>
      <vt:lpstr>Massachusetts Plans Leave Many With High Out-of-Pocket Costs </vt:lpstr>
      <vt:lpstr>Massachusetts Plans Leave Many With High Out-of-Pocket Costs </vt:lpstr>
      <vt:lpstr>Federal Taxpayers Paid for MA’s Reform</vt:lpstr>
      <vt:lpstr>Number of Uninsured Americans</vt:lpstr>
      <vt:lpstr>Most Aren’t Directly Affected by ACA</vt:lpstr>
      <vt:lpstr>Health Insurance Reform  Under the ACA</vt:lpstr>
      <vt:lpstr>Underinsurance Becomes the Norm  (Average Employer Plan: 87% coverage)</vt:lpstr>
      <vt:lpstr>Cheapest Coverage Options 50 year old; New York City</vt:lpstr>
      <vt:lpstr>PowerPoint Presentation</vt:lpstr>
      <vt:lpstr>PowerPoint Presentation</vt:lpstr>
      <vt:lpstr>Vermont’s Exchange Costs </vt:lpstr>
      <vt:lpstr>ACA’s Unproven Cost Containment Tools</vt:lpstr>
      <vt:lpstr>Public Money,  Private Control</vt:lpstr>
      <vt:lpstr>US Public Spending per Capita for Health Exceeds Total Spending in Other Nations</vt:lpstr>
      <vt:lpstr>The U.S. Trails Other Nations</vt:lpstr>
      <vt:lpstr>Americans Work Longer Hours</vt:lpstr>
      <vt:lpstr>Cost and Access Problems Among Sicker Adults U.S. Access Is Worse</vt:lpstr>
      <vt:lpstr>Life Expectancy</vt:lpstr>
      <vt:lpstr>Potential Years of Life Lost Per 100 People for All Causes</vt:lpstr>
      <vt:lpstr>Infant Mortality Deaths in First Year of Life Per 1,000 Live Births</vt:lpstr>
      <vt:lpstr>Maternal Mortality Deaths per 100,000 Live Births</vt:lpstr>
      <vt:lpstr>High U.S. costs don’t result from  Bad Health Habits,  Aging, or  Overuse of Care</vt:lpstr>
      <vt:lpstr>Smoking Prevalence Percent of population over age 15 who smoke daily</vt:lpstr>
      <vt:lpstr>Percent Elderly Percent of population over age 64</vt:lpstr>
      <vt:lpstr>Hospital Inpatient Days per Capita</vt:lpstr>
      <vt:lpstr>Physician Visits per Capita</vt:lpstr>
      <vt:lpstr>Nurses per 1,000 Population</vt:lpstr>
      <vt:lpstr>Hip Replacements per 100,000 Population</vt:lpstr>
      <vt:lpstr>Stem Cell Marrow Transplants</vt:lpstr>
      <vt:lpstr>US Renal Failure Patients Are Less Likely to Get Transplants</vt:lpstr>
      <vt:lpstr>Use of Electronic Medical Records USA is middle of the pack</vt:lpstr>
      <vt:lpstr>Acute MI Outcomes In-Hospital 30-Day Case-Fatality Rate</vt:lpstr>
      <vt:lpstr>Hemorrhagic Stroke Mortality In-Hospital 30-Day Case-Fatality Rate</vt:lpstr>
      <vt:lpstr>Out-of-Pocket Payments</vt:lpstr>
      <vt:lpstr>Clinical Medicine Journal Articles  1992-2002 per Thousand Population</vt:lpstr>
      <vt:lpstr>Insurance Overhead</vt:lpstr>
      <vt:lpstr>US Doctors Face Biggest Rx Hassles</vt:lpstr>
      <vt:lpstr>US Doctors’ Satisfaction Is Low</vt:lpstr>
      <vt:lpstr>Canada’s National Health Insurance Program</vt:lpstr>
      <vt:lpstr>Minimum Standards for Canada’s Provincial Programs</vt:lpstr>
      <vt:lpstr>Canadian National Health Program Improved Access to Care</vt:lpstr>
      <vt:lpstr>% of People with an Unmet Health Need Canadians and US Insured Are Similar</vt:lpstr>
      <vt:lpstr>Waiting Times for Doctor Appointments Boston and Canada</vt:lpstr>
      <vt:lpstr>Mental Health Treatment, US &amp; Canada Severely Ill in Canada Get More Care</vt:lpstr>
      <vt:lpstr>Quality of Care Slightly Better  In Canada Than USA</vt:lpstr>
      <vt:lpstr>Infant Mortality</vt:lpstr>
      <vt:lpstr>Canadians’ Life Expectancy Growing Faster than Americans’</vt:lpstr>
      <vt:lpstr>Health Costs as % of GDP</vt:lpstr>
      <vt:lpstr>US Medicare Coverage  Much Worse than Canada’s</vt:lpstr>
      <vt:lpstr>PowerPoint Presentation</vt:lpstr>
      <vt:lpstr>How Has Canada Controlled Costs?</vt:lpstr>
      <vt:lpstr>Hospital Billing and Administration</vt:lpstr>
      <vt:lpstr>Physicians’ Billing and Office Expenses</vt:lpstr>
      <vt:lpstr>Overall Administrative Costs</vt:lpstr>
      <vt:lpstr>Difference in Health Spending, 2014</vt:lpstr>
      <vt:lpstr>Few Canadians Seek Care in the US</vt:lpstr>
      <vt:lpstr>Few Canadian Physicians Emigrate</vt:lpstr>
      <vt:lpstr>Canadian Physicians’ Incomes 2010 – 2011</vt:lpstr>
      <vt:lpstr>Trends in Canadian Physician Incomes</vt:lpstr>
      <vt:lpstr>Canadian Malpractice Insurance Costs 2013 Data. Canadian Dollars</vt:lpstr>
      <vt:lpstr>Applicants per Medical School Place</vt:lpstr>
      <vt:lpstr>What’s OK in Canada?</vt:lpstr>
      <vt:lpstr>What’s the Matter in Canada?</vt:lpstr>
      <vt:lpstr>Americans Want NHI</vt:lpstr>
      <vt:lpstr>The Rising Popularity  Of National Health Insurance</vt:lpstr>
      <vt:lpstr>Growing Physician Support for NHI</vt:lpstr>
      <vt:lpstr>Massachusetts Doctors  Support Single Payer</vt:lpstr>
      <vt:lpstr>More Health Economists Favor Single Payer</vt:lpstr>
      <vt:lpstr>Many Who Oppose ObamaCare Prefer Single Payer</vt:lpstr>
      <vt:lpstr>A National Health Program  for the  USA</vt:lpstr>
      <vt:lpstr>National Health Insurance</vt:lpstr>
      <vt:lpstr>Funding for the NHP</vt:lpstr>
      <vt:lpstr>Hospital Payment Under an NHP</vt:lpstr>
      <vt:lpstr>Three Options for Physician and Ambulatory Care Payment Under the NHP</vt:lpstr>
      <vt:lpstr>America Can Do This.</vt:lpstr>
    </vt:vector>
  </TitlesOfParts>
  <Company>Express Scripts,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EWeisbart</dc:creator>
  <cp:lastModifiedBy>Ed Weisbart</cp:lastModifiedBy>
  <cp:revision>1257</cp:revision>
  <dcterms:created xsi:type="dcterms:W3CDTF">2009-10-25T08:48:05Z</dcterms:created>
  <dcterms:modified xsi:type="dcterms:W3CDTF">2013-11-27T22:42:19Z</dcterms:modified>
</cp:coreProperties>
</file>