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79" r:id="rId4"/>
    <p:sldId id="258" r:id="rId5"/>
    <p:sldId id="261" r:id="rId6"/>
    <p:sldId id="278" r:id="rId7"/>
    <p:sldId id="260" r:id="rId8"/>
    <p:sldId id="262" r:id="rId9"/>
    <p:sldId id="274" r:id="rId10"/>
    <p:sldId id="273" r:id="rId11"/>
    <p:sldId id="272" r:id="rId12"/>
    <p:sldId id="263" r:id="rId13"/>
    <p:sldId id="264" r:id="rId14"/>
    <p:sldId id="266" r:id="rId15"/>
    <p:sldId id="265" r:id="rId16"/>
    <p:sldId id="268" r:id="rId17"/>
    <p:sldId id="277" r:id="rId18"/>
    <p:sldId id="269" r:id="rId19"/>
    <p:sldId id="275" r:id="rId20"/>
    <p:sldId id="280" r:id="rId21"/>
    <p:sldId id="267" r:id="rId22"/>
    <p:sldId id="271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8" d="100"/>
          <a:sy n="78" d="100"/>
        </p:scale>
        <p:origin x="-27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9AFEA-259F-E245-9C42-DAC215AC3126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7C3E8-5B3A-A142-BFF3-1F4ADB55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278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88148-9CB9-B048-8BC2-81276AC387FE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F220F-CD89-6845-83F7-79E7F9ADB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405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PNHP Annual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BFB-6F01-8742-839E-8317B36007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PNHP Annual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BFB-6F01-8742-839E-8317B36007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PNHP Annual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BFB-6F01-8742-839E-8317B36007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PNHP Annual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BFB-6F01-8742-839E-8317B36007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PNHP Annual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BFB-6F01-8742-839E-8317B360078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PNHP Annual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BFB-6F01-8742-839E-8317B36007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PNHP Annual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BFB-6F01-8742-839E-8317B36007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PNHP Annual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BFB-6F01-8742-839E-8317B36007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PNHP Annual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BFB-6F01-8742-839E-8317B36007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PNHP Annual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BFB-6F01-8742-839E-8317B360078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r>
              <a:rPr lang="en-US" smtClean="0"/>
              <a:t>November 2, 2013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PNHP Annual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AAFCBFB-6F01-8742-839E-8317B360078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November 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PNHP Annual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AAFCBFB-6F01-8742-839E-8317B36007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cherney@earthlink.ne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U.S. Nursing Homes and Single Payer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32071"/>
            <a:ext cx="8077200" cy="2196346"/>
          </a:xfrm>
        </p:spPr>
        <p:txBody>
          <a:bodyPr>
            <a:normAutofit/>
          </a:bodyPr>
          <a:lstStyle/>
          <a:p>
            <a:r>
              <a:rPr lang="en-US" dirty="0" smtClean="0"/>
              <a:t>PNHP Annual Meeting	November 2, 2013	Boston, MA</a:t>
            </a:r>
          </a:p>
          <a:p>
            <a:endParaRPr lang="en-US" dirty="0" smtClean="0"/>
          </a:p>
          <a:p>
            <a:r>
              <a:rPr lang="en-US" sz="2400" dirty="0" smtClean="0">
                <a:solidFill>
                  <a:srgbClr val="FFC000"/>
                </a:solidFill>
              </a:rPr>
              <a:t>Christopher Cherney</a:t>
            </a:r>
          </a:p>
          <a:p>
            <a:r>
              <a:rPr lang="en-US" dirty="0" smtClean="0"/>
              <a:t>Nursing Home </a:t>
            </a:r>
            <a:r>
              <a:rPr lang="en-US" dirty="0" smtClean="0"/>
              <a:t>Administrator</a:t>
            </a:r>
          </a:p>
          <a:p>
            <a:r>
              <a:rPr lang="en-US" dirty="0" smtClean="0"/>
              <a:t>Berkeley, California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ccherney@earthlink.net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7055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507374-CFEF-1148-AB08-E42D7438A74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0AD00"/>
                </a:solidFill>
                <a:ea typeface="+mj-ea"/>
                <a:cs typeface="+mj-cs"/>
              </a:rPr>
              <a:t>SNFs Generate Profits on Multiple Fronts</a:t>
            </a:r>
            <a:endParaRPr lang="en-US" dirty="0">
              <a:solidFill>
                <a:srgbClr val="F0AD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endParaRPr lang="en-US" dirty="0">
              <a:latin typeface="Rockwell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Rockwell" charset="0"/>
            </a:endParaRPr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3352800" y="3352800"/>
            <a:ext cx="2514600" cy="990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 smtClean="0">
                <a:ln>
                  <a:solidFill>
                    <a:srgbClr val="000090"/>
                  </a:solidFill>
                </a:ln>
                <a:latin typeface="Times New Roman" charset="0"/>
              </a:rPr>
              <a:t>Nursing Home</a:t>
            </a:r>
            <a:endParaRPr lang="en-US" sz="2400" dirty="0">
              <a:ln>
                <a:solidFill>
                  <a:srgbClr val="000090"/>
                </a:solidFill>
              </a:ln>
              <a:latin typeface="Times New Roman" charset="0"/>
              <a:cs typeface="+mn-cs"/>
            </a:endParaRP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838200" y="2286000"/>
            <a:ext cx="1828800" cy="990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0000"/>
                </a:solidFill>
                <a:latin typeface="Times New Roman" charset="0"/>
                <a:cs typeface="+mn-cs"/>
              </a:rPr>
              <a:t>Management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rgbClr val="FF0000"/>
                </a:solidFill>
                <a:latin typeface="Times New Roman" charset="0"/>
                <a:cs typeface="+mn-cs"/>
              </a:rPr>
              <a:t>Company</a:t>
            </a: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3733800" y="1752600"/>
            <a:ext cx="1752600" cy="762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0000"/>
                </a:solidFill>
                <a:latin typeface="Times New Roman" charset="0"/>
                <a:cs typeface="+mn-cs"/>
              </a:rPr>
              <a:t>Real estate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rgbClr val="FF0000"/>
                </a:solidFill>
                <a:latin typeface="Times New Roman" charset="0"/>
                <a:cs typeface="+mn-cs"/>
              </a:rPr>
              <a:t>company</a:t>
            </a:r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6573138" y="2857500"/>
            <a:ext cx="1600200" cy="685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dirty="0">
                <a:latin typeface="Times New Roman" charset="0"/>
                <a:cs typeface="+mn-cs"/>
              </a:rPr>
              <a:t>Rehab company</a:t>
            </a:r>
          </a:p>
        </p:txBody>
      </p:sp>
      <p:sp>
        <p:nvSpPr>
          <p:cNvPr id="33800" name="Oval 8"/>
          <p:cNvSpPr>
            <a:spLocks noChangeArrowheads="1"/>
          </p:cNvSpPr>
          <p:nvPr/>
        </p:nvSpPr>
        <p:spPr bwMode="auto">
          <a:xfrm>
            <a:off x="6553200" y="4114800"/>
            <a:ext cx="17526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>
                <a:latin typeface="Times New Roman" charset="0"/>
                <a:cs typeface="+mn-cs"/>
              </a:rPr>
              <a:t>Pharmacy</a:t>
            </a:r>
          </a:p>
          <a:p>
            <a:pPr algn="ctr" eaLnBrk="1" hangingPunct="1">
              <a:defRPr/>
            </a:pPr>
            <a:r>
              <a:rPr lang="en-US">
                <a:latin typeface="Times New Roman" charset="0"/>
                <a:cs typeface="+mn-cs"/>
              </a:rPr>
              <a:t>company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3886200" y="5334000"/>
            <a:ext cx="1524000" cy="609600"/>
          </a:xfrm>
          <a:prstGeom prst="rect">
            <a:avLst/>
          </a:prstGeom>
          <a:solidFill>
            <a:srgbClr val="99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ja-JP" altLang="en-US" sz="2400">
                <a:latin typeface="Arial"/>
                <a:cs typeface="+mn-cs"/>
              </a:rPr>
              <a:t>“</a:t>
            </a:r>
            <a:r>
              <a:rPr lang="en-US" sz="2400">
                <a:latin typeface="Times New Roman" charset="0"/>
                <a:cs typeface="+mn-cs"/>
              </a:rPr>
              <a:t>PROFIT</a:t>
            </a:r>
            <a:r>
              <a:rPr lang="ja-JP" altLang="en-US" sz="2400">
                <a:latin typeface="Arial"/>
                <a:cs typeface="+mn-cs"/>
              </a:rPr>
              <a:t>”</a:t>
            </a:r>
            <a:endParaRPr lang="en-US" sz="2400">
              <a:latin typeface="Times New Roman" charset="0"/>
              <a:cs typeface="+mn-cs"/>
            </a:endParaRPr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4343400" y="4495800"/>
            <a:ext cx="533400" cy="685800"/>
          </a:xfrm>
          <a:prstGeom prst="downArrow">
            <a:avLst>
              <a:gd name="adj1" fmla="val 50000"/>
              <a:gd name="adj2" fmla="val 3214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803" name="Oval 11"/>
          <p:cNvSpPr>
            <a:spLocks noChangeArrowheads="1"/>
          </p:cNvSpPr>
          <p:nvPr/>
        </p:nvSpPr>
        <p:spPr bwMode="auto">
          <a:xfrm>
            <a:off x="6781800" y="5105400"/>
            <a:ext cx="16002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>
                <a:latin typeface="Times New Roman" charset="0"/>
                <a:cs typeface="+mn-cs"/>
              </a:rPr>
              <a:t>DME company</a:t>
            </a: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1624163" y="3271348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200" dirty="0">
                <a:latin typeface="Times New Roman" charset="0"/>
                <a:cs typeface="+mn-cs"/>
              </a:rPr>
              <a:t>Monthly fee ranges from 5-9%</a:t>
            </a: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3124200" y="2667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200">
                <a:latin typeface="Times New Roman" charset="0"/>
                <a:cs typeface="+mn-cs"/>
              </a:rPr>
              <a:t>Rent = 7-12% of monthly gross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6505575" y="1710494"/>
            <a:ext cx="2133600" cy="101566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  <a:effectLst/>
          <a:extLst/>
        </p:spPr>
        <p:txBody>
          <a:bodyPr>
            <a:spAutoFit/>
            <a:flatTx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1" dirty="0">
                <a:latin typeface="Times New Roman" charset="0"/>
                <a:cs typeface="+mn-cs"/>
              </a:rPr>
              <a:t>Rehab, pharmacy, and DME companies frequently are  closely-held affiliates of the management company principals</a:t>
            </a:r>
          </a:p>
        </p:txBody>
      </p:sp>
      <p:sp>
        <p:nvSpPr>
          <p:cNvPr id="33812" name="AutoShape 20"/>
          <p:cNvSpPr>
            <a:spLocks noChangeArrowheads="1"/>
          </p:cNvSpPr>
          <p:nvPr/>
        </p:nvSpPr>
        <p:spPr bwMode="auto">
          <a:xfrm rot="12527762">
            <a:off x="2743200" y="32004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813" name="AutoShape 21"/>
          <p:cNvSpPr>
            <a:spLocks noChangeArrowheads="1"/>
          </p:cNvSpPr>
          <p:nvPr/>
        </p:nvSpPr>
        <p:spPr bwMode="auto">
          <a:xfrm rot="16200000">
            <a:off x="4267200" y="27432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814" name="AutoShape 22"/>
          <p:cNvSpPr>
            <a:spLocks noChangeArrowheads="1"/>
          </p:cNvSpPr>
          <p:nvPr/>
        </p:nvSpPr>
        <p:spPr bwMode="auto">
          <a:xfrm rot="-1354449">
            <a:off x="5867400" y="32766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815" name="AutoShape 23"/>
          <p:cNvSpPr>
            <a:spLocks noChangeArrowheads="1"/>
          </p:cNvSpPr>
          <p:nvPr/>
        </p:nvSpPr>
        <p:spPr bwMode="auto">
          <a:xfrm rot="2163171">
            <a:off x="5562600" y="4640263"/>
            <a:ext cx="1046163" cy="304800"/>
          </a:xfrm>
          <a:prstGeom prst="rightArrow">
            <a:avLst>
              <a:gd name="adj1" fmla="val 50000"/>
              <a:gd name="adj2" fmla="val 8580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816" name="AutoShape 24"/>
          <p:cNvSpPr>
            <a:spLocks noChangeArrowheads="1"/>
          </p:cNvSpPr>
          <p:nvPr/>
        </p:nvSpPr>
        <p:spPr bwMode="auto">
          <a:xfrm rot="1472817">
            <a:off x="5943600" y="40386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29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 smtClean="0">
                <a:solidFill>
                  <a:srgbClr val="B9BBB2"/>
                </a:solidFill>
              </a:rPr>
              <a:t>PNHP Annual Meeting</a:t>
            </a:r>
            <a:endParaRPr lang="en-US" sz="1300">
              <a:solidFill>
                <a:srgbClr val="B9BBB2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 rot="20858793">
            <a:off x="278083" y="1572797"/>
            <a:ext cx="5282959" cy="203600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18073837">
            <a:off x="1468086" y="4270629"/>
            <a:ext cx="1287125" cy="35975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4289" y="4680439"/>
            <a:ext cx="24363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RENT AND MANAGEMENT FEES EQUAL 10 </a:t>
            </a:r>
            <a:r>
              <a:rPr lang="en-US" sz="1600" b="1" dirty="0" smtClean="0">
                <a:solidFill>
                  <a:srgbClr val="FF0000"/>
                </a:solidFill>
              </a:rPr>
              <a:t>to</a:t>
            </a:r>
            <a:r>
              <a:rPr lang="en-US" sz="2000" b="1" dirty="0" smtClean="0">
                <a:solidFill>
                  <a:srgbClr val="FF0000"/>
                </a:solidFill>
              </a:rPr>
              <a:t> 20-plus PERCENT OF GROSS REVENUES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0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A8559-EADF-7941-9225-A059E08791C2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0AD00"/>
                </a:solidFill>
                <a:ea typeface="+mj-ea"/>
                <a:cs typeface="+mj-cs"/>
              </a:rPr>
              <a:t>The</a:t>
            </a:r>
            <a:r>
              <a:rPr lang="en-US" dirty="0">
                <a:solidFill>
                  <a:srgbClr val="FFFF00"/>
                </a:solidFill>
                <a:ea typeface="+mj-ea"/>
                <a:cs typeface="+mj-cs"/>
              </a:rPr>
              <a:t> </a:t>
            </a:r>
            <a:r>
              <a:rPr lang="en-US" dirty="0">
                <a:solidFill>
                  <a:srgbClr val="FF0000"/>
                </a:solidFill>
                <a:ea typeface="+mj-ea"/>
                <a:cs typeface="+mj-cs"/>
              </a:rPr>
              <a:t>R</a:t>
            </a:r>
            <a:r>
              <a:rPr lang="en-US" dirty="0">
                <a:solidFill>
                  <a:srgbClr val="F0AD00"/>
                </a:solidFill>
                <a:ea typeface="+mj-ea"/>
                <a:cs typeface="+mj-cs"/>
              </a:rPr>
              <a:t>(</a:t>
            </a:r>
            <a:r>
              <a:rPr lang="en-US" dirty="0" err="1">
                <a:solidFill>
                  <a:srgbClr val="F0AD00"/>
                </a:solidFill>
                <a:ea typeface="+mj-ea"/>
                <a:cs typeface="+mj-cs"/>
              </a:rPr>
              <a:t>eal</a:t>
            </a:r>
            <a:r>
              <a:rPr lang="en-US" dirty="0">
                <a:solidFill>
                  <a:srgbClr val="F0AD00"/>
                </a:solidFill>
                <a:ea typeface="+mj-ea"/>
                <a:cs typeface="+mj-cs"/>
              </a:rPr>
              <a:t>)</a:t>
            </a:r>
            <a:r>
              <a:rPr lang="en-US" dirty="0">
                <a:solidFill>
                  <a:srgbClr val="FF0000"/>
                </a:solidFill>
                <a:ea typeface="+mj-ea"/>
                <a:cs typeface="+mj-cs"/>
              </a:rPr>
              <a:t>E</a:t>
            </a:r>
            <a:r>
              <a:rPr lang="en-US" dirty="0">
                <a:solidFill>
                  <a:srgbClr val="F0AD00"/>
                </a:solidFill>
                <a:ea typeface="+mj-ea"/>
                <a:cs typeface="+mj-cs"/>
              </a:rPr>
              <a:t>(state)</a:t>
            </a:r>
            <a:r>
              <a:rPr lang="en-US" dirty="0">
                <a:solidFill>
                  <a:srgbClr val="FF0000"/>
                </a:solidFill>
                <a:ea typeface="+mj-ea"/>
                <a:cs typeface="+mj-cs"/>
              </a:rPr>
              <a:t>AL</a:t>
            </a:r>
            <a:r>
              <a:rPr lang="en-US" dirty="0">
                <a:solidFill>
                  <a:srgbClr val="FFFF00"/>
                </a:solidFill>
                <a:ea typeface="+mj-ea"/>
                <a:cs typeface="+mj-cs"/>
              </a:rPr>
              <a:t> </a:t>
            </a:r>
            <a:r>
              <a:rPr lang="en-US" dirty="0">
                <a:solidFill>
                  <a:srgbClr val="F0AD00"/>
                </a:solidFill>
                <a:ea typeface="+mj-ea"/>
                <a:cs typeface="+mj-cs"/>
              </a:rPr>
              <a:t>Mone</a:t>
            </a:r>
            <a:r>
              <a:rPr lang="en-US" dirty="0">
                <a:solidFill>
                  <a:srgbClr val="FFFF00"/>
                </a:solidFill>
                <a:ea typeface="+mj-ea"/>
                <a:cs typeface="+mj-cs"/>
              </a:rPr>
              <a:t>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22615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1800" dirty="0">
              <a:latin typeface="Rockwel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b="1" dirty="0">
                <a:latin typeface="Rockwell" charset="0"/>
              </a:rPr>
              <a:t>	</a:t>
            </a:r>
            <a:r>
              <a:rPr lang="en-US" sz="1800" b="1" dirty="0">
                <a:solidFill>
                  <a:srgbClr val="800000"/>
                </a:solidFill>
                <a:latin typeface="Rockwell" charset="0"/>
              </a:rPr>
              <a:t>				</a:t>
            </a:r>
            <a:r>
              <a:rPr lang="en-US" sz="1800" b="1" dirty="0">
                <a:solidFill>
                  <a:srgbClr val="000090"/>
                </a:solidFill>
                <a:latin typeface="Rockwell" charset="0"/>
              </a:rPr>
              <a:t>Stock	</a:t>
            </a:r>
            <a:r>
              <a:rPr lang="en-US" sz="1800" b="1" dirty="0" smtClean="0">
                <a:solidFill>
                  <a:srgbClr val="000090"/>
                </a:solidFill>
                <a:latin typeface="Rockwell" charset="0"/>
              </a:rPr>
              <a:t>Market</a:t>
            </a:r>
            <a:r>
              <a:rPr lang="en-US" sz="1800" b="1" dirty="0">
                <a:solidFill>
                  <a:srgbClr val="000090"/>
                </a:solidFill>
                <a:latin typeface="Rockwell" charset="0"/>
              </a:rPr>
              <a:t>	</a:t>
            </a:r>
            <a:r>
              <a:rPr lang="en-US" sz="1800" b="1" dirty="0" smtClean="0">
                <a:solidFill>
                  <a:srgbClr val="000090"/>
                </a:solidFill>
                <a:latin typeface="Rockwell" charset="0"/>
              </a:rPr>
              <a:t>Nursing Homes</a:t>
            </a:r>
            <a:endParaRPr lang="en-US" sz="1800" b="1" dirty="0">
              <a:solidFill>
                <a:srgbClr val="000090"/>
              </a:solidFill>
              <a:latin typeface="Rockwel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b="1" u="sng" dirty="0">
                <a:solidFill>
                  <a:srgbClr val="000090"/>
                </a:solidFill>
                <a:latin typeface="Rockwell" charset="0"/>
              </a:rPr>
              <a:t>REIT				Symbol</a:t>
            </a:r>
            <a:r>
              <a:rPr lang="en-US" sz="1800" b="1" u="sng">
                <a:solidFill>
                  <a:srgbClr val="000090"/>
                </a:solidFill>
                <a:latin typeface="Rockwell" charset="0"/>
              </a:rPr>
              <a:t>	</a:t>
            </a:r>
            <a:r>
              <a:rPr lang="en-US" sz="1800" b="1" u="sng" smtClean="0">
                <a:solidFill>
                  <a:srgbClr val="000090"/>
                </a:solidFill>
                <a:latin typeface="Rockwell" charset="0"/>
              </a:rPr>
              <a:t>Cap.</a:t>
            </a:r>
            <a:r>
              <a:rPr lang="en-US" sz="1800" b="1" u="sng" dirty="0">
                <a:solidFill>
                  <a:srgbClr val="000090"/>
                </a:solidFill>
                <a:latin typeface="Rockwell" charset="0"/>
              </a:rPr>
              <a:t>	</a:t>
            </a:r>
            <a:r>
              <a:rPr lang="en-US" sz="1800" b="1" u="sng" dirty="0" smtClean="0">
                <a:solidFill>
                  <a:srgbClr val="000090"/>
                </a:solidFill>
                <a:latin typeface="Rockwell" charset="0"/>
              </a:rPr>
              <a:t>in Portfolio	</a:t>
            </a:r>
            <a:endParaRPr lang="en-US" sz="1800" b="1" u="sng" dirty="0">
              <a:solidFill>
                <a:srgbClr val="000090"/>
              </a:solidFill>
              <a:latin typeface="Rockwell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800" dirty="0">
                <a:solidFill>
                  <a:srgbClr val="FF0000"/>
                </a:solidFill>
                <a:latin typeface="Rockwell" charset="0"/>
              </a:rPr>
              <a:t>Health Care Property Investors	HCP	$</a:t>
            </a:r>
            <a:r>
              <a:rPr lang="en-US" sz="1800" dirty="0" smtClean="0">
                <a:solidFill>
                  <a:srgbClr val="FF0000"/>
                </a:solidFill>
                <a:latin typeface="Rockwell" charset="0"/>
              </a:rPr>
              <a:t>19.4 </a:t>
            </a:r>
            <a:r>
              <a:rPr lang="en-US" sz="1800" dirty="0">
                <a:solidFill>
                  <a:srgbClr val="FF0000"/>
                </a:solidFill>
                <a:latin typeface="Rockwell" charset="0"/>
              </a:rPr>
              <a:t>B	</a:t>
            </a:r>
            <a:r>
              <a:rPr lang="en-US" sz="1800" dirty="0" smtClean="0">
                <a:solidFill>
                  <a:srgbClr val="FF0000"/>
                </a:solidFill>
                <a:latin typeface="Rockwell" charset="0"/>
              </a:rPr>
              <a:t>333</a:t>
            </a:r>
          </a:p>
          <a:p>
            <a:pPr>
              <a:lnSpc>
                <a:spcPct val="80000"/>
              </a:lnSpc>
              <a:buNone/>
            </a:pPr>
            <a:r>
              <a:rPr lang="en-US" sz="1800" dirty="0" err="1" smtClean="0">
                <a:solidFill>
                  <a:srgbClr val="FF0000"/>
                </a:solidFill>
                <a:latin typeface="Rockwell" charset="0"/>
              </a:rPr>
              <a:t>Ventas</a:t>
            </a:r>
            <a:r>
              <a:rPr lang="en-US" sz="1800" dirty="0">
                <a:solidFill>
                  <a:srgbClr val="FF0000"/>
                </a:solidFill>
                <a:latin typeface="Rockwell" charset="0"/>
              </a:rPr>
              <a:t>, Inc.			VTR	</a:t>
            </a:r>
            <a:r>
              <a:rPr lang="en-US" sz="1800" dirty="0" smtClean="0">
                <a:solidFill>
                  <a:srgbClr val="FF0000"/>
                </a:solidFill>
                <a:latin typeface="Rockwell" charset="0"/>
              </a:rPr>
              <a:t>$19.2 </a:t>
            </a:r>
            <a:r>
              <a:rPr lang="en-US" sz="1800" dirty="0">
                <a:solidFill>
                  <a:srgbClr val="FF0000"/>
                </a:solidFill>
                <a:latin typeface="Rockwell" charset="0"/>
              </a:rPr>
              <a:t>B	</a:t>
            </a:r>
            <a:r>
              <a:rPr lang="en-US" sz="1800" dirty="0" smtClean="0">
                <a:solidFill>
                  <a:srgbClr val="FF0000"/>
                </a:solidFill>
                <a:latin typeface="Rockwell" charset="0"/>
              </a:rPr>
              <a:t>381</a:t>
            </a:r>
          </a:p>
          <a:p>
            <a:pPr>
              <a:lnSpc>
                <a:spcPct val="80000"/>
              </a:lnSpc>
              <a:buNone/>
            </a:pPr>
            <a:r>
              <a:rPr lang="en-US" sz="1800" dirty="0">
                <a:solidFill>
                  <a:srgbClr val="FF0000"/>
                </a:solidFill>
                <a:latin typeface="Rockwell" charset="0"/>
              </a:rPr>
              <a:t>Health Care REIT, Inc.		HCN	</a:t>
            </a:r>
            <a:r>
              <a:rPr lang="en-US" sz="1800" dirty="0" smtClean="0">
                <a:solidFill>
                  <a:srgbClr val="FF0000"/>
                </a:solidFill>
                <a:latin typeface="Rockwell" charset="0"/>
              </a:rPr>
              <a:t>$18.6 </a:t>
            </a:r>
            <a:r>
              <a:rPr lang="en-US" sz="1800" dirty="0">
                <a:solidFill>
                  <a:srgbClr val="FF0000"/>
                </a:solidFill>
                <a:latin typeface="Rockwell" charset="0"/>
              </a:rPr>
              <a:t>B	</a:t>
            </a:r>
            <a:r>
              <a:rPr lang="en-US" sz="1800" dirty="0" smtClean="0">
                <a:solidFill>
                  <a:srgbClr val="FF0000"/>
                </a:solidFill>
                <a:latin typeface="Rockwell" charset="0"/>
              </a:rPr>
              <a:t>250</a:t>
            </a:r>
          </a:p>
          <a:p>
            <a:pPr>
              <a:lnSpc>
                <a:spcPct val="80000"/>
              </a:lnSpc>
              <a:buNone/>
            </a:pPr>
            <a:r>
              <a:rPr lang="en-US" sz="1800" dirty="0" smtClean="0">
                <a:solidFill>
                  <a:srgbClr val="FF0000"/>
                </a:solidFill>
                <a:latin typeface="Rockwell" charset="0"/>
              </a:rPr>
              <a:t>Omega </a:t>
            </a:r>
            <a:r>
              <a:rPr lang="en-US" sz="1800" dirty="0">
                <a:solidFill>
                  <a:srgbClr val="FF0000"/>
                </a:solidFill>
                <a:latin typeface="Rockwell" charset="0"/>
              </a:rPr>
              <a:t>Healthcare Investors, Inc.	OHI	$3.9 B	</a:t>
            </a:r>
            <a:r>
              <a:rPr lang="en-US" sz="1800" dirty="0" smtClean="0">
                <a:solidFill>
                  <a:srgbClr val="FF0000"/>
                </a:solidFill>
                <a:latin typeface="Rockwell" charset="0"/>
              </a:rPr>
              <a:t>150</a:t>
            </a:r>
            <a:endParaRPr lang="en-US" sz="1800" dirty="0">
              <a:solidFill>
                <a:srgbClr val="FF0000"/>
              </a:solidFill>
              <a:latin typeface="Rockwel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1800" dirty="0">
              <a:latin typeface="Rockwel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400" dirty="0" err="1" smtClean="0">
                <a:latin typeface="Rockwell" charset="0"/>
              </a:rPr>
              <a:t>Sources:Market</a:t>
            </a:r>
            <a:r>
              <a:rPr lang="en-US" sz="1400" dirty="0" smtClean="0">
                <a:latin typeface="Rockwell" charset="0"/>
              </a:rPr>
              <a:t> capitalization, </a:t>
            </a:r>
            <a:r>
              <a:rPr lang="en-US" sz="1400" dirty="0" err="1" smtClean="0">
                <a:latin typeface="Rockwell" charset="0"/>
              </a:rPr>
              <a:t>Wikinvest</a:t>
            </a:r>
            <a:r>
              <a:rPr lang="en-US" sz="1400" dirty="0" smtClean="0">
                <a:latin typeface="Rockwell" charset="0"/>
              </a:rPr>
              <a:t>, 2013; Nursing homes in portfolio: annual reports</a:t>
            </a:r>
            <a:endParaRPr lang="en-US" sz="1400" dirty="0">
              <a:latin typeface="Rockwell" charset="0"/>
            </a:endParaRPr>
          </a:p>
        </p:txBody>
      </p:sp>
      <p:sp>
        <p:nvSpPr>
          <p:cNvPr id="44037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 smtClean="0">
                <a:solidFill>
                  <a:srgbClr val="B9BBB2"/>
                </a:solidFill>
              </a:rPr>
              <a:t>PNHP Annual Meeting</a:t>
            </a:r>
            <a:endParaRPr lang="en-US" sz="1300">
              <a:solidFill>
                <a:srgbClr val="B9BBB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95" y="4166525"/>
            <a:ext cx="3212312" cy="2043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9302" y="4052373"/>
            <a:ext cx="49333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Ventas</a:t>
            </a:r>
            <a:r>
              <a:rPr lang="en-US" sz="2400" b="1" dirty="0" smtClean="0"/>
              <a:t> Board of Directors includes</a:t>
            </a:r>
          </a:p>
          <a:p>
            <a:r>
              <a:rPr lang="en-US" sz="2400" dirty="0" smtClean="0"/>
              <a:t>Jay </a:t>
            </a:r>
            <a:r>
              <a:rPr lang="en-US" sz="2400" dirty="0" err="1" smtClean="0"/>
              <a:t>Gellert</a:t>
            </a:r>
            <a:r>
              <a:rPr lang="en-US" sz="2400" dirty="0" smtClean="0"/>
              <a:t>, CEO, </a:t>
            </a:r>
            <a:r>
              <a:rPr lang="en-US" sz="2400" dirty="0" err="1" smtClean="0"/>
              <a:t>HealthNet</a:t>
            </a:r>
            <a:endParaRPr lang="en-US" sz="2400" dirty="0" smtClean="0"/>
          </a:p>
          <a:p>
            <a:r>
              <a:rPr lang="en-US" sz="2400" dirty="0" smtClean="0"/>
              <a:t>Robert Reed, CFO, Sutter Health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6991" y="6145768"/>
            <a:ext cx="321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Ventas</a:t>
            </a:r>
            <a:r>
              <a:rPr lang="en-US" dirty="0" smtClean="0"/>
              <a:t>, Inc. Board of Directors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2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SNF Direct Care Staffing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Federal requirement: “sufficient staff”</a:t>
            </a:r>
          </a:p>
          <a:p>
            <a:pPr lvl="1"/>
            <a:r>
              <a:rPr lang="en-US" dirty="0" smtClean="0"/>
              <a:t>No numeric minimum</a:t>
            </a:r>
          </a:p>
          <a:p>
            <a:pPr lvl="1"/>
            <a:r>
              <a:rPr lang="en-US" dirty="0" smtClean="0"/>
              <a:t>Some estimate that 90% of SNFs fail to provide sufficient staff to meet resident needs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Some state staffing standards</a:t>
            </a:r>
          </a:p>
          <a:p>
            <a:pPr lvl="1"/>
            <a:r>
              <a:rPr lang="en-US" dirty="0" smtClean="0"/>
              <a:t>TN	2.0 hours per patient per day (PPD)</a:t>
            </a:r>
          </a:p>
          <a:p>
            <a:pPr lvl="1"/>
            <a:r>
              <a:rPr lang="en-US" dirty="0" smtClean="0"/>
              <a:t>PA	2.7 hours PPD</a:t>
            </a:r>
          </a:p>
          <a:p>
            <a:pPr lvl="1"/>
            <a:r>
              <a:rPr lang="en-US" dirty="0" smtClean="0"/>
              <a:t>CA	3.2 hours PPD</a:t>
            </a:r>
          </a:p>
          <a:p>
            <a:pPr lvl="1"/>
            <a:r>
              <a:rPr lang="en-US" dirty="0" smtClean="0"/>
              <a:t>DE	3.6 hours PPD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Expert-recommended standard</a:t>
            </a:r>
          </a:p>
          <a:p>
            <a:pPr lvl="1"/>
            <a:r>
              <a:rPr lang="en-US" dirty="0" smtClean="0"/>
              <a:t>No less than 4.13 hours PPD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PNHP Annual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BFB-6F01-8742-839E-8317B36007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24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Home Staffing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70% of direct care provided by Certified Nursing Assistants (C.N.A.s)</a:t>
            </a:r>
          </a:p>
          <a:p>
            <a:pPr lvl="1"/>
            <a:r>
              <a:rPr lang="en-US" dirty="0" smtClean="0"/>
              <a:t>C.N.A.s receive 75 hours of training (~2 weeks)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16 hours of which must be hands-on</a:t>
            </a:r>
          </a:p>
          <a:p>
            <a:pPr lvl="1"/>
            <a:r>
              <a:rPr lang="en-US" dirty="0" smtClean="0"/>
              <a:t>$24,000 per year average wage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$11.54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per hour</a:t>
            </a:r>
          </a:p>
          <a:p>
            <a:pPr lvl="1"/>
            <a:r>
              <a:rPr lang="en-US" dirty="0" smtClean="0"/>
              <a:t>One in three C.N.A.s receives public assistance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Registered Nurses provide about 25% of licensed nursing hours.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PNHP Annual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BFB-6F01-8742-839E-8317B36007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36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Maximizing SNF Profit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The easiest way to optimize SNF profit is to limit direct care staffing</a:t>
            </a:r>
          </a:p>
          <a:p>
            <a:pPr lvl="1"/>
            <a:r>
              <a:rPr lang="en-US" dirty="0" smtClean="0"/>
              <a:t>Primarily by “not replacing” staff who call off sick.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An effective way to limit this widespread practice is to</a:t>
            </a:r>
            <a:r>
              <a:rPr lang="en-US" b="1" dirty="0">
                <a:solidFill>
                  <a:srgbClr val="0000FF"/>
                </a:solidFill>
              </a:rPr>
              <a:t> l</a:t>
            </a:r>
            <a:r>
              <a:rPr lang="en-US" b="1" dirty="0" smtClean="0">
                <a:solidFill>
                  <a:srgbClr val="0000FF"/>
                </a:solidFill>
              </a:rPr>
              <a:t>ink SNF reimbursement to actual staffing levels, based on electronic payroll records</a:t>
            </a:r>
          </a:p>
          <a:p>
            <a:pPr lvl="2"/>
            <a:r>
              <a:rPr lang="en-US" dirty="0" smtClean="0"/>
              <a:t>Section 6106 of the Affordable Care Act, entitled “Ensuring Staffing Accountability,” requires SNFs to “submit staffing information based on payroll data in a uniform format.”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PNHP Annual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BFB-6F01-8742-839E-8317B36007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72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U.S. Nursing Home Paradigm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810" y="1775191"/>
            <a:ext cx="7958990" cy="4625609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Euphemia UCAS"/>
                <a:cs typeface="Euphemia UCAS"/>
              </a:rPr>
              <a:t>About $100 billion per year in public monies flows to mostly for-profit corporations, to care for elderly, mostly-impoverished, dependent adults, at substandard staffing levels, in facilities largely owned by profit-seeking real estate investors. </a:t>
            </a:r>
            <a:endParaRPr lang="en-US" sz="4000" dirty="0">
              <a:solidFill>
                <a:srgbClr val="FF0000"/>
              </a:solidFill>
              <a:latin typeface="Euphemia UCAS"/>
              <a:cs typeface="Euphemia UCA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PNHP Annual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BFB-6F01-8742-839E-8317B36007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77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Lack of U.S. Geriatricians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042" y="1775191"/>
            <a:ext cx="4360757" cy="4625609"/>
          </a:xfrm>
        </p:spPr>
        <p:txBody>
          <a:bodyPr/>
          <a:lstStyle/>
          <a:p>
            <a:r>
              <a:rPr lang="en-US" dirty="0" smtClean="0"/>
              <a:t>In 2012, there were 7,356 board-certified U.S. geriatricians.</a:t>
            </a:r>
          </a:p>
          <a:p>
            <a:r>
              <a:rPr lang="en-US" dirty="0" smtClean="0"/>
              <a:t>A high-quality long-term care system will require more physicians who specialize in geriatrics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PNHP Annual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BFB-6F01-8742-839E-8317B360078B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63" y="2012456"/>
            <a:ext cx="4142879" cy="272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52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Homes and Single Payer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Key political issues</a:t>
            </a:r>
          </a:p>
          <a:p>
            <a:pPr lvl="1"/>
            <a:r>
              <a:rPr lang="en-US" dirty="0" smtClean="0"/>
              <a:t>Emphasize that the current system, although privatized and </a:t>
            </a:r>
            <a:r>
              <a:rPr lang="en-US" dirty="0" err="1" smtClean="0"/>
              <a:t>profitized</a:t>
            </a:r>
            <a:r>
              <a:rPr lang="en-US" dirty="0" smtClean="0"/>
              <a:t>, is </a:t>
            </a:r>
            <a:r>
              <a:rPr lang="en-US" dirty="0" smtClean="0"/>
              <a:t>financ</a:t>
            </a:r>
            <a:r>
              <a:rPr lang="en-US" dirty="0" smtClean="0"/>
              <a:t>ed </a:t>
            </a:r>
            <a:r>
              <a:rPr lang="en-US" dirty="0" smtClean="0"/>
              <a:t>by an </a:t>
            </a:r>
            <a:r>
              <a:rPr lang="en-US" i="1" dirty="0" smtClean="0">
                <a:solidFill>
                  <a:srgbClr val="FF0000"/>
                </a:solidFill>
              </a:rPr>
              <a:t>almost</a:t>
            </a:r>
            <a:r>
              <a:rPr lang="en-US" dirty="0" smtClean="0"/>
              <a:t>-single payer.</a:t>
            </a:r>
          </a:p>
          <a:p>
            <a:pPr lvl="1"/>
            <a:r>
              <a:rPr lang="en-US" dirty="0" smtClean="0"/>
              <a:t>Eliminate profit-making, especially real estate profit-making.</a:t>
            </a:r>
          </a:p>
          <a:p>
            <a:pPr lvl="1"/>
            <a:r>
              <a:rPr lang="en-US" dirty="0" smtClean="0"/>
              <a:t>Provide living wages and benefits for frontline staff, especially C.N.A.s.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Key operational issues</a:t>
            </a:r>
          </a:p>
          <a:p>
            <a:pPr lvl="1"/>
            <a:r>
              <a:rPr lang="en-US" dirty="0" smtClean="0"/>
              <a:t>Enforce minimum staffing standards of 4.1 hours per resident per day, based on payroll records.</a:t>
            </a:r>
          </a:p>
          <a:p>
            <a:pPr lvl="1"/>
            <a:r>
              <a:rPr lang="en-US" dirty="0" smtClean="0"/>
              <a:t>Ensure greater </a:t>
            </a:r>
            <a:r>
              <a:rPr lang="en-US" dirty="0" smtClean="0"/>
              <a:t>physical presence in nursing homes of </a:t>
            </a:r>
            <a:r>
              <a:rPr lang="en-US" dirty="0" smtClean="0"/>
              <a:t>Geriatricians and Registered Nurses.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PNHP Annual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BFB-6F01-8742-839E-8317B36007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3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to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746" y="2989136"/>
            <a:ext cx="6264871" cy="3228445"/>
          </a:xfrm>
        </p:spPr>
        <p:txBody>
          <a:bodyPr/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/>
              <a:t>Stay committed to PNHP at your local level.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Let us know if you are willing to serve on a PNHP Long-Term Care Program Workgroup.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PNHP Annual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BFB-6F01-8742-839E-8317B360078B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259" y="1689913"/>
            <a:ext cx="5622151" cy="127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04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to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309239" cy="4625609"/>
          </a:xfrm>
        </p:spPr>
        <p:txBody>
          <a:bodyPr/>
          <a:lstStyle/>
          <a:p>
            <a:pPr marL="633222" indent="-514350">
              <a:buFont typeface="+mj-lt"/>
              <a:buAutoNum type="arabicPeriod" startAt="3"/>
            </a:pPr>
            <a:r>
              <a:rPr lang="en-US" dirty="0"/>
              <a:t>Promote discussion among your peers about geriatrics.</a:t>
            </a:r>
          </a:p>
          <a:p>
            <a:pPr marL="633222" indent="-514350">
              <a:buFont typeface="+mj-lt"/>
              <a:buAutoNum type="arabicPeriod" startAt="3"/>
            </a:pPr>
            <a:r>
              <a:rPr lang="en-US" dirty="0"/>
              <a:t>Always mention long-term care in your discussions on single-payer national health care!</a:t>
            </a:r>
          </a:p>
          <a:p>
            <a:pPr marL="633222" indent="-514350">
              <a:buFont typeface="+mj-lt"/>
              <a:buAutoNum type="arabicPeriod" startAt="3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PNHP Annual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BFB-6F01-8742-839E-8317B360078B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043281"/>
            <a:ext cx="3810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50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Nursing Homes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817782" cy="46256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15,500 skilled nursing facilities (SNFs)</a:t>
            </a:r>
          </a:p>
          <a:p>
            <a:pPr lvl="1"/>
            <a:r>
              <a:rPr lang="en-US" dirty="0" smtClean="0"/>
              <a:t>Compare: 13,000 McDonald’s restaurants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1.4 million “residents” in 1.6 million available beds</a:t>
            </a:r>
          </a:p>
          <a:p>
            <a:pPr lvl="1"/>
            <a:r>
              <a:rPr lang="en-US" dirty="0" smtClean="0"/>
              <a:t>88% occupancy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3.2 million admissions per year</a:t>
            </a:r>
          </a:p>
          <a:p>
            <a:endParaRPr lang="en-US" dirty="0" smtClean="0"/>
          </a:p>
          <a:p>
            <a:pPr marL="118872" indent="0">
              <a:buNone/>
            </a:pPr>
            <a:r>
              <a:rPr lang="en-US" sz="2000" dirty="0" smtClean="0"/>
              <a:t>Source: CMS, 2009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982" y="1775190"/>
            <a:ext cx="3642085" cy="2269891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2,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PNHP Annual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BFB-6F01-8742-839E-8317B36007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10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PNHP Annual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BFB-6F01-8742-839E-8317B36007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11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Need for Long-Term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Long-Term Care Services and Supports (LTCSS)</a:t>
            </a:r>
          </a:p>
          <a:p>
            <a:pPr lvl="1"/>
            <a:r>
              <a:rPr lang="en-US" dirty="0" smtClean="0"/>
              <a:t>Defined as assistance with activities of daily living to people who cannot perform them on their own</a:t>
            </a:r>
          </a:p>
          <a:p>
            <a:pPr lvl="1"/>
            <a:r>
              <a:rPr lang="en-US" dirty="0" smtClean="0"/>
              <a:t>12 million Americans rely on LTCSS (4% of population)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56% are age 65 or older</a:t>
            </a:r>
          </a:p>
          <a:p>
            <a:pPr lvl="1"/>
            <a:r>
              <a:rPr lang="en-US" dirty="0" smtClean="0"/>
              <a:t>$211 billion spent on LTCS in 2011</a:t>
            </a:r>
          </a:p>
          <a:p>
            <a:pPr lvl="2"/>
            <a:r>
              <a:rPr lang="en-US" dirty="0" smtClean="0"/>
              <a:t>More than half spent on nursing homes</a:t>
            </a:r>
          </a:p>
          <a:p>
            <a:pPr lvl="1"/>
            <a:r>
              <a:rPr lang="en-US" dirty="0" smtClean="0"/>
              <a:t>Currently, 62% of LTCSS are paid by Medicaid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pPr marL="457200" lvl="1" indent="0">
              <a:buNone/>
            </a:pPr>
            <a:r>
              <a:rPr lang="en-US" sz="1400" dirty="0" smtClean="0"/>
              <a:t>Source: U.S. Senate Commission on Long-Term Care Report to Congress, September 18, 2013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PNHP Annual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BFB-6F01-8742-839E-8317B36007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09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Unaffordability of LTCSS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2"/>
            <a:ext cx="4315403" cy="44745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Only 1 in 3 older U.S. adults has non-housing financial assets equivalent to one year of SNF care ($70,000).</a:t>
            </a:r>
          </a:p>
          <a:p>
            <a:r>
              <a:rPr lang="en-US" dirty="0"/>
              <a:t>46% of elderly households have less than $10,000 in non-housing assets.</a:t>
            </a:r>
          </a:p>
          <a:p>
            <a:pPr marL="118872" lvl="1" indent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endParaRPr lang="en-US" sz="1400" dirty="0" smtClean="0"/>
          </a:p>
          <a:p>
            <a:pPr marL="118872" lvl="1" indent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en-US" sz="1400" dirty="0" smtClean="0"/>
              <a:t>Source</a:t>
            </a:r>
            <a:r>
              <a:rPr lang="en-US" sz="1400" dirty="0"/>
              <a:t>: U.S. Senate Commission on Long-Term Care Report to Congress, September 18, </a:t>
            </a:r>
            <a:r>
              <a:rPr lang="en-US" sz="1400" dirty="0" smtClean="0"/>
              <a:t>2013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PNHP Annual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BFB-6F01-8742-839E-8317B360078B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924273"/>
            <a:ext cx="38100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77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Finance LTCSS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306206" cy="4625609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Expand Medicare or create Part L (for consolidated Long-Term Care services)</a:t>
            </a:r>
          </a:p>
          <a:p>
            <a:pPr lvl="1"/>
            <a:r>
              <a:rPr lang="en-US" dirty="0" smtClean="0"/>
              <a:t>Social insurance model</a:t>
            </a:r>
          </a:p>
          <a:p>
            <a:pPr lvl="2"/>
            <a:r>
              <a:rPr lang="en-US" dirty="0" smtClean="0"/>
              <a:t>Mandatory participation</a:t>
            </a:r>
          </a:p>
          <a:p>
            <a:pPr lvl="1"/>
            <a:r>
              <a:rPr lang="en-US" dirty="0" smtClean="0"/>
              <a:t>Public financing</a:t>
            </a:r>
          </a:p>
          <a:p>
            <a:pPr lvl="1"/>
            <a:r>
              <a:rPr lang="en-US" dirty="0" smtClean="0"/>
              <a:t>Spreads risk broadly</a:t>
            </a:r>
          </a:p>
          <a:p>
            <a:pPr lvl="1"/>
            <a:r>
              <a:rPr lang="en-US" dirty="0" smtClean="0"/>
              <a:t>Everyone is at risk for needing LTCSS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PNHP Annual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BFB-6F01-8742-839E-8317B360078B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405" y="1775191"/>
            <a:ext cx="3174855" cy="322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00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Nursing Homes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471138" cy="4625609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0000FF"/>
                </a:solidFill>
              </a:rPr>
              <a:t>Resident characteristics</a:t>
            </a:r>
          </a:p>
          <a:p>
            <a:pPr lvl="1"/>
            <a:r>
              <a:rPr lang="en-US" dirty="0"/>
              <a:t>Average </a:t>
            </a:r>
            <a:r>
              <a:rPr lang="en-US" dirty="0" smtClean="0"/>
              <a:t>age, 79 </a:t>
            </a:r>
            <a:r>
              <a:rPr lang="en-US" dirty="0"/>
              <a:t>years</a:t>
            </a:r>
          </a:p>
          <a:p>
            <a:pPr lvl="1"/>
            <a:r>
              <a:rPr lang="en-US" dirty="0"/>
              <a:t>71% of residents are female</a:t>
            </a:r>
          </a:p>
          <a:p>
            <a:pPr lvl="1"/>
            <a:r>
              <a:rPr lang="en-US" dirty="0"/>
              <a:t>60% cannot perform at least three activities of daily living</a:t>
            </a:r>
          </a:p>
          <a:p>
            <a:pPr lvl="1"/>
            <a:r>
              <a:rPr lang="en-US" dirty="0"/>
              <a:t>40% have a cognitive impairment</a:t>
            </a:r>
          </a:p>
          <a:p>
            <a:pPr marL="118872" indent="0">
              <a:buNone/>
            </a:pPr>
            <a:endParaRPr lang="en-US" sz="1400" dirty="0" smtClean="0"/>
          </a:p>
          <a:p>
            <a:pPr marL="118872" indent="0">
              <a:buNone/>
            </a:pPr>
            <a:r>
              <a:rPr lang="en-US" sz="1400" dirty="0" smtClean="0"/>
              <a:t>Source: CMS, 2009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PNHP Annual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BFB-6F01-8742-839E-8317B360078B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305" y="1954469"/>
            <a:ext cx="4312695" cy="258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98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Nursing Home Revenues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$</a:t>
            </a:r>
            <a:r>
              <a:rPr lang="en-US" b="1" dirty="0" smtClean="0">
                <a:solidFill>
                  <a:srgbClr val="0000FF"/>
                </a:solidFill>
              </a:rPr>
              <a:t>144 billion </a:t>
            </a:r>
            <a:r>
              <a:rPr lang="en-US" b="1" dirty="0">
                <a:solidFill>
                  <a:srgbClr val="0000FF"/>
                </a:solidFill>
              </a:rPr>
              <a:t>in </a:t>
            </a:r>
            <a:r>
              <a:rPr lang="en-US" b="1" dirty="0" smtClean="0">
                <a:solidFill>
                  <a:srgbClr val="0000FF"/>
                </a:solidFill>
              </a:rPr>
              <a:t>gross revenue</a:t>
            </a:r>
          </a:p>
          <a:p>
            <a:pPr lvl="1"/>
            <a:r>
              <a:rPr lang="en-US" dirty="0" smtClean="0"/>
              <a:t>About 6</a:t>
            </a:r>
            <a:r>
              <a:rPr lang="en-US" dirty="0"/>
              <a:t>%</a:t>
            </a:r>
            <a:r>
              <a:rPr lang="en-US" dirty="0" smtClean="0"/>
              <a:t> of total U.S. health care expenditures</a:t>
            </a:r>
          </a:p>
          <a:p>
            <a:pPr lvl="1"/>
            <a:r>
              <a:rPr lang="en-US" dirty="0" smtClean="0"/>
              <a:t>About 15 times greater than Hollywood gross revenue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67% of U.S. nursing homes are for-profit</a:t>
            </a:r>
          </a:p>
          <a:p>
            <a:pPr lvl="1"/>
            <a:r>
              <a:rPr lang="en-US" dirty="0" smtClean="0"/>
              <a:t>27% non-profit</a:t>
            </a:r>
          </a:p>
          <a:p>
            <a:pPr lvl="1"/>
            <a:r>
              <a:rPr lang="en-US" dirty="0" smtClean="0"/>
              <a:t>OK, TX, CA</a:t>
            </a:r>
            <a:endParaRPr lang="en-US" dirty="0"/>
          </a:p>
          <a:p>
            <a:pPr lvl="2"/>
            <a:r>
              <a:rPr lang="en-US" dirty="0" smtClean="0"/>
              <a:t>85% of SNFs are for-profit</a:t>
            </a:r>
          </a:p>
          <a:p>
            <a:pPr marL="210312" indent="0">
              <a:buNone/>
            </a:pPr>
            <a:endParaRPr lang="en-US" sz="1800" dirty="0" smtClean="0"/>
          </a:p>
          <a:p>
            <a:pPr marL="210312" indent="0">
              <a:buNone/>
            </a:pPr>
            <a:r>
              <a:rPr lang="en-US" sz="1800" dirty="0" smtClean="0"/>
              <a:t>Source: CMS, 2009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PNHP Annual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BFB-6F01-8742-839E-8317B36007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94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Home Revenue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u="sng" dirty="0">
                <a:solidFill>
                  <a:srgbClr val="0000FF"/>
                </a:solidFill>
              </a:rPr>
              <a:t>Public </a:t>
            </a:r>
            <a:r>
              <a:rPr lang="en-US" b="1" u="sng" dirty="0" smtClean="0">
                <a:solidFill>
                  <a:srgbClr val="0000FF"/>
                </a:solidFill>
              </a:rPr>
              <a:t>Sources	</a:t>
            </a:r>
            <a:r>
              <a:rPr lang="en-US" b="1" u="sng" dirty="0">
                <a:solidFill>
                  <a:srgbClr val="0000FF"/>
                </a:solidFill>
              </a:rPr>
              <a:t>	</a:t>
            </a:r>
            <a:r>
              <a:rPr lang="en-US" b="1" u="sng" dirty="0" smtClean="0">
                <a:solidFill>
                  <a:srgbClr val="0000FF"/>
                </a:solidFill>
              </a:rPr>
              <a:t>$92 </a:t>
            </a:r>
            <a:r>
              <a:rPr lang="en-US" b="1" u="sng" dirty="0">
                <a:solidFill>
                  <a:srgbClr val="0000FF"/>
                </a:solidFill>
              </a:rPr>
              <a:t>billion		64</a:t>
            </a:r>
            <a:r>
              <a:rPr lang="en-US" b="1" u="sng" dirty="0" smtClean="0">
                <a:solidFill>
                  <a:srgbClr val="0000FF"/>
                </a:solidFill>
              </a:rPr>
              <a:t>%</a:t>
            </a:r>
            <a:endParaRPr lang="en-US" dirty="0">
              <a:solidFill>
                <a:srgbClr val="0000FF"/>
              </a:solidFill>
            </a:endParaRPr>
          </a:p>
          <a:p>
            <a:pPr marL="118872" indent="0">
              <a:buNone/>
            </a:pPr>
            <a:r>
              <a:rPr lang="en-US" dirty="0"/>
              <a:t>Medicare	</a:t>
            </a: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$30 </a:t>
            </a:r>
            <a:r>
              <a:rPr lang="en-US" dirty="0"/>
              <a:t>billion		</a:t>
            </a:r>
            <a:r>
              <a:rPr lang="en-US" dirty="0" smtClean="0"/>
              <a:t>21%</a:t>
            </a:r>
            <a:endParaRPr lang="en-US" dirty="0"/>
          </a:p>
          <a:p>
            <a:pPr marL="118872" indent="0">
              <a:buNone/>
            </a:pPr>
            <a:r>
              <a:rPr lang="en-US" dirty="0"/>
              <a:t>Medicaid	</a:t>
            </a: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$62 </a:t>
            </a:r>
            <a:r>
              <a:rPr lang="en-US" dirty="0"/>
              <a:t>billion		4</a:t>
            </a:r>
            <a:r>
              <a:rPr lang="en-US" dirty="0" smtClean="0"/>
              <a:t>3</a:t>
            </a:r>
            <a:r>
              <a:rPr lang="en-US" dirty="0"/>
              <a:t>%</a:t>
            </a:r>
          </a:p>
          <a:p>
            <a:pPr marL="118872" indent="0">
              <a:buNone/>
            </a:pPr>
            <a:r>
              <a:rPr lang="en-US" dirty="0"/>
              <a:t> </a:t>
            </a:r>
          </a:p>
          <a:p>
            <a:pPr marL="118872" indent="0">
              <a:buNone/>
            </a:pPr>
            <a:r>
              <a:rPr lang="en-US" b="1" u="sng" dirty="0">
                <a:solidFill>
                  <a:srgbClr val="0000FF"/>
                </a:solidFill>
              </a:rPr>
              <a:t>Private Sources	</a:t>
            </a:r>
            <a:r>
              <a:rPr lang="en-US" b="1" u="sng" dirty="0" smtClean="0">
                <a:solidFill>
                  <a:srgbClr val="0000FF"/>
                </a:solidFill>
              </a:rPr>
              <a:t>$</a:t>
            </a:r>
            <a:r>
              <a:rPr lang="en-US" b="1" u="sng" dirty="0">
                <a:solidFill>
                  <a:srgbClr val="0000FF"/>
                </a:solidFill>
              </a:rPr>
              <a:t>52 billion		36</a:t>
            </a:r>
            <a:r>
              <a:rPr lang="en-US" b="1" u="sng" dirty="0" smtClean="0">
                <a:solidFill>
                  <a:srgbClr val="0000FF"/>
                </a:solidFill>
              </a:rPr>
              <a:t>%</a:t>
            </a:r>
            <a:endParaRPr lang="en-US" dirty="0">
              <a:solidFill>
                <a:srgbClr val="0000FF"/>
              </a:solidFill>
            </a:endParaRPr>
          </a:p>
          <a:p>
            <a:pPr marL="118872" indent="0">
              <a:buNone/>
            </a:pPr>
            <a:r>
              <a:rPr lang="en-US" dirty="0" smtClean="0"/>
              <a:t>Private insurance</a:t>
            </a:r>
            <a:r>
              <a:rPr lang="en-US" dirty="0"/>
              <a:t>	</a:t>
            </a:r>
            <a:r>
              <a:rPr lang="en-US" dirty="0" smtClean="0"/>
              <a:t>$10 billion</a:t>
            </a:r>
            <a:r>
              <a:rPr lang="en-US" dirty="0"/>
              <a:t>		7%</a:t>
            </a:r>
          </a:p>
          <a:p>
            <a:pPr marL="118872" indent="0">
              <a:buNone/>
            </a:pPr>
            <a:r>
              <a:rPr lang="en-US" dirty="0" smtClean="0"/>
              <a:t>Out-of-pocket*	</a:t>
            </a:r>
            <a:r>
              <a:rPr lang="en-US" dirty="0" smtClean="0"/>
              <a:t>$</a:t>
            </a:r>
            <a:r>
              <a:rPr lang="en-US" dirty="0" smtClean="0"/>
              <a:t>42 </a:t>
            </a:r>
            <a:r>
              <a:rPr lang="en-US" dirty="0"/>
              <a:t>billion		29%</a:t>
            </a:r>
          </a:p>
          <a:p>
            <a:pPr marL="118872" indent="0">
              <a:buNone/>
            </a:pPr>
            <a:endParaRPr lang="en-US" sz="1500" dirty="0" smtClean="0"/>
          </a:p>
          <a:p>
            <a:pPr marL="118872" indent="0">
              <a:buNone/>
            </a:pPr>
            <a:r>
              <a:rPr lang="en-US" sz="1500" dirty="0" smtClean="0"/>
              <a:t>*Includes Social Security income</a:t>
            </a:r>
            <a:endParaRPr lang="en-US" sz="1500" dirty="0"/>
          </a:p>
          <a:p>
            <a:pPr marL="118872" indent="0">
              <a:buNone/>
            </a:pPr>
            <a:endParaRPr lang="en-US" sz="1500" dirty="0" smtClean="0"/>
          </a:p>
          <a:p>
            <a:pPr marL="118872" indent="0">
              <a:buNone/>
            </a:pPr>
            <a:r>
              <a:rPr lang="en-US" sz="1500" dirty="0" smtClean="0"/>
              <a:t>Source</a:t>
            </a:r>
            <a:r>
              <a:rPr lang="en-US" sz="1500" dirty="0"/>
              <a:t>: CMS.  (</a:t>
            </a:r>
            <a:r>
              <a:rPr lang="en-US" sz="1500" dirty="0" smtClean="0"/>
              <a:t>2009)</a:t>
            </a:r>
            <a:r>
              <a:rPr lang="en-US" sz="1500" dirty="0"/>
              <a:t>.  National Health Expenditures</a:t>
            </a:r>
            <a:r>
              <a:rPr lang="en-US" sz="1500" i="1" dirty="0"/>
              <a:t>.</a:t>
            </a:r>
            <a:endParaRPr lang="en-US" sz="15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PNHP Annual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BFB-6F01-8742-839E-8317B360078B}" type="slidenum">
              <a:rPr lang="en-US" smtClean="0"/>
              <a:t>5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05536" y="1718833"/>
            <a:ext cx="1642779" cy="847900"/>
          </a:xfrm>
          <a:prstGeom prst="ellipse">
            <a:avLst/>
          </a:prstGeom>
          <a:solidFill>
            <a:schemeClr val="accent3">
              <a:lumMod val="40000"/>
              <a:lumOff val="60000"/>
              <a:alpha val="2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1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855" y="155448"/>
            <a:ext cx="8457945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Nursing Homes: </a:t>
            </a:r>
            <a:r>
              <a:rPr lang="en-US" i="1" u="sng" dirty="0" smtClean="0"/>
              <a:t>Almost</a:t>
            </a:r>
            <a:r>
              <a:rPr lang="en-US" dirty="0" smtClean="0"/>
              <a:t> Single Payer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5839" y="1775191"/>
            <a:ext cx="3870959" cy="462560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About 70% of all dollars paid to U.S. nursing homes </a:t>
            </a:r>
            <a:r>
              <a:rPr lang="en-US" b="1" i="1" u="sng" dirty="0" smtClean="0">
                <a:solidFill>
                  <a:srgbClr val="0000FF"/>
                </a:solidFill>
              </a:rPr>
              <a:t>ALREADY</a:t>
            </a:r>
            <a:r>
              <a:rPr lang="en-US" dirty="0" smtClean="0"/>
              <a:t> comes from public sources.</a:t>
            </a:r>
          </a:p>
          <a:p>
            <a:r>
              <a:rPr lang="en-US" dirty="0" smtClean="0"/>
              <a:t>For thousands of U.S. nursing homes, the government is the sole payer.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PNHP Annual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BFB-6F01-8742-839E-8317B360078B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55" y="2012982"/>
            <a:ext cx="4586984" cy="240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40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Ten Biggest U.S. Nursing Home Companies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190" y="1775191"/>
            <a:ext cx="8435610" cy="4625609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000" b="1" dirty="0" smtClean="0"/>
              <a:t>		</a:t>
            </a:r>
            <a:r>
              <a:rPr lang="en-US" sz="1800" b="1" dirty="0" smtClean="0"/>
              <a:t>City,		Total	Total	Total	Ownership</a:t>
            </a:r>
          </a:p>
          <a:p>
            <a:pPr marL="118872" indent="0">
              <a:buNone/>
            </a:pPr>
            <a:r>
              <a:rPr lang="en-US" sz="1800" b="1" u="sng" dirty="0" smtClean="0"/>
              <a:t>Company	State		Beds	SNFs	Revenue	Type	</a:t>
            </a:r>
            <a:endParaRPr lang="en-US" sz="1800" u="sng" dirty="0" smtClean="0"/>
          </a:p>
          <a:p>
            <a:pPr marL="118872" indent="0"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HCR Manor Care	Toledo, OH	28,092	277	n/a	for-profit</a:t>
            </a:r>
          </a:p>
          <a:p>
            <a:pPr marL="118872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Golden Living	Plano, TX		31,143	305	n/a	for-profit</a:t>
            </a:r>
          </a:p>
          <a:p>
            <a:pPr marL="118872" indent="0"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Life Care Centers	Cleveland, OH	29,272	221	n/a	for-profit</a:t>
            </a:r>
          </a:p>
          <a:p>
            <a:pPr marL="118872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Kindred		Louisville, KY	27,905	226	$4.35B	for-profit</a:t>
            </a:r>
          </a:p>
          <a:p>
            <a:pPr marL="118872" indent="0"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Sun Healthcare	Irvine, CA		22,243	200	$1.9B	for-profit</a:t>
            </a:r>
          </a:p>
          <a:p>
            <a:pPr marL="118872" indent="0">
              <a:buNone/>
            </a:pPr>
            <a:r>
              <a:rPr lang="en-US" sz="1800" dirty="0" err="1" smtClean="0">
                <a:solidFill>
                  <a:srgbClr val="FF0000"/>
                </a:solidFill>
              </a:rPr>
              <a:t>SavaSeniorCare</a:t>
            </a:r>
            <a:r>
              <a:rPr lang="en-US" sz="1800" dirty="0" smtClean="0">
                <a:solidFill>
                  <a:srgbClr val="FF0000"/>
                </a:solidFill>
              </a:rPr>
              <a:t>	Atlanta, GA	21,279	186	n/a	for-profit</a:t>
            </a:r>
          </a:p>
          <a:p>
            <a:pPr marL="118872" indent="0"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Extendicare	Milwaukee, WI	16,889	167	$1.3B	for-profit</a:t>
            </a:r>
          </a:p>
          <a:p>
            <a:pPr marL="118872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Evang. Lutheran	Sioux Falls, SD	12,419	177	$915M	non-profit</a:t>
            </a:r>
          </a:p>
          <a:p>
            <a:pPr marL="118872" indent="0"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Skilled H Group	Foothill Ranch, CA	10,456	74	n/a	for-profit</a:t>
            </a:r>
          </a:p>
          <a:p>
            <a:pPr marL="118872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	</a:t>
            </a:r>
            <a:r>
              <a:rPr lang="en-US" sz="1800" dirty="0" smtClean="0">
                <a:solidFill>
                  <a:srgbClr val="0000FF"/>
                </a:solidFill>
              </a:rPr>
              <a:t>		</a:t>
            </a:r>
            <a:r>
              <a:rPr lang="en-US" sz="1800" b="1" dirty="0" smtClean="0"/>
              <a:t>TOTALS	199,698	1,833</a:t>
            </a:r>
            <a:endParaRPr lang="en-US" sz="1800" b="1" dirty="0" smtClean="0">
              <a:solidFill>
                <a:srgbClr val="0000FF"/>
              </a:solidFill>
            </a:endParaRPr>
          </a:p>
          <a:p>
            <a:pPr marL="118872" indent="0">
              <a:buNone/>
            </a:pPr>
            <a:endParaRPr lang="en-US" sz="1800" dirty="0"/>
          </a:p>
          <a:p>
            <a:pPr marL="118872" indent="0">
              <a:buNone/>
            </a:pPr>
            <a:endParaRPr lang="en-US" sz="1800" dirty="0" smtClean="0"/>
          </a:p>
          <a:p>
            <a:pPr marL="118872" indent="0">
              <a:buNone/>
            </a:pPr>
            <a:r>
              <a:rPr lang="en-US" sz="1800" dirty="0" smtClean="0"/>
              <a:t>Source: </a:t>
            </a:r>
            <a:r>
              <a:rPr lang="en-US" sz="1800" i="1" dirty="0" smtClean="0"/>
              <a:t>Provider</a:t>
            </a:r>
            <a:r>
              <a:rPr lang="en-US" sz="1800" dirty="0" smtClean="0"/>
              <a:t> magazine, June 2011.	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PNHP Annual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BFB-6F01-8742-839E-8317B36007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77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Nursing Home Finance 101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754" y="1775191"/>
            <a:ext cx="4891046" cy="4625609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Maximize Revenue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Minimize Expense</a:t>
            </a:r>
          </a:p>
          <a:p>
            <a:pPr lvl="1"/>
            <a:r>
              <a:rPr lang="en-US" dirty="0" smtClean="0"/>
              <a:t>Every nursing home’s greatest expense is labor.</a:t>
            </a:r>
          </a:p>
          <a:p>
            <a:pPr lvl="1"/>
            <a:r>
              <a:rPr lang="en-US" dirty="0" smtClean="0"/>
              <a:t>Labor expense ranges between 60-80% of every nursing home’s budget.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PNHP Annual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CBFB-6F01-8742-839E-8317B360078B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54" y="2009378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84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6778D-A275-4142-9CCA-49F5AB057BDD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0AD00"/>
                </a:solidFill>
                <a:ea typeface="+mj-ea"/>
                <a:cs typeface="+mj-cs"/>
              </a:rPr>
              <a:t>Managing SNF Expenses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b="1" i="1" dirty="0">
                <a:solidFill>
                  <a:srgbClr val="FF0000"/>
                </a:solidFill>
                <a:latin typeface="Rockwell" charset="0"/>
              </a:rPr>
              <a:t>Expense Estimates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latin typeface="Rockwell" charset="0"/>
              </a:rPr>
              <a:t>				</a:t>
            </a:r>
            <a:r>
              <a:rPr lang="en-US" sz="2400" dirty="0">
                <a:solidFill>
                  <a:srgbClr val="0000FF"/>
                </a:solidFill>
                <a:latin typeface="Rockwell" charset="0"/>
              </a:rPr>
              <a:t>Low-quality	High-quality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solidFill>
                  <a:srgbClr val="0000FF"/>
                </a:solidFill>
                <a:latin typeface="Rockwell" charset="0"/>
              </a:rPr>
              <a:t>				</a:t>
            </a:r>
            <a:r>
              <a:rPr lang="en-US" sz="2400" u="sng" dirty="0">
                <a:solidFill>
                  <a:srgbClr val="0000FF"/>
                </a:solidFill>
                <a:latin typeface="Rockwell" charset="0"/>
              </a:rPr>
              <a:t>For-profit	Non-profit	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latin typeface="Rockwell" charset="0"/>
              </a:rPr>
              <a:t>Wages/Benefits	63%		80%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latin typeface="Rockwell" charset="0"/>
              </a:rPr>
              <a:t>Administration	13%		9%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b="1" dirty="0">
                <a:solidFill>
                  <a:srgbClr val="FF0000"/>
                </a:solidFill>
                <a:latin typeface="Rockwell" charset="0"/>
              </a:rPr>
              <a:t>Management fee	9%		0%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b="1" dirty="0">
                <a:solidFill>
                  <a:srgbClr val="FF0000"/>
                </a:solidFill>
                <a:latin typeface="Rockwell" charset="0"/>
              </a:rPr>
              <a:t>Rent			7%		2%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latin typeface="Rockwell" charset="0"/>
              </a:rPr>
              <a:t>Profit			4%		3%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latin typeface="Rockwell" charset="0"/>
              </a:rPr>
              <a:t>Maintenance	</a:t>
            </a:r>
            <a:r>
              <a:rPr lang="en-US" sz="2400" dirty="0" smtClean="0">
                <a:latin typeface="Rockwell" charset="0"/>
              </a:rPr>
              <a:t>3</a:t>
            </a:r>
            <a:r>
              <a:rPr lang="en-US" sz="2400" dirty="0">
                <a:latin typeface="Rockwell" charset="0"/>
              </a:rPr>
              <a:t>%		5%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latin typeface="Rockwell" charset="0"/>
              </a:rPr>
              <a:t>Bad debt		1%		1</a:t>
            </a:r>
            <a:r>
              <a:rPr lang="en-US" sz="2400" dirty="0" smtClean="0">
                <a:latin typeface="Rockwell" charset="0"/>
              </a:rPr>
              <a:t>%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400" dirty="0">
              <a:latin typeface="Rockwel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800" i="1" dirty="0" smtClean="0">
                <a:solidFill>
                  <a:srgbClr val="0000FF"/>
                </a:solidFill>
                <a:latin typeface="Rockwell" charset="0"/>
              </a:rPr>
              <a:t>Administrators of for-profit nursing homes quickly learn: pay rent and management fees first!!</a:t>
            </a:r>
            <a:endParaRPr lang="en-US" sz="2800" i="1" dirty="0">
              <a:solidFill>
                <a:srgbClr val="0000FF"/>
              </a:solidFill>
              <a:latin typeface="Rockwel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400" dirty="0">
              <a:latin typeface="Rockwell" charset="0"/>
            </a:endParaRPr>
          </a:p>
        </p:txBody>
      </p:sp>
      <p:sp>
        <p:nvSpPr>
          <p:cNvPr id="38917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 smtClean="0">
                <a:solidFill>
                  <a:srgbClr val="B9BBB2"/>
                </a:solidFill>
              </a:rPr>
              <a:t>PNHP Annual Meeting</a:t>
            </a:r>
            <a:endParaRPr lang="en-US" sz="1300">
              <a:solidFill>
                <a:srgbClr val="B9BBB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2, 2013</a:t>
            </a: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894508" y="3492846"/>
            <a:ext cx="1012271" cy="814539"/>
          </a:xfrm>
          <a:prstGeom prst="ellipse">
            <a:avLst/>
          </a:prstGeom>
          <a:solidFill>
            <a:schemeClr val="accent3">
              <a:lumMod val="40000"/>
              <a:lumOff val="60000"/>
              <a:alpha val="24000"/>
            </a:schemeClr>
          </a:solidFill>
          <a:ln>
            <a:solidFill>
              <a:schemeClr val="accent3">
                <a:lumMod val="75000"/>
                <a:alpha val="9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3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370</TotalTime>
  <Words>1067</Words>
  <Application>Microsoft Office PowerPoint</Application>
  <PresentationFormat>On-screen Show (4:3)</PresentationFormat>
  <Paragraphs>245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Module</vt:lpstr>
      <vt:lpstr>U.S. Nursing Homes and Single Payer</vt:lpstr>
      <vt:lpstr>U.S. Nursing Homes</vt:lpstr>
      <vt:lpstr>U.S. Nursing Homes</vt:lpstr>
      <vt:lpstr>U.S. Nursing Home Revenues</vt:lpstr>
      <vt:lpstr>Nursing Home Revenue Sources</vt:lpstr>
      <vt:lpstr>Nursing Homes: Almost Single Payer</vt:lpstr>
      <vt:lpstr>Ten Biggest U.S. Nursing Home Companies</vt:lpstr>
      <vt:lpstr>Nursing Home Finance 101</vt:lpstr>
      <vt:lpstr>Managing SNF Expenses</vt:lpstr>
      <vt:lpstr>SNFs Generate Profits on Multiple Fronts</vt:lpstr>
      <vt:lpstr>The R(eal)E(state)AL Money</vt:lpstr>
      <vt:lpstr>SNF Direct Care Staffing </vt:lpstr>
      <vt:lpstr>Nursing Home Staffing</vt:lpstr>
      <vt:lpstr>Maximizing SNF Profit</vt:lpstr>
      <vt:lpstr>The U.S. Nursing Home Paradigm</vt:lpstr>
      <vt:lpstr>Lack of U.S. Geriatricians</vt:lpstr>
      <vt:lpstr>Nursing Homes and Single Payer</vt:lpstr>
      <vt:lpstr>Call to Action</vt:lpstr>
      <vt:lpstr>Call to Action</vt:lpstr>
      <vt:lpstr>Additional Slides</vt:lpstr>
      <vt:lpstr>The Need for Long-Term Care</vt:lpstr>
      <vt:lpstr>The Unaffordability of LTCSS</vt:lpstr>
      <vt:lpstr>How to Finance LTCSS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Cherney</dc:creator>
  <cp:lastModifiedBy>CHRISTOPHER CHERNEY</cp:lastModifiedBy>
  <cp:revision>47</cp:revision>
  <dcterms:created xsi:type="dcterms:W3CDTF">2013-10-21T01:59:45Z</dcterms:created>
  <dcterms:modified xsi:type="dcterms:W3CDTF">2013-10-25T17:46:32Z</dcterms:modified>
</cp:coreProperties>
</file>