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64" r:id="rId2"/>
    <p:sldId id="259" r:id="rId3"/>
    <p:sldId id="280" r:id="rId4"/>
    <p:sldId id="282" r:id="rId5"/>
    <p:sldId id="287" r:id="rId6"/>
    <p:sldId id="288" r:id="rId7"/>
    <p:sldId id="270" r:id="rId8"/>
    <p:sldId id="271" r:id="rId9"/>
    <p:sldId id="289" r:id="rId10"/>
    <p:sldId id="272" r:id="rId11"/>
    <p:sldId id="291" r:id="rId12"/>
    <p:sldId id="292" r:id="rId13"/>
    <p:sldId id="277" r:id="rId14"/>
    <p:sldId id="285" r:id="rId15"/>
    <p:sldId id="293" r:id="rId16"/>
    <p:sldId id="26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6" d="100"/>
          <a:sy n="86" d="100"/>
        </p:scale>
        <p:origin x="-128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Wednesday, October 30, 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Wednesday, October 30, 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Wednesday, October 30, 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Wednesday, October 30, 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Wednesday, October 30, 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Wednesday, October 30, 13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Wednesday, October 30, 13</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Wednesday, October 30, 13</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Wednesday, October 30, 13</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Wednesday, October 30, 13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Wednesday, October 30, 13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Wednesday, October 30, 13</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371600"/>
            <a:ext cx="8114885" cy="1927225"/>
          </a:xfrm>
        </p:spPr>
        <p:txBody>
          <a:bodyPr/>
          <a:lstStyle/>
          <a:p>
            <a:r>
              <a:rPr lang="en-US" sz="4000" dirty="0" smtClean="0"/>
              <a:t>From “war on poverty” to “war on poor”: social policy, health, and austerity</a:t>
            </a:r>
            <a:endParaRPr lang="en-US" sz="4000" dirty="0"/>
          </a:p>
        </p:txBody>
      </p:sp>
      <p:sp>
        <p:nvSpPr>
          <p:cNvPr id="3" name="Subtitle 2"/>
          <p:cNvSpPr>
            <a:spLocks noGrp="1"/>
          </p:cNvSpPr>
          <p:nvPr>
            <p:ph type="subTitle" idx="1"/>
          </p:nvPr>
        </p:nvSpPr>
        <p:spPr/>
        <p:txBody>
          <a:bodyPr/>
          <a:lstStyle/>
          <a:p>
            <a:r>
              <a:rPr lang="en-US" dirty="0" smtClean="0"/>
              <a:t>Jacob </a:t>
            </a:r>
            <a:r>
              <a:rPr lang="en-US" dirty="0" smtClean="0"/>
              <a:t>Bor &amp; Adam Gaffney</a:t>
            </a:r>
            <a:endParaRPr lang="en-US" dirty="0" smtClean="0"/>
          </a:p>
          <a:p>
            <a:r>
              <a:rPr lang="en-US" dirty="0" smtClean="0"/>
              <a:t>PNHP Annual </a:t>
            </a:r>
            <a:r>
              <a:rPr lang="en-US" dirty="0" smtClean="0"/>
              <a:t>Meeting – Boston</a:t>
            </a:r>
            <a:endParaRPr lang="en-US" dirty="0" smtClean="0"/>
          </a:p>
          <a:p>
            <a:r>
              <a:rPr lang="en-US" dirty="0" smtClean="0"/>
              <a:t>November 2, 2013</a:t>
            </a:r>
            <a:endParaRPr lang="en-US" dirty="0"/>
          </a:p>
        </p:txBody>
      </p:sp>
    </p:spTree>
    <p:extLst>
      <p:ext uri="{BB962C8B-B14F-4D97-AF65-F5344CB8AC3E}">
        <p14:creationId xmlns:p14="http://schemas.microsoft.com/office/powerpoint/2010/main" val="2305288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“War on Poverty”…</a:t>
            </a:r>
            <a:br>
              <a:rPr lang="en-US" dirty="0" smtClean="0"/>
            </a:br>
            <a:r>
              <a:rPr lang="en-US" dirty="0" smtClean="0"/>
              <a:t>… </a:t>
            </a:r>
            <a:r>
              <a:rPr lang="en-US" dirty="0" smtClean="0"/>
              <a:t>to “war </a:t>
            </a:r>
            <a:r>
              <a:rPr lang="en-US" dirty="0" smtClean="0"/>
              <a:t>on </a:t>
            </a:r>
            <a:r>
              <a:rPr lang="en-US" dirty="0" smtClean="0"/>
              <a:t>poor</a:t>
            </a:r>
            <a:r>
              <a:rPr lang="en-US" dirty="0" smtClean="0"/>
              <a:t>”: Food Stamps</a:t>
            </a:r>
            <a:endParaRPr lang="en-US" dirty="0"/>
          </a:p>
        </p:txBody>
      </p:sp>
      <p:pic>
        <p:nvPicPr>
          <p:cNvPr id="4" name="Content Placeholder 3" descr="Screen Shot 2013-10-29 at 11.30.55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37" r="301"/>
          <a:stretch/>
        </p:blipFill>
        <p:spPr>
          <a:xfrm>
            <a:off x="235178" y="1753055"/>
            <a:ext cx="7192245" cy="2315888"/>
          </a:xfrm>
        </p:spPr>
      </p:pic>
      <p:sp>
        <p:nvSpPr>
          <p:cNvPr id="5" name="Rectangle 4"/>
          <p:cNvSpPr/>
          <p:nvPr/>
        </p:nvSpPr>
        <p:spPr>
          <a:xfrm>
            <a:off x="2999656" y="4356049"/>
            <a:ext cx="5890058" cy="1754327"/>
          </a:xfrm>
          <a:prstGeom prst="rect">
            <a:avLst/>
          </a:prstGeom>
          <a:ln>
            <a:solidFill>
              <a:schemeClr val="tx1"/>
            </a:solidFill>
          </a:ln>
        </p:spPr>
        <p:txBody>
          <a:bodyPr wrap="square">
            <a:spAutoFit/>
          </a:bodyPr>
          <a:lstStyle/>
          <a:p>
            <a:pPr marL="285750" indent="-285750">
              <a:buFont typeface="Arial"/>
              <a:buChar char="•"/>
            </a:pPr>
            <a:r>
              <a:rPr lang="en-US" dirty="0"/>
              <a:t>ARRA’s 6% stimulus ends Nov 1.</a:t>
            </a:r>
          </a:p>
          <a:p>
            <a:pPr marL="285750" indent="-285750">
              <a:buFont typeface="Arial"/>
              <a:buChar char="•"/>
            </a:pPr>
            <a:r>
              <a:rPr lang="en-US" dirty="0" smtClean="0"/>
              <a:t>In </a:t>
            </a:r>
            <a:r>
              <a:rPr lang="en-US" dirty="0"/>
              <a:t>addition, Republican version of Farm Bill would </a:t>
            </a:r>
          </a:p>
          <a:p>
            <a:pPr lvl="1"/>
            <a:r>
              <a:rPr lang="en-US" dirty="0"/>
              <a:t>cut $40B over 10 years.</a:t>
            </a:r>
          </a:p>
          <a:p>
            <a:pPr marL="285750" indent="-285750">
              <a:buFont typeface="Arial"/>
              <a:buChar char="•"/>
            </a:pPr>
            <a:r>
              <a:rPr lang="en-US" dirty="0" smtClean="0"/>
              <a:t>Subject </a:t>
            </a:r>
            <a:r>
              <a:rPr lang="en-US" dirty="0"/>
              <a:t>of upcoming budget negotiations</a:t>
            </a:r>
            <a:r>
              <a:rPr lang="en-US" dirty="0" smtClean="0"/>
              <a:t>.</a:t>
            </a:r>
          </a:p>
          <a:p>
            <a:pPr marL="285750" indent="-285750">
              <a:buFont typeface="Arial"/>
              <a:buChar char="•"/>
            </a:pPr>
            <a:endParaRPr lang="en-US" dirty="0"/>
          </a:p>
          <a:p>
            <a:r>
              <a:rPr lang="en-US" i="1" dirty="0" smtClean="0"/>
              <a:t>		New York Times, September 19, 2013</a:t>
            </a:r>
            <a:endParaRPr lang="en-US" i="1" dirty="0"/>
          </a:p>
        </p:txBody>
      </p:sp>
    </p:spTree>
    <p:extLst>
      <p:ext uri="{BB962C8B-B14F-4D97-AF65-F5344CB8AC3E}">
        <p14:creationId xmlns:p14="http://schemas.microsoft.com/office/powerpoint/2010/main" val="3574551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srcRect l="281" t="-1562" r="23996" b="29851"/>
          <a:stretch/>
        </p:blipFill>
        <p:spPr>
          <a:xfrm>
            <a:off x="177195" y="2144266"/>
            <a:ext cx="7250228" cy="2712679"/>
          </a:xfrm>
        </p:spPr>
      </p:pic>
      <p:sp>
        <p:nvSpPr>
          <p:cNvPr id="2" name="Title 1"/>
          <p:cNvSpPr>
            <a:spLocks noGrp="1"/>
          </p:cNvSpPr>
          <p:nvPr>
            <p:ph type="title"/>
          </p:nvPr>
        </p:nvSpPr>
        <p:spPr/>
        <p:txBody>
          <a:bodyPr>
            <a:normAutofit fontScale="90000"/>
          </a:bodyPr>
          <a:lstStyle/>
          <a:p>
            <a:r>
              <a:rPr lang="en-US" dirty="0" smtClean="0"/>
              <a:t>From “War on Poverty”…</a:t>
            </a:r>
            <a:br>
              <a:rPr lang="en-US" dirty="0" smtClean="0"/>
            </a:br>
            <a:r>
              <a:rPr lang="en-US" dirty="0" smtClean="0"/>
              <a:t>… </a:t>
            </a:r>
            <a:r>
              <a:rPr lang="en-US" dirty="0" smtClean="0"/>
              <a:t>to “war </a:t>
            </a:r>
            <a:r>
              <a:rPr lang="en-US" dirty="0" smtClean="0"/>
              <a:t>on </a:t>
            </a:r>
            <a:r>
              <a:rPr lang="en-US" dirty="0" smtClean="0"/>
              <a:t>poor</a:t>
            </a:r>
            <a:r>
              <a:rPr lang="en-US" dirty="0" smtClean="0"/>
              <a:t>”: </a:t>
            </a:r>
            <a:r>
              <a:rPr lang="en-US" dirty="0" smtClean="0"/>
              <a:t>Head Start</a:t>
            </a:r>
            <a:endParaRPr lang="en-US" dirty="0"/>
          </a:p>
        </p:txBody>
      </p:sp>
      <p:sp>
        <p:nvSpPr>
          <p:cNvPr id="3" name="Rectangle 2"/>
          <p:cNvSpPr/>
          <p:nvPr/>
        </p:nvSpPr>
        <p:spPr>
          <a:xfrm>
            <a:off x="3674027" y="3670299"/>
            <a:ext cx="4683670" cy="2031325"/>
          </a:xfrm>
          <a:prstGeom prst="rect">
            <a:avLst/>
          </a:prstGeom>
          <a:solidFill>
            <a:schemeClr val="bg1"/>
          </a:solidFill>
          <a:ln>
            <a:solidFill>
              <a:schemeClr val="tx1"/>
            </a:solidFill>
          </a:ln>
        </p:spPr>
        <p:txBody>
          <a:bodyPr wrap="square">
            <a:spAutoFit/>
          </a:bodyPr>
          <a:lstStyle/>
          <a:p>
            <a:r>
              <a:rPr lang="en-US" i="1" dirty="0" smtClean="0"/>
              <a:t>“Slots </a:t>
            </a:r>
            <a:r>
              <a:rPr lang="en-US" i="1" dirty="0"/>
              <a:t>for 51,000 preschoolers were eliminated along with child care slots for 6,000 babies. Children will lose 1.3 million days of service at Head Start centers and more than 18,000 employees will be laid off or see their pay reduced</a:t>
            </a:r>
            <a:r>
              <a:rPr lang="en-US" i="1" dirty="0" smtClean="0"/>
              <a:t>.” – USA Today, August 13, 2013</a:t>
            </a:r>
            <a:endParaRPr lang="en-US" i="1" dirty="0"/>
          </a:p>
        </p:txBody>
      </p:sp>
    </p:spTree>
    <p:extLst>
      <p:ext uri="{BB962C8B-B14F-4D97-AF65-F5344CB8AC3E}">
        <p14:creationId xmlns:p14="http://schemas.microsoft.com/office/powerpoint/2010/main" val="4131502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“War on Poverty”…</a:t>
            </a:r>
            <a:br>
              <a:rPr lang="en-US" dirty="0" smtClean="0"/>
            </a:br>
            <a:r>
              <a:rPr lang="en-US" dirty="0" smtClean="0"/>
              <a:t>… </a:t>
            </a:r>
            <a:r>
              <a:rPr lang="en-US" dirty="0" smtClean="0"/>
              <a:t>to “war </a:t>
            </a:r>
            <a:r>
              <a:rPr lang="en-US" dirty="0" smtClean="0"/>
              <a:t>on </a:t>
            </a:r>
            <a:r>
              <a:rPr lang="en-US" dirty="0" smtClean="0"/>
              <a:t>poor</a:t>
            </a:r>
            <a:r>
              <a:rPr lang="en-US" dirty="0" smtClean="0"/>
              <a:t>”: </a:t>
            </a:r>
            <a:r>
              <a:rPr lang="en-US" dirty="0" smtClean="0"/>
              <a:t>Medicaid</a:t>
            </a:r>
            <a:endParaRPr lang="en-US" dirty="0"/>
          </a:p>
        </p:txBody>
      </p:sp>
      <p:pic>
        <p:nvPicPr>
          <p:cNvPr id="5" name="Picture 4"/>
          <p:cNvPicPr>
            <a:picLocks noChangeAspect="1"/>
          </p:cNvPicPr>
          <p:nvPr/>
        </p:nvPicPr>
        <p:blipFill>
          <a:blip r:embed="rId2"/>
          <a:stretch>
            <a:fillRect/>
          </a:stretch>
        </p:blipFill>
        <p:spPr>
          <a:xfrm>
            <a:off x="412902" y="1745788"/>
            <a:ext cx="6896100" cy="2679700"/>
          </a:xfrm>
          <a:prstGeom prst="rect">
            <a:avLst/>
          </a:prstGeom>
        </p:spPr>
      </p:pic>
      <p:pic>
        <p:nvPicPr>
          <p:cNvPr id="6" name="Picture 5"/>
          <p:cNvPicPr>
            <a:picLocks noChangeAspect="1"/>
          </p:cNvPicPr>
          <p:nvPr/>
        </p:nvPicPr>
        <p:blipFill rotWithShape="1">
          <a:blip r:embed="rId3"/>
          <a:srcRect b="17236"/>
          <a:stretch/>
        </p:blipFill>
        <p:spPr>
          <a:xfrm>
            <a:off x="3993447" y="3151956"/>
            <a:ext cx="5076572" cy="3151173"/>
          </a:xfrm>
          <a:prstGeom prst="rect">
            <a:avLst/>
          </a:prstGeom>
        </p:spPr>
      </p:pic>
      <p:sp>
        <p:nvSpPr>
          <p:cNvPr id="8" name="TextBox 7"/>
          <p:cNvSpPr txBox="1"/>
          <p:nvPr/>
        </p:nvSpPr>
        <p:spPr>
          <a:xfrm>
            <a:off x="412902" y="4727543"/>
            <a:ext cx="3580545" cy="1477328"/>
          </a:xfrm>
          <a:prstGeom prst="rect">
            <a:avLst/>
          </a:prstGeom>
          <a:noFill/>
        </p:spPr>
        <p:txBody>
          <a:bodyPr wrap="square" rtlCol="0">
            <a:spAutoFit/>
          </a:bodyPr>
          <a:lstStyle/>
          <a:p>
            <a:r>
              <a:rPr lang="en-US" dirty="0" smtClean="0"/>
              <a:t>Excluded: </a:t>
            </a:r>
          </a:p>
          <a:p>
            <a:pPr marL="285750" indent="-285750">
              <a:buFont typeface="Arial"/>
              <a:buChar char="•"/>
            </a:pPr>
            <a:r>
              <a:rPr lang="en-US" dirty="0" smtClean="0"/>
              <a:t>2/3 of poor blacks and single mothers without insurance;</a:t>
            </a:r>
          </a:p>
          <a:p>
            <a:pPr marL="285750" indent="-285750">
              <a:buFont typeface="Arial"/>
              <a:buChar char="•"/>
            </a:pPr>
            <a:r>
              <a:rPr lang="en-US" dirty="0" smtClean="0"/>
              <a:t>over half of low-wage workers without insurance</a:t>
            </a:r>
            <a:endParaRPr lang="en-US" dirty="0"/>
          </a:p>
        </p:txBody>
      </p:sp>
      <p:sp>
        <p:nvSpPr>
          <p:cNvPr id="9" name="Rectangle 8"/>
          <p:cNvSpPr/>
          <p:nvPr/>
        </p:nvSpPr>
        <p:spPr>
          <a:xfrm>
            <a:off x="7194911" y="6219906"/>
            <a:ext cx="1875108" cy="276999"/>
          </a:xfrm>
          <a:prstGeom prst="rect">
            <a:avLst/>
          </a:prstGeom>
        </p:spPr>
        <p:txBody>
          <a:bodyPr wrap="none">
            <a:spAutoFit/>
          </a:bodyPr>
          <a:lstStyle/>
          <a:p>
            <a:r>
              <a:rPr lang="en-US" sz="1200" dirty="0"/>
              <a:t>http://</a:t>
            </a:r>
            <a:r>
              <a:rPr lang="en-US" sz="1200" dirty="0" err="1"/>
              <a:t>www.advisory.com</a:t>
            </a:r>
            <a:r>
              <a:rPr lang="en-US" sz="1200" dirty="0"/>
              <a:t>/</a:t>
            </a:r>
          </a:p>
        </p:txBody>
      </p:sp>
    </p:spTree>
    <p:extLst>
      <p:ext uri="{BB962C8B-B14F-4D97-AF65-F5344CB8AC3E}">
        <p14:creationId xmlns:p14="http://schemas.microsoft.com/office/powerpoint/2010/main" val="3323385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Unconditional cash </a:t>
            </a:r>
            <a:r>
              <a:rPr lang="en-US" dirty="0" smtClean="0"/>
              <a:t>transfers… </a:t>
            </a:r>
            <a:br>
              <a:rPr lang="en-US" dirty="0" smtClean="0"/>
            </a:br>
            <a:r>
              <a:rPr lang="en-US" dirty="0"/>
              <a:t>	</a:t>
            </a:r>
            <a:r>
              <a:rPr lang="en-US" dirty="0" smtClean="0"/>
              <a:t>	…</a:t>
            </a:r>
            <a:r>
              <a:rPr lang="en-US" dirty="0" smtClean="0"/>
              <a:t>an </a:t>
            </a:r>
            <a:r>
              <a:rPr lang="en-US" dirty="0"/>
              <a:t>overlooked policy option?</a:t>
            </a:r>
          </a:p>
        </p:txBody>
      </p:sp>
      <p:sp>
        <p:nvSpPr>
          <p:cNvPr id="7" name="Content Placeholder 6"/>
          <p:cNvSpPr>
            <a:spLocks noGrp="1"/>
          </p:cNvSpPr>
          <p:nvPr>
            <p:ph idx="1"/>
          </p:nvPr>
        </p:nvSpPr>
        <p:spPr>
          <a:xfrm>
            <a:off x="457200" y="1751978"/>
            <a:ext cx="8229600" cy="4725021"/>
          </a:xfrm>
        </p:spPr>
        <p:txBody>
          <a:bodyPr/>
          <a:lstStyle/>
          <a:p>
            <a:pPr marL="285750" indent="-285750">
              <a:buFont typeface="Arial"/>
              <a:buChar char="•"/>
            </a:pPr>
            <a:r>
              <a:rPr lang="en-US" dirty="0" smtClean="0"/>
              <a:t>To reduce socioeconomic disparities in health, reduce socioeconomic disparities.</a:t>
            </a:r>
          </a:p>
          <a:p>
            <a:pPr marL="285750" indent="-285750">
              <a:buFont typeface="Arial"/>
              <a:buChar char="•"/>
            </a:pPr>
            <a:r>
              <a:rPr lang="en-US" dirty="0" smtClean="0"/>
              <a:t>Popular </a:t>
            </a:r>
            <a:r>
              <a:rPr lang="en-US" dirty="0"/>
              <a:t>in developing </a:t>
            </a:r>
            <a:r>
              <a:rPr lang="en-US" dirty="0" smtClean="0"/>
              <a:t>countries</a:t>
            </a:r>
            <a:endParaRPr lang="en-US" dirty="0"/>
          </a:p>
          <a:p>
            <a:pPr marL="285750" indent="-285750">
              <a:buFont typeface="Arial"/>
              <a:buChar char="•"/>
            </a:pPr>
            <a:r>
              <a:rPr lang="en-US" dirty="0"/>
              <a:t>Easy to implement, non-paternalistic, </a:t>
            </a:r>
            <a:r>
              <a:rPr lang="en-US" dirty="0" smtClean="0"/>
              <a:t>efficient</a:t>
            </a:r>
            <a:endParaRPr lang="en-US" dirty="0"/>
          </a:p>
          <a:p>
            <a:pPr marL="285750" indent="-285750">
              <a:buFont typeface="Arial"/>
              <a:buChar char="•"/>
            </a:pPr>
            <a:r>
              <a:rPr lang="en-US" dirty="0" smtClean="0"/>
              <a:t>Evidence on health </a:t>
            </a:r>
            <a:r>
              <a:rPr lang="en-US" dirty="0" smtClean="0"/>
              <a:t>impacts from developing countries:</a:t>
            </a:r>
            <a:endParaRPr lang="en-US" dirty="0"/>
          </a:p>
          <a:p>
            <a:pPr marL="742950" lvl="1" indent="-285750">
              <a:buFont typeface="Arial"/>
              <a:buChar char="•"/>
            </a:pPr>
            <a:r>
              <a:rPr lang="en-US" dirty="0"/>
              <a:t>Child </a:t>
            </a:r>
            <a:r>
              <a:rPr lang="en-US" dirty="0" smtClean="0"/>
              <a:t>nutrition / development </a:t>
            </a:r>
            <a:r>
              <a:rPr lang="en-US" dirty="0"/>
              <a:t>(</a:t>
            </a:r>
            <a:r>
              <a:rPr lang="en-US" dirty="0" err="1"/>
              <a:t>Duflo</a:t>
            </a:r>
            <a:r>
              <a:rPr lang="en-US" dirty="0"/>
              <a:t> 2003)</a:t>
            </a:r>
          </a:p>
          <a:p>
            <a:pPr marL="742950" lvl="1" indent="-285750">
              <a:buFont typeface="Arial"/>
              <a:buChar char="•"/>
            </a:pPr>
            <a:r>
              <a:rPr lang="en-US" dirty="0"/>
              <a:t>Elder </a:t>
            </a:r>
            <a:r>
              <a:rPr lang="en-US" dirty="0" smtClean="0"/>
              <a:t>health (</a:t>
            </a:r>
            <a:r>
              <a:rPr lang="en-US" dirty="0"/>
              <a:t>Case 2006)</a:t>
            </a:r>
          </a:p>
          <a:p>
            <a:pPr marL="742950" lvl="1" indent="-285750">
              <a:buFont typeface="Arial"/>
              <a:buChar char="•"/>
            </a:pPr>
            <a:r>
              <a:rPr lang="en-US" dirty="0"/>
              <a:t>Improved mental health, lower cortisol, lower domestic violence (Haushofer &amp; Shapiro 2013</a:t>
            </a:r>
            <a:r>
              <a:rPr lang="en-US" dirty="0" smtClean="0"/>
              <a:t>)</a:t>
            </a:r>
          </a:p>
          <a:p>
            <a:pPr marL="0" indent="0">
              <a:buNone/>
            </a:pPr>
            <a:endParaRPr lang="en-US" dirty="0"/>
          </a:p>
          <a:p>
            <a:endParaRPr lang="en-US" dirty="0"/>
          </a:p>
        </p:txBody>
      </p:sp>
    </p:spTree>
    <p:extLst>
      <p:ext uri="{BB962C8B-B14F-4D97-AF65-F5344CB8AC3E}">
        <p14:creationId xmlns:p14="http://schemas.microsoft.com/office/powerpoint/2010/main" val="3166877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33399"/>
            <a:ext cx="8314925" cy="1195063"/>
          </a:xfrm>
        </p:spPr>
        <p:txBody>
          <a:bodyPr>
            <a:normAutofit fontScale="90000"/>
          </a:bodyPr>
          <a:lstStyle/>
          <a:p>
            <a:r>
              <a:rPr lang="en-US" dirty="0" smtClean="0"/>
              <a:t>Cash transfers: sexual and reproductive health impacts</a:t>
            </a:r>
            <a:endParaRPr lang="en-US" dirty="0"/>
          </a:p>
        </p:txBody>
      </p:sp>
      <p:pic>
        <p:nvPicPr>
          <p:cNvPr id="5" name="Picture 4" descr="Screen Shot 2013-10-29 at 3.39.05 PM.png"/>
          <p:cNvPicPr>
            <a:picLocks noChangeAspect="1"/>
          </p:cNvPicPr>
          <p:nvPr/>
        </p:nvPicPr>
        <p:blipFill rotWithShape="1">
          <a:blip r:embed="rId2">
            <a:extLst>
              <a:ext uri="{28A0092B-C50C-407E-A947-70E740481C1C}">
                <a14:useLocalDpi xmlns:a14="http://schemas.microsoft.com/office/drawing/2010/main" val="0"/>
              </a:ext>
            </a:extLst>
          </a:blip>
          <a:srcRect l="15812" r="6821"/>
          <a:stretch/>
        </p:blipFill>
        <p:spPr>
          <a:xfrm>
            <a:off x="195392" y="1893074"/>
            <a:ext cx="3901397" cy="1656381"/>
          </a:xfrm>
          <a:prstGeom prst="rect">
            <a:avLst/>
          </a:prstGeom>
        </p:spPr>
      </p:pic>
      <p:sp>
        <p:nvSpPr>
          <p:cNvPr id="4" name="Rectangle 3"/>
          <p:cNvSpPr/>
          <p:nvPr/>
        </p:nvSpPr>
        <p:spPr>
          <a:xfrm>
            <a:off x="136328" y="3703844"/>
            <a:ext cx="3901397" cy="2031325"/>
          </a:xfrm>
          <a:prstGeom prst="rect">
            <a:avLst/>
          </a:prstGeom>
        </p:spPr>
        <p:txBody>
          <a:bodyPr wrap="square">
            <a:spAutoFit/>
          </a:bodyPr>
          <a:lstStyle/>
          <a:p>
            <a:pPr algn="r"/>
            <a:r>
              <a:rPr lang="en-US" i="1" dirty="0" smtClean="0"/>
              <a:t>“HIV </a:t>
            </a:r>
            <a:r>
              <a:rPr lang="en-US" i="1" dirty="0"/>
              <a:t>prevalence at 18 </a:t>
            </a:r>
            <a:r>
              <a:rPr lang="en-US" i="1" dirty="0" smtClean="0"/>
              <a:t>months was </a:t>
            </a:r>
            <a:r>
              <a:rPr lang="en-US" i="1" dirty="0"/>
              <a:t>1·2% </a:t>
            </a:r>
            <a:r>
              <a:rPr lang="en-US" i="1" dirty="0" smtClean="0"/>
              <a:t>in </a:t>
            </a:r>
            <a:r>
              <a:rPr lang="en-US" i="1" dirty="0"/>
              <a:t>the </a:t>
            </a:r>
            <a:r>
              <a:rPr lang="en-US" i="1" dirty="0" smtClean="0"/>
              <a:t>intervention </a:t>
            </a:r>
            <a:r>
              <a:rPr lang="en-US" i="1" dirty="0"/>
              <a:t>group versus 3·0% </a:t>
            </a:r>
            <a:r>
              <a:rPr lang="en-US" i="1" dirty="0" smtClean="0"/>
              <a:t>in </a:t>
            </a:r>
            <a:r>
              <a:rPr lang="en-US" i="1" dirty="0"/>
              <a:t>the control group (adjusted odds ratio [OR] 0·36, 95% CI 0·14–0·91</a:t>
            </a:r>
            <a:r>
              <a:rPr lang="en-US" i="1" dirty="0" smtClean="0"/>
              <a:t>)</a:t>
            </a:r>
            <a:r>
              <a:rPr lang="en-US" i="1" dirty="0" smtClean="0"/>
              <a:t>.”</a:t>
            </a:r>
            <a:endParaRPr lang="en-US" i="1" dirty="0" smtClean="0"/>
          </a:p>
          <a:p>
            <a:pPr algn="r"/>
            <a:endParaRPr lang="en-US" i="1" dirty="0"/>
          </a:p>
          <a:p>
            <a:pPr algn="r"/>
            <a:r>
              <a:rPr lang="en-US" i="1" dirty="0" smtClean="0"/>
              <a:t>-Baird et al. 2012, The Lancet</a:t>
            </a:r>
            <a:endParaRPr lang="en-US" i="1" dirty="0"/>
          </a:p>
        </p:txBody>
      </p:sp>
      <p:sp>
        <p:nvSpPr>
          <p:cNvPr id="6" name="Rectangle 5"/>
          <p:cNvSpPr/>
          <p:nvPr/>
        </p:nvSpPr>
        <p:spPr>
          <a:xfrm>
            <a:off x="4886916" y="1765644"/>
            <a:ext cx="4005001" cy="584776"/>
          </a:xfrm>
          <a:prstGeom prst="rect">
            <a:avLst/>
          </a:prstGeom>
        </p:spPr>
        <p:txBody>
          <a:bodyPr wrap="square">
            <a:spAutoFit/>
          </a:bodyPr>
          <a:lstStyle/>
          <a:p>
            <a:r>
              <a:rPr lang="en-US" sz="1600" b="1" dirty="0" smtClean="0"/>
              <a:t>Bor (2013). Cash </a:t>
            </a:r>
            <a:r>
              <a:rPr lang="en-US" sz="1600" b="1" dirty="0"/>
              <a:t>transfers and teen pregnancy in </a:t>
            </a:r>
            <a:r>
              <a:rPr lang="en-US" sz="1600" b="1" dirty="0" smtClean="0"/>
              <a:t>rural South Africa.</a:t>
            </a:r>
            <a:endParaRPr lang="en-US" sz="1600" b="1" dirty="0"/>
          </a:p>
        </p:txBody>
      </p:sp>
      <p:pic>
        <p:nvPicPr>
          <p:cNvPr id="7"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494" t="1936" r="1515" b="1778"/>
          <a:stretch/>
        </p:blipFill>
        <p:spPr>
          <a:xfrm>
            <a:off x="4886916" y="2507021"/>
            <a:ext cx="4138956" cy="3123106"/>
          </a:xfrm>
          <a:ln>
            <a:solidFill>
              <a:schemeClr val="tx1"/>
            </a:solidFill>
          </a:ln>
        </p:spPr>
      </p:pic>
      <p:sp>
        <p:nvSpPr>
          <p:cNvPr id="8" name="Rectangle 7"/>
          <p:cNvSpPr/>
          <p:nvPr/>
        </p:nvSpPr>
        <p:spPr>
          <a:xfrm>
            <a:off x="4886916" y="5735169"/>
            <a:ext cx="4257084" cy="646331"/>
          </a:xfrm>
          <a:prstGeom prst="rect">
            <a:avLst/>
          </a:prstGeom>
        </p:spPr>
        <p:txBody>
          <a:bodyPr wrap="square">
            <a:spAutoFit/>
          </a:bodyPr>
          <a:lstStyle/>
          <a:p>
            <a:pPr algn="r"/>
            <a:r>
              <a:rPr lang="en-US" i="1" dirty="0" smtClean="0"/>
              <a:t>“30% lower hazard of pregnancy among girls eligible for </a:t>
            </a:r>
            <a:r>
              <a:rPr lang="en-US" i="1" dirty="0" smtClean="0"/>
              <a:t>cash </a:t>
            </a:r>
            <a:r>
              <a:rPr lang="en-US" i="1" dirty="0" smtClean="0"/>
              <a:t>grant</a:t>
            </a:r>
            <a:r>
              <a:rPr lang="en-US" i="1" dirty="0" smtClean="0"/>
              <a:t>.”</a:t>
            </a:r>
            <a:endParaRPr lang="en-US" i="1" dirty="0"/>
          </a:p>
        </p:txBody>
      </p:sp>
      <p:cxnSp>
        <p:nvCxnSpPr>
          <p:cNvPr id="9" name="Straight Connector 8"/>
          <p:cNvCxnSpPr/>
          <p:nvPr/>
        </p:nvCxnSpPr>
        <p:spPr>
          <a:xfrm>
            <a:off x="4484804" y="2114594"/>
            <a:ext cx="0" cy="402899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6368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r>
              <a:rPr lang="en-US" dirty="0" smtClean="0"/>
              <a:t>Large and growing socioeconomic disparities in health</a:t>
            </a:r>
          </a:p>
          <a:p>
            <a:endParaRPr lang="en-US" dirty="0" smtClean="0"/>
          </a:p>
          <a:p>
            <a:r>
              <a:rPr lang="en-US" dirty="0" smtClean="0"/>
              <a:t>Possible (and necessary) to address disparities through social, environmental, and other public policies that:</a:t>
            </a:r>
          </a:p>
          <a:p>
            <a:pPr lvl="1"/>
            <a:r>
              <a:rPr lang="en-US" dirty="0" smtClean="0"/>
              <a:t>Redistribute resources</a:t>
            </a:r>
          </a:p>
          <a:p>
            <a:pPr lvl="1"/>
            <a:r>
              <a:rPr lang="en-US" dirty="0" smtClean="0"/>
              <a:t>Solve market failures (regulate pollution, fund research, provide health insurance, etc.)</a:t>
            </a:r>
          </a:p>
          <a:p>
            <a:pPr lvl="1"/>
            <a:endParaRPr lang="en-US" dirty="0" smtClean="0"/>
          </a:p>
          <a:p>
            <a:r>
              <a:rPr lang="en-US" dirty="0" smtClean="0"/>
              <a:t>Austerity harms the government’s ability to do these things, and thus harms population health</a:t>
            </a:r>
          </a:p>
          <a:p>
            <a:pPr marL="274320" lvl="1" indent="0">
              <a:buNone/>
            </a:pPr>
            <a:endParaRPr lang="en-US" dirty="0" smtClean="0"/>
          </a:p>
          <a:p>
            <a:endParaRPr lang="en-US" dirty="0"/>
          </a:p>
        </p:txBody>
      </p:sp>
    </p:spTree>
    <p:extLst>
      <p:ext uri="{BB962C8B-B14F-4D97-AF65-F5344CB8AC3E}">
        <p14:creationId xmlns:p14="http://schemas.microsoft.com/office/powerpoint/2010/main" val="395896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Synergies with single payer movement?</a:t>
            </a:r>
            <a:endParaRPr lang="en-US" dirty="0"/>
          </a:p>
        </p:txBody>
      </p:sp>
      <p:sp>
        <p:nvSpPr>
          <p:cNvPr id="3" name="Content Placeholder 2"/>
          <p:cNvSpPr>
            <a:spLocks noGrp="1"/>
          </p:cNvSpPr>
          <p:nvPr>
            <p:ph idx="1"/>
          </p:nvPr>
        </p:nvSpPr>
        <p:spPr/>
        <p:txBody>
          <a:bodyPr/>
          <a:lstStyle/>
          <a:p>
            <a:r>
              <a:rPr lang="en-US" dirty="0" smtClean="0"/>
              <a:t>Single payer </a:t>
            </a:r>
            <a:r>
              <a:rPr lang="en-US" dirty="0" smtClean="0">
                <a:sym typeface="Wingdings"/>
              </a:rPr>
              <a:t> frees resources for social programs</a:t>
            </a:r>
          </a:p>
          <a:p>
            <a:pPr lvl="1"/>
            <a:r>
              <a:rPr lang="en-US" dirty="0"/>
              <a:t>B</a:t>
            </a:r>
            <a:r>
              <a:rPr lang="en-US" dirty="0" smtClean="0"/>
              <a:t>ulk purchasing, lower administrative costs, and rationing</a:t>
            </a:r>
          </a:p>
          <a:p>
            <a:r>
              <a:rPr lang="en-US" dirty="0" smtClean="0"/>
              <a:t>Health </a:t>
            </a:r>
            <a:r>
              <a:rPr lang="en-US" dirty="0" smtClean="0"/>
              <a:t>professionals </a:t>
            </a:r>
            <a:r>
              <a:rPr lang="en-US" dirty="0" smtClean="0">
                <a:sym typeface="Wingdings"/>
              </a:rPr>
              <a:t> advocates for social policy as population health intervention</a:t>
            </a:r>
          </a:p>
          <a:p>
            <a:pPr lvl="1"/>
            <a:r>
              <a:rPr lang="en-US" dirty="0" smtClean="0">
                <a:sym typeface="Wingdings"/>
              </a:rPr>
              <a:t>Partner with natural constituencies for, e.g., housing, food stamps, early childhood education, living wage, etc.</a:t>
            </a:r>
          </a:p>
          <a:p>
            <a:r>
              <a:rPr lang="en-US" dirty="0" smtClean="0">
                <a:sym typeface="Wingdings"/>
              </a:rPr>
              <a:t>Efforts to expand “health care” to include wrap around social services for patients</a:t>
            </a:r>
          </a:p>
          <a:p>
            <a:pPr lvl="1"/>
            <a:r>
              <a:rPr lang="en-US" dirty="0" smtClean="0">
                <a:sym typeface="Wingdings"/>
              </a:rPr>
              <a:t>Financial model is </a:t>
            </a:r>
            <a:r>
              <a:rPr lang="en-US" dirty="0" smtClean="0">
                <a:sym typeface="Wingdings"/>
              </a:rPr>
              <a:t>difficult</a:t>
            </a:r>
          </a:p>
          <a:p>
            <a:pPr lvl="1"/>
            <a:r>
              <a:rPr lang="en-US" dirty="0" smtClean="0">
                <a:sym typeface="Wingdings"/>
              </a:rPr>
              <a:t>What about people who never walk through clinic door?</a:t>
            </a:r>
          </a:p>
          <a:p>
            <a:r>
              <a:rPr lang="en-US" dirty="0" smtClean="0">
                <a:sym typeface="Wingdings"/>
              </a:rPr>
              <a:t>Your </a:t>
            </a:r>
            <a:r>
              <a:rPr lang="en-US" dirty="0" smtClean="0">
                <a:sym typeface="Wingdings"/>
              </a:rPr>
              <a:t>stories, ideas…</a:t>
            </a:r>
          </a:p>
          <a:p>
            <a:pPr lvl="1"/>
            <a:endParaRPr lang="en-US" dirty="0" smtClean="0">
              <a:sym typeface="Wingdings"/>
            </a:endParaRPr>
          </a:p>
          <a:p>
            <a:endParaRPr lang="en-US" dirty="0"/>
          </a:p>
        </p:txBody>
      </p:sp>
    </p:spTree>
    <p:extLst>
      <p:ext uri="{BB962C8B-B14F-4D97-AF65-F5344CB8AC3E}">
        <p14:creationId xmlns:p14="http://schemas.microsoft.com/office/powerpoint/2010/main" val="1576831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 y="267576"/>
            <a:ext cx="9144000" cy="795614"/>
          </a:xfrm>
        </p:spPr>
        <p:txBody>
          <a:bodyPr>
            <a:noAutofit/>
          </a:bodyPr>
          <a:lstStyle/>
          <a:p>
            <a:pPr algn="ctr"/>
            <a:r>
              <a:rPr lang="en-US" sz="3600" dirty="0"/>
              <a:t>Rising </a:t>
            </a:r>
            <a:r>
              <a:rPr lang="en-US" sz="3600" dirty="0" smtClean="0"/>
              <a:t>socioeconomic disparities in health</a:t>
            </a:r>
            <a:endParaRPr lang="en-US" sz="3600" dirty="0"/>
          </a:p>
        </p:txBody>
      </p:sp>
      <p:pic>
        <p:nvPicPr>
          <p:cNvPr id="4" name="Content Placeholder 3"/>
          <p:cNvPicPr>
            <a:picLocks noGrp="1"/>
          </p:cNvPicPr>
          <p:nvPr>
            <p:ph idx="1"/>
          </p:nvPr>
        </p:nvPicPr>
        <p:blipFill rotWithShape="1">
          <a:blip r:embed="rId2"/>
          <a:srcRect t="986" b="2854"/>
          <a:stretch/>
        </p:blipFill>
        <p:spPr bwMode="auto">
          <a:xfrm>
            <a:off x="442434" y="1063190"/>
            <a:ext cx="8229600" cy="5794810"/>
          </a:xfrm>
          <a:prstGeom prst="rect">
            <a:avLst/>
          </a:prstGeom>
          <a:noFill/>
          <a:ln w="9525">
            <a:noFill/>
            <a:miter lim="800000"/>
            <a:headEnd/>
            <a:tailEnd/>
          </a:ln>
        </p:spPr>
      </p:pic>
      <p:sp>
        <p:nvSpPr>
          <p:cNvPr id="3" name="TextBox 2"/>
          <p:cNvSpPr txBox="1"/>
          <p:nvPr/>
        </p:nvSpPr>
        <p:spPr>
          <a:xfrm>
            <a:off x="6441358" y="2499905"/>
            <a:ext cx="1230400" cy="369332"/>
          </a:xfrm>
          <a:prstGeom prst="rect">
            <a:avLst/>
          </a:prstGeom>
          <a:noFill/>
        </p:spPr>
        <p:txBody>
          <a:bodyPr wrap="none" rtlCol="0">
            <a:spAutoFit/>
          </a:bodyPr>
          <a:lstStyle/>
          <a:p>
            <a:r>
              <a:rPr lang="en-US" dirty="0" smtClean="0"/>
              <a:t>RR = 0.90</a:t>
            </a:r>
            <a:endParaRPr lang="en-US" dirty="0"/>
          </a:p>
        </p:txBody>
      </p:sp>
      <p:sp>
        <p:nvSpPr>
          <p:cNvPr id="5" name="TextBox 4"/>
          <p:cNvSpPr txBox="1"/>
          <p:nvPr/>
        </p:nvSpPr>
        <p:spPr>
          <a:xfrm>
            <a:off x="8010007" y="4096647"/>
            <a:ext cx="1230400" cy="369332"/>
          </a:xfrm>
          <a:prstGeom prst="rect">
            <a:avLst/>
          </a:prstGeom>
          <a:noFill/>
        </p:spPr>
        <p:txBody>
          <a:bodyPr wrap="none" rtlCol="0">
            <a:spAutoFit/>
          </a:bodyPr>
          <a:lstStyle/>
          <a:p>
            <a:r>
              <a:rPr lang="en-US" dirty="0" smtClean="0"/>
              <a:t>RR = 0.75</a:t>
            </a:r>
            <a:endParaRPr lang="en-US" dirty="0"/>
          </a:p>
        </p:txBody>
      </p:sp>
      <p:cxnSp>
        <p:nvCxnSpPr>
          <p:cNvPr id="7" name="Straight Connector 6"/>
          <p:cNvCxnSpPr>
            <a:endCxn id="18" idx="0"/>
          </p:cNvCxnSpPr>
          <p:nvPr/>
        </p:nvCxnSpPr>
        <p:spPr>
          <a:xfrm>
            <a:off x="1695155" y="2405948"/>
            <a:ext cx="4490600" cy="28000"/>
          </a:xfrm>
          <a:prstGeom prst="line">
            <a:avLst/>
          </a:prstGeom>
          <a:ln>
            <a:solidFill>
              <a:schemeClr val="accent1">
                <a:alpha val="53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835980" y="3209110"/>
            <a:ext cx="349775" cy="0"/>
          </a:xfrm>
          <a:prstGeom prst="line">
            <a:avLst/>
          </a:prstGeom>
          <a:ln>
            <a:solidFill>
              <a:schemeClr val="accent1">
                <a:alpha val="53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a:endCxn id="19" idx="0"/>
          </p:cNvCxnSpPr>
          <p:nvPr/>
        </p:nvCxnSpPr>
        <p:spPr>
          <a:xfrm>
            <a:off x="2447483" y="3474934"/>
            <a:ext cx="5348499" cy="30599"/>
          </a:xfrm>
          <a:prstGeom prst="line">
            <a:avLst/>
          </a:prstGeom>
          <a:ln>
            <a:solidFill>
              <a:schemeClr val="accent1">
                <a:alpha val="53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endCxn id="19" idx="2"/>
          </p:cNvCxnSpPr>
          <p:nvPr/>
        </p:nvCxnSpPr>
        <p:spPr>
          <a:xfrm>
            <a:off x="7641692" y="5236437"/>
            <a:ext cx="154290" cy="0"/>
          </a:xfrm>
          <a:prstGeom prst="line">
            <a:avLst/>
          </a:prstGeom>
          <a:ln>
            <a:solidFill>
              <a:schemeClr val="accent1">
                <a:alpha val="53000"/>
              </a:schemeClr>
            </a:solidFill>
          </a:ln>
        </p:spPr>
        <p:style>
          <a:lnRef idx="2">
            <a:schemeClr val="accent1"/>
          </a:lnRef>
          <a:fillRef idx="0">
            <a:schemeClr val="accent1"/>
          </a:fillRef>
          <a:effectRef idx="1">
            <a:schemeClr val="accent1"/>
          </a:effectRef>
          <a:fontRef idx="minor">
            <a:schemeClr val="tx1"/>
          </a:fontRef>
        </p:style>
      </p:cxnSp>
      <p:sp>
        <p:nvSpPr>
          <p:cNvPr id="18" name="Right Brace 17"/>
          <p:cNvSpPr/>
          <p:nvPr/>
        </p:nvSpPr>
        <p:spPr>
          <a:xfrm>
            <a:off x="6185755" y="2433948"/>
            <a:ext cx="214025" cy="775161"/>
          </a:xfrm>
          <a:prstGeom prst="rightBrace">
            <a:avLst/>
          </a:prstGeom>
          <a:ln>
            <a:solidFill>
              <a:schemeClr val="accent1">
                <a:alpha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Right Brace 18"/>
          <p:cNvSpPr/>
          <p:nvPr/>
        </p:nvSpPr>
        <p:spPr>
          <a:xfrm>
            <a:off x="7795982" y="3505533"/>
            <a:ext cx="214025" cy="1730904"/>
          </a:xfrm>
          <a:prstGeom prst="rightBrace">
            <a:avLst/>
          </a:prstGeom>
          <a:ln>
            <a:solidFill>
              <a:schemeClr val="accent1">
                <a:alpha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57200" y="6571285"/>
            <a:ext cx="2200592" cy="307777"/>
          </a:xfrm>
          <a:prstGeom prst="rect">
            <a:avLst/>
          </a:prstGeom>
          <a:noFill/>
        </p:spPr>
        <p:txBody>
          <a:bodyPr wrap="none" rtlCol="0">
            <a:spAutoFit/>
          </a:bodyPr>
          <a:lstStyle/>
          <a:p>
            <a:r>
              <a:rPr lang="en-US" sz="1400" dirty="0" smtClean="0"/>
              <a:t>Bor, Cutler, </a:t>
            </a:r>
            <a:r>
              <a:rPr lang="en-US" sz="1400" dirty="0" err="1" smtClean="0"/>
              <a:t>Glaeser</a:t>
            </a:r>
            <a:r>
              <a:rPr lang="en-US" sz="1400" dirty="0" smtClean="0"/>
              <a:t> 2013</a:t>
            </a:r>
            <a:endParaRPr lang="en-US" sz="1400" dirty="0"/>
          </a:p>
        </p:txBody>
      </p:sp>
    </p:spTree>
    <p:extLst>
      <p:ext uri="{BB962C8B-B14F-4D97-AF65-F5344CB8AC3E}">
        <p14:creationId xmlns:p14="http://schemas.microsoft.com/office/powerpoint/2010/main" val="2411294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9373"/>
            <a:ext cx="8138542" cy="640628"/>
          </a:xfrm>
        </p:spPr>
        <p:txBody>
          <a:bodyPr>
            <a:normAutofit fontScale="90000"/>
          </a:bodyPr>
          <a:lstStyle/>
          <a:p>
            <a:r>
              <a:rPr lang="en-US" dirty="0" smtClean="0"/>
              <a:t>But: not always </a:t>
            </a:r>
            <a:r>
              <a:rPr lang="en-US" dirty="0" smtClean="0"/>
              <a:t>the case!</a:t>
            </a:r>
            <a:endParaRPr lang="en-US" dirty="0"/>
          </a:p>
        </p:txBody>
      </p:sp>
      <p:pic>
        <p:nvPicPr>
          <p:cNvPr id="5" name="Picture 4"/>
          <p:cNvPicPr>
            <a:picLocks noChangeAspect="1"/>
          </p:cNvPicPr>
          <p:nvPr/>
        </p:nvPicPr>
        <p:blipFill>
          <a:blip r:embed="rId2"/>
          <a:stretch>
            <a:fillRect/>
          </a:stretch>
        </p:blipFill>
        <p:spPr>
          <a:xfrm>
            <a:off x="457200" y="1070001"/>
            <a:ext cx="7018898" cy="5174517"/>
          </a:xfrm>
          <a:prstGeom prst="rect">
            <a:avLst/>
          </a:prstGeom>
        </p:spPr>
      </p:pic>
      <p:sp>
        <p:nvSpPr>
          <p:cNvPr id="6" name="TextBox 5"/>
          <p:cNvSpPr txBox="1"/>
          <p:nvPr/>
        </p:nvSpPr>
        <p:spPr>
          <a:xfrm>
            <a:off x="457200" y="6301423"/>
            <a:ext cx="6913872" cy="338554"/>
          </a:xfrm>
          <a:prstGeom prst="rect">
            <a:avLst/>
          </a:prstGeom>
          <a:noFill/>
        </p:spPr>
        <p:txBody>
          <a:bodyPr wrap="none" rtlCol="0">
            <a:spAutoFit/>
          </a:bodyPr>
          <a:lstStyle/>
          <a:p>
            <a:r>
              <a:rPr lang="en-US" sz="1600" dirty="0" smtClean="0"/>
              <a:t>Bor, Cutler, </a:t>
            </a:r>
            <a:r>
              <a:rPr lang="en-US" sz="1600" dirty="0" err="1" smtClean="0"/>
              <a:t>Glaeser</a:t>
            </a:r>
            <a:r>
              <a:rPr lang="en-US" sz="1600" dirty="0" smtClean="0"/>
              <a:t> 2013; see also: Krieger et al 2009, </a:t>
            </a:r>
            <a:r>
              <a:rPr lang="en-US" sz="1600" dirty="0" err="1" smtClean="0"/>
              <a:t>Ezzati</a:t>
            </a:r>
            <a:r>
              <a:rPr lang="en-US" sz="1600" dirty="0" smtClean="0"/>
              <a:t> et al. 2009</a:t>
            </a:r>
            <a:endParaRPr lang="en-US" sz="1600" dirty="0"/>
          </a:p>
        </p:txBody>
      </p:sp>
      <p:sp>
        <p:nvSpPr>
          <p:cNvPr id="7" name="Rectangle 6"/>
          <p:cNvSpPr/>
          <p:nvPr/>
        </p:nvSpPr>
        <p:spPr>
          <a:xfrm>
            <a:off x="7476099" y="1741877"/>
            <a:ext cx="1667902" cy="1754327"/>
          </a:xfrm>
          <a:prstGeom prst="rect">
            <a:avLst/>
          </a:prstGeom>
        </p:spPr>
        <p:txBody>
          <a:bodyPr wrap="square">
            <a:spAutoFit/>
          </a:bodyPr>
          <a:lstStyle/>
          <a:p>
            <a:pPr algn="r"/>
            <a:r>
              <a:rPr lang="en-US" dirty="0"/>
              <a:t>From 1968-1980, </a:t>
            </a:r>
            <a:r>
              <a:rPr lang="en-US" dirty="0" smtClean="0"/>
              <a:t>mortality improvements were </a:t>
            </a:r>
            <a:r>
              <a:rPr lang="en-US" dirty="0"/>
              <a:t>equally shared.</a:t>
            </a:r>
          </a:p>
        </p:txBody>
      </p:sp>
    </p:spTree>
    <p:extLst>
      <p:ext uri="{BB962C8B-B14F-4D97-AF65-F5344CB8AC3E}">
        <p14:creationId xmlns:p14="http://schemas.microsoft.com/office/powerpoint/2010/main" val="1557994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9373"/>
            <a:ext cx="8138542" cy="640628"/>
          </a:xfrm>
        </p:spPr>
        <p:txBody>
          <a:bodyPr>
            <a:normAutofit fontScale="90000"/>
          </a:bodyPr>
          <a:lstStyle/>
          <a:p>
            <a:r>
              <a:rPr lang="en-US" dirty="0" smtClean="0"/>
              <a:t>But: not always the case!</a:t>
            </a:r>
            <a:endParaRPr lang="en-US" dirty="0"/>
          </a:p>
        </p:txBody>
      </p:sp>
      <p:pic>
        <p:nvPicPr>
          <p:cNvPr id="5" name="Picture 4"/>
          <p:cNvPicPr>
            <a:picLocks noChangeAspect="1"/>
          </p:cNvPicPr>
          <p:nvPr/>
        </p:nvPicPr>
        <p:blipFill>
          <a:blip r:embed="rId2"/>
          <a:stretch>
            <a:fillRect/>
          </a:stretch>
        </p:blipFill>
        <p:spPr>
          <a:xfrm>
            <a:off x="457200" y="1070001"/>
            <a:ext cx="7018898" cy="5174517"/>
          </a:xfrm>
          <a:prstGeom prst="rect">
            <a:avLst/>
          </a:prstGeom>
        </p:spPr>
      </p:pic>
      <p:sp>
        <p:nvSpPr>
          <p:cNvPr id="6" name="TextBox 5"/>
          <p:cNvSpPr txBox="1"/>
          <p:nvPr/>
        </p:nvSpPr>
        <p:spPr>
          <a:xfrm>
            <a:off x="457200" y="6301423"/>
            <a:ext cx="6913872" cy="338554"/>
          </a:xfrm>
          <a:prstGeom prst="rect">
            <a:avLst/>
          </a:prstGeom>
          <a:noFill/>
        </p:spPr>
        <p:txBody>
          <a:bodyPr wrap="none" rtlCol="0">
            <a:spAutoFit/>
          </a:bodyPr>
          <a:lstStyle/>
          <a:p>
            <a:r>
              <a:rPr lang="en-US" sz="1600" dirty="0" smtClean="0"/>
              <a:t>Bor, Cutler, </a:t>
            </a:r>
            <a:r>
              <a:rPr lang="en-US" sz="1600" dirty="0" err="1" smtClean="0"/>
              <a:t>Glaeser</a:t>
            </a:r>
            <a:r>
              <a:rPr lang="en-US" sz="1600" dirty="0" smtClean="0"/>
              <a:t> 2013; see also: Krieger et al 2009, </a:t>
            </a:r>
            <a:r>
              <a:rPr lang="en-US" sz="1600" dirty="0" err="1" smtClean="0"/>
              <a:t>Ezzati</a:t>
            </a:r>
            <a:r>
              <a:rPr lang="en-US" sz="1600" dirty="0" smtClean="0"/>
              <a:t> et al. 2009</a:t>
            </a:r>
            <a:endParaRPr lang="en-US" sz="1600" dirty="0"/>
          </a:p>
        </p:txBody>
      </p:sp>
      <p:sp>
        <p:nvSpPr>
          <p:cNvPr id="7" name="Rectangle 6"/>
          <p:cNvSpPr/>
          <p:nvPr/>
        </p:nvSpPr>
        <p:spPr>
          <a:xfrm>
            <a:off x="7476099" y="1741877"/>
            <a:ext cx="1667902" cy="1754327"/>
          </a:xfrm>
          <a:prstGeom prst="rect">
            <a:avLst/>
          </a:prstGeom>
        </p:spPr>
        <p:txBody>
          <a:bodyPr wrap="square">
            <a:spAutoFit/>
          </a:bodyPr>
          <a:lstStyle/>
          <a:p>
            <a:pPr algn="r"/>
            <a:r>
              <a:rPr lang="en-US" dirty="0"/>
              <a:t>From 1968-1980, </a:t>
            </a:r>
            <a:r>
              <a:rPr lang="en-US" dirty="0" smtClean="0"/>
              <a:t>mortality improvements were </a:t>
            </a:r>
            <a:r>
              <a:rPr lang="en-US" dirty="0"/>
              <a:t>equally shared.</a:t>
            </a:r>
          </a:p>
        </p:txBody>
      </p:sp>
      <p:sp>
        <p:nvSpPr>
          <p:cNvPr id="8" name="Rectangle 7"/>
          <p:cNvSpPr/>
          <p:nvPr/>
        </p:nvSpPr>
        <p:spPr>
          <a:xfrm>
            <a:off x="7476099" y="3777942"/>
            <a:ext cx="1667902" cy="2862323"/>
          </a:xfrm>
          <a:prstGeom prst="rect">
            <a:avLst/>
          </a:prstGeom>
        </p:spPr>
        <p:txBody>
          <a:bodyPr wrap="square">
            <a:spAutoFit/>
          </a:bodyPr>
          <a:lstStyle/>
          <a:p>
            <a:pPr algn="r"/>
            <a:r>
              <a:rPr lang="en-US" dirty="0" smtClean="0"/>
              <a:t>After 1980, divergence, with mortality stagnating in low-education counties.</a:t>
            </a:r>
          </a:p>
          <a:p>
            <a:pPr algn="r"/>
            <a:endParaRPr lang="en-US" dirty="0"/>
          </a:p>
          <a:p>
            <a:pPr algn="r"/>
            <a:r>
              <a:rPr lang="en-US" dirty="0" smtClean="0"/>
              <a:t> </a:t>
            </a:r>
            <a:r>
              <a:rPr lang="en-US" u="sng" dirty="0" smtClean="0"/>
              <a:t>Reason </a:t>
            </a:r>
            <a:r>
              <a:rPr lang="en-US" u="sng" dirty="0" smtClean="0"/>
              <a:t>for divergence unknown.</a:t>
            </a:r>
            <a:endParaRPr lang="en-US" u="sng" dirty="0"/>
          </a:p>
        </p:txBody>
      </p:sp>
    </p:spTree>
    <p:extLst>
      <p:ext uri="{BB962C8B-B14F-4D97-AF65-F5344CB8AC3E}">
        <p14:creationId xmlns:p14="http://schemas.microsoft.com/office/powerpoint/2010/main" val="1903120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33400"/>
            <a:ext cx="8503067" cy="990600"/>
          </a:xfrm>
        </p:spPr>
        <p:txBody>
          <a:bodyPr>
            <a:normAutofit/>
          </a:bodyPr>
          <a:lstStyle/>
          <a:p>
            <a:r>
              <a:rPr lang="en-US" dirty="0" smtClean="0"/>
              <a:t>Socioeconomic disparities </a:t>
            </a:r>
            <a:r>
              <a:rPr lang="en-US" dirty="0" smtClean="0"/>
              <a:t>in health</a:t>
            </a:r>
            <a:endParaRPr lang="en-US" dirty="0"/>
          </a:p>
        </p:txBody>
      </p:sp>
      <p:sp>
        <p:nvSpPr>
          <p:cNvPr id="3" name="Content Placeholder 2"/>
          <p:cNvSpPr>
            <a:spLocks noGrp="1"/>
          </p:cNvSpPr>
          <p:nvPr>
            <p:ph idx="1"/>
          </p:nvPr>
        </p:nvSpPr>
        <p:spPr/>
        <p:txBody>
          <a:bodyPr/>
          <a:lstStyle/>
          <a:p>
            <a:r>
              <a:rPr lang="en-US" dirty="0" smtClean="0"/>
              <a:t>Why do we care?</a:t>
            </a:r>
          </a:p>
          <a:p>
            <a:pPr lvl="1"/>
            <a:r>
              <a:rPr lang="en-US" dirty="0" smtClean="0"/>
              <a:t>Social injustice</a:t>
            </a:r>
            <a:r>
              <a:rPr lang="en-US" dirty="0" smtClean="0"/>
              <a:t>: resources should not matter for </a:t>
            </a:r>
            <a:r>
              <a:rPr lang="en-US" dirty="0" smtClean="0"/>
              <a:t>health</a:t>
            </a:r>
          </a:p>
          <a:p>
            <a:pPr lvl="1"/>
            <a:r>
              <a:rPr lang="en-US" dirty="0" smtClean="0"/>
              <a:t>Opportunity for intervention: resources </a:t>
            </a:r>
            <a:r>
              <a:rPr lang="en-US" dirty="0" smtClean="0"/>
              <a:t>do matter for health, at </a:t>
            </a:r>
            <a:r>
              <a:rPr lang="en-US" dirty="0" err="1" smtClean="0"/>
              <a:t>indiv</a:t>
            </a:r>
            <a:r>
              <a:rPr lang="en-US" dirty="0" smtClean="0"/>
              <a:t>. </a:t>
            </a:r>
            <a:r>
              <a:rPr lang="en-US" dirty="0" smtClean="0"/>
              <a:t>and societal level (fundamental cause</a:t>
            </a:r>
            <a:r>
              <a:rPr lang="en-US" dirty="0" smtClean="0"/>
              <a:t>)</a:t>
            </a:r>
          </a:p>
          <a:p>
            <a:pPr lvl="1"/>
            <a:r>
              <a:rPr lang="en-US" dirty="0" smtClean="0"/>
              <a:t>Policy environment is likely an important determinant of geographic disparities</a:t>
            </a:r>
            <a:endParaRPr lang="en-US" dirty="0" smtClean="0"/>
          </a:p>
          <a:p>
            <a:endParaRPr lang="en-US" dirty="0"/>
          </a:p>
        </p:txBody>
      </p:sp>
    </p:spTree>
    <p:extLst>
      <p:ext uri="{BB962C8B-B14F-4D97-AF65-F5344CB8AC3E}">
        <p14:creationId xmlns:p14="http://schemas.microsoft.com/office/powerpoint/2010/main" val="1243529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33400"/>
            <a:ext cx="8503067" cy="990600"/>
          </a:xfrm>
        </p:spPr>
        <p:txBody>
          <a:bodyPr>
            <a:normAutofit/>
          </a:bodyPr>
          <a:lstStyle/>
          <a:p>
            <a:r>
              <a:rPr lang="en-US" dirty="0" smtClean="0"/>
              <a:t>Socioeconomic disparities </a:t>
            </a:r>
            <a:r>
              <a:rPr lang="en-US" dirty="0" smtClean="0"/>
              <a:t>in health</a:t>
            </a:r>
            <a:endParaRPr lang="en-US" dirty="0"/>
          </a:p>
        </p:txBody>
      </p:sp>
      <p:sp>
        <p:nvSpPr>
          <p:cNvPr id="3" name="Content Placeholder 2"/>
          <p:cNvSpPr>
            <a:spLocks noGrp="1"/>
          </p:cNvSpPr>
          <p:nvPr>
            <p:ph idx="1"/>
          </p:nvPr>
        </p:nvSpPr>
        <p:spPr>
          <a:xfrm>
            <a:off x="457200" y="1600200"/>
            <a:ext cx="8686800" cy="4876800"/>
          </a:xfrm>
        </p:spPr>
        <p:txBody>
          <a:bodyPr>
            <a:normAutofit/>
          </a:bodyPr>
          <a:lstStyle/>
          <a:p>
            <a:r>
              <a:rPr lang="en-US" dirty="0" smtClean="0"/>
              <a:t>Why do we care?</a:t>
            </a:r>
          </a:p>
          <a:p>
            <a:pPr lvl="1"/>
            <a:r>
              <a:rPr lang="en-US" dirty="0" smtClean="0"/>
              <a:t>Social injustice</a:t>
            </a:r>
            <a:r>
              <a:rPr lang="en-US" dirty="0" smtClean="0"/>
              <a:t>: resources should not matter for </a:t>
            </a:r>
            <a:r>
              <a:rPr lang="en-US" dirty="0" smtClean="0"/>
              <a:t>health</a:t>
            </a:r>
          </a:p>
          <a:p>
            <a:pPr lvl="1"/>
            <a:r>
              <a:rPr lang="en-US" dirty="0" smtClean="0"/>
              <a:t>Opportunity for intervention: resources </a:t>
            </a:r>
            <a:r>
              <a:rPr lang="en-US" dirty="0" smtClean="0"/>
              <a:t>do matter for health, at </a:t>
            </a:r>
            <a:r>
              <a:rPr lang="en-US" dirty="0" err="1" smtClean="0"/>
              <a:t>indiv</a:t>
            </a:r>
            <a:r>
              <a:rPr lang="en-US" dirty="0" smtClean="0"/>
              <a:t>. </a:t>
            </a:r>
            <a:r>
              <a:rPr lang="en-US" dirty="0" smtClean="0"/>
              <a:t>and societal level (fundamental cause</a:t>
            </a:r>
            <a:r>
              <a:rPr lang="en-US" dirty="0" smtClean="0"/>
              <a:t>)</a:t>
            </a:r>
          </a:p>
          <a:p>
            <a:pPr lvl="1"/>
            <a:r>
              <a:rPr lang="en-US" dirty="0" smtClean="0"/>
              <a:t>Policy environment is likely an important determinant of geographic disparities</a:t>
            </a:r>
            <a:endParaRPr lang="en-US" dirty="0" smtClean="0"/>
          </a:p>
          <a:p>
            <a:endParaRPr lang="en-US" dirty="0"/>
          </a:p>
          <a:p>
            <a:r>
              <a:rPr lang="en-US" dirty="0" smtClean="0"/>
              <a:t>Public policy to reduce socioeconomic disparities in health</a:t>
            </a:r>
          </a:p>
          <a:p>
            <a:pPr lvl="1"/>
            <a:r>
              <a:rPr lang="en-US" dirty="0" smtClean="0"/>
              <a:t>Redistribute resources</a:t>
            </a:r>
          </a:p>
          <a:p>
            <a:pPr lvl="1"/>
            <a:r>
              <a:rPr lang="en-US" dirty="0" smtClean="0"/>
              <a:t>Solve market </a:t>
            </a:r>
            <a:r>
              <a:rPr lang="en-US" dirty="0" smtClean="0"/>
              <a:t>failures</a:t>
            </a:r>
            <a:endParaRPr lang="en-US" dirty="0" smtClean="0"/>
          </a:p>
          <a:p>
            <a:pPr lvl="1"/>
            <a:r>
              <a:rPr lang="en-US" dirty="0" smtClean="0"/>
              <a:t>Not just health insurance: importance </a:t>
            </a:r>
            <a:r>
              <a:rPr lang="en-US" dirty="0" smtClean="0"/>
              <a:t>of non-health sector interventions</a:t>
            </a:r>
          </a:p>
          <a:p>
            <a:pPr lvl="1"/>
            <a:r>
              <a:rPr lang="en-US" dirty="0" smtClean="0"/>
              <a:t>Austerity / cut-backs to social programs, regulation, will have health consequences</a:t>
            </a:r>
            <a:endParaRPr lang="en-US" dirty="0"/>
          </a:p>
        </p:txBody>
      </p:sp>
    </p:spTree>
    <p:extLst>
      <p:ext uri="{BB962C8B-B14F-4D97-AF65-F5344CB8AC3E}">
        <p14:creationId xmlns:p14="http://schemas.microsoft.com/office/powerpoint/2010/main" val="4090790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“War on Poverty” and related programs</a:t>
            </a:r>
            <a:endParaRPr lang="en-US" dirty="0"/>
          </a:p>
        </p:txBody>
      </p:sp>
      <p:pic>
        <p:nvPicPr>
          <p:cNvPr id="4" name="Content Placeholder 3"/>
          <p:cNvPicPr>
            <a:picLocks noGrp="1" noChangeAspect="1"/>
          </p:cNvPicPr>
          <p:nvPr>
            <p:ph idx="1"/>
          </p:nvPr>
        </p:nvPicPr>
        <p:blipFill rotWithShape="1">
          <a:blip r:embed="rId2"/>
          <a:srcRect l="25225" r="13494"/>
          <a:stretch/>
        </p:blipFill>
        <p:spPr>
          <a:xfrm>
            <a:off x="5147382" y="4578054"/>
            <a:ext cx="3524651" cy="1978327"/>
          </a:xfrm>
        </p:spPr>
      </p:pic>
      <p:pic>
        <p:nvPicPr>
          <p:cNvPr id="5" name="Picture 4"/>
          <p:cNvPicPr>
            <a:picLocks noChangeAspect="1"/>
          </p:cNvPicPr>
          <p:nvPr/>
        </p:nvPicPr>
        <p:blipFill>
          <a:blip r:embed="rId3"/>
          <a:stretch>
            <a:fillRect/>
          </a:stretch>
        </p:blipFill>
        <p:spPr>
          <a:xfrm>
            <a:off x="457201" y="1653338"/>
            <a:ext cx="3329160" cy="2618939"/>
          </a:xfrm>
          <a:prstGeom prst="rect">
            <a:avLst/>
          </a:prstGeom>
        </p:spPr>
      </p:pic>
      <p:sp>
        <p:nvSpPr>
          <p:cNvPr id="6" name="TextBox 5"/>
          <p:cNvSpPr txBox="1"/>
          <p:nvPr/>
        </p:nvSpPr>
        <p:spPr>
          <a:xfrm>
            <a:off x="457201" y="5419782"/>
            <a:ext cx="3999415" cy="646331"/>
          </a:xfrm>
          <a:prstGeom prst="rect">
            <a:avLst/>
          </a:prstGeom>
          <a:noFill/>
        </p:spPr>
        <p:txBody>
          <a:bodyPr wrap="square" rtlCol="0">
            <a:spAutoFit/>
          </a:bodyPr>
          <a:lstStyle/>
          <a:p>
            <a:pPr marL="285750" indent="-285750">
              <a:buFont typeface="Arial"/>
              <a:buChar char="•"/>
            </a:pPr>
            <a:r>
              <a:rPr lang="en-US" dirty="0" smtClean="0"/>
              <a:t>President Johnson signing 1964 Economic Opportunity Act</a:t>
            </a:r>
            <a:endParaRPr lang="en-US" dirty="0"/>
          </a:p>
        </p:txBody>
      </p:sp>
      <p:sp>
        <p:nvSpPr>
          <p:cNvPr id="7" name="TextBox 6"/>
          <p:cNvSpPr txBox="1"/>
          <p:nvPr/>
        </p:nvSpPr>
        <p:spPr>
          <a:xfrm>
            <a:off x="457201" y="4509807"/>
            <a:ext cx="3999415" cy="646331"/>
          </a:xfrm>
          <a:prstGeom prst="rect">
            <a:avLst/>
          </a:prstGeom>
          <a:noFill/>
        </p:spPr>
        <p:txBody>
          <a:bodyPr wrap="square" rtlCol="0">
            <a:spAutoFit/>
          </a:bodyPr>
          <a:lstStyle/>
          <a:p>
            <a:pPr marL="285750" indent="-285750">
              <a:buFont typeface="Arial"/>
              <a:buChar char="•"/>
            </a:pPr>
            <a:r>
              <a:rPr lang="en-US" dirty="0" smtClean="0"/>
              <a:t>1963 March for Jobs and Freedom (“March on Washington”)</a:t>
            </a:r>
            <a:endParaRPr lang="en-US" dirty="0"/>
          </a:p>
        </p:txBody>
      </p:sp>
      <p:sp>
        <p:nvSpPr>
          <p:cNvPr id="8" name="TextBox 7"/>
          <p:cNvSpPr txBox="1"/>
          <p:nvPr/>
        </p:nvSpPr>
        <p:spPr>
          <a:xfrm>
            <a:off x="4916608" y="1701304"/>
            <a:ext cx="3999415" cy="2308324"/>
          </a:xfrm>
          <a:prstGeom prst="rect">
            <a:avLst/>
          </a:prstGeom>
          <a:noFill/>
        </p:spPr>
        <p:txBody>
          <a:bodyPr wrap="square" rtlCol="0">
            <a:spAutoFit/>
          </a:bodyPr>
          <a:lstStyle/>
          <a:p>
            <a:pPr marL="285750" indent="-285750">
              <a:buFont typeface="Arial"/>
              <a:buChar char="•"/>
            </a:pPr>
            <a:r>
              <a:rPr lang="en-US" dirty="0" smtClean="0"/>
              <a:t>Food </a:t>
            </a:r>
            <a:r>
              <a:rPr lang="en-US" dirty="0" smtClean="0"/>
              <a:t>Stamps (1964)</a:t>
            </a:r>
            <a:endParaRPr lang="en-US" dirty="0" smtClean="0"/>
          </a:p>
          <a:p>
            <a:pPr marL="285750" indent="-285750">
              <a:buFont typeface="Arial"/>
              <a:buChar char="•"/>
            </a:pPr>
            <a:r>
              <a:rPr lang="en-US" dirty="0" smtClean="0"/>
              <a:t>Head </a:t>
            </a:r>
            <a:r>
              <a:rPr lang="en-US" dirty="0" smtClean="0"/>
              <a:t>Start (1965)</a:t>
            </a:r>
            <a:endParaRPr lang="en-US" dirty="0" smtClean="0"/>
          </a:p>
          <a:p>
            <a:pPr marL="285750" indent="-285750">
              <a:buFont typeface="Arial"/>
              <a:buChar char="•"/>
            </a:pPr>
            <a:r>
              <a:rPr lang="en-US" dirty="0" smtClean="0"/>
              <a:t>Medicaid/Medicare (1965)</a:t>
            </a:r>
          </a:p>
          <a:p>
            <a:pPr marL="285750" indent="-285750">
              <a:buFont typeface="Arial"/>
              <a:buChar char="•"/>
            </a:pPr>
            <a:r>
              <a:rPr lang="en-US" dirty="0" smtClean="0"/>
              <a:t>Community health centers</a:t>
            </a:r>
          </a:p>
          <a:p>
            <a:pPr marL="285750" indent="-285750">
              <a:buFont typeface="Arial"/>
              <a:buChar char="•"/>
            </a:pPr>
            <a:r>
              <a:rPr lang="en-US" dirty="0" smtClean="0"/>
              <a:t>Housing assistance (1964)</a:t>
            </a:r>
            <a:endParaRPr lang="en-US" dirty="0" smtClean="0"/>
          </a:p>
          <a:p>
            <a:pPr marL="285750" indent="-285750">
              <a:buFont typeface="Arial"/>
              <a:buChar char="•"/>
            </a:pPr>
            <a:r>
              <a:rPr lang="en-US" dirty="0" smtClean="0"/>
              <a:t>Clean </a:t>
            </a:r>
            <a:r>
              <a:rPr lang="en-US" dirty="0" smtClean="0"/>
              <a:t>Air Act (1963, 1970) </a:t>
            </a:r>
          </a:p>
          <a:p>
            <a:pPr marL="285750" indent="-285750">
              <a:buFont typeface="Arial"/>
              <a:buChar char="•"/>
            </a:pPr>
            <a:r>
              <a:rPr lang="en-US" dirty="0" smtClean="0"/>
              <a:t>School Breakfast Program (1966)</a:t>
            </a:r>
          </a:p>
          <a:p>
            <a:pPr marL="285750" indent="-285750">
              <a:buFont typeface="Arial"/>
              <a:buChar char="•"/>
            </a:pPr>
            <a:r>
              <a:rPr lang="en-US" dirty="0" smtClean="0"/>
              <a:t>Federal education asst. (1965)</a:t>
            </a:r>
            <a:endParaRPr lang="en-US" dirty="0"/>
          </a:p>
        </p:txBody>
      </p:sp>
    </p:spTree>
    <p:extLst>
      <p:ext uri="{BB962C8B-B14F-4D97-AF65-F5344CB8AC3E}">
        <p14:creationId xmlns:p14="http://schemas.microsoft.com/office/powerpoint/2010/main" val="1156082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Evidence on “War on Poverty” and health</a:t>
            </a:r>
            <a:endParaRPr lang="en-US" dirty="0"/>
          </a:p>
        </p:txBody>
      </p:sp>
      <p:sp>
        <p:nvSpPr>
          <p:cNvPr id="3" name="Content Placeholder 2"/>
          <p:cNvSpPr>
            <a:spLocks noGrp="1"/>
          </p:cNvSpPr>
          <p:nvPr>
            <p:ph idx="1"/>
          </p:nvPr>
        </p:nvSpPr>
        <p:spPr>
          <a:xfrm>
            <a:off x="457200" y="1524000"/>
            <a:ext cx="8229600" cy="4953000"/>
          </a:xfrm>
        </p:spPr>
        <p:txBody>
          <a:bodyPr>
            <a:normAutofit/>
          </a:bodyPr>
          <a:lstStyle/>
          <a:p>
            <a:r>
              <a:rPr lang="en-US" dirty="0" smtClean="0"/>
              <a:t>Food Stamps (1964)</a:t>
            </a:r>
          </a:p>
          <a:p>
            <a:pPr lvl="1"/>
            <a:r>
              <a:rPr lang="en-US" dirty="0" smtClean="0"/>
              <a:t>Improves food security (Nord &amp; </a:t>
            </a:r>
            <a:r>
              <a:rPr lang="en-US" dirty="0" err="1" smtClean="0"/>
              <a:t>Prell</a:t>
            </a:r>
            <a:r>
              <a:rPr lang="en-US" dirty="0" smtClean="0"/>
              <a:t> 2011), a determinant of physical &amp; cognitive development </a:t>
            </a:r>
          </a:p>
          <a:p>
            <a:pPr lvl="1"/>
            <a:r>
              <a:rPr lang="en-US" dirty="0" smtClean="0"/>
              <a:t>Improves pregnancy outcomes (Almond et al. 2011)</a:t>
            </a:r>
          </a:p>
          <a:p>
            <a:r>
              <a:rPr lang="en-US" dirty="0"/>
              <a:t>Head Start (1965)</a:t>
            </a:r>
          </a:p>
          <a:p>
            <a:pPr lvl="1"/>
            <a:r>
              <a:rPr lang="en-US" dirty="0"/>
              <a:t>Significant reduction in child mortality (Ludwig &amp; Miller 2007)</a:t>
            </a:r>
          </a:p>
          <a:p>
            <a:pPr lvl="1"/>
            <a:r>
              <a:rPr lang="en-US" dirty="0"/>
              <a:t>Reductions in adolescent depression and obesity (</a:t>
            </a:r>
            <a:r>
              <a:rPr lang="en-US" dirty="0" err="1"/>
              <a:t>Carneiro</a:t>
            </a:r>
            <a:r>
              <a:rPr lang="en-US" dirty="0"/>
              <a:t> &amp; </a:t>
            </a:r>
            <a:r>
              <a:rPr lang="en-US" dirty="0" err="1"/>
              <a:t>Ginja</a:t>
            </a:r>
            <a:r>
              <a:rPr lang="en-US" dirty="0"/>
              <a:t> 2008, </a:t>
            </a:r>
            <a:r>
              <a:rPr lang="en-US" dirty="0" err="1"/>
              <a:t>Frisvold</a:t>
            </a:r>
            <a:r>
              <a:rPr lang="en-US" dirty="0"/>
              <a:t> and </a:t>
            </a:r>
            <a:r>
              <a:rPr lang="en-US" dirty="0" err="1"/>
              <a:t>Lumeng</a:t>
            </a:r>
            <a:r>
              <a:rPr lang="en-US" dirty="0"/>
              <a:t> 2009)</a:t>
            </a:r>
          </a:p>
          <a:p>
            <a:r>
              <a:rPr lang="en-US" dirty="0" smtClean="0"/>
              <a:t>Medicaid (1965)</a:t>
            </a:r>
          </a:p>
          <a:p>
            <a:pPr lvl="1"/>
            <a:r>
              <a:rPr lang="en-US" dirty="0" smtClean="0"/>
              <a:t>Large causal impact on self-reported health, mental health, financial security (Finkelstein et al. </a:t>
            </a:r>
            <a:r>
              <a:rPr lang="en-US" dirty="0" smtClean="0"/>
              <a:t>2011, 2012)</a:t>
            </a:r>
            <a:endParaRPr lang="en-US" dirty="0" smtClean="0"/>
          </a:p>
          <a:p>
            <a:pPr lvl="1"/>
            <a:r>
              <a:rPr lang="en-US" dirty="0" smtClean="0"/>
              <a:t>Improvements in birth outcomes (Currie &amp; Gruber 1996)</a:t>
            </a:r>
          </a:p>
          <a:p>
            <a:pPr lvl="1"/>
            <a:endParaRPr lang="en-US" dirty="0" smtClean="0"/>
          </a:p>
          <a:p>
            <a:pPr lvl="1"/>
            <a:endParaRPr lang="en-US" dirty="0"/>
          </a:p>
        </p:txBody>
      </p:sp>
    </p:spTree>
    <p:extLst>
      <p:ext uri="{BB962C8B-B14F-4D97-AF65-F5344CB8AC3E}">
        <p14:creationId xmlns:p14="http://schemas.microsoft.com/office/powerpoint/2010/main" val="3414166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Evidence on “War on Poverty” and health</a:t>
            </a:r>
            <a:endParaRPr lang="en-US" dirty="0"/>
          </a:p>
        </p:txBody>
      </p:sp>
      <p:sp>
        <p:nvSpPr>
          <p:cNvPr id="3" name="Content Placeholder 2"/>
          <p:cNvSpPr>
            <a:spLocks noGrp="1"/>
          </p:cNvSpPr>
          <p:nvPr>
            <p:ph idx="1"/>
          </p:nvPr>
        </p:nvSpPr>
        <p:spPr>
          <a:xfrm>
            <a:off x="457200" y="1524000"/>
            <a:ext cx="8229600" cy="4953000"/>
          </a:xfrm>
        </p:spPr>
        <p:txBody>
          <a:bodyPr>
            <a:normAutofit/>
          </a:bodyPr>
          <a:lstStyle/>
          <a:p>
            <a:r>
              <a:rPr lang="en-US" dirty="0" smtClean="0"/>
              <a:t>Medicare (1965)</a:t>
            </a:r>
            <a:endParaRPr lang="en-US" dirty="0" smtClean="0"/>
          </a:p>
          <a:p>
            <a:pPr lvl="1"/>
            <a:r>
              <a:rPr lang="en-US" dirty="0" smtClean="0"/>
              <a:t>Reduces mortality, activity limitations (</a:t>
            </a:r>
            <a:r>
              <a:rPr lang="en-US" dirty="0" err="1" smtClean="0"/>
              <a:t>Chay</a:t>
            </a:r>
            <a:r>
              <a:rPr lang="en-US" dirty="0" smtClean="0"/>
              <a:t> et al. 2010)</a:t>
            </a:r>
            <a:endParaRPr lang="en-US" dirty="0" smtClean="0"/>
          </a:p>
          <a:p>
            <a:pPr lvl="1"/>
            <a:r>
              <a:rPr lang="en-US" dirty="0" smtClean="0"/>
              <a:t>Financial r</a:t>
            </a:r>
            <a:r>
              <a:rPr lang="en-US" dirty="0" smtClean="0"/>
              <a:t>isk protection (Finkelstein &amp; McKnight 2007)</a:t>
            </a:r>
            <a:endParaRPr lang="en-US" dirty="0" smtClean="0"/>
          </a:p>
          <a:p>
            <a:r>
              <a:rPr lang="en-US" dirty="0" smtClean="0"/>
              <a:t>Clean Air Act (1963, 1970, 1990)</a:t>
            </a:r>
            <a:endParaRPr lang="en-US" dirty="0"/>
          </a:p>
          <a:p>
            <a:pPr lvl="1"/>
            <a:r>
              <a:rPr lang="en-US" dirty="0" smtClean="0"/>
              <a:t>1,300 fewer infant deaths in 1972 (</a:t>
            </a:r>
            <a:r>
              <a:rPr lang="en-US" dirty="0" err="1" smtClean="0"/>
              <a:t>Chay</a:t>
            </a:r>
            <a:r>
              <a:rPr lang="en-US" dirty="0" smtClean="0"/>
              <a:t> &amp; Greenstone, 2003)</a:t>
            </a:r>
          </a:p>
          <a:p>
            <a:pPr lvl="1"/>
            <a:r>
              <a:rPr lang="en-US" dirty="0" smtClean="0"/>
              <a:t>130,000 deaths averted per year (EPA 2011)</a:t>
            </a:r>
          </a:p>
          <a:p>
            <a:r>
              <a:rPr lang="en-US" dirty="0" smtClean="0"/>
              <a:t>Community health centers </a:t>
            </a:r>
            <a:r>
              <a:rPr lang="en-US" dirty="0" smtClean="0"/>
              <a:t>(1965)</a:t>
            </a:r>
          </a:p>
          <a:p>
            <a:pPr lvl="1"/>
            <a:r>
              <a:rPr lang="en-US" dirty="0" smtClean="0"/>
              <a:t>Large reduction in mortality with introduction of CHCs (Bailey &amp; Goodman-Bacon 2012)</a:t>
            </a: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2535797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619</TotalTime>
  <Words>1000</Words>
  <Application>Microsoft Macintosh PowerPoint</Application>
  <PresentationFormat>On-screen Show (4:3)</PresentationFormat>
  <Paragraphs>108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Clarity</vt:lpstr>
      <vt:lpstr>From “war on poverty” to “war on poor”: social policy, health, and austerity</vt:lpstr>
      <vt:lpstr>Rising socioeconomic disparities in health</vt:lpstr>
      <vt:lpstr>But: not always the case!</vt:lpstr>
      <vt:lpstr>But: not always the case!</vt:lpstr>
      <vt:lpstr>Socioeconomic disparities in health</vt:lpstr>
      <vt:lpstr>Socioeconomic disparities in health</vt:lpstr>
      <vt:lpstr>“War on Poverty” and related programs</vt:lpstr>
      <vt:lpstr>Evidence on “War on Poverty” and health</vt:lpstr>
      <vt:lpstr>Evidence on “War on Poverty” and health</vt:lpstr>
      <vt:lpstr>From “War on Poverty”… … to “war on poor”: Food Stamps</vt:lpstr>
      <vt:lpstr>From “War on Poverty”… … to “war on poor”: Head Start</vt:lpstr>
      <vt:lpstr>From “War on Poverty”… … to “war on poor”: Medicaid</vt:lpstr>
      <vt:lpstr>Unconditional cash transfers…    …an overlooked policy option?</vt:lpstr>
      <vt:lpstr>Cash transfers: sexual and reproductive health impacts</vt:lpstr>
      <vt:lpstr>Conclusions</vt:lpstr>
      <vt:lpstr>Synergies with single payer movement?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 Bor</dc:creator>
  <cp:lastModifiedBy>Jacob Bor</cp:lastModifiedBy>
  <cp:revision>38</cp:revision>
  <dcterms:created xsi:type="dcterms:W3CDTF">2013-10-29T13:48:29Z</dcterms:created>
  <dcterms:modified xsi:type="dcterms:W3CDTF">2013-10-30T18:34:50Z</dcterms:modified>
</cp:coreProperties>
</file>