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3" r:id="rId2"/>
    <p:sldId id="257" r:id="rId3"/>
    <p:sldId id="289" r:id="rId4"/>
    <p:sldId id="290" r:id="rId5"/>
    <p:sldId id="262" r:id="rId6"/>
    <p:sldId id="291" r:id="rId7"/>
    <p:sldId id="292" r:id="rId8"/>
    <p:sldId id="280" r:id="rId9"/>
    <p:sldId id="264" r:id="rId10"/>
    <p:sldId id="260" r:id="rId11"/>
    <p:sldId id="267" r:id="rId12"/>
    <p:sldId id="268" r:id="rId13"/>
    <p:sldId id="265" r:id="rId14"/>
    <p:sldId id="266" r:id="rId15"/>
    <p:sldId id="276" r:id="rId16"/>
    <p:sldId id="286" r:id="rId17"/>
    <p:sldId id="270" r:id="rId18"/>
    <p:sldId id="272" r:id="rId19"/>
    <p:sldId id="273" r:id="rId20"/>
    <p:sldId id="282" r:id="rId21"/>
    <p:sldId id="281" r:id="rId22"/>
    <p:sldId id="293" r:id="rId23"/>
    <p:sldId id="283" r:id="rId24"/>
    <p:sldId id="284" r:id="rId25"/>
    <p:sldId id="288" r:id="rId26"/>
    <p:sldId id="279" r:id="rId27"/>
    <p:sldId id="258" r:id="rId28"/>
    <p:sldId id="294" r:id="rId29"/>
    <p:sldId id="26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/>
              <a:t>STATE-BASED REFORM:</a:t>
            </a:r>
            <a:br>
              <a:rPr lang="en-US" sz="6000" dirty="0" smtClean="0"/>
            </a:br>
            <a:r>
              <a:rPr lang="en-US" sz="4900" dirty="0" smtClean="0"/>
              <a:t>Policy dilemmas</a:t>
            </a:r>
            <a:endParaRPr lang="en-US" sz="49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72744" y="2627291"/>
            <a:ext cx="6671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Obstacles to Extrication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936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waiver for the entire Medicare population would ease administrative burden on providers and State Insurance Fund</a:t>
            </a:r>
          </a:p>
          <a:p>
            <a:r>
              <a:rPr lang="en-US" dirty="0" smtClean="0"/>
              <a:t>Funding—Could </a:t>
            </a:r>
            <a:r>
              <a:rPr lang="en-US" dirty="0" err="1" smtClean="0"/>
              <a:t>capitate</a:t>
            </a:r>
            <a:r>
              <a:rPr lang="en-US" dirty="0" smtClean="0"/>
              <a:t> the entire population.   Precedent exists with Medicare Advantage programs—State-based capitation is less complex than that which exists for Medicare Advantage</a:t>
            </a:r>
          </a:p>
          <a:p>
            <a:r>
              <a:rPr lang="en-US" dirty="0" smtClean="0"/>
              <a:t>If state-based capitation is not done, then a la carte CPT coding would need to be done at level of practice, then they could bill</a:t>
            </a:r>
          </a:p>
          <a:p>
            <a:r>
              <a:rPr lang="en-US" dirty="0" smtClean="0"/>
              <a:t>Alternatively, billing could be centralized and performed  by the State Insurance Fund for the entire state.  In turn, providers would be reimbursed by the SIF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057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supplemental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are funded by out-of-state sources</a:t>
            </a:r>
          </a:p>
          <a:p>
            <a:r>
              <a:rPr lang="en-US" dirty="0" smtClean="0"/>
              <a:t>Should those funded by in-state sources be relieved of their promises to fund retiree coverage?</a:t>
            </a:r>
          </a:p>
          <a:p>
            <a:r>
              <a:rPr lang="en-US" dirty="0" smtClean="0"/>
              <a:t>How to handle those who fare worse under state-based coverage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58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Medicare advantage and </a:t>
            </a:r>
            <a:r>
              <a:rPr lang="en-US" dirty="0" err="1" smtClean="0"/>
              <a:t>medicare</a:t>
            </a:r>
            <a:r>
              <a:rPr lang="en-US" dirty="0" smtClean="0"/>
              <a:t> Pharmacy benefit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could/should </a:t>
            </a:r>
            <a:r>
              <a:rPr lang="en-US" smtClean="0"/>
              <a:t>be prohibited</a:t>
            </a:r>
          </a:p>
          <a:p>
            <a:r>
              <a:rPr lang="en-US" dirty="0" smtClean="0"/>
              <a:t>Some individuals may fare worse under state-based coverage</a:t>
            </a:r>
          </a:p>
          <a:p>
            <a:r>
              <a:rPr lang="en-US" dirty="0" smtClean="0"/>
              <a:t>Practice efficiency would be maximized with single pharmacy formulary for all populations, entire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75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military…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military and their families</a:t>
            </a:r>
          </a:p>
          <a:p>
            <a:r>
              <a:rPr lang="en-US" dirty="0" smtClean="0"/>
              <a:t>Military retirees and veterans’ benefits</a:t>
            </a:r>
          </a:p>
          <a:p>
            <a:r>
              <a:rPr lang="en-US" dirty="0"/>
              <a:t> </a:t>
            </a:r>
            <a:r>
              <a:rPr lang="en-US" dirty="0" smtClean="0"/>
              <a:t>         Many veterans may choose to shift their care from VA to state-based system—Savings to VA (= extra costs to the state)</a:t>
            </a:r>
            <a:endParaRPr lang="en-US" dirty="0"/>
          </a:p>
          <a:p>
            <a:r>
              <a:rPr lang="en-US" dirty="0" smtClean="0"/>
              <a:t>If capitation is selected for either group, will be administratively complex, with care outside of the state, war injuries and their consequences all factors</a:t>
            </a:r>
          </a:p>
        </p:txBody>
      </p:sp>
    </p:spTree>
    <p:extLst>
      <p:ext uri="{BB962C8B-B14F-4D97-AF65-F5344CB8AC3E}">
        <p14:creationId xmlns:p14="http://schemas.microsoft.com/office/powerpoint/2010/main" val="21128666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FEDERAL EMPLOYEES…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are unionized</a:t>
            </a:r>
          </a:p>
          <a:p>
            <a:r>
              <a:rPr lang="en-US" dirty="0" smtClean="0"/>
              <a:t>Anxiety over comprehensiveness and stability of state-based coverage and quality of coverage (copays, deductibles)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9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provided to out-of-staters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18% of Vermont hospital revenue derives from care provided to non-Vermonters.      An important boon to Vermont’s economy</a:t>
            </a:r>
          </a:p>
          <a:p>
            <a:r>
              <a:rPr lang="en-US" dirty="0"/>
              <a:t>Billing for these patients could be centralized at State Insurance Fund</a:t>
            </a:r>
          </a:p>
          <a:p>
            <a:r>
              <a:rPr lang="en-US" dirty="0" smtClean="0"/>
              <a:t>INCLUDES:</a:t>
            </a:r>
            <a:endParaRPr lang="en-US" dirty="0"/>
          </a:p>
          <a:p>
            <a:r>
              <a:rPr lang="en-US" dirty="0" smtClean="0"/>
              <a:t>Episodic </a:t>
            </a:r>
            <a:r>
              <a:rPr lang="en-US" dirty="0" smtClean="0"/>
              <a:t>care to  vacationers/visitors</a:t>
            </a:r>
          </a:p>
          <a:p>
            <a:r>
              <a:rPr lang="en-US" dirty="0" smtClean="0"/>
              <a:t>Snowbirds who reside in other states majority of the </a:t>
            </a:r>
            <a:r>
              <a:rPr lang="en-US" dirty="0" smtClean="0"/>
              <a:t>year spend the summer in VT</a:t>
            </a:r>
            <a:endParaRPr lang="en-US" dirty="0" smtClean="0"/>
          </a:p>
          <a:p>
            <a:r>
              <a:rPr lang="en-US" dirty="0" smtClean="0"/>
              <a:t>Some individuals across Vermont’s borders receive their regular primary care and/or specialty care in </a:t>
            </a:r>
            <a:r>
              <a:rPr lang="en-US" dirty="0" smtClean="0"/>
              <a:t>Vermont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129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provided for “medical immigrants”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Medical Immigrants:   Poorly insured individuals from other states who develop major, expensive illnesses may relocate to Vermont to take advantage of UHC</a:t>
            </a:r>
          </a:p>
          <a:p>
            <a:r>
              <a:rPr lang="en-US" dirty="0" smtClean="0"/>
              <a:t>Incentives </a:t>
            </a:r>
            <a:r>
              <a:rPr lang="en-US" dirty="0" smtClean="0"/>
              <a:t>for under- and uninsured middle class individuals is far </a:t>
            </a:r>
            <a:r>
              <a:rPr lang="en-US" dirty="0" smtClean="0"/>
              <a:t>greater than for poor individuals:   Protect assets</a:t>
            </a:r>
            <a:r>
              <a:rPr lang="en-US" dirty="0" smtClean="0"/>
              <a:t>, investments, credit </a:t>
            </a:r>
            <a:r>
              <a:rPr lang="en-US" dirty="0" smtClean="0"/>
              <a:t>rating, avoid bankruptcy</a:t>
            </a:r>
            <a:endParaRPr lang="en-US" dirty="0" smtClean="0"/>
          </a:p>
          <a:p>
            <a:r>
              <a:rPr lang="en-US" dirty="0" smtClean="0"/>
              <a:t>Solutions:    Delay in coverage for 1 – 2 years</a:t>
            </a:r>
          </a:p>
          <a:p>
            <a:pPr marL="0" indent="0">
              <a:buNone/>
            </a:pPr>
            <a:r>
              <a:rPr lang="en-US" dirty="0" smtClean="0"/>
              <a:t>                          Preexisting condition clause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Initial one time supplemental fee to recent arrivals who enroll in GMC</a:t>
            </a:r>
          </a:p>
        </p:txBody>
      </p:sp>
    </p:spTree>
    <p:extLst>
      <p:ext uri="{BB962C8B-B14F-4D97-AF65-F5344CB8AC3E}">
        <p14:creationId xmlns:p14="http://schemas.microsoft.com/office/powerpoint/2010/main" val="570680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Worker’s comp &amp; auto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Several insurers provide this coverage </a:t>
            </a:r>
          </a:p>
          <a:p>
            <a:r>
              <a:rPr lang="en-US" dirty="0" smtClean="0"/>
              <a:t>Components include temporary and permanent disability payments, and payments for injury-related medical/surgical care.    Dissecting out the relative cost of these components would be the first step toward removing the medical components from these insurance systems</a:t>
            </a:r>
          </a:p>
          <a:p>
            <a:r>
              <a:rPr lang="en-US" dirty="0" smtClean="0"/>
              <a:t>These </a:t>
            </a:r>
            <a:r>
              <a:rPr lang="en-US" dirty="0" smtClean="0"/>
              <a:t>insurers may be reluctant to relinquish control of the medical component—heavily abused (?).  So insurers turn to intense case management to control </a:t>
            </a:r>
            <a:r>
              <a:rPr lang="en-US" dirty="0" smtClean="0"/>
              <a:t>utilization</a:t>
            </a:r>
          </a:p>
          <a:p>
            <a:r>
              <a:rPr lang="en-US" dirty="0" smtClean="0"/>
              <a:t>Billing could be done by State Insurance Fund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349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Vermonters who work in other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Vermont’s State Insurance Fund may hold little leverage over out-of-state employers to make a contribution to our insurance fund, when the employer knows that the employee will have health insurance based on residence in Vermont.     Vermont could appeal to these employers to make a contribution, but it would be voluntary</a:t>
            </a:r>
          </a:p>
          <a:p>
            <a:r>
              <a:rPr lang="en-US" dirty="0" smtClean="0"/>
              <a:t>If the employers offer a financial incentive to refuse insurance, Vermonters would likely wish to take advantage of this incentive (can Vermont law prohibit this?)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76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Out-of-staters who work in </a:t>
            </a:r>
            <a:r>
              <a:rPr lang="en-US" dirty="0" err="1" smtClean="0"/>
              <a:t>vermont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Vermont employers must be taxed based on number of employees, and NOT the number of Vermont employees (or we would be creating an incentive to hire out-of-state workers)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0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Familiarity</a:t>
            </a:r>
          </a:p>
          <a:p>
            <a:r>
              <a:rPr lang="en-US" dirty="0" smtClean="0"/>
              <a:t>Political</a:t>
            </a:r>
          </a:p>
          <a:p>
            <a:r>
              <a:rPr lang="en-US" dirty="0" smtClean="0"/>
              <a:t>Policy</a:t>
            </a:r>
          </a:p>
          <a:p>
            <a:pPr marL="0" indent="0">
              <a:buNone/>
            </a:pPr>
            <a:r>
              <a:rPr lang="en-US" dirty="0" smtClean="0"/>
              <a:t>The above categories never separate themselves into sharp, distinct categories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06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NON-PARTICIPANTS IN </a:t>
            </a:r>
            <a:r>
              <a:rPr lang="en-US" dirty="0" err="1" smtClean="0"/>
              <a:t>gmc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Workers Comp carriers</a:t>
            </a:r>
          </a:p>
          <a:p>
            <a:r>
              <a:rPr lang="en-US" dirty="0"/>
              <a:t>Auto insurers</a:t>
            </a:r>
          </a:p>
          <a:p>
            <a:r>
              <a:rPr lang="en-US" dirty="0" smtClean="0"/>
              <a:t>Out-of-state </a:t>
            </a:r>
            <a:r>
              <a:rPr lang="en-US" dirty="0"/>
              <a:t>and multi-state employers providing traditional insurance (who will not be paying taxes to the SIF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Insurers covering federal employees</a:t>
            </a:r>
          </a:p>
          <a:p>
            <a:r>
              <a:rPr lang="en-US" dirty="0" smtClean="0"/>
              <a:t>Medicare beneficiaries</a:t>
            </a:r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Medigap</a:t>
            </a:r>
            <a:r>
              <a:rPr lang="en-US" dirty="0" smtClean="0"/>
              <a:t>/retiree plans</a:t>
            </a:r>
          </a:p>
          <a:p>
            <a:r>
              <a:rPr lang="en-US" dirty="0" smtClean="0"/>
              <a:t>Medicare Advantage</a:t>
            </a:r>
          </a:p>
          <a:p>
            <a:r>
              <a:rPr lang="en-US" dirty="0" smtClean="0"/>
              <a:t>Medicare D Drug Plans</a:t>
            </a:r>
          </a:p>
          <a:p>
            <a:r>
              <a:rPr lang="en-US" dirty="0" smtClean="0"/>
              <a:t>Active military</a:t>
            </a:r>
          </a:p>
          <a:p>
            <a:r>
              <a:rPr lang="en-US" dirty="0" smtClean="0"/>
              <a:t>Indian Health Service</a:t>
            </a:r>
          </a:p>
          <a:p>
            <a:r>
              <a:rPr lang="en-US" dirty="0" smtClean="0"/>
              <a:t>Vacationers, tourists, and all other non-Vermont residents who receive medical services in Vermont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059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methods to collect payment from out-of-state insuring entities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Fees for services billed by providers</a:t>
            </a:r>
          </a:p>
          <a:p>
            <a:r>
              <a:rPr lang="en-US" dirty="0" smtClean="0"/>
              <a:t>SIF collects coded billing reports from all providers and centralizes the billing function.    Then SIF pays all practitioners and health care facilities for the care they provide</a:t>
            </a:r>
          </a:p>
          <a:p>
            <a:r>
              <a:rPr lang="en-US" dirty="0" smtClean="0"/>
              <a:t>Insuring entity and Vermont SIF negotiate a capitated payment for the entire population that insurer covers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0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provider based fee-for-service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Familiar, no policy/procedural change is needed</a:t>
            </a:r>
          </a:p>
          <a:p>
            <a:r>
              <a:rPr lang="en-US" dirty="0" smtClean="0"/>
              <a:t>Provider has incentive to maximize coding/ensure its accuracy</a:t>
            </a:r>
          </a:p>
          <a:p>
            <a:r>
              <a:rPr lang="en-US" dirty="0" smtClean="0"/>
              <a:t>Heavy administrative burden on practices</a:t>
            </a:r>
          </a:p>
          <a:p>
            <a:r>
              <a:rPr lang="en-US" dirty="0" smtClean="0"/>
              <a:t>Makes payment reform far more administratively complex, problematic</a:t>
            </a:r>
          </a:p>
          <a:p>
            <a:r>
              <a:rPr lang="en-US" dirty="0" smtClean="0"/>
              <a:t>Eliminates possibility of single pharmacy formulary for the entire state</a:t>
            </a:r>
          </a:p>
        </p:txBody>
      </p:sp>
    </p:spTree>
    <p:extLst>
      <p:ext uri="{BB962C8B-B14F-4D97-AF65-F5344CB8AC3E}">
        <p14:creationId xmlns:p14="http://schemas.microsoft.com/office/powerpoint/2010/main" val="1793485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the state insurance fund did the billing…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Less incentive for practice- and hospital-based billing to perform accurately, maximize billing</a:t>
            </a:r>
          </a:p>
          <a:p>
            <a:r>
              <a:rPr lang="en-US" dirty="0" smtClean="0"/>
              <a:t>Eases administrative burden on practices, but overall administrative effort is not changed, part of it has simply been relocated to the State Insurance Fund</a:t>
            </a:r>
          </a:p>
          <a:p>
            <a:r>
              <a:rPr lang="en-US" dirty="0" smtClean="0"/>
              <a:t>Creates possibility of a single pharmacy formulary for the entire state (could lead to savings from bulk purchasing, and would be far simpler for prescribers)</a:t>
            </a:r>
          </a:p>
          <a:p>
            <a:r>
              <a:rPr lang="en-US" dirty="0" smtClean="0"/>
              <a:t>Greatly facilitates provider payment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392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Capitated payments from non-participating insurers to State insurance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ease overall administrative burden</a:t>
            </a:r>
          </a:p>
          <a:p>
            <a:r>
              <a:rPr lang="en-US" dirty="0" smtClean="0"/>
              <a:t>Negotiation simplest for defined, stable, larger populations (IBM employees, Vermont’s Medicare population).</a:t>
            </a:r>
          </a:p>
          <a:p>
            <a:r>
              <a:rPr lang="en-US" dirty="0" smtClean="0"/>
              <a:t>A la carte negotiation isn’t practical for the myriad of insurers involved, many of whom might be </a:t>
            </a:r>
            <a:r>
              <a:rPr lang="en-US" dirty="0" smtClean="0"/>
              <a:t>insuring </a:t>
            </a:r>
            <a:r>
              <a:rPr lang="en-US" dirty="0" smtClean="0"/>
              <a:t>one or just a few individuals in the entire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649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FINANCIAL SAVINGS WITH SINGLE PAYER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administrative spending – by providers, insurers, government &amp; individuals</a:t>
            </a:r>
          </a:p>
          <a:p>
            <a:r>
              <a:rPr lang="en-US" dirty="0" smtClean="0"/>
              <a:t>Economies of bulk purchasing</a:t>
            </a:r>
          </a:p>
          <a:p>
            <a:r>
              <a:rPr lang="en-US" dirty="0" smtClean="0"/>
              <a:t>Aligning infrastructure with public health needs</a:t>
            </a:r>
          </a:p>
          <a:p>
            <a:r>
              <a:rPr lang="en-US" dirty="0" smtClean="0"/>
              <a:t>Improving preventive care and population health</a:t>
            </a:r>
          </a:p>
          <a:p>
            <a:r>
              <a:rPr lang="en-US" dirty="0" smtClean="0"/>
              <a:t>Single payer structure greatly facilitates provider payment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4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EUROPE 1919-1929 POLITICAL 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4545"/>
            <a:ext cx="10641874" cy="77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073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File:Second world war europe 1941-1942 map d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738388"/>
            <a:ext cx="7031865" cy="612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52624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is </a:t>
            </a:r>
            <a:r>
              <a:rPr lang="en-US" sz="3600" smtClean="0"/>
              <a:t>easier:</a:t>
            </a:r>
            <a:br>
              <a:rPr lang="en-US" sz="3600" smtClean="0"/>
            </a:br>
            <a:r>
              <a:rPr lang="en-US" sz="3600" smtClean="0"/>
              <a:t>  </a:t>
            </a:r>
            <a:r>
              <a:rPr lang="en-US" sz="3600" dirty="0" smtClean="0"/>
              <a:t>successfully implementing state-based single payer reform or defeating fascism?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058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34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BREAKDOWN OF FINANCIAL SAVINGS WITH SINGLE PAYER REFORM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administrative spending – by providers, insurers, government &amp; individuals</a:t>
            </a:r>
          </a:p>
          <a:p>
            <a:r>
              <a:rPr lang="en-US" dirty="0" smtClean="0"/>
              <a:t>Economies of bulk purchasing</a:t>
            </a:r>
          </a:p>
          <a:p>
            <a:r>
              <a:rPr lang="en-US" dirty="0" smtClean="0"/>
              <a:t>Aligning infrastructure with public health needs</a:t>
            </a:r>
          </a:p>
          <a:p>
            <a:r>
              <a:rPr lang="en-US" dirty="0" smtClean="0"/>
              <a:t>Improving preventive care and population health</a:t>
            </a:r>
          </a:p>
          <a:p>
            <a:r>
              <a:rPr lang="en-US" dirty="0" smtClean="0"/>
              <a:t>Single payer structure greatly facilitates provider payment reform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66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a state-based single payer system:  </a:t>
            </a:r>
            <a:r>
              <a:rPr lang="en-US" dirty="0"/>
              <a:t>“The biggest tax increase in the history of Vermont”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the magnitude of this “biggest tax increase”: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1  Efficiencies and savings built into single payer systems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2  Assuring the continued inflow of funds from existing funding sources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194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STATE-BASED REFORM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elative contributions of taxes targeted to business </a:t>
            </a:r>
            <a:r>
              <a:rPr lang="en-US" dirty="0" err="1" smtClean="0"/>
              <a:t>vs</a:t>
            </a:r>
            <a:r>
              <a:rPr lang="en-US" dirty="0" smtClean="0"/>
              <a:t> individual taxpayers</a:t>
            </a:r>
          </a:p>
          <a:p>
            <a:r>
              <a:rPr lang="en-US" dirty="0" smtClean="0"/>
              <a:t>Type of business tax could lead to disagreements within the business sector</a:t>
            </a:r>
          </a:p>
          <a:p>
            <a:r>
              <a:rPr lang="en-US" dirty="0" smtClean="0"/>
              <a:t>Specific issues of multistate companies—creative accounting, moving employees</a:t>
            </a:r>
          </a:p>
          <a:p>
            <a:r>
              <a:rPr lang="en-US" dirty="0"/>
              <a:t> </a:t>
            </a:r>
            <a:r>
              <a:rPr lang="en-US" dirty="0" smtClean="0"/>
              <a:t>All businesses can threaten to lay off employees, or even relocate to other states….  multi-state companies can threaten most persuasively</a:t>
            </a:r>
          </a:p>
          <a:p>
            <a:r>
              <a:rPr lang="en-US" dirty="0" smtClean="0"/>
              <a:t>Relative contributions of various types of taxes:   Sales/VAT, passive </a:t>
            </a:r>
            <a:r>
              <a:rPr lang="en-US" dirty="0" err="1" smtClean="0"/>
              <a:t>vs</a:t>
            </a:r>
            <a:r>
              <a:rPr lang="en-US" dirty="0" smtClean="0"/>
              <a:t> active income, payroll, other</a:t>
            </a:r>
          </a:p>
          <a:p>
            <a:r>
              <a:rPr lang="en-US" dirty="0" smtClean="0"/>
              <a:t>Lessons from 30-hr/</a:t>
            </a:r>
            <a:r>
              <a:rPr lang="en-US" dirty="0" err="1" smtClean="0"/>
              <a:t>wk</a:t>
            </a:r>
            <a:r>
              <a:rPr lang="en-US" dirty="0" smtClean="0"/>
              <a:t> rule of PPACA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59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Funding a state-based single payer system:  </a:t>
            </a:r>
            <a:r>
              <a:rPr lang="en-US" dirty="0"/>
              <a:t>“The biggest tax increase in the history of Vermont”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Minimizing the magnitude of this “biggest tax increase”: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1  Efficiencies and savings built into single payer systems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2  Assuring the continued inflow of funds from existing funding sources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We can reconfigure in-state sources of funds (e.g. employee payroll deduction for private insurance policy can convert to payroll </a:t>
            </a:r>
            <a:r>
              <a:rPr lang="en-US" dirty="0"/>
              <a:t>t</a:t>
            </a:r>
            <a:r>
              <a:rPr lang="en-US" dirty="0" smtClean="0"/>
              <a:t>ax)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How to preserve out-of-state funding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35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 of state sources of funds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FEDERAL GOVERNMENT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Medicare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Active military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Veterans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Federal employees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Fed contribution to Medicaid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Community health centers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Indian Health Service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    PRIVATE SECTOR</a:t>
            </a:r>
          </a:p>
          <a:p>
            <a:r>
              <a:rPr lang="en-US" dirty="0" smtClean="0"/>
              <a:t>Retiree coverage from out-of-state</a:t>
            </a:r>
          </a:p>
          <a:p>
            <a:r>
              <a:rPr lang="en-US" dirty="0" smtClean="0"/>
              <a:t>Workers Comp carriers</a:t>
            </a:r>
          </a:p>
          <a:p>
            <a:r>
              <a:rPr lang="en-US" dirty="0" smtClean="0"/>
              <a:t>Auto insurers</a:t>
            </a:r>
          </a:p>
          <a:p>
            <a:r>
              <a:rPr lang="en-US" dirty="0" smtClean="0"/>
              <a:t>Out-of-staters seeking care in Vermont</a:t>
            </a:r>
          </a:p>
          <a:p>
            <a:r>
              <a:rPr lang="en-US" dirty="0" smtClean="0"/>
              <a:t>Out-of-state employers who employ Vermonters</a:t>
            </a:r>
          </a:p>
          <a:p>
            <a:r>
              <a:rPr lang="en-US" dirty="0" smtClean="0"/>
              <a:t>Multi-state companies who employ Vermonters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1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State insurance fund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States would create a State Insurance Fund (SIF) which will house funds and pay providers</a:t>
            </a:r>
          </a:p>
          <a:p>
            <a:r>
              <a:rPr lang="en-US" dirty="0" smtClean="0"/>
              <a:t>Sources of Funds: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Revenue collected from taxes levied within the state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Funds collected from multi-state and out-of state businesses, federal  government,  retiree health funds, workers comp providers,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Expenditures:  The SIF will pay practitioners and facilities for all care.   Could use a variety of payment models:    fee-for-service, capitation, “pay-for-quality”, global budgeting…</a:t>
            </a:r>
          </a:p>
        </p:txBody>
      </p:sp>
    </p:spTree>
    <p:extLst>
      <p:ext uri="{BB962C8B-B14F-4D97-AF65-F5344CB8AC3E}">
        <p14:creationId xmlns:p14="http://schemas.microsoft.com/office/powerpoint/2010/main" val="24491825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POLICY OBSTACLES: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Medicaid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States will require a waiver to blend in Medicaid monies</a:t>
            </a:r>
          </a:p>
          <a:p>
            <a:r>
              <a:rPr lang="en-US" dirty="0" smtClean="0"/>
              <a:t>States will need to prove that all mandated services are being provided to this population-</a:t>
            </a:r>
            <a:r>
              <a:rPr lang="en-US" dirty="0" smtClean="0"/>
              <a:t>-Separate </a:t>
            </a:r>
            <a:r>
              <a:rPr lang="en-US" dirty="0" smtClean="0"/>
              <a:t>tracking of this population will need to occur</a:t>
            </a:r>
          </a:p>
          <a:p>
            <a:r>
              <a:rPr lang="en-US" dirty="0" smtClean="0"/>
              <a:t>Eligibility determination at the individual level may need to be maintained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418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TC104033921[[fn=Damask]]</Template>
  <TotalTime>707</TotalTime>
  <Words>1438</Words>
  <Application>Microsoft Office PowerPoint</Application>
  <PresentationFormat>Widescreen</PresentationFormat>
  <Paragraphs>139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Bookman Old Style</vt:lpstr>
      <vt:lpstr>Rockwell</vt:lpstr>
      <vt:lpstr>Damask</vt:lpstr>
      <vt:lpstr>STATE-BASED REFORM: Policy dilemmas</vt:lpstr>
      <vt:lpstr>TYPES OF OBSTACLES</vt:lpstr>
      <vt:lpstr>BREAKDOWN OF FINANCIAL SAVINGS WITH SINGLE PAYER REFORM</vt:lpstr>
      <vt:lpstr>Funding a state-based single payer system:  “The biggest tax increase in the history of Vermont” </vt:lpstr>
      <vt:lpstr>FUNDING STATE-BASED REFORM</vt:lpstr>
      <vt:lpstr>Funding a state-based single payer system:  “The biggest tax increase in the history of Vermont” </vt:lpstr>
      <vt:lpstr>Out of state sources of funds</vt:lpstr>
      <vt:lpstr>Creating a State insurance fund</vt:lpstr>
      <vt:lpstr>POLICY OBSTACLES:  Medicaid</vt:lpstr>
      <vt:lpstr>Medicare</vt:lpstr>
      <vt:lpstr>Medicare supplemental policies</vt:lpstr>
      <vt:lpstr>Medicare advantage and medicare Pharmacy benefit coverage</vt:lpstr>
      <vt:lpstr>The military…</vt:lpstr>
      <vt:lpstr>OTHER FEDERAL EMPLOYEES…</vt:lpstr>
      <vt:lpstr>Care provided to out-of-staters</vt:lpstr>
      <vt:lpstr>Care provided for “medical immigrants”</vt:lpstr>
      <vt:lpstr>Worker’s comp &amp; auto insurance</vt:lpstr>
      <vt:lpstr>Vermonters who work in other states</vt:lpstr>
      <vt:lpstr>Out-of-staters who work in vermont</vt:lpstr>
      <vt:lpstr>POTENTIAL NON-PARTICIPANTS IN gmc</vt:lpstr>
      <vt:lpstr>Three methods to collect payment from out-of-state insuring entities</vt:lpstr>
      <vt:lpstr>The provider based fee-for-service model</vt:lpstr>
      <vt:lpstr>If the state insurance fund did the billing…</vt:lpstr>
      <vt:lpstr>Capitated payments from non-participating insurers to State insurance fund</vt:lpstr>
      <vt:lpstr>BREAKDOWN OF FINANCIAL SAVINGS WITH SINGLE PAYER REFORM</vt:lpstr>
      <vt:lpstr>PowerPoint Presentation</vt:lpstr>
      <vt:lpstr>PowerPoint Presentation</vt:lpstr>
      <vt:lpstr>Which is easier:   successfully implementing state-based single payer reform or defeating fascism?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STATE-BASED REFORM:  policy dilemmas</dc:title>
  <dc:creator>Marvin</dc:creator>
  <cp:lastModifiedBy>Marvin</cp:lastModifiedBy>
  <cp:revision>33</cp:revision>
  <dcterms:created xsi:type="dcterms:W3CDTF">2013-08-11T05:13:53Z</dcterms:created>
  <dcterms:modified xsi:type="dcterms:W3CDTF">2013-10-25T04:31:33Z</dcterms:modified>
</cp:coreProperties>
</file>