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300" r:id="rId7"/>
    <p:sldId id="260" r:id="rId8"/>
    <p:sldId id="262" r:id="rId9"/>
    <p:sldId id="261" r:id="rId10"/>
    <p:sldId id="270" r:id="rId11"/>
    <p:sldId id="282" r:id="rId12"/>
    <p:sldId id="269" r:id="rId13"/>
    <p:sldId id="272" r:id="rId14"/>
    <p:sldId id="265" r:id="rId15"/>
    <p:sldId id="264" r:id="rId16"/>
    <p:sldId id="281" r:id="rId17"/>
    <p:sldId id="285" r:id="rId18"/>
    <p:sldId id="273" r:id="rId19"/>
    <p:sldId id="286" r:id="rId20"/>
    <p:sldId id="287" r:id="rId21"/>
    <p:sldId id="288" r:id="rId22"/>
    <p:sldId id="274" r:id="rId23"/>
    <p:sldId id="292" r:id="rId24"/>
    <p:sldId id="271" r:id="rId25"/>
    <p:sldId id="289" r:id="rId26"/>
    <p:sldId id="266" r:id="rId27"/>
    <p:sldId id="267" r:id="rId28"/>
    <p:sldId id="268" r:id="rId29"/>
    <p:sldId id="295" r:id="rId30"/>
    <p:sldId id="296" r:id="rId31"/>
    <p:sldId id="278" r:id="rId32"/>
    <p:sldId id="280" r:id="rId33"/>
    <p:sldId id="301" r:id="rId34"/>
    <p:sldId id="279" r:id="rId35"/>
    <p:sldId id="276" r:id="rId36"/>
    <p:sldId id="302" r:id="rId37"/>
    <p:sldId id="299" r:id="rId38"/>
    <p:sldId id="298" r:id="rId39"/>
    <p:sldId id="30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55" d="100"/>
          <a:sy n="55" d="100"/>
        </p:scale>
        <p:origin x="-10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985724-BFCC-43BF-8A95-AAC78951EED5}" type="datetimeFigureOut">
              <a:rPr lang="en-US" smtClean="0"/>
              <a:pPr/>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2B427-4883-4611-A6D4-DDD094E92A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985724-BFCC-43BF-8A95-AAC78951EED5}" type="datetimeFigureOut">
              <a:rPr lang="en-US" smtClean="0"/>
              <a:pPr/>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2B427-4883-4611-A6D4-DDD094E92A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985724-BFCC-43BF-8A95-AAC78951EED5}" type="datetimeFigureOut">
              <a:rPr lang="en-US" smtClean="0"/>
              <a:pPr/>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2B427-4883-4611-A6D4-DDD094E92A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985724-BFCC-43BF-8A95-AAC78951EED5}" type="datetimeFigureOut">
              <a:rPr lang="en-US" smtClean="0"/>
              <a:pPr/>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2B427-4883-4611-A6D4-DDD094E92A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985724-BFCC-43BF-8A95-AAC78951EED5}" type="datetimeFigureOut">
              <a:rPr lang="en-US" smtClean="0"/>
              <a:pPr/>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2B427-4883-4611-A6D4-DDD094E92A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985724-BFCC-43BF-8A95-AAC78951EED5}" type="datetimeFigureOut">
              <a:rPr lang="en-US" smtClean="0"/>
              <a:pPr/>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2B427-4883-4611-A6D4-DDD094E92A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985724-BFCC-43BF-8A95-AAC78951EED5}" type="datetimeFigureOut">
              <a:rPr lang="en-US" smtClean="0"/>
              <a:pPr/>
              <a:t>10/21/2013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F2B427-4883-4611-A6D4-DDD094E92A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985724-BFCC-43BF-8A95-AAC78951EED5}" type="datetimeFigureOut">
              <a:rPr lang="en-US" smtClean="0"/>
              <a:pPr/>
              <a:t>10/21/2013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F2B427-4883-4611-A6D4-DDD094E92A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85724-BFCC-43BF-8A95-AAC78951EED5}" type="datetimeFigureOut">
              <a:rPr lang="en-US" smtClean="0"/>
              <a:pPr/>
              <a:t>10/21/2013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F2B427-4883-4611-A6D4-DDD094E92A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985724-BFCC-43BF-8A95-AAC78951EED5}" type="datetimeFigureOut">
              <a:rPr lang="en-US" smtClean="0"/>
              <a:pPr/>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2B427-4883-4611-A6D4-DDD094E92A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985724-BFCC-43BF-8A95-AAC78951EED5}" type="datetimeFigureOut">
              <a:rPr lang="en-US" smtClean="0"/>
              <a:pPr/>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2B427-4883-4611-A6D4-DDD094E92A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85724-BFCC-43BF-8A95-AAC78951EED5}" type="datetimeFigureOut">
              <a:rPr lang="en-US" smtClean="0"/>
              <a:pPr/>
              <a:t>10/21/2013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2B427-4883-4611-A6D4-DDD094E92A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medpac.gov/documents/jun09_entirerepor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pr.org/2011/01/18/132937232/accountable-care-organizations-explaine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IDS: Health policy’s Higgs boson</a:t>
            </a:r>
            <a:endParaRPr lang="en-US" dirty="0"/>
          </a:p>
        </p:txBody>
      </p:sp>
      <p:sp>
        <p:nvSpPr>
          <p:cNvPr id="3" name="Subtitle 2"/>
          <p:cNvSpPr>
            <a:spLocks noGrp="1"/>
          </p:cNvSpPr>
          <p:nvPr>
            <p:ph type="subTitle" idx="1"/>
          </p:nvPr>
        </p:nvSpPr>
        <p:spPr/>
        <p:txBody>
          <a:bodyPr/>
          <a:lstStyle/>
          <a:p>
            <a:r>
              <a:rPr lang="en-US" dirty="0" smtClean="0"/>
              <a:t>Presentation to PNHP Annual Meeting, Boston, November 2,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t>
            </a:r>
            <a:r>
              <a:rPr lang="en-US" dirty="0" err="1" smtClean="0"/>
              <a:t>aspirational</a:t>
            </a:r>
            <a:r>
              <a:rPr lang="en-US" dirty="0" smtClean="0"/>
              <a:t> definition</a:t>
            </a:r>
            <a:endParaRPr lang="en-US" dirty="0"/>
          </a:p>
        </p:txBody>
      </p:sp>
      <p:sp>
        <p:nvSpPr>
          <p:cNvPr id="3" name="Content Placeholder 2"/>
          <p:cNvSpPr>
            <a:spLocks noGrp="1"/>
          </p:cNvSpPr>
          <p:nvPr>
            <p:ph idx="1"/>
          </p:nvPr>
        </p:nvSpPr>
        <p:spPr/>
        <p:txBody>
          <a:bodyPr>
            <a:normAutofit/>
          </a:bodyPr>
          <a:lstStyle/>
          <a:p>
            <a:pPr>
              <a:buNone/>
            </a:pPr>
            <a:r>
              <a:rPr lang="en-US" dirty="0" smtClean="0"/>
              <a:t>		“The defining characteristic of ACOs is that a set of physicians and hospitals accept joint responsibility for the quality of care and the cost of care received by the ACO’s panel of patients.” </a:t>
            </a:r>
          </a:p>
          <a:p>
            <a:pPr>
              <a:buNone/>
            </a:pPr>
            <a:r>
              <a:rPr lang="en-US" sz="1200" dirty="0" smtClean="0"/>
              <a:t>	</a:t>
            </a:r>
          </a:p>
          <a:p>
            <a:pPr>
              <a:buNone/>
            </a:pPr>
            <a:r>
              <a:rPr lang="en-US" sz="1200" dirty="0" smtClean="0"/>
              <a:t>		</a:t>
            </a:r>
            <a:r>
              <a:rPr lang="en-US" sz="1400" dirty="0" err="1" smtClean="0"/>
              <a:t>Medpac</a:t>
            </a:r>
            <a:r>
              <a:rPr lang="en-US" sz="1400" dirty="0" smtClean="0"/>
              <a:t>, </a:t>
            </a:r>
            <a:r>
              <a:rPr lang="en-US" sz="1400" i="1" dirty="0" smtClean="0"/>
              <a:t>Improving Incentives in the Medicare Program</a:t>
            </a:r>
            <a:r>
              <a:rPr lang="en-US" sz="1400" dirty="0" smtClean="0"/>
              <a:t> June 2009, p. 39 </a:t>
            </a:r>
            <a:r>
              <a:rPr lang="en-US" sz="1400" u="sng" dirty="0" smtClean="0">
                <a:hlinkClick r:id="rId2"/>
              </a:rPr>
              <a:t>http://www.medpac.gov/documents/jun09_entirereport.pdf</a:t>
            </a:r>
            <a:endParaRPr lang="en-US" sz="14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IDS proponents cannot produce evidence supporting claims</a:t>
            </a:r>
            <a:endParaRPr lang="en-US" dirty="0"/>
          </a:p>
        </p:txBody>
      </p:sp>
      <p:sp>
        <p:nvSpPr>
          <p:cNvPr id="3" name="Content Placeholder 2"/>
          <p:cNvSpPr>
            <a:spLocks noGrp="1"/>
          </p:cNvSpPr>
          <p:nvPr>
            <p:ph idx="1"/>
          </p:nvPr>
        </p:nvSpPr>
        <p:spPr/>
        <p:txBody>
          <a:bodyPr/>
          <a:lstStyle/>
          <a:p>
            <a:r>
              <a:rPr lang="en-US" dirty="0" smtClean="0"/>
              <a:t>Evidence purporting to be about IDSs doesn’t support claims made for IDSs.</a:t>
            </a:r>
          </a:p>
          <a:p>
            <a:pPr lvl="1"/>
            <a:r>
              <a:rPr lang="en-US" dirty="0" smtClean="0"/>
              <a:t>Evidence on association between quality and cost</a:t>
            </a:r>
          </a:p>
          <a:p>
            <a:pPr lvl="1"/>
            <a:r>
              <a:rPr lang="en-US" dirty="0" smtClean="0"/>
              <a:t>Literature reviews of HMOs</a:t>
            </a:r>
          </a:p>
          <a:p>
            <a:pPr lvl="1"/>
            <a:r>
              <a:rPr lang="en-US" dirty="0" smtClean="0"/>
              <a:t>Physician Group Practice Demo</a:t>
            </a:r>
          </a:p>
          <a:p>
            <a:pPr lvl="1"/>
            <a:r>
              <a:rPr lang="en-US" dirty="0" smtClean="0"/>
              <a:t>First year results of CMS’s ACO program</a:t>
            </a:r>
          </a:p>
          <a:p>
            <a:r>
              <a:rPr lang="en-US" dirty="0" smtClean="0"/>
              <a:t>Evidence about tools IDSs allegedly use doesn’t support claims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Quality improvement does not save money</a:t>
            </a:r>
            <a:endParaRPr lang="en-US" dirty="0"/>
          </a:p>
        </p:txBody>
      </p:sp>
      <p:sp>
        <p:nvSpPr>
          <p:cNvPr id="3" name="Content Placeholder 2"/>
          <p:cNvSpPr>
            <a:spLocks noGrp="1"/>
          </p:cNvSpPr>
          <p:nvPr>
            <p:ph idx="1"/>
          </p:nvPr>
        </p:nvSpPr>
        <p:spPr/>
        <p:txBody>
          <a:bodyPr/>
          <a:lstStyle/>
          <a:p>
            <a:pPr>
              <a:buFontTx/>
              <a:buNone/>
            </a:pPr>
            <a:r>
              <a:rPr lang="en-US" dirty="0" smtClean="0"/>
              <a:t>		“Right from the start, it has been one of the great illusions … that quality and cost go in opposite directions. There remains very little evidence of that.”</a:t>
            </a:r>
          </a:p>
          <a:p>
            <a:pPr>
              <a:buFontTx/>
              <a:buNone/>
            </a:pPr>
            <a:r>
              <a:rPr lang="en-US" dirty="0" smtClean="0"/>
              <a:t>		Donald Berwick, President and CEO, Institute for Healthcare Improvement </a:t>
            </a:r>
            <a:r>
              <a:rPr lang="en-US" sz="1800" dirty="0" smtClean="0"/>
              <a:t>(“‘A deficiency of will and ambition’: A conversation with Donald Berwick,” </a:t>
            </a:r>
            <a:r>
              <a:rPr lang="en-US" sz="1800" i="1" dirty="0" smtClean="0"/>
              <a:t>Health Affairs</a:t>
            </a:r>
            <a:r>
              <a:rPr lang="en-US" sz="1800" dirty="0" smtClean="0"/>
              <a:t>, Web Exclusive, January-June 2005, W5-1-W5-9, 7)</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Quality improvement does not save money</a:t>
            </a:r>
            <a:endParaRPr lang="en-US" dirty="0"/>
          </a:p>
        </p:txBody>
      </p:sp>
      <p:sp>
        <p:nvSpPr>
          <p:cNvPr id="3" name="Content Placeholder 2"/>
          <p:cNvSpPr>
            <a:spLocks noGrp="1"/>
          </p:cNvSpPr>
          <p:nvPr>
            <p:ph idx="1"/>
          </p:nvPr>
        </p:nvSpPr>
        <p:spPr/>
        <p:txBody>
          <a:bodyPr>
            <a:normAutofit/>
          </a:bodyPr>
          <a:lstStyle/>
          <a:p>
            <a:pPr>
              <a:buNone/>
            </a:pPr>
            <a:r>
              <a:rPr lang="en-US" dirty="0" smtClean="0"/>
              <a:t>		“Evidence of the direction of association between health care cost and quality is inconsistent. Most studies have found that the association between cost and quality is small to moderate, regardless of whether the direction is positive or negative.”</a:t>
            </a:r>
          </a:p>
          <a:p>
            <a:pPr>
              <a:buNone/>
            </a:pPr>
            <a:r>
              <a:rPr lang="en-US" dirty="0" smtClean="0"/>
              <a:t>		</a:t>
            </a:r>
            <a:r>
              <a:rPr lang="en-US" sz="1400" dirty="0" smtClean="0"/>
              <a:t>Peter S. Hussey et al., “The association between health care quality and cost,” </a:t>
            </a:r>
            <a:r>
              <a:rPr lang="en-US" sz="1400" i="1" dirty="0" smtClean="0"/>
              <a:t>Annals of Internal Medicine </a:t>
            </a:r>
            <a:r>
              <a:rPr lang="en-US" sz="1400" dirty="0" smtClean="0"/>
              <a:t>2013;158:27-34</a:t>
            </a:r>
            <a:endParaRPr 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HMOs offer inferior care</a:t>
            </a:r>
            <a:endParaRPr lang="en-US" dirty="0"/>
          </a:p>
        </p:txBody>
      </p:sp>
      <p:sp>
        <p:nvSpPr>
          <p:cNvPr id="3" name="Content Placeholder 2"/>
          <p:cNvSpPr>
            <a:spLocks noGrp="1"/>
          </p:cNvSpPr>
          <p:nvPr>
            <p:ph idx="1"/>
          </p:nvPr>
        </p:nvSpPr>
        <p:spPr/>
        <p:txBody>
          <a:bodyPr/>
          <a:lstStyle/>
          <a:p>
            <a:pPr lvl="2" algn="ctr">
              <a:buFontTx/>
              <a:buNone/>
            </a:pPr>
            <a:r>
              <a:rPr lang="en-US" dirty="0" smtClean="0"/>
              <a:t>      	 </a:t>
            </a:r>
            <a:r>
              <a:rPr lang="en-US" u="sng" dirty="0" smtClean="0"/>
              <a:t>Number of comparisons</a:t>
            </a:r>
          </a:p>
          <a:p>
            <a:pPr lvl="2" algn="ctr">
              <a:buFontTx/>
              <a:buNone/>
            </a:pPr>
            <a:r>
              <a:rPr lang="en-US" sz="1800" dirty="0" smtClean="0"/>
              <a:t>	</a:t>
            </a:r>
          </a:p>
          <a:p>
            <a:pPr>
              <a:buFontTx/>
              <a:buNone/>
            </a:pPr>
            <a:r>
              <a:rPr lang="en-US" sz="2400" dirty="0" smtClean="0"/>
              <a:t>	HMO care was better than FFS care	  4</a:t>
            </a:r>
          </a:p>
          <a:p>
            <a:pPr>
              <a:buFontTx/>
              <a:buNone/>
            </a:pPr>
            <a:r>
              <a:rPr lang="en-US" sz="2400" dirty="0" smtClean="0"/>
              <a:t>	HMO and FFS care were equivalent	19</a:t>
            </a:r>
          </a:p>
          <a:p>
            <a:pPr>
              <a:buFontTx/>
              <a:buNone/>
            </a:pPr>
            <a:r>
              <a:rPr lang="en-US" sz="2400" dirty="0" smtClean="0"/>
              <a:t>	HMO care was worse than FFS care	21</a:t>
            </a:r>
          </a:p>
          <a:p>
            <a:pPr>
              <a:buFontTx/>
              <a:buNone/>
            </a:pPr>
            <a:r>
              <a:rPr lang="en-US" sz="2400" dirty="0" smtClean="0"/>
              <a:t>	Total number of comparisons		44	</a:t>
            </a:r>
          </a:p>
          <a:p>
            <a:pPr>
              <a:buFontTx/>
              <a:buNone/>
            </a:pPr>
            <a:r>
              <a:rPr lang="en-US" sz="2400" dirty="0" smtClean="0"/>
              <a:t>		</a:t>
            </a:r>
            <a:r>
              <a:rPr lang="en-US" sz="1400" dirty="0" smtClean="0"/>
              <a:t>Kip Sullivan, “Managed care plan performance since 1980: Another look at two literature reviews,” </a:t>
            </a:r>
            <a:r>
              <a:rPr lang="en-US" sz="1400" i="1" dirty="0" smtClean="0"/>
              <a:t>American Journal of Public Health</a:t>
            </a:r>
            <a:r>
              <a:rPr lang="en-US" sz="1400" dirty="0" smtClean="0"/>
              <a:t> 1999;89:1003-1008.</a:t>
            </a: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ACOs don’t cut costs: PGP (ACO) demo</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“It is questionable whether the PGP demonstration has saved money. While 4 of 10 PGP sites had low enough growth in risk-adjusted cost to qualify for bonuses, the finding of lower growth in cost depended on the accuracy of the risk adjuster. [Citation omitted.] After 2 years, 5 of the 10 PGP sites had unadjusted cost growth that was materially higher than their comparison groups, 4 had roughly equal cost growth, and only 1 had lower cost growth (RTI 2008). At 9 of the 10 PGP sites, patient risk scores grew faster than at the comparison sites, accounting for the difference between the unadjusted and risk-adjusted cost growth.” </a:t>
            </a:r>
          </a:p>
          <a:p>
            <a:pPr>
              <a:buNone/>
            </a:pPr>
            <a:r>
              <a:rPr lang="en-US" dirty="0" smtClean="0"/>
              <a:t>		</a:t>
            </a:r>
            <a:r>
              <a:rPr lang="en-US" sz="2000" dirty="0" err="1" smtClean="0"/>
              <a:t>Medpac</a:t>
            </a:r>
            <a:r>
              <a:rPr lang="en-US" sz="2000" dirty="0" smtClean="0"/>
              <a:t>, </a:t>
            </a:r>
            <a:r>
              <a:rPr lang="en-US" sz="2000" i="1" dirty="0" smtClean="0"/>
              <a:t>Improving Incentives in the Medicare Program</a:t>
            </a:r>
            <a:r>
              <a:rPr lang="en-US" sz="2000" dirty="0" smtClean="0"/>
              <a:t>, June 2009, p 49 http://www.medpac.gov/documents/jun09_entirereport.pdf</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Advocates are vague about the tools IDSs will use</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“[ACOs] provide a foundation for implementing electronic health records and electronic visits … to improve care management processes and encourage patients to be involved in their own care. The organizations also use performance measures that provide external accountability to payers and the public, and internal metrics to facilitate improved care….” </a:t>
            </a:r>
          </a:p>
          <a:p>
            <a:pPr>
              <a:buNone/>
            </a:pPr>
            <a:r>
              <a:rPr lang="en-US" dirty="0" smtClean="0"/>
              <a:t>		</a:t>
            </a:r>
            <a:r>
              <a:rPr lang="en-US" sz="1300" dirty="0" smtClean="0"/>
              <a:t>Stephen M. </a:t>
            </a:r>
            <a:r>
              <a:rPr lang="en-US" sz="1300" dirty="0" err="1" smtClean="0"/>
              <a:t>Shortell</a:t>
            </a:r>
            <a:r>
              <a:rPr lang="en-US" sz="1300" dirty="0" smtClean="0"/>
              <a:t> et al., “How the Center [</a:t>
            </a:r>
            <a:r>
              <a:rPr lang="en-US" sz="1300" i="1" dirty="0" smtClean="0"/>
              <a:t>sic</a:t>
            </a:r>
            <a:r>
              <a:rPr lang="en-US" sz="1300" dirty="0" smtClean="0"/>
              <a:t>] for Medicare and Medicaid Innovation should test Accountable Care Organizations,” </a:t>
            </a:r>
            <a:r>
              <a:rPr lang="en-US" sz="1300" i="1" dirty="0" smtClean="0"/>
              <a:t>Health Affairs</a:t>
            </a:r>
            <a:r>
              <a:rPr lang="en-US" sz="1300" dirty="0" smtClean="0"/>
              <a:t> 2010;29:1293-1298, 1294.</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 does not support cost-containment claims for:	</a:t>
            </a:r>
            <a:endParaRPr lang="en-US" dirty="0"/>
          </a:p>
        </p:txBody>
      </p:sp>
      <p:sp>
        <p:nvSpPr>
          <p:cNvPr id="3" name="Content Placeholder 2"/>
          <p:cNvSpPr>
            <a:spLocks noGrp="1"/>
          </p:cNvSpPr>
          <p:nvPr>
            <p:ph idx="1"/>
          </p:nvPr>
        </p:nvSpPr>
        <p:spPr/>
        <p:txBody>
          <a:bodyPr>
            <a:normAutofit lnSpcReduction="10000"/>
          </a:bodyPr>
          <a:lstStyle/>
          <a:p>
            <a:r>
              <a:rPr lang="en-US" dirty="0" smtClean="0"/>
              <a:t>Prevention</a:t>
            </a:r>
          </a:p>
          <a:p>
            <a:r>
              <a:rPr lang="en-US" dirty="0" smtClean="0"/>
              <a:t>“Coordination” and disease management</a:t>
            </a:r>
          </a:p>
          <a:p>
            <a:r>
              <a:rPr lang="en-US" dirty="0" smtClean="0"/>
              <a:t>Report cards and P4P</a:t>
            </a:r>
          </a:p>
          <a:p>
            <a:r>
              <a:rPr lang="en-US" dirty="0" smtClean="0"/>
              <a:t>Utilization review</a:t>
            </a:r>
          </a:p>
          <a:p>
            <a:r>
              <a:rPr lang="en-US" dirty="0" smtClean="0"/>
              <a:t>Electronic medical records</a:t>
            </a:r>
          </a:p>
          <a:p>
            <a:endParaRPr lang="en-US" dirty="0" smtClean="0"/>
          </a:p>
          <a:p>
            <a:r>
              <a:rPr lang="en-US" dirty="0" smtClean="0"/>
              <a:t>Mixed evidence on quality; no evidence that QI requires “integration” (consolidation)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does not save money</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		“Although some preventive services do save money, the vast majority reviewed in the health economics literature do not.”</a:t>
            </a:r>
          </a:p>
          <a:p>
            <a:pPr>
              <a:buNone/>
            </a:pPr>
            <a:r>
              <a:rPr lang="en-US" dirty="0" smtClean="0"/>
              <a:t>		</a:t>
            </a:r>
            <a:r>
              <a:rPr lang="en-US" sz="1400" dirty="0" smtClean="0"/>
              <a:t>Joshua T. Cohen et al., “Does preventive care save money? Health economics and the presidential candidates,” </a:t>
            </a:r>
            <a:r>
              <a:rPr lang="en-US" sz="1400" i="1" dirty="0" smtClean="0"/>
              <a:t>New England Journal of Medicine</a:t>
            </a:r>
            <a:r>
              <a:rPr lang="en-US" sz="1400" dirty="0" smtClean="0"/>
              <a:t> 2008;358:661-663.</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“Coordination” does not save money</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“To study whether care coordination improves the quality of care and reduces Medicare expenditures, the Balanced Budget Act of 1997 mandated that the Secretary of Health and Human Services conduct and evaluate care coordination programs…. [p. 604] None of the [15] programs reduced regular Medicare expenditures, even without the fees paid to the care coordination programs. Only two programs had a significant difference in expenditures and, in both of these programs, the treatment group [that is, the group getting “coordinated care”] had higher expenditures.” [p. 611]</a:t>
            </a:r>
          </a:p>
          <a:p>
            <a:pPr>
              <a:buNone/>
            </a:pPr>
            <a:r>
              <a:rPr lang="en-US" dirty="0" smtClean="0"/>
              <a:t> </a:t>
            </a:r>
          </a:p>
          <a:p>
            <a:pPr>
              <a:buNone/>
            </a:pPr>
            <a:r>
              <a:rPr lang="en-US" dirty="0" smtClean="0"/>
              <a:t>		</a:t>
            </a:r>
            <a:r>
              <a:rPr lang="en-US" sz="2000" dirty="0" smtClean="0"/>
              <a:t>Deborah </a:t>
            </a:r>
            <a:r>
              <a:rPr lang="en-US" sz="2000" dirty="0" err="1" smtClean="0"/>
              <a:t>Peikes</a:t>
            </a:r>
            <a:r>
              <a:rPr lang="en-US" sz="2000" dirty="0" smtClean="0"/>
              <a:t> et al., “Effects of care coordination on hospitalization, quality of care, and health care expenditures among Medicare beneficiaries: 15 randomized trials,” </a:t>
            </a:r>
            <a:r>
              <a:rPr lang="en-US" sz="2000" i="1" dirty="0" smtClean="0"/>
              <a:t>Journal of the American Medical Association</a:t>
            </a:r>
            <a:r>
              <a:rPr lang="en-US" sz="2000" dirty="0" smtClean="0"/>
              <a:t> 2009;201:603-618.</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Vagueness of the IDS label guarantees IDS loopholes in single-payer bills will create  a multiple-payer, not a single-payer, system. </a:t>
            </a:r>
          </a:p>
          <a:p>
            <a:pPr lvl="0"/>
            <a:r>
              <a:rPr lang="en-US" dirty="0" smtClean="0"/>
              <a:t>The evidence indicates IDSs do not lower costs. The evidence on quality is mixed, and  favorable evidence is probably due to the application of more resources gained by anti-social methods (</a:t>
            </a:r>
            <a:r>
              <a:rPr lang="en-US" dirty="0" err="1" smtClean="0"/>
              <a:t>eg</a:t>
            </a:r>
            <a:r>
              <a:rPr lang="en-US" dirty="0" smtClean="0"/>
              <a:t>., Medicare overpayments, rationing, and </a:t>
            </a:r>
            <a:r>
              <a:rPr lang="en-US" dirty="0" err="1" smtClean="0"/>
              <a:t>oligopsony</a:t>
            </a:r>
            <a:r>
              <a:rPr lang="en-US" dirty="0" smtClean="0"/>
              <a:t> power).</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Coordination/disease management does not save money</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“This paper summarizes the results of Medicare demonstrations of disease management and care coordination programs. …  In six major demonstrations over the past decade, Medicare’s administrators have paid 34 programs to provide disease management or care coordination services to beneficiaries in Medicare’s fee-for-service sector. All of the programs in those demonstrations sought to reduce hospital admissions by maintaining or improving beneficiaries’ health…. On average, the 34 programs had no effect on hospital admissions or regular Medicare expenditures (that is, expenditures before accounting for the programs’ fees). …. </a:t>
            </a:r>
            <a:r>
              <a:rPr lang="en-US" sz="4000" dirty="0" smtClean="0"/>
              <a:t>After accounting for the fees that Medicare paid to the programs, however, Medicare spending was either unchanged or increased in nearly all of the programs</a:t>
            </a:r>
            <a:r>
              <a:rPr lang="en-US" dirty="0" smtClean="0"/>
              <a:t>.”</a:t>
            </a:r>
          </a:p>
          <a:p>
            <a:pPr>
              <a:buNone/>
            </a:pPr>
            <a:r>
              <a:rPr lang="en-US" dirty="0" smtClean="0"/>
              <a:t>	</a:t>
            </a:r>
          </a:p>
          <a:p>
            <a:pPr>
              <a:buNone/>
            </a:pPr>
            <a:r>
              <a:rPr lang="en-US" dirty="0" smtClean="0"/>
              <a:t>		</a:t>
            </a:r>
            <a:r>
              <a:rPr lang="en-US" sz="2200" dirty="0" smtClean="0"/>
              <a:t>Lyle Nelson, “Lessons from Medicare’s demonstration projects on disease management and care coordination,” CBO Working Paper 2012-01, January 2012, Congressional Budget Office, http://www.cbo.gov/publication/42924, accessed October 10, 2012.</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Disease management does not save money</a:t>
            </a:r>
            <a:endParaRPr lang="en-US" dirty="0"/>
          </a:p>
        </p:txBody>
      </p:sp>
      <p:sp>
        <p:nvSpPr>
          <p:cNvPr id="3" name="Content Placeholder 2"/>
          <p:cNvSpPr>
            <a:spLocks noGrp="1"/>
          </p:cNvSpPr>
          <p:nvPr>
            <p:ph idx="1"/>
          </p:nvPr>
        </p:nvSpPr>
        <p:spPr/>
        <p:txBody>
          <a:bodyPr>
            <a:normAutofit/>
          </a:bodyPr>
          <a:lstStyle/>
          <a:p>
            <a:pPr>
              <a:buNone/>
            </a:pPr>
            <a:r>
              <a:rPr lang="en-US" dirty="0" smtClean="0"/>
              <a:t>		“[T]he results of our review suggest that, to date, support for population-based disease management is more an article of faith than a reasoned conclusion grounded on well-researched facts. ... [T]he vendor-run assessments typically do not meet the requirements of peer-reviewed research ....” </a:t>
            </a:r>
          </a:p>
          <a:p>
            <a:pPr>
              <a:buNone/>
            </a:pPr>
            <a:r>
              <a:rPr lang="en-US" dirty="0" smtClean="0"/>
              <a:t>		</a:t>
            </a:r>
            <a:r>
              <a:rPr lang="en-US" sz="1400" dirty="0" err="1" smtClean="0"/>
              <a:t>Soeren</a:t>
            </a:r>
            <a:r>
              <a:rPr lang="en-US" sz="1400" dirty="0" smtClean="0"/>
              <a:t> </a:t>
            </a:r>
            <a:r>
              <a:rPr lang="en-US" sz="1400" dirty="0" err="1" smtClean="0"/>
              <a:t>Mattke</a:t>
            </a:r>
            <a:r>
              <a:rPr lang="en-US" sz="1400" dirty="0" smtClean="0"/>
              <a:t> et al., "Evidence for the effect of disease management: Is $1 billion a year a good investment?" </a:t>
            </a:r>
            <a:r>
              <a:rPr lang="en-US" sz="1400" i="1" dirty="0" smtClean="0"/>
              <a:t>American Journal of Managed Care</a:t>
            </a:r>
            <a:r>
              <a:rPr lang="en-US" sz="1400" dirty="0" smtClean="0"/>
              <a:t> 2007;13:670-676.</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Disease management does not save money</a:t>
            </a:r>
            <a:endParaRPr lang="en-US" dirty="0"/>
          </a:p>
        </p:txBody>
      </p:sp>
      <p:sp>
        <p:nvSpPr>
          <p:cNvPr id="3" name="Content Placeholder 2"/>
          <p:cNvSpPr>
            <a:spLocks noGrp="1"/>
          </p:cNvSpPr>
          <p:nvPr>
            <p:ph idx="1"/>
          </p:nvPr>
        </p:nvSpPr>
        <p:spPr/>
        <p:txBody>
          <a:bodyPr>
            <a:normAutofit fontScale="92500"/>
          </a:bodyPr>
          <a:lstStyle/>
          <a:p>
            <a:pPr>
              <a:buFontTx/>
              <a:buNone/>
            </a:pPr>
            <a:r>
              <a:rPr lang="en-US" dirty="0" smtClean="0"/>
              <a:t>		“In each of the four chronic disease populations [coronary artery disease, heart failure, diabetes, and asthma], trends in quality indicators were favorable, but costs did not decrease; instead, they substantially increased. We conclude that DM is a promising approach to quality improvement but that quality improvements did not reduce costs.” </a:t>
            </a:r>
          </a:p>
          <a:p>
            <a:pPr>
              <a:buFontTx/>
              <a:buNone/>
            </a:pPr>
            <a:r>
              <a:rPr lang="en-US" dirty="0" smtClean="0"/>
              <a:t>		</a:t>
            </a:r>
            <a:r>
              <a:rPr lang="en-US" sz="1500" dirty="0" smtClean="0"/>
              <a:t>Bruce Fireman et al., “Can disease management reduce health care costs by improving quality?” </a:t>
            </a:r>
            <a:r>
              <a:rPr lang="en-US" sz="1500" i="1" dirty="0" smtClean="0"/>
              <a:t>Health Affairs</a:t>
            </a:r>
            <a:r>
              <a:rPr lang="en-US" sz="1500" dirty="0" smtClean="0"/>
              <a:t> 2004;23(4):63-75, 71.</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 cards/P4P damage quality via cherry-picking</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p>
          <a:p>
            <a:pPr>
              <a:buNone/>
            </a:pPr>
            <a:r>
              <a:rPr lang="en-US" dirty="0" smtClean="0"/>
              <a:t>		“[W]e conclude that report cards reduced our measure of welfare over the time period of our study” (p. 577). “[M]</a:t>
            </a:r>
            <a:r>
              <a:rPr lang="en-US" dirty="0" err="1" smtClean="0"/>
              <a:t>andatory</a:t>
            </a:r>
            <a:r>
              <a:rPr lang="en-US" dirty="0" smtClean="0"/>
              <a:t> reporting mechanisms inevitably give providers the incentive to decline to treat more difficult and complicated patients” (p. 581). “[M]ore severely ill … patients experienced dramatically worsened health outcomes.” (p. 583</a:t>
            </a:r>
          </a:p>
          <a:p>
            <a:pPr>
              <a:buNone/>
            </a:pPr>
            <a:r>
              <a:rPr lang="en-US" dirty="0" smtClean="0"/>
              <a:t>		</a:t>
            </a:r>
            <a:r>
              <a:rPr lang="en-US" sz="1500" dirty="0" smtClean="0"/>
              <a:t>David </a:t>
            </a:r>
            <a:r>
              <a:rPr lang="en-US" sz="1500" dirty="0" err="1" smtClean="0"/>
              <a:t>Dranove</a:t>
            </a:r>
            <a:r>
              <a:rPr lang="en-US" sz="1500" dirty="0" smtClean="0"/>
              <a:t> et al., “Is more information better? The effects of ‘report cards’ on health care providers,” </a:t>
            </a:r>
            <a:r>
              <a:rPr lang="en-US" sz="1500" i="1" dirty="0" smtClean="0"/>
              <a:t>Journal of Political Economy</a:t>
            </a:r>
            <a:r>
              <a:rPr lang="en-US" sz="1500" dirty="0" smtClean="0"/>
              <a:t> 2003;111:555-588.</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 cards/P4P induce teaching to the test (i.e., resource shifting)</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“One hundred most common medical and surgical conditions  … represent nearly 90 percent of all care provided to Medicare beneficiaries.” </a:t>
            </a:r>
          </a:p>
          <a:p>
            <a:pPr lvl="1">
              <a:buNone/>
            </a:pPr>
            <a:r>
              <a:rPr lang="en-US" dirty="0" smtClean="0"/>
              <a:t>	</a:t>
            </a:r>
            <a:r>
              <a:rPr lang="en-US" sz="1400" dirty="0" err="1" smtClean="0"/>
              <a:t>Jha</a:t>
            </a:r>
            <a:r>
              <a:rPr lang="en-US" sz="1400" dirty="0" smtClean="0"/>
              <a:t> et al., “Low quality, high cost hospitals ….” </a:t>
            </a:r>
            <a:r>
              <a:rPr lang="en-US" sz="1400" i="1" dirty="0" smtClean="0"/>
              <a:t>Health Affairs </a:t>
            </a:r>
            <a:r>
              <a:rPr lang="en-US" sz="1400" dirty="0" smtClean="0"/>
              <a:t>2011;30:1904-1911, 1905.</a:t>
            </a:r>
            <a:endParaRPr 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 cards/P4P damage quality through resource shifting</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a:t>
            </a:r>
            <a:r>
              <a:rPr lang="en-US" sz="1500" dirty="0" smtClean="0"/>
              <a:t>“There has been enough experience to date with pay for performance and transparency to argue convincingly that neither of these additional mechanisms for compensating physicians will achieve the goal of most patients to receive high-quality, humane, and affordable care…. [citations omitted]. These mechanisms … can enhance performance only modestly…. In addition, these mechanisms may have unintended consequences. …. </a:t>
            </a:r>
            <a:r>
              <a:rPr lang="en-US" sz="2800" dirty="0" smtClean="0"/>
              <a:t>If only a few measures are used in pay-for performance arrangements, clinicians will design particular aspects of their practice to ensure those measures are achieved, even if it means reducing quality of care in other practice areas.” </a:t>
            </a:r>
          </a:p>
          <a:p>
            <a:pPr>
              <a:buNone/>
            </a:pPr>
            <a:endParaRPr lang="en-US" sz="2400" dirty="0" smtClean="0"/>
          </a:p>
          <a:p>
            <a:pPr>
              <a:buNone/>
            </a:pPr>
            <a:r>
              <a:rPr lang="en-US" sz="1400" dirty="0" smtClean="0"/>
              <a:t>		Robert Brook, “Physician compensation, cost, and quality,” </a:t>
            </a:r>
            <a:r>
              <a:rPr lang="en-US" sz="1400" i="1" dirty="0" smtClean="0"/>
              <a:t>Journal of the American Medical Association</a:t>
            </a:r>
            <a:r>
              <a:rPr lang="en-US" sz="1400" dirty="0" smtClean="0"/>
              <a:t> 2010, 304;795-796</a:t>
            </a:r>
          </a:p>
          <a:p>
            <a:pPr>
              <a:buNone/>
            </a:pPr>
            <a:endParaRPr lang="en-US" sz="1400"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 cards/P4P damage quality through resource shifting</a:t>
            </a:r>
            <a:endParaRPr lang="en-US" dirty="0"/>
          </a:p>
        </p:txBody>
      </p:sp>
      <p:sp>
        <p:nvSpPr>
          <p:cNvPr id="3" name="Content Placeholder 2"/>
          <p:cNvSpPr>
            <a:spLocks noGrp="1"/>
          </p:cNvSpPr>
          <p:nvPr>
            <p:ph idx="1"/>
          </p:nvPr>
        </p:nvSpPr>
        <p:spPr/>
        <p:txBody>
          <a:bodyPr>
            <a:normAutofit fontScale="92500" lnSpcReduction="10000"/>
          </a:bodyPr>
          <a:lstStyle/>
          <a:p>
            <a:pPr>
              <a:buFontTx/>
              <a:buNone/>
            </a:pPr>
            <a:r>
              <a:rPr lang="en-US" dirty="0" smtClean="0"/>
              <a:t>		“[I]f providers face a number of tasks and resources are limited, then effort will be allocated toward those tasks that are explicitly rewarded, taking resources away from other activities. Inevitably, ... the dimensions of care that will receive the most attention will be those that are most easily measured and not necessarily those that are most valued.” </a:t>
            </a:r>
          </a:p>
          <a:p>
            <a:pPr>
              <a:buFontTx/>
              <a:buNone/>
            </a:pPr>
            <a:r>
              <a:rPr lang="en-US" dirty="0" smtClean="0"/>
              <a:t>		</a:t>
            </a:r>
            <a:r>
              <a:rPr lang="en-US" sz="2000" dirty="0" smtClean="0"/>
              <a:t>Meredith B. Rosenthal et al.</a:t>
            </a:r>
            <a:r>
              <a:rPr lang="en-US" dirty="0" smtClean="0"/>
              <a:t>, </a:t>
            </a:r>
            <a:r>
              <a:rPr lang="en-US" sz="2000" dirty="0" smtClean="0"/>
              <a:t>“Paying for quality: Providers’ incentives for quality improvement,” </a:t>
            </a:r>
            <a:r>
              <a:rPr lang="en-US" sz="2000" i="1" dirty="0" smtClean="0"/>
              <a:t>Health Affairs</a:t>
            </a:r>
            <a:r>
              <a:rPr lang="en-US" sz="2000" dirty="0" smtClean="0"/>
              <a:t> 2004;23(2):127-141,139.</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 cards/P4P induce shifting of resources </a:t>
            </a:r>
            <a:endParaRPr lang="en-US" dirty="0"/>
          </a:p>
        </p:txBody>
      </p:sp>
      <p:sp>
        <p:nvSpPr>
          <p:cNvPr id="3" name="Content Placeholder 2"/>
          <p:cNvSpPr>
            <a:spLocks noGrp="1"/>
          </p:cNvSpPr>
          <p:nvPr>
            <p:ph idx="1"/>
          </p:nvPr>
        </p:nvSpPr>
        <p:spPr/>
        <p:txBody>
          <a:bodyPr/>
          <a:lstStyle/>
          <a:p>
            <a:pPr>
              <a:lnSpc>
                <a:spcPct val="90000"/>
              </a:lnSpc>
              <a:buFontTx/>
              <a:buNone/>
            </a:pPr>
            <a:r>
              <a:rPr lang="en-US" dirty="0" smtClean="0"/>
              <a:t>	</a:t>
            </a:r>
          </a:p>
          <a:p>
            <a:pPr>
              <a:lnSpc>
                <a:spcPct val="90000"/>
              </a:lnSpc>
              <a:buFontTx/>
              <a:buNone/>
            </a:pPr>
            <a:r>
              <a:rPr lang="en-US" dirty="0" smtClean="0"/>
              <a:t>		“If payers decide to reward X at the expense of Y and Z, it does not take advanced study in economics to know that there will be some reallocation of time and other resources to X, even though patients might put as high a value on Y and Z.” </a:t>
            </a:r>
          </a:p>
          <a:p>
            <a:pPr>
              <a:lnSpc>
                <a:spcPct val="90000"/>
              </a:lnSpc>
              <a:buFontTx/>
              <a:buNone/>
            </a:pPr>
            <a:r>
              <a:rPr lang="en-US" dirty="0" smtClean="0"/>
              <a:t>		</a:t>
            </a:r>
            <a:r>
              <a:rPr lang="en-US" sz="1400" dirty="0" smtClean="0"/>
              <a:t>Victor R. Fuchs and Ezekiel J. Emanuel ,“Health care reform: Why? What? When?” </a:t>
            </a:r>
            <a:r>
              <a:rPr lang="en-US" sz="1400" i="1" dirty="0" smtClean="0"/>
              <a:t>Health Affairs</a:t>
            </a:r>
            <a:r>
              <a:rPr lang="en-US" sz="1400" dirty="0" smtClean="0"/>
              <a:t> 2005;24:1399-1414, 1404</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 cards/P4P induce shifting of resources</a:t>
            </a:r>
            <a:endParaRPr lang="en-US" dirty="0"/>
          </a:p>
        </p:txBody>
      </p:sp>
      <p:sp>
        <p:nvSpPr>
          <p:cNvPr id="3" name="Content Placeholder 2"/>
          <p:cNvSpPr>
            <a:spLocks noGrp="1"/>
          </p:cNvSpPr>
          <p:nvPr>
            <p:ph idx="1"/>
          </p:nvPr>
        </p:nvSpPr>
        <p:spPr/>
        <p:txBody>
          <a:bodyPr>
            <a:normAutofit fontScale="92500" lnSpcReduction="20000"/>
          </a:bodyPr>
          <a:lstStyle/>
          <a:p>
            <a:pPr>
              <a:lnSpc>
                <a:spcPct val="90000"/>
              </a:lnSpc>
              <a:buFontTx/>
              <a:buNone/>
            </a:pPr>
            <a:r>
              <a:rPr lang="en-US" dirty="0" smtClean="0"/>
              <a:t>		“From the present study [which found HMOs were </a:t>
            </a:r>
            <a:r>
              <a:rPr lang="en-US" i="1" dirty="0" smtClean="0"/>
              <a:t>less</a:t>
            </a:r>
            <a:r>
              <a:rPr lang="en-US" dirty="0" smtClean="0"/>
              <a:t> likely to detect colorectal cancer early] and the earlier breast cancer study … [which found HMOs were </a:t>
            </a:r>
            <a:r>
              <a:rPr lang="en-US" i="1" dirty="0" smtClean="0"/>
              <a:t>more</a:t>
            </a:r>
            <a:r>
              <a:rPr lang="en-US" dirty="0" smtClean="0"/>
              <a:t> likely to detect breast cancer early] one can infer that the incentives of health plans are to allocate resources to those activities upon which they are measured…. This suggests that preventive screening for conditions such as colorectal cancer that are not required to be in a report card (such as HEDIS) are more likely to be neglected.”</a:t>
            </a:r>
          </a:p>
          <a:p>
            <a:pPr>
              <a:lnSpc>
                <a:spcPct val="90000"/>
              </a:lnSpc>
              <a:buFontTx/>
              <a:buNone/>
            </a:pPr>
            <a:r>
              <a:rPr lang="en-US" dirty="0" smtClean="0"/>
              <a:t>		</a:t>
            </a:r>
            <a:r>
              <a:rPr lang="en-US" sz="1500" dirty="0" smtClean="0"/>
              <a:t>Anna Lee-Feldstein et al, “Health care factors related to stage at diagnosis and survival among Medicare patients with colorectal cancer,” </a:t>
            </a:r>
            <a:r>
              <a:rPr lang="en-US" sz="1500" i="1" dirty="0" smtClean="0"/>
              <a:t>Med Care</a:t>
            </a:r>
            <a:r>
              <a:rPr lang="en-US" sz="1500" dirty="0" smtClean="0"/>
              <a:t> 2002;40:362-374, 374.</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Utilization review does not save money</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“Although utilization review is widely used to control health care costs, its effect on patterns of health care is uncertain….We compared the health services provided to 3,702 enrollees whose requests were subjected to utilization review (the review group) with the services provided to 3,743 enrollees whose requests received sham review and were automatically approved for insurance coverage (the non-review group)…. During the study period, the mean age-adjusted insurance payments per person were $7,355 in the review group and $6,858 in the non-review group (P = 0.06).”</a:t>
            </a:r>
          </a:p>
          <a:p>
            <a:pPr>
              <a:buNone/>
            </a:pPr>
            <a:r>
              <a:rPr lang="en-US" dirty="0" smtClean="0"/>
              <a:t>		</a:t>
            </a:r>
            <a:r>
              <a:rPr lang="en-US" sz="1800" dirty="0" smtClean="0"/>
              <a:t>Stephen N. Rosenberg et al., “Effect of utilization review in a fee-for-service health insurance plan,” </a:t>
            </a:r>
            <a:r>
              <a:rPr lang="en-US" sz="1800" i="1" dirty="0" smtClean="0"/>
              <a:t>New England Journal of Medicine</a:t>
            </a:r>
            <a:r>
              <a:rPr lang="en-US" sz="1800" dirty="0" smtClean="0"/>
              <a:t> 1995;333:1326-1330, 1326.</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cont.)</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IDS proponents ignore or downplay serious side effects, including  mergers and degradation of the national conversation about how to solve the health care crisis.</a:t>
            </a:r>
          </a:p>
          <a:p>
            <a:pPr lvl="0"/>
            <a:r>
              <a:rPr lang="en-US" dirty="0" smtClean="0"/>
              <a:t>Medicare Advantage program demonstrates it is not advisable to experiment with an IDS sector alongside a FFS sector. </a:t>
            </a:r>
          </a:p>
          <a:p>
            <a:pPr lvl="0"/>
            <a:r>
              <a:rPr lang="en-US" dirty="0" smtClean="0"/>
              <a:t>If single-payer legislation must include an IDS loophole, HR 676’s “HMO” should be used</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EMRs do not save money; evidence on quality is limited and mixed</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		</a:t>
            </a:r>
            <a:r>
              <a:rPr lang="en-US" sz="3500" dirty="0" smtClean="0"/>
              <a:t>“[T]he true costs, benefits, and potential harms [of health information technology] are not well described. Almost no evidence exists on the impact of commercially available proprietary systems that are likely to be adopted by most typical US office practices. Important outcomes (such as quality or quantity of life) are not demonstrably better for patients when they are cared for at sites with advanced health IT. …. Furthermore, there have been large-scale randomized controlled trials undertaken, and the results seemingly ignored. In one large such trial conducted in the United Kingdom, where entire practices were allocated to computerized decision support…, the intervention led to no single improvements in more than forty measures of quality when compared to usual care.…. </a:t>
            </a:r>
            <a:r>
              <a:rPr lang="en-US" sz="5900" dirty="0" smtClean="0"/>
              <a:t>Little rigorous evidence supports the Obama administration’s assumptions that the nationwide rollout of health IT wills save lives and overall health care costs….”</a:t>
            </a:r>
            <a:endParaRPr lang="en-US" sz="5900" b="1" dirty="0" smtClean="0"/>
          </a:p>
          <a:p>
            <a:pPr>
              <a:buNone/>
            </a:pPr>
            <a:r>
              <a:rPr lang="en-US" dirty="0" smtClean="0"/>
              <a:t>		 </a:t>
            </a:r>
            <a:endParaRPr lang="en-US" b="1" dirty="0" smtClean="0"/>
          </a:p>
          <a:p>
            <a:pPr>
              <a:buNone/>
            </a:pPr>
            <a:r>
              <a:rPr lang="en-US" dirty="0" smtClean="0"/>
              <a:t>		</a:t>
            </a:r>
            <a:r>
              <a:rPr lang="en-US" dirty="0" err="1" smtClean="0"/>
              <a:t>Sumit</a:t>
            </a:r>
            <a:r>
              <a:rPr lang="en-US" dirty="0" smtClean="0"/>
              <a:t> R. </a:t>
            </a:r>
            <a:r>
              <a:rPr lang="en-US" dirty="0" err="1" smtClean="0"/>
              <a:t>Majumdar</a:t>
            </a:r>
            <a:r>
              <a:rPr lang="en-US" dirty="0" smtClean="0"/>
              <a:t> and Stephen B. </a:t>
            </a:r>
            <a:r>
              <a:rPr lang="en-US" dirty="0" err="1" smtClean="0"/>
              <a:t>Soumerai</a:t>
            </a:r>
            <a:r>
              <a:rPr lang="en-US" dirty="0" smtClean="0"/>
              <a:t>, “The unhealthy state of health policy research,” </a:t>
            </a:r>
            <a:r>
              <a:rPr lang="en-US" i="1" dirty="0" smtClean="0"/>
              <a:t>Health Affairs</a:t>
            </a:r>
            <a:r>
              <a:rPr lang="en-US" dirty="0" smtClean="0"/>
              <a:t> 2009; 5:w900-w908, w904-905 (published online August 11 2009; 10.1377/hlthaff.28.5.w900) </a:t>
            </a:r>
            <a:endParaRPr lang="en-US" b="1"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IDS fad has side effects	</a:t>
            </a:r>
            <a:endParaRPr lang="en-US" dirty="0"/>
          </a:p>
        </p:txBody>
      </p:sp>
      <p:sp>
        <p:nvSpPr>
          <p:cNvPr id="3" name="Content Placeholder 2"/>
          <p:cNvSpPr>
            <a:spLocks noGrp="1"/>
          </p:cNvSpPr>
          <p:nvPr>
            <p:ph idx="1"/>
          </p:nvPr>
        </p:nvSpPr>
        <p:spPr/>
        <p:txBody>
          <a:bodyPr>
            <a:normAutofit fontScale="92500"/>
          </a:bodyPr>
          <a:lstStyle/>
          <a:p>
            <a:r>
              <a:rPr lang="en-US" dirty="0" smtClean="0"/>
              <a:t>Merger madness</a:t>
            </a:r>
          </a:p>
          <a:p>
            <a:r>
              <a:rPr lang="en-US" dirty="0" smtClean="0"/>
              <a:t>Degradation of national debate</a:t>
            </a:r>
          </a:p>
          <a:p>
            <a:pPr lvl="1"/>
            <a:r>
              <a:rPr lang="en-US" u="sng" dirty="0" smtClean="0"/>
              <a:t>Cause</a:t>
            </a:r>
            <a:r>
              <a:rPr lang="en-US" dirty="0" smtClean="0"/>
              <a:t>: Distracting public attention from real cause of crisis – waste generated by multiple payers. 	</a:t>
            </a:r>
          </a:p>
          <a:p>
            <a:pPr lvl="1"/>
            <a:r>
              <a:rPr lang="en-US" u="sng" dirty="0" smtClean="0"/>
              <a:t>Solution</a:t>
            </a:r>
            <a:r>
              <a:rPr lang="en-US" dirty="0" smtClean="0"/>
              <a:t>: Attributing IDS results to IDS tactics (e.g., “coordination,” EMRs) when results were actually due to application of more resources (e.g., more nurses and social workers), often achieved by anti-social means (e.g., gigantism, Medicare overpayments); adding IDS loopholes to single-payer bills.</a:t>
            </a:r>
          </a:p>
          <a:p>
            <a:pPr lvl="1"/>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ACO craze provoked mergers</a:t>
            </a:r>
            <a:endParaRPr lang="en-US" dirty="0"/>
          </a:p>
        </p:txBody>
      </p:sp>
      <p:sp>
        <p:nvSpPr>
          <p:cNvPr id="3" name="Content Placeholder 2"/>
          <p:cNvSpPr>
            <a:spLocks noGrp="1"/>
          </p:cNvSpPr>
          <p:nvPr>
            <p:ph idx="1"/>
          </p:nvPr>
        </p:nvSpPr>
        <p:spPr/>
        <p:txBody>
          <a:bodyPr>
            <a:normAutofit/>
          </a:bodyPr>
          <a:lstStyle/>
          <a:p>
            <a:pPr>
              <a:buNone/>
            </a:pPr>
            <a:r>
              <a:rPr lang="en-US" dirty="0" smtClean="0"/>
              <a:t>		“When Congress passed the health care law [the ACA] it envisioned doctors and hospitals joining forces, coordinating care and holding down costs</a:t>
            </a:r>
            <a:r>
              <a:rPr lang="en-US" sz="1400" dirty="0" smtClean="0"/>
              <a:t>….</a:t>
            </a:r>
            <a:r>
              <a:rPr lang="en-US" dirty="0" smtClean="0"/>
              <a:t> Now, eight months into the new law there is a growing frenzy of mergers involving hospitals, clinics and doctor groups....” </a:t>
            </a:r>
          </a:p>
          <a:p>
            <a:pPr>
              <a:buNone/>
            </a:pPr>
            <a:r>
              <a:rPr lang="en-US" dirty="0" smtClean="0"/>
              <a:t>		</a:t>
            </a:r>
            <a:r>
              <a:rPr lang="en-US" sz="1400" dirty="0" smtClean="0"/>
              <a:t>Robert Pear, “As health law spurs mergers, risks are seen,” </a:t>
            </a:r>
            <a:r>
              <a:rPr lang="en-US" sz="1400" i="1" dirty="0" smtClean="0"/>
              <a:t>New York Times,</a:t>
            </a:r>
            <a:r>
              <a:rPr lang="en-US" sz="1400" dirty="0" smtClean="0"/>
              <a:t> November 21, 2010, A1, A1.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ACOs require large size</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“The groups in the PGP [Physician Group Practice] demonstration are large, averaging 500 doctors ….”</a:t>
            </a:r>
          </a:p>
          <a:p>
            <a:pPr>
              <a:buNone/>
            </a:pPr>
            <a:r>
              <a:rPr lang="en-US" dirty="0" smtClean="0"/>
              <a:t>		</a:t>
            </a:r>
            <a:r>
              <a:rPr lang="en-US" sz="1400" dirty="0" err="1" smtClean="0"/>
              <a:t>Medpac</a:t>
            </a:r>
            <a:r>
              <a:rPr lang="en-US" sz="1400" dirty="0" smtClean="0"/>
              <a:t>, </a:t>
            </a:r>
            <a:r>
              <a:rPr lang="en-US" sz="1400" i="1" dirty="0" smtClean="0"/>
              <a:t>Improving Incentives in the Medicare Program</a:t>
            </a:r>
            <a:r>
              <a:rPr lang="en-US" sz="1400" dirty="0" smtClean="0"/>
              <a:t>, June 2009, p 49 http://www.medpac.gov/documents/jun09_entirereport.pdf</a:t>
            </a:r>
            <a:endParaRPr lang="en-US" sz="1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IDSs use cost-shifting tactics which give them more resources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Cherry-picking, lemon-dropping,</a:t>
            </a:r>
          </a:p>
          <a:p>
            <a:r>
              <a:rPr lang="en-US" dirty="0" smtClean="0"/>
              <a:t>rationing, </a:t>
            </a:r>
          </a:p>
          <a:p>
            <a:r>
              <a:rPr lang="en-US" dirty="0" smtClean="0"/>
              <a:t>using </a:t>
            </a:r>
            <a:r>
              <a:rPr lang="en-US" dirty="0" err="1" smtClean="0"/>
              <a:t>oligopsony</a:t>
            </a:r>
            <a:r>
              <a:rPr lang="en-US" dirty="0" smtClean="0"/>
              <a:t> power to extract fee concessions, </a:t>
            </a:r>
          </a:p>
          <a:p>
            <a:r>
              <a:rPr lang="en-US" dirty="0" smtClean="0"/>
              <a:t>taking overpayments from Medicare, </a:t>
            </a:r>
          </a:p>
          <a:p>
            <a:r>
              <a:rPr lang="en-US" dirty="0" smtClean="0"/>
              <a:t>not paying for out-of-network care,</a:t>
            </a:r>
          </a:p>
          <a:p>
            <a:r>
              <a:rPr lang="en-US" dirty="0" smtClean="0"/>
              <a:t>not reimbursing  VA, workers comp, juvenile court system,</a:t>
            </a:r>
          </a:p>
          <a:p>
            <a:r>
              <a:rPr lang="en-US" dirty="0" smtClean="0"/>
              <a:t>not contributing their share of charity, GME and research costs.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HMOs cost shift: Discounts offered by Twin Cities hospitals to HMOs</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u="sng" dirty="0" smtClean="0"/>
              <a:t>Payer</a:t>
            </a:r>
            <a:r>
              <a:rPr lang="en-US" dirty="0" smtClean="0"/>
              <a:t>			</a:t>
            </a:r>
            <a:r>
              <a:rPr lang="en-US" u="sng" dirty="0" smtClean="0"/>
              <a:t>Discount</a:t>
            </a:r>
            <a:endParaRPr lang="en-US" dirty="0" smtClean="0"/>
          </a:p>
          <a:p>
            <a:pPr>
              <a:buNone/>
            </a:pPr>
            <a:r>
              <a:rPr lang="en-US" dirty="0" smtClean="0"/>
              <a:t> </a:t>
            </a:r>
          </a:p>
          <a:p>
            <a:pPr>
              <a:buNone/>
            </a:pPr>
            <a:r>
              <a:rPr lang="en-US" dirty="0" smtClean="0"/>
              <a:t>	Medicaid		54.1%</a:t>
            </a:r>
          </a:p>
          <a:p>
            <a:pPr>
              <a:buNone/>
            </a:pPr>
            <a:r>
              <a:rPr lang="en-US" dirty="0" smtClean="0"/>
              <a:t>	HMOs		  	37.6%</a:t>
            </a:r>
          </a:p>
          <a:p>
            <a:pPr>
              <a:buNone/>
            </a:pPr>
            <a:r>
              <a:rPr lang="en-US" dirty="0" smtClean="0"/>
              <a:t>	Medicare		36.3%</a:t>
            </a:r>
          </a:p>
          <a:p>
            <a:pPr>
              <a:buNone/>
            </a:pPr>
            <a:r>
              <a:rPr lang="en-US" dirty="0" smtClean="0"/>
              <a:t>	All other payers	  3.2%</a:t>
            </a:r>
          </a:p>
          <a:p>
            <a:pPr>
              <a:buNone/>
            </a:pPr>
            <a:r>
              <a:rPr lang="en-US" dirty="0" smtClean="0"/>
              <a:t>	 	</a:t>
            </a:r>
            <a:r>
              <a:rPr lang="en-US" sz="1400" dirty="0" smtClean="0"/>
              <a:t>Katherine </a:t>
            </a:r>
            <a:r>
              <a:rPr lang="en-US" sz="1400" dirty="0" err="1" smtClean="0"/>
              <a:t>Hiduchenko</a:t>
            </a:r>
            <a:r>
              <a:rPr lang="en-US" sz="1400" dirty="0" smtClean="0"/>
              <a:t>, “Do Health Maintenance Organizations control costs or shift costs?” </a:t>
            </a:r>
            <a:r>
              <a:rPr lang="en-US" sz="1400" i="1" dirty="0" smtClean="0"/>
              <a:t>New England Journal of Medicine</a:t>
            </a:r>
            <a:r>
              <a:rPr lang="en-US" sz="1400" dirty="0" smtClean="0"/>
              <a:t>, letter, 1993;328:971.</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HMOs shift costs: Enormous discount granted to Boston HMO</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b="1" dirty="0" smtClean="0"/>
              <a:t>Berwick</a:t>
            </a:r>
            <a:r>
              <a:rPr lang="en-US" dirty="0" smtClean="0"/>
              <a:t>:  “What would you say were the primary levers on costs for HMOs?”</a:t>
            </a:r>
          </a:p>
          <a:p>
            <a:pPr>
              <a:buNone/>
            </a:pPr>
            <a:r>
              <a:rPr lang="en-US" b="1" dirty="0" smtClean="0"/>
              <a:t>	Pyle: </a:t>
            </a:r>
            <a:r>
              <a:rPr lang="en-US" dirty="0" smtClean="0"/>
              <a:t>“….In the Harvard [Community Health] plan, a major lever was a very advantageous deal with Brigham and Women’s Hospital, under which they became our principal hospital …. We gave the Brigham almost all of our business, in return for which we got a 42 percent discount ….” </a:t>
            </a:r>
          </a:p>
          <a:p>
            <a:pPr>
              <a:buNone/>
            </a:pPr>
            <a:r>
              <a:rPr lang="en-US" dirty="0" smtClean="0"/>
              <a:t>		</a:t>
            </a:r>
            <a:r>
              <a:rPr lang="en-US" sz="1500" dirty="0" smtClean="0"/>
              <a:t>Donald Berwick with Madge Kaplan, “’What’s the ethics of that?’ A conversation with Thomas O. Pyle,” </a:t>
            </a:r>
            <a:r>
              <a:rPr lang="en-US" sz="1500" i="1" dirty="0" smtClean="0"/>
              <a:t>Health Affairs </a:t>
            </a:r>
            <a:r>
              <a:rPr lang="en-US" sz="1500" dirty="0" smtClean="0"/>
              <a:t>2008;27:143-150, 146.</a:t>
            </a:r>
            <a:endParaRPr lang="en-US" sz="15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 plans shift resources to healthier patients </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r>
              <a:rPr lang="en-US" sz="4000" dirty="0" smtClean="0">
                <a:latin typeface="+mj-lt"/>
                <a:cs typeface="Times New Roman" pitchFamily="18" charset="0"/>
              </a:rPr>
              <a:t>"This pattern suggests that MA plans invest more resources in their relatively healthy enrollees,  perhaps to differentially retain them. Thus the authors conclude that the Medicare Advantage program both increased total Medicare spending and transferred Medicare resources from the relatively sick to the relatively healthy, and that risk-adjustment was not able to address either of these problems." </a:t>
            </a:r>
          </a:p>
          <a:p>
            <a:pPr>
              <a:buNone/>
            </a:pPr>
            <a:r>
              <a:rPr lang="en-US" sz="2000" dirty="0" smtClean="0">
                <a:latin typeface="Times New Roman" pitchFamily="18" charset="0"/>
                <a:cs typeface="Times New Roman" pitchFamily="18" charset="0"/>
              </a:rPr>
              <a:t>		</a:t>
            </a:r>
          </a:p>
          <a:p>
            <a:pPr>
              <a:buNone/>
            </a:pPr>
            <a:r>
              <a:rPr lang="en-US" sz="2000" dirty="0" smtClean="0"/>
              <a:t>		Jason Brown et al., “The consequences of risk adjustment in the Medicare Advantage program,” National Bureau of Economic Research,  April 2011, http://www.nber.org/digest/sep11/w16977.html, accessed October 13, 2013</a:t>
            </a:r>
            <a:r>
              <a:rPr lang="en-US" sz="2000" dirty="0" smtClean="0">
                <a:solidFill>
                  <a:schemeClr val="bg1"/>
                </a:solidFill>
              </a:rPr>
              <a:t>http://www.nber.org/digest/sep11/w16977.html</a:t>
            </a:r>
            <a:endParaRPr lang="en-US" sz="2000" dirty="0" smtClean="0"/>
          </a:p>
          <a:p>
            <a:pPr>
              <a:buNone/>
            </a:pPr>
            <a:r>
              <a:rPr lang="en-US" dirty="0" smtClean="0"/>
              <a:t>		</a:t>
            </a:r>
            <a:r>
              <a:rPr lang="en-US" sz="2000" dirty="0" smtClean="0"/>
              <a:t/>
            </a:r>
            <a:br>
              <a:rPr lang="en-US" sz="2000" dirty="0" smtClean="0"/>
            </a:br>
            <a:endParaRPr lang="en-US"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ignoring IDS’s illicit resource advantage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“Finally, we were unable to assess whether increased payments to Medicare HMOs since the Medicare Modernization Act contributed to their better performance on clinical quality measures relative to traditional Medicare. “</a:t>
            </a:r>
          </a:p>
          <a:p>
            <a:pPr>
              <a:buNone/>
            </a:pPr>
            <a:r>
              <a:rPr lang="en-US" dirty="0" smtClean="0"/>
              <a:t>		</a:t>
            </a:r>
            <a:r>
              <a:rPr lang="en-US" sz="1500" dirty="0" smtClean="0"/>
              <a:t>John Z. </a:t>
            </a:r>
            <a:r>
              <a:rPr lang="en-US" sz="1500" dirty="0" err="1" smtClean="0"/>
              <a:t>Ayanian</a:t>
            </a:r>
            <a:r>
              <a:rPr lang="en-US" sz="1500" dirty="0" smtClean="0"/>
              <a:t> et al.,</a:t>
            </a:r>
            <a:r>
              <a:rPr lang="en-US" dirty="0" smtClean="0"/>
              <a:t> “Medicare beneficiaries more likely to receive appropriate </a:t>
            </a:r>
            <a:r>
              <a:rPr lang="en-US" dirty="0" smtClean="0"/>
              <a:t>ambulatory </a:t>
            </a:r>
            <a:r>
              <a:rPr lang="en-US" dirty="0" smtClean="0"/>
              <a:t>services in HMOs than </a:t>
            </a:r>
            <a:r>
              <a:rPr lang="en-US" dirty="0" smtClean="0"/>
              <a:t>in </a:t>
            </a:r>
            <a:r>
              <a:rPr lang="en-US" dirty="0" smtClean="0"/>
              <a:t>traditional Medicare,” </a:t>
            </a:r>
            <a:r>
              <a:rPr lang="en-US" sz="1500" i="1" dirty="0" smtClean="0"/>
              <a:t>Health Affairs  </a:t>
            </a:r>
            <a:r>
              <a:rPr lang="en-US" sz="1500" dirty="0" smtClean="0"/>
              <a:t>2013;32:1228-1235, 1235.</a:t>
            </a:r>
          </a:p>
          <a:p>
            <a:pPr>
              <a:buNone/>
            </a:pPr>
            <a:endParaRPr lang="en-US" dirty="0" smtClean="0"/>
          </a:p>
          <a:p>
            <a:pPr>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HR </a:t>
            </a:r>
            <a:r>
              <a:rPr lang="en-US" dirty="0" smtClean="0"/>
              <a:t>676 HMO loophole</a:t>
            </a:r>
            <a:endParaRPr lang="en-US" dirty="0"/>
          </a:p>
        </p:txBody>
      </p:sp>
      <p:sp>
        <p:nvSpPr>
          <p:cNvPr id="3" name="Content Placeholder 2"/>
          <p:cNvSpPr>
            <a:spLocks noGrp="1"/>
          </p:cNvSpPr>
          <p:nvPr>
            <p:ph idx="1"/>
          </p:nvPr>
        </p:nvSpPr>
        <p:spPr/>
        <p:txBody>
          <a:bodyPr>
            <a:normAutofit fontScale="55000" lnSpcReduction="20000"/>
          </a:bodyPr>
          <a:lstStyle/>
          <a:p>
            <a:r>
              <a:rPr lang="en-US" sz="3600" dirty="0" smtClean="0"/>
              <a:t>HMOs must be non-profit</a:t>
            </a:r>
            <a:br>
              <a:rPr lang="en-US" sz="3600" dirty="0" smtClean="0"/>
            </a:br>
            <a:endParaRPr lang="en-US" sz="3600" dirty="0" smtClean="0"/>
          </a:p>
          <a:p>
            <a:r>
              <a:rPr lang="en-US" sz="3600" dirty="0" smtClean="0"/>
              <a:t>Must deliver care in their own facilities</a:t>
            </a:r>
            <a:br>
              <a:rPr lang="en-US" sz="3600" dirty="0" smtClean="0"/>
            </a:br>
            <a:endParaRPr lang="en-US" sz="3600" dirty="0" smtClean="0"/>
          </a:p>
          <a:p>
            <a:r>
              <a:rPr lang="en-US" sz="3600" dirty="0" smtClean="0"/>
              <a:t>Doctors on salary in HMOs</a:t>
            </a:r>
            <a:br>
              <a:rPr lang="en-US" sz="3600" dirty="0" smtClean="0"/>
            </a:br>
            <a:endParaRPr lang="en-US" sz="3600" dirty="0" smtClean="0"/>
          </a:p>
          <a:p>
            <a:r>
              <a:rPr lang="en-US" sz="3600" dirty="0" smtClean="0"/>
              <a:t>Capitation for HMO is for physician care only, does not cover other costs of hospital care (hospitals and other institutions are globally budgeted)</a:t>
            </a:r>
            <a:br>
              <a:rPr lang="en-US" sz="3600" dirty="0" smtClean="0"/>
            </a:br>
            <a:endParaRPr lang="en-US" sz="3600" dirty="0" smtClean="0"/>
          </a:p>
          <a:p>
            <a:r>
              <a:rPr lang="en-US" sz="3600" dirty="0" smtClean="0"/>
              <a:t>HMOs may not give physicians financial incentives to deny care</a:t>
            </a:r>
            <a:br>
              <a:rPr lang="en-US" sz="3600" dirty="0" smtClean="0"/>
            </a:br>
            <a:endParaRPr lang="en-US" sz="3600" dirty="0" smtClean="0"/>
          </a:p>
          <a:p>
            <a:r>
              <a:rPr lang="en-US" sz="3600" dirty="0" smtClean="0"/>
              <a:t>Separate capital and operating budgets  for hospitals </a:t>
            </a:r>
            <a:br>
              <a:rPr lang="en-US" sz="3600" dirty="0" smtClean="0"/>
            </a:br>
            <a:endParaRPr lang="en-US" sz="3600" dirty="0" smtClean="0"/>
          </a:p>
          <a:p>
            <a:r>
              <a:rPr lang="en-US" sz="3600" dirty="0" smtClean="0"/>
              <a:t>Patients may </a:t>
            </a:r>
            <a:r>
              <a:rPr lang="en-US" sz="3600" dirty="0" err="1" smtClean="0"/>
              <a:t>disenroll</a:t>
            </a:r>
            <a:r>
              <a:rPr lang="en-US" sz="3600" dirty="0" smtClean="0"/>
              <a:t> with notice</a:t>
            </a:r>
            <a:r>
              <a:rPr lang="en-US" dirty="0" smtClean="0"/>
              <a:t/>
            </a:r>
            <a:br>
              <a:rPr lang="en-US" dirty="0" smtClean="0"/>
            </a:b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clear definition of IDS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“Much of the recent innovation in US health policy has been based upon a fundamental belief that a higher level of integration will yield a more efficient healthcare delivery system. An IDS presumably provides higher quality and more patient-centric care at lower costs. However, there is no clear definition of what constitutes an IDS.”</a:t>
            </a:r>
          </a:p>
          <a:p>
            <a:pPr>
              <a:buNone/>
            </a:pPr>
            <a:r>
              <a:rPr lang="en-US" dirty="0" smtClean="0"/>
              <a:t>		</a:t>
            </a:r>
            <a:r>
              <a:rPr lang="en-US" sz="1300" dirty="0" err="1" smtClean="0"/>
              <a:t>Wenke</a:t>
            </a:r>
            <a:r>
              <a:rPr lang="en-US" sz="1300" dirty="0" smtClean="0"/>
              <a:t> Hwang et al., “Effects of integrated delivery system on cost and quality,” </a:t>
            </a:r>
            <a:r>
              <a:rPr lang="en-US" sz="1300" i="1" dirty="0" smtClean="0"/>
              <a:t>American Journal of Managed Care</a:t>
            </a:r>
            <a:r>
              <a:rPr lang="en-US" sz="1300" dirty="0" smtClean="0"/>
              <a:t>, 2013;19(5):e175-e184, http://www.ajmc.com/publications/issue/2013/2013-1-vol19-n5/Effects-of-Integrated-Delivery-System-on-Cost-and-Quality, accessed September 18, 2013.</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HMO = ACO = IDS: Context indicates IDS is another label for HMO and ACO</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	“Kaiser Permanente Northwest … [is] a midsized </a:t>
            </a:r>
            <a:r>
              <a:rPr lang="en-US" dirty="0" smtClean="0">
                <a:solidFill>
                  <a:srgbClr val="FF0000"/>
                </a:solidFill>
              </a:rPr>
              <a:t>health maintenance organization </a:t>
            </a:r>
            <a:r>
              <a:rPr lang="en-US" dirty="0" smtClean="0"/>
              <a:t>(HMO)….”</a:t>
            </a:r>
          </a:p>
          <a:p>
            <a:pPr>
              <a:buNone/>
            </a:pPr>
            <a:r>
              <a:rPr lang="en-US" dirty="0" smtClean="0"/>
              <a:t>	</a:t>
            </a:r>
            <a:r>
              <a:rPr lang="en-US" sz="2100" dirty="0" smtClean="0"/>
              <a:t>Center for Health Research, Kaiser Permanente Northwest (B. </a:t>
            </a:r>
            <a:r>
              <a:rPr lang="en-US" sz="2100" dirty="0" err="1" smtClean="0"/>
              <a:t>Hazelhorst</a:t>
            </a:r>
            <a:r>
              <a:rPr lang="en-US" sz="2100" dirty="0" smtClean="0"/>
              <a:t> et al., “Automating care quality measurement with health information technology,” </a:t>
            </a:r>
            <a:r>
              <a:rPr lang="en-US" sz="2100" i="1" dirty="0" smtClean="0"/>
              <a:t>Am J Managed Care</a:t>
            </a:r>
            <a:r>
              <a:rPr lang="en-US" sz="2100" dirty="0" smtClean="0"/>
              <a:t>, 2012; 18:313-19 http://www.ncbi.nlm.nih.gov/pubmed/22774999, accessed September 27, 2013)</a:t>
            </a:r>
          </a:p>
          <a:p>
            <a:pPr>
              <a:buNone/>
            </a:pPr>
            <a:endParaRPr lang="en-US" dirty="0" smtClean="0"/>
          </a:p>
          <a:p>
            <a:pPr>
              <a:buNone/>
            </a:pPr>
            <a:r>
              <a:rPr lang="en-US" dirty="0" smtClean="0"/>
              <a:t>	“Unlike most American health care organizations, Kaiser Permanente is not just a health insurer, not just a hospital system, not just a physician group. It is all three of these things – a non-profit, prepaid</a:t>
            </a:r>
            <a:r>
              <a:rPr lang="en-US" dirty="0" smtClean="0">
                <a:solidFill>
                  <a:srgbClr val="FF0000"/>
                </a:solidFill>
              </a:rPr>
              <a:t>, integrated delivery system</a:t>
            </a:r>
            <a:r>
              <a:rPr lang="en-US" dirty="0" smtClean="0"/>
              <a:t>.” </a:t>
            </a:r>
          </a:p>
          <a:p>
            <a:pPr>
              <a:buNone/>
            </a:pPr>
            <a:r>
              <a:rPr lang="en-US" dirty="0" smtClean="0"/>
              <a:t>	</a:t>
            </a:r>
            <a:r>
              <a:rPr lang="en-US" sz="2100" dirty="0" smtClean="0"/>
              <a:t>KP Model: A Prepaid Integrated Delivery System, http://xnet.kp.org/kpinternational/docs/The%20KP%20Model.pdfm accessed September 27, 2013.</a:t>
            </a:r>
          </a:p>
          <a:p>
            <a:pPr>
              <a:buNone/>
            </a:pPr>
            <a:endParaRPr lang="en-US" dirty="0" smtClean="0"/>
          </a:p>
          <a:p>
            <a:pPr>
              <a:buNone/>
            </a:pPr>
            <a:r>
              <a:rPr lang="en-US" dirty="0" smtClean="0"/>
              <a:t>	“</a:t>
            </a:r>
            <a:r>
              <a:rPr lang="en-US" dirty="0" smtClean="0">
                <a:solidFill>
                  <a:srgbClr val="FF0000"/>
                </a:solidFill>
              </a:rPr>
              <a:t>ACOs</a:t>
            </a:r>
            <a:r>
              <a:rPr lang="en-US" dirty="0" smtClean="0"/>
              <a:t> may involve a variety of provider configurations, ranging from </a:t>
            </a:r>
            <a:r>
              <a:rPr lang="en-US" dirty="0" smtClean="0">
                <a:solidFill>
                  <a:srgbClr val="FF0000"/>
                </a:solidFill>
              </a:rPr>
              <a:t>integrated delivery systems </a:t>
            </a:r>
            <a:r>
              <a:rPr lang="en-US" dirty="0" smtClean="0"/>
              <a:t>and primary care medical groups to hospital-based systems and virtual networks of physicians …. All accountable care organizations should have a strong base of primary care. Hospitals should be encouraged to participate, because improving hospital care is likely to be essential to success. ….”</a:t>
            </a:r>
          </a:p>
          <a:p>
            <a:pPr>
              <a:buNone/>
            </a:pPr>
            <a:r>
              <a:rPr lang="en-US" dirty="0" smtClean="0"/>
              <a:t>		</a:t>
            </a:r>
            <a:r>
              <a:rPr lang="en-US" sz="1800" dirty="0" smtClean="0"/>
              <a:t>Mark McClellan et al., “A national strategy to put accountable care into practice,” </a:t>
            </a:r>
            <a:r>
              <a:rPr lang="en-US" sz="1800" i="1" dirty="0" smtClean="0"/>
              <a:t>Health Affairs</a:t>
            </a:r>
            <a:r>
              <a:rPr lang="en-US" sz="1800" dirty="0" smtClean="0"/>
              <a:t> 2010;29:982-990, 983.</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IDS = HMO: </a:t>
            </a:r>
            <a:r>
              <a:rPr lang="en-US" dirty="0" err="1" smtClean="0"/>
              <a:t>Lewin</a:t>
            </a:r>
            <a:r>
              <a:rPr lang="en-US" dirty="0" smtClean="0"/>
              <a:t> Group’s description of SB 921 (CA’s “single-payer” bill)</a:t>
            </a:r>
            <a:endParaRPr lang="en-US" dirty="0"/>
          </a:p>
        </p:txBody>
      </p:sp>
      <p:sp>
        <p:nvSpPr>
          <p:cNvPr id="3" name="Content Placeholder 2"/>
          <p:cNvSpPr>
            <a:spLocks noGrp="1"/>
          </p:cNvSpPr>
          <p:nvPr>
            <p:ph idx="1"/>
          </p:nvPr>
        </p:nvSpPr>
        <p:spPr/>
        <p:txBody>
          <a:bodyPr>
            <a:normAutofit/>
          </a:bodyPr>
          <a:lstStyle/>
          <a:p>
            <a:pPr>
              <a:buNone/>
            </a:pPr>
            <a:r>
              <a:rPr lang="en-US" dirty="0" smtClean="0"/>
              <a:t>		“People would have the choice of selecting their own primary provider or being covered through an HMO or other integrated delivery system that would be paid a risk adjusted amount to cover all costs for enrollees.”</a:t>
            </a:r>
          </a:p>
          <a:p>
            <a:pPr>
              <a:buNone/>
            </a:pPr>
            <a:r>
              <a:rPr lang="en-US" dirty="0" smtClean="0"/>
              <a:t>	</a:t>
            </a:r>
            <a:r>
              <a:rPr lang="en-US" sz="1400" dirty="0" smtClean="0"/>
              <a:t>The </a:t>
            </a:r>
            <a:r>
              <a:rPr lang="en-US" sz="1400" dirty="0" err="1" smtClean="0"/>
              <a:t>Lewin</a:t>
            </a:r>
            <a:r>
              <a:rPr lang="en-US" sz="1400" dirty="0" smtClean="0"/>
              <a:t> Group, Health Care for All Californians Act:  Cost and Economic Impacts Analysis, 2005, page 2 </a:t>
            </a: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ACOs can’t be defined</a:t>
            </a:r>
            <a:endParaRPr lang="en-US" dirty="0"/>
          </a:p>
        </p:txBody>
      </p:sp>
      <p:sp>
        <p:nvSpPr>
          <p:cNvPr id="3" name="Content Placeholder 2"/>
          <p:cNvSpPr>
            <a:spLocks noGrp="1"/>
          </p:cNvSpPr>
          <p:nvPr>
            <p:ph idx="1"/>
          </p:nvPr>
        </p:nvSpPr>
        <p:spPr/>
        <p:txBody>
          <a:bodyPr>
            <a:normAutofit/>
          </a:bodyPr>
          <a:lstStyle/>
          <a:p>
            <a:pPr>
              <a:buNone/>
            </a:pPr>
            <a:r>
              <a:rPr lang="en-US" dirty="0" smtClean="0"/>
              <a:t>		“ACOs have been compared to the unicorn: Everyone seems to know what it looks like, but nobody's actually seen one. Exactly how ACOs would work in practice remains to be seen, though that hasn't stopped the health care industry from embarking on a frenzied quest to create them as quickly as possible….”</a:t>
            </a:r>
          </a:p>
          <a:p>
            <a:pPr>
              <a:buNone/>
            </a:pPr>
            <a:r>
              <a:rPr lang="en-US" dirty="0" smtClean="0"/>
              <a:t>		</a:t>
            </a:r>
            <a:r>
              <a:rPr lang="en-US" sz="1400" dirty="0" smtClean="0"/>
              <a:t>Jenny Gold, “Accountable care organizations explained,” National Public Radio, January 18, 2011 </a:t>
            </a:r>
            <a:r>
              <a:rPr lang="en-US" sz="1400" dirty="0" smtClean="0">
                <a:hlinkClick r:id="rId2"/>
              </a:rPr>
              <a:t>http://www.npr.org/2011/01/18/132937232/accountable-care-organizations-explained</a:t>
            </a:r>
            <a:r>
              <a:rPr lang="en-US" sz="1400" dirty="0" smtClean="0"/>
              <a:t>, accessed February 3, 2011.</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IDS/ACO definitions are circular, </a:t>
            </a:r>
            <a:r>
              <a:rPr lang="en-US" dirty="0" err="1" smtClean="0"/>
              <a:t>aspirational</a:t>
            </a:r>
            <a:r>
              <a:rPr lang="en-US" dirty="0" smtClean="0"/>
              <a:t>, or focused on regulation</a:t>
            </a:r>
            <a:endParaRPr lang="en-US" dirty="0"/>
          </a:p>
        </p:txBody>
      </p:sp>
      <p:sp>
        <p:nvSpPr>
          <p:cNvPr id="3" name="Content Placeholder 2"/>
          <p:cNvSpPr>
            <a:spLocks noGrp="1"/>
          </p:cNvSpPr>
          <p:nvPr>
            <p:ph idx="1"/>
          </p:nvPr>
        </p:nvSpPr>
        <p:spPr/>
        <p:txBody>
          <a:bodyPr/>
          <a:lstStyle/>
          <a:p>
            <a:r>
              <a:rPr lang="en-US" dirty="0" smtClean="0"/>
              <a:t>Circular: IDSs “integrate” care/providers.</a:t>
            </a:r>
          </a:p>
          <a:p>
            <a:r>
              <a:rPr lang="en-US" dirty="0" err="1" smtClean="0"/>
              <a:t>Aspirational</a:t>
            </a:r>
            <a:r>
              <a:rPr lang="en-US" dirty="0" smtClean="0"/>
              <a:t>: IDSs “take responsibility” for the cost and quality of care.</a:t>
            </a:r>
          </a:p>
          <a:p>
            <a:r>
              <a:rPr lang="en-US" dirty="0" smtClean="0"/>
              <a:t>Definition according to how regulated: IDSs shall be paid by capitation or budget, shall submit to report cards, etc.</a:t>
            </a:r>
          </a:p>
          <a:p>
            <a:r>
              <a:rPr lang="en-US" dirty="0" smtClean="0"/>
              <a:t>End result: We still don’t know what an IDS 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circular and regulation-focused definition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SB 810: As used in this division, the following terms have the following meanings:….  </a:t>
            </a:r>
          </a:p>
          <a:p>
            <a:r>
              <a:rPr lang="en-US" dirty="0" smtClean="0"/>
              <a:t>(</a:t>
            </a:r>
            <a:r>
              <a:rPr lang="en-US" dirty="0" err="1" smtClean="0"/>
              <a:t>i</a:t>
            </a:r>
            <a:r>
              <a:rPr lang="en-US" dirty="0" smtClean="0"/>
              <a:t>) "Integrated health care delivery system" means a provider organization that meets all of the following criteria:   (1) Is fully integrated operationally and clinically to provide a broad range of health care services.…   (2) Is compensated using capitation or facility budgets….   (3) Provides health care services primarily through direct care providers who are either employees or partners of the organization, or through arrangements with direct care providers or one or more groups of physicians….  </a:t>
            </a:r>
          </a:p>
          <a:p>
            <a:r>
              <a:rPr lang="en-US" dirty="0" smtClean="0"/>
              <a:t>Another provision requires one-year enrollment</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1527</TotalTime>
  <Words>648</Words>
  <Application>Microsoft Office PowerPoint</Application>
  <PresentationFormat>On-screen Show (4:3)</PresentationFormat>
  <Paragraphs>170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The IDS: Health policy’s Higgs boson</vt:lpstr>
      <vt:lpstr>Summary</vt:lpstr>
      <vt:lpstr>(Summary cont.)</vt:lpstr>
      <vt:lpstr>No clear definition of IDS</vt:lpstr>
      <vt:lpstr>HMO = ACO = IDS: Context indicates IDS is another label for HMO and ACO</vt:lpstr>
      <vt:lpstr>IDS = HMO: Lewin Group’s description of SB 921 (CA’s “single-payer” bill)</vt:lpstr>
      <vt:lpstr>ACOs can’t be defined</vt:lpstr>
      <vt:lpstr>IDS/ACO definitions are circular, aspirational, or focused on regulation</vt:lpstr>
      <vt:lpstr>Example of circular and regulation-focused definition</vt:lpstr>
      <vt:lpstr>Example of aspirational definition</vt:lpstr>
      <vt:lpstr>IDS proponents cannot produce evidence supporting claims</vt:lpstr>
      <vt:lpstr>Quality improvement does not save money</vt:lpstr>
      <vt:lpstr>Quality improvement does not save money</vt:lpstr>
      <vt:lpstr>HMOs offer inferior care</vt:lpstr>
      <vt:lpstr>ACOs don’t cut costs: PGP (ACO) demo</vt:lpstr>
      <vt:lpstr>Advocates are vague about the tools IDSs will use</vt:lpstr>
      <vt:lpstr>Evidence does not support cost-containment claims for: </vt:lpstr>
      <vt:lpstr>Prevention does not save money</vt:lpstr>
      <vt:lpstr>“Coordination” does not save money</vt:lpstr>
      <vt:lpstr>Coordination/disease management does not save money</vt:lpstr>
      <vt:lpstr>Disease management does not save money</vt:lpstr>
      <vt:lpstr>Disease management does not save money</vt:lpstr>
      <vt:lpstr>Report cards/P4P damage quality via cherry-picking</vt:lpstr>
      <vt:lpstr>Report cards/P4P induce teaching to the test (i.e., resource shifting)</vt:lpstr>
      <vt:lpstr>Report cards/P4P damage quality through resource shifting</vt:lpstr>
      <vt:lpstr>Report cards/P4P damage quality through resource shifting</vt:lpstr>
      <vt:lpstr>Report cards/P4P induce shifting of resources </vt:lpstr>
      <vt:lpstr>Report cards/P4P induce shifting of resources</vt:lpstr>
      <vt:lpstr>Utilization review does not save money</vt:lpstr>
      <vt:lpstr>EMRs do not save money; evidence on quality is limited and mixed</vt:lpstr>
      <vt:lpstr>IDS fad has side effects </vt:lpstr>
      <vt:lpstr>ACO craze provoked mergers</vt:lpstr>
      <vt:lpstr>ACOs require large size</vt:lpstr>
      <vt:lpstr>IDSs use cost-shifting tactics which give them more resources</vt:lpstr>
      <vt:lpstr>HMOs cost shift: Discounts offered by Twin Cities hospitals to HMOs</vt:lpstr>
      <vt:lpstr>HMOs shift costs: Enormous discount granted to Boston HMO</vt:lpstr>
      <vt:lpstr>MA plans shift resources to healthier patients </vt:lpstr>
      <vt:lpstr>Example of ignoring IDS’s illicit resource advantage</vt:lpstr>
      <vt:lpstr>HR 676 HMO loophole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IDS: Health policy’s Higgs Boson</dc:title>
  <dc:creator>User</dc:creator>
  <cp:lastModifiedBy>User</cp:lastModifiedBy>
  <cp:revision>127</cp:revision>
  <dcterms:created xsi:type="dcterms:W3CDTF">2013-10-05T11:25:48Z</dcterms:created>
  <dcterms:modified xsi:type="dcterms:W3CDTF">2013-10-21T10:17:29Z</dcterms:modified>
</cp:coreProperties>
</file>