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9" r:id="rId1"/>
  </p:sldMasterIdLst>
  <p:notesMasterIdLst>
    <p:notesMasterId r:id="rId15"/>
  </p:notesMasterIdLst>
  <p:sldIdLst>
    <p:sldId id="272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74" r:id="rId12"/>
    <p:sldId id="273" r:id="rId13"/>
    <p:sldId id="27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104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19470-7764-E04E-859A-4F392721EA83}" type="datetimeFigureOut">
              <a:rPr lang="en-US" smtClean="0"/>
              <a:t>2014-11-06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F42C3-C8F5-E04F-AEAA-0A67B77D6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1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Doctors in private practice are generally paid through </a:t>
            </a:r>
            <a:r>
              <a:rPr lang="en-US" b="1">
                <a:solidFill>
                  <a:srgbClr val="000000"/>
                </a:solidFill>
                <a:latin typeface="Calibri" charset="0"/>
              </a:rPr>
              <a:t>fee-for-service </a:t>
            </a:r>
            <a:r>
              <a:rPr lang="en-US">
                <a:solidFill>
                  <a:srgbClr val="000000"/>
                </a:solidFill>
                <a:latin typeface="Calibri" charset="0"/>
              </a:rPr>
              <a:t>schedules negotiated between each provincial and territorial government and the medical associations in their respective jurisdictions.  Doctors in group practices are more likely paid through  </a:t>
            </a:r>
            <a:r>
              <a:rPr lang="en-US" b="1">
                <a:solidFill>
                  <a:srgbClr val="000000"/>
                </a:solidFill>
                <a:latin typeface="Calibri" charset="0"/>
              </a:rPr>
              <a:t>alternative payment schemes</a:t>
            </a:r>
            <a:r>
              <a:rPr lang="en-US">
                <a:solidFill>
                  <a:srgbClr val="000000"/>
                </a:solidFill>
                <a:latin typeface="Calibri" charset="0"/>
              </a:rPr>
              <a:t>, such as salaries or a blended payment (e.g., fee-for-services plus incentives). </a:t>
            </a:r>
            <a:endParaRPr lang="en-US">
              <a:latin typeface="Calibri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eaLnBrk="1" hangingPunct="1"/>
            <a:fld id="{0160D77D-F48D-6245-9EBE-1ECC970D64C0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419E-AF1A-644F-92CC-501E84666459}" type="datetimeFigureOut">
              <a:rPr lang="en-US" smtClean="0"/>
              <a:t>2014-11-06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419E-AF1A-644F-92CC-501E84666459}" type="datetimeFigureOut">
              <a:rPr lang="en-US" smtClean="0"/>
              <a:t>2014-11-06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EA55-78DD-084A-ABDE-4B43D20031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419E-AF1A-644F-92CC-501E84666459}" type="datetimeFigureOut">
              <a:rPr lang="en-US" smtClean="0"/>
              <a:t>2014-11-06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EA55-78DD-084A-ABDE-4B43D2003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419E-AF1A-644F-92CC-501E84666459}" type="datetimeFigureOut">
              <a:rPr lang="en-US" smtClean="0"/>
              <a:t>2014-11-06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EA55-78DD-084A-ABDE-4B43D2003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375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6775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6775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E4CD-1589-FF43-A702-4BE8FF6C4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9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419E-AF1A-644F-92CC-501E84666459}" type="datetimeFigureOut">
              <a:rPr lang="en-US" smtClean="0"/>
              <a:t>2014-11-06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EA55-78DD-084A-ABDE-4B43D2003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419E-AF1A-644F-92CC-501E84666459}" type="datetimeFigureOut">
              <a:rPr lang="en-US" smtClean="0"/>
              <a:t>2014-11-06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EA55-78DD-084A-ABDE-4B43D20031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419E-AF1A-644F-92CC-501E84666459}" type="datetimeFigureOut">
              <a:rPr lang="en-US" smtClean="0"/>
              <a:t>2014-11-06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419E-AF1A-644F-92CC-501E84666459}" type="datetimeFigureOut">
              <a:rPr lang="en-US" smtClean="0"/>
              <a:t>2014-11-06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EA55-78DD-084A-ABDE-4B43D2003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419E-AF1A-644F-92CC-501E84666459}" type="datetimeFigureOut">
              <a:rPr lang="en-US" smtClean="0"/>
              <a:t>2014-11-06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EA55-78DD-084A-ABDE-4B43D2003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419E-AF1A-644F-92CC-501E84666459}" type="datetimeFigureOut">
              <a:rPr lang="en-US" smtClean="0"/>
              <a:t>2014-11-06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EA55-78DD-084A-ABDE-4B43D2003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419E-AF1A-644F-92CC-501E84666459}" type="datetimeFigureOut">
              <a:rPr lang="en-US" smtClean="0"/>
              <a:t>2014-11-06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EA55-78DD-084A-ABDE-4B43D2003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419E-AF1A-644F-92CC-501E84666459}" type="datetimeFigureOut">
              <a:rPr lang="en-US" smtClean="0"/>
              <a:t>2014-11-06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6EA55-78DD-084A-ABDE-4B43D20031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26D419E-AF1A-644F-92CC-501E84666459}" type="datetimeFigureOut">
              <a:rPr lang="en-US" smtClean="0"/>
              <a:t>2014-11-06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F686EA55-78DD-084A-ABDE-4B43D20031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 idx="4294967295"/>
          </p:nvPr>
        </p:nvSpPr>
        <p:spPr>
          <a:xfrm>
            <a:off x="0" y="301625"/>
            <a:ext cx="9144000" cy="1143000"/>
          </a:xfrm>
        </p:spPr>
        <p:txBody>
          <a:bodyPr/>
          <a:lstStyle/>
          <a:p>
            <a:r>
              <a:rPr lang="en-CA" sz="3200" b="1" dirty="0" smtClean="0">
                <a:solidFill>
                  <a:srgbClr val="000000"/>
                </a:solidFill>
                <a:latin typeface="Calibri" charset="0"/>
              </a:rPr>
              <a:t>International Health Systems</a:t>
            </a:r>
            <a:r>
              <a:rPr lang="en-CA" sz="3200" b="1" dirty="0">
                <a:solidFill>
                  <a:srgbClr val="000000"/>
                </a:solidFill>
                <a:latin typeface="Calibri" charset="0"/>
              </a:rPr>
              <a:t>:  </a:t>
            </a:r>
            <a:r>
              <a:rPr lang="en-CA" sz="3200" b="1" dirty="0" smtClean="0">
                <a:solidFill>
                  <a:srgbClr val="000000"/>
                </a:solidFill>
                <a:latin typeface="Calibri" charset="0"/>
              </a:rPr>
              <a:t/>
            </a:r>
            <a:br>
              <a:rPr lang="en-CA" sz="3200" b="1" dirty="0" smtClean="0">
                <a:solidFill>
                  <a:srgbClr val="000000"/>
                </a:solidFill>
                <a:latin typeface="Calibri" charset="0"/>
              </a:rPr>
            </a:br>
            <a:r>
              <a:rPr lang="en-CA" sz="3200" b="1" dirty="0" smtClean="0">
                <a:solidFill>
                  <a:srgbClr val="000000"/>
                </a:solidFill>
                <a:latin typeface="Calibri" charset="0"/>
              </a:rPr>
              <a:t>Models </a:t>
            </a:r>
            <a:r>
              <a:rPr lang="en-CA" sz="3200" b="1" dirty="0">
                <a:solidFill>
                  <a:srgbClr val="000000"/>
                </a:solidFill>
                <a:latin typeface="Calibri" charset="0"/>
              </a:rPr>
              <a:t>for the U.S</a:t>
            </a:r>
            <a:r>
              <a:rPr lang="en-CA" sz="3200" b="1" dirty="0" smtClean="0">
                <a:solidFill>
                  <a:srgbClr val="000000"/>
                </a:solidFill>
                <a:latin typeface="Calibri" charset="0"/>
              </a:rPr>
              <a:t>.</a:t>
            </a:r>
            <a:endParaRPr lang="en-US" sz="32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2466" name="Content Placeholder 2"/>
          <p:cNvSpPr>
            <a:spLocks noGrp="1"/>
          </p:cNvSpPr>
          <p:nvPr>
            <p:ph idx="4294967295"/>
          </p:nvPr>
        </p:nvSpPr>
        <p:spPr>
          <a:xfrm>
            <a:off x="0" y="1444625"/>
            <a:ext cx="9144000" cy="4497388"/>
          </a:xfrm>
        </p:spPr>
        <p:txBody>
          <a:bodyPr rtlCol="0"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endParaRPr lang="en-US" sz="3200" dirty="0" smtClean="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  <a:p>
            <a:pPr marL="274320" indent="-274320" algn="ctr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3600" b="1" dirty="0" smtClean="0">
                <a:solidFill>
                  <a:srgbClr val="000000"/>
                </a:solidFill>
                <a:latin typeface="Calibri" charset="0"/>
              </a:rPr>
              <a:t>Canadian Health Care System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3600" b="1" dirty="0" smtClean="0">
                <a:solidFill>
                  <a:srgbClr val="000000"/>
                </a:solidFill>
                <a:latin typeface="Calibri" charset="0"/>
              </a:rPr>
              <a:t> in 3 minutes flat!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endParaRPr lang="en-US" sz="2000" b="1" dirty="0" smtClean="0">
              <a:solidFill>
                <a:srgbClr val="000000"/>
              </a:solidFill>
              <a:latin typeface="Calibri" charset="0"/>
            </a:endParaRPr>
          </a:p>
          <a:p>
            <a:pPr marL="274320" indent="-274320" algn="ctr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</a:rPr>
              <a:t>Karen Palmer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</a:rPr>
              <a:t>PNHP Board Advisor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</a:rPr>
              <a:t>Simon Fraser University, Adjunct Professor</a:t>
            </a:r>
            <a:endParaRPr lang="en-US" sz="2000" b="1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8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Content Placeholder 2"/>
          <p:cNvSpPr>
            <a:spLocks noGrp="1"/>
          </p:cNvSpPr>
          <p:nvPr>
            <p:ph idx="4294967295"/>
          </p:nvPr>
        </p:nvSpPr>
        <p:spPr>
          <a:xfrm>
            <a:off x="0" y="1827213"/>
            <a:ext cx="9144000" cy="4114800"/>
          </a:xfrm>
        </p:spPr>
        <p:txBody>
          <a:bodyPr rtlCol="0">
            <a:normAutofit lnSpcReduction="10000"/>
          </a:bodyPr>
          <a:lstStyle/>
          <a:p>
            <a:pPr marL="482600" indent="-4572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Sometimes </a:t>
            </a:r>
          </a:p>
          <a:p>
            <a:pPr marL="482600" indent="-4572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endParaRPr lang="en-US" sz="2800" dirty="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  <a:p>
            <a:pPr marL="482600" indent="-4572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S</a:t>
            </a: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ome </a:t>
            </a:r>
            <a:r>
              <a:rPr lang="en-US" sz="2800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waits, in some provinces, for some physicians, for some elective </a:t>
            </a: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procedures</a:t>
            </a:r>
            <a:endParaRPr lang="en-US" sz="2800" dirty="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  <a:p>
            <a:pPr marL="25400" indent="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Symbol" pitchFamily="18" charset="2"/>
              <a:buNone/>
              <a:defRPr/>
            </a:pPr>
            <a:endParaRPr lang="en-US" sz="2800" dirty="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  <a:p>
            <a:pPr marL="482600" indent="-4572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Canada, waiting based on medical </a:t>
            </a: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need</a:t>
            </a:r>
            <a:endParaRPr lang="en-US" sz="2800" dirty="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  <a:p>
            <a:pPr marL="25400" indent="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Symbol" pitchFamily="18" charset="2"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 </a:t>
            </a:r>
          </a:p>
          <a:p>
            <a:pPr marL="482600" indent="-4572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US, waiting based on ability to </a:t>
            </a: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pay</a:t>
            </a:r>
            <a:endParaRPr lang="en-US" sz="2800" dirty="0">
              <a:solidFill>
                <a:srgbClr val="000000"/>
              </a:solidFill>
              <a:latin typeface="Verdana" charset="0"/>
              <a:ea typeface="+mn-ea"/>
              <a:cs typeface="+mn-cs"/>
            </a:endParaRPr>
          </a:p>
          <a:p>
            <a:pPr marL="539750" indent="-514350" eaLnBrk="1" fontAlgn="auto" hangingPunct="1">
              <a:spcAft>
                <a:spcPts val="0"/>
              </a:spcAft>
              <a:buFont typeface="Symbol" pitchFamily="18" charset="2"/>
              <a:buChar char=""/>
              <a:defRPr/>
            </a:pPr>
            <a:endParaRPr lang="en-US" sz="2800" dirty="0">
              <a:latin typeface="Verdana" charset="0"/>
              <a:ea typeface="+mn-ea"/>
              <a:cs typeface="+mn-cs"/>
            </a:endParaRPr>
          </a:p>
        </p:txBody>
      </p:sp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0" y="676275"/>
            <a:ext cx="9144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buClr>
                <a:schemeClr val="tx2"/>
              </a:buClr>
              <a:buSzPct val="70000"/>
              <a:buFont typeface="Wingdings" charset="0"/>
              <a:buNone/>
            </a:pPr>
            <a:r>
              <a:rPr lang="en-US" sz="3200" b="1">
                <a:solidFill>
                  <a:srgbClr val="000000"/>
                </a:solidFill>
              </a:rPr>
              <a:t>Aren</a:t>
            </a:r>
            <a:r>
              <a:rPr lang="ja-JP" altLang="en-US" sz="3200" b="1">
                <a:solidFill>
                  <a:srgbClr val="000000"/>
                </a:solidFill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t there waits in Canada?</a:t>
            </a:r>
            <a:endParaRPr lang="en-US" sz="32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4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Content Placeholder 2"/>
          <p:cNvSpPr>
            <a:spLocks noGrp="1"/>
          </p:cNvSpPr>
          <p:nvPr>
            <p:ph idx="4294967295"/>
          </p:nvPr>
        </p:nvSpPr>
        <p:spPr>
          <a:xfrm>
            <a:off x="0" y="1827212"/>
            <a:ext cx="9144000" cy="5030787"/>
          </a:xfrm>
        </p:spPr>
        <p:txBody>
          <a:bodyPr rtlCol="0">
            <a:normAutofit fontScale="25000" lnSpcReduction="20000"/>
          </a:bodyPr>
          <a:lstStyle/>
          <a:p>
            <a:pPr marL="482600" indent="-457200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Font typeface="Arial"/>
              <a:buChar char="•"/>
              <a:defRPr/>
            </a:pPr>
            <a:r>
              <a:rPr lang="en-US" sz="11200" dirty="0" smtClean="0">
                <a:solidFill>
                  <a:srgbClr val="000000"/>
                </a:solidFill>
                <a:latin typeface="Calibri" charset="0"/>
              </a:rPr>
              <a:t>almost </a:t>
            </a:r>
            <a:r>
              <a:rPr lang="en-US" sz="11200" dirty="0">
                <a:solidFill>
                  <a:srgbClr val="000000"/>
                </a:solidFill>
                <a:latin typeface="Calibri" charset="0"/>
              </a:rPr>
              <a:t>universally </a:t>
            </a:r>
            <a:r>
              <a:rPr lang="en-US" sz="11200" dirty="0" smtClean="0">
                <a:solidFill>
                  <a:srgbClr val="000000"/>
                </a:solidFill>
                <a:latin typeface="Calibri" charset="0"/>
              </a:rPr>
              <a:t>loved</a:t>
            </a:r>
          </a:p>
          <a:p>
            <a:pPr marL="25400" indent="0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  <a:defRPr/>
            </a:pPr>
            <a:endParaRPr lang="en-US" sz="11200" dirty="0">
              <a:solidFill>
                <a:srgbClr val="000000"/>
              </a:solidFill>
              <a:latin typeface="Calibri" charset="0"/>
            </a:endParaRPr>
          </a:p>
          <a:p>
            <a:pPr marL="482600" indent="-457200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Font typeface="Arial"/>
              <a:buChar char="•"/>
              <a:defRPr/>
            </a:pPr>
            <a:r>
              <a:rPr lang="en-US" sz="11200" dirty="0" smtClean="0">
                <a:solidFill>
                  <a:srgbClr val="000000"/>
                </a:solidFill>
                <a:latin typeface="Calibri" charset="0"/>
              </a:rPr>
              <a:t>2012 </a:t>
            </a:r>
            <a:r>
              <a:rPr lang="en-US" sz="11200" dirty="0">
                <a:solidFill>
                  <a:srgbClr val="000000"/>
                </a:solidFill>
                <a:latin typeface="Calibri" charset="0"/>
              </a:rPr>
              <a:t>online survey, 2,207 </a:t>
            </a:r>
            <a:r>
              <a:rPr lang="en-US" sz="11200" dirty="0" smtClean="0">
                <a:solidFill>
                  <a:srgbClr val="000000"/>
                </a:solidFill>
                <a:latin typeface="Calibri" charset="0"/>
              </a:rPr>
              <a:t>respondents</a:t>
            </a:r>
            <a:endParaRPr lang="en-US" sz="11200" dirty="0">
              <a:solidFill>
                <a:srgbClr val="000000"/>
              </a:solidFill>
              <a:latin typeface="Calibri" charset="0"/>
            </a:endParaRPr>
          </a:p>
          <a:p>
            <a:pPr marL="25400" indent="0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  <a:defRPr/>
            </a:pPr>
            <a:endParaRPr lang="en-US" sz="11200" dirty="0">
              <a:solidFill>
                <a:srgbClr val="000000"/>
              </a:solidFill>
              <a:latin typeface="Calibri" charset="0"/>
            </a:endParaRPr>
          </a:p>
          <a:p>
            <a:pPr marL="482600" indent="-457200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Font typeface="Arial"/>
              <a:buChar char="•"/>
              <a:defRPr/>
            </a:pPr>
            <a:r>
              <a:rPr lang="en-US" sz="11200" dirty="0" smtClean="0">
                <a:solidFill>
                  <a:srgbClr val="000000"/>
                </a:solidFill>
                <a:latin typeface="Calibri" charset="0"/>
              </a:rPr>
              <a:t>94% say important </a:t>
            </a:r>
            <a:r>
              <a:rPr lang="en-US" sz="11200" dirty="0">
                <a:solidFill>
                  <a:srgbClr val="000000"/>
                </a:solidFill>
                <a:latin typeface="Calibri" charset="0"/>
              </a:rPr>
              <a:t>source of collective </a:t>
            </a:r>
            <a:r>
              <a:rPr lang="en-US" sz="11200" dirty="0" smtClean="0">
                <a:solidFill>
                  <a:srgbClr val="000000"/>
                </a:solidFill>
                <a:latin typeface="Calibri" charset="0"/>
              </a:rPr>
              <a:t>pride</a:t>
            </a:r>
          </a:p>
          <a:p>
            <a:pPr marL="482600" indent="-457200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Font typeface="Arial"/>
              <a:buChar char="•"/>
              <a:defRPr/>
            </a:pPr>
            <a:endParaRPr lang="en-US" sz="11200" dirty="0" smtClean="0">
              <a:solidFill>
                <a:srgbClr val="000000"/>
              </a:solidFill>
              <a:latin typeface="Calibri" charset="0"/>
            </a:endParaRPr>
          </a:p>
          <a:p>
            <a:pPr marL="482600" indent="-457200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Font typeface="Arial"/>
              <a:buChar char="•"/>
              <a:defRPr/>
            </a:pPr>
            <a:r>
              <a:rPr lang="en-US" sz="11200" dirty="0" smtClean="0">
                <a:solidFill>
                  <a:srgbClr val="000000"/>
                </a:solidFill>
                <a:latin typeface="Calibri" charset="0"/>
              </a:rPr>
              <a:t>74% say “</a:t>
            </a:r>
            <a:r>
              <a:rPr lang="en-US" sz="11200" dirty="0">
                <a:solidFill>
                  <a:srgbClr val="000000"/>
                </a:solidFill>
                <a:latin typeface="Calibri" charset="0"/>
              </a:rPr>
              <a:t>very important.</a:t>
            </a:r>
            <a:r>
              <a:rPr lang="en-US" sz="11200" dirty="0" smtClean="0">
                <a:solidFill>
                  <a:srgbClr val="000000"/>
                </a:solidFill>
                <a:latin typeface="Calibri" charset="0"/>
              </a:rPr>
              <a:t>”</a:t>
            </a:r>
            <a:endParaRPr lang="en-US" sz="11200" dirty="0">
              <a:solidFill>
                <a:srgbClr val="000000"/>
              </a:solidFill>
              <a:latin typeface="Calibri" charset="0"/>
            </a:endParaRPr>
          </a:p>
          <a:p>
            <a:pPr marL="25400" indent="0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  <a:defRPr/>
            </a:pPr>
            <a:endParaRPr lang="en-US" sz="8000" dirty="0">
              <a:latin typeface="Verdana" charset="0"/>
            </a:endParaRPr>
          </a:p>
          <a:p>
            <a:pPr marL="25400" indent="0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  <a:defRPr/>
            </a:pPr>
            <a:endParaRPr lang="en-US" sz="4800" dirty="0" smtClean="0">
              <a:latin typeface="Verdana" charset="0"/>
            </a:endParaRPr>
          </a:p>
          <a:p>
            <a:pPr marL="25400" indent="0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  <a:defRPr/>
            </a:pPr>
            <a:r>
              <a:rPr lang="en-US" sz="4800" dirty="0" smtClean="0">
                <a:latin typeface="Verdana" charset="0"/>
              </a:rPr>
              <a:t>Source: http</a:t>
            </a:r>
            <a:r>
              <a:rPr lang="en-US" sz="4800" dirty="0">
                <a:latin typeface="Verdana" charset="0"/>
              </a:rPr>
              <a:t>://</a:t>
            </a:r>
            <a:r>
              <a:rPr lang="en-US" sz="4800" dirty="0" err="1">
                <a:latin typeface="Verdana" charset="0"/>
              </a:rPr>
              <a:t>www.thestar.com</a:t>
            </a:r>
            <a:r>
              <a:rPr lang="en-US" sz="4800" dirty="0">
                <a:latin typeface="Verdana" charset="0"/>
              </a:rPr>
              <a:t>/news/</a:t>
            </a:r>
            <a:r>
              <a:rPr lang="en-US" sz="4800" dirty="0" err="1">
                <a:latin typeface="Verdana" charset="0"/>
              </a:rPr>
              <a:t>canada</a:t>
            </a:r>
            <a:r>
              <a:rPr lang="en-US" sz="4800" dirty="0">
                <a:latin typeface="Verdana" charset="0"/>
              </a:rPr>
              <a:t>/2012/11/25/poll_finds_canadians_lagging_in_support_for_monarchy_proud_of_medicare.html</a:t>
            </a:r>
          </a:p>
        </p:txBody>
      </p:sp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0" y="676275"/>
            <a:ext cx="9144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buClr>
                <a:schemeClr val="tx2"/>
              </a:buClr>
              <a:buSzPct val="70000"/>
              <a:buFont typeface="Wingdings" charset="0"/>
              <a:buNone/>
            </a:pPr>
            <a:r>
              <a:rPr lang="en-CA" sz="3200" b="1" dirty="0" smtClean="0">
                <a:solidFill>
                  <a:srgbClr val="000000"/>
                </a:solidFill>
              </a:rPr>
              <a:t>Do Canadian’s like Medicare?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Content Placeholder 2"/>
          <p:cNvSpPr>
            <a:spLocks noGrp="1"/>
          </p:cNvSpPr>
          <p:nvPr>
            <p:ph idx="4294967295"/>
          </p:nvPr>
        </p:nvSpPr>
        <p:spPr>
          <a:xfrm>
            <a:off x="0" y="1827213"/>
            <a:ext cx="9144000" cy="4114800"/>
          </a:xfrm>
        </p:spPr>
        <p:txBody>
          <a:bodyPr rtlCol="0">
            <a:normAutofit fontScale="77500" lnSpcReduction="20000"/>
          </a:bodyPr>
          <a:lstStyle/>
          <a:p>
            <a:pPr marL="482600" indent="-4572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Yes</a:t>
            </a:r>
            <a:endParaRPr lang="en-US" sz="2800" dirty="0" smtClean="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  <a:p>
            <a:pPr marL="482600" indent="-4572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endParaRPr lang="en-US" sz="2800" dirty="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  <a:p>
            <a:pPr marL="482600" indent="-4572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Constitutional challenge from </a:t>
            </a:r>
            <a:r>
              <a:rPr lang="en-US" sz="2800" dirty="0" err="1" smtClean="0">
                <a:solidFill>
                  <a:srgbClr val="000000"/>
                </a:solidFill>
                <a:latin typeface="Calibri" charset="0"/>
              </a:rPr>
              <a:t>Cambie</a:t>
            </a:r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 Surgical Centre and Dr. Brian Day (former head of CMA) </a:t>
            </a:r>
            <a:endParaRPr lang="en-US" sz="2800" dirty="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  <a:p>
            <a:pPr marL="25400" indent="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Symbol" pitchFamily="18" charset="2"/>
              <a:buNone/>
              <a:defRPr/>
            </a:pPr>
            <a:endParaRPr lang="en-US" sz="2800" dirty="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  <a:p>
            <a:pPr marL="482600" indent="-4572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Neo-liberal agenda</a:t>
            </a:r>
          </a:p>
          <a:p>
            <a:pPr marL="482600" indent="-45720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endParaRPr lang="en-US" sz="2800" dirty="0">
              <a:solidFill>
                <a:srgbClr val="000000"/>
              </a:solidFill>
              <a:latin typeface="Calibri" charset="0"/>
            </a:endParaRPr>
          </a:p>
          <a:p>
            <a:pPr marL="482600" indent="-457200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Conservative PM – </a:t>
            </a:r>
            <a:r>
              <a:rPr lang="en-US" sz="2600" dirty="0" smtClean="0">
                <a:solidFill>
                  <a:srgbClr val="000000"/>
                </a:solidFill>
              </a:rPr>
              <a:t>keep </a:t>
            </a:r>
            <a:r>
              <a:rPr lang="en-US" sz="2600" dirty="0">
                <a:solidFill>
                  <a:srgbClr val="000000"/>
                </a:solidFill>
              </a:rPr>
              <a:t>federal health care funding </a:t>
            </a:r>
            <a:r>
              <a:rPr lang="en-US" sz="2600" dirty="0" smtClean="0">
                <a:solidFill>
                  <a:srgbClr val="000000"/>
                </a:solidFill>
              </a:rPr>
              <a:t>at </a:t>
            </a:r>
            <a:r>
              <a:rPr lang="en-US" sz="2600" dirty="0">
                <a:solidFill>
                  <a:srgbClr val="000000"/>
                </a:solidFill>
              </a:rPr>
              <a:t>current level until </a:t>
            </a:r>
            <a:r>
              <a:rPr lang="en-US" sz="2600" dirty="0" smtClean="0">
                <a:solidFill>
                  <a:srgbClr val="000000"/>
                </a:solidFill>
              </a:rPr>
              <a:t>2017. Then, </a:t>
            </a:r>
            <a:r>
              <a:rPr lang="en-US" sz="2600" dirty="0">
                <a:solidFill>
                  <a:srgbClr val="000000"/>
                </a:solidFill>
              </a:rPr>
              <a:t>i</a:t>
            </a:r>
            <a:r>
              <a:rPr lang="en-US" sz="2600" dirty="0" smtClean="0">
                <a:solidFill>
                  <a:srgbClr val="000000"/>
                </a:solidFill>
              </a:rPr>
              <a:t>nstead of 6% increase </a:t>
            </a:r>
            <a:r>
              <a:rPr lang="en-US" sz="2600">
                <a:solidFill>
                  <a:srgbClr val="000000"/>
                </a:solidFill>
              </a:rPr>
              <a:t>in </a:t>
            </a:r>
            <a:r>
              <a:rPr lang="en-US" sz="2600" smtClean="0">
                <a:solidFill>
                  <a:srgbClr val="000000"/>
                </a:solidFill>
              </a:rPr>
              <a:t>funding/year</a:t>
            </a:r>
            <a:r>
              <a:rPr lang="en-US" sz="2600" dirty="0">
                <a:solidFill>
                  <a:srgbClr val="000000"/>
                </a:solidFill>
              </a:rPr>
              <a:t>, </a:t>
            </a:r>
            <a:r>
              <a:rPr lang="en-US" sz="2600" dirty="0" smtClean="0">
                <a:solidFill>
                  <a:srgbClr val="000000"/>
                </a:solidFill>
              </a:rPr>
              <a:t>health </a:t>
            </a:r>
            <a:r>
              <a:rPr lang="en-US" sz="2600" dirty="0">
                <a:solidFill>
                  <a:srgbClr val="000000"/>
                </a:solidFill>
              </a:rPr>
              <a:t>transfer to </a:t>
            </a:r>
            <a:r>
              <a:rPr lang="en-US" sz="2600" dirty="0" smtClean="0">
                <a:solidFill>
                  <a:srgbClr val="000000"/>
                </a:solidFill>
              </a:rPr>
              <a:t>provinces </a:t>
            </a:r>
            <a:r>
              <a:rPr lang="en-US" sz="2600" dirty="0">
                <a:solidFill>
                  <a:srgbClr val="000000"/>
                </a:solidFill>
              </a:rPr>
              <a:t>and territories </a:t>
            </a:r>
            <a:r>
              <a:rPr lang="en-US" sz="2600" dirty="0" smtClean="0">
                <a:solidFill>
                  <a:srgbClr val="000000"/>
                </a:solidFill>
              </a:rPr>
              <a:t>tied </a:t>
            </a:r>
            <a:r>
              <a:rPr lang="en-US" sz="2600" dirty="0">
                <a:solidFill>
                  <a:srgbClr val="000000"/>
                </a:solidFill>
              </a:rPr>
              <a:t>to economic growth, with </a:t>
            </a:r>
            <a:r>
              <a:rPr lang="en-US" sz="2600" dirty="0" smtClean="0">
                <a:solidFill>
                  <a:srgbClr val="000000"/>
                </a:solidFill>
              </a:rPr>
              <a:t>3% minimum</a:t>
            </a:r>
            <a:r>
              <a:rPr lang="en-US" sz="2600" dirty="0">
                <a:solidFill>
                  <a:srgbClr val="000000"/>
                </a:solidFill>
              </a:rPr>
              <a:t>.</a:t>
            </a:r>
            <a:endParaRPr lang="en-US" sz="2600" dirty="0">
              <a:solidFill>
                <a:srgbClr val="000000"/>
              </a:solidFill>
              <a:latin typeface="Calibri" charset="0"/>
            </a:endParaRPr>
          </a:p>
          <a:p>
            <a:pPr marL="25400" indent="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Symbol" pitchFamily="18" charset="2"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 </a:t>
            </a:r>
          </a:p>
          <a:p>
            <a:pPr marL="539750" indent="-514350" eaLnBrk="1" fontAlgn="auto" hangingPunct="1">
              <a:spcAft>
                <a:spcPts val="0"/>
              </a:spcAft>
              <a:buFont typeface="Symbol" pitchFamily="18" charset="2"/>
              <a:buChar char=""/>
              <a:defRPr/>
            </a:pPr>
            <a:endParaRPr lang="en-US" sz="2800" dirty="0">
              <a:latin typeface="Verdana" charset="0"/>
              <a:ea typeface="+mn-ea"/>
              <a:cs typeface="+mn-cs"/>
            </a:endParaRPr>
          </a:p>
        </p:txBody>
      </p:sp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0" y="676275"/>
            <a:ext cx="9144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buClr>
                <a:schemeClr val="tx2"/>
              </a:buClr>
              <a:buSzPct val="70000"/>
              <a:buFont typeface="Wingdings" charset="0"/>
              <a:buNone/>
            </a:pPr>
            <a:r>
              <a:rPr lang="en-CA" sz="3200" b="1" dirty="0" smtClean="0">
                <a:solidFill>
                  <a:srgbClr val="000000"/>
                </a:solidFill>
              </a:rPr>
              <a:t>Are there threats to Medicare in Canada?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3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0" y="676440"/>
            <a:ext cx="9143280" cy="673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20000"/>
              </a:lnSpc>
            </a:pPr>
            <a:r>
              <a:rPr lang="en-US" sz="3200" b="1">
                <a:solidFill>
                  <a:srgbClr val="000000"/>
                </a:solidFill>
                <a:latin typeface="Calibri"/>
                <a:ea typeface="ヒラギノ角ゴ Pro W3"/>
              </a:rPr>
              <a:t>                  Canadian Doctors for Medicare</a:t>
            </a:r>
            <a:endParaRPr/>
          </a:p>
        </p:txBody>
      </p:sp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353880" y="335520"/>
            <a:ext cx="2115000" cy="1310400"/>
          </a:xfrm>
          <a:prstGeom prst="rect">
            <a:avLst/>
          </a:prstGeom>
          <a:ln>
            <a:noFill/>
          </a:ln>
        </p:spPr>
      </p:pic>
      <p:pic>
        <p:nvPicPr>
          <p:cNvPr id="102" name="Picture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1097280" y="1788840"/>
            <a:ext cx="6949440" cy="4886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6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2" descr="david-horsey-cartoon20091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6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354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 idx="4294967295"/>
          </p:nvPr>
        </p:nvSpPr>
        <p:spPr>
          <a:xfrm>
            <a:off x="0" y="301625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00"/>
                </a:solidFill>
                <a:latin typeface="Calibri" charset="0"/>
              </a:rPr>
              <a:t>How to describe Canada</a:t>
            </a:r>
            <a:r>
              <a:rPr lang="ja-JP" altLang="en-US" sz="3200" b="1">
                <a:solidFill>
                  <a:srgbClr val="000000"/>
                </a:solidFill>
                <a:latin typeface="Calibri" charset="0"/>
                <a:ea typeface="HGP明朝E" charset="0"/>
                <a:cs typeface="HGP明朝E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  <a:latin typeface="Calibri" charset="0"/>
                <a:ea typeface="HGP明朝E" charset="0"/>
                <a:cs typeface="HGP明朝E" charset="0"/>
              </a:rPr>
              <a:t>s health care system in one sentence?</a:t>
            </a:r>
            <a:endParaRPr lang="en-US" sz="3200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2466" name="Content Placeholder 2"/>
          <p:cNvSpPr>
            <a:spLocks noGrp="1"/>
          </p:cNvSpPr>
          <p:nvPr>
            <p:ph idx="4294967295"/>
          </p:nvPr>
        </p:nvSpPr>
        <p:spPr>
          <a:xfrm>
            <a:off x="0" y="1444624"/>
            <a:ext cx="9144000" cy="5413375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9600" dirty="0" smtClean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Interlocking set </a:t>
            </a:r>
            <a:r>
              <a:rPr lang="en-US" sz="9600" dirty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of 10 provincial and 3 </a:t>
            </a:r>
            <a:r>
              <a:rPr lang="en-US" sz="9600" dirty="0" smtClean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territorial health </a:t>
            </a:r>
            <a:r>
              <a:rPr lang="en-US" sz="9600" dirty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insurance </a:t>
            </a:r>
            <a:r>
              <a:rPr lang="en-US" sz="9600" dirty="0" smtClean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plans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9600" dirty="0" smtClean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Publicly administered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9600" dirty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P</a:t>
            </a:r>
            <a:r>
              <a:rPr lang="en-US" sz="9600" dirty="0" smtClean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ublicly funded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9600" dirty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P</a:t>
            </a:r>
            <a:r>
              <a:rPr lang="en-US" sz="9600" dirty="0" smtClean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rivately delivered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9600" dirty="0" smtClean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Universal</a:t>
            </a:r>
            <a:endParaRPr lang="en-US" sz="9600" dirty="0">
              <a:solidFill>
                <a:schemeClr val="tx1"/>
              </a:solidFill>
              <a:latin typeface="Calibri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9600" dirty="0" smtClean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Accessible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9600" dirty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C</a:t>
            </a:r>
            <a:r>
              <a:rPr lang="en-US" sz="9600" dirty="0" smtClean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omprehensive coverage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9600" dirty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P</a:t>
            </a:r>
            <a:r>
              <a:rPr lang="en-US" sz="9600" dirty="0" smtClean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ortable </a:t>
            </a:r>
            <a:r>
              <a:rPr lang="en-US" sz="9600" dirty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wherever you </a:t>
            </a:r>
            <a:r>
              <a:rPr lang="en-US" sz="9600" dirty="0" smtClean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go</a:t>
            </a:r>
          </a:p>
          <a:p>
            <a:pPr eaLnBrk="1" fontAlgn="auto" hangingPunct="1"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9600" dirty="0" smtClean="0">
                <a:solidFill>
                  <a:schemeClr val="tx1"/>
                </a:solidFill>
                <a:latin typeface="Calibri" charset="0"/>
              </a:rPr>
              <a:t>Choice of provider</a:t>
            </a:r>
            <a:endParaRPr lang="en-US" sz="9600" dirty="0">
              <a:solidFill>
                <a:schemeClr val="tx1"/>
              </a:solidFill>
              <a:latin typeface="Calibri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endParaRPr lang="en-US" sz="3200" dirty="0"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47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Content Placeholder 2"/>
          <p:cNvSpPr>
            <a:spLocks noGrp="1"/>
          </p:cNvSpPr>
          <p:nvPr>
            <p:ph idx="4294967295"/>
          </p:nvPr>
        </p:nvSpPr>
        <p:spPr>
          <a:xfrm>
            <a:off x="0" y="1827213"/>
            <a:ext cx="9144000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en-US" sz="3600">
                <a:solidFill>
                  <a:srgbClr val="000000"/>
                </a:solidFill>
                <a:latin typeface="Verdana" charset="0"/>
              </a:rPr>
              <a:t>All medically necessary hospital and physician services</a:t>
            </a:r>
          </a:p>
        </p:txBody>
      </p:sp>
      <p:sp>
        <p:nvSpPr>
          <p:cNvPr id="65538" name="Text Box 3"/>
          <p:cNvSpPr txBox="1">
            <a:spLocks noChangeArrowheads="1"/>
          </p:cNvSpPr>
          <p:nvPr/>
        </p:nvSpPr>
        <p:spPr bwMode="auto">
          <a:xfrm>
            <a:off x="254000" y="776288"/>
            <a:ext cx="8302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</a:rPr>
              <a:t>What services are covered?</a:t>
            </a:r>
          </a:p>
        </p:txBody>
      </p:sp>
    </p:spTree>
    <p:extLst>
      <p:ext uri="{BB962C8B-B14F-4D97-AF65-F5344CB8AC3E}">
        <p14:creationId xmlns:p14="http://schemas.microsoft.com/office/powerpoint/2010/main" val="31447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Content Placeholder 2"/>
          <p:cNvSpPr>
            <a:spLocks noGrp="1"/>
          </p:cNvSpPr>
          <p:nvPr>
            <p:ph idx="4294967295"/>
          </p:nvPr>
        </p:nvSpPr>
        <p:spPr>
          <a:xfrm>
            <a:off x="88900" y="1827213"/>
            <a:ext cx="9055100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 charset="0"/>
              </a:rPr>
              <a:t>Medical experts, including physicians, not insurance </a:t>
            </a:r>
            <a:r>
              <a:rPr lang="en-US" sz="3200" dirty="0" smtClean="0">
                <a:solidFill>
                  <a:srgbClr val="000000"/>
                </a:solidFill>
                <a:latin typeface="Calibri" charset="0"/>
              </a:rPr>
              <a:t>companies</a:t>
            </a:r>
            <a:endParaRPr lang="en-US" sz="3200" dirty="0">
              <a:solidFill>
                <a:srgbClr val="000000"/>
              </a:solidFill>
              <a:latin typeface="Calibri" charset="0"/>
            </a:endParaRPr>
          </a:p>
          <a:p>
            <a:pPr eaLnBrk="1" hangingPunct="1"/>
            <a:endParaRPr lang="en-US" sz="3200" dirty="0">
              <a:latin typeface="Calibri" charset="0"/>
            </a:endParaRPr>
          </a:p>
        </p:txBody>
      </p:sp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0" y="784225"/>
            <a:ext cx="8683625" cy="59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buClr>
                <a:schemeClr val="tx2"/>
              </a:buClr>
              <a:buSzPct val="70000"/>
              <a:buFont typeface="Wingdings" charset="0"/>
              <a:buNone/>
            </a:pPr>
            <a:r>
              <a:rPr lang="en-US" sz="2800" b="1" dirty="0">
                <a:solidFill>
                  <a:srgbClr val="000000"/>
                </a:solidFill>
              </a:rPr>
              <a:t>Who decides what’s medically necessary?</a:t>
            </a:r>
          </a:p>
        </p:txBody>
      </p:sp>
    </p:spTree>
    <p:extLst>
      <p:ext uri="{BB962C8B-B14F-4D97-AF65-F5344CB8AC3E}">
        <p14:creationId xmlns:p14="http://schemas.microsoft.com/office/powerpoint/2010/main" val="8270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Content Placeholder 2"/>
          <p:cNvSpPr>
            <a:spLocks noGrp="1"/>
          </p:cNvSpPr>
          <p:nvPr>
            <p:ph idx="4294967295"/>
          </p:nvPr>
        </p:nvSpPr>
        <p:spPr>
          <a:xfrm>
            <a:off x="0" y="1827213"/>
            <a:ext cx="9144000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charset="0"/>
              </a:rPr>
              <a:t>Yes </a:t>
            </a:r>
            <a:endParaRPr lang="en-US" sz="32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Font typeface="Arial" charset="0"/>
              <a:buChar char="•"/>
            </a:pPr>
            <a:endParaRPr lang="en-US" sz="32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 charset="0"/>
              </a:rPr>
              <a:t>You choose FP and they refer to appropriate specialists (that you can choose</a:t>
            </a:r>
            <a:r>
              <a:rPr lang="en-US" sz="3200" dirty="0" smtClean="0">
                <a:solidFill>
                  <a:srgbClr val="000000"/>
                </a:solidFill>
                <a:latin typeface="Calibri" charset="0"/>
              </a:rPr>
              <a:t>)</a:t>
            </a:r>
            <a:endParaRPr lang="en-US" sz="32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buFont typeface="Wingdings" charset="0"/>
              <a:buNone/>
            </a:pPr>
            <a:endParaRPr lang="en-US" sz="3200" dirty="0">
              <a:latin typeface="Calibri" charset="0"/>
            </a:endParaRPr>
          </a:p>
        </p:txBody>
      </p:sp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0" y="784225"/>
            <a:ext cx="86836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buClr>
                <a:schemeClr val="tx2"/>
              </a:buClr>
              <a:buSzPct val="70000"/>
              <a:buFont typeface="Wingdings" charset="0"/>
              <a:buNone/>
            </a:pPr>
            <a:r>
              <a:rPr lang="en-US" sz="3600" b="1">
                <a:solidFill>
                  <a:srgbClr val="000000"/>
                </a:solidFill>
              </a:rPr>
              <a:t>Can you choose your own doctor?</a:t>
            </a:r>
          </a:p>
        </p:txBody>
      </p:sp>
    </p:spTree>
    <p:extLst>
      <p:ext uri="{BB962C8B-B14F-4D97-AF65-F5344CB8AC3E}">
        <p14:creationId xmlns:p14="http://schemas.microsoft.com/office/powerpoint/2010/main" val="52023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Content Placeholder 2"/>
          <p:cNvSpPr>
            <a:spLocks noGrp="1"/>
          </p:cNvSpPr>
          <p:nvPr>
            <p:ph idx="4294967295"/>
          </p:nvPr>
        </p:nvSpPr>
        <p:spPr>
          <a:xfrm>
            <a:off x="0" y="1827213"/>
            <a:ext cx="9144000" cy="4114800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sz="3200" dirty="0" smtClean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Most </a:t>
            </a:r>
            <a:r>
              <a:rPr lang="en-US" sz="3200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in </a:t>
            </a:r>
            <a:r>
              <a:rPr lang="ja-JP" altLang="en-US" sz="3200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“</a:t>
            </a:r>
            <a:r>
              <a:rPr lang="en-US" altLang="ja-JP" sz="3200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private</a:t>
            </a:r>
            <a:r>
              <a:rPr lang="ja-JP" altLang="en-US" sz="3200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”</a:t>
            </a:r>
            <a:r>
              <a:rPr lang="en-US" altLang="ja-JP" sz="3200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 practice just like in the </a:t>
            </a:r>
            <a:r>
              <a:rPr lang="en-US" altLang="ja-JP" sz="3200" dirty="0" smtClean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US</a:t>
            </a:r>
          </a:p>
          <a:p>
            <a:pPr marL="0" indent="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Symbol" pitchFamily="18" charset="2"/>
              <a:buNone/>
              <a:defRPr/>
            </a:pPr>
            <a:endParaRPr lang="en-US" altLang="ja-JP" sz="3200" dirty="0" smtClean="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  <a:p>
            <a:pPr marL="274320" indent="-27432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Font typeface="Arial"/>
              <a:buChar char="•"/>
              <a:defRPr/>
            </a:pPr>
            <a:r>
              <a:rPr lang="en-US" altLang="ja-JP" sz="3200" dirty="0" smtClean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Some </a:t>
            </a:r>
            <a:r>
              <a:rPr lang="en-US" altLang="ja-JP" sz="3200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in other practice settings, such as clinics, community health </a:t>
            </a:r>
            <a:r>
              <a:rPr lang="en-US" altLang="ja-JP" sz="3200" dirty="0" err="1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centres</a:t>
            </a:r>
            <a:r>
              <a:rPr lang="en-US" altLang="ja-JP" sz="3200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, and group </a:t>
            </a:r>
            <a:r>
              <a:rPr lang="en-US" altLang="ja-JP" sz="3200" dirty="0" smtClean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practices</a:t>
            </a:r>
            <a:endParaRPr lang="en-US" altLang="ja-JP" sz="3200" dirty="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  <a:p>
            <a:pPr marL="514350" indent="-51435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charset="0"/>
              <a:buNone/>
              <a:defRPr/>
            </a:pPr>
            <a:endParaRPr lang="en-US" dirty="0">
              <a:latin typeface="Verdana" charset="0"/>
              <a:ea typeface="+mn-ea"/>
              <a:cs typeface="+mn-cs"/>
            </a:endParaRPr>
          </a:p>
        </p:txBody>
      </p:sp>
      <p:sp>
        <p:nvSpPr>
          <p:cNvPr id="68610" name="Text Box 3"/>
          <p:cNvSpPr txBox="1">
            <a:spLocks noChangeArrowheads="1"/>
          </p:cNvSpPr>
          <p:nvPr/>
        </p:nvSpPr>
        <p:spPr bwMode="auto">
          <a:xfrm>
            <a:off x="0" y="679450"/>
            <a:ext cx="8275638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buClr>
                <a:schemeClr val="tx2"/>
              </a:buClr>
              <a:buSzPct val="70000"/>
              <a:buFont typeface="Wingdings" charset="0"/>
              <a:buNone/>
            </a:pPr>
            <a:r>
              <a:rPr lang="en-US" sz="4000" b="1">
                <a:solidFill>
                  <a:srgbClr val="000000"/>
                </a:solidFill>
              </a:rPr>
              <a:t>Where do doctors work? </a:t>
            </a:r>
          </a:p>
        </p:txBody>
      </p:sp>
    </p:spTree>
    <p:extLst>
      <p:ext uri="{BB962C8B-B14F-4D97-AF65-F5344CB8AC3E}">
        <p14:creationId xmlns:p14="http://schemas.microsoft.com/office/powerpoint/2010/main" val="254537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Content Placeholder 2"/>
          <p:cNvSpPr>
            <a:spLocks noGrp="1"/>
          </p:cNvSpPr>
          <p:nvPr>
            <p:ph idx="4294967295"/>
          </p:nvPr>
        </p:nvSpPr>
        <p:spPr>
          <a:xfrm>
            <a:off x="0" y="1827213"/>
            <a:ext cx="91440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F1969"/>
              </a:buClr>
              <a:buFont typeface="Arial" charset="0"/>
              <a:buChar char="•"/>
            </a:pPr>
            <a:r>
              <a:rPr lang="en-US" sz="2800">
                <a:solidFill>
                  <a:srgbClr val="000000"/>
                </a:solidFill>
                <a:latin typeface="Calibri" charset="0"/>
              </a:rPr>
              <a:t>Private practice = FFS</a:t>
            </a:r>
          </a:p>
          <a:p>
            <a:pPr eaLnBrk="1" hangingPunct="1">
              <a:spcBef>
                <a:spcPct val="0"/>
              </a:spcBef>
              <a:buClr>
                <a:srgbClr val="FF1969"/>
              </a:buClr>
              <a:buFont typeface="Arial" charset="0"/>
              <a:buChar char="•"/>
            </a:pPr>
            <a:endParaRPr lang="en-US" sz="280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spcBef>
                <a:spcPct val="0"/>
              </a:spcBef>
              <a:buClr>
                <a:srgbClr val="FF1969"/>
              </a:buClr>
              <a:buFont typeface="Arial" charset="0"/>
              <a:buChar char="•"/>
            </a:pPr>
            <a:r>
              <a:rPr lang="en-US" sz="2800">
                <a:solidFill>
                  <a:srgbClr val="000000"/>
                </a:solidFill>
                <a:latin typeface="Calibri" charset="0"/>
              </a:rPr>
              <a:t>Group practice = alternative payment schemes (salary, blended payment)</a:t>
            </a:r>
            <a:endParaRPr lang="en-US" sz="2800" b="1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spcBef>
                <a:spcPct val="0"/>
              </a:spcBef>
              <a:buClr>
                <a:srgbClr val="FF1969"/>
              </a:buClr>
              <a:buFont typeface="Arial" charset="0"/>
              <a:buChar char="•"/>
            </a:pPr>
            <a:endParaRPr lang="en-US" sz="280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spcBef>
                <a:spcPct val="0"/>
              </a:spcBef>
              <a:buClr>
                <a:srgbClr val="FF1969"/>
              </a:buClr>
              <a:buFont typeface="Arial" charset="0"/>
              <a:buChar char="•"/>
            </a:pPr>
            <a:r>
              <a:rPr lang="en-US" sz="2800">
                <a:solidFill>
                  <a:srgbClr val="000000"/>
                </a:solidFill>
                <a:latin typeface="Calibri" charset="0"/>
              </a:rPr>
              <a:t>Fee schedules negotiated between each provincial/territorial government and medical associations</a:t>
            </a: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endParaRPr lang="en-US" sz="3200">
              <a:latin typeface="Calibri" charset="0"/>
            </a:endParaRPr>
          </a:p>
          <a:p>
            <a:pPr eaLnBrk="1" hangingPunct="1">
              <a:lnSpc>
                <a:spcPct val="80000"/>
              </a:lnSpc>
            </a:pPr>
            <a:endParaRPr lang="en-US" sz="3200">
              <a:latin typeface="Calibri" charset="0"/>
            </a:endParaRPr>
          </a:p>
        </p:txBody>
      </p:sp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0" y="777875"/>
            <a:ext cx="828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defTabSz="914400" eaLnBrk="1" hangingPunct="1">
              <a:buClr>
                <a:schemeClr val="tx2"/>
              </a:buClr>
              <a:buSzPct val="70000"/>
              <a:buFont typeface="Wingdings" charset="0"/>
              <a:buNone/>
            </a:pPr>
            <a:r>
              <a:rPr lang="en-US" sz="4000" b="1">
                <a:solidFill>
                  <a:srgbClr val="000000"/>
                </a:solidFill>
              </a:rPr>
              <a:t>How are doctors paid?</a:t>
            </a:r>
          </a:p>
        </p:txBody>
      </p:sp>
    </p:spTree>
    <p:extLst>
      <p:ext uri="{BB962C8B-B14F-4D97-AF65-F5344CB8AC3E}">
        <p14:creationId xmlns:p14="http://schemas.microsoft.com/office/powerpoint/2010/main" val="153925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Content Placeholder 2"/>
          <p:cNvSpPr>
            <a:spLocks noGrp="1"/>
          </p:cNvSpPr>
          <p:nvPr>
            <p:ph idx="4294967295"/>
          </p:nvPr>
        </p:nvSpPr>
        <p:spPr>
          <a:xfrm>
            <a:off x="0" y="1827213"/>
            <a:ext cx="9144000" cy="4114800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1969"/>
              </a:buClr>
              <a:buFont typeface="Arial"/>
              <a:buChar char="•"/>
              <a:defRPr/>
            </a:pPr>
            <a:r>
              <a:rPr lang="en-US" sz="3200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Mostly through global budgets, though some are experimenting with </a:t>
            </a:r>
            <a:r>
              <a:rPr lang="en-US" sz="3200" i="1" dirty="0" smtClean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activity</a:t>
            </a:r>
            <a:r>
              <a:rPr lang="en-US" sz="3200" i="1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-based </a:t>
            </a:r>
            <a:r>
              <a:rPr lang="en-US" sz="3200" i="1" dirty="0" smtClean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funding </a:t>
            </a:r>
            <a:r>
              <a:rPr lang="en-US" sz="3200" dirty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(ABF), the Canadian version of </a:t>
            </a:r>
            <a:r>
              <a:rPr lang="en-US" sz="3200" dirty="0" smtClean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PPS/DRGs</a:t>
            </a:r>
          </a:p>
          <a:p>
            <a:pPr marL="0" indent="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FF1969"/>
              </a:buClr>
              <a:buFont typeface="Wingdings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+mn-ea"/>
                <a:cs typeface="+mn-cs"/>
              </a:rPr>
              <a:t>  </a:t>
            </a:r>
            <a:endParaRPr lang="en-US" dirty="0">
              <a:solidFill>
                <a:srgbClr val="000000"/>
              </a:solidFill>
              <a:latin typeface="Calibri" charset="0"/>
              <a:ea typeface="+mn-ea"/>
              <a:cs typeface="+mn-cs"/>
            </a:endParaRPr>
          </a:p>
          <a:p>
            <a:pPr marL="423863" indent="-51435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dirty="0">
              <a:latin typeface="Calibri" charset="0"/>
              <a:ea typeface="+mn-ea"/>
              <a:cs typeface="+mn-cs"/>
            </a:endParaRPr>
          </a:p>
        </p:txBody>
      </p:sp>
      <p:sp>
        <p:nvSpPr>
          <p:cNvPr id="71682" name="Text Box 3"/>
          <p:cNvSpPr txBox="1">
            <a:spLocks noChangeArrowheads="1"/>
          </p:cNvSpPr>
          <p:nvPr/>
        </p:nvSpPr>
        <p:spPr bwMode="auto">
          <a:xfrm>
            <a:off x="0" y="679450"/>
            <a:ext cx="860425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buClr>
                <a:schemeClr val="tx2"/>
              </a:buClr>
              <a:buSzPct val="70000"/>
              <a:buFont typeface="Wingdings" charset="0"/>
              <a:buNone/>
            </a:pPr>
            <a:r>
              <a:rPr lang="en-US" sz="4000" b="1">
                <a:solidFill>
                  <a:srgbClr val="000000"/>
                </a:solidFill>
              </a:rPr>
              <a:t>How are hospitals paid?</a:t>
            </a:r>
          </a:p>
        </p:txBody>
      </p:sp>
    </p:spTree>
    <p:extLst>
      <p:ext uri="{BB962C8B-B14F-4D97-AF65-F5344CB8AC3E}">
        <p14:creationId xmlns:p14="http://schemas.microsoft.com/office/powerpoint/2010/main" val="337705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86</TotalTime>
  <Words>440</Words>
  <Application>Microsoft Macintosh PowerPoint</Application>
  <PresentationFormat>On-screen Show (4:3)</PresentationFormat>
  <Paragraphs>70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Breeze</vt:lpstr>
      <vt:lpstr>International Health Systems:   Models for the U.S.</vt:lpstr>
      <vt:lpstr>PowerPoint Presentation</vt:lpstr>
      <vt:lpstr>How to describe Canada’s health care system in one sentence?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Palmer</dc:creator>
  <cp:lastModifiedBy>Karen Palmer</cp:lastModifiedBy>
  <cp:revision>20</cp:revision>
  <dcterms:created xsi:type="dcterms:W3CDTF">2013-10-30T00:25:30Z</dcterms:created>
  <dcterms:modified xsi:type="dcterms:W3CDTF">2014-11-06T17:20:07Z</dcterms:modified>
</cp:coreProperties>
</file>