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1" r:id="rId5"/>
    <p:sldId id="296" r:id="rId6"/>
    <p:sldId id="260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79" r:id="rId17"/>
    <p:sldId id="280" r:id="rId18"/>
    <p:sldId id="281" r:id="rId19"/>
    <p:sldId id="282" r:id="rId20"/>
    <p:sldId id="284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9673"/>
    <a:srgbClr val="009686"/>
    <a:srgbClr val="009A89"/>
    <a:srgbClr val="4C937E"/>
    <a:srgbClr val="55A190"/>
    <a:srgbClr val="4C937C"/>
    <a:srgbClr val="999999"/>
    <a:srgbClr val="FFFF00"/>
    <a:srgbClr val="4D7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9" autoAdjust="0"/>
    <p:restoredTop sz="99762" autoAdjust="0"/>
  </p:normalViewPr>
  <p:slideViewPr>
    <p:cSldViewPr snapToGrid="0">
      <p:cViewPr varScale="1">
        <p:scale>
          <a:sx n="119" d="100"/>
          <a:sy n="119" d="100"/>
        </p:scale>
        <p:origin x="-4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31649168854"/>
          <c:y val="0.0687848675929033"/>
          <c:w val="0.862568350831146"/>
          <c:h val="0.740863001470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5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Mammogram</c:v>
                </c:pt>
                <c:pt idx="1">
                  <c:v>Pap </c:v>
                </c:pt>
                <c:pt idx="2">
                  <c:v>Diabetes_x000d_on Meds</c:v>
                </c:pt>
                <c:pt idx="3">
                  <c:v>Depress.</c:v>
                </c:pt>
                <c:pt idx="4">
                  <c:v>Catastroph._x000d_Medical_x000d_Costs</c:v>
                </c:pt>
                <c:pt idx="5">
                  <c:v>Mortality _x000d_(High_x000d_Estimate)</c:v>
                </c:pt>
                <c:pt idx="6">
                  <c:v>Mortality _x000d_(Low_x000d_Estimate)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195492.0</c:v>
                </c:pt>
                <c:pt idx="1">
                  <c:v>443677.0</c:v>
                </c:pt>
                <c:pt idx="2">
                  <c:v>422553.0</c:v>
                </c:pt>
                <c:pt idx="3">
                  <c:v>-712038.0</c:v>
                </c:pt>
                <c:pt idx="4">
                  <c:v>-240700.0</c:v>
                </c:pt>
                <c:pt idx="5">
                  <c:v>-17104.0</c:v>
                </c:pt>
                <c:pt idx="6">
                  <c:v>-7115.0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132407192"/>
        <c:axId val="-2114700824"/>
      </c:barChart>
      <c:catAx>
        <c:axId val="-2132407192"/>
        <c:scaling>
          <c:orientation val="minMax"/>
        </c:scaling>
        <c:delete val="0"/>
        <c:axPos val="b"/>
        <c:majorGridlines>
          <c:spPr>
            <a:ln w="38100" cmpd="sng">
              <a:solidFill>
                <a:schemeClr val="bg1">
                  <a:lumMod val="75000"/>
                </a:schemeClr>
              </a:solidFill>
            </a:ln>
          </c:spPr>
        </c:majorGridlines>
        <c:majorTickMark val="none"/>
        <c:minorTickMark val="none"/>
        <c:tickLblPos val="low"/>
        <c:spPr>
          <a:ln w="28575" cmpd="sng">
            <a:solidFill>
              <a:srgbClr val="000000"/>
            </a:solidFill>
          </a:ln>
        </c:spPr>
        <c:txPr>
          <a:bodyPr rot="0" vert="horz"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-2114700824"/>
        <c:crosses val="autoZero"/>
        <c:auto val="0"/>
        <c:lblAlgn val="ctr"/>
        <c:lblOffset val="100"/>
        <c:tickLblSkip val="1"/>
        <c:noMultiLvlLbl val="0"/>
      </c:catAx>
      <c:valAx>
        <c:axId val="-21147008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132407192"/>
        <c:crosses val="autoZero"/>
        <c:crossBetween val="between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>
          <a:solidFill>
            <a:srgbClr val="000000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431649168854"/>
          <c:y val="0.0687848675929033"/>
          <c:w val="0.862568350831146"/>
          <c:h val="0.7408630014707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Lbls>
            <c:dLbl>
              <c:idx val="5"/>
              <c:spPr/>
              <c:txPr>
                <a:bodyPr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400">
                      <a:solidFill>
                        <a:srgbClr val="003300"/>
                      </a:solidFill>
                      <a:latin typeface="Franklin Gothic Book"/>
                      <a:cs typeface="Franklin Gothic Book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Mammogram</c:v>
                </c:pt>
                <c:pt idx="1">
                  <c:v>Pap </c:v>
                </c:pt>
                <c:pt idx="2">
                  <c:v>Diabetes_x000d_on Meds</c:v>
                </c:pt>
                <c:pt idx="3">
                  <c:v>Depress.</c:v>
                </c:pt>
                <c:pt idx="4">
                  <c:v>Catastroph._x000d_Medical_x000d_Costs</c:v>
                </c:pt>
                <c:pt idx="5">
                  <c:v>Mortality _x000d_(High_x000d_Estimate)</c:v>
                </c:pt>
                <c:pt idx="6">
                  <c:v>Mortality _x000d_(Low_x000d_Estimate)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7628.0</c:v>
                </c:pt>
                <c:pt idx="1">
                  <c:v>16769.0</c:v>
                </c:pt>
                <c:pt idx="2">
                  <c:v>14779.0</c:v>
                </c:pt>
                <c:pt idx="3">
                  <c:v>-24904.0</c:v>
                </c:pt>
                <c:pt idx="4">
                  <c:v>-8880.0</c:v>
                </c:pt>
                <c:pt idx="5">
                  <c:v>-542.0</c:v>
                </c:pt>
                <c:pt idx="6">
                  <c:v>-249.0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056444360"/>
        <c:axId val="2093079800"/>
      </c:barChart>
      <c:catAx>
        <c:axId val="-2056444360"/>
        <c:scaling>
          <c:orientation val="minMax"/>
        </c:scaling>
        <c:delete val="0"/>
        <c:axPos val="b"/>
        <c:majorGridlines>
          <c:spPr>
            <a:ln w="38100" cmpd="sng">
              <a:solidFill>
                <a:schemeClr val="bg1">
                  <a:lumMod val="75000"/>
                </a:schemeClr>
              </a:solidFill>
            </a:ln>
          </c:spPr>
        </c:majorGridlines>
        <c:majorTickMark val="none"/>
        <c:minorTickMark val="none"/>
        <c:tickLblPos val="low"/>
        <c:spPr>
          <a:ln w="28575" cmpd="sng">
            <a:solidFill>
              <a:srgbClr val="000000"/>
            </a:solidFill>
          </a:ln>
        </c:spPr>
        <c:txPr>
          <a:bodyPr rot="0" vert="horz"/>
          <a:lstStyle/>
          <a:p>
            <a:pPr>
              <a:defRPr sz="1600">
                <a:latin typeface="Franklin Gothic Book"/>
                <a:cs typeface="Franklin Gothic Book"/>
              </a:defRPr>
            </a:pPr>
            <a:endParaRPr lang="en-US"/>
          </a:p>
        </c:txPr>
        <c:crossAx val="2093079800"/>
        <c:crosses val="autoZero"/>
        <c:auto val="0"/>
        <c:lblAlgn val="ctr"/>
        <c:lblOffset val="100"/>
        <c:tickLblSkip val="1"/>
        <c:noMultiLvlLbl val="0"/>
      </c:catAx>
      <c:valAx>
        <c:axId val="20930798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spPr>
          <a:ln w="6350"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-2056444360"/>
        <c:crosses val="autoZero"/>
        <c:crossBetween val="between"/>
        <c:majorUnit val="10000.0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>
          <a:solidFill>
            <a:srgbClr val="000000"/>
          </a:solidFill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3A9833-B012-7B4D-B543-67FEAF7BC474}" type="doc">
      <dgm:prSet loTypeId="urn:microsoft.com/office/officeart/2005/8/layout/h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26311A-05C9-AD47-BA96-BC4A494F886E}">
      <dgm:prSet/>
      <dgm:spPr>
        <a:solidFill>
          <a:srgbClr val="005148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dirty="0" smtClean="0">
              <a:latin typeface="Franklin Gothic Medium"/>
              <a:cs typeface="Franklin Gothic Medium"/>
            </a:rPr>
            <a:t>Avoid false equivalents</a:t>
          </a:r>
          <a:endParaRPr lang="en-US" dirty="0">
            <a:latin typeface="Franklin Gothic Medium"/>
            <a:cs typeface="Franklin Gothic Medium"/>
          </a:endParaRPr>
        </a:p>
      </dgm:t>
    </dgm:pt>
    <dgm:pt modelId="{B0CA1144-BF60-5D4C-A73D-235A41DD93CD}" type="parTrans" cxnId="{47022370-0DD2-5A43-9E35-B6439255DEF6}">
      <dgm:prSet/>
      <dgm:spPr/>
      <dgm:t>
        <a:bodyPr/>
        <a:lstStyle/>
        <a:p>
          <a:endParaRPr lang="en-US"/>
        </a:p>
      </dgm:t>
    </dgm:pt>
    <dgm:pt modelId="{FE215937-4610-B149-937B-B6E46CAD4BFB}" type="sibTrans" cxnId="{47022370-0DD2-5A43-9E35-B6439255DEF6}">
      <dgm:prSet/>
      <dgm:spPr/>
      <dgm:t>
        <a:bodyPr/>
        <a:lstStyle/>
        <a:p>
          <a:endParaRPr lang="en-US"/>
        </a:p>
      </dgm:t>
    </dgm:pt>
    <dgm:pt modelId="{7A9385C1-FDAE-2642-A23C-090444A79CA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Single payer is not “Medicaid for All”.</a:t>
          </a:r>
          <a:endParaRPr lang="en-US" dirty="0">
            <a:latin typeface="Franklin Gothic Book"/>
            <a:cs typeface="Franklin Gothic Book"/>
          </a:endParaRPr>
        </a:p>
      </dgm:t>
    </dgm:pt>
    <dgm:pt modelId="{BBF7EC5B-4EFC-8E4F-9667-EB0B8EF7FFD0}" type="parTrans" cxnId="{86099A1C-E240-5146-9345-B9F14DDD29A1}">
      <dgm:prSet/>
      <dgm:spPr/>
      <dgm:t>
        <a:bodyPr/>
        <a:lstStyle/>
        <a:p>
          <a:endParaRPr lang="en-US"/>
        </a:p>
      </dgm:t>
    </dgm:pt>
    <dgm:pt modelId="{0136A51B-E86C-CC49-A56E-40463FAAA0CD}" type="sibTrans" cxnId="{86099A1C-E240-5146-9345-B9F14DDD29A1}">
      <dgm:prSet/>
      <dgm:spPr/>
      <dgm:t>
        <a:bodyPr/>
        <a:lstStyle/>
        <a:p>
          <a:endParaRPr lang="en-US"/>
        </a:p>
      </dgm:t>
    </dgm:pt>
    <dgm:pt modelId="{F800608C-1B5E-3D45-AA29-6F17AB3789D4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Medicaid expansion is not the hidden road to single payer.</a:t>
          </a:r>
          <a:endParaRPr lang="en-US" dirty="0">
            <a:latin typeface="Franklin Gothic Book"/>
            <a:cs typeface="Franklin Gothic Book"/>
          </a:endParaRPr>
        </a:p>
      </dgm:t>
    </dgm:pt>
    <dgm:pt modelId="{FFE5EB9A-B6DA-6D4B-BDD1-9A69CF539523}" type="parTrans" cxnId="{21FBF359-7297-5647-92AC-C98E92D29D78}">
      <dgm:prSet/>
      <dgm:spPr/>
      <dgm:t>
        <a:bodyPr/>
        <a:lstStyle/>
        <a:p>
          <a:endParaRPr lang="en-US"/>
        </a:p>
      </dgm:t>
    </dgm:pt>
    <dgm:pt modelId="{DF8203FA-5760-674C-AEF9-BA9E0BF97DCE}" type="sibTrans" cxnId="{21FBF359-7297-5647-92AC-C98E92D29D78}">
      <dgm:prSet/>
      <dgm:spPr/>
      <dgm:t>
        <a:bodyPr/>
        <a:lstStyle/>
        <a:p>
          <a:endParaRPr lang="en-US"/>
        </a:p>
      </dgm:t>
    </dgm:pt>
    <dgm:pt modelId="{E05C3C70-D94D-324D-8E30-9E61372536EF}">
      <dgm:prSet/>
      <dgm:spPr>
        <a:solidFill>
          <a:srgbClr val="005148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dirty="0" smtClean="0">
              <a:latin typeface="Franklin Gothic Medium"/>
              <a:cs typeface="Franklin Gothic Medium"/>
            </a:rPr>
            <a:t>Know </a:t>
          </a:r>
        </a:p>
        <a:p>
          <a:pPr rtl="0">
            <a:spcAft>
              <a:spcPts val="0"/>
            </a:spcAft>
          </a:pPr>
          <a:r>
            <a:rPr lang="en-US" dirty="0" smtClean="0">
              <a:latin typeface="Franklin Gothic Medium"/>
              <a:cs typeface="Franklin Gothic Medium"/>
            </a:rPr>
            <a:t>the data</a:t>
          </a:r>
          <a:endParaRPr lang="en-US" dirty="0">
            <a:latin typeface="Franklin Gothic Medium"/>
            <a:cs typeface="Franklin Gothic Medium"/>
          </a:endParaRPr>
        </a:p>
      </dgm:t>
    </dgm:pt>
    <dgm:pt modelId="{0A343AA5-48F2-D24F-A9C6-1A8F70599A1B}" type="parTrans" cxnId="{C6177C67-0A7E-7E4E-80D9-2C99A2D9AEFE}">
      <dgm:prSet/>
      <dgm:spPr/>
      <dgm:t>
        <a:bodyPr/>
        <a:lstStyle/>
        <a:p>
          <a:endParaRPr lang="en-US"/>
        </a:p>
      </dgm:t>
    </dgm:pt>
    <dgm:pt modelId="{33D91AD1-CD72-BA4B-A720-DBA7ECA856AD}" type="sibTrans" cxnId="{C6177C67-0A7E-7E4E-80D9-2C99A2D9AEFE}">
      <dgm:prSet/>
      <dgm:spPr/>
      <dgm:t>
        <a:bodyPr/>
        <a:lstStyle/>
        <a:p>
          <a:endParaRPr lang="en-US"/>
        </a:p>
      </dgm:t>
    </dgm:pt>
    <dgm:pt modelId="{C8325AF7-FBF0-6945-83A8-73CCD177A936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Medicaid improves health. Period.</a:t>
          </a:r>
          <a:endParaRPr lang="en-US" dirty="0">
            <a:latin typeface="Franklin Gothic Book"/>
            <a:cs typeface="Franklin Gothic Book"/>
          </a:endParaRPr>
        </a:p>
      </dgm:t>
    </dgm:pt>
    <dgm:pt modelId="{A6928B63-9CD2-474D-A4BA-E8DD75949EC0}" type="parTrans" cxnId="{EC44F9CD-8B28-CF44-AE2F-012ECC4265E3}">
      <dgm:prSet/>
      <dgm:spPr/>
      <dgm:t>
        <a:bodyPr/>
        <a:lstStyle/>
        <a:p>
          <a:endParaRPr lang="en-US"/>
        </a:p>
      </dgm:t>
    </dgm:pt>
    <dgm:pt modelId="{E79E7209-69BD-9748-81BD-217A992343E0}" type="sibTrans" cxnId="{EC44F9CD-8B28-CF44-AE2F-012ECC4265E3}">
      <dgm:prSet/>
      <dgm:spPr/>
      <dgm:t>
        <a:bodyPr/>
        <a:lstStyle/>
        <a:p>
          <a:endParaRPr lang="en-US"/>
        </a:p>
      </dgm:t>
    </dgm:pt>
    <dgm:pt modelId="{6328B934-0BCE-1F42-94D5-B6F494CD04E8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Most states come out ahead economically.</a:t>
          </a:r>
          <a:endParaRPr lang="en-US" dirty="0">
            <a:latin typeface="Franklin Gothic Book"/>
            <a:cs typeface="Franklin Gothic Book"/>
          </a:endParaRPr>
        </a:p>
      </dgm:t>
    </dgm:pt>
    <dgm:pt modelId="{ED484065-E397-DD4E-8B7F-B549BD9651C9}" type="parTrans" cxnId="{D4E932BF-E7C5-0E46-BF9D-2DE14358F4FF}">
      <dgm:prSet/>
      <dgm:spPr/>
      <dgm:t>
        <a:bodyPr/>
        <a:lstStyle/>
        <a:p>
          <a:endParaRPr lang="en-US"/>
        </a:p>
      </dgm:t>
    </dgm:pt>
    <dgm:pt modelId="{EA2DC6D2-C680-9D48-849C-830FCB186454}" type="sibTrans" cxnId="{D4E932BF-E7C5-0E46-BF9D-2DE14358F4FF}">
      <dgm:prSet/>
      <dgm:spPr/>
      <dgm:t>
        <a:bodyPr/>
        <a:lstStyle/>
        <a:p>
          <a:endParaRPr lang="en-US"/>
        </a:p>
      </dgm:t>
    </dgm:pt>
    <dgm:pt modelId="{3C656B08-A053-9143-9872-9368DCE2CC24}">
      <dgm:prSet/>
      <dgm:spPr>
        <a:solidFill>
          <a:srgbClr val="005148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dirty="0" smtClean="0">
              <a:latin typeface="Franklin Gothic Medium"/>
              <a:cs typeface="Franklin Gothic Medium"/>
            </a:rPr>
            <a:t>Respect your opposition</a:t>
          </a:r>
          <a:endParaRPr lang="en-US" dirty="0">
            <a:latin typeface="Franklin Gothic Medium"/>
            <a:cs typeface="Franklin Gothic Medium"/>
          </a:endParaRPr>
        </a:p>
      </dgm:t>
    </dgm:pt>
    <dgm:pt modelId="{4017972B-9E05-F244-A68D-C8628965051D}" type="parTrans" cxnId="{2FA676F9-E7FC-C348-B4C7-1C4E6824893D}">
      <dgm:prSet/>
      <dgm:spPr/>
      <dgm:t>
        <a:bodyPr/>
        <a:lstStyle/>
        <a:p>
          <a:endParaRPr lang="en-US"/>
        </a:p>
      </dgm:t>
    </dgm:pt>
    <dgm:pt modelId="{E5209024-25CC-6344-81E0-C0F407184E4F}" type="sibTrans" cxnId="{2FA676F9-E7FC-C348-B4C7-1C4E6824893D}">
      <dgm:prSet/>
      <dgm:spPr/>
      <dgm:t>
        <a:bodyPr/>
        <a:lstStyle/>
        <a:p>
          <a:endParaRPr lang="en-US"/>
        </a:p>
      </dgm:t>
    </dgm:pt>
    <dgm:pt modelId="{100B4B6F-1B4C-9346-8BC0-882D1C043E49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Every side thinks they hold the moral high ground.</a:t>
          </a:r>
          <a:endParaRPr lang="en-US" dirty="0">
            <a:latin typeface="Franklin Gothic Book"/>
            <a:cs typeface="Franklin Gothic Book"/>
          </a:endParaRPr>
        </a:p>
      </dgm:t>
    </dgm:pt>
    <dgm:pt modelId="{F5A5EFA9-7FB8-4340-B21E-5AD59B893B4B}" type="parTrans" cxnId="{3D722810-027F-B748-93BA-D5CAF359EFCA}">
      <dgm:prSet/>
      <dgm:spPr/>
      <dgm:t>
        <a:bodyPr/>
        <a:lstStyle/>
        <a:p>
          <a:endParaRPr lang="en-US"/>
        </a:p>
      </dgm:t>
    </dgm:pt>
    <dgm:pt modelId="{E182B17E-BB45-F54F-AEA2-E2CE751E46D8}" type="sibTrans" cxnId="{3D722810-027F-B748-93BA-D5CAF359EFCA}">
      <dgm:prSet/>
      <dgm:spPr/>
      <dgm:t>
        <a:bodyPr/>
        <a:lstStyle/>
        <a:p>
          <a:endParaRPr lang="en-US"/>
        </a:p>
      </dgm:t>
    </dgm:pt>
    <dgm:pt modelId="{7651A815-BC04-F045-8CD9-59B388A6618D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latin typeface="Franklin Gothic Book"/>
              <a:cs typeface="Franklin Gothic Book"/>
            </a:rPr>
            <a:t>Dignity begets dignity.</a:t>
          </a:r>
          <a:endParaRPr lang="en-US" dirty="0">
            <a:latin typeface="Franklin Gothic Book"/>
            <a:cs typeface="Franklin Gothic Book"/>
          </a:endParaRPr>
        </a:p>
      </dgm:t>
    </dgm:pt>
    <dgm:pt modelId="{1BEC152C-E68F-8F49-BD86-06E263F21FDF}" type="parTrans" cxnId="{DFD8B16C-6FAF-7A42-9D02-0D98168A2831}">
      <dgm:prSet/>
      <dgm:spPr/>
      <dgm:t>
        <a:bodyPr/>
        <a:lstStyle/>
        <a:p>
          <a:endParaRPr lang="en-US"/>
        </a:p>
      </dgm:t>
    </dgm:pt>
    <dgm:pt modelId="{0853E3C3-0AB8-C647-944A-63C20CF5E02C}" type="sibTrans" cxnId="{DFD8B16C-6FAF-7A42-9D02-0D98168A2831}">
      <dgm:prSet/>
      <dgm:spPr/>
      <dgm:t>
        <a:bodyPr/>
        <a:lstStyle/>
        <a:p>
          <a:endParaRPr lang="en-US"/>
        </a:p>
      </dgm:t>
    </dgm:pt>
    <dgm:pt modelId="{179B0835-F843-3144-96E1-8F4E2E7D0677}" type="pres">
      <dgm:prSet presAssocID="{A83A9833-B012-7B4D-B543-67FEAF7BC4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5B5CF-1EBD-5A45-9D63-CC6EE4C51B52}" type="pres">
      <dgm:prSet presAssocID="{E05C3C70-D94D-324D-8E30-9E61372536EF}" presName="composite" presStyleCnt="0"/>
      <dgm:spPr/>
    </dgm:pt>
    <dgm:pt modelId="{B07F4039-6567-3B43-A14C-FAEBAD2957D4}" type="pres">
      <dgm:prSet presAssocID="{E05C3C70-D94D-324D-8E30-9E61372536E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D8113-DB55-4B42-8EA4-F6CF67610622}" type="pres">
      <dgm:prSet presAssocID="{E05C3C70-D94D-324D-8E30-9E61372536E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919CA-16A5-8D4F-B04F-23CB3C7D9EFA}" type="pres">
      <dgm:prSet presAssocID="{33D91AD1-CD72-BA4B-A720-DBA7ECA856AD}" presName="space" presStyleCnt="0"/>
      <dgm:spPr/>
    </dgm:pt>
    <dgm:pt modelId="{534CD7D1-ACE3-1840-900A-2E62E9F4100C}" type="pres">
      <dgm:prSet presAssocID="{3C656B08-A053-9143-9872-9368DCE2CC24}" presName="composite" presStyleCnt="0"/>
      <dgm:spPr/>
    </dgm:pt>
    <dgm:pt modelId="{F94CDE94-637D-3049-BF1A-3D97189ED889}" type="pres">
      <dgm:prSet presAssocID="{3C656B08-A053-9143-9872-9368DCE2CC2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20C0D-C679-2C45-87B8-ECB4102FF757}" type="pres">
      <dgm:prSet presAssocID="{3C656B08-A053-9143-9872-9368DCE2CC2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37229-0411-C24A-8DBB-967D0C08A297}" type="pres">
      <dgm:prSet presAssocID="{E5209024-25CC-6344-81E0-C0F407184E4F}" presName="space" presStyleCnt="0"/>
      <dgm:spPr/>
    </dgm:pt>
    <dgm:pt modelId="{BCA0B0D9-92DD-5040-9C82-03840D0DA1A9}" type="pres">
      <dgm:prSet presAssocID="{EE26311A-05C9-AD47-BA96-BC4A494F886E}" presName="composite" presStyleCnt="0"/>
      <dgm:spPr/>
    </dgm:pt>
    <dgm:pt modelId="{28396B86-5B6D-B246-85C3-12CE6ABCABFA}" type="pres">
      <dgm:prSet presAssocID="{EE26311A-05C9-AD47-BA96-BC4A494F886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89462-89FD-604E-983E-812C21536938}" type="pres">
      <dgm:prSet presAssocID="{EE26311A-05C9-AD47-BA96-BC4A494F886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D3224D-C71A-4845-82B3-2E8DBFF58569}" type="presOf" srcId="{C8325AF7-FBF0-6945-83A8-73CCD177A936}" destId="{3DAD8113-DB55-4B42-8EA4-F6CF67610622}" srcOrd="0" destOrd="0" presId="urn:microsoft.com/office/officeart/2005/8/layout/hList1"/>
    <dgm:cxn modelId="{2FA676F9-E7FC-C348-B4C7-1C4E6824893D}" srcId="{A83A9833-B012-7B4D-B543-67FEAF7BC474}" destId="{3C656B08-A053-9143-9872-9368DCE2CC24}" srcOrd="1" destOrd="0" parTransId="{4017972B-9E05-F244-A68D-C8628965051D}" sibTransId="{E5209024-25CC-6344-81E0-C0F407184E4F}"/>
    <dgm:cxn modelId="{8816B36F-7490-2A4C-B20E-86A941A02F75}" type="presOf" srcId="{A83A9833-B012-7B4D-B543-67FEAF7BC474}" destId="{179B0835-F843-3144-96E1-8F4E2E7D0677}" srcOrd="0" destOrd="0" presId="urn:microsoft.com/office/officeart/2005/8/layout/hList1"/>
    <dgm:cxn modelId="{416513F5-C03B-F34E-871D-01B02344AE43}" type="presOf" srcId="{7A9385C1-FDAE-2642-A23C-090444A79CA0}" destId="{C3689462-89FD-604E-983E-812C21536938}" srcOrd="0" destOrd="0" presId="urn:microsoft.com/office/officeart/2005/8/layout/hList1"/>
    <dgm:cxn modelId="{DB845F00-6D43-5849-8447-A0595F862D70}" type="presOf" srcId="{100B4B6F-1B4C-9346-8BC0-882D1C043E49}" destId="{F1920C0D-C679-2C45-87B8-ECB4102FF757}" srcOrd="0" destOrd="0" presId="urn:microsoft.com/office/officeart/2005/8/layout/hList1"/>
    <dgm:cxn modelId="{815204F6-2269-2545-A995-2D8AAC01BC59}" type="presOf" srcId="{E05C3C70-D94D-324D-8E30-9E61372536EF}" destId="{B07F4039-6567-3B43-A14C-FAEBAD2957D4}" srcOrd="0" destOrd="0" presId="urn:microsoft.com/office/officeart/2005/8/layout/hList1"/>
    <dgm:cxn modelId="{F227D08E-4190-A74F-A77C-BD5900888F1B}" type="presOf" srcId="{6328B934-0BCE-1F42-94D5-B6F494CD04E8}" destId="{3DAD8113-DB55-4B42-8EA4-F6CF67610622}" srcOrd="0" destOrd="1" presId="urn:microsoft.com/office/officeart/2005/8/layout/hList1"/>
    <dgm:cxn modelId="{D4E932BF-E7C5-0E46-BF9D-2DE14358F4FF}" srcId="{E05C3C70-D94D-324D-8E30-9E61372536EF}" destId="{6328B934-0BCE-1F42-94D5-B6F494CD04E8}" srcOrd="1" destOrd="0" parTransId="{ED484065-E397-DD4E-8B7F-B549BD9651C9}" sibTransId="{EA2DC6D2-C680-9D48-849C-830FCB186454}"/>
    <dgm:cxn modelId="{542DAE51-D4DF-BE48-B492-88092C0BBAB1}" type="presOf" srcId="{EE26311A-05C9-AD47-BA96-BC4A494F886E}" destId="{28396B86-5B6D-B246-85C3-12CE6ABCABFA}" srcOrd="0" destOrd="0" presId="urn:microsoft.com/office/officeart/2005/8/layout/hList1"/>
    <dgm:cxn modelId="{86099A1C-E240-5146-9345-B9F14DDD29A1}" srcId="{EE26311A-05C9-AD47-BA96-BC4A494F886E}" destId="{7A9385C1-FDAE-2642-A23C-090444A79CA0}" srcOrd="0" destOrd="0" parTransId="{BBF7EC5B-4EFC-8E4F-9667-EB0B8EF7FFD0}" sibTransId="{0136A51B-E86C-CC49-A56E-40463FAAA0CD}"/>
    <dgm:cxn modelId="{D5A2AFDD-F110-2B49-8FB3-81097E20F5A7}" type="presOf" srcId="{7651A815-BC04-F045-8CD9-59B388A6618D}" destId="{F1920C0D-C679-2C45-87B8-ECB4102FF757}" srcOrd="0" destOrd="1" presId="urn:microsoft.com/office/officeart/2005/8/layout/hList1"/>
    <dgm:cxn modelId="{C690A26D-1DB6-A146-900B-8356D1C2DF15}" type="presOf" srcId="{3C656B08-A053-9143-9872-9368DCE2CC24}" destId="{F94CDE94-637D-3049-BF1A-3D97189ED889}" srcOrd="0" destOrd="0" presId="urn:microsoft.com/office/officeart/2005/8/layout/hList1"/>
    <dgm:cxn modelId="{EC44F9CD-8B28-CF44-AE2F-012ECC4265E3}" srcId="{E05C3C70-D94D-324D-8E30-9E61372536EF}" destId="{C8325AF7-FBF0-6945-83A8-73CCD177A936}" srcOrd="0" destOrd="0" parTransId="{A6928B63-9CD2-474D-A4BA-E8DD75949EC0}" sibTransId="{E79E7209-69BD-9748-81BD-217A992343E0}"/>
    <dgm:cxn modelId="{3D722810-027F-B748-93BA-D5CAF359EFCA}" srcId="{3C656B08-A053-9143-9872-9368DCE2CC24}" destId="{100B4B6F-1B4C-9346-8BC0-882D1C043E49}" srcOrd="0" destOrd="0" parTransId="{F5A5EFA9-7FB8-4340-B21E-5AD59B893B4B}" sibTransId="{E182B17E-BB45-F54F-AEA2-E2CE751E46D8}"/>
    <dgm:cxn modelId="{FFB98001-9378-AD42-9893-1D7754D89996}" type="presOf" srcId="{F800608C-1B5E-3D45-AA29-6F17AB3789D4}" destId="{C3689462-89FD-604E-983E-812C21536938}" srcOrd="0" destOrd="1" presId="urn:microsoft.com/office/officeart/2005/8/layout/hList1"/>
    <dgm:cxn modelId="{DFD8B16C-6FAF-7A42-9D02-0D98168A2831}" srcId="{3C656B08-A053-9143-9872-9368DCE2CC24}" destId="{7651A815-BC04-F045-8CD9-59B388A6618D}" srcOrd="1" destOrd="0" parTransId="{1BEC152C-E68F-8F49-BD86-06E263F21FDF}" sibTransId="{0853E3C3-0AB8-C647-944A-63C20CF5E02C}"/>
    <dgm:cxn modelId="{C6177C67-0A7E-7E4E-80D9-2C99A2D9AEFE}" srcId="{A83A9833-B012-7B4D-B543-67FEAF7BC474}" destId="{E05C3C70-D94D-324D-8E30-9E61372536EF}" srcOrd="0" destOrd="0" parTransId="{0A343AA5-48F2-D24F-A9C6-1A8F70599A1B}" sibTransId="{33D91AD1-CD72-BA4B-A720-DBA7ECA856AD}"/>
    <dgm:cxn modelId="{47022370-0DD2-5A43-9E35-B6439255DEF6}" srcId="{A83A9833-B012-7B4D-B543-67FEAF7BC474}" destId="{EE26311A-05C9-AD47-BA96-BC4A494F886E}" srcOrd="2" destOrd="0" parTransId="{B0CA1144-BF60-5D4C-A73D-235A41DD93CD}" sibTransId="{FE215937-4610-B149-937B-B6E46CAD4BFB}"/>
    <dgm:cxn modelId="{21FBF359-7297-5647-92AC-C98E92D29D78}" srcId="{EE26311A-05C9-AD47-BA96-BC4A494F886E}" destId="{F800608C-1B5E-3D45-AA29-6F17AB3789D4}" srcOrd="1" destOrd="0" parTransId="{FFE5EB9A-B6DA-6D4B-BDD1-9A69CF539523}" sibTransId="{DF8203FA-5760-674C-AEF9-BA9E0BF97DCE}"/>
    <dgm:cxn modelId="{D671D3FA-F3DB-474B-A86B-4071C0C10BE4}" type="presParOf" srcId="{179B0835-F843-3144-96E1-8F4E2E7D0677}" destId="{CB05B5CF-1EBD-5A45-9D63-CC6EE4C51B52}" srcOrd="0" destOrd="0" presId="urn:microsoft.com/office/officeart/2005/8/layout/hList1"/>
    <dgm:cxn modelId="{ABE9A8FB-23E9-794F-B0AC-518DF7B0DF11}" type="presParOf" srcId="{CB05B5CF-1EBD-5A45-9D63-CC6EE4C51B52}" destId="{B07F4039-6567-3B43-A14C-FAEBAD2957D4}" srcOrd="0" destOrd="0" presId="urn:microsoft.com/office/officeart/2005/8/layout/hList1"/>
    <dgm:cxn modelId="{47E208EC-CA30-4D4B-9669-948808ED6BF5}" type="presParOf" srcId="{CB05B5CF-1EBD-5A45-9D63-CC6EE4C51B52}" destId="{3DAD8113-DB55-4B42-8EA4-F6CF67610622}" srcOrd="1" destOrd="0" presId="urn:microsoft.com/office/officeart/2005/8/layout/hList1"/>
    <dgm:cxn modelId="{C97F6DD6-930D-DD43-AB0D-2D0BA6467177}" type="presParOf" srcId="{179B0835-F843-3144-96E1-8F4E2E7D0677}" destId="{4B3919CA-16A5-8D4F-B04F-23CB3C7D9EFA}" srcOrd="1" destOrd="0" presId="urn:microsoft.com/office/officeart/2005/8/layout/hList1"/>
    <dgm:cxn modelId="{E93E951D-E343-A245-964C-ACC89666078B}" type="presParOf" srcId="{179B0835-F843-3144-96E1-8F4E2E7D0677}" destId="{534CD7D1-ACE3-1840-900A-2E62E9F4100C}" srcOrd="2" destOrd="0" presId="urn:microsoft.com/office/officeart/2005/8/layout/hList1"/>
    <dgm:cxn modelId="{57CB76BD-9C88-EF48-A5DE-CE04AFCFE35F}" type="presParOf" srcId="{534CD7D1-ACE3-1840-900A-2E62E9F4100C}" destId="{F94CDE94-637D-3049-BF1A-3D97189ED889}" srcOrd="0" destOrd="0" presId="urn:microsoft.com/office/officeart/2005/8/layout/hList1"/>
    <dgm:cxn modelId="{0EA27B95-883E-2245-85A9-B96AFAFB0883}" type="presParOf" srcId="{534CD7D1-ACE3-1840-900A-2E62E9F4100C}" destId="{F1920C0D-C679-2C45-87B8-ECB4102FF757}" srcOrd="1" destOrd="0" presId="urn:microsoft.com/office/officeart/2005/8/layout/hList1"/>
    <dgm:cxn modelId="{FCDA67E5-F6D1-9E48-89BB-57D78DBCCD81}" type="presParOf" srcId="{179B0835-F843-3144-96E1-8F4E2E7D0677}" destId="{3D237229-0411-C24A-8DBB-967D0C08A297}" srcOrd="3" destOrd="0" presId="urn:microsoft.com/office/officeart/2005/8/layout/hList1"/>
    <dgm:cxn modelId="{13767F9D-E0FE-BC46-8834-DE656C270A71}" type="presParOf" srcId="{179B0835-F843-3144-96E1-8F4E2E7D0677}" destId="{BCA0B0D9-92DD-5040-9C82-03840D0DA1A9}" srcOrd="4" destOrd="0" presId="urn:microsoft.com/office/officeart/2005/8/layout/hList1"/>
    <dgm:cxn modelId="{1B54D5A8-21B8-B842-912D-0A7A33AEFAA3}" type="presParOf" srcId="{BCA0B0D9-92DD-5040-9C82-03840D0DA1A9}" destId="{28396B86-5B6D-B246-85C3-12CE6ABCABFA}" srcOrd="0" destOrd="0" presId="urn:microsoft.com/office/officeart/2005/8/layout/hList1"/>
    <dgm:cxn modelId="{B49C8237-2FC7-5A4D-A211-40438030E987}" type="presParOf" srcId="{BCA0B0D9-92DD-5040-9C82-03840D0DA1A9}" destId="{C3689462-89FD-604E-983E-812C215369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F122F-6D7B-C943-B753-248F729AFECB}" type="doc">
      <dgm:prSet loTypeId="urn:microsoft.com/office/officeart/2005/8/layout/hLis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4F4309-6E05-DE41-A127-FB4361BB768E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2400" dirty="0" smtClean="0">
              <a:latin typeface="Franklin Gothic Medium"/>
              <a:cs typeface="Franklin Gothic Medium"/>
            </a:rPr>
            <a:t>The “Kid Glitch”:</a:t>
          </a:r>
        </a:p>
        <a:p>
          <a:pPr rtl="0">
            <a:spcAft>
              <a:spcPct val="35000"/>
            </a:spcAft>
          </a:pPr>
          <a:r>
            <a:rPr lang="en-US" sz="3600" dirty="0" smtClean="0">
              <a:latin typeface="Franklin Gothic Medium"/>
              <a:cs typeface="Franklin Gothic Medium"/>
            </a:rPr>
            <a:t>The ACA was designed for adults.</a:t>
          </a:r>
          <a:endParaRPr lang="en-US" sz="3600" dirty="0">
            <a:latin typeface="Franklin Gothic Medium"/>
            <a:cs typeface="Franklin Gothic Medium"/>
          </a:endParaRPr>
        </a:p>
      </dgm:t>
    </dgm:pt>
    <dgm:pt modelId="{035B398E-9434-6E48-877C-362643D37A74}" type="parTrans" cxnId="{41C1C41A-786F-184F-B03C-1162EC91B287}">
      <dgm:prSet/>
      <dgm:spPr/>
      <dgm:t>
        <a:bodyPr/>
        <a:lstStyle/>
        <a:p>
          <a:endParaRPr lang="en-US"/>
        </a:p>
      </dgm:t>
    </dgm:pt>
    <dgm:pt modelId="{66CB6255-81E2-774F-9631-2A8598A69644}" type="sibTrans" cxnId="{41C1C41A-786F-184F-B03C-1162EC91B287}">
      <dgm:prSet/>
      <dgm:spPr/>
      <dgm:t>
        <a:bodyPr/>
        <a:lstStyle/>
        <a:p>
          <a:endParaRPr lang="en-US"/>
        </a:p>
      </dgm:t>
    </dgm:pt>
    <dgm:pt modelId="{39734609-45F6-7549-86AB-CACB43861E64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dirty="0" smtClean="0">
              <a:solidFill>
                <a:schemeClr val="tx1"/>
              </a:solidFill>
              <a:latin typeface="Franklin Gothic Medium"/>
              <a:cs typeface="Franklin Gothic Medium"/>
            </a:rPr>
            <a:t>CHIP is in </a:t>
          </a:r>
        </a:p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Medium"/>
              <a:cs typeface="Franklin Gothic Medium"/>
            </a:rPr>
            <a:t>jeopardy</a:t>
          </a:r>
          <a:endParaRPr lang="en-US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9F615972-54CA-824A-98E9-155502E1C2AC}" type="parTrans" cxnId="{BDB5CDF9-1A56-8449-8DC6-4E5DF2A6BE1E}">
      <dgm:prSet/>
      <dgm:spPr/>
      <dgm:t>
        <a:bodyPr/>
        <a:lstStyle/>
        <a:p>
          <a:endParaRPr lang="en-US"/>
        </a:p>
      </dgm:t>
    </dgm:pt>
    <dgm:pt modelId="{80A3EE17-057B-914A-8A13-83226BDCB5D6}" type="sibTrans" cxnId="{BDB5CDF9-1A56-8449-8DC6-4E5DF2A6BE1E}">
      <dgm:prSet/>
      <dgm:spPr/>
      <dgm:t>
        <a:bodyPr/>
        <a:lstStyle/>
        <a:p>
          <a:endParaRPr lang="en-US"/>
        </a:p>
      </dgm:t>
    </dgm:pt>
    <dgm:pt modelId="{BB51D01A-1B2D-2846-9F3A-12ABC525354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Funding ends Sept. 1 2015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7F8957D9-936A-8246-9755-AFAF11073908}" type="parTrans" cxnId="{9C2ECEB3-7ECC-184C-89C1-BE0EDBF7CA7E}">
      <dgm:prSet/>
      <dgm:spPr/>
      <dgm:t>
        <a:bodyPr/>
        <a:lstStyle/>
        <a:p>
          <a:endParaRPr lang="en-US"/>
        </a:p>
      </dgm:t>
    </dgm:pt>
    <dgm:pt modelId="{B6757735-C0F7-2842-9A1A-E36680C39C50}" type="sibTrans" cxnId="{9C2ECEB3-7ECC-184C-89C1-BE0EDBF7CA7E}">
      <dgm:prSet/>
      <dgm:spPr/>
      <dgm:t>
        <a:bodyPr/>
        <a:lstStyle/>
        <a:p>
          <a:endParaRPr lang="en-US"/>
        </a:p>
      </dgm:t>
    </dgm:pt>
    <dgm:pt modelId="{E5C0821C-3637-FE47-BCFF-57802407FF88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Non-Medicaid kids could migrate to the “marketplace”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A0434F78-7462-4748-A8A5-43CEFDEF892A}" type="parTrans" cxnId="{29E8CDC8-7436-BB4F-863D-705C7CEAC2F1}">
      <dgm:prSet/>
      <dgm:spPr/>
      <dgm:t>
        <a:bodyPr/>
        <a:lstStyle/>
        <a:p>
          <a:endParaRPr lang="en-US"/>
        </a:p>
      </dgm:t>
    </dgm:pt>
    <dgm:pt modelId="{791CE30C-328F-1841-A23B-8AA58BA00A46}" type="sibTrans" cxnId="{29E8CDC8-7436-BB4F-863D-705C7CEAC2F1}">
      <dgm:prSet/>
      <dgm:spPr/>
      <dgm:t>
        <a:bodyPr/>
        <a:lstStyle/>
        <a:p>
          <a:endParaRPr lang="en-US"/>
        </a:p>
      </dgm:t>
    </dgm:pt>
    <dgm:pt modelId="{EA521D38-1C3A-954A-A4A2-0725E07A9CC2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Medium"/>
              <a:cs typeface="Franklin Gothic Medium"/>
            </a:rPr>
            <a:t>Marketplace has higher cost-share</a:t>
          </a:r>
          <a:endParaRPr lang="en-US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81006CB4-FA98-AC49-93F2-8D1341BAF8DB}" type="parTrans" cxnId="{9DF76D17-5E00-F24C-A048-4AEEAF96A8FC}">
      <dgm:prSet/>
      <dgm:spPr/>
      <dgm:t>
        <a:bodyPr/>
        <a:lstStyle/>
        <a:p>
          <a:endParaRPr lang="en-US"/>
        </a:p>
      </dgm:t>
    </dgm:pt>
    <dgm:pt modelId="{37187D5E-651F-E94E-B5BD-710691530F9F}" type="sibTrans" cxnId="{9DF76D17-5E00-F24C-A048-4AEEAF96A8FC}">
      <dgm:prSet/>
      <dgm:spPr/>
      <dgm:t>
        <a:bodyPr/>
        <a:lstStyle/>
        <a:p>
          <a:endParaRPr lang="en-US"/>
        </a:p>
      </dgm:t>
    </dgm:pt>
    <dgm:pt modelId="{AE8B249F-6FF3-3540-81F9-66B194D7045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“Affordable” definition for subsidies based on individual, not family, rates.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B02B5DD2-2999-CD4D-A3F5-358E22CF8989}" type="parTrans" cxnId="{EC3F0FCF-DAC5-9042-B02D-8589A26EF033}">
      <dgm:prSet/>
      <dgm:spPr/>
      <dgm:t>
        <a:bodyPr/>
        <a:lstStyle/>
        <a:p>
          <a:endParaRPr lang="en-US"/>
        </a:p>
      </dgm:t>
    </dgm:pt>
    <dgm:pt modelId="{FD30549D-7C67-424B-8274-F85E77289615}" type="sibTrans" cxnId="{EC3F0FCF-DAC5-9042-B02D-8589A26EF033}">
      <dgm:prSet/>
      <dgm:spPr/>
      <dgm:t>
        <a:bodyPr/>
        <a:lstStyle/>
        <a:p>
          <a:endParaRPr lang="en-US"/>
        </a:p>
      </dgm:t>
    </dgm:pt>
    <dgm:pt modelId="{EB69ED58-A61E-DE46-AC4C-26031B15A217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Higher copays and deductibles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CB3B3DED-5860-4E48-A85A-6BB3550A3181}" type="parTrans" cxnId="{5797C40E-3F1C-DD45-B0DD-93DCCDC10875}">
      <dgm:prSet/>
      <dgm:spPr/>
      <dgm:t>
        <a:bodyPr/>
        <a:lstStyle/>
        <a:p>
          <a:endParaRPr lang="en-US"/>
        </a:p>
      </dgm:t>
    </dgm:pt>
    <dgm:pt modelId="{6AF20C72-C610-3C4A-A425-8E7C4343CA7B}" type="sibTrans" cxnId="{5797C40E-3F1C-DD45-B0DD-93DCCDC10875}">
      <dgm:prSet/>
      <dgm:spPr/>
      <dgm:t>
        <a:bodyPr/>
        <a:lstStyle/>
        <a:p>
          <a:endParaRPr lang="en-US"/>
        </a:p>
      </dgm:t>
    </dgm:pt>
    <dgm:pt modelId="{2ADA651A-E9BC-A546-8FA1-D443733B660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Medium"/>
              <a:cs typeface="Franklin Gothic Medium"/>
            </a:rPr>
            <a:t>Inadequate benefits</a:t>
          </a:r>
          <a:endParaRPr lang="en-US" dirty="0">
            <a:solidFill>
              <a:schemeClr val="tx1"/>
            </a:solidFill>
            <a:latin typeface="Franklin Gothic Medium"/>
            <a:cs typeface="Franklin Gothic Medium"/>
          </a:endParaRPr>
        </a:p>
      </dgm:t>
    </dgm:pt>
    <dgm:pt modelId="{0D741044-F633-A249-92C8-ABA442CFE177}" type="parTrans" cxnId="{5C476DD9-5DB1-AD41-8949-31EA6D6AE552}">
      <dgm:prSet/>
      <dgm:spPr/>
      <dgm:t>
        <a:bodyPr/>
        <a:lstStyle/>
        <a:p>
          <a:endParaRPr lang="en-US"/>
        </a:p>
      </dgm:t>
    </dgm:pt>
    <dgm:pt modelId="{28433E62-3D2D-B54A-871E-EC59A6F586C7}" type="sibTrans" cxnId="{5C476DD9-5DB1-AD41-8949-31EA6D6AE552}">
      <dgm:prSet/>
      <dgm:spPr/>
      <dgm:t>
        <a:bodyPr/>
        <a:lstStyle/>
        <a:p>
          <a:endParaRPr lang="en-US"/>
        </a:p>
      </dgm:t>
    </dgm:pt>
    <dgm:pt modelId="{118C34D0-D788-5841-BE73-44DF0FDB6446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Limited habilitative/physical therapies 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28B1881F-12EC-854C-A13F-3759438EE339}" type="parTrans" cxnId="{436DE4FB-E0B7-C24E-8C7E-CE918F252D44}">
      <dgm:prSet/>
      <dgm:spPr/>
      <dgm:t>
        <a:bodyPr/>
        <a:lstStyle/>
        <a:p>
          <a:endParaRPr lang="en-US"/>
        </a:p>
      </dgm:t>
    </dgm:pt>
    <dgm:pt modelId="{31E8DADF-61B4-794B-948B-26F1B00D5CAD}" type="sibTrans" cxnId="{436DE4FB-E0B7-C24E-8C7E-CE918F252D44}">
      <dgm:prSet/>
      <dgm:spPr/>
      <dgm:t>
        <a:bodyPr/>
        <a:lstStyle/>
        <a:p>
          <a:endParaRPr lang="en-US"/>
        </a:p>
      </dgm:t>
    </dgm:pt>
    <dgm:pt modelId="{54190C42-26E5-2B4C-9C3B-34A188CEA3EF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No routine dental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716DA881-1DC4-7F4A-B343-EB351CBD7063}" type="parTrans" cxnId="{77211BC0-3B94-EA44-9598-67B491775AA7}">
      <dgm:prSet/>
      <dgm:spPr/>
      <dgm:t>
        <a:bodyPr/>
        <a:lstStyle/>
        <a:p>
          <a:endParaRPr lang="en-US"/>
        </a:p>
      </dgm:t>
    </dgm:pt>
    <dgm:pt modelId="{22C1BA33-480C-8F44-9856-47295A23D9E8}" type="sibTrans" cxnId="{77211BC0-3B94-EA44-9598-67B491775AA7}">
      <dgm:prSet/>
      <dgm:spPr/>
      <dgm:t>
        <a:bodyPr/>
        <a:lstStyle/>
        <a:p>
          <a:endParaRPr lang="en-US"/>
        </a:p>
      </dgm:t>
    </dgm:pt>
    <dgm:pt modelId="{1A5268F9-01C9-B64A-9106-C72BB640BA46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dirty="0" smtClean="0">
              <a:solidFill>
                <a:schemeClr val="tx1"/>
              </a:solidFill>
              <a:latin typeface="Franklin Gothic Book"/>
              <a:cs typeface="Franklin Gothic Book"/>
            </a:rPr>
            <a:t>Other limitations</a:t>
          </a:r>
          <a:endParaRPr lang="en-US" dirty="0">
            <a:solidFill>
              <a:schemeClr val="tx1"/>
            </a:solidFill>
            <a:latin typeface="Franklin Gothic Book"/>
            <a:cs typeface="Franklin Gothic Book"/>
          </a:endParaRPr>
        </a:p>
      </dgm:t>
    </dgm:pt>
    <dgm:pt modelId="{683BC35C-CEDF-4A4A-9400-4E53918FF591}" type="parTrans" cxnId="{ECAF2DE0-8407-5443-A387-8A8F56FE5C72}">
      <dgm:prSet/>
      <dgm:spPr/>
      <dgm:t>
        <a:bodyPr/>
        <a:lstStyle/>
        <a:p>
          <a:endParaRPr lang="en-US"/>
        </a:p>
      </dgm:t>
    </dgm:pt>
    <dgm:pt modelId="{9CADCA20-7FAD-764D-8D09-E14D7455741F}" type="sibTrans" cxnId="{ECAF2DE0-8407-5443-A387-8A8F56FE5C72}">
      <dgm:prSet/>
      <dgm:spPr/>
      <dgm:t>
        <a:bodyPr/>
        <a:lstStyle/>
        <a:p>
          <a:endParaRPr lang="en-US"/>
        </a:p>
      </dgm:t>
    </dgm:pt>
    <dgm:pt modelId="{56BE67CF-FE32-FC4C-92D7-520DD2EEC147}" type="pres">
      <dgm:prSet presAssocID="{1FCF122F-6D7B-C943-B753-248F729AFE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6571DD-1006-3A46-9D9D-6EDD0563C1CB}" type="pres">
      <dgm:prSet presAssocID="{1F4F4309-6E05-DE41-A127-FB4361BB768E}" presName="roof" presStyleLbl="dkBgShp" presStyleIdx="0" presStyleCnt="2" custScaleY="76447"/>
      <dgm:spPr/>
      <dgm:t>
        <a:bodyPr/>
        <a:lstStyle/>
        <a:p>
          <a:endParaRPr lang="en-US"/>
        </a:p>
      </dgm:t>
    </dgm:pt>
    <dgm:pt modelId="{D646B809-54C8-7640-A0A6-64D4F87CAC90}" type="pres">
      <dgm:prSet presAssocID="{1F4F4309-6E05-DE41-A127-FB4361BB768E}" presName="pillars" presStyleCnt="0"/>
      <dgm:spPr/>
    </dgm:pt>
    <dgm:pt modelId="{E7B48C9C-2429-AE4C-B2C7-1AFE3EF75DA5}" type="pres">
      <dgm:prSet presAssocID="{1F4F4309-6E05-DE41-A127-FB4361BB768E}" presName="pillar1" presStyleLbl="node1" presStyleIdx="0" presStyleCnt="3" custScaleY="112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F97A9-D819-9742-B938-661F75FD996B}" type="pres">
      <dgm:prSet presAssocID="{EA521D38-1C3A-954A-A4A2-0725E07A9CC2}" presName="pillarX" presStyleLbl="node1" presStyleIdx="1" presStyleCnt="3" custScaleY="112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D9DD8-C3C4-2F4A-8AB6-D2F87A9BAA29}" type="pres">
      <dgm:prSet presAssocID="{2ADA651A-E9BC-A546-8FA1-D443733B6600}" presName="pillarX" presStyleLbl="node1" presStyleIdx="2" presStyleCnt="3" custScaleY="1127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08ECA-20FA-5F41-8C39-B8BEB42517EC}" type="pres">
      <dgm:prSet presAssocID="{1F4F4309-6E05-DE41-A127-FB4361BB768E}" presName="base" presStyleLbl="dkBgShp" presStyleIdx="1" presStyleCnt="2"/>
      <dgm:spPr>
        <a:noFill/>
        <a:ln>
          <a:noFill/>
        </a:ln>
        <a:effectLst/>
      </dgm:spPr>
      <dgm:t>
        <a:bodyPr/>
        <a:lstStyle/>
        <a:p>
          <a:endParaRPr lang="en-US"/>
        </a:p>
      </dgm:t>
    </dgm:pt>
  </dgm:ptLst>
  <dgm:cxnLst>
    <dgm:cxn modelId="{5797C40E-3F1C-DD45-B0DD-93DCCDC10875}" srcId="{EA521D38-1C3A-954A-A4A2-0725E07A9CC2}" destId="{EB69ED58-A61E-DE46-AC4C-26031B15A217}" srcOrd="0" destOrd="0" parTransId="{CB3B3DED-5860-4E48-A85A-6BB3550A3181}" sibTransId="{6AF20C72-C610-3C4A-A425-8E7C4343CA7B}"/>
    <dgm:cxn modelId="{236360A5-5233-D346-97C1-B680090DE6B0}" type="presOf" srcId="{AE8B249F-6FF3-3540-81F9-66B194D7045F}" destId="{DA1F97A9-D819-9742-B938-661F75FD996B}" srcOrd="0" destOrd="2" presId="urn:microsoft.com/office/officeart/2005/8/layout/hList3"/>
    <dgm:cxn modelId="{29E8CDC8-7436-BB4F-863D-705C7CEAC2F1}" srcId="{39734609-45F6-7549-86AB-CACB43861E64}" destId="{E5C0821C-3637-FE47-BCFF-57802407FF88}" srcOrd="1" destOrd="0" parTransId="{A0434F78-7462-4748-A8A5-43CEFDEF892A}" sibTransId="{791CE30C-328F-1841-A23B-8AA58BA00A46}"/>
    <dgm:cxn modelId="{EC3F0FCF-DAC5-9042-B02D-8589A26EF033}" srcId="{EA521D38-1C3A-954A-A4A2-0725E07A9CC2}" destId="{AE8B249F-6FF3-3540-81F9-66B194D7045F}" srcOrd="1" destOrd="0" parTransId="{B02B5DD2-2999-CD4D-A3F5-358E22CF8989}" sibTransId="{FD30549D-7C67-424B-8274-F85E77289615}"/>
    <dgm:cxn modelId="{77211BC0-3B94-EA44-9598-67B491775AA7}" srcId="{2ADA651A-E9BC-A546-8FA1-D443733B6600}" destId="{54190C42-26E5-2B4C-9C3B-34A188CEA3EF}" srcOrd="1" destOrd="0" parTransId="{716DA881-1DC4-7F4A-B343-EB351CBD7063}" sibTransId="{22C1BA33-480C-8F44-9856-47295A23D9E8}"/>
    <dgm:cxn modelId="{3D1359A7-A16E-D347-8BBE-FB23AA2AEA46}" type="presOf" srcId="{EA521D38-1C3A-954A-A4A2-0725E07A9CC2}" destId="{DA1F97A9-D819-9742-B938-661F75FD996B}" srcOrd="0" destOrd="0" presId="urn:microsoft.com/office/officeart/2005/8/layout/hList3"/>
    <dgm:cxn modelId="{2CF1F208-95A4-054C-A591-E90FC6DBBEF5}" type="presOf" srcId="{39734609-45F6-7549-86AB-CACB43861E64}" destId="{E7B48C9C-2429-AE4C-B2C7-1AFE3EF75DA5}" srcOrd="0" destOrd="0" presId="urn:microsoft.com/office/officeart/2005/8/layout/hList3"/>
    <dgm:cxn modelId="{62BBD986-3976-B24C-A3A6-9733E03E9F5D}" type="presOf" srcId="{E5C0821C-3637-FE47-BCFF-57802407FF88}" destId="{E7B48C9C-2429-AE4C-B2C7-1AFE3EF75DA5}" srcOrd="0" destOrd="2" presId="urn:microsoft.com/office/officeart/2005/8/layout/hList3"/>
    <dgm:cxn modelId="{9AE56968-D9CF-C841-9CAA-C6D860C884CF}" type="presOf" srcId="{118C34D0-D788-5841-BE73-44DF0FDB6446}" destId="{5B4D9DD8-C3C4-2F4A-8AB6-D2F87A9BAA29}" srcOrd="0" destOrd="1" presId="urn:microsoft.com/office/officeart/2005/8/layout/hList3"/>
    <dgm:cxn modelId="{9DF76D17-5E00-F24C-A048-4AEEAF96A8FC}" srcId="{1F4F4309-6E05-DE41-A127-FB4361BB768E}" destId="{EA521D38-1C3A-954A-A4A2-0725E07A9CC2}" srcOrd="1" destOrd="0" parTransId="{81006CB4-FA98-AC49-93F2-8D1341BAF8DB}" sibTransId="{37187D5E-651F-E94E-B5BD-710691530F9F}"/>
    <dgm:cxn modelId="{01F586D5-03B9-B741-9EE4-0D1FB23BD8E3}" type="presOf" srcId="{EB69ED58-A61E-DE46-AC4C-26031B15A217}" destId="{DA1F97A9-D819-9742-B938-661F75FD996B}" srcOrd="0" destOrd="1" presId="urn:microsoft.com/office/officeart/2005/8/layout/hList3"/>
    <dgm:cxn modelId="{41C1C41A-786F-184F-B03C-1162EC91B287}" srcId="{1FCF122F-6D7B-C943-B753-248F729AFECB}" destId="{1F4F4309-6E05-DE41-A127-FB4361BB768E}" srcOrd="0" destOrd="0" parTransId="{035B398E-9434-6E48-877C-362643D37A74}" sibTransId="{66CB6255-81E2-774F-9631-2A8598A69644}"/>
    <dgm:cxn modelId="{BC71F867-3D5B-F043-97E8-414F488C8312}" type="presOf" srcId="{1FCF122F-6D7B-C943-B753-248F729AFECB}" destId="{56BE67CF-FE32-FC4C-92D7-520DD2EEC147}" srcOrd="0" destOrd="0" presId="urn:microsoft.com/office/officeart/2005/8/layout/hList3"/>
    <dgm:cxn modelId="{5C476DD9-5DB1-AD41-8949-31EA6D6AE552}" srcId="{1F4F4309-6E05-DE41-A127-FB4361BB768E}" destId="{2ADA651A-E9BC-A546-8FA1-D443733B6600}" srcOrd="2" destOrd="0" parTransId="{0D741044-F633-A249-92C8-ABA442CFE177}" sibTransId="{28433E62-3D2D-B54A-871E-EC59A6F586C7}"/>
    <dgm:cxn modelId="{ECAF2DE0-8407-5443-A387-8A8F56FE5C72}" srcId="{2ADA651A-E9BC-A546-8FA1-D443733B6600}" destId="{1A5268F9-01C9-B64A-9106-C72BB640BA46}" srcOrd="2" destOrd="0" parTransId="{683BC35C-CEDF-4A4A-9400-4E53918FF591}" sibTransId="{9CADCA20-7FAD-764D-8D09-E14D7455741F}"/>
    <dgm:cxn modelId="{47EBACFE-BBF2-044F-8C9A-D839EBF26EC5}" type="presOf" srcId="{1A5268F9-01C9-B64A-9106-C72BB640BA46}" destId="{5B4D9DD8-C3C4-2F4A-8AB6-D2F87A9BAA29}" srcOrd="0" destOrd="3" presId="urn:microsoft.com/office/officeart/2005/8/layout/hList3"/>
    <dgm:cxn modelId="{A4E25A3C-6046-CF48-9A39-57C155F3C68D}" type="presOf" srcId="{54190C42-26E5-2B4C-9C3B-34A188CEA3EF}" destId="{5B4D9DD8-C3C4-2F4A-8AB6-D2F87A9BAA29}" srcOrd="0" destOrd="2" presId="urn:microsoft.com/office/officeart/2005/8/layout/hList3"/>
    <dgm:cxn modelId="{9C2ECEB3-7ECC-184C-89C1-BE0EDBF7CA7E}" srcId="{39734609-45F6-7549-86AB-CACB43861E64}" destId="{BB51D01A-1B2D-2846-9F3A-12ABC525354B}" srcOrd="0" destOrd="0" parTransId="{7F8957D9-936A-8246-9755-AFAF11073908}" sibTransId="{B6757735-C0F7-2842-9A1A-E36680C39C50}"/>
    <dgm:cxn modelId="{2A00AEA3-C14D-AD41-9DBF-FB89671D8494}" type="presOf" srcId="{1F4F4309-6E05-DE41-A127-FB4361BB768E}" destId="{6C6571DD-1006-3A46-9D9D-6EDD0563C1CB}" srcOrd="0" destOrd="0" presId="urn:microsoft.com/office/officeart/2005/8/layout/hList3"/>
    <dgm:cxn modelId="{436DE4FB-E0B7-C24E-8C7E-CE918F252D44}" srcId="{2ADA651A-E9BC-A546-8FA1-D443733B6600}" destId="{118C34D0-D788-5841-BE73-44DF0FDB6446}" srcOrd="0" destOrd="0" parTransId="{28B1881F-12EC-854C-A13F-3759438EE339}" sibTransId="{31E8DADF-61B4-794B-948B-26F1B00D5CAD}"/>
    <dgm:cxn modelId="{33C97200-66F6-C842-9FB8-7A536EB0EA3A}" type="presOf" srcId="{2ADA651A-E9BC-A546-8FA1-D443733B6600}" destId="{5B4D9DD8-C3C4-2F4A-8AB6-D2F87A9BAA29}" srcOrd="0" destOrd="0" presId="urn:microsoft.com/office/officeart/2005/8/layout/hList3"/>
    <dgm:cxn modelId="{BDB5CDF9-1A56-8449-8DC6-4E5DF2A6BE1E}" srcId="{1F4F4309-6E05-DE41-A127-FB4361BB768E}" destId="{39734609-45F6-7549-86AB-CACB43861E64}" srcOrd="0" destOrd="0" parTransId="{9F615972-54CA-824A-98E9-155502E1C2AC}" sibTransId="{80A3EE17-057B-914A-8A13-83226BDCB5D6}"/>
    <dgm:cxn modelId="{CF424EAB-C298-BB44-A32F-FAA059D9B3C8}" type="presOf" srcId="{BB51D01A-1B2D-2846-9F3A-12ABC525354B}" destId="{E7B48C9C-2429-AE4C-B2C7-1AFE3EF75DA5}" srcOrd="0" destOrd="1" presId="urn:microsoft.com/office/officeart/2005/8/layout/hList3"/>
    <dgm:cxn modelId="{F747B1C6-62EE-6149-B42D-EACEACADF67B}" type="presParOf" srcId="{56BE67CF-FE32-FC4C-92D7-520DD2EEC147}" destId="{6C6571DD-1006-3A46-9D9D-6EDD0563C1CB}" srcOrd="0" destOrd="0" presId="urn:microsoft.com/office/officeart/2005/8/layout/hList3"/>
    <dgm:cxn modelId="{BBDCD8F6-E869-214F-BC5C-58CC83122D78}" type="presParOf" srcId="{56BE67CF-FE32-FC4C-92D7-520DD2EEC147}" destId="{D646B809-54C8-7640-A0A6-64D4F87CAC90}" srcOrd="1" destOrd="0" presId="urn:microsoft.com/office/officeart/2005/8/layout/hList3"/>
    <dgm:cxn modelId="{1C4BAA35-8A4B-0F41-80F7-2BFB28BEA1A2}" type="presParOf" srcId="{D646B809-54C8-7640-A0A6-64D4F87CAC90}" destId="{E7B48C9C-2429-AE4C-B2C7-1AFE3EF75DA5}" srcOrd="0" destOrd="0" presId="urn:microsoft.com/office/officeart/2005/8/layout/hList3"/>
    <dgm:cxn modelId="{822AD249-2FC7-E345-A78A-047B7BE7E431}" type="presParOf" srcId="{D646B809-54C8-7640-A0A6-64D4F87CAC90}" destId="{DA1F97A9-D819-9742-B938-661F75FD996B}" srcOrd="1" destOrd="0" presId="urn:microsoft.com/office/officeart/2005/8/layout/hList3"/>
    <dgm:cxn modelId="{8CB34930-E13A-E941-84E1-0CE9214BF7EE}" type="presParOf" srcId="{D646B809-54C8-7640-A0A6-64D4F87CAC90}" destId="{5B4D9DD8-C3C4-2F4A-8AB6-D2F87A9BAA29}" srcOrd="2" destOrd="0" presId="urn:microsoft.com/office/officeart/2005/8/layout/hList3"/>
    <dgm:cxn modelId="{86A85B99-D3A5-934B-936D-B08AB23A5F11}" type="presParOf" srcId="{56BE67CF-FE32-FC4C-92D7-520DD2EEC147}" destId="{81908ECA-20FA-5F41-8C39-B8BEB42517EC}" srcOrd="2" destOrd="0" presId="urn:microsoft.com/office/officeart/2005/8/layout/h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F4039-6567-3B43-A14C-FAEBAD2957D4}">
      <dsp:nvSpPr>
        <dsp:cNvPr id="0" name=""/>
        <dsp:cNvSpPr/>
      </dsp:nvSpPr>
      <dsp:spPr>
        <a:xfrm>
          <a:off x="2623" y="149388"/>
          <a:ext cx="2557963" cy="900016"/>
        </a:xfrm>
        <a:prstGeom prst="rect">
          <a:avLst/>
        </a:prstGeom>
        <a:solidFill>
          <a:srgbClr val="005148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500" kern="1200" dirty="0" smtClean="0">
              <a:latin typeface="Franklin Gothic Medium"/>
              <a:cs typeface="Franklin Gothic Medium"/>
            </a:rPr>
            <a:t>Know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500" kern="1200" dirty="0" smtClean="0">
              <a:latin typeface="Franklin Gothic Medium"/>
              <a:cs typeface="Franklin Gothic Medium"/>
            </a:rPr>
            <a:t>the data</a:t>
          </a:r>
          <a:endParaRPr lang="en-US" sz="2500" kern="1200" dirty="0">
            <a:latin typeface="Franklin Gothic Medium"/>
            <a:cs typeface="Franklin Gothic Medium"/>
          </a:endParaRPr>
        </a:p>
      </dsp:txBody>
      <dsp:txXfrm>
        <a:off x="2623" y="149388"/>
        <a:ext cx="2557963" cy="900016"/>
      </dsp:txXfrm>
    </dsp:sp>
    <dsp:sp modelId="{3DAD8113-DB55-4B42-8EA4-F6CF67610622}">
      <dsp:nvSpPr>
        <dsp:cNvPr id="0" name=""/>
        <dsp:cNvSpPr/>
      </dsp:nvSpPr>
      <dsp:spPr>
        <a:xfrm>
          <a:off x="2623" y="1049404"/>
          <a:ext cx="2557963" cy="3319734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Medicaid improves health. Period.</a:t>
          </a:r>
          <a:endParaRPr lang="en-US" sz="2500" kern="1200" dirty="0">
            <a:latin typeface="Franklin Gothic Book"/>
            <a:cs typeface="Franklin Gothic Book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Most states come out ahead economically.</a:t>
          </a:r>
          <a:endParaRPr lang="en-US" sz="2500" kern="1200" dirty="0">
            <a:latin typeface="Franklin Gothic Book"/>
            <a:cs typeface="Franklin Gothic Book"/>
          </a:endParaRPr>
        </a:p>
      </dsp:txBody>
      <dsp:txXfrm>
        <a:off x="2623" y="1049404"/>
        <a:ext cx="2557963" cy="3319734"/>
      </dsp:txXfrm>
    </dsp:sp>
    <dsp:sp modelId="{F94CDE94-637D-3049-BF1A-3D97189ED889}">
      <dsp:nvSpPr>
        <dsp:cNvPr id="0" name=""/>
        <dsp:cNvSpPr/>
      </dsp:nvSpPr>
      <dsp:spPr>
        <a:xfrm>
          <a:off x="2918702" y="149388"/>
          <a:ext cx="2557963" cy="900016"/>
        </a:xfrm>
        <a:prstGeom prst="rect">
          <a:avLst/>
        </a:prstGeom>
        <a:solidFill>
          <a:srgbClr val="005148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500" kern="1200" dirty="0" smtClean="0">
              <a:latin typeface="Franklin Gothic Medium"/>
              <a:cs typeface="Franklin Gothic Medium"/>
            </a:rPr>
            <a:t>Respect your opposition</a:t>
          </a:r>
          <a:endParaRPr lang="en-US" sz="2500" kern="1200" dirty="0">
            <a:latin typeface="Franklin Gothic Medium"/>
            <a:cs typeface="Franklin Gothic Medium"/>
          </a:endParaRPr>
        </a:p>
      </dsp:txBody>
      <dsp:txXfrm>
        <a:off x="2918702" y="149388"/>
        <a:ext cx="2557963" cy="900016"/>
      </dsp:txXfrm>
    </dsp:sp>
    <dsp:sp modelId="{F1920C0D-C679-2C45-87B8-ECB4102FF757}">
      <dsp:nvSpPr>
        <dsp:cNvPr id="0" name=""/>
        <dsp:cNvSpPr/>
      </dsp:nvSpPr>
      <dsp:spPr>
        <a:xfrm>
          <a:off x="2918702" y="1049404"/>
          <a:ext cx="2557963" cy="3319734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Every side thinks they hold the moral high ground.</a:t>
          </a:r>
          <a:endParaRPr lang="en-US" sz="2500" kern="1200" dirty="0">
            <a:latin typeface="Franklin Gothic Book"/>
            <a:cs typeface="Franklin Gothic Book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Dignity begets dignity.</a:t>
          </a:r>
          <a:endParaRPr lang="en-US" sz="2500" kern="1200" dirty="0">
            <a:latin typeface="Franklin Gothic Book"/>
            <a:cs typeface="Franklin Gothic Book"/>
          </a:endParaRPr>
        </a:p>
      </dsp:txBody>
      <dsp:txXfrm>
        <a:off x="2918702" y="1049404"/>
        <a:ext cx="2557963" cy="3319734"/>
      </dsp:txXfrm>
    </dsp:sp>
    <dsp:sp modelId="{28396B86-5B6D-B246-85C3-12CE6ABCABFA}">
      <dsp:nvSpPr>
        <dsp:cNvPr id="0" name=""/>
        <dsp:cNvSpPr/>
      </dsp:nvSpPr>
      <dsp:spPr>
        <a:xfrm>
          <a:off x="5834780" y="149388"/>
          <a:ext cx="2557963" cy="900016"/>
        </a:xfrm>
        <a:prstGeom prst="rect">
          <a:avLst/>
        </a:prstGeom>
        <a:solidFill>
          <a:srgbClr val="005148"/>
        </a:solidFill>
        <a:ln w="6350" cap="rnd" cmpd="sng" algn="ctr">
          <a:solidFill>
            <a:schemeClr val="tx1"/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500" kern="1200" dirty="0" smtClean="0">
              <a:latin typeface="Franklin Gothic Medium"/>
              <a:cs typeface="Franklin Gothic Medium"/>
            </a:rPr>
            <a:t>Avoid false equivalents</a:t>
          </a:r>
          <a:endParaRPr lang="en-US" sz="2500" kern="1200" dirty="0">
            <a:latin typeface="Franklin Gothic Medium"/>
            <a:cs typeface="Franklin Gothic Medium"/>
          </a:endParaRPr>
        </a:p>
      </dsp:txBody>
      <dsp:txXfrm>
        <a:off x="5834780" y="149388"/>
        <a:ext cx="2557963" cy="900016"/>
      </dsp:txXfrm>
    </dsp:sp>
    <dsp:sp modelId="{C3689462-89FD-604E-983E-812C21536938}">
      <dsp:nvSpPr>
        <dsp:cNvPr id="0" name=""/>
        <dsp:cNvSpPr/>
      </dsp:nvSpPr>
      <dsp:spPr>
        <a:xfrm>
          <a:off x="5834780" y="1049404"/>
          <a:ext cx="2557963" cy="3319734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Single payer is not “Medicaid for All”.</a:t>
          </a:r>
          <a:endParaRPr lang="en-US" sz="2500" kern="1200" dirty="0">
            <a:latin typeface="Franklin Gothic Book"/>
            <a:cs typeface="Franklin Gothic Book"/>
          </a:endParaRP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500" kern="1200" dirty="0" smtClean="0">
              <a:latin typeface="Franklin Gothic Book"/>
              <a:cs typeface="Franklin Gothic Book"/>
            </a:rPr>
            <a:t>Medicaid expansion is not the hidden road to single payer.</a:t>
          </a:r>
          <a:endParaRPr lang="en-US" sz="2500" kern="1200" dirty="0">
            <a:latin typeface="Franklin Gothic Book"/>
            <a:cs typeface="Franklin Gothic Book"/>
          </a:endParaRPr>
        </a:p>
      </dsp:txBody>
      <dsp:txXfrm>
        <a:off x="5834780" y="1049404"/>
        <a:ext cx="2557963" cy="3319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571DD-1006-3A46-9D9D-6EDD0563C1CB}">
      <dsp:nvSpPr>
        <dsp:cNvPr id="0" name=""/>
        <dsp:cNvSpPr/>
      </dsp:nvSpPr>
      <dsp:spPr>
        <a:xfrm>
          <a:off x="0" y="83319"/>
          <a:ext cx="8412067" cy="1081739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Franklin Gothic Medium"/>
              <a:cs typeface="Franklin Gothic Medium"/>
            </a:rPr>
            <a:t>The “Kid Glitch”: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Franklin Gothic Medium"/>
              <a:cs typeface="Franklin Gothic Medium"/>
            </a:rPr>
            <a:t>The ACA was designed for adults.</a:t>
          </a:r>
          <a:endParaRPr lang="en-US" sz="3600" kern="1200" dirty="0">
            <a:latin typeface="Franklin Gothic Medium"/>
            <a:cs typeface="Franklin Gothic Medium"/>
          </a:endParaRPr>
        </a:p>
      </dsp:txBody>
      <dsp:txXfrm>
        <a:off x="0" y="83319"/>
        <a:ext cx="8412067" cy="1081739"/>
      </dsp:txXfrm>
    </dsp:sp>
    <dsp:sp modelId="{E7B48C9C-2429-AE4C-B2C7-1AFE3EF75DA5}">
      <dsp:nvSpPr>
        <dsp:cNvPr id="0" name=""/>
        <dsp:cNvSpPr/>
      </dsp:nvSpPr>
      <dsp:spPr>
        <a:xfrm>
          <a:off x="4107" y="1142307"/>
          <a:ext cx="2801284" cy="3350320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7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CHIP is in </a:t>
          </a:r>
        </a:p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7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jeopardy</a:t>
          </a:r>
          <a:endParaRPr lang="en-US" sz="27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Funding ends Sept. 1 2015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Non-Medicaid kids could migrate to the “marketplace”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4107" y="1142307"/>
        <a:ext cx="2801284" cy="3350320"/>
      </dsp:txXfrm>
    </dsp:sp>
    <dsp:sp modelId="{DA1F97A9-D819-9742-B938-661F75FD996B}">
      <dsp:nvSpPr>
        <dsp:cNvPr id="0" name=""/>
        <dsp:cNvSpPr/>
      </dsp:nvSpPr>
      <dsp:spPr>
        <a:xfrm>
          <a:off x="2805391" y="1142307"/>
          <a:ext cx="2801284" cy="3350320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7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Marketplace has higher cost-share</a:t>
          </a:r>
          <a:endParaRPr lang="en-US" sz="27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Higher copays and deductibles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“Affordable” definition for subsidies based on individual, not family, rates.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2805391" y="1142307"/>
        <a:ext cx="2801284" cy="3350320"/>
      </dsp:txXfrm>
    </dsp:sp>
    <dsp:sp modelId="{5B4D9DD8-C3C4-2F4A-8AB6-D2F87A9BAA29}">
      <dsp:nvSpPr>
        <dsp:cNvPr id="0" name=""/>
        <dsp:cNvSpPr/>
      </dsp:nvSpPr>
      <dsp:spPr>
        <a:xfrm>
          <a:off x="5606675" y="1142307"/>
          <a:ext cx="2801284" cy="3350320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2700" kern="1200" dirty="0" smtClean="0">
              <a:solidFill>
                <a:schemeClr val="tx1"/>
              </a:solidFill>
              <a:latin typeface="Franklin Gothic Medium"/>
              <a:cs typeface="Franklin Gothic Medium"/>
            </a:rPr>
            <a:t>Inadequate benefits</a:t>
          </a:r>
          <a:endParaRPr lang="en-US" sz="2700" kern="1200" dirty="0">
            <a:solidFill>
              <a:schemeClr val="tx1"/>
            </a:solidFill>
            <a:latin typeface="Franklin Gothic Medium"/>
            <a:cs typeface="Franklin Gothic Medium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Limited habilitative/physical therapies 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No routine dental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100" kern="1200" dirty="0" smtClean="0">
              <a:solidFill>
                <a:schemeClr val="tx1"/>
              </a:solidFill>
              <a:latin typeface="Franklin Gothic Book"/>
              <a:cs typeface="Franklin Gothic Book"/>
            </a:rPr>
            <a:t>Other limitations</a:t>
          </a:r>
          <a:endParaRPr lang="en-US" sz="2100" kern="1200" dirty="0">
            <a:solidFill>
              <a:schemeClr val="tx1"/>
            </a:solidFill>
            <a:latin typeface="Franklin Gothic Book"/>
            <a:cs typeface="Franklin Gothic Book"/>
          </a:endParaRPr>
        </a:p>
      </dsp:txBody>
      <dsp:txXfrm>
        <a:off x="5606675" y="1142307"/>
        <a:ext cx="2801284" cy="3350320"/>
      </dsp:txXfrm>
    </dsp:sp>
    <dsp:sp modelId="{81908ECA-20FA-5F41-8C39-B8BEB42517EC}">
      <dsp:nvSpPr>
        <dsp:cNvPr id="0" name=""/>
        <dsp:cNvSpPr/>
      </dsp:nvSpPr>
      <dsp:spPr>
        <a:xfrm>
          <a:off x="0" y="4303237"/>
          <a:ext cx="8412067" cy="33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11/6/14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I’m Sam Dickman – I’m a medical student at Harvard, and this project is about the effects of states opting out of Medicaid expansion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</a:t>
            </a:r>
            <a:r>
              <a:rPr lang="en-US" baseline="0" dirty="0" smtClean="0"/>
              <a:t> students</a:t>
            </a:r>
            <a:r>
              <a:rPr lang="en-US" baseline="0" dirty="0"/>
              <a:t> </a:t>
            </a:r>
            <a:r>
              <a:rPr lang="en-US" baseline="0" dirty="0" smtClean="0"/>
              <a:t>in the room.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Possible responses:</a:t>
            </a:r>
          </a:p>
          <a:p>
            <a:r>
              <a:rPr lang="en-US" baseline="0" dirty="0" smtClean="0"/>
              <a:t>Students working in academic centers see a high proportion of un- and under-insured</a:t>
            </a:r>
          </a:p>
          <a:p>
            <a:r>
              <a:rPr lang="en-US" baseline="0" dirty="0" smtClean="0"/>
              <a:t>A way to engage with local politics in a city/state that may not be where they grew up</a:t>
            </a:r>
          </a:p>
          <a:p>
            <a:r>
              <a:rPr lang="en-US" baseline="0" dirty="0" smtClean="0"/>
              <a:t>General sense of social justice, which seems strongest when students are applying to and just entering med school</a:t>
            </a:r>
          </a:p>
          <a:p>
            <a:r>
              <a:rPr lang="en-US" baseline="0" dirty="0" smtClean="0"/>
              <a:t>Overall, med students should care because everybody should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Walk</a:t>
            </a:r>
            <a:r>
              <a:rPr lang="en-US" baseline="0" dirty="0" smtClean="0"/>
              <a:t> through results, briefly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Pro-Obama(care)</a:t>
            </a:r>
            <a:r>
              <a:rPr lang="en-US" baseline="0" dirty="0" smtClean="0"/>
              <a:t>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Walk</a:t>
            </a:r>
            <a:r>
              <a:rPr lang="en-US" baseline="0" dirty="0" smtClean="0"/>
              <a:t> through results, briefly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State-level</a:t>
            </a:r>
            <a:r>
              <a:rPr lang="en-US" baseline="0" dirty="0" smtClean="0"/>
              <a:t> news response – highlight importance of state-level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Activist</a:t>
            </a:r>
            <a:r>
              <a:rPr lang="en-US" baseline="0" dirty="0" smtClean="0"/>
              <a:t>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State-level</a:t>
            </a:r>
            <a:r>
              <a:rPr lang="en-US" baseline="0" dirty="0" smtClean="0"/>
              <a:t> political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6B8D6-997B-4D11-9B93-1971A4AE118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023468"/>
            <a:ext cx="9144000" cy="834532"/>
          </a:xfrm>
          <a:prstGeom prst="rect">
            <a:avLst/>
          </a:prstGeom>
          <a:gradFill>
            <a:gsLst>
              <a:gs pos="27000">
                <a:srgbClr val="55A190"/>
              </a:gs>
              <a:gs pos="50000">
                <a:srgbClr val="009673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NHP-logo.jpg"/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13937D"/>
              </a:clrFrom>
              <a:clrTo>
                <a:srgbClr val="1393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874" r="1299" b="13720"/>
          <a:stretch/>
        </p:blipFill>
        <p:spPr>
          <a:xfrm>
            <a:off x="-1" y="6023468"/>
            <a:ext cx="3964503" cy="8345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From Medicaid Expansion to Single Payer:</a:t>
            </a:r>
            <a:br>
              <a:rPr lang="en-US" sz="3200" dirty="0" smtClean="0"/>
            </a:br>
            <a:r>
              <a:rPr lang="en-US" sz="6000" dirty="0" smtClean="0"/>
              <a:t>Organizing in the </a:t>
            </a:r>
            <a:br>
              <a:rPr lang="en-US" sz="6000" dirty="0" smtClean="0"/>
            </a:br>
            <a:r>
              <a:rPr lang="en-US" sz="6000" dirty="0" smtClean="0"/>
              <a:t>Red States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5677466" y="4965252"/>
            <a:ext cx="333130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Ed Weisbart, MD</a:t>
            </a:r>
          </a:p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Sam </a:t>
            </a:r>
            <a:r>
              <a:rPr lang="en-US" sz="2000" dirty="0" err="1" smtClean="0">
                <a:latin typeface="Franklin Gothic Book"/>
                <a:cs typeface="Franklin Gothic Book"/>
              </a:rPr>
              <a:t>Dickman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 algn="r"/>
            <a:r>
              <a:rPr lang="en-US" sz="2000" dirty="0" smtClean="0">
                <a:latin typeface="Franklin Gothic Book"/>
                <a:cs typeface="Franklin Gothic Book"/>
              </a:rPr>
              <a:t>Rob Stone, MD</a:t>
            </a:r>
          </a:p>
        </p:txBody>
      </p:sp>
    </p:spTree>
    <p:extLst>
      <p:ext uri="{BB962C8B-B14F-4D97-AF65-F5344CB8AC3E}">
        <p14:creationId xmlns:p14="http://schemas.microsoft.com/office/powerpoint/2010/main" val="206813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06" y="269381"/>
            <a:ext cx="4340582" cy="246295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804779" y="1975353"/>
            <a:ext cx="6693427" cy="3121667"/>
            <a:chOff x="1712869" y="2618747"/>
            <a:chExt cx="6693427" cy="3121667"/>
          </a:xfrm>
        </p:grpSpPr>
        <p:pic>
          <p:nvPicPr>
            <p:cNvPr id="3" name="Picture 2" descr="Torn botto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2" t="18598" r="2985" b="11638"/>
            <a:stretch/>
          </p:blipFill>
          <p:spPr>
            <a:xfrm>
              <a:off x="1712869" y="2623711"/>
              <a:ext cx="6693427" cy="31167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813133" y="2618747"/>
              <a:ext cx="6533965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“…it’s already quite easy to find examples of people who died because </a:t>
              </a:r>
              <a:r>
                <a:rPr lang="en-US" sz="2400" dirty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their states refused to expand </a:t>
              </a:r>
              <a:r>
                <a:rPr lang="en-US" sz="2400" dirty="0" smtClean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Medicaid. </a:t>
              </a:r>
            </a:p>
            <a:p>
              <a:pPr>
                <a:spcAft>
                  <a:spcPts val="120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According to one recent study, the </a:t>
              </a:r>
              <a:r>
                <a:rPr lang="en-US" sz="2400" dirty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death toll from Medicaid rejection is likely to run between 7,000 and 17,000 Americans each year</a:t>
              </a:r>
              <a:r>
                <a:rPr lang="en-US" sz="2400" dirty="0" smtClean="0">
                  <a:solidFill>
                    <a:srgbClr val="000000"/>
                  </a:solidFill>
                  <a:latin typeface="Franklin Gothic Book"/>
                  <a:cs typeface="Franklin Gothic Book"/>
                </a:rPr>
                <a:t>.”</a:t>
              </a:r>
            </a:p>
            <a:p>
              <a:pPr>
                <a:spcAft>
                  <a:spcPts val="1200"/>
                </a:spcAft>
              </a:pPr>
              <a:r>
                <a:rPr lang="en-US" sz="2400" dirty="0" smtClean="0">
                  <a:solidFill>
                    <a:srgbClr val="FFFF00"/>
                  </a:solidFill>
                  <a:latin typeface="Franklin Gothic Book"/>
                  <a:cs typeface="Franklin Gothic Book"/>
                </a:rPr>
                <a:t> </a:t>
              </a:r>
              <a:endParaRPr lang="en-US" sz="2400" dirty="0">
                <a:solidFill>
                  <a:srgbClr val="FFFF00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94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2625005"/>
              </p:ext>
            </p:extLst>
          </p:nvPr>
        </p:nvGraphicFramePr>
        <p:xfrm>
          <a:off x="167109" y="1295144"/>
          <a:ext cx="8606118" cy="464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807041" y="6302526"/>
            <a:ext cx="333695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noProof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Dickman et al, Health Affairs Blog,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People </a:t>
            </a:r>
            <a:br>
              <a:rPr lang="en-US" dirty="0" smtClean="0"/>
            </a:br>
            <a:r>
              <a:rPr lang="en-US" dirty="0" smtClean="0"/>
              <a:t>Would Benefit in Louisiana?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1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53" r="1857"/>
          <a:stretch/>
        </p:blipFill>
        <p:spPr>
          <a:xfrm>
            <a:off x="222692" y="210146"/>
            <a:ext cx="8698616" cy="451922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82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67" y="218541"/>
            <a:ext cx="8652067" cy="563049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60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for Future </a:t>
            </a:r>
            <a:r>
              <a:rPr lang="en-US" dirty="0"/>
              <a:t>R</a:t>
            </a:r>
            <a:r>
              <a:rPr lang="en-US" dirty="0" smtClean="0"/>
              <a:t>esearch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5487" y="1506917"/>
            <a:ext cx="69330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Local/state-level data are important for organizing.</a:t>
            </a:r>
          </a:p>
          <a:p>
            <a:pPr marL="176213" indent="-1762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One death is more compelling than a thousand missed pap smears.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274" y="3373184"/>
            <a:ext cx="3691290" cy="24291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8437" y="3369987"/>
            <a:ext cx="3665706" cy="2432304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10392" y="3562770"/>
            <a:ext cx="2170043" cy="203070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18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1433238"/>
            <a:ext cx="8424809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Indiana Case </a:t>
            </a:r>
            <a:r>
              <a:rPr lang="en-US" sz="3100" dirty="0" smtClean="0"/>
              <a:t>Study:</a:t>
            </a:r>
            <a:br>
              <a:rPr lang="en-US" sz="3100" dirty="0" smtClean="0"/>
            </a:br>
            <a:r>
              <a:rPr lang="en-US" dirty="0" smtClean="0"/>
              <a:t>Hoosiers Fight </a:t>
            </a:r>
            <a:br>
              <a:rPr lang="en-US" dirty="0" smtClean="0"/>
            </a:br>
            <a:r>
              <a:rPr lang="en-US" dirty="0" smtClean="0"/>
              <a:t>for Medicaid Expansion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5922"/>
            <a:ext cx="914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1361" y="5462913"/>
            <a:ext cx="180157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 smtClean="0">
                <a:latin typeface="Franklin Gothic Medium"/>
                <a:cs typeface="Franklin Gothic Medium"/>
              </a:rPr>
              <a:t>Rob Stone, MD</a:t>
            </a:r>
          </a:p>
        </p:txBody>
      </p:sp>
    </p:spTree>
    <p:extLst>
      <p:ext uri="{BB962C8B-B14F-4D97-AF65-F5344CB8AC3E}">
        <p14:creationId xmlns:p14="http://schemas.microsoft.com/office/powerpoint/2010/main" val="41206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100_128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8534" r="-1" b="4331"/>
          <a:stretch/>
        </p:blipFill>
        <p:spPr>
          <a:xfrm>
            <a:off x="0" y="0"/>
            <a:ext cx="9144000" cy="6010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74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IMG_069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5"/>
          <a:stretch/>
        </p:blipFill>
        <p:spPr>
          <a:xfrm>
            <a:off x="0" y="0"/>
            <a:ext cx="9144000" cy="6019643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63905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2225"/>
          <a:stretch/>
        </p:blipFill>
        <p:spPr>
          <a:xfrm>
            <a:off x="0" y="0"/>
            <a:ext cx="9144001" cy="6019643"/>
          </a:xfrm>
          <a:prstGeom prst="rect">
            <a:avLst/>
          </a:prstGeom>
          <a:ln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71103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53605" y="861320"/>
            <a:ext cx="3864520" cy="830997"/>
          </a:xfrm>
          <a:prstGeom prst="rect">
            <a:avLst/>
          </a:prstGeom>
          <a:solidFill>
            <a:srgbClr val="EBF1DD"/>
          </a:solidFill>
          <a:ln>
            <a:solidFill>
              <a:srgbClr val="003300"/>
            </a:solidFill>
          </a:ln>
        </p:spPr>
        <p:txBody>
          <a:bodyPr wrap="square" lIns="274320" rtlCol="0" anchor="ctr">
            <a:spAutoFit/>
          </a:bodyPr>
          <a:lstStyle/>
          <a:p>
            <a:r>
              <a:rPr lang="en-US" sz="2400" dirty="0" smtClean="0">
                <a:latin typeface="Franklin Gothic Medium"/>
                <a:cs typeface="Franklin Gothic Medium"/>
              </a:rPr>
              <a:t>“Indiana is reforming, </a:t>
            </a:r>
          </a:p>
          <a:p>
            <a:r>
              <a:rPr lang="en-US" sz="2400" dirty="0" smtClean="0">
                <a:latin typeface="Franklin Gothic Medium"/>
                <a:cs typeface="Franklin Gothic Medium"/>
              </a:rPr>
              <a:t>not expanding, Medicaid.”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722" y="4441865"/>
            <a:ext cx="3670645" cy="830997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square" rIns="274320" rtlCol="0" anchor="ctr">
            <a:spAutoFit/>
          </a:bodyPr>
          <a:lstStyle/>
          <a:p>
            <a:pPr algn="r"/>
            <a:r>
              <a:rPr lang="en-US" sz="2400" dirty="0" smtClean="0">
                <a:latin typeface="Franklin Gothic Medium"/>
                <a:cs typeface="Franklin Gothic Medium"/>
              </a:rPr>
              <a:t>“Does Pence want out of Medicaid expansion?”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07" y="384081"/>
            <a:ext cx="4644760" cy="3487921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26" y="2331307"/>
            <a:ext cx="4835223" cy="3288604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24 States Have </a:t>
            </a:r>
            <a:br>
              <a:rPr lang="en-US" dirty="0" smtClean="0"/>
            </a:br>
            <a:r>
              <a:rPr lang="en-US" dirty="0" smtClean="0"/>
              <a:t>Not Expanded Medicaid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64000" y="6188694"/>
            <a:ext cx="508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rgbClr val="EBF1DD"/>
                </a:solidFill>
                <a:latin typeface="Franklin Gothic Book"/>
                <a:cs typeface="Franklin Gothic Book"/>
              </a:rPr>
              <a:t>http://</a:t>
            </a:r>
            <a:r>
              <a:rPr lang="en-US" sz="11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kaiserfamilyfoundation.files.wordpress.com</a:t>
            </a:r>
            <a:r>
              <a:rPr lang="en-US" sz="1100" dirty="0">
                <a:solidFill>
                  <a:srgbClr val="EBF1DD"/>
                </a:solidFill>
                <a:latin typeface="Franklin Gothic Book"/>
                <a:cs typeface="Franklin Gothic Book"/>
              </a:rPr>
              <a:t>/2014/04/8505-figure-1.</a:t>
            </a:r>
            <a:r>
              <a:rPr lang="en-US" sz="1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png</a:t>
            </a:r>
          </a:p>
          <a:p>
            <a:pPr algn="r"/>
            <a:r>
              <a:rPr lang="en-US" sz="11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Accessed Nov 4, 2014</a:t>
            </a:r>
            <a:endParaRPr lang="en-US" sz="11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4" name="Picture 3" descr="Screen Shot 2014-08-21 at 3.09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10061" r="5174"/>
          <a:stretch/>
        </p:blipFill>
        <p:spPr>
          <a:xfrm>
            <a:off x="589766" y="1455078"/>
            <a:ext cx="7964469" cy="4378807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4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Indiana Moral Mondays</a:t>
            </a:r>
            <a:endParaRPr lang="en-US" dirty="0"/>
          </a:p>
        </p:txBody>
      </p:sp>
      <p:pic>
        <p:nvPicPr>
          <p:cNvPr id="3" name="Picture 2" descr="IMG_08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8" r="3424"/>
          <a:stretch/>
        </p:blipFill>
        <p:spPr>
          <a:xfrm>
            <a:off x="356626" y="1174444"/>
            <a:ext cx="6657199" cy="413189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66" r="4351"/>
          <a:stretch/>
        </p:blipFill>
        <p:spPr>
          <a:xfrm>
            <a:off x="4612929" y="2845151"/>
            <a:ext cx="4174445" cy="29428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11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MoralMondaysRally_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/>
          <a:stretch/>
        </p:blipFill>
        <p:spPr>
          <a:xfrm>
            <a:off x="0" y="0"/>
            <a:ext cx="9144000" cy="6019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43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ACA Expands Medicaid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30" y="1942016"/>
            <a:ext cx="8534364" cy="3827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13424" y="1133354"/>
            <a:ext cx="7317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Franklin Gothic Medium"/>
                <a:cs typeface="Franklin Gothic Medium"/>
              </a:rPr>
              <a:t>MO House Interim Task Force on Medicaid Expansion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Independence, Springfield, Columbia, Kennett, Cameron, St. Louis  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222" y="1960187"/>
            <a:ext cx="5779557" cy="1292662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txBody>
          <a:bodyPr wrap="square" lIns="274320" tIns="182880" rIns="274320" bIns="182880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/>
                <a:latin typeface="Franklin Gothic Medium"/>
                <a:cs typeface="Franklin Gothic Medium"/>
              </a:rPr>
              <a:t>“The parade of parasites.”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effectLst/>
                <a:latin typeface="Franklin Gothic Medium"/>
                <a:cs typeface="Franklin Gothic Medium"/>
              </a:rPr>
              <a:t>– MO state rep</a:t>
            </a:r>
          </a:p>
        </p:txBody>
      </p:sp>
    </p:spTree>
    <p:extLst>
      <p:ext uri="{BB962C8B-B14F-4D97-AF65-F5344CB8AC3E}">
        <p14:creationId xmlns:p14="http://schemas.microsoft.com/office/powerpoint/2010/main" val="42211656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the Common Traps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9274155"/>
              </p:ext>
            </p:extLst>
          </p:nvPr>
        </p:nvGraphicFramePr>
        <p:xfrm>
          <a:off x="360948" y="1189789"/>
          <a:ext cx="8395368" cy="4518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reeform 6"/>
          <p:cNvSpPr/>
          <p:nvPr/>
        </p:nvSpPr>
        <p:spPr>
          <a:xfrm>
            <a:off x="3383662" y="1436958"/>
            <a:ext cx="5330427" cy="1220951"/>
          </a:xfrm>
          <a:custGeom>
            <a:avLst/>
            <a:gdLst>
              <a:gd name="connsiteX0" fmla="*/ 0 w 5330427"/>
              <a:gd name="connsiteY0" fmla="*/ 0 h 1220951"/>
              <a:gd name="connsiteX1" fmla="*/ 5330427 w 5330427"/>
              <a:gd name="connsiteY1" fmla="*/ 0 h 1220951"/>
              <a:gd name="connsiteX2" fmla="*/ 5330427 w 5330427"/>
              <a:gd name="connsiteY2" fmla="*/ 1220951 h 1220951"/>
              <a:gd name="connsiteX3" fmla="*/ 0 w 5330427"/>
              <a:gd name="connsiteY3" fmla="*/ 1220951 h 1220951"/>
              <a:gd name="connsiteX4" fmla="*/ 0 w 5330427"/>
              <a:gd name="connsiteY4" fmla="*/ 0 h 12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0427" h="1220951">
                <a:moveTo>
                  <a:pt x="0" y="0"/>
                </a:moveTo>
                <a:lnTo>
                  <a:pt x="5330427" y="0"/>
                </a:lnTo>
                <a:lnTo>
                  <a:pt x="5330427" y="1220951"/>
                </a:lnTo>
                <a:lnTo>
                  <a:pt x="0" y="1220951"/>
                </a:lnTo>
                <a:lnTo>
                  <a:pt x="0" y="0"/>
                </a:lnTo>
                <a:close/>
              </a:path>
            </a:pathLst>
          </a:custGeom>
          <a:solidFill>
            <a:srgbClr val="800000"/>
          </a:solidFill>
          <a:ln w="28575" cmpd="sng">
            <a:solidFill>
              <a:srgbClr val="80000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lvl="0" algn="ctr" defTabSz="1511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400" kern="1200" dirty="0" smtClean="0">
                <a:latin typeface="Franklin Gothic Medium"/>
                <a:cs typeface="Franklin Gothic Medium"/>
              </a:rPr>
              <a:t>“Oregon showed Medicaid doesn’t save lives”</a:t>
            </a:r>
            <a:endParaRPr lang="en-US" sz="3400" kern="1200" dirty="0">
              <a:latin typeface="Franklin Gothic Medium"/>
              <a:cs typeface="Franklin Gothic Medium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83662" y="2657909"/>
            <a:ext cx="2679119" cy="3238256"/>
          </a:xfrm>
          <a:custGeom>
            <a:avLst/>
            <a:gdLst>
              <a:gd name="connsiteX0" fmla="*/ 0 w 2665213"/>
              <a:gd name="connsiteY0" fmla="*/ 0 h 2563997"/>
              <a:gd name="connsiteX1" fmla="*/ 2665213 w 2665213"/>
              <a:gd name="connsiteY1" fmla="*/ 0 h 2563997"/>
              <a:gd name="connsiteX2" fmla="*/ 2665213 w 2665213"/>
              <a:gd name="connsiteY2" fmla="*/ 2563997 h 2563997"/>
              <a:gd name="connsiteX3" fmla="*/ 0 w 2665213"/>
              <a:gd name="connsiteY3" fmla="*/ 2563997 h 2563997"/>
              <a:gd name="connsiteX4" fmla="*/ 0 w 2665213"/>
              <a:gd name="connsiteY4" fmla="*/ 0 h 256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213" h="2563997">
                <a:moveTo>
                  <a:pt x="0" y="0"/>
                </a:moveTo>
                <a:lnTo>
                  <a:pt x="2665213" y="0"/>
                </a:lnTo>
                <a:lnTo>
                  <a:pt x="2665213" y="2563997"/>
                </a:lnTo>
                <a:lnTo>
                  <a:pt x="0" y="256399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800000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lvl="0" algn="l" defTabSz="9779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kern="12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Misleading but true</a:t>
            </a:r>
            <a:endParaRPr lang="en-US" sz="2200" kern="12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Prospective randomized controlled trial of expanding Medicaid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No change in mortality, average HgbA1c, blood pressure, etc.</a:t>
            </a:r>
            <a:endParaRPr lang="en-US" sz="2000" kern="1200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48875" y="2657909"/>
            <a:ext cx="2679119" cy="3238256"/>
          </a:xfrm>
          <a:custGeom>
            <a:avLst/>
            <a:gdLst>
              <a:gd name="connsiteX0" fmla="*/ 0 w 2665213"/>
              <a:gd name="connsiteY0" fmla="*/ 0 h 2563997"/>
              <a:gd name="connsiteX1" fmla="*/ 2665213 w 2665213"/>
              <a:gd name="connsiteY1" fmla="*/ 0 h 2563997"/>
              <a:gd name="connsiteX2" fmla="*/ 2665213 w 2665213"/>
              <a:gd name="connsiteY2" fmla="*/ 2563997 h 2563997"/>
              <a:gd name="connsiteX3" fmla="*/ 0 w 2665213"/>
              <a:gd name="connsiteY3" fmla="*/ 2563997 h 2563997"/>
              <a:gd name="connsiteX4" fmla="*/ 0 w 2665213"/>
              <a:gd name="connsiteY4" fmla="*/ 0 h 256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213" h="2563997">
                <a:moveTo>
                  <a:pt x="0" y="0"/>
                </a:moveTo>
                <a:lnTo>
                  <a:pt x="2665213" y="0"/>
                </a:lnTo>
                <a:lnTo>
                  <a:pt x="2665213" y="2563997"/>
                </a:lnTo>
                <a:lnTo>
                  <a:pt x="0" y="256399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800000"/>
            </a:solidFill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lvl="0" algn="l" defTabSz="97790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200" kern="1200" dirty="0" smtClean="0">
                <a:solidFill>
                  <a:schemeClr val="tx1"/>
                </a:solidFill>
                <a:latin typeface="Franklin Gothic Medium"/>
                <a:cs typeface="Franklin Gothic Medium"/>
              </a:rPr>
              <a:t>The rest of the story</a:t>
            </a:r>
            <a:endParaRPr lang="en-US" sz="2200" kern="1200" dirty="0">
              <a:solidFill>
                <a:schemeClr val="tx1"/>
              </a:solidFill>
              <a:latin typeface="Franklin Gothic Medium"/>
              <a:cs typeface="Franklin Gothic Medium"/>
            </a:endParaRP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6,000 in each arm x 17 months</a:t>
            </a:r>
            <a:endParaRPr lang="en-US" sz="2000" kern="1200" dirty="0">
              <a:solidFill>
                <a:schemeClr val="tx1"/>
              </a:solidFill>
              <a:latin typeface="Franklin Gothic Book"/>
              <a:cs typeface="Franklin Gothic Book"/>
            </a:endParaRP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95% were non-diabetic</a:t>
            </a:r>
            <a:endParaRPr lang="en-US" sz="2000" kern="1200" dirty="0">
              <a:solidFill>
                <a:schemeClr val="tx1"/>
              </a:solidFill>
              <a:latin typeface="Franklin Gothic Book"/>
              <a:cs typeface="Franklin Gothic Book"/>
            </a:endParaRP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000" kern="1200" dirty="0" smtClean="0">
                <a:solidFill>
                  <a:schemeClr val="tx1"/>
                </a:solidFill>
                <a:latin typeface="Franklin Gothic Book"/>
                <a:cs typeface="Franklin Gothic Book"/>
              </a:rPr>
              <a:t>Big drops in uncontrolled DM, HTN, lipids, depression, costs…</a:t>
            </a:r>
            <a:endParaRPr lang="en-US" sz="2000" kern="1200" dirty="0">
              <a:solidFill>
                <a:schemeClr val="tx1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506" y="3581255"/>
            <a:ext cx="2154897" cy="172816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060438"/>
            <a:ext cx="4784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EBF1DD"/>
                </a:solidFill>
                <a:latin typeface="Franklin Gothic Book"/>
                <a:cs typeface="Franklin Gothic Book"/>
              </a:rPr>
              <a:t>Luebberring</a:t>
            </a:r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, L. Director, MO Budget Office</a:t>
            </a:r>
          </a:p>
          <a:p>
            <a:r>
              <a:rPr lang="en-US" sz="2000" dirty="0" smtClean="0">
                <a:solidFill>
                  <a:srgbClr val="EBF1DD"/>
                </a:solidFill>
                <a:latin typeface="Franklin Gothic Book"/>
                <a:cs typeface="Franklin Gothic Book"/>
              </a:rPr>
              <a:t>Medicaid Impact on Budget. Jan 31, 2014</a:t>
            </a:r>
            <a:endParaRPr lang="en-US" sz="2000" dirty="0">
              <a:solidFill>
                <a:srgbClr val="EBF1DD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0561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4CDE94-637D-3049-BF1A-3D97189ED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F94CDE94-637D-3049-BF1A-3D97189ED8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920C0D-C679-2C45-87B8-ECB4102FF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F1920C0D-C679-2C45-87B8-ECB4102FF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396B86-5B6D-B246-85C3-12CE6ABCA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8396B86-5B6D-B246-85C3-12CE6ABCA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689462-89FD-604E-983E-812C21536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C3689462-89FD-604E-983E-812C21536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Segues to Single Payer</a:t>
            </a:r>
            <a:br>
              <a:rPr lang="en-US" dirty="0" smtClean="0"/>
            </a:br>
            <a:r>
              <a:rPr lang="en-US" sz="3100" dirty="0" smtClean="0"/>
              <a:t>Strategy </a:t>
            </a:r>
            <a:r>
              <a:rPr lang="en-US" sz="3100" dirty="0" smtClean="0"/>
              <a:t>#1: </a:t>
            </a:r>
            <a:r>
              <a:rPr lang="en-US" sz="3100" dirty="0" smtClean="0"/>
              <a:t>Quote David </a:t>
            </a:r>
            <a:r>
              <a:rPr lang="en-US" sz="3100" dirty="0" err="1" smtClean="0"/>
              <a:t>Himmelstsein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6302" y="1518376"/>
            <a:ext cx="58987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“Medicaid is far from perfect. 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In </a:t>
            </a:r>
            <a:r>
              <a:rPr lang="en-US" sz="2000" dirty="0">
                <a:latin typeface="Franklin Gothic Book"/>
                <a:cs typeface="Franklin Gothic Book"/>
              </a:rPr>
              <a:t>many parts of the </a:t>
            </a:r>
            <a:r>
              <a:rPr lang="en-US" sz="2000" dirty="0" smtClean="0">
                <a:latin typeface="Franklin Gothic Book"/>
                <a:cs typeface="Franklin Gothic Book"/>
              </a:rPr>
              <a:t>country, </a:t>
            </a:r>
            <a:r>
              <a:rPr lang="en-US" sz="2000" dirty="0">
                <a:latin typeface="Franklin Gothic Book"/>
                <a:cs typeface="Franklin Gothic Book"/>
              </a:rPr>
              <a:t>Medicaid pays so little that patients have trouble finding a doctor who will accept it. 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A </a:t>
            </a:r>
            <a:r>
              <a:rPr lang="en-US" sz="2000" dirty="0">
                <a:latin typeface="Franklin Gothic Book"/>
                <a:cs typeface="Franklin Gothic Book"/>
              </a:rPr>
              <a:t>single-payer program like Canada’s that covers all Americans is a far better solution for both the poor and the middle class. </a:t>
            </a:r>
            <a:endParaRPr lang="en-US" sz="2000" dirty="0" smtClean="0">
              <a:latin typeface="Franklin Gothic Book"/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Franklin Gothic Medium"/>
                <a:cs typeface="Franklin Gothic Medium"/>
              </a:rPr>
              <a:t>But </a:t>
            </a:r>
            <a:r>
              <a:rPr lang="en-US" sz="2000" dirty="0">
                <a:latin typeface="Franklin Gothic Medium"/>
                <a:cs typeface="Franklin Gothic Medium"/>
              </a:rPr>
              <a:t>until we get to single payer, Medicaid is the only safety net for many low-income Americans.</a:t>
            </a:r>
            <a:r>
              <a:rPr lang="en-US" sz="2000" dirty="0" smtClean="0">
                <a:latin typeface="Franklin Gothic Book"/>
                <a:cs typeface="Franklin Gothic Book"/>
              </a:rPr>
              <a:t>”</a:t>
            </a:r>
          </a:p>
          <a:p>
            <a:pPr algn="r"/>
            <a:endParaRPr lang="en-US" sz="2000" dirty="0" smtClean="0">
              <a:latin typeface="Franklin Gothic Book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793"/>
          <a:stretch/>
        </p:blipFill>
        <p:spPr>
          <a:xfrm>
            <a:off x="6183036" y="1565263"/>
            <a:ext cx="2751988" cy="35209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33905" y="5170813"/>
            <a:ext cx="55102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Franklin Gothic Medium"/>
                <a:cs typeface="Franklin Gothic Medium"/>
              </a:rPr>
              <a:t>Dr. David Himmelstein</a:t>
            </a:r>
          </a:p>
          <a:p>
            <a:pPr algn="r"/>
            <a:r>
              <a:rPr lang="en-US" dirty="0" smtClean="0">
                <a:latin typeface="Franklin Gothic Book"/>
                <a:cs typeface="Franklin Gothic Book"/>
              </a:rPr>
              <a:t>Co-founder of Physicians for a National Health Program</a:t>
            </a:r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938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Segues to Single Payer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Strategy </a:t>
            </a:r>
            <a:r>
              <a:rPr lang="en-US" sz="3100" dirty="0" smtClean="0"/>
              <a:t>#2: </a:t>
            </a:r>
            <a:r>
              <a:rPr lang="en-US" sz="3100" dirty="0" smtClean="0"/>
              <a:t>“Everybody in, nobody out”</a:t>
            </a:r>
            <a:endParaRPr lang="en-US" sz="31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2293124"/>
              </p:ext>
            </p:extLst>
          </p:nvPr>
        </p:nvGraphicFramePr>
        <p:xfrm>
          <a:off x="365967" y="1451603"/>
          <a:ext cx="8412067" cy="4716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440558" y="3575785"/>
            <a:ext cx="8255181" cy="23150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 algn="ctr"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Correction requires an act of Congress</a:t>
            </a:r>
          </a:p>
          <a:p>
            <a:pPr marL="230188" indent="-230188" algn="ctr">
              <a:buFont typeface="Arial"/>
              <a:buChar char="•"/>
            </a:pPr>
            <a:r>
              <a:rPr lang="en-US" sz="2800" dirty="0" smtClean="0">
                <a:latin typeface="Franklin Gothic Book"/>
                <a:cs typeface="Franklin Gothic Book"/>
              </a:rPr>
              <a:t>Illustrates the problem of </a:t>
            </a:r>
            <a:r>
              <a:rPr lang="en-US" sz="2800" dirty="0" smtClean="0">
                <a:solidFill>
                  <a:srgbClr val="FFFF00"/>
                </a:solidFill>
                <a:latin typeface="Franklin Gothic Medium"/>
                <a:cs typeface="Franklin Gothic Medium"/>
              </a:rPr>
              <a:t>fragmented solutions</a:t>
            </a:r>
            <a:endParaRPr lang="en-US" sz="2800" dirty="0">
              <a:solidFill>
                <a:srgbClr val="FFFF00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52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908ECA-20FA-5F41-8C39-B8BEB4251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1908ECA-20FA-5F41-8C39-B8BEB4251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6571DD-1006-3A46-9D9D-6EDD0563C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C6571DD-1006-3A46-9D9D-6EDD0563C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B48C9C-2429-AE4C-B2C7-1AFE3EF75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E7B48C9C-2429-AE4C-B2C7-1AFE3EF75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1F97A9-D819-9742-B938-661F75FD9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A1F97A9-D819-9742-B938-661F75FD9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4D9DD8-C3C4-2F4A-8AB6-D2F87A9BA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5B4D9DD8-C3C4-2F4A-8AB6-D2F87A9BAA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Opting out of Medicaid </a:t>
            </a:r>
            <a:r>
              <a:rPr lang="en-US" sz="3100" dirty="0"/>
              <a:t>E</a:t>
            </a:r>
            <a:r>
              <a:rPr lang="en-US" sz="3100" dirty="0" smtClean="0"/>
              <a:t>xpansion: </a:t>
            </a:r>
            <a:br>
              <a:rPr lang="en-US" sz="3100" dirty="0" smtClean="0"/>
            </a:br>
            <a:r>
              <a:rPr lang="en-US" sz="4900" dirty="0"/>
              <a:t>H</a:t>
            </a:r>
            <a:r>
              <a:rPr lang="en-US" sz="4900" dirty="0" smtClean="0"/>
              <a:t>ealth and Financial </a:t>
            </a:r>
            <a:r>
              <a:rPr lang="en-US" sz="4900" dirty="0"/>
              <a:t>I</a:t>
            </a:r>
            <a:r>
              <a:rPr lang="en-US" sz="4900" dirty="0" smtClean="0"/>
              <a:t>mpacts</a:t>
            </a:r>
            <a:r>
              <a:rPr lang="en-US" sz="4900" dirty="0"/>
              <a:t/>
            </a:r>
            <a:br>
              <a:rPr lang="en-US" sz="4900" dirty="0"/>
            </a:b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" y="2743200"/>
            <a:ext cx="8153400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Sam Dickman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Harvard Medical School and Cambridge Health Alliance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PNHP Annual Meeting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November 15, 2014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424" y="4517616"/>
            <a:ext cx="1110343" cy="1219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315065"/>
              </p:ext>
            </p:extLst>
          </p:nvPr>
        </p:nvGraphicFramePr>
        <p:xfrm>
          <a:off x="7856464" y="4517616"/>
          <a:ext cx="10051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Picture" r:id="rId5" imgW="562680" imgH="638640" progId="Word.Picture.8">
                  <p:embed/>
                </p:oleObj>
              </mc:Choice>
              <mc:Fallback>
                <p:oleObj name="Picture" r:id="rId5" imgW="562680" imgH="6386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64" y="4517616"/>
                        <a:ext cx="1005113" cy="1219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12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02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should medical students </a:t>
            </a:r>
            <a:br>
              <a:rPr lang="en-US" dirty="0" smtClean="0"/>
            </a:br>
            <a:r>
              <a:rPr lang="en-US" dirty="0" smtClean="0"/>
              <a:t>care about </a:t>
            </a:r>
            <a:br>
              <a:rPr lang="en-US" dirty="0" smtClean="0"/>
            </a:br>
            <a:r>
              <a:rPr lang="en-US" dirty="0" smtClean="0"/>
              <a:t>Medicaid expansion?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9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2874655"/>
              </p:ext>
            </p:extLst>
          </p:nvPr>
        </p:nvGraphicFramePr>
        <p:xfrm>
          <a:off x="167109" y="1295144"/>
          <a:ext cx="8606118" cy="4645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5807041" y="6302526"/>
            <a:ext cx="333695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noProof="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Dickman et al, Health Affairs Blog, 2014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cs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People </a:t>
            </a:r>
            <a:br>
              <a:rPr lang="en-US" dirty="0" smtClean="0"/>
            </a:br>
            <a:r>
              <a:rPr lang="en-US" dirty="0" smtClean="0"/>
              <a:t>Would Benefit in Opt-Out States?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>
          <a:defRPr sz="2000" dirty="0" smtClean="0">
            <a:latin typeface="Franklin Gothic Book"/>
            <a:cs typeface="Franklin Gothic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67055</TotalTime>
  <Words>711</Words>
  <Application>Microsoft Macintosh PowerPoint</Application>
  <PresentationFormat>On-screen Show (4:3)</PresentationFormat>
  <Paragraphs>105</Paragraphs>
  <Slides>21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Picture</vt:lpstr>
      <vt:lpstr>From Medicaid Expansion to Single Payer: Organizing in the  Red States</vt:lpstr>
      <vt:lpstr>24 States Have  Not Expanded Medicaid</vt:lpstr>
      <vt:lpstr>The ACA Expands Medicaid</vt:lpstr>
      <vt:lpstr>Avoid the Common Traps</vt:lpstr>
      <vt:lpstr>Two Segues to Single Payer Strategy #1: Quote David Himmelstsein</vt:lpstr>
      <vt:lpstr>Two Segues to Single Payer Strategy #2: “Everybody in, nobody out”</vt:lpstr>
      <vt:lpstr>Opting out of Medicaid Expansion:  Health and Financial Impacts </vt:lpstr>
      <vt:lpstr>Why should medical students  care about  Medicaid expansion?</vt:lpstr>
      <vt:lpstr>How Many People  Would Benefit in Opt-Out States?</vt:lpstr>
      <vt:lpstr>PowerPoint Presentation</vt:lpstr>
      <vt:lpstr>How Many People  Would Benefit in Louisiana?</vt:lpstr>
      <vt:lpstr>PowerPoint Presentation</vt:lpstr>
      <vt:lpstr>PowerPoint Presentation</vt:lpstr>
      <vt:lpstr>Lessons for Future Research</vt:lpstr>
      <vt:lpstr>Indiana Case Study: Hoosiers Fight  for Medicaid Expansion </vt:lpstr>
      <vt:lpstr>PowerPoint Presentation</vt:lpstr>
      <vt:lpstr>PowerPoint Presentation</vt:lpstr>
      <vt:lpstr>PowerPoint Presentation</vt:lpstr>
      <vt:lpstr>PowerPoint Presentation</vt:lpstr>
      <vt:lpstr>Indiana Moral Mondays</vt:lpstr>
      <vt:lpstr>PowerPoint Presentation</vt:lpstr>
    </vt:vector>
  </TitlesOfParts>
  <Company>Express Scripts,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EWeisbart</dc:creator>
  <cp:lastModifiedBy>Ed Weisbart</cp:lastModifiedBy>
  <cp:revision>1317</cp:revision>
  <dcterms:created xsi:type="dcterms:W3CDTF">2009-10-25T08:48:05Z</dcterms:created>
  <dcterms:modified xsi:type="dcterms:W3CDTF">2014-11-06T22:59:15Z</dcterms:modified>
</cp:coreProperties>
</file>