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5"/>
  </p:notesMasterIdLst>
  <p:sldIdLst>
    <p:sldId id="256" r:id="rId2"/>
    <p:sldId id="277" r:id="rId3"/>
    <p:sldId id="278" r:id="rId4"/>
    <p:sldId id="279" r:id="rId5"/>
    <p:sldId id="259" r:id="rId6"/>
    <p:sldId id="294" r:id="rId7"/>
    <p:sldId id="276" r:id="rId8"/>
    <p:sldId id="295" r:id="rId9"/>
    <p:sldId id="280" r:id="rId10"/>
    <p:sldId id="282" r:id="rId11"/>
    <p:sldId id="297" r:id="rId12"/>
    <p:sldId id="296" r:id="rId13"/>
    <p:sldId id="298" r:id="rId14"/>
    <p:sldId id="299" r:id="rId15"/>
    <p:sldId id="300" r:id="rId16"/>
    <p:sldId id="264" r:id="rId17"/>
    <p:sldId id="301" r:id="rId18"/>
    <p:sldId id="265" r:id="rId19"/>
    <p:sldId id="267" r:id="rId20"/>
    <p:sldId id="286" r:id="rId21"/>
    <p:sldId id="287" r:id="rId22"/>
    <p:sldId id="303" r:id="rId23"/>
    <p:sldId id="304" r:id="rId24"/>
    <p:sldId id="288" r:id="rId25"/>
    <p:sldId id="289" r:id="rId26"/>
    <p:sldId id="292" r:id="rId27"/>
    <p:sldId id="302" r:id="rId28"/>
    <p:sldId id="269" r:id="rId29"/>
    <p:sldId id="293" r:id="rId30"/>
    <p:sldId id="270" r:id="rId31"/>
    <p:sldId id="271" r:id="rId32"/>
    <p:sldId id="272" r:id="rId33"/>
    <p:sldId id="27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86" autoAdjust="0"/>
    <p:restoredTop sz="73435" autoAdjust="0"/>
  </p:normalViewPr>
  <p:slideViewPr>
    <p:cSldViewPr>
      <p:cViewPr>
        <p:scale>
          <a:sx n="60" d="100"/>
          <a:sy n="60" d="100"/>
        </p:scale>
        <p:origin x="-24" y="-4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96D4D4-4243-403F-8781-B0370494CA4F}" type="datetimeFigureOut">
              <a:rPr lang="en-US" smtClean="0"/>
              <a:t>2/12/2015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AC07A3-F4DD-4EE8-A304-C7BD27FE819F}" type="slidenum">
              <a:rPr lang="en-US" smtClean="0"/>
              <a:t>‹#›</a:t>
            </a:fld>
            <a:endParaRPr lang="en-US"/>
          </a:p>
        </p:txBody>
      </p:sp>
    </p:spTree>
    <p:extLst>
      <p:ext uri="{BB962C8B-B14F-4D97-AF65-F5344CB8AC3E}">
        <p14:creationId xmlns:p14="http://schemas.microsoft.com/office/powerpoint/2010/main" val="1413338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70 students from New York State</a:t>
            </a:r>
          </a:p>
          <a:p>
            <a:r>
              <a:rPr lang="en-US" dirty="0" smtClean="0"/>
              <a:t>25 legislators</a:t>
            </a:r>
          </a:p>
          <a:p>
            <a:r>
              <a:rPr lang="en-US" dirty="0" smtClean="0"/>
              <a:t>5 issues</a:t>
            </a:r>
          </a:p>
          <a:p>
            <a:r>
              <a:rPr lang="en-US" dirty="0" smtClean="0"/>
              <a:t>2 bills passed</a:t>
            </a:r>
          </a:p>
          <a:p>
            <a:r>
              <a:rPr lang="en-US" dirty="0" smtClean="0"/>
              <a:t>Several legislators changed their votes</a:t>
            </a:r>
          </a:p>
        </p:txBody>
      </p:sp>
      <p:sp>
        <p:nvSpPr>
          <p:cNvPr id="4" name="Slide Number Placeholder 3"/>
          <p:cNvSpPr>
            <a:spLocks noGrp="1"/>
          </p:cNvSpPr>
          <p:nvPr>
            <p:ph type="sldNum" sz="quarter" idx="10"/>
          </p:nvPr>
        </p:nvSpPr>
        <p:spPr/>
        <p:txBody>
          <a:bodyPr/>
          <a:lstStyle/>
          <a:p>
            <a:fld id="{3AAC07A3-F4DD-4EE8-A304-C7BD27FE819F}" type="slidenum">
              <a:rPr lang="en-US" smtClean="0"/>
              <a:t>3</a:t>
            </a:fld>
            <a:endParaRPr lang="en-US"/>
          </a:p>
        </p:txBody>
      </p:sp>
    </p:spTree>
    <p:extLst>
      <p:ext uri="{BB962C8B-B14F-4D97-AF65-F5344CB8AC3E}">
        <p14:creationId xmlns:p14="http://schemas.microsoft.com/office/powerpoint/2010/main" val="3155313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None/>
            </a:pPr>
            <a:r>
              <a:rPr lang="en-US" dirty="0" smtClean="0"/>
              <a:t>Choose a team leader to be in charge of introducing your group and the reason for the meeting (1 sentence)</a:t>
            </a:r>
          </a:p>
          <a:p>
            <a:pPr lvl="0" rtl="0">
              <a:spcBef>
                <a:spcPts val="0"/>
              </a:spcBef>
              <a:buNone/>
            </a:pPr>
            <a:r>
              <a:rPr lang="en-US" dirty="0" smtClean="0"/>
              <a:t>- Also makes sure everyone stays on subject/doesn’t ramble/everyone gets a chance to speak</a:t>
            </a:r>
          </a:p>
          <a:p>
            <a:pPr lvl="0" rtl="0">
              <a:spcBef>
                <a:spcPts val="0"/>
              </a:spcBef>
              <a:buNone/>
            </a:pPr>
            <a:r>
              <a:rPr lang="en-US" dirty="0" smtClean="0"/>
              <a:t>- One technique is for the leader to give a nod at the next group member when it is time to move on to the next point</a:t>
            </a:r>
          </a:p>
          <a:p>
            <a:pPr lvl="0" rtl="0">
              <a:spcBef>
                <a:spcPts val="0"/>
              </a:spcBef>
              <a:buNone/>
            </a:pPr>
            <a:endParaRPr lang="en-US" dirty="0" smtClean="0"/>
          </a:p>
          <a:p>
            <a:pPr lvl="0" rtl="0">
              <a:spcBef>
                <a:spcPts val="0"/>
              </a:spcBef>
              <a:buNone/>
            </a:pPr>
            <a:r>
              <a:rPr lang="en-US" dirty="0" smtClean="0"/>
              <a:t>Each person should pick and prepare 1 point or argument they can make or a brief personal story</a:t>
            </a:r>
          </a:p>
          <a:p>
            <a:pPr lvl="0" rtl="0">
              <a:spcBef>
                <a:spcPts val="0"/>
              </a:spcBef>
              <a:buNone/>
            </a:pPr>
            <a:endParaRPr lang="en-US" dirty="0" smtClean="0"/>
          </a:p>
          <a:p>
            <a:pPr lvl="0" rtl="0">
              <a:spcBef>
                <a:spcPts val="0"/>
              </a:spcBef>
              <a:buNone/>
            </a:pPr>
            <a:r>
              <a:rPr lang="en-US" dirty="0" smtClean="0"/>
              <a:t>Choose 1 person to make the ask</a:t>
            </a:r>
          </a:p>
          <a:p>
            <a:pPr lvl="0" rtl="0">
              <a:spcBef>
                <a:spcPts val="0"/>
              </a:spcBef>
              <a:buNone/>
            </a:pPr>
            <a:endParaRPr lang="en-US" dirty="0" smtClean="0"/>
          </a:p>
          <a:p>
            <a:pPr lvl="0" rtl="0">
              <a:spcBef>
                <a:spcPts val="0"/>
              </a:spcBef>
              <a:buNone/>
            </a:pPr>
            <a:r>
              <a:rPr lang="en-US" dirty="0" smtClean="0"/>
              <a:t>Choose a note-taker/record keeper (record the legislators position, comments, requests for more information </a:t>
            </a:r>
          </a:p>
          <a:p>
            <a:pPr lvl="0" rtl="0">
              <a:spcBef>
                <a:spcPts val="0"/>
              </a:spcBef>
              <a:buNone/>
            </a:pPr>
            <a:endParaRPr lang="en-US" dirty="0" smtClean="0"/>
          </a:p>
          <a:p>
            <a:pPr lvl="0" rtl="0">
              <a:spcBef>
                <a:spcPts val="0"/>
              </a:spcBef>
              <a:buNone/>
            </a:pPr>
            <a:r>
              <a:rPr lang="en-US" dirty="0" smtClean="0"/>
              <a:t>Choose a follow up person - this person will give the legislator/staffer the information packet. Should exchange business cards. </a:t>
            </a:r>
            <a:r>
              <a:rPr lang="en-US" dirty="0" err="1" smtClean="0"/>
              <a:t>Shoudl</a:t>
            </a:r>
            <a:r>
              <a:rPr lang="en-US" dirty="0" smtClean="0"/>
              <a:t> give thank you card (can do immediately after the visit).</a:t>
            </a:r>
          </a:p>
        </p:txBody>
      </p:sp>
      <p:sp>
        <p:nvSpPr>
          <p:cNvPr id="4" name="Slide Number Placeholder 3"/>
          <p:cNvSpPr>
            <a:spLocks noGrp="1"/>
          </p:cNvSpPr>
          <p:nvPr>
            <p:ph type="sldNum" sz="quarter" idx="10"/>
          </p:nvPr>
        </p:nvSpPr>
        <p:spPr/>
        <p:txBody>
          <a:bodyPr/>
          <a:lstStyle/>
          <a:p>
            <a:fld id="{3AAC07A3-F4DD-4EE8-A304-C7BD27FE819F}" type="slidenum">
              <a:rPr lang="en-US" smtClean="0"/>
              <a:t>17</a:t>
            </a:fld>
            <a:endParaRPr lang="en-US"/>
          </a:p>
        </p:txBody>
      </p:sp>
    </p:spTree>
    <p:extLst>
      <p:ext uri="{BB962C8B-B14F-4D97-AF65-F5344CB8AC3E}">
        <p14:creationId xmlns:p14="http://schemas.microsoft.com/office/powerpoint/2010/main" val="4242027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2" name="Shape 3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Have the team split the topics so everything is covered. </a:t>
            </a:r>
          </a:p>
          <a:p>
            <a:pPr lvl="0" rtl="0">
              <a:spcBef>
                <a:spcPts val="0"/>
              </a:spcBef>
              <a:buNone/>
            </a:pPr>
            <a:endParaRPr/>
          </a:p>
          <a:p>
            <a:pPr>
              <a:spcBef>
                <a:spcPts val="0"/>
              </a:spcBef>
              <a:buNone/>
            </a:pPr>
            <a:r>
              <a:rPr lang="en"/>
              <a:t>If you don’t know an answer, say so. “I’m not sure about that, but I’d be happy to look that up and provide your office with that information after our meeting”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4" name="Shape 3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Homework - </a:t>
            </a:r>
          </a:p>
          <a:p>
            <a:pPr lvl="0" rtl="0">
              <a:spcBef>
                <a:spcPts val="0"/>
              </a:spcBef>
              <a:buNone/>
            </a:pPr>
            <a:r>
              <a:rPr lang="en"/>
              <a:t>- Research your representative, look at their website, votesmart.org</a:t>
            </a:r>
          </a:p>
          <a:p>
            <a:pPr lvl="0" rtl="0">
              <a:spcBef>
                <a:spcPts val="0"/>
              </a:spcBef>
              <a:buNone/>
            </a:pPr>
            <a:r>
              <a:rPr lang="en"/>
              <a:t>- Look for party affiliation, biographical information, committee assignments, key issues of concern for the legislator</a:t>
            </a:r>
          </a:p>
          <a:p>
            <a:pPr lvl="0" rtl="0">
              <a:spcBef>
                <a:spcPts val="0"/>
              </a:spcBef>
              <a:buNone/>
            </a:pPr>
            <a:r>
              <a:rPr lang="en"/>
              <a:t>- Are they are previous supporter or co-author?</a:t>
            </a:r>
          </a:p>
          <a:p>
            <a:pPr lvl="0" rtl="0">
              <a:spcBef>
                <a:spcPts val="0"/>
              </a:spcBef>
              <a:buNone/>
            </a:pPr>
            <a:r>
              <a:rPr lang="en"/>
              <a:t>- Review their voting record and any publicly stated views/opinions on the issue</a:t>
            </a:r>
          </a:p>
          <a:p>
            <a:pPr lvl="0" rtl="0">
              <a:spcBef>
                <a:spcPts val="0"/>
              </a:spcBef>
              <a:buNone/>
            </a:pPr>
            <a:endParaRPr/>
          </a:p>
          <a:p>
            <a:pPr lvl="0" rtl="0">
              <a:spcBef>
                <a:spcPts val="0"/>
              </a:spcBef>
              <a:buNone/>
            </a:pPr>
            <a:r>
              <a:rPr lang="en"/>
              <a:t>Meet with Team</a:t>
            </a:r>
          </a:p>
          <a:p>
            <a:pPr lvl="0" rtl="0">
              <a:spcBef>
                <a:spcPts val="0"/>
              </a:spcBef>
              <a:buNone/>
            </a:pPr>
            <a:r>
              <a:rPr lang="en"/>
              <a:t>- see team role side</a:t>
            </a:r>
          </a:p>
          <a:p>
            <a:pPr lvl="0" rtl="0">
              <a:spcBef>
                <a:spcPts val="0"/>
              </a:spcBef>
              <a:buNone/>
            </a:pPr>
            <a:endParaRPr/>
          </a:p>
          <a:p>
            <a:pPr lvl="0" rtl="0">
              <a:spcBef>
                <a:spcPts val="0"/>
              </a:spcBef>
              <a:buNone/>
            </a:pPr>
            <a:r>
              <a:rPr lang="en"/>
              <a:t>Arrive 10 minutes early, enter the office as a team</a:t>
            </a:r>
          </a:p>
          <a:p>
            <a:pPr lvl="0" rtl="0">
              <a:spcBef>
                <a:spcPts val="0"/>
              </a:spcBef>
              <a:buNone/>
            </a:pPr>
            <a:endParaRPr/>
          </a:p>
          <a:p>
            <a:pPr lvl="0" rtl="0">
              <a:spcBef>
                <a:spcPts val="0"/>
              </a:spcBef>
              <a:buNone/>
            </a:pPr>
            <a:r>
              <a:rPr lang="en"/>
              <a:t>Stay on message, be concise, don’t disagree with each other, prepare arguments for anticipated questions </a:t>
            </a:r>
          </a:p>
          <a:p>
            <a:pPr lvl="0" rtl="0">
              <a:spcBef>
                <a:spcPts val="0"/>
              </a:spcBef>
              <a:buNone/>
            </a:pPr>
            <a:r>
              <a:rPr lang="en"/>
              <a:t>- Your homework should guide which arguements will be most effective</a:t>
            </a:r>
          </a:p>
          <a:p>
            <a:pPr lvl="0" rtl="0">
              <a:spcBef>
                <a:spcPts val="0"/>
              </a:spcBef>
              <a:buNone/>
            </a:pPr>
            <a:r>
              <a:rPr lang="en"/>
              <a:t>- Make your case, allow the legislator to speak, ask questions, give their opinion/concerns</a:t>
            </a:r>
          </a:p>
          <a:p>
            <a:pPr lvl="0" rtl="0">
              <a:spcBef>
                <a:spcPts val="0"/>
              </a:spcBef>
              <a:buNone/>
            </a:pPr>
            <a:r>
              <a:rPr lang="en"/>
              <a:t>- Request 30 minute meeting, may be 20 minutes or less depending on how busy they are </a:t>
            </a:r>
          </a:p>
          <a:p>
            <a:pPr lvl="0" rtl="0">
              <a:spcBef>
                <a:spcPts val="0"/>
              </a:spcBef>
              <a:buNone/>
            </a:pPr>
            <a:endParaRPr/>
          </a:p>
          <a:p>
            <a:pPr lvl="0" rtl="0">
              <a:spcBef>
                <a:spcPts val="0"/>
              </a:spcBef>
              <a:buNone/>
            </a:pPr>
            <a:r>
              <a:rPr lang="en"/>
              <a:t>Follow up</a:t>
            </a:r>
          </a:p>
          <a:p>
            <a:pPr lvl="0" rtl="0">
              <a:spcBef>
                <a:spcPts val="0"/>
              </a:spcBef>
              <a:buNone/>
            </a:pPr>
            <a:r>
              <a:rPr lang="en"/>
              <a:t>- Even though the meeting is over, this is just the start to developing a relationship with the representative</a:t>
            </a:r>
          </a:p>
          <a:p>
            <a:pPr lvl="0" rtl="0">
              <a:spcBef>
                <a:spcPts val="0"/>
              </a:spcBef>
              <a:buNone/>
            </a:pPr>
            <a:r>
              <a:rPr lang="en"/>
              <a:t>- Thank you card</a:t>
            </a:r>
          </a:p>
          <a:p>
            <a:pPr lvl="0" rtl="0">
              <a:spcBef>
                <a:spcPts val="0"/>
              </a:spcBef>
              <a:buNone/>
            </a:pPr>
            <a:r>
              <a:rPr lang="en"/>
              <a:t>- Give records to one of your organizers (database for future)</a:t>
            </a:r>
          </a:p>
          <a:p>
            <a:pPr lvl="0" rtl="0">
              <a:spcBef>
                <a:spcPts val="0"/>
              </a:spcBef>
              <a:buNone/>
            </a:pPr>
            <a:r>
              <a:rPr lang="en"/>
              <a:t>- Check in periodically/provide additional information requested</a:t>
            </a:r>
          </a:p>
          <a:p>
            <a:pPr lvl="0" rtl="0">
              <a:spcBef>
                <a:spcPts val="0"/>
              </a:spcBef>
              <a:buNone/>
            </a:pPr>
            <a:r>
              <a:rPr lang="en"/>
              <a:t>- Send new information/articles as appropriate </a:t>
            </a:r>
          </a:p>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goes back to your goals for</a:t>
            </a:r>
            <a:r>
              <a:rPr lang="en-US" baseline="0" dirty="0" smtClean="0"/>
              <a:t> the day – educating students / building a coalition / passing a specific bill</a:t>
            </a:r>
            <a:endParaRPr lang="en-US" dirty="0"/>
          </a:p>
        </p:txBody>
      </p:sp>
      <p:sp>
        <p:nvSpPr>
          <p:cNvPr id="4" name="Slide Number Placeholder 3"/>
          <p:cNvSpPr>
            <a:spLocks noGrp="1"/>
          </p:cNvSpPr>
          <p:nvPr>
            <p:ph type="sldNum" sz="quarter" idx="10"/>
          </p:nvPr>
        </p:nvSpPr>
        <p:spPr/>
        <p:txBody>
          <a:bodyPr/>
          <a:lstStyle/>
          <a:p>
            <a:fld id="{3AAC07A3-F4DD-4EE8-A304-C7BD27FE819F}" type="slidenum">
              <a:rPr lang="en-US" smtClean="0"/>
              <a:t>20</a:t>
            </a:fld>
            <a:endParaRPr lang="en-US"/>
          </a:p>
        </p:txBody>
      </p:sp>
    </p:spTree>
    <p:extLst>
      <p:ext uri="{BB962C8B-B14F-4D97-AF65-F5344CB8AC3E}">
        <p14:creationId xmlns:p14="http://schemas.microsoft.com/office/powerpoint/2010/main" val="1934997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goes back to your goals</a:t>
            </a:r>
            <a:endParaRPr lang="en-US"/>
          </a:p>
        </p:txBody>
      </p:sp>
      <p:sp>
        <p:nvSpPr>
          <p:cNvPr id="4" name="Slide Number Placeholder 3"/>
          <p:cNvSpPr>
            <a:spLocks noGrp="1"/>
          </p:cNvSpPr>
          <p:nvPr>
            <p:ph type="sldNum" sz="quarter" idx="10"/>
          </p:nvPr>
        </p:nvSpPr>
        <p:spPr/>
        <p:txBody>
          <a:bodyPr/>
          <a:lstStyle/>
          <a:p>
            <a:fld id="{3AAC07A3-F4DD-4EE8-A304-C7BD27FE819F}" type="slidenum">
              <a:rPr lang="en-US" smtClean="0"/>
              <a:t>21</a:t>
            </a:fld>
            <a:endParaRPr lang="en-US"/>
          </a:p>
        </p:txBody>
      </p:sp>
    </p:spTree>
    <p:extLst>
      <p:ext uri="{BB962C8B-B14F-4D97-AF65-F5344CB8AC3E}">
        <p14:creationId xmlns:p14="http://schemas.microsoft.com/office/powerpoint/2010/main" val="1934997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resources such as the advocacy organization you’re a part of – may have a whip</a:t>
            </a:r>
            <a:r>
              <a:rPr lang="en-US" baseline="0" dirty="0" smtClean="0"/>
              <a:t> list</a:t>
            </a:r>
            <a:endParaRPr lang="en-US" dirty="0"/>
          </a:p>
        </p:txBody>
      </p:sp>
      <p:sp>
        <p:nvSpPr>
          <p:cNvPr id="4" name="Slide Number Placeholder 3"/>
          <p:cNvSpPr>
            <a:spLocks noGrp="1"/>
          </p:cNvSpPr>
          <p:nvPr>
            <p:ph type="sldNum" sz="quarter" idx="10"/>
          </p:nvPr>
        </p:nvSpPr>
        <p:spPr/>
        <p:txBody>
          <a:bodyPr/>
          <a:lstStyle/>
          <a:p>
            <a:fld id="{3AAC07A3-F4DD-4EE8-A304-C7BD27FE819F}" type="slidenum">
              <a:rPr lang="en-US" smtClean="0"/>
              <a:t>22</a:t>
            </a:fld>
            <a:endParaRPr lang="en-US"/>
          </a:p>
        </p:txBody>
      </p:sp>
    </p:spTree>
    <p:extLst>
      <p:ext uri="{BB962C8B-B14F-4D97-AF65-F5344CB8AC3E}">
        <p14:creationId xmlns:p14="http://schemas.microsoft.com/office/powerpoint/2010/main" val="1934997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Job for co-organizers or team leaders</a:t>
            </a:r>
            <a:endParaRPr lang="en-US" dirty="0"/>
          </a:p>
        </p:txBody>
      </p:sp>
      <p:sp>
        <p:nvSpPr>
          <p:cNvPr id="4" name="Slide Number Placeholder 3"/>
          <p:cNvSpPr>
            <a:spLocks noGrp="1"/>
          </p:cNvSpPr>
          <p:nvPr>
            <p:ph type="sldNum" sz="quarter" idx="10"/>
          </p:nvPr>
        </p:nvSpPr>
        <p:spPr/>
        <p:txBody>
          <a:bodyPr/>
          <a:lstStyle/>
          <a:p>
            <a:fld id="{3AAC07A3-F4DD-4EE8-A304-C7BD27FE819F}" type="slidenum">
              <a:rPr lang="en-US" smtClean="0"/>
              <a:t>23</a:t>
            </a:fld>
            <a:endParaRPr lang="en-US"/>
          </a:p>
        </p:txBody>
      </p:sp>
    </p:spTree>
    <p:extLst>
      <p:ext uri="{BB962C8B-B14F-4D97-AF65-F5344CB8AC3E}">
        <p14:creationId xmlns:p14="http://schemas.microsoft.com/office/powerpoint/2010/main" val="1934997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goes back to your goals</a:t>
            </a:r>
            <a:endParaRPr lang="en-US"/>
          </a:p>
        </p:txBody>
      </p:sp>
      <p:sp>
        <p:nvSpPr>
          <p:cNvPr id="4" name="Slide Number Placeholder 3"/>
          <p:cNvSpPr>
            <a:spLocks noGrp="1"/>
          </p:cNvSpPr>
          <p:nvPr>
            <p:ph type="sldNum" sz="quarter" idx="10"/>
          </p:nvPr>
        </p:nvSpPr>
        <p:spPr/>
        <p:txBody>
          <a:bodyPr/>
          <a:lstStyle/>
          <a:p>
            <a:fld id="{3AAC07A3-F4DD-4EE8-A304-C7BD27FE819F}" type="slidenum">
              <a:rPr lang="en-US" smtClean="0"/>
              <a:t>24</a:t>
            </a:fld>
            <a:endParaRPr lang="en-US"/>
          </a:p>
        </p:txBody>
      </p:sp>
    </p:spTree>
    <p:extLst>
      <p:ext uri="{BB962C8B-B14F-4D97-AF65-F5344CB8AC3E}">
        <p14:creationId xmlns:p14="http://schemas.microsoft.com/office/powerpoint/2010/main" val="1934997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3" name="Shape 4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2013 - No Strings Attached</a:t>
            </a:r>
          </a:p>
          <a:p>
            <a:pPr lvl="0" rtl="0">
              <a:spcBef>
                <a:spcPts val="0"/>
              </a:spcBef>
              <a:buNone/>
            </a:pPr>
            <a:r>
              <a:rPr lang="en"/>
              <a:t>2014 - Completely Covered California </a:t>
            </a:r>
          </a:p>
          <a:p>
            <a:pPr lvl="0" rtl="0">
              <a:spcBef>
                <a:spcPts val="0"/>
              </a:spcBef>
              <a:buNone/>
            </a:pPr>
            <a:endParaRPr/>
          </a:p>
          <a:p>
            <a:pPr lvl="0" rtl="0">
              <a:spcBef>
                <a:spcPts val="0"/>
              </a:spcBef>
              <a:buNone/>
            </a:pPr>
            <a:r>
              <a:rPr lang="en"/>
              <a:t>Creative themes</a:t>
            </a:r>
          </a:p>
          <a:p>
            <a:pPr>
              <a:spcBef>
                <a:spcPts val="0"/>
              </a:spcBef>
              <a:buNone/>
            </a:pPr>
            <a:r>
              <a:rPr lang="en"/>
              <a:t>Have changed our focus with the political landscape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happens when a scandal happens just before advocacy day?</a:t>
            </a:r>
          </a:p>
          <a:p>
            <a:r>
              <a:rPr lang="en-US" dirty="0" smtClean="0"/>
              <a:t>Same topics or new topics?</a:t>
            </a:r>
          </a:p>
          <a:p>
            <a:r>
              <a:rPr lang="en-US" dirty="0" smtClean="0"/>
              <a:t>Passing the torch – what worked and didn’t work?</a:t>
            </a:r>
          </a:p>
          <a:p>
            <a:endParaRPr lang="en-US" dirty="0"/>
          </a:p>
        </p:txBody>
      </p:sp>
      <p:sp>
        <p:nvSpPr>
          <p:cNvPr id="4" name="Slide Number Placeholder 3"/>
          <p:cNvSpPr>
            <a:spLocks noGrp="1"/>
          </p:cNvSpPr>
          <p:nvPr>
            <p:ph type="sldNum" sz="quarter" idx="10"/>
          </p:nvPr>
        </p:nvSpPr>
        <p:spPr/>
        <p:txBody>
          <a:bodyPr/>
          <a:lstStyle/>
          <a:p>
            <a:fld id="{3AAC07A3-F4DD-4EE8-A304-C7BD27FE819F}" type="slidenum">
              <a:rPr lang="en-US" smtClean="0"/>
              <a:t>4</a:t>
            </a:fld>
            <a:endParaRPr lang="en-US"/>
          </a:p>
        </p:txBody>
      </p:sp>
    </p:spTree>
    <p:extLst>
      <p:ext uri="{BB962C8B-B14F-4D97-AF65-F5344CB8AC3E}">
        <p14:creationId xmlns:p14="http://schemas.microsoft.com/office/powerpoint/2010/main" val="1788173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Trying to speak with Tori and Arielle before Wednesday so I can add more about leadership transition</a:t>
            </a:r>
            <a:endParaRPr lang="en-US" dirty="0"/>
          </a:p>
        </p:txBody>
      </p:sp>
      <p:sp>
        <p:nvSpPr>
          <p:cNvPr id="4" name="Slide Number Placeholder 3"/>
          <p:cNvSpPr>
            <a:spLocks noGrp="1"/>
          </p:cNvSpPr>
          <p:nvPr>
            <p:ph type="sldNum" sz="quarter" idx="10"/>
          </p:nvPr>
        </p:nvSpPr>
        <p:spPr/>
        <p:txBody>
          <a:bodyPr/>
          <a:lstStyle/>
          <a:p>
            <a:fld id="{3AAC07A3-F4DD-4EE8-A304-C7BD27FE819F}" type="slidenum">
              <a:rPr lang="en-US" smtClean="0"/>
              <a:t>29</a:t>
            </a:fld>
            <a:endParaRPr lang="en-US"/>
          </a:p>
        </p:txBody>
      </p:sp>
    </p:spTree>
    <p:extLst>
      <p:ext uri="{BB962C8B-B14F-4D97-AF65-F5344CB8AC3E}">
        <p14:creationId xmlns:p14="http://schemas.microsoft.com/office/powerpoint/2010/main" val="1094981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0" name="Shape 4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7" name="Shape 4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4" name="Shape 4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1" name="Shape 4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solidFill>
                  <a:srgbClr val="000000"/>
                </a:solidFill>
                <a:latin typeface="Arial Narrow" panose="020B0606020202030204" pitchFamily="34" charset="0"/>
                <a:ea typeface="Arial Narrow Bold" charset="0"/>
                <a:cs typeface="Arial Narrow Bold" charset="0"/>
                <a:sym typeface="Arial Narrow Bold" charset="0"/>
              </a:rPr>
              <a:t>Each Advocacy Day coordinator selected an issue based on personal interest and experience. Coordinators handled logistics, helped to arrange meetings with legislators, and recruited students to serve as group leaders and participate in legislator meetings on Advocacy Day. </a:t>
            </a:r>
            <a:r>
              <a:rPr lang="en-US" altLang="en-US" sz="1200" dirty="0" smtClean="0">
                <a:solidFill>
                  <a:srgbClr val="000000"/>
                </a:solidFill>
                <a:latin typeface="Arial Narrow" panose="020B0606020202030204" pitchFamily="34" charset="0"/>
                <a:ea typeface="Arial Narrow Bold" charset="0"/>
                <a:cs typeface="Arial Narrow Bold" charset="0"/>
                <a:sym typeface="Arial Narrow Bold" charset="0"/>
              </a:rPr>
              <a:t>Decide in advance</a:t>
            </a:r>
            <a:r>
              <a:rPr lang="en-US" altLang="en-US" sz="1200" baseline="0" dirty="0" smtClean="0">
                <a:solidFill>
                  <a:srgbClr val="000000"/>
                </a:solidFill>
                <a:latin typeface="Arial Narrow" panose="020B0606020202030204" pitchFamily="34" charset="0"/>
                <a:ea typeface="Arial Narrow Bold" charset="0"/>
                <a:cs typeface="Arial Narrow Bold" charset="0"/>
                <a:sym typeface="Arial Narrow Bold" charset="0"/>
              </a:rPr>
              <a:t> who will </a:t>
            </a:r>
            <a:r>
              <a:rPr lang="en-US" altLang="en-US" sz="1200" baseline="0" dirty="0" err="1" smtClean="0">
                <a:solidFill>
                  <a:srgbClr val="000000"/>
                </a:solidFill>
                <a:latin typeface="Arial Narrow" panose="020B0606020202030204" pitchFamily="34" charset="0"/>
                <a:ea typeface="Arial Narrow Bold" charset="0"/>
                <a:cs typeface="Arial Narrow Bold" charset="0"/>
                <a:sym typeface="Arial Narrow Bold" charset="0"/>
              </a:rPr>
              <a:t>sechedule</a:t>
            </a:r>
            <a:r>
              <a:rPr lang="en-US" altLang="en-US" sz="1200" baseline="0" dirty="0" smtClean="0">
                <a:solidFill>
                  <a:srgbClr val="000000"/>
                </a:solidFill>
                <a:latin typeface="Arial Narrow" panose="020B0606020202030204" pitchFamily="34" charset="0"/>
                <a:ea typeface="Arial Narrow Bold" charset="0"/>
                <a:cs typeface="Arial Narrow Bold" charset="0"/>
                <a:sym typeface="Arial Narrow Bold" charset="0"/>
              </a:rPr>
              <a:t> legislative meetings</a:t>
            </a:r>
            <a:endParaRPr lang="en-US" dirty="0"/>
          </a:p>
        </p:txBody>
      </p:sp>
      <p:sp>
        <p:nvSpPr>
          <p:cNvPr id="4" name="Slide Number Placeholder 3"/>
          <p:cNvSpPr>
            <a:spLocks noGrp="1"/>
          </p:cNvSpPr>
          <p:nvPr>
            <p:ph type="sldNum" sz="quarter" idx="10"/>
          </p:nvPr>
        </p:nvSpPr>
        <p:spPr/>
        <p:txBody>
          <a:bodyPr/>
          <a:lstStyle/>
          <a:p>
            <a:fld id="{3AAC07A3-F4DD-4EE8-A304-C7BD27FE819F}" type="slidenum">
              <a:rPr lang="en-US" smtClean="0"/>
              <a:t>10</a:t>
            </a:fld>
            <a:endParaRPr lang="en-US"/>
          </a:p>
        </p:txBody>
      </p:sp>
    </p:spTree>
    <p:extLst>
      <p:ext uri="{BB962C8B-B14F-4D97-AF65-F5344CB8AC3E}">
        <p14:creationId xmlns:p14="http://schemas.microsoft.com/office/powerpoint/2010/main" val="921508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Voiceover what we did at AMC:</a:t>
            </a:r>
          </a:p>
          <a:p>
            <a:r>
              <a:rPr lang="en-US" dirty="0" smtClean="0"/>
              <a:t>Email to student body seeking group leaders and day-of participants</a:t>
            </a:r>
          </a:p>
          <a:p>
            <a:r>
              <a:rPr lang="en-US" dirty="0" smtClean="0"/>
              <a:t>Three workshops for group leaders:</a:t>
            </a:r>
            <a:r>
              <a:rPr lang="en-US" baseline="0" dirty="0" smtClean="0"/>
              <a:t> l</a:t>
            </a:r>
            <a:r>
              <a:rPr lang="en-US" dirty="0" smtClean="0"/>
              <a:t>egislative process,</a:t>
            </a:r>
            <a:r>
              <a:rPr lang="en-US" baseline="0" dirty="0" smtClean="0"/>
              <a:t> s</a:t>
            </a:r>
            <a:r>
              <a:rPr lang="en-US" dirty="0" smtClean="0"/>
              <a:t>trategies for researching issues and legislators</a:t>
            </a:r>
          </a:p>
          <a:p>
            <a:r>
              <a:rPr lang="en-US" dirty="0" smtClean="0"/>
              <a:t>Small team meetings for participants: led by group leaders, goal to formulate a plan for the legislator meetings</a:t>
            </a:r>
            <a:endParaRPr lang="en-US" dirty="0"/>
          </a:p>
        </p:txBody>
      </p:sp>
      <p:sp>
        <p:nvSpPr>
          <p:cNvPr id="4" name="Slide Number Placeholder 3"/>
          <p:cNvSpPr>
            <a:spLocks noGrp="1"/>
          </p:cNvSpPr>
          <p:nvPr>
            <p:ph type="sldNum" sz="quarter" idx="10"/>
          </p:nvPr>
        </p:nvSpPr>
        <p:spPr/>
        <p:txBody>
          <a:bodyPr/>
          <a:lstStyle/>
          <a:p>
            <a:fld id="{3AAC07A3-F4DD-4EE8-A304-C7BD27FE819F}" type="slidenum">
              <a:rPr lang="en-US" smtClean="0"/>
              <a:t>11</a:t>
            </a:fld>
            <a:endParaRPr lang="en-US"/>
          </a:p>
        </p:txBody>
      </p:sp>
    </p:spTree>
    <p:extLst>
      <p:ext uri="{BB962C8B-B14F-4D97-AF65-F5344CB8AC3E}">
        <p14:creationId xmlns:p14="http://schemas.microsoft.com/office/powerpoint/2010/main" val="4107935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AAC07A3-F4DD-4EE8-A304-C7BD27FE819F}" type="slidenum">
              <a:rPr lang="en-US" smtClean="0"/>
              <a:t>12</a:t>
            </a:fld>
            <a:endParaRPr lang="en-US"/>
          </a:p>
        </p:txBody>
      </p:sp>
    </p:spTree>
    <p:extLst>
      <p:ext uri="{BB962C8B-B14F-4D97-AF65-F5344CB8AC3E}">
        <p14:creationId xmlns:p14="http://schemas.microsoft.com/office/powerpoint/2010/main" val="2466037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held these trainings in the weeks leading up to Advocacy</a:t>
            </a:r>
            <a:r>
              <a:rPr lang="en-US" baseline="0" dirty="0" smtClean="0"/>
              <a:t> Day, and covered these topics (elaborated on following slides)</a:t>
            </a:r>
          </a:p>
          <a:p>
            <a:endParaRPr lang="en-US" baseline="0" dirty="0" smtClean="0"/>
          </a:p>
          <a:p>
            <a:r>
              <a:rPr lang="en-US" baseline="0" dirty="0" smtClean="0"/>
              <a:t>FYI slides taken from Jessica Reid of CAPSA</a:t>
            </a:r>
            <a:endParaRPr lang="en-US" dirty="0"/>
          </a:p>
        </p:txBody>
      </p:sp>
      <p:sp>
        <p:nvSpPr>
          <p:cNvPr id="4" name="Slide Number Placeholder 3"/>
          <p:cNvSpPr>
            <a:spLocks noGrp="1"/>
          </p:cNvSpPr>
          <p:nvPr>
            <p:ph type="sldNum" sz="quarter" idx="10"/>
          </p:nvPr>
        </p:nvSpPr>
        <p:spPr/>
        <p:txBody>
          <a:bodyPr/>
          <a:lstStyle/>
          <a:p>
            <a:fld id="{3AAC07A3-F4DD-4EE8-A304-C7BD27FE819F}" type="slidenum">
              <a:rPr lang="en-US" smtClean="0"/>
              <a:t>15</a:t>
            </a:fld>
            <a:endParaRPr lang="en-US"/>
          </a:p>
        </p:txBody>
      </p:sp>
    </p:spTree>
    <p:extLst>
      <p:ext uri="{BB962C8B-B14F-4D97-AF65-F5344CB8AC3E}">
        <p14:creationId xmlns:p14="http://schemas.microsoft.com/office/powerpoint/2010/main" val="2007255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6" name="Shape 3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There are many models people have used in organizing a visit. Here is a simple one. </a:t>
            </a:r>
          </a:p>
          <a:p>
            <a:pPr lvl="0" rtl="0">
              <a:spcBef>
                <a:spcPts val="0"/>
              </a:spcBef>
              <a:buNone/>
            </a:pPr>
            <a:endParaRPr/>
          </a:p>
          <a:p>
            <a:pPr lvl="0" rtl="0">
              <a:spcBef>
                <a:spcPts val="0"/>
              </a:spcBef>
              <a:buNone/>
            </a:pPr>
            <a:r>
              <a:rPr lang="en"/>
              <a:t>1. Introduce - team members introduce themselves (name, school, future profession) quickly! </a:t>
            </a:r>
          </a:p>
          <a:p>
            <a:pPr lvl="0" rtl="0">
              <a:spcBef>
                <a:spcPts val="0"/>
              </a:spcBef>
              <a:buNone/>
            </a:pPr>
            <a:r>
              <a:rPr lang="en"/>
              <a:t>*Team leader introduces your organization (SNaHP, etc.) and the topic (why are you there)</a:t>
            </a:r>
          </a:p>
          <a:p>
            <a:pPr lvl="0" rtl="0">
              <a:spcBef>
                <a:spcPts val="0"/>
              </a:spcBef>
              <a:buNone/>
            </a:pPr>
            <a:r>
              <a:rPr lang="en"/>
              <a:t>- Also mention if you live in their district/voted for them</a:t>
            </a:r>
          </a:p>
          <a:p>
            <a:pPr lvl="0" rtl="0">
              <a:spcBef>
                <a:spcPts val="0"/>
              </a:spcBef>
              <a:buNone/>
            </a:pPr>
            <a:endParaRPr/>
          </a:p>
          <a:p>
            <a:pPr lvl="0" rtl="0">
              <a:spcBef>
                <a:spcPts val="0"/>
              </a:spcBef>
              <a:buNone/>
            </a:pPr>
            <a:r>
              <a:rPr lang="en"/>
              <a:t>2. Inquire - Ask the legislator if he/she has heard of your issue (ex: HR 676) and if they plan to support it this year</a:t>
            </a:r>
          </a:p>
          <a:p>
            <a:pPr lvl="0" rtl="0">
              <a:spcBef>
                <a:spcPts val="0"/>
              </a:spcBef>
              <a:buNone/>
            </a:pPr>
            <a:r>
              <a:rPr lang="en"/>
              <a:t>- This is where your homework comes in of knowing their prior voting record, authorship history, etc. </a:t>
            </a:r>
          </a:p>
          <a:p>
            <a:pPr lvl="0" rtl="0">
              <a:spcBef>
                <a:spcPts val="0"/>
              </a:spcBef>
              <a:buNone/>
            </a:pPr>
            <a:r>
              <a:rPr lang="en"/>
              <a:t>- Their answer will guide which argument you choose to make the case for your issue</a:t>
            </a:r>
          </a:p>
          <a:p>
            <a:pPr lvl="0" rtl="0">
              <a:spcBef>
                <a:spcPts val="0"/>
              </a:spcBef>
              <a:buNone/>
            </a:pPr>
            <a:endParaRPr/>
          </a:p>
          <a:p>
            <a:pPr lvl="0" rtl="0">
              <a:spcBef>
                <a:spcPts val="0"/>
              </a:spcBef>
              <a:buNone/>
            </a:pPr>
            <a:r>
              <a:rPr lang="en"/>
              <a:t>3. Inform (this is the meat of your visit)</a:t>
            </a:r>
          </a:p>
          <a:p>
            <a:pPr lvl="0" rtl="0">
              <a:spcBef>
                <a:spcPts val="0"/>
              </a:spcBef>
              <a:buNone/>
            </a:pPr>
            <a:r>
              <a:rPr lang="en"/>
              <a:t>- Each group member prepares argument from various themes (ie. social justice, financial savings, etc)</a:t>
            </a:r>
          </a:p>
          <a:p>
            <a:pPr lvl="0" rtl="0">
              <a:spcBef>
                <a:spcPts val="0"/>
              </a:spcBef>
              <a:buNone/>
            </a:pPr>
            <a:r>
              <a:rPr lang="en"/>
              <a:t>- The group should split up potential questions/areas of expertise (this helps spread how much you need to know and doesn’t leave your team looking around at eachother wondering who will answer)</a:t>
            </a:r>
          </a:p>
          <a:p>
            <a:pPr lvl="0" rtl="0">
              <a:spcBef>
                <a:spcPts val="0"/>
              </a:spcBef>
              <a:buNone/>
            </a:pPr>
            <a:r>
              <a:rPr lang="en"/>
              <a:t>- Personal stories can be very powerful (remember to frame the story about how single-payer would fix the problem)</a:t>
            </a:r>
          </a:p>
          <a:p>
            <a:pPr lvl="0" rtl="0">
              <a:spcBef>
                <a:spcPts val="0"/>
              </a:spcBef>
              <a:buNone/>
            </a:pPr>
            <a:r>
              <a:rPr lang="en"/>
              <a:t>(You may not get through them all)</a:t>
            </a:r>
          </a:p>
          <a:p>
            <a:pPr lvl="0" rtl="0">
              <a:spcBef>
                <a:spcPts val="0"/>
              </a:spcBef>
              <a:buNone/>
            </a:pPr>
            <a:endParaRPr/>
          </a:p>
          <a:p>
            <a:pPr lvl="0" rtl="0">
              <a:spcBef>
                <a:spcPts val="0"/>
              </a:spcBef>
              <a:buNone/>
            </a:pPr>
            <a:r>
              <a:rPr lang="en"/>
              <a:t>4. Request: The action step (THIS IS WHY YOU ARE THERE)</a:t>
            </a:r>
          </a:p>
          <a:p>
            <a:pPr lvl="0" rtl="0">
              <a:spcBef>
                <a:spcPts val="0"/>
              </a:spcBef>
              <a:buNone/>
            </a:pPr>
            <a:r>
              <a:rPr lang="en"/>
              <a:t>- You may have a couple of asks prepared depending on their support</a:t>
            </a:r>
          </a:p>
          <a:p>
            <a:pPr lvl="0" rtl="0">
              <a:spcBef>
                <a:spcPts val="0"/>
              </a:spcBef>
              <a:buNone/>
            </a:pPr>
            <a:r>
              <a:rPr lang="en"/>
              <a:t>*Supporter - Ask them to co-author, encourage colleagues to do the same</a:t>
            </a:r>
          </a:p>
          <a:p>
            <a:pPr lvl="0" rtl="0">
              <a:spcBef>
                <a:spcPts val="0"/>
              </a:spcBef>
              <a:buNone/>
            </a:pPr>
            <a:r>
              <a:rPr lang="en"/>
              <a:t>*Undecided - Ask what information they need to be supportive. FInd and provide that information after the visit. Ask them to attend a movie screeing/read the packet/learn more. Continue the conversation. </a:t>
            </a:r>
          </a:p>
          <a:p>
            <a:pPr lvl="0" rtl="0">
              <a:spcBef>
                <a:spcPts val="0"/>
              </a:spcBef>
              <a:buNone/>
            </a:pPr>
            <a:r>
              <a:rPr lang="en"/>
              <a:t>*Opponents - Find out why they oppose (what might changed their mind). Offer to find and provide additional information.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D64B88-CC8E-49C9-881A-11A852F55D88}" type="datetimeFigureOut">
              <a:rPr lang="en-US" smtClean="0"/>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53DCC-8C51-4306-A7A8-6B6B15CCF853}" type="slidenum">
              <a:rPr lang="en-US" smtClean="0"/>
              <a:t>‹#›</a:t>
            </a:fld>
            <a:endParaRPr lang="en-US"/>
          </a:p>
        </p:txBody>
      </p:sp>
    </p:spTree>
    <p:extLst>
      <p:ext uri="{BB962C8B-B14F-4D97-AF65-F5344CB8AC3E}">
        <p14:creationId xmlns:p14="http://schemas.microsoft.com/office/powerpoint/2010/main" val="2788410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D64B88-CC8E-49C9-881A-11A852F55D88}" type="datetimeFigureOut">
              <a:rPr lang="en-US" smtClean="0"/>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53DCC-8C51-4306-A7A8-6B6B15CCF853}" type="slidenum">
              <a:rPr lang="en-US" smtClean="0"/>
              <a:t>‹#›</a:t>
            </a:fld>
            <a:endParaRPr lang="en-US"/>
          </a:p>
        </p:txBody>
      </p:sp>
    </p:spTree>
    <p:extLst>
      <p:ext uri="{BB962C8B-B14F-4D97-AF65-F5344CB8AC3E}">
        <p14:creationId xmlns:p14="http://schemas.microsoft.com/office/powerpoint/2010/main" val="2089077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D64B88-CC8E-49C9-881A-11A852F55D88}" type="datetimeFigureOut">
              <a:rPr lang="en-US" smtClean="0"/>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53DCC-8C51-4306-A7A8-6B6B15CCF853}" type="slidenum">
              <a:rPr lang="en-US" smtClean="0"/>
              <a:t>‹#›</a:t>
            </a:fld>
            <a:endParaRPr lang="en-US"/>
          </a:p>
        </p:txBody>
      </p:sp>
    </p:spTree>
    <p:extLst>
      <p:ext uri="{BB962C8B-B14F-4D97-AF65-F5344CB8AC3E}">
        <p14:creationId xmlns:p14="http://schemas.microsoft.com/office/powerpoint/2010/main" val="955677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496757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30475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D64B88-CC8E-49C9-881A-11A852F55D88}" type="datetimeFigureOut">
              <a:rPr lang="en-US" smtClean="0"/>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53DCC-8C51-4306-A7A8-6B6B15CCF853}" type="slidenum">
              <a:rPr lang="en-US" smtClean="0"/>
              <a:t>‹#›</a:t>
            </a:fld>
            <a:endParaRPr lang="en-US"/>
          </a:p>
        </p:txBody>
      </p:sp>
    </p:spTree>
    <p:extLst>
      <p:ext uri="{BB962C8B-B14F-4D97-AF65-F5344CB8AC3E}">
        <p14:creationId xmlns:p14="http://schemas.microsoft.com/office/powerpoint/2010/main" val="328854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D64B88-CC8E-49C9-881A-11A852F55D88}" type="datetimeFigureOut">
              <a:rPr lang="en-US" smtClean="0"/>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53DCC-8C51-4306-A7A8-6B6B15CCF853}" type="slidenum">
              <a:rPr lang="en-US" smtClean="0"/>
              <a:t>‹#›</a:t>
            </a:fld>
            <a:endParaRPr lang="en-US"/>
          </a:p>
        </p:txBody>
      </p:sp>
    </p:spTree>
    <p:extLst>
      <p:ext uri="{BB962C8B-B14F-4D97-AF65-F5344CB8AC3E}">
        <p14:creationId xmlns:p14="http://schemas.microsoft.com/office/powerpoint/2010/main" val="393811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D64B88-CC8E-49C9-881A-11A852F55D88}" type="datetimeFigureOut">
              <a:rPr lang="en-US" smtClean="0"/>
              <a:t>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53DCC-8C51-4306-A7A8-6B6B15CCF853}" type="slidenum">
              <a:rPr lang="en-US" smtClean="0"/>
              <a:t>‹#›</a:t>
            </a:fld>
            <a:endParaRPr lang="en-US"/>
          </a:p>
        </p:txBody>
      </p:sp>
    </p:spTree>
    <p:extLst>
      <p:ext uri="{BB962C8B-B14F-4D97-AF65-F5344CB8AC3E}">
        <p14:creationId xmlns:p14="http://schemas.microsoft.com/office/powerpoint/2010/main" val="3231306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D64B88-CC8E-49C9-881A-11A852F55D88}" type="datetimeFigureOut">
              <a:rPr lang="en-US" smtClean="0"/>
              <a:t>2/12/2015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153DCC-8C51-4306-A7A8-6B6B15CCF853}" type="slidenum">
              <a:rPr lang="en-US" smtClean="0"/>
              <a:t>‹#›</a:t>
            </a:fld>
            <a:endParaRPr lang="en-US"/>
          </a:p>
        </p:txBody>
      </p:sp>
    </p:spTree>
    <p:extLst>
      <p:ext uri="{BB962C8B-B14F-4D97-AF65-F5344CB8AC3E}">
        <p14:creationId xmlns:p14="http://schemas.microsoft.com/office/powerpoint/2010/main" val="141994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D64B88-CC8E-49C9-881A-11A852F55D88}" type="datetimeFigureOut">
              <a:rPr lang="en-US" smtClean="0"/>
              <a:t>2/12/2015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153DCC-8C51-4306-A7A8-6B6B15CCF853}" type="slidenum">
              <a:rPr lang="en-US" smtClean="0"/>
              <a:t>‹#›</a:t>
            </a:fld>
            <a:endParaRPr lang="en-US"/>
          </a:p>
        </p:txBody>
      </p:sp>
    </p:spTree>
    <p:extLst>
      <p:ext uri="{BB962C8B-B14F-4D97-AF65-F5344CB8AC3E}">
        <p14:creationId xmlns:p14="http://schemas.microsoft.com/office/powerpoint/2010/main" val="3372457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64B88-CC8E-49C9-881A-11A852F55D88}" type="datetimeFigureOut">
              <a:rPr lang="en-US" smtClean="0"/>
              <a:t>2/12/2015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153DCC-8C51-4306-A7A8-6B6B15CCF853}" type="slidenum">
              <a:rPr lang="en-US" smtClean="0"/>
              <a:t>‹#›</a:t>
            </a:fld>
            <a:endParaRPr lang="en-US"/>
          </a:p>
        </p:txBody>
      </p:sp>
    </p:spTree>
    <p:extLst>
      <p:ext uri="{BB962C8B-B14F-4D97-AF65-F5344CB8AC3E}">
        <p14:creationId xmlns:p14="http://schemas.microsoft.com/office/powerpoint/2010/main" val="4148937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D64B88-CC8E-49C9-881A-11A852F55D88}" type="datetimeFigureOut">
              <a:rPr lang="en-US" smtClean="0"/>
              <a:t>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53DCC-8C51-4306-A7A8-6B6B15CCF853}" type="slidenum">
              <a:rPr lang="en-US" smtClean="0"/>
              <a:t>‹#›</a:t>
            </a:fld>
            <a:endParaRPr lang="en-US"/>
          </a:p>
        </p:txBody>
      </p:sp>
    </p:spTree>
    <p:extLst>
      <p:ext uri="{BB962C8B-B14F-4D97-AF65-F5344CB8AC3E}">
        <p14:creationId xmlns:p14="http://schemas.microsoft.com/office/powerpoint/2010/main" val="2402398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D64B88-CC8E-49C9-881A-11A852F55D88}" type="datetimeFigureOut">
              <a:rPr lang="en-US" smtClean="0"/>
              <a:t>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53DCC-8C51-4306-A7A8-6B6B15CCF853}" type="slidenum">
              <a:rPr lang="en-US" smtClean="0"/>
              <a:t>‹#›</a:t>
            </a:fld>
            <a:endParaRPr lang="en-US"/>
          </a:p>
        </p:txBody>
      </p:sp>
    </p:spTree>
    <p:extLst>
      <p:ext uri="{BB962C8B-B14F-4D97-AF65-F5344CB8AC3E}">
        <p14:creationId xmlns:p14="http://schemas.microsoft.com/office/powerpoint/2010/main" val="3019670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64B88-CC8E-49C9-881A-11A852F55D88}" type="datetimeFigureOut">
              <a:rPr lang="en-US" smtClean="0"/>
              <a:t>2/12/2015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53DCC-8C51-4306-A7A8-6B6B15CCF853}" type="slidenum">
              <a:rPr lang="en-US" smtClean="0"/>
              <a:t>‹#›</a:t>
            </a:fld>
            <a:endParaRPr lang="en-US"/>
          </a:p>
        </p:txBody>
      </p:sp>
    </p:spTree>
    <p:extLst>
      <p:ext uri="{BB962C8B-B14F-4D97-AF65-F5344CB8AC3E}">
        <p14:creationId xmlns:p14="http://schemas.microsoft.com/office/powerpoint/2010/main" val="92202771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pnhp.org/stateaction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e.henkels@pnhp.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mailto:ajay@majorajay.com" TargetMode="External"/><Relationship Id="rId4" Type="http://schemas.openxmlformats.org/officeDocument/2006/relationships/hyperlink" Target="mailto:madeline.haas@gmail.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9342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501775"/>
            <a:ext cx="7772400" cy="1470025"/>
          </a:xfrm>
        </p:spPr>
        <p:txBody>
          <a:bodyPr/>
          <a:lstStyle/>
          <a:p>
            <a:r>
              <a:rPr lang="en-US" dirty="0" smtClean="0"/>
              <a:t>Organizing an Advocacy Day</a:t>
            </a:r>
            <a:endParaRPr lang="en-US" dirty="0"/>
          </a:p>
        </p:txBody>
      </p:sp>
      <p:sp>
        <p:nvSpPr>
          <p:cNvPr id="3" name="Subtitle 2"/>
          <p:cNvSpPr>
            <a:spLocks noGrp="1"/>
          </p:cNvSpPr>
          <p:nvPr>
            <p:ph type="subTitle" idx="1"/>
          </p:nvPr>
        </p:nvSpPr>
        <p:spPr>
          <a:xfrm>
            <a:off x="1371600" y="3200400"/>
            <a:ext cx="6400800" cy="1295400"/>
          </a:xfrm>
        </p:spPr>
        <p:txBody>
          <a:bodyPr>
            <a:normAutofit/>
          </a:bodyPr>
          <a:lstStyle/>
          <a:p>
            <a:r>
              <a:rPr lang="en-US" dirty="0" err="1" smtClean="0">
                <a:solidFill>
                  <a:schemeClr val="accent2"/>
                </a:solidFill>
              </a:rPr>
              <a:t>SNaHP</a:t>
            </a:r>
            <a:r>
              <a:rPr lang="en-US" dirty="0" smtClean="0">
                <a:solidFill>
                  <a:schemeClr val="accent2"/>
                </a:solidFill>
              </a:rPr>
              <a:t> Summit </a:t>
            </a:r>
          </a:p>
          <a:p>
            <a:r>
              <a:rPr lang="en-US" dirty="0" smtClean="0">
                <a:solidFill>
                  <a:schemeClr val="accent2"/>
                </a:solidFill>
              </a:rPr>
              <a:t>February 14, 2015</a:t>
            </a:r>
            <a:endParaRPr lang="en-US" dirty="0"/>
          </a:p>
        </p:txBody>
      </p:sp>
      <p:sp>
        <p:nvSpPr>
          <p:cNvPr id="8" name="TextBox 7"/>
          <p:cNvSpPr txBox="1"/>
          <p:nvPr/>
        </p:nvSpPr>
        <p:spPr>
          <a:xfrm>
            <a:off x="1600200" y="4895671"/>
            <a:ext cx="6400800" cy="1477328"/>
          </a:xfrm>
          <a:prstGeom prst="rect">
            <a:avLst/>
          </a:prstGeom>
          <a:noFill/>
        </p:spPr>
        <p:txBody>
          <a:bodyPr wrap="square" rtlCol="0">
            <a:spAutoFit/>
          </a:bodyPr>
          <a:lstStyle/>
          <a:p>
            <a:pPr algn="ctr"/>
            <a:r>
              <a:rPr lang="en-US" dirty="0" smtClean="0">
                <a:solidFill>
                  <a:schemeClr val="bg1">
                    <a:lumMod val="50000"/>
                  </a:schemeClr>
                </a:solidFill>
              </a:rPr>
              <a:t>Madeline Haas, Ajay Major, Xin Guan, and Phyllis Ying, </a:t>
            </a:r>
          </a:p>
          <a:p>
            <a:pPr algn="ctr"/>
            <a:r>
              <a:rPr lang="en-US" dirty="0" smtClean="0">
                <a:solidFill>
                  <a:schemeClr val="bg1">
                    <a:lumMod val="50000"/>
                  </a:schemeClr>
                </a:solidFill>
              </a:rPr>
              <a:t>all MS-3 at Albany Medical College</a:t>
            </a:r>
          </a:p>
          <a:p>
            <a:pPr algn="ctr"/>
            <a:endParaRPr lang="en-US" dirty="0" smtClean="0">
              <a:solidFill>
                <a:schemeClr val="bg1">
                  <a:lumMod val="50000"/>
                </a:schemeClr>
              </a:solidFill>
            </a:endParaRPr>
          </a:p>
          <a:p>
            <a:pPr algn="ctr"/>
            <a:r>
              <a:rPr lang="en-US" dirty="0" smtClean="0">
                <a:solidFill>
                  <a:schemeClr val="bg1">
                    <a:lumMod val="50000"/>
                  </a:schemeClr>
                </a:solidFill>
              </a:rPr>
              <a:t>Special thanks to Ashley Cobb, Jessica Reid, </a:t>
            </a:r>
          </a:p>
          <a:p>
            <a:pPr algn="ctr"/>
            <a:r>
              <a:rPr lang="en-US" dirty="0" smtClean="0">
                <a:solidFill>
                  <a:schemeClr val="bg1">
                    <a:lumMod val="50000"/>
                  </a:schemeClr>
                </a:solidFill>
              </a:rPr>
              <a:t>Tori Chee, and Arielle </a:t>
            </a:r>
            <a:r>
              <a:rPr lang="en-US" dirty="0" smtClean="0">
                <a:solidFill>
                  <a:schemeClr val="bg1">
                    <a:lumMod val="50000"/>
                  </a:schemeClr>
                </a:solidFill>
              </a:rPr>
              <a:t>Gerard for their input</a:t>
            </a:r>
            <a:endParaRPr lang="en-US" dirty="0">
              <a:solidFill>
                <a:schemeClr val="bg1">
                  <a:lumMod val="50000"/>
                </a:schemeClr>
              </a:solidFill>
            </a:endParaRPr>
          </a:p>
        </p:txBody>
      </p:sp>
    </p:spTree>
    <p:extLst>
      <p:ext uri="{BB962C8B-B14F-4D97-AF65-F5344CB8AC3E}">
        <p14:creationId xmlns:p14="http://schemas.microsoft.com/office/powerpoint/2010/main" val="991056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you organize?</a:t>
            </a:r>
            <a:endParaRPr lang="en-US" dirty="0"/>
          </a:p>
        </p:txBody>
      </p:sp>
      <p:pic>
        <p:nvPicPr>
          <p:cNvPr id="8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575"/>
          <a:stretch/>
        </p:blipFill>
        <p:spPr bwMode="auto">
          <a:xfrm>
            <a:off x="228600" y="2065283"/>
            <a:ext cx="8763000" cy="3268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Rectangle 87"/>
          <p:cNvSpPr/>
          <p:nvPr/>
        </p:nvSpPr>
        <p:spPr>
          <a:xfrm>
            <a:off x="7391400" y="0"/>
            <a:ext cx="1752600" cy="381000"/>
          </a:xfrm>
          <a:prstGeom prst="rect">
            <a:avLst/>
          </a:prstGeom>
          <a:solidFill>
            <a:srgbClr val="FFCCCC"/>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accent2">
                    <a:lumMod val="50000"/>
                  </a:schemeClr>
                </a:solidFill>
              </a:rPr>
              <a:t>Key decision #1</a:t>
            </a:r>
            <a:endParaRPr lang="en-US" dirty="0">
              <a:solidFill>
                <a:schemeClr val="accent2">
                  <a:lumMod val="50000"/>
                </a:schemeClr>
              </a:solidFill>
            </a:endParaRPr>
          </a:p>
        </p:txBody>
      </p:sp>
    </p:spTree>
    <p:extLst>
      <p:ext uri="{BB962C8B-B14F-4D97-AF65-F5344CB8AC3E}">
        <p14:creationId xmlns:p14="http://schemas.microsoft.com/office/powerpoint/2010/main" val="1409535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will you involve </a:t>
            </a:r>
            <a:br>
              <a:rPr lang="en-US" dirty="0"/>
            </a:br>
            <a:r>
              <a:rPr lang="en-US" dirty="0"/>
              <a:t>and train students?</a:t>
            </a:r>
          </a:p>
        </p:txBody>
      </p:sp>
      <p:sp>
        <p:nvSpPr>
          <p:cNvPr id="3" name="Content Placeholder 2"/>
          <p:cNvSpPr>
            <a:spLocks noGrp="1"/>
          </p:cNvSpPr>
          <p:nvPr>
            <p:ph idx="1"/>
          </p:nvPr>
        </p:nvSpPr>
        <p:spPr>
          <a:xfrm>
            <a:off x="457200" y="2133600"/>
            <a:ext cx="8229600" cy="3992563"/>
          </a:xfrm>
        </p:spPr>
        <p:txBody>
          <a:bodyPr>
            <a:normAutofit/>
          </a:bodyPr>
          <a:lstStyle/>
          <a:p>
            <a:r>
              <a:rPr lang="en-US" dirty="0" smtClean="0"/>
              <a:t>Recruit from whole student body vs. selected clubs</a:t>
            </a:r>
          </a:p>
          <a:p>
            <a:r>
              <a:rPr lang="en-US" dirty="0" smtClean="0"/>
              <a:t>Several workshops vs. one training day</a:t>
            </a:r>
          </a:p>
          <a:p>
            <a:r>
              <a:rPr lang="en-US" dirty="0" smtClean="0"/>
              <a:t>Tiered level of involvement for leaders vs. day-of participants</a:t>
            </a:r>
          </a:p>
        </p:txBody>
      </p:sp>
      <p:sp>
        <p:nvSpPr>
          <p:cNvPr id="4" name="Rectangle 3"/>
          <p:cNvSpPr/>
          <p:nvPr/>
        </p:nvSpPr>
        <p:spPr>
          <a:xfrm>
            <a:off x="7391400" y="0"/>
            <a:ext cx="1752600" cy="381000"/>
          </a:xfrm>
          <a:prstGeom prst="rect">
            <a:avLst/>
          </a:prstGeom>
          <a:solidFill>
            <a:srgbClr val="FFCCCC"/>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accent2">
                    <a:lumMod val="50000"/>
                  </a:schemeClr>
                </a:solidFill>
              </a:rPr>
              <a:t>Key decision #2</a:t>
            </a:r>
            <a:endParaRPr lang="en-US" dirty="0">
              <a:solidFill>
                <a:schemeClr val="accent2">
                  <a:lumMod val="50000"/>
                </a:schemeClr>
              </a:solidFill>
            </a:endParaRPr>
          </a:p>
        </p:txBody>
      </p:sp>
    </p:spTree>
    <p:extLst>
      <p:ext uri="{BB962C8B-B14F-4D97-AF65-F5344CB8AC3E}">
        <p14:creationId xmlns:p14="http://schemas.microsoft.com/office/powerpoint/2010/main" val="3095333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Create a timeline</a:t>
            </a:r>
            <a:endParaRPr lang="en-US" dirty="0"/>
          </a:p>
        </p:txBody>
      </p:sp>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2460"/>
          <a:stretch/>
        </p:blipFill>
        <p:spPr bwMode="auto">
          <a:xfrm>
            <a:off x="152401" y="1538250"/>
            <a:ext cx="8915399" cy="40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1002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workshops</a:t>
            </a:r>
            <a:endParaRPr lang="en-US" dirty="0"/>
          </a:p>
        </p:txBody>
      </p:sp>
      <p:sp>
        <p:nvSpPr>
          <p:cNvPr id="3" name="Content Placeholder 2"/>
          <p:cNvSpPr>
            <a:spLocks noGrp="1"/>
          </p:cNvSpPr>
          <p:nvPr>
            <p:ph idx="1"/>
          </p:nvPr>
        </p:nvSpPr>
        <p:spPr/>
        <p:txBody>
          <a:bodyPr>
            <a:normAutofit lnSpcReduction="10000"/>
          </a:bodyPr>
          <a:lstStyle/>
          <a:p>
            <a:r>
              <a:rPr lang="en-US" dirty="0" smtClean="0"/>
              <a:t>What is advocacy?</a:t>
            </a:r>
          </a:p>
          <a:p>
            <a:pPr lvl="1"/>
            <a:r>
              <a:rPr lang="en-US" dirty="0" smtClean="0"/>
              <a:t>Ice breaker: “Why did you come to medical school?” Gets people talking, reminds them of their passions, forces them to articulate interests</a:t>
            </a:r>
          </a:p>
          <a:p>
            <a:r>
              <a:rPr lang="en-US" dirty="0" smtClean="0"/>
              <a:t>How does the legislative process work?</a:t>
            </a:r>
          </a:p>
          <a:p>
            <a:r>
              <a:rPr lang="en-US" dirty="0" smtClean="0"/>
              <a:t>How do you research a bill?</a:t>
            </a:r>
          </a:p>
          <a:p>
            <a:pPr lvl="1"/>
            <a:r>
              <a:rPr lang="en-US" dirty="0" smtClean="0"/>
              <a:t>Demonstrate</a:t>
            </a:r>
          </a:p>
          <a:p>
            <a:r>
              <a:rPr lang="en-US" dirty="0" smtClean="0"/>
              <a:t>How do you craft an argument?</a:t>
            </a:r>
          </a:p>
          <a:p>
            <a:pPr lvl="1"/>
            <a:r>
              <a:rPr lang="en-US" dirty="0" smtClean="0"/>
              <a:t>Have people practice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3146" t="15296" r="25214" b="15351"/>
          <a:stretch/>
        </p:blipFill>
        <p:spPr>
          <a:xfrm>
            <a:off x="6477000" y="4049289"/>
            <a:ext cx="2074223" cy="1970511"/>
          </a:xfrm>
          <a:prstGeom prst="rect">
            <a:avLst/>
          </a:prstGeom>
          <a:ln>
            <a:solidFill>
              <a:schemeClr val="tx1"/>
            </a:solidFill>
          </a:ln>
        </p:spPr>
      </p:pic>
      <p:sp>
        <p:nvSpPr>
          <p:cNvPr id="5" name="TextBox 4"/>
          <p:cNvSpPr txBox="1"/>
          <p:nvPr/>
        </p:nvSpPr>
        <p:spPr>
          <a:xfrm>
            <a:off x="304800" y="6550222"/>
            <a:ext cx="8839200" cy="307777"/>
          </a:xfrm>
          <a:prstGeom prst="rect">
            <a:avLst/>
          </a:prstGeom>
          <a:noFill/>
        </p:spPr>
        <p:txBody>
          <a:bodyPr wrap="square" rtlCol="0">
            <a:spAutoFit/>
          </a:bodyPr>
          <a:lstStyle/>
          <a:p>
            <a:r>
              <a:rPr lang="en-US" sz="1400" dirty="0" smtClean="0"/>
              <a:t>Image </a:t>
            </a:r>
            <a:r>
              <a:rPr lang="en-US" sz="1400" dirty="0"/>
              <a:t>from Schoolhouse Rock, https://www.youtube.com/watch?v=Otbml6WIQPo</a:t>
            </a:r>
          </a:p>
        </p:txBody>
      </p:sp>
    </p:spTree>
    <p:extLst>
      <p:ext uri="{BB962C8B-B14F-4D97-AF65-F5344CB8AC3E}">
        <p14:creationId xmlns:p14="http://schemas.microsoft.com/office/powerpoint/2010/main" val="2022440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Tips for a </a:t>
            </a:r>
            <a:r>
              <a:rPr lang="en" dirty="0"/>
              <a:t>training day</a:t>
            </a:r>
            <a:endParaRPr lang="en-US" dirty="0"/>
          </a:p>
        </p:txBody>
      </p:sp>
      <p:sp>
        <p:nvSpPr>
          <p:cNvPr id="3" name="Content Placeholder 2"/>
          <p:cNvSpPr>
            <a:spLocks noGrp="1"/>
          </p:cNvSpPr>
          <p:nvPr>
            <p:ph idx="1"/>
          </p:nvPr>
        </p:nvSpPr>
        <p:spPr/>
        <p:txBody>
          <a:bodyPr>
            <a:normAutofit/>
          </a:bodyPr>
          <a:lstStyle/>
          <a:p>
            <a:r>
              <a:rPr lang="en-US" dirty="0"/>
              <a:t>Your training day should include:</a:t>
            </a:r>
          </a:p>
          <a:p>
            <a:pPr lvl="1"/>
            <a:r>
              <a:rPr lang="en-US" dirty="0" smtClean="0"/>
              <a:t>Educational handouts</a:t>
            </a:r>
            <a:endParaRPr lang="en-US" dirty="0"/>
          </a:p>
          <a:p>
            <a:pPr lvl="1"/>
            <a:r>
              <a:rPr lang="en-US" dirty="0" smtClean="0"/>
              <a:t>Speakers </a:t>
            </a:r>
            <a:r>
              <a:rPr lang="en-US" dirty="0"/>
              <a:t>to give background on your issue</a:t>
            </a:r>
          </a:p>
          <a:p>
            <a:pPr lvl="1"/>
            <a:r>
              <a:rPr lang="en-US" dirty="0" smtClean="0"/>
              <a:t>Speakers </a:t>
            </a:r>
            <a:r>
              <a:rPr lang="en-US" dirty="0"/>
              <a:t>to give tips for lobbying</a:t>
            </a:r>
          </a:p>
          <a:p>
            <a:pPr lvl="1"/>
            <a:r>
              <a:rPr lang="en-US" dirty="0" smtClean="0"/>
              <a:t>Organized </a:t>
            </a:r>
            <a:r>
              <a:rPr lang="en-US" dirty="0"/>
              <a:t>time to plan with legislative teams</a:t>
            </a:r>
          </a:p>
          <a:p>
            <a:pPr lvl="1"/>
            <a:r>
              <a:rPr lang="en-US" dirty="0" smtClean="0"/>
              <a:t>Inspirational </a:t>
            </a:r>
            <a:r>
              <a:rPr lang="en-US" dirty="0"/>
              <a:t>keynote</a:t>
            </a:r>
          </a:p>
        </p:txBody>
      </p:sp>
      <p:sp>
        <p:nvSpPr>
          <p:cNvPr id="4" name="TextBox 3"/>
          <p:cNvSpPr txBox="1"/>
          <p:nvPr/>
        </p:nvSpPr>
        <p:spPr>
          <a:xfrm>
            <a:off x="6400800" y="6550222"/>
            <a:ext cx="2743200" cy="307777"/>
          </a:xfrm>
          <a:prstGeom prst="rect">
            <a:avLst/>
          </a:prstGeom>
          <a:noFill/>
        </p:spPr>
        <p:txBody>
          <a:bodyPr wrap="square" rtlCol="0">
            <a:spAutoFit/>
          </a:bodyPr>
          <a:lstStyle/>
          <a:p>
            <a:r>
              <a:rPr lang="en-US" sz="1400" dirty="0" smtClean="0"/>
              <a:t>Slide courtesy of Dr. Jessica Reid.</a:t>
            </a:r>
            <a:endParaRPr lang="en-US" sz="1400" dirty="0"/>
          </a:p>
        </p:txBody>
      </p:sp>
    </p:spTree>
    <p:extLst>
      <p:ext uri="{BB962C8B-B14F-4D97-AF65-F5344CB8AC3E}">
        <p14:creationId xmlns:p14="http://schemas.microsoft.com/office/powerpoint/2010/main" val="1938364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Topics to cover to prepare for advocacy day</a:t>
            </a:r>
            <a:endParaRPr lang="en-US" dirty="0"/>
          </a:p>
        </p:txBody>
      </p:sp>
      <p:sp>
        <p:nvSpPr>
          <p:cNvPr id="3" name="Content Placeholder 2"/>
          <p:cNvSpPr>
            <a:spLocks noGrp="1"/>
          </p:cNvSpPr>
          <p:nvPr>
            <p:ph idx="1"/>
          </p:nvPr>
        </p:nvSpPr>
        <p:spPr>
          <a:xfrm>
            <a:off x="914400" y="1752600"/>
            <a:ext cx="7772400" cy="4373563"/>
          </a:xfrm>
        </p:spPr>
        <p:txBody>
          <a:bodyPr/>
          <a:lstStyle/>
          <a:p>
            <a:r>
              <a:rPr lang="en-US" dirty="0" smtClean="0"/>
              <a:t>Organizing the encounter</a:t>
            </a:r>
          </a:p>
          <a:p>
            <a:r>
              <a:rPr lang="en-US" dirty="0" smtClean="0"/>
              <a:t>Team roles</a:t>
            </a:r>
          </a:p>
          <a:p>
            <a:r>
              <a:rPr lang="en-US" dirty="0" smtClean="0"/>
              <a:t>Answering tough questions</a:t>
            </a:r>
          </a:p>
          <a:p>
            <a:r>
              <a:rPr lang="en-US" dirty="0" smtClean="0"/>
              <a:t>Tips for a successful visit</a:t>
            </a:r>
            <a:endParaRPr lang="en-US" dirty="0"/>
          </a:p>
        </p:txBody>
      </p:sp>
      <p:sp>
        <p:nvSpPr>
          <p:cNvPr id="4" name="TextBox 3"/>
          <p:cNvSpPr txBox="1"/>
          <p:nvPr/>
        </p:nvSpPr>
        <p:spPr>
          <a:xfrm>
            <a:off x="6400800" y="6550222"/>
            <a:ext cx="2743200" cy="307777"/>
          </a:xfrm>
          <a:prstGeom prst="rect">
            <a:avLst/>
          </a:prstGeom>
          <a:noFill/>
        </p:spPr>
        <p:txBody>
          <a:bodyPr wrap="square" rtlCol="0">
            <a:spAutoFit/>
          </a:bodyPr>
          <a:lstStyle/>
          <a:p>
            <a:r>
              <a:rPr lang="en-US" sz="1400" dirty="0" smtClean="0"/>
              <a:t>Slide courtesy of Dr. Jessica Reid.</a:t>
            </a:r>
            <a:endParaRPr lang="en-US" sz="1400" dirty="0"/>
          </a:p>
        </p:txBody>
      </p:sp>
    </p:spTree>
    <p:extLst>
      <p:ext uri="{BB962C8B-B14F-4D97-AF65-F5344CB8AC3E}">
        <p14:creationId xmlns:p14="http://schemas.microsoft.com/office/powerpoint/2010/main" val="92497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457200" y="274637"/>
            <a:ext cx="8229600" cy="1143200"/>
          </a:xfrm>
          <a:prstGeom prst="rect">
            <a:avLst/>
          </a:prstGeom>
        </p:spPr>
        <p:txBody>
          <a:bodyPr lIns="91425" tIns="91425" rIns="91425" bIns="91425" anchor="ctr" anchorCtr="0">
            <a:noAutofit/>
          </a:bodyPr>
          <a:lstStyle/>
          <a:p>
            <a:pPr>
              <a:spcBef>
                <a:spcPts val="0"/>
              </a:spcBef>
              <a:buNone/>
            </a:pPr>
            <a:r>
              <a:rPr lang="en" dirty="0"/>
              <a:t>Four </a:t>
            </a:r>
            <a:r>
              <a:rPr lang="en" dirty="0" smtClean="0"/>
              <a:t>easy steps for a </a:t>
            </a:r>
            <a:br>
              <a:rPr lang="en" dirty="0" smtClean="0"/>
            </a:br>
            <a:r>
              <a:rPr lang="en" dirty="0" smtClean="0"/>
              <a:t>successful </a:t>
            </a:r>
            <a:r>
              <a:rPr lang="en" dirty="0"/>
              <a:t>l</a:t>
            </a:r>
            <a:r>
              <a:rPr lang="en" dirty="0" smtClean="0"/>
              <a:t>egislative visit</a:t>
            </a:r>
            <a:endParaRPr lang="en" dirty="0"/>
          </a:p>
        </p:txBody>
      </p:sp>
      <p:sp>
        <p:nvSpPr>
          <p:cNvPr id="373" name="Shape 373"/>
          <p:cNvSpPr txBox="1">
            <a:spLocks noGrp="1"/>
          </p:cNvSpPr>
          <p:nvPr>
            <p:ph type="body" idx="1"/>
          </p:nvPr>
        </p:nvSpPr>
        <p:spPr>
          <a:xfrm>
            <a:off x="1066800" y="1828800"/>
            <a:ext cx="7620000" cy="4297400"/>
          </a:xfrm>
          <a:prstGeom prst="rect">
            <a:avLst/>
          </a:prstGeom>
        </p:spPr>
        <p:txBody>
          <a:bodyPr lIns="91425" tIns="91425" rIns="91425" bIns="91425" anchor="t" anchorCtr="0">
            <a:noAutofit/>
          </a:bodyPr>
          <a:lstStyle/>
          <a:p>
            <a:pPr lvl="0" rtl="0">
              <a:spcBef>
                <a:spcPts val="0"/>
              </a:spcBef>
              <a:buNone/>
            </a:pPr>
            <a:r>
              <a:rPr lang="en" dirty="0"/>
              <a:t>1. Introduce</a:t>
            </a:r>
          </a:p>
          <a:p>
            <a:pPr lvl="0" rtl="0">
              <a:spcBef>
                <a:spcPts val="0"/>
              </a:spcBef>
              <a:buNone/>
            </a:pPr>
            <a:r>
              <a:rPr lang="en" dirty="0"/>
              <a:t>2. Inquire</a:t>
            </a:r>
          </a:p>
          <a:p>
            <a:pPr lvl="0" rtl="0">
              <a:spcBef>
                <a:spcPts val="0"/>
              </a:spcBef>
              <a:buNone/>
            </a:pPr>
            <a:r>
              <a:rPr lang="en" dirty="0"/>
              <a:t>3. Inform</a:t>
            </a:r>
          </a:p>
          <a:p>
            <a:pPr>
              <a:spcBef>
                <a:spcPts val="0"/>
              </a:spcBef>
              <a:buNone/>
            </a:pPr>
            <a:r>
              <a:rPr lang="en" dirty="0"/>
              <a:t>4. Request</a:t>
            </a:r>
          </a:p>
        </p:txBody>
      </p:sp>
      <p:sp>
        <p:nvSpPr>
          <p:cNvPr id="4" name="TextBox 3"/>
          <p:cNvSpPr txBox="1"/>
          <p:nvPr/>
        </p:nvSpPr>
        <p:spPr>
          <a:xfrm>
            <a:off x="6400800" y="6550222"/>
            <a:ext cx="2743200" cy="307777"/>
          </a:xfrm>
          <a:prstGeom prst="rect">
            <a:avLst/>
          </a:prstGeom>
          <a:noFill/>
        </p:spPr>
        <p:txBody>
          <a:bodyPr wrap="square" rtlCol="0">
            <a:spAutoFit/>
          </a:bodyPr>
          <a:lstStyle/>
          <a:p>
            <a:r>
              <a:rPr lang="en-US" sz="1400" dirty="0" smtClean="0"/>
              <a:t>Slide courtesy of Dr. Jessica Reid.</a:t>
            </a:r>
            <a:endParaRPr lang="en-US" sz="1400" dirty="0"/>
          </a:p>
        </p:txBody>
      </p:sp>
    </p:spTree>
    <p:extLst>
      <p:ext uri="{BB962C8B-B14F-4D97-AF65-F5344CB8AC3E}">
        <p14:creationId xmlns:p14="http://schemas.microsoft.com/office/powerpoint/2010/main" val="3745934792"/>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Team roles</a:t>
            </a:r>
            <a:endParaRPr lang="en-US" dirty="0"/>
          </a:p>
        </p:txBody>
      </p:sp>
      <p:sp>
        <p:nvSpPr>
          <p:cNvPr id="3" name="Content Placeholder 2"/>
          <p:cNvSpPr>
            <a:spLocks noGrp="1"/>
          </p:cNvSpPr>
          <p:nvPr>
            <p:ph idx="1"/>
          </p:nvPr>
        </p:nvSpPr>
        <p:spPr>
          <a:xfrm>
            <a:off x="914400" y="1752600"/>
            <a:ext cx="7772400" cy="4373563"/>
          </a:xfrm>
        </p:spPr>
        <p:txBody>
          <a:bodyPr/>
          <a:lstStyle/>
          <a:p>
            <a:r>
              <a:rPr lang="en-US" dirty="0" smtClean="0"/>
              <a:t>Leader/time-keeper</a:t>
            </a:r>
            <a:endParaRPr lang="en-US" dirty="0"/>
          </a:p>
          <a:p>
            <a:r>
              <a:rPr lang="en-US" dirty="0" smtClean="0"/>
              <a:t>Split </a:t>
            </a:r>
            <a:r>
              <a:rPr lang="en-US" dirty="0"/>
              <a:t>up your arguments</a:t>
            </a:r>
          </a:p>
          <a:p>
            <a:r>
              <a:rPr lang="en-US" dirty="0" smtClean="0"/>
              <a:t>Assign </a:t>
            </a:r>
            <a:r>
              <a:rPr lang="en-US" dirty="0"/>
              <a:t>one person to the “Ask”</a:t>
            </a:r>
          </a:p>
          <a:p>
            <a:r>
              <a:rPr lang="en-US" dirty="0" smtClean="0"/>
              <a:t>Record </a:t>
            </a:r>
            <a:r>
              <a:rPr lang="en-US" dirty="0"/>
              <a:t>keeper</a:t>
            </a:r>
          </a:p>
          <a:p>
            <a:r>
              <a:rPr lang="en-US" dirty="0" smtClean="0"/>
              <a:t>Follow-up </a:t>
            </a:r>
            <a:r>
              <a:rPr lang="en-US" dirty="0"/>
              <a:t>person</a:t>
            </a:r>
          </a:p>
        </p:txBody>
      </p:sp>
      <p:sp>
        <p:nvSpPr>
          <p:cNvPr id="4" name="TextBox 3"/>
          <p:cNvSpPr txBox="1"/>
          <p:nvPr/>
        </p:nvSpPr>
        <p:spPr>
          <a:xfrm>
            <a:off x="6400800" y="6550222"/>
            <a:ext cx="2743200" cy="307777"/>
          </a:xfrm>
          <a:prstGeom prst="rect">
            <a:avLst/>
          </a:prstGeom>
          <a:noFill/>
        </p:spPr>
        <p:txBody>
          <a:bodyPr wrap="square" rtlCol="0">
            <a:spAutoFit/>
          </a:bodyPr>
          <a:lstStyle/>
          <a:p>
            <a:r>
              <a:rPr lang="en-US" sz="1400" dirty="0" smtClean="0"/>
              <a:t>Slide courtesy of Dr. Jessica Reid.</a:t>
            </a:r>
            <a:endParaRPr lang="en-US" sz="1400" dirty="0"/>
          </a:p>
        </p:txBody>
      </p:sp>
    </p:spTree>
    <p:extLst>
      <p:ext uri="{BB962C8B-B14F-4D97-AF65-F5344CB8AC3E}">
        <p14:creationId xmlns:p14="http://schemas.microsoft.com/office/powerpoint/2010/main" val="1757026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457200" y="274637"/>
            <a:ext cx="8229600" cy="1143200"/>
          </a:xfrm>
          <a:prstGeom prst="rect">
            <a:avLst/>
          </a:prstGeom>
        </p:spPr>
        <p:txBody>
          <a:bodyPr lIns="91425" tIns="91425" rIns="91425" bIns="91425" anchor="ctr" anchorCtr="0">
            <a:noAutofit/>
          </a:bodyPr>
          <a:lstStyle/>
          <a:p>
            <a:pPr>
              <a:spcBef>
                <a:spcPts val="0"/>
              </a:spcBef>
              <a:buNone/>
            </a:pPr>
            <a:r>
              <a:rPr lang="en" dirty="0"/>
              <a:t>Answering </a:t>
            </a:r>
            <a:r>
              <a:rPr lang="en" dirty="0" smtClean="0"/>
              <a:t>tough questions </a:t>
            </a:r>
            <a:endParaRPr lang="en" dirty="0"/>
          </a:p>
        </p:txBody>
      </p:sp>
      <p:sp>
        <p:nvSpPr>
          <p:cNvPr id="379" name="Shape 379"/>
          <p:cNvSpPr txBox="1">
            <a:spLocks noGrp="1"/>
          </p:cNvSpPr>
          <p:nvPr>
            <p:ph type="body" idx="1"/>
          </p:nvPr>
        </p:nvSpPr>
        <p:spPr>
          <a:xfrm>
            <a:off x="457200" y="1600200"/>
            <a:ext cx="8229600" cy="45260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Calibri"/>
              <a:buChar char="•"/>
            </a:pPr>
            <a:r>
              <a:rPr lang="en" dirty="0"/>
              <a:t>Provide your advocates with a handout of expected/common questions and answers. </a:t>
            </a:r>
          </a:p>
          <a:p>
            <a:pPr marL="457200" lvl="0" indent="-419100" rtl="0">
              <a:spcBef>
                <a:spcPts val="0"/>
              </a:spcBef>
              <a:buClr>
                <a:schemeClr val="dk1"/>
              </a:buClr>
              <a:buSzPct val="100000"/>
              <a:buFont typeface="Calibri"/>
              <a:buChar char="•"/>
            </a:pPr>
            <a:r>
              <a:rPr lang="en" dirty="0"/>
              <a:t>The </a:t>
            </a:r>
            <a:r>
              <a:rPr lang="en" dirty="0" smtClean="0"/>
              <a:t>bridge method</a:t>
            </a:r>
            <a:endParaRPr lang="en" dirty="0"/>
          </a:p>
          <a:p>
            <a:pPr marL="914400" lvl="1" indent="-381000" rtl="0">
              <a:spcBef>
                <a:spcPts val="0"/>
              </a:spcBef>
              <a:buClr>
                <a:schemeClr val="dk1"/>
              </a:buClr>
              <a:buSzPct val="80000"/>
              <a:buFont typeface="Calibri"/>
              <a:buChar char="–"/>
            </a:pPr>
            <a:r>
              <a:rPr lang="en" dirty="0"/>
              <a:t>Acknowledge the question</a:t>
            </a:r>
          </a:p>
          <a:p>
            <a:pPr marL="914400" lvl="1" indent="-381000" rtl="0">
              <a:spcBef>
                <a:spcPts val="0"/>
              </a:spcBef>
              <a:buClr>
                <a:schemeClr val="dk1"/>
              </a:buClr>
              <a:buSzPct val="80000"/>
              <a:buFont typeface="Calibri"/>
              <a:buChar char="–"/>
            </a:pPr>
            <a:r>
              <a:rPr lang="en" dirty="0"/>
              <a:t>Connect with a </a:t>
            </a:r>
            <a:r>
              <a:rPr lang="en" dirty="0" smtClean="0"/>
              <a:t>bridge </a:t>
            </a:r>
            <a:r>
              <a:rPr lang="en" dirty="0"/>
              <a:t>p</a:t>
            </a:r>
            <a:r>
              <a:rPr lang="en" dirty="0" smtClean="0"/>
              <a:t>hrase </a:t>
            </a:r>
            <a:r>
              <a:rPr lang="en" dirty="0"/>
              <a:t>(“and that’s why,” “even more important,” “in spite of that”)</a:t>
            </a:r>
          </a:p>
          <a:p>
            <a:pPr marL="914400" lvl="1" indent="-381000" rtl="0">
              <a:spcBef>
                <a:spcPts val="0"/>
              </a:spcBef>
              <a:buClr>
                <a:schemeClr val="dk1"/>
              </a:buClr>
              <a:buSzPct val="80000"/>
              <a:buFont typeface="Calibri"/>
              <a:buChar char="–"/>
            </a:pPr>
            <a:r>
              <a:rPr lang="en" dirty="0"/>
              <a:t>Deliver a positive message </a:t>
            </a:r>
          </a:p>
          <a:p>
            <a:pPr>
              <a:spcBef>
                <a:spcPts val="0"/>
              </a:spcBef>
              <a:buNone/>
            </a:pPr>
            <a:endParaRPr dirty="0"/>
          </a:p>
        </p:txBody>
      </p:sp>
    </p:spTree>
    <p:extLst>
      <p:ext uri="{BB962C8B-B14F-4D97-AF65-F5344CB8AC3E}">
        <p14:creationId xmlns:p14="http://schemas.microsoft.com/office/powerpoint/2010/main" val="2717327690"/>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457200" y="274637"/>
            <a:ext cx="8229600" cy="1143200"/>
          </a:xfrm>
          <a:prstGeom prst="rect">
            <a:avLst/>
          </a:prstGeom>
        </p:spPr>
        <p:txBody>
          <a:bodyPr lIns="91425" tIns="91425" rIns="91425" bIns="91425" anchor="ctr" anchorCtr="0">
            <a:noAutofit/>
          </a:bodyPr>
          <a:lstStyle/>
          <a:p>
            <a:pPr>
              <a:spcBef>
                <a:spcPts val="0"/>
              </a:spcBef>
              <a:buNone/>
            </a:pPr>
            <a:r>
              <a:rPr lang="en" dirty="0"/>
              <a:t>Tips for a </a:t>
            </a:r>
            <a:r>
              <a:rPr lang="en" dirty="0" smtClean="0"/>
              <a:t>successful </a:t>
            </a:r>
            <a:r>
              <a:rPr lang="en" dirty="0"/>
              <a:t>v</a:t>
            </a:r>
            <a:r>
              <a:rPr lang="en" dirty="0" smtClean="0"/>
              <a:t>isit</a:t>
            </a:r>
            <a:endParaRPr lang="en" dirty="0"/>
          </a:p>
        </p:txBody>
      </p:sp>
      <p:sp>
        <p:nvSpPr>
          <p:cNvPr id="391" name="Shape 391"/>
          <p:cNvSpPr txBox="1">
            <a:spLocks noGrp="1"/>
          </p:cNvSpPr>
          <p:nvPr>
            <p:ph type="body" idx="1"/>
          </p:nvPr>
        </p:nvSpPr>
        <p:spPr>
          <a:xfrm>
            <a:off x="1066800" y="1600200"/>
            <a:ext cx="7620000" cy="4526000"/>
          </a:xfrm>
          <a:prstGeom prst="rect">
            <a:avLst/>
          </a:prstGeom>
        </p:spPr>
        <p:txBody>
          <a:bodyPr lIns="91425" tIns="91425" rIns="91425" bIns="91425" anchor="t" anchorCtr="0">
            <a:noAutofit/>
          </a:bodyPr>
          <a:lstStyle/>
          <a:p>
            <a:pPr lvl="0" rtl="0">
              <a:spcBef>
                <a:spcPts val="0"/>
              </a:spcBef>
              <a:buNone/>
            </a:pPr>
            <a:r>
              <a:rPr lang="en" dirty="0"/>
              <a:t>1. Do your homework</a:t>
            </a:r>
          </a:p>
          <a:p>
            <a:pPr lvl="0" rtl="0">
              <a:spcBef>
                <a:spcPts val="0"/>
              </a:spcBef>
              <a:buNone/>
            </a:pPr>
            <a:r>
              <a:rPr lang="en" dirty="0"/>
              <a:t>2. Meet with team/develop your game plan</a:t>
            </a:r>
          </a:p>
          <a:p>
            <a:pPr lvl="0" rtl="0">
              <a:spcBef>
                <a:spcPts val="0"/>
              </a:spcBef>
              <a:buNone/>
            </a:pPr>
            <a:r>
              <a:rPr lang="en" dirty="0"/>
              <a:t>3. Arrive </a:t>
            </a:r>
            <a:r>
              <a:rPr lang="en" dirty="0" smtClean="0"/>
              <a:t>early</a:t>
            </a:r>
            <a:endParaRPr lang="en" dirty="0"/>
          </a:p>
          <a:p>
            <a:pPr lvl="0" rtl="0">
              <a:spcBef>
                <a:spcPts val="0"/>
              </a:spcBef>
              <a:buNone/>
            </a:pPr>
            <a:r>
              <a:rPr lang="en" dirty="0"/>
              <a:t>4. Be concise, stay on message</a:t>
            </a:r>
          </a:p>
          <a:p>
            <a:pPr lvl="0" rtl="0">
              <a:spcBef>
                <a:spcPts val="0"/>
              </a:spcBef>
              <a:buNone/>
            </a:pPr>
            <a:r>
              <a:rPr lang="en" dirty="0"/>
              <a:t>5. Be ready to trouble shoot </a:t>
            </a:r>
          </a:p>
          <a:p>
            <a:pPr>
              <a:spcBef>
                <a:spcPts val="0"/>
              </a:spcBef>
              <a:buNone/>
            </a:pPr>
            <a:r>
              <a:rPr lang="en" dirty="0"/>
              <a:t>6. Follow up after your visit</a:t>
            </a:r>
          </a:p>
        </p:txBody>
      </p:sp>
      <p:sp>
        <p:nvSpPr>
          <p:cNvPr id="4" name="TextBox 3"/>
          <p:cNvSpPr txBox="1"/>
          <p:nvPr/>
        </p:nvSpPr>
        <p:spPr>
          <a:xfrm>
            <a:off x="6400800" y="6550222"/>
            <a:ext cx="2743200" cy="307777"/>
          </a:xfrm>
          <a:prstGeom prst="rect">
            <a:avLst/>
          </a:prstGeom>
          <a:noFill/>
        </p:spPr>
        <p:txBody>
          <a:bodyPr wrap="square" rtlCol="0">
            <a:spAutoFit/>
          </a:bodyPr>
          <a:lstStyle/>
          <a:p>
            <a:r>
              <a:rPr lang="en-US" sz="1400" dirty="0" smtClean="0"/>
              <a:t>Slide courtesy of Dr. Jessica Reid.</a:t>
            </a:r>
            <a:endParaRPr lang="en-US" sz="1400" dirty="0"/>
          </a:p>
        </p:txBody>
      </p:sp>
    </p:spTree>
    <p:extLst>
      <p:ext uri="{BB962C8B-B14F-4D97-AF65-F5344CB8AC3E}">
        <p14:creationId xmlns:p14="http://schemas.microsoft.com/office/powerpoint/2010/main" val="527984296"/>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&amp; Objectives</a:t>
            </a:r>
            <a:endParaRPr lang="en-US" dirty="0"/>
          </a:p>
        </p:txBody>
      </p:sp>
      <p:sp>
        <p:nvSpPr>
          <p:cNvPr id="3" name="Content Placeholder 2"/>
          <p:cNvSpPr>
            <a:spLocks noGrp="1"/>
          </p:cNvSpPr>
          <p:nvPr>
            <p:ph idx="1"/>
          </p:nvPr>
        </p:nvSpPr>
        <p:spPr>
          <a:xfrm>
            <a:off x="1143000" y="1600200"/>
            <a:ext cx="7543800" cy="4525963"/>
          </a:xfrm>
        </p:spPr>
        <p:txBody>
          <a:bodyPr/>
          <a:lstStyle/>
          <a:p>
            <a:r>
              <a:rPr lang="en-US" dirty="0" smtClean="0"/>
              <a:t>Introduction to advocacy</a:t>
            </a:r>
          </a:p>
          <a:p>
            <a:r>
              <a:rPr lang="en-US" dirty="0" smtClean="0"/>
              <a:t>Key decisions in planning a legislative advocacy day</a:t>
            </a:r>
          </a:p>
          <a:p>
            <a:r>
              <a:rPr lang="en-US" dirty="0" smtClean="0"/>
              <a:t>Next steps</a:t>
            </a:r>
          </a:p>
          <a:p>
            <a:r>
              <a:rPr lang="en-US" dirty="0" smtClean="0"/>
              <a:t>Q&amp;A</a:t>
            </a:r>
          </a:p>
        </p:txBody>
      </p:sp>
    </p:spTree>
    <p:extLst>
      <p:ext uri="{BB962C8B-B14F-4D97-AF65-F5344CB8AC3E}">
        <p14:creationId xmlns:p14="http://schemas.microsoft.com/office/powerpoint/2010/main" val="4269034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will you advocate for?</a:t>
            </a:r>
            <a:endParaRPr lang="en-US" dirty="0"/>
          </a:p>
        </p:txBody>
      </p:sp>
      <p:sp>
        <p:nvSpPr>
          <p:cNvPr id="3" name="Content Placeholder 2"/>
          <p:cNvSpPr>
            <a:spLocks noGrp="1"/>
          </p:cNvSpPr>
          <p:nvPr>
            <p:ph idx="1"/>
          </p:nvPr>
        </p:nvSpPr>
        <p:spPr/>
        <p:txBody>
          <a:bodyPr/>
          <a:lstStyle/>
          <a:p>
            <a:r>
              <a:rPr lang="en-US" dirty="0" smtClean="0"/>
              <a:t>Single payer bill</a:t>
            </a:r>
          </a:p>
          <a:p>
            <a:r>
              <a:rPr lang="en-US" dirty="0" smtClean="0"/>
              <a:t>Medicaid expansion</a:t>
            </a:r>
          </a:p>
          <a:p>
            <a:r>
              <a:rPr lang="en-US" dirty="0" smtClean="0"/>
              <a:t>Another issue in healthcare justice</a:t>
            </a:r>
          </a:p>
          <a:p>
            <a:r>
              <a:rPr lang="en-US" dirty="0" smtClean="0"/>
              <a:t>Will you form a coalition with students who have other interests?</a:t>
            </a:r>
            <a:endParaRPr lang="en-US" dirty="0"/>
          </a:p>
        </p:txBody>
      </p:sp>
      <p:sp>
        <p:nvSpPr>
          <p:cNvPr id="5" name="Rectangle 4"/>
          <p:cNvSpPr/>
          <p:nvPr/>
        </p:nvSpPr>
        <p:spPr>
          <a:xfrm>
            <a:off x="7391400" y="0"/>
            <a:ext cx="1752600" cy="381000"/>
          </a:xfrm>
          <a:prstGeom prst="rect">
            <a:avLst/>
          </a:prstGeom>
          <a:solidFill>
            <a:srgbClr val="FFCCCC"/>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accent2">
                    <a:lumMod val="50000"/>
                  </a:schemeClr>
                </a:solidFill>
              </a:rPr>
              <a:t>Key decision #3</a:t>
            </a:r>
            <a:endParaRPr lang="en-US" dirty="0">
              <a:solidFill>
                <a:schemeClr val="accent2">
                  <a:lumMod val="50000"/>
                </a:schemeClr>
              </a:solidFill>
            </a:endParaRPr>
          </a:p>
        </p:txBody>
      </p:sp>
    </p:spTree>
    <p:extLst>
      <p:ext uri="{BB962C8B-B14F-4D97-AF65-F5344CB8AC3E}">
        <p14:creationId xmlns:p14="http://schemas.microsoft.com/office/powerpoint/2010/main" val="14666897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will you talk to?</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How is your legislature organized? </a:t>
            </a:r>
          </a:p>
          <a:p>
            <a:r>
              <a:rPr lang="en-US" dirty="0" smtClean="0"/>
              <a:t>Assembly and senate, etc.</a:t>
            </a:r>
          </a:p>
          <a:p>
            <a:endParaRPr lang="en-US" dirty="0" smtClean="0"/>
          </a:p>
          <a:p>
            <a:pPr marL="0" indent="0">
              <a:buNone/>
            </a:pPr>
            <a:r>
              <a:rPr lang="en-US" dirty="0" smtClean="0"/>
              <a:t>Selection criteria:</a:t>
            </a:r>
            <a:endParaRPr lang="en-US" dirty="0"/>
          </a:p>
          <a:p>
            <a:r>
              <a:rPr lang="en-US" dirty="0" smtClean="0"/>
              <a:t>Constituency</a:t>
            </a:r>
          </a:p>
          <a:p>
            <a:r>
              <a:rPr lang="en-US" dirty="0" smtClean="0"/>
              <a:t>Members of committees currently considering the bill</a:t>
            </a:r>
          </a:p>
          <a:p>
            <a:r>
              <a:rPr lang="en-US" dirty="0" smtClean="0"/>
              <a:t>Bill sponsors</a:t>
            </a:r>
          </a:p>
          <a:p>
            <a:r>
              <a:rPr lang="en-US" dirty="0" smtClean="0"/>
              <a:t>Known opponents of the bill</a:t>
            </a:r>
            <a:endParaRPr lang="en-US" dirty="0"/>
          </a:p>
        </p:txBody>
      </p:sp>
      <p:sp>
        <p:nvSpPr>
          <p:cNvPr id="5" name="Rectangle 4"/>
          <p:cNvSpPr/>
          <p:nvPr/>
        </p:nvSpPr>
        <p:spPr>
          <a:xfrm>
            <a:off x="7391400" y="0"/>
            <a:ext cx="1752600" cy="381000"/>
          </a:xfrm>
          <a:prstGeom prst="rect">
            <a:avLst/>
          </a:prstGeom>
          <a:solidFill>
            <a:srgbClr val="FFCCCC"/>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accent2">
                    <a:lumMod val="50000"/>
                  </a:schemeClr>
                </a:solidFill>
              </a:rPr>
              <a:t>Key decision #4</a:t>
            </a:r>
            <a:endParaRPr lang="en-US" dirty="0">
              <a:solidFill>
                <a:schemeClr val="accent2">
                  <a:lumMod val="50000"/>
                </a:schemeClr>
              </a:solidFill>
            </a:endParaRPr>
          </a:p>
        </p:txBody>
      </p:sp>
    </p:spTree>
    <p:extLst>
      <p:ext uri="{BB962C8B-B14F-4D97-AF65-F5344CB8AC3E}">
        <p14:creationId xmlns:p14="http://schemas.microsoft.com/office/powerpoint/2010/main" val="35760153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 find the right legislators</a:t>
            </a:r>
            <a:endParaRPr lang="en-US" dirty="0"/>
          </a:p>
        </p:txBody>
      </p:sp>
      <p:sp>
        <p:nvSpPr>
          <p:cNvPr id="3" name="Content Placeholder 2"/>
          <p:cNvSpPr>
            <a:spLocks noGrp="1"/>
          </p:cNvSpPr>
          <p:nvPr>
            <p:ph idx="1"/>
          </p:nvPr>
        </p:nvSpPr>
        <p:spPr/>
        <p:txBody>
          <a:bodyPr>
            <a:normAutofit/>
          </a:bodyPr>
          <a:lstStyle/>
          <a:p>
            <a:r>
              <a:rPr lang="en-US" dirty="0" smtClean="0"/>
              <a:t>On the legislature website, search for your bill by number or keyword</a:t>
            </a:r>
          </a:p>
          <a:p>
            <a:r>
              <a:rPr lang="en-US" dirty="0" smtClean="0"/>
              <a:t>After you’ve selected your bill</a:t>
            </a:r>
          </a:p>
          <a:p>
            <a:pPr lvl="1"/>
            <a:r>
              <a:rPr lang="en-US" dirty="0" smtClean="0"/>
              <a:t>Page with Summary, Actions, Votes, Memo, Text</a:t>
            </a:r>
          </a:p>
          <a:p>
            <a:pPr lvl="2"/>
            <a:r>
              <a:rPr lang="en-US" dirty="0" smtClean="0"/>
              <a:t>Short history of the bill</a:t>
            </a:r>
          </a:p>
          <a:p>
            <a:pPr lvl="2"/>
            <a:r>
              <a:rPr lang="en-US" dirty="0" smtClean="0"/>
              <a:t>Where the bill is (which committee, etc.)</a:t>
            </a:r>
          </a:p>
          <a:p>
            <a:pPr lvl="2"/>
            <a:r>
              <a:rPr lang="en-US" dirty="0" smtClean="0"/>
              <a:t>Any votes taken</a:t>
            </a:r>
          </a:p>
          <a:p>
            <a:pPr lvl="2"/>
            <a:r>
              <a:rPr lang="en-US" dirty="0" smtClean="0"/>
              <a:t>Full text of the bill</a:t>
            </a:r>
          </a:p>
          <a:p>
            <a:pPr lvl="1"/>
            <a:r>
              <a:rPr lang="en-US" dirty="0" smtClean="0"/>
              <a:t>Find committee </a:t>
            </a:r>
            <a:r>
              <a:rPr lang="en-US" dirty="0"/>
              <a:t>chair and </a:t>
            </a:r>
            <a:r>
              <a:rPr lang="en-US" dirty="0" smtClean="0"/>
              <a:t>members</a:t>
            </a:r>
            <a:endParaRPr lang="en-US" dirty="0"/>
          </a:p>
        </p:txBody>
      </p:sp>
    </p:spTree>
    <p:extLst>
      <p:ext uri="{BB962C8B-B14F-4D97-AF65-F5344CB8AC3E}">
        <p14:creationId xmlns:p14="http://schemas.microsoft.com/office/powerpoint/2010/main" val="3599514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Scheduling appointments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Create a wish-list of 10 legislators you’d like to meet with, number of total meetings you’d like to have, and when (morning/afternoon)</a:t>
            </a:r>
          </a:p>
          <a:p>
            <a:r>
              <a:rPr lang="en-US" dirty="0" smtClean="0"/>
              <a:t>Google each legislator to find their official Senate/Assembly website, then select the contact page</a:t>
            </a:r>
          </a:p>
          <a:p>
            <a:r>
              <a:rPr lang="en-US" dirty="0" smtClean="0"/>
              <a:t>Call the legislator’s office and request the email address of the </a:t>
            </a:r>
            <a:r>
              <a:rPr lang="en-US" i="1" dirty="0" smtClean="0"/>
              <a:t>legislative scheduler</a:t>
            </a:r>
          </a:p>
          <a:p>
            <a:r>
              <a:rPr lang="en-US" dirty="0" smtClean="0"/>
              <a:t>Title the subject of your emails, “For the Scheduler”</a:t>
            </a:r>
          </a:p>
          <a:p>
            <a:r>
              <a:rPr lang="en-US" dirty="0" smtClean="0"/>
              <a:t>You may have to call and email several times</a:t>
            </a:r>
          </a:p>
          <a:p>
            <a:r>
              <a:rPr lang="en-US" dirty="0" smtClean="0"/>
              <a:t>Keep a written record of all appointments and confirm appointments one week prior to advocacy day</a:t>
            </a:r>
          </a:p>
        </p:txBody>
      </p:sp>
    </p:spTree>
    <p:extLst>
      <p:ext uri="{BB962C8B-B14F-4D97-AF65-F5344CB8AC3E}">
        <p14:creationId xmlns:p14="http://schemas.microsoft.com/office/powerpoint/2010/main" val="3135093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will you budget and fundraise?</a:t>
            </a:r>
            <a:endParaRPr lang="en-US" dirty="0"/>
          </a:p>
        </p:txBody>
      </p:sp>
      <p:sp>
        <p:nvSpPr>
          <p:cNvPr id="3" name="Content Placeholder 2"/>
          <p:cNvSpPr>
            <a:spLocks noGrp="1"/>
          </p:cNvSpPr>
          <p:nvPr>
            <p:ph idx="1"/>
          </p:nvPr>
        </p:nvSpPr>
        <p:spPr/>
        <p:txBody>
          <a:bodyPr/>
          <a:lstStyle/>
          <a:p>
            <a:r>
              <a:rPr lang="en-US" dirty="0" smtClean="0"/>
              <a:t>Costs include transportation, snacks, advertising</a:t>
            </a:r>
          </a:p>
          <a:p>
            <a:r>
              <a:rPr lang="en-US" dirty="0" smtClean="0"/>
              <a:t>Identify funding sources within your medical school</a:t>
            </a:r>
          </a:p>
          <a:p>
            <a:pPr lvl="1"/>
            <a:r>
              <a:rPr lang="en-US" dirty="0" smtClean="0"/>
              <a:t>Dean supported lunch, transportation</a:t>
            </a:r>
          </a:p>
          <a:p>
            <a:r>
              <a:rPr lang="en-US" dirty="0" smtClean="0"/>
              <a:t>National umbrella organizations</a:t>
            </a:r>
          </a:p>
          <a:p>
            <a:pPr lvl="1"/>
            <a:r>
              <a:rPr lang="en-US" dirty="0" smtClean="0"/>
              <a:t>PNHP paid for transportation for other </a:t>
            </a:r>
            <a:r>
              <a:rPr lang="en-US" dirty="0" err="1" smtClean="0"/>
              <a:t>SNaHP</a:t>
            </a:r>
            <a:r>
              <a:rPr lang="en-US" dirty="0" smtClean="0"/>
              <a:t> chapters</a:t>
            </a:r>
          </a:p>
        </p:txBody>
      </p:sp>
      <p:sp>
        <p:nvSpPr>
          <p:cNvPr id="5" name="Rectangle 4"/>
          <p:cNvSpPr/>
          <p:nvPr/>
        </p:nvSpPr>
        <p:spPr>
          <a:xfrm>
            <a:off x="7391400" y="0"/>
            <a:ext cx="1752600" cy="381000"/>
          </a:xfrm>
          <a:prstGeom prst="rect">
            <a:avLst/>
          </a:prstGeom>
          <a:solidFill>
            <a:srgbClr val="FFCCCC"/>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accent2">
                    <a:lumMod val="50000"/>
                  </a:schemeClr>
                </a:solidFill>
              </a:rPr>
              <a:t>Key decision #5</a:t>
            </a:r>
            <a:endParaRPr lang="en-US" dirty="0">
              <a:solidFill>
                <a:schemeClr val="accent2">
                  <a:lumMod val="50000"/>
                </a:schemeClr>
              </a:solidFill>
            </a:endParaRPr>
          </a:p>
        </p:txBody>
      </p:sp>
    </p:spTree>
    <p:extLst>
      <p:ext uri="{BB962C8B-B14F-4D97-AF65-F5344CB8AC3E}">
        <p14:creationId xmlns:p14="http://schemas.microsoft.com/office/powerpoint/2010/main" val="2340426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Advocacy Day</a:t>
            </a:r>
            <a:endParaRPr lang="en-US"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71600"/>
            <a:ext cx="6248401" cy="5297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8264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457200" y="1330034"/>
            <a:ext cx="8229600" cy="51407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dirty="0"/>
              <a:t>What are you including in your lobby day packet?</a:t>
            </a:r>
          </a:p>
          <a:p>
            <a:pPr marL="914400" lvl="1" indent="-342900" rtl="0">
              <a:spcBef>
                <a:spcPts val="0"/>
              </a:spcBef>
              <a:buClr>
                <a:schemeClr val="dk1"/>
              </a:buClr>
              <a:buSzPct val="100000"/>
              <a:buFont typeface="Courier New"/>
              <a:buChar char="o"/>
            </a:pPr>
            <a:r>
              <a:rPr lang="en" sz="1800" dirty="0"/>
              <a:t>For participants: map of office locations, appointment schedule, etc.</a:t>
            </a:r>
          </a:p>
          <a:p>
            <a:pPr marL="914400" lvl="1" indent="-342900" rtl="0">
              <a:spcBef>
                <a:spcPts val="0"/>
              </a:spcBef>
              <a:buClr>
                <a:schemeClr val="dk1"/>
              </a:buClr>
              <a:buSzPct val="100000"/>
              <a:buFont typeface="Courier New"/>
              <a:buChar char="o"/>
            </a:pPr>
            <a:r>
              <a:rPr lang="en" sz="1800" dirty="0"/>
              <a:t>Leave-behind for elected officials: educational information on your issue(s</a:t>
            </a:r>
            <a:r>
              <a:rPr lang="en" sz="1800" dirty="0" smtClean="0"/>
              <a:t>)</a:t>
            </a:r>
          </a:p>
          <a:p>
            <a:pPr marL="914400" lvl="1" indent="-342900" rtl="0">
              <a:spcBef>
                <a:spcPts val="0"/>
              </a:spcBef>
              <a:buClr>
                <a:schemeClr val="dk1"/>
              </a:buClr>
              <a:buSzPct val="100000"/>
              <a:buFont typeface="Courier New"/>
              <a:buChar char="o"/>
            </a:pPr>
            <a:endParaRPr lang="en" sz="1800" dirty="0"/>
          </a:p>
          <a:p>
            <a:pPr marL="457200" marR="0" lvl="0" indent="-381000" algn="l" rtl="0">
              <a:lnSpc>
                <a:spcPct val="100000"/>
              </a:lnSpc>
              <a:spcBef>
                <a:spcPts val="480"/>
              </a:spcBef>
              <a:spcAft>
                <a:spcPts val="0"/>
              </a:spcAft>
              <a:buClr>
                <a:schemeClr val="dk1"/>
              </a:buClr>
              <a:buSzPct val="100000"/>
              <a:buFont typeface="Arial"/>
              <a:buChar char="●"/>
            </a:pPr>
            <a:r>
              <a:rPr lang="en" sz="2400" dirty="0" smtClean="0"/>
              <a:t>Who </a:t>
            </a:r>
            <a:r>
              <a:rPr lang="en" sz="2400" dirty="0"/>
              <a:t>will spread the word? </a:t>
            </a:r>
          </a:p>
          <a:p>
            <a:pPr marL="914400" marR="0" lvl="1" indent="-342900" algn="l" rtl="0">
              <a:lnSpc>
                <a:spcPct val="100000"/>
              </a:lnSpc>
              <a:spcBef>
                <a:spcPts val="480"/>
              </a:spcBef>
              <a:spcAft>
                <a:spcPts val="0"/>
              </a:spcAft>
              <a:buClr>
                <a:schemeClr val="dk1"/>
              </a:buClr>
              <a:buSzPct val="100000"/>
              <a:buFont typeface="Courier New"/>
              <a:buChar char="o"/>
            </a:pPr>
            <a:r>
              <a:rPr lang="en" sz="1800" dirty="0"/>
              <a:t>Press conference with speakers</a:t>
            </a:r>
          </a:p>
          <a:p>
            <a:pPr marL="914400" marR="0" lvl="1" indent="-342900" algn="l" rtl="0">
              <a:lnSpc>
                <a:spcPct val="100000"/>
              </a:lnSpc>
              <a:spcBef>
                <a:spcPts val="480"/>
              </a:spcBef>
              <a:spcAft>
                <a:spcPts val="0"/>
              </a:spcAft>
              <a:buClr>
                <a:schemeClr val="dk1"/>
              </a:buClr>
              <a:buSzPct val="100000"/>
              <a:buFont typeface="Courier New"/>
              <a:buChar char="o"/>
            </a:pPr>
            <a:r>
              <a:rPr lang="en" sz="1800" dirty="0"/>
              <a:t>Media coverage (newspapers, </a:t>
            </a:r>
            <a:r>
              <a:rPr lang="en" sz="1800" dirty="0" smtClean="0"/>
              <a:t>tv,                                                                            radio</a:t>
            </a:r>
            <a:r>
              <a:rPr lang="en" sz="1800" dirty="0"/>
              <a:t>, internet</a:t>
            </a:r>
            <a:r>
              <a:rPr lang="en" sz="1800" dirty="0" smtClean="0"/>
              <a:t>)</a:t>
            </a:r>
            <a:endParaRPr lang="en" sz="1800" dirty="0"/>
          </a:p>
        </p:txBody>
      </p:sp>
      <p:sp>
        <p:nvSpPr>
          <p:cNvPr id="188" name="Shape 188"/>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lvl="0" rtl="0">
              <a:spcBef>
                <a:spcPts val="0"/>
              </a:spcBef>
              <a:buNone/>
            </a:pPr>
            <a:r>
              <a:rPr lang="en" dirty="0" smtClean="0"/>
              <a:t>Other factors to consider</a:t>
            </a:r>
            <a:endParaRPr lang="en" dirty="0"/>
          </a:p>
        </p:txBody>
      </p:sp>
      <p:pic>
        <p:nvPicPr>
          <p:cNvPr id="189" name="Shape 189"/>
          <p:cNvPicPr preferRelativeResize="0"/>
          <p:nvPr/>
        </p:nvPicPr>
        <p:blipFill>
          <a:blip r:embed="rId3"/>
          <a:stretch>
            <a:fillRect/>
          </a:stretch>
        </p:blipFill>
        <p:spPr>
          <a:xfrm>
            <a:off x="4948999" y="3416194"/>
            <a:ext cx="3737801" cy="2832206"/>
          </a:xfrm>
          <a:prstGeom prst="rect">
            <a:avLst/>
          </a:prstGeom>
          <a:noFill/>
          <a:ln>
            <a:solidFill>
              <a:schemeClr val="tx1"/>
            </a:solidFill>
          </a:ln>
        </p:spPr>
      </p:pic>
    </p:spTree>
    <p:extLst>
      <p:ext uri="{BB962C8B-B14F-4D97-AF65-F5344CB8AC3E}">
        <p14:creationId xmlns:p14="http://schemas.microsoft.com/office/powerpoint/2010/main" val="532496375"/>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professional and have fun!</a:t>
            </a:r>
            <a:endParaRPr lang="en-US" dirty="0"/>
          </a:p>
        </p:txBody>
      </p:sp>
      <p:pic>
        <p:nvPicPr>
          <p:cNvPr id="4" name="Shape 328"/>
          <p:cNvPicPr preferRelativeResize="0"/>
          <p:nvPr/>
        </p:nvPicPr>
        <p:blipFill rotWithShape="1">
          <a:blip r:embed="rId2">
            <a:alphaModFix/>
          </a:blip>
          <a:srcRect l="3692" t="22905" b="13147"/>
          <a:stretch/>
        </p:blipFill>
        <p:spPr>
          <a:xfrm>
            <a:off x="569043" y="1473200"/>
            <a:ext cx="4231557" cy="2489200"/>
          </a:xfrm>
          <a:prstGeom prst="rect">
            <a:avLst/>
          </a:prstGeom>
          <a:noFill/>
          <a:ln>
            <a:solidFill>
              <a:schemeClr val="tx1"/>
            </a:solidFill>
          </a:ln>
        </p:spPr>
      </p:pic>
      <p:pic>
        <p:nvPicPr>
          <p:cNvPr id="5" name="Shape 329"/>
          <p:cNvPicPr preferRelativeResize="0"/>
          <p:nvPr/>
        </p:nvPicPr>
        <p:blipFill rotWithShape="1">
          <a:blip r:embed="rId3">
            <a:alphaModFix/>
          </a:blip>
          <a:srcRect/>
          <a:stretch/>
        </p:blipFill>
        <p:spPr>
          <a:xfrm>
            <a:off x="262300" y="4128667"/>
            <a:ext cx="8500800" cy="2489200"/>
          </a:xfrm>
          <a:prstGeom prst="rect">
            <a:avLst/>
          </a:prstGeom>
          <a:noFill/>
          <a:ln>
            <a:solidFill>
              <a:schemeClr val="tx1"/>
            </a:solidFill>
          </a:ln>
        </p:spPr>
      </p:pic>
      <p:pic>
        <p:nvPicPr>
          <p:cNvPr id="6" name="Shape 330"/>
          <p:cNvPicPr preferRelativeResize="0"/>
          <p:nvPr/>
        </p:nvPicPr>
        <p:blipFill rotWithShape="1">
          <a:blip r:embed="rId4">
            <a:alphaModFix/>
          </a:blip>
          <a:srcRect l="9684" t="6655" r="7113"/>
          <a:stretch/>
        </p:blipFill>
        <p:spPr>
          <a:xfrm>
            <a:off x="5116372" y="1371600"/>
            <a:ext cx="3300300" cy="2632633"/>
          </a:xfrm>
          <a:prstGeom prst="rect">
            <a:avLst/>
          </a:prstGeom>
          <a:noFill/>
          <a:ln>
            <a:solidFill>
              <a:schemeClr val="tx1"/>
            </a:solidFill>
          </a:ln>
        </p:spPr>
      </p:pic>
    </p:spTree>
    <p:extLst>
      <p:ext uri="{BB962C8B-B14F-4D97-AF65-F5344CB8AC3E}">
        <p14:creationId xmlns:p14="http://schemas.microsoft.com/office/powerpoint/2010/main" val="5180081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6" name="Shape 406"/>
          <p:cNvPicPr preferRelativeResize="0"/>
          <p:nvPr/>
        </p:nvPicPr>
        <p:blipFill>
          <a:blip r:embed="rId3">
            <a:alphaModFix/>
          </a:blip>
          <a:stretch>
            <a:fillRect/>
          </a:stretch>
        </p:blipFill>
        <p:spPr>
          <a:xfrm>
            <a:off x="441550" y="304800"/>
            <a:ext cx="3071324" cy="2946399"/>
          </a:xfrm>
          <a:prstGeom prst="rect">
            <a:avLst/>
          </a:prstGeom>
          <a:noFill/>
          <a:ln>
            <a:solidFill>
              <a:schemeClr val="tx1"/>
            </a:solidFill>
          </a:ln>
        </p:spPr>
      </p:pic>
      <p:pic>
        <p:nvPicPr>
          <p:cNvPr id="407" name="Shape 407"/>
          <p:cNvPicPr preferRelativeResize="0"/>
          <p:nvPr/>
        </p:nvPicPr>
        <p:blipFill>
          <a:blip r:embed="rId4">
            <a:alphaModFix/>
          </a:blip>
          <a:stretch>
            <a:fillRect/>
          </a:stretch>
        </p:blipFill>
        <p:spPr>
          <a:xfrm>
            <a:off x="3954701" y="2007016"/>
            <a:ext cx="1760299" cy="3936584"/>
          </a:xfrm>
          <a:prstGeom prst="rect">
            <a:avLst/>
          </a:prstGeom>
          <a:noFill/>
          <a:ln>
            <a:solidFill>
              <a:schemeClr val="tx1"/>
            </a:solidFill>
          </a:ln>
        </p:spPr>
      </p:pic>
      <p:pic>
        <p:nvPicPr>
          <p:cNvPr id="408" name="Shape 408"/>
          <p:cNvPicPr preferRelativeResize="0"/>
          <p:nvPr/>
        </p:nvPicPr>
        <p:blipFill rotWithShape="1">
          <a:blip r:embed="rId5">
            <a:alphaModFix/>
          </a:blip>
          <a:srcRect l="3703" t="3271" r="3572" b="3386"/>
          <a:stretch/>
        </p:blipFill>
        <p:spPr>
          <a:xfrm>
            <a:off x="6014851" y="299852"/>
            <a:ext cx="2671949" cy="3586348"/>
          </a:xfrm>
          <a:prstGeom prst="rect">
            <a:avLst/>
          </a:prstGeom>
          <a:noFill/>
          <a:ln>
            <a:solidFill>
              <a:schemeClr val="tx1"/>
            </a:solidFill>
          </a:ln>
        </p:spPr>
      </p:pic>
      <p:pic>
        <p:nvPicPr>
          <p:cNvPr id="409" name="Shape 409"/>
          <p:cNvPicPr preferRelativeResize="0"/>
          <p:nvPr/>
        </p:nvPicPr>
        <p:blipFill rotWithShape="1">
          <a:blip r:embed="rId6">
            <a:alphaModFix/>
          </a:blip>
          <a:srcRect b="17626"/>
          <a:stretch/>
        </p:blipFill>
        <p:spPr>
          <a:xfrm>
            <a:off x="6089201" y="4038600"/>
            <a:ext cx="2107575" cy="2668561"/>
          </a:xfrm>
          <a:prstGeom prst="rect">
            <a:avLst/>
          </a:prstGeom>
          <a:noFill/>
          <a:ln>
            <a:solidFill>
              <a:schemeClr val="tx1"/>
            </a:solidFill>
          </a:ln>
        </p:spPr>
      </p:pic>
      <p:pic>
        <p:nvPicPr>
          <p:cNvPr id="410" name="Shape 410"/>
          <p:cNvPicPr preferRelativeResize="0"/>
          <p:nvPr/>
        </p:nvPicPr>
        <p:blipFill>
          <a:blip r:embed="rId7">
            <a:alphaModFix/>
          </a:blip>
          <a:stretch>
            <a:fillRect/>
          </a:stretch>
        </p:blipFill>
        <p:spPr>
          <a:xfrm>
            <a:off x="457200" y="3429000"/>
            <a:ext cx="3215548" cy="3112566"/>
          </a:xfrm>
          <a:prstGeom prst="rect">
            <a:avLst/>
          </a:prstGeom>
          <a:noFill/>
          <a:ln>
            <a:solidFill>
              <a:schemeClr val="tx1"/>
            </a:solidFill>
          </a:ln>
        </p:spPr>
      </p:pic>
      <p:sp>
        <p:nvSpPr>
          <p:cNvPr id="9" name="Title 1"/>
          <p:cNvSpPr>
            <a:spLocks noGrp="1"/>
          </p:cNvSpPr>
          <p:nvPr>
            <p:ph type="title"/>
          </p:nvPr>
        </p:nvSpPr>
        <p:spPr>
          <a:xfrm>
            <a:off x="457200" y="274638"/>
            <a:ext cx="8229600" cy="1143000"/>
          </a:xfrm>
        </p:spPr>
        <p:txBody>
          <a:bodyPr>
            <a:normAutofit fontScale="90000"/>
          </a:bodyPr>
          <a:lstStyle/>
          <a:p>
            <a:r>
              <a:rPr lang="en-US" dirty="0" err="1" smtClean="0"/>
              <a:t>CaHPSA</a:t>
            </a:r>
            <a:r>
              <a:rPr lang="en-US" dirty="0" smtClean="0"/>
              <a:t/>
            </a:r>
            <a:br>
              <a:rPr lang="en-US" dirty="0" smtClean="0"/>
            </a:br>
            <a:r>
              <a:rPr lang="en-US" dirty="0" smtClean="0"/>
              <a:t> lobby </a:t>
            </a:r>
            <a:r>
              <a:rPr lang="en-US" dirty="0"/>
              <a:t>d</a:t>
            </a:r>
            <a:r>
              <a:rPr lang="en-US" dirty="0" smtClean="0"/>
              <a:t>ay</a:t>
            </a:r>
            <a:endParaRPr lang="en-US" dirty="0"/>
          </a:p>
        </p:txBody>
      </p:sp>
      <p:sp>
        <p:nvSpPr>
          <p:cNvPr id="8" name="TextBox 7"/>
          <p:cNvSpPr txBox="1"/>
          <p:nvPr/>
        </p:nvSpPr>
        <p:spPr>
          <a:xfrm>
            <a:off x="3581400" y="6550222"/>
            <a:ext cx="2743200" cy="307777"/>
          </a:xfrm>
          <a:prstGeom prst="rect">
            <a:avLst/>
          </a:prstGeom>
          <a:noFill/>
        </p:spPr>
        <p:txBody>
          <a:bodyPr wrap="square" rtlCol="0">
            <a:spAutoFit/>
          </a:bodyPr>
          <a:lstStyle/>
          <a:p>
            <a:r>
              <a:rPr lang="en-US" sz="1400" dirty="0" smtClean="0"/>
              <a:t>Slide courtesy of Dr. Jessica Reid.</a:t>
            </a:r>
            <a:endParaRPr lang="en-US" sz="1400" dirty="0"/>
          </a:p>
        </p:txBody>
      </p:sp>
    </p:spTree>
    <p:extLst>
      <p:ext uri="{BB962C8B-B14F-4D97-AF65-F5344CB8AC3E}">
        <p14:creationId xmlns:p14="http://schemas.microsoft.com/office/powerpoint/2010/main" val="1461825732"/>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advocacy day</a:t>
            </a:r>
            <a:endParaRPr lang="en-US" dirty="0"/>
          </a:p>
        </p:txBody>
      </p:sp>
      <p:sp>
        <p:nvSpPr>
          <p:cNvPr id="3" name="Content Placeholder 2"/>
          <p:cNvSpPr>
            <a:spLocks noGrp="1"/>
          </p:cNvSpPr>
          <p:nvPr>
            <p:ph idx="1"/>
          </p:nvPr>
        </p:nvSpPr>
        <p:spPr>
          <a:xfrm>
            <a:off x="1066800" y="1828800"/>
            <a:ext cx="7620000" cy="4297363"/>
          </a:xfrm>
        </p:spPr>
        <p:txBody>
          <a:bodyPr/>
          <a:lstStyle/>
          <a:p>
            <a:r>
              <a:rPr lang="en-US" dirty="0" smtClean="0"/>
              <a:t>Thank </a:t>
            </a:r>
            <a:r>
              <a:rPr lang="en-US" dirty="0"/>
              <a:t>you notes</a:t>
            </a:r>
          </a:p>
          <a:p>
            <a:r>
              <a:rPr lang="en-US" dirty="0" smtClean="0"/>
              <a:t>Follow-up </a:t>
            </a:r>
            <a:r>
              <a:rPr lang="en-US" dirty="0"/>
              <a:t>with press</a:t>
            </a:r>
          </a:p>
          <a:p>
            <a:r>
              <a:rPr lang="en-US" dirty="0" smtClean="0"/>
              <a:t>Participant survey</a:t>
            </a:r>
            <a:endParaRPr lang="en-US" dirty="0"/>
          </a:p>
          <a:p>
            <a:r>
              <a:rPr lang="en-US" dirty="0" smtClean="0"/>
              <a:t>Elect </a:t>
            </a:r>
            <a:r>
              <a:rPr lang="en-US" dirty="0"/>
              <a:t>next-year’s leadership</a:t>
            </a:r>
          </a:p>
          <a:p>
            <a:r>
              <a:rPr lang="en-US" dirty="0" smtClean="0"/>
              <a:t>Join </a:t>
            </a:r>
            <a:r>
              <a:rPr lang="en-US" dirty="0"/>
              <a:t>other lobby </a:t>
            </a:r>
            <a:r>
              <a:rPr lang="en-US" dirty="0" smtClean="0"/>
              <a:t>days</a:t>
            </a:r>
            <a:endParaRPr lang="en-US" dirty="0"/>
          </a:p>
        </p:txBody>
      </p:sp>
    </p:spTree>
    <p:extLst>
      <p:ext uri="{BB962C8B-B14F-4D97-AF65-F5344CB8AC3E}">
        <p14:creationId xmlns:p14="http://schemas.microsoft.com/office/powerpoint/2010/main" val="752671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8229600" cy="1143000"/>
          </a:xfrm>
        </p:spPr>
        <p:txBody>
          <a:bodyPr>
            <a:noAutofit/>
          </a:bodyPr>
          <a:lstStyle/>
          <a:p>
            <a:r>
              <a:rPr lang="en-US" sz="3200" dirty="0" smtClean="0"/>
              <a:t>First Annual Medical Student Advocacy Day</a:t>
            </a:r>
            <a:br>
              <a:rPr lang="en-US" sz="3200" dirty="0" smtClean="0"/>
            </a:br>
            <a:r>
              <a:rPr lang="en-US" sz="3200" dirty="0" smtClean="0"/>
              <a:t>January 28, 2014, New York State Capitol </a:t>
            </a:r>
            <a:br>
              <a:rPr lang="en-US" sz="3200" dirty="0" smtClean="0"/>
            </a:br>
            <a:endParaRPr lang="en-US" sz="3200" dirty="0"/>
          </a:p>
        </p:txBody>
      </p:sp>
      <p:pic>
        <p:nvPicPr>
          <p:cNvPr id="4" name="Shape 89"/>
          <p:cNvPicPr preferRelativeResize="0"/>
          <p:nvPr/>
        </p:nvPicPr>
        <p:blipFill rotWithShape="1">
          <a:blip r:embed="rId3">
            <a:alphaModFix/>
          </a:blip>
          <a:srcRect/>
          <a:stretch/>
        </p:blipFill>
        <p:spPr>
          <a:xfrm>
            <a:off x="685800" y="1295400"/>
            <a:ext cx="7848600" cy="5306141"/>
          </a:xfrm>
          <a:prstGeom prst="rect">
            <a:avLst/>
          </a:prstGeom>
          <a:noFill/>
          <a:ln>
            <a:solidFill>
              <a:schemeClr val="tx1"/>
            </a:solidFill>
          </a:ln>
        </p:spPr>
      </p:pic>
      <p:sp>
        <p:nvSpPr>
          <p:cNvPr id="5" name="TextBox 4"/>
          <p:cNvSpPr txBox="1"/>
          <p:nvPr/>
        </p:nvSpPr>
        <p:spPr>
          <a:xfrm>
            <a:off x="0" y="6550223"/>
            <a:ext cx="4610100" cy="307777"/>
          </a:xfrm>
          <a:prstGeom prst="rect">
            <a:avLst/>
          </a:prstGeom>
          <a:noFill/>
        </p:spPr>
        <p:txBody>
          <a:bodyPr wrap="square" rtlCol="0">
            <a:spAutoFit/>
          </a:bodyPr>
          <a:lstStyle/>
          <a:p>
            <a:r>
              <a:rPr lang="en-US" sz="1400" dirty="0" smtClean="0"/>
              <a:t>Photo courtesy of the Albany </a:t>
            </a:r>
            <a:r>
              <a:rPr lang="en-US" sz="1400" i="1" dirty="0" smtClean="0"/>
              <a:t>Times Union.</a:t>
            </a:r>
            <a:endParaRPr lang="en-US" sz="1400" i="1" dirty="0"/>
          </a:p>
        </p:txBody>
      </p:sp>
    </p:spTree>
    <p:extLst>
      <p:ext uri="{BB962C8B-B14F-4D97-AF65-F5344CB8AC3E}">
        <p14:creationId xmlns:p14="http://schemas.microsoft.com/office/powerpoint/2010/main" val="32718363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457200" y="274637"/>
            <a:ext cx="8229600" cy="1143200"/>
          </a:xfrm>
          <a:prstGeom prst="rect">
            <a:avLst/>
          </a:prstGeom>
        </p:spPr>
        <p:txBody>
          <a:bodyPr lIns="91425" tIns="91425" rIns="91425" bIns="91425" anchor="ctr" anchorCtr="0">
            <a:noAutofit/>
          </a:bodyPr>
          <a:lstStyle/>
          <a:p>
            <a:pPr>
              <a:spcBef>
                <a:spcPts val="0"/>
              </a:spcBef>
              <a:buNone/>
            </a:pPr>
            <a:r>
              <a:rPr lang="en" dirty="0"/>
              <a:t>Next </a:t>
            </a:r>
            <a:r>
              <a:rPr lang="en" dirty="0" smtClean="0"/>
              <a:t>steps</a:t>
            </a:r>
            <a:endParaRPr lang="en" dirty="0"/>
          </a:p>
        </p:txBody>
      </p:sp>
      <p:sp>
        <p:nvSpPr>
          <p:cNvPr id="416" name="Shape 416"/>
          <p:cNvSpPr txBox="1">
            <a:spLocks noGrp="1"/>
          </p:cNvSpPr>
          <p:nvPr>
            <p:ph type="body" idx="1"/>
          </p:nvPr>
        </p:nvSpPr>
        <p:spPr>
          <a:xfrm>
            <a:off x="457200" y="1600200"/>
            <a:ext cx="5908308" cy="4526000"/>
          </a:xfrm>
          <a:prstGeom prst="rect">
            <a:avLst/>
          </a:prstGeom>
        </p:spPr>
        <p:txBody>
          <a:bodyPr lIns="91425" tIns="91425" rIns="91425" bIns="91425" anchor="t" anchorCtr="0">
            <a:noAutofit/>
          </a:bodyPr>
          <a:lstStyle/>
          <a:p>
            <a:pPr lvl="0" rtl="0">
              <a:spcBef>
                <a:spcPts val="0"/>
              </a:spcBef>
              <a:buNone/>
            </a:pPr>
            <a:r>
              <a:rPr lang="en" sz="1800" b="1" dirty="0"/>
              <a:t>1. Join PNHP (free student membership)</a:t>
            </a:r>
          </a:p>
          <a:p>
            <a:pPr lvl="0" rtl="0">
              <a:spcBef>
                <a:spcPts val="0"/>
              </a:spcBef>
              <a:buNone/>
            </a:pPr>
            <a:r>
              <a:rPr lang="en" sz="1800" dirty="0"/>
              <a:t>http://www.pnhp.org/</a:t>
            </a:r>
          </a:p>
          <a:p>
            <a:pPr lvl="0" rtl="0">
              <a:spcBef>
                <a:spcPts val="0"/>
              </a:spcBef>
              <a:buNone/>
            </a:pPr>
            <a:r>
              <a:rPr lang="en" sz="1800" dirty="0"/>
              <a:t>*Also connect with your statewide/local chapter: </a:t>
            </a:r>
            <a:r>
              <a:rPr lang="en" sz="1800" u="sng" dirty="0">
                <a:solidFill>
                  <a:schemeClr val="hlink"/>
                </a:solidFill>
                <a:hlinkClick r:id="rId3"/>
              </a:rPr>
              <a:t>http://www.pnhp.org/stateactions</a:t>
            </a:r>
          </a:p>
          <a:p>
            <a:pPr lvl="0" rtl="0">
              <a:spcBef>
                <a:spcPts val="0"/>
              </a:spcBef>
              <a:buNone/>
            </a:pPr>
            <a:endParaRPr sz="1800" dirty="0"/>
          </a:p>
          <a:p>
            <a:pPr lvl="0" rtl="0">
              <a:spcBef>
                <a:spcPts val="0"/>
              </a:spcBef>
              <a:buNone/>
            </a:pPr>
            <a:r>
              <a:rPr lang="en" sz="1800" b="1" dirty="0"/>
              <a:t>2. Stay connected online</a:t>
            </a:r>
          </a:p>
          <a:p>
            <a:pPr lvl="0" rtl="0">
              <a:spcBef>
                <a:spcPts val="0"/>
              </a:spcBef>
              <a:buNone/>
            </a:pPr>
            <a:r>
              <a:rPr lang="en" sz="1800" dirty="0"/>
              <a:t>SNaHP Facebook Group: https://</a:t>
            </a:r>
            <a:r>
              <a:rPr lang="en" sz="1800" dirty="0" smtClean="0"/>
              <a:t>www.facebook.com/groups/SNaHP</a:t>
            </a:r>
            <a:endParaRPr lang="en" sz="1800" dirty="0"/>
          </a:p>
          <a:p>
            <a:pPr lvl="0" rtl="0">
              <a:spcBef>
                <a:spcPts val="0"/>
              </a:spcBef>
              <a:buNone/>
            </a:pPr>
            <a:r>
              <a:rPr lang="en" sz="1800" dirty="0"/>
              <a:t>PNHP Facebook Group: https://www.facebook.com/doctorsforsinglepayer</a:t>
            </a:r>
          </a:p>
          <a:p>
            <a:pPr lvl="0" rtl="0">
              <a:spcBef>
                <a:spcPts val="0"/>
              </a:spcBef>
              <a:buNone/>
            </a:pPr>
            <a:r>
              <a:rPr lang="en" sz="1800" dirty="0"/>
              <a:t>Twitter: Follow us @PNHP; #PNHP #SinglePayer</a:t>
            </a:r>
          </a:p>
          <a:p>
            <a:pPr lvl="0" rtl="0">
              <a:spcBef>
                <a:spcPts val="0"/>
              </a:spcBef>
              <a:buNone/>
            </a:pPr>
            <a:endParaRPr sz="1800" dirty="0"/>
          </a:p>
          <a:p>
            <a:pPr lvl="0" rtl="0">
              <a:spcBef>
                <a:spcPts val="0"/>
              </a:spcBef>
              <a:buNone/>
            </a:pPr>
            <a:r>
              <a:rPr lang="en" sz="1800" b="1" dirty="0"/>
              <a:t>3. Start </a:t>
            </a:r>
            <a:r>
              <a:rPr lang="en" sz="1800" b="1" dirty="0" smtClean="0"/>
              <a:t>a SNaHP chapter </a:t>
            </a:r>
            <a:r>
              <a:rPr lang="en" sz="1800" b="1" dirty="0"/>
              <a:t>at your school</a:t>
            </a:r>
          </a:p>
          <a:p>
            <a:pPr lvl="0" rtl="0">
              <a:spcBef>
                <a:spcPts val="0"/>
              </a:spcBef>
              <a:buNone/>
            </a:pPr>
            <a:r>
              <a:rPr lang="en" sz="1800" dirty="0"/>
              <a:t>http://www.pnhp.org/action/how-to-start-a-pnhp-student-chapter</a:t>
            </a:r>
          </a:p>
          <a:p>
            <a:pPr lvl="0" rtl="0">
              <a:spcBef>
                <a:spcPts val="0"/>
              </a:spcBef>
              <a:buClr>
                <a:schemeClr val="dk1"/>
              </a:buClr>
              <a:buSzPct val="91666"/>
              <a:buFont typeface="Arial"/>
              <a:buNone/>
            </a:pPr>
            <a:r>
              <a:rPr lang="en" sz="1800" dirty="0"/>
              <a:t>http://www.cahpsa.org/CaHPSA/Chapters.html</a:t>
            </a:r>
          </a:p>
          <a:p>
            <a:pPr>
              <a:spcBef>
                <a:spcPts val="0"/>
              </a:spcBef>
              <a:buNone/>
            </a:pPr>
            <a:endParaRPr sz="1800" dirty="0"/>
          </a:p>
        </p:txBody>
      </p:sp>
      <p:pic>
        <p:nvPicPr>
          <p:cNvPr id="417" name="Shape 417"/>
          <p:cNvPicPr preferRelativeResize="0"/>
          <p:nvPr/>
        </p:nvPicPr>
        <p:blipFill>
          <a:blip r:embed="rId4">
            <a:alphaModFix/>
          </a:blip>
          <a:stretch>
            <a:fillRect/>
          </a:stretch>
        </p:blipFill>
        <p:spPr>
          <a:xfrm>
            <a:off x="6365508" y="1590431"/>
            <a:ext cx="2545893" cy="4526000"/>
          </a:xfrm>
          <a:prstGeom prst="rect">
            <a:avLst/>
          </a:prstGeom>
          <a:noFill/>
          <a:ln>
            <a:solidFill>
              <a:schemeClr val="tx1"/>
            </a:solidFill>
          </a:ln>
        </p:spPr>
      </p:pic>
      <p:sp>
        <p:nvSpPr>
          <p:cNvPr id="5" name="TextBox 4"/>
          <p:cNvSpPr txBox="1"/>
          <p:nvPr/>
        </p:nvSpPr>
        <p:spPr>
          <a:xfrm>
            <a:off x="6400800" y="6550222"/>
            <a:ext cx="2743200" cy="307777"/>
          </a:xfrm>
          <a:prstGeom prst="rect">
            <a:avLst/>
          </a:prstGeom>
          <a:noFill/>
        </p:spPr>
        <p:txBody>
          <a:bodyPr wrap="square" rtlCol="0">
            <a:spAutoFit/>
          </a:bodyPr>
          <a:lstStyle/>
          <a:p>
            <a:r>
              <a:rPr lang="en-US" sz="1400" dirty="0" smtClean="0"/>
              <a:t>Slide courtesy of Dr. Jessica Reid.</a:t>
            </a:r>
            <a:endParaRPr lang="en-US" sz="1400" dirty="0"/>
          </a:p>
        </p:txBody>
      </p:sp>
    </p:spTree>
    <p:extLst>
      <p:ext uri="{BB962C8B-B14F-4D97-AF65-F5344CB8AC3E}">
        <p14:creationId xmlns:p14="http://schemas.microsoft.com/office/powerpoint/2010/main" val="520363129"/>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457200" y="274637"/>
            <a:ext cx="8229600" cy="1143200"/>
          </a:xfrm>
          <a:prstGeom prst="rect">
            <a:avLst/>
          </a:prstGeom>
        </p:spPr>
        <p:txBody>
          <a:bodyPr lIns="91425" tIns="91425" rIns="91425" bIns="91425" anchor="ctr" anchorCtr="0">
            <a:noAutofit/>
          </a:bodyPr>
          <a:lstStyle/>
          <a:p>
            <a:pPr>
              <a:spcBef>
                <a:spcPts val="0"/>
              </a:spcBef>
              <a:buNone/>
            </a:pPr>
            <a:r>
              <a:rPr lang="en" dirty="0"/>
              <a:t>Next </a:t>
            </a:r>
            <a:r>
              <a:rPr lang="en" dirty="0" smtClean="0"/>
              <a:t>steps</a:t>
            </a:r>
            <a:endParaRPr lang="en" dirty="0"/>
          </a:p>
        </p:txBody>
      </p:sp>
      <p:sp>
        <p:nvSpPr>
          <p:cNvPr id="423" name="Shape 423"/>
          <p:cNvSpPr txBox="1">
            <a:spLocks noGrp="1"/>
          </p:cNvSpPr>
          <p:nvPr>
            <p:ph type="body" idx="1"/>
          </p:nvPr>
        </p:nvSpPr>
        <p:spPr>
          <a:xfrm>
            <a:off x="457200" y="1600200"/>
            <a:ext cx="5236228" cy="4526000"/>
          </a:xfrm>
          <a:prstGeom prst="rect">
            <a:avLst/>
          </a:prstGeom>
        </p:spPr>
        <p:txBody>
          <a:bodyPr lIns="91425" tIns="91425" rIns="91425" bIns="91425" anchor="t" anchorCtr="0">
            <a:noAutofit/>
          </a:bodyPr>
          <a:lstStyle/>
          <a:p>
            <a:pPr lvl="0" rtl="0">
              <a:spcBef>
                <a:spcPts val="0"/>
              </a:spcBef>
              <a:buNone/>
            </a:pPr>
            <a:r>
              <a:rPr lang="en" sz="1800" b="1" dirty="0"/>
              <a:t>4. Request a PNHP speaker to speak at your school</a:t>
            </a:r>
          </a:p>
          <a:p>
            <a:pPr lvl="0" rtl="0">
              <a:spcBef>
                <a:spcPts val="0"/>
              </a:spcBef>
              <a:buClr>
                <a:schemeClr val="dk1"/>
              </a:buClr>
              <a:buSzPct val="91666"/>
              <a:buFont typeface="Arial"/>
              <a:buNone/>
            </a:pPr>
            <a:r>
              <a:rPr lang="en" sz="1800" dirty="0"/>
              <a:t>http://www.pnhp.org/resources-for-students</a:t>
            </a:r>
          </a:p>
          <a:p>
            <a:pPr lvl="0" rtl="0">
              <a:spcBef>
                <a:spcPts val="0"/>
              </a:spcBef>
              <a:buClr>
                <a:schemeClr val="dk1"/>
              </a:buClr>
              <a:buFont typeface="Arial"/>
              <a:buNone/>
            </a:pPr>
            <a:endParaRPr sz="1800" dirty="0"/>
          </a:p>
          <a:p>
            <a:pPr lvl="0" rtl="0">
              <a:spcBef>
                <a:spcPts val="0"/>
              </a:spcBef>
              <a:buNone/>
            </a:pPr>
            <a:r>
              <a:rPr lang="en" sz="1800" b="1" dirty="0"/>
              <a:t>5. Plan a Legislative Advocacy Day</a:t>
            </a:r>
          </a:p>
          <a:p>
            <a:pPr lvl="0" rtl="0">
              <a:spcBef>
                <a:spcPts val="0"/>
              </a:spcBef>
              <a:buClr>
                <a:schemeClr val="dk1"/>
              </a:buClr>
              <a:buSzPct val="91666"/>
              <a:buFont typeface="Arial"/>
              <a:buNone/>
            </a:pPr>
            <a:r>
              <a:rPr lang="en" sz="1800" dirty="0"/>
              <a:t>http://www.pnhp.org/resources-for-students</a:t>
            </a:r>
          </a:p>
          <a:p>
            <a:pPr lvl="0" rtl="0">
              <a:spcBef>
                <a:spcPts val="0"/>
              </a:spcBef>
              <a:buClr>
                <a:schemeClr val="dk1"/>
              </a:buClr>
              <a:buFont typeface="Arial"/>
              <a:buNone/>
            </a:pPr>
            <a:endParaRPr sz="1800" dirty="0"/>
          </a:p>
          <a:p>
            <a:pPr lvl="0" rtl="0">
              <a:spcBef>
                <a:spcPts val="0"/>
              </a:spcBef>
              <a:buNone/>
            </a:pPr>
            <a:r>
              <a:rPr lang="en" sz="1800" b="1" dirty="0"/>
              <a:t>6. Write/call your elected officials </a:t>
            </a:r>
          </a:p>
          <a:p>
            <a:pPr lvl="0" rtl="0">
              <a:spcBef>
                <a:spcPts val="0"/>
              </a:spcBef>
              <a:buNone/>
            </a:pPr>
            <a:r>
              <a:rPr lang="en" sz="1800" dirty="0"/>
              <a:t>*To look up elected officials → http://votesmart.org/</a:t>
            </a:r>
          </a:p>
          <a:p>
            <a:pPr lvl="0" rtl="0">
              <a:spcBef>
                <a:spcPts val="0"/>
              </a:spcBef>
              <a:buNone/>
            </a:pPr>
            <a:r>
              <a:rPr lang="en" sz="1800" dirty="0"/>
              <a:t>*To look up bills in Congress and list of sponsors → http://thomas.loc.gov/home/thomas.php</a:t>
            </a:r>
          </a:p>
          <a:p>
            <a:pPr lvl="0" rtl="0">
              <a:spcBef>
                <a:spcPts val="0"/>
              </a:spcBef>
              <a:buClr>
                <a:schemeClr val="dk1"/>
              </a:buClr>
              <a:buSzPct val="91666"/>
              <a:buFont typeface="Arial"/>
              <a:buNone/>
            </a:pPr>
            <a:r>
              <a:rPr lang="en" sz="1800" dirty="0"/>
              <a:t>- National Single Payer Bill: HR 676</a:t>
            </a:r>
          </a:p>
          <a:p>
            <a:pPr>
              <a:spcBef>
                <a:spcPts val="0"/>
              </a:spcBef>
              <a:buNone/>
            </a:pPr>
            <a:endParaRPr sz="1800" dirty="0"/>
          </a:p>
        </p:txBody>
      </p:sp>
      <p:pic>
        <p:nvPicPr>
          <p:cNvPr id="424" name="Shape 424"/>
          <p:cNvPicPr preferRelativeResize="0"/>
          <p:nvPr/>
        </p:nvPicPr>
        <p:blipFill>
          <a:blip r:embed="rId3">
            <a:alphaModFix/>
          </a:blip>
          <a:stretch>
            <a:fillRect/>
          </a:stretch>
        </p:blipFill>
        <p:spPr>
          <a:xfrm>
            <a:off x="5693428" y="1212871"/>
            <a:ext cx="3061374" cy="3268700"/>
          </a:xfrm>
          <a:prstGeom prst="rect">
            <a:avLst/>
          </a:prstGeom>
          <a:noFill/>
          <a:ln>
            <a:solidFill>
              <a:schemeClr val="tx1"/>
            </a:solidFill>
          </a:ln>
        </p:spPr>
      </p:pic>
      <p:sp>
        <p:nvSpPr>
          <p:cNvPr id="5" name="TextBox 4"/>
          <p:cNvSpPr txBox="1"/>
          <p:nvPr/>
        </p:nvSpPr>
        <p:spPr>
          <a:xfrm>
            <a:off x="6400800" y="6550222"/>
            <a:ext cx="2743200" cy="307777"/>
          </a:xfrm>
          <a:prstGeom prst="rect">
            <a:avLst/>
          </a:prstGeom>
          <a:noFill/>
        </p:spPr>
        <p:txBody>
          <a:bodyPr wrap="square" rtlCol="0">
            <a:spAutoFit/>
          </a:bodyPr>
          <a:lstStyle/>
          <a:p>
            <a:r>
              <a:rPr lang="en-US" sz="1400" dirty="0" smtClean="0"/>
              <a:t>Slide courtesy of Dr. Jessica Reid.</a:t>
            </a:r>
            <a:endParaRPr lang="en-US" sz="1400" dirty="0"/>
          </a:p>
        </p:txBody>
      </p:sp>
    </p:spTree>
    <p:extLst>
      <p:ext uri="{BB962C8B-B14F-4D97-AF65-F5344CB8AC3E}">
        <p14:creationId xmlns:p14="http://schemas.microsoft.com/office/powerpoint/2010/main" val="3223965593"/>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457200" y="274637"/>
            <a:ext cx="8229600" cy="1143200"/>
          </a:xfrm>
          <a:prstGeom prst="rect">
            <a:avLst/>
          </a:prstGeom>
        </p:spPr>
        <p:txBody>
          <a:bodyPr lIns="91425" tIns="91425" rIns="91425" bIns="91425" anchor="ctr" anchorCtr="0">
            <a:noAutofit/>
          </a:bodyPr>
          <a:lstStyle/>
          <a:p>
            <a:pPr>
              <a:spcBef>
                <a:spcPts val="0"/>
              </a:spcBef>
              <a:buNone/>
            </a:pPr>
            <a:r>
              <a:rPr lang="en" dirty="0"/>
              <a:t>Next </a:t>
            </a:r>
            <a:r>
              <a:rPr lang="en" dirty="0" smtClean="0"/>
              <a:t>steps</a:t>
            </a:r>
            <a:endParaRPr lang="en" dirty="0"/>
          </a:p>
        </p:txBody>
      </p:sp>
      <p:sp>
        <p:nvSpPr>
          <p:cNvPr id="430" name="Shape 430"/>
          <p:cNvSpPr txBox="1">
            <a:spLocks noGrp="1"/>
          </p:cNvSpPr>
          <p:nvPr>
            <p:ph type="body" idx="1"/>
          </p:nvPr>
        </p:nvSpPr>
        <p:spPr>
          <a:xfrm>
            <a:off x="457200" y="1600200"/>
            <a:ext cx="5831825" cy="4526000"/>
          </a:xfrm>
          <a:prstGeom prst="rect">
            <a:avLst/>
          </a:prstGeom>
        </p:spPr>
        <p:txBody>
          <a:bodyPr lIns="91425" tIns="91425" rIns="91425" bIns="91425" anchor="t" anchorCtr="0">
            <a:noAutofit/>
          </a:bodyPr>
          <a:lstStyle/>
          <a:p>
            <a:pPr lvl="0" rtl="0">
              <a:spcBef>
                <a:spcPts val="0"/>
              </a:spcBef>
              <a:buNone/>
            </a:pPr>
            <a:r>
              <a:rPr lang="en" sz="1800" b="1" dirty="0"/>
              <a:t>7. Engage your community</a:t>
            </a:r>
          </a:p>
          <a:p>
            <a:pPr lvl="0" rtl="0">
              <a:spcBef>
                <a:spcPts val="0"/>
              </a:spcBef>
              <a:buNone/>
            </a:pPr>
            <a:r>
              <a:rPr lang="en" sz="1800" dirty="0"/>
              <a:t>*Write an op-ed</a:t>
            </a:r>
          </a:p>
          <a:p>
            <a:pPr lvl="0" rtl="0">
              <a:spcBef>
                <a:spcPts val="0"/>
              </a:spcBef>
              <a:buNone/>
            </a:pPr>
            <a:r>
              <a:rPr lang="en" sz="1800" dirty="0"/>
              <a:t>*Give a talk/host an event/plan a movie screening</a:t>
            </a:r>
          </a:p>
          <a:p>
            <a:pPr lvl="0" rtl="0">
              <a:spcBef>
                <a:spcPts val="0"/>
              </a:spcBef>
              <a:buClr>
                <a:schemeClr val="dk1"/>
              </a:buClr>
              <a:buSzPct val="91666"/>
              <a:buFont typeface="Arial"/>
              <a:buNone/>
            </a:pPr>
            <a:r>
              <a:rPr lang="en" sz="1800" dirty="0"/>
              <a:t>http://www.pnhp.org/action/activism</a:t>
            </a:r>
          </a:p>
          <a:p>
            <a:pPr lvl="0" rtl="0">
              <a:spcBef>
                <a:spcPts val="0"/>
              </a:spcBef>
              <a:buClr>
                <a:schemeClr val="dk1"/>
              </a:buClr>
              <a:buFont typeface="Arial"/>
              <a:buNone/>
            </a:pPr>
            <a:endParaRPr sz="1800" dirty="0"/>
          </a:p>
          <a:p>
            <a:pPr lvl="0" rtl="0">
              <a:spcBef>
                <a:spcPts val="0"/>
              </a:spcBef>
              <a:buClr>
                <a:schemeClr val="dk1"/>
              </a:buClr>
              <a:buSzPct val="91666"/>
              <a:buFont typeface="Arial"/>
              <a:buNone/>
            </a:pPr>
            <a:r>
              <a:rPr lang="en" sz="1800" b="1" dirty="0"/>
              <a:t>8. </a:t>
            </a:r>
            <a:r>
              <a:rPr lang="en" sz="1800" b="1" dirty="0" smtClean="0"/>
              <a:t>Join </a:t>
            </a:r>
            <a:r>
              <a:rPr lang="en" sz="1800" b="1" dirty="0"/>
              <a:t>the </a:t>
            </a:r>
            <a:r>
              <a:rPr lang="en" sz="1800" b="1" dirty="0" smtClean="0"/>
              <a:t>national </a:t>
            </a:r>
            <a:r>
              <a:rPr lang="en" sz="1800" b="1" dirty="0"/>
              <a:t>SNaHP </a:t>
            </a:r>
            <a:r>
              <a:rPr lang="en" sz="1800" b="1" dirty="0" smtClean="0"/>
              <a:t>Political Advocacy or Education &amp; Base-Building Leadership Teams</a:t>
            </a:r>
          </a:p>
          <a:p>
            <a:pPr lvl="0" rtl="0">
              <a:spcBef>
                <a:spcPts val="0"/>
              </a:spcBef>
              <a:buClr>
                <a:schemeClr val="dk1"/>
              </a:buClr>
              <a:buSzPct val="91666"/>
              <a:buFont typeface="Arial"/>
              <a:buNone/>
            </a:pPr>
            <a:r>
              <a:rPr lang="en" sz="1800" dirty="0" smtClean="0"/>
              <a:t>Monthly calls to connect and collaborate</a:t>
            </a:r>
            <a:endParaRPr lang="en" sz="1800" dirty="0"/>
          </a:p>
          <a:p>
            <a:pPr lvl="0" rtl="0">
              <a:spcBef>
                <a:spcPts val="0"/>
              </a:spcBef>
              <a:buNone/>
            </a:pPr>
            <a:endParaRPr sz="1800" dirty="0"/>
          </a:p>
          <a:p>
            <a:pPr lvl="0" rtl="0">
              <a:spcBef>
                <a:spcPts val="0"/>
              </a:spcBef>
              <a:buNone/>
            </a:pPr>
            <a:r>
              <a:rPr lang="en" sz="1800" b="1" dirty="0"/>
              <a:t>Questions? </a:t>
            </a:r>
          </a:p>
          <a:p>
            <a:pPr lvl="0" rtl="0">
              <a:spcBef>
                <a:spcPts val="0"/>
              </a:spcBef>
              <a:buNone/>
            </a:pPr>
            <a:r>
              <a:rPr lang="en" sz="1800" dirty="0"/>
              <a:t>Contact Emily Henkels, our </a:t>
            </a:r>
            <a:r>
              <a:rPr lang="en" sz="1800" dirty="0" smtClean="0"/>
              <a:t>national </a:t>
            </a:r>
            <a:r>
              <a:rPr lang="en" sz="1800" dirty="0"/>
              <a:t>o</a:t>
            </a:r>
            <a:r>
              <a:rPr lang="en" sz="1800" dirty="0" smtClean="0"/>
              <a:t>rganizer</a:t>
            </a:r>
            <a:r>
              <a:rPr lang="en" sz="1800" dirty="0"/>
              <a:t>, if you need </a:t>
            </a:r>
            <a:endParaRPr lang="en" sz="1800" dirty="0" smtClean="0"/>
          </a:p>
          <a:p>
            <a:pPr lvl="0" rtl="0">
              <a:spcBef>
                <a:spcPts val="0"/>
              </a:spcBef>
              <a:buNone/>
            </a:pPr>
            <a:r>
              <a:rPr lang="en" sz="1800" dirty="0" smtClean="0"/>
              <a:t>help </a:t>
            </a:r>
            <a:r>
              <a:rPr lang="en" sz="1800" dirty="0"/>
              <a:t>or want to discuss other ideas.</a:t>
            </a:r>
          </a:p>
          <a:p>
            <a:pPr lvl="0" rtl="0">
              <a:spcBef>
                <a:spcPts val="0"/>
              </a:spcBef>
              <a:buNone/>
            </a:pPr>
            <a:r>
              <a:rPr lang="en" sz="1800" dirty="0" smtClean="0">
                <a:hlinkClick r:id="rId3"/>
              </a:rPr>
              <a:t>e.henkels@pnhp.org</a:t>
            </a:r>
            <a:r>
              <a:rPr lang="en" sz="1800" dirty="0" smtClean="0"/>
              <a:t> </a:t>
            </a:r>
            <a:endParaRPr lang="en" sz="1800" dirty="0"/>
          </a:p>
          <a:p>
            <a:pPr>
              <a:spcBef>
                <a:spcPts val="0"/>
              </a:spcBef>
              <a:buNone/>
            </a:pPr>
            <a:r>
              <a:rPr lang="en-US" sz="1800" dirty="0" smtClean="0">
                <a:hlinkClick r:id="rId4"/>
              </a:rPr>
              <a:t>madeline.haas@gmail.com</a:t>
            </a:r>
            <a:endParaRPr lang="en-US" sz="1800" dirty="0" smtClean="0"/>
          </a:p>
          <a:p>
            <a:pPr>
              <a:spcBef>
                <a:spcPts val="0"/>
              </a:spcBef>
              <a:buNone/>
            </a:pPr>
            <a:r>
              <a:rPr lang="en-US" sz="1800" dirty="0" smtClean="0">
                <a:hlinkClick r:id="rId5"/>
              </a:rPr>
              <a:t>ajay@majorajay.com</a:t>
            </a:r>
            <a:r>
              <a:rPr lang="en-US" sz="1800" dirty="0" smtClean="0"/>
              <a:t> </a:t>
            </a:r>
            <a:endParaRPr sz="1800" dirty="0"/>
          </a:p>
        </p:txBody>
      </p:sp>
      <p:pic>
        <p:nvPicPr>
          <p:cNvPr id="431" name="Shape 431"/>
          <p:cNvPicPr preferRelativeResize="0"/>
          <p:nvPr/>
        </p:nvPicPr>
        <p:blipFill>
          <a:blip r:embed="rId6">
            <a:alphaModFix/>
          </a:blip>
          <a:stretch>
            <a:fillRect/>
          </a:stretch>
        </p:blipFill>
        <p:spPr>
          <a:xfrm>
            <a:off x="6289025" y="487033"/>
            <a:ext cx="2019300" cy="4038600"/>
          </a:xfrm>
          <a:prstGeom prst="rect">
            <a:avLst/>
          </a:prstGeom>
          <a:noFill/>
          <a:ln>
            <a:noFill/>
          </a:ln>
        </p:spPr>
      </p:pic>
      <p:sp>
        <p:nvSpPr>
          <p:cNvPr id="5" name="TextBox 4"/>
          <p:cNvSpPr txBox="1"/>
          <p:nvPr/>
        </p:nvSpPr>
        <p:spPr>
          <a:xfrm>
            <a:off x="6400800" y="6550222"/>
            <a:ext cx="2743200" cy="307777"/>
          </a:xfrm>
          <a:prstGeom prst="rect">
            <a:avLst/>
          </a:prstGeom>
          <a:noFill/>
        </p:spPr>
        <p:txBody>
          <a:bodyPr wrap="square" rtlCol="0">
            <a:spAutoFit/>
          </a:bodyPr>
          <a:lstStyle/>
          <a:p>
            <a:r>
              <a:rPr lang="en-US" sz="1400" dirty="0" smtClean="0"/>
              <a:t>Slide courtesy of Dr. Jessica Reid.</a:t>
            </a:r>
            <a:endParaRPr lang="en-US" sz="1400" dirty="0"/>
          </a:p>
        </p:txBody>
      </p:sp>
    </p:spTree>
    <p:extLst>
      <p:ext uri="{BB962C8B-B14F-4D97-AF65-F5344CB8AC3E}">
        <p14:creationId xmlns:p14="http://schemas.microsoft.com/office/powerpoint/2010/main" val="1730910920"/>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7" name="Shape 437"/>
          <p:cNvSpPr txBox="1">
            <a:spLocks noGrp="1"/>
          </p:cNvSpPr>
          <p:nvPr>
            <p:ph type="body" idx="1"/>
          </p:nvPr>
        </p:nvSpPr>
        <p:spPr>
          <a:xfrm>
            <a:off x="457200" y="1066800"/>
            <a:ext cx="8229600" cy="5059400"/>
          </a:xfrm>
          <a:prstGeom prst="rect">
            <a:avLst/>
          </a:prstGeom>
        </p:spPr>
        <p:txBody>
          <a:bodyPr lIns="91425" tIns="91425" rIns="91425" bIns="91425" anchor="t" anchorCtr="0">
            <a:noAutofit/>
          </a:bodyPr>
          <a:lstStyle/>
          <a:p>
            <a:pPr marL="254000" lvl="0" indent="-254000" algn="ctr">
              <a:lnSpc>
                <a:spcPct val="115000"/>
              </a:lnSpc>
              <a:spcBef>
                <a:spcPts val="0"/>
              </a:spcBef>
              <a:buClr>
                <a:schemeClr val="dk1"/>
              </a:buClr>
              <a:buSzPct val="45833"/>
              <a:buNone/>
            </a:pPr>
            <a:r>
              <a:rPr lang="en-US" b="1" i="1" dirty="0">
                <a:solidFill>
                  <a:srgbClr val="000000"/>
                </a:solidFill>
              </a:rPr>
              <a:t>As health professional students, </a:t>
            </a:r>
            <a:r>
              <a:rPr lang="en-US" b="1" i="1" dirty="0" smtClean="0">
                <a:solidFill>
                  <a:srgbClr val="000000"/>
                </a:solidFill>
              </a:rPr>
              <a:t>we are </a:t>
            </a:r>
            <a:r>
              <a:rPr lang="en-US" b="1" i="1" dirty="0">
                <a:solidFill>
                  <a:srgbClr val="000000"/>
                </a:solidFill>
              </a:rPr>
              <a:t>the voice of our health care system’s future!</a:t>
            </a:r>
          </a:p>
          <a:p>
            <a:pPr>
              <a:spcBef>
                <a:spcPts val="0"/>
              </a:spcBef>
              <a:buNone/>
            </a:pPr>
            <a:endParaRPr lang="en-US" dirty="0"/>
          </a:p>
          <a:p>
            <a:pPr>
              <a:spcBef>
                <a:spcPts val="0"/>
              </a:spcBef>
              <a:buNone/>
            </a:pPr>
            <a:endParaRPr dirty="0"/>
          </a:p>
        </p:txBody>
      </p:sp>
      <p:pic>
        <p:nvPicPr>
          <p:cNvPr id="438" name="Shape 438"/>
          <p:cNvPicPr preferRelativeResize="0"/>
          <p:nvPr/>
        </p:nvPicPr>
        <p:blipFill>
          <a:blip r:embed="rId3">
            <a:alphaModFix/>
          </a:blip>
          <a:stretch>
            <a:fillRect/>
          </a:stretch>
        </p:blipFill>
        <p:spPr>
          <a:xfrm>
            <a:off x="0" y="2962276"/>
            <a:ext cx="9144000" cy="3667124"/>
          </a:xfrm>
          <a:prstGeom prst="rect">
            <a:avLst/>
          </a:prstGeom>
          <a:noFill/>
          <a:ln>
            <a:noFill/>
          </a:ln>
        </p:spPr>
      </p:pic>
      <p:sp>
        <p:nvSpPr>
          <p:cNvPr id="4" name="TextBox 3"/>
          <p:cNvSpPr txBox="1"/>
          <p:nvPr/>
        </p:nvSpPr>
        <p:spPr>
          <a:xfrm>
            <a:off x="6629400" y="6629400"/>
            <a:ext cx="2743200" cy="307777"/>
          </a:xfrm>
          <a:prstGeom prst="rect">
            <a:avLst/>
          </a:prstGeom>
          <a:noFill/>
        </p:spPr>
        <p:txBody>
          <a:bodyPr wrap="square" rtlCol="0">
            <a:spAutoFit/>
          </a:bodyPr>
          <a:lstStyle/>
          <a:p>
            <a:r>
              <a:rPr lang="en-US" sz="1400" dirty="0" smtClean="0"/>
              <a:t>Slide courtesy of Dr. Jessica Reid.</a:t>
            </a:r>
            <a:endParaRPr lang="en-US" sz="1400" dirty="0"/>
          </a:p>
        </p:txBody>
      </p:sp>
    </p:spTree>
    <p:extLst>
      <p:ext uri="{BB962C8B-B14F-4D97-AF65-F5344CB8AC3E}">
        <p14:creationId xmlns:p14="http://schemas.microsoft.com/office/powerpoint/2010/main" val="2499854557"/>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8229600" cy="1143000"/>
          </a:xfrm>
        </p:spPr>
        <p:txBody>
          <a:bodyPr>
            <a:noAutofit/>
          </a:bodyPr>
          <a:lstStyle/>
          <a:p>
            <a:r>
              <a:rPr lang="en-US" sz="3200" dirty="0" smtClean="0"/>
              <a:t>Second Annual Medical Student Advocacy Day</a:t>
            </a:r>
            <a:br>
              <a:rPr lang="en-US" sz="3200" dirty="0" smtClean="0"/>
            </a:br>
            <a:r>
              <a:rPr lang="en-US" sz="3200" dirty="0" smtClean="0"/>
              <a:t>February 3, 2015, New York State Capitol </a:t>
            </a:r>
            <a:br>
              <a:rPr lang="en-US" sz="3200" dirty="0" smtClean="0"/>
            </a:br>
            <a:endParaRPr lang="en-US" sz="3200" dirty="0"/>
          </a:p>
        </p:txBody>
      </p:sp>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l="16368" t="21029"/>
          <a:stretch/>
        </p:blipFill>
        <p:spPr>
          <a:xfrm>
            <a:off x="228600" y="3189767"/>
            <a:ext cx="4559059" cy="3211033"/>
          </a:xfrm>
          <a:ln>
            <a:solidFill>
              <a:schemeClr val="tx1"/>
            </a:solid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12752"/>
          <a:stretch/>
        </p:blipFill>
        <p:spPr>
          <a:xfrm>
            <a:off x="6858000" y="4365171"/>
            <a:ext cx="1524000" cy="2340429"/>
          </a:xfrm>
          <a:prstGeom prst="rect">
            <a:avLst/>
          </a:prstGeom>
          <a:ln>
            <a:solidFill>
              <a:schemeClr val="tx1"/>
            </a:solidFill>
          </a:ln>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12902" b="14383"/>
          <a:stretch/>
        </p:blipFill>
        <p:spPr>
          <a:xfrm>
            <a:off x="4953000" y="1524000"/>
            <a:ext cx="2800350" cy="2721935"/>
          </a:xfrm>
          <a:prstGeom prst="rect">
            <a:avLst/>
          </a:prstGeom>
          <a:ln>
            <a:solidFill>
              <a:schemeClr val="tx1"/>
            </a:solidFill>
          </a:ln>
        </p:spPr>
      </p:pic>
      <p:sp>
        <p:nvSpPr>
          <p:cNvPr id="7" name="TextBox 6"/>
          <p:cNvSpPr txBox="1"/>
          <p:nvPr/>
        </p:nvSpPr>
        <p:spPr>
          <a:xfrm>
            <a:off x="228600" y="2438400"/>
            <a:ext cx="4572000" cy="738664"/>
          </a:xfrm>
          <a:prstGeom prst="rect">
            <a:avLst/>
          </a:prstGeom>
          <a:noFill/>
        </p:spPr>
        <p:txBody>
          <a:bodyPr wrap="square" rtlCol="0">
            <a:spAutoFit/>
          </a:bodyPr>
          <a:lstStyle/>
          <a:p>
            <a:r>
              <a:rPr lang="en-US" sz="1400" dirty="0" smtClean="0"/>
              <a:t>Medical student </a:t>
            </a:r>
            <a:r>
              <a:rPr lang="en-US" sz="1400" dirty="0" err="1" smtClean="0"/>
              <a:t>Faraz</a:t>
            </a:r>
            <a:r>
              <a:rPr lang="en-US" sz="1400" dirty="0" smtClean="0"/>
              <a:t> </a:t>
            </a:r>
            <a:r>
              <a:rPr lang="en-US" sz="1400" dirty="0"/>
              <a:t>Khan </a:t>
            </a:r>
            <a:r>
              <a:rPr lang="en-US" sz="1400" dirty="0" smtClean="0"/>
              <a:t>(AMC ’17) speaking on </a:t>
            </a:r>
            <a:r>
              <a:rPr lang="en-US" sz="1400" dirty="0"/>
              <a:t>medical professional participation in </a:t>
            </a:r>
            <a:r>
              <a:rPr lang="en-US" sz="1400" dirty="0" smtClean="0"/>
              <a:t>torture at the noon press conference.</a:t>
            </a:r>
            <a:endParaRPr lang="en-US" sz="1400" dirty="0"/>
          </a:p>
        </p:txBody>
      </p:sp>
      <p:sp>
        <p:nvSpPr>
          <p:cNvPr id="8" name="TextBox 7"/>
          <p:cNvSpPr txBox="1"/>
          <p:nvPr/>
        </p:nvSpPr>
        <p:spPr>
          <a:xfrm>
            <a:off x="7753350" y="1524000"/>
            <a:ext cx="1390650" cy="1169551"/>
          </a:xfrm>
          <a:prstGeom prst="rect">
            <a:avLst/>
          </a:prstGeom>
          <a:noFill/>
        </p:spPr>
        <p:txBody>
          <a:bodyPr wrap="square" rtlCol="0">
            <a:spAutoFit/>
          </a:bodyPr>
          <a:lstStyle/>
          <a:p>
            <a:r>
              <a:rPr lang="en-US" sz="1400" dirty="0" smtClean="0"/>
              <a:t>Syringe </a:t>
            </a:r>
            <a:r>
              <a:rPr lang="en-US" sz="1400" dirty="0"/>
              <a:t>access team </a:t>
            </a:r>
            <a:r>
              <a:rPr lang="en-US" sz="1400" dirty="0" smtClean="0"/>
              <a:t>with </a:t>
            </a:r>
            <a:r>
              <a:rPr lang="en-US" sz="1400" dirty="0"/>
              <a:t>bill sponsor </a:t>
            </a:r>
            <a:r>
              <a:rPr lang="en-US" sz="1400" dirty="0" smtClean="0"/>
              <a:t>Senator Rivera (back left).</a:t>
            </a:r>
            <a:endParaRPr lang="en-US" sz="1400" dirty="0"/>
          </a:p>
        </p:txBody>
      </p:sp>
      <p:sp>
        <p:nvSpPr>
          <p:cNvPr id="10" name="TextBox 9"/>
          <p:cNvSpPr txBox="1"/>
          <p:nvPr/>
        </p:nvSpPr>
        <p:spPr>
          <a:xfrm>
            <a:off x="5543550" y="5181600"/>
            <a:ext cx="1390650" cy="307777"/>
          </a:xfrm>
          <a:prstGeom prst="rect">
            <a:avLst/>
          </a:prstGeom>
          <a:noFill/>
        </p:spPr>
        <p:txBody>
          <a:bodyPr wrap="square" rtlCol="0">
            <a:spAutoFit/>
          </a:bodyPr>
          <a:lstStyle/>
          <a:p>
            <a:r>
              <a:rPr lang="en-US" sz="1400" dirty="0" smtClean="0"/>
              <a:t>Podium banner.</a:t>
            </a:r>
            <a:endParaRPr lang="en-US" sz="1400" dirty="0"/>
          </a:p>
        </p:txBody>
      </p:sp>
      <p:sp>
        <p:nvSpPr>
          <p:cNvPr id="11" name="TextBox 10"/>
          <p:cNvSpPr txBox="1"/>
          <p:nvPr/>
        </p:nvSpPr>
        <p:spPr>
          <a:xfrm>
            <a:off x="0" y="6550223"/>
            <a:ext cx="3200400" cy="307777"/>
          </a:xfrm>
          <a:prstGeom prst="rect">
            <a:avLst/>
          </a:prstGeom>
          <a:noFill/>
        </p:spPr>
        <p:txBody>
          <a:bodyPr wrap="square" rtlCol="0">
            <a:spAutoFit/>
          </a:bodyPr>
          <a:lstStyle/>
          <a:p>
            <a:r>
              <a:rPr lang="en-US" sz="1400" dirty="0" smtClean="0"/>
              <a:t>Photos courtesy of Arielle Gerard.</a:t>
            </a:r>
            <a:endParaRPr lang="en-US" sz="1400" dirty="0"/>
          </a:p>
        </p:txBody>
      </p:sp>
    </p:spTree>
    <p:extLst>
      <p:ext uri="{BB962C8B-B14F-4D97-AF65-F5344CB8AC3E}">
        <p14:creationId xmlns:p14="http://schemas.microsoft.com/office/powerpoint/2010/main" val="1143303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a:spcBef>
                <a:spcPts val="0"/>
              </a:spcBef>
              <a:buNone/>
            </a:pPr>
            <a:r>
              <a:rPr lang="en"/>
              <a:t>Advocacy: what is it?</a:t>
            </a:r>
          </a:p>
        </p:txBody>
      </p:sp>
      <p:sp>
        <p:nvSpPr>
          <p:cNvPr id="43" name="Shape 43"/>
          <p:cNvSpPr txBox="1">
            <a:spLocks noGrp="1"/>
          </p:cNvSpPr>
          <p:nvPr>
            <p:ph type="body" idx="1"/>
          </p:nvPr>
        </p:nvSpPr>
        <p:spPr>
          <a:xfrm>
            <a:off x="457200" y="1600201"/>
            <a:ext cx="8229600" cy="4967599"/>
          </a:xfrm>
          <a:prstGeom prst="rect">
            <a:avLst/>
          </a:prstGeom>
        </p:spPr>
        <p:txBody>
          <a:bodyPr lIns="91425" tIns="91425" rIns="91425" bIns="91425" anchor="t" anchorCtr="0">
            <a:noAutofit/>
          </a:bodyPr>
          <a:lstStyle/>
          <a:p>
            <a:pPr lvl="0" rtl="0">
              <a:spcBef>
                <a:spcPts val="0"/>
              </a:spcBef>
              <a:buNone/>
            </a:pPr>
            <a:r>
              <a:rPr lang="en" sz="1800" i="1" dirty="0"/>
              <a:t>Per </a:t>
            </a:r>
            <a:r>
              <a:rPr lang="en" sz="1800" i="1" dirty="0" smtClean="0"/>
              <a:t>Wikipedia….</a:t>
            </a:r>
          </a:p>
          <a:p>
            <a:pPr lvl="0" rtl="0">
              <a:spcBef>
                <a:spcPts val="0"/>
              </a:spcBef>
              <a:buNone/>
            </a:pPr>
            <a:r>
              <a:rPr lang="en" sz="2400" b="1" dirty="0" smtClean="0"/>
              <a:t>Advocacy</a:t>
            </a:r>
            <a:r>
              <a:rPr lang="en" sz="2400" dirty="0" smtClean="0"/>
              <a:t> </a:t>
            </a:r>
            <a:r>
              <a:rPr lang="en" sz="2400" dirty="0"/>
              <a:t>is a political process by an individual or group which aims to </a:t>
            </a:r>
            <a:r>
              <a:rPr lang="en" sz="2400" dirty="0" smtClean="0"/>
              <a:t>influence decisions </a:t>
            </a:r>
            <a:r>
              <a:rPr lang="en" sz="2400" dirty="0"/>
              <a:t>within political, economic, and social systems and institutions. </a:t>
            </a:r>
            <a:endParaRPr sz="2400" dirty="0"/>
          </a:p>
          <a:p>
            <a:pPr lvl="0" rtl="0">
              <a:spcBef>
                <a:spcPts val="0"/>
              </a:spcBef>
              <a:buNone/>
            </a:pPr>
            <a:endParaRPr lang="en" sz="2400" b="1" i="1" dirty="0" smtClean="0"/>
          </a:p>
          <a:p>
            <a:pPr lvl="0" rtl="0">
              <a:spcBef>
                <a:spcPts val="0"/>
              </a:spcBef>
              <a:buNone/>
            </a:pPr>
            <a:r>
              <a:rPr lang="en" sz="1800" i="1" dirty="0" smtClean="0"/>
              <a:t>Another </a:t>
            </a:r>
            <a:r>
              <a:rPr lang="en" sz="1800" i="1" dirty="0"/>
              <a:t>example…</a:t>
            </a:r>
          </a:p>
          <a:p>
            <a:pPr lvl="0" rtl="0">
              <a:spcBef>
                <a:spcPts val="0"/>
              </a:spcBef>
              <a:buNone/>
            </a:pPr>
            <a:r>
              <a:rPr lang="en" sz="2400" b="1" dirty="0" smtClean="0"/>
              <a:t>Advocacy</a:t>
            </a:r>
            <a:r>
              <a:rPr lang="en" sz="2400" dirty="0" smtClean="0"/>
              <a:t> </a:t>
            </a:r>
            <a:r>
              <a:rPr lang="en" sz="2400" dirty="0"/>
              <a:t>is any action that speaks in favor of, recommends, argues for a cause, supports or defends, or pleads on behalf of others.</a:t>
            </a:r>
          </a:p>
          <a:p>
            <a:pPr lvl="0" rtl="0">
              <a:spcBef>
                <a:spcPts val="0"/>
              </a:spcBef>
              <a:buNone/>
            </a:pPr>
            <a:endParaRPr sz="2400" dirty="0"/>
          </a:p>
          <a:p>
            <a:pPr lvl="0" rtl="0">
              <a:spcBef>
                <a:spcPts val="0"/>
              </a:spcBef>
              <a:buNone/>
            </a:pPr>
            <a:endParaRPr sz="2400" dirty="0"/>
          </a:p>
          <a:p>
            <a:pPr>
              <a:spcBef>
                <a:spcPts val="0"/>
              </a:spcBef>
              <a:buNone/>
            </a:pPr>
            <a:endParaRPr sz="2400" dirty="0"/>
          </a:p>
        </p:txBody>
      </p:sp>
    </p:spTree>
    <p:extLst>
      <p:ext uri="{BB962C8B-B14F-4D97-AF65-F5344CB8AC3E}">
        <p14:creationId xmlns:p14="http://schemas.microsoft.com/office/powerpoint/2010/main" val="1254538628"/>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6" name="Content Placeholder 2"/>
          <p:cNvSpPr txBox="1">
            <a:spLocks/>
          </p:cNvSpPr>
          <p:nvPr/>
        </p:nvSpPr>
        <p:spPr>
          <a:xfrm>
            <a:off x="457200" y="4267200"/>
            <a:ext cx="8229600" cy="2133600"/>
          </a:xfrm>
          <a:prstGeom prst="rect">
            <a:avLst/>
          </a:prstGeom>
        </p:spPr>
        <p:txBody>
          <a:bodyPr vert="horz" lIns="91425" tIns="91425" rIns="91425" bIns="91425" rtlCol="0" anchor="t" anchorCtr="0">
            <a:normAutofit fontScale="92500" lnSpcReduction="20000"/>
          </a:bodyPr>
          <a:lstStyle>
            <a:lvl1pPr marL="342900" indent="-342900" algn="l" defTabSz="914400" rtl="0" eaLnBrk="1" latinLnBrk="0" hangingPunct="1">
              <a:spcBef>
                <a:spcPts val="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r>
              <a:rPr lang="en-US" dirty="0"/>
              <a:t>Staging a demonstration</a:t>
            </a:r>
          </a:p>
          <a:p>
            <a:r>
              <a:rPr lang="en-US" dirty="0" smtClean="0"/>
              <a:t>Writing </a:t>
            </a:r>
            <a:r>
              <a:rPr lang="en-US" dirty="0"/>
              <a:t>editorials for your local newspaper</a:t>
            </a:r>
          </a:p>
          <a:p>
            <a:r>
              <a:rPr lang="en-US" dirty="0"/>
              <a:t>Organizing letter-writing campaigns</a:t>
            </a:r>
          </a:p>
          <a:p>
            <a:r>
              <a:rPr lang="en-US" dirty="0" smtClean="0"/>
              <a:t>Meeting </a:t>
            </a:r>
            <a:r>
              <a:rPr lang="en-US" dirty="0"/>
              <a:t>with policy makers</a:t>
            </a:r>
          </a:p>
          <a:p>
            <a:r>
              <a:rPr lang="en-US" dirty="0" smtClean="0"/>
              <a:t>Participating </a:t>
            </a:r>
            <a:r>
              <a:rPr lang="en-US" dirty="0"/>
              <a:t>in legislative </a:t>
            </a:r>
            <a:r>
              <a:rPr lang="en-US" dirty="0" smtClean="0"/>
              <a:t>writing</a:t>
            </a:r>
            <a:endParaRPr lang="en-US" dirty="0"/>
          </a:p>
        </p:txBody>
      </p:sp>
      <p:sp>
        <p:nvSpPr>
          <p:cNvPr id="82" name="Shape 82"/>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a:spcBef>
                <a:spcPts val="0"/>
              </a:spcBef>
              <a:buNone/>
            </a:pPr>
            <a:r>
              <a:rPr lang="en" dirty="0"/>
              <a:t>E</a:t>
            </a:r>
            <a:r>
              <a:rPr lang="en" dirty="0" smtClean="0"/>
              <a:t>xamples </a:t>
            </a:r>
            <a:r>
              <a:rPr lang="en" dirty="0"/>
              <a:t>of advocacy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336" y="1731264"/>
            <a:ext cx="3966464" cy="2231136"/>
          </a:xfrm>
          <a:prstGeom prst="rect">
            <a:avLst/>
          </a:prstGeom>
          <a:ln>
            <a:solidFill>
              <a:schemeClr val="tx1"/>
            </a:solidFill>
          </a:ln>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919"/>
          <a:stretch/>
        </p:blipFill>
        <p:spPr>
          <a:xfrm>
            <a:off x="4836121" y="1731264"/>
            <a:ext cx="3850679" cy="2231136"/>
          </a:xfrm>
          <a:prstGeom prst="rect">
            <a:avLst/>
          </a:prstGeom>
          <a:ln>
            <a:solidFill>
              <a:schemeClr val="tx1"/>
            </a:solidFill>
          </a:ln>
        </p:spPr>
      </p:pic>
    </p:spTree>
    <p:extLst>
      <p:ext uri="{BB962C8B-B14F-4D97-AF65-F5344CB8AC3E}">
        <p14:creationId xmlns:p14="http://schemas.microsoft.com/office/powerpoint/2010/main" val="3025178407"/>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organize an advocacy day?</a:t>
            </a:r>
            <a:endParaRPr lang="en-US" dirty="0"/>
          </a:p>
        </p:txBody>
      </p:sp>
      <p:sp>
        <p:nvSpPr>
          <p:cNvPr id="3" name="Content Placeholder 2"/>
          <p:cNvSpPr>
            <a:spLocks noGrp="1"/>
          </p:cNvSpPr>
          <p:nvPr>
            <p:ph idx="1"/>
          </p:nvPr>
        </p:nvSpPr>
        <p:spPr/>
        <p:txBody>
          <a:bodyPr/>
          <a:lstStyle/>
          <a:p>
            <a:r>
              <a:rPr lang="en-US" dirty="0" smtClean="0"/>
              <a:t>Gain legislators’ support for your cause</a:t>
            </a:r>
          </a:p>
          <a:p>
            <a:r>
              <a:rPr lang="en-US" dirty="0" smtClean="0"/>
              <a:t>Raise awareness in the community of your cause</a:t>
            </a:r>
          </a:p>
          <a:p>
            <a:r>
              <a:rPr lang="en-US" dirty="0" smtClean="0"/>
              <a:t>Mobilize students to act</a:t>
            </a:r>
          </a:p>
          <a:p>
            <a:r>
              <a:rPr lang="en-US" dirty="0" smtClean="0"/>
              <a:t>Give students first-hand experience in advocacy</a:t>
            </a:r>
            <a:endParaRPr lang="en-US" dirty="0"/>
          </a:p>
        </p:txBody>
      </p:sp>
    </p:spTree>
    <p:extLst>
      <p:ext uri="{BB962C8B-B14F-4D97-AF65-F5344CB8AC3E}">
        <p14:creationId xmlns:p14="http://schemas.microsoft.com/office/powerpoint/2010/main" val="1306666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our peers to advocate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a:t>
            </a:r>
            <a:r>
              <a:rPr lang="en-US" dirty="0"/>
              <a:t>I enjoyed the opportunity to learn about legislation and to actually feel like I was making a difference by speaking with legislators about a bill in which I believe strongly.”</a:t>
            </a:r>
          </a:p>
          <a:p>
            <a:pPr marL="0" indent="0">
              <a:buNone/>
            </a:pPr>
            <a:endParaRPr lang="en-US" dirty="0" smtClean="0"/>
          </a:p>
          <a:p>
            <a:pPr marL="0" indent="0">
              <a:buNone/>
            </a:pPr>
            <a:r>
              <a:rPr lang="en-US" dirty="0" smtClean="0"/>
              <a:t>“</a:t>
            </a:r>
            <a:r>
              <a:rPr lang="en-US" dirty="0"/>
              <a:t>I learned that our elected officials and their staff take us seriously because we're medical students. I was amazed at how earnestly we were listened to, largely because we had the privilege of wearing those white coats.”</a:t>
            </a:r>
          </a:p>
          <a:p>
            <a:pPr marL="0" indent="0">
              <a:buNone/>
            </a:pPr>
            <a:endParaRPr lang="en-US" dirty="0" smtClean="0"/>
          </a:p>
          <a:p>
            <a:pPr marL="0" indent="0">
              <a:buNone/>
            </a:pPr>
            <a:r>
              <a:rPr lang="en-US" dirty="0" smtClean="0"/>
              <a:t>“</a:t>
            </a:r>
            <a:r>
              <a:rPr lang="en-US" dirty="0"/>
              <a:t>I learned that there is so much more to being a physician than just clinical care. We have the power and responsibility to make a stand for the things we believe to be right</a:t>
            </a:r>
            <a:r>
              <a:rPr lang="en-US" dirty="0" smtClean="0"/>
              <a:t>.”</a:t>
            </a:r>
            <a:endParaRPr lang="en-US" dirty="0"/>
          </a:p>
        </p:txBody>
      </p:sp>
    </p:spTree>
    <p:extLst>
      <p:ext uri="{BB962C8B-B14F-4D97-AF65-F5344CB8AC3E}">
        <p14:creationId xmlns:p14="http://schemas.microsoft.com/office/powerpoint/2010/main" val="1299389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a legislative advocacy day: key decisions</a:t>
            </a:r>
            <a:endParaRPr lang="en-US" dirty="0"/>
          </a:p>
        </p:txBody>
      </p:sp>
      <p:sp>
        <p:nvSpPr>
          <p:cNvPr id="3" name="Content Placeholder 2"/>
          <p:cNvSpPr>
            <a:spLocks noGrp="1"/>
          </p:cNvSpPr>
          <p:nvPr>
            <p:ph idx="1"/>
          </p:nvPr>
        </p:nvSpPr>
        <p:spPr>
          <a:xfrm>
            <a:off x="1066800" y="1905000"/>
            <a:ext cx="7620000" cy="4221163"/>
          </a:xfrm>
        </p:spPr>
        <p:txBody>
          <a:bodyPr/>
          <a:lstStyle/>
          <a:p>
            <a:pPr marL="514350" indent="-514350">
              <a:buFont typeface="+mj-lt"/>
              <a:buAutoNum type="arabicPeriod"/>
            </a:pPr>
            <a:r>
              <a:rPr lang="en-US" dirty="0" smtClean="0"/>
              <a:t>How will you organize?</a:t>
            </a:r>
          </a:p>
          <a:p>
            <a:pPr marL="514350" indent="-514350">
              <a:buFont typeface="+mj-lt"/>
              <a:buAutoNum type="arabicPeriod"/>
            </a:pPr>
            <a:r>
              <a:rPr lang="en-US" dirty="0" smtClean="0"/>
              <a:t>How will you involve and train students?</a:t>
            </a:r>
          </a:p>
          <a:p>
            <a:pPr marL="514350" indent="-514350">
              <a:buFont typeface="+mj-lt"/>
              <a:buAutoNum type="arabicPeriod"/>
            </a:pPr>
            <a:r>
              <a:rPr lang="en-US" dirty="0" smtClean="0"/>
              <a:t>What will you advocate for?</a:t>
            </a:r>
          </a:p>
          <a:p>
            <a:pPr marL="514350" indent="-514350">
              <a:buFont typeface="+mj-lt"/>
              <a:buAutoNum type="arabicPeriod"/>
            </a:pPr>
            <a:r>
              <a:rPr lang="en-US" dirty="0" smtClean="0"/>
              <a:t>Who will you talk to?</a:t>
            </a:r>
          </a:p>
          <a:p>
            <a:pPr marL="514350" indent="-514350">
              <a:buFont typeface="+mj-lt"/>
              <a:buAutoNum type="arabicPeriod"/>
            </a:pPr>
            <a:r>
              <a:rPr lang="en-US" dirty="0" smtClean="0"/>
              <a:t>How will you budget and fundraise?</a:t>
            </a:r>
            <a:endParaRPr lang="en-US" dirty="0"/>
          </a:p>
        </p:txBody>
      </p:sp>
    </p:spTree>
    <p:extLst>
      <p:ext uri="{BB962C8B-B14F-4D97-AF65-F5344CB8AC3E}">
        <p14:creationId xmlns:p14="http://schemas.microsoft.com/office/powerpoint/2010/main" val="1465108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3676</TotalTime>
  <Words>2336</Words>
  <Application>Microsoft Office PowerPoint</Application>
  <PresentationFormat>On-screen Show (4:3)</PresentationFormat>
  <Paragraphs>306</Paragraphs>
  <Slides>33</Slides>
  <Notes>24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Organizing an Advocacy Day</vt:lpstr>
      <vt:lpstr>Overview &amp; Objectives</vt:lpstr>
      <vt:lpstr>First Annual Medical Student Advocacy Day January 28, 2014, New York State Capitol  </vt:lpstr>
      <vt:lpstr>Second Annual Medical Student Advocacy Day February 3, 2015, New York State Capitol  </vt:lpstr>
      <vt:lpstr>Advocacy: what is it?</vt:lpstr>
      <vt:lpstr>Examples of advocacy</vt:lpstr>
      <vt:lpstr>Why organize an advocacy day?</vt:lpstr>
      <vt:lpstr>Teaching our peers to advocate</vt:lpstr>
      <vt:lpstr>Organizing a legislative advocacy day: key decisions</vt:lpstr>
      <vt:lpstr>How will you organize?</vt:lpstr>
      <vt:lpstr>How will you involve  and train students?</vt:lpstr>
      <vt:lpstr>Create a timeline</vt:lpstr>
      <vt:lpstr>Training workshops</vt:lpstr>
      <vt:lpstr>Tips for a training day</vt:lpstr>
      <vt:lpstr>Topics to cover to prepare for advocacy day</vt:lpstr>
      <vt:lpstr>Four easy steps for a  successful legislative visit</vt:lpstr>
      <vt:lpstr>Team roles</vt:lpstr>
      <vt:lpstr>Answering tough questions </vt:lpstr>
      <vt:lpstr>Tips for a successful visit</vt:lpstr>
      <vt:lpstr>What will you advocate for?</vt:lpstr>
      <vt:lpstr>Who will you talk to?</vt:lpstr>
      <vt:lpstr>To find the right legislators</vt:lpstr>
      <vt:lpstr>Scheduling appointments</vt:lpstr>
      <vt:lpstr>How will you budget and fundraise?</vt:lpstr>
      <vt:lpstr>Advocacy Day</vt:lpstr>
      <vt:lpstr>Other factors to consider</vt:lpstr>
      <vt:lpstr>Be professional and have fun!</vt:lpstr>
      <vt:lpstr>CaHPSA  lobby day</vt:lpstr>
      <vt:lpstr>After advocacy day</vt:lpstr>
      <vt:lpstr>Next steps</vt:lpstr>
      <vt:lpstr>Next steps</vt:lpstr>
      <vt:lpstr>Next steps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Madeline</dc:creator>
  <cp:lastModifiedBy>Madeline</cp:lastModifiedBy>
  <cp:revision>37</cp:revision>
  <dcterms:created xsi:type="dcterms:W3CDTF">2015-02-07T04:10:18Z</dcterms:created>
  <dcterms:modified xsi:type="dcterms:W3CDTF">2015-02-14T21:31:54Z</dcterms:modified>
</cp:coreProperties>
</file>