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0"/>
  </p:notesMasterIdLst>
  <p:sldIdLst>
    <p:sldId id="256" r:id="rId3"/>
    <p:sldId id="293" r:id="rId4"/>
    <p:sldId id="257" r:id="rId5"/>
    <p:sldId id="258" r:id="rId6"/>
    <p:sldId id="267" r:id="rId7"/>
    <p:sldId id="295" r:id="rId8"/>
    <p:sldId id="268" r:id="rId9"/>
    <p:sldId id="285" r:id="rId10"/>
    <p:sldId id="286" r:id="rId11"/>
    <p:sldId id="287" r:id="rId12"/>
    <p:sldId id="288" r:id="rId13"/>
    <p:sldId id="269" r:id="rId14"/>
    <p:sldId id="280" r:id="rId15"/>
    <p:sldId id="296" r:id="rId16"/>
    <p:sldId id="291" r:id="rId17"/>
    <p:sldId id="266" r:id="rId18"/>
    <p:sldId id="290" r:id="rId19"/>
    <p:sldId id="284" r:id="rId20"/>
    <p:sldId id="270" r:id="rId21"/>
    <p:sldId id="281" r:id="rId22"/>
    <p:sldId id="271" r:id="rId23"/>
    <p:sldId id="272" r:id="rId24"/>
    <p:sldId id="274" r:id="rId25"/>
    <p:sldId id="276" r:id="rId26"/>
    <p:sldId id="294" r:id="rId27"/>
    <p:sldId id="277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7025002274372298"/>
          <c:h val="0.7992334549401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3006</c:v>
                </c:pt>
                <c:pt idx="1">
                  <c:v>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1608552"/>
        <c:axId val="211610904"/>
      </c:barChart>
      <c:catAx>
        <c:axId val="211608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1610904"/>
        <c:crosses val="autoZero"/>
        <c:auto val="1"/>
        <c:lblAlgn val="ctr"/>
        <c:lblOffset val="100"/>
        <c:noMultiLvlLbl val="0"/>
      </c:catAx>
      <c:valAx>
        <c:axId val="21161090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1608552"/>
        <c:crosses val="autoZero"/>
        <c:crossBetween val="between"/>
        <c:majorUnit val="1000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</c:v>
                </c:pt>
                <c:pt idx="2">
                  <c:v>HOL</c:v>
                </c:pt>
                <c:pt idx="3">
                  <c:v>GER</c:v>
                </c:pt>
                <c:pt idx="4">
                  <c:v>AUSL</c:v>
                </c:pt>
                <c:pt idx="5">
                  <c:v>SWI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606</c:v>
                </c:pt>
                <c:pt idx="1">
                  <c:v>148</c:v>
                </c:pt>
                <c:pt idx="2">
                  <c:v>226</c:v>
                </c:pt>
                <c:pt idx="3">
                  <c:v>258</c:v>
                </c:pt>
                <c:pt idx="4">
                  <c:v>280</c:v>
                </c:pt>
                <c:pt idx="5">
                  <c:v>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4023192"/>
        <c:axId val="214024368"/>
      </c:barChart>
      <c:catAx>
        <c:axId val="21402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4024368"/>
        <c:crosses val="autoZero"/>
        <c:auto val="1"/>
        <c:lblAlgn val="ctr"/>
        <c:lblOffset val="100"/>
        <c:noMultiLvlLbl val="0"/>
      </c:catAx>
      <c:valAx>
        <c:axId val="21402436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4023192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FP/GP</c:v>
                </c:pt>
                <c:pt idx="1">
                  <c:v>Cardiology</c:v>
                </c:pt>
                <c:pt idx="2">
                  <c:v>Dermatology</c:v>
                </c:pt>
                <c:pt idx="3">
                  <c:v>Gynecology</c:v>
                </c:pt>
                <c:pt idx="4">
                  <c:v>Orthopedics*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</c:v>
                </c:pt>
                <c:pt idx="1">
                  <c:v>3</c:v>
                </c:pt>
                <c:pt idx="2">
                  <c:v>7.7</c:v>
                </c:pt>
                <c:pt idx="3">
                  <c:v>10</c:v>
                </c:pt>
                <c:pt idx="4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FP/GP</c:v>
                </c:pt>
                <c:pt idx="1">
                  <c:v>Cardiology</c:v>
                </c:pt>
                <c:pt idx="2">
                  <c:v>Dermatology</c:v>
                </c:pt>
                <c:pt idx="3">
                  <c:v>Gynecology</c:v>
                </c:pt>
                <c:pt idx="4">
                  <c:v>Orthopedics*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2.7</c:v>
                </c:pt>
                <c:pt idx="1">
                  <c:v>6.1</c:v>
                </c:pt>
                <c:pt idx="2">
                  <c:v>13.5</c:v>
                </c:pt>
                <c:pt idx="3">
                  <c:v>9.5</c:v>
                </c:pt>
                <c:pt idx="4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14023976"/>
        <c:axId val="214019664"/>
      </c:barChart>
      <c:catAx>
        <c:axId val="214023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214019664"/>
        <c:crosses val="autoZero"/>
        <c:auto val="1"/>
        <c:lblAlgn val="ctr"/>
        <c:lblOffset val="100"/>
        <c:noMultiLvlLbl val="0"/>
      </c:catAx>
      <c:valAx>
        <c:axId val="214019664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14023976"/>
        <c:crosses val="autoZero"/>
        <c:crossBetween val="between"/>
        <c:minorUnit val="2E-3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txPr>
        <a:bodyPr/>
        <a:lstStyle/>
        <a:p>
          <a:pPr>
            <a:defRPr sz="2000"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DE24E-5547-49BB-AC18-8FB421F61C6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D334-C404-43E4-8160-C0406ACD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6DC255-0B6B-4EBF-9838-2D4A4868AD4F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22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4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1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96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5366"/>
            <a:ext cx="4136204" cy="46644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9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23468"/>
            <a:ext cx="9144000" cy="834532"/>
          </a:xfrm>
          <a:prstGeom prst="rect">
            <a:avLst/>
          </a:prstGeom>
          <a:gradFill>
            <a:gsLst>
              <a:gs pos="27000">
                <a:srgbClr val="55A190"/>
              </a:gs>
              <a:gs pos="50000">
                <a:srgbClr val="009673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pic>
        <p:nvPicPr>
          <p:cNvPr id="4" name="Picture 3" descr="PNHP-logo.jpg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13937D"/>
              </a:clrFrom>
              <a:clrTo>
                <a:srgbClr val="1393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4874" r="1299" b="13720"/>
          <a:stretch/>
        </p:blipFill>
        <p:spPr>
          <a:xfrm>
            <a:off x="-1" y="6023468"/>
            <a:ext cx="3964503" cy="8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286000"/>
            <a:ext cx="1981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 Beginner’s Guide to the Rationale for Single Payer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Payer 101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Chronically Ill and Uninsured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693" y="6160915"/>
            <a:ext cx="51883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rgbClr val="EFECF3"/>
                </a:solidFill>
                <a:latin typeface="Franklin Gothic Book" pitchFamily="34" charset="0"/>
              </a:rPr>
              <a:t>Wilper</a:t>
            </a:r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 et al. Annals of Internal Medicine.</a:t>
            </a:r>
          </a:p>
          <a:p>
            <a:pPr algn="r"/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2008;149:170</a:t>
            </a:r>
            <a:endParaRPr lang="en-US" sz="1400" dirty="0">
              <a:solidFill>
                <a:srgbClr val="EFECF3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86346"/>
              </p:ext>
            </p:extLst>
          </p:nvPr>
        </p:nvGraphicFramePr>
        <p:xfrm>
          <a:off x="394137" y="1331312"/>
          <a:ext cx="8434553" cy="434427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52533"/>
                <a:gridCol w="2567037"/>
                <a:gridCol w="2414983"/>
              </a:tblGrid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Condition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% Uninsured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/>
                          <a:cs typeface="Franklin Gothic Medium"/>
                        </a:rPr>
                        <a:t># of Uninsured</a:t>
                      </a:r>
                      <a:endParaRPr lang="en-US" sz="20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Diabetes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16.6%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1.4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Elevated cholesterol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11.9%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4.0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Hypertension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15.5%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5.9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Asthma / COPD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19.3%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3.5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Previous cancer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15.4%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1.1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Cardiovascular disease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16.1%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1.3 million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03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Any of the above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15.6%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11.4 million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44,798 Adult Deaths Annually</a:t>
            </a:r>
            <a:br>
              <a:rPr lang="en-US" dirty="0" smtClean="0"/>
            </a:br>
            <a:r>
              <a:rPr lang="en-US" dirty="0" smtClean="0"/>
              <a:t>Due to Uninsurance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28807"/>
              </p:ext>
            </p:extLst>
          </p:nvPr>
        </p:nvGraphicFramePr>
        <p:xfrm>
          <a:off x="603504" y="1463038"/>
          <a:ext cx="7936992" cy="4395895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2645664"/>
                <a:gridCol w="2645664"/>
                <a:gridCol w="2645664"/>
              </a:tblGrid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State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Percent Uninsured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Excess Deaths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California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23.9%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5,302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Texas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29.7%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4,675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Florida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26.0%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3,925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New York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17.5%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2,254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Georgia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23.6%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 pitchFamily="34" charset="0"/>
                        </a:rPr>
                        <a:t>1,841</a:t>
                      </a:r>
                      <a:endParaRPr lang="en-US" sz="2400" dirty="0">
                        <a:latin typeface="Franklin Gothic Book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USA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15.3%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 pitchFamily="34" charset="0"/>
                        </a:rPr>
                        <a:t>44,798</a:t>
                      </a:r>
                      <a:endParaRPr lang="en-US" sz="2400" dirty="0">
                        <a:latin typeface="Franklin Gothic Medium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Source: </a:t>
            </a:r>
            <a:r>
              <a:rPr lang="en-US" sz="1600" dirty="0" err="1" smtClean="0">
                <a:solidFill>
                  <a:srgbClr val="EFECF3"/>
                </a:solidFill>
                <a:latin typeface="Franklin Gothic Book" pitchFamily="34" charset="0"/>
              </a:rPr>
              <a:t>Wilper</a:t>
            </a:r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 et al. Am J Public Health 2009. </a:t>
            </a:r>
          </a:p>
          <a:p>
            <a:pPr algn="r"/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State tabulations by author</a:t>
            </a:r>
            <a:endParaRPr lang="en-US" sz="1600" dirty="0">
              <a:solidFill>
                <a:srgbClr val="EFECF3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Contract Negotiation &amp; Bargaining Power</a:t>
            </a:r>
          </a:p>
          <a:p>
            <a:endParaRPr lang="en-US" dirty="0"/>
          </a:p>
          <a:p>
            <a:r>
              <a:rPr lang="en-US" dirty="0" smtClean="0"/>
              <a:t>Administrative Costs</a:t>
            </a:r>
          </a:p>
          <a:p>
            <a:pPr lvl="1"/>
            <a:r>
              <a:rPr lang="en-US" dirty="0" smtClean="0"/>
              <a:t>25 to 31% of health care expenditures in the US – twice those in Canada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Insurer Waste</a:t>
            </a:r>
          </a:p>
          <a:p>
            <a:pPr lvl="1"/>
            <a:r>
              <a:rPr lang="en-US" dirty="0" smtClean="0"/>
              <a:t>Eligibility Screening</a:t>
            </a:r>
          </a:p>
          <a:p>
            <a:pPr lvl="1"/>
            <a:r>
              <a:rPr lang="en-US" dirty="0" smtClean="0"/>
              <a:t>Underwriting</a:t>
            </a:r>
          </a:p>
          <a:p>
            <a:pPr lvl="1"/>
            <a:r>
              <a:rPr lang="en-US" dirty="0" smtClean="0"/>
              <a:t>Dividends and Salaries</a:t>
            </a:r>
          </a:p>
          <a:p>
            <a:pPr lvl="1"/>
            <a:r>
              <a:rPr lang="en-US" dirty="0" smtClean="0"/>
              <a:t>Managed Care</a:t>
            </a:r>
          </a:p>
          <a:p>
            <a:pPr lvl="1"/>
            <a:endParaRPr lang="en-US" dirty="0"/>
          </a:p>
          <a:p>
            <a:r>
              <a:rPr lang="en-US" dirty="0" smtClean="0"/>
              <a:t>Provider Waste</a:t>
            </a:r>
          </a:p>
          <a:p>
            <a:pPr lvl="1"/>
            <a:r>
              <a:rPr lang="en-US" dirty="0" smtClean="0"/>
              <a:t>Billing and Coding</a:t>
            </a:r>
          </a:p>
          <a:p>
            <a:pPr lvl="1"/>
            <a:r>
              <a:rPr lang="en-US" dirty="0" smtClean="0"/>
              <a:t>Approval and Appeals in Managed Care</a:t>
            </a:r>
          </a:p>
          <a:p>
            <a:pPr lvl="1"/>
            <a:r>
              <a:rPr lang="en-US" dirty="0" smtClean="0"/>
              <a:t>Lack of check on for-profit providers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Woolhander</a:t>
            </a:r>
            <a:r>
              <a:rPr lang="en-US" dirty="0"/>
              <a:t>,</a:t>
            </a:r>
            <a:r>
              <a:rPr lang="en-US" dirty="0" smtClean="0"/>
              <a:t> Campbell, &amp; </a:t>
            </a:r>
            <a:r>
              <a:rPr lang="en-US" dirty="0" err="1" smtClean="0"/>
              <a:t>Himmelstein</a:t>
            </a:r>
            <a:r>
              <a:rPr lang="en-US" dirty="0" smtClean="0"/>
              <a:t> DU, 2003; </a:t>
            </a:r>
            <a:r>
              <a:rPr lang="en-US" dirty="0" err="1" smtClean="0"/>
              <a:t>Himmelstein</a:t>
            </a:r>
            <a:r>
              <a:rPr lang="en-US" dirty="0" smtClean="0"/>
              <a:t> et al,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Problems:  Waste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735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OECD Health Data (2009)</a:t>
            </a:r>
            <a:endParaRPr lang="en-US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00047" cy="47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Where is spending growth coming from?</a:t>
            </a:r>
            <a:endParaRPr lang="en-US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1619832"/>
            <a:ext cx="7924800" cy="523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60916"/>
            <a:ext cx="51771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rgbClr val="EFECF3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rgbClr val="EFECF3"/>
                </a:solidFill>
                <a:latin typeface="Franklin Gothic Book" pitchFamily="34" charset="0"/>
              </a:rPr>
              <a:t>NEJM 2003;349:769 (updated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Overall Administrative Costs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31767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Dollars per capita, 2014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2117980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99360"/>
            <a:ext cx="51771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Note: Data are for 2011 or most recent available</a:t>
            </a:r>
          </a:p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Figures adjusted for Purchasing Power Parity</a:t>
            </a:r>
          </a:p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Source: OECD, 201</a:t>
            </a:r>
            <a:r>
              <a:rPr lang="en-US" sz="1200" dirty="0">
                <a:solidFill>
                  <a:srgbClr val="EFECF3"/>
                </a:solidFill>
                <a:latin typeface="Franklin Gothic Book" pitchFamily="34" charset="0"/>
              </a:rPr>
              <a:t>3</a:t>
            </a:r>
            <a:endParaRPr lang="en-US" sz="1200" dirty="0" smtClean="0">
              <a:solidFill>
                <a:srgbClr val="EFECF3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Insurance Overhead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2186608"/>
              </p:ext>
            </p:extLst>
          </p:nvPr>
        </p:nvGraphicFramePr>
        <p:xfrm>
          <a:off x="1030891" y="1203990"/>
          <a:ext cx="774405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77078"/>
            <a:ext cx="124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Dollars per Capita</a:t>
            </a:r>
          </a:p>
        </p:txBody>
      </p:sp>
    </p:spTree>
    <p:extLst>
      <p:ext uri="{BB962C8B-B14F-4D97-AF65-F5344CB8AC3E}">
        <p14:creationId xmlns:p14="http://schemas.microsoft.com/office/powerpoint/2010/main" val="16374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osh\Documents\PNHP\PNHP presentation\ceo salar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Financing via Single Payer</a:t>
            </a:r>
            <a:endParaRPr lang="en-US" cap="none" dirty="0"/>
          </a:p>
        </p:txBody>
      </p:sp>
      <p:pic>
        <p:nvPicPr>
          <p:cNvPr id="1026" name="Picture 2" descr="C:\Users\Josh\AppData\Local\Microsoft\Windows\Temporary Internet Files\Content.IE5\VLO3HN15\MP90021605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60" y="3429000"/>
            <a:ext cx="9098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sh\AppData\Local\Microsoft\Windows\Temporary Internet Files\Content.IE5\B5358Y0P\MC900286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1828800"/>
            <a:ext cx="1326333" cy="13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sh\AppData\Local\Microsoft\Windows\Temporary Internet Files\Content.IE5\B5358Y0P\MC9003910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5" y="5181600"/>
            <a:ext cx="1171438" cy="10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1" y="2039528"/>
            <a:ext cx="6445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2491965"/>
            <a:ext cx="520224" cy="5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2" y="5573877"/>
            <a:ext cx="612113" cy="6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68" y="4037927"/>
            <a:ext cx="48906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osh\AppData\Local\Microsoft\Windows\Temporary Internet Files\Content.IE5\FMLXIU8S\MM90028355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7" y="3155133"/>
            <a:ext cx="658347" cy="8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osh\AppData\Local\Microsoft\Windows\Temporary Internet Files\Content.IE5\G97D5SV5\MC90044053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48" y="5413868"/>
            <a:ext cx="642002" cy="9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0886">
            <a:off x="4454153" y="4136065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9" y="3339896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9955">
            <a:off x="4406526" y="3258606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91" y="3530264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16" y="3879988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0392">
            <a:off x="3578403" y="4056030"/>
            <a:ext cx="581451" cy="9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90800" y="3048000"/>
            <a:ext cx="914400" cy="664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6516" y="3048000"/>
            <a:ext cx="1783884" cy="83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4438263"/>
            <a:ext cx="752212" cy="68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0800" y="5029953"/>
            <a:ext cx="1066800" cy="696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94253" y="4787987"/>
            <a:ext cx="2248759" cy="785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19200" y="3712605"/>
            <a:ext cx="1905000" cy="535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62707" y="2769982"/>
            <a:ext cx="1547693" cy="56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38800" y="398025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>
            <a:off x="5462707" y="4507108"/>
            <a:ext cx="1547693" cy="871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 rot="18812162">
            <a:off x="2988873" y="2698753"/>
            <a:ext cx="73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1027" name="TextBox 1026"/>
          <p:cNvSpPr txBox="1"/>
          <p:nvPr/>
        </p:nvSpPr>
        <p:spPr>
          <a:xfrm rot="19907742">
            <a:off x="4863364" y="2518395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Reimbursement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 Year in Headlines…</a:t>
            </a:r>
            <a:endParaRPr lang="en-U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5" y="1979449"/>
            <a:ext cx="69112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83">
            <a:off x="4283319" y="2740103"/>
            <a:ext cx="4529137" cy="5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0" y="3561418"/>
            <a:ext cx="7772401" cy="3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56">
            <a:off x="457808" y="5174878"/>
            <a:ext cx="822679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9" y="4114800"/>
            <a:ext cx="73771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" y="6002817"/>
            <a:ext cx="8470690" cy="3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Covers everyone, from birth to death</a:t>
            </a:r>
          </a:p>
          <a:p>
            <a:endParaRPr lang="en-US" dirty="0"/>
          </a:p>
          <a:p>
            <a:r>
              <a:rPr lang="en-US" dirty="0" smtClean="0"/>
              <a:t>Comprehensive coverage, including payments to medical, dental, vision, and long-term care</a:t>
            </a:r>
          </a:p>
          <a:p>
            <a:endParaRPr lang="en-US" dirty="0"/>
          </a:p>
          <a:p>
            <a:r>
              <a:rPr lang="en-US" dirty="0" smtClean="0"/>
              <a:t>Administered pricing and bulk purchasing by the non-profit governmental payer</a:t>
            </a:r>
          </a:p>
          <a:p>
            <a:endParaRPr lang="en-US" dirty="0"/>
          </a:p>
          <a:p>
            <a:r>
              <a:rPr lang="en-US" dirty="0" smtClean="0"/>
              <a:t>Progressive financing and subsidized access for the poor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Key Features of Single Payer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75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Non-Profit</a:t>
            </a:r>
          </a:p>
          <a:p>
            <a:pPr lvl="1"/>
            <a:r>
              <a:rPr lang="en-US" dirty="0" smtClean="0"/>
              <a:t>Patients getting care as the bottom line</a:t>
            </a:r>
          </a:p>
          <a:p>
            <a:pPr lvl="1"/>
            <a:r>
              <a:rPr lang="en-US" dirty="0" smtClean="0"/>
              <a:t>No need to exclude the sick</a:t>
            </a:r>
          </a:p>
          <a:p>
            <a:pPr lvl="1"/>
            <a:endParaRPr lang="en-US" dirty="0"/>
          </a:p>
          <a:p>
            <a:r>
              <a:rPr lang="en-US" dirty="0" smtClean="0"/>
              <a:t>Universal coverage</a:t>
            </a:r>
          </a:p>
          <a:p>
            <a:pPr lvl="1"/>
            <a:r>
              <a:rPr lang="en-US" dirty="0" smtClean="0"/>
              <a:t>True spreading of risk</a:t>
            </a:r>
          </a:p>
          <a:p>
            <a:pPr lvl="1"/>
            <a:r>
              <a:rPr lang="en-US" dirty="0" smtClean="0"/>
              <a:t>Community rating and progressive contributions</a:t>
            </a:r>
          </a:p>
          <a:p>
            <a:pPr lvl="1"/>
            <a:r>
              <a:rPr lang="en-US" dirty="0" smtClean="0"/>
              <a:t>Fully portable coverage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Streamlined Administration</a:t>
            </a:r>
          </a:p>
          <a:p>
            <a:pPr lvl="1"/>
            <a:r>
              <a:rPr lang="en-US" dirty="0" smtClean="0"/>
              <a:t>More efficient billing and reimbursement</a:t>
            </a:r>
          </a:p>
          <a:p>
            <a:pPr lvl="1"/>
            <a:r>
              <a:rPr lang="en-US" dirty="0" smtClean="0"/>
              <a:t>Compatible with any reimbursement strategy</a:t>
            </a:r>
          </a:p>
          <a:p>
            <a:pPr lvl="1"/>
            <a:r>
              <a:rPr lang="en-US" dirty="0" smtClean="0"/>
              <a:t>Cost savings in healthcare, boosting other economic sectors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Benefits of Single-Payer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953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More effective payer-provider negotiations</a:t>
            </a:r>
          </a:p>
          <a:p>
            <a:pPr lvl="1"/>
            <a:r>
              <a:rPr lang="en-US" dirty="0" smtClean="0"/>
              <a:t>More even distribution of power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alances delivery of care and cost savings</a:t>
            </a:r>
          </a:p>
          <a:p>
            <a:endParaRPr lang="en-US" dirty="0"/>
          </a:p>
          <a:p>
            <a:r>
              <a:rPr lang="en-US" dirty="0" smtClean="0"/>
              <a:t>Government accountability</a:t>
            </a:r>
          </a:p>
          <a:p>
            <a:pPr lvl="1"/>
            <a:r>
              <a:rPr lang="en-US" dirty="0" smtClean="0"/>
              <a:t>Democratic process decides amount of coverage/expenditures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Patients as the stakeholders</a:t>
            </a:r>
          </a:p>
          <a:p>
            <a:pPr lvl="1"/>
            <a:endParaRPr lang="en-US" dirty="0"/>
          </a:p>
          <a:p>
            <a:r>
              <a:rPr lang="en-US" dirty="0" smtClean="0"/>
              <a:t>Facilitates further reforms</a:t>
            </a:r>
          </a:p>
          <a:p>
            <a:pPr lvl="1"/>
            <a:r>
              <a:rPr lang="en-US" dirty="0" smtClean="0"/>
              <a:t>Encourages change in reimbursement strategies</a:t>
            </a:r>
          </a:p>
          <a:p>
            <a:pPr lvl="1"/>
            <a:r>
              <a:rPr lang="en-US" dirty="0" smtClean="0"/>
              <a:t>Allows directing of dollars where they’re needed most</a:t>
            </a:r>
          </a:p>
          <a:p>
            <a:pPr lvl="1"/>
            <a:r>
              <a:rPr lang="en-US" dirty="0" smtClean="0"/>
              <a:t>A coordinated way to pay for improvements in quality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More Benefits of Single Payer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13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Subsidizes expansion of private insurance coverage</a:t>
            </a:r>
          </a:p>
          <a:p>
            <a:endParaRPr lang="en-US" dirty="0"/>
          </a:p>
          <a:p>
            <a:r>
              <a:rPr lang="en-US" dirty="0" smtClean="0"/>
              <a:t>Minimum essential benefits, but many exceptions/grandfathered plans</a:t>
            </a:r>
          </a:p>
          <a:p>
            <a:endParaRPr lang="en-US" dirty="0"/>
          </a:p>
          <a:p>
            <a:r>
              <a:rPr lang="en-US" dirty="0" smtClean="0"/>
              <a:t>About 30 million people will remain uninsured</a:t>
            </a:r>
          </a:p>
          <a:p>
            <a:endParaRPr lang="en-US" dirty="0"/>
          </a:p>
          <a:p>
            <a:r>
              <a:rPr lang="en-US" dirty="0" smtClean="0"/>
              <a:t>Medicaid expansion now optional</a:t>
            </a:r>
          </a:p>
          <a:p>
            <a:endParaRPr lang="en-US" dirty="0"/>
          </a:p>
          <a:p>
            <a:r>
              <a:rPr lang="en-US" dirty="0" smtClean="0"/>
              <a:t>Limits on MLRs</a:t>
            </a:r>
          </a:p>
          <a:p>
            <a:endParaRPr lang="en-US" dirty="0"/>
          </a:p>
          <a:p>
            <a:r>
              <a:rPr lang="en-US" dirty="0" smtClean="0"/>
              <a:t>Virtually no measures that will reduce costs</a:t>
            </a:r>
          </a:p>
          <a:p>
            <a:endParaRPr lang="en-US" dirty="0"/>
          </a:p>
          <a:p>
            <a:r>
              <a:rPr lang="en-US" dirty="0" smtClean="0"/>
              <a:t>Public option lost to political wrangling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about the ACA/</a:t>
            </a:r>
            <a:r>
              <a:rPr lang="en-US" cap="none" dirty="0" err="1" smtClean="0"/>
              <a:t>Obamacare</a:t>
            </a:r>
            <a:r>
              <a:rPr lang="en-US" cap="none" dirty="0" smtClean="0"/>
              <a:t>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904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Recommended Reading</a:t>
            </a:r>
            <a:endParaRPr lang="en-US" cap="none" dirty="0"/>
          </a:p>
        </p:txBody>
      </p:sp>
      <p:pic>
        <p:nvPicPr>
          <p:cNvPr id="1026" name="Picture 2" descr="C:\Users\Josh\Desktop\PNHP presentation\understanding health 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91553"/>
            <a:ext cx="22417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h\Desktop\PNHP presentation\second_opi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50110"/>
            <a:ext cx="2124022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sh\Desktop\PNHP presentation\deadly sp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1963978" cy="29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give this talk!</a:t>
            </a:r>
          </a:p>
          <a:p>
            <a:endParaRPr lang="en-US" dirty="0"/>
          </a:p>
          <a:p>
            <a:r>
              <a:rPr lang="en-US" dirty="0" smtClean="0"/>
              <a:t>Solidify a chapter at your school – expose each new class to the fundamental arguments for single payer</a:t>
            </a:r>
          </a:p>
          <a:p>
            <a:endParaRPr lang="en-US" dirty="0"/>
          </a:p>
          <a:p>
            <a:r>
              <a:rPr lang="en-US" dirty="0" smtClean="0"/>
              <a:t>Reach out to your community - educate seniors, union members, congregations, and business groups.</a:t>
            </a:r>
          </a:p>
          <a:p>
            <a:endParaRPr lang="en-US" dirty="0"/>
          </a:p>
          <a:p>
            <a:r>
              <a:rPr lang="en-US" dirty="0" smtClean="0"/>
              <a:t>Interface with the public and your legislators – write letters to the editor and op-eds, and lobby your representatives in person at your state capitol.</a:t>
            </a:r>
          </a:p>
          <a:p>
            <a:endParaRPr lang="en-US" dirty="0"/>
          </a:p>
          <a:p>
            <a:r>
              <a:rPr lang="en-US" dirty="0" smtClean="0"/>
              <a:t>Pass the torch to your friends, colleagues, and protégés – help us grow our movement into an exponentially larges grassroots force!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next…?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233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Josh.Faucher@gmail.com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www.PNHP.org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PNHP’s Annual Meeting – Every Fall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err="1" smtClean="0"/>
              <a:t>SNaHP’s</a:t>
            </a:r>
            <a:r>
              <a:rPr lang="en-US" dirty="0"/>
              <a:t> </a:t>
            </a:r>
            <a:r>
              <a:rPr lang="en-US" dirty="0" smtClean="0"/>
              <a:t>Student Summit – Every Spring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Travel Scholarships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Contacts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39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99360"/>
            <a:ext cx="51771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*US Ortho figure represents semi-urgent request for visit</a:t>
            </a:r>
          </a:p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Sources: Canadian Medical Association 2007 National Physician Survey.</a:t>
            </a:r>
          </a:p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Merritt Hawkins 2009 Survey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Waiting Times for Doctor Appointments</a:t>
            </a:r>
            <a:br>
              <a:rPr lang="en-US" sz="4000" dirty="0" smtClean="0"/>
            </a:br>
            <a:r>
              <a:rPr lang="en-US" sz="2800" dirty="0" smtClean="0"/>
              <a:t>Boston and Canada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Mean wait time in weeks for non-urgent visit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4879485"/>
              </p:ext>
            </p:extLst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264815" y="5582807"/>
            <a:ext cx="226772" cy="22677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13" y="5582807"/>
            <a:ext cx="226772" cy="22677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NOT a reimbursement strategy</a:t>
            </a:r>
          </a:p>
          <a:p>
            <a:pPr lvl="1"/>
            <a:r>
              <a:rPr lang="en-US" dirty="0" smtClean="0"/>
              <a:t>Can coexist with fee-for-service, capitation, DRGs, etc.</a:t>
            </a:r>
          </a:p>
          <a:p>
            <a:pPr lvl="1"/>
            <a:endParaRPr lang="en-US" dirty="0"/>
          </a:p>
          <a:p>
            <a:r>
              <a:rPr lang="en-US" dirty="0" smtClean="0"/>
              <a:t>NOT a health-care delivery scheme</a:t>
            </a:r>
          </a:p>
          <a:p>
            <a:endParaRPr lang="en-US" dirty="0"/>
          </a:p>
          <a:p>
            <a:r>
              <a:rPr lang="en-US" dirty="0" smtClean="0"/>
              <a:t>NOT government employment of/control over doctors (socialized medicine)</a:t>
            </a:r>
          </a:p>
          <a:p>
            <a:endParaRPr lang="en-US" dirty="0"/>
          </a:p>
          <a:p>
            <a:r>
              <a:rPr lang="en-US" dirty="0" smtClean="0"/>
              <a:t>NOT socialism</a:t>
            </a:r>
          </a:p>
          <a:p>
            <a:pPr lvl="1"/>
            <a:r>
              <a:rPr lang="en-US" dirty="0" smtClean="0"/>
              <a:t>Webster’s Dictionary:  </a:t>
            </a:r>
            <a:r>
              <a:rPr lang="en-US" dirty="0"/>
              <a:t>any of various economic and political theories advocating collective or governmental ownership and administration of the means of production and distribution of </a:t>
            </a:r>
            <a:r>
              <a:rPr lang="en-US" dirty="0" smtClean="0"/>
              <a:t>goods</a:t>
            </a:r>
          </a:p>
          <a:p>
            <a:pPr lvl="1"/>
            <a:endParaRPr lang="en-US" dirty="0"/>
          </a:p>
          <a:p>
            <a:r>
              <a:rPr lang="en-US" dirty="0" smtClean="0"/>
              <a:t>NOT a magic bullet, but still </a:t>
            </a:r>
            <a:r>
              <a:rPr lang="en-US" i="1" dirty="0" smtClean="0"/>
              <a:t>very</a:t>
            </a:r>
            <a:r>
              <a:rPr lang="en-US" dirty="0" smtClean="0"/>
              <a:t> important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Single-Payer Is NOT: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582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Financing via Private Insurance:</a:t>
            </a:r>
            <a:endParaRPr lang="en-US" cap="none" dirty="0"/>
          </a:p>
        </p:txBody>
      </p:sp>
      <p:pic>
        <p:nvPicPr>
          <p:cNvPr id="1026" name="Picture 2" descr="C:\Users\Josh\AppData\Local\Microsoft\Windows\Temporary Internet Files\Content.IE5\VLO3HN15\MP90021605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60" y="3429000"/>
            <a:ext cx="9098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sh\AppData\Local\Microsoft\Windows\Temporary Internet Files\Content.IE5\B5358Y0P\MC900286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1828800"/>
            <a:ext cx="1326333" cy="13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sh\AppData\Local\Microsoft\Windows\Temporary Internet Files\Content.IE5\B5358Y0P\MC9003910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5" y="5181600"/>
            <a:ext cx="1171438" cy="10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1" y="2039528"/>
            <a:ext cx="6445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2491965"/>
            <a:ext cx="520224" cy="5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2" y="5573877"/>
            <a:ext cx="612113" cy="64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68" y="4037927"/>
            <a:ext cx="48906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osh\AppData\Local\Microsoft\Windows\Temporary Internet Files\Content.IE5\FMLXIU8S\MM90028355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7" y="3155133"/>
            <a:ext cx="658347" cy="8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osh\AppData\Local\Microsoft\Windows\Temporary Internet Files\Content.IE5\G97D5SV5\MC90044053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48" y="5413868"/>
            <a:ext cx="642002" cy="9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0886">
            <a:off x="4167556" y="2134037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22" y="2206733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25" y="4989892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265">
            <a:off x="4752833" y="5429796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031">
            <a:off x="4183036" y="5443890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14" y="1805591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45" y="3412537"/>
            <a:ext cx="585216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Josh\AppData\Local\Microsoft\Windows\Temporary Internet Files\Content.IE5\G97D5SV5\MC90039116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0392">
            <a:off x="3911134" y="3415459"/>
            <a:ext cx="581451" cy="9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2047946"/>
            <a:ext cx="2209800" cy="31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7850" y="2660732"/>
            <a:ext cx="1552977" cy="10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05100" y="5897891"/>
            <a:ext cx="1265727" cy="121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56961" y="4925714"/>
            <a:ext cx="1613866" cy="925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320536"/>
            <a:ext cx="2590800" cy="1253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16516" y="2944403"/>
            <a:ext cx="5441484" cy="789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4139" y="2282561"/>
            <a:ext cx="1386895" cy="211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4139" y="2769982"/>
            <a:ext cx="1847261" cy="1250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32038" y="3155133"/>
            <a:ext cx="1598996" cy="865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715000" y="4495800"/>
            <a:ext cx="1676400" cy="892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15000" y="5726277"/>
            <a:ext cx="12160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26827">
            <a:off x="2438964" y="187291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Premiums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481520">
            <a:off x="5238502" y="1951668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Reimbursement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does “competition” look like?</a:t>
            </a:r>
          </a:p>
          <a:p>
            <a:endParaRPr lang="en-US" dirty="0"/>
          </a:p>
          <a:p>
            <a:r>
              <a:rPr lang="en-US" dirty="0" smtClean="0"/>
              <a:t>Adverse Selection</a:t>
            </a:r>
          </a:p>
          <a:p>
            <a:endParaRPr lang="en-US" dirty="0"/>
          </a:p>
          <a:p>
            <a:r>
              <a:rPr lang="en-US" dirty="0" smtClean="0"/>
              <a:t>The Medical Loss Ratio</a:t>
            </a:r>
          </a:p>
          <a:p>
            <a:endParaRPr lang="en-US" dirty="0"/>
          </a:p>
          <a:p>
            <a:r>
              <a:rPr lang="en-US" dirty="0" smtClean="0"/>
              <a:t>Policy </a:t>
            </a:r>
            <a:r>
              <a:rPr lang="en-US" dirty="0" err="1" smtClean="0"/>
              <a:t>Recission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Pre-Existing Conditions</a:t>
            </a:r>
          </a:p>
          <a:p>
            <a:endParaRPr lang="en-US" dirty="0"/>
          </a:p>
          <a:p>
            <a:r>
              <a:rPr lang="en-US" dirty="0" smtClean="0"/>
              <a:t>Experience Rating &amp; Regressive Financing</a:t>
            </a:r>
          </a:p>
          <a:p>
            <a:endParaRPr lang="en-US" dirty="0"/>
          </a:p>
          <a:p>
            <a:r>
              <a:rPr lang="en-US" dirty="0" smtClean="0"/>
              <a:t>High Deductible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Problems:  For-Profit Interests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8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Insurance &amp; Employers</a:t>
            </a:r>
          </a:p>
          <a:p>
            <a:pPr lvl="1"/>
            <a:r>
              <a:rPr lang="en-US" dirty="0" smtClean="0"/>
              <a:t>2011:  &gt;21% of people in working households uninsured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Lack of Portability</a:t>
            </a:r>
          </a:p>
          <a:p>
            <a:endParaRPr lang="en-US" dirty="0"/>
          </a:p>
          <a:p>
            <a:r>
              <a:rPr lang="en-US" dirty="0" smtClean="0"/>
              <a:t>Fragmented Access &amp; Lack of Choice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Incomplete Coverage</a:t>
            </a:r>
          </a:p>
          <a:p>
            <a:pPr lvl="1"/>
            <a:r>
              <a:rPr lang="en-US" dirty="0" smtClean="0"/>
              <a:t>2010:  33% of Americans forwent seeing a doctor or filling a prescription due to costs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Financial Hardship</a:t>
            </a:r>
          </a:p>
          <a:p>
            <a:pPr lvl="1"/>
            <a:r>
              <a:rPr lang="en-US" dirty="0" smtClean="0"/>
              <a:t>Medical bills contribute to half of all bankruptcies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Health Consequences</a:t>
            </a:r>
          </a:p>
          <a:p>
            <a:pPr lvl="1"/>
            <a:r>
              <a:rPr lang="en-US" dirty="0" smtClean="0"/>
              <a:t>45,000 deaths annually are attributed to a lack of health insurance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marL="45720" indent="0">
              <a:buNone/>
            </a:pPr>
            <a:endParaRPr lang="en-US" sz="1500" dirty="0" smtClean="0"/>
          </a:p>
          <a:p>
            <a:pPr marL="45720" indent="0">
              <a:buNone/>
            </a:pPr>
            <a:r>
              <a:rPr lang="en-US" sz="1500" dirty="0" smtClean="0"/>
              <a:t>1. US Census Bureau, 2012.</a:t>
            </a:r>
          </a:p>
          <a:p>
            <a:pPr marL="45720" indent="0">
              <a:buNone/>
            </a:pPr>
            <a:r>
              <a:rPr lang="en-US" sz="1500" dirty="0" smtClean="0"/>
              <a:t>2. Schoen et al., 2010.</a:t>
            </a:r>
          </a:p>
          <a:p>
            <a:pPr marL="45720" indent="0">
              <a:buNone/>
            </a:pPr>
            <a:r>
              <a:rPr lang="en-US" sz="1500" dirty="0" smtClean="0"/>
              <a:t>3. </a:t>
            </a:r>
            <a:r>
              <a:rPr lang="en-US" sz="1500" dirty="0" err="1" smtClean="0"/>
              <a:t>Himmelstein</a:t>
            </a:r>
            <a:r>
              <a:rPr lang="en-US" sz="1500" dirty="0" smtClean="0"/>
              <a:t> et al., 2009.</a:t>
            </a:r>
          </a:p>
          <a:p>
            <a:pPr marL="45720" indent="0">
              <a:buNone/>
            </a:pPr>
            <a:r>
              <a:rPr lang="en-US" sz="1500" dirty="0" smtClean="0"/>
              <a:t>4. </a:t>
            </a:r>
            <a:r>
              <a:rPr lang="en-US" sz="1500" dirty="0" err="1" smtClean="0"/>
              <a:t>Wilper</a:t>
            </a:r>
            <a:r>
              <a:rPr lang="en-US" sz="1500" dirty="0" smtClean="0"/>
              <a:t> et al., 2009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Problems:  The Uninsured &amp; Underinsured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969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5606" y="1463040"/>
            <a:ext cx="7593178" cy="3869741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2921" y="1623972"/>
          <a:ext cx="7593177" cy="369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3177"/>
              </a:tblGrid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>
          <a:xfrm>
            <a:off x="961969" y="1566159"/>
            <a:ext cx="7636121" cy="3775718"/>
          </a:xfrm>
          <a:custGeom>
            <a:avLst/>
            <a:gdLst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14890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11061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908083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119505 w 7605905"/>
              <a:gd name="connsiteY12" fmla="*/ 2574062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43200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1207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8141 w 7605905"/>
              <a:gd name="connsiteY4" fmla="*/ 3647029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2326 w 7605905"/>
              <a:gd name="connsiteY21" fmla="*/ 2278071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895450 w 7605905"/>
              <a:gd name="connsiteY24" fmla="*/ 1701947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70233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799279 w 7605905"/>
              <a:gd name="connsiteY28" fmla="*/ 1427098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47699 w 7605905"/>
              <a:gd name="connsiteY30" fmla="*/ 1300245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8941 w 7605905"/>
              <a:gd name="connsiteY39" fmla="*/ 887972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199949 w 7605905"/>
              <a:gd name="connsiteY38" fmla="*/ 909114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83602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525711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82261 w 7605905"/>
              <a:gd name="connsiteY7" fmla="*/ 3504319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903829 w 7605905"/>
              <a:gd name="connsiteY8" fmla="*/ 3499033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57535 w 7605905"/>
              <a:gd name="connsiteY9" fmla="*/ 3176615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75094 w 7605905"/>
              <a:gd name="connsiteY10" fmla="*/ 2817197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627293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8925 w 7605905"/>
              <a:gd name="connsiteY12" fmla="*/ 2568651 h 3805595"/>
              <a:gd name="connsiteX13" fmla="*/ 2219931 w 7605905"/>
              <a:gd name="connsiteY13" fmla="*/ 2552920 h 3805595"/>
              <a:gd name="connsiteX14" fmla="*/ 2283357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078925 w 7605905"/>
              <a:gd name="connsiteY13" fmla="*/ 2568651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83357 w 7605905"/>
              <a:gd name="connsiteY15" fmla="*/ 2552920 h 3805595"/>
              <a:gd name="connsiteX16" fmla="*/ 2367926 w 7605905"/>
              <a:gd name="connsiteY16" fmla="*/ 2616347 h 3805595"/>
              <a:gd name="connsiteX17" fmla="*/ 2526492 w 7605905"/>
              <a:gd name="connsiteY17" fmla="*/ 2756727 h 3805595"/>
              <a:gd name="connsiteX18" fmla="*/ 2727343 w 7605905"/>
              <a:gd name="connsiteY18" fmla="*/ 2568777 h 3805595"/>
              <a:gd name="connsiteX19" fmla="*/ 2833054 w 7605905"/>
              <a:gd name="connsiteY19" fmla="*/ 2529323 h 3805595"/>
              <a:gd name="connsiteX20" fmla="*/ 2970479 w 7605905"/>
              <a:gd name="connsiteY20" fmla="*/ 2494779 h 3805595"/>
              <a:gd name="connsiteX21" fmla="*/ 3171329 w 7605905"/>
              <a:gd name="connsiteY21" fmla="*/ 2341498 h 3805595"/>
              <a:gd name="connsiteX22" fmla="*/ 3285032 w 7605905"/>
              <a:gd name="connsiteY22" fmla="*/ 2288892 h 3805595"/>
              <a:gd name="connsiteX23" fmla="*/ 3440892 w 7605905"/>
              <a:gd name="connsiteY23" fmla="*/ 2235787 h 3805595"/>
              <a:gd name="connsiteX24" fmla="*/ 3736883 w 7605905"/>
              <a:gd name="connsiteY24" fmla="*/ 1913368 h 3805595"/>
              <a:gd name="connsiteX25" fmla="*/ 3903566 w 7605905"/>
              <a:gd name="connsiteY25" fmla="*/ 1715474 h 3805595"/>
              <a:gd name="connsiteX26" fmla="*/ 4165013 w 7605905"/>
              <a:gd name="connsiteY26" fmla="*/ 1681054 h 3805595"/>
              <a:gd name="connsiteX27" fmla="*/ 4376435 w 7605905"/>
              <a:gd name="connsiteY27" fmla="*/ 1575093 h 3805595"/>
              <a:gd name="connsiteX28" fmla="*/ 4577285 w 7605905"/>
              <a:gd name="connsiteY28" fmla="*/ 1633234 h 3805595"/>
              <a:gd name="connsiteX29" fmla="*/ 4810100 w 7605905"/>
              <a:gd name="connsiteY29" fmla="*/ 1435214 h 3805595"/>
              <a:gd name="connsiteX30" fmla="*/ 4936703 w 7605905"/>
              <a:gd name="connsiteY30" fmla="*/ 1363671 h 3805595"/>
              <a:gd name="connsiteX31" fmla="*/ 5050404 w 7605905"/>
              <a:gd name="connsiteY31" fmla="*/ 1311066 h 3805595"/>
              <a:gd name="connsiteX32" fmla="*/ 5227408 w 7605905"/>
              <a:gd name="connsiteY32" fmla="*/ 1448240 h 3805595"/>
              <a:gd name="connsiteX33" fmla="*/ 5338405 w 7605905"/>
              <a:gd name="connsiteY33" fmla="*/ 1490525 h 3805595"/>
              <a:gd name="connsiteX34" fmla="*/ 5475829 w 7605905"/>
              <a:gd name="connsiteY34" fmla="*/ 1511667 h 3805595"/>
              <a:gd name="connsiteX35" fmla="*/ 5544541 w 7605905"/>
              <a:gd name="connsiteY35" fmla="*/ 1511667 h 3805595"/>
              <a:gd name="connsiteX36" fmla="*/ 5771820 w 7605905"/>
              <a:gd name="connsiteY36" fmla="*/ 1326673 h 3805595"/>
              <a:gd name="connsiteX37" fmla="*/ 5919815 w 7605905"/>
              <a:gd name="connsiteY37" fmla="*/ 1141678 h 3805595"/>
              <a:gd name="connsiteX38" fmla="*/ 6020240 w 7605905"/>
              <a:gd name="connsiteY38" fmla="*/ 1035967 h 3805595"/>
              <a:gd name="connsiteX39" fmla="*/ 6202655 w 7605905"/>
              <a:gd name="connsiteY39" fmla="*/ 925346 h 3805595"/>
              <a:gd name="connsiteX40" fmla="*/ 6456236 w 7605905"/>
              <a:gd name="connsiteY40" fmla="*/ 879856 h 3805595"/>
              <a:gd name="connsiteX41" fmla="*/ 6675648 w 7605905"/>
              <a:gd name="connsiteY41" fmla="*/ 729405 h 3805595"/>
              <a:gd name="connsiteX42" fmla="*/ 6908213 w 7605905"/>
              <a:gd name="connsiteY42" fmla="*/ 449271 h 3805595"/>
              <a:gd name="connsiteX43" fmla="*/ 7146062 w 7605905"/>
              <a:gd name="connsiteY43" fmla="*/ 623694 h 3805595"/>
              <a:gd name="connsiteX44" fmla="*/ 7352199 w 7605905"/>
              <a:gd name="connsiteY44" fmla="*/ 549697 h 3805595"/>
              <a:gd name="connsiteX45" fmla="*/ 7605905 w 7605905"/>
              <a:gd name="connsiteY45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526492 w 7605905"/>
              <a:gd name="connsiteY16" fmla="*/ 2756727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367926 w 7605905"/>
              <a:gd name="connsiteY15" fmla="*/ 2616347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233231 w 7605905"/>
              <a:gd name="connsiteY15" fmla="*/ 2761646 h 3805595"/>
              <a:gd name="connsiteX16" fmla="*/ 2451063 w 7605905"/>
              <a:gd name="connsiteY16" fmla="*/ 2821304 h 3805595"/>
              <a:gd name="connsiteX17" fmla="*/ 2727343 w 7605905"/>
              <a:gd name="connsiteY17" fmla="*/ 2568777 h 3805595"/>
              <a:gd name="connsiteX18" fmla="*/ 2833054 w 7605905"/>
              <a:gd name="connsiteY18" fmla="*/ 2529323 h 3805595"/>
              <a:gd name="connsiteX19" fmla="*/ 2970479 w 7605905"/>
              <a:gd name="connsiteY19" fmla="*/ 2494779 h 3805595"/>
              <a:gd name="connsiteX20" fmla="*/ 3171329 w 7605905"/>
              <a:gd name="connsiteY20" fmla="*/ 2341498 h 3805595"/>
              <a:gd name="connsiteX21" fmla="*/ 3285032 w 7605905"/>
              <a:gd name="connsiteY21" fmla="*/ 2288892 h 3805595"/>
              <a:gd name="connsiteX22" fmla="*/ 3440892 w 7605905"/>
              <a:gd name="connsiteY22" fmla="*/ 2235787 h 3805595"/>
              <a:gd name="connsiteX23" fmla="*/ 3736883 w 7605905"/>
              <a:gd name="connsiteY23" fmla="*/ 1913368 h 3805595"/>
              <a:gd name="connsiteX24" fmla="*/ 3903566 w 7605905"/>
              <a:gd name="connsiteY24" fmla="*/ 1715474 h 3805595"/>
              <a:gd name="connsiteX25" fmla="*/ 4165013 w 7605905"/>
              <a:gd name="connsiteY25" fmla="*/ 1681054 h 3805595"/>
              <a:gd name="connsiteX26" fmla="*/ 4376435 w 7605905"/>
              <a:gd name="connsiteY26" fmla="*/ 1575093 h 3805595"/>
              <a:gd name="connsiteX27" fmla="*/ 4577285 w 7605905"/>
              <a:gd name="connsiteY27" fmla="*/ 1633234 h 3805595"/>
              <a:gd name="connsiteX28" fmla="*/ 4810100 w 7605905"/>
              <a:gd name="connsiteY28" fmla="*/ 1435214 h 3805595"/>
              <a:gd name="connsiteX29" fmla="*/ 4936703 w 7605905"/>
              <a:gd name="connsiteY29" fmla="*/ 1363671 h 3805595"/>
              <a:gd name="connsiteX30" fmla="*/ 5050404 w 7605905"/>
              <a:gd name="connsiteY30" fmla="*/ 1311066 h 3805595"/>
              <a:gd name="connsiteX31" fmla="*/ 5227408 w 7605905"/>
              <a:gd name="connsiteY31" fmla="*/ 1448240 h 3805595"/>
              <a:gd name="connsiteX32" fmla="*/ 5338405 w 7605905"/>
              <a:gd name="connsiteY32" fmla="*/ 1490525 h 3805595"/>
              <a:gd name="connsiteX33" fmla="*/ 5475829 w 7605905"/>
              <a:gd name="connsiteY33" fmla="*/ 1511667 h 3805595"/>
              <a:gd name="connsiteX34" fmla="*/ 5544541 w 7605905"/>
              <a:gd name="connsiteY34" fmla="*/ 1511667 h 3805595"/>
              <a:gd name="connsiteX35" fmla="*/ 5771820 w 7605905"/>
              <a:gd name="connsiteY35" fmla="*/ 1326673 h 3805595"/>
              <a:gd name="connsiteX36" fmla="*/ 5919815 w 7605905"/>
              <a:gd name="connsiteY36" fmla="*/ 1141678 h 3805595"/>
              <a:gd name="connsiteX37" fmla="*/ 6020240 w 7605905"/>
              <a:gd name="connsiteY37" fmla="*/ 1035967 h 3805595"/>
              <a:gd name="connsiteX38" fmla="*/ 6202655 w 7605905"/>
              <a:gd name="connsiteY38" fmla="*/ 925346 h 3805595"/>
              <a:gd name="connsiteX39" fmla="*/ 6456236 w 7605905"/>
              <a:gd name="connsiteY39" fmla="*/ 879856 h 3805595"/>
              <a:gd name="connsiteX40" fmla="*/ 6675648 w 7605905"/>
              <a:gd name="connsiteY40" fmla="*/ 729405 h 3805595"/>
              <a:gd name="connsiteX41" fmla="*/ 6908213 w 7605905"/>
              <a:gd name="connsiteY41" fmla="*/ 449271 h 3805595"/>
              <a:gd name="connsiteX42" fmla="*/ 7146062 w 7605905"/>
              <a:gd name="connsiteY42" fmla="*/ 623694 h 3805595"/>
              <a:gd name="connsiteX43" fmla="*/ 7352199 w 7605905"/>
              <a:gd name="connsiteY43" fmla="*/ 549697 h 3805595"/>
              <a:gd name="connsiteX44" fmla="*/ 7605905 w 7605905"/>
              <a:gd name="connsiteY44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51063 w 7605905"/>
              <a:gd name="connsiteY15" fmla="*/ 282130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727343 w 7605905"/>
              <a:gd name="connsiteY16" fmla="*/ 2568777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33054 w 7605905"/>
              <a:gd name="connsiteY17" fmla="*/ 2529323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2970479 w 7605905"/>
              <a:gd name="connsiteY18" fmla="*/ 2494779 h 3805595"/>
              <a:gd name="connsiteX19" fmla="*/ 3171329 w 7605905"/>
              <a:gd name="connsiteY19" fmla="*/ 2341498 h 3805595"/>
              <a:gd name="connsiteX20" fmla="*/ 3285032 w 7605905"/>
              <a:gd name="connsiteY20" fmla="*/ 2288892 h 3805595"/>
              <a:gd name="connsiteX21" fmla="*/ 3440892 w 7605905"/>
              <a:gd name="connsiteY21" fmla="*/ 2235787 h 3805595"/>
              <a:gd name="connsiteX22" fmla="*/ 3736883 w 7605905"/>
              <a:gd name="connsiteY22" fmla="*/ 1913368 h 3805595"/>
              <a:gd name="connsiteX23" fmla="*/ 3903566 w 7605905"/>
              <a:gd name="connsiteY23" fmla="*/ 1715474 h 3805595"/>
              <a:gd name="connsiteX24" fmla="*/ 4165013 w 7605905"/>
              <a:gd name="connsiteY24" fmla="*/ 1681054 h 3805595"/>
              <a:gd name="connsiteX25" fmla="*/ 4376435 w 7605905"/>
              <a:gd name="connsiteY25" fmla="*/ 1575093 h 3805595"/>
              <a:gd name="connsiteX26" fmla="*/ 4577285 w 7605905"/>
              <a:gd name="connsiteY26" fmla="*/ 1633234 h 3805595"/>
              <a:gd name="connsiteX27" fmla="*/ 4810100 w 7605905"/>
              <a:gd name="connsiteY27" fmla="*/ 1435214 h 3805595"/>
              <a:gd name="connsiteX28" fmla="*/ 4936703 w 7605905"/>
              <a:gd name="connsiteY28" fmla="*/ 1363671 h 3805595"/>
              <a:gd name="connsiteX29" fmla="*/ 5050404 w 7605905"/>
              <a:gd name="connsiteY29" fmla="*/ 1311066 h 3805595"/>
              <a:gd name="connsiteX30" fmla="*/ 5227408 w 7605905"/>
              <a:gd name="connsiteY30" fmla="*/ 1448240 h 3805595"/>
              <a:gd name="connsiteX31" fmla="*/ 5338405 w 7605905"/>
              <a:gd name="connsiteY31" fmla="*/ 1490525 h 3805595"/>
              <a:gd name="connsiteX32" fmla="*/ 5475829 w 7605905"/>
              <a:gd name="connsiteY32" fmla="*/ 1511667 h 3805595"/>
              <a:gd name="connsiteX33" fmla="*/ 5544541 w 7605905"/>
              <a:gd name="connsiteY33" fmla="*/ 1511667 h 3805595"/>
              <a:gd name="connsiteX34" fmla="*/ 5771820 w 7605905"/>
              <a:gd name="connsiteY34" fmla="*/ 1326673 h 3805595"/>
              <a:gd name="connsiteX35" fmla="*/ 5919815 w 7605905"/>
              <a:gd name="connsiteY35" fmla="*/ 1141678 h 3805595"/>
              <a:gd name="connsiteX36" fmla="*/ 6020240 w 7605905"/>
              <a:gd name="connsiteY36" fmla="*/ 1035967 h 3805595"/>
              <a:gd name="connsiteX37" fmla="*/ 6202655 w 7605905"/>
              <a:gd name="connsiteY37" fmla="*/ 925346 h 3805595"/>
              <a:gd name="connsiteX38" fmla="*/ 6456236 w 7605905"/>
              <a:gd name="connsiteY38" fmla="*/ 879856 h 3805595"/>
              <a:gd name="connsiteX39" fmla="*/ 6675648 w 7605905"/>
              <a:gd name="connsiteY39" fmla="*/ 729405 h 3805595"/>
              <a:gd name="connsiteX40" fmla="*/ 6908213 w 7605905"/>
              <a:gd name="connsiteY40" fmla="*/ 449271 h 3805595"/>
              <a:gd name="connsiteX41" fmla="*/ 7146062 w 7605905"/>
              <a:gd name="connsiteY41" fmla="*/ 623694 h 3805595"/>
              <a:gd name="connsiteX42" fmla="*/ 7352199 w 7605905"/>
              <a:gd name="connsiteY42" fmla="*/ 549697 h 3805595"/>
              <a:gd name="connsiteX43" fmla="*/ 7605905 w 7605905"/>
              <a:gd name="connsiteY43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171329 w 7605905"/>
              <a:gd name="connsiteY18" fmla="*/ 2341498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88892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440892 w 7605905"/>
              <a:gd name="connsiteY20" fmla="*/ 2235787 h 3805595"/>
              <a:gd name="connsiteX21" fmla="*/ 3736883 w 7605905"/>
              <a:gd name="connsiteY21" fmla="*/ 1913368 h 3805595"/>
              <a:gd name="connsiteX22" fmla="*/ 3903566 w 7605905"/>
              <a:gd name="connsiteY22" fmla="*/ 1715474 h 3805595"/>
              <a:gd name="connsiteX23" fmla="*/ 4165013 w 7605905"/>
              <a:gd name="connsiteY23" fmla="*/ 1681054 h 3805595"/>
              <a:gd name="connsiteX24" fmla="*/ 4376435 w 7605905"/>
              <a:gd name="connsiteY24" fmla="*/ 1575093 h 3805595"/>
              <a:gd name="connsiteX25" fmla="*/ 4577285 w 7605905"/>
              <a:gd name="connsiteY25" fmla="*/ 1633234 h 3805595"/>
              <a:gd name="connsiteX26" fmla="*/ 4810100 w 7605905"/>
              <a:gd name="connsiteY26" fmla="*/ 1435214 h 3805595"/>
              <a:gd name="connsiteX27" fmla="*/ 4936703 w 7605905"/>
              <a:gd name="connsiteY27" fmla="*/ 1363671 h 3805595"/>
              <a:gd name="connsiteX28" fmla="*/ 5050404 w 7605905"/>
              <a:gd name="connsiteY28" fmla="*/ 1311066 h 3805595"/>
              <a:gd name="connsiteX29" fmla="*/ 5227408 w 7605905"/>
              <a:gd name="connsiteY29" fmla="*/ 1448240 h 3805595"/>
              <a:gd name="connsiteX30" fmla="*/ 5338405 w 7605905"/>
              <a:gd name="connsiteY30" fmla="*/ 1490525 h 3805595"/>
              <a:gd name="connsiteX31" fmla="*/ 5475829 w 7605905"/>
              <a:gd name="connsiteY31" fmla="*/ 1511667 h 3805595"/>
              <a:gd name="connsiteX32" fmla="*/ 5544541 w 7605905"/>
              <a:gd name="connsiteY32" fmla="*/ 1511667 h 3805595"/>
              <a:gd name="connsiteX33" fmla="*/ 5771820 w 7605905"/>
              <a:gd name="connsiteY33" fmla="*/ 1326673 h 3805595"/>
              <a:gd name="connsiteX34" fmla="*/ 5919815 w 7605905"/>
              <a:gd name="connsiteY34" fmla="*/ 1141678 h 3805595"/>
              <a:gd name="connsiteX35" fmla="*/ 6020240 w 7605905"/>
              <a:gd name="connsiteY35" fmla="*/ 1035967 h 3805595"/>
              <a:gd name="connsiteX36" fmla="*/ 6202655 w 7605905"/>
              <a:gd name="connsiteY36" fmla="*/ 925346 h 3805595"/>
              <a:gd name="connsiteX37" fmla="*/ 6456236 w 7605905"/>
              <a:gd name="connsiteY37" fmla="*/ 879856 h 3805595"/>
              <a:gd name="connsiteX38" fmla="*/ 6675648 w 7605905"/>
              <a:gd name="connsiteY38" fmla="*/ 729405 h 3805595"/>
              <a:gd name="connsiteX39" fmla="*/ 6908213 w 7605905"/>
              <a:gd name="connsiteY39" fmla="*/ 449271 h 3805595"/>
              <a:gd name="connsiteX40" fmla="*/ 7146062 w 7605905"/>
              <a:gd name="connsiteY40" fmla="*/ 623694 h 3805595"/>
              <a:gd name="connsiteX41" fmla="*/ 7352199 w 7605905"/>
              <a:gd name="connsiteY41" fmla="*/ 549697 h 3805595"/>
              <a:gd name="connsiteX42" fmla="*/ 7605905 w 7605905"/>
              <a:gd name="connsiteY42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36883 w 7605905"/>
              <a:gd name="connsiteY20" fmla="*/ 1913368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03566 w 7605905"/>
              <a:gd name="connsiteY21" fmla="*/ 1715474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65013 w 7605905"/>
              <a:gd name="connsiteY22" fmla="*/ 1681054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6435 w 7605905"/>
              <a:gd name="connsiteY23" fmla="*/ 157509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77285 w 7605905"/>
              <a:gd name="connsiteY24" fmla="*/ 1633234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810100 w 7605905"/>
              <a:gd name="connsiteY25" fmla="*/ 1435214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936703 w 7605905"/>
              <a:gd name="connsiteY26" fmla="*/ 1363671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050404 w 7605905"/>
              <a:gd name="connsiteY27" fmla="*/ 1311066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338405 w 7605905"/>
              <a:gd name="connsiteY29" fmla="*/ 1490525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27408 w 7605905"/>
              <a:gd name="connsiteY28" fmla="*/ 1448240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475829 w 7605905"/>
              <a:gd name="connsiteY30" fmla="*/ 1511667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4898988 w 7605905"/>
              <a:gd name="connsiteY26" fmla="*/ 1611219 h 3805595"/>
              <a:gd name="connsiteX27" fmla="*/ 5120445 w 7605905"/>
              <a:gd name="connsiteY27" fmla="*/ 1698531 h 3805595"/>
              <a:gd name="connsiteX28" fmla="*/ 5232796 w 7605905"/>
              <a:gd name="connsiteY28" fmla="*/ 1803416 h 3805595"/>
              <a:gd name="connsiteX29" fmla="*/ 5446161 w 7605905"/>
              <a:gd name="connsiteY29" fmla="*/ 1845701 h 3805595"/>
              <a:gd name="connsiteX30" fmla="*/ 5637463 w 7605905"/>
              <a:gd name="connsiteY30" fmla="*/ 1737688 h 3805595"/>
              <a:gd name="connsiteX31" fmla="*/ 5544541 w 7605905"/>
              <a:gd name="connsiteY31" fmla="*/ 1511667 h 3805595"/>
              <a:gd name="connsiteX32" fmla="*/ 5771820 w 7605905"/>
              <a:gd name="connsiteY32" fmla="*/ 1326673 h 3805595"/>
              <a:gd name="connsiteX33" fmla="*/ 5919815 w 7605905"/>
              <a:gd name="connsiteY33" fmla="*/ 1141678 h 3805595"/>
              <a:gd name="connsiteX34" fmla="*/ 6020240 w 7605905"/>
              <a:gd name="connsiteY34" fmla="*/ 1035967 h 3805595"/>
              <a:gd name="connsiteX35" fmla="*/ 6202655 w 7605905"/>
              <a:gd name="connsiteY35" fmla="*/ 925346 h 3805595"/>
              <a:gd name="connsiteX36" fmla="*/ 6456236 w 7605905"/>
              <a:gd name="connsiteY36" fmla="*/ 879856 h 3805595"/>
              <a:gd name="connsiteX37" fmla="*/ 6675648 w 7605905"/>
              <a:gd name="connsiteY37" fmla="*/ 729405 h 3805595"/>
              <a:gd name="connsiteX38" fmla="*/ 6908213 w 7605905"/>
              <a:gd name="connsiteY38" fmla="*/ 449271 h 3805595"/>
              <a:gd name="connsiteX39" fmla="*/ 7146062 w 7605905"/>
              <a:gd name="connsiteY39" fmla="*/ 623694 h 3805595"/>
              <a:gd name="connsiteX40" fmla="*/ 7352199 w 7605905"/>
              <a:gd name="connsiteY40" fmla="*/ 549697 h 3805595"/>
              <a:gd name="connsiteX41" fmla="*/ 7605905 w 7605905"/>
              <a:gd name="connsiteY41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0445 w 7605905"/>
              <a:gd name="connsiteY26" fmla="*/ 1698531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32796 w 7605905"/>
              <a:gd name="connsiteY27" fmla="*/ 1803416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446161 w 7605905"/>
              <a:gd name="connsiteY28" fmla="*/ 1845701 h 3805595"/>
              <a:gd name="connsiteX29" fmla="*/ 5637463 w 7605905"/>
              <a:gd name="connsiteY29" fmla="*/ 1737688 h 3805595"/>
              <a:gd name="connsiteX30" fmla="*/ 5544541 w 7605905"/>
              <a:gd name="connsiteY30" fmla="*/ 1511667 h 3805595"/>
              <a:gd name="connsiteX31" fmla="*/ 5771820 w 7605905"/>
              <a:gd name="connsiteY31" fmla="*/ 1326673 h 3805595"/>
              <a:gd name="connsiteX32" fmla="*/ 5919815 w 7605905"/>
              <a:gd name="connsiteY32" fmla="*/ 1141678 h 3805595"/>
              <a:gd name="connsiteX33" fmla="*/ 6020240 w 7605905"/>
              <a:gd name="connsiteY33" fmla="*/ 1035967 h 3805595"/>
              <a:gd name="connsiteX34" fmla="*/ 6202655 w 7605905"/>
              <a:gd name="connsiteY34" fmla="*/ 925346 h 3805595"/>
              <a:gd name="connsiteX35" fmla="*/ 6456236 w 7605905"/>
              <a:gd name="connsiteY35" fmla="*/ 879856 h 3805595"/>
              <a:gd name="connsiteX36" fmla="*/ 6675648 w 7605905"/>
              <a:gd name="connsiteY36" fmla="*/ 729405 h 3805595"/>
              <a:gd name="connsiteX37" fmla="*/ 6908213 w 7605905"/>
              <a:gd name="connsiteY37" fmla="*/ 449271 h 3805595"/>
              <a:gd name="connsiteX38" fmla="*/ 7146062 w 7605905"/>
              <a:gd name="connsiteY38" fmla="*/ 623694 h 3805595"/>
              <a:gd name="connsiteX39" fmla="*/ 7352199 w 7605905"/>
              <a:gd name="connsiteY39" fmla="*/ 549697 h 3805595"/>
              <a:gd name="connsiteX40" fmla="*/ 7605905 w 7605905"/>
              <a:gd name="connsiteY40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637463 w 7605905"/>
              <a:gd name="connsiteY28" fmla="*/ 1737688 h 3805595"/>
              <a:gd name="connsiteX29" fmla="*/ 5544541 w 7605905"/>
              <a:gd name="connsiteY29" fmla="*/ 1511667 h 3805595"/>
              <a:gd name="connsiteX30" fmla="*/ 5771820 w 7605905"/>
              <a:gd name="connsiteY30" fmla="*/ 1326673 h 3805595"/>
              <a:gd name="connsiteX31" fmla="*/ 5919815 w 7605905"/>
              <a:gd name="connsiteY31" fmla="*/ 1141678 h 3805595"/>
              <a:gd name="connsiteX32" fmla="*/ 6020240 w 7605905"/>
              <a:gd name="connsiteY32" fmla="*/ 1035967 h 3805595"/>
              <a:gd name="connsiteX33" fmla="*/ 6202655 w 7605905"/>
              <a:gd name="connsiteY33" fmla="*/ 925346 h 3805595"/>
              <a:gd name="connsiteX34" fmla="*/ 6456236 w 7605905"/>
              <a:gd name="connsiteY34" fmla="*/ 879856 h 3805595"/>
              <a:gd name="connsiteX35" fmla="*/ 6675648 w 7605905"/>
              <a:gd name="connsiteY35" fmla="*/ 729405 h 3805595"/>
              <a:gd name="connsiteX36" fmla="*/ 6908213 w 7605905"/>
              <a:gd name="connsiteY36" fmla="*/ 449271 h 3805595"/>
              <a:gd name="connsiteX37" fmla="*/ 7146062 w 7605905"/>
              <a:gd name="connsiteY37" fmla="*/ 623694 h 3805595"/>
              <a:gd name="connsiteX38" fmla="*/ 7352199 w 7605905"/>
              <a:gd name="connsiteY38" fmla="*/ 549697 h 3805595"/>
              <a:gd name="connsiteX39" fmla="*/ 7605905 w 7605905"/>
              <a:gd name="connsiteY39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44541 w 7605905"/>
              <a:gd name="connsiteY28" fmla="*/ 1511667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771820 w 7605905"/>
              <a:gd name="connsiteY29" fmla="*/ 1326673 h 3805595"/>
              <a:gd name="connsiteX30" fmla="*/ 5919815 w 7605905"/>
              <a:gd name="connsiteY30" fmla="*/ 1141678 h 3805595"/>
              <a:gd name="connsiteX31" fmla="*/ 6020240 w 7605905"/>
              <a:gd name="connsiteY31" fmla="*/ 1035967 h 3805595"/>
              <a:gd name="connsiteX32" fmla="*/ 6202655 w 7605905"/>
              <a:gd name="connsiteY32" fmla="*/ 925346 h 3805595"/>
              <a:gd name="connsiteX33" fmla="*/ 6456236 w 7605905"/>
              <a:gd name="connsiteY33" fmla="*/ 879856 h 3805595"/>
              <a:gd name="connsiteX34" fmla="*/ 6675648 w 7605905"/>
              <a:gd name="connsiteY34" fmla="*/ 729405 h 3805595"/>
              <a:gd name="connsiteX35" fmla="*/ 6908213 w 7605905"/>
              <a:gd name="connsiteY35" fmla="*/ 449271 h 3805595"/>
              <a:gd name="connsiteX36" fmla="*/ 7146062 w 7605905"/>
              <a:gd name="connsiteY36" fmla="*/ 623694 h 3805595"/>
              <a:gd name="connsiteX37" fmla="*/ 7352199 w 7605905"/>
              <a:gd name="connsiteY37" fmla="*/ 549697 h 3805595"/>
              <a:gd name="connsiteX38" fmla="*/ 7605905 w 7605905"/>
              <a:gd name="connsiteY38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919815 w 7605905"/>
              <a:gd name="connsiteY29" fmla="*/ 1141678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20240 w 7605905"/>
              <a:gd name="connsiteY30" fmla="*/ 103596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068731 w 7605905"/>
              <a:gd name="connsiteY30" fmla="*/ 1192030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354285 w 7605905"/>
              <a:gd name="connsiteY30" fmla="*/ 1283515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202655 w 7605905"/>
              <a:gd name="connsiteY31" fmla="*/ 925346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75065 w 7605905"/>
              <a:gd name="connsiteY31" fmla="*/ 989924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456236 w 7605905"/>
              <a:gd name="connsiteY32" fmla="*/ 879856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08213 w 7605905"/>
              <a:gd name="connsiteY34" fmla="*/ 449271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29765 w 7605905"/>
              <a:gd name="connsiteY34" fmla="*/ 680674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02587 w 7605905"/>
              <a:gd name="connsiteY33" fmla="*/ 729405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675648 w 7605905"/>
              <a:gd name="connsiteY33" fmla="*/ 847798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78255 w 7605905"/>
              <a:gd name="connsiteY34" fmla="*/ 933602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46062 w 7605905"/>
              <a:gd name="connsiteY35" fmla="*/ 623694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605905 w 7605905"/>
              <a:gd name="connsiteY0" fmla="*/ 0 h 3805595"/>
              <a:gd name="connsiteX1" fmla="*/ 7600620 w 7605905"/>
              <a:gd name="connsiteY1" fmla="*/ 3805595 h 3805595"/>
              <a:gd name="connsiteX2" fmla="*/ 0 w 7605905"/>
              <a:gd name="connsiteY2" fmla="*/ 3805595 h 3805595"/>
              <a:gd name="connsiteX3" fmla="*/ 0 w 7605905"/>
              <a:gd name="connsiteY3" fmla="*/ 3668171 h 3805595"/>
              <a:gd name="connsiteX4" fmla="*/ 55435 w 7605905"/>
              <a:gd name="connsiteY4" fmla="*/ 3636208 h 3805595"/>
              <a:gd name="connsiteX5" fmla="*/ 227279 w 7605905"/>
              <a:gd name="connsiteY5" fmla="*/ 3562076 h 3805595"/>
              <a:gd name="connsiteX6" fmla="*/ 502127 w 7605905"/>
              <a:gd name="connsiteY6" fmla="*/ 3493422 h 3805595"/>
              <a:gd name="connsiteX7" fmla="*/ 793036 w 7605905"/>
              <a:gd name="connsiteY7" fmla="*/ 3482794 h 3805595"/>
              <a:gd name="connsiteX8" fmla="*/ 898442 w 7605905"/>
              <a:gd name="connsiteY8" fmla="*/ 3477507 h 3805595"/>
              <a:gd name="connsiteX9" fmla="*/ 1114432 w 7605905"/>
              <a:gd name="connsiteY9" fmla="*/ 3149708 h 3805595"/>
              <a:gd name="connsiteX10" fmla="*/ 1558930 w 7605905"/>
              <a:gd name="connsiteY10" fmla="*/ 2747238 h 3805595"/>
              <a:gd name="connsiteX11" fmla="*/ 1886440 w 7605905"/>
              <a:gd name="connsiteY11" fmla="*/ 2573479 h 3805595"/>
              <a:gd name="connsiteX12" fmla="*/ 2070187 w 7605905"/>
              <a:gd name="connsiteY12" fmla="*/ 2535479 h 3805595"/>
              <a:gd name="connsiteX13" fmla="*/ 2143579 w 7605905"/>
              <a:gd name="connsiteY13" fmla="*/ 2520217 h 3805595"/>
              <a:gd name="connsiteX14" fmla="*/ 2219931 w 7605905"/>
              <a:gd name="connsiteY14" fmla="*/ 2552920 h 3805595"/>
              <a:gd name="connsiteX15" fmla="*/ 2407961 w 7605905"/>
              <a:gd name="connsiteY15" fmla="*/ 2745964 h 3805595"/>
              <a:gd name="connsiteX16" fmla="*/ 2619587 w 7605905"/>
              <a:gd name="connsiteY16" fmla="*/ 2541870 h 3805595"/>
              <a:gd name="connsiteX17" fmla="*/ 2816891 w 7605905"/>
              <a:gd name="connsiteY17" fmla="*/ 2470127 h 3805595"/>
              <a:gd name="connsiteX18" fmla="*/ 3063573 w 7605905"/>
              <a:gd name="connsiteY18" fmla="*/ 2287684 h 3805595"/>
              <a:gd name="connsiteX19" fmla="*/ 3285032 w 7605905"/>
              <a:gd name="connsiteY19" fmla="*/ 2224314 h 3805595"/>
              <a:gd name="connsiteX20" fmla="*/ 3715332 w 7605905"/>
              <a:gd name="connsiteY20" fmla="*/ 1703491 h 3805595"/>
              <a:gd name="connsiteX21" fmla="*/ 3925116 w 7605905"/>
              <a:gd name="connsiteY21" fmla="*/ 1661659 h 3805595"/>
              <a:gd name="connsiteX22" fmla="*/ 4148850 w 7605905"/>
              <a:gd name="connsiteY22" fmla="*/ 1562662 h 3805595"/>
              <a:gd name="connsiteX23" fmla="*/ 4371047 w 7605905"/>
              <a:gd name="connsiteY23" fmla="*/ 1612763 h 3805595"/>
              <a:gd name="connsiteX24" fmla="*/ 4544958 w 7605905"/>
              <a:gd name="connsiteY24" fmla="*/ 1428738 h 3805595"/>
              <a:gd name="connsiteX25" fmla="*/ 4788549 w 7605905"/>
              <a:gd name="connsiteY25" fmla="*/ 1263007 h 3805595"/>
              <a:gd name="connsiteX26" fmla="*/ 5125834 w 7605905"/>
              <a:gd name="connsiteY26" fmla="*/ 1682387 h 3805595"/>
              <a:gd name="connsiteX27" fmla="*/ 5227409 w 7605905"/>
              <a:gd name="connsiteY27" fmla="*/ 1738839 h 3805595"/>
              <a:gd name="connsiteX28" fmla="*/ 5560704 w 7605905"/>
              <a:gd name="connsiteY28" fmla="*/ 1452471 h 3805595"/>
              <a:gd name="connsiteX29" fmla="*/ 5876712 w 7605905"/>
              <a:gd name="connsiteY29" fmla="*/ 1077100 h 3805595"/>
              <a:gd name="connsiteX30" fmla="*/ 6122609 w 7605905"/>
              <a:gd name="connsiteY30" fmla="*/ 1105927 h 3805595"/>
              <a:gd name="connsiteX31" fmla="*/ 6331963 w 7605905"/>
              <a:gd name="connsiteY31" fmla="*/ 919965 h 3805595"/>
              <a:gd name="connsiteX32" fmla="*/ 6526278 w 7605905"/>
              <a:gd name="connsiteY32" fmla="*/ 675361 h 3805595"/>
              <a:gd name="connsiteX33" fmla="*/ 6767242 w 7605905"/>
              <a:gd name="connsiteY33" fmla="*/ 799364 h 3805595"/>
              <a:gd name="connsiteX34" fmla="*/ 6935152 w 7605905"/>
              <a:gd name="connsiteY34" fmla="*/ 729107 h 3805595"/>
              <a:gd name="connsiteX35" fmla="*/ 7178389 w 7605905"/>
              <a:gd name="connsiteY35" fmla="*/ 203940 h 3805595"/>
              <a:gd name="connsiteX36" fmla="*/ 7352199 w 7605905"/>
              <a:gd name="connsiteY36" fmla="*/ 549697 h 3805595"/>
              <a:gd name="connsiteX37" fmla="*/ 7605905 w 7605905"/>
              <a:gd name="connsiteY37" fmla="*/ 0 h 3805595"/>
              <a:gd name="connsiteX0" fmla="*/ 7492761 w 7600640"/>
              <a:gd name="connsiteY0" fmla="*/ 1075062 h 3605251"/>
              <a:gd name="connsiteX1" fmla="*/ 7600620 w 7600640"/>
              <a:gd name="connsiteY1" fmla="*/ 3605251 h 3605251"/>
              <a:gd name="connsiteX2" fmla="*/ 0 w 7600640"/>
              <a:gd name="connsiteY2" fmla="*/ 3605251 h 3605251"/>
              <a:gd name="connsiteX3" fmla="*/ 0 w 7600640"/>
              <a:gd name="connsiteY3" fmla="*/ 3467827 h 3605251"/>
              <a:gd name="connsiteX4" fmla="*/ 55435 w 7600640"/>
              <a:gd name="connsiteY4" fmla="*/ 3435864 h 3605251"/>
              <a:gd name="connsiteX5" fmla="*/ 227279 w 7600640"/>
              <a:gd name="connsiteY5" fmla="*/ 3361732 h 3605251"/>
              <a:gd name="connsiteX6" fmla="*/ 502127 w 7600640"/>
              <a:gd name="connsiteY6" fmla="*/ 3293078 h 3605251"/>
              <a:gd name="connsiteX7" fmla="*/ 793036 w 7600640"/>
              <a:gd name="connsiteY7" fmla="*/ 3282450 h 3605251"/>
              <a:gd name="connsiteX8" fmla="*/ 898442 w 7600640"/>
              <a:gd name="connsiteY8" fmla="*/ 3277163 h 3605251"/>
              <a:gd name="connsiteX9" fmla="*/ 1114432 w 7600640"/>
              <a:gd name="connsiteY9" fmla="*/ 2949364 h 3605251"/>
              <a:gd name="connsiteX10" fmla="*/ 1558930 w 7600640"/>
              <a:gd name="connsiteY10" fmla="*/ 2546894 h 3605251"/>
              <a:gd name="connsiteX11" fmla="*/ 1886440 w 7600640"/>
              <a:gd name="connsiteY11" fmla="*/ 2373135 h 3605251"/>
              <a:gd name="connsiteX12" fmla="*/ 2070187 w 7600640"/>
              <a:gd name="connsiteY12" fmla="*/ 2335135 h 3605251"/>
              <a:gd name="connsiteX13" fmla="*/ 2143579 w 7600640"/>
              <a:gd name="connsiteY13" fmla="*/ 2319873 h 3605251"/>
              <a:gd name="connsiteX14" fmla="*/ 2219931 w 7600640"/>
              <a:gd name="connsiteY14" fmla="*/ 2352576 h 3605251"/>
              <a:gd name="connsiteX15" fmla="*/ 2407961 w 7600640"/>
              <a:gd name="connsiteY15" fmla="*/ 2545620 h 3605251"/>
              <a:gd name="connsiteX16" fmla="*/ 2619587 w 7600640"/>
              <a:gd name="connsiteY16" fmla="*/ 2341526 h 3605251"/>
              <a:gd name="connsiteX17" fmla="*/ 2816891 w 7600640"/>
              <a:gd name="connsiteY17" fmla="*/ 2269783 h 3605251"/>
              <a:gd name="connsiteX18" fmla="*/ 3063573 w 7600640"/>
              <a:gd name="connsiteY18" fmla="*/ 2087340 h 3605251"/>
              <a:gd name="connsiteX19" fmla="*/ 3285032 w 7600640"/>
              <a:gd name="connsiteY19" fmla="*/ 2023970 h 3605251"/>
              <a:gd name="connsiteX20" fmla="*/ 3715332 w 7600640"/>
              <a:gd name="connsiteY20" fmla="*/ 1503147 h 3605251"/>
              <a:gd name="connsiteX21" fmla="*/ 3925116 w 7600640"/>
              <a:gd name="connsiteY21" fmla="*/ 1461315 h 3605251"/>
              <a:gd name="connsiteX22" fmla="*/ 4148850 w 7600640"/>
              <a:gd name="connsiteY22" fmla="*/ 1362318 h 3605251"/>
              <a:gd name="connsiteX23" fmla="*/ 4371047 w 7600640"/>
              <a:gd name="connsiteY23" fmla="*/ 1412419 h 3605251"/>
              <a:gd name="connsiteX24" fmla="*/ 4544958 w 7600640"/>
              <a:gd name="connsiteY24" fmla="*/ 1228394 h 3605251"/>
              <a:gd name="connsiteX25" fmla="*/ 4788549 w 7600640"/>
              <a:gd name="connsiteY25" fmla="*/ 1062663 h 3605251"/>
              <a:gd name="connsiteX26" fmla="*/ 5125834 w 7600640"/>
              <a:gd name="connsiteY26" fmla="*/ 1482043 h 3605251"/>
              <a:gd name="connsiteX27" fmla="*/ 5227409 w 7600640"/>
              <a:gd name="connsiteY27" fmla="*/ 1538495 h 3605251"/>
              <a:gd name="connsiteX28" fmla="*/ 5560704 w 7600640"/>
              <a:gd name="connsiteY28" fmla="*/ 1252127 h 3605251"/>
              <a:gd name="connsiteX29" fmla="*/ 5876712 w 7600640"/>
              <a:gd name="connsiteY29" fmla="*/ 876756 h 3605251"/>
              <a:gd name="connsiteX30" fmla="*/ 6122609 w 7600640"/>
              <a:gd name="connsiteY30" fmla="*/ 905583 h 3605251"/>
              <a:gd name="connsiteX31" fmla="*/ 6331963 w 7600640"/>
              <a:gd name="connsiteY31" fmla="*/ 719621 h 3605251"/>
              <a:gd name="connsiteX32" fmla="*/ 6526278 w 7600640"/>
              <a:gd name="connsiteY32" fmla="*/ 475017 h 3605251"/>
              <a:gd name="connsiteX33" fmla="*/ 6767242 w 7600640"/>
              <a:gd name="connsiteY33" fmla="*/ 599020 h 3605251"/>
              <a:gd name="connsiteX34" fmla="*/ 6935152 w 7600640"/>
              <a:gd name="connsiteY34" fmla="*/ 528763 h 3605251"/>
              <a:gd name="connsiteX35" fmla="*/ 7178389 w 7600640"/>
              <a:gd name="connsiteY35" fmla="*/ 3596 h 3605251"/>
              <a:gd name="connsiteX36" fmla="*/ 7352199 w 7600640"/>
              <a:gd name="connsiteY36" fmla="*/ 349353 h 3605251"/>
              <a:gd name="connsiteX37" fmla="*/ 7492761 w 7600640"/>
              <a:gd name="connsiteY37" fmla="*/ 1075062 h 3605251"/>
              <a:gd name="connsiteX0" fmla="*/ 7492761 w 7600640"/>
              <a:gd name="connsiteY0" fmla="*/ 1210040 h 3740229"/>
              <a:gd name="connsiteX1" fmla="*/ 7600620 w 7600640"/>
              <a:gd name="connsiteY1" fmla="*/ 3740229 h 3740229"/>
              <a:gd name="connsiteX2" fmla="*/ 0 w 7600640"/>
              <a:gd name="connsiteY2" fmla="*/ 3740229 h 3740229"/>
              <a:gd name="connsiteX3" fmla="*/ 0 w 7600640"/>
              <a:gd name="connsiteY3" fmla="*/ 3602805 h 3740229"/>
              <a:gd name="connsiteX4" fmla="*/ 55435 w 7600640"/>
              <a:gd name="connsiteY4" fmla="*/ 3570842 h 3740229"/>
              <a:gd name="connsiteX5" fmla="*/ 227279 w 7600640"/>
              <a:gd name="connsiteY5" fmla="*/ 3496710 h 3740229"/>
              <a:gd name="connsiteX6" fmla="*/ 502127 w 7600640"/>
              <a:gd name="connsiteY6" fmla="*/ 3428056 h 3740229"/>
              <a:gd name="connsiteX7" fmla="*/ 793036 w 7600640"/>
              <a:gd name="connsiteY7" fmla="*/ 3417428 h 3740229"/>
              <a:gd name="connsiteX8" fmla="*/ 898442 w 7600640"/>
              <a:gd name="connsiteY8" fmla="*/ 3412141 h 3740229"/>
              <a:gd name="connsiteX9" fmla="*/ 1114432 w 7600640"/>
              <a:gd name="connsiteY9" fmla="*/ 3084342 h 3740229"/>
              <a:gd name="connsiteX10" fmla="*/ 1558930 w 7600640"/>
              <a:gd name="connsiteY10" fmla="*/ 2681872 h 3740229"/>
              <a:gd name="connsiteX11" fmla="*/ 1886440 w 7600640"/>
              <a:gd name="connsiteY11" fmla="*/ 2508113 h 3740229"/>
              <a:gd name="connsiteX12" fmla="*/ 2070187 w 7600640"/>
              <a:gd name="connsiteY12" fmla="*/ 2470113 h 3740229"/>
              <a:gd name="connsiteX13" fmla="*/ 2143579 w 7600640"/>
              <a:gd name="connsiteY13" fmla="*/ 2454851 h 3740229"/>
              <a:gd name="connsiteX14" fmla="*/ 2219931 w 7600640"/>
              <a:gd name="connsiteY14" fmla="*/ 2487554 h 3740229"/>
              <a:gd name="connsiteX15" fmla="*/ 2407961 w 7600640"/>
              <a:gd name="connsiteY15" fmla="*/ 2680598 h 3740229"/>
              <a:gd name="connsiteX16" fmla="*/ 2619587 w 7600640"/>
              <a:gd name="connsiteY16" fmla="*/ 2476504 h 3740229"/>
              <a:gd name="connsiteX17" fmla="*/ 2816891 w 7600640"/>
              <a:gd name="connsiteY17" fmla="*/ 2404761 h 3740229"/>
              <a:gd name="connsiteX18" fmla="*/ 3063573 w 7600640"/>
              <a:gd name="connsiteY18" fmla="*/ 2222318 h 3740229"/>
              <a:gd name="connsiteX19" fmla="*/ 3285032 w 7600640"/>
              <a:gd name="connsiteY19" fmla="*/ 2158948 h 3740229"/>
              <a:gd name="connsiteX20" fmla="*/ 3715332 w 7600640"/>
              <a:gd name="connsiteY20" fmla="*/ 1638125 h 3740229"/>
              <a:gd name="connsiteX21" fmla="*/ 3925116 w 7600640"/>
              <a:gd name="connsiteY21" fmla="*/ 1596293 h 3740229"/>
              <a:gd name="connsiteX22" fmla="*/ 4148850 w 7600640"/>
              <a:gd name="connsiteY22" fmla="*/ 1497296 h 3740229"/>
              <a:gd name="connsiteX23" fmla="*/ 4371047 w 7600640"/>
              <a:gd name="connsiteY23" fmla="*/ 1547397 h 3740229"/>
              <a:gd name="connsiteX24" fmla="*/ 4544958 w 7600640"/>
              <a:gd name="connsiteY24" fmla="*/ 1363372 h 3740229"/>
              <a:gd name="connsiteX25" fmla="*/ 4788549 w 7600640"/>
              <a:gd name="connsiteY25" fmla="*/ 1197641 h 3740229"/>
              <a:gd name="connsiteX26" fmla="*/ 5125834 w 7600640"/>
              <a:gd name="connsiteY26" fmla="*/ 1617021 h 3740229"/>
              <a:gd name="connsiteX27" fmla="*/ 5227409 w 7600640"/>
              <a:gd name="connsiteY27" fmla="*/ 1673473 h 3740229"/>
              <a:gd name="connsiteX28" fmla="*/ 5560704 w 7600640"/>
              <a:gd name="connsiteY28" fmla="*/ 1387105 h 3740229"/>
              <a:gd name="connsiteX29" fmla="*/ 5876712 w 7600640"/>
              <a:gd name="connsiteY29" fmla="*/ 1011734 h 3740229"/>
              <a:gd name="connsiteX30" fmla="*/ 6122609 w 7600640"/>
              <a:gd name="connsiteY30" fmla="*/ 1040561 h 3740229"/>
              <a:gd name="connsiteX31" fmla="*/ 6331963 w 7600640"/>
              <a:gd name="connsiteY31" fmla="*/ 854599 h 3740229"/>
              <a:gd name="connsiteX32" fmla="*/ 6526278 w 7600640"/>
              <a:gd name="connsiteY32" fmla="*/ 609995 h 3740229"/>
              <a:gd name="connsiteX33" fmla="*/ 6767242 w 7600640"/>
              <a:gd name="connsiteY33" fmla="*/ 733998 h 3740229"/>
              <a:gd name="connsiteX34" fmla="*/ 6935152 w 7600640"/>
              <a:gd name="connsiteY34" fmla="*/ 663741 h 3740229"/>
              <a:gd name="connsiteX35" fmla="*/ 7178389 w 7600640"/>
              <a:gd name="connsiteY35" fmla="*/ 138574 h 3740229"/>
              <a:gd name="connsiteX36" fmla="*/ 7422241 w 7600640"/>
              <a:gd name="connsiteY36" fmla="*/ 0 h 3740229"/>
              <a:gd name="connsiteX37" fmla="*/ 7492761 w 7600640"/>
              <a:gd name="connsiteY37" fmla="*/ 1210040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7601117"/>
              <a:gd name="connsiteY0" fmla="*/ 160655 h 3740229"/>
              <a:gd name="connsiteX1" fmla="*/ 7600620 w 7601117"/>
              <a:gd name="connsiteY1" fmla="*/ 3740229 h 3740229"/>
              <a:gd name="connsiteX2" fmla="*/ 0 w 7601117"/>
              <a:gd name="connsiteY2" fmla="*/ 3740229 h 3740229"/>
              <a:gd name="connsiteX3" fmla="*/ 0 w 7601117"/>
              <a:gd name="connsiteY3" fmla="*/ 3602805 h 3740229"/>
              <a:gd name="connsiteX4" fmla="*/ 55435 w 7601117"/>
              <a:gd name="connsiteY4" fmla="*/ 3570842 h 3740229"/>
              <a:gd name="connsiteX5" fmla="*/ 227279 w 7601117"/>
              <a:gd name="connsiteY5" fmla="*/ 3496710 h 3740229"/>
              <a:gd name="connsiteX6" fmla="*/ 502127 w 7601117"/>
              <a:gd name="connsiteY6" fmla="*/ 3428056 h 3740229"/>
              <a:gd name="connsiteX7" fmla="*/ 793036 w 7601117"/>
              <a:gd name="connsiteY7" fmla="*/ 3417428 h 3740229"/>
              <a:gd name="connsiteX8" fmla="*/ 898442 w 7601117"/>
              <a:gd name="connsiteY8" fmla="*/ 3412141 h 3740229"/>
              <a:gd name="connsiteX9" fmla="*/ 1114432 w 7601117"/>
              <a:gd name="connsiteY9" fmla="*/ 3084342 h 3740229"/>
              <a:gd name="connsiteX10" fmla="*/ 1558930 w 7601117"/>
              <a:gd name="connsiteY10" fmla="*/ 2681872 h 3740229"/>
              <a:gd name="connsiteX11" fmla="*/ 1886440 w 7601117"/>
              <a:gd name="connsiteY11" fmla="*/ 2508113 h 3740229"/>
              <a:gd name="connsiteX12" fmla="*/ 2070187 w 7601117"/>
              <a:gd name="connsiteY12" fmla="*/ 2470113 h 3740229"/>
              <a:gd name="connsiteX13" fmla="*/ 2143579 w 7601117"/>
              <a:gd name="connsiteY13" fmla="*/ 2454851 h 3740229"/>
              <a:gd name="connsiteX14" fmla="*/ 2219931 w 7601117"/>
              <a:gd name="connsiteY14" fmla="*/ 2487554 h 3740229"/>
              <a:gd name="connsiteX15" fmla="*/ 2407961 w 7601117"/>
              <a:gd name="connsiteY15" fmla="*/ 2680598 h 3740229"/>
              <a:gd name="connsiteX16" fmla="*/ 2619587 w 7601117"/>
              <a:gd name="connsiteY16" fmla="*/ 2476504 h 3740229"/>
              <a:gd name="connsiteX17" fmla="*/ 2816891 w 7601117"/>
              <a:gd name="connsiteY17" fmla="*/ 2404761 h 3740229"/>
              <a:gd name="connsiteX18" fmla="*/ 3063573 w 7601117"/>
              <a:gd name="connsiteY18" fmla="*/ 2222318 h 3740229"/>
              <a:gd name="connsiteX19" fmla="*/ 3285032 w 7601117"/>
              <a:gd name="connsiteY19" fmla="*/ 2158948 h 3740229"/>
              <a:gd name="connsiteX20" fmla="*/ 3715332 w 7601117"/>
              <a:gd name="connsiteY20" fmla="*/ 1638125 h 3740229"/>
              <a:gd name="connsiteX21" fmla="*/ 3925116 w 7601117"/>
              <a:gd name="connsiteY21" fmla="*/ 1596293 h 3740229"/>
              <a:gd name="connsiteX22" fmla="*/ 4148850 w 7601117"/>
              <a:gd name="connsiteY22" fmla="*/ 1497296 h 3740229"/>
              <a:gd name="connsiteX23" fmla="*/ 4371047 w 7601117"/>
              <a:gd name="connsiteY23" fmla="*/ 1547397 h 3740229"/>
              <a:gd name="connsiteX24" fmla="*/ 4544958 w 7601117"/>
              <a:gd name="connsiteY24" fmla="*/ 1363372 h 3740229"/>
              <a:gd name="connsiteX25" fmla="*/ 4788549 w 7601117"/>
              <a:gd name="connsiteY25" fmla="*/ 1197641 h 3740229"/>
              <a:gd name="connsiteX26" fmla="*/ 5125834 w 7601117"/>
              <a:gd name="connsiteY26" fmla="*/ 1617021 h 3740229"/>
              <a:gd name="connsiteX27" fmla="*/ 5227409 w 7601117"/>
              <a:gd name="connsiteY27" fmla="*/ 1673473 h 3740229"/>
              <a:gd name="connsiteX28" fmla="*/ 5560704 w 7601117"/>
              <a:gd name="connsiteY28" fmla="*/ 1387105 h 3740229"/>
              <a:gd name="connsiteX29" fmla="*/ 5876712 w 7601117"/>
              <a:gd name="connsiteY29" fmla="*/ 1011734 h 3740229"/>
              <a:gd name="connsiteX30" fmla="*/ 6122609 w 7601117"/>
              <a:gd name="connsiteY30" fmla="*/ 1040561 h 3740229"/>
              <a:gd name="connsiteX31" fmla="*/ 6331963 w 7601117"/>
              <a:gd name="connsiteY31" fmla="*/ 854599 h 3740229"/>
              <a:gd name="connsiteX32" fmla="*/ 6526278 w 7601117"/>
              <a:gd name="connsiteY32" fmla="*/ 609995 h 3740229"/>
              <a:gd name="connsiteX33" fmla="*/ 6767242 w 7601117"/>
              <a:gd name="connsiteY33" fmla="*/ 733998 h 3740229"/>
              <a:gd name="connsiteX34" fmla="*/ 6935152 w 7601117"/>
              <a:gd name="connsiteY34" fmla="*/ 663741 h 3740229"/>
              <a:gd name="connsiteX35" fmla="*/ 7178389 w 7601117"/>
              <a:gd name="connsiteY35" fmla="*/ 138574 h 3740229"/>
              <a:gd name="connsiteX36" fmla="*/ 7422241 w 7601117"/>
              <a:gd name="connsiteY36" fmla="*/ 0 h 3740229"/>
              <a:gd name="connsiteX37" fmla="*/ 7600518 w 7601117"/>
              <a:gd name="connsiteY37" fmla="*/ 160655 h 3740229"/>
              <a:gd name="connsiteX0" fmla="*/ 7600518 w 8160794"/>
              <a:gd name="connsiteY0" fmla="*/ 160655 h 3740229"/>
              <a:gd name="connsiteX1" fmla="*/ 7592081 w 8160794"/>
              <a:gd name="connsiteY1" fmla="*/ 623041 h 3740229"/>
              <a:gd name="connsiteX2" fmla="*/ 7600620 w 8160794"/>
              <a:gd name="connsiteY2" fmla="*/ 3740229 h 3740229"/>
              <a:gd name="connsiteX3" fmla="*/ 0 w 8160794"/>
              <a:gd name="connsiteY3" fmla="*/ 3740229 h 3740229"/>
              <a:gd name="connsiteX4" fmla="*/ 0 w 8160794"/>
              <a:gd name="connsiteY4" fmla="*/ 3602805 h 3740229"/>
              <a:gd name="connsiteX5" fmla="*/ 55435 w 8160794"/>
              <a:gd name="connsiteY5" fmla="*/ 3570842 h 3740229"/>
              <a:gd name="connsiteX6" fmla="*/ 227279 w 8160794"/>
              <a:gd name="connsiteY6" fmla="*/ 3496710 h 3740229"/>
              <a:gd name="connsiteX7" fmla="*/ 502127 w 8160794"/>
              <a:gd name="connsiteY7" fmla="*/ 3428056 h 3740229"/>
              <a:gd name="connsiteX8" fmla="*/ 793036 w 8160794"/>
              <a:gd name="connsiteY8" fmla="*/ 3417428 h 3740229"/>
              <a:gd name="connsiteX9" fmla="*/ 898442 w 8160794"/>
              <a:gd name="connsiteY9" fmla="*/ 3412141 h 3740229"/>
              <a:gd name="connsiteX10" fmla="*/ 1114432 w 8160794"/>
              <a:gd name="connsiteY10" fmla="*/ 3084342 h 3740229"/>
              <a:gd name="connsiteX11" fmla="*/ 1558930 w 8160794"/>
              <a:gd name="connsiteY11" fmla="*/ 2681872 h 3740229"/>
              <a:gd name="connsiteX12" fmla="*/ 1886440 w 8160794"/>
              <a:gd name="connsiteY12" fmla="*/ 2508113 h 3740229"/>
              <a:gd name="connsiteX13" fmla="*/ 2070187 w 8160794"/>
              <a:gd name="connsiteY13" fmla="*/ 2470113 h 3740229"/>
              <a:gd name="connsiteX14" fmla="*/ 2143579 w 8160794"/>
              <a:gd name="connsiteY14" fmla="*/ 2454851 h 3740229"/>
              <a:gd name="connsiteX15" fmla="*/ 2219931 w 8160794"/>
              <a:gd name="connsiteY15" fmla="*/ 2487554 h 3740229"/>
              <a:gd name="connsiteX16" fmla="*/ 2407961 w 8160794"/>
              <a:gd name="connsiteY16" fmla="*/ 2680598 h 3740229"/>
              <a:gd name="connsiteX17" fmla="*/ 2619587 w 8160794"/>
              <a:gd name="connsiteY17" fmla="*/ 2476504 h 3740229"/>
              <a:gd name="connsiteX18" fmla="*/ 2816891 w 8160794"/>
              <a:gd name="connsiteY18" fmla="*/ 2404761 h 3740229"/>
              <a:gd name="connsiteX19" fmla="*/ 3063573 w 8160794"/>
              <a:gd name="connsiteY19" fmla="*/ 2222318 h 3740229"/>
              <a:gd name="connsiteX20" fmla="*/ 3285032 w 8160794"/>
              <a:gd name="connsiteY20" fmla="*/ 2158948 h 3740229"/>
              <a:gd name="connsiteX21" fmla="*/ 3715332 w 8160794"/>
              <a:gd name="connsiteY21" fmla="*/ 1638125 h 3740229"/>
              <a:gd name="connsiteX22" fmla="*/ 3925116 w 8160794"/>
              <a:gd name="connsiteY22" fmla="*/ 1596293 h 3740229"/>
              <a:gd name="connsiteX23" fmla="*/ 4148850 w 8160794"/>
              <a:gd name="connsiteY23" fmla="*/ 1497296 h 3740229"/>
              <a:gd name="connsiteX24" fmla="*/ 4371047 w 8160794"/>
              <a:gd name="connsiteY24" fmla="*/ 1547397 h 3740229"/>
              <a:gd name="connsiteX25" fmla="*/ 4544958 w 8160794"/>
              <a:gd name="connsiteY25" fmla="*/ 1363372 h 3740229"/>
              <a:gd name="connsiteX26" fmla="*/ 4788549 w 8160794"/>
              <a:gd name="connsiteY26" fmla="*/ 1197641 h 3740229"/>
              <a:gd name="connsiteX27" fmla="*/ 5125834 w 8160794"/>
              <a:gd name="connsiteY27" fmla="*/ 1617021 h 3740229"/>
              <a:gd name="connsiteX28" fmla="*/ 5227409 w 8160794"/>
              <a:gd name="connsiteY28" fmla="*/ 1673473 h 3740229"/>
              <a:gd name="connsiteX29" fmla="*/ 5560704 w 8160794"/>
              <a:gd name="connsiteY29" fmla="*/ 1387105 h 3740229"/>
              <a:gd name="connsiteX30" fmla="*/ 5876712 w 8160794"/>
              <a:gd name="connsiteY30" fmla="*/ 1011734 h 3740229"/>
              <a:gd name="connsiteX31" fmla="*/ 6122609 w 8160794"/>
              <a:gd name="connsiteY31" fmla="*/ 1040561 h 3740229"/>
              <a:gd name="connsiteX32" fmla="*/ 6331963 w 8160794"/>
              <a:gd name="connsiteY32" fmla="*/ 854599 h 3740229"/>
              <a:gd name="connsiteX33" fmla="*/ 6526278 w 8160794"/>
              <a:gd name="connsiteY33" fmla="*/ 609995 h 3740229"/>
              <a:gd name="connsiteX34" fmla="*/ 6767242 w 8160794"/>
              <a:gd name="connsiteY34" fmla="*/ 733998 h 3740229"/>
              <a:gd name="connsiteX35" fmla="*/ 6935152 w 8160794"/>
              <a:gd name="connsiteY35" fmla="*/ 663741 h 3740229"/>
              <a:gd name="connsiteX36" fmla="*/ 7178389 w 8160794"/>
              <a:gd name="connsiteY36" fmla="*/ 138574 h 3740229"/>
              <a:gd name="connsiteX37" fmla="*/ 7422241 w 8160794"/>
              <a:gd name="connsiteY37" fmla="*/ 0 h 3740229"/>
              <a:gd name="connsiteX38" fmla="*/ 7600518 w 8160794"/>
              <a:gd name="connsiteY38" fmla="*/ 160655 h 3740229"/>
              <a:gd name="connsiteX0" fmla="*/ 7600518 w 8240186"/>
              <a:gd name="connsiteY0" fmla="*/ 172133 h 3751707"/>
              <a:gd name="connsiteX1" fmla="*/ 7863173 w 8240186"/>
              <a:gd name="connsiteY1" fmla="*/ 266657 h 3751707"/>
              <a:gd name="connsiteX2" fmla="*/ 7600620 w 8240186"/>
              <a:gd name="connsiteY2" fmla="*/ 3751707 h 3751707"/>
              <a:gd name="connsiteX3" fmla="*/ 0 w 8240186"/>
              <a:gd name="connsiteY3" fmla="*/ 3751707 h 3751707"/>
              <a:gd name="connsiteX4" fmla="*/ 0 w 8240186"/>
              <a:gd name="connsiteY4" fmla="*/ 3614283 h 3751707"/>
              <a:gd name="connsiteX5" fmla="*/ 55435 w 8240186"/>
              <a:gd name="connsiteY5" fmla="*/ 3582320 h 3751707"/>
              <a:gd name="connsiteX6" fmla="*/ 227279 w 8240186"/>
              <a:gd name="connsiteY6" fmla="*/ 3508188 h 3751707"/>
              <a:gd name="connsiteX7" fmla="*/ 502127 w 8240186"/>
              <a:gd name="connsiteY7" fmla="*/ 3439534 h 3751707"/>
              <a:gd name="connsiteX8" fmla="*/ 793036 w 8240186"/>
              <a:gd name="connsiteY8" fmla="*/ 3428906 h 3751707"/>
              <a:gd name="connsiteX9" fmla="*/ 898442 w 8240186"/>
              <a:gd name="connsiteY9" fmla="*/ 3423619 h 3751707"/>
              <a:gd name="connsiteX10" fmla="*/ 1114432 w 8240186"/>
              <a:gd name="connsiteY10" fmla="*/ 3095820 h 3751707"/>
              <a:gd name="connsiteX11" fmla="*/ 1558930 w 8240186"/>
              <a:gd name="connsiteY11" fmla="*/ 2693350 h 3751707"/>
              <a:gd name="connsiteX12" fmla="*/ 1886440 w 8240186"/>
              <a:gd name="connsiteY12" fmla="*/ 2519591 h 3751707"/>
              <a:gd name="connsiteX13" fmla="*/ 2070187 w 8240186"/>
              <a:gd name="connsiteY13" fmla="*/ 2481591 h 3751707"/>
              <a:gd name="connsiteX14" fmla="*/ 2143579 w 8240186"/>
              <a:gd name="connsiteY14" fmla="*/ 2466329 h 3751707"/>
              <a:gd name="connsiteX15" fmla="*/ 2219931 w 8240186"/>
              <a:gd name="connsiteY15" fmla="*/ 2499032 h 3751707"/>
              <a:gd name="connsiteX16" fmla="*/ 2407961 w 8240186"/>
              <a:gd name="connsiteY16" fmla="*/ 2692076 h 3751707"/>
              <a:gd name="connsiteX17" fmla="*/ 2619587 w 8240186"/>
              <a:gd name="connsiteY17" fmla="*/ 2487982 h 3751707"/>
              <a:gd name="connsiteX18" fmla="*/ 2816891 w 8240186"/>
              <a:gd name="connsiteY18" fmla="*/ 2416239 h 3751707"/>
              <a:gd name="connsiteX19" fmla="*/ 3063573 w 8240186"/>
              <a:gd name="connsiteY19" fmla="*/ 2233796 h 3751707"/>
              <a:gd name="connsiteX20" fmla="*/ 3285032 w 8240186"/>
              <a:gd name="connsiteY20" fmla="*/ 2170426 h 3751707"/>
              <a:gd name="connsiteX21" fmla="*/ 3715332 w 8240186"/>
              <a:gd name="connsiteY21" fmla="*/ 1649603 h 3751707"/>
              <a:gd name="connsiteX22" fmla="*/ 3925116 w 8240186"/>
              <a:gd name="connsiteY22" fmla="*/ 1607771 h 3751707"/>
              <a:gd name="connsiteX23" fmla="*/ 4148850 w 8240186"/>
              <a:gd name="connsiteY23" fmla="*/ 1508774 h 3751707"/>
              <a:gd name="connsiteX24" fmla="*/ 4371047 w 8240186"/>
              <a:gd name="connsiteY24" fmla="*/ 1558875 h 3751707"/>
              <a:gd name="connsiteX25" fmla="*/ 4544958 w 8240186"/>
              <a:gd name="connsiteY25" fmla="*/ 1374850 h 3751707"/>
              <a:gd name="connsiteX26" fmla="*/ 4788549 w 8240186"/>
              <a:gd name="connsiteY26" fmla="*/ 1209119 h 3751707"/>
              <a:gd name="connsiteX27" fmla="*/ 5125834 w 8240186"/>
              <a:gd name="connsiteY27" fmla="*/ 1628499 h 3751707"/>
              <a:gd name="connsiteX28" fmla="*/ 5227409 w 8240186"/>
              <a:gd name="connsiteY28" fmla="*/ 1684951 h 3751707"/>
              <a:gd name="connsiteX29" fmla="*/ 5560704 w 8240186"/>
              <a:gd name="connsiteY29" fmla="*/ 1398583 h 3751707"/>
              <a:gd name="connsiteX30" fmla="*/ 5876712 w 8240186"/>
              <a:gd name="connsiteY30" fmla="*/ 1023212 h 3751707"/>
              <a:gd name="connsiteX31" fmla="*/ 6122609 w 8240186"/>
              <a:gd name="connsiteY31" fmla="*/ 1052039 h 3751707"/>
              <a:gd name="connsiteX32" fmla="*/ 6331963 w 8240186"/>
              <a:gd name="connsiteY32" fmla="*/ 866077 h 3751707"/>
              <a:gd name="connsiteX33" fmla="*/ 6526278 w 8240186"/>
              <a:gd name="connsiteY33" fmla="*/ 621473 h 3751707"/>
              <a:gd name="connsiteX34" fmla="*/ 6767242 w 8240186"/>
              <a:gd name="connsiteY34" fmla="*/ 745476 h 3751707"/>
              <a:gd name="connsiteX35" fmla="*/ 6935152 w 8240186"/>
              <a:gd name="connsiteY35" fmla="*/ 675219 h 3751707"/>
              <a:gd name="connsiteX36" fmla="*/ 7178389 w 8240186"/>
              <a:gd name="connsiteY36" fmla="*/ 150052 h 3751707"/>
              <a:gd name="connsiteX37" fmla="*/ 7422241 w 8240186"/>
              <a:gd name="connsiteY37" fmla="*/ 11478 h 3751707"/>
              <a:gd name="connsiteX38" fmla="*/ 7600518 w 8240186"/>
              <a:gd name="connsiteY38" fmla="*/ 172133 h 3751707"/>
              <a:gd name="connsiteX0" fmla="*/ 7600518 w 8240186"/>
              <a:gd name="connsiteY0" fmla="*/ 172133 h 3751707"/>
              <a:gd name="connsiteX1" fmla="*/ 7863173 w 8240186"/>
              <a:gd name="connsiteY1" fmla="*/ 266657 h 3751707"/>
              <a:gd name="connsiteX2" fmla="*/ 7600620 w 8240186"/>
              <a:gd name="connsiteY2" fmla="*/ 3751707 h 3751707"/>
              <a:gd name="connsiteX3" fmla="*/ 0 w 8240186"/>
              <a:gd name="connsiteY3" fmla="*/ 3751707 h 3751707"/>
              <a:gd name="connsiteX4" fmla="*/ 0 w 8240186"/>
              <a:gd name="connsiteY4" fmla="*/ 3614283 h 3751707"/>
              <a:gd name="connsiteX5" fmla="*/ 55435 w 8240186"/>
              <a:gd name="connsiteY5" fmla="*/ 3582320 h 3751707"/>
              <a:gd name="connsiteX6" fmla="*/ 227279 w 8240186"/>
              <a:gd name="connsiteY6" fmla="*/ 3508188 h 3751707"/>
              <a:gd name="connsiteX7" fmla="*/ 502127 w 8240186"/>
              <a:gd name="connsiteY7" fmla="*/ 3439534 h 3751707"/>
              <a:gd name="connsiteX8" fmla="*/ 793036 w 8240186"/>
              <a:gd name="connsiteY8" fmla="*/ 3428906 h 3751707"/>
              <a:gd name="connsiteX9" fmla="*/ 898442 w 8240186"/>
              <a:gd name="connsiteY9" fmla="*/ 3423619 h 3751707"/>
              <a:gd name="connsiteX10" fmla="*/ 1114432 w 8240186"/>
              <a:gd name="connsiteY10" fmla="*/ 3095820 h 3751707"/>
              <a:gd name="connsiteX11" fmla="*/ 1558930 w 8240186"/>
              <a:gd name="connsiteY11" fmla="*/ 2693350 h 3751707"/>
              <a:gd name="connsiteX12" fmla="*/ 1886440 w 8240186"/>
              <a:gd name="connsiteY12" fmla="*/ 2519591 h 3751707"/>
              <a:gd name="connsiteX13" fmla="*/ 2070187 w 8240186"/>
              <a:gd name="connsiteY13" fmla="*/ 2481591 h 3751707"/>
              <a:gd name="connsiteX14" fmla="*/ 2143579 w 8240186"/>
              <a:gd name="connsiteY14" fmla="*/ 2466329 h 3751707"/>
              <a:gd name="connsiteX15" fmla="*/ 2219931 w 8240186"/>
              <a:gd name="connsiteY15" fmla="*/ 2499032 h 3751707"/>
              <a:gd name="connsiteX16" fmla="*/ 2407961 w 8240186"/>
              <a:gd name="connsiteY16" fmla="*/ 2692076 h 3751707"/>
              <a:gd name="connsiteX17" fmla="*/ 2619587 w 8240186"/>
              <a:gd name="connsiteY17" fmla="*/ 2487982 h 3751707"/>
              <a:gd name="connsiteX18" fmla="*/ 2816891 w 8240186"/>
              <a:gd name="connsiteY18" fmla="*/ 2416239 h 3751707"/>
              <a:gd name="connsiteX19" fmla="*/ 3063573 w 8240186"/>
              <a:gd name="connsiteY19" fmla="*/ 2233796 h 3751707"/>
              <a:gd name="connsiteX20" fmla="*/ 3285032 w 8240186"/>
              <a:gd name="connsiteY20" fmla="*/ 2170426 h 3751707"/>
              <a:gd name="connsiteX21" fmla="*/ 3715332 w 8240186"/>
              <a:gd name="connsiteY21" fmla="*/ 1649603 h 3751707"/>
              <a:gd name="connsiteX22" fmla="*/ 3925116 w 8240186"/>
              <a:gd name="connsiteY22" fmla="*/ 1607771 h 3751707"/>
              <a:gd name="connsiteX23" fmla="*/ 4148850 w 8240186"/>
              <a:gd name="connsiteY23" fmla="*/ 1508774 h 3751707"/>
              <a:gd name="connsiteX24" fmla="*/ 4371047 w 8240186"/>
              <a:gd name="connsiteY24" fmla="*/ 1558875 h 3751707"/>
              <a:gd name="connsiteX25" fmla="*/ 4544958 w 8240186"/>
              <a:gd name="connsiteY25" fmla="*/ 1374850 h 3751707"/>
              <a:gd name="connsiteX26" fmla="*/ 4788549 w 8240186"/>
              <a:gd name="connsiteY26" fmla="*/ 1209119 h 3751707"/>
              <a:gd name="connsiteX27" fmla="*/ 5125834 w 8240186"/>
              <a:gd name="connsiteY27" fmla="*/ 1628499 h 3751707"/>
              <a:gd name="connsiteX28" fmla="*/ 5227409 w 8240186"/>
              <a:gd name="connsiteY28" fmla="*/ 1684951 h 3751707"/>
              <a:gd name="connsiteX29" fmla="*/ 5560704 w 8240186"/>
              <a:gd name="connsiteY29" fmla="*/ 1398583 h 3751707"/>
              <a:gd name="connsiteX30" fmla="*/ 5876712 w 8240186"/>
              <a:gd name="connsiteY30" fmla="*/ 1023212 h 3751707"/>
              <a:gd name="connsiteX31" fmla="*/ 6122609 w 8240186"/>
              <a:gd name="connsiteY31" fmla="*/ 1052039 h 3751707"/>
              <a:gd name="connsiteX32" fmla="*/ 6331963 w 8240186"/>
              <a:gd name="connsiteY32" fmla="*/ 866077 h 3751707"/>
              <a:gd name="connsiteX33" fmla="*/ 6526278 w 8240186"/>
              <a:gd name="connsiteY33" fmla="*/ 621473 h 3751707"/>
              <a:gd name="connsiteX34" fmla="*/ 6767242 w 8240186"/>
              <a:gd name="connsiteY34" fmla="*/ 745476 h 3751707"/>
              <a:gd name="connsiteX35" fmla="*/ 6935152 w 8240186"/>
              <a:gd name="connsiteY35" fmla="*/ 675219 h 3751707"/>
              <a:gd name="connsiteX36" fmla="*/ 7178389 w 8240186"/>
              <a:gd name="connsiteY36" fmla="*/ 150052 h 3751707"/>
              <a:gd name="connsiteX37" fmla="*/ 7422241 w 8240186"/>
              <a:gd name="connsiteY37" fmla="*/ 11478 h 3751707"/>
              <a:gd name="connsiteX38" fmla="*/ 7600518 w 8240186"/>
              <a:gd name="connsiteY38" fmla="*/ 172133 h 3751707"/>
              <a:gd name="connsiteX0" fmla="*/ 7600518 w 8240186"/>
              <a:gd name="connsiteY0" fmla="*/ 186740 h 3766314"/>
              <a:gd name="connsiteX1" fmla="*/ 7863173 w 8240186"/>
              <a:gd name="connsiteY1" fmla="*/ 281264 h 3766314"/>
              <a:gd name="connsiteX2" fmla="*/ 7600620 w 8240186"/>
              <a:gd name="connsiteY2" fmla="*/ 3766314 h 3766314"/>
              <a:gd name="connsiteX3" fmla="*/ 0 w 8240186"/>
              <a:gd name="connsiteY3" fmla="*/ 3766314 h 3766314"/>
              <a:gd name="connsiteX4" fmla="*/ 0 w 8240186"/>
              <a:gd name="connsiteY4" fmla="*/ 3628890 h 3766314"/>
              <a:gd name="connsiteX5" fmla="*/ 55435 w 8240186"/>
              <a:gd name="connsiteY5" fmla="*/ 3596927 h 3766314"/>
              <a:gd name="connsiteX6" fmla="*/ 227279 w 8240186"/>
              <a:gd name="connsiteY6" fmla="*/ 3522795 h 3766314"/>
              <a:gd name="connsiteX7" fmla="*/ 502127 w 8240186"/>
              <a:gd name="connsiteY7" fmla="*/ 3454141 h 3766314"/>
              <a:gd name="connsiteX8" fmla="*/ 793036 w 8240186"/>
              <a:gd name="connsiteY8" fmla="*/ 3443513 h 3766314"/>
              <a:gd name="connsiteX9" fmla="*/ 898442 w 8240186"/>
              <a:gd name="connsiteY9" fmla="*/ 3438226 h 3766314"/>
              <a:gd name="connsiteX10" fmla="*/ 1114432 w 8240186"/>
              <a:gd name="connsiteY10" fmla="*/ 3110427 h 3766314"/>
              <a:gd name="connsiteX11" fmla="*/ 1558930 w 8240186"/>
              <a:gd name="connsiteY11" fmla="*/ 2707957 h 3766314"/>
              <a:gd name="connsiteX12" fmla="*/ 1886440 w 8240186"/>
              <a:gd name="connsiteY12" fmla="*/ 2534198 h 3766314"/>
              <a:gd name="connsiteX13" fmla="*/ 2070187 w 8240186"/>
              <a:gd name="connsiteY13" fmla="*/ 2496198 h 3766314"/>
              <a:gd name="connsiteX14" fmla="*/ 2143579 w 8240186"/>
              <a:gd name="connsiteY14" fmla="*/ 2480936 h 3766314"/>
              <a:gd name="connsiteX15" fmla="*/ 2219931 w 8240186"/>
              <a:gd name="connsiteY15" fmla="*/ 2513639 h 3766314"/>
              <a:gd name="connsiteX16" fmla="*/ 2407961 w 8240186"/>
              <a:gd name="connsiteY16" fmla="*/ 2706683 h 3766314"/>
              <a:gd name="connsiteX17" fmla="*/ 2619587 w 8240186"/>
              <a:gd name="connsiteY17" fmla="*/ 2502589 h 3766314"/>
              <a:gd name="connsiteX18" fmla="*/ 2816891 w 8240186"/>
              <a:gd name="connsiteY18" fmla="*/ 2430846 h 3766314"/>
              <a:gd name="connsiteX19" fmla="*/ 3063573 w 8240186"/>
              <a:gd name="connsiteY19" fmla="*/ 2248403 h 3766314"/>
              <a:gd name="connsiteX20" fmla="*/ 3285032 w 8240186"/>
              <a:gd name="connsiteY20" fmla="*/ 2185033 h 3766314"/>
              <a:gd name="connsiteX21" fmla="*/ 3715332 w 8240186"/>
              <a:gd name="connsiteY21" fmla="*/ 1664210 h 3766314"/>
              <a:gd name="connsiteX22" fmla="*/ 3925116 w 8240186"/>
              <a:gd name="connsiteY22" fmla="*/ 1622378 h 3766314"/>
              <a:gd name="connsiteX23" fmla="*/ 4148850 w 8240186"/>
              <a:gd name="connsiteY23" fmla="*/ 1523381 h 3766314"/>
              <a:gd name="connsiteX24" fmla="*/ 4371047 w 8240186"/>
              <a:gd name="connsiteY24" fmla="*/ 1573482 h 3766314"/>
              <a:gd name="connsiteX25" fmla="*/ 4544958 w 8240186"/>
              <a:gd name="connsiteY25" fmla="*/ 1389457 h 3766314"/>
              <a:gd name="connsiteX26" fmla="*/ 4788549 w 8240186"/>
              <a:gd name="connsiteY26" fmla="*/ 1223726 h 3766314"/>
              <a:gd name="connsiteX27" fmla="*/ 5125834 w 8240186"/>
              <a:gd name="connsiteY27" fmla="*/ 1643106 h 3766314"/>
              <a:gd name="connsiteX28" fmla="*/ 5227409 w 8240186"/>
              <a:gd name="connsiteY28" fmla="*/ 1699558 h 3766314"/>
              <a:gd name="connsiteX29" fmla="*/ 5560704 w 8240186"/>
              <a:gd name="connsiteY29" fmla="*/ 1413190 h 3766314"/>
              <a:gd name="connsiteX30" fmla="*/ 5876712 w 8240186"/>
              <a:gd name="connsiteY30" fmla="*/ 1037819 h 3766314"/>
              <a:gd name="connsiteX31" fmla="*/ 6122609 w 8240186"/>
              <a:gd name="connsiteY31" fmla="*/ 1066646 h 3766314"/>
              <a:gd name="connsiteX32" fmla="*/ 6331963 w 8240186"/>
              <a:gd name="connsiteY32" fmla="*/ 880684 h 3766314"/>
              <a:gd name="connsiteX33" fmla="*/ 6526278 w 8240186"/>
              <a:gd name="connsiteY33" fmla="*/ 636080 h 3766314"/>
              <a:gd name="connsiteX34" fmla="*/ 6767242 w 8240186"/>
              <a:gd name="connsiteY34" fmla="*/ 760083 h 3766314"/>
              <a:gd name="connsiteX35" fmla="*/ 6935152 w 8240186"/>
              <a:gd name="connsiteY35" fmla="*/ 689826 h 3766314"/>
              <a:gd name="connsiteX36" fmla="*/ 7178389 w 8240186"/>
              <a:gd name="connsiteY36" fmla="*/ 164659 h 3766314"/>
              <a:gd name="connsiteX37" fmla="*/ 7422241 w 8240186"/>
              <a:gd name="connsiteY37" fmla="*/ 26085 h 3766314"/>
              <a:gd name="connsiteX38" fmla="*/ 7600518 w 8240186"/>
              <a:gd name="connsiteY38" fmla="*/ 186740 h 3766314"/>
              <a:gd name="connsiteX0" fmla="*/ 7600518 w 8323732"/>
              <a:gd name="connsiteY0" fmla="*/ 160655 h 3740229"/>
              <a:gd name="connsiteX1" fmla="*/ 7863173 w 8323732"/>
              <a:gd name="connsiteY1" fmla="*/ 255179 h 3740229"/>
              <a:gd name="connsiteX2" fmla="*/ 7600620 w 8323732"/>
              <a:gd name="connsiteY2" fmla="*/ 3740229 h 3740229"/>
              <a:gd name="connsiteX3" fmla="*/ 0 w 8323732"/>
              <a:gd name="connsiteY3" fmla="*/ 3740229 h 3740229"/>
              <a:gd name="connsiteX4" fmla="*/ 0 w 8323732"/>
              <a:gd name="connsiteY4" fmla="*/ 3602805 h 3740229"/>
              <a:gd name="connsiteX5" fmla="*/ 55435 w 8323732"/>
              <a:gd name="connsiteY5" fmla="*/ 3570842 h 3740229"/>
              <a:gd name="connsiteX6" fmla="*/ 227279 w 8323732"/>
              <a:gd name="connsiteY6" fmla="*/ 3496710 h 3740229"/>
              <a:gd name="connsiteX7" fmla="*/ 502127 w 8323732"/>
              <a:gd name="connsiteY7" fmla="*/ 3428056 h 3740229"/>
              <a:gd name="connsiteX8" fmla="*/ 793036 w 8323732"/>
              <a:gd name="connsiteY8" fmla="*/ 3417428 h 3740229"/>
              <a:gd name="connsiteX9" fmla="*/ 898442 w 8323732"/>
              <a:gd name="connsiteY9" fmla="*/ 3412141 h 3740229"/>
              <a:gd name="connsiteX10" fmla="*/ 1114432 w 8323732"/>
              <a:gd name="connsiteY10" fmla="*/ 3084342 h 3740229"/>
              <a:gd name="connsiteX11" fmla="*/ 1558930 w 8323732"/>
              <a:gd name="connsiteY11" fmla="*/ 2681872 h 3740229"/>
              <a:gd name="connsiteX12" fmla="*/ 1886440 w 8323732"/>
              <a:gd name="connsiteY12" fmla="*/ 2508113 h 3740229"/>
              <a:gd name="connsiteX13" fmla="*/ 2070187 w 8323732"/>
              <a:gd name="connsiteY13" fmla="*/ 2470113 h 3740229"/>
              <a:gd name="connsiteX14" fmla="*/ 2143579 w 8323732"/>
              <a:gd name="connsiteY14" fmla="*/ 2454851 h 3740229"/>
              <a:gd name="connsiteX15" fmla="*/ 2219931 w 8323732"/>
              <a:gd name="connsiteY15" fmla="*/ 2487554 h 3740229"/>
              <a:gd name="connsiteX16" fmla="*/ 2407961 w 8323732"/>
              <a:gd name="connsiteY16" fmla="*/ 2680598 h 3740229"/>
              <a:gd name="connsiteX17" fmla="*/ 2619587 w 8323732"/>
              <a:gd name="connsiteY17" fmla="*/ 2476504 h 3740229"/>
              <a:gd name="connsiteX18" fmla="*/ 2816891 w 8323732"/>
              <a:gd name="connsiteY18" fmla="*/ 2404761 h 3740229"/>
              <a:gd name="connsiteX19" fmla="*/ 3063573 w 8323732"/>
              <a:gd name="connsiteY19" fmla="*/ 2222318 h 3740229"/>
              <a:gd name="connsiteX20" fmla="*/ 3285032 w 8323732"/>
              <a:gd name="connsiteY20" fmla="*/ 2158948 h 3740229"/>
              <a:gd name="connsiteX21" fmla="*/ 3715332 w 8323732"/>
              <a:gd name="connsiteY21" fmla="*/ 1638125 h 3740229"/>
              <a:gd name="connsiteX22" fmla="*/ 3925116 w 8323732"/>
              <a:gd name="connsiteY22" fmla="*/ 1596293 h 3740229"/>
              <a:gd name="connsiteX23" fmla="*/ 4148850 w 8323732"/>
              <a:gd name="connsiteY23" fmla="*/ 1497296 h 3740229"/>
              <a:gd name="connsiteX24" fmla="*/ 4371047 w 8323732"/>
              <a:gd name="connsiteY24" fmla="*/ 1547397 h 3740229"/>
              <a:gd name="connsiteX25" fmla="*/ 4544958 w 8323732"/>
              <a:gd name="connsiteY25" fmla="*/ 1363372 h 3740229"/>
              <a:gd name="connsiteX26" fmla="*/ 4788549 w 8323732"/>
              <a:gd name="connsiteY26" fmla="*/ 1197641 h 3740229"/>
              <a:gd name="connsiteX27" fmla="*/ 5125834 w 8323732"/>
              <a:gd name="connsiteY27" fmla="*/ 1617021 h 3740229"/>
              <a:gd name="connsiteX28" fmla="*/ 5227409 w 8323732"/>
              <a:gd name="connsiteY28" fmla="*/ 1673473 h 3740229"/>
              <a:gd name="connsiteX29" fmla="*/ 5560704 w 8323732"/>
              <a:gd name="connsiteY29" fmla="*/ 1387105 h 3740229"/>
              <a:gd name="connsiteX30" fmla="*/ 5876712 w 8323732"/>
              <a:gd name="connsiteY30" fmla="*/ 1011734 h 3740229"/>
              <a:gd name="connsiteX31" fmla="*/ 6122609 w 8323732"/>
              <a:gd name="connsiteY31" fmla="*/ 1040561 h 3740229"/>
              <a:gd name="connsiteX32" fmla="*/ 6331963 w 8323732"/>
              <a:gd name="connsiteY32" fmla="*/ 854599 h 3740229"/>
              <a:gd name="connsiteX33" fmla="*/ 6526278 w 8323732"/>
              <a:gd name="connsiteY33" fmla="*/ 609995 h 3740229"/>
              <a:gd name="connsiteX34" fmla="*/ 6767242 w 8323732"/>
              <a:gd name="connsiteY34" fmla="*/ 733998 h 3740229"/>
              <a:gd name="connsiteX35" fmla="*/ 6935152 w 8323732"/>
              <a:gd name="connsiteY35" fmla="*/ 663741 h 3740229"/>
              <a:gd name="connsiteX36" fmla="*/ 7178389 w 8323732"/>
              <a:gd name="connsiteY36" fmla="*/ 138574 h 3740229"/>
              <a:gd name="connsiteX37" fmla="*/ 7422241 w 8323732"/>
              <a:gd name="connsiteY37" fmla="*/ 0 h 3740229"/>
              <a:gd name="connsiteX38" fmla="*/ 7600518 w 8323732"/>
              <a:gd name="connsiteY38" fmla="*/ 160655 h 3740229"/>
              <a:gd name="connsiteX0" fmla="*/ 7600518 w 8242934"/>
              <a:gd name="connsiteY0" fmla="*/ 160655 h 3740229"/>
              <a:gd name="connsiteX1" fmla="*/ 7863173 w 8242934"/>
              <a:gd name="connsiteY1" fmla="*/ 255179 h 3740229"/>
              <a:gd name="connsiteX2" fmla="*/ 7600620 w 8242934"/>
              <a:gd name="connsiteY2" fmla="*/ 3740229 h 3740229"/>
              <a:gd name="connsiteX3" fmla="*/ 0 w 8242934"/>
              <a:gd name="connsiteY3" fmla="*/ 3740229 h 3740229"/>
              <a:gd name="connsiteX4" fmla="*/ 0 w 8242934"/>
              <a:gd name="connsiteY4" fmla="*/ 3602805 h 3740229"/>
              <a:gd name="connsiteX5" fmla="*/ 55435 w 8242934"/>
              <a:gd name="connsiteY5" fmla="*/ 3570842 h 3740229"/>
              <a:gd name="connsiteX6" fmla="*/ 227279 w 8242934"/>
              <a:gd name="connsiteY6" fmla="*/ 3496710 h 3740229"/>
              <a:gd name="connsiteX7" fmla="*/ 502127 w 8242934"/>
              <a:gd name="connsiteY7" fmla="*/ 3428056 h 3740229"/>
              <a:gd name="connsiteX8" fmla="*/ 793036 w 8242934"/>
              <a:gd name="connsiteY8" fmla="*/ 3417428 h 3740229"/>
              <a:gd name="connsiteX9" fmla="*/ 898442 w 8242934"/>
              <a:gd name="connsiteY9" fmla="*/ 3412141 h 3740229"/>
              <a:gd name="connsiteX10" fmla="*/ 1114432 w 8242934"/>
              <a:gd name="connsiteY10" fmla="*/ 3084342 h 3740229"/>
              <a:gd name="connsiteX11" fmla="*/ 1558930 w 8242934"/>
              <a:gd name="connsiteY11" fmla="*/ 2681872 h 3740229"/>
              <a:gd name="connsiteX12" fmla="*/ 1886440 w 8242934"/>
              <a:gd name="connsiteY12" fmla="*/ 2508113 h 3740229"/>
              <a:gd name="connsiteX13" fmla="*/ 2070187 w 8242934"/>
              <a:gd name="connsiteY13" fmla="*/ 2470113 h 3740229"/>
              <a:gd name="connsiteX14" fmla="*/ 2143579 w 8242934"/>
              <a:gd name="connsiteY14" fmla="*/ 2454851 h 3740229"/>
              <a:gd name="connsiteX15" fmla="*/ 2219931 w 8242934"/>
              <a:gd name="connsiteY15" fmla="*/ 2487554 h 3740229"/>
              <a:gd name="connsiteX16" fmla="*/ 2407961 w 8242934"/>
              <a:gd name="connsiteY16" fmla="*/ 2680598 h 3740229"/>
              <a:gd name="connsiteX17" fmla="*/ 2619587 w 8242934"/>
              <a:gd name="connsiteY17" fmla="*/ 2476504 h 3740229"/>
              <a:gd name="connsiteX18" fmla="*/ 2816891 w 8242934"/>
              <a:gd name="connsiteY18" fmla="*/ 2404761 h 3740229"/>
              <a:gd name="connsiteX19" fmla="*/ 3063573 w 8242934"/>
              <a:gd name="connsiteY19" fmla="*/ 2222318 h 3740229"/>
              <a:gd name="connsiteX20" fmla="*/ 3285032 w 8242934"/>
              <a:gd name="connsiteY20" fmla="*/ 2158948 h 3740229"/>
              <a:gd name="connsiteX21" fmla="*/ 3715332 w 8242934"/>
              <a:gd name="connsiteY21" fmla="*/ 1638125 h 3740229"/>
              <a:gd name="connsiteX22" fmla="*/ 3925116 w 8242934"/>
              <a:gd name="connsiteY22" fmla="*/ 1596293 h 3740229"/>
              <a:gd name="connsiteX23" fmla="*/ 4148850 w 8242934"/>
              <a:gd name="connsiteY23" fmla="*/ 1497296 h 3740229"/>
              <a:gd name="connsiteX24" fmla="*/ 4371047 w 8242934"/>
              <a:gd name="connsiteY24" fmla="*/ 1547397 h 3740229"/>
              <a:gd name="connsiteX25" fmla="*/ 4544958 w 8242934"/>
              <a:gd name="connsiteY25" fmla="*/ 1363372 h 3740229"/>
              <a:gd name="connsiteX26" fmla="*/ 4788549 w 8242934"/>
              <a:gd name="connsiteY26" fmla="*/ 1197641 h 3740229"/>
              <a:gd name="connsiteX27" fmla="*/ 5125834 w 8242934"/>
              <a:gd name="connsiteY27" fmla="*/ 1617021 h 3740229"/>
              <a:gd name="connsiteX28" fmla="*/ 5227409 w 8242934"/>
              <a:gd name="connsiteY28" fmla="*/ 1673473 h 3740229"/>
              <a:gd name="connsiteX29" fmla="*/ 5560704 w 8242934"/>
              <a:gd name="connsiteY29" fmla="*/ 1387105 h 3740229"/>
              <a:gd name="connsiteX30" fmla="*/ 5876712 w 8242934"/>
              <a:gd name="connsiteY30" fmla="*/ 1011734 h 3740229"/>
              <a:gd name="connsiteX31" fmla="*/ 6122609 w 8242934"/>
              <a:gd name="connsiteY31" fmla="*/ 1040561 h 3740229"/>
              <a:gd name="connsiteX32" fmla="*/ 6331963 w 8242934"/>
              <a:gd name="connsiteY32" fmla="*/ 854599 h 3740229"/>
              <a:gd name="connsiteX33" fmla="*/ 6526278 w 8242934"/>
              <a:gd name="connsiteY33" fmla="*/ 609995 h 3740229"/>
              <a:gd name="connsiteX34" fmla="*/ 6767242 w 8242934"/>
              <a:gd name="connsiteY34" fmla="*/ 733998 h 3740229"/>
              <a:gd name="connsiteX35" fmla="*/ 6935152 w 8242934"/>
              <a:gd name="connsiteY35" fmla="*/ 663741 h 3740229"/>
              <a:gd name="connsiteX36" fmla="*/ 7178389 w 8242934"/>
              <a:gd name="connsiteY36" fmla="*/ 138574 h 3740229"/>
              <a:gd name="connsiteX37" fmla="*/ 7422241 w 8242934"/>
              <a:gd name="connsiteY37" fmla="*/ 0 h 3740229"/>
              <a:gd name="connsiteX38" fmla="*/ 7600518 w 8242934"/>
              <a:gd name="connsiteY38" fmla="*/ 160655 h 3740229"/>
              <a:gd name="connsiteX0" fmla="*/ 7600518 w 8428062"/>
              <a:gd name="connsiteY0" fmla="*/ 187386 h 3775718"/>
              <a:gd name="connsiteX1" fmla="*/ 7863173 w 8428062"/>
              <a:gd name="connsiteY1" fmla="*/ 281910 h 3775718"/>
              <a:gd name="connsiteX2" fmla="*/ 7853639 w 8428062"/>
              <a:gd name="connsiteY2" fmla="*/ 3775718 h 3775718"/>
              <a:gd name="connsiteX3" fmla="*/ 0 w 8428062"/>
              <a:gd name="connsiteY3" fmla="*/ 3766960 h 3775718"/>
              <a:gd name="connsiteX4" fmla="*/ 0 w 8428062"/>
              <a:gd name="connsiteY4" fmla="*/ 3629536 h 3775718"/>
              <a:gd name="connsiteX5" fmla="*/ 55435 w 8428062"/>
              <a:gd name="connsiteY5" fmla="*/ 3597573 h 3775718"/>
              <a:gd name="connsiteX6" fmla="*/ 227279 w 8428062"/>
              <a:gd name="connsiteY6" fmla="*/ 3523441 h 3775718"/>
              <a:gd name="connsiteX7" fmla="*/ 502127 w 8428062"/>
              <a:gd name="connsiteY7" fmla="*/ 3454787 h 3775718"/>
              <a:gd name="connsiteX8" fmla="*/ 793036 w 8428062"/>
              <a:gd name="connsiteY8" fmla="*/ 3444159 h 3775718"/>
              <a:gd name="connsiteX9" fmla="*/ 898442 w 8428062"/>
              <a:gd name="connsiteY9" fmla="*/ 3438872 h 3775718"/>
              <a:gd name="connsiteX10" fmla="*/ 1114432 w 8428062"/>
              <a:gd name="connsiteY10" fmla="*/ 3111073 h 3775718"/>
              <a:gd name="connsiteX11" fmla="*/ 1558930 w 8428062"/>
              <a:gd name="connsiteY11" fmla="*/ 2708603 h 3775718"/>
              <a:gd name="connsiteX12" fmla="*/ 1886440 w 8428062"/>
              <a:gd name="connsiteY12" fmla="*/ 2534844 h 3775718"/>
              <a:gd name="connsiteX13" fmla="*/ 2070187 w 8428062"/>
              <a:gd name="connsiteY13" fmla="*/ 2496844 h 3775718"/>
              <a:gd name="connsiteX14" fmla="*/ 2143579 w 8428062"/>
              <a:gd name="connsiteY14" fmla="*/ 2481582 h 3775718"/>
              <a:gd name="connsiteX15" fmla="*/ 2219931 w 8428062"/>
              <a:gd name="connsiteY15" fmla="*/ 2514285 h 3775718"/>
              <a:gd name="connsiteX16" fmla="*/ 2407961 w 8428062"/>
              <a:gd name="connsiteY16" fmla="*/ 2707329 h 3775718"/>
              <a:gd name="connsiteX17" fmla="*/ 2619587 w 8428062"/>
              <a:gd name="connsiteY17" fmla="*/ 2503235 h 3775718"/>
              <a:gd name="connsiteX18" fmla="*/ 2816891 w 8428062"/>
              <a:gd name="connsiteY18" fmla="*/ 2431492 h 3775718"/>
              <a:gd name="connsiteX19" fmla="*/ 3063573 w 8428062"/>
              <a:gd name="connsiteY19" fmla="*/ 2249049 h 3775718"/>
              <a:gd name="connsiteX20" fmla="*/ 3285032 w 8428062"/>
              <a:gd name="connsiteY20" fmla="*/ 2185679 h 3775718"/>
              <a:gd name="connsiteX21" fmla="*/ 3715332 w 8428062"/>
              <a:gd name="connsiteY21" fmla="*/ 1664856 h 3775718"/>
              <a:gd name="connsiteX22" fmla="*/ 3925116 w 8428062"/>
              <a:gd name="connsiteY22" fmla="*/ 1623024 h 3775718"/>
              <a:gd name="connsiteX23" fmla="*/ 4148850 w 8428062"/>
              <a:gd name="connsiteY23" fmla="*/ 1524027 h 3775718"/>
              <a:gd name="connsiteX24" fmla="*/ 4371047 w 8428062"/>
              <a:gd name="connsiteY24" fmla="*/ 1574128 h 3775718"/>
              <a:gd name="connsiteX25" fmla="*/ 4544958 w 8428062"/>
              <a:gd name="connsiteY25" fmla="*/ 1390103 h 3775718"/>
              <a:gd name="connsiteX26" fmla="*/ 4788549 w 8428062"/>
              <a:gd name="connsiteY26" fmla="*/ 1224372 h 3775718"/>
              <a:gd name="connsiteX27" fmla="*/ 5125834 w 8428062"/>
              <a:gd name="connsiteY27" fmla="*/ 1643752 h 3775718"/>
              <a:gd name="connsiteX28" fmla="*/ 5227409 w 8428062"/>
              <a:gd name="connsiteY28" fmla="*/ 1700204 h 3775718"/>
              <a:gd name="connsiteX29" fmla="*/ 5560704 w 8428062"/>
              <a:gd name="connsiteY29" fmla="*/ 1413836 h 3775718"/>
              <a:gd name="connsiteX30" fmla="*/ 5876712 w 8428062"/>
              <a:gd name="connsiteY30" fmla="*/ 1038465 h 3775718"/>
              <a:gd name="connsiteX31" fmla="*/ 6122609 w 8428062"/>
              <a:gd name="connsiteY31" fmla="*/ 1067292 h 3775718"/>
              <a:gd name="connsiteX32" fmla="*/ 6331963 w 8428062"/>
              <a:gd name="connsiteY32" fmla="*/ 881330 h 3775718"/>
              <a:gd name="connsiteX33" fmla="*/ 6526278 w 8428062"/>
              <a:gd name="connsiteY33" fmla="*/ 636726 h 3775718"/>
              <a:gd name="connsiteX34" fmla="*/ 6767242 w 8428062"/>
              <a:gd name="connsiteY34" fmla="*/ 760729 h 3775718"/>
              <a:gd name="connsiteX35" fmla="*/ 6935152 w 8428062"/>
              <a:gd name="connsiteY35" fmla="*/ 690472 h 3775718"/>
              <a:gd name="connsiteX36" fmla="*/ 7178389 w 8428062"/>
              <a:gd name="connsiteY36" fmla="*/ 165305 h 3775718"/>
              <a:gd name="connsiteX37" fmla="*/ 7422241 w 8428062"/>
              <a:gd name="connsiteY37" fmla="*/ 26731 h 3775718"/>
              <a:gd name="connsiteX38" fmla="*/ 7600518 w 8428062"/>
              <a:gd name="connsiteY38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125834 w 7878278"/>
              <a:gd name="connsiteY27" fmla="*/ 1643752 h 3775718"/>
              <a:gd name="connsiteX28" fmla="*/ 5227409 w 7878278"/>
              <a:gd name="connsiteY28" fmla="*/ 1700204 h 3775718"/>
              <a:gd name="connsiteX29" fmla="*/ 5560704 w 7878278"/>
              <a:gd name="connsiteY29" fmla="*/ 1413836 h 3775718"/>
              <a:gd name="connsiteX30" fmla="*/ 5876712 w 7878278"/>
              <a:gd name="connsiteY30" fmla="*/ 1038465 h 3775718"/>
              <a:gd name="connsiteX31" fmla="*/ 6122609 w 7878278"/>
              <a:gd name="connsiteY31" fmla="*/ 1067292 h 3775718"/>
              <a:gd name="connsiteX32" fmla="*/ 6331963 w 7878278"/>
              <a:gd name="connsiteY32" fmla="*/ 881330 h 3775718"/>
              <a:gd name="connsiteX33" fmla="*/ 6526278 w 7878278"/>
              <a:gd name="connsiteY33" fmla="*/ 636726 h 3775718"/>
              <a:gd name="connsiteX34" fmla="*/ 6767242 w 7878278"/>
              <a:gd name="connsiteY34" fmla="*/ 760729 h 3775718"/>
              <a:gd name="connsiteX35" fmla="*/ 6935152 w 7878278"/>
              <a:gd name="connsiteY35" fmla="*/ 690472 h 3775718"/>
              <a:gd name="connsiteX36" fmla="*/ 7178389 w 7878278"/>
              <a:gd name="connsiteY36" fmla="*/ 165305 h 3775718"/>
              <a:gd name="connsiteX37" fmla="*/ 7422241 w 7878278"/>
              <a:gd name="connsiteY37" fmla="*/ 26731 h 3775718"/>
              <a:gd name="connsiteX38" fmla="*/ 7600518 w 7878278"/>
              <a:gd name="connsiteY38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171017 w 7878278"/>
              <a:gd name="connsiteY27" fmla="*/ 1722580 h 3775718"/>
              <a:gd name="connsiteX28" fmla="*/ 5227409 w 7878278"/>
              <a:gd name="connsiteY28" fmla="*/ 1700204 h 3775718"/>
              <a:gd name="connsiteX29" fmla="*/ 5560704 w 7878278"/>
              <a:gd name="connsiteY29" fmla="*/ 1413836 h 3775718"/>
              <a:gd name="connsiteX30" fmla="*/ 5876712 w 7878278"/>
              <a:gd name="connsiteY30" fmla="*/ 1038465 h 3775718"/>
              <a:gd name="connsiteX31" fmla="*/ 6122609 w 7878278"/>
              <a:gd name="connsiteY31" fmla="*/ 1067292 h 3775718"/>
              <a:gd name="connsiteX32" fmla="*/ 6331963 w 7878278"/>
              <a:gd name="connsiteY32" fmla="*/ 881330 h 3775718"/>
              <a:gd name="connsiteX33" fmla="*/ 6526278 w 7878278"/>
              <a:gd name="connsiteY33" fmla="*/ 636726 h 3775718"/>
              <a:gd name="connsiteX34" fmla="*/ 6767242 w 7878278"/>
              <a:gd name="connsiteY34" fmla="*/ 760729 h 3775718"/>
              <a:gd name="connsiteX35" fmla="*/ 6935152 w 7878278"/>
              <a:gd name="connsiteY35" fmla="*/ 690472 h 3775718"/>
              <a:gd name="connsiteX36" fmla="*/ 7178389 w 7878278"/>
              <a:gd name="connsiteY36" fmla="*/ 165305 h 3775718"/>
              <a:gd name="connsiteX37" fmla="*/ 7422241 w 7878278"/>
              <a:gd name="connsiteY37" fmla="*/ 26731 h 3775718"/>
              <a:gd name="connsiteX38" fmla="*/ 7600518 w 7878278"/>
              <a:gd name="connsiteY38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227409 w 7878278"/>
              <a:gd name="connsiteY27" fmla="*/ 1700204 h 3775718"/>
              <a:gd name="connsiteX28" fmla="*/ 5560704 w 7878278"/>
              <a:gd name="connsiteY28" fmla="*/ 1413836 h 3775718"/>
              <a:gd name="connsiteX29" fmla="*/ 5876712 w 7878278"/>
              <a:gd name="connsiteY29" fmla="*/ 1038465 h 3775718"/>
              <a:gd name="connsiteX30" fmla="*/ 6122609 w 7878278"/>
              <a:gd name="connsiteY30" fmla="*/ 1067292 h 3775718"/>
              <a:gd name="connsiteX31" fmla="*/ 6331963 w 7878278"/>
              <a:gd name="connsiteY31" fmla="*/ 881330 h 3775718"/>
              <a:gd name="connsiteX32" fmla="*/ 6526278 w 7878278"/>
              <a:gd name="connsiteY32" fmla="*/ 636726 h 3775718"/>
              <a:gd name="connsiteX33" fmla="*/ 6767242 w 7878278"/>
              <a:gd name="connsiteY33" fmla="*/ 760729 h 3775718"/>
              <a:gd name="connsiteX34" fmla="*/ 6935152 w 7878278"/>
              <a:gd name="connsiteY34" fmla="*/ 690472 h 3775718"/>
              <a:gd name="connsiteX35" fmla="*/ 7178389 w 7878278"/>
              <a:gd name="connsiteY35" fmla="*/ 165305 h 3775718"/>
              <a:gd name="connsiteX36" fmla="*/ 7422241 w 7878278"/>
              <a:gd name="connsiteY36" fmla="*/ 26731 h 3775718"/>
              <a:gd name="connsiteX37" fmla="*/ 7600518 w 7878278"/>
              <a:gd name="connsiteY37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227409 w 7878278"/>
              <a:gd name="connsiteY27" fmla="*/ 1700204 h 3775718"/>
              <a:gd name="connsiteX28" fmla="*/ 5560704 w 7878278"/>
              <a:gd name="connsiteY28" fmla="*/ 1413836 h 3775718"/>
              <a:gd name="connsiteX29" fmla="*/ 5876712 w 7878278"/>
              <a:gd name="connsiteY29" fmla="*/ 1038465 h 3775718"/>
              <a:gd name="connsiteX30" fmla="*/ 6122609 w 7878278"/>
              <a:gd name="connsiteY30" fmla="*/ 1067292 h 3775718"/>
              <a:gd name="connsiteX31" fmla="*/ 6331963 w 7878278"/>
              <a:gd name="connsiteY31" fmla="*/ 881330 h 3775718"/>
              <a:gd name="connsiteX32" fmla="*/ 6526278 w 7878278"/>
              <a:gd name="connsiteY32" fmla="*/ 636726 h 3775718"/>
              <a:gd name="connsiteX33" fmla="*/ 6767242 w 7878278"/>
              <a:gd name="connsiteY33" fmla="*/ 760729 h 3775718"/>
              <a:gd name="connsiteX34" fmla="*/ 6935152 w 7878278"/>
              <a:gd name="connsiteY34" fmla="*/ 690472 h 3775718"/>
              <a:gd name="connsiteX35" fmla="*/ 7178389 w 7878278"/>
              <a:gd name="connsiteY35" fmla="*/ 165305 h 3775718"/>
              <a:gd name="connsiteX36" fmla="*/ 7422241 w 7878278"/>
              <a:gd name="connsiteY36" fmla="*/ 26731 h 3775718"/>
              <a:gd name="connsiteX37" fmla="*/ 7600518 w 7878278"/>
              <a:gd name="connsiteY37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227409 w 7878278"/>
              <a:gd name="connsiteY27" fmla="*/ 1700204 h 3775718"/>
              <a:gd name="connsiteX28" fmla="*/ 5560704 w 7878278"/>
              <a:gd name="connsiteY28" fmla="*/ 1413836 h 3775718"/>
              <a:gd name="connsiteX29" fmla="*/ 5876712 w 7878278"/>
              <a:gd name="connsiteY29" fmla="*/ 1038465 h 3775718"/>
              <a:gd name="connsiteX30" fmla="*/ 6122609 w 7878278"/>
              <a:gd name="connsiteY30" fmla="*/ 1067292 h 3775718"/>
              <a:gd name="connsiteX31" fmla="*/ 6331963 w 7878278"/>
              <a:gd name="connsiteY31" fmla="*/ 881330 h 3775718"/>
              <a:gd name="connsiteX32" fmla="*/ 6526278 w 7878278"/>
              <a:gd name="connsiteY32" fmla="*/ 636726 h 3775718"/>
              <a:gd name="connsiteX33" fmla="*/ 6767242 w 7878278"/>
              <a:gd name="connsiteY33" fmla="*/ 760729 h 3775718"/>
              <a:gd name="connsiteX34" fmla="*/ 6935152 w 7878278"/>
              <a:gd name="connsiteY34" fmla="*/ 690472 h 3775718"/>
              <a:gd name="connsiteX35" fmla="*/ 7178389 w 7878278"/>
              <a:gd name="connsiteY35" fmla="*/ 165305 h 3775718"/>
              <a:gd name="connsiteX36" fmla="*/ 7422241 w 7878278"/>
              <a:gd name="connsiteY36" fmla="*/ 26731 h 3775718"/>
              <a:gd name="connsiteX37" fmla="*/ 7600518 w 7878278"/>
              <a:gd name="connsiteY37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227409 w 7878278"/>
              <a:gd name="connsiteY27" fmla="*/ 1700204 h 3775718"/>
              <a:gd name="connsiteX28" fmla="*/ 5560704 w 7878278"/>
              <a:gd name="connsiteY28" fmla="*/ 1413836 h 3775718"/>
              <a:gd name="connsiteX29" fmla="*/ 5876712 w 7878278"/>
              <a:gd name="connsiteY29" fmla="*/ 1038465 h 3775718"/>
              <a:gd name="connsiteX30" fmla="*/ 6122609 w 7878278"/>
              <a:gd name="connsiteY30" fmla="*/ 1067292 h 3775718"/>
              <a:gd name="connsiteX31" fmla="*/ 6331963 w 7878278"/>
              <a:gd name="connsiteY31" fmla="*/ 881330 h 3775718"/>
              <a:gd name="connsiteX32" fmla="*/ 6526278 w 7878278"/>
              <a:gd name="connsiteY32" fmla="*/ 636726 h 3775718"/>
              <a:gd name="connsiteX33" fmla="*/ 6767242 w 7878278"/>
              <a:gd name="connsiteY33" fmla="*/ 760729 h 3775718"/>
              <a:gd name="connsiteX34" fmla="*/ 6935152 w 7878278"/>
              <a:gd name="connsiteY34" fmla="*/ 690472 h 3775718"/>
              <a:gd name="connsiteX35" fmla="*/ 7178389 w 7878278"/>
              <a:gd name="connsiteY35" fmla="*/ 165305 h 3775718"/>
              <a:gd name="connsiteX36" fmla="*/ 7422241 w 7878278"/>
              <a:gd name="connsiteY36" fmla="*/ 26731 h 3775718"/>
              <a:gd name="connsiteX37" fmla="*/ 7600518 w 7878278"/>
              <a:gd name="connsiteY37" fmla="*/ 187386 h 3775718"/>
              <a:gd name="connsiteX0" fmla="*/ 7600518 w 7878278"/>
              <a:gd name="connsiteY0" fmla="*/ 187386 h 3775718"/>
              <a:gd name="connsiteX1" fmla="*/ 7863173 w 7878278"/>
              <a:gd name="connsiteY1" fmla="*/ 281910 h 3775718"/>
              <a:gd name="connsiteX2" fmla="*/ 7853639 w 7878278"/>
              <a:gd name="connsiteY2" fmla="*/ 3775718 h 3775718"/>
              <a:gd name="connsiteX3" fmla="*/ 0 w 7878278"/>
              <a:gd name="connsiteY3" fmla="*/ 3766960 h 3775718"/>
              <a:gd name="connsiteX4" fmla="*/ 0 w 7878278"/>
              <a:gd name="connsiteY4" fmla="*/ 3629536 h 3775718"/>
              <a:gd name="connsiteX5" fmla="*/ 55435 w 7878278"/>
              <a:gd name="connsiteY5" fmla="*/ 3597573 h 3775718"/>
              <a:gd name="connsiteX6" fmla="*/ 227279 w 7878278"/>
              <a:gd name="connsiteY6" fmla="*/ 3523441 h 3775718"/>
              <a:gd name="connsiteX7" fmla="*/ 502127 w 7878278"/>
              <a:gd name="connsiteY7" fmla="*/ 3454787 h 3775718"/>
              <a:gd name="connsiteX8" fmla="*/ 793036 w 7878278"/>
              <a:gd name="connsiteY8" fmla="*/ 3444159 h 3775718"/>
              <a:gd name="connsiteX9" fmla="*/ 898442 w 7878278"/>
              <a:gd name="connsiteY9" fmla="*/ 3438872 h 3775718"/>
              <a:gd name="connsiteX10" fmla="*/ 1114432 w 7878278"/>
              <a:gd name="connsiteY10" fmla="*/ 3111073 h 3775718"/>
              <a:gd name="connsiteX11" fmla="*/ 1558930 w 7878278"/>
              <a:gd name="connsiteY11" fmla="*/ 2708603 h 3775718"/>
              <a:gd name="connsiteX12" fmla="*/ 1886440 w 7878278"/>
              <a:gd name="connsiteY12" fmla="*/ 2534844 h 3775718"/>
              <a:gd name="connsiteX13" fmla="*/ 2070187 w 7878278"/>
              <a:gd name="connsiteY13" fmla="*/ 2496844 h 3775718"/>
              <a:gd name="connsiteX14" fmla="*/ 2143579 w 7878278"/>
              <a:gd name="connsiteY14" fmla="*/ 2481582 h 3775718"/>
              <a:gd name="connsiteX15" fmla="*/ 2219931 w 7878278"/>
              <a:gd name="connsiteY15" fmla="*/ 2514285 h 3775718"/>
              <a:gd name="connsiteX16" fmla="*/ 2407961 w 7878278"/>
              <a:gd name="connsiteY16" fmla="*/ 2707329 h 3775718"/>
              <a:gd name="connsiteX17" fmla="*/ 2619587 w 7878278"/>
              <a:gd name="connsiteY17" fmla="*/ 2503235 h 3775718"/>
              <a:gd name="connsiteX18" fmla="*/ 2816891 w 7878278"/>
              <a:gd name="connsiteY18" fmla="*/ 2431492 h 3775718"/>
              <a:gd name="connsiteX19" fmla="*/ 3063573 w 7878278"/>
              <a:gd name="connsiteY19" fmla="*/ 2249049 h 3775718"/>
              <a:gd name="connsiteX20" fmla="*/ 3285032 w 7878278"/>
              <a:gd name="connsiteY20" fmla="*/ 2185679 h 3775718"/>
              <a:gd name="connsiteX21" fmla="*/ 3715332 w 7878278"/>
              <a:gd name="connsiteY21" fmla="*/ 1664856 h 3775718"/>
              <a:gd name="connsiteX22" fmla="*/ 3925116 w 7878278"/>
              <a:gd name="connsiteY22" fmla="*/ 1623024 h 3775718"/>
              <a:gd name="connsiteX23" fmla="*/ 4148850 w 7878278"/>
              <a:gd name="connsiteY23" fmla="*/ 1524027 h 3775718"/>
              <a:gd name="connsiteX24" fmla="*/ 4371047 w 7878278"/>
              <a:gd name="connsiteY24" fmla="*/ 1574128 h 3775718"/>
              <a:gd name="connsiteX25" fmla="*/ 4544958 w 7878278"/>
              <a:gd name="connsiteY25" fmla="*/ 1390103 h 3775718"/>
              <a:gd name="connsiteX26" fmla="*/ 4788549 w 7878278"/>
              <a:gd name="connsiteY26" fmla="*/ 1224372 h 3775718"/>
              <a:gd name="connsiteX27" fmla="*/ 5227409 w 7878278"/>
              <a:gd name="connsiteY27" fmla="*/ 1700204 h 3775718"/>
              <a:gd name="connsiteX28" fmla="*/ 5560704 w 7878278"/>
              <a:gd name="connsiteY28" fmla="*/ 1413836 h 3775718"/>
              <a:gd name="connsiteX29" fmla="*/ 5876712 w 7878278"/>
              <a:gd name="connsiteY29" fmla="*/ 1038465 h 3775718"/>
              <a:gd name="connsiteX30" fmla="*/ 6122609 w 7878278"/>
              <a:gd name="connsiteY30" fmla="*/ 1067292 h 3775718"/>
              <a:gd name="connsiteX31" fmla="*/ 6331963 w 7878278"/>
              <a:gd name="connsiteY31" fmla="*/ 881330 h 3775718"/>
              <a:gd name="connsiteX32" fmla="*/ 6526278 w 7878278"/>
              <a:gd name="connsiteY32" fmla="*/ 636726 h 3775718"/>
              <a:gd name="connsiteX33" fmla="*/ 6767242 w 7878278"/>
              <a:gd name="connsiteY33" fmla="*/ 760729 h 3775718"/>
              <a:gd name="connsiteX34" fmla="*/ 6935152 w 7878278"/>
              <a:gd name="connsiteY34" fmla="*/ 690472 h 3775718"/>
              <a:gd name="connsiteX35" fmla="*/ 7178389 w 7878278"/>
              <a:gd name="connsiteY35" fmla="*/ 165305 h 3775718"/>
              <a:gd name="connsiteX36" fmla="*/ 7422241 w 7878278"/>
              <a:gd name="connsiteY36" fmla="*/ 26731 h 3775718"/>
              <a:gd name="connsiteX37" fmla="*/ 7600518 w 7878278"/>
              <a:gd name="connsiteY37" fmla="*/ 187386 h 37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78278" h="3775718">
                <a:moveTo>
                  <a:pt x="7600518" y="187386"/>
                </a:moveTo>
                <a:cubicBezTo>
                  <a:pt x="7674007" y="229916"/>
                  <a:pt x="7820986" y="-316145"/>
                  <a:pt x="7863173" y="281910"/>
                </a:cubicBezTo>
                <a:cubicBezTo>
                  <a:pt x="7905360" y="879965"/>
                  <a:pt x="7844857" y="523497"/>
                  <a:pt x="7853639" y="3775718"/>
                </a:cubicBezTo>
                <a:lnTo>
                  <a:pt x="0" y="3766960"/>
                </a:lnTo>
                <a:lnTo>
                  <a:pt x="0" y="3629536"/>
                </a:lnTo>
                <a:cubicBezTo>
                  <a:pt x="9690" y="3603108"/>
                  <a:pt x="17555" y="3615256"/>
                  <a:pt x="55435" y="3597573"/>
                </a:cubicBezTo>
                <a:cubicBezTo>
                  <a:pt x="93315" y="3579891"/>
                  <a:pt x="152830" y="3547239"/>
                  <a:pt x="227279" y="3523441"/>
                </a:cubicBezTo>
                <a:cubicBezTo>
                  <a:pt x="301728" y="3499643"/>
                  <a:pt x="407834" y="3468001"/>
                  <a:pt x="502127" y="3454787"/>
                </a:cubicBezTo>
                <a:cubicBezTo>
                  <a:pt x="596420" y="3441573"/>
                  <a:pt x="726984" y="3446811"/>
                  <a:pt x="793036" y="3444159"/>
                </a:cubicBezTo>
                <a:cubicBezTo>
                  <a:pt x="859088" y="3441507"/>
                  <a:pt x="798022" y="3450204"/>
                  <a:pt x="898442" y="3438872"/>
                </a:cubicBezTo>
                <a:cubicBezTo>
                  <a:pt x="955601" y="3319677"/>
                  <a:pt x="1002555" y="3224712"/>
                  <a:pt x="1114432" y="3111073"/>
                </a:cubicBezTo>
                <a:cubicBezTo>
                  <a:pt x="1261478" y="2992023"/>
                  <a:pt x="1430262" y="2804641"/>
                  <a:pt x="1558930" y="2708603"/>
                </a:cubicBezTo>
                <a:cubicBezTo>
                  <a:pt x="1687598" y="2612565"/>
                  <a:pt x="1804823" y="2564756"/>
                  <a:pt x="1886440" y="2534844"/>
                </a:cubicBezTo>
                <a:cubicBezTo>
                  <a:pt x="1968057" y="2504932"/>
                  <a:pt x="2038106" y="2497649"/>
                  <a:pt x="2070187" y="2496844"/>
                </a:cubicBezTo>
                <a:cubicBezTo>
                  <a:pt x="2102268" y="2496039"/>
                  <a:pt x="2115030" y="2484057"/>
                  <a:pt x="2143579" y="2481582"/>
                </a:cubicBezTo>
                <a:cubicBezTo>
                  <a:pt x="2228920" y="2482714"/>
                  <a:pt x="2192622" y="2517809"/>
                  <a:pt x="2219931" y="2514285"/>
                </a:cubicBezTo>
                <a:lnTo>
                  <a:pt x="2407961" y="2707329"/>
                </a:lnTo>
                <a:lnTo>
                  <a:pt x="2619587" y="2503235"/>
                </a:lnTo>
                <a:lnTo>
                  <a:pt x="2816891" y="2431492"/>
                </a:lnTo>
                <a:cubicBezTo>
                  <a:pt x="2899118" y="2370678"/>
                  <a:pt x="2985550" y="2290018"/>
                  <a:pt x="3063573" y="2249049"/>
                </a:cubicBezTo>
                <a:cubicBezTo>
                  <a:pt x="3141596" y="2208080"/>
                  <a:pt x="3154855" y="2202323"/>
                  <a:pt x="3285032" y="2185679"/>
                </a:cubicBezTo>
                <a:cubicBezTo>
                  <a:pt x="3382882" y="2023735"/>
                  <a:pt x="3608651" y="1758632"/>
                  <a:pt x="3715332" y="1664856"/>
                </a:cubicBezTo>
                <a:cubicBezTo>
                  <a:pt x="3822013" y="1571080"/>
                  <a:pt x="3852863" y="1646496"/>
                  <a:pt x="3925116" y="1623024"/>
                </a:cubicBezTo>
                <a:cubicBezTo>
                  <a:pt x="3997369" y="1599552"/>
                  <a:pt x="4056513" y="1544719"/>
                  <a:pt x="4148850" y="1524027"/>
                </a:cubicBezTo>
                <a:cubicBezTo>
                  <a:pt x="4227661" y="1500630"/>
                  <a:pt x="4302335" y="1580294"/>
                  <a:pt x="4371047" y="1574128"/>
                </a:cubicBezTo>
                <a:lnTo>
                  <a:pt x="4544958" y="1390103"/>
                </a:lnTo>
                <a:cubicBezTo>
                  <a:pt x="4622563" y="1324096"/>
                  <a:pt x="4719060" y="1295789"/>
                  <a:pt x="4788549" y="1224372"/>
                </a:cubicBezTo>
                <a:cubicBezTo>
                  <a:pt x="4902291" y="1276056"/>
                  <a:pt x="5026426" y="1598558"/>
                  <a:pt x="5227409" y="1700204"/>
                </a:cubicBezTo>
                <a:cubicBezTo>
                  <a:pt x="5347064" y="1626678"/>
                  <a:pt x="5445303" y="1513363"/>
                  <a:pt x="5560704" y="1413836"/>
                </a:cubicBezTo>
                <a:cubicBezTo>
                  <a:pt x="5676105" y="1314309"/>
                  <a:pt x="5800123" y="1107882"/>
                  <a:pt x="5876712" y="1038465"/>
                </a:cubicBezTo>
                <a:lnTo>
                  <a:pt x="6122609" y="1067292"/>
                </a:lnTo>
                <a:cubicBezTo>
                  <a:pt x="6169298" y="1028531"/>
                  <a:pt x="6264685" y="953091"/>
                  <a:pt x="6331963" y="881330"/>
                </a:cubicBezTo>
                <a:cubicBezTo>
                  <a:pt x="6399241" y="809569"/>
                  <a:pt x="6453732" y="656826"/>
                  <a:pt x="6526278" y="636726"/>
                </a:cubicBezTo>
                <a:cubicBezTo>
                  <a:pt x="6598824" y="616626"/>
                  <a:pt x="6678767" y="747655"/>
                  <a:pt x="6767242" y="760729"/>
                </a:cubicBezTo>
                <a:cubicBezTo>
                  <a:pt x="6842121" y="687612"/>
                  <a:pt x="6824400" y="732759"/>
                  <a:pt x="6935152" y="690472"/>
                </a:cubicBezTo>
                <a:lnTo>
                  <a:pt x="7178389" y="165305"/>
                </a:lnTo>
                <a:cubicBezTo>
                  <a:pt x="7247101" y="118996"/>
                  <a:pt x="7353529" y="51397"/>
                  <a:pt x="7422241" y="26731"/>
                </a:cubicBezTo>
                <a:lnTo>
                  <a:pt x="7600518" y="187386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and More</a:t>
            </a:r>
            <a:br>
              <a:rPr lang="en-US" dirty="0" smtClean="0"/>
            </a:br>
            <a:r>
              <a:rPr lang="en-US" dirty="0" smtClean="0"/>
              <a:t>Uninsured Americans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95415"/>
              </p:ext>
            </p:extLst>
          </p:nvPr>
        </p:nvGraphicFramePr>
        <p:xfrm>
          <a:off x="117043" y="1309216"/>
          <a:ext cx="672998" cy="4316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2998"/>
              </a:tblGrid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25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  <a:tr h="616596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571987" y="3218569"/>
            <a:ext cx="354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Millions of Uninsured American</a:t>
            </a:r>
            <a:endParaRPr lang="en-US" sz="20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45132"/>
              </p:ext>
            </p:extLst>
          </p:nvPr>
        </p:nvGraphicFramePr>
        <p:xfrm>
          <a:off x="153614" y="5405736"/>
          <a:ext cx="8873343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45"/>
                <a:gridCol w="1152145"/>
                <a:gridCol w="1152145"/>
                <a:gridCol w="1152145"/>
                <a:gridCol w="1152145"/>
                <a:gridCol w="1152145"/>
                <a:gridCol w="1152145"/>
                <a:gridCol w="80832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1976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1985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1995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2005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2012</a:t>
                      </a:r>
                      <a:endParaRPr lang="en-US" sz="20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23515" y="6130138"/>
            <a:ext cx="57204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Source: Himmelstein, Woolhandler &amp; </a:t>
            </a:r>
            <a:r>
              <a:rPr lang="en-US" sz="1600" dirty="0" err="1" smtClean="0">
                <a:solidFill>
                  <a:srgbClr val="EFECF3"/>
                </a:solidFill>
                <a:latin typeface="Franklin Gothic Book" pitchFamily="34" charset="0"/>
              </a:rPr>
              <a:t>Carrasquilo</a:t>
            </a:r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.</a:t>
            </a:r>
          </a:p>
          <a:p>
            <a:pPr algn="r"/>
            <a:r>
              <a:rPr lang="en-US" sz="1600" dirty="0" smtClean="0">
                <a:solidFill>
                  <a:srgbClr val="EFECF3"/>
                </a:solidFill>
                <a:latin typeface="Franklin Gothic Book" pitchFamily="34" charset="0"/>
              </a:rPr>
              <a:t>Tabulation from CPS &amp; NHIS data  </a:t>
            </a:r>
            <a:endParaRPr lang="en-US" sz="1600" dirty="0">
              <a:solidFill>
                <a:srgbClr val="EFECF3"/>
              </a:solidFill>
              <a:latin typeface="Franklin Gothic Book" pitchFamily="34" charset="0"/>
            </a:endParaRPr>
          </a:p>
        </p:txBody>
      </p:sp>
      <p:pic>
        <p:nvPicPr>
          <p:cNvPr id="646148" name="Picture 4" descr="UNINS76_" hidden="1"/>
          <p:cNvPicPr>
            <a:picLocks noChangeAspect="1" noChangeArrowheads="1"/>
          </p:cNvPicPr>
          <p:nvPr/>
        </p:nvPicPr>
        <p:blipFill>
          <a:blip r:embed="rId2" cstate="print"/>
          <a:srcRect l="15280" t="34880" r="10880" b="20320"/>
          <a:stretch>
            <a:fillRect/>
          </a:stretch>
        </p:blipFill>
        <p:spPr bwMode="auto">
          <a:xfrm>
            <a:off x="961879" y="1463039"/>
            <a:ext cx="7603961" cy="388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2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21825" y="1389888"/>
            <a:ext cx="7754112" cy="4030675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Shrinking Private Insurance</a:t>
            </a:r>
            <a:br>
              <a:rPr lang="en-US" sz="4000" dirty="0" smtClean="0"/>
            </a:br>
            <a:r>
              <a:rPr lang="en-US" sz="2000" dirty="0" smtClean="0">
                <a:latin typeface="Franklin Gothic Book"/>
                <a:cs typeface="Franklin Gothic Book"/>
              </a:rPr>
              <a:t>Percent with private coverage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693" y="6191692"/>
            <a:ext cx="51883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Source: Himmelstein and </a:t>
            </a:r>
            <a:r>
              <a:rPr lang="en-US" sz="1200" dirty="0" err="1" smtClean="0">
                <a:solidFill>
                  <a:srgbClr val="EFECF3"/>
                </a:solidFill>
                <a:latin typeface="Franklin Gothic Book" pitchFamily="34" charset="0"/>
              </a:rPr>
              <a:t>Woolhandler</a:t>
            </a:r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 – </a:t>
            </a:r>
            <a:r>
              <a:rPr lang="en-US" sz="1200" dirty="0" err="1" smtClean="0">
                <a:solidFill>
                  <a:srgbClr val="EFECF3"/>
                </a:solidFill>
                <a:latin typeface="Franklin Gothic Book" pitchFamily="34" charset="0"/>
              </a:rPr>
              <a:t>Tabluations</a:t>
            </a:r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 from CPS and HIAA data</a:t>
            </a:r>
          </a:p>
          <a:p>
            <a:pPr algn="r"/>
            <a:r>
              <a:rPr lang="en-US" sz="1200" dirty="0" smtClean="0">
                <a:solidFill>
                  <a:srgbClr val="EFECF3"/>
                </a:solidFill>
                <a:latin typeface="Franklin Gothic Book" pitchFamily="34" charset="0"/>
              </a:rPr>
              <a:t>Note: Data are not adjusted for minor changes in survey methodology</a:t>
            </a:r>
          </a:p>
        </p:txBody>
      </p:sp>
      <p:pic>
        <p:nvPicPr>
          <p:cNvPr id="842756" name="Picture 4" descr="PRIVINS%" hidden="1"/>
          <p:cNvPicPr>
            <a:picLocks noChangeAspect="1" noChangeArrowheads="1"/>
          </p:cNvPicPr>
          <p:nvPr/>
        </p:nvPicPr>
        <p:blipFill>
          <a:blip r:embed="rId2" cstate="print"/>
          <a:srcRect l="17600" t="21333" r="10640" b="15200"/>
          <a:stretch>
            <a:fillRect/>
          </a:stretch>
        </p:blipFill>
        <p:spPr bwMode="auto">
          <a:xfrm>
            <a:off x="972923" y="1375257"/>
            <a:ext cx="7776056" cy="4059936"/>
          </a:xfrm>
          <a:prstGeom prst="rect">
            <a:avLst/>
          </a:prstGeom>
          <a:noFill/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02197"/>
              </p:ext>
            </p:extLst>
          </p:nvPr>
        </p:nvGraphicFramePr>
        <p:xfrm>
          <a:off x="274990" y="982870"/>
          <a:ext cx="870448" cy="4600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448"/>
              </a:tblGrid>
              <a:tr h="115019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019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70%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019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60%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019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02440"/>
              </p:ext>
            </p:extLst>
          </p:nvPr>
        </p:nvGraphicFramePr>
        <p:xfrm>
          <a:off x="1121825" y="1921566"/>
          <a:ext cx="7749599" cy="3489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9599"/>
              </a:tblGrid>
              <a:tr h="1163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31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31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730" y="5491658"/>
            <a:ext cx="78291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1960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2871" y="5491658"/>
            <a:ext cx="78291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1970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90012" y="5491658"/>
            <a:ext cx="78291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1980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67153" y="5491658"/>
            <a:ext cx="78291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1990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4295" y="5491658"/>
            <a:ext cx="78629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2000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5" y="5491658"/>
            <a:ext cx="77652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2012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39179" y="3330575"/>
            <a:ext cx="89516" cy="20896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5900" y="3257550"/>
            <a:ext cx="89516" cy="21626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32621" y="3168650"/>
            <a:ext cx="89516" cy="22515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79342" y="3019425"/>
            <a:ext cx="89516" cy="24007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6063" y="2965450"/>
            <a:ext cx="89516" cy="24547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19505" y="2790825"/>
            <a:ext cx="89516" cy="26293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66226" y="2654300"/>
            <a:ext cx="89516" cy="27659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2947" y="2416175"/>
            <a:ext cx="89516" cy="30040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59668" y="2324100"/>
            <a:ext cx="89516" cy="30961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06389" y="2187575"/>
            <a:ext cx="89516" cy="32326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53110" y="2181225"/>
            <a:ext cx="89516" cy="32389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99831" y="2165350"/>
            <a:ext cx="89516" cy="32548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6552" y="1997075"/>
            <a:ext cx="89516" cy="34231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93273" y="1854200"/>
            <a:ext cx="89516" cy="35660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39994" y="1660526"/>
            <a:ext cx="89516" cy="37596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86715" y="1822450"/>
            <a:ext cx="89516" cy="35977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33436" y="1754288"/>
            <a:ext cx="89516" cy="36659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80157" y="1571483"/>
            <a:ext cx="89516" cy="38487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26878" y="1667696"/>
            <a:ext cx="89516" cy="37525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73599" y="1696560"/>
            <a:ext cx="89516" cy="37236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20320" y="1840880"/>
            <a:ext cx="89516" cy="35793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67041" y="1840880"/>
            <a:ext cx="89516" cy="35793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13762" y="1981994"/>
            <a:ext cx="89516" cy="343822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60483" y="2187248"/>
            <a:ext cx="89516" cy="32329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7204" y="2411745"/>
            <a:ext cx="89516" cy="30084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87530" y="3168623"/>
            <a:ext cx="89516" cy="22515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34251" y="3303321"/>
            <a:ext cx="89516" cy="21168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80972" y="3361049"/>
            <a:ext cx="89516" cy="20591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27693" y="3117309"/>
            <a:ext cx="89516" cy="230291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74414" y="3152588"/>
            <a:ext cx="89516" cy="22676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53925" y="2514373"/>
            <a:ext cx="89516" cy="290584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100646" y="2642657"/>
            <a:ext cx="89516" cy="27775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247367" y="2600965"/>
            <a:ext cx="89516" cy="28192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394088" y="2867155"/>
            <a:ext cx="89516" cy="25530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540809" y="3017889"/>
            <a:ext cx="89516" cy="24023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21135" y="3171830"/>
            <a:ext cx="89516" cy="224838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567856" y="3216731"/>
            <a:ext cx="89516" cy="22034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14577" y="3216731"/>
            <a:ext cx="89516" cy="22034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861298" y="2902433"/>
            <a:ext cx="89516" cy="25177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08019" y="2722835"/>
            <a:ext cx="89516" cy="26973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54740" y="2851119"/>
            <a:ext cx="89516" cy="256910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301461" y="2960161"/>
            <a:ext cx="89516" cy="246005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448182" y="3110895"/>
            <a:ext cx="89516" cy="2309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594903" y="3232765"/>
            <a:ext cx="89516" cy="21874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741624" y="3213523"/>
            <a:ext cx="89516" cy="22066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8345" y="3264836"/>
            <a:ext cx="89516" cy="21553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035066" y="3335394"/>
            <a:ext cx="89516" cy="208482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181787" y="3444434"/>
            <a:ext cx="89516" cy="19757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328508" y="3758731"/>
            <a:ext cx="89516" cy="1661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475229" y="3810045"/>
            <a:ext cx="89516" cy="16101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621950" y="3813252"/>
            <a:ext cx="89516" cy="16069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768683" y="3806837"/>
            <a:ext cx="89516" cy="16133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872784" y="2921000"/>
            <a:ext cx="89516" cy="24992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F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20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412</TotalTime>
  <Words>907</Words>
  <Application>Microsoft Office PowerPoint</Application>
  <PresentationFormat>On-screen Show (4:3)</PresentationFormat>
  <Paragraphs>256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Grid</vt:lpstr>
      <vt:lpstr>Office Theme</vt:lpstr>
      <vt:lpstr>Single Payer 101 </vt:lpstr>
      <vt:lpstr>A Year in Headlines…</vt:lpstr>
      <vt:lpstr>What Single-Payer Is NOT:</vt:lpstr>
      <vt:lpstr>Financing via Private Insurance:</vt:lpstr>
      <vt:lpstr>Problems:  For-Profit Interests</vt:lpstr>
      <vt:lpstr>PowerPoint Presentation</vt:lpstr>
      <vt:lpstr>Problems:  The Uninsured &amp; Underinsured</vt:lpstr>
      <vt:lpstr>More and More Uninsured Americans</vt:lpstr>
      <vt:lpstr>Shrinking Private Insurance Percent with private coverage</vt:lpstr>
      <vt:lpstr>Chronically Ill and Uninsured</vt:lpstr>
      <vt:lpstr>44,798 Adult Deaths Annually Due to Uninsurance</vt:lpstr>
      <vt:lpstr>Problems:  Waste</vt:lpstr>
      <vt:lpstr>OECD Health Data (2009)</vt:lpstr>
      <vt:lpstr>Where is spending growth coming from?</vt:lpstr>
      <vt:lpstr>Overall Administrative Costs</vt:lpstr>
      <vt:lpstr>PowerPoint Presentation</vt:lpstr>
      <vt:lpstr>Insurance Overhead</vt:lpstr>
      <vt:lpstr>PowerPoint Presentation</vt:lpstr>
      <vt:lpstr>Financing via Single Payer</vt:lpstr>
      <vt:lpstr>Key Features of Single Payer</vt:lpstr>
      <vt:lpstr>Benefits of Single-Payer</vt:lpstr>
      <vt:lpstr>More Benefits of Single Payer</vt:lpstr>
      <vt:lpstr>What about the ACA/Obamacare?</vt:lpstr>
      <vt:lpstr>Recommended Reading</vt:lpstr>
      <vt:lpstr>What next…?</vt:lpstr>
      <vt:lpstr>Contacts</vt:lpstr>
      <vt:lpstr>Waiting Times for Doctor Appointments Boston and Canada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</dc:creator>
  <cp:lastModifiedBy>Emily</cp:lastModifiedBy>
  <cp:revision>43</cp:revision>
  <dcterms:created xsi:type="dcterms:W3CDTF">2006-08-16T00:00:00Z</dcterms:created>
  <dcterms:modified xsi:type="dcterms:W3CDTF">2015-02-17T16:17:45Z</dcterms:modified>
</cp:coreProperties>
</file>