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82" r:id="rId2"/>
    <p:sldId id="283" r:id="rId3"/>
    <p:sldId id="284" r:id="rId4"/>
    <p:sldId id="285" r:id="rId5"/>
    <p:sldId id="286" r:id="rId6"/>
    <p:sldId id="257" r:id="rId7"/>
    <p:sldId id="259" r:id="rId8"/>
    <p:sldId id="262" r:id="rId9"/>
    <p:sldId id="261" r:id="rId10"/>
    <p:sldId id="268" r:id="rId11"/>
    <p:sldId id="276" r:id="rId12"/>
    <p:sldId id="277" r:id="rId13"/>
    <p:sldId id="278" r:id="rId14"/>
    <p:sldId id="279" r:id="rId15"/>
    <p:sldId id="280" r:id="rId16"/>
    <p:sldId id="263" r:id="rId17"/>
    <p:sldId id="281" r:id="rId18"/>
    <p:sldId id="273" r:id="rId19"/>
    <p:sldId id="274" r:id="rId20"/>
    <p:sldId id="293" r:id="rId21"/>
    <p:sldId id="275" r:id="rId22"/>
    <p:sldId id="288" r:id="rId23"/>
    <p:sldId id="289" r:id="rId24"/>
    <p:sldId id="290" r:id="rId25"/>
    <p:sldId id="291" r:id="rId26"/>
    <p:sldId id="29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9"/>
    <p:restoredTop sz="94631"/>
  </p:normalViewPr>
  <p:slideViewPr>
    <p:cSldViewPr snapToGrid="0" snapToObjects="1">
      <p:cViewPr varScale="1">
        <p:scale>
          <a:sx n="87" d="100"/>
          <a:sy n="87" d="100"/>
        </p:scale>
        <p:origin x="9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6" d="100"/>
        <a:sy n="9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2FA5-88CD-F442-9ACD-01589BF33B4E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42FFA-E6AA-754B-9E40-6434C9E52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97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3D1-B6D1-144D-A18C-ABC02C7041DE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341F-5F2B-6E4E-93A8-0A2DDF52878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3D1-B6D1-144D-A18C-ABC02C7041DE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341F-5F2B-6E4E-93A8-0A2DDF528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3D1-B6D1-144D-A18C-ABC02C7041DE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341F-5F2B-6E4E-93A8-0A2DDF528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3D1-B6D1-144D-A18C-ABC02C7041DE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341F-5F2B-6E4E-93A8-0A2DDF528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3D1-B6D1-144D-A18C-ABC02C7041DE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341F-5F2B-6E4E-93A8-0A2DDF52878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3D1-B6D1-144D-A18C-ABC02C7041DE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341F-5F2B-6E4E-93A8-0A2DDF528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3D1-B6D1-144D-A18C-ABC02C7041DE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341F-5F2B-6E4E-93A8-0A2DDF52878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3D1-B6D1-144D-A18C-ABC02C7041DE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341F-5F2B-6E4E-93A8-0A2DDF528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3D1-B6D1-144D-A18C-ABC02C7041DE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341F-5F2B-6E4E-93A8-0A2DDF528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3D1-B6D1-144D-A18C-ABC02C7041DE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341F-5F2B-6E4E-93A8-0A2DDF52878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3D1-B6D1-144D-A18C-ABC02C7041DE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341F-5F2B-6E4E-93A8-0A2DDF528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FA3D1-B6D1-144D-A18C-ABC02C7041DE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450341F-5F2B-6E4E-93A8-0A2DDF528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765" y="1034322"/>
            <a:ext cx="8083176" cy="2068642"/>
          </a:xfrm>
        </p:spPr>
        <p:txBody>
          <a:bodyPr/>
          <a:lstStyle/>
          <a:p>
            <a:r>
              <a:rPr lang="en-US" sz="2800" dirty="0"/>
              <a:t>How Obamacare Fails the Mentally Ill: 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 </a:t>
            </a:r>
            <a:r>
              <a:rPr lang="en-US" sz="2800" dirty="0"/>
              <a:t>Call for Single Payer Mental Health Coverage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Stephen Kemble, MD</a:t>
            </a:r>
          </a:p>
          <a:p>
            <a:r>
              <a:rPr lang="en-US" dirty="0" smtClean="0"/>
              <a:t>J. Wesley Boyd, MD, PhD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or</a:t>
            </a:r>
          </a:p>
          <a:p>
            <a:r>
              <a:rPr lang="en-US" dirty="0" smtClean="0"/>
              <a:t>PNHP Annual Meeting</a:t>
            </a:r>
          </a:p>
          <a:p>
            <a:r>
              <a:rPr lang="en-US" dirty="0" smtClean="0"/>
              <a:t>Chicago, November 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06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MH Managed Care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Managed care worst for psychiatry </a:t>
            </a:r>
          </a:p>
          <a:p>
            <a:pPr lvl="1"/>
            <a:r>
              <a:rPr lang="en-US" sz="2400" dirty="0" smtClean="0"/>
              <a:t>100% Prior Authorizations</a:t>
            </a:r>
          </a:p>
          <a:p>
            <a:pPr lvl="1"/>
            <a:r>
              <a:rPr lang="en-US" sz="2400" dirty="0" smtClean="0"/>
              <a:t>Restricted formularies, extensive PA’s</a:t>
            </a:r>
          </a:p>
          <a:p>
            <a:pPr lvl="1"/>
            <a:r>
              <a:rPr lang="en-US" sz="2400" dirty="0" smtClean="0"/>
              <a:t>Cutting off GA benefits for missed appointments</a:t>
            </a:r>
          </a:p>
          <a:p>
            <a:pPr lvl="1"/>
            <a:r>
              <a:rPr lang="en-US" sz="2400" dirty="0" smtClean="0"/>
              <a:t>Disrupting long-term doctor-patient relationships</a:t>
            </a:r>
          </a:p>
          <a:p>
            <a:pPr lvl="1"/>
            <a:r>
              <a:rPr lang="en-US" sz="2400" dirty="0" smtClean="0"/>
              <a:t>Psychiatrists restricted to med management only</a:t>
            </a:r>
          </a:p>
          <a:p>
            <a:r>
              <a:rPr lang="en-US" sz="2800" dirty="0" smtClean="0"/>
              <a:t>Demoralized work force</a:t>
            </a:r>
          </a:p>
          <a:p>
            <a:r>
              <a:rPr lang="en-US" sz="2800" dirty="0" smtClean="0"/>
              <a:t>Declining interest in psychiatry as a specialty</a:t>
            </a:r>
          </a:p>
          <a:p>
            <a:r>
              <a:rPr lang="en-US" sz="2800" dirty="0" smtClean="0"/>
              <a:t>Rapid move to self-pay only, concierge practices</a:t>
            </a:r>
          </a:p>
          <a:p>
            <a:r>
              <a:rPr lang="en-US" sz="2800" dirty="0" smtClean="0"/>
              <a:t>Drastic reduction in access to care</a:t>
            </a:r>
          </a:p>
          <a:p>
            <a:pPr lvl="1"/>
            <a:r>
              <a:rPr lang="en-US" sz="2400" dirty="0" smtClean="0"/>
              <a:t>SMI patients</a:t>
            </a:r>
          </a:p>
          <a:p>
            <a:pPr lvl="1"/>
            <a:r>
              <a:rPr lang="en-US" sz="2400" dirty="0" smtClean="0"/>
              <a:t>Medicaid patients generally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508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Fraud, Waste, and Excess Profits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500" dirty="0" smtClean="0"/>
              <a:t>E. Fuller Torrey, 2015:</a:t>
            </a:r>
          </a:p>
          <a:p>
            <a:r>
              <a:rPr lang="en-US" sz="2800" dirty="0" smtClean="0"/>
              <a:t>30 year deterioration in public mental health services</a:t>
            </a:r>
          </a:p>
          <a:p>
            <a:r>
              <a:rPr lang="en-US" sz="2800" dirty="0" smtClean="0"/>
              <a:t>Diversion of $ away from care, not reduced funding</a:t>
            </a:r>
          </a:p>
          <a:p>
            <a:r>
              <a:rPr lang="en-US" sz="2800" dirty="0" smtClean="0"/>
              <a:t>Outright fraud by certain providers</a:t>
            </a:r>
          </a:p>
          <a:p>
            <a:r>
              <a:rPr lang="en-US" sz="2800" dirty="0" smtClean="0"/>
              <a:t>Diversion of $ to ineffective programs, personal perks</a:t>
            </a:r>
          </a:p>
          <a:p>
            <a:r>
              <a:rPr lang="en-US" sz="2800" dirty="0" smtClean="0"/>
              <a:t>Fraud and excess profits by Medicaid Managed Care Organizations (esp. for-profit ones)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E. Fuller Torrey et. al., Mental Illness </a:t>
            </a:r>
            <a:r>
              <a:rPr lang="en-US" sz="1800" dirty="0" err="1" smtClean="0"/>
              <a:t>Policy.org</a:t>
            </a:r>
            <a:r>
              <a:rPr lang="en-US" sz="1800" dirty="0" smtClean="0"/>
              <a:t>, Sept 2015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1708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smtClean="0">
                <a:ea typeface="+mj-ea"/>
                <a:cs typeface="+mj-cs"/>
              </a:rPr>
              <a:t>The Big Problems with U.S. Healthcare</a:t>
            </a:r>
            <a:endParaRPr lang="en-US" sz="3800" dirty="0">
              <a:ea typeface="+mj-ea"/>
              <a:cs typeface="+mj-cs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ClrTx/>
            </a:pPr>
            <a:r>
              <a:rPr lang="en-US" sz="4200" dirty="0">
                <a:solidFill>
                  <a:schemeClr val="tx2"/>
                </a:solidFill>
                <a:latin typeface="Arial" charset="0"/>
              </a:rPr>
              <a:t>Co</a:t>
            </a:r>
            <a:r>
              <a:rPr lang="en-US" sz="4200" dirty="0">
                <a:solidFill>
                  <a:srgbClr val="D2533C"/>
                </a:solidFill>
                <a:latin typeface="Arial" charset="0"/>
              </a:rPr>
              <a:t>st</a:t>
            </a:r>
            <a:r>
              <a:rPr lang="en-US" sz="4200" dirty="0">
                <a:latin typeface="Arial" charset="0"/>
              </a:rPr>
              <a:t> </a:t>
            </a:r>
          </a:p>
          <a:p>
            <a:pPr>
              <a:buClrTx/>
            </a:pPr>
            <a:r>
              <a:rPr lang="en-US" sz="4200" dirty="0" smtClean="0">
                <a:solidFill>
                  <a:srgbClr val="D2533C"/>
                </a:solidFill>
                <a:latin typeface="Arial" charset="0"/>
              </a:rPr>
              <a:t>Access</a:t>
            </a:r>
          </a:p>
          <a:p>
            <a:pPr>
              <a:buClrTx/>
            </a:pPr>
            <a:endParaRPr lang="en-US" sz="4000" dirty="0">
              <a:solidFill>
                <a:srgbClr val="D2533C"/>
              </a:solidFill>
              <a:latin typeface="Arial" charset="0"/>
            </a:endParaRPr>
          </a:p>
          <a:p>
            <a:pPr marL="0" indent="0">
              <a:buClrTx/>
              <a:buNone/>
            </a:pPr>
            <a:r>
              <a:rPr lang="en-US" sz="4000" dirty="0"/>
              <a:t>We must reduce cost, and restricted </a:t>
            </a:r>
            <a:r>
              <a:rPr lang="en-US" sz="4000" dirty="0" smtClean="0"/>
              <a:t>access to care </a:t>
            </a:r>
            <a:r>
              <a:rPr lang="en-US" sz="4000" dirty="0"/>
              <a:t>is the price we must pay to </a:t>
            </a:r>
            <a:r>
              <a:rPr lang="en-US" sz="4000" dirty="0" smtClean="0"/>
              <a:t>control cost.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Right?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 smtClean="0">
              <a:solidFill>
                <a:srgbClr val="D2533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97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08131"/>
          </a:xfrm>
        </p:spPr>
        <p:txBody>
          <a:bodyPr>
            <a:normAutofit/>
          </a:bodyPr>
          <a:lstStyle/>
          <a:p>
            <a:r>
              <a:rPr lang="en-US" dirty="0" smtClean="0"/>
              <a:t>BUT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1532"/>
            <a:ext cx="8229600" cy="50354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chemeClr val="tx2"/>
                </a:solidFill>
              </a:rPr>
              <a:t>Restricting </a:t>
            </a:r>
            <a:r>
              <a:rPr lang="en-US" sz="3200" dirty="0" smtClean="0">
                <a:solidFill>
                  <a:schemeClr val="tx2"/>
                </a:solidFill>
              </a:rPr>
              <a:t>care and access </a:t>
            </a:r>
            <a:r>
              <a:rPr lang="en-US" sz="3200" dirty="0">
                <a:solidFill>
                  <a:schemeClr val="tx2"/>
                </a:solidFill>
              </a:rPr>
              <a:t>does not restrict </a:t>
            </a:r>
            <a:r>
              <a:rPr lang="en-US" sz="3200" dirty="0" smtClean="0">
                <a:solidFill>
                  <a:schemeClr val="tx2"/>
                </a:solidFill>
              </a:rPr>
              <a:t>disease</a:t>
            </a:r>
          </a:p>
          <a:p>
            <a:pPr lvl="1"/>
            <a:r>
              <a:rPr lang="en-US" sz="2800" dirty="0"/>
              <a:t>P</a:t>
            </a:r>
            <a:r>
              <a:rPr lang="en-US" sz="2800" dirty="0" smtClean="0"/>
              <a:t>ops up in uncontrolled and more expensive forms elsewhere (complications, ER, hospital)</a:t>
            </a:r>
          </a:p>
          <a:p>
            <a:pPr lvl="1"/>
            <a:r>
              <a:rPr lang="en-US" sz="2800" dirty="0" smtClean="0"/>
              <a:t>Sicker patients pushed onto US default “high risk pools” – Medicaid and Medicare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solidFill>
                  <a:srgbClr val="D2533C"/>
                </a:solidFill>
              </a:rPr>
              <a:t>Bureaucracy</a:t>
            </a:r>
            <a:r>
              <a:rPr lang="en-US" sz="3200" dirty="0" smtClean="0"/>
              <a:t> – </a:t>
            </a:r>
          </a:p>
          <a:p>
            <a:pPr lvl="1"/>
            <a:r>
              <a:rPr lang="en-US" sz="2800" dirty="0" smtClean="0"/>
              <a:t>Restricting care, access, or eligibility all require bureaucracies that cost more than they save.</a:t>
            </a:r>
          </a:p>
        </p:txBody>
      </p:sp>
    </p:spTree>
    <p:extLst>
      <p:ext uri="{BB962C8B-B14F-4D97-AF65-F5344CB8AC3E}">
        <p14:creationId xmlns:p14="http://schemas.microsoft.com/office/powerpoint/2010/main" val="226152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charset="0"/>
              </a:rPr>
              <a:t>The Affordable Care Act</a:t>
            </a:r>
            <a:r>
              <a:rPr lang="en-US" sz="4400" dirty="0" smtClean="0">
                <a:latin typeface="Arial" charset="0"/>
              </a:rPr>
              <a:t>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latin typeface="Arial" charset="0"/>
              </a:rPr>
              <a:t>Attributes excess cost to “too much care</a:t>
            </a:r>
            <a:r>
              <a:rPr lang="en-US" sz="3200" dirty="0" smtClean="0">
                <a:latin typeface="Arial" charset="0"/>
              </a:rPr>
              <a:t>”</a:t>
            </a:r>
          </a:p>
          <a:p>
            <a:r>
              <a:rPr lang="en-US" sz="3200" dirty="0" smtClean="0">
                <a:latin typeface="Arial" charset="0"/>
              </a:rPr>
              <a:t>Blames </a:t>
            </a:r>
            <a:r>
              <a:rPr lang="en-US" sz="3200" dirty="0">
                <a:latin typeface="Arial" charset="0"/>
              </a:rPr>
              <a:t>fee-for-service causing excessive “volume” of </a:t>
            </a:r>
            <a:r>
              <a:rPr lang="en-US" sz="3200" dirty="0" smtClean="0">
                <a:latin typeface="Arial" charset="0"/>
              </a:rPr>
              <a:t>services</a:t>
            </a:r>
          </a:p>
          <a:p>
            <a:r>
              <a:rPr lang="en-US" sz="3200" dirty="0">
                <a:latin typeface="Arial" charset="0"/>
              </a:rPr>
              <a:t>Financial </a:t>
            </a:r>
            <a:r>
              <a:rPr lang="en-US" sz="3200" dirty="0" smtClean="0">
                <a:latin typeface="Arial" charset="0"/>
              </a:rPr>
              <a:t>incentives for doctors and hospitals </a:t>
            </a:r>
            <a:r>
              <a:rPr lang="en-US" sz="3200" dirty="0">
                <a:latin typeface="Arial" charset="0"/>
              </a:rPr>
              <a:t>to deliver less </a:t>
            </a:r>
            <a:r>
              <a:rPr lang="en-US" sz="3200" dirty="0" smtClean="0">
                <a:latin typeface="Arial" charset="0"/>
              </a:rPr>
              <a:t>care</a:t>
            </a:r>
          </a:p>
          <a:p>
            <a:r>
              <a:rPr lang="en-US" sz="3200" dirty="0" smtClean="0">
                <a:latin typeface="Arial" charset="0"/>
              </a:rPr>
              <a:t>Increased </a:t>
            </a:r>
            <a:r>
              <a:rPr lang="en-US" sz="3200" dirty="0">
                <a:latin typeface="Arial" charset="0"/>
              </a:rPr>
              <a:t>cost-shifting to </a:t>
            </a:r>
            <a:r>
              <a:rPr lang="en-US" sz="3200" dirty="0" smtClean="0">
                <a:latin typeface="Arial" charset="0"/>
              </a:rPr>
              <a:t>patients</a:t>
            </a:r>
          </a:p>
          <a:p>
            <a:r>
              <a:rPr lang="en-US" sz="3200" dirty="0" smtClean="0"/>
              <a:t>Preserves competitive insurance business model (blames cost on doctors, patients)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30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Restricting Access </a:t>
            </a:r>
            <a:r>
              <a:rPr lang="en-US" i="1" dirty="0" smtClean="0"/>
              <a:t>Increases</a:t>
            </a:r>
            <a:r>
              <a:rPr lang="en-US" dirty="0" smtClean="0"/>
              <a:t> Costs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 dirty="0" smtClean="0"/>
              <a:t>We </a:t>
            </a:r>
            <a:r>
              <a:rPr lang="en-US" sz="3600" i="1" u="sng" dirty="0"/>
              <a:t>already</a:t>
            </a:r>
            <a:r>
              <a:rPr lang="en-US" sz="3600" dirty="0"/>
              <a:t> rely </a:t>
            </a:r>
            <a:r>
              <a:rPr lang="en-US" sz="3600" dirty="0" smtClean="0"/>
              <a:t>heavily on </a:t>
            </a:r>
            <a:r>
              <a:rPr lang="en-US" sz="3600" dirty="0"/>
              <a:t>incentives to deliver less care and pushing more costs onto </a:t>
            </a:r>
            <a:r>
              <a:rPr lang="en-US" sz="3600" dirty="0" smtClean="0"/>
              <a:t>patients.</a:t>
            </a:r>
            <a:endParaRPr lang="en-US" sz="3600" dirty="0">
              <a:solidFill>
                <a:srgbClr val="292934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600" dirty="0" smtClean="0">
                <a:solidFill>
                  <a:srgbClr val="292934"/>
                </a:solidFill>
              </a:rPr>
              <a:t>If </a:t>
            </a:r>
            <a:r>
              <a:rPr lang="en-US" sz="3600" dirty="0">
                <a:solidFill>
                  <a:srgbClr val="292934"/>
                </a:solidFill>
              </a:rPr>
              <a:t>these worked to control costs, we would not be spending twice as much as other advanced countries!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040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Doctors to Improve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D2533C"/>
                </a:solidFill>
              </a:rPr>
              <a:t>Intrinsic motivation:</a:t>
            </a:r>
          </a:p>
          <a:p>
            <a:pPr lvl="1"/>
            <a:r>
              <a:rPr lang="en-US" sz="2400" dirty="0" smtClean="0"/>
              <a:t>Helping people</a:t>
            </a:r>
          </a:p>
          <a:p>
            <a:pPr lvl="1"/>
            <a:r>
              <a:rPr lang="en-US" sz="2400" dirty="0" smtClean="0"/>
              <a:t>Intellectual challenge, expanding knowledge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rofessional ethics</a:t>
            </a:r>
          </a:p>
          <a:p>
            <a:r>
              <a:rPr lang="en-US" sz="2800" dirty="0" smtClean="0">
                <a:solidFill>
                  <a:srgbClr val="D2533C"/>
                </a:solidFill>
              </a:rPr>
              <a:t>Extrinsic motivation:</a:t>
            </a:r>
          </a:p>
          <a:p>
            <a:pPr lvl="1"/>
            <a:r>
              <a:rPr lang="en-US" sz="2400" dirty="0" smtClean="0"/>
              <a:t>Financial incentives and penalties – “carrots and sticks”</a:t>
            </a:r>
          </a:p>
          <a:p>
            <a:pPr lvl="1"/>
            <a:r>
              <a:rPr lang="en-US" sz="2400" dirty="0" smtClean="0"/>
              <a:t>Central management by MBAs</a:t>
            </a:r>
          </a:p>
          <a:p>
            <a:pPr lvl="1"/>
            <a:r>
              <a:rPr lang="en-US" sz="2400" dirty="0" smtClean="0"/>
              <a:t>Manage what you measure – </a:t>
            </a:r>
          </a:p>
          <a:p>
            <a:pPr lvl="2"/>
            <a:r>
              <a:rPr lang="en-US" sz="2000" dirty="0" smtClean="0"/>
              <a:t>Metrics</a:t>
            </a:r>
          </a:p>
          <a:p>
            <a:pPr lvl="2"/>
            <a:r>
              <a:rPr lang="en-US" sz="2000" dirty="0"/>
              <a:t>Q</a:t>
            </a:r>
            <a:r>
              <a:rPr lang="en-US" sz="2000" dirty="0" smtClean="0"/>
              <a:t>uality scores</a:t>
            </a:r>
          </a:p>
          <a:p>
            <a:pPr lvl="2"/>
            <a:r>
              <a:rPr lang="en-US" sz="2000" dirty="0"/>
              <a:t>P</a:t>
            </a:r>
            <a:r>
              <a:rPr lang="en-US" sz="2000" dirty="0" smtClean="0"/>
              <a:t>ay-for-performance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65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D2533C"/>
                </a:solidFill>
              </a:rPr>
              <a:t>Physician Payment &amp; Motivation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en-US" sz="3800" dirty="0" smtClean="0"/>
              <a:t>Consequences </a:t>
            </a:r>
            <a:r>
              <a:rPr lang="en-US" sz="3800" dirty="0"/>
              <a:t>of </a:t>
            </a:r>
            <a:r>
              <a:rPr lang="en-US" sz="3800" dirty="0" smtClean="0"/>
              <a:t>pay-for-performance (extrinsic motivation) in health care: </a:t>
            </a:r>
          </a:p>
          <a:p>
            <a:pPr>
              <a:lnSpc>
                <a:spcPct val="110000"/>
              </a:lnSpc>
              <a:defRPr/>
            </a:pPr>
            <a:r>
              <a:rPr lang="en-US" sz="3300" dirty="0"/>
              <a:t>M</a:t>
            </a:r>
            <a:r>
              <a:rPr lang="en-US" sz="3300" dirty="0" smtClean="0"/>
              <a:t>easures for “performance” grossly inadequate</a:t>
            </a:r>
          </a:p>
          <a:p>
            <a:pPr>
              <a:lnSpc>
                <a:spcPct val="110000"/>
              </a:lnSpc>
              <a:defRPr/>
            </a:pPr>
            <a:r>
              <a:rPr lang="en-US" sz="3300" dirty="0"/>
              <a:t>“Teach to the test” – diverts from </a:t>
            </a:r>
            <a:r>
              <a:rPr lang="en-US" sz="3300" dirty="0" err="1"/>
              <a:t>unmeasurable</a:t>
            </a:r>
            <a:endParaRPr lang="en-US" sz="3300" dirty="0"/>
          </a:p>
          <a:p>
            <a:pPr>
              <a:lnSpc>
                <a:spcPct val="110000"/>
              </a:lnSpc>
              <a:defRPr/>
            </a:pPr>
            <a:r>
              <a:rPr lang="en-US" sz="3300" dirty="0" smtClean="0"/>
              <a:t>Promotes </a:t>
            </a:r>
            <a:r>
              <a:rPr lang="en-US" sz="3300" dirty="0"/>
              <a:t>physician greed (“extrinsic” motivation)</a:t>
            </a:r>
          </a:p>
          <a:p>
            <a:pPr>
              <a:lnSpc>
                <a:spcPct val="110000"/>
              </a:lnSpc>
              <a:defRPr/>
            </a:pPr>
            <a:r>
              <a:rPr lang="en-US" sz="3300" dirty="0" smtClean="0"/>
              <a:t>Gaming </a:t>
            </a:r>
            <a:r>
              <a:rPr lang="en-US" sz="3300" dirty="0"/>
              <a:t>documentation for </a:t>
            </a:r>
            <a:r>
              <a:rPr lang="en-US" sz="3300" dirty="0" smtClean="0"/>
              <a:t>payment</a:t>
            </a:r>
            <a:endParaRPr lang="en-US" sz="3300" dirty="0"/>
          </a:p>
          <a:p>
            <a:pPr>
              <a:lnSpc>
                <a:spcPct val="110000"/>
              </a:lnSpc>
              <a:defRPr/>
            </a:pPr>
            <a:r>
              <a:rPr lang="en-US" sz="3300" dirty="0"/>
              <a:t>C</a:t>
            </a:r>
            <a:r>
              <a:rPr lang="en-US" sz="3300" dirty="0" smtClean="0"/>
              <a:t>orruption of </a:t>
            </a:r>
            <a:r>
              <a:rPr lang="en-US" sz="3300" dirty="0"/>
              <a:t>health care </a:t>
            </a:r>
            <a:r>
              <a:rPr lang="en-US" sz="3300" dirty="0" smtClean="0"/>
              <a:t>data</a:t>
            </a:r>
          </a:p>
          <a:p>
            <a:pPr>
              <a:defRPr/>
            </a:pPr>
            <a:r>
              <a:rPr lang="en-US" sz="3300" dirty="0" smtClean="0"/>
              <a:t>Fraud </a:t>
            </a:r>
            <a:r>
              <a:rPr lang="en-US" sz="3300" dirty="0"/>
              <a:t>and </a:t>
            </a:r>
            <a:r>
              <a:rPr lang="en-US" sz="3300" dirty="0" smtClean="0"/>
              <a:t>abuse</a:t>
            </a:r>
          </a:p>
        </p:txBody>
      </p:sp>
    </p:spTree>
    <p:extLst>
      <p:ext uri="{BB962C8B-B14F-4D97-AF65-F5344CB8AC3E}">
        <p14:creationId xmlns:p14="http://schemas.microsoft.com/office/powerpoint/2010/main" val="21765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Single-Payer Cost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742950" indent="-742950">
              <a:buClr>
                <a:schemeClr val="tx2"/>
              </a:buClr>
              <a:buFont typeface="+mj-lt"/>
              <a:buAutoNum type="arabicPeriod"/>
            </a:pPr>
            <a:r>
              <a:rPr lang="en-US" sz="4000" dirty="0" smtClean="0">
                <a:solidFill>
                  <a:schemeClr val="tx2"/>
                </a:solidFill>
              </a:rPr>
              <a:t>Assure access </a:t>
            </a:r>
            <a:r>
              <a:rPr lang="en-US" sz="4000" dirty="0" smtClean="0"/>
              <a:t>to </a:t>
            </a:r>
            <a:r>
              <a:rPr lang="en-US" sz="4000" i="1" dirty="0" smtClean="0"/>
              <a:t>cost-effective </a:t>
            </a:r>
            <a:r>
              <a:rPr lang="en-US" sz="4000" dirty="0" smtClean="0"/>
              <a:t>care for all</a:t>
            </a:r>
          </a:p>
          <a:p>
            <a:pPr marL="742950" indent="-742950">
              <a:buClr>
                <a:schemeClr val="tx2"/>
              </a:buClr>
              <a:buFont typeface="+mj-lt"/>
              <a:buAutoNum type="arabicPeriod"/>
            </a:pPr>
            <a:r>
              <a:rPr lang="en-US" sz="4000" dirty="0" smtClean="0">
                <a:solidFill>
                  <a:srgbClr val="D2533C"/>
                </a:solidFill>
              </a:rPr>
              <a:t>Simplify, streamline administration</a:t>
            </a:r>
          </a:p>
          <a:p>
            <a:pPr marL="742950" indent="-742950">
              <a:buClr>
                <a:schemeClr val="tx2"/>
              </a:buClr>
              <a:buFont typeface="+mj-lt"/>
              <a:buAutoNum type="arabicPeriod"/>
            </a:pPr>
            <a:r>
              <a:rPr lang="en-US" sz="4000" dirty="0" smtClean="0">
                <a:solidFill>
                  <a:srgbClr val="D2533C"/>
                </a:solidFill>
              </a:rPr>
              <a:t>Use administrative savings to reduce prices</a:t>
            </a:r>
            <a:endParaRPr lang="en-US" sz="4000" dirty="0">
              <a:solidFill>
                <a:srgbClr val="D2533C"/>
              </a:solidFill>
            </a:endParaRPr>
          </a:p>
          <a:p>
            <a:pPr lvl="1"/>
            <a:r>
              <a:rPr lang="en-US" sz="3200" dirty="0" smtClean="0"/>
              <a:t>Hospitals - global budgeting</a:t>
            </a:r>
          </a:p>
          <a:p>
            <a:pPr lvl="1"/>
            <a:r>
              <a:rPr lang="en-US" sz="3200" dirty="0" smtClean="0"/>
              <a:t>Doctors – negotiated fees (FFS), simplified admin, support for quality improvement</a:t>
            </a:r>
          </a:p>
          <a:p>
            <a:pPr lvl="1"/>
            <a:r>
              <a:rPr lang="en-US" sz="3200" dirty="0" smtClean="0"/>
              <a:t>Drugs and medical equipment -</a:t>
            </a:r>
            <a:r>
              <a:rPr lang="en-US" sz="2800" dirty="0" smtClean="0"/>
              <a:t> </a:t>
            </a:r>
            <a:r>
              <a:rPr lang="en-US" sz="3200" dirty="0"/>
              <a:t>negotiated </a:t>
            </a:r>
            <a:r>
              <a:rPr lang="en-US" sz="3200" dirty="0" smtClean="0"/>
              <a:t>prices, bulk purchasing</a:t>
            </a:r>
          </a:p>
        </p:txBody>
      </p:sp>
    </p:spTree>
    <p:extLst>
      <p:ext uri="{BB962C8B-B14F-4D97-AF65-F5344CB8AC3E}">
        <p14:creationId xmlns:p14="http://schemas.microsoft.com/office/powerpoint/2010/main" val="201265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8032"/>
          </a:xfrm>
        </p:spPr>
        <p:txBody>
          <a:bodyPr/>
          <a:lstStyle/>
          <a:p>
            <a:r>
              <a:rPr lang="en-US" dirty="0" smtClean="0"/>
              <a:t>Everybody In, Nobody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1432"/>
            <a:ext cx="8229600" cy="51755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rgbClr val="D2533C"/>
                </a:solidFill>
              </a:rPr>
              <a:t>If -</a:t>
            </a:r>
          </a:p>
          <a:p>
            <a:r>
              <a:rPr lang="en-US" sz="2600" dirty="0" smtClean="0"/>
              <a:t>Everyone had the same comprehensive coverage</a:t>
            </a:r>
          </a:p>
          <a:p>
            <a:r>
              <a:rPr lang="en-US" sz="2600" dirty="0" smtClean="0"/>
              <a:t>It were administratively simple to practice any specialty in any location</a:t>
            </a:r>
          </a:p>
          <a:p>
            <a:r>
              <a:rPr lang="en-US" sz="2600" dirty="0" smtClean="0"/>
              <a:t>MD pay were equitable, based on training + practice cost</a:t>
            </a:r>
          </a:p>
          <a:p>
            <a:r>
              <a:rPr lang="en-US" sz="2600" dirty="0" smtClean="0"/>
              <a:t>MD pay were not skewed toward procedures or by pay-for-documentation and pay-for-performance incentives,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D2533C"/>
                </a:solidFill>
              </a:rPr>
              <a:t>Then - </a:t>
            </a:r>
          </a:p>
          <a:p>
            <a:r>
              <a:rPr lang="en-US" sz="2600" dirty="0" smtClean="0"/>
              <a:t>Many more MD’s would choose primary care and psychiatry again</a:t>
            </a:r>
          </a:p>
          <a:p>
            <a:r>
              <a:rPr lang="en-US" sz="2600" dirty="0"/>
              <a:t>P</a:t>
            </a:r>
            <a:r>
              <a:rPr lang="en-US" sz="2600" dirty="0" smtClean="0"/>
              <a:t>atients would have access to care based on need</a:t>
            </a:r>
          </a:p>
          <a:p>
            <a:r>
              <a:rPr lang="en-US" sz="2600" dirty="0" smtClean="0"/>
              <a:t>US health spending would be similar to other developed countrie</a:t>
            </a:r>
            <a:r>
              <a:rPr lang="en-US" dirty="0"/>
              <a:t>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19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No financial conflicts of interest to disclose.</a:t>
            </a:r>
          </a:p>
          <a:p>
            <a:r>
              <a:rPr lang="en-US" sz="2800" dirty="0" smtClean="0"/>
              <a:t>We receive no money whatsoever for any involvement in health care reform and health policy activities.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720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848600" cy="2488367"/>
          </a:xfrm>
        </p:spPr>
        <p:txBody>
          <a:bodyPr/>
          <a:lstStyle/>
          <a:p>
            <a:r>
              <a:rPr lang="en-US" sz="4800" dirty="0" smtClean="0"/>
              <a:t>PNHP Proposal for Mental Health Care in a single-payer system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4437088"/>
            <a:ext cx="6400800" cy="131913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PNHP Mental </a:t>
            </a:r>
            <a:r>
              <a:rPr lang="en-US" dirty="0"/>
              <a:t>Health Care</a:t>
            </a:r>
            <a:r>
              <a:rPr lang="en-US" dirty="0" smtClean="0"/>
              <a:t>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D2533C"/>
                </a:solidFill>
              </a:rPr>
              <a:t>I.  Coverage and benefits</a:t>
            </a:r>
          </a:p>
          <a:p>
            <a:pPr lvl="1"/>
            <a:r>
              <a:rPr lang="en-US" sz="2800" dirty="0" smtClean="0"/>
              <a:t>A single payer NHP would cover </a:t>
            </a:r>
            <a:r>
              <a:rPr lang="en-US" sz="2800" dirty="0" smtClean="0">
                <a:solidFill>
                  <a:schemeClr val="tx2"/>
                </a:solidFill>
              </a:rPr>
              <a:t>all medically necessary mental health care</a:t>
            </a:r>
            <a:r>
              <a:rPr lang="en-US" sz="2800" dirty="0" smtClean="0"/>
              <a:t>, with no arbitrary coverage limits, whether inpatient or outpatient, without co-payments or deductibles. 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D2533C"/>
                </a:solidFill>
              </a:rPr>
              <a:t>II.  Payment for mental health care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</a:rPr>
              <a:t>Two </a:t>
            </a:r>
            <a:r>
              <a:rPr lang="en-US" sz="2800" dirty="0" smtClean="0">
                <a:solidFill>
                  <a:srgbClr val="D2533C"/>
                </a:solidFill>
              </a:rPr>
              <a:t>modes of payment </a:t>
            </a:r>
            <a:r>
              <a:rPr lang="en-US" sz="2800" dirty="0" smtClean="0"/>
              <a:t>for mental health clinicians:</a:t>
            </a:r>
          </a:p>
          <a:p>
            <a:pPr lvl="2"/>
            <a:r>
              <a:rPr lang="en-US" sz="2600" dirty="0" smtClean="0">
                <a:solidFill>
                  <a:srgbClr val="D2533C"/>
                </a:solidFill>
              </a:rPr>
              <a:t>Salaries</a:t>
            </a:r>
            <a:r>
              <a:rPr lang="en-US" sz="2600" dirty="0" smtClean="0"/>
              <a:t> for those working in hospitals, clinics, and other health care systems funded with global budgets</a:t>
            </a:r>
            <a:endParaRPr lang="en-US" sz="2600" dirty="0"/>
          </a:p>
          <a:p>
            <a:pPr lvl="2"/>
            <a:r>
              <a:rPr lang="en-US" sz="2600" dirty="0">
                <a:solidFill>
                  <a:srgbClr val="D2533C"/>
                </a:solidFill>
              </a:rPr>
              <a:t>F</a:t>
            </a:r>
            <a:r>
              <a:rPr lang="en-US" sz="2600" dirty="0" smtClean="0">
                <a:solidFill>
                  <a:srgbClr val="D2533C"/>
                </a:solidFill>
              </a:rPr>
              <a:t>ee for service</a:t>
            </a:r>
            <a:r>
              <a:rPr lang="en-US" sz="2600" dirty="0" smtClean="0"/>
              <a:t> for all others, with a return to billing </a:t>
            </a:r>
            <a:r>
              <a:rPr lang="en-US" sz="2600" dirty="0" smtClean="0">
                <a:solidFill>
                  <a:srgbClr val="D2533C"/>
                </a:solidFill>
              </a:rPr>
              <a:t>based on time </a:t>
            </a:r>
            <a:r>
              <a:rPr lang="en-US" sz="2600" dirty="0" smtClean="0"/>
              <a:t>spent with the patient plus time needed for documentation and care coordination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1407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PNHP Proposal:  Priorities for Improving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5844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514350" indent="-514350">
              <a:buClr>
                <a:schemeClr val="tx2"/>
              </a:buClr>
              <a:buFont typeface="+mj-lt"/>
              <a:buAutoNum type="alphaLcParenR"/>
            </a:pPr>
            <a:r>
              <a:rPr lang="en-US" sz="3400" dirty="0" smtClean="0">
                <a:solidFill>
                  <a:srgbClr val="D2533C"/>
                </a:solidFill>
              </a:rPr>
              <a:t>Expanded Community-based Services for those with Serious Mental Illness (SMI)</a:t>
            </a:r>
          </a:p>
          <a:p>
            <a:pPr lvl="1"/>
            <a:r>
              <a:rPr lang="en-US" sz="2800" dirty="0" smtClean="0"/>
              <a:t>Care for those with SMI would be prioritized. </a:t>
            </a:r>
          </a:p>
          <a:p>
            <a:pPr lvl="1"/>
            <a:r>
              <a:rPr lang="en-US" sz="2800" dirty="0" smtClean="0"/>
              <a:t>Specialized services for SMI funded with global operating budgets, available to all patients in community based on need</a:t>
            </a:r>
          </a:p>
          <a:p>
            <a:pPr marL="514350" indent="-514350">
              <a:buClr>
                <a:schemeClr val="tx2"/>
              </a:buClr>
              <a:buFont typeface="+mj-lt"/>
              <a:buAutoNum type="alphaLcParenR"/>
            </a:pPr>
            <a:r>
              <a:rPr lang="en-US" sz="3400" dirty="0" smtClean="0">
                <a:solidFill>
                  <a:srgbClr val="D2533C"/>
                </a:solidFill>
              </a:rPr>
              <a:t>Integration with Primary Care</a:t>
            </a:r>
          </a:p>
          <a:p>
            <a:pPr lvl="1"/>
            <a:r>
              <a:rPr lang="en-US" sz="2800" dirty="0" smtClean="0"/>
              <a:t>Collaborative care with primary care would be a priority.</a:t>
            </a:r>
          </a:p>
          <a:p>
            <a:pPr marL="514350" indent="-514350">
              <a:buClr>
                <a:schemeClr val="tx2"/>
              </a:buClr>
              <a:buFont typeface="+mj-lt"/>
              <a:buAutoNum type="alphaLcParenR"/>
            </a:pPr>
            <a:r>
              <a:rPr lang="en-US" sz="3400" dirty="0" smtClean="0">
                <a:solidFill>
                  <a:srgbClr val="D2533C"/>
                </a:solidFill>
              </a:rPr>
              <a:t>Training programs in psychology and psychiatry</a:t>
            </a:r>
          </a:p>
          <a:p>
            <a:pPr lvl="1"/>
            <a:r>
              <a:rPr lang="en-US" sz="2800" dirty="0" smtClean="0"/>
              <a:t>Health professional education tuition and post-graduate training will be covered by the NHP and will focus on the needs of those with SMI.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407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PNHP Proposal:  Priorities for Improving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76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rgbClr val="D2533C"/>
                </a:solidFill>
              </a:rPr>
              <a:t>d)  Innovation in Mental Health Care</a:t>
            </a:r>
            <a:endParaRPr lang="en-US" sz="2200" dirty="0" smtClean="0"/>
          </a:p>
          <a:p>
            <a:pPr lvl="1"/>
            <a:r>
              <a:rPr lang="en-US" sz="2200" dirty="0" smtClean="0"/>
              <a:t>Funding for innovation and pilot programs for alternative services, including expanding community-based services for those with SMI.  </a:t>
            </a:r>
          </a:p>
          <a:p>
            <a:pPr marL="0" indent="0">
              <a:buNone/>
            </a:pPr>
            <a:r>
              <a:rPr lang="en-US" sz="2600" dirty="0" err="1" smtClean="0">
                <a:solidFill>
                  <a:srgbClr val="D2533C"/>
                </a:solidFill>
              </a:rPr>
              <a:t>e</a:t>
            </a:r>
            <a:r>
              <a:rPr lang="en-US" sz="2600" dirty="0" smtClean="0">
                <a:solidFill>
                  <a:srgbClr val="D2533C"/>
                </a:solidFill>
              </a:rPr>
              <a:t>)  Substance Abuse Treatment</a:t>
            </a:r>
          </a:p>
          <a:p>
            <a:pPr lvl="1"/>
            <a:r>
              <a:rPr lang="en-US" sz="2200" dirty="0" smtClean="0"/>
              <a:t>Treatment for substance use disorders would be included along with all other forms of psychiatric care. </a:t>
            </a:r>
          </a:p>
        </p:txBody>
      </p:sp>
    </p:spTree>
    <p:extLst>
      <p:ext uri="{BB962C8B-B14F-4D97-AF65-F5344CB8AC3E}">
        <p14:creationId xmlns:p14="http://schemas.microsoft.com/office/powerpoint/2010/main" val="371407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Our Proposal Would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sz="3200" dirty="0" smtClean="0">
                <a:solidFill>
                  <a:srgbClr val="D2533C"/>
                </a:solidFill>
              </a:rPr>
              <a:t>Equalize payment </a:t>
            </a:r>
            <a:r>
              <a:rPr lang="en-US" sz="3200" dirty="0" smtClean="0"/>
              <a:t>regardless of the socio-economic status of patients or community</a:t>
            </a:r>
          </a:p>
          <a:p>
            <a:r>
              <a:rPr lang="en-US" sz="3200" dirty="0"/>
              <a:t>Allow mental health professionals to </a:t>
            </a:r>
            <a:r>
              <a:rPr lang="en-US" sz="3200" dirty="0">
                <a:solidFill>
                  <a:schemeClr val="tx2"/>
                </a:solidFill>
              </a:rPr>
              <a:t>practice either independently or as employees</a:t>
            </a:r>
            <a:r>
              <a:rPr lang="en-US" sz="3200" dirty="0"/>
              <a:t> in hospitals and other institutional programs, including programs for SMI patients. </a:t>
            </a:r>
          </a:p>
          <a:p>
            <a:r>
              <a:rPr lang="en-US" sz="3200" dirty="0" smtClean="0">
                <a:solidFill>
                  <a:srgbClr val="D2533C"/>
                </a:solidFill>
              </a:rPr>
              <a:t>Make practice administratively simple </a:t>
            </a:r>
            <a:r>
              <a:rPr lang="en-US" sz="3200" dirty="0" smtClean="0"/>
              <a:t>enough that independent practice would be viable in any location where services were needed. </a:t>
            </a:r>
          </a:p>
          <a:p>
            <a:r>
              <a:rPr lang="en-US" sz="3200" dirty="0">
                <a:solidFill>
                  <a:srgbClr val="D2533C"/>
                </a:solidFill>
              </a:rPr>
              <a:t>S</a:t>
            </a:r>
            <a:r>
              <a:rPr lang="en-US" sz="3200" dirty="0" smtClean="0">
                <a:solidFill>
                  <a:srgbClr val="D2533C"/>
                </a:solidFill>
              </a:rPr>
              <a:t>upport and encourage psychiatrists to manage treatment of the most seriously ill patients.</a:t>
            </a:r>
          </a:p>
          <a:p>
            <a:pPr lvl="1"/>
            <a:r>
              <a:rPr lang="en-US" sz="2800" dirty="0" smtClean="0"/>
              <a:t>Community support services for SMI</a:t>
            </a:r>
          </a:p>
          <a:p>
            <a:pPr lvl="1"/>
            <a:r>
              <a:rPr lang="en-US" sz="2800" dirty="0"/>
              <a:t>T</a:t>
            </a:r>
            <a:r>
              <a:rPr lang="en-US" sz="2800" dirty="0" smtClean="0"/>
              <a:t>raining focused on SMI population </a:t>
            </a:r>
          </a:p>
        </p:txBody>
      </p:sp>
    </p:spTree>
    <p:extLst>
      <p:ext uri="{BB962C8B-B14F-4D97-AF65-F5344CB8AC3E}">
        <p14:creationId xmlns:p14="http://schemas.microsoft.com/office/powerpoint/2010/main" val="371407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Our Proposal Would Also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D2533C"/>
                </a:solidFill>
              </a:rPr>
              <a:t>Eliminate the abuses of managed care </a:t>
            </a:r>
            <a:r>
              <a:rPr lang="en-US" sz="3200" dirty="0" smtClean="0"/>
              <a:t>and keep payment incentive-neutral</a:t>
            </a:r>
          </a:p>
          <a:p>
            <a:r>
              <a:rPr lang="en-US" sz="3200" dirty="0" smtClean="0"/>
              <a:t>Rely as much as possible on </a:t>
            </a:r>
            <a:r>
              <a:rPr lang="en-US" sz="3200" dirty="0" smtClean="0">
                <a:solidFill>
                  <a:srgbClr val="D2533C"/>
                </a:solidFill>
              </a:rPr>
              <a:t>professional training and ethics</a:t>
            </a:r>
            <a:r>
              <a:rPr lang="en-US" sz="3200" dirty="0" smtClean="0"/>
              <a:t> to keep care appropriate and cost-effective</a:t>
            </a:r>
          </a:p>
          <a:p>
            <a:r>
              <a:rPr lang="en-US" sz="3200" dirty="0" smtClean="0">
                <a:solidFill>
                  <a:srgbClr val="D2533C"/>
                </a:solidFill>
              </a:rPr>
              <a:t>Greatly improve the morale </a:t>
            </a:r>
            <a:r>
              <a:rPr lang="en-US" sz="3200" dirty="0" smtClean="0"/>
              <a:t>of mental health professionals</a:t>
            </a:r>
          </a:p>
          <a:p>
            <a:r>
              <a:rPr lang="en-US" sz="3200" dirty="0" smtClean="0">
                <a:solidFill>
                  <a:srgbClr val="D2533C"/>
                </a:solidFill>
              </a:rPr>
              <a:t>Make psychiatry more attractive to physicians in training.  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1407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Mental Health Disorders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The leading cause of disability in the U.S. </a:t>
            </a:r>
          </a:p>
          <a:p>
            <a:r>
              <a:rPr lang="en-US" sz="2800" dirty="0" smtClean="0"/>
              <a:t>1 in 5 U.S. adults have a mental illness problem, but less than 40 percent of affected adults will receive any mental health services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(Murray, Abraham, Ali, et al, 2013 and </a:t>
            </a:r>
            <a:r>
              <a:rPr lang="en-US" sz="2800" dirty="0" err="1" smtClean="0"/>
              <a:t>Mathers</a:t>
            </a:r>
            <a:r>
              <a:rPr lang="en-US" sz="2800" dirty="0" smtClean="0"/>
              <a:t>, Fat, and </a:t>
            </a:r>
            <a:r>
              <a:rPr lang="en-US" sz="2800" dirty="0" err="1" smtClean="0"/>
              <a:t>Boerma</a:t>
            </a:r>
            <a:r>
              <a:rPr lang="en-US" sz="2800" dirty="0" smtClean="0"/>
              <a:t>, 2008)</a:t>
            </a:r>
          </a:p>
          <a:p>
            <a:r>
              <a:rPr lang="en-US" sz="2800" dirty="0" smtClean="0"/>
              <a:t>The estimated cost of major depression alone was an estimated $210 billion in 2010. (Greenberg et al, 2015).</a:t>
            </a:r>
          </a:p>
        </p:txBody>
      </p:sp>
    </p:spTree>
    <p:extLst>
      <p:ext uri="{BB962C8B-B14F-4D97-AF65-F5344CB8AC3E}">
        <p14:creationId xmlns:p14="http://schemas.microsoft.com/office/powerpoint/2010/main" val="27810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Mental Health Disorders Among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Four million children and adolescents in the US suffer from a </a:t>
            </a:r>
            <a:r>
              <a:rPr lang="en-US" sz="2800" i="1" dirty="0" smtClean="0"/>
              <a:t>serious</a:t>
            </a:r>
            <a:r>
              <a:rPr lang="en-US" sz="2800" dirty="0" smtClean="0"/>
              <a:t> mental disorder that causes significant functional impairments at home, at school and with peers (National Research Council and Institute of Medicine, 2009)</a:t>
            </a:r>
          </a:p>
          <a:p>
            <a:r>
              <a:rPr lang="en-US" sz="2800" dirty="0" smtClean="0"/>
              <a:t>In any given year, only 20 percent of children with mental disorders are identified and receive mental health services (U.S. Public Health Service, 2000)</a:t>
            </a:r>
          </a:p>
          <a:p>
            <a:r>
              <a:rPr lang="en-US" sz="2800" dirty="0" smtClean="0"/>
              <a:t>Many of these disorders can have life-long effects and impede their ability to form healthy relationships with peers and others or succeed in school or work.  </a:t>
            </a:r>
          </a:p>
          <a:p>
            <a:r>
              <a:rPr lang="en-US" sz="2800" dirty="0" smtClean="0"/>
              <a:t>The total annual cost for mental illness in young folks is $247 billion, including costs for treatment, lost productivity, and crime (National Research Council and Institute of Medicine, 2009).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810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269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Insurance Companies Create Obstacles to Needed Mental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317" y="2166471"/>
            <a:ext cx="8229600" cy="450327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D2533C"/>
                </a:solidFill>
              </a:rPr>
              <a:t>Less care </a:t>
            </a:r>
            <a:r>
              <a:rPr lang="en-US" sz="2800" dirty="0" smtClean="0"/>
              <a:t>accessed means </a:t>
            </a:r>
            <a:r>
              <a:rPr lang="en-US" sz="2800" dirty="0" smtClean="0">
                <a:solidFill>
                  <a:srgbClr val="D2533C"/>
                </a:solidFill>
              </a:rPr>
              <a:t>greater profit </a:t>
            </a:r>
            <a:r>
              <a:rPr lang="en-US" sz="2800" dirty="0" smtClean="0"/>
              <a:t>for the insurance company</a:t>
            </a:r>
          </a:p>
          <a:p>
            <a:r>
              <a:rPr lang="en-US" sz="2800" dirty="0" smtClean="0"/>
              <a:t>Time consuming </a:t>
            </a:r>
            <a:r>
              <a:rPr lang="en-US" sz="2800" dirty="0" smtClean="0">
                <a:solidFill>
                  <a:srgbClr val="D2533C"/>
                </a:solidFill>
              </a:rPr>
              <a:t>prior authorizations </a:t>
            </a:r>
            <a:r>
              <a:rPr lang="en-US" sz="2800" dirty="0" smtClean="0"/>
              <a:t>for psychiatric inpatient admissions, eventually always approved if a clinician spends the requisite time on the phone</a:t>
            </a:r>
          </a:p>
          <a:p>
            <a:r>
              <a:rPr lang="en-US" sz="2800" dirty="0" smtClean="0">
                <a:solidFill>
                  <a:srgbClr val="D2533C"/>
                </a:solidFill>
              </a:rPr>
              <a:t>“Ghost Networks” </a:t>
            </a:r>
            <a:r>
              <a:rPr lang="en-US" sz="2800" dirty="0" smtClean="0"/>
              <a:t>- Databases of supposed “in-network” providers, replete with wrong numbers and practices that are non-existent or full</a:t>
            </a:r>
          </a:p>
          <a:p>
            <a:r>
              <a:rPr lang="en-US" sz="2800" dirty="0">
                <a:solidFill>
                  <a:srgbClr val="D2533C"/>
                </a:solidFill>
              </a:rPr>
              <a:t>R</a:t>
            </a:r>
            <a:r>
              <a:rPr lang="en-US" sz="2800" dirty="0" smtClean="0">
                <a:solidFill>
                  <a:srgbClr val="D2533C"/>
                </a:solidFill>
              </a:rPr>
              <a:t>ationing care by “hassle factor”</a:t>
            </a:r>
          </a:p>
        </p:txBody>
      </p:sp>
    </p:spTree>
    <p:extLst>
      <p:ext uri="{BB962C8B-B14F-4D97-AF65-F5344CB8AC3E}">
        <p14:creationId xmlns:p14="http://schemas.microsoft.com/office/powerpoint/2010/main" val="27810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Systems for Mental Health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1970’s: </a:t>
            </a:r>
            <a:r>
              <a:rPr lang="en-US" sz="2800" dirty="0" smtClean="0">
                <a:solidFill>
                  <a:srgbClr val="D2533C"/>
                </a:solidFill>
              </a:rPr>
              <a:t>Cambridge Hospital</a:t>
            </a:r>
          </a:p>
          <a:p>
            <a:pPr lvl="1"/>
            <a:r>
              <a:rPr lang="en-US" sz="2400" dirty="0" smtClean="0"/>
              <a:t>Community psychiatry for Medicaid</a:t>
            </a:r>
          </a:p>
          <a:p>
            <a:r>
              <a:rPr lang="en-US" sz="2800" dirty="0" smtClean="0"/>
              <a:t>1980’s:  </a:t>
            </a:r>
            <a:r>
              <a:rPr lang="en-US" sz="2800" dirty="0" smtClean="0">
                <a:solidFill>
                  <a:srgbClr val="D2533C"/>
                </a:solidFill>
              </a:rPr>
              <a:t>Hawaii’s FFS Medicaid</a:t>
            </a:r>
          </a:p>
          <a:p>
            <a:pPr lvl="1"/>
            <a:r>
              <a:rPr lang="en-US" sz="2400" dirty="0" smtClean="0"/>
              <a:t>Weak public system (clinics, state hospital)</a:t>
            </a:r>
          </a:p>
          <a:p>
            <a:pPr lvl="1"/>
            <a:r>
              <a:rPr lang="en-US" sz="2400" dirty="0" smtClean="0"/>
              <a:t>Widespread private sector participation</a:t>
            </a:r>
          </a:p>
          <a:p>
            <a:r>
              <a:rPr lang="en-US" sz="2800" dirty="0" smtClean="0">
                <a:solidFill>
                  <a:srgbClr val="D2533C"/>
                </a:solidFill>
              </a:rPr>
              <a:t>Hawaii’s Medicaid Managed Care </a:t>
            </a:r>
          </a:p>
          <a:p>
            <a:pPr lvl="1"/>
            <a:r>
              <a:rPr lang="en-US" sz="2400" dirty="0" smtClean="0"/>
              <a:t>1990’s: Local not-for-profit Medicaid managed care for GA and AFDC</a:t>
            </a:r>
          </a:p>
          <a:p>
            <a:pPr lvl="1"/>
            <a:r>
              <a:rPr lang="en-US" sz="2400" dirty="0" smtClean="0"/>
              <a:t>2009: For-profit Medicaid Managed care for ABD Medicaid</a:t>
            </a:r>
          </a:p>
        </p:txBody>
      </p:sp>
    </p:spTree>
    <p:extLst>
      <p:ext uri="{BB962C8B-B14F-4D97-AF65-F5344CB8AC3E}">
        <p14:creationId xmlns:p14="http://schemas.microsoft.com/office/powerpoint/2010/main" val="27810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Community Psychiatry at Cambridge Hospital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Dept. of Psychiatry -</a:t>
            </a:r>
            <a:r>
              <a:rPr lang="en-US" sz="2800" dirty="0"/>
              <a:t> </a:t>
            </a:r>
            <a:r>
              <a:rPr lang="en-US" sz="2800" dirty="0" smtClean="0"/>
              <a:t>contracted for all Medicaid mental health for Cambridge and Somerville</a:t>
            </a:r>
          </a:p>
          <a:p>
            <a:r>
              <a:rPr lang="en-US" sz="2800" dirty="0" smtClean="0"/>
              <a:t>NO competing managed care plans</a:t>
            </a:r>
          </a:p>
          <a:p>
            <a:r>
              <a:rPr lang="en-US" sz="2800" dirty="0" smtClean="0"/>
              <a:t>Comprehensive </a:t>
            </a:r>
            <a:r>
              <a:rPr lang="en-US" sz="2800" dirty="0"/>
              <a:t>s</a:t>
            </a:r>
            <a:r>
              <a:rPr lang="en-US" sz="2800" dirty="0" smtClean="0"/>
              <a:t>ervices and programs</a:t>
            </a:r>
          </a:p>
          <a:p>
            <a:r>
              <a:rPr lang="en-US" sz="2800" dirty="0" smtClean="0"/>
              <a:t>Reach out to meet needs of </a:t>
            </a:r>
            <a:r>
              <a:rPr lang="en-US" sz="2800" dirty="0" err="1" smtClean="0"/>
              <a:t>pts</a:t>
            </a:r>
            <a:r>
              <a:rPr lang="en-US" sz="2800" dirty="0" smtClean="0"/>
              <a:t> and community</a:t>
            </a:r>
          </a:p>
          <a:p>
            <a:r>
              <a:rPr lang="en-US" sz="2800" dirty="0"/>
              <a:t>Interdisciplinary team care, good </a:t>
            </a:r>
            <a:r>
              <a:rPr lang="en-US" sz="2800" dirty="0" smtClean="0"/>
              <a:t>coordination</a:t>
            </a:r>
          </a:p>
          <a:p>
            <a:r>
              <a:rPr lang="en-US" sz="2800" dirty="0" smtClean="0"/>
              <a:t>High morale, low administrative cost, good care</a:t>
            </a:r>
          </a:p>
          <a:p>
            <a:endParaRPr lang="en-US" sz="2800" dirty="0" smtClean="0"/>
          </a:p>
          <a:p>
            <a:r>
              <a:rPr lang="en-US" sz="2800" dirty="0" smtClean="0"/>
              <a:t>No central management of care by insurance plans or government</a:t>
            </a:r>
          </a:p>
          <a:p>
            <a:r>
              <a:rPr lang="en-US" sz="2800" dirty="0" smtClean="0">
                <a:solidFill>
                  <a:srgbClr val="D2533C"/>
                </a:solidFill>
              </a:rPr>
              <a:t>BUT</a:t>
            </a:r>
            <a:r>
              <a:rPr lang="en-US" sz="2800" dirty="0" smtClean="0"/>
              <a:t>, two-tier system</a:t>
            </a:r>
          </a:p>
        </p:txBody>
      </p:sp>
    </p:spTree>
    <p:extLst>
      <p:ext uri="{BB962C8B-B14F-4D97-AF65-F5344CB8AC3E}">
        <p14:creationId xmlns:p14="http://schemas.microsoft.com/office/powerpoint/2010/main" val="373757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Hawaii FFS Medicaid (prior to 1994)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Weak Public MH System</a:t>
            </a:r>
          </a:p>
          <a:p>
            <a:pPr lvl="1"/>
            <a:r>
              <a:rPr lang="en-US" sz="2600" dirty="0"/>
              <a:t>Dept. of Health clinics run by AMHD/CAMHD</a:t>
            </a:r>
          </a:p>
          <a:p>
            <a:pPr lvl="1"/>
            <a:r>
              <a:rPr lang="en-US" sz="2600" dirty="0"/>
              <a:t>State Hospital – attempted closure, became forensic only</a:t>
            </a:r>
          </a:p>
          <a:p>
            <a:pPr lvl="1"/>
            <a:r>
              <a:rPr lang="en-US" sz="2600" dirty="0"/>
              <a:t>Ranked 51</a:t>
            </a:r>
            <a:r>
              <a:rPr lang="en-US" sz="2600" baseline="30000" dirty="0"/>
              <a:t>st</a:t>
            </a:r>
            <a:r>
              <a:rPr lang="en-US" sz="2600" dirty="0"/>
              <a:t> in US, Felix Consent </a:t>
            </a:r>
            <a:r>
              <a:rPr lang="en-US" sz="2600" dirty="0" smtClean="0"/>
              <a:t>Decree</a:t>
            </a:r>
          </a:p>
          <a:p>
            <a:r>
              <a:rPr lang="en-US" sz="2800" dirty="0" smtClean="0"/>
              <a:t>Widespread participation by private sector psychiatrists</a:t>
            </a:r>
          </a:p>
          <a:p>
            <a:pPr lvl="1"/>
            <a:r>
              <a:rPr lang="en-US" sz="2600" dirty="0" smtClean="0"/>
              <a:t>Most built practices with Medicaid</a:t>
            </a:r>
            <a:endParaRPr lang="en-US" sz="2200" dirty="0" smtClean="0"/>
          </a:p>
          <a:p>
            <a:r>
              <a:rPr lang="en-US" sz="2800" dirty="0"/>
              <a:t>Psychiatric units in general </a:t>
            </a:r>
            <a:r>
              <a:rPr lang="en-US" sz="2800" dirty="0" smtClean="0"/>
              <a:t>hospitals</a:t>
            </a:r>
          </a:p>
          <a:p>
            <a:r>
              <a:rPr lang="en-US" sz="2800" dirty="0" smtClean="0"/>
              <a:t>Specialized SMI and substance abuse programs</a:t>
            </a:r>
          </a:p>
          <a:p>
            <a:endParaRPr lang="en-US" sz="2800" dirty="0" smtClean="0"/>
          </a:p>
          <a:p>
            <a:r>
              <a:rPr lang="en-US" sz="2800" dirty="0" smtClean="0"/>
              <a:t>Generally good access in private sector</a:t>
            </a:r>
          </a:p>
          <a:p>
            <a:r>
              <a:rPr lang="en-US" sz="2800" dirty="0"/>
              <a:t>G</a:t>
            </a:r>
            <a:r>
              <a:rPr lang="en-US" sz="2800" dirty="0" smtClean="0"/>
              <a:t>enerally adequate supply of psychiatrists</a:t>
            </a:r>
          </a:p>
          <a:p>
            <a:pPr lvl="1"/>
            <a:r>
              <a:rPr lang="en-US" sz="2400" dirty="0" smtClean="0"/>
              <a:t>Relative shortages on neighbor islands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BUT</a:t>
            </a:r>
            <a:r>
              <a:rPr lang="en-US" sz="2800" dirty="0" smtClean="0"/>
              <a:t>,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for-profit psych hospital in late 1980’s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411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Hawaii’s Medicaid Managed Care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8268"/>
            <a:ext cx="8229600" cy="481873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spcAft>
                <a:spcPts val="900"/>
              </a:spcAft>
            </a:pPr>
            <a:r>
              <a:rPr lang="en-US" sz="2800" dirty="0" smtClean="0"/>
              <a:t>Converted FFS Medicaid to MCOs - 1994, 2009</a:t>
            </a:r>
          </a:p>
          <a:p>
            <a:pPr>
              <a:spcAft>
                <a:spcPts val="900"/>
              </a:spcAft>
            </a:pPr>
            <a:r>
              <a:rPr lang="en-US" sz="2800" dirty="0" smtClean="0"/>
              <a:t>Increased administrative hassles (and cost)</a:t>
            </a:r>
          </a:p>
          <a:p>
            <a:pPr>
              <a:spcAft>
                <a:spcPts val="900"/>
              </a:spcAft>
            </a:pPr>
            <a:r>
              <a:rPr lang="en-US" sz="2800" dirty="0" smtClean="0"/>
              <a:t>Declining MD participation</a:t>
            </a:r>
          </a:p>
          <a:p>
            <a:pPr>
              <a:spcAft>
                <a:spcPts val="900"/>
              </a:spcAft>
            </a:pPr>
            <a:r>
              <a:rPr lang="en-US" sz="2800" dirty="0" smtClean="0"/>
              <a:t>Worsening access problems</a:t>
            </a:r>
          </a:p>
          <a:p>
            <a:pPr>
              <a:spcAft>
                <a:spcPts val="900"/>
              </a:spcAft>
            </a:pPr>
            <a:r>
              <a:rPr lang="en-US" sz="2800" dirty="0" smtClean="0"/>
              <a:t>Accelerated cost increase – 2.7% &gt; US average</a:t>
            </a:r>
          </a:p>
          <a:p>
            <a:pPr>
              <a:spcAft>
                <a:spcPts val="900"/>
              </a:spcAft>
            </a:pPr>
            <a:r>
              <a:rPr lang="en-US" sz="2800" dirty="0" smtClean="0"/>
              <a:t>Worst for mental illness – 4 </a:t>
            </a:r>
            <a:r>
              <a:rPr lang="en-US" sz="2800" dirty="0" err="1" smtClean="0"/>
              <a:t>yr</a:t>
            </a:r>
            <a:r>
              <a:rPr lang="en-US" sz="2800" dirty="0" smtClean="0"/>
              <a:t> after Medicaid managed care, &gt; half of psychiatrists dropped out, MH ER and hospital costs increased 30%!!</a:t>
            </a:r>
          </a:p>
          <a:p>
            <a:pPr marL="0" indent="0" algn="r">
              <a:spcAft>
                <a:spcPts val="900"/>
              </a:spcAft>
              <a:buNone/>
            </a:pPr>
            <a:r>
              <a:rPr lang="en-US" sz="1800" dirty="0" smtClean="0"/>
              <a:t>Kaiser State Health Facts FY ‘90-’10, Hawaii Health Information Corp 06-26-13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8856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1766</TotalTime>
  <Words>1561</Words>
  <Application>Microsoft Office PowerPoint</Application>
  <PresentationFormat>On-screen Show (4:3)</PresentationFormat>
  <Paragraphs>180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Clarity</vt:lpstr>
      <vt:lpstr>How Obamacare Fails the Mentally Ill:   A Call for Single Payer Mental Health Coverage</vt:lpstr>
      <vt:lpstr>Disclosure</vt:lpstr>
      <vt:lpstr>Mental Health Disorders in the US</vt:lpstr>
      <vt:lpstr>Mental Health Disorders Among Youth</vt:lpstr>
      <vt:lpstr>Insurance Companies Create Obstacles to Needed Mental HealthCare</vt:lpstr>
      <vt:lpstr>Three Systems for Mental Health Care</vt:lpstr>
      <vt:lpstr>Community Psychiatry at Cambridge Hospital</vt:lpstr>
      <vt:lpstr>Hawaii FFS Medicaid (prior to 1994)</vt:lpstr>
      <vt:lpstr>Hawaii’s Medicaid Managed Care Experience</vt:lpstr>
      <vt:lpstr>MH Managed Care Outcomes</vt:lpstr>
      <vt:lpstr>Fraud, Waste, and Excess Profits</vt:lpstr>
      <vt:lpstr>The Big Problems with U.S. Healthcare</vt:lpstr>
      <vt:lpstr>BUT - </vt:lpstr>
      <vt:lpstr>The Affordable Care Act:</vt:lpstr>
      <vt:lpstr>Restricting Access Increases Costs</vt:lpstr>
      <vt:lpstr>Motivating Doctors to Improve Care</vt:lpstr>
      <vt:lpstr>Physician Payment &amp; Motivation</vt:lpstr>
      <vt:lpstr>Single-Payer Cost Control</vt:lpstr>
      <vt:lpstr>Everybody In, Nobody Out</vt:lpstr>
      <vt:lpstr>PNHP Proposal for Mental Health Care in a single-payer system</vt:lpstr>
      <vt:lpstr>The PNHP Mental Health Care Proposal</vt:lpstr>
      <vt:lpstr>The PNHP Proposal:  Priorities for Improving Care</vt:lpstr>
      <vt:lpstr>The PNHP Proposal:  Priorities for Improving Care</vt:lpstr>
      <vt:lpstr>Our Proposal Would</vt:lpstr>
      <vt:lpstr>Our Proposal Would Also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Single-Payer and the Crisis in Mental Health Care</dc:title>
  <dc:creator>Stephen Kemble</dc:creator>
  <cp:lastModifiedBy>Matthew Petty</cp:lastModifiedBy>
  <cp:revision>43</cp:revision>
  <cp:lastPrinted>2014-10-19T08:28:03Z</cp:lastPrinted>
  <dcterms:created xsi:type="dcterms:W3CDTF">2015-10-22T14:03:13Z</dcterms:created>
  <dcterms:modified xsi:type="dcterms:W3CDTF">2015-11-05T18:01:33Z</dcterms:modified>
</cp:coreProperties>
</file>