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1"/>
  </p:notesMasterIdLst>
  <p:sldIdLst>
    <p:sldId id="256" r:id="rId3"/>
    <p:sldId id="463" r:id="rId4"/>
    <p:sldId id="267" r:id="rId5"/>
    <p:sldId id="257" r:id="rId6"/>
    <p:sldId id="270" r:id="rId7"/>
    <p:sldId id="273" r:id="rId8"/>
    <p:sldId id="297" r:id="rId9"/>
    <p:sldId id="300" r:id="rId10"/>
    <p:sldId id="329" r:id="rId11"/>
    <p:sldId id="430" r:id="rId12"/>
    <p:sldId id="344" r:id="rId13"/>
    <p:sldId id="345" r:id="rId14"/>
    <p:sldId id="272" r:id="rId15"/>
    <p:sldId id="346" r:id="rId16"/>
    <p:sldId id="349" r:id="rId17"/>
    <p:sldId id="351" r:id="rId18"/>
    <p:sldId id="352" r:id="rId19"/>
    <p:sldId id="356" r:id="rId20"/>
    <p:sldId id="359" r:id="rId21"/>
    <p:sldId id="413" r:id="rId22"/>
    <p:sldId id="379" r:id="rId23"/>
    <p:sldId id="365" r:id="rId24"/>
    <p:sldId id="393" r:id="rId25"/>
    <p:sldId id="367" r:id="rId26"/>
    <p:sldId id="443" r:id="rId27"/>
    <p:sldId id="444" r:id="rId28"/>
    <p:sldId id="445" r:id="rId29"/>
    <p:sldId id="416" r:id="rId30"/>
    <p:sldId id="446" r:id="rId31"/>
    <p:sldId id="398" r:id="rId32"/>
    <p:sldId id="400" r:id="rId33"/>
    <p:sldId id="402" r:id="rId34"/>
    <p:sldId id="404" r:id="rId35"/>
    <p:sldId id="449" r:id="rId36"/>
    <p:sldId id="451" r:id="rId37"/>
    <p:sldId id="453" r:id="rId38"/>
    <p:sldId id="452" r:id="rId39"/>
    <p:sldId id="411" r:id="rId40"/>
    <p:sldId id="432" r:id="rId41"/>
    <p:sldId id="431" r:id="rId42"/>
    <p:sldId id="427" r:id="rId43"/>
    <p:sldId id="434" r:id="rId44"/>
    <p:sldId id="454" r:id="rId45"/>
    <p:sldId id="436" r:id="rId46"/>
    <p:sldId id="455" r:id="rId47"/>
    <p:sldId id="426" r:id="rId48"/>
    <p:sldId id="456" r:id="rId49"/>
    <p:sldId id="437" r:id="rId50"/>
    <p:sldId id="457" r:id="rId51"/>
    <p:sldId id="460" r:id="rId52"/>
    <p:sldId id="439" r:id="rId53"/>
    <p:sldId id="462" r:id="rId54"/>
    <p:sldId id="461" r:id="rId55"/>
    <p:sldId id="412" r:id="rId56"/>
    <p:sldId id="423" r:id="rId57"/>
    <p:sldId id="441" r:id="rId58"/>
    <p:sldId id="327" r:id="rId59"/>
    <p:sldId id="442" r:id="rId60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66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85759" autoAdjust="0"/>
  </p:normalViewPr>
  <p:slideViewPr>
    <p:cSldViewPr>
      <p:cViewPr varScale="1">
        <p:scale>
          <a:sx n="92" d="100"/>
          <a:sy n="92" d="100"/>
        </p:scale>
        <p:origin x="129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aid.org/~/media/Publications/GTF-Power-Analysis-Briefing.ashx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3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/>
              <a:t>Worksheet Source:</a:t>
            </a:r>
            <a:r>
              <a:rPr lang="en-US" sz="1200" dirty="0"/>
              <a:t> http://www.ctbh.org/documents/Power_Mapping_Worksheet.pdf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1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11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94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3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1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3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baseline="0" dirty="0"/>
              <a:t>When you see an person or institution with several lines going to it – a connector, that’s called a node of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9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58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6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17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95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85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http://www.imi.ie/dont-forget-strategy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8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/>
              <a:t>Worksheet Source:</a:t>
            </a:r>
            <a:r>
              <a:rPr lang="en-US" sz="1200" dirty="0"/>
              <a:t> http://www.ctbh.org/documents/Power_Mapping_Worksheet.pdf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5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Unlock Your Creativity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47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Unlock Your Creativity</a:t>
            </a:r>
          </a:p>
          <a:p>
            <a:r>
              <a:rPr lang="en-US" dirty="0"/>
              <a:t>http://www.highlandhosp.com/2015/09/19th-annual-kanawha-city-health-fair-set-for-september-16th/</a:t>
            </a:r>
          </a:p>
          <a:p>
            <a:r>
              <a:rPr lang="en-US" dirty="0"/>
              <a:t>http://www.issaquahhighlands.com/event/townhall-re-new-polygon-development-near-swedish/</a:t>
            </a:r>
          </a:p>
          <a:p>
            <a:r>
              <a:rPr lang="en-US" dirty="0"/>
              <a:t>http://www.graphicsfactory.com/search/meeting-p1.html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00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5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8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08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32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dirty="0"/>
              <a:t>http://thumbs.dreamstime.com/z/decision-making-undecided-concept-11064369.jpg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http://googglet.com/images/5sos%20logo%20tally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56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4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http://www.clipartbest.com/us-capitol-clip-art</a:t>
            </a:r>
          </a:p>
          <a:p>
            <a:r>
              <a:rPr lang="en-US" dirty="0"/>
              <a:t>http://www.picgifs.com/clip-art/meeting/</a:t>
            </a:r>
          </a:p>
          <a:p>
            <a:r>
              <a:rPr lang="en-US" dirty="0"/>
              <a:t>http://www.clipartbest.com/handshake-clip-art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58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http://www.workshopexercises.com/Engagement.htm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545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http://www.wateraid.org/~/media/Publications/GTF-Power-Analysis-Briefing.ashx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u="sng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17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3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http://www.npr.org/sections/health-shots/2016/01/26/464300484/a-judges-guidance-makes-jurors-suspicious-of-any-eyewitness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2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https://www.linkedin.com/pulse/wait-what-todd-hannula?articleId=6059240913866153984#comments-6059240913866153984&amp;trk=prof-post</a:t>
            </a:r>
          </a:p>
          <a:p>
            <a:r>
              <a:rPr lang="en-US" dirty="0"/>
              <a:t>http://www.aauw.org/files/2013/06/Powermapping-Description-and-How-Tos-Handout.pdf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0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2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7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6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2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/>
              <a:t>Click to edit Master subtitle style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3/13/2016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3/13/2016</a:t>
            </a:fld>
            <a:endParaRPr kumimoji="0"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1" hangingPunct="1"/>
            <a:r>
              <a:rPr lang="en-US"/>
              <a:t>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 smtClean="0"/>
              <a:pPr/>
              <a:t>3/13/2016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1" hangingPunct="1"/>
            <a:r>
              <a:rPr lang="en-US"/>
              <a:t>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1" hangingPunct="1"/>
            <a:r>
              <a:rPr lang="en-US"/>
              <a:t>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3/13/2016</a:t>
            </a:fld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/>
              <a:t>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1" hangingPunct="1"/>
            <a:r>
              <a:rPr lang="en-US"/>
              <a:t>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3/13/2016</a:t>
            </a:fld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 smtClean="0"/>
              <a:pPr/>
              <a:t>3/13/2016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 smtClean="0"/>
              <a:pPr/>
              <a:t>3/13/2016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n-US" smtClean="0"/>
              <a:pPr/>
              <a:t>3/13/2016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1" hangingPunct="1"/>
            <a:r>
              <a:rPr lang="en-US"/>
              <a:t>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kumimoji="0" lang="en-US" smtClean="0"/>
              <a:pPr/>
              <a:t>3/13/2016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en-US"/>
              <a:t>Edit Master text styles</a:t>
            </a:r>
          </a:p>
          <a:p>
            <a:pPr lvl="1" eaLnBrk="1" latinLnBrk="1" hangingPunct="1"/>
            <a:r>
              <a:rPr kumimoji="0" lang="en-US"/>
              <a:t>Second level</a:t>
            </a:r>
          </a:p>
          <a:p>
            <a:pPr lvl="2" eaLnBrk="1" latinLnBrk="1" hangingPunct="1"/>
            <a:r>
              <a:rPr kumimoji="0" lang="en-US"/>
              <a:t>Third level</a:t>
            </a:r>
          </a:p>
          <a:p>
            <a:pPr lvl="3" eaLnBrk="1" latinLnBrk="1" hangingPunct="1"/>
            <a:r>
              <a:rPr kumimoji="0" lang="en-US"/>
              <a:t>Fourth level</a:t>
            </a:r>
          </a:p>
          <a:p>
            <a:pPr lvl="4" eaLnBrk="1" latinLnBrk="1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 smtClean="0"/>
              <a:pPr/>
              <a:t>3/13/2016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1" hangingPunct="1"/>
            <a:r>
              <a:rPr kumimoji="0"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wathiBhuma@gmail.com" TargetMode="External"/><Relationship Id="rId2" Type="http://schemas.openxmlformats.org/officeDocument/2006/relationships/hyperlink" Target="mailto:ShruthiBhuma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Legislative Power Mapping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5800" y="4552950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300" dirty="0" err="1"/>
              <a:t>Swathi</a:t>
            </a:r>
            <a:r>
              <a:rPr lang="en-US" sz="1300" dirty="0"/>
              <a:t> and </a:t>
            </a:r>
            <a:r>
              <a:rPr lang="en-US" sz="1300" dirty="0" err="1"/>
              <a:t>Shruthi</a:t>
            </a:r>
            <a:r>
              <a:rPr lang="en-US" sz="1300" dirty="0"/>
              <a:t> </a:t>
            </a:r>
            <a:r>
              <a:rPr lang="en-US" sz="1300" dirty="0" err="1"/>
              <a:t>Bhuma</a:t>
            </a:r>
            <a:endParaRPr lang="en-US" sz="1300" dirty="0"/>
          </a:p>
          <a:p>
            <a:pPr algn="r"/>
            <a:r>
              <a:rPr lang="en-US" sz="1300" dirty="0"/>
              <a:t>California Health Professional Student Alliance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Informs Strategy Pertaining to…..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2"/>
                </a:solidFill>
              </a:rPr>
              <a:t>“with whom should we develop a relationship with”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4"/>
                </a:solidFill>
              </a:rPr>
              <a:t>“who can we use to influence this legislator”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9600" y="1736598"/>
            <a:ext cx="3886200" cy="530352"/>
          </a:xfrm>
        </p:spPr>
        <p:txBody>
          <a:bodyPr/>
          <a:lstStyle/>
          <a:p>
            <a:pPr algn="ctr"/>
            <a:r>
              <a:rPr lang="en-US" dirty="0"/>
              <a:t>Coalition Building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800600" y="1736598"/>
            <a:ext cx="3886200" cy="530352"/>
          </a:xfrm>
        </p:spPr>
        <p:txBody>
          <a:bodyPr/>
          <a:lstStyle/>
          <a:p>
            <a:pPr algn="ctr"/>
            <a:r>
              <a:rPr lang="en-US" dirty="0"/>
              <a:t>Citizen Lobbying</a:t>
            </a:r>
          </a:p>
        </p:txBody>
      </p:sp>
      <p:sp>
        <p:nvSpPr>
          <p:cNvPr id="7" name="Oval 6"/>
          <p:cNvSpPr/>
          <p:nvPr/>
        </p:nvSpPr>
        <p:spPr>
          <a:xfrm>
            <a:off x="125369" y="1307170"/>
            <a:ext cx="4572000" cy="3048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Coalition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Identify and map out influencers of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relational power 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Target priority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Make a plan</a:t>
            </a:r>
          </a:p>
        </p:txBody>
      </p:sp>
    </p:spTree>
    <p:extLst>
      <p:ext uri="{BB962C8B-B14F-4D97-AF65-F5344CB8AC3E}">
        <p14:creationId xmlns:p14="http://schemas.microsoft.com/office/powerpoint/2010/main" val="281047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Identify and map out influencers of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relational power 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Target priority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Make a plan</a:t>
            </a:r>
          </a:p>
        </p:txBody>
      </p:sp>
    </p:spTree>
    <p:extLst>
      <p:ext uri="{BB962C8B-B14F-4D97-AF65-F5344CB8AC3E}">
        <p14:creationId xmlns:p14="http://schemas.microsoft.com/office/powerpoint/2010/main" val="74120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Determine Policy Focus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Choose issue and/or legislation</a:t>
            </a:r>
          </a:p>
          <a:p>
            <a:pPr>
              <a:lnSpc>
                <a:spcPct val="150000"/>
              </a:lnSpc>
            </a:pPr>
            <a:r>
              <a:rPr lang="en-US" dirty="0"/>
              <a:t>Determine level of government </a:t>
            </a:r>
            <a:r>
              <a:rPr lang="en-US" sz="1800" dirty="0">
                <a:solidFill>
                  <a:schemeClr val="accent1"/>
                </a:solidFill>
              </a:rPr>
              <a:t>(National/State/Local) </a:t>
            </a:r>
          </a:p>
          <a:p>
            <a:pPr>
              <a:lnSpc>
                <a:spcPct val="150000"/>
              </a:lnSpc>
            </a:pPr>
            <a:r>
              <a:rPr lang="en-US" dirty="0"/>
              <a:t>Determine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location in legislative cycle </a:t>
            </a:r>
          </a:p>
          <a:p>
            <a:pPr>
              <a:lnSpc>
                <a:spcPct val="150000"/>
              </a:lnSpc>
            </a:pPr>
            <a:r>
              <a:rPr lang="en-US" dirty="0"/>
              <a:t>Determine what success looks like</a:t>
            </a:r>
          </a:p>
        </p:txBody>
      </p:sp>
    </p:spTree>
    <p:extLst>
      <p:ext uri="{BB962C8B-B14F-4D97-AF65-F5344CB8AC3E}">
        <p14:creationId xmlns:p14="http://schemas.microsoft.com/office/powerpoint/2010/main" val="17749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Identify and map out influencers of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relational power 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Target priority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Make a plan</a:t>
            </a:r>
          </a:p>
        </p:txBody>
      </p:sp>
    </p:spTree>
    <p:extLst>
      <p:ext uri="{BB962C8B-B14F-4D97-AF65-F5344CB8AC3E}">
        <p14:creationId xmlns:p14="http://schemas.microsoft.com/office/powerpoint/2010/main" val="99512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Determine Target(s)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905000" cy="3505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Analysis will help you both choose the best targets and better understand how they can be reached and influenced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00" t="12666" r="31000" b="4667"/>
          <a:stretch/>
        </p:blipFill>
        <p:spPr>
          <a:xfrm>
            <a:off x="3276600" y="1428750"/>
            <a:ext cx="5029199" cy="3505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05199" y="251963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Prioritization Matrix</a:t>
            </a:r>
          </a:p>
        </p:txBody>
      </p:sp>
    </p:spTree>
    <p:extLst>
      <p:ext uri="{BB962C8B-B14F-4D97-AF65-F5344CB8AC3E}">
        <p14:creationId xmlns:p14="http://schemas.microsoft.com/office/powerpoint/2010/main" val="40385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Determine Target(s)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65326"/>
            <a:ext cx="3886200" cy="3268624"/>
          </a:xfrm>
        </p:spPr>
        <p:txBody>
          <a:bodyPr>
            <a:normAutofit fontScale="62500" lnSpcReduction="20000"/>
          </a:bodyPr>
          <a:lstStyle/>
          <a:p>
            <a:r>
              <a:rPr lang="en-US" sz="2700" dirty="0"/>
              <a:t>Knowledge of the issue (high, med, low) </a:t>
            </a:r>
          </a:p>
          <a:p>
            <a:r>
              <a:rPr lang="en-US" sz="2700" dirty="0"/>
              <a:t>Do they support your objective? (yes, maybe, no) </a:t>
            </a:r>
          </a:p>
          <a:p>
            <a:r>
              <a:rPr lang="en-US" sz="2700" dirty="0"/>
              <a:t>Accessibility</a:t>
            </a:r>
          </a:p>
          <a:p>
            <a:pPr lvl="1"/>
            <a:r>
              <a:rPr lang="en-US" sz="2700" dirty="0"/>
              <a:t>Are they vulnerable?</a:t>
            </a:r>
          </a:p>
          <a:p>
            <a:pPr lvl="1"/>
            <a:r>
              <a:rPr lang="en-US" sz="2700" dirty="0"/>
              <a:t>Open to changing opinion? </a:t>
            </a:r>
          </a:p>
          <a:p>
            <a:pPr lvl="1"/>
            <a:r>
              <a:rPr lang="en-US" sz="2700" dirty="0"/>
              <a:t>Are they dead set in their position?</a:t>
            </a:r>
          </a:p>
          <a:p>
            <a:pPr lvl="1"/>
            <a:r>
              <a:rPr lang="en-US" sz="2700" dirty="0"/>
              <a:t>Could you neutralize their opposition?</a:t>
            </a:r>
          </a:p>
          <a:p>
            <a:r>
              <a:rPr lang="en-US" sz="2700" dirty="0"/>
              <a:t>What issues do they care about?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44901" y="1665325"/>
            <a:ext cx="3886200" cy="3268625"/>
          </a:xfrm>
        </p:spPr>
        <p:txBody>
          <a:bodyPr>
            <a:normAutofit fontScale="55000" lnSpcReduction="20000"/>
          </a:bodyPr>
          <a:lstStyle/>
          <a:p>
            <a:r>
              <a:rPr lang="en-US" sz="3100" dirty="0"/>
              <a:t>Do they know your organization?</a:t>
            </a:r>
          </a:p>
          <a:p>
            <a:r>
              <a:rPr lang="en-US" sz="3100" dirty="0"/>
              <a:t>Do you have organizational allies/constituents that live in their district?</a:t>
            </a:r>
          </a:p>
          <a:p>
            <a:r>
              <a:rPr lang="en-US" sz="3100" dirty="0"/>
              <a:t>Do beneficiaries of the policy you’re advocating for live in their district? </a:t>
            </a:r>
          </a:p>
          <a:p>
            <a:r>
              <a:rPr lang="en-US" sz="3100" dirty="0"/>
              <a:t>Do they belong to the party in power or hold high rank?</a:t>
            </a:r>
          </a:p>
          <a:p>
            <a:r>
              <a:rPr lang="en-US" sz="3100" dirty="0"/>
              <a:t>Do they hold rank in the committee in which the legislation currently lies?</a:t>
            </a:r>
          </a:p>
          <a:p>
            <a:r>
              <a:rPr lang="en-US" sz="3100" dirty="0"/>
              <a:t>Is their office term limit coming up?</a:t>
            </a:r>
          </a:p>
          <a:p>
            <a:endParaRPr lang="en-US" sz="3100" dirty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22961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Questions</a:t>
            </a:r>
          </a:p>
        </p:txBody>
      </p:sp>
    </p:spTree>
    <p:extLst>
      <p:ext uri="{BB962C8B-B14F-4D97-AF65-F5344CB8AC3E}">
        <p14:creationId xmlns:p14="http://schemas.microsoft.com/office/powerpoint/2010/main" val="323414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155996"/>
              </p:ext>
            </p:extLst>
          </p:nvPr>
        </p:nvGraphicFramePr>
        <p:xfrm>
          <a:off x="76201" y="31069"/>
          <a:ext cx="8991600" cy="50461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05665">
                  <a:extLst>
                    <a:ext uri="{9D8B030D-6E8A-4147-A177-3AD203B41FA5}">
                      <a16:colId xmlns:a16="http://schemas.microsoft.com/office/drawing/2014/main" val="1424205078"/>
                    </a:ext>
                  </a:extLst>
                </a:gridCol>
                <a:gridCol w="814134">
                  <a:extLst>
                    <a:ext uri="{9D8B030D-6E8A-4147-A177-3AD203B41FA5}">
                      <a16:colId xmlns:a16="http://schemas.microsoft.com/office/drawing/2014/main" val="972174974"/>
                    </a:ext>
                  </a:extLst>
                </a:gridCol>
                <a:gridCol w="763339">
                  <a:extLst>
                    <a:ext uri="{9D8B030D-6E8A-4147-A177-3AD203B41FA5}">
                      <a16:colId xmlns:a16="http://schemas.microsoft.com/office/drawing/2014/main" val="3079108180"/>
                    </a:ext>
                  </a:extLst>
                </a:gridCol>
                <a:gridCol w="760661">
                  <a:extLst>
                    <a:ext uri="{9D8B030D-6E8A-4147-A177-3AD203B41FA5}">
                      <a16:colId xmlns:a16="http://schemas.microsoft.com/office/drawing/2014/main" val="2765038316"/>
                    </a:ext>
                  </a:extLst>
                </a:gridCol>
                <a:gridCol w="737938">
                  <a:extLst>
                    <a:ext uri="{9D8B030D-6E8A-4147-A177-3AD203B41FA5}">
                      <a16:colId xmlns:a16="http://schemas.microsoft.com/office/drawing/2014/main" val="4139385178"/>
                    </a:ext>
                  </a:extLst>
                </a:gridCol>
                <a:gridCol w="709863">
                  <a:extLst>
                    <a:ext uri="{9D8B030D-6E8A-4147-A177-3AD203B41FA5}">
                      <a16:colId xmlns:a16="http://schemas.microsoft.com/office/drawing/2014/main" val="1028127426"/>
                    </a:ext>
                  </a:extLst>
                </a:gridCol>
              </a:tblGrid>
              <a:tr h="349936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Sample Target</a:t>
                      </a:r>
                      <a:r>
                        <a:rPr lang="en-US" sz="1800" baseline="0" dirty="0"/>
                        <a:t> Prioritization Matrix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340" marR="88340" marT="44170" marB="44170"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340" marR="88340" marT="44170" marB="44170"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340" marR="88340" marT="44170" marB="44170"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340" marR="88340" marT="44170" marB="44170"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8340" marR="88340" marT="44170" marB="44170"/>
                </a:tc>
                <a:extLst>
                  <a:ext uri="{0D108BD9-81ED-4DB2-BD59-A6C34878D82A}">
                    <a16:rowId xmlns:a16="http://schemas.microsoft.com/office/drawing/2014/main" val="337903568"/>
                  </a:ext>
                </a:extLst>
              </a:tr>
              <a:tr h="290870">
                <a:tc>
                  <a:txBody>
                    <a:bodyPr/>
                    <a:lstStyle/>
                    <a:p>
                      <a:pPr algn="ctr"/>
                      <a:r>
                        <a:rPr lang="en-US" sz="1300" b="1" u="sng" dirty="0">
                          <a:effectLst/>
                        </a:rPr>
                        <a:t>Check</a:t>
                      </a:r>
                      <a:r>
                        <a:rPr lang="en-US" sz="1300" b="1" u="sng" baseline="0" dirty="0">
                          <a:effectLst/>
                        </a:rPr>
                        <a:t>list </a:t>
                      </a:r>
                      <a:r>
                        <a:rPr lang="en-US" sz="1300" b="1" u="sng" dirty="0">
                          <a:effectLst/>
                        </a:rPr>
                        <a:t>Criteria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effectLst/>
                        </a:rPr>
                        <a:t>Target A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effectLst/>
                        </a:rPr>
                        <a:t>Target B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effectLst/>
                        </a:rPr>
                        <a:t>Target</a:t>
                      </a:r>
                      <a:r>
                        <a:rPr lang="en-US" sz="1200" b="1" u="sng" baseline="0" dirty="0">
                          <a:effectLst/>
                        </a:rPr>
                        <a:t> C</a:t>
                      </a:r>
                      <a:endParaRPr lang="en-US" sz="1200" b="1" u="sng" dirty="0">
                        <a:effectLst/>
                      </a:endParaRP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effectLst/>
                        </a:rPr>
                        <a:t>Target</a:t>
                      </a:r>
                      <a:r>
                        <a:rPr lang="en-US" sz="1200" b="1" u="sng" baseline="0" dirty="0">
                          <a:effectLst/>
                        </a:rPr>
                        <a:t> D</a:t>
                      </a:r>
                      <a:endParaRPr lang="en-US" sz="1200" b="1" u="sng" dirty="0">
                        <a:effectLst/>
                      </a:endParaRP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effectLst/>
                        </a:rPr>
                        <a:t>Target</a:t>
                      </a:r>
                      <a:r>
                        <a:rPr lang="en-US" sz="1200" b="1" u="sng" baseline="0" dirty="0">
                          <a:effectLst/>
                        </a:rPr>
                        <a:t> E</a:t>
                      </a:r>
                      <a:endParaRPr lang="en-US" sz="1200" b="1" u="sng" dirty="0">
                        <a:effectLst/>
                      </a:endParaRP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824204"/>
                  </a:ext>
                </a:extLst>
              </a:tr>
              <a:tr h="324904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Knowledge of the issue (high, med, low) 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Med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Med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Med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High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High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952203"/>
                  </a:ext>
                </a:extLst>
              </a:tr>
              <a:tr h="324904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they support your objective? (yes, maybe, no) 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No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Maybe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Maybe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Maybe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Maybe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837113"/>
                  </a:ext>
                </a:extLst>
              </a:tr>
              <a:tr h="970119">
                <a:tc>
                  <a:txBody>
                    <a:bodyPr/>
                    <a:lstStyle/>
                    <a:p>
                      <a:pPr lvl="0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Accessibility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they vulnerable?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to changing opinion?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they dead set in their position?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you neutralize their opposition?</a:t>
                      </a:r>
                    </a:p>
                    <a:p>
                      <a:endParaRPr lang="en-US" sz="1000" b="1" dirty="0"/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Dead-Set Against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Open to changing</a:t>
                      </a:r>
                      <a:r>
                        <a:rPr lang="en-US" sz="700" baseline="0" dirty="0"/>
                        <a:t> opinion</a:t>
                      </a:r>
                      <a:endParaRPr lang="en-US" sz="700" dirty="0"/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Open to changing</a:t>
                      </a:r>
                      <a:r>
                        <a:rPr lang="en-US" sz="700" baseline="0" dirty="0"/>
                        <a:t> opinion</a:t>
                      </a:r>
                      <a:endParaRPr lang="en-US" sz="700" dirty="0"/>
                    </a:p>
                    <a:p>
                      <a:pPr algn="ctr"/>
                      <a:endParaRPr lang="en-US" sz="700" dirty="0"/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Open to changing</a:t>
                      </a:r>
                      <a:r>
                        <a:rPr lang="en-US" sz="700" baseline="0" dirty="0"/>
                        <a:t> opinion</a:t>
                      </a:r>
                      <a:endParaRPr lang="en-US" sz="700" dirty="0"/>
                    </a:p>
                    <a:p>
                      <a:pPr algn="ctr"/>
                      <a:endParaRPr lang="en-US" sz="700" dirty="0"/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Open to changing</a:t>
                      </a:r>
                      <a:r>
                        <a:rPr lang="en-US" sz="700" baseline="0" dirty="0"/>
                        <a:t> opinion</a:t>
                      </a:r>
                      <a:endParaRPr lang="en-US" sz="700" dirty="0"/>
                    </a:p>
                    <a:p>
                      <a:pPr algn="ctr"/>
                      <a:endParaRPr lang="en-US" sz="700" dirty="0"/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581407"/>
                  </a:ext>
                </a:extLst>
              </a:tr>
              <a:tr h="704326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issues do they care about?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Housing Land-use, Environment,</a:t>
                      </a:r>
                      <a:r>
                        <a:rPr lang="en-US" sz="700" baseline="0" dirty="0"/>
                        <a:t> and Transportation; Public Safety and Justice</a:t>
                      </a:r>
                      <a:endParaRPr lang="en-US" sz="700" dirty="0"/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Education,</a:t>
                      </a:r>
                      <a:r>
                        <a:rPr lang="en-US" sz="700" baseline="0" dirty="0"/>
                        <a:t> Veterans, Parks &amp; Recreation, Transportation</a:t>
                      </a:r>
                      <a:endParaRPr lang="en-US" sz="700" dirty="0"/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Small</a:t>
                      </a:r>
                      <a:r>
                        <a:rPr lang="en-US" sz="700" baseline="0" dirty="0"/>
                        <a:t> Business, Environment, Transportation, Housing, Education</a:t>
                      </a:r>
                      <a:endParaRPr lang="en-US" sz="700" dirty="0"/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Health, LGBT Rights,</a:t>
                      </a:r>
                      <a:r>
                        <a:rPr lang="en-US" sz="700" baseline="0" dirty="0"/>
                        <a:t> Higher Education, Transportation </a:t>
                      </a:r>
                      <a:endParaRPr lang="en-US" sz="700" dirty="0"/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Health,</a:t>
                      </a:r>
                      <a:r>
                        <a:rPr lang="en-US" sz="700" baseline="0" dirty="0"/>
                        <a:t> Land-use and Transportation, Public Safety and Justice, Public Health</a:t>
                      </a:r>
                      <a:endParaRPr lang="en-US" sz="700" dirty="0"/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740381"/>
                  </a:ext>
                </a:extLst>
              </a:tr>
              <a:tr h="324904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they know your organization?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No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Yes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Yes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No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No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664389"/>
                  </a:ext>
                </a:extLst>
              </a:tr>
              <a:tr h="324904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have organizational allies</a:t>
                      </a:r>
                      <a:r>
                        <a:rPr kumimoji="0" lang="en-US" sz="1000" b="1" kern="1200" dirty="0">
                          <a:effectLst/>
                        </a:rPr>
                        <a:t>/</a:t>
                      </a:r>
                      <a:r>
                        <a:rPr kumimoji="0" lang="en-US" sz="1000" b="1" kern="1200" baseline="0" dirty="0">
                          <a:effectLst/>
                        </a:rPr>
                        <a:t>constituents</a:t>
                      </a: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live in their district</a:t>
                      </a:r>
                      <a:r>
                        <a:rPr kumimoji="0" lang="en-US" sz="10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(many, few, none)?</a:t>
                      </a:r>
                      <a:endParaRPr kumimoji="0"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None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Few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Many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Few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Few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296516"/>
                  </a:ext>
                </a:extLst>
              </a:tr>
              <a:tr h="324904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beneficiaries of the policy you’re advocating for live in their district</a:t>
                      </a:r>
                      <a:r>
                        <a:rPr kumimoji="0" lang="en-US" sz="10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(many, few, none)?</a:t>
                      </a:r>
                      <a:endParaRPr kumimoji="0"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Many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Many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Many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Few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Few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935793"/>
                  </a:ext>
                </a:extLst>
              </a:tr>
              <a:tr h="324904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they belong to the party in power or hold high rank?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No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Yes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Yes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Yes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Yes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129360"/>
                  </a:ext>
                </a:extLst>
              </a:tr>
              <a:tr h="389505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they hold rank in the committee in which the legislation currently lies?</a:t>
                      </a:r>
                    </a:p>
                    <a:p>
                      <a:endParaRPr lang="en-US" sz="1000" b="1" dirty="0"/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No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?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?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Yes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Yes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500465"/>
                  </a:ext>
                </a:extLst>
              </a:tr>
              <a:tr h="324904">
                <a:tc>
                  <a:txBody>
                    <a:bodyPr/>
                    <a:lstStyle/>
                    <a:p>
                      <a:r>
                        <a:rPr lang="en-US" sz="1000" b="1" dirty="0"/>
                        <a:t>Is their office</a:t>
                      </a:r>
                      <a:r>
                        <a:rPr lang="en-US" sz="1000" b="1" baseline="0" dirty="0"/>
                        <a:t> term limit coming up?</a:t>
                      </a:r>
                      <a:endParaRPr lang="en-US" sz="1000" b="1" dirty="0"/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Yes (2010)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No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No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No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Yes (2012)</a:t>
                      </a:r>
                    </a:p>
                  </a:txBody>
                  <a:tcPr marL="86843" marR="86843" marT="43421" marB="43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578259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858000" y="3409950"/>
            <a:ext cx="838200" cy="3048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Identify and map out influencers of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relational power 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Target priority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Make a plan</a:t>
            </a:r>
          </a:p>
        </p:txBody>
      </p:sp>
    </p:spTree>
    <p:extLst>
      <p:ext uri="{BB962C8B-B14F-4D97-AF65-F5344CB8AC3E}">
        <p14:creationId xmlns:p14="http://schemas.microsoft.com/office/powerpoint/2010/main" val="119776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Identify Influencers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28750"/>
            <a:ext cx="8153400" cy="350520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/>
              <a:t>Public Influences</a:t>
            </a:r>
            <a:r>
              <a:rPr lang="en-US" sz="2800" b="1" dirty="0"/>
              <a:t> 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Ex: Media, Voters, Organizational Affiliations</a:t>
            </a:r>
          </a:p>
          <a:p>
            <a:r>
              <a:rPr lang="en-US" sz="3400" b="1" dirty="0"/>
              <a:t>VIP Influences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Ex: Elected Officials, Special Interest Groups, Government Agencies, Non-Elected Community Leaders, Campaign Contributors</a:t>
            </a:r>
          </a:p>
          <a:p>
            <a:r>
              <a:rPr lang="en-US" sz="3400" b="1" dirty="0"/>
              <a:t>Personal Influences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Ex: Family, Friends, Social Affiliations</a:t>
            </a:r>
          </a:p>
          <a:p>
            <a:r>
              <a:rPr lang="en-US" sz="3100" b="1" dirty="0"/>
              <a:t>Relevant Staff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Ex: Chief of Staff, Policy Aide</a:t>
            </a:r>
          </a:p>
          <a:p>
            <a:pPr marL="320040" lvl="1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en-US" sz="2800" dirty="0"/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8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42950"/>
            <a:ext cx="792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accent2"/>
                </a:solidFill>
              </a:rPr>
              <a:t>Note: </a:t>
            </a:r>
            <a:r>
              <a:rPr lang="en-US" sz="3600" dirty="0"/>
              <a:t>Case studies from the 3/5/16 presentation were removed to maintain confidentiality of specific plans and strategies used. If you’d like to see the original slides, please email </a:t>
            </a:r>
            <a:r>
              <a:rPr lang="en-US" sz="3000" dirty="0">
                <a:hlinkClick r:id="rId2"/>
              </a:rPr>
              <a:t>ShruthiBhuma@gmail.com</a:t>
            </a:r>
            <a:r>
              <a:rPr lang="en-US" sz="3000" dirty="0"/>
              <a:t>  </a:t>
            </a:r>
            <a:r>
              <a:rPr lang="en-US" sz="3000" dirty="0">
                <a:hlinkClick r:id="rId3"/>
              </a:rPr>
              <a:t>SwathiBhuma@gmail.com</a:t>
            </a:r>
            <a:endParaRPr lang="en-US" sz="30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3382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honduras.com/wp-content/uploads/2012/05/newspap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8160" r="6928" b="6035"/>
          <a:stretch/>
        </p:blipFill>
        <p:spPr bwMode="auto">
          <a:xfrm>
            <a:off x="4191000" y="3474128"/>
            <a:ext cx="1447800" cy="10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Identify Influencers</a:t>
            </a:r>
          </a:p>
        </p:txBody>
      </p:sp>
      <p:pic>
        <p:nvPicPr>
          <p:cNvPr id="1026" name="Picture 2" descr="http://4.bp.blogspot.com/_czoGDajxQqI/TH6FPWDq7AI/AAAAAAAAACo/DPC9f6LW7Eg/s1600/ballotped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42" y="1504950"/>
            <a:ext cx="3505200" cy="4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deeval-media.s3.amazonaws.com/avatars/DemocracyCom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96" y="2244468"/>
            <a:ext cx="2031146" cy="11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softwareinsider.org/wp-content/uploads/2015/07/linkedin-logo.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18" y="2214563"/>
            <a:ext cx="2464248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y-smashing.smashingapps.netdna-cdn.com/wp-content/uploads/2013/04/socialmediaicons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33742"/>
            <a:ext cx="2451812" cy="16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opensecrets.org/assets/img/fb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0" y="4070808"/>
            <a:ext cx="2740876" cy="101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logs.bellevue.edu/library/wp-content/uploads/2012/09/project-vote-smart-e134903562583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96" y="4493846"/>
            <a:ext cx="2355850" cy="5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7500" t="10000" r="8500" b="5555"/>
          <a:stretch/>
        </p:blipFill>
        <p:spPr>
          <a:xfrm>
            <a:off x="304800" y="1428750"/>
            <a:ext cx="3218494" cy="25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67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Map Influencers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517760" y="2419349"/>
            <a:ext cx="1490133" cy="1219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Elected Official</a:t>
            </a:r>
          </a:p>
          <a:p>
            <a:pPr algn="ctr"/>
            <a:r>
              <a:rPr lang="en-US" sz="1600" dirty="0"/>
              <a:t>(Target C)</a:t>
            </a:r>
          </a:p>
        </p:txBody>
      </p:sp>
      <p:sp>
        <p:nvSpPr>
          <p:cNvPr id="17" name="Oval 16"/>
          <p:cNvSpPr/>
          <p:nvPr/>
        </p:nvSpPr>
        <p:spPr>
          <a:xfrm>
            <a:off x="4622660" y="1588034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#1</a:t>
            </a:r>
          </a:p>
          <a:p>
            <a:pPr algn="ctr"/>
            <a:endParaRPr lang="en-US" sz="115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184260" y="1588077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#6</a:t>
            </a:r>
          </a:p>
          <a:p>
            <a:pPr algn="ctr"/>
            <a:endParaRPr lang="en-US" sz="1150" dirty="0"/>
          </a:p>
        </p:txBody>
      </p:sp>
      <p:sp>
        <p:nvSpPr>
          <p:cNvPr id="26" name="Oval 25"/>
          <p:cNvSpPr/>
          <p:nvPr/>
        </p:nvSpPr>
        <p:spPr>
          <a:xfrm>
            <a:off x="1077270" y="240723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VIP Influence #2</a:t>
            </a:r>
          </a:p>
          <a:p>
            <a:pPr algn="ctr"/>
            <a:endParaRPr lang="en-US" sz="1150" dirty="0"/>
          </a:p>
        </p:txBody>
      </p:sp>
      <p:sp>
        <p:nvSpPr>
          <p:cNvPr id="27" name="Oval 26"/>
          <p:cNvSpPr/>
          <p:nvPr/>
        </p:nvSpPr>
        <p:spPr>
          <a:xfrm>
            <a:off x="27255" y="3417115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#4</a:t>
            </a:r>
          </a:p>
          <a:p>
            <a:pPr algn="ctr"/>
            <a:endParaRPr lang="en-US" sz="1150" dirty="0"/>
          </a:p>
        </p:txBody>
      </p:sp>
      <p:sp>
        <p:nvSpPr>
          <p:cNvPr id="28" name="Oval 27"/>
          <p:cNvSpPr/>
          <p:nvPr/>
        </p:nvSpPr>
        <p:spPr>
          <a:xfrm>
            <a:off x="191848" y="1502963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#5</a:t>
            </a:r>
          </a:p>
          <a:p>
            <a:pPr algn="ctr"/>
            <a:endParaRPr lang="en-US" sz="1150" dirty="0"/>
          </a:p>
        </p:txBody>
      </p:sp>
      <p:sp>
        <p:nvSpPr>
          <p:cNvPr id="29" name="Oval 28"/>
          <p:cNvSpPr/>
          <p:nvPr/>
        </p:nvSpPr>
        <p:spPr>
          <a:xfrm>
            <a:off x="6760493" y="3140049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Relevant Staff #2</a:t>
            </a:r>
          </a:p>
        </p:txBody>
      </p:sp>
      <p:sp>
        <p:nvSpPr>
          <p:cNvPr id="30" name="Oval 29"/>
          <p:cNvSpPr/>
          <p:nvPr/>
        </p:nvSpPr>
        <p:spPr>
          <a:xfrm>
            <a:off x="7848600" y="2252956"/>
            <a:ext cx="1219200" cy="92058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Relevant Staff #1</a:t>
            </a:r>
          </a:p>
        </p:txBody>
      </p:sp>
      <p:sp>
        <p:nvSpPr>
          <p:cNvPr id="32" name="Oval 31"/>
          <p:cNvSpPr/>
          <p:nvPr/>
        </p:nvSpPr>
        <p:spPr>
          <a:xfrm>
            <a:off x="6169085" y="188197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#2</a:t>
            </a:r>
          </a:p>
        </p:txBody>
      </p:sp>
      <p:sp>
        <p:nvSpPr>
          <p:cNvPr id="33" name="Oval 32"/>
          <p:cNvSpPr/>
          <p:nvPr/>
        </p:nvSpPr>
        <p:spPr>
          <a:xfrm>
            <a:off x="4094921" y="418719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#2</a:t>
            </a:r>
          </a:p>
          <a:p>
            <a:pPr algn="ctr"/>
            <a:endParaRPr lang="en-US" sz="1150" dirty="0"/>
          </a:p>
        </p:txBody>
      </p:sp>
      <p:sp>
        <p:nvSpPr>
          <p:cNvPr id="34" name="Oval 33"/>
          <p:cNvSpPr/>
          <p:nvPr/>
        </p:nvSpPr>
        <p:spPr>
          <a:xfrm>
            <a:off x="7521375" y="4015979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#1</a:t>
            </a:r>
          </a:p>
          <a:p>
            <a:pPr algn="ctr"/>
            <a:endParaRPr lang="en-US" sz="1150" dirty="0"/>
          </a:p>
        </p:txBody>
      </p:sp>
      <p:sp>
        <p:nvSpPr>
          <p:cNvPr id="35" name="Oval 34"/>
          <p:cNvSpPr/>
          <p:nvPr/>
        </p:nvSpPr>
        <p:spPr>
          <a:xfrm>
            <a:off x="2117923" y="4475740"/>
            <a:ext cx="1876052" cy="63292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sz="1150" dirty="0">
              <a:solidFill>
                <a:schemeClr val="bg1"/>
              </a:solidFill>
            </a:endParaRPr>
          </a:p>
          <a:p>
            <a:pPr marL="0" lvl="1" algn="ctr"/>
            <a:r>
              <a:rPr lang="en-US" sz="1150" dirty="0">
                <a:solidFill>
                  <a:schemeClr val="bg1"/>
                </a:solidFill>
              </a:rPr>
              <a:t>Public Influence #3</a:t>
            </a:r>
            <a:endParaRPr lang="en-US" sz="1150" b="1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53954" y="4321388"/>
            <a:ext cx="1086489" cy="758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#3</a:t>
            </a:r>
          </a:p>
          <a:p>
            <a:pPr algn="ctr"/>
            <a:endParaRPr lang="en-US" sz="1150" dirty="0"/>
          </a:p>
        </p:txBody>
      </p:sp>
      <p:sp>
        <p:nvSpPr>
          <p:cNvPr id="38" name="Oval 37"/>
          <p:cNvSpPr/>
          <p:nvPr/>
        </p:nvSpPr>
        <p:spPr>
          <a:xfrm>
            <a:off x="5516014" y="4120285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#3</a:t>
            </a:r>
          </a:p>
        </p:txBody>
      </p:sp>
      <p:cxnSp>
        <p:nvCxnSpPr>
          <p:cNvPr id="39" name="Straight Connector 38"/>
          <p:cNvCxnSpPr>
            <a:stCxn id="3" idx="1"/>
            <a:endCxn id="25" idx="5"/>
          </p:cNvCxnSpPr>
          <p:nvPr/>
        </p:nvCxnSpPr>
        <p:spPr>
          <a:xfrm flipH="1" flipV="1">
            <a:off x="3224912" y="2297613"/>
            <a:ext cx="511073" cy="300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" idx="3"/>
            <a:endCxn id="35" idx="0"/>
          </p:cNvCxnSpPr>
          <p:nvPr/>
        </p:nvCxnSpPr>
        <p:spPr>
          <a:xfrm flipH="1">
            <a:off x="3055949" y="3460001"/>
            <a:ext cx="680036" cy="1015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" idx="7"/>
            <a:endCxn id="17" idx="4"/>
          </p:cNvCxnSpPr>
          <p:nvPr/>
        </p:nvCxnSpPr>
        <p:spPr>
          <a:xfrm flipV="1">
            <a:off x="4789668" y="2419307"/>
            <a:ext cx="442592" cy="1785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" idx="5"/>
            <a:endCxn id="38" idx="1"/>
          </p:cNvCxnSpPr>
          <p:nvPr/>
        </p:nvCxnSpPr>
        <p:spPr>
          <a:xfrm>
            <a:off x="4789668" y="3460001"/>
            <a:ext cx="904894" cy="7820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" idx="6"/>
            <a:endCxn id="34" idx="2"/>
          </p:cNvCxnSpPr>
          <p:nvPr/>
        </p:nvCxnSpPr>
        <p:spPr>
          <a:xfrm>
            <a:off x="5007893" y="3028949"/>
            <a:ext cx="2513482" cy="1402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" idx="6"/>
            <a:endCxn id="32" idx="2"/>
          </p:cNvCxnSpPr>
          <p:nvPr/>
        </p:nvCxnSpPr>
        <p:spPr>
          <a:xfrm flipV="1">
            <a:off x="5007893" y="2297613"/>
            <a:ext cx="1161192" cy="731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" idx="6"/>
            <a:endCxn id="30" idx="2"/>
          </p:cNvCxnSpPr>
          <p:nvPr/>
        </p:nvCxnSpPr>
        <p:spPr>
          <a:xfrm flipV="1">
            <a:off x="5007893" y="2713249"/>
            <a:ext cx="2840707" cy="315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" idx="6"/>
            <a:endCxn id="29" idx="2"/>
          </p:cNvCxnSpPr>
          <p:nvPr/>
        </p:nvCxnSpPr>
        <p:spPr>
          <a:xfrm>
            <a:off x="5007893" y="3028949"/>
            <a:ext cx="1752600" cy="526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" idx="2"/>
            <a:endCxn id="26" idx="6"/>
          </p:cNvCxnSpPr>
          <p:nvPr/>
        </p:nvCxnSpPr>
        <p:spPr>
          <a:xfrm flipH="1" flipV="1">
            <a:off x="2296470" y="2822873"/>
            <a:ext cx="1221290" cy="2060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2113355" y="3746825"/>
            <a:ext cx="1004358" cy="68479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900" dirty="0"/>
          </a:p>
          <a:p>
            <a:pPr marL="0" lvl="2" algn="ctr"/>
            <a:r>
              <a:rPr lang="en-US" sz="900" dirty="0"/>
              <a:t>VIP Influence #1 </a:t>
            </a:r>
          </a:p>
          <a:p>
            <a:pPr algn="ctr"/>
            <a:endParaRPr lang="en-US" sz="900" dirty="0"/>
          </a:p>
        </p:txBody>
      </p:sp>
      <p:cxnSp>
        <p:nvCxnSpPr>
          <p:cNvPr id="96" name="Straight Connector 95"/>
          <p:cNvCxnSpPr>
            <a:stCxn id="3" idx="2"/>
            <a:endCxn id="87" idx="7"/>
          </p:cNvCxnSpPr>
          <p:nvPr/>
        </p:nvCxnSpPr>
        <p:spPr>
          <a:xfrm flipH="1">
            <a:off x="2970628" y="3028949"/>
            <a:ext cx="547132" cy="8181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4"/>
            <a:endCxn id="33" idx="0"/>
          </p:cNvCxnSpPr>
          <p:nvPr/>
        </p:nvCxnSpPr>
        <p:spPr>
          <a:xfrm>
            <a:off x="4262827" y="3638549"/>
            <a:ext cx="441694" cy="548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11048" y="2038350"/>
            <a:ext cx="2106712" cy="784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6"/>
            <a:endCxn id="3" idx="2"/>
          </p:cNvCxnSpPr>
          <p:nvPr/>
        </p:nvCxnSpPr>
        <p:spPr>
          <a:xfrm flipV="1">
            <a:off x="1246455" y="3028949"/>
            <a:ext cx="2271305" cy="8038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7" idx="0"/>
            <a:endCxn id="3" idx="2"/>
          </p:cNvCxnSpPr>
          <p:nvPr/>
        </p:nvCxnSpPr>
        <p:spPr>
          <a:xfrm flipV="1">
            <a:off x="1297199" y="3028949"/>
            <a:ext cx="2220561" cy="12924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96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Identify and map out influencers of target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relational power 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Target priority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Make a plan</a:t>
            </a:r>
          </a:p>
        </p:txBody>
      </p:sp>
    </p:spTree>
    <p:extLst>
      <p:ext uri="{BB962C8B-B14F-4D97-AF65-F5344CB8AC3E}">
        <p14:creationId xmlns:p14="http://schemas.microsoft.com/office/powerpoint/2010/main" val="929438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Relational Power Lines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517760" y="2419349"/>
            <a:ext cx="1490133" cy="1219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Elected Official</a:t>
            </a:r>
          </a:p>
          <a:p>
            <a:pPr algn="ctr"/>
            <a:r>
              <a:rPr lang="en-US" sz="1600" dirty="0"/>
              <a:t>(Target C)</a:t>
            </a:r>
          </a:p>
        </p:txBody>
      </p:sp>
      <p:sp>
        <p:nvSpPr>
          <p:cNvPr id="17" name="Oval 16"/>
          <p:cNvSpPr/>
          <p:nvPr/>
        </p:nvSpPr>
        <p:spPr>
          <a:xfrm>
            <a:off x="4622660" y="1588034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#1</a:t>
            </a:r>
          </a:p>
        </p:txBody>
      </p:sp>
      <p:sp>
        <p:nvSpPr>
          <p:cNvPr id="25" name="Oval 24"/>
          <p:cNvSpPr/>
          <p:nvPr/>
        </p:nvSpPr>
        <p:spPr>
          <a:xfrm>
            <a:off x="2184260" y="1588077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#6</a:t>
            </a:r>
          </a:p>
        </p:txBody>
      </p:sp>
      <p:sp>
        <p:nvSpPr>
          <p:cNvPr id="26" name="Oval 25"/>
          <p:cNvSpPr/>
          <p:nvPr/>
        </p:nvSpPr>
        <p:spPr>
          <a:xfrm>
            <a:off x="1077270" y="240723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VIP Influence #2</a:t>
            </a:r>
          </a:p>
        </p:txBody>
      </p:sp>
      <p:sp>
        <p:nvSpPr>
          <p:cNvPr id="27" name="Oval 26"/>
          <p:cNvSpPr/>
          <p:nvPr/>
        </p:nvSpPr>
        <p:spPr>
          <a:xfrm>
            <a:off x="27255" y="3417115"/>
            <a:ext cx="1219200" cy="83127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#4</a:t>
            </a:r>
          </a:p>
          <a:p>
            <a:pPr algn="ctr"/>
            <a:endParaRPr lang="en-US" sz="1150" dirty="0"/>
          </a:p>
        </p:txBody>
      </p:sp>
      <p:sp>
        <p:nvSpPr>
          <p:cNvPr id="28" name="Oval 27"/>
          <p:cNvSpPr/>
          <p:nvPr/>
        </p:nvSpPr>
        <p:spPr>
          <a:xfrm>
            <a:off x="191848" y="1502963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#5</a:t>
            </a:r>
          </a:p>
        </p:txBody>
      </p:sp>
      <p:sp>
        <p:nvSpPr>
          <p:cNvPr id="29" name="Oval 28"/>
          <p:cNvSpPr/>
          <p:nvPr/>
        </p:nvSpPr>
        <p:spPr>
          <a:xfrm>
            <a:off x="6760493" y="3140049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Relevant Staff #2</a:t>
            </a:r>
          </a:p>
        </p:txBody>
      </p:sp>
      <p:sp>
        <p:nvSpPr>
          <p:cNvPr id="30" name="Oval 29"/>
          <p:cNvSpPr/>
          <p:nvPr/>
        </p:nvSpPr>
        <p:spPr>
          <a:xfrm>
            <a:off x="7848600" y="2252956"/>
            <a:ext cx="1219200" cy="92058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Relevant Staff #1</a:t>
            </a:r>
          </a:p>
        </p:txBody>
      </p:sp>
      <p:sp>
        <p:nvSpPr>
          <p:cNvPr id="32" name="Oval 31"/>
          <p:cNvSpPr/>
          <p:nvPr/>
        </p:nvSpPr>
        <p:spPr>
          <a:xfrm>
            <a:off x="6169085" y="188197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#2</a:t>
            </a:r>
          </a:p>
        </p:txBody>
      </p:sp>
      <p:sp>
        <p:nvSpPr>
          <p:cNvPr id="33" name="Oval 32"/>
          <p:cNvSpPr/>
          <p:nvPr/>
        </p:nvSpPr>
        <p:spPr>
          <a:xfrm>
            <a:off x="4094921" y="418719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#2</a:t>
            </a:r>
          </a:p>
          <a:p>
            <a:pPr algn="ctr"/>
            <a:endParaRPr lang="en-US" sz="1150" dirty="0"/>
          </a:p>
        </p:txBody>
      </p:sp>
      <p:sp>
        <p:nvSpPr>
          <p:cNvPr id="34" name="Oval 33"/>
          <p:cNvSpPr/>
          <p:nvPr/>
        </p:nvSpPr>
        <p:spPr>
          <a:xfrm>
            <a:off x="7521375" y="4015979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#1</a:t>
            </a:r>
          </a:p>
          <a:p>
            <a:pPr algn="ctr"/>
            <a:endParaRPr lang="en-US" sz="1150" dirty="0"/>
          </a:p>
        </p:txBody>
      </p:sp>
      <p:sp>
        <p:nvSpPr>
          <p:cNvPr id="35" name="Oval 34"/>
          <p:cNvSpPr/>
          <p:nvPr/>
        </p:nvSpPr>
        <p:spPr>
          <a:xfrm>
            <a:off x="2117923" y="4475740"/>
            <a:ext cx="1876052" cy="63292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sz="1150" dirty="0">
              <a:solidFill>
                <a:schemeClr val="bg1"/>
              </a:solidFill>
            </a:endParaRPr>
          </a:p>
          <a:p>
            <a:pPr marL="0" lvl="1" algn="ctr"/>
            <a:r>
              <a:rPr lang="en-US" sz="1150" dirty="0">
                <a:solidFill>
                  <a:schemeClr val="bg1"/>
                </a:solidFill>
              </a:rPr>
              <a:t>Public Influence #3</a:t>
            </a:r>
            <a:endParaRPr lang="en-US" sz="1150" b="1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53954" y="4321388"/>
            <a:ext cx="1086489" cy="758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#3</a:t>
            </a:r>
          </a:p>
          <a:p>
            <a:pPr algn="ctr"/>
            <a:endParaRPr lang="en-US" sz="1150" dirty="0"/>
          </a:p>
        </p:txBody>
      </p:sp>
      <p:sp>
        <p:nvSpPr>
          <p:cNvPr id="38" name="Oval 37"/>
          <p:cNvSpPr/>
          <p:nvPr/>
        </p:nvSpPr>
        <p:spPr>
          <a:xfrm>
            <a:off x="5516014" y="4120285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#3</a:t>
            </a:r>
          </a:p>
        </p:txBody>
      </p:sp>
      <p:cxnSp>
        <p:nvCxnSpPr>
          <p:cNvPr id="39" name="Straight Connector 38"/>
          <p:cNvCxnSpPr>
            <a:stCxn id="3" idx="1"/>
            <a:endCxn id="25" idx="5"/>
          </p:cNvCxnSpPr>
          <p:nvPr/>
        </p:nvCxnSpPr>
        <p:spPr>
          <a:xfrm flipH="1" flipV="1">
            <a:off x="3224912" y="2297613"/>
            <a:ext cx="511073" cy="300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" idx="3"/>
            <a:endCxn id="35" idx="0"/>
          </p:cNvCxnSpPr>
          <p:nvPr/>
        </p:nvCxnSpPr>
        <p:spPr>
          <a:xfrm flipH="1">
            <a:off x="3055949" y="3460001"/>
            <a:ext cx="680036" cy="10157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" idx="7"/>
            <a:endCxn id="17" idx="4"/>
          </p:cNvCxnSpPr>
          <p:nvPr/>
        </p:nvCxnSpPr>
        <p:spPr>
          <a:xfrm flipV="1">
            <a:off x="4789668" y="2419307"/>
            <a:ext cx="442592" cy="1785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" idx="5"/>
            <a:endCxn id="38" idx="1"/>
          </p:cNvCxnSpPr>
          <p:nvPr/>
        </p:nvCxnSpPr>
        <p:spPr>
          <a:xfrm>
            <a:off x="4789668" y="3460001"/>
            <a:ext cx="904894" cy="78202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" idx="6"/>
            <a:endCxn id="34" idx="2"/>
          </p:cNvCxnSpPr>
          <p:nvPr/>
        </p:nvCxnSpPr>
        <p:spPr>
          <a:xfrm>
            <a:off x="5007893" y="3028949"/>
            <a:ext cx="2513482" cy="1402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" idx="6"/>
            <a:endCxn id="32" idx="2"/>
          </p:cNvCxnSpPr>
          <p:nvPr/>
        </p:nvCxnSpPr>
        <p:spPr>
          <a:xfrm flipV="1">
            <a:off x="5007893" y="2297613"/>
            <a:ext cx="1161192" cy="731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" idx="6"/>
            <a:endCxn id="30" idx="2"/>
          </p:cNvCxnSpPr>
          <p:nvPr/>
        </p:nvCxnSpPr>
        <p:spPr>
          <a:xfrm flipV="1">
            <a:off x="5007893" y="2713249"/>
            <a:ext cx="2840707" cy="315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" idx="6"/>
            <a:endCxn id="29" idx="2"/>
          </p:cNvCxnSpPr>
          <p:nvPr/>
        </p:nvCxnSpPr>
        <p:spPr>
          <a:xfrm>
            <a:off x="5007893" y="3028949"/>
            <a:ext cx="1752600" cy="526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" idx="2"/>
            <a:endCxn id="26" idx="6"/>
          </p:cNvCxnSpPr>
          <p:nvPr/>
        </p:nvCxnSpPr>
        <p:spPr>
          <a:xfrm flipH="1" flipV="1">
            <a:off x="2296470" y="2822873"/>
            <a:ext cx="1221290" cy="2060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2113355" y="3746825"/>
            <a:ext cx="1004358" cy="68479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900" dirty="0"/>
          </a:p>
          <a:p>
            <a:pPr marL="0" lvl="2" algn="ctr"/>
            <a:r>
              <a:rPr lang="en-US" sz="900" dirty="0"/>
              <a:t>VIP Influence #1 </a:t>
            </a:r>
          </a:p>
          <a:p>
            <a:pPr algn="ctr"/>
            <a:endParaRPr lang="en-US" sz="900" dirty="0"/>
          </a:p>
        </p:txBody>
      </p:sp>
      <p:cxnSp>
        <p:nvCxnSpPr>
          <p:cNvPr id="96" name="Straight Connector 95"/>
          <p:cNvCxnSpPr>
            <a:stCxn id="3" idx="2"/>
            <a:endCxn id="87" idx="7"/>
          </p:cNvCxnSpPr>
          <p:nvPr/>
        </p:nvCxnSpPr>
        <p:spPr>
          <a:xfrm flipH="1">
            <a:off x="2970628" y="3028949"/>
            <a:ext cx="547132" cy="8181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4"/>
            <a:endCxn id="33" idx="0"/>
          </p:cNvCxnSpPr>
          <p:nvPr/>
        </p:nvCxnSpPr>
        <p:spPr>
          <a:xfrm>
            <a:off x="4262827" y="3638549"/>
            <a:ext cx="441694" cy="548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11048" y="2038350"/>
            <a:ext cx="2106712" cy="784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6"/>
            <a:endCxn id="3" idx="2"/>
          </p:cNvCxnSpPr>
          <p:nvPr/>
        </p:nvCxnSpPr>
        <p:spPr>
          <a:xfrm flipV="1">
            <a:off x="1246455" y="3028949"/>
            <a:ext cx="2271305" cy="8038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7" idx="0"/>
            <a:endCxn id="3" idx="2"/>
          </p:cNvCxnSpPr>
          <p:nvPr/>
        </p:nvCxnSpPr>
        <p:spPr>
          <a:xfrm flipV="1">
            <a:off x="1297199" y="3028949"/>
            <a:ext cx="2220561" cy="12924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1067907" y="3538852"/>
            <a:ext cx="5871134" cy="31073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67907" y="3238509"/>
            <a:ext cx="741038" cy="30034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7" idx="1"/>
          </p:cNvCxnSpPr>
          <p:nvPr/>
        </p:nvCxnSpPr>
        <p:spPr>
          <a:xfrm flipV="1">
            <a:off x="205803" y="2495550"/>
            <a:ext cx="784797" cy="104330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5" idx="2"/>
          </p:cNvCxnSpPr>
          <p:nvPr/>
        </p:nvCxnSpPr>
        <p:spPr>
          <a:xfrm flipV="1">
            <a:off x="990600" y="2003714"/>
            <a:ext cx="1193660" cy="4918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686870" y="3238509"/>
            <a:ext cx="431053" cy="15536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055949" y="2713249"/>
            <a:ext cx="4792651" cy="17624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055949" y="3746825"/>
            <a:ext cx="2638613" cy="7289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94562" y="3746825"/>
            <a:ext cx="1826813" cy="68479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19234" y="4308933"/>
            <a:ext cx="554235" cy="25949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32260" y="2419307"/>
            <a:ext cx="893354" cy="17009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735214" y="4431616"/>
            <a:ext cx="786161" cy="1043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8" idx="4"/>
            <a:endCxn id="26" idx="0"/>
          </p:cNvCxnSpPr>
          <p:nvPr/>
        </p:nvCxnSpPr>
        <p:spPr>
          <a:xfrm>
            <a:off x="801448" y="2334236"/>
            <a:ext cx="885422" cy="73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8" idx="6"/>
            <a:endCxn id="25" idx="0"/>
          </p:cNvCxnSpPr>
          <p:nvPr/>
        </p:nvCxnSpPr>
        <p:spPr>
          <a:xfrm flipV="1">
            <a:off x="1411048" y="1588077"/>
            <a:ext cx="1382812" cy="33052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10677" y="2224485"/>
            <a:ext cx="1702678" cy="18647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Step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Identify and map out influencers of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relational power 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Target priority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Make a plan</a:t>
            </a:r>
          </a:p>
        </p:txBody>
      </p:sp>
    </p:spTree>
    <p:extLst>
      <p:ext uri="{BB962C8B-B14F-4D97-AF65-F5344CB8AC3E}">
        <p14:creationId xmlns:p14="http://schemas.microsoft.com/office/powerpoint/2010/main" val="1639454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400" dirty="0"/>
              <a:t>Power Mapping: </a:t>
            </a:r>
            <a:r>
              <a:rPr lang="en-US" sz="3400" dirty="0">
                <a:solidFill>
                  <a:schemeClr val="accent2"/>
                </a:solidFill>
              </a:rPr>
              <a:t>Target Priority Relationships</a:t>
            </a:r>
            <a:endParaRPr lang="en-US" sz="3400" dirty="0"/>
          </a:p>
        </p:txBody>
      </p:sp>
      <p:sp>
        <p:nvSpPr>
          <p:cNvPr id="3" name="Oval 2"/>
          <p:cNvSpPr/>
          <p:nvPr/>
        </p:nvSpPr>
        <p:spPr>
          <a:xfrm>
            <a:off x="3642862" y="2441392"/>
            <a:ext cx="1415626" cy="115824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Elected Official</a:t>
            </a:r>
          </a:p>
          <a:p>
            <a:pPr algn="ctr"/>
            <a:r>
              <a:rPr lang="en-US" sz="1600" dirty="0"/>
              <a:t>(Target C)</a:t>
            </a:r>
          </a:p>
        </p:txBody>
      </p:sp>
      <p:sp>
        <p:nvSpPr>
          <p:cNvPr id="17" name="Oval 16"/>
          <p:cNvSpPr/>
          <p:nvPr/>
        </p:nvSpPr>
        <p:spPr>
          <a:xfrm>
            <a:off x="4692517" y="1651642"/>
            <a:ext cx="1158240" cy="789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850" dirty="0">
                <a:solidFill>
                  <a:schemeClr val="bg1"/>
                </a:solidFill>
              </a:rPr>
              <a:t>Personal Influence #1</a:t>
            </a:r>
          </a:p>
        </p:txBody>
      </p:sp>
      <p:sp>
        <p:nvSpPr>
          <p:cNvPr id="25" name="Oval 24"/>
          <p:cNvSpPr/>
          <p:nvPr/>
        </p:nvSpPr>
        <p:spPr>
          <a:xfrm>
            <a:off x="2376037" y="1651683"/>
            <a:ext cx="1158240" cy="789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850" dirty="0"/>
          </a:p>
          <a:p>
            <a:pPr marL="0" lvl="2" algn="ctr"/>
            <a:r>
              <a:rPr lang="en-US" sz="850" dirty="0"/>
              <a:t>Public Influence #6</a:t>
            </a:r>
          </a:p>
        </p:txBody>
      </p:sp>
      <p:sp>
        <p:nvSpPr>
          <p:cNvPr id="26" name="Oval 25"/>
          <p:cNvSpPr/>
          <p:nvPr/>
        </p:nvSpPr>
        <p:spPr>
          <a:xfrm>
            <a:off x="1324397" y="2429884"/>
            <a:ext cx="1158240" cy="789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850" dirty="0"/>
          </a:p>
          <a:p>
            <a:pPr marL="0" lvl="2" algn="ctr"/>
            <a:r>
              <a:rPr lang="en-US" sz="850" dirty="0"/>
              <a:t>VIP Influence #2</a:t>
            </a:r>
          </a:p>
        </p:txBody>
      </p:sp>
      <p:sp>
        <p:nvSpPr>
          <p:cNvPr id="27" name="Oval 26"/>
          <p:cNvSpPr/>
          <p:nvPr/>
        </p:nvSpPr>
        <p:spPr>
          <a:xfrm>
            <a:off x="326882" y="3389269"/>
            <a:ext cx="1158240" cy="789709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850" dirty="0"/>
          </a:p>
          <a:p>
            <a:pPr marL="0" lvl="2" algn="ctr"/>
            <a:r>
              <a:rPr lang="en-US" sz="850" dirty="0"/>
              <a:t>Public Influence #4</a:t>
            </a:r>
          </a:p>
          <a:p>
            <a:pPr algn="ctr"/>
            <a:endParaRPr lang="en-US" sz="850" dirty="0"/>
          </a:p>
        </p:txBody>
      </p:sp>
      <p:sp>
        <p:nvSpPr>
          <p:cNvPr id="28" name="Oval 27"/>
          <p:cNvSpPr/>
          <p:nvPr/>
        </p:nvSpPr>
        <p:spPr>
          <a:xfrm>
            <a:off x="483246" y="1570825"/>
            <a:ext cx="1158240" cy="789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850" dirty="0"/>
          </a:p>
          <a:p>
            <a:pPr marL="0" lvl="2" algn="ctr"/>
            <a:r>
              <a:rPr lang="en-US" sz="850" dirty="0"/>
              <a:t>Public Influence #5</a:t>
            </a:r>
          </a:p>
        </p:txBody>
      </p:sp>
      <p:sp>
        <p:nvSpPr>
          <p:cNvPr id="29" name="Oval 28"/>
          <p:cNvSpPr/>
          <p:nvPr/>
        </p:nvSpPr>
        <p:spPr>
          <a:xfrm>
            <a:off x="6723458" y="3126057"/>
            <a:ext cx="1158240" cy="789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850" dirty="0">
                <a:solidFill>
                  <a:schemeClr val="bg1"/>
                </a:solidFill>
              </a:rPr>
              <a:t>Relevant Staff #2</a:t>
            </a:r>
          </a:p>
        </p:txBody>
      </p:sp>
      <p:sp>
        <p:nvSpPr>
          <p:cNvPr id="30" name="Oval 29"/>
          <p:cNvSpPr/>
          <p:nvPr/>
        </p:nvSpPr>
        <p:spPr>
          <a:xfrm>
            <a:off x="7757160" y="2283318"/>
            <a:ext cx="1158240" cy="8745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850" dirty="0">
                <a:solidFill>
                  <a:schemeClr val="bg1"/>
                </a:solidFill>
              </a:rPr>
              <a:t>Relevant Staff #1</a:t>
            </a:r>
          </a:p>
        </p:txBody>
      </p:sp>
      <p:sp>
        <p:nvSpPr>
          <p:cNvPr id="32" name="Oval 31"/>
          <p:cNvSpPr/>
          <p:nvPr/>
        </p:nvSpPr>
        <p:spPr>
          <a:xfrm>
            <a:off x="6161621" y="1930887"/>
            <a:ext cx="1158240" cy="789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850" dirty="0">
                <a:solidFill>
                  <a:schemeClr val="bg1"/>
                </a:solidFill>
              </a:rPr>
              <a:t>Personal Influence #2</a:t>
            </a:r>
          </a:p>
        </p:txBody>
      </p:sp>
      <p:sp>
        <p:nvSpPr>
          <p:cNvPr id="33" name="Oval 32"/>
          <p:cNvSpPr/>
          <p:nvPr/>
        </p:nvSpPr>
        <p:spPr>
          <a:xfrm>
            <a:off x="4191165" y="4120846"/>
            <a:ext cx="1158240" cy="789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850" dirty="0"/>
          </a:p>
          <a:p>
            <a:pPr marL="0" lvl="2" algn="ctr"/>
            <a:r>
              <a:rPr lang="en-US" sz="850" dirty="0"/>
              <a:t>Public Influence #2</a:t>
            </a:r>
          </a:p>
          <a:p>
            <a:pPr algn="ctr"/>
            <a:endParaRPr lang="en-US" sz="850" dirty="0"/>
          </a:p>
        </p:txBody>
      </p:sp>
      <p:sp>
        <p:nvSpPr>
          <p:cNvPr id="34" name="Oval 33"/>
          <p:cNvSpPr/>
          <p:nvPr/>
        </p:nvSpPr>
        <p:spPr>
          <a:xfrm>
            <a:off x="7446296" y="3958190"/>
            <a:ext cx="1158240" cy="789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850" dirty="0"/>
          </a:p>
          <a:p>
            <a:pPr marL="0" lvl="2" algn="ctr"/>
            <a:r>
              <a:rPr lang="en-US" sz="850" dirty="0"/>
              <a:t>Public Influence #1</a:t>
            </a:r>
          </a:p>
          <a:p>
            <a:pPr algn="ctr"/>
            <a:endParaRPr lang="en-US" sz="850" dirty="0"/>
          </a:p>
        </p:txBody>
      </p:sp>
      <p:sp>
        <p:nvSpPr>
          <p:cNvPr id="35" name="Oval 34"/>
          <p:cNvSpPr/>
          <p:nvPr/>
        </p:nvSpPr>
        <p:spPr>
          <a:xfrm>
            <a:off x="2313017" y="4394963"/>
            <a:ext cx="1782249" cy="6012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sz="850" dirty="0">
              <a:solidFill>
                <a:schemeClr val="bg1"/>
              </a:solidFill>
            </a:endParaRPr>
          </a:p>
          <a:p>
            <a:pPr marL="0" lvl="1" algn="ctr"/>
            <a:r>
              <a:rPr lang="en-US" sz="850" dirty="0">
                <a:solidFill>
                  <a:schemeClr val="bg1"/>
                </a:solidFill>
              </a:rPr>
              <a:t>Public Influence #3</a:t>
            </a:r>
            <a:endParaRPr lang="en-US" sz="850" b="1" dirty="0">
              <a:solidFill>
                <a:schemeClr val="bg1"/>
              </a:solidFill>
            </a:endParaRPr>
          </a:p>
          <a:p>
            <a:pPr algn="ctr"/>
            <a:endParaRPr lang="en-US" sz="850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17246" y="4248328"/>
            <a:ext cx="1032165" cy="72035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850" dirty="0"/>
          </a:p>
          <a:p>
            <a:pPr marL="0" lvl="2" algn="ctr"/>
            <a:r>
              <a:rPr lang="en-US" sz="850" dirty="0"/>
              <a:t>Public Influence #3</a:t>
            </a:r>
          </a:p>
          <a:p>
            <a:pPr algn="ctr"/>
            <a:endParaRPr lang="en-US" sz="850" dirty="0"/>
          </a:p>
        </p:txBody>
      </p:sp>
      <p:sp>
        <p:nvSpPr>
          <p:cNvPr id="38" name="Oval 37"/>
          <p:cNvSpPr/>
          <p:nvPr/>
        </p:nvSpPr>
        <p:spPr>
          <a:xfrm>
            <a:off x="5541203" y="4057281"/>
            <a:ext cx="1158240" cy="7897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850" dirty="0">
                <a:solidFill>
                  <a:schemeClr val="bg1"/>
                </a:solidFill>
              </a:rPr>
              <a:t>Personal Influence #3</a:t>
            </a:r>
          </a:p>
        </p:txBody>
      </p:sp>
      <p:cxnSp>
        <p:nvCxnSpPr>
          <p:cNvPr id="39" name="Straight Connector 38"/>
          <p:cNvCxnSpPr>
            <a:stCxn id="3" idx="1"/>
            <a:endCxn id="25" idx="5"/>
          </p:cNvCxnSpPr>
          <p:nvPr/>
        </p:nvCxnSpPr>
        <p:spPr>
          <a:xfrm flipH="1" flipV="1">
            <a:off x="3364656" y="2325742"/>
            <a:ext cx="485519" cy="285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" idx="3"/>
            <a:endCxn id="35" idx="0"/>
          </p:cNvCxnSpPr>
          <p:nvPr/>
        </p:nvCxnSpPr>
        <p:spPr>
          <a:xfrm flipH="1">
            <a:off x="3204142" y="3430011"/>
            <a:ext cx="646034" cy="9649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" idx="7"/>
            <a:endCxn id="17" idx="4"/>
          </p:cNvCxnSpPr>
          <p:nvPr/>
        </p:nvCxnSpPr>
        <p:spPr>
          <a:xfrm flipV="1">
            <a:off x="4851175" y="2441352"/>
            <a:ext cx="420462" cy="169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" idx="5"/>
            <a:endCxn id="38" idx="1"/>
          </p:cNvCxnSpPr>
          <p:nvPr/>
        </p:nvCxnSpPr>
        <p:spPr>
          <a:xfrm>
            <a:off x="4851175" y="3430011"/>
            <a:ext cx="859649" cy="7429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" idx="6"/>
            <a:endCxn id="34" idx="2"/>
          </p:cNvCxnSpPr>
          <p:nvPr/>
        </p:nvCxnSpPr>
        <p:spPr>
          <a:xfrm>
            <a:off x="5058488" y="3020512"/>
            <a:ext cx="2387808" cy="1332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" idx="6"/>
            <a:endCxn id="32" idx="2"/>
          </p:cNvCxnSpPr>
          <p:nvPr/>
        </p:nvCxnSpPr>
        <p:spPr>
          <a:xfrm flipV="1">
            <a:off x="5058488" y="2325742"/>
            <a:ext cx="1103132" cy="6947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" idx="6"/>
            <a:endCxn id="30" idx="2"/>
          </p:cNvCxnSpPr>
          <p:nvPr/>
        </p:nvCxnSpPr>
        <p:spPr>
          <a:xfrm flipV="1">
            <a:off x="5058488" y="2720597"/>
            <a:ext cx="2698672" cy="2999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" idx="6"/>
            <a:endCxn id="29" idx="2"/>
          </p:cNvCxnSpPr>
          <p:nvPr/>
        </p:nvCxnSpPr>
        <p:spPr>
          <a:xfrm>
            <a:off x="5058488" y="3020512"/>
            <a:ext cx="1664970" cy="5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" idx="2"/>
            <a:endCxn id="26" idx="6"/>
          </p:cNvCxnSpPr>
          <p:nvPr/>
        </p:nvCxnSpPr>
        <p:spPr>
          <a:xfrm flipH="1" flipV="1">
            <a:off x="2482637" y="2824739"/>
            <a:ext cx="1160226" cy="195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2308677" y="3702494"/>
            <a:ext cx="954140" cy="6505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850" dirty="0"/>
          </a:p>
          <a:p>
            <a:pPr marL="0" lvl="2" algn="ctr"/>
            <a:r>
              <a:rPr lang="en-US" sz="850" dirty="0"/>
              <a:t>VIP Influence #1 </a:t>
            </a:r>
          </a:p>
          <a:p>
            <a:pPr algn="ctr"/>
            <a:endParaRPr lang="en-US" sz="850" dirty="0"/>
          </a:p>
        </p:txBody>
      </p:sp>
      <p:cxnSp>
        <p:nvCxnSpPr>
          <p:cNvPr id="96" name="Straight Connector 95"/>
          <p:cNvCxnSpPr>
            <a:stCxn id="3" idx="2"/>
            <a:endCxn id="87" idx="7"/>
          </p:cNvCxnSpPr>
          <p:nvPr/>
        </p:nvCxnSpPr>
        <p:spPr>
          <a:xfrm flipH="1">
            <a:off x="3123087" y="3020512"/>
            <a:ext cx="519775" cy="777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4"/>
            <a:endCxn id="33" idx="0"/>
          </p:cNvCxnSpPr>
          <p:nvPr/>
        </p:nvCxnSpPr>
        <p:spPr>
          <a:xfrm>
            <a:off x="4350676" y="3599632"/>
            <a:ext cx="419609" cy="521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41486" y="2079443"/>
            <a:ext cx="2001376" cy="7452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6"/>
            <a:endCxn id="3" idx="2"/>
          </p:cNvCxnSpPr>
          <p:nvPr/>
        </p:nvCxnSpPr>
        <p:spPr>
          <a:xfrm flipV="1">
            <a:off x="1485122" y="3020512"/>
            <a:ext cx="2157740" cy="76361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7" idx="0"/>
            <a:endCxn id="3" idx="2"/>
          </p:cNvCxnSpPr>
          <p:nvPr/>
        </p:nvCxnSpPr>
        <p:spPr>
          <a:xfrm flipV="1">
            <a:off x="1533329" y="3020512"/>
            <a:ext cx="2109533" cy="1227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1315502" y="3504919"/>
            <a:ext cx="5577577" cy="29519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315502" y="3219594"/>
            <a:ext cx="703986" cy="28532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7" idx="1"/>
          </p:cNvCxnSpPr>
          <p:nvPr/>
        </p:nvCxnSpPr>
        <p:spPr>
          <a:xfrm flipV="1">
            <a:off x="496503" y="2513783"/>
            <a:ext cx="745557" cy="99113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5" idx="2"/>
          </p:cNvCxnSpPr>
          <p:nvPr/>
        </p:nvCxnSpPr>
        <p:spPr>
          <a:xfrm flipV="1">
            <a:off x="1242060" y="2046538"/>
            <a:ext cx="1133977" cy="4672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903516" y="3219594"/>
            <a:ext cx="409500" cy="147600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204142" y="2720597"/>
            <a:ext cx="4553018" cy="167436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204142" y="3702494"/>
            <a:ext cx="2506682" cy="69246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0824" y="3702494"/>
            <a:ext cx="1735472" cy="65055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834262" y="4236496"/>
            <a:ext cx="526523" cy="24652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71637" y="2441352"/>
            <a:ext cx="848686" cy="161592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699443" y="4353045"/>
            <a:ext cx="746853" cy="9909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8" idx="4"/>
            <a:endCxn id="26" idx="0"/>
          </p:cNvCxnSpPr>
          <p:nvPr/>
        </p:nvCxnSpPr>
        <p:spPr>
          <a:xfrm>
            <a:off x="1062366" y="2360534"/>
            <a:ext cx="841151" cy="6935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8" idx="6"/>
            <a:endCxn id="25" idx="0"/>
          </p:cNvCxnSpPr>
          <p:nvPr/>
        </p:nvCxnSpPr>
        <p:spPr>
          <a:xfrm flipV="1">
            <a:off x="1641486" y="1651683"/>
            <a:ext cx="1313671" cy="3139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73380" y="1294661"/>
            <a:ext cx="1362207" cy="136390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0"/>
          </a:p>
        </p:txBody>
      </p:sp>
      <p:sp>
        <p:nvSpPr>
          <p:cNvPr id="49" name="Oval 48"/>
          <p:cNvSpPr/>
          <p:nvPr/>
        </p:nvSpPr>
        <p:spPr>
          <a:xfrm>
            <a:off x="228600" y="3063430"/>
            <a:ext cx="1412886" cy="138870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0"/>
          </a:p>
        </p:txBody>
      </p:sp>
      <p:sp>
        <p:nvSpPr>
          <p:cNvPr id="50" name="Oval 49"/>
          <p:cNvSpPr/>
          <p:nvPr/>
        </p:nvSpPr>
        <p:spPr>
          <a:xfrm>
            <a:off x="2332127" y="3677223"/>
            <a:ext cx="914014" cy="62727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0"/>
          </a:p>
        </p:txBody>
      </p:sp>
      <p:sp>
        <p:nvSpPr>
          <p:cNvPr id="52" name="Oval 51"/>
          <p:cNvSpPr/>
          <p:nvPr/>
        </p:nvSpPr>
        <p:spPr>
          <a:xfrm>
            <a:off x="2510036" y="4304493"/>
            <a:ext cx="1412886" cy="7818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0"/>
          </a:p>
        </p:txBody>
      </p:sp>
      <p:sp>
        <p:nvSpPr>
          <p:cNvPr id="53" name="Oval 52"/>
          <p:cNvSpPr/>
          <p:nvPr/>
        </p:nvSpPr>
        <p:spPr>
          <a:xfrm>
            <a:off x="5428070" y="3644316"/>
            <a:ext cx="1412886" cy="143162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91133" y="2256271"/>
            <a:ext cx="1617544" cy="177149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02578" y="1380468"/>
            <a:ext cx="182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chemeClr val="accent6">
                    <a:lumMod val="75000"/>
                  </a:schemeClr>
                </a:solidFill>
              </a:rPr>
              <a:t>Identify the following: </a:t>
            </a:r>
          </a:p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(1) Nodes of Power</a:t>
            </a:r>
          </a:p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(2) Most Important Influencers regarding your policy (Ex. VIP Influence #1) </a:t>
            </a:r>
          </a:p>
        </p:txBody>
      </p:sp>
    </p:spTree>
    <p:extLst>
      <p:ext uri="{BB962C8B-B14F-4D97-AF65-F5344CB8AC3E}">
        <p14:creationId xmlns:p14="http://schemas.microsoft.com/office/powerpoint/2010/main" val="12369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400" dirty="0"/>
              <a:t>Power Mapping: </a:t>
            </a:r>
            <a:r>
              <a:rPr lang="en-US" sz="3400" dirty="0">
                <a:solidFill>
                  <a:schemeClr val="accent2"/>
                </a:solidFill>
              </a:rPr>
              <a:t>Target Priority Relationships</a:t>
            </a:r>
            <a:endParaRPr lang="en-US" sz="3400" dirty="0"/>
          </a:p>
        </p:txBody>
      </p:sp>
      <p:sp>
        <p:nvSpPr>
          <p:cNvPr id="3" name="Oval 2"/>
          <p:cNvSpPr/>
          <p:nvPr/>
        </p:nvSpPr>
        <p:spPr>
          <a:xfrm>
            <a:off x="3517760" y="2419349"/>
            <a:ext cx="1490133" cy="1219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Elected Official</a:t>
            </a:r>
          </a:p>
          <a:p>
            <a:pPr algn="ctr"/>
            <a:r>
              <a:rPr lang="en-US" sz="1600" dirty="0"/>
              <a:t>(Target C)</a:t>
            </a:r>
          </a:p>
        </p:txBody>
      </p:sp>
      <p:sp>
        <p:nvSpPr>
          <p:cNvPr id="17" name="Oval 16"/>
          <p:cNvSpPr/>
          <p:nvPr/>
        </p:nvSpPr>
        <p:spPr>
          <a:xfrm>
            <a:off x="4622660" y="1588034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#1</a:t>
            </a:r>
          </a:p>
        </p:txBody>
      </p:sp>
      <p:sp>
        <p:nvSpPr>
          <p:cNvPr id="25" name="Oval 24"/>
          <p:cNvSpPr/>
          <p:nvPr/>
        </p:nvSpPr>
        <p:spPr>
          <a:xfrm>
            <a:off x="2184260" y="1588077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#6</a:t>
            </a:r>
          </a:p>
        </p:txBody>
      </p:sp>
      <p:sp>
        <p:nvSpPr>
          <p:cNvPr id="26" name="Oval 25"/>
          <p:cNvSpPr/>
          <p:nvPr/>
        </p:nvSpPr>
        <p:spPr>
          <a:xfrm>
            <a:off x="1077270" y="240723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VIP Influence #2</a:t>
            </a:r>
          </a:p>
        </p:txBody>
      </p:sp>
      <p:sp>
        <p:nvSpPr>
          <p:cNvPr id="27" name="Oval 26"/>
          <p:cNvSpPr/>
          <p:nvPr/>
        </p:nvSpPr>
        <p:spPr>
          <a:xfrm>
            <a:off x="27255" y="3417115"/>
            <a:ext cx="1219200" cy="831273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#4</a:t>
            </a:r>
          </a:p>
          <a:p>
            <a:pPr algn="ctr"/>
            <a:endParaRPr lang="en-US" sz="1150" dirty="0"/>
          </a:p>
        </p:txBody>
      </p:sp>
      <p:sp>
        <p:nvSpPr>
          <p:cNvPr id="28" name="Oval 27"/>
          <p:cNvSpPr/>
          <p:nvPr/>
        </p:nvSpPr>
        <p:spPr>
          <a:xfrm>
            <a:off x="191848" y="1502963"/>
            <a:ext cx="1219200" cy="83127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en-US" sz="1200" dirty="0"/>
              <a:t>Public Influence #5 </a:t>
            </a:r>
            <a:r>
              <a:rPr lang="en-US" sz="800" dirty="0"/>
              <a:t>(Major Newspaper)</a:t>
            </a:r>
          </a:p>
        </p:txBody>
      </p:sp>
      <p:sp>
        <p:nvSpPr>
          <p:cNvPr id="29" name="Oval 28"/>
          <p:cNvSpPr/>
          <p:nvPr/>
        </p:nvSpPr>
        <p:spPr>
          <a:xfrm>
            <a:off x="6760493" y="3140049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Relevant Staff #2</a:t>
            </a:r>
          </a:p>
        </p:txBody>
      </p:sp>
      <p:sp>
        <p:nvSpPr>
          <p:cNvPr id="30" name="Oval 29"/>
          <p:cNvSpPr/>
          <p:nvPr/>
        </p:nvSpPr>
        <p:spPr>
          <a:xfrm>
            <a:off x="7848600" y="2252956"/>
            <a:ext cx="1219200" cy="92058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Relevant Staff #1</a:t>
            </a:r>
          </a:p>
        </p:txBody>
      </p:sp>
      <p:sp>
        <p:nvSpPr>
          <p:cNvPr id="32" name="Oval 31"/>
          <p:cNvSpPr/>
          <p:nvPr/>
        </p:nvSpPr>
        <p:spPr>
          <a:xfrm>
            <a:off x="6169085" y="188197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#2</a:t>
            </a:r>
          </a:p>
        </p:txBody>
      </p:sp>
      <p:sp>
        <p:nvSpPr>
          <p:cNvPr id="33" name="Oval 32"/>
          <p:cNvSpPr/>
          <p:nvPr/>
        </p:nvSpPr>
        <p:spPr>
          <a:xfrm>
            <a:off x="4094921" y="418719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#2</a:t>
            </a:r>
          </a:p>
          <a:p>
            <a:pPr algn="ctr"/>
            <a:endParaRPr lang="en-US" sz="1150" dirty="0"/>
          </a:p>
        </p:txBody>
      </p:sp>
      <p:sp>
        <p:nvSpPr>
          <p:cNvPr id="34" name="Oval 33"/>
          <p:cNvSpPr/>
          <p:nvPr/>
        </p:nvSpPr>
        <p:spPr>
          <a:xfrm>
            <a:off x="7521375" y="4015979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#1</a:t>
            </a:r>
          </a:p>
          <a:p>
            <a:pPr algn="ctr"/>
            <a:endParaRPr lang="en-US" sz="1150" dirty="0"/>
          </a:p>
        </p:txBody>
      </p:sp>
      <p:sp>
        <p:nvSpPr>
          <p:cNvPr id="35" name="Oval 34"/>
          <p:cNvSpPr/>
          <p:nvPr/>
        </p:nvSpPr>
        <p:spPr>
          <a:xfrm>
            <a:off x="2117923" y="4475740"/>
            <a:ext cx="1876052" cy="63292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sz="1150" dirty="0">
              <a:solidFill>
                <a:schemeClr val="bg1"/>
              </a:solidFill>
            </a:endParaRPr>
          </a:p>
          <a:p>
            <a:pPr marL="0" lvl="1" algn="ctr"/>
            <a:r>
              <a:rPr lang="en-US" sz="1150" dirty="0">
                <a:solidFill>
                  <a:schemeClr val="bg1"/>
                </a:solidFill>
              </a:rPr>
              <a:t>Public Influence #3</a:t>
            </a:r>
            <a:endParaRPr lang="en-US" sz="1150" b="1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53954" y="4321388"/>
            <a:ext cx="1086489" cy="758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#3</a:t>
            </a:r>
          </a:p>
          <a:p>
            <a:pPr algn="ctr"/>
            <a:endParaRPr lang="en-US" sz="1150" dirty="0"/>
          </a:p>
        </p:txBody>
      </p:sp>
      <p:sp>
        <p:nvSpPr>
          <p:cNvPr id="38" name="Oval 37"/>
          <p:cNvSpPr/>
          <p:nvPr/>
        </p:nvSpPr>
        <p:spPr>
          <a:xfrm>
            <a:off x="5516014" y="4120285"/>
            <a:ext cx="1219200" cy="83127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#3</a:t>
            </a:r>
          </a:p>
        </p:txBody>
      </p:sp>
      <p:cxnSp>
        <p:nvCxnSpPr>
          <p:cNvPr id="39" name="Straight Connector 38"/>
          <p:cNvCxnSpPr>
            <a:stCxn id="3" idx="1"/>
            <a:endCxn id="25" idx="5"/>
          </p:cNvCxnSpPr>
          <p:nvPr/>
        </p:nvCxnSpPr>
        <p:spPr>
          <a:xfrm flipH="1" flipV="1">
            <a:off x="3224912" y="2297613"/>
            <a:ext cx="511073" cy="300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" idx="3"/>
            <a:endCxn id="35" idx="0"/>
          </p:cNvCxnSpPr>
          <p:nvPr/>
        </p:nvCxnSpPr>
        <p:spPr>
          <a:xfrm flipH="1">
            <a:off x="3055949" y="3460001"/>
            <a:ext cx="680036" cy="10157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" idx="7"/>
            <a:endCxn id="17" idx="4"/>
          </p:cNvCxnSpPr>
          <p:nvPr/>
        </p:nvCxnSpPr>
        <p:spPr>
          <a:xfrm flipV="1">
            <a:off x="4789668" y="2419307"/>
            <a:ext cx="442592" cy="1785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" idx="5"/>
            <a:endCxn id="38" idx="1"/>
          </p:cNvCxnSpPr>
          <p:nvPr/>
        </p:nvCxnSpPr>
        <p:spPr>
          <a:xfrm>
            <a:off x="4789668" y="3460001"/>
            <a:ext cx="904894" cy="78202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" idx="6"/>
            <a:endCxn id="34" idx="2"/>
          </p:cNvCxnSpPr>
          <p:nvPr/>
        </p:nvCxnSpPr>
        <p:spPr>
          <a:xfrm>
            <a:off x="5007893" y="3028949"/>
            <a:ext cx="2513482" cy="1402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" idx="6"/>
            <a:endCxn id="32" idx="2"/>
          </p:cNvCxnSpPr>
          <p:nvPr/>
        </p:nvCxnSpPr>
        <p:spPr>
          <a:xfrm flipV="1">
            <a:off x="5007893" y="2297613"/>
            <a:ext cx="1161192" cy="731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" idx="6"/>
            <a:endCxn id="30" idx="2"/>
          </p:cNvCxnSpPr>
          <p:nvPr/>
        </p:nvCxnSpPr>
        <p:spPr>
          <a:xfrm flipV="1">
            <a:off x="5007893" y="2713249"/>
            <a:ext cx="2840707" cy="315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" idx="6"/>
            <a:endCxn id="29" idx="2"/>
          </p:cNvCxnSpPr>
          <p:nvPr/>
        </p:nvCxnSpPr>
        <p:spPr>
          <a:xfrm>
            <a:off x="5007893" y="3028949"/>
            <a:ext cx="1752600" cy="526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" idx="2"/>
            <a:endCxn id="26" idx="6"/>
          </p:cNvCxnSpPr>
          <p:nvPr/>
        </p:nvCxnSpPr>
        <p:spPr>
          <a:xfrm flipH="1" flipV="1">
            <a:off x="2296470" y="2822873"/>
            <a:ext cx="1221290" cy="2060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2113355" y="3746825"/>
            <a:ext cx="1004358" cy="6847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900" dirty="0"/>
          </a:p>
          <a:p>
            <a:pPr marL="0" lvl="2" algn="ctr"/>
            <a:r>
              <a:rPr lang="en-US" sz="900" dirty="0"/>
              <a:t>VIP Influence #1 </a:t>
            </a:r>
          </a:p>
          <a:p>
            <a:pPr algn="ctr"/>
            <a:endParaRPr lang="en-US" sz="900" dirty="0"/>
          </a:p>
        </p:txBody>
      </p:sp>
      <p:cxnSp>
        <p:nvCxnSpPr>
          <p:cNvPr id="96" name="Straight Connector 95"/>
          <p:cNvCxnSpPr>
            <a:stCxn id="3" idx="2"/>
            <a:endCxn id="87" idx="7"/>
          </p:cNvCxnSpPr>
          <p:nvPr/>
        </p:nvCxnSpPr>
        <p:spPr>
          <a:xfrm flipH="1">
            <a:off x="2970628" y="3028949"/>
            <a:ext cx="547132" cy="8181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4"/>
            <a:endCxn id="33" idx="0"/>
          </p:cNvCxnSpPr>
          <p:nvPr/>
        </p:nvCxnSpPr>
        <p:spPr>
          <a:xfrm>
            <a:off x="4262827" y="3638549"/>
            <a:ext cx="441694" cy="548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11048" y="2038350"/>
            <a:ext cx="2106712" cy="784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6"/>
            <a:endCxn id="3" idx="2"/>
          </p:cNvCxnSpPr>
          <p:nvPr/>
        </p:nvCxnSpPr>
        <p:spPr>
          <a:xfrm flipV="1">
            <a:off x="1246455" y="3028949"/>
            <a:ext cx="2271305" cy="8038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7" idx="0"/>
            <a:endCxn id="3" idx="2"/>
          </p:cNvCxnSpPr>
          <p:nvPr/>
        </p:nvCxnSpPr>
        <p:spPr>
          <a:xfrm flipV="1">
            <a:off x="1297199" y="3028949"/>
            <a:ext cx="2220561" cy="12924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1067907" y="3538852"/>
            <a:ext cx="5871134" cy="31073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67907" y="3238509"/>
            <a:ext cx="741038" cy="30034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7" idx="1"/>
          </p:cNvCxnSpPr>
          <p:nvPr/>
        </p:nvCxnSpPr>
        <p:spPr>
          <a:xfrm flipV="1">
            <a:off x="205803" y="2495550"/>
            <a:ext cx="784797" cy="104330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5" idx="2"/>
          </p:cNvCxnSpPr>
          <p:nvPr/>
        </p:nvCxnSpPr>
        <p:spPr>
          <a:xfrm flipV="1">
            <a:off x="990600" y="2003714"/>
            <a:ext cx="1193660" cy="49183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686870" y="3238509"/>
            <a:ext cx="431053" cy="155369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055949" y="2713249"/>
            <a:ext cx="4792651" cy="176249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055949" y="3746825"/>
            <a:ext cx="2638613" cy="72891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94562" y="3746825"/>
            <a:ext cx="1826813" cy="68479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19234" y="4308933"/>
            <a:ext cx="554235" cy="25949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32260" y="2419307"/>
            <a:ext cx="893354" cy="170097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735214" y="4431616"/>
            <a:ext cx="786161" cy="10430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8" idx="4"/>
            <a:endCxn id="26" idx="0"/>
          </p:cNvCxnSpPr>
          <p:nvPr/>
        </p:nvCxnSpPr>
        <p:spPr>
          <a:xfrm>
            <a:off x="801448" y="2334236"/>
            <a:ext cx="885422" cy="73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8" idx="6"/>
            <a:endCxn id="25" idx="0"/>
          </p:cNvCxnSpPr>
          <p:nvPr/>
        </p:nvCxnSpPr>
        <p:spPr>
          <a:xfrm flipV="1">
            <a:off x="1411048" y="1588077"/>
            <a:ext cx="1382812" cy="3305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0677" y="2224485"/>
            <a:ext cx="1702678" cy="186473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302578" y="1380468"/>
            <a:ext cx="182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chemeClr val="accent6">
                    <a:lumMod val="75000"/>
                  </a:schemeClr>
                </a:solidFill>
              </a:rPr>
              <a:t>Identify the following: </a:t>
            </a:r>
          </a:p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(1) Nodes of Power</a:t>
            </a:r>
          </a:p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(2) Most Important Influencers regarding your policy (Ex. VIP Influence #1) </a:t>
            </a:r>
          </a:p>
        </p:txBody>
      </p:sp>
    </p:spTree>
    <p:extLst>
      <p:ext uri="{BB962C8B-B14F-4D97-AF65-F5344CB8AC3E}">
        <p14:creationId xmlns:p14="http://schemas.microsoft.com/office/powerpoint/2010/main" val="1026220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400" dirty="0"/>
              <a:t>Power Mapping: </a:t>
            </a:r>
            <a:r>
              <a:rPr lang="en-US" sz="3400" dirty="0">
                <a:solidFill>
                  <a:schemeClr val="accent2"/>
                </a:solidFill>
              </a:rPr>
              <a:t>Target Priority Relationships</a:t>
            </a:r>
            <a:endParaRPr lang="en-US" sz="3400" dirty="0"/>
          </a:p>
        </p:txBody>
      </p:sp>
      <p:sp>
        <p:nvSpPr>
          <p:cNvPr id="3" name="Oval 2"/>
          <p:cNvSpPr/>
          <p:nvPr/>
        </p:nvSpPr>
        <p:spPr>
          <a:xfrm>
            <a:off x="3517760" y="2419349"/>
            <a:ext cx="1490133" cy="1219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Elected Official</a:t>
            </a:r>
          </a:p>
          <a:p>
            <a:pPr algn="ctr"/>
            <a:r>
              <a:rPr lang="en-US" sz="1600" dirty="0"/>
              <a:t>(Target C)</a:t>
            </a:r>
          </a:p>
        </p:txBody>
      </p:sp>
      <p:sp>
        <p:nvSpPr>
          <p:cNvPr id="17" name="Oval 16"/>
          <p:cNvSpPr/>
          <p:nvPr/>
        </p:nvSpPr>
        <p:spPr>
          <a:xfrm>
            <a:off x="4622660" y="1588034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#1</a:t>
            </a:r>
          </a:p>
        </p:txBody>
      </p:sp>
      <p:sp>
        <p:nvSpPr>
          <p:cNvPr id="25" name="Oval 24"/>
          <p:cNvSpPr/>
          <p:nvPr/>
        </p:nvSpPr>
        <p:spPr>
          <a:xfrm>
            <a:off x="2184260" y="1588077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#6</a:t>
            </a:r>
          </a:p>
        </p:txBody>
      </p:sp>
      <p:sp>
        <p:nvSpPr>
          <p:cNvPr id="26" name="Oval 25"/>
          <p:cNvSpPr/>
          <p:nvPr/>
        </p:nvSpPr>
        <p:spPr>
          <a:xfrm>
            <a:off x="1077270" y="240723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VIP Influence #2</a:t>
            </a:r>
          </a:p>
        </p:txBody>
      </p:sp>
      <p:sp>
        <p:nvSpPr>
          <p:cNvPr id="27" name="Oval 26"/>
          <p:cNvSpPr/>
          <p:nvPr/>
        </p:nvSpPr>
        <p:spPr>
          <a:xfrm>
            <a:off x="27255" y="3417115"/>
            <a:ext cx="1219200" cy="831273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#4</a:t>
            </a:r>
          </a:p>
          <a:p>
            <a:pPr algn="ctr"/>
            <a:endParaRPr lang="en-US" sz="1150" dirty="0"/>
          </a:p>
        </p:txBody>
      </p:sp>
      <p:sp>
        <p:nvSpPr>
          <p:cNvPr id="28" name="Oval 27"/>
          <p:cNvSpPr/>
          <p:nvPr/>
        </p:nvSpPr>
        <p:spPr>
          <a:xfrm>
            <a:off x="191848" y="1502963"/>
            <a:ext cx="1219200" cy="83127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en-US" sz="1200" dirty="0"/>
              <a:t>Public Influence #5 </a:t>
            </a:r>
            <a:r>
              <a:rPr lang="en-US" sz="800" dirty="0"/>
              <a:t>(Major Newspaper)</a:t>
            </a:r>
          </a:p>
        </p:txBody>
      </p:sp>
      <p:sp>
        <p:nvSpPr>
          <p:cNvPr id="29" name="Oval 28"/>
          <p:cNvSpPr/>
          <p:nvPr/>
        </p:nvSpPr>
        <p:spPr>
          <a:xfrm>
            <a:off x="6760493" y="3140049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Relevant Staff #2</a:t>
            </a:r>
          </a:p>
        </p:txBody>
      </p:sp>
      <p:sp>
        <p:nvSpPr>
          <p:cNvPr id="30" name="Oval 29"/>
          <p:cNvSpPr/>
          <p:nvPr/>
        </p:nvSpPr>
        <p:spPr>
          <a:xfrm>
            <a:off x="7848600" y="2252956"/>
            <a:ext cx="1219200" cy="92058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Relevant Staff #1</a:t>
            </a:r>
          </a:p>
        </p:txBody>
      </p:sp>
      <p:sp>
        <p:nvSpPr>
          <p:cNvPr id="32" name="Oval 31"/>
          <p:cNvSpPr/>
          <p:nvPr/>
        </p:nvSpPr>
        <p:spPr>
          <a:xfrm>
            <a:off x="6169085" y="188197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#2</a:t>
            </a:r>
          </a:p>
        </p:txBody>
      </p:sp>
      <p:sp>
        <p:nvSpPr>
          <p:cNvPr id="33" name="Oval 32"/>
          <p:cNvSpPr/>
          <p:nvPr/>
        </p:nvSpPr>
        <p:spPr>
          <a:xfrm>
            <a:off x="4094921" y="418719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#2</a:t>
            </a:r>
          </a:p>
          <a:p>
            <a:pPr algn="ctr"/>
            <a:endParaRPr lang="en-US" sz="1150" dirty="0"/>
          </a:p>
        </p:txBody>
      </p:sp>
      <p:sp>
        <p:nvSpPr>
          <p:cNvPr id="34" name="Oval 33"/>
          <p:cNvSpPr/>
          <p:nvPr/>
        </p:nvSpPr>
        <p:spPr>
          <a:xfrm>
            <a:off x="7521375" y="4015979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#1</a:t>
            </a:r>
          </a:p>
          <a:p>
            <a:pPr algn="ctr"/>
            <a:endParaRPr lang="en-US" sz="1150" dirty="0"/>
          </a:p>
        </p:txBody>
      </p:sp>
      <p:sp>
        <p:nvSpPr>
          <p:cNvPr id="35" name="Oval 34"/>
          <p:cNvSpPr/>
          <p:nvPr/>
        </p:nvSpPr>
        <p:spPr>
          <a:xfrm>
            <a:off x="2117923" y="4475740"/>
            <a:ext cx="1876052" cy="63292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sz="1150" dirty="0">
              <a:solidFill>
                <a:schemeClr val="bg1"/>
              </a:solidFill>
            </a:endParaRPr>
          </a:p>
          <a:p>
            <a:pPr marL="0" lvl="1" algn="ctr"/>
            <a:r>
              <a:rPr lang="en-US" sz="1150" dirty="0">
                <a:solidFill>
                  <a:schemeClr val="bg1"/>
                </a:solidFill>
              </a:rPr>
              <a:t>Public Influence #3</a:t>
            </a:r>
            <a:endParaRPr lang="en-US" sz="1150" b="1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53954" y="4321388"/>
            <a:ext cx="1086489" cy="758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#3</a:t>
            </a:r>
          </a:p>
          <a:p>
            <a:pPr algn="ctr"/>
            <a:endParaRPr lang="en-US" sz="1150" dirty="0"/>
          </a:p>
        </p:txBody>
      </p:sp>
      <p:sp>
        <p:nvSpPr>
          <p:cNvPr id="38" name="Oval 37"/>
          <p:cNvSpPr/>
          <p:nvPr/>
        </p:nvSpPr>
        <p:spPr>
          <a:xfrm>
            <a:off x="5516014" y="4120285"/>
            <a:ext cx="1219200" cy="83127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#3</a:t>
            </a:r>
          </a:p>
        </p:txBody>
      </p:sp>
      <p:cxnSp>
        <p:nvCxnSpPr>
          <p:cNvPr id="39" name="Straight Connector 38"/>
          <p:cNvCxnSpPr>
            <a:stCxn id="3" idx="1"/>
            <a:endCxn id="25" idx="5"/>
          </p:cNvCxnSpPr>
          <p:nvPr/>
        </p:nvCxnSpPr>
        <p:spPr>
          <a:xfrm flipH="1" flipV="1">
            <a:off x="3224912" y="2297613"/>
            <a:ext cx="511073" cy="300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" idx="3"/>
            <a:endCxn id="35" idx="0"/>
          </p:cNvCxnSpPr>
          <p:nvPr/>
        </p:nvCxnSpPr>
        <p:spPr>
          <a:xfrm flipH="1">
            <a:off x="3055949" y="3460001"/>
            <a:ext cx="680036" cy="101573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" idx="7"/>
            <a:endCxn id="17" idx="4"/>
          </p:cNvCxnSpPr>
          <p:nvPr/>
        </p:nvCxnSpPr>
        <p:spPr>
          <a:xfrm flipV="1">
            <a:off x="4789668" y="2419307"/>
            <a:ext cx="442592" cy="1785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" idx="5"/>
            <a:endCxn id="38" idx="1"/>
          </p:cNvCxnSpPr>
          <p:nvPr/>
        </p:nvCxnSpPr>
        <p:spPr>
          <a:xfrm>
            <a:off x="4789668" y="3460001"/>
            <a:ext cx="904894" cy="78202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" idx="6"/>
            <a:endCxn id="34" idx="2"/>
          </p:cNvCxnSpPr>
          <p:nvPr/>
        </p:nvCxnSpPr>
        <p:spPr>
          <a:xfrm>
            <a:off x="5007893" y="3028949"/>
            <a:ext cx="2513482" cy="1402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" idx="6"/>
            <a:endCxn id="32" idx="2"/>
          </p:cNvCxnSpPr>
          <p:nvPr/>
        </p:nvCxnSpPr>
        <p:spPr>
          <a:xfrm flipV="1">
            <a:off x="5007893" y="2297613"/>
            <a:ext cx="1161192" cy="731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" idx="6"/>
            <a:endCxn id="30" idx="2"/>
          </p:cNvCxnSpPr>
          <p:nvPr/>
        </p:nvCxnSpPr>
        <p:spPr>
          <a:xfrm flipV="1">
            <a:off x="5007893" y="2713249"/>
            <a:ext cx="2840707" cy="315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" idx="6"/>
            <a:endCxn id="29" idx="2"/>
          </p:cNvCxnSpPr>
          <p:nvPr/>
        </p:nvCxnSpPr>
        <p:spPr>
          <a:xfrm>
            <a:off x="5007893" y="3028949"/>
            <a:ext cx="1752600" cy="526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" idx="2"/>
            <a:endCxn id="26" idx="6"/>
          </p:cNvCxnSpPr>
          <p:nvPr/>
        </p:nvCxnSpPr>
        <p:spPr>
          <a:xfrm flipH="1" flipV="1">
            <a:off x="2296470" y="2822873"/>
            <a:ext cx="1221290" cy="2060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2113355" y="3746825"/>
            <a:ext cx="1004358" cy="6847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900" dirty="0"/>
          </a:p>
          <a:p>
            <a:pPr marL="0" lvl="2" algn="ctr"/>
            <a:r>
              <a:rPr lang="en-US" sz="900" dirty="0"/>
              <a:t>VIP Influence #1 </a:t>
            </a:r>
          </a:p>
          <a:p>
            <a:pPr algn="ctr"/>
            <a:endParaRPr lang="en-US" sz="900" dirty="0"/>
          </a:p>
        </p:txBody>
      </p:sp>
      <p:cxnSp>
        <p:nvCxnSpPr>
          <p:cNvPr id="96" name="Straight Connector 95"/>
          <p:cNvCxnSpPr>
            <a:stCxn id="3" idx="2"/>
            <a:endCxn id="87" idx="7"/>
          </p:cNvCxnSpPr>
          <p:nvPr/>
        </p:nvCxnSpPr>
        <p:spPr>
          <a:xfrm flipH="1">
            <a:off x="2970628" y="3028949"/>
            <a:ext cx="547132" cy="81816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4"/>
            <a:endCxn id="33" idx="0"/>
          </p:cNvCxnSpPr>
          <p:nvPr/>
        </p:nvCxnSpPr>
        <p:spPr>
          <a:xfrm>
            <a:off x="4262827" y="3638549"/>
            <a:ext cx="441694" cy="548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11048" y="2038350"/>
            <a:ext cx="2106712" cy="784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6"/>
            <a:endCxn id="3" idx="2"/>
          </p:cNvCxnSpPr>
          <p:nvPr/>
        </p:nvCxnSpPr>
        <p:spPr>
          <a:xfrm flipV="1">
            <a:off x="1246455" y="3028949"/>
            <a:ext cx="2271305" cy="80380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7" idx="0"/>
            <a:endCxn id="3" idx="2"/>
          </p:cNvCxnSpPr>
          <p:nvPr/>
        </p:nvCxnSpPr>
        <p:spPr>
          <a:xfrm flipV="1">
            <a:off x="1297199" y="3028949"/>
            <a:ext cx="2220561" cy="12924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1067907" y="3538852"/>
            <a:ext cx="5871134" cy="31073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67907" y="3238509"/>
            <a:ext cx="741038" cy="30034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7" idx="1"/>
          </p:cNvCxnSpPr>
          <p:nvPr/>
        </p:nvCxnSpPr>
        <p:spPr>
          <a:xfrm flipV="1">
            <a:off x="205803" y="2495550"/>
            <a:ext cx="784797" cy="104330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5" idx="2"/>
          </p:cNvCxnSpPr>
          <p:nvPr/>
        </p:nvCxnSpPr>
        <p:spPr>
          <a:xfrm flipV="1">
            <a:off x="990600" y="2003714"/>
            <a:ext cx="1193660" cy="4918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686870" y="3238509"/>
            <a:ext cx="431053" cy="155369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055949" y="2713249"/>
            <a:ext cx="4792651" cy="176249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055949" y="3746825"/>
            <a:ext cx="2638613" cy="7289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94562" y="3746825"/>
            <a:ext cx="1826813" cy="68479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19234" y="4308933"/>
            <a:ext cx="554235" cy="25949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32260" y="2419307"/>
            <a:ext cx="893354" cy="17009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735214" y="4431616"/>
            <a:ext cx="786161" cy="10430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8" idx="4"/>
            <a:endCxn id="26" idx="0"/>
          </p:cNvCxnSpPr>
          <p:nvPr/>
        </p:nvCxnSpPr>
        <p:spPr>
          <a:xfrm>
            <a:off x="801448" y="2334236"/>
            <a:ext cx="885422" cy="73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8" idx="6"/>
            <a:endCxn id="25" idx="0"/>
          </p:cNvCxnSpPr>
          <p:nvPr/>
        </p:nvCxnSpPr>
        <p:spPr>
          <a:xfrm flipV="1">
            <a:off x="1411048" y="1588077"/>
            <a:ext cx="1382812" cy="3305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7" idx="2"/>
          </p:cNvCxnSpPr>
          <p:nvPr/>
        </p:nvCxnSpPr>
        <p:spPr>
          <a:xfrm>
            <a:off x="410677" y="2224485"/>
            <a:ext cx="1702678" cy="186473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02578" y="1380468"/>
            <a:ext cx="182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chemeClr val="accent6">
                    <a:lumMod val="75000"/>
                  </a:schemeClr>
                </a:solidFill>
              </a:rPr>
              <a:t>Identify the following: </a:t>
            </a:r>
          </a:p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(1) Nodes of Power</a:t>
            </a:r>
          </a:p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(2) Most Important Influencers regarding your policy (Ex. VIP Influence #1) </a:t>
            </a:r>
          </a:p>
        </p:txBody>
      </p:sp>
    </p:spTree>
    <p:extLst>
      <p:ext uri="{BB962C8B-B14F-4D97-AF65-F5344CB8AC3E}">
        <p14:creationId xmlns:p14="http://schemas.microsoft.com/office/powerpoint/2010/main" val="17447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Step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Identify and map out influencers of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relational power 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Target priority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Make a plan</a:t>
            </a:r>
          </a:p>
        </p:txBody>
      </p:sp>
    </p:spTree>
    <p:extLst>
      <p:ext uri="{BB962C8B-B14F-4D97-AF65-F5344CB8AC3E}">
        <p14:creationId xmlns:p14="http://schemas.microsoft.com/office/powerpoint/2010/main" val="653490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3000" dirty="0"/>
              <a:t>Power Mapping: </a:t>
            </a:r>
            <a:r>
              <a:rPr lang="en-US" sz="3000" dirty="0">
                <a:solidFill>
                  <a:schemeClr val="accent2"/>
                </a:solidFill>
              </a:rPr>
              <a:t>Review</a:t>
            </a:r>
            <a:r>
              <a:rPr lang="en-US" sz="3000" dirty="0"/>
              <a:t> </a:t>
            </a:r>
            <a:r>
              <a:rPr lang="en-US" sz="3000" dirty="0">
                <a:solidFill>
                  <a:schemeClr val="accent2"/>
                </a:solidFill>
              </a:rPr>
              <a:t>Target Priority Relationships</a:t>
            </a:r>
            <a:endParaRPr lang="en-US" sz="3000" dirty="0"/>
          </a:p>
        </p:txBody>
      </p:sp>
      <p:sp>
        <p:nvSpPr>
          <p:cNvPr id="3" name="Oval 2"/>
          <p:cNvSpPr/>
          <p:nvPr/>
        </p:nvSpPr>
        <p:spPr>
          <a:xfrm>
            <a:off x="3517760" y="2419349"/>
            <a:ext cx="1490133" cy="1219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Elected Official</a:t>
            </a:r>
          </a:p>
          <a:p>
            <a:pPr algn="ctr"/>
            <a:r>
              <a:rPr lang="en-US" sz="1600" dirty="0"/>
              <a:t>(Target C)</a:t>
            </a:r>
          </a:p>
        </p:txBody>
      </p:sp>
      <p:sp>
        <p:nvSpPr>
          <p:cNvPr id="17" name="Oval 16"/>
          <p:cNvSpPr/>
          <p:nvPr/>
        </p:nvSpPr>
        <p:spPr>
          <a:xfrm>
            <a:off x="4622660" y="1588034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#1</a:t>
            </a:r>
          </a:p>
        </p:txBody>
      </p:sp>
      <p:sp>
        <p:nvSpPr>
          <p:cNvPr id="25" name="Oval 24"/>
          <p:cNvSpPr/>
          <p:nvPr/>
        </p:nvSpPr>
        <p:spPr>
          <a:xfrm>
            <a:off x="2184260" y="1588077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#6</a:t>
            </a:r>
          </a:p>
        </p:txBody>
      </p:sp>
      <p:sp>
        <p:nvSpPr>
          <p:cNvPr id="26" name="Oval 25"/>
          <p:cNvSpPr/>
          <p:nvPr/>
        </p:nvSpPr>
        <p:spPr>
          <a:xfrm>
            <a:off x="1077270" y="240723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VIP Influence #2</a:t>
            </a:r>
          </a:p>
        </p:txBody>
      </p:sp>
      <p:sp>
        <p:nvSpPr>
          <p:cNvPr id="27" name="Oval 26"/>
          <p:cNvSpPr/>
          <p:nvPr/>
        </p:nvSpPr>
        <p:spPr>
          <a:xfrm>
            <a:off x="27255" y="3417115"/>
            <a:ext cx="1219200" cy="831273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#4</a:t>
            </a:r>
          </a:p>
          <a:p>
            <a:pPr algn="ctr"/>
            <a:endParaRPr lang="en-US" sz="1150" dirty="0"/>
          </a:p>
        </p:txBody>
      </p:sp>
      <p:sp>
        <p:nvSpPr>
          <p:cNvPr id="28" name="Oval 27"/>
          <p:cNvSpPr/>
          <p:nvPr/>
        </p:nvSpPr>
        <p:spPr>
          <a:xfrm>
            <a:off x="191848" y="1502963"/>
            <a:ext cx="1219200" cy="83127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en-US" sz="1200" dirty="0"/>
              <a:t>Public Influence #5 </a:t>
            </a:r>
            <a:r>
              <a:rPr lang="en-US" sz="800" dirty="0"/>
              <a:t>(Major Newspaper)</a:t>
            </a:r>
          </a:p>
        </p:txBody>
      </p:sp>
      <p:sp>
        <p:nvSpPr>
          <p:cNvPr id="29" name="Oval 28"/>
          <p:cNvSpPr/>
          <p:nvPr/>
        </p:nvSpPr>
        <p:spPr>
          <a:xfrm>
            <a:off x="6760493" y="3140049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Relevant Staff #2</a:t>
            </a:r>
          </a:p>
        </p:txBody>
      </p:sp>
      <p:sp>
        <p:nvSpPr>
          <p:cNvPr id="30" name="Oval 29"/>
          <p:cNvSpPr/>
          <p:nvPr/>
        </p:nvSpPr>
        <p:spPr>
          <a:xfrm>
            <a:off x="7848600" y="2252956"/>
            <a:ext cx="1219200" cy="92058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Relevant Staff #1</a:t>
            </a:r>
          </a:p>
        </p:txBody>
      </p:sp>
      <p:sp>
        <p:nvSpPr>
          <p:cNvPr id="32" name="Oval 31"/>
          <p:cNvSpPr/>
          <p:nvPr/>
        </p:nvSpPr>
        <p:spPr>
          <a:xfrm>
            <a:off x="6169085" y="188197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#2</a:t>
            </a:r>
          </a:p>
        </p:txBody>
      </p:sp>
      <p:sp>
        <p:nvSpPr>
          <p:cNvPr id="33" name="Oval 32"/>
          <p:cNvSpPr/>
          <p:nvPr/>
        </p:nvSpPr>
        <p:spPr>
          <a:xfrm>
            <a:off x="4094921" y="4187196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#2</a:t>
            </a:r>
          </a:p>
          <a:p>
            <a:pPr algn="ctr"/>
            <a:endParaRPr lang="en-US" sz="1150" dirty="0"/>
          </a:p>
        </p:txBody>
      </p:sp>
      <p:sp>
        <p:nvSpPr>
          <p:cNvPr id="34" name="Oval 33"/>
          <p:cNvSpPr/>
          <p:nvPr/>
        </p:nvSpPr>
        <p:spPr>
          <a:xfrm>
            <a:off x="7521375" y="4015979"/>
            <a:ext cx="1219200" cy="831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#1</a:t>
            </a:r>
          </a:p>
          <a:p>
            <a:pPr algn="ctr"/>
            <a:endParaRPr lang="en-US" sz="1150" dirty="0"/>
          </a:p>
        </p:txBody>
      </p:sp>
      <p:sp>
        <p:nvSpPr>
          <p:cNvPr id="35" name="Oval 34"/>
          <p:cNvSpPr/>
          <p:nvPr/>
        </p:nvSpPr>
        <p:spPr>
          <a:xfrm>
            <a:off x="2117923" y="4475740"/>
            <a:ext cx="1876052" cy="63292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sz="1150" dirty="0">
              <a:solidFill>
                <a:schemeClr val="bg1"/>
              </a:solidFill>
            </a:endParaRPr>
          </a:p>
          <a:p>
            <a:pPr marL="0" lvl="1" algn="ctr"/>
            <a:r>
              <a:rPr lang="en-US" sz="1150" dirty="0">
                <a:solidFill>
                  <a:schemeClr val="bg1"/>
                </a:solidFill>
              </a:rPr>
              <a:t>Public Influence #3</a:t>
            </a:r>
            <a:endParaRPr lang="en-US" sz="1150" b="1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53954" y="4321388"/>
            <a:ext cx="1086489" cy="7582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1150" dirty="0"/>
          </a:p>
          <a:p>
            <a:pPr marL="0" lvl="2" algn="ctr"/>
            <a:r>
              <a:rPr lang="en-US" sz="1150" dirty="0"/>
              <a:t>Public Influence #3</a:t>
            </a:r>
          </a:p>
          <a:p>
            <a:pPr algn="ctr"/>
            <a:endParaRPr lang="en-US" sz="1150" dirty="0"/>
          </a:p>
        </p:txBody>
      </p:sp>
      <p:sp>
        <p:nvSpPr>
          <p:cNvPr id="38" name="Oval 37"/>
          <p:cNvSpPr/>
          <p:nvPr/>
        </p:nvSpPr>
        <p:spPr>
          <a:xfrm>
            <a:off x="5516014" y="4120285"/>
            <a:ext cx="1219200" cy="83127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150" dirty="0">
                <a:solidFill>
                  <a:schemeClr val="bg1"/>
                </a:solidFill>
              </a:rPr>
              <a:t>Personal Influence #3</a:t>
            </a:r>
          </a:p>
        </p:txBody>
      </p:sp>
      <p:cxnSp>
        <p:nvCxnSpPr>
          <p:cNvPr id="39" name="Straight Connector 38"/>
          <p:cNvCxnSpPr>
            <a:stCxn id="3" idx="1"/>
            <a:endCxn id="25" idx="5"/>
          </p:cNvCxnSpPr>
          <p:nvPr/>
        </p:nvCxnSpPr>
        <p:spPr>
          <a:xfrm flipH="1" flipV="1">
            <a:off x="3224912" y="2297613"/>
            <a:ext cx="511073" cy="300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" idx="3"/>
            <a:endCxn id="35" idx="0"/>
          </p:cNvCxnSpPr>
          <p:nvPr/>
        </p:nvCxnSpPr>
        <p:spPr>
          <a:xfrm flipH="1">
            <a:off x="3055949" y="3460001"/>
            <a:ext cx="680036" cy="101573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" idx="7"/>
            <a:endCxn id="17" idx="4"/>
          </p:cNvCxnSpPr>
          <p:nvPr/>
        </p:nvCxnSpPr>
        <p:spPr>
          <a:xfrm flipV="1">
            <a:off x="4789668" y="2419307"/>
            <a:ext cx="442592" cy="1785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" idx="5"/>
            <a:endCxn id="38" idx="1"/>
          </p:cNvCxnSpPr>
          <p:nvPr/>
        </p:nvCxnSpPr>
        <p:spPr>
          <a:xfrm>
            <a:off x="4789668" y="3460001"/>
            <a:ext cx="904894" cy="78202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" idx="6"/>
            <a:endCxn id="34" idx="2"/>
          </p:cNvCxnSpPr>
          <p:nvPr/>
        </p:nvCxnSpPr>
        <p:spPr>
          <a:xfrm>
            <a:off x="5007893" y="3028949"/>
            <a:ext cx="2513482" cy="1402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" idx="6"/>
            <a:endCxn id="32" idx="2"/>
          </p:cNvCxnSpPr>
          <p:nvPr/>
        </p:nvCxnSpPr>
        <p:spPr>
          <a:xfrm flipV="1">
            <a:off x="5007893" y="2297613"/>
            <a:ext cx="1161192" cy="731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" idx="6"/>
            <a:endCxn id="30" idx="2"/>
          </p:cNvCxnSpPr>
          <p:nvPr/>
        </p:nvCxnSpPr>
        <p:spPr>
          <a:xfrm flipV="1">
            <a:off x="5007893" y="2713249"/>
            <a:ext cx="2840707" cy="315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" idx="6"/>
            <a:endCxn id="29" idx="2"/>
          </p:cNvCxnSpPr>
          <p:nvPr/>
        </p:nvCxnSpPr>
        <p:spPr>
          <a:xfrm>
            <a:off x="5007893" y="3028949"/>
            <a:ext cx="1752600" cy="526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" idx="2"/>
            <a:endCxn id="26" idx="6"/>
          </p:cNvCxnSpPr>
          <p:nvPr/>
        </p:nvCxnSpPr>
        <p:spPr>
          <a:xfrm flipH="1" flipV="1">
            <a:off x="2296470" y="2822873"/>
            <a:ext cx="1221290" cy="2060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2113355" y="3746825"/>
            <a:ext cx="1004358" cy="6847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endParaRPr lang="en-US" sz="900" dirty="0"/>
          </a:p>
          <a:p>
            <a:pPr marL="0" lvl="2" algn="ctr"/>
            <a:r>
              <a:rPr lang="en-US" sz="900" dirty="0"/>
              <a:t>VIP Influence #1 </a:t>
            </a:r>
          </a:p>
          <a:p>
            <a:pPr algn="ctr"/>
            <a:endParaRPr lang="en-US" sz="900" dirty="0"/>
          </a:p>
        </p:txBody>
      </p:sp>
      <p:cxnSp>
        <p:nvCxnSpPr>
          <p:cNvPr id="96" name="Straight Connector 95"/>
          <p:cNvCxnSpPr>
            <a:stCxn id="3" idx="2"/>
            <a:endCxn id="87" idx="7"/>
          </p:cNvCxnSpPr>
          <p:nvPr/>
        </p:nvCxnSpPr>
        <p:spPr>
          <a:xfrm flipH="1">
            <a:off x="2970628" y="3028949"/>
            <a:ext cx="547132" cy="81816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4"/>
            <a:endCxn id="33" idx="0"/>
          </p:cNvCxnSpPr>
          <p:nvPr/>
        </p:nvCxnSpPr>
        <p:spPr>
          <a:xfrm>
            <a:off x="4262827" y="3638549"/>
            <a:ext cx="441694" cy="548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11048" y="2038350"/>
            <a:ext cx="2106712" cy="784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6"/>
            <a:endCxn id="3" idx="2"/>
          </p:cNvCxnSpPr>
          <p:nvPr/>
        </p:nvCxnSpPr>
        <p:spPr>
          <a:xfrm flipV="1">
            <a:off x="1246455" y="3028949"/>
            <a:ext cx="2271305" cy="80380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7" idx="0"/>
            <a:endCxn id="3" idx="2"/>
          </p:cNvCxnSpPr>
          <p:nvPr/>
        </p:nvCxnSpPr>
        <p:spPr>
          <a:xfrm flipV="1">
            <a:off x="1297199" y="3028949"/>
            <a:ext cx="2220561" cy="12924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67907" y="3238509"/>
            <a:ext cx="741038" cy="30034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7" idx="1"/>
          </p:cNvCxnSpPr>
          <p:nvPr/>
        </p:nvCxnSpPr>
        <p:spPr>
          <a:xfrm flipV="1">
            <a:off x="205803" y="2495550"/>
            <a:ext cx="784797" cy="104330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5" idx="2"/>
          </p:cNvCxnSpPr>
          <p:nvPr/>
        </p:nvCxnSpPr>
        <p:spPr>
          <a:xfrm flipV="1">
            <a:off x="990600" y="2003714"/>
            <a:ext cx="1193660" cy="4918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686870" y="3238509"/>
            <a:ext cx="431053" cy="155369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055949" y="2713249"/>
            <a:ext cx="4792651" cy="176249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055949" y="3746825"/>
            <a:ext cx="2638613" cy="7289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94562" y="3746825"/>
            <a:ext cx="1826813" cy="68479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19234" y="4308933"/>
            <a:ext cx="554235" cy="25949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32260" y="2419307"/>
            <a:ext cx="893354" cy="17009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735214" y="4431616"/>
            <a:ext cx="786161" cy="10430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8" idx="4"/>
            <a:endCxn id="26" idx="0"/>
          </p:cNvCxnSpPr>
          <p:nvPr/>
        </p:nvCxnSpPr>
        <p:spPr>
          <a:xfrm>
            <a:off x="801448" y="2334236"/>
            <a:ext cx="885422" cy="73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8" idx="6"/>
            <a:endCxn id="25" idx="0"/>
          </p:cNvCxnSpPr>
          <p:nvPr/>
        </p:nvCxnSpPr>
        <p:spPr>
          <a:xfrm flipV="1">
            <a:off x="1411048" y="1588077"/>
            <a:ext cx="1382812" cy="3305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7" idx="2"/>
          </p:cNvCxnSpPr>
          <p:nvPr/>
        </p:nvCxnSpPr>
        <p:spPr>
          <a:xfrm>
            <a:off x="410677" y="2224485"/>
            <a:ext cx="1702678" cy="186473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1067907" y="3538852"/>
            <a:ext cx="5871134" cy="31073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6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"</a:t>
            </a:r>
            <a:r>
              <a:rPr lang="en-US" i="1" dirty="0"/>
              <a:t>When you have a big problem to solve, break it down to smaller ones first.”</a:t>
            </a:r>
          </a:p>
          <a:p>
            <a:pPr algn="r"/>
            <a:r>
              <a:rPr lang="en-US" dirty="0"/>
              <a:t>Sid </a:t>
            </a:r>
            <a:r>
              <a:rPr lang="en-US" dirty="0" err="1"/>
              <a:t>Kattragada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Principles </a:t>
            </a:r>
          </a:p>
        </p:txBody>
      </p:sp>
    </p:spTree>
    <p:extLst>
      <p:ext uri="{BB962C8B-B14F-4D97-AF65-F5344CB8AC3E}">
        <p14:creationId xmlns:p14="http://schemas.microsoft.com/office/powerpoint/2010/main" val="2257956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Power Mapping: </a:t>
            </a:r>
            <a:r>
              <a:rPr lang="en-US" sz="4000" dirty="0">
                <a:solidFill>
                  <a:schemeClr val="accent2"/>
                </a:solidFill>
              </a:rPr>
              <a:t>Identify Internal Allies</a:t>
            </a:r>
            <a:endParaRPr lang="en-US" dirty="0"/>
          </a:p>
        </p:txBody>
      </p:sp>
      <p:sp>
        <p:nvSpPr>
          <p:cNvPr id="104" name="Snip Single Corner Rectangle 103"/>
          <p:cNvSpPr/>
          <p:nvPr/>
        </p:nvSpPr>
        <p:spPr>
          <a:xfrm>
            <a:off x="457200" y="2486241"/>
            <a:ext cx="990600" cy="771309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Relevant Organizational Ally #1</a:t>
            </a:r>
          </a:p>
        </p:txBody>
      </p:sp>
      <p:sp>
        <p:nvSpPr>
          <p:cNvPr id="105" name="Snip Single Corner Rectangle 104"/>
          <p:cNvSpPr/>
          <p:nvPr/>
        </p:nvSpPr>
        <p:spPr>
          <a:xfrm>
            <a:off x="457200" y="3365667"/>
            <a:ext cx="990600" cy="771309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Relevant Organizational Ally #2</a:t>
            </a:r>
          </a:p>
          <a:p>
            <a:pPr algn="ctr"/>
            <a:endParaRPr lang="en-US" sz="900" dirty="0"/>
          </a:p>
        </p:txBody>
      </p:sp>
      <p:sp>
        <p:nvSpPr>
          <p:cNvPr id="106" name="Snip Single Corner Rectangle 105"/>
          <p:cNvSpPr/>
          <p:nvPr/>
        </p:nvSpPr>
        <p:spPr>
          <a:xfrm>
            <a:off x="457200" y="4245120"/>
            <a:ext cx="990600" cy="771309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Relevant Organizational Ally #3</a:t>
            </a:r>
          </a:p>
          <a:p>
            <a:pPr algn="ctr"/>
            <a:endParaRPr lang="en-US" sz="900" dirty="0"/>
          </a:p>
        </p:txBody>
      </p:sp>
      <p:pic>
        <p:nvPicPr>
          <p:cNvPr id="1028" name="Picture 4" descr="Stick Figure (black)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6" y="1425767"/>
            <a:ext cx="443023" cy="8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/>
          <p:cNvCxnSpPr/>
          <p:nvPr/>
        </p:nvCxnSpPr>
        <p:spPr>
          <a:xfrm>
            <a:off x="1752600" y="1425767"/>
            <a:ext cx="0" cy="35906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28" idx="3"/>
          </p:cNvCxnSpPr>
          <p:nvPr/>
        </p:nvCxnSpPr>
        <p:spPr>
          <a:xfrm>
            <a:off x="724069" y="1867313"/>
            <a:ext cx="1257131" cy="157694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916203" y="1733550"/>
            <a:ext cx="6999197" cy="2791535"/>
            <a:chOff x="27255" y="1502963"/>
            <a:chExt cx="9040545" cy="3605699"/>
          </a:xfrm>
        </p:grpSpPr>
        <p:sp>
          <p:nvSpPr>
            <p:cNvPr id="157" name="Oval 156"/>
            <p:cNvSpPr/>
            <p:nvPr/>
          </p:nvSpPr>
          <p:spPr>
            <a:xfrm>
              <a:off x="3517760" y="2419349"/>
              <a:ext cx="1490133" cy="12192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Elected Official</a:t>
              </a:r>
            </a:p>
            <a:p>
              <a:pPr algn="ctr"/>
              <a:r>
                <a:rPr lang="en-US" sz="800" dirty="0"/>
                <a:t>(Target C)</a:t>
              </a:r>
            </a:p>
          </p:txBody>
        </p:sp>
        <p:sp>
          <p:nvSpPr>
            <p:cNvPr id="158" name="Oval 157"/>
            <p:cNvSpPr/>
            <p:nvPr/>
          </p:nvSpPr>
          <p:spPr>
            <a:xfrm>
              <a:off x="4622660" y="1588034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Personal Influence #1</a:t>
              </a:r>
            </a:p>
          </p:txBody>
        </p:sp>
        <p:sp>
          <p:nvSpPr>
            <p:cNvPr id="159" name="Oval 158"/>
            <p:cNvSpPr/>
            <p:nvPr/>
          </p:nvSpPr>
          <p:spPr>
            <a:xfrm>
              <a:off x="2184260" y="1588077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#6</a:t>
              </a:r>
            </a:p>
          </p:txBody>
        </p:sp>
        <p:sp>
          <p:nvSpPr>
            <p:cNvPr id="160" name="Oval 159"/>
            <p:cNvSpPr/>
            <p:nvPr/>
          </p:nvSpPr>
          <p:spPr>
            <a:xfrm>
              <a:off x="1077270" y="2407236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VIP Influence #2</a:t>
              </a:r>
            </a:p>
          </p:txBody>
        </p:sp>
        <p:sp>
          <p:nvSpPr>
            <p:cNvPr id="161" name="Oval 160"/>
            <p:cNvSpPr/>
            <p:nvPr/>
          </p:nvSpPr>
          <p:spPr>
            <a:xfrm>
              <a:off x="27255" y="3417115"/>
              <a:ext cx="1219200" cy="83127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#4</a:t>
              </a:r>
            </a:p>
            <a:p>
              <a:pPr algn="ctr"/>
              <a:endParaRPr lang="en-US" sz="800" dirty="0"/>
            </a:p>
          </p:txBody>
        </p:sp>
        <p:sp>
          <p:nvSpPr>
            <p:cNvPr id="162" name="Oval 161"/>
            <p:cNvSpPr/>
            <p:nvPr/>
          </p:nvSpPr>
          <p:spPr>
            <a:xfrm>
              <a:off x="191848" y="1502963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Public Influence #5 </a:t>
              </a:r>
              <a:r>
                <a:rPr lang="en-US" sz="600" dirty="0">
                  <a:solidFill>
                    <a:schemeClr val="bg1"/>
                  </a:solidFill>
                </a:rPr>
                <a:t>(Major Newspaper)</a:t>
              </a:r>
            </a:p>
          </p:txBody>
        </p:sp>
        <p:sp>
          <p:nvSpPr>
            <p:cNvPr id="163" name="Oval 162"/>
            <p:cNvSpPr/>
            <p:nvPr/>
          </p:nvSpPr>
          <p:spPr>
            <a:xfrm>
              <a:off x="6760493" y="3140049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Relevant Staff #2</a:t>
              </a:r>
            </a:p>
          </p:txBody>
        </p:sp>
        <p:sp>
          <p:nvSpPr>
            <p:cNvPr id="164" name="Oval 163"/>
            <p:cNvSpPr/>
            <p:nvPr/>
          </p:nvSpPr>
          <p:spPr>
            <a:xfrm>
              <a:off x="7848600" y="2252956"/>
              <a:ext cx="1219200" cy="92058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Relevant Staff #1</a:t>
              </a:r>
            </a:p>
          </p:txBody>
        </p:sp>
        <p:sp>
          <p:nvSpPr>
            <p:cNvPr id="165" name="Oval 164"/>
            <p:cNvSpPr/>
            <p:nvPr/>
          </p:nvSpPr>
          <p:spPr>
            <a:xfrm>
              <a:off x="6169085" y="1881976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Personal Influence #2</a:t>
              </a:r>
            </a:p>
          </p:txBody>
        </p:sp>
        <p:sp>
          <p:nvSpPr>
            <p:cNvPr id="166" name="Oval 165"/>
            <p:cNvSpPr/>
            <p:nvPr/>
          </p:nvSpPr>
          <p:spPr>
            <a:xfrm>
              <a:off x="4094921" y="4187196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#2</a:t>
              </a:r>
            </a:p>
            <a:p>
              <a:pPr algn="ctr"/>
              <a:endParaRPr lang="en-US" sz="800" dirty="0"/>
            </a:p>
          </p:txBody>
        </p:sp>
        <p:sp>
          <p:nvSpPr>
            <p:cNvPr id="167" name="Oval 166"/>
            <p:cNvSpPr/>
            <p:nvPr/>
          </p:nvSpPr>
          <p:spPr>
            <a:xfrm>
              <a:off x="7521375" y="4015979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#1</a:t>
              </a:r>
            </a:p>
            <a:p>
              <a:pPr algn="ctr"/>
              <a:endParaRPr lang="en-US" sz="800" dirty="0"/>
            </a:p>
          </p:txBody>
        </p:sp>
        <p:sp>
          <p:nvSpPr>
            <p:cNvPr id="168" name="Oval 167"/>
            <p:cNvSpPr/>
            <p:nvPr/>
          </p:nvSpPr>
          <p:spPr>
            <a:xfrm>
              <a:off x="2117923" y="4475740"/>
              <a:ext cx="1876052" cy="63292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en-US" sz="800" dirty="0">
                <a:solidFill>
                  <a:schemeClr val="bg1"/>
                </a:solidFill>
              </a:endParaRPr>
            </a:p>
            <a:p>
              <a:pPr marL="0" lvl="1" algn="ctr"/>
              <a:r>
                <a:rPr lang="en-US" sz="800" dirty="0">
                  <a:solidFill>
                    <a:schemeClr val="bg1"/>
                  </a:solidFill>
                </a:rPr>
                <a:t>Public Influence #3</a:t>
              </a:r>
              <a:endParaRPr lang="en-US" sz="800" b="1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753954" y="4321388"/>
              <a:ext cx="1086489" cy="758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#3</a:t>
              </a:r>
            </a:p>
            <a:p>
              <a:pPr algn="ctr"/>
              <a:endParaRPr lang="en-US" sz="800" dirty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5516014" y="4120285"/>
              <a:ext cx="1219200" cy="83127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Personal Influence #3</a:t>
              </a:r>
            </a:p>
          </p:txBody>
        </p:sp>
        <p:cxnSp>
          <p:nvCxnSpPr>
            <p:cNvPr id="171" name="Straight Connector 170"/>
            <p:cNvCxnSpPr>
              <a:stCxn id="157" idx="1"/>
              <a:endCxn id="159" idx="5"/>
            </p:cNvCxnSpPr>
            <p:nvPr/>
          </p:nvCxnSpPr>
          <p:spPr>
            <a:xfrm flipH="1" flipV="1">
              <a:off x="3224912" y="2297613"/>
              <a:ext cx="511073" cy="3002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57" idx="3"/>
              <a:endCxn id="168" idx="0"/>
            </p:cNvCxnSpPr>
            <p:nvPr/>
          </p:nvCxnSpPr>
          <p:spPr>
            <a:xfrm flipH="1">
              <a:off x="3055949" y="3460001"/>
              <a:ext cx="680036" cy="1015739"/>
            </a:xfrm>
            <a:prstGeom prst="line">
              <a:avLst/>
            </a:prstGeom>
            <a:ln w="3175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57" idx="7"/>
              <a:endCxn id="158" idx="4"/>
            </p:cNvCxnSpPr>
            <p:nvPr/>
          </p:nvCxnSpPr>
          <p:spPr>
            <a:xfrm flipV="1">
              <a:off x="4789668" y="2419307"/>
              <a:ext cx="442592" cy="1785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57" idx="5"/>
              <a:endCxn id="170" idx="1"/>
            </p:cNvCxnSpPr>
            <p:nvPr/>
          </p:nvCxnSpPr>
          <p:spPr>
            <a:xfrm>
              <a:off x="4789668" y="3460001"/>
              <a:ext cx="904894" cy="78202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57" idx="6"/>
              <a:endCxn id="167" idx="2"/>
            </p:cNvCxnSpPr>
            <p:nvPr/>
          </p:nvCxnSpPr>
          <p:spPr>
            <a:xfrm>
              <a:off x="5007893" y="3028949"/>
              <a:ext cx="2513482" cy="14026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57" idx="6"/>
              <a:endCxn id="165" idx="2"/>
            </p:cNvCxnSpPr>
            <p:nvPr/>
          </p:nvCxnSpPr>
          <p:spPr>
            <a:xfrm flipV="1">
              <a:off x="5007893" y="2297613"/>
              <a:ext cx="1161192" cy="7313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57" idx="6"/>
              <a:endCxn id="164" idx="2"/>
            </p:cNvCxnSpPr>
            <p:nvPr/>
          </p:nvCxnSpPr>
          <p:spPr>
            <a:xfrm flipV="1">
              <a:off x="5007893" y="2713249"/>
              <a:ext cx="2840707" cy="3157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57" idx="6"/>
              <a:endCxn id="163" idx="2"/>
            </p:cNvCxnSpPr>
            <p:nvPr/>
          </p:nvCxnSpPr>
          <p:spPr>
            <a:xfrm>
              <a:off x="5007893" y="3028949"/>
              <a:ext cx="1752600" cy="5267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57" idx="2"/>
              <a:endCxn id="160" idx="6"/>
            </p:cNvCxnSpPr>
            <p:nvPr/>
          </p:nvCxnSpPr>
          <p:spPr>
            <a:xfrm flipH="1" flipV="1">
              <a:off x="2296470" y="2822873"/>
              <a:ext cx="1221290" cy="2060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Oval 179"/>
            <p:cNvSpPr/>
            <p:nvPr/>
          </p:nvSpPr>
          <p:spPr>
            <a:xfrm>
              <a:off x="2113355" y="3746825"/>
              <a:ext cx="1004358" cy="68479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VIP Influence #1 </a:t>
              </a:r>
            </a:p>
            <a:p>
              <a:pPr algn="ctr"/>
              <a:endParaRPr lang="en-US" sz="800" dirty="0"/>
            </a:p>
          </p:txBody>
        </p:sp>
        <p:cxnSp>
          <p:nvCxnSpPr>
            <p:cNvPr id="181" name="Straight Connector 180"/>
            <p:cNvCxnSpPr>
              <a:stCxn id="157" idx="2"/>
              <a:endCxn id="180" idx="7"/>
            </p:cNvCxnSpPr>
            <p:nvPr/>
          </p:nvCxnSpPr>
          <p:spPr>
            <a:xfrm flipH="1">
              <a:off x="2970628" y="3028949"/>
              <a:ext cx="547132" cy="818161"/>
            </a:xfrm>
            <a:prstGeom prst="line">
              <a:avLst/>
            </a:prstGeom>
            <a:ln w="3175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57" idx="4"/>
              <a:endCxn id="166" idx="0"/>
            </p:cNvCxnSpPr>
            <p:nvPr/>
          </p:nvCxnSpPr>
          <p:spPr>
            <a:xfrm>
              <a:off x="4262827" y="3638549"/>
              <a:ext cx="441694" cy="548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411048" y="2038350"/>
              <a:ext cx="2106712" cy="7845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69" idx="0"/>
              <a:endCxn id="157" idx="2"/>
            </p:cNvCxnSpPr>
            <p:nvPr/>
          </p:nvCxnSpPr>
          <p:spPr>
            <a:xfrm flipV="1">
              <a:off x="1297199" y="3028949"/>
              <a:ext cx="2220561" cy="12924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61" idx="6"/>
              <a:endCxn id="157" idx="2"/>
            </p:cNvCxnSpPr>
            <p:nvPr/>
          </p:nvCxnSpPr>
          <p:spPr>
            <a:xfrm flipV="1">
              <a:off x="1246455" y="3028949"/>
              <a:ext cx="2271305" cy="803803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1067907" y="3238509"/>
              <a:ext cx="741038" cy="300343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1686870" y="3238509"/>
              <a:ext cx="431053" cy="155369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3055949" y="2713249"/>
              <a:ext cx="4792651" cy="176249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3055949" y="3746825"/>
              <a:ext cx="2638613" cy="72891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5694562" y="3746825"/>
              <a:ext cx="1826813" cy="68479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3719234" y="4308933"/>
              <a:ext cx="554235" cy="25949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232260" y="2419307"/>
              <a:ext cx="893354" cy="170097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6735214" y="4431616"/>
              <a:ext cx="786161" cy="10430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62" idx="4"/>
              <a:endCxn id="160" idx="0"/>
            </p:cNvCxnSpPr>
            <p:nvPr/>
          </p:nvCxnSpPr>
          <p:spPr>
            <a:xfrm>
              <a:off x="801448" y="2334236"/>
              <a:ext cx="885422" cy="730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62" idx="6"/>
              <a:endCxn id="159" idx="0"/>
            </p:cNvCxnSpPr>
            <p:nvPr/>
          </p:nvCxnSpPr>
          <p:spPr>
            <a:xfrm flipV="1">
              <a:off x="1411048" y="1588077"/>
              <a:ext cx="1382812" cy="33052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endCxn id="180" idx="2"/>
            </p:cNvCxnSpPr>
            <p:nvPr/>
          </p:nvCxnSpPr>
          <p:spPr>
            <a:xfrm>
              <a:off x="410677" y="2224485"/>
              <a:ext cx="1702678" cy="186473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1067907" y="3538852"/>
              <a:ext cx="5871134" cy="31073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61" idx="1"/>
            </p:cNvCxnSpPr>
            <p:nvPr/>
          </p:nvCxnSpPr>
          <p:spPr>
            <a:xfrm flipV="1">
              <a:off x="205803" y="2495550"/>
              <a:ext cx="784797" cy="1043302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endCxn id="159" idx="2"/>
            </p:cNvCxnSpPr>
            <p:nvPr/>
          </p:nvCxnSpPr>
          <p:spPr>
            <a:xfrm flipV="1">
              <a:off x="990600" y="2003714"/>
              <a:ext cx="1193660" cy="491836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>
            <a:stCxn id="106" idx="2"/>
          </p:cNvCxnSpPr>
          <p:nvPr/>
        </p:nvCxnSpPr>
        <p:spPr>
          <a:xfrm flipH="1" flipV="1">
            <a:off x="54429" y="4629150"/>
            <a:ext cx="402771" cy="162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6200" y="1867313"/>
            <a:ext cx="0" cy="27618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028" idx="1"/>
          </p:cNvCxnSpPr>
          <p:nvPr/>
        </p:nvCxnSpPr>
        <p:spPr>
          <a:xfrm flipH="1">
            <a:off x="76200" y="1867313"/>
            <a:ext cx="20484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05" idx="2"/>
          </p:cNvCxnSpPr>
          <p:nvPr/>
        </p:nvCxnSpPr>
        <p:spPr>
          <a:xfrm flipH="1" flipV="1">
            <a:off x="76201" y="3749725"/>
            <a:ext cx="380999" cy="159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54429" y="2871895"/>
            <a:ext cx="402771" cy="162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68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Power Mapping: </a:t>
            </a:r>
            <a:r>
              <a:rPr lang="en-US" sz="4000" dirty="0">
                <a:solidFill>
                  <a:schemeClr val="accent2"/>
                </a:solidFill>
              </a:rPr>
              <a:t>Identify Internal Allies</a:t>
            </a:r>
            <a:endParaRPr lang="en-US" dirty="0"/>
          </a:p>
        </p:txBody>
      </p:sp>
      <p:sp>
        <p:nvSpPr>
          <p:cNvPr id="104" name="Snip Single Corner Rectangle 103"/>
          <p:cNvSpPr/>
          <p:nvPr/>
        </p:nvSpPr>
        <p:spPr>
          <a:xfrm>
            <a:off x="457200" y="2486241"/>
            <a:ext cx="990600" cy="771309"/>
          </a:xfrm>
          <a:prstGeom prst="snip1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Relevant Organizational Ally #1</a:t>
            </a:r>
          </a:p>
          <a:p>
            <a:pPr algn="ctr"/>
            <a:endParaRPr lang="en-US" sz="900" dirty="0"/>
          </a:p>
        </p:txBody>
      </p:sp>
      <p:sp>
        <p:nvSpPr>
          <p:cNvPr id="105" name="Snip Single Corner Rectangle 104"/>
          <p:cNvSpPr/>
          <p:nvPr/>
        </p:nvSpPr>
        <p:spPr>
          <a:xfrm>
            <a:off x="457200" y="3365667"/>
            <a:ext cx="990600" cy="771309"/>
          </a:xfrm>
          <a:prstGeom prst="snip1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Relevant Organizational Ally #2</a:t>
            </a:r>
          </a:p>
          <a:p>
            <a:pPr algn="ctr"/>
            <a:endParaRPr lang="en-US" sz="900" dirty="0"/>
          </a:p>
        </p:txBody>
      </p:sp>
      <p:sp>
        <p:nvSpPr>
          <p:cNvPr id="106" name="Snip Single Corner Rectangle 105"/>
          <p:cNvSpPr/>
          <p:nvPr/>
        </p:nvSpPr>
        <p:spPr>
          <a:xfrm>
            <a:off x="457200" y="4245120"/>
            <a:ext cx="990600" cy="771309"/>
          </a:xfrm>
          <a:prstGeom prst="snip1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Relevant Organizational Ally #3</a:t>
            </a:r>
          </a:p>
          <a:p>
            <a:pPr algn="ctr"/>
            <a:endParaRPr lang="en-US" sz="900" dirty="0"/>
          </a:p>
        </p:txBody>
      </p:sp>
      <p:pic>
        <p:nvPicPr>
          <p:cNvPr id="1028" name="Picture 4" descr="Stick Figure (black)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6" y="1425767"/>
            <a:ext cx="443023" cy="8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/>
          <p:cNvCxnSpPr/>
          <p:nvPr/>
        </p:nvCxnSpPr>
        <p:spPr>
          <a:xfrm>
            <a:off x="1752600" y="1425767"/>
            <a:ext cx="0" cy="35906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81" idx="3"/>
          </p:cNvCxnSpPr>
          <p:nvPr/>
        </p:nvCxnSpPr>
        <p:spPr>
          <a:xfrm flipV="1">
            <a:off x="2833337" y="4253832"/>
            <a:ext cx="910161" cy="68011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943905" y="1581150"/>
            <a:ext cx="6878007" cy="2743200"/>
            <a:chOff x="27255" y="1502963"/>
            <a:chExt cx="9040545" cy="3605699"/>
          </a:xfrm>
        </p:grpSpPr>
        <p:sp>
          <p:nvSpPr>
            <p:cNvPr id="70" name="Oval 69"/>
            <p:cNvSpPr/>
            <p:nvPr/>
          </p:nvSpPr>
          <p:spPr>
            <a:xfrm>
              <a:off x="3517760" y="2419349"/>
              <a:ext cx="1490133" cy="12192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Elected Official</a:t>
              </a:r>
            </a:p>
            <a:p>
              <a:pPr algn="ctr"/>
              <a:r>
                <a:rPr lang="en-US" sz="800" dirty="0"/>
                <a:t>(Target C)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4622660" y="1588034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Personal Influence #1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2184260" y="1588077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#6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1077270" y="2407236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VIP Influence #2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27255" y="3417115"/>
              <a:ext cx="1219200" cy="831273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#4</a:t>
              </a:r>
            </a:p>
            <a:p>
              <a:pPr algn="ctr"/>
              <a:endParaRPr lang="en-US" sz="800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191848" y="1502963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#5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6760493" y="3140049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Relevant Staff #2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7848600" y="2252956"/>
              <a:ext cx="1219200" cy="92058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Relevant Staff #1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6169085" y="1881976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Personal Influence #2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4094921" y="4187196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#2</a:t>
              </a:r>
            </a:p>
            <a:p>
              <a:pPr algn="ctr"/>
              <a:endParaRPr lang="en-US" sz="800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7521375" y="4015979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#1</a:t>
              </a:r>
            </a:p>
            <a:p>
              <a:pPr algn="ctr"/>
              <a:endParaRPr lang="en-US" sz="800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2117923" y="4475740"/>
              <a:ext cx="1876052" cy="63292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en-US" sz="800" dirty="0">
                <a:solidFill>
                  <a:schemeClr val="bg1"/>
                </a:solidFill>
              </a:endParaRPr>
            </a:p>
            <a:p>
              <a:pPr marL="0" lvl="1" algn="ctr"/>
              <a:r>
                <a:rPr lang="en-US" sz="800" dirty="0">
                  <a:solidFill>
                    <a:schemeClr val="bg1"/>
                  </a:solidFill>
                </a:rPr>
                <a:t>Public Influence #3</a:t>
              </a:r>
              <a:endParaRPr lang="en-US" sz="800" b="1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753954" y="4321388"/>
              <a:ext cx="1086489" cy="758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#3</a:t>
              </a:r>
            </a:p>
            <a:p>
              <a:pPr algn="ctr"/>
              <a:endParaRPr lang="en-US" sz="800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5516014" y="4120285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Personal Influence #3</a:t>
              </a:r>
            </a:p>
          </p:txBody>
        </p:sp>
        <p:cxnSp>
          <p:nvCxnSpPr>
            <p:cNvPr id="84" name="Straight Connector 83"/>
            <p:cNvCxnSpPr>
              <a:stCxn id="70" idx="1"/>
              <a:endCxn id="72" idx="5"/>
            </p:cNvCxnSpPr>
            <p:nvPr/>
          </p:nvCxnSpPr>
          <p:spPr>
            <a:xfrm flipH="1" flipV="1">
              <a:off x="3224912" y="2297613"/>
              <a:ext cx="511073" cy="3002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0" idx="3"/>
              <a:endCxn id="81" idx="0"/>
            </p:cNvCxnSpPr>
            <p:nvPr/>
          </p:nvCxnSpPr>
          <p:spPr>
            <a:xfrm flipH="1">
              <a:off x="3055949" y="3460001"/>
              <a:ext cx="680036" cy="101573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0" idx="7"/>
              <a:endCxn id="71" idx="4"/>
            </p:cNvCxnSpPr>
            <p:nvPr/>
          </p:nvCxnSpPr>
          <p:spPr>
            <a:xfrm flipV="1">
              <a:off x="4789668" y="2419307"/>
              <a:ext cx="442592" cy="1785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0" idx="5"/>
              <a:endCxn id="83" idx="1"/>
            </p:cNvCxnSpPr>
            <p:nvPr/>
          </p:nvCxnSpPr>
          <p:spPr>
            <a:xfrm>
              <a:off x="4789668" y="3460001"/>
              <a:ext cx="904894" cy="78202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0" idx="6"/>
              <a:endCxn id="80" idx="2"/>
            </p:cNvCxnSpPr>
            <p:nvPr/>
          </p:nvCxnSpPr>
          <p:spPr>
            <a:xfrm>
              <a:off x="5007893" y="3028949"/>
              <a:ext cx="2513482" cy="14026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0" idx="6"/>
              <a:endCxn id="78" idx="2"/>
            </p:cNvCxnSpPr>
            <p:nvPr/>
          </p:nvCxnSpPr>
          <p:spPr>
            <a:xfrm flipV="1">
              <a:off x="5007893" y="2297613"/>
              <a:ext cx="1161192" cy="7313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0" idx="6"/>
              <a:endCxn id="77" idx="2"/>
            </p:cNvCxnSpPr>
            <p:nvPr/>
          </p:nvCxnSpPr>
          <p:spPr>
            <a:xfrm flipV="1">
              <a:off x="5007893" y="2713249"/>
              <a:ext cx="2840707" cy="3157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0" idx="6"/>
              <a:endCxn id="76" idx="2"/>
            </p:cNvCxnSpPr>
            <p:nvPr/>
          </p:nvCxnSpPr>
          <p:spPr>
            <a:xfrm>
              <a:off x="5007893" y="3028949"/>
              <a:ext cx="1752600" cy="5267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0" idx="2"/>
              <a:endCxn id="73" idx="6"/>
            </p:cNvCxnSpPr>
            <p:nvPr/>
          </p:nvCxnSpPr>
          <p:spPr>
            <a:xfrm flipH="1" flipV="1">
              <a:off x="2296470" y="2822873"/>
              <a:ext cx="1221290" cy="2060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113355" y="3746825"/>
              <a:ext cx="1004358" cy="6847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VIP Influence #1 </a:t>
              </a:r>
            </a:p>
            <a:p>
              <a:pPr algn="ctr"/>
              <a:endParaRPr lang="en-US" sz="800" dirty="0"/>
            </a:p>
          </p:txBody>
        </p:sp>
        <p:cxnSp>
          <p:nvCxnSpPr>
            <p:cNvPr id="94" name="Straight Connector 93"/>
            <p:cNvCxnSpPr>
              <a:stCxn id="70" idx="2"/>
              <a:endCxn id="93" idx="7"/>
            </p:cNvCxnSpPr>
            <p:nvPr/>
          </p:nvCxnSpPr>
          <p:spPr>
            <a:xfrm flipH="1">
              <a:off x="2970628" y="3028949"/>
              <a:ext cx="547132" cy="8181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0" idx="4"/>
              <a:endCxn id="79" idx="0"/>
            </p:cNvCxnSpPr>
            <p:nvPr/>
          </p:nvCxnSpPr>
          <p:spPr>
            <a:xfrm>
              <a:off x="4262827" y="3638549"/>
              <a:ext cx="441694" cy="548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411048" y="2038350"/>
              <a:ext cx="2106712" cy="7845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74" idx="6"/>
              <a:endCxn id="70" idx="2"/>
            </p:cNvCxnSpPr>
            <p:nvPr/>
          </p:nvCxnSpPr>
          <p:spPr>
            <a:xfrm flipV="1">
              <a:off x="1246455" y="3028949"/>
              <a:ext cx="2271305" cy="80380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2" idx="0"/>
              <a:endCxn id="70" idx="2"/>
            </p:cNvCxnSpPr>
            <p:nvPr/>
          </p:nvCxnSpPr>
          <p:spPr>
            <a:xfrm flipV="1">
              <a:off x="1297199" y="3028949"/>
              <a:ext cx="2220561" cy="12924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1067907" y="3538852"/>
              <a:ext cx="5871134" cy="3107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1067907" y="3238509"/>
              <a:ext cx="741038" cy="3003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74" idx="1"/>
            </p:cNvCxnSpPr>
            <p:nvPr/>
          </p:nvCxnSpPr>
          <p:spPr>
            <a:xfrm flipV="1">
              <a:off x="205803" y="2495550"/>
              <a:ext cx="784797" cy="10433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endCxn id="72" idx="2"/>
            </p:cNvCxnSpPr>
            <p:nvPr/>
          </p:nvCxnSpPr>
          <p:spPr>
            <a:xfrm flipV="1">
              <a:off x="990600" y="2003714"/>
              <a:ext cx="1193660" cy="49183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686870" y="3238509"/>
              <a:ext cx="431053" cy="155369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3055949" y="2713249"/>
              <a:ext cx="4792651" cy="176249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3055949" y="3746825"/>
              <a:ext cx="2638613" cy="72891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694562" y="3746825"/>
              <a:ext cx="1826813" cy="68479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3719234" y="4308933"/>
              <a:ext cx="554235" cy="2594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232260" y="2419307"/>
              <a:ext cx="893354" cy="17009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6735214" y="4431616"/>
              <a:ext cx="786161" cy="10430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75" idx="4"/>
              <a:endCxn id="73" idx="0"/>
            </p:cNvCxnSpPr>
            <p:nvPr/>
          </p:nvCxnSpPr>
          <p:spPr>
            <a:xfrm>
              <a:off x="801448" y="2334236"/>
              <a:ext cx="885422" cy="730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75" idx="6"/>
              <a:endCxn id="72" idx="0"/>
            </p:cNvCxnSpPr>
            <p:nvPr/>
          </p:nvCxnSpPr>
          <p:spPr>
            <a:xfrm flipV="1">
              <a:off x="1411048" y="1588077"/>
              <a:ext cx="1382812" cy="33052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410677" y="2224485"/>
              <a:ext cx="1702678" cy="186473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>
            <a:stCxn id="106" idx="2"/>
          </p:cNvCxnSpPr>
          <p:nvPr/>
        </p:nvCxnSpPr>
        <p:spPr>
          <a:xfrm flipH="1" flipV="1">
            <a:off x="76201" y="4629151"/>
            <a:ext cx="380999" cy="162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6200" y="1867313"/>
            <a:ext cx="0" cy="27618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6200" y="1867313"/>
            <a:ext cx="20484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5" idx="2"/>
          </p:cNvCxnSpPr>
          <p:nvPr/>
        </p:nvCxnSpPr>
        <p:spPr>
          <a:xfrm flipH="1" flipV="1">
            <a:off x="76201" y="3749725"/>
            <a:ext cx="380999" cy="159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54429" y="2871895"/>
            <a:ext cx="402771" cy="162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028" idx="3"/>
          </p:cNvCxnSpPr>
          <p:nvPr/>
        </p:nvCxnSpPr>
        <p:spPr>
          <a:xfrm>
            <a:off x="724069" y="1867313"/>
            <a:ext cx="2093114" cy="306663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405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Power Mapping: </a:t>
            </a:r>
            <a:r>
              <a:rPr lang="en-US" sz="4000" dirty="0">
                <a:solidFill>
                  <a:schemeClr val="accent2"/>
                </a:solidFill>
              </a:rPr>
              <a:t>Identify Internal Allies</a:t>
            </a:r>
            <a:endParaRPr lang="en-US" dirty="0"/>
          </a:p>
        </p:txBody>
      </p:sp>
      <p:sp>
        <p:nvSpPr>
          <p:cNvPr id="104" name="Snip Single Corner Rectangle 103"/>
          <p:cNvSpPr/>
          <p:nvPr/>
        </p:nvSpPr>
        <p:spPr>
          <a:xfrm>
            <a:off x="457200" y="2486241"/>
            <a:ext cx="990600" cy="771309"/>
          </a:xfrm>
          <a:prstGeom prst="snip1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Relevant Organizational Ally #1</a:t>
            </a:r>
          </a:p>
        </p:txBody>
      </p:sp>
      <p:pic>
        <p:nvPicPr>
          <p:cNvPr id="1028" name="Picture 4" descr="Stick Figure (black)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6" y="1425767"/>
            <a:ext cx="443023" cy="8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/>
          <p:cNvCxnSpPr/>
          <p:nvPr/>
        </p:nvCxnSpPr>
        <p:spPr>
          <a:xfrm>
            <a:off x="1752600" y="1425767"/>
            <a:ext cx="0" cy="35906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76994" y="4418191"/>
            <a:ext cx="3946269" cy="598238"/>
          </a:xfrm>
          <a:prstGeom prst="line">
            <a:avLst/>
          </a:prstGeom>
          <a:ln w="952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923869" y="1708634"/>
            <a:ext cx="7067731" cy="2844316"/>
            <a:chOff x="27255" y="1502963"/>
            <a:chExt cx="9040545" cy="3605699"/>
          </a:xfrm>
        </p:grpSpPr>
        <p:sp>
          <p:nvSpPr>
            <p:cNvPr id="70" name="Oval 69"/>
            <p:cNvSpPr/>
            <p:nvPr/>
          </p:nvSpPr>
          <p:spPr>
            <a:xfrm>
              <a:off x="3517760" y="2419349"/>
              <a:ext cx="1490133" cy="12192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Elected Official</a:t>
              </a:r>
            </a:p>
            <a:p>
              <a:pPr algn="ctr"/>
              <a:r>
                <a:rPr lang="en-US" sz="800" dirty="0"/>
                <a:t>(Target C)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4622660" y="1588034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Personal Influence #1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2184260" y="1588077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#6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1077270" y="2407236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VIP Influence #2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27255" y="3417115"/>
              <a:ext cx="1219200" cy="831273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#4</a:t>
              </a:r>
            </a:p>
            <a:p>
              <a:pPr algn="ctr"/>
              <a:endParaRPr lang="en-US" sz="800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191848" y="1502963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#5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6760493" y="3140049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Relevant Staff #2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7848600" y="2252956"/>
              <a:ext cx="1219200" cy="92058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Relevant Staff #1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6169085" y="1881976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Personal Influence #2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4094921" y="4187196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#2</a:t>
              </a:r>
            </a:p>
            <a:p>
              <a:pPr algn="ctr"/>
              <a:endParaRPr lang="en-US" sz="800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7521375" y="4015979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#1</a:t>
              </a:r>
            </a:p>
            <a:p>
              <a:pPr algn="ctr"/>
              <a:endParaRPr lang="en-US" sz="800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2117923" y="4475740"/>
              <a:ext cx="1876052" cy="63292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en-US" sz="800" dirty="0">
                <a:solidFill>
                  <a:schemeClr val="bg1"/>
                </a:solidFill>
              </a:endParaRPr>
            </a:p>
            <a:p>
              <a:pPr marL="0" lvl="1" algn="ctr"/>
              <a:r>
                <a:rPr lang="en-US" sz="800" dirty="0">
                  <a:solidFill>
                    <a:schemeClr val="bg1"/>
                  </a:solidFill>
                </a:rPr>
                <a:t>Public Influence #3</a:t>
              </a:r>
              <a:endParaRPr lang="en-US" sz="800" b="1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753954" y="4321388"/>
              <a:ext cx="1086489" cy="758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#3</a:t>
              </a:r>
            </a:p>
            <a:p>
              <a:pPr algn="ctr"/>
              <a:endParaRPr lang="en-US" sz="800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5516014" y="4120285"/>
              <a:ext cx="1219200" cy="83127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Personal Influence #3</a:t>
              </a:r>
            </a:p>
          </p:txBody>
        </p:sp>
        <p:cxnSp>
          <p:nvCxnSpPr>
            <p:cNvPr id="84" name="Straight Connector 83"/>
            <p:cNvCxnSpPr>
              <a:stCxn id="70" idx="1"/>
              <a:endCxn id="72" idx="5"/>
            </p:cNvCxnSpPr>
            <p:nvPr/>
          </p:nvCxnSpPr>
          <p:spPr>
            <a:xfrm flipH="1" flipV="1">
              <a:off x="3224912" y="2297613"/>
              <a:ext cx="511073" cy="3002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0" idx="3"/>
              <a:endCxn id="81" idx="0"/>
            </p:cNvCxnSpPr>
            <p:nvPr/>
          </p:nvCxnSpPr>
          <p:spPr>
            <a:xfrm flipH="1">
              <a:off x="3055949" y="3460001"/>
              <a:ext cx="680036" cy="101573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0" idx="7"/>
              <a:endCxn id="71" idx="4"/>
            </p:cNvCxnSpPr>
            <p:nvPr/>
          </p:nvCxnSpPr>
          <p:spPr>
            <a:xfrm flipV="1">
              <a:off x="4789668" y="2419307"/>
              <a:ext cx="442592" cy="1785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0" idx="5"/>
              <a:endCxn id="83" idx="1"/>
            </p:cNvCxnSpPr>
            <p:nvPr/>
          </p:nvCxnSpPr>
          <p:spPr>
            <a:xfrm>
              <a:off x="4789668" y="3460001"/>
              <a:ext cx="904894" cy="78202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0" idx="6"/>
              <a:endCxn id="80" idx="2"/>
            </p:cNvCxnSpPr>
            <p:nvPr/>
          </p:nvCxnSpPr>
          <p:spPr>
            <a:xfrm>
              <a:off x="5007893" y="3028949"/>
              <a:ext cx="2513482" cy="14026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0" idx="6"/>
              <a:endCxn id="78" idx="2"/>
            </p:cNvCxnSpPr>
            <p:nvPr/>
          </p:nvCxnSpPr>
          <p:spPr>
            <a:xfrm flipV="1">
              <a:off x="5007893" y="2297613"/>
              <a:ext cx="1161192" cy="7313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0" idx="6"/>
              <a:endCxn id="77" idx="2"/>
            </p:cNvCxnSpPr>
            <p:nvPr/>
          </p:nvCxnSpPr>
          <p:spPr>
            <a:xfrm flipV="1">
              <a:off x="5007893" y="2713249"/>
              <a:ext cx="2840707" cy="3157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0" idx="6"/>
              <a:endCxn id="76" idx="2"/>
            </p:cNvCxnSpPr>
            <p:nvPr/>
          </p:nvCxnSpPr>
          <p:spPr>
            <a:xfrm>
              <a:off x="5007893" y="3028949"/>
              <a:ext cx="1752600" cy="5267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0" idx="2"/>
              <a:endCxn id="73" idx="6"/>
            </p:cNvCxnSpPr>
            <p:nvPr/>
          </p:nvCxnSpPr>
          <p:spPr>
            <a:xfrm flipH="1" flipV="1">
              <a:off x="2296470" y="2822873"/>
              <a:ext cx="1221290" cy="2060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113355" y="3746825"/>
              <a:ext cx="1004358" cy="6847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VIP Influence #1 </a:t>
              </a:r>
            </a:p>
            <a:p>
              <a:pPr algn="ctr"/>
              <a:endParaRPr lang="en-US" sz="800" dirty="0"/>
            </a:p>
          </p:txBody>
        </p:sp>
        <p:cxnSp>
          <p:nvCxnSpPr>
            <p:cNvPr id="94" name="Straight Connector 93"/>
            <p:cNvCxnSpPr>
              <a:stCxn id="70" idx="2"/>
              <a:endCxn id="93" idx="7"/>
            </p:cNvCxnSpPr>
            <p:nvPr/>
          </p:nvCxnSpPr>
          <p:spPr>
            <a:xfrm flipH="1">
              <a:off x="2970628" y="3028949"/>
              <a:ext cx="547132" cy="8181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0" idx="4"/>
              <a:endCxn id="79" idx="0"/>
            </p:cNvCxnSpPr>
            <p:nvPr/>
          </p:nvCxnSpPr>
          <p:spPr>
            <a:xfrm>
              <a:off x="4262827" y="3638549"/>
              <a:ext cx="441694" cy="548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411048" y="2038350"/>
              <a:ext cx="2106712" cy="7845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74" idx="6"/>
              <a:endCxn id="70" idx="2"/>
            </p:cNvCxnSpPr>
            <p:nvPr/>
          </p:nvCxnSpPr>
          <p:spPr>
            <a:xfrm flipV="1">
              <a:off x="1246455" y="3028949"/>
              <a:ext cx="2271305" cy="80380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2" idx="0"/>
              <a:endCxn id="70" idx="2"/>
            </p:cNvCxnSpPr>
            <p:nvPr/>
          </p:nvCxnSpPr>
          <p:spPr>
            <a:xfrm flipV="1">
              <a:off x="1297199" y="3028949"/>
              <a:ext cx="2220561" cy="12924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1067907" y="3538852"/>
              <a:ext cx="5871134" cy="3107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1067907" y="3238509"/>
              <a:ext cx="741038" cy="3003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4" idx="1"/>
            </p:cNvCxnSpPr>
            <p:nvPr/>
          </p:nvCxnSpPr>
          <p:spPr>
            <a:xfrm flipV="1">
              <a:off x="205803" y="2495550"/>
              <a:ext cx="784797" cy="10433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endCxn id="72" idx="2"/>
            </p:cNvCxnSpPr>
            <p:nvPr/>
          </p:nvCxnSpPr>
          <p:spPr>
            <a:xfrm flipV="1">
              <a:off x="990600" y="2003714"/>
              <a:ext cx="1193660" cy="49183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1686870" y="3238509"/>
              <a:ext cx="431053" cy="15536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3055949" y="2713249"/>
              <a:ext cx="4792651" cy="176249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055949" y="3746825"/>
              <a:ext cx="2638613" cy="72891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5694562" y="3746825"/>
              <a:ext cx="1826813" cy="68479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3719234" y="4308933"/>
              <a:ext cx="554235" cy="2594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232260" y="2419307"/>
              <a:ext cx="893354" cy="17009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6735214" y="4431616"/>
              <a:ext cx="786161" cy="10430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75" idx="4"/>
              <a:endCxn id="73" idx="0"/>
            </p:cNvCxnSpPr>
            <p:nvPr/>
          </p:nvCxnSpPr>
          <p:spPr>
            <a:xfrm>
              <a:off x="801448" y="2334236"/>
              <a:ext cx="885422" cy="730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75" idx="6"/>
              <a:endCxn id="72" idx="0"/>
            </p:cNvCxnSpPr>
            <p:nvPr/>
          </p:nvCxnSpPr>
          <p:spPr>
            <a:xfrm flipV="1">
              <a:off x="1411048" y="1588077"/>
              <a:ext cx="1382812" cy="33052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10677" y="2224485"/>
              <a:ext cx="1702678" cy="186473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 flipH="1">
            <a:off x="76200" y="1867313"/>
            <a:ext cx="20484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4429" y="2871895"/>
            <a:ext cx="402771" cy="162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6200" y="1867314"/>
            <a:ext cx="0" cy="100458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5589" y="1818710"/>
            <a:ext cx="1952925" cy="3149116"/>
          </a:xfrm>
          <a:prstGeom prst="line">
            <a:avLst/>
          </a:prstGeom>
          <a:ln w="952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62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Mapping: </a:t>
            </a:r>
            <a:r>
              <a:rPr lang="en-US" sz="4400" dirty="0">
                <a:solidFill>
                  <a:schemeClr val="accent2"/>
                </a:solidFill>
              </a:rPr>
              <a:t>Identify Internal Allies</a:t>
            </a:r>
            <a:endParaRPr lang="en-US" dirty="0"/>
          </a:p>
        </p:txBody>
      </p:sp>
      <p:sp>
        <p:nvSpPr>
          <p:cNvPr id="104" name="Snip Single Corner Rectangle 103"/>
          <p:cNvSpPr/>
          <p:nvPr/>
        </p:nvSpPr>
        <p:spPr>
          <a:xfrm>
            <a:off x="457200" y="2486241"/>
            <a:ext cx="990600" cy="771309"/>
          </a:xfrm>
          <a:prstGeom prst="snip1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None</a:t>
            </a:r>
          </a:p>
        </p:txBody>
      </p:sp>
      <p:pic>
        <p:nvPicPr>
          <p:cNvPr id="1028" name="Picture 4" descr="Stick Figure (black)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6" y="1425767"/>
            <a:ext cx="443023" cy="8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/>
          <p:cNvCxnSpPr/>
          <p:nvPr/>
        </p:nvCxnSpPr>
        <p:spPr>
          <a:xfrm>
            <a:off x="1752600" y="1425767"/>
            <a:ext cx="0" cy="35906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905000" y="1733550"/>
            <a:ext cx="7019927" cy="2799803"/>
            <a:chOff x="27255" y="1502963"/>
            <a:chExt cx="9040545" cy="3605699"/>
          </a:xfrm>
        </p:grpSpPr>
        <p:sp>
          <p:nvSpPr>
            <p:cNvPr id="36" name="Oval 35"/>
            <p:cNvSpPr/>
            <p:nvPr/>
          </p:nvSpPr>
          <p:spPr>
            <a:xfrm>
              <a:off x="3517760" y="2419349"/>
              <a:ext cx="1490133" cy="12192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Elected Official</a:t>
              </a:r>
            </a:p>
            <a:p>
              <a:pPr algn="ctr"/>
              <a:r>
                <a:rPr lang="en-US" sz="800" dirty="0"/>
                <a:t>(Target C)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622660" y="1588034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Personal Influence #1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184260" y="1588077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#6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077270" y="2407236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VIP Influence #2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27255" y="3417115"/>
              <a:ext cx="1219200" cy="831273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#4</a:t>
              </a:r>
            </a:p>
            <a:p>
              <a:pPr algn="ctr"/>
              <a:endParaRPr lang="en-US" sz="800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91848" y="1502963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#5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6760493" y="3140049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Relevant Staff #2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7848600" y="2252956"/>
              <a:ext cx="1219200" cy="92058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Relevant Staff #1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6169085" y="1881976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Personal Influence #2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4094921" y="4187196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#2</a:t>
              </a:r>
            </a:p>
            <a:p>
              <a:pPr algn="ctr"/>
              <a:endParaRPr lang="en-US" sz="800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7521375" y="4015979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#1</a:t>
              </a:r>
            </a:p>
            <a:p>
              <a:pPr algn="ctr"/>
              <a:endParaRPr lang="en-US" sz="800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2117923" y="4475740"/>
              <a:ext cx="1876052" cy="63292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en-US" sz="800" dirty="0">
                <a:solidFill>
                  <a:schemeClr val="bg1"/>
                </a:solidFill>
              </a:endParaRPr>
            </a:p>
            <a:p>
              <a:pPr marL="0" lvl="1" algn="ctr"/>
              <a:r>
                <a:rPr lang="en-US" sz="800" dirty="0">
                  <a:solidFill>
                    <a:schemeClr val="bg1"/>
                  </a:solidFill>
                </a:rPr>
                <a:t>Public Influence #3</a:t>
              </a:r>
              <a:endParaRPr lang="en-US" sz="800" b="1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753954" y="4321388"/>
              <a:ext cx="1086489" cy="758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Public Influence #3</a:t>
              </a:r>
            </a:p>
            <a:p>
              <a:pPr algn="ctr"/>
              <a:endParaRPr lang="en-US" sz="800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5516014" y="4120285"/>
              <a:ext cx="1219200" cy="8312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n-US" sz="800" dirty="0">
                  <a:solidFill>
                    <a:schemeClr val="bg1"/>
                  </a:solidFill>
                </a:rPr>
                <a:t>Personal Influence #3</a:t>
              </a:r>
            </a:p>
          </p:txBody>
        </p:sp>
        <p:cxnSp>
          <p:nvCxnSpPr>
            <p:cNvPr id="79" name="Straight Connector 78"/>
            <p:cNvCxnSpPr>
              <a:stCxn id="36" idx="1"/>
              <a:endCxn id="38" idx="5"/>
            </p:cNvCxnSpPr>
            <p:nvPr/>
          </p:nvCxnSpPr>
          <p:spPr>
            <a:xfrm flipH="1" flipV="1">
              <a:off x="3224912" y="2297613"/>
              <a:ext cx="511073" cy="3002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36" idx="3"/>
              <a:endCxn id="76" idx="0"/>
            </p:cNvCxnSpPr>
            <p:nvPr/>
          </p:nvCxnSpPr>
          <p:spPr>
            <a:xfrm flipH="1">
              <a:off x="3055949" y="3460001"/>
              <a:ext cx="680036" cy="101573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36" idx="7"/>
              <a:endCxn id="37" idx="4"/>
            </p:cNvCxnSpPr>
            <p:nvPr/>
          </p:nvCxnSpPr>
          <p:spPr>
            <a:xfrm flipV="1">
              <a:off x="4789668" y="2419307"/>
              <a:ext cx="442592" cy="1785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36" idx="5"/>
              <a:endCxn id="78" idx="1"/>
            </p:cNvCxnSpPr>
            <p:nvPr/>
          </p:nvCxnSpPr>
          <p:spPr>
            <a:xfrm>
              <a:off x="4789668" y="3460001"/>
              <a:ext cx="904894" cy="78202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36" idx="6"/>
              <a:endCxn id="75" idx="2"/>
            </p:cNvCxnSpPr>
            <p:nvPr/>
          </p:nvCxnSpPr>
          <p:spPr>
            <a:xfrm>
              <a:off x="5007893" y="3028949"/>
              <a:ext cx="2513482" cy="14026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36" idx="6"/>
              <a:endCxn id="73" idx="2"/>
            </p:cNvCxnSpPr>
            <p:nvPr/>
          </p:nvCxnSpPr>
          <p:spPr>
            <a:xfrm flipV="1">
              <a:off x="5007893" y="2297613"/>
              <a:ext cx="1161192" cy="7313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36" idx="6"/>
              <a:endCxn id="72" idx="2"/>
            </p:cNvCxnSpPr>
            <p:nvPr/>
          </p:nvCxnSpPr>
          <p:spPr>
            <a:xfrm flipV="1">
              <a:off x="5007893" y="2713249"/>
              <a:ext cx="2840707" cy="3157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6" idx="6"/>
              <a:endCxn id="71" idx="2"/>
            </p:cNvCxnSpPr>
            <p:nvPr/>
          </p:nvCxnSpPr>
          <p:spPr>
            <a:xfrm>
              <a:off x="5007893" y="3028949"/>
              <a:ext cx="1752600" cy="5267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36" idx="2"/>
              <a:endCxn id="39" idx="6"/>
            </p:cNvCxnSpPr>
            <p:nvPr/>
          </p:nvCxnSpPr>
          <p:spPr>
            <a:xfrm flipH="1" flipV="1">
              <a:off x="2296470" y="2822873"/>
              <a:ext cx="1221290" cy="2060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113355" y="3746825"/>
              <a:ext cx="1004358" cy="68479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endParaRPr lang="en-US" sz="800" dirty="0"/>
            </a:p>
            <a:p>
              <a:pPr marL="0" lvl="2" algn="ctr"/>
              <a:r>
                <a:rPr lang="en-US" sz="800" dirty="0"/>
                <a:t>VIP Influence #1 </a:t>
              </a:r>
            </a:p>
            <a:p>
              <a:pPr algn="ctr"/>
              <a:endParaRPr lang="en-US" sz="800" dirty="0"/>
            </a:p>
          </p:txBody>
        </p:sp>
        <p:cxnSp>
          <p:nvCxnSpPr>
            <p:cNvPr id="89" name="Straight Connector 88"/>
            <p:cNvCxnSpPr>
              <a:stCxn id="36" idx="2"/>
              <a:endCxn id="88" idx="7"/>
            </p:cNvCxnSpPr>
            <p:nvPr/>
          </p:nvCxnSpPr>
          <p:spPr>
            <a:xfrm flipH="1">
              <a:off x="2970628" y="3028949"/>
              <a:ext cx="547132" cy="81816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36" idx="4"/>
              <a:endCxn id="74" idx="0"/>
            </p:cNvCxnSpPr>
            <p:nvPr/>
          </p:nvCxnSpPr>
          <p:spPr>
            <a:xfrm>
              <a:off x="4262827" y="3638549"/>
              <a:ext cx="441694" cy="548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411048" y="2038350"/>
              <a:ext cx="2106712" cy="7845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69" idx="6"/>
              <a:endCxn id="36" idx="2"/>
            </p:cNvCxnSpPr>
            <p:nvPr/>
          </p:nvCxnSpPr>
          <p:spPr>
            <a:xfrm flipV="1">
              <a:off x="1246455" y="3028949"/>
              <a:ext cx="2271305" cy="80380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7" idx="0"/>
              <a:endCxn id="36" idx="2"/>
            </p:cNvCxnSpPr>
            <p:nvPr/>
          </p:nvCxnSpPr>
          <p:spPr>
            <a:xfrm flipV="1">
              <a:off x="1297199" y="3028949"/>
              <a:ext cx="2220561" cy="12924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1067907" y="3538852"/>
              <a:ext cx="5871134" cy="31073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1067907" y="3238509"/>
              <a:ext cx="741038" cy="3003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69" idx="1"/>
            </p:cNvCxnSpPr>
            <p:nvPr/>
          </p:nvCxnSpPr>
          <p:spPr>
            <a:xfrm flipV="1">
              <a:off x="205803" y="2495550"/>
              <a:ext cx="784797" cy="10433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38" idx="2"/>
            </p:cNvCxnSpPr>
            <p:nvPr/>
          </p:nvCxnSpPr>
          <p:spPr>
            <a:xfrm flipV="1">
              <a:off x="990600" y="2003714"/>
              <a:ext cx="1193660" cy="49183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1686870" y="3238509"/>
              <a:ext cx="431053" cy="15536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3055949" y="2713249"/>
              <a:ext cx="4792651" cy="176249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3055949" y="3746825"/>
              <a:ext cx="2638613" cy="72891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694562" y="3746825"/>
              <a:ext cx="1826813" cy="68479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719234" y="4308933"/>
              <a:ext cx="554235" cy="25949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232260" y="2419307"/>
              <a:ext cx="893354" cy="17009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6735214" y="4431616"/>
              <a:ext cx="786161" cy="10430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70" idx="4"/>
              <a:endCxn id="39" idx="0"/>
            </p:cNvCxnSpPr>
            <p:nvPr/>
          </p:nvCxnSpPr>
          <p:spPr>
            <a:xfrm>
              <a:off x="801448" y="2334236"/>
              <a:ext cx="885422" cy="7300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70" idx="6"/>
              <a:endCxn id="38" idx="0"/>
            </p:cNvCxnSpPr>
            <p:nvPr/>
          </p:nvCxnSpPr>
          <p:spPr>
            <a:xfrm flipV="1">
              <a:off x="1411048" y="1588077"/>
              <a:ext cx="1382812" cy="33052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410677" y="2224485"/>
              <a:ext cx="1702678" cy="186473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4384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Power Mapping: </a:t>
            </a:r>
            <a:r>
              <a:rPr lang="en-US" sz="3600" dirty="0">
                <a:solidFill>
                  <a:schemeClr val="accent2"/>
                </a:solidFill>
              </a:rPr>
              <a:t>Design &amp; Execute Plan(s)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sz="1600" dirty="0"/>
          </a:p>
          <a:p>
            <a:r>
              <a:rPr lang="en-US" dirty="0"/>
              <a:t>General Tips</a:t>
            </a:r>
          </a:p>
          <a:p>
            <a:pPr lvl="1"/>
            <a:r>
              <a:rPr lang="en-US" dirty="0"/>
              <a:t>Meet people where they are </a:t>
            </a:r>
          </a:p>
          <a:p>
            <a:pPr lvl="1"/>
            <a:r>
              <a:rPr lang="en-US" dirty="0"/>
              <a:t>Strive for mutual understanding and respect</a:t>
            </a:r>
          </a:p>
          <a:p>
            <a:pPr lvl="1"/>
            <a:r>
              <a:rPr lang="en-US" dirty="0"/>
              <a:t>“Green light, Yellow light, Red light” (know your limits)</a:t>
            </a:r>
          </a:p>
          <a:p>
            <a:endParaRPr lang="en-US" dirty="0"/>
          </a:p>
        </p:txBody>
      </p:sp>
      <p:pic>
        <p:nvPicPr>
          <p:cNvPr id="5" name="Picture 2" descr="http://businesswolf.org/wp-content/uploads/2015/10/digital-strategy-meets-customer-needs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133600"/>
            <a:ext cx="3886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955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Power Mapping: </a:t>
            </a:r>
            <a:r>
              <a:rPr lang="en-US" sz="3600" dirty="0">
                <a:solidFill>
                  <a:schemeClr val="accent2"/>
                </a:solidFill>
              </a:rPr>
              <a:t>Design &amp; Execute Plan(s)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905000" cy="3505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Helpful guide for forging relationships and/or sustaining engagement </a:t>
            </a:r>
          </a:p>
          <a:p>
            <a:endParaRPr lang="en-US" dirty="0"/>
          </a:p>
        </p:txBody>
      </p:sp>
      <p:pic>
        <p:nvPicPr>
          <p:cNvPr id="6" name="Picture 2" descr="https://organizingforpower.files.wordpress.com/2009/05/allies-chart-new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52550"/>
            <a:ext cx="5486400" cy="358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23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Power Mapping: </a:t>
            </a:r>
            <a:r>
              <a:rPr lang="en-US" sz="3600" dirty="0">
                <a:solidFill>
                  <a:schemeClr val="accent2"/>
                </a:solidFill>
              </a:rPr>
              <a:t>Design &amp; Execute Plan(s)</a:t>
            </a:r>
            <a:endParaRPr lang="en-US" sz="3600" dirty="0"/>
          </a:p>
        </p:txBody>
      </p:sp>
      <p:pic>
        <p:nvPicPr>
          <p:cNvPr id="2050" name="Picture 2" descr="http://extras.mnginteractive.com/live/media/site33/2015/0225/20150225_032220_community%20health%20fai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1" y="1409700"/>
            <a:ext cx="1679576" cy="167957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previews.123rf.com/images/coramax/coramax1208/coramax120801125/14802610-3d-people-human-character-person-at-conference-table-and-a-flipchart-3d-render-Stock-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09700"/>
            <a:ext cx="2746016" cy="2057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lker.com/cliparts/B/5/r/n/j/S/town-hall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16" y="3105150"/>
            <a:ext cx="1978384" cy="16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2000" t="11777" r="32500" b="10890"/>
          <a:stretch/>
        </p:blipFill>
        <p:spPr>
          <a:xfrm>
            <a:off x="7190453" y="2466929"/>
            <a:ext cx="1420147" cy="174018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32000" t="10890" r="32000" b="11777"/>
          <a:stretch/>
        </p:blipFill>
        <p:spPr>
          <a:xfrm>
            <a:off x="6723993" y="1565276"/>
            <a:ext cx="1277007" cy="154305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7177" y="3144679"/>
            <a:ext cx="1933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Health Fair + Community Teach-In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1614" y="4763929"/>
            <a:ext cx="1445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Educational Town-Health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9934" y="3313152"/>
            <a:ext cx="1445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Talk with and/or present to organization’s leadership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614" y="4378523"/>
            <a:ext cx="1445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Fiscal Study delineating savings to County/State/Country</a:t>
            </a:r>
          </a:p>
        </p:txBody>
      </p:sp>
      <p:sp>
        <p:nvSpPr>
          <p:cNvPr id="13" name="Wave 12"/>
          <p:cNvSpPr/>
          <p:nvPr/>
        </p:nvSpPr>
        <p:spPr>
          <a:xfrm rot="20537721">
            <a:off x="424769" y="2507199"/>
            <a:ext cx="8380065" cy="1279526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698676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Power Mapping: </a:t>
            </a:r>
            <a:r>
              <a:rPr lang="en-US" sz="3600" dirty="0">
                <a:solidFill>
                  <a:schemeClr val="accent2"/>
                </a:solidFill>
              </a:rPr>
              <a:t>Design &amp; Execute Plan(s)</a:t>
            </a:r>
            <a:endParaRPr lang="en-US" sz="3600" dirty="0"/>
          </a:p>
        </p:txBody>
      </p:sp>
      <p:pic>
        <p:nvPicPr>
          <p:cNvPr id="2050" name="Picture 2" descr="http://extras.mnginteractive.com/live/media/site33/2015/0225/20150225_032220_community%20health%20fai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1" y="1409700"/>
            <a:ext cx="1679576" cy="167957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previews.123rf.com/images/coramax/coramax1208/coramax120801125/14802610-3d-people-human-character-person-at-conference-table-and-a-flipchart-3d-render-Stock-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09700"/>
            <a:ext cx="2746016" cy="2057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lker.com/cliparts/B/5/r/n/j/S/town-hall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16" y="3105150"/>
            <a:ext cx="1978384" cy="16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2000" t="11777" r="32500" b="10890"/>
          <a:stretch/>
        </p:blipFill>
        <p:spPr>
          <a:xfrm>
            <a:off x="7190453" y="2466929"/>
            <a:ext cx="1420147" cy="174018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32000" t="10890" r="32000" b="11777"/>
          <a:stretch/>
        </p:blipFill>
        <p:spPr>
          <a:xfrm>
            <a:off x="6723993" y="1565276"/>
            <a:ext cx="1277007" cy="154305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7177" y="3144679"/>
            <a:ext cx="1933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Health Fair + Community Teach-In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1614" y="4763929"/>
            <a:ext cx="1445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Educational Town-Health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9934" y="3313152"/>
            <a:ext cx="1445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Talk with and/or present to organization’s leadership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614" y="4378523"/>
            <a:ext cx="1445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Fiscal Study delineating savings to County/State/Country</a:t>
            </a:r>
          </a:p>
        </p:txBody>
      </p:sp>
    </p:spTree>
    <p:extLst>
      <p:ext uri="{BB962C8B-B14F-4D97-AF65-F5344CB8AC3E}">
        <p14:creationId xmlns:p14="http://schemas.microsoft.com/office/powerpoint/2010/main" val="1418971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Identify and map out influencers of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relational power 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Target priority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Make a plan</a:t>
            </a:r>
          </a:p>
        </p:txBody>
      </p:sp>
    </p:spTree>
    <p:extLst>
      <p:ext uri="{BB962C8B-B14F-4D97-AF65-F5344CB8AC3E}">
        <p14:creationId xmlns:p14="http://schemas.microsoft.com/office/powerpoint/2010/main" val="69347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Case #2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by Step Process</a:t>
            </a:r>
          </a:p>
        </p:txBody>
      </p:sp>
    </p:spTree>
    <p:extLst>
      <p:ext uri="{BB962C8B-B14F-4D97-AF65-F5344CB8AC3E}">
        <p14:creationId xmlns:p14="http://schemas.microsoft.com/office/powerpoint/2010/main" val="286185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and Overview </a:t>
            </a:r>
          </a:p>
          <a:p>
            <a:r>
              <a:rPr lang="en-US" dirty="0"/>
              <a:t>Step by Step Process </a:t>
            </a:r>
          </a:p>
          <a:p>
            <a:pPr lvl="1"/>
            <a:r>
              <a:rPr lang="en-US" dirty="0"/>
              <a:t>Coalition Building</a:t>
            </a:r>
          </a:p>
          <a:p>
            <a:pPr lvl="1"/>
            <a:r>
              <a:rPr lang="en-US" dirty="0"/>
              <a:t>Citizen Lobbying </a:t>
            </a:r>
          </a:p>
          <a:p>
            <a:r>
              <a:rPr lang="en-US" dirty="0"/>
              <a:t>Helpful Tips</a:t>
            </a:r>
          </a:p>
          <a:p>
            <a:r>
              <a:rPr lang="en-US" dirty="0"/>
              <a:t>Recap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25538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Informs Strategy Pertaining to…..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2"/>
                </a:solidFill>
              </a:rPr>
              <a:t>“with whom should we develop a relationship with”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4"/>
                </a:solidFill>
              </a:rPr>
              <a:t>“who can we use to influence this legislator”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9600" y="1736598"/>
            <a:ext cx="3886200" cy="530352"/>
          </a:xfrm>
        </p:spPr>
        <p:txBody>
          <a:bodyPr/>
          <a:lstStyle/>
          <a:p>
            <a:pPr algn="ctr"/>
            <a:r>
              <a:rPr lang="en-US" dirty="0"/>
              <a:t>Coalition Building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800600" y="1736598"/>
            <a:ext cx="3886200" cy="530352"/>
          </a:xfrm>
        </p:spPr>
        <p:txBody>
          <a:bodyPr/>
          <a:lstStyle/>
          <a:p>
            <a:pPr algn="ctr"/>
            <a:r>
              <a:rPr lang="en-US" dirty="0"/>
              <a:t>Citizen Lobbying</a:t>
            </a:r>
          </a:p>
        </p:txBody>
      </p:sp>
      <p:sp>
        <p:nvSpPr>
          <p:cNvPr id="7" name="Oval 6"/>
          <p:cNvSpPr/>
          <p:nvPr/>
        </p:nvSpPr>
        <p:spPr>
          <a:xfrm>
            <a:off x="4457700" y="1307170"/>
            <a:ext cx="4572000" cy="3048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2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rgbClr val="C00000"/>
                </a:solidFill>
              </a:rPr>
              <a:t>Citizen Lobbying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Identify and map out top organization influence(s) of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messenger/ally from top organizational influence(s)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Make legislative visit(s)</a:t>
            </a:r>
          </a:p>
        </p:txBody>
      </p:sp>
    </p:spTree>
    <p:extLst>
      <p:ext uri="{BB962C8B-B14F-4D97-AF65-F5344CB8AC3E}">
        <p14:creationId xmlns:p14="http://schemas.microsoft.com/office/powerpoint/2010/main" val="170532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Identify and map out top organization influence(s) of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messenger/ally from top organizational influence(s)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Make legislative visit(s)</a:t>
            </a:r>
          </a:p>
        </p:txBody>
      </p:sp>
    </p:spTree>
    <p:extLst>
      <p:ext uri="{BB962C8B-B14F-4D97-AF65-F5344CB8AC3E}">
        <p14:creationId xmlns:p14="http://schemas.microsoft.com/office/powerpoint/2010/main" val="3736577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Determine Policy Focus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Choose issue and/or legislation</a:t>
            </a:r>
          </a:p>
          <a:p>
            <a:pPr>
              <a:lnSpc>
                <a:spcPct val="150000"/>
              </a:lnSpc>
            </a:pPr>
            <a:r>
              <a:rPr lang="en-US" dirty="0"/>
              <a:t>Determine level of government </a:t>
            </a:r>
            <a:r>
              <a:rPr lang="en-US" sz="1800" dirty="0">
                <a:solidFill>
                  <a:schemeClr val="accent1"/>
                </a:solidFill>
              </a:rPr>
              <a:t>(National/State/Local) </a:t>
            </a:r>
          </a:p>
          <a:p>
            <a:pPr>
              <a:lnSpc>
                <a:spcPct val="150000"/>
              </a:lnSpc>
            </a:pPr>
            <a:r>
              <a:rPr lang="en-US" dirty="0"/>
              <a:t>Determine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location in legislative cycle </a:t>
            </a:r>
          </a:p>
          <a:p>
            <a:pPr>
              <a:lnSpc>
                <a:spcPct val="150000"/>
              </a:lnSpc>
            </a:pPr>
            <a:r>
              <a:rPr lang="en-US" dirty="0"/>
              <a:t>Determine what success looks like</a:t>
            </a:r>
          </a:p>
        </p:txBody>
      </p:sp>
    </p:spTree>
    <p:extLst>
      <p:ext uri="{BB962C8B-B14F-4D97-AF65-F5344CB8AC3E}">
        <p14:creationId xmlns:p14="http://schemas.microsoft.com/office/powerpoint/2010/main" val="26382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Identify and map out top organization influence(s) of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messenger/ally from top organizational influence(s)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Make legislative visit(s)</a:t>
            </a:r>
          </a:p>
        </p:txBody>
      </p:sp>
    </p:spTree>
    <p:extLst>
      <p:ext uri="{BB962C8B-B14F-4D97-AF65-F5344CB8AC3E}">
        <p14:creationId xmlns:p14="http://schemas.microsoft.com/office/powerpoint/2010/main" val="3940506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Determine Target(s)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905000" cy="3505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Determine position of each elected official on committee of interest in the legislature </a:t>
            </a:r>
          </a:p>
          <a:p>
            <a:endParaRPr lang="en-US" dirty="0"/>
          </a:p>
        </p:txBody>
      </p:sp>
      <p:pic>
        <p:nvPicPr>
          <p:cNvPr id="4098" name="Picture 2" descr="http://thumbs.dreamstime.com/z/decision-making-undecided-concept-110643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1692" r="10298" b="1692"/>
          <a:stretch/>
        </p:blipFill>
        <p:spPr bwMode="auto">
          <a:xfrm>
            <a:off x="2933700" y="1427436"/>
            <a:ext cx="2590800" cy="350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h0.redbubble.net/image.40177788.5696/raf,220x200,075,f,101010:01c5ca27c6.u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27436"/>
            <a:ext cx="2590800" cy="350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39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78249" y="2927350"/>
            <a:ext cx="2362200" cy="157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Pertinent Committee</a:t>
            </a:r>
          </a:p>
        </p:txBody>
      </p:sp>
      <p:sp>
        <p:nvSpPr>
          <p:cNvPr id="3" name="Oval 2"/>
          <p:cNvSpPr/>
          <p:nvPr/>
        </p:nvSpPr>
        <p:spPr>
          <a:xfrm>
            <a:off x="6430926" y="1581150"/>
            <a:ext cx="16002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4</a:t>
            </a:r>
          </a:p>
        </p:txBody>
      </p:sp>
      <p:sp>
        <p:nvSpPr>
          <p:cNvPr id="4" name="Oval 3"/>
          <p:cNvSpPr/>
          <p:nvPr/>
        </p:nvSpPr>
        <p:spPr>
          <a:xfrm>
            <a:off x="6430926" y="3714750"/>
            <a:ext cx="1600200" cy="1143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5</a:t>
            </a:r>
          </a:p>
        </p:txBody>
      </p:sp>
      <p:sp>
        <p:nvSpPr>
          <p:cNvPr id="5" name="Oval 4"/>
          <p:cNvSpPr/>
          <p:nvPr/>
        </p:nvSpPr>
        <p:spPr>
          <a:xfrm>
            <a:off x="685800" y="3714750"/>
            <a:ext cx="1600200" cy="1143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1</a:t>
            </a:r>
          </a:p>
        </p:txBody>
      </p:sp>
      <p:sp>
        <p:nvSpPr>
          <p:cNvPr id="6" name="Oval 5"/>
          <p:cNvSpPr/>
          <p:nvPr/>
        </p:nvSpPr>
        <p:spPr>
          <a:xfrm>
            <a:off x="685800" y="1581150"/>
            <a:ext cx="1600200" cy="1143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2</a:t>
            </a:r>
          </a:p>
        </p:txBody>
      </p:sp>
      <p:sp>
        <p:nvSpPr>
          <p:cNvPr id="7" name="Oval 6"/>
          <p:cNvSpPr/>
          <p:nvPr/>
        </p:nvSpPr>
        <p:spPr>
          <a:xfrm>
            <a:off x="3559249" y="742950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3</a:t>
            </a:r>
          </a:p>
        </p:txBody>
      </p:sp>
      <p:cxnSp>
        <p:nvCxnSpPr>
          <p:cNvPr id="9" name="Straight Connector 8"/>
          <p:cNvCxnSpPr>
            <a:stCxn id="5" idx="6"/>
            <a:endCxn id="2" idx="2"/>
          </p:cNvCxnSpPr>
          <p:nvPr/>
        </p:nvCxnSpPr>
        <p:spPr>
          <a:xfrm flipV="1">
            <a:off x="2286000" y="3714750"/>
            <a:ext cx="892249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6"/>
            <a:endCxn id="2" idx="1"/>
          </p:cNvCxnSpPr>
          <p:nvPr/>
        </p:nvCxnSpPr>
        <p:spPr>
          <a:xfrm>
            <a:off x="2286000" y="2152650"/>
            <a:ext cx="1238185" cy="1005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4"/>
            <a:endCxn id="2" idx="0"/>
          </p:cNvCxnSpPr>
          <p:nvPr/>
        </p:nvCxnSpPr>
        <p:spPr>
          <a:xfrm>
            <a:off x="4359349" y="1885950"/>
            <a:ext cx="0" cy="1041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2"/>
            <a:endCxn id="2" idx="7"/>
          </p:cNvCxnSpPr>
          <p:nvPr/>
        </p:nvCxnSpPr>
        <p:spPr>
          <a:xfrm flipH="1">
            <a:off x="5194513" y="2152650"/>
            <a:ext cx="1236413" cy="1005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2"/>
            <a:endCxn id="2" idx="6"/>
          </p:cNvCxnSpPr>
          <p:nvPr/>
        </p:nvCxnSpPr>
        <p:spPr>
          <a:xfrm flipH="1" flipV="1">
            <a:off x="5540449" y="3714750"/>
            <a:ext cx="890477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3051585" y="9184050"/>
            <a:ext cx="304800" cy="328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797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78249" y="2931676"/>
            <a:ext cx="2362200" cy="157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Pertinent Committee</a:t>
            </a:r>
          </a:p>
        </p:txBody>
      </p:sp>
      <p:sp>
        <p:nvSpPr>
          <p:cNvPr id="3" name="Oval 2"/>
          <p:cNvSpPr/>
          <p:nvPr/>
        </p:nvSpPr>
        <p:spPr>
          <a:xfrm>
            <a:off x="6430926" y="1585476"/>
            <a:ext cx="16002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4</a:t>
            </a:r>
          </a:p>
        </p:txBody>
      </p:sp>
      <p:sp>
        <p:nvSpPr>
          <p:cNvPr id="4" name="Oval 3"/>
          <p:cNvSpPr/>
          <p:nvPr/>
        </p:nvSpPr>
        <p:spPr>
          <a:xfrm>
            <a:off x="6430926" y="3719076"/>
            <a:ext cx="1600200" cy="1143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5</a:t>
            </a:r>
          </a:p>
        </p:txBody>
      </p:sp>
      <p:sp>
        <p:nvSpPr>
          <p:cNvPr id="5" name="Oval 4"/>
          <p:cNvSpPr/>
          <p:nvPr/>
        </p:nvSpPr>
        <p:spPr>
          <a:xfrm>
            <a:off x="685800" y="3719076"/>
            <a:ext cx="1600200" cy="1143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1</a:t>
            </a:r>
          </a:p>
        </p:txBody>
      </p:sp>
      <p:sp>
        <p:nvSpPr>
          <p:cNvPr id="6" name="Oval 5"/>
          <p:cNvSpPr/>
          <p:nvPr/>
        </p:nvSpPr>
        <p:spPr>
          <a:xfrm>
            <a:off x="685800" y="1585476"/>
            <a:ext cx="1600200" cy="1143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2</a:t>
            </a:r>
          </a:p>
        </p:txBody>
      </p:sp>
      <p:sp>
        <p:nvSpPr>
          <p:cNvPr id="7" name="Oval 6"/>
          <p:cNvSpPr/>
          <p:nvPr/>
        </p:nvSpPr>
        <p:spPr>
          <a:xfrm>
            <a:off x="3559249" y="747276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3</a:t>
            </a:r>
          </a:p>
        </p:txBody>
      </p:sp>
      <p:cxnSp>
        <p:nvCxnSpPr>
          <p:cNvPr id="9" name="Straight Connector 8"/>
          <p:cNvCxnSpPr>
            <a:stCxn id="5" idx="6"/>
            <a:endCxn id="2" idx="2"/>
          </p:cNvCxnSpPr>
          <p:nvPr/>
        </p:nvCxnSpPr>
        <p:spPr>
          <a:xfrm flipV="1">
            <a:off x="2286000" y="3719076"/>
            <a:ext cx="892249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6"/>
            <a:endCxn id="2" idx="1"/>
          </p:cNvCxnSpPr>
          <p:nvPr/>
        </p:nvCxnSpPr>
        <p:spPr>
          <a:xfrm>
            <a:off x="2286000" y="2156976"/>
            <a:ext cx="1238185" cy="1005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4"/>
            <a:endCxn id="2" idx="0"/>
          </p:cNvCxnSpPr>
          <p:nvPr/>
        </p:nvCxnSpPr>
        <p:spPr>
          <a:xfrm>
            <a:off x="4359349" y="1890276"/>
            <a:ext cx="0" cy="1041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2"/>
            <a:endCxn id="2" idx="7"/>
          </p:cNvCxnSpPr>
          <p:nvPr/>
        </p:nvCxnSpPr>
        <p:spPr>
          <a:xfrm flipH="1">
            <a:off x="5194513" y="2156976"/>
            <a:ext cx="1236413" cy="1005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2"/>
            <a:endCxn id="2" idx="6"/>
          </p:cNvCxnSpPr>
          <p:nvPr/>
        </p:nvCxnSpPr>
        <p:spPr>
          <a:xfrm flipH="1" flipV="1">
            <a:off x="5540449" y="3719076"/>
            <a:ext cx="890477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3051585" y="9184050"/>
            <a:ext cx="304800" cy="328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clker.com/cliparts/e/3/9/7/1245686792938124914raemi_Check_mark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22" y="3185676"/>
            <a:ext cx="482778" cy="4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381000" y="994926"/>
            <a:ext cx="2209800" cy="200025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http://images.clipartpanda.com/questioning-clipart-13314914031993458145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69" y="1130832"/>
            <a:ext cx="253456" cy="3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3254448" y="190500"/>
            <a:ext cx="2209800" cy="200025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http://images.clipartpanda.com/questioning-clipart-13314914031993458145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20" y="280944"/>
            <a:ext cx="253456" cy="3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images.clipartpanda.com/cancellation-clipart-red-x-icon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81" y="1028700"/>
            <a:ext cx="359719" cy="4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images.clipartpanda.com/questioning-clipart-13314914031993458145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98" y="3285252"/>
            <a:ext cx="253456" cy="3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126126" y="3028950"/>
            <a:ext cx="2209800" cy="200025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Step 3 &amp;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Identify and map out top organization influence(s) of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messenger/ally from top organizational influence(s)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Make a plan</a:t>
            </a:r>
          </a:p>
        </p:txBody>
      </p:sp>
    </p:spTree>
    <p:extLst>
      <p:ext uri="{BB962C8B-B14F-4D97-AF65-F5344CB8AC3E}">
        <p14:creationId xmlns:p14="http://schemas.microsoft.com/office/powerpoint/2010/main" val="3777677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78249" y="2931676"/>
            <a:ext cx="2362200" cy="157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Pertinent Committee</a:t>
            </a:r>
          </a:p>
        </p:txBody>
      </p:sp>
      <p:sp>
        <p:nvSpPr>
          <p:cNvPr id="4" name="Oval 3"/>
          <p:cNvSpPr/>
          <p:nvPr/>
        </p:nvSpPr>
        <p:spPr>
          <a:xfrm>
            <a:off x="6430926" y="3719076"/>
            <a:ext cx="1600200" cy="1143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5</a:t>
            </a:r>
          </a:p>
        </p:txBody>
      </p:sp>
      <p:sp>
        <p:nvSpPr>
          <p:cNvPr id="6" name="Oval 5"/>
          <p:cNvSpPr/>
          <p:nvPr/>
        </p:nvSpPr>
        <p:spPr>
          <a:xfrm>
            <a:off x="685800" y="1585476"/>
            <a:ext cx="1600200" cy="1143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2</a:t>
            </a:r>
          </a:p>
        </p:txBody>
      </p:sp>
      <p:sp>
        <p:nvSpPr>
          <p:cNvPr id="7" name="Oval 6"/>
          <p:cNvSpPr/>
          <p:nvPr/>
        </p:nvSpPr>
        <p:spPr>
          <a:xfrm>
            <a:off x="3559249" y="747276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3</a:t>
            </a:r>
          </a:p>
        </p:txBody>
      </p:sp>
      <p:cxnSp>
        <p:nvCxnSpPr>
          <p:cNvPr id="11" name="Straight Connector 10"/>
          <p:cNvCxnSpPr>
            <a:stCxn id="6" idx="6"/>
            <a:endCxn id="2" idx="1"/>
          </p:cNvCxnSpPr>
          <p:nvPr/>
        </p:nvCxnSpPr>
        <p:spPr>
          <a:xfrm>
            <a:off x="2286000" y="2156976"/>
            <a:ext cx="1238185" cy="1005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4"/>
            <a:endCxn id="2" idx="0"/>
          </p:cNvCxnSpPr>
          <p:nvPr/>
        </p:nvCxnSpPr>
        <p:spPr>
          <a:xfrm>
            <a:off x="4359349" y="1890276"/>
            <a:ext cx="0" cy="1041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2"/>
            <a:endCxn id="2" idx="6"/>
          </p:cNvCxnSpPr>
          <p:nvPr/>
        </p:nvCxnSpPr>
        <p:spPr>
          <a:xfrm flipH="1" flipV="1">
            <a:off x="5540449" y="3719076"/>
            <a:ext cx="890477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3051585" y="9184050"/>
            <a:ext cx="304800" cy="328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67388" y="2849110"/>
            <a:ext cx="1143000" cy="9103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Top Organization Influencer </a:t>
            </a:r>
          </a:p>
        </p:txBody>
      </p:sp>
      <p:cxnSp>
        <p:nvCxnSpPr>
          <p:cNvPr id="26" name="Straight Connector 25"/>
          <p:cNvCxnSpPr>
            <a:stCxn id="25" idx="0"/>
          </p:cNvCxnSpPr>
          <p:nvPr/>
        </p:nvCxnSpPr>
        <p:spPr>
          <a:xfrm flipV="1">
            <a:off x="738888" y="2328162"/>
            <a:ext cx="181256" cy="52094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414187" y="323850"/>
            <a:ext cx="1143000" cy="762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Top Organization Influencer </a:t>
            </a:r>
          </a:p>
        </p:txBody>
      </p:sp>
      <p:cxnSp>
        <p:nvCxnSpPr>
          <p:cNvPr id="28" name="Straight Connector 27"/>
          <p:cNvCxnSpPr>
            <a:stCxn id="7" idx="7"/>
            <a:endCxn id="27" idx="2"/>
          </p:cNvCxnSpPr>
          <p:nvPr/>
        </p:nvCxnSpPr>
        <p:spPr>
          <a:xfrm flipV="1">
            <a:off x="4925105" y="704850"/>
            <a:ext cx="489082" cy="20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210300" y="2658872"/>
            <a:ext cx="11430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Top Organization Influencer </a:t>
            </a:r>
          </a:p>
          <a:p>
            <a:pPr algn="ctr"/>
            <a:r>
              <a:rPr lang="en-US" sz="900" dirty="0"/>
              <a:t>#1</a:t>
            </a:r>
          </a:p>
        </p:txBody>
      </p:sp>
      <p:sp>
        <p:nvSpPr>
          <p:cNvPr id="30" name="Oval 29"/>
          <p:cNvSpPr/>
          <p:nvPr/>
        </p:nvSpPr>
        <p:spPr>
          <a:xfrm>
            <a:off x="7924800" y="3105150"/>
            <a:ext cx="11430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Top Organization Influencer </a:t>
            </a:r>
          </a:p>
          <a:p>
            <a:pPr algn="ctr"/>
            <a:r>
              <a:rPr lang="en-US" sz="900" dirty="0"/>
              <a:t>#3</a:t>
            </a:r>
          </a:p>
        </p:txBody>
      </p:sp>
      <p:cxnSp>
        <p:nvCxnSpPr>
          <p:cNvPr id="31" name="Straight Connector 30"/>
          <p:cNvCxnSpPr>
            <a:stCxn id="29" idx="4"/>
          </p:cNvCxnSpPr>
          <p:nvPr/>
        </p:nvCxnSpPr>
        <p:spPr>
          <a:xfrm>
            <a:off x="6781800" y="3420872"/>
            <a:ext cx="400050" cy="32131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30" idx="2"/>
          </p:cNvCxnSpPr>
          <p:nvPr/>
        </p:nvCxnSpPr>
        <p:spPr>
          <a:xfrm flipV="1">
            <a:off x="7181850" y="3486150"/>
            <a:ext cx="742950" cy="2560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500827" y="2076791"/>
            <a:ext cx="11430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Top Organization Influencer </a:t>
            </a:r>
          </a:p>
          <a:p>
            <a:pPr algn="ctr"/>
            <a:r>
              <a:rPr lang="en-US" sz="900" dirty="0"/>
              <a:t>#2</a:t>
            </a:r>
          </a:p>
        </p:txBody>
      </p:sp>
      <p:cxnSp>
        <p:nvCxnSpPr>
          <p:cNvPr id="34" name="Straight Connector 33"/>
          <p:cNvCxnSpPr>
            <a:endCxn id="33" idx="3"/>
          </p:cNvCxnSpPr>
          <p:nvPr/>
        </p:nvCxnSpPr>
        <p:spPr>
          <a:xfrm flipV="1">
            <a:off x="7181850" y="2727199"/>
            <a:ext cx="486365" cy="101499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9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and Overview</a:t>
            </a:r>
          </a:p>
        </p:txBody>
      </p:sp>
    </p:spTree>
    <p:extLst>
      <p:ext uri="{BB962C8B-B14F-4D97-AF65-F5344CB8AC3E}">
        <p14:creationId xmlns:p14="http://schemas.microsoft.com/office/powerpoint/2010/main" val="2423954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78249" y="2931676"/>
            <a:ext cx="2362200" cy="157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Pertinent Committee</a:t>
            </a:r>
          </a:p>
        </p:txBody>
      </p:sp>
      <p:sp>
        <p:nvSpPr>
          <p:cNvPr id="4" name="Oval 3"/>
          <p:cNvSpPr/>
          <p:nvPr/>
        </p:nvSpPr>
        <p:spPr>
          <a:xfrm>
            <a:off x="6430926" y="3719076"/>
            <a:ext cx="1600200" cy="1143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5</a:t>
            </a:r>
          </a:p>
        </p:txBody>
      </p:sp>
      <p:sp>
        <p:nvSpPr>
          <p:cNvPr id="6" name="Oval 5"/>
          <p:cNvSpPr/>
          <p:nvPr/>
        </p:nvSpPr>
        <p:spPr>
          <a:xfrm>
            <a:off x="685800" y="1585476"/>
            <a:ext cx="1600200" cy="1143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2</a:t>
            </a:r>
          </a:p>
        </p:txBody>
      </p:sp>
      <p:sp>
        <p:nvSpPr>
          <p:cNvPr id="7" name="Oval 6"/>
          <p:cNvSpPr/>
          <p:nvPr/>
        </p:nvSpPr>
        <p:spPr>
          <a:xfrm>
            <a:off x="3559249" y="747276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District 3</a:t>
            </a:r>
          </a:p>
        </p:txBody>
      </p:sp>
      <p:cxnSp>
        <p:nvCxnSpPr>
          <p:cNvPr id="11" name="Straight Connector 10"/>
          <p:cNvCxnSpPr>
            <a:stCxn id="6" idx="6"/>
            <a:endCxn id="2" idx="1"/>
          </p:cNvCxnSpPr>
          <p:nvPr/>
        </p:nvCxnSpPr>
        <p:spPr>
          <a:xfrm>
            <a:off x="2286000" y="2156976"/>
            <a:ext cx="1238185" cy="1005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4"/>
            <a:endCxn id="2" idx="0"/>
          </p:cNvCxnSpPr>
          <p:nvPr/>
        </p:nvCxnSpPr>
        <p:spPr>
          <a:xfrm>
            <a:off x="4359349" y="1890276"/>
            <a:ext cx="0" cy="1041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2"/>
            <a:endCxn id="2" idx="6"/>
          </p:cNvCxnSpPr>
          <p:nvPr/>
        </p:nvCxnSpPr>
        <p:spPr>
          <a:xfrm flipH="1" flipV="1">
            <a:off x="5540449" y="3719076"/>
            <a:ext cx="890477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3051585" y="9184050"/>
            <a:ext cx="304800" cy="328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67388" y="2849110"/>
            <a:ext cx="1143000" cy="9103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Top Organization Influencer </a:t>
            </a:r>
          </a:p>
        </p:txBody>
      </p:sp>
      <p:cxnSp>
        <p:nvCxnSpPr>
          <p:cNvPr id="26" name="Straight Connector 25"/>
          <p:cNvCxnSpPr>
            <a:stCxn id="25" idx="0"/>
          </p:cNvCxnSpPr>
          <p:nvPr/>
        </p:nvCxnSpPr>
        <p:spPr>
          <a:xfrm flipV="1">
            <a:off x="738888" y="2328162"/>
            <a:ext cx="181256" cy="52094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414187" y="323850"/>
            <a:ext cx="1143000" cy="762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Top Organization Influencer </a:t>
            </a:r>
          </a:p>
        </p:txBody>
      </p:sp>
      <p:cxnSp>
        <p:nvCxnSpPr>
          <p:cNvPr id="28" name="Straight Connector 27"/>
          <p:cNvCxnSpPr>
            <a:stCxn id="7" idx="7"/>
            <a:endCxn id="27" idx="2"/>
          </p:cNvCxnSpPr>
          <p:nvPr/>
        </p:nvCxnSpPr>
        <p:spPr>
          <a:xfrm flipV="1">
            <a:off x="4925105" y="704850"/>
            <a:ext cx="489082" cy="20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210300" y="2658872"/>
            <a:ext cx="11430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Top Organization Influencer </a:t>
            </a:r>
          </a:p>
          <a:p>
            <a:pPr algn="ctr"/>
            <a:r>
              <a:rPr lang="en-US" sz="900" dirty="0"/>
              <a:t>#1</a:t>
            </a:r>
          </a:p>
        </p:txBody>
      </p:sp>
      <p:sp>
        <p:nvSpPr>
          <p:cNvPr id="30" name="Oval 29"/>
          <p:cNvSpPr/>
          <p:nvPr/>
        </p:nvSpPr>
        <p:spPr>
          <a:xfrm>
            <a:off x="7924800" y="3105150"/>
            <a:ext cx="11430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Top Organization Influencer </a:t>
            </a:r>
          </a:p>
          <a:p>
            <a:pPr algn="ctr"/>
            <a:r>
              <a:rPr lang="en-US" sz="900" dirty="0"/>
              <a:t>#3</a:t>
            </a:r>
          </a:p>
        </p:txBody>
      </p:sp>
      <p:cxnSp>
        <p:nvCxnSpPr>
          <p:cNvPr id="31" name="Straight Connector 30"/>
          <p:cNvCxnSpPr>
            <a:stCxn id="29" idx="4"/>
          </p:cNvCxnSpPr>
          <p:nvPr/>
        </p:nvCxnSpPr>
        <p:spPr>
          <a:xfrm>
            <a:off x="6781800" y="3420872"/>
            <a:ext cx="400050" cy="32131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30" idx="2"/>
          </p:cNvCxnSpPr>
          <p:nvPr/>
        </p:nvCxnSpPr>
        <p:spPr>
          <a:xfrm flipV="1">
            <a:off x="7181850" y="3486150"/>
            <a:ext cx="742950" cy="2560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920034" y="2084635"/>
            <a:ext cx="1187872" cy="7919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Top Organization Influencer </a:t>
            </a:r>
          </a:p>
          <a:p>
            <a:pPr algn="ctr"/>
            <a:r>
              <a:rPr lang="en-US" sz="900" dirty="0"/>
              <a:t>#2</a:t>
            </a:r>
          </a:p>
        </p:txBody>
      </p:sp>
      <p:cxnSp>
        <p:nvCxnSpPr>
          <p:cNvPr id="34" name="Straight Connector 33"/>
          <p:cNvCxnSpPr>
            <a:stCxn id="4" idx="0"/>
            <a:endCxn id="33" idx="3"/>
          </p:cNvCxnSpPr>
          <p:nvPr/>
        </p:nvCxnSpPr>
        <p:spPr>
          <a:xfrm flipV="1">
            <a:off x="7231026" y="2760577"/>
            <a:ext cx="862968" cy="95849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" name="Picture 4" descr="Stick Figure (black) Clip Ar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7" y="130813"/>
            <a:ext cx="443023" cy="8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tick Figure (black) Clip Ar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27" y="4083566"/>
            <a:ext cx="443023" cy="8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Stick Figure (black) Clip Ar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50" y="453450"/>
            <a:ext cx="443023" cy="8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tick Figure (black) Clip Ar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40131"/>
            <a:ext cx="443023" cy="8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Stick Figure (black) Clip Ar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19" y="864411"/>
            <a:ext cx="443023" cy="8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Stick Figure (black) Clip Ar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33" y="272289"/>
            <a:ext cx="443023" cy="8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5584" y="268746"/>
            <a:ext cx="9918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Messenger/Ally from Top Organization Influencer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17984" y="4248150"/>
            <a:ext cx="99181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Messenger/Ally from Top Organization Influencer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55189" y="160113"/>
            <a:ext cx="99181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Messenger/Ally from Top Organization Influencer</a:t>
            </a:r>
          </a:p>
        </p:txBody>
      </p:sp>
      <p:cxnSp>
        <p:nvCxnSpPr>
          <p:cNvPr id="10" name="Straight Connector 9"/>
          <p:cNvCxnSpPr>
            <a:stCxn id="3" idx="3"/>
            <a:endCxn id="7" idx="2"/>
          </p:cNvCxnSpPr>
          <p:nvPr/>
        </p:nvCxnSpPr>
        <p:spPr>
          <a:xfrm>
            <a:off x="2057400" y="622689"/>
            <a:ext cx="1501849" cy="69608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9" idx="0"/>
            <a:endCxn id="6" idx="4"/>
          </p:cNvCxnSpPr>
          <p:nvPr/>
        </p:nvCxnSpPr>
        <p:spPr>
          <a:xfrm flipH="1" flipV="1">
            <a:off x="1485900" y="2728476"/>
            <a:ext cx="227992" cy="1519674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0" idx="2"/>
            <a:endCxn id="4" idx="0"/>
          </p:cNvCxnSpPr>
          <p:nvPr/>
        </p:nvCxnSpPr>
        <p:spPr>
          <a:xfrm flipH="1">
            <a:off x="7231026" y="867999"/>
            <a:ext cx="1320071" cy="2851077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7" name="Picture 4" descr="Stick Figure (black) Clip Ar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69" y="4224190"/>
            <a:ext cx="443023" cy="8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chemeClr val="accent2"/>
                </a:solidFill>
              </a:rPr>
              <a:t>Step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Identify and map out top organization influence(s) of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messenger/ally from top organizational influence(s)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Make legislative visit(s)</a:t>
            </a:r>
          </a:p>
        </p:txBody>
      </p:sp>
    </p:spTree>
    <p:extLst>
      <p:ext uri="{BB962C8B-B14F-4D97-AF65-F5344CB8AC3E}">
        <p14:creationId xmlns:p14="http://schemas.microsoft.com/office/powerpoint/2010/main" val="11230899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clipartbest.com/cliparts/ncX/oj4/ncXoj4xg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1174"/>
            <a:ext cx="2726266" cy="132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icgifs.com/clip-art/communication/meeting/clip-art-meeting-0813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44" y="361951"/>
            <a:ext cx="3190876" cy="30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9050"/>
            <a:ext cx="1981200" cy="838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Legislative Visits</a:t>
            </a:r>
          </a:p>
        </p:txBody>
      </p:sp>
      <p:pic>
        <p:nvPicPr>
          <p:cNvPr id="6152" name="Picture 8" descr="http://www.clipartbest.com/cliparts/RTG/A6n/RTGA6ngT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951"/>
            <a:ext cx="5145844" cy="44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592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Mapping: </a:t>
            </a:r>
            <a:r>
              <a:rPr lang="en-US" dirty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policy focus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Identify and map out top organization influence(s) of target(s)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Determine messenger/ally from top organizational influence(s)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Make legislative visit(s)</a:t>
            </a:r>
          </a:p>
        </p:txBody>
      </p:sp>
    </p:spTree>
    <p:extLst>
      <p:ext uri="{BB962C8B-B14F-4D97-AF65-F5344CB8AC3E}">
        <p14:creationId xmlns:p14="http://schemas.microsoft.com/office/powerpoint/2010/main" val="12680078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Helpful Tips</a:t>
            </a:r>
          </a:p>
        </p:txBody>
      </p:sp>
    </p:spTree>
    <p:extLst>
      <p:ext uri="{BB962C8B-B14F-4D97-AF65-F5344CB8AC3E}">
        <p14:creationId xmlns:p14="http://schemas.microsoft.com/office/powerpoint/2010/main" val="18125694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5638800" cy="32766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Clearly delineate agenda and process for each step in the workshop </a:t>
            </a:r>
          </a:p>
          <a:p>
            <a:pPr lvl="1"/>
            <a:r>
              <a:rPr lang="en-US" sz="2200" dirty="0"/>
              <a:t>Strategically schedule breaks</a:t>
            </a:r>
          </a:p>
          <a:p>
            <a:r>
              <a:rPr lang="en-US" sz="2200" dirty="0"/>
              <a:t>Determine who to invite to the workshop and if applicable, assign pre-work </a:t>
            </a:r>
          </a:p>
          <a:p>
            <a:r>
              <a:rPr lang="en-US" sz="2200" dirty="0"/>
              <a:t>Use Post-It notes + colored tape/marker + whiteboard/chalkboard/butcher-paper before digitizing anything </a:t>
            </a:r>
          </a:p>
          <a:p>
            <a:r>
              <a:rPr lang="en-US" sz="2200" dirty="0"/>
              <a:t>Revisit and tweak as needed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www.workshopexercises.com/_borders/bs00867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8750"/>
            <a:ext cx="2895600" cy="34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4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3549203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 (Recap)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229600" cy="32766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r>
              <a:rPr lang="en-US" sz="2200" dirty="0"/>
              <a:t>Power mapping allows you to </a:t>
            </a:r>
          </a:p>
          <a:p>
            <a:pPr lvl="1"/>
            <a:r>
              <a:rPr lang="en-US" sz="2200" dirty="0"/>
              <a:t>build shared understanding of how power works around your advocacy issue</a:t>
            </a:r>
          </a:p>
          <a:p>
            <a:pPr lvl="1"/>
            <a:r>
              <a:rPr lang="en-US" sz="2200" dirty="0"/>
              <a:t>Understand key actors, their power and influence on the advocacy objectives before defining or refining strategies</a:t>
            </a:r>
          </a:p>
          <a:p>
            <a:pPr lvl="1"/>
            <a:r>
              <a:rPr lang="en-US" sz="2200" dirty="0"/>
              <a:t>Trigger personal and organizational reflection, leading to better relationships within and between partner organizations </a:t>
            </a:r>
          </a:p>
        </p:txBody>
      </p:sp>
    </p:spTree>
    <p:extLst>
      <p:ext uri="{BB962C8B-B14F-4D97-AF65-F5344CB8AC3E}">
        <p14:creationId xmlns:p14="http://schemas.microsoft.com/office/powerpoint/2010/main" val="41528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1853"/>
          <a:stretch/>
        </p:blipFill>
        <p:spPr>
          <a:xfrm>
            <a:off x="1981200" y="102177"/>
            <a:ext cx="5334000" cy="49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3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16002"/>
            <a:ext cx="441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Mapping (Overview)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3581400" cy="32766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/>
                </a:solidFill>
              </a:rPr>
              <a:t>A powerful tool to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analyze</a:t>
            </a:r>
            <a:r>
              <a:rPr lang="en-US" sz="3200" b="1" dirty="0">
                <a:solidFill>
                  <a:schemeClr val="accent1"/>
                </a:solidFill>
              </a:rPr>
              <a:t> power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</a:t>
            </a:r>
            <a:r>
              <a:rPr lang="en-US" sz="3200" b="1" dirty="0">
                <a:solidFill>
                  <a:schemeClr val="accent1"/>
                </a:solidFill>
              </a:rPr>
              <a:t> and help develop a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en-US" sz="3200" b="1" dirty="0">
                <a:solidFill>
                  <a:schemeClr val="accent1"/>
                </a:solidFill>
              </a:rPr>
              <a:t> for creating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  <a:endParaRPr lang="en-US"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61" y="1438275"/>
            <a:ext cx="4285921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4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Informs Strategy Pertaining to…..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2"/>
                </a:solidFill>
              </a:rPr>
              <a:t>“with whom should we develop a relationship with”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4"/>
                </a:solidFill>
              </a:rPr>
              <a:t>“who can we use to influence this legislator”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9600" y="1736598"/>
            <a:ext cx="3886200" cy="530352"/>
          </a:xfrm>
        </p:spPr>
        <p:txBody>
          <a:bodyPr/>
          <a:lstStyle/>
          <a:p>
            <a:pPr algn="ctr"/>
            <a:r>
              <a:rPr lang="en-US" dirty="0"/>
              <a:t>Coalition Building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800600" y="1736598"/>
            <a:ext cx="3886200" cy="530352"/>
          </a:xfrm>
        </p:spPr>
        <p:txBody>
          <a:bodyPr/>
          <a:lstStyle/>
          <a:p>
            <a:pPr algn="ctr"/>
            <a:r>
              <a:rPr lang="en-US" dirty="0"/>
              <a:t>Citizen Lobbying</a:t>
            </a:r>
          </a:p>
        </p:txBody>
      </p:sp>
    </p:spTree>
    <p:extLst>
      <p:ext uri="{BB962C8B-B14F-4D97-AF65-F5344CB8AC3E}">
        <p14:creationId xmlns:p14="http://schemas.microsoft.com/office/powerpoint/2010/main" val="192550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Case #1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by Step Process</a:t>
            </a:r>
          </a:p>
        </p:txBody>
      </p:sp>
    </p:spTree>
    <p:extLst>
      <p:ext uri="{BB962C8B-B14F-4D97-AF65-F5344CB8AC3E}">
        <p14:creationId xmlns:p14="http://schemas.microsoft.com/office/powerpoint/2010/main" val="1395013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16x9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2441</Words>
  <Application>Microsoft Office PowerPoint</Application>
  <PresentationFormat>On-screen Show (16:9)</PresentationFormat>
  <Paragraphs>653</Paragraphs>
  <Slides>58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Tw Cen MT</vt:lpstr>
      <vt:lpstr>Wingdings</vt:lpstr>
      <vt:lpstr>Wingdings 2</vt:lpstr>
      <vt:lpstr>WidescreenPresentation16x9</vt:lpstr>
      <vt:lpstr>Legislative Power Mapping</vt:lpstr>
      <vt:lpstr>PowerPoint Presentation</vt:lpstr>
      <vt:lpstr>Basic Principles </vt:lpstr>
      <vt:lpstr>Agenda</vt:lpstr>
      <vt:lpstr>Introduction and Overview</vt:lpstr>
      <vt:lpstr>PowerPoint Presentation</vt:lpstr>
      <vt:lpstr>Power Mapping (Overview)</vt:lpstr>
      <vt:lpstr>Informs Strategy Pertaining to…..</vt:lpstr>
      <vt:lpstr>Step by Step Process</vt:lpstr>
      <vt:lpstr>Informs Strategy Pertaining to…..</vt:lpstr>
      <vt:lpstr>Power Mapping: Coalition Building</vt:lpstr>
      <vt:lpstr>Power Mapping: Step 1</vt:lpstr>
      <vt:lpstr>Power Mapping: Determine Policy Focus </vt:lpstr>
      <vt:lpstr>Power Mapping: Step 2</vt:lpstr>
      <vt:lpstr>Power Mapping: Determine Target(s)</vt:lpstr>
      <vt:lpstr>Power Mapping: Determine Target(s)</vt:lpstr>
      <vt:lpstr>PowerPoint Presentation</vt:lpstr>
      <vt:lpstr>Power Mapping: Step 3</vt:lpstr>
      <vt:lpstr>Power Mapping: Identify Influencers</vt:lpstr>
      <vt:lpstr>Power Mapping: Identify Influencers</vt:lpstr>
      <vt:lpstr>Power Mapping: Map Influencers </vt:lpstr>
      <vt:lpstr>Power Mapping: Step 4</vt:lpstr>
      <vt:lpstr>Power Mapping: Relational Power Lines</vt:lpstr>
      <vt:lpstr>Power Mapping: Step 5</vt:lpstr>
      <vt:lpstr>Power Mapping: Target Priority Relationships</vt:lpstr>
      <vt:lpstr>Power Mapping: Target Priority Relationships</vt:lpstr>
      <vt:lpstr>Power Mapping: Target Priority Relationships</vt:lpstr>
      <vt:lpstr>Power Mapping: Step 6</vt:lpstr>
      <vt:lpstr>Power Mapping: Review Target Priority Relationships</vt:lpstr>
      <vt:lpstr>Power Mapping: Identify Internal Allies</vt:lpstr>
      <vt:lpstr>Power Mapping: Identify Internal Allies</vt:lpstr>
      <vt:lpstr>Power Mapping: Identify Internal Allies</vt:lpstr>
      <vt:lpstr>Power Mapping: Identify Internal Allies</vt:lpstr>
      <vt:lpstr>Power Mapping: Design &amp; Execute Plan(s)</vt:lpstr>
      <vt:lpstr>Power Mapping: Design &amp; Execute Plan(s)</vt:lpstr>
      <vt:lpstr>Power Mapping: Design &amp; Execute Plan(s)</vt:lpstr>
      <vt:lpstr>Power Mapping: Design &amp; Execute Plan(s)</vt:lpstr>
      <vt:lpstr>Power Mapping: Summary</vt:lpstr>
      <vt:lpstr>Step by Step Process</vt:lpstr>
      <vt:lpstr>Informs Strategy Pertaining to…..</vt:lpstr>
      <vt:lpstr>Power Mapping: Citizen Lobbying</vt:lpstr>
      <vt:lpstr>Power Mapping: Step 1</vt:lpstr>
      <vt:lpstr>Power Mapping: Determine Policy Focus </vt:lpstr>
      <vt:lpstr>Power Mapping: Step 2</vt:lpstr>
      <vt:lpstr>Power Mapping: Determine Target(s)</vt:lpstr>
      <vt:lpstr>PowerPoint Presentation</vt:lpstr>
      <vt:lpstr>PowerPoint Presentation</vt:lpstr>
      <vt:lpstr>Power Mapping: Step 3 &amp; 4</vt:lpstr>
      <vt:lpstr>PowerPoint Presentation</vt:lpstr>
      <vt:lpstr>PowerPoint Presentation</vt:lpstr>
      <vt:lpstr>Power Mapping: Step 5</vt:lpstr>
      <vt:lpstr>PowerPoint Presentation</vt:lpstr>
      <vt:lpstr>Power Mapping: Summary</vt:lpstr>
      <vt:lpstr>Helpful Tips</vt:lpstr>
      <vt:lpstr>Facilitation</vt:lpstr>
      <vt:lpstr>Recap &amp; Conclusion</vt:lpstr>
      <vt:lpstr>Power Mapping (Recap)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2016-02-26T05:46:32Z</dcterms:created>
  <dcterms:modified xsi:type="dcterms:W3CDTF">2016-03-13T18:31:01Z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