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86" r:id="rId7"/>
    <p:sldId id="261" r:id="rId8"/>
    <p:sldId id="273" r:id="rId9"/>
    <p:sldId id="267" r:id="rId10"/>
    <p:sldId id="272" r:id="rId11"/>
    <p:sldId id="262" r:id="rId12"/>
    <p:sldId id="276" r:id="rId13"/>
    <p:sldId id="285" r:id="rId14"/>
    <p:sldId id="268" r:id="rId15"/>
    <p:sldId id="279" r:id="rId16"/>
    <p:sldId id="263" r:id="rId17"/>
    <p:sldId id="280" r:id="rId18"/>
    <p:sldId id="270" r:id="rId19"/>
    <p:sldId id="281" r:id="rId20"/>
    <p:sldId id="264" r:id="rId21"/>
    <p:sldId id="274" r:id="rId22"/>
    <p:sldId id="269" r:id="rId23"/>
    <p:sldId id="275" r:id="rId24"/>
    <p:sldId id="265" r:id="rId25"/>
    <p:sldId id="283" r:id="rId26"/>
    <p:sldId id="287" r:id="rId27"/>
    <p:sldId id="282" r:id="rId28"/>
    <p:sldId id="277" r:id="rId29"/>
    <p:sldId id="266" r:id="rId30"/>
    <p:sldId id="278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2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40233D-88E6-495E-BF1F-55691E923792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022306-6933-41E4-8A77-55124F995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389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ps.psychiatryonline.org/doi/full/10.1176/ps.2009.60.8.1118" TargetMode="External"/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ww.medicalnewstoday.com/articles/297149.php?trendmd-shared=1" TargetMode="Externa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http://www.samhsa.gov/data/sites/default/files/NSDUH-FRR1-2014/NSDUH-FRR1-2014.pdf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22306-6933-41E4-8A77-55124F9951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235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hlinkClick r:id="rId3"/>
              </a:rPr>
              <a:t>http://www.thenationalcouncil.org/topics/veterans/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hlinkClick r:id="rId3"/>
              </a:rPr>
              <a:t>http://ps.psychiatryonline.org/doi/full/10.1176/ps.2009.60.8.1118</a:t>
            </a: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hlinkClick r:id="rId4"/>
              </a:rPr>
              <a:t>http://www.medicalnewstoday.com/articles/297149.php?trendmd-shared=1</a:t>
            </a:r>
            <a:endParaRPr lang="en-US" dirty="0" smtClean="0"/>
          </a:p>
          <a:p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Jakupcak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M, 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Conybeare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D, Phelps L, Hunt S, Holmes HA, 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Felker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B, 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Klevens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M, 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McFallME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 Anger, hostility, and aggression among Iraq and Afghanistan war veterans reporting PTSD and subthreshold PTSD.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 Trauma Stress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2007; 20:945–954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22306-6933-41E4-8A77-55124F99510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6392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http://ps.psychiatryonline.org/doi/10.1176/appi.ps.201100432?trendmd-shared=0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22306-6933-41E4-8A77-55124F99510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676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CDC, 2012. High School Youth Risk Behavior Survey Data. http://apps.nccd.cdc.gov/youthonline</a:t>
            </a:r>
          </a:p>
          <a:p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Duldulao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A.A., Takeuchi, D.T., &amp; Hong, S. (2009). Correlates of suicidal behaviors among Asian Americans.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Archives of Suicide Research, 13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277-290.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22306-6933-41E4-8A77-55124F99510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5197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http://america.aljazeera.com/watch/shows/america-tonight/america-tonight-blog/2013/8/28/5-huge-native-americanhealthissuesyoudontknowabout.html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22306-6933-41E4-8A77-55124F99510C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23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CDC and HHS</a:t>
            </a:r>
          </a:p>
          <a:p>
            <a:r>
              <a:rPr lang="en-US" dirty="0" smtClean="0"/>
              <a:t>http://minorityhealth.hhs.gov/omh/browse.aspx?lvl=4&amp;lvlid=24</a:t>
            </a:r>
          </a:p>
          <a:p>
            <a:r>
              <a:rPr lang="en-US" dirty="0" smtClean="0"/>
              <a:t>http://www.nimh.nih.gov/news/science-news/2015/a-new-look-at-racial-ethnic-differences-in-mental-health-service-use-among-adults.shtml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22306-6933-41E4-8A77-55124F99510C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3755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http://www.governing.com/topics/health-human-services/gov-mental-health-report-national-alliance.html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22306-6933-41E4-8A77-55124F99510C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556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http://www.ox.ac.uk/news/2014-05-23-many-mental-illnesses-reduce-life-expectancy-more-heavy-smoking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22306-6933-41E4-8A77-55124F9951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2480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http://afsp.org/about-suicide/suicide-statistics/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22306-6933-41E4-8A77-55124F99510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6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http://www.nationalhomeless.org/factsheets/Mental_Illness.pdf</a:t>
            </a:r>
          </a:p>
          <a:p>
            <a:r>
              <a:rPr lang="en-US" dirty="0" smtClean="0"/>
              <a:t>http://www.usatoday.com/story/news/nation/2014/08/27/mental-health-homeless-series/14255283/</a:t>
            </a:r>
          </a:p>
          <a:p>
            <a:r>
              <a:rPr lang="en-US" dirty="0" smtClean="0"/>
              <a:t>http://ps.psychiatryonline.org/doi/abs/10.1176/ps.2009.60.4.465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22306-6933-41E4-8A77-55124F99510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7630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https://www.pmhs.org/operation-safety-net/</a:t>
            </a:r>
          </a:p>
          <a:p>
            <a:r>
              <a:rPr lang="en-US" dirty="0" smtClean="0"/>
              <a:t>http://www.usatoday.com/story/news/nation/2014/08/27/mental-health-homeless-series/14255283/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22306-6933-41E4-8A77-55124F99510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8016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DOJ</a:t>
            </a:r>
            <a:r>
              <a:rPr lang="en-US" baseline="0" dirty="0" smtClean="0"/>
              <a:t> and Bureau of Justice Statistics </a:t>
            </a:r>
          </a:p>
          <a:p>
            <a:r>
              <a:rPr lang="en-US" dirty="0" smtClean="0"/>
              <a:t>http://www.brookings.edu/~/media/multimedia/interactives/2014/10_facts_crime/crimeFig6.png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22306-6933-41E4-8A77-55124F99510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1454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http://www.safetyandjusticechallenge.org/wp-content/uploads/2015/01/incarcerations-front-door-report.pdf</a:t>
            </a:r>
          </a:p>
          <a:p>
            <a:r>
              <a:rPr lang="en-US" dirty="0" smtClean="0"/>
              <a:t>http://www.nytimes.com/2015/04/12/nyregion/for-mentally-ill-inmates-at-rikers-a-cycle-of-jail-and-hospitals.html?_r=1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22306-6933-41E4-8A77-55124F99510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4655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https://www.nami.org/Find-Support/LGBTQ</a:t>
            </a:r>
          </a:p>
          <a:p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CDC. (2011). Sexual Identity, Sex of Sexual Contacts, and Health-Risk Behaviors Among Students in Grades 9-12: Youth Risk Behavior Surveillance. Atlanta, GA: U.S. Department of Health and Human Services.</a:t>
            </a:r>
          </a:p>
          <a:p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Grossman, A.H. &amp; </a:t>
            </a:r>
            <a:r>
              <a:rPr lang="en-US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D'Augelli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A.R. (2007). Transgender Youth and Life-Threatening Behaviors. Suicide and Life-Threatening Behaviors.37(5), 527-37.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22306-6933-41E4-8A77-55124F99510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6723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https://www.nami.org/Find-Support/LGBTQ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Saewcy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EM,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Konishi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C, Rose HA, Homma Y. School-based strategies to reduce suicidal ideation, suicide attempts, and discrimination among sexual minority and heterosexual adolescents in Western Canada.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International Journal of Child, Youth and Family Studies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2014;1:89‒112.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22306-6933-41E4-8A77-55124F99510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184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youtu.be/NGY6DqB1HX8?t=275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6588" y="1788454"/>
            <a:ext cx="8718307" cy="2098226"/>
          </a:xfrm>
        </p:spPr>
        <p:txBody>
          <a:bodyPr/>
          <a:lstStyle/>
          <a:p>
            <a:r>
              <a:rPr lang="en-US" sz="5400" b="1" dirty="0" smtClean="0">
                <a:latin typeface="GulimChe" panose="020B0609000101010101" pitchFamily="49" charset="-127"/>
                <a:ea typeface="GulimChe" panose="020B0609000101010101" pitchFamily="49" charset="-127"/>
              </a:rPr>
              <a:t>Mental Health Disparities among MARGINALIZED populations</a:t>
            </a:r>
            <a:endParaRPr lang="en-US" sz="5400" b="1" dirty="0">
              <a:latin typeface="GulimChe" panose="020B0609000101010101" pitchFamily="49" charset="-127"/>
              <a:ea typeface="GulimChe" panose="020B0609000101010101" pitchFamily="49" charset="-127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latin typeface="GulimChe" panose="020B0609000101010101" pitchFamily="49" charset="-127"/>
                <a:ea typeface="GulimChe" panose="020B0609000101010101" pitchFamily="49" charset="-127"/>
              </a:rPr>
              <a:t>Shruti Revankar and Jerome Jeevarajan</a:t>
            </a:r>
            <a:endParaRPr lang="en-US" b="1" dirty="0">
              <a:latin typeface="GulimChe" panose="020B0609000101010101" pitchFamily="49" charset="-127"/>
              <a:ea typeface="GulimChe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411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9" y="487837"/>
            <a:ext cx="9601200" cy="1485900"/>
          </a:xfrm>
        </p:spPr>
        <p:txBody>
          <a:bodyPr/>
          <a:lstStyle/>
          <a:p>
            <a:r>
              <a:rPr lang="en-US" b="1" dirty="0" smtClean="0">
                <a:latin typeface="GulimChe" panose="020B0609000101010101" pitchFamily="49" charset="-127"/>
                <a:ea typeface="GulimChe" panose="020B0609000101010101" pitchFamily="49" charset="-127"/>
              </a:rPr>
              <a:t>Operation Safety Net</a:t>
            </a:r>
            <a:endParaRPr lang="en-US" b="1" dirty="0">
              <a:latin typeface="GulimChe" panose="020B0609000101010101" pitchFamily="49" charset="-127"/>
              <a:ea typeface="GulimChe" panose="020B0609000101010101" pitchFamily="49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2286000"/>
            <a:ext cx="10100821" cy="4227922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atin typeface="GulimChe" panose="020B0609000101010101" pitchFamily="49" charset="-127"/>
                <a:ea typeface="GulimChe" panose="020B0609000101010101" pitchFamily="49" charset="-127"/>
              </a:rPr>
              <a:t>Street Medicine in Pittsburgh</a:t>
            </a:r>
          </a:p>
          <a:p>
            <a:r>
              <a:rPr lang="en-US" sz="2400" b="1" dirty="0" smtClean="0">
                <a:latin typeface="GulimChe" panose="020B0609000101010101" pitchFamily="49" charset="-127"/>
                <a:ea typeface="GulimChe" panose="020B0609000101010101" pitchFamily="49" charset="-127"/>
              </a:rPr>
              <a:t>First program of its kind</a:t>
            </a:r>
          </a:p>
          <a:p>
            <a:endParaRPr lang="en-US" sz="2400" b="1" dirty="0" smtClean="0">
              <a:latin typeface="GulimChe" panose="020B0609000101010101" pitchFamily="49" charset="-127"/>
              <a:ea typeface="GulimChe" panose="020B0609000101010101" pitchFamily="49" charset="-127"/>
            </a:endParaRPr>
          </a:p>
          <a:p>
            <a:endParaRPr lang="en-US" sz="2400" b="1" dirty="0" smtClean="0">
              <a:latin typeface="GulimChe" panose="020B0609000101010101" pitchFamily="49" charset="-127"/>
              <a:ea typeface="GulimChe" panose="020B0609000101010101" pitchFamily="49" charset="-127"/>
            </a:endParaRPr>
          </a:p>
          <a:p>
            <a:r>
              <a:rPr lang="en-US" sz="2400" b="1" dirty="0" smtClean="0">
                <a:latin typeface="GulimChe" panose="020B0609000101010101" pitchFamily="49" charset="-127"/>
                <a:ea typeface="GulimChe" panose="020B0609000101010101" pitchFamily="49" charset="-127"/>
              </a:rPr>
              <a:t>Another program: Houston outreach program started in 2011 to identify homeless individuals and assess vulnerability and signs of mental illness</a:t>
            </a:r>
          </a:p>
          <a:p>
            <a:r>
              <a:rPr lang="en-US" sz="2400" b="1" dirty="0" smtClean="0">
                <a:latin typeface="GulimChe" panose="020B0609000101010101" pitchFamily="49" charset="-127"/>
                <a:ea typeface="GulimChe" panose="020B0609000101010101" pitchFamily="49" charset="-127"/>
              </a:rPr>
              <a:t>Relocates individuals into public housing</a:t>
            </a:r>
          </a:p>
          <a:p>
            <a:pPr lvl="1"/>
            <a:r>
              <a:rPr lang="en-US" sz="2400" b="1" dirty="0" smtClean="0">
                <a:latin typeface="GulimChe" panose="020B0609000101010101" pitchFamily="49" charset="-127"/>
                <a:ea typeface="GulimChe" panose="020B0609000101010101" pitchFamily="49" charset="-127"/>
              </a:rPr>
              <a:t>Average wait time until move-in: 56 days</a:t>
            </a:r>
            <a:endParaRPr lang="en-US" sz="2400" b="1" dirty="0">
              <a:latin typeface="GulimChe" panose="020B0609000101010101" pitchFamily="49" charset="-127"/>
              <a:ea typeface="GulimChe" panose="020B0609000101010101" pitchFamily="49" charset="-127"/>
            </a:endParaRPr>
          </a:p>
        </p:txBody>
      </p:sp>
      <p:pic>
        <p:nvPicPr>
          <p:cNvPr id="1026" name="Picture 2" descr="https://www.pmhs.org/_images/interface/20110302-withers-ria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925" y="1128860"/>
            <a:ext cx="5200650" cy="3143250"/>
          </a:xfrm>
          <a:prstGeom prst="rect">
            <a:avLst/>
          </a:prstGeom>
          <a:noFill/>
          <a:ln w="28575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2463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ulimChe" panose="020B0609000101010101" pitchFamily="49" charset="-127"/>
                <a:ea typeface="GulimChe" panose="020B0609000101010101" pitchFamily="49" charset="-127"/>
              </a:rPr>
              <a:t>Incarcerated population</a:t>
            </a:r>
            <a:endParaRPr lang="en-US" dirty="0">
              <a:latin typeface="GulimChe" panose="020B0609000101010101" pitchFamily="49" charset="-127"/>
              <a:ea typeface="GulimChe" panose="020B0609000101010101" pitchFamily="49" charset="-127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GulimChe" panose="020B0609000101010101" pitchFamily="49" charset="-127"/>
                <a:ea typeface="GulimChe" panose="020B0609000101010101" pitchFamily="49" charset="-127"/>
              </a:rPr>
              <a:t>(and their families) </a:t>
            </a:r>
            <a:endParaRPr lang="en-US" dirty="0">
              <a:latin typeface="GulimChe" panose="020B0609000101010101" pitchFamily="49" charset="-127"/>
              <a:ea typeface="GulimChe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9229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GulimChe" panose="020B0609000101010101" pitchFamily="49" charset="-127"/>
                <a:ea typeface="GulimChe" panose="020B0609000101010101" pitchFamily="49" charset="-127"/>
              </a:rPr>
              <a:t>Mental Health Burden within the Incarcerated Population</a:t>
            </a:r>
            <a:endParaRPr lang="en-US" b="1" dirty="0">
              <a:latin typeface="GulimChe" panose="020B0609000101010101" pitchFamily="49" charset="-127"/>
              <a:ea typeface="GulimChe" panose="020B0609000101010101" pitchFamily="49" charset="-127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22325" y="2596690"/>
            <a:ext cx="5594808" cy="35814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GulimChe" panose="020B0609000101010101" pitchFamily="49" charset="-127"/>
                <a:ea typeface="GulimChe" panose="020B0609000101010101" pitchFamily="49" charset="-127"/>
              </a:rPr>
              <a:t>2.2 million in U.S. jails and prisons, and another 4.5 million on probation or parole</a:t>
            </a:r>
          </a:p>
          <a:p>
            <a:r>
              <a:rPr lang="en-US" sz="2400" b="1" dirty="0" smtClean="0">
                <a:latin typeface="GulimChe" panose="020B0609000101010101" pitchFamily="49" charset="-127"/>
                <a:ea typeface="GulimChe" panose="020B0609000101010101" pitchFamily="49" charset="-127"/>
              </a:rPr>
              <a:t>1 of every 35 adults</a:t>
            </a:r>
          </a:p>
          <a:p>
            <a:r>
              <a:rPr lang="en-US" sz="2400" b="1" dirty="0" smtClean="0">
                <a:latin typeface="GulimChe" panose="020B0609000101010101" pitchFamily="49" charset="-127"/>
                <a:ea typeface="GulimChe" panose="020B0609000101010101" pitchFamily="49" charset="-127"/>
              </a:rPr>
              <a:t>1 </a:t>
            </a:r>
            <a:r>
              <a:rPr lang="en-US" sz="2400" b="1" dirty="0">
                <a:latin typeface="GulimChe" panose="020B0609000101010101" pitchFamily="49" charset="-127"/>
                <a:ea typeface="GulimChe" panose="020B0609000101010101" pitchFamily="49" charset="-127"/>
              </a:rPr>
              <a:t>in 3 black men can expect to go to prison – intersectionality </a:t>
            </a:r>
          </a:p>
        </p:txBody>
      </p:sp>
      <p:pic>
        <p:nvPicPr>
          <p:cNvPr id="5" name="Picture 2" descr="http://www.brookings.edu/~/media/multimedia/interactives/2014/10_facts_crime/crimeFig6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22" t="16557" r="6971" b="15048"/>
          <a:stretch/>
        </p:blipFill>
        <p:spPr bwMode="auto">
          <a:xfrm>
            <a:off x="6417133" y="2596690"/>
            <a:ext cx="5658604" cy="3195687"/>
          </a:xfrm>
          <a:prstGeom prst="rect">
            <a:avLst/>
          </a:prstGeom>
          <a:noFill/>
          <a:ln w="3810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4601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d35brb9zkkbdsd.cloudfront.net/wp-content/uploads/2013/04/locked-up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0932" y="2171700"/>
            <a:ext cx="4819585" cy="3913747"/>
          </a:xfrm>
          <a:prstGeom prst="rect">
            <a:avLst/>
          </a:prstGeom>
          <a:noFill/>
          <a:ln w="3810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71979" y="2337873"/>
            <a:ext cx="6348953" cy="3581400"/>
          </a:xfrm>
        </p:spPr>
        <p:txBody>
          <a:bodyPr/>
          <a:lstStyle/>
          <a:p>
            <a:r>
              <a:rPr lang="en-US" b="1" dirty="0" smtClean="0">
                <a:latin typeface="GulimChe" panose="020B0609000101010101" pitchFamily="49" charset="-127"/>
                <a:ea typeface="GulimChe" panose="020B0609000101010101" pitchFamily="49" charset="-127"/>
              </a:rPr>
              <a:t>72% of people in prison with a serious mental health condition also have a substance dependence issue</a:t>
            </a:r>
          </a:p>
          <a:p>
            <a:r>
              <a:rPr lang="en-US" b="1" dirty="0" err="1" smtClean="0">
                <a:latin typeface="GulimChe" panose="020B0609000101010101" pitchFamily="49" charset="-127"/>
                <a:ea typeface="GulimChe" panose="020B0609000101010101" pitchFamily="49" charset="-127"/>
              </a:rPr>
              <a:t>Rikers</a:t>
            </a:r>
            <a:r>
              <a:rPr lang="en-US" b="1" dirty="0" smtClean="0">
                <a:latin typeface="GulimChe" panose="020B0609000101010101" pitchFamily="49" charset="-127"/>
                <a:ea typeface="GulimChe" panose="020B0609000101010101" pitchFamily="49" charset="-127"/>
              </a:rPr>
              <a:t> Island in New York – over 11,000 prisoners, ~40% have a diagnosed mental health condition</a:t>
            </a:r>
          </a:p>
          <a:p>
            <a:r>
              <a:rPr lang="en-US" b="1" dirty="0">
                <a:latin typeface="GulimChe" panose="020B0609000101010101" pitchFamily="49" charset="-127"/>
                <a:ea typeface="GulimChe" panose="020B0609000101010101" pitchFamily="49" charset="-127"/>
              </a:rPr>
              <a:t>M</a:t>
            </a:r>
            <a:r>
              <a:rPr lang="en-US" b="1" dirty="0" smtClean="0">
                <a:latin typeface="GulimChe" panose="020B0609000101010101" pitchFamily="49" charset="-127"/>
                <a:ea typeface="GulimChe" panose="020B0609000101010101" pitchFamily="49" charset="-127"/>
              </a:rPr>
              <a:t>ore than all the adult patients in New York state psychiatric hospitals combined</a:t>
            </a:r>
          </a:p>
          <a:p>
            <a:r>
              <a:rPr lang="en-US" b="1" dirty="0" smtClean="0">
                <a:latin typeface="GulimChe" panose="020B0609000101010101" pitchFamily="49" charset="-127"/>
                <a:ea typeface="GulimChe" panose="020B0609000101010101" pitchFamily="49" charset="-127"/>
              </a:rPr>
              <a:t>PTSD, Depression, Anxiety</a:t>
            </a:r>
            <a:endParaRPr lang="en-US" b="1" dirty="0">
              <a:latin typeface="GulimChe" panose="020B0609000101010101" pitchFamily="49" charset="-127"/>
              <a:ea typeface="GulimChe" panose="020B0609000101010101" pitchFamily="49" charset="-127"/>
            </a:endParaRPr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/>
          <a:p>
            <a:r>
              <a:rPr lang="en-US" b="1" dirty="0" smtClean="0">
                <a:latin typeface="GulimChe" panose="020B0609000101010101" pitchFamily="49" charset="-127"/>
                <a:ea typeface="GulimChe" panose="020B0609000101010101" pitchFamily="49" charset="-127"/>
              </a:rPr>
              <a:t>Mental Health Burden within the Incarcerated Population</a:t>
            </a:r>
            <a:endParaRPr lang="en-US" b="1" dirty="0">
              <a:latin typeface="GulimChe" panose="020B0609000101010101" pitchFamily="49" charset="-127"/>
              <a:ea typeface="GulimChe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12154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32848" y="2702257"/>
            <a:ext cx="109591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GulimChe" panose="020B0609000101010101" pitchFamily="49" charset="-127"/>
                <a:ea typeface="GulimChe" panose="020B0609000101010101" pitchFamily="49" charset="-127"/>
              </a:rPr>
              <a:t>Progress Being Made </a:t>
            </a:r>
            <a:endParaRPr lang="en-US" sz="5400" dirty="0">
              <a:latin typeface="GulimChe" panose="020B0609000101010101" pitchFamily="49" charset="-127"/>
              <a:ea typeface="GulimChe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0126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GulimChe" panose="020B0609000101010101" pitchFamily="49" charset="-127"/>
                <a:ea typeface="GulimChe" panose="020B0609000101010101" pitchFamily="49" charset="-127"/>
              </a:rPr>
              <a:t>Improving Mental Health for the Incarcerated Population</a:t>
            </a:r>
            <a:endParaRPr lang="en-US" b="1" dirty="0">
              <a:latin typeface="GulimChe" panose="020B0609000101010101" pitchFamily="49" charset="-127"/>
              <a:ea typeface="GulimChe" panose="020B0609000101010101" pitchFamily="49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4312763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GulimChe" panose="020B0609000101010101" pitchFamily="49" charset="-127"/>
                <a:ea typeface="GulimChe" panose="020B0609000101010101" pitchFamily="49" charset="-127"/>
              </a:rPr>
              <a:t>Reintegration Programs</a:t>
            </a:r>
          </a:p>
          <a:p>
            <a:pPr marL="0" indent="0">
              <a:buNone/>
            </a:pPr>
            <a:endParaRPr lang="en-US" sz="2800" b="1" dirty="0" smtClean="0">
              <a:latin typeface="GulimChe" panose="020B0609000101010101" pitchFamily="49" charset="-127"/>
              <a:ea typeface="GulimChe" panose="020B0609000101010101" pitchFamily="49" charset="-127"/>
            </a:endParaRPr>
          </a:p>
          <a:p>
            <a:r>
              <a:rPr lang="en-US" sz="2800" b="1" dirty="0" smtClean="0">
                <a:latin typeface="GulimChe" panose="020B0609000101010101" pitchFamily="49" charset="-127"/>
                <a:ea typeface="GulimChe" panose="020B0609000101010101" pitchFamily="49" charset="-127"/>
              </a:rPr>
              <a:t>Students teaching GED classes to incarcerated population</a:t>
            </a:r>
          </a:p>
          <a:p>
            <a:pPr marL="0" indent="0">
              <a:buNone/>
            </a:pPr>
            <a:endParaRPr lang="en-US" sz="2800" b="1" dirty="0" smtClean="0">
              <a:latin typeface="GulimChe" panose="020B0609000101010101" pitchFamily="49" charset="-127"/>
              <a:ea typeface="GulimChe" panose="020B0609000101010101" pitchFamily="49" charset="-127"/>
            </a:endParaRPr>
          </a:p>
          <a:p>
            <a:r>
              <a:rPr lang="en-US" sz="2800" b="1" dirty="0" err="1" smtClean="0">
                <a:latin typeface="GulimChe" panose="020B0609000101010101" pitchFamily="49" charset="-127"/>
                <a:ea typeface="GulimChe" panose="020B0609000101010101" pitchFamily="49" charset="-127"/>
              </a:rPr>
              <a:t>Amachi</a:t>
            </a:r>
            <a:endParaRPr lang="en-US" sz="2800" b="1" dirty="0">
              <a:latin typeface="GulimChe" panose="020B0609000101010101" pitchFamily="49" charset="-127"/>
              <a:ea typeface="GulimChe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02817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ulimChe" panose="020B0609000101010101" pitchFamily="49" charset="-127"/>
                <a:ea typeface="GulimChe" panose="020B0609000101010101" pitchFamily="49" charset="-127"/>
              </a:rPr>
              <a:t>LGBTQ Youth</a:t>
            </a:r>
            <a:endParaRPr lang="en-US" dirty="0">
              <a:latin typeface="GulimChe" panose="020B0609000101010101" pitchFamily="49" charset="-127"/>
              <a:ea typeface="GulimChe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2096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GulimChe" panose="020B0609000101010101" pitchFamily="49" charset="-127"/>
                <a:ea typeface="GulimChe" panose="020B0609000101010101" pitchFamily="49" charset="-127"/>
              </a:rPr>
              <a:t>Mental Health Burden within the LGBTQ Youth Population</a:t>
            </a:r>
            <a:endParaRPr lang="en-US" b="1" dirty="0">
              <a:latin typeface="GulimChe" panose="020B0609000101010101" pitchFamily="49" charset="-127"/>
              <a:ea typeface="GulimChe" panose="020B0609000101010101" pitchFamily="49" charset="-127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>
                <a:latin typeface="GulimChe" panose="020B0609000101010101" pitchFamily="49" charset="-127"/>
                <a:ea typeface="GulimChe" panose="020B0609000101010101" pitchFamily="49" charset="-127"/>
              </a:rPr>
              <a:t>~9 million LGBTQ youth</a:t>
            </a:r>
          </a:p>
          <a:p>
            <a:r>
              <a:rPr lang="en-US" sz="2400" b="1" dirty="0" smtClean="0">
                <a:latin typeface="GulimChe" panose="020B0609000101010101" pitchFamily="49" charset="-127"/>
                <a:ea typeface="GulimChe" panose="020B0609000101010101" pitchFamily="49" charset="-127"/>
              </a:rPr>
              <a:t>LGBTQ teenagers are ~6 times more likely to experience a mental health condition such as depression or generalized anxiety disorder</a:t>
            </a:r>
          </a:p>
          <a:p>
            <a:r>
              <a:rPr lang="en-US" sz="2400" b="1" dirty="0" smtClean="0">
                <a:latin typeface="GulimChe" panose="020B0609000101010101" pitchFamily="49" charset="-127"/>
                <a:ea typeface="GulimChe" panose="020B0609000101010101" pitchFamily="49" charset="-127"/>
              </a:rPr>
              <a:t>LGBTQ youth (age 10-24) are 4 times more likely to experience suicidal ideation, attempt suicide, or engage in self-harm</a:t>
            </a:r>
          </a:p>
          <a:p>
            <a:r>
              <a:rPr lang="en-US" sz="2400" b="1" dirty="0" smtClean="0">
                <a:latin typeface="GulimChe" panose="020B0609000101010101" pitchFamily="49" charset="-127"/>
                <a:ea typeface="GulimChe" panose="020B0609000101010101" pitchFamily="49" charset="-127"/>
              </a:rPr>
              <a:t>38-65% of transgender individuals experience suicidal ideation</a:t>
            </a:r>
            <a:endParaRPr lang="en-US" sz="2400" b="1" dirty="0">
              <a:latin typeface="GulimChe" panose="020B0609000101010101" pitchFamily="49" charset="-127"/>
              <a:ea typeface="GulimChe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36511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32848" y="2702257"/>
            <a:ext cx="109591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GulimChe" panose="020B0609000101010101" pitchFamily="49" charset="-127"/>
                <a:ea typeface="GulimChe" panose="020B0609000101010101" pitchFamily="49" charset="-127"/>
              </a:rPr>
              <a:t>Progress Being Made </a:t>
            </a:r>
            <a:endParaRPr lang="en-US" sz="5400" dirty="0">
              <a:latin typeface="GulimChe" panose="020B0609000101010101" pitchFamily="49" charset="-127"/>
              <a:ea typeface="GulimChe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2112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GulimChe" panose="020B0609000101010101" pitchFamily="49" charset="-127"/>
                <a:ea typeface="GulimChe" panose="020B0609000101010101" pitchFamily="49" charset="-127"/>
              </a:rPr>
              <a:t>New Mental Health Resources for LGBTQ Youth</a:t>
            </a:r>
            <a:endParaRPr lang="en-US" b="1" dirty="0">
              <a:latin typeface="GulimChe" panose="020B0609000101010101" pitchFamily="49" charset="-127"/>
              <a:ea typeface="GulimChe" panose="020B0609000101010101" pitchFamily="49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4124227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atin typeface="GulimChe" panose="020B0609000101010101" pitchFamily="49" charset="-127"/>
                <a:ea typeface="GulimChe" panose="020B0609000101010101" pitchFamily="49" charset="-127"/>
              </a:rPr>
              <a:t>LGB students have fewer suicidal thoughts and attempts when schools have gay-straight alliances and policies that prohibit expressions of homophobia for 3+ years</a:t>
            </a:r>
          </a:p>
          <a:p>
            <a:r>
              <a:rPr lang="en-US" sz="2400" b="1" dirty="0" smtClean="0">
                <a:latin typeface="GulimChe" panose="020B0609000101010101" pitchFamily="49" charset="-127"/>
                <a:ea typeface="GulimChe" panose="020B0609000101010101" pitchFamily="49" charset="-127"/>
              </a:rPr>
              <a:t>The Gay and Lesbian Medical Association’s Provider Directory lists inclusive providers</a:t>
            </a:r>
          </a:p>
          <a:p>
            <a:r>
              <a:rPr lang="en-US" sz="2400" b="1" dirty="0" smtClean="0">
                <a:latin typeface="GulimChe" panose="020B0609000101010101" pitchFamily="49" charset="-127"/>
                <a:ea typeface="GulimChe" panose="020B0609000101010101" pitchFamily="49" charset="-127"/>
              </a:rPr>
              <a:t>The Trevor Project is a support network for LGBTQ youth that provides crisis intervention and suicide prevention</a:t>
            </a:r>
          </a:p>
          <a:p>
            <a:r>
              <a:rPr lang="en-US" sz="2400" b="1" dirty="0" smtClean="0">
                <a:latin typeface="GulimChe" panose="020B0609000101010101" pitchFamily="49" charset="-127"/>
                <a:ea typeface="GulimChe" panose="020B0609000101010101" pitchFamily="49" charset="-127"/>
              </a:rPr>
              <a:t>The Rainbow Access Initiative educates health care providers on LGBTQ specific issues</a:t>
            </a:r>
            <a:endParaRPr lang="en-US" sz="2400" b="1" dirty="0">
              <a:latin typeface="GulimChe" panose="020B0609000101010101" pitchFamily="49" charset="-127"/>
              <a:ea typeface="GulimChe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73177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ulimChe" panose="020B0609000101010101" pitchFamily="49" charset="-127"/>
                <a:ea typeface="GulimChe" panose="020B0609000101010101" pitchFamily="49" charset="-127"/>
              </a:rPr>
              <a:t>Test your knowledge</a:t>
            </a:r>
            <a:endParaRPr lang="en-US" dirty="0">
              <a:latin typeface="GulimChe" panose="020B0609000101010101" pitchFamily="49" charset="-127"/>
              <a:ea typeface="GulimChe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984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ulimChe" panose="020B0609000101010101" pitchFamily="49" charset="-127"/>
                <a:ea typeface="GulimChe" panose="020B0609000101010101" pitchFamily="49" charset="-127"/>
              </a:rPr>
              <a:t>veterans</a:t>
            </a:r>
            <a:endParaRPr lang="en-US" dirty="0">
              <a:latin typeface="GulimChe" panose="020B0609000101010101" pitchFamily="49" charset="-127"/>
              <a:ea typeface="GulimChe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8654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GulimChe" panose="020B0609000101010101" pitchFamily="49" charset="-127"/>
                <a:ea typeface="GulimChe" panose="020B0609000101010101" pitchFamily="49" charset="-127"/>
              </a:rPr>
              <a:t>Mental Health Burden within the Veteran Population</a:t>
            </a:r>
            <a:endParaRPr lang="en-US" b="1" dirty="0">
              <a:latin typeface="GulimChe" panose="020B0609000101010101" pitchFamily="49" charset="-127"/>
              <a:ea typeface="GulimChe" panose="020B0609000101010101" pitchFamily="49" charset="-127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71600" y="2171700"/>
            <a:ext cx="10364771" cy="4359897"/>
          </a:xfrm>
        </p:spPr>
        <p:txBody>
          <a:bodyPr>
            <a:noAutofit/>
          </a:bodyPr>
          <a:lstStyle/>
          <a:p>
            <a:r>
              <a:rPr lang="en-US" sz="2200" b="1" dirty="0" smtClean="0">
                <a:latin typeface="GulimChe" panose="020B0609000101010101" pitchFamily="49" charset="-127"/>
                <a:ea typeface="GulimChe" panose="020B0609000101010101" pitchFamily="49" charset="-127"/>
              </a:rPr>
              <a:t>23.4 million veterans in the U.S.</a:t>
            </a:r>
          </a:p>
          <a:p>
            <a:r>
              <a:rPr lang="en-US" sz="2200" b="1" dirty="0" smtClean="0">
                <a:latin typeface="GulimChe" panose="020B0609000101010101" pitchFamily="49" charset="-127"/>
                <a:ea typeface="GulimChe" panose="020B0609000101010101" pitchFamily="49" charset="-127"/>
              </a:rPr>
              <a:t>Quarter million Vietnam veterans with PTSD</a:t>
            </a:r>
          </a:p>
          <a:p>
            <a:r>
              <a:rPr lang="en-US" sz="2200" b="1" dirty="0" smtClean="0">
                <a:latin typeface="GulimChe" panose="020B0609000101010101" pitchFamily="49" charset="-127"/>
                <a:ea typeface="GulimChe" panose="020B0609000101010101" pitchFamily="49" charset="-127"/>
              </a:rPr>
              <a:t>30% of active duty and reserve personnel in Iraq/Afghanistan have a mental health condition requiring treatment</a:t>
            </a:r>
          </a:p>
          <a:p>
            <a:r>
              <a:rPr lang="en-US" sz="2200" b="1" dirty="0">
                <a:latin typeface="GulimChe" panose="020B0609000101010101" pitchFamily="49" charset="-127"/>
                <a:ea typeface="GulimChe" panose="020B0609000101010101" pitchFamily="49" charset="-127"/>
              </a:rPr>
              <a:t>L</a:t>
            </a:r>
            <a:r>
              <a:rPr lang="en-US" sz="2200" b="1" dirty="0" smtClean="0">
                <a:latin typeface="GulimChe" panose="020B0609000101010101" pitchFamily="49" charset="-127"/>
                <a:ea typeface="GulimChe" panose="020B0609000101010101" pitchFamily="49" charset="-127"/>
              </a:rPr>
              <a:t>ess than 50% of returning veterans receive any mental health care</a:t>
            </a:r>
          </a:p>
          <a:p>
            <a:r>
              <a:rPr lang="en-US" sz="2200" b="1" dirty="0" smtClean="0">
                <a:latin typeface="GulimChe" panose="020B0609000101010101" pitchFamily="49" charset="-127"/>
                <a:ea typeface="GulimChe" panose="020B0609000101010101" pitchFamily="49" charset="-127"/>
              </a:rPr>
              <a:t>Recent studies show veterans </a:t>
            </a:r>
            <a:r>
              <a:rPr lang="en-US" sz="2200" b="1" dirty="0">
                <a:latin typeface="GulimChe" panose="020B0609000101010101" pitchFamily="49" charset="-127"/>
                <a:ea typeface="GulimChe" panose="020B0609000101010101" pitchFamily="49" charset="-127"/>
              </a:rPr>
              <a:t>with mental health diagnoses experience increased stigma and barriers to </a:t>
            </a:r>
            <a:r>
              <a:rPr lang="en-US" sz="2200" b="1" dirty="0" smtClean="0">
                <a:latin typeface="GulimChe" panose="020B0609000101010101" pitchFamily="49" charset="-127"/>
                <a:ea typeface="GulimChe" panose="020B0609000101010101" pitchFamily="49" charset="-127"/>
              </a:rPr>
              <a:t>care</a:t>
            </a:r>
            <a:endParaRPr lang="en-US" sz="2200" b="1" dirty="0">
              <a:latin typeface="GulimChe" panose="020B0609000101010101" pitchFamily="49" charset="-127"/>
              <a:ea typeface="GulimChe" panose="020B0609000101010101" pitchFamily="49" charset="-127"/>
            </a:endParaRPr>
          </a:p>
          <a:p>
            <a:r>
              <a:rPr lang="en-US" sz="2200" b="1" dirty="0" smtClean="0">
                <a:latin typeface="GulimChe" panose="020B0609000101010101" pitchFamily="49" charset="-127"/>
                <a:ea typeface="GulimChe" panose="020B0609000101010101" pitchFamily="49" charset="-127"/>
              </a:rPr>
              <a:t>Approximately 22 veterans die each day because of suicide</a:t>
            </a:r>
          </a:p>
          <a:p>
            <a:r>
              <a:rPr lang="en-US" sz="2200" b="1" dirty="0" smtClean="0">
                <a:latin typeface="GulimChe" panose="020B0609000101010101" pitchFamily="49" charset="-127"/>
                <a:ea typeface="GulimChe" panose="020B0609000101010101" pitchFamily="49" charset="-127"/>
              </a:rPr>
              <a:t>Veterans with PTSD or subthreshold-PTSD endorse anger, violence, and aggression significantly more than their colleagues without PTSD</a:t>
            </a:r>
            <a:endParaRPr lang="en-US" sz="2200" b="1" dirty="0">
              <a:latin typeface="GulimChe" panose="020B0609000101010101" pitchFamily="49" charset="-127"/>
              <a:ea typeface="GulimChe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45541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32848" y="2702257"/>
            <a:ext cx="109591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GulimChe" panose="020B0609000101010101" pitchFamily="49" charset="-127"/>
                <a:ea typeface="GulimChe" panose="020B0609000101010101" pitchFamily="49" charset="-127"/>
              </a:rPr>
              <a:t>Progress Being Made </a:t>
            </a:r>
            <a:endParaRPr lang="en-US" sz="5400" dirty="0">
              <a:latin typeface="GulimChe" panose="020B0609000101010101" pitchFamily="49" charset="-127"/>
              <a:ea typeface="GulimChe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0379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GulimChe" panose="020B0609000101010101" pitchFamily="49" charset="-127"/>
                <a:ea typeface="GulimChe" panose="020B0609000101010101" pitchFamily="49" charset="-127"/>
              </a:rPr>
              <a:t>Improving Mental Health for the Veteran Population</a:t>
            </a:r>
            <a:endParaRPr lang="en-US" b="1" dirty="0">
              <a:latin typeface="GulimChe" panose="020B0609000101010101" pitchFamily="49" charset="-127"/>
              <a:ea typeface="GulimChe" panose="020B0609000101010101" pitchFamily="49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0961" y="2286000"/>
            <a:ext cx="10953946" cy="35814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GulimChe" panose="020B0609000101010101" pitchFamily="49" charset="-127"/>
                <a:ea typeface="GulimChe" panose="020B0609000101010101" pitchFamily="49" charset="-127"/>
              </a:rPr>
              <a:t>117.6% increase in treatment intensity for veterans with PTSD at the VHA since 1997 due to recent increases in PTSD treatment funding</a:t>
            </a:r>
          </a:p>
          <a:p>
            <a:r>
              <a:rPr lang="en-US" sz="2400" b="1" dirty="0" smtClean="0">
                <a:latin typeface="GulimChe" panose="020B0609000101010101" pitchFamily="49" charset="-127"/>
                <a:ea typeface="GulimChe" panose="020B0609000101010101" pitchFamily="49" charset="-127"/>
              </a:rPr>
              <a:t>Veterans Court – alternative to incarceration that focuses on mental health and drug treatment</a:t>
            </a:r>
            <a:endParaRPr lang="en-US" sz="2400" b="1" dirty="0">
              <a:latin typeface="GulimChe" panose="020B0609000101010101" pitchFamily="49" charset="-127"/>
              <a:ea typeface="GulimChe" panose="020B0609000101010101" pitchFamily="49" charset="-127"/>
            </a:endParaRPr>
          </a:p>
        </p:txBody>
      </p:sp>
      <p:pic>
        <p:nvPicPr>
          <p:cNvPr id="6146" name="Picture 2" descr="http://media.cmgdigital.com/shared/lt/lt_cache/thumbnail/715/img/photos/2015/08/05/1d/16/Veterans-Court-Graduation002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657600"/>
            <a:ext cx="4012057" cy="3046919"/>
          </a:xfrm>
          <a:prstGeom prst="rect">
            <a:avLst/>
          </a:prstGeom>
          <a:noFill/>
          <a:ln w="3810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4296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ulimChe" panose="020B0609000101010101" pitchFamily="49" charset="-127"/>
                <a:ea typeface="GulimChe" panose="020B0609000101010101" pitchFamily="49" charset="-127"/>
              </a:rPr>
              <a:t> Minorities</a:t>
            </a:r>
            <a:endParaRPr lang="en-US" dirty="0">
              <a:latin typeface="GulimChe" panose="020B0609000101010101" pitchFamily="49" charset="-127"/>
              <a:ea typeface="GulimChe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7291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GulimChe" panose="020B0609000101010101" pitchFamily="49" charset="-127"/>
                <a:ea typeface="GulimChe" panose="020B0609000101010101" pitchFamily="49" charset="-127"/>
              </a:rPr>
              <a:t>Mental Health Burden Among Asian Americans</a:t>
            </a:r>
            <a:endParaRPr lang="en-US" b="1" dirty="0">
              <a:latin typeface="GulimChe" panose="020B0609000101010101" pitchFamily="49" charset="-127"/>
              <a:ea typeface="GulimChe" panose="020B0609000101010101" pitchFamily="49" charset="-127"/>
            </a:endParaRPr>
          </a:p>
        </p:txBody>
      </p:sp>
      <p:pic>
        <p:nvPicPr>
          <p:cNvPr id="3074" name="Picture 2" descr="http://aapivoices.com/wp/wp-content/uploads/2014/05/mental-health-2b.pn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236" y="2309567"/>
            <a:ext cx="4272228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4"/>
          <p:cNvSpPr txBox="1">
            <a:spLocks/>
          </p:cNvSpPr>
          <p:nvPr/>
        </p:nvSpPr>
        <p:spPr>
          <a:xfrm>
            <a:off x="1088796" y="2309567"/>
            <a:ext cx="6462074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>
                <a:latin typeface="GulimChe" panose="020B0609000101010101" pitchFamily="49" charset="-127"/>
                <a:ea typeface="GulimChe" panose="020B0609000101010101" pitchFamily="49" charset="-127"/>
              </a:rPr>
              <a:t>Asian American women have a higher lifetime rate of suicidal thoughts</a:t>
            </a:r>
          </a:p>
          <a:p>
            <a:endParaRPr lang="en-US" sz="2400" b="1" dirty="0" smtClean="0">
              <a:latin typeface="GulimChe" panose="020B0609000101010101" pitchFamily="49" charset="-127"/>
              <a:ea typeface="GulimChe" panose="020B0609000101010101" pitchFamily="49" charset="-127"/>
            </a:endParaRPr>
          </a:p>
          <a:p>
            <a:r>
              <a:rPr lang="en-US" sz="2400" b="1" dirty="0" smtClean="0">
                <a:latin typeface="GulimChe" panose="020B0609000101010101" pitchFamily="49" charset="-127"/>
                <a:ea typeface="GulimChe" panose="020B0609000101010101" pitchFamily="49" charset="-127"/>
              </a:rPr>
              <a:t>Asian American college students are more likely to have suicidal thoughts and to attempt suicide</a:t>
            </a:r>
            <a:endParaRPr lang="en-US" sz="2400" b="1" dirty="0">
              <a:latin typeface="GulimChe" panose="020B0609000101010101" pitchFamily="49" charset="-127"/>
              <a:ea typeface="GulimChe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23315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GulimChe" panose="020B0609000101010101" pitchFamily="49" charset="-127"/>
                <a:ea typeface="GulimChe" panose="020B0609000101010101" pitchFamily="49" charset="-127"/>
              </a:rPr>
              <a:t>Mental Health Burden Among Native Americans</a:t>
            </a:r>
            <a:endParaRPr lang="en-US" b="1" dirty="0">
              <a:latin typeface="GulimChe" panose="020B0609000101010101" pitchFamily="49" charset="-127"/>
              <a:ea typeface="GulimChe" panose="020B0609000101010101" pitchFamily="49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1663" y="2202141"/>
            <a:ext cx="4105373" cy="35814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GulimChe" panose="020B0609000101010101" pitchFamily="49" charset="-127"/>
                <a:ea typeface="GulimChe" panose="020B0609000101010101" pitchFamily="49" charset="-127"/>
              </a:rPr>
              <a:t>Young native women in Alaska are 19 times more likely to die because of suicide</a:t>
            </a:r>
          </a:p>
          <a:p>
            <a:r>
              <a:rPr lang="en-US" sz="2400" b="1" dirty="0" smtClean="0">
                <a:latin typeface="GulimChe" panose="020B0609000101010101" pitchFamily="49" charset="-127"/>
                <a:ea typeface="GulimChe" panose="020B0609000101010101" pitchFamily="49" charset="-127"/>
              </a:rPr>
              <a:t>Not many studies</a:t>
            </a:r>
            <a:endParaRPr lang="en-US" sz="2400" b="1" dirty="0">
              <a:latin typeface="GulimChe" panose="020B0609000101010101" pitchFamily="49" charset="-127"/>
              <a:ea typeface="GulimChe" panose="020B0609000101010101" pitchFamily="49" charset="-127"/>
            </a:endParaRPr>
          </a:p>
        </p:txBody>
      </p:sp>
      <p:pic>
        <p:nvPicPr>
          <p:cNvPr id="5122" name="Picture 2" descr="http://www.cdc.gov/nchs/data/hestat/suicide/racial_and_gender_2009_2013_fig1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3" t="851" r="1552" b="1330"/>
          <a:stretch/>
        </p:blipFill>
        <p:spPr bwMode="auto">
          <a:xfrm>
            <a:off x="5147036" y="1428750"/>
            <a:ext cx="6796725" cy="5128183"/>
          </a:xfrm>
          <a:prstGeom prst="rect">
            <a:avLst/>
          </a:prstGeom>
          <a:noFill/>
          <a:ln w="3810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1524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GulimChe" panose="020B0609000101010101" pitchFamily="49" charset="-127"/>
                <a:ea typeface="GulimChe" panose="020B0609000101010101" pitchFamily="49" charset="-127"/>
              </a:rPr>
              <a:t>Mental Health Burden Among Black Americans</a:t>
            </a:r>
            <a:endParaRPr lang="en-US" b="1" dirty="0">
              <a:latin typeface="GulimChe" panose="020B0609000101010101" pitchFamily="49" charset="-127"/>
              <a:ea typeface="GulimChe" panose="020B0609000101010101" pitchFamily="49" charset="-127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3916837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GulimChe" panose="020B0609000101010101" pitchFamily="49" charset="-127"/>
                <a:ea typeface="GulimChe" panose="020B0609000101010101" pitchFamily="49" charset="-127"/>
              </a:rPr>
              <a:t>Racial and ethnic minorities are expected to become the majority in America by 2050</a:t>
            </a:r>
          </a:p>
          <a:p>
            <a:r>
              <a:rPr lang="en-US" sz="2400" b="1" dirty="0" smtClean="0">
                <a:latin typeface="GulimChe" panose="020B0609000101010101" pitchFamily="49" charset="-127"/>
                <a:ea typeface="GulimChe" panose="020B0609000101010101" pitchFamily="49" charset="-127"/>
              </a:rPr>
              <a:t>African Americans living below the poverty level are 3 times more likely to report psychological distress</a:t>
            </a:r>
          </a:p>
          <a:p>
            <a:r>
              <a:rPr lang="en-US" sz="2400" b="1" dirty="0" smtClean="0">
                <a:latin typeface="GulimChe" panose="020B0609000101010101" pitchFamily="49" charset="-127"/>
                <a:ea typeface="GulimChe" panose="020B0609000101010101" pitchFamily="49" charset="-127"/>
              </a:rPr>
              <a:t>Higher rates of PTSD because of higher crime rates</a:t>
            </a:r>
          </a:p>
          <a:p>
            <a:r>
              <a:rPr lang="en-US" sz="2400" b="1" dirty="0" smtClean="0">
                <a:latin typeface="GulimChe" panose="020B0609000101010101" pitchFamily="49" charset="-127"/>
                <a:ea typeface="GulimChe" panose="020B0609000101010101" pitchFamily="49" charset="-127"/>
              </a:rPr>
              <a:t>Costs and lack of insurance – most common reason to not use mental health services across all racial/ethnic groups</a:t>
            </a:r>
          </a:p>
          <a:p>
            <a:r>
              <a:rPr lang="en-US" sz="2400" b="1" dirty="0" smtClean="0">
                <a:latin typeface="GulimChe" panose="020B0609000101010101" pitchFamily="49" charset="-127"/>
                <a:ea typeface="GulimChe" panose="020B0609000101010101" pitchFamily="49" charset="-127"/>
              </a:rPr>
              <a:t>Belief that mental health services will help – least common reason</a:t>
            </a:r>
            <a:endParaRPr lang="en-US" sz="2400" b="1" dirty="0">
              <a:latin typeface="GulimChe" panose="020B0609000101010101" pitchFamily="49" charset="-127"/>
              <a:ea typeface="GulimChe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64821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7588" y="482534"/>
            <a:ext cx="9601200" cy="1485900"/>
          </a:xfrm>
        </p:spPr>
        <p:txBody>
          <a:bodyPr/>
          <a:lstStyle/>
          <a:p>
            <a:r>
              <a:rPr lang="en-US" b="1" dirty="0" smtClean="0">
                <a:latin typeface="GulimChe" panose="020B0609000101010101" pitchFamily="49" charset="-127"/>
                <a:ea typeface="GulimChe" panose="020B0609000101010101" pitchFamily="49" charset="-127"/>
              </a:rPr>
              <a:t>Inadequate State Mental Health Budgets</a:t>
            </a:r>
            <a:endParaRPr lang="en-US" b="1" dirty="0">
              <a:latin typeface="GulimChe" panose="020B0609000101010101" pitchFamily="49" charset="-127"/>
              <a:ea typeface="GulimChe" panose="020B0609000101010101" pitchFamily="49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67513" y="6368788"/>
            <a:ext cx="3464351" cy="32522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1400" b="1" dirty="0" smtClean="0">
                <a:latin typeface="GulimChe" panose="020B0609000101010101" pitchFamily="49" charset="-127"/>
                <a:ea typeface="GulimChe" panose="020B0609000101010101" pitchFamily="49" charset="-127"/>
              </a:rPr>
              <a:t>Source: National Alliance on Mental Illness</a:t>
            </a:r>
            <a:endParaRPr lang="en-US" sz="1400" b="1" dirty="0">
              <a:latin typeface="GulimChe" panose="020B0609000101010101" pitchFamily="49" charset="-127"/>
              <a:ea typeface="GulimChe" panose="020B0609000101010101" pitchFamily="49" charset="-127"/>
            </a:endParaRPr>
          </a:p>
        </p:txBody>
      </p:sp>
      <p:pic>
        <p:nvPicPr>
          <p:cNvPr id="5" name="Picture 2" descr="http://www.motherjones.com/files/Mac-2chart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2424" y="1305821"/>
            <a:ext cx="5915466" cy="2929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http://media.navigatored.com/images/nami-char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13" y="3684112"/>
            <a:ext cx="6248400" cy="3009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185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ulimChe" panose="020B0609000101010101" pitchFamily="49" charset="-127"/>
                <a:ea typeface="GulimChe" panose="020B0609000101010101" pitchFamily="49" charset="-127"/>
              </a:rPr>
              <a:t>Discussion QUESTIONS</a:t>
            </a:r>
            <a:endParaRPr lang="en-US" dirty="0">
              <a:latin typeface="GulimChe" panose="020B0609000101010101" pitchFamily="49" charset="-127"/>
              <a:ea typeface="GulimChe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23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02464"/>
            <a:ext cx="9601200" cy="1883536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GulimChe" panose="020B0609000101010101" pitchFamily="49" charset="-127"/>
                <a:ea typeface="GulimChe" panose="020B0609000101010101" pitchFamily="49" charset="-127"/>
              </a:rPr>
              <a:t>What percentage of U.S. adults with a mental health condition received treatment? </a:t>
            </a:r>
            <a:endParaRPr lang="en-US" b="1" dirty="0">
              <a:latin typeface="GulimChe" panose="020B0609000101010101" pitchFamily="49" charset="-127"/>
              <a:ea typeface="GulimChe" panose="020B0609000101010101" pitchFamily="49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801155"/>
            <a:ext cx="9601200" cy="35814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GulimChe" panose="020B0609000101010101" pitchFamily="49" charset="-127"/>
                <a:ea typeface="GulimChe" panose="020B0609000101010101" pitchFamily="49" charset="-127"/>
              </a:rPr>
              <a:t>41%</a:t>
            </a:r>
          </a:p>
          <a:p>
            <a:endParaRPr lang="en-US" sz="3200" b="1" dirty="0">
              <a:latin typeface="GulimChe" panose="020B0609000101010101" pitchFamily="49" charset="-127"/>
              <a:ea typeface="GulimChe" panose="020B0609000101010101" pitchFamily="49" charset="-127"/>
            </a:endParaRPr>
          </a:p>
          <a:p>
            <a:r>
              <a:rPr lang="en-US" sz="3200" b="1" dirty="0" smtClean="0">
                <a:latin typeface="GulimChe" panose="020B0609000101010101" pitchFamily="49" charset="-127"/>
                <a:ea typeface="GulimChe" panose="020B0609000101010101" pitchFamily="49" charset="-127"/>
              </a:rPr>
              <a:t>Among adults with a severe mental health condition, 62.9% </a:t>
            </a:r>
          </a:p>
        </p:txBody>
      </p:sp>
    </p:spTree>
    <p:extLst>
      <p:ext uri="{BB962C8B-B14F-4D97-AF65-F5344CB8AC3E}">
        <p14:creationId xmlns:p14="http://schemas.microsoft.com/office/powerpoint/2010/main" val="2852058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GulimChe" panose="020B0609000101010101" pitchFamily="49" charset="-127"/>
                <a:ea typeface="GulimChe" panose="020B0609000101010101" pitchFamily="49" charset="-127"/>
              </a:rPr>
              <a:t>Discussion Questions</a:t>
            </a:r>
            <a:endParaRPr lang="en-US" b="1" dirty="0">
              <a:latin typeface="GulimChe" panose="020B0609000101010101" pitchFamily="49" charset="-127"/>
              <a:ea typeface="GulimChe" panose="020B0609000101010101" pitchFamily="49" charset="-127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dirty="0" smtClean="0">
                <a:latin typeface="GulimChe" panose="020B0609000101010101" pitchFamily="49" charset="-127"/>
                <a:ea typeface="GulimChe" panose="020B0609000101010101" pitchFamily="49" charset="-127"/>
              </a:rPr>
              <a:t>What facts did you learn that you were surprised by?</a:t>
            </a:r>
          </a:p>
          <a:p>
            <a:r>
              <a:rPr lang="en-US" sz="2400" b="1" dirty="0" smtClean="0">
                <a:latin typeface="GulimChe" panose="020B0609000101010101" pitchFamily="49" charset="-127"/>
                <a:ea typeface="GulimChe" panose="020B0609000101010101" pitchFamily="49" charset="-127"/>
              </a:rPr>
              <a:t>How do you think single payer health care would improve mental health care for these marginalized populations?</a:t>
            </a:r>
          </a:p>
          <a:p>
            <a:r>
              <a:rPr lang="en-US" sz="2400" b="1" dirty="0" smtClean="0">
                <a:latin typeface="GulimChe" panose="020B0609000101010101" pitchFamily="49" charset="-127"/>
                <a:ea typeface="GulimChe" panose="020B0609000101010101" pitchFamily="49" charset="-127"/>
              </a:rPr>
              <a:t>What can be done on a campus level that targets one or more of these problems?</a:t>
            </a:r>
          </a:p>
          <a:p>
            <a:r>
              <a:rPr lang="en-US" sz="2400" b="1" dirty="0" smtClean="0">
                <a:latin typeface="GulimChe" panose="020B0609000101010101" pitchFamily="49" charset="-127"/>
                <a:ea typeface="GulimChe" panose="020B0609000101010101" pitchFamily="49" charset="-127"/>
              </a:rPr>
              <a:t>In medical school, are you given enough tools to handle mental health issues in your patients?</a:t>
            </a:r>
          </a:p>
          <a:p>
            <a:r>
              <a:rPr lang="en-US" sz="2400" b="1" dirty="0" smtClean="0">
                <a:latin typeface="GulimChe" panose="020B0609000101010101" pitchFamily="49" charset="-127"/>
                <a:ea typeface="GulimChe" panose="020B0609000101010101" pitchFamily="49" charset="-127"/>
              </a:rPr>
              <a:t>What are some flaws in our mental health system as it pertains to marginalized populations that we missed?</a:t>
            </a:r>
            <a:endParaRPr lang="en-US" sz="2400" b="1" dirty="0">
              <a:latin typeface="GulimChe" panose="020B0609000101010101" pitchFamily="49" charset="-127"/>
              <a:ea typeface="GulimChe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0528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35040"/>
            <a:ext cx="9601200" cy="14859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GulimChe" panose="020B0609000101010101" pitchFamily="49" charset="-127"/>
                <a:ea typeface="GulimChe" panose="020B0609000101010101" pitchFamily="49" charset="-127"/>
              </a:rPr>
              <a:t>What is the average loss in life expectancy for bipolar disorder, schizophrenia, alcohol/drug abuse and depression?</a:t>
            </a:r>
            <a:endParaRPr lang="en-US" b="1" dirty="0">
              <a:latin typeface="GulimChe" panose="020B0609000101010101" pitchFamily="49" charset="-127"/>
              <a:ea typeface="GulimChe" panose="020B0609000101010101" pitchFamily="49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4490" y="2653048"/>
            <a:ext cx="7569724" cy="392269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atin typeface="GulimChe" panose="020B0609000101010101" pitchFamily="49" charset="-127"/>
                <a:ea typeface="GulimChe" panose="020B0609000101010101" pitchFamily="49" charset="-127"/>
              </a:rPr>
              <a:t>Bipolar disorder - 9 to 20 year reduction </a:t>
            </a:r>
          </a:p>
          <a:p>
            <a:endParaRPr lang="en-US" sz="2400" b="1" dirty="0" smtClean="0">
              <a:latin typeface="GulimChe" panose="020B0609000101010101" pitchFamily="49" charset="-127"/>
              <a:ea typeface="GulimChe" panose="020B0609000101010101" pitchFamily="49" charset="-127"/>
            </a:endParaRPr>
          </a:p>
          <a:p>
            <a:r>
              <a:rPr lang="en-US" sz="2400" b="1" dirty="0" smtClean="0">
                <a:latin typeface="GulimChe" panose="020B0609000101010101" pitchFamily="49" charset="-127"/>
                <a:ea typeface="GulimChe" panose="020B0609000101010101" pitchFamily="49" charset="-127"/>
              </a:rPr>
              <a:t>Schizophrenia - 10 to 20 year reduction </a:t>
            </a:r>
          </a:p>
          <a:p>
            <a:endParaRPr lang="en-US" sz="2400" b="1" dirty="0">
              <a:latin typeface="GulimChe" panose="020B0609000101010101" pitchFamily="49" charset="-127"/>
              <a:ea typeface="GulimChe" panose="020B0609000101010101" pitchFamily="49" charset="-127"/>
            </a:endParaRPr>
          </a:p>
          <a:p>
            <a:r>
              <a:rPr lang="en-US" sz="2400" b="1" dirty="0" smtClean="0">
                <a:latin typeface="GulimChe" panose="020B0609000101010101" pitchFamily="49" charset="-127"/>
                <a:ea typeface="GulimChe" panose="020B0609000101010101" pitchFamily="49" charset="-127"/>
              </a:rPr>
              <a:t>Alcohol and/or drug abuse - 9 to 24 year reduction </a:t>
            </a:r>
          </a:p>
          <a:p>
            <a:endParaRPr lang="en-US" sz="2400" b="1" dirty="0">
              <a:latin typeface="GulimChe" panose="020B0609000101010101" pitchFamily="49" charset="-127"/>
              <a:ea typeface="GulimChe" panose="020B0609000101010101" pitchFamily="49" charset="-127"/>
            </a:endParaRPr>
          </a:p>
          <a:p>
            <a:r>
              <a:rPr lang="en-US" sz="2400" b="1" dirty="0" smtClean="0">
                <a:latin typeface="GulimChe" panose="020B0609000101010101" pitchFamily="49" charset="-127"/>
                <a:ea typeface="GulimChe" panose="020B0609000101010101" pitchFamily="49" charset="-127"/>
              </a:rPr>
              <a:t>Recurring depression - 7 to 11 year reduction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94214" y="2653048"/>
            <a:ext cx="333562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GulimChe" panose="020B0609000101010101" pitchFamily="49" charset="-127"/>
                <a:ea typeface="GulimChe" panose="020B0609000101010101" pitchFamily="49" charset="-127"/>
              </a:rPr>
              <a:t>To put this into perspective…heavy smokers see a 8-10 year loss. </a:t>
            </a:r>
          </a:p>
          <a:p>
            <a:endParaRPr lang="en-US" sz="2000" b="1" dirty="0">
              <a:latin typeface="GulimChe" panose="020B0609000101010101" pitchFamily="49" charset="-127"/>
              <a:ea typeface="GulimChe" panose="020B0609000101010101" pitchFamily="49" charset="-127"/>
            </a:endParaRPr>
          </a:p>
          <a:p>
            <a:r>
              <a:rPr lang="en-US" sz="2000" b="1" dirty="0" smtClean="0">
                <a:latin typeface="GulimChe" panose="020B0609000101010101" pitchFamily="49" charset="-127"/>
                <a:ea typeface="GulimChe" panose="020B0609000101010101" pitchFamily="49" charset="-127"/>
              </a:rPr>
              <a:t>Some of these conditions lead to an average loss of life that is equivalent to someone who smokes 20+ cigarettes a day. </a:t>
            </a:r>
            <a:endParaRPr lang="en-US" sz="2000" b="1" dirty="0">
              <a:latin typeface="GulimChe" panose="020B0609000101010101" pitchFamily="49" charset="-127"/>
              <a:ea typeface="GulimChe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19877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GulimChe" panose="020B0609000101010101" pitchFamily="49" charset="-127"/>
                <a:ea typeface="GulimChe" panose="020B0609000101010101" pitchFamily="49" charset="-127"/>
              </a:rPr>
              <a:t>How many Americans die each year from suicide?</a:t>
            </a:r>
            <a:endParaRPr lang="en-US" b="1" dirty="0">
              <a:latin typeface="GulimChe" panose="020B0609000101010101" pitchFamily="49" charset="-127"/>
              <a:ea typeface="GulimChe" panose="020B0609000101010101" pitchFamily="49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586250"/>
            <a:ext cx="9601200" cy="35814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GulimChe" panose="020B0609000101010101" pitchFamily="49" charset="-127"/>
                <a:ea typeface="GulimChe" panose="020B0609000101010101" pitchFamily="49" charset="-127"/>
              </a:rPr>
              <a:t>~42,000 to 43,000 die every year </a:t>
            </a:r>
          </a:p>
          <a:p>
            <a:endParaRPr lang="en-US" sz="2400" b="1" dirty="0">
              <a:latin typeface="GulimChe" panose="020B0609000101010101" pitchFamily="49" charset="-127"/>
              <a:ea typeface="GulimChe" panose="020B0609000101010101" pitchFamily="49" charset="-127"/>
            </a:endParaRPr>
          </a:p>
          <a:p>
            <a:r>
              <a:rPr lang="en-US" sz="2400" b="1" dirty="0" smtClean="0">
                <a:latin typeface="GulimChe" panose="020B0609000101010101" pitchFamily="49" charset="-127"/>
                <a:ea typeface="GulimChe" panose="020B0609000101010101" pitchFamily="49" charset="-127"/>
              </a:rPr>
              <a:t>Approximately 117 suicides a day </a:t>
            </a:r>
          </a:p>
          <a:p>
            <a:endParaRPr lang="en-US" sz="2400" b="1" dirty="0">
              <a:latin typeface="GulimChe" panose="020B0609000101010101" pitchFamily="49" charset="-127"/>
              <a:ea typeface="GulimChe" panose="020B0609000101010101" pitchFamily="49" charset="-127"/>
            </a:endParaRPr>
          </a:p>
          <a:p>
            <a:r>
              <a:rPr lang="en-US" sz="2400" b="1" dirty="0" smtClean="0">
                <a:latin typeface="GulimChe" panose="020B0609000101010101" pitchFamily="49" charset="-127"/>
                <a:ea typeface="GulimChe" panose="020B0609000101010101" pitchFamily="49" charset="-127"/>
              </a:rPr>
              <a:t>For each suicide, there are 25 attempts (may vary because data is hard to gather) </a:t>
            </a:r>
          </a:p>
          <a:p>
            <a:endParaRPr lang="en-US" sz="2400" b="1" dirty="0">
              <a:latin typeface="GulimChe" panose="020B0609000101010101" pitchFamily="49" charset="-127"/>
              <a:ea typeface="GulimChe" panose="020B0609000101010101" pitchFamily="49" charset="-127"/>
            </a:endParaRPr>
          </a:p>
          <a:p>
            <a:endParaRPr lang="en-US" sz="2400" b="1" dirty="0">
              <a:latin typeface="GulimChe" panose="020B0609000101010101" pitchFamily="49" charset="-127"/>
              <a:ea typeface="GulimChe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07080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GulimChe" panose="020B0609000101010101" pitchFamily="49" charset="-127"/>
                <a:ea typeface="GulimChe" panose="020B0609000101010101" pitchFamily="49" charset="-127"/>
              </a:rPr>
              <a:t>Mr. John Oliver the Wise</a:t>
            </a:r>
            <a:endParaRPr lang="en-US" b="1" dirty="0">
              <a:latin typeface="GulimChe" panose="020B0609000101010101" pitchFamily="49" charset="-127"/>
              <a:ea typeface="GulimChe" panose="020B0609000101010101" pitchFamily="49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5875" y="5948802"/>
            <a:ext cx="6452647" cy="580682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latin typeface="GulimChe" panose="020B0609000101010101" pitchFamily="49" charset="-127"/>
                <a:ea typeface="GulimChe" panose="020B0609000101010101" pitchFamily="49" charset="-127"/>
                <a:hlinkClick r:id="rId2"/>
              </a:rPr>
              <a:t>https://youtu.be/NGY6DqB1HX8?t=275</a:t>
            </a:r>
            <a:endParaRPr lang="en-US" b="1" dirty="0">
              <a:latin typeface="GulimChe" panose="020B0609000101010101" pitchFamily="49" charset="-127"/>
              <a:ea typeface="GulimChe" panose="020B0609000101010101" pitchFamily="49" charset="-127"/>
            </a:endParaRPr>
          </a:p>
          <a:p>
            <a:pPr marL="0" indent="0" algn="ctr">
              <a:buNone/>
            </a:pPr>
            <a:endParaRPr lang="en-US" b="1" dirty="0" smtClean="0">
              <a:latin typeface="GulimChe" panose="020B0609000101010101" pitchFamily="49" charset="-127"/>
              <a:ea typeface="GulimChe" panose="020B0609000101010101" pitchFamily="49" charset="-127"/>
            </a:endParaRPr>
          </a:p>
        </p:txBody>
      </p:sp>
      <p:pic>
        <p:nvPicPr>
          <p:cNvPr id="4099" name="Picture 3" descr="https://i.ytimg.com/vi/NGY6DqB1HX8/maxresdefaul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9738" y="1480007"/>
            <a:ext cx="7564923" cy="4255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025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ulimChe" panose="020B0609000101010101" pitchFamily="49" charset="-127"/>
                <a:ea typeface="GulimChe" panose="020B0609000101010101" pitchFamily="49" charset="-127"/>
              </a:rPr>
              <a:t>Homeless population</a:t>
            </a:r>
            <a:endParaRPr lang="en-US" dirty="0">
              <a:latin typeface="GulimChe" panose="020B0609000101010101" pitchFamily="49" charset="-127"/>
              <a:ea typeface="GulimChe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2633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GulimChe" panose="020B0609000101010101" pitchFamily="49" charset="-127"/>
                <a:ea typeface="GulimChe" panose="020B0609000101010101" pitchFamily="49" charset="-127"/>
              </a:rPr>
              <a:t>Mental Health Burden </a:t>
            </a:r>
            <a:r>
              <a:rPr lang="en-US" b="1" dirty="0">
                <a:latin typeface="GulimChe" panose="020B0609000101010101" pitchFamily="49" charset="-127"/>
                <a:ea typeface="GulimChe" panose="020B0609000101010101" pitchFamily="49" charset="-127"/>
              </a:rPr>
              <a:t>w</a:t>
            </a:r>
            <a:r>
              <a:rPr lang="en-US" b="1" dirty="0" smtClean="0">
                <a:latin typeface="GulimChe" panose="020B0609000101010101" pitchFamily="49" charset="-127"/>
                <a:ea typeface="GulimChe" panose="020B0609000101010101" pitchFamily="49" charset="-127"/>
              </a:rPr>
              <a:t>ithin the Homeless Population</a:t>
            </a:r>
            <a:endParaRPr lang="en-US" b="1" dirty="0">
              <a:latin typeface="GulimChe" panose="020B0609000101010101" pitchFamily="49" charset="-127"/>
              <a:ea typeface="GulimChe" panose="020B0609000101010101" pitchFamily="49" charset="-127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71600" y="2285999"/>
            <a:ext cx="5929493" cy="4331617"/>
          </a:xfrm>
        </p:spPr>
        <p:txBody>
          <a:bodyPr/>
          <a:lstStyle/>
          <a:p>
            <a:r>
              <a:rPr lang="en-US" b="1" dirty="0" smtClean="0">
                <a:latin typeface="GulimChe" panose="020B0609000101010101" pitchFamily="49" charset="-127"/>
                <a:ea typeface="GulimChe" panose="020B0609000101010101" pitchFamily="49" charset="-127"/>
              </a:rPr>
              <a:t>20-25% of the homeless population suffers from some form of severe mental illness</a:t>
            </a:r>
          </a:p>
          <a:p>
            <a:r>
              <a:rPr lang="en-US" b="1" dirty="0" smtClean="0">
                <a:latin typeface="GulimChe" panose="020B0609000101010101" pitchFamily="49" charset="-127"/>
                <a:ea typeface="GulimChe" panose="020B0609000101010101" pitchFamily="49" charset="-127"/>
              </a:rPr>
              <a:t>More than 124,000 of the 610,000 homeless people in the U.S.</a:t>
            </a:r>
          </a:p>
          <a:p>
            <a:r>
              <a:rPr lang="en-US" b="1" dirty="0" smtClean="0">
                <a:latin typeface="GulimChe" panose="020B0609000101010101" pitchFamily="49" charset="-127"/>
                <a:ea typeface="GulimChe" panose="020B0609000101010101" pitchFamily="49" charset="-127"/>
              </a:rPr>
              <a:t>A study in California determined that 15% of all people suffering from serious mental illnesses were homeless at least once in a one-year period</a:t>
            </a:r>
          </a:p>
          <a:p>
            <a:r>
              <a:rPr lang="en-US" b="1" dirty="0" smtClean="0">
                <a:latin typeface="GulimChe" panose="020B0609000101010101" pitchFamily="49" charset="-127"/>
                <a:ea typeface="GulimChe" panose="020B0609000101010101" pitchFamily="49" charset="-127"/>
              </a:rPr>
              <a:t>Mental health problems are a significant independent risk factor for homelessness</a:t>
            </a:r>
          </a:p>
          <a:p>
            <a:endParaRPr lang="en-US" b="1" dirty="0">
              <a:latin typeface="GulimChe" panose="020B0609000101010101" pitchFamily="49" charset="-127"/>
              <a:ea typeface="GulimChe" panose="020B0609000101010101" pitchFamily="49" charset="-127"/>
            </a:endParaRPr>
          </a:p>
        </p:txBody>
      </p:sp>
      <p:pic>
        <p:nvPicPr>
          <p:cNvPr id="1026" name="Picture 2" descr="Chart illustrating cost per day per person for health care and other services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1093" y="2171700"/>
            <a:ext cx="4762500" cy="3581400"/>
          </a:xfrm>
          <a:prstGeom prst="rect">
            <a:avLst/>
          </a:prstGeom>
          <a:noFill/>
          <a:ln w="3810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247339" y="5753100"/>
            <a:ext cx="49446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GulimChe" panose="020B0609000101010101" pitchFamily="49" charset="-127"/>
                <a:ea typeface="GulimChe" panose="020B0609000101010101" pitchFamily="49" charset="-127"/>
              </a:rPr>
              <a:t>Source: Federal Strategic Plan to Prevent and End Homelessness</a:t>
            </a:r>
            <a:endParaRPr lang="en-US" sz="1200" b="1" dirty="0">
              <a:latin typeface="GulimChe" panose="020B0609000101010101" pitchFamily="49" charset="-127"/>
              <a:ea typeface="GulimChe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4191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32848" y="2702257"/>
            <a:ext cx="109591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GulimChe" panose="020B0609000101010101" pitchFamily="49" charset="-127"/>
                <a:ea typeface="GulimChe" panose="020B0609000101010101" pitchFamily="49" charset="-127"/>
              </a:rPr>
              <a:t>Progress Being Made </a:t>
            </a:r>
            <a:endParaRPr lang="en-US" sz="5400" dirty="0">
              <a:latin typeface="GulimChe" panose="020B0609000101010101" pitchFamily="49" charset="-127"/>
              <a:ea typeface="GulimChe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794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4397</TotalTime>
  <Words>1186</Words>
  <Application>Microsoft Office PowerPoint</Application>
  <PresentationFormat>Widescreen</PresentationFormat>
  <Paragraphs>152</Paragraphs>
  <Slides>30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Calibri</vt:lpstr>
      <vt:lpstr>Franklin Gothic Book</vt:lpstr>
      <vt:lpstr>GulimChe</vt:lpstr>
      <vt:lpstr>Crop</vt:lpstr>
      <vt:lpstr>Mental Health Disparities among MARGINALIZED populations</vt:lpstr>
      <vt:lpstr>Test your knowledge</vt:lpstr>
      <vt:lpstr>What percentage of U.S. adults with a mental health condition received treatment? </vt:lpstr>
      <vt:lpstr>What is the average loss in life expectancy for bipolar disorder, schizophrenia, alcohol/drug abuse and depression?</vt:lpstr>
      <vt:lpstr>How many Americans die each year from suicide?</vt:lpstr>
      <vt:lpstr>Mr. John Oliver the Wise</vt:lpstr>
      <vt:lpstr>Homeless population</vt:lpstr>
      <vt:lpstr>Mental Health Burden within the Homeless Population</vt:lpstr>
      <vt:lpstr>PowerPoint Presentation</vt:lpstr>
      <vt:lpstr>Operation Safety Net</vt:lpstr>
      <vt:lpstr>Incarcerated population</vt:lpstr>
      <vt:lpstr>Mental Health Burden within the Incarcerated Population</vt:lpstr>
      <vt:lpstr>Mental Health Burden within the Incarcerated Population</vt:lpstr>
      <vt:lpstr>PowerPoint Presentation</vt:lpstr>
      <vt:lpstr>Improving Mental Health for the Incarcerated Population</vt:lpstr>
      <vt:lpstr>LGBTQ Youth</vt:lpstr>
      <vt:lpstr>Mental Health Burden within the LGBTQ Youth Population</vt:lpstr>
      <vt:lpstr>PowerPoint Presentation</vt:lpstr>
      <vt:lpstr>New Mental Health Resources for LGBTQ Youth</vt:lpstr>
      <vt:lpstr>veterans</vt:lpstr>
      <vt:lpstr>Mental Health Burden within the Veteran Population</vt:lpstr>
      <vt:lpstr>PowerPoint Presentation</vt:lpstr>
      <vt:lpstr>Improving Mental Health for the Veteran Population</vt:lpstr>
      <vt:lpstr> Minorities</vt:lpstr>
      <vt:lpstr>Mental Health Burden Among Asian Americans</vt:lpstr>
      <vt:lpstr>Mental Health Burden Among Native Americans</vt:lpstr>
      <vt:lpstr>Mental Health Burden Among Black Americans</vt:lpstr>
      <vt:lpstr>Inadequate State Mental Health Budgets</vt:lpstr>
      <vt:lpstr>Discussion QUESTIONS</vt:lpstr>
      <vt:lpstr>Discussion 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Mental Health Disparities among vulnerable populations</dc:title>
  <dc:creator>Shruti Revankar</dc:creator>
  <cp:lastModifiedBy>Emily</cp:lastModifiedBy>
  <cp:revision>115</cp:revision>
  <dcterms:created xsi:type="dcterms:W3CDTF">2016-02-18T02:44:56Z</dcterms:created>
  <dcterms:modified xsi:type="dcterms:W3CDTF">2016-02-22T18:04:48Z</dcterms:modified>
</cp:coreProperties>
</file>