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108"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932490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Universal_health_car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2470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sz="900">
                <a:solidFill>
                  <a:srgbClr val="333333"/>
                </a:solidFill>
                <a:highlight>
                  <a:srgbClr val="FFFFFF"/>
                </a:highlight>
                <a:latin typeface="Verdana"/>
                <a:ea typeface="Verdana"/>
                <a:cs typeface="Verdana"/>
                <a:sym typeface="Verdana"/>
              </a:rPr>
              <a:t>Thirty-two of the thirty-three developed nations have </a:t>
            </a:r>
            <a:r>
              <a:rPr lang="en" sz="900">
                <a:solidFill>
                  <a:srgbClr val="B96F17"/>
                </a:solidFill>
                <a:highlight>
                  <a:srgbClr val="FFFFFF"/>
                </a:highlight>
                <a:latin typeface="Verdana"/>
                <a:ea typeface="Verdana"/>
                <a:cs typeface="Verdana"/>
                <a:sym typeface="Verdana"/>
                <a:hlinkClick r:id="rId3"/>
              </a:rPr>
              <a:t>universal health care</a:t>
            </a:r>
            <a:r>
              <a:rPr lang="en" sz="900">
                <a:solidFill>
                  <a:srgbClr val="333333"/>
                </a:solidFill>
                <a:highlight>
                  <a:srgbClr val="FFFFFF"/>
                </a:highlight>
                <a:latin typeface="Verdana"/>
                <a:ea typeface="Verdana"/>
                <a:cs typeface="Verdana"/>
                <a:sym typeface="Verdana"/>
              </a:rPr>
              <a:t>, with the United States being the lone exception (as of 2013). </a:t>
            </a:r>
          </a:p>
        </p:txBody>
      </p:sp>
    </p:spTree>
    <p:extLst>
      <p:ext uri="{BB962C8B-B14F-4D97-AF65-F5344CB8AC3E}">
        <p14:creationId xmlns:p14="http://schemas.microsoft.com/office/powerpoint/2010/main" val="145139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CAN WE LEARN FROM HISTORY?</a:t>
            </a:r>
          </a:p>
          <a:p>
            <a:pPr marL="457200" lvl="0" indent="-228600" rtl="0">
              <a:spcBef>
                <a:spcPts val="0"/>
              </a:spcBef>
              <a:buChar char="-"/>
            </a:pPr>
            <a:r>
              <a:rPr lang="en"/>
              <a:t>Political feasibility in the US</a:t>
            </a:r>
          </a:p>
          <a:p>
            <a:pPr marL="457200" lvl="0" indent="-228600" rtl="0">
              <a:spcBef>
                <a:spcPts val="0"/>
              </a:spcBef>
              <a:buChar char="-"/>
            </a:pPr>
            <a:endParaRPr/>
          </a:p>
          <a:p>
            <a:pPr lvl="0" rtl="0">
              <a:spcBef>
                <a:spcPts val="0"/>
              </a:spcBef>
              <a:buNone/>
            </a:pPr>
            <a:r>
              <a:rPr lang="en"/>
              <a:t>1880s: </a:t>
            </a:r>
            <a:r>
              <a:rPr lang="en">
                <a:solidFill>
                  <a:srgbClr val="333333"/>
                </a:solidFill>
                <a:highlight>
                  <a:srgbClr val="FFFFFF"/>
                </a:highlight>
                <a:latin typeface="Georgia"/>
                <a:ea typeface="Georgia"/>
                <a:cs typeface="Georgia"/>
                <a:sym typeface="Georgia"/>
              </a:rPr>
              <a:t>The campaign for some form of universal government-funded health care has stretched for nearly a century in the US On several occasions, advocates believed they were on the verge of success; yet each time they faced defeat.</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1883-1912: essentially the federal government left matters to the states and states left them to private and voluntary programs. The US did have some voluntary funds that provided for their members in the case of sickness or death, but there were no legislative or public programs during the late 19th or early 20th century. In the Progressive Era, which occurred in the early 20th century, reformers were working to improve social conditions for the working class. However unlike European countries, there was not powerful working class support for broad social insurance in the US The labor and socialist parties’ support for health insurance or sickness funds and benefits programs was much more fragmented than in Europe. </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1901-1909: President Theodore Roosevelt was in power and although he supported health insurance because he believed that no country could be strong whose people were sick and poor, most of the initiative for reform took place outside of government. Roosevelt’s successors were mostly conservative leaders, who postponed for about twenty years the kind of presidential leadership that might have involved the national government more extensively in the management of social welfare.</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AALL Bill: 1906, the American Association of Labor Legislation (AALL) finally led the campaign for health insurance. In a nutshell, the bill limited coverage to the working class and all others that earned less than $1200 a year, including dependents. The services of physicians, nurses, and hospitals were included, as was sick pay, maternity benefits, and a death benefit of fifty dollars to pay for funeral expenses. This death benefit becomes significant later on. Costs were to be shared between workers, employers, and the state.</a:t>
            </a:r>
          </a:p>
          <a:p>
            <a:pPr marL="457200" lvl="0" indent="-228600" rtl="0">
              <a:spcBef>
                <a:spcPts val="0"/>
              </a:spcBef>
              <a:buClr>
                <a:srgbClr val="333333"/>
              </a:buClr>
              <a:buFont typeface="Georgia"/>
              <a:buChar char="-"/>
            </a:pPr>
            <a:r>
              <a:rPr lang="en">
                <a:solidFill>
                  <a:srgbClr val="333333"/>
                </a:solidFill>
                <a:highlight>
                  <a:srgbClr val="FFFFFF"/>
                </a:highlight>
                <a:latin typeface="Georgia"/>
                <a:ea typeface="Georgia"/>
                <a:cs typeface="Georgia"/>
                <a:sym typeface="Georgia"/>
              </a:rPr>
              <a:t>Supported by AMA initially but later oppoed, opposed by AFL and commercial insurance companies.</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1917: Anti-German fever → denounced “German socialist insurance” and opponents of health insurance assailed it as a “Prussian menace” inconsistent with American values. End of the compulsory insurance debate until the 1930s.</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1930s: focus shifted from stabilizing income to financing and expanding access to medical care. By now, medical costs for workers were regarded as a more serious problem than wage loss from sickness. ⇒ CCMC 1926-1932 (Committee on the Cost of Medical Care) recommended that more national resources go to medical care and saw voluntary, not compulsory, health insurance as a means to covering these costs. </a:t>
            </a:r>
          </a:p>
          <a:p>
            <a:pPr lvl="0" rtl="0">
              <a:spcBef>
                <a:spcPts val="0"/>
              </a:spcBef>
              <a:buNone/>
            </a:pPr>
            <a:r>
              <a:rPr lang="en">
                <a:solidFill>
                  <a:srgbClr val="333333"/>
                </a:solidFill>
                <a:highlight>
                  <a:srgbClr val="FFFFFF"/>
                </a:highlight>
                <a:latin typeface="Georgia"/>
                <a:ea typeface="Georgia"/>
                <a:cs typeface="Georgia"/>
                <a:sym typeface="Georgia"/>
              </a:rPr>
              <a:t>-------FDR 1st Attempt: Franklin D. Roosevelt (FDR), whose tenure (1933-1945) can be characterized by WWI, the Great Depression, and the New Deal, including the Social Security Bill. We might have thought the Great Depression would create the perfect conditions for passing compulsory health insurance in the US, but with millions out of work, unemployment insurance took priority followed by old age benefits. FDR’s Committee on Economic Security, the CES, feared that inclusion of health insurance in its bill, which was opposed by the AMA,would threaten the passage of the entire Social Security legislation. It was therefore excluded.</a:t>
            </a:r>
          </a:p>
          <a:p>
            <a:pPr lvl="0" rtl="0">
              <a:spcBef>
                <a:spcPts val="0"/>
              </a:spcBef>
              <a:buNone/>
            </a:pPr>
            <a:r>
              <a:rPr lang="en">
                <a:solidFill>
                  <a:srgbClr val="333333"/>
                </a:solidFill>
                <a:highlight>
                  <a:srgbClr val="FFFFFF"/>
                </a:highlight>
                <a:latin typeface="Georgia"/>
                <a:ea typeface="Georgia"/>
                <a:cs typeface="Georgia"/>
                <a:sym typeface="Georgia"/>
              </a:rPr>
              <a:t>-------FDR’s second attempt — Wagner Bill, National Health Act of 1939. which gave general support for a national health program to be funded by federal grants to states and administered by states and localities. However, the 1938 election brought a conservative resurgence and any further innovations in social policy were extremely difficult.</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1940s: Henry Sigerist (medical Historian, JHU).  He passionately believed in a national health program and compulsory health insurance.</a:t>
            </a:r>
          </a:p>
          <a:p>
            <a:pPr marL="457200" lvl="0" indent="-228600" rtl="0">
              <a:spcBef>
                <a:spcPts val="0"/>
              </a:spcBef>
              <a:buClr>
                <a:srgbClr val="333333"/>
              </a:buClr>
              <a:buFont typeface="Georgia"/>
              <a:buChar char="-"/>
            </a:pPr>
            <a:r>
              <a:rPr lang="en">
                <a:solidFill>
                  <a:srgbClr val="333333"/>
                </a:solidFill>
                <a:highlight>
                  <a:srgbClr val="FFFFFF"/>
                </a:highlight>
                <a:latin typeface="Georgia"/>
                <a:ea typeface="Georgia"/>
                <a:cs typeface="Georgia"/>
                <a:sym typeface="Georgia"/>
              </a:rPr>
              <a:t>1943: Wagner-Murray- Dingell Bill. The bill called for compulsory national health insurance and a payroll tax. Although the Wagner-Murray-Dingell Bill generated extensive national debates, with the intensified opposition, the bill never passed by Congress despite its reintroduction every session for 14 years! Had it passed, the Act would have established compulsory national health insurance funded by payroll taxes.</a:t>
            </a:r>
          </a:p>
          <a:p>
            <a:pPr marL="457200" lvl="0" indent="-228600" rtl="0">
              <a:spcBef>
                <a:spcPts val="0"/>
              </a:spcBef>
              <a:buClr>
                <a:srgbClr val="333333"/>
              </a:buClr>
              <a:buFont typeface="Georgia"/>
              <a:buChar char="-"/>
            </a:pPr>
            <a:r>
              <a:rPr lang="en">
                <a:solidFill>
                  <a:srgbClr val="333333"/>
                </a:solidFill>
                <a:highlight>
                  <a:srgbClr val="FFFFFF"/>
                </a:highlight>
                <a:latin typeface="Georgia"/>
                <a:ea typeface="Georgia"/>
                <a:cs typeface="Georgia"/>
                <a:sym typeface="Georgia"/>
              </a:rPr>
              <a:t>TRUMAN: 1945-1953: Cold War/Communism- The health care issue (national health insurance) finally moved into the center arena of national politics and received the unreserved support of an American president. ompulsory health insurance became entangled in the Cold War and its opponents were able to make “socialized medicine” a symbolic issue in the growing crusade against Communist influence in America.  Truman was strongly committed to a single universal comprehensive health insurance plan. Whereas FDR’s 1938 program had a separate proposal for medical care of the needy, it was Truman who proposed a single egalitarian system that included all classes of society, not just the working class. </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1960s:  Union-negotiated health care benefits also served to cushion workers from the impact of health care costs and undermined the movement for a government program. Aime Forand introduced a new proposal in 1958 to cover hospital costs for the aged on social security. Predictably, the AMA undertook a massive campaign to portray a government insurance plan as a threat to the patient-doctor relationship. In response, the government expanded its proposed legislation to cover physician services, and what came of it were Medicare and Medicaid. Finally, in 1965, Johnson signed it into law as part of his Great Society Legislation, capping 20 years of congressional debate.</a:t>
            </a:r>
          </a:p>
          <a:p>
            <a:pPr lvl="0" rtl="0">
              <a:spcBef>
                <a:spcPts val="0"/>
              </a:spcBef>
              <a:buNone/>
            </a:pPr>
            <a:endParaRPr>
              <a:solidFill>
                <a:srgbClr val="333333"/>
              </a:solidFill>
              <a:highlight>
                <a:srgbClr val="FFFFFF"/>
              </a:highlight>
              <a:latin typeface="Georgia"/>
              <a:ea typeface="Georgia"/>
              <a:cs typeface="Georgia"/>
              <a:sym typeface="Georgia"/>
            </a:endParaRPr>
          </a:p>
          <a:p>
            <a:pPr lvl="0" rtl="0">
              <a:spcBef>
                <a:spcPts val="0"/>
              </a:spcBef>
              <a:buNone/>
            </a:pPr>
            <a:r>
              <a:rPr lang="en">
                <a:solidFill>
                  <a:srgbClr val="333333"/>
                </a:solidFill>
                <a:highlight>
                  <a:srgbClr val="FFFFFF"/>
                </a:highlight>
                <a:latin typeface="Georgia"/>
                <a:ea typeface="Georgia"/>
                <a:cs typeface="Georgia"/>
                <a:sym typeface="Georgia"/>
              </a:rPr>
              <a:t>2012 ACA: individual mandate</a:t>
            </a:r>
          </a:p>
          <a:p>
            <a:pPr lvl="0" rtl="0">
              <a:spcBef>
                <a:spcPts val="0"/>
              </a:spcBef>
              <a:buNone/>
            </a:pPr>
            <a:endParaRPr>
              <a:solidFill>
                <a:srgbClr val="333333"/>
              </a:solidFill>
              <a:highlight>
                <a:srgbClr val="FFFFFF"/>
              </a:highlight>
              <a:latin typeface="Georgia"/>
              <a:ea typeface="Georgia"/>
              <a:cs typeface="Georgia"/>
              <a:sym typeface="Georgia"/>
            </a:endParaRPr>
          </a:p>
          <a:p>
            <a:pPr lvl="0">
              <a:spcBef>
                <a:spcPts val="0"/>
              </a:spcBef>
              <a:buNone/>
            </a:pPr>
            <a:endParaRPr>
              <a:solidFill>
                <a:srgbClr val="333333"/>
              </a:solidFill>
              <a:highlight>
                <a:srgbClr val="FFFFFF"/>
              </a:highlight>
              <a:latin typeface="Georgia"/>
              <a:ea typeface="Georgia"/>
              <a:cs typeface="Georgia"/>
              <a:sym typeface="Georgia"/>
            </a:endParaRPr>
          </a:p>
        </p:txBody>
      </p:sp>
    </p:spTree>
    <p:extLst>
      <p:ext uri="{BB962C8B-B14F-4D97-AF65-F5344CB8AC3E}">
        <p14:creationId xmlns:p14="http://schemas.microsoft.com/office/powerpoint/2010/main" val="314329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4212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6472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Question: How does public health achieve this goal?</a:t>
            </a:r>
          </a:p>
          <a:p>
            <a:pPr lvl="0" rtl="0">
              <a:spcBef>
                <a:spcPts val="0"/>
              </a:spcBef>
              <a:buNone/>
            </a:pPr>
            <a:endParaRPr/>
          </a:p>
          <a:p>
            <a:pPr lvl="0">
              <a:spcBef>
                <a:spcPts val="0"/>
              </a:spcBef>
              <a:buNone/>
            </a:pPr>
            <a:r>
              <a:rPr lang="en"/>
              <a:t>Question: How can we engage the public health community to forward the mission of single payer and universal coverage?</a:t>
            </a:r>
          </a:p>
        </p:txBody>
      </p:sp>
    </p:spTree>
    <p:extLst>
      <p:ext uri="{BB962C8B-B14F-4D97-AF65-F5344CB8AC3E}">
        <p14:creationId xmlns:p14="http://schemas.microsoft.com/office/powerpoint/2010/main" val="2063608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Social justice</a:t>
            </a:r>
          </a:p>
          <a:p>
            <a:pPr lvl="0" rtl="0">
              <a:spcBef>
                <a:spcPts val="0"/>
              </a:spcBef>
              <a:buNone/>
            </a:pPr>
            <a:r>
              <a:rPr lang="en"/>
              <a:t>Equity</a:t>
            </a:r>
          </a:p>
          <a:p>
            <a:pPr lvl="0" rtl="0">
              <a:spcBef>
                <a:spcPts val="0"/>
              </a:spcBef>
              <a:buNone/>
            </a:pPr>
            <a:r>
              <a:rPr lang="en"/>
              <a:t>Humanitarianism, health as a human right</a:t>
            </a:r>
          </a:p>
          <a:p>
            <a:pPr lvl="0" rtl="0">
              <a:spcBef>
                <a:spcPts val="0"/>
              </a:spcBef>
              <a:buNone/>
            </a:pPr>
            <a:r>
              <a:rPr lang="en"/>
              <a:t>Equality</a:t>
            </a:r>
          </a:p>
          <a:p>
            <a:pPr lvl="0" rtl="0">
              <a:spcBef>
                <a:spcPts val="0"/>
              </a:spcBef>
              <a:buNone/>
            </a:pPr>
            <a:r>
              <a:rPr lang="en"/>
              <a:t>Prevention</a:t>
            </a:r>
          </a:p>
          <a:p>
            <a:pPr lvl="0" rtl="0">
              <a:spcBef>
                <a:spcPts val="0"/>
              </a:spcBef>
              <a:buNone/>
            </a:pPr>
            <a:r>
              <a:rPr lang="en"/>
              <a:t>Population-focus</a:t>
            </a:r>
          </a:p>
          <a:p>
            <a:pPr lvl="0" rtl="0">
              <a:spcBef>
                <a:spcPts val="0"/>
              </a:spcBef>
              <a:buNone/>
            </a:pPr>
            <a:r>
              <a:rPr lang="en"/>
              <a:t>Mutual Responsibility</a:t>
            </a:r>
          </a:p>
          <a:p>
            <a:pPr lvl="0" rtl="0">
              <a:spcBef>
                <a:spcPts val="0"/>
              </a:spcBef>
              <a:buNone/>
            </a:pPr>
            <a:r>
              <a:rPr lang="en"/>
              <a:t>Cost-effectiveness/affordability</a:t>
            </a:r>
          </a:p>
          <a:p>
            <a:pPr lvl="0" rtl="0">
              <a:spcBef>
                <a:spcPts val="0"/>
              </a:spcBef>
              <a:buNone/>
            </a:pPr>
            <a:r>
              <a:rPr lang="en"/>
              <a:t>Primary care</a:t>
            </a:r>
          </a:p>
          <a:p>
            <a:pPr lvl="0" rtl="0">
              <a:spcBef>
                <a:spcPts val="0"/>
              </a:spcBef>
              <a:buNone/>
            </a:pPr>
            <a:r>
              <a:rPr lang="en"/>
              <a:t>Access</a:t>
            </a:r>
          </a:p>
          <a:p>
            <a:pPr lvl="0">
              <a:spcBef>
                <a:spcPts val="0"/>
              </a:spcBef>
              <a:buNone/>
            </a:pPr>
            <a:r>
              <a:rPr lang="en"/>
              <a:t>Social Determinants of Health</a:t>
            </a:r>
          </a:p>
        </p:txBody>
      </p:sp>
    </p:spTree>
    <p:extLst>
      <p:ext uri="{BB962C8B-B14F-4D97-AF65-F5344CB8AC3E}">
        <p14:creationId xmlns:p14="http://schemas.microsoft.com/office/powerpoint/2010/main" val="3165222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Question: What is equity? What is equality? How do the two differ?</a:t>
            </a:r>
          </a:p>
          <a:p>
            <a:pPr lvl="0" rtl="0">
              <a:spcBef>
                <a:spcPts val="0"/>
              </a:spcBef>
              <a:buNone/>
            </a:pPr>
            <a:endParaRPr/>
          </a:p>
          <a:p>
            <a:pPr lvl="0">
              <a:spcBef>
                <a:spcPts val="0"/>
              </a:spcBef>
              <a:buNone/>
            </a:pPr>
            <a:r>
              <a:rPr lang="en"/>
              <a:t>How does this definition relate to our earlier discussion of health as a human right?</a:t>
            </a:r>
          </a:p>
        </p:txBody>
      </p:sp>
    </p:spTree>
    <p:extLst>
      <p:ext uri="{BB962C8B-B14F-4D97-AF65-F5344CB8AC3E}">
        <p14:creationId xmlns:p14="http://schemas.microsoft.com/office/powerpoint/2010/main" val="3446247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50000"/>
              </a:lnSpc>
              <a:spcBef>
                <a:spcPts val="0"/>
              </a:spcBef>
              <a:spcAft>
                <a:spcPts val="1100"/>
              </a:spcAft>
              <a:buNone/>
            </a:pPr>
            <a:r>
              <a:rPr lang="en">
                <a:solidFill>
                  <a:srgbClr val="333333"/>
                </a:solidFill>
                <a:highlight>
                  <a:srgbClr val="FFFFFF"/>
                </a:highlight>
                <a:latin typeface="Georgia"/>
                <a:ea typeface="Georgia"/>
                <a:cs typeface="Georgia"/>
                <a:sym typeface="Georgia"/>
              </a:rPr>
              <a:t>Providing universal health coverage is a key way to address increasing global inequality</a:t>
            </a:r>
          </a:p>
          <a:p>
            <a:pPr lvl="0" rtl="0">
              <a:lnSpc>
                <a:spcPct val="150000"/>
              </a:lnSpc>
              <a:spcBef>
                <a:spcPts val="0"/>
              </a:spcBef>
              <a:spcAft>
                <a:spcPts val="1100"/>
              </a:spcAft>
              <a:buNone/>
            </a:pPr>
            <a:r>
              <a:rPr lang="en">
                <a:solidFill>
                  <a:srgbClr val="333333"/>
                </a:solidFill>
                <a:highlight>
                  <a:srgbClr val="FFFFFF"/>
                </a:highlight>
                <a:latin typeface="Georgia"/>
                <a:ea typeface="Georgia"/>
                <a:cs typeface="Georgia"/>
                <a:sym typeface="Georgia"/>
              </a:rPr>
              <a:t>Achieving such coverage demands "deliberate policy decisions," she said, adding, "At a time when policies in so many sectors are actually increasing social inequalities, I would be delighted to see health lead the world towards greater fairness in ways that matter to each and every person on the planet."</a:t>
            </a:r>
          </a:p>
        </p:txBody>
      </p:sp>
    </p:spTree>
    <p:extLst>
      <p:ext uri="{BB962C8B-B14F-4D97-AF65-F5344CB8AC3E}">
        <p14:creationId xmlns:p14="http://schemas.microsoft.com/office/powerpoint/2010/main" val="3183724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5,6: Canadian research</a:t>
            </a:r>
          </a:p>
          <a:p>
            <a:pPr lvl="0" rtl="0">
              <a:spcBef>
                <a:spcPts val="0"/>
              </a:spcBef>
              <a:buNone/>
            </a:pPr>
            <a:endParaRPr/>
          </a:p>
          <a:p>
            <a:pPr lvl="0" rtl="0">
              <a:spcBef>
                <a:spcPts val="0"/>
              </a:spcBef>
              <a:buNone/>
            </a:pPr>
            <a:r>
              <a:rPr lang="en"/>
              <a:t>7: Taiwan - Northern Taiwan has more resources allocated, rural areas still suffer</a:t>
            </a:r>
          </a:p>
          <a:p>
            <a:pPr lvl="0" rtl="0">
              <a:spcBef>
                <a:spcPts val="0"/>
              </a:spcBef>
              <a:buNone/>
            </a:pPr>
            <a:endParaRPr/>
          </a:p>
          <a:p>
            <a:pPr lvl="0">
              <a:spcBef>
                <a:spcPts val="0"/>
              </a:spcBef>
              <a:buNone/>
            </a:pPr>
            <a:endParaRPr/>
          </a:p>
        </p:txBody>
      </p:sp>
    </p:spTree>
    <p:extLst>
      <p:ext uri="{BB962C8B-B14F-4D97-AF65-F5344CB8AC3E}">
        <p14:creationId xmlns:p14="http://schemas.microsoft.com/office/powerpoint/2010/main" val="106892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986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69072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602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699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More specifically concerned with eye health</a:t>
            </a:r>
          </a:p>
        </p:txBody>
      </p:sp>
    </p:spTree>
    <p:extLst>
      <p:ext uri="{BB962C8B-B14F-4D97-AF65-F5344CB8AC3E}">
        <p14:creationId xmlns:p14="http://schemas.microsoft.com/office/powerpoint/2010/main" val="782234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780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Thinking about NCDs….outbreak control (Ebola)......</a:t>
            </a:r>
          </a:p>
        </p:txBody>
      </p:sp>
    </p:spTree>
    <p:extLst>
      <p:ext uri="{BB962C8B-B14F-4D97-AF65-F5344CB8AC3E}">
        <p14:creationId xmlns:p14="http://schemas.microsoft.com/office/powerpoint/2010/main" val="3336936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40266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507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8407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190500" lvl="0" rtl="0">
              <a:lnSpc>
                <a:spcPct val="135000"/>
              </a:lnSpc>
              <a:spcBef>
                <a:spcPts val="0"/>
              </a:spcBef>
              <a:spcAft>
                <a:spcPts val="1400"/>
              </a:spcAft>
              <a:buNone/>
            </a:pPr>
            <a:r>
              <a:rPr lang="en" sz="1000" b="1">
                <a:solidFill>
                  <a:srgbClr val="333333"/>
                </a:solidFill>
                <a:highlight>
                  <a:srgbClr val="FFFFFF"/>
                </a:highlight>
              </a:rPr>
              <a:t>Question: what do we need to achieve universal coverage?</a:t>
            </a:r>
          </a:p>
          <a:p>
            <a:pPr lvl="0" rtl="0">
              <a:spcBef>
                <a:spcPts val="0"/>
              </a:spcBef>
              <a:buNone/>
            </a:pPr>
            <a:r>
              <a:rPr lang="en" sz="1000">
                <a:solidFill>
                  <a:srgbClr val="333333"/>
                </a:solidFill>
                <a:highlight>
                  <a:srgbClr val="FFFFFF"/>
                </a:highlight>
              </a:rPr>
              <a:t>Everyone in a population having access to appropriate, promotive, preventive, curative, and rehabilitative health care when they need it and at an affordable cost.</a:t>
            </a:r>
          </a:p>
          <a:p>
            <a:pPr marR="190500" lvl="0" rtl="0">
              <a:lnSpc>
                <a:spcPct val="135000"/>
              </a:lnSpc>
              <a:spcBef>
                <a:spcPts val="0"/>
              </a:spcBef>
              <a:spcAft>
                <a:spcPts val="1400"/>
              </a:spcAft>
              <a:buNone/>
            </a:pPr>
            <a:r>
              <a:rPr lang="en" sz="1000">
                <a:solidFill>
                  <a:srgbClr val="333333"/>
                </a:solidFill>
                <a:highlight>
                  <a:srgbClr val="FFFFFF"/>
                </a:highlight>
              </a:rPr>
              <a:t>For a community or country to achieve universal health coverage, several factors must be in place, including:</a:t>
            </a:r>
          </a:p>
          <a:p>
            <a:pPr marL="457200" marR="190500" lvl="0" indent="-292100" rtl="0">
              <a:lnSpc>
                <a:spcPct val="112500"/>
              </a:lnSpc>
              <a:spcBef>
                <a:spcPts val="0"/>
              </a:spcBef>
              <a:spcAft>
                <a:spcPts val="1400"/>
              </a:spcAft>
              <a:buClr>
                <a:srgbClr val="333333"/>
              </a:buClr>
              <a:buSzPct val="100000"/>
            </a:pPr>
            <a:r>
              <a:rPr lang="en" sz="1000">
                <a:solidFill>
                  <a:srgbClr val="333333"/>
                </a:solidFill>
                <a:highlight>
                  <a:srgbClr val="FFFFFF"/>
                </a:highlight>
              </a:rPr>
              <a:t>A strong, efficient, well-run health system that meets priority health needs through people-centred integrated care (including services for HIV, tuberculosis, malaria, noncommunicable diseases, maternal and child health) by:</a:t>
            </a:r>
          </a:p>
          <a:p>
            <a:pPr marL="914400" marR="190500" lvl="1" indent="-292100" rtl="0">
              <a:lnSpc>
                <a:spcPct val="112500"/>
              </a:lnSpc>
              <a:spcBef>
                <a:spcPts val="0"/>
              </a:spcBef>
              <a:spcAft>
                <a:spcPts val="2200"/>
              </a:spcAft>
              <a:buClr>
                <a:srgbClr val="333333"/>
              </a:buClr>
              <a:buSzPct val="100000"/>
            </a:pPr>
            <a:r>
              <a:rPr lang="en" sz="1000">
                <a:solidFill>
                  <a:srgbClr val="333333"/>
                </a:solidFill>
                <a:highlight>
                  <a:srgbClr val="FFFFFF"/>
                </a:highlight>
              </a:rPr>
              <a:t>informing and encouraging people to stay healthy and prevent illness;</a:t>
            </a:r>
          </a:p>
          <a:p>
            <a:pPr marL="914400" marR="190500" lvl="1" indent="-292100" rtl="0">
              <a:lnSpc>
                <a:spcPct val="112500"/>
              </a:lnSpc>
              <a:spcBef>
                <a:spcPts val="0"/>
              </a:spcBef>
              <a:spcAft>
                <a:spcPts val="2200"/>
              </a:spcAft>
              <a:buClr>
                <a:srgbClr val="333333"/>
              </a:buClr>
              <a:buSzPct val="100000"/>
            </a:pPr>
            <a:r>
              <a:rPr lang="en" sz="1000">
                <a:solidFill>
                  <a:srgbClr val="333333"/>
                </a:solidFill>
                <a:highlight>
                  <a:srgbClr val="FFFFFF"/>
                </a:highlight>
              </a:rPr>
              <a:t>detecting health conditions early;</a:t>
            </a:r>
          </a:p>
          <a:p>
            <a:pPr marL="914400" marR="190500" lvl="1" indent="-292100" rtl="0">
              <a:lnSpc>
                <a:spcPct val="112500"/>
              </a:lnSpc>
              <a:spcBef>
                <a:spcPts val="0"/>
              </a:spcBef>
              <a:spcAft>
                <a:spcPts val="2200"/>
              </a:spcAft>
              <a:buClr>
                <a:srgbClr val="333333"/>
              </a:buClr>
              <a:buSzPct val="100000"/>
            </a:pPr>
            <a:r>
              <a:rPr lang="en" sz="1000">
                <a:solidFill>
                  <a:srgbClr val="333333"/>
                </a:solidFill>
                <a:highlight>
                  <a:srgbClr val="FFFFFF"/>
                </a:highlight>
              </a:rPr>
              <a:t>having the capacity to treat disease; and</a:t>
            </a:r>
          </a:p>
          <a:p>
            <a:pPr marL="914400" marR="190500" lvl="1" indent="-292100" rtl="0">
              <a:lnSpc>
                <a:spcPct val="112500"/>
              </a:lnSpc>
              <a:spcBef>
                <a:spcPts val="0"/>
              </a:spcBef>
              <a:spcAft>
                <a:spcPts val="2200"/>
              </a:spcAft>
              <a:buClr>
                <a:srgbClr val="333333"/>
              </a:buClr>
              <a:buSzPct val="100000"/>
            </a:pPr>
            <a:r>
              <a:rPr lang="en" sz="1000">
                <a:solidFill>
                  <a:srgbClr val="333333"/>
                </a:solidFill>
                <a:highlight>
                  <a:srgbClr val="FFFFFF"/>
                </a:highlight>
              </a:rPr>
              <a:t>helping patients with rehabilitation.</a:t>
            </a:r>
          </a:p>
          <a:p>
            <a:pPr marL="457200" marR="190500" lvl="0" indent="-292100" rtl="0">
              <a:lnSpc>
                <a:spcPct val="112500"/>
              </a:lnSpc>
              <a:spcBef>
                <a:spcPts val="0"/>
              </a:spcBef>
              <a:spcAft>
                <a:spcPts val="1400"/>
              </a:spcAft>
              <a:buClr>
                <a:srgbClr val="333333"/>
              </a:buClr>
              <a:buSzPct val="100000"/>
            </a:pPr>
            <a:r>
              <a:rPr lang="en" sz="1000">
                <a:solidFill>
                  <a:srgbClr val="333333"/>
                </a:solidFill>
                <a:highlight>
                  <a:srgbClr val="FFFFFF"/>
                </a:highlight>
              </a:rPr>
              <a:t>Affordability – a system for financing health services so people do not suffer financial hardship when using them. This can be achieved in a variety of ways.</a:t>
            </a:r>
          </a:p>
          <a:p>
            <a:pPr marL="457200" marR="190500" lvl="0" indent="-292100" rtl="0">
              <a:lnSpc>
                <a:spcPct val="112500"/>
              </a:lnSpc>
              <a:spcBef>
                <a:spcPts val="0"/>
              </a:spcBef>
              <a:spcAft>
                <a:spcPts val="1400"/>
              </a:spcAft>
              <a:buClr>
                <a:srgbClr val="333333"/>
              </a:buClr>
              <a:buSzPct val="100000"/>
            </a:pPr>
            <a:r>
              <a:rPr lang="en" sz="1000">
                <a:solidFill>
                  <a:srgbClr val="333333"/>
                </a:solidFill>
                <a:highlight>
                  <a:srgbClr val="FFFFFF"/>
                </a:highlight>
              </a:rPr>
              <a:t>Access to essential medicines and technologies to diagnose and treat medical problems.</a:t>
            </a:r>
          </a:p>
          <a:p>
            <a:pPr marL="457200" marR="190500" lvl="0" indent="-292100" rtl="0">
              <a:lnSpc>
                <a:spcPct val="112500"/>
              </a:lnSpc>
              <a:spcBef>
                <a:spcPts val="0"/>
              </a:spcBef>
              <a:spcAft>
                <a:spcPts val="1400"/>
              </a:spcAft>
              <a:buClr>
                <a:srgbClr val="333333"/>
              </a:buClr>
              <a:buSzPct val="100000"/>
            </a:pPr>
            <a:r>
              <a:rPr lang="en" sz="1000">
                <a:solidFill>
                  <a:srgbClr val="333333"/>
                </a:solidFill>
                <a:highlight>
                  <a:srgbClr val="FFFFFF"/>
                </a:highlight>
              </a:rPr>
              <a:t>A sufficient capacity of well-trained, motivated health workers to provide the services to meet patients’ needs based on the best available evidence.</a:t>
            </a:r>
          </a:p>
        </p:txBody>
      </p:sp>
    </p:spTree>
    <p:extLst>
      <p:ext uri="{BB962C8B-B14F-4D97-AF65-F5344CB8AC3E}">
        <p14:creationId xmlns:p14="http://schemas.microsoft.com/office/powerpoint/2010/main" val="3980722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Is health a human right?--&gt; does this mean all services?</a:t>
            </a:r>
          </a:p>
          <a:p>
            <a:pPr lvl="0" rtl="0">
              <a:spcBef>
                <a:spcPts val="0"/>
              </a:spcBef>
              <a:buNone/>
            </a:pPr>
            <a:endParaRPr/>
          </a:p>
          <a:p>
            <a:pPr lvl="0" rtl="0">
              <a:spcBef>
                <a:spcPts val="0"/>
              </a:spcBef>
              <a:buNone/>
            </a:pPr>
            <a:r>
              <a:rPr lang="en"/>
              <a:t>How do you define health? How do you define universal coverage? </a:t>
            </a:r>
          </a:p>
          <a:p>
            <a:pPr lvl="0" rtl="0">
              <a:spcBef>
                <a:spcPts val="0"/>
              </a:spcBef>
              <a:buNone/>
            </a:pPr>
            <a:r>
              <a:rPr lang="en"/>
              <a:t>Anything missing from the definition as defined as WHO?</a:t>
            </a:r>
          </a:p>
          <a:p>
            <a:pPr lvl="0" rtl="0">
              <a:spcBef>
                <a:spcPts val="0"/>
              </a:spcBef>
              <a:buNone/>
            </a:pPr>
            <a:endParaRPr/>
          </a:p>
          <a:p>
            <a:pPr lvl="0" rtl="0">
              <a:spcBef>
                <a:spcPts val="0"/>
              </a:spcBef>
              <a:buNone/>
            </a:pPr>
            <a:r>
              <a:rPr lang="en"/>
              <a:t>Does single-payer achieve universal coverage?</a:t>
            </a:r>
          </a:p>
          <a:p>
            <a:pPr lvl="0" rtl="0">
              <a:spcBef>
                <a:spcPts val="0"/>
              </a:spcBef>
              <a:buNone/>
            </a:pPr>
            <a:endParaRPr/>
          </a:p>
          <a:p>
            <a:pPr lvl="0">
              <a:spcBef>
                <a:spcPts val="0"/>
              </a:spcBef>
              <a:buNone/>
            </a:pPr>
            <a:endParaRPr/>
          </a:p>
        </p:txBody>
      </p:sp>
    </p:spTree>
    <p:extLst>
      <p:ext uri="{BB962C8B-B14F-4D97-AF65-F5344CB8AC3E}">
        <p14:creationId xmlns:p14="http://schemas.microsoft.com/office/powerpoint/2010/main" val="471593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1880s: Named for the Prussian Chancellor Otto von Bismarck invented the welfare state as part of the unification of Germany in the 19th century. insurers are called "sickness funds" - everyone had to be covered, not for profit. </a:t>
            </a:r>
            <a:r>
              <a:rPr lang="en" b="1">
                <a:solidFill>
                  <a:schemeClr val="dk1"/>
                </a:solidFill>
              </a:rPr>
              <a:t>Cumpulsory sickness insurance.</a:t>
            </a:r>
          </a:p>
          <a:p>
            <a:pPr marL="457200" lvl="0" indent="-228600" rtl="0">
              <a:spcBef>
                <a:spcPts val="0"/>
              </a:spcBef>
              <a:buClr>
                <a:schemeClr val="dk1"/>
              </a:buClr>
              <a:buChar char="-"/>
            </a:pPr>
            <a:r>
              <a:rPr lang="en">
                <a:solidFill>
                  <a:srgbClr val="333333"/>
                </a:solidFill>
                <a:highlight>
                  <a:srgbClr val="FFFFFF"/>
                </a:highlight>
                <a:latin typeface="Georgia"/>
                <a:ea typeface="Georgia"/>
                <a:cs typeface="Georgia"/>
                <a:sym typeface="Georgia"/>
              </a:rPr>
              <a:t>The primary reason for the emergence of these programs in Europe was income stabilization and protection against the wage loss of sickness rather than payment for medical expenses, which came later.</a:t>
            </a:r>
          </a:p>
          <a:p>
            <a:pPr lvl="0" rtl="0">
              <a:spcBef>
                <a:spcPts val="0"/>
              </a:spcBef>
              <a:buNone/>
            </a:pPr>
            <a:r>
              <a:rPr lang="en">
                <a:solidFill>
                  <a:schemeClr val="dk1"/>
                </a:solidFill>
              </a:rPr>
              <a:t>1945: NHS established - a time when Britain saw health care as crucial to one of the "five giants" that were declared should be slain during post-war reconstruction. (want, disease, squalor, ignorance, idleness) The cataclysm of war provided an opportunity that might not have been taken in quieter times.</a:t>
            </a:r>
          </a:p>
          <a:p>
            <a:pPr lvl="0" rtl="0">
              <a:spcBef>
                <a:spcPts val="0"/>
              </a:spcBef>
              <a:buNone/>
            </a:pPr>
            <a:r>
              <a:rPr lang="en"/>
              <a:t>1948: WHO Universal Declaration of Human Rights: “the right of everyone to the enjoyment of the highest attainable standard of physical and mental health”— now a cornerstone to global health governance.</a:t>
            </a:r>
          </a:p>
          <a:p>
            <a:pPr lvl="0" rtl="0">
              <a:spcBef>
                <a:spcPts val="0"/>
              </a:spcBef>
              <a:buClr>
                <a:schemeClr val="dk1"/>
              </a:buClr>
              <a:buSzPct val="100000"/>
              <a:buFont typeface="Arial"/>
              <a:buNone/>
            </a:pPr>
            <a:r>
              <a:rPr lang="en"/>
              <a:t>1978:  The International Conference on Primary Health Care (PHC) convened by WHO and United Nations Children's Fund (UNICEF) in Alma Ata (Kazakhstan) in 1978 and attended for the first time by representatives from all countries in the world, generated a solemn Declaration that strongly</a:t>
            </a:r>
          </a:p>
          <a:p>
            <a:pPr lvl="0" rtl="0">
              <a:spcBef>
                <a:spcPts val="0"/>
              </a:spcBef>
              <a:buClr>
                <a:schemeClr val="dk1"/>
              </a:buClr>
              <a:buSzPct val="100000"/>
              <a:buFont typeface="Arial"/>
              <a:buNone/>
            </a:pPr>
            <a:r>
              <a:rPr lang="en"/>
              <a:t>emphasized: a) health as a basic human right; b) the role of the state in the universal provision of health care; c) community participation as a fundamental prerequisite for effective health care. </a:t>
            </a:r>
          </a:p>
          <a:p>
            <a:pPr lvl="0" rtl="0">
              <a:spcBef>
                <a:spcPts val="0"/>
              </a:spcBef>
              <a:buClr>
                <a:schemeClr val="dk1"/>
              </a:buClr>
              <a:buSzPct val="100000"/>
              <a:buFont typeface="Arial"/>
              <a:buNone/>
            </a:pPr>
            <a:r>
              <a:rPr lang="en"/>
              <a:t>1980s: HIV/AIDs created a renewed interest in justice and the perception of health as a human right. scared a lot of people.</a:t>
            </a:r>
          </a:p>
          <a:p>
            <a:pPr lvl="0" rtl="0">
              <a:spcBef>
                <a:spcPts val="0"/>
              </a:spcBef>
              <a:buClr>
                <a:schemeClr val="dk1"/>
              </a:buClr>
              <a:buSzPct val="100000"/>
              <a:buFont typeface="Arial"/>
              <a:buNone/>
            </a:pPr>
            <a:r>
              <a:rPr lang="en"/>
              <a:t>2005: </a:t>
            </a:r>
            <a:r>
              <a:rPr lang="en" sz="1000">
                <a:solidFill>
                  <a:srgbClr val="333333"/>
                </a:solidFill>
                <a:highlight>
                  <a:srgbClr val="FFFFFF"/>
                </a:highlight>
              </a:rPr>
              <a:t>Noting that health-financing systems in many countries need to be further developed in order to guarantee access to necessary services while providing protection against financial risk, the Assembly adopted a resolution on </a:t>
            </a:r>
            <a:r>
              <a:rPr lang="en" sz="1000" b="1">
                <a:solidFill>
                  <a:srgbClr val="333333"/>
                </a:solidFill>
                <a:highlight>
                  <a:srgbClr val="FFFFFF"/>
                </a:highlight>
              </a:rPr>
              <a:t>sustainable health financing and universal coverage and social health insurance</a:t>
            </a:r>
            <a:r>
              <a:rPr lang="en" sz="1000">
                <a:solidFill>
                  <a:srgbClr val="333333"/>
                </a:solidFill>
                <a:highlight>
                  <a:srgbClr val="FFFFFF"/>
                </a:highlight>
              </a:rPr>
              <a:t> and urged the Director-General to provide support to Member States to evaluate the impact of changes in health-financing systems on health services as they move towards universal coverage.</a:t>
            </a:r>
          </a:p>
          <a:p>
            <a:pPr lvl="0">
              <a:spcBef>
                <a:spcPts val="0"/>
              </a:spcBef>
              <a:buNone/>
            </a:pPr>
            <a:endParaRPr/>
          </a:p>
        </p:txBody>
      </p:sp>
    </p:spTree>
    <p:extLst>
      <p:ext uri="{BB962C8B-B14F-4D97-AF65-F5344CB8AC3E}">
        <p14:creationId xmlns:p14="http://schemas.microsoft.com/office/powerpoint/2010/main" val="3777547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190500" lvl="0" rtl="0">
              <a:lnSpc>
                <a:spcPct val="135000"/>
              </a:lnSpc>
              <a:spcBef>
                <a:spcPts val="0"/>
              </a:spcBef>
              <a:spcAft>
                <a:spcPts val="1400"/>
              </a:spcAft>
              <a:buNone/>
            </a:pPr>
            <a:r>
              <a:rPr lang="en"/>
              <a:t>2010: WHO Report: </a:t>
            </a:r>
            <a:r>
              <a:rPr lang="en" sz="900">
                <a:solidFill>
                  <a:schemeClr val="dk1"/>
                </a:solidFill>
                <a:highlight>
                  <a:srgbClr val="FFFFFF"/>
                </a:highlight>
                <a:latin typeface="Verdana"/>
                <a:ea typeface="Verdana"/>
                <a:cs typeface="Verdana"/>
                <a:sym typeface="Verdana"/>
              </a:rPr>
              <a:t>“Health Systems Financing: The Path to Universal Coverage”. I</a:t>
            </a:r>
            <a:r>
              <a:rPr lang="en" sz="1000">
                <a:solidFill>
                  <a:srgbClr val="333333"/>
                </a:solidFill>
                <a:highlight>
                  <a:srgbClr val="FFFFFF"/>
                </a:highlight>
              </a:rPr>
              <a:t>n this report, the World Health Organization maps out what countries can do to modify their financing systems so they can move more quickly towards this goal - universal coverage - and sustain the gains that have been achieved The report builds on new research and lessons learnt from country experience. It provides an action agenda for countries at all stages of development and proposes ways that the international community can better support efforts in low income countries to achieve universal coverage and improve health outcomes.</a:t>
            </a:r>
          </a:p>
          <a:p>
            <a:pPr marR="190500" lvl="0" rtl="0">
              <a:lnSpc>
                <a:spcPct val="135000"/>
              </a:lnSpc>
              <a:spcBef>
                <a:spcPts val="0"/>
              </a:spcBef>
              <a:spcAft>
                <a:spcPts val="1400"/>
              </a:spcAft>
              <a:buNone/>
            </a:pPr>
            <a:r>
              <a:rPr lang="en" sz="900">
                <a:solidFill>
                  <a:schemeClr val="dk1"/>
                </a:solidFill>
                <a:highlight>
                  <a:srgbClr val="FFFFFF"/>
                </a:highlight>
                <a:latin typeface="Verdana"/>
                <a:ea typeface="Verdana"/>
                <a:cs typeface="Verdana"/>
                <a:sym typeface="Verdana"/>
              </a:rPr>
              <a:t>2012: </a:t>
            </a:r>
            <a:r>
              <a:rPr lang="en" sz="1000">
                <a:solidFill>
                  <a:srgbClr val="111111"/>
                </a:solidFill>
                <a:highlight>
                  <a:srgbClr val="FFFFFF"/>
                </a:highlight>
                <a:latin typeface="Verdana"/>
                <a:ea typeface="Verdana"/>
                <a:cs typeface="Verdana"/>
                <a:sym typeface="Verdana"/>
              </a:rPr>
              <a:t>A special </a:t>
            </a:r>
            <a:r>
              <a:rPr lang="en" sz="1000" i="1">
                <a:solidFill>
                  <a:srgbClr val="111111"/>
                </a:solidFill>
                <a:highlight>
                  <a:srgbClr val="FFFFFF"/>
                </a:highlight>
                <a:latin typeface="Verdana"/>
                <a:ea typeface="Verdana"/>
                <a:cs typeface="Verdana"/>
                <a:sym typeface="Verdana"/>
              </a:rPr>
              <a:t>Lancet</a:t>
            </a:r>
            <a:r>
              <a:rPr lang="en" sz="1000">
                <a:solidFill>
                  <a:srgbClr val="111111"/>
                </a:solidFill>
                <a:highlight>
                  <a:srgbClr val="FFFFFF"/>
                </a:highlight>
                <a:latin typeface="Verdana"/>
                <a:ea typeface="Verdana"/>
                <a:cs typeface="Verdana"/>
                <a:sym typeface="Verdana"/>
              </a:rPr>
              <a:t> series on progress toward universal health coverage, </a:t>
            </a:r>
            <a:r>
              <a:rPr lang="en" sz="1000">
                <a:solidFill>
                  <a:srgbClr val="333333"/>
                </a:solidFill>
                <a:highlight>
                  <a:srgbClr val="FFFFFF"/>
                </a:highlight>
              </a:rPr>
              <a:t>This first of its kind series addresses and expands upon three critical elements in the global movement towards UHC: the effects of universal health coverage on population health; government involvement in universal health coverage, and how low-income and lower middle-income countries in Africa and Asia are progressing towards universal health coverage. WHA: UHC “is the single most powerful concept that public health has to offer”- Margaret Chan.</a:t>
            </a:r>
          </a:p>
          <a:p>
            <a:pPr marR="190500" lvl="0" rtl="0">
              <a:lnSpc>
                <a:spcPct val="135000"/>
              </a:lnSpc>
              <a:spcBef>
                <a:spcPts val="0"/>
              </a:spcBef>
              <a:spcAft>
                <a:spcPts val="1400"/>
              </a:spcAft>
              <a:buNone/>
            </a:pPr>
            <a:r>
              <a:rPr lang="en"/>
              <a:t>2013:  BASED IN JUSTICE. </a:t>
            </a:r>
            <a:r>
              <a:rPr lang="en" sz="900">
                <a:solidFill>
                  <a:schemeClr val="dk1"/>
                </a:solidFill>
                <a:highlight>
                  <a:srgbClr val="FFFFFF"/>
                </a:highlight>
              </a:rPr>
              <a:t> Framework Convention on Global Health (FCGH)–grounded in the right to health, with the central goal of reducing immense domestic and global health inequities–could serve as a robust global governance instrument to underpin the United Nations post-2015 Millennium Development Goals (MDGs). It would ensure for all people the three essential conditions for a healthy life–public health, health care, and the positive social determinants of health–while advancing good governance, responding to drivers of health disadvantages for marginalized populations, elevating health in other legal regimes, and enhancing people's ability to claim their rights.</a:t>
            </a:r>
            <a:r>
              <a:rPr lang="en">
                <a:solidFill>
                  <a:schemeClr val="dk1"/>
                </a:solidFill>
              </a:rPr>
              <a:t>Framework monitors three different indicators: </a:t>
            </a:r>
            <a:r>
              <a:rPr lang="en" sz="1000">
                <a:solidFill>
                  <a:srgbClr val="333333"/>
                </a:solidFill>
              </a:rPr>
              <a:t> health service coverage; financial risk protection; and equity or coverage for the entire population.</a:t>
            </a:r>
          </a:p>
          <a:p>
            <a:pPr marL="457200" marR="190500" lvl="0" indent="-292100" rtl="0">
              <a:lnSpc>
                <a:spcPct val="135000"/>
              </a:lnSpc>
              <a:spcBef>
                <a:spcPts val="0"/>
              </a:spcBef>
              <a:spcAft>
                <a:spcPts val="1400"/>
              </a:spcAft>
              <a:buClr>
                <a:srgbClr val="333333"/>
              </a:buClr>
              <a:buSzPct val="100000"/>
              <a:buChar char="-"/>
            </a:pPr>
            <a:r>
              <a:rPr lang="en" sz="1000">
                <a:solidFill>
                  <a:srgbClr val="333333"/>
                </a:solidFill>
              </a:rPr>
              <a:t>WB UHC series: looked at 22 countries + MASS with UHC. </a:t>
            </a:r>
            <a:r>
              <a:rPr lang="en" sz="1000">
                <a:solidFill>
                  <a:srgbClr val="333333"/>
                </a:solidFill>
                <a:highlight>
                  <a:srgbClr val="DADCCF"/>
                </a:highlight>
              </a:rPr>
              <a:t>The Bank’s universal health coverage study series offers knowledge and operational tools to help countries tackle challenges in ways that are fiscally sustainable and that enhance equity and efficiency. The team will also test the UNICAT, a new universal coverage assessment tool, which they developed based on lessons from the studies. The tool will help countries assess their strengths and weaknesses in implementing universal health coverage.</a:t>
            </a:r>
          </a:p>
          <a:p>
            <a:pPr lvl="0" rtl="0">
              <a:lnSpc>
                <a:spcPct val="150000"/>
              </a:lnSpc>
              <a:spcBef>
                <a:spcPts val="0"/>
              </a:spcBef>
              <a:spcAft>
                <a:spcPts val="800"/>
              </a:spcAft>
              <a:buNone/>
            </a:pPr>
            <a:r>
              <a:rPr lang="en"/>
              <a:t>2014: UHC high priority in the post-MDGs era: SDGs. Has moved to the top of the Global Health Agenda. </a:t>
            </a:r>
            <a:r>
              <a:rPr lang="en" sz="900">
                <a:solidFill>
                  <a:schemeClr val="dk1"/>
                </a:solidFill>
                <a:highlight>
                  <a:srgbClr val="FFFFFF"/>
                </a:highlight>
                <a:latin typeface="Verdana"/>
                <a:ea typeface="Verdana"/>
                <a:cs typeface="Verdana"/>
                <a:sym typeface="Verdana"/>
              </a:rPr>
              <a:t>Co-sponsored by the World Bank Group and the World Health Organization (WHO), this half-day high-level event will identify ways in which countries can accelerate achievement of the Millennium Development Goals (MDGs) and emerging post-2015 targets with aligned support from the global development community  around universal health coverage.</a:t>
            </a:r>
          </a:p>
        </p:txBody>
      </p:sp>
    </p:spTree>
    <p:extLst>
      <p:ext uri="{BB962C8B-B14F-4D97-AF65-F5344CB8AC3E}">
        <p14:creationId xmlns:p14="http://schemas.microsoft.com/office/powerpoint/2010/main" val="3713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10000"/>
              <a:buFont typeface="Arial"/>
              <a:buNone/>
            </a:pPr>
            <a:r>
              <a:rPr lang="en" sz="1000">
                <a:solidFill>
                  <a:srgbClr val="333333"/>
                </a:solidFill>
                <a:highlight>
                  <a:srgbClr val="FFFFFF"/>
                </a:highlight>
              </a:rPr>
              <a:t>Every year 100 million people are pushed into poverty because they have to pay for health services directly. </a:t>
            </a:r>
          </a:p>
          <a:p>
            <a:pPr lvl="0" rtl="0">
              <a:spcBef>
                <a:spcPts val="0"/>
              </a:spcBef>
              <a:buClr>
                <a:schemeClr val="dk1"/>
              </a:buClr>
              <a:buSzPct val="100000"/>
              <a:buFont typeface="Arial"/>
              <a:buNone/>
            </a:pPr>
            <a:endParaRPr>
              <a:solidFill>
                <a:schemeClr val="dk1"/>
              </a:solidFill>
            </a:endParaRPr>
          </a:p>
          <a:p>
            <a:pPr marR="190500" lvl="0" rtl="0">
              <a:lnSpc>
                <a:spcPct val="135000"/>
              </a:lnSpc>
              <a:spcBef>
                <a:spcPts val="0"/>
              </a:spcBef>
              <a:spcAft>
                <a:spcPts val="1400"/>
              </a:spcAft>
              <a:buClr>
                <a:schemeClr val="dk1"/>
              </a:buClr>
              <a:buSzPct val="110000"/>
              <a:buFont typeface="Arial"/>
              <a:buNone/>
            </a:pPr>
            <a:r>
              <a:rPr lang="en" sz="1000">
                <a:solidFill>
                  <a:srgbClr val="333333"/>
                </a:solidFill>
                <a:highlight>
                  <a:srgbClr val="FFFFFF"/>
                </a:highlight>
              </a:rPr>
              <a:t>Universal health coverage has a </a:t>
            </a:r>
            <a:r>
              <a:rPr lang="en" sz="1000" u="sng">
                <a:solidFill>
                  <a:srgbClr val="333333"/>
                </a:solidFill>
                <a:highlight>
                  <a:srgbClr val="FFFFFF"/>
                </a:highlight>
              </a:rPr>
              <a:t>direct impact on a population’s health</a:t>
            </a:r>
            <a:r>
              <a:rPr lang="en" sz="1000">
                <a:solidFill>
                  <a:srgbClr val="333333"/>
                </a:solidFill>
                <a:highlight>
                  <a:srgbClr val="FFFFFF"/>
                </a:highlight>
              </a:rPr>
              <a:t>. Access to health services enables people to be more productive and active contributors to their families and communities. It also ensures that children can go to school and learn. At the same time, financial risk protection prevents people from being pushed into poverty when they have to pay for health services out of their own pockets. Universal health coverage is thus a critical component of sustainable development and poverty reduction, and a key element of any effort to reduce social inequities. Universal coverage is the hallmark of a government’s commitment to improve the wellbeing of all its citizens.</a:t>
            </a:r>
          </a:p>
          <a:p>
            <a:pPr lvl="0" rtl="0">
              <a:lnSpc>
                <a:spcPct val="115000"/>
              </a:lnSpc>
              <a:spcBef>
                <a:spcPts val="0"/>
              </a:spcBef>
              <a:buClr>
                <a:schemeClr val="dk1"/>
              </a:buClr>
              <a:buSzPct val="110000"/>
              <a:buFont typeface="Arial"/>
              <a:buNone/>
            </a:pPr>
            <a:endParaRPr sz="1000">
              <a:solidFill>
                <a:srgbClr val="333333"/>
              </a:solidFill>
              <a:highlight>
                <a:srgbClr val="FFFFFF"/>
              </a:highlight>
            </a:endParaRPr>
          </a:p>
          <a:p>
            <a:pPr lvl="0">
              <a:spcBef>
                <a:spcPts val="0"/>
              </a:spcBef>
              <a:buNone/>
            </a:pPr>
            <a:endParaRPr/>
          </a:p>
        </p:txBody>
      </p:sp>
    </p:spTree>
    <p:extLst>
      <p:ext uri="{BB962C8B-B14F-4D97-AF65-F5344CB8AC3E}">
        <p14:creationId xmlns:p14="http://schemas.microsoft.com/office/powerpoint/2010/main" val="4143036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Question: how can we achieve universal coverage?</a:t>
            </a:r>
          </a:p>
          <a:p>
            <a:pPr lvl="0" rtl="0">
              <a:spcBef>
                <a:spcPts val="0"/>
              </a:spcBef>
              <a:buNone/>
            </a:pPr>
            <a:r>
              <a:rPr lang="en"/>
              <a:t>-national health reform → single-payer</a:t>
            </a:r>
          </a:p>
          <a:p>
            <a:pPr lvl="0" rtl="0">
              <a:spcBef>
                <a:spcPts val="0"/>
              </a:spcBef>
              <a:buNone/>
            </a:pPr>
            <a:endParaRPr/>
          </a:p>
          <a:p>
            <a:pPr lvl="0" rtl="0">
              <a:spcBef>
                <a:spcPts val="0"/>
              </a:spcBef>
              <a:buNone/>
            </a:pPr>
            <a:r>
              <a:rPr lang="en"/>
              <a:t>-single payer is an insurance reform → what else do we need? (think about the three parts of universal coverage) </a:t>
            </a:r>
          </a:p>
          <a:p>
            <a:pPr lvl="0" rtl="0">
              <a:spcBef>
                <a:spcPts val="0"/>
              </a:spcBef>
              <a:buNone/>
            </a:pPr>
            <a:endParaRPr/>
          </a:p>
          <a:p>
            <a:pPr lvl="0" rtl="0">
              <a:spcBef>
                <a:spcPts val="0"/>
              </a:spcBef>
              <a:buNone/>
            </a:pPr>
            <a:r>
              <a:rPr lang="en"/>
              <a:t>-Access: better health systems, delivery of care</a:t>
            </a:r>
          </a:p>
          <a:p>
            <a:pPr lvl="0" rtl="0">
              <a:spcBef>
                <a:spcPts val="0"/>
              </a:spcBef>
              <a:buNone/>
            </a:pPr>
            <a:r>
              <a:rPr lang="en"/>
              <a:t>-Affordable: physician payments, what services are we valuing</a:t>
            </a:r>
          </a:p>
          <a:p>
            <a:pPr lvl="0" rtl="0">
              <a:spcBef>
                <a:spcPts val="0"/>
              </a:spcBef>
              <a:buNone/>
            </a:pPr>
            <a:r>
              <a:rPr lang="en"/>
              <a:t>-Quality: primary care services, prevention services,</a:t>
            </a:r>
          </a:p>
          <a:p>
            <a:pPr lvl="0" rtl="0">
              <a:spcBef>
                <a:spcPts val="0"/>
              </a:spcBef>
              <a:buNone/>
            </a:pPr>
            <a:endParaRPr/>
          </a:p>
          <a:p>
            <a:pPr lvl="0">
              <a:spcBef>
                <a:spcPts val="0"/>
              </a:spcBef>
              <a:buNone/>
            </a:pPr>
            <a:r>
              <a:rPr lang="en"/>
              <a:t>Video: by WHO looking at how different countries are implementing policies and programs to achieve universal coverage</a:t>
            </a:r>
          </a:p>
        </p:txBody>
      </p:sp>
    </p:spTree>
    <p:extLst>
      <p:ext uri="{BB962C8B-B14F-4D97-AF65-F5344CB8AC3E}">
        <p14:creationId xmlns:p14="http://schemas.microsoft.com/office/powerpoint/2010/main" val="246602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6"/>
        <p:cNvGrpSpPr/>
        <p:nvPr/>
      </p:nvGrpSpPr>
      <p:grpSpPr>
        <a:xfrm>
          <a:off x="0" y="0"/>
          <a:ext cx="0" cy="0"/>
          <a:chOff x="0" y="0"/>
          <a:chExt cx="0" cy="0"/>
        </a:xfrm>
      </p:grpSpPr>
      <p:grpSp>
        <p:nvGrpSpPr>
          <p:cNvPr id="27" name="Shape 27"/>
          <p:cNvGrpSpPr/>
          <p:nvPr/>
        </p:nvGrpSpPr>
        <p:grpSpPr>
          <a:xfrm rot="10800000" flipH="1">
            <a:off x="0" y="-534"/>
            <a:ext cx="9162288" cy="3086303"/>
            <a:chOff x="-7937" y="4255637"/>
            <a:chExt cx="9144000" cy="2606675"/>
          </a:xfrm>
        </p:grpSpPr>
        <p:sp>
          <p:nvSpPr>
            <p:cNvPr id="28" name="Shape 28"/>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29" name="Shape 29"/>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30" name="Shape 30"/>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1" name="Shape 31"/>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2" name="Shape 32"/>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3" name="Shape 33"/>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4" name="Shape 34"/>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5" name="Shape 35"/>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6" name="Shape 36"/>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7" name="Shape 37"/>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8" name="Shape 38"/>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39" name="Shape 39"/>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0" name="Shape 40"/>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41" name="Shape 41"/>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42" name="Shape 42"/>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3" name="Shape 43"/>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4" name="Shape 44"/>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5" name="Shape 45"/>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6" name="Shape 46"/>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7" name="Shape 47"/>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8" name="Shape 48"/>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49" name="Shape 49"/>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0" name="Shape 50"/>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1" name="Shape 51"/>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2" name="Shape 52"/>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3" name="Shape 53"/>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4" name="Shape 54"/>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5" name="Shape 55"/>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6" name="Shape 56"/>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7" name="Shape 57"/>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58" name="Shape 58"/>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grpSp>
      <p:sp>
        <p:nvSpPr>
          <p:cNvPr id="59" name="Shape 59"/>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60" name="Shape 60"/>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lvl="0" algn="ctr">
              <a:spcBef>
                <a:spcPts val="0"/>
              </a:spcBef>
              <a:buSzPct val="100000"/>
              <a:buNone/>
              <a:defRPr sz="2400" i="1"/>
            </a:lvl1pPr>
            <a:lvl2pPr lvl="1" algn="ctr">
              <a:spcBef>
                <a:spcPts val="0"/>
              </a:spcBef>
              <a:buNone/>
              <a:defRPr i="1"/>
            </a:lvl2pPr>
            <a:lvl3pPr lvl="2" algn="ctr">
              <a:spcBef>
                <a:spcPts val="0"/>
              </a:spcBef>
              <a:buNone/>
              <a:defRPr i="1"/>
            </a:lvl3pPr>
            <a:lvl4pPr lvl="3" algn="ctr">
              <a:spcBef>
                <a:spcPts val="0"/>
              </a:spcBef>
              <a:buSzPct val="100000"/>
              <a:buNone/>
              <a:defRPr sz="2400" i="1"/>
            </a:lvl4pPr>
            <a:lvl5pPr lvl="4" algn="ctr">
              <a:spcBef>
                <a:spcPts val="0"/>
              </a:spcBef>
              <a:buSzPct val="100000"/>
              <a:buNone/>
              <a:defRPr sz="2400" i="1"/>
            </a:lvl5pPr>
            <a:lvl6pPr lvl="5" algn="ctr">
              <a:spcBef>
                <a:spcPts val="0"/>
              </a:spcBef>
              <a:buSzPct val="100000"/>
              <a:buNone/>
              <a:defRPr sz="2400" i="1"/>
            </a:lvl6pPr>
            <a:lvl7pPr lvl="6" algn="ctr">
              <a:spcBef>
                <a:spcPts val="0"/>
              </a:spcBef>
              <a:buSzPct val="100000"/>
              <a:buNone/>
              <a:defRPr sz="2400" i="1"/>
            </a:lvl7pPr>
            <a:lvl8pPr lvl="7" algn="ctr">
              <a:spcBef>
                <a:spcPts val="0"/>
              </a:spcBef>
              <a:buSzPct val="100000"/>
              <a:buNone/>
              <a:defRPr sz="2400" i="1"/>
            </a:lvl8pPr>
            <a:lvl9pPr lvl="8" algn="ctr">
              <a:spcBef>
                <a:spcPts val="0"/>
              </a:spcBef>
              <a:buSzPct val="100000"/>
              <a:buNone/>
              <a:defRPr sz="2400" i="1"/>
            </a:lvl9pPr>
          </a:lstStyle>
          <a:p>
            <a:endParaRPr/>
          </a:p>
        </p:txBody>
      </p:sp>
      <p:sp>
        <p:nvSpPr>
          <p:cNvPr id="61" name="Shape 6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4" name="Shape 64"/>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5" name="Shape 6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8" name="Shape 68"/>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9" name="Shape 69"/>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0" name="Shape 7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155628"/>
            <a:ext cx="8229600" cy="10445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3" name="Shape 7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4"/>
        <p:cNvGrpSpPr/>
        <p:nvPr/>
      </p:nvGrpSpPr>
      <p:grpSpPr>
        <a:xfrm>
          <a:off x="0" y="0"/>
          <a:ext cx="0" cy="0"/>
          <a:chOff x="0" y="0"/>
          <a:chExt cx="0" cy="0"/>
        </a:xfrm>
      </p:grpSpPr>
      <p:grpSp>
        <p:nvGrpSpPr>
          <p:cNvPr id="75" name="Shape 75"/>
          <p:cNvGrpSpPr/>
          <p:nvPr/>
        </p:nvGrpSpPr>
        <p:grpSpPr>
          <a:xfrm>
            <a:off x="0" y="4082016"/>
            <a:ext cx="9162288" cy="1073168"/>
            <a:chOff x="-7937" y="4255637"/>
            <a:chExt cx="9144000" cy="2606675"/>
          </a:xfrm>
        </p:grpSpPr>
        <p:sp>
          <p:nvSpPr>
            <p:cNvPr id="76" name="Shape 7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77" name="Shape 7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78" name="Shape 7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79" name="Shape 7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0" name="Shape 8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1" name="Shape 8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2" name="Shape 8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3" name="Shape 8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4" name="Shape 8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5" name="Shape 8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6" name="Shape 8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7" name="Shape 8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88" name="Shape 8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89" name="Shape 8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lvl="0">
                <a:spcBef>
                  <a:spcPts val="0"/>
                </a:spcBef>
                <a:buNone/>
              </a:pPr>
              <a:endParaRPr/>
            </a:p>
          </p:txBody>
        </p:sp>
        <p:sp>
          <p:nvSpPr>
            <p:cNvPr id="90" name="Shape 9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1" name="Shape 9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2" name="Shape 9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3" name="Shape 9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4" name="Shape 9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5" name="Shape 9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6" name="Shape 9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7" name="Shape 9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8" name="Shape 9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99" name="Shape 9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0" name="Shape 10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1" name="Shape 10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2" name="Shape 10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3" name="Shape 10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4" name="Shape 10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5" name="Shape 10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sp>
          <p:nvSpPr>
            <p:cNvPr id="106" name="Shape 10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lvl="0">
                <a:spcBef>
                  <a:spcPts val="0"/>
                </a:spcBef>
                <a:buNone/>
              </a:pPr>
              <a:endParaRPr/>
            </a:p>
          </p:txBody>
        </p:sp>
      </p:grpSp>
      <p:sp>
        <p:nvSpPr>
          <p:cNvPr id="107" name="Shape 107"/>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lvl="0" algn="ctr">
              <a:spcBef>
                <a:spcPts val="0"/>
              </a:spcBef>
              <a:buClr>
                <a:schemeClr val="lt2"/>
              </a:buClr>
              <a:buSzPct val="100000"/>
              <a:buNone/>
              <a:defRPr sz="2400" i="1">
                <a:solidFill>
                  <a:schemeClr val="lt2"/>
                </a:solidFill>
              </a:defRPr>
            </a:lvl1pPr>
          </a:lstStyle>
          <a:p>
            <a:endParaRPr/>
          </a:p>
        </p:txBody>
      </p:sp>
      <p:sp>
        <p:nvSpPr>
          <p:cNvPr id="108" name="Shape 10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2"/>
                </a:solidFill>
              </a:rPr>
              <a:t>‹#›</a:t>
            </a:fld>
            <a:endParaRPr lang="en">
              <a:solidFill>
                <a:schemeClr val="lt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grpSp>
        <p:nvGrpSpPr>
          <p:cNvPr id="6" name="Shape 6"/>
          <p:cNvGrpSpPr/>
          <p:nvPr/>
        </p:nvGrpSpPr>
        <p:grpSpPr>
          <a:xfrm>
            <a:off x="0" y="0"/>
            <a:ext cx="9159875" cy="5148512"/>
            <a:chOff x="0" y="0"/>
            <a:chExt cx="5770" cy="4324"/>
          </a:xfrm>
        </p:grpSpPr>
        <p:sp>
          <p:nvSpPr>
            <p:cNvPr id="7" name="Shape 7"/>
            <p:cNvSpPr/>
            <p:nvPr/>
          </p:nvSpPr>
          <p:spPr>
            <a:xfrm>
              <a:off x="69" y="91"/>
              <a:ext cx="5700" cy="4199"/>
            </a:xfrm>
            <a:prstGeom prst="rect">
              <a:avLst/>
            </a:prstGeom>
            <a:noFill/>
            <a:ln>
              <a:noFill/>
            </a:ln>
          </p:spPr>
          <p:txBody>
            <a:bodyPr lIns="91425" tIns="45700" rIns="91425" bIns="45700" anchor="t" anchorCtr="0">
              <a:noAutofit/>
            </a:bodyPr>
            <a:lstStyle/>
            <a:p>
              <a:pPr lvl="0">
                <a:spcBef>
                  <a:spcPts val="0"/>
                </a:spcBef>
                <a:buNone/>
              </a:pPr>
              <a:endParaRPr/>
            </a:p>
          </p:txBody>
        </p:sp>
        <p:sp>
          <p:nvSpPr>
            <p:cNvPr id="8" name="Shape 8"/>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lvl="0">
                <a:spcBef>
                  <a:spcPts val="0"/>
                </a:spcBef>
                <a:buNone/>
              </a:pPr>
              <a:endParaRPr/>
            </a:p>
          </p:txBody>
        </p:sp>
      </p:grpSp>
      <p:grpSp>
        <p:nvGrpSpPr>
          <p:cNvPr id="9" name="Shape 9"/>
          <p:cNvGrpSpPr/>
          <p:nvPr/>
        </p:nvGrpSpPr>
        <p:grpSpPr>
          <a:xfrm>
            <a:off x="3175" y="457200"/>
            <a:ext cx="8302625" cy="2840831"/>
            <a:chOff x="3175" y="609600"/>
            <a:chExt cx="8302625" cy="3787775"/>
          </a:xfrm>
        </p:grpSpPr>
        <p:sp>
          <p:nvSpPr>
            <p:cNvPr id="10" name="Shape 10"/>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1" name="Shape 11"/>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2" name="Shape 12"/>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3" name="Shape 13"/>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4" name="Shape 14"/>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5" name="Shape 15"/>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6" name="Shape 16"/>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7" name="Shape 17"/>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8" name="Shape 18"/>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19" name="Shape 19"/>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20" name="Shape 20"/>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21" name="Shape 21"/>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sp>
          <p:nvSpPr>
            <p:cNvPr id="22" name="Shape 22"/>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lvl="0">
                <a:spcBef>
                  <a:spcPts val="0"/>
                </a:spcBef>
                <a:buNone/>
              </a:pPr>
              <a:endParaRPr/>
            </a:p>
          </p:txBody>
        </p:sp>
      </p:grpSp>
      <p:sp>
        <p:nvSpPr>
          <p:cNvPr id="23" name="Shape 23"/>
          <p:cNvSpPr txBox="1">
            <a:spLocks noGrp="1"/>
          </p:cNvSpPr>
          <p:nvPr>
            <p:ph type="title"/>
          </p:nvPr>
        </p:nvSpPr>
        <p:spPr>
          <a:xfrm>
            <a:off x="457200" y="155628"/>
            <a:ext cx="8229600" cy="1044599"/>
          </a:xfrm>
          <a:prstGeom prst="rect">
            <a:avLst/>
          </a:prstGeom>
          <a:noFill/>
          <a:ln>
            <a:noFill/>
          </a:ln>
        </p:spPr>
        <p:txBody>
          <a:bodyPr lIns="91425" tIns="91425" rIns="91425" bIns="91425" anchor="b" anchorCtr="0"/>
          <a:lstStyle>
            <a:lvl1pPr lvl="0">
              <a:spcBef>
                <a:spcPts val="0"/>
              </a:spcBef>
              <a:buClr>
                <a:schemeClr val="dk2"/>
              </a:buClr>
              <a:buSzPct val="100000"/>
              <a:buFont typeface="Georgia"/>
              <a:buNone/>
              <a:defRPr sz="4800">
                <a:solidFill>
                  <a:schemeClr val="dk2"/>
                </a:solidFill>
                <a:latin typeface="Georgia"/>
                <a:ea typeface="Georgia"/>
                <a:cs typeface="Georgia"/>
                <a:sym typeface="Georgia"/>
              </a:defRPr>
            </a:lvl1pPr>
            <a:lvl2pPr lvl="1">
              <a:spcBef>
                <a:spcPts val="0"/>
              </a:spcBef>
              <a:buClr>
                <a:schemeClr val="dk2"/>
              </a:buClr>
              <a:buSzPct val="100000"/>
              <a:buFont typeface="Georgia"/>
              <a:buNone/>
              <a:defRPr sz="4800">
                <a:solidFill>
                  <a:schemeClr val="dk2"/>
                </a:solidFill>
                <a:latin typeface="Georgia"/>
                <a:ea typeface="Georgia"/>
                <a:cs typeface="Georgia"/>
                <a:sym typeface="Georgia"/>
              </a:defRPr>
            </a:lvl2pPr>
            <a:lvl3pPr lvl="2">
              <a:spcBef>
                <a:spcPts val="0"/>
              </a:spcBef>
              <a:buClr>
                <a:schemeClr val="dk2"/>
              </a:buClr>
              <a:buSzPct val="100000"/>
              <a:buFont typeface="Georgia"/>
              <a:buNone/>
              <a:defRPr sz="4800">
                <a:solidFill>
                  <a:schemeClr val="dk2"/>
                </a:solidFill>
                <a:latin typeface="Georgia"/>
                <a:ea typeface="Georgia"/>
                <a:cs typeface="Georgia"/>
                <a:sym typeface="Georgia"/>
              </a:defRPr>
            </a:lvl3pPr>
            <a:lvl4pPr lvl="3">
              <a:spcBef>
                <a:spcPts val="0"/>
              </a:spcBef>
              <a:buClr>
                <a:schemeClr val="dk2"/>
              </a:buClr>
              <a:buSzPct val="100000"/>
              <a:buFont typeface="Georgia"/>
              <a:buNone/>
              <a:defRPr sz="4800">
                <a:solidFill>
                  <a:schemeClr val="dk2"/>
                </a:solidFill>
                <a:latin typeface="Georgia"/>
                <a:ea typeface="Georgia"/>
                <a:cs typeface="Georgia"/>
                <a:sym typeface="Georgia"/>
              </a:defRPr>
            </a:lvl4pPr>
            <a:lvl5pPr lvl="4">
              <a:spcBef>
                <a:spcPts val="0"/>
              </a:spcBef>
              <a:buClr>
                <a:schemeClr val="dk2"/>
              </a:buClr>
              <a:buSzPct val="100000"/>
              <a:buFont typeface="Georgia"/>
              <a:buNone/>
              <a:defRPr sz="4800">
                <a:solidFill>
                  <a:schemeClr val="dk2"/>
                </a:solidFill>
                <a:latin typeface="Georgia"/>
                <a:ea typeface="Georgia"/>
                <a:cs typeface="Georgia"/>
                <a:sym typeface="Georgia"/>
              </a:defRPr>
            </a:lvl5pPr>
            <a:lvl6pPr lvl="5">
              <a:spcBef>
                <a:spcPts val="0"/>
              </a:spcBef>
              <a:buClr>
                <a:schemeClr val="dk2"/>
              </a:buClr>
              <a:buSzPct val="100000"/>
              <a:buFont typeface="Georgia"/>
              <a:buNone/>
              <a:defRPr sz="4800">
                <a:solidFill>
                  <a:schemeClr val="dk2"/>
                </a:solidFill>
                <a:latin typeface="Georgia"/>
                <a:ea typeface="Georgia"/>
                <a:cs typeface="Georgia"/>
                <a:sym typeface="Georgia"/>
              </a:defRPr>
            </a:lvl6pPr>
            <a:lvl7pPr lvl="6">
              <a:spcBef>
                <a:spcPts val="0"/>
              </a:spcBef>
              <a:buClr>
                <a:schemeClr val="dk2"/>
              </a:buClr>
              <a:buSzPct val="100000"/>
              <a:buFont typeface="Georgia"/>
              <a:buNone/>
              <a:defRPr sz="4800">
                <a:solidFill>
                  <a:schemeClr val="dk2"/>
                </a:solidFill>
                <a:latin typeface="Georgia"/>
                <a:ea typeface="Georgia"/>
                <a:cs typeface="Georgia"/>
                <a:sym typeface="Georgia"/>
              </a:defRPr>
            </a:lvl7pPr>
            <a:lvl8pPr lvl="7">
              <a:spcBef>
                <a:spcPts val="0"/>
              </a:spcBef>
              <a:buClr>
                <a:schemeClr val="dk2"/>
              </a:buClr>
              <a:buSzPct val="100000"/>
              <a:buFont typeface="Georgia"/>
              <a:buNone/>
              <a:defRPr sz="4800">
                <a:solidFill>
                  <a:schemeClr val="dk2"/>
                </a:solidFill>
                <a:latin typeface="Georgia"/>
                <a:ea typeface="Georgia"/>
                <a:cs typeface="Georgia"/>
                <a:sym typeface="Georgia"/>
              </a:defRPr>
            </a:lvl8pPr>
            <a:lvl9pPr lvl="8">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4" name="Shape 24"/>
          <p:cNvSpPr txBox="1">
            <a:spLocks noGrp="1"/>
          </p:cNvSpPr>
          <p:nvPr>
            <p:ph type="body" idx="1"/>
          </p:nvPr>
        </p:nvSpPr>
        <p:spPr>
          <a:xfrm>
            <a:off x="457200" y="1297780"/>
            <a:ext cx="8229600" cy="3627900"/>
          </a:xfrm>
          <a:prstGeom prst="rect">
            <a:avLst/>
          </a:prstGeom>
          <a:noFill/>
          <a:ln>
            <a:noFill/>
          </a:ln>
        </p:spPr>
        <p:txBody>
          <a:bodyPr lIns="91425" tIns="91425" rIns="91425" bIns="91425" anchor="t" anchorCtr="0"/>
          <a:lstStyle>
            <a:lvl1pPr lvl="0">
              <a:spcBef>
                <a:spcPts val="600"/>
              </a:spcBef>
              <a:buClr>
                <a:schemeClr val="dk2"/>
              </a:buClr>
              <a:buSzPct val="100000"/>
              <a:buFont typeface="Georgia"/>
              <a:defRPr sz="3000">
                <a:solidFill>
                  <a:schemeClr val="dk2"/>
                </a:solidFill>
                <a:latin typeface="Georgia"/>
                <a:ea typeface="Georgia"/>
                <a:cs typeface="Georgia"/>
                <a:sym typeface="Georgia"/>
              </a:defRPr>
            </a:lvl1pPr>
            <a:lvl2pPr lvl="1">
              <a:spcBef>
                <a:spcPts val="480"/>
              </a:spcBef>
              <a:buClr>
                <a:schemeClr val="dk2"/>
              </a:buClr>
              <a:buSzPct val="100000"/>
              <a:buFont typeface="Georgia"/>
              <a:defRPr sz="2400">
                <a:solidFill>
                  <a:schemeClr val="dk2"/>
                </a:solidFill>
                <a:latin typeface="Georgia"/>
                <a:ea typeface="Georgia"/>
                <a:cs typeface="Georgia"/>
                <a:sym typeface="Georgia"/>
              </a:defRPr>
            </a:lvl2pPr>
            <a:lvl3pPr lvl="2">
              <a:spcBef>
                <a:spcPts val="480"/>
              </a:spcBef>
              <a:buClr>
                <a:schemeClr val="dk2"/>
              </a:buClr>
              <a:buSzPct val="100000"/>
              <a:buFont typeface="Georgia"/>
              <a:defRPr sz="2400">
                <a:solidFill>
                  <a:schemeClr val="dk2"/>
                </a:solidFill>
                <a:latin typeface="Georgia"/>
                <a:ea typeface="Georgia"/>
                <a:cs typeface="Georgia"/>
                <a:sym typeface="Georgia"/>
              </a:defRPr>
            </a:lvl3pPr>
            <a:lvl4pPr lvl="3">
              <a:spcBef>
                <a:spcPts val="360"/>
              </a:spcBef>
              <a:buClr>
                <a:schemeClr val="dk2"/>
              </a:buClr>
              <a:buSzPct val="100000"/>
              <a:buFont typeface="Georgia"/>
              <a:defRPr sz="1800">
                <a:solidFill>
                  <a:schemeClr val="dk2"/>
                </a:solidFill>
                <a:latin typeface="Georgia"/>
                <a:ea typeface="Georgia"/>
                <a:cs typeface="Georgia"/>
                <a:sym typeface="Georgia"/>
              </a:defRPr>
            </a:lvl4pPr>
            <a:lvl5pPr lvl="4">
              <a:spcBef>
                <a:spcPts val="360"/>
              </a:spcBef>
              <a:buClr>
                <a:schemeClr val="dk2"/>
              </a:buClr>
              <a:buSzPct val="100000"/>
              <a:buFont typeface="Georgia"/>
              <a:defRPr sz="1800">
                <a:solidFill>
                  <a:schemeClr val="dk2"/>
                </a:solidFill>
                <a:latin typeface="Georgia"/>
                <a:ea typeface="Georgia"/>
                <a:cs typeface="Georgia"/>
                <a:sym typeface="Georgia"/>
              </a:defRPr>
            </a:lvl5pPr>
            <a:lvl6pPr lvl="5">
              <a:spcBef>
                <a:spcPts val="360"/>
              </a:spcBef>
              <a:buClr>
                <a:schemeClr val="dk2"/>
              </a:buClr>
              <a:buSzPct val="100000"/>
              <a:buFont typeface="Georgia"/>
              <a:defRPr sz="1800">
                <a:solidFill>
                  <a:schemeClr val="dk2"/>
                </a:solidFill>
                <a:latin typeface="Georgia"/>
                <a:ea typeface="Georgia"/>
                <a:cs typeface="Georgia"/>
                <a:sym typeface="Georgia"/>
              </a:defRPr>
            </a:lvl6pPr>
            <a:lvl7pPr lvl="6">
              <a:spcBef>
                <a:spcPts val="360"/>
              </a:spcBef>
              <a:buClr>
                <a:schemeClr val="dk2"/>
              </a:buClr>
              <a:buSzPct val="100000"/>
              <a:buFont typeface="Georgia"/>
              <a:defRPr sz="1800">
                <a:solidFill>
                  <a:schemeClr val="dk2"/>
                </a:solidFill>
                <a:latin typeface="Georgia"/>
                <a:ea typeface="Georgia"/>
                <a:cs typeface="Georgia"/>
                <a:sym typeface="Georgia"/>
              </a:defRPr>
            </a:lvl7pPr>
            <a:lvl8pPr lvl="7">
              <a:spcBef>
                <a:spcPts val="360"/>
              </a:spcBef>
              <a:buClr>
                <a:schemeClr val="dk2"/>
              </a:buClr>
              <a:buSzPct val="100000"/>
              <a:buFont typeface="Georgia"/>
              <a:defRPr sz="1800">
                <a:solidFill>
                  <a:schemeClr val="dk2"/>
                </a:solidFill>
                <a:latin typeface="Georgia"/>
                <a:ea typeface="Georgia"/>
                <a:cs typeface="Georgia"/>
                <a:sym typeface="Georgia"/>
              </a:defRPr>
            </a:lvl8pPr>
            <a:lvl9pPr lvl="8">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
        <p:nvSpPr>
          <p:cNvPr id="25" name="Shape 25"/>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dk2"/>
                </a:solidFill>
                <a:latin typeface="Georgia"/>
                <a:ea typeface="Georgia"/>
                <a:cs typeface="Georgia"/>
                <a:sym typeface="Georgia"/>
              </a:rPr>
              <a:t>‹#›</a:t>
            </a:fld>
            <a:endParaRPr lang="en" sz="1300">
              <a:solidFill>
                <a:schemeClr val="dk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youtube.com/v/B5M9JefYxJ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who.int/features/qa/universal_health_coverage/e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cdcfoundation.org/content/what-public-health" TargetMode="External"/><Relationship Id="rId5" Type="http://schemas.openxmlformats.org/officeDocument/2006/relationships/hyperlink" Target="https://www.apha.org/what-is-public-health" TargetMode="External"/><Relationship Id="rId4" Type="http://schemas.openxmlformats.org/officeDocument/2006/relationships/hyperlink" Target="https://www.youtube.com/watch?v=VQ3sHfYzcv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VQ3sHfYzcv8"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960275" y="1653775"/>
            <a:ext cx="7329000" cy="1238099"/>
          </a:xfrm>
          <a:prstGeom prst="rect">
            <a:avLst/>
          </a:prstGeom>
        </p:spPr>
        <p:txBody>
          <a:bodyPr lIns="91425" tIns="91425" rIns="91425" bIns="91425" anchor="b" anchorCtr="0">
            <a:noAutofit/>
          </a:bodyPr>
          <a:lstStyle/>
          <a:p>
            <a:pPr lvl="0">
              <a:spcBef>
                <a:spcPts val="0"/>
              </a:spcBef>
              <a:buNone/>
            </a:pPr>
            <a:r>
              <a:rPr lang="en"/>
              <a:t>The Intersections of Universal Coverage and Public Health</a:t>
            </a:r>
          </a:p>
        </p:txBody>
      </p:sp>
      <p:sp>
        <p:nvSpPr>
          <p:cNvPr id="116" name="Shape 116"/>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pPr lvl="0" rtl="0">
              <a:spcBef>
                <a:spcPts val="0"/>
              </a:spcBef>
              <a:buNone/>
            </a:pPr>
            <a:r>
              <a:rPr lang="en"/>
              <a:t>Ashley Cobb, MS4, MPH</a:t>
            </a:r>
          </a:p>
          <a:p>
            <a:pPr lvl="0">
              <a:spcBef>
                <a:spcPts val="0"/>
              </a:spcBef>
              <a:buNone/>
            </a:pPr>
            <a:r>
              <a:rPr lang="en"/>
              <a:t>Swathi Damodaran, MS4, MPH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Current Status</a:t>
            </a:r>
          </a:p>
        </p:txBody>
      </p:sp>
      <p:pic>
        <p:nvPicPr>
          <p:cNvPr id="173" name="Shape 173"/>
          <p:cNvPicPr preferRelativeResize="0"/>
          <p:nvPr/>
        </p:nvPicPr>
        <p:blipFill>
          <a:blip r:embed="rId3">
            <a:alphaModFix/>
          </a:blip>
          <a:stretch>
            <a:fillRect/>
          </a:stretch>
        </p:blipFill>
        <p:spPr>
          <a:xfrm>
            <a:off x="1324100" y="1418325"/>
            <a:ext cx="6694625" cy="3418075"/>
          </a:xfrm>
          <a:prstGeom prst="rect">
            <a:avLst/>
          </a:prstGeom>
          <a:noFill/>
          <a:ln>
            <a:noFill/>
          </a:ln>
        </p:spPr>
      </p:pic>
      <p:sp>
        <p:nvSpPr>
          <p:cNvPr id="174" name="Shape 174"/>
          <p:cNvSpPr txBox="1"/>
          <p:nvPr/>
        </p:nvSpPr>
        <p:spPr>
          <a:xfrm>
            <a:off x="1928825" y="4719425"/>
            <a:ext cx="7879499" cy="919200"/>
          </a:xfrm>
          <a:prstGeom prst="rect">
            <a:avLst/>
          </a:prstGeom>
          <a:noFill/>
          <a:ln>
            <a:noFill/>
          </a:ln>
        </p:spPr>
        <p:txBody>
          <a:bodyPr lIns="91425" tIns="91425" rIns="91425" bIns="91425" anchor="t" anchorCtr="0">
            <a:noAutofit/>
          </a:bodyPr>
          <a:lstStyle/>
          <a:p>
            <a:pPr lvl="0">
              <a:spcBef>
                <a:spcPts val="0"/>
              </a:spcBef>
              <a:buNone/>
            </a:pPr>
            <a:r>
              <a:rPr lang="en"/>
              <a:t>Source: The Atlantic, 2012</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597127"/>
            <a:ext cx="8229600" cy="1044599"/>
          </a:xfrm>
          <a:prstGeom prst="rect">
            <a:avLst/>
          </a:prstGeom>
        </p:spPr>
        <p:txBody>
          <a:bodyPr lIns="91425" tIns="91425" rIns="91425" bIns="91425" anchor="b" anchorCtr="0">
            <a:noAutofit/>
          </a:bodyPr>
          <a:lstStyle/>
          <a:p>
            <a:pPr lvl="0">
              <a:spcBef>
                <a:spcPts val="0"/>
              </a:spcBef>
              <a:buNone/>
            </a:pPr>
            <a:r>
              <a:rPr lang="en"/>
              <a:t>Universal Coverage in the US: A Brief Look</a:t>
            </a:r>
          </a:p>
        </p:txBody>
      </p:sp>
      <p:cxnSp>
        <p:nvCxnSpPr>
          <p:cNvPr id="180" name="Shape 180"/>
          <p:cNvCxnSpPr/>
          <p:nvPr/>
        </p:nvCxnSpPr>
        <p:spPr>
          <a:xfrm>
            <a:off x="441500" y="3333350"/>
            <a:ext cx="8057400" cy="0"/>
          </a:xfrm>
          <a:prstGeom prst="straightConnector1">
            <a:avLst/>
          </a:prstGeom>
          <a:noFill/>
          <a:ln w="76200" cap="flat" cmpd="sng">
            <a:solidFill>
              <a:schemeClr val="dk2"/>
            </a:solidFill>
            <a:prstDash val="solid"/>
            <a:round/>
            <a:headEnd type="diamond" w="lg" len="lg"/>
            <a:tailEnd type="diamond" w="lg" len="lg"/>
          </a:ln>
        </p:spPr>
      </p:cxnSp>
      <p:sp>
        <p:nvSpPr>
          <p:cNvPr id="181" name="Shape 181"/>
          <p:cNvSpPr txBox="1"/>
          <p:nvPr/>
        </p:nvSpPr>
        <p:spPr>
          <a:xfrm>
            <a:off x="110375" y="2604850"/>
            <a:ext cx="2017799" cy="379499"/>
          </a:xfrm>
          <a:prstGeom prst="rect">
            <a:avLst/>
          </a:prstGeom>
          <a:noFill/>
          <a:ln>
            <a:noFill/>
          </a:ln>
        </p:spPr>
        <p:txBody>
          <a:bodyPr lIns="91425" tIns="91425" rIns="91425" bIns="91425" anchor="t" anchorCtr="0">
            <a:noAutofit/>
          </a:bodyPr>
          <a:lstStyle/>
          <a:p>
            <a:pPr lvl="0">
              <a:spcBef>
                <a:spcPts val="0"/>
              </a:spcBef>
              <a:buNone/>
            </a:pPr>
            <a:r>
              <a:rPr lang="en" sz="1800" b="1"/>
              <a:t>1880s-Medicare</a:t>
            </a:r>
          </a:p>
        </p:txBody>
      </p:sp>
      <p:sp>
        <p:nvSpPr>
          <p:cNvPr id="182" name="Shape 182"/>
          <p:cNvSpPr txBox="1"/>
          <p:nvPr/>
        </p:nvSpPr>
        <p:spPr>
          <a:xfrm>
            <a:off x="1258275" y="3499300"/>
            <a:ext cx="1501200" cy="379499"/>
          </a:xfrm>
          <a:prstGeom prst="rect">
            <a:avLst/>
          </a:prstGeom>
          <a:noFill/>
          <a:ln>
            <a:noFill/>
          </a:ln>
        </p:spPr>
        <p:txBody>
          <a:bodyPr lIns="91425" tIns="91425" rIns="91425" bIns="91425" anchor="t" anchorCtr="0">
            <a:noAutofit/>
          </a:bodyPr>
          <a:lstStyle/>
          <a:p>
            <a:pPr lvl="0" rtl="0">
              <a:spcBef>
                <a:spcPts val="0"/>
              </a:spcBef>
              <a:buNone/>
            </a:pPr>
            <a:r>
              <a:rPr lang="en" sz="1800" b="1"/>
              <a:t>1883-1912</a:t>
            </a:r>
          </a:p>
        </p:txBody>
      </p:sp>
      <p:sp>
        <p:nvSpPr>
          <p:cNvPr id="183" name="Shape 183"/>
          <p:cNvSpPr txBox="1"/>
          <p:nvPr/>
        </p:nvSpPr>
        <p:spPr>
          <a:xfrm>
            <a:off x="2318000" y="2604850"/>
            <a:ext cx="1876500" cy="379499"/>
          </a:xfrm>
          <a:prstGeom prst="rect">
            <a:avLst/>
          </a:prstGeom>
          <a:noFill/>
          <a:ln>
            <a:noFill/>
          </a:ln>
        </p:spPr>
        <p:txBody>
          <a:bodyPr lIns="91425" tIns="91425" rIns="91425" bIns="91425" anchor="t" anchorCtr="0">
            <a:noAutofit/>
          </a:bodyPr>
          <a:lstStyle/>
          <a:p>
            <a:pPr lvl="0" rtl="0">
              <a:spcBef>
                <a:spcPts val="0"/>
              </a:spcBef>
              <a:buNone/>
            </a:pPr>
            <a:r>
              <a:rPr lang="en" sz="1800" b="1"/>
              <a:t>1901-1909</a:t>
            </a:r>
          </a:p>
        </p:txBody>
      </p:sp>
      <p:sp>
        <p:nvSpPr>
          <p:cNvPr id="184" name="Shape 184"/>
          <p:cNvSpPr txBox="1"/>
          <p:nvPr/>
        </p:nvSpPr>
        <p:spPr>
          <a:xfrm>
            <a:off x="3040000" y="3499300"/>
            <a:ext cx="1876500" cy="379499"/>
          </a:xfrm>
          <a:prstGeom prst="rect">
            <a:avLst/>
          </a:prstGeom>
          <a:noFill/>
          <a:ln>
            <a:noFill/>
          </a:ln>
        </p:spPr>
        <p:txBody>
          <a:bodyPr lIns="91425" tIns="91425" rIns="91425" bIns="91425" anchor="t" anchorCtr="0">
            <a:noAutofit/>
          </a:bodyPr>
          <a:lstStyle/>
          <a:p>
            <a:pPr lvl="0" rtl="0">
              <a:spcBef>
                <a:spcPts val="0"/>
              </a:spcBef>
              <a:buNone/>
            </a:pPr>
            <a:r>
              <a:rPr lang="en" sz="1800" b="1"/>
              <a:t>1915: AALL Bill</a:t>
            </a:r>
          </a:p>
        </p:txBody>
      </p:sp>
      <p:sp>
        <p:nvSpPr>
          <p:cNvPr id="185" name="Shape 185"/>
          <p:cNvSpPr txBox="1"/>
          <p:nvPr/>
        </p:nvSpPr>
        <p:spPr>
          <a:xfrm>
            <a:off x="4384425" y="2604850"/>
            <a:ext cx="1876500" cy="379499"/>
          </a:xfrm>
          <a:prstGeom prst="rect">
            <a:avLst/>
          </a:prstGeom>
          <a:noFill/>
          <a:ln>
            <a:noFill/>
          </a:ln>
        </p:spPr>
        <p:txBody>
          <a:bodyPr lIns="91425" tIns="91425" rIns="91425" bIns="91425" anchor="t" anchorCtr="0">
            <a:noAutofit/>
          </a:bodyPr>
          <a:lstStyle/>
          <a:p>
            <a:pPr lvl="0" rtl="0">
              <a:spcBef>
                <a:spcPts val="0"/>
              </a:spcBef>
              <a:buNone/>
            </a:pPr>
            <a:r>
              <a:rPr lang="en" sz="1800" b="1"/>
              <a:t>1930s</a:t>
            </a:r>
          </a:p>
        </p:txBody>
      </p:sp>
      <p:sp>
        <p:nvSpPr>
          <p:cNvPr id="186" name="Shape 186"/>
          <p:cNvSpPr txBox="1"/>
          <p:nvPr/>
        </p:nvSpPr>
        <p:spPr>
          <a:xfrm>
            <a:off x="5287375" y="3499300"/>
            <a:ext cx="1876500" cy="379499"/>
          </a:xfrm>
          <a:prstGeom prst="rect">
            <a:avLst/>
          </a:prstGeom>
          <a:noFill/>
          <a:ln>
            <a:noFill/>
          </a:ln>
        </p:spPr>
        <p:txBody>
          <a:bodyPr lIns="91425" tIns="91425" rIns="91425" bIns="91425" anchor="t" anchorCtr="0">
            <a:noAutofit/>
          </a:bodyPr>
          <a:lstStyle/>
          <a:p>
            <a:pPr lvl="0" rtl="0">
              <a:spcBef>
                <a:spcPts val="0"/>
              </a:spcBef>
              <a:buNone/>
            </a:pPr>
            <a:r>
              <a:rPr lang="en" sz="1800" b="1"/>
              <a:t>1940s</a:t>
            </a:r>
          </a:p>
        </p:txBody>
      </p:sp>
      <p:sp>
        <p:nvSpPr>
          <p:cNvPr id="187" name="Shape 187"/>
          <p:cNvSpPr txBox="1"/>
          <p:nvPr/>
        </p:nvSpPr>
        <p:spPr>
          <a:xfrm>
            <a:off x="7163875" y="3499300"/>
            <a:ext cx="1876500" cy="379499"/>
          </a:xfrm>
          <a:prstGeom prst="rect">
            <a:avLst/>
          </a:prstGeom>
          <a:noFill/>
          <a:ln>
            <a:noFill/>
          </a:ln>
        </p:spPr>
        <p:txBody>
          <a:bodyPr lIns="91425" tIns="91425" rIns="91425" bIns="91425" anchor="t" anchorCtr="0">
            <a:noAutofit/>
          </a:bodyPr>
          <a:lstStyle/>
          <a:p>
            <a:pPr lvl="0" rtl="0">
              <a:spcBef>
                <a:spcPts val="0"/>
              </a:spcBef>
              <a:buNone/>
            </a:pPr>
            <a:r>
              <a:rPr lang="en" sz="1800" b="1"/>
              <a:t>2012: ACA</a:t>
            </a:r>
          </a:p>
        </p:txBody>
      </p:sp>
      <p:cxnSp>
        <p:nvCxnSpPr>
          <p:cNvPr id="188" name="Shape 188"/>
          <p:cNvCxnSpPr/>
          <p:nvPr/>
        </p:nvCxnSpPr>
        <p:spPr>
          <a:xfrm rot="10800000">
            <a:off x="927075" y="2980149"/>
            <a:ext cx="331199" cy="708900"/>
          </a:xfrm>
          <a:prstGeom prst="straightConnector1">
            <a:avLst/>
          </a:prstGeom>
          <a:noFill/>
          <a:ln w="19050" cap="flat" cmpd="sng">
            <a:solidFill>
              <a:schemeClr val="dk2"/>
            </a:solidFill>
            <a:prstDash val="solid"/>
            <a:round/>
            <a:headEnd type="none" w="lg" len="lg"/>
            <a:tailEnd type="none" w="lg" len="lg"/>
          </a:ln>
        </p:spPr>
      </p:cxnSp>
      <p:cxnSp>
        <p:nvCxnSpPr>
          <p:cNvPr id="189" name="Shape 189"/>
          <p:cNvCxnSpPr>
            <a:stCxn id="182" idx="0"/>
          </p:cNvCxnSpPr>
          <p:nvPr/>
        </p:nvCxnSpPr>
        <p:spPr>
          <a:xfrm rot="10800000" flipH="1">
            <a:off x="2008875" y="3090400"/>
            <a:ext cx="750600" cy="408900"/>
          </a:xfrm>
          <a:prstGeom prst="straightConnector1">
            <a:avLst/>
          </a:prstGeom>
          <a:noFill/>
          <a:ln w="19050" cap="flat" cmpd="sng">
            <a:solidFill>
              <a:schemeClr val="dk2"/>
            </a:solidFill>
            <a:prstDash val="solid"/>
            <a:round/>
            <a:headEnd type="none" w="lg" len="lg"/>
            <a:tailEnd type="none" w="lg" len="lg"/>
          </a:ln>
        </p:spPr>
      </p:cxnSp>
      <p:cxnSp>
        <p:nvCxnSpPr>
          <p:cNvPr id="190" name="Shape 190"/>
          <p:cNvCxnSpPr>
            <a:stCxn id="183" idx="2"/>
          </p:cNvCxnSpPr>
          <p:nvPr/>
        </p:nvCxnSpPr>
        <p:spPr>
          <a:xfrm>
            <a:off x="3256250" y="2984349"/>
            <a:ext cx="275700" cy="591900"/>
          </a:xfrm>
          <a:prstGeom prst="straightConnector1">
            <a:avLst/>
          </a:prstGeom>
          <a:noFill/>
          <a:ln w="19050" cap="flat" cmpd="sng">
            <a:solidFill>
              <a:schemeClr val="dk2"/>
            </a:solidFill>
            <a:prstDash val="solid"/>
            <a:round/>
            <a:headEnd type="none" w="lg" len="lg"/>
            <a:tailEnd type="none" w="lg" len="lg"/>
          </a:ln>
        </p:spPr>
      </p:cxnSp>
      <p:cxnSp>
        <p:nvCxnSpPr>
          <p:cNvPr id="191" name="Shape 191"/>
          <p:cNvCxnSpPr/>
          <p:nvPr/>
        </p:nvCxnSpPr>
        <p:spPr>
          <a:xfrm flipH="1">
            <a:off x="4481299" y="3068450"/>
            <a:ext cx="309000" cy="485699"/>
          </a:xfrm>
          <a:prstGeom prst="straightConnector1">
            <a:avLst/>
          </a:prstGeom>
          <a:noFill/>
          <a:ln w="19050" cap="flat" cmpd="sng">
            <a:solidFill>
              <a:schemeClr val="dk2"/>
            </a:solidFill>
            <a:prstDash val="solid"/>
            <a:round/>
            <a:headEnd type="none" w="lg" len="lg"/>
            <a:tailEnd type="none" w="lg" len="lg"/>
          </a:ln>
        </p:spPr>
      </p:cxnSp>
      <p:cxnSp>
        <p:nvCxnSpPr>
          <p:cNvPr id="192" name="Shape 192"/>
          <p:cNvCxnSpPr>
            <a:stCxn id="185" idx="2"/>
          </p:cNvCxnSpPr>
          <p:nvPr/>
        </p:nvCxnSpPr>
        <p:spPr>
          <a:xfrm>
            <a:off x="5322675" y="2984349"/>
            <a:ext cx="438900" cy="525600"/>
          </a:xfrm>
          <a:prstGeom prst="straightConnector1">
            <a:avLst/>
          </a:prstGeom>
          <a:noFill/>
          <a:ln w="19050" cap="flat" cmpd="sng">
            <a:solidFill>
              <a:schemeClr val="dk2"/>
            </a:solidFill>
            <a:prstDash val="solid"/>
            <a:round/>
            <a:headEnd type="none" w="lg" len="lg"/>
            <a:tailEnd type="none" w="lg" len="lg"/>
          </a:ln>
        </p:spPr>
      </p:cxnSp>
      <p:sp>
        <p:nvSpPr>
          <p:cNvPr id="193" name="Shape 193"/>
          <p:cNvSpPr txBox="1"/>
          <p:nvPr/>
        </p:nvSpPr>
        <p:spPr>
          <a:xfrm>
            <a:off x="6046950" y="2590150"/>
            <a:ext cx="938100" cy="408899"/>
          </a:xfrm>
          <a:prstGeom prst="rect">
            <a:avLst/>
          </a:prstGeom>
          <a:noFill/>
          <a:ln>
            <a:noFill/>
          </a:ln>
        </p:spPr>
        <p:txBody>
          <a:bodyPr lIns="91425" tIns="91425" rIns="91425" bIns="91425" anchor="t" anchorCtr="0">
            <a:noAutofit/>
          </a:bodyPr>
          <a:lstStyle/>
          <a:p>
            <a:pPr lvl="0" rtl="0">
              <a:spcBef>
                <a:spcPts val="0"/>
              </a:spcBef>
              <a:buNone/>
            </a:pPr>
            <a:r>
              <a:rPr lang="en" sz="1800" b="1"/>
              <a:t>1960s</a:t>
            </a:r>
          </a:p>
        </p:txBody>
      </p:sp>
      <p:cxnSp>
        <p:nvCxnSpPr>
          <p:cNvPr id="194" name="Shape 194"/>
          <p:cNvCxnSpPr/>
          <p:nvPr/>
        </p:nvCxnSpPr>
        <p:spPr>
          <a:xfrm rot="10800000" flipH="1">
            <a:off x="6080425" y="3030099"/>
            <a:ext cx="290399" cy="500400"/>
          </a:xfrm>
          <a:prstGeom prst="straightConnector1">
            <a:avLst/>
          </a:prstGeom>
          <a:noFill/>
          <a:ln w="19050" cap="flat" cmpd="sng">
            <a:solidFill>
              <a:schemeClr val="dk2"/>
            </a:solidFill>
            <a:prstDash val="solid"/>
            <a:round/>
            <a:headEnd type="none" w="lg" len="lg"/>
            <a:tailEnd type="none" w="lg" len="lg"/>
          </a:ln>
        </p:spPr>
      </p:cxnSp>
      <p:cxnSp>
        <p:nvCxnSpPr>
          <p:cNvPr id="195" name="Shape 195"/>
          <p:cNvCxnSpPr>
            <a:stCxn id="187" idx="1"/>
            <a:endCxn id="193" idx="2"/>
          </p:cNvCxnSpPr>
          <p:nvPr/>
        </p:nvCxnSpPr>
        <p:spPr>
          <a:xfrm rot="10800000">
            <a:off x="6515875" y="2999049"/>
            <a:ext cx="648000" cy="690000"/>
          </a:xfrm>
          <a:prstGeom prst="straightConnector1">
            <a:avLst/>
          </a:prstGeom>
          <a:noFill/>
          <a:ln w="19050" cap="flat" cmpd="sng">
            <a:solidFill>
              <a:schemeClr val="dk2"/>
            </a:solidFill>
            <a:prstDash val="solid"/>
            <a:round/>
            <a:headEnd type="none" w="lg" len="lg"/>
            <a:tailEnd type="none" w="lg" len="lg"/>
          </a:ln>
        </p:spPr>
      </p:cxnSp>
      <p:sp>
        <p:nvSpPr>
          <p:cNvPr id="196" name="Shape 196"/>
          <p:cNvSpPr txBox="1"/>
          <p:nvPr/>
        </p:nvSpPr>
        <p:spPr>
          <a:xfrm>
            <a:off x="457200" y="4779675"/>
            <a:ext cx="9526200" cy="1111499"/>
          </a:xfrm>
          <a:prstGeom prst="rect">
            <a:avLst/>
          </a:prstGeom>
          <a:noFill/>
          <a:ln>
            <a:noFill/>
          </a:ln>
        </p:spPr>
        <p:txBody>
          <a:bodyPr lIns="91425" tIns="91425" rIns="91425" bIns="91425" anchor="t" anchorCtr="0">
            <a:noAutofit/>
          </a:bodyPr>
          <a:lstStyle/>
          <a:p>
            <a:pPr lvl="0">
              <a:spcBef>
                <a:spcPts val="0"/>
              </a:spcBef>
              <a:buNone/>
            </a:pPr>
            <a:r>
              <a:rPr lang="en"/>
              <a:t>PNHP website: http://www.pnhp.org/facts/a-brief-history-universal-health-care-efforts-in-the-us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908227"/>
            <a:ext cx="8229600" cy="1044599"/>
          </a:xfrm>
          <a:prstGeom prst="rect">
            <a:avLst/>
          </a:prstGeom>
        </p:spPr>
        <p:txBody>
          <a:bodyPr lIns="91425" tIns="91425" rIns="91425" bIns="91425" anchor="b" anchorCtr="0">
            <a:noAutofit/>
          </a:bodyPr>
          <a:lstStyle/>
          <a:p>
            <a:pPr lvl="0" algn="ctr">
              <a:spcBef>
                <a:spcPts val="0"/>
              </a:spcBef>
              <a:buNone/>
            </a:pPr>
            <a:r>
              <a:rPr lang="en"/>
              <a:t>What is Public Health?</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Public Health is...</a:t>
            </a:r>
            <a:r>
              <a:rPr lang="en" baseline="30000"/>
              <a:t>2</a:t>
            </a:r>
          </a:p>
        </p:txBody>
      </p:sp>
      <p:sp>
        <p:nvSpPr>
          <p:cNvPr id="207" name="Shape 207">
            <a:hlinkClick r:id="rId3"/>
          </p:cNvPr>
          <p:cNvSpPr/>
          <p:nvPr/>
        </p:nvSpPr>
        <p:spPr>
          <a:xfrm>
            <a:off x="2286000" y="1153650"/>
            <a:ext cx="4837191" cy="3627900"/>
          </a:xfrm>
          <a:prstGeom prst="rect">
            <a:avLst/>
          </a:prstGeom>
          <a:blipFill>
            <a:blip r:embed="rId4">
              <a:alphaModFix/>
            </a:blip>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Tools of Public Health</a:t>
            </a:r>
          </a:p>
        </p:txBody>
      </p:sp>
      <p:sp>
        <p:nvSpPr>
          <p:cNvPr id="213" name="Shape 213"/>
          <p:cNvSpPr txBox="1">
            <a:spLocks noGrp="1"/>
          </p:cNvSpPr>
          <p:nvPr>
            <p:ph type="body" idx="1"/>
          </p:nvPr>
        </p:nvSpPr>
        <p:spPr>
          <a:xfrm>
            <a:off x="457200" y="1297780"/>
            <a:ext cx="4041600" cy="3627900"/>
          </a:xfrm>
          <a:prstGeom prst="rect">
            <a:avLst/>
          </a:prstGeom>
        </p:spPr>
        <p:txBody>
          <a:bodyPr lIns="91425" tIns="91425" rIns="91425" bIns="91425" anchor="t" anchorCtr="0">
            <a:noAutofit/>
          </a:bodyPr>
          <a:lstStyle/>
          <a:p>
            <a:pPr lvl="0">
              <a:spcBef>
                <a:spcPts val="0"/>
              </a:spcBef>
              <a:buNone/>
            </a:pPr>
            <a:r>
              <a:rPr lang="en" sz="2400" i="1"/>
              <a:t>The science of protecting and improving the health of families and communities through promotion of healthy lifestyles, research for disease and injury prevention, and detection and control of infectious diseases</a:t>
            </a:r>
            <a:r>
              <a:rPr lang="en" sz="2400"/>
              <a:t> - CDC</a:t>
            </a:r>
            <a:r>
              <a:rPr lang="en" sz="2400" baseline="30000"/>
              <a:t>3</a:t>
            </a:r>
          </a:p>
        </p:txBody>
      </p:sp>
      <p:sp>
        <p:nvSpPr>
          <p:cNvPr id="214" name="Shape 214"/>
          <p:cNvSpPr txBox="1">
            <a:spLocks noGrp="1"/>
          </p:cNvSpPr>
          <p:nvPr>
            <p:ph type="body" idx="2"/>
          </p:nvPr>
        </p:nvSpPr>
        <p:spPr>
          <a:xfrm>
            <a:off x="5711950" y="1754975"/>
            <a:ext cx="2820300" cy="2526300"/>
          </a:xfrm>
          <a:prstGeom prst="rect">
            <a:avLst/>
          </a:prstGeom>
        </p:spPr>
        <p:txBody>
          <a:bodyPr lIns="91425" tIns="91425" rIns="91425" bIns="91425" anchor="t" anchorCtr="0">
            <a:noAutofit/>
          </a:bodyPr>
          <a:lstStyle/>
          <a:p>
            <a:pPr marL="457200" lvl="0" indent="-228600" rtl="0">
              <a:spcBef>
                <a:spcPts val="0"/>
              </a:spcBef>
            </a:pPr>
            <a:r>
              <a:rPr lang="en"/>
              <a:t>Research</a:t>
            </a:r>
          </a:p>
          <a:p>
            <a:pPr marL="457200" lvl="0" indent="-228600" rtl="0">
              <a:spcBef>
                <a:spcPts val="0"/>
              </a:spcBef>
            </a:pPr>
            <a:r>
              <a:rPr lang="en"/>
              <a:t>Policy</a:t>
            </a:r>
          </a:p>
          <a:p>
            <a:pPr marL="457200" lvl="0" indent="-228600" rtl="0">
              <a:spcBef>
                <a:spcPts val="0"/>
              </a:spcBef>
            </a:pPr>
            <a:r>
              <a:rPr lang="en"/>
              <a:t>Education</a:t>
            </a:r>
          </a:p>
          <a:p>
            <a:pPr marL="457200" lvl="0" indent="-228600">
              <a:spcBef>
                <a:spcPts val="0"/>
              </a:spcBef>
            </a:pPr>
            <a:r>
              <a:rPr lang="en"/>
              <a:t>Services</a:t>
            </a:r>
          </a:p>
        </p:txBody>
      </p:sp>
      <p:sp>
        <p:nvSpPr>
          <p:cNvPr id="215" name="Shape 215"/>
          <p:cNvSpPr/>
          <p:nvPr/>
        </p:nvSpPr>
        <p:spPr>
          <a:xfrm>
            <a:off x="4421050" y="2373300"/>
            <a:ext cx="1290899" cy="946499"/>
          </a:xfrm>
          <a:prstGeom prst="rightArrow">
            <a:avLst>
              <a:gd name="adj1" fmla="val 50000"/>
              <a:gd name="adj2" fmla="val 50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fade">
                                      <p:cBhvr>
                                        <p:cTn id="7" dur="1000"/>
                                        <p:tgtEl>
                                          <p:spTgt spid="215"/>
                                        </p:tgtEl>
                                      </p:cBhvr>
                                    </p:animEffect>
                                  </p:childTnLst>
                                </p:cTn>
                              </p:par>
                              <p:par>
                                <p:cTn id="8" presetID="10" presetClass="entr" presetSubtype="0" fill="hold" nodeType="withEffect">
                                  <p:stCondLst>
                                    <p:cond delay="0"/>
                                  </p:stCondLst>
                                  <p:childTnLst>
                                    <p:set>
                                      <p:cBhvr>
                                        <p:cTn id="9" dur="1" fill="hold">
                                          <p:stCondLst>
                                            <p:cond delay="0"/>
                                          </p:stCondLst>
                                        </p:cTn>
                                        <p:tgtEl>
                                          <p:spTgt spid="214"/>
                                        </p:tgtEl>
                                        <p:attrNameLst>
                                          <p:attrName>style.visibility</p:attrName>
                                        </p:attrNameLst>
                                      </p:cBhvr>
                                      <p:to>
                                        <p:strVal val="visible"/>
                                      </p:to>
                                    </p:set>
                                    <p:animEffect transition="in" filter="fade">
                                      <p:cBhvr>
                                        <p:cTn id="10"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457200" y="4246565"/>
            <a:ext cx="8229600" cy="679200"/>
          </a:xfrm>
          <a:prstGeom prst="rect">
            <a:avLst/>
          </a:prstGeom>
          <a:ln>
            <a:noFill/>
          </a:ln>
        </p:spPr>
        <p:txBody>
          <a:bodyPr lIns="91425" tIns="91425" rIns="91425" bIns="91425" anchor="t" anchorCtr="0">
            <a:noAutofit/>
          </a:bodyPr>
          <a:lstStyle/>
          <a:p>
            <a:pPr lvl="0">
              <a:spcBef>
                <a:spcPts val="0"/>
              </a:spcBef>
              <a:buNone/>
            </a:pPr>
            <a:r>
              <a:rPr lang="en"/>
              <a:t>What are the core values?</a:t>
            </a:r>
          </a:p>
        </p:txBody>
      </p:sp>
      <p:sp>
        <p:nvSpPr>
          <p:cNvPr id="221" name="Shape 221"/>
          <p:cNvSpPr txBox="1">
            <a:spLocks noGrp="1"/>
          </p:cNvSpPr>
          <p:nvPr>
            <p:ph type="title" idx="4294967295"/>
          </p:nvPr>
        </p:nvSpPr>
        <p:spPr>
          <a:xfrm>
            <a:off x="155200" y="1241050"/>
            <a:ext cx="3772500" cy="1772700"/>
          </a:xfrm>
          <a:prstGeom prst="rect">
            <a:avLst/>
          </a:prstGeom>
        </p:spPr>
        <p:txBody>
          <a:bodyPr lIns="91425" tIns="91425" rIns="91425" bIns="91425" anchor="b" anchorCtr="0">
            <a:noAutofit/>
          </a:bodyPr>
          <a:lstStyle/>
          <a:p>
            <a:pPr lvl="0" algn="ctr" rtl="0">
              <a:spcBef>
                <a:spcPts val="0"/>
              </a:spcBef>
              <a:buNone/>
            </a:pPr>
            <a:r>
              <a:rPr lang="en"/>
              <a:t>Universal Coverage</a:t>
            </a:r>
          </a:p>
        </p:txBody>
      </p:sp>
      <p:sp>
        <p:nvSpPr>
          <p:cNvPr id="222" name="Shape 222"/>
          <p:cNvSpPr txBox="1">
            <a:spLocks noGrp="1"/>
          </p:cNvSpPr>
          <p:nvPr>
            <p:ph type="title" idx="4294967295"/>
          </p:nvPr>
        </p:nvSpPr>
        <p:spPr>
          <a:xfrm>
            <a:off x="5523900" y="1273900"/>
            <a:ext cx="3772500" cy="1772700"/>
          </a:xfrm>
          <a:prstGeom prst="rect">
            <a:avLst/>
          </a:prstGeom>
        </p:spPr>
        <p:txBody>
          <a:bodyPr lIns="91425" tIns="91425" rIns="91425" bIns="91425" anchor="b" anchorCtr="0">
            <a:noAutofit/>
          </a:bodyPr>
          <a:lstStyle/>
          <a:p>
            <a:pPr lvl="0" algn="ctr" rtl="0">
              <a:spcBef>
                <a:spcPts val="0"/>
              </a:spcBef>
              <a:buNone/>
            </a:pPr>
            <a:r>
              <a:rPr lang="en"/>
              <a:t>Public Health</a:t>
            </a:r>
          </a:p>
        </p:txBody>
      </p:sp>
      <p:sp>
        <p:nvSpPr>
          <p:cNvPr id="223" name="Shape 223"/>
          <p:cNvSpPr/>
          <p:nvPr/>
        </p:nvSpPr>
        <p:spPr>
          <a:xfrm>
            <a:off x="383800" y="591700"/>
            <a:ext cx="5007300" cy="3312900"/>
          </a:xfrm>
          <a:prstGeom prst="ellipse">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4" name="Shape 224"/>
          <p:cNvSpPr/>
          <p:nvPr/>
        </p:nvSpPr>
        <p:spPr>
          <a:xfrm>
            <a:off x="3769100" y="591700"/>
            <a:ext cx="5007300" cy="3312900"/>
          </a:xfrm>
          <a:prstGeom prst="ellipse">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fade">
                                      <p:cBhvr>
                                        <p:cTn id="7" dur="1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1908227"/>
            <a:ext cx="8229600" cy="1044599"/>
          </a:xfrm>
          <a:prstGeom prst="rect">
            <a:avLst/>
          </a:prstGeom>
        </p:spPr>
        <p:txBody>
          <a:bodyPr lIns="91425" tIns="91425" rIns="91425" bIns="91425" anchor="b" anchorCtr="0">
            <a:noAutofit/>
          </a:bodyPr>
          <a:lstStyle/>
          <a:p>
            <a:pPr lvl="0" algn="ctr" rtl="0">
              <a:spcBef>
                <a:spcPts val="0"/>
              </a:spcBef>
              <a:buNone/>
            </a:pPr>
            <a:r>
              <a:rPr lang="en"/>
              <a:t>EQUITY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Margaret Chan...again:	</a:t>
            </a:r>
          </a:p>
        </p:txBody>
      </p:sp>
      <p:sp>
        <p:nvSpPr>
          <p:cNvPr id="235" name="Shape 235"/>
          <p:cNvSpPr txBox="1"/>
          <p:nvPr/>
        </p:nvSpPr>
        <p:spPr>
          <a:xfrm>
            <a:off x="377800" y="1356750"/>
            <a:ext cx="8513699" cy="1519800"/>
          </a:xfrm>
          <a:prstGeom prst="rect">
            <a:avLst/>
          </a:prstGeom>
          <a:noFill/>
          <a:ln>
            <a:noFill/>
          </a:ln>
        </p:spPr>
        <p:txBody>
          <a:bodyPr lIns="91425" tIns="91425" rIns="91425" bIns="91425" anchor="t" anchorCtr="0">
            <a:noAutofit/>
          </a:bodyPr>
          <a:lstStyle/>
          <a:p>
            <a:pPr lvl="0" rtl="0">
              <a:lnSpc>
                <a:spcPct val="150000"/>
              </a:lnSpc>
              <a:spcBef>
                <a:spcPts val="0"/>
              </a:spcBef>
              <a:spcAft>
                <a:spcPts val="1100"/>
              </a:spcAft>
              <a:buNone/>
            </a:pPr>
            <a:r>
              <a:rPr lang="en" sz="2400" i="1">
                <a:solidFill>
                  <a:schemeClr val="dk1"/>
                </a:solidFill>
                <a:highlight>
                  <a:srgbClr val="FFFFFF"/>
                </a:highlight>
                <a:latin typeface="Georgia"/>
                <a:ea typeface="Georgia"/>
                <a:cs typeface="Georgia"/>
                <a:sym typeface="Georgia"/>
              </a:rPr>
              <a:t>"Universal health coverage is one of the most powerful social equalizers among all policy options. It is the ultimate expression of fairness," </a:t>
            </a:r>
          </a:p>
          <a:p>
            <a:pPr lvl="0" rtl="0">
              <a:lnSpc>
                <a:spcPct val="150000"/>
              </a:lnSpc>
              <a:spcBef>
                <a:spcPts val="0"/>
              </a:spcBef>
              <a:spcAft>
                <a:spcPts val="1100"/>
              </a:spcAft>
              <a:buNone/>
            </a:pPr>
            <a:r>
              <a:rPr lang="en" sz="2400">
                <a:solidFill>
                  <a:srgbClr val="333333"/>
                </a:solidFill>
                <a:highlight>
                  <a:srgbClr val="FFFFFF"/>
                </a:highlight>
                <a:latin typeface="Georgia"/>
                <a:ea typeface="Georgia"/>
                <a:cs typeface="Georgia"/>
                <a:sym typeface="Georgia"/>
              </a:rPr>
              <a:t>- Margaret Chan, WHO Director-General </a:t>
            </a:r>
          </a:p>
          <a:p>
            <a:pPr lvl="0" rtl="0">
              <a:lnSpc>
                <a:spcPct val="150000"/>
              </a:lnSpc>
              <a:spcBef>
                <a:spcPts val="0"/>
              </a:spcBef>
              <a:spcAft>
                <a:spcPts val="1100"/>
              </a:spcAft>
              <a:buNone/>
            </a:pPr>
            <a:endParaRPr sz="1100">
              <a:solidFill>
                <a:srgbClr val="333333"/>
              </a:solidFill>
              <a:highlight>
                <a:srgbClr val="FFFFFF"/>
              </a:highlight>
              <a:latin typeface="Georgia"/>
              <a:ea typeface="Georgia"/>
              <a:cs typeface="Georgia"/>
              <a:sym typeface="Georgia"/>
            </a:endParaRPr>
          </a:p>
          <a:p>
            <a:pPr lvl="0" rtl="0">
              <a:lnSpc>
                <a:spcPct val="150000"/>
              </a:lnSpc>
              <a:spcBef>
                <a:spcPts val="0"/>
              </a:spcBef>
              <a:spcAft>
                <a:spcPts val="1100"/>
              </a:spcAft>
              <a:buClr>
                <a:schemeClr val="dk1"/>
              </a:buClr>
              <a:buFont typeface="Arial"/>
              <a:buNone/>
            </a:pPr>
            <a:r>
              <a:rPr lang="en" i="1">
                <a:solidFill>
                  <a:srgbClr val="333333"/>
                </a:solidFill>
                <a:highlight>
                  <a:srgbClr val="FFFFFF"/>
                </a:highlight>
                <a:latin typeface="Georgia"/>
                <a:ea typeface="Georgia"/>
                <a:cs typeface="Georgia"/>
                <a:sym typeface="Georgia"/>
              </a:rPr>
              <a:t> Quoted on Tuesday at a two-day conference on universal health coverage, Singapore.</a:t>
            </a:r>
          </a:p>
          <a:p>
            <a:pPr lvl="0" rtl="0">
              <a:lnSpc>
                <a:spcPct val="115000"/>
              </a:lnSpc>
              <a:spcBef>
                <a:spcPts val="0"/>
              </a:spcBef>
              <a:buClr>
                <a:schemeClr val="dk1"/>
              </a:buClr>
              <a:buFont typeface="Arial"/>
              <a:buNone/>
            </a:pPr>
            <a:endParaRPr sz="1100">
              <a:solidFill>
                <a:srgbClr val="333333"/>
              </a:solidFill>
              <a:highlight>
                <a:srgbClr val="FFFFFF"/>
              </a:highlight>
              <a:latin typeface="Georgia"/>
              <a:ea typeface="Georgia"/>
              <a:cs typeface="Georgia"/>
              <a:sym typeface="Georgia"/>
            </a:endParaRPr>
          </a:p>
          <a:p>
            <a:pPr lvl="0">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Single-Payer and Equity</a:t>
            </a:r>
          </a:p>
        </p:txBody>
      </p:sp>
      <p:sp>
        <p:nvSpPr>
          <p:cNvPr id="241" name="Shape 24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228600" rtl="0">
              <a:spcBef>
                <a:spcPts val="0"/>
              </a:spcBef>
            </a:pPr>
            <a:r>
              <a:rPr lang="en"/>
              <a:t>Increased access for primary care services, but not specialty care</a:t>
            </a:r>
            <a:r>
              <a:rPr lang="en" baseline="30000"/>
              <a:t>5, 6</a:t>
            </a:r>
          </a:p>
          <a:p>
            <a:pPr marL="914400" lvl="1" indent="-228600" rtl="0">
              <a:spcBef>
                <a:spcPts val="0"/>
              </a:spcBef>
            </a:pPr>
            <a:r>
              <a:rPr lang="en"/>
              <a:t>Socioeconomic differences in access</a:t>
            </a:r>
          </a:p>
          <a:p>
            <a:pPr marL="914400" lvl="1" indent="-228600" rtl="0">
              <a:spcBef>
                <a:spcPts val="0"/>
              </a:spcBef>
            </a:pPr>
            <a:r>
              <a:rPr lang="en"/>
              <a:t>Education-based inequities</a:t>
            </a:r>
            <a:r>
              <a:rPr lang="en" baseline="30000"/>
              <a:t>7</a:t>
            </a:r>
          </a:p>
          <a:p>
            <a:pPr marL="457200" lvl="0" indent="-228600" rtl="0">
              <a:spcBef>
                <a:spcPts val="0"/>
              </a:spcBef>
            </a:pPr>
            <a:r>
              <a:rPr lang="en"/>
              <a:t>Geographic differences in access to resources remain</a:t>
            </a:r>
            <a:r>
              <a:rPr lang="en" baseline="30000"/>
              <a:t>8</a:t>
            </a:r>
          </a:p>
          <a:p>
            <a:pPr lvl="0">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10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1741948"/>
            <a:ext cx="8229600" cy="1659600"/>
          </a:xfrm>
          <a:prstGeom prst="rect">
            <a:avLst/>
          </a:prstGeom>
        </p:spPr>
        <p:txBody>
          <a:bodyPr lIns="91425" tIns="91425" rIns="91425" bIns="91425" anchor="b" anchorCtr="0">
            <a:noAutofit/>
          </a:bodyPr>
          <a:lstStyle/>
          <a:p>
            <a:pPr lvl="0">
              <a:spcBef>
                <a:spcPts val="0"/>
              </a:spcBef>
              <a:buNone/>
            </a:pPr>
            <a:r>
              <a:rPr lang="en"/>
              <a:t>How Can Public Health Fill the Equity Gap?</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228600" rtl="0">
              <a:spcBef>
                <a:spcPts val="0"/>
              </a:spcBef>
            </a:pPr>
            <a:r>
              <a:rPr lang="en"/>
              <a:t>Universal Health Coverage</a:t>
            </a:r>
          </a:p>
          <a:p>
            <a:pPr marL="914400" lvl="1" indent="-228600" rtl="0">
              <a:spcBef>
                <a:spcPts val="0"/>
              </a:spcBef>
            </a:pPr>
            <a:r>
              <a:rPr lang="en"/>
              <a:t>History, Definition, Goals</a:t>
            </a:r>
          </a:p>
          <a:p>
            <a:pPr marL="457200" lvl="0" indent="-228600" rtl="0">
              <a:spcBef>
                <a:spcPts val="0"/>
              </a:spcBef>
            </a:pPr>
            <a:r>
              <a:rPr lang="en"/>
              <a:t>Public Health</a:t>
            </a:r>
          </a:p>
          <a:p>
            <a:pPr marL="914400" lvl="1" indent="-228600" rtl="0">
              <a:spcBef>
                <a:spcPts val="0"/>
              </a:spcBef>
            </a:pPr>
            <a:r>
              <a:rPr lang="en"/>
              <a:t>Definition, Goals</a:t>
            </a:r>
          </a:p>
          <a:p>
            <a:pPr marL="457200" lvl="0" indent="-228600" rtl="0">
              <a:spcBef>
                <a:spcPts val="0"/>
              </a:spcBef>
            </a:pPr>
            <a:r>
              <a:rPr lang="en"/>
              <a:t>Complementary Systems</a:t>
            </a:r>
          </a:p>
          <a:p>
            <a:pPr marL="457200" lvl="0" indent="-228600">
              <a:spcBef>
                <a:spcPts val="0"/>
              </a:spcBef>
            </a:pPr>
            <a:r>
              <a:rPr lang="en"/>
              <a:t>Public Health in Practice</a:t>
            </a:r>
          </a:p>
        </p:txBody>
      </p:sp>
      <p:sp>
        <p:nvSpPr>
          <p:cNvPr id="122" name="Shape 12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Overview</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308400" y="1828325"/>
            <a:ext cx="8421300" cy="740100"/>
          </a:xfrm>
          <a:prstGeom prst="rect">
            <a:avLst/>
          </a:prstGeom>
          <a:noFill/>
          <a:ln>
            <a:noFill/>
          </a:ln>
        </p:spPr>
        <p:txBody>
          <a:bodyPr lIns="91425" tIns="91425" rIns="91425" bIns="91425" anchor="t" anchorCtr="0">
            <a:noAutofit/>
          </a:bodyPr>
          <a:lstStyle/>
          <a:p>
            <a:pPr lvl="0" algn="ctr" rtl="0">
              <a:spcBef>
                <a:spcPts val="0"/>
              </a:spcBef>
              <a:buNone/>
            </a:pPr>
            <a:r>
              <a:rPr lang="en" sz="4800">
                <a:solidFill>
                  <a:schemeClr val="dk2"/>
                </a:solidFill>
                <a:latin typeface="Georgia"/>
                <a:ea typeface="Georgia"/>
                <a:cs typeface="Georgia"/>
                <a:sym typeface="Georgia"/>
              </a:rPr>
              <a:t>Public Health in Practice</a:t>
            </a:r>
          </a:p>
          <a:p>
            <a:pPr lvl="0" algn="ctr" rtl="0">
              <a:spcBef>
                <a:spcPts val="0"/>
              </a:spcBef>
              <a:buNone/>
            </a:pPr>
            <a:endParaRPr sz="4800"/>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Public Health in Practice</a:t>
            </a:r>
          </a:p>
        </p:txBody>
      </p:sp>
      <p:sp>
        <p:nvSpPr>
          <p:cNvPr id="257" name="Shape 25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228600" rtl="0">
              <a:spcBef>
                <a:spcPts val="0"/>
              </a:spcBef>
            </a:pPr>
            <a:r>
              <a:rPr lang="en"/>
              <a:t>Imagine that you are the Canadian minister of health in Ontario.</a:t>
            </a:r>
          </a:p>
          <a:p>
            <a:pPr marL="457200" lvl="0" indent="-228600" rtl="0">
              <a:spcBef>
                <a:spcPts val="0"/>
              </a:spcBef>
            </a:pPr>
            <a:r>
              <a:rPr lang="en"/>
              <a:t>Everyone in your province has health insurance coverage under the national system.</a:t>
            </a:r>
          </a:p>
          <a:p>
            <a:pPr marL="457200" lvl="0" indent="-228600" rtl="0">
              <a:spcBef>
                <a:spcPts val="0"/>
              </a:spcBef>
            </a:pPr>
            <a:r>
              <a:rPr lang="en"/>
              <a:t>You still find socioeconomic based inequities for specialty care services.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304800" y="306925"/>
            <a:ext cx="2692799" cy="3850200"/>
          </a:xfrm>
          <a:prstGeom prst="rect">
            <a:avLst/>
          </a:prstGeom>
        </p:spPr>
        <p:txBody>
          <a:bodyPr lIns="91425" tIns="91425" rIns="91425" bIns="91425" anchor="t" anchorCtr="0">
            <a:noAutofit/>
          </a:bodyPr>
          <a:lstStyle/>
          <a:p>
            <a:pPr lvl="0">
              <a:spcBef>
                <a:spcPts val="0"/>
              </a:spcBef>
              <a:buNone/>
            </a:pPr>
            <a:r>
              <a:rPr lang="en" sz="2400"/>
              <a:t>In particular, you find an education-based inequity where those with low levels of education see less ophthalmologists than those with high levels of education</a:t>
            </a:r>
            <a:r>
              <a:rPr lang="en" sz="2400" baseline="30000"/>
              <a:t>7</a:t>
            </a:r>
          </a:p>
        </p:txBody>
      </p:sp>
      <p:pic>
        <p:nvPicPr>
          <p:cNvPr id="263" name="Shape 263"/>
          <p:cNvPicPr preferRelativeResize="0"/>
          <p:nvPr/>
        </p:nvPicPr>
        <p:blipFill>
          <a:blip r:embed="rId3">
            <a:alphaModFix/>
          </a:blip>
          <a:stretch>
            <a:fillRect/>
          </a:stretch>
        </p:blipFill>
        <p:spPr>
          <a:xfrm>
            <a:off x="3264300" y="121025"/>
            <a:ext cx="5812474" cy="4804650"/>
          </a:xfrm>
          <a:prstGeom prst="rect">
            <a:avLst/>
          </a:prstGeom>
          <a:noFill/>
          <a:ln>
            <a:noFill/>
          </a:ln>
        </p:spPr>
      </p:pic>
      <p:sp>
        <p:nvSpPr>
          <p:cNvPr id="264" name="Shape 264"/>
          <p:cNvSpPr/>
          <p:nvPr/>
        </p:nvSpPr>
        <p:spPr>
          <a:xfrm>
            <a:off x="3120475" y="677800"/>
            <a:ext cx="4348199" cy="243000"/>
          </a:xfrm>
          <a:prstGeom prst="rect">
            <a:avLst/>
          </a:prstGeom>
          <a:noFill/>
          <a:ln w="38100" cap="flat" cmpd="sng">
            <a:solidFill>
              <a:srgbClr val="CC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Improving Eye Health</a:t>
            </a:r>
          </a:p>
        </p:txBody>
      </p:sp>
      <p:sp>
        <p:nvSpPr>
          <p:cNvPr id="270" name="Shape 270"/>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228600" rtl="0">
              <a:spcBef>
                <a:spcPts val="0"/>
              </a:spcBef>
            </a:pPr>
            <a:r>
              <a:rPr lang="en"/>
              <a:t>How would you address the inequity?</a:t>
            </a:r>
          </a:p>
          <a:p>
            <a:pPr marL="457200" lvl="0" indent="-228600" rtl="0">
              <a:spcBef>
                <a:spcPts val="0"/>
              </a:spcBef>
            </a:pPr>
            <a:r>
              <a:rPr lang="en"/>
              <a:t>Policies?</a:t>
            </a:r>
          </a:p>
          <a:p>
            <a:pPr marL="457200" lvl="0" indent="-228600" rtl="0">
              <a:spcBef>
                <a:spcPts val="0"/>
              </a:spcBef>
            </a:pPr>
            <a:r>
              <a:rPr lang="en"/>
              <a:t>Programs?</a:t>
            </a:r>
          </a:p>
          <a:p>
            <a:pPr marL="457200" lvl="0" indent="-228600">
              <a:spcBef>
                <a:spcPts val="0"/>
              </a:spcBef>
            </a:pPr>
            <a:r>
              <a:rPr lang="en"/>
              <a:t>Services?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266700" y="3395525"/>
            <a:ext cx="8610599" cy="1044599"/>
          </a:xfrm>
          <a:prstGeom prst="rect">
            <a:avLst/>
          </a:prstGeom>
        </p:spPr>
        <p:txBody>
          <a:bodyPr lIns="91425" tIns="91425" rIns="91425" bIns="91425" anchor="b" anchorCtr="0">
            <a:noAutofit/>
          </a:bodyPr>
          <a:lstStyle/>
          <a:p>
            <a:pPr lvl="0">
              <a:spcBef>
                <a:spcPts val="0"/>
              </a:spcBef>
              <a:buNone/>
            </a:pPr>
            <a:r>
              <a:rPr lang="en" i="1" u="sng"/>
              <a:t>Question</a:t>
            </a:r>
            <a:r>
              <a:rPr lang="en"/>
              <a:t>: What do you see as the biggest barriers to Universal Coverage in the US? What are the next steps? Future of public health/UHC?</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457200" y="4246565"/>
            <a:ext cx="8229600" cy="679200"/>
          </a:xfrm>
          <a:prstGeom prst="rect">
            <a:avLst/>
          </a:prstGeom>
        </p:spPr>
        <p:txBody>
          <a:bodyPr lIns="91425" tIns="91425" rIns="91425" bIns="91425" anchor="t" anchorCtr="0">
            <a:noAutofit/>
          </a:bodyPr>
          <a:lstStyle/>
          <a:p>
            <a:pPr lvl="0">
              <a:spcBef>
                <a:spcPts val="0"/>
              </a:spcBef>
              <a:buNone/>
            </a:pPr>
            <a:r>
              <a:rPr lang="en"/>
              <a:t>Thank you! Any questions?</a:t>
            </a:r>
          </a:p>
        </p:txBody>
      </p:sp>
      <p:pic>
        <p:nvPicPr>
          <p:cNvPr id="281" name="Shape 281"/>
          <p:cNvPicPr preferRelativeResize="0"/>
          <p:nvPr/>
        </p:nvPicPr>
        <p:blipFill>
          <a:blip r:embed="rId3">
            <a:alphaModFix/>
          </a:blip>
          <a:stretch>
            <a:fillRect/>
          </a:stretch>
        </p:blipFill>
        <p:spPr>
          <a:xfrm>
            <a:off x="2337850" y="262775"/>
            <a:ext cx="4704124" cy="3705400"/>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References</a:t>
            </a:r>
          </a:p>
        </p:txBody>
      </p:sp>
      <p:sp>
        <p:nvSpPr>
          <p:cNvPr id="287" name="Shape 28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292100" rtl="0">
              <a:spcBef>
                <a:spcPts val="0"/>
              </a:spcBef>
              <a:buSzPct val="100000"/>
              <a:buAutoNum type="arabicPeriod"/>
            </a:pPr>
            <a:r>
              <a:rPr lang="en" sz="1000"/>
              <a:t>World Health Organization. (2014). What is universal Coverage? Retrieved on 2/11/15 from </a:t>
            </a:r>
            <a:r>
              <a:rPr lang="en" sz="1000" u="sng">
                <a:solidFill>
                  <a:schemeClr val="hlink"/>
                </a:solidFill>
                <a:hlinkClick r:id="rId3"/>
              </a:rPr>
              <a:t>http://www.who.int/features/qa/universal_health_coverage/en/</a:t>
            </a:r>
            <a:r>
              <a:rPr lang="en" sz="1000"/>
              <a:t>. </a:t>
            </a:r>
          </a:p>
          <a:p>
            <a:pPr marL="457200" lvl="0" indent="-292100" rtl="0">
              <a:spcBef>
                <a:spcPts val="0"/>
              </a:spcBef>
              <a:buSzPct val="100000"/>
              <a:buAutoNum type="arabicPeriod"/>
            </a:pPr>
            <a:r>
              <a:rPr lang="en" sz="1000"/>
              <a:t>World Health Organization. (2013). WHO: The many paths towards universal health coverage. Retrieved on 2/11/15 from </a:t>
            </a:r>
            <a:r>
              <a:rPr lang="en" sz="1000" u="sng">
                <a:solidFill>
                  <a:schemeClr val="hlink"/>
                </a:solidFill>
                <a:hlinkClick r:id="rId4"/>
              </a:rPr>
              <a:t>https://www.youtube.com/watch?v=VQ3sHfYzcv8</a:t>
            </a:r>
            <a:r>
              <a:rPr lang="en" sz="1000"/>
              <a:t>. </a:t>
            </a:r>
          </a:p>
          <a:p>
            <a:pPr marL="457200" lvl="0" indent="-292100" rtl="0">
              <a:spcBef>
                <a:spcPts val="0"/>
              </a:spcBef>
              <a:buSzPct val="100000"/>
              <a:buAutoNum type="arabicPeriod"/>
            </a:pPr>
            <a:r>
              <a:rPr lang="en" sz="1000"/>
              <a:t>American Public Health Association. (2014). What is public health? Retrieved on 2/11/15 from </a:t>
            </a:r>
            <a:r>
              <a:rPr lang="en" sz="1000" u="sng">
                <a:solidFill>
                  <a:schemeClr val="hlink"/>
                </a:solidFill>
                <a:hlinkClick r:id="rId5"/>
              </a:rPr>
              <a:t>https://www.apha.org/what-is-public-health</a:t>
            </a:r>
            <a:r>
              <a:rPr lang="en" sz="1000"/>
              <a:t>. </a:t>
            </a:r>
          </a:p>
          <a:p>
            <a:pPr marL="457200" lvl="0" indent="-292100" rtl="0">
              <a:spcBef>
                <a:spcPts val="0"/>
              </a:spcBef>
              <a:buSzPct val="100000"/>
              <a:buAutoNum type="arabicPeriod"/>
            </a:pPr>
            <a:r>
              <a:rPr lang="en" sz="1000"/>
              <a:t>Centers for Disease Control. (2015). What is Public health? Retrieved on 2/11/15 from </a:t>
            </a:r>
            <a:r>
              <a:rPr lang="en" sz="1000" u="sng">
                <a:solidFill>
                  <a:schemeClr val="hlink"/>
                </a:solidFill>
                <a:hlinkClick r:id="rId6"/>
              </a:rPr>
              <a:t>http://www.cdcfoundation.org/content/what-public-health</a:t>
            </a:r>
            <a:r>
              <a:rPr lang="en" sz="1000"/>
              <a:t>.</a:t>
            </a:r>
          </a:p>
          <a:p>
            <a:pPr marL="457200" lvl="0" indent="-292100" rtl="0">
              <a:spcBef>
                <a:spcPts val="0"/>
              </a:spcBef>
              <a:buSzPct val="100000"/>
              <a:buAutoNum type="arabicPeriod"/>
            </a:pPr>
            <a:r>
              <a:rPr lang="en" sz="1000"/>
              <a:t>Veugelers PJ and Yip AM. (2003). Socioeconomic disparities in health care use: Does universal coverage reduce inequalities in health? </a:t>
            </a:r>
            <a:r>
              <a:rPr lang="en" sz="1000" i="1"/>
              <a:t>J Epidemiol Community Health</a:t>
            </a:r>
            <a:r>
              <a:rPr lang="en" sz="1000"/>
              <a:t> 57:424-428.</a:t>
            </a:r>
          </a:p>
          <a:p>
            <a:pPr marL="457200" lvl="0" indent="-292100" rtl="0">
              <a:spcBef>
                <a:spcPts val="0"/>
              </a:spcBef>
              <a:buSzPct val="100000"/>
              <a:buAutoNum type="arabicPeriod"/>
            </a:pPr>
            <a:r>
              <a:rPr lang="en" sz="1000"/>
              <a:t>Gusmano MK, </a:t>
            </a:r>
            <a:r>
              <a:rPr lang="en" sz="1000" i="1"/>
              <a:t>et al</a:t>
            </a:r>
            <a:r>
              <a:rPr lang="en" sz="1000"/>
              <a:t>. (2009). Achieving horizontal equity: must we have a single-payer health system? </a:t>
            </a:r>
            <a:r>
              <a:rPr lang="en" sz="1000" i="1"/>
              <a:t>Journal of Health Politics, Policy and Law</a:t>
            </a:r>
            <a:r>
              <a:rPr lang="en" sz="1000"/>
              <a:t> 34(4):617-33.</a:t>
            </a:r>
          </a:p>
          <a:p>
            <a:pPr marL="457200" lvl="0" indent="-292100" rtl="0">
              <a:spcBef>
                <a:spcPts val="0"/>
              </a:spcBef>
              <a:buSzPct val="100000"/>
              <a:buAutoNum type="arabicPeriod"/>
            </a:pPr>
            <a:r>
              <a:rPr lang="en" sz="1000"/>
              <a:t>Glazier RH, </a:t>
            </a:r>
            <a:r>
              <a:rPr lang="en" sz="1000" i="1"/>
              <a:t>et al</a:t>
            </a:r>
            <a:r>
              <a:rPr lang="en" sz="1000"/>
              <a:t>. (2009). Universal health insurance and equity in primary care and specialist office visits: a population-based study. </a:t>
            </a:r>
            <a:r>
              <a:rPr lang="en" sz="1000" i="1"/>
              <a:t>Ann Fam Med</a:t>
            </a:r>
            <a:r>
              <a:rPr lang="en" sz="1000"/>
              <a:t> 7(5):396-405.</a:t>
            </a:r>
          </a:p>
          <a:p>
            <a:pPr marL="457200" lvl="0" indent="-292100">
              <a:spcBef>
                <a:spcPts val="0"/>
              </a:spcBef>
              <a:buSzPct val="100000"/>
              <a:buAutoNum type="arabicPeriod"/>
            </a:pPr>
            <a:r>
              <a:rPr lang="en" sz="1000"/>
              <a:t>Kreng VB and Yang C. (2011). The equality of resource allocation in health care under the National Health Insurance System in Taiwan. </a:t>
            </a:r>
            <a:r>
              <a:rPr lang="en" sz="1000" i="1"/>
              <a:t>Health Policy</a:t>
            </a:r>
            <a:r>
              <a:rPr lang="en" sz="1000"/>
              <a:t> 100(2-3):203-210.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p:nvPr/>
        </p:nvSpPr>
        <p:spPr>
          <a:xfrm>
            <a:off x="308400" y="1828325"/>
            <a:ext cx="8421300" cy="740100"/>
          </a:xfrm>
          <a:prstGeom prst="rect">
            <a:avLst/>
          </a:prstGeom>
          <a:noFill/>
          <a:ln>
            <a:noFill/>
          </a:ln>
        </p:spPr>
        <p:txBody>
          <a:bodyPr lIns="91425" tIns="91425" rIns="91425" bIns="91425" anchor="t" anchorCtr="0">
            <a:noAutofit/>
          </a:bodyPr>
          <a:lstStyle/>
          <a:p>
            <a:pPr lvl="0" algn="ctr" rtl="0">
              <a:spcBef>
                <a:spcPts val="0"/>
              </a:spcBef>
              <a:buClr>
                <a:schemeClr val="dk1"/>
              </a:buClr>
              <a:buSzPct val="25000"/>
              <a:buFont typeface="Arial"/>
              <a:buNone/>
            </a:pPr>
            <a:r>
              <a:rPr lang="en" sz="4800">
                <a:solidFill>
                  <a:schemeClr val="dk2"/>
                </a:solidFill>
                <a:latin typeface="Georgia"/>
                <a:ea typeface="Georgia"/>
                <a:cs typeface="Georgia"/>
                <a:sym typeface="Georgia"/>
              </a:rPr>
              <a:t>Definitions</a:t>
            </a:r>
          </a:p>
          <a:p>
            <a:pPr lvl="0" algn="ctr">
              <a:spcBef>
                <a:spcPts val="0"/>
              </a:spcBef>
              <a:buNone/>
            </a:pPr>
            <a:endParaRPr sz="48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Universal Coverage</a:t>
            </a:r>
          </a:p>
        </p:txBody>
      </p:sp>
      <p:sp>
        <p:nvSpPr>
          <p:cNvPr id="133" name="Shape 133"/>
          <p:cNvSpPr txBox="1">
            <a:spLocks noGrp="1"/>
          </p:cNvSpPr>
          <p:nvPr>
            <p:ph type="body" idx="1"/>
          </p:nvPr>
        </p:nvSpPr>
        <p:spPr>
          <a:xfrm>
            <a:off x="838200" y="1297775"/>
            <a:ext cx="3273900" cy="3627900"/>
          </a:xfrm>
          <a:prstGeom prst="rect">
            <a:avLst/>
          </a:prstGeom>
        </p:spPr>
        <p:txBody>
          <a:bodyPr lIns="91425" tIns="91425" rIns="91425" bIns="91425" anchor="t" anchorCtr="0">
            <a:noAutofit/>
          </a:bodyPr>
          <a:lstStyle/>
          <a:p>
            <a:pPr lvl="0">
              <a:spcBef>
                <a:spcPts val="0"/>
              </a:spcBef>
              <a:buNone/>
            </a:pPr>
            <a:r>
              <a:rPr lang="en" sz="2400" i="1"/>
              <a:t>The goal of universal coverage is to ensure that all people obtain the health services they need without suffering financial hardship when paying for them</a:t>
            </a:r>
            <a:r>
              <a:rPr lang="en" sz="2400"/>
              <a:t> - WHO</a:t>
            </a:r>
            <a:r>
              <a:rPr lang="en" sz="2400" baseline="30000"/>
              <a:t>1</a:t>
            </a:r>
          </a:p>
        </p:txBody>
      </p:sp>
      <p:sp>
        <p:nvSpPr>
          <p:cNvPr id="134" name="Shape 134"/>
          <p:cNvSpPr txBox="1">
            <a:spLocks noGrp="1"/>
          </p:cNvSpPr>
          <p:nvPr>
            <p:ph type="body" idx="2"/>
          </p:nvPr>
        </p:nvSpPr>
        <p:spPr>
          <a:xfrm>
            <a:off x="5940550" y="1907375"/>
            <a:ext cx="2503799" cy="2157299"/>
          </a:xfrm>
          <a:prstGeom prst="rect">
            <a:avLst/>
          </a:prstGeom>
        </p:spPr>
        <p:txBody>
          <a:bodyPr lIns="91425" tIns="91425" rIns="91425" bIns="91425" anchor="t" anchorCtr="0">
            <a:noAutofit/>
          </a:bodyPr>
          <a:lstStyle/>
          <a:p>
            <a:pPr marL="457200" lvl="0" indent="-228600" rtl="0">
              <a:spcBef>
                <a:spcPts val="0"/>
              </a:spcBef>
            </a:pPr>
            <a:r>
              <a:rPr lang="en"/>
              <a:t>Access</a:t>
            </a:r>
          </a:p>
          <a:p>
            <a:pPr marL="457200" lvl="0" indent="-228600" rtl="0">
              <a:spcBef>
                <a:spcPts val="0"/>
              </a:spcBef>
            </a:pPr>
            <a:r>
              <a:rPr lang="en"/>
              <a:t>Affordable</a:t>
            </a:r>
          </a:p>
          <a:p>
            <a:pPr marL="457200" lvl="0" indent="-228600" rtl="0">
              <a:spcBef>
                <a:spcPts val="0"/>
              </a:spcBef>
            </a:pPr>
            <a:r>
              <a:rPr lang="en"/>
              <a:t>Quality</a:t>
            </a:r>
          </a:p>
          <a:p>
            <a:pPr marL="457200" lvl="0" indent="-228600" rtl="0">
              <a:spcBef>
                <a:spcPts val="0"/>
              </a:spcBef>
            </a:pPr>
            <a:r>
              <a:rPr lang="en"/>
              <a:t>Capacity</a:t>
            </a:r>
          </a:p>
        </p:txBody>
      </p:sp>
      <p:sp>
        <p:nvSpPr>
          <p:cNvPr id="135" name="Shape 135"/>
          <p:cNvSpPr/>
          <p:nvPr/>
        </p:nvSpPr>
        <p:spPr>
          <a:xfrm>
            <a:off x="4132925" y="2289200"/>
            <a:ext cx="1624200" cy="946499"/>
          </a:xfrm>
          <a:prstGeom prst="rightArrow">
            <a:avLst>
              <a:gd name="adj1" fmla="val 50000"/>
              <a:gd name="adj2" fmla="val 50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1000"/>
                                        <p:tgtEl>
                                          <p:spTgt spid="134"/>
                                        </p:tgtEl>
                                      </p:cBhvr>
                                    </p:animEffect>
                                  </p:childTnLst>
                                </p:cTn>
                              </p:par>
                              <p:par>
                                <p:cTn id="8" presetID="10" presetClass="entr" presetSubtype="0" fill="hold" nodeType="withEffect">
                                  <p:stCondLst>
                                    <p:cond delay="0"/>
                                  </p:stCondLst>
                                  <p:childTnLst>
                                    <p:set>
                                      <p:cBhvr>
                                        <p:cTn id="9" dur="1" fill="hold">
                                          <p:stCondLst>
                                            <p:cond delay="0"/>
                                          </p:stCondLst>
                                        </p:cTn>
                                        <p:tgtEl>
                                          <p:spTgt spid="135"/>
                                        </p:tgtEl>
                                        <p:attrNameLst>
                                          <p:attrName>style.visibility</p:attrName>
                                        </p:attrNameLst>
                                      </p:cBhvr>
                                      <p:to>
                                        <p:strVal val="visible"/>
                                      </p:to>
                                    </p:set>
                                    <p:animEffect transition="in" filter="fade">
                                      <p:cBhvr>
                                        <p:cTn id="10"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609600" y="1908227"/>
            <a:ext cx="8229600" cy="1044599"/>
          </a:xfrm>
          <a:prstGeom prst="rect">
            <a:avLst/>
          </a:prstGeom>
        </p:spPr>
        <p:txBody>
          <a:bodyPr lIns="91425" tIns="91425" rIns="91425" bIns="91425" anchor="b" anchorCtr="0">
            <a:noAutofit/>
          </a:bodyPr>
          <a:lstStyle/>
          <a:p>
            <a:pPr lvl="0" algn="ctr">
              <a:spcBef>
                <a:spcPts val="0"/>
              </a:spcBef>
              <a:buNone/>
            </a:pPr>
            <a:r>
              <a:rPr lang="en"/>
              <a:t>Why Universal Coverage?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History</a:t>
            </a:r>
          </a:p>
        </p:txBody>
      </p:sp>
      <p:sp>
        <p:nvSpPr>
          <p:cNvPr id="146" name="Shape 146"/>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2800"/>
              <a:t>1883: The Bismarck Model</a:t>
            </a:r>
          </a:p>
          <a:p>
            <a:pPr lvl="0" rtl="0">
              <a:spcBef>
                <a:spcPts val="0"/>
              </a:spcBef>
              <a:buNone/>
            </a:pPr>
            <a:r>
              <a:rPr lang="en" sz="2800"/>
              <a:t>1945: End of WWII</a:t>
            </a:r>
          </a:p>
          <a:p>
            <a:pPr lvl="0" rtl="0">
              <a:spcBef>
                <a:spcPts val="0"/>
              </a:spcBef>
              <a:buNone/>
            </a:pPr>
            <a:r>
              <a:rPr lang="en" sz="2800"/>
              <a:t>1948: WHO Constitution</a:t>
            </a:r>
          </a:p>
          <a:p>
            <a:pPr lvl="0" rtl="0">
              <a:spcBef>
                <a:spcPts val="0"/>
              </a:spcBef>
              <a:buNone/>
            </a:pPr>
            <a:r>
              <a:rPr lang="en" sz="2800"/>
              <a:t>1978: Declaration of Alma Ata</a:t>
            </a:r>
          </a:p>
          <a:p>
            <a:pPr lvl="0" rtl="0">
              <a:spcBef>
                <a:spcPts val="0"/>
              </a:spcBef>
              <a:buNone/>
            </a:pPr>
            <a:r>
              <a:rPr lang="en" sz="2800"/>
              <a:t>1980s: HIV/AIDs outbreak</a:t>
            </a:r>
          </a:p>
          <a:p>
            <a:pPr lvl="0" rtl="0">
              <a:spcBef>
                <a:spcPts val="0"/>
              </a:spcBef>
              <a:buNone/>
            </a:pPr>
            <a:r>
              <a:rPr lang="en" sz="2800"/>
              <a:t>2005: World Health Assembly</a:t>
            </a:r>
          </a:p>
          <a:p>
            <a:pPr lvl="0">
              <a:spcBef>
                <a:spcPts val="0"/>
              </a:spcBef>
              <a:buNone/>
            </a:pPr>
            <a:endParaRPr sz="2800"/>
          </a:p>
        </p:txBody>
      </p:sp>
      <p:pic>
        <p:nvPicPr>
          <p:cNvPr id="147" name="Shape 147"/>
          <p:cNvPicPr preferRelativeResize="0"/>
          <p:nvPr/>
        </p:nvPicPr>
        <p:blipFill>
          <a:blip r:embed="rId3">
            <a:alphaModFix/>
          </a:blip>
          <a:stretch>
            <a:fillRect/>
          </a:stretch>
        </p:blipFill>
        <p:spPr>
          <a:xfrm>
            <a:off x="5440375" y="545250"/>
            <a:ext cx="3521975" cy="2386674"/>
          </a:xfrm>
          <a:prstGeom prst="rect">
            <a:avLst/>
          </a:prstGeom>
          <a:noFill/>
          <a:ln>
            <a:noFill/>
          </a:ln>
        </p:spPr>
      </p:pic>
      <p:sp>
        <p:nvSpPr>
          <p:cNvPr id="148" name="Shape 148"/>
          <p:cNvSpPr txBox="1"/>
          <p:nvPr/>
        </p:nvSpPr>
        <p:spPr>
          <a:xfrm>
            <a:off x="3818850" y="4547150"/>
            <a:ext cx="5143499" cy="532499"/>
          </a:xfrm>
          <a:prstGeom prst="rect">
            <a:avLst/>
          </a:prstGeom>
          <a:noFill/>
          <a:ln>
            <a:noFill/>
          </a:ln>
        </p:spPr>
        <p:txBody>
          <a:bodyPr lIns="91425" tIns="91425" rIns="91425" bIns="91425" anchor="ctr" anchorCtr="0">
            <a:noAutofit/>
          </a:bodyPr>
          <a:lstStyle/>
          <a:p>
            <a:pPr lvl="0" rtl="0">
              <a:spcBef>
                <a:spcPts val="0"/>
              </a:spcBef>
              <a:buNone/>
            </a:pPr>
            <a:r>
              <a:rPr lang="en" sz="1200" i="1"/>
              <a:t>http://www.rockefellerfoundation.org/uploads/files/23e4426f-cc44-4d98-ae81-ffa71c38e073-jesse.pdf</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a:t>Recent History</a:t>
            </a:r>
          </a:p>
        </p:txBody>
      </p:sp>
      <p:sp>
        <p:nvSpPr>
          <p:cNvPr id="154" name="Shape 154"/>
          <p:cNvSpPr txBox="1">
            <a:spLocks noGrp="1"/>
          </p:cNvSpPr>
          <p:nvPr>
            <p:ph type="body" idx="1"/>
          </p:nvPr>
        </p:nvSpPr>
        <p:spPr>
          <a:xfrm>
            <a:off x="788325" y="1200230"/>
            <a:ext cx="8229600" cy="3627900"/>
          </a:xfrm>
          <a:prstGeom prst="rect">
            <a:avLst/>
          </a:prstGeom>
        </p:spPr>
        <p:txBody>
          <a:bodyPr lIns="91425" tIns="91425" rIns="91425" bIns="91425" anchor="t" anchorCtr="0">
            <a:noAutofit/>
          </a:bodyPr>
          <a:lstStyle/>
          <a:p>
            <a:pPr lvl="0" rtl="0">
              <a:spcBef>
                <a:spcPts val="0"/>
              </a:spcBef>
              <a:buClr>
                <a:schemeClr val="dk1"/>
              </a:buClr>
              <a:buSzPct val="42307"/>
              <a:buFont typeface="Arial"/>
              <a:buNone/>
            </a:pPr>
            <a:r>
              <a:rPr lang="en" sz="2600"/>
              <a:t>2010: WHO Report</a:t>
            </a:r>
          </a:p>
          <a:p>
            <a:pPr lvl="0" rtl="0">
              <a:spcBef>
                <a:spcPts val="0"/>
              </a:spcBef>
              <a:buClr>
                <a:schemeClr val="dk1"/>
              </a:buClr>
              <a:buSzPct val="42307"/>
              <a:buFont typeface="Arial"/>
              <a:buNone/>
            </a:pPr>
            <a:r>
              <a:rPr lang="en" sz="2600"/>
              <a:t>2012: </a:t>
            </a:r>
          </a:p>
          <a:p>
            <a:pPr marL="457200" lvl="0" indent="-393700" rtl="0">
              <a:spcBef>
                <a:spcPts val="0"/>
              </a:spcBef>
              <a:buSzPct val="100000"/>
              <a:buChar char="-"/>
            </a:pPr>
            <a:r>
              <a:rPr lang="en" sz="2600"/>
              <a:t>Lancet Series</a:t>
            </a:r>
          </a:p>
          <a:p>
            <a:pPr marL="457200" lvl="0" indent="-393700" rtl="0">
              <a:spcBef>
                <a:spcPts val="0"/>
              </a:spcBef>
              <a:buSzPct val="100000"/>
              <a:buChar char="-"/>
            </a:pPr>
            <a:r>
              <a:rPr lang="en" sz="2600"/>
              <a:t>WHA</a:t>
            </a:r>
          </a:p>
          <a:p>
            <a:pPr lvl="0" rtl="0">
              <a:spcBef>
                <a:spcPts val="0"/>
              </a:spcBef>
              <a:buNone/>
            </a:pPr>
            <a:r>
              <a:rPr lang="en" sz="2600"/>
              <a:t>2013: </a:t>
            </a:r>
          </a:p>
          <a:p>
            <a:pPr marL="457200" lvl="0" indent="-393700" rtl="0">
              <a:spcBef>
                <a:spcPts val="0"/>
              </a:spcBef>
              <a:buSzPct val="100000"/>
              <a:buChar char="-"/>
            </a:pPr>
            <a:r>
              <a:rPr lang="en" sz="2600"/>
              <a:t>Framework Convention on Global Health</a:t>
            </a:r>
          </a:p>
          <a:p>
            <a:pPr marL="457200" lvl="0" indent="-393700" rtl="0">
              <a:spcBef>
                <a:spcPts val="0"/>
              </a:spcBef>
              <a:buSzPct val="100000"/>
              <a:buChar char="-"/>
            </a:pPr>
            <a:r>
              <a:rPr lang="en" sz="2600"/>
              <a:t>World Bank UHC Study Series</a:t>
            </a:r>
          </a:p>
          <a:p>
            <a:pPr lvl="0" rtl="0">
              <a:spcBef>
                <a:spcPts val="0"/>
              </a:spcBef>
              <a:buClr>
                <a:schemeClr val="dk1"/>
              </a:buClr>
              <a:buSzPct val="42307"/>
              <a:buFont typeface="Arial"/>
              <a:buNone/>
            </a:pPr>
            <a:r>
              <a:rPr lang="en" sz="2600"/>
              <a:t>2014: Toward Universal Coverage by 2030</a:t>
            </a:r>
          </a:p>
          <a:p>
            <a:pPr lvl="0">
              <a:spcBef>
                <a:spcPts val="0"/>
              </a:spcBef>
              <a:buNone/>
            </a:pPr>
            <a:endParaRPr sz="2600"/>
          </a:p>
        </p:txBody>
      </p:sp>
      <p:pic>
        <p:nvPicPr>
          <p:cNvPr id="155" name="Shape 155"/>
          <p:cNvPicPr preferRelativeResize="0"/>
          <p:nvPr/>
        </p:nvPicPr>
        <p:blipFill>
          <a:blip r:embed="rId3">
            <a:alphaModFix/>
          </a:blip>
          <a:stretch>
            <a:fillRect/>
          </a:stretch>
        </p:blipFill>
        <p:spPr>
          <a:xfrm>
            <a:off x="5651200" y="155625"/>
            <a:ext cx="2333649" cy="31275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lvl="0">
              <a:spcBef>
                <a:spcPts val="0"/>
              </a:spcBef>
              <a:buNone/>
            </a:pPr>
            <a:r>
              <a:rPr lang="en" sz="3600"/>
              <a:t>Margaret Chan on Universal Coverage-</a:t>
            </a:r>
          </a:p>
        </p:txBody>
      </p:sp>
      <p:sp>
        <p:nvSpPr>
          <p:cNvPr id="161" name="Shape 16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endParaRPr sz="1000">
              <a:solidFill>
                <a:srgbClr val="333333"/>
              </a:solidFill>
              <a:highlight>
                <a:srgbClr val="FFFFFF"/>
              </a:highlight>
              <a:latin typeface="Arial"/>
              <a:ea typeface="Arial"/>
              <a:cs typeface="Arial"/>
              <a:sym typeface="Arial"/>
            </a:endParaRPr>
          </a:p>
          <a:p>
            <a:pPr lvl="0" algn="ctr" rtl="0">
              <a:spcBef>
                <a:spcPts val="0"/>
              </a:spcBef>
              <a:buClr>
                <a:schemeClr val="dk1"/>
              </a:buClr>
              <a:buSzPct val="36666"/>
              <a:buFont typeface="Arial"/>
              <a:buNone/>
            </a:pPr>
            <a:r>
              <a:rPr lang="en" i="1"/>
              <a:t>“The single most powerful concept that public health has to offer…..Universal coverage is the best way to cement health gains made during the previous decade. It is a powerful social equalizer and the ultimate expression of fairness”</a:t>
            </a:r>
          </a:p>
          <a:p>
            <a:pPr lvl="0" rtl="0">
              <a:spcBef>
                <a:spcPts val="0"/>
              </a:spcBef>
              <a:buNone/>
            </a:pPr>
            <a:endParaRPr sz="1000">
              <a:solidFill>
                <a:srgbClr val="333333"/>
              </a:solidFill>
              <a:highlight>
                <a:srgbClr val="FFFFFF"/>
              </a:highlight>
              <a:latin typeface="Arial"/>
              <a:ea typeface="Arial"/>
              <a:cs typeface="Arial"/>
              <a:sym typeface="Arial"/>
            </a:endParaRPr>
          </a:p>
          <a:p>
            <a:pPr lvl="0" rtl="0">
              <a:spcBef>
                <a:spcPts val="0"/>
              </a:spcBef>
              <a:buNone/>
            </a:pPr>
            <a:endParaRPr sz="1000">
              <a:solidFill>
                <a:srgbClr val="333333"/>
              </a:solidFill>
              <a:highlight>
                <a:srgbClr val="FFFFFF"/>
              </a:highlight>
              <a:latin typeface="Arial"/>
              <a:ea typeface="Arial"/>
              <a:cs typeface="Arial"/>
              <a:sym typeface="Arial"/>
            </a:endParaRPr>
          </a:p>
          <a:p>
            <a:pPr lvl="0">
              <a:spcBef>
                <a:spcPts val="0"/>
              </a:spcBef>
              <a:buNone/>
            </a:pPr>
            <a:endParaRPr sz="1000">
              <a:solidFill>
                <a:srgbClr val="333333"/>
              </a:solidFill>
              <a:highlight>
                <a:srgbClr val="FFFFFF"/>
              </a:highlight>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242050" y="155625"/>
            <a:ext cx="8728800" cy="1044599"/>
          </a:xfrm>
          <a:prstGeom prst="rect">
            <a:avLst/>
          </a:prstGeom>
        </p:spPr>
        <p:txBody>
          <a:bodyPr lIns="91425" tIns="91425" rIns="91425" bIns="91425" anchor="b" anchorCtr="0">
            <a:noAutofit/>
          </a:bodyPr>
          <a:lstStyle/>
          <a:p>
            <a:pPr lvl="0">
              <a:spcBef>
                <a:spcPts val="0"/>
              </a:spcBef>
              <a:buNone/>
            </a:pPr>
            <a:r>
              <a:rPr lang="en"/>
              <a:t>Achieving Universal Coverage</a:t>
            </a:r>
            <a:r>
              <a:rPr lang="en" baseline="30000"/>
              <a:t>2</a:t>
            </a:r>
          </a:p>
        </p:txBody>
      </p:sp>
      <p:sp>
        <p:nvSpPr>
          <p:cNvPr id="167" name="Shape 167">
            <a:hlinkClick r:id="rId3"/>
          </p:cNvPr>
          <p:cNvSpPr/>
          <p:nvPr/>
        </p:nvSpPr>
        <p:spPr>
          <a:xfrm>
            <a:off x="2362200" y="1238675"/>
            <a:ext cx="4723849" cy="3542875"/>
          </a:xfrm>
          <a:prstGeom prst="rect">
            <a:avLst/>
          </a:prstGeom>
          <a:blipFill>
            <a:blip r:embed="rId4">
              <a:alphaModFix/>
            </a:blip>
            <a:stretch>
              <a:fillRect/>
            </a:stretch>
          </a:blipFill>
          <a:ln>
            <a:noFill/>
          </a:ln>
        </p:spPr>
      </p:sp>
    </p:spTree>
  </p:cSld>
  <p:clrMapOvr>
    <a:masterClrMapping/>
  </p:clrMapOvr>
  <p:transition spd="slow">
    <p:cut/>
  </p:transition>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3224</Words>
  <Application>Microsoft Office PowerPoint</Application>
  <PresentationFormat>On-screen Show (16:9)</PresentationFormat>
  <Paragraphs>190</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Georgia</vt:lpstr>
      <vt:lpstr>Verdana</vt:lpstr>
      <vt:lpstr>sketched</vt:lpstr>
      <vt:lpstr>The Intersections of Universal Coverage and Public Health</vt:lpstr>
      <vt:lpstr>Overview</vt:lpstr>
      <vt:lpstr>PowerPoint Presentation</vt:lpstr>
      <vt:lpstr>Universal Coverage</vt:lpstr>
      <vt:lpstr>Why Universal Coverage?</vt:lpstr>
      <vt:lpstr>History</vt:lpstr>
      <vt:lpstr>Recent History</vt:lpstr>
      <vt:lpstr>Margaret Chan on Universal Coverage-</vt:lpstr>
      <vt:lpstr>Achieving Universal Coverage2</vt:lpstr>
      <vt:lpstr>Current Status</vt:lpstr>
      <vt:lpstr>Universal Coverage in the US: A Brief Look</vt:lpstr>
      <vt:lpstr>What is Public Health?</vt:lpstr>
      <vt:lpstr>Public Health is...2</vt:lpstr>
      <vt:lpstr>Tools of Public Health</vt:lpstr>
      <vt:lpstr>Universal Coverage</vt:lpstr>
      <vt:lpstr>EQUITY</vt:lpstr>
      <vt:lpstr>Margaret Chan...again: </vt:lpstr>
      <vt:lpstr>Single-Payer and Equity</vt:lpstr>
      <vt:lpstr>How Can Public Health Fill the Equity Gap?</vt:lpstr>
      <vt:lpstr>PowerPoint Presentation</vt:lpstr>
      <vt:lpstr>Public Health in Practice</vt:lpstr>
      <vt:lpstr>PowerPoint Presentation</vt:lpstr>
      <vt:lpstr>Improving Eye Health</vt:lpstr>
      <vt:lpstr>Question: What do you see as the biggest barriers to Universal Coverage in the US? What are the next steps? Future of public health/UHC?</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Intersections of Universal Coverage and Public Health</dc:title>
  <dc:creator>Emily</dc:creator>
  <cp:lastModifiedBy>Emily</cp:lastModifiedBy>
  <cp:revision>1</cp:revision>
  <dcterms:modified xsi:type="dcterms:W3CDTF">2016-03-02T15:55:03Z</dcterms:modified>
</cp:coreProperties>
</file>