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20"/>
  </p:notesMasterIdLst>
  <p:sldIdLst>
    <p:sldId id="256" r:id="rId2"/>
    <p:sldId id="257" r:id="rId3"/>
    <p:sldId id="270" r:id="rId4"/>
    <p:sldId id="274" r:id="rId5"/>
    <p:sldId id="258" r:id="rId6"/>
    <p:sldId id="262" r:id="rId7"/>
    <p:sldId id="259" r:id="rId8"/>
    <p:sldId id="267" r:id="rId9"/>
    <p:sldId id="275" r:id="rId10"/>
    <p:sldId id="273" r:id="rId11"/>
    <p:sldId id="268" r:id="rId12"/>
    <p:sldId id="269" r:id="rId13"/>
    <p:sldId id="272" r:id="rId14"/>
    <p:sldId id="265" r:id="rId15"/>
    <p:sldId id="261" r:id="rId16"/>
    <p:sldId id="266" r:id="rId17"/>
    <p:sldId id="276" r:id="rId18"/>
    <p:sldId id="2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0"/>
    <p:restoredTop sz="94648"/>
  </p:normalViewPr>
  <p:slideViewPr>
    <p:cSldViewPr snapToGrid="0" snapToObjects="1">
      <p:cViewPr varScale="1">
        <p:scale>
          <a:sx n="87" d="100"/>
          <a:sy n="87" d="100"/>
        </p:scale>
        <p:origin x="26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BE2F2-BD2F-B444-BEE6-202A50CC26E4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02ECD-1268-0445-9457-8A77C87375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2ECD-1268-0445-9457-8A77C873755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72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B5AF-A2B1-A247-9497-ACC785612A1F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3CFD-3A41-EC42-A306-4E3240F51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56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B5AF-A2B1-A247-9497-ACC785612A1F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3CFD-3A41-EC42-A306-4E3240F51D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170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B5AF-A2B1-A247-9497-ACC785612A1F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3CFD-3A41-EC42-A306-4E3240F51D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2708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B5AF-A2B1-A247-9497-ACC785612A1F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3CFD-3A41-EC42-A306-4E3240F51D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591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B5AF-A2B1-A247-9497-ACC785612A1F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3CFD-3A41-EC42-A306-4E3240F51D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41366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B5AF-A2B1-A247-9497-ACC785612A1F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3CFD-3A41-EC42-A306-4E3240F51D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877790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B5AF-A2B1-A247-9497-ACC785612A1F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3CFD-3A41-EC42-A306-4E3240F51D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5490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B5AF-A2B1-A247-9497-ACC785612A1F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3CFD-3A41-EC42-A306-4E3240F51D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0839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B5AF-A2B1-A247-9497-ACC785612A1F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3CFD-3A41-EC42-A306-4E3240F51D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37271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B5AF-A2B1-A247-9497-ACC785612A1F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3CFD-3A41-EC42-A306-4E3240F51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108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B5AF-A2B1-A247-9497-ACC785612A1F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3CFD-3A41-EC42-A306-4E3240F51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6BBB5AF-A2B1-A247-9497-ACC785612A1F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FEBD3CFD-3A41-EC42-A306-4E3240F51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2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Organizing</a:t>
            </a:r>
            <a:br>
              <a:rPr lang="en-US" dirty="0" smtClean="0"/>
            </a:br>
            <a:r>
              <a:rPr lang="en-US" dirty="0" smtClean="0"/>
              <a:t>in your Specialty and Medical Society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Andrea DeSantis, DO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Richard Bruno, MD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Michael Kaplan, MD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5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25" y="294198"/>
            <a:ext cx="10382491" cy="139712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Organizing Within </a:t>
            </a:r>
            <a:r>
              <a:rPr lang="en-US" sz="4000" dirty="0"/>
              <a:t>Y</a:t>
            </a:r>
            <a:r>
              <a:rPr lang="en-US" sz="4000" dirty="0" smtClean="0"/>
              <a:t>our State </a:t>
            </a:r>
            <a:r>
              <a:rPr lang="en-US" sz="4000" dirty="0"/>
              <a:t>C</a:t>
            </a:r>
            <a:r>
              <a:rPr lang="en-US" sz="4000" dirty="0" smtClean="0"/>
              <a:t>hapter Or Your Local Medical Society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53367"/>
            <a:ext cx="10023444" cy="4605306"/>
          </a:xfrm>
        </p:spPr>
        <p:txBody>
          <a:bodyPr>
            <a:noAutofit/>
          </a:bodyPr>
          <a:lstStyle/>
          <a:p>
            <a:pPr marL="173038" marR="0" lvl="0" indent="-1730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Char char="•"/>
              <a:defRPr/>
            </a:pPr>
            <a:r>
              <a:rPr lang="en-US" sz="2800" dirty="0" smtClean="0"/>
              <a:t>Get elected or selected for their governing body. These positions are often open to any who express interest. </a:t>
            </a:r>
            <a:r>
              <a:rPr lang="en-US" sz="2800" b="1" i="1" dirty="0" smtClean="0"/>
              <a:t>Attend the meetings.</a:t>
            </a:r>
            <a:endParaRPr lang="en-US" sz="2800" dirty="0" smtClean="0"/>
          </a:p>
          <a:p>
            <a:pPr marL="173038" marR="0" lvl="0" indent="-1730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Char char="•"/>
              <a:defRPr/>
            </a:pPr>
            <a:r>
              <a:rPr lang="en-US" sz="2800" dirty="0" smtClean="0"/>
              <a:t>Mass Medical Society HOD passed a resolution to study SP support, which was included in annual survey. Votes to support Single Payer generally failed 2 to 1.</a:t>
            </a:r>
          </a:p>
          <a:p>
            <a:pPr marL="173038" marR="0" lvl="0" indent="-1730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Char char="•"/>
              <a:defRPr/>
            </a:pPr>
            <a:r>
              <a:rPr lang="en-US" sz="2800" dirty="0" smtClean="0"/>
              <a:t>Provide education. PNHP speakers are available.</a:t>
            </a:r>
          </a:p>
          <a:p>
            <a:pPr marL="173038" marR="0" lvl="0" indent="-1730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Char char="•"/>
              <a:defRPr/>
            </a:pPr>
            <a:r>
              <a:rPr lang="en-US" sz="2800" dirty="0" smtClean="0"/>
              <a:t>Submit resolution to State Chapter or Medical Society supporting SP.  </a:t>
            </a:r>
            <a:r>
              <a:rPr lang="en-US" sz="2800" b="1" i="1" dirty="0" smtClean="0"/>
              <a:t>Keep resubmitting</a:t>
            </a:r>
            <a:r>
              <a:rPr lang="en-US" sz="2800" b="1" i="1" dirty="0"/>
              <a:t>.</a:t>
            </a:r>
            <a:endParaRPr lang="en-US" sz="28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90463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Societies Taking </a:t>
            </a:r>
            <a:r>
              <a:rPr lang="en-US" dirty="0"/>
              <a:t>A</a:t>
            </a:r>
            <a:r>
              <a:rPr lang="en-US" dirty="0" smtClean="0"/>
              <a:t>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1" y="1828800"/>
            <a:ext cx="9922963" cy="49298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800" b="1" dirty="0"/>
              <a:t>The American College of Physicians (ACP)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800" b="1" dirty="0"/>
              <a:t>The American Academy of Pediatrics (AAP</a:t>
            </a:r>
            <a:r>
              <a:rPr lang="en-US" sz="2800" b="1" dirty="0" smtClean="0"/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800" dirty="0" err="1" smtClean="0"/>
              <a:t>Dr</a:t>
            </a:r>
            <a:r>
              <a:rPr lang="en-US" sz="2800" dirty="0" smtClean="0"/>
              <a:t> </a:t>
            </a:r>
            <a:r>
              <a:rPr lang="en-US" sz="2800" dirty="0" err="1" smtClean="0"/>
              <a:t>Rober</a:t>
            </a:r>
            <a:r>
              <a:rPr lang="en-US" sz="2800" dirty="0" smtClean="0"/>
              <a:t> </a:t>
            </a:r>
            <a:r>
              <a:rPr lang="en-US" sz="2800" dirty="0" err="1" smtClean="0"/>
              <a:t>Zarr</a:t>
            </a:r>
            <a:r>
              <a:rPr lang="en-US" sz="2800" dirty="0" smtClean="0"/>
              <a:t> has helped organize resolutions.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800" dirty="0" smtClean="0"/>
              <a:t>Outright support was voted down last year but is in the works for 2017.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800" b="1" dirty="0" smtClean="0"/>
              <a:t>The </a:t>
            </a:r>
            <a:r>
              <a:rPr lang="en-US" sz="2800" b="1" dirty="0"/>
              <a:t>American Society of Clinical Oncology (ASCO)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800" dirty="0"/>
              <a:t>“Why Oncologists should support single payer</a:t>
            </a:r>
            <a:r>
              <a:rPr lang="en-US" sz="2800" dirty="0" smtClean="0"/>
              <a:t>” (Dr. Ray </a:t>
            </a:r>
            <a:r>
              <a:rPr lang="en-US" sz="2800" dirty="0" err="1" smtClean="0"/>
              <a:t>Drasga</a:t>
            </a:r>
            <a:r>
              <a:rPr lang="en-US" sz="2800" dirty="0" smtClean="0"/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endParaRPr lang="en-US" sz="28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endParaRPr lang="en-US" sz="28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9329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Societies Taking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1" y="1828800"/>
            <a:ext cx="9962719" cy="43513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800" b="1" dirty="0" smtClean="0"/>
              <a:t>The American Psychiatric Association</a:t>
            </a:r>
          </a:p>
          <a:p>
            <a:pPr marL="522288" lvl="1" indent="-1825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800" dirty="0" smtClean="0"/>
              <a:t>Dr. Leslie </a:t>
            </a:r>
            <a:r>
              <a:rPr lang="en-US" sz="2800" dirty="0" err="1" smtClean="0"/>
              <a:t>Gise</a:t>
            </a:r>
            <a:r>
              <a:rPr lang="en-US" sz="2800" dirty="0" smtClean="0"/>
              <a:t> organizes a panel discussion on payment reform at every meeting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800" b="1" dirty="0"/>
              <a:t>The Michigan State Medical Society (</a:t>
            </a:r>
            <a:r>
              <a:rPr lang="en-US" sz="2800" b="1" dirty="0" smtClean="0"/>
              <a:t>MSMS)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800" dirty="0" smtClean="0"/>
              <a:t>Dr. </a:t>
            </a:r>
            <a:r>
              <a:rPr lang="en-US" sz="2800" dirty="0"/>
              <a:t>James </a:t>
            </a:r>
            <a:r>
              <a:rPr lang="en-US" sz="2800" dirty="0" err="1" smtClean="0"/>
              <a:t>Mitchiner</a:t>
            </a:r>
            <a:r>
              <a:rPr lang="en-US" sz="2800" dirty="0" smtClean="0"/>
              <a:t> headed up efforts to study SP</a:t>
            </a:r>
            <a:endParaRPr lang="en-US" sz="28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800" dirty="0"/>
              <a:t>Allocated $50,000 for the study of single </a:t>
            </a:r>
            <a:r>
              <a:rPr lang="en-US" sz="2800" dirty="0" smtClean="0"/>
              <a:t>payer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800" b="1" dirty="0" smtClean="0"/>
              <a:t>The </a:t>
            </a:r>
            <a:r>
              <a:rPr lang="en-US" sz="2800" b="1" dirty="0"/>
              <a:t>American Medical Association (AMA)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800" dirty="0" smtClean="0"/>
              <a:t>Dr. </a:t>
            </a:r>
            <a:r>
              <a:rPr lang="en-US" sz="2800" dirty="0"/>
              <a:t>Peter </a:t>
            </a:r>
            <a:r>
              <a:rPr lang="en-US" sz="2800" dirty="0" err="1"/>
              <a:t>Orris</a:t>
            </a:r>
            <a:r>
              <a:rPr lang="en-US" sz="2800" dirty="0"/>
              <a:t> and medical student James Curry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800" dirty="0" smtClean="0"/>
              <a:t>An </a:t>
            </a:r>
            <a:r>
              <a:rPr lang="en-US" sz="2800" dirty="0"/>
              <a:t>“updated study of health care payment models</a:t>
            </a:r>
            <a:r>
              <a:rPr lang="en-US" sz="2800" dirty="0" smtClean="0"/>
              <a:t>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419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Crafting and submitting resolutions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365" y="1828800"/>
            <a:ext cx="10522225" cy="435133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800" dirty="0" smtClean="0"/>
              <a:t>Investigate the protocol for submission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800" dirty="0" smtClean="0"/>
              <a:t>Find samples of prior resolutions; fill in single payer topics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400" dirty="0"/>
              <a:t>Outright support of Single Payer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400" dirty="0" smtClean="0"/>
              <a:t>Medicare negotiating drug prices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400" dirty="0" smtClean="0"/>
              <a:t>“The study of”…  finance reform, SP, etc.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400" dirty="0" smtClean="0"/>
              <a:t>Focus on popular topics…barriers to care like HDHC, medication costs, physician shortages in rural and urban America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400" i="1" dirty="0" smtClean="0"/>
              <a:t>Collaborate with chapters and special groups to co-sponsor or submit their own version. 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00118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 out to PNHP for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en-US" sz="3200" b="1" dirty="0" smtClean="0"/>
              <a:t>Advice!</a:t>
            </a:r>
          </a:p>
          <a:p>
            <a:pPr>
              <a:buClr>
                <a:schemeClr val="tx1"/>
              </a:buClr>
              <a:buSzPct val="100000"/>
            </a:pPr>
            <a:r>
              <a:rPr lang="en-US" sz="4400" b="1" dirty="0" smtClean="0"/>
              <a:t>Resources!!</a:t>
            </a:r>
          </a:p>
          <a:p>
            <a:pPr>
              <a:buClr>
                <a:schemeClr val="tx1"/>
              </a:buClr>
              <a:buSzPct val="100000"/>
            </a:pPr>
            <a:r>
              <a:rPr lang="en-US" sz="6000" b="1" dirty="0"/>
              <a:t>Expertise</a:t>
            </a:r>
            <a:r>
              <a:rPr lang="en-US" sz="6000" b="1" dirty="0" smtClean="0"/>
              <a:t>!!!</a:t>
            </a:r>
            <a:endParaRPr lang="en-US" sz="6000" b="1" dirty="0"/>
          </a:p>
          <a:p>
            <a:pPr>
              <a:buClr>
                <a:schemeClr val="tx1"/>
              </a:buClr>
              <a:buSzPct val="100000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7156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42" y="1890522"/>
            <a:ext cx="4968445" cy="2588487"/>
          </a:xfrm>
        </p:spPr>
        <p:txBody>
          <a:bodyPr anchor="ctr">
            <a:normAutofit/>
          </a:bodyPr>
          <a:lstStyle/>
          <a:p>
            <a:pPr algn="ctr"/>
            <a:r>
              <a:rPr lang="en-US" smtClean="0"/>
              <a:t>Sponsorship </a:t>
            </a:r>
            <a:br>
              <a:rPr lang="en-US" smtClean="0"/>
            </a:br>
            <a:r>
              <a:rPr lang="en-US" smtClean="0"/>
              <a:t>of </a:t>
            </a:r>
            <a:r>
              <a:rPr lang="en-US" dirty="0"/>
              <a:t>a </a:t>
            </a:r>
            <a:r>
              <a:rPr lang="en-US"/>
              <a:t>booth </a:t>
            </a:r>
            <a:r>
              <a:rPr lang="en-US" smtClean="0"/>
              <a:t>in </a:t>
            </a:r>
            <a:br>
              <a:rPr lang="en-US" smtClean="0"/>
            </a:br>
            <a:r>
              <a:rPr lang="en-US" smtClean="0"/>
              <a:t>the exhibit areas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29193" y="895460"/>
            <a:ext cx="6230588" cy="506708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759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73" y="1533982"/>
            <a:ext cx="6573080" cy="2123619"/>
          </a:xfrm>
        </p:spPr>
        <p:txBody>
          <a:bodyPr anchor="ctr">
            <a:noAutofit/>
          </a:bodyPr>
          <a:lstStyle/>
          <a:p>
            <a:pPr algn="ctr"/>
            <a:r>
              <a:rPr lang="en-US" dirty="0" smtClean="0"/>
              <a:t>AAFP </a:t>
            </a:r>
            <a:br>
              <a:rPr lang="en-US" dirty="0" smtClean="0"/>
            </a:br>
            <a:r>
              <a:rPr lang="en-US" dirty="0" smtClean="0"/>
              <a:t>Congress of Delegates</a:t>
            </a:r>
            <a:br>
              <a:rPr lang="en-US" dirty="0" smtClean="0"/>
            </a:br>
            <a:r>
              <a:rPr lang="en-US" sz="3200" dirty="0" smtClean="0"/>
              <a:t>Orlando </a:t>
            </a:r>
            <a:r>
              <a:rPr lang="en-US" sz="3200" dirty="0"/>
              <a:t>Florida 2016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" t="5512" r="6823" b="10539"/>
          <a:stretch/>
        </p:blipFill>
        <p:spPr>
          <a:xfrm>
            <a:off x="7023653" y="209134"/>
            <a:ext cx="4028662" cy="645671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54022" y="3657601"/>
            <a:ext cx="55661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Six past presidents </a:t>
            </a:r>
            <a:endParaRPr lang="en-US" sz="2800" dirty="0" smtClean="0"/>
          </a:p>
          <a:p>
            <a:pPr algn="ctr"/>
            <a:r>
              <a:rPr lang="en-US" sz="2800" dirty="0" smtClean="0"/>
              <a:t>organized </a:t>
            </a:r>
            <a:r>
              <a:rPr lang="en-US" sz="2800" dirty="0"/>
              <a:t>an unprecedented show of support for </a:t>
            </a:r>
            <a:endParaRPr lang="en-US" sz="2800" dirty="0" smtClean="0"/>
          </a:p>
          <a:p>
            <a:pPr algn="ctr"/>
            <a:r>
              <a:rPr lang="en-US" sz="2800" dirty="0" smtClean="0"/>
              <a:t>Single </a:t>
            </a:r>
            <a:r>
              <a:rPr lang="en-US" sz="2800" dirty="0"/>
              <a:t>Payer.</a:t>
            </a:r>
          </a:p>
        </p:txBody>
      </p:sp>
    </p:spTree>
    <p:extLst>
      <p:ext uri="{BB962C8B-B14F-4D97-AF65-F5344CB8AC3E}">
        <p14:creationId xmlns:p14="http://schemas.microsoft.com/office/powerpoint/2010/main" val="17068588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Single Payer Resolutions at the AAFP COD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Approved:  The resolution for </a:t>
            </a:r>
            <a:r>
              <a:rPr lang="en-US" sz="2400" b="1" dirty="0" smtClean="0"/>
              <a:t>support of legislation allowing Medicare to negotiate drug prices. </a:t>
            </a:r>
            <a:r>
              <a:rPr lang="en-US" sz="2400" dirty="0" smtClean="0"/>
              <a:t>(Oregon, Illinois, and New York)</a:t>
            </a:r>
          </a:p>
          <a:p>
            <a:r>
              <a:rPr lang="en-US" sz="2400" b="1" dirty="0" smtClean="0"/>
              <a:t>Three were tabled for further Board review</a:t>
            </a:r>
            <a:r>
              <a:rPr lang="en-US" sz="2400" dirty="0" smtClean="0"/>
              <a:t>:</a:t>
            </a:r>
          </a:p>
          <a:p>
            <a:pPr lvl="1"/>
            <a:r>
              <a:rPr lang="en-US" sz="2200" dirty="0" smtClean="0"/>
              <a:t>Two resolutions supporting Single Payer </a:t>
            </a:r>
          </a:p>
          <a:p>
            <a:pPr lvl="2"/>
            <a:r>
              <a:rPr lang="en-US" sz="2000" dirty="0" smtClean="0"/>
              <a:t>Physician Protection under SP (New York chapter)</a:t>
            </a:r>
          </a:p>
          <a:p>
            <a:pPr lvl="2"/>
            <a:r>
              <a:rPr lang="en-US" sz="2000" dirty="0" smtClean="0"/>
              <a:t>The AAFP advocate for a SP system (New York chapter)</a:t>
            </a:r>
          </a:p>
          <a:p>
            <a:pPr lvl="1"/>
            <a:r>
              <a:rPr lang="en-US" sz="2200" dirty="0" smtClean="0"/>
              <a:t>Study of a National Publicly finances privately delivered. (Illinois) 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i="1" dirty="0" smtClean="0"/>
              <a:t>The Commission for government affairs will be handling the task of studying this issue as it pertains to the quadruple aim (cost, access, quality and physician burn out) </a:t>
            </a:r>
          </a:p>
          <a:p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25442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out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1" y="1828800"/>
            <a:ext cx="9975971" cy="43513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800" dirty="0" smtClean="0"/>
              <a:t>Gather into medical specialties and…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800" dirty="0"/>
              <a:t>I</a:t>
            </a:r>
            <a:r>
              <a:rPr lang="en-US" sz="2800" dirty="0" smtClean="0"/>
              <a:t>dentify where our current finance system impacts the quadruple aim in a negative manner specific to your specialty. 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800" dirty="0" smtClean="0"/>
              <a:t>Identify where SP would help correct that problem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800" dirty="0" smtClean="0"/>
              <a:t>Come up with one or two things you can do to start influencing, networking, and organizing for single payer in your medical society or local medical association.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800" dirty="0" smtClean="0"/>
              <a:t>Open discussion</a:t>
            </a:r>
          </a:p>
        </p:txBody>
      </p:sp>
    </p:spTree>
    <p:extLst>
      <p:ext uri="{BB962C8B-B14F-4D97-AF65-F5344CB8AC3E}">
        <p14:creationId xmlns:p14="http://schemas.microsoft.com/office/powerpoint/2010/main" val="14783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this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1" y="1828800"/>
            <a:ext cx="9962719" cy="435133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800" dirty="0" smtClean="0"/>
              <a:t>Identifying existing forums for organizing around the topic of Single Payer within your medical specialty</a:t>
            </a:r>
          </a:p>
          <a:p>
            <a:pPr marL="457200" indent="-457200">
              <a:lnSpc>
                <a:spcPct val="10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800" dirty="0" smtClean="0"/>
              <a:t>Writing resolutions</a:t>
            </a:r>
          </a:p>
          <a:p>
            <a:pPr marL="457200" indent="-457200">
              <a:lnSpc>
                <a:spcPct val="10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800" dirty="0" smtClean="0"/>
              <a:t>Put a strategy in place and tips for success</a:t>
            </a:r>
          </a:p>
          <a:p>
            <a:pPr marL="457200" indent="-457200">
              <a:lnSpc>
                <a:spcPct val="10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800" dirty="0" smtClean="0"/>
              <a:t>Group networking activity</a:t>
            </a:r>
          </a:p>
        </p:txBody>
      </p:sp>
    </p:spTree>
    <p:extLst>
      <p:ext uri="{BB962C8B-B14F-4D97-AF65-F5344CB8AC3E}">
        <p14:creationId xmlns:p14="http://schemas.microsoft.com/office/powerpoint/2010/main" val="167838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existing </a:t>
            </a:r>
            <a:r>
              <a:rPr lang="en-US" dirty="0"/>
              <a:t>C</a:t>
            </a:r>
            <a:r>
              <a:rPr lang="en-US" dirty="0" smtClean="0"/>
              <a:t>ommittees or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103" y="1828800"/>
            <a:ext cx="10588487" cy="43513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sz="2800" b="1" i="1" dirty="0" smtClean="0"/>
              <a:t>Join </a:t>
            </a:r>
            <a:r>
              <a:rPr lang="en-US" sz="2800" b="1" i="1" dirty="0"/>
              <a:t>an existing </a:t>
            </a:r>
            <a:r>
              <a:rPr lang="en-US" sz="2800" b="1" i="1" dirty="0" smtClean="0"/>
              <a:t>committee or group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sz="2400" dirty="0" smtClean="0"/>
              <a:t>Already tasked to oversee content and programing around </a:t>
            </a:r>
            <a:r>
              <a:rPr lang="en-US" sz="2400" dirty="0"/>
              <a:t>similar topics like patient care, practice improvement, health of the public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sz="2800" b="1" i="1" dirty="0" smtClean="0"/>
              <a:t>Start an interest group </a:t>
            </a:r>
            <a:r>
              <a:rPr lang="en-US" sz="2800" b="1" i="1" dirty="0"/>
              <a:t>within your </a:t>
            </a:r>
            <a:r>
              <a:rPr lang="en-US" sz="2800" b="1" i="1" dirty="0" smtClean="0"/>
              <a:t>organization</a:t>
            </a:r>
            <a:r>
              <a:rPr lang="en-US" sz="2800" i="1" dirty="0" smtClean="0"/>
              <a:t> </a:t>
            </a:r>
            <a:r>
              <a:rPr lang="en-US" sz="2800" i="1" dirty="0"/>
              <a:t>e.g.</a:t>
            </a:r>
            <a:r>
              <a:rPr lang="en-US" sz="2800" dirty="0"/>
              <a:t>, </a:t>
            </a:r>
            <a:r>
              <a:rPr lang="en-US" sz="2800" dirty="0" smtClean="0"/>
              <a:t>	</a:t>
            </a:r>
            <a:r>
              <a:rPr lang="en-US" sz="2400" dirty="0" smtClean="0"/>
              <a:t>The </a:t>
            </a:r>
            <a:r>
              <a:rPr lang="en-US" sz="2400" dirty="0"/>
              <a:t>American Academy of Family </a:t>
            </a:r>
            <a:r>
              <a:rPr lang="en-US" sz="2400" dirty="0" smtClean="0"/>
              <a:t>Physicians’ </a:t>
            </a:r>
            <a:r>
              <a:rPr lang="en-US" sz="2400" dirty="0"/>
              <a:t>Member Interest </a:t>
            </a:r>
            <a:r>
              <a:rPr lang="en-US" sz="2400" dirty="0" smtClean="0"/>
              <a:t>	Groups (“MIGs”)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sz="2800" dirty="0" smtClean="0"/>
              <a:t>AAFP MIGs were started by a few doctors at the the annual Student and Resident conference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097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Find the Like Minded…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591" y="1828800"/>
            <a:ext cx="10707757" cy="4351337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2800" dirty="0" smtClean="0"/>
              <a:t>Attend </a:t>
            </a:r>
            <a:r>
              <a:rPr lang="en-US" sz="2800" dirty="0"/>
              <a:t>meetings and forums and ask the tough questions…. then watch and see who responds favorably!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800" dirty="0"/>
              <a:t>Medical </a:t>
            </a:r>
            <a:r>
              <a:rPr lang="en-US" sz="2800" dirty="0" smtClean="0"/>
              <a:t>bankruptcy  </a:t>
            </a:r>
            <a:endParaRPr lang="en-US" sz="2800" dirty="0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800" dirty="0"/>
              <a:t>Logistical challenges of </a:t>
            </a:r>
            <a:r>
              <a:rPr lang="en-US" sz="2800" dirty="0" smtClean="0"/>
              <a:t>underinsurance (churn)</a:t>
            </a:r>
            <a:endParaRPr lang="en-US" sz="2800" dirty="0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800" dirty="0"/>
              <a:t>Increasing administrative </a:t>
            </a:r>
            <a:r>
              <a:rPr lang="en-US" sz="2800" dirty="0" smtClean="0"/>
              <a:t>costs</a:t>
            </a:r>
            <a:endParaRPr lang="en-US" sz="2800" dirty="0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800" dirty="0"/>
              <a:t>Physician </a:t>
            </a:r>
            <a:r>
              <a:rPr lang="en-US" sz="2800" dirty="0" smtClean="0"/>
              <a:t>burnout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800" i="1" dirty="0" smtClean="0"/>
              <a:t>Start networking from there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680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Like </a:t>
            </a:r>
            <a:r>
              <a:rPr lang="en-US" dirty="0"/>
              <a:t>M</a:t>
            </a:r>
            <a:r>
              <a:rPr lang="en-US" dirty="0" smtClean="0"/>
              <a:t>inded…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691322"/>
            <a:ext cx="9927904" cy="43513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2800" dirty="0" smtClean="0"/>
              <a:t>Identify influential SP supporters or sympathizers who are currently active or have a history within the Society.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2800" dirty="0" smtClean="0"/>
              <a:t>Reach out with emails, phone calls and conversations asking for advice and direction	 </a:t>
            </a:r>
            <a:endParaRPr lang="en-US" sz="2800" dirty="0"/>
          </a:p>
          <a:p>
            <a:pPr marL="687388" lvl="1" indent="-2254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2800" dirty="0" smtClean="0"/>
              <a:t>Past present presidents and board members </a:t>
            </a:r>
          </a:p>
          <a:p>
            <a:pPr marL="687388" lvl="1" indent="-2254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2800" dirty="0" smtClean="0"/>
              <a:t>Staff and chapter directors</a:t>
            </a:r>
            <a:endParaRPr lang="en-US" sz="2800" dirty="0"/>
          </a:p>
          <a:p>
            <a:pPr marL="687388" lvl="2" indent="-2254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2800" dirty="0" smtClean="0"/>
              <a:t>Medical School Faculty</a:t>
            </a:r>
          </a:p>
          <a:p>
            <a:pPr marL="687388" lvl="2" indent="-2254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2800" dirty="0" smtClean="0"/>
              <a:t>Single Payer activists in your community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3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and National </a:t>
            </a:r>
            <a:br>
              <a:rPr lang="en-US" dirty="0" smtClean="0"/>
            </a:br>
            <a:r>
              <a:rPr lang="en-US" dirty="0" smtClean="0"/>
              <a:t>Meetings and 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1" y="1828800"/>
            <a:ext cx="10476404" cy="5029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800" dirty="0" smtClean="0"/>
              <a:t>Attend chapter and national meetings get the “lay of the land”.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800" dirty="0" smtClean="0"/>
              <a:t>Offer </a:t>
            </a:r>
            <a:r>
              <a:rPr lang="en-US" sz="2800" dirty="0"/>
              <a:t>to give </a:t>
            </a:r>
            <a:r>
              <a:rPr lang="en-US" sz="2800" dirty="0" smtClean="0"/>
              <a:t>or organize a PNHP national speaker to give evidence based </a:t>
            </a:r>
            <a:r>
              <a:rPr lang="en-US" sz="2800" dirty="0"/>
              <a:t>lectures </a:t>
            </a:r>
            <a:r>
              <a:rPr lang="en-US" sz="2800" dirty="0" smtClean="0"/>
              <a:t>to attendees, students </a:t>
            </a:r>
            <a:r>
              <a:rPr lang="en-US" sz="2800" dirty="0"/>
              <a:t>and </a:t>
            </a:r>
            <a:r>
              <a:rPr lang="en-US" sz="2800" dirty="0" smtClean="0"/>
              <a:t>residents.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800" dirty="0" smtClean="0"/>
              <a:t>Consider submitting a formal resolution for Single Payer or a topic relevant to Single Payer.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800" dirty="0"/>
              <a:t>Invite and help staff a</a:t>
            </a:r>
            <a:r>
              <a:rPr lang="en-US" sz="2800" dirty="0" smtClean="0"/>
              <a:t> </a:t>
            </a:r>
            <a:r>
              <a:rPr lang="en-US" sz="2800" dirty="0"/>
              <a:t>PNHP booths at local or national meetings.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3603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keeping organized as you organize…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1" y="1828800"/>
            <a:ext cx="9975972" cy="435133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800" dirty="0" smtClean="0"/>
              <a:t> Set Goals and Objectives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800" dirty="0" smtClean="0"/>
              <a:t> Create positions to help divide up the work:</a:t>
            </a:r>
          </a:p>
          <a:p>
            <a:pPr marL="811213" lvl="3" indent="-18415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400" dirty="0" smtClean="0"/>
              <a:t>Chair, Co-chair, Secretary, Treasurer, Meeting Coordinator..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800" dirty="0" smtClean="0"/>
              <a:t>Hold regularly scheduled group call-in or on-line meetings </a:t>
            </a:r>
            <a:r>
              <a:rPr lang="en-US" sz="2800" dirty="0"/>
              <a:t> </a:t>
            </a:r>
            <a:r>
              <a:rPr lang="en-US" sz="2800" dirty="0" smtClean="0"/>
              <a:t>(same time and day of the month)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800" dirty="0" smtClean="0"/>
              <a:t>Keep meeting notes and working documents in a central on-line and interactive location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800" dirty="0" smtClean="0"/>
              <a:t>Be creative and have fun!</a:t>
            </a:r>
          </a:p>
        </p:txBody>
      </p:sp>
    </p:spTree>
    <p:extLst>
      <p:ext uri="{BB962C8B-B14F-4D97-AF65-F5344CB8AC3E}">
        <p14:creationId xmlns:p14="http://schemas.microsoft.com/office/powerpoint/2010/main" val="112753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Societies taking action…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649" y="1828800"/>
            <a:ext cx="10373699" cy="435133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800" b="1" dirty="0" smtClean="0"/>
              <a:t>California Medical Association (CMA)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800" dirty="0" smtClean="0"/>
              <a:t>Drs. Art Chen and Corinne </a:t>
            </a:r>
            <a:r>
              <a:rPr lang="en-US" sz="2800" dirty="0" err="1" smtClean="0"/>
              <a:t>Frugoni</a:t>
            </a:r>
            <a:endParaRPr lang="en-US" sz="2800" dirty="0"/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800" dirty="0"/>
              <a:t>T</a:t>
            </a:r>
            <a:r>
              <a:rPr lang="en-US" sz="2800" dirty="0" smtClean="0"/>
              <a:t>echnical advisory committee was appointed to study: </a:t>
            </a:r>
          </a:p>
          <a:p>
            <a:pPr marL="1270000" lvl="3" indent="-447675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dirty="0" smtClean="0"/>
              <a:t>1332 Waiver to Implementation of a public Option</a:t>
            </a:r>
          </a:p>
          <a:p>
            <a:pPr marL="1270000" lvl="3" indent="-447675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dirty="0" smtClean="0"/>
              <a:t>1332 Waiver similar to Vermont’s Green Mountain Care</a:t>
            </a:r>
          </a:p>
          <a:p>
            <a:pPr marL="1270000" lvl="3" indent="-447675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dirty="0" smtClean="0"/>
              <a:t>Consideration of pilot studies of either program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058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Societies taking action…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649" y="1828800"/>
            <a:ext cx="10373699" cy="43513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800" b="1" dirty="0" smtClean="0">
                <a:latin typeface="+mj-lt"/>
              </a:rPr>
              <a:t>California Medical Association’s </a:t>
            </a:r>
            <a:r>
              <a:rPr lang="en-US" sz="2800" b="1" i="1" dirty="0" smtClean="0">
                <a:latin typeface="+mj-lt"/>
              </a:rPr>
              <a:t>tips for success</a:t>
            </a:r>
          </a:p>
          <a:p>
            <a:pPr marL="641350" lvl="2" indent="-1841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800" dirty="0" smtClean="0">
                <a:latin typeface="+mj-lt"/>
              </a:rPr>
              <a:t>Be persistent </a:t>
            </a:r>
            <a:r>
              <a:rPr lang="mr-IN" sz="2800" dirty="0" smtClean="0">
                <a:latin typeface="+mj-lt"/>
              </a:rPr>
              <a:t>–</a:t>
            </a:r>
            <a:r>
              <a:rPr lang="en-US" sz="2800" dirty="0" smtClean="0">
                <a:latin typeface="+mj-lt"/>
              </a:rPr>
              <a:t> submitted yearly for 4 years in a row</a:t>
            </a:r>
          </a:p>
          <a:p>
            <a:pPr marL="641350" lvl="2" indent="-1841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800" dirty="0" smtClean="0">
                <a:latin typeface="+mj-lt"/>
              </a:rPr>
              <a:t>Find allies </a:t>
            </a:r>
            <a:r>
              <a:rPr lang="mr-IN" sz="2800" dirty="0" smtClean="0">
                <a:latin typeface="+mj-lt"/>
              </a:rPr>
              <a:t>–</a:t>
            </a:r>
            <a:r>
              <a:rPr lang="en-US" sz="2800" dirty="0" smtClean="0">
                <a:latin typeface="+mj-lt"/>
              </a:rPr>
              <a:t> within the staff and fellow delegates</a:t>
            </a:r>
          </a:p>
          <a:p>
            <a:pPr marL="641350" lvl="2" indent="-1841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800" dirty="0" smtClean="0">
                <a:latin typeface="+mj-lt"/>
              </a:rPr>
              <a:t>Wording changes (physician run, evidence based and innovation waver instead of SP)</a:t>
            </a:r>
          </a:p>
          <a:p>
            <a:pPr marL="641350" lvl="2" indent="-1841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800" dirty="0" smtClean="0">
                <a:latin typeface="+mj-lt"/>
              </a:rPr>
              <a:t>Focus on the quadruple aim (includes physician burn out)</a:t>
            </a:r>
          </a:p>
          <a:p>
            <a:pPr marL="641350" lvl="2" indent="-1841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800" dirty="0" smtClean="0">
                <a:latin typeface="+mj-lt"/>
              </a:rPr>
              <a:t>The power of the few….  </a:t>
            </a:r>
            <a:r>
              <a:rPr lang="en-US" sz="2800" i="1" dirty="0" smtClean="0">
                <a:latin typeface="+mj-lt"/>
              </a:rPr>
              <a:t>with good data and a positive message</a:t>
            </a:r>
          </a:p>
        </p:txBody>
      </p:sp>
    </p:spTree>
    <p:extLst>
      <p:ext uri="{BB962C8B-B14F-4D97-AF65-F5344CB8AC3E}">
        <p14:creationId xmlns:p14="http://schemas.microsoft.com/office/powerpoint/2010/main" val="6570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4680</TotalTime>
  <Words>922</Words>
  <Application>Microsoft Office PowerPoint</Application>
  <PresentationFormat>Widescreen</PresentationFormat>
  <Paragraphs>109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Schoolbook</vt:lpstr>
      <vt:lpstr>Mangal</vt:lpstr>
      <vt:lpstr>Wingdings 2</vt:lpstr>
      <vt:lpstr>View</vt:lpstr>
      <vt:lpstr>Organizing in your Specialty and Medical Society</vt:lpstr>
      <vt:lpstr>Goals of this Workshop</vt:lpstr>
      <vt:lpstr>Join existing Committees or Communities</vt:lpstr>
      <vt:lpstr> Find the Like Minded…</vt:lpstr>
      <vt:lpstr>Find the Like Minded…</vt:lpstr>
      <vt:lpstr>Local and National  Meetings and Conferences</vt:lpstr>
      <vt:lpstr>Tips for keeping organized as you organize…</vt:lpstr>
      <vt:lpstr>Other Societies taking action…</vt:lpstr>
      <vt:lpstr>Other Societies taking action…</vt:lpstr>
      <vt:lpstr>Organizing Within Your State Chapter Or Your Local Medical Society</vt:lpstr>
      <vt:lpstr>Other Societies Taking Action</vt:lpstr>
      <vt:lpstr>Other Societies Taking Action</vt:lpstr>
      <vt:lpstr>Crafting and submitting resolutions</vt:lpstr>
      <vt:lpstr>Reach out to PNHP for Support</vt:lpstr>
      <vt:lpstr>Sponsorship  of a booth in  the exhibit areas</vt:lpstr>
      <vt:lpstr>AAFP  Congress of Delegates Orlando Florida 2016 </vt:lpstr>
      <vt:lpstr> Single Payer Resolutions at the AAFP COD</vt:lpstr>
      <vt:lpstr>Break out activity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Organizing  in your specialty</dc:title>
  <dc:creator>Andrea Desantis</dc:creator>
  <cp:lastModifiedBy>Matthew Petty</cp:lastModifiedBy>
  <cp:revision>86</cp:revision>
  <dcterms:created xsi:type="dcterms:W3CDTF">2016-11-11T19:41:22Z</dcterms:created>
  <dcterms:modified xsi:type="dcterms:W3CDTF">2016-11-15T15:45:06Z</dcterms:modified>
</cp:coreProperties>
</file>