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Roboto Slab"/>
      <p:regular r:id="rId39"/>
      <p:bold r:id="rId40"/>
    </p:embeddedFont>
    <p:embeddedFont>
      <p:font typeface="Robot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3632FC52-4369-40C0-9FFE-944D53ACF70F}">
  <a:tblStyle styleId="{3632FC52-4369-40C0-9FFE-944D53ACF70F}"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Slab-bold.fntdata"/><Relationship Id="rId20" Type="http://schemas.openxmlformats.org/officeDocument/2006/relationships/slide" Target="slides/slide15.xml"/><Relationship Id="rId42" Type="http://schemas.openxmlformats.org/officeDocument/2006/relationships/font" Target="fonts/Roboto-bold.fntdata"/><Relationship Id="rId41" Type="http://schemas.openxmlformats.org/officeDocument/2006/relationships/font" Target="fonts/Roboto-regular.fntdata"/><Relationship Id="rId22" Type="http://schemas.openxmlformats.org/officeDocument/2006/relationships/slide" Target="slides/slide17.xml"/><Relationship Id="rId44" Type="http://schemas.openxmlformats.org/officeDocument/2006/relationships/font" Target="fonts/Roboto-boldItalic.fntdata"/><Relationship Id="rId21" Type="http://schemas.openxmlformats.org/officeDocument/2006/relationships/slide" Target="slides/slide16.xml"/><Relationship Id="rId43" Type="http://schemas.openxmlformats.org/officeDocument/2006/relationships/font" Target="fonts/Roboto-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obotoSlab-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bi.nlm.nih.gov/pubmed/?term=Hoffman%20B%5BAuthor%5D&amp;cauthor=true&amp;cauthor_uid=12511390"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allup.com/poll/191504/majority-support-idea-fed-funded-healthcare-system.aspx"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http://www.gallup.com/poll/191504/majority-support-idea-fed-funded-healthcare-system.aspx</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950" u="sng">
                <a:solidFill>
                  <a:srgbClr val="642A8F"/>
                </a:solidFill>
                <a:hlinkClick r:id="rId2"/>
              </a:rPr>
              <a:t>Beatrix Hoffman</a:t>
            </a:r>
            <a:r>
              <a:rPr lang="en" sz="950">
                <a:highlight>
                  <a:srgbClr val="FFFFFF"/>
                </a:highlight>
              </a:rPr>
              <a:t>, PhD - Journal of American Journal of Public Health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There has been much less grassroots organizing in healthcare than in other popular movements (Medicare march w/ elderly)</a:t>
            </a:r>
          </a:p>
          <a:p>
            <a:pPr indent="-228600" lvl="0" marL="457200" rtl="0">
              <a:spcBef>
                <a:spcPts val="0"/>
              </a:spcBef>
              <a:buAutoNum type="arabicPeriod"/>
            </a:pPr>
            <a:r>
              <a:rPr lang="en"/>
              <a:t>Professional organizations cannot lead this movement. The uninsured should be the face of this movement.</a:t>
            </a:r>
          </a:p>
          <a:p>
            <a:pPr indent="-228600" lvl="0" marL="457200">
              <a:spcBef>
                <a:spcPts val="0"/>
              </a:spcBef>
              <a:buAutoNum type="arabicPeriod"/>
            </a:pPr>
            <a:r>
              <a:rPr lang="en"/>
              <a:t>Comprehensive reform is a long-term goal.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u="sng">
                <a:solidFill>
                  <a:schemeClr val="hlink"/>
                </a:solidFill>
                <a:hlinkClick r:id="rId2"/>
              </a:rPr>
              <a:t>http://www.gallup.com/poll/191504/majority-support-idea-fed-funded-healthcare-system.aspx</a:t>
            </a:r>
          </a:p>
          <a:p>
            <a:pPr indent="-228600" lvl="0" marL="457200">
              <a:spcBef>
                <a:spcPts val="0"/>
              </a:spcBef>
              <a:buChar char="-"/>
            </a:pPr>
            <a:r>
              <a:rPr lang="en"/>
              <a:t>Only 22% of Americans say they want the ACA repealed and do not favor replacing it with a federally funded system</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1" name="Shape 2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http://www.gallup.com/poll/191504/majority-support-idea-fed-funded-healthcare-system.aspx</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42900" lvl="0" marL="457200" rtl="0">
              <a:lnSpc>
                <a:spcPct val="115000"/>
              </a:lnSpc>
              <a:spcBef>
                <a:spcPts val="0"/>
              </a:spcBef>
              <a:spcAft>
                <a:spcPts val="1600"/>
              </a:spcAft>
              <a:buClr>
                <a:schemeClr val="dk2"/>
              </a:buClr>
              <a:buSzPct val="100000"/>
              <a:buChar char="●"/>
            </a:pPr>
            <a:r>
              <a:rPr lang="en" sz="1800">
                <a:solidFill>
                  <a:schemeClr val="dk2"/>
                </a:solidFill>
              </a:rPr>
              <a:t>When forced to choose between single payer or the ACA, those who were OK with at least one of those options chose single payer (64% to 32%).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1524800" y="672605"/>
            <a:ext cx="1081625" cy="1124949"/>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sp>
        <p:nvSpPr>
          <p:cNvPr id="11" name="Shape 11"/>
          <p:cNvSpPr/>
          <p:nvPr/>
        </p:nvSpPr>
        <p:spPr>
          <a:xfrm rot="10800000">
            <a:off x="6537562" y="334292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cxnSp>
        <p:nvCxnSpPr>
          <p:cNvPr id="12" name="Shape 12"/>
          <p:cNvCxnSpPr/>
          <p:nvPr/>
        </p:nvCxnSpPr>
        <p:spPr>
          <a:xfrm>
            <a:off x="4359601" y="2817463"/>
            <a:ext cx="424800" cy="0"/>
          </a:xfrm>
          <a:prstGeom prst="straightConnector1">
            <a:avLst/>
          </a:prstGeom>
          <a:noFill/>
          <a:ln cap="flat" cmpd="sng" w="38100">
            <a:solidFill>
              <a:schemeClr val="accent4"/>
            </a:solidFill>
            <a:prstDash val="solid"/>
            <a:round/>
            <a:headEnd len="med" w="med" type="none"/>
            <a:tailEnd len="med" w="med" type="none"/>
          </a:ln>
        </p:spPr>
      </p:cxnSp>
      <p:sp>
        <p:nvSpPr>
          <p:cNvPr id="13" name="Shape 13"/>
          <p:cNvSpPr txBox="1"/>
          <p:nvPr>
            <p:ph type="ctrTitle"/>
          </p:nvPr>
        </p:nvSpPr>
        <p:spPr>
          <a:xfrm>
            <a:off x="1680301" y="1188925"/>
            <a:ext cx="5783400" cy="1457399"/>
          </a:xfrm>
          <a:prstGeom prst="rect">
            <a:avLst/>
          </a:prstGeom>
        </p:spPr>
        <p:txBody>
          <a:bodyPr anchorCtr="0" anchor="b" bIns="91425" lIns="91425" rIns="91425" tIns="91425"/>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p:txBody>
      </p:sp>
      <p:sp>
        <p:nvSpPr>
          <p:cNvPr id="14" name="Shape 14"/>
          <p:cNvSpPr txBox="1"/>
          <p:nvPr>
            <p:ph idx="1" type="subTitle"/>
          </p:nvPr>
        </p:nvSpPr>
        <p:spPr>
          <a:xfrm>
            <a:off x="1680301" y="3049450"/>
            <a:ext cx="5783400" cy="9090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2"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txBox="1"/>
          <p:nvPr>
            <p:ph type="title"/>
          </p:nvPr>
        </p:nvSpPr>
        <p:spPr>
          <a:xfrm>
            <a:off x="387900" y="1152450"/>
            <a:ext cx="8368200" cy="1538400"/>
          </a:xfrm>
          <a:prstGeom prst="rect">
            <a:avLst/>
          </a:prstGeom>
        </p:spPr>
        <p:txBody>
          <a:bodyPr anchorCtr="0" anchor="ctr" bIns="91425" lIns="91425" rIns="91425" tIns="91425"/>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p:txBody>
      </p:sp>
      <p:sp>
        <p:nvSpPr>
          <p:cNvPr id="55" name="Shape 55"/>
          <p:cNvSpPr txBox="1"/>
          <p:nvPr>
            <p:ph idx="1" type="body"/>
          </p:nvPr>
        </p:nvSpPr>
        <p:spPr>
          <a:xfrm>
            <a:off x="387900" y="2919450"/>
            <a:ext cx="83682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6" name="Shape 5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7" name="Shape 57"/>
        <p:cNvGrpSpPr/>
        <p:nvPr/>
      </p:nvGrpSpPr>
      <p:grpSpPr>
        <a:xfrm>
          <a:off x="0" y="0"/>
          <a:ext cx="0" cy="0"/>
          <a:chOff x="0" y="0"/>
          <a:chExt cx="0" cy="0"/>
        </a:xfrm>
      </p:grpSpPr>
      <p:sp>
        <p:nvSpPr>
          <p:cNvPr id="58" name="Shape 5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6"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cap="flat" cmpd="sng" w="38100">
            <a:solidFill>
              <a:schemeClr val="accent4"/>
            </a:solidFill>
            <a:prstDash val="solid"/>
            <a:round/>
            <a:headEnd len="med" w="med" type="none"/>
            <a:tailEnd len="med" w="med" type="none"/>
          </a:ln>
        </p:spPr>
      </p:cxnSp>
      <p:sp>
        <p:nvSpPr>
          <p:cNvPr id="18" name="Shape 18"/>
          <p:cNvSpPr txBox="1"/>
          <p:nvPr>
            <p:ph type="title"/>
          </p:nvPr>
        </p:nvSpPr>
        <p:spPr>
          <a:xfrm>
            <a:off x="480750" y="1764950"/>
            <a:ext cx="8222100" cy="9075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cap="flat" cmpd="sng" w="38100">
            <a:solidFill>
              <a:schemeClr val="accent4"/>
            </a:solidFill>
            <a:prstDash val="solid"/>
            <a:round/>
            <a:headEnd len="med" w="med" type="none"/>
            <a:tailEnd len="med" w="med" type="none"/>
          </a:ln>
        </p:spPr>
      </p:cxnSp>
      <p:sp>
        <p:nvSpPr>
          <p:cNvPr id="22" name="Shape 22"/>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87900" y="1489824"/>
            <a:ext cx="8368200" cy="30789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5"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cap="flat" cmpd="sng" w="38100">
            <a:solidFill>
              <a:schemeClr val="accent4"/>
            </a:solidFill>
            <a:prstDash val="solid"/>
            <a:round/>
            <a:headEnd len="med" w="med" type="none"/>
            <a:tailEnd len="med" w="med" type="none"/>
          </a:ln>
        </p:spPr>
      </p:cxnSp>
      <p:sp>
        <p:nvSpPr>
          <p:cNvPr id="27" name="Shape 27"/>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87900" y="1489825"/>
            <a:ext cx="3999900" cy="3078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756200" y="1489825"/>
            <a:ext cx="3999900" cy="3078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3" name="Shape 3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4"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cap="flat" cmpd="sng" w="38100">
            <a:solidFill>
              <a:schemeClr val="accent4"/>
            </a:solidFill>
            <a:prstDash val="solid"/>
            <a:round/>
            <a:headEnd len="med" w="med" type="none"/>
            <a:tailEnd len="med" w="med" type="none"/>
          </a:ln>
        </p:spPr>
      </p:cxnSp>
      <p:sp>
        <p:nvSpPr>
          <p:cNvPr id="36" name="Shape 36"/>
          <p:cNvSpPr txBox="1"/>
          <p:nvPr>
            <p:ph type="title"/>
          </p:nvPr>
        </p:nvSpPr>
        <p:spPr>
          <a:xfrm>
            <a:off x="3879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7" name="Shape 37"/>
          <p:cNvSpPr txBox="1"/>
          <p:nvPr>
            <p:ph idx="1" type="body"/>
          </p:nvPr>
        </p:nvSpPr>
        <p:spPr>
          <a:xfrm>
            <a:off x="387900" y="1594025"/>
            <a:ext cx="2808000" cy="26811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8" name="Shape 3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9" name="Shape 39"/>
        <p:cNvGrpSpPr/>
        <p:nvPr/>
      </p:nvGrpSpPr>
      <p:grpSpPr>
        <a:xfrm>
          <a:off x="0" y="0"/>
          <a:ext cx="0" cy="0"/>
          <a:chOff x="0" y="0"/>
          <a:chExt cx="0" cy="0"/>
        </a:xfrm>
      </p:grpSpPr>
      <p:sp>
        <p:nvSpPr>
          <p:cNvPr id="40" name="Shape 40"/>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2"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cxnSp>
        <p:nvCxnSpPr>
          <p:cNvPr id="44" name="Shape 44"/>
          <p:cNvCxnSpPr/>
          <p:nvPr/>
        </p:nvCxnSpPr>
        <p:spPr>
          <a:xfrm>
            <a:off x="5029675" y="4495503"/>
            <a:ext cx="540900" cy="0"/>
          </a:xfrm>
          <a:prstGeom prst="straightConnector1">
            <a:avLst/>
          </a:prstGeom>
          <a:noFill/>
          <a:ln cap="flat" cmpd="sng" w="38100">
            <a:solidFill>
              <a:schemeClr val="accent5"/>
            </a:solidFill>
            <a:prstDash val="solid"/>
            <a:round/>
            <a:headEnd len="med" w="med" type="none"/>
            <a:tailEnd len="med" w="med" type="none"/>
          </a:ln>
        </p:spPr>
      </p:cxnSp>
      <p:sp>
        <p:nvSpPr>
          <p:cNvPr id="45" name="Shape 45"/>
          <p:cNvSpPr txBox="1"/>
          <p:nvPr>
            <p:ph type="title"/>
          </p:nvPr>
        </p:nvSpPr>
        <p:spPr>
          <a:xfrm>
            <a:off x="265500" y="1209075"/>
            <a:ext cx="4045200" cy="1506300"/>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6" name="Shape 46"/>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p:txBody>
      </p:sp>
      <p:sp>
        <p:nvSpPr>
          <p:cNvPr id="47" name="Shape 47"/>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8" name="Shape 4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9" name="Shape 49"/>
        <p:cNvGrpSpPr/>
        <p:nvPr/>
      </p:nvGrpSpPr>
      <p:grpSpPr>
        <a:xfrm>
          <a:off x="0" y="0"/>
          <a:ext cx="0" cy="0"/>
          <a:chOff x="0" y="0"/>
          <a:chExt cx="0" cy="0"/>
        </a:xfrm>
      </p:grpSpPr>
      <p:sp>
        <p:nvSpPr>
          <p:cNvPr id="50" name="Shape 50"/>
          <p:cNvSpPr txBox="1"/>
          <p:nvPr>
            <p:ph idx="1" type="body"/>
          </p:nvPr>
        </p:nvSpPr>
        <p:spPr>
          <a:xfrm>
            <a:off x="319500" y="4233725"/>
            <a:ext cx="5998800" cy="598800"/>
          </a:xfrm>
          <a:prstGeom prst="rect">
            <a:avLst/>
          </a:prstGeom>
        </p:spPr>
        <p:txBody>
          <a:bodyPr anchorCtr="0" anchor="ctr" bIns="91425" lIns="91425" rIns="91425" tIns="91425"/>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87900" y="458025"/>
            <a:ext cx="8368200" cy="686100"/>
          </a:xfrm>
          <a:prstGeom prst="rect">
            <a:avLst/>
          </a:prstGeom>
          <a:noFill/>
          <a:ln>
            <a:noFill/>
          </a:ln>
        </p:spPr>
        <p:txBody>
          <a:bodyPr anchorCtr="0" anchor="b" bIns="91425" lIns="91425" rIns="91425" tIns="91425"/>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p:txBody>
      </p:sp>
      <p:sp>
        <p:nvSpPr>
          <p:cNvPr id="7" name="Shape 7"/>
          <p:cNvSpPr txBox="1"/>
          <p:nvPr>
            <p:ph idx="1" type="body"/>
          </p:nvPr>
        </p:nvSpPr>
        <p:spPr>
          <a:xfrm>
            <a:off x="387900" y="1489824"/>
            <a:ext cx="8368200" cy="30789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0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0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0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annals.org/aim/article/2605414/single-payer-reform-only-way-fulfill-president-s-pledge-mor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09.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0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ctrTitle"/>
          </p:nvPr>
        </p:nvSpPr>
        <p:spPr>
          <a:xfrm>
            <a:off x="1680301" y="1188925"/>
            <a:ext cx="5783400" cy="1457399"/>
          </a:xfrm>
          <a:prstGeom prst="rect">
            <a:avLst/>
          </a:prstGeom>
        </p:spPr>
        <p:txBody>
          <a:bodyPr anchorCtr="0" anchor="b" bIns="91425" lIns="91425" rIns="91425" tIns="91425">
            <a:noAutofit/>
          </a:bodyPr>
          <a:lstStyle/>
          <a:p>
            <a:pPr lvl="0">
              <a:spcBef>
                <a:spcPts val="0"/>
              </a:spcBef>
              <a:buNone/>
            </a:pPr>
            <a:r>
              <a:rPr lang="en"/>
              <a:t>Single Payer in the Era of Defending the ACA</a:t>
            </a:r>
          </a:p>
        </p:txBody>
      </p:sp>
      <p:sp>
        <p:nvSpPr>
          <p:cNvPr id="64" name="Shape 64"/>
          <p:cNvSpPr txBox="1"/>
          <p:nvPr>
            <p:ph idx="1" type="subTitle"/>
          </p:nvPr>
        </p:nvSpPr>
        <p:spPr>
          <a:xfrm>
            <a:off x="3651400" y="3049450"/>
            <a:ext cx="3812400" cy="909000"/>
          </a:xfrm>
          <a:prstGeom prst="rect">
            <a:avLst/>
          </a:prstGeom>
        </p:spPr>
        <p:txBody>
          <a:bodyPr anchorCtr="0" anchor="t" bIns="91425" lIns="91425" rIns="91425" tIns="91425">
            <a:noAutofit/>
          </a:bodyPr>
          <a:lstStyle/>
          <a:p>
            <a:pPr lvl="0">
              <a:spcBef>
                <a:spcPts val="0"/>
              </a:spcBef>
              <a:buNone/>
            </a:pPr>
            <a:r>
              <a:rPr lang="en"/>
              <a:t>Ebiere Okah, MS IV and Lily Ostrer MS III</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pic>
        <p:nvPicPr>
          <p:cNvPr descr="Capture.PNG" id="114" name="Shape 114"/>
          <p:cNvPicPr preferRelativeResize="0"/>
          <p:nvPr/>
        </p:nvPicPr>
        <p:blipFill>
          <a:blip r:embed="rId3">
            <a:alphaModFix/>
          </a:blip>
          <a:stretch>
            <a:fillRect/>
          </a:stretch>
        </p:blipFill>
        <p:spPr>
          <a:xfrm>
            <a:off x="311700" y="0"/>
            <a:ext cx="8253521"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Industry Opposition to single payer</a:t>
            </a:r>
          </a:p>
        </p:txBody>
      </p:sp>
      <p:sp>
        <p:nvSpPr>
          <p:cNvPr id="120" name="Shape 120"/>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buChar char="●"/>
            </a:pPr>
            <a:r>
              <a:rPr lang="en"/>
              <a:t>Current narrative based on insurance overhead, insurance profits, and health provider resources spent on billing</a:t>
            </a:r>
            <a:br>
              <a:rPr lang="en"/>
            </a:br>
          </a:p>
          <a:p>
            <a:pPr indent="-228600" lvl="0" marL="457200" rtl="0">
              <a:spcBef>
                <a:spcPts val="0"/>
              </a:spcBef>
              <a:buChar char="●"/>
            </a:pPr>
            <a:r>
              <a:rPr lang="en"/>
              <a:t>Hospitals and pharmaceutical companies bill excessively and with wild variability (“Bitter Pill..”)</a:t>
            </a:r>
            <a:br>
              <a:rPr lang="en"/>
            </a:br>
          </a:p>
          <a:p>
            <a:pPr indent="-228600" lvl="0" marL="457200">
              <a:spcBef>
                <a:spcPts val="0"/>
              </a:spcBef>
              <a:buChar char="●"/>
            </a:pPr>
            <a:r>
              <a:rPr lang="en"/>
              <a:t>AMA opposed creation of government-sponsored insurance plan in 2008</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537075"/>
            <a:ext cx="8520600" cy="623400"/>
          </a:xfrm>
          <a:prstGeom prst="rect">
            <a:avLst/>
          </a:prstGeom>
        </p:spPr>
        <p:txBody>
          <a:bodyPr anchorCtr="0" anchor="b" bIns="91425" lIns="91425" rIns="91425" tIns="91425">
            <a:noAutofit/>
          </a:bodyPr>
          <a:lstStyle/>
          <a:p>
            <a:pPr lvl="0" rtl="0">
              <a:spcBef>
                <a:spcPts val="0"/>
              </a:spcBef>
              <a:buNone/>
            </a:pPr>
            <a:r>
              <a:rPr lang="en"/>
              <a:t>Political opposition to single payer</a:t>
            </a:r>
          </a:p>
        </p:txBody>
      </p:sp>
      <p:sp>
        <p:nvSpPr>
          <p:cNvPr id="126" name="Shape 126"/>
          <p:cNvSpPr txBox="1"/>
          <p:nvPr>
            <p:ph idx="1" type="body"/>
          </p:nvPr>
        </p:nvSpPr>
        <p:spPr>
          <a:xfrm>
            <a:off x="311700" y="1449700"/>
            <a:ext cx="8520600" cy="3416400"/>
          </a:xfrm>
          <a:prstGeom prst="rect">
            <a:avLst/>
          </a:prstGeom>
        </p:spPr>
        <p:txBody>
          <a:bodyPr anchorCtr="0" anchor="t" bIns="91425" lIns="91425" rIns="91425" tIns="91425">
            <a:noAutofit/>
          </a:bodyPr>
          <a:lstStyle/>
          <a:p>
            <a:pPr indent="-228600" lvl="0" marL="457200" rtl="0">
              <a:spcBef>
                <a:spcPts val="0"/>
              </a:spcBef>
              <a:buChar char="●"/>
            </a:pPr>
            <a:r>
              <a:rPr lang="en"/>
              <a:t>Republicans’ low-tax, anti-entitlement philosophy</a:t>
            </a:r>
          </a:p>
          <a:p>
            <a:pPr indent="-228600" lvl="0" marL="457200" rtl="0">
              <a:spcBef>
                <a:spcPts val="0"/>
              </a:spcBef>
              <a:buChar char="●"/>
            </a:pPr>
            <a:r>
              <a:rPr lang="en"/>
              <a:t>Republican public fight against the ACA</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311700" y="124800"/>
            <a:ext cx="8520600" cy="572700"/>
          </a:xfrm>
          <a:prstGeom prst="rect">
            <a:avLst/>
          </a:prstGeom>
        </p:spPr>
        <p:txBody>
          <a:bodyPr anchorCtr="0" anchor="b" bIns="91425" lIns="91425" rIns="91425" tIns="91425">
            <a:noAutofit/>
          </a:bodyPr>
          <a:lstStyle/>
          <a:p>
            <a:pPr lvl="0">
              <a:spcBef>
                <a:spcPts val="0"/>
              </a:spcBef>
              <a:buNone/>
            </a:pPr>
            <a:r>
              <a:rPr lang="en"/>
              <a:t>Lack of organized health care movement</a:t>
            </a:r>
          </a:p>
        </p:txBody>
      </p:sp>
      <p:pic>
        <p:nvPicPr>
          <p:cNvPr id="132" name="Shape 132"/>
          <p:cNvPicPr preferRelativeResize="0"/>
          <p:nvPr/>
        </p:nvPicPr>
        <p:blipFill>
          <a:blip r:embed="rId3">
            <a:alphaModFix/>
          </a:blip>
          <a:stretch>
            <a:fillRect/>
          </a:stretch>
        </p:blipFill>
        <p:spPr>
          <a:xfrm>
            <a:off x="2185835" y="773700"/>
            <a:ext cx="4772325" cy="4237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Lack of organized health care movement</a:t>
            </a:r>
          </a:p>
        </p:txBody>
      </p:sp>
      <p:sp>
        <p:nvSpPr>
          <p:cNvPr id="138" name="Shape 138"/>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Clr>
                <a:schemeClr val="dk1"/>
              </a:buClr>
              <a:buSzPct val="61111"/>
              <a:buFont typeface="Arial"/>
              <a:buNone/>
            </a:pPr>
            <a:r>
              <a:rPr lang="en"/>
              <a:t>“National health reform campaigns in the 20th century were initiated and run by elites more concerned with defending against attacks from interest groups than with popular mobilization, and grassroots reformers in the labor, civil rights, feminist, and AIDS activist movements have concentrated more on immediate and incremental changes than on transforming the health care system itself.”</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480750" y="1764950"/>
            <a:ext cx="8222100" cy="907500"/>
          </a:xfrm>
          <a:prstGeom prst="rect">
            <a:avLst/>
          </a:prstGeom>
        </p:spPr>
        <p:txBody>
          <a:bodyPr anchorCtr="0" anchor="b" bIns="91425" lIns="91425" rIns="91425" tIns="91425">
            <a:noAutofit/>
          </a:bodyPr>
          <a:lstStyle/>
          <a:p>
            <a:pPr lvl="0">
              <a:spcBef>
                <a:spcPts val="0"/>
              </a:spcBef>
              <a:buNone/>
            </a:pPr>
            <a:r>
              <a:rPr lang="en"/>
              <a:t>ACA</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387900" y="458025"/>
            <a:ext cx="8368200" cy="686100"/>
          </a:xfrm>
          <a:prstGeom prst="rect">
            <a:avLst/>
          </a:prstGeom>
        </p:spPr>
        <p:txBody>
          <a:bodyPr anchorCtr="0" anchor="b" bIns="91425" lIns="91425" rIns="91425" tIns="91425">
            <a:noAutofit/>
          </a:bodyPr>
          <a:lstStyle/>
          <a:p>
            <a:pPr lvl="0" rtl="0">
              <a:lnSpc>
                <a:spcPct val="115000"/>
              </a:lnSpc>
              <a:spcBef>
                <a:spcPts val="0"/>
              </a:spcBef>
              <a:spcAft>
                <a:spcPts val="1600"/>
              </a:spcAft>
              <a:buNone/>
            </a:pPr>
            <a:r>
              <a:rPr lang="en">
                <a:solidFill>
                  <a:srgbClr val="FFFFFF"/>
                </a:solidFill>
              </a:rPr>
              <a:t>What did the ACA achieve?</a:t>
            </a:r>
          </a:p>
        </p:txBody>
      </p:sp>
      <p:sp>
        <p:nvSpPr>
          <p:cNvPr id="149" name="Shape 149"/>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t/>
            </a:r>
            <a:endParaRPr/>
          </a:p>
        </p:txBody>
      </p:sp>
      <p:pic>
        <p:nvPicPr>
          <p:cNvPr id="150" name="Shape 150"/>
          <p:cNvPicPr preferRelativeResize="0"/>
          <p:nvPr/>
        </p:nvPicPr>
        <p:blipFill>
          <a:blip r:embed="rId3">
            <a:alphaModFix/>
          </a:blip>
          <a:stretch>
            <a:fillRect/>
          </a:stretch>
        </p:blipFill>
        <p:spPr>
          <a:xfrm>
            <a:off x="311700" y="1152475"/>
            <a:ext cx="8520600" cy="38108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t/>
            </a:r>
            <a:endParaRPr/>
          </a:p>
        </p:txBody>
      </p:sp>
      <p:sp>
        <p:nvSpPr>
          <p:cNvPr id="156" name="Shape 156"/>
          <p:cNvSpPr txBox="1"/>
          <p:nvPr>
            <p:ph idx="1" type="body"/>
          </p:nvPr>
        </p:nvSpPr>
        <p:spPr>
          <a:xfrm>
            <a:off x="0" y="0"/>
            <a:ext cx="8520600" cy="3416400"/>
          </a:xfrm>
          <a:prstGeom prst="rect">
            <a:avLst/>
          </a:prstGeom>
        </p:spPr>
        <p:txBody>
          <a:bodyPr anchorCtr="0" anchor="t" bIns="91425" lIns="91425" rIns="91425" tIns="91425">
            <a:noAutofit/>
          </a:bodyPr>
          <a:lstStyle/>
          <a:p>
            <a:pPr lvl="0">
              <a:spcBef>
                <a:spcPts val="0"/>
              </a:spcBef>
              <a:buNone/>
            </a:pPr>
            <a:r>
              <a:rPr lang="en"/>
              <a:t>From Public Health Awakened:</a:t>
            </a:r>
          </a:p>
        </p:txBody>
      </p:sp>
      <p:pic>
        <p:nvPicPr>
          <p:cNvPr id="157" name="Shape 157"/>
          <p:cNvPicPr preferRelativeResize="0"/>
          <p:nvPr/>
        </p:nvPicPr>
        <p:blipFill>
          <a:blip r:embed="rId3">
            <a:alphaModFix/>
          </a:blip>
          <a:stretch>
            <a:fillRect/>
          </a:stretch>
        </p:blipFill>
        <p:spPr>
          <a:xfrm>
            <a:off x="0" y="445024"/>
            <a:ext cx="9144000" cy="4698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Single Payer, beloved by all?</a:t>
            </a:r>
          </a:p>
        </p:txBody>
      </p:sp>
      <p:sp>
        <p:nvSpPr>
          <p:cNvPr id="163" name="Shape 163"/>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buChar char="●"/>
            </a:pPr>
            <a:r>
              <a:rPr lang="en"/>
              <a:t>Single payer is popular in the general public but perceived impractical</a:t>
            </a:r>
          </a:p>
          <a:p>
            <a:pPr indent="-342900" lvl="0" marL="457200" marR="0" rtl="0" algn="l">
              <a:lnSpc>
                <a:spcPct val="115000"/>
              </a:lnSpc>
              <a:spcBef>
                <a:spcPts val="0"/>
              </a:spcBef>
              <a:spcAft>
                <a:spcPts val="1600"/>
              </a:spcAft>
              <a:buClr>
                <a:schemeClr val="dk2"/>
              </a:buClr>
              <a:buSzPct val="100000"/>
              <a:buFont typeface="Arial"/>
              <a:buChar char="●"/>
            </a:pPr>
            <a:r>
              <a:rPr lang="en"/>
              <a:t>Major opposition to single payer primarily from healthcare industry</a:t>
            </a:r>
          </a:p>
          <a:p>
            <a:pPr indent="-228600" lvl="1" marL="914400" marR="0" rtl="0" algn="l">
              <a:lnSpc>
                <a:spcPct val="115000"/>
              </a:lnSpc>
              <a:spcBef>
                <a:spcPts val="0"/>
              </a:spcBef>
              <a:spcAft>
                <a:spcPts val="1600"/>
              </a:spcAft>
              <a:buChar char="○"/>
            </a:pPr>
            <a:r>
              <a:rPr lang="en"/>
              <a:t>Organized medicine</a:t>
            </a:r>
          </a:p>
          <a:p>
            <a:pPr indent="-228600" lvl="1" marL="914400" marR="0" rtl="0" algn="l">
              <a:lnSpc>
                <a:spcPct val="115000"/>
              </a:lnSpc>
              <a:spcBef>
                <a:spcPts val="0"/>
              </a:spcBef>
              <a:spcAft>
                <a:spcPts val="1600"/>
              </a:spcAft>
              <a:buChar char="○"/>
            </a:pPr>
            <a:r>
              <a:rPr lang="en"/>
              <a:t>Hospitals</a:t>
            </a:r>
          </a:p>
          <a:p>
            <a:pPr indent="-228600" lvl="1" marL="914400" marR="0" rtl="0" algn="l">
              <a:lnSpc>
                <a:spcPct val="115000"/>
              </a:lnSpc>
              <a:spcBef>
                <a:spcPts val="0"/>
              </a:spcBef>
              <a:spcAft>
                <a:spcPts val="1600"/>
              </a:spcAft>
              <a:buChar char="○"/>
            </a:pPr>
            <a:r>
              <a:rPr lang="en"/>
              <a:t>Pharmaceutical companies</a:t>
            </a:r>
          </a:p>
          <a:p>
            <a:pPr indent="-228600" lvl="1" marL="914400" marR="0" rtl="0" algn="l">
              <a:lnSpc>
                <a:spcPct val="115000"/>
              </a:lnSpc>
              <a:spcBef>
                <a:spcPts val="0"/>
              </a:spcBef>
              <a:spcAft>
                <a:spcPts val="1600"/>
              </a:spcAft>
              <a:buChar char="○"/>
            </a:pPr>
            <a:r>
              <a:rPr lang="en"/>
              <a:t>Health insurance</a:t>
            </a:r>
          </a:p>
          <a:p>
            <a:pPr indent="-228600" lvl="0" marL="457200" marR="0" rtl="0" algn="l">
              <a:lnSpc>
                <a:spcPct val="115000"/>
              </a:lnSpc>
              <a:spcBef>
                <a:spcPts val="0"/>
              </a:spcBef>
              <a:spcAft>
                <a:spcPts val="1600"/>
              </a:spcAft>
              <a:buChar char="●"/>
            </a:pPr>
            <a:r>
              <a:rPr lang="en"/>
              <a:t>Political opposition to single payer</a:t>
            </a:r>
          </a:p>
          <a:p>
            <a:pPr indent="-228600" lvl="1" marL="914400" marR="0" rtl="0" algn="l">
              <a:lnSpc>
                <a:spcPct val="115000"/>
              </a:lnSpc>
              <a:spcBef>
                <a:spcPts val="0"/>
              </a:spcBef>
              <a:spcAft>
                <a:spcPts val="1600"/>
              </a:spcAft>
              <a:buChar char="○"/>
            </a:pPr>
            <a:r>
              <a:rPr lang="en"/>
              <a:t>Republican political philosophy: low taxes and small government (entitlement programs)</a:t>
            </a:r>
          </a:p>
          <a:p>
            <a:pPr indent="-228600" lvl="1" marL="914400" marR="0" rtl="0" algn="l">
              <a:lnSpc>
                <a:spcPct val="115000"/>
              </a:lnSpc>
              <a:spcBef>
                <a:spcPts val="0"/>
              </a:spcBef>
              <a:spcAft>
                <a:spcPts val="1600"/>
              </a:spcAft>
              <a:buChar char="○"/>
            </a:pPr>
            <a:r>
              <a:rPr lang="en"/>
              <a:t>Politicians beholden to healthcare industry</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480750" y="1764950"/>
            <a:ext cx="8222100" cy="907500"/>
          </a:xfrm>
          <a:prstGeom prst="rect">
            <a:avLst/>
          </a:prstGeom>
        </p:spPr>
        <p:txBody>
          <a:bodyPr anchorCtr="0" anchor="b" bIns="91425" lIns="91425" rIns="91425" tIns="91425">
            <a:noAutofit/>
          </a:bodyPr>
          <a:lstStyle/>
          <a:p>
            <a:pPr lvl="0" rtl="0" algn="l">
              <a:lnSpc>
                <a:spcPct val="115000"/>
              </a:lnSpc>
              <a:spcBef>
                <a:spcPts val="0"/>
              </a:spcBef>
              <a:spcAft>
                <a:spcPts val="1600"/>
              </a:spcAft>
              <a:buNone/>
            </a:pPr>
            <a:r>
              <a:rPr lang="en" sz="3000">
                <a:latin typeface="Roboto"/>
                <a:ea typeface="Roboto"/>
                <a:cs typeface="Roboto"/>
                <a:sym typeface="Roboto"/>
              </a:rPr>
              <a:t>Where are we right now with health care? American Health Care Act?</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Overview	</a:t>
            </a:r>
          </a:p>
        </p:txBody>
      </p:sp>
      <p:sp>
        <p:nvSpPr>
          <p:cNvPr id="70" name="Shape 70"/>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buChar char="●"/>
            </a:pPr>
            <a:r>
              <a:rPr lang="en"/>
              <a:t>Popularity of single payer </a:t>
            </a:r>
          </a:p>
          <a:p>
            <a:pPr indent="-228600" lvl="0" marL="457200" rtl="0">
              <a:spcBef>
                <a:spcPts val="0"/>
              </a:spcBef>
              <a:buChar char="●"/>
            </a:pPr>
            <a:r>
              <a:rPr lang="en"/>
              <a:t>Barriers to single payer implementation and the feasibility of enacting single payer healthcare system during Trump Administration </a:t>
            </a:r>
          </a:p>
          <a:p>
            <a:pPr indent="-228600" lvl="0" marL="457200" rtl="0">
              <a:spcBef>
                <a:spcPts val="0"/>
              </a:spcBef>
              <a:buChar char="●"/>
            </a:pPr>
            <a:r>
              <a:rPr lang="en"/>
              <a:t>Value of collaborating with allied groups to prevent ACA repeal</a:t>
            </a:r>
          </a:p>
          <a:p>
            <a:pPr indent="-228600" lvl="0" marL="457200" rtl="0">
              <a:spcBef>
                <a:spcPts val="0"/>
              </a:spcBef>
              <a:buChar char="●"/>
            </a:pPr>
            <a:r>
              <a:rPr lang="en"/>
              <a:t>Importance of continuously fighting for single payer</a:t>
            </a:r>
          </a:p>
          <a:p>
            <a:pPr lvl="0">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American Health Care Act</a:t>
            </a:r>
          </a:p>
        </p:txBody>
      </p:sp>
      <p:sp>
        <p:nvSpPr>
          <p:cNvPr id="174" name="Shape 174"/>
          <p:cNvSpPr txBox="1"/>
          <p:nvPr>
            <p:ph idx="1" type="body"/>
          </p:nvPr>
        </p:nvSpPr>
        <p:spPr>
          <a:xfrm>
            <a:off x="387900" y="1489825"/>
            <a:ext cx="6997500" cy="3078900"/>
          </a:xfrm>
          <a:prstGeom prst="rect">
            <a:avLst/>
          </a:prstGeom>
        </p:spPr>
        <p:txBody>
          <a:bodyPr anchorCtr="0" anchor="t" bIns="91425" lIns="91425" rIns="91425" tIns="91425">
            <a:noAutofit/>
          </a:bodyPr>
          <a:lstStyle/>
          <a:p>
            <a:pPr indent="-228600" lvl="0" marL="457200" rtl="0">
              <a:spcBef>
                <a:spcPts val="0"/>
              </a:spcBef>
              <a:buChar char="●"/>
            </a:pPr>
            <a:r>
              <a:rPr lang="en"/>
              <a:t>House Republicans drafted a new healthcare bill that would:</a:t>
            </a:r>
          </a:p>
          <a:p>
            <a:pPr indent="-228600" lvl="1" marL="914400" rtl="0">
              <a:spcBef>
                <a:spcPts val="0"/>
              </a:spcBef>
              <a:buChar char="○"/>
            </a:pPr>
            <a:r>
              <a:rPr lang="en"/>
              <a:t>Reduce the number of Medicaid recipients</a:t>
            </a:r>
          </a:p>
          <a:p>
            <a:pPr indent="-228600" lvl="1" marL="914400" rtl="0">
              <a:spcBef>
                <a:spcPts val="0"/>
              </a:spcBef>
              <a:buChar char="○"/>
            </a:pPr>
            <a:r>
              <a:rPr lang="en"/>
              <a:t>Reduce the tax burden on the rich</a:t>
            </a:r>
          </a:p>
          <a:p>
            <a:pPr indent="-228600" lvl="1" marL="914400" rtl="0">
              <a:spcBef>
                <a:spcPts val="0"/>
              </a:spcBef>
              <a:buChar char="○"/>
            </a:pPr>
            <a:r>
              <a:rPr lang="en"/>
              <a:t>Eliminate the individual mandate to purchase insurance </a:t>
            </a:r>
          </a:p>
          <a:p>
            <a:pPr indent="-228600" lvl="1" marL="914400" rtl="0">
              <a:spcBef>
                <a:spcPts val="0"/>
              </a:spcBef>
              <a:buChar char="○"/>
            </a:pPr>
            <a:r>
              <a:rPr lang="en"/>
              <a:t>Eliminate employer mandate to provide insurance</a:t>
            </a:r>
          </a:p>
          <a:p>
            <a:pPr indent="-228600" lvl="1" marL="914400" rtl="0">
              <a:spcBef>
                <a:spcPts val="0"/>
              </a:spcBef>
              <a:buChar char="○"/>
            </a:pPr>
            <a:r>
              <a:rPr lang="en"/>
              <a:t>Reduce individual premium subsidies</a:t>
            </a:r>
          </a:p>
          <a:p>
            <a:pPr indent="-228600" lvl="1" marL="914400" rtl="0">
              <a:spcBef>
                <a:spcPts val="0"/>
              </a:spcBef>
              <a:buChar char="○"/>
            </a:pPr>
            <a:r>
              <a:rPr lang="en"/>
              <a:t>Eliminate subsidies for out-of-pocket expenses</a:t>
            </a:r>
          </a:p>
          <a:p>
            <a:pPr indent="-228600" lvl="1" marL="914400" rtl="0">
              <a:spcBef>
                <a:spcPts val="0"/>
              </a:spcBef>
              <a:buChar char="○"/>
            </a:pPr>
            <a:r>
              <a:rPr lang="en"/>
              <a:t>Keep dependent coverage until age 26, pre-existing conditions policy, and essential health benefits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pic>
        <p:nvPicPr>
          <p:cNvPr descr="No automatic alt text available." id="179" name="Shape 179"/>
          <p:cNvPicPr preferRelativeResize="0"/>
          <p:nvPr/>
        </p:nvPicPr>
        <p:blipFill>
          <a:blip r:embed="rId3">
            <a:alphaModFix/>
          </a:blip>
          <a:stretch>
            <a:fillRect/>
          </a:stretch>
        </p:blipFill>
        <p:spPr>
          <a:xfrm>
            <a:off x="741050" y="3"/>
            <a:ext cx="7339333"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387900" y="153225"/>
            <a:ext cx="8368200" cy="686100"/>
          </a:xfrm>
          <a:prstGeom prst="rect">
            <a:avLst/>
          </a:prstGeom>
        </p:spPr>
        <p:txBody>
          <a:bodyPr anchorCtr="0" anchor="b" bIns="91425" lIns="91425" rIns="91425" tIns="91425">
            <a:noAutofit/>
          </a:bodyPr>
          <a:lstStyle/>
          <a:p>
            <a:pPr lvl="0">
              <a:spcBef>
                <a:spcPts val="0"/>
              </a:spcBef>
              <a:buNone/>
            </a:pPr>
            <a:r>
              <a:rPr lang="en"/>
              <a:t>ACA Repeal?</a:t>
            </a:r>
          </a:p>
        </p:txBody>
      </p:sp>
      <p:pic>
        <p:nvPicPr>
          <p:cNvPr descr="Image result for aca repeal" id="185" name="Shape 185"/>
          <p:cNvPicPr preferRelativeResize="0"/>
          <p:nvPr/>
        </p:nvPicPr>
        <p:blipFill>
          <a:blip r:embed="rId3">
            <a:alphaModFix/>
          </a:blip>
          <a:stretch>
            <a:fillRect/>
          </a:stretch>
        </p:blipFill>
        <p:spPr>
          <a:xfrm>
            <a:off x="1585575" y="1040312"/>
            <a:ext cx="5972850" cy="39779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type="title"/>
          </p:nvPr>
        </p:nvSpPr>
        <p:spPr>
          <a:xfrm>
            <a:off x="387900" y="458025"/>
            <a:ext cx="8368200" cy="686100"/>
          </a:xfrm>
          <a:prstGeom prst="rect">
            <a:avLst/>
          </a:prstGeom>
        </p:spPr>
        <p:txBody>
          <a:bodyPr anchorCtr="0" anchor="b" bIns="91425" lIns="91425" rIns="91425" tIns="91425">
            <a:noAutofit/>
          </a:bodyPr>
          <a:lstStyle/>
          <a:p>
            <a:pPr lvl="0" rtl="0">
              <a:spcBef>
                <a:spcPts val="0"/>
              </a:spcBef>
              <a:buNone/>
            </a:pPr>
            <a:r>
              <a:rPr lang="en"/>
              <a:t>ACA Repeal?</a:t>
            </a:r>
          </a:p>
        </p:txBody>
      </p:sp>
      <p:pic>
        <p:nvPicPr>
          <p:cNvPr id="191" name="Shape 191"/>
          <p:cNvPicPr preferRelativeResize="0"/>
          <p:nvPr/>
        </p:nvPicPr>
        <p:blipFill>
          <a:blip r:embed="rId3">
            <a:alphaModFix/>
          </a:blip>
          <a:stretch>
            <a:fillRect/>
          </a:stretch>
        </p:blipFill>
        <p:spPr>
          <a:xfrm>
            <a:off x="1533525" y="1410025"/>
            <a:ext cx="6076950" cy="3238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Summary</a:t>
            </a:r>
          </a:p>
        </p:txBody>
      </p:sp>
      <p:sp>
        <p:nvSpPr>
          <p:cNvPr id="197" name="Shape 197"/>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buAutoNum type="arabicPeriod"/>
            </a:pPr>
            <a:r>
              <a:rPr lang="en"/>
              <a:t>Republicans in Congress will not create a healthcare plan that results in better and more comprehensive coverage.</a:t>
            </a:r>
          </a:p>
          <a:p>
            <a:pPr indent="-228600" lvl="0" marL="457200" rtl="0">
              <a:spcBef>
                <a:spcPts val="0"/>
              </a:spcBef>
              <a:buAutoNum type="arabicPeriod"/>
            </a:pPr>
            <a:r>
              <a:rPr lang="en"/>
              <a:t>Health care is expensive and costs continue to rise. </a:t>
            </a:r>
          </a:p>
          <a:p>
            <a:pPr indent="-228600" lvl="0" marL="457200" rtl="0">
              <a:spcBef>
                <a:spcPts val="0"/>
              </a:spcBef>
              <a:buAutoNum type="arabicPeriod"/>
            </a:pPr>
            <a:r>
              <a:rPr lang="en"/>
              <a:t>Americans are generally happy with their healthcare costs while being generally dissatisfied with our country’s expenditures on health care.</a:t>
            </a:r>
          </a:p>
          <a:p>
            <a:pPr indent="-228600" lvl="0" marL="457200">
              <a:spcBef>
                <a:spcPts val="0"/>
              </a:spcBef>
              <a:buAutoNum type="arabicPeriod"/>
            </a:pPr>
            <a:r>
              <a:rPr lang="en"/>
              <a:t>Americans support single payer.</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n"/>
              <a:t>Will repealing the ACA bring us closer to single payer? What would the impact of repealing the ACA be? </a:t>
            </a:r>
          </a:p>
          <a:p>
            <a:pPr lvl="0">
              <a:spcBef>
                <a:spcPts val="0"/>
              </a:spcBef>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title"/>
          </p:nvPr>
        </p:nvSpPr>
        <p:spPr>
          <a:xfrm>
            <a:off x="387900" y="458025"/>
            <a:ext cx="8368200" cy="686100"/>
          </a:xfrm>
          <a:prstGeom prst="rect">
            <a:avLst/>
          </a:prstGeom>
        </p:spPr>
        <p:txBody>
          <a:bodyPr anchorCtr="0" anchor="b" bIns="91425" lIns="91425" rIns="91425" tIns="91425">
            <a:noAutofit/>
          </a:bodyPr>
          <a:lstStyle/>
          <a:p>
            <a:pPr lvl="0" rtl="0">
              <a:spcBef>
                <a:spcPts val="0"/>
              </a:spcBef>
              <a:buNone/>
            </a:pPr>
            <a:r>
              <a:rPr lang="en"/>
              <a:t>Two Paths </a:t>
            </a:r>
          </a:p>
        </p:txBody>
      </p:sp>
      <p:sp>
        <p:nvSpPr>
          <p:cNvPr id="208" name="Shape 208"/>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buChar char="●"/>
            </a:pPr>
            <a:r>
              <a:rPr lang="en"/>
              <a:t>Ignore efforts to fight ACA repeal and continue to push for single payer</a:t>
            </a:r>
            <a:br>
              <a:rPr lang="en"/>
            </a:br>
          </a:p>
          <a:p>
            <a:pPr indent="-228600" lvl="0" marL="457200" rtl="0">
              <a:spcBef>
                <a:spcPts val="0"/>
              </a:spcBef>
              <a:buChar char="●"/>
            </a:pPr>
            <a:r>
              <a:rPr lang="en"/>
              <a:t>Join the fight against ACA repeal while also pushing for single payer</a:t>
            </a:r>
            <a:br>
              <a:rPr lang="en"/>
            </a:br>
          </a:p>
          <a:p>
            <a:pPr lvl="0" rtl="0">
              <a:spcBef>
                <a:spcPts val="0"/>
              </a:spcBef>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sp>
        <p:nvSpPr>
          <p:cNvPr id="213" name="Shape 213"/>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Path 1: Ignore ACA, push for single payer </a:t>
            </a:r>
          </a:p>
        </p:txBody>
      </p:sp>
      <p:sp>
        <p:nvSpPr>
          <p:cNvPr id="214" name="Shape 214"/>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buChar char="●"/>
            </a:pPr>
            <a:r>
              <a:rPr lang="en"/>
              <a:t>If ACA repealed, 20 million people will lose health insurance coverage</a:t>
            </a:r>
          </a:p>
          <a:p>
            <a:pPr indent="-228600" lvl="0" marL="457200" rtl="0">
              <a:spcBef>
                <a:spcPts val="0"/>
              </a:spcBef>
              <a:buChar char="●"/>
            </a:pPr>
            <a:r>
              <a:rPr lang="en"/>
              <a:t>Can single payer be a substitute?</a:t>
            </a:r>
          </a:p>
          <a:p>
            <a:pPr indent="-228600" lvl="0" marL="457200">
              <a:spcBef>
                <a:spcPts val="0"/>
              </a:spcBef>
              <a:buChar char="●"/>
            </a:pPr>
            <a:r>
              <a:rPr lang="en"/>
              <a:t>Will we reach a “crisis” that might bring about single payer?</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Path 2: Fight for ACA and single payer</a:t>
            </a:r>
          </a:p>
        </p:txBody>
      </p:sp>
      <p:sp>
        <p:nvSpPr>
          <p:cNvPr id="220" name="Shape 220"/>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buChar char="●"/>
            </a:pPr>
            <a:r>
              <a:rPr lang="en"/>
              <a:t>Can the ACA be a stepping stone to single payer? </a:t>
            </a:r>
          </a:p>
          <a:p>
            <a:pPr indent="-228600" lvl="1" marL="914400" rtl="0">
              <a:spcBef>
                <a:spcPts val="0"/>
              </a:spcBef>
              <a:buChar char="○"/>
            </a:pPr>
            <a:r>
              <a:rPr lang="en"/>
              <a:t>It doesn’t change the use of private insurance but it changes people’s understanding of healthcare as a right ensured by the government.</a:t>
            </a:r>
            <a:br>
              <a:rPr lang="en"/>
            </a:br>
          </a:p>
          <a:p>
            <a:pPr indent="-228600" lvl="0" marL="457200" rtl="0">
              <a:spcBef>
                <a:spcPts val="0"/>
              </a:spcBef>
              <a:buChar char="●"/>
            </a:pPr>
            <a:r>
              <a:rPr lang="en"/>
              <a:t>Can the ACA be improved to include single payer? Is there a path towards single payer using the framework of the ACA?</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graphicFrame>
        <p:nvGraphicFramePr>
          <p:cNvPr id="225" name="Shape 225"/>
          <p:cNvGraphicFramePr/>
          <p:nvPr/>
        </p:nvGraphicFramePr>
        <p:xfrm>
          <a:off x="198750" y="292620"/>
          <a:ext cx="3000000" cy="2999999"/>
        </p:xfrm>
        <a:graphic>
          <a:graphicData uri="http://schemas.openxmlformats.org/drawingml/2006/table">
            <a:tbl>
              <a:tblPr>
                <a:noFill/>
                <a:tableStyleId>{3632FC52-4369-40C0-9FFE-944D53ACF70F}</a:tableStyleId>
              </a:tblPr>
              <a:tblGrid>
                <a:gridCol w="4364275"/>
                <a:gridCol w="4364275"/>
              </a:tblGrid>
              <a:tr h="518125">
                <a:tc>
                  <a:txBody>
                    <a:bodyPr>
                      <a:noAutofit/>
                    </a:bodyPr>
                    <a:lstStyle/>
                    <a:p>
                      <a:pPr lvl="0" rtl="0" algn="ctr">
                        <a:spcBef>
                          <a:spcPts val="0"/>
                        </a:spcBef>
                        <a:buNone/>
                      </a:pPr>
                      <a:r>
                        <a:rPr lang="en">
                          <a:solidFill>
                            <a:srgbClr val="FFFFFF"/>
                          </a:solidFill>
                          <a:latin typeface="Roboto"/>
                          <a:ea typeface="Roboto"/>
                          <a:cs typeface="Roboto"/>
                          <a:sym typeface="Roboto"/>
                        </a:rPr>
                        <a:t>Ignore the ACA, push for single payer</a:t>
                      </a:r>
                    </a:p>
                    <a:p>
                      <a:pPr lvl="0" rtl="0" algn="ctr">
                        <a:spcBef>
                          <a:spcPts val="0"/>
                        </a:spcBef>
                        <a:buNone/>
                      </a:pPr>
                      <a:r>
                        <a:t/>
                      </a:r>
                      <a:endParaRPr>
                        <a:solidFill>
                          <a:srgbClr val="FFFFFF"/>
                        </a:solidFill>
                        <a:latin typeface="Roboto"/>
                        <a:ea typeface="Roboto"/>
                        <a:cs typeface="Roboto"/>
                        <a:sym typeface="Roboto"/>
                      </a:endParaRPr>
                    </a:p>
                  </a:txBody>
                  <a:tcPr marT="91425" marB="91425" marR="91425" marL="91425">
                    <a:lnL cap="flat" cmpd="sng" w="19050">
                      <a:solidFill>
                        <a:srgbClr val="FFFFFF"/>
                      </a:solidFill>
                      <a:prstDash val="solid"/>
                      <a:round/>
                      <a:headEnd len="med" w="med" type="none"/>
                      <a:tailEnd len="med" w="med" type="none"/>
                    </a:lnL>
                    <a:lnR cap="flat" cmpd="sng" w="19050">
                      <a:solidFill>
                        <a:srgbClr val="FFFFFF"/>
                      </a:solidFill>
                      <a:prstDash val="solid"/>
                      <a:round/>
                      <a:headEnd len="med" w="med" type="none"/>
                      <a:tailEnd len="med" w="med" type="none"/>
                    </a:lnR>
                    <a:lnT cap="flat" cmpd="sng" w="19050">
                      <a:solidFill>
                        <a:srgbClr val="FFFFFF"/>
                      </a:solidFill>
                      <a:prstDash val="solid"/>
                      <a:round/>
                      <a:headEnd len="med" w="med" type="none"/>
                      <a:tailEnd len="med" w="med" type="none"/>
                    </a:lnT>
                    <a:lnB cap="flat" cmpd="sng" w="19050">
                      <a:solidFill>
                        <a:srgbClr val="FFFFFF"/>
                      </a:solidFill>
                      <a:prstDash val="solid"/>
                      <a:round/>
                      <a:headEnd len="med" w="med" type="none"/>
                      <a:tailEnd len="med" w="med" type="none"/>
                    </a:lnB>
                  </a:tcPr>
                </a:tc>
                <a:tc>
                  <a:txBody>
                    <a:bodyPr>
                      <a:noAutofit/>
                    </a:bodyPr>
                    <a:lstStyle/>
                    <a:p>
                      <a:pPr lvl="0" rtl="0" algn="ctr">
                        <a:spcBef>
                          <a:spcPts val="0"/>
                        </a:spcBef>
                        <a:buNone/>
                      </a:pPr>
                      <a:r>
                        <a:rPr lang="en">
                          <a:solidFill>
                            <a:srgbClr val="FFFFFF"/>
                          </a:solidFill>
                          <a:latin typeface="Roboto"/>
                          <a:ea typeface="Roboto"/>
                          <a:cs typeface="Roboto"/>
                          <a:sym typeface="Roboto"/>
                        </a:rPr>
                        <a:t>Protect the ACA and fight for single payer</a:t>
                      </a:r>
                    </a:p>
                  </a:txBody>
                  <a:tcPr marT="91425" marB="91425" marR="91425" marL="91425">
                    <a:lnL cap="flat" cmpd="sng" w="19050">
                      <a:solidFill>
                        <a:srgbClr val="FFFFFF"/>
                      </a:solidFill>
                      <a:prstDash val="solid"/>
                      <a:round/>
                      <a:headEnd len="med" w="med" type="none"/>
                      <a:tailEnd len="med" w="med" type="none"/>
                    </a:lnL>
                    <a:lnR cap="flat" cmpd="sng" w="19050">
                      <a:solidFill>
                        <a:srgbClr val="FFFFFF"/>
                      </a:solidFill>
                      <a:prstDash val="solid"/>
                      <a:round/>
                      <a:headEnd len="med" w="med" type="none"/>
                      <a:tailEnd len="med" w="med" type="none"/>
                    </a:lnR>
                    <a:lnT cap="flat" cmpd="sng" w="19050">
                      <a:solidFill>
                        <a:srgbClr val="FFFFFF"/>
                      </a:solidFill>
                      <a:prstDash val="solid"/>
                      <a:round/>
                      <a:headEnd len="med" w="med" type="none"/>
                      <a:tailEnd len="med" w="med" type="none"/>
                    </a:lnT>
                    <a:lnB cap="flat" cmpd="sng" w="19050">
                      <a:solidFill>
                        <a:srgbClr val="FFFFFF"/>
                      </a:solidFill>
                      <a:prstDash val="solid"/>
                      <a:round/>
                      <a:headEnd len="med" w="med" type="none"/>
                      <a:tailEnd len="med" w="med" type="none"/>
                    </a:lnB>
                  </a:tcPr>
                </a:tc>
              </a:tr>
              <a:tr h="3713650">
                <a:tc>
                  <a:txBody>
                    <a:bodyPr>
                      <a:noAutofit/>
                    </a:bodyPr>
                    <a:lstStyle/>
                    <a:p>
                      <a:pPr lvl="0" rtl="0">
                        <a:lnSpc>
                          <a:spcPct val="115000"/>
                        </a:lnSpc>
                        <a:spcBef>
                          <a:spcPts val="0"/>
                        </a:spcBef>
                        <a:spcAft>
                          <a:spcPts val="1600"/>
                        </a:spcAft>
                        <a:buNone/>
                      </a:pPr>
                      <a:r>
                        <a:rPr lang="en" sz="1200">
                          <a:solidFill>
                            <a:schemeClr val="dk1"/>
                          </a:solidFill>
                          <a:latin typeface="Roboto"/>
                          <a:ea typeface="Roboto"/>
                          <a:cs typeface="Roboto"/>
                          <a:sym typeface="Roboto"/>
                        </a:rPr>
                        <a:t>Responses from participants:</a:t>
                      </a:r>
                    </a:p>
                    <a:p>
                      <a:pPr indent="-304800" lvl="0" marL="457200" rtl="0">
                        <a:lnSpc>
                          <a:spcPct val="115000"/>
                        </a:lnSpc>
                        <a:spcBef>
                          <a:spcPts val="0"/>
                        </a:spcBef>
                        <a:spcAft>
                          <a:spcPts val="1600"/>
                        </a:spcAft>
                        <a:buClr>
                          <a:schemeClr val="dk1"/>
                        </a:buClr>
                        <a:buSzPct val="100000"/>
                        <a:buFont typeface="Roboto"/>
                        <a:buChar char="●"/>
                      </a:pPr>
                      <a:r>
                        <a:rPr lang="en" sz="1200">
                          <a:solidFill>
                            <a:schemeClr val="dk1"/>
                          </a:solidFill>
                          <a:latin typeface="Roboto"/>
                          <a:ea typeface="Roboto"/>
                          <a:cs typeface="Roboto"/>
                          <a:sym typeface="Roboto"/>
                        </a:rPr>
                        <a:t>ACA has already failed, leaves 10s of millions of people out, insurance is inadequate under ACA (bronze plans)</a:t>
                      </a:r>
                    </a:p>
                    <a:p>
                      <a:pPr indent="-304800" lvl="0" marL="457200" rtl="0">
                        <a:lnSpc>
                          <a:spcPct val="115000"/>
                        </a:lnSpc>
                        <a:spcBef>
                          <a:spcPts val="0"/>
                        </a:spcBef>
                        <a:spcAft>
                          <a:spcPts val="1600"/>
                        </a:spcAft>
                        <a:buClr>
                          <a:schemeClr val="dk1"/>
                        </a:buClr>
                        <a:buSzPct val="100000"/>
                        <a:buFont typeface="Roboto"/>
                        <a:buChar char="●"/>
                      </a:pPr>
                      <a:r>
                        <a:rPr lang="en" sz="1200">
                          <a:solidFill>
                            <a:schemeClr val="dk1"/>
                          </a:solidFill>
                          <a:latin typeface="Roboto"/>
                          <a:ea typeface="Roboto"/>
                          <a:cs typeface="Roboto"/>
                          <a:sym typeface="Roboto"/>
                        </a:rPr>
                        <a:t>Idea that we should keep ACA to prevent crisis is a non-argument  -- we are in a crisis</a:t>
                      </a:r>
                    </a:p>
                    <a:p>
                      <a:pPr indent="-304800" lvl="0" marL="457200" rtl="0">
                        <a:lnSpc>
                          <a:spcPct val="115000"/>
                        </a:lnSpc>
                        <a:spcBef>
                          <a:spcPts val="0"/>
                        </a:spcBef>
                        <a:spcAft>
                          <a:spcPts val="1600"/>
                        </a:spcAft>
                        <a:buClr>
                          <a:schemeClr val="dk1"/>
                        </a:buClr>
                        <a:buSzPct val="100000"/>
                        <a:buFont typeface="Roboto"/>
                        <a:buChar char="●"/>
                      </a:pPr>
                      <a:r>
                        <a:rPr lang="en" sz="1200">
                          <a:solidFill>
                            <a:schemeClr val="dk1"/>
                          </a:solidFill>
                          <a:latin typeface="Roboto"/>
                          <a:ea typeface="Roboto"/>
                          <a:cs typeface="Roboto"/>
                          <a:sym typeface="Roboto"/>
                        </a:rPr>
                        <a:t>We tried the conservative way and it has kept us in crisis </a:t>
                      </a:r>
                    </a:p>
                    <a:p>
                      <a:pPr indent="-304800" lvl="0" marL="457200" rtl="0">
                        <a:lnSpc>
                          <a:spcPct val="115000"/>
                        </a:lnSpc>
                        <a:spcBef>
                          <a:spcPts val="0"/>
                        </a:spcBef>
                        <a:spcAft>
                          <a:spcPts val="1600"/>
                        </a:spcAft>
                        <a:buClr>
                          <a:schemeClr val="dk1"/>
                        </a:buClr>
                        <a:buSzPct val="100000"/>
                        <a:buFont typeface="Roboto"/>
                        <a:buChar char="●"/>
                      </a:pPr>
                      <a:r>
                        <a:rPr lang="en" sz="1200">
                          <a:solidFill>
                            <a:schemeClr val="dk1"/>
                          </a:solidFill>
                          <a:latin typeface="Roboto"/>
                          <a:ea typeface="Roboto"/>
                          <a:cs typeface="Roboto"/>
                          <a:sym typeface="Roboto"/>
                        </a:rPr>
                        <a:t>ACA failing in terms of cost control </a:t>
                      </a:r>
                    </a:p>
                    <a:p>
                      <a:pPr indent="-304800" lvl="0" marL="457200" rtl="0">
                        <a:lnSpc>
                          <a:spcPct val="115000"/>
                        </a:lnSpc>
                        <a:spcBef>
                          <a:spcPts val="0"/>
                        </a:spcBef>
                        <a:spcAft>
                          <a:spcPts val="1600"/>
                        </a:spcAft>
                        <a:buClr>
                          <a:schemeClr val="dk1"/>
                        </a:buClr>
                        <a:buSzPct val="100000"/>
                        <a:buFont typeface="Roboto"/>
                        <a:buChar char="●"/>
                      </a:pPr>
                      <a:r>
                        <a:rPr lang="en" sz="1200">
                          <a:solidFill>
                            <a:schemeClr val="dk1"/>
                          </a:solidFill>
                          <a:latin typeface="Roboto"/>
                          <a:ea typeface="Roboto"/>
                          <a:cs typeface="Roboto"/>
                          <a:sym typeface="Roboto"/>
                        </a:rPr>
                        <a:t>Focus on progressive movement</a:t>
                      </a:r>
                    </a:p>
                    <a:p>
                      <a:pPr indent="-304800" lvl="0" marL="457200" rtl="0">
                        <a:lnSpc>
                          <a:spcPct val="115000"/>
                        </a:lnSpc>
                        <a:spcBef>
                          <a:spcPts val="0"/>
                        </a:spcBef>
                        <a:spcAft>
                          <a:spcPts val="1600"/>
                        </a:spcAft>
                        <a:buClr>
                          <a:schemeClr val="dk1"/>
                        </a:buClr>
                        <a:buSzPct val="100000"/>
                        <a:buFont typeface="Roboto"/>
                        <a:buChar char="●"/>
                      </a:pPr>
                      <a:r>
                        <a:rPr lang="en" sz="1200">
                          <a:solidFill>
                            <a:schemeClr val="dk1"/>
                          </a:solidFill>
                          <a:latin typeface="Roboto"/>
                          <a:ea typeface="Roboto"/>
                          <a:cs typeface="Roboto"/>
                          <a:sym typeface="Roboto"/>
                        </a:rPr>
                        <a:t>Other groups are protecting the ACA</a:t>
                      </a:r>
                    </a:p>
                    <a:p>
                      <a:pPr indent="-304800" lvl="0" marL="457200" rtl="0">
                        <a:lnSpc>
                          <a:spcPct val="115000"/>
                        </a:lnSpc>
                        <a:spcBef>
                          <a:spcPts val="0"/>
                        </a:spcBef>
                        <a:spcAft>
                          <a:spcPts val="1600"/>
                        </a:spcAft>
                        <a:buClr>
                          <a:schemeClr val="dk1"/>
                        </a:buClr>
                        <a:buSzPct val="100000"/>
                        <a:buFont typeface="Roboto"/>
                        <a:buChar char="●"/>
                      </a:pPr>
                      <a:r>
                        <a:rPr lang="en" sz="1200">
                          <a:solidFill>
                            <a:schemeClr val="dk1"/>
                          </a:solidFill>
                          <a:latin typeface="Roboto"/>
                          <a:ea typeface="Roboto"/>
                          <a:cs typeface="Roboto"/>
                          <a:sym typeface="Roboto"/>
                        </a:rPr>
                        <a:t>ACA leaves out undocumented people, HR 676 does not</a:t>
                      </a:r>
                    </a:p>
                  </a:txBody>
                  <a:tcPr marT="91425" marB="91425" marR="91425" marL="91425">
                    <a:lnL cap="flat" cmpd="sng" w="19050">
                      <a:solidFill>
                        <a:srgbClr val="FFFFFF"/>
                      </a:solidFill>
                      <a:prstDash val="solid"/>
                      <a:round/>
                      <a:headEnd len="med" w="med" type="none"/>
                      <a:tailEnd len="med" w="med" type="none"/>
                    </a:lnL>
                    <a:lnR cap="flat" cmpd="sng" w="19050">
                      <a:solidFill>
                        <a:srgbClr val="FFFFFF"/>
                      </a:solidFill>
                      <a:prstDash val="solid"/>
                      <a:round/>
                      <a:headEnd len="med" w="med" type="none"/>
                      <a:tailEnd len="med" w="med" type="none"/>
                    </a:lnR>
                    <a:lnT cap="flat" cmpd="sng" w="19050">
                      <a:solidFill>
                        <a:srgbClr val="FFFFFF"/>
                      </a:solidFill>
                      <a:prstDash val="solid"/>
                      <a:round/>
                      <a:headEnd len="med" w="med" type="none"/>
                      <a:tailEnd len="med" w="med" type="none"/>
                    </a:lnT>
                    <a:lnB cap="flat" cmpd="sng" w="19050">
                      <a:solidFill>
                        <a:srgbClr val="FFFFFF"/>
                      </a:solidFill>
                      <a:prstDash val="solid"/>
                      <a:round/>
                      <a:headEnd len="med" w="med" type="none"/>
                      <a:tailEnd len="med" w="med" type="none"/>
                    </a:lnB>
                  </a:tcPr>
                </a:tc>
                <a:tc>
                  <a:txBody>
                    <a:bodyPr>
                      <a:noAutofit/>
                    </a:bodyPr>
                    <a:lstStyle/>
                    <a:p>
                      <a:pPr lvl="0" marR="0" rtl="0" algn="l">
                        <a:lnSpc>
                          <a:spcPct val="115000"/>
                        </a:lnSpc>
                        <a:spcBef>
                          <a:spcPts val="0"/>
                        </a:spcBef>
                        <a:spcAft>
                          <a:spcPts val="1600"/>
                        </a:spcAft>
                        <a:buNone/>
                      </a:pPr>
                      <a:r>
                        <a:rPr lang="en" sz="1100">
                          <a:solidFill>
                            <a:schemeClr val="dk1"/>
                          </a:solidFill>
                          <a:latin typeface="Roboto"/>
                          <a:ea typeface="Roboto"/>
                          <a:cs typeface="Roboto"/>
                          <a:sym typeface="Roboto"/>
                        </a:rPr>
                        <a:t>Responses from participants:</a:t>
                      </a:r>
                    </a:p>
                    <a:p>
                      <a:pPr indent="-298450" lvl="0" marL="457200" rtl="0">
                        <a:lnSpc>
                          <a:spcPct val="115000"/>
                        </a:lnSpc>
                        <a:spcBef>
                          <a:spcPts val="0"/>
                        </a:spcBef>
                        <a:spcAft>
                          <a:spcPts val="1600"/>
                        </a:spcAft>
                        <a:buClr>
                          <a:schemeClr val="dk1"/>
                        </a:buClr>
                        <a:buSzPct val="100000"/>
                        <a:buFont typeface="Roboto"/>
                        <a:buChar char="●"/>
                      </a:pPr>
                      <a:r>
                        <a:rPr lang="en" sz="1100">
                          <a:solidFill>
                            <a:schemeClr val="dk1"/>
                          </a:solidFill>
                          <a:latin typeface="Roboto"/>
                          <a:ea typeface="Roboto"/>
                          <a:cs typeface="Roboto"/>
                          <a:sym typeface="Roboto"/>
                        </a:rPr>
                        <a:t>Instead of losing so many people that are currently insured, work off of where we are now -- have a healthier body of people to mobilize</a:t>
                      </a:r>
                    </a:p>
                    <a:p>
                      <a:pPr indent="-298450" lvl="0" marL="457200" rtl="0">
                        <a:lnSpc>
                          <a:spcPct val="115000"/>
                        </a:lnSpc>
                        <a:spcBef>
                          <a:spcPts val="0"/>
                        </a:spcBef>
                        <a:spcAft>
                          <a:spcPts val="1600"/>
                        </a:spcAft>
                        <a:buClr>
                          <a:schemeClr val="dk1"/>
                        </a:buClr>
                        <a:buSzPct val="100000"/>
                        <a:buFont typeface="Roboto"/>
                        <a:buChar char="●"/>
                      </a:pPr>
                      <a:r>
                        <a:rPr lang="en" sz="1100">
                          <a:solidFill>
                            <a:schemeClr val="dk1"/>
                          </a:solidFill>
                          <a:latin typeface="Roboto"/>
                          <a:ea typeface="Roboto"/>
                          <a:cs typeface="Roboto"/>
                          <a:sym typeface="Roboto"/>
                        </a:rPr>
                        <a:t>We are in a crisis either way -- with whatever basic improvements we have had with the ACA, we have more people with access to insurance</a:t>
                      </a:r>
                    </a:p>
                    <a:p>
                      <a:pPr indent="-298450" lvl="0" marL="457200" rtl="0">
                        <a:lnSpc>
                          <a:spcPct val="115000"/>
                        </a:lnSpc>
                        <a:spcBef>
                          <a:spcPts val="0"/>
                        </a:spcBef>
                        <a:spcAft>
                          <a:spcPts val="1600"/>
                        </a:spcAft>
                        <a:buClr>
                          <a:schemeClr val="dk1"/>
                        </a:buClr>
                        <a:buSzPct val="100000"/>
                        <a:buFont typeface="Roboto"/>
                        <a:buChar char="●"/>
                      </a:pPr>
                      <a:r>
                        <a:rPr lang="en" sz="1100">
                          <a:solidFill>
                            <a:schemeClr val="dk1"/>
                          </a:solidFill>
                          <a:latin typeface="Roboto"/>
                          <a:ea typeface="Roboto"/>
                          <a:cs typeface="Roboto"/>
                          <a:sym typeface="Roboto"/>
                        </a:rPr>
                        <a:t>Single payer is about putting people and coverage under one plan, 20 million people would lose coverage</a:t>
                      </a:r>
                    </a:p>
                    <a:p>
                      <a:pPr indent="-298450" lvl="0" marL="457200" rtl="0">
                        <a:lnSpc>
                          <a:spcPct val="115000"/>
                        </a:lnSpc>
                        <a:spcBef>
                          <a:spcPts val="0"/>
                        </a:spcBef>
                        <a:spcAft>
                          <a:spcPts val="1600"/>
                        </a:spcAft>
                        <a:buClr>
                          <a:schemeClr val="dk1"/>
                        </a:buClr>
                        <a:buSzPct val="100000"/>
                        <a:buFont typeface="Roboto"/>
                        <a:buChar char="●"/>
                      </a:pPr>
                      <a:r>
                        <a:rPr lang="en" sz="1100">
                          <a:solidFill>
                            <a:schemeClr val="dk1"/>
                          </a:solidFill>
                          <a:latin typeface="Roboto"/>
                          <a:ea typeface="Roboto"/>
                          <a:cs typeface="Roboto"/>
                          <a:sym typeface="Roboto"/>
                        </a:rPr>
                        <a:t>The pool of underinsured/uninsured constantly highlighted in discussions about the ACA</a:t>
                      </a:r>
                    </a:p>
                    <a:p>
                      <a:pPr indent="-298450" lvl="0" marL="457200" rtl="0">
                        <a:lnSpc>
                          <a:spcPct val="115000"/>
                        </a:lnSpc>
                        <a:spcBef>
                          <a:spcPts val="0"/>
                        </a:spcBef>
                        <a:spcAft>
                          <a:spcPts val="1600"/>
                        </a:spcAft>
                        <a:buClr>
                          <a:schemeClr val="dk1"/>
                        </a:buClr>
                        <a:buSzPct val="100000"/>
                        <a:buFont typeface="Roboto"/>
                        <a:buChar char="●"/>
                      </a:pPr>
                      <a:r>
                        <a:rPr lang="en" sz="1100">
                          <a:solidFill>
                            <a:schemeClr val="dk1"/>
                          </a:solidFill>
                          <a:latin typeface="Roboto"/>
                          <a:ea typeface="Roboto"/>
                          <a:cs typeface="Roboto"/>
                          <a:sym typeface="Roboto"/>
                        </a:rPr>
                        <a:t>HR 676 is more about putting forth an idea than a pragmatic system; would be naive to think that ACA could be repealed and replaced with single-payer in adequate timeframe</a:t>
                      </a:r>
                    </a:p>
                    <a:p>
                      <a:pPr indent="-298450" lvl="0" marL="457200" rtl="0">
                        <a:lnSpc>
                          <a:spcPct val="115000"/>
                        </a:lnSpc>
                        <a:spcBef>
                          <a:spcPts val="0"/>
                        </a:spcBef>
                        <a:spcAft>
                          <a:spcPts val="1600"/>
                        </a:spcAft>
                        <a:buClr>
                          <a:schemeClr val="dk1"/>
                        </a:buClr>
                        <a:buSzPct val="100000"/>
                        <a:buFont typeface="Roboto"/>
                        <a:buChar char="●"/>
                      </a:pPr>
                      <a:r>
                        <a:rPr lang="en" sz="1100">
                          <a:solidFill>
                            <a:schemeClr val="dk1"/>
                          </a:solidFill>
                          <a:latin typeface="Roboto"/>
                          <a:ea typeface="Roboto"/>
                          <a:cs typeface="Roboto"/>
                          <a:sym typeface="Roboto"/>
                        </a:rPr>
                        <a:t>The way we defend the ACA is different than the way democrats defend it -- we can address parts in a different way</a:t>
                      </a:r>
                    </a:p>
                  </a:txBody>
                  <a:tcPr marT="91425" marB="91425" marR="91425" marL="91425">
                    <a:lnL cap="flat" cmpd="sng" w="19050">
                      <a:solidFill>
                        <a:srgbClr val="FFFFFF"/>
                      </a:solidFill>
                      <a:prstDash val="solid"/>
                      <a:round/>
                      <a:headEnd len="med" w="med" type="none"/>
                      <a:tailEnd len="med" w="med" type="none"/>
                    </a:lnL>
                    <a:lnR cap="flat" cmpd="sng" w="19050">
                      <a:solidFill>
                        <a:srgbClr val="FFFFFF"/>
                      </a:solidFill>
                      <a:prstDash val="solid"/>
                      <a:round/>
                      <a:headEnd len="med" w="med" type="none"/>
                      <a:tailEnd len="med" w="med" type="none"/>
                    </a:lnR>
                    <a:lnT cap="flat" cmpd="sng" w="19050">
                      <a:solidFill>
                        <a:srgbClr val="FFFFFF"/>
                      </a:solidFill>
                      <a:prstDash val="solid"/>
                      <a:round/>
                      <a:headEnd len="med" w="med" type="none"/>
                      <a:tailEnd len="med" w="med" type="none"/>
                    </a:lnT>
                    <a:lnB cap="flat" cmpd="sng" w="19050">
                      <a:solidFill>
                        <a:srgbClr val="FFFFFF"/>
                      </a:solidFill>
                      <a:prstDash val="solid"/>
                      <a:round/>
                      <a:headEnd len="med" w="med" type="none"/>
                      <a:tailEnd len="med" w="med"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Popularity of the ACA and Single Payer</a:t>
            </a:r>
          </a:p>
        </p:txBody>
      </p:sp>
      <p:pic>
        <p:nvPicPr>
          <p:cNvPr descr="Screen Shot 2017-03-06 at 1.53.18 AM.png" id="76" name="Shape 76"/>
          <p:cNvPicPr preferRelativeResize="0"/>
          <p:nvPr/>
        </p:nvPicPr>
        <p:blipFill>
          <a:blip r:embed="rId3">
            <a:alphaModFix/>
          </a:blip>
          <a:stretch>
            <a:fillRect/>
          </a:stretch>
        </p:blipFill>
        <p:spPr>
          <a:xfrm>
            <a:off x="311699" y="1152475"/>
            <a:ext cx="6091410" cy="34163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Keep single payer on the table</a:t>
            </a:r>
          </a:p>
        </p:txBody>
      </p:sp>
      <p:sp>
        <p:nvSpPr>
          <p:cNvPr id="231" name="Shape 231"/>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buChar char="●"/>
            </a:pPr>
            <a:r>
              <a:rPr lang="en"/>
              <a:t>There is never a “right” time for pushing for a progressive cause.</a:t>
            </a:r>
          </a:p>
          <a:p>
            <a:pPr indent="-228600" lvl="1" marL="914400" rtl="0">
              <a:spcBef>
                <a:spcPts val="0"/>
              </a:spcBef>
              <a:buChar char="○"/>
            </a:pPr>
            <a:r>
              <a:rPr lang="en"/>
              <a:t>Tea party</a:t>
            </a:r>
          </a:p>
          <a:p>
            <a:pPr indent="-228600" lvl="0" marL="457200" rtl="0">
              <a:spcBef>
                <a:spcPts val="0"/>
              </a:spcBef>
              <a:buChar char="●"/>
            </a:pPr>
            <a:r>
              <a:rPr lang="en"/>
              <a:t>The ACA is insufficient in its coverage and with many people having insurance in name only.</a:t>
            </a:r>
          </a:p>
          <a:p>
            <a:pPr indent="-228600" lvl="0" marL="457200" rtl="0">
              <a:spcBef>
                <a:spcPts val="0"/>
              </a:spcBef>
              <a:buChar char="●"/>
            </a:pPr>
            <a:r>
              <a:rPr lang="en"/>
              <a:t>It’s important to press for something you believe in rather than playing defense.</a:t>
            </a:r>
          </a:p>
          <a:p>
            <a:pPr indent="-228600" lvl="0" marL="457200" rtl="0">
              <a:spcBef>
                <a:spcPts val="0"/>
              </a:spcBef>
              <a:buChar char="●"/>
            </a:pPr>
            <a:r>
              <a:rPr lang="en"/>
              <a:t>We know that single payer is popular, so there is no reason we can’t harness that energy for more, even now.</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What else?</a:t>
            </a:r>
          </a:p>
        </p:txBody>
      </p:sp>
      <p:sp>
        <p:nvSpPr>
          <p:cNvPr id="237" name="Shape 237"/>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buChar char="●"/>
            </a:pPr>
            <a:r>
              <a:rPr lang="en"/>
              <a:t>Narrative on single payer needs to change</a:t>
            </a:r>
          </a:p>
          <a:p>
            <a:pPr indent="-228600" lvl="0" marL="457200" rtl="0">
              <a:spcBef>
                <a:spcPts val="0"/>
              </a:spcBef>
              <a:buChar char="●"/>
            </a:pPr>
            <a:r>
              <a:rPr lang="en"/>
              <a:t>Focus on the problem, not the solution</a:t>
            </a:r>
          </a:p>
          <a:p>
            <a:pPr indent="-228600" lvl="1" marL="914400" rtl="0">
              <a:spcBef>
                <a:spcPts val="0"/>
              </a:spcBef>
              <a:buChar char="○"/>
            </a:pPr>
            <a:r>
              <a:rPr lang="en"/>
              <a:t>Healthcare is too expensive</a:t>
            </a:r>
          </a:p>
          <a:p>
            <a:pPr indent="-228600" lvl="1" marL="914400" rtl="0">
              <a:spcBef>
                <a:spcPts val="0"/>
              </a:spcBef>
              <a:buChar char="○"/>
            </a:pPr>
            <a:r>
              <a:rPr lang="en"/>
              <a:t>ACA </a:t>
            </a:r>
            <a:r>
              <a:rPr lang="en"/>
              <a:t>does not</a:t>
            </a:r>
            <a:r>
              <a:rPr lang="en"/>
              <a:t> address rising healthcare costs and skyrocketing deductibles </a:t>
            </a:r>
          </a:p>
          <a:p>
            <a:pPr indent="-228600" lvl="1" marL="914400" rtl="0">
              <a:spcBef>
                <a:spcPts val="0"/>
              </a:spcBef>
              <a:buChar char="○"/>
            </a:pPr>
            <a:r>
              <a:rPr lang="en"/>
              <a:t>Any plan that covers fewer people than the ACA is not acceptable</a:t>
            </a:r>
          </a:p>
          <a:p>
            <a:pPr indent="-228600" lvl="1" marL="914400" rtl="0">
              <a:spcBef>
                <a:spcPts val="0"/>
              </a:spcBef>
              <a:buChar char="○"/>
            </a:pPr>
            <a:r>
              <a:rPr lang="en"/>
              <a:t>Healthcare is a human right</a:t>
            </a:r>
          </a:p>
          <a:p>
            <a:pPr indent="-228600" lvl="0" marL="457200" rtl="0">
              <a:spcBef>
                <a:spcPts val="0"/>
              </a:spcBef>
              <a:buChar char="●"/>
            </a:pPr>
            <a:r>
              <a:rPr lang="en"/>
              <a:t>Change the narrative of the responsibilities of the government</a:t>
            </a:r>
          </a:p>
          <a:p>
            <a:pPr indent="-228600" lvl="1" marL="914400" rtl="0">
              <a:spcBef>
                <a:spcPts val="0"/>
              </a:spcBef>
              <a:buChar char="○"/>
            </a:pPr>
            <a:r>
              <a:rPr lang="en"/>
              <a:t>Bernie Sanders</a:t>
            </a:r>
          </a:p>
          <a:p>
            <a:pPr indent="0" lvl="0" marL="457200" rtl="0">
              <a:spcBef>
                <a:spcPts val="0"/>
              </a:spcBef>
              <a:buNone/>
            </a:pPr>
            <a:r>
              <a:t/>
            </a:r>
            <a:endParaRPr/>
          </a:p>
        </p:txBody>
      </p:sp>
      <p:pic>
        <p:nvPicPr>
          <p:cNvPr descr="Image result for bernie sanders" id="238" name="Shape 238"/>
          <p:cNvPicPr preferRelativeResize="0"/>
          <p:nvPr/>
        </p:nvPicPr>
        <p:blipFill>
          <a:blip r:embed="rId3">
            <a:alphaModFix/>
          </a:blip>
          <a:stretch>
            <a:fillRect/>
          </a:stretch>
        </p:blipFill>
        <p:spPr>
          <a:xfrm>
            <a:off x="3269898" y="3643500"/>
            <a:ext cx="2320274" cy="13063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Conclusions</a:t>
            </a:r>
          </a:p>
        </p:txBody>
      </p:sp>
      <p:sp>
        <p:nvSpPr>
          <p:cNvPr id="244" name="Shape 244"/>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n"/>
              <a:t>-Always important to be pushing for single-payer</a:t>
            </a:r>
          </a:p>
          <a:p>
            <a:pPr lvl="0">
              <a:spcBef>
                <a:spcPts val="0"/>
              </a:spcBef>
              <a:buNone/>
            </a:pPr>
            <a:r>
              <a:rPr lang="en"/>
              <a:t>-important to align ourselves with others defending access to health care in the face of extreme threats; building alliances in these moments can lead to a stronger coalition for single-payer in the future</a:t>
            </a:r>
          </a:p>
          <a:p>
            <a:pPr lvl="0">
              <a:spcBef>
                <a:spcPts val="0"/>
              </a:spcBef>
              <a:buNone/>
            </a:pPr>
            <a:r>
              <a:rPr lang="en"/>
              <a:t>-Is this a political opportunity moment? What strides can be made toward single-payer during Trump’s presidency? (discussion)</a:t>
            </a:r>
          </a:p>
          <a:p>
            <a:pPr lvl="0" rtl="0">
              <a:lnSpc>
                <a:spcPct val="100000"/>
              </a:lnSpc>
              <a:spcBef>
                <a:spcPts val="0"/>
              </a:spcBef>
              <a:spcAft>
                <a:spcPts val="0"/>
              </a:spcAft>
              <a:buClr>
                <a:schemeClr val="dk1"/>
              </a:buClr>
              <a:buSzPct val="78571"/>
              <a:buFont typeface="Arial"/>
              <a:buNone/>
            </a:pPr>
            <a:r>
              <a:rPr lang="en" sz="1400" u="sng">
                <a:solidFill>
                  <a:schemeClr val="accent5"/>
                </a:solidFill>
                <a:hlinkClick r:id="rId3"/>
              </a:rPr>
              <a:t>http://annals.org/aim/article/2605414/single-payer-reform-only-way-fulfill-president-s-pledge-more</a:t>
            </a:r>
          </a:p>
          <a:p>
            <a:pPr lvl="0">
              <a:spcBef>
                <a:spcPts val="0"/>
              </a:spcBef>
              <a:buNone/>
            </a:pPr>
            <a:r>
              <a:t/>
            </a:r>
            <a:endParaRPr/>
          </a:p>
        </p:txBody>
      </p:sp>
      <p:sp>
        <p:nvSpPr>
          <p:cNvPr id="245" name="Shape 245"/>
          <p:cNvSpPr txBox="1"/>
          <p:nvPr/>
        </p:nvSpPr>
        <p:spPr>
          <a:xfrm>
            <a:off x="3943025" y="3749300"/>
            <a:ext cx="1371600" cy="457200"/>
          </a:xfrm>
          <a:prstGeom prst="rect">
            <a:avLst/>
          </a:prstGeom>
          <a:no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sp>
        <p:nvSpPr>
          <p:cNvPr id="250" name="Shape 250"/>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t/>
            </a:r>
            <a:endParaRPr/>
          </a:p>
        </p:txBody>
      </p:sp>
      <p:pic>
        <p:nvPicPr>
          <p:cNvPr descr="No automatic alt text available." id="251" name="Shape 251"/>
          <p:cNvPicPr preferRelativeResize="0"/>
          <p:nvPr/>
        </p:nvPicPr>
        <p:blipFill>
          <a:blip r:embed="rId3">
            <a:alphaModFix/>
          </a:blip>
          <a:stretch>
            <a:fillRect/>
          </a:stretch>
        </p:blipFill>
        <p:spPr>
          <a:xfrm>
            <a:off x="387900" y="376925"/>
            <a:ext cx="4389650" cy="4389650"/>
          </a:xfrm>
          <a:prstGeom prst="rect">
            <a:avLst/>
          </a:prstGeom>
          <a:noFill/>
          <a:ln>
            <a:noFill/>
          </a:ln>
        </p:spPr>
      </p:pic>
      <p:pic>
        <p:nvPicPr>
          <p:cNvPr id="252" name="Shape 252"/>
          <p:cNvPicPr preferRelativeResize="0"/>
          <p:nvPr/>
        </p:nvPicPr>
        <p:blipFill>
          <a:blip r:embed="rId4">
            <a:alphaModFix/>
          </a:blip>
          <a:stretch>
            <a:fillRect/>
          </a:stretch>
        </p:blipFill>
        <p:spPr>
          <a:xfrm>
            <a:off x="3406945" y="3844975"/>
            <a:ext cx="5599725" cy="10533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387900" y="305625"/>
            <a:ext cx="8368200" cy="686100"/>
          </a:xfrm>
          <a:prstGeom prst="rect">
            <a:avLst/>
          </a:prstGeom>
        </p:spPr>
        <p:txBody>
          <a:bodyPr anchorCtr="0" anchor="b" bIns="91425" lIns="91425" rIns="91425" tIns="91425">
            <a:noAutofit/>
          </a:bodyPr>
          <a:lstStyle/>
          <a:p>
            <a:pPr lvl="0">
              <a:spcBef>
                <a:spcPts val="0"/>
              </a:spcBef>
              <a:buNone/>
            </a:pPr>
            <a:r>
              <a:rPr lang="en"/>
              <a:t>Popularity of the ACA and Single Payer</a:t>
            </a:r>
          </a:p>
        </p:txBody>
      </p:sp>
      <p:pic>
        <p:nvPicPr>
          <p:cNvPr descr="Screen Shot 2017-03-06 at 1.51.39 AM.png" id="82" name="Shape 82"/>
          <p:cNvPicPr preferRelativeResize="0"/>
          <p:nvPr/>
        </p:nvPicPr>
        <p:blipFill>
          <a:blip r:embed="rId3">
            <a:alphaModFix/>
          </a:blip>
          <a:stretch>
            <a:fillRect/>
          </a:stretch>
        </p:blipFill>
        <p:spPr>
          <a:xfrm>
            <a:off x="311700" y="1152475"/>
            <a:ext cx="6105224" cy="34163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pic>
        <p:nvPicPr>
          <p:cNvPr id="87" name="Shape 87"/>
          <p:cNvPicPr preferRelativeResize="0"/>
          <p:nvPr/>
        </p:nvPicPr>
        <p:blipFill>
          <a:blip r:embed="rId3">
            <a:alphaModFix/>
          </a:blip>
          <a:stretch>
            <a:fillRect/>
          </a:stretch>
        </p:blipFill>
        <p:spPr>
          <a:xfrm>
            <a:off x="828675" y="52387"/>
            <a:ext cx="7486650" cy="5038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pic>
        <p:nvPicPr>
          <p:cNvPr descr="Screen Shot 2017-03-11 at 6.43.04 AM.png" id="92" name="Shape 92"/>
          <p:cNvPicPr preferRelativeResize="0"/>
          <p:nvPr/>
        </p:nvPicPr>
        <p:blipFill>
          <a:blip r:embed="rId3">
            <a:alphaModFix/>
          </a:blip>
          <a:stretch>
            <a:fillRect/>
          </a:stretch>
        </p:blipFill>
        <p:spPr>
          <a:xfrm>
            <a:off x="152400" y="152400"/>
            <a:ext cx="6243483" cy="48386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Popularity of ACA and Single Payer</a:t>
            </a:r>
          </a:p>
        </p:txBody>
      </p:sp>
      <p:sp>
        <p:nvSpPr>
          <p:cNvPr id="98" name="Shape 98"/>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buChar char="●"/>
            </a:pPr>
            <a:r>
              <a:rPr lang="en"/>
              <a:t>Single payer is more popular than the ACA</a:t>
            </a:r>
          </a:p>
          <a:p>
            <a:pPr indent="-228600" lvl="0" marL="457200" rtl="0">
              <a:spcBef>
                <a:spcPts val="0"/>
              </a:spcBef>
              <a:buChar char="●"/>
            </a:pPr>
            <a:r>
              <a:rPr lang="en"/>
              <a:t>There is some Republican support for single payer</a:t>
            </a:r>
          </a:p>
          <a:p>
            <a:pPr lvl="0" rtl="0">
              <a:spcBef>
                <a:spcPts val="0"/>
              </a:spcBef>
              <a:buNone/>
            </a:pPr>
            <a:r>
              <a:t/>
            </a:r>
            <a:endParaRPr sz="1200">
              <a:solidFill>
                <a:srgbClr val="2B2B2B"/>
              </a:solidFill>
            </a:endParaRPr>
          </a:p>
          <a:p>
            <a:pPr lvl="0" rtl="0">
              <a:spcBef>
                <a:spcPts val="0"/>
              </a:spcBef>
              <a:buNone/>
            </a:pPr>
            <a:r>
              <a:t/>
            </a:r>
            <a:endParaRPr sz="1200">
              <a:solidFill>
                <a:srgbClr val="2B2B2B"/>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387900" y="2228700"/>
            <a:ext cx="8368200" cy="686100"/>
          </a:xfrm>
          <a:prstGeom prst="rect">
            <a:avLst/>
          </a:prstGeom>
        </p:spPr>
        <p:txBody>
          <a:bodyPr anchorCtr="0" anchor="b" bIns="91425" lIns="91425" rIns="91425" tIns="91425">
            <a:noAutofit/>
          </a:bodyPr>
          <a:lstStyle/>
          <a:p>
            <a:pPr lvl="0" algn="ctr">
              <a:spcBef>
                <a:spcPts val="0"/>
              </a:spcBef>
              <a:buNone/>
            </a:pPr>
            <a:r>
              <a:rPr lang="en"/>
              <a:t>If single payer is so popular, why aren’t we closer to a single payer system?</a:t>
            </a:r>
          </a:p>
          <a:p>
            <a:pPr lv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387900" y="305625"/>
            <a:ext cx="8621700" cy="686100"/>
          </a:xfrm>
          <a:prstGeom prst="rect">
            <a:avLst/>
          </a:prstGeom>
        </p:spPr>
        <p:txBody>
          <a:bodyPr anchorCtr="0" anchor="b" bIns="91425" lIns="91425" rIns="91425" tIns="91425">
            <a:noAutofit/>
          </a:bodyPr>
          <a:lstStyle/>
          <a:p>
            <a:pPr lvl="0">
              <a:spcBef>
                <a:spcPts val="0"/>
              </a:spcBef>
              <a:buNone/>
            </a:pPr>
            <a:r>
              <a:rPr lang="en"/>
              <a:t>Why aren’t we closer to a single payer system?</a:t>
            </a:r>
          </a:p>
        </p:txBody>
      </p:sp>
      <p:sp>
        <p:nvSpPr>
          <p:cNvPr id="109" name="Shape 109"/>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buChar char="-"/>
            </a:pPr>
            <a:r>
              <a:rPr lang="en"/>
              <a:t>Americans are personally happy with their health insurance</a:t>
            </a:r>
          </a:p>
          <a:p>
            <a:pPr indent="-228600" lvl="0" marL="457200" rtl="0">
              <a:spcBef>
                <a:spcPts val="0"/>
              </a:spcBef>
              <a:buChar char="-"/>
            </a:pPr>
            <a:r>
              <a:rPr lang="en"/>
              <a:t>Strength of insurance industries and medical industry</a:t>
            </a:r>
          </a:p>
          <a:p>
            <a:pPr indent="-228600" lvl="0" marL="457200" rtl="0">
              <a:spcBef>
                <a:spcPts val="0"/>
              </a:spcBef>
              <a:buChar char="-"/>
            </a:pPr>
            <a:r>
              <a:rPr lang="en"/>
              <a:t>Political opposition  </a:t>
            </a:r>
          </a:p>
          <a:p>
            <a:pPr indent="-228600" lvl="0" marL="457200" rtl="0">
              <a:spcBef>
                <a:spcPts val="0"/>
              </a:spcBef>
              <a:buChar char="-"/>
            </a:pPr>
            <a:r>
              <a:rPr lang="en"/>
              <a:t>Lack of organ</a:t>
            </a:r>
            <a:r>
              <a:rPr lang="en"/>
              <a:t>ized movement for health care access</a:t>
            </a:r>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