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Roboto Slab"/>
      <p:regular r:id="rId43"/>
      <p:bold r:id="rId44"/>
    </p:embeddedFont>
    <p:embeddedFont>
      <p:font typeface="Quattrocento"/>
      <p:regular r:id="rId45"/>
      <p:bold r:id="rId46"/>
    </p:embeddedFont>
    <p:embeddedFont>
      <p:font typeface="Robo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F8D20C7-D2F8-4851-BE6B-14C6903F6680}">
  <a:tblStyle styleId="{9F8D20C7-D2F8-4851-BE6B-14C6903F6680}"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Slab-bold.fntdata"/><Relationship Id="rId43" Type="http://schemas.openxmlformats.org/officeDocument/2006/relationships/font" Target="fonts/RobotoSlab-regular.fntdata"/><Relationship Id="rId46" Type="http://schemas.openxmlformats.org/officeDocument/2006/relationships/font" Target="fonts/Quattrocento-bold.fntdata"/><Relationship Id="rId45" Type="http://schemas.openxmlformats.org/officeDocument/2006/relationships/font" Target="fonts/Quattrocen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post.com/blogs/plum-line/wp/2014/05/23/yes-opposition-to-obamacare-is-tied-up-with-race/" TargetMode="External"/><Relationship Id="rId3" Type="http://schemas.openxmlformats.org/officeDocument/2006/relationships/hyperlink" Target="http://www.sciencedirect.com/science/article/pii/S0022103109002649" TargetMode="External"/><Relationship Id="rId4" Type="http://schemas.openxmlformats.org/officeDocument/2006/relationships/hyperlink" Target="http://america.aljazeera.com/opinions/2016/2/racism-undermines-support-for-government-spending.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rchpedi.jamanetwork.com/article.aspx?articleid=1148401"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u="sng">
                <a:solidFill>
                  <a:schemeClr val="hlink"/>
                </a:solidFill>
                <a:hlinkClick r:id="rId2"/>
              </a:rPr>
              <a:t>https://www.washingtonpost.com/blogs/plum-line/wp/2014/05/23/yes-opposition-to-obamacare-is-tied-up-with-race/</a:t>
            </a:r>
          </a:p>
          <a:p>
            <a:pPr lvl="0" rtl="0">
              <a:spcBef>
                <a:spcPts val="0"/>
              </a:spcBef>
              <a:buNone/>
            </a:pPr>
            <a:r>
              <a:rPr lang="en" u="sng">
                <a:solidFill>
                  <a:schemeClr val="hlink"/>
                </a:solidFill>
                <a:hlinkClick r:id="rId3"/>
              </a:rPr>
              <a:t>http://www.sciencedirect.com/science/article/pii/S0022103109002649</a:t>
            </a:r>
          </a:p>
          <a:p>
            <a:pPr lvl="0" rtl="0">
              <a:spcBef>
                <a:spcPts val="0"/>
              </a:spcBef>
              <a:buNone/>
            </a:pPr>
            <a:r>
              <a:rPr lang="en" u="sng">
                <a:solidFill>
                  <a:schemeClr val="hlink"/>
                </a:solidFill>
                <a:hlinkClick r:id="rId4"/>
              </a:rPr>
              <a:t>http://america.aljazeera.com/opinions/2016/2/racism-undermines-support-for-government-spending.html</a:t>
            </a:r>
          </a:p>
          <a:p>
            <a:pPr lvl="0" rtl="0">
              <a:spcBef>
                <a:spcPts val="0"/>
              </a:spcBef>
              <a:buNone/>
            </a:pPr>
            <a:r>
              <a:rPr lang="en"/>
              <a:t>http://www.thenation.com/article/how-populists-like-bernie-sanders-should-talk-about-racism/</a:t>
            </a:r>
          </a:p>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2" name="Shape 1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8" name="Shape 1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6" name="Shape 1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4" name="Shape 20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
              <a:t>Blacks are disproportionately in states that did not expand medicaid</a:t>
            </a:r>
          </a:p>
        </p:txBody>
      </p:sp>
      <p:sp>
        <p:nvSpPr>
          <p:cNvPr id="211" name="Shape 2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2006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Charlotte just talked about how white physicians are more likely to accept Medicaid if a greater percentage of the poor are white. This is not a theoretical issue or something that we can change about ourselves even if we think of ourselves as anti-racist future physicians.  We participate in this every day.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And this isn’t just at Mount Sinai. A similar study was done in Chicago where researchers posed as mothers attempting to get medical care for their children. They called 273 different clinics in the Chicago area and attempted to make appointments for a child with Medicaid-CHIP vs private insurance. 57% of clinics accepted children with private insurance but not children with Medicaid. For clinics that accepted children with both types of insurance, wait times for children with Medicaid were nearly twice as long. </a:t>
            </a:r>
          </a:p>
          <a:p>
            <a:pPr lvl="0" rtl="0">
              <a:spcBef>
                <a:spcPts val="0"/>
              </a:spcBef>
              <a:buNone/>
            </a:pPr>
            <a:r>
              <a:t/>
            </a:r>
            <a:endParaRPr/>
          </a:p>
          <a:p>
            <a:pPr lvl="0" rtl="0">
              <a:spcBef>
                <a:spcPts val="0"/>
              </a:spcBef>
              <a:buNone/>
            </a:pPr>
            <a:r>
              <a:rPr lang="en" u="sng">
                <a:solidFill>
                  <a:schemeClr val="hlink"/>
                </a:solidFill>
                <a:hlinkClick r:id="rId2"/>
              </a:rPr>
              <a:t>http://archpedi.jamanetwork.com/article.aspx?articleid=1148401</a:t>
            </a:r>
          </a:p>
          <a:p>
            <a:pPr lvl="0" rtl="0">
              <a:spcBef>
                <a:spcPts val="0"/>
              </a:spcBef>
              <a:buNone/>
            </a:pPr>
            <a:r>
              <a:t/>
            </a:r>
            <a:endParaRPr/>
          </a:p>
          <a:p>
            <a:pPr lvl="0" marR="38100" rtl="0">
              <a:lnSpc>
                <a:spcPct val="134998"/>
              </a:lnSpc>
              <a:spcBef>
                <a:spcPts val="0"/>
              </a:spcBef>
              <a:buClr>
                <a:schemeClr val="dk1"/>
              </a:buClr>
              <a:buSzPct val="110000"/>
              <a:buFont typeface="Arial"/>
              <a:buNone/>
            </a:pPr>
            <a:r>
              <a:rPr b="1" lang="en" sz="1000">
                <a:solidFill>
                  <a:schemeClr val="dk1"/>
                </a:solidFill>
                <a:highlight>
                  <a:srgbClr val="FFFFFF"/>
                </a:highlight>
              </a:rPr>
              <a:t>RESULTS:</a:t>
            </a:r>
          </a:p>
          <a:p>
            <a:pPr lvl="0" rtl="0">
              <a:lnSpc>
                <a:spcPct val="134998"/>
              </a:lnSpc>
              <a:spcBef>
                <a:spcPts val="0"/>
              </a:spcBef>
              <a:spcAft>
                <a:spcPts val="600"/>
              </a:spcAft>
              <a:buClr>
                <a:schemeClr val="dk1"/>
              </a:buClr>
              <a:buSzPct val="110000"/>
              <a:buFont typeface="Arial"/>
              <a:buNone/>
            </a:pPr>
            <a:r>
              <a:rPr lang="en" sz="1000">
                <a:solidFill>
                  <a:schemeClr val="dk1"/>
                </a:solidFill>
                <a:highlight>
                  <a:srgbClr val="FFFFFF"/>
                </a:highlight>
              </a:rPr>
              <a:t>Of the 273 paired calls to clinics, 155 (57%) resulted in discriminatory denials of Medicaid-CHIP. The odds of a discriminatory denial were 45% lower if a clinic was AMC affiliated (odds ratio, 0.55; 95% CI, 0.31-0.99). On average, academic clinics scheduled Medicaid-CHIP appointments with wait times 40 days longer than private insurance (β, 40.73; 95% CI, 5.06-76.41).</a:t>
            </a:r>
          </a:p>
          <a:p>
            <a:pPr lvl="0" marR="38100" rtl="0">
              <a:lnSpc>
                <a:spcPct val="134998"/>
              </a:lnSpc>
              <a:spcBef>
                <a:spcPts val="0"/>
              </a:spcBef>
              <a:buClr>
                <a:schemeClr val="dk1"/>
              </a:buClr>
              <a:buSzPct val="110000"/>
              <a:buFont typeface="Arial"/>
              <a:buNone/>
            </a:pPr>
            <a:r>
              <a:rPr b="1" lang="en" sz="1000">
                <a:solidFill>
                  <a:schemeClr val="dk1"/>
                </a:solidFill>
                <a:highlight>
                  <a:srgbClr val="FFFFFF"/>
                </a:highlight>
              </a:rPr>
              <a:t>CONCLUSIONS:</a:t>
            </a:r>
          </a:p>
          <a:p>
            <a:pPr lvl="0" rtl="0">
              <a:lnSpc>
                <a:spcPct val="134998"/>
              </a:lnSpc>
              <a:spcBef>
                <a:spcPts val="0"/>
              </a:spcBef>
              <a:spcAft>
                <a:spcPts val="600"/>
              </a:spcAft>
              <a:buClr>
                <a:schemeClr val="dk1"/>
              </a:buClr>
              <a:buSzPct val="110000"/>
              <a:buFont typeface="Arial"/>
              <a:buNone/>
            </a:pPr>
            <a:r>
              <a:rPr lang="en" sz="1000">
                <a:solidFill>
                  <a:schemeClr val="dk1"/>
                </a:solidFill>
                <a:highlight>
                  <a:srgbClr val="FFFFFF"/>
                </a:highlight>
              </a:rPr>
              <a:t>Affiliation with an AMC was associated with fewer discriminatory denials of children with Medicaid-CHIP. However, children with Medicaid-CHIP had significantly longer wait times at AMC-affiliated clinics compared with privately insured children. Academic medical centers' propensity toward serving publicly insured patients makes them candidates for targeted resource allocation, perhaps with incentives contingent on equitable appointment acceptance and wait times.</a:t>
            </a:r>
          </a:p>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Wait times on average were 40 days longer for patients with Medicaid-CHIP if the clinic was associated with an academic medical center. In Endocrinology, wait times were 65 days longer.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Segregation in health care leads to massive disparities in access to care between racial/ethnic groups. White people are much more likely than black and Hispanic people to rely on a physician’s office, rather than the emergency room or no care at all, as their usual source of care. </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sz="1200">
              <a:solidFill>
                <a:schemeClr val="dk1"/>
              </a:solidFill>
            </a:endParaRPr>
          </a:p>
          <a:p>
            <a:pPr lvl="0" rtl="0">
              <a:spcBef>
                <a:spcPts val="0"/>
              </a:spcBef>
              <a:buNone/>
            </a:pPr>
            <a:r>
              <a:rPr lang="en" sz="1200">
                <a:solidFill>
                  <a:schemeClr val="dk1"/>
                </a:solidFill>
              </a:rPr>
              <a:t>Outpatient care—which is more closely tied to residential patterns and insurance status and which has never been subjected to Medicare Title VI compliance reviews—is more segregated than hospital care. For example, compared with whites, blacks have 1.67 times the number of emergency department visits per year, 2.20 times the number of outpatient department visits, but only .87 times the number of physician office visits.</a:t>
            </a:r>
            <a:r>
              <a:rPr lang="en" sz="800">
                <a:solidFill>
                  <a:schemeClr val="dk1"/>
                </a:solidFill>
              </a:rPr>
              <a:t>29 </a:t>
            </a:r>
            <a:r>
              <a:rPr lang="en" sz="1200">
                <a:solidFill>
                  <a:schemeClr val="dk1"/>
                </a:solidFill>
              </a:rPr>
              <a:t>As documented by a recent assessment that linked the race of Medicare beneficiaries to information obtained from a telephone survey of physicians, primary care for blacks tends to be separate and unequal.</a:t>
            </a:r>
            <a:r>
              <a:rPr lang="en" sz="800">
                <a:solidFill>
                  <a:schemeClr val="dk1"/>
                </a:solidFill>
              </a:rPr>
              <a:t>30 </a:t>
            </a:r>
            <a:r>
              <a:rPr lang="en" sz="1200">
                <a:solidFill>
                  <a:schemeClr val="dk1"/>
                </a:solidFill>
              </a:rPr>
              <a:t>Eighty percent of the visits of black Medicare beneficiaries were accounted for by 22 percent of physicians. The physicians providing such care to blacks were less likely to be board-certified and more likely to report difficulty in obtaining access for their patients to high-quality specialist and diagnostic services. </a:t>
            </a:r>
          </a:p>
          <a:p>
            <a:pPr lvl="0" rtl="0">
              <a:spcBef>
                <a:spcPts val="0"/>
              </a:spcBef>
              <a:buClr>
                <a:schemeClr val="dk1"/>
              </a:buClr>
              <a:buSzPct val="91666"/>
              <a:buFont typeface="Arial"/>
              <a:buNone/>
            </a:pPr>
            <a:r>
              <a:rPr lang="en" sz="1200">
                <a:solidFill>
                  <a:schemeClr val="dk1"/>
                </a:solidFill>
              </a:rPr>
              <a:t>If you are a good doctor and want </a:t>
            </a:r>
          </a:p>
          <a:p>
            <a:pPr lvl="0" rtl="0">
              <a:spcBef>
                <a:spcPts val="0"/>
              </a:spcBef>
              <a:buNone/>
            </a:pPr>
            <a:r>
              <a:rPr lang="en">
                <a:solidFill>
                  <a:schemeClr val="dk1"/>
                </a:solidFill>
              </a:rPr>
              <a:t>this is how our system is set up </a:t>
            </a:r>
          </a:p>
          <a:p>
            <a:pPr lvl="0" rtl="0">
              <a:spcBef>
                <a:spcPts val="0"/>
              </a:spcBef>
              <a:buNone/>
            </a:pPr>
            <a:r>
              <a:rPr lang="en">
                <a:solidFill>
                  <a:schemeClr val="dk1"/>
                </a:solidFill>
              </a:rPr>
              <a:t>as students, we participate in care of one group </a:t>
            </a:r>
          </a:p>
          <a:p>
            <a:pPr lvl="0" rtl="0">
              <a:spcBef>
                <a:spcPts val="0"/>
              </a:spcBef>
              <a:buClr>
                <a:schemeClr val="dk1"/>
              </a:buClr>
              <a:buSzPct val="100000"/>
              <a:buFont typeface="Arial"/>
              <a:buNone/>
            </a:pPr>
            <a:r>
              <a:rPr lang="en">
                <a:solidFill>
                  <a:schemeClr val="dk1"/>
                </a:solidFill>
              </a:rPr>
              <a:t>no matter how much we want this system to be different, our practice is conditioned by the system </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00000"/>
              <a:buFont typeface="Arial"/>
              <a:buNone/>
            </a:pPr>
            <a:r>
              <a:rPr lang="en">
                <a:solidFill>
                  <a:schemeClr val="dk1"/>
                </a:solidFill>
              </a:rPr>
              <a:t>		</a:t>
            </a:r>
          </a:p>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When we think of health disparities we usually think about things like neighborhood segregation, food desserts, gentrification and housing discrimination. But we participate in a system that causes racial health disparities. </a:t>
            </a:r>
          </a:p>
          <a:p>
            <a:pPr lvl="0">
              <a:spcBef>
                <a:spcPts val="0"/>
              </a:spcBef>
              <a:buNone/>
            </a:pPr>
            <a:r>
              <a:rPr lang="en"/>
              <a:t>we participate in racial health disparities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Healthcare system is borne out of racism and also perpetuates it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We have shown that racism exists in the current medical system and that in order to have an anti-racist medical system we need single payer, but we cannot achieve that simply by arguing for single payer without recognizing that racism exists in our current medical system and that is a major barrier to achieving a single-payer system.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https://d25d2506sfb94s.cloudfront.net/cumulus_uploads/document/t5xd6b47t8/tabs_OP_Race_and_Class_20160125.pdf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8" name="Shape 13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9" name="Shape 59"/>
        <p:cNvGrpSpPr/>
        <p:nvPr/>
      </p:nvGrpSpPr>
      <p:grpSpPr>
        <a:xfrm>
          <a:off x="0" y="0"/>
          <a:ext cx="0" cy="0"/>
          <a:chOff x="0" y="0"/>
          <a:chExt cx="0" cy="0"/>
        </a:xfrm>
      </p:grpSpPr>
      <p:sp>
        <p:nvSpPr>
          <p:cNvPr id="60" name="Shape 60"/>
          <p:cNvSpPr txBox="1"/>
          <p:nvPr>
            <p:ph type="title"/>
          </p:nvPr>
        </p:nvSpPr>
        <p:spPr>
          <a:xfrm>
            <a:off x="498475" y="70596"/>
            <a:ext cx="8147100" cy="1089300"/>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Quattrocento"/>
              <a:buNone/>
              <a:defRPr b="0" i="0" sz="5000" u="none" cap="none" strike="noStrike">
                <a:solidFill>
                  <a:schemeClr val="dk1"/>
                </a:solidFill>
                <a:latin typeface="Quattrocento"/>
                <a:ea typeface="Quattrocento"/>
                <a:cs typeface="Quattrocento"/>
                <a:sym typeface="Quattrocent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1" name="Shape 61"/>
          <p:cNvSpPr txBox="1"/>
          <p:nvPr>
            <p:ph idx="1" type="body"/>
          </p:nvPr>
        </p:nvSpPr>
        <p:spPr>
          <a:xfrm>
            <a:off x="498475" y="1321173"/>
            <a:ext cx="8147100" cy="3273299"/>
          </a:xfrm>
          <a:prstGeom prst="rect">
            <a:avLst/>
          </a:prstGeom>
          <a:noFill/>
          <a:ln>
            <a:noFill/>
          </a:ln>
        </p:spPr>
        <p:txBody>
          <a:bodyPr anchorCtr="0" anchor="t" bIns="91425" lIns="91425" rIns="91425" tIns="91425"/>
          <a:lstStyle>
            <a:lvl1pPr indent="-352425" lvl="0" marL="457200" marR="0" rtl="0" algn="l">
              <a:spcBef>
                <a:spcPts val="2000"/>
              </a:spcBef>
              <a:buClr>
                <a:srgbClr val="6C6351"/>
              </a:buClr>
              <a:buSzPct val="75000"/>
              <a:buFont typeface="Noto Sans Symbols"/>
              <a:buChar char="✱"/>
              <a:defRPr b="0" i="0" sz="2200" u="none" cap="none" strike="noStrike">
                <a:solidFill>
                  <a:srgbClr val="6C6351"/>
                </a:solidFill>
                <a:latin typeface="Quattrocento"/>
                <a:ea typeface="Quattrocento"/>
                <a:cs typeface="Quattrocento"/>
                <a:sym typeface="Quattrocento"/>
              </a:defRPr>
            </a:lvl1pPr>
            <a:lvl2pPr indent="-361950" lvl="1" marL="914400" marR="0" rtl="0" algn="l">
              <a:spcBef>
                <a:spcPts val="600"/>
              </a:spcBef>
              <a:buClr>
                <a:srgbClr val="A19B86"/>
              </a:buClr>
              <a:buSzPct val="75000"/>
              <a:buFont typeface="Noto Sans Symbols"/>
              <a:buChar char="✱"/>
              <a:defRPr b="0" i="0" sz="2000" u="none" cap="none" strike="noStrike">
                <a:solidFill>
                  <a:srgbClr val="6C6351"/>
                </a:solidFill>
                <a:latin typeface="Quattrocento"/>
                <a:ea typeface="Quattrocento"/>
                <a:cs typeface="Quattrocento"/>
                <a:sym typeface="Quattrocento"/>
              </a:defRPr>
            </a:lvl2pPr>
            <a:lvl3pPr indent="-371475" lvl="2" marL="1371600" marR="0" rtl="0" algn="l">
              <a:spcBef>
                <a:spcPts val="600"/>
              </a:spcBef>
              <a:buClr>
                <a:srgbClr val="6C6351"/>
              </a:buClr>
              <a:buSzPct val="75000"/>
              <a:buFont typeface="Noto Sans Symbols"/>
              <a:buChar char="✱"/>
              <a:defRPr b="0" i="0" sz="1800" u="none" cap="none" strike="noStrike">
                <a:solidFill>
                  <a:srgbClr val="6C6351"/>
                </a:solidFill>
                <a:latin typeface="Quattrocento"/>
                <a:ea typeface="Quattrocento"/>
                <a:cs typeface="Quattrocento"/>
                <a:sym typeface="Quattrocento"/>
              </a:defRPr>
            </a:lvl3pPr>
            <a:lvl4pPr indent="-371475" lvl="3" marL="1828800" marR="0" rtl="0" algn="l">
              <a:spcBef>
                <a:spcPts val="600"/>
              </a:spcBef>
              <a:buClr>
                <a:srgbClr val="A19B86"/>
              </a:buClr>
              <a:buSzPct val="75000"/>
              <a:buFont typeface="Noto Sans Symbols"/>
              <a:buChar char="✱"/>
              <a:defRPr b="0" i="0" sz="1800" u="none" cap="none" strike="noStrike">
                <a:solidFill>
                  <a:srgbClr val="6C6351"/>
                </a:solidFill>
                <a:latin typeface="Quattrocento"/>
                <a:ea typeface="Quattrocento"/>
                <a:cs typeface="Quattrocento"/>
                <a:sym typeface="Quattrocento"/>
              </a:defRPr>
            </a:lvl4pPr>
            <a:lvl5pPr indent="-371475" lvl="4" marL="2286000" marR="0" rtl="0" algn="l">
              <a:spcBef>
                <a:spcPts val="600"/>
              </a:spcBef>
              <a:buClr>
                <a:srgbClr val="6C6351"/>
              </a:buClr>
              <a:buSzPct val="75000"/>
              <a:buFont typeface="Noto Sans Symbols"/>
              <a:buChar char="✱"/>
              <a:defRPr b="0" i="0" sz="1800" u="none" cap="none" strike="noStrike">
                <a:solidFill>
                  <a:srgbClr val="6C6351"/>
                </a:solidFill>
                <a:latin typeface="Quattrocento"/>
                <a:ea typeface="Quattrocento"/>
                <a:cs typeface="Quattrocento"/>
                <a:sym typeface="Quattrocento"/>
              </a:defRPr>
            </a:lvl5pPr>
            <a:lvl6pPr indent="-384175" lvl="5" marL="2743200" marR="0" rtl="0" algn="l">
              <a:spcBef>
                <a:spcPts val="360"/>
              </a:spcBef>
              <a:buClr>
                <a:srgbClr val="A19B86"/>
              </a:buClr>
              <a:buSzPct val="75000"/>
              <a:buFont typeface="Noto Sans Symbols"/>
              <a:buChar char="✱"/>
              <a:defRPr b="0" i="0" sz="1800" u="none" cap="none" strike="noStrike">
                <a:solidFill>
                  <a:srgbClr val="6C6351"/>
                </a:solidFill>
                <a:latin typeface="Quattrocento"/>
                <a:ea typeface="Quattrocento"/>
                <a:cs typeface="Quattrocento"/>
                <a:sym typeface="Quattrocento"/>
              </a:defRPr>
            </a:lvl6pPr>
            <a:lvl7pPr indent="-376237" lvl="6" marL="3205162" marR="0" rtl="0" algn="l">
              <a:spcBef>
                <a:spcPts val="360"/>
              </a:spcBef>
              <a:buClr>
                <a:srgbClr val="6C6351"/>
              </a:buClr>
              <a:buSzPct val="75000"/>
              <a:buFont typeface="Noto Sans Symbols"/>
              <a:buChar char="✱"/>
              <a:defRPr b="0" i="0" sz="1800" u="none" cap="none" strike="noStrike">
                <a:solidFill>
                  <a:srgbClr val="6C6351"/>
                </a:solidFill>
                <a:latin typeface="Quattrocento"/>
                <a:ea typeface="Quattrocento"/>
                <a:cs typeface="Quattrocento"/>
                <a:sym typeface="Quattrocento"/>
              </a:defRPr>
            </a:lvl7pPr>
            <a:lvl8pPr indent="-384175" lvl="7" marL="3657600" marR="0" rtl="0" algn="l">
              <a:spcBef>
                <a:spcPts val="360"/>
              </a:spcBef>
              <a:buClr>
                <a:srgbClr val="A19B86"/>
              </a:buClr>
              <a:buSzPct val="75000"/>
              <a:buFont typeface="Noto Sans Symbols"/>
              <a:buChar char="✱"/>
              <a:defRPr b="0" i="0" sz="1800" u="none" cap="none" strike="noStrike">
                <a:solidFill>
                  <a:srgbClr val="6C6351"/>
                </a:solidFill>
                <a:latin typeface="Quattrocento"/>
                <a:ea typeface="Quattrocento"/>
                <a:cs typeface="Quattrocento"/>
                <a:sym typeface="Quattrocento"/>
              </a:defRPr>
            </a:lvl8pPr>
            <a:lvl9pPr indent="-376237" lvl="8" marL="4119562" marR="0" rtl="0" algn="l">
              <a:spcBef>
                <a:spcPts val="360"/>
              </a:spcBef>
              <a:buClr>
                <a:srgbClr val="6C6351"/>
              </a:buClr>
              <a:buSzPct val="75000"/>
              <a:buFont typeface="Noto Sans Symbols"/>
              <a:buChar char="✱"/>
              <a:defRPr b="0" i="0" sz="1800" u="none" cap="none" strike="noStrike">
                <a:solidFill>
                  <a:srgbClr val="6C6351"/>
                </a:solidFill>
                <a:latin typeface="Quattrocento"/>
                <a:ea typeface="Quattrocento"/>
                <a:cs typeface="Quattrocento"/>
                <a:sym typeface="Quattrocento"/>
              </a:defRPr>
            </a:lvl9pPr>
          </a:lstStyle>
          <a:p/>
        </p:txBody>
      </p:sp>
      <p:sp>
        <p:nvSpPr>
          <p:cNvPr id="62" name="Shape 62"/>
          <p:cNvSpPr txBox="1"/>
          <p:nvPr>
            <p:ph idx="10" type="dt"/>
          </p:nvPr>
        </p:nvSpPr>
        <p:spPr>
          <a:xfrm>
            <a:off x="188258" y="4767262"/>
            <a:ext cx="2133600" cy="273900"/>
          </a:xfrm>
          <a:prstGeom prst="rect">
            <a:avLst/>
          </a:prstGeom>
          <a:noFill/>
          <a:ln>
            <a:noFill/>
          </a:ln>
        </p:spPr>
        <p:txBody>
          <a:bodyPr anchorCtr="0" anchor="ctr" bIns="91425" lIns="91425" rIns="91425" tIns="91425"/>
          <a:lstStyle>
            <a:lvl1pPr indent="0" lvl="0" marL="0" marR="0" rtl="0" algn="l">
              <a:spcBef>
                <a:spcPts val="0"/>
              </a:spcBef>
              <a:buNone/>
              <a:defRPr b="0" i="0" sz="1100" u="none" cap="none" strike="noStrike">
                <a:solidFill>
                  <a:srgbClr val="6C6351"/>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dk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dk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dk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dk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dk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dk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dk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dk1"/>
                </a:solidFill>
                <a:latin typeface="Quattrocento"/>
                <a:ea typeface="Quattrocento"/>
                <a:cs typeface="Quattrocento"/>
                <a:sym typeface="Quattrocento"/>
              </a:defRPr>
            </a:lvl9pPr>
          </a:lstStyle>
          <a:p/>
        </p:txBody>
      </p:sp>
      <p:sp>
        <p:nvSpPr>
          <p:cNvPr id="63" name="Shape 6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lvl="0" marL="0" marR="0" rtl="0" algn="ctr">
              <a:spcBef>
                <a:spcPts val="0"/>
              </a:spcBef>
              <a:buNone/>
              <a:defRPr b="0" i="0" sz="1100" u="none" cap="none" strike="noStrike">
                <a:solidFill>
                  <a:srgbClr val="6C6351"/>
                </a:solidFill>
                <a:latin typeface="Quattrocento"/>
                <a:ea typeface="Quattrocento"/>
                <a:cs typeface="Quattrocento"/>
                <a:sym typeface="Quattrocento"/>
              </a:defRPr>
            </a:lvl1pPr>
            <a:lvl2pPr indent="0" lvl="1" marL="457200" marR="0" rtl="0" algn="l">
              <a:spcBef>
                <a:spcPts val="0"/>
              </a:spcBef>
              <a:buNone/>
              <a:defRPr b="0" i="0" sz="1800" u="none" cap="none" strike="noStrike">
                <a:solidFill>
                  <a:schemeClr val="dk1"/>
                </a:solidFill>
                <a:latin typeface="Quattrocento"/>
                <a:ea typeface="Quattrocento"/>
                <a:cs typeface="Quattrocento"/>
                <a:sym typeface="Quattrocento"/>
              </a:defRPr>
            </a:lvl2pPr>
            <a:lvl3pPr indent="0" lvl="2" marL="914400" marR="0" rtl="0" algn="l">
              <a:spcBef>
                <a:spcPts val="0"/>
              </a:spcBef>
              <a:buNone/>
              <a:defRPr b="0" i="0" sz="1800" u="none" cap="none" strike="noStrike">
                <a:solidFill>
                  <a:schemeClr val="dk1"/>
                </a:solidFill>
                <a:latin typeface="Quattrocento"/>
                <a:ea typeface="Quattrocento"/>
                <a:cs typeface="Quattrocento"/>
                <a:sym typeface="Quattrocento"/>
              </a:defRPr>
            </a:lvl3pPr>
            <a:lvl4pPr indent="0" lvl="3" marL="1371600" marR="0" rtl="0" algn="l">
              <a:spcBef>
                <a:spcPts val="0"/>
              </a:spcBef>
              <a:buNone/>
              <a:defRPr b="0" i="0" sz="1800" u="none" cap="none" strike="noStrike">
                <a:solidFill>
                  <a:schemeClr val="dk1"/>
                </a:solidFill>
                <a:latin typeface="Quattrocento"/>
                <a:ea typeface="Quattrocento"/>
                <a:cs typeface="Quattrocento"/>
                <a:sym typeface="Quattrocento"/>
              </a:defRPr>
            </a:lvl4pPr>
            <a:lvl5pPr indent="0" lvl="4" marL="1828800" marR="0" rtl="0" algn="l">
              <a:spcBef>
                <a:spcPts val="0"/>
              </a:spcBef>
              <a:buNone/>
              <a:defRPr b="0" i="0" sz="1800" u="none" cap="none" strike="noStrike">
                <a:solidFill>
                  <a:schemeClr val="dk1"/>
                </a:solidFill>
                <a:latin typeface="Quattrocento"/>
                <a:ea typeface="Quattrocento"/>
                <a:cs typeface="Quattrocento"/>
                <a:sym typeface="Quattrocento"/>
              </a:defRPr>
            </a:lvl5pPr>
            <a:lvl6pPr indent="0" lvl="5" marL="2286000" marR="0" rtl="0" algn="l">
              <a:spcBef>
                <a:spcPts val="0"/>
              </a:spcBef>
              <a:buNone/>
              <a:defRPr b="0" i="0" sz="1800" u="none" cap="none" strike="noStrike">
                <a:solidFill>
                  <a:schemeClr val="dk1"/>
                </a:solidFill>
                <a:latin typeface="Quattrocento"/>
                <a:ea typeface="Quattrocento"/>
                <a:cs typeface="Quattrocento"/>
                <a:sym typeface="Quattrocento"/>
              </a:defRPr>
            </a:lvl6pPr>
            <a:lvl7pPr indent="0" lvl="6" marL="2743200" marR="0" rtl="0" algn="l">
              <a:spcBef>
                <a:spcPts val="0"/>
              </a:spcBef>
              <a:buNone/>
              <a:defRPr b="0" i="0" sz="1800" u="none" cap="none" strike="noStrike">
                <a:solidFill>
                  <a:schemeClr val="dk1"/>
                </a:solidFill>
                <a:latin typeface="Quattrocento"/>
                <a:ea typeface="Quattrocento"/>
                <a:cs typeface="Quattrocento"/>
                <a:sym typeface="Quattrocento"/>
              </a:defRPr>
            </a:lvl7pPr>
            <a:lvl8pPr indent="0" lvl="7" marL="3200400" marR="0" rtl="0" algn="l">
              <a:spcBef>
                <a:spcPts val="0"/>
              </a:spcBef>
              <a:buNone/>
              <a:defRPr b="0" i="0" sz="1800" u="none" cap="none" strike="noStrike">
                <a:solidFill>
                  <a:schemeClr val="dk1"/>
                </a:solidFill>
                <a:latin typeface="Quattrocento"/>
                <a:ea typeface="Quattrocento"/>
                <a:cs typeface="Quattrocento"/>
                <a:sym typeface="Quattrocento"/>
              </a:defRPr>
            </a:lvl8pPr>
            <a:lvl9pPr indent="0" lvl="8" marL="3657600" marR="0" rtl="0" algn="l">
              <a:spcBef>
                <a:spcPts val="0"/>
              </a:spcBef>
              <a:buNone/>
              <a:defRPr b="0" i="0" sz="1800" u="none" cap="none" strike="noStrike">
                <a:solidFill>
                  <a:schemeClr val="dk1"/>
                </a:solidFill>
                <a:latin typeface="Quattrocento"/>
                <a:ea typeface="Quattrocento"/>
                <a:cs typeface="Quattrocento"/>
                <a:sym typeface="Quattrocento"/>
              </a:defRPr>
            </a:lvl9pPr>
          </a:lstStyle>
          <a:p/>
        </p:txBody>
      </p:sp>
      <p:sp>
        <p:nvSpPr>
          <p:cNvPr id="64" name="Shape 64"/>
          <p:cNvSpPr txBox="1"/>
          <p:nvPr>
            <p:ph idx="12" type="sldNum"/>
          </p:nvPr>
        </p:nvSpPr>
        <p:spPr>
          <a:xfrm>
            <a:off x="6817659" y="4767262"/>
            <a:ext cx="2133600"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100" u="none" cap="none" strike="noStrike">
                <a:solidFill>
                  <a:srgbClr val="6C6351"/>
                </a:solidFill>
                <a:latin typeface="Quattrocento"/>
                <a:ea typeface="Quattrocento"/>
                <a:cs typeface="Quattrocento"/>
                <a:sym typeface="Quattrocento"/>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0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0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0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0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0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ncbi.nlm.nih.gov/pubmed/?term=Bisgaier%20J%5BAuthor%5D&amp;cauthor=true&amp;cauthor_uid=22147760" TargetMode="External"/><Relationship Id="rId4" Type="http://schemas.openxmlformats.org/officeDocument/2006/relationships/hyperlink" Target="http://www.ncbi.nlm.nih.gov/pubmed/?term=Polsky%20D%5BAuthor%5D&amp;cauthor=true&amp;cauthor_uid=22147760" TargetMode="External"/><Relationship Id="rId5" Type="http://schemas.openxmlformats.org/officeDocument/2006/relationships/hyperlink" Target="http://www.ncbi.nlm.nih.gov/pubmed/?term=Rhodes%20KV%5BAuthor%5D&amp;cauthor=true&amp;cauthor_uid=22147760" TargetMode="External"/><Relationship Id="rId6"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0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ctrTitle"/>
          </p:nvPr>
        </p:nvSpPr>
        <p:spPr>
          <a:xfrm>
            <a:off x="1606775" y="817225"/>
            <a:ext cx="6674700" cy="2094000"/>
          </a:xfrm>
          <a:prstGeom prst="rect">
            <a:avLst/>
          </a:prstGeom>
        </p:spPr>
        <p:txBody>
          <a:bodyPr anchorCtr="0" anchor="b" bIns="91425" lIns="91425" rIns="91425" tIns="91425">
            <a:noAutofit/>
          </a:bodyPr>
          <a:lstStyle/>
          <a:p>
            <a:pPr lvl="0">
              <a:spcBef>
                <a:spcPts val="0"/>
              </a:spcBef>
              <a:buNone/>
            </a:pPr>
            <a:r>
              <a:rPr lang="en" sz="3600"/>
              <a:t>Intersections between the Movement for a National Health Program and the Fight for Racial Justice</a:t>
            </a:r>
          </a:p>
        </p:txBody>
      </p:sp>
      <p:sp>
        <p:nvSpPr>
          <p:cNvPr id="70" name="Shape 70"/>
          <p:cNvSpPr txBox="1"/>
          <p:nvPr>
            <p:ph idx="1" type="subTitle"/>
          </p:nvPr>
        </p:nvSpPr>
        <p:spPr>
          <a:xfrm>
            <a:off x="942050" y="3049500"/>
            <a:ext cx="6796800" cy="2094000"/>
          </a:xfrm>
          <a:prstGeom prst="rect">
            <a:avLst/>
          </a:prstGeom>
        </p:spPr>
        <p:txBody>
          <a:bodyPr anchorCtr="0" anchor="t" bIns="91425" lIns="91425" rIns="91425" tIns="91425">
            <a:noAutofit/>
          </a:bodyPr>
          <a:lstStyle/>
          <a:p>
            <a:pPr lvl="0" rtl="0" algn="l">
              <a:spcBef>
                <a:spcPts val="0"/>
              </a:spcBef>
              <a:buNone/>
            </a:pPr>
            <a:r>
              <a:t/>
            </a:r>
            <a:endParaRPr/>
          </a:p>
          <a:p>
            <a:pPr lvl="0" rtl="0">
              <a:spcBef>
                <a:spcPts val="0"/>
              </a:spcBef>
              <a:buNone/>
            </a:pPr>
            <a:r>
              <a:rPr lang="en"/>
              <a:t>Ebiere Okah (M4) and Lily Ostrer (M3)</a:t>
            </a:r>
          </a:p>
          <a:p>
            <a:pPr lvl="0">
              <a:spcBef>
                <a:spcPts val="0"/>
              </a:spcBef>
              <a:buNone/>
            </a:pPr>
            <a:r>
              <a:rPr lang="en"/>
              <a:t>Icahn School of Medicine at Mount Sinai</a:t>
            </a:r>
          </a:p>
        </p:txBody>
      </p:sp>
      <p:sp>
        <p:nvSpPr>
          <p:cNvPr id="71" name="Shape 71"/>
          <p:cNvSpPr txBox="1"/>
          <p:nvPr/>
        </p:nvSpPr>
        <p:spPr>
          <a:xfrm>
            <a:off x="-747975" y="1616000"/>
            <a:ext cx="5319000" cy="6204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Welfare Use by Race in Reality</a:t>
            </a:r>
          </a:p>
        </p:txBody>
      </p:sp>
      <p:pic>
        <p:nvPicPr>
          <p:cNvPr id="147" name="Shape 147"/>
          <p:cNvPicPr preferRelativeResize="0"/>
          <p:nvPr/>
        </p:nvPicPr>
        <p:blipFill>
          <a:blip r:embed="rId3">
            <a:alphaModFix/>
          </a:blip>
          <a:stretch>
            <a:fillRect/>
          </a:stretch>
        </p:blipFill>
        <p:spPr>
          <a:xfrm>
            <a:off x="2305487" y="1343312"/>
            <a:ext cx="4533024" cy="3371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1" name="Shape 151"/>
        <p:cNvGrpSpPr/>
        <p:nvPr/>
      </p:nvGrpSpPr>
      <p:grpSpPr>
        <a:xfrm>
          <a:off x="0" y="0"/>
          <a:ext cx="0" cy="0"/>
          <a:chOff x="0" y="0"/>
          <a:chExt cx="0" cy="0"/>
        </a:xfrm>
      </p:grpSpPr>
      <p:sp>
        <p:nvSpPr>
          <p:cNvPr id="152" name="Shape 152"/>
          <p:cNvSpPr txBox="1"/>
          <p:nvPr>
            <p:ph type="title"/>
          </p:nvPr>
        </p:nvSpPr>
        <p:spPr>
          <a:xfrm>
            <a:off x="498475" y="70596"/>
            <a:ext cx="8147100" cy="1089300"/>
          </a:xfrm>
          <a:prstGeom prst="rect">
            <a:avLst/>
          </a:prstGeom>
        </p:spPr>
        <p:txBody>
          <a:bodyPr anchorCtr="0" anchor="b" bIns="91425" lIns="91425" rIns="91425" tIns="91425">
            <a:noAutofit/>
          </a:bodyPr>
          <a:lstStyle/>
          <a:p>
            <a:pPr lvl="0" rtl="0" algn="l">
              <a:spcBef>
                <a:spcPts val="0"/>
              </a:spcBef>
              <a:buNone/>
            </a:pPr>
            <a:r>
              <a:rPr lang="en" sz="3600">
                <a:latin typeface="Roboto Slab"/>
                <a:ea typeface="Roboto Slab"/>
                <a:cs typeface="Roboto Slab"/>
                <a:sym typeface="Roboto Slab"/>
              </a:rPr>
              <a:t>Racism and Policy</a:t>
            </a:r>
          </a:p>
        </p:txBody>
      </p:sp>
      <p:sp>
        <p:nvSpPr>
          <p:cNvPr id="153" name="Shape 153"/>
          <p:cNvSpPr txBox="1"/>
          <p:nvPr>
            <p:ph idx="1" type="body"/>
          </p:nvPr>
        </p:nvSpPr>
        <p:spPr>
          <a:xfrm>
            <a:off x="498475" y="1321173"/>
            <a:ext cx="8147100" cy="3273299"/>
          </a:xfrm>
          <a:prstGeom prst="rect">
            <a:avLst/>
          </a:prstGeom>
        </p:spPr>
        <p:txBody>
          <a:bodyPr anchorCtr="0" anchor="t" bIns="91425" lIns="91425" rIns="91425" tIns="91425">
            <a:noAutofit/>
          </a:bodyPr>
          <a:lstStyle/>
          <a:p>
            <a:pPr lvl="0" rtl="0">
              <a:spcBef>
                <a:spcPts val="0"/>
              </a:spcBef>
              <a:buNone/>
            </a:pPr>
            <a:r>
              <a:t/>
            </a:r>
            <a:endParaRPr/>
          </a:p>
          <a:p>
            <a:pPr indent="0" lvl="0" marL="0" rtl="0">
              <a:spcBef>
                <a:spcPts val="0"/>
              </a:spcBef>
              <a:buNone/>
            </a:pPr>
            <a:r>
              <a:rPr lang="en">
                <a:solidFill>
                  <a:srgbClr val="FFFFFF"/>
                </a:solidFill>
                <a:latin typeface="Roboto"/>
                <a:ea typeface="Roboto"/>
                <a:cs typeface="Roboto"/>
                <a:sym typeface="Roboto"/>
              </a:rPr>
              <a:t>Racism → Media Representation → Public Perception→ </a:t>
            </a:r>
            <a:r>
              <a:rPr lang="en">
                <a:solidFill>
                  <a:srgbClr val="FFFF00"/>
                </a:solidFill>
                <a:latin typeface="Roboto"/>
                <a:ea typeface="Roboto"/>
                <a:cs typeface="Roboto"/>
                <a:sym typeface="Roboto"/>
              </a:rPr>
              <a:t>Policy</a:t>
            </a:r>
          </a:p>
        </p:txBody>
      </p:sp>
      <p:sp>
        <p:nvSpPr>
          <p:cNvPr id="154" name="Shape 154"/>
          <p:cNvSpPr/>
          <p:nvPr/>
        </p:nvSpPr>
        <p:spPr>
          <a:xfrm>
            <a:off x="1306275" y="1324759"/>
            <a:ext cx="4481750" cy="937350"/>
          </a:xfrm>
          <a:custGeom>
            <a:pathLst>
              <a:path extrusionOk="0" h="37494" w="179270">
                <a:moveTo>
                  <a:pt x="0" y="37494"/>
                </a:moveTo>
                <a:cubicBezTo>
                  <a:pt x="10761" y="31688"/>
                  <a:pt x="39082" y="7899"/>
                  <a:pt x="64571" y="2660"/>
                </a:cubicBezTo>
                <a:cubicBezTo>
                  <a:pt x="90059" y="-2579"/>
                  <a:pt x="133814" y="1243"/>
                  <a:pt x="152931" y="6058"/>
                </a:cubicBezTo>
                <a:cubicBezTo>
                  <a:pt x="172047" y="10872"/>
                  <a:pt x="174880" y="27298"/>
                  <a:pt x="179270" y="31547"/>
                </a:cubicBezTo>
              </a:path>
            </a:pathLst>
          </a:custGeom>
          <a:noFill/>
          <a:ln cap="flat" cmpd="sng" w="28575">
            <a:solidFill>
              <a:srgbClr val="FFFFFF"/>
            </a:solidFill>
            <a:prstDash val="solid"/>
            <a:round/>
            <a:headEnd len="lg" w="lg" type="none"/>
            <a:tailEnd len="lg" w="lg" type="none"/>
          </a:ln>
        </p:spPr>
      </p:sp>
      <p:cxnSp>
        <p:nvCxnSpPr>
          <p:cNvPr id="155" name="Shape 155"/>
          <p:cNvCxnSpPr/>
          <p:nvPr/>
        </p:nvCxnSpPr>
        <p:spPr>
          <a:xfrm>
            <a:off x="5766775" y="2092175"/>
            <a:ext cx="191100" cy="169800"/>
          </a:xfrm>
          <a:prstGeom prst="straightConnector1">
            <a:avLst/>
          </a:prstGeom>
          <a:noFill/>
          <a:ln cap="flat" cmpd="sng" w="28575">
            <a:solidFill>
              <a:srgbClr val="FFFFFF"/>
            </a:solidFill>
            <a:prstDash val="solid"/>
            <a:round/>
            <a:headEnd len="lg" w="lg" type="none"/>
            <a:tailEnd len="lg" w="lg" type="triangle"/>
          </a:ln>
        </p:spPr>
      </p:cxnSp>
      <p:sp>
        <p:nvSpPr>
          <p:cNvPr id="156" name="Shape 156"/>
          <p:cNvSpPr/>
          <p:nvPr/>
        </p:nvSpPr>
        <p:spPr>
          <a:xfrm flipH="1" rot="10800000">
            <a:off x="966550" y="2655187"/>
            <a:ext cx="6956124" cy="1757437"/>
          </a:xfrm>
          <a:custGeom>
            <a:pathLst>
              <a:path extrusionOk="0" h="37494" w="179270">
                <a:moveTo>
                  <a:pt x="0" y="37494"/>
                </a:moveTo>
                <a:cubicBezTo>
                  <a:pt x="10761" y="31688"/>
                  <a:pt x="39082" y="7899"/>
                  <a:pt x="64571" y="2660"/>
                </a:cubicBezTo>
                <a:cubicBezTo>
                  <a:pt x="90059" y="-2579"/>
                  <a:pt x="133814" y="1243"/>
                  <a:pt x="152931" y="6058"/>
                </a:cubicBezTo>
                <a:cubicBezTo>
                  <a:pt x="172047" y="10872"/>
                  <a:pt x="174880" y="27298"/>
                  <a:pt x="179270" y="31547"/>
                </a:cubicBezTo>
              </a:path>
            </a:pathLst>
          </a:custGeom>
          <a:noFill/>
          <a:ln cap="flat" cmpd="sng" w="28575">
            <a:solidFill>
              <a:srgbClr val="FFFFFF"/>
            </a:solidFill>
            <a:prstDash val="solid"/>
            <a:round/>
            <a:headEnd len="lg" w="lg" type="none"/>
            <a:tailEnd len="lg" w="lg" type="none"/>
          </a:ln>
        </p:spPr>
      </p:sp>
      <p:cxnSp>
        <p:nvCxnSpPr>
          <p:cNvPr id="157" name="Shape 157"/>
          <p:cNvCxnSpPr/>
          <p:nvPr/>
        </p:nvCxnSpPr>
        <p:spPr>
          <a:xfrm flipH="1" rot="10800000">
            <a:off x="7922675" y="2718900"/>
            <a:ext cx="42600" cy="222900"/>
          </a:xfrm>
          <a:prstGeom prst="straightConnector1">
            <a:avLst/>
          </a:prstGeom>
          <a:noFill/>
          <a:ln cap="flat" cmpd="sng" w="28575">
            <a:solidFill>
              <a:srgbClr val="FFFFFF"/>
            </a:solidFill>
            <a:prstDash val="solid"/>
            <a:round/>
            <a:headEnd len="lg" w="lg"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ph type="title"/>
          </p:nvPr>
        </p:nvSpPr>
        <p:spPr>
          <a:xfrm>
            <a:off x="498475" y="70596"/>
            <a:ext cx="8147051" cy="1089212"/>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Quattrocento"/>
              <a:buNone/>
            </a:pPr>
            <a:r>
              <a:rPr b="0" i="0" lang="en" sz="3600" u="none" cap="none" strike="noStrike">
                <a:solidFill>
                  <a:schemeClr val="dk1"/>
                </a:solidFill>
                <a:latin typeface="Roboto Slab"/>
                <a:ea typeface="Roboto Slab"/>
                <a:cs typeface="Roboto Slab"/>
                <a:sym typeface="Roboto Slab"/>
              </a:rPr>
              <a:t>ACA, 20</a:t>
            </a:r>
            <a:r>
              <a:rPr lang="en" sz="3600">
                <a:latin typeface="Roboto Slab"/>
                <a:ea typeface="Roboto Slab"/>
                <a:cs typeface="Roboto Slab"/>
                <a:sym typeface="Roboto Slab"/>
              </a:rPr>
              <a:t>10</a:t>
            </a:r>
          </a:p>
        </p:txBody>
      </p:sp>
      <p:sp>
        <p:nvSpPr>
          <p:cNvPr id="163" name="Shape 163"/>
          <p:cNvSpPr txBox="1"/>
          <p:nvPr>
            <p:ph idx="1" type="body"/>
          </p:nvPr>
        </p:nvSpPr>
        <p:spPr>
          <a:xfrm>
            <a:off x="498475" y="1321173"/>
            <a:ext cx="8147051" cy="3273448"/>
          </a:xfrm>
          <a:prstGeom prst="rect">
            <a:avLst/>
          </a:prstGeom>
          <a:noFill/>
          <a:ln>
            <a:noFill/>
          </a:ln>
        </p:spPr>
        <p:txBody>
          <a:bodyPr anchorCtr="0" anchor="t" bIns="45700" lIns="91425" rIns="91425" tIns="45700">
            <a:noAutofit/>
          </a:bodyPr>
          <a:lstStyle/>
          <a:p>
            <a:pPr indent="-381000" lvl="0" marL="457200" marR="0" rtl="0" algn="l">
              <a:spcBef>
                <a:spcPts val="0"/>
              </a:spcBef>
              <a:spcAft>
                <a:spcPts val="0"/>
              </a:spcAft>
              <a:buClr>
                <a:srgbClr val="FFFFFF"/>
              </a:buClr>
              <a:buSzPct val="100000"/>
              <a:buFont typeface="Roboto"/>
            </a:pPr>
            <a:r>
              <a:rPr b="0" i="0" lang="en" sz="2400" u="none" cap="none" strike="noStrike">
                <a:solidFill>
                  <a:srgbClr val="FFFFFF"/>
                </a:solidFill>
                <a:latin typeface="Roboto"/>
                <a:ea typeface="Roboto"/>
                <a:cs typeface="Roboto"/>
                <a:sym typeface="Roboto"/>
              </a:rPr>
              <a:t>Composed of two laws:</a:t>
            </a:r>
          </a:p>
          <a:p>
            <a:pPr indent="533400" lvl="1" marR="0" rtl="0" algn="l">
              <a:spcBef>
                <a:spcPts val="0"/>
              </a:spcBef>
              <a:spcAft>
                <a:spcPts val="0"/>
              </a:spcAft>
              <a:buClr>
                <a:srgbClr val="FFFFFF"/>
              </a:buClr>
              <a:buSzPct val="100000"/>
              <a:buFont typeface="Roboto"/>
            </a:pPr>
            <a:r>
              <a:rPr b="0" i="0" lang="en" sz="2400" u="none" cap="none" strike="noStrike">
                <a:solidFill>
                  <a:srgbClr val="FFFFFF"/>
                </a:solidFill>
                <a:latin typeface="Roboto"/>
                <a:ea typeface="Roboto"/>
                <a:cs typeface="Roboto"/>
                <a:sym typeface="Roboto"/>
              </a:rPr>
              <a:t>Patient protection and Affordable Care Act</a:t>
            </a:r>
          </a:p>
          <a:p>
            <a:pPr indent="533400" lvl="1" marR="0" rtl="0" algn="l">
              <a:spcBef>
                <a:spcPts val="0"/>
              </a:spcBef>
              <a:spcAft>
                <a:spcPts val="0"/>
              </a:spcAft>
              <a:buClr>
                <a:srgbClr val="FFFFFF"/>
              </a:buClr>
              <a:buSzPct val="100000"/>
              <a:buFont typeface="Roboto"/>
            </a:pPr>
            <a:r>
              <a:rPr b="0" i="0" lang="en" sz="2400" u="none" cap="none" strike="noStrike">
                <a:solidFill>
                  <a:srgbClr val="FFFFFF"/>
                </a:solidFill>
                <a:latin typeface="Roboto"/>
                <a:ea typeface="Roboto"/>
                <a:cs typeface="Roboto"/>
                <a:sym typeface="Roboto"/>
              </a:rPr>
              <a:t>Health Care and Education Reconciliation Act of 2010</a:t>
            </a:r>
          </a:p>
          <a:p>
            <a:pPr indent="0" lvl="0" marL="457200" marR="0" rtl="0" algn="l">
              <a:spcBef>
                <a:spcPts val="0"/>
              </a:spcBef>
              <a:spcAft>
                <a:spcPts val="0"/>
              </a:spcAft>
              <a:buNone/>
            </a:pPr>
            <a:r>
              <a:t/>
            </a:r>
            <a:endParaRPr sz="2400">
              <a:solidFill>
                <a:srgbClr val="FFFFFF"/>
              </a:solidFill>
              <a:latin typeface="Roboto"/>
              <a:ea typeface="Roboto"/>
              <a:cs typeface="Roboto"/>
              <a:sym typeface="Roboto"/>
            </a:endParaRPr>
          </a:p>
          <a:p>
            <a:pPr indent="76200" lvl="0" marR="0" rtl="0" algn="l">
              <a:spcBef>
                <a:spcPts val="0"/>
              </a:spcBef>
              <a:spcAft>
                <a:spcPts val="0"/>
              </a:spcAft>
              <a:buClr>
                <a:srgbClr val="FFFFFF"/>
              </a:buClr>
              <a:buSzPct val="100000"/>
              <a:buFont typeface="Roboto"/>
            </a:pPr>
            <a:r>
              <a:rPr b="0" i="0" lang="en" sz="2400" u="none" cap="none" strike="noStrike">
                <a:solidFill>
                  <a:srgbClr val="FFFFFF"/>
                </a:solidFill>
                <a:latin typeface="Roboto"/>
                <a:ea typeface="Roboto"/>
                <a:cs typeface="Roboto"/>
                <a:sym typeface="Roboto"/>
              </a:rPr>
              <a:t>Increase both private and public insurance</a:t>
            </a:r>
            <a:r>
              <a:rPr lang="en" sz="2400">
                <a:solidFill>
                  <a:srgbClr val="FFFFFF"/>
                </a:solidFill>
                <a:latin typeface="Roboto"/>
                <a:ea typeface="Roboto"/>
                <a:cs typeface="Roboto"/>
                <a:sym typeface="Roboto"/>
              </a:rPr>
              <a:t>, reducing the number of uninsured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7" name="Shape 167"/>
        <p:cNvGrpSpPr/>
        <p:nvPr/>
      </p:nvGrpSpPr>
      <p:grpSpPr>
        <a:xfrm>
          <a:off x="0" y="0"/>
          <a:ext cx="0" cy="0"/>
          <a:chOff x="0" y="0"/>
          <a:chExt cx="0" cy="0"/>
        </a:xfrm>
      </p:grpSpPr>
      <p:sp>
        <p:nvSpPr>
          <p:cNvPr id="168" name="Shape 168"/>
          <p:cNvSpPr txBox="1"/>
          <p:nvPr>
            <p:ph type="title"/>
          </p:nvPr>
        </p:nvSpPr>
        <p:spPr>
          <a:xfrm>
            <a:off x="498475" y="70596"/>
            <a:ext cx="8147099" cy="1089299"/>
          </a:xfrm>
          <a:prstGeom prst="rect">
            <a:avLst/>
          </a:prstGeom>
        </p:spPr>
        <p:txBody>
          <a:bodyPr anchorCtr="0" anchor="b" bIns="91425" lIns="91425" rIns="91425" tIns="91425">
            <a:noAutofit/>
          </a:bodyPr>
          <a:lstStyle/>
          <a:p>
            <a:pPr lvl="0" algn="l">
              <a:spcBef>
                <a:spcPts val="0"/>
              </a:spcBef>
              <a:buNone/>
            </a:pPr>
            <a:r>
              <a:rPr lang="en" sz="3600">
                <a:latin typeface="Roboto Slab"/>
                <a:ea typeface="Roboto Slab"/>
                <a:cs typeface="Roboto Slab"/>
                <a:sym typeface="Roboto Slab"/>
              </a:rPr>
              <a:t>Rush Limbaugh on ACA</a:t>
            </a:r>
          </a:p>
        </p:txBody>
      </p:sp>
      <p:sp>
        <p:nvSpPr>
          <p:cNvPr id="169" name="Shape 169"/>
          <p:cNvSpPr txBox="1"/>
          <p:nvPr>
            <p:ph idx="1" type="body"/>
          </p:nvPr>
        </p:nvSpPr>
        <p:spPr>
          <a:xfrm>
            <a:off x="498475" y="935098"/>
            <a:ext cx="8147100" cy="3273299"/>
          </a:xfrm>
          <a:prstGeom prst="rect">
            <a:avLst/>
          </a:prstGeom>
        </p:spPr>
        <p:txBody>
          <a:bodyPr anchorCtr="0" anchor="t" bIns="91425" lIns="91425" rIns="91425" tIns="91425">
            <a:noAutofit/>
          </a:bodyPr>
          <a:lstStyle/>
          <a:p>
            <a:pPr indent="0" lvl="0" marL="0" rtl="0" algn="ctr">
              <a:spcBef>
                <a:spcPts val="0"/>
              </a:spcBef>
              <a:buNone/>
            </a:pPr>
            <a:r>
              <a:t/>
            </a:r>
            <a:endParaRPr sz="3000">
              <a:solidFill>
                <a:srgbClr val="FFFFFF"/>
              </a:solidFill>
              <a:latin typeface="Roboto"/>
              <a:ea typeface="Roboto"/>
              <a:cs typeface="Roboto"/>
              <a:sym typeface="Roboto"/>
            </a:endParaRPr>
          </a:p>
          <a:p>
            <a:pPr indent="0" lvl="0" marL="0" rtl="0" algn="ctr">
              <a:spcBef>
                <a:spcPts val="0"/>
              </a:spcBef>
              <a:buNone/>
            </a:pPr>
            <a:r>
              <a:rPr lang="en" sz="3000">
                <a:solidFill>
                  <a:srgbClr val="FFFF00"/>
                </a:solidFill>
                <a:latin typeface="Roboto"/>
                <a:ea typeface="Roboto"/>
                <a:cs typeface="Roboto"/>
                <a:sym typeface="Roboto"/>
              </a:rPr>
              <a:t>“This is a civil rights bill, this is reparations, whatever you want to call it.”</a:t>
            </a:r>
          </a:p>
          <a:p>
            <a:pPr indent="0" lvl="0" mar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498475" y="70596"/>
            <a:ext cx="8147051" cy="1089212"/>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Quattrocento"/>
              <a:buNone/>
            </a:pPr>
            <a:r>
              <a:rPr b="0" i="0" lang="en" sz="3600" u="none" cap="none" strike="noStrike">
                <a:solidFill>
                  <a:schemeClr val="dk1"/>
                </a:solidFill>
                <a:latin typeface="Roboto Slab"/>
                <a:ea typeface="Roboto Slab"/>
                <a:cs typeface="Roboto Slab"/>
                <a:sym typeface="Roboto Slab"/>
              </a:rPr>
              <a:t>Medicaid Expansion</a:t>
            </a:r>
          </a:p>
        </p:txBody>
      </p:sp>
      <p:sp>
        <p:nvSpPr>
          <p:cNvPr id="175" name="Shape 175"/>
          <p:cNvSpPr txBox="1"/>
          <p:nvPr>
            <p:ph idx="1" type="body"/>
          </p:nvPr>
        </p:nvSpPr>
        <p:spPr>
          <a:xfrm>
            <a:off x="498475" y="1321173"/>
            <a:ext cx="8147051" cy="3273448"/>
          </a:xfrm>
          <a:prstGeom prst="rect">
            <a:avLst/>
          </a:prstGeom>
          <a:noFill/>
          <a:ln>
            <a:noFill/>
          </a:ln>
        </p:spPr>
        <p:txBody>
          <a:bodyPr anchorCtr="0" anchor="t" bIns="45700" lIns="91425" rIns="91425" tIns="45700">
            <a:noAutofit/>
          </a:bodyPr>
          <a:lstStyle/>
          <a:p>
            <a:pPr indent="-381000" lvl="0" marL="457200" marR="0" rtl="0" algn="l">
              <a:spcBef>
                <a:spcPts val="0"/>
              </a:spcBef>
              <a:spcAft>
                <a:spcPts val="0"/>
              </a:spcAft>
              <a:buClr>
                <a:srgbClr val="FFFFFF"/>
              </a:buClr>
              <a:buSzPct val="100000"/>
              <a:buFont typeface="Roboto"/>
            </a:pPr>
            <a:r>
              <a:rPr b="0" i="0" lang="en" sz="2400" u="none" cap="none" strike="noStrike">
                <a:solidFill>
                  <a:srgbClr val="FFFFFF"/>
                </a:solidFill>
                <a:latin typeface="Roboto"/>
                <a:ea typeface="Roboto"/>
                <a:cs typeface="Roboto"/>
                <a:sym typeface="Roboto"/>
              </a:rPr>
              <a:t>Original law required expansion to anyone making less than 138% of federal poverty level</a:t>
            </a:r>
            <a:br>
              <a:rPr lang="en" sz="2400">
                <a:solidFill>
                  <a:srgbClr val="FFFFFF"/>
                </a:solidFill>
                <a:latin typeface="Roboto"/>
                <a:ea typeface="Roboto"/>
                <a:cs typeface="Roboto"/>
                <a:sym typeface="Roboto"/>
              </a:rPr>
            </a:br>
          </a:p>
          <a:p>
            <a:pPr indent="-381000" lvl="0" marL="457200" marR="0" rtl="0" algn="l">
              <a:spcBef>
                <a:spcPts val="2000"/>
              </a:spcBef>
              <a:spcAft>
                <a:spcPts val="0"/>
              </a:spcAft>
              <a:buClr>
                <a:srgbClr val="FFFFFF"/>
              </a:buClr>
              <a:buSzPct val="100000"/>
              <a:buFont typeface="Roboto"/>
            </a:pPr>
            <a:r>
              <a:rPr b="0" i="0" lang="en" sz="2400" u="none" cap="none" strike="noStrike">
                <a:solidFill>
                  <a:srgbClr val="FFFFFF"/>
                </a:solidFill>
                <a:latin typeface="Roboto"/>
                <a:ea typeface="Roboto"/>
                <a:cs typeface="Roboto"/>
                <a:sym typeface="Roboto"/>
              </a:rPr>
              <a:t>Federal government covers all costs of expansion until 2016, then 90% of costs after that</a:t>
            </a:r>
            <a:br>
              <a:rPr b="0" i="0" lang="en" sz="2400" u="none" cap="none" strike="noStrike">
                <a:solidFill>
                  <a:srgbClr val="FFFFFF"/>
                </a:solidFill>
                <a:latin typeface="Roboto"/>
                <a:ea typeface="Roboto"/>
                <a:cs typeface="Roboto"/>
                <a:sym typeface="Roboto"/>
              </a:rPr>
            </a:br>
          </a:p>
          <a:p>
            <a:pPr indent="-381000" lvl="0" marL="457200" marR="0" rtl="0" algn="l">
              <a:spcBef>
                <a:spcPts val="2000"/>
              </a:spcBef>
              <a:buClr>
                <a:srgbClr val="FFFFFF"/>
              </a:buClr>
              <a:buSzPct val="100000"/>
              <a:buFont typeface="Roboto"/>
            </a:pPr>
            <a:r>
              <a:rPr b="0" i="0" lang="en" sz="2400" u="none" cap="none" strike="noStrike">
                <a:solidFill>
                  <a:srgbClr val="FFFFFF"/>
                </a:solidFill>
                <a:latin typeface="Roboto"/>
                <a:ea typeface="Roboto"/>
                <a:cs typeface="Roboto"/>
                <a:sym typeface="Roboto"/>
              </a:rPr>
              <a:t>Supreme court struck down the “required” expansion allowing states to decide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9" name="Shape 179"/>
        <p:cNvGrpSpPr/>
        <p:nvPr/>
      </p:nvGrpSpPr>
      <p:grpSpPr>
        <a:xfrm>
          <a:off x="0" y="0"/>
          <a:ext cx="0" cy="0"/>
          <a:chOff x="0" y="0"/>
          <a:chExt cx="0" cy="0"/>
        </a:xfrm>
      </p:grpSpPr>
      <p:sp>
        <p:nvSpPr>
          <p:cNvPr id="180" name="Shape 180"/>
          <p:cNvSpPr/>
          <p:nvPr/>
        </p:nvSpPr>
        <p:spPr>
          <a:xfrm>
            <a:off x="4479667" y="2433250"/>
            <a:ext cx="184666" cy="2769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 sz="1800" u="none" cap="none" strike="noStrike">
                <a:solidFill>
                  <a:schemeClr val="dk1"/>
                </a:solidFill>
                <a:latin typeface="Quattrocento"/>
                <a:ea typeface="Quattrocento"/>
                <a:cs typeface="Quattrocento"/>
                <a:sym typeface="Quattrocento"/>
              </a:rPr>
              <a:t>￼</a:t>
            </a:r>
          </a:p>
        </p:txBody>
      </p:sp>
      <p:sp>
        <p:nvSpPr>
          <p:cNvPr id="181" name="Shape 181"/>
          <p:cNvSpPr/>
          <p:nvPr/>
        </p:nvSpPr>
        <p:spPr>
          <a:xfrm>
            <a:off x="4479667" y="2433250"/>
            <a:ext cx="184666" cy="2769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800">
                <a:solidFill>
                  <a:schemeClr val="dk1"/>
                </a:solidFill>
                <a:latin typeface="Quattrocento"/>
                <a:ea typeface="Quattrocento"/>
                <a:cs typeface="Quattrocento"/>
                <a:sym typeface="Quattrocento"/>
              </a:rPr>
              <a:t>￼</a:t>
            </a:r>
          </a:p>
        </p:txBody>
      </p:sp>
      <p:pic>
        <p:nvPicPr>
          <p:cNvPr descr="map2.png" id="182" name="Shape 182"/>
          <p:cNvPicPr preferRelativeResize="0"/>
          <p:nvPr/>
        </p:nvPicPr>
        <p:blipFill rotWithShape="1">
          <a:blip r:embed="rId3">
            <a:alphaModFix/>
          </a:blip>
          <a:srcRect b="0" l="0" r="0" t="0"/>
          <a:stretch/>
        </p:blipFill>
        <p:spPr>
          <a:xfrm>
            <a:off x="0" y="0"/>
            <a:ext cx="9144000" cy="5141332"/>
          </a:xfrm>
          <a:prstGeom prst="rect">
            <a:avLst/>
          </a:prstGeom>
          <a:noFill/>
          <a:ln>
            <a:noFill/>
          </a:ln>
        </p:spPr>
      </p:pic>
      <p:sp>
        <p:nvSpPr>
          <p:cNvPr id="183" name="Shape 183"/>
          <p:cNvSpPr txBox="1"/>
          <p:nvPr/>
        </p:nvSpPr>
        <p:spPr>
          <a:xfrm>
            <a:off x="1603650" y="300800"/>
            <a:ext cx="6216900" cy="867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3600">
                <a:solidFill>
                  <a:schemeClr val="dk2"/>
                </a:solidFill>
                <a:latin typeface="Roboto Slab"/>
                <a:ea typeface="Roboto Slab"/>
                <a:cs typeface="Roboto Slab"/>
                <a:sym typeface="Roboto Slab"/>
              </a:rPr>
              <a:t>Poverty Rate, 2013</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descr="981px-African_American_by_state_in_the_USA_in_2010.svg.png" id="188" name="Shape 188"/>
          <p:cNvPicPr preferRelativeResize="0"/>
          <p:nvPr/>
        </p:nvPicPr>
        <p:blipFill>
          <a:blip r:embed="rId3">
            <a:alphaModFix/>
          </a:blip>
          <a:stretch>
            <a:fillRect/>
          </a:stretch>
        </p:blipFill>
        <p:spPr>
          <a:xfrm>
            <a:off x="0" y="0"/>
            <a:ext cx="8566680"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2" name="Shape 192"/>
        <p:cNvGrpSpPr/>
        <p:nvPr/>
      </p:nvGrpSpPr>
      <p:grpSpPr>
        <a:xfrm>
          <a:off x="0" y="0"/>
          <a:ext cx="0" cy="0"/>
          <a:chOff x="0" y="0"/>
          <a:chExt cx="0" cy="0"/>
        </a:xfrm>
      </p:grpSpPr>
      <p:pic>
        <p:nvPicPr>
          <p:cNvPr descr="85.png" id="193" name="Shape 193"/>
          <p:cNvPicPr preferRelativeResize="0"/>
          <p:nvPr/>
        </p:nvPicPr>
        <p:blipFill rotWithShape="1">
          <a:blip r:embed="rId3">
            <a:alphaModFix/>
          </a:blip>
          <a:srcRect b="0" l="0" r="0" t="0"/>
          <a:stretch/>
        </p:blipFill>
        <p:spPr>
          <a:xfrm>
            <a:off x="0" y="0"/>
            <a:ext cx="9144000" cy="5073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7" name="Shape 197"/>
        <p:cNvGrpSpPr/>
        <p:nvPr/>
      </p:nvGrpSpPr>
      <p:grpSpPr>
        <a:xfrm>
          <a:off x="0" y="0"/>
          <a:ext cx="0" cy="0"/>
          <a:chOff x="0" y="0"/>
          <a:chExt cx="0" cy="0"/>
        </a:xfrm>
      </p:grpSpPr>
      <p:sp>
        <p:nvSpPr>
          <p:cNvPr id="198" name="Shape 198"/>
          <p:cNvSpPr txBox="1"/>
          <p:nvPr>
            <p:ph type="title"/>
          </p:nvPr>
        </p:nvSpPr>
        <p:spPr>
          <a:xfrm>
            <a:off x="498450" y="70596"/>
            <a:ext cx="8147099" cy="108929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Quattrocento"/>
              <a:buNone/>
            </a:pPr>
            <a:r>
              <a:rPr b="0" i="0" lang="en" sz="3600" u="none" cap="none" strike="noStrike">
                <a:solidFill>
                  <a:schemeClr val="dk1"/>
                </a:solidFill>
                <a:latin typeface="Roboto Slab"/>
                <a:ea typeface="Roboto Slab"/>
                <a:cs typeface="Roboto Slab"/>
                <a:sym typeface="Roboto Slab"/>
              </a:rPr>
              <a:t>The</a:t>
            </a:r>
            <a:r>
              <a:rPr lang="en" sz="3600">
                <a:latin typeface="Roboto Slab"/>
                <a:ea typeface="Roboto Slab"/>
                <a:cs typeface="Roboto Slab"/>
                <a:sym typeface="Roboto Slab"/>
              </a:rPr>
              <a:t> Coverage Gap</a:t>
            </a:r>
          </a:p>
        </p:txBody>
      </p:sp>
      <p:sp>
        <p:nvSpPr>
          <p:cNvPr id="199" name="Shape 199"/>
          <p:cNvSpPr txBox="1"/>
          <p:nvPr/>
        </p:nvSpPr>
        <p:spPr>
          <a:xfrm>
            <a:off x="0" y="4777500"/>
            <a:ext cx="7883399" cy="366000"/>
          </a:xfrm>
          <a:prstGeom prst="rect">
            <a:avLst/>
          </a:prstGeom>
          <a:noFill/>
          <a:ln>
            <a:noFill/>
          </a:ln>
        </p:spPr>
        <p:txBody>
          <a:bodyPr anchorCtr="0" anchor="t" bIns="91425" lIns="91425" rIns="91425" tIns="91425">
            <a:noAutofit/>
          </a:bodyPr>
          <a:lstStyle/>
          <a:p>
            <a:pPr lvl="0" rtl="0">
              <a:spcBef>
                <a:spcPts val="0"/>
              </a:spcBef>
              <a:buNone/>
            </a:pPr>
            <a:r>
              <a:rPr lang="en"/>
              <a:t>Source: Kaiser Family Foundation</a:t>
            </a:r>
          </a:p>
        </p:txBody>
      </p:sp>
      <p:pic>
        <p:nvPicPr>
          <p:cNvPr descr="fig2.png" id="200" name="Shape 200"/>
          <p:cNvPicPr preferRelativeResize="0"/>
          <p:nvPr/>
        </p:nvPicPr>
        <p:blipFill>
          <a:blip r:embed="rId3">
            <a:alphaModFix/>
          </a:blip>
          <a:stretch>
            <a:fillRect/>
          </a:stretch>
        </p:blipFill>
        <p:spPr>
          <a:xfrm>
            <a:off x="2044737" y="1354375"/>
            <a:ext cx="5054475" cy="3294550"/>
          </a:xfrm>
          <a:prstGeom prst="rect">
            <a:avLst/>
          </a:prstGeom>
          <a:noFill/>
          <a:ln>
            <a:noFill/>
          </a:ln>
        </p:spPr>
      </p:pic>
      <p:sp>
        <p:nvSpPr>
          <p:cNvPr id="201" name="Shape 201"/>
          <p:cNvSpPr txBox="1"/>
          <p:nvPr/>
        </p:nvSpPr>
        <p:spPr>
          <a:xfrm>
            <a:off x="6785475" y="3086100"/>
            <a:ext cx="1246199" cy="20475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5" name="Shape 205"/>
        <p:cNvGrpSpPr/>
        <p:nvPr/>
      </p:nvGrpSpPr>
      <p:grpSpPr>
        <a:xfrm>
          <a:off x="0" y="0"/>
          <a:ext cx="0" cy="0"/>
          <a:chOff x="0" y="0"/>
          <a:chExt cx="0" cy="0"/>
        </a:xfrm>
      </p:grpSpPr>
      <p:sp>
        <p:nvSpPr>
          <p:cNvPr id="206" name="Shape 206"/>
          <p:cNvSpPr txBox="1"/>
          <p:nvPr>
            <p:ph type="title"/>
          </p:nvPr>
        </p:nvSpPr>
        <p:spPr>
          <a:xfrm>
            <a:off x="498475" y="70596"/>
            <a:ext cx="8147099" cy="108929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Quattrocento"/>
              <a:buNone/>
            </a:pPr>
            <a:r>
              <a:rPr lang="en" sz="3600">
                <a:latin typeface="Roboto"/>
                <a:ea typeface="Roboto"/>
                <a:cs typeface="Roboto"/>
                <a:sym typeface="Roboto"/>
              </a:rPr>
              <a:t>Racial Disparities in Coverage</a:t>
            </a:r>
          </a:p>
        </p:txBody>
      </p:sp>
      <p:sp>
        <p:nvSpPr>
          <p:cNvPr id="207" name="Shape 207"/>
          <p:cNvSpPr txBox="1"/>
          <p:nvPr/>
        </p:nvSpPr>
        <p:spPr>
          <a:xfrm>
            <a:off x="564075" y="4755750"/>
            <a:ext cx="7883399" cy="366000"/>
          </a:xfrm>
          <a:prstGeom prst="rect">
            <a:avLst/>
          </a:prstGeom>
          <a:noFill/>
          <a:ln>
            <a:noFill/>
          </a:ln>
        </p:spPr>
        <p:txBody>
          <a:bodyPr anchorCtr="0" anchor="t" bIns="91425" lIns="91425" rIns="91425" tIns="91425">
            <a:noAutofit/>
          </a:bodyPr>
          <a:lstStyle/>
          <a:p>
            <a:pPr lvl="0" rtl="0">
              <a:spcBef>
                <a:spcPts val="0"/>
              </a:spcBef>
              <a:buNone/>
            </a:pPr>
            <a:r>
              <a:rPr lang="en"/>
              <a:t>Source: Kaiser Family Foundation</a:t>
            </a:r>
          </a:p>
        </p:txBody>
      </p:sp>
      <p:pic>
        <p:nvPicPr>
          <p:cNvPr descr="fig3.png" id="208" name="Shape 208"/>
          <p:cNvPicPr preferRelativeResize="0"/>
          <p:nvPr/>
        </p:nvPicPr>
        <p:blipFill rotWithShape="1">
          <a:blip r:embed="rId3">
            <a:alphaModFix/>
          </a:blip>
          <a:srcRect b="11198" l="0" r="0" t="6033"/>
          <a:stretch/>
        </p:blipFill>
        <p:spPr>
          <a:xfrm>
            <a:off x="1420337" y="1260775"/>
            <a:ext cx="6303324" cy="3554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sz="3600"/>
              <a:t>Outline</a:t>
            </a:r>
          </a:p>
        </p:txBody>
      </p:sp>
      <p:sp>
        <p:nvSpPr>
          <p:cNvPr id="77" name="Shape 77"/>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381000" lvl="0" marL="457200" rtl="0">
              <a:spcBef>
                <a:spcPts val="0"/>
              </a:spcBef>
              <a:buSzPct val="100000"/>
              <a:buAutoNum type="arabicPeriod"/>
            </a:pPr>
            <a:r>
              <a:rPr lang="en" sz="2400"/>
              <a:t>How racism affects our healthcare system</a:t>
            </a:r>
          </a:p>
          <a:p>
            <a:pPr indent="-381000" lvl="0" marL="457200" rtl="0">
              <a:spcBef>
                <a:spcPts val="0"/>
              </a:spcBef>
              <a:buSzPct val="100000"/>
              <a:buAutoNum type="arabicPeriod"/>
            </a:pPr>
            <a:r>
              <a:rPr lang="en" sz="2400"/>
              <a:t>How insurance access facilitates racial discrimination in health care access </a:t>
            </a:r>
          </a:p>
          <a:p>
            <a:pPr indent="-381000" lvl="0" marL="457200" rtl="0">
              <a:spcBef>
                <a:spcPts val="0"/>
              </a:spcBef>
              <a:buSzPct val="100000"/>
              <a:buAutoNum type="arabicPeriod"/>
            </a:pPr>
            <a:r>
              <a:rPr lang="en" sz="2400"/>
              <a:t>Segregated care</a:t>
            </a:r>
          </a:p>
          <a:p>
            <a:pPr indent="-381000" lvl="0" marL="457200">
              <a:spcBef>
                <a:spcPts val="0"/>
              </a:spcBef>
              <a:buSzPct val="100000"/>
              <a:buAutoNum type="arabicPeriod"/>
            </a:pPr>
            <a:r>
              <a:rPr lang="en" sz="2400"/>
              <a:t>Discussion: How do we incorporate racial justice into the fight for single payer?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2" name="Shape 212"/>
        <p:cNvGrpSpPr/>
        <p:nvPr/>
      </p:nvGrpSpPr>
      <p:grpSpPr>
        <a:xfrm>
          <a:off x="0" y="0"/>
          <a:ext cx="0" cy="0"/>
          <a:chOff x="0" y="0"/>
          <a:chExt cx="0" cy="0"/>
        </a:xfrm>
      </p:grpSpPr>
      <p:pic>
        <p:nvPicPr>
          <p:cNvPr descr="fig4.png" id="213" name="Shape 213"/>
          <p:cNvPicPr preferRelativeResize="0"/>
          <p:nvPr/>
        </p:nvPicPr>
        <p:blipFill rotWithShape="1">
          <a:blip r:embed="rId3">
            <a:alphaModFix/>
          </a:blip>
          <a:srcRect b="7137" l="0" r="0" t="5814"/>
          <a:stretch/>
        </p:blipFill>
        <p:spPr>
          <a:xfrm>
            <a:off x="1506775" y="1283075"/>
            <a:ext cx="6204900" cy="3525599"/>
          </a:xfrm>
          <a:prstGeom prst="rect">
            <a:avLst/>
          </a:prstGeom>
          <a:noFill/>
          <a:ln>
            <a:noFill/>
          </a:ln>
        </p:spPr>
      </p:pic>
      <p:sp>
        <p:nvSpPr>
          <p:cNvPr id="214" name="Shape 214"/>
          <p:cNvSpPr txBox="1"/>
          <p:nvPr/>
        </p:nvSpPr>
        <p:spPr>
          <a:xfrm>
            <a:off x="564075" y="4755750"/>
            <a:ext cx="7883399" cy="366000"/>
          </a:xfrm>
          <a:prstGeom prst="rect">
            <a:avLst/>
          </a:prstGeom>
          <a:noFill/>
          <a:ln>
            <a:noFill/>
          </a:ln>
        </p:spPr>
        <p:txBody>
          <a:bodyPr anchorCtr="0" anchor="t" bIns="91425" lIns="91425" rIns="91425" tIns="91425">
            <a:noAutofit/>
          </a:bodyPr>
          <a:lstStyle/>
          <a:p>
            <a:pPr lvl="0" rtl="0">
              <a:spcBef>
                <a:spcPts val="0"/>
              </a:spcBef>
              <a:buNone/>
            </a:pPr>
            <a:r>
              <a:rPr lang="en"/>
              <a:t>Source: Kaiser Family Foundation</a:t>
            </a:r>
          </a:p>
        </p:txBody>
      </p:sp>
      <p:sp>
        <p:nvSpPr>
          <p:cNvPr id="215" name="Shape 215"/>
          <p:cNvSpPr txBox="1"/>
          <p:nvPr>
            <p:ph idx="4294967295" type="title"/>
          </p:nvPr>
        </p:nvSpPr>
        <p:spPr>
          <a:xfrm>
            <a:off x="498475" y="70596"/>
            <a:ext cx="8147099" cy="1089299"/>
          </a:xfrm>
          <a:prstGeom prst="rect">
            <a:avLst/>
          </a:prstGeom>
          <a:noFill/>
          <a:ln>
            <a:noFill/>
          </a:ln>
        </p:spPr>
        <p:txBody>
          <a:bodyPr anchorCtr="0" anchor="b" bIns="45700" lIns="91425" rIns="91425" tIns="45700">
            <a:noAutofit/>
          </a:bodyPr>
          <a:lstStyle/>
          <a:p>
            <a:pPr indent="0" lvl="0" marL="0" marR="0" rtl="0">
              <a:spcBef>
                <a:spcPts val="0"/>
              </a:spcBef>
              <a:buClr>
                <a:schemeClr val="dk1"/>
              </a:buClr>
              <a:buSzPct val="25000"/>
              <a:buFont typeface="Quattrocento"/>
              <a:buNone/>
            </a:pPr>
            <a:r>
              <a:rPr lang="en" sz="3600"/>
              <a:t>Race and Coverage Gap</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pic>
        <p:nvPicPr>
          <p:cNvPr descr="Distribution.png" id="220" name="Shape 220"/>
          <p:cNvPicPr preferRelativeResize="0"/>
          <p:nvPr/>
        </p:nvPicPr>
        <p:blipFill>
          <a:blip r:embed="rId3">
            <a:alphaModFix/>
          </a:blip>
          <a:stretch>
            <a:fillRect/>
          </a:stretch>
        </p:blipFill>
        <p:spPr>
          <a:xfrm>
            <a:off x="1187075" y="0"/>
            <a:ext cx="6785199" cy="4792375"/>
          </a:xfrm>
          <a:prstGeom prst="rect">
            <a:avLst/>
          </a:prstGeom>
          <a:noFill/>
          <a:ln>
            <a:noFill/>
          </a:ln>
        </p:spPr>
      </p:pic>
      <p:sp>
        <p:nvSpPr>
          <p:cNvPr id="221" name="Shape 221"/>
          <p:cNvSpPr txBox="1"/>
          <p:nvPr/>
        </p:nvSpPr>
        <p:spPr>
          <a:xfrm>
            <a:off x="1973900" y="4744925"/>
            <a:ext cx="5466300" cy="607500"/>
          </a:xfrm>
          <a:prstGeom prst="rect">
            <a:avLst/>
          </a:prstGeom>
          <a:noFill/>
          <a:ln>
            <a:noFill/>
          </a:ln>
        </p:spPr>
        <p:txBody>
          <a:bodyPr anchorCtr="0" anchor="t" bIns="91425" lIns="91425" rIns="91425" tIns="91425">
            <a:noAutofit/>
          </a:bodyPr>
          <a:lstStyle/>
          <a:p>
            <a:pPr lvl="0">
              <a:spcBef>
                <a:spcPts val="0"/>
              </a:spcBef>
              <a:buNone/>
            </a:pPr>
            <a:r>
              <a:rPr lang="en"/>
              <a:t>source: Kaiser Family Foundation http://kff.org/statedata/</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pic>
        <p:nvPicPr>
          <p:cNvPr descr="Rates.png" id="226" name="Shape 226"/>
          <p:cNvPicPr preferRelativeResize="0"/>
          <p:nvPr/>
        </p:nvPicPr>
        <p:blipFill>
          <a:blip r:embed="rId3">
            <a:alphaModFix/>
          </a:blip>
          <a:stretch>
            <a:fillRect/>
          </a:stretch>
        </p:blipFill>
        <p:spPr>
          <a:xfrm>
            <a:off x="188125" y="419100"/>
            <a:ext cx="8858250" cy="4724400"/>
          </a:xfrm>
          <a:prstGeom prst="rect">
            <a:avLst/>
          </a:prstGeom>
          <a:noFill/>
          <a:ln>
            <a:noFill/>
          </a:ln>
        </p:spPr>
      </p:pic>
      <p:sp>
        <p:nvSpPr>
          <p:cNvPr id="227" name="Shape 227"/>
          <p:cNvSpPr txBox="1"/>
          <p:nvPr/>
        </p:nvSpPr>
        <p:spPr>
          <a:xfrm>
            <a:off x="597525" y="63400"/>
            <a:ext cx="4517700" cy="3015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rPr>
              <a:t>Medicaid / Uninsured Rates by Race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pic>
        <p:nvPicPr>
          <p:cNvPr descr="Screen Shot 2016-02-16 at 9.30.53 PM.png" id="232" name="Shape 232"/>
          <p:cNvPicPr preferRelativeResize="0"/>
          <p:nvPr/>
        </p:nvPicPr>
        <p:blipFill>
          <a:blip r:embed="rId3">
            <a:alphaModFix/>
          </a:blip>
          <a:stretch>
            <a:fillRect/>
          </a:stretch>
        </p:blipFill>
        <p:spPr>
          <a:xfrm>
            <a:off x="2314575" y="318200"/>
            <a:ext cx="4514850" cy="411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pic>
        <p:nvPicPr>
          <p:cNvPr descr="Screen Shot 2016-02-16 at 9.35.25 PM.png" id="237" name="Shape 237"/>
          <p:cNvPicPr preferRelativeResize="0"/>
          <p:nvPr/>
        </p:nvPicPr>
        <p:blipFill>
          <a:blip r:embed="rId3">
            <a:alphaModFix/>
          </a:blip>
          <a:stretch>
            <a:fillRect/>
          </a:stretch>
        </p:blipFill>
        <p:spPr>
          <a:xfrm rot="5400000">
            <a:off x="2373462" y="-1341487"/>
            <a:ext cx="4397074" cy="7703250"/>
          </a:xfrm>
          <a:prstGeom prst="rect">
            <a:avLst/>
          </a:prstGeom>
          <a:noFill/>
          <a:ln>
            <a:noFill/>
          </a:ln>
        </p:spPr>
      </p:pic>
      <p:sp>
        <p:nvSpPr>
          <p:cNvPr id="238" name="Shape 238"/>
          <p:cNvSpPr/>
          <p:nvPr/>
        </p:nvSpPr>
        <p:spPr>
          <a:xfrm>
            <a:off x="3141550" y="1557200"/>
            <a:ext cx="353100" cy="12402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9" name="Shape 239"/>
          <p:cNvSpPr/>
          <p:nvPr/>
        </p:nvSpPr>
        <p:spPr>
          <a:xfrm>
            <a:off x="4644425" y="1557200"/>
            <a:ext cx="516000" cy="12402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0" name="Shape 240"/>
          <p:cNvSpPr/>
          <p:nvPr/>
        </p:nvSpPr>
        <p:spPr>
          <a:xfrm>
            <a:off x="6889675" y="1557200"/>
            <a:ext cx="1303800" cy="1240200"/>
          </a:xfrm>
          <a:prstGeom prst="rect">
            <a:avLst/>
          </a:prstGeom>
          <a:no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553525"/>
            <a:ext cx="8520600" cy="572700"/>
          </a:xfrm>
          <a:prstGeom prst="rect">
            <a:avLst/>
          </a:prstGeom>
        </p:spPr>
        <p:txBody>
          <a:bodyPr anchorCtr="0" anchor="b" bIns="91425" lIns="91425" rIns="91425" tIns="91425">
            <a:noAutofit/>
          </a:bodyPr>
          <a:lstStyle/>
          <a:p>
            <a:pPr lvl="0" rtl="0">
              <a:spcBef>
                <a:spcPts val="0"/>
              </a:spcBef>
              <a:buNone/>
            </a:pPr>
            <a:r>
              <a:rPr lang="en"/>
              <a:t>We participate in this every day: </a:t>
            </a:r>
          </a:p>
          <a:p>
            <a:pPr indent="0" lvl="0" marL="914400">
              <a:spcBef>
                <a:spcPts val="0"/>
              </a:spcBef>
              <a:buNone/>
            </a:pPr>
            <a:r>
              <a:rPr lang="en"/>
              <a:t>Segregated Care at Mount Sinai </a:t>
            </a:r>
          </a:p>
        </p:txBody>
      </p:sp>
      <p:sp>
        <p:nvSpPr>
          <p:cNvPr id="246" name="Shape 246"/>
          <p:cNvSpPr txBox="1"/>
          <p:nvPr>
            <p:ph idx="1" type="body"/>
          </p:nvPr>
        </p:nvSpPr>
        <p:spPr>
          <a:xfrm>
            <a:off x="311700" y="1383000"/>
            <a:ext cx="8520600" cy="2377500"/>
          </a:xfrm>
          <a:prstGeom prst="rect">
            <a:avLst/>
          </a:prstGeom>
        </p:spPr>
        <p:txBody>
          <a:bodyPr anchorCtr="0" anchor="t" bIns="91425" lIns="91425" rIns="91425" tIns="91425">
            <a:noAutofit/>
          </a:bodyPr>
          <a:lstStyle/>
          <a:p>
            <a:pPr lvl="0">
              <a:spcBef>
                <a:spcPts val="0"/>
              </a:spcBef>
              <a:buNone/>
            </a:pPr>
            <a:r>
              <a:rPr lang="en"/>
              <a:t>Insurance status is a major mechanism to perpetuate racism in health care -- to provide worse care to people of color</a:t>
            </a:r>
          </a:p>
        </p:txBody>
      </p:sp>
      <p:graphicFrame>
        <p:nvGraphicFramePr>
          <p:cNvPr id="247" name="Shape 247"/>
          <p:cNvGraphicFramePr/>
          <p:nvPr/>
        </p:nvGraphicFramePr>
        <p:xfrm>
          <a:off x="2329353" y="2539643"/>
          <a:ext cx="2999999" cy="3000000"/>
        </p:xfrm>
        <a:graphic>
          <a:graphicData uri="http://schemas.openxmlformats.org/drawingml/2006/table">
            <a:tbl>
              <a:tblPr>
                <a:noFill/>
                <a:tableStyleId>{9F8D20C7-D2F8-4851-BE6B-14C6903F6680}</a:tableStyleId>
              </a:tblPr>
              <a:tblGrid>
                <a:gridCol w="382850"/>
                <a:gridCol w="939050"/>
                <a:gridCol w="1243000"/>
                <a:gridCol w="382850"/>
                <a:gridCol w="1154675"/>
                <a:gridCol w="382850"/>
              </a:tblGrid>
              <a:tr h="222875">
                <a:tc gridSpan="6">
                  <a:txBody>
                    <a:bodyPr>
                      <a:noAutofit/>
                    </a:bodyPr>
                    <a:lstStyle/>
                    <a:p>
                      <a:pPr indent="0" lvl="0" marL="0" marR="0" rtl="0" algn="l">
                        <a:spcBef>
                          <a:spcPts val="0"/>
                        </a:spcBef>
                        <a:buSzPct val="25000"/>
                        <a:buNone/>
                      </a:pPr>
                      <a:r>
                        <a:rPr b="1" i="0" lang="en" sz="1400" u="none" cap="none" strike="noStrike">
                          <a:solidFill>
                            <a:srgbClr val="000000"/>
                          </a:solidFill>
                          <a:latin typeface="Arial"/>
                          <a:ea typeface="Arial"/>
                          <a:cs typeface="Arial"/>
                          <a:sym typeface="Arial"/>
                        </a:rPr>
                        <a:t>Table 1. Appointment wait times in days</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hMerge="1"/>
                <a:tc hMerge="1"/>
                <a:tc hMerge="1"/>
                <a:tc hMerge="1"/>
              </a:tr>
              <a:tr h="241700">
                <a:tc gridSpan="2" rowSpan="2">
                  <a:txBody>
                    <a:bodyPr>
                      <a:noAutofit/>
                    </a:bodyPr>
                    <a:lstStyle/>
                    <a:p>
                      <a:pPr indent="0" lvl="0" marL="0" marR="0" rtl="0" algn="ctr">
                        <a:spcBef>
                          <a:spcPts val="0"/>
                        </a:spcBef>
                        <a:buSzPct val="25000"/>
                        <a:buNone/>
                      </a:pPr>
                      <a:r>
                        <a:rPr b="1" i="0" lang="en" sz="1400" u="none" cap="none" strike="noStrike">
                          <a:solidFill>
                            <a:srgbClr val="000000"/>
                          </a:solidFill>
                          <a:latin typeface="Arial"/>
                          <a:ea typeface="Arial"/>
                          <a:cs typeface="Arial"/>
                          <a:sym typeface="Arial"/>
                        </a:rPr>
                        <a:t> </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rowSpan="2" hMerge="1"/>
                <a:tc gridSpan="2">
                  <a:txBody>
                    <a:bodyPr>
                      <a:noAutofit/>
                    </a:bodyPr>
                    <a:lstStyle/>
                    <a:p>
                      <a:pPr indent="0" lvl="0" marL="0" marR="0" rtl="0" algn="ctr">
                        <a:spcBef>
                          <a:spcPts val="0"/>
                        </a:spcBef>
                        <a:buSzPct val="25000"/>
                        <a:buNone/>
                      </a:pPr>
                      <a:r>
                        <a:rPr lang="en"/>
                        <a:t>FPA</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IMA</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r>
              <a:tr h="223100">
                <a:tc gridSpan="2" vMerge="1"/>
                <a:tc hMerge="1" v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Mean</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Mean</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r>
              <a:tr h="222875">
                <a:tc gridSpan="2">
                  <a:txBody>
                    <a:bodyPr>
                      <a:noAutofit/>
                    </a:bodyPr>
                    <a:lstStyle/>
                    <a:p>
                      <a:pPr indent="0" lvl="0" marL="0" marR="0" rtl="0" algn="l">
                        <a:spcBef>
                          <a:spcPts val="0"/>
                        </a:spcBef>
                        <a:buSzPct val="25000"/>
                        <a:buNone/>
                      </a:pPr>
                      <a:r>
                        <a:rPr b="0" i="0" lang="en" sz="1400" u="none" cap="none" strike="noStrike">
                          <a:solidFill>
                            <a:srgbClr val="000000"/>
                          </a:solidFill>
                          <a:latin typeface="Arial"/>
                          <a:ea typeface="Arial"/>
                          <a:cs typeface="Arial"/>
                          <a:sym typeface="Arial"/>
                        </a:rPr>
                        <a:t>Primary Care</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3.3 </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20.8</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r>
              <a:tr h="222875">
                <a:tc gridSpan="2">
                  <a:txBody>
                    <a:bodyPr>
                      <a:noAutofit/>
                    </a:bodyPr>
                    <a:lstStyle/>
                    <a:p>
                      <a:pPr indent="0" lvl="0" marL="0" marR="0" rtl="0" algn="l">
                        <a:spcBef>
                          <a:spcPts val="0"/>
                        </a:spcBef>
                        <a:buSzPct val="25000"/>
                        <a:buNone/>
                      </a:pPr>
                      <a:r>
                        <a:rPr b="0" i="0" lang="en" sz="1400" u="none" cap="none" strike="noStrike">
                          <a:solidFill>
                            <a:srgbClr val="000000"/>
                          </a:solidFill>
                          <a:latin typeface="Arial"/>
                          <a:ea typeface="Arial"/>
                          <a:cs typeface="Arial"/>
                          <a:sym typeface="Arial"/>
                        </a:rPr>
                        <a:t>Dermatology</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2.8</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50.5</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r>
              <a:tr h="222875">
                <a:tc gridSpan="2">
                  <a:txBody>
                    <a:bodyPr>
                      <a:noAutofit/>
                    </a:bodyPr>
                    <a:lstStyle/>
                    <a:p>
                      <a:pPr indent="0" lvl="0" marL="0" marR="0" rtl="0" algn="l">
                        <a:spcBef>
                          <a:spcPts val="0"/>
                        </a:spcBef>
                        <a:buSzPct val="25000"/>
                        <a:buNone/>
                      </a:pPr>
                      <a:r>
                        <a:rPr b="0" i="0" lang="en" sz="1400" u="none" cap="none" strike="noStrike">
                          <a:solidFill>
                            <a:srgbClr val="000000"/>
                          </a:solidFill>
                          <a:latin typeface="Arial"/>
                          <a:ea typeface="Arial"/>
                          <a:cs typeface="Arial"/>
                          <a:sym typeface="Arial"/>
                        </a:rPr>
                        <a:t>Endocrinology</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29.3</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54.0</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r>
              <a:tr h="222875">
                <a:tc gridSpan="2">
                  <a:txBody>
                    <a:bodyPr>
                      <a:noAutofit/>
                    </a:bodyPr>
                    <a:lstStyle/>
                    <a:p>
                      <a:pPr indent="0" lvl="0" marL="0" marR="0" rtl="0" algn="l">
                        <a:spcBef>
                          <a:spcPts val="0"/>
                        </a:spcBef>
                        <a:buSzPct val="25000"/>
                        <a:buNone/>
                      </a:pPr>
                      <a:r>
                        <a:rPr b="0" i="0" lang="en" sz="1400" u="none" cap="none" strike="noStrike">
                          <a:solidFill>
                            <a:srgbClr val="000000"/>
                          </a:solidFill>
                          <a:latin typeface="Arial"/>
                          <a:ea typeface="Arial"/>
                          <a:cs typeface="Arial"/>
                          <a:sym typeface="Arial"/>
                        </a:rPr>
                        <a:t>GI</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24.0</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69.0</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r>
              <a:tr h="222875">
                <a:tc gridSpan="2">
                  <a:txBody>
                    <a:bodyPr>
                      <a:noAutofit/>
                    </a:bodyPr>
                    <a:lstStyle/>
                    <a:p>
                      <a:pPr indent="0" lvl="0" marL="0" marR="0" rtl="0" algn="l">
                        <a:spcBef>
                          <a:spcPts val="0"/>
                        </a:spcBef>
                        <a:buSzPct val="25000"/>
                        <a:buNone/>
                      </a:pPr>
                      <a:r>
                        <a:rPr b="0" i="0" lang="en" sz="1400" u="none" cap="none" strike="noStrike">
                          <a:solidFill>
                            <a:srgbClr val="000000"/>
                          </a:solidFill>
                          <a:latin typeface="Arial"/>
                          <a:ea typeface="Arial"/>
                          <a:cs typeface="Arial"/>
                          <a:sym typeface="Arial"/>
                        </a:rPr>
                        <a:t>Orthopedics</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7.8</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c gridSpan="2">
                  <a:txBody>
                    <a:bodyPr>
                      <a:noAutofit/>
                    </a:bodyPr>
                    <a:lstStyle/>
                    <a:p>
                      <a:pPr indent="0" lvl="0" marL="0" marR="0" rtl="0" algn="ctr">
                        <a:spcBef>
                          <a:spcPts val="0"/>
                        </a:spcBef>
                        <a:buSzPct val="25000"/>
                        <a:buNone/>
                      </a:pPr>
                      <a:r>
                        <a:rPr b="0" i="0" lang="en" sz="1400" u="none" cap="none" strike="noStrike">
                          <a:solidFill>
                            <a:srgbClr val="000000"/>
                          </a:solidFill>
                          <a:latin typeface="Arial"/>
                          <a:ea typeface="Arial"/>
                          <a:cs typeface="Arial"/>
                          <a:sym typeface="Arial"/>
                        </a:rPr>
                        <a:t>77.3</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hMerge="1"/>
              </a:tr>
              <a:tr h="222875">
                <a:tc gridSpan="2">
                  <a:txBody>
                    <a:bodyPr>
                      <a:noAutofit/>
                    </a:bodyPr>
                    <a:lstStyle/>
                    <a:p>
                      <a:pPr indent="0" lvl="0" marL="0" marR="0" rtl="0" algn="l">
                        <a:spcBef>
                          <a:spcPts val="0"/>
                        </a:spcBef>
                        <a:buSzPct val="25000"/>
                        <a:buNone/>
                      </a:pPr>
                      <a:r>
                        <a:rPr b="1" i="0" lang="en" sz="1400" u="none" cap="none" strike="noStrike">
                          <a:solidFill>
                            <a:srgbClr val="000000"/>
                          </a:solidFill>
                          <a:latin typeface="Arial"/>
                          <a:ea typeface="Arial"/>
                          <a:cs typeface="Arial"/>
                          <a:sym typeface="Arial"/>
                        </a:rPr>
                        <a:t>Total</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ABF8F"/>
                    </a:solidFill>
                  </a:tcPr>
                </a:tc>
                <a:tc hMerge="1"/>
                <a:tc gridSpan="2">
                  <a:txBody>
                    <a:bodyPr>
                      <a:noAutofit/>
                    </a:bodyPr>
                    <a:lstStyle/>
                    <a:p>
                      <a:pPr indent="0" lvl="0" marL="0" marR="0" rtl="0" algn="ctr">
                        <a:spcBef>
                          <a:spcPts val="0"/>
                        </a:spcBef>
                        <a:buSzPct val="25000"/>
                        <a:buNone/>
                      </a:pPr>
                      <a:r>
                        <a:rPr b="1" i="0" lang="en" sz="1400" u="none" cap="none" strike="noStrike">
                          <a:solidFill>
                            <a:srgbClr val="000000"/>
                          </a:solidFill>
                          <a:latin typeface="Arial"/>
                          <a:ea typeface="Arial"/>
                          <a:cs typeface="Arial"/>
                          <a:sym typeface="Arial"/>
                        </a:rPr>
                        <a:t>13.4</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ABF8F"/>
                    </a:solidFill>
                  </a:tcPr>
                </a:tc>
                <a:tc hMerge="1"/>
                <a:tc gridSpan="2">
                  <a:txBody>
                    <a:bodyPr>
                      <a:noAutofit/>
                    </a:bodyPr>
                    <a:lstStyle/>
                    <a:p>
                      <a:pPr indent="0" lvl="0" marL="0" marR="0" rtl="0" algn="ctr">
                        <a:spcBef>
                          <a:spcPts val="0"/>
                        </a:spcBef>
                        <a:buSzPct val="25000"/>
                        <a:buNone/>
                      </a:pPr>
                      <a:r>
                        <a:rPr b="1" i="0" lang="en" sz="1400" u="none" cap="none" strike="noStrike">
                          <a:solidFill>
                            <a:srgbClr val="000000"/>
                          </a:solidFill>
                          <a:latin typeface="Arial"/>
                          <a:ea typeface="Arial"/>
                          <a:cs typeface="Arial"/>
                          <a:sym typeface="Arial"/>
                        </a:rPr>
                        <a:t>54.3</a:t>
                      </a:r>
                    </a:p>
                  </a:txBody>
                  <a:tcPr marT="9525" marB="0" marR="12700" marL="12700"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ABF8F"/>
                    </a:solidFill>
                  </a:tcPr>
                </a:tc>
                <a:tc hMerge="1"/>
              </a:tr>
            </a:tbl>
          </a:graphicData>
        </a:graphic>
      </p:graphicFrame>
      <p:sp>
        <p:nvSpPr>
          <p:cNvPr id="248" name="Shape 248"/>
          <p:cNvSpPr txBox="1"/>
          <p:nvPr/>
        </p:nvSpPr>
        <p:spPr>
          <a:xfrm>
            <a:off x="464600" y="2624725"/>
            <a:ext cx="1365300" cy="788700"/>
          </a:xfrm>
          <a:prstGeom prst="rect">
            <a:avLst/>
          </a:prstGeom>
          <a:noFill/>
          <a:ln>
            <a:noFill/>
          </a:ln>
        </p:spPr>
        <p:txBody>
          <a:bodyPr anchorCtr="0" anchor="t" bIns="91425" lIns="91425" rIns="91425" tIns="91425">
            <a:noAutofit/>
          </a:bodyPr>
          <a:lstStyle/>
          <a:p>
            <a:pPr lvl="0" algn="ctr">
              <a:spcBef>
                <a:spcPts val="0"/>
              </a:spcBef>
              <a:buNone/>
            </a:pPr>
            <a:r>
              <a:rPr b="1" lang="en">
                <a:solidFill>
                  <a:srgbClr val="F3F3F3"/>
                </a:solidFill>
              </a:rPr>
              <a:t>Private Insurance</a:t>
            </a:r>
          </a:p>
        </p:txBody>
      </p:sp>
      <p:cxnSp>
        <p:nvCxnSpPr>
          <p:cNvPr id="249" name="Shape 249"/>
          <p:cNvCxnSpPr/>
          <p:nvPr/>
        </p:nvCxnSpPr>
        <p:spPr>
          <a:xfrm flipH="1">
            <a:off x="1144400" y="3154475"/>
            <a:ext cx="5700" cy="682500"/>
          </a:xfrm>
          <a:prstGeom prst="straightConnector1">
            <a:avLst/>
          </a:prstGeom>
          <a:noFill/>
          <a:ln cap="flat" cmpd="sng" w="28575">
            <a:solidFill>
              <a:srgbClr val="FFFFFF"/>
            </a:solidFill>
            <a:prstDash val="solid"/>
            <a:round/>
            <a:headEnd len="lg" w="lg" type="none"/>
            <a:tailEnd len="lg" w="lg" type="triangle"/>
          </a:ln>
        </p:spPr>
      </p:cxnSp>
      <p:sp>
        <p:nvSpPr>
          <p:cNvPr id="250" name="Shape 250"/>
          <p:cNvSpPr txBox="1"/>
          <p:nvPr/>
        </p:nvSpPr>
        <p:spPr>
          <a:xfrm>
            <a:off x="464600" y="3760500"/>
            <a:ext cx="1365300" cy="7887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F3F3F3"/>
                </a:solidFill>
              </a:rPr>
              <a:t>Faculty </a:t>
            </a:r>
          </a:p>
          <a:p>
            <a:pPr lvl="0" rtl="0" algn="ctr">
              <a:spcBef>
                <a:spcPts val="0"/>
              </a:spcBef>
              <a:buNone/>
            </a:pPr>
            <a:r>
              <a:rPr b="1" lang="en">
                <a:solidFill>
                  <a:srgbClr val="F3F3F3"/>
                </a:solidFill>
              </a:rPr>
              <a:t>Practice</a:t>
            </a:r>
          </a:p>
          <a:p>
            <a:pPr lvl="0" rtl="0" algn="ctr">
              <a:spcBef>
                <a:spcPts val="0"/>
              </a:spcBef>
              <a:buNone/>
            </a:pPr>
            <a:r>
              <a:rPr b="1" lang="en">
                <a:solidFill>
                  <a:srgbClr val="F3F3F3"/>
                </a:solidFill>
              </a:rPr>
              <a:t>Associates</a:t>
            </a:r>
          </a:p>
        </p:txBody>
      </p:sp>
      <p:sp>
        <p:nvSpPr>
          <p:cNvPr id="251" name="Shape 251"/>
          <p:cNvSpPr txBox="1"/>
          <p:nvPr/>
        </p:nvSpPr>
        <p:spPr>
          <a:xfrm>
            <a:off x="7314075" y="2672250"/>
            <a:ext cx="1365300" cy="7887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F3F3F3"/>
                </a:solidFill>
              </a:rPr>
              <a:t>Medicaid</a:t>
            </a:r>
          </a:p>
        </p:txBody>
      </p:sp>
      <p:cxnSp>
        <p:nvCxnSpPr>
          <p:cNvPr id="252" name="Shape 252"/>
          <p:cNvCxnSpPr/>
          <p:nvPr/>
        </p:nvCxnSpPr>
        <p:spPr>
          <a:xfrm flipH="1">
            <a:off x="7993875" y="3043425"/>
            <a:ext cx="5700" cy="682500"/>
          </a:xfrm>
          <a:prstGeom prst="straightConnector1">
            <a:avLst/>
          </a:prstGeom>
          <a:noFill/>
          <a:ln cap="flat" cmpd="sng" w="28575">
            <a:solidFill>
              <a:srgbClr val="FFFFFF"/>
            </a:solidFill>
            <a:prstDash val="solid"/>
            <a:round/>
            <a:headEnd len="lg" w="lg" type="none"/>
            <a:tailEnd len="lg" w="lg" type="triangle"/>
          </a:ln>
        </p:spPr>
      </p:cxnSp>
      <p:sp>
        <p:nvSpPr>
          <p:cNvPr id="253" name="Shape 253"/>
          <p:cNvSpPr txBox="1"/>
          <p:nvPr/>
        </p:nvSpPr>
        <p:spPr>
          <a:xfrm>
            <a:off x="7314075" y="3649450"/>
            <a:ext cx="1365300" cy="788700"/>
          </a:xfrm>
          <a:prstGeom prst="rect">
            <a:avLst/>
          </a:prstGeom>
          <a:noFill/>
          <a:ln>
            <a:noFill/>
          </a:ln>
        </p:spPr>
        <p:txBody>
          <a:bodyPr anchorCtr="0" anchor="t" bIns="91425" lIns="91425" rIns="91425" tIns="91425">
            <a:noAutofit/>
          </a:bodyPr>
          <a:lstStyle/>
          <a:p>
            <a:pPr lvl="0" rtl="0" algn="ctr">
              <a:spcBef>
                <a:spcPts val="0"/>
              </a:spcBef>
              <a:buNone/>
            </a:pPr>
            <a:r>
              <a:rPr b="1" lang="en">
                <a:solidFill>
                  <a:srgbClr val="F3F3F3"/>
                </a:solidFill>
              </a:rPr>
              <a:t>Internal</a:t>
            </a:r>
          </a:p>
          <a:p>
            <a:pPr lvl="0" rtl="0" algn="ctr">
              <a:spcBef>
                <a:spcPts val="0"/>
              </a:spcBef>
              <a:buNone/>
            </a:pPr>
            <a:r>
              <a:rPr b="1" lang="en">
                <a:solidFill>
                  <a:srgbClr val="F3F3F3"/>
                </a:solidFill>
              </a:rPr>
              <a:t>Medicine</a:t>
            </a:r>
          </a:p>
          <a:p>
            <a:pPr lvl="0" rtl="0" algn="ctr">
              <a:spcBef>
                <a:spcPts val="0"/>
              </a:spcBef>
              <a:buNone/>
            </a:pPr>
            <a:r>
              <a:rPr b="1" lang="en">
                <a:solidFill>
                  <a:srgbClr val="F3F3F3"/>
                </a:solidFill>
              </a:rPr>
              <a:t>Associates</a:t>
            </a:r>
          </a:p>
        </p:txBody>
      </p:sp>
      <p:sp>
        <p:nvSpPr>
          <p:cNvPr id="254" name="Shape 254"/>
          <p:cNvSpPr txBox="1"/>
          <p:nvPr/>
        </p:nvSpPr>
        <p:spPr>
          <a:xfrm>
            <a:off x="6200025" y="4849100"/>
            <a:ext cx="2900700" cy="207900"/>
          </a:xfrm>
          <a:prstGeom prst="rect">
            <a:avLst/>
          </a:prstGeom>
          <a:noFill/>
          <a:ln>
            <a:noFill/>
          </a:ln>
        </p:spPr>
        <p:txBody>
          <a:bodyPr anchorCtr="0" anchor="t" bIns="91425" lIns="91425" rIns="91425" tIns="91425">
            <a:noAutofit/>
          </a:bodyPr>
          <a:lstStyle/>
          <a:p>
            <a:pPr lvl="0">
              <a:spcBef>
                <a:spcPts val="0"/>
              </a:spcBef>
              <a:buNone/>
            </a:pPr>
            <a:r>
              <a:rPr lang="en" sz="800">
                <a:solidFill>
                  <a:srgbClr val="FFFFFF"/>
                </a:solidFill>
              </a:rPr>
              <a:t>Data collected by Caitlyn Braschi and Lily Ostrer</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idx="1" type="body"/>
          </p:nvPr>
        </p:nvSpPr>
        <p:spPr>
          <a:xfrm>
            <a:off x="311700" y="1017725"/>
            <a:ext cx="8520599" cy="3416400"/>
          </a:xfrm>
          <a:prstGeom prst="rect">
            <a:avLst/>
          </a:prstGeom>
        </p:spPr>
        <p:txBody>
          <a:bodyPr anchorCtr="0" anchor="t" bIns="91425" lIns="91425" rIns="91425" tIns="91425">
            <a:noAutofit/>
          </a:bodyPr>
          <a:lstStyle/>
          <a:p>
            <a:pPr lvl="0" rtl="0">
              <a:lnSpc>
                <a:spcPct val="112500"/>
              </a:lnSpc>
              <a:spcBef>
                <a:spcPts val="1100"/>
              </a:spcBef>
              <a:spcAft>
                <a:spcPts val="1100"/>
              </a:spcAft>
              <a:buClr>
                <a:schemeClr val="dk1"/>
              </a:buClr>
              <a:buSzPct val="110000"/>
              <a:buFont typeface="Arial"/>
              <a:buNone/>
            </a:pPr>
            <a:r>
              <a:rPr b="1" lang="en" sz="1000">
                <a:solidFill>
                  <a:schemeClr val="dk1"/>
                </a:solidFill>
              </a:rPr>
              <a:t>Academic medical centers and equity in specialty care access for children.</a:t>
            </a:r>
          </a:p>
          <a:p>
            <a:pPr lvl="0" rtl="0">
              <a:spcBef>
                <a:spcPts val="0"/>
              </a:spcBef>
              <a:spcAft>
                <a:spcPts val="0"/>
              </a:spcAft>
              <a:buClr>
                <a:schemeClr val="dk1"/>
              </a:buClr>
              <a:buSzPct val="110000"/>
              <a:buFont typeface="Arial"/>
              <a:buNone/>
            </a:pPr>
            <a:r>
              <a:rPr lang="en" sz="1000" u="sng">
                <a:solidFill>
                  <a:srgbClr val="FFFFFF"/>
                </a:solidFill>
                <a:hlinkClick r:id="rId3"/>
              </a:rPr>
              <a:t>Bisgaier J</a:t>
            </a:r>
            <a:r>
              <a:rPr lang="en" sz="1000">
                <a:solidFill>
                  <a:srgbClr val="FFFFFF"/>
                </a:solidFill>
              </a:rPr>
              <a:t>1, </a:t>
            </a:r>
            <a:r>
              <a:rPr lang="en" sz="1000" u="sng">
                <a:solidFill>
                  <a:srgbClr val="FFFFFF"/>
                </a:solidFill>
                <a:hlinkClick r:id="rId4"/>
              </a:rPr>
              <a:t>Polsky D</a:t>
            </a:r>
            <a:r>
              <a:rPr lang="en" sz="1000">
                <a:solidFill>
                  <a:srgbClr val="FFFFFF"/>
                </a:solidFill>
              </a:rPr>
              <a:t>, </a:t>
            </a:r>
            <a:r>
              <a:rPr lang="en" sz="1000" u="sng">
                <a:solidFill>
                  <a:srgbClr val="FFFFFF"/>
                </a:solidFill>
                <a:hlinkClick r:id="rId5"/>
              </a:rPr>
              <a:t>Rhodes KV</a:t>
            </a:r>
            <a:r>
              <a:rPr lang="en" sz="1000">
                <a:solidFill>
                  <a:srgbClr val="FFFFFF"/>
                </a:solidFill>
              </a:rPr>
              <a:t>.</a:t>
            </a:r>
          </a:p>
          <a:p>
            <a:pPr lvl="0" rtl="0">
              <a:spcBef>
                <a:spcPts val="0"/>
              </a:spcBef>
              <a:buNone/>
            </a:pPr>
            <a:r>
              <a:t/>
            </a:r>
            <a:endParaRPr/>
          </a:p>
        </p:txBody>
      </p:sp>
      <p:sp>
        <p:nvSpPr>
          <p:cNvPr id="260" name="Shape 260"/>
          <p:cNvSpPr txBox="1"/>
          <p:nvPr>
            <p:ph type="title"/>
          </p:nvPr>
        </p:nvSpPr>
        <p:spPr>
          <a:xfrm>
            <a:off x="311700" y="626875"/>
            <a:ext cx="8520600" cy="572700"/>
          </a:xfrm>
          <a:prstGeom prst="rect">
            <a:avLst/>
          </a:prstGeom>
        </p:spPr>
        <p:txBody>
          <a:bodyPr anchorCtr="0" anchor="b" bIns="91425" lIns="91425" rIns="91425" tIns="91425">
            <a:noAutofit/>
          </a:bodyPr>
          <a:lstStyle/>
          <a:p>
            <a:pPr lvl="0" rtl="0">
              <a:spcBef>
                <a:spcPts val="0"/>
              </a:spcBef>
              <a:buNone/>
            </a:pPr>
            <a:r>
              <a:rPr lang="en" sz="3600"/>
              <a:t>Segregated care at Academic Medical Centers</a:t>
            </a:r>
          </a:p>
        </p:txBody>
      </p:sp>
      <p:pic>
        <p:nvPicPr>
          <p:cNvPr id="261" name="Shape 261"/>
          <p:cNvPicPr preferRelativeResize="0"/>
          <p:nvPr/>
        </p:nvPicPr>
        <p:blipFill>
          <a:blip r:embed="rId6">
            <a:alphaModFix/>
          </a:blip>
          <a:stretch>
            <a:fillRect/>
          </a:stretch>
        </p:blipFill>
        <p:spPr>
          <a:xfrm>
            <a:off x="2216850" y="1762125"/>
            <a:ext cx="4710324" cy="33453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t/>
            </a:r>
            <a:endParaRPr/>
          </a:p>
        </p:txBody>
      </p:sp>
      <p:sp>
        <p:nvSpPr>
          <p:cNvPr id="267" name="Shape 267"/>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t/>
            </a:r>
            <a:endParaRPr/>
          </a:p>
        </p:txBody>
      </p:sp>
      <p:pic>
        <p:nvPicPr>
          <p:cNvPr id="268" name="Shape 268"/>
          <p:cNvPicPr preferRelativeResize="0"/>
          <p:nvPr/>
        </p:nvPicPr>
        <p:blipFill>
          <a:blip r:embed="rId3">
            <a:alphaModFix/>
          </a:blip>
          <a:stretch>
            <a:fillRect/>
          </a:stretch>
        </p:blipFill>
        <p:spPr>
          <a:xfrm>
            <a:off x="2296399" y="445024"/>
            <a:ext cx="4343600" cy="45334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87900" y="581000"/>
            <a:ext cx="8368200" cy="686100"/>
          </a:xfrm>
          <a:prstGeom prst="rect">
            <a:avLst/>
          </a:prstGeom>
        </p:spPr>
        <p:txBody>
          <a:bodyPr anchorCtr="0" anchor="b" bIns="91425" lIns="91425" rIns="91425" tIns="91425">
            <a:noAutofit/>
          </a:bodyPr>
          <a:lstStyle/>
          <a:p>
            <a:pPr lvl="0">
              <a:spcBef>
                <a:spcPts val="0"/>
              </a:spcBef>
              <a:buNone/>
            </a:pPr>
            <a:r>
              <a:rPr lang="en" sz="3600"/>
              <a:t>Segregation in health care is rampant and intentional  </a:t>
            </a:r>
          </a:p>
        </p:txBody>
      </p:sp>
      <p:sp>
        <p:nvSpPr>
          <p:cNvPr id="274" name="Shape 274"/>
          <p:cNvSpPr txBox="1"/>
          <p:nvPr>
            <p:ph idx="1" type="body"/>
          </p:nvPr>
        </p:nvSpPr>
        <p:spPr>
          <a:xfrm>
            <a:off x="311700" y="1267100"/>
            <a:ext cx="7891500" cy="3301800"/>
          </a:xfrm>
          <a:prstGeom prst="rect">
            <a:avLst/>
          </a:prstGeom>
        </p:spPr>
        <p:txBody>
          <a:bodyPr anchorCtr="0" anchor="t" bIns="91425" lIns="91425" rIns="91425" tIns="91425">
            <a:noAutofit/>
          </a:bodyPr>
          <a:lstStyle/>
          <a:p>
            <a:pPr lvl="0">
              <a:spcBef>
                <a:spcPts val="0"/>
              </a:spcBef>
              <a:buNone/>
            </a:pPr>
            <a:r>
              <a:t/>
            </a:r>
            <a:endParaRPr sz="1100">
              <a:solidFill>
                <a:schemeClr val="dk1"/>
              </a:solidFill>
            </a:endParaRPr>
          </a:p>
        </p:txBody>
      </p:sp>
      <p:pic>
        <p:nvPicPr>
          <p:cNvPr id="275" name="Shape 275"/>
          <p:cNvPicPr preferRelativeResize="0"/>
          <p:nvPr/>
        </p:nvPicPr>
        <p:blipFill>
          <a:blip r:embed="rId3">
            <a:alphaModFix/>
          </a:blip>
          <a:stretch>
            <a:fillRect/>
          </a:stretch>
        </p:blipFill>
        <p:spPr>
          <a:xfrm>
            <a:off x="1744375" y="1535478"/>
            <a:ext cx="5655249" cy="27650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t/>
            </a:r>
            <a:endParaRPr/>
          </a:p>
        </p:txBody>
      </p:sp>
      <p:sp>
        <p:nvSpPr>
          <p:cNvPr id="281" name="Shape 28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t/>
            </a:r>
            <a:endParaRPr/>
          </a:p>
        </p:txBody>
      </p:sp>
      <p:pic>
        <p:nvPicPr>
          <p:cNvPr id="282" name="Shape 282"/>
          <p:cNvPicPr preferRelativeResize="0"/>
          <p:nvPr/>
        </p:nvPicPr>
        <p:blipFill>
          <a:blip r:embed="rId3">
            <a:alphaModFix/>
          </a:blip>
          <a:stretch>
            <a:fillRect/>
          </a:stretch>
        </p:blipFill>
        <p:spPr>
          <a:xfrm>
            <a:off x="1379153" y="197100"/>
            <a:ext cx="6499871" cy="4443899"/>
          </a:xfrm>
          <a:prstGeom prst="rect">
            <a:avLst/>
          </a:prstGeom>
          <a:noFill/>
          <a:ln>
            <a:noFill/>
          </a:ln>
        </p:spPr>
      </p:pic>
      <p:sp>
        <p:nvSpPr>
          <p:cNvPr id="283" name="Shape 283"/>
          <p:cNvSpPr txBox="1"/>
          <p:nvPr/>
        </p:nvSpPr>
        <p:spPr>
          <a:xfrm>
            <a:off x="4677100" y="4641000"/>
            <a:ext cx="4388100" cy="269400"/>
          </a:xfrm>
          <a:prstGeom prst="rect">
            <a:avLst/>
          </a:prstGeom>
          <a:noFill/>
          <a:ln>
            <a:noFill/>
          </a:ln>
        </p:spPr>
        <p:txBody>
          <a:bodyPr anchorCtr="0" anchor="t" bIns="91425" lIns="91425" rIns="91425" tIns="91425">
            <a:noAutofit/>
          </a:bodyPr>
          <a:lstStyle/>
          <a:p>
            <a:pPr lvl="0">
              <a:spcBef>
                <a:spcPts val="0"/>
              </a:spcBef>
              <a:buNone/>
            </a:pPr>
            <a:r>
              <a:rPr lang="en" sz="800">
                <a:solidFill>
                  <a:srgbClr val="FFFFFF"/>
                </a:solidFill>
              </a:rPr>
              <a:t>Adapted from: Vaughan Sarrazin, Mary S et al. “Racial Segregation and Disparities in Health Care Delivery: Conceptual Model and Empirical Assessment.” </a:t>
            </a:r>
            <a:r>
              <a:rPr i="1" lang="en" sz="800">
                <a:solidFill>
                  <a:srgbClr val="FFFFFF"/>
                </a:solidFill>
              </a:rPr>
              <a:t>Health Services Research</a:t>
            </a:r>
            <a:r>
              <a:rPr lang="en" sz="800">
                <a:solidFill>
                  <a:srgbClr val="FFFFFF"/>
                </a:solidFill>
              </a:rPr>
              <a:t> 44.4 (2009): 1424–1444. </a:t>
            </a:r>
            <a:r>
              <a:rPr i="1" lang="en" sz="800">
                <a:solidFill>
                  <a:srgbClr val="FFFFFF"/>
                </a:solidFill>
              </a:rPr>
              <a:t>PMC</a:t>
            </a:r>
            <a:r>
              <a:rPr lang="en" sz="800">
                <a:solidFill>
                  <a:srgbClr val="FFFFFF"/>
                </a:solidFill>
              </a:rPr>
              <a:t>. Web. 2 Mar. 2016.</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White Supremacy</a:t>
            </a:r>
          </a:p>
        </p:txBody>
      </p:sp>
      <p:sp>
        <p:nvSpPr>
          <p:cNvPr id="83" name="Shape 83"/>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a:t>
            </a:r>
            <a:r>
              <a:rPr lang="en"/>
              <a:t>White supremacy is an historically based, institutionally perpetuated system of exploitation and oppression of continents, nations and peoples of color by white peoples and nations of the European continent; for the purpose of maintaining and defending a system of wealth, power and privilege. “</a:t>
            </a:r>
          </a:p>
          <a:p>
            <a:pPr lvl="0">
              <a:spcBef>
                <a:spcPts val="0"/>
              </a:spcBef>
              <a:buNone/>
            </a:pPr>
            <a:r>
              <a:rPr lang="en"/>
              <a:t>			--</a:t>
            </a:r>
            <a:r>
              <a:rPr lang="en" sz="1200"/>
              <a:t>Definition by the Challenging White Supremacy Workshop, San Francisco, CA</a:t>
            </a:r>
            <a:r>
              <a:rPr lang="en"/>
              <a:t>	</a:t>
            </a:r>
          </a:p>
          <a:p>
            <a:pPr lvl="0">
              <a:spcBef>
                <a:spcPts val="0"/>
              </a:spcBef>
              <a:buNone/>
            </a:pPr>
            <a:r>
              <a:rPr lang="en"/>
              <a:t>			</a:t>
            </a:r>
          </a:p>
          <a:p>
            <a:pPr lvl="0">
              <a:spcBef>
                <a:spcPts val="0"/>
              </a:spcBef>
              <a:buNone/>
            </a:pPr>
            <a:r>
              <a:rPr lang="en"/>
              <a:t>		</a:t>
            </a:r>
          </a:p>
          <a:p>
            <a:pPr lv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480750" y="1764950"/>
            <a:ext cx="8222100" cy="907500"/>
          </a:xfrm>
          <a:prstGeom prst="rect">
            <a:avLst/>
          </a:prstGeom>
        </p:spPr>
        <p:txBody>
          <a:bodyPr anchorCtr="0" anchor="b" bIns="91425" lIns="91425" rIns="91425" tIns="91425">
            <a:noAutofit/>
          </a:bodyPr>
          <a:lstStyle/>
          <a:p>
            <a:pPr lvl="0">
              <a:spcBef>
                <a:spcPts val="0"/>
              </a:spcBef>
              <a:buNone/>
            </a:pPr>
            <a:r>
              <a:rPr lang="en" sz="3600"/>
              <a:t>Is single payer the solution?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pic>
        <p:nvPicPr>
          <p:cNvPr id="293" name="Shape 293"/>
          <p:cNvPicPr preferRelativeResize="0"/>
          <p:nvPr/>
        </p:nvPicPr>
        <p:blipFill>
          <a:blip r:embed="rId3">
            <a:alphaModFix/>
          </a:blip>
          <a:stretch>
            <a:fillRect/>
          </a:stretch>
        </p:blipFill>
        <p:spPr>
          <a:xfrm>
            <a:off x="1385887" y="142450"/>
            <a:ext cx="6372225" cy="4772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pic>
        <p:nvPicPr>
          <p:cNvPr id="298" name="Shape 298"/>
          <p:cNvPicPr preferRelativeResize="0"/>
          <p:nvPr/>
        </p:nvPicPr>
        <p:blipFill>
          <a:blip r:embed="rId3">
            <a:alphaModFix/>
          </a:blip>
          <a:stretch>
            <a:fillRect/>
          </a:stretch>
        </p:blipFill>
        <p:spPr>
          <a:xfrm>
            <a:off x="1371600" y="161925"/>
            <a:ext cx="6400800" cy="4819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1371600" y="195262"/>
            <a:ext cx="6400800" cy="4752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pic>
        <p:nvPicPr>
          <p:cNvPr id="308" name="Shape 308"/>
          <p:cNvPicPr preferRelativeResize="0"/>
          <p:nvPr/>
        </p:nvPicPr>
        <p:blipFill>
          <a:blip r:embed="rId3">
            <a:alphaModFix/>
          </a:blip>
          <a:stretch>
            <a:fillRect/>
          </a:stretch>
        </p:blipFill>
        <p:spPr>
          <a:xfrm>
            <a:off x="1385887" y="195262"/>
            <a:ext cx="6372225" cy="4752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pic>
        <p:nvPicPr>
          <p:cNvPr id="313" name="Shape 313"/>
          <p:cNvPicPr preferRelativeResize="0"/>
          <p:nvPr/>
        </p:nvPicPr>
        <p:blipFill>
          <a:blip r:embed="rId3">
            <a:alphaModFix/>
          </a:blip>
          <a:stretch>
            <a:fillRect/>
          </a:stretch>
        </p:blipFill>
        <p:spPr>
          <a:xfrm>
            <a:off x="1381125" y="204787"/>
            <a:ext cx="6381750" cy="4733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n" sz="3600"/>
              <a:t>Discussion	</a:t>
            </a:r>
          </a:p>
        </p:txBody>
      </p:sp>
      <p:sp>
        <p:nvSpPr>
          <p:cNvPr id="319" name="Shape 319"/>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spcBef>
                <a:spcPts val="0"/>
              </a:spcBef>
              <a:buNone/>
            </a:pPr>
            <a:r>
              <a:rPr lang="en" sz="2200"/>
              <a:t>To what extent should racial justice be part of the fight for single payer?</a:t>
            </a:r>
          </a:p>
          <a:p>
            <a:pPr lvl="0" rtl="0">
              <a:spcBef>
                <a:spcPts val="0"/>
              </a:spcBef>
              <a:buNone/>
            </a:pPr>
            <a:r>
              <a:rPr lang="en" sz="2200"/>
              <a:t>How do we as student advocates link the movement for single payer with the fight for racial justice?</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387900" y="458025"/>
            <a:ext cx="8368200" cy="686100"/>
          </a:xfrm>
          <a:prstGeom prst="rect">
            <a:avLst/>
          </a:prstGeom>
        </p:spPr>
        <p:txBody>
          <a:bodyPr anchorCtr="0" anchor="b" bIns="91425" lIns="91425" rIns="91425" tIns="91425">
            <a:noAutofit/>
          </a:bodyPr>
          <a:lstStyle/>
          <a:p>
            <a:pPr lvl="0" rtl="0">
              <a:spcBef>
                <a:spcPts val="0"/>
              </a:spcBef>
              <a:buNone/>
            </a:pPr>
            <a:r>
              <a:rPr lang="en" sz="3600"/>
              <a:t>Vision for the Future</a:t>
            </a:r>
          </a:p>
        </p:txBody>
      </p:sp>
      <p:sp>
        <p:nvSpPr>
          <p:cNvPr id="325" name="Shape 325"/>
          <p:cNvSpPr txBox="1"/>
          <p:nvPr>
            <p:ph idx="1" type="body"/>
          </p:nvPr>
        </p:nvSpPr>
        <p:spPr>
          <a:xfrm>
            <a:off x="387900" y="1314075"/>
            <a:ext cx="8645400" cy="3208499"/>
          </a:xfrm>
          <a:prstGeom prst="rect">
            <a:avLst/>
          </a:prstGeom>
        </p:spPr>
        <p:txBody>
          <a:bodyPr anchorCtr="0" anchor="t" bIns="91425" lIns="91425" rIns="91425" tIns="91425">
            <a:noAutofit/>
          </a:bodyPr>
          <a:lstStyle/>
          <a:p>
            <a:pPr lvl="0" rtl="0">
              <a:spcBef>
                <a:spcPts val="0"/>
              </a:spcBef>
              <a:spcAft>
                <a:spcPts val="0"/>
              </a:spcAft>
              <a:buNone/>
            </a:pPr>
            <a:r>
              <a:rPr lang="en" sz="2000">
                <a:solidFill>
                  <a:schemeClr val="dk1"/>
                </a:solidFill>
              </a:rPr>
              <a:t>We cannot fight for single payer without concurrently fighting against racism. </a:t>
            </a:r>
          </a:p>
          <a:p>
            <a:pPr lvl="0" rtl="0">
              <a:spcBef>
                <a:spcPts val="0"/>
              </a:spcBef>
              <a:spcAft>
                <a:spcPts val="0"/>
              </a:spcAft>
              <a:buNone/>
            </a:pPr>
            <a:r>
              <a:t/>
            </a:r>
            <a:endParaRPr sz="2000">
              <a:solidFill>
                <a:schemeClr val="dk1"/>
              </a:solidFill>
            </a:endParaRPr>
          </a:p>
          <a:p>
            <a:pPr lvl="0" rtl="0">
              <a:spcBef>
                <a:spcPts val="0"/>
              </a:spcBef>
              <a:spcAft>
                <a:spcPts val="0"/>
              </a:spcAft>
              <a:buNone/>
            </a:pPr>
            <a:r>
              <a:rPr lang="en" sz="2000">
                <a:solidFill>
                  <a:schemeClr val="dk1"/>
                </a:solidFill>
              </a:rPr>
              <a:t>We should better articulate how the current health care system is a powerful mechanism in our society to devalue the lives of people of color.</a:t>
            </a:r>
          </a:p>
          <a:p>
            <a:pPr lvl="0" rtl="0">
              <a:spcBef>
                <a:spcPts val="0"/>
              </a:spcBef>
              <a:spcAft>
                <a:spcPts val="0"/>
              </a:spcAft>
              <a:buNone/>
            </a:pPr>
            <a:r>
              <a:t/>
            </a:r>
            <a:endParaRPr sz="2000"/>
          </a:p>
          <a:p>
            <a:pPr lvl="0" rtl="0">
              <a:spcBef>
                <a:spcPts val="0"/>
              </a:spcBef>
              <a:spcAft>
                <a:spcPts val="0"/>
              </a:spcAft>
              <a:buClr>
                <a:schemeClr val="dk1"/>
              </a:buClr>
              <a:buSzPct val="55000"/>
              <a:buFont typeface="Arial"/>
              <a:buNone/>
            </a:pPr>
            <a:r>
              <a:rPr lang="en" sz="2000">
                <a:solidFill>
                  <a:schemeClr val="dk1"/>
                </a:solidFill>
              </a:rPr>
              <a:t>We must centralize discourse regarding racism in the current medical system in our efforts to explain why single payer is necessary.</a:t>
            </a:r>
          </a:p>
          <a:p>
            <a:pPr lvl="0" rtl="0">
              <a:spcBef>
                <a:spcPts val="0"/>
              </a:spcBef>
              <a:spcAft>
                <a:spcPts val="0"/>
              </a:spcAft>
              <a:buClr>
                <a:schemeClr val="dk1"/>
              </a:buClr>
              <a:buSzPct val="55000"/>
              <a:buFont typeface="Arial"/>
              <a:buNone/>
            </a:pPr>
            <a:r>
              <a:t/>
            </a:r>
            <a:endParaRPr sz="2000">
              <a:solidFill>
                <a:schemeClr val="dk1"/>
              </a:solidFill>
            </a:endParaRPr>
          </a:p>
          <a:p>
            <a:pPr lvl="0" rtl="0">
              <a:spcBef>
                <a:spcPts val="0"/>
              </a:spcBef>
              <a:spcAft>
                <a:spcPts val="0"/>
              </a:spcAft>
              <a:buClr>
                <a:schemeClr val="dk1"/>
              </a:buClr>
              <a:buSzPct val="55000"/>
              <a:buFont typeface="Arial"/>
              <a:buNone/>
            </a:pPr>
            <a:r>
              <a:rPr lang="en" sz="2000">
                <a:solidFill>
                  <a:schemeClr val="dk1"/>
                </a:solidFill>
              </a:rPr>
              <a:t>Without these efforts, we may be repeating history.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 name="Shape 87"/>
        <p:cNvGrpSpPr/>
        <p:nvPr/>
      </p:nvGrpSpPr>
      <p:grpSpPr>
        <a:xfrm>
          <a:off x="0" y="0"/>
          <a:ext cx="0" cy="0"/>
          <a:chOff x="0" y="0"/>
          <a:chExt cx="0" cy="0"/>
        </a:xfrm>
      </p:grpSpPr>
      <p:sp>
        <p:nvSpPr>
          <p:cNvPr id="88" name="Shape 88"/>
          <p:cNvSpPr txBox="1"/>
          <p:nvPr>
            <p:ph type="title"/>
          </p:nvPr>
        </p:nvSpPr>
        <p:spPr>
          <a:xfrm>
            <a:off x="498475" y="70596"/>
            <a:ext cx="8147099" cy="1089299"/>
          </a:xfrm>
          <a:prstGeom prst="rect">
            <a:avLst/>
          </a:prstGeom>
        </p:spPr>
        <p:txBody>
          <a:bodyPr anchorCtr="0" anchor="b" bIns="91425" lIns="91425" rIns="91425" tIns="91425">
            <a:noAutofit/>
          </a:bodyPr>
          <a:lstStyle/>
          <a:p>
            <a:pPr lvl="0" algn="l">
              <a:spcBef>
                <a:spcPts val="0"/>
              </a:spcBef>
              <a:buNone/>
            </a:pPr>
            <a:r>
              <a:rPr lang="en" sz="3600">
                <a:latin typeface="Roboto Slab"/>
                <a:ea typeface="Roboto Slab"/>
                <a:cs typeface="Roboto Slab"/>
                <a:sym typeface="Roboto Slab"/>
              </a:rPr>
              <a:t>Racism and Policy</a:t>
            </a:r>
          </a:p>
        </p:txBody>
      </p:sp>
      <p:sp>
        <p:nvSpPr>
          <p:cNvPr id="89" name="Shape 89"/>
          <p:cNvSpPr txBox="1"/>
          <p:nvPr>
            <p:ph idx="1" type="body"/>
          </p:nvPr>
        </p:nvSpPr>
        <p:spPr>
          <a:xfrm>
            <a:off x="498475" y="1321173"/>
            <a:ext cx="8147100" cy="3273299"/>
          </a:xfrm>
          <a:prstGeom prst="rect">
            <a:avLst/>
          </a:prstGeom>
        </p:spPr>
        <p:txBody>
          <a:bodyPr anchorCtr="0" anchor="t" bIns="91425" lIns="91425" rIns="91425" tIns="91425">
            <a:noAutofit/>
          </a:bodyPr>
          <a:lstStyle/>
          <a:p>
            <a:pPr lvl="0" rtl="0">
              <a:spcBef>
                <a:spcPts val="0"/>
              </a:spcBef>
              <a:buNone/>
            </a:pPr>
            <a:r>
              <a:t/>
            </a:r>
            <a:endParaRPr/>
          </a:p>
          <a:p>
            <a:pPr indent="0" lvl="0" marL="0">
              <a:spcBef>
                <a:spcPts val="0"/>
              </a:spcBef>
              <a:buNone/>
            </a:pPr>
            <a:r>
              <a:rPr lang="en">
                <a:solidFill>
                  <a:srgbClr val="FFFFFF"/>
                </a:solidFill>
                <a:latin typeface="Roboto"/>
                <a:ea typeface="Roboto"/>
                <a:cs typeface="Roboto"/>
                <a:sym typeface="Roboto"/>
              </a:rPr>
              <a:t>Racism → </a:t>
            </a:r>
            <a:r>
              <a:rPr lang="en">
                <a:solidFill>
                  <a:srgbClr val="FFFF00"/>
                </a:solidFill>
                <a:latin typeface="Roboto"/>
                <a:ea typeface="Roboto"/>
                <a:cs typeface="Roboto"/>
                <a:sym typeface="Roboto"/>
              </a:rPr>
              <a:t>Media Representation</a:t>
            </a:r>
            <a:r>
              <a:rPr lang="en">
                <a:solidFill>
                  <a:srgbClr val="FFFFFF"/>
                </a:solidFill>
                <a:latin typeface="Roboto"/>
                <a:ea typeface="Roboto"/>
                <a:cs typeface="Roboto"/>
                <a:sym typeface="Roboto"/>
              </a:rPr>
              <a:t> → Public Perception→ Policy</a:t>
            </a:r>
          </a:p>
        </p:txBody>
      </p:sp>
      <p:sp>
        <p:nvSpPr>
          <p:cNvPr id="90" name="Shape 90"/>
          <p:cNvSpPr/>
          <p:nvPr/>
        </p:nvSpPr>
        <p:spPr>
          <a:xfrm>
            <a:off x="1306275" y="1324759"/>
            <a:ext cx="4481750" cy="937350"/>
          </a:xfrm>
          <a:custGeom>
            <a:pathLst>
              <a:path extrusionOk="0" h="37494" w="179270">
                <a:moveTo>
                  <a:pt x="0" y="37494"/>
                </a:moveTo>
                <a:cubicBezTo>
                  <a:pt x="10761" y="31688"/>
                  <a:pt x="39082" y="7899"/>
                  <a:pt x="64571" y="2660"/>
                </a:cubicBezTo>
                <a:cubicBezTo>
                  <a:pt x="90059" y="-2579"/>
                  <a:pt x="133814" y="1243"/>
                  <a:pt x="152931" y="6058"/>
                </a:cubicBezTo>
                <a:cubicBezTo>
                  <a:pt x="172047" y="10872"/>
                  <a:pt x="174880" y="27298"/>
                  <a:pt x="179270" y="31547"/>
                </a:cubicBezTo>
              </a:path>
            </a:pathLst>
          </a:custGeom>
          <a:noFill/>
          <a:ln cap="flat" cmpd="sng" w="28575">
            <a:solidFill>
              <a:srgbClr val="FFFFFF"/>
            </a:solidFill>
            <a:prstDash val="solid"/>
            <a:round/>
            <a:headEnd len="lg" w="lg" type="none"/>
            <a:tailEnd len="lg" w="lg" type="none"/>
          </a:ln>
        </p:spPr>
      </p:sp>
      <p:cxnSp>
        <p:nvCxnSpPr>
          <p:cNvPr id="91" name="Shape 91"/>
          <p:cNvCxnSpPr/>
          <p:nvPr/>
        </p:nvCxnSpPr>
        <p:spPr>
          <a:xfrm>
            <a:off x="5766775" y="2092175"/>
            <a:ext cx="191100" cy="169800"/>
          </a:xfrm>
          <a:prstGeom prst="straightConnector1">
            <a:avLst/>
          </a:prstGeom>
          <a:noFill/>
          <a:ln cap="flat" cmpd="sng" w="28575">
            <a:solidFill>
              <a:srgbClr val="FFFFFF"/>
            </a:solidFill>
            <a:prstDash val="solid"/>
            <a:round/>
            <a:headEnd len="lg" w="lg" type="none"/>
            <a:tailEnd len="lg" w="lg" type="triangle"/>
          </a:ln>
        </p:spPr>
      </p:cxnSp>
      <p:sp>
        <p:nvSpPr>
          <p:cNvPr id="92" name="Shape 92"/>
          <p:cNvSpPr/>
          <p:nvPr/>
        </p:nvSpPr>
        <p:spPr>
          <a:xfrm flipH="1" rot="10800000">
            <a:off x="966550" y="2655187"/>
            <a:ext cx="6956124" cy="1757437"/>
          </a:xfrm>
          <a:custGeom>
            <a:pathLst>
              <a:path extrusionOk="0" h="37494" w="179270">
                <a:moveTo>
                  <a:pt x="0" y="37494"/>
                </a:moveTo>
                <a:cubicBezTo>
                  <a:pt x="10761" y="31688"/>
                  <a:pt x="39082" y="7899"/>
                  <a:pt x="64571" y="2660"/>
                </a:cubicBezTo>
                <a:cubicBezTo>
                  <a:pt x="90059" y="-2579"/>
                  <a:pt x="133814" y="1243"/>
                  <a:pt x="152931" y="6058"/>
                </a:cubicBezTo>
                <a:cubicBezTo>
                  <a:pt x="172047" y="10872"/>
                  <a:pt x="174880" y="27298"/>
                  <a:pt x="179270" y="31547"/>
                </a:cubicBezTo>
              </a:path>
            </a:pathLst>
          </a:custGeom>
          <a:noFill/>
          <a:ln cap="flat" cmpd="sng" w="28575">
            <a:solidFill>
              <a:srgbClr val="FFFFFF"/>
            </a:solidFill>
            <a:prstDash val="solid"/>
            <a:round/>
            <a:headEnd len="lg" w="lg" type="none"/>
            <a:tailEnd len="lg" w="lg" type="none"/>
          </a:ln>
        </p:spPr>
      </p:sp>
      <p:cxnSp>
        <p:nvCxnSpPr>
          <p:cNvPr id="93" name="Shape 93"/>
          <p:cNvCxnSpPr/>
          <p:nvPr/>
        </p:nvCxnSpPr>
        <p:spPr>
          <a:xfrm flipH="1" rot="10800000">
            <a:off x="7922675" y="2718900"/>
            <a:ext cx="42600" cy="222900"/>
          </a:xfrm>
          <a:prstGeom prst="straightConnector1">
            <a:avLst/>
          </a:prstGeom>
          <a:noFill/>
          <a:ln cap="flat" cmpd="sng" w="28575">
            <a:solidFill>
              <a:srgbClr val="FFFFFF"/>
            </a:solidFill>
            <a:prstDash val="solid"/>
            <a:round/>
            <a:headEnd len="lg" w="lg" type="none"/>
            <a:tailEnd len="lg" w="lg"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498475" y="70596"/>
            <a:ext cx="8147099" cy="1089299"/>
          </a:xfrm>
          <a:prstGeom prst="rect">
            <a:avLst/>
          </a:prstGeom>
        </p:spPr>
        <p:txBody>
          <a:bodyPr anchorCtr="0" anchor="b" bIns="91425" lIns="91425" rIns="91425" tIns="91425">
            <a:noAutofit/>
          </a:bodyPr>
          <a:lstStyle/>
          <a:p>
            <a:pPr lvl="0" algn="l">
              <a:spcBef>
                <a:spcPts val="0"/>
              </a:spcBef>
              <a:buNone/>
            </a:pPr>
            <a:r>
              <a:rPr lang="en" sz="4200">
                <a:latin typeface="Roboto Slab"/>
                <a:ea typeface="Roboto Slab"/>
                <a:cs typeface="Roboto Slab"/>
                <a:sym typeface="Roboto Slab"/>
              </a:rPr>
              <a:t>Changing Face of Poverty</a:t>
            </a:r>
          </a:p>
        </p:txBody>
      </p:sp>
      <p:sp>
        <p:nvSpPr>
          <p:cNvPr id="99" name="Shape 99"/>
          <p:cNvSpPr txBox="1"/>
          <p:nvPr>
            <p:ph idx="1" type="body"/>
          </p:nvPr>
        </p:nvSpPr>
        <p:spPr>
          <a:xfrm>
            <a:off x="498475" y="1321173"/>
            <a:ext cx="8147099" cy="3273299"/>
          </a:xfrm>
          <a:prstGeom prst="rect">
            <a:avLst/>
          </a:prstGeom>
        </p:spPr>
        <p:txBody>
          <a:bodyPr anchorCtr="0" anchor="t" bIns="91425" lIns="91425" rIns="91425" tIns="91425">
            <a:noAutofit/>
          </a:bodyPr>
          <a:lstStyle/>
          <a:p>
            <a:pPr indent="0" lvl="0" marL="0" rtl="0">
              <a:spcBef>
                <a:spcPts val="0"/>
              </a:spcBef>
              <a:buNone/>
            </a:pPr>
            <a:r>
              <a:rPr lang="en"/>
              <a:t>		 	 	 		</a:t>
            </a:r>
          </a:p>
          <a:p>
            <a:pPr indent="0" lvl="0" marL="0" rtl="0">
              <a:spcBef>
                <a:spcPts val="0"/>
              </a:spcBef>
              <a:buNone/>
            </a:pPr>
            <a:r>
              <a:rPr lang="en"/>
              <a:t>			</a:t>
            </a:r>
          </a:p>
          <a:p>
            <a:pPr indent="0" lvl="0" marL="0" rtl="0">
              <a:spcBef>
                <a:spcPts val="0"/>
              </a:spcBef>
              <a:buNone/>
            </a:pPr>
            <a:r>
              <a:rPr lang="en"/>
              <a:t>				 			</a:t>
            </a:r>
          </a:p>
          <a:p>
            <a:pPr indent="0" lvl="0" marL="0" rtl="0">
              <a:spcBef>
                <a:spcPts val="0"/>
              </a:spcBef>
              <a:buNone/>
            </a:pPr>
            <a:r>
              <a:rPr lang="en"/>
              <a:t>		</a:t>
            </a:r>
          </a:p>
          <a:p>
            <a:pPr lvl="0">
              <a:spcBef>
                <a:spcPts val="0"/>
              </a:spcBef>
              <a:buNone/>
            </a:pPr>
            <a:r>
              <a:t/>
            </a:r>
            <a:endParaRPr/>
          </a:p>
        </p:txBody>
      </p:sp>
      <p:pic>
        <p:nvPicPr>
          <p:cNvPr descr="Screen Shot 2016-02-16 at 10.07.49 PM.png" id="100" name="Shape 100"/>
          <p:cNvPicPr preferRelativeResize="0"/>
          <p:nvPr/>
        </p:nvPicPr>
        <p:blipFill>
          <a:blip r:embed="rId3">
            <a:alphaModFix/>
          </a:blip>
          <a:stretch>
            <a:fillRect/>
          </a:stretch>
        </p:blipFill>
        <p:spPr>
          <a:xfrm>
            <a:off x="498475" y="1159900"/>
            <a:ext cx="8267448" cy="3434575"/>
          </a:xfrm>
          <a:prstGeom prst="rect">
            <a:avLst/>
          </a:prstGeom>
          <a:noFill/>
          <a:ln>
            <a:noFill/>
          </a:ln>
        </p:spPr>
      </p:pic>
      <p:sp>
        <p:nvSpPr>
          <p:cNvPr id="101" name="Shape 101"/>
          <p:cNvSpPr txBox="1"/>
          <p:nvPr/>
        </p:nvSpPr>
        <p:spPr>
          <a:xfrm>
            <a:off x="4896225" y="4925900"/>
            <a:ext cx="3798300" cy="217499"/>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02" name="Shape 102"/>
          <p:cNvSpPr txBox="1"/>
          <p:nvPr/>
        </p:nvSpPr>
        <p:spPr>
          <a:xfrm>
            <a:off x="524250" y="4728075"/>
            <a:ext cx="7883399" cy="366000"/>
          </a:xfrm>
          <a:prstGeom prst="rect">
            <a:avLst/>
          </a:prstGeom>
          <a:noFill/>
          <a:ln>
            <a:noFill/>
          </a:ln>
        </p:spPr>
        <p:txBody>
          <a:bodyPr anchorCtr="0" anchor="t" bIns="91425" lIns="91425" rIns="91425" tIns="91425">
            <a:noAutofit/>
          </a:bodyPr>
          <a:lstStyle/>
          <a:p>
            <a:pPr lvl="0">
              <a:spcBef>
                <a:spcPts val="0"/>
              </a:spcBef>
              <a:buNone/>
            </a:pPr>
            <a:r>
              <a:rPr lang="en"/>
              <a:t>Source: Gilens, M. How the poor became black. Race and the Politics of Welfare Reform.</a:t>
            </a:r>
          </a:p>
        </p:txBody>
      </p:sp>
      <p:cxnSp>
        <p:nvCxnSpPr>
          <p:cNvPr id="103" name="Shape 103"/>
          <p:cNvCxnSpPr>
            <a:stCxn id="104" idx="2"/>
          </p:cNvCxnSpPr>
          <p:nvPr/>
        </p:nvCxnSpPr>
        <p:spPr>
          <a:xfrm>
            <a:off x="2725025" y="1879275"/>
            <a:ext cx="747000" cy="989100"/>
          </a:xfrm>
          <a:prstGeom prst="straightConnector1">
            <a:avLst/>
          </a:prstGeom>
          <a:noFill/>
          <a:ln cap="flat" cmpd="sng" w="19050">
            <a:solidFill>
              <a:srgbClr val="FF0000"/>
            </a:solidFill>
            <a:prstDash val="solid"/>
            <a:round/>
            <a:headEnd len="lg" w="lg" type="none"/>
            <a:tailEnd len="lg" w="lg" type="triangle"/>
          </a:ln>
        </p:spPr>
      </p:cxnSp>
      <p:sp>
        <p:nvSpPr>
          <p:cNvPr id="104" name="Shape 104"/>
          <p:cNvSpPr txBox="1"/>
          <p:nvPr/>
        </p:nvSpPr>
        <p:spPr>
          <a:xfrm>
            <a:off x="1978175" y="1275975"/>
            <a:ext cx="1493700" cy="6033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War on poverty begins</a:t>
            </a:r>
          </a:p>
        </p:txBody>
      </p:sp>
      <p:sp>
        <p:nvSpPr>
          <p:cNvPr id="105" name="Shape 105"/>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
              <a:t> </a:t>
            </a:r>
          </a:p>
        </p:txBody>
      </p:sp>
      <p:cxnSp>
        <p:nvCxnSpPr>
          <p:cNvPr id="106" name="Shape 106"/>
          <p:cNvCxnSpPr/>
          <p:nvPr/>
        </p:nvCxnSpPr>
        <p:spPr>
          <a:xfrm flipH="1">
            <a:off x="6384025" y="1730975"/>
            <a:ext cx="104699" cy="1027500"/>
          </a:xfrm>
          <a:prstGeom prst="straightConnector1">
            <a:avLst/>
          </a:prstGeom>
          <a:noFill/>
          <a:ln cap="flat" cmpd="sng" w="19050">
            <a:solidFill>
              <a:srgbClr val="FF0000"/>
            </a:solidFill>
            <a:prstDash val="solid"/>
            <a:round/>
            <a:headEnd len="lg" w="lg" type="none"/>
            <a:tailEnd len="lg" w="lg" type="triangle"/>
          </a:ln>
        </p:spPr>
      </p:cxnSp>
      <p:cxnSp>
        <p:nvCxnSpPr>
          <p:cNvPr id="107" name="Shape 107"/>
          <p:cNvCxnSpPr/>
          <p:nvPr/>
        </p:nvCxnSpPr>
        <p:spPr>
          <a:xfrm flipH="1">
            <a:off x="5131799" y="1740875"/>
            <a:ext cx="1376700" cy="399900"/>
          </a:xfrm>
          <a:prstGeom prst="straightConnector1">
            <a:avLst/>
          </a:prstGeom>
          <a:noFill/>
          <a:ln cap="flat" cmpd="sng" w="19050">
            <a:solidFill>
              <a:srgbClr val="FF0000"/>
            </a:solidFill>
            <a:prstDash val="solid"/>
            <a:round/>
            <a:headEnd len="lg" w="lg" type="none"/>
            <a:tailEnd len="lg" w="lg" type="triangle"/>
          </a:ln>
        </p:spPr>
      </p:cxnSp>
      <p:sp>
        <p:nvSpPr>
          <p:cNvPr id="108" name="Shape 108"/>
          <p:cNvSpPr txBox="1"/>
          <p:nvPr/>
        </p:nvSpPr>
        <p:spPr>
          <a:xfrm>
            <a:off x="6201850" y="1424475"/>
            <a:ext cx="1493700" cy="3066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Recessions</a:t>
            </a:r>
          </a:p>
        </p:txBody>
      </p:sp>
      <p:cxnSp>
        <p:nvCxnSpPr>
          <p:cNvPr id="109" name="Shape 109"/>
          <p:cNvCxnSpPr/>
          <p:nvPr/>
        </p:nvCxnSpPr>
        <p:spPr>
          <a:xfrm flipH="1">
            <a:off x="4777574" y="1275975"/>
            <a:ext cx="286800" cy="148499"/>
          </a:xfrm>
          <a:prstGeom prst="straightConnector1">
            <a:avLst/>
          </a:prstGeom>
          <a:noFill/>
          <a:ln cap="flat" cmpd="sng" w="19050">
            <a:solidFill>
              <a:srgbClr val="FF0000"/>
            </a:solidFill>
            <a:prstDash val="solid"/>
            <a:round/>
            <a:headEnd len="lg" w="lg" type="none"/>
            <a:tailEnd len="lg" w="lg" type="triangle"/>
          </a:ln>
        </p:spPr>
      </p:cxnSp>
      <p:sp>
        <p:nvSpPr>
          <p:cNvPr id="110" name="Shape 110"/>
          <p:cNvSpPr txBox="1"/>
          <p:nvPr/>
        </p:nvSpPr>
        <p:spPr>
          <a:xfrm>
            <a:off x="5009075" y="1058475"/>
            <a:ext cx="1493700" cy="217499"/>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“welfare mess”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4" name="Shape 114"/>
        <p:cNvGrpSpPr/>
        <p:nvPr/>
      </p:nvGrpSpPr>
      <p:grpSpPr>
        <a:xfrm>
          <a:off x="0" y="0"/>
          <a:ext cx="0" cy="0"/>
          <a:chOff x="0" y="0"/>
          <a:chExt cx="0" cy="0"/>
        </a:xfrm>
      </p:grpSpPr>
      <p:sp>
        <p:nvSpPr>
          <p:cNvPr id="115" name="Shape 115"/>
          <p:cNvSpPr txBox="1"/>
          <p:nvPr>
            <p:ph type="title"/>
          </p:nvPr>
        </p:nvSpPr>
        <p:spPr>
          <a:xfrm>
            <a:off x="498475" y="70596"/>
            <a:ext cx="8147099" cy="1089299"/>
          </a:xfrm>
          <a:prstGeom prst="rect">
            <a:avLst/>
          </a:prstGeom>
        </p:spPr>
        <p:txBody>
          <a:bodyPr anchorCtr="0" anchor="b" bIns="91425" lIns="91425" rIns="91425" tIns="91425">
            <a:noAutofit/>
          </a:bodyPr>
          <a:lstStyle/>
          <a:p>
            <a:pPr lvl="0" algn="l">
              <a:spcBef>
                <a:spcPts val="0"/>
              </a:spcBef>
              <a:buNone/>
            </a:pPr>
            <a:r>
              <a:rPr lang="en" sz="3600">
                <a:latin typeface="Roboto Slab"/>
                <a:ea typeface="Roboto Slab"/>
                <a:cs typeface="Roboto Slab"/>
                <a:sym typeface="Roboto Slab"/>
              </a:rPr>
              <a:t>Poverty, Sympathy and Race</a:t>
            </a:r>
          </a:p>
        </p:txBody>
      </p:sp>
      <p:sp>
        <p:nvSpPr>
          <p:cNvPr id="116" name="Shape 116"/>
          <p:cNvSpPr txBox="1"/>
          <p:nvPr>
            <p:ph idx="1" type="body"/>
          </p:nvPr>
        </p:nvSpPr>
        <p:spPr>
          <a:xfrm>
            <a:off x="498475" y="1321173"/>
            <a:ext cx="8147099" cy="3273299"/>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6-02-16 at 11.15.18 PM.png" id="117" name="Shape 117"/>
          <p:cNvPicPr preferRelativeResize="0"/>
          <p:nvPr/>
        </p:nvPicPr>
        <p:blipFill>
          <a:blip r:embed="rId3">
            <a:alphaModFix/>
          </a:blip>
          <a:stretch>
            <a:fillRect/>
          </a:stretch>
        </p:blipFill>
        <p:spPr>
          <a:xfrm>
            <a:off x="365975" y="1159900"/>
            <a:ext cx="8279599" cy="3595849"/>
          </a:xfrm>
          <a:prstGeom prst="rect">
            <a:avLst/>
          </a:prstGeom>
          <a:noFill/>
          <a:ln>
            <a:noFill/>
          </a:ln>
        </p:spPr>
      </p:pic>
      <p:sp>
        <p:nvSpPr>
          <p:cNvPr id="118" name="Shape 118"/>
          <p:cNvSpPr/>
          <p:nvPr/>
        </p:nvSpPr>
        <p:spPr>
          <a:xfrm>
            <a:off x="3570775" y="3836725"/>
            <a:ext cx="4045500" cy="1881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9" name="Shape 119"/>
          <p:cNvSpPr txBox="1"/>
          <p:nvPr/>
        </p:nvSpPr>
        <p:spPr>
          <a:xfrm>
            <a:off x="564075" y="4755750"/>
            <a:ext cx="7883399" cy="366000"/>
          </a:xfrm>
          <a:prstGeom prst="rect">
            <a:avLst/>
          </a:prstGeom>
          <a:noFill/>
          <a:ln>
            <a:noFill/>
          </a:ln>
        </p:spPr>
        <p:txBody>
          <a:bodyPr anchorCtr="0" anchor="t" bIns="91425" lIns="91425" rIns="91425" tIns="91425">
            <a:noAutofit/>
          </a:bodyPr>
          <a:lstStyle/>
          <a:p>
            <a:pPr lvl="0" rtl="0">
              <a:spcBef>
                <a:spcPts val="0"/>
              </a:spcBef>
              <a:buNone/>
            </a:pPr>
            <a:r>
              <a:rPr lang="en"/>
              <a:t>Source: Gilens, M. How the poor became black. Race and the Politics of Welfare Reform.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 name="Shape 123"/>
        <p:cNvGrpSpPr/>
        <p:nvPr/>
      </p:nvGrpSpPr>
      <p:grpSpPr>
        <a:xfrm>
          <a:off x="0" y="0"/>
          <a:ext cx="0" cy="0"/>
          <a:chOff x="0" y="0"/>
          <a:chExt cx="0" cy="0"/>
        </a:xfrm>
      </p:grpSpPr>
      <p:sp>
        <p:nvSpPr>
          <p:cNvPr id="124" name="Shape 124"/>
          <p:cNvSpPr txBox="1"/>
          <p:nvPr>
            <p:ph type="title"/>
          </p:nvPr>
        </p:nvSpPr>
        <p:spPr>
          <a:xfrm>
            <a:off x="498475" y="70596"/>
            <a:ext cx="8147100" cy="1089300"/>
          </a:xfrm>
          <a:prstGeom prst="rect">
            <a:avLst/>
          </a:prstGeom>
        </p:spPr>
        <p:txBody>
          <a:bodyPr anchorCtr="0" anchor="b" bIns="91425" lIns="91425" rIns="91425" tIns="91425">
            <a:noAutofit/>
          </a:bodyPr>
          <a:lstStyle/>
          <a:p>
            <a:pPr lvl="0" rtl="0" algn="l">
              <a:spcBef>
                <a:spcPts val="0"/>
              </a:spcBef>
              <a:buNone/>
            </a:pPr>
            <a:r>
              <a:rPr lang="en" sz="3600">
                <a:latin typeface="Roboto Slab"/>
                <a:ea typeface="Roboto Slab"/>
                <a:cs typeface="Roboto Slab"/>
                <a:sym typeface="Roboto Slab"/>
              </a:rPr>
              <a:t>Racism and Policy</a:t>
            </a:r>
          </a:p>
        </p:txBody>
      </p:sp>
      <p:sp>
        <p:nvSpPr>
          <p:cNvPr id="125" name="Shape 125"/>
          <p:cNvSpPr txBox="1"/>
          <p:nvPr>
            <p:ph idx="1" type="body"/>
          </p:nvPr>
        </p:nvSpPr>
        <p:spPr>
          <a:xfrm>
            <a:off x="498475" y="1321173"/>
            <a:ext cx="8147100" cy="3273299"/>
          </a:xfrm>
          <a:prstGeom prst="rect">
            <a:avLst/>
          </a:prstGeom>
        </p:spPr>
        <p:txBody>
          <a:bodyPr anchorCtr="0" anchor="t" bIns="91425" lIns="91425" rIns="91425" tIns="91425">
            <a:noAutofit/>
          </a:bodyPr>
          <a:lstStyle/>
          <a:p>
            <a:pPr lvl="0" rtl="0">
              <a:spcBef>
                <a:spcPts val="0"/>
              </a:spcBef>
              <a:buNone/>
            </a:pPr>
            <a:r>
              <a:t/>
            </a:r>
            <a:endParaRPr/>
          </a:p>
          <a:p>
            <a:pPr indent="0" lvl="0" marL="0" rtl="0">
              <a:spcBef>
                <a:spcPts val="0"/>
              </a:spcBef>
              <a:buNone/>
            </a:pPr>
            <a:r>
              <a:rPr lang="en">
                <a:solidFill>
                  <a:srgbClr val="FFFFFF"/>
                </a:solidFill>
                <a:latin typeface="Roboto"/>
                <a:ea typeface="Roboto"/>
                <a:cs typeface="Roboto"/>
                <a:sym typeface="Roboto"/>
              </a:rPr>
              <a:t>Racism → Media Representation → </a:t>
            </a:r>
            <a:r>
              <a:rPr lang="en">
                <a:solidFill>
                  <a:srgbClr val="FFFF00"/>
                </a:solidFill>
                <a:latin typeface="Roboto"/>
                <a:ea typeface="Roboto"/>
                <a:cs typeface="Roboto"/>
                <a:sym typeface="Roboto"/>
              </a:rPr>
              <a:t>Public Perception</a:t>
            </a:r>
            <a:r>
              <a:rPr lang="en">
                <a:solidFill>
                  <a:srgbClr val="FFFFFF"/>
                </a:solidFill>
                <a:latin typeface="Roboto"/>
                <a:ea typeface="Roboto"/>
                <a:cs typeface="Roboto"/>
                <a:sym typeface="Roboto"/>
              </a:rPr>
              <a:t>→ Policy</a:t>
            </a:r>
          </a:p>
        </p:txBody>
      </p:sp>
      <p:sp>
        <p:nvSpPr>
          <p:cNvPr id="126" name="Shape 126"/>
          <p:cNvSpPr/>
          <p:nvPr/>
        </p:nvSpPr>
        <p:spPr>
          <a:xfrm>
            <a:off x="1306275" y="1324759"/>
            <a:ext cx="4481750" cy="937350"/>
          </a:xfrm>
          <a:custGeom>
            <a:pathLst>
              <a:path extrusionOk="0" h="37494" w="179270">
                <a:moveTo>
                  <a:pt x="0" y="37494"/>
                </a:moveTo>
                <a:cubicBezTo>
                  <a:pt x="10761" y="31688"/>
                  <a:pt x="39082" y="7899"/>
                  <a:pt x="64571" y="2660"/>
                </a:cubicBezTo>
                <a:cubicBezTo>
                  <a:pt x="90059" y="-2579"/>
                  <a:pt x="133814" y="1243"/>
                  <a:pt x="152931" y="6058"/>
                </a:cubicBezTo>
                <a:cubicBezTo>
                  <a:pt x="172047" y="10872"/>
                  <a:pt x="174880" y="27298"/>
                  <a:pt x="179270" y="31547"/>
                </a:cubicBezTo>
              </a:path>
            </a:pathLst>
          </a:custGeom>
          <a:noFill/>
          <a:ln cap="flat" cmpd="sng" w="28575">
            <a:solidFill>
              <a:srgbClr val="FFFFFF"/>
            </a:solidFill>
            <a:prstDash val="solid"/>
            <a:round/>
            <a:headEnd len="lg" w="lg" type="none"/>
            <a:tailEnd len="lg" w="lg" type="none"/>
          </a:ln>
        </p:spPr>
      </p:sp>
      <p:cxnSp>
        <p:nvCxnSpPr>
          <p:cNvPr id="127" name="Shape 127"/>
          <p:cNvCxnSpPr/>
          <p:nvPr/>
        </p:nvCxnSpPr>
        <p:spPr>
          <a:xfrm>
            <a:off x="5766775" y="2092175"/>
            <a:ext cx="191100" cy="169800"/>
          </a:xfrm>
          <a:prstGeom prst="straightConnector1">
            <a:avLst/>
          </a:prstGeom>
          <a:noFill/>
          <a:ln cap="flat" cmpd="sng" w="28575">
            <a:solidFill>
              <a:srgbClr val="FFFFFF"/>
            </a:solidFill>
            <a:prstDash val="solid"/>
            <a:round/>
            <a:headEnd len="lg" w="lg" type="none"/>
            <a:tailEnd len="lg" w="lg" type="triangle"/>
          </a:ln>
        </p:spPr>
      </p:cxnSp>
      <p:sp>
        <p:nvSpPr>
          <p:cNvPr id="128" name="Shape 128"/>
          <p:cNvSpPr/>
          <p:nvPr/>
        </p:nvSpPr>
        <p:spPr>
          <a:xfrm flipH="1" rot="10800000">
            <a:off x="966550" y="2655187"/>
            <a:ext cx="6956124" cy="1757437"/>
          </a:xfrm>
          <a:custGeom>
            <a:pathLst>
              <a:path extrusionOk="0" h="37494" w="179270">
                <a:moveTo>
                  <a:pt x="0" y="37494"/>
                </a:moveTo>
                <a:cubicBezTo>
                  <a:pt x="10761" y="31688"/>
                  <a:pt x="39082" y="7899"/>
                  <a:pt x="64571" y="2660"/>
                </a:cubicBezTo>
                <a:cubicBezTo>
                  <a:pt x="90059" y="-2579"/>
                  <a:pt x="133814" y="1243"/>
                  <a:pt x="152931" y="6058"/>
                </a:cubicBezTo>
                <a:cubicBezTo>
                  <a:pt x="172047" y="10872"/>
                  <a:pt x="174880" y="27298"/>
                  <a:pt x="179270" y="31547"/>
                </a:cubicBezTo>
              </a:path>
            </a:pathLst>
          </a:custGeom>
          <a:noFill/>
          <a:ln cap="flat" cmpd="sng" w="28575">
            <a:solidFill>
              <a:srgbClr val="FFFFFF"/>
            </a:solidFill>
            <a:prstDash val="solid"/>
            <a:round/>
            <a:headEnd len="lg" w="lg" type="none"/>
            <a:tailEnd len="lg" w="lg" type="none"/>
          </a:ln>
        </p:spPr>
      </p:sp>
      <p:cxnSp>
        <p:nvCxnSpPr>
          <p:cNvPr id="129" name="Shape 129"/>
          <p:cNvCxnSpPr/>
          <p:nvPr/>
        </p:nvCxnSpPr>
        <p:spPr>
          <a:xfrm flipH="1" rot="10800000">
            <a:off x="7922675" y="2718900"/>
            <a:ext cx="42600" cy="222900"/>
          </a:xfrm>
          <a:prstGeom prst="straightConnector1">
            <a:avLst/>
          </a:prstGeom>
          <a:noFill/>
          <a:ln cap="flat" cmpd="sng" w="28575">
            <a:solidFill>
              <a:srgbClr val="FFFFFF"/>
            </a:solidFill>
            <a:prstDash val="solid"/>
            <a:round/>
            <a:headEnd len="lg" w="lg" type="none"/>
            <a:tailEnd len="lg" w="lg"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98475" y="70596"/>
            <a:ext cx="8147100" cy="1089300"/>
          </a:xfrm>
          <a:prstGeom prst="rect">
            <a:avLst/>
          </a:prstGeom>
        </p:spPr>
        <p:txBody>
          <a:bodyPr anchorCtr="0" anchor="b" bIns="91425" lIns="91425" rIns="91425" tIns="91425">
            <a:noAutofit/>
          </a:bodyPr>
          <a:lstStyle/>
          <a:p>
            <a:pPr lvl="0" algn="l">
              <a:spcBef>
                <a:spcPts val="0"/>
              </a:spcBef>
              <a:buNone/>
            </a:pPr>
            <a:r>
              <a:rPr lang="en" sz="3600">
                <a:latin typeface="Roboto Slab"/>
                <a:ea typeface="Roboto Slab"/>
                <a:cs typeface="Roboto Slab"/>
                <a:sym typeface="Roboto Slab"/>
              </a:rPr>
              <a:t>Public Perception (YouGov)</a:t>
            </a:r>
          </a:p>
        </p:txBody>
      </p:sp>
      <p:sp>
        <p:nvSpPr>
          <p:cNvPr id="135" name="Shape 135"/>
          <p:cNvSpPr txBox="1"/>
          <p:nvPr>
            <p:ph idx="1" type="body"/>
          </p:nvPr>
        </p:nvSpPr>
        <p:spPr>
          <a:xfrm>
            <a:off x="498475" y="1321173"/>
            <a:ext cx="8147100" cy="3273299"/>
          </a:xfrm>
          <a:prstGeom prst="rect">
            <a:avLst/>
          </a:prstGeom>
        </p:spPr>
        <p:txBody>
          <a:bodyPr anchorCtr="0" anchor="t" bIns="91425" lIns="91425" rIns="91425" tIns="91425">
            <a:noAutofit/>
          </a:bodyPr>
          <a:lstStyle/>
          <a:p>
            <a:pPr lvl="0" rtl="0">
              <a:spcBef>
                <a:spcPts val="0"/>
              </a:spcBef>
              <a:buNone/>
            </a:pPr>
            <a:r>
              <a:rPr lang="en" sz="1100">
                <a:solidFill>
                  <a:srgbClr val="000000"/>
                </a:solidFill>
                <a:latin typeface="Arial"/>
                <a:ea typeface="Arial"/>
                <a:cs typeface="Arial"/>
                <a:sym typeface="Arial"/>
              </a:rPr>
              <a:t>		 	 	 		</a:t>
            </a:r>
          </a:p>
          <a:p>
            <a:pPr indent="0" lvl="0" marL="0" rtl="0" algn="ctr">
              <a:spcBef>
                <a:spcPts val="0"/>
              </a:spcBef>
              <a:buNone/>
            </a:pPr>
            <a:r>
              <a:rPr lang="en" sz="3000">
                <a:solidFill>
                  <a:srgbClr val="FFFF00"/>
                </a:solidFill>
                <a:latin typeface="Roboto"/>
                <a:ea typeface="Roboto"/>
                <a:cs typeface="Roboto"/>
                <a:sym typeface="Roboto"/>
              </a:rPr>
              <a:t>Do you think that most welfare recipients are white, black or Hispanic?</a:t>
            </a:r>
            <a:r>
              <a:rPr lang="en" sz="3000">
                <a:solidFill>
                  <a:srgbClr val="FF0000"/>
                </a:solidFill>
                <a:latin typeface="Roboto"/>
                <a:ea typeface="Roboto"/>
                <a:cs typeface="Roboto"/>
                <a:sym typeface="Roboto"/>
              </a:rPr>
              <a:t> </a:t>
            </a:r>
          </a:p>
          <a:p>
            <a:pPr lvl="0" rtl="0">
              <a:spcBef>
                <a:spcPts val="0"/>
              </a:spcBef>
              <a:buNone/>
            </a:pPr>
            <a:r>
              <a:rPr lang="en" sz="1100">
                <a:solidFill>
                  <a:srgbClr val="000000"/>
                </a:solidFill>
                <a:latin typeface="Arial"/>
                <a:ea typeface="Arial"/>
                <a:cs typeface="Arial"/>
                <a:sym typeface="Arial"/>
              </a:rPr>
              <a:t>				</a:t>
            </a:r>
          </a:p>
          <a:p>
            <a:pPr lvl="0" rtl="0">
              <a:spcBef>
                <a:spcPts val="0"/>
              </a:spcBef>
              <a:buNone/>
            </a:pPr>
            <a:r>
              <a:rPr lang="en" sz="1100">
                <a:solidFill>
                  <a:srgbClr val="000000"/>
                </a:solidFill>
                <a:latin typeface="Arial"/>
                <a:ea typeface="Arial"/>
                <a:cs typeface="Arial"/>
                <a:sym typeface="Arial"/>
              </a:rPr>
              <a:t>			</a:t>
            </a:r>
          </a:p>
          <a:p>
            <a:pPr lvl="0" rtl="0">
              <a:spcBef>
                <a:spcPts val="0"/>
              </a:spcBef>
              <a:buNone/>
            </a:pPr>
            <a:r>
              <a:rPr lang="en" sz="1100">
                <a:solidFill>
                  <a:srgbClr val="000000"/>
                </a:solidFill>
                <a:latin typeface="Arial"/>
                <a:ea typeface="Arial"/>
                <a:cs typeface="Arial"/>
                <a:sym typeface="Arial"/>
              </a:rPr>
              <a:t>		</a:t>
            </a:r>
          </a:p>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87900" y="458025"/>
            <a:ext cx="8368200" cy="686100"/>
          </a:xfrm>
          <a:prstGeom prst="rect">
            <a:avLst/>
          </a:prstGeom>
          <a:noFill/>
          <a:ln>
            <a:noFill/>
          </a:ln>
        </p:spPr>
        <p:txBody>
          <a:bodyPr anchorCtr="0" anchor="b" bIns="45700" lIns="91425" rIns="91425" tIns="45700">
            <a:noAutofit/>
          </a:bodyPr>
          <a:lstStyle/>
          <a:p>
            <a:pPr indent="0" lvl="0" marL="0" marR="0" rtl="0">
              <a:spcBef>
                <a:spcPts val="0"/>
              </a:spcBef>
              <a:buClr>
                <a:schemeClr val="dk1"/>
              </a:buClr>
              <a:buSzPct val="25000"/>
              <a:buFont typeface="Quattrocento"/>
              <a:buNone/>
            </a:pPr>
            <a:r>
              <a:rPr b="0" i="0" lang="en" sz="3600" u="none" cap="none" strike="noStrike">
                <a:solidFill>
                  <a:schemeClr val="dk1"/>
                </a:solidFill>
              </a:rPr>
              <a:t>Welfare Use by Race (</a:t>
            </a:r>
            <a:r>
              <a:rPr lang="en" sz="3600"/>
              <a:t>perceptions)</a:t>
            </a:r>
          </a:p>
        </p:txBody>
      </p:sp>
      <p:pic>
        <p:nvPicPr>
          <p:cNvPr id="141" name="Shape 141"/>
          <p:cNvPicPr preferRelativeResize="0"/>
          <p:nvPr/>
        </p:nvPicPr>
        <p:blipFill rotWithShape="1">
          <a:blip r:embed="rId3">
            <a:alphaModFix/>
          </a:blip>
          <a:srcRect b="0" l="0" r="0" t="0"/>
          <a:stretch/>
        </p:blipFill>
        <p:spPr>
          <a:xfrm>
            <a:off x="1418550" y="1387500"/>
            <a:ext cx="6832500" cy="341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