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6.xml" ContentType="application/vnd.ms-office.chartstyle+xml"/>
  <Override PartName="/ppt/charts/colors6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1463" r:id="rId2"/>
    <p:sldId id="1543" r:id="rId3"/>
    <p:sldId id="1544" r:id="rId4"/>
    <p:sldId id="1545" r:id="rId5"/>
    <p:sldId id="1546" r:id="rId6"/>
    <p:sldId id="1478" r:id="rId7"/>
    <p:sldId id="1499" r:id="rId8"/>
    <p:sldId id="1513" r:id="rId9"/>
    <p:sldId id="1511" r:id="rId10"/>
    <p:sldId id="1512" r:id="rId11"/>
    <p:sldId id="1550" r:id="rId12"/>
    <p:sldId id="1486" r:id="rId13"/>
    <p:sldId id="1539" r:id="rId14"/>
    <p:sldId id="1491" r:id="rId15"/>
    <p:sldId id="1489" r:id="rId16"/>
    <p:sldId id="1492" r:id="rId17"/>
    <p:sldId id="1551" r:id="rId18"/>
    <p:sldId id="1561" r:id="rId19"/>
    <p:sldId id="1557" r:id="rId20"/>
    <p:sldId id="1552" r:id="rId21"/>
    <p:sldId id="1558" r:id="rId22"/>
    <p:sldId id="1570" r:id="rId23"/>
    <p:sldId id="1554" r:id="rId24"/>
    <p:sldId id="1559" r:id="rId25"/>
    <p:sldId id="1555" r:id="rId26"/>
    <p:sldId id="1560" r:id="rId27"/>
    <p:sldId id="1562" r:id="rId28"/>
    <p:sldId id="1553" r:id="rId29"/>
    <p:sldId id="1563" r:id="rId30"/>
    <p:sldId id="1564" r:id="rId31"/>
    <p:sldId id="1565" r:id="rId32"/>
    <p:sldId id="1566" r:id="rId33"/>
    <p:sldId id="1523" r:id="rId34"/>
    <p:sldId id="1538" r:id="rId35"/>
    <p:sldId id="1520" r:id="rId36"/>
    <p:sldId id="1567" r:id="rId37"/>
    <p:sldId id="1525" r:id="rId38"/>
    <p:sldId id="1522" r:id="rId39"/>
    <p:sldId id="1568" r:id="rId40"/>
    <p:sldId id="1569" r:id="rId41"/>
    <p:sldId id="1533" r:id="rId42"/>
    <p:sldId id="1534" r:id="rId43"/>
    <p:sldId id="1535" r:id="rId44"/>
    <p:sldId id="1571" r:id="rId45"/>
    <p:sldId id="1536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5A4F"/>
    <a:srgbClr val="173B22"/>
    <a:srgbClr val="202020"/>
    <a:srgbClr val="454545"/>
    <a:srgbClr val="666666"/>
    <a:srgbClr val="171483"/>
    <a:srgbClr val="83C2DF"/>
    <a:srgbClr val="569BD5"/>
    <a:srgbClr val="F2F2F2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68" autoAdjust="0"/>
    <p:restoredTop sz="79967" autoAdjust="0"/>
  </p:normalViewPr>
  <p:slideViewPr>
    <p:cSldViewPr snapToGrid="0">
      <p:cViewPr varScale="1">
        <p:scale>
          <a:sx n="82" d="100"/>
          <a:sy n="82" d="100"/>
        </p:scale>
        <p:origin x="-72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 snapToObjects="1">
      <p:cViewPr varScale="1">
        <p:scale>
          <a:sx n="78" d="100"/>
          <a:sy n="78" d="100"/>
        </p:scale>
        <p:origin x="-22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5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Relationship Id="rId2" Type="http://schemas.microsoft.com/office/2011/relationships/chartStyle" Target="style6.xml"/><Relationship Id="rId3" Type="http://schemas.microsoft.com/office/2011/relationships/chartColorStyle" Target="colors6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Relationship Id="rId2" Type="http://schemas.microsoft.com/office/2011/relationships/chartStyle" Target="style2.xml"/><Relationship Id="rId3" Type="http://schemas.microsoft.com/office/2011/relationships/chartColorStyle" Target="colors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2013_x000d_(or nearest year)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330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003300"/>
                </a:solidFill>
              </a:ln>
            </c:spPr>
          </c:dPt>
          <c:dPt>
            <c:idx val="16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3300"/>
                </a:solidFill>
              </a:ln>
            </c:spPr>
          </c:dPt>
          <c:dPt>
            <c:idx val="30"/>
            <c:invertIfNegative val="0"/>
            <c:bubble3D val="0"/>
          </c:dPt>
          <c:cat>
            <c:strRef>
              <c:f>Sheet1!$A$2:$A$36</c:f>
              <c:strCache>
                <c:ptCount val="35"/>
                <c:pt idx="0">
                  <c:v>United States</c:v>
                </c:pt>
                <c:pt idx="1">
                  <c:v>Switzerland</c:v>
                </c:pt>
                <c:pt idx="2">
                  <c:v>Norway</c:v>
                </c:pt>
                <c:pt idx="3">
                  <c:v>Netherlands</c:v>
                </c:pt>
                <c:pt idx="4">
                  <c:v>Sweden</c:v>
                </c:pt>
                <c:pt idx="5">
                  <c:v>Germany</c:v>
                </c:pt>
                <c:pt idx="6">
                  <c:v>Denmark</c:v>
                </c:pt>
                <c:pt idx="7">
                  <c:v>Austria</c:v>
                </c:pt>
                <c:pt idx="8">
                  <c:v>Luxembourg</c:v>
                </c:pt>
                <c:pt idx="9">
                  <c:v>Canada</c:v>
                </c:pt>
                <c:pt idx="10">
                  <c:v>Belgium</c:v>
                </c:pt>
                <c:pt idx="11">
                  <c:v>France</c:v>
                </c:pt>
                <c:pt idx="12">
                  <c:v>Australia</c:v>
                </c:pt>
                <c:pt idx="13">
                  <c:v>Japan</c:v>
                </c:pt>
                <c:pt idx="14">
                  <c:v>Iceland</c:v>
                </c:pt>
                <c:pt idx="15">
                  <c:v>Ireland</c:v>
                </c:pt>
                <c:pt idx="16">
                  <c:v>OECD AVERAGE</c:v>
                </c:pt>
                <c:pt idx="17">
                  <c:v>Finland</c:v>
                </c:pt>
                <c:pt idx="18">
                  <c:v>New Zealand</c:v>
                </c:pt>
                <c:pt idx="19">
                  <c:v>United Kingdom</c:v>
                </c:pt>
                <c:pt idx="20">
                  <c:v>Italy</c:v>
                </c:pt>
                <c:pt idx="21">
                  <c:v>Spain</c:v>
                </c:pt>
                <c:pt idx="22">
                  <c:v>Portugal</c:v>
                </c:pt>
                <c:pt idx="23">
                  <c:v>Slovenia</c:v>
                </c:pt>
                <c:pt idx="24">
                  <c:v>Israel</c:v>
                </c:pt>
                <c:pt idx="25">
                  <c:v>Greece</c:v>
                </c:pt>
                <c:pt idx="26">
                  <c:v>Korea</c:v>
                </c:pt>
                <c:pt idx="27">
                  <c:v>Czech Republic</c:v>
                </c:pt>
                <c:pt idx="28">
                  <c:v>Slovak Republic</c:v>
                </c:pt>
                <c:pt idx="29">
                  <c:v>Hungary</c:v>
                </c:pt>
                <c:pt idx="30">
                  <c:v>Chile</c:v>
                </c:pt>
                <c:pt idx="31">
                  <c:v>Estonia</c:v>
                </c:pt>
                <c:pt idx="32">
                  <c:v>Poland</c:v>
                </c:pt>
                <c:pt idx="33">
                  <c:v>Mexico</c:v>
                </c:pt>
                <c:pt idx="34">
                  <c:v>Turkey</c:v>
                </c:pt>
              </c:strCache>
            </c:strRef>
          </c:cat>
          <c:val>
            <c:numRef>
              <c:f>Sheet1!$B$2:$B$36</c:f>
              <c:numCache>
                <c:formatCode>0</c:formatCode>
                <c:ptCount val="35"/>
                <c:pt idx="0">
                  <c:v>8713.3472</c:v>
                </c:pt>
                <c:pt idx="1">
                  <c:v>6325.2134</c:v>
                </c:pt>
                <c:pt idx="2">
                  <c:v>5862.3954</c:v>
                </c:pt>
                <c:pt idx="3">
                  <c:v>5130.931</c:v>
                </c:pt>
                <c:pt idx="4">
                  <c:v>4904.0549</c:v>
                </c:pt>
                <c:pt idx="5">
                  <c:v>4818.8788</c:v>
                </c:pt>
                <c:pt idx="6">
                  <c:v>4553.3861</c:v>
                </c:pt>
                <c:pt idx="7">
                  <c:v>4553.0964</c:v>
                </c:pt>
                <c:pt idx="8">
                  <c:v>4370.79</c:v>
                </c:pt>
                <c:pt idx="9">
                  <c:v>4351.3382</c:v>
                </c:pt>
                <c:pt idx="10">
                  <c:v>4255.8662</c:v>
                </c:pt>
                <c:pt idx="11">
                  <c:v>4123.7504</c:v>
                </c:pt>
                <c:pt idx="12">
                  <c:v>3865.7247</c:v>
                </c:pt>
                <c:pt idx="13">
                  <c:v>3713.185</c:v>
                </c:pt>
                <c:pt idx="14">
                  <c:v>3677.0442</c:v>
                </c:pt>
                <c:pt idx="15">
                  <c:v>3662.9714</c:v>
                </c:pt>
                <c:pt idx="16">
                  <c:v>3452.7252</c:v>
                </c:pt>
                <c:pt idx="17">
                  <c:v>3441.8866</c:v>
                </c:pt>
                <c:pt idx="18">
                  <c:v>3327.9509</c:v>
                </c:pt>
                <c:pt idx="19">
                  <c:v>3234.805</c:v>
                </c:pt>
                <c:pt idx="20">
                  <c:v>3076.6238</c:v>
                </c:pt>
                <c:pt idx="21">
                  <c:v>2898.3927</c:v>
                </c:pt>
                <c:pt idx="22">
                  <c:v>2514.427</c:v>
                </c:pt>
                <c:pt idx="23">
                  <c:v>2511.2165</c:v>
                </c:pt>
                <c:pt idx="24">
                  <c:v>2427.5935</c:v>
                </c:pt>
                <c:pt idx="25">
                  <c:v>2366.4332</c:v>
                </c:pt>
                <c:pt idx="26">
                  <c:v>2274.5022</c:v>
                </c:pt>
                <c:pt idx="27">
                  <c:v>2039.5546</c:v>
                </c:pt>
                <c:pt idx="28">
                  <c:v>2010.2479</c:v>
                </c:pt>
                <c:pt idx="29">
                  <c:v>1719.4515</c:v>
                </c:pt>
                <c:pt idx="30">
                  <c:v>1605.6624</c:v>
                </c:pt>
                <c:pt idx="31">
                  <c:v>1542.0617</c:v>
                </c:pt>
                <c:pt idx="32">
                  <c:v>1530.2063</c:v>
                </c:pt>
                <c:pt idx="33">
                  <c:v>1048.4719</c:v>
                </c:pt>
                <c:pt idx="34">
                  <c:v>941.1964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2099501848"/>
        <c:axId val="2099498696"/>
      </c:barChart>
      <c:catAx>
        <c:axId val="2099501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Franklin Gothic Book"/>
                <a:cs typeface="Franklin Gothic Book"/>
              </a:defRPr>
            </a:pPr>
            <a:endParaRPr lang="en-US"/>
          </a:p>
        </c:txPr>
        <c:crossAx val="2099498696"/>
        <c:crosses val="autoZero"/>
        <c:auto val="1"/>
        <c:lblAlgn val="ctr"/>
        <c:lblOffset val="100"/>
        <c:noMultiLvlLbl val="0"/>
      </c:catAx>
      <c:valAx>
        <c:axId val="2099498696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Franklin Gothic Book"/>
                <a:cs typeface="Franklin Gothic Book"/>
              </a:defRPr>
            </a:pPr>
            <a:endParaRPr lang="en-US"/>
          </a:p>
        </c:txPr>
        <c:crossAx val="2099501848"/>
        <c:crosses val="autoZero"/>
        <c:crossBetween val="between"/>
        <c:majorUnit val="2000.0"/>
      </c:valAx>
      <c:spPr>
        <a:solidFill>
          <a:schemeClr val="bg1"/>
        </a:solidFill>
        <a:ln>
          <a:solidFill>
            <a:srgbClr val="003300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2006.0</c:v>
                </c:pt>
                <c:pt idx="1">
                  <c:v>2007.0</c:v>
                </c:pt>
                <c:pt idx="2">
                  <c:v>2008.0</c:v>
                </c:pt>
                <c:pt idx="3">
                  <c:v>2009.0</c:v>
                </c:pt>
                <c:pt idx="4">
                  <c:v>2010.0</c:v>
                </c:pt>
                <c:pt idx="5">
                  <c:v>2011.0</c:v>
                </c:pt>
                <c:pt idx="6">
                  <c:v>2012.0</c:v>
                </c:pt>
                <c:pt idx="7">
                  <c:v>2013.0</c:v>
                </c:pt>
                <c:pt idx="8">
                  <c:v>2014.0</c:v>
                </c:pt>
                <c:pt idx="9">
                  <c:v>2015.0</c:v>
                </c:pt>
                <c:pt idx="10">
                  <c:v>2016.0</c:v>
                </c:pt>
              </c:numCache>
            </c:numRef>
          </c:cat>
          <c:val>
            <c:numRef>
              <c:f>Sheet1!$B$2:$B$12</c:f>
              <c:numCache>
                <c:formatCode>0%</c:formatCode>
                <c:ptCount val="11"/>
                <c:pt idx="0">
                  <c:v>0.1</c:v>
                </c:pt>
                <c:pt idx="1">
                  <c:v>0.12</c:v>
                </c:pt>
                <c:pt idx="2">
                  <c:v>0.18</c:v>
                </c:pt>
                <c:pt idx="3">
                  <c:v>0.22</c:v>
                </c:pt>
                <c:pt idx="4">
                  <c:v>0.27</c:v>
                </c:pt>
                <c:pt idx="5">
                  <c:v>0.31</c:v>
                </c:pt>
                <c:pt idx="6">
                  <c:v>0.34</c:v>
                </c:pt>
                <c:pt idx="7">
                  <c:v>0.38</c:v>
                </c:pt>
                <c:pt idx="8">
                  <c:v>0.41</c:v>
                </c:pt>
                <c:pt idx="9">
                  <c:v>0.46</c:v>
                </c:pt>
                <c:pt idx="10">
                  <c:v>0.51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"/>
        <c:overlap val="-27"/>
        <c:axId val="2104083144"/>
        <c:axId val="2104086328"/>
      </c:barChart>
      <c:catAx>
        <c:axId val="2104083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A600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2104086328"/>
        <c:crosses val="autoZero"/>
        <c:auto val="1"/>
        <c:lblAlgn val="ctr"/>
        <c:lblOffset val="100"/>
        <c:noMultiLvlLbl val="0"/>
      </c:catAx>
      <c:valAx>
        <c:axId val="2104086328"/>
        <c:scaling>
          <c:orientation val="minMax"/>
          <c:max val="0.55"/>
          <c:min val="0.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A600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2104083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729463671014"/>
          <c:y val="0.0423338523915854"/>
          <c:w val="0.863038689602261"/>
          <c:h val="0.8436749303405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Insured</c:v>
                </c:pt>
                <c:pt idx="1">
                  <c:v>Under-insured</c:v>
                </c:pt>
                <c:pt idx="2">
                  <c:v>Uninsured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1.0</c:v>
                </c:pt>
                <c:pt idx="1">
                  <c:v>1.21</c:v>
                </c:pt>
                <c:pt idx="2">
                  <c:v>1.38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2105010008"/>
        <c:axId val="2105324360"/>
      </c:barChart>
      <c:catAx>
        <c:axId val="21050100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2700">
            <a:solidFill>
              <a:srgbClr val="FFFFFF"/>
            </a:solidFill>
          </a:ln>
        </c:spPr>
        <c:txPr>
          <a:bodyPr/>
          <a:lstStyle/>
          <a:p>
            <a:pPr>
              <a:defRPr sz="2800">
                <a:solidFill>
                  <a:srgbClr val="00A600"/>
                </a:solidFill>
              </a:defRPr>
            </a:pPr>
            <a:endParaRPr lang="en-US"/>
          </a:p>
        </c:txPr>
        <c:crossAx val="2105324360"/>
        <c:crossesAt val="0.0"/>
        <c:auto val="1"/>
        <c:lblAlgn val="ctr"/>
        <c:lblOffset val="0"/>
        <c:noMultiLvlLbl val="0"/>
      </c:catAx>
      <c:valAx>
        <c:axId val="2105324360"/>
        <c:scaling>
          <c:orientation val="minMax"/>
          <c:max val="1.4"/>
          <c:min val="0.0"/>
        </c:scaling>
        <c:delete val="0"/>
        <c:axPos val="l"/>
        <c:majorGridlines>
          <c:spPr>
            <a:ln>
              <a:solidFill>
                <a:srgbClr val="FFFFFF"/>
              </a:solidFill>
              <a:prstDash val="solid"/>
            </a:ln>
          </c:spPr>
        </c:majorGridlines>
        <c:numFmt formatCode="#,##0.0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2800">
                <a:solidFill>
                  <a:srgbClr val="00A600"/>
                </a:solidFill>
              </a:defRPr>
            </a:pPr>
            <a:endParaRPr lang="en-US"/>
          </a:p>
        </c:txPr>
        <c:crossAx val="2105010008"/>
        <c:crossesAt val="1.0"/>
        <c:crossBetween val="between"/>
        <c:majorUnit val="0.5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</a:defRPr>
      </a:pPr>
      <a:endParaRPr lang="en-US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USA</c:v>
                </c:pt>
                <c:pt idx="1">
                  <c:v>Canada</c:v>
                </c:pt>
              </c:strCache>
            </c:strRef>
          </c:cat>
          <c:val>
            <c:numRef>
              <c:f>Sheet1!$B$2:$B$3</c:f>
              <c:numCache>
                <c:formatCode>"$"#,##0_);[Red]\("$"#,##0\)</c:formatCode>
                <c:ptCount val="2"/>
                <c:pt idx="0">
                  <c:v>3325.0</c:v>
                </c:pt>
                <c:pt idx="1">
                  <c:v>745.0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overlap val="-27"/>
        <c:axId val="2117383384"/>
        <c:axId val="2117386904"/>
      </c:barChart>
      <c:catAx>
        <c:axId val="2117383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A6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7386904"/>
        <c:crosses val="autoZero"/>
        <c:auto val="1"/>
        <c:lblAlgn val="ctr"/>
        <c:lblOffset val="100"/>
        <c:noMultiLvlLbl val="0"/>
      </c:catAx>
      <c:valAx>
        <c:axId val="2117386904"/>
        <c:scaling>
          <c:orientation val="minMax"/>
          <c:max val="3900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00A6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7383384"/>
        <c:crosses val="autoZero"/>
        <c:crossBetween val="between"/>
        <c:majorUnit val="1000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36340895388621"/>
          <c:y val="0.097959167894104"/>
          <c:w val="0.749638830248515"/>
          <c:h val="0.80408166421179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-0.0826624703230094"/>
                  <c:y val="-0.04636985662930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978781339673"/>
                      <c:h val="0.2482151148980190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Favor</c:v>
                </c:pt>
                <c:pt idx="1">
                  <c:v>No Opinion</c:v>
                </c:pt>
                <c:pt idx="2">
                  <c:v>Oppose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0.58</c:v>
                </c:pt>
                <c:pt idx="1">
                  <c:v>0.07</c:v>
                </c:pt>
                <c:pt idx="2">
                  <c:v>0.35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7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36340895388621"/>
          <c:y val="0.097959167894104"/>
          <c:w val="0.749638830248515"/>
          <c:h val="0.80408166421179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72475906667001"/>
                  <c:y val="-0.05933859703155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0139863549417131"/>
                  <c:y val="0.04091457937879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003300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487372424231401"/>
                      <c:h val="0.2482151148980190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75463924172673"/>
                  <c:y val="-0.0072082683102944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3628863465119202"/>
                      <c:h val="0.23184928314650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003300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Favor</c:v>
                </c:pt>
                <c:pt idx="1">
                  <c:v>No Opinion</c:v>
                </c:pt>
                <c:pt idx="2">
                  <c:v>Oppose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0.81</c:v>
                </c:pt>
                <c:pt idx="1">
                  <c:v>0.04</c:v>
                </c:pt>
                <c:pt idx="2">
                  <c:v>0.15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19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36340895388621"/>
          <c:y val="0.097959167894104"/>
          <c:w val="0.749638830248515"/>
          <c:h val="0.80408166421179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-0.0445181389811239"/>
                  <c:y val="-0.030004024877782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978781339673"/>
                      <c:h val="0.2482151148980190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Favor</c:v>
                </c:pt>
                <c:pt idx="1">
                  <c:v>No Opinion</c:v>
                </c:pt>
                <c:pt idx="2">
                  <c:v>Oppose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</c:v>
                </c:pt>
                <c:pt idx="1">
                  <c:v>0.06</c:v>
                </c:pt>
                <c:pt idx="2">
                  <c:v>0.34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7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336340895388621"/>
          <c:y val="0.097959167894104"/>
          <c:w val="0.749638830248515"/>
          <c:h val="0.80408166421179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0834728121022252"/>
                  <c:y val="0.17456887201618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195533448974399"/>
                      <c:h val="0.1587212916034690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0139863549417131"/>
                  <c:y val="0.04091457937879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rgbClr val="003300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487372424231401"/>
                      <c:h val="0.2482151148980190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0839175289521482"/>
                  <c:y val="-0.22093872864548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3628863465119202"/>
                      <c:h val="0.23184928314650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rgbClr val="003300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Favor</c:v>
                </c:pt>
                <c:pt idx="1">
                  <c:v>No Opinion</c:v>
                </c:pt>
                <c:pt idx="2">
                  <c:v>Oppose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</c:v>
                </c:pt>
                <c:pt idx="1">
                  <c:v>0.08</c:v>
                </c:pt>
                <c:pt idx="2">
                  <c:v>0.62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97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Franklin Gothic Book" charset="0"/>
                    <a:ea typeface="Franklin Gothic Book" charset="0"/>
                    <a:cs typeface="Franklin Gothic Book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Sheet1!$A$2:$A$23</c:f>
              <c:numCache>
                <c:formatCode>General</c:formatCode>
                <c:ptCount val="21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  <c:pt idx="14">
                  <c:v>2014.0</c:v>
                </c:pt>
                <c:pt idx="15">
                  <c:v>2015.0</c:v>
                </c:pt>
                <c:pt idx="16">
                  <c:v>2016.0</c:v>
                </c:pt>
                <c:pt idx="17">
                  <c:v>2017.0</c:v>
                </c:pt>
                <c:pt idx="18">
                  <c:v>2018.0</c:v>
                </c:pt>
                <c:pt idx="19">
                  <c:v>2019.0</c:v>
                </c:pt>
                <c:pt idx="20">
                  <c:v>2020.0</c:v>
                </c:pt>
              </c:numCache>
            </c:numRef>
          </c:cat>
          <c:val>
            <c:numRef>
              <c:f>Sheet1!$B$2:$B$23</c:f>
              <c:numCache>
                <c:formatCode>0%</c:formatCode>
                <c:ptCount val="21"/>
                <c:pt idx="0">
                  <c:v>0.12</c:v>
                </c:pt>
                <c:pt idx="1">
                  <c:v>0.13</c:v>
                </c:pt>
                <c:pt idx="2">
                  <c:v>0.14</c:v>
                </c:pt>
                <c:pt idx="3">
                  <c:v>0.16</c:v>
                </c:pt>
                <c:pt idx="4">
                  <c:v>0.17</c:v>
                </c:pt>
                <c:pt idx="5">
                  <c:v>0.18</c:v>
                </c:pt>
                <c:pt idx="6">
                  <c:v>0.18</c:v>
                </c:pt>
                <c:pt idx="7">
                  <c:v>0.18</c:v>
                </c:pt>
                <c:pt idx="8">
                  <c:v>0.18</c:v>
                </c:pt>
                <c:pt idx="9">
                  <c:v>0.18</c:v>
                </c:pt>
                <c:pt idx="10">
                  <c:v>0.19</c:v>
                </c:pt>
                <c:pt idx="11">
                  <c:v>0.19</c:v>
                </c:pt>
                <c:pt idx="12">
                  <c:v>0.19</c:v>
                </c:pt>
                <c:pt idx="13">
                  <c:v>0.2</c:v>
                </c:pt>
                <c:pt idx="14">
                  <c:v>0.2</c:v>
                </c:pt>
                <c:pt idx="15">
                  <c:v>0.21</c:v>
                </c:pt>
                <c:pt idx="16">
                  <c:v>0.21</c:v>
                </c:pt>
                <c:pt idx="17">
                  <c:v>0.22</c:v>
                </c:pt>
                <c:pt idx="18">
                  <c:v>0.22</c:v>
                </c:pt>
                <c:pt idx="19">
                  <c:v>0.23</c:v>
                </c:pt>
                <c:pt idx="20">
                  <c:v>0.24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-27"/>
        <c:axId val="2099406040"/>
        <c:axId val="2099402440"/>
      </c:barChart>
      <c:catAx>
        <c:axId val="2099406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2099402440"/>
        <c:crosses val="autoZero"/>
        <c:auto val="1"/>
        <c:lblAlgn val="ctr"/>
        <c:lblOffset val="100"/>
        <c:tickLblSkip val="5"/>
        <c:noMultiLvlLbl val="0"/>
      </c:catAx>
      <c:valAx>
        <c:axId val="2099402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prstDash val="sysDot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2099406040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30"/>
      <c:rotY val="9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12"/>
            <c:spPr>
              <a:solidFill>
                <a:srgbClr val="C00000"/>
              </a:solidFill>
              <a:ln w="6350" cap="rnd" cmpd="sng" algn="ctr">
                <a:solidFill>
                  <a:schemeClr val="bg1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chemeClr val="accent1">
                  <a:lumMod val="50000"/>
                </a:schemeClr>
              </a:solidFill>
              <a:ln w="6350" cap="rnd" cmpd="sng" algn="ctr">
                <a:solidFill>
                  <a:schemeClr val="bg1"/>
                </a:solidFill>
                <a:prstDash val="solid"/>
              </a:ln>
              <a:effectLst>
                <a:outerShdw blurRad="39000" dist="25400" dir="5400000" rotWithShape="0">
                  <a:srgbClr val="000000">
                    <a:alpha val="38000"/>
                  </a:srgbClr>
                </a:outerShdw>
              </a:effectLst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0.31</c:v>
                </c:pt>
                <c:pt idx="1">
                  <c:v>0.69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30"/>
      <c:rotY val="9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rgbClr val="005A4F"/>
            </a:solidFill>
          </c:spPr>
          <c:explosion val="5"/>
          <c:dPt>
            <c:idx val="0"/>
            <c:bubble3D val="0"/>
            <c:explosion val="16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005A4F"/>
              </a:solidFill>
              <a:ln>
                <a:solidFill>
                  <a:schemeClr val="bg1"/>
                </a:solidFill>
              </a:ln>
            </c:spPr>
          </c:dPt>
          <c:cat>
            <c:strRef>
              <c:f>'[Chart in Microsoft Office PowerPoint]Sheet1'!$A$2:$A$3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'[Chart in Microsoft Office PowerPoint]Sheet1'!$B$2:$B$3</c:f>
              <c:numCache>
                <c:formatCode>General</c:formatCode>
                <c:ptCount val="2"/>
                <c:pt idx="0">
                  <c:v>16.7</c:v>
                </c:pt>
                <c:pt idx="1">
                  <c:v>83.3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Drug Companies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Franklin Gothic Book" charset="0"/>
                    <a:ea typeface="Franklin Gothic Book" charset="0"/>
                    <a:cs typeface="Franklin Gothic Book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Sheet1!$A$2:$A$21</c:f>
              <c:numCache>
                <c:formatCode>General</c:formatCode>
                <c:ptCount val="20"/>
                <c:pt idx="0">
                  <c:v>1995.0</c:v>
                </c:pt>
                <c:pt idx="1">
                  <c:v>1996.0</c:v>
                </c:pt>
                <c:pt idx="2">
                  <c:v>1997.0</c:v>
                </c:pt>
                <c:pt idx="3">
                  <c:v>1998.0</c:v>
                </c:pt>
                <c:pt idx="4">
                  <c:v>1999.0</c:v>
                </c:pt>
                <c:pt idx="5">
                  <c:v>2000.0</c:v>
                </c:pt>
                <c:pt idx="6">
                  <c:v>2001.0</c:v>
                </c:pt>
                <c:pt idx="7">
                  <c:v>2002.0</c:v>
                </c:pt>
                <c:pt idx="8">
                  <c:v>2003.0</c:v>
                </c:pt>
                <c:pt idx="9">
                  <c:v>2004.0</c:v>
                </c:pt>
                <c:pt idx="10">
                  <c:v>2005.0</c:v>
                </c:pt>
                <c:pt idx="11">
                  <c:v>2006.0</c:v>
                </c:pt>
                <c:pt idx="12">
                  <c:v>2007.0</c:v>
                </c:pt>
                <c:pt idx="13">
                  <c:v>2008.0</c:v>
                </c:pt>
                <c:pt idx="14">
                  <c:v>2009.0</c:v>
                </c:pt>
                <c:pt idx="15">
                  <c:v>2010.0</c:v>
                </c:pt>
                <c:pt idx="16">
                  <c:v>2011.0</c:v>
                </c:pt>
                <c:pt idx="17">
                  <c:v>2012.0</c:v>
                </c:pt>
                <c:pt idx="18">
                  <c:v>2013.0</c:v>
                </c:pt>
                <c:pt idx="19">
                  <c:v>2014.0</c:v>
                </c:pt>
              </c:numCache>
            </c:numRef>
          </c:cat>
          <c:val>
            <c:numRef>
              <c:f>Sheet1!$B$2:$B$21</c:f>
              <c:numCache>
                <c:formatCode>0%</c:formatCode>
                <c:ptCount val="20"/>
                <c:pt idx="0">
                  <c:v>0.14</c:v>
                </c:pt>
                <c:pt idx="1">
                  <c:v>0.17</c:v>
                </c:pt>
                <c:pt idx="2">
                  <c:v>0.16</c:v>
                </c:pt>
                <c:pt idx="3">
                  <c:v>0.19</c:v>
                </c:pt>
                <c:pt idx="4">
                  <c:v>0.19</c:v>
                </c:pt>
                <c:pt idx="5">
                  <c:v>0.19</c:v>
                </c:pt>
                <c:pt idx="6">
                  <c:v>0.19</c:v>
                </c:pt>
                <c:pt idx="7">
                  <c:v>0.17</c:v>
                </c:pt>
                <c:pt idx="8">
                  <c:v>0.14</c:v>
                </c:pt>
                <c:pt idx="9">
                  <c:v>0.16</c:v>
                </c:pt>
                <c:pt idx="10">
                  <c:v>0.16</c:v>
                </c:pt>
                <c:pt idx="11">
                  <c:v>0.2</c:v>
                </c:pt>
                <c:pt idx="12">
                  <c:v>0.16</c:v>
                </c:pt>
                <c:pt idx="13">
                  <c:v>0.19</c:v>
                </c:pt>
                <c:pt idx="15">
                  <c:v>0.15</c:v>
                </c:pt>
                <c:pt idx="17">
                  <c:v>0.16</c:v>
                </c:pt>
                <c:pt idx="18">
                  <c:v>0.23</c:v>
                </c:pt>
                <c:pt idx="19">
                  <c:v>0.22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Fortune 500 Median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13"/>
              <c:layout>
                <c:manualLayout>
                  <c:x val="-0.0104952822879715"/>
                  <c:y val="0.0079396650126761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Franklin Gothic Book" charset="0"/>
                    <a:ea typeface="Franklin Gothic Book" charset="0"/>
                    <a:cs typeface="Franklin Gothic Book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Sheet1!$A$2:$A$21</c:f>
              <c:numCache>
                <c:formatCode>General</c:formatCode>
                <c:ptCount val="20"/>
                <c:pt idx="0">
                  <c:v>1995.0</c:v>
                </c:pt>
                <c:pt idx="1">
                  <c:v>1996.0</c:v>
                </c:pt>
                <c:pt idx="2">
                  <c:v>1997.0</c:v>
                </c:pt>
                <c:pt idx="3">
                  <c:v>1998.0</c:v>
                </c:pt>
                <c:pt idx="4">
                  <c:v>1999.0</c:v>
                </c:pt>
                <c:pt idx="5">
                  <c:v>2000.0</c:v>
                </c:pt>
                <c:pt idx="6">
                  <c:v>2001.0</c:v>
                </c:pt>
                <c:pt idx="7">
                  <c:v>2002.0</c:v>
                </c:pt>
                <c:pt idx="8">
                  <c:v>2003.0</c:v>
                </c:pt>
                <c:pt idx="9">
                  <c:v>2004.0</c:v>
                </c:pt>
                <c:pt idx="10">
                  <c:v>2005.0</c:v>
                </c:pt>
                <c:pt idx="11">
                  <c:v>2006.0</c:v>
                </c:pt>
                <c:pt idx="12">
                  <c:v>2007.0</c:v>
                </c:pt>
                <c:pt idx="13">
                  <c:v>2008.0</c:v>
                </c:pt>
                <c:pt idx="14">
                  <c:v>2009.0</c:v>
                </c:pt>
                <c:pt idx="15">
                  <c:v>2010.0</c:v>
                </c:pt>
                <c:pt idx="16">
                  <c:v>2011.0</c:v>
                </c:pt>
                <c:pt idx="17">
                  <c:v>2012.0</c:v>
                </c:pt>
                <c:pt idx="18">
                  <c:v>2013.0</c:v>
                </c:pt>
                <c:pt idx="19">
                  <c:v>2014.0</c:v>
                </c:pt>
              </c:numCache>
            </c:numRef>
          </c:cat>
          <c:val>
            <c:numRef>
              <c:f>Sheet1!$C$2:$C$21</c:f>
              <c:numCache>
                <c:formatCode>0%</c:formatCode>
                <c:ptCount val="20"/>
                <c:pt idx="0">
                  <c:v>0.05</c:v>
                </c:pt>
                <c:pt idx="1">
                  <c:v>0.05</c:v>
                </c:pt>
                <c:pt idx="2">
                  <c:v>0.04</c:v>
                </c:pt>
                <c:pt idx="3">
                  <c:v>0.05</c:v>
                </c:pt>
                <c:pt idx="4">
                  <c:v>0.05</c:v>
                </c:pt>
                <c:pt idx="5">
                  <c:v>0.05</c:v>
                </c:pt>
                <c:pt idx="6">
                  <c:v>0.03</c:v>
                </c:pt>
                <c:pt idx="7">
                  <c:v>0.03</c:v>
                </c:pt>
                <c:pt idx="8">
                  <c:v>0.05</c:v>
                </c:pt>
                <c:pt idx="9">
                  <c:v>0.05</c:v>
                </c:pt>
                <c:pt idx="10">
                  <c:v>0.06</c:v>
                </c:pt>
                <c:pt idx="11">
                  <c:v>0.06</c:v>
                </c:pt>
                <c:pt idx="12">
                  <c:v>0.06</c:v>
                </c:pt>
                <c:pt idx="13">
                  <c:v>0.01</c:v>
                </c:pt>
                <c:pt idx="15">
                  <c:v>0.07</c:v>
                </c:pt>
                <c:pt idx="18">
                  <c:v>0.06</c:v>
                </c:pt>
                <c:pt idx="19">
                  <c:v>0.06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62"/>
        <c:axId val="2100933656"/>
        <c:axId val="2100937320"/>
      </c:barChart>
      <c:catAx>
        <c:axId val="2100933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2100937320"/>
        <c:crosses val="autoZero"/>
        <c:auto val="1"/>
        <c:lblAlgn val="ctr"/>
        <c:lblOffset val="100"/>
        <c:tickLblSkip val="5"/>
        <c:noMultiLvlLbl val="0"/>
      </c:catAx>
      <c:valAx>
        <c:axId val="210093732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2100933656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Franklin Gothic Book" charset="0"/>
              <a:ea typeface="Franklin Gothic Book" charset="0"/>
              <a:cs typeface="Franklin Gothic Book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Life Expectancy</c:v>
                </c:pt>
              </c:strCache>
            </c:strRef>
          </c:tx>
          <c:spPr>
            <a:solidFill>
              <a:srgbClr val="01A290">
                <a:lumMod val="50000"/>
              </a:srgb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rgbClr val="EBF1DD"/>
                    </a:solidFill>
                    <a:latin typeface="Franklin Gothic Book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CAN</c:v>
                </c:pt>
                <c:pt idx="2">
                  <c:v>FRA</c:v>
                </c:pt>
                <c:pt idx="3">
                  <c:v>AUSTRL</c:v>
                </c:pt>
                <c:pt idx="4">
                  <c:v>GER</c:v>
                </c:pt>
                <c:pt idx="5">
                  <c:v>ITA</c:v>
                </c:pt>
                <c:pt idx="6">
                  <c:v>SWE</c:v>
                </c:pt>
              </c:strCache>
            </c:strRef>
          </c:cat>
          <c:val>
            <c:numRef>
              <c:f>Sheet1!$B$2:$B$8</c:f>
              <c:numCache>
                <c:formatCode>0.0</c:formatCode>
                <c:ptCount val="7"/>
                <c:pt idx="0">
                  <c:v>6.0</c:v>
                </c:pt>
                <c:pt idx="1">
                  <c:v>4.8</c:v>
                </c:pt>
                <c:pt idx="2">
                  <c:v>3.6</c:v>
                </c:pt>
                <c:pt idx="3">
                  <c:v>3.6</c:v>
                </c:pt>
                <c:pt idx="4">
                  <c:v>3.3</c:v>
                </c:pt>
                <c:pt idx="5">
                  <c:v>2.9</c:v>
                </c:pt>
                <c:pt idx="6">
                  <c:v>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2101009480"/>
        <c:axId val="2101012584"/>
      </c:barChart>
      <c:catAx>
        <c:axId val="2101009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2101012584"/>
        <c:crosses val="autoZero"/>
        <c:auto val="1"/>
        <c:lblAlgn val="ctr"/>
        <c:lblOffset val="100"/>
        <c:noMultiLvlLbl val="0"/>
      </c:catAx>
      <c:valAx>
        <c:axId val="2101012584"/>
        <c:scaling>
          <c:orientation val="minMax"/>
          <c:max val="7.0"/>
        </c:scaling>
        <c:delete val="0"/>
        <c:axPos val="l"/>
        <c:majorGridlines>
          <c:spPr>
            <a:ln>
              <a:prstDash val="solid"/>
            </a:ln>
          </c:spPr>
        </c:majorGridlines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>
                <a:latin typeface="Franklin Gothic Book"/>
                <a:cs typeface="Franklin Gothic Book"/>
              </a:defRPr>
            </a:pPr>
            <a:endParaRPr lang="en-US"/>
          </a:p>
        </c:txPr>
        <c:crossAx val="2101009480"/>
        <c:crosses val="autoZero"/>
        <c:crossBetween val="between"/>
        <c:majorUnit val="1.0"/>
        <c:minorUnit val="0.002"/>
      </c:valAx>
      <c:spPr>
        <a:solidFill>
          <a:srgbClr val="EBF1DD"/>
        </a:solidFill>
        <a:ln>
          <a:solidFill>
            <a:srgbClr val="0033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Life Expectancy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cat>
            <c:strRef>
              <c:f>Sheet1!$A$2:$A$26</c:f>
              <c:strCache>
                <c:ptCount val="25"/>
                <c:pt idx="0">
                  <c:v>USA</c:v>
                </c:pt>
                <c:pt idx="1">
                  <c:v>Slovenia</c:v>
                </c:pt>
                <c:pt idx="2">
                  <c:v>Denmark</c:v>
                </c:pt>
                <c:pt idx="3">
                  <c:v>Belgium</c:v>
                </c:pt>
                <c:pt idx="4">
                  <c:v>Portugal</c:v>
                </c:pt>
                <c:pt idx="5">
                  <c:v>Germany</c:v>
                </c:pt>
                <c:pt idx="6">
                  <c:v>UK</c:v>
                </c:pt>
                <c:pt idx="7">
                  <c:v>Ireland</c:v>
                </c:pt>
                <c:pt idx="8">
                  <c:v>Finland</c:v>
                </c:pt>
                <c:pt idx="9">
                  <c:v>Austria</c:v>
                </c:pt>
                <c:pt idx="10">
                  <c:v>Nzeal</c:v>
                </c:pt>
                <c:pt idx="11">
                  <c:v>Neth</c:v>
                </c:pt>
                <c:pt idx="12">
                  <c:v>Greece</c:v>
                </c:pt>
                <c:pt idx="13">
                  <c:v>Norway</c:v>
                </c:pt>
                <c:pt idx="14">
                  <c:v>Korea</c:v>
                </c:pt>
                <c:pt idx="15">
                  <c:v>Lux</c:v>
                </c:pt>
                <c:pt idx="16">
                  <c:v>Sweden</c:v>
                </c:pt>
                <c:pt idx="17">
                  <c:v>Israel</c:v>
                </c:pt>
                <c:pt idx="18">
                  <c:v>Iceland</c:v>
                </c:pt>
                <c:pt idx="19">
                  <c:v>Australia</c:v>
                </c:pt>
                <c:pt idx="20">
                  <c:v>France</c:v>
                </c:pt>
                <c:pt idx="21">
                  <c:v>Italy</c:v>
                </c:pt>
                <c:pt idx="22">
                  <c:v>Switz</c:v>
                </c:pt>
                <c:pt idx="23">
                  <c:v>Spain</c:v>
                </c:pt>
                <c:pt idx="24">
                  <c:v>Japan</c:v>
                </c:pt>
              </c:strCache>
            </c:strRef>
          </c:cat>
          <c:val>
            <c:numRef>
              <c:f>Sheet1!$B$2:$B$26</c:f>
              <c:numCache>
                <c:formatCode>General</c:formatCode>
                <c:ptCount val="25"/>
                <c:pt idx="0">
                  <c:v>78.8</c:v>
                </c:pt>
                <c:pt idx="1">
                  <c:v>80.4</c:v>
                </c:pt>
                <c:pt idx="2">
                  <c:v>80.4</c:v>
                </c:pt>
                <c:pt idx="3">
                  <c:v>80.7</c:v>
                </c:pt>
                <c:pt idx="4">
                  <c:v>80.8</c:v>
                </c:pt>
                <c:pt idx="5">
                  <c:v>80.9</c:v>
                </c:pt>
                <c:pt idx="6">
                  <c:v>81.1</c:v>
                </c:pt>
                <c:pt idx="7">
                  <c:v>81.1</c:v>
                </c:pt>
                <c:pt idx="8">
                  <c:v>81.1</c:v>
                </c:pt>
                <c:pt idx="9">
                  <c:v>81.2</c:v>
                </c:pt>
                <c:pt idx="10">
                  <c:v>81.4</c:v>
                </c:pt>
                <c:pt idx="11">
                  <c:v>81.4</c:v>
                </c:pt>
                <c:pt idx="12">
                  <c:v>81.4</c:v>
                </c:pt>
                <c:pt idx="13">
                  <c:v>81.8</c:v>
                </c:pt>
                <c:pt idx="14">
                  <c:v>81.8</c:v>
                </c:pt>
                <c:pt idx="15">
                  <c:v>81.9</c:v>
                </c:pt>
                <c:pt idx="16">
                  <c:v>82.0</c:v>
                </c:pt>
                <c:pt idx="17">
                  <c:v>82.1</c:v>
                </c:pt>
                <c:pt idx="18">
                  <c:v>82.1</c:v>
                </c:pt>
                <c:pt idx="19">
                  <c:v>82.2</c:v>
                </c:pt>
                <c:pt idx="20">
                  <c:v>82.3</c:v>
                </c:pt>
                <c:pt idx="21">
                  <c:v>82.8</c:v>
                </c:pt>
                <c:pt idx="22">
                  <c:v>82.9</c:v>
                </c:pt>
                <c:pt idx="23">
                  <c:v>83.2</c:v>
                </c:pt>
                <c:pt idx="24">
                  <c:v>83.4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-27"/>
        <c:axId val="2101050648"/>
        <c:axId val="2101054232"/>
      </c:barChart>
      <c:catAx>
        <c:axId val="2101050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2101054232"/>
        <c:crosses val="autoZero"/>
        <c:auto val="1"/>
        <c:lblAlgn val="ctr"/>
        <c:lblOffset val="100"/>
        <c:noMultiLvlLbl val="0"/>
      </c:catAx>
      <c:valAx>
        <c:axId val="210105423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sysDash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2101050648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2005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Doctor or_x000d_Clinic Visit</c:v>
                </c:pt>
                <c:pt idx="1">
                  <c:v>Prescription</c:v>
                </c:pt>
                <c:pt idx="2">
                  <c:v>Test or_x000d_Treatment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0.24</c:v>
                </c:pt>
                <c:pt idx="1">
                  <c:v>0.25</c:v>
                </c:pt>
                <c:pt idx="2">
                  <c:v>0.2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Doctor or_x000d_Clinic Visit</c:v>
                </c:pt>
                <c:pt idx="1">
                  <c:v>Prescription</c:v>
                </c:pt>
                <c:pt idx="2">
                  <c:v>Test or_x000d_Treatment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0.26</c:v>
                </c:pt>
                <c:pt idx="1">
                  <c:v>0.26</c:v>
                </c:pt>
                <c:pt idx="2">
                  <c:v>0.25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Doctor or_x000d_Clinic Visit</c:v>
                </c:pt>
                <c:pt idx="1">
                  <c:v>Prescription</c:v>
                </c:pt>
                <c:pt idx="2">
                  <c:v>Test or_x000d_Treatment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0.29</c:v>
                </c:pt>
                <c:pt idx="1">
                  <c:v>0.27</c:v>
                </c:pt>
                <c:pt idx="2">
                  <c:v>0.27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Doctor or_x000d_Clinic Visit</c:v>
                </c:pt>
                <c:pt idx="1">
                  <c:v>Prescription</c:v>
                </c:pt>
                <c:pt idx="2">
                  <c:v>Test or_x000d_Treatment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0.23</c:v>
                </c:pt>
                <c:pt idx="1">
                  <c:v>0.19</c:v>
                </c:pt>
                <c:pt idx="2">
                  <c:v>0.19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8278872"/>
        <c:axId val="2098275944"/>
      </c:barChart>
      <c:catAx>
        <c:axId val="2098278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A600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2098275944"/>
        <c:crosses val="autoZero"/>
        <c:auto val="1"/>
        <c:lblAlgn val="ctr"/>
        <c:lblOffset val="100"/>
        <c:noMultiLvlLbl val="0"/>
      </c:catAx>
      <c:valAx>
        <c:axId val="2098275944"/>
        <c:scaling>
          <c:orientation val="minMax"/>
          <c:max val="0.3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A600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209827887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6607642929348"/>
          <c:y val="0.228744493155048"/>
          <c:w val="0.183392357070652"/>
          <c:h val="0.4359144214234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00A600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Without ACA</c:v>
                </c:pt>
              </c:strCache>
            </c:strRef>
          </c:tx>
          <c:spPr>
            <a:ln w="76200" cap="rnd">
              <a:solidFill>
                <a:srgbClr val="C00000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0.0486055795952246"/>
                  <c:y val="-0.0056105872842350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482680408480355"/>
                      <c:h val="0.074399169903570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Franklin Gothic Book" charset="0"/>
                    <a:ea typeface="Franklin Gothic Book" charset="0"/>
                    <a:cs typeface="Franklin Gothic Book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  <c:pt idx="6">
                  <c:v>2019.0</c:v>
                </c:pt>
                <c:pt idx="7">
                  <c:v>2020.0</c:v>
                </c:pt>
                <c:pt idx="8">
                  <c:v>2021.0</c:v>
                </c:pt>
                <c:pt idx="9">
                  <c:v>2022.0</c:v>
                </c:pt>
                <c:pt idx="10">
                  <c:v>2023.0</c:v>
                </c:pt>
                <c:pt idx="11">
                  <c:v>2024.0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57.0</c:v>
                </c:pt>
                <c:pt idx="1">
                  <c:v>57.0</c:v>
                </c:pt>
                <c:pt idx="2">
                  <c:v>57.0</c:v>
                </c:pt>
                <c:pt idx="3">
                  <c:v>56.0</c:v>
                </c:pt>
                <c:pt idx="4">
                  <c:v>56.0</c:v>
                </c:pt>
                <c:pt idx="5">
                  <c:v>55.0</c:v>
                </c:pt>
                <c:pt idx="6">
                  <c:v>55.0</c:v>
                </c:pt>
                <c:pt idx="7">
                  <c:v>56.0</c:v>
                </c:pt>
                <c:pt idx="8">
                  <c:v>56.0</c:v>
                </c:pt>
                <c:pt idx="9">
                  <c:v>56.0</c:v>
                </c:pt>
                <c:pt idx="10">
                  <c:v>56.0</c:v>
                </c:pt>
                <c:pt idx="11">
                  <c:v>57.0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ACA</c:v>
                </c:pt>
              </c:strCache>
            </c:strRef>
          </c:tx>
          <c:spPr>
            <a:ln w="76200" cap="rnd">
              <a:solidFill>
                <a:schemeClr val="accent1">
                  <a:lumMod val="50000"/>
                </a:scheme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Franklin Gothic Book" charset="0"/>
                    <a:ea typeface="Franklin Gothic Book" charset="0"/>
                    <a:cs typeface="Franklin Gothic Book" charset="0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Sheet1!$A$2:$A$13</c:f>
              <c:numCache>
                <c:formatCode>General</c:formatCode>
                <c:ptCount val="12"/>
                <c:pt idx="0">
                  <c:v>2013.0</c:v>
                </c:pt>
                <c:pt idx="1">
                  <c:v>2014.0</c:v>
                </c:pt>
                <c:pt idx="2">
                  <c:v>2015.0</c:v>
                </c:pt>
                <c:pt idx="3">
                  <c:v>2016.0</c:v>
                </c:pt>
                <c:pt idx="4">
                  <c:v>2017.0</c:v>
                </c:pt>
                <c:pt idx="5">
                  <c:v>2018.0</c:v>
                </c:pt>
                <c:pt idx="6">
                  <c:v>2019.0</c:v>
                </c:pt>
                <c:pt idx="7">
                  <c:v>2020.0</c:v>
                </c:pt>
                <c:pt idx="8">
                  <c:v>2021.0</c:v>
                </c:pt>
                <c:pt idx="9">
                  <c:v>2022.0</c:v>
                </c:pt>
                <c:pt idx="10">
                  <c:v>2023.0</c:v>
                </c:pt>
                <c:pt idx="11">
                  <c:v>2024.0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55.0</c:v>
                </c:pt>
                <c:pt idx="1">
                  <c:v>45.0</c:v>
                </c:pt>
                <c:pt idx="2">
                  <c:v>37.0</c:v>
                </c:pt>
                <c:pt idx="3">
                  <c:v>31.0</c:v>
                </c:pt>
                <c:pt idx="4">
                  <c:v>30.0</c:v>
                </c:pt>
                <c:pt idx="5">
                  <c:v>30.0</c:v>
                </c:pt>
                <c:pt idx="6">
                  <c:v>30.0</c:v>
                </c:pt>
                <c:pt idx="7">
                  <c:v>30.0</c:v>
                </c:pt>
                <c:pt idx="8">
                  <c:v>31.0</c:v>
                </c:pt>
                <c:pt idx="9">
                  <c:v>31.0</c:v>
                </c:pt>
                <c:pt idx="10">
                  <c:v>31.0</c:v>
                </c:pt>
                <c:pt idx="11">
                  <c:v>31.0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03478552"/>
        <c:axId val="2115294440"/>
      </c:lineChart>
      <c:catAx>
        <c:axId val="2103478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2115294440"/>
        <c:crosses val="autoZero"/>
        <c:auto val="1"/>
        <c:lblAlgn val="ctr"/>
        <c:lblOffset val="100"/>
        <c:tickLblSkip val="2"/>
        <c:noMultiLvlLbl val="0"/>
      </c:catAx>
      <c:valAx>
        <c:axId val="2115294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2103478552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Franklin Gothic Book" charset="0"/>
              <a:ea typeface="Franklin Gothic Book" charset="0"/>
              <a:cs typeface="Franklin Gothic Book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Franklin Gothic Book" charset="0"/>
          <a:ea typeface="Franklin Gothic Book" charset="0"/>
          <a:cs typeface="Franklin Gothic Book" charset="0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6A1870-733B-3A41-9718-B4B2E1C1E19A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DF2B3F-380A-7E4C-9E6C-ED13D69BB362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 rtl="0"/>
          <a:r>
            <a:rPr lang="en-US" sz="2000" dirty="0" smtClean="0">
              <a:latin typeface="Franklin Gothic Medium" charset="0"/>
              <a:ea typeface="Franklin Gothic Medium" charset="0"/>
              <a:cs typeface="Franklin Gothic Medium" charset="0"/>
            </a:rPr>
            <a:t>Who?</a:t>
          </a:r>
          <a:endParaRPr lang="en-US" sz="2000" dirty="0">
            <a:latin typeface="Franklin Gothic Medium" charset="0"/>
            <a:ea typeface="Franklin Gothic Medium" charset="0"/>
            <a:cs typeface="Franklin Gothic Medium" charset="0"/>
          </a:endParaRPr>
        </a:p>
      </dgm:t>
    </dgm:pt>
    <dgm:pt modelId="{9207B9C8-1E3C-E541-AEE2-1505CEC084C9}" type="parTrans" cxnId="{8A0AFBD4-6040-BD43-91B2-F4FA5A8A4A04}">
      <dgm:prSet/>
      <dgm:spPr/>
      <dgm:t>
        <a:bodyPr/>
        <a:lstStyle/>
        <a:p>
          <a:endParaRPr lang="en-US" sz="2000">
            <a:latin typeface="Franklin Gothic Book" charset="0"/>
            <a:ea typeface="Franklin Gothic Book" charset="0"/>
            <a:cs typeface="Franklin Gothic Book" charset="0"/>
          </a:endParaRPr>
        </a:p>
      </dgm:t>
    </dgm:pt>
    <dgm:pt modelId="{325E8E48-8BDB-DD44-B403-BA5F1036C3E3}" type="sibTrans" cxnId="{8A0AFBD4-6040-BD43-91B2-F4FA5A8A4A04}">
      <dgm:prSet/>
      <dgm:spPr/>
      <dgm:t>
        <a:bodyPr/>
        <a:lstStyle/>
        <a:p>
          <a:endParaRPr lang="en-US" sz="2000">
            <a:latin typeface="Franklin Gothic Book" charset="0"/>
            <a:ea typeface="Franklin Gothic Book" charset="0"/>
            <a:cs typeface="Franklin Gothic Book" charset="0"/>
          </a:endParaRPr>
        </a:p>
      </dgm:t>
    </dgm:pt>
    <dgm:pt modelId="{5073B773-93F8-0A43-97DE-B9F3F9096566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 rtl="0"/>
          <a:r>
            <a:rPr lang="en-US" sz="2000" dirty="0" smtClean="0">
              <a:latin typeface="Franklin Gothic Medium" charset="0"/>
              <a:ea typeface="Franklin Gothic Medium" charset="0"/>
              <a:cs typeface="Franklin Gothic Medium" charset="0"/>
            </a:rPr>
            <a:t>How?</a:t>
          </a:r>
          <a:endParaRPr lang="en-US" sz="2000" dirty="0">
            <a:latin typeface="Franklin Gothic Medium" charset="0"/>
            <a:ea typeface="Franklin Gothic Medium" charset="0"/>
            <a:cs typeface="Franklin Gothic Medium" charset="0"/>
          </a:endParaRPr>
        </a:p>
      </dgm:t>
    </dgm:pt>
    <dgm:pt modelId="{3EA5849E-A896-5C4B-8F13-139D240C36C6}" type="parTrans" cxnId="{475B5190-0950-7D42-AF4F-1A15DCB587F8}">
      <dgm:prSet/>
      <dgm:spPr/>
      <dgm:t>
        <a:bodyPr/>
        <a:lstStyle/>
        <a:p>
          <a:endParaRPr lang="en-US" sz="2000">
            <a:latin typeface="Franklin Gothic Book" charset="0"/>
            <a:ea typeface="Franklin Gothic Book" charset="0"/>
            <a:cs typeface="Franklin Gothic Book" charset="0"/>
          </a:endParaRPr>
        </a:p>
      </dgm:t>
    </dgm:pt>
    <dgm:pt modelId="{AAC6FC24-173D-2846-A2BF-5EB649034CA2}" type="sibTrans" cxnId="{475B5190-0950-7D42-AF4F-1A15DCB587F8}">
      <dgm:prSet/>
      <dgm:spPr/>
      <dgm:t>
        <a:bodyPr/>
        <a:lstStyle/>
        <a:p>
          <a:endParaRPr lang="en-US" sz="2000">
            <a:latin typeface="Franklin Gothic Book" charset="0"/>
            <a:ea typeface="Franklin Gothic Book" charset="0"/>
            <a:cs typeface="Franklin Gothic Book" charset="0"/>
          </a:endParaRPr>
        </a:p>
      </dgm:t>
    </dgm:pt>
    <dgm:pt modelId="{380E6FDC-A2B1-374B-90C2-0E7B33B05094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sz="2000" dirty="0" smtClean="0">
              <a:latin typeface="Franklin Gothic Book" charset="0"/>
              <a:ea typeface="Franklin Gothic Book" charset="0"/>
              <a:cs typeface="Franklin Gothic Book" charset="0"/>
            </a:rPr>
            <a:t>Cuts administrative costs by $476B annually</a:t>
          </a:r>
          <a:endParaRPr lang="en-US" sz="2000" dirty="0">
            <a:latin typeface="Franklin Gothic Book" charset="0"/>
            <a:ea typeface="Franklin Gothic Book" charset="0"/>
            <a:cs typeface="Franklin Gothic Book" charset="0"/>
          </a:endParaRPr>
        </a:p>
      </dgm:t>
    </dgm:pt>
    <dgm:pt modelId="{2546B842-9A87-774B-98FC-75646C54BF36}" type="parTrans" cxnId="{61C59006-D698-BF42-9854-D01BD08CADDE}">
      <dgm:prSet/>
      <dgm:spPr/>
      <dgm:t>
        <a:bodyPr/>
        <a:lstStyle/>
        <a:p>
          <a:endParaRPr lang="en-US" sz="2000">
            <a:latin typeface="Franklin Gothic Book" charset="0"/>
            <a:ea typeface="Franklin Gothic Book" charset="0"/>
            <a:cs typeface="Franklin Gothic Book" charset="0"/>
          </a:endParaRPr>
        </a:p>
      </dgm:t>
    </dgm:pt>
    <dgm:pt modelId="{D3E528AE-C8AE-6C4B-AACA-EEC5FB120CA5}" type="sibTrans" cxnId="{61C59006-D698-BF42-9854-D01BD08CADDE}">
      <dgm:prSet/>
      <dgm:spPr/>
      <dgm:t>
        <a:bodyPr/>
        <a:lstStyle/>
        <a:p>
          <a:endParaRPr lang="en-US" sz="2000">
            <a:latin typeface="Franklin Gothic Book" charset="0"/>
            <a:ea typeface="Franklin Gothic Book" charset="0"/>
            <a:cs typeface="Franklin Gothic Book" charset="0"/>
          </a:endParaRPr>
        </a:p>
      </dgm:t>
    </dgm:pt>
    <dgm:pt modelId="{FB040A76-3663-F74D-A0CB-DC9639F731B6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sz="2000" dirty="0" smtClean="0">
              <a:latin typeface="Franklin Gothic Book" charset="0"/>
              <a:ea typeface="Franklin Gothic Book" charset="0"/>
              <a:cs typeface="Franklin Gothic Book" charset="0"/>
            </a:rPr>
            <a:t>Cuts pharmaceutical costs to ‘European levels’ by $116B annually</a:t>
          </a:r>
          <a:endParaRPr lang="en-US" sz="2000" dirty="0">
            <a:latin typeface="Franklin Gothic Book" charset="0"/>
            <a:ea typeface="Franklin Gothic Book" charset="0"/>
            <a:cs typeface="Franklin Gothic Book" charset="0"/>
          </a:endParaRPr>
        </a:p>
      </dgm:t>
    </dgm:pt>
    <dgm:pt modelId="{22AE347F-6D1F-DB4D-A196-08F8D9213AAB}" type="parTrans" cxnId="{5FAB87B7-8E7C-7D44-B1EB-738CF20AE2ED}">
      <dgm:prSet/>
      <dgm:spPr/>
      <dgm:t>
        <a:bodyPr/>
        <a:lstStyle/>
        <a:p>
          <a:endParaRPr lang="en-US" sz="2000">
            <a:latin typeface="Franklin Gothic Book" charset="0"/>
            <a:ea typeface="Franklin Gothic Book" charset="0"/>
            <a:cs typeface="Franklin Gothic Book" charset="0"/>
          </a:endParaRPr>
        </a:p>
      </dgm:t>
    </dgm:pt>
    <dgm:pt modelId="{43060379-72B2-DF44-954B-2E2BC1A11618}" type="sibTrans" cxnId="{5FAB87B7-8E7C-7D44-B1EB-738CF20AE2ED}">
      <dgm:prSet/>
      <dgm:spPr/>
      <dgm:t>
        <a:bodyPr/>
        <a:lstStyle/>
        <a:p>
          <a:endParaRPr lang="en-US" sz="2000">
            <a:latin typeface="Franklin Gothic Book" charset="0"/>
            <a:ea typeface="Franklin Gothic Book" charset="0"/>
            <a:cs typeface="Franklin Gothic Book" charset="0"/>
          </a:endParaRPr>
        </a:p>
      </dgm:t>
    </dgm:pt>
    <dgm:pt modelId="{53EA1514-EA7B-BF48-8293-C3B168D79439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sz="2000" dirty="0" smtClean="0">
              <a:latin typeface="Franklin Gothic Book" charset="0"/>
              <a:ea typeface="Franklin Gothic Book" charset="0"/>
              <a:cs typeface="Franklin Gothic Book" charset="0"/>
            </a:rPr>
            <a:t>Total savings: $592B</a:t>
          </a:r>
          <a:endParaRPr lang="en-US" sz="2000" dirty="0">
            <a:latin typeface="Franklin Gothic Book" charset="0"/>
            <a:ea typeface="Franklin Gothic Book" charset="0"/>
            <a:cs typeface="Franklin Gothic Book" charset="0"/>
          </a:endParaRPr>
        </a:p>
      </dgm:t>
    </dgm:pt>
    <dgm:pt modelId="{D617B6EA-96A2-DA47-978B-2396091DD752}" type="parTrans" cxnId="{E862B4ED-E7E1-7B4C-BDEC-7EE85D69A78B}">
      <dgm:prSet/>
      <dgm:spPr/>
      <dgm:t>
        <a:bodyPr/>
        <a:lstStyle/>
        <a:p>
          <a:endParaRPr lang="en-US" sz="2000">
            <a:latin typeface="Franklin Gothic Book" charset="0"/>
            <a:ea typeface="Franklin Gothic Book" charset="0"/>
            <a:cs typeface="Franklin Gothic Book" charset="0"/>
          </a:endParaRPr>
        </a:p>
      </dgm:t>
    </dgm:pt>
    <dgm:pt modelId="{DBF99E6F-FB48-8C48-8B9F-53C126B5B8B8}" type="sibTrans" cxnId="{E862B4ED-E7E1-7B4C-BDEC-7EE85D69A78B}">
      <dgm:prSet/>
      <dgm:spPr/>
      <dgm:t>
        <a:bodyPr/>
        <a:lstStyle/>
        <a:p>
          <a:endParaRPr lang="en-US" sz="2000">
            <a:latin typeface="Franklin Gothic Book" charset="0"/>
            <a:ea typeface="Franklin Gothic Book" charset="0"/>
            <a:cs typeface="Franklin Gothic Book" charset="0"/>
          </a:endParaRPr>
        </a:p>
      </dgm:t>
    </dgm:pt>
    <dgm:pt modelId="{92C4E090-5F9E-4E44-B236-ABACA17A0994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pPr rtl="0"/>
          <a:r>
            <a:rPr lang="en-US" sz="2000" dirty="0" smtClean="0">
              <a:latin typeface="Franklin Gothic Medium" charset="0"/>
              <a:ea typeface="Franklin Gothic Medium" charset="0"/>
              <a:cs typeface="Franklin Gothic Medium" charset="0"/>
            </a:rPr>
            <a:t>What?</a:t>
          </a:r>
          <a:endParaRPr lang="en-US" sz="2000" dirty="0">
            <a:latin typeface="Franklin Gothic Medium" charset="0"/>
            <a:ea typeface="Franklin Gothic Medium" charset="0"/>
            <a:cs typeface="Franklin Gothic Medium" charset="0"/>
          </a:endParaRPr>
        </a:p>
      </dgm:t>
    </dgm:pt>
    <dgm:pt modelId="{6E2C0EEE-9C59-0245-8ED6-0ACF8032703E}" type="parTrans" cxnId="{B5F2CC8F-9C76-D449-84E7-BB618A9BDADB}">
      <dgm:prSet/>
      <dgm:spPr/>
      <dgm:t>
        <a:bodyPr/>
        <a:lstStyle/>
        <a:p>
          <a:endParaRPr lang="en-US" sz="2000">
            <a:latin typeface="Franklin Gothic Book" charset="0"/>
            <a:ea typeface="Franklin Gothic Book" charset="0"/>
            <a:cs typeface="Franklin Gothic Book" charset="0"/>
          </a:endParaRPr>
        </a:p>
      </dgm:t>
    </dgm:pt>
    <dgm:pt modelId="{18139086-8BF1-8E4A-907E-927571381B32}" type="sibTrans" cxnId="{B5F2CC8F-9C76-D449-84E7-BB618A9BDADB}">
      <dgm:prSet/>
      <dgm:spPr/>
      <dgm:t>
        <a:bodyPr/>
        <a:lstStyle/>
        <a:p>
          <a:endParaRPr lang="en-US" sz="2000">
            <a:latin typeface="Franklin Gothic Book" charset="0"/>
            <a:ea typeface="Franklin Gothic Book" charset="0"/>
            <a:cs typeface="Franklin Gothic Book" charset="0"/>
          </a:endParaRPr>
        </a:p>
      </dgm:t>
    </dgm:pt>
    <dgm:pt modelId="{E8BE03E9-A2D0-484B-84B4-0D3EF5FC7CE6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sz="2000" dirty="0" smtClean="0">
              <a:latin typeface="Franklin Gothic Book" charset="0"/>
              <a:ea typeface="Franklin Gothic Book" charset="0"/>
              <a:cs typeface="Franklin Gothic Book" charset="0"/>
            </a:rPr>
            <a:t>Sponsored by Rep John Conyers (D-MI); 63 co-sponsors.</a:t>
          </a:r>
          <a:endParaRPr lang="en-US" sz="2000" dirty="0">
            <a:latin typeface="Franklin Gothic Book" charset="0"/>
            <a:ea typeface="Franklin Gothic Book" charset="0"/>
            <a:cs typeface="Franklin Gothic Book" charset="0"/>
          </a:endParaRPr>
        </a:p>
      </dgm:t>
    </dgm:pt>
    <dgm:pt modelId="{0FBCE6FF-B1F3-8849-8FB6-C60FC1CA0D29}" type="parTrans" cxnId="{3046FDB9-53C8-5E44-9F77-81FD588354A6}">
      <dgm:prSet/>
      <dgm:spPr/>
      <dgm:t>
        <a:bodyPr/>
        <a:lstStyle/>
        <a:p>
          <a:endParaRPr lang="en-US"/>
        </a:p>
      </dgm:t>
    </dgm:pt>
    <dgm:pt modelId="{7104B526-121B-5542-A501-715253595A42}" type="sibTrans" cxnId="{3046FDB9-53C8-5E44-9F77-81FD588354A6}">
      <dgm:prSet/>
      <dgm:spPr/>
      <dgm:t>
        <a:bodyPr/>
        <a:lstStyle/>
        <a:p>
          <a:endParaRPr lang="en-US"/>
        </a:p>
      </dgm:t>
    </dgm:pt>
    <dgm:pt modelId="{1E9C2278-E930-B245-88BB-01784BF82A9F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sz="2000" dirty="0" smtClean="0">
              <a:latin typeface="Franklin Gothic Book" charset="0"/>
              <a:ea typeface="Franklin Gothic Book" charset="0"/>
              <a:cs typeface="Franklin Gothic Book" charset="0"/>
            </a:rPr>
            <a:t>Saves $592B</a:t>
          </a:r>
          <a:r>
            <a:rPr lang="en-US" sz="2000" b="1" dirty="0" smtClean="0">
              <a:latin typeface="Franklin Gothic Book" charset="0"/>
              <a:ea typeface="Franklin Gothic Book" charset="0"/>
              <a:cs typeface="Franklin Gothic Book" charset="0"/>
            </a:rPr>
            <a:t> </a:t>
          </a:r>
          <a:r>
            <a:rPr lang="en-US" sz="2000" dirty="0" smtClean="0">
              <a:latin typeface="Franklin Gothic Book" charset="0"/>
              <a:ea typeface="Franklin Gothic Book" charset="0"/>
              <a:cs typeface="Franklin Gothic Book" charset="0"/>
            </a:rPr>
            <a:t>annually</a:t>
          </a:r>
          <a:r>
            <a:rPr lang="en-US" sz="2000" b="1" dirty="0" smtClean="0">
              <a:latin typeface="Franklin Gothic Book" charset="0"/>
              <a:ea typeface="Franklin Gothic Book" charset="0"/>
              <a:cs typeface="Franklin Gothic Book" charset="0"/>
            </a:rPr>
            <a:t> </a:t>
          </a:r>
          <a:r>
            <a:rPr lang="en-US" sz="2000" dirty="0" smtClean="0">
              <a:latin typeface="Franklin Gothic Book" charset="0"/>
              <a:ea typeface="Franklin Gothic Book" charset="0"/>
              <a:cs typeface="Franklin Gothic Book" charset="0"/>
            </a:rPr>
            <a:t>while covering all 30M+ uninsured Americans, and improving benefits.</a:t>
          </a:r>
          <a:endParaRPr lang="en-US" sz="2000" dirty="0">
            <a:latin typeface="Franklin Gothic Book" charset="0"/>
            <a:ea typeface="Franklin Gothic Book" charset="0"/>
            <a:cs typeface="Franklin Gothic Book" charset="0"/>
          </a:endParaRPr>
        </a:p>
      </dgm:t>
    </dgm:pt>
    <dgm:pt modelId="{AD6CCB67-5D0E-AE46-9FCB-DC3D831D9882}" type="parTrans" cxnId="{111D49CB-1D02-D841-B99E-5494E9B7DF5A}">
      <dgm:prSet/>
      <dgm:spPr/>
      <dgm:t>
        <a:bodyPr/>
        <a:lstStyle/>
        <a:p>
          <a:endParaRPr lang="en-US"/>
        </a:p>
      </dgm:t>
    </dgm:pt>
    <dgm:pt modelId="{27700E43-998A-8A46-8064-3294F92B2882}" type="sibTrans" cxnId="{111D49CB-1D02-D841-B99E-5494E9B7DF5A}">
      <dgm:prSet/>
      <dgm:spPr/>
      <dgm:t>
        <a:bodyPr/>
        <a:lstStyle/>
        <a:p>
          <a:endParaRPr lang="en-US"/>
        </a:p>
      </dgm:t>
    </dgm:pt>
    <dgm:pt modelId="{6C5CF0AE-3A59-5B44-ACD9-F3C240A78D5F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1200"/>
            </a:spcAft>
          </a:pPr>
          <a:r>
            <a:rPr lang="en-US" sz="2000" dirty="0" smtClean="0">
              <a:latin typeface="Franklin Gothic Book" charset="0"/>
              <a:ea typeface="Franklin Gothic Book" charset="0"/>
              <a:cs typeface="Franklin Gothic Book" charset="0"/>
            </a:rPr>
            <a:t>Improves quality, reduces cost, expands access</a:t>
          </a:r>
          <a:endParaRPr lang="en-US" sz="2000" dirty="0">
            <a:latin typeface="Franklin Gothic Book" charset="0"/>
            <a:ea typeface="Franklin Gothic Book" charset="0"/>
            <a:cs typeface="Franklin Gothic Book" charset="0"/>
          </a:endParaRPr>
        </a:p>
      </dgm:t>
    </dgm:pt>
    <dgm:pt modelId="{F43F2217-6AC1-B54C-A607-2BE4D8F0152D}" type="parTrans" cxnId="{0810E336-4C71-5348-8550-E3403C671070}">
      <dgm:prSet/>
      <dgm:spPr/>
      <dgm:t>
        <a:bodyPr/>
        <a:lstStyle/>
        <a:p>
          <a:endParaRPr lang="en-US"/>
        </a:p>
      </dgm:t>
    </dgm:pt>
    <dgm:pt modelId="{BA010871-91F5-3A46-A23B-F5BC2E20AF91}" type="sibTrans" cxnId="{0810E336-4C71-5348-8550-E3403C671070}">
      <dgm:prSet/>
      <dgm:spPr/>
      <dgm:t>
        <a:bodyPr/>
        <a:lstStyle/>
        <a:p>
          <a:endParaRPr lang="en-US"/>
        </a:p>
      </dgm:t>
    </dgm:pt>
    <dgm:pt modelId="{B3ECAEE8-83A7-A34A-B243-6365CD52E4D6}" type="pres">
      <dgm:prSet presAssocID="{836A1870-733B-3A41-9718-B4B2E1C1E19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C493F1-1F3E-B04B-A6FF-AC104836752D}" type="pres">
      <dgm:prSet presAssocID="{49DF2B3F-380A-7E4C-9E6C-ED13D69BB362}" presName="parentLin" presStyleCnt="0"/>
      <dgm:spPr/>
    </dgm:pt>
    <dgm:pt modelId="{A4FB9D28-7F8F-634B-AC37-3A86414D252B}" type="pres">
      <dgm:prSet presAssocID="{49DF2B3F-380A-7E4C-9E6C-ED13D69BB362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7DE4AFE0-A694-2A42-8D65-35503DB645F3}" type="pres">
      <dgm:prSet presAssocID="{49DF2B3F-380A-7E4C-9E6C-ED13D69BB362}" presName="parentText" presStyleLbl="node1" presStyleIdx="0" presStyleCnt="3" custScaleX="20842" custScaleY="14566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9D920A-D0EC-0449-8C2F-43A2BFF8BA24}" type="pres">
      <dgm:prSet presAssocID="{49DF2B3F-380A-7E4C-9E6C-ED13D69BB362}" presName="negativeSpace" presStyleCnt="0"/>
      <dgm:spPr/>
    </dgm:pt>
    <dgm:pt modelId="{B1B3BEFF-C9F4-0741-9986-EAD11A78DDE3}" type="pres">
      <dgm:prSet presAssocID="{49DF2B3F-380A-7E4C-9E6C-ED13D69BB362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E4ADFE-1719-9042-A24C-FDA48E3BC591}" type="pres">
      <dgm:prSet presAssocID="{325E8E48-8BDB-DD44-B403-BA5F1036C3E3}" presName="spaceBetweenRectangles" presStyleCnt="0"/>
      <dgm:spPr/>
    </dgm:pt>
    <dgm:pt modelId="{03C534D3-204A-AE44-96A6-B5C352B1718D}" type="pres">
      <dgm:prSet presAssocID="{92C4E090-5F9E-4E44-B236-ABACA17A0994}" presName="parentLin" presStyleCnt="0"/>
      <dgm:spPr/>
    </dgm:pt>
    <dgm:pt modelId="{C6D8445A-E0C7-5343-AF1D-4D5159F4A890}" type="pres">
      <dgm:prSet presAssocID="{92C4E090-5F9E-4E44-B236-ABACA17A0994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78CA0185-CBD4-7842-9B76-6189A420D7BA}" type="pres">
      <dgm:prSet presAssocID="{92C4E090-5F9E-4E44-B236-ABACA17A0994}" presName="parentText" presStyleLbl="node1" presStyleIdx="1" presStyleCnt="3" custScaleX="20842" custScaleY="14566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D3407B-672A-C44C-B5A6-DF172648EFCB}" type="pres">
      <dgm:prSet presAssocID="{92C4E090-5F9E-4E44-B236-ABACA17A0994}" presName="negativeSpace" presStyleCnt="0"/>
      <dgm:spPr/>
    </dgm:pt>
    <dgm:pt modelId="{F3045CD7-D2EE-C542-8217-DF5515D0BB4F}" type="pres">
      <dgm:prSet presAssocID="{92C4E090-5F9E-4E44-B236-ABACA17A0994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E01A7E-51D6-F640-9A3E-5243D44EA4E8}" type="pres">
      <dgm:prSet presAssocID="{18139086-8BF1-8E4A-907E-927571381B32}" presName="spaceBetweenRectangles" presStyleCnt="0"/>
      <dgm:spPr/>
    </dgm:pt>
    <dgm:pt modelId="{F30E787D-B4CE-5845-B65B-E9E5856BB91D}" type="pres">
      <dgm:prSet presAssocID="{5073B773-93F8-0A43-97DE-B9F3F9096566}" presName="parentLin" presStyleCnt="0"/>
      <dgm:spPr/>
    </dgm:pt>
    <dgm:pt modelId="{5E56D196-2ECE-B141-AD17-33FA67D5DCBF}" type="pres">
      <dgm:prSet presAssocID="{5073B773-93F8-0A43-97DE-B9F3F9096566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CAE28B9E-BA0E-D84C-B7C7-5A2D657FBD8F}" type="pres">
      <dgm:prSet presAssocID="{5073B773-93F8-0A43-97DE-B9F3F9096566}" presName="parentText" presStyleLbl="node1" presStyleIdx="2" presStyleCnt="3" custScaleX="20842" custScaleY="14566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2440FE-C178-444D-8C65-D3107915FDFA}" type="pres">
      <dgm:prSet presAssocID="{5073B773-93F8-0A43-97DE-B9F3F9096566}" presName="negativeSpace" presStyleCnt="0"/>
      <dgm:spPr/>
    </dgm:pt>
    <dgm:pt modelId="{B44AC53F-F9F8-2E40-AF22-FE283A07F288}" type="pres">
      <dgm:prSet presAssocID="{5073B773-93F8-0A43-97DE-B9F3F9096566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05136E-02AA-4947-82A7-6D6EE6701271}" type="presOf" srcId="{380E6FDC-A2B1-374B-90C2-0E7B33B05094}" destId="{B44AC53F-F9F8-2E40-AF22-FE283A07F288}" srcOrd="0" destOrd="1" presId="urn:microsoft.com/office/officeart/2005/8/layout/list1"/>
    <dgm:cxn modelId="{7A96E91D-0CDB-EF47-8B40-F06713B1705E}" type="presOf" srcId="{92C4E090-5F9E-4E44-B236-ABACA17A0994}" destId="{78CA0185-CBD4-7842-9B76-6189A420D7BA}" srcOrd="1" destOrd="0" presId="urn:microsoft.com/office/officeart/2005/8/layout/list1"/>
    <dgm:cxn modelId="{E862B4ED-E7E1-7B4C-BDEC-7EE85D69A78B}" srcId="{5073B773-93F8-0A43-97DE-B9F3F9096566}" destId="{53EA1514-EA7B-BF48-8293-C3B168D79439}" srcOrd="3" destOrd="0" parTransId="{D617B6EA-96A2-DA47-978B-2396091DD752}" sibTransId="{DBF99E6F-FB48-8C48-8B9F-53C126B5B8B8}"/>
    <dgm:cxn modelId="{3046FDB9-53C8-5E44-9F77-81FD588354A6}" srcId="{49DF2B3F-380A-7E4C-9E6C-ED13D69BB362}" destId="{E8BE03E9-A2D0-484B-84B4-0D3EF5FC7CE6}" srcOrd="0" destOrd="0" parTransId="{0FBCE6FF-B1F3-8849-8FB6-C60FC1CA0D29}" sibTransId="{7104B526-121B-5542-A501-715253595A42}"/>
    <dgm:cxn modelId="{74E5B01C-969A-C049-BE55-380FDBFBB414}" type="presOf" srcId="{E8BE03E9-A2D0-484B-84B4-0D3EF5FC7CE6}" destId="{B1B3BEFF-C9F4-0741-9986-EAD11A78DDE3}" srcOrd="0" destOrd="0" presId="urn:microsoft.com/office/officeart/2005/8/layout/list1"/>
    <dgm:cxn modelId="{5FAB87B7-8E7C-7D44-B1EB-738CF20AE2ED}" srcId="{5073B773-93F8-0A43-97DE-B9F3F9096566}" destId="{FB040A76-3663-F74D-A0CB-DC9639F731B6}" srcOrd="2" destOrd="0" parTransId="{22AE347F-6D1F-DB4D-A196-08F8D9213AAB}" sibTransId="{43060379-72B2-DF44-954B-2E2BC1A11618}"/>
    <dgm:cxn modelId="{F2DE0551-CDB0-444B-9617-A64730087411}" type="presOf" srcId="{5073B773-93F8-0A43-97DE-B9F3F9096566}" destId="{5E56D196-2ECE-B141-AD17-33FA67D5DCBF}" srcOrd="0" destOrd="0" presId="urn:microsoft.com/office/officeart/2005/8/layout/list1"/>
    <dgm:cxn modelId="{5493466D-AF4F-8B49-A1DD-C33CCDBC5512}" type="presOf" srcId="{49DF2B3F-380A-7E4C-9E6C-ED13D69BB362}" destId="{A4FB9D28-7F8F-634B-AC37-3A86414D252B}" srcOrd="0" destOrd="0" presId="urn:microsoft.com/office/officeart/2005/8/layout/list1"/>
    <dgm:cxn modelId="{43D59F16-A013-CC47-BAE8-DB31FA8AB046}" type="presOf" srcId="{1E9C2278-E930-B245-88BB-01784BF82A9F}" destId="{B44AC53F-F9F8-2E40-AF22-FE283A07F288}" srcOrd="0" destOrd="0" presId="urn:microsoft.com/office/officeart/2005/8/layout/list1"/>
    <dgm:cxn modelId="{9F802F10-4892-1B4A-A512-66EB204D5614}" type="presOf" srcId="{92C4E090-5F9E-4E44-B236-ABACA17A0994}" destId="{C6D8445A-E0C7-5343-AF1D-4D5159F4A890}" srcOrd="0" destOrd="0" presId="urn:microsoft.com/office/officeart/2005/8/layout/list1"/>
    <dgm:cxn modelId="{8A0AFBD4-6040-BD43-91B2-F4FA5A8A4A04}" srcId="{836A1870-733B-3A41-9718-B4B2E1C1E19A}" destId="{49DF2B3F-380A-7E4C-9E6C-ED13D69BB362}" srcOrd="0" destOrd="0" parTransId="{9207B9C8-1E3C-E541-AEE2-1505CEC084C9}" sibTransId="{325E8E48-8BDB-DD44-B403-BA5F1036C3E3}"/>
    <dgm:cxn modelId="{4FF52102-8BF6-7C4E-B2F3-7C08AE98ABA6}" type="presOf" srcId="{5073B773-93F8-0A43-97DE-B9F3F9096566}" destId="{CAE28B9E-BA0E-D84C-B7C7-5A2D657FBD8F}" srcOrd="1" destOrd="0" presId="urn:microsoft.com/office/officeart/2005/8/layout/list1"/>
    <dgm:cxn modelId="{B5F2CC8F-9C76-D449-84E7-BB618A9BDADB}" srcId="{836A1870-733B-3A41-9718-B4B2E1C1E19A}" destId="{92C4E090-5F9E-4E44-B236-ABACA17A0994}" srcOrd="1" destOrd="0" parTransId="{6E2C0EEE-9C59-0245-8ED6-0ACF8032703E}" sibTransId="{18139086-8BF1-8E4A-907E-927571381B32}"/>
    <dgm:cxn modelId="{0810E336-4C71-5348-8550-E3403C671070}" srcId="{92C4E090-5F9E-4E44-B236-ABACA17A0994}" destId="{6C5CF0AE-3A59-5B44-ACD9-F3C240A78D5F}" srcOrd="0" destOrd="0" parTransId="{F43F2217-6AC1-B54C-A607-2BE4D8F0152D}" sibTransId="{BA010871-91F5-3A46-A23B-F5BC2E20AF91}"/>
    <dgm:cxn modelId="{61C59006-D698-BF42-9854-D01BD08CADDE}" srcId="{5073B773-93F8-0A43-97DE-B9F3F9096566}" destId="{380E6FDC-A2B1-374B-90C2-0E7B33B05094}" srcOrd="1" destOrd="0" parTransId="{2546B842-9A87-774B-98FC-75646C54BF36}" sibTransId="{D3E528AE-C8AE-6C4B-AACA-EEC5FB120CA5}"/>
    <dgm:cxn modelId="{475B5190-0950-7D42-AF4F-1A15DCB587F8}" srcId="{836A1870-733B-3A41-9718-B4B2E1C1E19A}" destId="{5073B773-93F8-0A43-97DE-B9F3F9096566}" srcOrd="2" destOrd="0" parTransId="{3EA5849E-A896-5C4B-8F13-139D240C36C6}" sibTransId="{AAC6FC24-173D-2846-A2BF-5EB649034CA2}"/>
    <dgm:cxn modelId="{111D49CB-1D02-D841-B99E-5494E9B7DF5A}" srcId="{5073B773-93F8-0A43-97DE-B9F3F9096566}" destId="{1E9C2278-E930-B245-88BB-01784BF82A9F}" srcOrd="0" destOrd="0" parTransId="{AD6CCB67-5D0E-AE46-9FCB-DC3D831D9882}" sibTransId="{27700E43-998A-8A46-8064-3294F92B2882}"/>
    <dgm:cxn modelId="{07F988E5-3F85-8F46-AEDA-33A9A429161D}" type="presOf" srcId="{53EA1514-EA7B-BF48-8293-C3B168D79439}" destId="{B44AC53F-F9F8-2E40-AF22-FE283A07F288}" srcOrd="0" destOrd="3" presId="urn:microsoft.com/office/officeart/2005/8/layout/list1"/>
    <dgm:cxn modelId="{B71F1E3D-0951-7B4A-8BA5-7ADD5BE16AE3}" type="presOf" srcId="{6C5CF0AE-3A59-5B44-ACD9-F3C240A78D5F}" destId="{F3045CD7-D2EE-C542-8217-DF5515D0BB4F}" srcOrd="0" destOrd="0" presId="urn:microsoft.com/office/officeart/2005/8/layout/list1"/>
    <dgm:cxn modelId="{EFB8F3C3-584B-9F49-BC8B-E1DB094F0E7A}" type="presOf" srcId="{836A1870-733B-3A41-9718-B4B2E1C1E19A}" destId="{B3ECAEE8-83A7-A34A-B243-6365CD52E4D6}" srcOrd="0" destOrd="0" presId="urn:microsoft.com/office/officeart/2005/8/layout/list1"/>
    <dgm:cxn modelId="{AD5A574B-8E75-3943-9CB1-7217691F710B}" type="presOf" srcId="{49DF2B3F-380A-7E4C-9E6C-ED13D69BB362}" destId="{7DE4AFE0-A694-2A42-8D65-35503DB645F3}" srcOrd="1" destOrd="0" presId="urn:microsoft.com/office/officeart/2005/8/layout/list1"/>
    <dgm:cxn modelId="{FBD08F80-3178-964E-8144-D691C8CE2901}" type="presOf" srcId="{FB040A76-3663-F74D-A0CB-DC9639F731B6}" destId="{B44AC53F-F9F8-2E40-AF22-FE283A07F288}" srcOrd="0" destOrd="2" presId="urn:microsoft.com/office/officeart/2005/8/layout/list1"/>
    <dgm:cxn modelId="{89550D36-F9DD-D241-9DAF-88B63BA9A94C}" type="presParOf" srcId="{B3ECAEE8-83A7-A34A-B243-6365CD52E4D6}" destId="{1AC493F1-1F3E-B04B-A6FF-AC104836752D}" srcOrd="0" destOrd="0" presId="urn:microsoft.com/office/officeart/2005/8/layout/list1"/>
    <dgm:cxn modelId="{A7790DD6-3510-E34A-9616-2D671D56AEE4}" type="presParOf" srcId="{1AC493F1-1F3E-B04B-A6FF-AC104836752D}" destId="{A4FB9D28-7F8F-634B-AC37-3A86414D252B}" srcOrd="0" destOrd="0" presId="urn:microsoft.com/office/officeart/2005/8/layout/list1"/>
    <dgm:cxn modelId="{FFFEE415-9B01-D34F-B656-3649BCF57280}" type="presParOf" srcId="{1AC493F1-1F3E-B04B-A6FF-AC104836752D}" destId="{7DE4AFE0-A694-2A42-8D65-35503DB645F3}" srcOrd="1" destOrd="0" presId="urn:microsoft.com/office/officeart/2005/8/layout/list1"/>
    <dgm:cxn modelId="{0E9518D8-C3CE-AE42-A941-93F6D99D4FB5}" type="presParOf" srcId="{B3ECAEE8-83A7-A34A-B243-6365CD52E4D6}" destId="{C49D920A-D0EC-0449-8C2F-43A2BFF8BA24}" srcOrd="1" destOrd="0" presId="urn:microsoft.com/office/officeart/2005/8/layout/list1"/>
    <dgm:cxn modelId="{DAF01BFB-4594-544E-AC0C-B5EEC2632AC7}" type="presParOf" srcId="{B3ECAEE8-83A7-A34A-B243-6365CD52E4D6}" destId="{B1B3BEFF-C9F4-0741-9986-EAD11A78DDE3}" srcOrd="2" destOrd="0" presId="urn:microsoft.com/office/officeart/2005/8/layout/list1"/>
    <dgm:cxn modelId="{AE8D409E-B821-CA43-A938-D1270327ABE2}" type="presParOf" srcId="{B3ECAEE8-83A7-A34A-B243-6365CD52E4D6}" destId="{FEE4ADFE-1719-9042-A24C-FDA48E3BC591}" srcOrd="3" destOrd="0" presId="urn:microsoft.com/office/officeart/2005/8/layout/list1"/>
    <dgm:cxn modelId="{3C45A1E5-DD9E-ED42-9244-3C9FA0E348B5}" type="presParOf" srcId="{B3ECAEE8-83A7-A34A-B243-6365CD52E4D6}" destId="{03C534D3-204A-AE44-96A6-B5C352B1718D}" srcOrd="4" destOrd="0" presId="urn:microsoft.com/office/officeart/2005/8/layout/list1"/>
    <dgm:cxn modelId="{70124AEC-7B62-D548-BA3E-54D061EA634F}" type="presParOf" srcId="{03C534D3-204A-AE44-96A6-B5C352B1718D}" destId="{C6D8445A-E0C7-5343-AF1D-4D5159F4A890}" srcOrd="0" destOrd="0" presId="urn:microsoft.com/office/officeart/2005/8/layout/list1"/>
    <dgm:cxn modelId="{FC55982E-87F9-B649-AB02-8C6731BAB6EF}" type="presParOf" srcId="{03C534D3-204A-AE44-96A6-B5C352B1718D}" destId="{78CA0185-CBD4-7842-9B76-6189A420D7BA}" srcOrd="1" destOrd="0" presId="urn:microsoft.com/office/officeart/2005/8/layout/list1"/>
    <dgm:cxn modelId="{AB9112A8-3DD0-FE4B-8570-E3491866E9F8}" type="presParOf" srcId="{B3ECAEE8-83A7-A34A-B243-6365CD52E4D6}" destId="{7BD3407B-672A-C44C-B5A6-DF172648EFCB}" srcOrd="5" destOrd="0" presId="urn:microsoft.com/office/officeart/2005/8/layout/list1"/>
    <dgm:cxn modelId="{9236104C-778A-3D44-850F-608D12A296DE}" type="presParOf" srcId="{B3ECAEE8-83A7-A34A-B243-6365CD52E4D6}" destId="{F3045CD7-D2EE-C542-8217-DF5515D0BB4F}" srcOrd="6" destOrd="0" presId="urn:microsoft.com/office/officeart/2005/8/layout/list1"/>
    <dgm:cxn modelId="{A5C1C37A-E8CF-7542-8E98-FEF70240495C}" type="presParOf" srcId="{B3ECAEE8-83A7-A34A-B243-6365CD52E4D6}" destId="{31E01A7E-51D6-F640-9A3E-5243D44EA4E8}" srcOrd="7" destOrd="0" presId="urn:microsoft.com/office/officeart/2005/8/layout/list1"/>
    <dgm:cxn modelId="{B9F97EF6-6358-2E45-A57A-36ABE5C63CCE}" type="presParOf" srcId="{B3ECAEE8-83A7-A34A-B243-6365CD52E4D6}" destId="{F30E787D-B4CE-5845-B65B-E9E5856BB91D}" srcOrd="8" destOrd="0" presId="urn:microsoft.com/office/officeart/2005/8/layout/list1"/>
    <dgm:cxn modelId="{BCC23800-89E4-0D43-99B1-8E76B3D7A813}" type="presParOf" srcId="{F30E787D-B4CE-5845-B65B-E9E5856BB91D}" destId="{5E56D196-2ECE-B141-AD17-33FA67D5DCBF}" srcOrd="0" destOrd="0" presId="urn:microsoft.com/office/officeart/2005/8/layout/list1"/>
    <dgm:cxn modelId="{58D54F6B-066B-CF4F-A3A5-2A77BE32C769}" type="presParOf" srcId="{F30E787D-B4CE-5845-B65B-E9E5856BB91D}" destId="{CAE28B9E-BA0E-D84C-B7C7-5A2D657FBD8F}" srcOrd="1" destOrd="0" presId="urn:microsoft.com/office/officeart/2005/8/layout/list1"/>
    <dgm:cxn modelId="{0DCEA62D-4DD4-104F-B606-95912C2B9EB7}" type="presParOf" srcId="{B3ECAEE8-83A7-A34A-B243-6365CD52E4D6}" destId="{3D2440FE-C178-444D-8C65-D3107915FDFA}" srcOrd="9" destOrd="0" presId="urn:microsoft.com/office/officeart/2005/8/layout/list1"/>
    <dgm:cxn modelId="{49ADA507-5F9A-ED40-A200-FBE153D6984F}" type="presParOf" srcId="{B3ECAEE8-83A7-A34A-B243-6365CD52E4D6}" destId="{B44AC53F-F9F8-2E40-AF22-FE283A07F28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DE4596-BF4F-C141-B317-B172B91C3DE3}" type="doc">
      <dgm:prSet loTypeId="urn:microsoft.com/office/officeart/2005/8/layout/vList5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5D86DC-670B-444A-AC93-9CDA75AC1100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>
            <a:spcBef>
              <a:spcPts val="0"/>
            </a:spcBef>
            <a:spcAft>
              <a:spcPts val="0"/>
            </a:spcAft>
          </a:pPr>
          <a:r>
            <a:rPr lang="en-US" sz="2000" b="0" smtClean="0">
              <a:latin typeface="Franklin Gothic Medium" charset="0"/>
              <a:ea typeface="Franklin Gothic Medium" charset="0"/>
              <a:cs typeface="Franklin Gothic Medium" charset="0"/>
            </a:rPr>
            <a:t>Streamline payment</a:t>
          </a:r>
          <a:endParaRPr lang="en-US" sz="2000" b="0">
            <a:latin typeface="Franklin Gothic Medium" charset="0"/>
            <a:ea typeface="Franklin Gothic Medium" charset="0"/>
            <a:cs typeface="Franklin Gothic Medium" charset="0"/>
          </a:endParaRPr>
        </a:p>
      </dgm:t>
    </dgm:pt>
    <dgm:pt modelId="{D39D6000-3CA9-C549-9AC3-10D9454F48CA}" type="parTrans" cxnId="{58C00470-6236-314F-9B20-40EAA48AFFB0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sz="2000"/>
        </a:p>
      </dgm:t>
    </dgm:pt>
    <dgm:pt modelId="{B35098A9-4962-7747-B3D8-017BC47BF17E}" type="sibTrans" cxnId="{58C00470-6236-314F-9B20-40EAA48AFFB0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sz="2000"/>
        </a:p>
      </dgm:t>
    </dgm:pt>
    <dgm:pt modelId="{A2B98BCC-478E-7246-918F-86F82241C67B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Bef>
              <a:spcPts val="0"/>
            </a:spcBef>
            <a:spcAft>
              <a:spcPts val="0"/>
            </a:spcAft>
          </a:pPr>
          <a:r>
            <a:rPr lang="en-US" sz="2000" dirty="0" smtClean="0">
              <a:latin typeface="Franklin Gothic Book" charset="0"/>
              <a:ea typeface="Franklin Gothic Book" charset="0"/>
              <a:cs typeface="Franklin Gothic Book" charset="0"/>
            </a:rPr>
            <a:t>Stop administrative waste, save ~$400B annually</a:t>
          </a:r>
          <a:endParaRPr lang="en-US" sz="2000" dirty="0">
            <a:latin typeface="Franklin Gothic Book" charset="0"/>
            <a:ea typeface="Franklin Gothic Book" charset="0"/>
            <a:cs typeface="Franklin Gothic Book" charset="0"/>
          </a:endParaRPr>
        </a:p>
      </dgm:t>
    </dgm:pt>
    <dgm:pt modelId="{EEC9DCD8-80A0-104C-B523-18CEC0DBAB04}" type="parTrans" cxnId="{29F61DC9-C349-AB47-A6E1-A881B7DAEE56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sz="2000"/>
        </a:p>
      </dgm:t>
    </dgm:pt>
    <dgm:pt modelId="{65EF82AA-9B09-2A4A-94D2-18C419A8D244}" type="sibTrans" cxnId="{29F61DC9-C349-AB47-A6E1-A881B7DAEE56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sz="2000"/>
        </a:p>
      </dgm:t>
    </dgm:pt>
    <dgm:pt modelId="{B39F17C6-7CA0-FE4D-9B79-F0D67A2BFC54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>
            <a:spcBef>
              <a:spcPts val="0"/>
            </a:spcBef>
            <a:spcAft>
              <a:spcPts val="0"/>
            </a:spcAft>
          </a:pPr>
          <a:r>
            <a:rPr lang="en-US" sz="2000" b="0" dirty="0" smtClean="0">
              <a:latin typeface="Franklin Gothic Medium" charset="0"/>
              <a:ea typeface="Franklin Gothic Medium" charset="0"/>
              <a:cs typeface="Franklin Gothic Medium" charset="0"/>
            </a:rPr>
            <a:t>Create a single risk pool</a:t>
          </a:r>
          <a:endParaRPr lang="en-US" sz="2000" b="0" dirty="0">
            <a:latin typeface="Franklin Gothic Medium" charset="0"/>
            <a:ea typeface="Franklin Gothic Medium" charset="0"/>
            <a:cs typeface="Franklin Gothic Medium" charset="0"/>
          </a:endParaRPr>
        </a:p>
      </dgm:t>
    </dgm:pt>
    <dgm:pt modelId="{AA62169E-A908-2046-9962-46EEFD957B10}" type="parTrans" cxnId="{2DC8A1F4-10F5-324D-B8E8-D06685305DCB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sz="2000"/>
        </a:p>
      </dgm:t>
    </dgm:pt>
    <dgm:pt modelId="{901E6A89-648B-3847-B18E-CF748C397301}" type="sibTrans" cxnId="{2DC8A1F4-10F5-324D-B8E8-D06685305DCB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sz="2000"/>
        </a:p>
      </dgm:t>
    </dgm:pt>
    <dgm:pt modelId="{2B1D5B44-D1EA-344C-A85E-2F2721C54932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Bef>
              <a:spcPts val="0"/>
            </a:spcBef>
            <a:spcAft>
              <a:spcPts val="0"/>
            </a:spcAft>
          </a:pPr>
          <a:r>
            <a:rPr lang="en-US" sz="2000" smtClean="0">
              <a:latin typeface="Franklin Gothic Book" charset="0"/>
              <a:ea typeface="Franklin Gothic Book" charset="0"/>
              <a:cs typeface="Franklin Gothic Book" charset="0"/>
            </a:rPr>
            <a:t>Stop profit of suffering</a:t>
          </a:r>
          <a:endParaRPr lang="en-US" sz="2000">
            <a:latin typeface="Franklin Gothic Book" charset="0"/>
            <a:ea typeface="Franklin Gothic Book" charset="0"/>
            <a:cs typeface="Franklin Gothic Book" charset="0"/>
          </a:endParaRPr>
        </a:p>
      </dgm:t>
    </dgm:pt>
    <dgm:pt modelId="{5E8C710B-D199-0342-84E8-16606E24E68B}" type="parTrans" cxnId="{3A3822CA-4FFC-CC40-8B06-9AEA616F6E02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sz="2000"/>
        </a:p>
      </dgm:t>
    </dgm:pt>
    <dgm:pt modelId="{546BB927-058D-5844-B488-5DC834682A82}" type="sibTrans" cxnId="{3A3822CA-4FFC-CC40-8B06-9AEA616F6E02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sz="2000"/>
        </a:p>
      </dgm:t>
    </dgm:pt>
    <dgm:pt modelId="{ED1E12FD-4348-1A40-96C2-7C939BC9B3BF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>
            <a:spcBef>
              <a:spcPts val="0"/>
            </a:spcBef>
            <a:spcAft>
              <a:spcPts val="0"/>
            </a:spcAft>
          </a:pPr>
          <a:r>
            <a:rPr lang="en-US" sz="2000" b="0" dirty="0" smtClean="0">
              <a:latin typeface="Franklin Gothic Medium" charset="0"/>
              <a:ea typeface="Franklin Gothic Medium" charset="0"/>
              <a:cs typeface="Franklin Gothic Medium" charset="0"/>
            </a:rPr>
            <a:t>Offer</a:t>
          </a:r>
          <a:r>
            <a:rPr lang="en-US" sz="2000" b="0" baseline="0" dirty="0" smtClean="0">
              <a:latin typeface="Franklin Gothic Medium" charset="0"/>
              <a:ea typeface="Franklin Gothic Medium" charset="0"/>
              <a:cs typeface="Franklin Gothic Medium" charset="0"/>
            </a:rPr>
            <a:t> o</a:t>
          </a:r>
          <a:r>
            <a:rPr lang="en-US" sz="2000" b="0" dirty="0" smtClean="0">
              <a:latin typeface="Franklin Gothic Medium" charset="0"/>
              <a:ea typeface="Franklin Gothic Medium" charset="0"/>
              <a:cs typeface="Franklin Gothic Medium" charset="0"/>
            </a:rPr>
            <a:t>nly </a:t>
          </a:r>
        </a:p>
        <a:p>
          <a:pPr rtl="0">
            <a:spcBef>
              <a:spcPts val="0"/>
            </a:spcBef>
            <a:spcAft>
              <a:spcPts val="0"/>
            </a:spcAft>
          </a:pPr>
          <a:r>
            <a:rPr lang="en-US" sz="2000" b="0" dirty="0" smtClean="0">
              <a:latin typeface="Franklin Gothic Medium" charset="0"/>
              <a:ea typeface="Franklin Gothic Medium" charset="0"/>
              <a:cs typeface="Franklin Gothic Medium" charset="0"/>
            </a:rPr>
            <a:t>one plan</a:t>
          </a:r>
          <a:endParaRPr lang="en-US" sz="2000" b="0" dirty="0">
            <a:latin typeface="Franklin Gothic Medium" charset="0"/>
            <a:ea typeface="Franklin Gothic Medium" charset="0"/>
            <a:cs typeface="Franklin Gothic Medium" charset="0"/>
          </a:endParaRPr>
        </a:p>
      </dgm:t>
    </dgm:pt>
    <dgm:pt modelId="{CB549527-34C2-B24A-B9E4-8F3F1FF6BC2A}" type="parTrans" cxnId="{F3E19EC2-F18E-5842-B816-3451E76FC752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sz="2000"/>
        </a:p>
      </dgm:t>
    </dgm:pt>
    <dgm:pt modelId="{02097547-9BEF-1E4B-9A37-79D9167AD7E0}" type="sibTrans" cxnId="{F3E19EC2-F18E-5842-B816-3451E76FC752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sz="2000"/>
        </a:p>
      </dgm:t>
    </dgm:pt>
    <dgm:pt modelId="{9E74DA31-C860-E947-93BF-663025C858DC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Bef>
              <a:spcPts val="0"/>
            </a:spcBef>
            <a:spcAft>
              <a:spcPts val="0"/>
            </a:spcAft>
          </a:pPr>
          <a:r>
            <a:rPr lang="en-US" sz="2000" smtClean="0">
              <a:latin typeface="Franklin Gothic Book" charset="0"/>
              <a:ea typeface="Franklin Gothic Book" charset="0"/>
              <a:cs typeface="Franklin Gothic Book" charset="0"/>
            </a:rPr>
            <a:t>Stop marketing waste</a:t>
          </a:r>
          <a:endParaRPr lang="en-US" sz="2000">
            <a:latin typeface="Franklin Gothic Book" charset="0"/>
            <a:ea typeface="Franklin Gothic Book" charset="0"/>
            <a:cs typeface="Franklin Gothic Book" charset="0"/>
          </a:endParaRPr>
        </a:p>
      </dgm:t>
    </dgm:pt>
    <dgm:pt modelId="{44B61F32-5AE1-4949-8A35-6DDAE8963E09}" type="parTrans" cxnId="{5EDF1D2B-1E4C-A347-9841-BFCD9707815E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sz="2000"/>
        </a:p>
      </dgm:t>
    </dgm:pt>
    <dgm:pt modelId="{598B70EA-44A2-A643-82D5-8D94EE9D3289}" type="sibTrans" cxnId="{5EDF1D2B-1E4C-A347-9841-BFCD9707815E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sz="2000"/>
        </a:p>
      </dgm:t>
    </dgm:pt>
    <dgm:pt modelId="{BFD30184-DF9A-7845-8DA4-E0E7CE93ED5C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>
            <a:spcBef>
              <a:spcPts val="0"/>
            </a:spcBef>
            <a:spcAft>
              <a:spcPts val="0"/>
            </a:spcAft>
          </a:pPr>
          <a:r>
            <a:rPr lang="en-US" sz="2000" b="0" smtClean="0">
              <a:latin typeface="Franklin Gothic Medium" charset="0"/>
              <a:ea typeface="Franklin Gothic Medium" charset="0"/>
              <a:cs typeface="Franklin Gothic Medium" charset="0"/>
            </a:rPr>
            <a:t>Collective bargaining</a:t>
          </a:r>
          <a:endParaRPr lang="en-US" sz="2000" b="0">
            <a:latin typeface="Franklin Gothic Medium" charset="0"/>
            <a:ea typeface="Franklin Gothic Medium" charset="0"/>
            <a:cs typeface="Franklin Gothic Medium" charset="0"/>
          </a:endParaRPr>
        </a:p>
      </dgm:t>
    </dgm:pt>
    <dgm:pt modelId="{DB1F02E0-05F1-C144-B3AE-78C5E2D53C88}" type="parTrans" cxnId="{E2989FD6-E16C-6A4D-9A7F-7963D0ABE1DD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sz="2000"/>
        </a:p>
      </dgm:t>
    </dgm:pt>
    <dgm:pt modelId="{6A1BF3EA-9A9D-2F43-A7E5-1DCB9CA0AF68}" type="sibTrans" cxnId="{E2989FD6-E16C-6A4D-9A7F-7963D0ABE1DD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sz="2000"/>
        </a:p>
      </dgm:t>
    </dgm:pt>
    <dgm:pt modelId="{E41F4556-EF74-4548-8DCA-349407670895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Bef>
              <a:spcPts val="0"/>
            </a:spcBef>
            <a:spcAft>
              <a:spcPts val="0"/>
            </a:spcAft>
          </a:pPr>
          <a:r>
            <a:rPr lang="en-US" sz="2000" smtClean="0">
              <a:latin typeface="Franklin Gothic Book" charset="0"/>
              <a:ea typeface="Franklin Gothic Book" charset="0"/>
              <a:cs typeface="Franklin Gothic Book" charset="0"/>
            </a:rPr>
            <a:t>Stop pharmaceutical profits</a:t>
          </a:r>
          <a:endParaRPr lang="en-US" sz="2000">
            <a:latin typeface="Franklin Gothic Book" charset="0"/>
            <a:ea typeface="Franklin Gothic Book" charset="0"/>
            <a:cs typeface="Franklin Gothic Book" charset="0"/>
          </a:endParaRPr>
        </a:p>
      </dgm:t>
    </dgm:pt>
    <dgm:pt modelId="{37663DFB-7343-5747-AF46-29C0AEEBF810}" type="parTrans" cxnId="{933D5BF7-4E94-A24C-B9C8-7C54889C1CC9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sz="2000"/>
        </a:p>
      </dgm:t>
    </dgm:pt>
    <dgm:pt modelId="{16471871-1436-6146-A53F-F7B7624E2DE2}" type="sibTrans" cxnId="{933D5BF7-4E94-A24C-B9C8-7C54889C1CC9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sz="2000"/>
        </a:p>
      </dgm:t>
    </dgm:pt>
    <dgm:pt modelId="{CD29D593-76FD-6B43-8B9A-C4969E661698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>
            <a:spcBef>
              <a:spcPts val="0"/>
            </a:spcBef>
            <a:spcAft>
              <a:spcPts val="0"/>
            </a:spcAft>
          </a:pPr>
          <a:r>
            <a:rPr lang="en-US" sz="2000" b="0" dirty="0" smtClean="0">
              <a:latin typeface="Franklin Gothic Medium" charset="0"/>
              <a:ea typeface="Franklin Gothic Medium" charset="0"/>
              <a:cs typeface="Franklin Gothic Medium" charset="0"/>
            </a:rPr>
            <a:t>Increase prevention</a:t>
          </a:r>
          <a:endParaRPr lang="en-US" sz="2000" b="0" dirty="0">
            <a:latin typeface="Franklin Gothic Medium" charset="0"/>
            <a:ea typeface="Franklin Gothic Medium" charset="0"/>
            <a:cs typeface="Franklin Gothic Medium" charset="0"/>
          </a:endParaRPr>
        </a:p>
      </dgm:t>
    </dgm:pt>
    <dgm:pt modelId="{A9FEC262-0BFC-2848-B1B3-71CB93480DA9}" type="parTrans" cxnId="{FEC52DA3-06CF-6A4D-B81A-CD69405556C4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sz="2000"/>
        </a:p>
      </dgm:t>
    </dgm:pt>
    <dgm:pt modelId="{75C2ABFD-A66E-8841-888D-7172C51EB3DF}" type="sibTrans" cxnId="{FEC52DA3-06CF-6A4D-B81A-CD69405556C4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sz="2000"/>
        </a:p>
      </dgm:t>
    </dgm:pt>
    <dgm:pt modelId="{79E04F42-B564-AD4E-8DC7-A91377141F88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Bef>
              <a:spcPts val="0"/>
            </a:spcBef>
            <a:spcAft>
              <a:spcPts val="0"/>
            </a:spcAft>
          </a:pPr>
          <a:r>
            <a:rPr lang="en-US" sz="2000" smtClean="0">
              <a:latin typeface="Franklin Gothic Book" charset="0"/>
              <a:ea typeface="Franklin Gothic Book" charset="0"/>
              <a:cs typeface="Franklin Gothic Book" charset="0"/>
            </a:rPr>
            <a:t>Stop expensive diseases from starting</a:t>
          </a:r>
          <a:endParaRPr lang="en-US" sz="2000">
            <a:latin typeface="Franklin Gothic Book" charset="0"/>
            <a:ea typeface="Franklin Gothic Book" charset="0"/>
            <a:cs typeface="Franklin Gothic Book" charset="0"/>
          </a:endParaRPr>
        </a:p>
      </dgm:t>
    </dgm:pt>
    <dgm:pt modelId="{C60C1AE1-C2D2-774E-B68A-0F5457D49404}" type="parTrans" cxnId="{1EF688E3-8F5B-C54E-99EF-225338913EE1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sz="2000"/>
        </a:p>
      </dgm:t>
    </dgm:pt>
    <dgm:pt modelId="{42E057A6-FF2A-AB44-BEA1-09DC8164DB19}" type="sibTrans" cxnId="{1EF688E3-8F5B-C54E-99EF-225338913EE1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sz="2000"/>
        </a:p>
      </dgm:t>
    </dgm:pt>
    <dgm:pt modelId="{24EEF9A8-8338-9942-A5AF-1E2AB81059B7}">
      <dgm:prSet custT="1"/>
      <dgm:spPr>
        <a:solidFill>
          <a:schemeClr val="accent1">
            <a:lumMod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pPr rtl="0">
            <a:spcBef>
              <a:spcPts val="0"/>
            </a:spcBef>
            <a:spcAft>
              <a:spcPts val="0"/>
            </a:spcAft>
          </a:pPr>
          <a:r>
            <a:rPr lang="en-US" sz="2000" b="0" dirty="0" smtClean="0">
              <a:latin typeface="Franklin Gothic Medium" charset="0"/>
              <a:ea typeface="Franklin Gothic Medium" charset="0"/>
              <a:cs typeface="Franklin Gothic Medium" charset="0"/>
            </a:rPr>
            <a:t>Free choice </a:t>
          </a:r>
        </a:p>
        <a:p>
          <a:pPr rtl="0">
            <a:spcBef>
              <a:spcPts val="0"/>
            </a:spcBef>
            <a:spcAft>
              <a:spcPts val="0"/>
            </a:spcAft>
          </a:pPr>
          <a:r>
            <a:rPr lang="en-US" sz="2000" b="0" dirty="0" smtClean="0">
              <a:latin typeface="Franklin Gothic Medium" charset="0"/>
              <a:ea typeface="Franklin Gothic Medium" charset="0"/>
              <a:cs typeface="Franklin Gothic Medium" charset="0"/>
            </a:rPr>
            <a:t>of providers</a:t>
          </a:r>
          <a:endParaRPr lang="en-US" sz="2000" b="0" dirty="0">
            <a:latin typeface="Franklin Gothic Medium" charset="0"/>
            <a:ea typeface="Franklin Gothic Medium" charset="0"/>
            <a:cs typeface="Franklin Gothic Medium" charset="0"/>
          </a:endParaRPr>
        </a:p>
      </dgm:t>
    </dgm:pt>
    <dgm:pt modelId="{04693EAA-9CCF-A84B-BCD3-5275F0533C02}" type="parTrans" cxnId="{3E55C7E0-48B3-CC42-8903-3412AEEBBA8D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sz="2000"/>
        </a:p>
      </dgm:t>
    </dgm:pt>
    <dgm:pt modelId="{4A534A1B-6043-874B-BEAD-F37658E4940D}" type="sibTrans" cxnId="{3E55C7E0-48B3-CC42-8903-3412AEEBBA8D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sz="2000"/>
        </a:p>
      </dgm:t>
    </dgm:pt>
    <dgm:pt modelId="{C15E0A2C-34E4-7F4E-8FAD-637837C98F04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Bef>
              <a:spcPts val="0"/>
            </a:spcBef>
            <a:spcAft>
              <a:spcPts val="0"/>
            </a:spcAft>
          </a:pPr>
          <a:r>
            <a:rPr lang="en-US" sz="2000" smtClean="0">
              <a:latin typeface="Franklin Gothic Book" charset="0"/>
              <a:ea typeface="Franklin Gothic Book" charset="0"/>
              <a:cs typeface="Franklin Gothic Book" charset="0"/>
            </a:rPr>
            <a:t>Stop rationing of health care professional choice</a:t>
          </a:r>
          <a:endParaRPr lang="en-US" sz="2000">
            <a:latin typeface="Franklin Gothic Book" charset="0"/>
            <a:ea typeface="Franklin Gothic Book" charset="0"/>
            <a:cs typeface="Franklin Gothic Book" charset="0"/>
          </a:endParaRPr>
        </a:p>
      </dgm:t>
    </dgm:pt>
    <dgm:pt modelId="{356EFC0A-9471-F149-9C1D-11B275DE81FD}" type="parTrans" cxnId="{11D8F720-B932-2646-8F85-2D1E35B5E4DF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sz="2000"/>
        </a:p>
      </dgm:t>
    </dgm:pt>
    <dgm:pt modelId="{33B4B5E6-FD90-4240-9AA8-3497795A3989}" type="sibTrans" cxnId="{11D8F720-B932-2646-8F85-2D1E35B5E4DF}">
      <dgm:prSet/>
      <dgm:spPr/>
      <dgm:t>
        <a:bodyPr/>
        <a:lstStyle/>
        <a:p>
          <a:pPr>
            <a:spcBef>
              <a:spcPts val="0"/>
            </a:spcBef>
            <a:spcAft>
              <a:spcPts val="0"/>
            </a:spcAft>
          </a:pPr>
          <a:endParaRPr lang="en-US" sz="2000"/>
        </a:p>
      </dgm:t>
    </dgm:pt>
    <dgm:pt modelId="{EB079AC7-3E73-0B49-B827-DC346E173091}" type="pres">
      <dgm:prSet presAssocID="{0CDE4596-BF4F-C141-B317-B172B91C3DE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781E6A-4579-7B40-8AD7-860951658876}" type="pres">
      <dgm:prSet presAssocID="{B05D86DC-670B-444A-AC93-9CDA75AC1100}" presName="linNode" presStyleCnt="0"/>
      <dgm:spPr/>
    </dgm:pt>
    <dgm:pt modelId="{60C98E14-6448-DD49-B449-E36276FAA89D}" type="pres">
      <dgm:prSet presAssocID="{B05D86DC-670B-444A-AC93-9CDA75AC1100}" presName="parentText" presStyleLbl="node1" presStyleIdx="0" presStyleCnt="6" custScaleX="93398" custLinFactNeighborX="-402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72D08A-6C2E-E443-BE42-F21067928AEF}" type="pres">
      <dgm:prSet presAssocID="{B05D86DC-670B-444A-AC93-9CDA75AC1100}" presName="descendantText" presStyleLbl="alignAccFollowNode1" presStyleIdx="0" presStyleCnt="6" custScaleX="148931" custLinFactNeighborX="-85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AB49BD-6756-8841-969A-B87A7FDD10BF}" type="pres">
      <dgm:prSet presAssocID="{B35098A9-4962-7747-B3D8-017BC47BF17E}" presName="sp" presStyleCnt="0"/>
      <dgm:spPr/>
    </dgm:pt>
    <dgm:pt modelId="{37CF09B1-4979-6542-B274-8DF687990594}" type="pres">
      <dgm:prSet presAssocID="{B39F17C6-7CA0-FE4D-9B79-F0D67A2BFC54}" presName="linNode" presStyleCnt="0"/>
      <dgm:spPr/>
    </dgm:pt>
    <dgm:pt modelId="{0AA6BFD6-C898-DE4E-B57B-C014999CB2AF}" type="pres">
      <dgm:prSet presAssocID="{B39F17C6-7CA0-FE4D-9B79-F0D67A2BFC54}" presName="parentText" presStyleLbl="node1" presStyleIdx="1" presStyleCnt="6" custScaleX="93398" custLinFactNeighborX="-402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251678-0F82-6F48-B000-C94A02F6C4D2}" type="pres">
      <dgm:prSet presAssocID="{B39F17C6-7CA0-FE4D-9B79-F0D67A2BFC54}" presName="descendantText" presStyleLbl="alignAccFollowNode1" presStyleIdx="1" presStyleCnt="6" custScaleX="148931" custLinFactNeighborX="-85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6B0580-3196-134B-B88C-78F4F9C9EB2E}" type="pres">
      <dgm:prSet presAssocID="{901E6A89-648B-3847-B18E-CF748C397301}" presName="sp" presStyleCnt="0"/>
      <dgm:spPr/>
    </dgm:pt>
    <dgm:pt modelId="{1F8242AF-4348-7448-9F88-CACE990BB747}" type="pres">
      <dgm:prSet presAssocID="{ED1E12FD-4348-1A40-96C2-7C939BC9B3BF}" presName="linNode" presStyleCnt="0"/>
      <dgm:spPr/>
    </dgm:pt>
    <dgm:pt modelId="{6A69E8B8-E404-9A4F-A914-2B9C0C9462F7}" type="pres">
      <dgm:prSet presAssocID="{ED1E12FD-4348-1A40-96C2-7C939BC9B3BF}" presName="parentText" presStyleLbl="node1" presStyleIdx="2" presStyleCnt="6" custScaleX="93398" custLinFactNeighborX="-402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515FD5-1C82-7B43-BF0B-C5C54425C895}" type="pres">
      <dgm:prSet presAssocID="{ED1E12FD-4348-1A40-96C2-7C939BC9B3BF}" presName="descendantText" presStyleLbl="alignAccFollowNode1" presStyleIdx="2" presStyleCnt="6" custScaleX="148931" custLinFactNeighborX="-85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C26D66-A99B-0D46-B6E6-17DEC8CB7D02}" type="pres">
      <dgm:prSet presAssocID="{02097547-9BEF-1E4B-9A37-79D9167AD7E0}" presName="sp" presStyleCnt="0"/>
      <dgm:spPr/>
    </dgm:pt>
    <dgm:pt modelId="{D93C61A3-02AB-9346-A9E1-0EE0DBF23095}" type="pres">
      <dgm:prSet presAssocID="{BFD30184-DF9A-7845-8DA4-E0E7CE93ED5C}" presName="linNode" presStyleCnt="0"/>
      <dgm:spPr/>
    </dgm:pt>
    <dgm:pt modelId="{A3CC46E2-89F9-B44F-8B2E-47919765A835}" type="pres">
      <dgm:prSet presAssocID="{BFD30184-DF9A-7845-8DA4-E0E7CE93ED5C}" presName="parentText" presStyleLbl="node1" presStyleIdx="3" presStyleCnt="6" custScaleX="93398" custLinFactNeighborX="-402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64E1C5-9A80-3A40-A7B3-B7F271C230BE}" type="pres">
      <dgm:prSet presAssocID="{BFD30184-DF9A-7845-8DA4-E0E7CE93ED5C}" presName="descendantText" presStyleLbl="alignAccFollowNode1" presStyleIdx="3" presStyleCnt="6" custScaleX="148931" custLinFactNeighborX="-85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4A1F0D-B240-974D-BB9E-7FD9B2F16112}" type="pres">
      <dgm:prSet presAssocID="{6A1BF3EA-9A9D-2F43-A7E5-1DCB9CA0AF68}" presName="sp" presStyleCnt="0"/>
      <dgm:spPr/>
    </dgm:pt>
    <dgm:pt modelId="{4BEF9637-26FF-E044-B0FF-3E45D017D617}" type="pres">
      <dgm:prSet presAssocID="{CD29D593-76FD-6B43-8B9A-C4969E661698}" presName="linNode" presStyleCnt="0"/>
      <dgm:spPr/>
    </dgm:pt>
    <dgm:pt modelId="{3BE1BC0E-9BEA-CA4F-880D-89E2DB1932DD}" type="pres">
      <dgm:prSet presAssocID="{CD29D593-76FD-6B43-8B9A-C4969E661698}" presName="parentText" presStyleLbl="node1" presStyleIdx="4" presStyleCnt="6" custScaleX="93398" custLinFactNeighborX="-402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B6CC52-0D8C-A54F-AEFE-2DEE53F59887}" type="pres">
      <dgm:prSet presAssocID="{CD29D593-76FD-6B43-8B9A-C4969E661698}" presName="descendantText" presStyleLbl="alignAccFollowNode1" presStyleIdx="4" presStyleCnt="6" custScaleX="148931" custLinFactNeighborX="-85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F490C4-9C27-3048-BAFD-862D210B63CA}" type="pres">
      <dgm:prSet presAssocID="{75C2ABFD-A66E-8841-888D-7172C51EB3DF}" presName="sp" presStyleCnt="0"/>
      <dgm:spPr/>
    </dgm:pt>
    <dgm:pt modelId="{76E14862-45A9-694D-9372-94831BE743C5}" type="pres">
      <dgm:prSet presAssocID="{24EEF9A8-8338-9942-A5AF-1E2AB81059B7}" presName="linNode" presStyleCnt="0"/>
      <dgm:spPr/>
    </dgm:pt>
    <dgm:pt modelId="{7BDA1370-9DBE-9D4B-BAC2-DD17D09A3B52}" type="pres">
      <dgm:prSet presAssocID="{24EEF9A8-8338-9942-A5AF-1E2AB81059B7}" presName="parentText" presStyleLbl="node1" presStyleIdx="5" presStyleCnt="6" custScaleX="93398" custLinFactNeighborX="-402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9ADF53-1598-6B42-8179-DBE06AAD3D88}" type="pres">
      <dgm:prSet presAssocID="{24EEF9A8-8338-9942-A5AF-1E2AB81059B7}" presName="descendantText" presStyleLbl="alignAccFollowNode1" presStyleIdx="5" presStyleCnt="6" custScaleX="148931" custLinFactNeighborX="-85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C52DA3-06CF-6A4D-B81A-CD69405556C4}" srcId="{0CDE4596-BF4F-C141-B317-B172B91C3DE3}" destId="{CD29D593-76FD-6B43-8B9A-C4969E661698}" srcOrd="4" destOrd="0" parTransId="{A9FEC262-0BFC-2848-B1B3-71CB93480DA9}" sibTransId="{75C2ABFD-A66E-8841-888D-7172C51EB3DF}"/>
    <dgm:cxn modelId="{BA26D1F9-2F95-C84D-85C8-74FBE052665E}" type="presOf" srcId="{79E04F42-B564-AD4E-8DC7-A91377141F88}" destId="{7AB6CC52-0D8C-A54F-AEFE-2DEE53F59887}" srcOrd="0" destOrd="0" presId="urn:microsoft.com/office/officeart/2005/8/layout/vList5"/>
    <dgm:cxn modelId="{3E55C7E0-48B3-CC42-8903-3412AEEBBA8D}" srcId="{0CDE4596-BF4F-C141-B317-B172B91C3DE3}" destId="{24EEF9A8-8338-9942-A5AF-1E2AB81059B7}" srcOrd="5" destOrd="0" parTransId="{04693EAA-9CCF-A84B-BCD3-5275F0533C02}" sibTransId="{4A534A1B-6043-874B-BEAD-F37658E4940D}"/>
    <dgm:cxn modelId="{58C00470-6236-314F-9B20-40EAA48AFFB0}" srcId="{0CDE4596-BF4F-C141-B317-B172B91C3DE3}" destId="{B05D86DC-670B-444A-AC93-9CDA75AC1100}" srcOrd="0" destOrd="0" parTransId="{D39D6000-3CA9-C549-9AC3-10D9454F48CA}" sibTransId="{B35098A9-4962-7747-B3D8-017BC47BF17E}"/>
    <dgm:cxn modelId="{D4C1F059-CF70-F34E-BE36-C7D949D50C02}" type="presOf" srcId="{9E74DA31-C860-E947-93BF-663025C858DC}" destId="{0F515FD5-1C82-7B43-BF0B-C5C54425C895}" srcOrd="0" destOrd="0" presId="urn:microsoft.com/office/officeart/2005/8/layout/vList5"/>
    <dgm:cxn modelId="{E7894A19-D154-904F-B3EA-18157045C664}" type="presOf" srcId="{C15E0A2C-34E4-7F4E-8FAD-637837C98F04}" destId="{A59ADF53-1598-6B42-8179-DBE06AAD3D88}" srcOrd="0" destOrd="0" presId="urn:microsoft.com/office/officeart/2005/8/layout/vList5"/>
    <dgm:cxn modelId="{27BFCDF3-FCD1-224E-BCC2-446487078881}" type="presOf" srcId="{24EEF9A8-8338-9942-A5AF-1E2AB81059B7}" destId="{7BDA1370-9DBE-9D4B-BAC2-DD17D09A3B52}" srcOrd="0" destOrd="0" presId="urn:microsoft.com/office/officeart/2005/8/layout/vList5"/>
    <dgm:cxn modelId="{8A59B61A-F85B-A24B-9F4D-AA11898EC35E}" type="presOf" srcId="{A2B98BCC-478E-7246-918F-86F82241C67B}" destId="{6872D08A-6C2E-E443-BE42-F21067928AEF}" srcOrd="0" destOrd="0" presId="urn:microsoft.com/office/officeart/2005/8/layout/vList5"/>
    <dgm:cxn modelId="{9757056B-2B9A-E643-B377-ED3A7BB4B2F6}" type="presOf" srcId="{CD29D593-76FD-6B43-8B9A-C4969E661698}" destId="{3BE1BC0E-9BEA-CA4F-880D-89E2DB1932DD}" srcOrd="0" destOrd="0" presId="urn:microsoft.com/office/officeart/2005/8/layout/vList5"/>
    <dgm:cxn modelId="{3A3822CA-4FFC-CC40-8B06-9AEA616F6E02}" srcId="{B39F17C6-7CA0-FE4D-9B79-F0D67A2BFC54}" destId="{2B1D5B44-D1EA-344C-A85E-2F2721C54932}" srcOrd="0" destOrd="0" parTransId="{5E8C710B-D199-0342-84E8-16606E24E68B}" sibTransId="{546BB927-058D-5844-B488-5DC834682A82}"/>
    <dgm:cxn modelId="{29F61DC9-C349-AB47-A6E1-A881B7DAEE56}" srcId="{B05D86DC-670B-444A-AC93-9CDA75AC1100}" destId="{A2B98BCC-478E-7246-918F-86F82241C67B}" srcOrd="0" destOrd="0" parTransId="{EEC9DCD8-80A0-104C-B523-18CEC0DBAB04}" sibTransId="{65EF82AA-9B09-2A4A-94D2-18C419A8D244}"/>
    <dgm:cxn modelId="{1EF688E3-8F5B-C54E-99EF-225338913EE1}" srcId="{CD29D593-76FD-6B43-8B9A-C4969E661698}" destId="{79E04F42-B564-AD4E-8DC7-A91377141F88}" srcOrd="0" destOrd="0" parTransId="{C60C1AE1-C2D2-774E-B68A-0F5457D49404}" sibTransId="{42E057A6-FF2A-AB44-BEA1-09DC8164DB19}"/>
    <dgm:cxn modelId="{E2989FD6-E16C-6A4D-9A7F-7963D0ABE1DD}" srcId="{0CDE4596-BF4F-C141-B317-B172B91C3DE3}" destId="{BFD30184-DF9A-7845-8DA4-E0E7CE93ED5C}" srcOrd="3" destOrd="0" parTransId="{DB1F02E0-05F1-C144-B3AE-78C5E2D53C88}" sibTransId="{6A1BF3EA-9A9D-2F43-A7E5-1DCB9CA0AF68}"/>
    <dgm:cxn modelId="{738F5777-D35F-7542-8CEB-9FEC3C6980E2}" type="presOf" srcId="{BFD30184-DF9A-7845-8DA4-E0E7CE93ED5C}" destId="{A3CC46E2-89F9-B44F-8B2E-47919765A835}" srcOrd="0" destOrd="0" presId="urn:microsoft.com/office/officeart/2005/8/layout/vList5"/>
    <dgm:cxn modelId="{F3E19EC2-F18E-5842-B816-3451E76FC752}" srcId="{0CDE4596-BF4F-C141-B317-B172B91C3DE3}" destId="{ED1E12FD-4348-1A40-96C2-7C939BC9B3BF}" srcOrd="2" destOrd="0" parTransId="{CB549527-34C2-B24A-B9E4-8F3F1FF6BC2A}" sibTransId="{02097547-9BEF-1E4B-9A37-79D9167AD7E0}"/>
    <dgm:cxn modelId="{A801EBB5-4AA7-A94A-B9A8-FFB3F7D354D1}" type="presOf" srcId="{E41F4556-EF74-4548-8DCA-349407670895}" destId="{8F64E1C5-9A80-3A40-A7B3-B7F271C230BE}" srcOrd="0" destOrd="0" presId="urn:microsoft.com/office/officeart/2005/8/layout/vList5"/>
    <dgm:cxn modelId="{CCEA4CB2-F8BC-E14B-9E14-724E130FFBB5}" type="presOf" srcId="{0CDE4596-BF4F-C141-B317-B172B91C3DE3}" destId="{EB079AC7-3E73-0B49-B827-DC346E173091}" srcOrd="0" destOrd="0" presId="urn:microsoft.com/office/officeart/2005/8/layout/vList5"/>
    <dgm:cxn modelId="{1435FE9B-9AED-9A41-96ED-075AF611E80B}" type="presOf" srcId="{B05D86DC-670B-444A-AC93-9CDA75AC1100}" destId="{60C98E14-6448-DD49-B449-E36276FAA89D}" srcOrd="0" destOrd="0" presId="urn:microsoft.com/office/officeart/2005/8/layout/vList5"/>
    <dgm:cxn modelId="{933D5BF7-4E94-A24C-B9C8-7C54889C1CC9}" srcId="{BFD30184-DF9A-7845-8DA4-E0E7CE93ED5C}" destId="{E41F4556-EF74-4548-8DCA-349407670895}" srcOrd="0" destOrd="0" parTransId="{37663DFB-7343-5747-AF46-29C0AEEBF810}" sibTransId="{16471871-1436-6146-A53F-F7B7624E2DE2}"/>
    <dgm:cxn modelId="{2DC8A1F4-10F5-324D-B8E8-D06685305DCB}" srcId="{0CDE4596-BF4F-C141-B317-B172B91C3DE3}" destId="{B39F17C6-7CA0-FE4D-9B79-F0D67A2BFC54}" srcOrd="1" destOrd="0" parTransId="{AA62169E-A908-2046-9962-46EEFD957B10}" sibTransId="{901E6A89-648B-3847-B18E-CF748C397301}"/>
    <dgm:cxn modelId="{11D8F720-B932-2646-8F85-2D1E35B5E4DF}" srcId="{24EEF9A8-8338-9942-A5AF-1E2AB81059B7}" destId="{C15E0A2C-34E4-7F4E-8FAD-637837C98F04}" srcOrd="0" destOrd="0" parTransId="{356EFC0A-9471-F149-9C1D-11B275DE81FD}" sibTransId="{33B4B5E6-FD90-4240-9AA8-3497795A3989}"/>
    <dgm:cxn modelId="{5EDF1D2B-1E4C-A347-9841-BFCD9707815E}" srcId="{ED1E12FD-4348-1A40-96C2-7C939BC9B3BF}" destId="{9E74DA31-C860-E947-93BF-663025C858DC}" srcOrd="0" destOrd="0" parTransId="{44B61F32-5AE1-4949-8A35-6DDAE8963E09}" sibTransId="{598B70EA-44A2-A643-82D5-8D94EE9D3289}"/>
    <dgm:cxn modelId="{A22F1229-EE89-3E4A-85A8-4EA71C277647}" type="presOf" srcId="{ED1E12FD-4348-1A40-96C2-7C939BC9B3BF}" destId="{6A69E8B8-E404-9A4F-A914-2B9C0C9462F7}" srcOrd="0" destOrd="0" presId="urn:microsoft.com/office/officeart/2005/8/layout/vList5"/>
    <dgm:cxn modelId="{2827A293-2DDD-D146-9EF8-74FF2FC63F04}" type="presOf" srcId="{2B1D5B44-D1EA-344C-A85E-2F2721C54932}" destId="{CD251678-0F82-6F48-B000-C94A02F6C4D2}" srcOrd="0" destOrd="0" presId="urn:microsoft.com/office/officeart/2005/8/layout/vList5"/>
    <dgm:cxn modelId="{84E66467-4354-3E44-B8DD-AAE5EC544730}" type="presOf" srcId="{B39F17C6-7CA0-FE4D-9B79-F0D67A2BFC54}" destId="{0AA6BFD6-C898-DE4E-B57B-C014999CB2AF}" srcOrd="0" destOrd="0" presId="urn:microsoft.com/office/officeart/2005/8/layout/vList5"/>
    <dgm:cxn modelId="{269FF709-0188-FB46-942B-FC10AE4AFC95}" type="presParOf" srcId="{EB079AC7-3E73-0B49-B827-DC346E173091}" destId="{96781E6A-4579-7B40-8AD7-860951658876}" srcOrd="0" destOrd="0" presId="urn:microsoft.com/office/officeart/2005/8/layout/vList5"/>
    <dgm:cxn modelId="{5F898105-A5D1-8B4D-867D-5AE3941373C5}" type="presParOf" srcId="{96781E6A-4579-7B40-8AD7-860951658876}" destId="{60C98E14-6448-DD49-B449-E36276FAA89D}" srcOrd="0" destOrd="0" presId="urn:microsoft.com/office/officeart/2005/8/layout/vList5"/>
    <dgm:cxn modelId="{773E9926-2459-FA4F-B94C-B2329B08C2C7}" type="presParOf" srcId="{96781E6A-4579-7B40-8AD7-860951658876}" destId="{6872D08A-6C2E-E443-BE42-F21067928AEF}" srcOrd="1" destOrd="0" presId="urn:microsoft.com/office/officeart/2005/8/layout/vList5"/>
    <dgm:cxn modelId="{146BAF27-9924-A64B-8098-0C10B162E120}" type="presParOf" srcId="{EB079AC7-3E73-0B49-B827-DC346E173091}" destId="{56AB49BD-6756-8841-969A-B87A7FDD10BF}" srcOrd="1" destOrd="0" presId="urn:microsoft.com/office/officeart/2005/8/layout/vList5"/>
    <dgm:cxn modelId="{70908C7F-0EA9-624F-89CE-CEA4AC9BCFF7}" type="presParOf" srcId="{EB079AC7-3E73-0B49-B827-DC346E173091}" destId="{37CF09B1-4979-6542-B274-8DF687990594}" srcOrd="2" destOrd="0" presId="urn:microsoft.com/office/officeart/2005/8/layout/vList5"/>
    <dgm:cxn modelId="{BD8C8022-619C-A34E-97CB-3F8FFCF06103}" type="presParOf" srcId="{37CF09B1-4979-6542-B274-8DF687990594}" destId="{0AA6BFD6-C898-DE4E-B57B-C014999CB2AF}" srcOrd="0" destOrd="0" presId="urn:microsoft.com/office/officeart/2005/8/layout/vList5"/>
    <dgm:cxn modelId="{D3C8E71D-0D38-B840-988A-8B621F2D5721}" type="presParOf" srcId="{37CF09B1-4979-6542-B274-8DF687990594}" destId="{CD251678-0F82-6F48-B000-C94A02F6C4D2}" srcOrd="1" destOrd="0" presId="urn:microsoft.com/office/officeart/2005/8/layout/vList5"/>
    <dgm:cxn modelId="{407A1535-0F3D-8D43-BF09-C3D19DE78C1B}" type="presParOf" srcId="{EB079AC7-3E73-0B49-B827-DC346E173091}" destId="{176B0580-3196-134B-B88C-78F4F9C9EB2E}" srcOrd="3" destOrd="0" presId="urn:microsoft.com/office/officeart/2005/8/layout/vList5"/>
    <dgm:cxn modelId="{9C7F976B-9907-8745-9CE8-6557661DC905}" type="presParOf" srcId="{EB079AC7-3E73-0B49-B827-DC346E173091}" destId="{1F8242AF-4348-7448-9F88-CACE990BB747}" srcOrd="4" destOrd="0" presId="urn:microsoft.com/office/officeart/2005/8/layout/vList5"/>
    <dgm:cxn modelId="{9C69F2AE-7B22-1F41-AB0C-37CF3EFB6C2F}" type="presParOf" srcId="{1F8242AF-4348-7448-9F88-CACE990BB747}" destId="{6A69E8B8-E404-9A4F-A914-2B9C0C9462F7}" srcOrd="0" destOrd="0" presId="urn:microsoft.com/office/officeart/2005/8/layout/vList5"/>
    <dgm:cxn modelId="{0E5E26F8-5169-D54B-A3E2-00D9262FBC75}" type="presParOf" srcId="{1F8242AF-4348-7448-9F88-CACE990BB747}" destId="{0F515FD5-1C82-7B43-BF0B-C5C54425C895}" srcOrd="1" destOrd="0" presId="urn:microsoft.com/office/officeart/2005/8/layout/vList5"/>
    <dgm:cxn modelId="{D928132F-84E7-9249-89BA-6BCAF36B782D}" type="presParOf" srcId="{EB079AC7-3E73-0B49-B827-DC346E173091}" destId="{6AC26D66-A99B-0D46-B6E6-17DEC8CB7D02}" srcOrd="5" destOrd="0" presId="urn:microsoft.com/office/officeart/2005/8/layout/vList5"/>
    <dgm:cxn modelId="{E65E6B23-BEF7-4845-A6D2-A8E966208B63}" type="presParOf" srcId="{EB079AC7-3E73-0B49-B827-DC346E173091}" destId="{D93C61A3-02AB-9346-A9E1-0EE0DBF23095}" srcOrd="6" destOrd="0" presId="urn:microsoft.com/office/officeart/2005/8/layout/vList5"/>
    <dgm:cxn modelId="{46DCDF84-98E5-F144-94E9-D0196A1F7175}" type="presParOf" srcId="{D93C61A3-02AB-9346-A9E1-0EE0DBF23095}" destId="{A3CC46E2-89F9-B44F-8B2E-47919765A835}" srcOrd="0" destOrd="0" presId="urn:microsoft.com/office/officeart/2005/8/layout/vList5"/>
    <dgm:cxn modelId="{EC50D93F-EC7E-1945-8E94-6ED7087427AC}" type="presParOf" srcId="{D93C61A3-02AB-9346-A9E1-0EE0DBF23095}" destId="{8F64E1C5-9A80-3A40-A7B3-B7F271C230BE}" srcOrd="1" destOrd="0" presId="urn:microsoft.com/office/officeart/2005/8/layout/vList5"/>
    <dgm:cxn modelId="{83481D15-9700-854B-AC8B-A4FB2313DEDF}" type="presParOf" srcId="{EB079AC7-3E73-0B49-B827-DC346E173091}" destId="{E64A1F0D-B240-974D-BB9E-7FD9B2F16112}" srcOrd="7" destOrd="0" presId="urn:microsoft.com/office/officeart/2005/8/layout/vList5"/>
    <dgm:cxn modelId="{A68E6DCE-270F-1347-B8AE-B0875E8551D9}" type="presParOf" srcId="{EB079AC7-3E73-0B49-B827-DC346E173091}" destId="{4BEF9637-26FF-E044-B0FF-3E45D017D617}" srcOrd="8" destOrd="0" presId="urn:microsoft.com/office/officeart/2005/8/layout/vList5"/>
    <dgm:cxn modelId="{457E7E38-2F01-F047-80F9-1DCAAA33A709}" type="presParOf" srcId="{4BEF9637-26FF-E044-B0FF-3E45D017D617}" destId="{3BE1BC0E-9BEA-CA4F-880D-89E2DB1932DD}" srcOrd="0" destOrd="0" presId="urn:microsoft.com/office/officeart/2005/8/layout/vList5"/>
    <dgm:cxn modelId="{EB87886B-E804-C743-9733-224F7B7AA9EE}" type="presParOf" srcId="{4BEF9637-26FF-E044-B0FF-3E45D017D617}" destId="{7AB6CC52-0D8C-A54F-AEFE-2DEE53F59887}" srcOrd="1" destOrd="0" presId="urn:microsoft.com/office/officeart/2005/8/layout/vList5"/>
    <dgm:cxn modelId="{A5360965-F60F-B540-B969-3B57DA9CA2BF}" type="presParOf" srcId="{EB079AC7-3E73-0B49-B827-DC346E173091}" destId="{39F490C4-9C27-3048-BAFD-862D210B63CA}" srcOrd="9" destOrd="0" presId="urn:microsoft.com/office/officeart/2005/8/layout/vList5"/>
    <dgm:cxn modelId="{2E5D2923-0667-4A4E-B546-624EF03D86DC}" type="presParOf" srcId="{EB079AC7-3E73-0B49-B827-DC346E173091}" destId="{76E14862-45A9-694D-9372-94831BE743C5}" srcOrd="10" destOrd="0" presId="urn:microsoft.com/office/officeart/2005/8/layout/vList5"/>
    <dgm:cxn modelId="{5BAD2DC3-36CE-3042-AFD7-E1F41454E4FA}" type="presParOf" srcId="{76E14862-45A9-694D-9372-94831BE743C5}" destId="{7BDA1370-9DBE-9D4B-BAC2-DD17D09A3B52}" srcOrd="0" destOrd="0" presId="urn:microsoft.com/office/officeart/2005/8/layout/vList5"/>
    <dgm:cxn modelId="{685827CE-A753-EA43-97E8-0672B821C507}" type="presParOf" srcId="{76E14862-45A9-694D-9372-94831BE743C5}" destId="{A59ADF53-1598-6B42-8179-DBE06AAD3D8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3BEFF-C9F4-0741-9986-EAD11A78DDE3}">
      <dsp:nvSpPr>
        <dsp:cNvPr id="0" name=""/>
        <dsp:cNvSpPr/>
      </dsp:nvSpPr>
      <dsp:spPr>
        <a:xfrm>
          <a:off x="0" y="284381"/>
          <a:ext cx="8423275" cy="592200"/>
        </a:xfrm>
        <a:prstGeom prst="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740" tIns="166624" rIns="653740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 charset="0"/>
              <a:ea typeface="Franklin Gothic Book" charset="0"/>
              <a:cs typeface="Franklin Gothic Book" charset="0"/>
            </a:rPr>
            <a:t>Sponsored by Rep John Conyers (D-MI); 63 co-sponsors.</a:t>
          </a:r>
          <a:endParaRPr lang="en-US" sz="2000" kern="1200" dirty="0">
            <a:latin typeface="Franklin Gothic Book" charset="0"/>
            <a:ea typeface="Franklin Gothic Book" charset="0"/>
            <a:cs typeface="Franklin Gothic Book" charset="0"/>
          </a:endParaRPr>
        </a:p>
      </dsp:txBody>
      <dsp:txXfrm>
        <a:off x="0" y="284381"/>
        <a:ext cx="8423275" cy="592200"/>
      </dsp:txXfrm>
    </dsp:sp>
    <dsp:sp modelId="{7DE4AFE0-A694-2A42-8D65-35503DB645F3}">
      <dsp:nvSpPr>
        <dsp:cNvPr id="0" name=""/>
        <dsp:cNvSpPr/>
      </dsp:nvSpPr>
      <dsp:spPr>
        <a:xfrm>
          <a:off x="421163" y="58456"/>
          <a:ext cx="1228905" cy="344004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866" tIns="0" rIns="222866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Medium" charset="0"/>
              <a:ea typeface="Franklin Gothic Medium" charset="0"/>
              <a:cs typeface="Franklin Gothic Medium" charset="0"/>
            </a:rPr>
            <a:t>Who?</a:t>
          </a:r>
          <a:endParaRPr lang="en-US" sz="2000" kern="1200" dirty="0">
            <a:latin typeface="Franklin Gothic Medium" charset="0"/>
            <a:ea typeface="Franklin Gothic Medium" charset="0"/>
            <a:cs typeface="Franklin Gothic Medium" charset="0"/>
          </a:endParaRPr>
        </a:p>
      </dsp:txBody>
      <dsp:txXfrm>
        <a:off x="437956" y="75249"/>
        <a:ext cx="1195319" cy="310418"/>
      </dsp:txXfrm>
    </dsp:sp>
    <dsp:sp modelId="{F3045CD7-D2EE-C542-8217-DF5515D0BB4F}">
      <dsp:nvSpPr>
        <dsp:cNvPr id="0" name=""/>
        <dsp:cNvSpPr/>
      </dsp:nvSpPr>
      <dsp:spPr>
        <a:xfrm>
          <a:off x="0" y="1145706"/>
          <a:ext cx="8423275" cy="592200"/>
        </a:xfrm>
        <a:prstGeom prst="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740" tIns="166624" rIns="653740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 charset="0"/>
              <a:ea typeface="Franklin Gothic Book" charset="0"/>
              <a:cs typeface="Franklin Gothic Book" charset="0"/>
            </a:rPr>
            <a:t>Improves quality, reduces cost, expands access</a:t>
          </a:r>
          <a:endParaRPr lang="en-US" sz="2000" kern="1200" dirty="0">
            <a:latin typeface="Franklin Gothic Book" charset="0"/>
            <a:ea typeface="Franklin Gothic Book" charset="0"/>
            <a:cs typeface="Franklin Gothic Book" charset="0"/>
          </a:endParaRPr>
        </a:p>
      </dsp:txBody>
      <dsp:txXfrm>
        <a:off x="0" y="1145706"/>
        <a:ext cx="8423275" cy="592200"/>
      </dsp:txXfrm>
    </dsp:sp>
    <dsp:sp modelId="{78CA0185-CBD4-7842-9B76-6189A420D7BA}">
      <dsp:nvSpPr>
        <dsp:cNvPr id="0" name=""/>
        <dsp:cNvSpPr/>
      </dsp:nvSpPr>
      <dsp:spPr>
        <a:xfrm>
          <a:off x="421163" y="919781"/>
          <a:ext cx="1228905" cy="344004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866" tIns="0" rIns="222866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Medium" charset="0"/>
              <a:ea typeface="Franklin Gothic Medium" charset="0"/>
              <a:cs typeface="Franklin Gothic Medium" charset="0"/>
            </a:rPr>
            <a:t>What?</a:t>
          </a:r>
          <a:endParaRPr lang="en-US" sz="2000" kern="1200" dirty="0">
            <a:latin typeface="Franklin Gothic Medium" charset="0"/>
            <a:ea typeface="Franklin Gothic Medium" charset="0"/>
            <a:cs typeface="Franklin Gothic Medium" charset="0"/>
          </a:endParaRPr>
        </a:p>
      </dsp:txBody>
      <dsp:txXfrm>
        <a:off x="437956" y="936574"/>
        <a:ext cx="1195319" cy="310418"/>
      </dsp:txXfrm>
    </dsp:sp>
    <dsp:sp modelId="{B44AC53F-F9F8-2E40-AF22-FE283A07F288}">
      <dsp:nvSpPr>
        <dsp:cNvPr id="0" name=""/>
        <dsp:cNvSpPr/>
      </dsp:nvSpPr>
      <dsp:spPr>
        <a:xfrm>
          <a:off x="0" y="2007031"/>
          <a:ext cx="8423275" cy="2419200"/>
        </a:xfrm>
        <a:prstGeom prst="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3740" tIns="166624" rIns="653740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 charset="0"/>
              <a:ea typeface="Franklin Gothic Book" charset="0"/>
              <a:cs typeface="Franklin Gothic Book" charset="0"/>
            </a:rPr>
            <a:t>Saves $592B</a:t>
          </a:r>
          <a:r>
            <a:rPr lang="en-US" sz="2000" b="1" kern="1200" dirty="0" smtClean="0">
              <a:latin typeface="Franklin Gothic Book" charset="0"/>
              <a:ea typeface="Franklin Gothic Book" charset="0"/>
              <a:cs typeface="Franklin Gothic Book" charset="0"/>
            </a:rPr>
            <a:t> </a:t>
          </a:r>
          <a:r>
            <a:rPr lang="en-US" sz="2000" kern="1200" dirty="0" smtClean="0">
              <a:latin typeface="Franklin Gothic Book" charset="0"/>
              <a:ea typeface="Franklin Gothic Book" charset="0"/>
              <a:cs typeface="Franklin Gothic Book" charset="0"/>
            </a:rPr>
            <a:t>annually</a:t>
          </a:r>
          <a:r>
            <a:rPr lang="en-US" sz="2000" b="1" kern="1200" dirty="0" smtClean="0">
              <a:latin typeface="Franklin Gothic Book" charset="0"/>
              <a:ea typeface="Franklin Gothic Book" charset="0"/>
              <a:cs typeface="Franklin Gothic Book" charset="0"/>
            </a:rPr>
            <a:t> </a:t>
          </a:r>
          <a:r>
            <a:rPr lang="en-US" sz="2000" kern="1200" dirty="0" smtClean="0">
              <a:latin typeface="Franklin Gothic Book" charset="0"/>
              <a:ea typeface="Franklin Gothic Book" charset="0"/>
              <a:cs typeface="Franklin Gothic Book" charset="0"/>
            </a:rPr>
            <a:t>while covering all 30M+ uninsured Americans, and improving benefits.</a:t>
          </a:r>
          <a:endParaRPr lang="en-US" sz="2000" kern="1200" dirty="0">
            <a:latin typeface="Franklin Gothic Book" charset="0"/>
            <a:ea typeface="Franklin Gothic Book" charset="0"/>
            <a:cs typeface="Franklin Gothic Book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 charset="0"/>
              <a:ea typeface="Franklin Gothic Book" charset="0"/>
              <a:cs typeface="Franklin Gothic Book" charset="0"/>
            </a:rPr>
            <a:t>Cuts administrative costs by $476B annually</a:t>
          </a:r>
          <a:endParaRPr lang="en-US" sz="2000" kern="1200" dirty="0">
            <a:latin typeface="Franklin Gothic Book" charset="0"/>
            <a:ea typeface="Franklin Gothic Book" charset="0"/>
            <a:cs typeface="Franklin Gothic Book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 charset="0"/>
              <a:ea typeface="Franklin Gothic Book" charset="0"/>
              <a:cs typeface="Franklin Gothic Book" charset="0"/>
            </a:rPr>
            <a:t>Cuts pharmaceutical costs to ‘European levels’ by $116B annually</a:t>
          </a:r>
          <a:endParaRPr lang="en-US" sz="2000" kern="1200" dirty="0">
            <a:latin typeface="Franklin Gothic Book" charset="0"/>
            <a:ea typeface="Franklin Gothic Book" charset="0"/>
            <a:cs typeface="Franklin Gothic Book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•"/>
          </a:pPr>
          <a:r>
            <a:rPr lang="en-US" sz="2000" kern="1200" dirty="0" smtClean="0">
              <a:latin typeface="Franklin Gothic Book" charset="0"/>
              <a:ea typeface="Franklin Gothic Book" charset="0"/>
              <a:cs typeface="Franklin Gothic Book" charset="0"/>
            </a:rPr>
            <a:t>Total savings: $592B</a:t>
          </a:r>
          <a:endParaRPr lang="en-US" sz="2000" kern="1200" dirty="0">
            <a:latin typeface="Franklin Gothic Book" charset="0"/>
            <a:ea typeface="Franklin Gothic Book" charset="0"/>
            <a:cs typeface="Franklin Gothic Book" charset="0"/>
          </a:endParaRPr>
        </a:p>
      </dsp:txBody>
      <dsp:txXfrm>
        <a:off x="0" y="2007031"/>
        <a:ext cx="8423275" cy="2419200"/>
      </dsp:txXfrm>
    </dsp:sp>
    <dsp:sp modelId="{CAE28B9E-BA0E-D84C-B7C7-5A2D657FBD8F}">
      <dsp:nvSpPr>
        <dsp:cNvPr id="0" name=""/>
        <dsp:cNvSpPr/>
      </dsp:nvSpPr>
      <dsp:spPr>
        <a:xfrm>
          <a:off x="421163" y="1781106"/>
          <a:ext cx="1228905" cy="344004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866" tIns="0" rIns="222866" bIns="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Franklin Gothic Medium" charset="0"/>
              <a:ea typeface="Franklin Gothic Medium" charset="0"/>
              <a:cs typeface="Franklin Gothic Medium" charset="0"/>
            </a:rPr>
            <a:t>How?</a:t>
          </a:r>
          <a:endParaRPr lang="en-US" sz="2000" kern="1200" dirty="0">
            <a:latin typeface="Franklin Gothic Medium" charset="0"/>
            <a:ea typeface="Franklin Gothic Medium" charset="0"/>
            <a:cs typeface="Franklin Gothic Medium" charset="0"/>
          </a:endParaRPr>
        </a:p>
      </dsp:txBody>
      <dsp:txXfrm>
        <a:off x="437956" y="1797899"/>
        <a:ext cx="1195319" cy="3104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72D08A-6C2E-E443-BE42-F21067928AEF}">
      <dsp:nvSpPr>
        <dsp:cNvPr id="0" name=""/>
        <dsp:cNvSpPr/>
      </dsp:nvSpPr>
      <dsp:spPr>
        <a:xfrm rot="5400000">
          <a:off x="4979919" y="-2846955"/>
          <a:ext cx="579005" cy="6420154"/>
        </a:xfrm>
        <a:prstGeom prst="round2Same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000" kern="1200" dirty="0" smtClean="0">
              <a:latin typeface="Franklin Gothic Book" charset="0"/>
              <a:ea typeface="Franklin Gothic Book" charset="0"/>
              <a:cs typeface="Franklin Gothic Book" charset="0"/>
            </a:rPr>
            <a:t>Stop administrative waste, save ~$400B annually</a:t>
          </a:r>
          <a:endParaRPr lang="en-US" sz="2000" kern="1200" dirty="0">
            <a:latin typeface="Franklin Gothic Book" charset="0"/>
            <a:ea typeface="Franklin Gothic Book" charset="0"/>
            <a:cs typeface="Franklin Gothic Book" charset="0"/>
          </a:endParaRPr>
        </a:p>
      </dsp:txBody>
      <dsp:txXfrm rot="-5400000">
        <a:off x="2059345" y="101884"/>
        <a:ext cx="6391889" cy="522475"/>
      </dsp:txXfrm>
    </dsp:sp>
    <dsp:sp modelId="{60C98E14-6448-DD49-B449-E36276FAA89D}">
      <dsp:nvSpPr>
        <dsp:cNvPr id="0" name=""/>
        <dsp:cNvSpPr/>
      </dsp:nvSpPr>
      <dsp:spPr>
        <a:xfrm>
          <a:off x="0" y="1243"/>
          <a:ext cx="2264750" cy="723756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0" kern="1200" smtClean="0">
              <a:latin typeface="Franklin Gothic Medium" charset="0"/>
              <a:ea typeface="Franklin Gothic Medium" charset="0"/>
              <a:cs typeface="Franklin Gothic Medium" charset="0"/>
            </a:rPr>
            <a:t>Streamline payment</a:t>
          </a:r>
          <a:endParaRPr lang="en-US" sz="2000" b="0" kern="1200">
            <a:latin typeface="Franklin Gothic Medium" charset="0"/>
            <a:ea typeface="Franklin Gothic Medium" charset="0"/>
            <a:cs typeface="Franklin Gothic Medium" charset="0"/>
          </a:endParaRPr>
        </a:p>
      </dsp:txBody>
      <dsp:txXfrm>
        <a:off x="35331" y="36574"/>
        <a:ext cx="2194088" cy="653094"/>
      </dsp:txXfrm>
    </dsp:sp>
    <dsp:sp modelId="{CD251678-0F82-6F48-B000-C94A02F6C4D2}">
      <dsp:nvSpPr>
        <dsp:cNvPr id="0" name=""/>
        <dsp:cNvSpPr/>
      </dsp:nvSpPr>
      <dsp:spPr>
        <a:xfrm rot="5400000">
          <a:off x="4979919" y="-2087011"/>
          <a:ext cx="579005" cy="6420154"/>
        </a:xfrm>
        <a:prstGeom prst="round2Same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000" kern="1200" smtClean="0">
              <a:latin typeface="Franklin Gothic Book" charset="0"/>
              <a:ea typeface="Franklin Gothic Book" charset="0"/>
              <a:cs typeface="Franklin Gothic Book" charset="0"/>
            </a:rPr>
            <a:t>Stop profit of suffering</a:t>
          </a:r>
          <a:endParaRPr lang="en-US" sz="2000" kern="1200">
            <a:latin typeface="Franklin Gothic Book" charset="0"/>
            <a:ea typeface="Franklin Gothic Book" charset="0"/>
            <a:cs typeface="Franklin Gothic Book" charset="0"/>
          </a:endParaRPr>
        </a:p>
      </dsp:txBody>
      <dsp:txXfrm rot="-5400000">
        <a:off x="2059345" y="861828"/>
        <a:ext cx="6391889" cy="522475"/>
      </dsp:txXfrm>
    </dsp:sp>
    <dsp:sp modelId="{0AA6BFD6-C898-DE4E-B57B-C014999CB2AF}">
      <dsp:nvSpPr>
        <dsp:cNvPr id="0" name=""/>
        <dsp:cNvSpPr/>
      </dsp:nvSpPr>
      <dsp:spPr>
        <a:xfrm>
          <a:off x="0" y="761187"/>
          <a:ext cx="2264750" cy="723756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0" kern="1200" dirty="0" smtClean="0">
              <a:latin typeface="Franklin Gothic Medium" charset="0"/>
              <a:ea typeface="Franklin Gothic Medium" charset="0"/>
              <a:cs typeface="Franklin Gothic Medium" charset="0"/>
            </a:rPr>
            <a:t>Create a single risk pool</a:t>
          </a:r>
          <a:endParaRPr lang="en-US" sz="2000" b="0" kern="1200" dirty="0">
            <a:latin typeface="Franklin Gothic Medium" charset="0"/>
            <a:ea typeface="Franklin Gothic Medium" charset="0"/>
            <a:cs typeface="Franklin Gothic Medium" charset="0"/>
          </a:endParaRPr>
        </a:p>
      </dsp:txBody>
      <dsp:txXfrm>
        <a:off x="35331" y="796518"/>
        <a:ext cx="2194088" cy="653094"/>
      </dsp:txXfrm>
    </dsp:sp>
    <dsp:sp modelId="{0F515FD5-1C82-7B43-BF0B-C5C54425C895}">
      <dsp:nvSpPr>
        <dsp:cNvPr id="0" name=""/>
        <dsp:cNvSpPr/>
      </dsp:nvSpPr>
      <dsp:spPr>
        <a:xfrm rot="5400000">
          <a:off x="4979919" y="-1327067"/>
          <a:ext cx="579005" cy="6420154"/>
        </a:xfrm>
        <a:prstGeom prst="round2Same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000" kern="1200" smtClean="0">
              <a:latin typeface="Franklin Gothic Book" charset="0"/>
              <a:ea typeface="Franklin Gothic Book" charset="0"/>
              <a:cs typeface="Franklin Gothic Book" charset="0"/>
            </a:rPr>
            <a:t>Stop marketing waste</a:t>
          </a:r>
          <a:endParaRPr lang="en-US" sz="2000" kern="1200">
            <a:latin typeface="Franklin Gothic Book" charset="0"/>
            <a:ea typeface="Franklin Gothic Book" charset="0"/>
            <a:cs typeface="Franklin Gothic Book" charset="0"/>
          </a:endParaRPr>
        </a:p>
      </dsp:txBody>
      <dsp:txXfrm rot="-5400000">
        <a:off x="2059345" y="1621772"/>
        <a:ext cx="6391889" cy="522475"/>
      </dsp:txXfrm>
    </dsp:sp>
    <dsp:sp modelId="{6A69E8B8-E404-9A4F-A914-2B9C0C9462F7}">
      <dsp:nvSpPr>
        <dsp:cNvPr id="0" name=""/>
        <dsp:cNvSpPr/>
      </dsp:nvSpPr>
      <dsp:spPr>
        <a:xfrm>
          <a:off x="0" y="1521131"/>
          <a:ext cx="2264750" cy="723756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0" kern="1200" dirty="0" smtClean="0">
              <a:latin typeface="Franklin Gothic Medium" charset="0"/>
              <a:ea typeface="Franklin Gothic Medium" charset="0"/>
              <a:cs typeface="Franklin Gothic Medium" charset="0"/>
            </a:rPr>
            <a:t>Offer</a:t>
          </a:r>
          <a:r>
            <a:rPr lang="en-US" sz="2000" b="0" kern="1200" baseline="0" dirty="0" smtClean="0">
              <a:latin typeface="Franklin Gothic Medium" charset="0"/>
              <a:ea typeface="Franklin Gothic Medium" charset="0"/>
              <a:cs typeface="Franklin Gothic Medium" charset="0"/>
            </a:rPr>
            <a:t> o</a:t>
          </a:r>
          <a:r>
            <a:rPr lang="en-US" sz="2000" b="0" kern="1200" dirty="0" smtClean="0">
              <a:latin typeface="Franklin Gothic Medium" charset="0"/>
              <a:ea typeface="Franklin Gothic Medium" charset="0"/>
              <a:cs typeface="Franklin Gothic Medium" charset="0"/>
            </a:rPr>
            <a:t>nly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0" kern="1200" dirty="0" smtClean="0">
              <a:latin typeface="Franklin Gothic Medium" charset="0"/>
              <a:ea typeface="Franklin Gothic Medium" charset="0"/>
              <a:cs typeface="Franklin Gothic Medium" charset="0"/>
            </a:rPr>
            <a:t>one plan</a:t>
          </a:r>
          <a:endParaRPr lang="en-US" sz="2000" b="0" kern="1200" dirty="0">
            <a:latin typeface="Franklin Gothic Medium" charset="0"/>
            <a:ea typeface="Franklin Gothic Medium" charset="0"/>
            <a:cs typeface="Franklin Gothic Medium" charset="0"/>
          </a:endParaRPr>
        </a:p>
      </dsp:txBody>
      <dsp:txXfrm>
        <a:off x="35331" y="1556462"/>
        <a:ext cx="2194088" cy="653094"/>
      </dsp:txXfrm>
    </dsp:sp>
    <dsp:sp modelId="{8F64E1C5-9A80-3A40-A7B3-B7F271C230BE}">
      <dsp:nvSpPr>
        <dsp:cNvPr id="0" name=""/>
        <dsp:cNvSpPr/>
      </dsp:nvSpPr>
      <dsp:spPr>
        <a:xfrm rot="5400000">
          <a:off x="4979919" y="-567123"/>
          <a:ext cx="579005" cy="6420154"/>
        </a:xfrm>
        <a:prstGeom prst="round2Same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000" kern="1200" smtClean="0">
              <a:latin typeface="Franklin Gothic Book" charset="0"/>
              <a:ea typeface="Franklin Gothic Book" charset="0"/>
              <a:cs typeface="Franklin Gothic Book" charset="0"/>
            </a:rPr>
            <a:t>Stop pharmaceutical profits</a:t>
          </a:r>
          <a:endParaRPr lang="en-US" sz="2000" kern="1200">
            <a:latin typeface="Franklin Gothic Book" charset="0"/>
            <a:ea typeface="Franklin Gothic Book" charset="0"/>
            <a:cs typeface="Franklin Gothic Book" charset="0"/>
          </a:endParaRPr>
        </a:p>
      </dsp:txBody>
      <dsp:txXfrm rot="-5400000">
        <a:off x="2059345" y="2381716"/>
        <a:ext cx="6391889" cy="522475"/>
      </dsp:txXfrm>
    </dsp:sp>
    <dsp:sp modelId="{A3CC46E2-89F9-B44F-8B2E-47919765A835}">
      <dsp:nvSpPr>
        <dsp:cNvPr id="0" name=""/>
        <dsp:cNvSpPr/>
      </dsp:nvSpPr>
      <dsp:spPr>
        <a:xfrm>
          <a:off x="0" y="2281075"/>
          <a:ext cx="2264750" cy="723756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0" kern="1200" smtClean="0">
              <a:latin typeface="Franklin Gothic Medium" charset="0"/>
              <a:ea typeface="Franklin Gothic Medium" charset="0"/>
              <a:cs typeface="Franklin Gothic Medium" charset="0"/>
            </a:rPr>
            <a:t>Collective bargaining</a:t>
          </a:r>
          <a:endParaRPr lang="en-US" sz="2000" b="0" kern="1200">
            <a:latin typeface="Franklin Gothic Medium" charset="0"/>
            <a:ea typeface="Franklin Gothic Medium" charset="0"/>
            <a:cs typeface="Franklin Gothic Medium" charset="0"/>
          </a:endParaRPr>
        </a:p>
      </dsp:txBody>
      <dsp:txXfrm>
        <a:off x="35331" y="2316406"/>
        <a:ext cx="2194088" cy="653094"/>
      </dsp:txXfrm>
    </dsp:sp>
    <dsp:sp modelId="{7AB6CC52-0D8C-A54F-AEFE-2DEE53F59887}">
      <dsp:nvSpPr>
        <dsp:cNvPr id="0" name=""/>
        <dsp:cNvSpPr/>
      </dsp:nvSpPr>
      <dsp:spPr>
        <a:xfrm rot="5400000">
          <a:off x="4979919" y="192820"/>
          <a:ext cx="579005" cy="6420154"/>
        </a:xfrm>
        <a:prstGeom prst="round2Same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000" kern="1200" smtClean="0">
              <a:latin typeface="Franklin Gothic Book" charset="0"/>
              <a:ea typeface="Franklin Gothic Book" charset="0"/>
              <a:cs typeface="Franklin Gothic Book" charset="0"/>
            </a:rPr>
            <a:t>Stop expensive diseases from starting</a:t>
          </a:r>
          <a:endParaRPr lang="en-US" sz="2000" kern="1200">
            <a:latin typeface="Franklin Gothic Book" charset="0"/>
            <a:ea typeface="Franklin Gothic Book" charset="0"/>
            <a:cs typeface="Franklin Gothic Book" charset="0"/>
          </a:endParaRPr>
        </a:p>
      </dsp:txBody>
      <dsp:txXfrm rot="-5400000">
        <a:off x="2059345" y="3141660"/>
        <a:ext cx="6391889" cy="522475"/>
      </dsp:txXfrm>
    </dsp:sp>
    <dsp:sp modelId="{3BE1BC0E-9BEA-CA4F-880D-89E2DB1932DD}">
      <dsp:nvSpPr>
        <dsp:cNvPr id="0" name=""/>
        <dsp:cNvSpPr/>
      </dsp:nvSpPr>
      <dsp:spPr>
        <a:xfrm>
          <a:off x="0" y="3041019"/>
          <a:ext cx="2264750" cy="723756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0" kern="1200" dirty="0" smtClean="0">
              <a:latin typeface="Franklin Gothic Medium" charset="0"/>
              <a:ea typeface="Franklin Gothic Medium" charset="0"/>
              <a:cs typeface="Franklin Gothic Medium" charset="0"/>
            </a:rPr>
            <a:t>Increase prevention</a:t>
          </a:r>
          <a:endParaRPr lang="en-US" sz="2000" b="0" kern="1200" dirty="0">
            <a:latin typeface="Franklin Gothic Medium" charset="0"/>
            <a:ea typeface="Franklin Gothic Medium" charset="0"/>
            <a:cs typeface="Franklin Gothic Medium" charset="0"/>
          </a:endParaRPr>
        </a:p>
      </dsp:txBody>
      <dsp:txXfrm>
        <a:off x="35331" y="3076350"/>
        <a:ext cx="2194088" cy="653094"/>
      </dsp:txXfrm>
    </dsp:sp>
    <dsp:sp modelId="{A59ADF53-1598-6B42-8179-DBE06AAD3D88}">
      <dsp:nvSpPr>
        <dsp:cNvPr id="0" name=""/>
        <dsp:cNvSpPr/>
      </dsp:nvSpPr>
      <dsp:spPr>
        <a:xfrm rot="5400000">
          <a:off x="4979919" y="952764"/>
          <a:ext cx="579005" cy="6420154"/>
        </a:xfrm>
        <a:prstGeom prst="round2SameRect">
          <a:avLst/>
        </a:prstGeom>
        <a:solidFill>
          <a:schemeClr val="bg1"/>
        </a:solidFill>
        <a:ln w="6350" cap="rnd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000" kern="1200" smtClean="0">
              <a:latin typeface="Franklin Gothic Book" charset="0"/>
              <a:ea typeface="Franklin Gothic Book" charset="0"/>
              <a:cs typeface="Franklin Gothic Book" charset="0"/>
            </a:rPr>
            <a:t>Stop rationing of health care professional choice</a:t>
          </a:r>
          <a:endParaRPr lang="en-US" sz="2000" kern="1200">
            <a:latin typeface="Franklin Gothic Book" charset="0"/>
            <a:ea typeface="Franklin Gothic Book" charset="0"/>
            <a:cs typeface="Franklin Gothic Book" charset="0"/>
          </a:endParaRPr>
        </a:p>
      </dsp:txBody>
      <dsp:txXfrm rot="-5400000">
        <a:off x="2059345" y="3901604"/>
        <a:ext cx="6391889" cy="522475"/>
      </dsp:txXfrm>
    </dsp:sp>
    <dsp:sp modelId="{7BDA1370-9DBE-9D4B-BAC2-DD17D09A3B52}">
      <dsp:nvSpPr>
        <dsp:cNvPr id="0" name=""/>
        <dsp:cNvSpPr/>
      </dsp:nvSpPr>
      <dsp:spPr>
        <a:xfrm>
          <a:off x="0" y="3800963"/>
          <a:ext cx="2264750" cy="723756"/>
        </a:xfrm>
        <a:prstGeom prst="roundRect">
          <a:avLst/>
        </a:prstGeom>
        <a:solidFill>
          <a:schemeClr val="accent1">
            <a:lumMod val="50000"/>
          </a:schemeClr>
        </a:solidFill>
        <a:ln>
          <a:solidFill>
            <a:schemeClr val="tx1"/>
          </a:solidFill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0" kern="1200" dirty="0" smtClean="0">
              <a:latin typeface="Franklin Gothic Medium" charset="0"/>
              <a:ea typeface="Franklin Gothic Medium" charset="0"/>
              <a:cs typeface="Franklin Gothic Medium" charset="0"/>
            </a:rPr>
            <a:t>Free choice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0" kern="1200" dirty="0" smtClean="0">
              <a:latin typeface="Franklin Gothic Medium" charset="0"/>
              <a:ea typeface="Franklin Gothic Medium" charset="0"/>
              <a:cs typeface="Franklin Gothic Medium" charset="0"/>
            </a:rPr>
            <a:t>of providers</a:t>
          </a:r>
          <a:endParaRPr lang="en-US" sz="2000" b="0" kern="1200" dirty="0">
            <a:latin typeface="Franklin Gothic Medium" charset="0"/>
            <a:ea typeface="Franklin Gothic Medium" charset="0"/>
            <a:cs typeface="Franklin Gothic Medium" charset="0"/>
          </a:endParaRPr>
        </a:p>
      </dsp:txBody>
      <dsp:txXfrm>
        <a:off x="35331" y="3836294"/>
        <a:ext cx="2194088" cy="6530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BB0F5-B18E-49BF-82D7-5A3DEE366287}" type="datetimeFigureOut">
              <a:rPr lang="en-US" smtClean="0"/>
              <a:pPr/>
              <a:t>3/10/17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26ED2-2FD1-4886-989E-098E068F89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64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28600" indent="-228600" algn="l" defTabSz="914400" rtl="0" eaLnBrk="1" latinLnBrk="0" hangingPunct="1">
      <a:buFont typeface="+mj-lt"/>
      <a:buAutoNum type="arabicPeriod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85800" indent="-228600" algn="l" defTabSz="914400" rtl="0" eaLnBrk="1" latinLnBrk="0" hangingPunct="1">
      <a:buFont typeface="+mj-lt"/>
      <a:buAutoNum type="arabicPeriod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defTabSz="914400" rtl="0" eaLnBrk="1" latinLnBrk="0" hangingPunct="1">
      <a:buFont typeface="+mj-lt"/>
      <a:buAutoNum type="arabicPeriod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defTabSz="914400" rtl="0" eaLnBrk="1" latinLnBrk="0" hangingPunct="1">
      <a:buFont typeface="+mj-lt"/>
      <a:buAutoNum type="arabicPeriod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defTabSz="914400" rtl="0" eaLnBrk="1" latinLnBrk="0" hangingPunct="1">
      <a:buFont typeface="+mj-lt"/>
      <a:buAutoNum type="arabicPeriod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Based on work by Don</a:t>
            </a:r>
            <a:r>
              <a:rPr lang="en-US" baseline="0" dirty="0" smtClean="0"/>
              <a:t> Berwick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26ED2-2FD1-4886-989E-098E068F89D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99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of</a:t>
            </a:r>
            <a:r>
              <a:rPr lang="en-US" baseline="0" dirty="0" smtClean="0"/>
              <a:t> these people had insurance!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26ED2-2FD1-4886-989E-098E068F89D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83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standard liberal response</a:t>
            </a:r>
            <a:r>
              <a:rPr lang="en-US" baseline="0" dirty="0" smtClean="0"/>
              <a:t> to this is derision</a:t>
            </a:r>
          </a:p>
          <a:p>
            <a:r>
              <a:rPr lang="en-US" baseline="0" dirty="0" smtClean="0"/>
              <a:t>But this is a real downside to the ACA, and makes it politically vulnerable</a:t>
            </a:r>
          </a:p>
          <a:p>
            <a:r>
              <a:rPr lang="en-US" baseline="0" dirty="0" smtClean="0"/>
              <a:t>Medicare, Medicaid, Social Security don’t have this problem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26ED2-2FD1-4886-989E-098E068F89D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14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Things like banning yearly and lifetime</a:t>
            </a:r>
            <a:r>
              <a:rPr lang="en-US" baseline="0" dirty="0" smtClean="0"/>
              <a:t> caps, exclusion based on pre-existing conditions</a:t>
            </a:r>
          </a:p>
          <a:p>
            <a:r>
              <a:rPr lang="en-US" baseline="0" dirty="0" smtClean="0"/>
              <a:t>And a bunch of other stuff too like staying on your parents’ insurance until you’re 26, ACOs, limits on insurers overhead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26ED2-2FD1-4886-989E-098E068F89D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17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above gains in access will likely plateau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26ED2-2FD1-4886-989E-098E068F89D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14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ACA didn’t cause this, but it didn’t help either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26ED2-2FD1-4886-989E-098E068F89D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57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is this bad?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26ED2-2FD1-4886-989E-098E068F89D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60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a way around the ACA </a:t>
            </a:r>
            <a:r>
              <a:rPr lang="en-US" baseline="0" dirty="0" err="1" smtClean="0"/>
              <a:t>reg</a:t>
            </a:r>
            <a:r>
              <a:rPr lang="en-US" baseline="0" dirty="0" smtClean="0"/>
              <a:t> forbidding discrimination based on pre-existing conditions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26ED2-2FD1-4886-989E-098E068F89D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69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subsidies from income based to age based (but mostly flat)</a:t>
            </a:r>
          </a:p>
          <a:p>
            <a:r>
              <a:rPr lang="en-US" dirty="0" smtClean="0"/>
              <a:t>Medicaid-</a:t>
            </a:r>
            <a:r>
              <a:rPr lang="en-US" baseline="0" dirty="0" smtClean="0"/>
              <a:t> not a block grant yet, but moving in that direction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26ED2-2FD1-4886-989E-098E068F89D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79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aren’t a lot of slides here</a:t>
            </a:r>
          </a:p>
          <a:p>
            <a:r>
              <a:rPr lang="en-US" dirty="0" smtClean="0"/>
              <a:t>But that’s because single payer is simple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26ED2-2FD1-4886-989E-098E068F89D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60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Administrative</a:t>
            </a:r>
            <a:r>
              <a:rPr lang="en-US" baseline="0" dirty="0" smtClean="0"/>
              <a:t> costs cut because it is less complicated. And pharmaceutical costs cut because of collective bargaining.</a:t>
            </a:r>
          </a:p>
          <a:p>
            <a:r>
              <a:rPr lang="en-US" baseline="0" dirty="0" smtClean="0"/>
              <a:t>FYI look out for Bernie to introduce a bill in the Senate</a:t>
            </a:r>
          </a:p>
          <a:p>
            <a:r>
              <a:rPr lang="en-US" baseline="0" dirty="0" smtClean="0"/>
              <a:t>Savings more than enough to cover all uninsured people, retrain those who lose jobs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BDC52-FA37-3346-A421-22DC0BB9A5D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87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Everyone gets it!</a:t>
            </a:r>
          </a:p>
          <a:p>
            <a:r>
              <a:rPr lang="en-US" dirty="0" smtClean="0"/>
              <a:t>No one forgoes necessary care because of costs</a:t>
            </a:r>
          </a:p>
          <a:p>
            <a:r>
              <a:rPr lang="en-US" dirty="0" smtClean="0"/>
              <a:t>Accessible- it should be in your community</a:t>
            </a:r>
          </a:p>
          <a:p>
            <a:r>
              <a:rPr lang="en-US" dirty="0" smtClean="0"/>
              <a:t>Speaks for itself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26ED2-2FD1-4886-989E-098E068F89D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657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Administrative</a:t>
            </a:r>
            <a:r>
              <a:rPr lang="en-US" baseline="0" dirty="0" smtClean="0"/>
              <a:t> costs cut because it is less complicated. And pharmaceutical costs cut because of collective bargaining.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BDC52-FA37-3346-A421-22DC0BB9A5D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669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paying for single-payer without getting the benefits</a:t>
            </a:r>
            <a:r>
              <a:rPr lang="en-US" baseline="0" dirty="0" smtClean="0"/>
              <a:t> of it. A public program is only as good as the amount of money you put into it, and we are putting in more than anyone else in the world.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970B7-AEB6-4697-816D-114AFF06BDD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65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country spends a lot</a:t>
            </a:r>
          </a:p>
          <a:p>
            <a:r>
              <a:rPr lang="en-US" dirty="0" smtClean="0"/>
              <a:t>This compares</a:t>
            </a:r>
            <a:r>
              <a:rPr lang="en-US" baseline="0" dirty="0" smtClean="0"/>
              <a:t> us to our “peer nations” in the developed world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26ED2-2FD1-4886-989E-098E068F89D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10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our families spend a 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26ED2-2FD1-4886-989E-098E068F89D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96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goes to profits, </a:t>
            </a:r>
            <a:r>
              <a:rPr lang="en-US" dirty="0" err="1" smtClean="0"/>
              <a:t>adminstrators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26ED2-2FD1-4886-989E-098E068F89D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53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Nice collection</a:t>
            </a:r>
            <a:r>
              <a:rPr lang="en-US" baseline="0" dirty="0" smtClean="0"/>
              <a:t> of white men getting rich off our medical bills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26ED2-2FD1-4886-989E-098E068F89D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02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they cry</a:t>
            </a:r>
            <a:r>
              <a:rPr lang="en-US" baseline="0" dirty="0" smtClean="0"/>
              <a:t> poor- we need high drug prices to fuel drug discovery!</a:t>
            </a:r>
          </a:p>
          <a:p>
            <a:r>
              <a:rPr lang="en-US" baseline="0" dirty="0" smtClean="0"/>
              <a:t>That’s a load of BS, but that’s another lecture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26ED2-2FD1-4886-989E-098E068F89D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11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Womp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026ED2-2FD1-4886-989E-098E068F89D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38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comparing pre-ACA baseline to the </a:t>
            </a:r>
            <a:r>
              <a:rPr lang="en-US" dirty="0" smtClean="0"/>
              <a:t>present</a:t>
            </a:r>
          </a:p>
          <a:p>
            <a:r>
              <a:rPr lang="en-US" dirty="0" smtClean="0"/>
              <a:t>Present figures estimate around 30K excess deaths/year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970B7-AEB6-4697-816D-114AFF06BD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83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7"/>
            <a:ext cx="6131859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608796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7"/>
            <a:ext cx="6131859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647095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7"/>
            <a:ext cx="6131859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635862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7"/>
            <a:ext cx="6131859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635862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596" y="1325366"/>
            <a:ext cx="4136204" cy="46644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5366"/>
            <a:ext cx="4136204" cy="46644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7"/>
            <a:ext cx="6131859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065767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7"/>
            <a:ext cx="6131859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18414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7"/>
            <a:ext cx="6131859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23717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7"/>
            <a:ext cx="6131859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190640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0000">
              <a:schemeClr val="bg1">
                <a:lumMod val="90000"/>
              </a:schemeClr>
            </a:gs>
            <a:gs pos="100000">
              <a:srgbClr val="D8E4B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96" y="171898"/>
            <a:ext cx="84248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96" y="1315092"/>
            <a:ext cx="8424809" cy="4674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6000109"/>
            <a:ext cx="9144000" cy="857892"/>
          </a:xfrm>
          <a:prstGeom prst="rect">
            <a:avLst/>
          </a:prstGeom>
          <a:gradFill>
            <a:gsLst>
              <a:gs pos="27000">
                <a:schemeClr val="accent1"/>
              </a:gs>
              <a:gs pos="50000">
                <a:schemeClr val="accent1"/>
              </a:gs>
              <a:gs pos="100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000109"/>
            <a:ext cx="2362541" cy="8536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4" r:id="rId3"/>
    <p:sldLayoutId id="2147483650" r:id="rId4"/>
    <p:sldLayoutId id="2147483652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Franklin Gothic Medium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32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8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4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0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18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4" Type="http://schemas.openxmlformats.org/officeDocument/2006/relationships/image" Target="../media/image1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chart" Target="../charts/char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3.jpeg"/><Relationship Id="rId3" Type="http://schemas.openxmlformats.org/officeDocument/2006/relationships/image" Target="../media/image1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chart" Target="../charts/char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3.xml"/><Relationship Id="rId3" Type="http://schemas.openxmlformats.org/officeDocument/2006/relationships/chart" Target="../charts/char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15.xml"/><Relationship Id="rId3" Type="http://schemas.openxmlformats.org/officeDocument/2006/relationships/chart" Target="../charts/char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ff.org/" TargetMode="External"/><Relationship Id="rId4" Type="http://schemas.openxmlformats.org/officeDocument/2006/relationships/hyperlink" Target="http://healthaffairs.org/blog/" TargetMode="External"/><Relationship Id="rId5" Type="http://schemas.openxmlformats.org/officeDocument/2006/relationships/hyperlink" Target="http://www.pnhp.org/" TargetMode="Externa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commonwealthfund.org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445" y="658458"/>
            <a:ext cx="8678333" cy="2376649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 Better Plan: Single Payer 101</a:t>
            </a:r>
            <a:br>
              <a:rPr lang="en-US" sz="4400" dirty="0" smtClean="0"/>
            </a:br>
            <a:r>
              <a:rPr lang="en-US" sz="2800" dirty="0" smtClean="0"/>
              <a:t>(aka “what is this conference and how did I get here”)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509" y="2864803"/>
            <a:ext cx="8706556" cy="204735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000" dirty="0" smtClean="0">
                <a:solidFill>
                  <a:srgbClr val="000000"/>
                </a:solidFill>
              </a:rPr>
              <a:t>Andy Hyatt</a:t>
            </a:r>
          </a:p>
          <a:p>
            <a:pPr>
              <a:lnSpc>
                <a:spcPct val="11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Boston University School of Medicine (MD 2018)</a:t>
            </a:r>
          </a:p>
          <a:p>
            <a:pPr>
              <a:lnSpc>
                <a:spcPct val="110000"/>
              </a:lnSpc>
            </a:pPr>
            <a:r>
              <a:rPr lang="en-US" sz="2000" dirty="0" err="1" smtClean="0">
                <a:solidFill>
                  <a:srgbClr val="000000"/>
                </a:solidFill>
              </a:rPr>
              <a:t>ashyatt@bu.edu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7" name="Picture 6" descr="Screen Shot 2014-05-05 at 9.29.45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248" y="4858657"/>
            <a:ext cx="3933943" cy="92354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326465" y="6122875"/>
            <a:ext cx="5201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Medium" pitchFamily="34" charset="0"/>
              </a:rPr>
              <a:t>Slide deck based off work by </a:t>
            </a:r>
            <a:r>
              <a:rPr lang="en-US" sz="2000" dirty="0" err="1" smtClean="0">
                <a:latin typeface="Franklin Gothic Medium" pitchFamily="34" charset="0"/>
              </a:rPr>
              <a:t>Anand</a:t>
            </a:r>
            <a:r>
              <a:rPr lang="en-US" sz="2000" dirty="0" smtClean="0">
                <a:latin typeface="Franklin Gothic Medium" pitchFamily="34" charset="0"/>
              </a:rPr>
              <a:t> </a:t>
            </a:r>
            <a:r>
              <a:rPr lang="en-US" sz="2000" dirty="0" err="1" smtClean="0">
                <a:latin typeface="Franklin Gothic Medium" pitchFamily="34" charset="0"/>
              </a:rPr>
              <a:t>Saha</a:t>
            </a:r>
            <a:endParaRPr lang="en-US" sz="2000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0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Drug Company Profits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70871" y="6115749"/>
            <a:ext cx="4873129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18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Fortune 500 rankings for 1995-2015</a:t>
            </a:r>
          </a:p>
          <a:p>
            <a:pPr algn="r"/>
            <a:r>
              <a:rPr lang="en-US" sz="18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Total drug company profits, 2010 = $44.6 billion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201687"/>
            <a:ext cx="181707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Return </a:t>
            </a:r>
            <a:r>
              <a:rPr lang="en-US" sz="2000" smtClean="0">
                <a:latin typeface="Franklin Gothic Book"/>
                <a:cs typeface="Franklin Gothic Book"/>
              </a:rPr>
              <a:t>on Revenue (%)</a:t>
            </a:r>
            <a:endParaRPr lang="en-US" sz="2000" dirty="0" smtClean="0">
              <a:latin typeface="Franklin Gothic Book"/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477824987"/>
              </p:ext>
            </p:extLst>
          </p:nvPr>
        </p:nvGraphicFramePr>
        <p:xfrm>
          <a:off x="1523999" y="1113692"/>
          <a:ext cx="7505701" cy="484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5169568" y="5536873"/>
            <a:ext cx="248666" cy="24866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68257" y="5536873"/>
            <a:ext cx="248666" cy="24866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5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Ok but if we spend a lot we must get a lot right?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Well</a:t>
            </a:r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56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6937" y="6130138"/>
            <a:ext cx="5757065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latin typeface="Franklin Gothic Book" pitchFamily="34" charset="0"/>
              </a:rPr>
              <a:t>Note: Data are for 2013 or most recent year available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  <a:latin typeface="Franklin Gothic Book" pitchFamily="34" charset="0"/>
              </a:rPr>
              <a:t>Source: OECD, 2015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898"/>
            <a:ext cx="9144000" cy="1143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 smtClean="0"/>
              <a:t>Infant Mortality</a:t>
            </a:r>
            <a:br>
              <a:rPr lang="en-US" sz="4000" dirty="0" smtClean="0"/>
            </a:br>
            <a:r>
              <a:rPr lang="en-US" sz="2200" dirty="0" smtClean="0"/>
              <a:t>Deaths in First Year of Life Per 1,000 Live Births</a:t>
            </a:r>
            <a:endParaRPr lang="en-US" sz="22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19891353"/>
              </p:ext>
            </p:extLst>
          </p:nvPr>
        </p:nvGraphicFramePr>
        <p:xfrm>
          <a:off x="775230" y="1203990"/>
          <a:ext cx="7999711" cy="475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913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-1219327" y="3034198"/>
            <a:ext cx="3069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Life Expectancy at birth</a:t>
            </a:r>
          </a:p>
        </p:txBody>
      </p:sp>
      <p:sp useBgFill="1">
        <p:nvSpPr>
          <p:cNvPr id="9" name="Rectangle 8"/>
          <p:cNvSpPr/>
          <p:nvPr/>
        </p:nvSpPr>
        <p:spPr>
          <a:xfrm>
            <a:off x="0" y="2"/>
            <a:ext cx="9144000" cy="1015998"/>
          </a:xfrm>
          <a:prstGeom prst="rect">
            <a:avLst/>
          </a:prstGeom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728133" y="1187896"/>
          <a:ext cx="8263467" cy="4831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 useBgFill="1"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1187894"/>
          </a:xfrm>
          <a:effectLst>
            <a:softEdge rad="0"/>
          </a:effectLst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US" sz="4000" dirty="0" smtClean="0"/>
              <a:t>We’re Number 25 in </a:t>
            </a:r>
            <a:r>
              <a:rPr lang="en-US" sz="4000" smtClean="0"/>
              <a:t>Life Expectancy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 flipH="1">
            <a:off x="0" y="6000109"/>
            <a:ext cx="9144000" cy="857892"/>
          </a:xfrm>
          <a:prstGeom prst="rect">
            <a:avLst/>
          </a:prstGeom>
          <a:gradFill>
            <a:gsLst>
              <a:gs pos="27000">
                <a:schemeClr val="accent1"/>
              </a:gs>
              <a:gs pos="50000">
                <a:schemeClr val="accent1"/>
              </a:gs>
              <a:gs pos="100000">
                <a:schemeClr val="tx1"/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951514" y="6171802"/>
            <a:ext cx="519248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  <a:latin typeface="Franklin Gothic Book" pitchFamily="34" charset="0"/>
              </a:rPr>
              <a:t>2013 data from OECD accessed Nov 19 2015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Franklin Gothic Book" pitchFamily="34" charset="0"/>
              </a:rPr>
              <a:t>https://</a:t>
            </a:r>
            <a:r>
              <a:rPr lang="en-US" sz="1400" dirty="0" smtClean="0">
                <a:solidFill>
                  <a:schemeClr val="bg1"/>
                </a:solidFill>
                <a:latin typeface="Franklin Gothic Book" pitchFamily="34" charset="0"/>
              </a:rPr>
              <a:t>data.oecd.org/healthstat/life-expectancy-at-birth.htm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00109"/>
            <a:ext cx="2362541" cy="85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17485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Ultimate cost: </a:t>
            </a:r>
            <a:br>
              <a:rPr lang="en-US" dirty="0" smtClean="0"/>
            </a:br>
            <a:r>
              <a:rPr lang="en-US" dirty="0" smtClean="0"/>
              <a:t>45,000 Annual </a:t>
            </a:r>
            <a:r>
              <a:rPr lang="en-US" dirty="0"/>
              <a:t>D</a:t>
            </a:r>
            <a:r>
              <a:rPr lang="en-US" dirty="0" smtClean="0"/>
              <a:t>eaths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177284"/>
              </p:ext>
            </p:extLst>
          </p:nvPr>
        </p:nvGraphicFramePr>
        <p:xfrm>
          <a:off x="603504" y="1474978"/>
          <a:ext cx="7936992" cy="4395895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2645664"/>
                <a:gridCol w="2645664"/>
                <a:gridCol w="2645664"/>
              </a:tblGrid>
              <a:tr h="6279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State</a:t>
                      </a:r>
                      <a:endParaRPr lang="en-US" sz="2400" dirty="0">
                        <a:latin typeface="Franklin Gothic Medium" charset="0"/>
                        <a:ea typeface="Franklin Gothic Medium" charset="0"/>
                        <a:cs typeface="Franklin Gothic Medium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Percent Uninsured</a:t>
                      </a:r>
                      <a:endParaRPr lang="en-US" sz="2400" dirty="0">
                        <a:latin typeface="Franklin Gothic Medium" charset="0"/>
                        <a:ea typeface="Franklin Gothic Medium" charset="0"/>
                        <a:cs typeface="Franklin Gothic Medium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Excess Deaths</a:t>
                      </a:r>
                      <a:endParaRPr lang="en-US" sz="2400" dirty="0">
                        <a:latin typeface="Franklin Gothic Medium" charset="0"/>
                        <a:ea typeface="Franklin Gothic Medium" charset="0"/>
                        <a:cs typeface="Franklin Gothic Medium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6279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California</a:t>
                      </a:r>
                      <a:endParaRPr lang="en-US" sz="2400" dirty="0"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23.9%</a:t>
                      </a:r>
                      <a:endParaRPr lang="en-US" sz="2400" dirty="0"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5,302</a:t>
                      </a:r>
                      <a:endParaRPr lang="en-US" sz="2400" dirty="0"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79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Texas</a:t>
                      </a:r>
                      <a:endParaRPr lang="en-US" sz="2400" dirty="0"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29.7%</a:t>
                      </a:r>
                      <a:endParaRPr lang="en-US" sz="2400" dirty="0"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4,675</a:t>
                      </a:r>
                      <a:endParaRPr lang="en-US" sz="2400" dirty="0"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79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Florida</a:t>
                      </a:r>
                      <a:endParaRPr lang="en-US" sz="2400" dirty="0"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26.0%</a:t>
                      </a:r>
                      <a:endParaRPr lang="en-US" sz="2400" dirty="0"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3,925</a:t>
                      </a:r>
                      <a:endParaRPr lang="en-US" sz="2400" dirty="0"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79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New York</a:t>
                      </a:r>
                      <a:endParaRPr lang="en-US" sz="2400" dirty="0"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17.5%</a:t>
                      </a:r>
                      <a:endParaRPr lang="en-US" sz="2400" dirty="0"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2,254</a:t>
                      </a:r>
                      <a:endParaRPr lang="en-US" sz="2400" dirty="0"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798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Georgia</a:t>
                      </a:r>
                      <a:endParaRPr lang="en-US" sz="2400" dirty="0"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23.6%</a:t>
                      </a:r>
                      <a:endParaRPr lang="en-US" sz="2400" dirty="0"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1,841</a:t>
                      </a:r>
                      <a:endParaRPr lang="en-US" sz="2400" dirty="0">
                        <a:latin typeface="Franklin Gothic Book" charset="0"/>
                        <a:ea typeface="Franklin Gothic Book" charset="0"/>
                        <a:cs typeface="Franklin Gothic Book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27985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USA</a:t>
                      </a:r>
                      <a:endParaRPr lang="en-US" sz="2400" b="0" dirty="0">
                        <a:latin typeface="Franklin Gothic Medium" charset="0"/>
                        <a:ea typeface="Franklin Gothic Medium" charset="0"/>
                        <a:cs typeface="Franklin Gothic Medium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15.3%</a:t>
                      </a:r>
                      <a:endParaRPr lang="en-US" sz="2400" b="0" dirty="0">
                        <a:latin typeface="Franklin Gothic Medium" charset="0"/>
                        <a:ea typeface="Franklin Gothic Medium" charset="0"/>
                        <a:cs typeface="Franklin Gothic Medium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Franklin Gothic Medium" charset="0"/>
                          <a:ea typeface="Franklin Gothic Medium" charset="0"/>
                          <a:cs typeface="Franklin Gothic Medium" charset="0"/>
                        </a:rPr>
                        <a:t>44,798</a:t>
                      </a:r>
                      <a:endParaRPr lang="en-US" sz="2400" b="0" dirty="0">
                        <a:solidFill>
                          <a:srgbClr val="FFFF00"/>
                        </a:solidFill>
                        <a:latin typeface="Franklin Gothic Medium" charset="0"/>
                        <a:ea typeface="Franklin Gothic Medium" charset="0"/>
                        <a:cs typeface="Franklin Gothic Medium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23515" y="6130138"/>
            <a:ext cx="572048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Franklin Gothic Book" pitchFamily="34" charset="0"/>
              </a:rPr>
              <a:t>Source: </a:t>
            </a:r>
            <a:r>
              <a:rPr lang="en-US" sz="1600" dirty="0" err="1">
                <a:solidFill>
                  <a:schemeClr val="bg1"/>
                </a:solidFill>
                <a:latin typeface="Franklin Gothic Book" pitchFamily="34" charset="0"/>
              </a:rPr>
              <a:t>Wilper</a:t>
            </a:r>
            <a:r>
              <a:rPr lang="en-US" sz="1600" dirty="0">
                <a:solidFill>
                  <a:schemeClr val="bg1"/>
                </a:solidFill>
                <a:latin typeface="Franklin Gothic Book" pitchFamily="34" charset="0"/>
              </a:rPr>
              <a:t> et al. Am J Public Health 2009. 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Franklin Gothic Book" pitchFamily="34" charset="0"/>
              </a:rPr>
              <a:t>State tabulations by author</a:t>
            </a:r>
          </a:p>
        </p:txBody>
      </p:sp>
      <p:sp>
        <p:nvSpPr>
          <p:cNvPr id="7" name="Oval 6"/>
          <p:cNvSpPr/>
          <p:nvPr/>
        </p:nvSpPr>
        <p:spPr>
          <a:xfrm rot="21035899">
            <a:off x="6244986" y="5186958"/>
            <a:ext cx="1947334" cy="852583"/>
          </a:xfrm>
          <a:prstGeom prst="ellipse">
            <a:avLst/>
          </a:prstGeom>
          <a:noFill/>
          <a:ln w="76200" cmpd="sng">
            <a:solidFill>
              <a:srgbClr val="C00000"/>
            </a:solidFill>
          </a:ln>
          <a:effectLst>
            <a:glow rad="50800">
              <a:schemeClr val="bg1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5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Ultimate Cost:</a:t>
            </a:r>
            <a:br>
              <a:rPr lang="en-US" dirty="0" smtClean="0"/>
            </a:br>
            <a:r>
              <a:rPr lang="en-US" dirty="0" smtClean="0"/>
              <a:t>Personal Bankruptcy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129311" y="6270781"/>
            <a:ext cx="401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Himmelstein, </a:t>
            </a:r>
            <a:r>
              <a:rPr lang="de-DE" sz="1600" dirty="0" err="1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et.al</a:t>
            </a:r>
            <a:r>
              <a:rPr lang="de-DE" sz="160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. Am J </a:t>
            </a:r>
            <a:r>
              <a:rPr lang="de-DE" sz="1600" dirty="0" err="1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Med</a:t>
            </a:r>
            <a:r>
              <a:rPr lang="de-DE" sz="160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, August, 2009 </a:t>
            </a:r>
          </a:p>
        </p:txBody>
      </p:sp>
      <p:sp>
        <p:nvSpPr>
          <p:cNvPr id="11" name="Freeform 10"/>
          <p:cNvSpPr/>
          <p:nvPr/>
        </p:nvSpPr>
        <p:spPr>
          <a:xfrm>
            <a:off x="1523427" y="1709947"/>
            <a:ext cx="6751827" cy="914400"/>
          </a:xfrm>
          <a:custGeom>
            <a:avLst/>
            <a:gdLst>
              <a:gd name="connsiteX0" fmla="*/ 0 w 2018563"/>
              <a:gd name="connsiteY0" fmla="*/ 0 h 1845978"/>
              <a:gd name="connsiteX1" fmla="*/ 2018563 w 2018563"/>
              <a:gd name="connsiteY1" fmla="*/ 0 h 1845978"/>
              <a:gd name="connsiteX2" fmla="*/ 2018563 w 2018563"/>
              <a:gd name="connsiteY2" fmla="*/ 1845978 h 1845978"/>
              <a:gd name="connsiteX3" fmla="*/ 0 w 2018563"/>
              <a:gd name="connsiteY3" fmla="*/ 1845978 h 1845978"/>
              <a:gd name="connsiteX4" fmla="*/ 0 w 2018563"/>
              <a:gd name="connsiteY4" fmla="*/ 0 h 184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563" h="1845978">
                <a:moveTo>
                  <a:pt x="0" y="0"/>
                </a:moveTo>
                <a:lnTo>
                  <a:pt x="2018563" y="0"/>
                </a:lnTo>
                <a:lnTo>
                  <a:pt x="2018563" y="1845978"/>
                </a:lnTo>
                <a:lnTo>
                  <a:pt x="0" y="184597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31520" tIns="170688" rIns="170688" bIns="170688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of all bankruptcies in 2007 were medical</a:t>
            </a:r>
            <a:endParaRPr lang="en-US" sz="24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64906" y="1590041"/>
            <a:ext cx="1577886" cy="1577879"/>
          </a:xfrm>
          <a:custGeom>
            <a:avLst/>
            <a:gdLst>
              <a:gd name="connsiteX0" fmla="*/ 0 w 1577886"/>
              <a:gd name="connsiteY0" fmla="*/ 788940 h 1577879"/>
              <a:gd name="connsiteX1" fmla="*/ 788943 w 1577886"/>
              <a:gd name="connsiteY1" fmla="*/ 0 h 1577879"/>
              <a:gd name="connsiteX2" fmla="*/ 1577886 w 1577886"/>
              <a:gd name="connsiteY2" fmla="*/ 788940 h 1577879"/>
              <a:gd name="connsiteX3" fmla="*/ 788943 w 1577886"/>
              <a:gd name="connsiteY3" fmla="*/ 1577880 h 1577879"/>
              <a:gd name="connsiteX4" fmla="*/ 0 w 1577886"/>
              <a:gd name="connsiteY4" fmla="*/ 788940 h 157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7886" h="1577879">
                <a:moveTo>
                  <a:pt x="0" y="788940"/>
                </a:moveTo>
                <a:cubicBezTo>
                  <a:pt x="0" y="353220"/>
                  <a:pt x="353222" y="0"/>
                  <a:pt x="788943" y="0"/>
                </a:cubicBezTo>
                <a:cubicBezTo>
                  <a:pt x="1224664" y="0"/>
                  <a:pt x="1577886" y="353220"/>
                  <a:pt x="1577886" y="788940"/>
                </a:cubicBezTo>
                <a:cubicBezTo>
                  <a:pt x="1577886" y="1224660"/>
                  <a:pt x="1224664" y="1577880"/>
                  <a:pt x="788943" y="1577880"/>
                </a:cubicBezTo>
                <a:cubicBezTo>
                  <a:pt x="353222" y="1577880"/>
                  <a:pt x="0" y="1224660"/>
                  <a:pt x="0" y="78894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1076" tIns="231075" rIns="231076" bIns="231075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kern="1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62%</a:t>
            </a:r>
            <a:endParaRPr lang="en-US" sz="4400" kern="1200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3073931" y="3141470"/>
            <a:ext cx="5201323" cy="915899"/>
          </a:xfrm>
          <a:custGeom>
            <a:avLst/>
            <a:gdLst>
              <a:gd name="connsiteX0" fmla="*/ 0 w 2114696"/>
              <a:gd name="connsiteY0" fmla="*/ 0 h 1845978"/>
              <a:gd name="connsiteX1" fmla="*/ 2114696 w 2114696"/>
              <a:gd name="connsiteY1" fmla="*/ 0 h 1845978"/>
              <a:gd name="connsiteX2" fmla="*/ 2114696 w 2114696"/>
              <a:gd name="connsiteY2" fmla="*/ 1845978 h 1845978"/>
              <a:gd name="connsiteX3" fmla="*/ 0 w 2114696"/>
              <a:gd name="connsiteY3" fmla="*/ 1845978 h 1845978"/>
              <a:gd name="connsiteX4" fmla="*/ 0 w 2114696"/>
              <a:gd name="connsiteY4" fmla="*/ 0 h 184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4696" h="1845978">
                <a:moveTo>
                  <a:pt x="0" y="0"/>
                </a:moveTo>
                <a:lnTo>
                  <a:pt x="2114696" y="0"/>
                </a:lnTo>
                <a:lnTo>
                  <a:pt x="2114696" y="1845978"/>
                </a:lnTo>
                <a:lnTo>
                  <a:pt x="0" y="184597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0080" tIns="170688" rIns="170687" bIns="170688" numCol="1" spcCol="1270" anchor="ctr" anchorCtr="0">
            <a:noAutofit/>
          </a:bodyPr>
          <a:lstStyle/>
          <a:p>
            <a:pPr lvl="0" algn="l" defTabSz="1066800">
              <a:spcBef>
                <a:spcPct val="0"/>
              </a:spcBef>
            </a:pPr>
            <a:r>
              <a:rPr lang="en-US" sz="24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had medical debts over $5,000</a:t>
            </a:r>
          </a:p>
          <a:p>
            <a:pPr lvl="0" algn="l" defTabSz="1066800">
              <a:spcBef>
                <a:spcPct val="0"/>
              </a:spcBef>
            </a:pPr>
            <a:r>
              <a:rPr lang="en-US" sz="24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or 10% of pretax family income</a:t>
            </a:r>
            <a:endParaRPr lang="en-US" sz="24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969724" y="2810480"/>
            <a:ext cx="1577886" cy="1577879"/>
          </a:xfrm>
          <a:custGeom>
            <a:avLst/>
            <a:gdLst>
              <a:gd name="connsiteX0" fmla="*/ 0 w 1577886"/>
              <a:gd name="connsiteY0" fmla="*/ 788940 h 1577879"/>
              <a:gd name="connsiteX1" fmla="*/ 788943 w 1577886"/>
              <a:gd name="connsiteY1" fmla="*/ 0 h 1577879"/>
              <a:gd name="connsiteX2" fmla="*/ 1577886 w 1577886"/>
              <a:gd name="connsiteY2" fmla="*/ 788940 h 1577879"/>
              <a:gd name="connsiteX3" fmla="*/ 788943 w 1577886"/>
              <a:gd name="connsiteY3" fmla="*/ 1577880 h 1577879"/>
              <a:gd name="connsiteX4" fmla="*/ 0 w 1577886"/>
              <a:gd name="connsiteY4" fmla="*/ 788940 h 157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7886" h="1577879">
                <a:moveTo>
                  <a:pt x="0" y="788940"/>
                </a:moveTo>
                <a:cubicBezTo>
                  <a:pt x="0" y="353220"/>
                  <a:pt x="353222" y="0"/>
                  <a:pt x="788943" y="0"/>
                </a:cubicBezTo>
                <a:cubicBezTo>
                  <a:pt x="1224664" y="0"/>
                  <a:pt x="1577886" y="353220"/>
                  <a:pt x="1577886" y="788940"/>
                </a:cubicBezTo>
                <a:cubicBezTo>
                  <a:pt x="1577886" y="1224660"/>
                  <a:pt x="1224664" y="1577880"/>
                  <a:pt x="788943" y="1577880"/>
                </a:cubicBezTo>
                <a:cubicBezTo>
                  <a:pt x="353222" y="1577880"/>
                  <a:pt x="0" y="1224660"/>
                  <a:pt x="0" y="78894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1076" tIns="231075" rIns="231076" bIns="231075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kern="1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92%</a:t>
            </a:r>
            <a:endParaRPr lang="en-US" sz="4400" kern="1200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439234" y="4779272"/>
            <a:ext cx="3836020" cy="914400"/>
          </a:xfrm>
          <a:custGeom>
            <a:avLst/>
            <a:gdLst>
              <a:gd name="connsiteX0" fmla="*/ 0 w 2114696"/>
              <a:gd name="connsiteY0" fmla="*/ 0 h 1845978"/>
              <a:gd name="connsiteX1" fmla="*/ 2114696 w 2114696"/>
              <a:gd name="connsiteY1" fmla="*/ 0 h 1845978"/>
              <a:gd name="connsiteX2" fmla="*/ 2114696 w 2114696"/>
              <a:gd name="connsiteY2" fmla="*/ 1845978 h 1845978"/>
              <a:gd name="connsiteX3" fmla="*/ 0 w 2114696"/>
              <a:gd name="connsiteY3" fmla="*/ 1845978 h 1845978"/>
              <a:gd name="connsiteX4" fmla="*/ 0 w 2114696"/>
              <a:gd name="connsiteY4" fmla="*/ 0 h 184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4696" h="1845978">
                <a:moveTo>
                  <a:pt x="0" y="0"/>
                </a:moveTo>
                <a:lnTo>
                  <a:pt x="2114696" y="0"/>
                </a:lnTo>
                <a:lnTo>
                  <a:pt x="2114696" y="1845978"/>
                </a:lnTo>
                <a:lnTo>
                  <a:pt x="0" y="184597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0080" tIns="170688" rIns="170687" bIns="170688" numCol="1" spcCol="1270" anchor="ctr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>
                <a:latin typeface="Franklin Gothic Book" charset="0"/>
                <a:ea typeface="Franklin Gothic Book" charset="0"/>
                <a:cs typeface="Franklin Gothic Book" charset="0"/>
              </a:rPr>
              <a:t>had </a:t>
            </a:r>
            <a:r>
              <a:rPr lang="en-US" sz="2400" kern="1200" smtClean="0">
                <a:latin typeface="Franklin Gothic Book" charset="0"/>
                <a:ea typeface="Franklin Gothic Book" charset="0"/>
                <a:cs typeface="Franklin Gothic Book" charset="0"/>
              </a:rPr>
              <a:t>health insurance</a:t>
            </a:r>
            <a:endParaRPr lang="en-US" sz="2400" kern="12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374541" y="4221549"/>
            <a:ext cx="1577886" cy="1577879"/>
          </a:xfrm>
          <a:custGeom>
            <a:avLst/>
            <a:gdLst>
              <a:gd name="connsiteX0" fmla="*/ 0 w 1577886"/>
              <a:gd name="connsiteY0" fmla="*/ 788940 h 1577879"/>
              <a:gd name="connsiteX1" fmla="*/ 788943 w 1577886"/>
              <a:gd name="connsiteY1" fmla="*/ 0 h 1577879"/>
              <a:gd name="connsiteX2" fmla="*/ 1577886 w 1577886"/>
              <a:gd name="connsiteY2" fmla="*/ 788940 h 1577879"/>
              <a:gd name="connsiteX3" fmla="*/ 788943 w 1577886"/>
              <a:gd name="connsiteY3" fmla="*/ 1577880 h 1577879"/>
              <a:gd name="connsiteX4" fmla="*/ 0 w 1577886"/>
              <a:gd name="connsiteY4" fmla="*/ 788940 h 157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77886" h="1577879">
                <a:moveTo>
                  <a:pt x="0" y="788940"/>
                </a:moveTo>
                <a:cubicBezTo>
                  <a:pt x="0" y="353220"/>
                  <a:pt x="353222" y="0"/>
                  <a:pt x="788943" y="0"/>
                </a:cubicBezTo>
                <a:cubicBezTo>
                  <a:pt x="1224664" y="0"/>
                  <a:pt x="1577886" y="353220"/>
                  <a:pt x="1577886" y="788940"/>
                </a:cubicBezTo>
                <a:cubicBezTo>
                  <a:pt x="1577886" y="1224660"/>
                  <a:pt x="1224664" y="1577880"/>
                  <a:pt x="788943" y="1577880"/>
                </a:cubicBezTo>
                <a:cubicBezTo>
                  <a:pt x="353222" y="1577880"/>
                  <a:pt x="0" y="1224660"/>
                  <a:pt x="0" y="788940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1076" tIns="231075" rIns="231076" bIns="231075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400" kern="12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75%</a:t>
            </a:r>
            <a:endParaRPr lang="en-US" sz="4400" kern="1200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74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r-martin-luther-king-jr-of-all-the-forms-of-inequality-injustice-in-health-care-is-the-most-shocking-and-inhumane-speaking-before-the-second-national-convention-of-the-medical-committ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2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8920976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Ok but what about </a:t>
            </a:r>
            <a:r>
              <a:rPr lang="en-US" dirty="0" err="1" smtClean="0"/>
              <a:t>Obamacare</a:t>
            </a:r>
            <a:r>
              <a:rPr lang="en-US" dirty="0" smtClean="0"/>
              <a:t>?? Didn’t that fix it?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Well</a:t>
            </a:r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60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96862" y="243841"/>
            <a:ext cx="6350277" cy="5711737"/>
            <a:chOff x="890324" y="294640"/>
            <a:chExt cx="8467036" cy="5711737"/>
          </a:xfrm>
        </p:grpSpPr>
        <p:pic>
          <p:nvPicPr>
            <p:cNvPr id="3" name="Picture 2" descr="cartoo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84" t="15429" r="935" b="57450"/>
            <a:stretch/>
          </p:blipFill>
          <p:spPr bwMode="auto">
            <a:xfrm>
              <a:off x="6178869" y="294640"/>
              <a:ext cx="3178491" cy="2677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 descr="cartoo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85" t="50429" r="3890" b="25180"/>
            <a:stretch/>
          </p:blipFill>
          <p:spPr bwMode="auto">
            <a:xfrm>
              <a:off x="6178869" y="2843644"/>
              <a:ext cx="3178491" cy="3162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2081" name="Picture 2" descr="cartoo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908"/>
            <a:stretch/>
          </p:blipFill>
          <p:spPr bwMode="auto">
            <a:xfrm>
              <a:off x="890324" y="294640"/>
              <a:ext cx="5429195" cy="571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2" descr="carto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5" b="88264"/>
          <a:stretch/>
        </p:blipFill>
        <p:spPr bwMode="auto">
          <a:xfrm>
            <a:off x="7308390" y="5745864"/>
            <a:ext cx="438749" cy="20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382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3-09 at 5.11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2836"/>
            <a:ext cx="9144000" cy="207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9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2165" y="2130425"/>
            <a:ext cx="8871835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the point of a healthcare system?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What do we want out of it?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86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 but seriously WTF is the ACA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main pillars</a:t>
            </a:r>
          </a:p>
          <a:p>
            <a:pPr lvl="1"/>
            <a:r>
              <a:rPr lang="en-US" dirty="0" smtClean="0"/>
              <a:t>Regulate</a:t>
            </a:r>
          </a:p>
          <a:p>
            <a:pPr lvl="2"/>
            <a:r>
              <a:rPr lang="en-US" dirty="0" smtClean="0"/>
              <a:t>Insurance companies, please be a little less evil!</a:t>
            </a:r>
          </a:p>
          <a:p>
            <a:pPr lvl="1"/>
            <a:r>
              <a:rPr lang="en-US" dirty="0" smtClean="0"/>
              <a:t>Mandate</a:t>
            </a:r>
          </a:p>
          <a:p>
            <a:pPr lvl="2"/>
            <a:r>
              <a:rPr lang="en-US" dirty="0" smtClean="0"/>
              <a:t>Everyone go buy insurance</a:t>
            </a:r>
          </a:p>
          <a:p>
            <a:pPr lvl="1"/>
            <a:r>
              <a:rPr lang="en-US" dirty="0" smtClean="0"/>
              <a:t>Subsidize</a:t>
            </a:r>
          </a:p>
          <a:p>
            <a:pPr lvl="2"/>
            <a:r>
              <a:rPr lang="en-US" dirty="0" smtClean="0"/>
              <a:t>Either through Medicaid or Subsidies</a:t>
            </a:r>
          </a:p>
          <a:p>
            <a:pPr lvl="1"/>
            <a:r>
              <a:rPr lang="en-US" dirty="0" smtClean="0"/>
              <a:t>Plus some other stuff</a:t>
            </a:r>
          </a:p>
          <a:p>
            <a:pPr lvl="2"/>
            <a:r>
              <a:rPr lang="en-US" dirty="0" smtClean="0"/>
              <a:t>ACOs, staying on your parents’ insurance, </a:t>
            </a:r>
            <a:r>
              <a:rPr lang="en-US" dirty="0" err="1" smtClean="0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81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304654"/>
            <a:ext cx="828675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Gains in Access to Care Under the ACA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464560" y="6011057"/>
            <a:ext cx="6131859" cy="846943"/>
          </a:xfrm>
        </p:spPr>
        <p:txBody>
          <a:bodyPr/>
          <a:lstStyle/>
          <a:p>
            <a:r>
              <a:rPr lang="en-US" dirty="0" smtClean="0"/>
              <a:t>Source: Commonwealth Fund Biennial Health Insurance Surveys 2005, 2010, 2012, 2014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" y="2058185"/>
            <a:ext cx="204978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rgbClr val="00A600"/>
                </a:solidFill>
              </a:rPr>
              <a:t>Percent of adults 19-64 who needed but did not get: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183707129"/>
              </p:ext>
            </p:extLst>
          </p:nvPr>
        </p:nvGraphicFramePr>
        <p:xfrm>
          <a:off x="1663233" y="1364567"/>
          <a:ext cx="7252167" cy="4646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4814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30 Million Will Remain Uninsured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02964" y="6171153"/>
            <a:ext cx="60410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</a:rPr>
              <a:t>Graphic by the New Republic</a:t>
            </a:r>
          </a:p>
          <a:p>
            <a:pPr algn="r"/>
            <a:r>
              <a:rPr lang="en-US" sz="1100" dirty="0" smtClean="0">
                <a:solidFill>
                  <a:schemeClr val="bg1"/>
                </a:solidFill>
              </a:rPr>
              <a:t>CBO May 2013 Update on ACA</a:t>
            </a:r>
          </a:p>
          <a:p>
            <a:pPr algn="r"/>
            <a:r>
              <a:rPr lang="en-US" sz="1100" dirty="0" smtClean="0">
                <a:solidFill>
                  <a:schemeClr val="bg1"/>
                </a:solidFill>
              </a:rPr>
              <a:t>CBO Feb 2014 Update on Budget and Economic Outlook</a:t>
            </a:r>
            <a:endParaRPr lang="en-US" sz="1100" dirty="0">
              <a:solidFill>
                <a:schemeClr val="bg1"/>
              </a:solidFill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129787436"/>
              </p:ext>
            </p:extLst>
          </p:nvPr>
        </p:nvGraphicFramePr>
        <p:xfrm>
          <a:off x="1259343" y="1137395"/>
          <a:ext cx="7525062" cy="4894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2413416"/>
            <a:ext cx="1588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Franklin Gothic Book" charset="0"/>
                <a:ea typeface="Franklin Gothic Book" charset="0"/>
                <a:cs typeface="Franklin Gothic Book" charset="0"/>
              </a:rPr>
              <a:t>Uninsured (Millions)</a:t>
            </a:r>
            <a:endParaRPr lang="en-US" sz="200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6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Deductibles Are Increasing Rapidly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903093" y="6011057"/>
            <a:ext cx="6131859" cy="846943"/>
          </a:xfrm>
        </p:spPr>
        <p:txBody>
          <a:bodyPr/>
          <a:lstStyle/>
          <a:p>
            <a:r>
              <a:rPr lang="en-US" dirty="0"/>
              <a:t>Source: Kaiser/HRET Survey of Employer-Sponsored Benefits,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3682" y="2044797"/>
            <a:ext cx="1888149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Percent of Workers 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With Deductibles &gt;$999 (Single Coverage)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821924660"/>
              </p:ext>
            </p:extLst>
          </p:nvPr>
        </p:nvGraphicFramePr>
        <p:xfrm>
          <a:off x="1931831" y="1376612"/>
          <a:ext cx="6941393" cy="4627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61666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ScreenHunter_25 Au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8" r="34920" b="26380"/>
          <a:stretch/>
        </p:blipFill>
        <p:spPr bwMode="auto">
          <a:xfrm>
            <a:off x="229134" y="1188721"/>
            <a:ext cx="8637872" cy="4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12141" y="6011057"/>
            <a:ext cx="6131859" cy="846943"/>
          </a:xfrm>
        </p:spPr>
        <p:txBody>
          <a:bodyPr/>
          <a:lstStyle/>
          <a:p>
            <a:r>
              <a:rPr lang="en-US" dirty="0" smtClean="0"/>
              <a:t>Source: Pear, R. </a:t>
            </a:r>
            <a:r>
              <a:rPr lang="en-US" dirty="0" err="1" smtClean="0"/>
              <a:t>NYTimes</a:t>
            </a:r>
            <a:r>
              <a:rPr lang="en-US" dirty="0" smtClean="0"/>
              <a:t> Nov 14, 2015 </a:t>
            </a:r>
            <a:endParaRPr lang="en-US" dirty="0"/>
          </a:p>
        </p:txBody>
      </p:sp>
      <p:pic>
        <p:nvPicPr>
          <p:cNvPr id="322562" name="Picture 3" descr="ScreenHunter_25 Au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78"/>
          <a:stretch/>
        </p:blipFill>
        <p:spPr bwMode="auto">
          <a:xfrm>
            <a:off x="229135" y="246486"/>
            <a:ext cx="8637872" cy="94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9133" y="5613400"/>
            <a:ext cx="8637873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7867" b="38235"/>
          <a:stretch/>
        </p:blipFill>
        <p:spPr>
          <a:xfrm>
            <a:off x="352425" y="1150620"/>
            <a:ext cx="2917287" cy="6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16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Uninsured and Under-Insured</a:t>
            </a:r>
            <a:br>
              <a:rPr lang="en-US" dirty="0" smtClean="0"/>
            </a:br>
            <a:r>
              <a:rPr lang="en-US" dirty="0" smtClean="0"/>
              <a:t>Delay Seeking Care for Heart Attacks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12141" y="6011057"/>
            <a:ext cx="6131859" cy="84694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Source: JAMA April 15, 2010. 303:1392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*Adjusted for age, sex, race, </a:t>
            </a:r>
            <a:r>
              <a:rPr lang="en-US" dirty="0" err="1"/>
              <a:t>clin</a:t>
            </a:r>
            <a:r>
              <a:rPr lang="en-US" dirty="0"/>
              <a:t>. </a:t>
            </a:r>
            <a:r>
              <a:rPr lang="en-US" dirty="0" err="1"/>
              <a:t>charact</a:t>
            </a:r>
            <a:r>
              <a:rPr lang="en-US" dirty="0"/>
              <a:t>., </a:t>
            </a:r>
            <a:r>
              <a:rPr lang="en-US" dirty="0" err="1"/>
              <a:t>hlth</a:t>
            </a:r>
            <a:r>
              <a:rPr lang="en-US" dirty="0"/>
              <a:t> status, </a:t>
            </a:r>
            <a:r>
              <a:rPr lang="en-US" dirty="0" smtClean="0"/>
              <a:t>social/psych </a:t>
            </a:r>
            <a:r>
              <a:rPr lang="en-US" dirty="0" err="1"/>
              <a:t>fx</a:t>
            </a:r>
            <a:r>
              <a:rPr lang="en-US" dirty="0"/>
              <a:t>, urban/rural. 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Under-insured=had </a:t>
            </a:r>
            <a:r>
              <a:rPr lang="en-US" dirty="0"/>
              <a:t>coverage </a:t>
            </a:r>
            <a:r>
              <a:rPr lang="en-US" dirty="0" smtClean="0"/>
              <a:t>but </a:t>
            </a:r>
            <a:r>
              <a:rPr lang="en-US" dirty="0"/>
              <a:t>patient concerned about </a:t>
            </a:r>
            <a:r>
              <a:rPr lang="en-US" dirty="0" smtClean="0"/>
              <a:t>cost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913364416"/>
              </p:ext>
            </p:extLst>
          </p:nvPr>
        </p:nvGraphicFramePr>
        <p:xfrm>
          <a:off x="1757967" y="1690688"/>
          <a:ext cx="6757384" cy="4285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" y="2419712"/>
            <a:ext cx="18531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A600"/>
                </a:solidFill>
                <a:cs typeface="Franklin Gothic Book"/>
              </a:rPr>
              <a:t>Odds ratio for delayed care*</a:t>
            </a:r>
          </a:p>
        </p:txBody>
      </p:sp>
    </p:spTree>
    <p:extLst>
      <p:ext uri="{BB962C8B-B14F-4D97-AF65-F5344CB8AC3E}">
        <p14:creationId xmlns:p14="http://schemas.microsoft.com/office/powerpoint/2010/main" val="3895064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276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Insurers Risk Select Via Formulary Design</a:t>
            </a:r>
            <a:br>
              <a:rPr lang="en-US" sz="4000" dirty="0"/>
            </a:br>
            <a:r>
              <a:rPr lang="en-US" sz="2200" dirty="0" smtClean="0"/>
              <a:t>Insurance corporations skirting ACA regulations</a:t>
            </a:r>
            <a:endParaRPr lang="en-US" sz="27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67014" y="6011057"/>
            <a:ext cx="6131859" cy="8469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Oster &amp; </a:t>
            </a:r>
            <a:r>
              <a:rPr lang="en-US" dirty="0" err="1"/>
              <a:t>Fendrick</a:t>
            </a:r>
            <a:r>
              <a:rPr lang="en-US" dirty="0"/>
              <a:t>, Am J Managed Care 2014;9:693-4</a:t>
            </a:r>
          </a:p>
          <a:p>
            <a:r>
              <a:rPr lang="en-US" dirty="0"/>
              <a:t>Plan 3 = Harvard Pilgrim</a:t>
            </a:r>
          </a:p>
          <a:p>
            <a:r>
              <a:rPr lang="en-US" dirty="0"/>
              <a:t>“No” = No drug of choice available on Tier 1 (lowest co-pay)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290224"/>
              </p:ext>
            </p:extLst>
          </p:nvPr>
        </p:nvGraphicFramePr>
        <p:xfrm>
          <a:off x="891541" y="1592831"/>
          <a:ext cx="7360919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8505"/>
                <a:gridCol w="2127528"/>
                <a:gridCol w="927383"/>
                <a:gridCol w="936476"/>
                <a:gridCol w="991027"/>
              </a:tblGrid>
              <a:tr h="454688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+mn-lt"/>
                          <a:cs typeface="Franklin Gothic Medium"/>
                        </a:rPr>
                        <a:t>Drugs of Choice</a:t>
                      </a:r>
                      <a:endParaRPr lang="en-US" sz="2400" b="1" dirty="0">
                        <a:latin typeface="+mn-lt"/>
                        <a:cs typeface="Franklin Gothic Medium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latin typeface="+mn-lt"/>
                          <a:cs typeface="Franklin Gothic Medium"/>
                        </a:rPr>
                        <a:t>Illness</a:t>
                      </a:r>
                      <a:endParaRPr lang="en-US" sz="2400" b="1" dirty="0">
                        <a:latin typeface="+mn-lt"/>
                        <a:cs typeface="Franklin Gothic Medium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n-lt"/>
                          <a:cs typeface="Franklin Gothic Medium"/>
                        </a:rPr>
                        <a:t>Plan 1</a:t>
                      </a:r>
                      <a:endParaRPr lang="en-US" sz="2400" b="1" dirty="0">
                        <a:latin typeface="+mn-lt"/>
                        <a:cs typeface="Franklin Gothic Medium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n-lt"/>
                          <a:cs typeface="Franklin Gothic Medium"/>
                        </a:rPr>
                        <a:t>Plan 2</a:t>
                      </a:r>
                      <a:endParaRPr lang="en-US" sz="2400" b="1" dirty="0">
                        <a:latin typeface="+mn-lt"/>
                        <a:cs typeface="Franklin Gothic Medium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+mn-lt"/>
                          <a:cs typeface="Franklin Gothic Medium"/>
                        </a:rPr>
                        <a:t>Plan 3</a:t>
                      </a:r>
                      <a:endParaRPr lang="en-US" sz="2400" b="1" dirty="0">
                        <a:latin typeface="+mn-lt"/>
                        <a:cs typeface="Franklin Gothic Medium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45468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Anti-</a:t>
                      </a:r>
                      <a:r>
                        <a:rPr lang="en-US" sz="2400" dirty="0" err="1" smtClean="0">
                          <a:latin typeface="+mn-lt"/>
                          <a:cs typeface="Franklin Gothic Book"/>
                        </a:rPr>
                        <a:t>Retrovirals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HIV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BF1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454688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+mn-lt"/>
                          <a:cs typeface="Franklin Gothic Book"/>
                        </a:rPr>
                        <a:t>Triptans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Migraines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45468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Anti-Psychotics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Schizophrenia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45468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Macrolides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Pneumonia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Yes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45468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L-Dopa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Parkinson’s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Yes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45468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Anti-</a:t>
                      </a:r>
                      <a:r>
                        <a:rPr lang="en-US" sz="2400" dirty="0" err="1" smtClean="0">
                          <a:latin typeface="+mn-lt"/>
                          <a:cs typeface="Franklin Gothic Book"/>
                        </a:rPr>
                        <a:t>Convulsants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Seizures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Yes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45468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ACE Inhibitors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Hypertension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Yes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Yes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  <a:tr h="454688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Metformin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Diabetes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Yes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Yes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rgbClr val="0033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No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marL="68580" marR="6858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BF1D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6593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this guy?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983" r="44270" b="16171"/>
          <a:stretch/>
        </p:blipFill>
        <p:spPr>
          <a:xfrm>
            <a:off x="3009545" y="1712717"/>
            <a:ext cx="2600494" cy="343951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9786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88" y="633004"/>
            <a:ext cx="8382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8167" y="1023544"/>
            <a:ext cx="4107815" cy="3951867"/>
          </a:xfrm>
        </p:spPr>
        <p:txBody>
          <a:bodyPr>
            <a:normAutofit/>
          </a:bodyPr>
          <a:lstStyle/>
          <a:p>
            <a:r>
              <a:rPr lang="en-US" dirty="0" smtClean="0"/>
              <a:t>The American Health Security Act</a:t>
            </a:r>
            <a:endParaRPr lang="en-US" dirty="0"/>
          </a:p>
        </p:txBody>
      </p:sp>
      <p:pic>
        <p:nvPicPr>
          <p:cNvPr id="6" name="Picture 5" descr="Screen Shot 2017-03-09 at 5.28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88" y="0"/>
            <a:ext cx="52832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6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190"/>
            <a:ext cx="8229600" cy="12659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“Triple Aim” of </a:t>
            </a:r>
            <a:br>
              <a:rPr lang="en-US" dirty="0" smtClean="0"/>
            </a:br>
            <a:r>
              <a:rPr lang="en-US" dirty="0" smtClean="0"/>
              <a:t>Good </a:t>
            </a:r>
            <a:r>
              <a:rPr lang="en-US" dirty="0"/>
              <a:t>H</a:t>
            </a:r>
            <a:r>
              <a:rPr lang="en-US" dirty="0" smtClean="0"/>
              <a:t>ealthcare Systems</a:t>
            </a:r>
            <a:endParaRPr lang="en-US" dirty="0"/>
          </a:p>
        </p:txBody>
      </p:sp>
      <p:sp>
        <p:nvSpPr>
          <p:cNvPr id="5" name="Freeform 4"/>
          <p:cNvSpPr/>
          <p:nvPr/>
        </p:nvSpPr>
        <p:spPr>
          <a:xfrm>
            <a:off x="3330326" y="1487711"/>
            <a:ext cx="2483346" cy="1241673"/>
          </a:xfrm>
          <a:custGeom>
            <a:avLst/>
            <a:gdLst>
              <a:gd name="connsiteX0" fmla="*/ 0 w 2483346"/>
              <a:gd name="connsiteY0" fmla="*/ 124167 h 1241673"/>
              <a:gd name="connsiteX1" fmla="*/ 124167 w 2483346"/>
              <a:gd name="connsiteY1" fmla="*/ 0 h 1241673"/>
              <a:gd name="connsiteX2" fmla="*/ 2359179 w 2483346"/>
              <a:gd name="connsiteY2" fmla="*/ 0 h 1241673"/>
              <a:gd name="connsiteX3" fmla="*/ 2483346 w 2483346"/>
              <a:gd name="connsiteY3" fmla="*/ 124167 h 1241673"/>
              <a:gd name="connsiteX4" fmla="*/ 2483346 w 2483346"/>
              <a:gd name="connsiteY4" fmla="*/ 1117506 h 1241673"/>
              <a:gd name="connsiteX5" fmla="*/ 2359179 w 2483346"/>
              <a:gd name="connsiteY5" fmla="*/ 1241673 h 1241673"/>
              <a:gd name="connsiteX6" fmla="*/ 124167 w 2483346"/>
              <a:gd name="connsiteY6" fmla="*/ 1241673 h 1241673"/>
              <a:gd name="connsiteX7" fmla="*/ 0 w 2483346"/>
              <a:gd name="connsiteY7" fmla="*/ 1117506 h 1241673"/>
              <a:gd name="connsiteX8" fmla="*/ 0 w 2483346"/>
              <a:gd name="connsiteY8" fmla="*/ 124167 h 124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3346" h="1241673">
                <a:moveTo>
                  <a:pt x="0" y="124167"/>
                </a:moveTo>
                <a:cubicBezTo>
                  <a:pt x="0" y="55591"/>
                  <a:pt x="55591" y="0"/>
                  <a:pt x="124167" y="0"/>
                </a:cubicBezTo>
                <a:lnTo>
                  <a:pt x="2359179" y="0"/>
                </a:lnTo>
                <a:cubicBezTo>
                  <a:pt x="2427755" y="0"/>
                  <a:pt x="2483346" y="55591"/>
                  <a:pt x="2483346" y="124167"/>
                </a:cubicBezTo>
                <a:lnTo>
                  <a:pt x="2483346" y="1117506"/>
                </a:lnTo>
                <a:cubicBezTo>
                  <a:pt x="2483346" y="1186082"/>
                  <a:pt x="2427755" y="1241673"/>
                  <a:pt x="2359179" y="1241673"/>
                </a:cubicBezTo>
                <a:lnTo>
                  <a:pt x="124167" y="1241673"/>
                </a:lnTo>
                <a:cubicBezTo>
                  <a:pt x="55591" y="1241673"/>
                  <a:pt x="0" y="1186082"/>
                  <a:pt x="0" y="1117506"/>
                </a:cubicBezTo>
                <a:lnTo>
                  <a:pt x="0" y="124167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3997" tIns="123997" rIns="123997" bIns="123997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300" b="1" u="sng" kern="1200" dirty="0" smtClean="0">
                <a:latin typeface="Century Gothic"/>
                <a:cs typeface="Century Gothic"/>
              </a:rPr>
              <a:t>QUALITY</a:t>
            </a:r>
            <a:r>
              <a:rPr lang="en-US" sz="2300" dirty="0">
                <a:latin typeface="Century Gothic"/>
                <a:cs typeface="Century Gothic"/>
              </a:rPr>
              <a:t> </a:t>
            </a:r>
            <a:r>
              <a:rPr lang="en-US" sz="2100" kern="1200" dirty="0" smtClean="0">
                <a:latin typeface="Century Gothic"/>
                <a:cs typeface="Century Gothic"/>
              </a:rPr>
              <a:t>of patient care</a:t>
            </a:r>
            <a:endParaRPr lang="en-US" sz="2100" kern="1200" dirty="0">
              <a:latin typeface="Century Gothic"/>
              <a:cs typeface="Century Gothic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761787" y="4628258"/>
            <a:ext cx="2387238" cy="1241673"/>
          </a:xfrm>
          <a:custGeom>
            <a:avLst/>
            <a:gdLst>
              <a:gd name="connsiteX0" fmla="*/ 0 w 2483346"/>
              <a:gd name="connsiteY0" fmla="*/ 124167 h 1241673"/>
              <a:gd name="connsiteX1" fmla="*/ 124167 w 2483346"/>
              <a:gd name="connsiteY1" fmla="*/ 0 h 1241673"/>
              <a:gd name="connsiteX2" fmla="*/ 2359179 w 2483346"/>
              <a:gd name="connsiteY2" fmla="*/ 0 h 1241673"/>
              <a:gd name="connsiteX3" fmla="*/ 2483346 w 2483346"/>
              <a:gd name="connsiteY3" fmla="*/ 124167 h 1241673"/>
              <a:gd name="connsiteX4" fmla="*/ 2483346 w 2483346"/>
              <a:gd name="connsiteY4" fmla="*/ 1117506 h 1241673"/>
              <a:gd name="connsiteX5" fmla="*/ 2359179 w 2483346"/>
              <a:gd name="connsiteY5" fmla="*/ 1241673 h 1241673"/>
              <a:gd name="connsiteX6" fmla="*/ 124167 w 2483346"/>
              <a:gd name="connsiteY6" fmla="*/ 1241673 h 1241673"/>
              <a:gd name="connsiteX7" fmla="*/ 0 w 2483346"/>
              <a:gd name="connsiteY7" fmla="*/ 1117506 h 1241673"/>
              <a:gd name="connsiteX8" fmla="*/ 0 w 2483346"/>
              <a:gd name="connsiteY8" fmla="*/ 124167 h 124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3346" h="1241673">
                <a:moveTo>
                  <a:pt x="0" y="124167"/>
                </a:moveTo>
                <a:cubicBezTo>
                  <a:pt x="0" y="55591"/>
                  <a:pt x="55591" y="0"/>
                  <a:pt x="124167" y="0"/>
                </a:cubicBezTo>
                <a:lnTo>
                  <a:pt x="2359179" y="0"/>
                </a:lnTo>
                <a:cubicBezTo>
                  <a:pt x="2427755" y="0"/>
                  <a:pt x="2483346" y="55591"/>
                  <a:pt x="2483346" y="124167"/>
                </a:cubicBezTo>
                <a:lnTo>
                  <a:pt x="2483346" y="1117506"/>
                </a:lnTo>
                <a:cubicBezTo>
                  <a:pt x="2483346" y="1186082"/>
                  <a:pt x="2427755" y="1241673"/>
                  <a:pt x="2359179" y="1241673"/>
                </a:cubicBezTo>
                <a:lnTo>
                  <a:pt x="124167" y="1241673"/>
                </a:lnTo>
                <a:cubicBezTo>
                  <a:pt x="55591" y="1241673"/>
                  <a:pt x="0" y="1186082"/>
                  <a:pt x="0" y="1117506"/>
                </a:cubicBezTo>
                <a:lnTo>
                  <a:pt x="0" y="124167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6377" tIns="116377" rIns="116377" bIns="116377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kern="1200" dirty="0" smtClean="0">
                <a:latin typeface="Century Gothic"/>
                <a:cs typeface="Century Gothic"/>
              </a:rPr>
              <a:t>Minimize </a:t>
            </a:r>
            <a:r>
              <a:rPr lang="en-US" sz="2100" b="1" u="sng" kern="1200" dirty="0" smtClean="0">
                <a:latin typeface="Century Gothic"/>
                <a:cs typeface="Century Gothic"/>
              </a:rPr>
              <a:t>COST</a:t>
            </a:r>
          </a:p>
        </p:txBody>
      </p:sp>
      <p:sp>
        <p:nvSpPr>
          <p:cNvPr id="9" name="Freeform 8"/>
          <p:cNvSpPr/>
          <p:nvPr/>
        </p:nvSpPr>
        <p:spPr>
          <a:xfrm>
            <a:off x="1048215" y="4628275"/>
            <a:ext cx="2387238" cy="1241673"/>
          </a:xfrm>
          <a:custGeom>
            <a:avLst/>
            <a:gdLst>
              <a:gd name="connsiteX0" fmla="*/ 0 w 2483346"/>
              <a:gd name="connsiteY0" fmla="*/ 124167 h 1241673"/>
              <a:gd name="connsiteX1" fmla="*/ 124167 w 2483346"/>
              <a:gd name="connsiteY1" fmla="*/ 0 h 1241673"/>
              <a:gd name="connsiteX2" fmla="*/ 2359179 w 2483346"/>
              <a:gd name="connsiteY2" fmla="*/ 0 h 1241673"/>
              <a:gd name="connsiteX3" fmla="*/ 2483346 w 2483346"/>
              <a:gd name="connsiteY3" fmla="*/ 124167 h 1241673"/>
              <a:gd name="connsiteX4" fmla="*/ 2483346 w 2483346"/>
              <a:gd name="connsiteY4" fmla="*/ 1117506 h 1241673"/>
              <a:gd name="connsiteX5" fmla="*/ 2359179 w 2483346"/>
              <a:gd name="connsiteY5" fmla="*/ 1241673 h 1241673"/>
              <a:gd name="connsiteX6" fmla="*/ 124167 w 2483346"/>
              <a:gd name="connsiteY6" fmla="*/ 1241673 h 1241673"/>
              <a:gd name="connsiteX7" fmla="*/ 0 w 2483346"/>
              <a:gd name="connsiteY7" fmla="*/ 1117506 h 1241673"/>
              <a:gd name="connsiteX8" fmla="*/ 0 w 2483346"/>
              <a:gd name="connsiteY8" fmla="*/ 124167 h 124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3346" h="1241673">
                <a:moveTo>
                  <a:pt x="0" y="124167"/>
                </a:moveTo>
                <a:cubicBezTo>
                  <a:pt x="0" y="55591"/>
                  <a:pt x="55591" y="0"/>
                  <a:pt x="124167" y="0"/>
                </a:cubicBezTo>
                <a:lnTo>
                  <a:pt x="2359179" y="0"/>
                </a:lnTo>
                <a:cubicBezTo>
                  <a:pt x="2427755" y="0"/>
                  <a:pt x="2483346" y="55591"/>
                  <a:pt x="2483346" y="124167"/>
                </a:cubicBezTo>
                <a:lnTo>
                  <a:pt x="2483346" y="1117506"/>
                </a:lnTo>
                <a:cubicBezTo>
                  <a:pt x="2483346" y="1186082"/>
                  <a:pt x="2427755" y="1241673"/>
                  <a:pt x="2359179" y="1241673"/>
                </a:cubicBezTo>
                <a:lnTo>
                  <a:pt x="124167" y="1241673"/>
                </a:lnTo>
                <a:cubicBezTo>
                  <a:pt x="55591" y="1241673"/>
                  <a:pt x="0" y="1186082"/>
                  <a:pt x="0" y="1117506"/>
                </a:cubicBezTo>
                <a:lnTo>
                  <a:pt x="0" y="124167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6377" tIns="116377" rIns="116377" bIns="116377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dirty="0" smtClean="0">
                <a:latin typeface="Century Gothic"/>
                <a:cs typeface="Century Gothic"/>
              </a:rPr>
              <a:t>Better </a:t>
            </a:r>
            <a:r>
              <a:rPr lang="en-US" sz="2100" b="1" u="sng" dirty="0" smtClean="0">
                <a:latin typeface="Century Gothic"/>
                <a:cs typeface="Century Gothic"/>
              </a:rPr>
              <a:t>POPULATION HEALTH</a:t>
            </a:r>
            <a:r>
              <a:rPr lang="en-US" sz="2100" dirty="0" smtClean="0">
                <a:latin typeface="Century Gothic"/>
                <a:cs typeface="Century Gothic"/>
              </a:rPr>
              <a:t> outcomes</a:t>
            </a:r>
            <a:endParaRPr lang="en-US" sz="2100" kern="1200" dirty="0">
              <a:latin typeface="Century Gothic"/>
              <a:cs typeface="Century Gothic"/>
            </a:endParaRPr>
          </a:p>
        </p:txBody>
      </p:sp>
      <p:sp>
        <p:nvSpPr>
          <p:cNvPr id="6" name="Freeform 5"/>
          <p:cNvSpPr/>
          <p:nvPr/>
        </p:nvSpPr>
        <p:spPr>
          <a:xfrm rot="3399682">
            <a:off x="4495946" y="3352204"/>
            <a:ext cx="2477846" cy="590875"/>
          </a:xfrm>
          <a:custGeom>
            <a:avLst/>
            <a:gdLst>
              <a:gd name="connsiteX0" fmla="*/ 0 w 2495337"/>
              <a:gd name="connsiteY0" fmla="*/ 295438 h 590875"/>
              <a:gd name="connsiteX1" fmla="*/ 295438 w 2495337"/>
              <a:gd name="connsiteY1" fmla="*/ 0 h 590875"/>
              <a:gd name="connsiteX2" fmla="*/ 295438 w 2495337"/>
              <a:gd name="connsiteY2" fmla="*/ 118175 h 590875"/>
              <a:gd name="connsiteX3" fmla="*/ 2199900 w 2495337"/>
              <a:gd name="connsiteY3" fmla="*/ 118175 h 590875"/>
              <a:gd name="connsiteX4" fmla="*/ 2199900 w 2495337"/>
              <a:gd name="connsiteY4" fmla="*/ 0 h 590875"/>
              <a:gd name="connsiteX5" fmla="*/ 2495337 w 2495337"/>
              <a:gd name="connsiteY5" fmla="*/ 295438 h 590875"/>
              <a:gd name="connsiteX6" fmla="*/ 2199900 w 2495337"/>
              <a:gd name="connsiteY6" fmla="*/ 590875 h 590875"/>
              <a:gd name="connsiteX7" fmla="*/ 2199900 w 2495337"/>
              <a:gd name="connsiteY7" fmla="*/ 472700 h 590875"/>
              <a:gd name="connsiteX8" fmla="*/ 295438 w 2495337"/>
              <a:gd name="connsiteY8" fmla="*/ 472700 h 590875"/>
              <a:gd name="connsiteX9" fmla="*/ 295438 w 2495337"/>
              <a:gd name="connsiteY9" fmla="*/ 590875 h 590875"/>
              <a:gd name="connsiteX10" fmla="*/ 0 w 2495337"/>
              <a:gd name="connsiteY10" fmla="*/ 295438 h 59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95337" h="590875">
                <a:moveTo>
                  <a:pt x="0" y="295438"/>
                </a:moveTo>
                <a:lnTo>
                  <a:pt x="295438" y="0"/>
                </a:lnTo>
                <a:lnTo>
                  <a:pt x="295438" y="118175"/>
                </a:lnTo>
                <a:lnTo>
                  <a:pt x="2199900" y="118175"/>
                </a:lnTo>
                <a:lnTo>
                  <a:pt x="2199900" y="0"/>
                </a:lnTo>
                <a:lnTo>
                  <a:pt x="2495337" y="295438"/>
                </a:lnTo>
                <a:lnTo>
                  <a:pt x="2199900" y="590875"/>
                </a:lnTo>
                <a:lnTo>
                  <a:pt x="2199900" y="472700"/>
                </a:lnTo>
                <a:lnTo>
                  <a:pt x="295438" y="472700"/>
                </a:lnTo>
                <a:lnTo>
                  <a:pt x="295438" y="590875"/>
                </a:lnTo>
                <a:lnTo>
                  <a:pt x="0" y="295438"/>
                </a:lnTo>
                <a:close/>
              </a:path>
            </a:pathLst>
          </a:custGeom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262" tIns="118173" rIns="177262" bIns="118176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00" kern="1200"/>
          </a:p>
        </p:txBody>
      </p:sp>
      <p:sp>
        <p:nvSpPr>
          <p:cNvPr id="8" name="Freeform 7"/>
          <p:cNvSpPr/>
          <p:nvPr/>
        </p:nvSpPr>
        <p:spPr>
          <a:xfrm rot="21599988">
            <a:off x="3399469" y="4953664"/>
            <a:ext cx="2398765" cy="590876"/>
          </a:xfrm>
          <a:custGeom>
            <a:avLst/>
            <a:gdLst>
              <a:gd name="connsiteX0" fmla="*/ 0 w 2495337"/>
              <a:gd name="connsiteY0" fmla="*/ 295438 h 590875"/>
              <a:gd name="connsiteX1" fmla="*/ 295438 w 2495337"/>
              <a:gd name="connsiteY1" fmla="*/ 0 h 590875"/>
              <a:gd name="connsiteX2" fmla="*/ 295438 w 2495337"/>
              <a:gd name="connsiteY2" fmla="*/ 118175 h 590875"/>
              <a:gd name="connsiteX3" fmla="*/ 2199900 w 2495337"/>
              <a:gd name="connsiteY3" fmla="*/ 118175 h 590875"/>
              <a:gd name="connsiteX4" fmla="*/ 2199900 w 2495337"/>
              <a:gd name="connsiteY4" fmla="*/ 0 h 590875"/>
              <a:gd name="connsiteX5" fmla="*/ 2495337 w 2495337"/>
              <a:gd name="connsiteY5" fmla="*/ 295438 h 590875"/>
              <a:gd name="connsiteX6" fmla="*/ 2199900 w 2495337"/>
              <a:gd name="connsiteY6" fmla="*/ 590875 h 590875"/>
              <a:gd name="connsiteX7" fmla="*/ 2199900 w 2495337"/>
              <a:gd name="connsiteY7" fmla="*/ 472700 h 590875"/>
              <a:gd name="connsiteX8" fmla="*/ 295438 w 2495337"/>
              <a:gd name="connsiteY8" fmla="*/ 472700 h 590875"/>
              <a:gd name="connsiteX9" fmla="*/ 295438 w 2495337"/>
              <a:gd name="connsiteY9" fmla="*/ 590875 h 590875"/>
              <a:gd name="connsiteX10" fmla="*/ 0 w 2495337"/>
              <a:gd name="connsiteY10" fmla="*/ 295438 h 59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95337" h="590875">
                <a:moveTo>
                  <a:pt x="2495337" y="295437"/>
                </a:moveTo>
                <a:lnTo>
                  <a:pt x="2199899" y="590874"/>
                </a:lnTo>
                <a:lnTo>
                  <a:pt x="2199899" y="472699"/>
                </a:lnTo>
                <a:lnTo>
                  <a:pt x="295437" y="472699"/>
                </a:lnTo>
                <a:lnTo>
                  <a:pt x="295437" y="590874"/>
                </a:lnTo>
                <a:lnTo>
                  <a:pt x="0" y="295437"/>
                </a:lnTo>
                <a:lnTo>
                  <a:pt x="295437" y="1"/>
                </a:lnTo>
                <a:lnTo>
                  <a:pt x="295437" y="118176"/>
                </a:lnTo>
                <a:lnTo>
                  <a:pt x="2199899" y="118176"/>
                </a:lnTo>
                <a:lnTo>
                  <a:pt x="2199899" y="1"/>
                </a:lnTo>
                <a:lnTo>
                  <a:pt x="2495337" y="295437"/>
                </a:lnTo>
                <a:close/>
              </a:path>
            </a:pathLst>
          </a:custGeom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261" tIns="118175" rIns="177263" bIns="118175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00" kern="1200"/>
          </a:p>
        </p:txBody>
      </p:sp>
      <p:sp>
        <p:nvSpPr>
          <p:cNvPr id="10" name="Freeform 9"/>
          <p:cNvSpPr/>
          <p:nvPr/>
        </p:nvSpPr>
        <p:spPr>
          <a:xfrm rot="18229123">
            <a:off x="2133501" y="3360436"/>
            <a:ext cx="2495337" cy="586733"/>
          </a:xfrm>
          <a:custGeom>
            <a:avLst/>
            <a:gdLst>
              <a:gd name="connsiteX0" fmla="*/ 0 w 2495337"/>
              <a:gd name="connsiteY0" fmla="*/ 295438 h 590875"/>
              <a:gd name="connsiteX1" fmla="*/ 295438 w 2495337"/>
              <a:gd name="connsiteY1" fmla="*/ 0 h 590875"/>
              <a:gd name="connsiteX2" fmla="*/ 295438 w 2495337"/>
              <a:gd name="connsiteY2" fmla="*/ 118175 h 590875"/>
              <a:gd name="connsiteX3" fmla="*/ 2199900 w 2495337"/>
              <a:gd name="connsiteY3" fmla="*/ 118175 h 590875"/>
              <a:gd name="connsiteX4" fmla="*/ 2199900 w 2495337"/>
              <a:gd name="connsiteY4" fmla="*/ 0 h 590875"/>
              <a:gd name="connsiteX5" fmla="*/ 2495337 w 2495337"/>
              <a:gd name="connsiteY5" fmla="*/ 295438 h 590875"/>
              <a:gd name="connsiteX6" fmla="*/ 2199900 w 2495337"/>
              <a:gd name="connsiteY6" fmla="*/ 590875 h 590875"/>
              <a:gd name="connsiteX7" fmla="*/ 2199900 w 2495337"/>
              <a:gd name="connsiteY7" fmla="*/ 472700 h 590875"/>
              <a:gd name="connsiteX8" fmla="*/ 295438 w 2495337"/>
              <a:gd name="connsiteY8" fmla="*/ 472700 h 590875"/>
              <a:gd name="connsiteX9" fmla="*/ 295438 w 2495337"/>
              <a:gd name="connsiteY9" fmla="*/ 590875 h 590875"/>
              <a:gd name="connsiteX10" fmla="*/ 0 w 2495337"/>
              <a:gd name="connsiteY10" fmla="*/ 295438 h 59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95337" h="590875">
                <a:moveTo>
                  <a:pt x="0" y="295438"/>
                </a:moveTo>
                <a:lnTo>
                  <a:pt x="295438" y="0"/>
                </a:lnTo>
                <a:lnTo>
                  <a:pt x="295438" y="118175"/>
                </a:lnTo>
                <a:lnTo>
                  <a:pt x="2199900" y="118175"/>
                </a:lnTo>
                <a:lnTo>
                  <a:pt x="2199900" y="0"/>
                </a:lnTo>
                <a:lnTo>
                  <a:pt x="2495337" y="295438"/>
                </a:lnTo>
                <a:lnTo>
                  <a:pt x="2199900" y="590875"/>
                </a:lnTo>
                <a:lnTo>
                  <a:pt x="2199900" y="472700"/>
                </a:lnTo>
                <a:lnTo>
                  <a:pt x="295438" y="472700"/>
                </a:lnTo>
                <a:lnTo>
                  <a:pt x="295438" y="590875"/>
                </a:lnTo>
                <a:lnTo>
                  <a:pt x="0" y="295438"/>
                </a:lnTo>
                <a:close/>
              </a:path>
            </a:pathLst>
          </a:custGeom>
          <a:ln>
            <a:solidFill>
              <a:schemeClr val="accent1">
                <a:lumMod val="50000"/>
              </a:schemeClr>
            </a:solidFill>
          </a:ln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2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262" tIns="118175" rIns="177262" bIns="118174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700" kern="1200"/>
          </a:p>
        </p:txBody>
      </p:sp>
    </p:spTree>
    <p:extLst>
      <p:ext uri="{BB962C8B-B14F-4D97-AF65-F5344CB8AC3E}">
        <p14:creationId xmlns:p14="http://schemas.microsoft.com/office/powerpoint/2010/main" val="93410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Trumpcare</a:t>
            </a:r>
            <a:r>
              <a:rPr lang="en-US" dirty="0" smtClean="0"/>
              <a:t> </a:t>
            </a:r>
            <a:r>
              <a:rPr lang="en-US" dirty="0" err="1" smtClean="0"/>
              <a:t>tl;dr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Cut subsidies for private insurance</a:t>
            </a:r>
          </a:p>
          <a:p>
            <a:r>
              <a:rPr lang="en-US" dirty="0" smtClean="0"/>
              <a:t>Cuts Medicaid, looks to end expansion in 3 years</a:t>
            </a:r>
          </a:p>
          <a:p>
            <a:r>
              <a:rPr lang="en-US" dirty="0" smtClean="0"/>
              <a:t>Decreased support for out of pocket costs</a:t>
            </a:r>
          </a:p>
          <a:p>
            <a:r>
              <a:rPr lang="en-US" dirty="0" smtClean="0"/>
              <a:t>Switches individual mandate for “continuous coverage” penalty</a:t>
            </a:r>
          </a:p>
          <a:p>
            <a:r>
              <a:rPr lang="en-US" dirty="0" smtClean="0"/>
              <a:t>Tax cuts for the rich and corporations</a:t>
            </a:r>
          </a:p>
          <a:p>
            <a:pPr lvl="1"/>
            <a:r>
              <a:rPr lang="en-US" dirty="0" smtClean="0"/>
              <a:t>The cure for everything that ails this great nation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0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If only there was a better way</a:t>
            </a:r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93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Single Payer: Healthcare as a human right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96" y="1673676"/>
            <a:ext cx="8424809" cy="4674742"/>
          </a:xfrm>
        </p:spPr>
        <p:txBody>
          <a:bodyPr/>
          <a:lstStyle/>
          <a:p>
            <a:r>
              <a:rPr lang="en-US" dirty="0" smtClean="0"/>
              <a:t>EVERYONE gets health insurance from birth to death</a:t>
            </a:r>
          </a:p>
          <a:p>
            <a:r>
              <a:rPr lang="en-US" dirty="0" smtClean="0"/>
              <a:t>All necessary services paid for</a:t>
            </a:r>
          </a:p>
          <a:p>
            <a:r>
              <a:rPr lang="en-US" dirty="0" smtClean="0"/>
              <a:t>Paid for by progressive taxation</a:t>
            </a:r>
          </a:p>
          <a:p>
            <a:pPr lvl="1"/>
            <a:r>
              <a:rPr lang="en-US" dirty="0" smtClean="0"/>
              <a:t>Instead of sick people paying more, rich people do</a:t>
            </a:r>
          </a:p>
          <a:p>
            <a:r>
              <a:rPr lang="en-US" dirty="0" smtClean="0"/>
              <a:t>No co-payments, deductibles, cost sharing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5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PNHP Proposal: HR 676 </a:t>
            </a:r>
            <a:br>
              <a:rPr lang="en-US" sz="2800" dirty="0" smtClean="0">
                <a:latin typeface="Franklin Gothic Medium" charset="0"/>
                <a:ea typeface="Franklin Gothic Medium" charset="0"/>
                <a:cs typeface="Franklin Gothic Medium" charset="0"/>
              </a:rPr>
            </a:br>
            <a:r>
              <a:rPr lang="en-US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“Improved Medicare for All”</a:t>
            </a:r>
            <a:endParaRPr lang="en-US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77424617"/>
              </p:ext>
            </p:extLst>
          </p:nvPr>
        </p:nvGraphicFramePr>
        <p:xfrm>
          <a:off x="0" y="1314450"/>
          <a:ext cx="8423275" cy="448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440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DE4AFE0-A694-2A42-8D65-35503DB64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7DE4AFE0-A694-2A42-8D65-35503DB645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B3BEFF-C9F4-0741-9986-EAD11A78DD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graphicEl>
                                              <a:dgm id="{B1B3BEFF-C9F4-0741-9986-EAD11A78DD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CA0185-CBD4-7842-9B76-6189A420D7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78CA0185-CBD4-7842-9B76-6189A420D7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3045CD7-D2EE-C542-8217-DF5515D0BB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F3045CD7-D2EE-C542-8217-DF5515D0BB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AE28B9E-BA0E-D84C-B7C7-5A2D657FB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graphicEl>
                                              <a:dgm id="{CAE28B9E-BA0E-D84C-B7C7-5A2D657FBD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4AC53F-F9F8-2E40-AF22-FE283A07F2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B44AC53F-F9F8-2E40-AF22-FE283A07F2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PNHP Proposal: HR 676 </a:t>
            </a:r>
            <a:br>
              <a:rPr lang="en-US" sz="2800" dirty="0" smtClean="0">
                <a:latin typeface="Franklin Gothic Medium" charset="0"/>
                <a:ea typeface="Franklin Gothic Medium" charset="0"/>
                <a:cs typeface="Franklin Gothic Medium" charset="0"/>
              </a:rPr>
            </a:br>
            <a:r>
              <a:rPr lang="en-US" dirty="0" smtClean="0">
                <a:latin typeface="Franklin Gothic Medium" charset="0"/>
                <a:ea typeface="Franklin Gothic Medium" charset="0"/>
                <a:cs typeface="Franklin Gothic Medium" charset="0"/>
              </a:rPr>
              <a:t>“Improved Medicare for All”</a:t>
            </a:r>
            <a:endParaRPr lang="en-US" dirty="0"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graphicFrame>
        <p:nvGraphicFramePr>
          <p:cNvPr id="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7527733"/>
              </p:ext>
            </p:extLst>
          </p:nvPr>
        </p:nvGraphicFramePr>
        <p:xfrm>
          <a:off x="228600" y="1323474"/>
          <a:ext cx="8686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590207" y="6084293"/>
            <a:ext cx="3553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Credit: PNHP California chapter</a:t>
            </a:r>
            <a:endParaRPr lang="en-US" sz="2000" dirty="0">
              <a:solidFill>
                <a:schemeClr val="bg1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96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C98E14-6448-DD49-B449-E36276FAA8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60C98E14-6448-DD49-B449-E36276FAA8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872D08A-6C2E-E443-BE42-F21067928A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dgm id="{6872D08A-6C2E-E443-BE42-F21067928A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A6BFD6-C898-DE4E-B57B-C014999CB2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0AA6BFD6-C898-DE4E-B57B-C014999CB2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D251678-0F82-6F48-B000-C94A02F6C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CD251678-0F82-6F48-B000-C94A02F6C4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A69E8B8-E404-9A4F-A914-2B9C0C946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6A69E8B8-E404-9A4F-A914-2B9C0C9462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F515FD5-1C82-7B43-BF0B-C5C54425C8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0F515FD5-1C82-7B43-BF0B-C5C54425C8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3CC46E2-89F9-B44F-8B2E-47919765A8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A3CC46E2-89F9-B44F-8B2E-47919765A8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F64E1C5-9A80-3A40-A7B3-B7F271C230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graphicEl>
                                              <a:dgm id="{8F64E1C5-9A80-3A40-A7B3-B7F271C230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BE1BC0E-9BEA-CA4F-880D-89E2DB1932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dgm id="{3BE1BC0E-9BEA-CA4F-880D-89E2DB1932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B6CC52-0D8C-A54F-AEFE-2DEE53F59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7AB6CC52-0D8C-A54F-AEFE-2DEE53F59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BDA1370-9DBE-9D4B-BAC2-DD17D09A3B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7BDA1370-9DBE-9D4B-BAC2-DD17D09A3B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9ADF53-1598-6B42-8179-DBE06AAD3D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graphicEl>
                                              <a:dgm id="{A59ADF53-1598-6B42-8179-DBE06AAD3D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61" y="860906"/>
            <a:ext cx="8424809" cy="1143000"/>
          </a:xfrm>
        </p:spPr>
        <p:txBody>
          <a:bodyPr>
            <a:noAutofit/>
          </a:bodyPr>
          <a:lstStyle/>
          <a:p>
            <a:r>
              <a:rPr lang="en-US" sz="5000" dirty="0" smtClean="0"/>
              <a:t>Can We Afford Single Payer?</a:t>
            </a:r>
            <a:endParaRPr lang="en-US" sz="5000" dirty="0"/>
          </a:p>
        </p:txBody>
      </p:sp>
      <p:sp>
        <p:nvSpPr>
          <p:cNvPr id="12" name="Rectangle 11"/>
          <p:cNvSpPr/>
          <p:nvPr/>
        </p:nvSpPr>
        <p:spPr>
          <a:xfrm>
            <a:off x="3796302" y="5708504"/>
            <a:ext cx="226772" cy="226772"/>
          </a:xfrm>
          <a:prstGeom prst="rect">
            <a:avLst/>
          </a:prstGeom>
          <a:solidFill>
            <a:srgbClr val="0000FF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BF1DD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49875" y="5708504"/>
            <a:ext cx="226772" cy="226772"/>
          </a:xfrm>
          <a:prstGeom prst="rect">
            <a:avLst/>
          </a:prstGeom>
          <a:solidFill>
            <a:srgbClr val="C00000"/>
          </a:solidFill>
          <a:ln w="9525" cmpd="sng">
            <a:solidFill>
              <a:srgbClr val="0033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BF1DD"/>
              </a:solidFill>
            </a:endParaRPr>
          </a:p>
        </p:txBody>
      </p:sp>
      <p:sp useBgFill="1">
        <p:nvSpPr>
          <p:cNvPr id="16" name="Rectangle 15"/>
          <p:cNvSpPr/>
          <p:nvPr/>
        </p:nvSpPr>
        <p:spPr>
          <a:xfrm>
            <a:off x="1089212" y="4724751"/>
            <a:ext cx="457199" cy="497541"/>
          </a:xfrm>
          <a:prstGeom prst="rect">
            <a:avLst/>
          </a:prstGeom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BF1DD"/>
              </a:solidFill>
            </a:endParaRPr>
          </a:p>
        </p:txBody>
      </p:sp>
      <p:sp useBgFill="1">
        <p:nvSpPr>
          <p:cNvPr id="5" name="Rectangle 4"/>
          <p:cNvSpPr/>
          <p:nvPr/>
        </p:nvSpPr>
        <p:spPr>
          <a:xfrm>
            <a:off x="3693695" y="5530130"/>
            <a:ext cx="3171701" cy="429209"/>
          </a:xfrm>
          <a:prstGeom prst="rect">
            <a:avLst/>
          </a:prstGeom>
          <a:ln w="952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11996" y="2540000"/>
            <a:ext cx="8424809" cy="2749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Franklin Gothic Medium" pitchFamily="34" charset="0"/>
                <a:ea typeface="+mj-ea"/>
                <a:cs typeface="+mj-cs"/>
              </a:defRPr>
            </a:lvl1pPr>
          </a:lstStyle>
          <a:p>
            <a:r>
              <a:rPr lang="en-US" sz="5000" dirty="0" smtClean="0"/>
              <a:t>Under HR 676, 95% of Americans will pay less than they currently do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26414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9531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Overall Administrative Costs per Capita</a:t>
            </a:r>
            <a:br>
              <a:rPr lang="en-US" dirty="0" smtClean="0"/>
            </a:br>
            <a:r>
              <a:rPr lang="en-US" sz="2400" dirty="0" smtClean="0"/>
              <a:t>United States and Canada, 2016</a:t>
            </a:r>
            <a:endParaRPr lang="en-US" sz="2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764117" y="6011057"/>
            <a:ext cx="6131859" cy="846943"/>
          </a:xfrm>
        </p:spPr>
        <p:txBody>
          <a:bodyPr/>
          <a:lstStyle/>
          <a:p>
            <a:r>
              <a:rPr lang="en-US" dirty="0" smtClean="0"/>
              <a:t>Source: </a:t>
            </a:r>
            <a:r>
              <a:rPr lang="en-US" dirty="0" err="1" smtClean="0"/>
              <a:t>Woolhandler</a:t>
            </a:r>
            <a:r>
              <a:rPr lang="en-US" dirty="0" smtClean="0"/>
              <a:t> et al. NEJM 2003;349:768 (updated); </a:t>
            </a:r>
            <a:r>
              <a:rPr lang="en-US" dirty="0" err="1" smtClean="0"/>
              <a:t>Himmelstein</a:t>
            </a:r>
            <a:r>
              <a:rPr lang="en-US" dirty="0" smtClean="0"/>
              <a:t> et al. Health </a:t>
            </a:r>
            <a:r>
              <a:rPr lang="en-US" dirty="0" err="1" smtClean="0"/>
              <a:t>Aff</a:t>
            </a:r>
            <a:r>
              <a:rPr lang="en-US" dirty="0" smtClean="0"/>
              <a:t> 9/2014</a:t>
            </a: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4075268496"/>
              </p:ext>
            </p:extLst>
          </p:nvPr>
        </p:nvGraphicFramePr>
        <p:xfrm>
          <a:off x="1649730" y="1381761"/>
          <a:ext cx="5844540" cy="4541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2526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0" y="6273443"/>
            <a:ext cx="447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Franklin Gothic Book"/>
                <a:cs typeface="Franklin Gothic Book"/>
              </a:rPr>
              <a:t>US Census Bureau, 2012</a:t>
            </a:r>
            <a:endParaRPr lang="en-US" sz="1400" dirty="0">
              <a:solidFill>
                <a:srgbClr val="000000"/>
              </a:solidFill>
              <a:latin typeface="Franklin Gothic Book"/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60877" y="6238146"/>
            <a:ext cx="4383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Credit: Drs. </a:t>
            </a:r>
            <a:r>
              <a:rPr lang="en-US" dirty="0" err="1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Himmelstein</a:t>
            </a:r>
            <a:r>
              <a:rPr lang="en-US" dirty="0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 and </a:t>
            </a:r>
            <a:r>
              <a:rPr lang="en-US" dirty="0" err="1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Woolhandler</a:t>
            </a:r>
            <a:endParaRPr lang="en-US" dirty="0">
              <a:solidFill>
                <a:schemeClr val="bg1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Summary Snapshot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3675" y="1621196"/>
            <a:ext cx="79178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Franklin Gothic Medium" pitchFamily="34" charset="0"/>
              </a:rPr>
              <a:t>The US has by far and away the most </a:t>
            </a:r>
            <a:r>
              <a:rPr lang="en-US" sz="2400" dirty="0">
                <a:latin typeface="Franklin Gothic Medium" pitchFamily="34" charset="0"/>
              </a:rPr>
              <a:t>expensive healthcare system in the world for no extra quality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Franklin Gothic Medium" pitchFamily="34" charset="0"/>
              </a:rPr>
              <a:t>In the US: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Franklin Gothic Medium" pitchFamily="34" charset="0"/>
              </a:rPr>
              <a:t>30 Million remain uninsured WITH the ACA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Franklin Gothic Medium" pitchFamily="34" charset="0"/>
              </a:rPr>
              <a:t>116 Million forgo medical </a:t>
            </a:r>
            <a:r>
              <a:rPr lang="en-US" sz="2400" dirty="0">
                <a:latin typeface="Franklin Gothic Medium" pitchFamily="34" charset="0"/>
              </a:rPr>
              <a:t>c</a:t>
            </a:r>
            <a:r>
              <a:rPr lang="en-US" sz="2400" dirty="0" smtClean="0">
                <a:latin typeface="Franklin Gothic Medium" pitchFamily="34" charset="0"/>
              </a:rPr>
              <a:t>are due to cost annually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Franklin Gothic Medium" pitchFamily="34" charset="0"/>
              </a:rPr>
              <a:t>1.7 Million declare bankruptcy each year due to inability to pay medical bills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Franklin Gothic Medium" pitchFamily="34" charset="0"/>
              </a:rPr>
              <a:t>Estimated 45,000 die per year due to lack of coverage</a:t>
            </a:r>
          </a:p>
        </p:txBody>
      </p:sp>
    </p:spTree>
    <p:extLst>
      <p:ext uri="{BB962C8B-B14F-4D97-AF65-F5344CB8AC3E}">
        <p14:creationId xmlns:p14="http://schemas.microsoft.com/office/powerpoint/2010/main" val="100533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31654" y="1589617"/>
            <a:ext cx="6919563" cy="3637076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Fork in the Road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72739" y="6130137"/>
            <a:ext cx="4471261" cy="5847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latin typeface="Franklin Gothic Book" pitchFamily="34" charset="0"/>
              </a:rPr>
              <a:t>Source: Statistics Canada, Canadian Institute for Health Info, and NCHS/Commerce Dept.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035315"/>
            <a:ext cx="11710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Health costs % of GDP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074571" y="1383124"/>
          <a:ext cx="708238" cy="4166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8238"/>
              </a:tblGrid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19%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17%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15%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13%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11%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9%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7%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0847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Franklin Gothic Book"/>
                          <a:cs typeface="Franklin Gothic Book"/>
                        </a:rPr>
                        <a:t>5%</a:t>
                      </a:r>
                      <a:endParaRPr lang="en-US" sz="2000" dirty="0">
                        <a:solidFill>
                          <a:schemeClr val="tx1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2964690"/>
              </p:ext>
            </p:extLst>
          </p:nvPr>
        </p:nvGraphicFramePr>
        <p:xfrm>
          <a:off x="1831654" y="1589617"/>
          <a:ext cx="6914287" cy="3621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4287"/>
              </a:tblGrid>
              <a:tr h="517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7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7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7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7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731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73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968020" y="5322972"/>
          <a:ext cx="6367605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3521"/>
                <a:gridCol w="1273521"/>
                <a:gridCol w="1273521"/>
                <a:gridCol w="1273521"/>
                <a:gridCol w="1273521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1960</a:t>
                      </a:r>
                      <a:endParaRPr lang="en-US" sz="2000" b="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1970</a:t>
                      </a:r>
                      <a:endParaRPr lang="en-US" sz="2000" b="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1980</a:t>
                      </a:r>
                      <a:endParaRPr lang="en-US" sz="2000" b="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1990</a:t>
                      </a:r>
                      <a:endParaRPr lang="en-US" sz="2000" b="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 smtClean="0">
                          <a:solidFill>
                            <a:srgbClr val="003300"/>
                          </a:solidFill>
                          <a:latin typeface="Franklin Gothic Book"/>
                          <a:cs typeface="Franklin Gothic Book"/>
                        </a:rPr>
                        <a:t>2000</a:t>
                      </a:r>
                      <a:endParaRPr lang="en-US" sz="2000" b="0" dirty="0">
                        <a:solidFill>
                          <a:srgbClr val="003300"/>
                        </a:solidFill>
                        <a:latin typeface="Franklin Gothic Book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Freeform 11"/>
          <p:cNvSpPr/>
          <p:nvPr/>
        </p:nvSpPr>
        <p:spPr>
          <a:xfrm>
            <a:off x="1814950" y="1760127"/>
            <a:ext cx="6909769" cy="3413178"/>
          </a:xfrm>
          <a:custGeom>
            <a:avLst/>
            <a:gdLst>
              <a:gd name="connsiteX0" fmla="*/ 0 w 6925388"/>
              <a:gd name="connsiteY0" fmla="*/ 3738715 h 3738715"/>
              <a:gd name="connsiteX1" fmla="*/ 238449 w 6925388"/>
              <a:gd name="connsiteY1" fmla="*/ 3660960 h 3738715"/>
              <a:gd name="connsiteX2" fmla="*/ 326571 w 6925388"/>
              <a:gd name="connsiteY2" fmla="*/ 3640225 h 3738715"/>
              <a:gd name="connsiteX3" fmla="*/ 466530 w 6925388"/>
              <a:gd name="connsiteY3" fmla="*/ 3572838 h 3738715"/>
              <a:gd name="connsiteX4" fmla="*/ 549469 w 6925388"/>
              <a:gd name="connsiteY4" fmla="*/ 3572838 h 3738715"/>
              <a:gd name="connsiteX5" fmla="*/ 673877 w 6925388"/>
              <a:gd name="connsiteY5" fmla="*/ 3541736 h 3738715"/>
              <a:gd name="connsiteX6" fmla="*/ 819020 w 6925388"/>
              <a:gd name="connsiteY6" fmla="*/ 3526185 h 3738715"/>
              <a:gd name="connsiteX7" fmla="*/ 834571 w 6925388"/>
              <a:gd name="connsiteY7" fmla="*/ 3536552 h 3738715"/>
              <a:gd name="connsiteX8" fmla="*/ 1078204 w 6925388"/>
              <a:gd name="connsiteY8" fmla="*/ 3381042 h 3738715"/>
              <a:gd name="connsiteX9" fmla="*/ 1238898 w 6925388"/>
              <a:gd name="connsiteY9" fmla="*/ 3308470 h 3738715"/>
              <a:gd name="connsiteX10" fmla="*/ 1352939 w 6925388"/>
              <a:gd name="connsiteY10" fmla="*/ 3184062 h 3738715"/>
              <a:gd name="connsiteX11" fmla="*/ 1420326 w 6925388"/>
              <a:gd name="connsiteY11" fmla="*/ 3127042 h 3738715"/>
              <a:gd name="connsiteX12" fmla="*/ 1648408 w 6925388"/>
              <a:gd name="connsiteY12" fmla="*/ 3075205 h 3738715"/>
              <a:gd name="connsiteX13" fmla="*/ 1772816 w 6925388"/>
              <a:gd name="connsiteY13" fmla="*/ 3049287 h 3738715"/>
              <a:gd name="connsiteX14" fmla="*/ 1819469 w 6925388"/>
              <a:gd name="connsiteY14" fmla="*/ 3049287 h 3738715"/>
              <a:gd name="connsiteX15" fmla="*/ 1985347 w 6925388"/>
              <a:gd name="connsiteY15" fmla="*/ 2919695 h 3738715"/>
              <a:gd name="connsiteX16" fmla="*/ 2161592 w 6925388"/>
              <a:gd name="connsiteY16" fmla="*/ 2795287 h 3738715"/>
              <a:gd name="connsiteX17" fmla="*/ 2322286 w 6925388"/>
              <a:gd name="connsiteY17" fmla="*/ 2759001 h 3738715"/>
              <a:gd name="connsiteX18" fmla="*/ 2555551 w 6925388"/>
              <a:gd name="connsiteY18" fmla="*/ 2743450 h 3738715"/>
              <a:gd name="connsiteX19" fmla="*/ 2674775 w 6925388"/>
              <a:gd name="connsiteY19" fmla="*/ 2696797 h 3738715"/>
              <a:gd name="connsiteX20" fmla="*/ 2742163 w 6925388"/>
              <a:gd name="connsiteY20" fmla="*/ 2587940 h 3738715"/>
              <a:gd name="connsiteX21" fmla="*/ 2908041 w 6925388"/>
              <a:gd name="connsiteY21" fmla="*/ 2494633 h 3738715"/>
              <a:gd name="connsiteX22" fmla="*/ 3068735 w 6925388"/>
              <a:gd name="connsiteY22" fmla="*/ 2230266 h 3738715"/>
              <a:gd name="connsiteX23" fmla="*/ 3219061 w 6925388"/>
              <a:gd name="connsiteY23" fmla="*/ 2188797 h 3738715"/>
              <a:gd name="connsiteX24" fmla="*/ 3333102 w 6925388"/>
              <a:gd name="connsiteY24" fmla="*/ 2225082 h 3738715"/>
              <a:gd name="connsiteX25" fmla="*/ 3457510 w 6925388"/>
              <a:gd name="connsiteY25" fmla="*/ 2157695 h 3738715"/>
              <a:gd name="connsiteX26" fmla="*/ 3571551 w 6925388"/>
              <a:gd name="connsiteY26" fmla="*/ 2136960 h 3738715"/>
              <a:gd name="connsiteX27" fmla="*/ 3701143 w 6925388"/>
              <a:gd name="connsiteY27" fmla="*/ 2069572 h 3738715"/>
              <a:gd name="connsiteX28" fmla="*/ 3965510 w 6925388"/>
              <a:gd name="connsiteY28" fmla="*/ 1857042 h 3738715"/>
              <a:gd name="connsiteX29" fmla="*/ 4084735 w 6925388"/>
              <a:gd name="connsiteY29" fmla="*/ 1737817 h 3738715"/>
              <a:gd name="connsiteX30" fmla="*/ 4250612 w 6925388"/>
              <a:gd name="connsiteY30" fmla="*/ 1463082 h 3738715"/>
              <a:gd name="connsiteX31" fmla="*/ 4328367 w 6925388"/>
              <a:gd name="connsiteY31" fmla="*/ 1359409 h 3738715"/>
              <a:gd name="connsiteX32" fmla="*/ 4535714 w 6925388"/>
              <a:gd name="connsiteY32" fmla="*/ 1229817 h 3738715"/>
              <a:gd name="connsiteX33" fmla="*/ 4763796 w 6925388"/>
              <a:gd name="connsiteY33" fmla="*/ 1188348 h 3738715"/>
              <a:gd name="connsiteX34" fmla="*/ 4877837 w 6925388"/>
              <a:gd name="connsiteY34" fmla="*/ 1172797 h 3738715"/>
              <a:gd name="connsiteX35" fmla="*/ 5126653 w 6925388"/>
              <a:gd name="connsiteY35" fmla="*/ 1229817 h 3738715"/>
              <a:gd name="connsiteX36" fmla="*/ 5302898 w 6925388"/>
              <a:gd name="connsiteY36" fmla="*/ 1229817 h 3738715"/>
              <a:gd name="connsiteX37" fmla="*/ 5546530 w 6925388"/>
              <a:gd name="connsiteY37" fmla="*/ 1183164 h 3738715"/>
              <a:gd name="connsiteX38" fmla="*/ 5826449 w 6925388"/>
              <a:gd name="connsiteY38" fmla="*/ 737368 h 3738715"/>
              <a:gd name="connsiteX39" fmla="*/ 5992326 w 6925388"/>
              <a:gd name="connsiteY39" fmla="*/ 581858 h 3738715"/>
              <a:gd name="connsiteX40" fmla="*/ 6272245 w 6925388"/>
              <a:gd name="connsiteY40" fmla="*/ 555940 h 3738715"/>
              <a:gd name="connsiteX41" fmla="*/ 6370735 w 6925388"/>
              <a:gd name="connsiteY41" fmla="*/ 493736 h 3738715"/>
              <a:gd name="connsiteX42" fmla="*/ 6510694 w 6925388"/>
              <a:gd name="connsiteY42" fmla="*/ 467817 h 3738715"/>
              <a:gd name="connsiteX43" fmla="*/ 6650653 w 6925388"/>
              <a:gd name="connsiteY43" fmla="*/ 343409 h 3738715"/>
              <a:gd name="connsiteX44" fmla="*/ 6806163 w 6925388"/>
              <a:gd name="connsiteY44" fmla="*/ 27205 h 3738715"/>
              <a:gd name="connsiteX45" fmla="*/ 6925388 w 6925388"/>
              <a:gd name="connsiteY45" fmla="*/ 16838 h 3738715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06163 w 7501890"/>
              <a:gd name="connsiteY44" fmla="*/ 172326 h 3883836"/>
              <a:gd name="connsiteX45" fmla="*/ 7501890 w 7501890"/>
              <a:gd name="connsiteY45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7293516 w 7501890"/>
              <a:gd name="connsiteY44" fmla="*/ 128722 h 3883836"/>
              <a:gd name="connsiteX45" fmla="*/ 7501890 w 7501890"/>
              <a:gd name="connsiteY45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128722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128722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128722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128722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128722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10694 w 7501890"/>
              <a:gd name="connsiteY42" fmla="*/ 612938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49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56167 w 7501890"/>
              <a:gd name="connsiteY38" fmla="*/ 90117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56167 w 7501890"/>
              <a:gd name="connsiteY38" fmla="*/ 90117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56167 w 7501890"/>
              <a:gd name="connsiteY38" fmla="*/ 90117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56167 w 7501890"/>
              <a:gd name="connsiteY38" fmla="*/ 90117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26450 w 7501890"/>
              <a:gd name="connsiteY38" fmla="*/ 882489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28367 w 7501890"/>
              <a:gd name="connsiteY31" fmla="*/ 1504530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50612 w 7501890"/>
              <a:gd name="connsiteY30" fmla="*/ 160820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62498 w 7501890"/>
              <a:gd name="connsiteY30" fmla="*/ 168918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62498 w 7501890"/>
              <a:gd name="connsiteY30" fmla="*/ 168918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068735 w 7501890"/>
              <a:gd name="connsiteY22" fmla="*/ 2375387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62498 w 7501890"/>
              <a:gd name="connsiteY30" fmla="*/ 168918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61592 w 7501890"/>
              <a:gd name="connsiteY16" fmla="*/ 2940408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104396 w 7501890"/>
              <a:gd name="connsiteY22" fmla="*/ 2394075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62498 w 7501890"/>
              <a:gd name="connsiteY30" fmla="*/ 168918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85347 w 7501890"/>
              <a:gd name="connsiteY15" fmla="*/ 3064816 h 3883836"/>
              <a:gd name="connsiteX16" fmla="*/ 2185365 w 7501890"/>
              <a:gd name="connsiteY16" fmla="*/ 2959095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104396 w 7501890"/>
              <a:gd name="connsiteY22" fmla="*/ 2394075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62498 w 7501890"/>
              <a:gd name="connsiteY30" fmla="*/ 168918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  <a:gd name="connsiteX0" fmla="*/ 0 w 7501890"/>
              <a:gd name="connsiteY0" fmla="*/ 3883836 h 3883836"/>
              <a:gd name="connsiteX1" fmla="*/ 238449 w 7501890"/>
              <a:gd name="connsiteY1" fmla="*/ 3806081 h 3883836"/>
              <a:gd name="connsiteX2" fmla="*/ 326571 w 7501890"/>
              <a:gd name="connsiteY2" fmla="*/ 3785346 h 3883836"/>
              <a:gd name="connsiteX3" fmla="*/ 466530 w 7501890"/>
              <a:gd name="connsiteY3" fmla="*/ 3717959 h 3883836"/>
              <a:gd name="connsiteX4" fmla="*/ 549469 w 7501890"/>
              <a:gd name="connsiteY4" fmla="*/ 3717959 h 3883836"/>
              <a:gd name="connsiteX5" fmla="*/ 673877 w 7501890"/>
              <a:gd name="connsiteY5" fmla="*/ 3686857 h 3883836"/>
              <a:gd name="connsiteX6" fmla="*/ 819020 w 7501890"/>
              <a:gd name="connsiteY6" fmla="*/ 3671306 h 3883836"/>
              <a:gd name="connsiteX7" fmla="*/ 834571 w 7501890"/>
              <a:gd name="connsiteY7" fmla="*/ 3681673 h 3883836"/>
              <a:gd name="connsiteX8" fmla="*/ 1078204 w 7501890"/>
              <a:gd name="connsiteY8" fmla="*/ 3526163 h 3883836"/>
              <a:gd name="connsiteX9" fmla="*/ 1238898 w 7501890"/>
              <a:gd name="connsiteY9" fmla="*/ 3453591 h 3883836"/>
              <a:gd name="connsiteX10" fmla="*/ 1352939 w 7501890"/>
              <a:gd name="connsiteY10" fmla="*/ 3329183 h 3883836"/>
              <a:gd name="connsiteX11" fmla="*/ 1420326 w 7501890"/>
              <a:gd name="connsiteY11" fmla="*/ 3272163 h 3883836"/>
              <a:gd name="connsiteX12" fmla="*/ 1648408 w 7501890"/>
              <a:gd name="connsiteY12" fmla="*/ 3220326 h 3883836"/>
              <a:gd name="connsiteX13" fmla="*/ 1772816 w 7501890"/>
              <a:gd name="connsiteY13" fmla="*/ 3194408 h 3883836"/>
              <a:gd name="connsiteX14" fmla="*/ 1819469 w 7501890"/>
              <a:gd name="connsiteY14" fmla="*/ 3194408 h 3883836"/>
              <a:gd name="connsiteX15" fmla="*/ 1997233 w 7501890"/>
              <a:gd name="connsiteY15" fmla="*/ 3089733 h 3883836"/>
              <a:gd name="connsiteX16" fmla="*/ 2185365 w 7501890"/>
              <a:gd name="connsiteY16" fmla="*/ 2959095 h 3883836"/>
              <a:gd name="connsiteX17" fmla="*/ 2322286 w 7501890"/>
              <a:gd name="connsiteY17" fmla="*/ 2904122 h 3883836"/>
              <a:gd name="connsiteX18" fmla="*/ 2555551 w 7501890"/>
              <a:gd name="connsiteY18" fmla="*/ 2888571 h 3883836"/>
              <a:gd name="connsiteX19" fmla="*/ 2674775 w 7501890"/>
              <a:gd name="connsiteY19" fmla="*/ 2841918 h 3883836"/>
              <a:gd name="connsiteX20" fmla="*/ 2742163 w 7501890"/>
              <a:gd name="connsiteY20" fmla="*/ 2733061 h 3883836"/>
              <a:gd name="connsiteX21" fmla="*/ 2908041 w 7501890"/>
              <a:gd name="connsiteY21" fmla="*/ 2639754 h 3883836"/>
              <a:gd name="connsiteX22" fmla="*/ 3104396 w 7501890"/>
              <a:gd name="connsiteY22" fmla="*/ 2394075 h 3883836"/>
              <a:gd name="connsiteX23" fmla="*/ 3219061 w 7501890"/>
              <a:gd name="connsiteY23" fmla="*/ 2333918 h 3883836"/>
              <a:gd name="connsiteX24" fmla="*/ 3333102 w 7501890"/>
              <a:gd name="connsiteY24" fmla="*/ 2370203 h 3883836"/>
              <a:gd name="connsiteX25" fmla="*/ 3457510 w 7501890"/>
              <a:gd name="connsiteY25" fmla="*/ 2302816 h 3883836"/>
              <a:gd name="connsiteX26" fmla="*/ 3571551 w 7501890"/>
              <a:gd name="connsiteY26" fmla="*/ 2282081 h 3883836"/>
              <a:gd name="connsiteX27" fmla="*/ 3701143 w 7501890"/>
              <a:gd name="connsiteY27" fmla="*/ 2214693 h 3883836"/>
              <a:gd name="connsiteX28" fmla="*/ 3965510 w 7501890"/>
              <a:gd name="connsiteY28" fmla="*/ 2002163 h 3883836"/>
              <a:gd name="connsiteX29" fmla="*/ 4084735 w 7501890"/>
              <a:gd name="connsiteY29" fmla="*/ 1882938 h 3883836"/>
              <a:gd name="connsiteX30" fmla="*/ 4262498 w 7501890"/>
              <a:gd name="connsiteY30" fmla="*/ 1689183 h 3883836"/>
              <a:gd name="connsiteX31" fmla="*/ 4358084 w 7501890"/>
              <a:gd name="connsiteY31" fmla="*/ 1510758 h 3883836"/>
              <a:gd name="connsiteX32" fmla="*/ 4535714 w 7501890"/>
              <a:gd name="connsiteY32" fmla="*/ 1374938 h 3883836"/>
              <a:gd name="connsiteX33" fmla="*/ 4763796 w 7501890"/>
              <a:gd name="connsiteY33" fmla="*/ 1333469 h 3883836"/>
              <a:gd name="connsiteX34" fmla="*/ 4877837 w 7501890"/>
              <a:gd name="connsiteY34" fmla="*/ 1317918 h 3883836"/>
              <a:gd name="connsiteX35" fmla="*/ 5126653 w 7501890"/>
              <a:gd name="connsiteY35" fmla="*/ 1374938 h 3883836"/>
              <a:gd name="connsiteX36" fmla="*/ 5302898 w 7501890"/>
              <a:gd name="connsiteY36" fmla="*/ 1374938 h 3883836"/>
              <a:gd name="connsiteX37" fmla="*/ 5546530 w 7501890"/>
              <a:gd name="connsiteY37" fmla="*/ 1328285 h 3883836"/>
              <a:gd name="connsiteX38" fmla="*/ 5868053 w 7501890"/>
              <a:gd name="connsiteY38" fmla="*/ 894947 h 3883836"/>
              <a:gd name="connsiteX39" fmla="*/ 5992326 w 7501890"/>
              <a:gd name="connsiteY39" fmla="*/ 726979 h 3883836"/>
              <a:gd name="connsiteX40" fmla="*/ 6272245 w 7501890"/>
              <a:gd name="connsiteY40" fmla="*/ 701061 h 3883836"/>
              <a:gd name="connsiteX41" fmla="*/ 6370735 w 7501890"/>
              <a:gd name="connsiteY41" fmla="*/ 638857 h 3883836"/>
              <a:gd name="connsiteX42" fmla="*/ 6504751 w 7501890"/>
              <a:gd name="connsiteY42" fmla="*/ 575563 h 3883836"/>
              <a:gd name="connsiteX43" fmla="*/ 6650653 w 7501890"/>
              <a:gd name="connsiteY43" fmla="*/ 488530 h 3883836"/>
              <a:gd name="connsiteX44" fmla="*/ 6849413 w 7501890"/>
              <a:gd name="connsiteY44" fmla="*/ 115103 h 3883836"/>
              <a:gd name="connsiteX45" fmla="*/ 7293516 w 7501890"/>
              <a:gd name="connsiteY45" fmla="*/ 91347 h 3883836"/>
              <a:gd name="connsiteX46" fmla="*/ 7501890 w 7501890"/>
              <a:gd name="connsiteY46" fmla="*/ 0 h 3883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501890" h="3883836">
                <a:moveTo>
                  <a:pt x="0" y="3883836"/>
                </a:moveTo>
                <a:lnTo>
                  <a:pt x="238449" y="3806081"/>
                </a:lnTo>
                <a:cubicBezTo>
                  <a:pt x="292877" y="3789666"/>
                  <a:pt x="288558" y="3800033"/>
                  <a:pt x="326571" y="3785346"/>
                </a:cubicBezTo>
                <a:cubicBezTo>
                  <a:pt x="364584" y="3770659"/>
                  <a:pt x="429380" y="3729190"/>
                  <a:pt x="466530" y="3717959"/>
                </a:cubicBezTo>
                <a:cubicBezTo>
                  <a:pt x="503680" y="3706728"/>
                  <a:pt x="514911" y="3723143"/>
                  <a:pt x="549469" y="3717959"/>
                </a:cubicBezTo>
                <a:cubicBezTo>
                  <a:pt x="584027" y="3712775"/>
                  <a:pt x="628952" y="3694632"/>
                  <a:pt x="673877" y="3686857"/>
                </a:cubicBezTo>
                <a:cubicBezTo>
                  <a:pt x="718802" y="3679082"/>
                  <a:pt x="792238" y="3672170"/>
                  <a:pt x="819020" y="3671306"/>
                </a:cubicBezTo>
                <a:cubicBezTo>
                  <a:pt x="845802" y="3670442"/>
                  <a:pt x="791374" y="3705863"/>
                  <a:pt x="834571" y="3681673"/>
                </a:cubicBezTo>
                <a:cubicBezTo>
                  <a:pt x="877768" y="3657483"/>
                  <a:pt x="1010816" y="3564177"/>
                  <a:pt x="1078204" y="3526163"/>
                </a:cubicBezTo>
                <a:cubicBezTo>
                  <a:pt x="1145592" y="3488149"/>
                  <a:pt x="1193109" y="3486421"/>
                  <a:pt x="1238898" y="3453591"/>
                </a:cubicBezTo>
                <a:cubicBezTo>
                  <a:pt x="1284687" y="3420761"/>
                  <a:pt x="1322701" y="3359421"/>
                  <a:pt x="1352939" y="3329183"/>
                </a:cubicBezTo>
                <a:cubicBezTo>
                  <a:pt x="1383177" y="3298945"/>
                  <a:pt x="1371081" y="3290306"/>
                  <a:pt x="1420326" y="3272163"/>
                </a:cubicBezTo>
                <a:cubicBezTo>
                  <a:pt x="1469571" y="3254020"/>
                  <a:pt x="1589660" y="3233285"/>
                  <a:pt x="1648408" y="3220326"/>
                </a:cubicBezTo>
                <a:cubicBezTo>
                  <a:pt x="1707156" y="3207367"/>
                  <a:pt x="1744306" y="3198728"/>
                  <a:pt x="1772816" y="3194408"/>
                </a:cubicBezTo>
                <a:cubicBezTo>
                  <a:pt x="1801326" y="3190088"/>
                  <a:pt x="1782066" y="3211854"/>
                  <a:pt x="1819469" y="3194408"/>
                </a:cubicBezTo>
                <a:cubicBezTo>
                  <a:pt x="1856872" y="3176962"/>
                  <a:pt x="1936250" y="3128952"/>
                  <a:pt x="1997233" y="3089733"/>
                </a:cubicBezTo>
                <a:cubicBezTo>
                  <a:pt x="2058216" y="3050514"/>
                  <a:pt x="2131190" y="2990030"/>
                  <a:pt x="2185365" y="2959095"/>
                </a:cubicBezTo>
                <a:cubicBezTo>
                  <a:pt x="2239540" y="2928160"/>
                  <a:pt x="2260588" y="2915876"/>
                  <a:pt x="2322286" y="2904122"/>
                </a:cubicBezTo>
                <a:cubicBezTo>
                  <a:pt x="2383984" y="2892368"/>
                  <a:pt x="2496803" y="2898938"/>
                  <a:pt x="2555551" y="2888571"/>
                </a:cubicBezTo>
                <a:cubicBezTo>
                  <a:pt x="2614299" y="2878204"/>
                  <a:pt x="2643673" y="2867836"/>
                  <a:pt x="2674775" y="2841918"/>
                </a:cubicBezTo>
                <a:cubicBezTo>
                  <a:pt x="2705877" y="2816000"/>
                  <a:pt x="2703285" y="2766755"/>
                  <a:pt x="2742163" y="2733061"/>
                </a:cubicBezTo>
                <a:cubicBezTo>
                  <a:pt x="2781041" y="2699367"/>
                  <a:pt x="2847669" y="2696252"/>
                  <a:pt x="2908041" y="2639754"/>
                </a:cubicBezTo>
                <a:cubicBezTo>
                  <a:pt x="2968413" y="2583256"/>
                  <a:pt x="3052559" y="2445048"/>
                  <a:pt x="3104396" y="2394075"/>
                </a:cubicBezTo>
                <a:cubicBezTo>
                  <a:pt x="3156233" y="2343102"/>
                  <a:pt x="3180943" y="2337897"/>
                  <a:pt x="3219061" y="2333918"/>
                </a:cubicBezTo>
                <a:cubicBezTo>
                  <a:pt x="3257179" y="2329939"/>
                  <a:pt x="3293361" y="2375387"/>
                  <a:pt x="3333102" y="2370203"/>
                </a:cubicBezTo>
                <a:cubicBezTo>
                  <a:pt x="3372844" y="2365019"/>
                  <a:pt x="3417769" y="2317503"/>
                  <a:pt x="3457510" y="2302816"/>
                </a:cubicBezTo>
                <a:cubicBezTo>
                  <a:pt x="3497251" y="2288129"/>
                  <a:pt x="3530946" y="2296768"/>
                  <a:pt x="3571551" y="2282081"/>
                </a:cubicBezTo>
                <a:cubicBezTo>
                  <a:pt x="3612156" y="2267394"/>
                  <a:pt x="3635483" y="2261346"/>
                  <a:pt x="3701143" y="2214693"/>
                </a:cubicBezTo>
                <a:cubicBezTo>
                  <a:pt x="3766803" y="2168040"/>
                  <a:pt x="3901578" y="2057455"/>
                  <a:pt x="3965510" y="2002163"/>
                </a:cubicBezTo>
                <a:cubicBezTo>
                  <a:pt x="4029442" y="1946871"/>
                  <a:pt x="4035237" y="1935101"/>
                  <a:pt x="4084735" y="1882938"/>
                </a:cubicBezTo>
                <a:cubicBezTo>
                  <a:pt x="4134233" y="1830775"/>
                  <a:pt x="4216940" y="1751213"/>
                  <a:pt x="4262498" y="1689183"/>
                </a:cubicBezTo>
                <a:cubicBezTo>
                  <a:pt x="4284284" y="1596006"/>
                  <a:pt x="4312548" y="1563132"/>
                  <a:pt x="4358084" y="1510758"/>
                </a:cubicBezTo>
                <a:cubicBezTo>
                  <a:pt x="4403620" y="1458384"/>
                  <a:pt x="4468095" y="1404486"/>
                  <a:pt x="4535714" y="1374938"/>
                </a:cubicBezTo>
                <a:cubicBezTo>
                  <a:pt x="4603333" y="1345390"/>
                  <a:pt x="4706776" y="1342972"/>
                  <a:pt x="4763796" y="1333469"/>
                </a:cubicBezTo>
                <a:cubicBezTo>
                  <a:pt x="4820816" y="1323966"/>
                  <a:pt x="4817361" y="1311007"/>
                  <a:pt x="4877837" y="1317918"/>
                </a:cubicBezTo>
                <a:cubicBezTo>
                  <a:pt x="4938313" y="1324829"/>
                  <a:pt x="5055810" y="1365435"/>
                  <a:pt x="5126653" y="1374938"/>
                </a:cubicBezTo>
                <a:cubicBezTo>
                  <a:pt x="5197497" y="1384441"/>
                  <a:pt x="5232918" y="1382714"/>
                  <a:pt x="5302898" y="1374938"/>
                </a:cubicBezTo>
                <a:cubicBezTo>
                  <a:pt x="5372878" y="1367162"/>
                  <a:pt x="5452338" y="1408283"/>
                  <a:pt x="5546530" y="1328285"/>
                </a:cubicBezTo>
                <a:cubicBezTo>
                  <a:pt x="5640722" y="1248287"/>
                  <a:pt x="5787810" y="951561"/>
                  <a:pt x="5868053" y="894947"/>
                </a:cubicBezTo>
                <a:cubicBezTo>
                  <a:pt x="5930466" y="807187"/>
                  <a:pt x="5924961" y="759293"/>
                  <a:pt x="5992326" y="726979"/>
                </a:cubicBezTo>
                <a:cubicBezTo>
                  <a:pt x="6059691" y="694665"/>
                  <a:pt x="6209177" y="715748"/>
                  <a:pt x="6272245" y="701061"/>
                </a:cubicBezTo>
                <a:cubicBezTo>
                  <a:pt x="6335313" y="686374"/>
                  <a:pt x="6331984" y="659773"/>
                  <a:pt x="6370735" y="638857"/>
                </a:cubicBezTo>
                <a:cubicBezTo>
                  <a:pt x="6409486" y="617941"/>
                  <a:pt x="6458098" y="600617"/>
                  <a:pt x="6504751" y="575563"/>
                </a:cubicBezTo>
                <a:cubicBezTo>
                  <a:pt x="6551404" y="550509"/>
                  <a:pt x="6593209" y="565273"/>
                  <a:pt x="6650653" y="488530"/>
                </a:cubicBezTo>
                <a:cubicBezTo>
                  <a:pt x="6708097" y="411787"/>
                  <a:pt x="6783872" y="218676"/>
                  <a:pt x="6849413" y="115103"/>
                </a:cubicBezTo>
                <a:cubicBezTo>
                  <a:pt x="7045708" y="92511"/>
                  <a:pt x="7072838" y="82500"/>
                  <a:pt x="7293516" y="91347"/>
                </a:cubicBezTo>
                <a:cubicBezTo>
                  <a:pt x="7380909" y="61835"/>
                  <a:pt x="7501890" y="0"/>
                  <a:pt x="7501890" y="0"/>
                </a:cubicBezTo>
              </a:path>
            </a:pathLst>
          </a:custGeom>
          <a:ln w="76200" cap="rnd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836558" y="3486863"/>
            <a:ext cx="6886871" cy="1609271"/>
          </a:xfrm>
          <a:custGeom>
            <a:avLst/>
            <a:gdLst>
              <a:gd name="connsiteX0" fmla="*/ 0 w 6920204"/>
              <a:gd name="connsiteY0" fmla="*/ 1925651 h 1925651"/>
              <a:gd name="connsiteX1" fmla="*/ 124408 w 6920204"/>
              <a:gd name="connsiteY1" fmla="*/ 1811610 h 1925651"/>
              <a:gd name="connsiteX2" fmla="*/ 316204 w 6920204"/>
              <a:gd name="connsiteY2" fmla="*/ 1821977 h 1925651"/>
              <a:gd name="connsiteX3" fmla="*/ 425061 w 6920204"/>
              <a:gd name="connsiteY3" fmla="*/ 1775324 h 1925651"/>
              <a:gd name="connsiteX4" fmla="*/ 653142 w 6920204"/>
              <a:gd name="connsiteY4" fmla="*/ 1764957 h 1925651"/>
              <a:gd name="connsiteX5" fmla="*/ 839755 w 6920204"/>
              <a:gd name="connsiteY5" fmla="*/ 1754589 h 1925651"/>
              <a:gd name="connsiteX6" fmla="*/ 1150775 w 6920204"/>
              <a:gd name="connsiteY6" fmla="*/ 1567977 h 1925651"/>
              <a:gd name="connsiteX7" fmla="*/ 1270000 w 6920204"/>
              <a:gd name="connsiteY7" fmla="*/ 1542059 h 1925651"/>
              <a:gd name="connsiteX8" fmla="*/ 1415142 w 6920204"/>
              <a:gd name="connsiteY8" fmla="*/ 1443569 h 1925651"/>
              <a:gd name="connsiteX9" fmla="*/ 1544734 w 6920204"/>
              <a:gd name="connsiteY9" fmla="*/ 1386549 h 1925651"/>
              <a:gd name="connsiteX10" fmla="*/ 1752081 w 6920204"/>
              <a:gd name="connsiteY10" fmla="*/ 1459120 h 1925651"/>
              <a:gd name="connsiteX11" fmla="*/ 1949061 w 6920204"/>
              <a:gd name="connsiteY11" fmla="*/ 1516140 h 1925651"/>
              <a:gd name="connsiteX12" fmla="*/ 2177142 w 6920204"/>
              <a:gd name="connsiteY12" fmla="*/ 1469487 h 1925651"/>
              <a:gd name="connsiteX13" fmla="*/ 2534816 w 6920204"/>
              <a:gd name="connsiteY13" fmla="*/ 1500589 h 1925651"/>
              <a:gd name="connsiteX14" fmla="*/ 2643673 w 6920204"/>
              <a:gd name="connsiteY14" fmla="*/ 1526508 h 1925651"/>
              <a:gd name="connsiteX15" fmla="*/ 2788816 w 6920204"/>
              <a:gd name="connsiteY15" fmla="*/ 1422834 h 1925651"/>
              <a:gd name="connsiteX16" fmla="*/ 2908040 w 6920204"/>
              <a:gd name="connsiteY16" fmla="*/ 1376181 h 1925651"/>
              <a:gd name="connsiteX17" fmla="*/ 3048000 w 6920204"/>
              <a:gd name="connsiteY17" fmla="*/ 1142916 h 1925651"/>
              <a:gd name="connsiteX18" fmla="*/ 3203510 w 6920204"/>
              <a:gd name="connsiteY18" fmla="*/ 1085896 h 1925651"/>
              <a:gd name="connsiteX19" fmla="*/ 3338285 w 6920204"/>
              <a:gd name="connsiteY19" fmla="*/ 1127365 h 1925651"/>
              <a:gd name="connsiteX20" fmla="*/ 3498979 w 6920204"/>
              <a:gd name="connsiteY20" fmla="*/ 1106630 h 1925651"/>
              <a:gd name="connsiteX21" fmla="*/ 3602653 w 6920204"/>
              <a:gd name="connsiteY21" fmla="*/ 1013324 h 1925651"/>
              <a:gd name="connsiteX22" fmla="*/ 3867020 w 6920204"/>
              <a:gd name="connsiteY22" fmla="*/ 1085896 h 1925651"/>
              <a:gd name="connsiteX23" fmla="*/ 4017346 w 6920204"/>
              <a:gd name="connsiteY23" fmla="*/ 1023691 h 1925651"/>
              <a:gd name="connsiteX24" fmla="*/ 4260979 w 6920204"/>
              <a:gd name="connsiteY24" fmla="*/ 738589 h 1925651"/>
              <a:gd name="connsiteX25" fmla="*/ 4297265 w 6920204"/>
              <a:gd name="connsiteY25" fmla="*/ 676385 h 1925651"/>
              <a:gd name="connsiteX26" fmla="*/ 4447591 w 6920204"/>
              <a:gd name="connsiteY26" fmla="*/ 593447 h 1925651"/>
              <a:gd name="connsiteX27" fmla="*/ 4644571 w 6920204"/>
              <a:gd name="connsiteY27" fmla="*/ 691936 h 1925651"/>
              <a:gd name="connsiteX28" fmla="*/ 4908938 w 6920204"/>
              <a:gd name="connsiteY28" fmla="*/ 878549 h 1925651"/>
              <a:gd name="connsiteX29" fmla="*/ 5028163 w 6920204"/>
              <a:gd name="connsiteY29" fmla="*/ 909651 h 1925651"/>
              <a:gd name="connsiteX30" fmla="*/ 5157755 w 6920204"/>
              <a:gd name="connsiteY30" fmla="*/ 899283 h 1925651"/>
              <a:gd name="connsiteX31" fmla="*/ 5282163 w 6920204"/>
              <a:gd name="connsiteY31" fmla="*/ 811161 h 1925651"/>
              <a:gd name="connsiteX32" fmla="*/ 5453224 w 6920204"/>
              <a:gd name="connsiteY32" fmla="*/ 821528 h 1925651"/>
              <a:gd name="connsiteX33" fmla="*/ 5551714 w 6920204"/>
              <a:gd name="connsiteY33" fmla="*/ 857814 h 1925651"/>
              <a:gd name="connsiteX34" fmla="*/ 5702040 w 6920204"/>
              <a:gd name="connsiteY34" fmla="*/ 666018 h 1925651"/>
              <a:gd name="connsiteX35" fmla="*/ 5950857 w 6920204"/>
              <a:gd name="connsiteY35" fmla="*/ 526059 h 1925651"/>
              <a:gd name="connsiteX36" fmla="*/ 6116734 w 6920204"/>
              <a:gd name="connsiteY36" fmla="*/ 520875 h 1925651"/>
              <a:gd name="connsiteX37" fmla="*/ 6401836 w 6920204"/>
              <a:gd name="connsiteY37" fmla="*/ 417202 h 1925651"/>
              <a:gd name="connsiteX38" fmla="*/ 6650653 w 6920204"/>
              <a:gd name="connsiteY38" fmla="*/ 375732 h 1925651"/>
              <a:gd name="connsiteX39" fmla="*/ 6795795 w 6920204"/>
              <a:gd name="connsiteY39" fmla="*/ 12875 h 1925651"/>
              <a:gd name="connsiteX40" fmla="*/ 6920204 w 6920204"/>
              <a:gd name="connsiteY40" fmla="*/ 75079 h 1925651"/>
              <a:gd name="connsiteX0" fmla="*/ 0 w 6920204"/>
              <a:gd name="connsiteY0" fmla="*/ 1925651 h 1925651"/>
              <a:gd name="connsiteX1" fmla="*/ 124408 w 6920204"/>
              <a:gd name="connsiteY1" fmla="*/ 1811610 h 1925651"/>
              <a:gd name="connsiteX2" fmla="*/ 316204 w 6920204"/>
              <a:gd name="connsiteY2" fmla="*/ 1821977 h 1925651"/>
              <a:gd name="connsiteX3" fmla="*/ 425061 w 6920204"/>
              <a:gd name="connsiteY3" fmla="*/ 1775324 h 1925651"/>
              <a:gd name="connsiteX4" fmla="*/ 653142 w 6920204"/>
              <a:gd name="connsiteY4" fmla="*/ 1764957 h 1925651"/>
              <a:gd name="connsiteX5" fmla="*/ 839755 w 6920204"/>
              <a:gd name="connsiteY5" fmla="*/ 1754589 h 1925651"/>
              <a:gd name="connsiteX6" fmla="*/ 1150775 w 6920204"/>
              <a:gd name="connsiteY6" fmla="*/ 1567977 h 1925651"/>
              <a:gd name="connsiteX7" fmla="*/ 1270000 w 6920204"/>
              <a:gd name="connsiteY7" fmla="*/ 1542059 h 1925651"/>
              <a:gd name="connsiteX8" fmla="*/ 1415142 w 6920204"/>
              <a:gd name="connsiteY8" fmla="*/ 1443569 h 1925651"/>
              <a:gd name="connsiteX9" fmla="*/ 1544734 w 6920204"/>
              <a:gd name="connsiteY9" fmla="*/ 1386549 h 1925651"/>
              <a:gd name="connsiteX10" fmla="*/ 1752081 w 6920204"/>
              <a:gd name="connsiteY10" fmla="*/ 1459120 h 1925651"/>
              <a:gd name="connsiteX11" fmla="*/ 1949061 w 6920204"/>
              <a:gd name="connsiteY11" fmla="*/ 1516140 h 1925651"/>
              <a:gd name="connsiteX12" fmla="*/ 2177142 w 6920204"/>
              <a:gd name="connsiteY12" fmla="*/ 1469487 h 1925651"/>
              <a:gd name="connsiteX13" fmla="*/ 2534816 w 6920204"/>
              <a:gd name="connsiteY13" fmla="*/ 1500589 h 1925651"/>
              <a:gd name="connsiteX14" fmla="*/ 2643673 w 6920204"/>
              <a:gd name="connsiteY14" fmla="*/ 1526508 h 1925651"/>
              <a:gd name="connsiteX15" fmla="*/ 2788816 w 6920204"/>
              <a:gd name="connsiteY15" fmla="*/ 1422834 h 1925651"/>
              <a:gd name="connsiteX16" fmla="*/ 2908040 w 6920204"/>
              <a:gd name="connsiteY16" fmla="*/ 1376181 h 1925651"/>
              <a:gd name="connsiteX17" fmla="*/ 3048000 w 6920204"/>
              <a:gd name="connsiteY17" fmla="*/ 1142916 h 1925651"/>
              <a:gd name="connsiteX18" fmla="*/ 3203510 w 6920204"/>
              <a:gd name="connsiteY18" fmla="*/ 1085896 h 1925651"/>
              <a:gd name="connsiteX19" fmla="*/ 3338285 w 6920204"/>
              <a:gd name="connsiteY19" fmla="*/ 1127365 h 1925651"/>
              <a:gd name="connsiteX20" fmla="*/ 3498979 w 6920204"/>
              <a:gd name="connsiteY20" fmla="*/ 1106630 h 1925651"/>
              <a:gd name="connsiteX21" fmla="*/ 3602653 w 6920204"/>
              <a:gd name="connsiteY21" fmla="*/ 1013324 h 1925651"/>
              <a:gd name="connsiteX22" fmla="*/ 3867020 w 6920204"/>
              <a:gd name="connsiteY22" fmla="*/ 1085896 h 1925651"/>
              <a:gd name="connsiteX23" fmla="*/ 4017346 w 6920204"/>
              <a:gd name="connsiteY23" fmla="*/ 1023691 h 1925651"/>
              <a:gd name="connsiteX24" fmla="*/ 4260979 w 6920204"/>
              <a:gd name="connsiteY24" fmla="*/ 738589 h 1925651"/>
              <a:gd name="connsiteX25" fmla="*/ 4297265 w 6920204"/>
              <a:gd name="connsiteY25" fmla="*/ 676385 h 1925651"/>
              <a:gd name="connsiteX26" fmla="*/ 4447591 w 6920204"/>
              <a:gd name="connsiteY26" fmla="*/ 593447 h 1925651"/>
              <a:gd name="connsiteX27" fmla="*/ 4644571 w 6920204"/>
              <a:gd name="connsiteY27" fmla="*/ 691936 h 1925651"/>
              <a:gd name="connsiteX28" fmla="*/ 4908938 w 6920204"/>
              <a:gd name="connsiteY28" fmla="*/ 878549 h 1925651"/>
              <a:gd name="connsiteX29" fmla="*/ 5028163 w 6920204"/>
              <a:gd name="connsiteY29" fmla="*/ 909651 h 1925651"/>
              <a:gd name="connsiteX30" fmla="*/ 5157755 w 6920204"/>
              <a:gd name="connsiteY30" fmla="*/ 899283 h 1925651"/>
              <a:gd name="connsiteX31" fmla="*/ 5282163 w 6920204"/>
              <a:gd name="connsiteY31" fmla="*/ 811161 h 1925651"/>
              <a:gd name="connsiteX32" fmla="*/ 5453224 w 6920204"/>
              <a:gd name="connsiteY32" fmla="*/ 821528 h 1925651"/>
              <a:gd name="connsiteX33" fmla="*/ 5551714 w 6920204"/>
              <a:gd name="connsiteY33" fmla="*/ 857814 h 1925651"/>
              <a:gd name="connsiteX34" fmla="*/ 5702040 w 6920204"/>
              <a:gd name="connsiteY34" fmla="*/ 666018 h 1925651"/>
              <a:gd name="connsiteX35" fmla="*/ 5950857 w 6920204"/>
              <a:gd name="connsiteY35" fmla="*/ 526059 h 1925651"/>
              <a:gd name="connsiteX36" fmla="*/ 6116734 w 6920204"/>
              <a:gd name="connsiteY36" fmla="*/ 520875 h 1925651"/>
              <a:gd name="connsiteX37" fmla="*/ 6395932 w 6920204"/>
              <a:gd name="connsiteY37" fmla="*/ 467544 h 1925651"/>
              <a:gd name="connsiteX38" fmla="*/ 6650653 w 6920204"/>
              <a:gd name="connsiteY38" fmla="*/ 375732 h 1925651"/>
              <a:gd name="connsiteX39" fmla="*/ 6795795 w 6920204"/>
              <a:gd name="connsiteY39" fmla="*/ 12875 h 1925651"/>
              <a:gd name="connsiteX40" fmla="*/ 6920204 w 6920204"/>
              <a:gd name="connsiteY40" fmla="*/ 75079 h 1925651"/>
              <a:gd name="connsiteX0" fmla="*/ 0 w 6920204"/>
              <a:gd name="connsiteY0" fmla="*/ 1925651 h 1925651"/>
              <a:gd name="connsiteX1" fmla="*/ 124408 w 6920204"/>
              <a:gd name="connsiteY1" fmla="*/ 1811610 h 1925651"/>
              <a:gd name="connsiteX2" fmla="*/ 316204 w 6920204"/>
              <a:gd name="connsiteY2" fmla="*/ 1821977 h 1925651"/>
              <a:gd name="connsiteX3" fmla="*/ 425061 w 6920204"/>
              <a:gd name="connsiteY3" fmla="*/ 1775324 h 1925651"/>
              <a:gd name="connsiteX4" fmla="*/ 653142 w 6920204"/>
              <a:gd name="connsiteY4" fmla="*/ 1764957 h 1925651"/>
              <a:gd name="connsiteX5" fmla="*/ 839755 w 6920204"/>
              <a:gd name="connsiteY5" fmla="*/ 1754589 h 1925651"/>
              <a:gd name="connsiteX6" fmla="*/ 1150775 w 6920204"/>
              <a:gd name="connsiteY6" fmla="*/ 1567977 h 1925651"/>
              <a:gd name="connsiteX7" fmla="*/ 1270000 w 6920204"/>
              <a:gd name="connsiteY7" fmla="*/ 1542059 h 1925651"/>
              <a:gd name="connsiteX8" fmla="*/ 1415142 w 6920204"/>
              <a:gd name="connsiteY8" fmla="*/ 1443569 h 1925651"/>
              <a:gd name="connsiteX9" fmla="*/ 1544734 w 6920204"/>
              <a:gd name="connsiteY9" fmla="*/ 1386549 h 1925651"/>
              <a:gd name="connsiteX10" fmla="*/ 1752081 w 6920204"/>
              <a:gd name="connsiteY10" fmla="*/ 1459120 h 1925651"/>
              <a:gd name="connsiteX11" fmla="*/ 1949061 w 6920204"/>
              <a:gd name="connsiteY11" fmla="*/ 1516140 h 1925651"/>
              <a:gd name="connsiteX12" fmla="*/ 2177142 w 6920204"/>
              <a:gd name="connsiteY12" fmla="*/ 1469487 h 1925651"/>
              <a:gd name="connsiteX13" fmla="*/ 2534816 w 6920204"/>
              <a:gd name="connsiteY13" fmla="*/ 1500589 h 1925651"/>
              <a:gd name="connsiteX14" fmla="*/ 2643673 w 6920204"/>
              <a:gd name="connsiteY14" fmla="*/ 1526508 h 1925651"/>
              <a:gd name="connsiteX15" fmla="*/ 2788816 w 6920204"/>
              <a:gd name="connsiteY15" fmla="*/ 1422834 h 1925651"/>
              <a:gd name="connsiteX16" fmla="*/ 2908040 w 6920204"/>
              <a:gd name="connsiteY16" fmla="*/ 1376181 h 1925651"/>
              <a:gd name="connsiteX17" fmla="*/ 3048000 w 6920204"/>
              <a:gd name="connsiteY17" fmla="*/ 1142916 h 1925651"/>
              <a:gd name="connsiteX18" fmla="*/ 3203510 w 6920204"/>
              <a:gd name="connsiteY18" fmla="*/ 1085896 h 1925651"/>
              <a:gd name="connsiteX19" fmla="*/ 3338285 w 6920204"/>
              <a:gd name="connsiteY19" fmla="*/ 1127365 h 1925651"/>
              <a:gd name="connsiteX20" fmla="*/ 3498979 w 6920204"/>
              <a:gd name="connsiteY20" fmla="*/ 1106630 h 1925651"/>
              <a:gd name="connsiteX21" fmla="*/ 3602653 w 6920204"/>
              <a:gd name="connsiteY21" fmla="*/ 1013324 h 1925651"/>
              <a:gd name="connsiteX22" fmla="*/ 3867020 w 6920204"/>
              <a:gd name="connsiteY22" fmla="*/ 1085896 h 1925651"/>
              <a:gd name="connsiteX23" fmla="*/ 4017346 w 6920204"/>
              <a:gd name="connsiteY23" fmla="*/ 1023691 h 1925651"/>
              <a:gd name="connsiteX24" fmla="*/ 4260979 w 6920204"/>
              <a:gd name="connsiteY24" fmla="*/ 738589 h 1925651"/>
              <a:gd name="connsiteX25" fmla="*/ 4297265 w 6920204"/>
              <a:gd name="connsiteY25" fmla="*/ 676385 h 1925651"/>
              <a:gd name="connsiteX26" fmla="*/ 4447591 w 6920204"/>
              <a:gd name="connsiteY26" fmla="*/ 593447 h 1925651"/>
              <a:gd name="connsiteX27" fmla="*/ 4644571 w 6920204"/>
              <a:gd name="connsiteY27" fmla="*/ 691936 h 1925651"/>
              <a:gd name="connsiteX28" fmla="*/ 4908938 w 6920204"/>
              <a:gd name="connsiteY28" fmla="*/ 878549 h 1925651"/>
              <a:gd name="connsiteX29" fmla="*/ 5028163 w 6920204"/>
              <a:gd name="connsiteY29" fmla="*/ 909651 h 1925651"/>
              <a:gd name="connsiteX30" fmla="*/ 5157755 w 6920204"/>
              <a:gd name="connsiteY30" fmla="*/ 899283 h 1925651"/>
              <a:gd name="connsiteX31" fmla="*/ 5282163 w 6920204"/>
              <a:gd name="connsiteY31" fmla="*/ 811161 h 1925651"/>
              <a:gd name="connsiteX32" fmla="*/ 5453224 w 6920204"/>
              <a:gd name="connsiteY32" fmla="*/ 821528 h 1925651"/>
              <a:gd name="connsiteX33" fmla="*/ 5551714 w 6920204"/>
              <a:gd name="connsiteY33" fmla="*/ 857814 h 1925651"/>
              <a:gd name="connsiteX34" fmla="*/ 5702040 w 6920204"/>
              <a:gd name="connsiteY34" fmla="*/ 666018 h 1925651"/>
              <a:gd name="connsiteX35" fmla="*/ 5950857 w 6920204"/>
              <a:gd name="connsiteY35" fmla="*/ 526059 h 1925651"/>
              <a:gd name="connsiteX36" fmla="*/ 6181673 w 6920204"/>
              <a:gd name="connsiteY36" fmla="*/ 533459 h 1925651"/>
              <a:gd name="connsiteX37" fmla="*/ 6395932 w 6920204"/>
              <a:gd name="connsiteY37" fmla="*/ 467544 h 1925651"/>
              <a:gd name="connsiteX38" fmla="*/ 6650653 w 6920204"/>
              <a:gd name="connsiteY38" fmla="*/ 375732 h 1925651"/>
              <a:gd name="connsiteX39" fmla="*/ 6795795 w 6920204"/>
              <a:gd name="connsiteY39" fmla="*/ 12875 h 1925651"/>
              <a:gd name="connsiteX40" fmla="*/ 6920204 w 6920204"/>
              <a:gd name="connsiteY40" fmla="*/ 75079 h 1925651"/>
              <a:gd name="connsiteX0" fmla="*/ 0 w 6920204"/>
              <a:gd name="connsiteY0" fmla="*/ 1925651 h 1925651"/>
              <a:gd name="connsiteX1" fmla="*/ 124408 w 6920204"/>
              <a:gd name="connsiteY1" fmla="*/ 1811610 h 1925651"/>
              <a:gd name="connsiteX2" fmla="*/ 316204 w 6920204"/>
              <a:gd name="connsiteY2" fmla="*/ 1821977 h 1925651"/>
              <a:gd name="connsiteX3" fmla="*/ 425061 w 6920204"/>
              <a:gd name="connsiteY3" fmla="*/ 1775324 h 1925651"/>
              <a:gd name="connsiteX4" fmla="*/ 653142 w 6920204"/>
              <a:gd name="connsiteY4" fmla="*/ 1764957 h 1925651"/>
              <a:gd name="connsiteX5" fmla="*/ 839755 w 6920204"/>
              <a:gd name="connsiteY5" fmla="*/ 1754589 h 1925651"/>
              <a:gd name="connsiteX6" fmla="*/ 1150775 w 6920204"/>
              <a:gd name="connsiteY6" fmla="*/ 1567977 h 1925651"/>
              <a:gd name="connsiteX7" fmla="*/ 1270000 w 6920204"/>
              <a:gd name="connsiteY7" fmla="*/ 1542059 h 1925651"/>
              <a:gd name="connsiteX8" fmla="*/ 1415142 w 6920204"/>
              <a:gd name="connsiteY8" fmla="*/ 1443569 h 1925651"/>
              <a:gd name="connsiteX9" fmla="*/ 1544734 w 6920204"/>
              <a:gd name="connsiteY9" fmla="*/ 1386549 h 1925651"/>
              <a:gd name="connsiteX10" fmla="*/ 1752081 w 6920204"/>
              <a:gd name="connsiteY10" fmla="*/ 1459120 h 1925651"/>
              <a:gd name="connsiteX11" fmla="*/ 1949061 w 6920204"/>
              <a:gd name="connsiteY11" fmla="*/ 1516140 h 1925651"/>
              <a:gd name="connsiteX12" fmla="*/ 2177142 w 6920204"/>
              <a:gd name="connsiteY12" fmla="*/ 1469487 h 1925651"/>
              <a:gd name="connsiteX13" fmla="*/ 2534816 w 6920204"/>
              <a:gd name="connsiteY13" fmla="*/ 1500589 h 1925651"/>
              <a:gd name="connsiteX14" fmla="*/ 2643673 w 6920204"/>
              <a:gd name="connsiteY14" fmla="*/ 1526508 h 1925651"/>
              <a:gd name="connsiteX15" fmla="*/ 2788816 w 6920204"/>
              <a:gd name="connsiteY15" fmla="*/ 1422834 h 1925651"/>
              <a:gd name="connsiteX16" fmla="*/ 2908040 w 6920204"/>
              <a:gd name="connsiteY16" fmla="*/ 1376181 h 1925651"/>
              <a:gd name="connsiteX17" fmla="*/ 3048000 w 6920204"/>
              <a:gd name="connsiteY17" fmla="*/ 1142916 h 1925651"/>
              <a:gd name="connsiteX18" fmla="*/ 3203510 w 6920204"/>
              <a:gd name="connsiteY18" fmla="*/ 1085896 h 1925651"/>
              <a:gd name="connsiteX19" fmla="*/ 3338285 w 6920204"/>
              <a:gd name="connsiteY19" fmla="*/ 1127365 h 1925651"/>
              <a:gd name="connsiteX20" fmla="*/ 3498979 w 6920204"/>
              <a:gd name="connsiteY20" fmla="*/ 1106630 h 1925651"/>
              <a:gd name="connsiteX21" fmla="*/ 3602653 w 6920204"/>
              <a:gd name="connsiteY21" fmla="*/ 1013324 h 1925651"/>
              <a:gd name="connsiteX22" fmla="*/ 3867020 w 6920204"/>
              <a:gd name="connsiteY22" fmla="*/ 1085896 h 1925651"/>
              <a:gd name="connsiteX23" fmla="*/ 4017346 w 6920204"/>
              <a:gd name="connsiteY23" fmla="*/ 1023691 h 1925651"/>
              <a:gd name="connsiteX24" fmla="*/ 4260979 w 6920204"/>
              <a:gd name="connsiteY24" fmla="*/ 738589 h 1925651"/>
              <a:gd name="connsiteX25" fmla="*/ 4297265 w 6920204"/>
              <a:gd name="connsiteY25" fmla="*/ 676385 h 1925651"/>
              <a:gd name="connsiteX26" fmla="*/ 4447591 w 6920204"/>
              <a:gd name="connsiteY26" fmla="*/ 593447 h 1925651"/>
              <a:gd name="connsiteX27" fmla="*/ 4644571 w 6920204"/>
              <a:gd name="connsiteY27" fmla="*/ 691936 h 1925651"/>
              <a:gd name="connsiteX28" fmla="*/ 4908938 w 6920204"/>
              <a:gd name="connsiteY28" fmla="*/ 878549 h 1925651"/>
              <a:gd name="connsiteX29" fmla="*/ 5028163 w 6920204"/>
              <a:gd name="connsiteY29" fmla="*/ 909651 h 1925651"/>
              <a:gd name="connsiteX30" fmla="*/ 5157755 w 6920204"/>
              <a:gd name="connsiteY30" fmla="*/ 899283 h 1925651"/>
              <a:gd name="connsiteX31" fmla="*/ 5282163 w 6920204"/>
              <a:gd name="connsiteY31" fmla="*/ 811161 h 1925651"/>
              <a:gd name="connsiteX32" fmla="*/ 5453224 w 6920204"/>
              <a:gd name="connsiteY32" fmla="*/ 821528 h 1925651"/>
              <a:gd name="connsiteX33" fmla="*/ 5551714 w 6920204"/>
              <a:gd name="connsiteY33" fmla="*/ 857814 h 1925651"/>
              <a:gd name="connsiteX34" fmla="*/ 5702040 w 6920204"/>
              <a:gd name="connsiteY34" fmla="*/ 666018 h 1925651"/>
              <a:gd name="connsiteX35" fmla="*/ 5950857 w 6920204"/>
              <a:gd name="connsiteY35" fmla="*/ 526059 h 1925651"/>
              <a:gd name="connsiteX36" fmla="*/ 6181673 w 6920204"/>
              <a:gd name="connsiteY36" fmla="*/ 533459 h 1925651"/>
              <a:gd name="connsiteX37" fmla="*/ 6395932 w 6920204"/>
              <a:gd name="connsiteY37" fmla="*/ 467544 h 1925651"/>
              <a:gd name="connsiteX38" fmla="*/ 6650654 w 6920204"/>
              <a:gd name="connsiteY38" fmla="*/ 426075 h 1925651"/>
              <a:gd name="connsiteX39" fmla="*/ 6795795 w 6920204"/>
              <a:gd name="connsiteY39" fmla="*/ 12875 h 1925651"/>
              <a:gd name="connsiteX40" fmla="*/ 6920204 w 6920204"/>
              <a:gd name="connsiteY40" fmla="*/ 75079 h 1925651"/>
              <a:gd name="connsiteX0" fmla="*/ 0 w 7345251"/>
              <a:gd name="connsiteY0" fmla="*/ 1918860 h 1918860"/>
              <a:gd name="connsiteX1" fmla="*/ 124408 w 7345251"/>
              <a:gd name="connsiteY1" fmla="*/ 1804819 h 1918860"/>
              <a:gd name="connsiteX2" fmla="*/ 316204 w 7345251"/>
              <a:gd name="connsiteY2" fmla="*/ 1815186 h 1918860"/>
              <a:gd name="connsiteX3" fmla="*/ 425061 w 7345251"/>
              <a:gd name="connsiteY3" fmla="*/ 1768533 h 1918860"/>
              <a:gd name="connsiteX4" fmla="*/ 653142 w 7345251"/>
              <a:gd name="connsiteY4" fmla="*/ 1758166 h 1918860"/>
              <a:gd name="connsiteX5" fmla="*/ 839755 w 7345251"/>
              <a:gd name="connsiteY5" fmla="*/ 1747798 h 1918860"/>
              <a:gd name="connsiteX6" fmla="*/ 1150775 w 7345251"/>
              <a:gd name="connsiteY6" fmla="*/ 1561186 h 1918860"/>
              <a:gd name="connsiteX7" fmla="*/ 1270000 w 7345251"/>
              <a:gd name="connsiteY7" fmla="*/ 1535268 h 1918860"/>
              <a:gd name="connsiteX8" fmla="*/ 1415142 w 7345251"/>
              <a:gd name="connsiteY8" fmla="*/ 1436778 h 1918860"/>
              <a:gd name="connsiteX9" fmla="*/ 1544734 w 7345251"/>
              <a:gd name="connsiteY9" fmla="*/ 1379758 h 1918860"/>
              <a:gd name="connsiteX10" fmla="*/ 1752081 w 7345251"/>
              <a:gd name="connsiteY10" fmla="*/ 1452329 h 1918860"/>
              <a:gd name="connsiteX11" fmla="*/ 1949061 w 7345251"/>
              <a:gd name="connsiteY11" fmla="*/ 1509349 h 1918860"/>
              <a:gd name="connsiteX12" fmla="*/ 2177142 w 7345251"/>
              <a:gd name="connsiteY12" fmla="*/ 1462696 h 1918860"/>
              <a:gd name="connsiteX13" fmla="*/ 2534816 w 7345251"/>
              <a:gd name="connsiteY13" fmla="*/ 1493798 h 1918860"/>
              <a:gd name="connsiteX14" fmla="*/ 2643673 w 7345251"/>
              <a:gd name="connsiteY14" fmla="*/ 1519717 h 1918860"/>
              <a:gd name="connsiteX15" fmla="*/ 2788816 w 7345251"/>
              <a:gd name="connsiteY15" fmla="*/ 1416043 h 1918860"/>
              <a:gd name="connsiteX16" fmla="*/ 2908040 w 7345251"/>
              <a:gd name="connsiteY16" fmla="*/ 1369390 h 1918860"/>
              <a:gd name="connsiteX17" fmla="*/ 3048000 w 7345251"/>
              <a:gd name="connsiteY17" fmla="*/ 1136125 h 1918860"/>
              <a:gd name="connsiteX18" fmla="*/ 3203510 w 7345251"/>
              <a:gd name="connsiteY18" fmla="*/ 1079105 h 1918860"/>
              <a:gd name="connsiteX19" fmla="*/ 3338285 w 7345251"/>
              <a:gd name="connsiteY19" fmla="*/ 1120574 h 1918860"/>
              <a:gd name="connsiteX20" fmla="*/ 3498979 w 7345251"/>
              <a:gd name="connsiteY20" fmla="*/ 1099839 h 1918860"/>
              <a:gd name="connsiteX21" fmla="*/ 3602653 w 7345251"/>
              <a:gd name="connsiteY21" fmla="*/ 1006533 h 1918860"/>
              <a:gd name="connsiteX22" fmla="*/ 3867020 w 7345251"/>
              <a:gd name="connsiteY22" fmla="*/ 1079105 h 1918860"/>
              <a:gd name="connsiteX23" fmla="*/ 4017346 w 7345251"/>
              <a:gd name="connsiteY23" fmla="*/ 1016900 h 1918860"/>
              <a:gd name="connsiteX24" fmla="*/ 4260979 w 7345251"/>
              <a:gd name="connsiteY24" fmla="*/ 731798 h 1918860"/>
              <a:gd name="connsiteX25" fmla="*/ 4297265 w 7345251"/>
              <a:gd name="connsiteY25" fmla="*/ 669594 h 1918860"/>
              <a:gd name="connsiteX26" fmla="*/ 4447591 w 7345251"/>
              <a:gd name="connsiteY26" fmla="*/ 586656 h 1918860"/>
              <a:gd name="connsiteX27" fmla="*/ 4644571 w 7345251"/>
              <a:gd name="connsiteY27" fmla="*/ 685145 h 1918860"/>
              <a:gd name="connsiteX28" fmla="*/ 4908938 w 7345251"/>
              <a:gd name="connsiteY28" fmla="*/ 871758 h 1918860"/>
              <a:gd name="connsiteX29" fmla="*/ 5028163 w 7345251"/>
              <a:gd name="connsiteY29" fmla="*/ 902860 h 1918860"/>
              <a:gd name="connsiteX30" fmla="*/ 5157755 w 7345251"/>
              <a:gd name="connsiteY30" fmla="*/ 892492 h 1918860"/>
              <a:gd name="connsiteX31" fmla="*/ 5282163 w 7345251"/>
              <a:gd name="connsiteY31" fmla="*/ 804370 h 1918860"/>
              <a:gd name="connsiteX32" fmla="*/ 5453224 w 7345251"/>
              <a:gd name="connsiteY32" fmla="*/ 814737 h 1918860"/>
              <a:gd name="connsiteX33" fmla="*/ 5551714 w 7345251"/>
              <a:gd name="connsiteY33" fmla="*/ 851023 h 1918860"/>
              <a:gd name="connsiteX34" fmla="*/ 5702040 w 7345251"/>
              <a:gd name="connsiteY34" fmla="*/ 659227 h 1918860"/>
              <a:gd name="connsiteX35" fmla="*/ 5950857 w 7345251"/>
              <a:gd name="connsiteY35" fmla="*/ 519268 h 1918860"/>
              <a:gd name="connsiteX36" fmla="*/ 6181673 w 7345251"/>
              <a:gd name="connsiteY36" fmla="*/ 526668 h 1918860"/>
              <a:gd name="connsiteX37" fmla="*/ 6395932 w 7345251"/>
              <a:gd name="connsiteY37" fmla="*/ 460753 h 1918860"/>
              <a:gd name="connsiteX38" fmla="*/ 6650654 w 7345251"/>
              <a:gd name="connsiteY38" fmla="*/ 419284 h 1918860"/>
              <a:gd name="connsiteX39" fmla="*/ 6795795 w 7345251"/>
              <a:gd name="connsiteY39" fmla="*/ 6084 h 1918860"/>
              <a:gd name="connsiteX40" fmla="*/ 7345251 w 7345251"/>
              <a:gd name="connsiteY40" fmla="*/ 231900 h 1918860"/>
              <a:gd name="connsiteX0" fmla="*/ 0 w 7345251"/>
              <a:gd name="connsiteY0" fmla="*/ 1809093 h 1809093"/>
              <a:gd name="connsiteX1" fmla="*/ 124408 w 7345251"/>
              <a:gd name="connsiteY1" fmla="*/ 1695052 h 1809093"/>
              <a:gd name="connsiteX2" fmla="*/ 316204 w 7345251"/>
              <a:gd name="connsiteY2" fmla="*/ 1705419 h 1809093"/>
              <a:gd name="connsiteX3" fmla="*/ 425061 w 7345251"/>
              <a:gd name="connsiteY3" fmla="*/ 1658766 h 1809093"/>
              <a:gd name="connsiteX4" fmla="*/ 653142 w 7345251"/>
              <a:gd name="connsiteY4" fmla="*/ 1648399 h 1809093"/>
              <a:gd name="connsiteX5" fmla="*/ 839755 w 7345251"/>
              <a:gd name="connsiteY5" fmla="*/ 1638031 h 1809093"/>
              <a:gd name="connsiteX6" fmla="*/ 1150775 w 7345251"/>
              <a:gd name="connsiteY6" fmla="*/ 1451419 h 1809093"/>
              <a:gd name="connsiteX7" fmla="*/ 1270000 w 7345251"/>
              <a:gd name="connsiteY7" fmla="*/ 1425501 h 1809093"/>
              <a:gd name="connsiteX8" fmla="*/ 1415142 w 7345251"/>
              <a:gd name="connsiteY8" fmla="*/ 1327011 h 1809093"/>
              <a:gd name="connsiteX9" fmla="*/ 1544734 w 7345251"/>
              <a:gd name="connsiteY9" fmla="*/ 1269991 h 1809093"/>
              <a:gd name="connsiteX10" fmla="*/ 1752081 w 7345251"/>
              <a:gd name="connsiteY10" fmla="*/ 1342562 h 1809093"/>
              <a:gd name="connsiteX11" fmla="*/ 1949061 w 7345251"/>
              <a:gd name="connsiteY11" fmla="*/ 1399582 h 1809093"/>
              <a:gd name="connsiteX12" fmla="*/ 2177142 w 7345251"/>
              <a:gd name="connsiteY12" fmla="*/ 1352929 h 1809093"/>
              <a:gd name="connsiteX13" fmla="*/ 2534816 w 7345251"/>
              <a:gd name="connsiteY13" fmla="*/ 1384031 h 1809093"/>
              <a:gd name="connsiteX14" fmla="*/ 2643673 w 7345251"/>
              <a:gd name="connsiteY14" fmla="*/ 1409950 h 1809093"/>
              <a:gd name="connsiteX15" fmla="*/ 2788816 w 7345251"/>
              <a:gd name="connsiteY15" fmla="*/ 1306276 h 1809093"/>
              <a:gd name="connsiteX16" fmla="*/ 2908040 w 7345251"/>
              <a:gd name="connsiteY16" fmla="*/ 1259623 h 1809093"/>
              <a:gd name="connsiteX17" fmla="*/ 3048000 w 7345251"/>
              <a:gd name="connsiteY17" fmla="*/ 1026358 h 1809093"/>
              <a:gd name="connsiteX18" fmla="*/ 3203510 w 7345251"/>
              <a:gd name="connsiteY18" fmla="*/ 969338 h 1809093"/>
              <a:gd name="connsiteX19" fmla="*/ 3338285 w 7345251"/>
              <a:gd name="connsiteY19" fmla="*/ 1010807 h 1809093"/>
              <a:gd name="connsiteX20" fmla="*/ 3498979 w 7345251"/>
              <a:gd name="connsiteY20" fmla="*/ 990072 h 1809093"/>
              <a:gd name="connsiteX21" fmla="*/ 3602653 w 7345251"/>
              <a:gd name="connsiteY21" fmla="*/ 896766 h 1809093"/>
              <a:gd name="connsiteX22" fmla="*/ 3867020 w 7345251"/>
              <a:gd name="connsiteY22" fmla="*/ 969338 h 1809093"/>
              <a:gd name="connsiteX23" fmla="*/ 4017346 w 7345251"/>
              <a:gd name="connsiteY23" fmla="*/ 907133 h 1809093"/>
              <a:gd name="connsiteX24" fmla="*/ 4260979 w 7345251"/>
              <a:gd name="connsiteY24" fmla="*/ 622031 h 1809093"/>
              <a:gd name="connsiteX25" fmla="*/ 4297265 w 7345251"/>
              <a:gd name="connsiteY25" fmla="*/ 559827 h 1809093"/>
              <a:gd name="connsiteX26" fmla="*/ 4447591 w 7345251"/>
              <a:gd name="connsiteY26" fmla="*/ 476889 h 1809093"/>
              <a:gd name="connsiteX27" fmla="*/ 4644571 w 7345251"/>
              <a:gd name="connsiteY27" fmla="*/ 575378 h 1809093"/>
              <a:gd name="connsiteX28" fmla="*/ 4908938 w 7345251"/>
              <a:gd name="connsiteY28" fmla="*/ 761991 h 1809093"/>
              <a:gd name="connsiteX29" fmla="*/ 5028163 w 7345251"/>
              <a:gd name="connsiteY29" fmla="*/ 793093 h 1809093"/>
              <a:gd name="connsiteX30" fmla="*/ 5157755 w 7345251"/>
              <a:gd name="connsiteY30" fmla="*/ 782725 h 1809093"/>
              <a:gd name="connsiteX31" fmla="*/ 5282163 w 7345251"/>
              <a:gd name="connsiteY31" fmla="*/ 694603 h 1809093"/>
              <a:gd name="connsiteX32" fmla="*/ 5453224 w 7345251"/>
              <a:gd name="connsiteY32" fmla="*/ 704970 h 1809093"/>
              <a:gd name="connsiteX33" fmla="*/ 5551714 w 7345251"/>
              <a:gd name="connsiteY33" fmla="*/ 741256 h 1809093"/>
              <a:gd name="connsiteX34" fmla="*/ 5702040 w 7345251"/>
              <a:gd name="connsiteY34" fmla="*/ 549460 h 1809093"/>
              <a:gd name="connsiteX35" fmla="*/ 5950857 w 7345251"/>
              <a:gd name="connsiteY35" fmla="*/ 409501 h 1809093"/>
              <a:gd name="connsiteX36" fmla="*/ 6181673 w 7345251"/>
              <a:gd name="connsiteY36" fmla="*/ 416901 h 1809093"/>
              <a:gd name="connsiteX37" fmla="*/ 6395932 w 7345251"/>
              <a:gd name="connsiteY37" fmla="*/ 350986 h 1809093"/>
              <a:gd name="connsiteX38" fmla="*/ 6650654 w 7345251"/>
              <a:gd name="connsiteY38" fmla="*/ 309517 h 1809093"/>
              <a:gd name="connsiteX39" fmla="*/ 6807603 w 7345251"/>
              <a:gd name="connsiteY39" fmla="*/ 9586 h 1809093"/>
              <a:gd name="connsiteX40" fmla="*/ 7345251 w 7345251"/>
              <a:gd name="connsiteY40" fmla="*/ 122133 h 1809093"/>
              <a:gd name="connsiteX0" fmla="*/ 0 w 7345251"/>
              <a:gd name="connsiteY0" fmla="*/ 1809093 h 1809093"/>
              <a:gd name="connsiteX1" fmla="*/ 124408 w 7345251"/>
              <a:gd name="connsiteY1" fmla="*/ 1695052 h 1809093"/>
              <a:gd name="connsiteX2" fmla="*/ 316204 w 7345251"/>
              <a:gd name="connsiteY2" fmla="*/ 1705419 h 1809093"/>
              <a:gd name="connsiteX3" fmla="*/ 425061 w 7345251"/>
              <a:gd name="connsiteY3" fmla="*/ 1658766 h 1809093"/>
              <a:gd name="connsiteX4" fmla="*/ 653142 w 7345251"/>
              <a:gd name="connsiteY4" fmla="*/ 1648399 h 1809093"/>
              <a:gd name="connsiteX5" fmla="*/ 839755 w 7345251"/>
              <a:gd name="connsiteY5" fmla="*/ 1638031 h 1809093"/>
              <a:gd name="connsiteX6" fmla="*/ 1150775 w 7345251"/>
              <a:gd name="connsiteY6" fmla="*/ 1451419 h 1809093"/>
              <a:gd name="connsiteX7" fmla="*/ 1270000 w 7345251"/>
              <a:gd name="connsiteY7" fmla="*/ 1425501 h 1809093"/>
              <a:gd name="connsiteX8" fmla="*/ 1415142 w 7345251"/>
              <a:gd name="connsiteY8" fmla="*/ 1327011 h 1809093"/>
              <a:gd name="connsiteX9" fmla="*/ 1544734 w 7345251"/>
              <a:gd name="connsiteY9" fmla="*/ 1269991 h 1809093"/>
              <a:gd name="connsiteX10" fmla="*/ 1752081 w 7345251"/>
              <a:gd name="connsiteY10" fmla="*/ 1342562 h 1809093"/>
              <a:gd name="connsiteX11" fmla="*/ 1949061 w 7345251"/>
              <a:gd name="connsiteY11" fmla="*/ 1399582 h 1809093"/>
              <a:gd name="connsiteX12" fmla="*/ 2177142 w 7345251"/>
              <a:gd name="connsiteY12" fmla="*/ 1352929 h 1809093"/>
              <a:gd name="connsiteX13" fmla="*/ 2534816 w 7345251"/>
              <a:gd name="connsiteY13" fmla="*/ 1384031 h 1809093"/>
              <a:gd name="connsiteX14" fmla="*/ 2643673 w 7345251"/>
              <a:gd name="connsiteY14" fmla="*/ 1409950 h 1809093"/>
              <a:gd name="connsiteX15" fmla="*/ 2788816 w 7345251"/>
              <a:gd name="connsiteY15" fmla="*/ 1306276 h 1809093"/>
              <a:gd name="connsiteX16" fmla="*/ 2908040 w 7345251"/>
              <a:gd name="connsiteY16" fmla="*/ 1259623 h 1809093"/>
              <a:gd name="connsiteX17" fmla="*/ 3048000 w 7345251"/>
              <a:gd name="connsiteY17" fmla="*/ 1026358 h 1809093"/>
              <a:gd name="connsiteX18" fmla="*/ 3203510 w 7345251"/>
              <a:gd name="connsiteY18" fmla="*/ 969338 h 1809093"/>
              <a:gd name="connsiteX19" fmla="*/ 3338285 w 7345251"/>
              <a:gd name="connsiteY19" fmla="*/ 1010807 h 1809093"/>
              <a:gd name="connsiteX20" fmla="*/ 3498979 w 7345251"/>
              <a:gd name="connsiteY20" fmla="*/ 990072 h 1809093"/>
              <a:gd name="connsiteX21" fmla="*/ 3602653 w 7345251"/>
              <a:gd name="connsiteY21" fmla="*/ 896766 h 1809093"/>
              <a:gd name="connsiteX22" fmla="*/ 3867020 w 7345251"/>
              <a:gd name="connsiteY22" fmla="*/ 969338 h 1809093"/>
              <a:gd name="connsiteX23" fmla="*/ 4017346 w 7345251"/>
              <a:gd name="connsiteY23" fmla="*/ 907133 h 1809093"/>
              <a:gd name="connsiteX24" fmla="*/ 4260979 w 7345251"/>
              <a:gd name="connsiteY24" fmla="*/ 622031 h 1809093"/>
              <a:gd name="connsiteX25" fmla="*/ 4297265 w 7345251"/>
              <a:gd name="connsiteY25" fmla="*/ 559827 h 1809093"/>
              <a:gd name="connsiteX26" fmla="*/ 4447591 w 7345251"/>
              <a:gd name="connsiteY26" fmla="*/ 476889 h 1809093"/>
              <a:gd name="connsiteX27" fmla="*/ 4644571 w 7345251"/>
              <a:gd name="connsiteY27" fmla="*/ 575378 h 1809093"/>
              <a:gd name="connsiteX28" fmla="*/ 4908938 w 7345251"/>
              <a:gd name="connsiteY28" fmla="*/ 761991 h 1809093"/>
              <a:gd name="connsiteX29" fmla="*/ 5028163 w 7345251"/>
              <a:gd name="connsiteY29" fmla="*/ 793093 h 1809093"/>
              <a:gd name="connsiteX30" fmla="*/ 5157755 w 7345251"/>
              <a:gd name="connsiteY30" fmla="*/ 782725 h 1809093"/>
              <a:gd name="connsiteX31" fmla="*/ 5282163 w 7345251"/>
              <a:gd name="connsiteY31" fmla="*/ 694603 h 1809093"/>
              <a:gd name="connsiteX32" fmla="*/ 5453224 w 7345251"/>
              <a:gd name="connsiteY32" fmla="*/ 704970 h 1809093"/>
              <a:gd name="connsiteX33" fmla="*/ 5551714 w 7345251"/>
              <a:gd name="connsiteY33" fmla="*/ 741256 h 1809093"/>
              <a:gd name="connsiteX34" fmla="*/ 5702040 w 7345251"/>
              <a:gd name="connsiteY34" fmla="*/ 549460 h 1809093"/>
              <a:gd name="connsiteX35" fmla="*/ 5950857 w 7345251"/>
              <a:gd name="connsiteY35" fmla="*/ 409501 h 1809093"/>
              <a:gd name="connsiteX36" fmla="*/ 6181673 w 7345251"/>
              <a:gd name="connsiteY36" fmla="*/ 416901 h 1809093"/>
              <a:gd name="connsiteX37" fmla="*/ 6395932 w 7345251"/>
              <a:gd name="connsiteY37" fmla="*/ 350986 h 1809093"/>
              <a:gd name="connsiteX38" fmla="*/ 6650654 w 7345251"/>
              <a:gd name="connsiteY38" fmla="*/ 309517 h 1809093"/>
              <a:gd name="connsiteX39" fmla="*/ 6807603 w 7345251"/>
              <a:gd name="connsiteY39" fmla="*/ 9586 h 1809093"/>
              <a:gd name="connsiteX40" fmla="*/ 7345251 w 7345251"/>
              <a:gd name="connsiteY40" fmla="*/ 122133 h 1809093"/>
              <a:gd name="connsiteX0" fmla="*/ 0 w 7345251"/>
              <a:gd name="connsiteY0" fmla="*/ 1799507 h 1799507"/>
              <a:gd name="connsiteX1" fmla="*/ 124408 w 7345251"/>
              <a:gd name="connsiteY1" fmla="*/ 1685466 h 1799507"/>
              <a:gd name="connsiteX2" fmla="*/ 316204 w 7345251"/>
              <a:gd name="connsiteY2" fmla="*/ 1695833 h 1799507"/>
              <a:gd name="connsiteX3" fmla="*/ 425061 w 7345251"/>
              <a:gd name="connsiteY3" fmla="*/ 1649180 h 1799507"/>
              <a:gd name="connsiteX4" fmla="*/ 653142 w 7345251"/>
              <a:gd name="connsiteY4" fmla="*/ 1638813 h 1799507"/>
              <a:gd name="connsiteX5" fmla="*/ 839755 w 7345251"/>
              <a:gd name="connsiteY5" fmla="*/ 1628445 h 1799507"/>
              <a:gd name="connsiteX6" fmla="*/ 1150775 w 7345251"/>
              <a:gd name="connsiteY6" fmla="*/ 1441833 h 1799507"/>
              <a:gd name="connsiteX7" fmla="*/ 1270000 w 7345251"/>
              <a:gd name="connsiteY7" fmla="*/ 1415915 h 1799507"/>
              <a:gd name="connsiteX8" fmla="*/ 1415142 w 7345251"/>
              <a:gd name="connsiteY8" fmla="*/ 1317425 h 1799507"/>
              <a:gd name="connsiteX9" fmla="*/ 1544734 w 7345251"/>
              <a:gd name="connsiteY9" fmla="*/ 1260405 h 1799507"/>
              <a:gd name="connsiteX10" fmla="*/ 1752081 w 7345251"/>
              <a:gd name="connsiteY10" fmla="*/ 1332976 h 1799507"/>
              <a:gd name="connsiteX11" fmla="*/ 1949061 w 7345251"/>
              <a:gd name="connsiteY11" fmla="*/ 1389996 h 1799507"/>
              <a:gd name="connsiteX12" fmla="*/ 2177142 w 7345251"/>
              <a:gd name="connsiteY12" fmla="*/ 1343343 h 1799507"/>
              <a:gd name="connsiteX13" fmla="*/ 2534816 w 7345251"/>
              <a:gd name="connsiteY13" fmla="*/ 1374445 h 1799507"/>
              <a:gd name="connsiteX14" fmla="*/ 2643673 w 7345251"/>
              <a:gd name="connsiteY14" fmla="*/ 1400364 h 1799507"/>
              <a:gd name="connsiteX15" fmla="*/ 2788816 w 7345251"/>
              <a:gd name="connsiteY15" fmla="*/ 1296690 h 1799507"/>
              <a:gd name="connsiteX16" fmla="*/ 2908040 w 7345251"/>
              <a:gd name="connsiteY16" fmla="*/ 1250037 h 1799507"/>
              <a:gd name="connsiteX17" fmla="*/ 3048000 w 7345251"/>
              <a:gd name="connsiteY17" fmla="*/ 1016772 h 1799507"/>
              <a:gd name="connsiteX18" fmla="*/ 3203510 w 7345251"/>
              <a:gd name="connsiteY18" fmla="*/ 959752 h 1799507"/>
              <a:gd name="connsiteX19" fmla="*/ 3338285 w 7345251"/>
              <a:gd name="connsiteY19" fmla="*/ 1001221 h 1799507"/>
              <a:gd name="connsiteX20" fmla="*/ 3498979 w 7345251"/>
              <a:gd name="connsiteY20" fmla="*/ 980486 h 1799507"/>
              <a:gd name="connsiteX21" fmla="*/ 3602653 w 7345251"/>
              <a:gd name="connsiteY21" fmla="*/ 887180 h 1799507"/>
              <a:gd name="connsiteX22" fmla="*/ 3867020 w 7345251"/>
              <a:gd name="connsiteY22" fmla="*/ 959752 h 1799507"/>
              <a:gd name="connsiteX23" fmla="*/ 4017346 w 7345251"/>
              <a:gd name="connsiteY23" fmla="*/ 897547 h 1799507"/>
              <a:gd name="connsiteX24" fmla="*/ 4260979 w 7345251"/>
              <a:gd name="connsiteY24" fmla="*/ 612445 h 1799507"/>
              <a:gd name="connsiteX25" fmla="*/ 4297265 w 7345251"/>
              <a:gd name="connsiteY25" fmla="*/ 550241 h 1799507"/>
              <a:gd name="connsiteX26" fmla="*/ 4447591 w 7345251"/>
              <a:gd name="connsiteY26" fmla="*/ 467303 h 1799507"/>
              <a:gd name="connsiteX27" fmla="*/ 4644571 w 7345251"/>
              <a:gd name="connsiteY27" fmla="*/ 565792 h 1799507"/>
              <a:gd name="connsiteX28" fmla="*/ 4908938 w 7345251"/>
              <a:gd name="connsiteY28" fmla="*/ 752405 h 1799507"/>
              <a:gd name="connsiteX29" fmla="*/ 5028163 w 7345251"/>
              <a:gd name="connsiteY29" fmla="*/ 783507 h 1799507"/>
              <a:gd name="connsiteX30" fmla="*/ 5157755 w 7345251"/>
              <a:gd name="connsiteY30" fmla="*/ 773139 h 1799507"/>
              <a:gd name="connsiteX31" fmla="*/ 5282163 w 7345251"/>
              <a:gd name="connsiteY31" fmla="*/ 685017 h 1799507"/>
              <a:gd name="connsiteX32" fmla="*/ 5453224 w 7345251"/>
              <a:gd name="connsiteY32" fmla="*/ 695384 h 1799507"/>
              <a:gd name="connsiteX33" fmla="*/ 5551714 w 7345251"/>
              <a:gd name="connsiteY33" fmla="*/ 731670 h 1799507"/>
              <a:gd name="connsiteX34" fmla="*/ 5702040 w 7345251"/>
              <a:gd name="connsiteY34" fmla="*/ 539874 h 1799507"/>
              <a:gd name="connsiteX35" fmla="*/ 5950857 w 7345251"/>
              <a:gd name="connsiteY35" fmla="*/ 399915 h 1799507"/>
              <a:gd name="connsiteX36" fmla="*/ 6181673 w 7345251"/>
              <a:gd name="connsiteY36" fmla="*/ 407315 h 1799507"/>
              <a:gd name="connsiteX37" fmla="*/ 6395932 w 7345251"/>
              <a:gd name="connsiteY37" fmla="*/ 341400 h 1799507"/>
              <a:gd name="connsiteX38" fmla="*/ 6650654 w 7345251"/>
              <a:gd name="connsiteY38" fmla="*/ 299931 h 1799507"/>
              <a:gd name="connsiteX39" fmla="*/ 6807603 w 7345251"/>
              <a:gd name="connsiteY39" fmla="*/ 0 h 1799507"/>
              <a:gd name="connsiteX40" fmla="*/ 7345251 w 7345251"/>
              <a:gd name="connsiteY40" fmla="*/ 112547 h 1799507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27753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02653 w 7345251"/>
              <a:gd name="connsiteY21" fmla="*/ 924937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27753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02653 w 7345251"/>
              <a:gd name="connsiteY21" fmla="*/ 924937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27753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02653 w 7345251"/>
              <a:gd name="connsiteY21" fmla="*/ 924937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27753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02653 w 7345251"/>
              <a:gd name="connsiteY21" fmla="*/ 924937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27753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02653 w 7345251"/>
              <a:gd name="connsiteY21" fmla="*/ 924937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27753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49880 w 7345251"/>
              <a:gd name="connsiteY21" fmla="*/ 950109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59217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38121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49880 w 7345251"/>
              <a:gd name="connsiteY21" fmla="*/ 950109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24408 w 7345251"/>
              <a:gd name="connsiteY1" fmla="*/ 172322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59217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63292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49880 w 7345251"/>
              <a:gd name="connsiteY21" fmla="*/ 950109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45251"/>
              <a:gd name="connsiteY0" fmla="*/ 1837264 h 1837264"/>
              <a:gd name="connsiteX1" fmla="*/ 148022 w 7345251"/>
              <a:gd name="connsiteY1" fmla="*/ 1748393 h 1837264"/>
              <a:gd name="connsiteX2" fmla="*/ 316204 w 7345251"/>
              <a:gd name="connsiteY2" fmla="*/ 1733590 h 1837264"/>
              <a:gd name="connsiteX3" fmla="*/ 425061 w 7345251"/>
              <a:gd name="connsiteY3" fmla="*/ 1686937 h 1837264"/>
              <a:gd name="connsiteX4" fmla="*/ 653142 w 7345251"/>
              <a:gd name="connsiteY4" fmla="*/ 1676570 h 1837264"/>
              <a:gd name="connsiteX5" fmla="*/ 839755 w 7345251"/>
              <a:gd name="connsiteY5" fmla="*/ 1666202 h 1837264"/>
              <a:gd name="connsiteX6" fmla="*/ 1150775 w 7345251"/>
              <a:gd name="connsiteY6" fmla="*/ 1479590 h 1837264"/>
              <a:gd name="connsiteX7" fmla="*/ 1270000 w 7345251"/>
              <a:gd name="connsiteY7" fmla="*/ 1453672 h 1837264"/>
              <a:gd name="connsiteX8" fmla="*/ 1415142 w 7345251"/>
              <a:gd name="connsiteY8" fmla="*/ 1355182 h 1837264"/>
              <a:gd name="connsiteX9" fmla="*/ 1544734 w 7345251"/>
              <a:gd name="connsiteY9" fmla="*/ 1298162 h 1837264"/>
              <a:gd name="connsiteX10" fmla="*/ 1752081 w 7345251"/>
              <a:gd name="connsiteY10" fmla="*/ 1370733 h 1837264"/>
              <a:gd name="connsiteX11" fmla="*/ 1949061 w 7345251"/>
              <a:gd name="connsiteY11" fmla="*/ 1459217 h 1837264"/>
              <a:gd name="connsiteX12" fmla="*/ 2177142 w 7345251"/>
              <a:gd name="connsiteY12" fmla="*/ 1381100 h 1837264"/>
              <a:gd name="connsiteX13" fmla="*/ 2534816 w 7345251"/>
              <a:gd name="connsiteY13" fmla="*/ 1412202 h 1837264"/>
              <a:gd name="connsiteX14" fmla="*/ 2643673 w 7345251"/>
              <a:gd name="connsiteY14" fmla="*/ 1463292 h 1837264"/>
              <a:gd name="connsiteX15" fmla="*/ 2788816 w 7345251"/>
              <a:gd name="connsiteY15" fmla="*/ 1334447 h 1837264"/>
              <a:gd name="connsiteX16" fmla="*/ 2908040 w 7345251"/>
              <a:gd name="connsiteY16" fmla="*/ 1287794 h 1837264"/>
              <a:gd name="connsiteX17" fmla="*/ 3048000 w 7345251"/>
              <a:gd name="connsiteY17" fmla="*/ 1054529 h 1837264"/>
              <a:gd name="connsiteX18" fmla="*/ 3203510 w 7345251"/>
              <a:gd name="connsiteY18" fmla="*/ 997509 h 1837264"/>
              <a:gd name="connsiteX19" fmla="*/ 3338285 w 7345251"/>
              <a:gd name="connsiteY19" fmla="*/ 1038978 h 1837264"/>
              <a:gd name="connsiteX20" fmla="*/ 3498979 w 7345251"/>
              <a:gd name="connsiteY20" fmla="*/ 1018243 h 1837264"/>
              <a:gd name="connsiteX21" fmla="*/ 3649880 w 7345251"/>
              <a:gd name="connsiteY21" fmla="*/ 950109 h 1837264"/>
              <a:gd name="connsiteX22" fmla="*/ 3867020 w 7345251"/>
              <a:gd name="connsiteY22" fmla="*/ 997509 h 1837264"/>
              <a:gd name="connsiteX23" fmla="*/ 4017346 w 7345251"/>
              <a:gd name="connsiteY23" fmla="*/ 935304 h 1837264"/>
              <a:gd name="connsiteX24" fmla="*/ 4260979 w 7345251"/>
              <a:gd name="connsiteY24" fmla="*/ 650202 h 1837264"/>
              <a:gd name="connsiteX25" fmla="*/ 4297265 w 7345251"/>
              <a:gd name="connsiteY25" fmla="*/ 587998 h 1837264"/>
              <a:gd name="connsiteX26" fmla="*/ 4447591 w 7345251"/>
              <a:gd name="connsiteY26" fmla="*/ 505060 h 1837264"/>
              <a:gd name="connsiteX27" fmla="*/ 4644571 w 7345251"/>
              <a:gd name="connsiteY27" fmla="*/ 603549 h 1837264"/>
              <a:gd name="connsiteX28" fmla="*/ 4908938 w 7345251"/>
              <a:gd name="connsiteY28" fmla="*/ 790162 h 1837264"/>
              <a:gd name="connsiteX29" fmla="*/ 5028163 w 7345251"/>
              <a:gd name="connsiteY29" fmla="*/ 821264 h 1837264"/>
              <a:gd name="connsiteX30" fmla="*/ 5157755 w 7345251"/>
              <a:gd name="connsiteY30" fmla="*/ 810896 h 1837264"/>
              <a:gd name="connsiteX31" fmla="*/ 5282163 w 7345251"/>
              <a:gd name="connsiteY31" fmla="*/ 722774 h 1837264"/>
              <a:gd name="connsiteX32" fmla="*/ 5453224 w 7345251"/>
              <a:gd name="connsiteY32" fmla="*/ 733141 h 1837264"/>
              <a:gd name="connsiteX33" fmla="*/ 5551714 w 7345251"/>
              <a:gd name="connsiteY33" fmla="*/ 769427 h 1837264"/>
              <a:gd name="connsiteX34" fmla="*/ 5702040 w 7345251"/>
              <a:gd name="connsiteY34" fmla="*/ 577631 h 1837264"/>
              <a:gd name="connsiteX35" fmla="*/ 5950857 w 7345251"/>
              <a:gd name="connsiteY35" fmla="*/ 437672 h 1837264"/>
              <a:gd name="connsiteX36" fmla="*/ 6181673 w 7345251"/>
              <a:gd name="connsiteY36" fmla="*/ 445072 h 1837264"/>
              <a:gd name="connsiteX37" fmla="*/ 6395932 w 7345251"/>
              <a:gd name="connsiteY37" fmla="*/ 379157 h 1837264"/>
              <a:gd name="connsiteX38" fmla="*/ 6650654 w 7345251"/>
              <a:gd name="connsiteY38" fmla="*/ 337688 h 1837264"/>
              <a:gd name="connsiteX39" fmla="*/ 6837121 w 7345251"/>
              <a:gd name="connsiteY39" fmla="*/ 0 h 1837264"/>
              <a:gd name="connsiteX40" fmla="*/ 7345251 w 7345251"/>
              <a:gd name="connsiteY40" fmla="*/ 150304 h 1837264"/>
              <a:gd name="connsiteX0" fmla="*/ 0 w 7327540"/>
              <a:gd name="connsiteY0" fmla="*/ 1849850 h 1849850"/>
              <a:gd name="connsiteX1" fmla="*/ 130311 w 7327540"/>
              <a:gd name="connsiteY1" fmla="*/ 1748393 h 1849850"/>
              <a:gd name="connsiteX2" fmla="*/ 298493 w 7327540"/>
              <a:gd name="connsiteY2" fmla="*/ 1733590 h 1849850"/>
              <a:gd name="connsiteX3" fmla="*/ 407350 w 7327540"/>
              <a:gd name="connsiteY3" fmla="*/ 1686937 h 1849850"/>
              <a:gd name="connsiteX4" fmla="*/ 635431 w 7327540"/>
              <a:gd name="connsiteY4" fmla="*/ 1676570 h 1849850"/>
              <a:gd name="connsiteX5" fmla="*/ 822044 w 7327540"/>
              <a:gd name="connsiteY5" fmla="*/ 1666202 h 1849850"/>
              <a:gd name="connsiteX6" fmla="*/ 1133064 w 7327540"/>
              <a:gd name="connsiteY6" fmla="*/ 1479590 h 1849850"/>
              <a:gd name="connsiteX7" fmla="*/ 1252289 w 7327540"/>
              <a:gd name="connsiteY7" fmla="*/ 1453672 h 1849850"/>
              <a:gd name="connsiteX8" fmla="*/ 1397431 w 7327540"/>
              <a:gd name="connsiteY8" fmla="*/ 1355182 h 1849850"/>
              <a:gd name="connsiteX9" fmla="*/ 1527023 w 7327540"/>
              <a:gd name="connsiteY9" fmla="*/ 1298162 h 1849850"/>
              <a:gd name="connsiteX10" fmla="*/ 1734370 w 7327540"/>
              <a:gd name="connsiteY10" fmla="*/ 1370733 h 1849850"/>
              <a:gd name="connsiteX11" fmla="*/ 1931350 w 7327540"/>
              <a:gd name="connsiteY11" fmla="*/ 1459217 h 1849850"/>
              <a:gd name="connsiteX12" fmla="*/ 2159431 w 7327540"/>
              <a:gd name="connsiteY12" fmla="*/ 1381100 h 1849850"/>
              <a:gd name="connsiteX13" fmla="*/ 2517105 w 7327540"/>
              <a:gd name="connsiteY13" fmla="*/ 1412202 h 1849850"/>
              <a:gd name="connsiteX14" fmla="*/ 2625962 w 7327540"/>
              <a:gd name="connsiteY14" fmla="*/ 1463292 h 1849850"/>
              <a:gd name="connsiteX15" fmla="*/ 2771105 w 7327540"/>
              <a:gd name="connsiteY15" fmla="*/ 1334447 h 1849850"/>
              <a:gd name="connsiteX16" fmla="*/ 2890329 w 7327540"/>
              <a:gd name="connsiteY16" fmla="*/ 1287794 h 1849850"/>
              <a:gd name="connsiteX17" fmla="*/ 3030289 w 7327540"/>
              <a:gd name="connsiteY17" fmla="*/ 1054529 h 1849850"/>
              <a:gd name="connsiteX18" fmla="*/ 3185799 w 7327540"/>
              <a:gd name="connsiteY18" fmla="*/ 997509 h 1849850"/>
              <a:gd name="connsiteX19" fmla="*/ 3320574 w 7327540"/>
              <a:gd name="connsiteY19" fmla="*/ 1038978 h 1849850"/>
              <a:gd name="connsiteX20" fmla="*/ 3481268 w 7327540"/>
              <a:gd name="connsiteY20" fmla="*/ 1018243 h 1849850"/>
              <a:gd name="connsiteX21" fmla="*/ 3632169 w 7327540"/>
              <a:gd name="connsiteY21" fmla="*/ 950109 h 1849850"/>
              <a:gd name="connsiteX22" fmla="*/ 3849309 w 7327540"/>
              <a:gd name="connsiteY22" fmla="*/ 997509 h 1849850"/>
              <a:gd name="connsiteX23" fmla="*/ 3999635 w 7327540"/>
              <a:gd name="connsiteY23" fmla="*/ 935304 h 1849850"/>
              <a:gd name="connsiteX24" fmla="*/ 4243268 w 7327540"/>
              <a:gd name="connsiteY24" fmla="*/ 650202 h 1849850"/>
              <a:gd name="connsiteX25" fmla="*/ 4279554 w 7327540"/>
              <a:gd name="connsiteY25" fmla="*/ 587998 h 1849850"/>
              <a:gd name="connsiteX26" fmla="*/ 4429880 w 7327540"/>
              <a:gd name="connsiteY26" fmla="*/ 505060 h 1849850"/>
              <a:gd name="connsiteX27" fmla="*/ 4626860 w 7327540"/>
              <a:gd name="connsiteY27" fmla="*/ 603549 h 1849850"/>
              <a:gd name="connsiteX28" fmla="*/ 4891227 w 7327540"/>
              <a:gd name="connsiteY28" fmla="*/ 790162 h 1849850"/>
              <a:gd name="connsiteX29" fmla="*/ 5010452 w 7327540"/>
              <a:gd name="connsiteY29" fmla="*/ 821264 h 1849850"/>
              <a:gd name="connsiteX30" fmla="*/ 5140044 w 7327540"/>
              <a:gd name="connsiteY30" fmla="*/ 810896 h 1849850"/>
              <a:gd name="connsiteX31" fmla="*/ 5264452 w 7327540"/>
              <a:gd name="connsiteY31" fmla="*/ 722774 h 1849850"/>
              <a:gd name="connsiteX32" fmla="*/ 5435513 w 7327540"/>
              <a:gd name="connsiteY32" fmla="*/ 733141 h 1849850"/>
              <a:gd name="connsiteX33" fmla="*/ 5534003 w 7327540"/>
              <a:gd name="connsiteY33" fmla="*/ 769427 h 1849850"/>
              <a:gd name="connsiteX34" fmla="*/ 5684329 w 7327540"/>
              <a:gd name="connsiteY34" fmla="*/ 577631 h 1849850"/>
              <a:gd name="connsiteX35" fmla="*/ 5933146 w 7327540"/>
              <a:gd name="connsiteY35" fmla="*/ 437672 h 1849850"/>
              <a:gd name="connsiteX36" fmla="*/ 6163962 w 7327540"/>
              <a:gd name="connsiteY36" fmla="*/ 445072 h 1849850"/>
              <a:gd name="connsiteX37" fmla="*/ 6378221 w 7327540"/>
              <a:gd name="connsiteY37" fmla="*/ 379157 h 1849850"/>
              <a:gd name="connsiteX38" fmla="*/ 6632943 w 7327540"/>
              <a:gd name="connsiteY38" fmla="*/ 337688 h 1849850"/>
              <a:gd name="connsiteX39" fmla="*/ 6819410 w 7327540"/>
              <a:gd name="connsiteY39" fmla="*/ 0 h 1849850"/>
              <a:gd name="connsiteX40" fmla="*/ 7327540 w 7327540"/>
              <a:gd name="connsiteY40" fmla="*/ 150304 h 1849850"/>
              <a:gd name="connsiteX0" fmla="*/ 0 w 7426832"/>
              <a:gd name="connsiteY0" fmla="*/ 1849850 h 1849850"/>
              <a:gd name="connsiteX1" fmla="*/ 130311 w 7426832"/>
              <a:gd name="connsiteY1" fmla="*/ 1748393 h 1849850"/>
              <a:gd name="connsiteX2" fmla="*/ 298493 w 7426832"/>
              <a:gd name="connsiteY2" fmla="*/ 1733590 h 1849850"/>
              <a:gd name="connsiteX3" fmla="*/ 407350 w 7426832"/>
              <a:gd name="connsiteY3" fmla="*/ 1686937 h 1849850"/>
              <a:gd name="connsiteX4" fmla="*/ 635431 w 7426832"/>
              <a:gd name="connsiteY4" fmla="*/ 1676570 h 1849850"/>
              <a:gd name="connsiteX5" fmla="*/ 822044 w 7426832"/>
              <a:gd name="connsiteY5" fmla="*/ 1666202 h 1849850"/>
              <a:gd name="connsiteX6" fmla="*/ 1133064 w 7426832"/>
              <a:gd name="connsiteY6" fmla="*/ 1479590 h 1849850"/>
              <a:gd name="connsiteX7" fmla="*/ 1252289 w 7426832"/>
              <a:gd name="connsiteY7" fmla="*/ 1453672 h 1849850"/>
              <a:gd name="connsiteX8" fmla="*/ 1397431 w 7426832"/>
              <a:gd name="connsiteY8" fmla="*/ 1355182 h 1849850"/>
              <a:gd name="connsiteX9" fmla="*/ 1527023 w 7426832"/>
              <a:gd name="connsiteY9" fmla="*/ 1298162 h 1849850"/>
              <a:gd name="connsiteX10" fmla="*/ 1734370 w 7426832"/>
              <a:gd name="connsiteY10" fmla="*/ 1370733 h 1849850"/>
              <a:gd name="connsiteX11" fmla="*/ 1931350 w 7426832"/>
              <a:gd name="connsiteY11" fmla="*/ 1459217 h 1849850"/>
              <a:gd name="connsiteX12" fmla="*/ 2159431 w 7426832"/>
              <a:gd name="connsiteY12" fmla="*/ 1381100 h 1849850"/>
              <a:gd name="connsiteX13" fmla="*/ 2517105 w 7426832"/>
              <a:gd name="connsiteY13" fmla="*/ 1412202 h 1849850"/>
              <a:gd name="connsiteX14" fmla="*/ 2625962 w 7426832"/>
              <a:gd name="connsiteY14" fmla="*/ 1463292 h 1849850"/>
              <a:gd name="connsiteX15" fmla="*/ 2771105 w 7426832"/>
              <a:gd name="connsiteY15" fmla="*/ 1334447 h 1849850"/>
              <a:gd name="connsiteX16" fmla="*/ 2890329 w 7426832"/>
              <a:gd name="connsiteY16" fmla="*/ 1287794 h 1849850"/>
              <a:gd name="connsiteX17" fmla="*/ 3030289 w 7426832"/>
              <a:gd name="connsiteY17" fmla="*/ 1054529 h 1849850"/>
              <a:gd name="connsiteX18" fmla="*/ 3185799 w 7426832"/>
              <a:gd name="connsiteY18" fmla="*/ 997509 h 1849850"/>
              <a:gd name="connsiteX19" fmla="*/ 3320574 w 7426832"/>
              <a:gd name="connsiteY19" fmla="*/ 1038978 h 1849850"/>
              <a:gd name="connsiteX20" fmla="*/ 3481268 w 7426832"/>
              <a:gd name="connsiteY20" fmla="*/ 1018243 h 1849850"/>
              <a:gd name="connsiteX21" fmla="*/ 3632169 w 7426832"/>
              <a:gd name="connsiteY21" fmla="*/ 950109 h 1849850"/>
              <a:gd name="connsiteX22" fmla="*/ 3849309 w 7426832"/>
              <a:gd name="connsiteY22" fmla="*/ 997509 h 1849850"/>
              <a:gd name="connsiteX23" fmla="*/ 3999635 w 7426832"/>
              <a:gd name="connsiteY23" fmla="*/ 935304 h 1849850"/>
              <a:gd name="connsiteX24" fmla="*/ 4243268 w 7426832"/>
              <a:gd name="connsiteY24" fmla="*/ 650202 h 1849850"/>
              <a:gd name="connsiteX25" fmla="*/ 4279554 w 7426832"/>
              <a:gd name="connsiteY25" fmla="*/ 587998 h 1849850"/>
              <a:gd name="connsiteX26" fmla="*/ 4429880 w 7426832"/>
              <a:gd name="connsiteY26" fmla="*/ 505060 h 1849850"/>
              <a:gd name="connsiteX27" fmla="*/ 4626860 w 7426832"/>
              <a:gd name="connsiteY27" fmla="*/ 603549 h 1849850"/>
              <a:gd name="connsiteX28" fmla="*/ 4891227 w 7426832"/>
              <a:gd name="connsiteY28" fmla="*/ 790162 h 1849850"/>
              <a:gd name="connsiteX29" fmla="*/ 5010452 w 7426832"/>
              <a:gd name="connsiteY29" fmla="*/ 821264 h 1849850"/>
              <a:gd name="connsiteX30" fmla="*/ 5140044 w 7426832"/>
              <a:gd name="connsiteY30" fmla="*/ 810896 h 1849850"/>
              <a:gd name="connsiteX31" fmla="*/ 5264452 w 7426832"/>
              <a:gd name="connsiteY31" fmla="*/ 722774 h 1849850"/>
              <a:gd name="connsiteX32" fmla="*/ 5435513 w 7426832"/>
              <a:gd name="connsiteY32" fmla="*/ 733141 h 1849850"/>
              <a:gd name="connsiteX33" fmla="*/ 5534003 w 7426832"/>
              <a:gd name="connsiteY33" fmla="*/ 769427 h 1849850"/>
              <a:gd name="connsiteX34" fmla="*/ 5684329 w 7426832"/>
              <a:gd name="connsiteY34" fmla="*/ 577631 h 1849850"/>
              <a:gd name="connsiteX35" fmla="*/ 5933146 w 7426832"/>
              <a:gd name="connsiteY35" fmla="*/ 437672 h 1849850"/>
              <a:gd name="connsiteX36" fmla="*/ 6163962 w 7426832"/>
              <a:gd name="connsiteY36" fmla="*/ 445072 h 1849850"/>
              <a:gd name="connsiteX37" fmla="*/ 6378221 w 7426832"/>
              <a:gd name="connsiteY37" fmla="*/ 379157 h 1849850"/>
              <a:gd name="connsiteX38" fmla="*/ 6632943 w 7426832"/>
              <a:gd name="connsiteY38" fmla="*/ 337688 h 1849850"/>
              <a:gd name="connsiteX39" fmla="*/ 6819410 w 7426832"/>
              <a:gd name="connsiteY39" fmla="*/ 0 h 1849850"/>
              <a:gd name="connsiteX40" fmla="*/ 7426832 w 7426832"/>
              <a:gd name="connsiteY40" fmla="*/ 135529 h 184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426832" h="1849850">
                <a:moveTo>
                  <a:pt x="0" y="1849850"/>
                </a:moveTo>
                <a:cubicBezTo>
                  <a:pt x="35853" y="1801469"/>
                  <a:pt x="80562" y="1767770"/>
                  <a:pt x="130311" y="1748393"/>
                </a:cubicBezTo>
                <a:cubicBezTo>
                  <a:pt x="180060" y="1729016"/>
                  <a:pt x="252320" y="1743833"/>
                  <a:pt x="298493" y="1733590"/>
                </a:cubicBezTo>
                <a:cubicBezTo>
                  <a:pt x="344666" y="1723347"/>
                  <a:pt x="351194" y="1696440"/>
                  <a:pt x="407350" y="1686937"/>
                </a:cubicBezTo>
                <a:cubicBezTo>
                  <a:pt x="463506" y="1677434"/>
                  <a:pt x="635431" y="1676570"/>
                  <a:pt x="635431" y="1676570"/>
                </a:cubicBezTo>
                <a:cubicBezTo>
                  <a:pt x="704547" y="1673114"/>
                  <a:pt x="739105" y="1699032"/>
                  <a:pt x="822044" y="1666202"/>
                </a:cubicBezTo>
                <a:cubicBezTo>
                  <a:pt x="904983" y="1633372"/>
                  <a:pt x="1061357" y="1515012"/>
                  <a:pt x="1133064" y="1479590"/>
                </a:cubicBezTo>
                <a:cubicBezTo>
                  <a:pt x="1204772" y="1444168"/>
                  <a:pt x="1208228" y="1474407"/>
                  <a:pt x="1252289" y="1453672"/>
                </a:cubicBezTo>
                <a:cubicBezTo>
                  <a:pt x="1296350" y="1432937"/>
                  <a:pt x="1351642" y="1381100"/>
                  <a:pt x="1397431" y="1355182"/>
                </a:cubicBezTo>
                <a:cubicBezTo>
                  <a:pt x="1443220" y="1329264"/>
                  <a:pt x="1470867" y="1295570"/>
                  <a:pt x="1527023" y="1298162"/>
                </a:cubicBezTo>
                <a:cubicBezTo>
                  <a:pt x="1583179" y="1300754"/>
                  <a:pt x="1666982" y="1343891"/>
                  <a:pt x="1734370" y="1370733"/>
                </a:cubicBezTo>
                <a:cubicBezTo>
                  <a:pt x="1801758" y="1397576"/>
                  <a:pt x="1860507" y="1457489"/>
                  <a:pt x="1931350" y="1459217"/>
                </a:cubicBezTo>
                <a:cubicBezTo>
                  <a:pt x="2002193" y="1460945"/>
                  <a:pt x="2061805" y="1388936"/>
                  <a:pt x="2159431" y="1381100"/>
                </a:cubicBezTo>
                <a:cubicBezTo>
                  <a:pt x="2278656" y="1391467"/>
                  <a:pt x="2439350" y="1398503"/>
                  <a:pt x="2517105" y="1412202"/>
                </a:cubicBezTo>
                <a:cubicBezTo>
                  <a:pt x="2594860" y="1425901"/>
                  <a:pt x="2583629" y="1476251"/>
                  <a:pt x="2625962" y="1463292"/>
                </a:cubicBezTo>
                <a:cubicBezTo>
                  <a:pt x="2668295" y="1450333"/>
                  <a:pt x="2727044" y="1363697"/>
                  <a:pt x="2771105" y="1334447"/>
                </a:cubicBezTo>
                <a:cubicBezTo>
                  <a:pt x="2815166" y="1305197"/>
                  <a:pt x="2847132" y="1334447"/>
                  <a:pt x="2890329" y="1287794"/>
                </a:cubicBezTo>
                <a:cubicBezTo>
                  <a:pt x="2933526" y="1241141"/>
                  <a:pt x="2981044" y="1102910"/>
                  <a:pt x="3030289" y="1054529"/>
                </a:cubicBezTo>
                <a:cubicBezTo>
                  <a:pt x="3079534" y="1006148"/>
                  <a:pt x="3137418" y="1000101"/>
                  <a:pt x="3185799" y="997509"/>
                </a:cubicBezTo>
                <a:cubicBezTo>
                  <a:pt x="3234180" y="994917"/>
                  <a:pt x="3271329" y="1035522"/>
                  <a:pt x="3320574" y="1038978"/>
                </a:cubicBezTo>
                <a:cubicBezTo>
                  <a:pt x="3369819" y="1042434"/>
                  <a:pt x="3429336" y="1033055"/>
                  <a:pt x="3481268" y="1018243"/>
                </a:cubicBezTo>
                <a:cubicBezTo>
                  <a:pt x="3533201" y="1003432"/>
                  <a:pt x="3570829" y="953565"/>
                  <a:pt x="3632169" y="950109"/>
                </a:cubicBezTo>
                <a:cubicBezTo>
                  <a:pt x="3693509" y="946653"/>
                  <a:pt x="3788065" y="999977"/>
                  <a:pt x="3849309" y="997509"/>
                </a:cubicBezTo>
                <a:cubicBezTo>
                  <a:pt x="3910553" y="995042"/>
                  <a:pt x="3933975" y="993188"/>
                  <a:pt x="3999635" y="935304"/>
                </a:cubicBezTo>
                <a:cubicBezTo>
                  <a:pt x="4065295" y="877420"/>
                  <a:pt x="4196615" y="708086"/>
                  <a:pt x="4243268" y="650202"/>
                </a:cubicBezTo>
                <a:cubicBezTo>
                  <a:pt x="4289921" y="592318"/>
                  <a:pt x="4248452" y="612188"/>
                  <a:pt x="4279554" y="587998"/>
                </a:cubicBezTo>
                <a:cubicBezTo>
                  <a:pt x="4310656" y="563808"/>
                  <a:pt x="4371996" y="502468"/>
                  <a:pt x="4429880" y="505060"/>
                </a:cubicBezTo>
                <a:cubicBezTo>
                  <a:pt x="4487764" y="507652"/>
                  <a:pt x="4549969" y="556032"/>
                  <a:pt x="4626860" y="603549"/>
                </a:cubicBezTo>
                <a:cubicBezTo>
                  <a:pt x="4703751" y="651066"/>
                  <a:pt x="4756453" y="722412"/>
                  <a:pt x="4891227" y="790162"/>
                </a:cubicBezTo>
                <a:cubicBezTo>
                  <a:pt x="5026001" y="857912"/>
                  <a:pt x="4968983" y="817808"/>
                  <a:pt x="5010452" y="821264"/>
                </a:cubicBezTo>
                <a:cubicBezTo>
                  <a:pt x="5051921" y="824720"/>
                  <a:pt x="5097711" y="827311"/>
                  <a:pt x="5140044" y="810896"/>
                </a:cubicBezTo>
                <a:cubicBezTo>
                  <a:pt x="5182377" y="794481"/>
                  <a:pt x="5215207" y="735733"/>
                  <a:pt x="5264452" y="722774"/>
                </a:cubicBezTo>
                <a:cubicBezTo>
                  <a:pt x="5313697" y="709815"/>
                  <a:pt x="5390588" y="725366"/>
                  <a:pt x="5435513" y="733141"/>
                </a:cubicBezTo>
                <a:cubicBezTo>
                  <a:pt x="5480438" y="740916"/>
                  <a:pt x="5492534" y="795345"/>
                  <a:pt x="5534003" y="769427"/>
                </a:cubicBezTo>
                <a:cubicBezTo>
                  <a:pt x="5575472" y="743509"/>
                  <a:pt x="5617805" y="632923"/>
                  <a:pt x="5684329" y="577631"/>
                </a:cubicBezTo>
                <a:cubicBezTo>
                  <a:pt x="5750853" y="522339"/>
                  <a:pt x="5853207" y="459765"/>
                  <a:pt x="5933146" y="437672"/>
                </a:cubicBezTo>
                <a:cubicBezTo>
                  <a:pt x="6013085" y="415579"/>
                  <a:pt x="6089783" y="454824"/>
                  <a:pt x="6163962" y="445072"/>
                </a:cubicBezTo>
                <a:cubicBezTo>
                  <a:pt x="6238141" y="435320"/>
                  <a:pt x="6300058" y="397054"/>
                  <a:pt x="6378221" y="379157"/>
                </a:cubicBezTo>
                <a:cubicBezTo>
                  <a:pt x="6456385" y="361260"/>
                  <a:pt x="6559412" y="400881"/>
                  <a:pt x="6632943" y="337688"/>
                </a:cubicBezTo>
                <a:cubicBezTo>
                  <a:pt x="6706474" y="274495"/>
                  <a:pt x="6685935" y="125623"/>
                  <a:pt x="6819410" y="0"/>
                </a:cubicBezTo>
                <a:cubicBezTo>
                  <a:pt x="7124086" y="144967"/>
                  <a:pt x="7426832" y="135529"/>
                  <a:pt x="7426832" y="135529"/>
                </a:cubicBezTo>
              </a:path>
            </a:pathLst>
          </a:custGeom>
          <a:ln w="76200" cap="rnd" cmpd="sng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686669" y="3854267"/>
            <a:ext cx="1117573" cy="44521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Canada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69096" y="1812709"/>
            <a:ext cx="1117573" cy="445211"/>
          </a:xfrm>
          <a:prstGeom prst="rect">
            <a:avLst/>
          </a:prstGeom>
          <a:solidFill>
            <a:srgbClr val="8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USA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67682" y="5319102"/>
            <a:ext cx="76825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2014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88607" y="1248641"/>
            <a:ext cx="1996521" cy="1027847"/>
          </a:xfrm>
          <a:prstGeom prst="rect">
            <a:avLst/>
          </a:prstGeom>
          <a:solidFill>
            <a:srgbClr val="800000"/>
          </a:solidFill>
          <a:ln>
            <a:solidFill>
              <a:srgbClr val="0051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USA 1971: 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HMO Act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265952" y="2226231"/>
            <a:ext cx="2234" cy="2201330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267069" y="3472460"/>
            <a:ext cx="0" cy="968121"/>
          </a:xfrm>
          <a:prstGeom prst="straightConnector1">
            <a:avLst/>
          </a:prstGeom>
          <a:ln w="76200" cmpd="sng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288607" y="2419713"/>
            <a:ext cx="1996521" cy="102784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514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Canadian Single Payer Fully Implemented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244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  <p:bldP spid="18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Most Want Medicare-for-All</a:t>
            </a:r>
            <a:br>
              <a:rPr lang="en-US" dirty="0" smtClean="0"/>
            </a:br>
            <a:r>
              <a:rPr lang="en-US" sz="2800" dirty="0" smtClean="0"/>
              <a:t>Do you favor “expanded, universal Medicare-for-All”?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Kaiser Health Tracking Poll, 12/17/2015</a:t>
            </a: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835971214"/>
              </p:ext>
            </p:extLst>
          </p:nvPr>
        </p:nvGraphicFramePr>
        <p:xfrm>
          <a:off x="986325" y="1704343"/>
          <a:ext cx="3745642" cy="4656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05359" y="1616546"/>
            <a:ext cx="1618677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b="1" dirty="0" smtClean="0">
                <a:solidFill>
                  <a:srgbClr val="00A600"/>
                </a:solidFill>
              </a:rPr>
              <a:t>All Adults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278283265"/>
              </p:ext>
            </p:extLst>
          </p:nvPr>
        </p:nvGraphicFramePr>
        <p:xfrm>
          <a:off x="4958985" y="1704343"/>
          <a:ext cx="3745642" cy="4656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618526" y="1616546"/>
            <a:ext cx="1799792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Democrats</a:t>
            </a:r>
          </a:p>
        </p:txBody>
      </p:sp>
    </p:spTree>
    <p:extLst>
      <p:ext uri="{BB962C8B-B14F-4D97-AF65-F5344CB8AC3E}">
        <p14:creationId xmlns:p14="http://schemas.microsoft.com/office/powerpoint/2010/main" val="3869355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/>
      <p:bldGraphic spid="8" grpId="0">
        <p:bldAsOne/>
      </p:bldGraphic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way to put this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Healthcare should be</a:t>
            </a:r>
          </a:p>
          <a:p>
            <a:pPr lvl="1"/>
            <a:r>
              <a:rPr lang="en-US" dirty="0" smtClean="0"/>
              <a:t>Universal</a:t>
            </a:r>
          </a:p>
          <a:p>
            <a:pPr lvl="1"/>
            <a:r>
              <a:rPr lang="en-US" dirty="0" smtClean="0"/>
              <a:t>Affordable</a:t>
            </a:r>
          </a:p>
          <a:p>
            <a:pPr lvl="1"/>
            <a:r>
              <a:rPr lang="en-US" dirty="0" smtClean="0"/>
              <a:t>Accessible</a:t>
            </a:r>
          </a:p>
          <a:p>
            <a:pPr lvl="1"/>
            <a:r>
              <a:rPr lang="en-US" dirty="0" smtClean="0"/>
              <a:t>High Quality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36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“</a:t>
            </a:r>
            <a:r>
              <a:rPr lang="en-US" dirty="0" smtClean="0"/>
              <a:t>Expanded, </a:t>
            </a:r>
            <a:r>
              <a:rPr lang="en-US" dirty="0"/>
              <a:t>Universal Medicare for All</a:t>
            </a:r>
            <a:r>
              <a:rPr lang="en-US" dirty="0" smtClean="0"/>
              <a:t>” </a:t>
            </a:r>
            <a:br>
              <a:rPr lang="en-US" dirty="0" smtClean="0"/>
            </a:br>
            <a:r>
              <a:rPr lang="en-US" sz="3100" dirty="0" smtClean="0"/>
              <a:t>Favored by Most </a:t>
            </a:r>
            <a:r>
              <a:rPr lang="en-US" sz="3100" dirty="0"/>
              <a:t>Independents and Even Many </a:t>
            </a:r>
            <a:r>
              <a:rPr lang="en-US" sz="3100" dirty="0" smtClean="0"/>
              <a:t>Republicans</a:t>
            </a:r>
            <a:endParaRPr lang="en-US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012141" y="6011057"/>
            <a:ext cx="6131859" cy="846943"/>
          </a:xfrm>
        </p:spPr>
        <p:txBody>
          <a:bodyPr/>
          <a:lstStyle/>
          <a:p>
            <a:r>
              <a:rPr lang="en-US" dirty="0" smtClean="0"/>
              <a:t>Source: Kaiser Health Tracking Poll, 12/17/2015</a:t>
            </a: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567909099"/>
              </p:ext>
            </p:extLst>
          </p:nvPr>
        </p:nvGraphicFramePr>
        <p:xfrm>
          <a:off x="986325" y="1704343"/>
          <a:ext cx="3745642" cy="4656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64237" y="2154428"/>
            <a:ext cx="2246528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b="1" dirty="0" smtClean="0">
                <a:solidFill>
                  <a:srgbClr val="00A600"/>
                </a:solidFill>
              </a:rPr>
              <a:t>Independents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839111511"/>
              </p:ext>
            </p:extLst>
          </p:nvPr>
        </p:nvGraphicFramePr>
        <p:xfrm>
          <a:off x="4958985" y="1704343"/>
          <a:ext cx="3745642" cy="4656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588643" y="2064781"/>
            <a:ext cx="1985464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b="1" dirty="0" smtClean="0">
                <a:solidFill>
                  <a:srgbClr val="00A600"/>
                </a:solidFill>
              </a:rPr>
              <a:t>Republicans</a:t>
            </a:r>
          </a:p>
        </p:txBody>
      </p:sp>
    </p:spTree>
    <p:extLst>
      <p:ext uri="{BB962C8B-B14F-4D97-AF65-F5344CB8AC3E}">
        <p14:creationId xmlns:p14="http://schemas.microsoft.com/office/powerpoint/2010/main" val="2947335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/>
      <p:bldGraphic spid="8" grpId="0">
        <p:bldAsOne/>
      </p:bldGraphic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16483" y="1476124"/>
            <a:ext cx="5840511" cy="3958323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Most Physicians Support a National Health Program.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02690" y="6192762"/>
            <a:ext cx="514131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  <a:latin typeface="Franklin Gothic Book" pitchFamily="34" charset="0"/>
              </a:rPr>
              <a:t>2007 detail of surveys of random samples of US physicians.</a:t>
            </a:r>
          </a:p>
          <a:p>
            <a:pPr algn="r"/>
            <a:r>
              <a:rPr lang="en-US" sz="1400" dirty="0" smtClean="0">
                <a:solidFill>
                  <a:schemeClr val="bg1"/>
                </a:solidFill>
                <a:latin typeface="Franklin Gothic Book" pitchFamily="34" charset="0"/>
              </a:rPr>
              <a:t>Carroll and Ackerman. Ann </a:t>
            </a:r>
            <a:r>
              <a:rPr lang="en-US" sz="1400" dirty="0" err="1" smtClean="0">
                <a:solidFill>
                  <a:schemeClr val="bg1"/>
                </a:solidFill>
                <a:latin typeface="Franklin Gothic Book" pitchFamily="34" charset="0"/>
              </a:rPr>
              <a:t>Int</a:t>
            </a:r>
            <a:r>
              <a:rPr lang="en-US" sz="1400" dirty="0" smtClean="0">
                <a:solidFill>
                  <a:schemeClr val="bg1"/>
                </a:solidFill>
                <a:latin typeface="Franklin Gothic Book" pitchFamily="34" charset="0"/>
              </a:rPr>
              <a:t> Med 2008;148:566</a:t>
            </a:r>
          </a:p>
        </p:txBody>
      </p:sp>
      <p:sp useBgFill="1">
        <p:nvSpPr>
          <p:cNvPr id="9" name="Rectangle 8"/>
          <p:cNvSpPr/>
          <p:nvPr/>
        </p:nvSpPr>
        <p:spPr>
          <a:xfrm>
            <a:off x="468172" y="2487168"/>
            <a:ext cx="819303" cy="504749"/>
          </a:xfrm>
          <a:prstGeom prst="rect">
            <a:avLst/>
          </a:prstGeom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13256" y="1418400"/>
          <a:ext cx="2062784" cy="40682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62784"/>
              </a:tblGrid>
              <a:tr h="36984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Psychiatry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984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err="1" smtClean="0">
                          <a:latin typeface="Franklin Gothic Book"/>
                          <a:cs typeface="Franklin Gothic Book"/>
                        </a:rPr>
                        <a:t>Peds</a:t>
                      </a:r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 Specialties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984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Emergency</a:t>
                      </a:r>
                      <a:r>
                        <a:rPr lang="en-US" sz="2000" baseline="0" dirty="0" smtClean="0">
                          <a:latin typeface="Franklin Gothic Book"/>
                          <a:cs typeface="Franklin Gothic Book"/>
                        </a:rPr>
                        <a:t> Med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984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General </a:t>
                      </a:r>
                      <a:r>
                        <a:rPr lang="en-US" sz="2000" dirty="0" err="1" smtClean="0">
                          <a:latin typeface="Franklin Gothic Book"/>
                          <a:cs typeface="Franklin Gothic Book"/>
                        </a:rPr>
                        <a:t>Peds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984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General</a:t>
                      </a:r>
                      <a:r>
                        <a:rPr lang="en-US" sz="2000" baseline="0" dirty="0" smtClean="0">
                          <a:latin typeface="Franklin Gothic Book"/>
                          <a:cs typeface="Franklin Gothic Book"/>
                        </a:rPr>
                        <a:t> Int. Med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984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Med</a:t>
                      </a:r>
                      <a:r>
                        <a:rPr lang="en-US" sz="2000" baseline="0" dirty="0" smtClean="0">
                          <a:latin typeface="Franklin Gothic Book"/>
                          <a:cs typeface="Franklin Gothic Book"/>
                        </a:rPr>
                        <a:t> Specialties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984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Family</a:t>
                      </a:r>
                      <a:r>
                        <a:rPr lang="en-US" sz="2000" baseline="0" dirty="0" smtClean="0">
                          <a:latin typeface="Franklin Gothic Book"/>
                          <a:cs typeface="Franklin Gothic Book"/>
                        </a:rPr>
                        <a:t> Med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984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err="1" smtClean="0">
                          <a:latin typeface="Franklin Gothic Book"/>
                          <a:cs typeface="Franklin Gothic Book"/>
                        </a:rPr>
                        <a:t>OB-Gyn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984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General Surgery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984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err="1" smtClean="0">
                          <a:latin typeface="Franklin Gothic Book"/>
                          <a:cs typeface="Franklin Gothic Book"/>
                        </a:rPr>
                        <a:t>Surg</a:t>
                      </a:r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 Specialties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984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Radiology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467988" y="5423674"/>
          <a:ext cx="7422415" cy="370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4483"/>
                <a:gridCol w="1484483"/>
                <a:gridCol w="1484483"/>
                <a:gridCol w="1484483"/>
                <a:gridCol w="148448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0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25%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50%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75%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Franklin Gothic Book"/>
                          <a:cs typeface="Franklin Gothic Book"/>
                        </a:rPr>
                        <a:t>100%</a:t>
                      </a:r>
                      <a:endParaRPr lang="en-US" sz="20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459163" y="5624189"/>
            <a:ext cx="5186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Percent supporting National Health Insurance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2216483" y="1476124"/>
          <a:ext cx="5838620" cy="39384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9655"/>
                <a:gridCol w="1459655"/>
                <a:gridCol w="1459655"/>
                <a:gridCol w="1459655"/>
              </a:tblGrid>
              <a:tr h="39384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2216483" y="1509110"/>
            <a:ext cx="4909033" cy="2061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16482" y="2248798"/>
            <a:ext cx="4092569" cy="2061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216483" y="1878954"/>
            <a:ext cx="4208028" cy="2061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216483" y="2618642"/>
            <a:ext cx="3845154" cy="2061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16483" y="2988486"/>
            <a:ext cx="3795671" cy="2061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16483" y="3358330"/>
            <a:ext cx="3737941" cy="2061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216483" y="3728174"/>
            <a:ext cx="3556505" cy="2061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216484" y="4098018"/>
            <a:ext cx="3424550" cy="2061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216483" y="4467862"/>
            <a:ext cx="3243114" cy="2061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16483" y="4837706"/>
            <a:ext cx="2665815" cy="2061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16483" y="5207552"/>
            <a:ext cx="1783373" cy="2061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805868" y="2171932"/>
            <a:ext cx="6831682" cy="1305746"/>
            <a:chOff x="988842" y="2171932"/>
            <a:chExt cx="6831682" cy="1305746"/>
          </a:xfrm>
          <a:effectLst>
            <a:glow rad="127000">
              <a:schemeClr val="bg1"/>
            </a:glow>
          </a:effectLst>
        </p:grpSpPr>
        <p:sp>
          <p:nvSpPr>
            <p:cNvPr id="4" name="Rectangle 3"/>
            <p:cNvSpPr/>
            <p:nvPr/>
          </p:nvSpPr>
          <p:spPr>
            <a:xfrm>
              <a:off x="4309377" y="2171932"/>
              <a:ext cx="3511147" cy="1305746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82880" bIns="182880" rtlCol="0" anchor="ctr"/>
            <a:lstStyle/>
            <a:p>
              <a:r>
                <a:rPr lang="en-US" sz="2800" dirty="0" smtClean="0">
                  <a:latin typeface="Franklin Gothic Medium" charset="0"/>
                  <a:ea typeface="Franklin Gothic Medium" charset="0"/>
                  <a:cs typeface="Franklin Gothic Medium" charset="0"/>
                </a:rPr>
                <a:t>of physicians support single payer</a:t>
              </a:r>
              <a:endParaRPr lang="en-US" sz="2800" dirty="0">
                <a:latin typeface="Franklin Gothic Medium" charset="0"/>
                <a:ea typeface="Franklin Gothic Medium" charset="0"/>
                <a:cs typeface="Franklin Gothic Medium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88842" y="2171932"/>
              <a:ext cx="3381304" cy="1305746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82880" bIns="182880" rtlCol="0" anchor="ctr"/>
            <a:lstStyle/>
            <a:p>
              <a:pPr algn="r"/>
              <a:r>
                <a:rPr lang="en-US" sz="11500" dirty="0" smtClean="0">
                  <a:latin typeface="Franklin Gothic Medium" charset="0"/>
                  <a:ea typeface="Franklin Gothic Medium" charset="0"/>
                  <a:cs typeface="Franklin Gothic Medium" charset="0"/>
                </a:rPr>
                <a:t>59%</a:t>
              </a:r>
              <a:endParaRPr lang="en-US" sz="11500" dirty="0">
                <a:latin typeface="Franklin Gothic Medium" charset="0"/>
                <a:ea typeface="Franklin Gothic Medium" charset="0"/>
                <a:cs typeface="Franklin Gothic Medium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888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46158" y="6081943"/>
            <a:ext cx="6797842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Franklin Gothic Book" pitchFamily="34" charset="0"/>
              </a:rPr>
              <a:t>Canadian Institute for Health Information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  <a:latin typeface="Franklin Gothic Book" pitchFamily="34" charset="0"/>
              </a:rPr>
              <a:t>Figures are gross income, Canadian </a:t>
            </a:r>
            <a:r>
              <a:rPr lang="en-US" sz="2000" dirty="0" smtClean="0">
                <a:solidFill>
                  <a:schemeClr val="bg1"/>
                </a:solidFill>
                <a:latin typeface="Franklin Gothic Book" pitchFamily="34" charset="0"/>
              </a:rPr>
              <a:t>$, 2013-2014</a:t>
            </a:r>
            <a:endParaRPr lang="en-US" sz="2000" dirty="0">
              <a:solidFill>
                <a:schemeClr val="bg1"/>
              </a:solidFill>
              <a:latin typeface="Franklin Gothic Book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dirty="0"/>
              <a:t>Canadian Physicians’ </a:t>
            </a:r>
            <a:r>
              <a:rPr lang="en-US" sz="4800" dirty="0" smtClean="0"/>
              <a:t>Incomes</a:t>
            </a:r>
            <a:endParaRPr lang="en-US" sz="4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616544"/>
              </p:ext>
            </p:extLst>
          </p:nvPr>
        </p:nvGraphicFramePr>
        <p:xfrm>
          <a:off x="328889" y="1314898"/>
          <a:ext cx="8486222" cy="4460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3325"/>
                <a:gridCol w="1760583"/>
                <a:gridCol w="240118"/>
                <a:gridCol w="2481969"/>
                <a:gridCol w="1620227"/>
              </a:tblGrid>
              <a:tr h="541097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Franklin Gothic Medium"/>
                          <a:cs typeface="Franklin Gothic Medium"/>
                        </a:rPr>
                        <a:t>Specialty</a:t>
                      </a:r>
                      <a:endParaRPr lang="en-US" sz="2800" b="0" dirty="0">
                        <a:latin typeface="Franklin Gothic Medium"/>
                        <a:cs typeface="Franklin Gothic Medium"/>
                      </a:endParaRPr>
                    </a:p>
                  </a:txBody>
                  <a:tcPr marL="68583" marR="68583" marT="34292" marB="3429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Franklin Gothic Medium"/>
                          <a:cs typeface="Franklin Gothic Medium"/>
                        </a:rPr>
                        <a:t>Income</a:t>
                      </a:r>
                      <a:endParaRPr lang="en-US" sz="2800" b="0" dirty="0">
                        <a:latin typeface="Franklin Gothic Medium"/>
                        <a:cs typeface="Franklin Gothic Medium"/>
                      </a:endParaRPr>
                    </a:p>
                  </a:txBody>
                  <a:tcPr marL="68583" marR="68583" marT="34292" marB="34292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latin typeface="Franklin Gothic Medium"/>
                        <a:cs typeface="Franklin Gothic Medium"/>
                      </a:endParaRPr>
                    </a:p>
                  </a:txBody>
                  <a:tcPr marL="68583" marR="68583" marT="34292" marB="3429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Franklin Gothic Medium"/>
                          <a:cs typeface="Franklin Gothic Medium"/>
                        </a:rPr>
                        <a:t>Specialty</a:t>
                      </a:r>
                      <a:endParaRPr lang="en-US" sz="2800" b="0" dirty="0">
                        <a:latin typeface="Franklin Gothic Medium"/>
                        <a:cs typeface="Franklin Gothic Medium"/>
                      </a:endParaRPr>
                    </a:p>
                  </a:txBody>
                  <a:tcPr marL="68583" marR="68583" marT="34292" marB="3429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latin typeface="Franklin Gothic Medium"/>
                          <a:cs typeface="Franklin Gothic Medium"/>
                        </a:rPr>
                        <a:t>Income</a:t>
                      </a:r>
                      <a:endParaRPr lang="en-US" sz="2800" b="0" dirty="0">
                        <a:latin typeface="Franklin Gothic Medium"/>
                        <a:cs typeface="Franklin Gothic Medium"/>
                      </a:endParaRPr>
                    </a:p>
                  </a:txBody>
                  <a:tcPr marL="68583" marR="68583" marT="34292" marB="34292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81264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Family Medicine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$275,296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OB-GYN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$485,407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1264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Internal Med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$381,776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General Surgery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$443,188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1264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Pediatrics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$299,399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Thoracic Surgery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$563,263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1264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Psychiatry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$255,794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Ophthalmology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$584,150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6857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Dermatology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Franklin Gothic Book"/>
                          <a:cs typeface="Franklin Gothic Book"/>
                        </a:rPr>
                        <a:t>$434,163</a:t>
                      </a:r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endParaRPr lang="en-US" sz="2400" dirty="0">
                        <a:latin typeface="Franklin Gothic Book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b="1" dirty="0" smtClean="0">
                          <a:latin typeface="+mj-lt"/>
                          <a:cs typeface="Franklin Gothic Book"/>
                        </a:rPr>
                        <a:t>Average</a:t>
                      </a:r>
                      <a:endParaRPr lang="en-US" sz="2400" b="1" dirty="0">
                        <a:latin typeface="+mj-lt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b="1" dirty="0" smtClean="0">
                          <a:latin typeface="+mj-lt"/>
                          <a:cs typeface="Franklin Gothic Book"/>
                        </a:rPr>
                        <a:t>$328,640</a:t>
                      </a:r>
                      <a:endParaRPr lang="en-US" sz="2400" b="1" dirty="0">
                        <a:latin typeface="+mj-lt"/>
                        <a:cs typeface="Franklin Gothic Book"/>
                      </a:endParaRPr>
                    </a:p>
                  </a:txBody>
                  <a:tcPr marL="68583" marR="68583" marT="34292" marB="34292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4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800" dirty="0" smtClean="0"/>
              <a:t>We Can Win the Trifecta</a:t>
            </a:r>
            <a:endParaRPr lang="en-US" sz="48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845858" y="1572382"/>
            <a:ext cx="5298141" cy="4021594"/>
          </a:xfrm>
          <a:prstGeom prst="rect">
            <a:avLst/>
          </a:prstGeom>
        </p:spPr>
        <p:txBody>
          <a:bodyPr vert="horz" lIns="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800" dirty="0" smtClean="0">
                <a:solidFill>
                  <a:schemeClr val="tx1"/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rPr>
              <a:t>“You can have </a:t>
            </a:r>
          </a:p>
          <a:p>
            <a:pPr>
              <a:lnSpc>
                <a:spcPct val="110000"/>
              </a:lnSpc>
            </a:pPr>
            <a:r>
              <a:rPr lang="en-US" sz="2800" dirty="0" smtClean="0">
                <a:solidFill>
                  <a:schemeClr val="tx1"/>
                </a:solidFill>
                <a:effectLst/>
                <a:latin typeface="Franklin Gothic Medium" charset="0"/>
                <a:ea typeface="Franklin Gothic Medium" charset="0"/>
                <a:cs typeface="Franklin Gothic Medium" charset="0"/>
              </a:rPr>
              <a:t>universal coverage 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rPr>
              <a:t>and </a:t>
            </a:r>
          </a:p>
          <a:p>
            <a:pPr>
              <a:lnSpc>
                <a:spcPct val="110000"/>
              </a:lnSpc>
            </a:pPr>
            <a:r>
              <a:rPr lang="en-US" sz="2800" dirty="0" smtClean="0">
                <a:solidFill>
                  <a:schemeClr val="tx1"/>
                </a:solidFill>
                <a:effectLst/>
                <a:latin typeface="Franklin Gothic Medium" charset="0"/>
                <a:ea typeface="Franklin Gothic Medium" charset="0"/>
                <a:cs typeface="Franklin Gothic Medium" charset="0"/>
              </a:rPr>
              <a:t>good quality healthcare </a:t>
            </a:r>
          </a:p>
          <a:p>
            <a:pPr>
              <a:lnSpc>
                <a:spcPct val="110000"/>
              </a:lnSpc>
            </a:pPr>
            <a:r>
              <a:rPr lang="en-US" sz="2800" dirty="0" smtClean="0">
                <a:solidFill>
                  <a:schemeClr val="tx1"/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rPr>
              <a:t>while still managing to </a:t>
            </a:r>
          </a:p>
          <a:p>
            <a:pPr>
              <a:lnSpc>
                <a:spcPct val="110000"/>
              </a:lnSpc>
            </a:pPr>
            <a:r>
              <a:rPr lang="en-US" sz="2800" dirty="0" smtClean="0">
                <a:solidFill>
                  <a:schemeClr val="tx1"/>
                </a:solidFill>
                <a:effectLst/>
                <a:latin typeface="Franklin Gothic Medium" charset="0"/>
                <a:ea typeface="Franklin Gothic Medium" charset="0"/>
                <a:cs typeface="Franklin Gothic Medium" charset="0"/>
              </a:rPr>
              <a:t>control costs</a:t>
            </a:r>
            <a:r>
              <a:rPr lang="en-US" sz="2800" dirty="0" smtClean="0">
                <a:solidFill>
                  <a:schemeClr val="tx1"/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rPr>
              <a:t>… </a:t>
            </a:r>
          </a:p>
          <a:p>
            <a:pPr>
              <a:lnSpc>
                <a:spcPct val="110000"/>
              </a:lnSpc>
            </a:pPr>
            <a:r>
              <a:rPr lang="en-US" sz="3600" dirty="0" smtClean="0">
                <a:solidFill>
                  <a:schemeClr val="tx1"/>
                </a:solidFill>
                <a:effectLst/>
                <a:latin typeface="Franklin Gothic Medium" charset="0"/>
                <a:ea typeface="Franklin Gothic Medium" charset="0"/>
                <a:cs typeface="Franklin Gothic Medium" charset="0"/>
              </a:rPr>
              <a:t>but you need </a:t>
            </a:r>
          </a:p>
          <a:p>
            <a:pPr>
              <a:lnSpc>
                <a:spcPct val="110000"/>
              </a:lnSpc>
            </a:pPr>
            <a:r>
              <a:rPr lang="en-US" sz="3600" dirty="0" smtClean="0">
                <a:solidFill>
                  <a:schemeClr val="tx1"/>
                </a:solidFill>
                <a:effectLst/>
                <a:latin typeface="Franklin Gothic Medium" charset="0"/>
                <a:ea typeface="Franklin Gothic Medium" charset="0"/>
                <a:cs typeface="Franklin Gothic Medium" charset="0"/>
              </a:rPr>
              <a:t>Single-Payer to do it</a:t>
            </a:r>
            <a:r>
              <a:rPr lang="en-US" sz="3600" dirty="0" smtClean="0">
                <a:solidFill>
                  <a:schemeClr val="tx1"/>
                </a:solidFill>
                <a:effectLst/>
                <a:latin typeface="Franklin Gothic Book" charset="0"/>
                <a:ea typeface="Franklin Gothic Book" charset="0"/>
                <a:cs typeface="Franklin Gothic Book" charset="0"/>
              </a:rPr>
              <a:t>.”</a:t>
            </a:r>
            <a:endParaRPr lang="en-US" sz="3600" dirty="0">
              <a:solidFill>
                <a:schemeClr val="tx1"/>
              </a:solidFill>
              <a:effectLst/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19" y="1572382"/>
            <a:ext cx="4082812" cy="270826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71041" y="4446494"/>
            <a:ext cx="3015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Dr. William Hsiao</a:t>
            </a:r>
          </a:p>
          <a:p>
            <a:pPr algn="ctr"/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Harvard Health Economist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4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summary</a:t>
            </a:r>
            <a:endParaRPr lang="en-US" dirty="0"/>
          </a:p>
        </p:txBody>
      </p:sp>
      <p:pic>
        <p:nvPicPr>
          <p:cNvPr id="3" name="Picture 2" descr="Mem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869"/>
            <a:ext cx="9144000" cy="467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information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09675"/>
            <a:ext cx="8229600" cy="3422650"/>
          </a:xfrm>
        </p:spPr>
        <p:txBody>
          <a:bodyPr/>
          <a:lstStyle/>
          <a:p>
            <a:pPr marL="0" indent="0" algn="ctr">
              <a:buNone/>
            </a:pPr>
            <a:r>
              <a:rPr lang="en-US" sz="3000" dirty="0" err="1" smtClean="0"/>
              <a:t>Andrew.s.hyatt@gmail.com</a:t>
            </a:r>
            <a:endParaRPr lang="en-US" sz="3000" dirty="0" smtClean="0"/>
          </a:p>
          <a:p>
            <a:pPr marL="0" indent="0" algn="ctr"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sz="2400" dirty="0" smtClean="0">
                <a:latin typeface="Franklin Gothic Book" charset="0"/>
                <a:ea typeface="Franklin Gothic Book" charset="0"/>
                <a:cs typeface="Franklin Gothic Book" charset="0"/>
              </a:rPr>
              <a:t>Health policy websites:</a:t>
            </a:r>
          </a:p>
          <a:p>
            <a:pPr lvl="1"/>
            <a:r>
              <a:rPr lang="en-US" sz="2400" dirty="0" smtClean="0">
                <a:latin typeface="Franklin Gothic Book" charset="0"/>
                <a:ea typeface="Franklin Gothic Book" charset="0"/>
                <a:cs typeface="Franklin Gothic Book" charset="0"/>
              </a:rPr>
              <a:t>The Commonwealth Fund: </a:t>
            </a:r>
            <a:r>
              <a:rPr lang="en-US" sz="2400" dirty="0" smtClean="0">
                <a:latin typeface="Franklin Gothic Book" charset="0"/>
                <a:ea typeface="Franklin Gothic Book" charset="0"/>
                <a:cs typeface="Franklin Gothic Book" charset="0"/>
                <a:hlinkClick r:id="rId2"/>
              </a:rPr>
              <a:t>www.commonwealthfund.org</a:t>
            </a:r>
            <a:endParaRPr lang="en-US" sz="2400" dirty="0" smtClean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lvl="1"/>
            <a:r>
              <a:rPr lang="en-US" sz="2400" dirty="0" smtClean="0">
                <a:latin typeface="Franklin Gothic Book" charset="0"/>
                <a:ea typeface="Franklin Gothic Book" charset="0"/>
                <a:cs typeface="Franklin Gothic Book" charset="0"/>
              </a:rPr>
              <a:t>Kaiser Family Foundation: </a:t>
            </a:r>
            <a:r>
              <a:rPr lang="en-US" sz="2400" dirty="0" smtClean="0">
                <a:latin typeface="Franklin Gothic Book" charset="0"/>
                <a:ea typeface="Franklin Gothic Book" charset="0"/>
                <a:cs typeface="Franklin Gothic Book" charset="0"/>
                <a:hlinkClick r:id="rId3"/>
              </a:rPr>
              <a:t>www.kff.org</a:t>
            </a:r>
            <a:endParaRPr lang="en-US" sz="2400" dirty="0" smtClean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lvl="1"/>
            <a:r>
              <a:rPr lang="en-US" sz="2400" dirty="0" smtClean="0">
                <a:latin typeface="Franklin Gothic Book" charset="0"/>
                <a:ea typeface="Franklin Gothic Book" charset="0"/>
                <a:cs typeface="Franklin Gothic Book" charset="0"/>
              </a:rPr>
              <a:t>Health Affairs Blog: </a:t>
            </a:r>
            <a:r>
              <a:rPr lang="en-US" sz="2400" dirty="0" smtClean="0">
                <a:latin typeface="Franklin Gothic Book" charset="0"/>
                <a:ea typeface="Franklin Gothic Book" charset="0"/>
                <a:cs typeface="Franklin Gothic Book" charset="0"/>
                <a:hlinkClick r:id="rId4"/>
              </a:rPr>
              <a:t>http</a:t>
            </a:r>
            <a:r>
              <a:rPr lang="en-US" sz="2400" dirty="0">
                <a:latin typeface="Franklin Gothic Book" charset="0"/>
                <a:ea typeface="Franklin Gothic Book" charset="0"/>
                <a:cs typeface="Franklin Gothic Book" charset="0"/>
                <a:hlinkClick r:id="rId4"/>
              </a:rPr>
              <a:t>://healthaffairs.org/blog</a:t>
            </a:r>
            <a:r>
              <a:rPr lang="en-US" sz="2400" dirty="0" smtClean="0">
                <a:latin typeface="Franklin Gothic Book" charset="0"/>
                <a:ea typeface="Franklin Gothic Book" charset="0"/>
                <a:cs typeface="Franklin Gothic Book" charset="0"/>
                <a:hlinkClick r:id="rId4"/>
              </a:rPr>
              <a:t>/</a:t>
            </a:r>
            <a:endParaRPr lang="en-US" sz="2400" dirty="0">
              <a:latin typeface="Franklin Gothic Book" charset="0"/>
              <a:ea typeface="Franklin Gothic Book" charset="0"/>
              <a:cs typeface="Franklin Gothic Book" charset="0"/>
            </a:endParaRPr>
          </a:p>
          <a:p>
            <a:pPr lvl="1"/>
            <a:r>
              <a:rPr lang="en-US" sz="2400" dirty="0" smtClean="0">
                <a:latin typeface="Franklin Gothic Book" charset="0"/>
                <a:ea typeface="Franklin Gothic Book" charset="0"/>
                <a:cs typeface="Franklin Gothic Book" charset="0"/>
              </a:rPr>
              <a:t>Physicians for a National Health Program: </a:t>
            </a:r>
            <a:r>
              <a:rPr lang="en-US" sz="2400" dirty="0" smtClean="0">
                <a:latin typeface="Franklin Gothic Book" charset="0"/>
                <a:ea typeface="Franklin Gothic Book" charset="0"/>
                <a:cs typeface="Franklin Gothic Book" charset="0"/>
                <a:hlinkClick r:id="rId5"/>
              </a:rPr>
              <a:t>www.PNHP.org</a:t>
            </a:r>
            <a:endParaRPr lang="en-US" sz="2400" dirty="0" smtClean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pic>
        <p:nvPicPr>
          <p:cNvPr id="11" name="Picture 10" descr="Screen Shot 2014-05-05 at 9.29.45 A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248" y="4858657"/>
            <a:ext cx="3933943" cy="92354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88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007" y="2130425"/>
            <a:ext cx="8542969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So how does our system fare?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Well</a:t>
            </a:r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1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9066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The Most Expensive</a:t>
            </a:r>
            <a:br>
              <a:rPr lang="en-US" sz="4000" dirty="0" smtClean="0"/>
            </a:br>
            <a:r>
              <a:rPr lang="en-US" sz="4000" dirty="0" smtClean="0"/>
              <a:t>Health Care System In the World</a:t>
            </a:r>
            <a:endParaRPr lang="en-US" sz="7200" dirty="0"/>
          </a:p>
        </p:txBody>
      </p:sp>
      <p:sp>
        <p:nvSpPr>
          <p:cNvPr id="3" name="TextBox 2"/>
          <p:cNvSpPr txBox="1"/>
          <p:nvPr/>
        </p:nvSpPr>
        <p:spPr>
          <a:xfrm>
            <a:off x="3797696" y="6139477"/>
            <a:ext cx="534630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  <a:latin typeface="Franklin Gothic Book" pitchFamily="34" charset="0"/>
              </a:rPr>
              <a:t>Data are for 2013 or nearest year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  <a:latin typeface="Franklin Gothic Book" pitchFamily="34" charset="0"/>
              </a:rPr>
              <a:t>US$ Purchasing Power Parity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  <a:latin typeface="Franklin Gothic Book" pitchFamily="34" charset="0"/>
              </a:rPr>
              <a:t>OECD data accessed Nov 30 2015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203570"/>
            <a:ext cx="14886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/>
                <a:cs typeface="Franklin Gothic Book"/>
              </a:rPr>
              <a:t>Annual per capita dollars spent on  health care</a:t>
            </a:r>
            <a:endParaRPr lang="en-US" sz="2000" dirty="0">
              <a:latin typeface="Franklin Gothic Medium"/>
              <a:cs typeface="Franklin Gothic Medium"/>
            </a:endParaRPr>
          </a:p>
        </p:txBody>
      </p:sp>
      <p:sp useBgFill="1">
        <p:nvSpPr>
          <p:cNvPr id="16" name="Rectangle 15"/>
          <p:cNvSpPr/>
          <p:nvPr/>
        </p:nvSpPr>
        <p:spPr>
          <a:xfrm>
            <a:off x="1089212" y="4724751"/>
            <a:ext cx="457199" cy="497541"/>
          </a:xfrm>
          <a:prstGeom prst="rect">
            <a:avLst/>
          </a:prstGeom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hart 5"/>
          <p:cNvGraphicFramePr/>
          <p:nvPr>
            <p:extLst/>
          </p:nvPr>
        </p:nvGraphicFramePr>
        <p:xfrm>
          <a:off x="1320403" y="1396999"/>
          <a:ext cx="7518727" cy="4557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28407" y="1604149"/>
            <a:ext cx="1565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Medium" pitchFamily="34" charset="0"/>
              </a:rPr>
              <a:t>USA: $8,713</a:t>
            </a:r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16296" y="3154524"/>
            <a:ext cx="20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Franklin Gothic Medium" pitchFamily="34" charset="0"/>
              </a:rPr>
              <a:t>Average: $3,453</a:t>
            </a:r>
            <a:endParaRPr lang="en-US" sz="2000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86692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Health Insurance Is </a:t>
            </a:r>
            <a:br>
              <a:rPr lang="en-US" dirty="0" smtClean="0"/>
            </a:br>
            <a:r>
              <a:rPr lang="en-US" dirty="0" smtClean="0"/>
              <a:t>Increasingly Unaffordable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402419" y="6193480"/>
            <a:ext cx="57415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http://</a:t>
            </a:r>
            <a:r>
              <a:rPr lang="en-US" sz="1000" dirty="0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www.commonwealthfund.org/interactives-and-data/chart-cart/presidents-column/costs-of-failure/average-family-premium-as-a-percentage-of-median-family-income</a:t>
            </a:r>
          </a:p>
          <a:p>
            <a:pPr algn="r"/>
            <a:r>
              <a:rPr lang="en-US" sz="1000" dirty="0" smtClean="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Accessed Feb. 25, 2016</a:t>
            </a:r>
            <a:endParaRPr lang="en-US" sz="1000" dirty="0">
              <a:solidFill>
                <a:schemeClr val="bg1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028997688"/>
              </p:ext>
            </p:extLst>
          </p:nvPr>
        </p:nvGraphicFramePr>
        <p:xfrm>
          <a:off x="2024062" y="1479884"/>
          <a:ext cx="7119938" cy="4499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" y="2292047"/>
            <a:ext cx="23574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Franklin Gothic Book" charset="0"/>
                <a:ea typeface="Franklin Gothic Book" charset="0"/>
                <a:cs typeface="Franklin Gothic Book" charset="0"/>
              </a:rPr>
              <a:t>Average Family Premium as </a:t>
            </a:r>
            <a:r>
              <a:rPr lang="en-US" sz="2000" smtClean="0">
                <a:latin typeface="Franklin Gothic Book" charset="0"/>
                <a:ea typeface="Franklin Gothic Book" charset="0"/>
                <a:cs typeface="Franklin Gothic Book" charset="0"/>
              </a:rPr>
              <a:t>a Percentage of Median Family Income</a:t>
            </a:r>
            <a:endParaRPr lang="en-US" sz="200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2255" b="12782"/>
          <a:stretch/>
        </p:blipFill>
        <p:spPr>
          <a:xfrm>
            <a:off x="36178" y="5396492"/>
            <a:ext cx="1987884" cy="5832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04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7250"/>
            <a:ext cx="8229600" cy="11318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31% of Our Healthcare Dollars are not spent on healthcare</a:t>
            </a:r>
            <a:endParaRPr lang="en-US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948410323"/>
              </p:ext>
            </p:extLst>
          </p:nvPr>
        </p:nvGraphicFramePr>
        <p:xfrm>
          <a:off x="-135116" y="1694719"/>
          <a:ext cx="4310212" cy="2763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57419" y="2492703"/>
            <a:ext cx="25137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Franklin Gothic Book"/>
                <a:cs typeface="Franklin Gothic Book"/>
              </a:rPr>
              <a:t>Medical overhead, administration, and insurance profits</a:t>
            </a:r>
            <a:endParaRPr lang="en-US" sz="1500" dirty="0">
              <a:latin typeface="Franklin Gothic Book"/>
              <a:cs typeface="Franklin Gothic Boo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36347" y="2521575"/>
            <a:ext cx="319819" cy="274990"/>
          </a:xfrm>
          <a:prstGeom prst="rect">
            <a:avLst/>
          </a:prstGeom>
          <a:solidFill>
            <a:srgbClr val="C00000"/>
          </a:solidFill>
          <a:ln>
            <a:solidFill>
              <a:srgbClr val="0033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03372" y="2070291"/>
            <a:ext cx="25137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Franklin Gothic Book"/>
                <a:cs typeface="Franklin Gothic Book"/>
              </a:rPr>
              <a:t>Medical care</a:t>
            </a:r>
            <a:endParaRPr lang="en-US" sz="1500" dirty="0">
              <a:latin typeface="Franklin Gothic Book"/>
              <a:cs typeface="Franklin Gothic Boo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18375" y="2094047"/>
            <a:ext cx="324278" cy="28371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92667" y="2958515"/>
            <a:ext cx="1167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EBF1DD"/>
                </a:solidFill>
                <a:latin typeface="Franklin Gothic Medium" pitchFamily="34" charset="0"/>
              </a:rPr>
              <a:t>31%</a:t>
            </a:r>
            <a:endParaRPr lang="en-US" sz="4000" dirty="0">
              <a:solidFill>
                <a:srgbClr val="EBF1DD"/>
              </a:solidFill>
              <a:latin typeface="Franklin Gothic Medium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6038" y="2208333"/>
            <a:ext cx="1841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BF1DD"/>
                </a:solidFill>
                <a:latin typeface="Franklin Gothic Medium" pitchFamily="34" charset="0"/>
              </a:rPr>
              <a:t>69%</a:t>
            </a:r>
            <a:endParaRPr lang="en-US" sz="4000" dirty="0">
              <a:solidFill>
                <a:srgbClr val="EBF1DD"/>
              </a:solidFill>
              <a:latin typeface="Franklin Gothic Medium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97096" y="6195637"/>
            <a:ext cx="424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latin typeface="Franklin Gothic Book"/>
                <a:cs typeface="Franklin Gothic Book"/>
              </a:rPr>
              <a:t>Woolhandler</a:t>
            </a:r>
            <a:r>
              <a:rPr lang="en-US" sz="1400" dirty="0">
                <a:solidFill>
                  <a:schemeClr val="bg1"/>
                </a:solidFill>
                <a:latin typeface="Franklin Gothic Book"/>
                <a:cs typeface="Franklin Gothic Book"/>
              </a:rPr>
              <a:t>, et al “Costs of Health Administration in the U.S. and Canada,” NEJM 349(8) Sept. 21, 2003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0409" y="5150683"/>
            <a:ext cx="8043183" cy="707886"/>
          </a:xfrm>
          <a:prstGeom prst="rect">
            <a:avLst/>
          </a:prstGeom>
          <a:solidFill>
            <a:srgbClr val="C00000"/>
          </a:solidFill>
        </p:spPr>
        <p:txBody>
          <a:bodyPr wrap="square" tIns="137160" bIns="137160" rtlCol="0" anchor="ctr" anchorCtr="0">
            <a:spAutoFit/>
          </a:bodyPr>
          <a:lstStyle/>
          <a:p>
            <a:pPr algn="ctr"/>
            <a:r>
              <a:rPr lang="en-US" sz="2800" dirty="0" smtClean="0">
                <a:solidFill>
                  <a:srgbClr val="EBF1DD"/>
                </a:solidFill>
                <a:latin typeface="Franklin Gothic Medium" pitchFamily="34" charset="0"/>
              </a:rPr>
              <a:t>$1,300 monthly premium </a:t>
            </a:r>
            <a:r>
              <a:rPr lang="en-US" sz="2800" dirty="0" smtClean="0">
                <a:solidFill>
                  <a:srgbClr val="EBF1DD"/>
                </a:solidFill>
                <a:latin typeface="Franklin Gothic Medium" pitchFamily="34" charset="0"/>
                <a:sym typeface="Wingdings"/>
              </a:rPr>
              <a:t></a:t>
            </a:r>
            <a:r>
              <a:rPr lang="en-US" sz="2800" dirty="0" smtClean="0">
                <a:solidFill>
                  <a:srgbClr val="EBF1DD"/>
                </a:solidFill>
                <a:latin typeface="Franklin Gothic Medium" pitchFamily="34" charset="0"/>
              </a:rPr>
              <a:t> $200 monthly waste</a:t>
            </a:r>
            <a:endParaRPr lang="en-US" sz="2800" dirty="0">
              <a:solidFill>
                <a:srgbClr val="EBF1DD"/>
              </a:solidFill>
              <a:latin typeface="Franklin Gothic Medium" pitchFamily="34" charset="0"/>
            </a:endParaRP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4618439"/>
              </p:ext>
            </p:extLst>
          </p:nvPr>
        </p:nvGraphicFramePr>
        <p:xfrm>
          <a:off x="5312607" y="2867997"/>
          <a:ext cx="3980021" cy="2644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941558" y="3826944"/>
            <a:ext cx="9284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EBF1DD"/>
                </a:solidFill>
                <a:latin typeface="Franklin Gothic Medium" pitchFamily="34" charset="0"/>
              </a:rPr>
              <a:t>16%</a:t>
            </a:r>
            <a:endParaRPr lang="en-US" sz="3000" dirty="0">
              <a:solidFill>
                <a:srgbClr val="EBF1DD"/>
              </a:solidFill>
              <a:latin typeface="Franklin Gothic Medium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8817" y="3452455"/>
            <a:ext cx="9349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EBF1DD"/>
                </a:solidFill>
                <a:latin typeface="Franklin Gothic Medium" pitchFamily="34" charset="0"/>
              </a:rPr>
              <a:t>84%</a:t>
            </a:r>
            <a:endParaRPr lang="en-US" sz="3000" dirty="0">
              <a:solidFill>
                <a:srgbClr val="EBF1DD"/>
              </a:solidFill>
              <a:latin typeface="Franklin Gothic Medium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297256" y="4035025"/>
            <a:ext cx="4916659" cy="882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Franklin Gothic Medium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United States</a:t>
            </a:r>
            <a:endParaRPr lang="en-US" sz="4000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151706" y="2377088"/>
            <a:ext cx="4916659" cy="882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Franklin Gothic Medium" pitchFamily="34" charset="0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Canada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6517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Health Insurance CEO 2014 Pay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86937" y="6253249"/>
            <a:ext cx="575706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  <a:latin typeface="Franklin Gothic Book" pitchFamily="34" charset="0"/>
              </a:rPr>
              <a:t>Source: SEC filings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694030"/>
              </p:ext>
            </p:extLst>
          </p:nvPr>
        </p:nvGraphicFramePr>
        <p:xfrm>
          <a:off x="340506" y="1250654"/>
          <a:ext cx="8462988" cy="44693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0996"/>
                <a:gridCol w="2820996"/>
                <a:gridCol w="2820996"/>
              </a:tblGrid>
              <a:tr h="223469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/>
                          <a:cs typeface="Franklin Gothic Medium"/>
                        </a:rPr>
                        <a:t>Mark </a:t>
                      </a:r>
                      <a:r>
                        <a:rPr lang="en-US" sz="2400" dirty="0" err="1" smtClean="0">
                          <a:latin typeface="Franklin Gothic Medium"/>
                          <a:cs typeface="Franklin Gothic Medium"/>
                        </a:rPr>
                        <a:t>Bertolini</a:t>
                      </a:r>
                      <a:endParaRPr lang="en-US" sz="2400" dirty="0" smtClean="0">
                        <a:latin typeface="Franklin Gothic Medium"/>
                        <a:cs typeface="Franklin Gothic Medium"/>
                      </a:endParaRPr>
                    </a:p>
                    <a:p>
                      <a:pPr algn="ctr"/>
                      <a:r>
                        <a:rPr lang="en-US" sz="2000" dirty="0" smtClean="0">
                          <a:latin typeface="Franklin Gothic Medium"/>
                          <a:cs typeface="Franklin Gothic Medium"/>
                        </a:rPr>
                        <a:t>           </a:t>
                      </a:r>
                      <a:endParaRPr lang="en-US" sz="2000" dirty="0">
                        <a:latin typeface="Franklin Gothic Medium"/>
                        <a:cs typeface="Franklin Gothic Medium"/>
                      </a:endParaRPr>
                    </a:p>
                  </a:txBody>
                  <a:tcPr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/>
                          <a:cs typeface="Franklin Gothic Medium"/>
                        </a:rPr>
                        <a:t>Joseph Swedish</a:t>
                      </a:r>
                      <a:endParaRPr lang="en-US" sz="2400" dirty="0">
                        <a:latin typeface="Franklin Gothic Medium"/>
                        <a:cs typeface="Franklin Gothic Medium"/>
                      </a:endParaRPr>
                    </a:p>
                  </a:txBody>
                  <a:tcPr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/>
                          <a:cs typeface="Franklin Gothic Medium"/>
                        </a:rPr>
                        <a:t>Michael</a:t>
                      </a:r>
                      <a:r>
                        <a:rPr lang="en-US" sz="2400" baseline="0" dirty="0" smtClean="0">
                          <a:latin typeface="Franklin Gothic Medium"/>
                          <a:cs typeface="Franklin Gothic Medium"/>
                        </a:rPr>
                        <a:t> </a:t>
                      </a:r>
                      <a:r>
                        <a:rPr lang="en-US" sz="2400" baseline="0" dirty="0" err="1" smtClean="0">
                          <a:latin typeface="Franklin Gothic Medium"/>
                          <a:cs typeface="Franklin Gothic Medium"/>
                        </a:rPr>
                        <a:t>Neidorff</a:t>
                      </a:r>
                      <a:endParaRPr lang="en-US" sz="2400" dirty="0">
                        <a:latin typeface="Franklin Gothic Medium"/>
                        <a:cs typeface="Franklin Gothic Medium"/>
                      </a:endParaRPr>
                    </a:p>
                  </a:txBody>
                  <a:tcPr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3469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/>
                          <a:cs typeface="Franklin Gothic Medium"/>
                        </a:rPr>
                        <a:t>David </a:t>
                      </a:r>
                      <a:r>
                        <a:rPr lang="en-US" sz="2400" dirty="0" err="1" smtClean="0">
                          <a:latin typeface="Franklin Gothic Medium"/>
                          <a:cs typeface="Franklin Gothic Medium"/>
                        </a:rPr>
                        <a:t>Cordani</a:t>
                      </a:r>
                      <a:endParaRPr lang="en-US" sz="2400" dirty="0">
                        <a:latin typeface="Franklin Gothic Medium"/>
                        <a:cs typeface="Franklin Gothic Medium"/>
                      </a:endParaRPr>
                    </a:p>
                  </a:txBody>
                  <a:tcPr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/>
                          <a:cs typeface="Franklin Gothic Medium"/>
                        </a:rPr>
                        <a:t>Steve </a:t>
                      </a:r>
                      <a:r>
                        <a:rPr lang="en-US" sz="2400" dirty="0" err="1" smtClean="0">
                          <a:latin typeface="Franklin Gothic Medium"/>
                          <a:cs typeface="Franklin Gothic Medium"/>
                        </a:rPr>
                        <a:t>Hemsley</a:t>
                      </a:r>
                      <a:endParaRPr lang="en-US" sz="2400" dirty="0">
                        <a:latin typeface="Franklin Gothic Medium"/>
                        <a:cs typeface="Franklin Gothic Medium"/>
                      </a:endParaRPr>
                    </a:p>
                  </a:txBody>
                  <a:tcPr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/>
                          <a:cs typeface="Franklin Gothic Medium"/>
                        </a:rPr>
                        <a:t>Bruce Broussard</a:t>
                      </a:r>
                      <a:endParaRPr lang="en-US" sz="2400" dirty="0">
                        <a:latin typeface="Franklin Gothic Medium"/>
                        <a:cs typeface="Franklin Gothic Medium"/>
                      </a:endParaRPr>
                    </a:p>
                  </a:txBody>
                  <a:tcPr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/>
          <a:srcRect l="35352" t="972" r="22250" b="60227"/>
          <a:stretch/>
        </p:blipFill>
        <p:spPr>
          <a:xfrm>
            <a:off x="3169974" y="1638456"/>
            <a:ext cx="1273951" cy="1737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/>
          <a:srcRect l="4063" t="270" r="5138" b="21347"/>
          <a:stretch/>
        </p:blipFill>
        <p:spPr>
          <a:xfrm>
            <a:off x="5990966" y="1638456"/>
            <a:ext cx="1352550" cy="1737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/>
          <a:srcRect l="9761" t="550" r="15197" b="13898"/>
          <a:stretch/>
        </p:blipFill>
        <p:spPr>
          <a:xfrm>
            <a:off x="5990984" y="3839220"/>
            <a:ext cx="1313704" cy="1737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/>
          <a:srcRect l="30675" t="5687" r="33544" b="26186"/>
          <a:stretch/>
        </p:blipFill>
        <p:spPr>
          <a:xfrm>
            <a:off x="3169986" y="3839219"/>
            <a:ext cx="1358079" cy="1737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/>
          <a:srcRect l="13113" t="-735" r="17883" b="16910"/>
          <a:stretch/>
        </p:blipFill>
        <p:spPr>
          <a:xfrm>
            <a:off x="348990" y="3839220"/>
            <a:ext cx="1377824" cy="1737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/>
          <a:srcRect l="36152" t="15539" r="31513" b="22913"/>
          <a:stretch/>
        </p:blipFill>
        <p:spPr>
          <a:xfrm>
            <a:off x="348990" y="1638456"/>
            <a:ext cx="1369118" cy="1737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TextBox 46"/>
          <p:cNvSpPr txBox="1"/>
          <p:nvPr/>
        </p:nvSpPr>
        <p:spPr>
          <a:xfrm>
            <a:off x="1473049" y="1560017"/>
            <a:ext cx="1781193" cy="184665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 smtClean="0">
                <a:latin typeface="Franklin Gothic Medium"/>
                <a:cs typeface="Franklin Gothic Medium"/>
              </a:rPr>
              <a:t>Aetna</a:t>
            </a:r>
            <a:endParaRPr lang="en-US" sz="2000" dirty="0" smtClean="0">
              <a:latin typeface="Franklin Gothic Medium"/>
              <a:cs typeface="Franklin Gothic Medium"/>
            </a:endParaRP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Annual Comp: </a:t>
            </a:r>
          </a:p>
          <a:p>
            <a:pPr algn="ctr">
              <a:spcAft>
                <a:spcPts val="600"/>
              </a:spcAft>
            </a:pPr>
            <a:r>
              <a:rPr lang="en-US" sz="2000" dirty="0" smtClean="0">
                <a:latin typeface="Franklin Gothic Book"/>
                <a:cs typeface="Franklin Gothic Book"/>
              </a:rPr>
              <a:t>$15.0 M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Pay/Weekday: 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$57,745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479812" y="3827817"/>
            <a:ext cx="1781193" cy="184665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 smtClean="0">
                <a:latin typeface="Franklin Gothic Medium"/>
                <a:cs typeface="Franklin Gothic Medium"/>
              </a:rPr>
              <a:t>Cigna</a:t>
            </a:r>
            <a:endParaRPr lang="en-US" sz="2000" dirty="0" smtClean="0">
              <a:latin typeface="Franklin Gothic Medium"/>
              <a:cs typeface="Franklin Gothic Medium"/>
            </a:endParaRP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Annual Comp: </a:t>
            </a:r>
          </a:p>
          <a:p>
            <a:pPr algn="ctr">
              <a:spcAft>
                <a:spcPts val="600"/>
              </a:spcAft>
            </a:pPr>
            <a:r>
              <a:rPr lang="en-US" sz="2000" dirty="0" smtClean="0">
                <a:latin typeface="Franklin Gothic Book"/>
                <a:cs typeface="Franklin Gothic Book"/>
              </a:rPr>
              <a:t>$27.2 M</a:t>
            </a:r>
          </a:p>
          <a:p>
            <a:pPr algn="ctr"/>
            <a:r>
              <a:rPr lang="en-US" sz="2000" dirty="0">
                <a:latin typeface="Franklin Gothic Book"/>
                <a:cs typeface="Franklin Gothic Book"/>
              </a:rPr>
              <a:t>Pay/Weekday: 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$104,479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235440" y="3827817"/>
            <a:ext cx="1781193" cy="184665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 smtClean="0">
                <a:latin typeface="Franklin Gothic Medium"/>
                <a:cs typeface="Franklin Gothic Medium"/>
              </a:rPr>
              <a:t>United</a:t>
            </a:r>
            <a:endParaRPr lang="en-US" sz="2000" dirty="0" smtClean="0">
              <a:latin typeface="Franklin Gothic Medium"/>
              <a:cs typeface="Franklin Gothic Medium"/>
            </a:endParaRP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Annual Comp: </a:t>
            </a:r>
          </a:p>
          <a:p>
            <a:pPr algn="ctr">
              <a:spcAft>
                <a:spcPts val="600"/>
              </a:spcAft>
            </a:pPr>
            <a:r>
              <a:rPr lang="en-US" sz="2000" dirty="0" smtClean="0">
                <a:latin typeface="Franklin Gothic Book"/>
                <a:cs typeface="Franklin Gothic Book"/>
              </a:rPr>
              <a:t>$66.1 M</a:t>
            </a:r>
          </a:p>
          <a:p>
            <a:pPr algn="ctr"/>
            <a:r>
              <a:rPr lang="en-US" sz="2000" dirty="0">
                <a:latin typeface="Franklin Gothic Book"/>
                <a:cs typeface="Franklin Gothic Book"/>
              </a:rPr>
              <a:t>Pay/Weekday: 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$254,328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075225" y="3827817"/>
            <a:ext cx="1781193" cy="184665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 smtClean="0">
                <a:latin typeface="Franklin Gothic Medium"/>
                <a:cs typeface="Franklin Gothic Medium"/>
              </a:rPr>
              <a:t>Humana</a:t>
            </a:r>
            <a:endParaRPr lang="en-US" sz="2000" dirty="0" smtClean="0">
              <a:latin typeface="Franklin Gothic Medium"/>
              <a:cs typeface="Franklin Gothic Medium"/>
            </a:endParaRP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Annual Comp: </a:t>
            </a:r>
          </a:p>
          <a:p>
            <a:pPr algn="ctr">
              <a:spcAft>
                <a:spcPts val="600"/>
              </a:spcAft>
            </a:pPr>
            <a:r>
              <a:rPr lang="en-US" sz="2000" dirty="0" smtClean="0">
                <a:latin typeface="Franklin Gothic Book"/>
                <a:cs typeface="Franklin Gothic Book"/>
              </a:rPr>
              <a:t>$13.1 M</a:t>
            </a:r>
          </a:p>
          <a:p>
            <a:pPr algn="ctr"/>
            <a:r>
              <a:rPr lang="en-US" sz="2000" dirty="0">
                <a:latin typeface="Franklin Gothic Book"/>
                <a:cs typeface="Franklin Gothic Book"/>
              </a:rPr>
              <a:t>Pay/Weekday: 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$50,319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235440" y="1560017"/>
            <a:ext cx="1781193" cy="184665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 err="1" smtClean="0">
                <a:latin typeface="Franklin Gothic Medium"/>
                <a:cs typeface="Franklin Gothic Medium"/>
              </a:rPr>
              <a:t>Wellpoint</a:t>
            </a:r>
            <a:endParaRPr lang="en-US" sz="2000" dirty="0" smtClean="0">
              <a:latin typeface="Franklin Gothic Medium"/>
              <a:cs typeface="Franklin Gothic Medium"/>
            </a:endParaRP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Annual Comp: </a:t>
            </a:r>
          </a:p>
          <a:p>
            <a:pPr algn="ctr">
              <a:spcAft>
                <a:spcPts val="600"/>
              </a:spcAft>
            </a:pPr>
            <a:r>
              <a:rPr lang="en-US" sz="2000" dirty="0" smtClean="0">
                <a:latin typeface="Franklin Gothic Book"/>
                <a:cs typeface="Franklin Gothic Book"/>
              </a:rPr>
              <a:t>$8.1 M</a:t>
            </a:r>
          </a:p>
          <a:p>
            <a:pPr algn="ctr"/>
            <a:r>
              <a:rPr lang="en-US" sz="2000" dirty="0">
                <a:latin typeface="Franklin Gothic Book"/>
                <a:cs typeface="Franklin Gothic Book"/>
              </a:rPr>
              <a:t>Pay/Weekday: 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$31,016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075226" y="1560017"/>
            <a:ext cx="1781193" cy="184665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 err="1" smtClean="0">
                <a:latin typeface="Franklin Gothic Medium"/>
                <a:cs typeface="Franklin Gothic Medium"/>
              </a:rPr>
              <a:t>Centene</a:t>
            </a:r>
            <a:endParaRPr lang="en-US" sz="2000" dirty="0" smtClean="0">
              <a:latin typeface="Franklin Gothic Medium"/>
              <a:cs typeface="Franklin Gothic Medium"/>
            </a:endParaRP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Annual Comp: </a:t>
            </a:r>
          </a:p>
          <a:p>
            <a:pPr algn="ctr">
              <a:spcAft>
                <a:spcPts val="600"/>
              </a:spcAft>
            </a:pPr>
            <a:r>
              <a:rPr lang="en-US" sz="2000" dirty="0" smtClean="0">
                <a:latin typeface="Franklin Gothic Book"/>
                <a:cs typeface="Franklin Gothic Book"/>
              </a:rPr>
              <a:t>$ 28.1 M</a:t>
            </a:r>
          </a:p>
          <a:p>
            <a:pPr algn="ctr"/>
            <a:r>
              <a:rPr lang="en-US" sz="2000" dirty="0">
                <a:latin typeface="Franklin Gothic Book"/>
                <a:cs typeface="Franklin Gothic Book"/>
              </a:rPr>
              <a:t>Pay/Weekday: 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$107,962</a:t>
            </a:r>
          </a:p>
        </p:txBody>
      </p:sp>
    </p:spTree>
    <p:extLst>
      <p:ext uri="{BB962C8B-B14F-4D97-AF65-F5344CB8AC3E}">
        <p14:creationId xmlns:p14="http://schemas.microsoft.com/office/powerpoint/2010/main" val="181876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NHP1">
      <a:dk1>
        <a:srgbClr val="003300"/>
      </a:dk1>
      <a:lt1>
        <a:srgbClr val="EBF1DD"/>
      </a:lt1>
      <a:dk2>
        <a:srgbClr val="4F6128"/>
      </a:dk2>
      <a:lt2>
        <a:srgbClr val="EFECF3"/>
      </a:lt2>
      <a:accent1>
        <a:srgbClr val="01A290"/>
      </a:accent1>
      <a:accent2>
        <a:srgbClr val="28476D"/>
      </a:accent2>
      <a:accent3>
        <a:srgbClr val="9E88B8"/>
      </a:accent3>
      <a:accent4>
        <a:srgbClr val="C00000"/>
      </a:accent4>
      <a:accent5>
        <a:srgbClr val="FFC000"/>
      </a:accent5>
      <a:accent6>
        <a:srgbClr val="8CFF8C"/>
      </a:accent6>
      <a:hlink>
        <a:srgbClr val="5F497A"/>
      </a:hlink>
      <a:folHlink>
        <a:srgbClr val="B2A2C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 w="9525" cmpd="sng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dirty="0">
            <a:latin typeface="Franklin Gothic Medium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125916</TotalTime>
  <Words>1975</Words>
  <Application>Microsoft Macintosh PowerPoint</Application>
  <PresentationFormat>On-screen Show (4:3)</PresentationFormat>
  <Paragraphs>423</Paragraphs>
  <Slides>45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A Better Plan: Single Payer 101 (aka “what is this conference and how did I get here”)</vt:lpstr>
      <vt:lpstr>What is the point of a healthcare system?</vt:lpstr>
      <vt:lpstr>“Triple Aim” of  Good Healthcare Systems</vt:lpstr>
      <vt:lpstr>Another way to put this</vt:lpstr>
      <vt:lpstr>So how does our system fare?</vt:lpstr>
      <vt:lpstr>The Most Expensive Health Care System In the World</vt:lpstr>
      <vt:lpstr>Health Insurance Is  Increasingly Unaffordable</vt:lpstr>
      <vt:lpstr>31% of Our Healthcare Dollars are not spent on healthcare</vt:lpstr>
      <vt:lpstr>Health Insurance CEO 2014 Pay </vt:lpstr>
      <vt:lpstr>Drug Company Profits</vt:lpstr>
      <vt:lpstr>Ok but if we spend a lot we must get a lot right?</vt:lpstr>
      <vt:lpstr>Infant Mortality Deaths in First Year of Life Per 1,000 Live Births</vt:lpstr>
      <vt:lpstr>We’re Number 25 in Life Expectancy</vt:lpstr>
      <vt:lpstr>Ultimate cost:  45,000 Annual Deaths</vt:lpstr>
      <vt:lpstr>Ultimate Cost: Personal Bankruptcy</vt:lpstr>
      <vt:lpstr>PowerPoint Presentation</vt:lpstr>
      <vt:lpstr>Ok but what about Obamacare?? Didn’t that fix it?</vt:lpstr>
      <vt:lpstr>PowerPoint Presentation</vt:lpstr>
      <vt:lpstr>PowerPoint Presentation</vt:lpstr>
      <vt:lpstr>No but seriously WTF is the ACA</vt:lpstr>
      <vt:lpstr>Gains in Access to Care Under the ACA</vt:lpstr>
      <vt:lpstr>30 Million Will Remain Uninsured</vt:lpstr>
      <vt:lpstr>Deductibles Are Increasing Rapidly</vt:lpstr>
      <vt:lpstr>PowerPoint Presentation</vt:lpstr>
      <vt:lpstr>Uninsured and Under-Insured Delay Seeking Care for Heart Attacks</vt:lpstr>
      <vt:lpstr>Insurers Risk Select Via Formulary Design Insurance corporations skirting ACA regulations</vt:lpstr>
      <vt:lpstr>What about this guy?</vt:lpstr>
      <vt:lpstr>PowerPoint Presentation</vt:lpstr>
      <vt:lpstr>The American Health Security Act</vt:lpstr>
      <vt:lpstr>Trumpcare tl;dr</vt:lpstr>
      <vt:lpstr>If only there was a better way…</vt:lpstr>
      <vt:lpstr>Single Payer: Healthcare as a human right</vt:lpstr>
      <vt:lpstr>PNHP Proposal: HR 676  “Improved Medicare for All”</vt:lpstr>
      <vt:lpstr>PNHP Proposal: HR 676  “Improved Medicare for All”</vt:lpstr>
      <vt:lpstr>Can We Afford Single Payer?</vt:lpstr>
      <vt:lpstr>Overall Administrative Costs per Capita United States and Canada, 2016</vt:lpstr>
      <vt:lpstr>A Summary Snapshot</vt:lpstr>
      <vt:lpstr>A Fork in the Road</vt:lpstr>
      <vt:lpstr>Most Want Medicare-for-All Do you favor “expanded, universal Medicare-for-All”?</vt:lpstr>
      <vt:lpstr>“Expanded, Universal Medicare for All”  Favored by Most Independents and Even Many Republicans</vt:lpstr>
      <vt:lpstr>Most Physicians Support a National Health Program.</vt:lpstr>
      <vt:lpstr>Canadian Physicians’ Incomes</vt:lpstr>
      <vt:lpstr>We Can Win the Trifecta</vt:lpstr>
      <vt:lpstr>In summary</vt:lpstr>
      <vt:lpstr>For more information…</vt:lpstr>
    </vt:vector>
  </TitlesOfParts>
  <Manager/>
  <Company>PNHP-STL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EWeisbart</dc:creator>
  <cp:keywords/>
  <dc:description/>
  <cp:lastModifiedBy>Andy Hyatt</cp:lastModifiedBy>
  <cp:revision>2818</cp:revision>
  <cp:lastPrinted>2015-03-10T16:02:48Z</cp:lastPrinted>
  <dcterms:created xsi:type="dcterms:W3CDTF">2009-10-25T08:48:05Z</dcterms:created>
  <dcterms:modified xsi:type="dcterms:W3CDTF">2017-03-10T20:52:31Z</dcterms:modified>
  <cp:category/>
</cp:coreProperties>
</file>