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3"/>
  </p:notesMasterIdLst>
  <p:sldIdLst>
    <p:sldId id="256" r:id="rId2"/>
    <p:sldId id="261" r:id="rId3"/>
    <p:sldId id="262" r:id="rId4"/>
    <p:sldId id="263" r:id="rId5"/>
    <p:sldId id="264" r:id="rId6"/>
    <p:sldId id="265" r:id="rId7"/>
    <p:sldId id="271" r:id="rId8"/>
    <p:sldId id="267" r:id="rId9"/>
    <p:sldId id="268" r:id="rId10"/>
    <p:sldId id="269" r:id="rId11"/>
    <p:sldId id="270" r:id="rId12"/>
    <p:sldId id="260" r:id="rId13"/>
    <p:sldId id="259" r:id="rId14"/>
    <p:sldId id="257" r:id="rId15"/>
    <p:sldId id="258" r:id="rId16"/>
    <p:sldId id="272" r:id="rId17"/>
    <p:sldId id="273" r:id="rId18"/>
    <p:sldId id="286" r:id="rId19"/>
    <p:sldId id="287" r:id="rId20"/>
    <p:sldId id="288" r:id="rId21"/>
    <p:sldId id="289" r:id="rId22"/>
    <p:sldId id="290" r:id="rId23"/>
    <p:sldId id="274" r:id="rId24"/>
    <p:sldId id="275" r:id="rId25"/>
    <p:sldId id="276" r:id="rId26"/>
    <p:sldId id="278" r:id="rId27"/>
    <p:sldId id="284" r:id="rId28"/>
    <p:sldId id="285" r:id="rId29"/>
    <p:sldId id="293" r:id="rId30"/>
    <p:sldId id="291"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907" autoAdjust="0"/>
  </p:normalViewPr>
  <p:slideViewPr>
    <p:cSldViewPr snapToGrid="0" snapToObjects="1">
      <p:cViewPr varScale="1">
        <p:scale>
          <a:sx n="66" d="100"/>
          <a:sy n="66" d="100"/>
        </p:scale>
        <p:origin x="12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2013_x000d_(or nearest year)</c:v>
                </c:pt>
              </c:strCache>
            </c:strRef>
          </c:tx>
          <c:spPr>
            <a:solidFill>
              <a:schemeClr val="accent1">
                <a:lumMod val="50000"/>
              </a:schemeClr>
            </a:solidFill>
            <a:ln>
              <a:solidFill>
                <a:srgbClr val="003300"/>
              </a:solidFill>
            </a:ln>
          </c:spPr>
          <c:invertIfNegative val="0"/>
          <c:dPt>
            <c:idx val="0"/>
            <c:invertIfNegative val="0"/>
            <c:bubble3D val="0"/>
            <c:spPr>
              <a:solidFill>
                <a:schemeClr val="accent4">
                  <a:lumMod val="75000"/>
                </a:schemeClr>
              </a:solidFill>
              <a:ln>
                <a:solidFill>
                  <a:srgbClr val="003300"/>
                </a:solidFill>
              </a:ln>
            </c:spPr>
          </c:dPt>
          <c:dPt>
            <c:idx val="16"/>
            <c:invertIfNegative val="0"/>
            <c:bubble3D val="0"/>
            <c:spPr>
              <a:solidFill>
                <a:srgbClr val="0070C0"/>
              </a:solidFill>
              <a:ln>
                <a:solidFill>
                  <a:srgbClr val="003300"/>
                </a:solidFill>
              </a:ln>
            </c:spPr>
          </c:dPt>
          <c:dPt>
            <c:idx val="30"/>
            <c:invertIfNegative val="0"/>
            <c:bubble3D val="0"/>
          </c:dPt>
          <c:cat>
            <c:strRef>
              <c:f>Sheet1!$A$2:$A$36</c:f>
              <c:strCache>
                <c:ptCount val="35"/>
                <c:pt idx="0">
                  <c:v>United States</c:v>
                </c:pt>
                <c:pt idx="1">
                  <c:v>Switzerland</c:v>
                </c:pt>
                <c:pt idx="2">
                  <c:v>Norway</c:v>
                </c:pt>
                <c:pt idx="3">
                  <c:v>Netherlands</c:v>
                </c:pt>
                <c:pt idx="4">
                  <c:v>Sweden</c:v>
                </c:pt>
                <c:pt idx="5">
                  <c:v>Germany</c:v>
                </c:pt>
                <c:pt idx="6">
                  <c:v>Denmark</c:v>
                </c:pt>
                <c:pt idx="7">
                  <c:v>Austria</c:v>
                </c:pt>
                <c:pt idx="8">
                  <c:v>Luxembourg</c:v>
                </c:pt>
                <c:pt idx="9">
                  <c:v>Canada</c:v>
                </c:pt>
                <c:pt idx="10">
                  <c:v>Belgium</c:v>
                </c:pt>
                <c:pt idx="11">
                  <c:v>France</c:v>
                </c:pt>
                <c:pt idx="12">
                  <c:v>Australia</c:v>
                </c:pt>
                <c:pt idx="13">
                  <c:v>Japan</c:v>
                </c:pt>
                <c:pt idx="14">
                  <c:v>Iceland</c:v>
                </c:pt>
                <c:pt idx="15">
                  <c:v>Ireland</c:v>
                </c:pt>
                <c:pt idx="16">
                  <c:v>OECD AVERAGE</c:v>
                </c:pt>
                <c:pt idx="17">
                  <c:v>Finland</c:v>
                </c:pt>
                <c:pt idx="18">
                  <c:v>New Zealand</c:v>
                </c:pt>
                <c:pt idx="19">
                  <c:v>United Kingdom</c:v>
                </c:pt>
                <c:pt idx="20">
                  <c:v>Italy</c:v>
                </c:pt>
                <c:pt idx="21">
                  <c:v>Spain</c:v>
                </c:pt>
                <c:pt idx="22">
                  <c:v>Portugal</c:v>
                </c:pt>
                <c:pt idx="23">
                  <c:v>Slovenia</c:v>
                </c:pt>
                <c:pt idx="24">
                  <c:v>Israel</c:v>
                </c:pt>
                <c:pt idx="25">
                  <c:v>Greece</c:v>
                </c:pt>
                <c:pt idx="26">
                  <c:v>Korea</c:v>
                </c:pt>
                <c:pt idx="27">
                  <c:v>Czech Republic</c:v>
                </c:pt>
                <c:pt idx="28">
                  <c:v>Slovak Republic</c:v>
                </c:pt>
                <c:pt idx="29">
                  <c:v>Hungary</c:v>
                </c:pt>
                <c:pt idx="30">
                  <c:v>Chile</c:v>
                </c:pt>
                <c:pt idx="31">
                  <c:v>Estonia</c:v>
                </c:pt>
                <c:pt idx="32">
                  <c:v>Poland</c:v>
                </c:pt>
                <c:pt idx="33">
                  <c:v>Mexico</c:v>
                </c:pt>
                <c:pt idx="34">
                  <c:v>Turkey</c:v>
                </c:pt>
              </c:strCache>
            </c:strRef>
          </c:cat>
          <c:val>
            <c:numRef>
              <c:f>Sheet1!$B$2:$B$36</c:f>
              <c:numCache>
                <c:formatCode>0</c:formatCode>
                <c:ptCount val="35"/>
                <c:pt idx="0">
                  <c:v>8713.3472000000002</c:v>
                </c:pt>
                <c:pt idx="1">
                  <c:v>6325.2133999999996</c:v>
                </c:pt>
                <c:pt idx="2">
                  <c:v>5862.3954000000003</c:v>
                </c:pt>
                <c:pt idx="3">
                  <c:v>5130.9309999999996</c:v>
                </c:pt>
                <c:pt idx="4">
                  <c:v>4904.0549000000001</c:v>
                </c:pt>
                <c:pt idx="5">
                  <c:v>4818.8788000000004</c:v>
                </c:pt>
                <c:pt idx="6">
                  <c:v>4553.3860999999997</c:v>
                </c:pt>
                <c:pt idx="7">
                  <c:v>4553.0964000000004</c:v>
                </c:pt>
                <c:pt idx="8">
                  <c:v>4370.79</c:v>
                </c:pt>
                <c:pt idx="9">
                  <c:v>4351.3382000000001</c:v>
                </c:pt>
                <c:pt idx="10">
                  <c:v>4255.8662000000004</c:v>
                </c:pt>
                <c:pt idx="11">
                  <c:v>4123.7503999999999</c:v>
                </c:pt>
                <c:pt idx="12">
                  <c:v>3865.7247000000002</c:v>
                </c:pt>
                <c:pt idx="13">
                  <c:v>3713.1849999999999</c:v>
                </c:pt>
                <c:pt idx="14">
                  <c:v>3677.0441999999998</c:v>
                </c:pt>
                <c:pt idx="15">
                  <c:v>3662.9713999999999</c:v>
                </c:pt>
                <c:pt idx="16">
                  <c:v>3452.7251999999999</c:v>
                </c:pt>
                <c:pt idx="17">
                  <c:v>3441.8865999999998</c:v>
                </c:pt>
                <c:pt idx="18">
                  <c:v>3327.9508999999998</c:v>
                </c:pt>
                <c:pt idx="19">
                  <c:v>3234.8049999999998</c:v>
                </c:pt>
                <c:pt idx="20">
                  <c:v>3076.6237999999998</c:v>
                </c:pt>
                <c:pt idx="21">
                  <c:v>2898.3926999999999</c:v>
                </c:pt>
                <c:pt idx="22">
                  <c:v>2514.4270000000001</c:v>
                </c:pt>
                <c:pt idx="23">
                  <c:v>2511.2165</c:v>
                </c:pt>
                <c:pt idx="24">
                  <c:v>2427.5934999999999</c:v>
                </c:pt>
                <c:pt idx="25">
                  <c:v>2366.4331999999999</c:v>
                </c:pt>
                <c:pt idx="26">
                  <c:v>2274.5021999999999</c:v>
                </c:pt>
                <c:pt idx="27">
                  <c:v>2039.5545999999999</c:v>
                </c:pt>
                <c:pt idx="28">
                  <c:v>2010.2479000000001</c:v>
                </c:pt>
                <c:pt idx="29">
                  <c:v>1719.4514999999999</c:v>
                </c:pt>
                <c:pt idx="30">
                  <c:v>1605.6623999999999</c:v>
                </c:pt>
                <c:pt idx="31">
                  <c:v>1542.0617</c:v>
                </c:pt>
                <c:pt idx="32">
                  <c:v>1530.2063000000001</c:v>
                </c:pt>
                <c:pt idx="33">
                  <c:v>1048.4719</c:v>
                </c:pt>
                <c:pt idx="34">
                  <c:v>941.19640000000004</c:v>
                </c:pt>
              </c:numCache>
            </c:numRef>
          </c:val>
        </c:ser>
        <c:dLbls>
          <c:showLegendKey val="0"/>
          <c:showVal val="0"/>
          <c:showCatName val="0"/>
          <c:showSerName val="0"/>
          <c:showPercent val="0"/>
          <c:showBubbleSize val="0"/>
        </c:dLbls>
        <c:gapWidth val="50"/>
        <c:axId val="475981808"/>
        <c:axId val="470314984"/>
      </c:barChart>
      <c:catAx>
        <c:axId val="475981808"/>
        <c:scaling>
          <c:orientation val="minMax"/>
        </c:scaling>
        <c:delete val="0"/>
        <c:axPos val="b"/>
        <c:numFmt formatCode="General" sourceLinked="0"/>
        <c:majorTickMark val="out"/>
        <c:minorTickMark val="none"/>
        <c:tickLblPos val="nextTo"/>
        <c:txPr>
          <a:bodyPr/>
          <a:lstStyle/>
          <a:p>
            <a:pPr>
              <a:defRPr sz="1200">
                <a:latin typeface="Franklin Gothic Book"/>
                <a:cs typeface="Franklin Gothic Book"/>
              </a:defRPr>
            </a:pPr>
            <a:endParaRPr lang="en-US"/>
          </a:p>
        </c:txPr>
        <c:crossAx val="470314984"/>
        <c:crosses val="autoZero"/>
        <c:auto val="1"/>
        <c:lblAlgn val="ctr"/>
        <c:lblOffset val="100"/>
        <c:noMultiLvlLbl val="0"/>
      </c:catAx>
      <c:valAx>
        <c:axId val="470314984"/>
        <c:scaling>
          <c:orientation val="minMax"/>
        </c:scaling>
        <c:delete val="0"/>
        <c:axPos val="l"/>
        <c:majorGridlines/>
        <c:numFmt formatCode="0" sourceLinked="1"/>
        <c:majorTickMark val="out"/>
        <c:minorTickMark val="none"/>
        <c:tickLblPos val="nextTo"/>
        <c:txPr>
          <a:bodyPr/>
          <a:lstStyle/>
          <a:p>
            <a:pPr>
              <a:defRPr>
                <a:latin typeface="Franklin Gothic Book"/>
                <a:cs typeface="Franklin Gothic Book"/>
              </a:defRPr>
            </a:pPr>
            <a:endParaRPr lang="en-US"/>
          </a:p>
        </c:txPr>
        <c:crossAx val="475981808"/>
        <c:crosses val="autoZero"/>
        <c:crossBetween val="between"/>
        <c:majorUnit val="2000"/>
      </c:valAx>
      <c:spPr>
        <a:solidFill>
          <a:schemeClr val="tx1">
            <a:lumMod val="75000"/>
          </a:schemeClr>
        </a:solidFill>
        <a:ln>
          <a:solidFill>
            <a:srgbClr val="003300"/>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39110270278001"/>
          <c:y val="8.4376547708686495E-2"/>
          <c:w val="0.81491479407673895"/>
          <c:h val="0.70680891158078696"/>
        </c:manualLayout>
      </c:layout>
      <c:barChart>
        <c:barDir val="col"/>
        <c:grouping val="stacked"/>
        <c:varyColors val="0"/>
        <c:ser>
          <c:idx val="0"/>
          <c:order val="0"/>
          <c:tx>
            <c:strRef>
              <c:f>Sheet1!$B$1</c:f>
              <c:strCache>
                <c:ptCount val="1"/>
                <c:pt idx="0">
                  <c:v>Total</c:v>
                </c:pt>
              </c:strCache>
            </c:strRef>
          </c:tx>
          <c:spPr>
            <a:solidFill>
              <a:schemeClr val="accent1">
                <a:lumMod val="50000"/>
              </a:schemeClr>
            </a:solidFill>
            <a:ln>
              <a:solidFill>
                <a:srgbClr val="003300"/>
              </a:solidFill>
            </a:ln>
            <a:effectLst>
              <a:outerShdw blurRad="50800" dist="38100" dir="2700000" algn="tl" rotWithShape="0">
                <a:prstClr val="black">
                  <a:alpha val="40000"/>
                </a:prstClr>
              </a:outerShdw>
            </a:effectLst>
          </c:spPr>
          <c:invertIfNegative val="0"/>
          <c:dLbls>
            <c:spPr>
              <a:noFill/>
              <a:ln>
                <a:noFill/>
              </a:ln>
              <a:effectLst/>
            </c:spPr>
            <c:txPr>
              <a:bodyPr rot="-5400000" vert="horz"/>
              <a:lstStyle/>
              <a:p>
                <a:pPr>
                  <a:defRPr>
                    <a:solidFill>
                      <a:schemeClr val="bg1"/>
                    </a:solidFill>
                    <a:latin typeface="Franklin Gothic Book"/>
                    <a:cs typeface="Franklin Gothic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Japan</c:v>
                </c:pt>
                <c:pt idx="1">
                  <c:v>UK</c:v>
                </c:pt>
                <c:pt idx="2">
                  <c:v>Sweden</c:v>
                </c:pt>
                <c:pt idx="3">
                  <c:v>France</c:v>
                </c:pt>
                <c:pt idx="4">
                  <c:v>Germany</c:v>
                </c:pt>
                <c:pt idx="5">
                  <c:v>Canada</c:v>
                </c:pt>
                <c:pt idx="6">
                  <c:v>US</c:v>
                </c:pt>
              </c:strCache>
            </c:strRef>
          </c:cat>
          <c:val>
            <c:numRef>
              <c:f>Sheet1!$B$2:$B$8</c:f>
              <c:numCache>
                <c:formatCode>_("$"* #,##0_);_("$"* \(#,##0\);_("$"* "-"??_);_(@_)</c:formatCode>
                <c:ptCount val="7"/>
                <c:pt idx="0">
                  <c:v>3040</c:v>
                </c:pt>
                <c:pt idx="1">
                  <c:v>3430</c:v>
                </c:pt>
                <c:pt idx="2">
                  <c:v>3760</c:v>
                </c:pt>
                <c:pt idx="3">
                  <c:v>3970</c:v>
                </c:pt>
                <c:pt idx="4">
                  <c:v>4340</c:v>
                </c:pt>
                <c:pt idx="5">
                  <c:v>4440</c:v>
                </c:pt>
              </c:numCache>
            </c:numRef>
          </c:val>
        </c:ser>
        <c:ser>
          <c:idx val="1"/>
          <c:order val="1"/>
          <c:tx>
            <c:strRef>
              <c:f>Sheet1!$C$1</c:f>
              <c:strCache>
                <c:ptCount val="1"/>
                <c:pt idx="0">
                  <c:v>US Public</c:v>
                </c:pt>
              </c:strCache>
            </c:strRef>
          </c:tx>
          <c:spPr>
            <a:solidFill>
              <a:srgbClr val="0000FF"/>
            </a:solidFill>
            <a:ln>
              <a:solidFill>
                <a:srgbClr val="003300"/>
              </a:solidFill>
            </a:ln>
            <a:effectLst>
              <a:outerShdw blurRad="50800" dist="38100" dir="2700000" algn="tl" rotWithShape="0">
                <a:prstClr val="black">
                  <a:alpha val="40000"/>
                </a:prstClr>
              </a:outerShdw>
            </a:effectLst>
          </c:spPr>
          <c:invertIfNegative val="0"/>
          <c:dLbls>
            <c:spPr>
              <a:noFill/>
              <a:ln>
                <a:noFill/>
              </a:ln>
              <a:effectLst/>
            </c:spPr>
            <c:txPr>
              <a:bodyPr rot="-5400000" vert="horz"/>
              <a:lstStyle/>
              <a:p>
                <a:pPr>
                  <a:defRPr>
                    <a:solidFill>
                      <a:schemeClr val="bg1"/>
                    </a:solidFill>
                    <a:latin typeface="Franklin Gothic Book"/>
                    <a:cs typeface="Franklin Gothic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Japan</c:v>
                </c:pt>
                <c:pt idx="1">
                  <c:v>UK</c:v>
                </c:pt>
                <c:pt idx="2">
                  <c:v>Sweden</c:v>
                </c:pt>
                <c:pt idx="3">
                  <c:v>France</c:v>
                </c:pt>
                <c:pt idx="4">
                  <c:v>Germany</c:v>
                </c:pt>
                <c:pt idx="5">
                  <c:v>Canada</c:v>
                </c:pt>
                <c:pt idx="6">
                  <c:v>US</c:v>
                </c:pt>
              </c:strCache>
            </c:strRef>
          </c:cat>
          <c:val>
            <c:numRef>
              <c:f>Sheet1!$C$2:$C$8</c:f>
              <c:numCache>
                <c:formatCode>General</c:formatCode>
                <c:ptCount val="7"/>
                <c:pt idx="6" formatCode="_(&quot;$&quot;* #,##0_);_(&quot;$&quot;* \(#,##0\);_(&quot;$&quot;* &quot;-&quot;??_);_(@_)">
                  <c:v>5290</c:v>
                </c:pt>
              </c:numCache>
            </c:numRef>
          </c:val>
        </c:ser>
        <c:ser>
          <c:idx val="2"/>
          <c:order val="2"/>
          <c:tx>
            <c:strRef>
              <c:f>Sheet1!$D$1</c:f>
              <c:strCache>
                <c:ptCount val="1"/>
                <c:pt idx="0">
                  <c:v>US Private</c:v>
                </c:pt>
              </c:strCache>
            </c:strRef>
          </c:tx>
          <c:spPr>
            <a:solidFill>
              <a:srgbClr val="C00000"/>
            </a:solidFill>
            <a:ln>
              <a:solidFill>
                <a:srgbClr val="003300"/>
              </a:solidFill>
            </a:ln>
            <a:effectLst>
              <a:outerShdw blurRad="50800" dist="38100" dir="2700000" algn="tl" rotWithShape="0">
                <a:prstClr val="black">
                  <a:alpha val="40000"/>
                </a:prstClr>
              </a:outerShdw>
            </a:effectLst>
          </c:spPr>
          <c:invertIfNegative val="0"/>
          <c:dPt>
            <c:idx val="6"/>
            <c:invertIfNegative val="0"/>
            <c:bubble3D val="0"/>
            <c:spPr>
              <a:solidFill>
                <a:srgbClr val="800000"/>
              </a:solidFill>
              <a:ln>
                <a:solidFill>
                  <a:srgbClr val="003300"/>
                </a:solidFill>
              </a:ln>
              <a:effectLst>
                <a:outerShdw blurRad="50800" dist="38100" dir="2700000" algn="tl" rotWithShape="0">
                  <a:prstClr val="black">
                    <a:alpha val="40000"/>
                  </a:prstClr>
                </a:outerShdw>
              </a:effectLst>
            </c:spPr>
          </c:dPt>
          <c:dLbls>
            <c:spPr>
              <a:noFill/>
              <a:ln>
                <a:noFill/>
              </a:ln>
              <a:effectLst/>
            </c:spPr>
            <c:txPr>
              <a:bodyPr rot="-5400000" vert="horz"/>
              <a:lstStyle/>
              <a:p>
                <a:pPr>
                  <a:defRPr>
                    <a:solidFill>
                      <a:schemeClr val="bg1"/>
                    </a:solidFill>
                    <a:latin typeface="Franklin Gothic Book"/>
                    <a:cs typeface="Franklin Gothic Boo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Japan</c:v>
                </c:pt>
                <c:pt idx="1">
                  <c:v>UK</c:v>
                </c:pt>
                <c:pt idx="2">
                  <c:v>Sweden</c:v>
                </c:pt>
                <c:pt idx="3">
                  <c:v>France</c:v>
                </c:pt>
                <c:pt idx="4">
                  <c:v>Germany</c:v>
                </c:pt>
                <c:pt idx="5">
                  <c:v>Canada</c:v>
                </c:pt>
                <c:pt idx="6">
                  <c:v>US</c:v>
                </c:pt>
              </c:strCache>
            </c:strRef>
          </c:cat>
          <c:val>
            <c:numRef>
              <c:f>Sheet1!$D$2:$D$8</c:f>
              <c:numCache>
                <c:formatCode>General</c:formatCode>
                <c:ptCount val="7"/>
                <c:pt idx="6" formatCode="_(&quot;$&quot;* #,##0_);_(&quot;$&quot;* \(#,##0\);_(&quot;$&quot;* &quot;-&quot;??_);_(@_)">
                  <c:v>2940</c:v>
                </c:pt>
              </c:numCache>
            </c:numRef>
          </c:val>
        </c:ser>
        <c:dLbls>
          <c:showLegendKey val="0"/>
          <c:showVal val="0"/>
          <c:showCatName val="0"/>
          <c:showSerName val="0"/>
          <c:showPercent val="0"/>
          <c:showBubbleSize val="0"/>
        </c:dLbls>
        <c:gapWidth val="32"/>
        <c:overlap val="100"/>
        <c:axId val="470316160"/>
        <c:axId val="470317336"/>
      </c:barChart>
      <c:catAx>
        <c:axId val="470316160"/>
        <c:scaling>
          <c:orientation val="minMax"/>
        </c:scaling>
        <c:delete val="0"/>
        <c:axPos val="b"/>
        <c:numFmt formatCode="General" sourceLinked="0"/>
        <c:majorTickMark val="out"/>
        <c:minorTickMark val="none"/>
        <c:tickLblPos val="nextTo"/>
        <c:txPr>
          <a:bodyPr/>
          <a:lstStyle/>
          <a:p>
            <a:pPr>
              <a:defRPr>
                <a:latin typeface="Franklin Gothic Book"/>
                <a:cs typeface="Franklin Gothic Book"/>
              </a:defRPr>
            </a:pPr>
            <a:endParaRPr lang="en-US"/>
          </a:p>
        </c:txPr>
        <c:crossAx val="470317336"/>
        <c:crosses val="autoZero"/>
        <c:auto val="1"/>
        <c:lblAlgn val="ctr"/>
        <c:lblOffset val="100"/>
        <c:noMultiLvlLbl val="0"/>
      </c:catAx>
      <c:valAx>
        <c:axId val="470317336"/>
        <c:scaling>
          <c:orientation val="minMax"/>
          <c:max val="10000"/>
        </c:scaling>
        <c:delete val="0"/>
        <c:axPos val="l"/>
        <c:majorGridlines>
          <c:spPr>
            <a:ln>
              <a:solidFill>
                <a:srgbClr val="003300"/>
              </a:solidFill>
              <a:prstDash val="sysDot"/>
            </a:ln>
          </c:spPr>
        </c:majorGridlines>
        <c:numFmt formatCode="_(&quot;$&quot;* #,##0_);_(&quot;$&quot;* \(#,##0\);_(&quot;$&quot;* &quot;-&quot;??_);_(@_)" sourceLinked="1"/>
        <c:majorTickMark val="out"/>
        <c:minorTickMark val="none"/>
        <c:tickLblPos val="nextTo"/>
        <c:txPr>
          <a:bodyPr/>
          <a:lstStyle/>
          <a:p>
            <a:pPr>
              <a:defRPr>
                <a:latin typeface="Franklin Gothic Book"/>
                <a:cs typeface="Franklin Gothic Book"/>
              </a:defRPr>
            </a:pPr>
            <a:endParaRPr lang="en-US"/>
          </a:p>
        </c:txPr>
        <c:crossAx val="470316160"/>
        <c:crosses val="autoZero"/>
        <c:crossBetween val="between"/>
        <c:majorUnit val="2000"/>
      </c:valAx>
      <c:spPr>
        <a:solidFill>
          <a:schemeClr val="tx1">
            <a:lumMod val="75000"/>
          </a:schemeClr>
        </a:solidFill>
        <a:ln>
          <a:solidFill>
            <a:schemeClr val="tx1"/>
          </a:solidFill>
        </a:ln>
        <a:effectLst>
          <a:outerShdw blurRad="50800" dist="38100" dir="2700000" algn="tl" rotWithShape="0">
            <a:prstClr val="black">
              <a:alpha val="40000"/>
            </a:prstClr>
          </a:outerShdw>
        </a:effectLst>
      </c:spPr>
    </c:plotArea>
    <c:legend>
      <c:legendPos val="b"/>
      <c:layout/>
      <c:overlay val="0"/>
      <c:txPr>
        <a:bodyPr/>
        <a:lstStyle/>
        <a:p>
          <a:pPr>
            <a:defRPr>
              <a:latin typeface="Franklin Gothic Book"/>
              <a:cs typeface="Franklin Gothic Book"/>
            </a:defRPr>
          </a:pPr>
          <a:endParaRPr lang="en-US"/>
        </a:p>
      </c:txPr>
    </c:legend>
    <c:plotVisOnly val="1"/>
    <c:dispBlanksAs val="gap"/>
    <c:showDLblsOverMax val="0"/>
  </c:chart>
  <c:txPr>
    <a:bodyPr/>
    <a:lstStyle/>
    <a:p>
      <a:pPr>
        <a:defRPr sz="2000">
          <a:latin typeface="Franklin Gothic Medium"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Franklin Gothic Book" charset="0"/>
                    <a:ea typeface="Franklin Gothic Book" charset="0"/>
                    <a:cs typeface="Franklin Gothic Book"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Sheet1!$B$2:$B$23</c:f>
              <c:numCache>
                <c:formatCode>0%</c:formatCode>
                <c:ptCount val="21"/>
                <c:pt idx="0">
                  <c:v>0.12</c:v>
                </c:pt>
                <c:pt idx="1">
                  <c:v>0.13</c:v>
                </c:pt>
                <c:pt idx="2">
                  <c:v>0.14000000000000001</c:v>
                </c:pt>
                <c:pt idx="3">
                  <c:v>0.16</c:v>
                </c:pt>
                <c:pt idx="4">
                  <c:v>0.17</c:v>
                </c:pt>
                <c:pt idx="5">
                  <c:v>0.18</c:v>
                </c:pt>
                <c:pt idx="6">
                  <c:v>0.18</c:v>
                </c:pt>
                <c:pt idx="7">
                  <c:v>0.18</c:v>
                </c:pt>
                <c:pt idx="8">
                  <c:v>0.18</c:v>
                </c:pt>
                <c:pt idx="9">
                  <c:v>0.18</c:v>
                </c:pt>
                <c:pt idx="10">
                  <c:v>0.19</c:v>
                </c:pt>
                <c:pt idx="11">
                  <c:v>0.19</c:v>
                </c:pt>
                <c:pt idx="12">
                  <c:v>0.19</c:v>
                </c:pt>
                <c:pt idx="13">
                  <c:v>0.2</c:v>
                </c:pt>
                <c:pt idx="14">
                  <c:v>0.2</c:v>
                </c:pt>
                <c:pt idx="15">
                  <c:v>0.21</c:v>
                </c:pt>
                <c:pt idx="16">
                  <c:v>0.21</c:v>
                </c:pt>
                <c:pt idx="17">
                  <c:v>0.22</c:v>
                </c:pt>
                <c:pt idx="18">
                  <c:v>0.22</c:v>
                </c:pt>
                <c:pt idx="19">
                  <c:v>0.23</c:v>
                </c:pt>
                <c:pt idx="20">
                  <c:v>0.24</c:v>
                </c:pt>
              </c:numCache>
            </c:numRef>
          </c:val>
        </c:ser>
        <c:dLbls>
          <c:showLegendKey val="0"/>
          <c:showVal val="0"/>
          <c:showCatName val="0"/>
          <c:showSerName val="0"/>
          <c:showPercent val="0"/>
          <c:showBubbleSize val="0"/>
        </c:dLbls>
        <c:gapWidth val="33"/>
        <c:overlap val="-27"/>
        <c:axId val="470317728"/>
        <c:axId val="470318120"/>
      </c:barChart>
      <c:catAx>
        <c:axId val="470317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470318120"/>
        <c:crosses val="autoZero"/>
        <c:auto val="1"/>
        <c:lblAlgn val="ctr"/>
        <c:lblOffset val="100"/>
        <c:tickLblSkip val="5"/>
        <c:noMultiLvlLbl val="0"/>
      </c:catAx>
      <c:valAx>
        <c:axId val="470318120"/>
        <c:scaling>
          <c:orientation val="minMax"/>
        </c:scaling>
        <c:delete val="0"/>
        <c:axPos val="l"/>
        <c:majorGridlines>
          <c:spPr>
            <a:ln w="9525" cap="flat" cmpd="sng" algn="ctr">
              <a:solidFill>
                <a:schemeClr val="tx1"/>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470317728"/>
        <c:crosses val="autoZero"/>
        <c:crossBetween val="between"/>
      </c:valAx>
      <c:spPr>
        <a:solidFill>
          <a:schemeClr val="tx1">
            <a:lumMod val="75000"/>
          </a:schemeClr>
        </a:solidFill>
        <a:ln>
          <a:solidFill>
            <a:schemeClr val="tx1"/>
          </a:solidFill>
        </a:ln>
        <a:effectLst/>
      </c:spPr>
    </c:plotArea>
    <c:plotVisOnly val="1"/>
    <c:dispBlanksAs val="gap"/>
    <c:showDLblsOverMax val="0"/>
  </c:chart>
  <c:spPr>
    <a:noFill/>
    <a:ln>
      <a:noFill/>
    </a:ln>
    <a:effectLst/>
  </c:spPr>
  <c:txPr>
    <a:bodyPr/>
    <a:lstStyle/>
    <a:p>
      <a:pPr>
        <a:defRPr sz="2000">
          <a:solidFill>
            <a:schemeClr val="tx1"/>
          </a:solidFill>
          <a:latin typeface="Franklin Gothic Book" charset="0"/>
          <a:ea typeface="Franklin Gothic Book" charset="0"/>
          <a:cs typeface="Franklin Gothic Book"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Without ACA</c:v>
                </c:pt>
              </c:strCache>
            </c:strRef>
          </c:tx>
          <c:spPr>
            <a:ln w="76200" cap="rnd">
              <a:solidFill>
                <a:srgbClr val="C00000"/>
              </a:solidFill>
              <a:round/>
            </a:ln>
            <a:effectLst>
              <a:outerShdw blurRad="50800" dist="38100" dir="2700000" algn="tl" rotWithShape="0">
                <a:prstClr val="black">
                  <a:alpha val="40000"/>
                </a:prstClr>
              </a:outerShdw>
            </a:effectLst>
          </c:spPr>
          <c:marker>
            <c:symbol val="none"/>
          </c:marker>
          <c:dLbls>
            <c:dLbl>
              <c:idx val="0"/>
              <c:layout>
                <c:manualLayout>
                  <c:x val="-4.8605579595224602E-2"/>
                  <c:y val="-5.6105872842350897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8268040848035501E-2"/>
                      <c:h val="7.4399169903570095E-2"/>
                    </c:manualLayout>
                  </c15:layout>
                </c:ext>
              </c:extLst>
            </c:dLbl>
            <c:spPr>
              <a:noFill/>
              <a:ln>
                <a:noFill/>
              </a:ln>
              <a:effectLst/>
            </c:spPr>
            <c:txPr>
              <a:bodyPr rot="0" spcFirstLastPara="1" vertOverflow="ellipsis" vert="horz" wrap="square" anchor="ctr" anchorCtr="1"/>
              <a:lstStyle/>
              <a:p>
                <a:pPr>
                  <a:defRPr sz="2000" b="0" i="0" u="none" strike="noStrike" kern="1200" baseline="0">
                    <a:solidFill>
                      <a:srgbClr val="2C7C9F"/>
                    </a:solidFill>
                    <a:latin typeface="Franklin Gothic Book" charset="0"/>
                    <a:ea typeface="Franklin Gothic Book" charset="0"/>
                    <a:cs typeface="Franklin Gothic Book"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57</c:v>
                </c:pt>
                <c:pt idx="1">
                  <c:v>57</c:v>
                </c:pt>
                <c:pt idx="2">
                  <c:v>57</c:v>
                </c:pt>
                <c:pt idx="3">
                  <c:v>56</c:v>
                </c:pt>
                <c:pt idx="4">
                  <c:v>56</c:v>
                </c:pt>
                <c:pt idx="5">
                  <c:v>55</c:v>
                </c:pt>
                <c:pt idx="6">
                  <c:v>55</c:v>
                </c:pt>
                <c:pt idx="7">
                  <c:v>56</c:v>
                </c:pt>
                <c:pt idx="8">
                  <c:v>56</c:v>
                </c:pt>
                <c:pt idx="9">
                  <c:v>56</c:v>
                </c:pt>
                <c:pt idx="10">
                  <c:v>56</c:v>
                </c:pt>
                <c:pt idx="11">
                  <c:v>57</c:v>
                </c:pt>
              </c:numCache>
            </c:numRef>
          </c:val>
          <c:smooth val="0"/>
        </c:ser>
        <c:ser>
          <c:idx val="1"/>
          <c:order val="1"/>
          <c:tx>
            <c:strRef>
              <c:f>Sheet1!$C$1</c:f>
              <c:strCache>
                <c:ptCount val="1"/>
                <c:pt idx="0">
                  <c:v>With ACA</c:v>
                </c:pt>
              </c:strCache>
            </c:strRef>
          </c:tx>
          <c:spPr>
            <a:ln w="76200" cap="rnd">
              <a:solidFill>
                <a:schemeClr val="accent1">
                  <a:lumMod val="50000"/>
                </a:schemeClr>
              </a:solidFill>
              <a:round/>
            </a:ln>
            <a:effectLst>
              <a:outerShdw blurRad="50800" dist="38100" dir="2700000" algn="tl" rotWithShape="0">
                <a:prstClr val="black">
                  <a:alpha val="40000"/>
                </a:prstClr>
              </a:outerShdw>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rgbClr val="2C7C9F"/>
                    </a:solidFill>
                    <a:latin typeface="Franklin Gothic Book" charset="0"/>
                    <a:ea typeface="Franklin Gothic Book" charset="0"/>
                    <a:cs typeface="Franklin Gothic Book"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General</c:formatCode>
                <c:ptCount val="12"/>
                <c:pt idx="0">
                  <c:v>55</c:v>
                </c:pt>
                <c:pt idx="1">
                  <c:v>45</c:v>
                </c:pt>
                <c:pt idx="2">
                  <c:v>37</c:v>
                </c:pt>
                <c:pt idx="3">
                  <c:v>31</c:v>
                </c:pt>
                <c:pt idx="4">
                  <c:v>30</c:v>
                </c:pt>
                <c:pt idx="5">
                  <c:v>30</c:v>
                </c:pt>
                <c:pt idx="6">
                  <c:v>30</c:v>
                </c:pt>
                <c:pt idx="7">
                  <c:v>30</c:v>
                </c:pt>
                <c:pt idx="8">
                  <c:v>31</c:v>
                </c:pt>
                <c:pt idx="9">
                  <c:v>31</c:v>
                </c:pt>
                <c:pt idx="10">
                  <c:v>31</c:v>
                </c:pt>
                <c:pt idx="11">
                  <c:v>31</c:v>
                </c:pt>
              </c:numCache>
            </c:numRef>
          </c:val>
          <c:smooth val="0"/>
        </c:ser>
        <c:dLbls>
          <c:showLegendKey val="0"/>
          <c:showVal val="0"/>
          <c:showCatName val="0"/>
          <c:showSerName val="0"/>
          <c:showPercent val="0"/>
          <c:showBubbleSize val="0"/>
        </c:dLbls>
        <c:smooth val="0"/>
        <c:axId val="470321648"/>
        <c:axId val="470322432"/>
      </c:lineChart>
      <c:catAx>
        <c:axId val="470321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470322432"/>
        <c:crosses val="autoZero"/>
        <c:auto val="1"/>
        <c:lblAlgn val="ctr"/>
        <c:lblOffset val="100"/>
        <c:tickLblSkip val="2"/>
        <c:noMultiLvlLbl val="0"/>
      </c:catAx>
      <c:valAx>
        <c:axId val="470322432"/>
        <c:scaling>
          <c:orientation val="minMax"/>
        </c:scaling>
        <c:delete val="0"/>
        <c:axPos val="l"/>
        <c:majorGridlines>
          <c:spPr>
            <a:ln w="9525" cap="flat" cmpd="sng" algn="ctr">
              <a:solidFill>
                <a:schemeClr val="tx1"/>
              </a:solidFill>
              <a:prstDash val="sysDot"/>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470321648"/>
        <c:crosses val="autoZero"/>
        <c:crossBetween val="between"/>
      </c:valAx>
      <c:spPr>
        <a:solidFill>
          <a:schemeClr val="tx1">
            <a:lumMod val="75000"/>
          </a:schemeClr>
        </a:solid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legend>
    <c:plotVisOnly val="1"/>
    <c:dispBlanksAs val="gap"/>
    <c:showDLblsOverMax val="0"/>
  </c:chart>
  <c:spPr>
    <a:noFill/>
    <a:ln>
      <a:noFill/>
    </a:ln>
    <a:effectLst/>
  </c:spPr>
  <c:txPr>
    <a:bodyPr/>
    <a:lstStyle/>
    <a:p>
      <a:pPr>
        <a:defRPr sz="2000">
          <a:solidFill>
            <a:schemeClr val="tx1"/>
          </a:solidFill>
          <a:latin typeface="Franklin Gothic Book" charset="0"/>
          <a:ea typeface="Franklin Gothic Book" charset="0"/>
          <a:cs typeface="Franklin Gothic Book"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w="19050">
                <a:solidFill>
                  <a:schemeClr val="tx1"/>
                </a:solidFill>
              </a:ln>
              <a:effectLst/>
            </c:spPr>
          </c:dPt>
          <c:dPt>
            <c:idx val="1"/>
            <c:bubble3D val="0"/>
            <c:spPr>
              <a:solidFill>
                <a:schemeClr val="accent2"/>
              </a:solidFill>
              <a:ln w="19050">
                <a:solidFill>
                  <a:schemeClr val="tx1"/>
                </a:solidFill>
              </a:ln>
              <a:effectLst/>
            </c:spPr>
          </c:dPt>
          <c:dPt>
            <c:idx val="2"/>
            <c:bubble3D val="0"/>
            <c:spPr>
              <a:solidFill>
                <a:schemeClr val="accent3"/>
              </a:solidFill>
              <a:ln w="19050">
                <a:solidFill>
                  <a:schemeClr val="tx1"/>
                </a:solidFill>
              </a:ln>
              <a:effectLst/>
            </c:spPr>
          </c:dPt>
          <c:dPt>
            <c:idx val="3"/>
            <c:bubble3D val="0"/>
            <c:spPr>
              <a:solidFill>
                <a:schemeClr val="accent4"/>
              </a:solidFill>
              <a:ln w="19050">
                <a:solidFill>
                  <a:schemeClr val="tx1"/>
                </a:solidFill>
              </a:ln>
              <a:effectLst/>
            </c:spPr>
          </c:dPt>
          <c:dPt>
            <c:idx val="4"/>
            <c:bubble3D val="0"/>
            <c:spPr>
              <a:solidFill>
                <a:schemeClr val="accent5"/>
              </a:solidFill>
              <a:ln w="19050">
                <a:solidFill>
                  <a:schemeClr val="tx1"/>
                </a:solidFill>
              </a:ln>
              <a:effectLst/>
            </c:spPr>
          </c:dPt>
          <c:dPt>
            <c:idx val="5"/>
            <c:bubble3D val="0"/>
            <c:spPr>
              <a:solidFill>
                <a:schemeClr val="accent6"/>
              </a:solidFill>
              <a:ln w="19050">
                <a:solidFill>
                  <a:schemeClr val="tx1"/>
                </a:solidFill>
              </a:ln>
              <a:effectLst/>
            </c:spPr>
          </c:dPt>
          <c:dLbls>
            <c:dLbl>
              <c:idx val="0"/>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Franklin Gothic Book" charset="0"/>
                      <a:ea typeface="Franklin Gothic Book" charset="0"/>
                      <a:cs typeface="Franklin Gothic Book" charset="0"/>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7045719162932199E-3"/>
                  <c:y val="-2.57367199410228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4.6707434140176897E-2"/>
                  <c:y val="6.1485834411087098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51541873238067"/>
                  <c:y val="-0.206589630763025"/>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Franklin Gothic Book" charset="0"/>
                      <a:ea typeface="Franklin Gothic Book" charset="0"/>
                      <a:cs typeface="Franklin Gothic Book"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0.19259106544514601"/>
                  <c:y val="-0.18551999661478999"/>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9.5302002253925905E-2"/>
                  <c:y val="0.18390173418258601"/>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showLegendKey val="0"/>
            <c:showVal val="1"/>
            <c:showCatName val="1"/>
            <c:showSerName val="0"/>
            <c:showPercent val="0"/>
            <c:showBubbleSize val="0"/>
            <c:separator>
</c:separator>
            <c:showLeaderLines val="1"/>
            <c:leaderLines>
              <c:spPr>
                <a:ln w="25400" cap="flat" cmpd="sng" algn="ctr">
                  <a:solidFill>
                    <a:schemeClr val="tx1"/>
                  </a:solidFill>
                  <a:round/>
                </a:ln>
                <a:effectLst/>
              </c:spPr>
            </c:leaderLines>
            <c:extLst>
              <c:ext xmlns:c15="http://schemas.microsoft.com/office/drawing/2012/chart" uri="{CE6537A1-D6FC-4f65-9D91-7224C49458BB}"/>
            </c:extLst>
          </c:dLbls>
          <c:cat>
            <c:strRef>
              <c:f>Sheet1!$A$2:$A$7</c:f>
              <c:strCache>
                <c:ptCount val="6"/>
                <c:pt idx="0">
                  <c:v>No Offer</c:v>
                </c:pt>
                <c:pt idx="1">
                  <c:v>Aged Out / Left School</c:v>
                </c:pt>
                <c:pt idx="2">
                  <c:v>No Need</c:v>
                </c:pt>
                <c:pt idx="3">
                  <c:v>Lost Job</c:v>
                </c:pt>
                <c:pt idx="4">
                  <c:v>Insurance Not Affordable</c:v>
                </c:pt>
                <c:pt idx="5">
                  <c:v>Other</c:v>
                </c:pt>
              </c:strCache>
            </c:strRef>
          </c:cat>
          <c:val>
            <c:numRef>
              <c:f>Sheet1!$B$2:$B$7</c:f>
              <c:numCache>
                <c:formatCode>0.00%</c:formatCode>
                <c:ptCount val="6"/>
                <c:pt idx="0">
                  <c:v>0.112</c:v>
                </c:pt>
                <c:pt idx="1">
                  <c:v>8.7999999999999995E-2</c:v>
                </c:pt>
                <c:pt idx="2">
                  <c:v>1.4999999999999999E-2</c:v>
                </c:pt>
                <c:pt idx="3">
                  <c:v>0.29399999999999998</c:v>
                </c:pt>
                <c:pt idx="4">
                  <c:v>0.316</c:v>
                </c:pt>
                <c:pt idx="5">
                  <c:v>0.17399999999999999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000">
          <a:solidFill>
            <a:schemeClr val="tx1"/>
          </a:solidFill>
          <a:latin typeface="Franklin Gothic Book" charset="0"/>
          <a:ea typeface="Franklin Gothic Book" charset="0"/>
          <a:cs typeface="Franklin Gothic Book"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Life Expectancy</c:v>
                </c:pt>
              </c:strCache>
            </c:strRef>
          </c:tx>
          <c:spPr>
            <a:solidFill>
              <a:srgbClr val="01A290">
                <a:lumMod val="50000"/>
              </a:srgbClr>
            </a:solidFill>
            <a:ln>
              <a:solidFill>
                <a:schemeClr val="tx1"/>
              </a:solidFill>
            </a:ln>
          </c:spPr>
          <c:invertIfNegative val="0"/>
          <c:dPt>
            <c:idx val="0"/>
            <c:invertIfNegative val="0"/>
            <c:bubble3D val="0"/>
            <c:spPr>
              <a:solidFill>
                <a:srgbClr val="C00000"/>
              </a:solidFill>
              <a:ln>
                <a:solidFill>
                  <a:schemeClr val="tx1"/>
                </a:solidFill>
              </a:ln>
            </c:spPr>
          </c:dPt>
          <c:dLbls>
            <c:numFmt formatCode="#,##0.0" sourceLinked="0"/>
            <c:spPr>
              <a:noFill/>
              <a:ln>
                <a:noFill/>
              </a:ln>
              <a:effectLst/>
            </c:spPr>
            <c:txPr>
              <a:bodyPr/>
              <a:lstStyle/>
              <a:p>
                <a:pPr>
                  <a:defRPr sz="2000">
                    <a:solidFill>
                      <a:srgbClr val="EBF1DD"/>
                    </a:solidFill>
                    <a:latin typeface="Franklin Gothic Book"/>
                    <a:cs typeface="Franklin Gothic Book"/>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USA</c:v>
                </c:pt>
                <c:pt idx="1">
                  <c:v>CAN</c:v>
                </c:pt>
                <c:pt idx="2">
                  <c:v>FRA</c:v>
                </c:pt>
                <c:pt idx="3">
                  <c:v>AUSTRL</c:v>
                </c:pt>
                <c:pt idx="4">
                  <c:v>GER</c:v>
                </c:pt>
                <c:pt idx="5">
                  <c:v>ITA</c:v>
                </c:pt>
                <c:pt idx="6">
                  <c:v>SWE</c:v>
                </c:pt>
              </c:strCache>
            </c:strRef>
          </c:cat>
          <c:val>
            <c:numRef>
              <c:f>Sheet1!$B$2:$B$8</c:f>
              <c:numCache>
                <c:formatCode>0.0</c:formatCode>
                <c:ptCount val="7"/>
                <c:pt idx="0">
                  <c:v>6</c:v>
                </c:pt>
                <c:pt idx="1">
                  <c:v>4.8</c:v>
                </c:pt>
                <c:pt idx="2">
                  <c:v>3.6</c:v>
                </c:pt>
                <c:pt idx="3">
                  <c:v>3.6</c:v>
                </c:pt>
                <c:pt idx="4">
                  <c:v>3.3</c:v>
                </c:pt>
                <c:pt idx="5">
                  <c:v>2.9</c:v>
                </c:pt>
                <c:pt idx="6">
                  <c:v>2.7</c:v>
                </c:pt>
              </c:numCache>
            </c:numRef>
          </c:val>
        </c:ser>
        <c:dLbls>
          <c:showLegendKey val="0"/>
          <c:showVal val="0"/>
          <c:showCatName val="0"/>
          <c:showSerName val="0"/>
          <c:showPercent val="0"/>
          <c:showBubbleSize val="0"/>
        </c:dLbls>
        <c:gapWidth val="50"/>
        <c:overlap val="-5"/>
        <c:axId val="470324000"/>
        <c:axId val="470325960"/>
      </c:barChart>
      <c:catAx>
        <c:axId val="470324000"/>
        <c:scaling>
          <c:orientation val="minMax"/>
        </c:scaling>
        <c:delete val="0"/>
        <c:axPos val="b"/>
        <c:numFmt formatCode="General" sourceLinked="0"/>
        <c:majorTickMark val="out"/>
        <c:minorTickMark val="none"/>
        <c:tickLblPos val="nextTo"/>
        <c:txPr>
          <a:bodyPr/>
          <a:lstStyle/>
          <a:p>
            <a:pPr>
              <a:defRPr sz="2000">
                <a:solidFill>
                  <a:srgbClr val="FFD266"/>
                </a:solidFill>
                <a:latin typeface="Franklin Gothic Book"/>
                <a:cs typeface="Franklin Gothic Book"/>
              </a:defRPr>
            </a:pPr>
            <a:endParaRPr lang="en-US"/>
          </a:p>
        </c:txPr>
        <c:crossAx val="470325960"/>
        <c:crosses val="autoZero"/>
        <c:auto val="1"/>
        <c:lblAlgn val="ctr"/>
        <c:lblOffset val="100"/>
        <c:noMultiLvlLbl val="0"/>
      </c:catAx>
      <c:valAx>
        <c:axId val="470325960"/>
        <c:scaling>
          <c:orientation val="minMax"/>
          <c:max val="7"/>
        </c:scaling>
        <c:delete val="0"/>
        <c:axPos val="l"/>
        <c:majorGridlines>
          <c:spPr>
            <a:ln>
              <a:prstDash val="solid"/>
            </a:ln>
          </c:spPr>
        </c:majorGridlines>
        <c:numFmt formatCode="0" sourceLinked="0"/>
        <c:majorTickMark val="out"/>
        <c:minorTickMark val="none"/>
        <c:tickLblPos val="nextTo"/>
        <c:txPr>
          <a:bodyPr/>
          <a:lstStyle/>
          <a:p>
            <a:pPr>
              <a:defRPr sz="2000">
                <a:solidFill>
                  <a:srgbClr val="FFD266"/>
                </a:solidFill>
                <a:latin typeface="Franklin Gothic Book"/>
                <a:cs typeface="Franklin Gothic Book"/>
              </a:defRPr>
            </a:pPr>
            <a:endParaRPr lang="en-US"/>
          </a:p>
        </c:txPr>
        <c:crossAx val="470324000"/>
        <c:crosses val="autoZero"/>
        <c:crossBetween val="between"/>
        <c:majorUnit val="1"/>
        <c:minorUnit val="2E-3"/>
      </c:valAx>
      <c:spPr>
        <a:solidFill>
          <a:srgbClr val="EBF1DD"/>
        </a:solidFill>
        <a:ln>
          <a:solidFill>
            <a:srgbClr val="003300"/>
          </a:solidFill>
        </a:ln>
        <a:effectLst>
          <a:outerShdw blurRad="50800" dist="38100" dir="2700000" algn="tl" rotWithShape="0">
            <a:prstClr val="black">
              <a:alpha val="40000"/>
            </a:prstClr>
          </a:outerShdw>
        </a:effectLst>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Life Expectancy</c:v>
                </c:pt>
              </c:strCache>
            </c:strRef>
          </c:tx>
          <c:spPr>
            <a:solidFill>
              <a:schemeClr val="accent1">
                <a:lumMod val="50000"/>
              </a:schemeClr>
            </a:solidFill>
            <a:ln>
              <a:solidFill>
                <a:schemeClr val="tx1"/>
              </a:solidFill>
            </a:ln>
            <a:effectLst/>
          </c:spPr>
          <c:invertIfNegative val="0"/>
          <c:dPt>
            <c:idx val="0"/>
            <c:invertIfNegative val="0"/>
            <c:bubble3D val="0"/>
            <c:spPr>
              <a:solidFill>
                <a:schemeClr val="accent4">
                  <a:lumMod val="75000"/>
                </a:schemeClr>
              </a:solidFill>
              <a:ln>
                <a:solidFill>
                  <a:schemeClr val="tx1"/>
                </a:solidFill>
              </a:ln>
              <a:effectLst/>
            </c:spPr>
          </c:dPt>
          <c:cat>
            <c:strRef>
              <c:f>Sheet1!$A$2:$A$26</c:f>
              <c:strCache>
                <c:ptCount val="25"/>
                <c:pt idx="0">
                  <c:v>USA</c:v>
                </c:pt>
                <c:pt idx="1">
                  <c:v>Slovenia</c:v>
                </c:pt>
                <c:pt idx="2">
                  <c:v>Denmark</c:v>
                </c:pt>
                <c:pt idx="3">
                  <c:v>Belgium</c:v>
                </c:pt>
                <c:pt idx="4">
                  <c:v>Portugal</c:v>
                </c:pt>
                <c:pt idx="5">
                  <c:v>Germany</c:v>
                </c:pt>
                <c:pt idx="6">
                  <c:v>UK</c:v>
                </c:pt>
                <c:pt idx="7">
                  <c:v>Ireland</c:v>
                </c:pt>
                <c:pt idx="8">
                  <c:v>Finland</c:v>
                </c:pt>
                <c:pt idx="9">
                  <c:v>Austria</c:v>
                </c:pt>
                <c:pt idx="10">
                  <c:v>Nzeal</c:v>
                </c:pt>
                <c:pt idx="11">
                  <c:v>Neth</c:v>
                </c:pt>
                <c:pt idx="12">
                  <c:v>Greece</c:v>
                </c:pt>
                <c:pt idx="13">
                  <c:v>Norway</c:v>
                </c:pt>
                <c:pt idx="14">
                  <c:v>Korea</c:v>
                </c:pt>
                <c:pt idx="15">
                  <c:v>Lux</c:v>
                </c:pt>
                <c:pt idx="16">
                  <c:v>Sweden</c:v>
                </c:pt>
                <c:pt idx="17">
                  <c:v>Israel</c:v>
                </c:pt>
                <c:pt idx="18">
                  <c:v>Iceland</c:v>
                </c:pt>
                <c:pt idx="19">
                  <c:v>Australia</c:v>
                </c:pt>
                <c:pt idx="20">
                  <c:v>France</c:v>
                </c:pt>
                <c:pt idx="21">
                  <c:v>Italy</c:v>
                </c:pt>
                <c:pt idx="22">
                  <c:v>Switz</c:v>
                </c:pt>
                <c:pt idx="23">
                  <c:v>Spain</c:v>
                </c:pt>
                <c:pt idx="24">
                  <c:v>Japan</c:v>
                </c:pt>
              </c:strCache>
            </c:strRef>
          </c:cat>
          <c:val>
            <c:numRef>
              <c:f>Sheet1!$B$2:$B$26</c:f>
              <c:numCache>
                <c:formatCode>General</c:formatCode>
                <c:ptCount val="25"/>
                <c:pt idx="0">
                  <c:v>78.8</c:v>
                </c:pt>
                <c:pt idx="1">
                  <c:v>80.400000000000006</c:v>
                </c:pt>
                <c:pt idx="2">
                  <c:v>80.400000000000006</c:v>
                </c:pt>
                <c:pt idx="3">
                  <c:v>80.7</c:v>
                </c:pt>
                <c:pt idx="4">
                  <c:v>80.8</c:v>
                </c:pt>
                <c:pt idx="5">
                  <c:v>80.900000000000006</c:v>
                </c:pt>
                <c:pt idx="6">
                  <c:v>81.099999999999994</c:v>
                </c:pt>
                <c:pt idx="7">
                  <c:v>81.099999999999994</c:v>
                </c:pt>
                <c:pt idx="8">
                  <c:v>81.099999999999994</c:v>
                </c:pt>
                <c:pt idx="9">
                  <c:v>81.2</c:v>
                </c:pt>
                <c:pt idx="10">
                  <c:v>81.400000000000006</c:v>
                </c:pt>
                <c:pt idx="11">
                  <c:v>81.400000000000006</c:v>
                </c:pt>
                <c:pt idx="12">
                  <c:v>81.400000000000006</c:v>
                </c:pt>
                <c:pt idx="13">
                  <c:v>81.8</c:v>
                </c:pt>
                <c:pt idx="14">
                  <c:v>81.8</c:v>
                </c:pt>
                <c:pt idx="15">
                  <c:v>81.900000000000006</c:v>
                </c:pt>
                <c:pt idx="16">
                  <c:v>82</c:v>
                </c:pt>
                <c:pt idx="17">
                  <c:v>82.1</c:v>
                </c:pt>
                <c:pt idx="18">
                  <c:v>82.1</c:v>
                </c:pt>
                <c:pt idx="19">
                  <c:v>82.2</c:v>
                </c:pt>
                <c:pt idx="20">
                  <c:v>82.3</c:v>
                </c:pt>
                <c:pt idx="21">
                  <c:v>82.8</c:v>
                </c:pt>
                <c:pt idx="22">
                  <c:v>82.9</c:v>
                </c:pt>
                <c:pt idx="23">
                  <c:v>83.2</c:v>
                </c:pt>
                <c:pt idx="24">
                  <c:v>83.4</c:v>
                </c:pt>
              </c:numCache>
            </c:numRef>
          </c:val>
        </c:ser>
        <c:dLbls>
          <c:showLegendKey val="0"/>
          <c:showVal val="0"/>
          <c:showCatName val="0"/>
          <c:showSerName val="0"/>
          <c:showPercent val="0"/>
          <c:showBubbleSize val="0"/>
        </c:dLbls>
        <c:gapWidth val="36"/>
        <c:overlap val="-27"/>
        <c:axId val="432689160"/>
        <c:axId val="432687592"/>
      </c:barChart>
      <c:catAx>
        <c:axId val="432689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432687592"/>
        <c:crosses val="autoZero"/>
        <c:auto val="1"/>
        <c:lblAlgn val="ctr"/>
        <c:lblOffset val="100"/>
        <c:noMultiLvlLbl val="0"/>
      </c:catAx>
      <c:valAx>
        <c:axId val="432687592"/>
        <c:scaling>
          <c:orientation val="minMax"/>
        </c:scaling>
        <c:delete val="0"/>
        <c:axPos val="l"/>
        <c:majorGridlines>
          <c:spPr>
            <a:ln w="6350" cap="flat" cmpd="sng" algn="ctr">
              <a:solidFill>
                <a:schemeClr val="tx1"/>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432689160"/>
        <c:crosses val="autoZero"/>
        <c:crossBetween val="between"/>
      </c:valAx>
      <c:spPr>
        <a:solidFill>
          <a:schemeClr val="tx1">
            <a:lumMod val="75000"/>
          </a:schemeClr>
        </a:solid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BE75D-C030-0049-A823-83E15442AEA6}" type="doc">
      <dgm:prSet loTypeId="urn:microsoft.com/office/officeart/2005/8/layout/orgChart1" loCatId="" qsTypeId="urn:microsoft.com/office/officeart/2005/8/quickstyle/simple4" qsCatId="simple" csTypeId="urn:microsoft.com/office/officeart/2005/8/colors/accent0_1" csCatId="mainScheme" phldr="1"/>
      <dgm:spPr/>
      <dgm:t>
        <a:bodyPr/>
        <a:lstStyle/>
        <a:p>
          <a:endParaRPr lang="en-US"/>
        </a:p>
      </dgm:t>
    </dgm:pt>
    <dgm:pt modelId="{3371B5E4-85C3-F746-9E8D-ED8E52142A9F}">
      <dgm:prSet phldrT="[Text]"/>
      <dgm:spPr/>
      <dgm:t>
        <a:bodyPr/>
        <a:lstStyle/>
        <a:p>
          <a:r>
            <a:rPr lang="en-US" dirty="0" smtClean="0">
              <a:solidFill>
                <a:schemeClr val="tx2">
                  <a:lumMod val="75000"/>
                </a:schemeClr>
              </a:solidFill>
              <a:latin typeface="Century Gothic"/>
              <a:cs typeface="Century Gothic"/>
            </a:rPr>
            <a:t>Healthcare</a:t>
          </a:r>
          <a:endParaRPr lang="en-US" dirty="0">
            <a:solidFill>
              <a:schemeClr val="tx2">
                <a:lumMod val="75000"/>
              </a:schemeClr>
            </a:solidFill>
            <a:latin typeface="Century Gothic"/>
            <a:cs typeface="Century Gothic"/>
          </a:endParaRPr>
        </a:p>
      </dgm:t>
    </dgm:pt>
    <dgm:pt modelId="{A6E81ED4-9C04-6245-8F11-0E0504905DB6}" type="parTrans" cxnId="{E587672F-1CC8-964E-BD57-273FA6366B74}">
      <dgm:prSet/>
      <dgm:spPr/>
      <dgm:t>
        <a:bodyPr/>
        <a:lstStyle/>
        <a:p>
          <a:endParaRPr lang="en-US">
            <a:solidFill>
              <a:schemeClr val="tx2">
                <a:lumMod val="75000"/>
              </a:schemeClr>
            </a:solidFill>
            <a:latin typeface="Century Gothic"/>
            <a:cs typeface="Century Gothic"/>
          </a:endParaRPr>
        </a:p>
      </dgm:t>
    </dgm:pt>
    <dgm:pt modelId="{628386EC-0B79-8542-B508-77F3760B93DB}" type="sibTrans" cxnId="{E587672F-1CC8-964E-BD57-273FA6366B74}">
      <dgm:prSet/>
      <dgm:spPr/>
      <dgm:t>
        <a:bodyPr/>
        <a:lstStyle/>
        <a:p>
          <a:endParaRPr lang="en-US">
            <a:solidFill>
              <a:schemeClr val="tx2">
                <a:lumMod val="75000"/>
              </a:schemeClr>
            </a:solidFill>
            <a:latin typeface="Century Gothic"/>
            <a:cs typeface="Century Gothic"/>
          </a:endParaRPr>
        </a:p>
      </dgm:t>
    </dgm:pt>
    <dgm:pt modelId="{ECA96536-74F8-8E40-83C4-ED1C3DF54A3A}" type="asst">
      <dgm:prSet phldrT="[Text]"/>
      <dgm:spPr/>
      <dgm:t>
        <a:bodyPr/>
        <a:lstStyle/>
        <a:p>
          <a:r>
            <a:rPr lang="en-US" dirty="0" smtClean="0">
              <a:solidFill>
                <a:schemeClr val="tx2">
                  <a:lumMod val="75000"/>
                </a:schemeClr>
              </a:solidFill>
              <a:latin typeface="Century Gothic"/>
              <a:cs typeface="Century Gothic"/>
            </a:rPr>
            <a:t>Delivery</a:t>
          </a:r>
        </a:p>
        <a:p>
          <a:r>
            <a:rPr lang="en-US" dirty="0" smtClean="0">
              <a:solidFill>
                <a:schemeClr val="tx2">
                  <a:lumMod val="75000"/>
                </a:schemeClr>
              </a:solidFill>
              <a:latin typeface="Century Gothic"/>
              <a:cs typeface="Century Gothic"/>
            </a:rPr>
            <a:t>(Healthcare providers)</a:t>
          </a:r>
          <a:endParaRPr lang="en-US" dirty="0">
            <a:solidFill>
              <a:schemeClr val="tx2">
                <a:lumMod val="75000"/>
              </a:schemeClr>
            </a:solidFill>
            <a:latin typeface="Century Gothic"/>
            <a:cs typeface="Century Gothic"/>
          </a:endParaRPr>
        </a:p>
      </dgm:t>
    </dgm:pt>
    <dgm:pt modelId="{4CC34ED3-4426-874B-BE64-61D694DFC4A5}" type="parTrans" cxnId="{27F2D673-BC7E-D649-981D-654363AE554D}">
      <dgm:prSet/>
      <dgm:spPr/>
      <dgm:t>
        <a:bodyPr/>
        <a:lstStyle/>
        <a:p>
          <a:endParaRPr lang="en-US">
            <a:solidFill>
              <a:schemeClr val="tx2">
                <a:lumMod val="75000"/>
              </a:schemeClr>
            </a:solidFill>
            <a:latin typeface="Century Gothic"/>
            <a:cs typeface="Century Gothic"/>
          </a:endParaRPr>
        </a:p>
      </dgm:t>
    </dgm:pt>
    <dgm:pt modelId="{FB55EDFF-5978-E24B-90B5-36A3FA5146B3}" type="sibTrans" cxnId="{27F2D673-BC7E-D649-981D-654363AE554D}">
      <dgm:prSet/>
      <dgm:spPr/>
      <dgm:t>
        <a:bodyPr/>
        <a:lstStyle/>
        <a:p>
          <a:endParaRPr lang="en-US">
            <a:solidFill>
              <a:schemeClr val="tx2">
                <a:lumMod val="75000"/>
              </a:schemeClr>
            </a:solidFill>
            <a:latin typeface="Century Gothic"/>
            <a:cs typeface="Century Gothic"/>
          </a:endParaRPr>
        </a:p>
      </dgm:t>
    </dgm:pt>
    <dgm:pt modelId="{05918142-228D-6244-BBB2-60FC8DAFA877}" type="asst">
      <dgm:prSet/>
      <dgm:spPr/>
      <dgm:t>
        <a:bodyPr/>
        <a:lstStyle/>
        <a:p>
          <a:r>
            <a:rPr lang="en-US" dirty="0" smtClean="0">
              <a:solidFill>
                <a:schemeClr val="tx2">
                  <a:lumMod val="75000"/>
                </a:schemeClr>
              </a:solidFill>
              <a:latin typeface="Century Gothic"/>
              <a:cs typeface="Century Gothic"/>
            </a:rPr>
            <a:t>Financing</a:t>
          </a:r>
        </a:p>
        <a:p>
          <a:r>
            <a:rPr lang="en-US" dirty="0" smtClean="0">
              <a:solidFill>
                <a:schemeClr val="tx2">
                  <a:lumMod val="75000"/>
                </a:schemeClr>
              </a:solidFill>
              <a:latin typeface="Century Gothic"/>
              <a:cs typeface="Century Gothic"/>
            </a:rPr>
            <a:t>(Health Insurance)</a:t>
          </a:r>
          <a:endParaRPr lang="en-US" dirty="0">
            <a:solidFill>
              <a:schemeClr val="tx2">
                <a:lumMod val="75000"/>
              </a:schemeClr>
            </a:solidFill>
            <a:latin typeface="Century Gothic"/>
            <a:cs typeface="Century Gothic"/>
          </a:endParaRPr>
        </a:p>
      </dgm:t>
    </dgm:pt>
    <dgm:pt modelId="{1B92A505-035A-F342-B889-43C6D8CE9157}" type="parTrans" cxnId="{A200BA6B-5377-0C4F-8CBB-EF0AB0D6F81E}">
      <dgm:prSet/>
      <dgm:spPr/>
      <dgm:t>
        <a:bodyPr/>
        <a:lstStyle/>
        <a:p>
          <a:endParaRPr lang="en-US">
            <a:solidFill>
              <a:schemeClr val="tx2">
                <a:lumMod val="75000"/>
              </a:schemeClr>
            </a:solidFill>
            <a:latin typeface="Century Gothic"/>
            <a:cs typeface="Century Gothic"/>
          </a:endParaRPr>
        </a:p>
      </dgm:t>
    </dgm:pt>
    <dgm:pt modelId="{D871945E-EE32-E443-8E9D-882D4AC2B1A3}" type="sibTrans" cxnId="{A200BA6B-5377-0C4F-8CBB-EF0AB0D6F81E}">
      <dgm:prSet/>
      <dgm:spPr/>
      <dgm:t>
        <a:bodyPr/>
        <a:lstStyle/>
        <a:p>
          <a:endParaRPr lang="en-US">
            <a:solidFill>
              <a:schemeClr val="tx2">
                <a:lumMod val="75000"/>
              </a:schemeClr>
            </a:solidFill>
            <a:latin typeface="Century Gothic"/>
            <a:cs typeface="Century Gothic"/>
          </a:endParaRPr>
        </a:p>
      </dgm:t>
    </dgm:pt>
    <dgm:pt modelId="{E104ED85-389C-774D-852D-35716F67C3D2}" type="pres">
      <dgm:prSet presAssocID="{3FEBE75D-C030-0049-A823-83E15442AEA6}" presName="hierChild1" presStyleCnt="0">
        <dgm:presLayoutVars>
          <dgm:orgChart val="1"/>
          <dgm:chPref val="1"/>
          <dgm:dir/>
          <dgm:animOne val="branch"/>
          <dgm:animLvl val="lvl"/>
          <dgm:resizeHandles/>
        </dgm:presLayoutVars>
      </dgm:prSet>
      <dgm:spPr/>
      <dgm:t>
        <a:bodyPr/>
        <a:lstStyle/>
        <a:p>
          <a:endParaRPr lang="en-US"/>
        </a:p>
      </dgm:t>
    </dgm:pt>
    <dgm:pt modelId="{2F76CDDC-5794-B64D-AE29-A351260D4E1A}" type="pres">
      <dgm:prSet presAssocID="{3371B5E4-85C3-F746-9E8D-ED8E52142A9F}" presName="hierRoot1" presStyleCnt="0">
        <dgm:presLayoutVars>
          <dgm:hierBranch val="init"/>
        </dgm:presLayoutVars>
      </dgm:prSet>
      <dgm:spPr/>
    </dgm:pt>
    <dgm:pt modelId="{C6CC4D22-7D86-6546-AC6B-4F7E965A4D84}" type="pres">
      <dgm:prSet presAssocID="{3371B5E4-85C3-F746-9E8D-ED8E52142A9F}" presName="rootComposite1" presStyleCnt="0"/>
      <dgm:spPr/>
    </dgm:pt>
    <dgm:pt modelId="{F72BB941-4048-BC45-A5D1-E618C5A18116}" type="pres">
      <dgm:prSet presAssocID="{3371B5E4-85C3-F746-9E8D-ED8E52142A9F}" presName="rootText1" presStyleLbl="node0" presStyleIdx="0" presStyleCnt="1">
        <dgm:presLayoutVars>
          <dgm:chPref val="3"/>
        </dgm:presLayoutVars>
      </dgm:prSet>
      <dgm:spPr/>
      <dgm:t>
        <a:bodyPr/>
        <a:lstStyle/>
        <a:p>
          <a:endParaRPr lang="en-US"/>
        </a:p>
      </dgm:t>
    </dgm:pt>
    <dgm:pt modelId="{C9EFE2B5-F268-1346-9335-173E258D3E0B}" type="pres">
      <dgm:prSet presAssocID="{3371B5E4-85C3-F746-9E8D-ED8E52142A9F}" presName="rootConnector1" presStyleLbl="node1" presStyleIdx="0" presStyleCnt="0"/>
      <dgm:spPr/>
      <dgm:t>
        <a:bodyPr/>
        <a:lstStyle/>
        <a:p>
          <a:endParaRPr lang="en-US"/>
        </a:p>
      </dgm:t>
    </dgm:pt>
    <dgm:pt modelId="{DE43335E-50BD-4244-AEE0-88001F3C0A53}" type="pres">
      <dgm:prSet presAssocID="{3371B5E4-85C3-F746-9E8D-ED8E52142A9F}" presName="hierChild2" presStyleCnt="0"/>
      <dgm:spPr/>
    </dgm:pt>
    <dgm:pt modelId="{DB31DD5A-65D1-BD48-A0AE-D855F628D973}" type="pres">
      <dgm:prSet presAssocID="{3371B5E4-85C3-F746-9E8D-ED8E52142A9F}" presName="hierChild3" presStyleCnt="0"/>
      <dgm:spPr/>
    </dgm:pt>
    <dgm:pt modelId="{7631AB5E-980E-1C4B-AAC3-BE5E30ED55DA}" type="pres">
      <dgm:prSet presAssocID="{4CC34ED3-4426-874B-BE64-61D694DFC4A5}" presName="Name111" presStyleLbl="parChTrans1D2" presStyleIdx="0" presStyleCnt="2"/>
      <dgm:spPr/>
      <dgm:t>
        <a:bodyPr/>
        <a:lstStyle/>
        <a:p>
          <a:endParaRPr lang="en-US"/>
        </a:p>
      </dgm:t>
    </dgm:pt>
    <dgm:pt modelId="{59530FEB-A998-F94A-8705-78D7DB223A6C}" type="pres">
      <dgm:prSet presAssocID="{ECA96536-74F8-8E40-83C4-ED1C3DF54A3A}" presName="hierRoot3" presStyleCnt="0">
        <dgm:presLayoutVars>
          <dgm:hierBranch val="init"/>
        </dgm:presLayoutVars>
      </dgm:prSet>
      <dgm:spPr/>
    </dgm:pt>
    <dgm:pt modelId="{411DC17C-3FEE-DD46-8078-C89E69FDA7F7}" type="pres">
      <dgm:prSet presAssocID="{ECA96536-74F8-8E40-83C4-ED1C3DF54A3A}" presName="rootComposite3" presStyleCnt="0"/>
      <dgm:spPr/>
    </dgm:pt>
    <dgm:pt modelId="{DC9ACEDF-9284-0749-9B2B-D70D9C262969}" type="pres">
      <dgm:prSet presAssocID="{ECA96536-74F8-8E40-83C4-ED1C3DF54A3A}" presName="rootText3" presStyleLbl="asst1" presStyleIdx="0" presStyleCnt="2" custLinFactNeighborX="-21398" custLinFactNeighborY="-27974">
        <dgm:presLayoutVars>
          <dgm:chPref val="3"/>
        </dgm:presLayoutVars>
      </dgm:prSet>
      <dgm:spPr/>
      <dgm:t>
        <a:bodyPr/>
        <a:lstStyle/>
        <a:p>
          <a:endParaRPr lang="en-US"/>
        </a:p>
      </dgm:t>
    </dgm:pt>
    <dgm:pt modelId="{FE7D6827-3EF1-424E-A271-5CF909B45D2C}" type="pres">
      <dgm:prSet presAssocID="{ECA96536-74F8-8E40-83C4-ED1C3DF54A3A}" presName="rootConnector3" presStyleLbl="asst1" presStyleIdx="0" presStyleCnt="2"/>
      <dgm:spPr/>
      <dgm:t>
        <a:bodyPr/>
        <a:lstStyle/>
        <a:p>
          <a:endParaRPr lang="en-US"/>
        </a:p>
      </dgm:t>
    </dgm:pt>
    <dgm:pt modelId="{1C9F6BC6-E3D9-C24B-8B31-EB9B4BE35632}" type="pres">
      <dgm:prSet presAssocID="{ECA96536-74F8-8E40-83C4-ED1C3DF54A3A}" presName="hierChild6" presStyleCnt="0"/>
      <dgm:spPr/>
    </dgm:pt>
    <dgm:pt modelId="{8D882B08-35D6-C344-8E6E-34707BD4ED1A}" type="pres">
      <dgm:prSet presAssocID="{ECA96536-74F8-8E40-83C4-ED1C3DF54A3A}" presName="hierChild7" presStyleCnt="0"/>
      <dgm:spPr/>
    </dgm:pt>
    <dgm:pt modelId="{B2B0431A-FF6D-C74C-87BE-805F68110EC1}" type="pres">
      <dgm:prSet presAssocID="{1B92A505-035A-F342-B889-43C6D8CE9157}" presName="Name111" presStyleLbl="parChTrans1D2" presStyleIdx="1" presStyleCnt="2"/>
      <dgm:spPr/>
      <dgm:t>
        <a:bodyPr/>
        <a:lstStyle/>
        <a:p>
          <a:endParaRPr lang="en-US"/>
        </a:p>
      </dgm:t>
    </dgm:pt>
    <dgm:pt modelId="{03780489-B644-2440-A6CA-6DD8F2BC01B1}" type="pres">
      <dgm:prSet presAssocID="{05918142-228D-6244-BBB2-60FC8DAFA877}" presName="hierRoot3" presStyleCnt="0">
        <dgm:presLayoutVars>
          <dgm:hierBranch val="init"/>
        </dgm:presLayoutVars>
      </dgm:prSet>
      <dgm:spPr/>
    </dgm:pt>
    <dgm:pt modelId="{07B884A0-B5CA-D943-9464-D281CDC941CC}" type="pres">
      <dgm:prSet presAssocID="{05918142-228D-6244-BBB2-60FC8DAFA877}" presName="rootComposite3" presStyleCnt="0"/>
      <dgm:spPr/>
    </dgm:pt>
    <dgm:pt modelId="{9196B8EF-5966-6540-951E-7328D02824E2}" type="pres">
      <dgm:prSet presAssocID="{05918142-228D-6244-BBB2-60FC8DAFA877}" presName="rootText3" presStyleLbl="asst1" presStyleIdx="1" presStyleCnt="2" custLinFactNeighborX="27003" custLinFactNeighborY="-27975">
        <dgm:presLayoutVars>
          <dgm:chPref val="3"/>
        </dgm:presLayoutVars>
      </dgm:prSet>
      <dgm:spPr/>
      <dgm:t>
        <a:bodyPr/>
        <a:lstStyle/>
        <a:p>
          <a:endParaRPr lang="en-US"/>
        </a:p>
      </dgm:t>
    </dgm:pt>
    <dgm:pt modelId="{0AEAEEF7-821A-5744-9E30-978A4411E34F}" type="pres">
      <dgm:prSet presAssocID="{05918142-228D-6244-BBB2-60FC8DAFA877}" presName="rootConnector3" presStyleLbl="asst1" presStyleIdx="1" presStyleCnt="2"/>
      <dgm:spPr/>
      <dgm:t>
        <a:bodyPr/>
        <a:lstStyle/>
        <a:p>
          <a:endParaRPr lang="en-US"/>
        </a:p>
      </dgm:t>
    </dgm:pt>
    <dgm:pt modelId="{D4A207D6-4864-6440-A9DA-B11523C3E768}" type="pres">
      <dgm:prSet presAssocID="{05918142-228D-6244-BBB2-60FC8DAFA877}" presName="hierChild6" presStyleCnt="0"/>
      <dgm:spPr/>
    </dgm:pt>
    <dgm:pt modelId="{D2B5CB5A-F027-E042-A36B-C0F3BAF2B385}" type="pres">
      <dgm:prSet presAssocID="{05918142-228D-6244-BBB2-60FC8DAFA877}" presName="hierChild7" presStyleCnt="0"/>
      <dgm:spPr/>
    </dgm:pt>
  </dgm:ptLst>
  <dgm:cxnLst>
    <dgm:cxn modelId="{2A88879B-DC5B-4DA4-B603-98C736C67E2B}" type="presOf" srcId="{3371B5E4-85C3-F746-9E8D-ED8E52142A9F}" destId="{C9EFE2B5-F268-1346-9335-173E258D3E0B}" srcOrd="1" destOrd="0" presId="urn:microsoft.com/office/officeart/2005/8/layout/orgChart1"/>
    <dgm:cxn modelId="{5C825AE7-1FF1-40AD-9113-BE34813CF911}" type="presOf" srcId="{ECA96536-74F8-8E40-83C4-ED1C3DF54A3A}" destId="{FE7D6827-3EF1-424E-A271-5CF909B45D2C}" srcOrd="1" destOrd="0" presId="urn:microsoft.com/office/officeart/2005/8/layout/orgChart1"/>
    <dgm:cxn modelId="{AE2EA37D-BEC3-4846-922D-7C39E197AFE2}" type="presOf" srcId="{4CC34ED3-4426-874B-BE64-61D694DFC4A5}" destId="{7631AB5E-980E-1C4B-AAC3-BE5E30ED55DA}" srcOrd="0" destOrd="0" presId="urn:microsoft.com/office/officeart/2005/8/layout/orgChart1"/>
    <dgm:cxn modelId="{E587672F-1CC8-964E-BD57-273FA6366B74}" srcId="{3FEBE75D-C030-0049-A823-83E15442AEA6}" destId="{3371B5E4-85C3-F746-9E8D-ED8E52142A9F}" srcOrd="0" destOrd="0" parTransId="{A6E81ED4-9C04-6245-8F11-0E0504905DB6}" sibTransId="{628386EC-0B79-8542-B508-77F3760B93DB}"/>
    <dgm:cxn modelId="{09C90FFF-433A-4FB5-A9A0-D9D23649F098}" type="presOf" srcId="{ECA96536-74F8-8E40-83C4-ED1C3DF54A3A}" destId="{DC9ACEDF-9284-0749-9B2B-D70D9C262969}" srcOrd="0" destOrd="0" presId="urn:microsoft.com/office/officeart/2005/8/layout/orgChart1"/>
    <dgm:cxn modelId="{F1F2C8B2-AC66-4E95-BB8E-BA17AD2522F7}" type="presOf" srcId="{3371B5E4-85C3-F746-9E8D-ED8E52142A9F}" destId="{F72BB941-4048-BC45-A5D1-E618C5A18116}" srcOrd="0" destOrd="0" presId="urn:microsoft.com/office/officeart/2005/8/layout/orgChart1"/>
    <dgm:cxn modelId="{445C4653-1FBE-4511-AF31-1917B0F8B6F4}" type="presOf" srcId="{3FEBE75D-C030-0049-A823-83E15442AEA6}" destId="{E104ED85-389C-774D-852D-35716F67C3D2}" srcOrd="0" destOrd="0" presId="urn:microsoft.com/office/officeart/2005/8/layout/orgChart1"/>
    <dgm:cxn modelId="{A9FC492C-03E2-4B22-9838-3604DF85BA4F}" type="presOf" srcId="{05918142-228D-6244-BBB2-60FC8DAFA877}" destId="{0AEAEEF7-821A-5744-9E30-978A4411E34F}" srcOrd="1" destOrd="0" presId="urn:microsoft.com/office/officeart/2005/8/layout/orgChart1"/>
    <dgm:cxn modelId="{842A3B2E-72B2-456E-84D0-D46A1F52D8A4}" type="presOf" srcId="{1B92A505-035A-F342-B889-43C6D8CE9157}" destId="{B2B0431A-FF6D-C74C-87BE-805F68110EC1}" srcOrd="0" destOrd="0" presId="urn:microsoft.com/office/officeart/2005/8/layout/orgChart1"/>
    <dgm:cxn modelId="{A200BA6B-5377-0C4F-8CBB-EF0AB0D6F81E}" srcId="{3371B5E4-85C3-F746-9E8D-ED8E52142A9F}" destId="{05918142-228D-6244-BBB2-60FC8DAFA877}" srcOrd="1" destOrd="0" parTransId="{1B92A505-035A-F342-B889-43C6D8CE9157}" sibTransId="{D871945E-EE32-E443-8E9D-882D4AC2B1A3}"/>
    <dgm:cxn modelId="{6268FA86-38E0-464F-9095-8A13C7414FAF}" type="presOf" srcId="{05918142-228D-6244-BBB2-60FC8DAFA877}" destId="{9196B8EF-5966-6540-951E-7328D02824E2}" srcOrd="0" destOrd="0" presId="urn:microsoft.com/office/officeart/2005/8/layout/orgChart1"/>
    <dgm:cxn modelId="{27F2D673-BC7E-D649-981D-654363AE554D}" srcId="{3371B5E4-85C3-F746-9E8D-ED8E52142A9F}" destId="{ECA96536-74F8-8E40-83C4-ED1C3DF54A3A}" srcOrd="0" destOrd="0" parTransId="{4CC34ED3-4426-874B-BE64-61D694DFC4A5}" sibTransId="{FB55EDFF-5978-E24B-90B5-36A3FA5146B3}"/>
    <dgm:cxn modelId="{C08C1100-9AB8-4F85-8B2D-BF54E009EB34}" type="presParOf" srcId="{E104ED85-389C-774D-852D-35716F67C3D2}" destId="{2F76CDDC-5794-B64D-AE29-A351260D4E1A}" srcOrd="0" destOrd="0" presId="urn:microsoft.com/office/officeart/2005/8/layout/orgChart1"/>
    <dgm:cxn modelId="{7E1B50A8-2186-45C0-B24C-923D295FF042}" type="presParOf" srcId="{2F76CDDC-5794-B64D-AE29-A351260D4E1A}" destId="{C6CC4D22-7D86-6546-AC6B-4F7E965A4D84}" srcOrd="0" destOrd="0" presId="urn:microsoft.com/office/officeart/2005/8/layout/orgChart1"/>
    <dgm:cxn modelId="{14EDBC02-E3D9-40DC-99AF-874EE344DC69}" type="presParOf" srcId="{C6CC4D22-7D86-6546-AC6B-4F7E965A4D84}" destId="{F72BB941-4048-BC45-A5D1-E618C5A18116}" srcOrd="0" destOrd="0" presId="urn:microsoft.com/office/officeart/2005/8/layout/orgChart1"/>
    <dgm:cxn modelId="{1CB2C2E3-8540-4499-9005-0A0A64895EB6}" type="presParOf" srcId="{C6CC4D22-7D86-6546-AC6B-4F7E965A4D84}" destId="{C9EFE2B5-F268-1346-9335-173E258D3E0B}" srcOrd="1" destOrd="0" presId="urn:microsoft.com/office/officeart/2005/8/layout/orgChart1"/>
    <dgm:cxn modelId="{375423A3-7E06-421A-B5A8-283D2F610C13}" type="presParOf" srcId="{2F76CDDC-5794-B64D-AE29-A351260D4E1A}" destId="{DE43335E-50BD-4244-AEE0-88001F3C0A53}" srcOrd="1" destOrd="0" presId="urn:microsoft.com/office/officeart/2005/8/layout/orgChart1"/>
    <dgm:cxn modelId="{997C274B-BCF4-4006-88BC-F10516261C6C}" type="presParOf" srcId="{2F76CDDC-5794-B64D-AE29-A351260D4E1A}" destId="{DB31DD5A-65D1-BD48-A0AE-D855F628D973}" srcOrd="2" destOrd="0" presId="urn:microsoft.com/office/officeart/2005/8/layout/orgChart1"/>
    <dgm:cxn modelId="{7CC32FF1-9368-4BF3-AEA4-F1B19051F383}" type="presParOf" srcId="{DB31DD5A-65D1-BD48-A0AE-D855F628D973}" destId="{7631AB5E-980E-1C4B-AAC3-BE5E30ED55DA}" srcOrd="0" destOrd="0" presId="urn:microsoft.com/office/officeart/2005/8/layout/orgChart1"/>
    <dgm:cxn modelId="{2BF0D53B-ED30-4FD3-A3C3-2C35DF71F163}" type="presParOf" srcId="{DB31DD5A-65D1-BD48-A0AE-D855F628D973}" destId="{59530FEB-A998-F94A-8705-78D7DB223A6C}" srcOrd="1" destOrd="0" presId="urn:microsoft.com/office/officeart/2005/8/layout/orgChart1"/>
    <dgm:cxn modelId="{4BD9D00B-7CB6-49EE-8E22-1C523C6B19B7}" type="presParOf" srcId="{59530FEB-A998-F94A-8705-78D7DB223A6C}" destId="{411DC17C-3FEE-DD46-8078-C89E69FDA7F7}" srcOrd="0" destOrd="0" presId="urn:microsoft.com/office/officeart/2005/8/layout/orgChart1"/>
    <dgm:cxn modelId="{1BC1D8E8-B019-4E28-88FB-123600B0A1D1}" type="presParOf" srcId="{411DC17C-3FEE-DD46-8078-C89E69FDA7F7}" destId="{DC9ACEDF-9284-0749-9B2B-D70D9C262969}" srcOrd="0" destOrd="0" presId="urn:microsoft.com/office/officeart/2005/8/layout/orgChart1"/>
    <dgm:cxn modelId="{0EB28922-ABCA-47B8-81D3-9A2AF655F202}" type="presParOf" srcId="{411DC17C-3FEE-DD46-8078-C89E69FDA7F7}" destId="{FE7D6827-3EF1-424E-A271-5CF909B45D2C}" srcOrd="1" destOrd="0" presId="urn:microsoft.com/office/officeart/2005/8/layout/orgChart1"/>
    <dgm:cxn modelId="{61126D2D-0146-4EBF-A1F9-FC8B9D93177C}" type="presParOf" srcId="{59530FEB-A998-F94A-8705-78D7DB223A6C}" destId="{1C9F6BC6-E3D9-C24B-8B31-EB9B4BE35632}" srcOrd="1" destOrd="0" presId="urn:microsoft.com/office/officeart/2005/8/layout/orgChart1"/>
    <dgm:cxn modelId="{1B37DF10-C5FD-4F11-90D8-4C76F10C5F5D}" type="presParOf" srcId="{59530FEB-A998-F94A-8705-78D7DB223A6C}" destId="{8D882B08-35D6-C344-8E6E-34707BD4ED1A}" srcOrd="2" destOrd="0" presId="urn:microsoft.com/office/officeart/2005/8/layout/orgChart1"/>
    <dgm:cxn modelId="{5B29A564-DFD6-47D2-885B-86E1C914A91A}" type="presParOf" srcId="{DB31DD5A-65D1-BD48-A0AE-D855F628D973}" destId="{B2B0431A-FF6D-C74C-87BE-805F68110EC1}" srcOrd="2" destOrd="0" presId="urn:microsoft.com/office/officeart/2005/8/layout/orgChart1"/>
    <dgm:cxn modelId="{F0BF9901-89D7-4032-BE0D-D9144D3A50E0}" type="presParOf" srcId="{DB31DD5A-65D1-BD48-A0AE-D855F628D973}" destId="{03780489-B644-2440-A6CA-6DD8F2BC01B1}" srcOrd="3" destOrd="0" presId="urn:microsoft.com/office/officeart/2005/8/layout/orgChart1"/>
    <dgm:cxn modelId="{FAF4DA53-79C6-475C-AE0A-B1C09E4258EC}" type="presParOf" srcId="{03780489-B644-2440-A6CA-6DD8F2BC01B1}" destId="{07B884A0-B5CA-D943-9464-D281CDC941CC}" srcOrd="0" destOrd="0" presId="urn:microsoft.com/office/officeart/2005/8/layout/orgChart1"/>
    <dgm:cxn modelId="{AE45E428-DF99-4D97-A1CC-298A4405C18D}" type="presParOf" srcId="{07B884A0-B5CA-D943-9464-D281CDC941CC}" destId="{9196B8EF-5966-6540-951E-7328D02824E2}" srcOrd="0" destOrd="0" presId="urn:microsoft.com/office/officeart/2005/8/layout/orgChart1"/>
    <dgm:cxn modelId="{0069872D-4A0A-4432-97A0-005087C9172F}" type="presParOf" srcId="{07B884A0-B5CA-D943-9464-D281CDC941CC}" destId="{0AEAEEF7-821A-5744-9E30-978A4411E34F}" srcOrd="1" destOrd="0" presId="urn:microsoft.com/office/officeart/2005/8/layout/orgChart1"/>
    <dgm:cxn modelId="{B3ACAC34-5A74-4B2B-B2C3-93CE1E86BAF7}" type="presParOf" srcId="{03780489-B644-2440-A6CA-6DD8F2BC01B1}" destId="{D4A207D6-4864-6440-A9DA-B11523C3E768}" srcOrd="1" destOrd="0" presId="urn:microsoft.com/office/officeart/2005/8/layout/orgChart1"/>
    <dgm:cxn modelId="{22304D4C-50FF-4D9F-8C47-89AD1023B921}" type="presParOf" srcId="{03780489-B644-2440-A6CA-6DD8F2BC01B1}" destId="{D2B5CB5A-F027-E042-A36B-C0F3BAF2B38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0431A-FF6D-C74C-87BE-805F68110EC1}">
      <dsp:nvSpPr>
        <dsp:cNvPr id="0" name=""/>
        <dsp:cNvSpPr/>
      </dsp:nvSpPr>
      <dsp:spPr>
        <a:xfrm>
          <a:off x="4114800" y="1359623"/>
          <a:ext cx="1019112" cy="869912"/>
        </a:xfrm>
        <a:custGeom>
          <a:avLst/>
          <a:gdLst/>
          <a:ahLst/>
          <a:cxnLst/>
          <a:rect l="0" t="0" r="0" b="0"/>
          <a:pathLst>
            <a:path>
              <a:moveTo>
                <a:pt x="0" y="0"/>
              </a:moveTo>
              <a:lnTo>
                <a:pt x="0" y="869912"/>
              </a:lnTo>
              <a:lnTo>
                <a:pt x="1019112" y="869912"/>
              </a:lnTo>
            </a:path>
          </a:pathLst>
        </a:custGeom>
        <a:noFill/>
        <a:ln w="10000"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31AB5E-980E-1C4B-AAC3-BE5E30ED55DA}">
      <dsp:nvSpPr>
        <dsp:cNvPr id="0" name=""/>
        <dsp:cNvSpPr/>
      </dsp:nvSpPr>
      <dsp:spPr>
        <a:xfrm>
          <a:off x="3247998" y="1359623"/>
          <a:ext cx="866801" cy="869926"/>
        </a:xfrm>
        <a:custGeom>
          <a:avLst/>
          <a:gdLst/>
          <a:ahLst/>
          <a:cxnLst/>
          <a:rect l="0" t="0" r="0" b="0"/>
          <a:pathLst>
            <a:path>
              <a:moveTo>
                <a:pt x="866801" y="0"/>
              </a:moveTo>
              <a:lnTo>
                <a:pt x="866801" y="869926"/>
              </a:lnTo>
              <a:lnTo>
                <a:pt x="0" y="869926"/>
              </a:lnTo>
            </a:path>
          </a:pathLst>
        </a:custGeom>
        <a:noFill/>
        <a:ln w="10000"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2BB941-4048-BC45-A5D1-E618C5A18116}">
      <dsp:nvSpPr>
        <dsp:cNvPr id="0" name=""/>
        <dsp:cNvSpPr/>
      </dsp:nvSpPr>
      <dsp:spPr>
        <a:xfrm>
          <a:off x="2756092" y="916"/>
          <a:ext cx="2717415" cy="1358707"/>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2">
                  <a:lumMod val="75000"/>
                </a:schemeClr>
              </a:solidFill>
              <a:latin typeface="Century Gothic"/>
              <a:cs typeface="Century Gothic"/>
            </a:rPr>
            <a:t>Healthcare</a:t>
          </a:r>
          <a:endParaRPr lang="en-US" sz="2700" kern="1200" dirty="0">
            <a:solidFill>
              <a:schemeClr val="tx2">
                <a:lumMod val="75000"/>
              </a:schemeClr>
            </a:solidFill>
            <a:latin typeface="Century Gothic"/>
            <a:cs typeface="Century Gothic"/>
          </a:endParaRPr>
        </a:p>
      </dsp:txBody>
      <dsp:txXfrm>
        <a:off x="2756092" y="916"/>
        <a:ext cx="2717415" cy="1358707"/>
      </dsp:txXfrm>
    </dsp:sp>
    <dsp:sp modelId="{DC9ACEDF-9284-0749-9B2B-D70D9C262969}">
      <dsp:nvSpPr>
        <dsp:cNvPr id="0" name=""/>
        <dsp:cNvSpPr/>
      </dsp:nvSpPr>
      <dsp:spPr>
        <a:xfrm>
          <a:off x="530583" y="1550196"/>
          <a:ext cx="2717415" cy="1358707"/>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2">
                  <a:lumMod val="75000"/>
                </a:schemeClr>
              </a:solidFill>
              <a:latin typeface="Century Gothic"/>
              <a:cs typeface="Century Gothic"/>
            </a:rPr>
            <a:t>Delivery</a:t>
          </a:r>
        </a:p>
        <a:p>
          <a:pPr lvl="0" algn="ctr" defTabSz="1200150">
            <a:lnSpc>
              <a:spcPct val="90000"/>
            </a:lnSpc>
            <a:spcBef>
              <a:spcPct val="0"/>
            </a:spcBef>
            <a:spcAft>
              <a:spcPct val="35000"/>
            </a:spcAft>
          </a:pPr>
          <a:r>
            <a:rPr lang="en-US" sz="2700" kern="1200" dirty="0" smtClean="0">
              <a:solidFill>
                <a:schemeClr val="tx2">
                  <a:lumMod val="75000"/>
                </a:schemeClr>
              </a:solidFill>
              <a:latin typeface="Century Gothic"/>
              <a:cs typeface="Century Gothic"/>
            </a:rPr>
            <a:t>(Healthcare providers)</a:t>
          </a:r>
          <a:endParaRPr lang="en-US" sz="2700" kern="1200" dirty="0">
            <a:solidFill>
              <a:schemeClr val="tx2">
                <a:lumMod val="75000"/>
              </a:schemeClr>
            </a:solidFill>
            <a:latin typeface="Century Gothic"/>
            <a:cs typeface="Century Gothic"/>
          </a:endParaRPr>
        </a:p>
      </dsp:txBody>
      <dsp:txXfrm>
        <a:off x="530583" y="1550196"/>
        <a:ext cx="2717415" cy="1358707"/>
      </dsp:txXfrm>
    </dsp:sp>
    <dsp:sp modelId="{9196B8EF-5966-6540-951E-7328D02824E2}">
      <dsp:nvSpPr>
        <dsp:cNvPr id="0" name=""/>
        <dsp:cNvSpPr/>
      </dsp:nvSpPr>
      <dsp:spPr>
        <a:xfrm>
          <a:off x="5133912" y="1550182"/>
          <a:ext cx="2717415" cy="1358707"/>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2">
                  <a:lumMod val="75000"/>
                </a:schemeClr>
              </a:solidFill>
              <a:latin typeface="Century Gothic"/>
              <a:cs typeface="Century Gothic"/>
            </a:rPr>
            <a:t>Financing</a:t>
          </a:r>
        </a:p>
        <a:p>
          <a:pPr lvl="0" algn="ctr" defTabSz="1200150">
            <a:lnSpc>
              <a:spcPct val="90000"/>
            </a:lnSpc>
            <a:spcBef>
              <a:spcPct val="0"/>
            </a:spcBef>
            <a:spcAft>
              <a:spcPct val="35000"/>
            </a:spcAft>
          </a:pPr>
          <a:r>
            <a:rPr lang="en-US" sz="2700" kern="1200" dirty="0" smtClean="0">
              <a:solidFill>
                <a:schemeClr val="tx2">
                  <a:lumMod val="75000"/>
                </a:schemeClr>
              </a:solidFill>
              <a:latin typeface="Century Gothic"/>
              <a:cs typeface="Century Gothic"/>
            </a:rPr>
            <a:t>(Health Insurance)</a:t>
          </a:r>
          <a:endParaRPr lang="en-US" sz="2700" kern="1200" dirty="0">
            <a:solidFill>
              <a:schemeClr val="tx2">
                <a:lumMod val="75000"/>
              </a:schemeClr>
            </a:solidFill>
            <a:latin typeface="Century Gothic"/>
            <a:cs typeface="Century Gothic"/>
          </a:endParaRPr>
        </a:p>
      </dsp:txBody>
      <dsp:txXfrm>
        <a:off x="5133912" y="1550182"/>
        <a:ext cx="2717415" cy="13587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A5ECC-1B36-B145-9270-057CA6008E75}" type="datetimeFigureOut">
              <a:rPr lang="en-US" smtClean="0"/>
              <a:t>3/8/2017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FA253-25CA-A346-9350-C866EC21B345}" type="slidenum">
              <a:rPr lang="en-US" smtClean="0"/>
              <a:t>‹#›</a:t>
            </a:fld>
            <a:endParaRPr lang="en-US"/>
          </a:p>
        </p:txBody>
      </p:sp>
    </p:spTree>
    <p:extLst>
      <p:ext uri="{BB962C8B-B14F-4D97-AF65-F5344CB8AC3E}">
        <p14:creationId xmlns:p14="http://schemas.microsoft.com/office/powerpoint/2010/main" val="1950300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paying for single-payer without getting the benefits</a:t>
            </a:r>
            <a:r>
              <a:rPr lang="en-US" baseline="0" dirty="0" smtClean="0"/>
              <a:t> of it. A public program is only as good as the amount of money you put into it, and we are putting in more than anyone else in the world.</a:t>
            </a:r>
            <a:endParaRPr lang="en-US" dirty="0"/>
          </a:p>
        </p:txBody>
      </p:sp>
      <p:sp>
        <p:nvSpPr>
          <p:cNvPr id="4" name="Slide Number Placeholder 3"/>
          <p:cNvSpPr>
            <a:spLocks noGrp="1"/>
          </p:cNvSpPr>
          <p:nvPr>
            <p:ph type="sldNum" sz="quarter" idx="10"/>
          </p:nvPr>
        </p:nvSpPr>
        <p:spPr/>
        <p:txBody>
          <a:bodyPr/>
          <a:lstStyle/>
          <a:p>
            <a:fld id="{0DE970B7-AEB6-4697-816D-114AFF06BDDC}" type="slidenum">
              <a:rPr lang="en-US" smtClean="0"/>
              <a:t>5</a:t>
            </a:fld>
            <a:endParaRPr lang="en-US"/>
          </a:p>
        </p:txBody>
      </p:sp>
    </p:spTree>
    <p:extLst>
      <p:ext uri="{BB962C8B-B14F-4D97-AF65-F5344CB8AC3E}">
        <p14:creationId xmlns:p14="http://schemas.microsoft.com/office/powerpoint/2010/main" val="386002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Countries with UHC</a:t>
            </a:r>
            <a:endParaRPr lang="en-US" dirty="0"/>
          </a:p>
        </p:txBody>
      </p:sp>
      <p:sp>
        <p:nvSpPr>
          <p:cNvPr id="4" name="Slide Number Placeholder 3"/>
          <p:cNvSpPr>
            <a:spLocks noGrp="1"/>
          </p:cNvSpPr>
          <p:nvPr>
            <p:ph type="sldNum" sz="quarter" idx="10"/>
          </p:nvPr>
        </p:nvSpPr>
        <p:spPr/>
        <p:txBody>
          <a:bodyPr/>
          <a:lstStyle/>
          <a:p>
            <a:fld id="{11CBDC52-FA37-3346-A421-22DC0BB9A5DC}" type="slidenum">
              <a:rPr lang="en-US" smtClean="0"/>
              <a:t>8</a:t>
            </a:fld>
            <a:endParaRPr lang="en-US"/>
          </a:p>
        </p:txBody>
      </p:sp>
    </p:spTree>
    <p:extLst>
      <p:ext uri="{BB962C8B-B14F-4D97-AF65-F5344CB8AC3E}">
        <p14:creationId xmlns:p14="http://schemas.microsoft.com/office/powerpoint/2010/main" val="158775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based on the states not expanding, n</a:t>
            </a:r>
            <a:r>
              <a:rPr lang="en-US" dirty="0" smtClean="0"/>
              <a:t>ot</a:t>
            </a:r>
            <a:r>
              <a:rPr lang="en-US" baseline="0" dirty="0" smtClean="0"/>
              <a:t> expanding Medicaid will cost about 7,000-17,000 lives.</a:t>
            </a:r>
          </a:p>
          <a:p>
            <a:endParaRPr lang="en-US" baseline="0" dirty="0" smtClean="0"/>
          </a:p>
          <a:p>
            <a:r>
              <a:rPr lang="en-US" baseline="0" dirty="0" smtClean="0"/>
              <a:t>Senator Bill Burr from North Carolina asked “how many die on the waiting list each year?” Canadian doctor replied “I don’t know but 45,000 die each year from inadequate health insurance.</a:t>
            </a:r>
            <a:endParaRPr lang="en-US" dirty="0"/>
          </a:p>
        </p:txBody>
      </p:sp>
      <p:sp>
        <p:nvSpPr>
          <p:cNvPr id="4" name="Slide Number Placeholder 3"/>
          <p:cNvSpPr>
            <a:spLocks noGrp="1"/>
          </p:cNvSpPr>
          <p:nvPr>
            <p:ph type="sldNum" sz="quarter" idx="10"/>
          </p:nvPr>
        </p:nvSpPr>
        <p:spPr/>
        <p:txBody>
          <a:bodyPr/>
          <a:lstStyle/>
          <a:p>
            <a:fld id="{0DE970B7-AEB6-4697-816D-114AFF06BDDC}" type="slidenum">
              <a:rPr lang="en-US" smtClean="0"/>
              <a:t>11</a:t>
            </a:fld>
            <a:endParaRPr lang="en-US"/>
          </a:p>
        </p:txBody>
      </p:sp>
    </p:spTree>
    <p:extLst>
      <p:ext uri="{BB962C8B-B14F-4D97-AF65-F5344CB8AC3E}">
        <p14:creationId xmlns:p14="http://schemas.microsoft.com/office/powerpoint/2010/main" val="201758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Beveridge</a:t>
            </a:r>
            <a:r>
              <a:rPr lang="en-US" dirty="0" smtClean="0"/>
              <a:t> and NHS are single-payer but PNHP’s proposals</a:t>
            </a:r>
            <a:r>
              <a:rPr lang="en-US" baseline="0" dirty="0" smtClean="0"/>
              <a:t> maintain private doctors/hospitals</a:t>
            </a:r>
            <a:endParaRPr lang="en-US" dirty="0"/>
          </a:p>
        </p:txBody>
      </p:sp>
      <p:sp>
        <p:nvSpPr>
          <p:cNvPr id="4" name="Slide Number Placeholder 3"/>
          <p:cNvSpPr>
            <a:spLocks noGrp="1"/>
          </p:cNvSpPr>
          <p:nvPr>
            <p:ph type="sldNum" sz="quarter" idx="10"/>
          </p:nvPr>
        </p:nvSpPr>
        <p:spPr/>
        <p:txBody>
          <a:bodyPr/>
          <a:lstStyle/>
          <a:p>
            <a:fld id="{11CBDC52-FA37-3346-A421-22DC0BB9A5DC}" type="slidenum">
              <a:rPr lang="en-US" smtClean="0"/>
              <a:t>20</a:t>
            </a:fld>
            <a:endParaRPr lang="en-US"/>
          </a:p>
        </p:txBody>
      </p:sp>
    </p:spTree>
    <p:extLst>
      <p:ext uri="{BB962C8B-B14F-4D97-AF65-F5344CB8AC3E}">
        <p14:creationId xmlns:p14="http://schemas.microsoft.com/office/powerpoint/2010/main" val="423886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This is a completely socialized health system. The doctors and nurses were trained in government institutions, they’re government employees practicing in government owned hospitals and all bills are paid by the government</a:t>
            </a:r>
          </a:p>
          <a:p>
            <a:pPr marL="228600" indent="-228600">
              <a:buAutoNum type="arabicPeriod"/>
            </a:pPr>
            <a:r>
              <a:rPr lang="en-US" baseline="0" dirty="0" smtClean="0"/>
              <a:t>The second type is called the Bismarck model after the first chancellor of Germany. This type of system is found in Germany, France Japan and a number of other countries. In this system, </a:t>
            </a:r>
            <a:r>
              <a:rPr lang="en-US" b="1" baseline="0" dirty="0" smtClean="0"/>
              <a:t>people purchase insurance OR pay into “Sickness Funds”</a:t>
            </a:r>
            <a:r>
              <a:rPr lang="en-US" baseline="0" dirty="0" smtClean="0"/>
              <a:t>, usually jointly funded by their employer, which then pays the bills. Hospitals and Doctor’s offices are largely private. The government regulates these sickness funds and they must give insurance to anyone and are non profit</a:t>
            </a:r>
          </a:p>
          <a:p>
            <a:pPr marL="228600" indent="-228600">
              <a:buAutoNum type="arabicPeriod"/>
            </a:pPr>
            <a:r>
              <a:rPr lang="en-US" baseline="0" dirty="0" smtClean="0"/>
              <a:t>The third type of system could be labeled “National Health Insurance” and is found in Canada, Australia and New Zealand among others. In this type of system the financing mechanism is socialized, but the delivery of care remains largely private. Everyone pays taxes into this fund, which then pays the bills to private providers.</a:t>
            </a:r>
          </a:p>
          <a:p>
            <a:pPr marL="228600" indent="-228600">
              <a:buAutoNum type="arabicPeriod"/>
            </a:pPr>
            <a:r>
              <a:rPr lang="en-US" baseline="0" dirty="0" smtClean="0"/>
              <a:t>The forth system could be described only as “Out-of-Pocket” and is what is found in Cambodia, Bangladesh and most African countries. In this system, those who can pay have access to healthcare. Those who cannot stay sick or die.</a:t>
            </a:r>
          </a:p>
          <a:p>
            <a:pPr marL="228600" indent="-228600">
              <a:buAutoNum type="arabicPeriod"/>
            </a:pPr>
            <a:endParaRPr lang="en-US" baseline="0" dirty="0" smtClean="0"/>
          </a:p>
          <a:p>
            <a:pPr marL="228600" indent="-228600">
              <a:buNone/>
            </a:pPr>
            <a:r>
              <a:rPr lang="en-US" baseline="0" dirty="0" smtClean="0"/>
              <a:t>The US is unique in that we don’t have any one type of system, we’re the only country with aspects of all four of these. For Veterans and their families we’re Britain. For those who receive health insurance through their employer we’re Germany or France. For people over 65 we’re Canada. And for the rest, we’re countries in Africa that let people die if they can’t afford to buy health insurance.</a:t>
            </a:r>
            <a:endParaRPr lang="en-US" dirty="0" smtClean="0"/>
          </a:p>
          <a:p>
            <a:endParaRPr lang="en-US" dirty="0"/>
          </a:p>
        </p:txBody>
      </p:sp>
      <p:sp>
        <p:nvSpPr>
          <p:cNvPr id="4" name="Slide Number Placeholder 3"/>
          <p:cNvSpPr>
            <a:spLocks noGrp="1"/>
          </p:cNvSpPr>
          <p:nvPr>
            <p:ph type="sldNum" sz="quarter" idx="10"/>
          </p:nvPr>
        </p:nvSpPr>
        <p:spPr/>
        <p:txBody>
          <a:bodyPr/>
          <a:lstStyle/>
          <a:p>
            <a:fld id="{11CBDC52-FA37-3346-A421-22DC0BB9A5DC}" type="slidenum">
              <a:rPr lang="en-US" smtClean="0"/>
              <a:t>22</a:t>
            </a:fld>
            <a:endParaRPr lang="en-US"/>
          </a:p>
        </p:txBody>
      </p:sp>
    </p:spTree>
    <p:extLst>
      <p:ext uri="{BB962C8B-B14F-4D97-AF65-F5344CB8AC3E}">
        <p14:creationId xmlns:p14="http://schemas.microsoft.com/office/powerpoint/2010/main" val="42295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6C5678-EE20-4FA5-88E2-6E0BD67A2E26}" type="datetime1">
              <a:rPr lang="en-US" smtClean="0"/>
              <a:t>3/8/2017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Footer Text</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A9B540C-44DA-4F69-89C9-7C84606640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051B39-B140-43FE-96DB-472A2B59CE7C}" type="datetime1">
              <a:rPr lang="en-US" smtClean="0"/>
              <a:t>3/8/2017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A600BB2-27C5-458B-ABCE-839C88CF47CE}" type="datetime1">
              <a:rPr lang="en-US" smtClean="0"/>
              <a:t>3/8/2017</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Footer Text</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1D738E-8962-435F-8C43-147B8DD7E819}" type="datetime1">
              <a:rPr lang="en-US" smtClean="0"/>
              <a:t>3/8/2017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A9B540C-44DA-4F69-89C9-7C84606640D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CAEA93-55E7-4DA9-90C2-089A26EEFEC4}" type="datetime1">
              <a:rPr lang="en-US" smtClean="0"/>
              <a:t>3/8/2017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A9B540C-44DA-4F69-89C9-7C84606640D3}"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Footer Text</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34CF3C7-6809-4F39-BD67-A75817BDDE0A}" type="datetime1">
              <a:rPr lang="en-US" smtClean="0"/>
              <a:t>3/8/2017</a:t>
            </a:fld>
            <a:endParaRPr lang="en-US"/>
          </a:p>
        </p:txBody>
      </p:sp>
      <p:sp>
        <p:nvSpPr>
          <p:cNvPr id="10" name="Slide Number Placeholder 9"/>
          <p:cNvSpPr>
            <a:spLocks noGrp="1"/>
          </p:cNvSpPr>
          <p:nvPr>
            <p:ph type="sldNum" sz="quarter" idx="16"/>
          </p:nvPr>
        </p:nvSpPr>
        <p:spPr/>
        <p:txBody>
          <a:bodyPr rtlCol="0"/>
          <a:lstStyle/>
          <a:p>
            <a:fld id="{BA9B540C-44DA-4F69-89C9-7C84606640D3}"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Footer Text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7EAEB24-CE78-465C-A726-91D0868FA48F}" type="datetime1">
              <a:rPr lang="en-US" smtClean="0"/>
              <a:t>3/8/2017</a:t>
            </a:fld>
            <a:endParaRPr lang="en-US"/>
          </a:p>
        </p:txBody>
      </p:sp>
      <p:sp>
        <p:nvSpPr>
          <p:cNvPr id="12" name="Slide Number Placeholder 11"/>
          <p:cNvSpPr>
            <a:spLocks noGrp="1"/>
          </p:cNvSpPr>
          <p:nvPr>
            <p:ph type="sldNum" sz="quarter" idx="16"/>
          </p:nvPr>
        </p:nvSpPr>
        <p:spPr/>
        <p:txBody>
          <a:bodyPr rtlCol="0"/>
          <a:lstStyle/>
          <a:p>
            <a:fld id="{BA9B540C-44DA-4F69-89C9-7C84606640D3}"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Footer Text</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BAADF0-1749-4E8B-9691-B44A5F8C0895}" type="datetime1">
              <a:rPr lang="en-US" smtClean="0"/>
              <a:t>3/8/2017</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3/8/2017</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8BBB94-68E6-4675-A946-F1C5994EDBD7}" type="datetime1">
              <a:rPr lang="en-US" smtClean="0"/>
              <a:t>3/8/2017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A9B540C-44DA-4F69-89C9-7C84606640D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C3B8377-21E3-4835-B75D-4E2847E2750F}" type="datetime1">
              <a:rPr lang="en-US" smtClean="0"/>
              <a:t>3/8/2017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A9B540C-44DA-4F69-89C9-7C84606640D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Footer Text</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0C4986D-6BE9-4264-908F-02DB36FD8D6C}" type="datetime1">
              <a:rPr lang="en-US" smtClean="0"/>
              <a:t>3/8/2017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Footer Text</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A9B540C-44DA-4F69-89C9-7C84606640D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ctr" rtl="0" eaLnBrk="1" latinLnBrk="0" hangingPunct="1">
        <a:spcBef>
          <a:spcPct val="0"/>
        </a:spcBef>
        <a:buNone/>
        <a:defRPr kumimoji="0" sz="4400" kern="1200">
          <a:solidFill>
            <a:srgbClr val="FFFFFF"/>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2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google.com/url?sa=i&amp;rct=j&amp;q=&amp;esrc=s&amp;source=images&amp;cd=&amp;cad=rja&amp;uact=8&amp;docid=sxMSVsifCP9gJM&amp;tbnid=mpZxFdM04K7ZGM:&amp;ved=0CAUQjRw&amp;url=http://en.wikipedia.org/wiki/File:Flag_of_Canada.svg&amp;ei=PkfhU_aJIcjIsATC2oLwDQ&amp;bvm=bv.72197243,d.cWc&amp;psig=AFQjCNHL_hpZfu7hubZ3jVum_UmovoaWZA&amp;ust=1407359120944612" TargetMode="External"/><Relationship Id="rId4" Type="http://schemas.openxmlformats.org/officeDocument/2006/relationships/hyperlink" Target="http://www.google.com/url?sa=i&amp;rct=j&amp;q=&amp;esrc=s&amp;source=images&amp;cd=&amp;cad=rja&amp;uact=8&amp;docid=7zF_iH6Q7nkBUM&amp;tbnid=VUmW12JmAQ6h9M:&amp;ved=0CAUQjRw&amp;url=http://en.wikipedia.org/wiki/Flag_of_Canada&amp;ei=MUfhU_rMM6_isASd-4C4Bg&amp;bvm=bv.72197243,d.cWc&amp;psig=AFQjCNHL_hpZfu7hubZ3jVum_UmovoaWZA&amp;ust=140735912094461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US" dirty="0" smtClean="0"/>
              <a:t>Anand </a:t>
            </a:r>
            <a:r>
              <a:rPr lang="en-US" dirty="0" err="1" smtClean="0"/>
              <a:t>Saha</a:t>
            </a:r>
            <a:r>
              <a:rPr lang="en-US" dirty="0" smtClean="0"/>
              <a:t> &amp; Bryant </a:t>
            </a:r>
            <a:r>
              <a:rPr lang="en-US" dirty="0" err="1" smtClean="0"/>
              <a:t>Shuey</a:t>
            </a:r>
            <a:endParaRPr lang="en-US" dirty="0"/>
          </a:p>
        </p:txBody>
      </p:sp>
      <p:sp>
        <p:nvSpPr>
          <p:cNvPr id="5" name="TextBox 4"/>
          <p:cNvSpPr txBox="1"/>
          <p:nvPr/>
        </p:nvSpPr>
        <p:spPr>
          <a:xfrm>
            <a:off x="280402" y="1640959"/>
            <a:ext cx="8577010" cy="2395528"/>
          </a:xfrm>
          <a:prstGeom prst="rect">
            <a:avLst/>
          </a:prstGeom>
          <a:noFill/>
        </p:spPr>
        <p:txBody>
          <a:bodyPr wrap="square" rtlCol="0">
            <a:spAutoFit/>
          </a:bodyPr>
          <a:lstStyle/>
          <a:p>
            <a:pPr algn="ctr">
              <a:lnSpc>
                <a:spcPct val="150000"/>
              </a:lnSpc>
            </a:pPr>
            <a:r>
              <a:rPr lang="en-US" sz="2200" dirty="0" smtClean="0"/>
              <a:t>The Shortcomings of Healthcare Reform Prove It’s Time For</a:t>
            </a:r>
            <a:r>
              <a:rPr lang="is-IS" sz="2200" dirty="0" smtClean="0"/>
              <a:t>…</a:t>
            </a:r>
          </a:p>
          <a:p>
            <a:pPr algn="ctr">
              <a:lnSpc>
                <a:spcPct val="150000"/>
              </a:lnSpc>
            </a:pPr>
            <a:r>
              <a:rPr lang="en-US" sz="4000" dirty="0" smtClean="0"/>
              <a:t>Single Payer, Improved </a:t>
            </a:r>
          </a:p>
          <a:p>
            <a:pPr algn="ctr">
              <a:lnSpc>
                <a:spcPct val="150000"/>
              </a:lnSpc>
            </a:pPr>
            <a:r>
              <a:rPr lang="en-US" sz="4000" dirty="0" smtClean="0"/>
              <a:t>Medicare For All</a:t>
            </a:r>
            <a:endParaRPr lang="en-US" sz="4000" dirty="0"/>
          </a:p>
        </p:txBody>
      </p:sp>
    </p:spTree>
    <p:extLst>
      <p:ext uri="{BB962C8B-B14F-4D97-AF65-F5344CB8AC3E}">
        <p14:creationId xmlns:p14="http://schemas.microsoft.com/office/powerpoint/2010/main" val="2688813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1117293" y="3206649"/>
            <a:ext cx="2854243" cy="400110"/>
          </a:xfrm>
          <a:prstGeom prst="rect">
            <a:avLst/>
          </a:prstGeom>
          <a:noFill/>
        </p:spPr>
        <p:txBody>
          <a:bodyPr wrap="square" rtlCol="0">
            <a:spAutoFit/>
          </a:bodyPr>
          <a:lstStyle/>
          <a:p>
            <a:r>
              <a:rPr lang="en-US" sz="2000" dirty="0" smtClean="0">
                <a:latin typeface="Franklin Gothic Book"/>
                <a:cs typeface="Franklin Gothic Book"/>
              </a:rPr>
              <a:t>Life Expectancy at birth</a:t>
            </a:r>
          </a:p>
        </p:txBody>
      </p:sp>
      <p:sp useBgFill="1">
        <p:nvSpPr>
          <p:cNvPr id="9" name="Rectangle 8"/>
          <p:cNvSpPr/>
          <p:nvPr/>
        </p:nvSpPr>
        <p:spPr>
          <a:xfrm>
            <a:off x="0" y="2"/>
            <a:ext cx="9144000" cy="1015998"/>
          </a:xfrm>
          <a:prstGeom prst="rect">
            <a:avLst/>
          </a:prstGeom>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1732650092"/>
              </p:ext>
            </p:extLst>
          </p:nvPr>
        </p:nvGraphicFramePr>
        <p:xfrm>
          <a:off x="1006152" y="1467824"/>
          <a:ext cx="7972908" cy="4493494"/>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2" name="Title 1"/>
          <p:cNvSpPr>
            <a:spLocks noGrp="1"/>
          </p:cNvSpPr>
          <p:nvPr>
            <p:ph type="title"/>
          </p:nvPr>
        </p:nvSpPr>
        <p:spPr>
          <a:xfrm>
            <a:off x="0" y="2"/>
            <a:ext cx="9144000" cy="1187894"/>
          </a:xfrm>
          <a:effectLst>
            <a:softEdge rad="0"/>
          </a:effectLst>
        </p:spPr>
        <p:txBody>
          <a:bodyPr>
            <a:noAutofit/>
          </a:bodyPr>
          <a:lstStyle/>
          <a:p>
            <a:pPr>
              <a:spcAft>
                <a:spcPts val="1800"/>
              </a:spcAft>
            </a:pPr>
            <a:r>
              <a:rPr lang="en-US" sz="4000" dirty="0" smtClean="0"/>
              <a:t>We’re Number 25 in </a:t>
            </a:r>
            <a:r>
              <a:rPr lang="en-US" sz="4000" smtClean="0"/>
              <a:t>Life Expectancy</a:t>
            </a:r>
            <a:endParaRPr lang="en-US" sz="2000" dirty="0"/>
          </a:p>
        </p:txBody>
      </p:sp>
      <p:sp>
        <p:nvSpPr>
          <p:cNvPr id="8" name="Rectangle 7"/>
          <p:cNvSpPr/>
          <p:nvPr/>
        </p:nvSpPr>
        <p:spPr>
          <a:xfrm flipH="1">
            <a:off x="0" y="6000109"/>
            <a:ext cx="9144000" cy="857892"/>
          </a:xfrm>
          <a:prstGeom prst="rect">
            <a:avLst/>
          </a:prstGeom>
          <a:gradFill>
            <a:gsLst>
              <a:gs pos="27000">
                <a:schemeClr val="accent1"/>
              </a:gs>
              <a:gs pos="50000">
                <a:schemeClr val="accent1"/>
              </a:gs>
              <a:gs pos="100000">
                <a:schemeClr val="tx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51514" y="6171802"/>
            <a:ext cx="5192486" cy="523220"/>
          </a:xfrm>
          <a:prstGeom prst="rect">
            <a:avLst/>
          </a:prstGeom>
          <a:noFill/>
        </p:spPr>
        <p:txBody>
          <a:bodyPr wrap="square" rtlCol="0" anchor="ctr">
            <a:spAutoFit/>
          </a:bodyPr>
          <a:lstStyle/>
          <a:p>
            <a:pPr algn="r"/>
            <a:r>
              <a:rPr lang="en-US" sz="1400" dirty="0" smtClean="0">
                <a:solidFill>
                  <a:schemeClr val="bg1"/>
                </a:solidFill>
                <a:latin typeface="Franklin Gothic Book" pitchFamily="34" charset="0"/>
              </a:rPr>
              <a:t>2013 data from OECD accessed Nov 19 2015</a:t>
            </a:r>
          </a:p>
          <a:p>
            <a:pPr algn="r"/>
            <a:r>
              <a:rPr lang="en-US" sz="1400" dirty="0">
                <a:solidFill>
                  <a:schemeClr val="bg1"/>
                </a:solidFill>
                <a:latin typeface="Franklin Gothic Book" pitchFamily="34" charset="0"/>
              </a:rPr>
              <a:t>https://</a:t>
            </a:r>
            <a:r>
              <a:rPr lang="en-US" sz="1400" dirty="0" smtClean="0">
                <a:solidFill>
                  <a:schemeClr val="bg1"/>
                </a:solidFill>
                <a:latin typeface="Franklin Gothic Book" pitchFamily="34" charset="0"/>
              </a:rPr>
              <a:t>data.oecd.org/healthstat/life-expectancy-at-birth.htm </a:t>
            </a:r>
          </a:p>
        </p:txBody>
      </p:sp>
      <p:pic>
        <p:nvPicPr>
          <p:cNvPr id="12" name="Picture 11"/>
          <p:cNvPicPr>
            <a:picLocks noChangeAspect="1"/>
          </p:cNvPicPr>
          <p:nvPr/>
        </p:nvPicPr>
        <p:blipFill>
          <a:blip r:embed="rId3"/>
          <a:stretch>
            <a:fillRect/>
          </a:stretch>
        </p:blipFill>
        <p:spPr>
          <a:xfrm>
            <a:off x="0" y="6000109"/>
            <a:ext cx="2362541" cy="853691"/>
          </a:xfrm>
          <a:prstGeom prst="rect">
            <a:avLst/>
          </a:prstGeom>
        </p:spPr>
      </p:pic>
    </p:spTree>
    <p:extLst>
      <p:ext uri="{BB962C8B-B14F-4D97-AF65-F5344CB8AC3E}">
        <p14:creationId xmlns:p14="http://schemas.microsoft.com/office/powerpoint/2010/main" val="3496470681"/>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9630"/>
            <a:ext cx="8153400" cy="990600"/>
          </a:xfrm>
        </p:spPr>
        <p:txBody>
          <a:bodyPr>
            <a:normAutofit fontScale="90000"/>
          </a:bodyPr>
          <a:lstStyle/>
          <a:p>
            <a:r>
              <a:rPr lang="en-US" dirty="0" smtClean="0"/>
              <a:t>Ultimate cost: </a:t>
            </a:r>
            <a:br>
              <a:rPr lang="en-US" dirty="0" smtClean="0"/>
            </a:br>
            <a:r>
              <a:rPr lang="en-US" dirty="0" smtClean="0"/>
              <a:t>45,000 Annual </a:t>
            </a:r>
            <a:r>
              <a:rPr lang="en-US" dirty="0"/>
              <a:t>D</a:t>
            </a:r>
            <a:r>
              <a:rPr lang="en-US" dirty="0" smtClean="0"/>
              <a:t>eaths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9212379"/>
              </p:ext>
            </p:extLst>
          </p:nvPr>
        </p:nvGraphicFramePr>
        <p:xfrm>
          <a:off x="603504" y="1699731"/>
          <a:ext cx="7936992" cy="4395895"/>
        </p:xfrm>
        <a:graphic>
          <a:graphicData uri="http://schemas.openxmlformats.org/drawingml/2006/table">
            <a:tbl>
              <a:tblPr firstRow="1" lastRow="1" bandRow="1">
                <a:tableStyleId>{5C22544A-7EE6-4342-B048-85BDC9FD1C3A}</a:tableStyleId>
              </a:tblPr>
              <a:tblGrid>
                <a:gridCol w="2645664"/>
                <a:gridCol w="2645664"/>
                <a:gridCol w="2645664"/>
              </a:tblGrid>
              <a:tr h="627985">
                <a:tc>
                  <a:txBody>
                    <a:bodyPr/>
                    <a:lstStyle/>
                    <a:p>
                      <a:pPr algn="ctr"/>
                      <a:r>
                        <a:rPr lang="en-US" sz="2400" dirty="0" smtClean="0">
                          <a:latin typeface="Franklin Gothic Medium" charset="0"/>
                          <a:ea typeface="Franklin Gothic Medium" charset="0"/>
                          <a:cs typeface="Franklin Gothic Medium" charset="0"/>
                        </a:rPr>
                        <a:t>State</a:t>
                      </a:r>
                      <a:endParaRPr lang="en-US" sz="2400" dirty="0">
                        <a:latin typeface="Franklin Gothic Medium" charset="0"/>
                        <a:ea typeface="Franklin Gothic Medium" charset="0"/>
                        <a:cs typeface="Franklin Gothic Medium"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ctr"/>
                      <a:r>
                        <a:rPr lang="en-US" sz="2400" dirty="0" smtClean="0">
                          <a:latin typeface="Franklin Gothic Medium" charset="0"/>
                          <a:ea typeface="Franklin Gothic Medium" charset="0"/>
                          <a:cs typeface="Franklin Gothic Medium" charset="0"/>
                        </a:rPr>
                        <a:t>Percent Uninsured</a:t>
                      </a:r>
                      <a:endParaRPr lang="en-US" sz="2400" dirty="0">
                        <a:latin typeface="Franklin Gothic Medium" charset="0"/>
                        <a:ea typeface="Franklin Gothic Medium" charset="0"/>
                        <a:cs typeface="Franklin Gothic Medium"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ctr"/>
                      <a:r>
                        <a:rPr lang="en-US" sz="2400" dirty="0" smtClean="0">
                          <a:latin typeface="Franklin Gothic Medium" charset="0"/>
                          <a:ea typeface="Franklin Gothic Medium" charset="0"/>
                          <a:cs typeface="Franklin Gothic Medium" charset="0"/>
                        </a:rPr>
                        <a:t>Excess Deaths</a:t>
                      </a:r>
                      <a:endParaRPr lang="en-US" sz="2400" dirty="0">
                        <a:latin typeface="Franklin Gothic Medium" charset="0"/>
                        <a:ea typeface="Franklin Gothic Medium" charset="0"/>
                        <a:cs typeface="Franklin Gothic Medium"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r>
              <a:tr h="627985">
                <a:tc>
                  <a:txBody>
                    <a:bodyPr/>
                    <a:lstStyle/>
                    <a:p>
                      <a:pPr algn="ctr"/>
                      <a:r>
                        <a:rPr lang="en-US" sz="2400" dirty="0" smtClean="0">
                          <a:latin typeface="Franklin Gothic Book" charset="0"/>
                          <a:ea typeface="Franklin Gothic Book" charset="0"/>
                          <a:cs typeface="Franklin Gothic Book" charset="0"/>
                        </a:rPr>
                        <a:t>California</a:t>
                      </a:r>
                      <a:endParaRPr lang="en-US" sz="2400" dirty="0">
                        <a:latin typeface="Franklin Gothic Book" charset="0"/>
                        <a:ea typeface="Franklin Gothic Book" charset="0"/>
                        <a:cs typeface="Franklin Gothic Book"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23.9%</a:t>
                      </a:r>
                      <a:endParaRPr lang="en-US" sz="2400" dirty="0">
                        <a:latin typeface="Franklin Gothic Book" charset="0"/>
                        <a:ea typeface="Franklin Gothic Book" charset="0"/>
                        <a:cs typeface="Franklin Gothic Book"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5,302</a:t>
                      </a:r>
                      <a:endParaRPr lang="en-US" sz="2400" dirty="0">
                        <a:latin typeface="Franklin Gothic Book" charset="0"/>
                        <a:ea typeface="Franklin Gothic Book" charset="0"/>
                        <a:cs typeface="Franklin Gothic Book"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627985">
                <a:tc>
                  <a:txBody>
                    <a:bodyPr/>
                    <a:lstStyle/>
                    <a:p>
                      <a:pPr algn="ctr"/>
                      <a:r>
                        <a:rPr lang="en-US" sz="2400" dirty="0" smtClean="0">
                          <a:latin typeface="Franklin Gothic Book" charset="0"/>
                          <a:ea typeface="Franklin Gothic Book" charset="0"/>
                          <a:cs typeface="Franklin Gothic Book" charset="0"/>
                        </a:rPr>
                        <a:t>Texas</a:t>
                      </a:r>
                      <a:endParaRPr lang="en-US" sz="2400" dirty="0">
                        <a:latin typeface="Franklin Gothic Book" charset="0"/>
                        <a:ea typeface="Franklin Gothic Book" charset="0"/>
                        <a:cs typeface="Franklin Gothic Book"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29.7%</a:t>
                      </a:r>
                      <a:endParaRPr lang="en-US" sz="2400" dirty="0">
                        <a:latin typeface="Franklin Gothic Book" charset="0"/>
                        <a:ea typeface="Franklin Gothic Book" charset="0"/>
                        <a:cs typeface="Franklin Gothic Book"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4,675</a:t>
                      </a:r>
                      <a:endParaRPr lang="en-US" sz="2400" dirty="0">
                        <a:latin typeface="Franklin Gothic Book" charset="0"/>
                        <a:ea typeface="Franklin Gothic Book" charset="0"/>
                        <a:cs typeface="Franklin Gothic Book"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27985">
                <a:tc>
                  <a:txBody>
                    <a:bodyPr/>
                    <a:lstStyle/>
                    <a:p>
                      <a:pPr algn="ctr"/>
                      <a:r>
                        <a:rPr lang="en-US" sz="2400" dirty="0" smtClean="0">
                          <a:latin typeface="Franklin Gothic Book" charset="0"/>
                          <a:ea typeface="Franklin Gothic Book" charset="0"/>
                          <a:cs typeface="Franklin Gothic Book" charset="0"/>
                        </a:rPr>
                        <a:t>Florida</a:t>
                      </a:r>
                      <a:endParaRPr lang="en-US" sz="2400" dirty="0">
                        <a:latin typeface="Franklin Gothic Book" charset="0"/>
                        <a:ea typeface="Franklin Gothic Book" charset="0"/>
                        <a:cs typeface="Franklin Gothic Book"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26.0%</a:t>
                      </a:r>
                      <a:endParaRPr lang="en-US" sz="2400" dirty="0">
                        <a:latin typeface="Franklin Gothic Book" charset="0"/>
                        <a:ea typeface="Franklin Gothic Book" charset="0"/>
                        <a:cs typeface="Franklin Gothic Book"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3,925</a:t>
                      </a:r>
                      <a:endParaRPr lang="en-US" sz="2400" dirty="0">
                        <a:latin typeface="Franklin Gothic Book" charset="0"/>
                        <a:ea typeface="Franklin Gothic Book" charset="0"/>
                        <a:cs typeface="Franklin Gothic Book"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27985">
                <a:tc>
                  <a:txBody>
                    <a:bodyPr/>
                    <a:lstStyle/>
                    <a:p>
                      <a:pPr algn="ctr"/>
                      <a:r>
                        <a:rPr lang="en-US" sz="2400" dirty="0" smtClean="0">
                          <a:latin typeface="Franklin Gothic Book" charset="0"/>
                          <a:ea typeface="Franklin Gothic Book" charset="0"/>
                          <a:cs typeface="Franklin Gothic Book" charset="0"/>
                        </a:rPr>
                        <a:t>New York</a:t>
                      </a:r>
                      <a:endParaRPr lang="en-US" sz="2400" dirty="0">
                        <a:latin typeface="Franklin Gothic Book" charset="0"/>
                        <a:ea typeface="Franklin Gothic Book" charset="0"/>
                        <a:cs typeface="Franklin Gothic Book"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17.5%</a:t>
                      </a:r>
                      <a:endParaRPr lang="en-US" sz="2400" dirty="0">
                        <a:latin typeface="Franklin Gothic Book" charset="0"/>
                        <a:ea typeface="Franklin Gothic Book" charset="0"/>
                        <a:cs typeface="Franklin Gothic Book"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2,254</a:t>
                      </a:r>
                      <a:endParaRPr lang="en-US" sz="2400" dirty="0">
                        <a:latin typeface="Franklin Gothic Book" charset="0"/>
                        <a:ea typeface="Franklin Gothic Book" charset="0"/>
                        <a:cs typeface="Franklin Gothic Book"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27985">
                <a:tc>
                  <a:txBody>
                    <a:bodyPr/>
                    <a:lstStyle/>
                    <a:p>
                      <a:pPr algn="ctr"/>
                      <a:r>
                        <a:rPr lang="en-US" sz="2400" dirty="0" smtClean="0">
                          <a:latin typeface="Franklin Gothic Book" charset="0"/>
                          <a:ea typeface="Franklin Gothic Book" charset="0"/>
                          <a:cs typeface="Franklin Gothic Book" charset="0"/>
                        </a:rPr>
                        <a:t>Georgia</a:t>
                      </a:r>
                      <a:endParaRPr lang="en-US" sz="2400" dirty="0">
                        <a:latin typeface="Franklin Gothic Book" charset="0"/>
                        <a:ea typeface="Franklin Gothic Book" charset="0"/>
                        <a:cs typeface="Franklin Gothic Book"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23.6%</a:t>
                      </a:r>
                      <a:endParaRPr lang="en-US" sz="2400" dirty="0">
                        <a:latin typeface="Franklin Gothic Book" charset="0"/>
                        <a:ea typeface="Franklin Gothic Book" charset="0"/>
                        <a:cs typeface="Franklin Gothic Boo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smtClean="0">
                          <a:latin typeface="Franklin Gothic Book" charset="0"/>
                          <a:ea typeface="Franklin Gothic Book" charset="0"/>
                          <a:cs typeface="Franklin Gothic Book" charset="0"/>
                        </a:rPr>
                        <a:t>1,841</a:t>
                      </a:r>
                      <a:endParaRPr lang="en-US" sz="2400" dirty="0">
                        <a:latin typeface="Franklin Gothic Book" charset="0"/>
                        <a:ea typeface="Franklin Gothic Book" charset="0"/>
                        <a:cs typeface="Franklin Gothic Book"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r>
              <a:tr h="627985">
                <a:tc>
                  <a:txBody>
                    <a:bodyPr/>
                    <a:lstStyle/>
                    <a:p>
                      <a:pPr algn="ctr"/>
                      <a:r>
                        <a:rPr lang="en-US" sz="2400" b="0" dirty="0" smtClean="0">
                          <a:latin typeface="Franklin Gothic Medium" charset="0"/>
                          <a:ea typeface="Franklin Gothic Medium" charset="0"/>
                          <a:cs typeface="Franklin Gothic Medium" charset="0"/>
                        </a:rPr>
                        <a:t>USA</a:t>
                      </a:r>
                      <a:endParaRPr lang="en-US" sz="2400" b="0" dirty="0">
                        <a:latin typeface="Franklin Gothic Medium" charset="0"/>
                        <a:ea typeface="Franklin Gothic Medium" charset="0"/>
                        <a:cs typeface="Franklin Gothic Medium" charset="0"/>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sz="2400" b="0" dirty="0" smtClean="0">
                          <a:latin typeface="Franklin Gothic Medium" charset="0"/>
                          <a:ea typeface="Franklin Gothic Medium" charset="0"/>
                          <a:cs typeface="Franklin Gothic Medium" charset="0"/>
                        </a:rPr>
                        <a:t>15.3%</a:t>
                      </a:r>
                      <a:endParaRPr lang="en-US" sz="2400" b="0" dirty="0">
                        <a:latin typeface="Franklin Gothic Medium" charset="0"/>
                        <a:ea typeface="Franklin Gothic Medium" charset="0"/>
                        <a:cs typeface="Franklin Gothic Medium" charset="0"/>
                      </a:endParaRPr>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sz="2400" b="0" dirty="0" smtClean="0">
                          <a:latin typeface="Franklin Gothic Medium" charset="0"/>
                          <a:ea typeface="Franklin Gothic Medium" charset="0"/>
                          <a:cs typeface="Franklin Gothic Medium" charset="0"/>
                        </a:rPr>
                        <a:t>44,798</a:t>
                      </a:r>
                      <a:endParaRPr lang="en-US" sz="2400" b="0" dirty="0">
                        <a:solidFill>
                          <a:srgbClr val="FFFF00"/>
                        </a:solidFill>
                        <a:latin typeface="Franklin Gothic Medium" charset="0"/>
                        <a:ea typeface="Franklin Gothic Medium" charset="0"/>
                        <a:cs typeface="Franklin Gothic Medium"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r>
            </a:tbl>
          </a:graphicData>
        </a:graphic>
      </p:graphicFrame>
      <p:sp>
        <p:nvSpPr>
          <p:cNvPr id="5" name="TextBox 4"/>
          <p:cNvSpPr txBox="1"/>
          <p:nvPr/>
        </p:nvSpPr>
        <p:spPr>
          <a:xfrm>
            <a:off x="3423515" y="6130138"/>
            <a:ext cx="5720486" cy="584775"/>
          </a:xfrm>
          <a:prstGeom prst="rect">
            <a:avLst/>
          </a:prstGeom>
          <a:noFill/>
        </p:spPr>
        <p:txBody>
          <a:bodyPr wrap="square" rtlCol="0" anchor="ctr">
            <a:spAutoFit/>
          </a:bodyPr>
          <a:lstStyle/>
          <a:p>
            <a:pPr algn="r"/>
            <a:r>
              <a:rPr lang="en-US" sz="1600" dirty="0">
                <a:solidFill>
                  <a:schemeClr val="bg1"/>
                </a:solidFill>
                <a:latin typeface="Franklin Gothic Book" pitchFamily="34" charset="0"/>
              </a:rPr>
              <a:t>Source: </a:t>
            </a:r>
            <a:r>
              <a:rPr lang="en-US" sz="1600" dirty="0" err="1">
                <a:solidFill>
                  <a:schemeClr val="bg1"/>
                </a:solidFill>
                <a:latin typeface="Franklin Gothic Book" pitchFamily="34" charset="0"/>
              </a:rPr>
              <a:t>Wilper</a:t>
            </a:r>
            <a:r>
              <a:rPr lang="en-US" sz="1600" dirty="0">
                <a:solidFill>
                  <a:schemeClr val="bg1"/>
                </a:solidFill>
                <a:latin typeface="Franklin Gothic Book" pitchFamily="34" charset="0"/>
              </a:rPr>
              <a:t> et al. Am J Public Health 2009. </a:t>
            </a:r>
          </a:p>
          <a:p>
            <a:pPr algn="r"/>
            <a:r>
              <a:rPr lang="en-US" sz="1600" dirty="0">
                <a:solidFill>
                  <a:schemeClr val="bg1"/>
                </a:solidFill>
                <a:latin typeface="Franklin Gothic Book" pitchFamily="34" charset="0"/>
              </a:rPr>
              <a:t>State tabulations by author</a:t>
            </a:r>
          </a:p>
        </p:txBody>
      </p:sp>
      <p:sp>
        <p:nvSpPr>
          <p:cNvPr id="7" name="Oval 6"/>
          <p:cNvSpPr/>
          <p:nvPr/>
        </p:nvSpPr>
        <p:spPr>
          <a:xfrm rot="21035899">
            <a:off x="6244986" y="5186958"/>
            <a:ext cx="1947334" cy="852583"/>
          </a:xfrm>
          <a:prstGeom prst="ellipse">
            <a:avLst/>
          </a:prstGeom>
          <a:noFill/>
          <a:ln w="76200" cmpd="sng">
            <a:solidFill>
              <a:srgbClr val="C00000"/>
            </a:solidFill>
          </a:ln>
          <a:effectLst>
            <a:glow rad="50800">
              <a:schemeClr val="bg1"/>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069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800" dirty="0" smtClean="0"/>
              <a:t>We Can Win the Trifecta</a:t>
            </a:r>
            <a:endParaRPr lang="en-US" sz="4800" dirty="0"/>
          </a:p>
        </p:txBody>
      </p:sp>
      <p:sp>
        <p:nvSpPr>
          <p:cNvPr id="3" name="Title 1"/>
          <p:cNvSpPr txBox="1">
            <a:spLocks/>
          </p:cNvSpPr>
          <p:nvPr/>
        </p:nvSpPr>
        <p:spPr>
          <a:xfrm>
            <a:off x="4066161" y="1572382"/>
            <a:ext cx="5298141" cy="4021594"/>
          </a:xfrm>
          <a:prstGeom prst="rect">
            <a:avLst/>
          </a:prstGeom>
        </p:spPr>
        <p:txBody>
          <a:bodyPr vert="horz" lIns="0" tIns="45720" rIns="91440" bIns="45720" rtlCol="0" anchor="ctr" anchorCtr="0">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10000"/>
              </a:lnSpc>
            </a:pPr>
            <a:r>
              <a:rPr lang="en-US" sz="2800" dirty="0" smtClean="0">
                <a:solidFill>
                  <a:schemeClr val="tx1"/>
                </a:solidFill>
                <a:effectLst/>
                <a:latin typeface="Franklin Gothic Book" charset="0"/>
                <a:ea typeface="Franklin Gothic Book" charset="0"/>
                <a:cs typeface="Franklin Gothic Book" charset="0"/>
              </a:rPr>
              <a:t>“You can have </a:t>
            </a:r>
          </a:p>
          <a:p>
            <a:pPr>
              <a:lnSpc>
                <a:spcPct val="110000"/>
              </a:lnSpc>
            </a:pPr>
            <a:r>
              <a:rPr lang="en-US" sz="2800" dirty="0" smtClean="0">
                <a:solidFill>
                  <a:schemeClr val="tx1"/>
                </a:solidFill>
                <a:effectLst/>
                <a:latin typeface="Franklin Gothic Medium" charset="0"/>
                <a:ea typeface="Franklin Gothic Medium" charset="0"/>
                <a:cs typeface="Franklin Gothic Medium" charset="0"/>
              </a:rPr>
              <a:t>universal coverage </a:t>
            </a:r>
            <a:r>
              <a:rPr lang="en-US" sz="2800" dirty="0" smtClean="0">
                <a:solidFill>
                  <a:schemeClr val="tx1"/>
                </a:solidFill>
                <a:effectLst/>
                <a:latin typeface="Franklin Gothic Book" charset="0"/>
                <a:ea typeface="Franklin Gothic Book" charset="0"/>
                <a:cs typeface="Franklin Gothic Book" charset="0"/>
              </a:rPr>
              <a:t>and </a:t>
            </a:r>
          </a:p>
          <a:p>
            <a:pPr>
              <a:lnSpc>
                <a:spcPct val="110000"/>
              </a:lnSpc>
            </a:pPr>
            <a:r>
              <a:rPr lang="en-US" sz="2800" dirty="0" smtClean="0">
                <a:solidFill>
                  <a:schemeClr val="tx1"/>
                </a:solidFill>
                <a:effectLst/>
                <a:latin typeface="Franklin Gothic Medium" charset="0"/>
                <a:ea typeface="Franklin Gothic Medium" charset="0"/>
                <a:cs typeface="Franklin Gothic Medium" charset="0"/>
              </a:rPr>
              <a:t>good quality healthcare </a:t>
            </a:r>
          </a:p>
          <a:p>
            <a:pPr>
              <a:lnSpc>
                <a:spcPct val="110000"/>
              </a:lnSpc>
            </a:pPr>
            <a:r>
              <a:rPr lang="en-US" sz="2800" dirty="0" smtClean="0">
                <a:solidFill>
                  <a:schemeClr val="tx1"/>
                </a:solidFill>
                <a:effectLst/>
                <a:latin typeface="Franklin Gothic Book" charset="0"/>
                <a:ea typeface="Franklin Gothic Book" charset="0"/>
                <a:cs typeface="Franklin Gothic Book" charset="0"/>
              </a:rPr>
              <a:t>while still managing to </a:t>
            </a:r>
          </a:p>
          <a:p>
            <a:pPr>
              <a:lnSpc>
                <a:spcPct val="110000"/>
              </a:lnSpc>
            </a:pPr>
            <a:r>
              <a:rPr lang="en-US" sz="2800" dirty="0" smtClean="0">
                <a:solidFill>
                  <a:schemeClr val="tx1"/>
                </a:solidFill>
                <a:effectLst/>
                <a:latin typeface="Franklin Gothic Medium" charset="0"/>
                <a:ea typeface="Franklin Gothic Medium" charset="0"/>
                <a:cs typeface="Franklin Gothic Medium" charset="0"/>
              </a:rPr>
              <a:t>control costs</a:t>
            </a:r>
            <a:r>
              <a:rPr lang="en-US" sz="2800" dirty="0" smtClean="0">
                <a:solidFill>
                  <a:schemeClr val="tx1"/>
                </a:solidFill>
                <a:effectLst/>
                <a:latin typeface="Franklin Gothic Book" charset="0"/>
                <a:ea typeface="Franklin Gothic Book" charset="0"/>
                <a:cs typeface="Franklin Gothic Book" charset="0"/>
              </a:rPr>
              <a:t>… </a:t>
            </a:r>
          </a:p>
          <a:p>
            <a:pPr>
              <a:lnSpc>
                <a:spcPct val="110000"/>
              </a:lnSpc>
            </a:pPr>
            <a:r>
              <a:rPr lang="en-US" sz="2800" dirty="0" smtClean="0">
                <a:solidFill>
                  <a:schemeClr val="tx1"/>
                </a:solidFill>
                <a:effectLst/>
                <a:latin typeface="Franklin Gothic Medium" charset="0"/>
                <a:ea typeface="Franklin Gothic Medium" charset="0"/>
                <a:cs typeface="Franklin Gothic Medium" charset="0"/>
              </a:rPr>
              <a:t>but you need </a:t>
            </a:r>
          </a:p>
          <a:p>
            <a:pPr>
              <a:lnSpc>
                <a:spcPct val="110000"/>
              </a:lnSpc>
            </a:pPr>
            <a:r>
              <a:rPr lang="en-US" sz="3600" dirty="0" smtClean="0">
                <a:solidFill>
                  <a:schemeClr val="tx1"/>
                </a:solidFill>
                <a:effectLst/>
                <a:latin typeface="Franklin Gothic Medium" charset="0"/>
                <a:ea typeface="Franklin Gothic Medium" charset="0"/>
                <a:cs typeface="Franklin Gothic Medium" charset="0"/>
              </a:rPr>
              <a:t>Single-Payer </a:t>
            </a:r>
            <a:r>
              <a:rPr lang="en-US" sz="2800" dirty="0" smtClean="0">
                <a:solidFill>
                  <a:schemeClr val="tx1"/>
                </a:solidFill>
                <a:effectLst/>
                <a:latin typeface="Franklin Gothic Medium" charset="0"/>
                <a:ea typeface="Franklin Gothic Medium" charset="0"/>
                <a:cs typeface="Franklin Gothic Medium" charset="0"/>
              </a:rPr>
              <a:t>to do it</a:t>
            </a:r>
            <a:r>
              <a:rPr lang="en-US" sz="2800" dirty="0" smtClean="0">
                <a:solidFill>
                  <a:schemeClr val="tx1"/>
                </a:solidFill>
                <a:effectLst/>
                <a:latin typeface="Franklin Gothic Book" charset="0"/>
                <a:ea typeface="Franklin Gothic Book" charset="0"/>
                <a:cs typeface="Franklin Gothic Book" charset="0"/>
              </a:rPr>
              <a:t>.”</a:t>
            </a:r>
            <a:endParaRPr lang="en-US" sz="2800" dirty="0">
              <a:solidFill>
                <a:schemeClr val="tx1"/>
              </a:solidFill>
              <a:effectLst/>
              <a:latin typeface="Franklin Gothic Book" charset="0"/>
              <a:ea typeface="Franklin Gothic Book" charset="0"/>
              <a:cs typeface="Franklin Gothic Book" charset="0"/>
            </a:endParaRPr>
          </a:p>
        </p:txBody>
      </p:sp>
      <p:pic>
        <p:nvPicPr>
          <p:cNvPr id="4" name="Picture 3"/>
          <p:cNvPicPr>
            <a:picLocks noChangeAspect="1"/>
          </p:cNvPicPr>
          <p:nvPr/>
        </p:nvPicPr>
        <p:blipFill>
          <a:blip r:embed="rId2"/>
          <a:stretch>
            <a:fillRect/>
          </a:stretch>
        </p:blipFill>
        <p:spPr>
          <a:xfrm>
            <a:off x="337419" y="1572382"/>
            <a:ext cx="4082812" cy="2708265"/>
          </a:xfrm>
          <a:prstGeom prst="rect">
            <a:avLst/>
          </a:prstGeom>
          <a:ln>
            <a:solidFill>
              <a:schemeClr val="accent1"/>
            </a:solidFill>
          </a:ln>
          <a:effectLst>
            <a:outerShdw blurRad="292100" dist="139700" dir="2700000" algn="tl" rotWithShape="0">
              <a:srgbClr val="333333">
                <a:alpha val="65000"/>
              </a:srgbClr>
            </a:outerShdw>
          </a:effectLst>
        </p:spPr>
      </p:pic>
      <p:sp>
        <p:nvSpPr>
          <p:cNvPr id="5" name="TextBox 4"/>
          <p:cNvSpPr txBox="1"/>
          <p:nvPr/>
        </p:nvSpPr>
        <p:spPr>
          <a:xfrm>
            <a:off x="609600" y="4446494"/>
            <a:ext cx="3407605" cy="1323439"/>
          </a:xfrm>
          <a:prstGeom prst="rect">
            <a:avLst/>
          </a:prstGeom>
          <a:noFill/>
        </p:spPr>
        <p:txBody>
          <a:bodyPr wrap="square" rtlCol="0">
            <a:spAutoFit/>
          </a:bodyPr>
          <a:lstStyle/>
          <a:p>
            <a:pPr algn="ctr"/>
            <a:r>
              <a:rPr lang="en-US" sz="2000" dirty="0" smtClean="0">
                <a:solidFill>
                  <a:schemeClr val="tx2">
                    <a:lumMod val="50000"/>
                  </a:schemeClr>
                </a:solidFill>
                <a:latin typeface="Franklin Gothic Medium" charset="0"/>
                <a:ea typeface="Franklin Gothic Medium" charset="0"/>
                <a:cs typeface="Franklin Gothic Medium" charset="0"/>
              </a:rPr>
              <a:t>Dr. William Hsiao</a:t>
            </a:r>
          </a:p>
          <a:p>
            <a:pPr marL="342900" indent="-342900" algn="ctr">
              <a:buFont typeface="Arial"/>
              <a:buChar char="•"/>
            </a:pPr>
            <a:r>
              <a:rPr lang="en-US" sz="2000" dirty="0" smtClean="0">
                <a:solidFill>
                  <a:schemeClr val="tx2">
                    <a:lumMod val="50000"/>
                  </a:schemeClr>
                </a:solidFill>
                <a:latin typeface="Franklin Gothic Book" charset="0"/>
                <a:ea typeface="Franklin Gothic Book" charset="0"/>
                <a:cs typeface="Franklin Gothic Book" charset="0"/>
              </a:rPr>
              <a:t>Harvard Health Economist</a:t>
            </a:r>
          </a:p>
          <a:p>
            <a:pPr marL="342900" indent="-342900" algn="ctr">
              <a:buFont typeface="Arial"/>
              <a:buChar char="•"/>
            </a:pPr>
            <a:r>
              <a:rPr lang="en-US" sz="2000" dirty="0" smtClean="0">
                <a:solidFill>
                  <a:schemeClr val="tx2">
                    <a:lumMod val="50000"/>
                  </a:schemeClr>
                </a:solidFill>
                <a:latin typeface="Franklin Gothic Book" charset="0"/>
                <a:ea typeface="Franklin Gothic Book" charset="0"/>
                <a:cs typeface="Franklin Gothic Book" charset="0"/>
              </a:rPr>
              <a:t>engineer of Taiwan’s healthcare system </a:t>
            </a:r>
            <a:endParaRPr lang="en-US" sz="2000" dirty="0">
              <a:solidFill>
                <a:schemeClr val="tx2">
                  <a:lumMod val="50000"/>
                </a:schemeClr>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242461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1,000+ students in 50+ chapters</a:t>
            </a:r>
            <a:endParaRPr lang="en-US" dirty="0"/>
          </a:p>
        </p:txBody>
      </p:sp>
      <p:pic>
        <p:nvPicPr>
          <p:cNvPr id="4" name="Content Placeholder 3" descr="Screen Shot 2016-03-13 at 11.35.52 PM.png"/>
          <p:cNvPicPr>
            <a:picLocks noGrp="1" noChangeAspect="1"/>
          </p:cNvPicPr>
          <p:nvPr>
            <p:ph idx="1"/>
          </p:nvPr>
        </p:nvPicPr>
        <p:blipFill>
          <a:blip r:embed="rId2">
            <a:extLst>
              <a:ext uri="{28A0092B-C50C-407E-A947-70E740481C1C}">
                <a14:useLocalDpi xmlns:a14="http://schemas.microsoft.com/office/drawing/2010/main" val="0"/>
              </a:ext>
            </a:extLst>
          </a:blip>
          <a:srcRect t="9170" b="9170"/>
          <a:stretch>
            <a:fillRect/>
          </a:stretch>
        </p:blipFill>
        <p:spPr>
          <a:xfrm>
            <a:off x="259173" y="1796699"/>
            <a:ext cx="8656091" cy="4772985"/>
          </a:xfrm>
        </p:spPr>
      </p:pic>
    </p:spTree>
    <p:extLst>
      <p:ext uri="{BB962C8B-B14F-4D97-AF65-F5344CB8AC3E}">
        <p14:creationId xmlns:p14="http://schemas.microsoft.com/office/powerpoint/2010/main" val="139964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a:t>
            </a:r>
            <a:endParaRPr lang="en-US" dirty="0"/>
          </a:p>
        </p:txBody>
      </p:sp>
      <p:pic>
        <p:nvPicPr>
          <p:cNvPr id="3" name="Picture 2" descr="firstsnahpmeeting_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2891"/>
            <a:ext cx="9144000" cy="5262810"/>
          </a:xfrm>
          <a:prstGeom prst="rect">
            <a:avLst/>
          </a:prstGeom>
        </p:spPr>
      </p:pic>
    </p:spTree>
    <p:extLst>
      <p:ext uri="{BB962C8B-B14F-4D97-AF65-F5344CB8AC3E}">
        <p14:creationId xmlns:p14="http://schemas.microsoft.com/office/powerpoint/2010/main" val="2098593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a:t>
            </a:r>
            <a:endParaRPr lang="en-US" dirty="0"/>
          </a:p>
        </p:txBody>
      </p:sp>
      <p:pic>
        <p:nvPicPr>
          <p:cNvPr id="3" name="Picture 2" descr="16113235_10208178277043813_1783004901739195769_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217051"/>
            <a:ext cx="9144000" cy="3418420"/>
          </a:xfrm>
          <a:prstGeom prst="rect">
            <a:avLst/>
          </a:prstGeom>
        </p:spPr>
      </p:pic>
    </p:spTree>
    <p:extLst>
      <p:ext uri="{BB962C8B-B14F-4D97-AF65-F5344CB8AC3E}">
        <p14:creationId xmlns:p14="http://schemas.microsoft.com/office/powerpoint/2010/main" val="1820054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918" y="1022720"/>
            <a:ext cx="7165293" cy="3631763"/>
          </a:xfrm>
          <a:prstGeom prst="rect">
            <a:avLst/>
          </a:prstGeom>
          <a:noFill/>
        </p:spPr>
        <p:txBody>
          <a:bodyPr wrap="none" rtlCol="0">
            <a:spAutoFit/>
          </a:bodyPr>
          <a:lstStyle/>
          <a:p>
            <a:pPr algn="ctr">
              <a:lnSpc>
                <a:spcPct val="200000"/>
              </a:lnSpc>
            </a:pPr>
            <a:r>
              <a:rPr lang="en-US" sz="6000" dirty="0" smtClean="0"/>
              <a:t>“Everybody in</a:t>
            </a:r>
            <a:r>
              <a:rPr lang="is-IS" sz="6000" dirty="0" smtClean="0"/>
              <a:t>…</a:t>
            </a:r>
          </a:p>
          <a:p>
            <a:pPr algn="ctr">
              <a:lnSpc>
                <a:spcPct val="200000"/>
              </a:lnSpc>
            </a:pPr>
            <a:r>
              <a:rPr lang="is-IS" sz="6000" dirty="0" smtClean="0"/>
              <a:t>___________ _____!”</a:t>
            </a:r>
            <a:endParaRPr lang="en-US" sz="6000" dirty="0"/>
          </a:p>
        </p:txBody>
      </p:sp>
    </p:spTree>
    <p:extLst>
      <p:ext uri="{BB962C8B-B14F-4D97-AF65-F5344CB8AC3E}">
        <p14:creationId xmlns:p14="http://schemas.microsoft.com/office/powerpoint/2010/main" val="387418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21" y="1484594"/>
            <a:ext cx="8675974" cy="3041858"/>
          </a:xfrm>
          <a:prstGeom prst="rect">
            <a:avLst/>
          </a:prstGeom>
          <a:noFill/>
        </p:spPr>
        <p:txBody>
          <a:bodyPr wrap="square" rtlCol="0">
            <a:spAutoFit/>
          </a:bodyPr>
          <a:lstStyle/>
          <a:p>
            <a:pPr algn="ctr">
              <a:lnSpc>
                <a:spcPct val="200000"/>
              </a:lnSpc>
            </a:pPr>
            <a:r>
              <a:rPr lang="en-US" sz="5000" dirty="0" smtClean="0"/>
              <a:t>What do we want?! _____</a:t>
            </a:r>
            <a:endParaRPr lang="is-IS" sz="5000" dirty="0" smtClean="0"/>
          </a:p>
          <a:p>
            <a:pPr algn="ctr">
              <a:lnSpc>
                <a:spcPct val="200000"/>
              </a:lnSpc>
            </a:pPr>
            <a:r>
              <a:rPr lang="is-IS" sz="5000" dirty="0" smtClean="0"/>
              <a:t>When do we want it?! ___</a:t>
            </a:r>
            <a:endParaRPr lang="en-US" sz="5000" dirty="0"/>
          </a:p>
        </p:txBody>
      </p:sp>
    </p:spTree>
    <p:extLst>
      <p:ext uri="{BB962C8B-B14F-4D97-AF65-F5344CB8AC3E}">
        <p14:creationId xmlns:p14="http://schemas.microsoft.com/office/powerpoint/2010/main" val="2273339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How do other countries health systems operate?</a:t>
            </a:r>
            <a:endParaRPr lang="en-US" dirty="0"/>
          </a:p>
        </p:txBody>
      </p:sp>
      <p:sp>
        <p:nvSpPr>
          <p:cNvPr id="3" name="Title 2"/>
          <p:cNvSpPr>
            <a:spLocks noGrp="1"/>
          </p:cNvSpPr>
          <p:nvPr>
            <p:ph type="title"/>
          </p:nvPr>
        </p:nvSpPr>
        <p:spPr/>
        <p:txBody>
          <a:bodyPr>
            <a:normAutofit fontScale="90000"/>
          </a:bodyPr>
          <a:lstStyle/>
          <a:p>
            <a:r>
              <a:rPr lang="en-US" dirty="0" smtClean="0"/>
              <a:t>Where are we with single payer?</a:t>
            </a:r>
            <a:endParaRPr lang="en-US" dirty="0"/>
          </a:p>
        </p:txBody>
      </p:sp>
    </p:spTree>
    <p:extLst>
      <p:ext uri="{BB962C8B-B14F-4D97-AF65-F5344CB8AC3E}">
        <p14:creationId xmlns:p14="http://schemas.microsoft.com/office/powerpoint/2010/main" val="35509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43"/>
            <a:ext cx="8229600" cy="1181302"/>
          </a:xfrm>
        </p:spPr>
        <p:txBody>
          <a:bodyPr>
            <a:normAutofit fontScale="90000"/>
          </a:bodyPr>
          <a:lstStyle/>
          <a:p>
            <a:r>
              <a:rPr lang="en-US" dirty="0" smtClean="0"/>
              <a:t>Two components </a:t>
            </a:r>
            <a:br>
              <a:rPr lang="en-US" dirty="0" smtClean="0"/>
            </a:br>
            <a:r>
              <a:rPr lang="en-US" dirty="0" smtClean="0"/>
              <a:t>of a healthcare system</a:t>
            </a:r>
            <a:endParaRPr lang="en-US" dirty="0"/>
          </a:p>
        </p:txBody>
      </p:sp>
      <p:graphicFrame>
        <p:nvGraphicFramePr>
          <p:cNvPr id="4" name="Content Placeholder 3"/>
          <p:cNvGraphicFramePr>
            <a:graphicFrameLocks noGrp="1"/>
          </p:cNvGraphicFramePr>
          <p:nvPr>
            <p:ph idx="1"/>
            <p:extLst/>
          </p:nvPr>
        </p:nvGraphicFramePr>
        <p:xfrm>
          <a:off x="457200" y="1705428"/>
          <a:ext cx="8229600" cy="3289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987776" y="4863935"/>
            <a:ext cx="2638779" cy="1740064"/>
          </a:xfrm>
          <a:prstGeom prst="rect">
            <a:avLst/>
          </a:prstGeom>
        </p:spPr>
      </p:pic>
      <p:pic>
        <p:nvPicPr>
          <p:cNvPr id="6" name="Picture 5"/>
          <p:cNvPicPr>
            <a:picLocks noChangeAspect="1"/>
          </p:cNvPicPr>
          <p:nvPr/>
        </p:nvPicPr>
        <p:blipFill>
          <a:blip r:embed="rId8"/>
          <a:stretch>
            <a:fillRect/>
          </a:stretch>
        </p:blipFill>
        <p:spPr>
          <a:xfrm>
            <a:off x="5541711" y="4863935"/>
            <a:ext cx="2830158" cy="1876518"/>
          </a:xfrm>
          <a:prstGeom prst="rect">
            <a:avLst/>
          </a:prstGeom>
        </p:spPr>
      </p:pic>
    </p:spTree>
    <p:extLst>
      <p:ext uri="{BB962C8B-B14F-4D97-AF65-F5344CB8AC3E}">
        <p14:creationId xmlns:p14="http://schemas.microsoft.com/office/powerpoint/2010/main" val="1224315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8"/>
            <a:ext cx="8229600" cy="1265104"/>
          </a:xfrm>
        </p:spPr>
        <p:txBody>
          <a:bodyPr>
            <a:normAutofit fontScale="90000"/>
          </a:bodyPr>
          <a:lstStyle/>
          <a:p>
            <a:r>
              <a:rPr lang="en-US" dirty="0" smtClean="0"/>
              <a:t>Students for a </a:t>
            </a:r>
            <a:br>
              <a:rPr lang="en-US" dirty="0" smtClean="0"/>
            </a:br>
            <a:r>
              <a:rPr lang="en-US" dirty="0" smtClean="0"/>
              <a:t>National Health Program (</a:t>
            </a:r>
            <a:r>
              <a:rPr lang="en-US" dirty="0" err="1" smtClean="0"/>
              <a:t>SNaHP</a:t>
            </a:r>
            <a:r>
              <a:rPr lang="en-US" dirty="0" smtClean="0"/>
              <a:t>)</a:t>
            </a:r>
            <a:endParaRPr lang="en-US" dirty="0"/>
          </a:p>
        </p:txBody>
      </p:sp>
      <p:sp>
        <p:nvSpPr>
          <p:cNvPr id="3" name="Content Placeholder 2"/>
          <p:cNvSpPr>
            <a:spLocks noGrp="1"/>
          </p:cNvSpPr>
          <p:nvPr>
            <p:ph idx="1"/>
          </p:nvPr>
        </p:nvSpPr>
        <p:spPr>
          <a:xfrm>
            <a:off x="211667" y="1885950"/>
            <a:ext cx="8678333" cy="4873272"/>
          </a:xfrm>
        </p:spPr>
        <p:txBody>
          <a:bodyPr>
            <a:noAutofit/>
          </a:bodyPr>
          <a:lstStyle/>
          <a:p>
            <a:pPr>
              <a:lnSpc>
                <a:spcPct val="130000"/>
              </a:lnSpc>
              <a:spcBef>
                <a:spcPts val="0"/>
              </a:spcBef>
              <a:spcAft>
                <a:spcPts val="1200"/>
              </a:spcAft>
            </a:pPr>
            <a:r>
              <a:rPr lang="en-US" sz="2400" b="1" dirty="0" smtClean="0">
                <a:latin typeface="Franklin Gothic Book" charset="0"/>
                <a:ea typeface="Franklin Gothic Book" charset="0"/>
                <a:cs typeface="Franklin Gothic Book" charset="0"/>
              </a:rPr>
              <a:t>1,000+ medical students, public health students, nursing students, and other future healthcare professionals</a:t>
            </a:r>
          </a:p>
          <a:p>
            <a:pPr marL="342900" lvl="1" indent="-342900">
              <a:lnSpc>
                <a:spcPct val="130000"/>
              </a:lnSpc>
              <a:spcBef>
                <a:spcPts val="0"/>
              </a:spcBef>
              <a:spcAft>
                <a:spcPts val="1200"/>
              </a:spcAft>
              <a:buFont typeface="Arial" pitchFamily="34" charset="0"/>
              <a:buChar char="•"/>
            </a:pPr>
            <a:r>
              <a:rPr lang="en-US" sz="2400" b="1" dirty="0" smtClean="0">
                <a:latin typeface="Franklin Gothic Book" charset="0"/>
                <a:ea typeface="Franklin Gothic Book" charset="0"/>
                <a:cs typeface="Franklin Gothic Book" charset="0"/>
              </a:rPr>
              <a:t>We believe access </a:t>
            </a:r>
            <a:r>
              <a:rPr lang="en-US" sz="2400" b="1" dirty="0">
                <a:latin typeface="Franklin Gothic Book" charset="0"/>
                <a:ea typeface="Franklin Gothic Book" charset="0"/>
                <a:cs typeface="Franklin Gothic Book" charset="0"/>
              </a:rPr>
              <a:t>to high-quality health care is </a:t>
            </a:r>
            <a:r>
              <a:rPr lang="en-US" sz="2400" b="1" dirty="0" smtClean="0">
                <a:latin typeface="Franklin Gothic Book" charset="0"/>
                <a:ea typeface="Franklin Gothic Book" charset="0"/>
                <a:cs typeface="Franklin Gothic Book" charset="0"/>
              </a:rPr>
              <a:t>a </a:t>
            </a:r>
            <a:r>
              <a:rPr lang="en-US" sz="2400" i="1" dirty="0" smtClean="0">
                <a:latin typeface="Franklin Gothic Book" charset="0"/>
                <a:ea typeface="Franklin Gothic Book" charset="0"/>
                <a:cs typeface="Franklin Gothic Book" charset="0"/>
              </a:rPr>
              <a:t>human </a:t>
            </a:r>
            <a:r>
              <a:rPr lang="en-US" sz="2400" i="1" dirty="0">
                <a:latin typeface="Franklin Gothic Book" charset="0"/>
                <a:ea typeface="Franklin Gothic Book" charset="0"/>
                <a:cs typeface="Franklin Gothic Book" charset="0"/>
              </a:rPr>
              <a:t>right </a:t>
            </a:r>
          </a:p>
          <a:p>
            <a:pPr>
              <a:lnSpc>
                <a:spcPct val="130000"/>
              </a:lnSpc>
              <a:spcBef>
                <a:spcPts val="0"/>
              </a:spcBef>
              <a:spcAft>
                <a:spcPts val="1200"/>
              </a:spcAft>
            </a:pPr>
            <a:r>
              <a:rPr lang="en-US" sz="2400" b="1" dirty="0" smtClean="0">
                <a:latin typeface="Franklin Gothic Book" charset="0"/>
                <a:ea typeface="Franklin Gothic Book" charset="0"/>
                <a:cs typeface="Franklin Gothic Book" charset="0"/>
              </a:rPr>
              <a:t>We support Single-payer </a:t>
            </a:r>
            <a:r>
              <a:rPr lang="en-US" sz="2400" b="1" dirty="0">
                <a:latin typeface="Franklin Gothic Book" charset="0"/>
                <a:ea typeface="Franklin Gothic Book" charset="0"/>
                <a:cs typeface="Franklin Gothic Book" charset="0"/>
              </a:rPr>
              <a:t>“Improved Medicare for All</a:t>
            </a:r>
            <a:r>
              <a:rPr lang="en-US" sz="2400" b="1" dirty="0" smtClean="0">
                <a:latin typeface="Franklin Gothic Book" charset="0"/>
                <a:ea typeface="Franklin Gothic Book" charset="0"/>
                <a:cs typeface="Franklin Gothic Book" charset="0"/>
              </a:rPr>
              <a:t>”</a:t>
            </a:r>
          </a:p>
          <a:p>
            <a:pPr lvl="1">
              <a:lnSpc>
                <a:spcPct val="130000"/>
              </a:lnSpc>
              <a:spcBef>
                <a:spcPts val="0"/>
              </a:spcBef>
              <a:spcAft>
                <a:spcPts val="1200"/>
              </a:spcAft>
            </a:pPr>
            <a:r>
              <a:rPr lang="en-US" sz="2400" b="1" dirty="0">
                <a:latin typeface="Franklin Gothic Book" charset="0"/>
                <a:ea typeface="Franklin Gothic Book" charset="0"/>
                <a:cs typeface="Franklin Gothic Book" charset="0"/>
              </a:rPr>
              <a:t>M</a:t>
            </a:r>
            <a:r>
              <a:rPr lang="en-US" sz="2400" b="1" dirty="0" smtClean="0">
                <a:latin typeface="Franklin Gothic Book" charset="0"/>
                <a:ea typeface="Franklin Gothic Book" charset="0"/>
                <a:cs typeface="Franklin Gothic Book" charset="0"/>
              </a:rPr>
              <a:t>edical </a:t>
            </a:r>
            <a:r>
              <a:rPr lang="en-US" sz="2400" b="1" dirty="0">
                <a:latin typeface="Franklin Gothic Book" charset="0"/>
                <a:ea typeface="Franklin Gothic Book" charset="0"/>
                <a:cs typeface="Franklin Gothic Book" charset="0"/>
              </a:rPr>
              <a:t>care </a:t>
            </a:r>
            <a:r>
              <a:rPr lang="en-US" sz="2400" b="1" dirty="0" smtClean="0">
                <a:latin typeface="Franklin Gothic Book" charset="0"/>
                <a:ea typeface="Franklin Gothic Book" charset="0"/>
                <a:cs typeface="Franklin Gothic Book" charset="0"/>
              </a:rPr>
              <a:t>should be </a:t>
            </a:r>
            <a:r>
              <a:rPr lang="en-US" sz="2400" b="1" i="1" dirty="0" smtClean="0">
                <a:latin typeface="Franklin Gothic Book" charset="0"/>
                <a:ea typeface="Franklin Gothic Book" charset="0"/>
                <a:cs typeface="Franklin Gothic Book" charset="0"/>
              </a:rPr>
              <a:t>privately delivered </a:t>
            </a:r>
            <a:r>
              <a:rPr lang="en-US" sz="2400" b="1" dirty="0">
                <a:latin typeface="Franklin Gothic Book" charset="0"/>
                <a:ea typeface="Franklin Gothic Book" charset="0"/>
                <a:cs typeface="Franklin Gothic Book" charset="0"/>
              </a:rPr>
              <a:t>but</a:t>
            </a:r>
            <a:r>
              <a:rPr lang="en-US" sz="2400" b="1" i="1" dirty="0">
                <a:latin typeface="Franklin Gothic Book" charset="0"/>
                <a:ea typeface="Franklin Gothic Book" charset="0"/>
                <a:cs typeface="Franklin Gothic Book" charset="0"/>
              </a:rPr>
              <a:t> </a:t>
            </a:r>
            <a:r>
              <a:rPr lang="en-US" sz="2400" b="1" i="1" dirty="0" smtClean="0">
                <a:latin typeface="Franklin Gothic Book" charset="0"/>
                <a:ea typeface="Franklin Gothic Book" charset="0"/>
                <a:cs typeface="Franklin Gothic Book" charset="0"/>
              </a:rPr>
              <a:t>publicly funded </a:t>
            </a:r>
          </a:p>
          <a:p>
            <a:pPr lvl="1">
              <a:lnSpc>
                <a:spcPct val="130000"/>
              </a:lnSpc>
              <a:spcBef>
                <a:spcPts val="0"/>
              </a:spcBef>
              <a:spcAft>
                <a:spcPts val="1200"/>
              </a:spcAft>
            </a:pPr>
            <a:r>
              <a:rPr lang="en-US" sz="2400" b="1" dirty="0" smtClean="0">
                <a:latin typeface="Franklin Gothic Book" charset="0"/>
                <a:ea typeface="Franklin Gothic Book" charset="0"/>
                <a:cs typeface="Franklin Gothic Book" charset="0"/>
              </a:rPr>
              <a:t>Health care should </a:t>
            </a:r>
            <a:r>
              <a:rPr lang="en-US" sz="2400" b="1" dirty="0">
                <a:latin typeface="Franklin Gothic Book" charset="0"/>
                <a:ea typeface="Franklin Gothic Book" charset="0"/>
                <a:cs typeface="Franklin Gothic Book" charset="0"/>
              </a:rPr>
              <a:t>be </a:t>
            </a:r>
            <a:r>
              <a:rPr lang="en-US" sz="2400" b="1" i="1" dirty="0">
                <a:latin typeface="Franklin Gothic Book" charset="0"/>
                <a:ea typeface="Franklin Gothic Book" charset="0"/>
                <a:cs typeface="Franklin Gothic Book" charset="0"/>
              </a:rPr>
              <a:t>provided equitably</a:t>
            </a:r>
            <a:r>
              <a:rPr lang="en-US" sz="2400" b="1" dirty="0">
                <a:latin typeface="Franklin Gothic Book" charset="0"/>
                <a:ea typeface="Franklin Gothic Book" charset="0"/>
                <a:cs typeface="Franklin Gothic Book" charset="0"/>
              </a:rPr>
              <a:t> as a public service </a:t>
            </a:r>
            <a:endParaRPr lang="en-US" sz="2400" b="1" dirty="0" smtClean="0">
              <a:latin typeface="Franklin Gothic Book" charset="0"/>
              <a:ea typeface="Franklin Gothic Book" charset="0"/>
              <a:cs typeface="Franklin Gothic Book" charset="0"/>
            </a:endParaRPr>
          </a:p>
          <a:p>
            <a:pPr lvl="1">
              <a:lnSpc>
                <a:spcPct val="130000"/>
              </a:lnSpc>
              <a:spcBef>
                <a:spcPts val="0"/>
              </a:spcBef>
              <a:spcAft>
                <a:spcPts val="1200"/>
              </a:spcAft>
            </a:pPr>
            <a:r>
              <a:rPr lang="en-US" sz="2400" b="1" dirty="0" smtClean="0">
                <a:latin typeface="Franklin Gothic Book" charset="0"/>
                <a:ea typeface="Franklin Gothic Book" charset="0"/>
                <a:cs typeface="Franklin Gothic Book" charset="0"/>
              </a:rPr>
              <a:t>Health care should not be bought </a:t>
            </a:r>
            <a:r>
              <a:rPr lang="en-US" sz="2400" b="1" dirty="0">
                <a:latin typeface="Franklin Gothic Book" charset="0"/>
                <a:ea typeface="Franklin Gothic Book" charset="0"/>
                <a:cs typeface="Franklin Gothic Book" charset="0"/>
              </a:rPr>
              <a:t>and sold as a </a:t>
            </a:r>
            <a:r>
              <a:rPr lang="en-US" sz="2400" b="1" dirty="0" smtClean="0">
                <a:latin typeface="Franklin Gothic Book" charset="0"/>
                <a:ea typeface="Franklin Gothic Book" charset="0"/>
                <a:cs typeface="Franklin Gothic Book" charset="0"/>
              </a:rPr>
              <a:t>commodity</a:t>
            </a:r>
          </a:p>
        </p:txBody>
      </p:sp>
    </p:spTree>
    <p:extLst>
      <p:ext uri="{BB962C8B-B14F-4D97-AF65-F5344CB8AC3E}">
        <p14:creationId xmlns:p14="http://schemas.microsoft.com/office/powerpoint/2010/main" val="427811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0754"/>
          </a:xfrm>
        </p:spPr>
        <p:txBody>
          <a:bodyPr>
            <a:normAutofit/>
          </a:bodyPr>
          <a:lstStyle/>
          <a:p>
            <a:r>
              <a:rPr lang="en-US" dirty="0"/>
              <a:t>TR Reid’s 4 </a:t>
            </a:r>
            <a:r>
              <a:rPr lang="en-US" dirty="0" smtClean="0"/>
              <a:t>models of </a:t>
            </a:r>
            <a:r>
              <a:rPr lang="en-US" dirty="0"/>
              <a:t>healthcare</a:t>
            </a:r>
          </a:p>
        </p:txBody>
      </p:sp>
      <p:graphicFrame>
        <p:nvGraphicFramePr>
          <p:cNvPr id="5" name="Content Placeholder 4"/>
          <p:cNvGraphicFramePr>
            <a:graphicFrameLocks noGrp="1"/>
          </p:cNvGraphicFramePr>
          <p:nvPr>
            <p:ph idx="1"/>
            <p:extLst/>
          </p:nvPr>
        </p:nvGraphicFramePr>
        <p:xfrm>
          <a:off x="457200" y="1704975"/>
          <a:ext cx="8229600" cy="3913416"/>
        </p:xfrm>
        <a:graphic>
          <a:graphicData uri="http://schemas.openxmlformats.org/drawingml/2006/table">
            <a:tbl>
              <a:tblPr firstRow="1" bandRow="1">
                <a:tableStyleId>{5FD0F851-EC5A-4D38-B0AD-8093EC10F338}</a:tableStyleId>
              </a:tblPr>
              <a:tblGrid>
                <a:gridCol w="1645920"/>
                <a:gridCol w="1645920"/>
                <a:gridCol w="1645920"/>
                <a:gridCol w="1645920"/>
                <a:gridCol w="1645920"/>
              </a:tblGrid>
              <a:tr h="1004358">
                <a:tc>
                  <a:txBody>
                    <a:bodyPr/>
                    <a:lstStyle/>
                    <a:p>
                      <a:pPr algn="ctr"/>
                      <a:endParaRPr lang="en-US"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u="sng" dirty="0" err="1" smtClean="0">
                          <a:latin typeface="Century Gothic"/>
                          <a:cs typeface="Century Gothic"/>
                        </a:rPr>
                        <a:t>Beveridge</a:t>
                      </a:r>
                      <a:r>
                        <a:rPr lang="en-US" u="sng" dirty="0" smtClean="0">
                          <a:latin typeface="Century Gothic"/>
                          <a:cs typeface="Century Gothic"/>
                        </a:rPr>
                        <a:t> Model</a:t>
                      </a:r>
                      <a:endParaRPr lang="en-US" u="sng"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u="sng" dirty="0" smtClean="0">
                          <a:latin typeface="Century Gothic"/>
                          <a:cs typeface="Century Gothic"/>
                        </a:rPr>
                        <a:t>Bismarck Model</a:t>
                      </a:r>
                      <a:endParaRPr lang="en-US" u="sng"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u="sng" dirty="0" smtClean="0">
                          <a:latin typeface="Century Gothic"/>
                          <a:cs typeface="Century Gothic"/>
                        </a:rPr>
                        <a:t>National</a:t>
                      </a:r>
                      <a:r>
                        <a:rPr lang="en-US" u="sng" baseline="0" dirty="0" smtClean="0">
                          <a:latin typeface="Century Gothic"/>
                          <a:cs typeface="Century Gothic"/>
                        </a:rPr>
                        <a:t> </a:t>
                      </a:r>
                      <a:r>
                        <a:rPr lang="en-US" u="sng" baseline="0" smtClean="0">
                          <a:latin typeface="Century Gothic"/>
                          <a:cs typeface="Century Gothic"/>
                        </a:rPr>
                        <a:t>Health Insurance</a:t>
                      </a:r>
                      <a:endParaRPr lang="en-US" u="sng"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u="sng" dirty="0" smtClean="0">
                          <a:latin typeface="Century Gothic"/>
                          <a:cs typeface="Century Gothic"/>
                        </a:rPr>
                        <a:t>Out-of-pocket</a:t>
                      </a:r>
                      <a:endParaRPr lang="en-US" u="sng"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860169">
                <a:tc>
                  <a:txBody>
                    <a:bodyPr/>
                    <a:lstStyle/>
                    <a:p>
                      <a:pPr algn="ctr"/>
                      <a:r>
                        <a:rPr lang="en-US" b="1" dirty="0" smtClean="0">
                          <a:latin typeface="Century Gothic"/>
                          <a:cs typeface="Century Gothic"/>
                        </a:rPr>
                        <a:t>Insurance</a:t>
                      </a:r>
                      <a:endParaRPr lang="en-US" b="1"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accent1">
                              <a:lumMod val="20000"/>
                              <a:lumOff val="80000"/>
                            </a:schemeClr>
                          </a:solidFill>
                          <a:latin typeface="Century Gothic"/>
                          <a:cs typeface="Century Gothic"/>
                        </a:rPr>
                        <a:t>Public</a:t>
                      </a:r>
                      <a:endParaRPr lang="en-US" dirty="0">
                        <a:solidFill>
                          <a:schemeClr val="accent1">
                            <a:lumMod val="20000"/>
                            <a:lumOff val="80000"/>
                          </a:schemeClr>
                        </a:solidFill>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accent6">
                              <a:lumMod val="20000"/>
                              <a:lumOff val="80000"/>
                            </a:schemeClr>
                          </a:solidFill>
                          <a:latin typeface="Century Gothic"/>
                          <a:cs typeface="Century Gothic"/>
                        </a:rPr>
                        <a:t>Private</a:t>
                      </a:r>
                      <a:endParaRPr lang="en-US" dirty="0">
                        <a:solidFill>
                          <a:schemeClr val="accent6">
                            <a:lumMod val="20000"/>
                            <a:lumOff val="80000"/>
                          </a:schemeClr>
                        </a:solidFill>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tx2"/>
                          </a:solidFill>
                          <a:latin typeface="Century Gothic"/>
                          <a:cs typeface="Century Gothic"/>
                        </a:rPr>
                        <a:t>Public</a:t>
                      </a:r>
                      <a:endParaRPr lang="en-US" dirty="0">
                        <a:solidFill>
                          <a:schemeClr val="tx2"/>
                        </a:solidFill>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latin typeface="Century Gothic"/>
                          <a:cs typeface="Century Gothic"/>
                        </a:rPr>
                        <a:t>None</a:t>
                      </a:r>
                      <a:endParaRPr lang="en-US"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860169">
                <a:tc>
                  <a:txBody>
                    <a:bodyPr/>
                    <a:lstStyle/>
                    <a:p>
                      <a:pPr algn="ctr"/>
                      <a:r>
                        <a:rPr lang="en-US" b="1" dirty="0" smtClean="0">
                          <a:latin typeface="Century Gothic"/>
                          <a:cs typeface="Century Gothic"/>
                        </a:rPr>
                        <a:t>Healthcare</a:t>
                      </a:r>
                      <a:endParaRPr lang="en-US" b="1"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accent1">
                              <a:lumMod val="20000"/>
                              <a:lumOff val="80000"/>
                            </a:schemeClr>
                          </a:solidFill>
                          <a:latin typeface="Century Gothic"/>
                          <a:cs typeface="Century Gothic"/>
                        </a:rPr>
                        <a:t>Public</a:t>
                      </a:r>
                      <a:endParaRPr lang="en-US" dirty="0">
                        <a:solidFill>
                          <a:schemeClr val="accent1">
                            <a:lumMod val="20000"/>
                            <a:lumOff val="80000"/>
                          </a:schemeClr>
                        </a:solidFill>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accent6">
                              <a:lumMod val="20000"/>
                              <a:lumOff val="80000"/>
                            </a:schemeClr>
                          </a:solidFill>
                          <a:latin typeface="Century Gothic"/>
                          <a:cs typeface="Century Gothic"/>
                        </a:rPr>
                        <a:t>Private</a:t>
                      </a:r>
                      <a:endParaRPr lang="en-US" dirty="0">
                        <a:solidFill>
                          <a:schemeClr val="accent6">
                            <a:lumMod val="20000"/>
                            <a:lumOff val="80000"/>
                          </a:schemeClr>
                        </a:solidFill>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accent6">
                              <a:lumMod val="20000"/>
                              <a:lumOff val="80000"/>
                            </a:schemeClr>
                          </a:solidFill>
                          <a:latin typeface="Century Gothic"/>
                          <a:cs typeface="Century Gothic"/>
                        </a:rPr>
                        <a:t>Private</a:t>
                      </a:r>
                      <a:endParaRPr lang="en-US" dirty="0">
                        <a:solidFill>
                          <a:schemeClr val="accent6">
                            <a:lumMod val="20000"/>
                            <a:lumOff val="80000"/>
                          </a:schemeClr>
                        </a:solidFill>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accent6">
                              <a:lumMod val="20000"/>
                              <a:lumOff val="80000"/>
                            </a:schemeClr>
                          </a:solidFill>
                          <a:latin typeface="Century Gothic"/>
                          <a:cs typeface="Century Gothic"/>
                        </a:rPr>
                        <a:t>Private</a:t>
                      </a:r>
                      <a:endParaRPr lang="en-US" dirty="0">
                        <a:solidFill>
                          <a:schemeClr val="accent6">
                            <a:lumMod val="20000"/>
                            <a:lumOff val="80000"/>
                          </a:schemeClr>
                        </a:solidFill>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860169">
                <a:tc>
                  <a:txBody>
                    <a:bodyPr/>
                    <a:lstStyle/>
                    <a:p>
                      <a:pPr algn="ctr"/>
                      <a:r>
                        <a:rPr lang="en-US" b="1" dirty="0" smtClean="0">
                          <a:latin typeface="Century Gothic"/>
                          <a:cs typeface="Century Gothic"/>
                        </a:rPr>
                        <a:t>Examples of countries</a:t>
                      </a:r>
                      <a:endParaRPr lang="en-US" b="1"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latin typeface="Century Gothic"/>
                          <a:cs typeface="Century Gothic"/>
                        </a:rPr>
                        <a:t>Britain, Italy, Scandinavia</a:t>
                      </a:r>
                      <a:endParaRPr lang="en-US"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latin typeface="Century Gothic"/>
                          <a:cs typeface="Century Gothic"/>
                        </a:rPr>
                        <a:t>Germany, Japan, France</a:t>
                      </a:r>
                      <a:endParaRPr lang="en-US"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latin typeface="Century Gothic"/>
                          <a:cs typeface="Century Gothic"/>
                        </a:rPr>
                        <a:t>Canada, Taiwan</a:t>
                      </a:r>
                      <a:endParaRPr lang="en-US"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latin typeface="Century Gothic"/>
                          <a:cs typeface="Century Gothic"/>
                        </a:rPr>
                        <a:t>African</a:t>
                      </a:r>
                      <a:r>
                        <a:rPr lang="en-US" baseline="0" dirty="0" smtClean="0">
                          <a:latin typeface="Century Gothic"/>
                          <a:cs typeface="Century Gothic"/>
                        </a:rPr>
                        <a:t> countries, India, S America</a:t>
                      </a:r>
                      <a:endParaRPr lang="en-US"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347959" y="6628382"/>
            <a:ext cx="8500745" cy="246221"/>
          </a:xfrm>
          <a:prstGeom prst="rect">
            <a:avLst/>
          </a:prstGeom>
          <a:noFill/>
        </p:spPr>
        <p:txBody>
          <a:bodyPr wrap="square" rtlCol="0">
            <a:spAutoFit/>
          </a:bodyPr>
          <a:lstStyle/>
          <a:p>
            <a:pPr algn="ctr"/>
            <a:r>
              <a:rPr lang="en-US" sz="1000" dirty="0"/>
              <a:t>T.R. Reid's book </a:t>
            </a:r>
            <a:r>
              <a:rPr lang="en-US" sz="1000" i="1" dirty="0"/>
              <a:t>The Healing of America: A Global Quest for Better, Cheaper, and Fairer Health Care</a:t>
            </a:r>
            <a:endParaRPr lang="en-US" sz="1000" dirty="0"/>
          </a:p>
        </p:txBody>
      </p:sp>
      <p:sp>
        <p:nvSpPr>
          <p:cNvPr id="3" name="TextBox 2"/>
          <p:cNvSpPr txBox="1"/>
          <p:nvPr/>
        </p:nvSpPr>
        <p:spPr>
          <a:xfrm>
            <a:off x="5067705" y="6055765"/>
            <a:ext cx="2254143" cy="492443"/>
          </a:xfrm>
          <a:prstGeom prst="rect">
            <a:avLst/>
          </a:prstGeom>
          <a:noFill/>
        </p:spPr>
        <p:txBody>
          <a:bodyPr wrap="none" rtlCol="0">
            <a:spAutoFit/>
          </a:bodyPr>
          <a:lstStyle/>
          <a:p>
            <a:r>
              <a:rPr lang="en-US" sz="2600" dirty="0" smtClean="0">
                <a:latin typeface="Century Gothic"/>
                <a:cs typeface="Century Gothic"/>
              </a:rPr>
              <a:t>single-payer</a:t>
            </a:r>
            <a:r>
              <a:rPr lang="en-US" sz="2600" dirty="0" smtClean="0">
                <a:latin typeface="Century Gothic"/>
                <a:cs typeface="Century Gothic"/>
              </a:rPr>
              <a:t>!</a:t>
            </a:r>
            <a:endParaRPr lang="en-US" sz="2600" dirty="0">
              <a:latin typeface="Century Gothic"/>
              <a:cs typeface="Century Gothic"/>
            </a:endParaRPr>
          </a:p>
        </p:txBody>
      </p:sp>
      <p:sp>
        <p:nvSpPr>
          <p:cNvPr id="4" name="Up Arrow 3"/>
          <p:cNvSpPr/>
          <p:nvPr/>
        </p:nvSpPr>
        <p:spPr>
          <a:xfrm>
            <a:off x="5912555" y="5291667"/>
            <a:ext cx="564445" cy="81844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71889" y="5620224"/>
            <a:ext cx="1729936" cy="369332"/>
          </a:xfrm>
          <a:prstGeom prst="rect">
            <a:avLst/>
          </a:prstGeom>
          <a:noFill/>
        </p:spPr>
        <p:txBody>
          <a:bodyPr wrap="none" rtlCol="0">
            <a:spAutoFit/>
          </a:bodyPr>
          <a:lstStyle/>
          <a:p>
            <a:r>
              <a:rPr lang="en-US" dirty="0" smtClean="0"/>
              <a:t>(Britain’s NHS)</a:t>
            </a:r>
            <a:endParaRPr lang="en-US" dirty="0"/>
          </a:p>
        </p:txBody>
      </p:sp>
    </p:spTree>
    <p:extLst>
      <p:ext uri="{BB962C8B-B14F-4D97-AF65-F5344CB8AC3E}">
        <p14:creationId xmlns:p14="http://schemas.microsoft.com/office/powerpoint/2010/main" val="1410800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84" y="16764"/>
            <a:ext cx="8856920" cy="895048"/>
          </a:xfrm>
        </p:spPr>
        <p:txBody>
          <a:bodyPr/>
          <a:lstStyle/>
          <a:p>
            <a:r>
              <a:rPr lang="en-US" sz="4600" dirty="0"/>
              <a:t>TR Reid’s 4 models of healthcare</a:t>
            </a:r>
          </a:p>
        </p:txBody>
      </p:sp>
      <p:sp>
        <p:nvSpPr>
          <p:cNvPr id="4" name="Content Placeholder 2"/>
          <p:cNvSpPr>
            <a:spLocks noGrp="1"/>
          </p:cNvSpPr>
          <p:nvPr>
            <p:ph idx="1"/>
          </p:nvPr>
        </p:nvSpPr>
        <p:spPr>
          <a:xfrm>
            <a:off x="-23161" y="1498154"/>
            <a:ext cx="4044244" cy="2513794"/>
          </a:xfrm>
        </p:spPr>
        <p:txBody>
          <a:bodyPr>
            <a:normAutofit/>
          </a:bodyPr>
          <a:lstStyle/>
          <a:p>
            <a:pPr>
              <a:lnSpc>
                <a:spcPct val="120000"/>
              </a:lnSpc>
            </a:pPr>
            <a:r>
              <a:rPr lang="en-US" sz="2000" dirty="0" err="1" smtClean="0">
                <a:latin typeface="+mj-lt"/>
              </a:rPr>
              <a:t>Beveridge</a:t>
            </a:r>
            <a:r>
              <a:rPr lang="en-US" sz="2000" dirty="0" smtClean="0">
                <a:latin typeface="+mj-lt"/>
              </a:rPr>
              <a:t> Model</a:t>
            </a:r>
          </a:p>
          <a:p>
            <a:pPr lvl="1">
              <a:lnSpc>
                <a:spcPct val="120000"/>
              </a:lnSpc>
            </a:pPr>
            <a:r>
              <a:rPr lang="en-US" sz="1600" b="1" dirty="0" smtClean="0">
                <a:latin typeface="+mj-lt"/>
              </a:rPr>
              <a:t>Insurance</a:t>
            </a:r>
            <a:r>
              <a:rPr lang="en-US" sz="1600" dirty="0" smtClean="0">
                <a:latin typeface="+mj-lt"/>
              </a:rPr>
              <a:t>: </a:t>
            </a:r>
            <a:r>
              <a:rPr lang="en-US" sz="1600" i="1" u="sng" dirty="0" smtClean="0">
                <a:latin typeface="+mj-lt"/>
              </a:rPr>
              <a:t>Public</a:t>
            </a:r>
            <a:r>
              <a:rPr lang="en-US" sz="1600" dirty="0" smtClean="0">
                <a:latin typeface="+mj-lt"/>
              </a:rPr>
              <a:t>, provided and financed by government through tax.</a:t>
            </a:r>
          </a:p>
          <a:p>
            <a:pPr lvl="1">
              <a:lnSpc>
                <a:spcPct val="120000"/>
              </a:lnSpc>
            </a:pPr>
            <a:r>
              <a:rPr lang="en-US" sz="1600" b="1" dirty="0" smtClean="0">
                <a:latin typeface="+mj-lt"/>
              </a:rPr>
              <a:t>Healthcare</a:t>
            </a:r>
            <a:r>
              <a:rPr lang="en-US" sz="1600" dirty="0" smtClean="0">
                <a:latin typeface="+mj-lt"/>
              </a:rPr>
              <a:t>: </a:t>
            </a:r>
            <a:r>
              <a:rPr lang="en-US" sz="1600" i="1" u="sng" dirty="0" smtClean="0">
                <a:latin typeface="+mj-lt"/>
              </a:rPr>
              <a:t>Public</a:t>
            </a:r>
            <a:r>
              <a:rPr lang="en-US" sz="1600" dirty="0" smtClean="0">
                <a:latin typeface="+mj-lt"/>
              </a:rPr>
              <a:t>, doctors are employees of government.</a:t>
            </a:r>
            <a:endParaRPr lang="en-US" sz="1600" b="1" dirty="0" smtClean="0">
              <a:latin typeface="+mj-lt"/>
            </a:endParaRPr>
          </a:p>
          <a:p>
            <a:pPr lvl="1">
              <a:lnSpc>
                <a:spcPct val="120000"/>
              </a:lnSpc>
            </a:pPr>
            <a:endParaRPr lang="en-US" dirty="0">
              <a:latin typeface="+mj-lt"/>
            </a:endParaRPr>
          </a:p>
        </p:txBody>
      </p:sp>
      <p:sp>
        <p:nvSpPr>
          <p:cNvPr id="5" name="Content Placeholder 2"/>
          <p:cNvSpPr txBox="1">
            <a:spLocks/>
          </p:cNvSpPr>
          <p:nvPr/>
        </p:nvSpPr>
        <p:spPr>
          <a:xfrm>
            <a:off x="4501444" y="1496096"/>
            <a:ext cx="4072467" cy="2513794"/>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20000"/>
              </a:lnSpc>
            </a:pPr>
            <a:r>
              <a:rPr lang="en-US" sz="2000" dirty="0" smtClean="0"/>
              <a:t>Bismarck Model</a:t>
            </a:r>
          </a:p>
          <a:p>
            <a:pPr lvl="1">
              <a:lnSpc>
                <a:spcPct val="120000"/>
              </a:lnSpc>
            </a:pPr>
            <a:r>
              <a:rPr lang="en-US" b="1" dirty="0" smtClean="0"/>
              <a:t>Insurance: </a:t>
            </a:r>
            <a:r>
              <a:rPr lang="en-US" i="1" u="sng" dirty="0" smtClean="0"/>
              <a:t>Private</a:t>
            </a:r>
            <a:r>
              <a:rPr lang="en-US" dirty="0" smtClean="0"/>
              <a:t>, </a:t>
            </a:r>
            <a:r>
              <a:rPr lang="en-US" i="1" dirty="0" smtClean="0"/>
              <a:t>non- profit </a:t>
            </a:r>
            <a:r>
              <a:rPr lang="en-US" dirty="0" smtClean="0"/>
              <a:t>companies provide insurance.</a:t>
            </a:r>
          </a:p>
          <a:p>
            <a:pPr lvl="1">
              <a:lnSpc>
                <a:spcPct val="120000"/>
              </a:lnSpc>
            </a:pPr>
            <a:r>
              <a:rPr lang="en-US" b="1" dirty="0" smtClean="0"/>
              <a:t>Healthcare</a:t>
            </a:r>
            <a:r>
              <a:rPr lang="en-US" dirty="0" smtClean="0"/>
              <a:t>: </a:t>
            </a:r>
            <a:r>
              <a:rPr lang="en-US" i="1" u="sng" dirty="0" smtClean="0"/>
              <a:t>Private</a:t>
            </a:r>
            <a:r>
              <a:rPr lang="en-US" dirty="0" smtClean="0"/>
              <a:t>, doctors run private businesses.</a:t>
            </a:r>
            <a:endParaRPr lang="en-US" b="1" dirty="0" smtClean="0"/>
          </a:p>
        </p:txBody>
      </p:sp>
      <p:sp>
        <p:nvSpPr>
          <p:cNvPr id="6" name="Content Placeholder 2"/>
          <p:cNvSpPr txBox="1">
            <a:spLocks/>
          </p:cNvSpPr>
          <p:nvPr/>
        </p:nvSpPr>
        <p:spPr>
          <a:xfrm>
            <a:off x="0" y="4346123"/>
            <a:ext cx="4436533" cy="2513794"/>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20000"/>
              </a:lnSpc>
            </a:pPr>
            <a:r>
              <a:rPr lang="en-US" sz="2000" dirty="0" smtClean="0"/>
              <a:t>National Health Insurance</a:t>
            </a:r>
          </a:p>
          <a:p>
            <a:pPr lvl="1">
              <a:lnSpc>
                <a:spcPct val="120000"/>
              </a:lnSpc>
            </a:pPr>
            <a:r>
              <a:rPr lang="en-US" sz="1400" b="1" dirty="0" smtClean="0"/>
              <a:t>Insurance</a:t>
            </a:r>
            <a:r>
              <a:rPr lang="en-US" sz="1400" dirty="0" smtClean="0"/>
              <a:t>: </a:t>
            </a:r>
            <a:r>
              <a:rPr lang="en-US" sz="1400" i="1" u="sng" dirty="0" smtClean="0"/>
              <a:t>Public</a:t>
            </a:r>
            <a:r>
              <a:rPr lang="en-US" sz="1400" dirty="0" smtClean="0"/>
              <a:t>, provided </a:t>
            </a:r>
            <a:r>
              <a:rPr lang="en-US" sz="1400" dirty="0"/>
              <a:t>and financed by government through tax</a:t>
            </a:r>
            <a:r>
              <a:rPr lang="en-US" sz="1400" dirty="0" smtClean="0"/>
              <a:t>.</a:t>
            </a:r>
          </a:p>
          <a:p>
            <a:pPr lvl="1">
              <a:lnSpc>
                <a:spcPct val="120000"/>
              </a:lnSpc>
            </a:pPr>
            <a:r>
              <a:rPr lang="en-US" sz="1400" b="1" dirty="0"/>
              <a:t>Healthcare</a:t>
            </a:r>
            <a:r>
              <a:rPr lang="en-US" sz="1400" dirty="0"/>
              <a:t>: </a:t>
            </a:r>
            <a:r>
              <a:rPr lang="en-US" sz="1400" i="1" u="sng" dirty="0"/>
              <a:t>Private</a:t>
            </a:r>
            <a:r>
              <a:rPr lang="en-US" sz="1400" dirty="0"/>
              <a:t>, doctors run private businesses.</a:t>
            </a:r>
            <a:endParaRPr lang="en-US" sz="1400" b="1" dirty="0"/>
          </a:p>
          <a:p>
            <a:pPr lvl="1">
              <a:lnSpc>
                <a:spcPct val="120000"/>
              </a:lnSpc>
            </a:pPr>
            <a:endParaRPr lang="en-US" dirty="0"/>
          </a:p>
        </p:txBody>
      </p:sp>
      <p:sp>
        <p:nvSpPr>
          <p:cNvPr id="7" name="Content Placeholder 2"/>
          <p:cNvSpPr txBox="1">
            <a:spLocks/>
          </p:cNvSpPr>
          <p:nvPr/>
        </p:nvSpPr>
        <p:spPr>
          <a:xfrm>
            <a:off x="4614333" y="4322456"/>
            <a:ext cx="4072467" cy="2513794"/>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20000"/>
              </a:lnSpc>
            </a:pPr>
            <a:r>
              <a:rPr lang="en-US" sz="2000" dirty="0" smtClean="0"/>
              <a:t>Out-of-pocket</a:t>
            </a:r>
          </a:p>
          <a:p>
            <a:pPr lvl="1">
              <a:lnSpc>
                <a:spcPct val="120000"/>
              </a:lnSpc>
            </a:pPr>
            <a:r>
              <a:rPr lang="en-US" dirty="0" smtClean="0"/>
              <a:t>No formal system for…anything.</a:t>
            </a:r>
          </a:p>
          <a:p>
            <a:pPr lvl="1">
              <a:lnSpc>
                <a:spcPct val="120000"/>
              </a:lnSpc>
            </a:pPr>
            <a:r>
              <a:rPr lang="en-US" dirty="0" smtClean="0"/>
              <a:t>Rich get healthcare</a:t>
            </a:r>
            <a:endParaRPr lang="en-US" dirty="0"/>
          </a:p>
        </p:txBody>
      </p:sp>
      <p:pic>
        <p:nvPicPr>
          <p:cNvPr id="1026" name="Picture 2" descr="https://encrypted-tbn1.gstatic.com/images?q=tbn:ANd9GcQA5EpgRleMDNNavyDL6NHUy9rFUOmsGqP7Y_mLAES7iC4FlA-ft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01029" y="3470094"/>
            <a:ext cx="1321224" cy="87602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s://encrypted-tbn1.gstatic.com/images?q=tbn:ANd9GcQckNcaKSU8wj9xmy-4zzteramtlTml0D39qNMZ00FueT5oZRPq"/>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3657" y="3362006"/>
            <a:ext cx="1559077" cy="93544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4" descr="https://encrypted-tbn2.gstatic.com/images?q=tbn:ANd9GcTV9i2BtC5A56CnOkFlyI0RbkY22J0_Lw_Ln_ImyJWJmiseB11tkA"/>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https://encrypted-tbn2.gstatic.com/images?q=tbn:ANd9GcTV9i2BtC5A56CnOkFlyI0RbkY22J0_Lw_Ln_ImyJWJmiseB11tkA"/>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https://encrypted-tbn2.gstatic.com/images?q=tbn:ANd9GcTV9i2BtC5A56CnOkFlyI0RbkY22J0_Lw_Ln_ImyJWJmiseB11tkA"/>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http://upload.wikimedia.org/wikipedia/en/thumb/c/cf/Flag_of_Canada.svg/1280px-Flag_of_Canada.svg.png">
            <a:hlinkClick r:id="rId4"/>
          </p:cNvPr>
          <p:cNvSpPr>
            <a:spLocks noChangeAspect="1" noChangeArrowheads="1"/>
          </p:cNvSpPr>
          <p:nvPr/>
        </p:nvSpPr>
        <p:spPr bwMode="auto">
          <a:xfrm>
            <a:off x="155575" y="-579438"/>
            <a:ext cx="2428875" cy="12192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https://encrypted-tbn1.gstatic.com/images?q=tbn:ANd9GcRusAy2tauz8jnhDaf9AYF8N9gwRN93t5-Ci5zmkPMGGGcZUnRy">
            <a:hlinkClick r:id="rId5"/>
          </p:cNvPr>
          <p:cNvSpPr>
            <a:spLocks noChangeAspect="1" noChangeArrowheads="1"/>
          </p:cNvSpPr>
          <p:nvPr/>
        </p:nvSpPr>
        <p:spPr bwMode="auto">
          <a:xfrm>
            <a:off x="71438" y="-579438"/>
            <a:ext cx="2428875" cy="12192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4" descr="https://encrypted-tbn1.gstatic.com/images?q=tbn:ANd9GcRusAy2tauz8jnhDaf9AYF8N9gwRN93t5-Ci5zmkPMGGGcZUnRy">
            <a:hlinkClick r:id="rId5"/>
          </p:cNvPr>
          <p:cNvSpPr>
            <a:spLocks noChangeAspect="1" noChangeArrowheads="1"/>
          </p:cNvSpPr>
          <p:nvPr/>
        </p:nvSpPr>
        <p:spPr bwMode="auto">
          <a:xfrm>
            <a:off x="223838" y="-427038"/>
            <a:ext cx="2428875" cy="12192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22535" y="5772281"/>
            <a:ext cx="1540832" cy="7704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AutoShape 17" descr="http://upload.wikimedia.org/wikipedia/en/thumb/4/41/Flag_of_India.svg/225px-Flag_of_India.svg.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9" descr="http://upload.wikimedia.org/wikipedia/en/thumb/4/41/Flag_of_India.svg/225px-Flag_of_India.svg.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3760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4"/>
            <a:ext cx="8229600" cy="895048"/>
          </a:xfrm>
        </p:spPr>
        <p:txBody>
          <a:bodyPr/>
          <a:lstStyle/>
          <a:p>
            <a:r>
              <a:rPr lang="en-US" sz="4400" dirty="0"/>
              <a:t>USA = patchwork of models</a:t>
            </a:r>
          </a:p>
        </p:txBody>
      </p:sp>
      <p:sp>
        <p:nvSpPr>
          <p:cNvPr id="3" name="Content Placeholder 2"/>
          <p:cNvSpPr>
            <a:spLocks noGrp="1"/>
          </p:cNvSpPr>
          <p:nvPr>
            <p:ph idx="1"/>
          </p:nvPr>
        </p:nvSpPr>
        <p:spPr>
          <a:xfrm>
            <a:off x="84666" y="1517801"/>
            <a:ext cx="4247444" cy="2513794"/>
          </a:xfrm>
        </p:spPr>
        <p:txBody>
          <a:bodyPr>
            <a:normAutofit/>
          </a:bodyPr>
          <a:lstStyle/>
          <a:p>
            <a:pPr>
              <a:lnSpc>
                <a:spcPct val="120000"/>
              </a:lnSpc>
            </a:pPr>
            <a:r>
              <a:rPr lang="en-US" sz="2000" dirty="0" err="1" smtClean="0">
                <a:latin typeface="+mj-lt"/>
              </a:rPr>
              <a:t>Beveridge</a:t>
            </a:r>
            <a:r>
              <a:rPr lang="en-US" sz="2000" dirty="0" smtClean="0">
                <a:latin typeface="+mj-lt"/>
              </a:rPr>
              <a:t> Model</a:t>
            </a:r>
          </a:p>
          <a:p>
            <a:pPr lvl="1">
              <a:lnSpc>
                <a:spcPct val="120000"/>
              </a:lnSpc>
            </a:pPr>
            <a:r>
              <a:rPr lang="en-US" sz="1500" b="1" dirty="0" smtClean="0">
                <a:latin typeface="+mj-lt"/>
              </a:rPr>
              <a:t>Insurance</a:t>
            </a:r>
            <a:r>
              <a:rPr lang="en-US" sz="1500" dirty="0" smtClean="0">
                <a:latin typeface="+mj-lt"/>
              </a:rPr>
              <a:t>: </a:t>
            </a:r>
            <a:r>
              <a:rPr lang="en-US" sz="1500" i="1" u="sng" dirty="0" smtClean="0">
                <a:latin typeface="+mj-lt"/>
              </a:rPr>
              <a:t>Public</a:t>
            </a:r>
            <a:r>
              <a:rPr lang="en-US" sz="1500" dirty="0" smtClean="0">
                <a:latin typeface="+mj-lt"/>
              </a:rPr>
              <a:t>, provided and financed by government through tax.</a:t>
            </a:r>
          </a:p>
          <a:p>
            <a:pPr lvl="1">
              <a:lnSpc>
                <a:spcPct val="120000"/>
              </a:lnSpc>
            </a:pPr>
            <a:r>
              <a:rPr lang="en-US" sz="1500" b="1" dirty="0" smtClean="0">
                <a:latin typeface="+mj-lt"/>
              </a:rPr>
              <a:t>Healthcare</a:t>
            </a:r>
            <a:r>
              <a:rPr lang="en-US" sz="1500" dirty="0" smtClean="0">
                <a:latin typeface="+mj-lt"/>
              </a:rPr>
              <a:t>: </a:t>
            </a:r>
            <a:r>
              <a:rPr lang="en-US" sz="1500" i="1" u="sng" dirty="0" smtClean="0">
                <a:latin typeface="+mj-lt"/>
              </a:rPr>
              <a:t>Public</a:t>
            </a:r>
            <a:r>
              <a:rPr lang="en-US" sz="1500" dirty="0" smtClean="0">
                <a:latin typeface="+mj-lt"/>
              </a:rPr>
              <a:t>, doctors are employees of government.</a:t>
            </a:r>
            <a:endParaRPr lang="en-US" sz="1500" b="1" dirty="0" smtClean="0">
              <a:latin typeface="+mj-lt"/>
            </a:endParaRPr>
          </a:p>
          <a:p>
            <a:pPr lvl="1">
              <a:lnSpc>
                <a:spcPct val="120000"/>
              </a:lnSpc>
            </a:pPr>
            <a:endParaRPr lang="en-US" dirty="0">
              <a:latin typeface="+mj-lt"/>
            </a:endParaRPr>
          </a:p>
        </p:txBody>
      </p:sp>
      <p:sp>
        <p:nvSpPr>
          <p:cNvPr id="5" name="Content Placeholder 2"/>
          <p:cNvSpPr txBox="1">
            <a:spLocks/>
          </p:cNvSpPr>
          <p:nvPr/>
        </p:nvSpPr>
        <p:spPr>
          <a:xfrm>
            <a:off x="4572000" y="1509103"/>
            <a:ext cx="4072467" cy="2513794"/>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20000"/>
              </a:lnSpc>
            </a:pPr>
            <a:r>
              <a:rPr lang="en-US" sz="2000" dirty="0" smtClean="0"/>
              <a:t>Bismarck Model</a:t>
            </a:r>
          </a:p>
          <a:p>
            <a:pPr lvl="1">
              <a:lnSpc>
                <a:spcPct val="120000"/>
              </a:lnSpc>
            </a:pPr>
            <a:r>
              <a:rPr lang="en-US" sz="1400" b="1" dirty="0" smtClean="0"/>
              <a:t>Insurance: </a:t>
            </a:r>
            <a:r>
              <a:rPr lang="en-US" sz="1400" i="1" u="sng" dirty="0" smtClean="0"/>
              <a:t>Private</a:t>
            </a:r>
            <a:r>
              <a:rPr lang="en-US" sz="1400" dirty="0" smtClean="0"/>
              <a:t>, </a:t>
            </a:r>
            <a:r>
              <a:rPr lang="en-US" sz="1400" i="1" dirty="0" smtClean="0"/>
              <a:t>non- profit </a:t>
            </a:r>
            <a:r>
              <a:rPr lang="en-US" sz="1400" dirty="0" smtClean="0"/>
              <a:t>companies provide insurance.</a:t>
            </a:r>
          </a:p>
          <a:p>
            <a:pPr lvl="1">
              <a:lnSpc>
                <a:spcPct val="120000"/>
              </a:lnSpc>
            </a:pPr>
            <a:r>
              <a:rPr lang="en-US" sz="1400" b="1" dirty="0" smtClean="0"/>
              <a:t>Healthcare</a:t>
            </a:r>
            <a:r>
              <a:rPr lang="en-US" sz="1400" dirty="0" smtClean="0"/>
              <a:t>: </a:t>
            </a:r>
            <a:r>
              <a:rPr lang="en-US" sz="1400" i="1" u="sng" dirty="0" smtClean="0"/>
              <a:t>Private</a:t>
            </a:r>
            <a:r>
              <a:rPr lang="en-US" sz="1400" dirty="0" smtClean="0"/>
              <a:t>, doctors run private businesses.</a:t>
            </a:r>
            <a:endParaRPr lang="en-US" sz="1400" b="1" dirty="0" smtClean="0"/>
          </a:p>
        </p:txBody>
      </p:sp>
      <p:sp>
        <p:nvSpPr>
          <p:cNvPr id="6" name="Content Placeholder 2"/>
          <p:cNvSpPr txBox="1">
            <a:spLocks/>
          </p:cNvSpPr>
          <p:nvPr/>
        </p:nvSpPr>
        <p:spPr>
          <a:xfrm>
            <a:off x="84666" y="4133622"/>
            <a:ext cx="4529667" cy="2513794"/>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20000"/>
              </a:lnSpc>
            </a:pPr>
            <a:r>
              <a:rPr lang="en-US" sz="2000" dirty="0" smtClean="0"/>
              <a:t>National Health Insurance</a:t>
            </a:r>
          </a:p>
          <a:p>
            <a:pPr lvl="1">
              <a:lnSpc>
                <a:spcPct val="120000"/>
              </a:lnSpc>
            </a:pPr>
            <a:r>
              <a:rPr lang="en-US" sz="1400" b="1" dirty="0" smtClean="0"/>
              <a:t>Insurance</a:t>
            </a:r>
            <a:r>
              <a:rPr lang="en-US" sz="1400" dirty="0" smtClean="0"/>
              <a:t>: </a:t>
            </a:r>
            <a:r>
              <a:rPr lang="en-US" sz="1400" i="1" u="sng" dirty="0" smtClean="0"/>
              <a:t>Public</a:t>
            </a:r>
            <a:r>
              <a:rPr lang="en-US" sz="1400" dirty="0" smtClean="0"/>
              <a:t>, provided </a:t>
            </a:r>
            <a:r>
              <a:rPr lang="en-US" sz="1400" dirty="0"/>
              <a:t>and financed by government through tax</a:t>
            </a:r>
            <a:r>
              <a:rPr lang="en-US" sz="1400" dirty="0" smtClean="0"/>
              <a:t>.</a:t>
            </a:r>
          </a:p>
          <a:p>
            <a:pPr lvl="1">
              <a:lnSpc>
                <a:spcPct val="120000"/>
              </a:lnSpc>
            </a:pPr>
            <a:r>
              <a:rPr lang="en-US" sz="1400" b="1" dirty="0"/>
              <a:t>Healthcare</a:t>
            </a:r>
            <a:r>
              <a:rPr lang="en-US" sz="1400" dirty="0"/>
              <a:t>: </a:t>
            </a:r>
            <a:r>
              <a:rPr lang="en-US" sz="1400" i="1" u="sng" dirty="0"/>
              <a:t>Private</a:t>
            </a:r>
            <a:r>
              <a:rPr lang="en-US" sz="1400" dirty="0"/>
              <a:t>, doctors run private businesses.</a:t>
            </a:r>
            <a:endParaRPr lang="en-US" sz="1400" b="1" dirty="0"/>
          </a:p>
          <a:p>
            <a:pPr lvl="1">
              <a:lnSpc>
                <a:spcPct val="120000"/>
              </a:lnSpc>
            </a:pPr>
            <a:endParaRPr lang="en-US" dirty="0"/>
          </a:p>
        </p:txBody>
      </p:sp>
      <p:sp>
        <p:nvSpPr>
          <p:cNvPr id="7" name="Content Placeholder 2"/>
          <p:cNvSpPr txBox="1">
            <a:spLocks/>
          </p:cNvSpPr>
          <p:nvPr/>
        </p:nvSpPr>
        <p:spPr>
          <a:xfrm>
            <a:off x="4614333" y="4235649"/>
            <a:ext cx="4072467" cy="2513794"/>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50000"/>
              </a:lnSpc>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20000"/>
              </a:lnSpc>
            </a:pPr>
            <a:r>
              <a:rPr lang="en-US" sz="2000" dirty="0" smtClean="0"/>
              <a:t>Out-of-pocket</a:t>
            </a:r>
          </a:p>
          <a:p>
            <a:pPr lvl="1">
              <a:lnSpc>
                <a:spcPct val="120000"/>
              </a:lnSpc>
            </a:pPr>
            <a:r>
              <a:rPr lang="en-US" sz="1400" dirty="0" smtClean="0"/>
              <a:t>No formal system for…anything.</a:t>
            </a:r>
          </a:p>
          <a:p>
            <a:pPr lvl="1">
              <a:lnSpc>
                <a:spcPct val="120000"/>
              </a:lnSpc>
            </a:pPr>
            <a:r>
              <a:rPr lang="en-US" sz="1400" dirty="0" smtClean="0"/>
              <a:t>Rich get healthcare</a:t>
            </a:r>
            <a:endParaRPr lang="en-US" sz="1400" dirty="0"/>
          </a:p>
        </p:txBody>
      </p:sp>
      <p:pic>
        <p:nvPicPr>
          <p:cNvPr id="15" name="Picture 14" descr="VA logo.gif"/>
          <p:cNvPicPr>
            <a:picLocks noChangeAspect="1"/>
          </p:cNvPicPr>
          <p:nvPr/>
        </p:nvPicPr>
        <p:blipFill>
          <a:blip r:embed="rId3"/>
          <a:stretch>
            <a:fillRect/>
          </a:stretch>
        </p:blipFill>
        <p:spPr>
          <a:xfrm>
            <a:off x="1824508" y="3244338"/>
            <a:ext cx="1255888" cy="950106"/>
          </a:xfrm>
          <a:prstGeom prst="rect">
            <a:avLst/>
          </a:prstGeom>
        </p:spPr>
      </p:pic>
      <p:pic>
        <p:nvPicPr>
          <p:cNvPr id="16" name="Picture 15" descr="Health Insurance Logo.jpg"/>
          <p:cNvPicPr>
            <a:picLocks noChangeAspect="1"/>
          </p:cNvPicPr>
          <p:nvPr/>
        </p:nvPicPr>
        <p:blipFill>
          <a:blip r:embed="rId4"/>
          <a:stretch>
            <a:fillRect/>
          </a:stretch>
        </p:blipFill>
        <p:spPr>
          <a:xfrm>
            <a:off x="5813778" y="3325429"/>
            <a:ext cx="1539245" cy="808193"/>
          </a:xfrm>
          <a:prstGeom prst="rect">
            <a:avLst/>
          </a:prstGeom>
        </p:spPr>
      </p:pic>
      <p:pic>
        <p:nvPicPr>
          <p:cNvPr id="17" name="Picture 16" descr="Medicare Logo.gif"/>
          <p:cNvPicPr>
            <a:picLocks noChangeAspect="1"/>
          </p:cNvPicPr>
          <p:nvPr/>
        </p:nvPicPr>
        <p:blipFill>
          <a:blip r:embed="rId5"/>
          <a:stretch>
            <a:fillRect/>
          </a:stretch>
        </p:blipFill>
        <p:spPr>
          <a:xfrm>
            <a:off x="1824508" y="5599298"/>
            <a:ext cx="1526195" cy="1068337"/>
          </a:xfrm>
          <a:prstGeom prst="rect">
            <a:avLst/>
          </a:prstGeom>
        </p:spPr>
      </p:pic>
      <p:pic>
        <p:nvPicPr>
          <p:cNvPr id="18" name="Picture 17" descr="Hurricane Katrina.jpg"/>
          <p:cNvPicPr>
            <a:picLocks noChangeAspect="1"/>
          </p:cNvPicPr>
          <p:nvPr/>
        </p:nvPicPr>
        <p:blipFill>
          <a:blip r:embed="rId6"/>
          <a:stretch>
            <a:fillRect/>
          </a:stretch>
        </p:blipFill>
        <p:spPr>
          <a:xfrm>
            <a:off x="5813778" y="5542721"/>
            <a:ext cx="1739255" cy="1181493"/>
          </a:xfrm>
          <a:prstGeom prst="rect">
            <a:avLst/>
          </a:prstGeom>
        </p:spPr>
      </p:pic>
      <p:sp>
        <p:nvSpPr>
          <p:cNvPr id="11" name="TextBox 10"/>
          <p:cNvSpPr txBox="1"/>
          <p:nvPr/>
        </p:nvSpPr>
        <p:spPr>
          <a:xfrm>
            <a:off x="3548182" y="6550223"/>
            <a:ext cx="2132302" cy="307777"/>
          </a:xfrm>
          <a:prstGeom prst="rect">
            <a:avLst/>
          </a:prstGeom>
          <a:noFill/>
        </p:spPr>
        <p:txBody>
          <a:bodyPr wrap="none" rtlCol="0">
            <a:spAutoFit/>
          </a:bodyPr>
          <a:lstStyle/>
          <a:p>
            <a:r>
              <a:rPr lang="en-US" sz="1400" dirty="0" smtClean="0"/>
              <a:t>Credit: PNHP California</a:t>
            </a:r>
            <a:endParaRPr lang="en-US" sz="1400" dirty="0"/>
          </a:p>
        </p:txBody>
      </p:sp>
    </p:spTree>
    <p:extLst>
      <p:ext uri="{BB962C8B-B14F-4D97-AF65-F5344CB8AC3E}">
        <p14:creationId xmlns:p14="http://schemas.microsoft.com/office/powerpoint/2010/main" val="138218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22618" cy="1260909"/>
          </a:xfrm>
        </p:spPr>
        <p:txBody>
          <a:bodyPr>
            <a:normAutofit fontScale="90000"/>
          </a:bodyPr>
          <a:lstStyle/>
          <a:p>
            <a:r>
              <a:rPr lang="en-US" b="1" dirty="0"/>
              <a:t>HR 676: The Expanded and Improved Medicare for All </a:t>
            </a:r>
            <a:r>
              <a:rPr lang="en-US" b="1" dirty="0" smtClean="0"/>
              <a:t>Act</a:t>
            </a:r>
            <a:endParaRPr lang="en-US" b="1" dirty="0"/>
          </a:p>
        </p:txBody>
      </p:sp>
      <p:pic>
        <p:nvPicPr>
          <p:cNvPr id="4" name="Picture 2" descr="Image result for hr 676 expanded and improv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4518" y="2100313"/>
            <a:ext cx="4079105" cy="4079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98720" y="2527291"/>
            <a:ext cx="3721768" cy="3170099"/>
          </a:xfrm>
          <a:prstGeom prst="rect">
            <a:avLst/>
          </a:prstGeom>
          <a:noFill/>
        </p:spPr>
        <p:txBody>
          <a:bodyPr wrap="square" rtlCol="0">
            <a:spAutoFit/>
          </a:bodyPr>
          <a:lstStyle/>
          <a:p>
            <a:pPr algn="ctr"/>
            <a:r>
              <a:rPr lang="en-US" sz="2000" dirty="0" smtClean="0">
                <a:latin typeface="Franklin Gothic Medium" charset="0"/>
                <a:ea typeface="Franklin Gothic Medium" charset="0"/>
                <a:cs typeface="Franklin Gothic Medium" charset="0"/>
              </a:rPr>
              <a:t>“…</a:t>
            </a:r>
            <a:r>
              <a:rPr lang="en-US" sz="2000" dirty="0" smtClean="0"/>
              <a:t>establishing </a:t>
            </a:r>
            <a:r>
              <a:rPr lang="en-US" sz="2000" dirty="0"/>
              <a:t>a non-profit universal single-payer health care system would be the best way to effectively contain health care costs and provide quality care for all Americans</a:t>
            </a:r>
            <a:r>
              <a:rPr lang="en-US" sz="2000" dirty="0" smtClean="0"/>
              <a:t>.”</a:t>
            </a:r>
          </a:p>
          <a:p>
            <a:pPr algn="ctr"/>
            <a:endParaRPr lang="en-US" sz="2000" dirty="0">
              <a:latin typeface="Franklin Gothic Book" charset="0"/>
              <a:ea typeface="Franklin Gothic Book" charset="0"/>
              <a:cs typeface="Franklin Gothic Book" charset="0"/>
            </a:endParaRPr>
          </a:p>
          <a:p>
            <a:pPr algn="ctr"/>
            <a:r>
              <a:rPr lang="en-US" sz="2000" dirty="0" smtClean="0">
                <a:latin typeface="Franklin Gothic Book" charset="0"/>
                <a:ea typeface="Franklin Gothic Book" charset="0"/>
                <a:cs typeface="Franklin Gothic Book" charset="0"/>
              </a:rPr>
              <a:t>-Representative John Conyers, Jr. (D-</a:t>
            </a:r>
            <a:r>
              <a:rPr lang="en-US" sz="2000" dirty="0" err="1" smtClean="0">
                <a:latin typeface="Franklin Gothic Book" charset="0"/>
                <a:ea typeface="Franklin Gothic Book" charset="0"/>
                <a:cs typeface="Franklin Gothic Book" charset="0"/>
              </a:rPr>
              <a:t>Mich</a:t>
            </a:r>
            <a:r>
              <a:rPr lang="en-US" sz="2000" dirty="0" smtClean="0">
                <a:latin typeface="Franklin Gothic Book" charset="0"/>
                <a:ea typeface="Franklin Gothic Book" charset="0"/>
                <a:cs typeface="Franklin Gothic Book" charset="0"/>
              </a:rPr>
              <a:t>)</a:t>
            </a:r>
            <a:endParaRPr lang="en-US" sz="2000" dirty="0">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678152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2336533"/>
          </a:xfrm>
        </p:spPr>
        <p:txBody>
          <a:bodyPr/>
          <a:lstStyle/>
          <a:p>
            <a:r>
              <a:rPr lang="en-US" dirty="0"/>
              <a:t>Establishes Medicare for All Program to provide all individuals residing in the United States and U.S. territories with health care from birth until death including</a:t>
            </a:r>
            <a:r>
              <a:rPr lang="en-US" dirty="0" smtClean="0"/>
              <a:t>:</a:t>
            </a:r>
            <a:br>
              <a:rPr lang="en-US" dirty="0" smtClean="0"/>
            </a:br>
            <a:endParaRPr lang="en-US" dirty="0"/>
          </a:p>
        </p:txBody>
      </p:sp>
      <p:sp>
        <p:nvSpPr>
          <p:cNvPr id="4" name="Title 1"/>
          <p:cNvSpPr>
            <a:spLocks noGrp="1"/>
          </p:cNvSpPr>
          <p:nvPr>
            <p:ph type="title"/>
          </p:nvPr>
        </p:nvSpPr>
        <p:spPr>
          <a:xfrm>
            <a:off x="1" y="0"/>
            <a:ext cx="8922618" cy="1260909"/>
          </a:xfrm>
        </p:spPr>
        <p:txBody>
          <a:bodyPr>
            <a:normAutofit fontScale="90000"/>
          </a:bodyPr>
          <a:lstStyle/>
          <a:p>
            <a:r>
              <a:rPr lang="en-US" b="1" dirty="0"/>
              <a:t>HR 676: The Expanded and Improved Medicare for All </a:t>
            </a:r>
            <a:r>
              <a:rPr lang="en-US" b="1" dirty="0" smtClean="0"/>
              <a:t>Act</a:t>
            </a:r>
            <a:endParaRPr lang="en-US" b="1" dirty="0"/>
          </a:p>
        </p:txBody>
      </p:sp>
      <p:sp>
        <p:nvSpPr>
          <p:cNvPr id="5" name="Content Placeholder 2"/>
          <p:cNvSpPr txBox="1">
            <a:spLocks/>
          </p:cNvSpPr>
          <p:nvPr/>
        </p:nvSpPr>
        <p:spPr>
          <a:xfrm>
            <a:off x="612648" y="3793157"/>
            <a:ext cx="8153400" cy="2338136"/>
          </a:xfrm>
          <a:prstGeom prst="rect">
            <a:avLst/>
          </a:prstGeom>
        </p:spPr>
        <p:txBody>
          <a:bodyPr vert="horz" numCol="2">
            <a:normAutofit fontScale="7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2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base"/>
            <a:r>
              <a:rPr lang="en-US" dirty="0"/>
              <a:t>all medically necessary care</a:t>
            </a:r>
          </a:p>
          <a:p>
            <a:pPr fontAlgn="base"/>
            <a:r>
              <a:rPr lang="en-US" dirty="0"/>
              <a:t>primary care and prevention</a:t>
            </a:r>
          </a:p>
          <a:p>
            <a:pPr fontAlgn="base"/>
            <a:r>
              <a:rPr lang="en-US" dirty="0"/>
              <a:t>dietary and nutritional therapies</a:t>
            </a:r>
          </a:p>
          <a:p>
            <a:pPr fontAlgn="base"/>
            <a:r>
              <a:rPr lang="en-US" dirty="0"/>
              <a:t>prescription drugs</a:t>
            </a:r>
          </a:p>
          <a:p>
            <a:pPr fontAlgn="base"/>
            <a:r>
              <a:rPr lang="en-US" dirty="0"/>
              <a:t>emergency care</a:t>
            </a:r>
          </a:p>
          <a:p>
            <a:pPr fontAlgn="base"/>
            <a:r>
              <a:rPr lang="en-US" dirty="0"/>
              <a:t>long-term care</a:t>
            </a:r>
          </a:p>
          <a:p>
            <a:pPr fontAlgn="base"/>
            <a:r>
              <a:rPr lang="en-US" dirty="0"/>
              <a:t>mental health services</a:t>
            </a:r>
          </a:p>
          <a:p>
            <a:pPr fontAlgn="base"/>
            <a:r>
              <a:rPr lang="en-US" dirty="0"/>
              <a:t>dental services</a:t>
            </a:r>
          </a:p>
          <a:p>
            <a:pPr fontAlgn="base"/>
            <a:r>
              <a:rPr lang="en-US" dirty="0"/>
              <a:t>and vision </a:t>
            </a:r>
            <a:r>
              <a:rPr lang="en-US" dirty="0" smtClean="0"/>
              <a:t>care</a:t>
            </a:r>
            <a:br>
              <a:rPr lang="en-US" dirty="0" smtClean="0"/>
            </a:br>
            <a:endParaRPr lang="en-US" dirty="0"/>
          </a:p>
        </p:txBody>
      </p:sp>
    </p:spTree>
    <p:extLst>
      <p:ext uri="{BB962C8B-B14F-4D97-AF65-F5344CB8AC3E}">
        <p14:creationId xmlns:p14="http://schemas.microsoft.com/office/powerpoint/2010/main" val="2877145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Institutional </a:t>
            </a:r>
            <a:r>
              <a:rPr lang="en-US" dirty="0" smtClean="0"/>
              <a:t>Participation</a:t>
            </a:r>
            <a:endParaRPr lang="en-US" dirty="0"/>
          </a:p>
        </p:txBody>
      </p:sp>
      <p:sp>
        <p:nvSpPr>
          <p:cNvPr id="3" name="Content Placeholder 2"/>
          <p:cNvSpPr>
            <a:spLocks noGrp="1"/>
          </p:cNvSpPr>
          <p:nvPr>
            <p:ph sz="quarter" idx="1"/>
          </p:nvPr>
        </p:nvSpPr>
        <p:spPr/>
        <p:txBody>
          <a:bodyPr>
            <a:normAutofit fontScale="85000" lnSpcReduction="10000"/>
          </a:bodyPr>
          <a:lstStyle/>
          <a:p>
            <a:pPr fontAlgn="base"/>
            <a:r>
              <a:rPr lang="en-US" dirty="0"/>
              <a:t>Only public or nonprofit institution participation</a:t>
            </a:r>
          </a:p>
          <a:p>
            <a:pPr fontAlgn="base"/>
            <a:r>
              <a:rPr lang="en-US" dirty="0"/>
              <a:t>Nonprofit health maintenance organizations (HMOs) that deliver care in their own facilities may participate</a:t>
            </a:r>
          </a:p>
          <a:p>
            <a:pPr fontAlgn="base"/>
            <a:r>
              <a:rPr lang="en-US" dirty="0"/>
              <a:t>No sales of duplicated benefits, may sell benefits that are not medically necessary</a:t>
            </a:r>
          </a:p>
          <a:p>
            <a:pPr fontAlgn="base"/>
            <a:r>
              <a:rPr lang="en-US" dirty="0"/>
              <a:t>The bill sets forth methods to pay institutional providers and health professionals for services. Financial incentives between HMOs and physicians based on utilization are prohibited</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4012898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 Cosponsors: 61</a:t>
            </a:r>
            <a:endParaRPr lang="en-US" dirty="0"/>
          </a:p>
        </p:txBody>
      </p:sp>
      <p:pic>
        <p:nvPicPr>
          <p:cNvPr id="2050" name="Picture 2" descr="https://lh6.googleusercontent.com/H7_ZeZrFzztWbjItlYYSeMMhG1ISrQTlQruW9Kmexr8h-sHnjl2SewZqBcRTPpkbrD-uep0JpN8vteswPwn454Tb5L5eEyji8oshvMBVx3VIkLlTPqTQxuYo0y10JkSKGIMC8sufrk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91322"/>
            <a:ext cx="8851526" cy="49789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47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78158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Healthcare Act</a:t>
            </a:r>
            <a:endParaRPr lang="en-US" dirty="0"/>
          </a:p>
        </p:txBody>
      </p:sp>
      <p:sp>
        <p:nvSpPr>
          <p:cNvPr id="3" name="TextBox 2"/>
          <p:cNvSpPr txBox="1"/>
          <p:nvPr/>
        </p:nvSpPr>
        <p:spPr>
          <a:xfrm>
            <a:off x="327259" y="1771048"/>
            <a:ext cx="3157086" cy="430887"/>
          </a:xfrm>
          <a:prstGeom prst="rect">
            <a:avLst/>
          </a:prstGeom>
          <a:noFill/>
        </p:spPr>
        <p:txBody>
          <a:bodyPr wrap="square" rtlCol="0">
            <a:spAutoFit/>
          </a:bodyPr>
          <a:lstStyle/>
          <a:p>
            <a:r>
              <a:rPr lang="en-US" sz="2200" dirty="0" smtClean="0"/>
              <a:t>Individual Mandate</a:t>
            </a:r>
            <a:endParaRPr lang="en-US" sz="2200" dirty="0"/>
          </a:p>
        </p:txBody>
      </p:sp>
      <p:sp>
        <p:nvSpPr>
          <p:cNvPr id="4" name="TextBox 3"/>
          <p:cNvSpPr txBox="1"/>
          <p:nvPr/>
        </p:nvSpPr>
        <p:spPr>
          <a:xfrm>
            <a:off x="5638801" y="1783662"/>
            <a:ext cx="3157086" cy="430887"/>
          </a:xfrm>
          <a:prstGeom prst="rect">
            <a:avLst/>
          </a:prstGeom>
          <a:noFill/>
        </p:spPr>
        <p:txBody>
          <a:bodyPr wrap="square" rtlCol="0">
            <a:spAutoFit/>
          </a:bodyPr>
          <a:lstStyle/>
          <a:p>
            <a:r>
              <a:rPr lang="en-US" sz="2200" b="1" dirty="0" smtClean="0">
                <a:solidFill>
                  <a:schemeClr val="accent6">
                    <a:lumMod val="60000"/>
                    <a:lumOff val="40000"/>
                  </a:schemeClr>
                </a:solidFill>
                <a:effectLst>
                  <a:outerShdw blurRad="38100" dist="38100" dir="2700000" algn="tl">
                    <a:srgbClr val="000000">
                      <a:alpha val="43137"/>
                    </a:srgbClr>
                  </a:outerShdw>
                </a:effectLst>
              </a:rPr>
              <a:t>Repealed</a:t>
            </a:r>
            <a:endParaRPr lang="en-US" sz="2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327258" y="5448001"/>
            <a:ext cx="4417997" cy="430887"/>
          </a:xfrm>
          <a:prstGeom prst="rect">
            <a:avLst/>
          </a:prstGeom>
          <a:noFill/>
        </p:spPr>
        <p:txBody>
          <a:bodyPr wrap="square" rtlCol="0">
            <a:spAutoFit/>
          </a:bodyPr>
          <a:lstStyle/>
          <a:p>
            <a:r>
              <a:rPr lang="en-US" sz="2200" dirty="0" smtClean="0"/>
              <a:t>Charging more for the Elderly</a:t>
            </a:r>
            <a:endParaRPr lang="en-US" sz="2200" dirty="0"/>
          </a:p>
        </p:txBody>
      </p:sp>
      <p:sp>
        <p:nvSpPr>
          <p:cNvPr id="6" name="TextBox 5"/>
          <p:cNvSpPr txBox="1"/>
          <p:nvPr/>
        </p:nvSpPr>
        <p:spPr>
          <a:xfrm>
            <a:off x="327258" y="2985316"/>
            <a:ext cx="3157086" cy="430887"/>
          </a:xfrm>
          <a:prstGeom prst="rect">
            <a:avLst/>
          </a:prstGeom>
          <a:noFill/>
        </p:spPr>
        <p:txBody>
          <a:bodyPr wrap="square" rtlCol="0">
            <a:spAutoFit/>
          </a:bodyPr>
          <a:lstStyle/>
          <a:p>
            <a:r>
              <a:rPr lang="en-US" sz="2200" dirty="0" smtClean="0"/>
              <a:t>Copayment Subsidies</a:t>
            </a:r>
            <a:endParaRPr lang="en-US" sz="2200" dirty="0"/>
          </a:p>
        </p:txBody>
      </p:sp>
      <p:sp>
        <p:nvSpPr>
          <p:cNvPr id="7" name="TextBox 6"/>
          <p:cNvSpPr txBox="1"/>
          <p:nvPr/>
        </p:nvSpPr>
        <p:spPr>
          <a:xfrm>
            <a:off x="327259" y="3598563"/>
            <a:ext cx="3157086" cy="430887"/>
          </a:xfrm>
          <a:prstGeom prst="rect">
            <a:avLst/>
          </a:prstGeom>
          <a:noFill/>
        </p:spPr>
        <p:txBody>
          <a:bodyPr wrap="square" rtlCol="0">
            <a:spAutoFit/>
          </a:bodyPr>
          <a:lstStyle/>
          <a:p>
            <a:r>
              <a:rPr lang="en-US" sz="2200" dirty="0" smtClean="0"/>
              <a:t>Premium Subsidies</a:t>
            </a:r>
            <a:endParaRPr lang="en-US" sz="2200" dirty="0"/>
          </a:p>
        </p:txBody>
      </p:sp>
      <p:sp>
        <p:nvSpPr>
          <p:cNvPr id="8" name="TextBox 7"/>
          <p:cNvSpPr txBox="1"/>
          <p:nvPr/>
        </p:nvSpPr>
        <p:spPr>
          <a:xfrm>
            <a:off x="327258" y="4210915"/>
            <a:ext cx="3157086" cy="430887"/>
          </a:xfrm>
          <a:prstGeom prst="rect">
            <a:avLst/>
          </a:prstGeom>
          <a:noFill/>
        </p:spPr>
        <p:txBody>
          <a:bodyPr wrap="square" rtlCol="0">
            <a:spAutoFit/>
          </a:bodyPr>
          <a:lstStyle/>
          <a:p>
            <a:r>
              <a:rPr lang="en-US" sz="2200" dirty="0" smtClean="0"/>
              <a:t>Medicaid expansion</a:t>
            </a:r>
            <a:endParaRPr lang="en-US" sz="2200" dirty="0"/>
          </a:p>
        </p:txBody>
      </p:sp>
      <p:sp>
        <p:nvSpPr>
          <p:cNvPr id="9" name="TextBox 8"/>
          <p:cNvSpPr txBox="1"/>
          <p:nvPr/>
        </p:nvSpPr>
        <p:spPr>
          <a:xfrm>
            <a:off x="327258" y="4823267"/>
            <a:ext cx="3946358" cy="430887"/>
          </a:xfrm>
          <a:prstGeom prst="rect">
            <a:avLst/>
          </a:prstGeom>
          <a:noFill/>
        </p:spPr>
        <p:txBody>
          <a:bodyPr wrap="square" rtlCol="0">
            <a:spAutoFit/>
          </a:bodyPr>
          <a:lstStyle/>
          <a:p>
            <a:r>
              <a:rPr lang="en-US" sz="2200" dirty="0" smtClean="0"/>
              <a:t>Health Savings Accounts</a:t>
            </a:r>
            <a:endParaRPr lang="en-US" sz="2200" dirty="0"/>
          </a:p>
        </p:txBody>
      </p:sp>
      <p:sp>
        <p:nvSpPr>
          <p:cNvPr id="10" name="TextBox 9"/>
          <p:cNvSpPr txBox="1"/>
          <p:nvPr/>
        </p:nvSpPr>
        <p:spPr>
          <a:xfrm>
            <a:off x="327258" y="2368205"/>
            <a:ext cx="3157086" cy="430887"/>
          </a:xfrm>
          <a:prstGeom prst="rect">
            <a:avLst/>
          </a:prstGeom>
          <a:noFill/>
        </p:spPr>
        <p:txBody>
          <a:bodyPr wrap="square" rtlCol="0">
            <a:spAutoFit/>
          </a:bodyPr>
          <a:lstStyle/>
          <a:p>
            <a:r>
              <a:rPr lang="en-US" sz="2200" dirty="0" smtClean="0"/>
              <a:t>Employer Mandate</a:t>
            </a:r>
            <a:endParaRPr lang="en-US" sz="2200" dirty="0"/>
          </a:p>
        </p:txBody>
      </p:sp>
      <p:sp>
        <p:nvSpPr>
          <p:cNvPr id="11" name="TextBox 10"/>
          <p:cNvSpPr txBox="1"/>
          <p:nvPr/>
        </p:nvSpPr>
        <p:spPr>
          <a:xfrm>
            <a:off x="-1" y="6072735"/>
            <a:ext cx="4562373" cy="646331"/>
          </a:xfrm>
          <a:prstGeom prst="rect">
            <a:avLst/>
          </a:prstGeom>
          <a:noFill/>
        </p:spPr>
        <p:txBody>
          <a:bodyPr wrap="square" rtlCol="0">
            <a:spAutoFit/>
          </a:bodyPr>
          <a:lstStyle/>
          <a:p>
            <a:r>
              <a:rPr lang="en-US" sz="3600" b="1" dirty="0" smtClean="0">
                <a:solidFill>
                  <a:schemeClr val="accent5"/>
                </a:solidFill>
                <a:effectLst>
                  <a:outerShdw blurRad="38100" dist="38100" dir="2700000" algn="tl">
                    <a:srgbClr val="000000">
                      <a:alpha val="43137"/>
                    </a:srgbClr>
                  </a:outerShdw>
                </a:effectLst>
              </a:rPr>
              <a:t>STEP TOWARDS UHC</a:t>
            </a:r>
            <a:endParaRPr lang="en-US" sz="3600" b="1" dirty="0">
              <a:solidFill>
                <a:schemeClr val="accent5"/>
              </a:solidFill>
              <a:effectLst>
                <a:outerShdw blurRad="38100" dist="38100" dir="2700000" algn="tl">
                  <a:srgbClr val="000000">
                    <a:alpha val="43137"/>
                  </a:srgbClr>
                </a:outerShdw>
              </a:effectLst>
            </a:endParaRPr>
          </a:p>
        </p:txBody>
      </p:sp>
      <p:sp>
        <p:nvSpPr>
          <p:cNvPr id="13" name="TextBox 12"/>
          <p:cNvSpPr txBox="1"/>
          <p:nvPr/>
        </p:nvSpPr>
        <p:spPr>
          <a:xfrm>
            <a:off x="5638801" y="2368205"/>
            <a:ext cx="3157086" cy="430887"/>
          </a:xfrm>
          <a:prstGeom prst="rect">
            <a:avLst/>
          </a:prstGeom>
          <a:noFill/>
        </p:spPr>
        <p:txBody>
          <a:bodyPr wrap="square" rtlCol="0">
            <a:spAutoFit/>
          </a:bodyPr>
          <a:lstStyle/>
          <a:p>
            <a:r>
              <a:rPr lang="en-US" sz="2200" b="1" dirty="0" smtClean="0">
                <a:solidFill>
                  <a:schemeClr val="accent6">
                    <a:lumMod val="60000"/>
                    <a:lumOff val="40000"/>
                  </a:schemeClr>
                </a:solidFill>
                <a:effectLst>
                  <a:outerShdw blurRad="38100" dist="38100" dir="2700000" algn="tl">
                    <a:srgbClr val="000000">
                      <a:alpha val="43137"/>
                    </a:srgbClr>
                  </a:outerShdw>
                </a:effectLst>
              </a:rPr>
              <a:t>Repealed</a:t>
            </a:r>
            <a:endParaRPr lang="en-US" sz="2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14" name="TextBox 13"/>
          <p:cNvSpPr txBox="1"/>
          <p:nvPr/>
        </p:nvSpPr>
        <p:spPr>
          <a:xfrm>
            <a:off x="5638801" y="2975355"/>
            <a:ext cx="3157086" cy="430887"/>
          </a:xfrm>
          <a:prstGeom prst="rect">
            <a:avLst/>
          </a:prstGeom>
          <a:noFill/>
        </p:spPr>
        <p:txBody>
          <a:bodyPr wrap="square" rtlCol="0">
            <a:spAutoFit/>
          </a:bodyPr>
          <a:lstStyle/>
          <a:p>
            <a:r>
              <a:rPr lang="en-US" sz="2200" b="1" dirty="0" smtClean="0">
                <a:solidFill>
                  <a:schemeClr val="accent6">
                    <a:lumMod val="60000"/>
                    <a:lumOff val="40000"/>
                  </a:schemeClr>
                </a:solidFill>
                <a:effectLst>
                  <a:outerShdw blurRad="38100" dist="38100" dir="2700000" algn="tl">
                    <a:srgbClr val="000000">
                      <a:alpha val="43137"/>
                    </a:srgbClr>
                  </a:outerShdw>
                </a:effectLst>
              </a:rPr>
              <a:t>Repealed</a:t>
            </a:r>
            <a:endParaRPr lang="en-US" sz="2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15" name="TextBox 14"/>
          <p:cNvSpPr txBox="1"/>
          <p:nvPr/>
        </p:nvSpPr>
        <p:spPr>
          <a:xfrm>
            <a:off x="5638801" y="3612473"/>
            <a:ext cx="3157086" cy="430887"/>
          </a:xfrm>
          <a:prstGeom prst="rect">
            <a:avLst/>
          </a:prstGeom>
          <a:noFill/>
        </p:spPr>
        <p:txBody>
          <a:bodyPr wrap="square" rtlCol="0">
            <a:spAutoFit/>
          </a:bodyPr>
          <a:lstStyle/>
          <a:p>
            <a:r>
              <a:rPr lang="en-US" sz="2200" b="1" dirty="0" smtClean="0">
                <a:solidFill>
                  <a:srgbClr val="FFFF00"/>
                </a:solidFill>
                <a:effectLst>
                  <a:outerShdw blurRad="38100" dist="38100" dir="2700000" algn="tl">
                    <a:srgbClr val="000000">
                      <a:alpha val="43137"/>
                    </a:srgbClr>
                  </a:outerShdw>
                </a:effectLst>
              </a:rPr>
              <a:t>Income -&gt; Age Based</a:t>
            </a:r>
            <a:endParaRPr lang="en-US" sz="2200" b="1" dirty="0">
              <a:solidFill>
                <a:srgbClr val="FFFF00"/>
              </a:solidFill>
              <a:effectLst>
                <a:outerShdw blurRad="38100" dist="38100" dir="2700000" algn="tl">
                  <a:srgbClr val="000000">
                    <a:alpha val="43137"/>
                  </a:srgbClr>
                </a:outerShdw>
              </a:effectLst>
            </a:endParaRPr>
          </a:p>
        </p:txBody>
      </p:sp>
      <p:sp>
        <p:nvSpPr>
          <p:cNvPr id="16" name="TextBox 15"/>
          <p:cNvSpPr txBox="1"/>
          <p:nvPr/>
        </p:nvSpPr>
        <p:spPr>
          <a:xfrm>
            <a:off x="5638801" y="4210915"/>
            <a:ext cx="3418572" cy="430887"/>
          </a:xfrm>
          <a:prstGeom prst="rect">
            <a:avLst/>
          </a:prstGeom>
          <a:noFill/>
        </p:spPr>
        <p:txBody>
          <a:bodyPr wrap="square" rtlCol="0">
            <a:spAutoFit/>
          </a:bodyPr>
          <a:lstStyle/>
          <a:p>
            <a:r>
              <a:rPr lang="en-US" sz="2200" b="1" dirty="0" smtClean="0">
                <a:solidFill>
                  <a:srgbClr val="FFFF00"/>
                </a:solidFill>
                <a:effectLst>
                  <a:outerShdw blurRad="38100" dist="38100" dir="2700000" algn="tl">
                    <a:srgbClr val="000000">
                      <a:alpha val="43137"/>
                    </a:srgbClr>
                  </a:outerShdw>
                </a:effectLst>
              </a:rPr>
              <a:t>Reduction starting 2020</a:t>
            </a:r>
            <a:endParaRPr lang="en-US" sz="2200" b="1" dirty="0">
              <a:solidFill>
                <a:srgbClr val="FFFF00"/>
              </a:solidFill>
              <a:effectLst>
                <a:outerShdw blurRad="38100" dist="38100" dir="2700000" algn="tl">
                  <a:srgbClr val="000000">
                    <a:alpha val="43137"/>
                  </a:srgbClr>
                </a:outerShdw>
              </a:effectLst>
            </a:endParaRPr>
          </a:p>
        </p:txBody>
      </p:sp>
      <p:sp>
        <p:nvSpPr>
          <p:cNvPr id="17" name="TextBox 16"/>
          <p:cNvSpPr txBox="1"/>
          <p:nvPr/>
        </p:nvSpPr>
        <p:spPr>
          <a:xfrm>
            <a:off x="5638801" y="4823266"/>
            <a:ext cx="3157086" cy="430887"/>
          </a:xfrm>
          <a:prstGeom prst="rect">
            <a:avLst/>
          </a:prstGeom>
          <a:noFill/>
        </p:spPr>
        <p:txBody>
          <a:bodyPr wrap="square" rtlCol="0">
            <a:spAutoFit/>
          </a:bodyPr>
          <a:lstStyle/>
          <a:p>
            <a:r>
              <a:rPr lang="en-US" sz="2200" b="1" dirty="0" smtClean="0">
                <a:solidFill>
                  <a:srgbClr val="FFFF00"/>
                </a:solidFill>
                <a:effectLst>
                  <a:outerShdw blurRad="38100" dist="38100" dir="2700000" algn="tl">
                    <a:srgbClr val="000000">
                      <a:alpha val="43137"/>
                    </a:srgbClr>
                  </a:outerShdw>
                </a:effectLst>
              </a:rPr>
              <a:t>Increased caps</a:t>
            </a:r>
            <a:endParaRPr lang="en-US" sz="22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5638801" y="5434053"/>
            <a:ext cx="3157086" cy="430887"/>
          </a:xfrm>
          <a:prstGeom prst="rect">
            <a:avLst/>
          </a:prstGeom>
          <a:noFill/>
        </p:spPr>
        <p:txBody>
          <a:bodyPr wrap="square" rtlCol="0">
            <a:spAutoFit/>
          </a:bodyPr>
          <a:lstStyle/>
          <a:p>
            <a:r>
              <a:rPr lang="en-US" sz="2200" b="1" dirty="0" smtClean="0">
                <a:solidFill>
                  <a:srgbClr val="FFFF00"/>
                </a:solidFill>
                <a:effectLst>
                  <a:outerShdw blurRad="38100" dist="38100" dir="2700000" algn="tl">
                    <a:srgbClr val="000000">
                      <a:alpha val="43137"/>
                    </a:srgbClr>
                  </a:outerShdw>
                </a:effectLst>
              </a:rPr>
              <a:t>From 3:1 to 5:1</a:t>
            </a:r>
            <a:endParaRPr lang="en-US" sz="2200" b="1" dirty="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5003932" y="6062304"/>
            <a:ext cx="4140069"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STEP BACKWARDS</a:t>
            </a:r>
            <a:endParaRPr lang="en-US" sz="3600" b="1" dirty="0">
              <a:solidFill>
                <a:srgbClr val="FF0000"/>
              </a:solidFill>
              <a:effectLst>
                <a:outerShdw blurRad="38100" dist="38100" dir="2700000" algn="tl">
                  <a:srgbClr val="000000">
                    <a:alpha val="43137"/>
                  </a:srgbClr>
                </a:outerShdw>
              </a:effectLst>
            </a:endParaRPr>
          </a:p>
        </p:txBody>
      </p:sp>
      <p:sp>
        <p:nvSpPr>
          <p:cNvPr id="20" name="Right Arrow 19"/>
          <p:cNvSpPr/>
          <p:nvPr/>
        </p:nvSpPr>
        <p:spPr>
          <a:xfrm>
            <a:off x="4562373" y="1905803"/>
            <a:ext cx="808522" cy="202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4562373" y="2482583"/>
            <a:ext cx="808522" cy="202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4562373" y="3089733"/>
            <a:ext cx="808522" cy="202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4562373" y="3712941"/>
            <a:ext cx="808522" cy="202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4562373" y="4324920"/>
            <a:ext cx="808522" cy="202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4562373" y="4936899"/>
            <a:ext cx="808522" cy="202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a:off x="4562373" y="5537649"/>
            <a:ext cx="808522" cy="2021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a:off x="4437246" y="6166691"/>
            <a:ext cx="566686" cy="404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794408" y="1743091"/>
            <a:ext cx="1867301" cy="553998"/>
          </a:xfrm>
          <a:prstGeom prst="rect">
            <a:avLst/>
          </a:prstGeom>
          <a:noFill/>
        </p:spPr>
        <p:txBody>
          <a:bodyPr wrap="square" rtlCol="0">
            <a:spAutoFit/>
          </a:bodyPr>
          <a:lstStyle/>
          <a:p>
            <a:r>
              <a:rPr lang="en-US" sz="3000" b="1" dirty="0" smtClean="0">
                <a:effectLst>
                  <a:outerShdw blurRad="38100" dist="38100" dir="2700000" algn="tl">
                    <a:srgbClr val="000000">
                      <a:alpha val="43137"/>
                    </a:srgbClr>
                  </a:outerShdw>
                </a:effectLst>
              </a:rPr>
              <a:t>BOO!</a:t>
            </a:r>
            <a:endParaRPr lang="en-US" sz="3000" b="1" dirty="0">
              <a:effectLst>
                <a:outerShdw blurRad="38100" dist="38100" dir="2700000" algn="tl">
                  <a:srgbClr val="000000">
                    <a:alpha val="43137"/>
                  </a:srgbClr>
                </a:outerShdw>
              </a:effectLst>
            </a:endParaRPr>
          </a:p>
        </p:txBody>
      </p:sp>
      <p:sp>
        <p:nvSpPr>
          <p:cNvPr id="29" name="TextBox 28"/>
          <p:cNvSpPr txBox="1"/>
          <p:nvPr/>
        </p:nvSpPr>
        <p:spPr>
          <a:xfrm>
            <a:off x="5794407" y="2337580"/>
            <a:ext cx="1867301" cy="553998"/>
          </a:xfrm>
          <a:prstGeom prst="rect">
            <a:avLst/>
          </a:prstGeom>
          <a:noFill/>
        </p:spPr>
        <p:txBody>
          <a:bodyPr wrap="square" rtlCol="0">
            <a:spAutoFit/>
          </a:bodyPr>
          <a:lstStyle/>
          <a:p>
            <a:r>
              <a:rPr lang="en-US" sz="3000" b="1" dirty="0" smtClean="0">
                <a:effectLst>
                  <a:outerShdw blurRad="38100" dist="38100" dir="2700000" algn="tl">
                    <a:srgbClr val="000000">
                      <a:alpha val="43137"/>
                    </a:srgbClr>
                  </a:outerShdw>
                </a:effectLst>
              </a:rPr>
              <a:t>BOO!</a:t>
            </a:r>
            <a:endParaRPr lang="en-US" sz="3000" b="1" dirty="0">
              <a:effectLst>
                <a:outerShdw blurRad="38100" dist="38100" dir="2700000" algn="tl">
                  <a:srgbClr val="000000">
                    <a:alpha val="43137"/>
                  </a:srgbClr>
                </a:outerShdw>
              </a:effectLst>
            </a:endParaRPr>
          </a:p>
        </p:txBody>
      </p:sp>
      <p:sp>
        <p:nvSpPr>
          <p:cNvPr id="30" name="TextBox 29"/>
          <p:cNvSpPr txBox="1"/>
          <p:nvPr/>
        </p:nvSpPr>
        <p:spPr>
          <a:xfrm>
            <a:off x="5794406" y="2938567"/>
            <a:ext cx="1867301" cy="553998"/>
          </a:xfrm>
          <a:prstGeom prst="rect">
            <a:avLst/>
          </a:prstGeom>
          <a:noFill/>
        </p:spPr>
        <p:txBody>
          <a:bodyPr wrap="square" rtlCol="0">
            <a:spAutoFit/>
          </a:bodyPr>
          <a:lstStyle/>
          <a:p>
            <a:r>
              <a:rPr lang="en-US" sz="3000" b="1" dirty="0" smtClean="0">
                <a:effectLst>
                  <a:outerShdw blurRad="38100" dist="38100" dir="2700000" algn="tl">
                    <a:srgbClr val="000000">
                      <a:alpha val="43137"/>
                    </a:srgbClr>
                  </a:outerShdw>
                </a:effectLst>
              </a:rPr>
              <a:t>BOO!</a:t>
            </a:r>
            <a:endParaRPr lang="en-US" sz="3000" b="1" dirty="0">
              <a:effectLst>
                <a:outerShdw blurRad="38100" dist="38100" dir="2700000" algn="tl">
                  <a:srgbClr val="000000">
                    <a:alpha val="43137"/>
                  </a:srgbClr>
                </a:outerShdw>
              </a:effectLst>
            </a:endParaRPr>
          </a:p>
        </p:txBody>
      </p:sp>
      <p:sp>
        <p:nvSpPr>
          <p:cNvPr id="32" name="TextBox 31"/>
          <p:cNvSpPr txBox="1"/>
          <p:nvPr/>
        </p:nvSpPr>
        <p:spPr>
          <a:xfrm>
            <a:off x="6283693" y="3511584"/>
            <a:ext cx="1867301" cy="615553"/>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BOO!</a:t>
            </a:r>
            <a:endParaRPr lang="en-US" sz="3400" b="1" dirty="0">
              <a:effectLst>
                <a:outerShdw blurRad="38100" dist="38100" dir="2700000" algn="tl">
                  <a:srgbClr val="000000">
                    <a:alpha val="43137"/>
                  </a:srgbClr>
                </a:outerShdw>
              </a:effectLst>
            </a:endParaRPr>
          </a:p>
        </p:txBody>
      </p:sp>
      <p:sp>
        <p:nvSpPr>
          <p:cNvPr id="33" name="TextBox 32"/>
          <p:cNvSpPr txBox="1"/>
          <p:nvPr/>
        </p:nvSpPr>
        <p:spPr>
          <a:xfrm>
            <a:off x="6302942" y="4106648"/>
            <a:ext cx="1867301" cy="615553"/>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BOO!</a:t>
            </a:r>
            <a:endParaRPr lang="en-US" sz="3400" b="1" dirty="0">
              <a:effectLst>
                <a:outerShdw blurRad="38100" dist="38100" dir="2700000" algn="tl">
                  <a:srgbClr val="000000">
                    <a:alpha val="43137"/>
                  </a:srgbClr>
                </a:outerShdw>
              </a:effectLst>
            </a:endParaRPr>
          </a:p>
        </p:txBody>
      </p:sp>
      <p:sp>
        <p:nvSpPr>
          <p:cNvPr id="34" name="TextBox 33"/>
          <p:cNvSpPr txBox="1"/>
          <p:nvPr/>
        </p:nvSpPr>
        <p:spPr>
          <a:xfrm>
            <a:off x="6302942" y="4747044"/>
            <a:ext cx="1867301" cy="615553"/>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BOO!</a:t>
            </a:r>
            <a:endParaRPr lang="en-US" sz="3400" b="1" dirty="0">
              <a:effectLst>
                <a:outerShdw blurRad="38100" dist="38100" dir="2700000" algn="tl">
                  <a:srgbClr val="000000">
                    <a:alpha val="43137"/>
                  </a:srgbClr>
                </a:outerShdw>
              </a:effectLst>
            </a:endParaRPr>
          </a:p>
        </p:txBody>
      </p:sp>
      <p:sp>
        <p:nvSpPr>
          <p:cNvPr id="35" name="TextBox 34"/>
          <p:cNvSpPr txBox="1"/>
          <p:nvPr/>
        </p:nvSpPr>
        <p:spPr>
          <a:xfrm>
            <a:off x="6310963" y="5348196"/>
            <a:ext cx="1867301" cy="615553"/>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rPr>
              <a:t>BOO!</a:t>
            </a:r>
            <a:endParaRPr lang="en-US" sz="3400" b="1" dirty="0">
              <a:effectLst>
                <a:outerShdw blurRad="38100" dist="38100" dir="2700000" algn="tl">
                  <a:srgbClr val="000000">
                    <a:alpha val="43137"/>
                  </a:srgbClr>
                </a:outerShdw>
              </a:effectLst>
            </a:endParaRPr>
          </a:p>
        </p:txBody>
      </p:sp>
      <p:sp>
        <p:nvSpPr>
          <p:cNvPr id="36" name="TextBox 35"/>
          <p:cNvSpPr txBox="1"/>
          <p:nvPr/>
        </p:nvSpPr>
        <p:spPr>
          <a:xfrm>
            <a:off x="5512869" y="6629000"/>
            <a:ext cx="3544504" cy="276999"/>
          </a:xfrm>
          <a:prstGeom prst="rect">
            <a:avLst/>
          </a:prstGeom>
          <a:noFill/>
        </p:spPr>
        <p:txBody>
          <a:bodyPr wrap="square" rtlCol="0">
            <a:spAutoFit/>
          </a:bodyPr>
          <a:lstStyle/>
          <a:p>
            <a:r>
              <a:rPr lang="en-US" sz="1200" dirty="0" smtClean="0"/>
              <a:t>Credit to NY Times for style </a:t>
            </a:r>
            <a:endParaRPr lang="en-US" sz="1200" dirty="0"/>
          </a:p>
        </p:txBody>
      </p:sp>
      <p:sp>
        <p:nvSpPr>
          <p:cNvPr id="37" name="Rectangle 36"/>
          <p:cNvSpPr/>
          <p:nvPr/>
        </p:nvSpPr>
        <p:spPr>
          <a:xfrm rot="19676483">
            <a:off x="205579" y="1908728"/>
            <a:ext cx="8853706" cy="3170099"/>
          </a:xfrm>
          <a:prstGeom prst="rect">
            <a:avLst/>
          </a:prstGeom>
          <a:noFill/>
        </p:spPr>
        <p:txBody>
          <a:bodyPr wrap="none" lIns="91440" tIns="45720" rIns="91440" bIns="45720">
            <a:spAutoFit/>
          </a:bodyPr>
          <a:lstStyle/>
          <a:p>
            <a:pPr algn="ctr"/>
            <a:r>
              <a:rPr lang="en-US" sz="20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BOOO!</a:t>
            </a:r>
            <a:endParaRPr lang="en-US" sz="20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45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2" grpId="0"/>
      <p:bldP spid="33" grpId="0"/>
      <p:bldP spid="34" grpId="0"/>
      <p:bldP spid="35"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MEME</a:t>
            </a:r>
            <a:endParaRPr lang="en-US" dirty="0"/>
          </a:p>
        </p:txBody>
      </p:sp>
      <p:pic>
        <p:nvPicPr>
          <p:cNvPr id="1026" name="Picture 2" descr="Image result for gop laughing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7200" y="757988"/>
            <a:ext cx="8214094" cy="54727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501" y="4826507"/>
            <a:ext cx="9018872" cy="193899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000" b="1" cap="none" spc="0" dirty="0" smtClean="0">
                <a:ln w="9525">
                  <a:solidFill>
                    <a:schemeClr val="tx1"/>
                  </a:solidFill>
                  <a:prstDash val="solid"/>
                </a:ln>
                <a:solidFill>
                  <a:schemeClr val="bg1"/>
                </a:solidFill>
                <a:effectLst>
                  <a:outerShdw blurRad="12700" dist="38100" dir="2700000" algn="tl" rotWithShape="0">
                    <a:schemeClr val="bg1">
                      <a:lumMod val="50000"/>
                    </a:schemeClr>
                  </a:outerShdw>
                </a:effectLst>
              </a:rPr>
              <a:t>AND THEN WE TOLD THEM HEALTH SAVINGS ACCOUNTS WILL IMPROVE ACCESS TO HEALTHCARE!</a:t>
            </a:r>
            <a:endParaRPr lang="en-US" sz="4000" b="1" cap="none" spc="0" dirty="0">
              <a:ln w="9525">
                <a:solidFill>
                  <a:schemeClr val="tx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51447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may contain: 2 people, people playing sports and tex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400" y="1241657"/>
            <a:ext cx="8480538" cy="433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2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4"/>
            <a:ext cx="8229600" cy="1265968"/>
          </a:xfrm>
        </p:spPr>
        <p:txBody>
          <a:bodyPr>
            <a:normAutofit/>
          </a:bodyPr>
          <a:lstStyle/>
          <a:p>
            <a:r>
              <a:rPr lang="en-US" dirty="0" smtClean="0"/>
              <a:t>Triple Aim</a:t>
            </a:r>
            <a:endParaRPr lang="en-US" dirty="0"/>
          </a:p>
        </p:txBody>
      </p:sp>
      <p:sp>
        <p:nvSpPr>
          <p:cNvPr id="5" name="Freeform 4"/>
          <p:cNvSpPr/>
          <p:nvPr/>
        </p:nvSpPr>
        <p:spPr>
          <a:xfrm>
            <a:off x="3330326" y="1967157"/>
            <a:ext cx="2483346" cy="1241673"/>
          </a:xfrm>
          <a:custGeom>
            <a:avLst/>
            <a:gdLst>
              <a:gd name="connsiteX0" fmla="*/ 0 w 2483346"/>
              <a:gd name="connsiteY0" fmla="*/ 124167 h 1241673"/>
              <a:gd name="connsiteX1" fmla="*/ 124167 w 2483346"/>
              <a:gd name="connsiteY1" fmla="*/ 0 h 1241673"/>
              <a:gd name="connsiteX2" fmla="*/ 2359179 w 2483346"/>
              <a:gd name="connsiteY2" fmla="*/ 0 h 1241673"/>
              <a:gd name="connsiteX3" fmla="*/ 2483346 w 2483346"/>
              <a:gd name="connsiteY3" fmla="*/ 124167 h 1241673"/>
              <a:gd name="connsiteX4" fmla="*/ 2483346 w 2483346"/>
              <a:gd name="connsiteY4" fmla="*/ 1117506 h 1241673"/>
              <a:gd name="connsiteX5" fmla="*/ 2359179 w 2483346"/>
              <a:gd name="connsiteY5" fmla="*/ 1241673 h 1241673"/>
              <a:gd name="connsiteX6" fmla="*/ 124167 w 2483346"/>
              <a:gd name="connsiteY6" fmla="*/ 1241673 h 1241673"/>
              <a:gd name="connsiteX7" fmla="*/ 0 w 2483346"/>
              <a:gd name="connsiteY7" fmla="*/ 1117506 h 1241673"/>
              <a:gd name="connsiteX8" fmla="*/ 0 w 2483346"/>
              <a:gd name="connsiteY8" fmla="*/ 124167 h 124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346" h="1241673">
                <a:moveTo>
                  <a:pt x="0" y="124167"/>
                </a:moveTo>
                <a:cubicBezTo>
                  <a:pt x="0" y="55591"/>
                  <a:pt x="55591" y="0"/>
                  <a:pt x="124167" y="0"/>
                </a:cubicBezTo>
                <a:lnTo>
                  <a:pt x="2359179" y="0"/>
                </a:lnTo>
                <a:cubicBezTo>
                  <a:pt x="2427755" y="0"/>
                  <a:pt x="2483346" y="55591"/>
                  <a:pt x="2483346" y="124167"/>
                </a:cubicBezTo>
                <a:lnTo>
                  <a:pt x="2483346" y="1117506"/>
                </a:lnTo>
                <a:cubicBezTo>
                  <a:pt x="2483346" y="1186082"/>
                  <a:pt x="2427755" y="1241673"/>
                  <a:pt x="2359179" y="1241673"/>
                </a:cubicBezTo>
                <a:lnTo>
                  <a:pt x="124167" y="1241673"/>
                </a:lnTo>
                <a:cubicBezTo>
                  <a:pt x="55591" y="1241673"/>
                  <a:pt x="0" y="1186082"/>
                  <a:pt x="0" y="1117506"/>
                </a:cubicBezTo>
                <a:lnTo>
                  <a:pt x="0" y="124167"/>
                </a:lnTo>
                <a:close/>
              </a:path>
            </a:pathLst>
          </a:custGeom>
          <a:ln>
            <a:solidFill>
              <a:schemeClr val="accent1"/>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23997" tIns="123997" rIns="123997" bIns="123997" numCol="1" spcCol="1270" anchor="ctr" anchorCtr="0">
            <a:noAutofit/>
          </a:bodyPr>
          <a:lstStyle/>
          <a:p>
            <a:pPr lvl="0" algn="ctr" defTabSz="1022350">
              <a:lnSpc>
                <a:spcPct val="90000"/>
              </a:lnSpc>
              <a:spcBef>
                <a:spcPct val="0"/>
              </a:spcBef>
              <a:spcAft>
                <a:spcPct val="35000"/>
              </a:spcAft>
            </a:pPr>
            <a:r>
              <a:rPr lang="en-US" sz="2300" b="1" u="sng" kern="1200" dirty="0" smtClean="0">
                <a:latin typeface="Century Gothic"/>
                <a:cs typeface="Century Gothic"/>
              </a:rPr>
              <a:t>Cost</a:t>
            </a:r>
            <a:r>
              <a:rPr lang="en-US" sz="2300" kern="1200" dirty="0" smtClean="0">
                <a:latin typeface="Century Gothic"/>
                <a:cs typeface="Century Gothic"/>
              </a:rPr>
              <a:t/>
            </a:r>
            <a:br>
              <a:rPr lang="en-US" sz="2300" kern="1200" dirty="0" smtClean="0">
                <a:latin typeface="Century Gothic"/>
                <a:cs typeface="Century Gothic"/>
              </a:rPr>
            </a:br>
            <a:r>
              <a:rPr lang="en-US" sz="2100" kern="1200" dirty="0" smtClean="0">
                <a:latin typeface="Century Gothic"/>
                <a:cs typeface="Century Gothic"/>
              </a:rPr>
              <a:t>Minimize costs</a:t>
            </a:r>
            <a:endParaRPr lang="en-US" sz="2100" kern="1200" dirty="0">
              <a:latin typeface="Century Gothic"/>
              <a:cs typeface="Century Gothic"/>
            </a:endParaRPr>
          </a:p>
        </p:txBody>
      </p:sp>
      <p:sp>
        <p:nvSpPr>
          <p:cNvPr id="7" name="Freeform 6"/>
          <p:cNvSpPr/>
          <p:nvPr/>
        </p:nvSpPr>
        <p:spPr>
          <a:xfrm>
            <a:off x="5761787" y="5107704"/>
            <a:ext cx="2387238" cy="1241673"/>
          </a:xfrm>
          <a:custGeom>
            <a:avLst/>
            <a:gdLst>
              <a:gd name="connsiteX0" fmla="*/ 0 w 2483346"/>
              <a:gd name="connsiteY0" fmla="*/ 124167 h 1241673"/>
              <a:gd name="connsiteX1" fmla="*/ 124167 w 2483346"/>
              <a:gd name="connsiteY1" fmla="*/ 0 h 1241673"/>
              <a:gd name="connsiteX2" fmla="*/ 2359179 w 2483346"/>
              <a:gd name="connsiteY2" fmla="*/ 0 h 1241673"/>
              <a:gd name="connsiteX3" fmla="*/ 2483346 w 2483346"/>
              <a:gd name="connsiteY3" fmla="*/ 124167 h 1241673"/>
              <a:gd name="connsiteX4" fmla="*/ 2483346 w 2483346"/>
              <a:gd name="connsiteY4" fmla="*/ 1117506 h 1241673"/>
              <a:gd name="connsiteX5" fmla="*/ 2359179 w 2483346"/>
              <a:gd name="connsiteY5" fmla="*/ 1241673 h 1241673"/>
              <a:gd name="connsiteX6" fmla="*/ 124167 w 2483346"/>
              <a:gd name="connsiteY6" fmla="*/ 1241673 h 1241673"/>
              <a:gd name="connsiteX7" fmla="*/ 0 w 2483346"/>
              <a:gd name="connsiteY7" fmla="*/ 1117506 h 1241673"/>
              <a:gd name="connsiteX8" fmla="*/ 0 w 2483346"/>
              <a:gd name="connsiteY8" fmla="*/ 124167 h 124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346" h="1241673">
                <a:moveTo>
                  <a:pt x="0" y="124167"/>
                </a:moveTo>
                <a:cubicBezTo>
                  <a:pt x="0" y="55591"/>
                  <a:pt x="55591" y="0"/>
                  <a:pt x="124167" y="0"/>
                </a:cubicBezTo>
                <a:lnTo>
                  <a:pt x="2359179" y="0"/>
                </a:lnTo>
                <a:cubicBezTo>
                  <a:pt x="2427755" y="0"/>
                  <a:pt x="2483346" y="55591"/>
                  <a:pt x="2483346" y="124167"/>
                </a:cubicBezTo>
                <a:lnTo>
                  <a:pt x="2483346" y="1117506"/>
                </a:lnTo>
                <a:cubicBezTo>
                  <a:pt x="2483346" y="1186082"/>
                  <a:pt x="2427755" y="1241673"/>
                  <a:pt x="2359179" y="1241673"/>
                </a:cubicBezTo>
                <a:lnTo>
                  <a:pt x="124167" y="1241673"/>
                </a:lnTo>
                <a:cubicBezTo>
                  <a:pt x="55591" y="1241673"/>
                  <a:pt x="0" y="1186082"/>
                  <a:pt x="0" y="1117506"/>
                </a:cubicBezTo>
                <a:lnTo>
                  <a:pt x="0" y="124167"/>
                </a:lnTo>
                <a:close/>
              </a:path>
            </a:pathLst>
          </a:custGeom>
          <a:ln>
            <a:solidFill>
              <a:schemeClr val="accent1"/>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6377" tIns="116377" rIns="116377" bIns="116377" numCol="1" spcCol="1270" anchor="ctr" anchorCtr="0">
            <a:noAutofit/>
          </a:bodyPr>
          <a:lstStyle/>
          <a:p>
            <a:pPr lvl="0" algn="ctr" defTabSz="1022350">
              <a:lnSpc>
                <a:spcPct val="90000"/>
              </a:lnSpc>
              <a:spcBef>
                <a:spcPct val="0"/>
              </a:spcBef>
              <a:spcAft>
                <a:spcPct val="35000"/>
              </a:spcAft>
            </a:pPr>
            <a:r>
              <a:rPr lang="en-US" sz="2300" b="1" u="sng" dirty="0" smtClean="0">
                <a:cs typeface="Century Gothic"/>
              </a:rPr>
              <a:t>Access</a:t>
            </a:r>
            <a:r>
              <a:rPr lang="en-US" sz="2300" dirty="0">
                <a:cs typeface="Century Gothic"/>
              </a:rPr>
              <a:t/>
            </a:r>
            <a:br>
              <a:rPr lang="en-US" sz="2300" dirty="0">
                <a:cs typeface="Century Gothic"/>
              </a:rPr>
            </a:br>
            <a:r>
              <a:rPr lang="en-US" sz="2100" dirty="0">
                <a:cs typeface="Century Gothic"/>
              </a:rPr>
              <a:t> </a:t>
            </a:r>
            <a:r>
              <a:rPr lang="en-US" sz="2100" dirty="0" smtClean="0">
                <a:cs typeface="Century Gothic"/>
              </a:rPr>
              <a:t>Universal healthcare?</a:t>
            </a:r>
            <a:endParaRPr lang="en-US" sz="2100" dirty="0">
              <a:cs typeface="Century Gothic"/>
            </a:endParaRPr>
          </a:p>
        </p:txBody>
      </p:sp>
      <p:sp>
        <p:nvSpPr>
          <p:cNvPr id="9" name="Freeform 8"/>
          <p:cNvSpPr/>
          <p:nvPr/>
        </p:nvSpPr>
        <p:spPr>
          <a:xfrm>
            <a:off x="1048215" y="5107721"/>
            <a:ext cx="2387238" cy="1241673"/>
          </a:xfrm>
          <a:custGeom>
            <a:avLst/>
            <a:gdLst>
              <a:gd name="connsiteX0" fmla="*/ 0 w 2483346"/>
              <a:gd name="connsiteY0" fmla="*/ 124167 h 1241673"/>
              <a:gd name="connsiteX1" fmla="*/ 124167 w 2483346"/>
              <a:gd name="connsiteY1" fmla="*/ 0 h 1241673"/>
              <a:gd name="connsiteX2" fmla="*/ 2359179 w 2483346"/>
              <a:gd name="connsiteY2" fmla="*/ 0 h 1241673"/>
              <a:gd name="connsiteX3" fmla="*/ 2483346 w 2483346"/>
              <a:gd name="connsiteY3" fmla="*/ 124167 h 1241673"/>
              <a:gd name="connsiteX4" fmla="*/ 2483346 w 2483346"/>
              <a:gd name="connsiteY4" fmla="*/ 1117506 h 1241673"/>
              <a:gd name="connsiteX5" fmla="*/ 2359179 w 2483346"/>
              <a:gd name="connsiteY5" fmla="*/ 1241673 h 1241673"/>
              <a:gd name="connsiteX6" fmla="*/ 124167 w 2483346"/>
              <a:gd name="connsiteY6" fmla="*/ 1241673 h 1241673"/>
              <a:gd name="connsiteX7" fmla="*/ 0 w 2483346"/>
              <a:gd name="connsiteY7" fmla="*/ 1117506 h 1241673"/>
              <a:gd name="connsiteX8" fmla="*/ 0 w 2483346"/>
              <a:gd name="connsiteY8" fmla="*/ 124167 h 124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346" h="1241673">
                <a:moveTo>
                  <a:pt x="0" y="124167"/>
                </a:moveTo>
                <a:cubicBezTo>
                  <a:pt x="0" y="55591"/>
                  <a:pt x="55591" y="0"/>
                  <a:pt x="124167" y="0"/>
                </a:cubicBezTo>
                <a:lnTo>
                  <a:pt x="2359179" y="0"/>
                </a:lnTo>
                <a:cubicBezTo>
                  <a:pt x="2427755" y="0"/>
                  <a:pt x="2483346" y="55591"/>
                  <a:pt x="2483346" y="124167"/>
                </a:cubicBezTo>
                <a:lnTo>
                  <a:pt x="2483346" y="1117506"/>
                </a:lnTo>
                <a:cubicBezTo>
                  <a:pt x="2483346" y="1186082"/>
                  <a:pt x="2427755" y="1241673"/>
                  <a:pt x="2359179" y="1241673"/>
                </a:cubicBezTo>
                <a:lnTo>
                  <a:pt x="124167" y="1241673"/>
                </a:lnTo>
                <a:cubicBezTo>
                  <a:pt x="55591" y="1241673"/>
                  <a:pt x="0" y="1186082"/>
                  <a:pt x="0" y="1117506"/>
                </a:cubicBezTo>
                <a:lnTo>
                  <a:pt x="0" y="124167"/>
                </a:lnTo>
                <a:close/>
              </a:path>
            </a:pathLst>
          </a:custGeom>
          <a:ln>
            <a:solidFill>
              <a:schemeClr val="accent1"/>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6377" tIns="116377" rIns="116377" bIns="116377" numCol="1" spcCol="1270" anchor="ctr" anchorCtr="0">
            <a:noAutofit/>
          </a:bodyPr>
          <a:lstStyle/>
          <a:p>
            <a:pPr lvl="0" algn="ctr" defTabSz="1022350">
              <a:lnSpc>
                <a:spcPct val="90000"/>
              </a:lnSpc>
              <a:spcBef>
                <a:spcPct val="0"/>
              </a:spcBef>
              <a:spcAft>
                <a:spcPct val="35000"/>
              </a:spcAft>
            </a:pPr>
            <a:r>
              <a:rPr lang="en-US" sz="2300" b="1" u="sng" dirty="0">
                <a:cs typeface="Century Gothic"/>
              </a:rPr>
              <a:t>QUALITY</a:t>
            </a:r>
            <a:r>
              <a:rPr lang="en-US" sz="2300" dirty="0">
                <a:cs typeface="Century Gothic"/>
              </a:rPr>
              <a:t/>
            </a:r>
            <a:br>
              <a:rPr lang="en-US" sz="2300" dirty="0">
                <a:cs typeface="Century Gothic"/>
              </a:rPr>
            </a:br>
            <a:r>
              <a:rPr lang="en-US" sz="2100" dirty="0">
                <a:cs typeface="Century Gothic"/>
              </a:rPr>
              <a:t> Improve health outcomes</a:t>
            </a:r>
          </a:p>
        </p:txBody>
      </p:sp>
      <p:sp>
        <p:nvSpPr>
          <p:cNvPr id="6" name="Freeform 5"/>
          <p:cNvSpPr/>
          <p:nvPr/>
        </p:nvSpPr>
        <p:spPr>
          <a:xfrm rot="3399682">
            <a:off x="4495946" y="3831650"/>
            <a:ext cx="2477846" cy="590875"/>
          </a:xfrm>
          <a:custGeom>
            <a:avLst/>
            <a:gdLst>
              <a:gd name="connsiteX0" fmla="*/ 0 w 2495337"/>
              <a:gd name="connsiteY0" fmla="*/ 295438 h 590875"/>
              <a:gd name="connsiteX1" fmla="*/ 295438 w 2495337"/>
              <a:gd name="connsiteY1" fmla="*/ 0 h 590875"/>
              <a:gd name="connsiteX2" fmla="*/ 295438 w 2495337"/>
              <a:gd name="connsiteY2" fmla="*/ 118175 h 590875"/>
              <a:gd name="connsiteX3" fmla="*/ 2199900 w 2495337"/>
              <a:gd name="connsiteY3" fmla="*/ 118175 h 590875"/>
              <a:gd name="connsiteX4" fmla="*/ 2199900 w 2495337"/>
              <a:gd name="connsiteY4" fmla="*/ 0 h 590875"/>
              <a:gd name="connsiteX5" fmla="*/ 2495337 w 2495337"/>
              <a:gd name="connsiteY5" fmla="*/ 295438 h 590875"/>
              <a:gd name="connsiteX6" fmla="*/ 2199900 w 2495337"/>
              <a:gd name="connsiteY6" fmla="*/ 590875 h 590875"/>
              <a:gd name="connsiteX7" fmla="*/ 2199900 w 2495337"/>
              <a:gd name="connsiteY7" fmla="*/ 472700 h 590875"/>
              <a:gd name="connsiteX8" fmla="*/ 295438 w 2495337"/>
              <a:gd name="connsiteY8" fmla="*/ 472700 h 590875"/>
              <a:gd name="connsiteX9" fmla="*/ 295438 w 2495337"/>
              <a:gd name="connsiteY9" fmla="*/ 590875 h 590875"/>
              <a:gd name="connsiteX10" fmla="*/ 0 w 2495337"/>
              <a:gd name="connsiteY10" fmla="*/ 295438 h 5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337" h="590875">
                <a:moveTo>
                  <a:pt x="0" y="295438"/>
                </a:moveTo>
                <a:lnTo>
                  <a:pt x="295438" y="0"/>
                </a:lnTo>
                <a:lnTo>
                  <a:pt x="295438" y="118175"/>
                </a:lnTo>
                <a:lnTo>
                  <a:pt x="2199900" y="118175"/>
                </a:lnTo>
                <a:lnTo>
                  <a:pt x="2199900" y="0"/>
                </a:lnTo>
                <a:lnTo>
                  <a:pt x="2495337" y="295438"/>
                </a:lnTo>
                <a:lnTo>
                  <a:pt x="2199900" y="590875"/>
                </a:lnTo>
                <a:lnTo>
                  <a:pt x="2199900" y="472700"/>
                </a:lnTo>
                <a:lnTo>
                  <a:pt x="295438" y="472700"/>
                </a:lnTo>
                <a:lnTo>
                  <a:pt x="295438" y="590875"/>
                </a:lnTo>
                <a:lnTo>
                  <a:pt x="0" y="295438"/>
                </a:lnTo>
                <a:close/>
              </a:path>
            </a:pathLst>
          </a:custGeom>
          <a:ln>
            <a:solidFill>
              <a:schemeClr val="accent1">
                <a:lumMod val="50000"/>
              </a:schemeClr>
            </a:solidFill>
          </a:ln>
        </p:spPr>
        <p:style>
          <a:lnRef idx="0">
            <a:schemeClr val="dk2">
              <a:tint val="60000"/>
              <a:hueOff val="0"/>
              <a:satOff val="0"/>
              <a:lumOff val="0"/>
              <a:alphaOff val="0"/>
            </a:schemeClr>
          </a:lnRef>
          <a:fillRef idx="3">
            <a:schemeClr val="dk2">
              <a:tint val="60000"/>
              <a:hueOff val="0"/>
              <a:satOff val="0"/>
              <a:lumOff val="0"/>
              <a:alphaOff val="0"/>
            </a:schemeClr>
          </a:fillRef>
          <a:effectRef idx="2">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77262" tIns="118173" rIns="177262" bIns="118176" numCol="1" spcCol="1270" anchor="ctr" anchorCtr="0">
            <a:noAutofit/>
          </a:bodyPr>
          <a:lstStyle/>
          <a:p>
            <a:pPr lvl="0" algn="ctr" defTabSz="755650">
              <a:lnSpc>
                <a:spcPct val="90000"/>
              </a:lnSpc>
              <a:spcBef>
                <a:spcPct val="0"/>
              </a:spcBef>
              <a:spcAft>
                <a:spcPct val="35000"/>
              </a:spcAft>
            </a:pPr>
            <a:endParaRPr lang="en-US" sz="1700" kern="1200"/>
          </a:p>
        </p:txBody>
      </p:sp>
      <p:sp>
        <p:nvSpPr>
          <p:cNvPr id="8" name="Freeform 7"/>
          <p:cNvSpPr/>
          <p:nvPr/>
        </p:nvSpPr>
        <p:spPr>
          <a:xfrm rot="21599988">
            <a:off x="3399469" y="5433110"/>
            <a:ext cx="2398765" cy="590876"/>
          </a:xfrm>
          <a:custGeom>
            <a:avLst/>
            <a:gdLst>
              <a:gd name="connsiteX0" fmla="*/ 0 w 2495337"/>
              <a:gd name="connsiteY0" fmla="*/ 295438 h 590875"/>
              <a:gd name="connsiteX1" fmla="*/ 295438 w 2495337"/>
              <a:gd name="connsiteY1" fmla="*/ 0 h 590875"/>
              <a:gd name="connsiteX2" fmla="*/ 295438 w 2495337"/>
              <a:gd name="connsiteY2" fmla="*/ 118175 h 590875"/>
              <a:gd name="connsiteX3" fmla="*/ 2199900 w 2495337"/>
              <a:gd name="connsiteY3" fmla="*/ 118175 h 590875"/>
              <a:gd name="connsiteX4" fmla="*/ 2199900 w 2495337"/>
              <a:gd name="connsiteY4" fmla="*/ 0 h 590875"/>
              <a:gd name="connsiteX5" fmla="*/ 2495337 w 2495337"/>
              <a:gd name="connsiteY5" fmla="*/ 295438 h 590875"/>
              <a:gd name="connsiteX6" fmla="*/ 2199900 w 2495337"/>
              <a:gd name="connsiteY6" fmla="*/ 590875 h 590875"/>
              <a:gd name="connsiteX7" fmla="*/ 2199900 w 2495337"/>
              <a:gd name="connsiteY7" fmla="*/ 472700 h 590875"/>
              <a:gd name="connsiteX8" fmla="*/ 295438 w 2495337"/>
              <a:gd name="connsiteY8" fmla="*/ 472700 h 590875"/>
              <a:gd name="connsiteX9" fmla="*/ 295438 w 2495337"/>
              <a:gd name="connsiteY9" fmla="*/ 590875 h 590875"/>
              <a:gd name="connsiteX10" fmla="*/ 0 w 2495337"/>
              <a:gd name="connsiteY10" fmla="*/ 295438 h 5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337" h="590875">
                <a:moveTo>
                  <a:pt x="2495337" y="295437"/>
                </a:moveTo>
                <a:lnTo>
                  <a:pt x="2199899" y="590874"/>
                </a:lnTo>
                <a:lnTo>
                  <a:pt x="2199899" y="472699"/>
                </a:lnTo>
                <a:lnTo>
                  <a:pt x="295437" y="472699"/>
                </a:lnTo>
                <a:lnTo>
                  <a:pt x="295437" y="590874"/>
                </a:lnTo>
                <a:lnTo>
                  <a:pt x="0" y="295437"/>
                </a:lnTo>
                <a:lnTo>
                  <a:pt x="295437" y="1"/>
                </a:lnTo>
                <a:lnTo>
                  <a:pt x="295437" y="118176"/>
                </a:lnTo>
                <a:lnTo>
                  <a:pt x="2199899" y="118176"/>
                </a:lnTo>
                <a:lnTo>
                  <a:pt x="2199899" y="1"/>
                </a:lnTo>
                <a:lnTo>
                  <a:pt x="2495337" y="295437"/>
                </a:lnTo>
                <a:close/>
              </a:path>
            </a:pathLst>
          </a:custGeom>
          <a:ln>
            <a:solidFill>
              <a:schemeClr val="accent1">
                <a:lumMod val="50000"/>
              </a:schemeClr>
            </a:solidFill>
          </a:ln>
        </p:spPr>
        <p:style>
          <a:lnRef idx="0">
            <a:schemeClr val="dk2">
              <a:tint val="60000"/>
              <a:hueOff val="0"/>
              <a:satOff val="0"/>
              <a:lumOff val="0"/>
              <a:alphaOff val="0"/>
            </a:schemeClr>
          </a:lnRef>
          <a:fillRef idx="3">
            <a:schemeClr val="dk2">
              <a:tint val="60000"/>
              <a:hueOff val="0"/>
              <a:satOff val="0"/>
              <a:lumOff val="0"/>
              <a:alphaOff val="0"/>
            </a:schemeClr>
          </a:fillRef>
          <a:effectRef idx="2">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77261" tIns="118175" rIns="177263" bIns="118175" numCol="1" spcCol="1270" anchor="ctr" anchorCtr="0">
            <a:noAutofit/>
          </a:bodyPr>
          <a:lstStyle/>
          <a:p>
            <a:pPr lvl="0" algn="ctr" defTabSz="755650">
              <a:lnSpc>
                <a:spcPct val="90000"/>
              </a:lnSpc>
              <a:spcBef>
                <a:spcPct val="0"/>
              </a:spcBef>
              <a:spcAft>
                <a:spcPct val="35000"/>
              </a:spcAft>
            </a:pPr>
            <a:endParaRPr lang="en-US" sz="1700" kern="1200"/>
          </a:p>
        </p:txBody>
      </p:sp>
      <p:sp>
        <p:nvSpPr>
          <p:cNvPr id="10" name="Freeform 9"/>
          <p:cNvSpPr/>
          <p:nvPr/>
        </p:nvSpPr>
        <p:spPr>
          <a:xfrm rot="18229123">
            <a:off x="2133501" y="3839882"/>
            <a:ext cx="2495337" cy="586733"/>
          </a:xfrm>
          <a:custGeom>
            <a:avLst/>
            <a:gdLst>
              <a:gd name="connsiteX0" fmla="*/ 0 w 2495337"/>
              <a:gd name="connsiteY0" fmla="*/ 295438 h 590875"/>
              <a:gd name="connsiteX1" fmla="*/ 295438 w 2495337"/>
              <a:gd name="connsiteY1" fmla="*/ 0 h 590875"/>
              <a:gd name="connsiteX2" fmla="*/ 295438 w 2495337"/>
              <a:gd name="connsiteY2" fmla="*/ 118175 h 590875"/>
              <a:gd name="connsiteX3" fmla="*/ 2199900 w 2495337"/>
              <a:gd name="connsiteY3" fmla="*/ 118175 h 590875"/>
              <a:gd name="connsiteX4" fmla="*/ 2199900 w 2495337"/>
              <a:gd name="connsiteY4" fmla="*/ 0 h 590875"/>
              <a:gd name="connsiteX5" fmla="*/ 2495337 w 2495337"/>
              <a:gd name="connsiteY5" fmla="*/ 295438 h 590875"/>
              <a:gd name="connsiteX6" fmla="*/ 2199900 w 2495337"/>
              <a:gd name="connsiteY6" fmla="*/ 590875 h 590875"/>
              <a:gd name="connsiteX7" fmla="*/ 2199900 w 2495337"/>
              <a:gd name="connsiteY7" fmla="*/ 472700 h 590875"/>
              <a:gd name="connsiteX8" fmla="*/ 295438 w 2495337"/>
              <a:gd name="connsiteY8" fmla="*/ 472700 h 590875"/>
              <a:gd name="connsiteX9" fmla="*/ 295438 w 2495337"/>
              <a:gd name="connsiteY9" fmla="*/ 590875 h 590875"/>
              <a:gd name="connsiteX10" fmla="*/ 0 w 2495337"/>
              <a:gd name="connsiteY10" fmla="*/ 295438 h 5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337" h="590875">
                <a:moveTo>
                  <a:pt x="0" y="295438"/>
                </a:moveTo>
                <a:lnTo>
                  <a:pt x="295438" y="0"/>
                </a:lnTo>
                <a:lnTo>
                  <a:pt x="295438" y="118175"/>
                </a:lnTo>
                <a:lnTo>
                  <a:pt x="2199900" y="118175"/>
                </a:lnTo>
                <a:lnTo>
                  <a:pt x="2199900" y="0"/>
                </a:lnTo>
                <a:lnTo>
                  <a:pt x="2495337" y="295438"/>
                </a:lnTo>
                <a:lnTo>
                  <a:pt x="2199900" y="590875"/>
                </a:lnTo>
                <a:lnTo>
                  <a:pt x="2199900" y="472700"/>
                </a:lnTo>
                <a:lnTo>
                  <a:pt x="295438" y="472700"/>
                </a:lnTo>
                <a:lnTo>
                  <a:pt x="295438" y="590875"/>
                </a:lnTo>
                <a:lnTo>
                  <a:pt x="0" y="295438"/>
                </a:lnTo>
                <a:close/>
              </a:path>
            </a:pathLst>
          </a:custGeom>
          <a:ln>
            <a:solidFill>
              <a:schemeClr val="accent1">
                <a:lumMod val="50000"/>
              </a:schemeClr>
            </a:solidFill>
          </a:ln>
        </p:spPr>
        <p:style>
          <a:lnRef idx="0">
            <a:schemeClr val="dk2">
              <a:tint val="60000"/>
              <a:hueOff val="0"/>
              <a:satOff val="0"/>
              <a:lumOff val="0"/>
              <a:alphaOff val="0"/>
            </a:schemeClr>
          </a:lnRef>
          <a:fillRef idx="3">
            <a:schemeClr val="dk2">
              <a:tint val="60000"/>
              <a:hueOff val="0"/>
              <a:satOff val="0"/>
              <a:lumOff val="0"/>
              <a:alphaOff val="0"/>
            </a:schemeClr>
          </a:fillRef>
          <a:effectRef idx="2">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77262" tIns="118175" rIns="177262" bIns="118174" numCol="1" spcCol="1270" anchor="ctr" anchorCtr="0">
            <a:noAutofit/>
          </a:bodyPr>
          <a:lstStyle/>
          <a:p>
            <a:pPr lvl="0" algn="ctr" defTabSz="755650">
              <a:lnSpc>
                <a:spcPct val="90000"/>
              </a:lnSpc>
              <a:spcBef>
                <a:spcPct val="0"/>
              </a:spcBef>
              <a:spcAft>
                <a:spcPct val="35000"/>
              </a:spcAft>
            </a:pPr>
            <a:endParaRPr lang="en-US" sz="1700" kern="1200"/>
          </a:p>
        </p:txBody>
      </p:sp>
    </p:spTree>
    <p:extLst>
      <p:ext uri="{BB962C8B-B14F-4D97-AF65-F5344CB8AC3E}">
        <p14:creationId xmlns:p14="http://schemas.microsoft.com/office/powerpoint/2010/main" val="263606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51284" y="2743200"/>
            <a:ext cx="7575082" cy="3715352"/>
          </a:xfrm>
        </p:spPr>
        <p:txBody>
          <a:bodyPr>
            <a:normAutofit/>
          </a:bodyPr>
          <a:lstStyle/>
          <a:p>
            <a:r>
              <a:rPr lang="en-US" dirty="0" smtClean="0"/>
              <a:t>  Local Organizing</a:t>
            </a:r>
          </a:p>
          <a:p>
            <a:r>
              <a:rPr lang="en-US" dirty="0" smtClean="0"/>
              <a:t>  Expanding Knowledge Base</a:t>
            </a:r>
          </a:p>
          <a:p>
            <a:r>
              <a:rPr lang="en-US" dirty="0" smtClean="0"/>
              <a:t>  Creating and Strengthening Relationships</a:t>
            </a:r>
          </a:p>
          <a:p>
            <a:r>
              <a:rPr lang="en-US" dirty="0" smtClean="0"/>
              <a:t>	-Student, community, legislator</a:t>
            </a:r>
          </a:p>
          <a:p>
            <a:r>
              <a:rPr lang="en-US" dirty="0" smtClean="0"/>
              <a:t>  Learning the Legislative Process</a:t>
            </a:r>
          </a:p>
        </p:txBody>
      </p:sp>
      <p:sp>
        <p:nvSpPr>
          <p:cNvPr id="3" name="Title 2"/>
          <p:cNvSpPr>
            <a:spLocks noGrp="1"/>
          </p:cNvSpPr>
          <p:nvPr>
            <p:ph type="title"/>
          </p:nvPr>
        </p:nvSpPr>
        <p:spPr/>
        <p:txBody>
          <a:bodyPr/>
          <a:lstStyle/>
          <a:p>
            <a:r>
              <a:rPr lang="en-US" dirty="0" smtClean="0"/>
              <a:t>From the Streets to the Hill</a:t>
            </a:r>
            <a:endParaRPr lang="en-US" dirty="0"/>
          </a:p>
        </p:txBody>
      </p:sp>
      <p:cxnSp>
        <p:nvCxnSpPr>
          <p:cNvPr id="5" name="Straight Connector 4"/>
          <p:cNvCxnSpPr/>
          <p:nvPr/>
        </p:nvCxnSpPr>
        <p:spPr>
          <a:xfrm flipV="1">
            <a:off x="1029903" y="5361272"/>
            <a:ext cx="7594333" cy="962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Plus 5"/>
          <p:cNvSpPr/>
          <p:nvPr/>
        </p:nvSpPr>
        <p:spPr>
          <a:xfrm>
            <a:off x="919213" y="4851935"/>
            <a:ext cx="452387" cy="433137"/>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qual 6"/>
          <p:cNvSpPr/>
          <p:nvPr/>
        </p:nvSpPr>
        <p:spPr>
          <a:xfrm>
            <a:off x="919213" y="5636394"/>
            <a:ext cx="471638" cy="317634"/>
          </a:xfrm>
          <a:prstGeom prst="mathEqual">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390851" y="5523297"/>
            <a:ext cx="7656896" cy="523220"/>
          </a:xfrm>
          <a:prstGeom prst="rect">
            <a:avLst/>
          </a:prstGeom>
          <a:noFill/>
        </p:spPr>
        <p:txBody>
          <a:bodyPr wrap="square" rtlCol="0">
            <a:spAutoFit/>
          </a:bodyPr>
          <a:lstStyle/>
          <a:p>
            <a:r>
              <a:rPr lang="en-US" sz="2800" b="1" dirty="0" smtClean="0"/>
              <a:t>Building the Movement for Medicare for All</a:t>
            </a:r>
            <a:endParaRPr lang="en-US" sz="2800" b="1" dirty="0"/>
          </a:p>
        </p:txBody>
      </p:sp>
    </p:spTree>
    <p:extLst>
      <p:ext uri="{BB962C8B-B14F-4D97-AF65-F5344CB8AC3E}">
        <p14:creationId xmlns:p14="http://schemas.microsoft.com/office/powerpoint/2010/main" val="367863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sz="quarter" idx="1"/>
          </p:nvPr>
        </p:nvSpPr>
        <p:spPr/>
        <p:txBody>
          <a:bodyPr/>
          <a:lstStyle/>
          <a:p>
            <a:r>
              <a:rPr lang="en-US" dirty="0" smtClean="0"/>
              <a:t>HASHTAGS</a:t>
            </a:r>
          </a:p>
          <a:p>
            <a:r>
              <a:rPr lang="en-US" dirty="0" smtClean="0"/>
              <a:t>SOCIAL MEDIA EVENT </a:t>
            </a:r>
            <a:endParaRPr lang="en-US" dirty="0"/>
          </a:p>
        </p:txBody>
      </p:sp>
    </p:spTree>
    <p:extLst>
      <p:ext uri="{BB962C8B-B14F-4D97-AF65-F5344CB8AC3E}">
        <p14:creationId xmlns:p14="http://schemas.microsoft.com/office/powerpoint/2010/main" val="2901086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898"/>
            <a:ext cx="9144000" cy="1143000"/>
          </a:xfrm>
        </p:spPr>
        <p:txBody>
          <a:bodyPr>
            <a:noAutofit/>
          </a:bodyPr>
          <a:lstStyle/>
          <a:p>
            <a:r>
              <a:rPr lang="en-US" sz="3600" dirty="0"/>
              <a:t>The Most Expensive</a:t>
            </a:r>
            <a:br>
              <a:rPr lang="en-US" sz="3600" dirty="0"/>
            </a:br>
            <a:r>
              <a:rPr lang="en-US" sz="3600" dirty="0"/>
              <a:t>Health Care System In the World</a:t>
            </a:r>
            <a:endParaRPr lang="en-US" sz="6600" dirty="0"/>
          </a:p>
        </p:txBody>
      </p:sp>
      <p:sp>
        <p:nvSpPr>
          <p:cNvPr id="3" name="TextBox 2"/>
          <p:cNvSpPr txBox="1"/>
          <p:nvPr/>
        </p:nvSpPr>
        <p:spPr>
          <a:xfrm>
            <a:off x="3797696" y="6099360"/>
            <a:ext cx="5346304" cy="646331"/>
          </a:xfrm>
          <a:prstGeom prst="rect">
            <a:avLst/>
          </a:prstGeom>
          <a:noFill/>
        </p:spPr>
        <p:txBody>
          <a:bodyPr wrap="square" rtlCol="0" anchor="ctr">
            <a:spAutoFit/>
          </a:bodyPr>
          <a:lstStyle/>
          <a:p>
            <a:pPr algn="r"/>
            <a:r>
              <a:rPr lang="en-US" sz="1200" dirty="0" smtClean="0">
                <a:solidFill>
                  <a:schemeClr val="bg2"/>
                </a:solidFill>
                <a:latin typeface="Franklin Gothic Book" pitchFamily="34" charset="0"/>
              </a:rPr>
              <a:t>Data are for 2013 or nearest year</a:t>
            </a:r>
          </a:p>
          <a:p>
            <a:pPr algn="r"/>
            <a:r>
              <a:rPr lang="en-US" sz="1200" dirty="0" smtClean="0">
                <a:solidFill>
                  <a:schemeClr val="bg2"/>
                </a:solidFill>
                <a:latin typeface="Franklin Gothic Book" pitchFamily="34" charset="0"/>
              </a:rPr>
              <a:t>US$ Purchasing Power Parity</a:t>
            </a:r>
          </a:p>
          <a:p>
            <a:pPr algn="r"/>
            <a:r>
              <a:rPr lang="en-US" sz="1200" dirty="0" smtClean="0">
                <a:solidFill>
                  <a:schemeClr val="bg2"/>
                </a:solidFill>
                <a:latin typeface="Franklin Gothic Book" pitchFamily="34" charset="0"/>
              </a:rPr>
              <a:t>OECD data accessed Nov 30 2015</a:t>
            </a:r>
          </a:p>
        </p:txBody>
      </p:sp>
      <p:sp>
        <p:nvSpPr>
          <p:cNvPr id="10" name="TextBox 9"/>
          <p:cNvSpPr txBox="1"/>
          <p:nvPr/>
        </p:nvSpPr>
        <p:spPr>
          <a:xfrm>
            <a:off x="0" y="2605268"/>
            <a:ext cx="1488607" cy="1631216"/>
          </a:xfrm>
          <a:prstGeom prst="rect">
            <a:avLst/>
          </a:prstGeom>
          <a:noFill/>
        </p:spPr>
        <p:txBody>
          <a:bodyPr wrap="square" rtlCol="0">
            <a:spAutoFit/>
          </a:bodyPr>
          <a:lstStyle/>
          <a:p>
            <a:pPr algn="ctr"/>
            <a:r>
              <a:rPr lang="en-US" sz="2000" dirty="0" smtClean="0">
                <a:latin typeface="Franklin Gothic Book"/>
                <a:cs typeface="Franklin Gothic Book"/>
              </a:rPr>
              <a:t>Annual dollars spent on  health care </a:t>
            </a:r>
            <a:r>
              <a:rPr lang="en-US" sz="2000" dirty="0" smtClean="0">
                <a:latin typeface="Franklin Gothic Medium"/>
                <a:cs typeface="Franklin Gothic Medium"/>
              </a:rPr>
              <a:t>per person</a:t>
            </a:r>
            <a:endParaRPr lang="en-US" sz="2000" dirty="0">
              <a:latin typeface="Franklin Gothic Medium"/>
              <a:cs typeface="Franklin Gothic Medium"/>
            </a:endParaRPr>
          </a:p>
        </p:txBody>
      </p:sp>
      <p:sp useBgFill="1">
        <p:nvSpPr>
          <p:cNvPr id="16" name="Rectangle 15"/>
          <p:cNvSpPr/>
          <p:nvPr/>
        </p:nvSpPr>
        <p:spPr>
          <a:xfrm>
            <a:off x="1089212" y="4724751"/>
            <a:ext cx="457199" cy="497541"/>
          </a:xfrm>
          <a:prstGeom prst="rect">
            <a:avLst/>
          </a:prstGeom>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198918888"/>
              </p:ext>
            </p:extLst>
          </p:nvPr>
        </p:nvGraphicFramePr>
        <p:xfrm>
          <a:off x="1320403" y="1798697"/>
          <a:ext cx="7518727" cy="4557885"/>
        </p:xfrm>
        <a:graphic>
          <a:graphicData uri="http://schemas.openxmlformats.org/drawingml/2006/chart">
            <c:chart xmlns:c="http://schemas.openxmlformats.org/drawingml/2006/chart" xmlns:r="http://schemas.openxmlformats.org/officeDocument/2006/relationships" r:id="rId2"/>
          </a:graphicData>
        </a:graphic>
      </p:graphicFrame>
      <p:sp>
        <p:nvSpPr>
          <p:cNvPr id="7" name="Left-Right Arrow 6"/>
          <p:cNvSpPr/>
          <p:nvPr/>
        </p:nvSpPr>
        <p:spPr>
          <a:xfrm>
            <a:off x="2456288" y="3613960"/>
            <a:ext cx="6189915" cy="824263"/>
          </a:xfrm>
          <a:prstGeom prst="leftRightArrow">
            <a:avLst/>
          </a:prstGeom>
          <a:solidFill>
            <a:schemeClr val="accent4">
              <a:lumMod val="75000"/>
            </a:schemeClr>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Franklin Gothic Medium"/>
                <a:cs typeface="Franklin Gothic Medium"/>
              </a:rPr>
              <a:t>Modern world average: $3,453 per person</a:t>
            </a:r>
            <a:endParaRPr lang="en-US" sz="2000" dirty="0">
              <a:latin typeface="Franklin Gothic Medium"/>
              <a:cs typeface="Franklin Gothic Medium"/>
            </a:endParaRPr>
          </a:p>
        </p:txBody>
      </p:sp>
      <p:sp>
        <p:nvSpPr>
          <p:cNvPr id="17" name="Left-Right Arrow 16"/>
          <p:cNvSpPr/>
          <p:nvPr/>
        </p:nvSpPr>
        <p:spPr>
          <a:xfrm>
            <a:off x="2456288" y="1966437"/>
            <a:ext cx="6189915" cy="824263"/>
          </a:xfrm>
          <a:prstGeom prst="leftRightArrow">
            <a:avLst/>
          </a:prstGeom>
          <a:solidFill>
            <a:schemeClr val="accent4">
              <a:lumMod val="75000"/>
            </a:schemeClr>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Franklin Gothic Medium"/>
                <a:cs typeface="Franklin Gothic Medium"/>
              </a:rPr>
              <a:t>USA: $8,713 per person in 2013</a:t>
            </a:r>
            <a:endParaRPr lang="en-US" sz="2000" dirty="0">
              <a:latin typeface="Franklin Gothic Medium"/>
              <a:cs typeface="Franklin Gothic Medium"/>
            </a:endParaRPr>
          </a:p>
        </p:txBody>
      </p:sp>
    </p:spTree>
    <p:extLst>
      <p:ext uri="{BB962C8B-B14F-4D97-AF65-F5344CB8AC3E}">
        <p14:creationId xmlns:p14="http://schemas.microsoft.com/office/powerpoint/2010/main" val="30821053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898"/>
            <a:ext cx="9144000" cy="1143000"/>
          </a:xfrm>
        </p:spPr>
        <p:txBody>
          <a:bodyPr>
            <a:noAutofit/>
          </a:bodyPr>
          <a:lstStyle/>
          <a:p>
            <a:r>
              <a:rPr lang="en-US" sz="5000" dirty="0" smtClean="0"/>
              <a:t>US Spending per Capita </a:t>
            </a:r>
            <a:endParaRPr lang="en-US" sz="5000" dirty="0"/>
          </a:p>
        </p:txBody>
      </p:sp>
      <p:sp>
        <p:nvSpPr>
          <p:cNvPr id="3" name="TextBox 2"/>
          <p:cNvSpPr txBox="1"/>
          <p:nvPr/>
        </p:nvSpPr>
        <p:spPr>
          <a:xfrm>
            <a:off x="3386937" y="6130137"/>
            <a:ext cx="5757065" cy="584776"/>
          </a:xfrm>
          <a:prstGeom prst="rect">
            <a:avLst/>
          </a:prstGeom>
          <a:noFill/>
        </p:spPr>
        <p:txBody>
          <a:bodyPr wrap="square" rtlCol="0" anchor="ctr">
            <a:spAutoFit/>
          </a:bodyPr>
          <a:lstStyle/>
          <a:p>
            <a:pPr algn="r"/>
            <a:r>
              <a:rPr lang="en-US" sz="1600" dirty="0">
                <a:solidFill>
                  <a:srgbClr val="000000"/>
                </a:solidFill>
                <a:latin typeface="Franklin Gothic Book" pitchFamily="34" charset="0"/>
              </a:rPr>
              <a:t>Data are for 2010</a:t>
            </a:r>
          </a:p>
          <a:p>
            <a:pPr algn="r"/>
            <a:r>
              <a:rPr lang="en-US" sz="1600" dirty="0">
                <a:solidFill>
                  <a:srgbClr val="000000"/>
                </a:solidFill>
                <a:latin typeface="Franklin Gothic Book" pitchFamily="34" charset="0"/>
              </a:rPr>
              <a:t>Sources: OECD 2012; Health Affairs 2002 21(4)88</a:t>
            </a:r>
          </a:p>
        </p:txBody>
      </p:sp>
      <p:graphicFrame>
        <p:nvGraphicFramePr>
          <p:cNvPr id="9" name="Chart 8"/>
          <p:cNvGraphicFramePr/>
          <p:nvPr>
            <p:extLst>
              <p:ext uri="{D42A27DB-BD31-4B8C-83A1-F6EECF244321}">
                <p14:modId xmlns:p14="http://schemas.microsoft.com/office/powerpoint/2010/main" val="3179581388"/>
              </p:ext>
            </p:extLst>
          </p:nvPr>
        </p:nvGraphicFramePr>
        <p:xfrm>
          <a:off x="400111" y="1323505"/>
          <a:ext cx="8383220" cy="49670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1891239" y="3407163"/>
            <a:ext cx="4246650" cy="400110"/>
          </a:xfrm>
          <a:prstGeom prst="rect">
            <a:avLst/>
          </a:prstGeom>
          <a:noFill/>
        </p:spPr>
        <p:txBody>
          <a:bodyPr wrap="none" rtlCol="0">
            <a:spAutoFit/>
          </a:bodyPr>
          <a:lstStyle/>
          <a:p>
            <a:r>
              <a:rPr lang="en-US" sz="2000" dirty="0">
                <a:solidFill>
                  <a:srgbClr val="FFD266"/>
                </a:solidFill>
                <a:latin typeface="Franklin Gothic Book"/>
                <a:cs typeface="Franklin Gothic Book"/>
              </a:rPr>
              <a:t>2010 healthcare spending per capita</a:t>
            </a:r>
          </a:p>
        </p:txBody>
      </p:sp>
      <p:sp>
        <p:nvSpPr>
          <p:cNvPr id="15" name="Rectangle 14"/>
          <p:cNvSpPr/>
          <p:nvPr/>
        </p:nvSpPr>
        <p:spPr>
          <a:xfrm>
            <a:off x="2539862" y="2434013"/>
            <a:ext cx="4507145" cy="707886"/>
          </a:xfrm>
          <a:prstGeom prst="rect">
            <a:avLst/>
          </a:prstGeom>
        </p:spPr>
        <p:txBody>
          <a:bodyPr wrap="square">
            <a:spAutoFit/>
          </a:bodyPr>
          <a:lstStyle/>
          <a:p>
            <a:pPr algn="ctr"/>
            <a:r>
              <a:rPr lang="en-US" sz="2000" b="1" dirty="0" smtClean="0">
                <a:solidFill>
                  <a:srgbClr val="003300"/>
                </a:solidFill>
                <a:latin typeface="Franklin Gothic Book"/>
                <a:cs typeface="Franklin Gothic Book"/>
              </a:rPr>
              <a:t>USA’s public spending exceeds everyone’s total spending!</a:t>
            </a:r>
            <a:endParaRPr lang="en-US" sz="2000" b="1" dirty="0">
              <a:solidFill>
                <a:srgbClr val="003300"/>
              </a:solidFill>
              <a:latin typeface="Franklin Gothic Book"/>
              <a:cs typeface="Franklin Gothic Book"/>
            </a:endParaRPr>
          </a:p>
        </p:txBody>
      </p:sp>
      <p:sp useBgFill="1">
        <p:nvSpPr>
          <p:cNvPr id="16" name="Rectangle 15"/>
          <p:cNvSpPr/>
          <p:nvPr/>
        </p:nvSpPr>
        <p:spPr>
          <a:xfrm>
            <a:off x="1089212" y="4724751"/>
            <a:ext cx="457199" cy="497541"/>
          </a:xfrm>
          <a:prstGeom prst="rect">
            <a:avLst/>
          </a:prstGeom>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F1DD"/>
              </a:solidFill>
            </a:endParaRPr>
          </a:p>
        </p:txBody>
      </p:sp>
    </p:spTree>
    <p:extLst>
      <p:ext uri="{BB962C8B-B14F-4D97-AF65-F5344CB8AC3E}">
        <p14:creationId xmlns:p14="http://schemas.microsoft.com/office/powerpoint/2010/main" val="1466521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04"/>
            <a:ext cx="8153400" cy="990600"/>
          </a:xfrm>
        </p:spPr>
        <p:txBody>
          <a:bodyPr>
            <a:normAutofit fontScale="90000"/>
          </a:bodyPr>
          <a:lstStyle/>
          <a:p>
            <a:r>
              <a:rPr lang="en-US" dirty="0" smtClean="0"/>
              <a:t>Health Insurance Is </a:t>
            </a:r>
            <a:br>
              <a:rPr lang="en-US" dirty="0" smtClean="0"/>
            </a:br>
            <a:r>
              <a:rPr lang="en-US" dirty="0" smtClean="0"/>
              <a:t>Increasingly Unaffordable</a:t>
            </a:r>
            <a:endParaRPr lang="en-US" dirty="0"/>
          </a:p>
        </p:txBody>
      </p:sp>
      <p:sp>
        <p:nvSpPr>
          <p:cNvPr id="4" name="Rectangle 3"/>
          <p:cNvSpPr/>
          <p:nvPr/>
        </p:nvSpPr>
        <p:spPr>
          <a:xfrm>
            <a:off x="3402419" y="6193480"/>
            <a:ext cx="5741581" cy="553998"/>
          </a:xfrm>
          <a:prstGeom prst="rect">
            <a:avLst/>
          </a:prstGeom>
        </p:spPr>
        <p:txBody>
          <a:bodyPr wrap="square">
            <a:spAutoFit/>
          </a:bodyPr>
          <a:lstStyle/>
          <a:p>
            <a:pPr algn="r"/>
            <a:r>
              <a:rPr lang="en-US" sz="1000" dirty="0">
                <a:solidFill>
                  <a:schemeClr val="bg1"/>
                </a:solidFill>
                <a:latin typeface="Franklin Gothic Book" charset="0"/>
                <a:ea typeface="Franklin Gothic Book" charset="0"/>
                <a:cs typeface="Franklin Gothic Book" charset="0"/>
              </a:rPr>
              <a:t>http://</a:t>
            </a:r>
            <a:r>
              <a:rPr lang="en-US" sz="1000" dirty="0" smtClean="0">
                <a:solidFill>
                  <a:schemeClr val="bg1"/>
                </a:solidFill>
                <a:latin typeface="Franklin Gothic Book" charset="0"/>
                <a:ea typeface="Franklin Gothic Book" charset="0"/>
                <a:cs typeface="Franklin Gothic Book" charset="0"/>
              </a:rPr>
              <a:t>www.commonwealthfund.org/interactives-and-data/chart-cart/presidents-column/costs-of-failure/average-family-premium-as-a-percentage-of-median-family-income</a:t>
            </a:r>
          </a:p>
          <a:p>
            <a:pPr algn="r"/>
            <a:r>
              <a:rPr lang="en-US" sz="1000" dirty="0" smtClean="0">
                <a:solidFill>
                  <a:schemeClr val="bg1"/>
                </a:solidFill>
                <a:latin typeface="Franklin Gothic Book" charset="0"/>
                <a:ea typeface="Franklin Gothic Book" charset="0"/>
                <a:cs typeface="Franklin Gothic Book" charset="0"/>
              </a:rPr>
              <a:t>Accessed Feb. 25, 2016</a:t>
            </a:r>
            <a:endParaRPr lang="en-US" sz="1000" dirty="0">
              <a:solidFill>
                <a:schemeClr val="bg1"/>
              </a:solidFill>
              <a:latin typeface="Franklin Gothic Book" charset="0"/>
              <a:ea typeface="Franklin Gothic Book" charset="0"/>
              <a:cs typeface="Franklin Gothic Book" charset="0"/>
            </a:endParaRPr>
          </a:p>
        </p:txBody>
      </p:sp>
      <p:graphicFrame>
        <p:nvGraphicFramePr>
          <p:cNvPr id="3" name="Chart 2"/>
          <p:cNvGraphicFramePr/>
          <p:nvPr>
            <p:extLst>
              <p:ext uri="{D42A27DB-BD31-4B8C-83A1-F6EECF244321}">
                <p14:modId xmlns:p14="http://schemas.microsoft.com/office/powerpoint/2010/main" val="3178960270"/>
              </p:ext>
            </p:extLst>
          </p:nvPr>
        </p:nvGraphicFramePr>
        <p:xfrm>
          <a:off x="2024062" y="1570590"/>
          <a:ext cx="7119938" cy="44998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 y="2382753"/>
            <a:ext cx="2357438" cy="1631216"/>
          </a:xfrm>
          <a:prstGeom prst="rect">
            <a:avLst/>
          </a:prstGeom>
          <a:noFill/>
        </p:spPr>
        <p:txBody>
          <a:bodyPr wrap="square" rtlCol="0">
            <a:spAutoFit/>
          </a:bodyPr>
          <a:lstStyle/>
          <a:p>
            <a:pPr algn="ctr"/>
            <a:r>
              <a:rPr lang="en-US" sz="2000" dirty="0" smtClean="0">
                <a:latin typeface="Franklin Gothic Book" charset="0"/>
                <a:ea typeface="Franklin Gothic Book" charset="0"/>
                <a:cs typeface="Franklin Gothic Book" charset="0"/>
              </a:rPr>
              <a:t>Average Family Premium as a Percentage of Median Family Income</a:t>
            </a:r>
            <a:endParaRPr lang="en-US" sz="2000" dirty="0">
              <a:latin typeface="Franklin Gothic Book" charset="0"/>
              <a:ea typeface="Franklin Gothic Book" charset="0"/>
              <a:cs typeface="Franklin Gothic Book" charset="0"/>
            </a:endParaRPr>
          </a:p>
        </p:txBody>
      </p:sp>
      <p:pic>
        <p:nvPicPr>
          <p:cNvPr id="7" name="Picture 6"/>
          <p:cNvPicPr>
            <a:picLocks noChangeAspect="1"/>
          </p:cNvPicPr>
          <p:nvPr/>
        </p:nvPicPr>
        <p:blipFill rotWithShape="1">
          <a:blip r:embed="rId3"/>
          <a:srcRect t="22255" b="12782"/>
          <a:stretch/>
        </p:blipFill>
        <p:spPr>
          <a:xfrm>
            <a:off x="36178" y="5487198"/>
            <a:ext cx="1987884" cy="58320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426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30 Million Remain Uninsured</a:t>
            </a:r>
            <a:endParaRPr lang="en-US" dirty="0"/>
          </a:p>
        </p:txBody>
      </p:sp>
      <p:sp>
        <p:nvSpPr>
          <p:cNvPr id="6" name="TextBox 5"/>
          <p:cNvSpPr txBox="1"/>
          <p:nvPr/>
        </p:nvSpPr>
        <p:spPr>
          <a:xfrm>
            <a:off x="3102964" y="6171153"/>
            <a:ext cx="6041036" cy="600164"/>
          </a:xfrm>
          <a:prstGeom prst="rect">
            <a:avLst/>
          </a:prstGeom>
          <a:noFill/>
        </p:spPr>
        <p:txBody>
          <a:bodyPr wrap="square" rtlCol="0">
            <a:spAutoFit/>
          </a:bodyPr>
          <a:lstStyle/>
          <a:p>
            <a:pPr algn="r"/>
            <a:r>
              <a:rPr lang="en-US" sz="1100" dirty="0" smtClean="0">
                <a:solidFill>
                  <a:schemeClr val="bg1"/>
                </a:solidFill>
              </a:rPr>
              <a:t>Graphic by the New Republic</a:t>
            </a:r>
          </a:p>
          <a:p>
            <a:pPr algn="r"/>
            <a:r>
              <a:rPr lang="en-US" sz="1100" dirty="0" smtClean="0">
                <a:solidFill>
                  <a:schemeClr val="bg1"/>
                </a:solidFill>
              </a:rPr>
              <a:t>CBO May 2013 Update on ACA</a:t>
            </a:r>
          </a:p>
          <a:p>
            <a:pPr algn="r"/>
            <a:r>
              <a:rPr lang="en-US" sz="1100" dirty="0" smtClean="0">
                <a:solidFill>
                  <a:schemeClr val="bg1"/>
                </a:solidFill>
              </a:rPr>
              <a:t>CBO Feb 2014 Update on Budget and Economic Outlook</a:t>
            </a:r>
            <a:endParaRPr lang="en-US" sz="1100" dirty="0">
              <a:solidFill>
                <a:schemeClr val="bg1"/>
              </a:solidFill>
            </a:endParaRPr>
          </a:p>
        </p:txBody>
      </p:sp>
      <p:graphicFrame>
        <p:nvGraphicFramePr>
          <p:cNvPr id="7" name="Chart 6"/>
          <p:cNvGraphicFramePr/>
          <p:nvPr>
            <p:extLst>
              <p:ext uri="{D42A27DB-BD31-4B8C-83A1-F6EECF244321}">
                <p14:modId xmlns:p14="http://schemas.microsoft.com/office/powerpoint/2010/main" val="2179894852"/>
              </p:ext>
            </p:extLst>
          </p:nvPr>
        </p:nvGraphicFramePr>
        <p:xfrm>
          <a:off x="1259343" y="1648740"/>
          <a:ext cx="7525062" cy="489485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2924761"/>
            <a:ext cx="1588957" cy="707886"/>
          </a:xfrm>
          <a:prstGeom prst="rect">
            <a:avLst/>
          </a:prstGeom>
          <a:noFill/>
        </p:spPr>
        <p:txBody>
          <a:bodyPr wrap="square" rtlCol="0">
            <a:spAutoFit/>
          </a:bodyPr>
          <a:lstStyle/>
          <a:p>
            <a:r>
              <a:rPr lang="en-US" sz="2000" smtClean="0">
                <a:latin typeface="Franklin Gothic Book" charset="0"/>
                <a:ea typeface="Franklin Gothic Book" charset="0"/>
                <a:cs typeface="Franklin Gothic Book" charset="0"/>
              </a:rPr>
              <a:t>Uninsured (Millions)</a:t>
            </a:r>
            <a:endParaRPr lang="en-US" sz="2000">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72693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So Many Uninsured?</a:t>
            </a:r>
            <a:endParaRPr lang="en-US" dirty="0"/>
          </a:p>
        </p:txBody>
      </p:sp>
      <p:sp>
        <p:nvSpPr>
          <p:cNvPr id="3" name="TextBox 2"/>
          <p:cNvSpPr txBox="1"/>
          <p:nvPr/>
        </p:nvSpPr>
        <p:spPr>
          <a:xfrm>
            <a:off x="6137984" y="6312879"/>
            <a:ext cx="3006016" cy="369332"/>
          </a:xfrm>
          <a:prstGeom prst="rect">
            <a:avLst/>
          </a:prstGeom>
          <a:noFill/>
        </p:spPr>
        <p:txBody>
          <a:bodyPr wrap="none" rtlCol="0">
            <a:spAutoFit/>
          </a:bodyPr>
          <a:lstStyle/>
          <a:p>
            <a:pPr algn="r"/>
            <a:r>
              <a:rPr lang="en-US" smtClean="0">
                <a:solidFill>
                  <a:schemeClr val="bg1"/>
                </a:solidFill>
                <a:latin typeface="Franklin Gothic Book" charset="0"/>
                <a:ea typeface="Franklin Gothic Book" charset="0"/>
                <a:cs typeface="Franklin Gothic Book" charset="0"/>
              </a:rPr>
              <a:t>KCMU Analysis of 2013 NHIS</a:t>
            </a:r>
            <a:endParaRPr lang="en-US">
              <a:solidFill>
                <a:schemeClr val="bg1"/>
              </a:solidFill>
              <a:latin typeface="Franklin Gothic Book" charset="0"/>
              <a:ea typeface="Franklin Gothic Book" charset="0"/>
              <a:cs typeface="Franklin Gothic Book" charset="0"/>
            </a:endParaRPr>
          </a:p>
        </p:txBody>
      </p:sp>
      <p:graphicFrame>
        <p:nvGraphicFramePr>
          <p:cNvPr id="4" name="Chart 3"/>
          <p:cNvGraphicFramePr/>
          <p:nvPr>
            <p:extLst>
              <p:ext uri="{D42A27DB-BD31-4B8C-83A1-F6EECF244321}">
                <p14:modId xmlns:p14="http://schemas.microsoft.com/office/powerpoint/2010/main" val="1421212140"/>
              </p:ext>
            </p:extLst>
          </p:nvPr>
        </p:nvGraphicFramePr>
        <p:xfrm>
          <a:off x="216568" y="1523414"/>
          <a:ext cx="8352537" cy="5151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41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6937" y="6130138"/>
            <a:ext cx="5757065" cy="584776"/>
          </a:xfrm>
          <a:prstGeom prst="rect">
            <a:avLst/>
          </a:prstGeom>
          <a:noFill/>
        </p:spPr>
        <p:txBody>
          <a:bodyPr wrap="square" rtlCol="0" anchor="ctr">
            <a:spAutoFit/>
          </a:bodyPr>
          <a:lstStyle/>
          <a:p>
            <a:pPr algn="r"/>
            <a:r>
              <a:rPr lang="en-US" sz="1600" dirty="0" smtClean="0">
                <a:solidFill>
                  <a:schemeClr val="bg1"/>
                </a:solidFill>
                <a:latin typeface="Franklin Gothic Book" pitchFamily="34" charset="0"/>
              </a:rPr>
              <a:t>Note: Data are for 2013 or most recent year available</a:t>
            </a:r>
          </a:p>
          <a:p>
            <a:pPr algn="r"/>
            <a:r>
              <a:rPr lang="en-US" sz="1600" dirty="0" smtClean="0">
                <a:solidFill>
                  <a:schemeClr val="bg1"/>
                </a:solidFill>
                <a:latin typeface="Franklin Gothic Book" pitchFamily="34" charset="0"/>
              </a:rPr>
              <a:t>Source: OECD, 2015</a:t>
            </a:r>
          </a:p>
        </p:txBody>
      </p:sp>
      <p:sp>
        <p:nvSpPr>
          <p:cNvPr id="2" name="Title 1"/>
          <p:cNvSpPr>
            <a:spLocks noGrp="1"/>
          </p:cNvSpPr>
          <p:nvPr>
            <p:ph type="title"/>
          </p:nvPr>
        </p:nvSpPr>
        <p:spPr>
          <a:xfrm>
            <a:off x="0" y="171898"/>
            <a:ext cx="9144000" cy="1143000"/>
          </a:xfrm>
        </p:spPr>
        <p:txBody>
          <a:bodyPr>
            <a:normAutofit/>
          </a:bodyPr>
          <a:lstStyle/>
          <a:p>
            <a:pPr>
              <a:lnSpc>
                <a:spcPct val="100000"/>
              </a:lnSpc>
            </a:pPr>
            <a:r>
              <a:rPr lang="en-US" sz="4000" dirty="0" smtClean="0"/>
              <a:t>Infant Mortality</a:t>
            </a:r>
            <a:br>
              <a:rPr lang="en-US" sz="4000" dirty="0" smtClean="0"/>
            </a:br>
            <a:r>
              <a:rPr lang="en-US" sz="2200" dirty="0" smtClean="0"/>
              <a:t>Deaths in First Year of Life Per 1,000 Live Births</a:t>
            </a:r>
            <a:endParaRPr lang="en-US" sz="2200" dirty="0"/>
          </a:p>
        </p:txBody>
      </p:sp>
      <p:graphicFrame>
        <p:nvGraphicFramePr>
          <p:cNvPr id="5" name="Chart 4"/>
          <p:cNvGraphicFramePr/>
          <p:nvPr>
            <p:extLst>
              <p:ext uri="{D42A27DB-BD31-4B8C-83A1-F6EECF244321}">
                <p14:modId xmlns:p14="http://schemas.microsoft.com/office/powerpoint/2010/main" val="2517787153"/>
              </p:ext>
            </p:extLst>
          </p:nvPr>
        </p:nvGraphicFramePr>
        <p:xfrm>
          <a:off x="775230" y="1540898"/>
          <a:ext cx="7999711" cy="4758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63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w Breeze 2">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 w Breeze 2.thmx</Template>
  <TotalTime>2791</TotalTime>
  <Words>1380</Words>
  <Application>Microsoft Office PowerPoint</Application>
  <PresentationFormat>On-screen Show (4:3)</PresentationFormat>
  <Paragraphs>229</Paragraphs>
  <Slides>31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Book Antiqua</vt:lpstr>
      <vt:lpstr>Calibri</vt:lpstr>
      <vt:lpstr>Century Gothic</vt:lpstr>
      <vt:lpstr>Courier New</vt:lpstr>
      <vt:lpstr>Franklin Gothic Book</vt:lpstr>
      <vt:lpstr>Franklin Gothic Medium</vt:lpstr>
      <vt:lpstr>Wingdings</vt:lpstr>
      <vt:lpstr>Wingdings 2</vt:lpstr>
      <vt:lpstr>Median w Breeze 2</vt:lpstr>
      <vt:lpstr>PowerPoint Presentation</vt:lpstr>
      <vt:lpstr>Students for a  National Health Program (SNaHP)</vt:lpstr>
      <vt:lpstr>Triple Aim</vt:lpstr>
      <vt:lpstr>The Most Expensive Health Care System In the World</vt:lpstr>
      <vt:lpstr>US Spending per Capita </vt:lpstr>
      <vt:lpstr>Health Insurance Is  Increasingly Unaffordable</vt:lpstr>
      <vt:lpstr>30 Million Remain Uninsured</vt:lpstr>
      <vt:lpstr>Why Are So Many Uninsured?</vt:lpstr>
      <vt:lpstr>Infant Mortality Deaths in First Year of Life Per 1,000 Live Births</vt:lpstr>
      <vt:lpstr>We’re Number 25 in Life Expectancy</vt:lpstr>
      <vt:lpstr>Ultimate cost:  45,000 Annual Deaths</vt:lpstr>
      <vt:lpstr>We Can Win the Trifecta</vt:lpstr>
      <vt:lpstr>1,000+ students in 50+ chapters</vt:lpstr>
      <vt:lpstr>2012</vt:lpstr>
      <vt:lpstr>2016</vt:lpstr>
      <vt:lpstr>PowerPoint Presentation</vt:lpstr>
      <vt:lpstr>PowerPoint Presentation</vt:lpstr>
      <vt:lpstr>Where are we with single payer?</vt:lpstr>
      <vt:lpstr>Two components  of a healthcare system</vt:lpstr>
      <vt:lpstr>TR Reid’s 4 models of healthcare</vt:lpstr>
      <vt:lpstr>TR Reid’s 4 models of healthcare</vt:lpstr>
      <vt:lpstr>USA = patchwork of models</vt:lpstr>
      <vt:lpstr>HR 676: The Expanded and Improved Medicare for All Act</vt:lpstr>
      <vt:lpstr>HR 676: The Expanded and Improved Medicare for All Act</vt:lpstr>
      <vt:lpstr>Institutional Participation</vt:lpstr>
      <vt:lpstr>Representative Cosponsors: 61</vt:lpstr>
      <vt:lpstr>American Healthcare Act</vt:lpstr>
      <vt:lpstr>PowerPoint Presentation</vt:lpstr>
      <vt:lpstr>PowerPoint Presentation</vt:lpstr>
      <vt:lpstr>From the Streets to the Hill</vt:lpstr>
      <vt:lpstr>SOCIAL MEDIA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Payer, Improved Medicare for All</dc:title>
  <dc:creator>Anand</dc:creator>
  <cp:lastModifiedBy>Bryant Shuey</cp:lastModifiedBy>
  <cp:revision>20</cp:revision>
  <dcterms:created xsi:type="dcterms:W3CDTF">2017-03-08T21:44:20Z</dcterms:created>
  <dcterms:modified xsi:type="dcterms:W3CDTF">2017-03-10T22:15:28Z</dcterms:modified>
</cp:coreProperties>
</file>