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0"/>
  </p:notesMasterIdLst>
  <p:sldIdLst>
    <p:sldId id="256" r:id="rId2"/>
    <p:sldId id="257" r:id="rId3"/>
    <p:sldId id="258" r:id="rId4"/>
    <p:sldId id="259" r:id="rId5"/>
    <p:sldId id="290" r:id="rId6"/>
    <p:sldId id="260" r:id="rId7"/>
    <p:sldId id="261" r:id="rId8"/>
    <p:sldId id="262" r:id="rId9"/>
    <p:sldId id="263" r:id="rId10"/>
    <p:sldId id="264" r:id="rId11"/>
    <p:sldId id="280" r:id="rId12"/>
    <p:sldId id="282" r:id="rId13"/>
    <p:sldId id="265" r:id="rId14"/>
    <p:sldId id="266" r:id="rId15"/>
    <p:sldId id="276" r:id="rId16"/>
    <p:sldId id="279" r:id="rId17"/>
    <p:sldId id="277" r:id="rId18"/>
    <p:sldId id="278" r:id="rId19"/>
    <p:sldId id="267" r:id="rId20"/>
    <p:sldId id="268" r:id="rId21"/>
    <p:sldId id="283" r:id="rId22"/>
    <p:sldId id="269" r:id="rId23"/>
    <p:sldId id="270" r:id="rId24"/>
    <p:sldId id="287" r:id="rId25"/>
    <p:sldId id="289" r:id="rId26"/>
    <p:sldId id="288" r:id="rId27"/>
    <p:sldId id="284" r:id="rId28"/>
    <p:sldId id="27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70" autoAdjust="0"/>
  </p:normalViewPr>
  <p:slideViewPr>
    <p:cSldViewPr snapToGrid="0" snapToObjects="1">
      <p:cViewPr varScale="1">
        <p:scale>
          <a:sx n="77" d="100"/>
          <a:sy n="77" d="100"/>
        </p:scale>
        <p:origin x="1533"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2ACD5-2304-AE4A-A262-AA0AF40E917F}" type="datetimeFigureOut">
              <a:rPr lang="en-US" smtClean="0"/>
              <a:t>3/3/2018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3D8DC-910D-C140-8B8C-AA4BB9D42FA1}" type="slidenum">
              <a:rPr lang="en-US" smtClean="0"/>
              <a:t>‹#›</a:t>
            </a:fld>
            <a:endParaRPr lang="en-US"/>
          </a:p>
        </p:txBody>
      </p:sp>
    </p:spTree>
    <p:extLst>
      <p:ext uri="{BB962C8B-B14F-4D97-AF65-F5344CB8AC3E}">
        <p14:creationId xmlns:p14="http://schemas.microsoft.com/office/powerpoint/2010/main" val="23750543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Lucida Grande"/>
              <a:buChar char="→"/>
            </a:pPr>
            <a:r>
              <a:rPr lang="en-US" dirty="0"/>
              <a:t> You are the dog</a:t>
            </a:r>
          </a:p>
          <a:p>
            <a:pPr>
              <a:buFont typeface="Lucida Grande"/>
              <a:buChar char="→"/>
            </a:pPr>
            <a:r>
              <a:rPr lang="en-US" dirty="0"/>
              <a:t> The bird is the issue or the demand</a:t>
            </a:r>
          </a:p>
          <a:p>
            <a:pPr>
              <a:buFont typeface="Lucida Grande"/>
              <a:buChar char="→"/>
            </a:pPr>
            <a:r>
              <a:rPr lang="en-US" dirty="0"/>
              <a:t> The politician is the hunter</a:t>
            </a:r>
          </a:p>
          <a:p>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3</a:t>
            </a:fld>
            <a:endParaRPr lang="en-US"/>
          </a:p>
        </p:txBody>
      </p:sp>
    </p:spTree>
    <p:extLst>
      <p:ext uri="{BB962C8B-B14F-4D97-AF65-F5344CB8AC3E}">
        <p14:creationId xmlns:p14="http://schemas.microsoft.com/office/powerpoint/2010/main" val="299294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17</a:t>
            </a:fld>
            <a:endParaRPr lang="en-US"/>
          </a:p>
        </p:txBody>
      </p:sp>
    </p:spTree>
    <p:extLst>
      <p:ext uri="{BB962C8B-B14F-4D97-AF65-F5344CB8AC3E}">
        <p14:creationId xmlns:p14="http://schemas.microsoft.com/office/powerpoint/2010/main" val="3217923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When you get called on… </a:t>
            </a: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19</a:t>
            </a:fld>
            <a:endParaRPr lang="en-US"/>
          </a:p>
        </p:txBody>
      </p:sp>
    </p:spTree>
    <p:extLst>
      <p:ext uri="{BB962C8B-B14F-4D97-AF65-F5344CB8AC3E}">
        <p14:creationId xmlns:p14="http://schemas.microsoft.com/office/powerpoint/2010/main" val="2263081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solidFill>
                  <a:srgbClr val="FF0000"/>
                </a:solidFill>
              </a:rPr>
              <a:t>This</a:t>
            </a:r>
            <a:r>
              <a:rPr lang="en-US" baseline="0" dirty="0">
                <a:solidFill>
                  <a:srgbClr val="FF0000"/>
                </a:solidFill>
              </a:rPr>
              <a:t> is the MOST important step!</a:t>
            </a:r>
          </a:p>
          <a:p>
            <a:pPr marL="171450" indent="-171450">
              <a:buFontTx/>
              <a:buChar char="-"/>
            </a:pPr>
            <a:r>
              <a:rPr lang="en-US" baseline="0" dirty="0">
                <a:solidFill>
                  <a:srgbClr val="FF0000"/>
                </a:solidFill>
              </a:rPr>
              <a:t>Press duty person should be ready!</a:t>
            </a:r>
            <a:endParaRPr lang="en-US" dirty="0">
              <a:solidFill>
                <a:srgbClr val="FF0000"/>
              </a:solidFill>
            </a:endParaRPr>
          </a:p>
          <a:p>
            <a:endParaRPr lang="en-US" b="1" dirty="0">
              <a:solidFill>
                <a:srgbClr val="FF0000"/>
              </a:solidFill>
            </a:endParaRPr>
          </a:p>
          <a:p>
            <a:r>
              <a:rPr lang="en-US" b="1" dirty="0">
                <a:solidFill>
                  <a:srgbClr val="FF0000"/>
                </a:solidFill>
              </a:rPr>
              <a:t>*Note on talking to reporters:</a:t>
            </a:r>
          </a:p>
          <a:p>
            <a:pPr marL="171450" indent="-171450">
              <a:buFontTx/>
              <a:buChar char="-"/>
            </a:pPr>
            <a:r>
              <a:rPr lang="en-US" dirty="0">
                <a:solidFill>
                  <a:srgbClr val="FF0000"/>
                </a:solidFill>
              </a:rPr>
              <a:t>If they say, “How do you like the Senator’s new hairpiece?”, it is perfectly appropriate to dodge the question completely and respond with your quote instead: </a:t>
            </a:r>
          </a:p>
          <a:p>
            <a:pPr marL="628650" lvl="1" indent="-171450">
              <a:buFontTx/>
              <a:buChar char="-"/>
            </a:pPr>
            <a:r>
              <a:rPr lang="en-US" dirty="0">
                <a:solidFill>
                  <a:srgbClr val="FF0000"/>
                </a:solidFill>
              </a:rPr>
              <a:t>“The important thing here today was that the candidate made a clear commitment to instating a single payer healthcare system in Massachusetts if elected governor.”</a:t>
            </a:r>
          </a:p>
          <a:p>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20</a:t>
            </a:fld>
            <a:endParaRPr lang="en-US"/>
          </a:p>
        </p:txBody>
      </p:sp>
    </p:spTree>
    <p:extLst>
      <p:ext uri="{BB962C8B-B14F-4D97-AF65-F5344CB8AC3E}">
        <p14:creationId xmlns:p14="http://schemas.microsoft.com/office/powerpoint/2010/main" val="2941946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the writers you find ahead</a:t>
            </a:r>
            <a:r>
              <a:rPr lang="en-US" baseline="0" dirty="0"/>
              <a:t> of time and send them your press release</a:t>
            </a: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21</a:t>
            </a:fld>
            <a:endParaRPr lang="en-US"/>
          </a:p>
        </p:txBody>
      </p:sp>
    </p:spTree>
    <p:extLst>
      <p:ext uri="{BB962C8B-B14F-4D97-AF65-F5344CB8AC3E}">
        <p14:creationId xmlns:p14="http://schemas.microsoft.com/office/powerpoint/2010/main" val="2941946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 huge part of our campaign, considering</a:t>
            </a:r>
            <a:r>
              <a:rPr lang="en-US" baseline="0" dirty="0"/>
              <a:t> how spread out we are!</a:t>
            </a: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22</a:t>
            </a:fld>
            <a:endParaRPr lang="en-US"/>
          </a:p>
        </p:txBody>
      </p:sp>
    </p:spTree>
    <p:extLst>
      <p:ext uri="{BB962C8B-B14F-4D97-AF65-F5344CB8AC3E}">
        <p14:creationId xmlns:p14="http://schemas.microsoft.com/office/powerpoint/2010/main" val="54676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experiences bird-dogging in MA</a:t>
            </a: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23</a:t>
            </a:fld>
            <a:endParaRPr lang="en-US"/>
          </a:p>
        </p:txBody>
      </p:sp>
    </p:spTree>
    <p:extLst>
      <p:ext uri="{BB962C8B-B14F-4D97-AF65-F5344CB8AC3E}">
        <p14:creationId xmlns:p14="http://schemas.microsoft.com/office/powerpoint/2010/main" val="477928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24</a:t>
            </a:fld>
            <a:endParaRPr lang="en-US"/>
          </a:p>
        </p:txBody>
      </p:sp>
    </p:spTree>
    <p:extLst>
      <p:ext uri="{BB962C8B-B14F-4D97-AF65-F5344CB8AC3E}">
        <p14:creationId xmlns:p14="http://schemas.microsoft.com/office/powerpoint/2010/main" val="368664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25</a:t>
            </a:fld>
            <a:endParaRPr lang="en-US"/>
          </a:p>
        </p:txBody>
      </p:sp>
    </p:spTree>
    <p:extLst>
      <p:ext uri="{BB962C8B-B14F-4D97-AF65-F5344CB8AC3E}">
        <p14:creationId xmlns:p14="http://schemas.microsoft.com/office/powerpoint/2010/main" val="3686644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26</a:t>
            </a:fld>
            <a:endParaRPr lang="en-US"/>
          </a:p>
        </p:txBody>
      </p:sp>
    </p:spTree>
    <p:extLst>
      <p:ext uri="{BB962C8B-B14F-4D97-AF65-F5344CB8AC3E}">
        <p14:creationId xmlns:p14="http://schemas.microsoft.com/office/powerpoint/2010/main" val="3686644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27</a:t>
            </a:fld>
            <a:endParaRPr lang="en-US"/>
          </a:p>
        </p:txBody>
      </p:sp>
    </p:spTree>
    <p:extLst>
      <p:ext uri="{BB962C8B-B14F-4D97-AF65-F5344CB8AC3E}">
        <p14:creationId xmlns:p14="http://schemas.microsoft.com/office/powerpoint/2010/main" val="130802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6861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 Don’t expect others to know about an event; if you discover</a:t>
            </a:r>
            <a:r>
              <a:rPr lang="en-US" baseline="0" dirty="0"/>
              <a:t> it, tell people!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Calling– call campaign offices and say, “Hi! I have a few friends who were wondering what the next couple of opportunities are to meet Candidate X.”</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Asking questions– what’s the format, when do doors</a:t>
            </a:r>
            <a:r>
              <a:rPr lang="en-US" baseline="0" dirty="0"/>
              <a:t> open, will there be a Q&amp;A?</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baseline="0"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Smaller events are easier</a:t>
            </a:r>
            <a:endParaRPr lang="en-US" dirty="0"/>
          </a:p>
          <a:p>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8</a:t>
            </a:fld>
            <a:endParaRPr lang="en-US"/>
          </a:p>
        </p:txBody>
      </p:sp>
    </p:spTree>
    <p:extLst>
      <p:ext uri="{BB962C8B-B14F-4D97-AF65-F5344CB8AC3E}">
        <p14:creationId xmlns:p14="http://schemas.microsoft.com/office/powerpoint/2010/main" val="155975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Every person who comes can play a role; four</a:t>
            </a:r>
            <a:r>
              <a:rPr lang="en-US" baseline="0" dirty="0"/>
              <a:t> or five polite people armed with effective questions can change the vibe of a Q&amp;A session, and win commitments!</a:t>
            </a:r>
          </a:p>
          <a:p>
            <a:pPr marL="171450" indent="-171450">
              <a:buFontTx/>
              <a:buChar char="-"/>
            </a:pPr>
            <a:r>
              <a:rPr lang="en-US" baseline="0" dirty="0"/>
              <a:t>Teach your friends, or bring them along for moral support</a:t>
            </a:r>
            <a:endParaRPr lang="en-US"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Be</a:t>
            </a:r>
            <a:r>
              <a:rPr lang="en-US" sz="1200" kern="1200" baseline="0" dirty="0">
                <a:solidFill>
                  <a:schemeClr val="tx1"/>
                </a:solidFill>
                <a:effectLst/>
                <a:latin typeface="+mn-lt"/>
                <a:ea typeface="+mn-ea"/>
                <a:cs typeface="+mn-cs"/>
              </a:rPr>
              <a:t> ready to swap roles in case logistics change!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F3D8DC-910D-C140-8B8C-AA4BB9D42FA1}" type="slidenum">
              <a:rPr lang="en-US" smtClean="0"/>
              <a:t>9</a:t>
            </a:fld>
            <a:endParaRPr lang="en-US"/>
          </a:p>
        </p:txBody>
      </p:sp>
    </p:spTree>
    <p:extLst>
      <p:ext uri="{BB962C8B-B14F-4D97-AF65-F5344CB8AC3E}">
        <p14:creationId xmlns:p14="http://schemas.microsoft.com/office/powerpoint/2010/main" val="881299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baseline="0" dirty="0"/>
          </a:p>
          <a:p>
            <a:pPr marL="171450" indent="-171450">
              <a:buFontTx/>
              <a:buChar char="-"/>
            </a:pPr>
            <a:endParaRPr lang="en-US" dirty="0">
              <a:solidFill>
                <a:srgbClr val="FF0000"/>
              </a:solidFill>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10</a:t>
            </a:fld>
            <a:endParaRPr lang="en-US"/>
          </a:p>
        </p:txBody>
      </p:sp>
    </p:spTree>
    <p:extLst>
      <p:ext uri="{BB962C8B-B14F-4D97-AF65-F5344CB8AC3E}">
        <p14:creationId xmlns:p14="http://schemas.microsoft.com/office/powerpoint/2010/main" val="326794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If you need help, ask an experienced bird-</a:t>
            </a:r>
            <a:r>
              <a:rPr lang="en-US" dirty="0" err="1"/>
              <a:t>dogger</a:t>
            </a:r>
            <a:r>
              <a:rPr lang="en-US" dirty="0"/>
              <a:t>!</a:t>
            </a:r>
          </a:p>
          <a:p>
            <a:pPr marL="171450" indent="-171450">
              <a:buFontTx/>
              <a:buChar char="-"/>
            </a:pPr>
            <a:r>
              <a:rPr lang="en-US" dirty="0"/>
              <a:t>Keep in mind, a good question is only 10-20s in length!!</a:t>
            </a:r>
          </a:p>
        </p:txBody>
      </p:sp>
      <p:sp>
        <p:nvSpPr>
          <p:cNvPr id="4" name="Slide Number Placeholder 3"/>
          <p:cNvSpPr>
            <a:spLocks noGrp="1"/>
          </p:cNvSpPr>
          <p:nvPr>
            <p:ph type="sldNum" sz="quarter" idx="10"/>
          </p:nvPr>
        </p:nvSpPr>
        <p:spPr/>
        <p:txBody>
          <a:bodyPr/>
          <a:lstStyle/>
          <a:p>
            <a:fld id="{AAF3D8DC-910D-C140-8B8C-AA4BB9D42FA1}" type="slidenum">
              <a:rPr lang="en-US" smtClean="0"/>
              <a:t>12</a:t>
            </a:fld>
            <a:endParaRPr lang="en-US"/>
          </a:p>
        </p:txBody>
      </p:sp>
    </p:spTree>
    <p:extLst>
      <p:ext uri="{BB962C8B-B14F-4D97-AF65-F5344CB8AC3E}">
        <p14:creationId xmlns:p14="http://schemas.microsoft.com/office/powerpoint/2010/main" val="326794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a:t>
            </a:r>
            <a:r>
              <a:rPr lang="en-US" baseline="0" dirty="0"/>
              <a:t> during election time</a:t>
            </a:r>
            <a:r>
              <a:rPr lang="en-US" dirty="0"/>
              <a:t>:</a:t>
            </a:r>
          </a:p>
          <a:p>
            <a:pPr marL="171450" indent="-171450">
              <a:buFontTx/>
              <a:buChar char="-"/>
            </a:pPr>
            <a:r>
              <a:rPr lang="en-US" dirty="0"/>
              <a:t>Smaller events earlier in campaign season are more like meet and greets</a:t>
            </a:r>
          </a:p>
          <a:p>
            <a:pPr marL="171450" indent="-171450">
              <a:buFontTx/>
              <a:buChar char="-"/>
            </a:pPr>
            <a:r>
              <a:rPr lang="en-US" dirty="0"/>
              <a:t>Larger events may have arranged seats and a microphone, with the candidate behind</a:t>
            </a:r>
            <a:r>
              <a:rPr lang="en-US" baseline="0" dirty="0"/>
              <a:t> a podium</a:t>
            </a:r>
          </a:p>
          <a:p>
            <a:pPr marL="0" indent="0">
              <a:buFontTx/>
              <a:buNone/>
            </a:pPr>
            <a:endParaRPr lang="en-US" baseline="0" dirty="0"/>
          </a:p>
          <a:p>
            <a:pPr marL="0" indent="0">
              <a:buFontTx/>
              <a:buNone/>
            </a:pPr>
            <a:r>
              <a:rPr lang="en-US" baseline="0" dirty="0"/>
              <a:t>More tips on looking excited:</a:t>
            </a:r>
          </a:p>
          <a:p>
            <a:pPr marL="171450" indent="-171450">
              <a:buFontTx/>
              <a:buChar char="-"/>
            </a:pPr>
            <a:r>
              <a:rPr lang="en-US" dirty="0"/>
              <a:t>Nod your head in emphatic agreement with the candidate’s statements</a:t>
            </a:r>
          </a:p>
          <a:p>
            <a:pPr marL="171450" indent="-171450">
              <a:buFontTx/>
              <a:buChar char="-"/>
            </a:pPr>
            <a:r>
              <a:rPr lang="en-US" dirty="0"/>
              <a:t>Be excited when they first walk in the room! This will make them want to talk to you!</a:t>
            </a:r>
          </a:p>
          <a:p>
            <a:pPr marL="171450" indent="-171450">
              <a:buFontTx/>
              <a:buChar char="-"/>
            </a:pPr>
            <a:r>
              <a:rPr lang="en-US" dirty="0"/>
              <a:t>A staffer may ask you if you’re a supporter of the campaign. It’s ok to say you are still trying to determine which candidate to support. You are there because you’re enthusiastic about learning more about the candidate’s policies. They’ll be flattered and excited for you.</a:t>
            </a:r>
          </a:p>
          <a:p>
            <a:pPr marL="0" indent="0">
              <a:buFontTx/>
              <a:buNone/>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13</a:t>
            </a:fld>
            <a:endParaRPr lang="en-US"/>
          </a:p>
        </p:txBody>
      </p:sp>
    </p:spTree>
    <p:extLst>
      <p:ext uri="{BB962C8B-B14F-4D97-AF65-F5344CB8AC3E}">
        <p14:creationId xmlns:p14="http://schemas.microsoft.com/office/powerpoint/2010/main" val="100310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Don’t hold on for too long if the target isn’t going anywhere</a:t>
            </a:r>
          </a:p>
          <a:p>
            <a:pPr marL="171450" indent="-171450">
              <a:buFontTx/>
              <a:buChar char="-"/>
            </a:pPr>
            <a:r>
              <a:rPr lang="en-US" dirty="0"/>
              <a:t>*The</a:t>
            </a:r>
            <a:r>
              <a:rPr lang="en-US" baseline="0" dirty="0"/>
              <a:t> person asking the question should not be the person recording!</a:t>
            </a: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15</a:t>
            </a:fld>
            <a:endParaRPr lang="en-US"/>
          </a:p>
        </p:txBody>
      </p:sp>
    </p:spTree>
    <p:extLst>
      <p:ext uri="{BB962C8B-B14F-4D97-AF65-F5344CB8AC3E}">
        <p14:creationId xmlns:p14="http://schemas.microsoft.com/office/powerpoint/2010/main" val="30660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Everyone in the posse should be ready with the question or a follow-up</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AF3D8DC-910D-C140-8B8C-AA4BB9D42FA1}" type="slidenum">
              <a:rPr lang="en-US" smtClean="0"/>
              <a:t>16</a:t>
            </a:fld>
            <a:endParaRPr lang="en-US"/>
          </a:p>
        </p:txBody>
      </p:sp>
    </p:spTree>
    <p:extLst>
      <p:ext uri="{BB962C8B-B14F-4D97-AF65-F5344CB8AC3E}">
        <p14:creationId xmlns:p14="http://schemas.microsoft.com/office/powerpoint/2010/main" val="30660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 y="2130425"/>
            <a:ext cx="9144001"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7D5D05-484A-D648-9B92-16173F45695A}" type="datetimeFigureOut">
              <a:rPr lang="en-US" smtClean="0"/>
              <a:t>3/3/2018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1589579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7D5D05-484A-D648-9B92-16173F45695A}" type="datetimeFigureOut">
              <a:rPr lang="en-US" smtClean="0"/>
              <a:t>3/3/2018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295065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7D5D05-484A-D648-9B92-16173F45695A}" type="datetimeFigureOut">
              <a:rPr lang="en-US" smtClean="0"/>
              <a:t>3/3/2018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45682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60741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7D5D05-484A-D648-9B92-16173F45695A}" type="datetimeFigureOut">
              <a:rPr lang="en-US" smtClean="0"/>
              <a:t>3/3/2018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36299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7D5D05-484A-D648-9B92-16173F45695A}" type="datetimeFigureOut">
              <a:rPr lang="en-US" smtClean="0"/>
              <a:t>3/3/2018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390674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7D5D05-484A-D648-9B92-16173F45695A}" type="datetimeFigureOut">
              <a:rPr lang="en-US" smtClean="0"/>
              <a:t>3/3/2018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81412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7D5D05-484A-D648-9B92-16173F45695A}" type="datetimeFigureOut">
              <a:rPr lang="en-US" smtClean="0"/>
              <a:t>3/3/2018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21606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7D5D05-484A-D648-9B92-16173F45695A}" type="datetimeFigureOut">
              <a:rPr lang="en-US" smtClean="0"/>
              <a:t>3/3/2018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222098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D5D05-484A-D648-9B92-16173F45695A}" type="datetimeFigureOut">
              <a:rPr lang="en-US" smtClean="0"/>
              <a:t>3/3/2018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236872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7D5D05-484A-D648-9B92-16173F45695A}" type="datetimeFigureOut">
              <a:rPr lang="en-US" smtClean="0"/>
              <a:t>3/3/2018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156709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7D5D05-484A-D648-9B92-16173F45695A}" type="datetimeFigureOut">
              <a:rPr lang="en-US" smtClean="0"/>
              <a:t>3/3/2018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7B39C0-3785-FF46-8272-6FD0B1A97637}" type="slidenum">
              <a:rPr lang="en-US" smtClean="0"/>
              <a:t>‹#›</a:t>
            </a:fld>
            <a:endParaRPr lang="en-US"/>
          </a:p>
        </p:txBody>
      </p:sp>
    </p:spTree>
    <p:extLst>
      <p:ext uri="{BB962C8B-B14F-4D97-AF65-F5344CB8AC3E}">
        <p14:creationId xmlns:p14="http://schemas.microsoft.com/office/powerpoint/2010/main" val="232056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55430"/>
          </a:xfrm>
          <a:prstGeom prst="rect">
            <a:avLst/>
          </a:prstGeom>
          <a:solidFill>
            <a:srgbClr val="CC0000">
              <a:alpha val="90000"/>
            </a:srgb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154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D5D05-484A-D648-9B92-16173F45695A}" type="datetimeFigureOut">
              <a:rPr lang="en-US" smtClean="0"/>
              <a:t>3/3/2018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B39C0-3785-FF46-8272-6FD0B1A97637}" type="slidenum">
              <a:rPr lang="en-US" smtClean="0"/>
              <a:t>‹#›</a:t>
            </a:fld>
            <a:endParaRPr lang="en-US"/>
          </a:p>
        </p:txBody>
      </p:sp>
    </p:spTree>
    <p:extLst>
      <p:ext uri="{BB962C8B-B14F-4D97-AF65-F5344CB8AC3E}">
        <p14:creationId xmlns:p14="http://schemas.microsoft.com/office/powerpoint/2010/main" val="1777228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marL="365760" algn="l" defTabSz="457200" rtl="0" eaLnBrk="1" latinLnBrk="0" hangingPunct="1">
        <a:spcBef>
          <a:spcPct val="0"/>
        </a:spcBef>
        <a:buNone/>
        <a:defRPr sz="4400" b="0" i="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ark@pnhp.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jrpetito13@gmail.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ashyatt@bu.ed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goo.gl/forms/BehtVtLMv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46052"/>
            <a:ext cx="9144000" cy="2569530"/>
          </a:xfrm>
          <a:solidFill>
            <a:srgbClr val="CC0000">
              <a:alpha val="89000"/>
            </a:srgbClr>
          </a:solidFill>
        </p:spPr>
        <p:txBody>
          <a:bodyPr/>
          <a:lstStyle/>
          <a:p>
            <a:pPr>
              <a:lnSpc>
                <a:spcPct val="120000"/>
              </a:lnSpc>
            </a:pPr>
            <a:r>
              <a:rPr lang="en-US" dirty="0">
                <a:solidFill>
                  <a:schemeClr val="bg1"/>
                </a:solidFill>
              </a:rPr>
              <a:t>Bird-Dogging as a Political Tactic:</a:t>
            </a:r>
            <a:br>
              <a:rPr lang="en-US" dirty="0">
                <a:solidFill>
                  <a:schemeClr val="bg1"/>
                </a:solidFill>
              </a:rPr>
            </a:br>
            <a:r>
              <a:rPr lang="en-US" dirty="0"/>
              <a:t>The 2016 Election</a:t>
            </a:r>
            <a:endParaRPr lang="en-US" dirty="0">
              <a:solidFill>
                <a:schemeClr val="bg1"/>
              </a:solidFill>
            </a:endParaRPr>
          </a:p>
        </p:txBody>
      </p:sp>
      <p:sp>
        <p:nvSpPr>
          <p:cNvPr id="3" name="Subtitle 2"/>
          <p:cNvSpPr>
            <a:spLocks noGrp="1"/>
          </p:cNvSpPr>
          <p:nvPr>
            <p:ph type="subTitle" idx="1"/>
          </p:nvPr>
        </p:nvSpPr>
        <p:spPr>
          <a:xfrm>
            <a:off x="0" y="3815581"/>
            <a:ext cx="9144000" cy="3007627"/>
          </a:xfrm>
        </p:spPr>
        <p:txBody>
          <a:bodyPr anchor="ctr">
            <a:normAutofit/>
          </a:bodyPr>
          <a:lstStyle/>
          <a:p>
            <a:r>
              <a:rPr lang="en-US" sz="2600" dirty="0">
                <a:solidFill>
                  <a:schemeClr val="tx1"/>
                </a:solidFill>
              </a:rPr>
              <a:t>Students for a National Health Program</a:t>
            </a:r>
          </a:p>
          <a:p>
            <a:r>
              <a:rPr lang="en-US" sz="2600" dirty="0">
                <a:solidFill>
                  <a:schemeClr val="tx1"/>
                </a:solidFill>
              </a:rPr>
              <a:t>Political Advocacy Team</a:t>
            </a:r>
          </a:p>
          <a:p>
            <a:r>
              <a:rPr lang="en-US" sz="2400" dirty="0">
                <a:solidFill>
                  <a:schemeClr val="tx1"/>
                </a:solidFill>
                <a:latin typeface="Wingdings"/>
                <a:ea typeface="Wingdings"/>
                <a:cs typeface="Wingdings"/>
                <a:sym typeface="Wingdings"/>
              </a:rPr>
              <a:t></a:t>
            </a:r>
            <a:endParaRPr lang="en-US" sz="2400" dirty="0">
              <a:solidFill>
                <a:schemeClr val="tx1"/>
              </a:solidFill>
            </a:endParaRPr>
          </a:p>
          <a:p>
            <a:r>
              <a:rPr lang="en-US" sz="2000" dirty="0">
                <a:solidFill>
                  <a:schemeClr val="tx1"/>
                </a:solidFill>
              </a:rPr>
              <a:t>Keanan McGonigle &amp; Matt Moy</a:t>
            </a:r>
          </a:p>
        </p:txBody>
      </p:sp>
    </p:spTree>
    <p:extLst>
      <p:ext uri="{BB962C8B-B14F-4D97-AF65-F5344CB8AC3E}">
        <p14:creationId xmlns:p14="http://schemas.microsoft.com/office/powerpoint/2010/main" val="2998513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Make a Plan</a:t>
            </a:r>
          </a:p>
        </p:txBody>
      </p:sp>
      <p:sp>
        <p:nvSpPr>
          <p:cNvPr id="3" name="Content Placeholder 2"/>
          <p:cNvSpPr>
            <a:spLocks noGrp="1"/>
          </p:cNvSpPr>
          <p:nvPr>
            <p:ph idx="1"/>
          </p:nvPr>
        </p:nvSpPr>
        <p:spPr>
          <a:xfrm>
            <a:off x="457200" y="1671545"/>
            <a:ext cx="8229600" cy="4841741"/>
          </a:xfrm>
        </p:spPr>
        <p:txBody>
          <a:bodyPr>
            <a:normAutofit/>
          </a:bodyPr>
          <a:lstStyle/>
          <a:p>
            <a:r>
              <a:rPr lang="en-US" dirty="0"/>
              <a:t>Everyone should know the plan, including his or her role</a:t>
            </a:r>
          </a:p>
          <a:p>
            <a:r>
              <a:rPr lang="en-US" dirty="0"/>
              <a:t>Consider where best to position yourself for:</a:t>
            </a:r>
          </a:p>
          <a:p>
            <a:pPr lvl="1"/>
            <a:r>
              <a:rPr lang="en-US" dirty="0"/>
              <a:t>The handshake line</a:t>
            </a:r>
          </a:p>
          <a:p>
            <a:pPr lvl="1"/>
            <a:r>
              <a:rPr lang="en-US" dirty="0"/>
              <a:t>Photos</a:t>
            </a:r>
          </a:p>
          <a:p>
            <a:pPr lvl="1"/>
            <a:r>
              <a:rPr lang="en-US" dirty="0"/>
              <a:t>Talking to staffers</a:t>
            </a:r>
          </a:p>
          <a:p>
            <a:pPr lvl="1"/>
            <a:r>
              <a:rPr lang="en-US" dirty="0"/>
              <a:t>Talking to press</a:t>
            </a:r>
          </a:p>
          <a:p>
            <a:pPr lvl="1"/>
            <a:r>
              <a:rPr lang="en-US" dirty="0"/>
              <a:t>Recording the conversation</a:t>
            </a:r>
          </a:p>
          <a:p>
            <a:r>
              <a:rPr lang="en-US" dirty="0"/>
              <a:t>Think about bringing a poster</a:t>
            </a:r>
          </a:p>
          <a:p>
            <a:endParaRPr lang="en-US" dirty="0"/>
          </a:p>
          <a:p>
            <a:endParaRPr lang="en-US" dirty="0"/>
          </a:p>
        </p:txBody>
      </p:sp>
    </p:spTree>
    <p:extLst>
      <p:ext uri="{BB962C8B-B14F-4D97-AF65-F5344CB8AC3E}">
        <p14:creationId xmlns:p14="http://schemas.microsoft.com/office/powerpoint/2010/main" val="33478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Make a Plan </a:t>
            </a:r>
            <a:r>
              <a:rPr lang="en-US" dirty="0" err="1"/>
              <a:t>Ctd</a:t>
            </a:r>
            <a:r>
              <a:rPr lang="en-US" dirty="0"/>
              <a:t>.</a:t>
            </a:r>
          </a:p>
        </p:txBody>
      </p:sp>
      <p:sp>
        <p:nvSpPr>
          <p:cNvPr id="3" name="Content Placeholder 2"/>
          <p:cNvSpPr>
            <a:spLocks noGrp="1"/>
          </p:cNvSpPr>
          <p:nvPr>
            <p:ph idx="1"/>
          </p:nvPr>
        </p:nvSpPr>
        <p:spPr>
          <a:xfrm>
            <a:off x="457200" y="1671545"/>
            <a:ext cx="8229600" cy="4769169"/>
          </a:xfrm>
        </p:spPr>
        <p:txBody>
          <a:bodyPr>
            <a:normAutofit/>
          </a:bodyPr>
          <a:lstStyle/>
          <a:p>
            <a:r>
              <a:rPr lang="en-US" dirty="0"/>
              <a:t>Prepare statements about your issue in advance in case you speak to press</a:t>
            </a:r>
          </a:p>
          <a:p>
            <a:r>
              <a:rPr lang="en-US" dirty="0"/>
              <a:t>Develop your questions ahead:</a:t>
            </a:r>
          </a:p>
          <a:p>
            <a:pPr lvl="1"/>
            <a:r>
              <a:rPr lang="en-US" dirty="0"/>
              <a:t>Use the template on the next slide to write questions you can ask in 10-20 seconds</a:t>
            </a:r>
          </a:p>
          <a:p>
            <a:pPr lvl="1"/>
            <a:r>
              <a:rPr lang="en-US" dirty="0"/>
              <a:t>Try to have them memorized</a:t>
            </a:r>
          </a:p>
          <a:p>
            <a:pPr lvl="1"/>
            <a:r>
              <a:rPr lang="en-US" dirty="0"/>
              <a:t>Write them down on note cards</a:t>
            </a:r>
          </a:p>
          <a:p>
            <a:pPr lvl="1"/>
            <a:r>
              <a:rPr lang="en-US" dirty="0"/>
              <a:t>Have follow-up questions on hand for when candidates give incomplete answers</a:t>
            </a:r>
          </a:p>
          <a:p>
            <a:pPr marL="457200" lvl="1" indent="0">
              <a:buNone/>
            </a:pPr>
            <a:endParaRPr lang="en-US" dirty="0"/>
          </a:p>
          <a:p>
            <a:pPr marL="457200" lvl="1" indent="0">
              <a:buNone/>
            </a:pPr>
            <a:endParaRPr lang="en-US" dirty="0">
              <a:solidFill>
                <a:srgbClr val="FF0000"/>
              </a:solidFill>
            </a:endParaRPr>
          </a:p>
        </p:txBody>
      </p:sp>
    </p:spTree>
    <p:extLst>
      <p:ext uri="{BB962C8B-B14F-4D97-AF65-F5344CB8AC3E}">
        <p14:creationId xmlns:p14="http://schemas.microsoft.com/office/powerpoint/2010/main" val="2517164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Make a Plan </a:t>
            </a:r>
            <a:r>
              <a:rPr lang="en-US" dirty="0" err="1"/>
              <a:t>Ctd</a:t>
            </a:r>
            <a:r>
              <a:rPr lang="en-US" dirty="0"/>
              <a:t>.</a:t>
            </a:r>
          </a:p>
        </p:txBody>
      </p:sp>
      <p:sp>
        <p:nvSpPr>
          <p:cNvPr id="3" name="Content Placeholder 2"/>
          <p:cNvSpPr>
            <a:spLocks noGrp="1"/>
          </p:cNvSpPr>
          <p:nvPr>
            <p:ph idx="1"/>
          </p:nvPr>
        </p:nvSpPr>
        <p:spPr>
          <a:xfrm>
            <a:off x="457200" y="1671545"/>
            <a:ext cx="8229600" cy="4841741"/>
          </a:xfrm>
        </p:spPr>
        <p:txBody>
          <a:bodyPr>
            <a:normAutofit/>
          </a:bodyPr>
          <a:lstStyle/>
          <a:p>
            <a:r>
              <a:rPr lang="en-US" dirty="0"/>
              <a:t>How to write a good question:</a:t>
            </a:r>
          </a:p>
          <a:p>
            <a:pPr lvl="1"/>
            <a:endParaRPr lang="en-US" dirty="0"/>
          </a:p>
          <a:p>
            <a:endParaRPr lang="en-US" dirty="0"/>
          </a:p>
        </p:txBody>
      </p:sp>
      <p:sp>
        <p:nvSpPr>
          <p:cNvPr id="4" name="Process 3"/>
          <p:cNvSpPr/>
          <p:nvPr/>
        </p:nvSpPr>
        <p:spPr>
          <a:xfrm>
            <a:off x="698988" y="2390323"/>
            <a:ext cx="7746024" cy="498929"/>
          </a:xfrm>
          <a:prstGeom prst="flowChartProcess">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C0000"/>
                </a:solidFill>
              </a:rPr>
              <a:t>1. Thank or praise the candidate</a:t>
            </a:r>
          </a:p>
        </p:txBody>
      </p:sp>
      <p:sp>
        <p:nvSpPr>
          <p:cNvPr id="6" name="Process 5"/>
          <p:cNvSpPr/>
          <p:nvPr/>
        </p:nvSpPr>
        <p:spPr>
          <a:xfrm>
            <a:off x="698988" y="3177724"/>
            <a:ext cx="7746024" cy="498929"/>
          </a:xfrm>
          <a:prstGeom prst="flowChartProcess">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C0000"/>
                </a:solidFill>
              </a:rPr>
              <a:t>2. Explain the issue</a:t>
            </a:r>
          </a:p>
        </p:txBody>
      </p:sp>
      <p:sp>
        <p:nvSpPr>
          <p:cNvPr id="7" name="Process 6"/>
          <p:cNvSpPr/>
          <p:nvPr/>
        </p:nvSpPr>
        <p:spPr>
          <a:xfrm>
            <a:off x="685839" y="3965125"/>
            <a:ext cx="7772323" cy="498929"/>
          </a:xfrm>
          <a:prstGeom prst="flowChartProcess">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C0000"/>
                </a:solidFill>
              </a:rPr>
              <a:t>3. Describe your personal interest in the problem</a:t>
            </a:r>
          </a:p>
        </p:txBody>
      </p:sp>
      <p:sp>
        <p:nvSpPr>
          <p:cNvPr id="8" name="Process 7"/>
          <p:cNvSpPr/>
          <p:nvPr/>
        </p:nvSpPr>
        <p:spPr>
          <a:xfrm>
            <a:off x="685839" y="4752526"/>
            <a:ext cx="7772323" cy="498929"/>
          </a:xfrm>
          <a:prstGeom prst="flowChartProcess">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C0000"/>
                </a:solidFill>
              </a:rPr>
              <a:t>4. Propose a solution</a:t>
            </a:r>
          </a:p>
        </p:txBody>
      </p:sp>
      <p:sp>
        <p:nvSpPr>
          <p:cNvPr id="9" name="Process 8"/>
          <p:cNvSpPr/>
          <p:nvPr/>
        </p:nvSpPr>
        <p:spPr>
          <a:xfrm>
            <a:off x="685839" y="5547884"/>
            <a:ext cx="7772322" cy="884872"/>
          </a:xfrm>
          <a:prstGeom prst="flowChartProcess">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C0000"/>
                </a:solidFill>
              </a:rPr>
              <a:t>5. Make your demand with a specific, closed-ended, yes or no question   </a:t>
            </a:r>
          </a:p>
          <a:p>
            <a:r>
              <a:rPr lang="en-US" sz="2000" dirty="0">
                <a:solidFill>
                  <a:srgbClr val="CC0000"/>
                </a:solidFill>
              </a:rPr>
              <a:t>    (and point out any influential supporters of your plan)</a:t>
            </a:r>
          </a:p>
        </p:txBody>
      </p:sp>
      <p:cxnSp>
        <p:nvCxnSpPr>
          <p:cNvPr id="11" name="Straight Arrow Connector 10"/>
          <p:cNvCxnSpPr>
            <a:stCxn id="4" idx="2"/>
            <a:endCxn id="6" idx="0"/>
          </p:cNvCxnSpPr>
          <p:nvPr/>
        </p:nvCxnSpPr>
        <p:spPr>
          <a:xfrm>
            <a:off x="4572000" y="2889252"/>
            <a:ext cx="0" cy="288472"/>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572000" y="3693888"/>
            <a:ext cx="0" cy="288472"/>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572000" y="4482197"/>
            <a:ext cx="0" cy="288472"/>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572000" y="5251455"/>
            <a:ext cx="0" cy="288472"/>
          </a:xfrm>
          <a:prstGeom prst="straightConnector1">
            <a:avLst/>
          </a:prstGeom>
          <a:ln>
            <a:solidFill>
              <a:srgbClr val="CC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730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Arrive Early </a:t>
            </a:r>
          </a:p>
        </p:txBody>
      </p:sp>
      <p:sp>
        <p:nvSpPr>
          <p:cNvPr id="3" name="Content Placeholder 2"/>
          <p:cNvSpPr>
            <a:spLocks noGrp="1"/>
          </p:cNvSpPr>
          <p:nvPr>
            <p:ph idx="1"/>
          </p:nvPr>
        </p:nvSpPr>
        <p:spPr/>
        <p:txBody>
          <a:bodyPr>
            <a:normAutofit/>
          </a:bodyPr>
          <a:lstStyle/>
          <a:p>
            <a:r>
              <a:rPr lang="en-US" dirty="0"/>
              <a:t>Get good seats and assess the situation!</a:t>
            </a:r>
          </a:p>
          <a:p>
            <a:pPr lvl="1"/>
            <a:r>
              <a:rPr lang="en-US" dirty="0"/>
              <a:t>Aim to be in or near the front row</a:t>
            </a:r>
          </a:p>
          <a:p>
            <a:pPr lvl="1"/>
            <a:r>
              <a:rPr lang="en-US" dirty="0"/>
              <a:t>Stay close to the microphones</a:t>
            </a:r>
          </a:p>
          <a:p>
            <a:pPr lvl="1"/>
            <a:r>
              <a:rPr lang="en-US" dirty="0"/>
              <a:t>Disperse your crew as needed to increase chances of the target calling on multiple group members</a:t>
            </a:r>
          </a:p>
          <a:p>
            <a:r>
              <a:rPr lang="en-US" dirty="0"/>
              <a:t>Make eye contact with the target or staffers</a:t>
            </a:r>
          </a:p>
          <a:p>
            <a:r>
              <a:rPr lang="en-US" dirty="0"/>
              <a:t>Look excited!</a:t>
            </a:r>
          </a:p>
          <a:p>
            <a:r>
              <a:rPr lang="en-US" dirty="0"/>
              <a:t>Find out what others are asking about</a:t>
            </a:r>
          </a:p>
          <a:p>
            <a:endParaRPr lang="en-US" dirty="0"/>
          </a:p>
        </p:txBody>
      </p:sp>
    </p:spTree>
    <p:extLst>
      <p:ext uri="{BB962C8B-B14F-4D97-AF65-F5344CB8AC3E}">
        <p14:creationId xmlns:p14="http://schemas.microsoft.com/office/powerpoint/2010/main" val="178231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 Get a Chance to Ask</a:t>
            </a:r>
          </a:p>
        </p:txBody>
      </p:sp>
      <p:sp>
        <p:nvSpPr>
          <p:cNvPr id="3" name="Content Placeholder 2"/>
          <p:cNvSpPr>
            <a:spLocks noGrp="1"/>
          </p:cNvSpPr>
          <p:nvPr>
            <p:ph idx="1"/>
          </p:nvPr>
        </p:nvSpPr>
        <p:spPr>
          <a:xfrm>
            <a:off x="457200" y="1671545"/>
            <a:ext cx="8229600" cy="4729835"/>
          </a:xfrm>
        </p:spPr>
        <p:txBody>
          <a:bodyPr>
            <a:normAutofit/>
          </a:bodyPr>
          <a:lstStyle/>
          <a:p>
            <a:r>
              <a:rPr lang="en-US" dirty="0"/>
              <a:t>Smooth Approach:</a:t>
            </a:r>
          </a:p>
          <a:p>
            <a:pPr lvl="1"/>
            <a:r>
              <a:rPr lang="en-US" dirty="0"/>
              <a:t>If you can anticipate where the target is going in a crowd, position yourself strategically</a:t>
            </a:r>
          </a:p>
          <a:p>
            <a:r>
              <a:rPr lang="en-US" dirty="0"/>
              <a:t>First, Fast, and Highest Hand Raise:</a:t>
            </a:r>
          </a:p>
          <a:p>
            <a:pPr lvl="1"/>
            <a:r>
              <a:rPr lang="en-US" dirty="0"/>
              <a:t>Raise your hand before the questions are called for, even before the target finishes inviting questions</a:t>
            </a:r>
          </a:p>
          <a:p>
            <a:pPr lvl="1"/>
            <a:r>
              <a:rPr lang="en-US" dirty="0"/>
              <a:t>Raise your hand even if there is no planned Q&amp;A</a:t>
            </a:r>
          </a:p>
          <a:p>
            <a:r>
              <a:rPr lang="en-US" dirty="0"/>
              <a:t>You’re on a mission – don’t be shy!</a:t>
            </a:r>
          </a:p>
        </p:txBody>
      </p:sp>
    </p:spTree>
    <p:extLst>
      <p:ext uri="{BB962C8B-B14F-4D97-AF65-F5344CB8AC3E}">
        <p14:creationId xmlns:p14="http://schemas.microsoft.com/office/powerpoint/2010/main" val="196596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Get a Chance to Ask </a:t>
            </a:r>
            <a:r>
              <a:rPr lang="en-US" dirty="0" err="1"/>
              <a:t>Ctd</a:t>
            </a:r>
            <a:r>
              <a:rPr lang="en-US" dirty="0"/>
              <a:t>.</a:t>
            </a:r>
          </a:p>
        </p:txBody>
      </p:sp>
      <p:sp>
        <p:nvSpPr>
          <p:cNvPr id="3" name="Content Placeholder 2"/>
          <p:cNvSpPr>
            <a:spLocks noGrp="1"/>
          </p:cNvSpPr>
          <p:nvPr>
            <p:ph idx="1"/>
          </p:nvPr>
        </p:nvSpPr>
        <p:spPr>
          <a:xfrm>
            <a:off x="457200" y="1671545"/>
            <a:ext cx="8229600" cy="4955971"/>
          </a:xfrm>
        </p:spPr>
        <p:txBody>
          <a:bodyPr>
            <a:normAutofit/>
          </a:bodyPr>
          <a:lstStyle/>
          <a:p>
            <a:r>
              <a:rPr lang="en-US" dirty="0"/>
              <a:t>Use the handshake line as an opportunity to ask questions</a:t>
            </a:r>
          </a:p>
          <a:p>
            <a:pPr lvl="1"/>
            <a:r>
              <a:rPr lang="en-US" dirty="0"/>
              <a:t>Shake the target’s and </a:t>
            </a:r>
            <a:r>
              <a:rPr lang="en-US" u="sng" dirty="0"/>
              <a:t>don’t let go</a:t>
            </a:r>
            <a:r>
              <a:rPr lang="en-US" dirty="0"/>
              <a:t> until you have an answer (within reason)</a:t>
            </a:r>
          </a:p>
          <a:p>
            <a:r>
              <a:rPr lang="en-US" dirty="0"/>
              <a:t>If you have trouble, grab the candidate’s hand and say “Mr./Mrs./Senator/Secretary______, I have a question for you!”</a:t>
            </a:r>
          </a:p>
          <a:p>
            <a:r>
              <a:rPr lang="en-US" dirty="0"/>
              <a:t>The </a:t>
            </a:r>
            <a:r>
              <a:rPr lang="en-US" dirty="0">
                <a:solidFill>
                  <a:schemeClr val="accent6">
                    <a:lumMod val="75000"/>
                  </a:schemeClr>
                </a:solidFill>
              </a:rPr>
              <a:t>recorder</a:t>
            </a:r>
            <a:r>
              <a:rPr lang="en-US" dirty="0">
                <a:solidFill>
                  <a:srgbClr val="CC0000"/>
                </a:solidFill>
              </a:rPr>
              <a:t> </a:t>
            </a:r>
            <a:r>
              <a:rPr lang="en-US" dirty="0"/>
              <a:t>should be ready to capture the the answer via video, voice, or pen and paper</a:t>
            </a:r>
          </a:p>
        </p:txBody>
      </p:sp>
    </p:spTree>
    <p:extLst>
      <p:ext uri="{BB962C8B-B14F-4D97-AF65-F5344CB8AC3E}">
        <p14:creationId xmlns:p14="http://schemas.microsoft.com/office/powerpoint/2010/main" val="260860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Get a Chance to Ask </a:t>
            </a:r>
            <a:r>
              <a:rPr lang="en-US" dirty="0" err="1"/>
              <a:t>Ctd</a:t>
            </a:r>
            <a:r>
              <a:rPr lang="en-US" dirty="0"/>
              <a:t>.</a:t>
            </a:r>
          </a:p>
        </p:txBody>
      </p:sp>
      <p:sp>
        <p:nvSpPr>
          <p:cNvPr id="3" name="Content Placeholder 2"/>
          <p:cNvSpPr>
            <a:spLocks noGrp="1"/>
          </p:cNvSpPr>
          <p:nvPr>
            <p:ph idx="1"/>
          </p:nvPr>
        </p:nvSpPr>
        <p:spPr>
          <a:xfrm>
            <a:off x="457200" y="1671545"/>
            <a:ext cx="8229600" cy="4955971"/>
          </a:xfrm>
        </p:spPr>
        <p:txBody>
          <a:bodyPr>
            <a:normAutofit/>
          </a:bodyPr>
          <a:lstStyle/>
          <a:p>
            <a:r>
              <a:rPr lang="en-US" dirty="0"/>
              <a:t>Talk to a staffer if you see one; he or she will be tasked with looking into the issue after we bring it up</a:t>
            </a:r>
          </a:p>
          <a:p>
            <a:r>
              <a:rPr lang="en-US" dirty="0"/>
              <a:t>Have your friends crowd around you and the target so they can’t easily avoid your question</a:t>
            </a:r>
          </a:p>
          <a:p>
            <a:r>
              <a:rPr lang="en-US" dirty="0"/>
              <a:t>Use stall tactics</a:t>
            </a:r>
          </a:p>
          <a:p>
            <a:pPr lvl="1"/>
            <a:r>
              <a:rPr lang="en-US" dirty="0"/>
              <a:t>Ask for autographs</a:t>
            </a:r>
          </a:p>
          <a:p>
            <a:pPr lvl="1"/>
            <a:r>
              <a:rPr lang="en-US" dirty="0"/>
              <a:t>Have the </a:t>
            </a:r>
            <a:r>
              <a:rPr lang="en-US" dirty="0">
                <a:solidFill>
                  <a:schemeClr val="accent5">
                    <a:lumMod val="75000"/>
                  </a:schemeClr>
                </a:solidFill>
              </a:rPr>
              <a:t>photographer</a:t>
            </a:r>
            <a:r>
              <a:rPr lang="en-US" dirty="0"/>
              <a:t> ask for photographs (politicians are suckers for posed photos!)</a:t>
            </a:r>
          </a:p>
          <a:p>
            <a:pPr lvl="1"/>
            <a:endParaRPr lang="en-US" dirty="0"/>
          </a:p>
        </p:txBody>
      </p:sp>
    </p:spTree>
    <p:extLst>
      <p:ext uri="{BB962C8B-B14F-4D97-AF65-F5344CB8AC3E}">
        <p14:creationId xmlns:p14="http://schemas.microsoft.com/office/powerpoint/2010/main" val="38015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forget the camera!</a:t>
            </a:r>
          </a:p>
        </p:txBody>
      </p:sp>
      <p:pic>
        <p:nvPicPr>
          <p:cNvPr id="4" name="Picture 3" descr="steve grossman and busm crew.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861" y="1285378"/>
            <a:ext cx="4311600" cy="3233700"/>
          </a:xfrm>
          <a:prstGeom prst="rect">
            <a:avLst/>
          </a:prstGeom>
        </p:spPr>
      </p:pic>
      <p:pic>
        <p:nvPicPr>
          <p:cNvPr id="5" name="Content Placeholder 3" descr="Martha Andreas Kim.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996021" y="3918388"/>
            <a:ext cx="4993093" cy="2746008"/>
          </a:xfrm>
          <a:prstGeom prst="rect">
            <a:avLst/>
          </a:prstGeom>
        </p:spPr>
      </p:pic>
      <p:sp>
        <p:nvSpPr>
          <p:cNvPr id="6" name="TextBox 5"/>
          <p:cNvSpPr txBox="1"/>
          <p:nvPr/>
        </p:nvSpPr>
        <p:spPr>
          <a:xfrm>
            <a:off x="123909" y="4519078"/>
            <a:ext cx="3701741" cy="646331"/>
          </a:xfrm>
          <a:prstGeom prst="rect">
            <a:avLst/>
          </a:prstGeom>
          <a:noFill/>
        </p:spPr>
        <p:txBody>
          <a:bodyPr wrap="square" rtlCol="0">
            <a:spAutoFit/>
          </a:bodyPr>
          <a:lstStyle/>
          <a:p>
            <a:r>
              <a:rPr lang="en-US" dirty="0"/>
              <a:t>Bird-dogging Steve Grossman </a:t>
            </a:r>
          </a:p>
          <a:p>
            <a:r>
              <a:rPr lang="en-US" dirty="0"/>
              <a:t>MA Gubernatorial Race, 2014</a:t>
            </a:r>
          </a:p>
        </p:txBody>
      </p:sp>
      <p:sp>
        <p:nvSpPr>
          <p:cNvPr id="7" name="TextBox 6"/>
          <p:cNvSpPr txBox="1"/>
          <p:nvPr/>
        </p:nvSpPr>
        <p:spPr>
          <a:xfrm>
            <a:off x="5364819" y="3272057"/>
            <a:ext cx="3701741" cy="646331"/>
          </a:xfrm>
          <a:prstGeom prst="rect">
            <a:avLst/>
          </a:prstGeom>
          <a:noFill/>
        </p:spPr>
        <p:txBody>
          <a:bodyPr wrap="square" rtlCol="0">
            <a:spAutoFit/>
          </a:bodyPr>
          <a:lstStyle/>
          <a:p>
            <a:pPr algn="r"/>
            <a:r>
              <a:rPr lang="en-US" dirty="0"/>
              <a:t>Bird-dogging Martha </a:t>
            </a:r>
            <a:r>
              <a:rPr lang="en-US" dirty="0" err="1"/>
              <a:t>Coakley</a:t>
            </a:r>
            <a:r>
              <a:rPr lang="en-US" dirty="0"/>
              <a:t> </a:t>
            </a:r>
          </a:p>
          <a:p>
            <a:pPr algn="r"/>
            <a:r>
              <a:rPr lang="en-US" dirty="0"/>
              <a:t>MA Gubernatorial Race, 2014</a:t>
            </a:r>
          </a:p>
        </p:txBody>
      </p:sp>
    </p:spTree>
    <p:extLst>
      <p:ext uri="{BB962C8B-B14F-4D97-AF65-F5344CB8AC3E}">
        <p14:creationId xmlns:p14="http://schemas.microsoft.com/office/powerpoint/2010/main" val="171348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forget the camera!</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8097" y="1262737"/>
            <a:ext cx="6758777" cy="5069083"/>
          </a:xfrm>
          <a:prstGeom prst="rect">
            <a:avLst/>
          </a:prstGeom>
        </p:spPr>
      </p:pic>
    </p:spTree>
    <p:extLst>
      <p:ext uri="{BB962C8B-B14F-4D97-AF65-F5344CB8AC3E}">
        <p14:creationId xmlns:p14="http://schemas.microsoft.com/office/powerpoint/2010/main" val="1628895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Ask Your Question</a:t>
            </a:r>
          </a:p>
        </p:txBody>
      </p:sp>
      <p:sp>
        <p:nvSpPr>
          <p:cNvPr id="3" name="Content Placeholder 2"/>
          <p:cNvSpPr>
            <a:spLocks noGrp="1"/>
          </p:cNvSpPr>
          <p:nvPr>
            <p:ph idx="1"/>
          </p:nvPr>
        </p:nvSpPr>
        <p:spPr>
          <a:xfrm>
            <a:off x="457200" y="1671545"/>
            <a:ext cx="8229600" cy="5008156"/>
          </a:xfrm>
        </p:spPr>
        <p:txBody>
          <a:bodyPr>
            <a:normAutofit/>
          </a:bodyPr>
          <a:lstStyle/>
          <a:p>
            <a:r>
              <a:rPr lang="en-US" dirty="0"/>
              <a:t>Introduce yourself</a:t>
            </a:r>
          </a:p>
          <a:p>
            <a:r>
              <a:rPr lang="en-US" dirty="0"/>
              <a:t>Act naturally, and ask your question from memory or using notes</a:t>
            </a:r>
          </a:p>
          <a:p>
            <a:r>
              <a:rPr lang="en-US" dirty="0"/>
              <a:t>Anticipate that the candidate may…</a:t>
            </a:r>
          </a:p>
          <a:p>
            <a:pPr marL="457200" lvl="1" indent="0">
              <a:buNone/>
            </a:pPr>
            <a:r>
              <a:rPr lang="en-US" dirty="0"/>
              <a:t>	… start talking before you are done</a:t>
            </a:r>
          </a:p>
          <a:p>
            <a:pPr marL="457200" lvl="1" indent="0">
              <a:buNone/>
            </a:pPr>
            <a:r>
              <a:rPr lang="en-US" dirty="0"/>
              <a:t>	… respond to your question with a talking point</a:t>
            </a:r>
          </a:p>
          <a:p>
            <a:pPr marL="457200" lvl="1" indent="0">
              <a:buNone/>
            </a:pPr>
            <a:r>
              <a:rPr lang="en-US" dirty="0"/>
              <a:t>			</a:t>
            </a:r>
            <a:r>
              <a:rPr lang="en-US" dirty="0">
                <a:sym typeface="Wingdings"/>
              </a:rPr>
              <a:t> </a:t>
            </a:r>
            <a:r>
              <a:rPr lang="en-US" u="sng" dirty="0">
                <a:sym typeface="Wingdings"/>
              </a:rPr>
              <a:t>Redirect him or her politely</a:t>
            </a:r>
            <a:endParaRPr lang="en-US" dirty="0"/>
          </a:p>
          <a:p>
            <a:r>
              <a:rPr lang="en-US" dirty="0"/>
              <a:t>Repeat your question or have a friend ask a follow-up in order to focus the conversation</a:t>
            </a:r>
          </a:p>
        </p:txBody>
      </p:sp>
    </p:spTree>
    <p:extLst>
      <p:ext uri="{BB962C8B-B14F-4D97-AF65-F5344CB8AC3E}">
        <p14:creationId xmlns:p14="http://schemas.microsoft.com/office/powerpoint/2010/main" val="69765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Overview</a:t>
            </a:r>
          </a:p>
        </p:txBody>
      </p:sp>
      <p:sp>
        <p:nvSpPr>
          <p:cNvPr id="3" name="Content Placeholder 2"/>
          <p:cNvSpPr>
            <a:spLocks noGrp="1"/>
          </p:cNvSpPr>
          <p:nvPr>
            <p:ph idx="1"/>
          </p:nvPr>
        </p:nvSpPr>
        <p:spPr/>
        <p:txBody>
          <a:bodyPr/>
          <a:lstStyle/>
          <a:p>
            <a:pPr marL="571500" indent="-571500">
              <a:lnSpc>
                <a:spcPct val="140000"/>
              </a:lnSpc>
              <a:buFont typeface="+mj-lt"/>
              <a:buAutoNum type="romanUcPeriod"/>
            </a:pPr>
            <a:r>
              <a:rPr lang="en-US" dirty="0"/>
              <a:t>What is Bird-Dogging?</a:t>
            </a:r>
          </a:p>
          <a:p>
            <a:pPr marL="571500" indent="-571500">
              <a:lnSpc>
                <a:spcPct val="140000"/>
              </a:lnSpc>
              <a:buFont typeface="+mj-lt"/>
              <a:buAutoNum type="romanUcPeriod"/>
            </a:pPr>
            <a:r>
              <a:rPr lang="en-US" dirty="0"/>
              <a:t>Why Bird-Dog?</a:t>
            </a:r>
          </a:p>
          <a:p>
            <a:pPr marL="571500" indent="-571500">
              <a:lnSpc>
                <a:spcPct val="140000"/>
              </a:lnSpc>
              <a:buFont typeface="+mj-lt"/>
              <a:buAutoNum type="romanUcPeriod"/>
            </a:pPr>
            <a:r>
              <a:rPr lang="en-US" dirty="0"/>
              <a:t>Bird-Dogging 101</a:t>
            </a:r>
          </a:p>
          <a:p>
            <a:pPr marL="571500" indent="-571500">
              <a:lnSpc>
                <a:spcPct val="140000"/>
              </a:lnSpc>
              <a:buFont typeface="+mj-lt"/>
              <a:buAutoNum type="romanUcPeriod"/>
            </a:pPr>
            <a:r>
              <a:rPr lang="en-US" dirty="0"/>
              <a:t>Our Strategy for the 2016 Election</a:t>
            </a:r>
          </a:p>
          <a:p>
            <a:pPr marL="571500" indent="-571500">
              <a:lnSpc>
                <a:spcPct val="140000"/>
              </a:lnSpc>
              <a:buFont typeface="+mj-lt"/>
              <a:buAutoNum type="romanUcPeriod"/>
            </a:pPr>
            <a:r>
              <a:rPr lang="en-US" dirty="0"/>
              <a:t>Discussion</a:t>
            </a:r>
          </a:p>
        </p:txBody>
      </p:sp>
    </p:spTree>
    <p:extLst>
      <p:ext uri="{BB962C8B-B14F-4D97-AF65-F5344CB8AC3E}">
        <p14:creationId xmlns:p14="http://schemas.microsoft.com/office/powerpoint/2010/main" val="1112237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Get Media Attention</a:t>
            </a:r>
          </a:p>
        </p:txBody>
      </p:sp>
      <p:sp>
        <p:nvSpPr>
          <p:cNvPr id="3" name="Content Placeholder 2"/>
          <p:cNvSpPr>
            <a:spLocks noGrp="1"/>
          </p:cNvSpPr>
          <p:nvPr>
            <p:ph idx="1"/>
          </p:nvPr>
        </p:nvSpPr>
        <p:spPr/>
        <p:txBody>
          <a:bodyPr>
            <a:normAutofit lnSpcReduction="10000"/>
          </a:bodyPr>
          <a:lstStyle/>
          <a:p>
            <a:r>
              <a:rPr lang="en-US" b="1" dirty="0"/>
              <a:t>Get the press to cover your question and the politician’s answer</a:t>
            </a:r>
          </a:p>
          <a:p>
            <a:r>
              <a:rPr lang="en-US" dirty="0"/>
              <a:t>The </a:t>
            </a:r>
            <a:r>
              <a:rPr lang="en-US" dirty="0">
                <a:solidFill>
                  <a:schemeClr val="accent1">
                    <a:lumMod val="75000"/>
                  </a:schemeClr>
                </a:solidFill>
              </a:rPr>
              <a:t>press person </a:t>
            </a:r>
            <a:r>
              <a:rPr lang="en-US" dirty="0"/>
              <a:t>should scope out the scene for media</a:t>
            </a:r>
          </a:p>
          <a:p>
            <a:pPr lvl="1"/>
            <a:r>
              <a:rPr lang="en-US" dirty="0"/>
              <a:t>Approach press members</a:t>
            </a:r>
          </a:p>
          <a:p>
            <a:pPr lvl="1"/>
            <a:r>
              <a:rPr lang="en-US" dirty="0"/>
              <a:t>Don’t be afraid to ask if someone is press</a:t>
            </a:r>
          </a:p>
          <a:p>
            <a:pPr lvl="1"/>
            <a:r>
              <a:rPr lang="en-US" dirty="0"/>
              <a:t>Carry a sign: “Media, talk to me!”</a:t>
            </a:r>
          </a:p>
          <a:p>
            <a:r>
              <a:rPr lang="en-US" dirty="0"/>
              <a:t>Whatever the press asks you, respond with your prepared statement</a:t>
            </a:r>
          </a:p>
        </p:txBody>
      </p:sp>
    </p:spTree>
    <p:extLst>
      <p:ext uri="{BB962C8B-B14F-4D97-AF65-F5344CB8AC3E}">
        <p14:creationId xmlns:p14="http://schemas.microsoft.com/office/powerpoint/2010/main" val="233015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Get Media Attention </a:t>
            </a:r>
            <a:r>
              <a:rPr lang="en-US" dirty="0" err="1"/>
              <a:t>Ctd</a:t>
            </a:r>
            <a:r>
              <a:rPr lang="en-US" dirty="0"/>
              <a:t>.</a:t>
            </a:r>
          </a:p>
        </p:txBody>
      </p:sp>
      <p:sp>
        <p:nvSpPr>
          <p:cNvPr id="3" name="Content Placeholder 2"/>
          <p:cNvSpPr>
            <a:spLocks noGrp="1"/>
          </p:cNvSpPr>
          <p:nvPr>
            <p:ph idx="1"/>
          </p:nvPr>
        </p:nvSpPr>
        <p:spPr/>
        <p:txBody>
          <a:bodyPr>
            <a:normAutofit/>
          </a:bodyPr>
          <a:lstStyle/>
          <a:p>
            <a:r>
              <a:rPr lang="en-US" dirty="0"/>
              <a:t>Plan ahead!</a:t>
            </a:r>
          </a:p>
          <a:p>
            <a:pPr lvl="1"/>
            <a:r>
              <a:rPr lang="en-US" dirty="0"/>
              <a:t>Prepare a press release</a:t>
            </a:r>
          </a:p>
          <a:p>
            <a:pPr lvl="1"/>
            <a:r>
              <a:rPr lang="en-US" dirty="0"/>
              <a:t>Discover which members of the press are writing about the issue by searching Google News</a:t>
            </a:r>
          </a:p>
          <a:p>
            <a:pPr lvl="2"/>
            <a:r>
              <a:rPr lang="en-US" dirty="0"/>
              <a:t>Find out who is likely to be interested in the issue</a:t>
            </a:r>
          </a:p>
          <a:p>
            <a:r>
              <a:rPr lang="en-US" dirty="0"/>
              <a:t>Write letters to the editor and op-eds</a:t>
            </a:r>
          </a:p>
          <a:p>
            <a:r>
              <a:rPr lang="en-US" dirty="0"/>
              <a:t>Talk to Mark </a:t>
            </a:r>
            <a:r>
              <a:rPr lang="en-US" dirty="0" err="1"/>
              <a:t>Almberg</a:t>
            </a:r>
            <a:r>
              <a:rPr lang="en-US" dirty="0"/>
              <a:t> (</a:t>
            </a:r>
            <a:r>
              <a:rPr lang="en-US" dirty="0">
                <a:hlinkClick r:id="rId3"/>
              </a:rPr>
              <a:t>mark@pnhp.org</a:t>
            </a:r>
            <a:r>
              <a:rPr lang="en-US" dirty="0"/>
              <a:t>),  Communications Director for PNHP</a:t>
            </a:r>
          </a:p>
          <a:p>
            <a:endParaRPr lang="en-US" dirty="0"/>
          </a:p>
        </p:txBody>
      </p:sp>
    </p:spTree>
    <p:extLst>
      <p:ext uri="{BB962C8B-B14F-4D97-AF65-F5344CB8AC3E}">
        <p14:creationId xmlns:p14="http://schemas.microsoft.com/office/powerpoint/2010/main" val="26138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Get a Report Out</a:t>
            </a:r>
          </a:p>
        </p:txBody>
      </p:sp>
      <p:sp>
        <p:nvSpPr>
          <p:cNvPr id="3" name="Content Placeholder 2"/>
          <p:cNvSpPr>
            <a:spLocks noGrp="1"/>
          </p:cNvSpPr>
          <p:nvPr>
            <p:ph idx="1"/>
          </p:nvPr>
        </p:nvSpPr>
        <p:spPr/>
        <p:txBody>
          <a:bodyPr>
            <a:normAutofit/>
          </a:bodyPr>
          <a:lstStyle/>
          <a:p>
            <a:r>
              <a:rPr lang="en-US" dirty="0"/>
              <a:t>The </a:t>
            </a:r>
            <a:r>
              <a:rPr lang="en-US" dirty="0">
                <a:solidFill>
                  <a:schemeClr val="accent4">
                    <a:lumMod val="75000"/>
                  </a:schemeClr>
                </a:solidFill>
              </a:rPr>
              <a:t>reporter </a:t>
            </a:r>
            <a:r>
              <a:rPr lang="en-US" dirty="0"/>
              <a:t>should update the rest of the group on efforts and progress within 24 hours</a:t>
            </a:r>
          </a:p>
          <a:p>
            <a:pPr lvl="1"/>
            <a:r>
              <a:rPr lang="en-US" b="1" dirty="0"/>
              <a:t>Google form</a:t>
            </a:r>
          </a:p>
          <a:p>
            <a:pPr lvl="1"/>
            <a:r>
              <a:rPr lang="en-US" dirty="0" err="1"/>
              <a:t>Listservs</a:t>
            </a:r>
            <a:endParaRPr lang="en-US" dirty="0"/>
          </a:p>
          <a:p>
            <a:pPr lvl="1"/>
            <a:r>
              <a:rPr lang="en-US" dirty="0"/>
              <a:t>Social media</a:t>
            </a:r>
          </a:p>
          <a:p>
            <a:r>
              <a:rPr lang="en-US" dirty="0"/>
              <a:t>This helps others piggyback on your accomplishments AND inspires the group!</a:t>
            </a:r>
          </a:p>
          <a:p>
            <a:r>
              <a:rPr lang="en-US" dirty="0"/>
              <a:t>Show off your picture!</a:t>
            </a:r>
          </a:p>
        </p:txBody>
      </p:sp>
    </p:spTree>
    <p:extLst>
      <p:ext uri="{BB962C8B-B14F-4D97-AF65-F5344CB8AC3E}">
        <p14:creationId xmlns:p14="http://schemas.microsoft.com/office/powerpoint/2010/main" val="87185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Repeat!</a:t>
            </a:r>
          </a:p>
        </p:txBody>
      </p:sp>
      <p:sp>
        <p:nvSpPr>
          <p:cNvPr id="3" name="Content Placeholder 2"/>
          <p:cNvSpPr>
            <a:spLocks noGrp="1"/>
          </p:cNvSpPr>
          <p:nvPr>
            <p:ph idx="1"/>
          </p:nvPr>
        </p:nvSpPr>
        <p:spPr/>
        <p:txBody>
          <a:bodyPr/>
          <a:lstStyle/>
          <a:p>
            <a:r>
              <a:rPr lang="en-US" dirty="0"/>
              <a:t>Questions?</a:t>
            </a:r>
          </a:p>
        </p:txBody>
      </p:sp>
      <p:pic>
        <p:nvPicPr>
          <p:cNvPr id="4" name="Picture 3" descr="IMG_46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2142" y="2580817"/>
            <a:ext cx="4807857" cy="3605893"/>
          </a:xfrm>
          <a:prstGeom prst="rect">
            <a:avLst/>
          </a:prstGeom>
        </p:spPr>
      </p:pic>
      <p:sp>
        <p:nvSpPr>
          <p:cNvPr id="5" name="TextBox 4"/>
          <p:cNvSpPr txBox="1"/>
          <p:nvPr/>
        </p:nvSpPr>
        <p:spPr>
          <a:xfrm>
            <a:off x="5255961" y="6186710"/>
            <a:ext cx="3701741" cy="646331"/>
          </a:xfrm>
          <a:prstGeom prst="rect">
            <a:avLst/>
          </a:prstGeom>
          <a:noFill/>
        </p:spPr>
        <p:txBody>
          <a:bodyPr wrap="square" rtlCol="0">
            <a:spAutoFit/>
          </a:bodyPr>
          <a:lstStyle/>
          <a:p>
            <a:pPr algn="r"/>
            <a:r>
              <a:rPr lang="en-US" dirty="0"/>
              <a:t>Bird-dogging Martha </a:t>
            </a:r>
            <a:r>
              <a:rPr lang="en-US" dirty="0" err="1"/>
              <a:t>Coakley</a:t>
            </a:r>
            <a:r>
              <a:rPr lang="en-US" dirty="0"/>
              <a:t> </a:t>
            </a:r>
          </a:p>
          <a:p>
            <a:pPr algn="r"/>
            <a:r>
              <a:rPr lang="en-US" dirty="0"/>
              <a:t>MA Gubernatorial Race, 2014</a:t>
            </a:r>
          </a:p>
        </p:txBody>
      </p:sp>
    </p:spTree>
    <p:extLst>
      <p:ext uri="{BB962C8B-B14F-4D97-AF65-F5344CB8AC3E}">
        <p14:creationId xmlns:p14="http://schemas.microsoft.com/office/powerpoint/2010/main" val="204633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a:t>IV. Our Strategy for 2016</a:t>
            </a:r>
          </a:p>
        </p:txBody>
      </p:sp>
      <p:sp>
        <p:nvSpPr>
          <p:cNvPr id="3" name="Content Placeholder 2"/>
          <p:cNvSpPr>
            <a:spLocks noGrp="1"/>
          </p:cNvSpPr>
          <p:nvPr>
            <p:ph idx="1"/>
          </p:nvPr>
        </p:nvSpPr>
        <p:spPr>
          <a:xfrm>
            <a:off x="457200" y="1671544"/>
            <a:ext cx="8229600" cy="5186455"/>
          </a:xfrm>
        </p:spPr>
        <p:txBody>
          <a:bodyPr>
            <a:normAutofit/>
          </a:bodyPr>
          <a:lstStyle/>
          <a:p>
            <a:r>
              <a:rPr lang="en-US" dirty="0"/>
              <a:t>As a national group:</a:t>
            </a:r>
          </a:p>
          <a:p>
            <a:pPr lvl="1"/>
            <a:r>
              <a:rPr lang="en-US" dirty="0"/>
              <a:t>Develop questions</a:t>
            </a:r>
          </a:p>
          <a:p>
            <a:pPr lvl="1"/>
            <a:r>
              <a:rPr lang="en-US" dirty="0"/>
              <a:t>Stay current on events &amp; other chapters’ updates</a:t>
            </a:r>
          </a:p>
          <a:p>
            <a:pPr lvl="1"/>
            <a:r>
              <a:rPr lang="en-US" dirty="0"/>
              <a:t>Join Google group</a:t>
            </a:r>
          </a:p>
          <a:p>
            <a:pPr lvl="1"/>
            <a:r>
              <a:rPr lang="en-US" dirty="0"/>
              <a:t>Central support: Janine &amp; Andy (</a:t>
            </a:r>
            <a:r>
              <a:rPr lang="en-US" dirty="0">
                <a:hlinkClick r:id="rId3"/>
              </a:rPr>
              <a:t>jrpetito13@gmail.com</a:t>
            </a:r>
            <a:r>
              <a:rPr lang="en-US" dirty="0"/>
              <a:t>, </a:t>
            </a:r>
            <a:r>
              <a:rPr lang="en-US" dirty="0">
                <a:hlinkClick r:id="rId4"/>
              </a:rPr>
              <a:t>ashyatt@bu.edu</a:t>
            </a:r>
            <a:r>
              <a:rPr lang="en-US" dirty="0"/>
              <a:t>) </a:t>
            </a:r>
          </a:p>
        </p:txBody>
      </p:sp>
    </p:spTree>
    <p:extLst>
      <p:ext uri="{BB962C8B-B14F-4D97-AF65-F5344CB8AC3E}">
        <p14:creationId xmlns:p14="http://schemas.microsoft.com/office/powerpoint/2010/main" val="2906949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a:t>IV. Our Strategy for 2016 </a:t>
            </a:r>
            <a:r>
              <a:rPr lang="en-US" sz="3900" dirty="0" err="1"/>
              <a:t>Ctd</a:t>
            </a:r>
            <a:r>
              <a:rPr lang="en-US" sz="3900" dirty="0"/>
              <a:t>.</a:t>
            </a:r>
          </a:p>
        </p:txBody>
      </p:sp>
      <p:sp>
        <p:nvSpPr>
          <p:cNvPr id="3" name="Content Placeholder 2"/>
          <p:cNvSpPr>
            <a:spLocks noGrp="1"/>
          </p:cNvSpPr>
          <p:nvPr>
            <p:ph idx="1"/>
          </p:nvPr>
        </p:nvSpPr>
        <p:spPr>
          <a:xfrm>
            <a:off x="457200" y="1671544"/>
            <a:ext cx="8229600" cy="5186455"/>
          </a:xfrm>
        </p:spPr>
        <p:txBody>
          <a:bodyPr>
            <a:normAutofit/>
          </a:bodyPr>
          <a:lstStyle/>
          <a:p>
            <a:r>
              <a:rPr lang="en-US" dirty="0" err="1"/>
              <a:t>SNaHP</a:t>
            </a:r>
            <a:r>
              <a:rPr lang="en-US" dirty="0"/>
              <a:t> chapters:</a:t>
            </a:r>
          </a:p>
          <a:p>
            <a:pPr lvl="1"/>
            <a:r>
              <a:rPr lang="en-US" dirty="0"/>
              <a:t>Assign point people to keep your chapter on target</a:t>
            </a:r>
          </a:p>
          <a:p>
            <a:pPr lvl="1"/>
            <a:r>
              <a:rPr lang="en-US" dirty="0"/>
              <a:t>Find local events</a:t>
            </a:r>
          </a:p>
          <a:p>
            <a:pPr lvl="1"/>
            <a:r>
              <a:rPr lang="en-US" dirty="0"/>
              <a:t>Advertise to and recruit other nearby chapters</a:t>
            </a:r>
          </a:p>
          <a:p>
            <a:pPr lvl="1"/>
            <a:r>
              <a:rPr lang="en-US" dirty="0"/>
              <a:t>Report back to the national group using the </a:t>
            </a:r>
            <a:r>
              <a:rPr lang="en-US" dirty="0">
                <a:hlinkClick r:id="rId3"/>
              </a:rPr>
              <a:t>Google form</a:t>
            </a:r>
            <a:endParaRPr lang="en-US" sz="2400" dirty="0">
              <a:solidFill>
                <a:srgbClr val="FFFF00"/>
              </a:solidFill>
            </a:endParaRPr>
          </a:p>
        </p:txBody>
      </p:sp>
    </p:spTree>
    <p:extLst>
      <p:ext uri="{BB962C8B-B14F-4D97-AF65-F5344CB8AC3E}">
        <p14:creationId xmlns:p14="http://schemas.microsoft.com/office/powerpoint/2010/main" val="1106879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dirty="0"/>
              <a:t>IV. Our Strategy for 2016 </a:t>
            </a:r>
            <a:r>
              <a:rPr lang="en-US" sz="3900" dirty="0" err="1"/>
              <a:t>Ctd</a:t>
            </a:r>
            <a:r>
              <a:rPr lang="en-US" sz="3900" dirty="0"/>
              <a:t>.</a:t>
            </a:r>
          </a:p>
        </p:txBody>
      </p:sp>
      <p:sp>
        <p:nvSpPr>
          <p:cNvPr id="3" name="Content Placeholder 2"/>
          <p:cNvSpPr>
            <a:spLocks noGrp="1"/>
          </p:cNvSpPr>
          <p:nvPr>
            <p:ph idx="1"/>
          </p:nvPr>
        </p:nvSpPr>
        <p:spPr>
          <a:xfrm>
            <a:off x="457200" y="1671544"/>
            <a:ext cx="8229600" cy="5186455"/>
          </a:xfrm>
        </p:spPr>
        <p:txBody>
          <a:bodyPr>
            <a:normAutofit/>
          </a:bodyPr>
          <a:lstStyle/>
          <a:p>
            <a:r>
              <a:rPr lang="en-US" dirty="0"/>
              <a:t>Targets:</a:t>
            </a:r>
          </a:p>
          <a:p>
            <a:pPr lvl="1"/>
            <a:r>
              <a:rPr lang="en-US" dirty="0"/>
              <a:t>Presidential candidates</a:t>
            </a:r>
          </a:p>
          <a:p>
            <a:pPr lvl="1"/>
            <a:r>
              <a:rPr lang="en-US" dirty="0"/>
              <a:t>Candidates for Congress and state legislature</a:t>
            </a:r>
          </a:p>
          <a:p>
            <a:r>
              <a:rPr lang="en-US" dirty="0"/>
              <a:t>Example:</a:t>
            </a:r>
          </a:p>
          <a:p>
            <a:pPr lvl="1"/>
            <a:r>
              <a:rPr lang="en-US" dirty="0"/>
              <a:t>A a voter in this election, I am concerned about healthcare as a human right for all Americans. I believe that a single payer plan is the best solution to this problem. Bernie Sanders has expressed his support for this type of reform, would you endorse a single payer system?</a:t>
            </a:r>
          </a:p>
          <a:p>
            <a:endParaRPr lang="en-US" dirty="0"/>
          </a:p>
        </p:txBody>
      </p:sp>
    </p:spTree>
    <p:extLst>
      <p:ext uri="{BB962C8B-B14F-4D97-AF65-F5344CB8AC3E}">
        <p14:creationId xmlns:p14="http://schemas.microsoft.com/office/powerpoint/2010/main" val="400931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Discussion</a:t>
            </a:r>
          </a:p>
        </p:txBody>
      </p:sp>
      <p:sp>
        <p:nvSpPr>
          <p:cNvPr id="3" name="Content Placeholder 2"/>
          <p:cNvSpPr>
            <a:spLocks noGrp="1"/>
          </p:cNvSpPr>
          <p:nvPr>
            <p:ph idx="1"/>
          </p:nvPr>
        </p:nvSpPr>
        <p:spPr/>
        <p:txBody>
          <a:bodyPr/>
          <a:lstStyle/>
          <a:p>
            <a:r>
              <a:rPr lang="en-US" dirty="0"/>
              <a:t>Your questions</a:t>
            </a:r>
          </a:p>
          <a:p>
            <a:r>
              <a:rPr lang="en-US" dirty="0"/>
              <a:t>Other ideas</a:t>
            </a:r>
          </a:p>
          <a:p>
            <a:r>
              <a:rPr lang="en-US" dirty="0"/>
              <a:t>Planning:</a:t>
            </a:r>
          </a:p>
          <a:p>
            <a:pPr lvl="1"/>
            <a:r>
              <a:rPr lang="en-US" dirty="0"/>
              <a:t>Who, when, where?</a:t>
            </a:r>
          </a:p>
          <a:p>
            <a:pPr lvl="1"/>
            <a:r>
              <a:rPr lang="en-US" dirty="0"/>
              <a:t>Question brainstorming</a:t>
            </a:r>
          </a:p>
        </p:txBody>
      </p:sp>
    </p:spTree>
    <p:extLst>
      <p:ext uri="{BB962C8B-B14F-4D97-AF65-F5344CB8AC3E}">
        <p14:creationId xmlns:p14="http://schemas.microsoft.com/office/powerpoint/2010/main" val="58484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000" dirty="0"/>
          </a:p>
          <a:p>
            <a:pPr marL="0" indent="0">
              <a:buNone/>
            </a:pPr>
            <a:r>
              <a:rPr lang="en-US" sz="2000" dirty="0"/>
              <a:t>And many thanks to Katrina </a:t>
            </a:r>
            <a:r>
              <a:rPr lang="en-US" sz="2000" dirty="0" err="1"/>
              <a:t>Ciraldo</a:t>
            </a:r>
            <a:r>
              <a:rPr lang="en-US" sz="2000" dirty="0"/>
              <a:t> of BUSM for her advice and expertise.</a:t>
            </a:r>
          </a:p>
        </p:txBody>
      </p:sp>
    </p:spTree>
    <p:extLst>
      <p:ext uri="{BB962C8B-B14F-4D97-AF65-F5344CB8AC3E}">
        <p14:creationId xmlns:p14="http://schemas.microsoft.com/office/powerpoint/2010/main" val="272069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 What is Bird-Dogging?</a:t>
            </a:r>
          </a:p>
        </p:txBody>
      </p:sp>
      <p:sp>
        <p:nvSpPr>
          <p:cNvPr id="3" name="Content Placeholder 2"/>
          <p:cNvSpPr>
            <a:spLocks noGrp="1"/>
          </p:cNvSpPr>
          <p:nvPr>
            <p:ph idx="1"/>
          </p:nvPr>
        </p:nvSpPr>
        <p:spPr>
          <a:xfrm>
            <a:off x="457200" y="1600200"/>
            <a:ext cx="8229600" cy="4800050"/>
          </a:xfrm>
        </p:spPr>
        <p:txBody>
          <a:bodyPr>
            <a:normAutofit/>
          </a:bodyPr>
          <a:lstStyle/>
          <a:p>
            <a:pPr marL="0" indent="0">
              <a:buNone/>
            </a:pPr>
            <a:r>
              <a:rPr lang="en-US" dirty="0"/>
              <a:t>From the OED:</a:t>
            </a:r>
          </a:p>
          <a:p>
            <a:pPr marL="0" indent="0">
              <a:buNone/>
            </a:pPr>
            <a:r>
              <a:rPr lang="en-US" b="1" dirty="0"/>
              <a:t>Bird-dog</a:t>
            </a:r>
            <a:r>
              <a:rPr lang="en-US" dirty="0"/>
              <a:t>: </a:t>
            </a:r>
            <a:r>
              <a:rPr lang="en-US" i="1" dirty="0"/>
              <a:t>n. </a:t>
            </a:r>
            <a:r>
              <a:rPr lang="en-US" dirty="0"/>
              <a:t>a gun dog trained to retrieve birds</a:t>
            </a:r>
          </a:p>
          <a:p>
            <a:pPr marL="0" indent="0">
              <a:buNone/>
            </a:pPr>
            <a:r>
              <a:rPr lang="en-US" dirty="0" err="1"/>
              <a:t>Eg</a:t>
            </a:r>
            <a:r>
              <a:rPr lang="en-US" dirty="0"/>
              <a:t>. In </a:t>
            </a:r>
            <a:r>
              <a:rPr lang="en-US" i="1" dirty="0"/>
              <a:t>Amer. Speech (1960) Bird-dog</a:t>
            </a:r>
            <a:r>
              <a:rPr lang="en-US" dirty="0"/>
              <a:t>, a dog which accompanies a bird-hunter for the purpose of scenting the game and picking it up after it falls</a:t>
            </a:r>
          </a:p>
        </p:txBody>
      </p:sp>
      <p:grpSp>
        <p:nvGrpSpPr>
          <p:cNvPr id="6" name="Group 5"/>
          <p:cNvGrpSpPr/>
          <p:nvPr/>
        </p:nvGrpSpPr>
        <p:grpSpPr>
          <a:xfrm>
            <a:off x="5225146" y="4626431"/>
            <a:ext cx="2812142" cy="2213427"/>
            <a:chOff x="4281715" y="4644573"/>
            <a:chExt cx="2812142" cy="2213427"/>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481286" y="4717142"/>
              <a:ext cx="2612571" cy="2140858"/>
            </a:xfrm>
            <a:prstGeom prst="rect">
              <a:avLst/>
            </a:prstGeom>
          </p:spPr>
        </p:pic>
        <p:sp>
          <p:nvSpPr>
            <p:cNvPr id="5" name="Rectangle 4"/>
            <p:cNvSpPr/>
            <p:nvPr/>
          </p:nvSpPr>
          <p:spPr>
            <a:xfrm>
              <a:off x="4281715" y="4644573"/>
              <a:ext cx="1088572" cy="580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extBox 6"/>
          <p:cNvSpPr txBox="1"/>
          <p:nvPr/>
        </p:nvSpPr>
        <p:spPr>
          <a:xfrm>
            <a:off x="4118430" y="5050530"/>
            <a:ext cx="1161143" cy="430887"/>
          </a:xfrm>
          <a:prstGeom prst="rect">
            <a:avLst/>
          </a:prstGeom>
          <a:noFill/>
        </p:spPr>
        <p:txBody>
          <a:bodyPr wrap="square" rtlCol="0">
            <a:spAutoFit/>
          </a:bodyPr>
          <a:lstStyle/>
          <a:p>
            <a:r>
              <a:rPr lang="en-US" sz="2200" dirty="0"/>
              <a:t>You.</a:t>
            </a:r>
          </a:p>
        </p:txBody>
      </p:sp>
      <p:cxnSp>
        <p:nvCxnSpPr>
          <p:cNvPr id="9" name="Straight Arrow Connector 8"/>
          <p:cNvCxnSpPr/>
          <p:nvPr/>
        </p:nvCxnSpPr>
        <p:spPr>
          <a:xfrm>
            <a:off x="4815118" y="5388429"/>
            <a:ext cx="645885" cy="3810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7366008" y="4320272"/>
            <a:ext cx="1161143" cy="430887"/>
          </a:xfrm>
          <a:prstGeom prst="rect">
            <a:avLst/>
          </a:prstGeom>
          <a:noFill/>
        </p:spPr>
        <p:txBody>
          <a:bodyPr wrap="square" rtlCol="0">
            <a:spAutoFit/>
          </a:bodyPr>
          <a:lstStyle/>
          <a:p>
            <a:r>
              <a:rPr lang="en-US" sz="2200" dirty="0"/>
              <a:t>Target.</a:t>
            </a:r>
          </a:p>
        </p:txBody>
      </p:sp>
      <p:cxnSp>
        <p:nvCxnSpPr>
          <p:cNvPr id="12" name="Straight Arrow Connector 11"/>
          <p:cNvCxnSpPr/>
          <p:nvPr/>
        </p:nvCxnSpPr>
        <p:spPr>
          <a:xfrm flipH="1">
            <a:off x="6821715" y="4662714"/>
            <a:ext cx="526144" cy="508002"/>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nvGrpSpPr>
          <p:cNvPr id="23" name="Group 22"/>
          <p:cNvGrpSpPr/>
          <p:nvPr/>
        </p:nvGrpSpPr>
        <p:grpSpPr>
          <a:xfrm>
            <a:off x="455657" y="4769773"/>
            <a:ext cx="2791909" cy="1380654"/>
            <a:chOff x="455657" y="4769773"/>
            <a:chExt cx="2791909" cy="1380654"/>
          </a:xfrm>
        </p:grpSpPr>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5657" y="4769773"/>
              <a:ext cx="2385514" cy="1228256"/>
            </a:xfrm>
            <a:prstGeom prst="rect">
              <a:avLst/>
            </a:prstGeom>
          </p:spPr>
        </p:pic>
        <p:sp>
          <p:nvSpPr>
            <p:cNvPr id="15" name="Rectangle 14"/>
            <p:cNvSpPr/>
            <p:nvPr/>
          </p:nvSpPr>
          <p:spPr>
            <a:xfrm>
              <a:off x="2158994" y="5569856"/>
              <a:ext cx="1088572" cy="580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4898572" y="4626431"/>
            <a:ext cx="1088572" cy="5805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7" name="TextBox 16"/>
          <p:cNvSpPr txBox="1"/>
          <p:nvPr/>
        </p:nvSpPr>
        <p:spPr>
          <a:xfrm>
            <a:off x="2714170" y="6263829"/>
            <a:ext cx="2155377" cy="430887"/>
          </a:xfrm>
          <a:prstGeom prst="rect">
            <a:avLst/>
          </a:prstGeom>
          <a:noFill/>
        </p:spPr>
        <p:txBody>
          <a:bodyPr wrap="square" rtlCol="0">
            <a:spAutoFit/>
          </a:bodyPr>
          <a:lstStyle/>
          <a:p>
            <a:r>
              <a:rPr lang="en-US" sz="2200" dirty="0"/>
              <a:t>Issue or demand.</a:t>
            </a:r>
          </a:p>
        </p:txBody>
      </p:sp>
      <p:cxnSp>
        <p:nvCxnSpPr>
          <p:cNvPr id="18" name="Straight Arrow Connector 17"/>
          <p:cNvCxnSpPr/>
          <p:nvPr/>
        </p:nvCxnSpPr>
        <p:spPr>
          <a:xfrm flipH="1" flipV="1">
            <a:off x="2158994" y="5998029"/>
            <a:ext cx="508006" cy="402221"/>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2288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What is Bird-Dogging?</a:t>
            </a:r>
          </a:p>
        </p:txBody>
      </p:sp>
      <p:sp>
        <p:nvSpPr>
          <p:cNvPr id="3" name="Content Placeholder 2"/>
          <p:cNvSpPr>
            <a:spLocks noGrp="1"/>
          </p:cNvSpPr>
          <p:nvPr>
            <p:ph idx="1"/>
          </p:nvPr>
        </p:nvSpPr>
        <p:spPr/>
        <p:txBody>
          <a:bodyPr/>
          <a:lstStyle/>
          <a:p>
            <a:pPr marL="0" indent="0">
              <a:buNone/>
            </a:pPr>
            <a:r>
              <a:rPr lang="en-US" dirty="0"/>
              <a:t>From </a:t>
            </a:r>
            <a:r>
              <a:rPr lang="en-US" dirty="0" err="1">
                <a:solidFill>
                  <a:srgbClr val="000000"/>
                </a:solidFill>
              </a:rPr>
              <a:t>PublicCitizen.org</a:t>
            </a:r>
            <a:r>
              <a:rPr lang="en-US" dirty="0"/>
              <a:t>:</a:t>
            </a:r>
          </a:p>
          <a:p>
            <a:pPr marL="0" indent="0">
              <a:buNone/>
            </a:pPr>
            <a:r>
              <a:rPr lang="en-US" b="1" dirty="0"/>
              <a:t>Bird-dog </a:t>
            </a:r>
            <a:r>
              <a:rPr lang="en-US" dirty="0"/>
              <a:t>(</a:t>
            </a:r>
            <a:r>
              <a:rPr lang="en-US" dirty="0" err="1"/>
              <a:t>bûrd</a:t>
            </a:r>
            <a:r>
              <a:rPr lang="en-US" dirty="0"/>
              <a:t>'-</a:t>
            </a:r>
            <a:r>
              <a:rPr lang="en-US" dirty="0" err="1"/>
              <a:t>dôg</a:t>
            </a:r>
            <a:r>
              <a:rPr lang="en-US" dirty="0"/>
              <a:t>), v. To follow, monitor and/or seek out a subject of interest, such as a public official, with persistent attention to get answers to questions or influence the subject.</a:t>
            </a:r>
          </a:p>
        </p:txBody>
      </p:sp>
    </p:spTree>
    <p:extLst>
      <p:ext uri="{BB962C8B-B14F-4D97-AF65-F5344CB8AC3E}">
        <p14:creationId xmlns:p14="http://schemas.microsoft.com/office/powerpoint/2010/main" val="233549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1" y="1302276"/>
            <a:ext cx="8520599" cy="572699"/>
          </a:xfrm>
          <a:prstGeom prst="rect">
            <a:avLst/>
          </a:prstGeom>
        </p:spPr>
        <p:txBody>
          <a:bodyPr vert="horz" lIns="91425" tIns="91425" rIns="91425" bIns="91425" rtlCol="0" anchor="t" anchorCtr="0">
            <a:noAutofit/>
          </a:bodyPr>
          <a:lstStyle/>
          <a:p>
            <a:r>
              <a:rPr lang="en-US" sz="3200" dirty="0"/>
              <a:t>Examples</a:t>
            </a:r>
            <a:endParaRPr sz="3200" dirty="0"/>
          </a:p>
        </p:txBody>
      </p:sp>
      <p:sp>
        <p:nvSpPr>
          <p:cNvPr id="152" name="Shape 152"/>
          <p:cNvSpPr txBox="1">
            <a:spLocks noGrp="1"/>
          </p:cNvSpPr>
          <p:nvPr>
            <p:ph type="body" idx="1"/>
          </p:nvPr>
        </p:nvSpPr>
        <p:spPr>
          <a:xfrm>
            <a:off x="311701" y="2009725"/>
            <a:ext cx="8520599" cy="3416400"/>
          </a:xfrm>
          <a:prstGeom prst="rect">
            <a:avLst/>
          </a:prstGeom>
        </p:spPr>
        <p:txBody>
          <a:bodyPr vert="horz" lIns="91425" tIns="91425" rIns="91425" bIns="91425" rtlCol="0" anchor="t" anchorCtr="0">
            <a:noAutofit/>
          </a:bodyPr>
          <a:lstStyle/>
          <a:p>
            <a:pPr>
              <a:buNone/>
            </a:pPr>
            <a:endParaRPr/>
          </a:p>
        </p:txBody>
      </p:sp>
      <p:pic>
        <p:nvPicPr>
          <p:cNvPr id="153" name="Shape 153"/>
          <p:cNvPicPr preferRelativeResize="0"/>
          <p:nvPr/>
        </p:nvPicPr>
        <p:blipFill>
          <a:blip r:embed="rId3">
            <a:alphaModFix/>
          </a:blip>
          <a:stretch>
            <a:fillRect/>
          </a:stretch>
        </p:blipFill>
        <p:spPr>
          <a:xfrm>
            <a:off x="1651436" y="2072828"/>
            <a:ext cx="5977575" cy="4124499"/>
          </a:xfrm>
          <a:prstGeom prst="rect">
            <a:avLst/>
          </a:prstGeom>
          <a:noFill/>
          <a:ln>
            <a:noFill/>
          </a:ln>
        </p:spPr>
      </p:pic>
    </p:spTree>
    <p:extLst>
      <p:ext uri="{BB962C8B-B14F-4D97-AF65-F5344CB8AC3E}">
        <p14:creationId xmlns:p14="http://schemas.microsoft.com/office/powerpoint/2010/main" val="229568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Why Bird-Dog?</a:t>
            </a:r>
          </a:p>
        </p:txBody>
      </p:sp>
      <p:sp>
        <p:nvSpPr>
          <p:cNvPr id="3" name="Content Placeholder 2"/>
          <p:cNvSpPr>
            <a:spLocks noGrp="1"/>
          </p:cNvSpPr>
          <p:nvPr>
            <p:ph idx="1"/>
          </p:nvPr>
        </p:nvSpPr>
        <p:spPr/>
        <p:txBody>
          <a:bodyPr>
            <a:normAutofit/>
          </a:bodyPr>
          <a:lstStyle/>
          <a:p>
            <a:r>
              <a:rPr lang="en-US" dirty="0"/>
              <a:t>Politicians love to avoid difficult issues</a:t>
            </a:r>
          </a:p>
          <a:p>
            <a:pPr lvl="1"/>
            <a:r>
              <a:rPr lang="en-US" dirty="0"/>
              <a:t>i.e. </a:t>
            </a:r>
            <a:r>
              <a:rPr lang="en-US" b="1" dirty="0"/>
              <a:t>Healthcare reform </a:t>
            </a:r>
            <a:r>
              <a:rPr lang="en-US" dirty="0"/>
              <a:t>and </a:t>
            </a:r>
            <a:r>
              <a:rPr lang="en-US" b="1" dirty="0"/>
              <a:t>single payer</a:t>
            </a:r>
          </a:p>
          <a:p>
            <a:r>
              <a:rPr lang="en-US" dirty="0"/>
              <a:t>If we want a single payer system, we need to bring it up in conversation</a:t>
            </a:r>
          </a:p>
          <a:p>
            <a:r>
              <a:rPr lang="en-US" dirty="0"/>
              <a:t>Bird-dogging is an effective way to organize our tactics in order to reach this goal</a:t>
            </a:r>
          </a:p>
          <a:p>
            <a:pPr marL="0" indent="0">
              <a:buNone/>
            </a:pPr>
            <a:endParaRPr lang="en-US" dirty="0"/>
          </a:p>
        </p:txBody>
      </p:sp>
    </p:spTree>
    <p:extLst>
      <p:ext uri="{BB962C8B-B14F-4D97-AF65-F5344CB8AC3E}">
        <p14:creationId xmlns:p14="http://schemas.microsoft.com/office/powerpoint/2010/main" val="376171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dirty="0"/>
              <a:t>III. Bird-Dogging 101: The Nine Steps</a:t>
            </a:r>
          </a:p>
        </p:txBody>
      </p:sp>
      <p:sp>
        <p:nvSpPr>
          <p:cNvPr id="3" name="Content Placeholder 2"/>
          <p:cNvSpPr>
            <a:spLocks noGrp="1"/>
          </p:cNvSpPr>
          <p:nvPr>
            <p:ph idx="1"/>
          </p:nvPr>
        </p:nvSpPr>
        <p:spPr>
          <a:xfrm>
            <a:off x="457200" y="1498495"/>
            <a:ext cx="8229600" cy="5278557"/>
          </a:xfrm>
        </p:spPr>
        <p:txBody>
          <a:bodyPr>
            <a:normAutofit/>
          </a:bodyPr>
          <a:lstStyle/>
          <a:p>
            <a:pPr marL="514350" indent="-514350">
              <a:buFont typeface="+mj-lt"/>
              <a:buAutoNum type="arabicPeriod"/>
            </a:pPr>
            <a:r>
              <a:rPr lang="en-US" sz="3000" dirty="0"/>
              <a:t>Find an event</a:t>
            </a:r>
          </a:p>
          <a:p>
            <a:pPr marL="514350" indent="-514350">
              <a:buFont typeface="+mj-lt"/>
              <a:buAutoNum type="arabicPeriod"/>
            </a:pPr>
            <a:r>
              <a:rPr lang="en-US" sz="3000" dirty="0"/>
              <a:t>Gather a posse</a:t>
            </a:r>
          </a:p>
          <a:p>
            <a:pPr marL="514350" indent="-514350">
              <a:buFont typeface="+mj-lt"/>
              <a:buAutoNum type="arabicPeriod"/>
            </a:pPr>
            <a:r>
              <a:rPr lang="en-US" sz="3000" dirty="0"/>
              <a:t>Make a plan</a:t>
            </a:r>
          </a:p>
          <a:p>
            <a:pPr marL="514350" indent="-514350">
              <a:buFont typeface="+mj-lt"/>
              <a:buAutoNum type="arabicPeriod"/>
            </a:pPr>
            <a:r>
              <a:rPr lang="en-US" sz="3000" dirty="0"/>
              <a:t>Arrive early</a:t>
            </a:r>
          </a:p>
          <a:p>
            <a:pPr marL="514350" indent="-514350">
              <a:buFont typeface="+mj-lt"/>
              <a:buAutoNum type="arabicPeriod"/>
            </a:pPr>
            <a:r>
              <a:rPr lang="en-US" sz="3000" dirty="0"/>
              <a:t>Get a chance to ask</a:t>
            </a:r>
          </a:p>
          <a:p>
            <a:pPr marL="514350" indent="-514350">
              <a:buFont typeface="+mj-lt"/>
              <a:buAutoNum type="arabicPeriod"/>
            </a:pPr>
            <a:r>
              <a:rPr lang="en-US" sz="3000" dirty="0"/>
              <a:t>Ask your question (and get an answer!)</a:t>
            </a:r>
          </a:p>
          <a:p>
            <a:pPr marL="514350" indent="-514350">
              <a:buFont typeface="+mj-lt"/>
              <a:buAutoNum type="arabicPeriod"/>
            </a:pPr>
            <a:r>
              <a:rPr lang="en-US" sz="3000" dirty="0"/>
              <a:t>Get media attention</a:t>
            </a:r>
          </a:p>
          <a:p>
            <a:pPr marL="514350" indent="-514350">
              <a:buFont typeface="+mj-lt"/>
              <a:buAutoNum type="arabicPeriod"/>
            </a:pPr>
            <a:r>
              <a:rPr lang="en-US" sz="3000" dirty="0"/>
              <a:t>Get a report out</a:t>
            </a:r>
          </a:p>
          <a:p>
            <a:pPr marL="514350" indent="-514350">
              <a:buFont typeface="+mj-lt"/>
              <a:buAutoNum type="arabicPeriod"/>
            </a:pPr>
            <a:r>
              <a:rPr lang="en-US" sz="3000" dirty="0"/>
              <a:t>Repeat!</a:t>
            </a:r>
          </a:p>
          <a:p>
            <a:pPr marL="514350" indent="-514350">
              <a:buFont typeface="+mj-lt"/>
              <a:buAutoNum type="arabicPeriod"/>
            </a:pPr>
            <a:endParaRPr lang="en-US" sz="3000" dirty="0"/>
          </a:p>
        </p:txBody>
      </p:sp>
      <p:sp>
        <p:nvSpPr>
          <p:cNvPr id="4" name="Rectangle 3"/>
          <p:cNvSpPr/>
          <p:nvPr/>
        </p:nvSpPr>
        <p:spPr>
          <a:xfrm>
            <a:off x="1874098" y="6469050"/>
            <a:ext cx="7548690" cy="338554"/>
          </a:xfrm>
          <a:prstGeom prst="rect">
            <a:avLst/>
          </a:prstGeom>
        </p:spPr>
        <p:txBody>
          <a:bodyPr wrap="square">
            <a:spAutoFit/>
          </a:bodyPr>
          <a:lstStyle/>
          <a:p>
            <a:r>
              <a:rPr lang="en-US" sz="1600" dirty="0">
                <a:solidFill>
                  <a:schemeClr val="bg1">
                    <a:lumMod val="65000"/>
                  </a:schemeClr>
                </a:solidFill>
              </a:rPr>
              <a:t>Adapted from 2012 Stop AIDS and 2014 Single Payer in MA Birddogging 101 Trainings</a:t>
            </a:r>
          </a:p>
        </p:txBody>
      </p:sp>
    </p:spTree>
    <p:extLst>
      <p:ext uri="{BB962C8B-B14F-4D97-AF65-F5344CB8AC3E}">
        <p14:creationId xmlns:p14="http://schemas.microsoft.com/office/powerpoint/2010/main" val="246019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Find an Event </a:t>
            </a:r>
          </a:p>
        </p:txBody>
      </p:sp>
      <p:sp>
        <p:nvSpPr>
          <p:cNvPr id="3" name="Content Placeholder 2"/>
          <p:cNvSpPr>
            <a:spLocks noGrp="1"/>
          </p:cNvSpPr>
          <p:nvPr>
            <p:ph idx="1"/>
          </p:nvPr>
        </p:nvSpPr>
        <p:spPr>
          <a:xfrm>
            <a:off x="457200" y="1671545"/>
            <a:ext cx="8229600" cy="5059455"/>
          </a:xfrm>
        </p:spPr>
        <p:txBody>
          <a:bodyPr>
            <a:normAutofit lnSpcReduction="10000"/>
          </a:bodyPr>
          <a:lstStyle/>
          <a:p>
            <a:r>
              <a:rPr lang="en-US" dirty="0"/>
              <a:t>Gather information about where to find presidential candidates:</a:t>
            </a:r>
          </a:p>
          <a:p>
            <a:pPr lvl="1"/>
            <a:r>
              <a:rPr lang="en-US" dirty="0"/>
              <a:t>Like on Facebook</a:t>
            </a:r>
          </a:p>
          <a:p>
            <a:pPr lvl="1"/>
            <a:r>
              <a:rPr lang="en-US" dirty="0"/>
              <a:t>Follow on Twitter</a:t>
            </a:r>
          </a:p>
          <a:p>
            <a:pPr lvl="1"/>
            <a:r>
              <a:rPr lang="en-US" dirty="0"/>
              <a:t>Subscribe to e-mails</a:t>
            </a:r>
          </a:p>
          <a:p>
            <a:pPr lvl="1"/>
            <a:r>
              <a:rPr lang="en-US" dirty="0"/>
              <a:t>Visit websites</a:t>
            </a:r>
          </a:p>
          <a:p>
            <a:pPr lvl="1"/>
            <a:r>
              <a:rPr lang="en-US" dirty="0"/>
              <a:t>Listen for radio announcements</a:t>
            </a:r>
          </a:p>
          <a:p>
            <a:pPr lvl="1"/>
            <a:r>
              <a:rPr lang="en-US" dirty="0"/>
              <a:t>Call offices</a:t>
            </a:r>
          </a:p>
          <a:p>
            <a:pPr lvl="1"/>
            <a:r>
              <a:rPr lang="en-US" dirty="0"/>
              <a:t>Ask for more information in person	</a:t>
            </a:r>
          </a:p>
          <a:p>
            <a:pPr lvl="1"/>
            <a:r>
              <a:rPr lang="en-US" dirty="0"/>
              <a:t>Be ready to act quickly and on short notice</a:t>
            </a:r>
          </a:p>
        </p:txBody>
      </p:sp>
    </p:spTree>
    <p:extLst>
      <p:ext uri="{BB962C8B-B14F-4D97-AF65-F5344CB8AC3E}">
        <p14:creationId xmlns:p14="http://schemas.microsoft.com/office/powerpoint/2010/main" val="293702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Gather a Posse</a:t>
            </a:r>
          </a:p>
        </p:txBody>
      </p:sp>
      <p:sp>
        <p:nvSpPr>
          <p:cNvPr id="3" name="Content Placeholder 2"/>
          <p:cNvSpPr>
            <a:spLocks noGrp="1"/>
          </p:cNvSpPr>
          <p:nvPr>
            <p:ph idx="1"/>
          </p:nvPr>
        </p:nvSpPr>
        <p:spPr>
          <a:xfrm>
            <a:off x="457200" y="1671545"/>
            <a:ext cx="8229600" cy="5005026"/>
          </a:xfrm>
        </p:spPr>
        <p:txBody>
          <a:bodyPr>
            <a:normAutofit/>
          </a:bodyPr>
          <a:lstStyle/>
          <a:p>
            <a:r>
              <a:rPr lang="en-US" dirty="0"/>
              <a:t>Connect with other single payer advocates and go to campaign appearances together</a:t>
            </a:r>
          </a:p>
          <a:p>
            <a:r>
              <a:rPr lang="en-US" dirty="0"/>
              <a:t>Bring other friends</a:t>
            </a:r>
          </a:p>
          <a:p>
            <a:r>
              <a:rPr lang="en-US" dirty="0"/>
              <a:t>Give everyone a job:</a:t>
            </a:r>
          </a:p>
          <a:p>
            <a:pPr lvl="1"/>
            <a:r>
              <a:rPr lang="en-US" dirty="0">
                <a:solidFill>
                  <a:srgbClr val="CC0000"/>
                </a:solidFill>
              </a:rPr>
              <a:t>Question asker</a:t>
            </a:r>
          </a:p>
          <a:p>
            <a:pPr lvl="1"/>
            <a:r>
              <a:rPr lang="en-US" dirty="0">
                <a:solidFill>
                  <a:schemeClr val="accent6">
                    <a:lumMod val="75000"/>
                  </a:schemeClr>
                </a:solidFill>
              </a:rPr>
              <a:t>Recorder</a:t>
            </a:r>
          </a:p>
          <a:p>
            <a:pPr lvl="1"/>
            <a:r>
              <a:rPr lang="en-US" dirty="0">
                <a:solidFill>
                  <a:schemeClr val="accent5">
                    <a:lumMod val="75000"/>
                  </a:schemeClr>
                </a:solidFill>
              </a:rPr>
              <a:t>Photographer</a:t>
            </a:r>
            <a:endParaRPr lang="en-US" dirty="0">
              <a:solidFill>
                <a:srgbClr val="CC0000"/>
              </a:solidFill>
            </a:endParaRPr>
          </a:p>
          <a:p>
            <a:pPr lvl="1"/>
            <a:r>
              <a:rPr lang="en-US" dirty="0">
                <a:solidFill>
                  <a:schemeClr val="accent1">
                    <a:lumMod val="75000"/>
                  </a:schemeClr>
                </a:solidFill>
              </a:rPr>
              <a:t>Press person</a:t>
            </a:r>
          </a:p>
          <a:p>
            <a:pPr lvl="1"/>
            <a:r>
              <a:rPr lang="en-US" dirty="0">
                <a:solidFill>
                  <a:schemeClr val="accent4">
                    <a:lumMod val="75000"/>
                  </a:schemeClr>
                </a:solidFill>
              </a:rPr>
              <a:t>Reporter</a:t>
            </a:r>
          </a:p>
          <a:p>
            <a:pPr lvl="1"/>
            <a:endParaRPr lang="en-US" dirty="0"/>
          </a:p>
          <a:p>
            <a:pPr lvl="1"/>
            <a:endParaRPr lang="en-US" dirty="0"/>
          </a:p>
          <a:p>
            <a:endParaRPr lang="en-US" dirty="0"/>
          </a:p>
        </p:txBody>
      </p:sp>
    </p:spTree>
    <p:extLst>
      <p:ext uri="{BB962C8B-B14F-4D97-AF65-F5344CB8AC3E}">
        <p14:creationId xmlns:p14="http://schemas.microsoft.com/office/powerpoint/2010/main" val="96593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49157</TotalTime>
  <Words>1678</Words>
  <Application>Microsoft Office PowerPoint</Application>
  <PresentationFormat>On-screen Show (4:3)</PresentationFormat>
  <Paragraphs>236</Paragraphs>
  <Slides>28</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Georgia</vt:lpstr>
      <vt:lpstr>Lucida Grande</vt:lpstr>
      <vt:lpstr>Wingdings</vt:lpstr>
      <vt:lpstr>Office Theme</vt:lpstr>
      <vt:lpstr>Bird-Dogging as a Political Tactic: The 2016 Election</vt:lpstr>
      <vt:lpstr>Workshop Overview</vt:lpstr>
      <vt:lpstr>I. What is Bird-Dogging?</vt:lpstr>
      <vt:lpstr>I. What is Bird-Dogging?</vt:lpstr>
      <vt:lpstr>Examples</vt:lpstr>
      <vt:lpstr>II. Why Bird-Dog?</vt:lpstr>
      <vt:lpstr>III. Bird-Dogging 101: The Nine Steps</vt:lpstr>
      <vt:lpstr>1. Find an Event </vt:lpstr>
      <vt:lpstr>2. Gather a Posse</vt:lpstr>
      <vt:lpstr>3. Make a Plan</vt:lpstr>
      <vt:lpstr>3. Make a Plan Ctd.</vt:lpstr>
      <vt:lpstr>3. Make a Plan Ctd.</vt:lpstr>
      <vt:lpstr>4. Arrive Early </vt:lpstr>
      <vt:lpstr>5. Get a Chance to Ask</vt:lpstr>
      <vt:lpstr>5. Get a Chance to Ask Ctd.</vt:lpstr>
      <vt:lpstr>5. Get a Chance to Ask Ctd.</vt:lpstr>
      <vt:lpstr>Don’t forget the camera!</vt:lpstr>
      <vt:lpstr>Don’t forget the camera!</vt:lpstr>
      <vt:lpstr>6. Ask Your Question</vt:lpstr>
      <vt:lpstr>7. Get Media Attention</vt:lpstr>
      <vt:lpstr>7. Get Media Attention Ctd.</vt:lpstr>
      <vt:lpstr>8. Get a Report Out</vt:lpstr>
      <vt:lpstr>9. Repeat!</vt:lpstr>
      <vt:lpstr>IV. Our Strategy for 2016</vt:lpstr>
      <vt:lpstr>IV. Our Strategy for 2016 Ctd.</vt:lpstr>
      <vt:lpstr>IV. Our Strategy for 2016 Ctd.</vt:lpstr>
      <vt:lpstr>V.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Bird-Dogging as a Political Tactic</dc:title>
  <dc:creator>Janine Petito</dc:creator>
  <cp:lastModifiedBy>M M</cp:lastModifiedBy>
  <cp:revision>59</cp:revision>
  <dcterms:created xsi:type="dcterms:W3CDTF">2015-02-04T19:07:30Z</dcterms:created>
  <dcterms:modified xsi:type="dcterms:W3CDTF">2018-03-03T19:20:45Z</dcterms:modified>
</cp:coreProperties>
</file>