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ubmed/788394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clare@pnhp.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Activity: Think/Pair/Share. Maybe do different levels: neighborhood, city, state. When you make stuff concrete for people -- that builds power. ASK: use this as the basis for a piece when you get home.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We’re gonna go through these in the next few slides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Med School Blog </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Who: people who are already gung-ho, so give them a new tool/argument. </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How: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College Paper: Tulane Hullaballoo </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Who: college students who might have a lot of passion but not all the arguments or not know how to get involved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Local papers: Alt </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Who: similar to above...people who are likely to already agree with you, but need a nudge to get involved or an argument to drop on their more conservative friends </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How: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Post PNHP op-ed -- PNHP will help you do this!!! </a:t>
            </a:r>
            <a:endParaRPr/>
          </a:p>
          <a:p>
            <a:pPr indent="0" lvl="0" marL="0">
              <a:spcBef>
                <a:spcPts val="0"/>
              </a:spcBef>
              <a:spcAft>
                <a:spcPts val="0"/>
              </a:spcAft>
              <a:buNone/>
            </a:pPr>
            <a:r>
              <a:t/>
            </a:r>
            <a:endParaRPr/>
          </a:p>
          <a:p>
            <a:pPr indent="0" lvl="0" marL="0" rtl="0">
              <a:spcBef>
                <a:spcPts val="0"/>
              </a:spcBef>
              <a:spcAft>
                <a:spcPts val="0"/>
              </a:spcAft>
              <a:buNone/>
            </a:pPr>
            <a:r>
              <a:rPr lang="en">
                <a:solidFill>
                  <a:schemeClr val="dk1"/>
                </a:solidFill>
              </a:rPr>
              <a:t>Who: Politicians!!!! They look at their local newspapers to get a sense of what their constituents are looking at. Email the op-ed editor of your local paper, often there is a little online form you can fill out to do an LTE, email multiple times if you don’t hear back </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b="1" lang="en">
                <a:solidFill>
                  <a:schemeClr val="dk1"/>
                </a:solidFill>
              </a:rPr>
              <a:t>LTE: </a:t>
            </a:r>
            <a:endParaRPr b="1">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Be timely: submit the afternoon that something happens. Be topical and be fast. </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Be succinct: there will be a word limit, but you should be clear and succinct on a sentence level, too. Keep your argument pointed -- can you summarize it in one sentence? You should be able to, and that should be your opening and closing sentences. </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None/>
            </a:pPr>
            <a:r>
              <a:rPr lang="en">
                <a:solidFill>
                  <a:schemeClr val="dk1"/>
                </a:solidFill>
              </a:rPr>
              <a:t>Identify yourself: this is obvious but don’t forget to say that you’re a medical student and why whatever bill/candidate/issue is of particular concern to you as a future medical professional </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Clr>
                <a:schemeClr val="dk1"/>
              </a:buClr>
              <a:buSzPts val="1100"/>
              <a:buFont typeface="Arial"/>
              <a:buNone/>
            </a:pPr>
            <a:r>
              <a:rPr b="1" lang="en">
                <a:solidFill>
                  <a:schemeClr val="dk1"/>
                </a:solidFill>
              </a:rPr>
              <a:t>Op-Ed: </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They are listening! Well, not </a:t>
            </a:r>
            <a:r>
              <a:rPr i="1" lang="en"/>
              <a:t>listening</a:t>
            </a:r>
            <a:r>
              <a:rPr lang="en"/>
              <a:t>, so much as looking for opportunities to position themselves in opposition to something they think that their voters will perceive as ‘bad’ or ‘radical’</a:t>
            </a:r>
            <a:endParaRPr/>
          </a:p>
          <a:p>
            <a:pPr indent="0" lvl="0" marL="0">
              <a:spcBef>
                <a:spcPts val="0"/>
              </a:spcBef>
              <a:spcAft>
                <a:spcPts val="0"/>
              </a:spcAft>
              <a:buNone/>
            </a:pPr>
            <a:r>
              <a:t/>
            </a:r>
            <a:endParaRPr/>
          </a:p>
          <a:p>
            <a:pPr indent="0" lvl="0" marL="0">
              <a:spcBef>
                <a:spcPts val="0"/>
              </a:spcBef>
              <a:spcAft>
                <a:spcPts val="0"/>
              </a:spcAft>
              <a:buNone/>
            </a:pPr>
            <a:r>
              <a:rPr lang="en"/>
              <a:t>In this sense -- single payer is the BEST issue to advocate for, and the best ‘home’ for your health justice advocacy. Because people. Freaking. Love 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Ask yourself: why is this important to me as a medical student, a person, an American? In this context? In this community? Right now? Feel it out. </a:t>
            </a:r>
            <a:endParaRPr/>
          </a:p>
          <a:p>
            <a:pPr indent="0" lvl="0" marL="0">
              <a:spcBef>
                <a:spcPts val="0"/>
              </a:spcBef>
              <a:spcAft>
                <a:spcPts val="0"/>
              </a:spcAft>
              <a:buNone/>
            </a:pPr>
            <a:r>
              <a:t/>
            </a:r>
            <a:endParaRPr/>
          </a:p>
          <a:p>
            <a:pPr indent="0" lvl="0" marL="0">
              <a:spcBef>
                <a:spcPts val="0"/>
              </a:spcBef>
              <a:spcAft>
                <a:spcPts val="0"/>
              </a:spcAft>
              <a:buNone/>
            </a:pPr>
            <a:r>
              <a:rPr lang="en"/>
              <a:t>Again, I think it’s so crucial to understand that winning single payer is literally unimaginable to the vast majority of Americans. Including (really, esp) Democrats!! Part of every single payer media piece needs to do some of that ‘world building.’ give people permission to believe that things can be better, and watch how quickly they’ll fight for it. One tiny step forward in this is reminding folks that other countries already have this and it works pretty damn great </a:t>
            </a:r>
            <a:endParaRPr/>
          </a:p>
          <a:p>
            <a:pPr indent="0" lvl="0" marL="0">
              <a:spcBef>
                <a:spcPts val="0"/>
              </a:spcBef>
              <a:spcAft>
                <a:spcPts val="0"/>
              </a:spcAft>
              <a:buNone/>
            </a:pPr>
            <a:r>
              <a:t/>
            </a:r>
            <a:endParaRPr/>
          </a:p>
          <a:p>
            <a:pPr indent="0" lvl="0" marL="0">
              <a:spcBef>
                <a:spcPts val="0"/>
              </a:spcBef>
              <a:spcAft>
                <a:spcPts val="0"/>
              </a:spcAft>
              <a:buNone/>
            </a:pPr>
            <a:r>
              <a:rPr lang="en"/>
              <a:t>money/paperwork: this stuff makes SENSE to people! And everyone -- conservatives esp -- hate paperwork and </a:t>
            </a:r>
            <a:r>
              <a:rPr lang="en"/>
              <a:t>bureaucracy</a:t>
            </a:r>
            <a:r>
              <a:rPr lang="en"/>
              <a:t>. </a:t>
            </a:r>
            <a:endParaRPr/>
          </a:p>
          <a:p>
            <a:pPr indent="0" lvl="0" marL="0">
              <a:spcBef>
                <a:spcPts val="0"/>
              </a:spcBef>
              <a:spcAft>
                <a:spcPts val="0"/>
              </a:spcAft>
              <a:buNone/>
            </a:pPr>
            <a:r>
              <a:t/>
            </a:r>
            <a:endParaRPr/>
          </a:p>
          <a:p>
            <a:pPr indent="0" lvl="0" marL="0">
              <a:spcBef>
                <a:spcPts val="0"/>
              </a:spcBef>
              <a:spcAft>
                <a:spcPts val="0"/>
              </a:spcAft>
              <a:buNone/>
            </a:pPr>
            <a:r>
              <a:rPr lang="en"/>
              <a:t>Care: Here’s where your voice as a medical professional really makes a difference. You can speak to specific thigns you’ve witnessed and been frustrated by and how, precisely, single payer will alleviate that </a:t>
            </a:r>
            <a:endParaRPr/>
          </a:p>
          <a:p>
            <a:pPr indent="0" lvl="0" marL="0">
              <a:spcBef>
                <a:spcPts val="0"/>
              </a:spcBef>
              <a:spcAft>
                <a:spcPts val="0"/>
              </a:spcAft>
              <a:buNone/>
            </a:pPr>
            <a:r>
              <a:t/>
            </a:r>
            <a:endParaRPr/>
          </a:p>
          <a:p>
            <a:pPr indent="0" lvl="0" marL="0">
              <a:spcBef>
                <a:spcPts val="0"/>
              </a:spcBef>
              <a:spcAft>
                <a:spcPts val="0"/>
              </a:spcAft>
              <a:buNone/>
            </a:pPr>
            <a:r>
              <a:rPr lang="en"/>
              <a:t>Anticipating: it’s important to anticipate possible arguments, but don’t build your argument in a negative space. We will win if we can articulate a vision for a future that people can strive for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Obviously, the tax bill passed. And it would’ve been ideal if it hadn’t. But we had multiple great conversations with people on the street, and everyone who participated felt empowered. SEveral people took on roles and responsibilities they’d never done before, including myself! </a:t>
            </a:r>
            <a:endParaRPr/>
          </a:p>
          <a:p>
            <a:pPr indent="0" lvl="0" marL="0">
              <a:spcBef>
                <a:spcPts val="0"/>
              </a:spcBef>
              <a:spcAft>
                <a:spcPts val="0"/>
              </a:spcAft>
              <a:buNone/>
            </a:pPr>
            <a:r>
              <a:t/>
            </a:r>
            <a:endParaRPr/>
          </a:p>
          <a:p>
            <a:pPr indent="0" lvl="0" marL="0">
              <a:spcBef>
                <a:spcPts val="0"/>
              </a:spcBef>
              <a:spcAft>
                <a:spcPts val="0"/>
              </a:spcAft>
              <a:buNone/>
            </a:pPr>
            <a:r>
              <a:rPr lang="en"/>
              <a:t>B</a:t>
            </a:r>
            <a:r>
              <a:rPr lang="en"/>
              <a:t>uild political clarity within yourself!!!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Reach out to PNHP staff for support!!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Preceding a discussion of media advocacy with a discussion of power is important because:</a:t>
            </a:r>
            <a:endParaRPr/>
          </a:p>
          <a:p>
            <a:pPr indent="0" lvl="0" marL="0">
              <a:spcBef>
                <a:spcPts val="0"/>
              </a:spcBef>
              <a:spcAft>
                <a:spcPts val="0"/>
              </a:spcAft>
              <a:buNone/>
            </a:pPr>
            <a:r>
              <a:t/>
            </a:r>
            <a:endParaRPr/>
          </a:p>
          <a:p>
            <a:pPr indent="0" lvl="0" marL="0">
              <a:spcBef>
                <a:spcPts val="0"/>
              </a:spcBef>
              <a:spcAft>
                <a:spcPts val="0"/>
              </a:spcAft>
              <a:buNone/>
            </a:pPr>
            <a:r>
              <a:rPr lang="en"/>
              <a:t>It is important to stay focused and to not let advocacy or activism become the game in and of itself. Have to keep in mind what it would feel like to WIN and strive for that. </a:t>
            </a:r>
            <a:endParaRPr/>
          </a:p>
          <a:p>
            <a:pPr indent="0" lvl="0" marL="0">
              <a:spcBef>
                <a:spcPts val="0"/>
              </a:spcBef>
              <a:spcAft>
                <a:spcPts val="0"/>
              </a:spcAft>
              <a:buNone/>
            </a:pPr>
            <a:r>
              <a:t/>
            </a:r>
            <a:endParaRPr/>
          </a:p>
          <a:p>
            <a:pPr indent="0" lvl="0" marL="0">
              <a:spcBef>
                <a:spcPts val="0"/>
              </a:spcBef>
              <a:spcAft>
                <a:spcPts val="0"/>
              </a:spcAft>
              <a:buNone/>
            </a:pPr>
            <a:r>
              <a:rPr lang="en"/>
              <a:t>Asking these kinds of questions of your unique situation will help you target your efforts. </a:t>
            </a:r>
            <a:endParaRPr/>
          </a:p>
          <a:p>
            <a:pPr indent="0" lvl="0" marL="0">
              <a:spcBef>
                <a:spcPts val="0"/>
              </a:spcBef>
              <a:spcAft>
                <a:spcPts val="0"/>
              </a:spcAft>
              <a:buNone/>
            </a:pPr>
            <a:r>
              <a:t/>
            </a:r>
            <a:endParaRPr/>
          </a:p>
          <a:p>
            <a:pPr indent="0" lvl="0" marL="0">
              <a:spcBef>
                <a:spcPts val="0"/>
              </a:spcBef>
              <a:spcAft>
                <a:spcPts val="0"/>
              </a:spcAft>
              <a:buNone/>
            </a:pPr>
            <a:r>
              <a:rPr lang="en"/>
              <a:t>Power is like pornography -- you know it when you see it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Ref: </a:t>
            </a:r>
            <a:r>
              <a:rPr lang="en" sz="1000" u="sng">
                <a:solidFill>
                  <a:schemeClr val="accent5"/>
                </a:solidFill>
                <a:highlight>
                  <a:schemeClr val="lt1"/>
                </a:highlight>
                <a:hlinkClick r:id="rId2"/>
              </a:rPr>
              <a:t>https://www.ncbi.nlm.nih.gov/pubmed/7883943</a:t>
            </a:r>
            <a:endParaRPr/>
          </a:p>
          <a:p>
            <a:pPr indent="0" lvl="0" marL="0" rtl="0">
              <a:spcBef>
                <a:spcPts val="0"/>
              </a:spcBef>
              <a:spcAft>
                <a:spcPts val="0"/>
              </a:spcAft>
              <a:buNone/>
            </a:pPr>
            <a:r>
              <a:t/>
            </a:r>
            <a:endParaRPr/>
          </a:p>
          <a:p>
            <a:pPr indent="0" lvl="0" marL="0" rtl="0">
              <a:spcBef>
                <a:spcPts val="0"/>
              </a:spcBef>
              <a:spcAft>
                <a:spcPts val="0"/>
              </a:spcAft>
              <a:buNone/>
            </a:pPr>
            <a:r>
              <a:rPr lang="en"/>
              <a:t>All politics is local! </a:t>
            </a:r>
            <a:endParaRPr/>
          </a:p>
          <a:p>
            <a:pPr indent="0" lvl="0" marL="0" rtl="0">
              <a:spcBef>
                <a:spcPts val="0"/>
              </a:spcBef>
              <a:spcAft>
                <a:spcPts val="0"/>
              </a:spcAft>
              <a:buNone/>
            </a:pPr>
            <a:r>
              <a:t/>
            </a:r>
            <a:endParaRPr/>
          </a:p>
          <a:p>
            <a:pPr indent="0" lvl="0" marL="0" rtl="0">
              <a:spcBef>
                <a:spcPts val="0"/>
              </a:spcBef>
              <a:spcAft>
                <a:spcPts val="0"/>
              </a:spcAft>
              <a:buNone/>
            </a:pPr>
            <a:r>
              <a:rPr lang="en"/>
              <a:t>In other words, when you empower the community, you improve their health. Comparable to self-efficacy + psychological health, but also a testament to the fact that the community knows what they need best.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are some others? </a:t>
            </a:r>
            <a:endParaRPr/>
          </a:p>
          <a:p>
            <a:pPr indent="0" lvl="0" marL="0">
              <a:spcBef>
                <a:spcPts val="0"/>
              </a:spcBef>
              <a:spcAft>
                <a:spcPts val="0"/>
              </a:spcAft>
              <a:buNone/>
            </a:pPr>
            <a:r>
              <a:t/>
            </a:r>
            <a:endParaRPr/>
          </a:p>
          <a:p>
            <a:pPr indent="0" lvl="0" marL="0">
              <a:spcBef>
                <a:spcPts val="0"/>
              </a:spcBef>
              <a:spcAft>
                <a:spcPts val="0"/>
              </a:spcAft>
              <a:buNone/>
            </a:pPr>
            <a:r>
              <a:rPr lang="en"/>
              <a:t>Inform (educate, facts, stats, what is the current status of the issue) </a:t>
            </a:r>
            <a:endParaRPr/>
          </a:p>
          <a:p>
            <a:pPr indent="0" lvl="0" marL="0">
              <a:spcBef>
                <a:spcPts val="0"/>
              </a:spcBef>
              <a:spcAft>
                <a:spcPts val="0"/>
              </a:spcAft>
              <a:buNone/>
            </a:pPr>
            <a:r>
              <a:rPr lang="en"/>
              <a:t>Recast (get out ahead of arguments: this is especially valuable with single payer, where there’s so many misconceptions) </a:t>
            </a:r>
            <a:endParaRPr/>
          </a:p>
          <a:p>
            <a:pPr indent="0" lvl="0" marL="0">
              <a:spcBef>
                <a:spcPts val="0"/>
              </a:spcBef>
              <a:spcAft>
                <a:spcPts val="0"/>
              </a:spcAft>
              <a:buNone/>
            </a:pPr>
            <a:r>
              <a:rPr lang="en"/>
              <a:t>Encourage (call to action) </a:t>
            </a:r>
            <a:endParaRPr/>
          </a:p>
          <a:p>
            <a:pPr indent="0" lvl="0" marL="0">
              <a:spcBef>
                <a:spcPts val="0"/>
              </a:spcBef>
              <a:spcAft>
                <a:spcPts val="0"/>
              </a:spcAft>
              <a:buNone/>
            </a:pPr>
            <a:r>
              <a:t/>
            </a:r>
            <a:endParaRPr/>
          </a:p>
          <a:p>
            <a:pPr indent="0" lvl="0" marL="0">
              <a:spcBef>
                <a:spcPts val="0"/>
              </a:spcBef>
              <a:spcAft>
                <a:spcPts val="0"/>
              </a:spcAft>
              <a:buNone/>
            </a:pPr>
            <a:r>
              <a:rPr lang="en"/>
              <a:t>Overton: to many, single payer health care would be such an incredible relief that it is literally unimaginable </a:t>
            </a:r>
            <a:endParaRPr/>
          </a:p>
          <a:p>
            <a:pPr indent="0" lvl="0" marL="0">
              <a:spcBef>
                <a:spcPts val="0"/>
              </a:spcBef>
              <a:spcAft>
                <a:spcPts val="0"/>
              </a:spcAft>
              <a:buNone/>
            </a:pPr>
            <a:r>
              <a:rPr lang="en"/>
              <a:t>Changing minds: “Huh, I’d never thought of that,” or “ Actually, read the other day. People love to be right, and they love to be sad, and they love to be outraged!” </a:t>
            </a:r>
            <a:endParaRPr/>
          </a:p>
          <a:p>
            <a:pPr indent="0" lvl="0" marL="0">
              <a:spcBef>
                <a:spcPts val="0"/>
              </a:spcBef>
              <a:spcAft>
                <a:spcPts val="0"/>
              </a:spcAft>
              <a:buNone/>
            </a:pPr>
            <a:r>
              <a:t/>
            </a:r>
            <a:endParaRPr/>
          </a:p>
          <a:p>
            <a:pPr indent="0" lvl="0" marL="0">
              <a:spcBef>
                <a:spcPts val="0"/>
              </a:spcBef>
              <a:spcAft>
                <a:spcPts val="0"/>
              </a:spcAft>
              <a:buNone/>
            </a:pPr>
            <a:r>
              <a:rPr lang="en"/>
              <a:t>What are some articles/op-eds/or just things you’ve seen on the internet that have stuck in your head? </a:t>
            </a:r>
            <a:endParaRPr/>
          </a:p>
          <a:p>
            <a:pPr indent="0" lvl="0" marL="0">
              <a:spcBef>
                <a:spcPts val="0"/>
              </a:spcBef>
              <a:spcAft>
                <a:spcPts val="0"/>
              </a:spcAft>
              <a:buNone/>
            </a:pPr>
            <a:r>
              <a:t/>
            </a:r>
            <a:endParaRPr/>
          </a:p>
          <a:p>
            <a:pPr indent="0" lvl="0" marL="0">
              <a:spcBef>
                <a:spcPts val="0"/>
              </a:spcBef>
              <a:spcAft>
                <a:spcPts val="0"/>
              </a:spcAft>
              <a:buNone/>
            </a:pPr>
            <a:r>
              <a:rPr lang="en"/>
              <a:t>REF: https://ctb.ku.edu/en/table-of-contents/advocacy/media-advocacy/working-with-media/main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Two people who had personal, specific stories about why Medicaid Work Requirements would be damaging for people like them. Got legislators to say that MWR weren’t about kicking people off Medicaid. Another legislator then added an amendment that said that no one could get kicked off Medicaid because of the WRs. Everyone had to vote for it! Power of stories, power of the personal, power of looking locally. Everyone was like, oh it’s so crazy that MWRs are hard to pass in a deep red state. Well….here’s proof that politics is personal, not just red/blue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Pay attn: what time of day do you get the most engagement? What kind of tweets/posts tend to be the most popular? </a:t>
            </a:r>
            <a:endParaRPr/>
          </a:p>
          <a:p>
            <a:pPr indent="0" lvl="0" marL="0">
              <a:spcBef>
                <a:spcPts val="0"/>
              </a:spcBef>
              <a:spcAft>
                <a:spcPts val="0"/>
              </a:spcAft>
              <a:buNone/>
            </a:pPr>
            <a:r>
              <a:t/>
            </a:r>
            <a:endParaRPr/>
          </a:p>
          <a:p>
            <a:pPr indent="0" lvl="0" marL="0">
              <a:spcBef>
                <a:spcPts val="0"/>
              </a:spcBef>
              <a:spcAft>
                <a:spcPts val="0"/>
              </a:spcAft>
              <a:buNone/>
            </a:pPr>
            <a:r>
              <a:rPr lang="en"/>
              <a:t>Actively seek out the voices of those who are marginalized and/or who would be most affected by single payer. The fight for single payer will not be won by doctors or medical students. It will be won by listening to patients and by building coalitions: labor, patient advocacy groups. Imagine if we could get the AARP -- the largest membership based org in the world -- to support single payer. </a:t>
            </a:r>
            <a:endParaRPr/>
          </a:p>
          <a:p>
            <a:pPr indent="0" lvl="0" marL="0">
              <a:spcBef>
                <a:spcPts val="0"/>
              </a:spcBef>
              <a:spcAft>
                <a:spcPts val="0"/>
              </a:spcAft>
              <a:buNone/>
            </a:pPr>
            <a:r>
              <a:t/>
            </a:r>
            <a:endParaRPr/>
          </a:p>
          <a:p>
            <a:pPr indent="0" lvl="0" marL="0">
              <a:spcBef>
                <a:spcPts val="0"/>
              </a:spcBef>
              <a:spcAft>
                <a:spcPts val="0"/>
              </a:spcAft>
              <a:buNone/>
            </a:pPr>
            <a:r>
              <a:rPr lang="en"/>
              <a:t>Get to know: follow them on SM, read their articles. What is the lay of the land in your area? What issues are people worried about? What do people care about? </a:t>
            </a:r>
            <a:endParaRPr/>
          </a:p>
          <a:p>
            <a:pPr indent="0" lvl="0" marL="0">
              <a:spcBef>
                <a:spcPts val="0"/>
              </a:spcBef>
              <a:spcAft>
                <a:spcPts val="0"/>
              </a:spcAft>
              <a:buNone/>
            </a:pPr>
            <a:r>
              <a:t/>
            </a:r>
            <a:endParaRPr/>
          </a:p>
          <a:p>
            <a:pPr indent="0" lvl="0" marL="0">
              <a:spcBef>
                <a:spcPts val="0"/>
              </a:spcBef>
              <a:spcAft>
                <a:spcPts val="0"/>
              </a:spcAft>
              <a:buNone/>
            </a:pPr>
            <a:r>
              <a:rPr lang="en"/>
              <a:t>Follow: follow orgs and people that are fighting for the same thing you are. This seems obvious but it’s not something that just happens naturally.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PNHP has access to an online media database and can provide contacts to members. Contact clare Fauke at </a:t>
            </a:r>
            <a:r>
              <a:rPr lang="en" u="sng">
                <a:solidFill>
                  <a:schemeClr val="hlink"/>
                </a:solidFill>
                <a:hlinkClick r:id="rId2"/>
              </a:rPr>
              <a:t>clare@pnhp.org</a:t>
            </a:r>
            <a:r>
              <a:rPr lang="en"/>
              <a:t> for more details.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frances.lorett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600" cy="4084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Making the Most of Media: How to Amplify Your Voice, Spark Conversation, and Build Momentum</a:t>
            </a:r>
            <a:endParaRPr/>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spcBef>
                <a:spcPts val="0"/>
              </a:spcBef>
              <a:spcAft>
                <a:spcPts val="0"/>
              </a:spcAft>
              <a:buNone/>
            </a:pPr>
            <a:r>
              <a:t/>
            </a:r>
            <a:endParaRPr i="1"/>
          </a:p>
          <a:p>
            <a:pPr indent="457200" lvl="0" marL="0" rtl="0">
              <a:spcBef>
                <a:spcPts val="1600"/>
              </a:spcBef>
              <a:spcAft>
                <a:spcPts val="0"/>
              </a:spcAft>
              <a:buNone/>
            </a:pPr>
            <a:r>
              <a:t/>
            </a:r>
            <a:endParaRPr i="1" sz="2200"/>
          </a:p>
          <a:p>
            <a:pPr indent="0" lvl="0" marL="0" rtl="0">
              <a:spcBef>
                <a:spcPts val="1600"/>
              </a:spcBef>
              <a:spcAft>
                <a:spcPts val="1600"/>
              </a:spcAft>
              <a:buClr>
                <a:schemeClr val="dk1"/>
              </a:buClr>
              <a:buSzPts val="1100"/>
              <a:buFont typeface="Arial"/>
              <a:buNone/>
            </a:pPr>
            <a:r>
              <a:rPr i="1" lang="en" sz="2200"/>
              <a:t>*What are some problems in your community that would be solved by a single payer system?* </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Many. Opportunities! </a:t>
            </a:r>
            <a:endParaRPr/>
          </a:p>
        </p:txBody>
      </p:sp>
      <p:sp>
        <p:nvSpPr>
          <p:cNvPr id="117" name="Shape 1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spcBef>
                <a:spcPts val="0"/>
              </a:spcBef>
              <a:spcAft>
                <a:spcPts val="0"/>
              </a:spcAft>
              <a:buClr>
                <a:schemeClr val="accent2"/>
              </a:buClr>
              <a:buSzPts val="2100"/>
              <a:buChar char="●"/>
            </a:pPr>
            <a:r>
              <a:rPr lang="en" sz="2100">
                <a:solidFill>
                  <a:schemeClr val="accent2"/>
                </a:solidFill>
              </a:rPr>
              <a:t>SNaHP blog</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Medical school blogs</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Campus newspapers</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Local media outlets (alternative)</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Local media outlets (daily, LTE, op-ed)</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National medical websites (in Training, Kevin MD, STAT, etc.)</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Social media groups (SNaHP national, SNaHP regional, medical schools)</a:t>
            </a:r>
            <a:endParaRPr sz="2100">
              <a:solidFill>
                <a:schemeClr val="accent2"/>
              </a:solidFill>
            </a:endParaRPr>
          </a:p>
          <a:p>
            <a:pPr indent="-361950" lvl="0" marL="457200" rtl="0">
              <a:spcBef>
                <a:spcPts val="0"/>
              </a:spcBef>
              <a:spcAft>
                <a:spcPts val="0"/>
              </a:spcAft>
              <a:buClr>
                <a:schemeClr val="accent2"/>
              </a:buClr>
              <a:buSzPts val="2100"/>
              <a:buChar char="●"/>
            </a:pPr>
            <a:r>
              <a:rPr lang="en" sz="2100">
                <a:solidFill>
                  <a:schemeClr val="accent2"/>
                </a:solidFill>
              </a:rPr>
              <a:t>Social media pages (personal) </a:t>
            </a:r>
            <a:endParaRPr sz="2100">
              <a:solidFill>
                <a:schemeClr val="accent2"/>
              </a:solidFill>
            </a:endParaRPr>
          </a:p>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735425" y="140400"/>
            <a:ext cx="7973951" cy="4576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180775" y="486813"/>
            <a:ext cx="8782451" cy="4169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279900" y="540250"/>
            <a:ext cx="4200525" cy="1209675"/>
          </a:xfrm>
          <a:prstGeom prst="rect">
            <a:avLst/>
          </a:prstGeom>
          <a:noFill/>
          <a:ln>
            <a:noFill/>
          </a:ln>
        </p:spPr>
      </p:pic>
      <p:pic>
        <p:nvPicPr>
          <p:cNvPr id="133" name="Shape 133"/>
          <p:cNvPicPr preferRelativeResize="0"/>
          <p:nvPr/>
        </p:nvPicPr>
        <p:blipFill>
          <a:blip r:embed="rId4">
            <a:alphaModFix/>
          </a:blip>
          <a:stretch>
            <a:fillRect/>
          </a:stretch>
        </p:blipFill>
        <p:spPr>
          <a:xfrm>
            <a:off x="4948025" y="912117"/>
            <a:ext cx="3686175" cy="1101846"/>
          </a:xfrm>
          <a:prstGeom prst="rect">
            <a:avLst/>
          </a:prstGeom>
          <a:noFill/>
          <a:ln>
            <a:noFill/>
          </a:ln>
        </p:spPr>
      </p:pic>
      <p:pic>
        <p:nvPicPr>
          <p:cNvPr id="134" name="Shape 134"/>
          <p:cNvPicPr preferRelativeResize="0"/>
          <p:nvPr/>
        </p:nvPicPr>
        <p:blipFill>
          <a:blip r:embed="rId5">
            <a:alphaModFix/>
          </a:blip>
          <a:stretch>
            <a:fillRect/>
          </a:stretch>
        </p:blipFill>
        <p:spPr>
          <a:xfrm>
            <a:off x="5315350" y="2592475"/>
            <a:ext cx="3686175" cy="1238250"/>
          </a:xfrm>
          <a:prstGeom prst="rect">
            <a:avLst/>
          </a:prstGeom>
          <a:noFill/>
          <a:ln>
            <a:noFill/>
          </a:ln>
        </p:spPr>
      </p:pic>
      <p:pic>
        <p:nvPicPr>
          <p:cNvPr id="135" name="Shape 135"/>
          <p:cNvPicPr preferRelativeResize="0"/>
          <p:nvPr/>
        </p:nvPicPr>
        <p:blipFill>
          <a:blip r:embed="rId6">
            <a:alphaModFix/>
          </a:blip>
          <a:stretch>
            <a:fillRect/>
          </a:stretch>
        </p:blipFill>
        <p:spPr>
          <a:xfrm>
            <a:off x="279900" y="2168600"/>
            <a:ext cx="4668125" cy="2085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229350" y="475450"/>
            <a:ext cx="8685326" cy="4343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47" name="Shape 147"/>
          <p:cNvPicPr preferRelativeResize="0"/>
          <p:nvPr/>
        </p:nvPicPr>
        <p:blipFill>
          <a:blip r:embed="rId3">
            <a:alphaModFix/>
          </a:blip>
          <a:stretch>
            <a:fillRect/>
          </a:stretch>
        </p:blipFill>
        <p:spPr>
          <a:xfrm>
            <a:off x="161925" y="260276"/>
            <a:ext cx="8820150" cy="456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Your Go-To Single Payer Arguments</a:t>
            </a:r>
            <a:endParaRPr/>
          </a:p>
        </p:txBody>
      </p:sp>
      <p:sp>
        <p:nvSpPr>
          <p:cNvPr id="153" name="Shape 1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Ask yourself first: why is this important to me and my community?</a:t>
            </a:r>
            <a:endParaRPr/>
          </a:p>
          <a:p>
            <a:pPr indent="0" lvl="0" marL="0">
              <a:spcBef>
                <a:spcPts val="1600"/>
              </a:spcBef>
              <a:spcAft>
                <a:spcPts val="0"/>
              </a:spcAft>
              <a:buNone/>
            </a:pPr>
            <a:r>
              <a:rPr lang="en"/>
              <a:t>How health care works in other countries</a:t>
            </a:r>
            <a:endParaRPr/>
          </a:p>
          <a:p>
            <a:pPr indent="0" lvl="0" marL="0">
              <a:spcBef>
                <a:spcPts val="1600"/>
              </a:spcBef>
              <a:spcAft>
                <a:spcPts val="0"/>
              </a:spcAft>
              <a:buNone/>
            </a:pPr>
            <a:r>
              <a:rPr lang="en"/>
              <a:t>The money we’ll save</a:t>
            </a:r>
            <a:endParaRPr/>
          </a:p>
          <a:p>
            <a:pPr indent="0" lvl="0" marL="0">
              <a:spcBef>
                <a:spcPts val="1600"/>
              </a:spcBef>
              <a:spcAft>
                <a:spcPts val="0"/>
              </a:spcAft>
              <a:buNone/>
            </a:pPr>
            <a:r>
              <a:rPr lang="en"/>
              <a:t>The paperwork we won’t have to do </a:t>
            </a:r>
            <a:endParaRPr/>
          </a:p>
          <a:p>
            <a:pPr indent="0" lvl="0" marL="0">
              <a:spcBef>
                <a:spcPts val="1600"/>
              </a:spcBef>
              <a:spcAft>
                <a:spcPts val="0"/>
              </a:spcAft>
              <a:buNone/>
            </a:pPr>
            <a:r>
              <a:rPr lang="en"/>
              <a:t>The high quality care we’ll be able to provide </a:t>
            </a:r>
            <a:endParaRPr/>
          </a:p>
          <a:p>
            <a:pPr indent="0" lvl="0" marL="0">
              <a:spcBef>
                <a:spcPts val="1600"/>
              </a:spcBef>
              <a:spcAft>
                <a:spcPts val="1600"/>
              </a:spcAft>
              <a:buNone/>
            </a:pPr>
            <a:r>
              <a:rPr lang="en"/>
              <a:t>Anticipate arguments, but don’t live there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 Bold + Be Creative + Build Coalitions </a:t>
            </a:r>
            <a:endParaRPr/>
          </a:p>
        </p:txBody>
      </p:sp>
      <p:pic>
        <p:nvPicPr>
          <p:cNvPr id="159" name="Shape 159"/>
          <p:cNvPicPr preferRelativeResize="0"/>
          <p:nvPr/>
        </p:nvPicPr>
        <p:blipFill>
          <a:blip r:embed="rId3">
            <a:alphaModFix/>
          </a:blip>
          <a:stretch>
            <a:fillRect/>
          </a:stretch>
        </p:blipFill>
        <p:spPr>
          <a:xfrm>
            <a:off x="3638124" y="2979199"/>
            <a:ext cx="2863175" cy="1907175"/>
          </a:xfrm>
          <a:prstGeom prst="rect">
            <a:avLst/>
          </a:prstGeom>
          <a:noFill/>
          <a:ln>
            <a:noFill/>
          </a:ln>
        </p:spPr>
      </p:pic>
      <p:pic>
        <p:nvPicPr>
          <p:cNvPr descr="WHIV.jpg" id="160" name="Shape 160"/>
          <p:cNvPicPr preferRelativeResize="0"/>
          <p:nvPr/>
        </p:nvPicPr>
        <p:blipFill>
          <a:blip r:embed="rId4">
            <a:alphaModFix/>
          </a:blip>
          <a:stretch>
            <a:fillRect/>
          </a:stretch>
        </p:blipFill>
        <p:spPr>
          <a:xfrm>
            <a:off x="311700" y="1138838"/>
            <a:ext cx="4324525" cy="2432550"/>
          </a:xfrm>
          <a:prstGeom prst="rect">
            <a:avLst/>
          </a:prstGeom>
          <a:noFill/>
          <a:ln>
            <a:noFill/>
          </a:ln>
        </p:spPr>
      </p:pic>
      <p:pic>
        <p:nvPicPr>
          <p:cNvPr descr="Image result for pinata surveillance congreso" id="161" name="Shape 161"/>
          <p:cNvPicPr preferRelativeResize="0"/>
          <p:nvPr/>
        </p:nvPicPr>
        <p:blipFill>
          <a:blip r:embed="rId5">
            <a:alphaModFix/>
          </a:blip>
          <a:stretch>
            <a:fillRect/>
          </a:stretch>
        </p:blipFill>
        <p:spPr>
          <a:xfrm>
            <a:off x="6113350" y="1498850"/>
            <a:ext cx="2367251" cy="1999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Next Steps! </a:t>
            </a:r>
            <a:endParaRPr/>
          </a:p>
        </p:txBody>
      </p:sp>
      <p:sp>
        <p:nvSpPr>
          <p:cNvPr id="167" name="Shape 1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Write an op-ed or an LTE when you get home </a:t>
            </a:r>
            <a:endParaRPr/>
          </a:p>
          <a:p>
            <a:pPr indent="0" lvl="0" marL="0">
              <a:spcBef>
                <a:spcPts val="1600"/>
              </a:spcBef>
              <a:spcAft>
                <a:spcPts val="0"/>
              </a:spcAft>
              <a:buNone/>
            </a:pPr>
            <a:r>
              <a:rPr lang="en"/>
              <a:t>Join the Media Team -- talk to me after </a:t>
            </a:r>
            <a:endParaRPr/>
          </a:p>
          <a:p>
            <a:pPr indent="0" lvl="0" marL="0">
              <a:spcBef>
                <a:spcPts val="1600"/>
              </a:spcBef>
              <a:spcAft>
                <a:spcPts val="0"/>
              </a:spcAft>
              <a:buNone/>
            </a:pPr>
            <a:r>
              <a:rPr b="1" lang="en">
                <a:solidFill>
                  <a:srgbClr val="666666"/>
                </a:solidFill>
                <a:highlight>
                  <a:srgbClr val="FFFFFF"/>
                </a:highlight>
              </a:rPr>
              <a:t>Today: </a:t>
            </a:r>
            <a:endParaRPr b="1">
              <a:solidFill>
                <a:srgbClr val="666666"/>
              </a:solidFill>
              <a:highlight>
                <a:srgbClr val="FFFFFF"/>
              </a:highlight>
            </a:endParaRPr>
          </a:p>
          <a:p>
            <a:pPr indent="457200" lvl="0" marL="0" rtl="0">
              <a:spcBef>
                <a:spcPts val="1600"/>
              </a:spcBef>
              <a:spcAft>
                <a:spcPts val="0"/>
              </a:spcAft>
              <a:buNone/>
            </a:pPr>
            <a:r>
              <a:rPr lang="en">
                <a:solidFill>
                  <a:srgbClr val="666666"/>
                </a:solidFill>
                <a:highlight>
                  <a:srgbClr val="FFFFFF"/>
                </a:highlight>
              </a:rPr>
              <a:t>11:45 am - Break/Go Grab Your Lunch in the Cafeteria</a:t>
            </a:r>
            <a:endParaRPr>
              <a:solidFill>
                <a:srgbClr val="666666"/>
              </a:solidFill>
              <a:highlight>
                <a:srgbClr val="FFFFFF"/>
              </a:highlight>
            </a:endParaRPr>
          </a:p>
          <a:p>
            <a:pPr indent="457200" lvl="0" marL="457200" rtl="0">
              <a:spcBef>
                <a:spcPts val="1600"/>
              </a:spcBef>
              <a:spcAft>
                <a:spcPts val="0"/>
              </a:spcAft>
              <a:buClr>
                <a:schemeClr val="dk1"/>
              </a:buClr>
              <a:buSzPts val="1100"/>
              <a:buFont typeface="Arial"/>
              <a:buNone/>
            </a:pPr>
            <a:r>
              <a:rPr lang="en">
                <a:solidFill>
                  <a:srgbClr val="666666"/>
                </a:solidFill>
                <a:highlight>
                  <a:srgbClr val="FFFFFF"/>
                </a:highlight>
              </a:rPr>
              <a:t>Vegetarian/Vegan/Gluten Free get separate box lunches</a:t>
            </a:r>
            <a:endParaRPr>
              <a:solidFill>
                <a:srgbClr val="666666"/>
              </a:solidFill>
              <a:highlight>
                <a:srgbClr val="FFFFFF"/>
              </a:highlight>
            </a:endParaRPr>
          </a:p>
          <a:p>
            <a:pPr indent="457200" lvl="0" marL="0">
              <a:spcBef>
                <a:spcPts val="1600"/>
              </a:spcBef>
              <a:spcAft>
                <a:spcPts val="0"/>
              </a:spcAft>
              <a:buNone/>
            </a:pPr>
            <a:r>
              <a:rPr lang="en">
                <a:solidFill>
                  <a:srgbClr val="666666"/>
                </a:solidFill>
                <a:highlight>
                  <a:srgbClr val="FFFFFF"/>
                </a:highlight>
              </a:rPr>
              <a:t>12:00 pm - SNaHP Chat Mentoring Sessions in the Cafeteria </a:t>
            </a:r>
            <a:endParaRPr>
              <a:solidFill>
                <a:srgbClr val="666666"/>
              </a:solidFill>
            </a:endParaRPr>
          </a:p>
          <a:p>
            <a:pPr indent="0" lvl="0" marL="0">
              <a:spcBef>
                <a:spcPts val="1600"/>
              </a:spcBef>
              <a:spcAft>
                <a:spcPts val="0"/>
              </a:spcAft>
              <a:buNone/>
            </a:pPr>
            <a:r>
              <a:t/>
            </a:r>
            <a:endParaRPr/>
          </a:p>
          <a:p>
            <a:pPr indent="0" lvl="0" marL="0">
              <a:spcBef>
                <a:spcPts val="1600"/>
              </a:spcBef>
              <a:spcAft>
                <a:spcPts val="160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Power? </a:t>
            </a:r>
            <a:endParaRPr/>
          </a:p>
        </p:txBody>
      </p:sp>
      <p:sp>
        <p:nvSpPr>
          <p:cNvPr id="60" name="Shape 60"/>
          <p:cNvSpPr txBox="1"/>
          <p:nvPr>
            <p:ph idx="1" type="body"/>
          </p:nvPr>
        </p:nvSpPr>
        <p:spPr>
          <a:xfrm>
            <a:off x="311700" y="1152475"/>
            <a:ext cx="50262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does power mean to you?</a:t>
            </a:r>
            <a:endParaRPr/>
          </a:p>
          <a:p>
            <a:pPr indent="0" lvl="0" marL="0">
              <a:spcBef>
                <a:spcPts val="1600"/>
              </a:spcBef>
              <a:spcAft>
                <a:spcPts val="0"/>
              </a:spcAft>
              <a:buNone/>
            </a:pPr>
            <a:r>
              <a:rPr lang="en"/>
              <a:t>How do you know that someone has power?</a:t>
            </a:r>
            <a:endParaRPr/>
          </a:p>
          <a:p>
            <a:pPr indent="0" lvl="0" marL="0">
              <a:spcBef>
                <a:spcPts val="1600"/>
              </a:spcBef>
              <a:spcAft>
                <a:spcPts val="0"/>
              </a:spcAft>
              <a:buNone/>
            </a:pPr>
            <a:r>
              <a:rPr lang="en"/>
              <a:t>Who has power over you?</a:t>
            </a:r>
            <a:endParaRPr/>
          </a:p>
          <a:p>
            <a:pPr indent="0" lvl="0" marL="0">
              <a:spcBef>
                <a:spcPts val="1600"/>
              </a:spcBef>
              <a:spcAft>
                <a:spcPts val="0"/>
              </a:spcAft>
              <a:buNone/>
            </a:pPr>
            <a:r>
              <a:rPr lang="en"/>
              <a:t>Who do you have power over? </a:t>
            </a:r>
            <a:endParaRPr/>
          </a:p>
          <a:p>
            <a:pPr indent="0" lvl="0" marL="0">
              <a:spcBef>
                <a:spcPts val="1600"/>
              </a:spcBef>
              <a:spcAft>
                <a:spcPts val="0"/>
              </a:spcAft>
              <a:buNone/>
            </a:pPr>
            <a:r>
              <a:rPr lang="en"/>
              <a:t>How do you get power? </a:t>
            </a:r>
            <a:endParaRPr/>
          </a:p>
          <a:p>
            <a:pPr indent="0" lvl="0" marL="0">
              <a:spcBef>
                <a:spcPts val="1600"/>
              </a:spcBef>
              <a:spcAft>
                <a:spcPts val="0"/>
              </a:spcAft>
              <a:buNone/>
            </a:pPr>
            <a:r>
              <a:rPr lang="en"/>
              <a:t>What different kinds of power are there? </a:t>
            </a:r>
            <a:endParaRPr/>
          </a:p>
          <a:p>
            <a:pPr indent="0" lvl="0" marL="0">
              <a:spcBef>
                <a:spcPts val="1600"/>
              </a:spcBef>
              <a:spcAft>
                <a:spcPts val="0"/>
              </a:spcAft>
              <a:buNone/>
            </a:pPr>
            <a:r>
              <a:rPr lang="en"/>
              <a:t> </a:t>
            </a:r>
            <a:endParaRPr/>
          </a:p>
          <a:p>
            <a:pPr indent="0" lvl="0" marL="0">
              <a:spcBef>
                <a:spcPts val="1600"/>
              </a:spcBef>
              <a:spcAft>
                <a:spcPts val="1600"/>
              </a:spcAft>
              <a:buNone/>
            </a:pPr>
            <a:r>
              <a:t/>
            </a:r>
            <a:endParaRPr/>
          </a:p>
        </p:txBody>
      </p:sp>
      <p:pic>
        <p:nvPicPr>
          <p:cNvPr id="61" name="Shape 61"/>
          <p:cNvPicPr preferRelativeResize="0"/>
          <p:nvPr/>
        </p:nvPicPr>
        <p:blipFill>
          <a:blip r:embed="rId3">
            <a:alphaModFix/>
          </a:blip>
          <a:stretch>
            <a:fillRect/>
          </a:stretch>
        </p:blipFill>
        <p:spPr>
          <a:xfrm>
            <a:off x="5230950" y="1364625"/>
            <a:ext cx="3501299" cy="20857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311700" y="947325"/>
            <a:ext cx="4172400" cy="362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@awgaffney</a:t>
            </a:r>
            <a:endParaRPr/>
          </a:p>
          <a:p>
            <a:pPr indent="0" lvl="0" marL="0">
              <a:spcBef>
                <a:spcPts val="1600"/>
              </a:spcBef>
              <a:spcAft>
                <a:spcPts val="0"/>
              </a:spcAft>
              <a:buNone/>
            </a:pPr>
            <a:r>
              <a:rPr lang="en"/>
              <a:t>@nataliesurely</a:t>
            </a:r>
            <a:endParaRPr/>
          </a:p>
          <a:p>
            <a:pPr indent="0" lvl="0" marL="0">
              <a:spcBef>
                <a:spcPts val="1600"/>
              </a:spcBef>
              <a:spcAft>
                <a:spcPts val="0"/>
              </a:spcAft>
              <a:buNone/>
            </a:pPr>
            <a:r>
              <a:rPr lang="en"/>
              <a:t>@dsamfa</a:t>
            </a:r>
            <a:endParaRPr/>
          </a:p>
          <a:p>
            <a:pPr indent="0" lvl="0" marL="0">
              <a:spcBef>
                <a:spcPts val="1600"/>
              </a:spcBef>
              <a:spcAft>
                <a:spcPts val="0"/>
              </a:spcAft>
              <a:buNone/>
            </a:pPr>
            <a:r>
              <a:rPr lang="en"/>
              <a:t>@swoolhandler </a:t>
            </a:r>
            <a:endParaRPr/>
          </a:p>
          <a:p>
            <a:pPr indent="0" lvl="0" marL="0">
              <a:spcBef>
                <a:spcPts val="1600"/>
              </a:spcBef>
              <a:spcAft>
                <a:spcPts val="0"/>
              </a:spcAft>
              <a:buNone/>
            </a:pPr>
            <a:r>
              <a:rPr lang="en"/>
              <a:t>@LaborforSpayer </a:t>
            </a:r>
            <a:endParaRPr/>
          </a:p>
          <a:p>
            <a:pPr indent="0" lvl="0" marL="0">
              <a:spcBef>
                <a:spcPts val="1600"/>
              </a:spcBef>
              <a:spcAft>
                <a:spcPts val="0"/>
              </a:spcAft>
              <a:buNone/>
            </a:pPr>
            <a:r>
              <a:rPr lang="en"/>
              <a:t>@NationalNurses </a:t>
            </a:r>
            <a:endParaRPr/>
          </a:p>
          <a:p>
            <a:pPr indent="0" lvl="0" marL="0">
              <a:spcBef>
                <a:spcPts val="1600"/>
              </a:spcBef>
              <a:spcAft>
                <a:spcPts val="0"/>
              </a:spcAft>
              <a:buNone/>
            </a:pPr>
            <a:r>
              <a:rPr lang="en"/>
              <a:t>@AugieLindmark</a:t>
            </a:r>
            <a:endParaRPr/>
          </a:p>
          <a:p>
            <a:pPr indent="0" lvl="0" marL="0">
              <a:spcBef>
                <a:spcPts val="1600"/>
              </a:spcBef>
              <a:spcAft>
                <a:spcPts val="1600"/>
              </a:spcAft>
              <a:buNone/>
            </a:pPr>
            <a:r>
              <a:t/>
            </a:r>
            <a:endParaRPr b="1"/>
          </a:p>
        </p:txBody>
      </p:sp>
      <p:sp>
        <p:nvSpPr>
          <p:cNvPr id="173" name="Shape 173"/>
          <p:cNvSpPr txBox="1"/>
          <p:nvPr>
            <p:ph idx="1" type="body"/>
          </p:nvPr>
        </p:nvSpPr>
        <p:spPr>
          <a:xfrm>
            <a:off x="4156875" y="879900"/>
            <a:ext cx="4172400" cy="362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Tha</a:t>
            </a:r>
            <a:r>
              <a:rPr lang="en"/>
              <a:t>nk you to DSA New Orleans and their Gimme a Brake (Light)! Event planning guide for the press release tips! </a:t>
            </a:r>
            <a:endParaRPr/>
          </a:p>
          <a:p>
            <a:pPr indent="0" lvl="0" marL="0">
              <a:spcBef>
                <a:spcPts val="1600"/>
              </a:spcBef>
              <a:spcAft>
                <a:spcPts val="0"/>
              </a:spcAft>
              <a:buNone/>
            </a:pPr>
            <a:r>
              <a:t/>
            </a:r>
            <a:endParaRPr/>
          </a:p>
          <a:p>
            <a:pPr indent="0" lvl="0" marL="0">
              <a:spcBef>
                <a:spcPts val="1600"/>
              </a:spcBef>
              <a:spcAft>
                <a:spcPts val="0"/>
              </a:spcAft>
              <a:buNone/>
            </a:pPr>
            <a:r>
              <a:rPr lang="en" sz="1600" u="sng">
                <a:solidFill>
                  <a:schemeClr val="hlink"/>
                </a:solidFill>
                <a:hlinkClick r:id="rId3"/>
              </a:rPr>
              <a:t>frances.loretta@gmail.com</a:t>
            </a:r>
            <a:r>
              <a:rPr lang="en" sz="1600"/>
              <a:t> </a:t>
            </a:r>
            <a:endParaRPr sz="1600"/>
          </a:p>
          <a:p>
            <a:pPr indent="0" lvl="0" marL="0" rtl="0">
              <a:spcBef>
                <a:spcPts val="1600"/>
              </a:spcBef>
              <a:spcAft>
                <a:spcPts val="1600"/>
              </a:spcAft>
              <a:buNone/>
            </a:pPr>
            <a:r>
              <a:rPr lang="en" sz="1600"/>
              <a:t>@francesloretta</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solidFill>
                  <a:schemeClr val="dk1"/>
                </a:solidFill>
                <a:highlight>
                  <a:srgbClr val="FFFFFF"/>
                </a:highlight>
              </a:rPr>
              <a:t>“Improvements in health status are believed to come about primarily from gaining more power over the policy environment rather than simply gaining more knowledge about health behaviors.” </a:t>
            </a:r>
            <a:endParaRPr sz="2000">
              <a:solidFill>
                <a:schemeClr val="dk1"/>
              </a:solidFill>
              <a:highlight>
                <a:srgbClr val="FFFFFF"/>
              </a:highlight>
            </a:endParaRPr>
          </a:p>
          <a:p>
            <a:pPr indent="0" lvl="0" marL="0">
              <a:spcBef>
                <a:spcPts val="1600"/>
              </a:spcBef>
              <a:spcAft>
                <a:spcPts val="0"/>
              </a:spcAft>
              <a:buNone/>
            </a:pPr>
            <a:r>
              <a:t/>
            </a:r>
            <a:endParaRPr sz="2000">
              <a:solidFill>
                <a:schemeClr val="dk1"/>
              </a:solidFill>
              <a:highlight>
                <a:srgbClr val="FFFFFF"/>
              </a:highlight>
            </a:endParaRPr>
          </a:p>
          <a:p>
            <a:pPr indent="0" lvl="0" marL="0">
              <a:spcBef>
                <a:spcPts val="1600"/>
              </a:spcBef>
              <a:spcAft>
                <a:spcPts val="1600"/>
              </a:spcAft>
              <a:buNone/>
            </a:pPr>
            <a:r>
              <a:rPr lang="en" sz="2000">
                <a:solidFill>
                  <a:schemeClr val="dk1"/>
                </a:solidFill>
                <a:highlight>
                  <a:srgbClr val="FFFFFF"/>
                </a:highlight>
              </a:rPr>
              <a:t>What is your policy environment? What’s your city council doing right now? Who’s your mayor? </a:t>
            </a:r>
            <a:endParaRPr sz="200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Media ‘Wins’ </a:t>
            </a:r>
            <a:endParaRPr/>
          </a:p>
        </p:txBody>
      </p:sp>
      <p:sp>
        <p:nvSpPr>
          <p:cNvPr id="72" name="Shape 72"/>
          <p:cNvSpPr txBox="1"/>
          <p:nvPr>
            <p:ph idx="1" type="body"/>
          </p:nvPr>
        </p:nvSpPr>
        <p:spPr>
          <a:xfrm>
            <a:off x="311700" y="1152475"/>
            <a:ext cx="56313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Different from legislative or electoral wins -- and thus different goals/strategies </a:t>
            </a:r>
            <a:endParaRPr/>
          </a:p>
          <a:p>
            <a:pPr indent="0" lvl="0" marL="0">
              <a:spcBef>
                <a:spcPts val="1600"/>
              </a:spcBef>
              <a:spcAft>
                <a:spcPts val="0"/>
              </a:spcAft>
              <a:buNone/>
            </a:pPr>
            <a:r>
              <a:rPr lang="en"/>
              <a:t>Shifting the ‘Overton window’ </a:t>
            </a:r>
            <a:endParaRPr/>
          </a:p>
          <a:p>
            <a:pPr indent="0" lvl="0" marL="0">
              <a:spcBef>
                <a:spcPts val="1600"/>
              </a:spcBef>
              <a:spcAft>
                <a:spcPts val="0"/>
              </a:spcAft>
              <a:buNone/>
            </a:pPr>
            <a:r>
              <a:rPr lang="en"/>
              <a:t>Changing a reader’s mind</a:t>
            </a:r>
            <a:endParaRPr/>
          </a:p>
          <a:p>
            <a:pPr indent="0" lvl="0" marL="0">
              <a:spcBef>
                <a:spcPts val="1600"/>
              </a:spcBef>
              <a:spcAft>
                <a:spcPts val="0"/>
              </a:spcAft>
              <a:buNone/>
            </a:pPr>
            <a:r>
              <a:rPr lang="en"/>
              <a:t>Increasing public awareness of an issue and urgency</a:t>
            </a:r>
            <a:endParaRPr/>
          </a:p>
          <a:p>
            <a:pPr indent="0" lvl="0" marL="0">
              <a:spcBef>
                <a:spcPts val="1600"/>
              </a:spcBef>
              <a:spcAft>
                <a:spcPts val="0"/>
              </a:spcAft>
              <a:buNone/>
            </a:pPr>
            <a:r>
              <a:rPr lang="en"/>
              <a:t>Amplifying someone’s voice </a:t>
            </a:r>
            <a:endParaRPr/>
          </a:p>
          <a:p>
            <a:pPr indent="0" lvl="0" marL="0">
              <a:spcBef>
                <a:spcPts val="1600"/>
              </a:spcBef>
              <a:spcAft>
                <a:spcPts val="0"/>
              </a:spcAft>
              <a:buNone/>
            </a:pPr>
            <a:r>
              <a:rPr lang="en"/>
              <a:t>“Hearts and minds” </a:t>
            </a:r>
            <a:endParaRPr/>
          </a:p>
          <a:p>
            <a:pPr indent="0" lvl="0" marL="0">
              <a:spcBef>
                <a:spcPts val="1600"/>
              </a:spcBef>
              <a:spcAft>
                <a:spcPts val="0"/>
              </a:spcAft>
              <a:buNone/>
            </a:pPr>
            <a:r>
              <a:rPr lang="en"/>
              <a:t>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descr="Image result for virus" id="73" name="Shape 73"/>
          <p:cNvPicPr preferRelativeResize="0"/>
          <p:nvPr/>
        </p:nvPicPr>
        <p:blipFill>
          <a:blip r:embed="rId3">
            <a:alphaModFix/>
          </a:blip>
          <a:stretch>
            <a:fillRect/>
          </a:stretch>
        </p:blipFill>
        <p:spPr>
          <a:xfrm>
            <a:off x="6098625" y="1824788"/>
            <a:ext cx="2733675" cy="166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Power of Narrative </a:t>
            </a:r>
            <a:endParaRPr/>
          </a:p>
        </p:txBody>
      </p:sp>
      <p:sp>
        <p:nvSpPr>
          <p:cNvPr id="79" name="Shape 79"/>
          <p:cNvSpPr txBox="1"/>
          <p:nvPr>
            <p:ph idx="1" type="body"/>
          </p:nvPr>
        </p:nvSpPr>
        <p:spPr>
          <a:xfrm>
            <a:off x="311700" y="1152475"/>
            <a:ext cx="4313100" cy="3416400"/>
          </a:xfrm>
          <a:prstGeom prst="rect">
            <a:avLst/>
          </a:prstGeom>
        </p:spPr>
        <p:txBody>
          <a:bodyPr anchorCtr="0" anchor="t" bIns="91425" lIns="91425" spcFirstLastPara="1" rIns="91425" wrap="square" tIns="91425">
            <a:noAutofit/>
          </a:bodyPr>
          <a:lstStyle/>
          <a:p>
            <a:pPr indent="-349250" lvl="0" marL="457200" rtl="0">
              <a:spcBef>
                <a:spcPts val="0"/>
              </a:spcBef>
              <a:spcAft>
                <a:spcPts val="0"/>
              </a:spcAft>
              <a:buSzPts val="1900"/>
              <a:buChar char="●"/>
            </a:pPr>
            <a:r>
              <a:rPr lang="en" sz="1900"/>
              <a:t>Stories matter </a:t>
            </a:r>
            <a:endParaRPr sz="1900"/>
          </a:p>
          <a:p>
            <a:pPr indent="-349250" lvl="0" marL="457200" rtl="0">
              <a:spcBef>
                <a:spcPts val="0"/>
              </a:spcBef>
              <a:spcAft>
                <a:spcPts val="0"/>
              </a:spcAft>
              <a:buSzPts val="1900"/>
              <a:buChar char="●"/>
            </a:pPr>
            <a:r>
              <a:rPr lang="en" sz="1900"/>
              <a:t>Center the voices of those most affected by policy</a:t>
            </a:r>
            <a:endParaRPr sz="1900"/>
          </a:p>
          <a:p>
            <a:pPr indent="-349250" lvl="1" marL="914400" rtl="0">
              <a:spcBef>
                <a:spcPts val="0"/>
              </a:spcBef>
              <a:spcAft>
                <a:spcPts val="0"/>
              </a:spcAft>
              <a:buSzPts val="1900"/>
              <a:buChar char="○"/>
            </a:pPr>
            <a:r>
              <a:rPr lang="en" sz="1900"/>
              <a:t>Don’t wonk yourself  </a:t>
            </a:r>
            <a:endParaRPr sz="1900"/>
          </a:p>
          <a:p>
            <a:pPr indent="-349250" lvl="1" marL="914400" rtl="0">
              <a:spcBef>
                <a:spcPts val="0"/>
              </a:spcBef>
              <a:spcAft>
                <a:spcPts val="0"/>
              </a:spcAft>
              <a:buSzPts val="1900"/>
              <a:buChar char="○"/>
            </a:pPr>
            <a:r>
              <a:rPr lang="en" sz="1900"/>
              <a:t>But be well versed in and confident in your facts </a:t>
            </a:r>
            <a:endParaRPr sz="1900"/>
          </a:p>
          <a:p>
            <a:pPr indent="-349250" lvl="0" marL="457200" rtl="0">
              <a:spcBef>
                <a:spcPts val="0"/>
              </a:spcBef>
              <a:spcAft>
                <a:spcPts val="0"/>
              </a:spcAft>
              <a:buSzPts val="1900"/>
              <a:buChar char="●"/>
            </a:pPr>
            <a:r>
              <a:rPr lang="en" sz="1900"/>
              <a:t>Stories are truth and truth is power </a:t>
            </a:r>
            <a:endParaRPr sz="1900"/>
          </a:p>
          <a:p>
            <a:pPr indent="-349250" lvl="1" marL="914400" rtl="0">
              <a:spcBef>
                <a:spcPts val="0"/>
              </a:spcBef>
              <a:spcAft>
                <a:spcPts val="0"/>
              </a:spcAft>
              <a:buSzPts val="1900"/>
              <a:buChar char="○"/>
            </a:pPr>
            <a:r>
              <a:rPr lang="en" sz="1900"/>
              <a:t>Politicians know this </a:t>
            </a:r>
            <a:endParaRPr sz="1900"/>
          </a:p>
          <a:p>
            <a:pPr indent="-349250" lvl="1" marL="914400" rtl="0">
              <a:spcBef>
                <a:spcPts val="0"/>
              </a:spcBef>
              <a:spcAft>
                <a:spcPts val="0"/>
              </a:spcAft>
              <a:buSzPts val="1900"/>
              <a:buChar char="○"/>
            </a:pPr>
            <a:r>
              <a:rPr lang="en" sz="1900"/>
              <a:t>Patients know this </a:t>
            </a:r>
            <a:endParaRPr sz="1900"/>
          </a:p>
          <a:p>
            <a:pPr indent="0" lvl="0" marL="0" rtl="0">
              <a:spcBef>
                <a:spcPts val="1600"/>
              </a:spcBef>
              <a:spcAft>
                <a:spcPts val="0"/>
              </a:spcAft>
              <a:buNone/>
            </a:pPr>
            <a:r>
              <a:t/>
            </a:r>
            <a:endParaRPr/>
          </a:p>
          <a:p>
            <a:pPr indent="0" lvl="0" marL="457200">
              <a:spcBef>
                <a:spcPts val="1600"/>
              </a:spcBef>
              <a:spcAft>
                <a:spcPts val="1600"/>
              </a:spcAft>
              <a:buNone/>
            </a:pPr>
            <a:r>
              <a:t/>
            </a:r>
            <a:endParaRPr/>
          </a:p>
        </p:txBody>
      </p:sp>
      <p:pic>
        <p:nvPicPr>
          <p:cNvPr descr="Image result for story" id="80" name="Shape 80"/>
          <p:cNvPicPr preferRelativeResize="0"/>
          <p:nvPr/>
        </p:nvPicPr>
        <p:blipFill>
          <a:blip r:embed="rId3">
            <a:alphaModFix/>
          </a:blip>
          <a:stretch>
            <a:fillRect/>
          </a:stretch>
        </p:blipFill>
        <p:spPr>
          <a:xfrm>
            <a:off x="4884150" y="1356738"/>
            <a:ext cx="3648476" cy="24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204125" y="119951"/>
            <a:ext cx="8720075" cy="4932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Social Media Tips and Tricks </a:t>
            </a:r>
            <a:endParaRPr/>
          </a:p>
        </p:txBody>
      </p:sp>
      <p:sp>
        <p:nvSpPr>
          <p:cNvPr id="91" name="Shape 91"/>
          <p:cNvSpPr txBox="1"/>
          <p:nvPr>
            <p:ph idx="1" type="body"/>
          </p:nvPr>
        </p:nvSpPr>
        <p:spPr>
          <a:xfrm>
            <a:off x="311700" y="1152475"/>
            <a:ext cx="7122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Stories, pictures, memes, jokes, videos -- people love ‘em </a:t>
            </a:r>
            <a:endParaRPr/>
          </a:p>
          <a:p>
            <a:pPr indent="0" lvl="0" marL="0">
              <a:spcBef>
                <a:spcPts val="1600"/>
              </a:spcBef>
              <a:spcAft>
                <a:spcPts val="0"/>
              </a:spcAft>
              <a:buNone/>
            </a:pPr>
            <a:r>
              <a:rPr lang="en"/>
              <a:t>Pay attention to what works and constantly re-evaluate your strategy</a:t>
            </a:r>
            <a:endParaRPr/>
          </a:p>
          <a:p>
            <a:pPr indent="0" lvl="0" marL="0" rtl="0">
              <a:spcBef>
                <a:spcPts val="1600"/>
              </a:spcBef>
              <a:spcAft>
                <a:spcPts val="0"/>
              </a:spcAft>
              <a:buNone/>
            </a:pPr>
            <a:r>
              <a:rPr lang="en"/>
              <a:t>Be conscious and proactive about who you signal boost or amplify </a:t>
            </a:r>
            <a:endParaRPr/>
          </a:p>
          <a:p>
            <a:pPr indent="0" lvl="0" marL="0" rtl="0">
              <a:spcBef>
                <a:spcPts val="1600"/>
              </a:spcBef>
              <a:spcAft>
                <a:spcPts val="0"/>
              </a:spcAft>
              <a:buNone/>
            </a:pPr>
            <a:r>
              <a:rPr lang="en"/>
              <a:t>Get to know your local media outlets and reporters </a:t>
            </a:r>
            <a:endParaRPr/>
          </a:p>
          <a:p>
            <a:pPr indent="0" lvl="0" marL="0" rtl="0">
              <a:spcBef>
                <a:spcPts val="1600"/>
              </a:spcBef>
              <a:spcAft>
                <a:spcPts val="0"/>
              </a:spcAft>
              <a:buNone/>
            </a:pPr>
            <a:r>
              <a:rPr lang="en"/>
              <a:t>Follow Us!! @SNaHP_National and @PNHP on Twitter </a:t>
            </a:r>
            <a:endParaRPr/>
          </a:p>
          <a:p>
            <a:pPr indent="457200" lvl="0" marL="0" rtl="0">
              <a:spcBef>
                <a:spcPts val="1600"/>
              </a:spcBef>
              <a:spcAft>
                <a:spcPts val="0"/>
              </a:spcAft>
              <a:buNone/>
            </a:pPr>
            <a:r>
              <a:t/>
            </a:r>
            <a:endParaRPr i="1"/>
          </a:p>
          <a:p>
            <a:pPr indent="0" lvl="0" marL="0" rt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rPr lang="en"/>
              <a:t> </a:t>
            </a:r>
            <a:endParaRPr/>
          </a:p>
          <a:p>
            <a:pPr indent="0" lvl="0" marL="0">
              <a:spcBef>
                <a:spcPts val="1600"/>
              </a:spcBef>
              <a:spcAft>
                <a:spcPts val="1600"/>
              </a:spcAft>
              <a:buNone/>
            </a:pPr>
            <a:r>
              <a:t/>
            </a:r>
            <a:endParaRPr/>
          </a:p>
        </p:txBody>
      </p:sp>
      <p:pic>
        <p:nvPicPr>
          <p:cNvPr descr="Image result for cell phone" id="92" name="Shape 92"/>
          <p:cNvPicPr preferRelativeResize="0"/>
          <p:nvPr/>
        </p:nvPicPr>
        <p:blipFill>
          <a:blip r:embed="rId3">
            <a:alphaModFix/>
          </a:blip>
          <a:stretch>
            <a:fillRect/>
          </a:stretch>
        </p:blipFill>
        <p:spPr>
          <a:xfrm>
            <a:off x="7514000" y="1853475"/>
            <a:ext cx="1318300" cy="244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Writing a Press Release </a:t>
            </a:r>
            <a:endParaRPr/>
          </a:p>
        </p:txBody>
      </p:sp>
      <p:sp>
        <p:nvSpPr>
          <p:cNvPr id="98" name="Shape 98"/>
          <p:cNvSpPr txBox="1"/>
          <p:nvPr>
            <p:ph idx="1" type="body"/>
          </p:nvPr>
        </p:nvSpPr>
        <p:spPr>
          <a:xfrm>
            <a:off x="311700" y="1152475"/>
            <a:ext cx="56523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Don’t forget your journalism basics -- who/what/when/where/why/how </a:t>
            </a:r>
            <a:endParaRPr sz="1800"/>
          </a:p>
          <a:p>
            <a:pPr indent="0" lvl="0" marL="0">
              <a:spcBef>
                <a:spcPts val="1600"/>
              </a:spcBef>
              <a:spcAft>
                <a:spcPts val="0"/>
              </a:spcAft>
              <a:buNone/>
            </a:pPr>
            <a:r>
              <a:rPr lang="en" sz="1800"/>
              <a:t>Send it out two weeks before your event + reminder email, if possible</a:t>
            </a:r>
            <a:endParaRPr sz="1800"/>
          </a:p>
          <a:p>
            <a:pPr indent="0" lvl="0" marL="0">
              <a:spcBef>
                <a:spcPts val="1600"/>
              </a:spcBef>
              <a:spcAft>
                <a:spcPts val="0"/>
              </a:spcAft>
              <a:buNone/>
            </a:pPr>
            <a:r>
              <a:rPr lang="en" sz="1800"/>
              <a:t>Keep it short and sweet </a:t>
            </a:r>
            <a:endParaRPr sz="1800"/>
          </a:p>
          <a:p>
            <a:pPr indent="0" lvl="0" marL="0">
              <a:spcBef>
                <a:spcPts val="1600"/>
              </a:spcBef>
              <a:spcAft>
                <a:spcPts val="0"/>
              </a:spcAft>
              <a:buNone/>
            </a:pPr>
            <a:r>
              <a:rPr lang="en" sz="1800"/>
              <a:t>Focus your energy on one compelling, final sentence that clearly articulates why a reporter should be there </a:t>
            </a:r>
            <a:endParaRPr sz="1800"/>
          </a:p>
          <a:p>
            <a:pPr indent="0" lvl="0" marL="0">
              <a:spcBef>
                <a:spcPts val="1600"/>
              </a:spcBef>
              <a:spcAft>
                <a:spcPts val="0"/>
              </a:spcAft>
              <a:buNone/>
            </a:pPr>
            <a:r>
              <a:rPr lang="en" sz="1800"/>
              <a:t>What kind of events get press releases? [[see above]] </a:t>
            </a:r>
            <a:endParaRPr sz="1800"/>
          </a:p>
          <a:p>
            <a:pPr indent="0" lvl="0" marL="0">
              <a:spcBef>
                <a:spcPts val="1600"/>
              </a:spcBef>
              <a:spcAft>
                <a:spcPts val="1600"/>
              </a:spcAft>
              <a:buNone/>
            </a:pPr>
            <a:r>
              <a:t/>
            </a:r>
            <a:endParaRPr sz="1800"/>
          </a:p>
        </p:txBody>
      </p:sp>
      <p:pic>
        <p:nvPicPr>
          <p:cNvPr descr="Image result for newspaper" id="99" name="Shape 99"/>
          <p:cNvPicPr preferRelativeResize="0"/>
          <p:nvPr/>
        </p:nvPicPr>
        <p:blipFill>
          <a:blip r:embed="rId3">
            <a:alphaModFix/>
          </a:blip>
          <a:stretch>
            <a:fillRect/>
          </a:stretch>
        </p:blipFill>
        <p:spPr>
          <a:xfrm>
            <a:off x="6315825" y="1861050"/>
            <a:ext cx="2705100" cy="168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Building a List of Contacts </a:t>
            </a:r>
            <a:endParaRPr/>
          </a:p>
        </p:txBody>
      </p:sp>
      <p:sp>
        <p:nvSpPr>
          <p:cNvPr id="105" name="Shape 105"/>
          <p:cNvSpPr txBox="1"/>
          <p:nvPr>
            <p:ph idx="1" type="body"/>
          </p:nvPr>
        </p:nvSpPr>
        <p:spPr>
          <a:xfrm>
            <a:off x="311700" y="1152475"/>
            <a:ext cx="44508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PNHP can help with this</a:t>
            </a:r>
            <a:endParaRPr/>
          </a:p>
          <a:p>
            <a:pPr indent="0" lvl="0" marL="0">
              <a:spcBef>
                <a:spcPts val="1600"/>
              </a:spcBef>
              <a:spcAft>
                <a:spcPts val="0"/>
              </a:spcAft>
              <a:buNone/>
            </a:pPr>
            <a:r>
              <a:rPr lang="en"/>
              <a:t>The local media landscape is bigger than you think </a:t>
            </a:r>
            <a:endParaRPr/>
          </a:p>
          <a:p>
            <a:pPr indent="0" lvl="0" marL="0">
              <a:spcBef>
                <a:spcPts val="1600"/>
              </a:spcBef>
              <a:spcAft>
                <a:spcPts val="0"/>
              </a:spcAft>
              <a:buNone/>
            </a:pPr>
            <a:r>
              <a:rPr lang="en"/>
              <a:t>Try to identify someone in your chapter who would be good at this -- someone who is local or someone who reads widely or someone who has worked in journalism </a:t>
            </a:r>
            <a:endParaRPr/>
          </a:p>
          <a:p>
            <a:pPr indent="0" lvl="0" marL="0">
              <a:spcBef>
                <a:spcPts val="1600"/>
              </a:spcBef>
              <a:spcAft>
                <a:spcPts val="1600"/>
              </a:spcAft>
              <a:buNone/>
            </a:pPr>
            <a:r>
              <a:rPr lang="en"/>
              <a:t> </a:t>
            </a:r>
            <a:endParaRPr/>
          </a:p>
        </p:txBody>
      </p:sp>
      <p:pic>
        <p:nvPicPr>
          <p:cNvPr descr="Image result for contacts" id="106" name="Shape 106"/>
          <p:cNvPicPr preferRelativeResize="0"/>
          <p:nvPr/>
        </p:nvPicPr>
        <p:blipFill>
          <a:blip r:embed="rId3">
            <a:alphaModFix/>
          </a:blip>
          <a:stretch>
            <a:fillRect/>
          </a:stretch>
        </p:blipFill>
        <p:spPr>
          <a:xfrm>
            <a:off x="5450925" y="1770925"/>
            <a:ext cx="3381375" cy="160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