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5143500" type="screen16x9"/>
  <p:notesSz cx="6858000" cy="9144000"/>
  <p:embeddedFontLs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PT Sans Narrow" panose="020B0506020203020204" pitchFamily="34" charset="77"/>
      <p:regular r:id="rId44"/>
      <p:bold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78670"/>
  </p:normalViewPr>
  <p:slideViewPr>
    <p:cSldViewPr snapToGrid="0" snapToObjects="1">
      <p:cViewPr varScale="1">
        <p:scale>
          <a:sx n="117" d="100"/>
          <a:sy n="117" d="100"/>
        </p:scale>
        <p:origin x="1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 </a:t>
            </a:r>
            <a:endParaRPr sz="10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 </a:t>
            </a:r>
            <a:endParaRPr sz="10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 </a:t>
            </a:r>
            <a:endParaRPr sz="1000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/>
              <a:t> </a:t>
            </a:r>
            <a:endParaRPr sz="1000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❏"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Shape 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Shape 3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Shape 11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-506100" y="163000"/>
            <a:ext cx="9822000" cy="263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Organizing on a Time Crunch: #Right to Health Action Walkthrough</a:t>
            </a:r>
            <a:endParaRPr sz="4800"/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381450" y="3165325"/>
            <a:ext cx="83811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Paige-Ashley Campbell, Maria Mihailescu, Cyrus Alavi, Hans Strobl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Logistics</a:t>
            </a:r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311700" y="1208450"/>
            <a:ext cx="3999900" cy="3302700"/>
          </a:xfrm>
          <a:prstGeom prst="rect">
            <a:avLst/>
          </a:prstGeom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Pick a specific cause</a:t>
            </a:r>
            <a:br>
              <a:rPr lang="en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“Women’s rights” vs “gender equality in workplace”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Pick a meaningful location</a:t>
            </a:r>
            <a:br>
              <a:rPr lang="en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Want a bill passed? Rally in front of state legislature building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Avoid getting arrested</a:t>
            </a:r>
            <a:br>
              <a:rPr lang="en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Ensure with law enforcement and location’s admins about possible permits or local laws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867175" y="3193675"/>
            <a:ext cx="3615600" cy="1708800"/>
          </a:xfrm>
          <a:prstGeom prst="rect">
            <a:avLst/>
          </a:prstGeom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b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“Federal plaza admins tried to tell us we couldn’t use the public space. We fought back. You will get resistance, know your rights and persist”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3725" y="160250"/>
            <a:ext cx="4168575" cy="281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56945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Speakers: who</a:t>
            </a:r>
            <a:endParaRPr/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413" y="1152413"/>
            <a:ext cx="5400675" cy="326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44" y="2788500"/>
            <a:ext cx="3134082" cy="21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3800" y="2788499"/>
            <a:ext cx="3397150" cy="211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/>
          <p:nvPr/>
        </p:nvSpPr>
        <p:spPr>
          <a:xfrm>
            <a:off x="5029942" y="791268"/>
            <a:ext cx="2175150" cy="2135000"/>
          </a:xfrm>
          <a:custGeom>
            <a:avLst/>
            <a:gdLst/>
            <a:ahLst/>
            <a:cxnLst/>
            <a:rect l="0" t="0" r="0" b="0"/>
            <a:pathLst>
              <a:path w="87006" h="85400" extrusionOk="0">
                <a:moveTo>
                  <a:pt x="57987" y="8242"/>
                </a:moveTo>
                <a:cubicBezTo>
                  <a:pt x="42811" y="8784"/>
                  <a:pt x="23227" y="6798"/>
                  <a:pt x="13611" y="18551"/>
                </a:cubicBezTo>
                <a:cubicBezTo>
                  <a:pt x="8304" y="25037"/>
                  <a:pt x="8681" y="34824"/>
                  <a:pt x="8681" y="43204"/>
                </a:cubicBezTo>
                <a:cubicBezTo>
                  <a:pt x="8681" y="48977"/>
                  <a:pt x="7015" y="57035"/>
                  <a:pt x="11819" y="60237"/>
                </a:cubicBezTo>
                <a:cubicBezTo>
                  <a:pt x="25108" y="69094"/>
                  <a:pt x="42913" y="69202"/>
                  <a:pt x="58883" y="69202"/>
                </a:cubicBezTo>
                <a:cubicBezTo>
                  <a:pt x="65484" y="69202"/>
                  <a:pt x="73831" y="71967"/>
                  <a:pt x="78606" y="67409"/>
                </a:cubicBezTo>
                <a:cubicBezTo>
                  <a:pt x="91532" y="55070"/>
                  <a:pt x="85100" y="27425"/>
                  <a:pt x="73227" y="14069"/>
                </a:cubicBezTo>
                <a:cubicBezTo>
                  <a:pt x="55851" y="-5478"/>
                  <a:pt x="9780" y="21082"/>
                  <a:pt x="1509" y="45894"/>
                </a:cubicBezTo>
                <a:cubicBezTo>
                  <a:pt x="-2152" y="56875"/>
                  <a:pt x="5686" y="71430"/>
                  <a:pt x="15404" y="77718"/>
                </a:cubicBezTo>
                <a:cubicBezTo>
                  <a:pt x="20283" y="80875"/>
                  <a:pt x="26263" y="84093"/>
                  <a:pt x="31989" y="83097"/>
                </a:cubicBezTo>
                <a:cubicBezTo>
                  <a:pt x="40742" y="81575"/>
                  <a:pt x="48593" y="76729"/>
                  <a:pt x="57090" y="74133"/>
                </a:cubicBezTo>
                <a:cubicBezTo>
                  <a:pt x="67260" y="71025"/>
                  <a:pt x="84626" y="71648"/>
                  <a:pt x="86226" y="61134"/>
                </a:cubicBezTo>
                <a:cubicBezTo>
                  <a:pt x="89095" y="42284"/>
                  <a:pt x="83509" y="20379"/>
                  <a:pt x="70986" y="6001"/>
                </a:cubicBezTo>
                <a:cubicBezTo>
                  <a:pt x="55842" y="-11385"/>
                  <a:pt x="19677" y="12814"/>
                  <a:pt x="6888" y="31998"/>
                </a:cubicBezTo>
                <a:cubicBezTo>
                  <a:pt x="-987" y="43811"/>
                  <a:pt x="-3749" y="66301"/>
                  <a:pt x="7784" y="74581"/>
                </a:cubicBezTo>
                <a:cubicBezTo>
                  <a:pt x="23440" y="85822"/>
                  <a:pt x="47073" y="88416"/>
                  <a:pt x="65159" y="81753"/>
                </a:cubicBezTo>
                <a:cubicBezTo>
                  <a:pt x="71750" y="79325"/>
                  <a:pt x="81491" y="78163"/>
                  <a:pt x="83536" y="71443"/>
                </a:cubicBezTo>
                <a:cubicBezTo>
                  <a:pt x="88516" y="55080"/>
                  <a:pt x="80379" y="35983"/>
                  <a:pt x="70986" y="21689"/>
                </a:cubicBezTo>
                <a:cubicBezTo>
                  <a:pt x="65723" y="13680"/>
                  <a:pt x="54906" y="2613"/>
                  <a:pt x="46333" y="6897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Find speakers</a:t>
            </a:r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government officials, issue advocacy groups, local political action committees, democratic caucuses, student groups, and local progressive blogs etc…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Email them</a:t>
            </a:r>
            <a:br>
              <a:rPr lang="en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Why is this important? Why will their participation make a difference? 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Harass them until they respond</a:t>
            </a:r>
            <a:br>
              <a:rPr lang="en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Don’t be shy</a:t>
            </a:r>
            <a:endParaRPr sz="1200"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body" idx="2"/>
          </p:nvPr>
        </p:nvSpPr>
        <p:spPr>
          <a:xfrm>
            <a:off x="4716625" y="2846300"/>
            <a:ext cx="3999900" cy="17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“If you’re lucky 1 or 2 might respond on the first request. They are busy people. Persist, the second ask will be more successful. And a third won’t hurt. Persistence demonstrates value”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rgbClr val="666666"/>
                </a:solidFill>
              </a:rPr>
            </a:br>
            <a:endParaRPr sz="1200" i="1">
              <a:solidFill>
                <a:srgbClr val="666666"/>
              </a:solidFill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1200" i="1">
              <a:solidFill>
                <a:srgbClr val="666666"/>
              </a:solidFill>
            </a:endParaRPr>
          </a:p>
          <a:p>
            <a:pPr marL="1828800" lvl="0" indent="45720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 i="1">
                <a:solidFill>
                  <a:srgbClr val="666666"/>
                </a:solidFill>
              </a:rPr>
              <a:t>Katie Ellis, Pritzker DFA</a:t>
            </a:r>
            <a:endParaRPr sz="1200" i="1">
              <a:solidFill>
                <a:srgbClr val="666666"/>
              </a:solidFill>
            </a:endParaRP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273" y="554025"/>
            <a:ext cx="4107250" cy="229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it BIG</a:t>
            </a:r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Social media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Facebook, twitter, group photos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Advertise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write a letter to editors for local newspaper: why rally will be huge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Other groups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Invite other advocacy/social justice groups</a:t>
            </a:r>
            <a:endParaRPr b="1">
              <a:solidFill>
                <a:schemeClr val="accent1"/>
              </a:solidFill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2854" y="50325"/>
            <a:ext cx="472419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the press</a:t>
            </a: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Find a mentor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“It was actually Clare Fauke of PNHP, not DFA, who gave us a complete comphensive list of press contact and was super helpful with advice on how to write a press release”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304825"/>
            <a:ext cx="4527600" cy="268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the press</a:t>
            </a:r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Find a mentor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“It was actually Clare Fauke of PNHP, not DFA, who gave us a complete comphensive list of press contact and was super helpful with advice on how to write a press release”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Compose a press release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Again, find a mentor to help you. There’s template online. There are many resources, don’t over-exhaust yourself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chemeClr val="accent1"/>
              </a:solidFill>
            </a:endParaRP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4000" y="1381025"/>
            <a:ext cx="4527600" cy="2682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 r="2752"/>
          <a:stretch/>
        </p:blipFill>
        <p:spPr>
          <a:xfrm>
            <a:off x="2105750" y="67250"/>
            <a:ext cx="438244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the press</a:t>
            </a: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Compose a Press Letter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1. The release type, date, and contact information is clearly at the top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" name="Shape 182"/>
          <p:cNvPicPr preferRelativeResize="0"/>
          <p:nvPr/>
        </p:nvPicPr>
        <p:blipFill rotWithShape="1">
          <a:blip r:embed="rId3">
            <a:alphaModFix/>
          </a:blip>
          <a:srcRect b="78647"/>
          <a:stretch/>
        </p:blipFill>
        <p:spPr>
          <a:xfrm>
            <a:off x="4537450" y="694675"/>
            <a:ext cx="4506701" cy="1098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the press</a:t>
            </a:r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4225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Compose a Press Letter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1. The r</a:t>
            </a:r>
            <a:r>
              <a:rPr lang="en" b="1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elease type, date, and contact information</a:t>
            </a: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is clearly at the top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2. A </a:t>
            </a:r>
            <a:r>
              <a:rPr lang="en" b="1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header</a:t>
            </a: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about the event with a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sub-header 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description about the organizer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 b="65242"/>
          <a:stretch/>
        </p:blipFill>
        <p:spPr>
          <a:xfrm>
            <a:off x="4537450" y="694675"/>
            <a:ext cx="4506701" cy="17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the press</a:t>
            </a:r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4225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Compose a Press Letter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1. The r</a:t>
            </a:r>
            <a:r>
              <a:rPr lang="en" b="1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elease type, date, and contact information</a:t>
            </a: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is clearly at the top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" b="1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header</a:t>
            </a: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about the event with a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sub-header 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description about the organizer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3. summary paragraph about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the rally is,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it will be 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Shape 196"/>
          <p:cNvPicPr preferRelativeResize="0"/>
          <p:nvPr/>
        </p:nvPicPr>
        <p:blipFill rotWithShape="1">
          <a:blip r:embed="rId3">
            <a:alphaModFix/>
          </a:blip>
          <a:srcRect b="47712"/>
          <a:stretch/>
        </p:blipFill>
        <p:spPr>
          <a:xfrm>
            <a:off x="4537450" y="694675"/>
            <a:ext cx="4506701" cy="268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we do what we do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advocacy?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the press</a:t>
            </a:r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4225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Compose a Press Letter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1. The r</a:t>
            </a:r>
            <a:r>
              <a:rPr lang="en" b="1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elease type, date, and contact information</a:t>
            </a: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is clearly at the top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" b="1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header</a:t>
            </a: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about the event with a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sub-header 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description about the organizer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3. summary paragraph about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the rally is,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it will be 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4. Clearly state who the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speakers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are and importantly, their role in the cause (sell this!)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Shape 203"/>
          <p:cNvPicPr preferRelativeResize="0"/>
          <p:nvPr/>
        </p:nvPicPr>
        <p:blipFill rotWithShape="1">
          <a:blip r:embed="rId3">
            <a:alphaModFix/>
          </a:blip>
          <a:srcRect b="23312"/>
          <a:stretch/>
        </p:blipFill>
        <p:spPr>
          <a:xfrm>
            <a:off x="4537450" y="694675"/>
            <a:ext cx="4506701" cy="394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the press</a:t>
            </a:r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4225800" cy="39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Compose a Press Letter</a:t>
            </a:r>
            <a:br>
              <a:rPr lang="en" b="1">
                <a:solidFill>
                  <a:schemeClr val="accent1"/>
                </a:solidFill>
              </a:rPr>
            </a:b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1. The r</a:t>
            </a:r>
            <a:r>
              <a:rPr lang="en" b="1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elease type, date, and contact information</a:t>
            </a: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is clearly at the top</a:t>
            </a: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" b="1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header</a:t>
            </a:r>
            <a:r>
              <a:rPr lang="en" i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about the event with a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sub-header 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description about the organizer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3. summary paragraph about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what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the rally is,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when 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it will be 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4. Clearly state who the </a:t>
            </a:r>
            <a:r>
              <a:rPr lang="en" b="1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speakers</a:t>
            </a: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 are and importantly, their role in the cause (sell this!)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5. Restate who, when, and where (not in paraphaph form) and at the bottom, list the rally coordinator’s information </a:t>
            </a: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i="1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 b="5231"/>
          <a:stretch/>
        </p:blipFill>
        <p:spPr>
          <a:xfrm>
            <a:off x="4537500" y="224025"/>
            <a:ext cx="4506701" cy="487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-124650" y="5059148"/>
            <a:ext cx="5055900" cy="31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Define the problem and make your plan</a:t>
            </a:r>
            <a:endParaRPr/>
          </a:p>
          <a:p>
            <a:pPr marL="457200" lvl="0" indent="-342900">
              <a:spcBef>
                <a:spcPts val="1000"/>
              </a:spcBef>
              <a:spcAft>
                <a:spcPts val="1000"/>
              </a:spcAft>
              <a:buSzPts val="1800"/>
              <a:buAutoNum type="arabicPeriod"/>
            </a:pPr>
            <a:r>
              <a:rPr lang="en"/>
              <a:t>Communicate a clear and compelling story of what is wrong and what should be done.</a:t>
            </a: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2390540" y="241231"/>
            <a:ext cx="4893600" cy="44808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" name="Shape 217"/>
          <p:cNvGrpSpPr/>
          <p:nvPr/>
        </p:nvGrpSpPr>
        <p:grpSpPr>
          <a:xfrm>
            <a:off x="3471252" y="10"/>
            <a:ext cx="2732409" cy="2501947"/>
            <a:chOff x="3614360" y="410488"/>
            <a:chExt cx="2166000" cy="2166000"/>
          </a:xfrm>
        </p:grpSpPr>
        <p:sp>
          <p:nvSpPr>
            <p:cNvPr id="218" name="Shape 218"/>
            <p:cNvSpPr/>
            <p:nvPr/>
          </p:nvSpPr>
          <p:spPr>
            <a:xfrm>
              <a:off x="3614360" y="410488"/>
              <a:ext cx="2166000" cy="2166000"/>
            </a:xfrm>
            <a:prstGeom prst="ellipse">
              <a:avLst/>
            </a:prstGeom>
            <a:solidFill>
              <a:srgbClr val="1D7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Shape 219"/>
            <p:cNvSpPr txBox="1"/>
            <p:nvPr/>
          </p:nvSpPr>
          <p:spPr>
            <a:xfrm>
              <a:off x="3961563" y="92435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30200" rtl="0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>
                  <a:srgbClr val="FFFFFF"/>
                </a:buClr>
                <a:buSzPts val="1600"/>
                <a:buFont typeface="Open Sans"/>
                <a:buAutoNum type="arabicPeriod"/>
              </a:pPr>
              <a:r>
                <a:rPr lang="en" sz="16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Get the Facts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0" name="Shape 220"/>
          <p:cNvGrpSpPr/>
          <p:nvPr/>
        </p:nvGrpSpPr>
        <p:grpSpPr>
          <a:xfrm>
            <a:off x="2090043" y="1251468"/>
            <a:ext cx="2732409" cy="2501947"/>
            <a:chOff x="2519466" y="1493908"/>
            <a:chExt cx="2166000" cy="2166000"/>
          </a:xfrm>
        </p:grpSpPr>
        <p:sp>
          <p:nvSpPr>
            <p:cNvPr id="221" name="Shape 221"/>
            <p:cNvSpPr/>
            <p:nvPr/>
          </p:nvSpPr>
          <p:spPr>
            <a:xfrm>
              <a:off x="2519466" y="1493908"/>
              <a:ext cx="2166000" cy="2166000"/>
            </a:xfrm>
            <a:prstGeom prst="ellipse">
              <a:avLst/>
            </a:prstGeom>
            <a:solidFill>
              <a:srgbClr val="1B78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2601163" y="223210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4. </a:t>
              </a:r>
              <a:r>
                <a:rPr lang="en" sz="16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Communicate a clear and compelling story 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3" name="Shape 223"/>
          <p:cNvGrpSpPr/>
          <p:nvPr/>
        </p:nvGrpSpPr>
        <p:grpSpPr>
          <a:xfrm>
            <a:off x="3471246" y="2490891"/>
            <a:ext cx="2732409" cy="2501947"/>
            <a:chOff x="3614356" y="2566908"/>
            <a:chExt cx="2166000" cy="2166000"/>
          </a:xfrm>
        </p:grpSpPr>
        <p:sp>
          <p:nvSpPr>
            <p:cNvPr id="224" name="Shape 224"/>
            <p:cNvSpPr/>
            <p:nvPr/>
          </p:nvSpPr>
          <p:spPr>
            <a:xfrm>
              <a:off x="3614356" y="2566908"/>
              <a:ext cx="2166000" cy="2166000"/>
            </a:xfrm>
            <a:prstGeom prst="ellipse">
              <a:avLst/>
            </a:prstGeom>
            <a:solidFill>
              <a:srgbClr val="155B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Shape 225"/>
            <p:cNvSpPr txBox="1"/>
            <p:nvPr/>
          </p:nvSpPr>
          <p:spPr>
            <a:xfrm>
              <a:off x="3961563" y="3539875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3.</a:t>
              </a:r>
              <a:r>
                <a:rPr lang="en" sz="16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Define the problem and make your plan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26" name="Shape 226"/>
          <p:cNvGrpSpPr/>
          <p:nvPr/>
        </p:nvGrpSpPr>
        <p:grpSpPr>
          <a:xfrm>
            <a:off x="4843176" y="1251429"/>
            <a:ext cx="2732409" cy="2501947"/>
            <a:chOff x="4701894" y="1493874"/>
            <a:chExt cx="2166000" cy="2166000"/>
          </a:xfrm>
        </p:grpSpPr>
        <p:sp>
          <p:nvSpPr>
            <p:cNvPr id="227" name="Shape 227"/>
            <p:cNvSpPr/>
            <p:nvPr/>
          </p:nvSpPr>
          <p:spPr>
            <a:xfrm>
              <a:off x="4701894" y="1493874"/>
              <a:ext cx="2166000" cy="2166000"/>
            </a:xfrm>
            <a:prstGeom prst="ellipse">
              <a:avLst/>
            </a:prstGeom>
            <a:solidFill>
              <a:srgbClr val="1F88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Shape 228"/>
            <p:cNvSpPr txBox="1"/>
            <p:nvPr/>
          </p:nvSpPr>
          <p:spPr>
            <a:xfrm>
              <a:off x="5295688" y="2220300"/>
              <a:ext cx="14961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2. </a:t>
              </a:r>
              <a:r>
                <a:rPr lang="en" sz="16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Organize Support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229" name="Shape 229"/>
          <p:cNvSpPr/>
          <p:nvPr/>
        </p:nvSpPr>
        <p:spPr>
          <a:xfrm>
            <a:off x="3941625" y="1429950"/>
            <a:ext cx="1862400" cy="1797600"/>
          </a:xfrm>
          <a:prstGeom prst="ellipse">
            <a:avLst/>
          </a:prstGeom>
          <a:solidFill>
            <a:srgbClr val="83E3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4 Basic Steps of Health Advocacy Change</a:t>
            </a:r>
            <a:endParaRPr sz="1800" b="1">
              <a:solidFill>
                <a:srgbClr val="FFFFFF"/>
              </a:solidFill>
            </a:endParaRPr>
          </a:p>
        </p:txBody>
      </p:sp>
      <p:pic>
        <p:nvPicPr>
          <p:cNvPr id="230" name="Shape 2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1300" y="1538151"/>
            <a:ext cx="557450" cy="5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9075" y="3119901"/>
            <a:ext cx="557450" cy="5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1175" y="1429951"/>
            <a:ext cx="557450" cy="54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l="3390"/>
          <a:stretch/>
        </p:blipFill>
        <p:spPr>
          <a:xfrm>
            <a:off x="1786775" y="0"/>
            <a:ext cx="5468350" cy="5062901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/>
        </p:nvSpPr>
        <p:spPr>
          <a:xfrm>
            <a:off x="6144000" y="4472250"/>
            <a:ext cx="3000000" cy="8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http://www.racialequitytools.org/resourcefiles/AFC_Manual_01.pdf</a:t>
            </a:r>
            <a:endParaRPr sz="1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Identification &amp; Outreach to Key Stakeholders:</a:t>
            </a:r>
            <a:endParaRPr/>
          </a:p>
        </p:txBody>
      </p:sp>
      <p:cxnSp>
        <p:nvCxnSpPr>
          <p:cNvPr id="244" name="Shape 244"/>
          <p:cNvCxnSpPr>
            <a:stCxn id="245" idx="6"/>
            <a:endCxn id="246" idx="2"/>
          </p:cNvCxnSpPr>
          <p:nvPr/>
        </p:nvCxnSpPr>
        <p:spPr>
          <a:xfrm>
            <a:off x="1976600" y="2332350"/>
            <a:ext cx="702300" cy="11754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7" name="Shape 247"/>
          <p:cNvCxnSpPr>
            <a:stCxn id="245" idx="6"/>
            <a:endCxn id="248" idx="2"/>
          </p:cNvCxnSpPr>
          <p:nvPr/>
        </p:nvCxnSpPr>
        <p:spPr>
          <a:xfrm rot="10800000" flipH="1">
            <a:off x="1976600" y="1566750"/>
            <a:ext cx="702300" cy="765600"/>
          </a:xfrm>
          <a:prstGeom prst="bentConnector3">
            <a:avLst>
              <a:gd name="adj1" fmla="val 49995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49" name="Shape 249"/>
          <p:cNvGrpSpPr/>
          <p:nvPr/>
        </p:nvGrpSpPr>
        <p:grpSpPr>
          <a:xfrm>
            <a:off x="2678825" y="1338100"/>
            <a:ext cx="1646400" cy="457190"/>
            <a:chOff x="2678825" y="1476147"/>
            <a:chExt cx="1646400" cy="319200"/>
          </a:xfrm>
        </p:grpSpPr>
        <p:sp>
          <p:nvSpPr>
            <p:cNvPr id="250" name="Shape 250"/>
            <p:cNvSpPr/>
            <p:nvPr/>
          </p:nvSpPr>
          <p:spPr>
            <a:xfrm>
              <a:off x="2852825" y="1476147"/>
              <a:ext cx="14724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Homebase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2678825" y="1548750"/>
              <a:ext cx="174000" cy="1740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Shape 251"/>
          <p:cNvGrpSpPr/>
          <p:nvPr/>
        </p:nvGrpSpPr>
        <p:grpSpPr>
          <a:xfrm>
            <a:off x="-195925" y="2114850"/>
            <a:ext cx="2172525" cy="616500"/>
            <a:chOff x="-195925" y="2484750"/>
            <a:chExt cx="2172525" cy="246600"/>
          </a:xfrm>
        </p:grpSpPr>
        <p:sp>
          <p:nvSpPr>
            <p:cNvPr id="252" name="Shape 252"/>
            <p:cNvSpPr/>
            <p:nvPr/>
          </p:nvSpPr>
          <p:spPr>
            <a:xfrm>
              <a:off x="-195925" y="2484750"/>
              <a:ext cx="1992600" cy="2466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457200" lvl="0" indent="-330200" algn="r">
                <a:spcBef>
                  <a:spcPts val="0"/>
                </a:spcBef>
                <a:spcAft>
                  <a:spcPts val="0"/>
                </a:spcAft>
                <a:buClr>
                  <a:srgbClr val="701C7F"/>
                </a:buClr>
                <a:buSzPts val="1600"/>
                <a:buFont typeface="Roboto"/>
                <a:buAutoNum type="arabicPeriod"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Identify Key Stakeholders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1802600" y="2484750"/>
              <a:ext cx="174000" cy="174000"/>
            </a:xfrm>
            <a:prstGeom prst="ellipse">
              <a:avLst/>
            </a:prstGeom>
            <a:solidFill>
              <a:srgbClr val="551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Shape 253"/>
          <p:cNvGrpSpPr/>
          <p:nvPr/>
        </p:nvGrpSpPr>
        <p:grpSpPr>
          <a:xfrm>
            <a:off x="2678825" y="3348150"/>
            <a:ext cx="1642500" cy="319200"/>
            <a:chOff x="2678825" y="3348150"/>
            <a:chExt cx="1642500" cy="319200"/>
          </a:xfrm>
        </p:grpSpPr>
        <p:sp>
          <p:nvSpPr>
            <p:cNvPr id="254" name="Shape 254"/>
            <p:cNvSpPr/>
            <p:nvPr/>
          </p:nvSpPr>
          <p:spPr>
            <a:xfrm>
              <a:off x="2852825" y="3348150"/>
              <a:ext cx="14685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Government Agencies 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2678825" y="3420750"/>
              <a:ext cx="174000" cy="1740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Shape 255"/>
          <p:cNvGrpSpPr/>
          <p:nvPr/>
        </p:nvGrpSpPr>
        <p:grpSpPr>
          <a:xfrm>
            <a:off x="4960725" y="1407000"/>
            <a:ext cx="1356300" cy="319200"/>
            <a:chOff x="6563750" y="3805350"/>
            <a:chExt cx="1356300" cy="319200"/>
          </a:xfrm>
        </p:grpSpPr>
        <p:sp>
          <p:nvSpPr>
            <p:cNvPr id="256" name="Shape 256"/>
            <p:cNvSpPr/>
            <p:nvPr/>
          </p:nvSpPr>
          <p:spPr>
            <a:xfrm>
              <a:off x="6737750" y="3805350"/>
              <a:ext cx="11823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Petition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6563750" y="3877950"/>
              <a:ext cx="174000" cy="174000"/>
            </a:xfrm>
            <a:prstGeom prst="ellipse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grpSp>
        <p:nvGrpSpPr>
          <p:cNvPr id="258" name="Shape 258"/>
          <p:cNvGrpSpPr/>
          <p:nvPr/>
        </p:nvGrpSpPr>
        <p:grpSpPr>
          <a:xfrm>
            <a:off x="4960725" y="1864200"/>
            <a:ext cx="2120400" cy="319200"/>
            <a:chOff x="6563750" y="4262550"/>
            <a:chExt cx="2120400" cy="319200"/>
          </a:xfrm>
        </p:grpSpPr>
        <p:sp>
          <p:nvSpPr>
            <p:cNvPr id="259" name="Shape 259"/>
            <p:cNvSpPr/>
            <p:nvPr/>
          </p:nvSpPr>
          <p:spPr>
            <a:xfrm>
              <a:off x="6737750" y="4262550"/>
              <a:ext cx="19464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Institution Photo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6563750" y="4335150"/>
              <a:ext cx="174000" cy="174000"/>
            </a:xfrm>
            <a:prstGeom prst="ellipse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grpSp>
        <p:nvGrpSpPr>
          <p:cNvPr id="261" name="Shape 261"/>
          <p:cNvGrpSpPr/>
          <p:nvPr/>
        </p:nvGrpSpPr>
        <p:grpSpPr>
          <a:xfrm>
            <a:off x="4960725" y="949800"/>
            <a:ext cx="1993500" cy="319200"/>
            <a:chOff x="6563750" y="3348150"/>
            <a:chExt cx="1993500" cy="319200"/>
          </a:xfrm>
        </p:grpSpPr>
        <p:sp>
          <p:nvSpPr>
            <p:cNvPr id="262" name="Shape 262"/>
            <p:cNvSpPr/>
            <p:nvPr/>
          </p:nvSpPr>
          <p:spPr>
            <a:xfrm>
              <a:off x="6737750" y="3348150"/>
              <a:ext cx="18195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Phonebanking 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6563750" y="3420750"/>
              <a:ext cx="174000" cy="174000"/>
            </a:xfrm>
            <a:prstGeom prst="ellipse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cxnSp>
        <p:nvCxnSpPr>
          <p:cNvPr id="264" name="Shape 264"/>
          <p:cNvCxnSpPr/>
          <p:nvPr/>
        </p:nvCxnSpPr>
        <p:spPr>
          <a:xfrm rot="10800000" flipH="1">
            <a:off x="3575225" y="3507750"/>
            <a:ext cx="1061100" cy="14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5" name="Shape 265"/>
          <p:cNvCxnSpPr/>
          <p:nvPr/>
        </p:nvCxnSpPr>
        <p:spPr>
          <a:xfrm>
            <a:off x="3601700" y="3507750"/>
            <a:ext cx="10347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66" name="Shape 266"/>
          <p:cNvGrpSpPr/>
          <p:nvPr/>
        </p:nvGrpSpPr>
        <p:grpSpPr>
          <a:xfrm>
            <a:off x="4636325" y="3348150"/>
            <a:ext cx="3884400" cy="319200"/>
            <a:chOff x="6563750" y="3805350"/>
            <a:chExt cx="3884400" cy="319200"/>
          </a:xfrm>
        </p:grpSpPr>
        <p:sp>
          <p:nvSpPr>
            <p:cNvPr id="267" name="Shape 267"/>
            <p:cNvSpPr/>
            <p:nvPr/>
          </p:nvSpPr>
          <p:spPr>
            <a:xfrm>
              <a:off x="6737750" y="3805350"/>
              <a:ext cx="37104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What are their stances on Medicare for all?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6563750" y="3877950"/>
              <a:ext cx="174000" cy="174000"/>
            </a:xfrm>
            <a:prstGeom prst="ellipse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grpSp>
        <p:nvGrpSpPr>
          <p:cNvPr id="269" name="Shape 269"/>
          <p:cNvGrpSpPr/>
          <p:nvPr/>
        </p:nvGrpSpPr>
        <p:grpSpPr>
          <a:xfrm>
            <a:off x="4636325" y="3805350"/>
            <a:ext cx="4058400" cy="319200"/>
            <a:chOff x="6563750" y="4262550"/>
            <a:chExt cx="4058400" cy="319200"/>
          </a:xfrm>
        </p:grpSpPr>
        <p:sp>
          <p:nvSpPr>
            <p:cNvPr id="270" name="Shape 270"/>
            <p:cNvSpPr/>
            <p:nvPr/>
          </p:nvSpPr>
          <p:spPr>
            <a:xfrm>
              <a:off x="6737750" y="4262550"/>
              <a:ext cx="38844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Explore any intersection of advocacy and electoral objectives 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1" name="Shape 271"/>
            <p:cNvSpPr/>
            <p:nvPr/>
          </p:nvSpPr>
          <p:spPr>
            <a:xfrm>
              <a:off x="6563750" y="4335150"/>
              <a:ext cx="174000" cy="174000"/>
            </a:xfrm>
            <a:prstGeom prst="ellipse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grpSp>
        <p:nvGrpSpPr>
          <p:cNvPr id="272" name="Shape 272"/>
          <p:cNvGrpSpPr/>
          <p:nvPr/>
        </p:nvGrpSpPr>
        <p:grpSpPr>
          <a:xfrm>
            <a:off x="4636325" y="2890950"/>
            <a:ext cx="4001700" cy="319200"/>
            <a:chOff x="6563750" y="3348150"/>
            <a:chExt cx="4001700" cy="319200"/>
          </a:xfrm>
        </p:grpSpPr>
        <p:sp>
          <p:nvSpPr>
            <p:cNvPr id="273" name="Shape 273"/>
            <p:cNvSpPr/>
            <p:nvPr/>
          </p:nvSpPr>
          <p:spPr>
            <a:xfrm>
              <a:off x="6737750" y="3348150"/>
              <a:ext cx="3827700" cy="319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701C7F"/>
                  </a:solidFill>
                  <a:latin typeface="Roboto"/>
                  <a:ea typeface="Roboto"/>
                  <a:cs typeface="Roboto"/>
                  <a:sym typeface="Roboto"/>
                </a:rPr>
                <a:t>Who are your local lawmakers?</a:t>
              </a:r>
              <a:endParaRPr sz="1600">
                <a:solidFill>
                  <a:srgbClr val="701C7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6563750" y="3420750"/>
              <a:ext cx="174000" cy="174000"/>
            </a:xfrm>
            <a:prstGeom prst="ellipse">
              <a:avLst/>
            </a:prstGeom>
            <a:solidFill>
              <a:srgbClr val="7F2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</p:grpSp>
      <p:cxnSp>
        <p:nvCxnSpPr>
          <p:cNvPr id="275" name="Shape 275"/>
          <p:cNvCxnSpPr/>
          <p:nvPr/>
        </p:nvCxnSpPr>
        <p:spPr>
          <a:xfrm rot="10800000" flipH="1">
            <a:off x="3601700" y="3050550"/>
            <a:ext cx="10347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6" name="Shape 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700" y="2890949"/>
            <a:ext cx="1634888" cy="10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36100" y="3805351"/>
            <a:ext cx="1646400" cy="88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4824" y="1795300"/>
            <a:ext cx="1646400" cy="865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9" name="Shape 279"/>
          <p:cNvCxnSpPr/>
          <p:nvPr/>
        </p:nvCxnSpPr>
        <p:spPr>
          <a:xfrm rot="10800000" flipH="1">
            <a:off x="3982500" y="1578650"/>
            <a:ext cx="978300" cy="141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0" name="Shape 280"/>
          <p:cNvCxnSpPr/>
          <p:nvPr/>
        </p:nvCxnSpPr>
        <p:spPr>
          <a:xfrm>
            <a:off x="4006907" y="1578650"/>
            <a:ext cx="9537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1" name="Shape 281"/>
          <p:cNvCxnSpPr/>
          <p:nvPr/>
        </p:nvCxnSpPr>
        <p:spPr>
          <a:xfrm rot="10800000" flipH="1">
            <a:off x="4006907" y="1121450"/>
            <a:ext cx="953700" cy="4572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C2C2C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179400" y="-1613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Email Out to Key Stakeholders: Homebase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7" name="Shape 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6025"/>
            <a:ext cx="7519449" cy="4455298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/>
          <p:nvPr/>
        </p:nvSpPr>
        <p:spPr>
          <a:xfrm>
            <a:off x="-11250" y="546025"/>
            <a:ext cx="6756900" cy="152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9" name="Shape 289"/>
          <p:cNvCxnSpPr/>
          <p:nvPr/>
        </p:nvCxnSpPr>
        <p:spPr>
          <a:xfrm rot="10800000">
            <a:off x="6865475" y="953150"/>
            <a:ext cx="736200" cy="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0" name="Shape 290"/>
          <p:cNvSpPr txBox="1"/>
          <p:nvPr/>
        </p:nvSpPr>
        <p:spPr>
          <a:xfrm>
            <a:off x="7601675" y="736875"/>
            <a:ext cx="19923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Shape 291"/>
          <p:cNvSpPr/>
          <p:nvPr/>
        </p:nvSpPr>
        <p:spPr>
          <a:xfrm>
            <a:off x="0" y="2086225"/>
            <a:ext cx="6822000" cy="29913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2" name="Shape 292"/>
          <p:cNvCxnSpPr/>
          <p:nvPr/>
        </p:nvCxnSpPr>
        <p:spPr>
          <a:xfrm rot="10800000">
            <a:off x="6865475" y="3347050"/>
            <a:ext cx="736200" cy="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3" name="Shape 293"/>
          <p:cNvSpPr txBox="1"/>
          <p:nvPr/>
        </p:nvSpPr>
        <p:spPr>
          <a:xfrm>
            <a:off x="7601675" y="3119925"/>
            <a:ext cx="1613400" cy="72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Schedule 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Email Out to Key Stakeholders: Lawmakers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0" y="792425"/>
            <a:ext cx="6231600" cy="43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whom it may concern,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My name is Paige-Ashley Campbell and I am co-chair of the University of Chicago Pritzker School of Medicine chapter of the student branch of Physicians for a National Health Program (SNaHP). The week of December 4th marks the third annual SNaHP week of action. We believe that healthcare is a human right, not a privilege! Every year since 2015, local SNaHP chapters and student groups come together on the first week of December to advocate for a single payer healthcare system. By supporting Bill S.1804, we  are advocating for tens of millions of uninsured or underinsured Americans who must choose between medical care and monthly groceries. I would like to schedule a meeting for the week of December 4th with Senator Duckworth or her health legislative assistant in her Chicago office (230 S Dearborn St) to discuss the Senator’s position on S 1804, the Medicare for All Act of 2017. The representatives of SNaHP would appreciate the opportunity to express our support of the bill. Thank you for your time. I look forward to your response.</a:t>
            </a:r>
            <a:r>
              <a:rPr lang="en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>
              <a:spcBef>
                <a:spcPts val="16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300" name="Shape 300"/>
          <p:cNvSpPr/>
          <p:nvPr/>
        </p:nvSpPr>
        <p:spPr>
          <a:xfrm>
            <a:off x="0" y="792425"/>
            <a:ext cx="6756900" cy="1527300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1" name="Shape 301"/>
          <p:cNvCxnSpPr/>
          <p:nvPr/>
        </p:nvCxnSpPr>
        <p:spPr>
          <a:xfrm rot="10800000">
            <a:off x="6789275" y="953150"/>
            <a:ext cx="736200" cy="3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2" name="Shape 302"/>
          <p:cNvSpPr txBox="1"/>
          <p:nvPr/>
        </p:nvSpPr>
        <p:spPr>
          <a:xfrm>
            <a:off x="7525475" y="478800"/>
            <a:ext cx="16782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Introduction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Shape 303"/>
          <p:cNvSpPr/>
          <p:nvPr/>
        </p:nvSpPr>
        <p:spPr>
          <a:xfrm>
            <a:off x="0" y="2319725"/>
            <a:ext cx="6801300" cy="12324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4" name="Shape 304"/>
          <p:cNvCxnSpPr/>
          <p:nvPr/>
        </p:nvCxnSpPr>
        <p:spPr>
          <a:xfrm rot="10800000">
            <a:off x="6801300" y="2740625"/>
            <a:ext cx="736200" cy="3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5" name="Shape 305"/>
          <p:cNvSpPr txBox="1"/>
          <p:nvPr/>
        </p:nvSpPr>
        <p:spPr>
          <a:xfrm>
            <a:off x="7537500" y="2237225"/>
            <a:ext cx="16782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Purpose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-27000" y="3552125"/>
            <a:ext cx="6872400" cy="1527300"/>
          </a:xfrm>
          <a:prstGeom prst="rect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07" name="Shape 307"/>
          <p:cNvCxnSpPr/>
          <p:nvPr/>
        </p:nvCxnSpPr>
        <p:spPr>
          <a:xfrm rot="10800000">
            <a:off x="6845425" y="4138300"/>
            <a:ext cx="736200" cy="3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8" name="Shape 308"/>
          <p:cNvSpPr txBox="1"/>
          <p:nvPr/>
        </p:nvSpPr>
        <p:spPr>
          <a:xfrm>
            <a:off x="7537500" y="3689025"/>
            <a:ext cx="1678200" cy="10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Open Sans"/>
                <a:ea typeface="Open Sans"/>
                <a:cs typeface="Open Sans"/>
                <a:sym typeface="Open Sans"/>
              </a:rPr>
              <a:t>Set a meeting date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/>
        </p:nvSpPr>
        <p:spPr>
          <a:xfrm>
            <a:off x="764775" y="4151650"/>
            <a:ext cx="7319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i="1">
                <a:solidFill>
                  <a:srgbClr val="565656"/>
                </a:solidFill>
                <a:latin typeface="Open Sans"/>
                <a:ea typeface="Open Sans"/>
                <a:cs typeface="Open Sans"/>
                <a:sym typeface="Open Sans"/>
              </a:rPr>
              <a:t>Pritzker students gather for photo opp in BSLC</a:t>
            </a:r>
            <a:endParaRPr sz="2400" i="1">
              <a:solidFill>
                <a:srgbClr val="56565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1150" i="1">
              <a:solidFill>
                <a:srgbClr val="565656"/>
              </a:solidFill>
            </a:endParaRPr>
          </a:p>
        </p:txBody>
      </p:sp>
      <p:pic>
        <p:nvPicPr>
          <p:cNvPr id="314" name="Shape 3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19638" cy="384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3488725" y="263500"/>
            <a:ext cx="590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Open Sans"/>
                <a:ea typeface="Open Sans"/>
                <a:cs typeface="Open Sans"/>
                <a:sym typeface="Open Sans"/>
              </a:rPr>
              <a:t>Pritzker SNaHP leaders meet with Senator Duckworth’s Special Projects Manager David Applegate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41725" cy="458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title"/>
          </p:nvPr>
        </p:nvSpPr>
        <p:spPr>
          <a:xfrm>
            <a:off x="311700" y="-465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Information Preparation for Petition Signing: What We Did </a:t>
            </a:r>
            <a:endParaRPr/>
          </a:p>
        </p:txBody>
      </p:sp>
      <p:sp>
        <p:nvSpPr>
          <p:cNvPr id="326" name="Shape 326"/>
          <p:cNvSpPr txBox="1"/>
          <p:nvPr/>
        </p:nvSpPr>
        <p:spPr>
          <a:xfrm>
            <a:off x="91175" y="1383600"/>
            <a:ext cx="5170800" cy="37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What is the Medicare for All Act </a:t>
            </a:r>
            <a:endParaRPr sz="180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The position of targeted state senators</a:t>
            </a:r>
            <a:endParaRPr sz="180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>
              <a:spcBef>
                <a:spcPts val="1000"/>
              </a:spcBef>
              <a:spcAft>
                <a:spcPts val="1000"/>
              </a:spcAft>
              <a:buSzPts val="1800"/>
              <a:buChar char="❏"/>
            </a:pPr>
            <a:r>
              <a:rPr lang="en" sz="1800"/>
              <a:t>Arguments for the hesitant </a:t>
            </a:r>
            <a:endParaRPr sz="1800"/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6125" y="2353913"/>
            <a:ext cx="2514600" cy="181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350" y="452438"/>
            <a:ext cx="5829300" cy="423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0" y="-64775"/>
            <a:ext cx="8801100" cy="134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Preparation for Petition Signing: What We Wish We Did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Shape 333"/>
          <p:cNvSpPr txBox="1"/>
          <p:nvPr/>
        </p:nvSpPr>
        <p:spPr>
          <a:xfrm>
            <a:off x="54150" y="1493450"/>
            <a:ext cx="6272400" cy="31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Recruitment at door.</a:t>
            </a: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Single payer 101 flyer &amp; Medicare For All 101 Flyer </a:t>
            </a: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❏"/>
            </a:pPr>
            <a:r>
              <a:rPr lang="en" sz="1800"/>
              <a:t>Delegate a person to the task of talking to those who are hesitant</a:t>
            </a: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❏"/>
            </a:pPr>
            <a:r>
              <a:rPr lang="en" sz="1800"/>
              <a:t>Google form petition </a:t>
            </a:r>
            <a:endParaRPr sz="1800"/>
          </a:p>
          <a:p>
            <a:pPr marL="914400" lvl="1" indent="-342900" rtl="0">
              <a:spcBef>
                <a:spcPts val="1000"/>
              </a:spcBef>
              <a:spcAft>
                <a:spcPts val="1000"/>
              </a:spcAft>
              <a:buSzPts val="1800"/>
              <a:buChar char="❏"/>
            </a:pPr>
            <a:r>
              <a:rPr lang="en" sz="1800"/>
              <a:t> SNaHP listserv recruitment</a:t>
            </a:r>
            <a:endParaRPr sz="1800"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2400" y="3414250"/>
            <a:ext cx="2746100" cy="164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title"/>
          </p:nvPr>
        </p:nvSpPr>
        <p:spPr>
          <a:xfrm>
            <a:off x="67625" y="109975"/>
            <a:ext cx="8832300" cy="8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Preparation for Petition Signing: What We Wish We Did cont.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268925" y="1207600"/>
            <a:ext cx="5754300" cy="63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Organize petitions for different lawmakers:</a:t>
            </a:r>
            <a:endParaRPr sz="1800"/>
          </a:p>
          <a:p>
            <a:pPr marL="914400" lvl="1" indent="-330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➢"/>
            </a:pPr>
            <a:r>
              <a:rPr lang="en" sz="1600" b="1"/>
              <a:t>Signatures should match constituency </a:t>
            </a:r>
            <a:endParaRPr sz="1600" b="1"/>
          </a:p>
          <a:p>
            <a:pPr marL="914400" lvl="1" indent="-330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➢"/>
            </a:pPr>
            <a:r>
              <a:rPr lang="en" sz="1600" b="1"/>
              <a:t>The more impactful signatures the better</a:t>
            </a:r>
            <a:endParaRPr sz="1600" b="1"/>
          </a:p>
          <a:p>
            <a:pPr marL="457200" lvl="0" indent="-342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In Single payer 101 flyer &amp; Medicare For All 101:</a:t>
            </a:r>
            <a:endParaRPr sz="1800" b="1"/>
          </a:p>
          <a:p>
            <a:pPr marL="914400" marR="0" lvl="1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➢"/>
            </a:pPr>
            <a:r>
              <a:rPr lang="en" sz="1600" b="1"/>
              <a:t>Philosophical argument (Medicare for all, Human Right) </a:t>
            </a:r>
            <a:endParaRPr sz="1600" b="1"/>
          </a:p>
          <a:p>
            <a:pPr marL="914400" lvl="1" indent="-330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➢"/>
            </a:pPr>
            <a:r>
              <a:rPr lang="en" sz="1600" b="1"/>
              <a:t>Economic argument </a:t>
            </a:r>
            <a:endParaRPr sz="1600" b="1"/>
          </a:p>
          <a:p>
            <a:pPr marL="1371600" lvl="2" indent="-330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600"/>
              <a:buChar char="■"/>
            </a:pPr>
            <a:r>
              <a:rPr lang="en" sz="1600" b="1"/>
              <a:t>How can single payer reduce costs?</a:t>
            </a:r>
            <a:endParaRPr sz="1600" b="1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b="1"/>
          </a:p>
        </p:txBody>
      </p:sp>
      <p:pic>
        <p:nvPicPr>
          <p:cNvPr id="341" name="Shape 341" descr="Image result for single payer brochure"/>
          <p:cNvPicPr preferRelativeResize="0"/>
          <p:nvPr/>
        </p:nvPicPr>
        <p:blipFill rotWithShape="1">
          <a:blip r:embed="rId3">
            <a:alphaModFix/>
          </a:blip>
          <a:srcRect r="24879" b="19813"/>
          <a:stretch/>
        </p:blipFill>
        <p:spPr>
          <a:xfrm>
            <a:off x="6086300" y="2306900"/>
            <a:ext cx="2813626" cy="233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257450" y="1467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Preparation for Lobbying Visits:</a:t>
            </a:r>
            <a:endParaRPr/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488825" y="1182650"/>
            <a:ext cx="8368800" cy="3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Acquire background information </a:t>
            </a:r>
            <a:r>
              <a:rPr lang="en" sz="1800"/>
              <a:t>on the individual who you are meeting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b="1"/>
          </a:p>
        </p:txBody>
      </p:sp>
      <p:sp>
        <p:nvSpPr>
          <p:cNvPr id="348" name="Shape 348"/>
          <p:cNvSpPr txBox="1"/>
          <p:nvPr/>
        </p:nvSpPr>
        <p:spPr>
          <a:xfrm>
            <a:off x="488825" y="1989550"/>
            <a:ext cx="42759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❖"/>
            </a:pP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Prepare personal stories 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make patients the focus of stories.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828800" lvl="2" indent="-3302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Open Sans"/>
              <a:buChar char="■"/>
            </a:pPr>
            <a:r>
              <a:rPr lang="en"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Do you know anyone who has suffered because they could not afford or did not have access to healthcare? 	</a:t>
            </a:r>
            <a:endParaRPr sz="16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0475" y="2123950"/>
            <a:ext cx="3317325" cy="22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311700" y="2373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Lobby Visit </a:t>
            </a:r>
            <a:endParaRPr/>
          </a:p>
        </p:txBody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501050" y="944725"/>
            <a:ext cx="8429700" cy="3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Introduce yourselves and explain your status and role</a:t>
            </a: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Thank them </a:t>
            </a:r>
            <a:r>
              <a:rPr lang="en" sz="1800"/>
              <a:t>for taking the time to meet with you.</a:t>
            </a: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Give them a brief overview </a:t>
            </a:r>
            <a:r>
              <a:rPr lang="en" sz="1800"/>
              <a:t>of single payer </a:t>
            </a:r>
            <a:endParaRPr sz="1800"/>
          </a:p>
          <a:p>
            <a:pPr marL="13716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➢"/>
            </a:pPr>
            <a:r>
              <a:rPr lang="en" sz="1800"/>
              <a:t>Why it is important for the communities that they represent?</a:t>
            </a: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Thank them for any </a:t>
            </a:r>
            <a:r>
              <a:rPr lang="en" sz="1800" b="1"/>
              <a:t>health care efforts</a:t>
            </a:r>
            <a:r>
              <a:rPr lang="en" sz="1800"/>
              <a:t> they have supported. </a:t>
            </a:r>
            <a:endParaRPr sz="1800"/>
          </a:p>
          <a:p>
            <a:pPr marL="0" lvl="0" indent="0" rtl="0">
              <a:spcBef>
                <a:spcPts val="1000"/>
              </a:spcBef>
              <a:spcAft>
                <a:spcPts val="0"/>
              </a:spcAft>
              <a:buNone/>
            </a:pPr>
            <a:endParaRPr sz="1800" b="1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b="1"/>
          </a:p>
        </p:txBody>
      </p:sp>
      <p:pic>
        <p:nvPicPr>
          <p:cNvPr id="356" name="Shape 3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000" y="3186275"/>
            <a:ext cx="2761575" cy="18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 descr="Members of the non-profit organization Physicians for a National Health Program rally in Chicago, outside Blue Cross Blue Shield, on April 12, 2014. They're pushing for a nationwide single-payer health care system.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1775" y="3186274"/>
            <a:ext cx="2789213" cy="185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title"/>
          </p:nvPr>
        </p:nvSpPr>
        <p:spPr>
          <a:xfrm>
            <a:off x="311700" y="3106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Lobby Visit </a:t>
            </a:r>
            <a:endParaRPr/>
          </a:p>
        </p:txBody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501050" y="969150"/>
            <a:ext cx="8429700" cy="3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Bring up the prepared personal stories </a:t>
            </a:r>
            <a:r>
              <a:rPr lang="en" sz="1800"/>
              <a:t>(patient focused)</a:t>
            </a: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Ask about any roadblocks </a:t>
            </a:r>
            <a:r>
              <a:rPr lang="en" sz="1800"/>
              <a:t>regarding health care related legislation</a:t>
            </a: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Discuss the economics </a:t>
            </a:r>
            <a:r>
              <a:rPr lang="en" sz="1800"/>
              <a:t>of single payer </a:t>
            </a:r>
            <a:endParaRPr sz="1800"/>
          </a:p>
          <a:p>
            <a:pPr marL="457200" lvl="0" indent="-342900" rtl="0">
              <a:spcBef>
                <a:spcPts val="100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Listen to their point of view </a:t>
            </a:r>
            <a:r>
              <a:rPr lang="en" sz="1800"/>
              <a:t>and </a:t>
            </a:r>
            <a:r>
              <a:rPr lang="en" sz="1800" b="1"/>
              <a:t>anticipate counterarguments. </a:t>
            </a:r>
            <a:endParaRPr sz="1800" b="1"/>
          </a:p>
          <a:p>
            <a:pPr marL="1371600" lvl="1" indent="-342900" rtl="0">
              <a:spcBef>
                <a:spcPts val="1000"/>
              </a:spcBef>
              <a:spcAft>
                <a:spcPts val="0"/>
              </a:spcAft>
              <a:buSzPts val="1800"/>
              <a:buChar char="➢"/>
            </a:pPr>
            <a:r>
              <a:rPr lang="en" sz="1800"/>
              <a:t>“Wouldn’t this just increase taxes and force people to pay more?” How do you respond?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b="1"/>
          </a:p>
        </p:txBody>
      </p:sp>
      <p:pic>
        <p:nvPicPr>
          <p:cNvPr id="364" name="Shape 364" descr="Image result for discus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8200" y="3415325"/>
            <a:ext cx="4160325" cy="165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hape 369" descr="Image result for medicare for all economic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925" y="304800"/>
            <a:ext cx="4881000" cy="453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 descr="Image result for medicare for all economic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3550" y="1231525"/>
            <a:ext cx="4388099" cy="329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title"/>
          </p:nvPr>
        </p:nvSpPr>
        <p:spPr>
          <a:xfrm>
            <a:off x="311700" y="3106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Lobby Visit </a:t>
            </a:r>
            <a:endParaRPr/>
          </a:p>
        </p:txBody>
      </p:sp>
      <p:sp>
        <p:nvSpPr>
          <p:cNvPr id="376" name="Shape 376"/>
          <p:cNvSpPr txBox="1">
            <a:spLocks noGrp="1"/>
          </p:cNvSpPr>
          <p:nvPr>
            <p:ph type="body" idx="1"/>
          </p:nvPr>
        </p:nvSpPr>
        <p:spPr>
          <a:xfrm>
            <a:off x="488825" y="1018025"/>
            <a:ext cx="7513500" cy="3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 b="1"/>
              <a:t>Take care not to get too emotional and accidentally show irritability, impatience or aggression. </a:t>
            </a:r>
            <a:r>
              <a:rPr lang="en" sz="1800"/>
              <a:t>Be careful because this will immediately reflect poorly on your group. </a:t>
            </a: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1800" b="1"/>
          </a:p>
        </p:txBody>
      </p:sp>
      <p:pic>
        <p:nvPicPr>
          <p:cNvPr id="377" name="Shape 377" descr="Image result for calm communicat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6261" y="2283177"/>
            <a:ext cx="3245614" cy="216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Shape 378"/>
          <p:cNvSpPr txBox="1"/>
          <p:nvPr/>
        </p:nvSpPr>
        <p:spPr>
          <a:xfrm>
            <a:off x="-268775" y="2758675"/>
            <a:ext cx="7037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Shape 379"/>
          <p:cNvSpPr txBox="1"/>
          <p:nvPr/>
        </p:nvSpPr>
        <p:spPr>
          <a:xfrm>
            <a:off x="488825" y="2084275"/>
            <a:ext cx="4996800" cy="21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❖"/>
            </a:pP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Bring visual aids and other accurate informational material.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1 or 2 pages, not 10 pages.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❖"/>
            </a:pPr>
            <a:r>
              <a:rPr lang="en" sz="1800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Make yourself available as a resource</a:t>
            </a: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so they can come to you for information. 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371600" lvl="1" indent="-3429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➢"/>
            </a:pPr>
            <a:r>
              <a:rPr lang="en"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Vote for them if they support the cause!</a:t>
            </a:r>
            <a:endParaRPr sz="18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body" idx="1"/>
          </p:nvPr>
        </p:nvSpPr>
        <p:spPr>
          <a:xfrm>
            <a:off x="470100" y="0"/>
            <a:ext cx="82038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b="1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DON’T BE CONFRONTATIONAL, BRING DATA, and TELL GOOD STORIES </a:t>
            </a:r>
            <a:endParaRPr sz="3000" b="1">
              <a:solidFill>
                <a:srgbClr val="CC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5" name="Shape 3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75" y="1251950"/>
            <a:ext cx="4572000" cy="344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 descr="Operation how to downsize medicare" title="Operation how to downsize medicar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0350" y="1341452"/>
            <a:ext cx="4073875" cy="246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we do what we do</a:t>
            </a:r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advocacy?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Grassroots vs. Lobbying</a:t>
            </a:r>
            <a:endParaRPr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700" y="2469050"/>
            <a:ext cx="3035531" cy="227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Shape 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7400" y="2469050"/>
            <a:ext cx="3577474" cy="2384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we do what we do</a:t>
            </a:r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is advocacy?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Grassroots vs. Lobbying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What you can do as part of SNaHP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750" y="320175"/>
            <a:ext cx="8336500" cy="468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Impact</a:t>
            </a: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Tailor your activities to the goal at hand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Petition signing* and social media engagement are great ways to recruit volunteer advocates 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Call your legislator’s district office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Plan a visit!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*</a:t>
            </a:r>
            <a:r>
              <a:rPr lang="en" b="1"/>
              <a:t>signatures make a great deliverable during your lobby visit!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Organizing a Rally</a:t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75" y="1908575"/>
            <a:ext cx="3692075" cy="276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4311600" y="3922050"/>
            <a:ext cx="4672800" cy="101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Exemplified by the successful Pritzker rally for CHIP </a:t>
            </a:r>
            <a:br>
              <a:rPr lang="en"/>
            </a:br>
            <a:r>
              <a:rPr lang="en"/>
              <a:t>December 2017 - Federal Plaza</a:t>
            </a:r>
            <a:endParaRPr/>
          </a:p>
        </p:txBody>
      </p:sp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1550" y="108850"/>
            <a:ext cx="4580751" cy="310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1536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Holy Template</a:t>
            </a:r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11524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Logistics</a:t>
            </a:r>
            <a:r>
              <a:rPr lang="en"/>
              <a:t>										</a:t>
            </a:r>
            <a:r>
              <a:rPr lang="en" b="0"/>
              <a:t>Speakers</a:t>
            </a:r>
            <a:endParaRPr b="0"/>
          </a:p>
        </p:txBody>
      </p:sp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0" y="4321425"/>
            <a:ext cx="90969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/>
              <a:t>Attracting attendees					   &amp; the dreaded </a:t>
            </a:r>
            <a:r>
              <a:rPr lang="en" b="0" i="1"/>
              <a:t>press</a:t>
            </a:r>
            <a:endParaRPr b="0" i="1"/>
          </a:p>
        </p:txBody>
      </p:sp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550" y="1859825"/>
            <a:ext cx="4094025" cy="23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942</Words>
  <Application>Microsoft Macintosh PowerPoint</Application>
  <PresentationFormat>On-screen Show (16:9)</PresentationFormat>
  <Paragraphs>152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Roboto</vt:lpstr>
      <vt:lpstr>PT Sans Narrow</vt:lpstr>
      <vt:lpstr>Open Sans</vt:lpstr>
      <vt:lpstr>Tropic</vt:lpstr>
      <vt:lpstr>Organizing on a Time Crunch: #Right to Health Action Walkthrough</vt:lpstr>
      <vt:lpstr>Why we do what we do</vt:lpstr>
      <vt:lpstr>PowerPoint Presentation</vt:lpstr>
      <vt:lpstr>Why we do what we do</vt:lpstr>
      <vt:lpstr>Why we do what we do</vt:lpstr>
      <vt:lpstr>PowerPoint Presentation</vt:lpstr>
      <vt:lpstr>Impact</vt:lpstr>
      <vt:lpstr>Organizing a Rally</vt:lpstr>
      <vt:lpstr>The Holy Template</vt:lpstr>
      <vt:lpstr>Logistics</vt:lpstr>
      <vt:lpstr>Speakers: who</vt:lpstr>
      <vt:lpstr>Find speakers</vt:lpstr>
      <vt:lpstr>Make it BIG</vt:lpstr>
      <vt:lpstr>Contact the press</vt:lpstr>
      <vt:lpstr>Contact the press</vt:lpstr>
      <vt:lpstr>PowerPoint Presentation</vt:lpstr>
      <vt:lpstr>Contact the press</vt:lpstr>
      <vt:lpstr>Contact the press</vt:lpstr>
      <vt:lpstr>Contact the press</vt:lpstr>
      <vt:lpstr>Contact the press</vt:lpstr>
      <vt:lpstr>Contact the press</vt:lpstr>
      <vt:lpstr>PowerPoint Presentation</vt:lpstr>
      <vt:lpstr>PowerPoint Presentation</vt:lpstr>
      <vt:lpstr>Identification &amp; Outreach to Key Stakeholders:</vt:lpstr>
      <vt:lpstr>The Email Out to Key Stakeholders: Homebase </vt:lpstr>
      <vt:lpstr>The Email Out to Key Stakeholders: Lawmakers </vt:lpstr>
      <vt:lpstr>PowerPoint Presentation</vt:lpstr>
      <vt:lpstr>PowerPoint Presentation</vt:lpstr>
      <vt:lpstr>Information Preparation for Petition Signing: What We Did </vt:lpstr>
      <vt:lpstr>Preparation for Petition Signing: What We Wish We Did  </vt:lpstr>
      <vt:lpstr>Preparation for Petition Signing: What We Wish We Did cont. </vt:lpstr>
      <vt:lpstr>Preparation for Lobbying Visits:</vt:lpstr>
      <vt:lpstr>The Lobby Visit </vt:lpstr>
      <vt:lpstr>The Lobby Visit </vt:lpstr>
      <vt:lpstr>PowerPoint Presentation</vt:lpstr>
      <vt:lpstr>The Lobby Visit 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Organizing on a Time Crunch: #Right to Health Action Walkthrough</dc:title>
  <cp:lastModifiedBy>Cyrus Alavi</cp:lastModifiedBy>
  <cp:revision>1</cp:revision>
  <dcterms:modified xsi:type="dcterms:W3CDTF">2018-03-06T02:58:06Z</dcterms:modified>
</cp:coreProperties>
</file>