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1"/>
  </p:notesMasterIdLst>
  <p:sldIdLst>
    <p:sldId id="722" r:id="rId2"/>
    <p:sldId id="799" r:id="rId3"/>
    <p:sldId id="790" r:id="rId4"/>
    <p:sldId id="795" r:id="rId5"/>
    <p:sldId id="796" r:id="rId6"/>
    <p:sldId id="800" r:id="rId7"/>
    <p:sldId id="797" r:id="rId8"/>
    <p:sldId id="802" r:id="rId9"/>
    <p:sldId id="79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F2936"/>
    <a:srgbClr val="011893"/>
    <a:srgbClr val="006059"/>
    <a:srgbClr val="00A69A"/>
    <a:srgbClr val="00A8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508"/>
    <p:restoredTop sz="95265"/>
  </p:normalViewPr>
  <p:slideViewPr>
    <p:cSldViewPr snapToGrid="0" snapToObjects="1">
      <p:cViewPr varScale="1">
        <p:scale>
          <a:sx n="112" d="100"/>
          <a:sy n="112" d="100"/>
        </p:scale>
        <p:origin x="200" y="7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F3DF59-4D50-234B-91B6-3257350D104E}" type="datetimeFigureOut">
              <a:rPr lang="en-US" smtClean="0"/>
              <a:t>5/23/18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C22042-ED39-0845-84FD-FD22A6998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501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idx="10" hasCustomPrompt="1"/>
          </p:nvPr>
        </p:nvSpPr>
        <p:spPr>
          <a:xfrm>
            <a:off x="0" y="6016753"/>
            <a:ext cx="8229600" cy="841248"/>
          </a:xfrm>
        </p:spPr>
        <p:txBody>
          <a:bodyPr anchor="ctr">
            <a:normAutofit/>
          </a:bodyPr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 dirty="0"/>
              <a:t>Click to edit footnote</a:t>
            </a:r>
          </a:p>
        </p:txBody>
      </p:sp>
    </p:spTree>
    <p:extLst>
      <p:ext uri="{BB962C8B-B14F-4D97-AF65-F5344CB8AC3E}">
        <p14:creationId xmlns:p14="http://schemas.microsoft.com/office/powerpoint/2010/main" val="1564888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11"/>
          <p:cNvSpPr>
            <a:spLocks noGrp="1"/>
          </p:cNvSpPr>
          <p:nvPr>
            <p:ph type="body" idx="10" hasCustomPrompt="1"/>
          </p:nvPr>
        </p:nvSpPr>
        <p:spPr>
          <a:xfrm>
            <a:off x="0" y="6016753"/>
            <a:ext cx="8229600" cy="841248"/>
          </a:xfrm>
        </p:spPr>
        <p:txBody>
          <a:bodyPr anchor="ctr">
            <a:normAutofit/>
          </a:bodyPr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 dirty="0"/>
              <a:t>Click to edit footnote</a:t>
            </a:r>
          </a:p>
        </p:txBody>
      </p:sp>
    </p:spTree>
    <p:extLst>
      <p:ext uri="{BB962C8B-B14F-4D97-AF65-F5344CB8AC3E}">
        <p14:creationId xmlns:p14="http://schemas.microsoft.com/office/powerpoint/2010/main" val="2113004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15672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1567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 Placeholder 11"/>
          <p:cNvSpPr>
            <a:spLocks noGrp="1"/>
          </p:cNvSpPr>
          <p:nvPr>
            <p:ph type="body" idx="10" hasCustomPrompt="1"/>
          </p:nvPr>
        </p:nvSpPr>
        <p:spPr>
          <a:xfrm>
            <a:off x="0" y="6016753"/>
            <a:ext cx="8229600" cy="841248"/>
          </a:xfrm>
        </p:spPr>
        <p:txBody>
          <a:bodyPr anchor="ctr">
            <a:normAutofit/>
          </a:bodyPr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 dirty="0"/>
              <a:t>Click to edit footnote</a:t>
            </a:r>
          </a:p>
        </p:txBody>
      </p:sp>
    </p:spTree>
    <p:extLst>
      <p:ext uri="{BB962C8B-B14F-4D97-AF65-F5344CB8AC3E}">
        <p14:creationId xmlns:p14="http://schemas.microsoft.com/office/powerpoint/2010/main" val="650417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11"/>
          <p:cNvSpPr>
            <a:spLocks noGrp="1"/>
          </p:cNvSpPr>
          <p:nvPr>
            <p:ph type="body" idx="10" hasCustomPrompt="1"/>
          </p:nvPr>
        </p:nvSpPr>
        <p:spPr>
          <a:xfrm>
            <a:off x="0" y="6016753"/>
            <a:ext cx="8229600" cy="841248"/>
          </a:xfrm>
        </p:spPr>
        <p:txBody>
          <a:bodyPr anchor="ctr">
            <a:normAutofit/>
          </a:bodyPr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 dirty="0"/>
              <a:t>Click to edit footnote</a:t>
            </a:r>
          </a:p>
        </p:txBody>
      </p:sp>
    </p:spTree>
    <p:extLst>
      <p:ext uri="{BB962C8B-B14F-4D97-AF65-F5344CB8AC3E}">
        <p14:creationId xmlns:p14="http://schemas.microsoft.com/office/powerpoint/2010/main" val="489325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1"/>
          <p:cNvSpPr>
            <a:spLocks noGrp="1"/>
          </p:cNvSpPr>
          <p:nvPr>
            <p:ph type="body" idx="10" hasCustomPrompt="1"/>
          </p:nvPr>
        </p:nvSpPr>
        <p:spPr>
          <a:xfrm>
            <a:off x="0" y="6016753"/>
            <a:ext cx="8229600" cy="841248"/>
          </a:xfrm>
        </p:spPr>
        <p:txBody>
          <a:bodyPr anchor="ctr">
            <a:normAutofit/>
          </a:bodyPr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 dirty="0"/>
              <a:t>Click to edit footnote</a:t>
            </a:r>
          </a:p>
        </p:txBody>
      </p:sp>
    </p:spTree>
    <p:extLst>
      <p:ext uri="{BB962C8B-B14F-4D97-AF65-F5344CB8AC3E}">
        <p14:creationId xmlns:p14="http://schemas.microsoft.com/office/powerpoint/2010/main" val="1378777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44423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tif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A69A">
                <a:lumMod val="0"/>
              </a:srgbClr>
            </a:gs>
            <a:gs pos="52000">
              <a:srgbClr val="00322E">
                <a:lumMod val="60000"/>
              </a:srgbClr>
            </a:gs>
            <a:gs pos="100000">
              <a:srgbClr val="00A69A">
                <a:lumMod val="58000"/>
              </a:srgb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1805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Placeholder 5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903FFB7-C2A0-474B-B451-741DF9E2A2F3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8521102" y="6016752"/>
            <a:ext cx="3670898" cy="841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0213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  <p:sldLayoutId id="2147483656" r:id="rId6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Arial" charset="0"/>
          <a:ea typeface="Arial" charset="0"/>
          <a:cs typeface="Arial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200" kern="1200">
          <a:solidFill>
            <a:schemeClr val="bg1"/>
          </a:solidFill>
          <a:latin typeface="Arial" charset="0"/>
          <a:ea typeface="Arial" charset="0"/>
          <a:cs typeface="Arial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800" kern="1200">
          <a:solidFill>
            <a:schemeClr val="bg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bg1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bg1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bg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3B21FC8-D076-F04E-BFAE-7F2A52DA9A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4649" y="2130426"/>
            <a:ext cx="11122702" cy="2784474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Prescription for Pharmaceutical Reform:</a:t>
            </a:r>
            <a:br>
              <a:rPr lang="en-US" sz="4000" dirty="0"/>
            </a:br>
            <a:r>
              <a:rPr lang="en-US" sz="7200" dirty="0"/>
              <a:t>Healing an Ailing System</a:t>
            </a:r>
            <a:br>
              <a:rPr lang="en-US" sz="5400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171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7DB9D-5524-994C-B5B9-01157126A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Six Principles of Reform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2170FD-BAD1-7D4D-A186-C7BE6356FFBC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i="1" dirty="0"/>
              <a:t>BMJ</a:t>
            </a:r>
            <a:r>
              <a:rPr lang="en-US" dirty="0"/>
              <a:t> 2018;361:k1039</a:t>
            </a:r>
          </a:p>
          <a:p>
            <a:r>
              <a:rPr lang="en-US" dirty="0"/>
              <a:t>BMJ 2018; 361 </a:t>
            </a:r>
            <a:r>
              <a:rPr lang="en-US" dirty="0" err="1"/>
              <a:t>doi</a:t>
            </a:r>
            <a:r>
              <a:rPr lang="en-US" dirty="0"/>
              <a:t>: https://</a:t>
            </a:r>
            <a:r>
              <a:rPr lang="en-US" dirty="0" err="1"/>
              <a:t>doi.org</a:t>
            </a:r>
            <a:r>
              <a:rPr lang="en-US" dirty="0"/>
              <a:t>/10.1136/bmj.k1039 (Published 17 May 2018</a:t>
            </a: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485A31FB-7CEB-D640-8FF9-D8EA581A9463}"/>
              </a:ext>
            </a:extLst>
          </p:cNvPr>
          <p:cNvSpPr/>
          <p:nvPr/>
        </p:nvSpPr>
        <p:spPr>
          <a:xfrm>
            <a:off x="3509010" y="1426644"/>
            <a:ext cx="8195309" cy="517251"/>
          </a:xfrm>
          <a:custGeom>
            <a:avLst/>
            <a:gdLst>
              <a:gd name="connsiteX0" fmla="*/ 108936 w 653604"/>
              <a:gd name="connsiteY0" fmla="*/ 0 h 6729984"/>
              <a:gd name="connsiteX1" fmla="*/ 544668 w 653604"/>
              <a:gd name="connsiteY1" fmla="*/ 0 h 6729984"/>
              <a:gd name="connsiteX2" fmla="*/ 653604 w 653604"/>
              <a:gd name="connsiteY2" fmla="*/ 108936 h 6729984"/>
              <a:gd name="connsiteX3" fmla="*/ 653604 w 653604"/>
              <a:gd name="connsiteY3" fmla="*/ 6729984 h 6729984"/>
              <a:gd name="connsiteX4" fmla="*/ 653604 w 653604"/>
              <a:gd name="connsiteY4" fmla="*/ 6729984 h 6729984"/>
              <a:gd name="connsiteX5" fmla="*/ 0 w 653604"/>
              <a:gd name="connsiteY5" fmla="*/ 6729984 h 6729984"/>
              <a:gd name="connsiteX6" fmla="*/ 0 w 653604"/>
              <a:gd name="connsiteY6" fmla="*/ 6729984 h 6729984"/>
              <a:gd name="connsiteX7" fmla="*/ 0 w 653604"/>
              <a:gd name="connsiteY7" fmla="*/ 108936 h 6729984"/>
              <a:gd name="connsiteX8" fmla="*/ 108936 w 653604"/>
              <a:gd name="connsiteY8" fmla="*/ 0 h 6729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3604" h="6729984">
                <a:moveTo>
                  <a:pt x="653604" y="1121688"/>
                </a:moveTo>
                <a:lnTo>
                  <a:pt x="653604" y="5608296"/>
                </a:lnTo>
                <a:cubicBezTo>
                  <a:pt x="653604" y="6227787"/>
                  <a:pt x="648867" y="6729979"/>
                  <a:pt x="643024" y="6729979"/>
                </a:cubicBezTo>
                <a:lnTo>
                  <a:pt x="0" y="6729979"/>
                </a:lnTo>
                <a:lnTo>
                  <a:pt x="0" y="6729979"/>
                </a:lnTo>
                <a:lnTo>
                  <a:pt x="0" y="5"/>
                </a:lnTo>
                <a:lnTo>
                  <a:pt x="0" y="5"/>
                </a:lnTo>
                <a:lnTo>
                  <a:pt x="643024" y="5"/>
                </a:lnTo>
                <a:cubicBezTo>
                  <a:pt x="648867" y="5"/>
                  <a:pt x="653604" y="502197"/>
                  <a:pt x="653604" y="1121688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74320" tIns="68101" rIns="104296" bIns="68101" numCol="1" spcCol="1270" anchor="ctr" anchorCtr="0">
            <a:noAutofit/>
          </a:bodyPr>
          <a:lstStyle/>
          <a:p>
            <a:pPr marL="0" lvl="1" algn="l" defTabSz="8445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2400" kern="1200" dirty="0"/>
              <a:t>Medical needs, not finances, should determine access  </a:t>
            </a: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0D4C8FF9-DF1C-3945-BBD1-E73D7866872C}"/>
              </a:ext>
            </a:extLst>
          </p:cNvPr>
          <p:cNvSpPr/>
          <p:nvPr/>
        </p:nvSpPr>
        <p:spPr>
          <a:xfrm>
            <a:off x="838200" y="1383447"/>
            <a:ext cx="2842260" cy="603644"/>
          </a:xfrm>
          <a:custGeom>
            <a:avLst/>
            <a:gdLst>
              <a:gd name="connsiteX0" fmla="*/ 0 w 3785616"/>
              <a:gd name="connsiteY0" fmla="*/ 136170 h 817005"/>
              <a:gd name="connsiteX1" fmla="*/ 136170 w 3785616"/>
              <a:gd name="connsiteY1" fmla="*/ 0 h 817005"/>
              <a:gd name="connsiteX2" fmla="*/ 3649446 w 3785616"/>
              <a:gd name="connsiteY2" fmla="*/ 0 h 817005"/>
              <a:gd name="connsiteX3" fmla="*/ 3785616 w 3785616"/>
              <a:gd name="connsiteY3" fmla="*/ 136170 h 817005"/>
              <a:gd name="connsiteX4" fmla="*/ 3785616 w 3785616"/>
              <a:gd name="connsiteY4" fmla="*/ 680835 h 817005"/>
              <a:gd name="connsiteX5" fmla="*/ 3649446 w 3785616"/>
              <a:gd name="connsiteY5" fmla="*/ 817005 h 817005"/>
              <a:gd name="connsiteX6" fmla="*/ 136170 w 3785616"/>
              <a:gd name="connsiteY6" fmla="*/ 817005 h 817005"/>
              <a:gd name="connsiteX7" fmla="*/ 0 w 3785616"/>
              <a:gd name="connsiteY7" fmla="*/ 680835 h 817005"/>
              <a:gd name="connsiteX8" fmla="*/ 0 w 3785616"/>
              <a:gd name="connsiteY8" fmla="*/ 136170 h 817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85616" h="817005">
                <a:moveTo>
                  <a:pt x="0" y="136170"/>
                </a:moveTo>
                <a:cubicBezTo>
                  <a:pt x="0" y="60965"/>
                  <a:pt x="60965" y="0"/>
                  <a:pt x="136170" y="0"/>
                </a:cubicBezTo>
                <a:lnTo>
                  <a:pt x="3649446" y="0"/>
                </a:lnTo>
                <a:cubicBezTo>
                  <a:pt x="3724651" y="0"/>
                  <a:pt x="3785616" y="60965"/>
                  <a:pt x="3785616" y="136170"/>
                </a:cubicBezTo>
                <a:lnTo>
                  <a:pt x="3785616" y="680835"/>
                </a:lnTo>
                <a:cubicBezTo>
                  <a:pt x="3785616" y="756040"/>
                  <a:pt x="3724651" y="817005"/>
                  <a:pt x="3649446" y="817005"/>
                </a:cubicBezTo>
                <a:lnTo>
                  <a:pt x="136170" y="817005"/>
                </a:lnTo>
                <a:cubicBezTo>
                  <a:pt x="60965" y="817005"/>
                  <a:pt x="0" y="756040"/>
                  <a:pt x="0" y="680835"/>
                </a:cubicBezTo>
                <a:lnTo>
                  <a:pt x="0" y="13617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3713" tIns="121798" rIns="203713" bIns="121798" numCol="1" spcCol="1270" anchor="ctr" anchorCtr="0">
            <a:noAutofit/>
          </a:bodyPr>
          <a:lstStyle/>
          <a:p>
            <a:pPr lvl="0" algn="ctr" defTabSz="1911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200" b="1" kern="1200" dirty="0"/>
              <a:t>Access</a:t>
            </a:r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1AA8E1AC-DB3A-AD44-9E11-16741535175D}"/>
              </a:ext>
            </a:extLst>
          </p:cNvPr>
          <p:cNvSpPr/>
          <p:nvPr/>
        </p:nvSpPr>
        <p:spPr>
          <a:xfrm>
            <a:off x="3509010" y="2210613"/>
            <a:ext cx="8195309" cy="517251"/>
          </a:xfrm>
          <a:custGeom>
            <a:avLst/>
            <a:gdLst>
              <a:gd name="connsiteX0" fmla="*/ 108936 w 653604"/>
              <a:gd name="connsiteY0" fmla="*/ 0 h 6729984"/>
              <a:gd name="connsiteX1" fmla="*/ 544668 w 653604"/>
              <a:gd name="connsiteY1" fmla="*/ 0 h 6729984"/>
              <a:gd name="connsiteX2" fmla="*/ 653604 w 653604"/>
              <a:gd name="connsiteY2" fmla="*/ 108936 h 6729984"/>
              <a:gd name="connsiteX3" fmla="*/ 653604 w 653604"/>
              <a:gd name="connsiteY3" fmla="*/ 6729984 h 6729984"/>
              <a:gd name="connsiteX4" fmla="*/ 653604 w 653604"/>
              <a:gd name="connsiteY4" fmla="*/ 6729984 h 6729984"/>
              <a:gd name="connsiteX5" fmla="*/ 0 w 653604"/>
              <a:gd name="connsiteY5" fmla="*/ 6729984 h 6729984"/>
              <a:gd name="connsiteX6" fmla="*/ 0 w 653604"/>
              <a:gd name="connsiteY6" fmla="*/ 6729984 h 6729984"/>
              <a:gd name="connsiteX7" fmla="*/ 0 w 653604"/>
              <a:gd name="connsiteY7" fmla="*/ 108936 h 6729984"/>
              <a:gd name="connsiteX8" fmla="*/ 108936 w 653604"/>
              <a:gd name="connsiteY8" fmla="*/ 0 h 6729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3604" h="6729984">
                <a:moveTo>
                  <a:pt x="653604" y="1121688"/>
                </a:moveTo>
                <a:lnTo>
                  <a:pt x="653604" y="5608296"/>
                </a:lnTo>
                <a:cubicBezTo>
                  <a:pt x="653604" y="6227787"/>
                  <a:pt x="648867" y="6729979"/>
                  <a:pt x="643024" y="6729979"/>
                </a:cubicBezTo>
                <a:lnTo>
                  <a:pt x="0" y="6729979"/>
                </a:lnTo>
                <a:lnTo>
                  <a:pt x="0" y="6729979"/>
                </a:lnTo>
                <a:lnTo>
                  <a:pt x="0" y="5"/>
                </a:lnTo>
                <a:lnTo>
                  <a:pt x="0" y="5"/>
                </a:lnTo>
                <a:lnTo>
                  <a:pt x="643024" y="5"/>
                </a:lnTo>
                <a:cubicBezTo>
                  <a:pt x="648867" y="5"/>
                  <a:pt x="653604" y="502197"/>
                  <a:pt x="653604" y="1121688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74320" tIns="68101" rIns="104296" bIns="68101" numCol="1" spcCol="1270" anchor="ctr" anchorCtr="0">
            <a:noAutofit/>
          </a:bodyPr>
          <a:lstStyle/>
          <a:p>
            <a:pPr marL="0" lvl="1" algn="l" defTabSz="8445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2400" kern="1200"/>
              <a:t>Drugs must be affordable to society</a:t>
            </a: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93BF0879-5D0D-6F44-91EB-09FE6FDEB6E2}"/>
              </a:ext>
            </a:extLst>
          </p:cNvPr>
          <p:cNvSpPr/>
          <p:nvPr/>
        </p:nvSpPr>
        <p:spPr>
          <a:xfrm>
            <a:off x="838200" y="2167416"/>
            <a:ext cx="2842260" cy="603644"/>
          </a:xfrm>
          <a:custGeom>
            <a:avLst/>
            <a:gdLst>
              <a:gd name="connsiteX0" fmla="*/ 0 w 3785616"/>
              <a:gd name="connsiteY0" fmla="*/ 136170 h 817005"/>
              <a:gd name="connsiteX1" fmla="*/ 136170 w 3785616"/>
              <a:gd name="connsiteY1" fmla="*/ 0 h 817005"/>
              <a:gd name="connsiteX2" fmla="*/ 3649446 w 3785616"/>
              <a:gd name="connsiteY2" fmla="*/ 0 h 817005"/>
              <a:gd name="connsiteX3" fmla="*/ 3785616 w 3785616"/>
              <a:gd name="connsiteY3" fmla="*/ 136170 h 817005"/>
              <a:gd name="connsiteX4" fmla="*/ 3785616 w 3785616"/>
              <a:gd name="connsiteY4" fmla="*/ 680835 h 817005"/>
              <a:gd name="connsiteX5" fmla="*/ 3649446 w 3785616"/>
              <a:gd name="connsiteY5" fmla="*/ 817005 h 817005"/>
              <a:gd name="connsiteX6" fmla="*/ 136170 w 3785616"/>
              <a:gd name="connsiteY6" fmla="*/ 817005 h 817005"/>
              <a:gd name="connsiteX7" fmla="*/ 0 w 3785616"/>
              <a:gd name="connsiteY7" fmla="*/ 680835 h 817005"/>
              <a:gd name="connsiteX8" fmla="*/ 0 w 3785616"/>
              <a:gd name="connsiteY8" fmla="*/ 136170 h 817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85616" h="817005">
                <a:moveTo>
                  <a:pt x="0" y="136170"/>
                </a:moveTo>
                <a:cubicBezTo>
                  <a:pt x="0" y="60965"/>
                  <a:pt x="60965" y="0"/>
                  <a:pt x="136170" y="0"/>
                </a:cubicBezTo>
                <a:lnTo>
                  <a:pt x="3649446" y="0"/>
                </a:lnTo>
                <a:cubicBezTo>
                  <a:pt x="3724651" y="0"/>
                  <a:pt x="3785616" y="60965"/>
                  <a:pt x="3785616" y="136170"/>
                </a:cubicBezTo>
                <a:lnTo>
                  <a:pt x="3785616" y="680835"/>
                </a:lnTo>
                <a:cubicBezTo>
                  <a:pt x="3785616" y="756040"/>
                  <a:pt x="3724651" y="817005"/>
                  <a:pt x="3649446" y="817005"/>
                </a:cubicBezTo>
                <a:lnTo>
                  <a:pt x="136170" y="817005"/>
                </a:lnTo>
                <a:cubicBezTo>
                  <a:pt x="60965" y="817005"/>
                  <a:pt x="0" y="756040"/>
                  <a:pt x="0" y="680835"/>
                </a:cubicBezTo>
                <a:lnTo>
                  <a:pt x="0" y="13617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3713" tIns="121798" rIns="203713" bIns="121798" numCol="1" spcCol="1270" anchor="ctr" anchorCtr="0">
            <a:noAutofit/>
          </a:bodyPr>
          <a:lstStyle/>
          <a:p>
            <a:pPr lvl="0" algn="ctr" defTabSz="1911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200" b="1" kern="1200" dirty="0"/>
              <a:t>Affordable</a:t>
            </a:r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D084BAF6-E7E7-2541-849D-8C56A5A39E80}"/>
              </a:ext>
            </a:extLst>
          </p:cNvPr>
          <p:cNvSpPr/>
          <p:nvPr/>
        </p:nvSpPr>
        <p:spPr>
          <a:xfrm>
            <a:off x="3509010" y="2994582"/>
            <a:ext cx="8195309" cy="517251"/>
          </a:xfrm>
          <a:custGeom>
            <a:avLst/>
            <a:gdLst>
              <a:gd name="connsiteX0" fmla="*/ 108936 w 653604"/>
              <a:gd name="connsiteY0" fmla="*/ 0 h 6729984"/>
              <a:gd name="connsiteX1" fmla="*/ 544668 w 653604"/>
              <a:gd name="connsiteY1" fmla="*/ 0 h 6729984"/>
              <a:gd name="connsiteX2" fmla="*/ 653604 w 653604"/>
              <a:gd name="connsiteY2" fmla="*/ 108936 h 6729984"/>
              <a:gd name="connsiteX3" fmla="*/ 653604 w 653604"/>
              <a:gd name="connsiteY3" fmla="*/ 6729984 h 6729984"/>
              <a:gd name="connsiteX4" fmla="*/ 653604 w 653604"/>
              <a:gd name="connsiteY4" fmla="*/ 6729984 h 6729984"/>
              <a:gd name="connsiteX5" fmla="*/ 0 w 653604"/>
              <a:gd name="connsiteY5" fmla="*/ 6729984 h 6729984"/>
              <a:gd name="connsiteX6" fmla="*/ 0 w 653604"/>
              <a:gd name="connsiteY6" fmla="*/ 6729984 h 6729984"/>
              <a:gd name="connsiteX7" fmla="*/ 0 w 653604"/>
              <a:gd name="connsiteY7" fmla="*/ 108936 h 6729984"/>
              <a:gd name="connsiteX8" fmla="*/ 108936 w 653604"/>
              <a:gd name="connsiteY8" fmla="*/ 0 h 6729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3604" h="6729984">
                <a:moveTo>
                  <a:pt x="653604" y="1121688"/>
                </a:moveTo>
                <a:lnTo>
                  <a:pt x="653604" y="5608296"/>
                </a:lnTo>
                <a:cubicBezTo>
                  <a:pt x="653604" y="6227787"/>
                  <a:pt x="648867" y="6729979"/>
                  <a:pt x="643024" y="6729979"/>
                </a:cubicBezTo>
                <a:lnTo>
                  <a:pt x="0" y="6729979"/>
                </a:lnTo>
                <a:lnTo>
                  <a:pt x="0" y="6729979"/>
                </a:lnTo>
                <a:lnTo>
                  <a:pt x="0" y="5"/>
                </a:lnTo>
                <a:lnTo>
                  <a:pt x="0" y="5"/>
                </a:lnTo>
                <a:lnTo>
                  <a:pt x="643024" y="5"/>
                </a:lnTo>
                <a:cubicBezTo>
                  <a:pt x="648867" y="5"/>
                  <a:pt x="653604" y="502197"/>
                  <a:pt x="653604" y="1121688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74320" tIns="68101" rIns="104296" bIns="68101" numCol="1" spcCol="1270" anchor="ctr" anchorCtr="0">
            <a:noAutofit/>
          </a:bodyPr>
          <a:lstStyle/>
          <a:p>
            <a:pPr marL="0" lvl="1" algn="l" defTabSz="8445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2400" kern="1200"/>
              <a:t>Apply innovation to maximizing population health</a:t>
            </a:r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6A8E762F-33AA-8343-A78B-689D2583E9F3}"/>
              </a:ext>
            </a:extLst>
          </p:cNvPr>
          <p:cNvSpPr/>
          <p:nvPr/>
        </p:nvSpPr>
        <p:spPr>
          <a:xfrm>
            <a:off x="838200" y="2951385"/>
            <a:ext cx="2842260" cy="603644"/>
          </a:xfrm>
          <a:custGeom>
            <a:avLst/>
            <a:gdLst>
              <a:gd name="connsiteX0" fmla="*/ 0 w 3785616"/>
              <a:gd name="connsiteY0" fmla="*/ 136170 h 817005"/>
              <a:gd name="connsiteX1" fmla="*/ 136170 w 3785616"/>
              <a:gd name="connsiteY1" fmla="*/ 0 h 817005"/>
              <a:gd name="connsiteX2" fmla="*/ 3649446 w 3785616"/>
              <a:gd name="connsiteY2" fmla="*/ 0 h 817005"/>
              <a:gd name="connsiteX3" fmla="*/ 3785616 w 3785616"/>
              <a:gd name="connsiteY3" fmla="*/ 136170 h 817005"/>
              <a:gd name="connsiteX4" fmla="*/ 3785616 w 3785616"/>
              <a:gd name="connsiteY4" fmla="*/ 680835 h 817005"/>
              <a:gd name="connsiteX5" fmla="*/ 3649446 w 3785616"/>
              <a:gd name="connsiteY5" fmla="*/ 817005 h 817005"/>
              <a:gd name="connsiteX6" fmla="*/ 136170 w 3785616"/>
              <a:gd name="connsiteY6" fmla="*/ 817005 h 817005"/>
              <a:gd name="connsiteX7" fmla="*/ 0 w 3785616"/>
              <a:gd name="connsiteY7" fmla="*/ 680835 h 817005"/>
              <a:gd name="connsiteX8" fmla="*/ 0 w 3785616"/>
              <a:gd name="connsiteY8" fmla="*/ 136170 h 817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85616" h="817005">
                <a:moveTo>
                  <a:pt x="0" y="136170"/>
                </a:moveTo>
                <a:cubicBezTo>
                  <a:pt x="0" y="60965"/>
                  <a:pt x="60965" y="0"/>
                  <a:pt x="136170" y="0"/>
                </a:cubicBezTo>
                <a:lnTo>
                  <a:pt x="3649446" y="0"/>
                </a:lnTo>
                <a:cubicBezTo>
                  <a:pt x="3724651" y="0"/>
                  <a:pt x="3785616" y="60965"/>
                  <a:pt x="3785616" y="136170"/>
                </a:cubicBezTo>
                <a:lnTo>
                  <a:pt x="3785616" y="680835"/>
                </a:lnTo>
                <a:cubicBezTo>
                  <a:pt x="3785616" y="756040"/>
                  <a:pt x="3724651" y="817005"/>
                  <a:pt x="3649446" y="817005"/>
                </a:cubicBezTo>
                <a:lnTo>
                  <a:pt x="136170" y="817005"/>
                </a:lnTo>
                <a:cubicBezTo>
                  <a:pt x="60965" y="817005"/>
                  <a:pt x="0" y="756040"/>
                  <a:pt x="0" y="680835"/>
                </a:cubicBezTo>
                <a:lnTo>
                  <a:pt x="0" y="13617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3713" tIns="121798" rIns="203713" bIns="121798" numCol="1" spcCol="1270" anchor="ctr" anchorCtr="0">
            <a:noAutofit/>
          </a:bodyPr>
          <a:lstStyle/>
          <a:p>
            <a:pPr lvl="0" algn="ctr" defTabSz="1911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200" b="1" kern="1200" dirty="0"/>
              <a:t>Innovation</a:t>
            </a:r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8EC9A9A7-DD2F-A245-9A43-C1452CC0148E}"/>
              </a:ext>
            </a:extLst>
          </p:cNvPr>
          <p:cNvSpPr/>
          <p:nvPr/>
        </p:nvSpPr>
        <p:spPr>
          <a:xfrm>
            <a:off x="3509010" y="3778551"/>
            <a:ext cx="8195309" cy="517251"/>
          </a:xfrm>
          <a:custGeom>
            <a:avLst/>
            <a:gdLst>
              <a:gd name="connsiteX0" fmla="*/ 108936 w 653604"/>
              <a:gd name="connsiteY0" fmla="*/ 0 h 6729984"/>
              <a:gd name="connsiteX1" fmla="*/ 544668 w 653604"/>
              <a:gd name="connsiteY1" fmla="*/ 0 h 6729984"/>
              <a:gd name="connsiteX2" fmla="*/ 653604 w 653604"/>
              <a:gd name="connsiteY2" fmla="*/ 108936 h 6729984"/>
              <a:gd name="connsiteX3" fmla="*/ 653604 w 653604"/>
              <a:gd name="connsiteY3" fmla="*/ 6729984 h 6729984"/>
              <a:gd name="connsiteX4" fmla="*/ 653604 w 653604"/>
              <a:gd name="connsiteY4" fmla="*/ 6729984 h 6729984"/>
              <a:gd name="connsiteX5" fmla="*/ 0 w 653604"/>
              <a:gd name="connsiteY5" fmla="*/ 6729984 h 6729984"/>
              <a:gd name="connsiteX6" fmla="*/ 0 w 653604"/>
              <a:gd name="connsiteY6" fmla="*/ 6729984 h 6729984"/>
              <a:gd name="connsiteX7" fmla="*/ 0 w 653604"/>
              <a:gd name="connsiteY7" fmla="*/ 108936 h 6729984"/>
              <a:gd name="connsiteX8" fmla="*/ 108936 w 653604"/>
              <a:gd name="connsiteY8" fmla="*/ 0 h 6729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3604" h="6729984">
                <a:moveTo>
                  <a:pt x="653604" y="1121688"/>
                </a:moveTo>
                <a:lnTo>
                  <a:pt x="653604" y="5608296"/>
                </a:lnTo>
                <a:cubicBezTo>
                  <a:pt x="653604" y="6227787"/>
                  <a:pt x="648867" y="6729979"/>
                  <a:pt x="643024" y="6729979"/>
                </a:cubicBezTo>
                <a:lnTo>
                  <a:pt x="0" y="6729979"/>
                </a:lnTo>
                <a:lnTo>
                  <a:pt x="0" y="6729979"/>
                </a:lnTo>
                <a:lnTo>
                  <a:pt x="0" y="5"/>
                </a:lnTo>
                <a:lnTo>
                  <a:pt x="0" y="5"/>
                </a:lnTo>
                <a:lnTo>
                  <a:pt x="643024" y="5"/>
                </a:lnTo>
                <a:cubicBezTo>
                  <a:pt x="648867" y="5"/>
                  <a:pt x="653604" y="502197"/>
                  <a:pt x="653604" y="1121688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74320" tIns="68101" rIns="104296" bIns="68101" numCol="1" spcCol="1270" anchor="ctr" anchorCtr="0">
            <a:noAutofit/>
          </a:bodyPr>
          <a:lstStyle/>
          <a:p>
            <a:pPr marL="0" lvl="1" algn="l" defTabSz="8445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2400" kern="1200" dirty="0"/>
              <a:t>Health must take precedence over patents</a:t>
            </a:r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863F8E53-D0FA-2C45-AC3D-9CACEEE5B7E7}"/>
              </a:ext>
            </a:extLst>
          </p:cNvPr>
          <p:cNvSpPr/>
          <p:nvPr/>
        </p:nvSpPr>
        <p:spPr>
          <a:xfrm>
            <a:off x="838200" y="3735354"/>
            <a:ext cx="2842260" cy="603644"/>
          </a:xfrm>
          <a:custGeom>
            <a:avLst/>
            <a:gdLst>
              <a:gd name="connsiteX0" fmla="*/ 0 w 3785616"/>
              <a:gd name="connsiteY0" fmla="*/ 136170 h 817005"/>
              <a:gd name="connsiteX1" fmla="*/ 136170 w 3785616"/>
              <a:gd name="connsiteY1" fmla="*/ 0 h 817005"/>
              <a:gd name="connsiteX2" fmla="*/ 3649446 w 3785616"/>
              <a:gd name="connsiteY2" fmla="*/ 0 h 817005"/>
              <a:gd name="connsiteX3" fmla="*/ 3785616 w 3785616"/>
              <a:gd name="connsiteY3" fmla="*/ 136170 h 817005"/>
              <a:gd name="connsiteX4" fmla="*/ 3785616 w 3785616"/>
              <a:gd name="connsiteY4" fmla="*/ 680835 h 817005"/>
              <a:gd name="connsiteX5" fmla="*/ 3649446 w 3785616"/>
              <a:gd name="connsiteY5" fmla="*/ 817005 h 817005"/>
              <a:gd name="connsiteX6" fmla="*/ 136170 w 3785616"/>
              <a:gd name="connsiteY6" fmla="*/ 817005 h 817005"/>
              <a:gd name="connsiteX7" fmla="*/ 0 w 3785616"/>
              <a:gd name="connsiteY7" fmla="*/ 680835 h 817005"/>
              <a:gd name="connsiteX8" fmla="*/ 0 w 3785616"/>
              <a:gd name="connsiteY8" fmla="*/ 136170 h 817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85616" h="817005">
                <a:moveTo>
                  <a:pt x="0" y="136170"/>
                </a:moveTo>
                <a:cubicBezTo>
                  <a:pt x="0" y="60965"/>
                  <a:pt x="60965" y="0"/>
                  <a:pt x="136170" y="0"/>
                </a:cubicBezTo>
                <a:lnTo>
                  <a:pt x="3649446" y="0"/>
                </a:lnTo>
                <a:cubicBezTo>
                  <a:pt x="3724651" y="0"/>
                  <a:pt x="3785616" y="60965"/>
                  <a:pt x="3785616" y="136170"/>
                </a:cubicBezTo>
                <a:lnTo>
                  <a:pt x="3785616" y="680835"/>
                </a:lnTo>
                <a:cubicBezTo>
                  <a:pt x="3785616" y="756040"/>
                  <a:pt x="3724651" y="817005"/>
                  <a:pt x="3649446" y="817005"/>
                </a:cubicBezTo>
                <a:lnTo>
                  <a:pt x="136170" y="817005"/>
                </a:lnTo>
                <a:cubicBezTo>
                  <a:pt x="60965" y="817005"/>
                  <a:pt x="0" y="756040"/>
                  <a:pt x="0" y="680835"/>
                </a:cubicBezTo>
                <a:lnTo>
                  <a:pt x="0" y="13617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3713" tIns="121798" rIns="203713" bIns="121798" numCol="1" spcCol="1270" anchor="ctr" anchorCtr="0">
            <a:noAutofit/>
          </a:bodyPr>
          <a:lstStyle/>
          <a:p>
            <a:pPr lvl="0" algn="ctr" defTabSz="1911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200" b="1" kern="1200" dirty="0"/>
              <a:t>Health first</a:t>
            </a:r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413614D4-A61A-1445-B1F5-0E34650BE96F}"/>
              </a:ext>
            </a:extLst>
          </p:cNvPr>
          <p:cNvSpPr/>
          <p:nvPr/>
        </p:nvSpPr>
        <p:spPr>
          <a:xfrm>
            <a:off x="3509010" y="4562520"/>
            <a:ext cx="8195309" cy="517251"/>
          </a:xfrm>
          <a:custGeom>
            <a:avLst/>
            <a:gdLst>
              <a:gd name="connsiteX0" fmla="*/ 108936 w 653604"/>
              <a:gd name="connsiteY0" fmla="*/ 0 h 6729984"/>
              <a:gd name="connsiteX1" fmla="*/ 544668 w 653604"/>
              <a:gd name="connsiteY1" fmla="*/ 0 h 6729984"/>
              <a:gd name="connsiteX2" fmla="*/ 653604 w 653604"/>
              <a:gd name="connsiteY2" fmla="*/ 108936 h 6729984"/>
              <a:gd name="connsiteX3" fmla="*/ 653604 w 653604"/>
              <a:gd name="connsiteY3" fmla="*/ 6729984 h 6729984"/>
              <a:gd name="connsiteX4" fmla="*/ 653604 w 653604"/>
              <a:gd name="connsiteY4" fmla="*/ 6729984 h 6729984"/>
              <a:gd name="connsiteX5" fmla="*/ 0 w 653604"/>
              <a:gd name="connsiteY5" fmla="*/ 6729984 h 6729984"/>
              <a:gd name="connsiteX6" fmla="*/ 0 w 653604"/>
              <a:gd name="connsiteY6" fmla="*/ 6729984 h 6729984"/>
              <a:gd name="connsiteX7" fmla="*/ 0 w 653604"/>
              <a:gd name="connsiteY7" fmla="*/ 108936 h 6729984"/>
              <a:gd name="connsiteX8" fmla="*/ 108936 w 653604"/>
              <a:gd name="connsiteY8" fmla="*/ 0 h 6729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3604" h="6729984">
                <a:moveTo>
                  <a:pt x="653604" y="1121688"/>
                </a:moveTo>
                <a:lnTo>
                  <a:pt x="653604" y="5608296"/>
                </a:lnTo>
                <a:cubicBezTo>
                  <a:pt x="653604" y="6227787"/>
                  <a:pt x="648867" y="6729979"/>
                  <a:pt x="643024" y="6729979"/>
                </a:cubicBezTo>
                <a:lnTo>
                  <a:pt x="0" y="6729979"/>
                </a:lnTo>
                <a:lnTo>
                  <a:pt x="0" y="6729979"/>
                </a:lnTo>
                <a:lnTo>
                  <a:pt x="0" y="5"/>
                </a:lnTo>
                <a:lnTo>
                  <a:pt x="0" y="5"/>
                </a:lnTo>
                <a:lnTo>
                  <a:pt x="643024" y="5"/>
                </a:lnTo>
                <a:cubicBezTo>
                  <a:pt x="648867" y="5"/>
                  <a:pt x="653604" y="502197"/>
                  <a:pt x="653604" y="1121688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74320" tIns="68101" rIns="104296" bIns="68101" numCol="1" spcCol="1270" anchor="ctr" anchorCtr="0">
            <a:noAutofit/>
          </a:bodyPr>
          <a:lstStyle/>
          <a:p>
            <a:pPr marL="0" lvl="1" algn="l" defTabSz="8445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2400" kern="1200" dirty="0"/>
              <a:t>Medications independently and rigorously evaluated</a:t>
            </a:r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4C12DC4A-41FF-624D-9FFC-CCFB51A74BA5}"/>
              </a:ext>
            </a:extLst>
          </p:cNvPr>
          <p:cNvSpPr/>
          <p:nvPr/>
        </p:nvSpPr>
        <p:spPr>
          <a:xfrm>
            <a:off x="838200" y="4519323"/>
            <a:ext cx="2842260" cy="603644"/>
          </a:xfrm>
          <a:custGeom>
            <a:avLst/>
            <a:gdLst>
              <a:gd name="connsiteX0" fmla="*/ 0 w 3785616"/>
              <a:gd name="connsiteY0" fmla="*/ 136170 h 817005"/>
              <a:gd name="connsiteX1" fmla="*/ 136170 w 3785616"/>
              <a:gd name="connsiteY1" fmla="*/ 0 h 817005"/>
              <a:gd name="connsiteX2" fmla="*/ 3649446 w 3785616"/>
              <a:gd name="connsiteY2" fmla="*/ 0 h 817005"/>
              <a:gd name="connsiteX3" fmla="*/ 3785616 w 3785616"/>
              <a:gd name="connsiteY3" fmla="*/ 136170 h 817005"/>
              <a:gd name="connsiteX4" fmla="*/ 3785616 w 3785616"/>
              <a:gd name="connsiteY4" fmla="*/ 680835 h 817005"/>
              <a:gd name="connsiteX5" fmla="*/ 3649446 w 3785616"/>
              <a:gd name="connsiteY5" fmla="*/ 817005 h 817005"/>
              <a:gd name="connsiteX6" fmla="*/ 136170 w 3785616"/>
              <a:gd name="connsiteY6" fmla="*/ 817005 h 817005"/>
              <a:gd name="connsiteX7" fmla="*/ 0 w 3785616"/>
              <a:gd name="connsiteY7" fmla="*/ 680835 h 817005"/>
              <a:gd name="connsiteX8" fmla="*/ 0 w 3785616"/>
              <a:gd name="connsiteY8" fmla="*/ 136170 h 817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85616" h="817005">
                <a:moveTo>
                  <a:pt x="0" y="136170"/>
                </a:moveTo>
                <a:cubicBezTo>
                  <a:pt x="0" y="60965"/>
                  <a:pt x="60965" y="0"/>
                  <a:pt x="136170" y="0"/>
                </a:cubicBezTo>
                <a:lnTo>
                  <a:pt x="3649446" y="0"/>
                </a:lnTo>
                <a:cubicBezTo>
                  <a:pt x="3724651" y="0"/>
                  <a:pt x="3785616" y="60965"/>
                  <a:pt x="3785616" y="136170"/>
                </a:cubicBezTo>
                <a:lnTo>
                  <a:pt x="3785616" y="680835"/>
                </a:lnTo>
                <a:cubicBezTo>
                  <a:pt x="3785616" y="756040"/>
                  <a:pt x="3724651" y="817005"/>
                  <a:pt x="3649446" y="817005"/>
                </a:cubicBezTo>
                <a:lnTo>
                  <a:pt x="136170" y="817005"/>
                </a:lnTo>
                <a:cubicBezTo>
                  <a:pt x="60965" y="817005"/>
                  <a:pt x="0" y="756040"/>
                  <a:pt x="0" y="680835"/>
                </a:cubicBezTo>
                <a:lnTo>
                  <a:pt x="0" y="13617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3713" tIns="121798" rIns="203713" bIns="121798" numCol="1" spcCol="1270" anchor="ctr" anchorCtr="0">
            <a:noAutofit/>
          </a:bodyPr>
          <a:lstStyle/>
          <a:p>
            <a:pPr lvl="0" algn="ctr" defTabSz="1911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200" b="1" kern="1200" dirty="0"/>
              <a:t>Well tested</a:t>
            </a:r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6550EB57-28FD-1044-92AF-AAD5791FFDD5}"/>
              </a:ext>
            </a:extLst>
          </p:cNvPr>
          <p:cNvSpPr/>
          <p:nvPr/>
        </p:nvSpPr>
        <p:spPr>
          <a:xfrm>
            <a:off x="3509010" y="5346487"/>
            <a:ext cx="8195309" cy="517252"/>
          </a:xfrm>
          <a:custGeom>
            <a:avLst/>
            <a:gdLst>
              <a:gd name="connsiteX0" fmla="*/ 108936 w 653604"/>
              <a:gd name="connsiteY0" fmla="*/ 0 h 6729984"/>
              <a:gd name="connsiteX1" fmla="*/ 544668 w 653604"/>
              <a:gd name="connsiteY1" fmla="*/ 0 h 6729984"/>
              <a:gd name="connsiteX2" fmla="*/ 653604 w 653604"/>
              <a:gd name="connsiteY2" fmla="*/ 108936 h 6729984"/>
              <a:gd name="connsiteX3" fmla="*/ 653604 w 653604"/>
              <a:gd name="connsiteY3" fmla="*/ 6729984 h 6729984"/>
              <a:gd name="connsiteX4" fmla="*/ 653604 w 653604"/>
              <a:gd name="connsiteY4" fmla="*/ 6729984 h 6729984"/>
              <a:gd name="connsiteX5" fmla="*/ 0 w 653604"/>
              <a:gd name="connsiteY5" fmla="*/ 6729984 h 6729984"/>
              <a:gd name="connsiteX6" fmla="*/ 0 w 653604"/>
              <a:gd name="connsiteY6" fmla="*/ 6729984 h 6729984"/>
              <a:gd name="connsiteX7" fmla="*/ 0 w 653604"/>
              <a:gd name="connsiteY7" fmla="*/ 108936 h 6729984"/>
              <a:gd name="connsiteX8" fmla="*/ 108936 w 653604"/>
              <a:gd name="connsiteY8" fmla="*/ 0 h 6729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3604" h="6729984">
                <a:moveTo>
                  <a:pt x="653604" y="1121688"/>
                </a:moveTo>
                <a:lnTo>
                  <a:pt x="653604" y="5608296"/>
                </a:lnTo>
                <a:cubicBezTo>
                  <a:pt x="653604" y="6227787"/>
                  <a:pt x="648867" y="6729979"/>
                  <a:pt x="643024" y="6729979"/>
                </a:cubicBezTo>
                <a:lnTo>
                  <a:pt x="0" y="6729979"/>
                </a:lnTo>
                <a:lnTo>
                  <a:pt x="0" y="6729979"/>
                </a:lnTo>
                <a:lnTo>
                  <a:pt x="0" y="5"/>
                </a:lnTo>
                <a:lnTo>
                  <a:pt x="0" y="5"/>
                </a:lnTo>
                <a:lnTo>
                  <a:pt x="643024" y="5"/>
                </a:lnTo>
                <a:cubicBezTo>
                  <a:pt x="648867" y="5"/>
                  <a:pt x="653604" y="502197"/>
                  <a:pt x="653604" y="1121688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74320" tIns="68101" rIns="104296" bIns="68102" numCol="1" spcCol="1270" anchor="ctr" anchorCtr="0">
            <a:noAutofit/>
          </a:bodyPr>
          <a:lstStyle/>
          <a:p>
            <a:pPr marL="0" lvl="1" algn="l" defTabSz="8445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2400" kern="1200" dirty="0"/>
              <a:t>Comprehensive and unbiased information</a:t>
            </a:r>
          </a:p>
        </p:txBody>
      </p:sp>
      <p:sp>
        <p:nvSpPr>
          <p:cNvPr id="20" name="Freeform 19">
            <a:extLst>
              <a:ext uri="{FF2B5EF4-FFF2-40B4-BE49-F238E27FC236}">
                <a16:creationId xmlns:a16="http://schemas.microsoft.com/office/drawing/2014/main" id="{EF5CC9C5-43C9-EE4E-9184-BA9F18F0A314}"/>
              </a:ext>
            </a:extLst>
          </p:cNvPr>
          <p:cNvSpPr/>
          <p:nvPr/>
        </p:nvSpPr>
        <p:spPr>
          <a:xfrm>
            <a:off x="838200" y="5303291"/>
            <a:ext cx="2842260" cy="603644"/>
          </a:xfrm>
          <a:custGeom>
            <a:avLst/>
            <a:gdLst>
              <a:gd name="connsiteX0" fmla="*/ 0 w 3785616"/>
              <a:gd name="connsiteY0" fmla="*/ 136170 h 817005"/>
              <a:gd name="connsiteX1" fmla="*/ 136170 w 3785616"/>
              <a:gd name="connsiteY1" fmla="*/ 0 h 817005"/>
              <a:gd name="connsiteX2" fmla="*/ 3649446 w 3785616"/>
              <a:gd name="connsiteY2" fmla="*/ 0 h 817005"/>
              <a:gd name="connsiteX3" fmla="*/ 3785616 w 3785616"/>
              <a:gd name="connsiteY3" fmla="*/ 136170 h 817005"/>
              <a:gd name="connsiteX4" fmla="*/ 3785616 w 3785616"/>
              <a:gd name="connsiteY4" fmla="*/ 680835 h 817005"/>
              <a:gd name="connsiteX5" fmla="*/ 3649446 w 3785616"/>
              <a:gd name="connsiteY5" fmla="*/ 817005 h 817005"/>
              <a:gd name="connsiteX6" fmla="*/ 136170 w 3785616"/>
              <a:gd name="connsiteY6" fmla="*/ 817005 h 817005"/>
              <a:gd name="connsiteX7" fmla="*/ 0 w 3785616"/>
              <a:gd name="connsiteY7" fmla="*/ 680835 h 817005"/>
              <a:gd name="connsiteX8" fmla="*/ 0 w 3785616"/>
              <a:gd name="connsiteY8" fmla="*/ 136170 h 817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85616" h="817005">
                <a:moveTo>
                  <a:pt x="0" y="136170"/>
                </a:moveTo>
                <a:cubicBezTo>
                  <a:pt x="0" y="60965"/>
                  <a:pt x="60965" y="0"/>
                  <a:pt x="136170" y="0"/>
                </a:cubicBezTo>
                <a:lnTo>
                  <a:pt x="3649446" y="0"/>
                </a:lnTo>
                <a:cubicBezTo>
                  <a:pt x="3724651" y="0"/>
                  <a:pt x="3785616" y="60965"/>
                  <a:pt x="3785616" y="136170"/>
                </a:cubicBezTo>
                <a:lnTo>
                  <a:pt x="3785616" y="680835"/>
                </a:lnTo>
                <a:cubicBezTo>
                  <a:pt x="3785616" y="756040"/>
                  <a:pt x="3724651" y="817005"/>
                  <a:pt x="3649446" y="817005"/>
                </a:cubicBezTo>
                <a:lnTo>
                  <a:pt x="136170" y="817005"/>
                </a:lnTo>
                <a:cubicBezTo>
                  <a:pt x="60965" y="817005"/>
                  <a:pt x="0" y="756040"/>
                  <a:pt x="0" y="680835"/>
                </a:cubicBezTo>
                <a:lnTo>
                  <a:pt x="0" y="13617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3713" tIns="121798" rIns="203713" bIns="121798" numCol="1" spcCol="1270" anchor="ctr" anchorCtr="0">
            <a:noAutofit/>
          </a:bodyPr>
          <a:lstStyle/>
          <a:p>
            <a:pPr lvl="0" algn="ctr" defTabSz="1911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200" b="1" kern="1200" dirty="0"/>
              <a:t>Honesty</a:t>
            </a:r>
          </a:p>
        </p:txBody>
      </p:sp>
    </p:spTree>
    <p:extLst>
      <p:ext uri="{BB962C8B-B14F-4D97-AF65-F5344CB8AC3E}">
        <p14:creationId xmlns:p14="http://schemas.microsoft.com/office/powerpoint/2010/main" val="2951537006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BEA19A7-1370-D045-9173-9229EDDFA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Guarantee Access to </a:t>
            </a:r>
            <a:br>
              <a:rPr lang="en-US" dirty="0"/>
            </a:br>
            <a:r>
              <a:rPr lang="en-US" dirty="0"/>
              <a:t>Prescription Drugs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68E067-3AAE-1D4F-B740-C35BFB461DCC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i="1" dirty="0"/>
              <a:t>BMJ</a:t>
            </a:r>
            <a:r>
              <a:rPr lang="en-US" dirty="0"/>
              <a:t> 2018;361:k1039</a:t>
            </a:r>
          </a:p>
          <a:p>
            <a:r>
              <a:rPr lang="en-US" dirty="0"/>
              <a:t>BMJ 2018; 361 </a:t>
            </a:r>
            <a:r>
              <a:rPr lang="en-US" dirty="0" err="1"/>
              <a:t>doi</a:t>
            </a:r>
            <a:r>
              <a:rPr lang="en-US" dirty="0"/>
              <a:t>: https://</a:t>
            </a:r>
            <a:r>
              <a:rPr lang="en-US" dirty="0" err="1"/>
              <a:t>doi.org</a:t>
            </a:r>
            <a:r>
              <a:rPr lang="en-US" dirty="0"/>
              <a:t>/10.1136/bmj.k1039 (Published 17 May 2018)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A418942-CFD2-B342-8534-3C5CBD8A0055}"/>
              </a:ext>
            </a:extLst>
          </p:cNvPr>
          <p:cNvSpPr txBox="1"/>
          <p:nvPr/>
        </p:nvSpPr>
        <p:spPr>
          <a:xfrm>
            <a:off x="5012267" y="2008586"/>
            <a:ext cx="6612467" cy="2831544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txBody>
          <a:bodyPr wrap="square" lIns="1097280" tIns="182880" rIns="182880" bIns="182880" rtlCol="0" anchor="ctr" anchorCtr="0">
            <a:spAutoFit/>
          </a:bodyPr>
          <a:lstStyle/>
          <a:p>
            <a:pPr marL="171450" indent="-171450" fontAlgn="base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Establish a </a:t>
            </a:r>
            <a:r>
              <a:rPr lang="en-US" sz="2800" b="1" i="1" dirty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national formulary</a:t>
            </a:r>
          </a:p>
          <a:p>
            <a:pPr marL="171450" indent="-171450" fontAlgn="base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Provide </a:t>
            </a:r>
            <a:r>
              <a:rPr lang="en-US" sz="2800" b="1" i="1" dirty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all residents</a:t>
            </a:r>
            <a:r>
              <a:rPr lang="en-US" sz="2800" dirty="0">
                <a:solidFill>
                  <a:schemeClr val="bg1"/>
                </a:solidFill>
              </a:rPr>
              <a:t> with full coverage of formulary drugs</a:t>
            </a:r>
          </a:p>
          <a:p>
            <a:pPr marL="171450" indent="-171450" fontAlgn="base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b="1" i="1" dirty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Eliminate copays </a:t>
            </a:r>
            <a:r>
              <a:rPr lang="en-US" sz="2800" dirty="0">
                <a:solidFill>
                  <a:schemeClr val="bg1"/>
                </a:solidFill>
              </a:rPr>
              <a:t>and other cost-sharing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3843CC-6206-0548-B24D-8A89A0B82A85}"/>
              </a:ext>
            </a:extLst>
          </p:cNvPr>
          <p:cNvSpPr txBox="1"/>
          <p:nvPr/>
        </p:nvSpPr>
        <p:spPr>
          <a:xfrm>
            <a:off x="567267" y="2377918"/>
            <a:ext cx="5269089" cy="2092881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txBody>
          <a:bodyPr wrap="square" lIns="182880" tIns="182880" rIns="182880" bIns="182880" rtlCol="0" anchor="ctr" anchorCtr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Millions of Americans 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</a:rPr>
              <a:t>are unable to access 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</a:rPr>
              <a:t>prescription drugs because of </a:t>
            </a:r>
            <a:r>
              <a:rPr lang="en-US" sz="2800" b="1" i="1" dirty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high out-of-pocket costs </a:t>
            </a:r>
          </a:p>
        </p:txBody>
      </p:sp>
    </p:spTree>
    <p:extLst>
      <p:ext uri="{BB962C8B-B14F-4D97-AF65-F5344CB8AC3E}">
        <p14:creationId xmlns:p14="http://schemas.microsoft.com/office/powerpoint/2010/main" val="3162073842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animBg="1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BEA19A7-1370-D045-9173-9229EDDFA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Lower Drug Prices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68E067-3AAE-1D4F-B740-C35BFB461DCC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i="1" dirty="0"/>
              <a:t>BMJ</a:t>
            </a:r>
            <a:r>
              <a:rPr lang="en-US" dirty="0"/>
              <a:t> 2018;361:k1039</a:t>
            </a:r>
          </a:p>
          <a:p>
            <a:r>
              <a:rPr lang="en-US" dirty="0"/>
              <a:t>BMJ 2018; 361 </a:t>
            </a:r>
            <a:r>
              <a:rPr lang="en-US" dirty="0" err="1"/>
              <a:t>doi</a:t>
            </a:r>
            <a:r>
              <a:rPr lang="en-US" dirty="0"/>
              <a:t>: https://</a:t>
            </a:r>
            <a:r>
              <a:rPr lang="en-US" dirty="0" err="1"/>
              <a:t>doi.org</a:t>
            </a:r>
            <a:r>
              <a:rPr lang="en-US" dirty="0"/>
              <a:t>/10.1136/bmj.k1039 (Published 17 May 2018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A418942-CFD2-B342-8534-3C5CBD8A0055}"/>
              </a:ext>
            </a:extLst>
          </p:cNvPr>
          <p:cNvSpPr txBox="1"/>
          <p:nvPr/>
        </p:nvSpPr>
        <p:spPr>
          <a:xfrm>
            <a:off x="4425244" y="1793143"/>
            <a:ext cx="7199491" cy="3262432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txBody>
          <a:bodyPr wrap="square" lIns="1097280" tIns="182880" rIns="182880" bIns="182880" rtlCol="0" anchor="ctr" anchorCtr="0">
            <a:spAutoFit/>
          </a:bodyPr>
          <a:lstStyle/>
          <a:p>
            <a:pPr marL="234950" indent="-2349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b="1" i="1" dirty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Negotiate</a:t>
            </a:r>
            <a:r>
              <a:rPr lang="en-US" sz="2800" dirty="0">
                <a:solidFill>
                  <a:schemeClr val="bg1"/>
                </a:solidFill>
              </a:rPr>
              <a:t> with patent holders</a:t>
            </a:r>
          </a:p>
          <a:p>
            <a:pPr marL="234950" indent="-234950" fontAlgn="base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Compel price gougers </a:t>
            </a:r>
            <a:r>
              <a:rPr lang="en-US" sz="2800" b="1" i="1" dirty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 license their patents to generic </a:t>
            </a:r>
            <a:r>
              <a:rPr lang="en-US" sz="2800" dirty="0">
                <a:solidFill>
                  <a:schemeClr val="bg1"/>
                </a:solidFill>
              </a:rPr>
              <a:t>manufacturers</a:t>
            </a:r>
          </a:p>
          <a:p>
            <a:pPr marL="234950" indent="-234950" fontAlgn="base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When necessary, </a:t>
            </a:r>
            <a:r>
              <a:rPr lang="en-US" sz="2800" b="1" i="1" dirty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allow for public production</a:t>
            </a:r>
            <a:r>
              <a:rPr lang="en-US" sz="2800" dirty="0">
                <a:solidFill>
                  <a:schemeClr val="bg1"/>
                </a:solidFill>
              </a:rPr>
              <a:t> of critical drugs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3843CC-6206-0548-B24D-8A89A0B82A85}"/>
              </a:ext>
            </a:extLst>
          </p:cNvPr>
          <p:cNvSpPr txBox="1"/>
          <p:nvPr/>
        </p:nvSpPr>
        <p:spPr>
          <a:xfrm>
            <a:off x="567268" y="2377918"/>
            <a:ext cx="4828822" cy="2092881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txBody>
          <a:bodyPr wrap="square" lIns="182880" tIns="182880" rIns="182880" bIns="182880" rtlCol="0" anchor="ctr" anchorCtr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Our drug prices are rising </a:t>
            </a:r>
          </a:p>
          <a:p>
            <a:pPr algn="ctr"/>
            <a:r>
              <a:rPr lang="en-US" sz="2800" b="1" i="1" dirty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far</a:t>
            </a:r>
            <a:r>
              <a:rPr lang="en-US" sz="2800" i="1" dirty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2800" b="1" i="1" dirty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beyond the cost of development and production</a:t>
            </a:r>
          </a:p>
        </p:txBody>
      </p:sp>
    </p:spTree>
    <p:extLst>
      <p:ext uri="{BB962C8B-B14F-4D97-AF65-F5344CB8AC3E}">
        <p14:creationId xmlns:p14="http://schemas.microsoft.com/office/powerpoint/2010/main" val="1666802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animBg="1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BEA19A7-1370-D045-9173-9229EDDFA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Reform Our Drug Development Process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68E067-3AAE-1D4F-B740-C35BFB461DCC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i="1" dirty="0"/>
              <a:t>BMJ</a:t>
            </a:r>
            <a:r>
              <a:rPr lang="en-US" dirty="0"/>
              <a:t> 2018;361:k1039</a:t>
            </a:r>
          </a:p>
          <a:p>
            <a:r>
              <a:rPr lang="en-US" dirty="0"/>
              <a:t>BMJ 2018; 361 </a:t>
            </a:r>
            <a:r>
              <a:rPr lang="en-US" dirty="0" err="1"/>
              <a:t>doi</a:t>
            </a:r>
            <a:r>
              <a:rPr lang="en-US" dirty="0"/>
              <a:t>: https://</a:t>
            </a:r>
            <a:r>
              <a:rPr lang="en-US" dirty="0" err="1"/>
              <a:t>doi.org</a:t>
            </a:r>
            <a:r>
              <a:rPr lang="en-US" dirty="0"/>
              <a:t>/10.1136/bmj.k1039 (Published 17 May 2018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A418942-CFD2-B342-8534-3C5CBD8A0055}"/>
              </a:ext>
            </a:extLst>
          </p:cNvPr>
          <p:cNvSpPr txBox="1"/>
          <p:nvPr/>
        </p:nvSpPr>
        <p:spPr>
          <a:xfrm>
            <a:off x="4364610" y="1410524"/>
            <a:ext cx="7463326" cy="4321183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txBody>
          <a:bodyPr wrap="square" lIns="1097280" tIns="182880" rIns="182880" bIns="182880" rtlCol="0" anchor="ctr" anchorCtr="0">
            <a:spAutoFit/>
          </a:bodyPr>
          <a:lstStyle/>
          <a:p>
            <a:pPr marL="234950" indent="-234950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b="1" i="1" dirty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Deny patents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2800" dirty="0">
                <a:solidFill>
                  <a:schemeClr val="bg1"/>
                </a:solidFill>
              </a:rPr>
              <a:t>for trivial changes; limit market exclusivity to clinically superior drugs</a:t>
            </a:r>
          </a:p>
          <a:p>
            <a:pPr marL="234950" indent="-234950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b="1" i="1" dirty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Publicly fund and supervise </a:t>
            </a:r>
            <a:r>
              <a:rPr lang="en-US" sz="2800" dirty="0">
                <a:solidFill>
                  <a:schemeClr val="bg1"/>
                </a:solidFill>
              </a:rPr>
              <a:t>the majority of clinical trials</a:t>
            </a:r>
          </a:p>
          <a:p>
            <a:pPr marL="234950" indent="-234950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Use </a:t>
            </a:r>
            <a:r>
              <a:rPr lang="en-US" sz="2800" b="1" i="1" dirty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public agencies to develop new</a:t>
            </a:r>
            <a:r>
              <a:rPr lang="en-US" sz="2800" dirty="0">
                <a:solidFill>
                  <a:schemeClr val="bg1"/>
                </a:solidFill>
              </a:rPr>
              <a:t>, non-patented drugs</a:t>
            </a:r>
          </a:p>
          <a:p>
            <a:pPr marL="234950" indent="-234950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Keep </a:t>
            </a:r>
            <a:r>
              <a:rPr lang="en-US" sz="2800" b="1" i="1" dirty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publicly funded research </a:t>
            </a:r>
            <a:r>
              <a:rPr lang="en-US" sz="2800" dirty="0">
                <a:solidFill>
                  <a:schemeClr val="bg1"/>
                </a:solidFill>
              </a:rPr>
              <a:t>in the public domain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3843CC-6206-0548-B24D-8A89A0B82A85}"/>
              </a:ext>
            </a:extLst>
          </p:cNvPr>
          <p:cNvSpPr txBox="1"/>
          <p:nvPr/>
        </p:nvSpPr>
        <p:spPr>
          <a:xfrm>
            <a:off x="567268" y="2493900"/>
            <a:ext cx="4740023" cy="2154436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txBody>
          <a:bodyPr wrap="square" lIns="182880" tIns="182880" rIns="182880" bIns="182880" rtlCol="0" anchor="ctr" anchorCtr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Today’s patent process keeps </a:t>
            </a:r>
            <a:r>
              <a:rPr lang="en-US" sz="2800" b="1" i="1" dirty="0">
                <a:solidFill>
                  <a:srgbClr val="FFFF00"/>
                </a:solidFill>
              </a:rPr>
              <a:t>prices high and discourages innovation </a:t>
            </a:r>
            <a:r>
              <a:rPr lang="en-US" sz="2800" dirty="0">
                <a:solidFill>
                  <a:schemeClr val="bg1"/>
                </a:solidFill>
              </a:rPr>
              <a:t>by rewarding minor tweaks</a:t>
            </a:r>
            <a:r>
              <a:rPr lang="en-US" sz="2800" b="1" i="1" dirty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440108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animBg="1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BEA19A7-1370-D045-9173-9229EDDFA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Independent Clinical Testing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68E067-3AAE-1D4F-B740-C35BFB461DCC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i="1" dirty="0"/>
              <a:t>BMJ</a:t>
            </a:r>
            <a:r>
              <a:rPr lang="en-US" dirty="0"/>
              <a:t> 2018;361:k1039</a:t>
            </a:r>
          </a:p>
          <a:p>
            <a:r>
              <a:rPr lang="en-US" dirty="0"/>
              <a:t>BMJ 2018; 361 </a:t>
            </a:r>
            <a:r>
              <a:rPr lang="en-US" dirty="0" err="1"/>
              <a:t>doi</a:t>
            </a:r>
            <a:r>
              <a:rPr lang="en-US" dirty="0"/>
              <a:t>: https://</a:t>
            </a:r>
            <a:r>
              <a:rPr lang="en-US" dirty="0" err="1"/>
              <a:t>doi.org</a:t>
            </a:r>
            <a:r>
              <a:rPr lang="en-US" dirty="0"/>
              <a:t>/10.1136/bmj.k1039 (Published 17 May 2018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A418942-CFD2-B342-8534-3C5CBD8A0055}"/>
              </a:ext>
            </a:extLst>
          </p:cNvPr>
          <p:cNvSpPr txBox="1"/>
          <p:nvPr/>
        </p:nvSpPr>
        <p:spPr>
          <a:xfrm>
            <a:off x="4263390" y="1862957"/>
            <a:ext cx="7429500" cy="341632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txBody>
          <a:bodyPr wrap="square" lIns="1097280" tIns="182880" rIns="182880" bIns="182880" rtlCol="0" anchor="ctr" anchorCtr="0">
            <a:spAutoFit/>
          </a:bodyPr>
          <a:lstStyle/>
          <a:p>
            <a:pPr marL="234950" indent="-2349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b="1" i="1" dirty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Publicly fund </a:t>
            </a:r>
            <a:r>
              <a:rPr lang="en-US" sz="2800" dirty="0">
                <a:solidFill>
                  <a:schemeClr val="bg1"/>
                </a:solidFill>
              </a:rPr>
              <a:t>the majority of clinical trials</a:t>
            </a:r>
          </a:p>
          <a:p>
            <a:pPr marL="234950" indent="-2349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b="1" i="1" dirty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Higher standards </a:t>
            </a:r>
            <a:r>
              <a:rPr lang="en-US" sz="2800" dirty="0">
                <a:solidFill>
                  <a:schemeClr val="bg1"/>
                </a:solidFill>
              </a:rPr>
              <a:t>for approvals</a:t>
            </a:r>
          </a:p>
          <a:p>
            <a:pPr marL="292100" indent="-2921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Increase </a:t>
            </a:r>
            <a:r>
              <a:rPr lang="en-US" sz="2800" b="1" i="1" dirty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transparency</a:t>
            </a:r>
            <a:r>
              <a:rPr lang="en-US" sz="2800" dirty="0">
                <a:solidFill>
                  <a:schemeClr val="bg1"/>
                </a:solidFill>
              </a:rPr>
              <a:t> of data</a:t>
            </a:r>
          </a:p>
          <a:p>
            <a:pPr marL="292100" indent="-2921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Implement </a:t>
            </a:r>
            <a:r>
              <a:rPr lang="en-US" sz="2800" b="1" i="1" dirty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strong monitoring </a:t>
            </a:r>
            <a:r>
              <a:rPr lang="en-US" sz="2800" dirty="0">
                <a:solidFill>
                  <a:schemeClr val="bg1"/>
                </a:solidFill>
              </a:rPr>
              <a:t>after drugs reach the market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3843CC-6206-0548-B24D-8A89A0B82A85}"/>
              </a:ext>
            </a:extLst>
          </p:cNvPr>
          <p:cNvSpPr txBox="1"/>
          <p:nvPr/>
        </p:nvSpPr>
        <p:spPr>
          <a:xfrm>
            <a:off x="567268" y="2309233"/>
            <a:ext cx="4519082" cy="2523768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txBody>
          <a:bodyPr wrap="square" lIns="182880" tIns="182880" rIns="182880" bIns="182880" rtlCol="0" anchor="ctr" anchorCtr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Most clinical trials 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</a:rPr>
              <a:t>are now conducted by </a:t>
            </a:r>
          </a:p>
          <a:p>
            <a:pPr algn="ctr"/>
            <a:r>
              <a:rPr lang="en-US" sz="2800" b="1" i="1" dirty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private drug firms </a:t>
            </a:r>
          </a:p>
          <a:p>
            <a:pPr algn="ctr"/>
            <a:r>
              <a:rPr lang="en-US" sz="2800" b="1" i="1" dirty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that own the data and  </a:t>
            </a:r>
          </a:p>
          <a:p>
            <a:pPr algn="ctr"/>
            <a:r>
              <a:rPr lang="en-US" sz="2800" b="1" i="1" dirty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hide safety concerns. </a:t>
            </a:r>
          </a:p>
        </p:txBody>
      </p:sp>
    </p:spTree>
    <p:extLst>
      <p:ext uri="{BB962C8B-B14F-4D97-AF65-F5344CB8AC3E}">
        <p14:creationId xmlns:p14="http://schemas.microsoft.com/office/powerpoint/2010/main" val="18891475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animBg="1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BEA19A7-1370-D045-9173-9229EDDFA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Tighten Our Drug Approval Process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68E067-3AAE-1D4F-B740-C35BFB461DCC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i="1" dirty="0"/>
              <a:t>BMJ</a:t>
            </a:r>
            <a:r>
              <a:rPr lang="en-US" dirty="0"/>
              <a:t> 2018;361:k1039</a:t>
            </a:r>
          </a:p>
          <a:p>
            <a:r>
              <a:rPr lang="en-US" dirty="0"/>
              <a:t>BMJ 2018; 361 </a:t>
            </a:r>
            <a:r>
              <a:rPr lang="en-US" dirty="0" err="1"/>
              <a:t>doi</a:t>
            </a:r>
            <a:r>
              <a:rPr lang="en-US" dirty="0"/>
              <a:t>: https://</a:t>
            </a:r>
            <a:r>
              <a:rPr lang="en-US" dirty="0" err="1"/>
              <a:t>doi.org</a:t>
            </a:r>
            <a:r>
              <a:rPr lang="en-US" dirty="0"/>
              <a:t>/10.1136/bmj.k1039 (Published 17 May 2018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A418942-CFD2-B342-8534-3C5CBD8A0055}"/>
              </a:ext>
            </a:extLst>
          </p:cNvPr>
          <p:cNvSpPr txBox="1"/>
          <p:nvPr/>
        </p:nvSpPr>
        <p:spPr>
          <a:xfrm>
            <a:off x="4509911" y="1724460"/>
            <a:ext cx="7281333" cy="3693319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txBody>
          <a:bodyPr wrap="square" lIns="1097280" tIns="182880" rIns="182880" bIns="182880" rtlCol="0" anchor="ctr" anchorCtr="0">
            <a:spAutoFit/>
          </a:bodyPr>
          <a:lstStyle/>
          <a:p>
            <a:pPr marL="292100" indent="-2921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b="1" i="1" dirty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Fully fund regulators with public money</a:t>
            </a:r>
            <a:r>
              <a:rPr lang="en-US" sz="2800" dirty="0">
                <a:solidFill>
                  <a:schemeClr val="bg1"/>
                </a:solidFill>
              </a:rPr>
              <a:t>, not industry user fees</a:t>
            </a:r>
          </a:p>
          <a:p>
            <a:pPr marL="292100" indent="-2921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Less frequent use of dangerous “</a:t>
            </a:r>
            <a:r>
              <a:rPr lang="en-US" sz="2800" b="1" i="1" dirty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expedited reviews</a:t>
            </a:r>
            <a:r>
              <a:rPr lang="en-US" sz="2800" dirty="0">
                <a:solidFill>
                  <a:schemeClr val="bg1"/>
                </a:solidFill>
              </a:rPr>
              <a:t>”</a:t>
            </a:r>
          </a:p>
          <a:p>
            <a:pPr marL="292100" indent="-2921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Restrict regulatory advisory committees to </a:t>
            </a:r>
            <a:r>
              <a:rPr lang="en-US" sz="2800" b="1" i="1" dirty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experts without financial ties to drug companies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3843CC-6206-0548-B24D-8A89A0B82A85}"/>
              </a:ext>
            </a:extLst>
          </p:cNvPr>
          <p:cNvSpPr txBox="1"/>
          <p:nvPr/>
        </p:nvSpPr>
        <p:spPr>
          <a:xfrm>
            <a:off x="499534" y="2447734"/>
            <a:ext cx="4896555" cy="2246769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txBody>
          <a:bodyPr wrap="square" lIns="182880" tIns="182880" rIns="182880" bIns="182880" rtlCol="0" anchor="ctr" anchorCtr="0">
            <a:spAutoFit/>
          </a:bodyPr>
          <a:lstStyle/>
          <a:p>
            <a:pPr algn="ctr"/>
            <a:r>
              <a:rPr lang="en-US" sz="2800" b="1" i="1" dirty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Drug manufacturers</a:t>
            </a:r>
          </a:p>
          <a:p>
            <a:pPr algn="ctr">
              <a:spcAft>
                <a:spcPts val="1200"/>
              </a:spcAft>
            </a:pPr>
            <a:r>
              <a:rPr lang="en-US" sz="2800" b="1" i="1" dirty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now fund the FDA.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</a:rPr>
              <a:t>Regulators now often allow </a:t>
            </a:r>
          </a:p>
          <a:p>
            <a:pPr algn="ctr"/>
            <a:r>
              <a:rPr lang="en-US" sz="2800" b="1" i="1" dirty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unsafe drugs </a:t>
            </a:r>
            <a:r>
              <a:rPr lang="en-US" sz="2800" dirty="0">
                <a:solidFill>
                  <a:schemeClr val="bg1"/>
                </a:solidFill>
              </a:rPr>
              <a:t>onto market. </a:t>
            </a:r>
          </a:p>
        </p:txBody>
      </p:sp>
    </p:spTree>
    <p:extLst>
      <p:ext uri="{BB962C8B-B14F-4D97-AF65-F5344CB8AC3E}">
        <p14:creationId xmlns:p14="http://schemas.microsoft.com/office/powerpoint/2010/main" val="2462789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charRg st="115" end="2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charRg st="115" end="2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animBg="1"/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BEA19A7-1370-D045-9173-9229EDDFA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Post-marketing Surveillance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68E067-3AAE-1D4F-B740-C35BFB461DCC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i="1" dirty="0"/>
              <a:t>BMJ</a:t>
            </a:r>
            <a:r>
              <a:rPr lang="en-US" dirty="0"/>
              <a:t> 2018;361:k1039</a:t>
            </a:r>
          </a:p>
          <a:p>
            <a:r>
              <a:rPr lang="en-US" dirty="0"/>
              <a:t>BMJ 2018; 361 </a:t>
            </a:r>
            <a:r>
              <a:rPr lang="en-US" dirty="0" err="1"/>
              <a:t>doi</a:t>
            </a:r>
            <a:r>
              <a:rPr lang="en-US" dirty="0"/>
              <a:t>: https://</a:t>
            </a:r>
            <a:r>
              <a:rPr lang="en-US" dirty="0" err="1"/>
              <a:t>doi.org</a:t>
            </a:r>
            <a:r>
              <a:rPr lang="en-US" dirty="0"/>
              <a:t>/10.1136/bmj.k1039 (Published 17 May 2018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A418942-CFD2-B342-8534-3C5CBD8A0055}"/>
              </a:ext>
            </a:extLst>
          </p:cNvPr>
          <p:cNvSpPr txBox="1"/>
          <p:nvPr/>
        </p:nvSpPr>
        <p:spPr>
          <a:xfrm>
            <a:off x="4509911" y="2232291"/>
            <a:ext cx="7281333" cy="2677656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txBody>
          <a:bodyPr wrap="square" lIns="1097280" tIns="182880" rIns="182880" bIns="182880" rtlCol="0" anchor="ctr" anchorCtr="0">
            <a:spAutoFit/>
          </a:bodyPr>
          <a:lstStyle/>
          <a:p>
            <a:pPr marL="292100" indent="-2921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b="1" i="1" dirty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Increase funding and authority </a:t>
            </a:r>
            <a:r>
              <a:rPr lang="en-US" sz="2800" dirty="0">
                <a:solidFill>
                  <a:schemeClr val="bg1"/>
                </a:solidFill>
              </a:rPr>
              <a:t>for regulatory agencies’ post-marketing monitoring programs</a:t>
            </a:r>
          </a:p>
          <a:p>
            <a:pPr marL="292100" indent="-2921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Enforce requirements to </a:t>
            </a:r>
            <a:r>
              <a:rPr lang="en-US" sz="2800" b="1" i="1" dirty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promptly perform post-marketing studies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3843CC-6206-0548-B24D-8A89A0B82A85}"/>
              </a:ext>
            </a:extLst>
          </p:cNvPr>
          <p:cNvSpPr txBox="1"/>
          <p:nvPr/>
        </p:nvSpPr>
        <p:spPr>
          <a:xfrm>
            <a:off x="499534" y="2740123"/>
            <a:ext cx="4896555" cy="1661993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txBody>
          <a:bodyPr wrap="square" lIns="182880" tIns="182880" rIns="182880" bIns="182880" rtlCol="0" anchor="ctr" anchorCtr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Regulators neglect to monitor safety and efficacy </a:t>
            </a:r>
            <a:r>
              <a:rPr lang="en-US" sz="2800" b="1" i="1" dirty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after approval</a:t>
            </a:r>
          </a:p>
        </p:txBody>
      </p:sp>
    </p:spTree>
    <p:extLst>
      <p:ext uri="{BB962C8B-B14F-4D97-AF65-F5344CB8AC3E}">
        <p14:creationId xmlns:p14="http://schemas.microsoft.com/office/powerpoint/2010/main" val="31396511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animBg="1"/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BEA19A7-1370-D045-9173-9229EDDFA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Ensure Honest Communication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68E067-3AAE-1D4F-B740-C35BFB461DCC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i="1" dirty="0"/>
              <a:t>BMJ</a:t>
            </a:r>
            <a:r>
              <a:rPr lang="en-US" dirty="0"/>
              <a:t> 2018;361:k1039</a:t>
            </a:r>
          </a:p>
          <a:p>
            <a:r>
              <a:rPr lang="en-US" dirty="0"/>
              <a:t>BMJ 2018; 361 </a:t>
            </a:r>
            <a:r>
              <a:rPr lang="en-US" dirty="0" err="1"/>
              <a:t>doi</a:t>
            </a:r>
            <a:r>
              <a:rPr lang="en-US" dirty="0"/>
              <a:t>: https://</a:t>
            </a:r>
            <a:r>
              <a:rPr lang="en-US" dirty="0" err="1"/>
              <a:t>doi.org</a:t>
            </a:r>
            <a:r>
              <a:rPr lang="en-US" dirty="0"/>
              <a:t>/10.1136/bmj.k1039 (Published 17 May 2018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A418942-CFD2-B342-8534-3C5CBD8A0055}"/>
              </a:ext>
            </a:extLst>
          </p:cNvPr>
          <p:cNvSpPr txBox="1"/>
          <p:nvPr/>
        </p:nvSpPr>
        <p:spPr>
          <a:xfrm>
            <a:off x="4492979" y="1862957"/>
            <a:ext cx="7131756" cy="341632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txBody>
          <a:bodyPr wrap="square" lIns="1097280" tIns="182880" rIns="182880" bIns="182880" rtlCol="0" anchor="ctr" anchorCtr="0">
            <a:spAutoFit/>
          </a:bodyPr>
          <a:lstStyle/>
          <a:p>
            <a:pPr marL="179388" indent="-179388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b="1" i="1" dirty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Fund regulatory review </a:t>
            </a:r>
            <a:r>
              <a:rPr lang="en-US" sz="2800" dirty="0">
                <a:solidFill>
                  <a:schemeClr val="bg1"/>
                </a:solidFill>
              </a:rPr>
              <a:t>of ads</a:t>
            </a:r>
          </a:p>
          <a:p>
            <a:pPr marL="179388" indent="-179388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b="1" i="1" dirty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Penalize misleading </a:t>
            </a:r>
            <a:r>
              <a:rPr lang="en-US" sz="2800" dirty="0">
                <a:solidFill>
                  <a:schemeClr val="bg1"/>
                </a:solidFill>
              </a:rPr>
              <a:t>promotions</a:t>
            </a:r>
          </a:p>
          <a:p>
            <a:pPr marL="179388" indent="-179388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b="1" i="1" dirty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Eliminate tax deductions </a:t>
            </a:r>
            <a:r>
              <a:rPr lang="en-US" sz="2800" dirty="0">
                <a:solidFill>
                  <a:schemeClr val="bg1"/>
                </a:solidFill>
              </a:rPr>
              <a:t>for advertising</a:t>
            </a:r>
          </a:p>
          <a:p>
            <a:pPr marL="179388" indent="-179388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Prohibit drug firms from </a:t>
            </a:r>
            <a:r>
              <a:rPr lang="en-US" sz="2800" b="1" i="1" dirty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funding education and guidelines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3843CC-6206-0548-B24D-8A89A0B82A85}"/>
              </a:ext>
            </a:extLst>
          </p:cNvPr>
          <p:cNvSpPr txBox="1"/>
          <p:nvPr/>
        </p:nvSpPr>
        <p:spPr>
          <a:xfrm>
            <a:off x="567267" y="2647790"/>
            <a:ext cx="4840111" cy="1846659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txBody>
          <a:bodyPr wrap="square" lIns="182880" tIns="182880" rIns="182880" bIns="182880" rtlCol="0" anchor="ctr" anchorCtr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Drug firms spend billions on marketing but are </a:t>
            </a:r>
            <a:r>
              <a:rPr lang="en-US" sz="3200" b="1" i="1" dirty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poorly monitored.</a:t>
            </a:r>
            <a:endParaRPr lang="en-US" sz="2800" b="1" i="1" dirty="0">
              <a:solidFill>
                <a:srgbClr val="FFFF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231428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animBg="1"/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PNHP Master Template">
      <a:dk1>
        <a:srgbClr val="000000"/>
      </a:dk1>
      <a:lt1>
        <a:srgbClr val="FFFFFF"/>
      </a:lt1>
      <a:dk2>
        <a:srgbClr val="323232"/>
      </a:dk2>
      <a:lt2>
        <a:srgbClr val="E3DED1"/>
      </a:lt2>
      <a:accent1>
        <a:srgbClr val="008C81"/>
      </a:accent1>
      <a:accent2>
        <a:srgbClr val="9F2936"/>
      </a:accent2>
      <a:accent3>
        <a:srgbClr val="FF9300"/>
      </a:accent3>
      <a:accent4>
        <a:srgbClr val="00539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spcAft>
            <a:spcPts val="1200"/>
          </a:spcAft>
          <a:defRPr sz="2400" dirty="0" smtClean="0">
            <a:solidFill>
              <a:schemeClr val="bg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23318</TotalTime>
  <Words>356</Words>
  <Application>Microsoft Macintosh PowerPoint</Application>
  <PresentationFormat>Widescreen</PresentationFormat>
  <Paragraphs>77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Prescription for Pharmaceutical Reform: Healing an Ailing System </vt:lpstr>
      <vt:lpstr>Six Principles of Reform</vt:lpstr>
      <vt:lpstr>Guarantee Access to  Prescription Drugs</vt:lpstr>
      <vt:lpstr>Lower Drug Prices</vt:lpstr>
      <vt:lpstr>Reform Our Drug Development Process</vt:lpstr>
      <vt:lpstr>Independent Clinical Testing</vt:lpstr>
      <vt:lpstr>Tighten Our Drug Approval Process</vt:lpstr>
      <vt:lpstr>Post-marketing Surveillance</vt:lpstr>
      <vt:lpstr>Ensure Honest Communication</vt:lpstr>
    </vt:vector>
  </TitlesOfParts>
  <Company/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 Weisbart</dc:creator>
  <cp:lastModifiedBy>Ed Weisbart</cp:lastModifiedBy>
  <cp:revision>1275</cp:revision>
  <dcterms:created xsi:type="dcterms:W3CDTF">2016-11-02T21:04:26Z</dcterms:created>
  <dcterms:modified xsi:type="dcterms:W3CDTF">2018-05-23T21:59:26Z</dcterms:modified>
</cp:coreProperties>
</file>