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722" r:id="rId2"/>
    <p:sldId id="1972" r:id="rId3"/>
    <p:sldId id="1968" r:id="rId4"/>
    <p:sldId id="1966" r:id="rId5"/>
    <p:sldId id="1971" r:id="rId6"/>
    <p:sldId id="1974" r:id="rId7"/>
    <p:sldId id="1983" r:id="rId8"/>
    <p:sldId id="1985" r:id="rId9"/>
    <p:sldId id="1980" r:id="rId10"/>
    <p:sldId id="19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73"/>
    <p:restoredTop sz="94995"/>
  </p:normalViewPr>
  <p:slideViewPr>
    <p:cSldViewPr snapToGrid="0" snapToObjects="1">
      <p:cViewPr varScale="1">
        <p:scale>
          <a:sx n="90" d="100"/>
          <a:sy n="90" d="100"/>
        </p:scale>
        <p:origin x="1216" y="184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42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33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NHP_MO 1.0.tif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7529" y="6014669"/>
            <a:ext cx="3924471" cy="843331"/>
          </a:xfrm>
          <a:prstGeom prst="rect">
            <a:avLst/>
          </a:prstGeom>
          <a:effectLst/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0" r:id="rId7"/>
    <p:sldLayoutId id="214748366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21FC8-D076-F04E-BFAE-7F2A52DA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041" y="2089561"/>
            <a:ext cx="10363200" cy="25519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7200" dirty="0"/>
              <a:t>Medicare for All</a:t>
            </a:r>
            <a:br>
              <a:rPr lang="en-US" sz="6000" dirty="0"/>
            </a:br>
            <a:r>
              <a:rPr lang="en-US" sz="4000" dirty="0"/>
              <a:t>What does it mean for dentistry?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2B93D-67A3-F949-8093-B75EE22E4934}"/>
              </a:ext>
            </a:extLst>
          </p:cNvPr>
          <p:cNvSpPr txBox="1"/>
          <p:nvPr/>
        </p:nvSpPr>
        <p:spPr>
          <a:xfrm>
            <a:off x="804041" y="4641494"/>
            <a:ext cx="532485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Ed Weisbart, MD, CPE, FAAFP</a:t>
            </a:r>
          </a:p>
          <a:p>
            <a:r>
              <a:rPr lang="en-US" sz="2000" dirty="0">
                <a:solidFill>
                  <a:schemeClr val="bg1"/>
                </a:solidFill>
              </a:rPr>
              <a:t>Physicians for a National Health Program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Chair, MO Chapter</a:t>
            </a:r>
          </a:p>
        </p:txBody>
      </p:sp>
    </p:spTree>
    <p:extLst>
      <p:ext uri="{BB962C8B-B14F-4D97-AF65-F5344CB8AC3E}">
        <p14:creationId xmlns:p14="http://schemas.microsoft.com/office/powerpoint/2010/main" val="102217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15B2-152F-2F46-A25B-C2BC0A1D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Both Bills Include “Oral Health”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985F6D1-7D96-2446-B7D3-CD2A086A6814}"/>
              </a:ext>
            </a:extLst>
          </p:cNvPr>
          <p:cNvSpPr/>
          <p:nvPr/>
        </p:nvSpPr>
        <p:spPr>
          <a:xfrm>
            <a:off x="550224" y="1983454"/>
            <a:ext cx="3381570" cy="777600"/>
          </a:xfrm>
          <a:custGeom>
            <a:avLst/>
            <a:gdLst>
              <a:gd name="connsiteX0" fmla="*/ 0 w 3381570"/>
              <a:gd name="connsiteY0" fmla="*/ 0 h 777600"/>
              <a:gd name="connsiteX1" fmla="*/ 3381570 w 3381570"/>
              <a:gd name="connsiteY1" fmla="*/ 0 h 777600"/>
              <a:gd name="connsiteX2" fmla="*/ 3381570 w 3381570"/>
              <a:gd name="connsiteY2" fmla="*/ 777600 h 777600"/>
              <a:gd name="connsiteX3" fmla="*/ 0 w 3381570"/>
              <a:gd name="connsiteY3" fmla="*/ 777600 h 777600"/>
              <a:gd name="connsiteX4" fmla="*/ 0 w 3381570"/>
              <a:gd name="connsiteY4" fmla="*/ 0 h 7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570" h="777600">
                <a:moveTo>
                  <a:pt x="0" y="0"/>
                </a:moveTo>
                <a:lnTo>
                  <a:pt x="3381570" y="0"/>
                </a:lnTo>
                <a:lnTo>
                  <a:pt x="3381570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b="1" kern="1200" dirty="0"/>
              <a:t>Exclude Dental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6957442-FB9C-DF43-A4C6-5BA4DA801125}"/>
              </a:ext>
            </a:extLst>
          </p:cNvPr>
          <p:cNvSpPr/>
          <p:nvPr/>
        </p:nvSpPr>
        <p:spPr>
          <a:xfrm>
            <a:off x="550224" y="2761054"/>
            <a:ext cx="3381570" cy="3068246"/>
          </a:xfrm>
          <a:custGeom>
            <a:avLst/>
            <a:gdLst>
              <a:gd name="connsiteX0" fmla="*/ 0 w 3381570"/>
              <a:gd name="connsiteY0" fmla="*/ 0 h 2761073"/>
              <a:gd name="connsiteX1" fmla="*/ 3381570 w 3381570"/>
              <a:gd name="connsiteY1" fmla="*/ 0 h 2761073"/>
              <a:gd name="connsiteX2" fmla="*/ 3381570 w 3381570"/>
              <a:gd name="connsiteY2" fmla="*/ 2761073 h 2761073"/>
              <a:gd name="connsiteX3" fmla="*/ 0 w 3381570"/>
              <a:gd name="connsiteY3" fmla="*/ 2761073 h 2761073"/>
              <a:gd name="connsiteX4" fmla="*/ 0 w 3381570"/>
              <a:gd name="connsiteY4" fmla="*/ 0 h 27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570" h="2761073">
                <a:moveTo>
                  <a:pt x="0" y="0"/>
                </a:moveTo>
                <a:lnTo>
                  <a:pt x="3381570" y="0"/>
                </a:lnTo>
                <a:lnTo>
                  <a:pt x="3381570" y="2761073"/>
                </a:lnTo>
                <a:lnTo>
                  <a:pt x="0" y="276107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kern="1200" dirty="0"/>
              <a:t>Wrong side of history</a:t>
            </a:r>
          </a:p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kern="1200" dirty="0"/>
              <a:t>For many, dental is more popular than medical coverage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6FD224F-B237-FC44-835D-587C2801601C}"/>
              </a:ext>
            </a:extLst>
          </p:cNvPr>
          <p:cNvSpPr/>
          <p:nvPr/>
        </p:nvSpPr>
        <p:spPr>
          <a:xfrm>
            <a:off x="4163079" y="1983454"/>
            <a:ext cx="3865843" cy="777600"/>
          </a:xfrm>
          <a:custGeom>
            <a:avLst/>
            <a:gdLst>
              <a:gd name="connsiteX0" fmla="*/ 0 w 3381570"/>
              <a:gd name="connsiteY0" fmla="*/ 0 h 777600"/>
              <a:gd name="connsiteX1" fmla="*/ 3381570 w 3381570"/>
              <a:gd name="connsiteY1" fmla="*/ 0 h 777600"/>
              <a:gd name="connsiteX2" fmla="*/ 3381570 w 3381570"/>
              <a:gd name="connsiteY2" fmla="*/ 777600 h 777600"/>
              <a:gd name="connsiteX3" fmla="*/ 0 w 3381570"/>
              <a:gd name="connsiteY3" fmla="*/ 777600 h 777600"/>
              <a:gd name="connsiteX4" fmla="*/ 0 w 3381570"/>
              <a:gd name="connsiteY4" fmla="*/ 0 h 7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570" h="777600">
                <a:moveTo>
                  <a:pt x="0" y="0"/>
                </a:moveTo>
                <a:lnTo>
                  <a:pt x="3381570" y="0"/>
                </a:lnTo>
                <a:lnTo>
                  <a:pt x="3381570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b="1" kern="1200" dirty="0"/>
              <a:t>Insurance Design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2AFE377-2767-5940-9BDE-8DBF3D7C5449}"/>
              </a:ext>
            </a:extLst>
          </p:cNvPr>
          <p:cNvSpPr/>
          <p:nvPr/>
        </p:nvSpPr>
        <p:spPr>
          <a:xfrm>
            <a:off x="4163079" y="2761054"/>
            <a:ext cx="3865843" cy="3068246"/>
          </a:xfrm>
          <a:custGeom>
            <a:avLst/>
            <a:gdLst>
              <a:gd name="connsiteX0" fmla="*/ 0 w 3381570"/>
              <a:gd name="connsiteY0" fmla="*/ 0 h 2761073"/>
              <a:gd name="connsiteX1" fmla="*/ 3381570 w 3381570"/>
              <a:gd name="connsiteY1" fmla="*/ 0 h 2761073"/>
              <a:gd name="connsiteX2" fmla="*/ 3381570 w 3381570"/>
              <a:gd name="connsiteY2" fmla="*/ 2761073 h 2761073"/>
              <a:gd name="connsiteX3" fmla="*/ 0 w 3381570"/>
              <a:gd name="connsiteY3" fmla="*/ 2761073 h 2761073"/>
              <a:gd name="connsiteX4" fmla="*/ 0 w 3381570"/>
              <a:gd name="connsiteY4" fmla="*/ 0 h 27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570" h="2761073">
                <a:moveTo>
                  <a:pt x="0" y="0"/>
                </a:moveTo>
                <a:lnTo>
                  <a:pt x="3381570" y="0"/>
                </a:lnTo>
                <a:lnTo>
                  <a:pt x="3381570" y="2761073"/>
                </a:lnTo>
                <a:lnTo>
                  <a:pt x="0" y="276107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dirty="0"/>
              <a:t>Model after Part A? B? C? D? Which? </a:t>
            </a:r>
          </a:p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dirty="0"/>
              <a:t>Benefit design of prevention, extraction, and…?</a:t>
            </a:r>
          </a:p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dirty="0"/>
              <a:t>Annual $ max? Why?</a:t>
            </a:r>
            <a:endParaRPr lang="en-US" sz="2700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F9A02A6-60CD-CD40-A3FA-8DA46E7BB8E4}"/>
              </a:ext>
            </a:extLst>
          </p:cNvPr>
          <p:cNvSpPr/>
          <p:nvPr/>
        </p:nvSpPr>
        <p:spPr>
          <a:xfrm>
            <a:off x="8260204" y="1983454"/>
            <a:ext cx="3381570" cy="777600"/>
          </a:xfrm>
          <a:custGeom>
            <a:avLst/>
            <a:gdLst>
              <a:gd name="connsiteX0" fmla="*/ 0 w 3381570"/>
              <a:gd name="connsiteY0" fmla="*/ 0 h 777600"/>
              <a:gd name="connsiteX1" fmla="*/ 3381570 w 3381570"/>
              <a:gd name="connsiteY1" fmla="*/ 0 h 777600"/>
              <a:gd name="connsiteX2" fmla="*/ 3381570 w 3381570"/>
              <a:gd name="connsiteY2" fmla="*/ 777600 h 777600"/>
              <a:gd name="connsiteX3" fmla="*/ 0 w 3381570"/>
              <a:gd name="connsiteY3" fmla="*/ 777600 h 777600"/>
              <a:gd name="connsiteX4" fmla="*/ 0 w 3381570"/>
              <a:gd name="connsiteY4" fmla="*/ 0 h 77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570" h="777600">
                <a:moveTo>
                  <a:pt x="0" y="0"/>
                </a:moveTo>
                <a:lnTo>
                  <a:pt x="3381570" y="0"/>
                </a:lnTo>
                <a:lnTo>
                  <a:pt x="3381570" y="777600"/>
                </a:lnTo>
                <a:lnTo>
                  <a:pt x="0" y="7776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09728" rIns="192024" bIns="10972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b="1" dirty="0"/>
              <a:t>Practice Impact</a:t>
            </a:r>
            <a:endParaRPr lang="en-US" sz="2700" b="1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4616902-1DA9-5245-92B9-DDEC1DFF6562}"/>
              </a:ext>
            </a:extLst>
          </p:cNvPr>
          <p:cNvSpPr/>
          <p:nvPr/>
        </p:nvSpPr>
        <p:spPr>
          <a:xfrm>
            <a:off x="8260204" y="2761054"/>
            <a:ext cx="3381570" cy="3068246"/>
          </a:xfrm>
          <a:custGeom>
            <a:avLst/>
            <a:gdLst>
              <a:gd name="connsiteX0" fmla="*/ 0 w 3381570"/>
              <a:gd name="connsiteY0" fmla="*/ 0 h 2761073"/>
              <a:gd name="connsiteX1" fmla="*/ 3381570 w 3381570"/>
              <a:gd name="connsiteY1" fmla="*/ 0 h 2761073"/>
              <a:gd name="connsiteX2" fmla="*/ 3381570 w 3381570"/>
              <a:gd name="connsiteY2" fmla="*/ 2761073 h 2761073"/>
              <a:gd name="connsiteX3" fmla="*/ 0 w 3381570"/>
              <a:gd name="connsiteY3" fmla="*/ 2761073 h 2761073"/>
              <a:gd name="connsiteX4" fmla="*/ 0 w 3381570"/>
              <a:gd name="connsiteY4" fmla="*/ 0 h 276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570" h="2761073">
                <a:moveTo>
                  <a:pt x="0" y="0"/>
                </a:moveTo>
                <a:lnTo>
                  <a:pt x="3381570" y="0"/>
                </a:lnTo>
                <a:lnTo>
                  <a:pt x="3381570" y="2761073"/>
                </a:lnTo>
                <a:lnTo>
                  <a:pt x="0" y="276107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dirty="0"/>
              <a:t>Less admin load</a:t>
            </a:r>
          </a:p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dirty="0"/>
              <a:t>Less bad debt</a:t>
            </a:r>
            <a:endParaRPr lang="en-US" sz="2700" kern="1200" dirty="0"/>
          </a:p>
          <a:p>
            <a:pPr marL="228600" lvl="1" indent="-228600" algn="l" defTabSz="12001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700" kern="1200" dirty="0"/>
              <a:t>More patients = more upsells beyond basic covered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32F64-266B-EF4F-976E-33E2C5D3A17B}"/>
              </a:ext>
            </a:extLst>
          </p:cNvPr>
          <p:cNvSpPr txBox="1"/>
          <p:nvPr/>
        </p:nvSpPr>
        <p:spPr>
          <a:xfrm>
            <a:off x="838200" y="1274324"/>
            <a:ext cx="6539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i="1" dirty="0">
                <a:solidFill>
                  <a:srgbClr val="FFFF00"/>
                </a:solidFill>
              </a:rPr>
              <a:t>Many open issues. Take a stand!</a:t>
            </a:r>
          </a:p>
        </p:txBody>
      </p:sp>
    </p:spTree>
    <p:extLst>
      <p:ext uri="{BB962C8B-B14F-4D97-AF65-F5344CB8AC3E}">
        <p14:creationId xmlns:p14="http://schemas.microsoft.com/office/powerpoint/2010/main" val="12320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  <p:bldP spid="8" grpId="0" animBg="1"/>
      <p:bldP spid="9" grpId="0" uiExpand="1" build="p" animBg="1"/>
      <p:bldP spid="10" grpId="0" animBg="1"/>
      <p:bldP spid="1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F266-2B95-EC4F-BB8E-65735921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 Really Wants Dentists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B55E4-8D47-294F-A9CB-D6485D5B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2399"/>
            <a:ext cx="7149084" cy="4448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8BC47-2E2B-E441-BBEE-764C1108564D}"/>
              </a:ext>
            </a:extLst>
          </p:cNvPr>
          <p:cNvSpPr txBox="1"/>
          <p:nvPr/>
        </p:nvSpPr>
        <p:spPr>
          <a:xfrm>
            <a:off x="8202168" y="2313432"/>
            <a:ext cx="337464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Non-partisan.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Non-political.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Non-policy.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Just clinical work.</a:t>
            </a:r>
          </a:p>
        </p:txBody>
      </p:sp>
    </p:spTree>
    <p:extLst>
      <p:ext uri="{BB962C8B-B14F-4D97-AF65-F5344CB8AC3E}">
        <p14:creationId xmlns:p14="http://schemas.microsoft.com/office/powerpoint/2010/main" val="22086689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570387-9C74-1D47-BB0C-1FF00526D6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85A728-F67E-C340-BF34-84D54F88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-6097"/>
            <a:ext cx="10296144" cy="6864097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602A3-43A3-BF40-B404-79E09BA0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0725"/>
            <a:ext cx="1699192" cy="10572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414920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2426978-EBFD-9843-9FF3-77462D1338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77BF-08DD-C444-BB60-C3F1414FB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80510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C20DB-4964-A947-8D1E-49237449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0725"/>
            <a:ext cx="1699192" cy="10572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852011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9D5EE2-6A3D-A444-BA51-65D1F33952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outdoor, ground, child&#13;&#10;&#13;&#10;Description automatically generated">
            <a:extLst>
              <a:ext uri="{FF2B5EF4-FFF2-40B4-BE49-F238E27FC236}">
                <a16:creationId xmlns:a16="http://schemas.microsoft.com/office/drawing/2014/main" id="{4E23AB50-8BEA-C648-9DFB-7D88644AE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3284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13DCC-7379-C742-B2D9-F88C426F5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0725"/>
            <a:ext cx="1699192" cy="10572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899121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6493E8-BC3A-E74C-BFE7-82B80015D8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7BCA9-EDBD-F847-A4ED-AFDC07EE9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9ACE0-9511-E649-9161-8A1B9379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0725"/>
            <a:ext cx="1699192" cy="10572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28526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15B2-152F-2F46-A25B-C2BC0A1D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for All Needs Dentistry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46E72-338D-2F41-AEDD-58F6313F3BD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https://ubcmj.med.ubc.ca/ubcmj-volume-7-issue-1/dental-care-in-canada-the-need-for-incorporation-into-publicly-funded-health-care/dental-care-in-canada-the-need-for-incorporation-into-publicly-funded-health-care/</a:t>
            </a:r>
          </a:p>
          <a:p>
            <a:r>
              <a:rPr lang="en-US" dirty="0"/>
              <a:t>https://www.commonwealthfund.org/publications/issue-briefs/2018/jan/how-medicare-could-provide-dental-vision-and-hearing-care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04FF6-2AC6-294C-AA33-206A115C79EF}"/>
              </a:ext>
            </a:extLst>
          </p:cNvPr>
          <p:cNvSpPr txBox="1"/>
          <p:nvPr/>
        </p:nvSpPr>
        <p:spPr>
          <a:xfrm>
            <a:off x="765230" y="2037184"/>
            <a:ext cx="10661541" cy="391588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Coronary Artery Disease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Diabetes 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End Stage Renal Disease 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Preterm Labor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Pneumonia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Alzheimer’s Disease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Depression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Falls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Isolation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Emergency Department use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Skilled Nursing Facility use</a:t>
            </a:r>
          </a:p>
          <a:p>
            <a:pPr marL="236538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Greater dependence on family caregivers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AE643-BC8C-7142-93BB-710E9CE88134}"/>
              </a:ext>
            </a:extLst>
          </p:cNvPr>
          <p:cNvSpPr txBox="1"/>
          <p:nvPr/>
        </p:nvSpPr>
        <p:spPr>
          <a:xfrm>
            <a:off x="838200" y="1309843"/>
            <a:ext cx="95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Examples of problems potentially </a:t>
            </a:r>
            <a:r>
              <a:rPr lang="en-US" sz="2400" b="1" i="1" dirty="0">
                <a:solidFill>
                  <a:srgbClr val="FFFF00"/>
                </a:solidFill>
              </a:rPr>
              <a:t>exacerbated by poor dentition</a:t>
            </a:r>
          </a:p>
        </p:txBody>
      </p:sp>
    </p:spTree>
    <p:extLst>
      <p:ext uri="{BB962C8B-B14F-4D97-AF65-F5344CB8AC3E}">
        <p14:creationId xmlns:p14="http://schemas.microsoft.com/office/powerpoint/2010/main" val="41273876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1085-408C-B149-AC61-318C7843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Lack of Dental Access </a:t>
            </a:r>
            <a:br>
              <a:rPr lang="en-US" dirty="0"/>
            </a:br>
            <a:r>
              <a:rPr lang="en-US" dirty="0"/>
              <a:t>Is Tragic and Expensive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A22BC-E0C3-F840-B803-BB35D056B7A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www.commonwealthfund.org</a:t>
            </a:r>
            <a:r>
              <a:rPr lang="en-US" dirty="0"/>
              <a:t>/publications/issue-briefs/2018/</a:t>
            </a:r>
            <a:r>
              <a:rPr lang="en-US" dirty="0" err="1"/>
              <a:t>jan</a:t>
            </a:r>
            <a:r>
              <a:rPr lang="en-US" dirty="0"/>
              <a:t>/how-</a:t>
            </a:r>
            <a:r>
              <a:rPr lang="en-US" dirty="0" err="1"/>
              <a:t>medicare</a:t>
            </a:r>
            <a:r>
              <a:rPr lang="en-US" dirty="0"/>
              <a:t>-could-provide-dental-vision-and-hearing-care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https://www.cdc.gov/oralhealth/basics/index.html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https://www.statnews.com/2017/07/17/dentistry-medicine-division/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http://www.ada.org/~/media/ADA/Science%20and%20Research/HPI/Files/HPIBrief_0415_2.ashx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364606-99E3-2240-96D3-DEAAB3D18BD0}"/>
              </a:ext>
            </a:extLst>
          </p:cNvPr>
          <p:cNvSpPr/>
          <p:nvPr/>
        </p:nvSpPr>
        <p:spPr>
          <a:xfrm>
            <a:off x="8242257" y="2518347"/>
            <a:ext cx="3385138" cy="3264386"/>
          </a:xfrm>
          <a:custGeom>
            <a:avLst/>
            <a:gdLst>
              <a:gd name="connsiteX0" fmla="*/ 0 w 5028193"/>
              <a:gd name="connsiteY0" fmla="*/ 0 h 2371680"/>
              <a:gd name="connsiteX1" fmla="*/ 5028193 w 5028193"/>
              <a:gd name="connsiteY1" fmla="*/ 0 h 2371680"/>
              <a:gd name="connsiteX2" fmla="*/ 5028193 w 5028193"/>
              <a:gd name="connsiteY2" fmla="*/ 2371680 h 2371680"/>
              <a:gd name="connsiteX3" fmla="*/ 0 w 5028193"/>
              <a:gd name="connsiteY3" fmla="*/ 2371680 h 2371680"/>
              <a:gd name="connsiteX4" fmla="*/ 0 w 5028193"/>
              <a:gd name="connsiteY4" fmla="*/ 0 h 237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193" h="2371680">
                <a:moveTo>
                  <a:pt x="0" y="0"/>
                </a:moveTo>
                <a:lnTo>
                  <a:pt x="5028193" y="0"/>
                </a:lnTo>
                <a:lnTo>
                  <a:pt x="5028193" y="2371680"/>
                </a:lnTo>
                <a:lnTo>
                  <a:pt x="0" y="2371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91440" rIns="182880" bIns="224028" numCol="1" spcCol="1270" anchor="t" anchorCtr="0">
            <a:noAutofit/>
          </a:bodyPr>
          <a:lstStyle/>
          <a:p>
            <a:pPr marL="0" lvl="1" algn="l" defTabSz="1244600"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Oral health problems cost the USA $6 Billion in productivity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82EE5DD-0E36-8244-A197-032AC1838471}"/>
              </a:ext>
            </a:extLst>
          </p:cNvPr>
          <p:cNvSpPr/>
          <p:nvPr/>
        </p:nvSpPr>
        <p:spPr>
          <a:xfrm>
            <a:off x="4670904" y="2518347"/>
            <a:ext cx="3385138" cy="3264386"/>
          </a:xfrm>
          <a:custGeom>
            <a:avLst/>
            <a:gdLst>
              <a:gd name="connsiteX0" fmla="*/ 0 w 5028193"/>
              <a:gd name="connsiteY0" fmla="*/ 0 h 2371680"/>
              <a:gd name="connsiteX1" fmla="*/ 5028193 w 5028193"/>
              <a:gd name="connsiteY1" fmla="*/ 0 h 2371680"/>
              <a:gd name="connsiteX2" fmla="*/ 5028193 w 5028193"/>
              <a:gd name="connsiteY2" fmla="*/ 2371680 h 2371680"/>
              <a:gd name="connsiteX3" fmla="*/ 0 w 5028193"/>
              <a:gd name="connsiteY3" fmla="*/ 2371680 h 2371680"/>
              <a:gd name="connsiteX4" fmla="*/ 0 w 5028193"/>
              <a:gd name="connsiteY4" fmla="*/ 0 h 237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193" h="2371680">
                <a:moveTo>
                  <a:pt x="0" y="0"/>
                </a:moveTo>
                <a:lnTo>
                  <a:pt x="5028193" y="0"/>
                </a:lnTo>
                <a:lnTo>
                  <a:pt x="5028193" y="2371680"/>
                </a:lnTo>
                <a:lnTo>
                  <a:pt x="0" y="2371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91440" rIns="182880" bIns="224028" numCol="1" spcCol="1270" anchor="t" anchorCtr="0">
            <a:noAutofit/>
          </a:bodyPr>
          <a:lstStyle/>
          <a:p>
            <a:pPr marL="0" lvl="1" algn="l" defTabSz="1244600"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At $749 per visit, Emergency Department dental visits cost the USA $1.6 Billion in 2012.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86709-DF83-384D-8FA7-B3C144523BA9}"/>
              </a:ext>
            </a:extLst>
          </p:cNvPr>
          <p:cNvSpPr txBox="1"/>
          <p:nvPr/>
        </p:nvSpPr>
        <p:spPr>
          <a:xfrm>
            <a:off x="8636000" y="578273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BF506DD-F9EF-A54A-8E30-CDECDC0A4C90}"/>
              </a:ext>
            </a:extLst>
          </p:cNvPr>
          <p:cNvSpPr/>
          <p:nvPr/>
        </p:nvSpPr>
        <p:spPr>
          <a:xfrm>
            <a:off x="8242257" y="1610784"/>
            <a:ext cx="3385138" cy="892573"/>
          </a:xfrm>
          <a:custGeom>
            <a:avLst/>
            <a:gdLst>
              <a:gd name="connsiteX0" fmla="*/ 0 w 5028193"/>
              <a:gd name="connsiteY0" fmla="*/ 0 h 1555200"/>
              <a:gd name="connsiteX1" fmla="*/ 5028193 w 5028193"/>
              <a:gd name="connsiteY1" fmla="*/ 0 h 1555200"/>
              <a:gd name="connsiteX2" fmla="*/ 5028193 w 5028193"/>
              <a:gd name="connsiteY2" fmla="*/ 1555200 h 1555200"/>
              <a:gd name="connsiteX3" fmla="*/ 0 w 5028193"/>
              <a:gd name="connsiteY3" fmla="*/ 1555200 h 1555200"/>
              <a:gd name="connsiteX4" fmla="*/ 0 w 5028193"/>
              <a:gd name="connsiteY4" fmla="*/ 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193" h="1555200">
                <a:moveTo>
                  <a:pt x="0" y="0"/>
                </a:moveTo>
                <a:lnTo>
                  <a:pt x="5028193" y="0"/>
                </a:lnTo>
                <a:lnTo>
                  <a:pt x="5028193" y="1555200"/>
                </a:lnTo>
                <a:lnTo>
                  <a:pt x="0" y="15552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CDC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65E5187-10F6-A440-BD10-6FCC95D34790}"/>
              </a:ext>
            </a:extLst>
          </p:cNvPr>
          <p:cNvSpPr/>
          <p:nvPr/>
        </p:nvSpPr>
        <p:spPr>
          <a:xfrm>
            <a:off x="4670904" y="1610784"/>
            <a:ext cx="3385138" cy="892573"/>
          </a:xfrm>
          <a:custGeom>
            <a:avLst/>
            <a:gdLst>
              <a:gd name="connsiteX0" fmla="*/ 0 w 5028193"/>
              <a:gd name="connsiteY0" fmla="*/ 0 h 1555200"/>
              <a:gd name="connsiteX1" fmla="*/ 5028193 w 5028193"/>
              <a:gd name="connsiteY1" fmla="*/ 0 h 1555200"/>
              <a:gd name="connsiteX2" fmla="*/ 5028193 w 5028193"/>
              <a:gd name="connsiteY2" fmla="*/ 1555200 h 1555200"/>
              <a:gd name="connsiteX3" fmla="*/ 0 w 5028193"/>
              <a:gd name="connsiteY3" fmla="*/ 1555200 h 1555200"/>
              <a:gd name="connsiteX4" fmla="*/ 0 w 5028193"/>
              <a:gd name="connsiteY4" fmla="*/ 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193" h="1555200">
                <a:moveTo>
                  <a:pt x="0" y="0"/>
                </a:moveTo>
                <a:lnTo>
                  <a:pt x="5028193" y="0"/>
                </a:lnTo>
                <a:lnTo>
                  <a:pt x="5028193" y="1555200"/>
                </a:lnTo>
                <a:lnTo>
                  <a:pt x="0" y="15552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ADA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46C0257-9857-AC48-B146-64CE56BB0191}"/>
              </a:ext>
            </a:extLst>
          </p:cNvPr>
          <p:cNvSpPr/>
          <p:nvPr/>
        </p:nvSpPr>
        <p:spPr>
          <a:xfrm>
            <a:off x="564606" y="1607126"/>
            <a:ext cx="3920084" cy="892573"/>
          </a:xfrm>
          <a:custGeom>
            <a:avLst/>
            <a:gdLst>
              <a:gd name="connsiteX0" fmla="*/ 0 w 5028193"/>
              <a:gd name="connsiteY0" fmla="*/ 0 h 1555200"/>
              <a:gd name="connsiteX1" fmla="*/ 5028193 w 5028193"/>
              <a:gd name="connsiteY1" fmla="*/ 0 h 1555200"/>
              <a:gd name="connsiteX2" fmla="*/ 5028193 w 5028193"/>
              <a:gd name="connsiteY2" fmla="*/ 1555200 h 1555200"/>
              <a:gd name="connsiteX3" fmla="*/ 0 w 5028193"/>
              <a:gd name="connsiteY3" fmla="*/ 1555200 h 1555200"/>
              <a:gd name="connsiteX4" fmla="*/ 0 w 5028193"/>
              <a:gd name="connsiteY4" fmla="*/ 0 h 155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193" h="1555200">
                <a:moveTo>
                  <a:pt x="0" y="0"/>
                </a:moveTo>
                <a:lnTo>
                  <a:pt x="5028193" y="0"/>
                </a:lnTo>
                <a:lnTo>
                  <a:pt x="5028193" y="1555200"/>
                </a:lnTo>
                <a:lnTo>
                  <a:pt x="0" y="15552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162560" rIns="284480" bIns="16256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/>
              <a:t>Commonwealth Fund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9105DAD-0473-194E-A680-A5B3488322E4}"/>
              </a:ext>
            </a:extLst>
          </p:cNvPr>
          <p:cNvSpPr/>
          <p:nvPr/>
        </p:nvSpPr>
        <p:spPr>
          <a:xfrm>
            <a:off x="564606" y="2514689"/>
            <a:ext cx="3920084" cy="3264386"/>
          </a:xfrm>
          <a:custGeom>
            <a:avLst/>
            <a:gdLst>
              <a:gd name="connsiteX0" fmla="*/ 0 w 5028193"/>
              <a:gd name="connsiteY0" fmla="*/ 0 h 2371680"/>
              <a:gd name="connsiteX1" fmla="*/ 5028193 w 5028193"/>
              <a:gd name="connsiteY1" fmla="*/ 0 h 2371680"/>
              <a:gd name="connsiteX2" fmla="*/ 5028193 w 5028193"/>
              <a:gd name="connsiteY2" fmla="*/ 2371680 h 2371680"/>
              <a:gd name="connsiteX3" fmla="*/ 0 w 5028193"/>
              <a:gd name="connsiteY3" fmla="*/ 2371680 h 2371680"/>
              <a:gd name="connsiteX4" fmla="*/ 0 w 5028193"/>
              <a:gd name="connsiteY4" fmla="*/ 0 h 237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8193" h="2371680">
                <a:moveTo>
                  <a:pt x="0" y="0"/>
                </a:moveTo>
                <a:lnTo>
                  <a:pt x="5028193" y="0"/>
                </a:lnTo>
                <a:lnTo>
                  <a:pt x="5028193" y="2371680"/>
                </a:lnTo>
                <a:lnTo>
                  <a:pt x="0" y="2371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91440" rIns="182880" bIns="224028" numCol="1" spcCol="127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70% of Medicare beneficiaries who had trouble eating because of their teeth did not go to a dentist in the past year.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7D999-FCD2-7F47-8298-88952C1A7B61}"/>
              </a:ext>
            </a:extLst>
          </p:cNvPr>
          <p:cNvSpPr/>
          <p:nvPr/>
        </p:nvSpPr>
        <p:spPr>
          <a:xfrm>
            <a:off x="1344119" y="4592856"/>
            <a:ext cx="9503763" cy="1084311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health system that under-treats dental problems will have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worse outcomes and higher costs</a:t>
            </a:r>
          </a:p>
        </p:txBody>
      </p:sp>
    </p:spTree>
    <p:extLst>
      <p:ext uri="{BB962C8B-B14F-4D97-AF65-F5344CB8AC3E}">
        <p14:creationId xmlns:p14="http://schemas.microsoft.com/office/powerpoint/2010/main" val="42878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9" grpId="0" animBg="1"/>
      <p:bldP spid="12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15B2-152F-2F46-A25B-C2BC0A1D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Bills Include “Oral Health”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7D17D2-6EDA-D34C-905E-9080088B6DC7}"/>
              </a:ext>
            </a:extLst>
          </p:cNvPr>
          <p:cNvSpPr/>
          <p:nvPr/>
        </p:nvSpPr>
        <p:spPr>
          <a:xfrm>
            <a:off x="838252" y="2296628"/>
            <a:ext cx="4913783" cy="3604441"/>
          </a:xfrm>
          <a:custGeom>
            <a:avLst/>
            <a:gdLst>
              <a:gd name="connsiteX0" fmla="*/ 0 w 4913783"/>
              <a:gd name="connsiteY0" fmla="*/ 0 h 3659085"/>
              <a:gd name="connsiteX1" fmla="*/ 4913783 w 4913783"/>
              <a:gd name="connsiteY1" fmla="*/ 0 h 3659085"/>
              <a:gd name="connsiteX2" fmla="*/ 4913783 w 4913783"/>
              <a:gd name="connsiteY2" fmla="*/ 3659085 h 3659085"/>
              <a:gd name="connsiteX3" fmla="*/ 0 w 4913783"/>
              <a:gd name="connsiteY3" fmla="*/ 3659085 h 3659085"/>
              <a:gd name="connsiteX4" fmla="*/ 0 w 4913783"/>
              <a:gd name="connsiteY4" fmla="*/ 0 h 36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3659085">
                <a:moveTo>
                  <a:pt x="0" y="0"/>
                </a:moveTo>
                <a:lnTo>
                  <a:pt x="4913783" y="0"/>
                </a:lnTo>
                <a:lnTo>
                  <a:pt x="4913783" y="3659085"/>
                </a:lnTo>
                <a:lnTo>
                  <a:pt x="0" y="3659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54" tIns="165354" rIns="220472" bIns="248031" numCol="1" spcCol="1270" anchor="t" anchorCtr="0">
            <a:noAutofit/>
          </a:bodyPr>
          <a:lstStyle/>
          <a:p>
            <a:pPr marL="0" lvl="1" algn="l" defTabSz="1377950">
              <a:lnSpc>
                <a:spcPct val="100000"/>
              </a:lnSpc>
              <a:spcBef>
                <a:spcPct val="0"/>
              </a:spcBef>
            </a:pPr>
            <a:r>
              <a:rPr lang="en-US" sz="2800" kern="1200" dirty="0"/>
              <a:t>“The </a:t>
            </a:r>
            <a:r>
              <a:rPr lang="en-US" sz="2800" b="1" kern="1200" dirty="0"/>
              <a:t>full scope </a:t>
            </a:r>
            <a:r>
              <a:rPr lang="en-US" sz="2800" kern="1200" dirty="0"/>
              <a:t>of dental services, services, including periodontics, oral surgery, and endodontics, but </a:t>
            </a:r>
            <a:r>
              <a:rPr lang="en-US" sz="2800" b="1" kern="1200" dirty="0"/>
              <a:t>not including </a:t>
            </a:r>
          </a:p>
          <a:p>
            <a:pPr marL="0" lvl="1" algn="l" defTabSz="1377950">
              <a:lnSpc>
                <a:spcPct val="100000"/>
              </a:lnSpc>
              <a:spcBef>
                <a:spcPct val="0"/>
              </a:spcBef>
            </a:pPr>
            <a:r>
              <a:rPr lang="en-US" sz="2800" b="1" kern="1200" dirty="0"/>
              <a:t>cosmetic </a:t>
            </a:r>
          </a:p>
          <a:p>
            <a:pPr marL="0" lvl="1" algn="l" defTabSz="137795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/>
              <a:t>dentistry</a:t>
            </a:r>
            <a:r>
              <a:rPr lang="en-US" sz="2800" kern="1200" dirty="0"/>
              <a:t>.” </a:t>
            </a:r>
          </a:p>
          <a:p>
            <a:pPr marL="0" lvl="1" algn="l" defTabSz="13779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000" kern="1200" dirty="0"/>
              <a:t>102(a)11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3D6D3FF-E4A1-0142-A52D-8A495E866792}"/>
              </a:ext>
            </a:extLst>
          </p:cNvPr>
          <p:cNvSpPr/>
          <p:nvPr/>
        </p:nvSpPr>
        <p:spPr>
          <a:xfrm>
            <a:off x="6439965" y="2296628"/>
            <a:ext cx="4913783" cy="3604441"/>
          </a:xfrm>
          <a:custGeom>
            <a:avLst/>
            <a:gdLst>
              <a:gd name="connsiteX0" fmla="*/ 0 w 4913783"/>
              <a:gd name="connsiteY0" fmla="*/ 0 h 3659085"/>
              <a:gd name="connsiteX1" fmla="*/ 4913783 w 4913783"/>
              <a:gd name="connsiteY1" fmla="*/ 0 h 3659085"/>
              <a:gd name="connsiteX2" fmla="*/ 4913783 w 4913783"/>
              <a:gd name="connsiteY2" fmla="*/ 3659085 h 3659085"/>
              <a:gd name="connsiteX3" fmla="*/ 0 w 4913783"/>
              <a:gd name="connsiteY3" fmla="*/ 3659085 h 3659085"/>
              <a:gd name="connsiteX4" fmla="*/ 0 w 4913783"/>
              <a:gd name="connsiteY4" fmla="*/ 0 h 36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3659085">
                <a:moveTo>
                  <a:pt x="0" y="0"/>
                </a:moveTo>
                <a:lnTo>
                  <a:pt x="4913783" y="0"/>
                </a:lnTo>
                <a:lnTo>
                  <a:pt x="4913783" y="3659085"/>
                </a:lnTo>
                <a:lnTo>
                  <a:pt x="0" y="36590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54" tIns="165354" rIns="220472" bIns="248031" numCol="1" spcCol="1270" anchor="t" anchorCtr="0">
            <a:noAutofit/>
          </a:bodyPr>
          <a:lstStyle/>
          <a:p>
            <a:pPr marL="0" lvl="1" algn="l" defTabSz="13779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800" kern="1200" dirty="0"/>
              <a:t>“</a:t>
            </a:r>
            <a:r>
              <a:rPr lang="en-US" sz="2800" b="1" kern="1200" dirty="0"/>
              <a:t>Oral health</a:t>
            </a:r>
            <a:r>
              <a:rPr lang="en-US" sz="2800" kern="1200" dirty="0"/>
              <a:t>, audiology, and vision services.” </a:t>
            </a:r>
          </a:p>
          <a:p>
            <a:pPr marL="0" lvl="1" algn="l" defTabSz="13779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000" kern="1200" dirty="0"/>
              <a:t>201(a)(9)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BDCBED3-8F50-6C42-8FD6-47ACE7E434BB}"/>
              </a:ext>
            </a:extLst>
          </p:cNvPr>
          <p:cNvSpPr/>
          <p:nvPr/>
        </p:nvSpPr>
        <p:spPr>
          <a:xfrm>
            <a:off x="838252" y="1434819"/>
            <a:ext cx="4913783" cy="1031934"/>
          </a:xfrm>
          <a:custGeom>
            <a:avLst/>
            <a:gdLst>
              <a:gd name="connsiteX0" fmla="*/ 0 w 4913783"/>
              <a:gd name="connsiteY0" fmla="*/ 0 h 892800"/>
              <a:gd name="connsiteX1" fmla="*/ 4913783 w 4913783"/>
              <a:gd name="connsiteY1" fmla="*/ 0 h 892800"/>
              <a:gd name="connsiteX2" fmla="*/ 4913783 w 4913783"/>
              <a:gd name="connsiteY2" fmla="*/ 892800 h 892800"/>
              <a:gd name="connsiteX3" fmla="*/ 0 w 4913783"/>
              <a:gd name="connsiteY3" fmla="*/ 892800 h 892800"/>
              <a:gd name="connsiteX4" fmla="*/ 0 w 4913783"/>
              <a:gd name="connsiteY4" fmla="*/ 0 h 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892800">
                <a:moveTo>
                  <a:pt x="0" y="0"/>
                </a:moveTo>
                <a:lnTo>
                  <a:pt x="4913783" y="0"/>
                </a:lnTo>
                <a:lnTo>
                  <a:pt x="4913783" y="892800"/>
                </a:lnTo>
                <a:lnTo>
                  <a:pt x="0" y="892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/>
              <a:t>HR 676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kern="1200" dirty="0"/>
              <a:t>Unchanged since 2003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86FF2DE-5E82-9D40-887F-3D692B6EB214}"/>
              </a:ext>
            </a:extLst>
          </p:cNvPr>
          <p:cNvSpPr/>
          <p:nvPr/>
        </p:nvSpPr>
        <p:spPr>
          <a:xfrm>
            <a:off x="6439965" y="1434819"/>
            <a:ext cx="4913783" cy="1031934"/>
          </a:xfrm>
          <a:custGeom>
            <a:avLst/>
            <a:gdLst>
              <a:gd name="connsiteX0" fmla="*/ 0 w 4913783"/>
              <a:gd name="connsiteY0" fmla="*/ 0 h 892800"/>
              <a:gd name="connsiteX1" fmla="*/ 4913783 w 4913783"/>
              <a:gd name="connsiteY1" fmla="*/ 0 h 892800"/>
              <a:gd name="connsiteX2" fmla="*/ 4913783 w 4913783"/>
              <a:gd name="connsiteY2" fmla="*/ 892800 h 892800"/>
              <a:gd name="connsiteX3" fmla="*/ 0 w 4913783"/>
              <a:gd name="connsiteY3" fmla="*/ 892800 h 892800"/>
              <a:gd name="connsiteX4" fmla="*/ 0 w 4913783"/>
              <a:gd name="connsiteY4" fmla="*/ 0 h 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892800">
                <a:moveTo>
                  <a:pt x="0" y="0"/>
                </a:moveTo>
                <a:lnTo>
                  <a:pt x="4913783" y="0"/>
                </a:lnTo>
                <a:lnTo>
                  <a:pt x="4913783" y="892800"/>
                </a:lnTo>
                <a:lnTo>
                  <a:pt x="0" y="8928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kern="1200" dirty="0"/>
              <a:t>SB 1804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Introduced 2017</a:t>
            </a:r>
            <a:endParaRPr lang="en-US" sz="2800" b="1" kern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2C7D2-A825-DA47-9B02-3CB7AD2A7594}"/>
              </a:ext>
            </a:extLst>
          </p:cNvPr>
          <p:cNvSpPr/>
          <p:nvPr/>
        </p:nvSpPr>
        <p:spPr>
          <a:xfrm>
            <a:off x="2868930" y="4316817"/>
            <a:ext cx="6454141" cy="120205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Now is the time for dentists to </a:t>
            </a:r>
          </a:p>
          <a:p>
            <a:pPr algn="ctr"/>
            <a:r>
              <a:rPr lang="en-US" sz="3200" b="1" dirty="0"/>
              <a:t>weigh in on the benefit design</a:t>
            </a:r>
          </a:p>
        </p:txBody>
      </p:sp>
    </p:spTree>
    <p:extLst>
      <p:ext uri="{BB962C8B-B14F-4D97-AF65-F5344CB8AC3E}">
        <p14:creationId xmlns:p14="http://schemas.microsoft.com/office/powerpoint/2010/main" val="21956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26362</TotalTime>
  <Words>409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Medicare for All What does it mean for dentistry?</vt:lpstr>
      <vt:lpstr>America Really Wants Dentists</vt:lpstr>
      <vt:lpstr>PowerPoint Presentation</vt:lpstr>
      <vt:lpstr>PowerPoint Presentation</vt:lpstr>
      <vt:lpstr>PowerPoint Presentation</vt:lpstr>
      <vt:lpstr>PowerPoint Presentation</vt:lpstr>
      <vt:lpstr>Medicare for All Needs Dentistry</vt:lpstr>
      <vt:lpstr>Lack of Dental Access  Is Tragic and Expensive</vt:lpstr>
      <vt:lpstr>Both Bills Include “Oral Health”</vt:lpstr>
      <vt:lpstr>Both Bills Include “Oral Health”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1529</cp:revision>
  <dcterms:created xsi:type="dcterms:W3CDTF">2016-11-02T21:04:26Z</dcterms:created>
  <dcterms:modified xsi:type="dcterms:W3CDTF">2018-12-14T03:31:09Z</dcterms:modified>
</cp:coreProperties>
</file>