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maticSC-regular.fntdata"/><Relationship Id="rId25" Type="http://schemas.openxmlformats.org/officeDocument/2006/relationships/slide" Target="slides/slide19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a76f4a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5a76f4a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5a76f4a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5a76f4a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e0c2d4c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e0c2d4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5a76f4a2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5a76f4a2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a76f4a2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a76f4a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6e0c2d4ca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6e0c2d4c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6e0c2d4ca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6e0c2d4c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6e0c2d4ca_0_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6e0c2d4c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5a61067b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5a61067b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https://vimeo.com/wetanational/review/274987698/42255f2254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e0c2d4ca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e0c2d4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e0c2d4ca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e0c2d4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a61067b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a61067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6e0c2d4ca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6e0c2d4c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3cea3c7a5467b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3cea3c7a5467b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175ac1a4abcf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175ac1a4abcf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175ac1a4abcf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175ac1a4abcf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175ac1a4abcf8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175ac1a4abcf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5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hyperlink" Target="https://www.reproductiverights.org/sites/crr.civicactions.net/files/documents/USPA_BMMA_Toolkit_Booklet-Final-Update_Web-Pages.pdf" TargetMode="External"/><Relationship Id="rId11" Type="http://schemas.openxmlformats.org/officeDocument/2006/relationships/hyperlink" Target="https://www.nmanet.org/" TargetMode="External"/><Relationship Id="rId10" Type="http://schemas.openxmlformats.org/officeDocument/2006/relationships/hyperlink" Target="https://www.domesticworkers.org/" TargetMode="External"/><Relationship Id="rId9" Type="http://schemas.openxmlformats.org/officeDocument/2006/relationships/hyperlink" Target="http://www.womensliberation.org/index.php/about/16-nwl-website/6-womens-liberation-taskforce-for-national-healthcare" TargetMode="External"/><Relationship Id="rId5" Type="http://schemas.openxmlformats.org/officeDocument/2006/relationships/hyperlink" Target="https://www.poorpeoplescampaign.org/demands/" TargetMode="External"/><Relationship Id="rId6" Type="http://schemas.openxmlformats.org/officeDocument/2006/relationships/hyperlink" Target="https://www.nyic.org/2017/08/coverage-4-all/" TargetMode="External"/><Relationship Id="rId7" Type="http://schemas.openxmlformats.org/officeDocument/2006/relationships/hyperlink" Target="https://www.socialists.nyc/red-letter/2018/3/16/the-ny-health-act-campaign-overview" TargetMode="External"/><Relationship Id="rId8" Type="http://schemas.openxmlformats.org/officeDocument/2006/relationships/hyperlink" Target="https://policy.m4bl.org/wp-content/uploads/2018/10/Universal-Health-Care-One-Pager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hyperlink" Target="https://www.communitycatalyst.org/resources/publications/document/CC-HealthEquityToolkit-FINAL-2.pdf" TargetMode="External"/><Relationship Id="rId5" Type="http://schemas.openxmlformats.org/officeDocument/2006/relationships/hyperlink" Target="https://www.theatlantic.com/politics/archive/2017/06/the-fight-for-health-care-is-really-all-about-civil-rights/531855/" TargetMode="External"/><Relationship Id="rId6" Type="http://schemas.openxmlformats.org/officeDocument/2006/relationships/hyperlink" Target="https://www.dissentmagazine.org/article/undocumented-uninsured-unafraid-immigrants-universal-healthcare-rights" TargetMode="External"/><Relationship Id="rId7" Type="http://schemas.openxmlformats.org/officeDocument/2006/relationships/hyperlink" Target="https://www.jacobinmag.com/2017/12/single-payer-feminism-medicare-for-all-health-wome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yhcampaign.org/resources" TargetMode="External"/><Relationship Id="rId4" Type="http://schemas.openxmlformats.org/officeDocument/2006/relationships/hyperlink" Target="https://docs.google.com/forms/d/e/1FAIpQLSdo_SL6I3lTUWy0S2MGZN1u7_u4bgUY59BNmOtNcSRnFop22g/viewform" TargetMode="External"/><Relationship Id="rId5" Type="http://schemas.openxmlformats.org/officeDocument/2006/relationships/hyperlink" Target="https://m.facebook.com/events/2160051817616033" TargetMode="External"/><Relationship Id="rId6" Type="http://schemas.openxmlformats.org/officeDocument/2006/relationships/hyperlink" Target="https://drive.google.com/file/d/1v3UctYaio7zpgox4AAHS48RAYThYgzAT/view?usp=drivesdk" TargetMode="External"/><Relationship Id="rId7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jpg"/><Relationship Id="rId10" Type="http://schemas.openxmlformats.org/officeDocument/2006/relationships/image" Target="../media/image11.png"/><Relationship Id="rId13" Type="http://schemas.openxmlformats.org/officeDocument/2006/relationships/image" Target="../media/image15.pn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5" Type="http://schemas.openxmlformats.org/officeDocument/2006/relationships/image" Target="../media/image13.jpg"/><Relationship Id="rId14" Type="http://schemas.openxmlformats.org/officeDocument/2006/relationships/image" Target="../media/image20.png"/><Relationship Id="rId17" Type="http://schemas.openxmlformats.org/officeDocument/2006/relationships/image" Target="../media/image17.jpg"/><Relationship Id="rId16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Building a feminist, anti-racist, pro-immigrant, pro-disabled people’s SP movement: Why &amp; how?</a:t>
            </a:r>
            <a:endParaRPr sz="6000"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Roona Ray, MD MPH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Physicians for a National Health Plan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Conference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Philadelphia, 2 November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[listening]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&amp; your community’s life change if you had guaranteed healthcare?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[more listening]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9"/>
          <p:cNvSpPr txBox="1"/>
          <p:nvPr>
            <p:ph idx="1" type="body"/>
          </p:nvPr>
        </p:nvSpPr>
        <p:spPr>
          <a:xfrm>
            <a:off x="457200" y="66225"/>
            <a:ext cx="4522800" cy="46800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Demands for healthcare for all in current movements for women, people of color, &amp; immigrants</a:t>
            </a:r>
            <a:r>
              <a:rPr lang="en"/>
              <a:t>: //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Black Mamas Matter Alliance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Poor People’s Campaign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NY Immigration Coalition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Democratic Socialists of America NYC Socialist Feminist Working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The Movement for Black Lives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National Women’s Liberation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National Domestic Workers’ Alliance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National medical association</a:t>
            </a:r>
            <a:r>
              <a:rPr lang="en">
                <a:solidFill>
                  <a:srgbClr val="CC0000"/>
                </a:solidFill>
              </a:rPr>
              <a:t>?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0"/>
          <p:cNvSpPr txBox="1"/>
          <p:nvPr>
            <p:ph idx="1" type="body"/>
          </p:nvPr>
        </p:nvSpPr>
        <p:spPr>
          <a:xfrm>
            <a:off x="457200" y="1123200"/>
            <a:ext cx="4522800" cy="40203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reads:</a:t>
            </a:r>
            <a:r>
              <a:rPr lang="en"/>
              <a:t> //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/>
              </a:rPr>
              <a:t>“Best Practices for White-Led Organizations to Promote Health Equity and Racial Justice in Health Advocacy”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“The Fight for Healthcare Has Always Been About Civil Rights”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“Undocumented, Uninsured, Unafraid”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”The Feminist Case for Single Payer”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>
            <p:ph idx="1" type="body"/>
          </p:nvPr>
        </p:nvSpPr>
        <p:spPr>
          <a:xfrm>
            <a:off x="457200" y="4240500"/>
            <a:ext cx="2266500" cy="445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 //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Approaches in New York</a:t>
            </a:r>
            <a:endParaRPr sz="3600"/>
          </a:p>
        </p:txBody>
      </p:sp>
      <p:sp>
        <p:nvSpPr>
          <p:cNvPr id="196" name="Google Shape;196;p42"/>
          <p:cNvSpPr txBox="1"/>
          <p:nvPr>
            <p:ph idx="1" type="body"/>
          </p:nvPr>
        </p:nvSpPr>
        <p:spPr>
          <a:xfrm>
            <a:off x="4877475" y="1054750"/>
            <a:ext cx="3981900" cy="3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linkClick r:id="rId3"/>
              </a:rPr>
              <a:t>Anti-racism training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Online and in collaboration with a community group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accent5"/>
                </a:solidFill>
                <a:hlinkClick r:id="rId4"/>
              </a:rPr>
              <a:t>Healthcare Rights and Access Survey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With focused outreach to immigrants &amp; communities of color, including translation on-demand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Jointly organized events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hlinkClick r:id="rId5"/>
              </a:rPr>
              <a:t>Power to Heal</a:t>
            </a:r>
            <a:r>
              <a:rPr lang="en" sz="1400"/>
              <a:t>, a film about how Medicare desegregated US hospitals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People of color &amp; immigrants caucus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hlinkClick r:id="rId6"/>
              </a:rPr>
              <a:t>New flyer on racial &amp; immigrant justice &amp; SP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Solidarity actions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E.g. against the proposed public charge rule</a:t>
            </a:r>
            <a:endParaRPr sz="1400"/>
          </a:p>
        </p:txBody>
      </p:sp>
      <p:pic>
        <p:nvPicPr>
          <p:cNvPr id="197" name="Google Shape;197;p42"/>
          <p:cNvPicPr preferRelativeResize="0"/>
          <p:nvPr/>
        </p:nvPicPr>
        <p:blipFill rotWithShape="1">
          <a:blip r:embed="rId7">
            <a:alphaModFix/>
          </a:blip>
          <a:srcRect b="0" l="14663" r="14670" t="0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400" y="3088777"/>
            <a:ext cx="2678499" cy="63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226" y="152400"/>
            <a:ext cx="1114651" cy="11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4728" y="2306913"/>
            <a:ext cx="1908848" cy="76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0012" y="1037750"/>
            <a:ext cx="1114625" cy="10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4650" y="152400"/>
            <a:ext cx="3845786" cy="7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6408" y="1037737"/>
            <a:ext cx="2021649" cy="10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4649" y="2344700"/>
            <a:ext cx="2270500" cy="4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3574" y="3871876"/>
            <a:ext cx="1098475" cy="10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17461" y="2956675"/>
            <a:ext cx="1199750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09930" y="4241262"/>
            <a:ext cx="1014773" cy="69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93475" y="1419548"/>
            <a:ext cx="1199750" cy="11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2400" y="152400"/>
            <a:ext cx="3409089" cy="483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28300" y="3900299"/>
            <a:ext cx="1098475" cy="109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60939" y="3883838"/>
            <a:ext cx="1098474" cy="112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84900" y="2814596"/>
            <a:ext cx="907149" cy="90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9090" l="0" r="0" t="9082"/>
          <a:stretch/>
        </p:blipFill>
        <p:spPr>
          <a:xfrm>
            <a:off x="-28517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-28525" y="2061400"/>
            <a:ext cx="4114800" cy="15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[Why </a:t>
            </a:r>
            <a:r>
              <a:rPr lang="en">
                <a:solidFill>
                  <a:srgbClr val="000000"/>
                </a:solidFill>
              </a:rPr>
              <a:t>is single payer a feminist, anti-racist, pro-immigrant, pro-disablity rights issue?</a:t>
            </a:r>
            <a:r>
              <a:rPr lang="en">
                <a:solidFill>
                  <a:srgbClr val="000000"/>
                </a:solidFill>
              </a:rPr>
              <a:t>?</a:t>
            </a:r>
            <a:r>
              <a:rPr lang="en">
                <a:solidFill>
                  <a:srgbClr val="000000"/>
                </a:solidFill>
              </a:rPr>
              <a:t> //]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457200" y="1093924"/>
            <a:ext cx="4114800" cy="36663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r>
              <a:rPr lang="en"/>
              <a:t> &amp; objectives//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Why is single payer a feminist, anti-racist, pro-immigrant, pro-disabled people’s issue?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How do we organize with this perspective in our communities?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Some approaches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Exploring potential allies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Some readings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9090" l="0" r="0" t="9082"/>
          <a:stretch/>
        </p:blipFill>
        <p:spPr>
          <a:xfrm>
            <a:off x="-28517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/>
        </p:nvSpPr>
        <p:spPr>
          <a:xfrm>
            <a:off x="18875" y="1854300"/>
            <a:ext cx="3929400" cy="19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matic SC"/>
              <a:buAutoNum type="arabicPeriod"/>
            </a:pPr>
            <a:r>
              <a:rPr b="1" lang="en" sz="2000">
                <a:latin typeface="Amatic SC"/>
                <a:ea typeface="Amatic SC"/>
                <a:cs typeface="Amatic SC"/>
                <a:sym typeface="Amatic SC"/>
              </a:rPr>
              <a:t>Single payer will expand access to care for women, people of color, immigrants, &amp; disabled people.</a:t>
            </a:r>
            <a:endParaRPr b="1" sz="2000">
              <a:latin typeface="Amatic SC"/>
              <a:ea typeface="Amatic SC"/>
              <a:cs typeface="Amatic SC"/>
              <a:sym typeface="Amatic SC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matic SC"/>
              <a:buAutoNum type="arabicPeriod"/>
            </a:pPr>
            <a:r>
              <a:rPr b="1" lang="en" sz="2000">
                <a:latin typeface="Amatic SC"/>
                <a:ea typeface="Amatic SC"/>
                <a:cs typeface="Amatic SC"/>
                <a:sym typeface="Amatic SC"/>
              </a:rPr>
              <a:t>Single payer will eliminate the incentives that create a two-tiered, separate &amp; unequal health system.</a:t>
            </a:r>
            <a:endParaRPr b="1" sz="2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 b="0" l="14902" r="14902" t="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457200" y="2374125"/>
            <a:ext cx="4114800" cy="194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We build power by involving people who are most affected by the healthcare crisis &amp;/or working in solidarity with them.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3">
            <a:alphaModFix/>
          </a:blip>
          <a:srcRect b="5349" l="0" r="0" t="5349"/>
          <a:stretch/>
        </p:blipFill>
        <p:spPr>
          <a:xfrm>
            <a:off x="0" y="750212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457200" y="1909500"/>
            <a:ext cx="2214000" cy="2776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organize </a:t>
            </a:r>
            <a:r>
              <a:rPr lang="en"/>
              <a:t>for single payer as feminists, anti-racists, pro-immigrant, &amp; pro-disability rights organizers</a:t>
            </a:r>
            <a:r>
              <a:rPr lang="en"/>
              <a:t>?</a:t>
            </a:r>
            <a:r>
              <a:rPr lang="en"/>
              <a:t>//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unlearn sexism, racism,  xenophobia, &amp; ableism?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payer is one part of a larger landscape of demands &amp; movements for justice demands that we must engage with.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Who in your community cares about feminism, racial justice, immigrants, &amp; disabled people?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approach potential allies as a single payer activist?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