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8"/>
  </p:notesMasterIdLst>
  <p:sldIdLst>
    <p:sldId id="280" r:id="rId2"/>
    <p:sldId id="272" r:id="rId3"/>
    <p:sldId id="260" r:id="rId4"/>
    <p:sldId id="273" r:id="rId5"/>
    <p:sldId id="262" r:id="rId6"/>
    <p:sldId id="263" r:id="rId7"/>
    <p:sldId id="276" r:id="rId8"/>
    <p:sldId id="264" r:id="rId9"/>
    <p:sldId id="265" r:id="rId10"/>
    <p:sldId id="270" r:id="rId11"/>
    <p:sldId id="269" r:id="rId12"/>
    <p:sldId id="275" r:id="rId13"/>
    <p:sldId id="271" r:id="rId14"/>
    <p:sldId id="277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7" autoAdjust="0"/>
    <p:restoredTop sz="99321" autoAdjust="0"/>
  </p:normalViewPr>
  <p:slideViewPr>
    <p:cSldViewPr snapToGrid="0" snapToObjects="1">
      <p:cViewPr varScale="1">
        <p:scale>
          <a:sx n="86" d="100"/>
          <a:sy n="86" d="100"/>
        </p:scale>
        <p:origin x="-120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dirty="0" smtClean="0">
                <a:latin typeface="Arial Narrow"/>
              </a:rPr>
              <a:t>Uninsured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308010212057585"/>
          <c:y val="0.90937492340949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37.0</c:v>
                </c:pt>
                <c:pt idx="4">
                  <c:v>14.0</c:v>
                </c:pt>
                <c:pt idx="5">
                  <c:v>41.0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baseline="0" dirty="0" smtClean="0">
                <a:latin typeface="Arial Narrow"/>
              </a:rPr>
              <a:t>General Population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182897955743233"/>
          <c:y val="0.90937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1.0</c:v>
                </c:pt>
                <c:pt idx="2">
                  <c:v>6.0</c:v>
                </c:pt>
                <c:pt idx="3">
                  <c:v>19.0</c:v>
                </c:pt>
                <c:pt idx="4">
                  <c:v>13.0</c:v>
                </c:pt>
                <c:pt idx="5">
                  <c:v>59.0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dirty="0" smtClean="0">
                <a:latin typeface="Arial Narrow"/>
              </a:rPr>
              <a:t>Uninsured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308010212057585"/>
          <c:y val="0.909374923409491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2.0</c:v>
                </c:pt>
                <c:pt idx="2">
                  <c:v>4.0</c:v>
                </c:pt>
                <c:pt idx="3">
                  <c:v>37.0</c:v>
                </c:pt>
                <c:pt idx="4">
                  <c:v>14.0</c:v>
                </c:pt>
                <c:pt idx="5">
                  <c:v>41.0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>
                <a:latin typeface="Arial Narrow"/>
              </a:defRPr>
            </a:pPr>
            <a:r>
              <a:rPr lang="en-US" baseline="0" dirty="0" smtClean="0">
                <a:latin typeface="Arial Narrow"/>
              </a:rPr>
              <a:t>General Population</a:t>
            </a:r>
            <a:endParaRPr lang="en-US" dirty="0">
              <a:latin typeface="Arial Narrow"/>
            </a:endParaRPr>
          </a:p>
        </c:rich>
      </c:tx>
      <c:layout>
        <c:manualLayout>
          <c:xMode val="edge"/>
          <c:yMode val="edge"/>
          <c:x val="0.182897955743233"/>
          <c:y val="0.90937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latin typeface="Arial Narrow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Other</c:v>
                </c:pt>
                <c:pt idx="1">
                  <c:v>AIAN</c:v>
                </c:pt>
                <c:pt idx="2">
                  <c:v>Asian/NHOPI</c:v>
                </c:pt>
                <c:pt idx="3">
                  <c:v>Latino</c:v>
                </c:pt>
                <c:pt idx="4">
                  <c:v>Black</c:v>
                </c:pt>
                <c:pt idx="5">
                  <c:v>White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2.0</c:v>
                </c:pt>
                <c:pt idx="1">
                  <c:v>1.0</c:v>
                </c:pt>
                <c:pt idx="2">
                  <c:v>6.0</c:v>
                </c:pt>
                <c:pt idx="3">
                  <c:v>19.0</c:v>
                </c:pt>
                <c:pt idx="4">
                  <c:v>13.0</c:v>
                </c:pt>
                <c:pt idx="5">
                  <c:v>59.0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B196-FF68-444B-BFC6-CC5AB8E1D2B7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4C479-2E5E-D742-9BBA-3EEBB23DF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www.kff.org/disparities-policy/issue-brief/changes-in-health-coverage-by-race-and-ethnicity-since-implementation-of-the-aca-2013-2017/" TargetMode="Externa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958F-A9DC-6142-BF33-2D94C1C262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6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958F-A9DC-6142-BF33-2D94C1C262E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6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958F-A9DC-6142-BF33-2D94C1C262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6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958F-A9DC-6142-BF33-2D94C1C262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6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Sanjeev K. Sriram, MD, MPH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Dr</a:t>
            </a:r>
            <a:r>
              <a:rPr lang="en-US" dirty="0" smtClean="0"/>
              <a:t> America” for We Act Radio, physician, and health justice activist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https://www.kff.org/disparities-policy/issue-brief/changes-in-health-coverage-by-race-and-ethnicity-since-implementation-of-the-aca-2013-2017/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www.npr.org</a:t>
            </a:r>
            <a:r>
              <a:rPr lang="en-US" dirty="0" smtClean="0"/>
              <a:t>/sections/</a:t>
            </a:r>
            <a:r>
              <a:rPr lang="en-US" dirty="0" err="1" smtClean="0"/>
              <a:t>ed</a:t>
            </a:r>
            <a:r>
              <a:rPr lang="en-US" dirty="0" smtClean="0"/>
              <a:t>/2016/07/01/484325664/babies-of-color-are-now-the-majority-census-says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75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www.pewsocialtrends.org</a:t>
            </a:r>
            <a:r>
              <a:rPr lang="en-US" dirty="0" smtClean="0"/>
              <a:t>/2018/07/12/appendix-a-income-distributions-of-whites-blacks-hispanics-and-asians-in-the-u-s-1970-and-2016/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childtrends.org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www.federalreserve.gov</a:t>
            </a:r>
            <a:r>
              <a:rPr lang="en-US" dirty="0" smtClean="0"/>
              <a:t>/publications/files/2017-report-economic-well-being-us-households-201805.pdf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4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www.pewresearch.org</a:t>
            </a:r>
            <a:r>
              <a:rPr lang="en-US" dirty="0" smtClean="0"/>
              <a:t>/fact-tank/2017/01/13/more-americans-say-government-should-ensure-health-care-coverage/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C98D-C094-9249-86A8-F90F4BF7E7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AF958F-A9DC-6142-BF33-2D94C1C262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1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420AB2B-4FB9-5344-A388-3DD9D7555CC9}" type="datetimeFigureOut">
              <a:rPr lang="en-US" smtClean="0"/>
              <a:t>11/1/19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98D0FEF-70A0-5242-A304-EACCC10D7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cialsecurityworks.org/allmeansal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20246" y="2289077"/>
            <a:ext cx="8554270" cy="4151027"/>
          </a:xfrm>
        </p:spPr>
        <p:txBody>
          <a:bodyPr>
            <a:normAutofit/>
          </a:bodyPr>
          <a:lstStyle/>
          <a:p>
            <a:pPr fontAlgn="base"/>
            <a:r>
              <a:rPr lang="en-US" sz="2600" b="1" dirty="0" smtClean="0">
                <a:latin typeface="Arial Narrow"/>
                <a:cs typeface="Arial Narrow"/>
              </a:rPr>
              <a:t>Workshop agenda:</a:t>
            </a:r>
          </a:p>
          <a:p>
            <a:pPr lvl="1" fontAlgn="base"/>
            <a:r>
              <a:rPr lang="en-US" sz="2400" dirty="0" smtClean="0">
                <a:latin typeface="Arial Narrow"/>
                <a:cs typeface="Arial Narrow"/>
              </a:rPr>
              <a:t>Information foundation</a:t>
            </a:r>
          </a:p>
          <a:p>
            <a:pPr lvl="1" fontAlgn="base"/>
            <a:r>
              <a:rPr lang="en-US" sz="2400" dirty="0" smtClean="0">
                <a:latin typeface="Arial Narrow"/>
                <a:cs typeface="Arial Narrow"/>
              </a:rPr>
              <a:t>Reforming our communication for connection</a:t>
            </a:r>
          </a:p>
          <a:p>
            <a:pPr lvl="1" fontAlgn="base"/>
            <a:r>
              <a:rPr lang="en-US" sz="2400" dirty="0" smtClean="0">
                <a:latin typeface="Arial Narrow"/>
                <a:cs typeface="Arial Narrow"/>
              </a:rPr>
              <a:t>How to organize a teach-in</a:t>
            </a:r>
          </a:p>
          <a:p>
            <a:pPr lvl="1" fontAlgn="base"/>
            <a:r>
              <a:rPr lang="en-US" sz="2400" dirty="0" smtClean="0">
                <a:latin typeface="Arial Narrow"/>
                <a:cs typeface="Arial Narrow"/>
              </a:rPr>
              <a:t>Group activity with social media</a:t>
            </a:r>
            <a:endParaRPr lang="en-US" dirty="0" smtClean="0"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512" y="475027"/>
            <a:ext cx="7998889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Building a diverse movement for single-payer: why and how</a:t>
            </a:r>
            <a:endParaRPr lang="en-US" b="1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8717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Medicare For </a:t>
            </a:r>
            <a:r>
              <a:rPr lang="en-US" b="1" dirty="0" smtClean="0">
                <a:solidFill>
                  <a:srgbClr val="860908"/>
                </a:solidFill>
                <a:latin typeface="Arial Narrow"/>
                <a:cs typeface="Arial Narrow"/>
              </a:rPr>
              <a:t>ALL</a:t>
            </a:r>
            <a:r>
              <a:rPr lang="en-US" dirty="0" smtClean="0">
                <a:latin typeface="Arial Narrow"/>
                <a:cs typeface="Arial Narrow"/>
              </a:rPr>
              <a:t>?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04" y="1749325"/>
            <a:ext cx="3840480" cy="454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What’s said about MFA:</a:t>
            </a:r>
            <a:endParaRPr lang="en-US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pic>
        <p:nvPicPr>
          <p:cNvPr id="7" name="Content Placeholder 6" descr="map of europe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5" r="-1956"/>
          <a:stretch/>
        </p:blipFill>
        <p:spPr>
          <a:xfrm>
            <a:off x="616408" y="2347415"/>
            <a:ext cx="2850919" cy="359618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749325"/>
            <a:ext cx="3840480" cy="45478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How it sounds:</a:t>
            </a:r>
            <a:endParaRPr lang="en-US" dirty="0">
              <a:solidFill>
                <a:srgbClr val="860908"/>
              </a:solidFill>
              <a:latin typeface="Arial Narrow"/>
              <a:cs typeface="Arial Narrow"/>
            </a:endParaRPr>
          </a:p>
        </p:txBody>
      </p:sp>
      <p:pic>
        <p:nvPicPr>
          <p:cNvPr id="8" name="Content Placeholder 7" descr="map of westeros.jpg"/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" r="-1267"/>
          <a:stretch/>
        </p:blipFill>
        <p:spPr>
          <a:xfrm>
            <a:off x="4380046" y="2347415"/>
            <a:ext cx="2812043" cy="3596185"/>
          </a:xfrm>
        </p:spPr>
      </p:pic>
      <p:pic>
        <p:nvPicPr>
          <p:cNvPr id="9" name="Picture 8" descr="daenerys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r="46713" b="14218"/>
          <a:stretch/>
        </p:blipFill>
        <p:spPr>
          <a:xfrm>
            <a:off x="7172667" y="2449054"/>
            <a:ext cx="1418883" cy="1762283"/>
          </a:xfrm>
          <a:prstGeom prst="rect">
            <a:avLst/>
          </a:prstGeom>
        </p:spPr>
      </p:pic>
      <p:pic>
        <p:nvPicPr>
          <p:cNvPr id="10" name="Picture 9" descr="Jon-Snow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2" r="18229" b="28539"/>
          <a:stretch/>
        </p:blipFill>
        <p:spPr>
          <a:xfrm>
            <a:off x="7172666" y="4272915"/>
            <a:ext cx="1418883" cy="167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3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5017086"/>
              </p:ext>
            </p:extLst>
          </p:nvPr>
        </p:nvGraphicFramePr>
        <p:xfrm>
          <a:off x="4590187" y="404763"/>
          <a:ext cx="4259484" cy="408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32254369"/>
              </p:ext>
            </p:extLst>
          </p:nvPr>
        </p:nvGraphicFramePr>
        <p:xfrm>
          <a:off x="277792" y="420903"/>
          <a:ext cx="4206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0151" y="4881797"/>
            <a:ext cx="7923698" cy="16801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 Narrow"/>
                <a:cs typeface="Arial Narrow"/>
              </a:rPr>
              <a:t>59%</a:t>
            </a:r>
            <a:r>
              <a:rPr lang="en-US" sz="4000" dirty="0" smtClean="0">
                <a:latin typeface="Arial Narrow"/>
                <a:cs typeface="Arial Narrow"/>
              </a:rPr>
              <a:t> of the 28 million uninsured are people of color</a:t>
            </a:r>
            <a:endParaRPr lang="en-US"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1907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51952" y="1153257"/>
            <a:ext cx="3994920" cy="5286847"/>
          </a:xfrm>
        </p:spPr>
        <p:txBody>
          <a:bodyPr>
            <a:normAutofit/>
          </a:bodyPr>
          <a:lstStyle/>
          <a:p>
            <a:pPr fontAlgn="base"/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More support for health care in under-served and rural communities.</a:t>
            </a:r>
          </a:p>
          <a:p>
            <a:pPr fontAlgn="base"/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In S 1129 and HR 1384, there will be funding to </a:t>
            </a:r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build and maintain racial equity across hospitals and clinics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. </a:t>
            </a:r>
          </a:p>
          <a:p>
            <a:pPr fontAlgn="base"/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MFA will not end all racism in health care. The policies help but are not a cure-all.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20246" y="1153257"/>
            <a:ext cx="4160403" cy="528684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600" dirty="0" smtClean="0">
                <a:latin typeface="Arial Narrow"/>
                <a:cs typeface="Arial Narrow"/>
              </a:rPr>
              <a:t>With MFA, </a:t>
            </a:r>
            <a:r>
              <a:rPr lang="en-US" sz="2600" dirty="0" smtClean="0">
                <a:solidFill>
                  <a:schemeClr val="accent1"/>
                </a:solidFill>
                <a:latin typeface="Arial Narrow"/>
                <a:cs typeface="Arial Narrow"/>
              </a:rPr>
              <a:t>health care is a human right </a:t>
            </a:r>
            <a:r>
              <a:rPr lang="en-US" sz="2600" dirty="0" smtClean="0">
                <a:latin typeface="Arial Narrow"/>
                <a:cs typeface="Arial Narrow"/>
              </a:rPr>
              <a:t>no matter what you earn, where you live, or what you look like.</a:t>
            </a:r>
          </a:p>
          <a:p>
            <a:pPr fontAlgn="base"/>
            <a:r>
              <a:rPr lang="en-US" sz="2600" dirty="0" smtClean="0">
                <a:latin typeface="Arial Narrow"/>
                <a:cs typeface="Arial Narrow"/>
              </a:rPr>
              <a:t>The </a:t>
            </a:r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coverage moves with you</a:t>
            </a:r>
            <a:r>
              <a:rPr lang="en-US" sz="2600" dirty="0" smtClean="0">
                <a:latin typeface="Arial Narrow"/>
                <a:cs typeface="Arial Narrow"/>
              </a:rPr>
              <a:t> for life: job to job, state to state, graduation, retirement, etc.</a:t>
            </a:r>
          </a:p>
          <a:p>
            <a:pPr fontAlgn="base"/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Community hospitals and clinics will have more reliable funding </a:t>
            </a:r>
            <a:r>
              <a:rPr lang="en-US" sz="2600" dirty="0" smtClean="0">
                <a:latin typeface="Arial Narrow"/>
                <a:cs typeface="Arial Narrow"/>
              </a:rPr>
              <a:t>to stay open with high quality staff and resources.</a:t>
            </a:r>
            <a:endParaRPr lang="en-US" dirty="0">
              <a:latin typeface="Arial Narrow"/>
              <a:cs typeface="Arial Narrow"/>
            </a:endParaRPr>
          </a:p>
          <a:p>
            <a:endParaRPr lang="en-US" sz="2800" dirty="0" smtClean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512" y="238739"/>
            <a:ext cx="7998889" cy="868362"/>
          </a:xfrm>
        </p:spPr>
        <p:txBody>
          <a:bodyPr/>
          <a:lstStyle/>
          <a:p>
            <a:r>
              <a:rPr lang="en-US" dirty="0">
                <a:latin typeface="Arial Narrow"/>
                <a:cs typeface="Arial Narrow"/>
              </a:rPr>
              <a:t>Medicare For </a:t>
            </a:r>
            <a:r>
              <a:rPr lang="en-US" dirty="0" smtClean="0">
                <a:latin typeface="Arial Narrow"/>
                <a:cs typeface="Arial Narrow"/>
              </a:rPr>
              <a:t>All will help POC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6416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98546"/>
            <a:ext cx="8042276" cy="75244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All Means All</a:t>
            </a:r>
            <a:endParaRPr lang="en-US" b="1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90675"/>
            <a:ext cx="8042276" cy="449814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As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we build Medicare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for All,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we must engage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minority communities who have been overlooked or under-prioritized </a:t>
            </a:r>
            <a:endParaRPr lang="en-US" dirty="0" smtClean="0">
              <a:solidFill>
                <a:schemeClr val="tx1"/>
              </a:solidFill>
              <a:latin typeface="Arial Narrow"/>
              <a:cs typeface="Arial Narrow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Center MFA on racial justice and eliminating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health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inequities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Multi-lateral approaches: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  <a:latin typeface="Arial Narrow"/>
                <a:cs typeface="Arial Narrow"/>
              </a:rPr>
              <a:t>Engage and energize our communities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Motivate academic medicine &amp; public health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latin typeface="Arial Narrow"/>
                <a:cs typeface="Arial Narrow"/>
              </a:rPr>
              <a:t>Push members of Congress &amp; 2020 candidates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Educate, organize, &amp; agitate on social media </a:t>
            </a:r>
          </a:p>
          <a:p>
            <a:pPr lvl="2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#Medicare4All  #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MedicareForAll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#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AllMeansAll</a:t>
            </a:r>
            <a:endParaRPr lang="en-US" dirty="0" smtClean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  <a:p>
            <a:r>
              <a:rPr lang="en-US" dirty="0" smtClean="0">
                <a:latin typeface="Arial Narrow"/>
                <a:cs typeface="Arial Narrow"/>
              </a:rPr>
              <a:t>Learn more at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  <a:hlinkClick r:id="rId2"/>
              </a:rPr>
              <a:t>www.socialsecurityworks.org/allmeansall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Narrow"/>
                <a:cs typeface="Arial Narrow"/>
              </a:rPr>
              <a:t> 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5249" y="6114935"/>
            <a:ext cx="8313503" cy="468058"/>
            <a:chOff x="562930" y="5834343"/>
            <a:chExt cx="8313503" cy="468058"/>
          </a:xfrm>
        </p:grpSpPr>
        <p:sp>
          <p:nvSpPr>
            <p:cNvPr id="12" name="TextBox 11"/>
            <p:cNvSpPr txBox="1"/>
            <p:nvPr/>
          </p:nvSpPr>
          <p:spPr>
            <a:xfrm>
              <a:off x="975739" y="5852929"/>
              <a:ext cx="21103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DrAmericaShow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5034" y="5852929"/>
              <a:ext cx="1508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DrSriram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94474" y="5852929"/>
              <a:ext cx="27819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dramerica_allmeansall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pic>
          <p:nvPicPr>
            <p:cNvPr id="15" name="Picture 14" descr="InstagramNewLogo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709" r="19657" b="325"/>
            <a:stretch/>
          </p:blipFill>
          <p:spPr>
            <a:xfrm>
              <a:off x="5667597" y="5852929"/>
              <a:ext cx="426878" cy="430887"/>
            </a:xfrm>
            <a:prstGeom prst="rect">
              <a:avLst/>
            </a:prstGeom>
          </p:spPr>
        </p:pic>
        <p:pic>
          <p:nvPicPr>
            <p:cNvPr id="16" name="Picture 15" descr="twitter ico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012" y="5834343"/>
              <a:ext cx="468058" cy="468058"/>
            </a:xfrm>
            <a:prstGeom prst="rect">
              <a:avLst/>
            </a:prstGeom>
          </p:spPr>
        </p:pic>
        <p:pic>
          <p:nvPicPr>
            <p:cNvPr id="17" name="Picture 16" descr="Facebook_logo_(square)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30" y="5855020"/>
              <a:ext cx="426705" cy="426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313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51952" y="1153257"/>
            <a:ext cx="4183154" cy="5286847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2600" b="1" dirty="0" smtClean="0">
                <a:solidFill>
                  <a:schemeClr val="accent4"/>
                </a:solidFill>
                <a:latin typeface="Arial Narrow"/>
                <a:cs typeface="Arial Narrow"/>
              </a:rPr>
              <a:t>Action steps</a:t>
            </a:r>
            <a:r>
              <a:rPr lang="en-US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are planned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“Awareness” is not enough</a:t>
            </a:r>
          </a:p>
          <a:p>
            <a:pPr fontAlgn="base"/>
            <a:r>
              <a:rPr lang="en-US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Where?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: DON’T hold it at hospitals or academic medical centers.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Community clinic?... Maybe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Church, library, community center, local radio station, </a:t>
            </a:r>
            <a:r>
              <a:rPr lang="en-US" sz="24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etc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sz="2400" dirty="0" smtClean="0">
                <a:solidFill>
                  <a:srgbClr val="860908"/>
                </a:solidFill>
                <a:latin typeface="Arial Narrow"/>
                <a:cs typeface="Arial Narrow"/>
              </a:rPr>
              <a:t>(trusted safe spaces)</a:t>
            </a:r>
          </a:p>
          <a:p>
            <a:pPr fontAlgn="base"/>
            <a:r>
              <a:rPr lang="en-US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When?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: Weekday evenings are sometimes more feasible than weekends.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20246" y="1153257"/>
            <a:ext cx="4160403" cy="5286847"/>
          </a:xfrm>
        </p:spPr>
        <p:txBody>
          <a:bodyPr>
            <a:normAutofit/>
          </a:bodyPr>
          <a:lstStyle/>
          <a:p>
            <a:pPr fontAlgn="base"/>
            <a:r>
              <a:rPr lang="en-US" sz="2600" b="1" dirty="0">
                <a:solidFill>
                  <a:srgbClr val="000000"/>
                </a:solidFill>
                <a:latin typeface="Arial Narrow"/>
                <a:cs typeface="Arial Narrow"/>
              </a:rPr>
              <a:t>T</a:t>
            </a:r>
            <a:r>
              <a:rPr lang="en-US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each-ins</a:t>
            </a:r>
            <a:r>
              <a:rPr lang="en-US" sz="2600" dirty="0" smtClean="0">
                <a:latin typeface="Arial Narrow"/>
                <a:cs typeface="Arial Narrow"/>
              </a:rPr>
              <a:t>: </a:t>
            </a:r>
            <a:r>
              <a:rPr lang="en-US" sz="2600" dirty="0" smtClean="0">
                <a:solidFill>
                  <a:schemeClr val="accent1"/>
                </a:solidFill>
                <a:latin typeface="Arial Narrow"/>
                <a:cs typeface="Arial Narrow"/>
              </a:rPr>
              <a:t>relevant info is shared </a:t>
            </a:r>
            <a:r>
              <a:rPr lang="en-US" sz="2600" dirty="0" smtClean="0">
                <a:latin typeface="Arial Narrow"/>
                <a:cs typeface="Arial Narrow"/>
              </a:rPr>
              <a:t>wonks, organizers, &amp; community</a:t>
            </a:r>
          </a:p>
          <a:p>
            <a:pPr lvl="1" fontAlgn="base"/>
            <a:r>
              <a:rPr lang="en-US" sz="2400" dirty="0" smtClean="0">
                <a:solidFill>
                  <a:srgbClr val="860908"/>
                </a:solidFill>
                <a:latin typeface="Arial Narrow"/>
                <a:cs typeface="Arial Narrow"/>
              </a:rPr>
              <a:t>Sharing experiences 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builds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  <a:latin typeface="Arial Narrow"/>
                <a:cs typeface="Arial Narrow"/>
              </a:rPr>
              <a:t>solidarity &amp; trust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512" y="238739"/>
            <a:ext cx="7998889" cy="868362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Organizing a teach-in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2" name="Picture 1" descr="Flyer for 101619 teachi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t="8754" r="5469"/>
          <a:stretch/>
        </p:blipFill>
        <p:spPr>
          <a:xfrm>
            <a:off x="1166091" y="3302000"/>
            <a:ext cx="263817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9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51952" y="1153257"/>
            <a:ext cx="4183154" cy="5286847"/>
          </a:xfrm>
        </p:spPr>
        <p:txBody>
          <a:bodyPr>
            <a:normAutofit/>
          </a:bodyPr>
          <a:lstStyle/>
          <a:p>
            <a:pPr fontAlgn="base"/>
            <a:r>
              <a:rPr lang="en-US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What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is your </a:t>
            </a:r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budget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?</a:t>
            </a:r>
            <a:endParaRPr lang="en-US" sz="2600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Donated spaces: great, but requires flexibility for the host(s) &amp; coalition partners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AV and sound equipment?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Food and drinks: if the event is in a food desert, feed people.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Sponsorship from local businesses?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Advertising?: social media needs to connect with communities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20246" y="1153257"/>
            <a:ext cx="4160403" cy="5286847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2600" b="1" dirty="0" smtClean="0">
                <a:latin typeface="Arial Narrow"/>
                <a:cs typeface="Arial Narrow"/>
              </a:rPr>
              <a:t>Who</a:t>
            </a:r>
            <a:r>
              <a:rPr lang="en-US" sz="2600" dirty="0" smtClean="0">
                <a:latin typeface="Arial Narrow"/>
                <a:cs typeface="Arial Narrow"/>
              </a:rPr>
              <a:t> are your </a:t>
            </a:r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coalition partners</a:t>
            </a:r>
            <a:r>
              <a:rPr lang="en-US" sz="2600" dirty="0" smtClean="0">
                <a:latin typeface="Arial Narrow"/>
                <a:cs typeface="Arial Narrow"/>
              </a:rPr>
              <a:t>? What are their must-haves for the agenda?</a:t>
            </a:r>
          </a:p>
          <a:p>
            <a:pPr lvl="1" fontAlgn="base"/>
            <a:r>
              <a:rPr lang="en-US" sz="2400" dirty="0" smtClean="0">
                <a:latin typeface="Arial Narrow"/>
                <a:cs typeface="Arial Narrow"/>
              </a:rPr>
              <a:t>Can they canvass the area and spread the word? Help with the budget?</a:t>
            </a:r>
          </a:p>
          <a:p>
            <a:pPr fontAlgn="base"/>
            <a:r>
              <a:rPr lang="en-US" sz="2600" b="1" dirty="0" smtClean="0">
                <a:latin typeface="Arial Narrow"/>
                <a:cs typeface="Arial Narrow"/>
              </a:rPr>
              <a:t>How</a:t>
            </a:r>
            <a:r>
              <a:rPr lang="en-US" sz="2600" dirty="0" smtClean="0">
                <a:latin typeface="Arial Narrow"/>
                <a:cs typeface="Arial Narrow"/>
              </a:rPr>
              <a:t> will the </a:t>
            </a:r>
            <a:r>
              <a:rPr lang="en-US" sz="2600" dirty="0" smtClean="0">
                <a:solidFill>
                  <a:srgbClr val="860908"/>
                </a:solidFill>
                <a:latin typeface="Arial Narrow"/>
                <a:cs typeface="Arial Narrow"/>
              </a:rPr>
              <a:t>agenda</a:t>
            </a:r>
            <a:r>
              <a:rPr lang="en-US" sz="2600" dirty="0" smtClean="0">
                <a:latin typeface="Arial Narrow"/>
                <a:cs typeface="Arial Narrow"/>
              </a:rPr>
              <a:t> be made? What topics will be covered? Budget time for Q&amp;A</a:t>
            </a:r>
          </a:p>
          <a:p>
            <a:pPr lvl="1" fontAlgn="base"/>
            <a:r>
              <a:rPr lang="en-US" sz="2400" dirty="0" smtClean="0">
                <a:solidFill>
                  <a:srgbClr val="860908"/>
                </a:solidFill>
                <a:latin typeface="Arial Narrow"/>
                <a:cs typeface="Arial Narrow"/>
              </a:rPr>
              <a:t>How does MFA fit with a local public health issue </a:t>
            </a:r>
            <a:r>
              <a:rPr lang="en-US" sz="2400" dirty="0" smtClean="0">
                <a:latin typeface="Arial Narrow"/>
                <a:cs typeface="Arial Narrow"/>
              </a:rPr>
              <a:t>(hospital closure, pollution, striking workers, etc.)?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512" y="238739"/>
            <a:ext cx="7998889" cy="868362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Organizing a teach-in</a:t>
            </a:r>
            <a:endParaRPr lang="en-US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04033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51952" y="1153257"/>
            <a:ext cx="4183154" cy="5286847"/>
          </a:xfrm>
        </p:spPr>
        <p:txBody>
          <a:bodyPr>
            <a:normAutofit/>
          </a:bodyPr>
          <a:lstStyle/>
          <a:p>
            <a:pPr fontAlgn="base"/>
            <a:r>
              <a:rPr lang="en-US" sz="26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Welcome</a:t>
            </a:r>
            <a:r>
              <a:rPr lang="en-US" sz="2600" dirty="0" smtClean="0">
                <a:solidFill>
                  <a:srgbClr val="000000"/>
                </a:solidFill>
                <a:latin typeface="Arial Narrow"/>
                <a:cs typeface="Arial Narrow"/>
              </a:rPr>
              <a:t> new participation: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Give / share speaking time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Make posters together</a:t>
            </a:r>
          </a:p>
          <a:p>
            <a:pPr lvl="1" fontAlgn="base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Arrange transportation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320246" y="1153257"/>
            <a:ext cx="4160403" cy="5286847"/>
          </a:xfrm>
        </p:spPr>
        <p:txBody>
          <a:bodyPr>
            <a:normAutofit/>
          </a:bodyPr>
          <a:lstStyle/>
          <a:p>
            <a:pPr fontAlgn="base"/>
            <a:r>
              <a:rPr lang="en-US" sz="2600" b="1" dirty="0" smtClean="0">
                <a:latin typeface="Arial Narrow"/>
                <a:cs typeface="Arial Narrow"/>
              </a:rPr>
              <a:t>What</a:t>
            </a:r>
            <a:r>
              <a:rPr lang="en-US" sz="2600" dirty="0" smtClean="0">
                <a:latin typeface="Arial Narrow"/>
                <a:cs typeface="Arial Narrow"/>
              </a:rPr>
              <a:t> action will be taken?</a:t>
            </a:r>
          </a:p>
          <a:p>
            <a:pPr lvl="1" fontAlgn="base"/>
            <a:r>
              <a:rPr lang="en-US" sz="2400" dirty="0" smtClean="0">
                <a:latin typeface="Arial Narrow"/>
                <a:cs typeface="Arial Narrow"/>
              </a:rPr>
              <a:t>Some action steps may be </a:t>
            </a:r>
            <a:r>
              <a:rPr lang="en-US" sz="2400" dirty="0" smtClean="0">
                <a:solidFill>
                  <a:srgbClr val="860908"/>
                </a:solidFill>
                <a:latin typeface="Arial Narrow"/>
                <a:cs typeface="Arial Narrow"/>
              </a:rPr>
              <a:t>known beforehand</a:t>
            </a:r>
            <a:r>
              <a:rPr lang="en-US" sz="2400" dirty="0" smtClean="0">
                <a:latin typeface="Arial Narrow"/>
                <a:cs typeface="Arial Narrow"/>
              </a:rPr>
              <a:t>: everyone goes to a hearing, town hall meeting, or protest</a:t>
            </a:r>
          </a:p>
          <a:p>
            <a:pPr lvl="1" fontAlgn="base"/>
            <a:r>
              <a:rPr lang="en-US" sz="2400" dirty="0" smtClean="0">
                <a:latin typeface="Arial Narrow"/>
                <a:cs typeface="Arial Narrow"/>
              </a:rPr>
              <a:t>Allow for </a:t>
            </a:r>
            <a:r>
              <a:rPr lang="en-US" sz="2400" dirty="0" smtClean="0">
                <a:solidFill>
                  <a:srgbClr val="860908"/>
                </a:solidFill>
                <a:latin typeface="Arial Narrow"/>
                <a:cs typeface="Arial Narrow"/>
              </a:rPr>
              <a:t>new action items </a:t>
            </a:r>
            <a:r>
              <a:rPr lang="en-US" sz="2400" dirty="0" smtClean="0">
                <a:latin typeface="Arial Narrow"/>
                <a:cs typeface="Arial Narrow"/>
              </a:rPr>
              <a:t>to be developed, especially in the community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4512" y="238739"/>
            <a:ext cx="7998889" cy="868362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Organizing a teach-in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2" name="Picture 1" descr="group photo from 101619 teach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46" y="3319309"/>
            <a:ext cx="4214090" cy="31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0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68070"/>
            <a:ext cx="6477000" cy="1914144"/>
          </a:xfrm>
        </p:spPr>
        <p:txBody>
          <a:bodyPr/>
          <a:lstStyle/>
          <a:p>
            <a:r>
              <a:rPr lang="en-US" sz="6600" b="1" dirty="0" smtClean="0">
                <a:latin typeface="Arial Narrow"/>
                <a:cs typeface="Arial Narrow"/>
              </a:rPr>
              <a:t>All Means </a:t>
            </a:r>
            <a:r>
              <a:rPr lang="en-US" sz="66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ALL</a:t>
            </a:r>
            <a:endParaRPr lang="en-US" sz="6600" b="1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3970" y="2657394"/>
            <a:ext cx="6477000" cy="11740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 Narrow"/>
                <a:cs typeface="Arial Narrow"/>
              </a:rPr>
              <a:t>Racial </a:t>
            </a:r>
            <a:r>
              <a:rPr lang="en-US" sz="3200" dirty="0" smtClean="0">
                <a:solidFill>
                  <a:srgbClr val="000000"/>
                </a:solidFill>
                <a:latin typeface="Arial Narrow"/>
                <a:cs typeface="Arial Narrow"/>
              </a:rPr>
              <a:t>Equity and Health Justice</a:t>
            </a:r>
            <a:endParaRPr lang="en-US" sz="3200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83970" y="4953604"/>
            <a:ext cx="6498159" cy="91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Narrow"/>
                <a:cs typeface="Arial Narrow"/>
              </a:rPr>
              <a:t>Sanjeev K. Sriram, MD, MPH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2930" y="5834343"/>
            <a:ext cx="8313503" cy="468058"/>
            <a:chOff x="562930" y="5834343"/>
            <a:chExt cx="8313503" cy="468058"/>
          </a:xfrm>
        </p:grpSpPr>
        <p:sp>
          <p:nvSpPr>
            <p:cNvPr id="6" name="TextBox 5"/>
            <p:cNvSpPr txBox="1"/>
            <p:nvPr/>
          </p:nvSpPr>
          <p:spPr>
            <a:xfrm>
              <a:off x="975739" y="5852929"/>
              <a:ext cx="21103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DrAmericaShow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5034" y="5852929"/>
              <a:ext cx="15080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DrSriram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4474" y="5852929"/>
              <a:ext cx="27819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 Narrow"/>
                  <a:cs typeface="Arial Narrow"/>
                </a:rPr>
                <a:t>@</a:t>
              </a:r>
              <a:r>
                <a:rPr lang="en-US" sz="2200" dirty="0" err="1" smtClean="0">
                  <a:latin typeface="Arial Narrow"/>
                  <a:cs typeface="Arial Narrow"/>
                </a:rPr>
                <a:t>dramerica_allmeansall</a:t>
              </a:r>
              <a:endParaRPr lang="en-US" sz="2200" dirty="0">
                <a:latin typeface="Arial Narrow"/>
                <a:cs typeface="Arial Narrow"/>
              </a:endParaRPr>
            </a:p>
          </p:txBody>
        </p:sp>
        <p:pic>
          <p:nvPicPr>
            <p:cNvPr id="9" name="Picture 8" descr="InstagramNewLogo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2" t="1709" r="19657" b="325"/>
            <a:stretch/>
          </p:blipFill>
          <p:spPr>
            <a:xfrm>
              <a:off x="5667597" y="5852929"/>
              <a:ext cx="426878" cy="430887"/>
            </a:xfrm>
            <a:prstGeom prst="rect">
              <a:avLst/>
            </a:prstGeom>
          </p:spPr>
        </p:pic>
        <p:pic>
          <p:nvPicPr>
            <p:cNvPr id="10" name="Picture 9" descr="twitter icon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012" y="5834343"/>
              <a:ext cx="468058" cy="468058"/>
            </a:xfrm>
            <a:prstGeom prst="rect">
              <a:avLst/>
            </a:prstGeom>
          </p:spPr>
        </p:pic>
        <p:pic>
          <p:nvPicPr>
            <p:cNvPr id="11" name="Picture 10" descr="Facebook_logo_(square)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930" y="5855020"/>
              <a:ext cx="426705" cy="426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69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8455"/>
            <a:ext cx="8042276" cy="770718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Progress made by the ACA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45" y="1095397"/>
            <a:ext cx="7369310" cy="5524477"/>
          </a:xfrm>
        </p:spPr>
      </p:pic>
    </p:spTree>
    <p:extLst>
      <p:ext uri="{BB962C8B-B14F-4D97-AF65-F5344CB8AC3E}">
        <p14:creationId xmlns:p14="http://schemas.microsoft.com/office/powerpoint/2010/main" val="107758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56393434"/>
              </p:ext>
            </p:extLst>
          </p:nvPr>
        </p:nvGraphicFramePr>
        <p:xfrm>
          <a:off x="4590187" y="404763"/>
          <a:ext cx="4259484" cy="408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9903137"/>
              </p:ext>
            </p:extLst>
          </p:nvPr>
        </p:nvGraphicFramePr>
        <p:xfrm>
          <a:off x="277792" y="420903"/>
          <a:ext cx="42065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10151" y="4881797"/>
            <a:ext cx="7923698" cy="168018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 Narrow"/>
                <a:cs typeface="Arial Narrow"/>
              </a:rPr>
              <a:t>59%</a:t>
            </a:r>
            <a:r>
              <a:rPr lang="en-US" sz="4000" dirty="0" smtClean="0">
                <a:latin typeface="Arial Narrow"/>
                <a:cs typeface="Arial Narrow"/>
              </a:rPr>
              <a:t> of the 28 million uninsured are people of color</a:t>
            </a:r>
            <a:endParaRPr lang="en-US" sz="4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50572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3" y="107576"/>
            <a:ext cx="8452826" cy="799481"/>
          </a:xfrm>
        </p:spPr>
        <p:txBody>
          <a:bodyPr/>
          <a:lstStyle/>
          <a:p>
            <a:r>
              <a:rPr lang="en-US" sz="4400" dirty="0" smtClean="0">
                <a:latin typeface="Arial Narrow"/>
                <a:cs typeface="Arial Narrow"/>
              </a:rPr>
              <a:t>People of Color: Majority </a:t>
            </a:r>
            <a:r>
              <a:rPr lang="en-US" sz="4400" strike="sngStrike" dirty="0" smtClean="0">
                <a:latin typeface="Arial Narrow"/>
                <a:cs typeface="Arial Narrow"/>
              </a:rPr>
              <a:t>in 2040</a:t>
            </a:r>
            <a:r>
              <a:rPr lang="en-US" sz="4400" dirty="0" smtClean="0">
                <a:latin typeface="Arial Narrow"/>
                <a:cs typeface="Arial Narrow"/>
              </a:rPr>
              <a:t> </a:t>
            </a:r>
            <a:r>
              <a:rPr lang="en-US" sz="4400" b="1" dirty="0" smtClean="0">
                <a:solidFill>
                  <a:schemeClr val="accent1"/>
                </a:solidFill>
                <a:latin typeface="Arial Narrow"/>
                <a:cs typeface="Arial Narrow"/>
              </a:rPr>
              <a:t>NOW</a:t>
            </a:r>
            <a:endParaRPr lang="en-US" sz="4400" b="1" dirty="0">
              <a:solidFill>
                <a:schemeClr val="accent1"/>
              </a:solidFill>
              <a:latin typeface="Arial Narrow"/>
              <a:cs typeface="Arial Narrow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098475" y="1080425"/>
            <a:ext cx="4820038" cy="54056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 Narrow"/>
                <a:cs typeface="Arial Narrow"/>
              </a:rPr>
              <a:t>2011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50.4%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of US infants (&lt; 1yr)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are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people of color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860908"/>
                </a:solidFill>
                <a:latin typeface="Arial Narrow"/>
                <a:cs typeface="Arial Narrow"/>
              </a:rPr>
              <a:t>2011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under age-10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non-white population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is majority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in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13 states (HI, CA, NV, AZ, NM, TX, NY, NJ, MD, DC, FL, GA, MS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)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860908"/>
                </a:solidFill>
                <a:latin typeface="Arial Narrow"/>
                <a:cs typeface="Arial Narrow"/>
              </a:rPr>
              <a:t>2014-15 school year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minority student enrollment in public schools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&gt; whites</a:t>
            </a:r>
          </a:p>
          <a:p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2018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: people of color are majority in HI, CA, NV, NM, TX, DC, PR (MD at 49.5%)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860908"/>
                </a:solidFill>
                <a:latin typeface="Arial Narrow"/>
                <a:cs typeface="Arial Narrow"/>
              </a:rPr>
              <a:t>2020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: over half of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US children 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&lt; 18yr will be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people of color</a:t>
            </a:r>
            <a:endParaRPr lang="en-US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 descr="2015 minority majority us childr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7" b="17974"/>
          <a:stretch/>
        </p:blipFill>
        <p:spPr>
          <a:xfrm>
            <a:off x="338104" y="1127315"/>
            <a:ext cx="3653203" cy="52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91" y="107576"/>
            <a:ext cx="8555966" cy="88465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Income Inequality &amp; Racial Inequality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306391" y="1149192"/>
            <a:ext cx="3974664" cy="506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62% of Blacks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and</a:t>
            </a:r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 64% of </a:t>
            </a:r>
            <a:r>
              <a:rPr lang="en-US" dirty="0" err="1" smtClean="0">
                <a:solidFill>
                  <a:srgbClr val="3891A7"/>
                </a:solidFill>
                <a:latin typeface="Arial Narrow"/>
                <a:cs typeface="Arial Narrow"/>
              </a:rPr>
              <a:t>Latinx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earn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less than $40,000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compared to 40% of Whites</a:t>
            </a:r>
          </a:p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35% </a:t>
            </a:r>
            <a:r>
              <a:rPr lang="en-US" dirty="0">
                <a:solidFill>
                  <a:srgbClr val="3891A7"/>
                </a:solidFill>
                <a:latin typeface="Arial Narrow"/>
                <a:cs typeface="Arial Narrow"/>
              </a:rPr>
              <a:t>of Blacks </a:t>
            </a:r>
            <a:r>
              <a:rPr lang="en-US" dirty="0">
                <a:solidFill>
                  <a:schemeClr val="tx1"/>
                </a:solidFill>
                <a:latin typeface="Arial Narrow"/>
                <a:cs typeface="Arial Narrow"/>
              </a:rPr>
              <a:t>and</a:t>
            </a:r>
            <a:r>
              <a:rPr lang="en-US" dirty="0">
                <a:solidFill>
                  <a:srgbClr val="3891A7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33% </a:t>
            </a:r>
            <a:r>
              <a:rPr lang="en-US" dirty="0">
                <a:solidFill>
                  <a:srgbClr val="3891A7"/>
                </a:solidFill>
                <a:latin typeface="Arial Narrow"/>
                <a:cs typeface="Arial Narrow"/>
              </a:rPr>
              <a:t>of </a:t>
            </a:r>
            <a:r>
              <a:rPr lang="en-US" dirty="0" err="1">
                <a:solidFill>
                  <a:srgbClr val="3891A7"/>
                </a:solidFill>
                <a:latin typeface="Arial Narrow"/>
                <a:cs typeface="Arial Narrow"/>
              </a:rPr>
              <a:t>Latinx</a:t>
            </a:r>
            <a:r>
              <a:rPr lang="en-US" dirty="0">
                <a:solidFill>
                  <a:srgbClr val="000000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have incomes from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$40,000 to $120,000</a:t>
            </a:r>
            <a:r>
              <a:rPr lang="en-US" dirty="0" smtClean="0">
                <a:solidFill>
                  <a:schemeClr val="accent4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compared to 50% of Whites</a:t>
            </a:r>
          </a:p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69%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 of Americans do not have </a:t>
            </a:r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$1,000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in savings</a:t>
            </a:r>
          </a:p>
          <a:p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40% </a:t>
            </a:r>
            <a:r>
              <a:rPr lang="en-US" dirty="0" smtClean="0">
                <a:solidFill>
                  <a:schemeClr val="tx1"/>
                </a:solidFill>
                <a:latin typeface="Arial Narrow"/>
                <a:cs typeface="Arial Narrow"/>
              </a:rPr>
              <a:t>of Americans do not have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$400</a:t>
            </a:r>
            <a:r>
              <a:rPr lang="en-US" dirty="0" smtClean="0">
                <a:solidFill>
                  <a:srgbClr val="3891A7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/>
                <a:cs typeface="Arial Narrow"/>
              </a:rPr>
              <a:t>for an emergency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 descr="Pew 2016 income inequality by rac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79" y="1129627"/>
            <a:ext cx="4447078" cy="543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91" y="107576"/>
            <a:ext cx="8555966" cy="88465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Income Inequality &amp; Racial Inequality</a:t>
            </a:r>
            <a:endParaRPr lang="en-US" dirty="0">
              <a:latin typeface="Arial Narrow"/>
              <a:cs typeface="Arial Narrow"/>
            </a:endParaRPr>
          </a:p>
        </p:txBody>
      </p:sp>
      <p:sp>
        <p:nvSpPr>
          <p:cNvPr id="7" name="Content Placeholder 8"/>
          <p:cNvSpPr>
            <a:spLocks noGrp="1"/>
          </p:cNvSpPr>
          <p:nvPr>
            <p:ph idx="1"/>
          </p:nvPr>
        </p:nvSpPr>
        <p:spPr>
          <a:xfrm>
            <a:off x="5172356" y="1149192"/>
            <a:ext cx="3863175" cy="506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latin typeface="Arial Narrow"/>
                <a:cs typeface="Arial Narrow"/>
              </a:rPr>
              <a:t>100% FPL in 2016 = $24,300 / </a:t>
            </a:r>
            <a:r>
              <a:rPr lang="en-US" dirty="0" err="1" smtClean="0">
                <a:latin typeface="Arial Narrow"/>
                <a:cs typeface="Arial Narrow"/>
              </a:rPr>
              <a:t>yr</a:t>
            </a:r>
            <a:r>
              <a:rPr lang="en-US" dirty="0" smtClean="0">
                <a:latin typeface="Arial Narrow"/>
                <a:cs typeface="Arial Narrow"/>
              </a:rPr>
              <a:t> for a family of 4.</a:t>
            </a:r>
          </a:p>
          <a:p>
            <a:r>
              <a:rPr lang="en-US" dirty="0" smtClean="0">
                <a:latin typeface="Arial Narrow"/>
                <a:cs typeface="Arial Narrow"/>
              </a:rPr>
              <a:t>Low Income (200% FPL)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57.5% of Black children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56.1% of </a:t>
            </a:r>
            <a:r>
              <a:rPr lang="en-US" dirty="0" err="1" smtClean="0">
                <a:solidFill>
                  <a:schemeClr val="accent1"/>
                </a:solidFill>
                <a:latin typeface="Arial Narrow"/>
                <a:cs typeface="Arial Narrow"/>
              </a:rPr>
              <a:t>Latinx</a:t>
            </a:r>
            <a:r>
              <a:rPr lang="en-US" dirty="0" smtClean="0">
                <a:solidFill>
                  <a:schemeClr val="accent1"/>
                </a:solidFill>
                <a:latin typeface="Arial Narrow"/>
                <a:cs typeface="Arial Narrow"/>
              </a:rPr>
              <a:t> children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26.9% of white children</a:t>
            </a:r>
          </a:p>
          <a:p>
            <a:r>
              <a:rPr lang="en-US" dirty="0" smtClean="0">
                <a:latin typeface="Arial Narrow"/>
                <a:cs typeface="Arial Narrow"/>
              </a:rPr>
              <a:t>Below FPL</a:t>
            </a:r>
          </a:p>
          <a:p>
            <a:pPr lvl="1"/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30.8% of Black children</a:t>
            </a:r>
          </a:p>
          <a:p>
            <a:pPr lvl="1"/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26.6% of </a:t>
            </a:r>
            <a:r>
              <a:rPr lang="en-US" dirty="0" err="1" smtClean="0">
                <a:solidFill>
                  <a:srgbClr val="860908"/>
                </a:solidFill>
                <a:latin typeface="Arial Narrow"/>
                <a:cs typeface="Arial Narrow"/>
              </a:rPr>
              <a:t>Latinx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 children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10.8% of white children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5" name="Picture 4" descr="2016 US children in poverty by rac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77"/>
          <a:stretch/>
        </p:blipFill>
        <p:spPr>
          <a:xfrm>
            <a:off x="323954" y="1273777"/>
            <a:ext cx="4848402" cy="422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1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67021"/>
            <a:ext cx="8042276" cy="884659"/>
          </a:xfrm>
        </p:spPr>
        <p:txBody>
          <a:bodyPr/>
          <a:lstStyle/>
          <a:p>
            <a:r>
              <a:rPr lang="en-US" dirty="0" smtClean="0">
                <a:latin typeface="Arial Narrow"/>
                <a:cs typeface="Arial Narrow"/>
              </a:rPr>
              <a:t>The Pain of a $400 Emergency…</a:t>
            </a:r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3" name="Picture 2" descr="400 emergency challeng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7" y="1679518"/>
            <a:ext cx="8431026" cy="43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2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80736"/>
            <a:ext cx="8042276" cy="777648"/>
          </a:xfrm>
        </p:spPr>
        <p:txBody>
          <a:bodyPr/>
          <a:lstStyle/>
          <a:p>
            <a:r>
              <a:rPr lang="en-US" b="1" dirty="0" smtClean="0">
                <a:solidFill>
                  <a:srgbClr val="860908"/>
                </a:solidFill>
                <a:latin typeface="Arial Narrow"/>
                <a:cs typeface="Arial Narrow"/>
              </a:rPr>
              <a:t>NOW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is the time for </a:t>
            </a:r>
            <a:r>
              <a:rPr lang="en-US" dirty="0" smtClean="0">
                <a:solidFill>
                  <a:srgbClr val="860908"/>
                </a:solidFill>
                <a:latin typeface="Arial Narrow"/>
                <a:cs typeface="Arial Narrow"/>
              </a:rPr>
              <a:t>Medicare For All</a:t>
            </a:r>
            <a:endParaRPr lang="en-US" dirty="0">
              <a:solidFill>
                <a:srgbClr val="860908"/>
              </a:solidFill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04" y="1243602"/>
            <a:ext cx="8423170" cy="534521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Why the ACA is important but insufficient: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Medicaid can work wonders – depending on where you live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Private insurance is unreliable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The current fragmented </a:t>
            </a:r>
            <a:r>
              <a:rPr lang="en-US" sz="2400" dirty="0">
                <a:solidFill>
                  <a:srgbClr val="000000"/>
                </a:solidFill>
                <a:latin typeface="Arial Narrow"/>
                <a:cs typeface="Arial Narrow"/>
              </a:rPr>
              <a:t>s</a:t>
            </a:r>
            <a:r>
              <a:rPr lang="en-US" sz="2400" dirty="0" smtClean="0">
                <a:solidFill>
                  <a:srgbClr val="000000"/>
                </a:solidFill>
                <a:latin typeface="Arial Narrow"/>
                <a:cs typeface="Arial Narrow"/>
              </a:rPr>
              <a:t>ystem is inefficient, unjust, unsustainable, and unrealistic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2017 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Pew Research: </a:t>
            </a:r>
            <a:r>
              <a:rPr lang="en-US" sz="2800" dirty="0" smtClean="0">
                <a:solidFill>
                  <a:srgbClr val="3891A7"/>
                </a:solidFill>
                <a:latin typeface="Arial Narrow"/>
                <a:cs typeface="Arial Narrow"/>
              </a:rPr>
              <a:t>85% of Blacks 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and </a:t>
            </a:r>
            <a:r>
              <a:rPr lang="en-US" sz="2800" dirty="0" smtClean="0">
                <a:solidFill>
                  <a:srgbClr val="3891A7"/>
                </a:solidFill>
                <a:latin typeface="Arial Narrow"/>
                <a:cs typeface="Arial Narrow"/>
              </a:rPr>
              <a:t>84% of </a:t>
            </a:r>
            <a:r>
              <a:rPr lang="en-US" sz="2800" dirty="0" err="1" smtClean="0">
                <a:solidFill>
                  <a:srgbClr val="3891A7"/>
                </a:solidFill>
                <a:latin typeface="Arial Narrow"/>
                <a:cs typeface="Arial Narrow"/>
              </a:rPr>
              <a:t>Latinx</a:t>
            </a:r>
            <a:r>
              <a:rPr lang="en-US" sz="2800" dirty="0" smtClean="0">
                <a:solidFill>
                  <a:srgbClr val="3891A7"/>
                </a:solidFill>
                <a:latin typeface="Arial Narrow"/>
                <a:cs typeface="Arial Narrow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Narrow"/>
                <a:cs typeface="Arial Narrow"/>
              </a:rPr>
              <a:t>say the government should </a:t>
            </a:r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ensure health coverage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NOW is the time to </a:t>
            </a:r>
            <a:r>
              <a:rPr lang="en-US" sz="2800" dirty="0" smtClean="0">
                <a:solidFill>
                  <a:srgbClr val="860908"/>
                </a:solidFill>
                <a:latin typeface="Arial Narrow"/>
                <a:cs typeface="Arial Narrow"/>
              </a:rPr>
              <a:t>make racial equity a cornerstone</a:t>
            </a:r>
            <a:r>
              <a:rPr lang="en-US" sz="2800" dirty="0" smtClean="0">
                <a:solidFill>
                  <a:srgbClr val="000000"/>
                </a:solidFill>
                <a:latin typeface="Arial Narrow"/>
                <a:cs typeface="Arial Narrow"/>
              </a:rPr>
              <a:t>, not a side project or after-thought, of health policy.</a:t>
            </a:r>
          </a:p>
        </p:txBody>
      </p:sp>
    </p:spTree>
    <p:extLst>
      <p:ext uri="{BB962C8B-B14F-4D97-AF65-F5344CB8AC3E}">
        <p14:creationId xmlns:p14="http://schemas.microsoft.com/office/powerpoint/2010/main" val="2852917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3658</TotalTime>
  <Words>1158</Words>
  <Application>Microsoft Macintosh PowerPoint</Application>
  <PresentationFormat>On-screen Show (4:3)</PresentationFormat>
  <Paragraphs>119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Inkwell</vt:lpstr>
      <vt:lpstr>Building a diverse movement for single-payer: why and how</vt:lpstr>
      <vt:lpstr>All Means ALL</vt:lpstr>
      <vt:lpstr>Progress made by the ACA</vt:lpstr>
      <vt:lpstr>PowerPoint Presentation</vt:lpstr>
      <vt:lpstr>People of Color: Majority in 2040 NOW</vt:lpstr>
      <vt:lpstr>Income Inequality &amp; Racial Inequality</vt:lpstr>
      <vt:lpstr>Income Inequality &amp; Racial Inequality</vt:lpstr>
      <vt:lpstr>The Pain of a $400 Emergency…</vt:lpstr>
      <vt:lpstr>NOW is the time for Medicare For All</vt:lpstr>
      <vt:lpstr>Medicare For ALL?</vt:lpstr>
      <vt:lpstr>PowerPoint Presentation</vt:lpstr>
      <vt:lpstr>Medicare For All will help POC</vt:lpstr>
      <vt:lpstr>All Means All</vt:lpstr>
      <vt:lpstr>Organizing a teach-in</vt:lpstr>
      <vt:lpstr>Organizing a teach-in</vt:lpstr>
      <vt:lpstr>Organizing a teach-in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Means ALL</dc:title>
  <dc:creator>Sanjeev Sriram</dc:creator>
  <cp:lastModifiedBy>Sanjeev Sriram</cp:lastModifiedBy>
  <cp:revision>20</cp:revision>
  <dcterms:created xsi:type="dcterms:W3CDTF">2019-10-02T19:24:15Z</dcterms:created>
  <dcterms:modified xsi:type="dcterms:W3CDTF">2019-11-01T14:29:33Z</dcterms:modified>
</cp:coreProperties>
</file>