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5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D170B-F1A0-4632-8D06-5E33D1DCF54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1B19C1-1DF8-465C-812D-633EF3F4C8DA}">
      <dgm:prSet/>
      <dgm:spPr/>
      <dgm:t>
        <a:bodyPr/>
        <a:lstStyle/>
        <a:p>
          <a:r>
            <a:rPr lang="en-US"/>
            <a:t>Georgia has seen 8 out of once 62 rural hospitals close</a:t>
          </a:r>
        </a:p>
      </dgm:t>
    </dgm:pt>
    <dgm:pt modelId="{678AA8E4-B6E1-494E-A755-20CD8BF27A51}" type="parTrans" cxnId="{BC88ECFB-5BDF-490B-A694-AD2DDFB0ACA7}">
      <dgm:prSet/>
      <dgm:spPr/>
      <dgm:t>
        <a:bodyPr/>
        <a:lstStyle/>
        <a:p>
          <a:endParaRPr lang="en-US"/>
        </a:p>
      </dgm:t>
    </dgm:pt>
    <dgm:pt modelId="{9F382580-2A1D-4D0D-B5AE-D6006DFFAD43}" type="sibTrans" cxnId="{BC88ECFB-5BDF-490B-A694-AD2DDFB0ACA7}">
      <dgm:prSet/>
      <dgm:spPr/>
      <dgm:t>
        <a:bodyPr/>
        <a:lstStyle/>
        <a:p>
          <a:endParaRPr lang="en-US"/>
        </a:p>
      </dgm:t>
    </dgm:pt>
    <dgm:pt modelId="{2E43C4AE-07B2-4928-AAE3-396EC6C43643}">
      <dgm:prSet/>
      <dgm:spPr/>
      <dgm:t>
        <a:bodyPr/>
        <a:lstStyle/>
        <a:p>
          <a:r>
            <a:rPr lang="en-US"/>
            <a:t>35 of the now 54 are financially vulnerable</a:t>
          </a:r>
        </a:p>
      </dgm:t>
    </dgm:pt>
    <dgm:pt modelId="{45ED736A-1AD1-492F-8579-B4FFF7CA9FD8}" type="parTrans" cxnId="{82B63439-71D7-408F-90CB-B157FF3F5B22}">
      <dgm:prSet/>
      <dgm:spPr/>
      <dgm:t>
        <a:bodyPr/>
        <a:lstStyle/>
        <a:p>
          <a:endParaRPr lang="en-US"/>
        </a:p>
      </dgm:t>
    </dgm:pt>
    <dgm:pt modelId="{848CB562-DF81-43DF-B375-8AE52DC11EB8}" type="sibTrans" cxnId="{82B63439-71D7-408F-90CB-B157FF3F5B22}">
      <dgm:prSet/>
      <dgm:spPr/>
      <dgm:t>
        <a:bodyPr/>
        <a:lstStyle/>
        <a:p>
          <a:endParaRPr lang="en-US"/>
        </a:p>
      </dgm:t>
    </dgm:pt>
    <dgm:pt modelId="{B952044F-13E8-44E7-9BD4-CD03DB7DD6E0}">
      <dgm:prSet/>
      <dgm:spPr/>
      <dgm:t>
        <a:bodyPr/>
        <a:lstStyle/>
        <a:p>
          <a:r>
            <a:rPr lang="en-US"/>
            <a:t>&gt; 60% of rural GA residents have issues with healthcare affordability</a:t>
          </a:r>
        </a:p>
      </dgm:t>
    </dgm:pt>
    <dgm:pt modelId="{95436FD9-14AA-4E8D-8CCB-9701F07C8D70}" type="parTrans" cxnId="{881B5FF7-21A2-44E8-97E8-D3FF73B017EF}">
      <dgm:prSet/>
      <dgm:spPr/>
      <dgm:t>
        <a:bodyPr/>
        <a:lstStyle/>
        <a:p>
          <a:endParaRPr lang="en-US"/>
        </a:p>
      </dgm:t>
    </dgm:pt>
    <dgm:pt modelId="{75743C78-C8A7-4895-8E68-F504784D0456}" type="sibTrans" cxnId="{881B5FF7-21A2-44E8-97E8-D3FF73B017EF}">
      <dgm:prSet/>
      <dgm:spPr/>
      <dgm:t>
        <a:bodyPr/>
        <a:lstStyle/>
        <a:p>
          <a:endParaRPr lang="en-US"/>
        </a:p>
      </dgm:t>
    </dgm:pt>
    <dgm:pt modelId="{236F9648-4851-4BF2-9CC8-15A5CF9D504D}">
      <dgm:prSet/>
      <dgm:spPr/>
      <dgm:t>
        <a:bodyPr/>
        <a:lstStyle/>
        <a:p>
          <a:r>
            <a:rPr lang="en-US"/>
            <a:t>declining reimbursements+ lack of insurance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financial problems</a:t>
          </a:r>
        </a:p>
      </dgm:t>
    </dgm:pt>
    <dgm:pt modelId="{4E26B004-D199-4616-B104-44D0191F6A09}" type="parTrans" cxnId="{15564FD0-F9B6-4AF4-8A15-E62FF78A1FF7}">
      <dgm:prSet/>
      <dgm:spPr/>
      <dgm:t>
        <a:bodyPr/>
        <a:lstStyle/>
        <a:p>
          <a:endParaRPr lang="en-US"/>
        </a:p>
      </dgm:t>
    </dgm:pt>
    <dgm:pt modelId="{850922A5-B1A8-4C20-A2C6-FB5313A0C9D5}" type="sibTrans" cxnId="{15564FD0-F9B6-4AF4-8A15-E62FF78A1FF7}">
      <dgm:prSet/>
      <dgm:spPr/>
      <dgm:t>
        <a:bodyPr/>
        <a:lstStyle/>
        <a:p>
          <a:endParaRPr lang="en-US"/>
        </a:p>
      </dgm:t>
    </dgm:pt>
    <dgm:pt modelId="{5A379D3D-840E-4B4A-AB19-579EA25D771F}" type="pres">
      <dgm:prSet presAssocID="{FC8D170B-F1A0-4632-8D06-5E33D1DCF546}" presName="root" presStyleCnt="0">
        <dgm:presLayoutVars>
          <dgm:dir/>
          <dgm:resizeHandles val="exact"/>
        </dgm:presLayoutVars>
      </dgm:prSet>
      <dgm:spPr/>
    </dgm:pt>
    <dgm:pt modelId="{C04CB415-708C-48B7-AC89-9A28E749BBB1}" type="pres">
      <dgm:prSet presAssocID="{391B19C1-1DF8-465C-812D-633EF3F4C8DA}" presName="compNode" presStyleCnt="0"/>
      <dgm:spPr/>
    </dgm:pt>
    <dgm:pt modelId="{061558FC-8A8E-4F48-A4D8-F4F61800FCEE}" type="pres">
      <dgm:prSet presAssocID="{391B19C1-1DF8-465C-812D-633EF3F4C8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A1B424E-D858-4464-A3D2-204244122AA6}" type="pres">
      <dgm:prSet presAssocID="{391B19C1-1DF8-465C-812D-633EF3F4C8DA}" presName="spaceRect" presStyleCnt="0"/>
      <dgm:spPr/>
    </dgm:pt>
    <dgm:pt modelId="{3F6077FC-16BC-4713-BAFC-1E8911E8AC9E}" type="pres">
      <dgm:prSet presAssocID="{391B19C1-1DF8-465C-812D-633EF3F4C8DA}" presName="textRect" presStyleLbl="revTx" presStyleIdx="0" presStyleCnt="4">
        <dgm:presLayoutVars>
          <dgm:chMax val="1"/>
          <dgm:chPref val="1"/>
        </dgm:presLayoutVars>
      </dgm:prSet>
      <dgm:spPr/>
    </dgm:pt>
    <dgm:pt modelId="{E1244CE3-DF46-452C-9B7F-6CAC538A05DF}" type="pres">
      <dgm:prSet presAssocID="{9F382580-2A1D-4D0D-B5AE-D6006DFFAD43}" presName="sibTrans" presStyleCnt="0"/>
      <dgm:spPr/>
    </dgm:pt>
    <dgm:pt modelId="{9E279148-54EA-4C45-9C3B-2AF58608FC5D}" type="pres">
      <dgm:prSet presAssocID="{2E43C4AE-07B2-4928-AAE3-396EC6C43643}" presName="compNode" presStyleCnt="0"/>
      <dgm:spPr/>
    </dgm:pt>
    <dgm:pt modelId="{57F54D92-BAB4-4A5A-9F45-97DDFF55E05C}" type="pres">
      <dgm:prSet presAssocID="{2E43C4AE-07B2-4928-AAE3-396EC6C436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A652DA4-7552-446D-ADFE-7551FC939FF7}" type="pres">
      <dgm:prSet presAssocID="{2E43C4AE-07B2-4928-AAE3-396EC6C43643}" presName="spaceRect" presStyleCnt="0"/>
      <dgm:spPr/>
    </dgm:pt>
    <dgm:pt modelId="{D5E231A1-8D2C-47CE-B9AA-DC466E240B8C}" type="pres">
      <dgm:prSet presAssocID="{2E43C4AE-07B2-4928-AAE3-396EC6C43643}" presName="textRect" presStyleLbl="revTx" presStyleIdx="1" presStyleCnt="4">
        <dgm:presLayoutVars>
          <dgm:chMax val="1"/>
          <dgm:chPref val="1"/>
        </dgm:presLayoutVars>
      </dgm:prSet>
      <dgm:spPr/>
    </dgm:pt>
    <dgm:pt modelId="{AECE622A-A0B5-499B-82AB-61A1EEF3D5A4}" type="pres">
      <dgm:prSet presAssocID="{848CB562-DF81-43DF-B375-8AE52DC11EB8}" presName="sibTrans" presStyleCnt="0"/>
      <dgm:spPr/>
    </dgm:pt>
    <dgm:pt modelId="{AAD24A7C-B5DB-4C9D-B092-05834F55DBE9}" type="pres">
      <dgm:prSet presAssocID="{B952044F-13E8-44E7-9BD4-CD03DB7DD6E0}" presName="compNode" presStyleCnt="0"/>
      <dgm:spPr/>
    </dgm:pt>
    <dgm:pt modelId="{DDAA883C-2E6D-4C72-8F18-F7909F16A89E}" type="pres">
      <dgm:prSet presAssocID="{B952044F-13E8-44E7-9BD4-CD03DB7DD6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7464B13-05F1-490A-8F23-25947F55C52B}" type="pres">
      <dgm:prSet presAssocID="{B952044F-13E8-44E7-9BD4-CD03DB7DD6E0}" presName="spaceRect" presStyleCnt="0"/>
      <dgm:spPr/>
    </dgm:pt>
    <dgm:pt modelId="{0D50A27E-D760-49F5-BD05-BEF63ADB6744}" type="pres">
      <dgm:prSet presAssocID="{B952044F-13E8-44E7-9BD4-CD03DB7DD6E0}" presName="textRect" presStyleLbl="revTx" presStyleIdx="2" presStyleCnt="4">
        <dgm:presLayoutVars>
          <dgm:chMax val="1"/>
          <dgm:chPref val="1"/>
        </dgm:presLayoutVars>
      </dgm:prSet>
      <dgm:spPr/>
    </dgm:pt>
    <dgm:pt modelId="{47F5D125-667D-40EA-920D-D3EE8080791B}" type="pres">
      <dgm:prSet presAssocID="{75743C78-C8A7-4895-8E68-F504784D0456}" presName="sibTrans" presStyleCnt="0"/>
      <dgm:spPr/>
    </dgm:pt>
    <dgm:pt modelId="{A4465E4F-4DA5-4016-BCD3-5F960D185A41}" type="pres">
      <dgm:prSet presAssocID="{236F9648-4851-4BF2-9CC8-15A5CF9D504D}" presName="compNode" presStyleCnt="0"/>
      <dgm:spPr/>
    </dgm:pt>
    <dgm:pt modelId="{A7C045DD-30AA-4EE1-889D-79C919999747}" type="pres">
      <dgm:prSet presAssocID="{236F9648-4851-4BF2-9CC8-15A5CF9D50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6373649-90D4-4BD9-B9EF-41CAC5F15AAF}" type="pres">
      <dgm:prSet presAssocID="{236F9648-4851-4BF2-9CC8-15A5CF9D504D}" presName="spaceRect" presStyleCnt="0"/>
      <dgm:spPr/>
    </dgm:pt>
    <dgm:pt modelId="{0EB19633-4302-4F0A-AAE5-A11D05A60805}" type="pres">
      <dgm:prSet presAssocID="{236F9648-4851-4BF2-9CC8-15A5CF9D504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34FB1D-A5F1-4E65-B631-39A4D62C4EBA}" type="presOf" srcId="{B952044F-13E8-44E7-9BD4-CD03DB7DD6E0}" destId="{0D50A27E-D760-49F5-BD05-BEF63ADB6744}" srcOrd="0" destOrd="0" presId="urn:microsoft.com/office/officeart/2018/2/layout/IconLabelList"/>
    <dgm:cxn modelId="{82B63439-71D7-408F-90CB-B157FF3F5B22}" srcId="{FC8D170B-F1A0-4632-8D06-5E33D1DCF546}" destId="{2E43C4AE-07B2-4928-AAE3-396EC6C43643}" srcOrd="1" destOrd="0" parTransId="{45ED736A-1AD1-492F-8579-B4FFF7CA9FD8}" sibTransId="{848CB562-DF81-43DF-B375-8AE52DC11EB8}"/>
    <dgm:cxn modelId="{980A163C-D784-4C80-98B4-BDB74690853E}" type="presOf" srcId="{391B19C1-1DF8-465C-812D-633EF3F4C8DA}" destId="{3F6077FC-16BC-4713-BAFC-1E8911E8AC9E}" srcOrd="0" destOrd="0" presId="urn:microsoft.com/office/officeart/2018/2/layout/IconLabelList"/>
    <dgm:cxn modelId="{6AD7BA82-4C29-4170-ABA8-20BD556586E6}" type="presOf" srcId="{FC8D170B-F1A0-4632-8D06-5E33D1DCF546}" destId="{5A379D3D-840E-4B4A-AB19-579EA25D771F}" srcOrd="0" destOrd="0" presId="urn:microsoft.com/office/officeart/2018/2/layout/IconLabelList"/>
    <dgm:cxn modelId="{2355198C-603D-4668-BAE2-0EC1C58191F2}" type="presOf" srcId="{2E43C4AE-07B2-4928-AAE3-396EC6C43643}" destId="{D5E231A1-8D2C-47CE-B9AA-DC466E240B8C}" srcOrd="0" destOrd="0" presId="urn:microsoft.com/office/officeart/2018/2/layout/IconLabelList"/>
    <dgm:cxn modelId="{D80529AE-A01B-4BC9-91D3-0A95D0A95CAE}" type="presOf" srcId="{236F9648-4851-4BF2-9CC8-15A5CF9D504D}" destId="{0EB19633-4302-4F0A-AAE5-A11D05A60805}" srcOrd="0" destOrd="0" presId="urn:microsoft.com/office/officeart/2018/2/layout/IconLabelList"/>
    <dgm:cxn modelId="{15564FD0-F9B6-4AF4-8A15-E62FF78A1FF7}" srcId="{FC8D170B-F1A0-4632-8D06-5E33D1DCF546}" destId="{236F9648-4851-4BF2-9CC8-15A5CF9D504D}" srcOrd="3" destOrd="0" parTransId="{4E26B004-D199-4616-B104-44D0191F6A09}" sibTransId="{850922A5-B1A8-4C20-A2C6-FB5313A0C9D5}"/>
    <dgm:cxn modelId="{881B5FF7-21A2-44E8-97E8-D3FF73B017EF}" srcId="{FC8D170B-F1A0-4632-8D06-5E33D1DCF546}" destId="{B952044F-13E8-44E7-9BD4-CD03DB7DD6E0}" srcOrd="2" destOrd="0" parTransId="{95436FD9-14AA-4E8D-8CCB-9701F07C8D70}" sibTransId="{75743C78-C8A7-4895-8E68-F504784D0456}"/>
    <dgm:cxn modelId="{BC88ECFB-5BDF-490B-A694-AD2DDFB0ACA7}" srcId="{FC8D170B-F1A0-4632-8D06-5E33D1DCF546}" destId="{391B19C1-1DF8-465C-812D-633EF3F4C8DA}" srcOrd="0" destOrd="0" parTransId="{678AA8E4-B6E1-494E-A755-20CD8BF27A51}" sibTransId="{9F382580-2A1D-4D0D-B5AE-D6006DFFAD43}"/>
    <dgm:cxn modelId="{83CC4D3C-270C-4487-8BB7-AAE5598017D7}" type="presParOf" srcId="{5A379D3D-840E-4B4A-AB19-579EA25D771F}" destId="{C04CB415-708C-48B7-AC89-9A28E749BBB1}" srcOrd="0" destOrd="0" presId="urn:microsoft.com/office/officeart/2018/2/layout/IconLabelList"/>
    <dgm:cxn modelId="{75A23669-90D6-4524-9635-42DA00A1DB83}" type="presParOf" srcId="{C04CB415-708C-48B7-AC89-9A28E749BBB1}" destId="{061558FC-8A8E-4F48-A4D8-F4F61800FCEE}" srcOrd="0" destOrd="0" presId="urn:microsoft.com/office/officeart/2018/2/layout/IconLabelList"/>
    <dgm:cxn modelId="{C350DF1B-67C2-4315-8076-292648E23232}" type="presParOf" srcId="{C04CB415-708C-48B7-AC89-9A28E749BBB1}" destId="{7A1B424E-D858-4464-A3D2-204244122AA6}" srcOrd="1" destOrd="0" presId="urn:microsoft.com/office/officeart/2018/2/layout/IconLabelList"/>
    <dgm:cxn modelId="{F2FD5813-33C2-46C8-9292-3AE31FF4DB80}" type="presParOf" srcId="{C04CB415-708C-48B7-AC89-9A28E749BBB1}" destId="{3F6077FC-16BC-4713-BAFC-1E8911E8AC9E}" srcOrd="2" destOrd="0" presId="urn:microsoft.com/office/officeart/2018/2/layout/IconLabelList"/>
    <dgm:cxn modelId="{0ACEC0EF-29FD-4684-BE49-7F96EBE27182}" type="presParOf" srcId="{5A379D3D-840E-4B4A-AB19-579EA25D771F}" destId="{E1244CE3-DF46-452C-9B7F-6CAC538A05DF}" srcOrd="1" destOrd="0" presId="urn:microsoft.com/office/officeart/2018/2/layout/IconLabelList"/>
    <dgm:cxn modelId="{28A01E15-4B7F-4268-B4F0-B550D3F91146}" type="presParOf" srcId="{5A379D3D-840E-4B4A-AB19-579EA25D771F}" destId="{9E279148-54EA-4C45-9C3B-2AF58608FC5D}" srcOrd="2" destOrd="0" presId="urn:microsoft.com/office/officeart/2018/2/layout/IconLabelList"/>
    <dgm:cxn modelId="{8A105DDF-74D9-4CE7-9E18-FF89E6F55520}" type="presParOf" srcId="{9E279148-54EA-4C45-9C3B-2AF58608FC5D}" destId="{57F54D92-BAB4-4A5A-9F45-97DDFF55E05C}" srcOrd="0" destOrd="0" presId="urn:microsoft.com/office/officeart/2018/2/layout/IconLabelList"/>
    <dgm:cxn modelId="{B3AEEC7C-1821-4FC9-B516-D3B1DBF31896}" type="presParOf" srcId="{9E279148-54EA-4C45-9C3B-2AF58608FC5D}" destId="{6A652DA4-7552-446D-ADFE-7551FC939FF7}" srcOrd="1" destOrd="0" presId="urn:microsoft.com/office/officeart/2018/2/layout/IconLabelList"/>
    <dgm:cxn modelId="{274B1EA4-285F-41AC-9F36-1D1000735E6F}" type="presParOf" srcId="{9E279148-54EA-4C45-9C3B-2AF58608FC5D}" destId="{D5E231A1-8D2C-47CE-B9AA-DC466E240B8C}" srcOrd="2" destOrd="0" presId="urn:microsoft.com/office/officeart/2018/2/layout/IconLabelList"/>
    <dgm:cxn modelId="{CA11668A-E587-4E32-A336-8845A0B3D9E7}" type="presParOf" srcId="{5A379D3D-840E-4B4A-AB19-579EA25D771F}" destId="{AECE622A-A0B5-499B-82AB-61A1EEF3D5A4}" srcOrd="3" destOrd="0" presId="urn:microsoft.com/office/officeart/2018/2/layout/IconLabelList"/>
    <dgm:cxn modelId="{5C6E1933-C064-49E3-9ABA-B89FCE778338}" type="presParOf" srcId="{5A379D3D-840E-4B4A-AB19-579EA25D771F}" destId="{AAD24A7C-B5DB-4C9D-B092-05834F55DBE9}" srcOrd="4" destOrd="0" presId="urn:microsoft.com/office/officeart/2018/2/layout/IconLabelList"/>
    <dgm:cxn modelId="{56F23F9E-2594-4DAD-829B-69B7C4F3006C}" type="presParOf" srcId="{AAD24A7C-B5DB-4C9D-B092-05834F55DBE9}" destId="{DDAA883C-2E6D-4C72-8F18-F7909F16A89E}" srcOrd="0" destOrd="0" presId="urn:microsoft.com/office/officeart/2018/2/layout/IconLabelList"/>
    <dgm:cxn modelId="{FABDFB47-9111-468D-B635-0BD44EA607D2}" type="presParOf" srcId="{AAD24A7C-B5DB-4C9D-B092-05834F55DBE9}" destId="{D7464B13-05F1-490A-8F23-25947F55C52B}" srcOrd="1" destOrd="0" presId="urn:microsoft.com/office/officeart/2018/2/layout/IconLabelList"/>
    <dgm:cxn modelId="{E401D9F2-35A1-4DFF-89AB-BFACB6DDF4AA}" type="presParOf" srcId="{AAD24A7C-B5DB-4C9D-B092-05834F55DBE9}" destId="{0D50A27E-D760-49F5-BD05-BEF63ADB6744}" srcOrd="2" destOrd="0" presId="urn:microsoft.com/office/officeart/2018/2/layout/IconLabelList"/>
    <dgm:cxn modelId="{6043D526-F7BB-4CF3-B2DC-2DCAA39D15D3}" type="presParOf" srcId="{5A379D3D-840E-4B4A-AB19-579EA25D771F}" destId="{47F5D125-667D-40EA-920D-D3EE8080791B}" srcOrd="5" destOrd="0" presId="urn:microsoft.com/office/officeart/2018/2/layout/IconLabelList"/>
    <dgm:cxn modelId="{E5B6BE18-5CA8-42A4-9C00-1ECBADDD2D3C}" type="presParOf" srcId="{5A379D3D-840E-4B4A-AB19-579EA25D771F}" destId="{A4465E4F-4DA5-4016-BCD3-5F960D185A41}" srcOrd="6" destOrd="0" presId="urn:microsoft.com/office/officeart/2018/2/layout/IconLabelList"/>
    <dgm:cxn modelId="{8197E526-0836-48CD-8BEF-75DE10744417}" type="presParOf" srcId="{A4465E4F-4DA5-4016-BCD3-5F960D185A41}" destId="{A7C045DD-30AA-4EE1-889D-79C919999747}" srcOrd="0" destOrd="0" presId="urn:microsoft.com/office/officeart/2018/2/layout/IconLabelList"/>
    <dgm:cxn modelId="{1CF9B43B-1A3D-4DED-AAC5-6CE992FE81BE}" type="presParOf" srcId="{A4465E4F-4DA5-4016-BCD3-5F960D185A41}" destId="{B6373649-90D4-4BD9-B9EF-41CAC5F15AAF}" srcOrd="1" destOrd="0" presId="urn:microsoft.com/office/officeart/2018/2/layout/IconLabelList"/>
    <dgm:cxn modelId="{9538FB88-D1F8-4F17-9ADF-0DF9E69FF034}" type="presParOf" srcId="{A4465E4F-4DA5-4016-BCD3-5F960D185A41}" destId="{0EB19633-4302-4F0A-AAE5-A11D05A608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86D4E-F877-924D-8D45-84518B2F8655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B728F27-B52E-854A-99A4-1709C95F987E}">
      <dgm:prSet phldrT="[Text]"/>
      <dgm:spPr/>
      <dgm:t>
        <a:bodyPr/>
        <a:lstStyle/>
        <a:p>
          <a:r>
            <a:rPr lang="en-US" dirty="0"/>
            <a:t>Financial pressure on a hospital system</a:t>
          </a:r>
        </a:p>
      </dgm:t>
    </dgm:pt>
    <dgm:pt modelId="{3D10D915-0CCE-E54E-8737-4BBECA88F850}" type="parTrans" cxnId="{D0C4540D-71C7-C144-81D9-3E8B05D9C2CC}">
      <dgm:prSet/>
      <dgm:spPr/>
      <dgm:t>
        <a:bodyPr/>
        <a:lstStyle/>
        <a:p>
          <a:endParaRPr lang="en-US"/>
        </a:p>
      </dgm:t>
    </dgm:pt>
    <dgm:pt modelId="{9B289A6C-16E5-7942-9BA2-4A34BD644FEA}" type="sibTrans" cxnId="{D0C4540D-71C7-C144-81D9-3E8B05D9C2CC}">
      <dgm:prSet/>
      <dgm:spPr/>
      <dgm:t>
        <a:bodyPr/>
        <a:lstStyle/>
        <a:p>
          <a:endParaRPr lang="en-US"/>
        </a:p>
      </dgm:t>
    </dgm:pt>
    <dgm:pt modelId="{0B095DE0-29F4-EA41-87D7-79265B36751F}">
      <dgm:prSet phldrT="[Text]"/>
      <dgm:spPr/>
      <dgm:t>
        <a:bodyPr/>
        <a:lstStyle/>
        <a:p>
          <a:r>
            <a:rPr lang="en-US" dirty="0"/>
            <a:t>Absorption of other hospital systems</a:t>
          </a:r>
        </a:p>
      </dgm:t>
    </dgm:pt>
    <dgm:pt modelId="{F95C4DD0-57C2-6644-A52B-FE01677EA088}" type="parTrans" cxnId="{3B0DDEB0-7AAC-A345-9876-212347641603}">
      <dgm:prSet/>
      <dgm:spPr/>
      <dgm:t>
        <a:bodyPr/>
        <a:lstStyle/>
        <a:p>
          <a:endParaRPr lang="en-US"/>
        </a:p>
      </dgm:t>
    </dgm:pt>
    <dgm:pt modelId="{86410E40-0ACB-7947-8641-0C6B9B3F97E9}" type="sibTrans" cxnId="{3B0DDEB0-7AAC-A345-9876-212347641603}">
      <dgm:prSet/>
      <dgm:spPr/>
      <dgm:t>
        <a:bodyPr/>
        <a:lstStyle/>
        <a:p>
          <a:endParaRPr lang="en-US"/>
        </a:p>
      </dgm:t>
    </dgm:pt>
    <dgm:pt modelId="{D8DB38AB-40FC-C34C-8894-FBCACBDA8613}">
      <dgm:prSet phldrT="[Text]"/>
      <dgm:spPr/>
      <dgm:t>
        <a:bodyPr/>
        <a:lstStyle/>
        <a:p>
          <a:r>
            <a:rPr lang="en-US" dirty="0"/>
            <a:t>Higher costs &amp; Decreased access to healthcare</a:t>
          </a:r>
        </a:p>
      </dgm:t>
    </dgm:pt>
    <dgm:pt modelId="{D1F22D56-8513-FF4D-97F7-49C784199705}" type="parTrans" cxnId="{61903AB7-5C29-9C49-AAE8-39D6CC4D3603}">
      <dgm:prSet/>
      <dgm:spPr/>
      <dgm:t>
        <a:bodyPr/>
        <a:lstStyle/>
        <a:p>
          <a:endParaRPr lang="en-US"/>
        </a:p>
      </dgm:t>
    </dgm:pt>
    <dgm:pt modelId="{B320B503-EC23-784E-A80F-5B100F934A2C}" type="sibTrans" cxnId="{61903AB7-5C29-9C49-AAE8-39D6CC4D3603}">
      <dgm:prSet/>
      <dgm:spPr/>
      <dgm:t>
        <a:bodyPr/>
        <a:lstStyle/>
        <a:p>
          <a:endParaRPr lang="en-US"/>
        </a:p>
      </dgm:t>
    </dgm:pt>
    <dgm:pt modelId="{C89FE84F-52CA-8647-B63B-B260870FA111}" type="pres">
      <dgm:prSet presAssocID="{90086D4E-F877-924D-8D45-84518B2F8655}" presName="Name0" presStyleCnt="0">
        <dgm:presLayoutVars>
          <dgm:dir/>
          <dgm:resizeHandles val="exact"/>
        </dgm:presLayoutVars>
      </dgm:prSet>
      <dgm:spPr/>
    </dgm:pt>
    <dgm:pt modelId="{39586D8E-D2B9-2B4A-96A4-A9E39CC62D97}" type="pres">
      <dgm:prSet presAssocID="{2B728F27-B52E-854A-99A4-1709C95F987E}" presName="node" presStyleLbl="node1" presStyleIdx="0" presStyleCnt="3">
        <dgm:presLayoutVars>
          <dgm:bulletEnabled val="1"/>
        </dgm:presLayoutVars>
      </dgm:prSet>
      <dgm:spPr/>
    </dgm:pt>
    <dgm:pt modelId="{425A3E08-4322-2C41-B256-4E89D79D4616}" type="pres">
      <dgm:prSet presAssocID="{9B289A6C-16E5-7942-9BA2-4A34BD644FEA}" presName="sibTrans" presStyleLbl="sibTrans2D1" presStyleIdx="0" presStyleCnt="2"/>
      <dgm:spPr/>
    </dgm:pt>
    <dgm:pt modelId="{FCB8A2D4-4330-A546-88BA-6D77AF44A997}" type="pres">
      <dgm:prSet presAssocID="{9B289A6C-16E5-7942-9BA2-4A34BD644FEA}" presName="connectorText" presStyleLbl="sibTrans2D1" presStyleIdx="0" presStyleCnt="2"/>
      <dgm:spPr/>
    </dgm:pt>
    <dgm:pt modelId="{9A75EE3E-6165-2F46-BC1F-EF7B47153CA1}" type="pres">
      <dgm:prSet presAssocID="{0B095DE0-29F4-EA41-87D7-79265B36751F}" presName="node" presStyleLbl="node1" presStyleIdx="1" presStyleCnt="3">
        <dgm:presLayoutVars>
          <dgm:bulletEnabled val="1"/>
        </dgm:presLayoutVars>
      </dgm:prSet>
      <dgm:spPr/>
    </dgm:pt>
    <dgm:pt modelId="{DDD2A1E8-1840-2044-9CE0-07DD5210DD81}" type="pres">
      <dgm:prSet presAssocID="{86410E40-0ACB-7947-8641-0C6B9B3F97E9}" presName="sibTrans" presStyleLbl="sibTrans2D1" presStyleIdx="1" presStyleCnt="2"/>
      <dgm:spPr/>
    </dgm:pt>
    <dgm:pt modelId="{17BE21D0-8534-7A47-967E-7EF05949356B}" type="pres">
      <dgm:prSet presAssocID="{86410E40-0ACB-7947-8641-0C6B9B3F97E9}" presName="connectorText" presStyleLbl="sibTrans2D1" presStyleIdx="1" presStyleCnt="2"/>
      <dgm:spPr/>
    </dgm:pt>
    <dgm:pt modelId="{4A48198A-E42E-AE49-AF2F-08143D1E469F}" type="pres">
      <dgm:prSet presAssocID="{D8DB38AB-40FC-C34C-8894-FBCACBDA8613}" presName="node" presStyleLbl="node1" presStyleIdx="2" presStyleCnt="3">
        <dgm:presLayoutVars>
          <dgm:bulletEnabled val="1"/>
        </dgm:presLayoutVars>
      </dgm:prSet>
      <dgm:spPr/>
    </dgm:pt>
  </dgm:ptLst>
  <dgm:cxnLst>
    <dgm:cxn modelId="{BC467A0B-7B07-D04B-9528-17E0776A643A}" type="presOf" srcId="{90086D4E-F877-924D-8D45-84518B2F8655}" destId="{C89FE84F-52CA-8647-B63B-B260870FA111}" srcOrd="0" destOrd="0" presId="urn:microsoft.com/office/officeart/2005/8/layout/process1"/>
    <dgm:cxn modelId="{D0C4540D-71C7-C144-81D9-3E8B05D9C2CC}" srcId="{90086D4E-F877-924D-8D45-84518B2F8655}" destId="{2B728F27-B52E-854A-99A4-1709C95F987E}" srcOrd="0" destOrd="0" parTransId="{3D10D915-0CCE-E54E-8737-4BBECA88F850}" sibTransId="{9B289A6C-16E5-7942-9BA2-4A34BD644FEA}"/>
    <dgm:cxn modelId="{89CEB711-869C-524D-AF08-DA7C966548D2}" type="presOf" srcId="{D8DB38AB-40FC-C34C-8894-FBCACBDA8613}" destId="{4A48198A-E42E-AE49-AF2F-08143D1E469F}" srcOrd="0" destOrd="0" presId="urn:microsoft.com/office/officeart/2005/8/layout/process1"/>
    <dgm:cxn modelId="{2573AF26-72E9-4D4B-8BE8-BD607090B1BB}" type="presOf" srcId="{86410E40-0ACB-7947-8641-0C6B9B3F97E9}" destId="{17BE21D0-8534-7A47-967E-7EF05949356B}" srcOrd="1" destOrd="0" presId="urn:microsoft.com/office/officeart/2005/8/layout/process1"/>
    <dgm:cxn modelId="{FF87AB4A-8B77-4B4C-8528-6CFB90531C6F}" type="presOf" srcId="{86410E40-0ACB-7947-8641-0C6B9B3F97E9}" destId="{DDD2A1E8-1840-2044-9CE0-07DD5210DD81}" srcOrd="0" destOrd="0" presId="urn:microsoft.com/office/officeart/2005/8/layout/process1"/>
    <dgm:cxn modelId="{270B825C-7697-F844-A242-EF34D40536C3}" type="presOf" srcId="{0B095DE0-29F4-EA41-87D7-79265B36751F}" destId="{9A75EE3E-6165-2F46-BC1F-EF7B47153CA1}" srcOrd="0" destOrd="0" presId="urn:microsoft.com/office/officeart/2005/8/layout/process1"/>
    <dgm:cxn modelId="{AC1E4A62-7CDC-584B-99B3-9A1419FDB58A}" type="presOf" srcId="{2B728F27-B52E-854A-99A4-1709C95F987E}" destId="{39586D8E-D2B9-2B4A-96A4-A9E39CC62D97}" srcOrd="0" destOrd="0" presId="urn:microsoft.com/office/officeart/2005/8/layout/process1"/>
    <dgm:cxn modelId="{11897C6E-550C-FC42-B535-4442D00388AC}" type="presOf" srcId="{9B289A6C-16E5-7942-9BA2-4A34BD644FEA}" destId="{FCB8A2D4-4330-A546-88BA-6D77AF44A997}" srcOrd="1" destOrd="0" presId="urn:microsoft.com/office/officeart/2005/8/layout/process1"/>
    <dgm:cxn modelId="{3B0DDEB0-7AAC-A345-9876-212347641603}" srcId="{90086D4E-F877-924D-8D45-84518B2F8655}" destId="{0B095DE0-29F4-EA41-87D7-79265B36751F}" srcOrd="1" destOrd="0" parTransId="{F95C4DD0-57C2-6644-A52B-FE01677EA088}" sibTransId="{86410E40-0ACB-7947-8641-0C6B9B3F97E9}"/>
    <dgm:cxn modelId="{61903AB7-5C29-9C49-AAE8-39D6CC4D3603}" srcId="{90086D4E-F877-924D-8D45-84518B2F8655}" destId="{D8DB38AB-40FC-C34C-8894-FBCACBDA8613}" srcOrd="2" destOrd="0" parTransId="{D1F22D56-8513-FF4D-97F7-49C784199705}" sibTransId="{B320B503-EC23-784E-A80F-5B100F934A2C}"/>
    <dgm:cxn modelId="{73FAF9C6-A94B-4342-98AE-C877FC760E41}" type="presOf" srcId="{9B289A6C-16E5-7942-9BA2-4A34BD644FEA}" destId="{425A3E08-4322-2C41-B256-4E89D79D4616}" srcOrd="0" destOrd="0" presId="urn:microsoft.com/office/officeart/2005/8/layout/process1"/>
    <dgm:cxn modelId="{F2374242-FD8F-7943-9AF2-BF494235CA21}" type="presParOf" srcId="{C89FE84F-52CA-8647-B63B-B260870FA111}" destId="{39586D8E-D2B9-2B4A-96A4-A9E39CC62D97}" srcOrd="0" destOrd="0" presId="urn:microsoft.com/office/officeart/2005/8/layout/process1"/>
    <dgm:cxn modelId="{AC422273-7085-3946-8D7F-907B5CA2EE58}" type="presParOf" srcId="{C89FE84F-52CA-8647-B63B-B260870FA111}" destId="{425A3E08-4322-2C41-B256-4E89D79D4616}" srcOrd="1" destOrd="0" presId="urn:microsoft.com/office/officeart/2005/8/layout/process1"/>
    <dgm:cxn modelId="{1B287520-0F4D-E54F-969A-DFD020E7BA9B}" type="presParOf" srcId="{425A3E08-4322-2C41-B256-4E89D79D4616}" destId="{FCB8A2D4-4330-A546-88BA-6D77AF44A997}" srcOrd="0" destOrd="0" presId="urn:microsoft.com/office/officeart/2005/8/layout/process1"/>
    <dgm:cxn modelId="{2682C889-6B6B-9D43-97BD-801FB1133F05}" type="presParOf" srcId="{C89FE84F-52CA-8647-B63B-B260870FA111}" destId="{9A75EE3E-6165-2F46-BC1F-EF7B47153CA1}" srcOrd="2" destOrd="0" presId="urn:microsoft.com/office/officeart/2005/8/layout/process1"/>
    <dgm:cxn modelId="{1B1E28BF-1EFA-294B-9495-FA2D2CA6DBBF}" type="presParOf" srcId="{C89FE84F-52CA-8647-B63B-B260870FA111}" destId="{DDD2A1E8-1840-2044-9CE0-07DD5210DD81}" srcOrd="3" destOrd="0" presId="urn:microsoft.com/office/officeart/2005/8/layout/process1"/>
    <dgm:cxn modelId="{07259572-BCC1-AF4C-94AD-5F3020C13A1A}" type="presParOf" srcId="{DDD2A1E8-1840-2044-9CE0-07DD5210DD81}" destId="{17BE21D0-8534-7A47-967E-7EF05949356B}" srcOrd="0" destOrd="0" presId="urn:microsoft.com/office/officeart/2005/8/layout/process1"/>
    <dgm:cxn modelId="{B9099580-9CE0-CD4C-B0E7-72C4E5797FAB}" type="presParOf" srcId="{C89FE84F-52CA-8647-B63B-B260870FA111}" destId="{4A48198A-E42E-AE49-AF2F-08143D1E46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558FC-8A8E-4F48-A4D8-F4F61800FCEE}">
      <dsp:nvSpPr>
        <dsp:cNvPr id="0" name=""/>
        <dsp:cNvSpPr/>
      </dsp:nvSpPr>
      <dsp:spPr>
        <a:xfrm>
          <a:off x="99651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077FC-16BC-4713-BAFC-1E8911E8AC9E}">
      <dsp:nvSpPr>
        <dsp:cNvPr id="0" name=""/>
        <dsp:cNvSpPr/>
      </dsp:nvSpPr>
      <dsp:spPr>
        <a:xfrm>
          <a:off x="42940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Georgia has seen 8 out of once 62 rural hospitals close</a:t>
          </a:r>
        </a:p>
      </dsp:txBody>
      <dsp:txXfrm>
        <a:off x="429408" y="2058336"/>
        <a:ext cx="2062195" cy="720000"/>
      </dsp:txXfrm>
    </dsp:sp>
    <dsp:sp modelId="{57F54D92-BAB4-4A5A-9F45-97DDFF55E05C}">
      <dsp:nvSpPr>
        <dsp:cNvPr id="0" name=""/>
        <dsp:cNvSpPr/>
      </dsp:nvSpPr>
      <dsp:spPr>
        <a:xfrm>
          <a:off x="341959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231A1-8D2C-47CE-B9AA-DC466E240B8C}">
      <dsp:nvSpPr>
        <dsp:cNvPr id="0" name=""/>
        <dsp:cNvSpPr/>
      </dsp:nvSpPr>
      <dsp:spPr>
        <a:xfrm>
          <a:off x="285248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35 of the now 54 are financially vulnerable</a:t>
          </a:r>
        </a:p>
      </dsp:txBody>
      <dsp:txXfrm>
        <a:off x="2852488" y="2058336"/>
        <a:ext cx="2062195" cy="720000"/>
      </dsp:txXfrm>
    </dsp:sp>
    <dsp:sp modelId="{DDAA883C-2E6D-4C72-8F18-F7909F16A89E}">
      <dsp:nvSpPr>
        <dsp:cNvPr id="0" name=""/>
        <dsp:cNvSpPr/>
      </dsp:nvSpPr>
      <dsp:spPr>
        <a:xfrm>
          <a:off x="584267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0A27E-D760-49F5-BD05-BEF63ADB6744}">
      <dsp:nvSpPr>
        <dsp:cNvPr id="0" name=""/>
        <dsp:cNvSpPr/>
      </dsp:nvSpPr>
      <dsp:spPr>
        <a:xfrm>
          <a:off x="527556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&gt; 60% of rural GA residents have issues with healthcare affordability</a:t>
          </a:r>
        </a:p>
      </dsp:txBody>
      <dsp:txXfrm>
        <a:off x="5275568" y="2058336"/>
        <a:ext cx="2062195" cy="720000"/>
      </dsp:txXfrm>
    </dsp:sp>
    <dsp:sp modelId="{A7C045DD-30AA-4EE1-889D-79C919999747}">
      <dsp:nvSpPr>
        <dsp:cNvPr id="0" name=""/>
        <dsp:cNvSpPr/>
      </dsp:nvSpPr>
      <dsp:spPr>
        <a:xfrm>
          <a:off x="826575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19633-4302-4F0A-AAE5-A11D05A60805}">
      <dsp:nvSpPr>
        <dsp:cNvPr id="0" name=""/>
        <dsp:cNvSpPr/>
      </dsp:nvSpPr>
      <dsp:spPr>
        <a:xfrm>
          <a:off x="7698647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declining reimbursements+ lack of insurance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financial problems</a:t>
          </a:r>
        </a:p>
      </dsp:txBody>
      <dsp:txXfrm>
        <a:off x="7698647" y="2058336"/>
        <a:ext cx="206219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86D8E-D2B9-2B4A-96A4-A9E39CC62D97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Financial pressure on a hospital system</a:t>
          </a:r>
        </a:p>
      </dsp:txBody>
      <dsp:txXfrm>
        <a:off x="44665" y="2106299"/>
        <a:ext cx="2060143" cy="1206068"/>
      </dsp:txXfrm>
    </dsp:sp>
    <dsp:sp modelId="{425A3E08-4322-2C41-B256-4E89D79D4616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55850" y="2550475"/>
        <a:ext cx="316861" cy="317716"/>
      </dsp:txXfrm>
    </dsp:sp>
    <dsp:sp modelId="{9A75EE3E-6165-2F46-BC1F-EF7B47153CA1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Absorption of other hospital systems</a:t>
          </a:r>
        </a:p>
      </dsp:txBody>
      <dsp:txXfrm>
        <a:off x="3033928" y="2106299"/>
        <a:ext cx="2060143" cy="1206068"/>
      </dsp:txXfrm>
    </dsp:sp>
    <dsp:sp modelId="{DDD2A1E8-1840-2044-9CE0-07DD5210DD81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45112" y="2550475"/>
        <a:ext cx="316861" cy="317716"/>
      </dsp:txXfrm>
    </dsp:sp>
    <dsp:sp modelId="{4A48198A-E42E-AE49-AF2F-08143D1E469F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Higher costs &amp; Decreased access to healthcare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5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6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6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2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8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9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553A-A2CA-D246-80BD-101A45B1940D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4424768-71FF-9143-A314-730E711295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2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6D72-4A83-2447-8335-B86DFF826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Rural Health Inequalities and How it applies to Single Payer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43896-D92F-3840-9915-E1E93A853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Akul</a:t>
            </a:r>
            <a:r>
              <a:rPr lang="en-US" dirty="0"/>
              <a:t> Munjal</a:t>
            </a:r>
          </a:p>
        </p:txBody>
      </p:sp>
    </p:spTree>
    <p:extLst>
      <p:ext uri="{BB962C8B-B14F-4D97-AF65-F5344CB8AC3E}">
        <p14:creationId xmlns:p14="http://schemas.microsoft.com/office/powerpoint/2010/main" val="326869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19FA-8F74-6E42-8028-6668DB1E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Georgia healthcare “deserts”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A30505-3A05-4CC8-A7A2-6991B0174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97635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65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04DA-E72B-0740-878E-CE819606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System is Unsustainable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BCB-A864-8845-8D6E-43594E1A3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71291D-77C4-754E-B394-46FB66CF1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88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57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3E805-E9CF-E24C-8145-9006BBDC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This Is Bigger than Albany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29E9-D4BB-F84B-980F-F4D95818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March 5</a:t>
            </a:r>
            <a:r>
              <a:rPr lang="en-US" baseline="30000" dirty="0"/>
              <a:t>th</a:t>
            </a:r>
            <a:r>
              <a:rPr lang="en-US" dirty="0"/>
              <a:t> 2018: Columbus Regional gets bought by Piedmont (an Atlanta system)</a:t>
            </a:r>
          </a:p>
          <a:p>
            <a:r>
              <a:rPr lang="en-US" dirty="0"/>
              <a:t>September 2</a:t>
            </a:r>
            <a:r>
              <a:rPr lang="en-US" baseline="30000" dirty="0"/>
              <a:t>nd</a:t>
            </a:r>
            <a:r>
              <a:rPr lang="en-US" dirty="0"/>
              <a:t> 2011: South Georgia Medical Center merges with Smith Northview</a:t>
            </a:r>
          </a:p>
          <a:p>
            <a:r>
              <a:rPr lang="en-US" dirty="0"/>
              <a:t>This is in Georgia alone....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ED6A-CFC7-CC44-95DB-4D0DD670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applies to Medicare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BEB67-2CAE-8D4A-AB65-0167ADD0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 is imperfect</a:t>
            </a:r>
          </a:p>
          <a:p>
            <a:r>
              <a:rPr lang="en-US" dirty="0"/>
              <a:t>Knee replacement reimbursement: 17k vs. 39k </a:t>
            </a:r>
          </a:p>
          <a:p>
            <a:r>
              <a:rPr lang="en-US" dirty="0"/>
              <a:t>BUT: 17k sounds a lot better than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5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C998-8BDE-F648-9E81-F1817E6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7154-B37E-764A-B7CF-7ABEEA01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CC: 44 y/o male presents with shortness of breath.</a:t>
            </a:r>
          </a:p>
          <a:p>
            <a:r>
              <a:rPr lang="en-US" dirty="0"/>
              <a:t>History of Present Illness</a:t>
            </a:r>
          </a:p>
          <a:p>
            <a:pPr lvl="1"/>
            <a:r>
              <a:rPr lang="en-US" dirty="0"/>
              <a:t>History of asthma and COPD</a:t>
            </a:r>
          </a:p>
          <a:p>
            <a:pPr lvl="1"/>
            <a:r>
              <a:rPr lang="en-US" dirty="0"/>
              <a:t>Normal EKG</a:t>
            </a:r>
          </a:p>
          <a:p>
            <a:pPr lvl="1"/>
            <a:r>
              <a:rPr lang="en-US" dirty="0"/>
              <a:t>CXR consistent with COPD</a:t>
            </a:r>
          </a:p>
          <a:p>
            <a:pPr lvl="1"/>
            <a:r>
              <a:rPr lang="en-US" dirty="0"/>
              <a:t>Blah blah blah </a:t>
            </a:r>
          </a:p>
          <a:p>
            <a:pPr lvl="1"/>
            <a:r>
              <a:rPr lang="en-US" dirty="0"/>
              <a:t>(I’m going to be a surgeon, so I don’t care about this part)</a:t>
            </a:r>
          </a:p>
          <a:p>
            <a:pPr lvl="1"/>
            <a:r>
              <a:rPr lang="en-US" dirty="0"/>
              <a:t>…. COPD Exacerbation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4B01-EB27-6A43-A0A1-1EEBFB32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COPD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9315-2196-BB44-8BF7-EC8985D47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years getting ready for step</a:t>
            </a:r>
          </a:p>
          <a:p>
            <a:r>
              <a:rPr lang="en-US" dirty="0"/>
              <a:t>GO</a:t>
            </a:r>
          </a:p>
          <a:p>
            <a:r>
              <a:rPr lang="en-US" dirty="0"/>
              <a:t>When can you discharge the patient?</a:t>
            </a:r>
          </a:p>
          <a:p>
            <a:r>
              <a:rPr lang="en-US" dirty="0"/>
              <a:t>When do patients need home oxygen?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6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E4D4-1DF6-2A4F-998B-F6EE813D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was “medically optimized”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98BB-7D1B-3844-B93F-9B208CFBE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Blah Blah Blah</a:t>
            </a:r>
          </a:p>
          <a:p>
            <a:r>
              <a:rPr lang="en-US" dirty="0"/>
              <a:t>….. </a:t>
            </a:r>
          </a:p>
          <a:p>
            <a:r>
              <a:rPr lang="en-US" dirty="0"/>
              <a:t>He needed Home oxygen</a:t>
            </a:r>
          </a:p>
          <a:p>
            <a:r>
              <a:rPr lang="en-US" dirty="0"/>
              <a:t>BUTTTTTTTTTTTTTTTTTTTTTTT</a:t>
            </a:r>
          </a:p>
          <a:p>
            <a:r>
              <a:rPr lang="en-US" dirty="0"/>
              <a:t>No money</a:t>
            </a:r>
          </a:p>
        </p:txBody>
      </p:sp>
    </p:spTree>
    <p:extLst>
      <p:ext uri="{BB962C8B-B14F-4D97-AF65-F5344CB8AC3E}">
        <p14:creationId xmlns:p14="http://schemas.microsoft.com/office/powerpoint/2010/main" val="265115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7C64-208E-354F-847A-BD89243F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9300-0B38-F14A-944D-F3BB0933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stayed in the hospital FOR AN EXTRA 3 days</a:t>
            </a:r>
          </a:p>
          <a:p>
            <a:r>
              <a:rPr lang="en-US" dirty="0"/>
              <a:t>Social worker had to find a way for home to get home oxygen</a:t>
            </a:r>
          </a:p>
          <a:p>
            <a:r>
              <a:rPr lang="en-US" dirty="0"/>
              <a:t>Red tape= expensive</a:t>
            </a:r>
          </a:p>
          <a:p>
            <a:r>
              <a:rPr lang="en-US" dirty="0"/>
              <a:t>1 day of admission in our hospital= $1,700</a:t>
            </a:r>
          </a:p>
          <a:p>
            <a:r>
              <a:rPr lang="en-US" dirty="0"/>
              <a:t>1 month of Oxygen= $100</a:t>
            </a:r>
          </a:p>
          <a:p>
            <a:r>
              <a:rPr lang="en-US" dirty="0"/>
              <a:t>3 days in the hospital= $5100 </a:t>
            </a:r>
          </a:p>
          <a:p>
            <a:r>
              <a:rPr lang="en-US" dirty="0"/>
              <a:t>$5100= 51 months supply of Oxygen</a:t>
            </a:r>
          </a:p>
        </p:txBody>
      </p:sp>
    </p:spTree>
    <p:extLst>
      <p:ext uri="{BB962C8B-B14F-4D97-AF65-F5344CB8AC3E}">
        <p14:creationId xmlns:p14="http://schemas.microsoft.com/office/powerpoint/2010/main" val="320175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ACC0-259D-0C4A-AAAF-57F1E187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0268-1051-5F4D-AA49-E2685D56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6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227-0CE4-1649-A76A-A043E7A7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1 that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3A54-FFEF-664B-97A5-165C1C1D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Universal healthcare already ”exists”</a:t>
            </a:r>
          </a:p>
          <a:p>
            <a:r>
              <a:rPr lang="en-US" dirty="0"/>
              <a:t>Non-profit hospitals will accept patients</a:t>
            </a:r>
          </a:p>
          <a:p>
            <a:r>
              <a:rPr lang="en-US" dirty="0"/>
              <a:t>Critical error 1: </a:t>
            </a:r>
          </a:p>
          <a:p>
            <a:pPr lvl="1"/>
            <a:r>
              <a:rPr lang="en-US" dirty="0"/>
              <a:t>it’s reactive and not preventive</a:t>
            </a:r>
          </a:p>
          <a:p>
            <a:pPr lvl="1"/>
            <a:r>
              <a:rPr lang="en-US" dirty="0"/>
              <a:t>Patient could not afford going to outpatient visits</a:t>
            </a:r>
          </a:p>
          <a:p>
            <a:pPr lvl="1"/>
            <a:r>
              <a:rPr lang="en-US" dirty="0"/>
              <a:t>Outpatient visits= $ vs. COPD hospitalizations=$$$$</a:t>
            </a:r>
          </a:p>
          <a:p>
            <a:r>
              <a:rPr lang="en-US" dirty="0"/>
              <a:t>Critical error 2:</a:t>
            </a:r>
          </a:p>
          <a:p>
            <a:pPr lvl="1"/>
            <a:r>
              <a:rPr lang="en-US" dirty="0"/>
              <a:t>It’s inefficient</a:t>
            </a:r>
          </a:p>
          <a:p>
            <a:pPr lvl="1"/>
            <a:r>
              <a:rPr lang="en-US" dirty="0"/>
              <a:t>51 months of oxygen</a:t>
            </a:r>
          </a:p>
          <a:p>
            <a:pPr lvl="1"/>
            <a:r>
              <a:rPr lang="en-US" dirty="0"/>
              <a:t>Patient ended up with 1-month supply </a:t>
            </a:r>
          </a:p>
        </p:txBody>
      </p:sp>
    </p:spTree>
    <p:extLst>
      <p:ext uri="{BB962C8B-B14F-4D97-AF65-F5344CB8AC3E}">
        <p14:creationId xmlns:p14="http://schemas.microsoft.com/office/powerpoint/2010/main" val="40210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9C14-0A6F-134F-BC76-E61DE220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(why I feel like I can give this presentation)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DC07-C33B-BB41-BB3C-507EC73BD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Medical Student</a:t>
            </a:r>
          </a:p>
          <a:p>
            <a:r>
              <a:rPr lang="en-US" dirty="0"/>
              <a:t>Medical College of Georgia</a:t>
            </a:r>
          </a:p>
          <a:p>
            <a:r>
              <a:rPr lang="en-US" dirty="0"/>
              <a:t>Doing rotations in rural Southwest Georgia (Albany GA)</a:t>
            </a:r>
          </a:p>
          <a:p>
            <a:r>
              <a:rPr lang="en-US" dirty="0"/>
              <a:t>(Hopefully) a future Ortho-bro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2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BA98-5071-8442-943F-32967872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2 that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D0B0C-F26C-DD47-AEB2-D3F87AA7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Medicine= Social + Science</a:t>
            </a:r>
          </a:p>
          <a:p>
            <a:r>
              <a:rPr lang="en-US" dirty="0"/>
              <a:t>Guidelines are great BUT are useless if they are inaccessible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7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AFB-AA51-6D4A-B6CD-8DBEAD05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relates to Medicare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299F-B678-2844-9881-77484F74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to people- Universal healthcare ”already exists”</a:t>
            </a:r>
          </a:p>
          <a:p>
            <a:r>
              <a:rPr lang="en-US" dirty="0"/>
              <a:t>Prevention&gt;&gt;&gt;&gt; Treatment</a:t>
            </a:r>
          </a:p>
          <a:p>
            <a:r>
              <a:rPr lang="en-US" dirty="0"/>
              <a:t>Inefficiencies burden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0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7CDB-10B0-644A-BD52-532C0AFB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9A3C0-80B2-5A4C-AF17-14E8F1121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OB GYN:</a:t>
            </a:r>
          </a:p>
          <a:p>
            <a:pPr lvl="1"/>
            <a:r>
              <a:rPr lang="en-US" dirty="0"/>
              <a:t>Women came in with dysfunctional uterine bleeding</a:t>
            </a:r>
          </a:p>
          <a:p>
            <a:pPr lvl="1"/>
            <a:r>
              <a:rPr lang="en-US" dirty="0"/>
              <a:t>She had an U/S before IUD was supposed to be placed</a:t>
            </a:r>
          </a:p>
          <a:p>
            <a:pPr lvl="1"/>
            <a:r>
              <a:rPr lang="en-US" dirty="0"/>
              <a:t>U/S demonstrated Endometrial thickening</a:t>
            </a:r>
          </a:p>
          <a:p>
            <a:pPr lvl="1"/>
            <a:r>
              <a:rPr lang="en-US" dirty="0"/>
              <a:t>Needed endometrial biopsy</a:t>
            </a:r>
          </a:p>
          <a:p>
            <a:pPr lvl="1"/>
            <a:r>
              <a:rPr lang="en-US" dirty="0"/>
              <a:t>BUT marginally too thick </a:t>
            </a:r>
          </a:p>
          <a:p>
            <a:pPr lvl="1"/>
            <a:r>
              <a:rPr lang="en-US" dirty="0"/>
              <a:t>BUT she didn’t have any $$ for the biopsy ($80)</a:t>
            </a:r>
          </a:p>
        </p:txBody>
      </p:sp>
    </p:spTree>
    <p:extLst>
      <p:ext uri="{BB962C8B-B14F-4D97-AF65-F5344CB8AC3E}">
        <p14:creationId xmlns:p14="http://schemas.microsoft.com/office/powerpoint/2010/main" val="124624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72E-8AA1-2B49-BCFE-8D33BDF3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DA89A-4710-5242-8825-5A5E2AA5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Provider what do you do?</a:t>
            </a:r>
          </a:p>
          <a:p>
            <a:r>
              <a:rPr lang="en-US" dirty="0"/>
              <a:t>Health system is already burdened- practice is already operating at a loss</a:t>
            </a:r>
          </a:p>
          <a:p>
            <a:r>
              <a:rPr lang="en-US" dirty="0"/>
              <a:t>Do you use your “judgement” and put the IUD in anyway</a:t>
            </a:r>
          </a:p>
          <a:p>
            <a:r>
              <a:rPr lang="en-US" dirty="0"/>
              <a:t>Chance of malignancy vs. low clinical suspicion</a:t>
            </a:r>
          </a:p>
          <a:p>
            <a:r>
              <a:rPr lang="en-US" dirty="0"/>
              <a:t>No system can be built on altruism……..</a:t>
            </a:r>
          </a:p>
        </p:txBody>
      </p:sp>
    </p:spTree>
    <p:extLst>
      <p:ext uri="{BB962C8B-B14F-4D97-AF65-F5344CB8AC3E}">
        <p14:creationId xmlns:p14="http://schemas.microsoft.com/office/powerpoint/2010/main" val="3094633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053D-2BBD-494A-AD8A-6C16E830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D3A2-BE11-9342-86A9-3D00EF7C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?????????</a:t>
            </a:r>
          </a:p>
        </p:txBody>
      </p:sp>
    </p:spTree>
    <p:extLst>
      <p:ext uri="{BB962C8B-B14F-4D97-AF65-F5344CB8AC3E}">
        <p14:creationId xmlns:p14="http://schemas.microsoft.com/office/powerpoint/2010/main" val="196056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28CC-E4BC-814D-8AFA-DFBF297C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50C1-26BF-9B4A-9031-F92C33A1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common perceptions of healthcare in rural America?</a:t>
            </a:r>
          </a:p>
        </p:txBody>
      </p:sp>
    </p:spTree>
    <p:extLst>
      <p:ext uri="{BB962C8B-B14F-4D97-AF65-F5344CB8AC3E}">
        <p14:creationId xmlns:p14="http://schemas.microsoft.com/office/powerpoint/2010/main" val="124981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27B3-6A42-F149-ACC4-30D84FE8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Let’s start with a a case study (like everything in medical school)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60C1-50EC-A842-876C-8315FA76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This is Phoebe Putney Hospital</a:t>
            </a:r>
          </a:p>
          <a:p>
            <a:r>
              <a:rPr lang="en-US" sz="2000" dirty="0"/>
              <a:t>691 beds</a:t>
            </a:r>
          </a:p>
          <a:p>
            <a:r>
              <a:rPr lang="en-US" sz="2000" dirty="0"/>
              <a:t>Serves most of SW Georgia</a:t>
            </a:r>
          </a:p>
          <a:p>
            <a:r>
              <a:rPr lang="en-US" sz="2000" dirty="0"/>
              <a:t>Lots of “indigent” patients</a:t>
            </a:r>
          </a:p>
          <a:p>
            <a:r>
              <a:rPr lang="en-US" sz="2000" dirty="0"/>
              <a:t>“non-profit”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E43FA-215E-D546-8DFC-4A9C8CD65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" r="10847" b="-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DD130E-9792-1F48-8705-949DF402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/>
              <a:t>This was Palmyra hospital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19CACEF-6DA6-401E-865E-8FA36AE5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284 bed hospital</a:t>
            </a:r>
          </a:p>
          <a:p>
            <a:r>
              <a:rPr lang="en-US" dirty="0"/>
              <a:t>Second hospital in Albany</a:t>
            </a:r>
          </a:p>
          <a:p>
            <a:r>
              <a:rPr lang="en-US" dirty="0"/>
              <a:t>“For-profit” hospital</a:t>
            </a:r>
          </a:p>
          <a:p>
            <a:r>
              <a:rPr lang="en-US" dirty="0"/>
              <a:t>One of the 2 hospitals in Albany GA</a:t>
            </a:r>
          </a:p>
          <a:p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ED6F9A-7ABC-D942-A235-C80FB231F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9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9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58E2-B7EB-234E-9AB0-B0A56FE5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2010</a:t>
            </a:r>
            <a:endParaRPr lang="en-US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31A861C5-34B2-4B2E-8C36-C245EA81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CD13A3-1A47-0F41-A718-716AFC458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9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63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20CA-4551-6648-85F6-5F73324F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800">
                <a:solidFill>
                  <a:schemeClr val="accent1"/>
                </a:solidFill>
              </a:rPr>
              <a:t>Before we “bad mouth”……..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DC55C-C16A-394E-8BA5-4C4BB7044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41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F151-EDC8-D54D-AD18-ABE54DF1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2C59-590A-8041-967D-916661D3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Phoebe engaged in questionable business practices</a:t>
            </a:r>
          </a:p>
          <a:p>
            <a:r>
              <a:rPr lang="en-US" dirty="0"/>
              <a:t>BUT…….</a:t>
            </a:r>
          </a:p>
          <a:p>
            <a:r>
              <a:rPr lang="en-US" dirty="0"/>
              <a:t>It had to do something in order to survive</a:t>
            </a:r>
          </a:p>
          <a:p>
            <a:r>
              <a:rPr lang="en-US" dirty="0"/>
              <a:t>Rural healthcare systems are in crisis</a:t>
            </a:r>
          </a:p>
        </p:txBody>
      </p:sp>
    </p:spTree>
    <p:extLst>
      <p:ext uri="{BB962C8B-B14F-4D97-AF65-F5344CB8AC3E}">
        <p14:creationId xmlns:p14="http://schemas.microsoft.com/office/powerpoint/2010/main" val="106857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CBAD-9637-6A4B-8CAD-355C1123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E853-D0A6-8842-A1CB-356C34E2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 hospitals have closed in the past 10 years</a:t>
            </a:r>
          </a:p>
          <a:p>
            <a:r>
              <a:rPr lang="en-US" dirty="0"/>
              <a:t>600 are at risk of closing</a:t>
            </a:r>
          </a:p>
          <a:p>
            <a:r>
              <a:rPr lang="en-US" dirty="0"/>
              <a:t>States that voted against Medicare expansion are particularly at risk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616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683</Words>
  <Application>Microsoft Macintosh PowerPoint</Application>
  <PresentationFormat>Widescreen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Wingdings</vt:lpstr>
      <vt:lpstr>Gallery</vt:lpstr>
      <vt:lpstr>Rural Health Inequalities and How it applies to Single Payer</vt:lpstr>
      <vt:lpstr>About Me (why I feel like I can give this presentation)</vt:lpstr>
      <vt:lpstr>What are your thoughts?</vt:lpstr>
      <vt:lpstr>Let’s start with a a case study (like everything in medical school)</vt:lpstr>
      <vt:lpstr>This was Palmyra hospital</vt:lpstr>
      <vt:lpstr>2010</vt:lpstr>
      <vt:lpstr>Before we “bad mouth”……..</vt:lpstr>
      <vt:lpstr>Justification</vt:lpstr>
      <vt:lpstr>The problem</vt:lpstr>
      <vt:lpstr>Georgia healthcare “deserts”</vt:lpstr>
      <vt:lpstr>The Current System is Unsustainable</vt:lpstr>
      <vt:lpstr>This Is Bigger than Albany</vt:lpstr>
      <vt:lpstr>How This applies to Medicare for All</vt:lpstr>
      <vt:lpstr>Let’s Do another case</vt:lpstr>
      <vt:lpstr>Treatment of COPD exacerbations</vt:lpstr>
      <vt:lpstr>Patient was “medically optimized”</vt:lpstr>
      <vt:lpstr>What happened</vt:lpstr>
      <vt:lpstr>What can we learn?</vt:lpstr>
      <vt:lpstr>Point 1 that I learned</vt:lpstr>
      <vt:lpstr>Point 2 that I learned</vt:lpstr>
      <vt:lpstr>How this relates to Medicare for All</vt:lpstr>
      <vt:lpstr>Third Case</vt:lpstr>
      <vt:lpstr>Clinical Judgement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Health Inequalities and How it applies to Single Payer</dc:title>
  <dc:creator>Munjal, Akul</dc:creator>
  <cp:lastModifiedBy>Munjal, Akul</cp:lastModifiedBy>
  <cp:revision>6</cp:revision>
  <dcterms:created xsi:type="dcterms:W3CDTF">2020-02-02T16:46:21Z</dcterms:created>
  <dcterms:modified xsi:type="dcterms:W3CDTF">2020-02-03T19:26:24Z</dcterms:modified>
</cp:coreProperties>
</file>