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lHknex5xfsObpcWl1yxJjL/yf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p:restoredTop sz="94721"/>
  </p:normalViewPr>
  <p:slideViewPr>
    <p:cSldViewPr snapToGrid="0" snapToObjects="1">
      <p:cViewPr varScale="1">
        <p:scale>
          <a:sx n="104" d="100"/>
          <a:sy n="104" d="100"/>
        </p:scale>
        <p:origin x="5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7" Type="http://customschemas.google.com/relationships/presentationmetadata" Target="metadata"/><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28753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s://data.oecd.org/healtheqt/hospital-beds.htm"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ytimes.com/2020/03/13/opinion/coronavirus-best-response.html" TargetMode="External"/><Relationship Id="rId4" Type="http://schemas.openxmlformats.org/officeDocument/2006/relationships/hyperlink" Target="https://www.theatlantic.com/science/archive/2020/03/who-gets-tested-coronavirus/607999/" TargetMode="External"/><Relationship Id="rId5" Type="http://schemas.openxmlformats.org/officeDocument/2006/relationships/hyperlink" Target="https://www.npr.org/sections/health-shots/2020/03/14/815727231/opinion-early-coronavirus-testing-failures-will-cost-lives" TargetMode="External"/><Relationship Id="rId6" Type="http://schemas.openxmlformats.org/officeDocument/2006/relationships/hyperlink" Target="https://www.theguardian.com/world/2020/mar/14/coronavirus-us-testing-donald-trump"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4377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329370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30280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r>
              <a:rPr lang="en-US"/>
              <a:t>America is set up to ration care based on income, race, ethnicity, gender, etc. we are not set up to provide universal healthcare!</a:t>
            </a:r>
            <a:endParaRPr/>
          </a:p>
        </p:txBody>
      </p:sp>
    </p:spTree>
    <p:extLst>
      <p:ext uri="{BB962C8B-B14F-4D97-AF65-F5344CB8AC3E}">
        <p14:creationId xmlns:p14="http://schemas.microsoft.com/office/powerpoint/2010/main" val="1808824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r>
              <a:rPr lang="en-US"/>
              <a:t>America is set up to ration care based on income, race, ethnicity, gender, etc. we are not set up to provide universal healthcare!</a:t>
            </a:r>
            <a:endParaRPr/>
          </a:p>
        </p:txBody>
      </p:sp>
    </p:spTree>
    <p:extLst>
      <p:ext uri="{BB962C8B-B14F-4D97-AF65-F5344CB8AC3E}">
        <p14:creationId xmlns:p14="http://schemas.microsoft.com/office/powerpoint/2010/main" val="1127755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r>
              <a:rPr lang="en-US"/>
              <a:t>America is set up to ration care based on income, race, ethnicity, gender, etc. we are not set up to provide universal healthcare!</a:t>
            </a:r>
            <a:endParaRPr/>
          </a:p>
        </p:txBody>
      </p:sp>
    </p:spTree>
    <p:extLst>
      <p:ext uri="{BB962C8B-B14F-4D97-AF65-F5344CB8AC3E}">
        <p14:creationId xmlns:p14="http://schemas.microsoft.com/office/powerpoint/2010/main" val="491095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06454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164712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004822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37466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07800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extLst>
      <p:ext uri="{BB962C8B-B14F-4D97-AF65-F5344CB8AC3E}">
        <p14:creationId xmlns:p14="http://schemas.microsoft.com/office/powerpoint/2010/main" val="1314619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3"/>
              </a:rPr>
              <a:t>https://data.oecd.org/healtheqt/hospital-beds.htm</a:t>
            </a:r>
            <a:endParaRPr/>
          </a:p>
        </p:txBody>
      </p:sp>
    </p:spTree>
    <p:extLst>
      <p:ext uri="{BB962C8B-B14F-4D97-AF65-F5344CB8AC3E}">
        <p14:creationId xmlns:p14="http://schemas.microsoft.com/office/powerpoint/2010/main" val="1926729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637432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AutoNum type="arabicParenR"/>
            </a:pPr>
            <a:r>
              <a:rPr lang="en-US" sz="1100" u="sng">
                <a:solidFill>
                  <a:schemeClr val="hlink"/>
                </a:solidFill>
                <a:latin typeface="Arial"/>
                <a:ea typeface="Arial"/>
                <a:cs typeface="Arial"/>
                <a:sym typeface="Arial"/>
                <a:hlinkClick r:id="rId3"/>
              </a:rPr>
              <a:t>https://www.nytimes.com/2020/03/13/opinion/coronavirus-best-response.html</a:t>
            </a:r>
            <a:endParaRPr/>
          </a:p>
          <a:p>
            <a:pPr marL="457200" lvl="0" indent="-317500" algn="l" rtl="0">
              <a:lnSpc>
                <a:spcPct val="100000"/>
              </a:lnSpc>
              <a:spcBef>
                <a:spcPts val="0"/>
              </a:spcBef>
              <a:spcAft>
                <a:spcPts val="0"/>
              </a:spcAft>
              <a:buSzPts val="1400"/>
              <a:buAutoNum type="arabicParenR"/>
            </a:pPr>
            <a:r>
              <a:rPr lang="en-US" sz="1100" u="sng">
                <a:solidFill>
                  <a:schemeClr val="hlink"/>
                </a:solidFill>
                <a:latin typeface="Arial"/>
                <a:ea typeface="Arial"/>
                <a:cs typeface="Arial"/>
                <a:sym typeface="Arial"/>
                <a:hlinkClick r:id="rId4"/>
              </a:rPr>
              <a:t>https://www.theatlantic.com/science/archive/2020/03/who-gets-tested-coronavirus/607999/</a:t>
            </a:r>
            <a:endParaRPr/>
          </a:p>
          <a:p>
            <a:pPr marL="457200" lvl="0" indent="-317500" algn="l" rtl="0">
              <a:lnSpc>
                <a:spcPct val="100000"/>
              </a:lnSpc>
              <a:spcBef>
                <a:spcPts val="0"/>
              </a:spcBef>
              <a:spcAft>
                <a:spcPts val="0"/>
              </a:spcAft>
              <a:buSzPts val="1400"/>
              <a:buAutoNum type="arabicParenR"/>
            </a:pPr>
            <a:r>
              <a:rPr lang="en-US" sz="1100" u="sng">
                <a:solidFill>
                  <a:schemeClr val="hlink"/>
                </a:solidFill>
                <a:latin typeface="Arial"/>
                <a:ea typeface="Arial"/>
                <a:cs typeface="Arial"/>
                <a:sym typeface="Arial"/>
                <a:hlinkClick r:id="rId5"/>
              </a:rPr>
              <a:t>https://www.npr.org/sections/health-shots/2020/03/14/815727231/opinion-early-coronavirus-testing-failures-will-cost-lives</a:t>
            </a:r>
            <a:endParaRPr/>
          </a:p>
          <a:p>
            <a:pPr marL="457200" lvl="0" indent="-317500" algn="l" rtl="0">
              <a:lnSpc>
                <a:spcPct val="100000"/>
              </a:lnSpc>
              <a:spcBef>
                <a:spcPts val="0"/>
              </a:spcBef>
              <a:spcAft>
                <a:spcPts val="0"/>
              </a:spcAft>
              <a:buSzPts val="1400"/>
              <a:buAutoNum type="arabicParenR"/>
            </a:pPr>
            <a:r>
              <a:rPr lang="en-US" sz="1100" u="sng">
                <a:solidFill>
                  <a:schemeClr val="hlink"/>
                </a:solidFill>
                <a:latin typeface="Arial"/>
                <a:ea typeface="Arial"/>
                <a:cs typeface="Arial"/>
                <a:sym typeface="Arial"/>
                <a:hlinkClick r:id="rId6"/>
              </a:rPr>
              <a:t>https://www.theguardian.com/world/2020/mar/14/coronavirus-us-testing-donald-trump</a:t>
            </a:r>
            <a:endParaRPr/>
          </a:p>
        </p:txBody>
      </p:sp>
    </p:spTree>
    <p:extLst>
      <p:ext uri="{BB962C8B-B14F-4D97-AF65-F5344CB8AC3E}">
        <p14:creationId xmlns:p14="http://schemas.microsoft.com/office/powerpoint/2010/main" val="1672083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736968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684714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430968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r>
              <a:rPr lang="en-US"/>
              <a:t>Even though Italy’s situation is bad, they have a more accurate estimation of number of cases, no worry about payment for testing or care turning patients away and they STILL struggle to get the outbreak under control. Any system will struggle with a pandemic, italy’s single payer system has allowed for more testing, they have more doctors and hospital beds per capita than the U.S. where they lacked was in public health spending, which is separate from healthy delivery. Further, they are still faring much better than the US in terms of ability to test widely and treat people without financial and administrative barriers. If italy is failing at treating COVID-19, then the US didn’t even show up for the exam</a:t>
            </a:r>
            <a:endParaRPr/>
          </a:p>
        </p:txBody>
      </p:sp>
    </p:spTree>
    <p:extLst>
      <p:ext uri="{BB962C8B-B14F-4D97-AF65-F5344CB8AC3E}">
        <p14:creationId xmlns:p14="http://schemas.microsoft.com/office/powerpoint/2010/main" val="392208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219669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254296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25440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1e0cce9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71e0cce95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extLst>
      <p:ext uri="{BB962C8B-B14F-4D97-AF65-F5344CB8AC3E}">
        <p14:creationId xmlns:p14="http://schemas.microsoft.com/office/powerpoint/2010/main" val="1489856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878510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168791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837653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681841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529286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636472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376425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886961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A4C2F4"/>
              </a:buClr>
              <a:buSzPts val="3000"/>
              <a:buFont typeface="Calibri"/>
              <a:buNone/>
            </a:pPr>
            <a:r>
              <a:rPr lang="en-US">
                <a:solidFill>
                  <a:srgbClr val="000000"/>
                </a:solidFill>
              </a:rPr>
              <a:t>The US healthcare system is not setup to treat everyone, even in a pandemic</a:t>
            </a:r>
            <a:endParaRPr>
              <a:solidFill>
                <a:srgbClr val="000000"/>
              </a:solidFill>
            </a:endParaRPr>
          </a:p>
        </p:txBody>
      </p:sp>
    </p:spTree>
    <p:extLst>
      <p:ext uri="{BB962C8B-B14F-4D97-AF65-F5344CB8AC3E}">
        <p14:creationId xmlns:p14="http://schemas.microsoft.com/office/powerpoint/2010/main" val="1478692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71228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Font typeface="Calibri"/>
              <a:buChar char="●"/>
            </a:pPr>
            <a:r>
              <a:rPr lang="en-US"/>
              <a:t>We have a fragmented system with a mixture of public and private insurance with thousands of different plans and networks</a:t>
            </a:r>
            <a:endParaRPr/>
          </a:p>
          <a:p>
            <a:pPr marL="914400" lvl="1" indent="-298450" algn="l" rtl="0">
              <a:lnSpc>
                <a:spcPct val="100000"/>
              </a:lnSpc>
              <a:spcBef>
                <a:spcPts val="0"/>
              </a:spcBef>
              <a:spcAft>
                <a:spcPts val="0"/>
              </a:spcAft>
              <a:buClr>
                <a:schemeClr val="dk1"/>
              </a:buClr>
              <a:buSzPts val="1100"/>
              <a:buFont typeface="Calibri"/>
              <a:buChar char="○"/>
            </a:pPr>
            <a:r>
              <a:rPr lang="en-US"/>
              <a:t>This results in extreme administrative waste</a:t>
            </a:r>
            <a:endParaRPr/>
          </a:p>
          <a:p>
            <a:pPr marL="457200" lvl="0" indent="-298450" algn="l" rtl="0">
              <a:lnSpc>
                <a:spcPct val="100000"/>
              </a:lnSpc>
              <a:spcBef>
                <a:spcPts val="0"/>
              </a:spcBef>
              <a:spcAft>
                <a:spcPts val="0"/>
              </a:spcAft>
              <a:buClr>
                <a:schemeClr val="dk1"/>
              </a:buClr>
              <a:buSzPts val="1100"/>
              <a:buFont typeface="Calibri"/>
              <a:buChar char="●"/>
            </a:pPr>
            <a:r>
              <a:rPr lang="en-US"/>
              <a:t>Private insurance prioritizes profit over patients </a:t>
            </a:r>
            <a:endParaRPr/>
          </a:p>
          <a:p>
            <a:pPr marL="914400" lvl="1" indent="-298450" algn="l" rtl="0">
              <a:lnSpc>
                <a:spcPct val="100000"/>
              </a:lnSpc>
              <a:spcBef>
                <a:spcPts val="0"/>
              </a:spcBef>
              <a:spcAft>
                <a:spcPts val="0"/>
              </a:spcAft>
              <a:buClr>
                <a:schemeClr val="dk1"/>
              </a:buClr>
              <a:buSzPts val="1100"/>
              <a:buFont typeface="Calibri"/>
              <a:buChar char="○"/>
            </a:pPr>
            <a:r>
              <a:rPr lang="en-US"/>
              <a:t>Their bottom line is to make money, not healthcare</a:t>
            </a:r>
            <a:endParaRPr/>
          </a:p>
          <a:p>
            <a:pPr marL="457200" lvl="0" indent="-298450" algn="l" rtl="0">
              <a:lnSpc>
                <a:spcPct val="100000"/>
              </a:lnSpc>
              <a:spcBef>
                <a:spcPts val="0"/>
              </a:spcBef>
              <a:spcAft>
                <a:spcPts val="0"/>
              </a:spcAft>
              <a:buClr>
                <a:schemeClr val="dk1"/>
              </a:buClr>
              <a:buSzPts val="1100"/>
              <a:buFont typeface="Calibri"/>
              <a:buChar char="●"/>
            </a:pPr>
            <a:r>
              <a:rPr lang="en-US"/>
              <a:t>It is incredibly expensive with or without insurance </a:t>
            </a:r>
            <a:endParaRPr/>
          </a:p>
          <a:p>
            <a:pPr marL="457200" lvl="0" indent="-298450" algn="l" rtl="0">
              <a:lnSpc>
                <a:spcPct val="100000"/>
              </a:lnSpc>
              <a:spcBef>
                <a:spcPts val="0"/>
              </a:spcBef>
              <a:spcAft>
                <a:spcPts val="0"/>
              </a:spcAft>
              <a:buClr>
                <a:schemeClr val="dk1"/>
              </a:buClr>
              <a:buSzPts val="1100"/>
              <a:buFont typeface="Calibri"/>
              <a:buChar char="●"/>
            </a:pPr>
            <a:r>
              <a:rPr lang="en-US"/>
              <a:t>Leads to decreased life expectancy, increased infant and maternal mortality</a:t>
            </a:r>
            <a:endParaRPr/>
          </a:p>
          <a:p>
            <a:pPr marL="457200" lvl="0" indent="-298450" algn="l" rtl="0">
              <a:lnSpc>
                <a:spcPct val="100000"/>
              </a:lnSpc>
              <a:spcBef>
                <a:spcPts val="0"/>
              </a:spcBef>
              <a:spcAft>
                <a:spcPts val="0"/>
              </a:spcAft>
              <a:buClr>
                <a:schemeClr val="dk1"/>
              </a:buClr>
              <a:buSzPts val="1100"/>
              <a:buFont typeface="Calibri"/>
              <a:buChar char="●"/>
            </a:pPr>
            <a:r>
              <a:rPr lang="en-US"/>
              <a:t>More expensive than any other country with universal healthcare- mostly administrative waste</a:t>
            </a:r>
            <a:endParaRPr/>
          </a:p>
        </p:txBody>
      </p:sp>
    </p:spTree>
    <p:extLst>
      <p:ext uri="{BB962C8B-B14F-4D97-AF65-F5344CB8AC3E}">
        <p14:creationId xmlns:p14="http://schemas.microsoft.com/office/powerpoint/2010/main" val="362216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113831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71e0cce95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g71e0cce95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342770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7f5c7c0e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8" name="Google Shape;548;g7f5c7c0ea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4397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extLst>
      <p:ext uri="{BB962C8B-B14F-4D97-AF65-F5344CB8AC3E}">
        <p14:creationId xmlns:p14="http://schemas.microsoft.com/office/powerpoint/2010/main" val="179688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Font typeface="Calibri"/>
              <a:buAutoNum type="arabicPeriod"/>
            </a:pPr>
            <a:r>
              <a:rPr lang="en-US"/>
              <a:t>People pay taxes based on ability to pay, additional taxes on high earners </a:t>
            </a:r>
            <a:endParaRPr/>
          </a:p>
          <a:p>
            <a:pPr marL="457200" lvl="0" indent="-298450" algn="l" rtl="0">
              <a:lnSpc>
                <a:spcPct val="100000"/>
              </a:lnSpc>
              <a:spcBef>
                <a:spcPts val="0"/>
              </a:spcBef>
              <a:spcAft>
                <a:spcPts val="0"/>
              </a:spcAft>
              <a:buClr>
                <a:schemeClr val="dk1"/>
              </a:buClr>
              <a:buSzPts val="1100"/>
              <a:buFont typeface="Calibri"/>
              <a:buAutoNum type="arabicPeriod"/>
            </a:pPr>
            <a:r>
              <a:rPr lang="en-US"/>
              <a:t>Patients see any provider theyd like (no networks)</a:t>
            </a:r>
            <a:endParaRPr/>
          </a:p>
          <a:p>
            <a:pPr marL="457200" lvl="0" indent="-298450" algn="l" rtl="0">
              <a:lnSpc>
                <a:spcPct val="100000"/>
              </a:lnSpc>
              <a:spcBef>
                <a:spcPts val="0"/>
              </a:spcBef>
              <a:spcAft>
                <a:spcPts val="0"/>
              </a:spcAft>
              <a:buClr>
                <a:schemeClr val="dk1"/>
              </a:buClr>
              <a:buSzPts val="1100"/>
              <a:buFont typeface="Calibri"/>
              <a:buAutoNum type="arabicPeriod"/>
            </a:pPr>
            <a:r>
              <a:rPr lang="en-US"/>
              <a:t>The government pays these hospitals and doctors (single payer)</a:t>
            </a:r>
            <a:endParaRPr/>
          </a:p>
          <a:p>
            <a:pPr marL="457200" lvl="0" indent="-298450" algn="l" rtl="0">
              <a:lnSpc>
                <a:spcPct val="100000"/>
              </a:lnSpc>
              <a:spcBef>
                <a:spcPts val="0"/>
              </a:spcBef>
              <a:spcAft>
                <a:spcPts val="0"/>
              </a:spcAft>
              <a:buClr>
                <a:schemeClr val="dk1"/>
              </a:buClr>
              <a:buSzPts val="1100"/>
              <a:buFont typeface="Calibri"/>
              <a:buAutoNum type="arabicPeriod"/>
            </a:pPr>
            <a:r>
              <a:rPr lang="en-US"/>
              <a:t>Bottom line- Doctors remain privately operated but care is publicly funded </a:t>
            </a:r>
            <a:endParaRPr/>
          </a:p>
        </p:txBody>
      </p:sp>
    </p:spTree>
    <p:extLst>
      <p:ext uri="{BB962C8B-B14F-4D97-AF65-F5344CB8AC3E}">
        <p14:creationId xmlns:p14="http://schemas.microsoft.com/office/powerpoint/2010/main" val="15531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NYHA is state-level M4A</a:t>
            </a:r>
            <a:endParaRPr/>
          </a:p>
        </p:txBody>
      </p:sp>
    </p:spTree>
    <p:extLst>
      <p:ext uri="{BB962C8B-B14F-4D97-AF65-F5344CB8AC3E}">
        <p14:creationId xmlns:p14="http://schemas.microsoft.com/office/powerpoint/2010/main" val="116690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43074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199358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4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24" name="Google Shape;24;p4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thehill.com/policy/healthcare/487562-johns-hopkins-professor-estimates-at-least-50000-people-have-coronavirus-in" TargetMode="External"/><Relationship Id="rId6" Type="http://schemas.openxmlformats.org/officeDocument/2006/relationships/hyperlink" Target="https://experience.arcgis.com/experience/685d0ace521648f8a5beeeee1b9125cd"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www.vox.com/policy-and-politics/2020/3/13/21178289/confirmed-coronavirus-cases-us-countries-italy-iran-singapore-hong-kong" TargetMode="External"/><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abcnews.go.com/Politics/trump-responsible-testing-problems-things/story?id=69590286&amp;cid=social_twitter_abcn"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www.latimes.com/business/story/2020-03-06/insurers-coronavirus-coverage"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drive.google.com/file/d/1YKf0BEHoLCnUw4Ur560K45B2NsXWxwye/view" TargetMode="External"/><Relationship Id="rId6"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theintercept.com/2020/03/12/italy-coronavirus-united-states-preparedness/"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www.latimes.com/world-nation/story/2020-03-14/south-koreas-rapid-coronavirus-testing-far-ahead-of-the-u-s-could-be-a-matter-of-life-and-death" TargetMode="External"/><Relationship Id="rId6" Type="http://schemas.openxmlformats.org/officeDocument/2006/relationships/hyperlink" Target="https://www.voanews.com/science-health/coronavirus-outbreak/south-korea-shows-world-how-slow-spread-coronavirus" TargetMode="External"/><Relationship Id="rId7" Type="http://schemas.openxmlformats.org/officeDocument/2006/relationships/hyperlink" Target="https://www.ncbi.nlm.nih.gov/pmc/articles/PMC3845460/" TargetMode="External"/><Relationship Id="rId8" Type="http://schemas.openxmlformats.org/officeDocument/2006/relationships/image" Target="../media/image31.png"/><Relationship Id="rId9"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www.latimes.com/world-nation/story/2020-03-14/south-koreas-rapid-coronavirus-testing-far-ahead-of-the-u-s-could-be-a-matter-of-life-and-death" TargetMode="External"/><Relationship Id="rId6" Type="http://schemas.openxmlformats.org/officeDocument/2006/relationships/hyperlink" Target="https://www.voanews.com/science-health/coronavirus-outbreak/south-korea-shows-world-how-slow-spread-coronavirus"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www.mintpressnews.com/cuba-leading-world-fight-against-coronavirus/265771/"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portside.org/2020-03-24/cubas-coronavirus-response-putting-other-countries-shame"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8.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www.nbcnews.com/health/health-news/what-taiwan-can-teach-world-fighting-coronavirus-n1153826" TargetMode="External"/><Relationship Id="rId6" Type="http://schemas.openxmlformats.org/officeDocument/2006/relationships/hyperlink" Target="https://time.com/5802293/coronavirus-covid19-singapore-hong-kong-taiwan/" TargetMode="Externa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hyperlink" Target="https://morningconsult.com/wp-content/uploads/2020/03/200344_crosstabs_CORONAVIRUS_ADULTS_Adults_v3_JB.pdf" TargetMode="Externa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pnhpnymetro.nationbuilder.com/r?u=9g-hQKRcSqWoOTpvxkNQHxYmQ_xdQrEVBHdWulfFO4FnB-Umprxg-xUGNbtGEY2o4EXm6HKO18MRV--ily7iwqJDRTh3fob_3lJ2gHLXLdM&amp;e=46a37ff26f7e99fbb7a6fa865a6d9f10&amp;utm_source=pnhpnymetro&amp;utm_medium=email&amp;utm_campaign=covid19webinar&amp;n=9&amp;test_email=1&amp;e=9b1b9b482ab7397369b5eb8093ada86e&amp;utm_source=pnhpnymetro&amp;utm_medium=email&amp;utm_campaign=post_lobbyday_w_resources&amp;n=7" TargetMode="External"/><Relationship Id="rId6" Type="http://schemas.openxmlformats.org/officeDocument/2006/relationships/hyperlink" Target="https://pnhpnymetro.nationbuilder.com/r?u=9g-hQKRcSqWoOTpvxkNQHxYmQ_xdQrEVBHdWulfFO4EX65Y0yjkpVds3jEiAg9tLVtMsQlVAMb_g-tQXW95nzLPh7I2nChh_S8csl74ktBM&amp;e=9b1b9b482ab7397369b5eb8093ada86e&amp;utm_source=pnhpnymetro&amp;utm_medium=email&amp;utm_campaign=post_lobbyday_w_resources&amp;n=8" TargetMode="External"/><Relationship Id="rId7" Type="http://schemas.openxmlformats.org/officeDocument/2006/relationships/hyperlink" Target="http://www.bit.ly/GoBoldSocial031720" TargetMode="External"/><Relationship Id="rId8" Type="http://schemas.openxmlformats.org/officeDocument/2006/relationships/hyperlink" Target="https://pnhpnymetro.nationbuilder.com/r?u=9g-hQKRcSqWoOTpvxkNQHxYmQ_xdQrEVBHdWulfFO4HwZNn2A8PXkGaFpvLgSxfMMJSXwhFk0sw0XyxU1PQK6j8INJ38mJVatcesraKkeQY&amp;e=9b1b9b482ab7397369b5eb8093ada86e&amp;utm_source=pnhpnymetro&amp;utm_medium=email&amp;utm_campaign=post_lobbyday_w_resources&amp;n=9" TargetMode="External"/><Relationship Id="rId9" Type="http://schemas.openxmlformats.org/officeDocument/2006/relationships/hyperlink" Target="https://pnhpnymetro.nationbuilder.com/r?u=9g-hQKRcSqWoOTpvxkNQHxYmQ_xdQrEVBHdWulfFO4H0ITb1oiFQ0_Q2FmAECejF1eejx8J25m1TylI2MJfGZtzXN2D9e_qT4KmP-4xIDkU&amp;e=9b1b9b482ab7397369b5eb8093ada86e&amp;utm_source=pnhpnymetro&amp;utm_medium=email&amp;utm_campaign=post_lobbyday_w_resources&amp;n=10"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hyperlink" Target="https://d3n8a8pro7vhmx.cloudfront.net/pnhpnymetro/pages/7901/attachments/original/1558914810/FromCoveragetoCareNYS_Report.pdf?1558914810"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060"/>
              </a:buClr>
              <a:buSzPts val="6000"/>
              <a:buFont typeface="Calibri"/>
              <a:buNone/>
            </a:pPr>
            <a:r>
              <a:rPr lang="en-US" b="1">
                <a:solidFill>
                  <a:srgbClr val="002060"/>
                </a:solidFill>
              </a:rPr>
              <a:t>COVID-19: A case for Improved and Expanded Medicare for All</a:t>
            </a:r>
            <a:endParaRPr b="1">
              <a:solidFill>
                <a:srgbClr val="002060"/>
              </a:solidFill>
            </a:endParaRPr>
          </a:p>
        </p:txBody>
      </p:sp>
      <p:sp>
        <p:nvSpPr>
          <p:cNvPr id="93" name="Google Shape;93;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2060"/>
              </a:buClr>
              <a:buSzPts val="2400"/>
              <a:buNone/>
            </a:pPr>
            <a:r>
              <a:rPr lang="en-US">
                <a:solidFill>
                  <a:srgbClr val="002060"/>
                </a:solidFill>
              </a:rPr>
              <a:t>Rachel Madley</a:t>
            </a:r>
            <a:endParaRPr/>
          </a:p>
          <a:p>
            <a:pPr marL="0" lvl="0" indent="0" algn="ctr" rtl="0">
              <a:lnSpc>
                <a:spcPct val="90000"/>
              </a:lnSpc>
              <a:spcBef>
                <a:spcPts val="1000"/>
              </a:spcBef>
              <a:spcAft>
                <a:spcPts val="0"/>
              </a:spcAft>
              <a:buClr>
                <a:srgbClr val="002060"/>
              </a:buClr>
              <a:buSzPts val="2400"/>
              <a:buNone/>
            </a:pPr>
            <a:r>
              <a:rPr lang="en-US">
                <a:solidFill>
                  <a:srgbClr val="002060"/>
                </a:solidFill>
              </a:rPr>
              <a:t>Fellow</a:t>
            </a:r>
            <a:endParaRPr/>
          </a:p>
          <a:p>
            <a:pPr marL="0" lvl="0" indent="0" algn="ctr" rtl="0">
              <a:lnSpc>
                <a:spcPct val="90000"/>
              </a:lnSpc>
              <a:spcBef>
                <a:spcPts val="1000"/>
              </a:spcBef>
              <a:spcAft>
                <a:spcPts val="0"/>
              </a:spcAft>
              <a:buClr>
                <a:srgbClr val="002060"/>
              </a:buClr>
              <a:buSzPts val="2400"/>
              <a:buNone/>
            </a:pPr>
            <a:r>
              <a:rPr lang="en-US">
                <a:solidFill>
                  <a:srgbClr val="002060"/>
                </a:solidFill>
              </a:rPr>
              <a:t>Physicians for a National Health Program-NY Metro</a:t>
            </a:r>
            <a:endParaRPr>
              <a:solidFill>
                <a:srgbClr val="002060"/>
              </a:solidFill>
            </a:endParaRPr>
          </a:p>
        </p:txBody>
      </p:sp>
      <p:sp>
        <p:nvSpPr>
          <p:cNvPr id="94" name="Google Shape;94;p1"/>
          <p:cNvSpPr/>
          <p:nvPr/>
        </p:nvSpPr>
        <p:spPr>
          <a:xfrm>
            <a:off x="5977217" y="3244334"/>
            <a:ext cx="39626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95" name="Google Shape;95;p1"/>
          <p:cNvSpPr/>
          <p:nvPr/>
        </p:nvSpPr>
        <p:spPr>
          <a:xfrm>
            <a:off x="-15667" y="6141285"/>
            <a:ext cx="12192000" cy="763601"/>
          </a:xfrm>
          <a:prstGeom prst="rect">
            <a:avLst/>
          </a:prstGeom>
          <a:solidFill>
            <a:srgbClr val="073763"/>
          </a:solidFill>
          <a:ln w="9525" cap="flat" cmpd="sng">
            <a:solidFill>
              <a:srgbClr val="00206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96" name="Google Shape;96;p1"/>
          <p:cNvPicPr preferRelativeResize="0"/>
          <p:nvPr/>
        </p:nvPicPr>
        <p:blipFill rotWithShape="1">
          <a:blip r:embed="rId3">
            <a:alphaModFix/>
          </a:blip>
          <a:srcRect/>
          <a:stretch/>
        </p:blipFill>
        <p:spPr>
          <a:xfrm>
            <a:off x="0" y="6141285"/>
            <a:ext cx="4033368" cy="753785"/>
          </a:xfrm>
          <a:prstGeom prst="rect">
            <a:avLst/>
          </a:prstGeom>
          <a:noFill/>
          <a:ln w="9525" cap="flat" cmpd="sng">
            <a:solidFill>
              <a:srgbClr val="002060"/>
            </a:solidFill>
            <a:prstDash val="solid"/>
            <a:round/>
            <a:headEnd type="none" w="sm" len="sm"/>
            <a:tailEnd type="none" w="sm" len="sm"/>
          </a:ln>
        </p:spPr>
      </p:pic>
      <p:pic>
        <p:nvPicPr>
          <p:cNvPr id="97" name="Google Shape;97;p1"/>
          <p:cNvPicPr preferRelativeResize="0"/>
          <p:nvPr/>
        </p:nvPicPr>
        <p:blipFill rotWithShape="1">
          <a:blip r:embed="rId4">
            <a:alphaModFix/>
          </a:blip>
          <a:srcRect/>
          <a:stretch/>
        </p:blipFill>
        <p:spPr>
          <a:xfrm>
            <a:off x="7806600" y="6143828"/>
            <a:ext cx="4385400" cy="763600"/>
          </a:xfrm>
          <a:prstGeom prst="rect">
            <a:avLst/>
          </a:prstGeom>
          <a:noFill/>
          <a:ln w="9525" cap="flat" cmpd="sng">
            <a:solidFill>
              <a:srgbClr val="002060"/>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0"/>
          <p:cNvPicPr preferRelativeResize="0"/>
          <p:nvPr/>
        </p:nvPicPr>
        <p:blipFill rotWithShape="1">
          <a:blip r:embed="rId3">
            <a:alphaModFix/>
          </a:blip>
          <a:srcRect/>
          <a:stretch/>
        </p:blipFill>
        <p:spPr>
          <a:xfrm>
            <a:off x="1173893" y="1087394"/>
            <a:ext cx="9486750" cy="4305155"/>
          </a:xfrm>
          <a:prstGeom prst="rect">
            <a:avLst/>
          </a:prstGeom>
          <a:noFill/>
          <a:ln>
            <a:noFill/>
          </a:ln>
        </p:spPr>
      </p:pic>
      <p:sp>
        <p:nvSpPr>
          <p:cNvPr id="180" name="Google Shape;180;p10"/>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81" name="Google Shape;181;p10"/>
          <p:cNvPicPr preferRelativeResize="0"/>
          <p:nvPr/>
        </p:nvPicPr>
        <p:blipFill rotWithShape="1">
          <a:blip r:embed="rId4">
            <a:alphaModFix/>
          </a:blip>
          <a:srcRect/>
          <a:stretch/>
        </p:blipFill>
        <p:spPr>
          <a:xfrm>
            <a:off x="0" y="6094400"/>
            <a:ext cx="4033368" cy="763600"/>
          </a:xfrm>
          <a:prstGeom prst="rect">
            <a:avLst/>
          </a:prstGeom>
          <a:noFill/>
          <a:ln>
            <a:noFill/>
          </a:ln>
        </p:spPr>
      </p:pic>
      <p:pic>
        <p:nvPicPr>
          <p:cNvPr id="182" name="Google Shape;182;p10"/>
          <p:cNvPicPr preferRelativeResize="0"/>
          <p:nvPr/>
        </p:nvPicPr>
        <p:blipFill rotWithShape="1">
          <a:blip r:embed="rId5">
            <a:alphaModFix/>
          </a:blip>
          <a:srcRect/>
          <a:stretch/>
        </p:blipFill>
        <p:spPr>
          <a:xfrm>
            <a:off x="7806600" y="6094400"/>
            <a:ext cx="4385399" cy="763600"/>
          </a:xfrm>
          <a:prstGeom prst="rect">
            <a:avLst/>
          </a:prstGeom>
          <a:noFill/>
          <a:ln>
            <a:noFill/>
          </a:ln>
        </p:spPr>
      </p:pic>
      <p:sp>
        <p:nvSpPr>
          <p:cNvPr id="183" name="Google Shape;183;p10"/>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Coronavirus: A case for the New York Health Act</a:t>
            </a:r>
            <a:endParaRPr>
              <a:solidFill>
                <a:srgbClr val="A4C2F4"/>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1"/>
          <p:cNvPicPr preferRelativeResize="0"/>
          <p:nvPr/>
        </p:nvPicPr>
        <p:blipFill rotWithShape="1">
          <a:blip r:embed="rId3">
            <a:alphaModFix/>
          </a:blip>
          <a:srcRect/>
          <a:stretch/>
        </p:blipFill>
        <p:spPr>
          <a:xfrm>
            <a:off x="1075900" y="714356"/>
            <a:ext cx="9728200" cy="1117600"/>
          </a:xfrm>
          <a:prstGeom prst="rect">
            <a:avLst/>
          </a:prstGeom>
          <a:noFill/>
          <a:ln>
            <a:noFill/>
          </a:ln>
        </p:spPr>
      </p:pic>
      <p:pic>
        <p:nvPicPr>
          <p:cNvPr id="191" name="Google Shape;191;p11"/>
          <p:cNvPicPr preferRelativeResize="0"/>
          <p:nvPr/>
        </p:nvPicPr>
        <p:blipFill rotWithShape="1">
          <a:blip r:embed="rId4">
            <a:alphaModFix/>
          </a:blip>
          <a:srcRect/>
          <a:stretch/>
        </p:blipFill>
        <p:spPr>
          <a:xfrm>
            <a:off x="1165151" y="1762845"/>
            <a:ext cx="9614235" cy="4376337"/>
          </a:xfrm>
          <a:prstGeom prst="rect">
            <a:avLst/>
          </a:prstGeom>
          <a:noFill/>
          <a:ln>
            <a:noFill/>
          </a:ln>
        </p:spPr>
      </p:pic>
      <p:sp>
        <p:nvSpPr>
          <p:cNvPr id="192" name="Google Shape;192;p11"/>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93" name="Google Shape;193;p11"/>
          <p:cNvPicPr preferRelativeResize="0"/>
          <p:nvPr/>
        </p:nvPicPr>
        <p:blipFill rotWithShape="1">
          <a:blip r:embed="rId5">
            <a:alphaModFix/>
          </a:blip>
          <a:srcRect/>
          <a:stretch/>
        </p:blipFill>
        <p:spPr>
          <a:xfrm>
            <a:off x="0" y="6094400"/>
            <a:ext cx="4033368" cy="763600"/>
          </a:xfrm>
          <a:prstGeom prst="rect">
            <a:avLst/>
          </a:prstGeom>
          <a:noFill/>
          <a:ln>
            <a:noFill/>
          </a:ln>
        </p:spPr>
      </p:pic>
      <p:pic>
        <p:nvPicPr>
          <p:cNvPr id="194" name="Google Shape;194;p11"/>
          <p:cNvPicPr preferRelativeResize="0"/>
          <p:nvPr/>
        </p:nvPicPr>
        <p:blipFill rotWithShape="1">
          <a:blip r:embed="rId6">
            <a:alphaModFix/>
          </a:blip>
          <a:srcRect/>
          <a:stretch/>
        </p:blipFill>
        <p:spPr>
          <a:xfrm>
            <a:off x="7806600" y="6094400"/>
            <a:ext cx="4385399" cy="763600"/>
          </a:xfrm>
          <a:prstGeom prst="rect">
            <a:avLst/>
          </a:prstGeom>
          <a:noFill/>
          <a:ln>
            <a:noFill/>
          </a:ln>
        </p:spPr>
      </p:pic>
      <p:sp>
        <p:nvSpPr>
          <p:cNvPr id="195" name="Google Shape;195;p11"/>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Coronavirus: A case for the New York Health Act</a:t>
            </a:r>
            <a:endParaRPr>
              <a:solidFill>
                <a:srgbClr val="A4C2F4"/>
              </a:solidFill>
              <a:latin typeface="Calibri"/>
              <a:ea typeface="Calibri"/>
              <a:cs typeface="Calibri"/>
              <a:sym typeface="Calibri"/>
            </a:endParaRPr>
          </a:p>
        </p:txBody>
      </p:sp>
      <p:sp>
        <p:nvSpPr>
          <p:cNvPr id="198" name="Google Shape;198;p11"/>
          <p:cNvSpPr/>
          <p:nvPr/>
        </p:nvSpPr>
        <p:spPr>
          <a:xfrm>
            <a:off x="1163317" y="4803813"/>
            <a:ext cx="9658932" cy="1231344"/>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04" name="Google Shape;204;p12"/>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205" name="Google Shape;205;p12"/>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206" name="Google Shape;206;p12"/>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The U.S Response to COVID-19</a:t>
            </a:r>
            <a:endParaRPr>
              <a:solidFill>
                <a:srgbClr val="A4C2F4"/>
              </a:solidFill>
              <a:latin typeface="Calibri"/>
              <a:ea typeface="Calibri"/>
              <a:cs typeface="Calibri"/>
              <a:sym typeface="Calibri"/>
            </a:endParaRPr>
          </a:p>
        </p:txBody>
      </p:sp>
      <p:sp>
        <p:nvSpPr>
          <p:cNvPr id="207" name="Google Shape;207;p12"/>
          <p:cNvSpPr txBox="1"/>
          <p:nvPr/>
        </p:nvSpPr>
        <p:spPr>
          <a:xfrm>
            <a:off x="696625" y="1123325"/>
            <a:ext cx="10960500" cy="43191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Inadequate testing of population</a:t>
            </a:r>
            <a:endParaRPr sz="2800" b="0" i="0" u="none" strike="noStrike" cap="none">
              <a:solidFill>
                <a:srgbClr val="000000"/>
              </a:solidFill>
              <a:latin typeface="Calibri"/>
              <a:ea typeface="Calibri"/>
              <a:cs typeface="Calibri"/>
              <a:sym typeface="Calibri"/>
            </a:endParaRPr>
          </a:p>
          <a:p>
            <a:pPr marL="914400" marR="0" lvl="1"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highlight>
                  <a:srgbClr val="FFFFFF"/>
                </a:highlight>
                <a:latin typeface="Calibri"/>
                <a:ea typeface="Calibri"/>
                <a:cs typeface="Calibri"/>
                <a:sym typeface="Calibri"/>
              </a:rPr>
              <a:t>Confirmed cases in the US: </a:t>
            </a:r>
            <a:r>
              <a:rPr lang="en-US" sz="2400">
                <a:solidFill>
                  <a:schemeClr val="dk1"/>
                </a:solidFill>
                <a:highlight>
                  <a:srgbClr val="FFFFFF"/>
                </a:highlight>
                <a:latin typeface="Calibri"/>
                <a:ea typeface="Calibri"/>
                <a:cs typeface="Calibri"/>
                <a:sym typeface="Calibri"/>
              </a:rPr>
              <a:t>51,914</a:t>
            </a:r>
            <a:endParaRPr sz="2400" b="0" i="0" u="none" strike="noStrike" cap="none">
              <a:solidFill>
                <a:schemeClr val="dk1"/>
              </a:solidFill>
              <a:highlight>
                <a:srgbClr val="FFFFFF"/>
              </a:highlight>
              <a:latin typeface="Calibri"/>
              <a:ea typeface="Calibri"/>
              <a:cs typeface="Calibri"/>
              <a:sym typeface="Calibri"/>
            </a:endParaRPr>
          </a:p>
          <a:p>
            <a:pPr marL="914400" marR="0" lvl="1"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highlight>
                  <a:srgbClr val="FFFFFF"/>
                </a:highlight>
                <a:latin typeface="Calibri"/>
                <a:ea typeface="Calibri"/>
                <a:cs typeface="Calibri"/>
                <a:sym typeface="Calibri"/>
              </a:rPr>
              <a:t>Tests performed: 170,000</a:t>
            </a:r>
            <a:endParaRPr sz="2400" b="0" i="0" u="none" strike="noStrike" cap="none">
              <a:solidFill>
                <a:schemeClr val="dk1"/>
              </a:solidFill>
              <a:highlight>
                <a:srgbClr val="FFFFFF"/>
              </a:highlight>
              <a:latin typeface="Calibri"/>
              <a:ea typeface="Calibri"/>
              <a:cs typeface="Calibri"/>
              <a:sym typeface="Calibri"/>
            </a:endParaRPr>
          </a:p>
          <a:p>
            <a:pPr marL="914400" marR="0" lvl="1"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highlight>
                  <a:srgbClr val="FFFFFF"/>
                </a:highlight>
                <a:latin typeface="Calibri"/>
                <a:ea typeface="Calibri"/>
                <a:cs typeface="Calibri"/>
                <a:sym typeface="Calibri"/>
              </a:rPr>
              <a:t>Deaths: </a:t>
            </a:r>
            <a:r>
              <a:rPr lang="en-US" sz="2400">
                <a:solidFill>
                  <a:schemeClr val="dk1"/>
                </a:solidFill>
                <a:highlight>
                  <a:srgbClr val="FFFFFF"/>
                </a:highlight>
                <a:latin typeface="Calibri"/>
                <a:ea typeface="Calibri"/>
                <a:cs typeface="Calibri"/>
                <a:sym typeface="Calibri"/>
              </a:rPr>
              <a:t>673</a:t>
            </a:r>
            <a:endParaRPr sz="2400" b="0" i="0" u="none" strike="noStrike" cap="none">
              <a:solidFill>
                <a:schemeClr val="dk1"/>
              </a:solidFill>
              <a:highlight>
                <a:srgbClr val="FFFFFF"/>
              </a:highlight>
              <a:latin typeface="Calibri"/>
              <a:ea typeface="Calibri"/>
              <a:cs typeface="Calibri"/>
              <a:sym typeface="Calibri"/>
            </a:endParaRPr>
          </a:p>
          <a:p>
            <a:pPr marL="914400" marR="0" lvl="1"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highlight>
                  <a:srgbClr val="FFFFFF"/>
                </a:highlight>
                <a:latin typeface="Calibri"/>
                <a:ea typeface="Calibri"/>
                <a:cs typeface="Calibri"/>
                <a:sym typeface="Calibri"/>
              </a:rPr>
              <a:t>Estimated actual cases: 50,000-500,000</a:t>
            </a:r>
            <a:endParaRPr sz="2400" b="0" i="0" u="none" strike="noStrike" cap="none">
              <a:solidFill>
                <a:schemeClr val="dk1"/>
              </a:solidFill>
              <a:highlight>
                <a:srgbClr val="FFFFFF"/>
              </a:highlight>
              <a:latin typeface="Calibri"/>
              <a:ea typeface="Calibri"/>
              <a:cs typeface="Calibri"/>
              <a:sym typeface="Calibri"/>
            </a:endParaRPr>
          </a:p>
          <a:p>
            <a:pPr marL="0" marR="0" lvl="0" indent="0" algn="l" rtl="0">
              <a:lnSpc>
                <a:spcPct val="100000"/>
              </a:lnSpc>
              <a:spcBef>
                <a:spcPts val="18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08" name="Google Shape;208;p12"/>
          <p:cNvSpPr txBox="1"/>
          <p:nvPr/>
        </p:nvSpPr>
        <p:spPr>
          <a:xfrm>
            <a:off x="4172625" y="5630000"/>
            <a:ext cx="8003700" cy="46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Arial"/>
                <a:ea typeface="Arial"/>
                <a:cs typeface="Arial"/>
                <a:sym typeface="Arial"/>
                <a:hlinkClick r:id="rId5"/>
              </a:rPr>
              <a:t>https://thehill.com/policy/healthcare/487562-johns-hopkins-professor-estimates-at-least-50000-people-have-coronavirus-in</a:t>
            </a:r>
            <a:endParaRPr sz="1400" b="0" i="0" u="none" strike="noStrike" cap="none">
              <a:solidFill>
                <a:srgbClr val="000000"/>
              </a:solidFill>
              <a:latin typeface="Arial"/>
              <a:ea typeface="Arial"/>
              <a:cs typeface="Arial"/>
              <a:sym typeface="Arial"/>
            </a:endParaRPr>
          </a:p>
        </p:txBody>
      </p:sp>
      <p:sp>
        <p:nvSpPr>
          <p:cNvPr id="209" name="Google Shape;209;p12"/>
          <p:cNvSpPr txBox="1"/>
          <p:nvPr/>
        </p:nvSpPr>
        <p:spPr>
          <a:xfrm>
            <a:off x="696625" y="3450275"/>
            <a:ext cx="11239200" cy="17010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Dashboard with up-to-date case and death numbers from the WHO: </a:t>
            </a:r>
            <a:r>
              <a:rPr lang="en-US" sz="2200" b="0" i="0" u="sng" strike="noStrike" cap="none">
                <a:solidFill>
                  <a:schemeClr val="hlink"/>
                </a:solidFill>
                <a:latin typeface="Arial"/>
                <a:ea typeface="Arial"/>
                <a:cs typeface="Arial"/>
                <a:sym typeface="Arial"/>
                <a:hlinkClick r:id="rId6"/>
              </a:rPr>
              <a:t>https://experience.arcgis.com/experience/685d0ace521648f8a5beeeee1b9125cd</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15" name="Google Shape;215;p13"/>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216" name="Google Shape;216;p13"/>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217" name="Google Shape;217;p13"/>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None/>
            </a:pPr>
            <a:r>
              <a:rPr lang="en-US">
                <a:solidFill>
                  <a:srgbClr val="A4C2F4"/>
                </a:solidFill>
              </a:rPr>
              <a:t>The U.S Response to COVID-19</a:t>
            </a:r>
            <a:endParaRPr>
              <a:solidFill>
                <a:srgbClr val="A4C2F4"/>
              </a:solidFill>
              <a:latin typeface="Calibri"/>
              <a:ea typeface="Calibri"/>
              <a:cs typeface="Calibri"/>
              <a:sym typeface="Calibri"/>
            </a:endParaRPr>
          </a:p>
        </p:txBody>
      </p:sp>
      <p:sp>
        <p:nvSpPr>
          <p:cNvPr id="218" name="Google Shape;218;p13"/>
          <p:cNvSpPr txBox="1"/>
          <p:nvPr/>
        </p:nvSpPr>
        <p:spPr>
          <a:xfrm>
            <a:off x="172800" y="631525"/>
            <a:ext cx="10761900" cy="6879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Inadequate testing of population</a:t>
            </a:r>
            <a:endParaRPr sz="2800" b="0" i="0" u="none" strike="noStrike" cap="none">
              <a:solidFill>
                <a:srgbClr val="000000"/>
              </a:solidFill>
              <a:latin typeface="Calibri"/>
              <a:ea typeface="Calibri"/>
              <a:cs typeface="Calibri"/>
              <a:sym typeface="Calibri"/>
            </a:endParaRPr>
          </a:p>
          <a:p>
            <a:pPr marL="914400" marR="0" lvl="0" indent="0" algn="l" rtl="0">
              <a:lnSpc>
                <a:spcPct val="100000"/>
              </a:lnSpc>
              <a:spcBef>
                <a:spcPts val="1800"/>
              </a:spcBef>
              <a:spcAft>
                <a:spcPts val="0"/>
              </a:spcAft>
              <a:buClr>
                <a:srgbClr val="000000"/>
              </a:buClr>
              <a:buSzPts val="2400"/>
              <a:buFont typeface="Arial"/>
              <a:buNone/>
            </a:pPr>
            <a:endParaRPr sz="2400" b="0" i="0" u="none" strike="noStrike" cap="none">
              <a:solidFill>
                <a:schemeClr val="dk1"/>
              </a:solidFill>
              <a:highlight>
                <a:srgbClr val="FFFFFF"/>
              </a:highlight>
              <a:latin typeface="Calibri"/>
              <a:ea typeface="Calibri"/>
              <a:cs typeface="Calibri"/>
              <a:sym typeface="Calibri"/>
            </a:endParaRPr>
          </a:p>
          <a:p>
            <a:pPr marL="0" marR="0" lvl="0" indent="0" algn="l" rtl="0">
              <a:lnSpc>
                <a:spcPct val="100000"/>
              </a:lnSpc>
              <a:spcBef>
                <a:spcPts val="18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19" name="Google Shape;219;p13"/>
          <p:cNvSpPr txBox="1"/>
          <p:nvPr/>
        </p:nvSpPr>
        <p:spPr>
          <a:xfrm>
            <a:off x="-15675" y="5680400"/>
            <a:ext cx="11951100" cy="41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Arial"/>
                <a:ea typeface="Arial"/>
                <a:cs typeface="Arial"/>
                <a:sym typeface="Arial"/>
                <a:hlinkClick r:id="rId5"/>
              </a:rPr>
              <a:t>https://www.vox.com/policy-and-politics/2020/3/13/21178289/confirmed-coronavirus-cases-us-countries-italy-iran-singapore-hong-kong</a:t>
            </a:r>
            <a:endParaRPr sz="1400" b="0" i="0" u="none" strike="noStrike" cap="none">
              <a:solidFill>
                <a:srgbClr val="000000"/>
              </a:solidFill>
              <a:latin typeface="Arial"/>
              <a:ea typeface="Arial"/>
              <a:cs typeface="Arial"/>
              <a:sym typeface="Arial"/>
            </a:endParaRPr>
          </a:p>
        </p:txBody>
      </p:sp>
      <p:pic>
        <p:nvPicPr>
          <p:cNvPr id="220" name="Google Shape;220;p13"/>
          <p:cNvPicPr preferRelativeResize="0"/>
          <p:nvPr/>
        </p:nvPicPr>
        <p:blipFill rotWithShape="1">
          <a:blip r:embed="rId6">
            <a:alphaModFix/>
          </a:blip>
          <a:srcRect/>
          <a:stretch/>
        </p:blipFill>
        <p:spPr>
          <a:xfrm>
            <a:off x="1257300" y="1187450"/>
            <a:ext cx="9677400" cy="44831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27" name="Google Shape;227;p14"/>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228" name="Google Shape;228;p14"/>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229" name="Google Shape;229;p14"/>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None/>
            </a:pPr>
            <a:r>
              <a:rPr lang="en-US">
                <a:solidFill>
                  <a:srgbClr val="A4C2F4"/>
                </a:solidFill>
              </a:rPr>
              <a:t>The U.S Response to COVID-19</a:t>
            </a:r>
            <a:endParaRPr>
              <a:solidFill>
                <a:srgbClr val="A4C2F4"/>
              </a:solidFill>
              <a:latin typeface="Calibri"/>
              <a:ea typeface="Calibri"/>
              <a:cs typeface="Calibri"/>
              <a:sym typeface="Calibri"/>
            </a:endParaRPr>
          </a:p>
        </p:txBody>
      </p:sp>
      <p:sp>
        <p:nvSpPr>
          <p:cNvPr id="230" name="Google Shape;230;p14"/>
          <p:cNvSpPr txBox="1"/>
          <p:nvPr/>
        </p:nvSpPr>
        <p:spPr>
          <a:xfrm>
            <a:off x="696625" y="1123325"/>
            <a:ext cx="10960500" cy="43191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Inadequate testing of population</a:t>
            </a:r>
            <a:endParaRPr sz="2800" b="0" i="0" u="none" strike="noStrike" cap="none">
              <a:solidFill>
                <a:srgbClr val="000000"/>
              </a:solidFill>
              <a:latin typeface="Calibri"/>
              <a:ea typeface="Calibri"/>
              <a:cs typeface="Calibri"/>
              <a:sym typeface="Calibri"/>
            </a:endParaRPr>
          </a:p>
          <a:p>
            <a:pPr marL="914400" marR="0" lvl="1"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highlight>
                  <a:srgbClr val="FFFFFF"/>
                </a:highlight>
                <a:latin typeface="Calibri"/>
                <a:ea typeface="Calibri"/>
                <a:cs typeface="Calibri"/>
                <a:sym typeface="Calibri"/>
              </a:rPr>
              <a:t>Dr. Anthony Fauci, head of the National Institute for Allergies and Infectious Diseases, said the U.S. health system just isn't designed for universal testing. “The system is not geared to what we need right now – what you’re asking for,” Fauci told a House committee on Thursday. “That is a failing. It’s a failing. Let’s admit it.”He added: </a:t>
            </a:r>
            <a:r>
              <a:rPr lang="en-US" sz="2400" b="1" i="0" u="sng" strike="noStrike" cap="none">
                <a:solidFill>
                  <a:schemeClr val="dk1"/>
                </a:solidFill>
                <a:highlight>
                  <a:srgbClr val="FFFFFF"/>
                </a:highlight>
                <a:latin typeface="Calibri"/>
                <a:ea typeface="Calibri"/>
                <a:cs typeface="Calibri"/>
                <a:sym typeface="Calibri"/>
              </a:rPr>
              <a:t>“The idea of anybody getting (a test) easily the way people in other countries are doing it, we’re not set up for that. </a:t>
            </a:r>
            <a:r>
              <a:rPr lang="en-US" sz="2400" b="0" i="0" u="none" strike="noStrike" cap="none">
                <a:solidFill>
                  <a:schemeClr val="dk1"/>
                </a:solidFill>
                <a:highlight>
                  <a:srgbClr val="FFFFFF"/>
                </a:highlight>
                <a:latin typeface="Calibri"/>
                <a:ea typeface="Calibri"/>
                <a:cs typeface="Calibri"/>
                <a:sym typeface="Calibri"/>
              </a:rPr>
              <a:t>Do I think we should be? Yes. We’re not.”</a:t>
            </a:r>
            <a:endParaRPr sz="2400" b="0" i="0" u="none" strike="noStrike" cap="none">
              <a:solidFill>
                <a:schemeClr val="dk1"/>
              </a:solidFill>
              <a:highlight>
                <a:srgbClr val="FFFFFF"/>
              </a:highlight>
              <a:latin typeface="Calibri"/>
              <a:ea typeface="Calibri"/>
              <a:cs typeface="Calibri"/>
              <a:sym typeface="Calibri"/>
            </a:endParaRPr>
          </a:p>
          <a:p>
            <a:pPr marL="0" marR="0" lvl="0" indent="0" algn="l" rtl="0">
              <a:lnSpc>
                <a:spcPct val="100000"/>
              </a:lnSpc>
              <a:spcBef>
                <a:spcPts val="18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31" name="Google Shape;231;p14"/>
          <p:cNvSpPr txBox="1"/>
          <p:nvPr/>
        </p:nvSpPr>
        <p:spPr>
          <a:xfrm>
            <a:off x="3971625" y="5553250"/>
            <a:ext cx="8204700" cy="3804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t>
            </a:r>
            <a:r>
              <a:rPr lang="en-US" sz="700" b="0" i="0" u="none" strike="noStrike" cap="none">
                <a:solidFill>
                  <a:schemeClr val="dk1"/>
                </a:solidFill>
                <a:latin typeface="Times New Roman"/>
                <a:ea typeface="Times New Roman"/>
                <a:cs typeface="Times New Roman"/>
                <a:sym typeface="Times New Roman"/>
              </a:rPr>
              <a:t>  	</a:t>
            </a:r>
            <a:r>
              <a:rPr lang="en-US" sz="1200" b="0" i="0" u="sng" strike="noStrike" cap="none">
                <a:solidFill>
                  <a:srgbClr val="0000FF"/>
                </a:solidFill>
                <a:latin typeface="Times New Roman"/>
                <a:ea typeface="Times New Roman"/>
                <a:cs typeface="Times New Roman"/>
                <a:sym typeface="Times New Roman"/>
                <a:hlinkClick r:id="rId5"/>
              </a:rPr>
              <a:t>https://abcnews.go.com/Politics/trump-responsible-testing-problems-things/story?id=69590286&amp;cid=social_twitter_abcn</a:t>
            </a:r>
            <a:endParaRPr sz="1200" b="0" i="0" u="sng" strike="noStrike" cap="none">
              <a:solidFill>
                <a:srgbClr val="0000FF"/>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37" name="Google Shape;237;p15"/>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238" name="Google Shape;238;p15"/>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239" name="Google Shape;239;p15"/>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None/>
            </a:pPr>
            <a:r>
              <a:rPr lang="en-US">
                <a:solidFill>
                  <a:srgbClr val="A4C2F4"/>
                </a:solidFill>
              </a:rPr>
              <a:t>The U.S Response to COVID-19</a:t>
            </a:r>
            <a:endParaRPr>
              <a:solidFill>
                <a:srgbClr val="A4C2F4"/>
              </a:solidFill>
              <a:latin typeface="Calibri"/>
              <a:ea typeface="Calibri"/>
              <a:cs typeface="Calibri"/>
              <a:sym typeface="Calibri"/>
            </a:endParaRPr>
          </a:p>
        </p:txBody>
      </p:sp>
      <p:sp>
        <p:nvSpPr>
          <p:cNvPr id="240" name="Google Shape;240;p15"/>
          <p:cNvSpPr txBox="1"/>
          <p:nvPr/>
        </p:nvSpPr>
        <p:spPr>
          <a:xfrm>
            <a:off x="696625" y="1123325"/>
            <a:ext cx="10960500" cy="4319100"/>
          </a:xfrm>
          <a:prstGeom prst="rect">
            <a:avLst/>
          </a:prstGeom>
          <a:noFill/>
          <a:ln>
            <a:noFill/>
          </a:ln>
        </p:spPr>
        <p:txBody>
          <a:bodyPr spcFirstLastPara="1" wrap="square" lIns="91425" tIns="91425" rIns="91425" bIns="91425" anchor="t" anchorCtr="0">
            <a:noAutofit/>
          </a:bodyPr>
          <a:lstStyle/>
          <a:p>
            <a:pPr marL="5080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Confusion and worry over who will pay for testing and treatment</a:t>
            </a:r>
            <a:endParaRPr sz="2800" b="0" i="0" u="none" strike="noStrike" cap="none">
              <a:solidFill>
                <a:srgbClr val="000000"/>
              </a:solidFill>
              <a:latin typeface="Calibri"/>
              <a:ea typeface="Calibri"/>
              <a:cs typeface="Calibri"/>
              <a:sym typeface="Calibri"/>
            </a:endParaRPr>
          </a:p>
          <a:p>
            <a:pPr marL="965200" marR="0" lvl="1"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Governor Cuomo and other states released regulations requiring private insurers to waive the cost sharing for COVID-19 test</a:t>
            </a:r>
            <a:endParaRPr sz="2800" b="0" i="0" u="none" strike="noStrike" cap="none">
              <a:solidFill>
                <a:srgbClr val="000000"/>
              </a:solidFill>
              <a:latin typeface="Calibri"/>
              <a:ea typeface="Calibri"/>
              <a:cs typeface="Calibri"/>
              <a:sym typeface="Calibri"/>
            </a:endParaRPr>
          </a:p>
          <a:p>
            <a:pPr marL="1422400" marR="0" lvl="2"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Self-insured employers (which cover 60% of employer insured people) can opt-out of this</a:t>
            </a:r>
            <a:endParaRPr sz="2800" b="0" i="0" u="none" strike="noStrike" cap="none">
              <a:solidFill>
                <a:srgbClr val="000000"/>
              </a:solidFill>
              <a:latin typeface="Calibri"/>
              <a:ea typeface="Calibri"/>
              <a:cs typeface="Calibri"/>
              <a:sym typeface="Calibri"/>
            </a:endParaRPr>
          </a:p>
          <a:p>
            <a:pPr marL="965200" marR="0" lvl="1"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President Trump states that private health insurers will cover the cost of testing AND treatment</a:t>
            </a:r>
            <a:endParaRPr sz="2800" b="0" i="0" u="none" strike="noStrike" cap="none">
              <a:solidFill>
                <a:srgbClr val="000000"/>
              </a:solidFill>
              <a:latin typeface="Calibri"/>
              <a:ea typeface="Calibri"/>
              <a:cs typeface="Calibri"/>
              <a:sym typeface="Calibri"/>
            </a:endParaRPr>
          </a:p>
          <a:p>
            <a:pPr marL="1422400" marR="0" lvl="2"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This was incorrect and clarified by insurers that they are only covering testing</a:t>
            </a: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41" name="Google Shape;241;p15"/>
          <p:cNvSpPr/>
          <p:nvPr/>
        </p:nvSpPr>
        <p:spPr>
          <a:xfrm>
            <a:off x="5563891" y="5711780"/>
            <a:ext cx="69369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5"/>
              </a:rPr>
              <a:t>https://www.latimes.com/business/story/2020-03-06/insurers-coronavirus-coverage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47" name="Google Shape;247;p16"/>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248" name="Google Shape;248;p16"/>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249" name="Google Shape;249;p16"/>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None/>
            </a:pPr>
            <a:r>
              <a:rPr lang="en-US">
                <a:solidFill>
                  <a:srgbClr val="A4C2F4"/>
                </a:solidFill>
              </a:rPr>
              <a:t>The U.S Response to COVID-19</a:t>
            </a:r>
            <a:endParaRPr>
              <a:solidFill>
                <a:srgbClr val="A4C2F4"/>
              </a:solidFill>
              <a:latin typeface="Calibri"/>
              <a:ea typeface="Calibri"/>
              <a:cs typeface="Calibri"/>
              <a:sym typeface="Calibri"/>
            </a:endParaRPr>
          </a:p>
        </p:txBody>
      </p:sp>
      <p:sp>
        <p:nvSpPr>
          <p:cNvPr id="250" name="Google Shape;250;p16"/>
          <p:cNvSpPr txBox="1"/>
          <p:nvPr/>
        </p:nvSpPr>
        <p:spPr>
          <a:xfrm>
            <a:off x="696625" y="742325"/>
            <a:ext cx="10960500" cy="6414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SzPts val="2800"/>
              <a:buFont typeface="Calibri"/>
              <a:buChar char="●"/>
            </a:pPr>
            <a:r>
              <a:rPr lang="en-US" sz="2800">
                <a:latin typeface="Calibri"/>
                <a:ea typeface="Calibri"/>
                <a:cs typeface="Calibri"/>
                <a:sym typeface="Calibri"/>
              </a:rPr>
              <a:t>Private health insurers explanations of what is and is not covered for COVID-19, each company has different stipulations</a:t>
            </a:r>
            <a:endParaRPr sz="2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pic>
        <p:nvPicPr>
          <p:cNvPr id="251" name="Google Shape;251;p16" title="COVID Insurance GIF.mov">
            <a:hlinkClick r:id="rId5"/>
          </p:cNvPr>
          <p:cNvPicPr preferRelativeResize="0"/>
          <p:nvPr/>
        </p:nvPicPr>
        <p:blipFill>
          <a:blip r:embed="rId6">
            <a:alphaModFix/>
          </a:blip>
          <a:stretch>
            <a:fillRect/>
          </a:stretch>
        </p:blipFill>
        <p:spPr>
          <a:xfrm>
            <a:off x="1934437" y="1656000"/>
            <a:ext cx="8323124" cy="520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7"/>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57" name="Google Shape;257;p17"/>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258" name="Google Shape;258;p17"/>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259" name="Google Shape;259;p17"/>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None/>
            </a:pPr>
            <a:r>
              <a:rPr lang="en-US">
                <a:solidFill>
                  <a:srgbClr val="A4C2F4"/>
                </a:solidFill>
              </a:rPr>
              <a:t>The U.S Response to COVID-19</a:t>
            </a:r>
            <a:endParaRPr>
              <a:solidFill>
                <a:srgbClr val="A4C2F4"/>
              </a:solidFill>
              <a:latin typeface="Calibri"/>
              <a:ea typeface="Calibri"/>
              <a:cs typeface="Calibri"/>
              <a:sym typeface="Calibri"/>
            </a:endParaRPr>
          </a:p>
        </p:txBody>
      </p:sp>
      <p:sp>
        <p:nvSpPr>
          <p:cNvPr id="260" name="Google Shape;260;p17"/>
          <p:cNvSpPr txBox="1"/>
          <p:nvPr/>
        </p:nvSpPr>
        <p:spPr>
          <a:xfrm>
            <a:off x="11125" y="1123325"/>
            <a:ext cx="4385400" cy="9597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Prohibitive costs of testing/treatment for suspected COVID-19</a:t>
            </a:r>
            <a:endParaRPr sz="2800" b="0" i="0" u="none" strike="noStrike" cap="none">
              <a:solidFill>
                <a:srgbClr val="000000"/>
              </a:solidFill>
              <a:latin typeface="Calibri"/>
              <a:ea typeface="Calibri"/>
              <a:cs typeface="Calibri"/>
              <a:sym typeface="Calibri"/>
            </a:endParaRPr>
          </a:p>
          <a:p>
            <a:pPr marL="914400" marR="0" lvl="1"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Even if testing is free, there are many other costs associated with COVID-19-related care</a:t>
            </a: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pic>
        <p:nvPicPr>
          <p:cNvPr id="261" name="Google Shape;261;p17"/>
          <p:cNvPicPr preferRelativeResize="0"/>
          <p:nvPr/>
        </p:nvPicPr>
        <p:blipFill rotWithShape="1">
          <a:blip r:embed="rId5">
            <a:alphaModFix/>
          </a:blip>
          <a:srcRect/>
          <a:stretch/>
        </p:blipFill>
        <p:spPr>
          <a:xfrm>
            <a:off x="4858575" y="763500"/>
            <a:ext cx="5983280" cy="5330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8"/>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67" name="Google Shape;267;p18"/>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268" name="Google Shape;268;p18"/>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269" name="Google Shape;269;p18"/>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None/>
            </a:pPr>
            <a:r>
              <a:rPr lang="en-US">
                <a:solidFill>
                  <a:srgbClr val="A4C2F4"/>
                </a:solidFill>
              </a:rPr>
              <a:t>The U.S Response to COVID-19</a:t>
            </a:r>
            <a:endParaRPr>
              <a:solidFill>
                <a:srgbClr val="A4C2F4"/>
              </a:solidFill>
              <a:latin typeface="Calibri"/>
              <a:ea typeface="Calibri"/>
              <a:cs typeface="Calibri"/>
              <a:sym typeface="Calibri"/>
            </a:endParaRPr>
          </a:p>
        </p:txBody>
      </p:sp>
      <p:sp>
        <p:nvSpPr>
          <p:cNvPr id="270" name="Google Shape;270;p18"/>
          <p:cNvSpPr txBox="1"/>
          <p:nvPr/>
        </p:nvSpPr>
        <p:spPr>
          <a:xfrm>
            <a:off x="615750" y="767288"/>
            <a:ext cx="10960500" cy="9597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Prohibitive costs of testing/treatment for suspected COVID-19</a:t>
            </a: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pic>
        <p:nvPicPr>
          <p:cNvPr id="271" name="Google Shape;271;p18"/>
          <p:cNvPicPr preferRelativeResize="0"/>
          <p:nvPr/>
        </p:nvPicPr>
        <p:blipFill rotWithShape="1">
          <a:blip r:embed="rId5">
            <a:alphaModFix/>
          </a:blip>
          <a:srcRect/>
          <a:stretch/>
        </p:blipFill>
        <p:spPr>
          <a:xfrm>
            <a:off x="504824" y="2690762"/>
            <a:ext cx="11687175" cy="1476375"/>
          </a:xfrm>
          <a:prstGeom prst="rect">
            <a:avLst/>
          </a:prstGeom>
          <a:noFill/>
          <a:ln>
            <a:noFill/>
          </a:ln>
        </p:spPr>
      </p:pic>
      <p:pic>
        <p:nvPicPr>
          <p:cNvPr id="272" name="Google Shape;272;p18"/>
          <p:cNvPicPr preferRelativeResize="0"/>
          <p:nvPr/>
        </p:nvPicPr>
        <p:blipFill rotWithShape="1">
          <a:blip r:embed="rId6">
            <a:alphaModFix/>
          </a:blip>
          <a:srcRect/>
          <a:stretch/>
        </p:blipFill>
        <p:spPr>
          <a:xfrm>
            <a:off x="2324412" y="3737099"/>
            <a:ext cx="839532" cy="347175"/>
          </a:xfrm>
          <a:prstGeom prst="rect">
            <a:avLst/>
          </a:prstGeom>
          <a:noFill/>
          <a:ln>
            <a:noFill/>
          </a:ln>
        </p:spPr>
      </p:pic>
      <p:pic>
        <p:nvPicPr>
          <p:cNvPr id="273" name="Google Shape;273;p18"/>
          <p:cNvPicPr preferRelativeResize="0"/>
          <p:nvPr/>
        </p:nvPicPr>
        <p:blipFill rotWithShape="1">
          <a:blip r:embed="rId7">
            <a:alphaModFix/>
          </a:blip>
          <a:srcRect/>
          <a:stretch/>
        </p:blipFill>
        <p:spPr>
          <a:xfrm>
            <a:off x="236725" y="1351501"/>
            <a:ext cx="8232607" cy="959700"/>
          </a:xfrm>
          <a:prstGeom prst="rect">
            <a:avLst/>
          </a:prstGeom>
          <a:noFill/>
          <a:ln>
            <a:noFill/>
          </a:ln>
        </p:spPr>
      </p:pic>
      <p:pic>
        <p:nvPicPr>
          <p:cNvPr id="274" name="Google Shape;274;p18"/>
          <p:cNvPicPr preferRelativeResize="0"/>
          <p:nvPr/>
        </p:nvPicPr>
        <p:blipFill rotWithShape="1">
          <a:blip r:embed="rId8">
            <a:alphaModFix/>
          </a:blip>
          <a:srcRect/>
          <a:stretch/>
        </p:blipFill>
        <p:spPr>
          <a:xfrm>
            <a:off x="7970474" y="1845167"/>
            <a:ext cx="2028825" cy="457200"/>
          </a:xfrm>
          <a:prstGeom prst="rect">
            <a:avLst/>
          </a:prstGeom>
          <a:noFill/>
          <a:ln>
            <a:noFill/>
          </a:ln>
        </p:spPr>
      </p:pic>
      <p:pic>
        <p:nvPicPr>
          <p:cNvPr id="275" name="Google Shape;275;p18"/>
          <p:cNvPicPr preferRelativeResize="0"/>
          <p:nvPr/>
        </p:nvPicPr>
        <p:blipFill rotWithShape="1">
          <a:blip r:embed="rId9">
            <a:alphaModFix/>
          </a:blip>
          <a:srcRect/>
          <a:stretch/>
        </p:blipFill>
        <p:spPr>
          <a:xfrm>
            <a:off x="3146633" y="4601566"/>
            <a:ext cx="9029700" cy="1244600"/>
          </a:xfrm>
          <a:prstGeom prst="rect">
            <a:avLst/>
          </a:prstGeom>
          <a:noFill/>
          <a:ln>
            <a:noFill/>
          </a:ln>
        </p:spPr>
      </p:pic>
      <p:pic>
        <p:nvPicPr>
          <p:cNvPr id="276" name="Google Shape;276;p18"/>
          <p:cNvPicPr preferRelativeResize="0"/>
          <p:nvPr/>
        </p:nvPicPr>
        <p:blipFill rotWithShape="1">
          <a:blip r:embed="rId10">
            <a:alphaModFix/>
          </a:blip>
          <a:srcRect/>
          <a:stretch/>
        </p:blipFill>
        <p:spPr>
          <a:xfrm>
            <a:off x="3468218" y="5322583"/>
            <a:ext cx="1130300" cy="431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82" name="Google Shape;282;p19"/>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283" name="Google Shape;283;p19"/>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284" name="Google Shape;284;p19"/>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None/>
            </a:pPr>
            <a:r>
              <a:rPr lang="en-US">
                <a:solidFill>
                  <a:srgbClr val="A4C2F4"/>
                </a:solidFill>
              </a:rPr>
              <a:t>The U.S Response to COVID-19</a:t>
            </a:r>
            <a:endParaRPr>
              <a:solidFill>
                <a:srgbClr val="A4C2F4"/>
              </a:solidFill>
              <a:latin typeface="Calibri"/>
              <a:ea typeface="Calibri"/>
              <a:cs typeface="Calibri"/>
              <a:sym typeface="Calibri"/>
            </a:endParaRPr>
          </a:p>
        </p:txBody>
      </p:sp>
      <p:sp>
        <p:nvSpPr>
          <p:cNvPr id="285" name="Google Shape;285;p19"/>
          <p:cNvSpPr txBox="1"/>
          <p:nvPr/>
        </p:nvSpPr>
        <p:spPr>
          <a:xfrm>
            <a:off x="696625" y="1123325"/>
            <a:ext cx="10960500" cy="4319100"/>
          </a:xfrm>
          <a:prstGeom prst="rect">
            <a:avLst/>
          </a:prstGeom>
          <a:noFill/>
          <a:ln>
            <a:noFill/>
          </a:ln>
        </p:spPr>
        <p:txBody>
          <a:bodyPr spcFirstLastPara="1" wrap="square" lIns="91425" tIns="91425" rIns="91425" bIns="91425" anchor="t" anchorCtr="0">
            <a:noAutofit/>
          </a:bodyPr>
          <a:lstStyle/>
          <a:p>
            <a:pPr marL="5080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Lack of resources needed to treat everyone affected by COVID-19</a:t>
            </a:r>
            <a:endParaRPr sz="2800" b="0" i="0" u="none" strike="noStrike" cap="none">
              <a:solidFill>
                <a:srgbClr val="000000"/>
              </a:solidFill>
              <a:latin typeface="Calibri"/>
              <a:ea typeface="Calibri"/>
              <a:cs typeface="Calibri"/>
              <a:sym typeface="Calibri"/>
            </a:endParaRPr>
          </a:p>
          <a:p>
            <a:pPr marL="965200" marR="0" lvl="1"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Healthcare workers are concerned about shortages of all resources</a:t>
            </a:r>
            <a:endParaRPr sz="2800" b="0" i="0" u="none" strike="noStrike" cap="none">
              <a:solidFill>
                <a:srgbClr val="000000"/>
              </a:solidFill>
              <a:latin typeface="Calibri"/>
              <a:ea typeface="Calibri"/>
              <a:cs typeface="Calibri"/>
              <a:sym typeface="Calibri"/>
            </a:endParaRPr>
          </a:p>
          <a:p>
            <a:pPr marL="1422400" marR="0" lvl="2"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Especially intensive care unit beds and medical staff</a:t>
            </a: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3" name="Google Shape;103;p2"/>
          <p:cNvSpPr txBox="1">
            <a:spLocks noGrp="1"/>
          </p:cNvSpPr>
          <p:nvPr>
            <p:ph type="body" idx="1"/>
          </p:nvPr>
        </p:nvSpPr>
        <p:spPr>
          <a:xfrm>
            <a:off x="741405" y="1006668"/>
            <a:ext cx="10898660" cy="2756000"/>
          </a:xfrm>
          <a:prstGeom prst="rect">
            <a:avLst/>
          </a:prstGeom>
          <a:noFill/>
          <a:ln>
            <a:noFill/>
          </a:ln>
        </p:spPr>
        <p:txBody>
          <a:bodyPr spcFirstLastPara="1" wrap="square" lIns="121900" tIns="121900" rIns="121900" bIns="121900" anchor="t" anchorCtr="0">
            <a:noAutofit/>
          </a:bodyPr>
          <a:lstStyle/>
          <a:p>
            <a:pPr marL="609584" lvl="0" indent="-491054" algn="l" rtl="0">
              <a:lnSpc>
                <a:spcPct val="200000"/>
              </a:lnSpc>
              <a:spcBef>
                <a:spcPts val="0"/>
              </a:spcBef>
              <a:spcAft>
                <a:spcPts val="0"/>
              </a:spcAft>
              <a:buClr>
                <a:srgbClr val="000000"/>
              </a:buClr>
              <a:buSzPts val="2200"/>
              <a:buChar char="●"/>
            </a:pPr>
            <a:r>
              <a:rPr lang="en-US" sz="2933">
                <a:solidFill>
                  <a:srgbClr val="000000"/>
                </a:solidFill>
              </a:rPr>
              <a:t>Rachel Madley is a paid student fellow for PNHP-NY Metro</a:t>
            </a:r>
            <a:endParaRPr sz="2933">
              <a:solidFill>
                <a:srgbClr val="000000"/>
              </a:solidFill>
            </a:endParaRPr>
          </a:p>
          <a:p>
            <a:pPr marL="609585" lvl="0" indent="-537599" algn="l" rtl="0">
              <a:lnSpc>
                <a:spcPct val="200000"/>
              </a:lnSpc>
              <a:spcBef>
                <a:spcPts val="0"/>
              </a:spcBef>
              <a:spcAft>
                <a:spcPts val="0"/>
              </a:spcAft>
              <a:buClr>
                <a:srgbClr val="000000"/>
              </a:buClr>
              <a:buSzPts val="2933"/>
              <a:buChar char="●"/>
            </a:pPr>
            <a:r>
              <a:rPr lang="en-US" sz="2933">
                <a:solidFill>
                  <a:srgbClr val="000000"/>
                </a:solidFill>
              </a:rPr>
              <a:t>Rachel Madley has no other financial interests related to this content</a:t>
            </a:r>
            <a:endParaRPr sz="2933">
              <a:solidFill>
                <a:srgbClr val="000000"/>
              </a:solidFill>
            </a:endParaRPr>
          </a:p>
        </p:txBody>
      </p:sp>
      <p:pic>
        <p:nvPicPr>
          <p:cNvPr id="104" name="Google Shape;104;p2"/>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105" name="Google Shape;105;p2"/>
          <p:cNvPicPr preferRelativeResize="0"/>
          <p:nvPr/>
        </p:nvPicPr>
        <p:blipFill rotWithShape="1">
          <a:blip r:embed="rId4">
            <a:alphaModFix/>
          </a:blip>
          <a:srcRect/>
          <a:stretch/>
        </p:blipFill>
        <p:spPr>
          <a:xfrm>
            <a:off x="7806600" y="6094400"/>
            <a:ext cx="4385400" cy="763600"/>
          </a:xfrm>
          <a:prstGeom prst="rect">
            <a:avLst/>
          </a:prstGeom>
          <a:noFill/>
          <a:ln>
            <a:noFill/>
          </a:ln>
        </p:spPr>
      </p:pic>
      <p:sp>
        <p:nvSpPr>
          <p:cNvPr id="106" name="Google Shape;106;p2"/>
          <p:cNvSpPr txBox="1">
            <a:spLocks noGrp="1"/>
          </p:cNvSpPr>
          <p:nvPr>
            <p:ph type="title"/>
          </p:nvPr>
        </p:nvSpPr>
        <p:spPr>
          <a:xfrm>
            <a:off x="-15667" y="0"/>
            <a:ext cx="12192000" cy="7636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Disclosures</a:t>
            </a:r>
            <a:endParaRPr>
              <a:solidFill>
                <a:srgbClr val="A4C2F4"/>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0"/>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91" name="Google Shape;291;p20"/>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292" name="Google Shape;292;p20"/>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293" name="Google Shape;293;p20"/>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None/>
            </a:pPr>
            <a:r>
              <a:rPr lang="en-US">
                <a:solidFill>
                  <a:srgbClr val="A4C2F4"/>
                </a:solidFill>
              </a:rPr>
              <a:t>The U.S Response to COVID-19</a:t>
            </a:r>
            <a:endParaRPr>
              <a:solidFill>
                <a:srgbClr val="A4C2F4"/>
              </a:solidFill>
              <a:latin typeface="Calibri"/>
              <a:ea typeface="Calibri"/>
              <a:cs typeface="Calibri"/>
              <a:sym typeface="Calibri"/>
            </a:endParaRPr>
          </a:p>
        </p:txBody>
      </p:sp>
      <p:sp>
        <p:nvSpPr>
          <p:cNvPr id="294" name="Google Shape;294;p20"/>
          <p:cNvSpPr txBox="1"/>
          <p:nvPr/>
        </p:nvSpPr>
        <p:spPr>
          <a:xfrm>
            <a:off x="712125" y="611100"/>
            <a:ext cx="10960500" cy="4319100"/>
          </a:xfrm>
          <a:prstGeom prst="rect">
            <a:avLst/>
          </a:prstGeom>
          <a:noFill/>
          <a:ln>
            <a:noFill/>
          </a:ln>
        </p:spPr>
        <p:txBody>
          <a:bodyPr spcFirstLastPara="1" wrap="square" lIns="91425" tIns="91425" rIns="91425" bIns="91425" anchor="t" anchorCtr="0">
            <a:noAutofit/>
          </a:bodyPr>
          <a:lstStyle/>
          <a:p>
            <a:pPr marL="5080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chemeClr val="dk1"/>
                </a:solidFill>
                <a:latin typeface="Calibri"/>
                <a:ea typeface="Calibri"/>
                <a:cs typeface="Calibri"/>
                <a:sym typeface="Calibri"/>
              </a:rPr>
              <a:t>Lack of resources needed to treat everyone affected by COVID-19</a:t>
            </a:r>
            <a:endParaRPr sz="2800" b="0" i="0" u="none" strike="noStrike" cap="none">
              <a:solidFill>
                <a:schemeClr val="dk1"/>
              </a:solidFill>
              <a:latin typeface="Calibri"/>
              <a:ea typeface="Calibri"/>
              <a:cs typeface="Calibri"/>
              <a:sym typeface="Calibri"/>
            </a:endParaRPr>
          </a:p>
          <a:p>
            <a:pPr marL="914400" marR="0" lvl="1" indent="-406400" algn="l" rtl="0">
              <a:lnSpc>
                <a:spcPct val="10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Hospital beds per 1,000 people- 2.8</a:t>
            </a:r>
            <a:endParaRPr sz="2800">
              <a:solidFill>
                <a:schemeClr val="dk1"/>
              </a:solidFill>
              <a:latin typeface="Calibri"/>
              <a:ea typeface="Calibri"/>
              <a:cs typeface="Calibri"/>
              <a:sym typeface="Calibri"/>
            </a:endParaRPr>
          </a:p>
          <a:p>
            <a:pPr marL="965200" marR="0" lvl="1" indent="-457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ICU beds in the US: 100,000</a:t>
            </a:r>
            <a:endParaRPr sz="2800" b="0" i="0" u="none" strike="noStrike" cap="none">
              <a:solidFill>
                <a:schemeClr val="dk1"/>
              </a:solidFill>
              <a:latin typeface="Calibri"/>
              <a:ea typeface="Calibri"/>
              <a:cs typeface="Calibri"/>
              <a:sym typeface="Calibri"/>
            </a:endParaRPr>
          </a:p>
          <a:p>
            <a:pPr marL="965200" marR="0" lvl="1" indent="-457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Estimated patients needing intensive care: 200,000-2 million</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pic>
        <p:nvPicPr>
          <p:cNvPr id="295" name="Google Shape;295;p20"/>
          <p:cNvPicPr preferRelativeResize="0"/>
          <p:nvPr/>
        </p:nvPicPr>
        <p:blipFill rotWithShape="1">
          <a:blip r:embed="rId5">
            <a:alphaModFix/>
          </a:blip>
          <a:srcRect/>
          <a:stretch/>
        </p:blipFill>
        <p:spPr>
          <a:xfrm>
            <a:off x="299775" y="2485600"/>
            <a:ext cx="4849799" cy="3637350"/>
          </a:xfrm>
          <a:prstGeom prst="rect">
            <a:avLst/>
          </a:prstGeom>
          <a:noFill/>
          <a:ln>
            <a:noFill/>
          </a:ln>
        </p:spPr>
      </p:pic>
      <p:pic>
        <p:nvPicPr>
          <p:cNvPr id="296" name="Google Shape;296;p20"/>
          <p:cNvPicPr preferRelativeResize="0"/>
          <p:nvPr/>
        </p:nvPicPr>
        <p:blipFill rotWithShape="1">
          <a:blip r:embed="rId6">
            <a:alphaModFix/>
          </a:blip>
          <a:srcRect/>
          <a:stretch/>
        </p:blipFill>
        <p:spPr>
          <a:xfrm>
            <a:off x="6820000" y="2385175"/>
            <a:ext cx="5117600" cy="3838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1"/>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02" name="Google Shape;302;p21"/>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303" name="Google Shape;303;p21"/>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304" name="Google Shape;304;p21"/>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None/>
            </a:pPr>
            <a:r>
              <a:rPr lang="en-US">
                <a:solidFill>
                  <a:srgbClr val="A4C2F4"/>
                </a:solidFill>
              </a:rPr>
              <a:t>The U.S Response to COVID-19</a:t>
            </a:r>
            <a:endParaRPr>
              <a:solidFill>
                <a:srgbClr val="A4C2F4"/>
              </a:solidFill>
              <a:latin typeface="Calibri"/>
              <a:ea typeface="Calibri"/>
              <a:cs typeface="Calibri"/>
              <a:sym typeface="Calibri"/>
            </a:endParaRPr>
          </a:p>
        </p:txBody>
      </p:sp>
      <p:sp>
        <p:nvSpPr>
          <p:cNvPr id="305" name="Google Shape;305;p21"/>
          <p:cNvSpPr txBox="1"/>
          <p:nvPr/>
        </p:nvSpPr>
        <p:spPr>
          <a:xfrm>
            <a:off x="696625" y="1107825"/>
            <a:ext cx="10960500" cy="43191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Government loan of $1.5 trillion to banks</a:t>
            </a: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pic>
        <p:nvPicPr>
          <p:cNvPr id="306" name="Google Shape;306;p21"/>
          <p:cNvPicPr preferRelativeResize="0"/>
          <p:nvPr/>
        </p:nvPicPr>
        <p:blipFill rotWithShape="1">
          <a:blip r:embed="rId5">
            <a:alphaModFix/>
          </a:blip>
          <a:srcRect/>
          <a:stretch/>
        </p:blipFill>
        <p:spPr>
          <a:xfrm>
            <a:off x="1964050" y="2275303"/>
            <a:ext cx="8232550" cy="2786925"/>
          </a:xfrm>
          <a:prstGeom prst="rect">
            <a:avLst/>
          </a:prstGeom>
          <a:noFill/>
          <a:ln>
            <a:noFill/>
          </a:ln>
        </p:spPr>
      </p:pic>
      <p:pic>
        <p:nvPicPr>
          <p:cNvPr id="307" name="Google Shape;307;p21"/>
          <p:cNvPicPr preferRelativeResize="0"/>
          <p:nvPr/>
        </p:nvPicPr>
        <p:blipFill rotWithShape="1">
          <a:blip r:embed="rId6">
            <a:alphaModFix/>
          </a:blip>
          <a:srcRect/>
          <a:stretch/>
        </p:blipFill>
        <p:spPr>
          <a:xfrm>
            <a:off x="8956200" y="4511175"/>
            <a:ext cx="788377" cy="347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2"/>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13" name="Google Shape;313;p22"/>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314" name="Google Shape;314;p22"/>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315" name="Google Shape;315;p22"/>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None/>
            </a:pPr>
            <a:r>
              <a:rPr lang="en-US">
                <a:solidFill>
                  <a:srgbClr val="A4C2F4"/>
                </a:solidFill>
              </a:rPr>
              <a:t>The U.S Response to COVID-19</a:t>
            </a:r>
            <a:endParaRPr>
              <a:solidFill>
                <a:srgbClr val="A4C2F4"/>
              </a:solidFill>
              <a:latin typeface="Calibri"/>
              <a:ea typeface="Calibri"/>
              <a:cs typeface="Calibri"/>
              <a:sym typeface="Calibri"/>
            </a:endParaRPr>
          </a:p>
        </p:txBody>
      </p:sp>
      <p:pic>
        <p:nvPicPr>
          <p:cNvPr id="316" name="Google Shape;316;p22"/>
          <p:cNvPicPr preferRelativeResize="0"/>
          <p:nvPr/>
        </p:nvPicPr>
        <p:blipFill rotWithShape="1">
          <a:blip r:embed="rId5">
            <a:alphaModFix/>
          </a:blip>
          <a:srcRect/>
          <a:stretch/>
        </p:blipFill>
        <p:spPr>
          <a:xfrm>
            <a:off x="6189925" y="1147725"/>
            <a:ext cx="5886450" cy="2038350"/>
          </a:xfrm>
          <a:prstGeom prst="rect">
            <a:avLst/>
          </a:prstGeom>
          <a:noFill/>
          <a:ln w="9525" cap="flat" cmpd="sng">
            <a:solidFill>
              <a:srgbClr val="000000"/>
            </a:solidFill>
            <a:prstDash val="solid"/>
            <a:round/>
            <a:headEnd type="none" w="sm" len="sm"/>
            <a:tailEnd type="none" w="sm" len="sm"/>
          </a:ln>
        </p:spPr>
      </p:pic>
      <p:sp>
        <p:nvSpPr>
          <p:cNvPr id="317" name="Google Shape;317;p22"/>
          <p:cNvSpPr txBox="1"/>
          <p:nvPr/>
        </p:nvSpPr>
        <p:spPr>
          <a:xfrm>
            <a:off x="9396850" y="2818325"/>
            <a:ext cx="1439700" cy="29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-NY Times (1)</a:t>
            </a:r>
            <a:endParaRPr sz="1400" b="0" i="0" u="none" strike="noStrike" cap="none">
              <a:solidFill>
                <a:srgbClr val="000000"/>
              </a:solidFill>
              <a:latin typeface="Calibri"/>
              <a:ea typeface="Calibri"/>
              <a:cs typeface="Calibri"/>
              <a:sym typeface="Calibri"/>
            </a:endParaRPr>
          </a:p>
        </p:txBody>
      </p:sp>
      <p:sp>
        <p:nvSpPr>
          <p:cNvPr id="318" name="Google Shape;318;p22"/>
          <p:cNvSpPr/>
          <p:nvPr/>
        </p:nvSpPr>
        <p:spPr>
          <a:xfrm>
            <a:off x="11208100" y="1485775"/>
            <a:ext cx="727500" cy="26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p22"/>
          <p:cNvPicPr preferRelativeResize="0"/>
          <p:nvPr/>
        </p:nvPicPr>
        <p:blipFill rotWithShape="1">
          <a:blip r:embed="rId6">
            <a:alphaModFix/>
          </a:blip>
          <a:srcRect/>
          <a:stretch/>
        </p:blipFill>
        <p:spPr>
          <a:xfrm>
            <a:off x="5737425" y="3823888"/>
            <a:ext cx="6438900" cy="1857375"/>
          </a:xfrm>
          <a:prstGeom prst="rect">
            <a:avLst/>
          </a:prstGeom>
          <a:noFill/>
          <a:ln w="9525" cap="flat" cmpd="sng">
            <a:solidFill>
              <a:srgbClr val="000000"/>
            </a:solidFill>
            <a:prstDash val="solid"/>
            <a:round/>
            <a:headEnd type="none" w="sm" len="sm"/>
            <a:tailEnd type="none" w="sm" len="sm"/>
          </a:ln>
        </p:spPr>
      </p:pic>
      <p:sp>
        <p:nvSpPr>
          <p:cNvPr id="320" name="Google Shape;320;p22"/>
          <p:cNvSpPr/>
          <p:nvPr/>
        </p:nvSpPr>
        <p:spPr>
          <a:xfrm>
            <a:off x="9618400" y="4136088"/>
            <a:ext cx="471600" cy="26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2"/>
          <p:cNvSpPr txBox="1"/>
          <p:nvPr/>
        </p:nvSpPr>
        <p:spPr>
          <a:xfrm>
            <a:off x="7582050" y="5311063"/>
            <a:ext cx="1439700" cy="29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-The Atlantic (2)</a:t>
            </a:r>
            <a:endParaRPr sz="1400" b="0" i="0" u="none" strike="noStrike" cap="none">
              <a:solidFill>
                <a:srgbClr val="000000"/>
              </a:solidFill>
              <a:latin typeface="Calibri"/>
              <a:ea typeface="Calibri"/>
              <a:cs typeface="Calibri"/>
              <a:sym typeface="Calibri"/>
            </a:endParaRPr>
          </a:p>
        </p:txBody>
      </p:sp>
      <p:pic>
        <p:nvPicPr>
          <p:cNvPr id="322" name="Google Shape;322;p22"/>
          <p:cNvPicPr preferRelativeResize="0"/>
          <p:nvPr/>
        </p:nvPicPr>
        <p:blipFill rotWithShape="1">
          <a:blip r:embed="rId7">
            <a:alphaModFix/>
          </a:blip>
          <a:srcRect/>
          <a:stretch/>
        </p:blipFill>
        <p:spPr>
          <a:xfrm>
            <a:off x="128600" y="4135900"/>
            <a:ext cx="4162425" cy="1619250"/>
          </a:xfrm>
          <a:prstGeom prst="rect">
            <a:avLst/>
          </a:prstGeom>
          <a:noFill/>
          <a:ln w="9525" cap="flat" cmpd="sng">
            <a:solidFill>
              <a:srgbClr val="000000"/>
            </a:solidFill>
            <a:prstDash val="solid"/>
            <a:round/>
            <a:headEnd type="none" w="sm" len="sm"/>
            <a:tailEnd type="none" w="sm" len="sm"/>
          </a:ln>
        </p:spPr>
      </p:pic>
      <p:sp>
        <p:nvSpPr>
          <p:cNvPr id="323" name="Google Shape;323;p22"/>
          <p:cNvSpPr/>
          <p:nvPr/>
        </p:nvSpPr>
        <p:spPr>
          <a:xfrm>
            <a:off x="2075600" y="5258650"/>
            <a:ext cx="727500" cy="26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2"/>
          <p:cNvSpPr txBox="1"/>
          <p:nvPr/>
        </p:nvSpPr>
        <p:spPr>
          <a:xfrm>
            <a:off x="4291025" y="4135900"/>
            <a:ext cx="1044000" cy="29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-NPR (3)</a:t>
            </a:r>
            <a:endParaRPr sz="1400" b="0" i="0" u="none" strike="noStrike" cap="none">
              <a:solidFill>
                <a:srgbClr val="000000"/>
              </a:solidFill>
              <a:latin typeface="Calibri"/>
              <a:ea typeface="Calibri"/>
              <a:cs typeface="Calibri"/>
              <a:sym typeface="Calibri"/>
            </a:endParaRPr>
          </a:p>
        </p:txBody>
      </p:sp>
      <p:pic>
        <p:nvPicPr>
          <p:cNvPr id="325" name="Google Shape;325;p22"/>
          <p:cNvPicPr preferRelativeResize="0"/>
          <p:nvPr/>
        </p:nvPicPr>
        <p:blipFill rotWithShape="1">
          <a:blip r:embed="rId8">
            <a:alphaModFix/>
          </a:blip>
          <a:srcRect/>
          <a:stretch/>
        </p:blipFill>
        <p:spPr>
          <a:xfrm>
            <a:off x="128588" y="3186063"/>
            <a:ext cx="5934075" cy="485775"/>
          </a:xfrm>
          <a:prstGeom prst="rect">
            <a:avLst/>
          </a:prstGeom>
          <a:noFill/>
          <a:ln w="9525" cap="flat" cmpd="sng">
            <a:solidFill>
              <a:srgbClr val="000000"/>
            </a:solidFill>
            <a:prstDash val="solid"/>
            <a:round/>
            <a:headEnd type="none" w="sm" len="sm"/>
            <a:tailEnd type="none" w="sm" len="sm"/>
          </a:ln>
        </p:spPr>
      </p:pic>
      <p:sp>
        <p:nvSpPr>
          <p:cNvPr id="326" name="Google Shape;326;p22"/>
          <p:cNvSpPr txBox="1"/>
          <p:nvPr/>
        </p:nvSpPr>
        <p:spPr>
          <a:xfrm>
            <a:off x="2375805" y="3301650"/>
            <a:ext cx="1974300" cy="29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-The Guardian (4)</a:t>
            </a:r>
            <a:endParaRPr sz="1400" b="0" i="0" u="none" strike="noStrike" cap="none">
              <a:solidFill>
                <a:srgbClr val="000000"/>
              </a:solidFill>
              <a:latin typeface="Calibri"/>
              <a:ea typeface="Calibri"/>
              <a:cs typeface="Calibri"/>
              <a:sym typeface="Calibri"/>
            </a:endParaRPr>
          </a:p>
        </p:txBody>
      </p:sp>
      <p:sp>
        <p:nvSpPr>
          <p:cNvPr id="327" name="Google Shape;327;p22"/>
          <p:cNvSpPr txBox="1"/>
          <p:nvPr/>
        </p:nvSpPr>
        <p:spPr>
          <a:xfrm>
            <a:off x="232200" y="906600"/>
            <a:ext cx="5505300" cy="198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000000"/>
                </a:solidFill>
                <a:latin typeface="Calibri"/>
                <a:ea typeface="Calibri"/>
                <a:cs typeface="Calibri"/>
                <a:sym typeface="Calibri"/>
              </a:rPr>
              <a:t>RATIONING</a:t>
            </a:r>
            <a:endParaRPr sz="7200" b="0" i="0" u="none" strike="noStrike" cap="none">
              <a:solidFill>
                <a:srgbClr val="000000"/>
              </a:solidFill>
              <a:latin typeface="Calibri"/>
              <a:ea typeface="Calibri"/>
              <a:cs typeface="Calibri"/>
              <a:sym typeface="Calibri"/>
            </a:endParaRPr>
          </a:p>
        </p:txBody>
      </p:sp>
      <p:sp>
        <p:nvSpPr>
          <p:cNvPr id="328" name="Google Shape;328;p22"/>
          <p:cNvSpPr/>
          <p:nvPr/>
        </p:nvSpPr>
        <p:spPr>
          <a:xfrm>
            <a:off x="1051450" y="3380450"/>
            <a:ext cx="589500" cy="26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3"/>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34" name="Google Shape;334;p23"/>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335" name="Google Shape;335;p23"/>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336" name="Google Shape;336;p23"/>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None/>
            </a:pPr>
            <a:r>
              <a:rPr lang="en-US">
                <a:solidFill>
                  <a:srgbClr val="A4C2F4"/>
                </a:solidFill>
              </a:rPr>
              <a:t>The U.S Response to COVID-19</a:t>
            </a:r>
            <a:endParaRPr>
              <a:solidFill>
                <a:srgbClr val="A4C2F4"/>
              </a:solidFill>
              <a:latin typeface="Calibri"/>
              <a:ea typeface="Calibri"/>
              <a:cs typeface="Calibri"/>
              <a:sym typeface="Calibri"/>
            </a:endParaRPr>
          </a:p>
        </p:txBody>
      </p:sp>
      <p:sp>
        <p:nvSpPr>
          <p:cNvPr id="337" name="Google Shape;337;p23"/>
          <p:cNvSpPr txBox="1"/>
          <p:nvPr/>
        </p:nvSpPr>
        <p:spPr>
          <a:xfrm>
            <a:off x="696625" y="1107825"/>
            <a:ext cx="10960500" cy="4319100"/>
          </a:xfrm>
          <a:prstGeom prst="rect">
            <a:avLst/>
          </a:prstGeom>
          <a:noFill/>
          <a:ln>
            <a:noFill/>
          </a:ln>
        </p:spPr>
        <p:txBody>
          <a:bodyPr spcFirstLastPara="1" wrap="square" lIns="91425" tIns="91425" rIns="91425" bIns="91425" anchor="t" anchorCtr="0">
            <a:noAutofit/>
          </a:bodyPr>
          <a:lstStyle/>
          <a:p>
            <a:pPr marL="5080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BAD POLICY: Budget cuts and lack of expansion of health programs such as Medicaid</a:t>
            </a:r>
            <a:endParaRPr sz="2800" b="0" i="0" u="none" strike="noStrike" cap="none">
              <a:solidFill>
                <a:srgbClr val="000000"/>
              </a:solidFill>
              <a:latin typeface="Calibri"/>
              <a:ea typeface="Calibri"/>
              <a:cs typeface="Calibri"/>
              <a:sym typeface="Calibri"/>
            </a:endParaRPr>
          </a:p>
          <a:p>
            <a:pPr marL="965200" marR="0" lvl="1"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Governor Cuomo is proposing cuts of $2.5 billion from NY Medicaid budgets</a:t>
            </a:r>
            <a:endParaRPr/>
          </a:p>
          <a:p>
            <a:pPr marL="965200" marR="0" lvl="6" indent="-45720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Calibri"/>
                <a:ea typeface="Calibri"/>
                <a:cs typeface="Calibri"/>
                <a:sym typeface="Calibri"/>
              </a:rPr>
              <a:t>Cuomo’s cuts </a:t>
            </a:r>
            <a:r>
              <a:rPr lang="en-US" sz="2800" b="1">
                <a:latin typeface="Calibri"/>
                <a:ea typeface="Calibri"/>
                <a:cs typeface="Calibri"/>
                <a:sym typeface="Calibri"/>
              </a:rPr>
              <a:t>change Medicaid procedures which </a:t>
            </a:r>
            <a:r>
              <a:rPr lang="en-US" sz="2800" b="1" i="0" u="none" strike="noStrike" cap="none">
                <a:solidFill>
                  <a:srgbClr val="000000"/>
                </a:solidFill>
                <a:latin typeface="Calibri"/>
                <a:ea typeface="Calibri"/>
                <a:cs typeface="Calibri"/>
                <a:sym typeface="Calibri"/>
              </a:rPr>
              <a:t>disqualif</a:t>
            </a:r>
            <a:r>
              <a:rPr lang="en-US" sz="2800" b="1">
                <a:latin typeface="Calibri"/>
                <a:ea typeface="Calibri"/>
                <a:cs typeface="Calibri"/>
                <a:sym typeface="Calibri"/>
              </a:rPr>
              <a:t>ies</a:t>
            </a:r>
            <a:r>
              <a:rPr lang="en-US" sz="2800" b="1" i="0" u="none" strike="noStrike" cap="none">
                <a:solidFill>
                  <a:srgbClr val="000000"/>
                </a:solidFill>
                <a:latin typeface="Calibri"/>
                <a:ea typeface="Calibri"/>
                <a:cs typeface="Calibri"/>
                <a:sym typeface="Calibri"/>
              </a:rPr>
              <a:t> NYS from receiving $6 billion in relief funding from the federal government</a:t>
            </a:r>
            <a:endParaRPr sz="2800" b="1" i="0" u="none" strike="noStrike" cap="none">
              <a:solidFill>
                <a:srgbClr val="000000"/>
              </a:solidFill>
              <a:latin typeface="Calibri"/>
              <a:ea typeface="Calibri"/>
              <a:cs typeface="Calibri"/>
              <a:sym typeface="Calibri"/>
            </a:endParaRPr>
          </a:p>
          <a:p>
            <a:pPr marL="965200" marR="0" lvl="1"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14 states have not expanded Medicaid </a:t>
            </a: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4"/>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43" name="Google Shape;343;p24"/>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344" name="Google Shape;344;p24"/>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345" name="Google Shape;345;p24"/>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How are other countries responding to COVID-19?</a:t>
            </a:r>
            <a:endParaRPr>
              <a:solidFill>
                <a:srgbClr val="A4C2F4"/>
              </a:solidFill>
              <a:latin typeface="Calibri"/>
              <a:ea typeface="Calibri"/>
              <a:cs typeface="Calibri"/>
              <a:sym typeface="Calibri"/>
            </a:endParaRPr>
          </a:p>
        </p:txBody>
      </p:sp>
      <p:pic>
        <p:nvPicPr>
          <p:cNvPr id="346" name="Google Shape;346;p24"/>
          <p:cNvPicPr preferRelativeResize="0"/>
          <p:nvPr/>
        </p:nvPicPr>
        <p:blipFill rotWithShape="1">
          <a:blip r:embed="rId5">
            <a:alphaModFix/>
          </a:blip>
          <a:srcRect/>
          <a:stretch/>
        </p:blipFill>
        <p:spPr>
          <a:xfrm>
            <a:off x="1902981" y="763500"/>
            <a:ext cx="8400498" cy="5330900"/>
          </a:xfrm>
          <a:prstGeom prst="rect">
            <a:avLst/>
          </a:prstGeom>
          <a:noFill/>
          <a:ln>
            <a:noFill/>
          </a:ln>
        </p:spPr>
      </p:pic>
      <p:sp>
        <p:nvSpPr>
          <p:cNvPr id="347" name="Google Shape;347;p24"/>
          <p:cNvSpPr/>
          <p:nvPr/>
        </p:nvSpPr>
        <p:spPr>
          <a:xfrm>
            <a:off x="6028839" y="1115878"/>
            <a:ext cx="182877" cy="387458"/>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25"/>
          <p:cNvPicPr preferRelativeResize="0"/>
          <p:nvPr/>
        </p:nvPicPr>
        <p:blipFill rotWithShape="1">
          <a:blip r:embed="rId3">
            <a:alphaModFix/>
          </a:blip>
          <a:srcRect/>
          <a:stretch/>
        </p:blipFill>
        <p:spPr>
          <a:xfrm>
            <a:off x="0" y="763500"/>
            <a:ext cx="8400498" cy="5330900"/>
          </a:xfrm>
          <a:prstGeom prst="rect">
            <a:avLst/>
          </a:prstGeom>
          <a:noFill/>
          <a:ln>
            <a:noFill/>
          </a:ln>
        </p:spPr>
      </p:pic>
      <p:sp>
        <p:nvSpPr>
          <p:cNvPr id="353" name="Google Shape;353;p25"/>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54" name="Google Shape;354;p25"/>
          <p:cNvPicPr preferRelativeResize="0"/>
          <p:nvPr/>
        </p:nvPicPr>
        <p:blipFill rotWithShape="1">
          <a:blip r:embed="rId4">
            <a:alphaModFix/>
          </a:blip>
          <a:srcRect/>
          <a:stretch/>
        </p:blipFill>
        <p:spPr>
          <a:xfrm>
            <a:off x="0" y="6094400"/>
            <a:ext cx="4033368" cy="763600"/>
          </a:xfrm>
          <a:prstGeom prst="rect">
            <a:avLst/>
          </a:prstGeom>
          <a:noFill/>
          <a:ln>
            <a:noFill/>
          </a:ln>
        </p:spPr>
      </p:pic>
      <p:pic>
        <p:nvPicPr>
          <p:cNvPr id="355" name="Google Shape;355;p25"/>
          <p:cNvPicPr preferRelativeResize="0"/>
          <p:nvPr/>
        </p:nvPicPr>
        <p:blipFill rotWithShape="1">
          <a:blip r:embed="rId5">
            <a:alphaModFix/>
          </a:blip>
          <a:srcRect/>
          <a:stretch/>
        </p:blipFill>
        <p:spPr>
          <a:xfrm>
            <a:off x="7806600" y="6094400"/>
            <a:ext cx="4385399" cy="763600"/>
          </a:xfrm>
          <a:prstGeom prst="rect">
            <a:avLst/>
          </a:prstGeom>
          <a:noFill/>
          <a:ln>
            <a:noFill/>
          </a:ln>
        </p:spPr>
      </p:pic>
      <p:sp>
        <p:nvSpPr>
          <p:cNvPr id="356" name="Google Shape;356;p25"/>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Italy’s COVID-19 Situation</a:t>
            </a:r>
            <a:endParaRPr>
              <a:solidFill>
                <a:srgbClr val="A4C2F4"/>
              </a:solidFill>
              <a:latin typeface="Calibri"/>
              <a:ea typeface="Calibri"/>
              <a:cs typeface="Calibri"/>
              <a:sym typeface="Calibri"/>
            </a:endParaRPr>
          </a:p>
        </p:txBody>
      </p:sp>
      <p:sp>
        <p:nvSpPr>
          <p:cNvPr id="357" name="Google Shape;357;p25"/>
          <p:cNvSpPr txBox="1"/>
          <p:nvPr/>
        </p:nvSpPr>
        <p:spPr>
          <a:xfrm>
            <a:off x="8400498" y="1076829"/>
            <a:ext cx="3601200" cy="43191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Clr>
                <a:srgbClr val="000000"/>
              </a:buClr>
              <a:buSzPts val="2200"/>
              <a:buFont typeface="Calibri"/>
              <a:buChar char="●"/>
            </a:pPr>
            <a:r>
              <a:rPr lang="en-US" sz="2200" b="0" i="0" u="none" strike="noStrike" cap="none">
                <a:solidFill>
                  <a:srgbClr val="333333"/>
                </a:solidFill>
                <a:highlight>
                  <a:srgbClr val="FFFFFF"/>
                </a:highlight>
                <a:latin typeface="Calibri"/>
                <a:ea typeface="Calibri"/>
                <a:cs typeface="Calibri"/>
                <a:sym typeface="Calibri"/>
              </a:rPr>
              <a:t>53,578 cases as of 3/22</a:t>
            </a:r>
            <a:endParaRPr sz="2200" b="0" i="0" u="none" strike="noStrike" cap="none">
              <a:solidFill>
                <a:srgbClr val="333333"/>
              </a:solidFill>
              <a:highlight>
                <a:srgbClr val="FFFFFF"/>
              </a:highlight>
              <a:latin typeface="Calibri"/>
              <a:ea typeface="Calibri"/>
              <a:cs typeface="Calibri"/>
              <a:sym typeface="Calibri"/>
            </a:endParaRPr>
          </a:p>
          <a:p>
            <a:pPr marL="457200" marR="0" lvl="0" indent="-368300" algn="l" rtl="0">
              <a:lnSpc>
                <a:spcPct val="115000"/>
              </a:lnSpc>
              <a:spcBef>
                <a:spcPts val="0"/>
              </a:spcBef>
              <a:spcAft>
                <a:spcPts val="0"/>
              </a:spcAft>
              <a:buClr>
                <a:srgbClr val="333333"/>
              </a:buClr>
              <a:buSzPts val="2200"/>
              <a:buFont typeface="Calibri"/>
              <a:buChar char="●"/>
            </a:pPr>
            <a:r>
              <a:rPr lang="en-US" sz="2200" b="0" i="0" u="none" strike="noStrike" cap="none">
                <a:solidFill>
                  <a:srgbClr val="333333"/>
                </a:solidFill>
                <a:highlight>
                  <a:srgbClr val="FFFFFF"/>
                </a:highlight>
                <a:latin typeface="Calibri"/>
                <a:ea typeface="Calibri"/>
                <a:cs typeface="Calibri"/>
                <a:sym typeface="Calibri"/>
              </a:rPr>
              <a:t>4,827 deaths as of 3/22</a:t>
            </a:r>
            <a:endParaRPr sz="2200" b="0" i="0" u="none" strike="noStrike" cap="none">
              <a:solidFill>
                <a:srgbClr val="333333"/>
              </a:solidFill>
              <a:highlight>
                <a:srgbClr val="FFFFFF"/>
              </a:highlight>
              <a:latin typeface="Calibri"/>
              <a:ea typeface="Calibri"/>
              <a:cs typeface="Calibri"/>
              <a:sym typeface="Calibri"/>
            </a:endParaRPr>
          </a:p>
          <a:p>
            <a:pPr marL="457200" marR="0" lvl="0" indent="-368300" algn="l" rtl="0">
              <a:lnSpc>
                <a:spcPct val="115000"/>
              </a:lnSpc>
              <a:spcBef>
                <a:spcPts val="0"/>
              </a:spcBef>
              <a:spcAft>
                <a:spcPts val="0"/>
              </a:spcAft>
              <a:buClr>
                <a:srgbClr val="333333"/>
              </a:buClr>
              <a:buSzPts val="2200"/>
              <a:buFont typeface="Calibri"/>
              <a:buChar char="●"/>
            </a:pPr>
            <a:r>
              <a:rPr lang="en-US" sz="2200" b="0" i="0" u="none" strike="noStrike" cap="none">
                <a:solidFill>
                  <a:srgbClr val="333333"/>
                </a:solidFill>
                <a:highlight>
                  <a:srgbClr val="FFFFFF"/>
                </a:highlight>
                <a:latin typeface="Calibri"/>
                <a:ea typeface="Calibri"/>
                <a:cs typeface="Calibri"/>
                <a:sym typeface="Calibri"/>
              </a:rPr>
              <a:t>Widespread testing</a:t>
            </a:r>
            <a:endParaRPr sz="2200" b="0" i="0" u="none" strike="noStrike" cap="none">
              <a:solidFill>
                <a:srgbClr val="333333"/>
              </a:solidFill>
              <a:highlight>
                <a:srgbClr val="FFFFFF"/>
              </a:highlight>
              <a:latin typeface="Calibri"/>
              <a:ea typeface="Calibri"/>
              <a:cs typeface="Calibri"/>
              <a:sym typeface="Calibri"/>
            </a:endParaRPr>
          </a:p>
          <a:p>
            <a:pPr marL="457200" marR="0" lvl="0" indent="-368300" algn="l" rtl="0">
              <a:lnSpc>
                <a:spcPct val="115000"/>
              </a:lnSpc>
              <a:spcBef>
                <a:spcPts val="0"/>
              </a:spcBef>
              <a:spcAft>
                <a:spcPts val="0"/>
              </a:spcAft>
              <a:buClr>
                <a:srgbClr val="333333"/>
              </a:buClr>
              <a:buSzPts val="2200"/>
              <a:buFont typeface="Calibri"/>
              <a:buChar char="●"/>
            </a:pPr>
            <a:r>
              <a:rPr lang="en-US" sz="2200" b="0" i="0" u="none" strike="noStrike" cap="none">
                <a:solidFill>
                  <a:srgbClr val="333333"/>
                </a:solidFill>
                <a:highlight>
                  <a:srgbClr val="FFFFFF"/>
                </a:highlight>
                <a:latin typeface="Calibri"/>
                <a:ea typeface="Calibri"/>
                <a:cs typeface="Calibri"/>
                <a:sym typeface="Calibri"/>
              </a:rPr>
              <a:t>Single-payer healthcare system</a:t>
            </a:r>
            <a:endParaRPr sz="2200" b="0" i="0" u="none" strike="noStrike" cap="none">
              <a:solidFill>
                <a:srgbClr val="333333"/>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358" name="Google Shape;358;p25"/>
          <p:cNvSpPr/>
          <p:nvPr/>
        </p:nvSpPr>
        <p:spPr>
          <a:xfrm>
            <a:off x="6516854" y="1527000"/>
            <a:ext cx="727500" cy="26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6"/>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64" name="Google Shape;364;p26"/>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365" name="Google Shape;365;p26"/>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366" name="Google Shape;366;p26"/>
          <p:cNvSpPr txBox="1">
            <a:spLocks noGrp="1"/>
          </p:cNvSpPr>
          <p:nvPr>
            <p:ph type="title"/>
          </p:nvPr>
        </p:nvSpPr>
        <p:spPr>
          <a:xfrm>
            <a:off x="6811555" y="0"/>
            <a:ext cx="48693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Clr>
                <a:srgbClr val="A4C2F4"/>
              </a:buClr>
              <a:buSzPts val="3000"/>
              <a:buFont typeface="Calibri"/>
              <a:buNone/>
            </a:pPr>
            <a:r>
              <a:rPr lang="en-US">
                <a:solidFill>
                  <a:srgbClr val="A4C2F4"/>
                </a:solidFill>
              </a:rPr>
              <a:t>United States</a:t>
            </a:r>
            <a:endParaRPr>
              <a:solidFill>
                <a:srgbClr val="A4C2F4"/>
              </a:solidFill>
              <a:latin typeface="Calibri"/>
              <a:ea typeface="Calibri"/>
              <a:cs typeface="Calibri"/>
              <a:sym typeface="Calibri"/>
            </a:endParaRPr>
          </a:p>
        </p:txBody>
      </p:sp>
      <p:sp>
        <p:nvSpPr>
          <p:cNvPr id="367" name="Google Shape;367;p26"/>
          <p:cNvSpPr txBox="1">
            <a:spLocks noGrp="1"/>
          </p:cNvSpPr>
          <p:nvPr>
            <p:ph type="title"/>
          </p:nvPr>
        </p:nvSpPr>
        <p:spPr>
          <a:xfrm>
            <a:off x="588275" y="0"/>
            <a:ext cx="48693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Clr>
                <a:srgbClr val="A4C2F4"/>
              </a:buClr>
              <a:buSzPts val="3000"/>
              <a:buFont typeface="Calibri"/>
              <a:buNone/>
            </a:pPr>
            <a:r>
              <a:rPr lang="en-US">
                <a:solidFill>
                  <a:srgbClr val="A4C2F4"/>
                </a:solidFill>
              </a:rPr>
              <a:t>Italy</a:t>
            </a:r>
            <a:endParaRPr>
              <a:solidFill>
                <a:srgbClr val="A4C2F4"/>
              </a:solidFill>
              <a:latin typeface="Calibri"/>
              <a:ea typeface="Calibri"/>
              <a:cs typeface="Calibri"/>
              <a:sym typeface="Calibri"/>
            </a:endParaRPr>
          </a:p>
        </p:txBody>
      </p:sp>
      <p:sp>
        <p:nvSpPr>
          <p:cNvPr id="368" name="Google Shape;368;p26"/>
          <p:cNvSpPr/>
          <p:nvPr/>
        </p:nvSpPr>
        <p:spPr>
          <a:xfrm>
            <a:off x="5991075" y="-6775"/>
            <a:ext cx="45719" cy="4429322"/>
          </a:xfrm>
          <a:prstGeom prst="rect">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26"/>
          <p:cNvSpPr txBox="1"/>
          <p:nvPr/>
        </p:nvSpPr>
        <p:spPr>
          <a:xfrm>
            <a:off x="6322275" y="600950"/>
            <a:ext cx="5681400" cy="4783500"/>
          </a:xfrm>
          <a:prstGeom prst="rect">
            <a:avLst/>
          </a:prstGeom>
          <a:noFill/>
          <a:ln>
            <a:noFill/>
          </a:ln>
        </p:spPr>
        <p:txBody>
          <a:bodyPr spcFirstLastPara="1" wrap="square" lIns="91425" tIns="91425" rIns="91425" bIns="91425" anchor="t" anchorCtr="0">
            <a:noAutofit/>
          </a:bodyPr>
          <a:lstStyle/>
          <a:p>
            <a:pPr marL="457200" marR="0" lvl="0" indent="-374650" algn="l" rtl="0">
              <a:lnSpc>
                <a:spcPct val="100000"/>
              </a:lnSpc>
              <a:spcBef>
                <a:spcPts val="0"/>
              </a:spcBef>
              <a:spcAft>
                <a:spcPts val="0"/>
              </a:spcAft>
              <a:buClr>
                <a:srgbClr val="000000"/>
              </a:buClr>
              <a:buSzPts val="2300"/>
              <a:buFont typeface="Calibri"/>
              <a:buChar char="●"/>
            </a:pPr>
            <a:r>
              <a:rPr lang="en-US" sz="2300" b="0" i="0" u="none" strike="noStrike" cap="none">
                <a:solidFill>
                  <a:schemeClr val="dk1"/>
                </a:solidFill>
                <a:latin typeface="Calibri"/>
                <a:ea typeface="Calibri"/>
                <a:cs typeface="Calibri"/>
                <a:sym typeface="Calibri"/>
              </a:rPr>
              <a:t>Inadequate testing of population</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Confusion and worry over who will pay for testing and treatment</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Prohibitive costs of testing/treatment for suspected COVID-19</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Lack of resources needed to treat everyone affected by COVID-19</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Government loan of $1.5 trillion to banks</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Budget cuts and lack of expansion of health programs such as Medicaid</a:t>
            </a:r>
            <a:endParaRPr sz="2300" b="0" i="0" u="none" strike="noStrike" cap="none">
              <a:solidFill>
                <a:schemeClr val="dk1"/>
              </a:solidFill>
              <a:latin typeface="Calibri"/>
              <a:ea typeface="Calibri"/>
              <a:cs typeface="Calibri"/>
              <a:sym typeface="Calibri"/>
            </a:endParaRPr>
          </a:p>
        </p:txBody>
      </p:sp>
      <p:sp>
        <p:nvSpPr>
          <p:cNvPr id="370" name="Google Shape;370;p26"/>
          <p:cNvSpPr txBox="1"/>
          <p:nvPr/>
        </p:nvSpPr>
        <p:spPr>
          <a:xfrm>
            <a:off x="69700" y="600950"/>
            <a:ext cx="5793900" cy="47835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More widespread testing than US</a:t>
            </a:r>
            <a:endParaRPr sz="2600" b="0" i="0" u="none" strike="noStrike" cap="none">
              <a:solidFill>
                <a:schemeClr val="dk1"/>
              </a:solidFill>
              <a:latin typeface="Calibri"/>
              <a:ea typeface="Calibri"/>
              <a:cs typeface="Calibri"/>
              <a:sym typeface="Calibri"/>
            </a:endParaRPr>
          </a:p>
          <a:p>
            <a:pPr marL="914400" marR="0" lvl="1" indent="-393700" algn="l" rtl="0">
              <a:lnSpc>
                <a:spcPct val="10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Allows accurate situational analysis</a:t>
            </a:r>
            <a:endParaRPr sz="26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Payment for all medical care through the single-payer system</a:t>
            </a:r>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 New cases slowing compared to US</a:t>
            </a:r>
            <a:endParaRPr sz="26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Healthcare system set up for universal treatment</a:t>
            </a:r>
            <a:endParaRPr sz="26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3.2 hospital beds per 1,000 (2.8 in US)</a:t>
            </a:r>
            <a:endParaRPr sz="2600" b="0" i="0" u="none" strike="noStrike" cap="none">
              <a:solidFill>
                <a:schemeClr val="dk1"/>
              </a:solidFill>
              <a:latin typeface="Calibri"/>
              <a:ea typeface="Calibri"/>
              <a:cs typeface="Calibri"/>
              <a:sym typeface="Calibri"/>
            </a:endParaRPr>
          </a:p>
        </p:txBody>
      </p:sp>
      <p:pic>
        <p:nvPicPr>
          <p:cNvPr id="371" name="Google Shape;371;p26"/>
          <p:cNvPicPr preferRelativeResize="0"/>
          <p:nvPr/>
        </p:nvPicPr>
        <p:blipFill rotWithShape="1">
          <a:blip r:embed="rId5">
            <a:alphaModFix/>
          </a:blip>
          <a:srcRect/>
          <a:stretch/>
        </p:blipFill>
        <p:spPr>
          <a:xfrm>
            <a:off x="1661644" y="4929494"/>
            <a:ext cx="8750300" cy="723900"/>
          </a:xfrm>
          <a:prstGeom prst="rect">
            <a:avLst/>
          </a:prstGeom>
          <a:noFill/>
          <a:ln>
            <a:noFill/>
          </a:ln>
        </p:spPr>
      </p:pic>
      <p:pic>
        <p:nvPicPr>
          <p:cNvPr id="372" name="Google Shape;372;p26"/>
          <p:cNvPicPr preferRelativeResize="0"/>
          <p:nvPr/>
        </p:nvPicPr>
        <p:blipFill rotWithShape="1">
          <a:blip r:embed="rId6">
            <a:alphaModFix/>
          </a:blip>
          <a:srcRect/>
          <a:stretch/>
        </p:blipFill>
        <p:spPr>
          <a:xfrm>
            <a:off x="1600684" y="5636591"/>
            <a:ext cx="8826500" cy="368300"/>
          </a:xfrm>
          <a:prstGeom prst="rect">
            <a:avLst/>
          </a:prstGeom>
          <a:noFill/>
          <a:ln>
            <a:noFill/>
          </a:ln>
        </p:spPr>
      </p:pic>
      <p:sp>
        <p:nvSpPr>
          <p:cNvPr id="373" name="Google Shape;373;p26"/>
          <p:cNvSpPr txBox="1"/>
          <p:nvPr/>
        </p:nvSpPr>
        <p:spPr>
          <a:xfrm>
            <a:off x="2030869" y="4512056"/>
            <a:ext cx="3983065"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Tests per million people</a:t>
            </a:r>
            <a:endParaRPr sz="2200" b="1"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7"/>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79" name="Google Shape;379;p27"/>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380" name="Google Shape;380;p27"/>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381" name="Google Shape;381;p27"/>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Italy’s Response to COVID-19</a:t>
            </a:r>
            <a:endParaRPr>
              <a:solidFill>
                <a:srgbClr val="A4C2F4"/>
              </a:solidFill>
              <a:latin typeface="Calibri"/>
              <a:ea typeface="Calibri"/>
              <a:cs typeface="Calibri"/>
              <a:sym typeface="Calibri"/>
            </a:endParaRPr>
          </a:p>
        </p:txBody>
      </p:sp>
      <p:sp>
        <p:nvSpPr>
          <p:cNvPr id="382" name="Google Shape;382;p27"/>
          <p:cNvSpPr txBox="1"/>
          <p:nvPr/>
        </p:nvSpPr>
        <p:spPr>
          <a:xfrm>
            <a:off x="275025" y="1300375"/>
            <a:ext cx="11610600" cy="272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a:t>
            </a:r>
            <a:r>
              <a:rPr lang="en-US" sz="2800" b="1" i="0" u="none" strike="noStrike" cap="none">
                <a:solidFill>
                  <a:srgbClr val="000000"/>
                </a:solidFill>
                <a:latin typeface="Calibri"/>
                <a:ea typeface="Calibri"/>
                <a:cs typeface="Calibri"/>
                <a:sym typeface="Calibri"/>
              </a:rPr>
              <a:t>But for all their fears, Italians don’t have to worry that tests won’t be available, or that they’ll have to pay for those tests, or for any of their care</a:t>
            </a:r>
            <a:r>
              <a:rPr lang="en-US" sz="2800" b="0" i="0" u="none" strike="noStrike" cap="none">
                <a:solidFill>
                  <a:srgbClr val="000000"/>
                </a:solidFill>
                <a:latin typeface="Calibri"/>
                <a:ea typeface="Calibri"/>
                <a:cs typeface="Calibri"/>
                <a:sym typeface="Calibri"/>
              </a:rPr>
              <a:t>. They don’t have to fear that if they seek help now, they’ll get a surprise bill later or that medical costs will bankrupt them.” - Alice Speri Italian expat</a:t>
            </a:r>
            <a:endParaRPr sz="2800" b="0" i="0" u="none" strike="noStrike" cap="none">
              <a:solidFill>
                <a:srgbClr val="000000"/>
              </a:solidFill>
              <a:latin typeface="Calibri"/>
              <a:ea typeface="Calibri"/>
              <a:cs typeface="Calibri"/>
              <a:sym typeface="Calibri"/>
            </a:endParaRPr>
          </a:p>
        </p:txBody>
      </p:sp>
      <p:sp>
        <p:nvSpPr>
          <p:cNvPr id="383" name="Google Shape;383;p27"/>
          <p:cNvSpPr txBox="1"/>
          <p:nvPr/>
        </p:nvSpPr>
        <p:spPr>
          <a:xfrm>
            <a:off x="6680625" y="5583500"/>
            <a:ext cx="5495700" cy="51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Arial"/>
                <a:ea typeface="Arial"/>
                <a:cs typeface="Arial"/>
                <a:sym typeface="Arial"/>
                <a:hlinkClick r:id="rId5"/>
              </a:rPr>
              <a:t>https://theintercept.com/2020/03/12/italy-coronavirus-united-states-preparedness/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28"/>
          <p:cNvPicPr preferRelativeResize="0"/>
          <p:nvPr/>
        </p:nvPicPr>
        <p:blipFill rotWithShape="1">
          <a:blip r:embed="rId3">
            <a:alphaModFix/>
          </a:blip>
          <a:srcRect/>
          <a:stretch/>
        </p:blipFill>
        <p:spPr>
          <a:xfrm>
            <a:off x="0" y="763500"/>
            <a:ext cx="8400498" cy="5330900"/>
          </a:xfrm>
          <a:prstGeom prst="rect">
            <a:avLst/>
          </a:prstGeom>
          <a:noFill/>
          <a:ln>
            <a:noFill/>
          </a:ln>
        </p:spPr>
      </p:pic>
      <p:sp>
        <p:nvSpPr>
          <p:cNvPr id="389" name="Google Shape;389;p28"/>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90" name="Google Shape;390;p28"/>
          <p:cNvPicPr preferRelativeResize="0"/>
          <p:nvPr/>
        </p:nvPicPr>
        <p:blipFill rotWithShape="1">
          <a:blip r:embed="rId4">
            <a:alphaModFix/>
          </a:blip>
          <a:srcRect/>
          <a:stretch/>
        </p:blipFill>
        <p:spPr>
          <a:xfrm>
            <a:off x="0" y="6094400"/>
            <a:ext cx="4033368" cy="763600"/>
          </a:xfrm>
          <a:prstGeom prst="rect">
            <a:avLst/>
          </a:prstGeom>
          <a:noFill/>
          <a:ln>
            <a:noFill/>
          </a:ln>
        </p:spPr>
      </p:pic>
      <p:pic>
        <p:nvPicPr>
          <p:cNvPr id="391" name="Google Shape;391;p28"/>
          <p:cNvPicPr preferRelativeResize="0"/>
          <p:nvPr/>
        </p:nvPicPr>
        <p:blipFill rotWithShape="1">
          <a:blip r:embed="rId5">
            <a:alphaModFix/>
          </a:blip>
          <a:srcRect/>
          <a:stretch/>
        </p:blipFill>
        <p:spPr>
          <a:xfrm>
            <a:off x="7806600" y="6094400"/>
            <a:ext cx="4385399" cy="763600"/>
          </a:xfrm>
          <a:prstGeom prst="rect">
            <a:avLst/>
          </a:prstGeom>
          <a:noFill/>
          <a:ln>
            <a:noFill/>
          </a:ln>
        </p:spPr>
      </p:pic>
      <p:sp>
        <p:nvSpPr>
          <p:cNvPr id="392" name="Google Shape;392;p28"/>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South Korea’s COVID-19 Situation</a:t>
            </a:r>
            <a:endParaRPr>
              <a:solidFill>
                <a:srgbClr val="A4C2F4"/>
              </a:solidFill>
              <a:latin typeface="Calibri"/>
              <a:ea typeface="Calibri"/>
              <a:cs typeface="Calibri"/>
              <a:sym typeface="Calibri"/>
            </a:endParaRPr>
          </a:p>
        </p:txBody>
      </p:sp>
      <p:sp>
        <p:nvSpPr>
          <p:cNvPr id="393" name="Google Shape;393;p28"/>
          <p:cNvSpPr txBox="1"/>
          <p:nvPr/>
        </p:nvSpPr>
        <p:spPr>
          <a:xfrm>
            <a:off x="8204825" y="897875"/>
            <a:ext cx="3885600" cy="48918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000000"/>
              </a:buClr>
              <a:buSzPts val="2200"/>
              <a:buFont typeface="Calibri"/>
              <a:buChar char="●"/>
            </a:pPr>
            <a:r>
              <a:rPr lang="en-US" sz="2200" b="0" i="0" u="none" strike="noStrike" cap="none">
                <a:solidFill>
                  <a:srgbClr val="000000"/>
                </a:solidFill>
                <a:latin typeface="Calibri"/>
                <a:ea typeface="Calibri"/>
                <a:cs typeface="Calibri"/>
                <a:sym typeface="Calibri"/>
              </a:rPr>
              <a:t>8,897 cases</a:t>
            </a:r>
            <a:endParaRPr sz="2200" b="0" i="0" u="none" strike="noStrike" cap="none">
              <a:solidFill>
                <a:srgbClr val="000000"/>
              </a:solidFill>
              <a:latin typeface="Calibri"/>
              <a:ea typeface="Calibri"/>
              <a:cs typeface="Calibri"/>
              <a:sym typeface="Calibri"/>
            </a:endParaRPr>
          </a:p>
          <a:p>
            <a:pPr marL="457200" marR="0" lvl="0" indent="-368300" algn="l" rtl="0">
              <a:lnSpc>
                <a:spcPct val="100000"/>
              </a:lnSpc>
              <a:spcBef>
                <a:spcPts val="0"/>
              </a:spcBef>
              <a:spcAft>
                <a:spcPts val="0"/>
              </a:spcAft>
              <a:buClr>
                <a:srgbClr val="000000"/>
              </a:buClr>
              <a:buSzPts val="2200"/>
              <a:buFont typeface="Calibri"/>
              <a:buChar char="●"/>
            </a:pPr>
            <a:r>
              <a:rPr lang="en-US" sz="2200" b="0" i="0" u="none" strike="noStrike" cap="none">
                <a:solidFill>
                  <a:srgbClr val="000000"/>
                </a:solidFill>
                <a:latin typeface="Calibri"/>
                <a:ea typeface="Calibri"/>
                <a:cs typeface="Calibri"/>
                <a:sym typeface="Calibri"/>
              </a:rPr>
              <a:t>104 deaths</a:t>
            </a:r>
            <a:endParaRPr sz="2200" b="0" i="0" u="none" strike="noStrike" cap="none">
              <a:solidFill>
                <a:srgbClr val="000000"/>
              </a:solidFill>
              <a:latin typeface="Calibri"/>
              <a:ea typeface="Calibri"/>
              <a:cs typeface="Calibri"/>
              <a:sym typeface="Calibri"/>
            </a:endParaRPr>
          </a:p>
          <a:p>
            <a:pPr marL="457200" marR="0" lvl="0" indent="-368300" algn="l" rtl="0">
              <a:lnSpc>
                <a:spcPct val="100000"/>
              </a:lnSpc>
              <a:spcBef>
                <a:spcPts val="0"/>
              </a:spcBef>
              <a:spcAft>
                <a:spcPts val="0"/>
              </a:spcAft>
              <a:buClr>
                <a:srgbClr val="000000"/>
              </a:buClr>
              <a:buSzPts val="2200"/>
              <a:buFont typeface="Calibri"/>
              <a:buChar char="●"/>
            </a:pPr>
            <a:r>
              <a:rPr lang="en-US" sz="2200" b="0" i="0" u="none" strike="noStrike" cap="none">
                <a:solidFill>
                  <a:srgbClr val="000000"/>
                </a:solidFill>
                <a:latin typeface="Calibri"/>
                <a:ea typeface="Calibri"/>
                <a:cs typeface="Calibri"/>
                <a:sym typeface="Calibri"/>
              </a:rPr>
              <a:t>~12,000 tests per day (US ran this many test in two weeks 3/1-3/14 two weeks)</a:t>
            </a:r>
            <a:endParaRPr sz="2200" b="0" i="0" u="none" strike="noStrike" cap="none">
              <a:solidFill>
                <a:srgbClr val="000000"/>
              </a:solidFill>
              <a:latin typeface="Calibri"/>
              <a:ea typeface="Calibri"/>
              <a:cs typeface="Calibri"/>
              <a:sym typeface="Calibri"/>
            </a:endParaRPr>
          </a:p>
          <a:p>
            <a:pPr marL="457200" marR="0" lvl="0" indent="-368300" algn="l" rtl="0">
              <a:lnSpc>
                <a:spcPct val="100000"/>
              </a:lnSpc>
              <a:spcBef>
                <a:spcPts val="0"/>
              </a:spcBef>
              <a:spcAft>
                <a:spcPts val="0"/>
              </a:spcAft>
              <a:buClr>
                <a:srgbClr val="000000"/>
              </a:buClr>
              <a:buSzPts val="2200"/>
              <a:buFont typeface="Calibri"/>
              <a:buChar char="●"/>
            </a:pPr>
            <a:r>
              <a:rPr lang="en-US" sz="2200" b="0" i="0" u="none" strike="noStrike" cap="none">
                <a:solidFill>
                  <a:srgbClr val="000000"/>
                </a:solidFill>
                <a:latin typeface="Calibri"/>
                <a:ea typeface="Calibri"/>
                <a:cs typeface="Calibri"/>
                <a:sym typeface="Calibri"/>
              </a:rPr>
              <a:t>Single-payer healthcare system</a:t>
            </a:r>
            <a:endParaRPr sz="2200" b="0" i="0" u="none" strike="noStrike" cap="none">
              <a:solidFill>
                <a:srgbClr val="000000"/>
              </a:solidFill>
              <a:latin typeface="Calibri"/>
              <a:ea typeface="Calibri"/>
              <a:cs typeface="Calibri"/>
              <a:sym typeface="Calibri"/>
            </a:endParaRPr>
          </a:p>
          <a:p>
            <a:pPr marL="457200" marR="0" lvl="0" indent="-368300" algn="l" rtl="0">
              <a:lnSpc>
                <a:spcPct val="100000"/>
              </a:lnSpc>
              <a:spcBef>
                <a:spcPts val="0"/>
              </a:spcBef>
              <a:spcAft>
                <a:spcPts val="0"/>
              </a:spcAft>
              <a:buClr>
                <a:srgbClr val="000000"/>
              </a:buClr>
              <a:buSzPts val="2200"/>
              <a:buFont typeface="Calibri"/>
              <a:buChar char="●"/>
            </a:pPr>
            <a:r>
              <a:rPr lang="en-US" sz="2200" b="0" i="0" u="none" strike="noStrike" cap="none">
                <a:solidFill>
                  <a:srgbClr val="000000"/>
                </a:solidFill>
                <a:latin typeface="Calibri"/>
                <a:ea typeface="Calibri"/>
                <a:cs typeface="Calibri"/>
                <a:sym typeface="Calibri"/>
              </a:rPr>
              <a:t>Spread is slowing as of 3/12</a:t>
            </a:r>
            <a:endParaRPr/>
          </a:p>
          <a:p>
            <a:pPr marL="457200" marR="0" lvl="0" indent="-368300" algn="l" rtl="0">
              <a:lnSpc>
                <a:spcPct val="100000"/>
              </a:lnSpc>
              <a:spcBef>
                <a:spcPts val="0"/>
              </a:spcBef>
              <a:spcAft>
                <a:spcPts val="0"/>
              </a:spcAft>
              <a:buClr>
                <a:srgbClr val="000000"/>
              </a:buClr>
              <a:buSzPts val="2200"/>
              <a:buFont typeface="Calibri"/>
              <a:buChar char="●"/>
            </a:pPr>
            <a:r>
              <a:rPr lang="en-US" sz="2200" b="0" i="0" u="none" strike="noStrike" cap="none">
                <a:solidFill>
                  <a:srgbClr val="000000"/>
                </a:solidFill>
                <a:latin typeface="Calibri"/>
                <a:ea typeface="Calibri"/>
                <a:cs typeface="Calibri"/>
                <a:sym typeface="Calibri"/>
              </a:rPr>
              <a:t>Reported first case on same day as U.S.</a:t>
            </a:r>
            <a:endParaRPr sz="2200" b="0" i="0" u="none" strike="noStrike" cap="none">
              <a:solidFill>
                <a:srgbClr val="000000"/>
              </a:solidFill>
              <a:latin typeface="Calibri"/>
              <a:ea typeface="Calibri"/>
              <a:cs typeface="Calibri"/>
              <a:sym typeface="Calibri"/>
            </a:endParaRPr>
          </a:p>
        </p:txBody>
      </p:sp>
      <p:sp>
        <p:nvSpPr>
          <p:cNvPr id="394" name="Google Shape;394;p28"/>
          <p:cNvSpPr/>
          <p:nvPr/>
        </p:nvSpPr>
        <p:spPr>
          <a:xfrm>
            <a:off x="6904221" y="2433234"/>
            <a:ext cx="727500" cy="229664"/>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9"/>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00" name="Google Shape;400;p29"/>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401" name="Google Shape;401;p29"/>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402" name="Google Shape;402;p29"/>
          <p:cNvSpPr txBox="1">
            <a:spLocks noGrp="1"/>
          </p:cNvSpPr>
          <p:nvPr>
            <p:ph type="title"/>
          </p:nvPr>
        </p:nvSpPr>
        <p:spPr>
          <a:xfrm>
            <a:off x="6811555" y="0"/>
            <a:ext cx="48693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Clr>
                <a:srgbClr val="A4C2F4"/>
              </a:buClr>
              <a:buSzPts val="3000"/>
              <a:buFont typeface="Calibri"/>
              <a:buNone/>
            </a:pPr>
            <a:r>
              <a:rPr lang="en-US">
                <a:solidFill>
                  <a:srgbClr val="A4C2F4"/>
                </a:solidFill>
              </a:rPr>
              <a:t>United States</a:t>
            </a:r>
            <a:endParaRPr>
              <a:solidFill>
                <a:srgbClr val="A4C2F4"/>
              </a:solidFill>
              <a:latin typeface="Calibri"/>
              <a:ea typeface="Calibri"/>
              <a:cs typeface="Calibri"/>
              <a:sym typeface="Calibri"/>
            </a:endParaRPr>
          </a:p>
        </p:txBody>
      </p:sp>
      <p:sp>
        <p:nvSpPr>
          <p:cNvPr id="403" name="Google Shape;403;p29"/>
          <p:cNvSpPr txBox="1">
            <a:spLocks noGrp="1"/>
          </p:cNvSpPr>
          <p:nvPr>
            <p:ph type="title"/>
          </p:nvPr>
        </p:nvSpPr>
        <p:spPr>
          <a:xfrm>
            <a:off x="588275" y="0"/>
            <a:ext cx="48693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Clr>
                <a:srgbClr val="A4C2F4"/>
              </a:buClr>
              <a:buSzPts val="3000"/>
              <a:buFont typeface="Calibri"/>
              <a:buNone/>
            </a:pPr>
            <a:r>
              <a:rPr lang="en-US">
                <a:solidFill>
                  <a:srgbClr val="A4C2F4"/>
                </a:solidFill>
              </a:rPr>
              <a:t>South Korea</a:t>
            </a:r>
            <a:endParaRPr>
              <a:solidFill>
                <a:srgbClr val="A4C2F4"/>
              </a:solidFill>
              <a:latin typeface="Calibri"/>
              <a:ea typeface="Calibri"/>
              <a:cs typeface="Calibri"/>
              <a:sym typeface="Calibri"/>
            </a:endParaRPr>
          </a:p>
        </p:txBody>
      </p:sp>
      <p:sp>
        <p:nvSpPr>
          <p:cNvPr id="404" name="Google Shape;404;p29"/>
          <p:cNvSpPr/>
          <p:nvPr/>
        </p:nvSpPr>
        <p:spPr>
          <a:xfrm>
            <a:off x="5991075" y="-6775"/>
            <a:ext cx="45719" cy="3987379"/>
          </a:xfrm>
          <a:prstGeom prst="rect">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9"/>
          <p:cNvSpPr txBox="1"/>
          <p:nvPr/>
        </p:nvSpPr>
        <p:spPr>
          <a:xfrm>
            <a:off x="52925" y="652025"/>
            <a:ext cx="5940000" cy="47835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Aggressive testing</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Payment for all medical care through the single-payer system</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Allocation of resources to hard-hit areas</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Government reimbursing medical facilities for financial losses from quarantines</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12.3 hospital beds per 1,000 people (2.8 in US)</a:t>
            </a:r>
            <a:endParaRPr sz="220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Prior public stockpile of 13 million antiviral doses and new ICU beds nationwide</a:t>
            </a:r>
            <a:endParaRPr sz="2200" b="0" i="0" u="none" strike="noStrike" cap="none">
              <a:solidFill>
                <a:schemeClr val="dk1"/>
              </a:solidFill>
              <a:latin typeface="Calibri"/>
              <a:ea typeface="Calibri"/>
              <a:cs typeface="Calibri"/>
              <a:sym typeface="Calibri"/>
            </a:endParaRPr>
          </a:p>
        </p:txBody>
      </p:sp>
      <p:sp>
        <p:nvSpPr>
          <p:cNvPr id="406" name="Google Shape;406;p29"/>
          <p:cNvSpPr txBox="1"/>
          <p:nvPr/>
        </p:nvSpPr>
        <p:spPr>
          <a:xfrm>
            <a:off x="-152551" y="5538470"/>
            <a:ext cx="12156225" cy="544019"/>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000000"/>
              </a:buClr>
              <a:buSzPts val="800"/>
              <a:buFont typeface="Times New Roman"/>
              <a:buAutoNum type="arabicParenR"/>
            </a:pPr>
            <a:r>
              <a:rPr lang="en-US" sz="800" b="0" i="0" u="sng" strike="noStrike" cap="none">
                <a:solidFill>
                  <a:srgbClr val="0000FF"/>
                </a:solidFill>
                <a:latin typeface="Times New Roman"/>
                <a:ea typeface="Times New Roman"/>
                <a:cs typeface="Times New Roman"/>
                <a:sym typeface="Times New Roman"/>
                <a:hlinkClick r:id="rId5"/>
              </a:rPr>
              <a:t>https://www.latimes.com/world-nation/story/2020-03-14/south-koreas-rapid-coronavirus-testing-far-ahead-of-the-u-s-could-be-a-matter-of-life-and-death</a:t>
            </a:r>
            <a:endParaRPr sz="800" b="0" i="0" u="sng" strike="noStrike" cap="none">
              <a:solidFill>
                <a:srgbClr val="0000FF"/>
              </a:solidFill>
              <a:latin typeface="Times New Roman"/>
              <a:ea typeface="Times New Roman"/>
              <a:cs typeface="Times New Roman"/>
              <a:sym typeface="Times New Roman"/>
            </a:endParaRPr>
          </a:p>
          <a:p>
            <a:pPr marL="400050" marR="0" lvl="0" indent="-279400" algn="l" rtl="0">
              <a:lnSpc>
                <a:spcPct val="115000"/>
              </a:lnSpc>
              <a:spcBef>
                <a:spcPts val="0"/>
              </a:spcBef>
              <a:spcAft>
                <a:spcPts val="0"/>
              </a:spcAft>
              <a:buClr>
                <a:srgbClr val="000000"/>
              </a:buClr>
              <a:buSzPts val="800"/>
              <a:buFont typeface="Times New Roman"/>
              <a:buAutoNum type="arabicParenR"/>
            </a:pPr>
            <a:r>
              <a:rPr lang="en-US" sz="800" b="0" i="0" u="sng" strike="noStrike" cap="none">
                <a:solidFill>
                  <a:srgbClr val="0000FF"/>
                </a:solidFill>
                <a:latin typeface="Times New Roman"/>
                <a:ea typeface="Times New Roman"/>
                <a:cs typeface="Times New Roman"/>
                <a:sym typeface="Times New Roman"/>
                <a:hlinkClick r:id="rId6"/>
              </a:rPr>
              <a:t>https://www.voanews.com/science-health/coronavirus-outbreak/south-korea-shows-world-how-slow-spread-coronavirus</a:t>
            </a:r>
            <a:endParaRPr sz="800" b="0" i="0" u="sng" strike="noStrike" cap="none">
              <a:solidFill>
                <a:srgbClr val="0000FF"/>
              </a:solidFill>
              <a:latin typeface="Times New Roman"/>
              <a:ea typeface="Times New Roman"/>
              <a:cs typeface="Times New Roman"/>
              <a:sym typeface="Times New Roman"/>
            </a:endParaRPr>
          </a:p>
          <a:p>
            <a:pPr marL="400050" marR="0" lvl="0" indent="-279400" algn="l" rtl="0">
              <a:lnSpc>
                <a:spcPct val="115000"/>
              </a:lnSpc>
              <a:spcBef>
                <a:spcPts val="0"/>
              </a:spcBef>
              <a:spcAft>
                <a:spcPts val="0"/>
              </a:spcAft>
              <a:buClr>
                <a:srgbClr val="0000FF"/>
              </a:buClr>
              <a:buSzPts val="800"/>
              <a:buFont typeface="Times New Roman"/>
              <a:buAutoNum type="arabicParenR"/>
            </a:pPr>
            <a:r>
              <a:rPr lang="en-US" sz="800" b="0" i="0" u="sng" strike="noStrike" cap="none">
                <a:solidFill>
                  <a:schemeClr val="hlink"/>
                </a:solidFill>
                <a:latin typeface="Arial"/>
                <a:ea typeface="Arial"/>
                <a:cs typeface="Arial"/>
                <a:sym typeface="Arial"/>
                <a:hlinkClick r:id="rId7"/>
              </a:rPr>
              <a:t>https://www.ncbi.nlm.nih.gov/pmc/articles/PMC3845460/</a:t>
            </a:r>
            <a:endParaRPr sz="800" b="0" i="0" u="sng" strike="noStrike" cap="none">
              <a:solidFill>
                <a:srgbClr val="0000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200"/>
              <a:buFont typeface="Arial"/>
              <a:buNone/>
            </a:pPr>
            <a:endParaRPr sz="1200" b="0" i="0" u="sng" strike="noStrike" cap="none">
              <a:solidFill>
                <a:srgbClr val="0000FF"/>
              </a:solidFill>
              <a:latin typeface="Times New Roman"/>
              <a:ea typeface="Times New Roman"/>
              <a:cs typeface="Times New Roman"/>
              <a:sym typeface="Times New Roman"/>
            </a:endParaRPr>
          </a:p>
        </p:txBody>
      </p:sp>
      <p:sp>
        <p:nvSpPr>
          <p:cNvPr id="407" name="Google Shape;407;p29"/>
          <p:cNvSpPr txBox="1"/>
          <p:nvPr/>
        </p:nvSpPr>
        <p:spPr>
          <a:xfrm>
            <a:off x="6322275" y="600950"/>
            <a:ext cx="5681400" cy="4783500"/>
          </a:xfrm>
          <a:prstGeom prst="rect">
            <a:avLst/>
          </a:prstGeom>
          <a:noFill/>
          <a:ln>
            <a:noFill/>
          </a:ln>
        </p:spPr>
        <p:txBody>
          <a:bodyPr spcFirstLastPara="1" wrap="square" lIns="91425" tIns="91425" rIns="91425" bIns="91425" anchor="t" anchorCtr="0">
            <a:noAutofit/>
          </a:bodyPr>
          <a:lstStyle/>
          <a:p>
            <a:pPr marL="457200" marR="0" lvl="0" indent="-374650" algn="l" rtl="0">
              <a:lnSpc>
                <a:spcPct val="100000"/>
              </a:lnSpc>
              <a:spcBef>
                <a:spcPts val="0"/>
              </a:spcBef>
              <a:spcAft>
                <a:spcPts val="0"/>
              </a:spcAft>
              <a:buClr>
                <a:srgbClr val="000000"/>
              </a:buClr>
              <a:buSzPts val="2300"/>
              <a:buFont typeface="Calibri"/>
              <a:buChar char="●"/>
            </a:pPr>
            <a:r>
              <a:rPr lang="en-US" sz="2300" b="0" i="0" u="none" strike="noStrike" cap="none">
                <a:solidFill>
                  <a:schemeClr val="dk1"/>
                </a:solidFill>
                <a:latin typeface="Calibri"/>
                <a:ea typeface="Calibri"/>
                <a:cs typeface="Calibri"/>
                <a:sym typeface="Calibri"/>
              </a:rPr>
              <a:t>Inadequate testing of population</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Confusion and worry over who will pay for testing and treatment</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Prohibitive costs of testing/treatment for suspected COVID-19</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Lack of resources needed to treat everyone affected by COVID-19</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Government loan of $1.5 trillion to banks</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Budget cuts and lack of expansion of health programs such as Medicaid</a:t>
            </a:r>
            <a:endParaRPr sz="2300" b="0" i="0" u="none" strike="noStrike" cap="none">
              <a:solidFill>
                <a:schemeClr val="dk1"/>
              </a:solidFill>
              <a:latin typeface="Calibri"/>
              <a:ea typeface="Calibri"/>
              <a:cs typeface="Calibri"/>
              <a:sym typeface="Calibri"/>
            </a:endParaRPr>
          </a:p>
        </p:txBody>
      </p:sp>
      <p:pic>
        <p:nvPicPr>
          <p:cNvPr id="408" name="Google Shape;408;p29"/>
          <p:cNvPicPr preferRelativeResize="0"/>
          <p:nvPr/>
        </p:nvPicPr>
        <p:blipFill rotWithShape="1">
          <a:blip r:embed="rId8">
            <a:alphaModFix/>
          </a:blip>
          <a:srcRect/>
          <a:stretch/>
        </p:blipFill>
        <p:spPr>
          <a:xfrm>
            <a:off x="1661644" y="4447467"/>
            <a:ext cx="8750300" cy="723900"/>
          </a:xfrm>
          <a:prstGeom prst="rect">
            <a:avLst/>
          </a:prstGeom>
          <a:noFill/>
          <a:ln>
            <a:noFill/>
          </a:ln>
        </p:spPr>
      </p:pic>
      <p:pic>
        <p:nvPicPr>
          <p:cNvPr id="409" name="Google Shape;409;p29"/>
          <p:cNvPicPr preferRelativeResize="0"/>
          <p:nvPr/>
        </p:nvPicPr>
        <p:blipFill rotWithShape="1">
          <a:blip r:embed="rId9">
            <a:alphaModFix/>
          </a:blip>
          <a:srcRect/>
          <a:stretch/>
        </p:blipFill>
        <p:spPr>
          <a:xfrm>
            <a:off x="1065767" y="5140371"/>
            <a:ext cx="9626600" cy="520700"/>
          </a:xfrm>
          <a:prstGeom prst="rect">
            <a:avLst/>
          </a:prstGeom>
          <a:noFill/>
          <a:ln>
            <a:noFill/>
          </a:ln>
        </p:spPr>
      </p:pic>
      <p:sp>
        <p:nvSpPr>
          <p:cNvPr id="410" name="Google Shape;410;p29"/>
          <p:cNvSpPr txBox="1"/>
          <p:nvPr/>
        </p:nvSpPr>
        <p:spPr>
          <a:xfrm>
            <a:off x="2030869" y="4042596"/>
            <a:ext cx="3983065"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Tests per million people</a:t>
            </a:r>
            <a:endParaRPr sz="2200" b="1"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71e0cce958_0_0"/>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12" name="Google Shape;112;g71e0cce958_0_0"/>
          <p:cNvSpPr txBox="1">
            <a:spLocks noGrp="1"/>
          </p:cNvSpPr>
          <p:nvPr>
            <p:ph type="body" idx="1"/>
          </p:nvPr>
        </p:nvSpPr>
        <p:spPr>
          <a:xfrm>
            <a:off x="741405" y="1006668"/>
            <a:ext cx="10898700" cy="2756100"/>
          </a:xfrm>
          <a:prstGeom prst="rect">
            <a:avLst/>
          </a:prstGeom>
          <a:noFill/>
          <a:ln>
            <a:noFill/>
          </a:ln>
        </p:spPr>
        <p:txBody>
          <a:bodyPr spcFirstLastPara="1" wrap="square" lIns="121900" tIns="121900" rIns="121900" bIns="121900" anchor="t" anchorCtr="0">
            <a:noAutofit/>
          </a:bodyPr>
          <a:lstStyle/>
          <a:p>
            <a:pPr marL="609584" lvl="0" indent="-491054" algn="l" rtl="0">
              <a:lnSpc>
                <a:spcPct val="200000"/>
              </a:lnSpc>
              <a:spcBef>
                <a:spcPts val="0"/>
              </a:spcBef>
              <a:spcAft>
                <a:spcPts val="0"/>
              </a:spcAft>
              <a:buClr>
                <a:srgbClr val="000000"/>
              </a:buClr>
              <a:buSzPts val="2200"/>
              <a:buChar char="●"/>
            </a:pPr>
            <a:r>
              <a:rPr lang="en-US" sz="2933">
                <a:solidFill>
                  <a:srgbClr val="000000"/>
                </a:solidFill>
              </a:rPr>
              <a:t>Single Payer/New York Health Act 101</a:t>
            </a:r>
            <a:endParaRPr/>
          </a:p>
          <a:p>
            <a:pPr marL="609584" lvl="0" indent="-491054" algn="l" rtl="0">
              <a:lnSpc>
                <a:spcPct val="200000"/>
              </a:lnSpc>
              <a:spcBef>
                <a:spcPts val="0"/>
              </a:spcBef>
              <a:spcAft>
                <a:spcPts val="0"/>
              </a:spcAft>
              <a:buClr>
                <a:srgbClr val="000000"/>
              </a:buClr>
              <a:buSzPts val="2200"/>
              <a:buChar char="●"/>
            </a:pPr>
            <a:r>
              <a:rPr lang="en-US" sz="2533">
                <a:solidFill>
                  <a:srgbClr val="000000"/>
                </a:solidFill>
              </a:rPr>
              <a:t>Legislative Updates</a:t>
            </a:r>
            <a:endParaRPr/>
          </a:p>
          <a:p>
            <a:pPr marL="609584" lvl="0" indent="-491054" algn="l" rtl="0">
              <a:lnSpc>
                <a:spcPct val="200000"/>
              </a:lnSpc>
              <a:spcBef>
                <a:spcPts val="0"/>
              </a:spcBef>
              <a:spcAft>
                <a:spcPts val="0"/>
              </a:spcAft>
              <a:buClr>
                <a:srgbClr val="000000"/>
              </a:buClr>
              <a:buSzPts val="2200"/>
              <a:buChar char="●"/>
            </a:pPr>
            <a:r>
              <a:rPr lang="en-US" sz="2533">
                <a:solidFill>
                  <a:srgbClr val="000000"/>
                </a:solidFill>
              </a:rPr>
              <a:t>Coronavirus: A case for BOLD health reform</a:t>
            </a:r>
            <a:endParaRPr sz="2533">
              <a:solidFill>
                <a:srgbClr val="000000"/>
              </a:solidFill>
            </a:endParaRPr>
          </a:p>
          <a:p>
            <a:pPr marL="457200" lvl="0" indent="-389445" algn="l" rtl="0">
              <a:lnSpc>
                <a:spcPct val="200000"/>
              </a:lnSpc>
              <a:spcBef>
                <a:spcPts val="0"/>
              </a:spcBef>
              <a:spcAft>
                <a:spcPts val="0"/>
              </a:spcAft>
              <a:buClr>
                <a:srgbClr val="000000"/>
              </a:buClr>
              <a:buSzPts val="2533"/>
              <a:buChar char="●"/>
            </a:pPr>
            <a:r>
              <a:rPr lang="en-US" sz="2533"/>
              <a:t>How to continue to advocate virtually</a:t>
            </a:r>
            <a:endParaRPr sz="2533">
              <a:solidFill>
                <a:srgbClr val="000000"/>
              </a:solidFill>
            </a:endParaRPr>
          </a:p>
        </p:txBody>
      </p:sp>
      <p:pic>
        <p:nvPicPr>
          <p:cNvPr id="113" name="Google Shape;113;g71e0cce958_0_0"/>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114" name="Google Shape;114;g71e0cce958_0_0"/>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115" name="Google Shape;115;g71e0cce958_0_0"/>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latin typeface="Calibri"/>
                <a:ea typeface="Calibri"/>
                <a:cs typeface="Calibri"/>
                <a:sym typeface="Calibri"/>
              </a:rPr>
              <a:t>Coming Up:</a:t>
            </a:r>
            <a:endParaRPr>
              <a:solidFill>
                <a:srgbClr val="A4C2F4"/>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0"/>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16" name="Google Shape;416;p30"/>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417" name="Google Shape;417;p30"/>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418" name="Google Shape;418;p30"/>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South Korea’s Response to COVID-19 </a:t>
            </a:r>
            <a:endParaRPr>
              <a:solidFill>
                <a:srgbClr val="A4C2F4"/>
              </a:solidFill>
              <a:latin typeface="Calibri"/>
              <a:ea typeface="Calibri"/>
              <a:cs typeface="Calibri"/>
              <a:sym typeface="Calibri"/>
            </a:endParaRPr>
          </a:p>
        </p:txBody>
      </p:sp>
      <p:sp>
        <p:nvSpPr>
          <p:cNvPr id="419" name="Google Shape;419;p30"/>
          <p:cNvSpPr txBox="1"/>
          <p:nvPr/>
        </p:nvSpPr>
        <p:spPr>
          <a:xfrm>
            <a:off x="368100" y="1114625"/>
            <a:ext cx="11455800" cy="2136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1C2022"/>
                </a:solidFill>
                <a:highlight>
                  <a:srgbClr val="FFFFFF"/>
                </a:highlight>
                <a:latin typeface="Arial"/>
                <a:ea typeface="Arial"/>
                <a:cs typeface="Arial"/>
                <a:sym typeface="Arial"/>
              </a:rPr>
              <a:t>"</a:t>
            </a:r>
            <a:r>
              <a:rPr lang="en-US" sz="2800" b="1" i="0" u="none" strike="noStrike" cap="none">
                <a:solidFill>
                  <a:srgbClr val="1C2022"/>
                </a:solidFill>
                <a:highlight>
                  <a:srgbClr val="FFFFFF"/>
                </a:highlight>
                <a:latin typeface="Arial"/>
                <a:ea typeface="Arial"/>
                <a:cs typeface="Arial"/>
                <a:sym typeface="Arial"/>
              </a:rPr>
              <a:t>The gov't is covering the financial costs for related testing and treatment instead of saddling individuals with those expenses.</a:t>
            </a:r>
            <a:r>
              <a:rPr lang="en-US" sz="2800" b="0" i="0" u="none" strike="noStrike" cap="none">
                <a:solidFill>
                  <a:srgbClr val="1C2022"/>
                </a:solidFill>
                <a:highlight>
                  <a:srgbClr val="FFFFFF"/>
                </a:highlight>
                <a:latin typeface="Arial"/>
                <a:ea typeface="Arial"/>
                <a:cs typeface="Arial"/>
                <a:sym typeface="Arial"/>
              </a:rPr>
              <a:t> The gov't is also reimbursing medical facilities for losses incurred from imposed quarantines." - South Korean Government Briefing</a:t>
            </a:r>
            <a:endParaRPr sz="2800" b="0" i="0" u="none" strike="noStrike" cap="none">
              <a:solidFill>
                <a:srgbClr val="000000"/>
              </a:solidFill>
              <a:latin typeface="Arial"/>
              <a:ea typeface="Arial"/>
              <a:cs typeface="Arial"/>
              <a:sym typeface="Arial"/>
            </a:endParaRPr>
          </a:p>
        </p:txBody>
      </p:sp>
      <p:sp>
        <p:nvSpPr>
          <p:cNvPr id="420" name="Google Shape;420;p30"/>
          <p:cNvSpPr txBox="1"/>
          <p:nvPr/>
        </p:nvSpPr>
        <p:spPr>
          <a:xfrm>
            <a:off x="368100" y="3657763"/>
            <a:ext cx="11455800" cy="2029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a:t>
            </a:r>
            <a:r>
              <a:rPr lang="en-US" sz="2800" b="1" i="0" u="none" strike="noStrike" cap="none">
                <a:solidFill>
                  <a:srgbClr val="222F3A"/>
                </a:solidFill>
                <a:latin typeface="Calibri"/>
                <a:ea typeface="Calibri"/>
                <a:cs typeface="Calibri"/>
                <a:sym typeface="Calibri"/>
              </a:rPr>
              <a:t>By aggressively testing, South Korea’s coronavirus outbreak may have appeared dire at first, but it eventually helped authorities allocate resources to the worst-hit areas</a:t>
            </a:r>
            <a:r>
              <a:rPr lang="en-US" sz="2800" b="0" i="0" u="none" strike="noStrike" cap="none">
                <a:solidFill>
                  <a:srgbClr val="222F3A"/>
                </a:solidFill>
                <a:latin typeface="Calibri"/>
                <a:ea typeface="Calibri"/>
                <a:cs typeface="Calibri"/>
                <a:sym typeface="Calibri"/>
              </a:rPr>
              <a:t> and provide early treatment to infected individuals.” - Journalist in South Korea</a:t>
            </a:r>
            <a:endParaRPr sz="2800" b="0" i="0" u="none" strike="noStrike" cap="none">
              <a:solidFill>
                <a:srgbClr val="222F3A"/>
              </a:solidFill>
              <a:latin typeface="Calibri"/>
              <a:ea typeface="Calibri"/>
              <a:cs typeface="Calibri"/>
              <a:sym typeface="Calibri"/>
            </a:endParaRPr>
          </a:p>
        </p:txBody>
      </p:sp>
      <p:sp>
        <p:nvSpPr>
          <p:cNvPr id="421" name="Google Shape;421;p30"/>
          <p:cNvSpPr txBox="1"/>
          <p:nvPr/>
        </p:nvSpPr>
        <p:spPr>
          <a:xfrm>
            <a:off x="-152550" y="5654600"/>
            <a:ext cx="12328800" cy="6552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000000"/>
              </a:buClr>
              <a:buSzPts val="800"/>
              <a:buFont typeface="Times New Roman"/>
              <a:buAutoNum type="arabicParenR"/>
            </a:pPr>
            <a:r>
              <a:rPr lang="en-US" sz="800" b="0" i="0" u="sng" strike="noStrike" cap="none">
                <a:solidFill>
                  <a:srgbClr val="0000FF"/>
                </a:solidFill>
                <a:latin typeface="Times New Roman"/>
                <a:ea typeface="Times New Roman"/>
                <a:cs typeface="Times New Roman"/>
                <a:sym typeface="Times New Roman"/>
                <a:hlinkClick r:id="rId5"/>
              </a:rPr>
              <a:t>https://www.latimes.com/world-nation/story/2020-03-14/south-koreas-rapid-coronavirus-testing-far-ahead-of-the-u-s-could-be-a-matter-of-life-and-death</a:t>
            </a:r>
            <a:endParaRPr sz="800" b="0" i="0" u="sng" strike="noStrike" cap="none">
              <a:solidFill>
                <a:srgbClr val="0000FF"/>
              </a:solidFill>
              <a:latin typeface="Times New Roman"/>
              <a:ea typeface="Times New Roman"/>
              <a:cs typeface="Times New Roman"/>
              <a:sym typeface="Times New Roman"/>
            </a:endParaRPr>
          </a:p>
          <a:p>
            <a:pPr marL="400050" marR="0" lvl="0" indent="-279400" algn="l" rtl="0">
              <a:lnSpc>
                <a:spcPct val="115000"/>
              </a:lnSpc>
              <a:spcBef>
                <a:spcPts val="0"/>
              </a:spcBef>
              <a:spcAft>
                <a:spcPts val="0"/>
              </a:spcAft>
              <a:buClr>
                <a:srgbClr val="000000"/>
              </a:buClr>
              <a:buSzPts val="800"/>
              <a:buFont typeface="Times New Roman"/>
              <a:buAutoNum type="arabicParenR"/>
            </a:pPr>
            <a:r>
              <a:rPr lang="en-US" sz="800" b="0" i="0" u="sng" strike="noStrike" cap="none">
                <a:solidFill>
                  <a:srgbClr val="0000FF"/>
                </a:solidFill>
                <a:latin typeface="Times New Roman"/>
                <a:ea typeface="Times New Roman"/>
                <a:cs typeface="Times New Roman"/>
                <a:sym typeface="Times New Roman"/>
                <a:hlinkClick r:id="rId6"/>
              </a:rPr>
              <a:t>https://www.voanews.com/science-health/coronavirus-outbreak/south-korea-shows-world-how-slow-spread-coronavirus</a:t>
            </a:r>
            <a:endParaRPr sz="800" b="0" i="0" u="sng" strike="noStrike" cap="none">
              <a:solidFill>
                <a:srgbClr val="0000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200"/>
              <a:buFont typeface="Arial"/>
              <a:buNone/>
            </a:pPr>
            <a:endParaRPr sz="1200" b="0" i="0" u="sng" strike="noStrike" cap="none">
              <a:solidFill>
                <a:srgbClr val="0000FF"/>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1"/>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27" name="Google Shape;427;p31"/>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428" name="Google Shape;428;p31"/>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429" name="Google Shape;429;p31"/>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Cuba’s COVID-19 Situation</a:t>
            </a:r>
            <a:endParaRPr>
              <a:solidFill>
                <a:srgbClr val="A4C2F4"/>
              </a:solidFill>
              <a:latin typeface="Calibri"/>
              <a:ea typeface="Calibri"/>
              <a:cs typeface="Calibri"/>
              <a:sym typeface="Calibri"/>
            </a:endParaRPr>
          </a:p>
        </p:txBody>
      </p:sp>
      <p:sp>
        <p:nvSpPr>
          <p:cNvPr id="430" name="Google Shape;430;p31"/>
          <p:cNvSpPr txBox="1"/>
          <p:nvPr/>
        </p:nvSpPr>
        <p:spPr>
          <a:xfrm>
            <a:off x="696625" y="1107825"/>
            <a:ext cx="10960500" cy="43191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16 confirmed cases</a:t>
            </a:r>
            <a:endParaRPr/>
          </a:p>
          <a:p>
            <a:pPr marL="457200" marR="0" lvl="1"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1 death</a:t>
            </a:r>
            <a:endParaRPr/>
          </a:p>
          <a:p>
            <a:pPr marL="457200" marR="0" lvl="1"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Developed a medication being used to treat COVID-19 complications (Interferon Alpha 2b)</a:t>
            </a:r>
            <a:endParaRPr sz="2800" b="0" i="0" u="none" strike="noStrike" cap="none">
              <a:solidFill>
                <a:srgbClr val="000000"/>
              </a:solidFill>
              <a:latin typeface="Calibri"/>
              <a:ea typeface="Calibri"/>
              <a:cs typeface="Calibri"/>
              <a:sym typeface="Calibri"/>
            </a:endParaRPr>
          </a:p>
        </p:txBody>
      </p:sp>
      <p:sp>
        <p:nvSpPr>
          <p:cNvPr id="431" name="Google Shape;431;p31"/>
          <p:cNvSpPr/>
          <p:nvPr/>
        </p:nvSpPr>
        <p:spPr>
          <a:xfrm>
            <a:off x="5248759" y="5715023"/>
            <a:ext cx="71033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5"/>
              </a:rPr>
              <a:t>https://www.mintpressnews.com/cuba-leading-world-fight-against-coronavirus/265771/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2"/>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37" name="Google Shape;437;p32"/>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438" name="Google Shape;438;p32"/>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439" name="Google Shape;439;p32"/>
          <p:cNvSpPr txBox="1">
            <a:spLocks noGrp="1"/>
          </p:cNvSpPr>
          <p:nvPr>
            <p:ph type="title"/>
          </p:nvPr>
        </p:nvSpPr>
        <p:spPr>
          <a:xfrm>
            <a:off x="6811555" y="0"/>
            <a:ext cx="48693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Clr>
                <a:srgbClr val="A4C2F4"/>
              </a:buClr>
              <a:buSzPts val="3000"/>
              <a:buFont typeface="Calibri"/>
              <a:buNone/>
            </a:pPr>
            <a:r>
              <a:rPr lang="en-US">
                <a:solidFill>
                  <a:srgbClr val="A4C2F4"/>
                </a:solidFill>
              </a:rPr>
              <a:t>United States</a:t>
            </a:r>
            <a:endParaRPr>
              <a:solidFill>
                <a:srgbClr val="A4C2F4"/>
              </a:solidFill>
              <a:latin typeface="Calibri"/>
              <a:ea typeface="Calibri"/>
              <a:cs typeface="Calibri"/>
              <a:sym typeface="Calibri"/>
            </a:endParaRPr>
          </a:p>
        </p:txBody>
      </p:sp>
      <p:sp>
        <p:nvSpPr>
          <p:cNvPr id="440" name="Google Shape;440;p32"/>
          <p:cNvSpPr txBox="1">
            <a:spLocks noGrp="1"/>
          </p:cNvSpPr>
          <p:nvPr>
            <p:ph type="title"/>
          </p:nvPr>
        </p:nvSpPr>
        <p:spPr>
          <a:xfrm>
            <a:off x="588275" y="0"/>
            <a:ext cx="48693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Clr>
                <a:srgbClr val="A4C2F4"/>
              </a:buClr>
              <a:buSzPts val="3000"/>
              <a:buFont typeface="Calibri"/>
              <a:buNone/>
            </a:pPr>
            <a:r>
              <a:rPr lang="en-US">
                <a:solidFill>
                  <a:srgbClr val="A4C2F4"/>
                </a:solidFill>
              </a:rPr>
              <a:t>Cuba</a:t>
            </a:r>
            <a:endParaRPr>
              <a:solidFill>
                <a:srgbClr val="A4C2F4"/>
              </a:solidFill>
              <a:latin typeface="Calibri"/>
              <a:ea typeface="Calibri"/>
              <a:cs typeface="Calibri"/>
              <a:sym typeface="Calibri"/>
            </a:endParaRPr>
          </a:p>
        </p:txBody>
      </p:sp>
      <p:sp>
        <p:nvSpPr>
          <p:cNvPr id="441" name="Google Shape;441;p32"/>
          <p:cNvSpPr/>
          <p:nvPr/>
        </p:nvSpPr>
        <p:spPr>
          <a:xfrm>
            <a:off x="5991075" y="-6775"/>
            <a:ext cx="45719" cy="4625270"/>
          </a:xfrm>
          <a:prstGeom prst="rect">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2"/>
          <p:cNvSpPr txBox="1"/>
          <p:nvPr/>
        </p:nvSpPr>
        <p:spPr>
          <a:xfrm>
            <a:off x="182225" y="753350"/>
            <a:ext cx="5681400" cy="47835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000000"/>
              </a:buClr>
              <a:buSzPts val="2200"/>
              <a:buFont typeface="Calibri"/>
              <a:buChar char="●"/>
            </a:pPr>
            <a:r>
              <a:rPr lang="en-US" sz="2200" b="0" i="0" u="none" strike="noStrike" cap="none">
                <a:solidFill>
                  <a:schemeClr val="dk1"/>
                </a:solidFill>
                <a:latin typeface="Calibri"/>
                <a:ea typeface="Calibri"/>
                <a:cs typeface="Calibri"/>
                <a:sym typeface="Calibri"/>
              </a:rPr>
              <a:t>Universal Healthcare System</a:t>
            </a:r>
            <a:endParaRPr/>
          </a:p>
          <a:p>
            <a:pPr marL="463550" marR="0" lvl="4" indent="-374650" algn="l" rtl="0">
              <a:lnSpc>
                <a:spcPct val="100000"/>
              </a:lnSpc>
              <a:spcBef>
                <a:spcPts val="0"/>
              </a:spcBef>
              <a:spcAft>
                <a:spcPts val="0"/>
              </a:spcAft>
              <a:buClr>
                <a:srgbClr val="000000"/>
              </a:buClr>
              <a:buSzPts val="2200"/>
              <a:buFont typeface="Arial"/>
              <a:buChar char="•"/>
            </a:pPr>
            <a:r>
              <a:rPr lang="en-US" sz="2200" b="0" i="0" u="none" strike="noStrike" cap="none">
                <a:solidFill>
                  <a:schemeClr val="dk1"/>
                </a:solidFill>
                <a:latin typeface="Calibri"/>
                <a:ea typeface="Calibri"/>
                <a:cs typeface="Calibri"/>
                <a:sym typeface="Calibri"/>
              </a:rPr>
              <a:t>Emphasis of preventative medicine</a:t>
            </a:r>
            <a:endParaRPr/>
          </a:p>
          <a:p>
            <a:pPr marL="463550" marR="0" lvl="4" indent="-374650" algn="l" rtl="0">
              <a:lnSpc>
                <a:spcPct val="100000"/>
              </a:lnSpc>
              <a:spcBef>
                <a:spcPts val="0"/>
              </a:spcBef>
              <a:spcAft>
                <a:spcPts val="0"/>
              </a:spcAft>
              <a:buClr>
                <a:srgbClr val="000000"/>
              </a:buClr>
              <a:buSzPts val="2200"/>
              <a:buFont typeface="Arial"/>
              <a:buChar char="•"/>
            </a:pPr>
            <a:r>
              <a:rPr lang="en-US" sz="2200" b="0" i="0" u="none" strike="noStrike" cap="none">
                <a:solidFill>
                  <a:schemeClr val="dk1"/>
                </a:solidFill>
                <a:latin typeface="Calibri"/>
                <a:ea typeface="Calibri"/>
                <a:cs typeface="Calibri"/>
                <a:sym typeface="Calibri"/>
              </a:rPr>
              <a:t>Development and testing of antiviral during past epidemics</a:t>
            </a:r>
            <a:endParaRPr/>
          </a:p>
          <a:p>
            <a:pPr marL="463550" marR="0" lvl="4" indent="-374650" algn="l" rtl="0">
              <a:lnSpc>
                <a:spcPct val="100000"/>
              </a:lnSpc>
              <a:spcBef>
                <a:spcPts val="0"/>
              </a:spcBef>
              <a:spcAft>
                <a:spcPts val="0"/>
              </a:spcAft>
              <a:buClr>
                <a:srgbClr val="000000"/>
              </a:buClr>
              <a:buSzPts val="2200"/>
              <a:buFont typeface="Arial"/>
              <a:buChar char="•"/>
            </a:pPr>
            <a:r>
              <a:rPr lang="en-US" sz="2200" b="0" i="0" u="none" strike="noStrike" cap="none">
                <a:solidFill>
                  <a:schemeClr val="dk1"/>
                </a:solidFill>
                <a:latin typeface="Calibri"/>
                <a:ea typeface="Calibri"/>
                <a:cs typeface="Calibri"/>
                <a:sym typeface="Calibri"/>
              </a:rPr>
              <a:t>Medical solidarity (sent doctors abroad to help with COVID-19)</a:t>
            </a:r>
            <a:endParaRPr/>
          </a:p>
          <a:p>
            <a:pPr marL="463550" marR="0" lvl="4" indent="-374650" algn="l" rtl="0">
              <a:lnSpc>
                <a:spcPct val="100000"/>
              </a:lnSpc>
              <a:spcBef>
                <a:spcPts val="0"/>
              </a:spcBef>
              <a:spcAft>
                <a:spcPts val="0"/>
              </a:spcAft>
              <a:buClr>
                <a:srgbClr val="000000"/>
              </a:buClr>
              <a:buSzPts val="2200"/>
              <a:buFont typeface="Arial"/>
              <a:buChar char="•"/>
            </a:pPr>
            <a:r>
              <a:rPr lang="en-US" sz="2200" b="0" i="0" u="none" strike="noStrike" cap="none">
                <a:solidFill>
                  <a:schemeClr val="dk1"/>
                </a:solidFill>
                <a:latin typeface="Calibri"/>
                <a:ea typeface="Calibri"/>
                <a:cs typeface="Calibri"/>
                <a:sym typeface="Calibri"/>
              </a:rPr>
              <a:t>Aggressive public health measures</a:t>
            </a:r>
            <a:endParaRPr sz="2200" b="0" i="0" u="none" strike="noStrike" cap="none">
              <a:solidFill>
                <a:schemeClr val="dk1"/>
              </a:solidFill>
              <a:latin typeface="Calibri"/>
              <a:ea typeface="Calibri"/>
              <a:cs typeface="Calibri"/>
              <a:sym typeface="Calibri"/>
            </a:endParaRPr>
          </a:p>
          <a:p>
            <a:pPr marL="463550" marR="0" lvl="4" indent="-374650" algn="l" rtl="0">
              <a:lnSpc>
                <a:spcPct val="10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5.2 hospital beds per 1,000 people (2.8 in US)</a:t>
            </a:r>
            <a:endParaRPr sz="2200">
              <a:solidFill>
                <a:schemeClr val="dk1"/>
              </a:solidFill>
              <a:latin typeface="Calibri"/>
              <a:ea typeface="Calibri"/>
              <a:cs typeface="Calibri"/>
              <a:sym typeface="Calibri"/>
            </a:endParaRPr>
          </a:p>
          <a:p>
            <a:pPr marL="463550" marR="0" lvl="4" indent="-374650" algn="l" rtl="0">
              <a:lnSpc>
                <a:spcPct val="10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Nationalized factories mobilied to produce masks</a:t>
            </a:r>
            <a:endParaRPr sz="2200">
              <a:solidFill>
                <a:schemeClr val="dk1"/>
              </a:solidFill>
              <a:latin typeface="Calibri"/>
              <a:ea typeface="Calibri"/>
              <a:cs typeface="Calibri"/>
              <a:sym typeface="Calibri"/>
            </a:endParaRPr>
          </a:p>
          <a:p>
            <a:pPr marL="463550" marR="0" lvl="5" indent="-23495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463550" marR="0" lvl="4" indent="-23495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p:txBody>
      </p:sp>
      <p:sp>
        <p:nvSpPr>
          <p:cNvPr id="443" name="Google Shape;443;p32"/>
          <p:cNvSpPr txBox="1"/>
          <p:nvPr/>
        </p:nvSpPr>
        <p:spPr>
          <a:xfrm>
            <a:off x="6322275" y="600950"/>
            <a:ext cx="5681400" cy="4783500"/>
          </a:xfrm>
          <a:prstGeom prst="rect">
            <a:avLst/>
          </a:prstGeom>
          <a:noFill/>
          <a:ln>
            <a:noFill/>
          </a:ln>
        </p:spPr>
        <p:txBody>
          <a:bodyPr spcFirstLastPara="1" wrap="square" lIns="91425" tIns="91425" rIns="91425" bIns="91425" anchor="t" anchorCtr="0">
            <a:noAutofit/>
          </a:bodyPr>
          <a:lstStyle/>
          <a:p>
            <a:pPr marL="457200" marR="0" lvl="0" indent="-374650" algn="l" rtl="0">
              <a:lnSpc>
                <a:spcPct val="100000"/>
              </a:lnSpc>
              <a:spcBef>
                <a:spcPts val="0"/>
              </a:spcBef>
              <a:spcAft>
                <a:spcPts val="0"/>
              </a:spcAft>
              <a:buClr>
                <a:srgbClr val="000000"/>
              </a:buClr>
              <a:buSzPts val="2300"/>
              <a:buFont typeface="Calibri"/>
              <a:buChar char="●"/>
            </a:pPr>
            <a:r>
              <a:rPr lang="en-US" sz="2300" b="0" i="0" u="none" strike="noStrike" cap="none">
                <a:solidFill>
                  <a:schemeClr val="dk1"/>
                </a:solidFill>
                <a:latin typeface="Calibri"/>
                <a:ea typeface="Calibri"/>
                <a:cs typeface="Calibri"/>
                <a:sym typeface="Calibri"/>
              </a:rPr>
              <a:t>Inadequate testing of population</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Confusion and worry over who will pay for testing and treatment</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Prohibitive costs of testing/treatment for suspected COVID-19</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Lack of resources needed to treat everyone affected by COVID-19</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Government loan of $1.5 trillion to banks</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Budget cuts and lack of expansion of health programs such as Medicaid</a:t>
            </a:r>
            <a:endParaRPr sz="2300" b="0" i="0" u="none" strike="noStrike" cap="none">
              <a:solidFill>
                <a:schemeClr val="dk1"/>
              </a:solidFill>
              <a:latin typeface="Calibri"/>
              <a:ea typeface="Calibri"/>
              <a:cs typeface="Calibri"/>
              <a:sym typeface="Calibri"/>
            </a:endParaRPr>
          </a:p>
        </p:txBody>
      </p:sp>
      <p:sp>
        <p:nvSpPr>
          <p:cNvPr id="444" name="Google Shape;444;p32"/>
          <p:cNvSpPr txBox="1"/>
          <p:nvPr/>
        </p:nvSpPr>
        <p:spPr>
          <a:xfrm>
            <a:off x="6314450" y="5738600"/>
            <a:ext cx="5863500" cy="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hlinkClick r:id="rId5"/>
              </a:rPr>
              <a:t>https://portside.org/2020-03-24/cubas-coronavirus-response-putting-other-countries-shame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3"/>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50" name="Google Shape;450;p33"/>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451" name="Google Shape;451;p33"/>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452" name="Google Shape;452;p33"/>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Cuba’s Response to COVID-19</a:t>
            </a:r>
            <a:endParaRPr>
              <a:solidFill>
                <a:srgbClr val="A4C2F4"/>
              </a:solidFill>
              <a:latin typeface="Calibri"/>
              <a:ea typeface="Calibri"/>
              <a:cs typeface="Calibri"/>
              <a:sym typeface="Calibri"/>
            </a:endParaRPr>
          </a:p>
        </p:txBody>
      </p:sp>
      <p:pic>
        <p:nvPicPr>
          <p:cNvPr id="453" name="Google Shape;453;p33"/>
          <p:cNvPicPr preferRelativeResize="0"/>
          <p:nvPr/>
        </p:nvPicPr>
        <p:blipFill rotWithShape="1">
          <a:blip r:embed="rId5">
            <a:alphaModFix/>
          </a:blip>
          <a:srcRect/>
          <a:stretch/>
        </p:blipFill>
        <p:spPr>
          <a:xfrm>
            <a:off x="-15667" y="763500"/>
            <a:ext cx="12192000" cy="1909880"/>
          </a:xfrm>
          <a:prstGeom prst="rect">
            <a:avLst/>
          </a:prstGeom>
          <a:noFill/>
          <a:ln>
            <a:noFill/>
          </a:ln>
        </p:spPr>
      </p:pic>
      <p:pic>
        <p:nvPicPr>
          <p:cNvPr id="454" name="Google Shape;454;p33"/>
          <p:cNvPicPr preferRelativeResize="0"/>
          <p:nvPr/>
        </p:nvPicPr>
        <p:blipFill rotWithShape="1">
          <a:blip r:embed="rId6">
            <a:alphaModFix/>
          </a:blip>
          <a:srcRect/>
          <a:stretch/>
        </p:blipFill>
        <p:spPr>
          <a:xfrm>
            <a:off x="6514669" y="1581180"/>
            <a:ext cx="5207000" cy="1092200"/>
          </a:xfrm>
          <a:prstGeom prst="rect">
            <a:avLst/>
          </a:prstGeom>
          <a:noFill/>
          <a:ln>
            <a:noFill/>
          </a:ln>
        </p:spPr>
      </p:pic>
      <p:pic>
        <p:nvPicPr>
          <p:cNvPr id="455" name="Google Shape;455;p33"/>
          <p:cNvPicPr preferRelativeResize="0"/>
          <p:nvPr/>
        </p:nvPicPr>
        <p:blipFill rotWithShape="1">
          <a:blip r:embed="rId7">
            <a:alphaModFix/>
          </a:blip>
          <a:srcRect/>
          <a:stretch/>
        </p:blipFill>
        <p:spPr>
          <a:xfrm>
            <a:off x="0" y="2737978"/>
            <a:ext cx="10121900" cy="2997200"/>
          </a:xfrm>
          <a:prstGeom prst="rect">
            <a:avLst/>
          </a:prstGeom>
          <a:noFill/>
          <a:ln>
            <a:noFill/>
          </a:ln>
        </p:spPr>
      </p:pic>
      <p:pic>
        <p:nvPicPr>
          <p:cNvPr id="456" name="Google Shape;456;p33"/>
          <p:cNvPicPr preferRelativeResize="0"/>
          <p:nvPr/>
        </p:nvPicPr>
        <p:blipFill rotWithShape="1">
          <a:blip r:embed="rId8">
            <a:alphaModFix/>
          </a:blip>
          <a:srcRect/>
          <a:stretch/>
        </p:blipFill>
        <p:spPr>
          <a:xfrm>
            <a:off x="4957459" y="4994385"/>
            <a:ext cx="2006600" cy="673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4"/>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62" name="Google Shape;462;p34"/>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463" name="Google Shape;463;p34"/>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464" name="Google Shape;464;p34"/>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Taiwan’s COVID-19 Situation</a:t>
            </a:r>
            <a:endParaRPr>
              <a:solidFill>
                <a:srgbClr val="A4C2F4"/>
              </a:solidFill>
              <a:latin typeface="Calibri"/>
              <a:ea typeface="Calibri"/>
              <a:cs typeface="Calibri"/>
              <a:sym typeface="Calibri"/>
            </a:endParaRPr>
          </a:p>
        </p:txBody>
      </p:sp>
      <p:sp>
        <p:nvSpPr>
          <p:cNvPr id="465" name="Google Shape;465;p34"/>
          <p:cNvSpPr txBox="1"/>
          <p:nvPr/>
        </p:nvSpPr>
        <p:spPr>
          <a:xfrm>
            <a:off x="696625" y="1107825"/>
            <a:ext cx="10960500" cy="43191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15000"/>
              </a:lnSpc>
              <a:spcBef>
                <a:spcPts val="0"/>
              </a:spcBef>
              <a:spcAft>
                <a:spcPts val="0"/>
              </a:spcAft>
              <a:buClr>
                <a:srgbClr val="000000"/>
              </a:buClr>
              <a:buSzPts val="2800"/>
              <a:buFont typeface="Calibri"/>
              <a:buChar char="●"/>
            </a:pPr>
            <a:r>
              <a:rPr lang="en-US" sz="2800" b="0" i="0" u="none" strike="noStrike" cap="none">
                <a:solidFill>
                  <a:srgbClr val="333333"/>
                </a:solidFill>
                <a:highlight>
                  <a:srgbClr val="FFFFFF"/>
                </a:highlight>
                <a:latin typeface="Calibri"/>
                <a:ea typeface="Calibri"/>
                <a:cs typeface="Calibri"/>
                <a:sym typeface="Calibri"/>
              </a:rPr>
              <a:t>Close proximity and high travel volume to and from China makes it at high risk for large outbreak</a:t>
            </a:r>
            <a:endParaRPr sz="2800" b="0" i="0" u="none" strike="noStrike" cap="none">
              <a:solidFill>
                <a:srgbClr val="333333"/>
              </a:solidFill>
              <a:highlight>
                <a:srgbClr val="FFFFFF"/>
              </a:highlight>
              <a:latin typeface="Calibri"/>
              <a:ea typeface="Calibri"/>
              <a:cs typeface="Calibri"/>
              <a:sym typeface="Calibri"/>
            </a:endParaRPr>
          </a:p>
          <a:p>
            <a:pPr marL="457200" marR="0" lvl="0" indent="-406400" algn="l" rtl="0">
              <a:lnSpc>
                <a:spcPct val="115000"/>
              </a:lnSpc>
              <a:spcBef>
                <a:spcPts val="0"/>
              </a:spcBef>
              <a:spcAft>
                <a:spcPts val="0"/>
              </a:spcAft>
              <a:buClr>
                <a:srgbClr val="000000"/>
              </a:buClr>
              <a:buSzPts val="2800"/>
              <a:buFont typeface="Calibri"/>
              <a:buChar char="●"/>
            </a:pPr>
            <a:r>
              <a:rPr lang="en-US" sz="2800" b="0" i="0" u="none" strike="noStrike" cap="none">
                <a:solidFill>
                  <a:srgbClr val="333333"/>
                </a:solidFill>
                <a:highlight>
                  <a:srgbClr val="FFFFFF"/>
                </a:highlight>
                <a:latin typeface="Calibri"/>
                <a:ea typeface="Calibri"/>
                <a:cs typeface="Calibri"/>
                <a:sym typeface="Calibri"/>
              </a:rPr>
              <a:t>Original models predicted Taiwan would have some of the highest case numbers</a:t>
            </a:r>
            <a:endParaRPr sz="2800" b="0" i="0" u="none" strike="noStrike" cap="none">
              <a:solidFill>
                <a:srgbClr val="333333"/>
              </a:solidFill>
              <a:highlight>
                <a:srgbClr val="FFFFFF"/>
              </a:highlight>
              <a:latin typeface="Calibri"/>
              <a:ea typeface="Calibri"/>
              <a:cs typeface="Calibri"/>
              <a:sym typeface="Calibri"/>
            </a:endParaRPr>
          </a:p>
          <a:p>
            <a:pPr marL="457200" marR="0" lvl="0" indent="-406400" algn="l" rtl="0">
              <a:lnSpc>
                <a:spcPct val="115000"/>
              </a:lnSpc>
              <a:spcBef>
                <a:spcPts val="0"/>
              </a:spcBef>
              <a:spcAft>
                <a:spcPts val="0"/>
              </a:spcAft>
              <a:buClr>
                <a:srgbClr val="000000"/>
              </a:buClr>
              <a:buSzPts val="2800"/>
              <a:buFont typeface="Calibri"/>
              <a:buChar char="●"/>
            </a:pPr>
            <a:r>
              <a:rPr lang="en-US" sz="2800" b="0" i="0" u="none" strike="noStrike" cap="none">
                <a:solidFill>
                  <a:srgbClr val="333333"/>
                </a:solidFill>
                <a:highlight>
                  <a:srgbClr val="FFFFFF"/>
                </a:highlight>
                <a:latin typeface="Calibri"/>
                <a:ea typeface="Calibri"/>
                <a:cs typeface="Calibri"/>
                <a:sym typeface="Calibri"/>
              </a:rPr>
              <a:t>Only 153 cases as of March 21st (population of 23 million)</a:t>
            </a:r>
            <a:endParaRPr sz="2800" b="0" i="0" u="none" strike="noStrike" cap="none">
              <a:solidFill>
                <a:srgbClr val="333333"/>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466" name="Google Shape;466;p34"/>
          <p:cNvSpPr txBox="1"/>
          <p:nvPr/>
        </p:nvSpPr>
        <p:spPr>
          <a:xfrm>
            <a:off x="3012000" y="5537000"/>
            <a:ext cx="9180000" cy="55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50"/>
              <a:buFont typeface="Arial"/>
              <a:buNone/>
            </a:pPr>
            <a:r>
              <a:rPr lang="en-US" sz="1150" b="0" i="0" u="none" strike="noStrike" cap="none">
                <a:solidFill>
                  <a:srgbClr val="333333"/>
                </a:solidFill>
                <a:highlight>
                  <a:srgbClr val="FFFFFF"/>
                </a:highlight>
                <a:latin typeface="Calibri"/>
                <a:ea typeface="Calibri"/>
                <a:cs typeface="Calibri"/>
                <a:sym typeface="Calibri"/>
              </a:rPr>
              <a:t>Wang CJ, Ng CY, Brook RH. Response to COVID-19 in Taiwan: Big Data Analytics, New Technology, and Proactive Testing. </a:t>
            </a:r>
            <a:r>
              <a:rPr lang="en-US" sz="1150" b="0" i="1" u="none" strike="noStrike" cap="none">
                <a:solidFill>
                  <a:srgbClr val="333333"/>
                </a:solidFill>
                <a:highlight>
                  <a:srgbClr val="FFFFFF"/>
                </a:highlight>
                <a:latin typeface="Calibri"/>
                <a:ea typeface="Calibri"/>
                <a:cs typeface="Calibri"/>
                <a:sym typeface="Calibri"/>
              </a:rPr>
              <a:t>JAMA.</a:t>
            </a:r>
            <a:r>
              <a:rPr lang="en-US" sz="1150" b="0" i="0" u="none" strike="noStrike" cap="none">
                <a:solidFill>
                  <a:srgbClr val="333333"/>
                </a:solidFill>
                <a:highlight>
                  <a:srgbClr val="FFFFFF"/>
                </a:highlight>
                <a:latin typeface="Calibri"/>
                <a:ea typeface="Calibri"/>
                <a:cs typeface="Calibri"/>
                <a:sym typeface="Calibri"/>
              </a:rPr>
              <a:t> Published online March 03, 2020. doi:10.1001/jama.2020.3151</a:t>
            </a:r>
            <a:endParaRPr sz="1150" b="0" i="0" u="none" strike="noStrike" cap="none">
              <a:solidFill>
                <a:srgbClr val="333333"/>
              </a:solidFill>
              <a:highlight>
                <a:srgbClr val="FFFFFF"/>
              </a:highlight>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5"/>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72" name="Google Shape;472;p35"/>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473" name="Google Shape;473;p35"/>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474" name="Google Shape;474;p35"/>
          <p:cNvSpPr txBox="1">
            <a:spLocks noGrp="1"/>
          </p:cNvSpPr>
          <p:nvPr>
            <p:ph type="title"/>
          </p:nvPr>
        </p:nvSpPr>
        <p:spPr>
          <a:xfrm>
            <a:off x="6811555" y="0"/>
            <a:ext cx="48693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Clr>
                <a:srgbClr val="A4C2F4"/>
              </a:buClr>
              <a:buSzPts val="3000"/>
              <a:buFont typeface="Calibri"/>
              <a:buNone/>
            </a:pPr>
            <a:r>
              <a:rPr lang="en-US">
                <a:solidFill>
                  <a:srgbClr val="A4C2F4"/>
                </a:solidFill>
              </a:rPr>
              <a:t>United States</a:t>
            </a:r>
            <a:endParaRPr>
              <a:solidFill>
                <a:srgbClr val="A4C2F4"/>
              </a:solidFill>
              <a:latin typeface="Calibri"/>
              <a:ea typeface="Calibri"/>
              <a:cs typeface="Calibri"/>
              <a:sym typeface="Calibri"/>
            </a:endParaRPr>
          </a:p>
        </p:txBody>
      </p:sp>
      <p:sp>
        <p:nvSpPr>
          <p:cNvPr id="475" name="Google Shape;475;p35"/>
          <p:cNvSpPr txBox="1">
            <a:spLocks noGrp="1"/>
          </p:cNvSpPr>
          <p:nvPr>
            <p:ph type="title"/>
          </p:nvPr>
        </p:nvSpPr>
        <p:spPr>
          <a:xfrm>
            <a:off x="588275" y="0"/>
            <a:ext cx="48693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Clr>
                <a:srgbClr val="A4C2F4"/>
              </a:buClr>
              <a:buSzPts val="3000"/>
              <a:buFont typeface="Calibri"/>
              <a:buNone/>
            </a:pPr>
            <a:r>
              <a:rPr lang="en-US">
                <a:solidFill>
                  <a:srgbClr val="A4C2F4"/>
                </a:solidFill>
              </a:rPr>
              <a:t>Taiwan</a:t>
            </a:r>
            <a:endParaRPr>
              <a:solidFill>
                <a:srgbClr val="A4C2F4"/>
              </a:solidFill>
              <a:latin typeface="Calibri"/>
              <a:ea typeface="Calibri"/>
              <a:cs typeface="Calibri"/>
              <a:sym typeface="Calibri"/>
            </a:endParaRPr>
          </a:p>
        </p:txBody>
      </p:sp>
      <p:sp>
        <p:nvSpPr>
          <p:cNvPr id="476" name="Google Shape;476;p35"/>
          <p:cNvSpPr/>
          <p:nvPr/>
        </p:nvSpPr>
        <p:spPr>
          <a:xfrm>
            <a:off x="5991075" y="-6775"/>
            <a:ext cx="45719" cy="4625270"/>
          </a:xfrm>
          <a:prstGeom prst="rect">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5"/>
          <p:cNvSpPr txBox="1"/>
          <p:nvPr/>
        </p:nvSpPr>
        <p:spPr>
          <a:xfrm>
            <a:off x="-15675" y="642137"/>
            <a:ext cx="6006900" cy="47835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000000"/>
              </a:buClr>
              <a:buSzPts val="2200"/>
              <a:buFont typeface="Calibri"/>
              <a:buChar char="●"/>
            </a:pPr>
            <a:r>
              <a:rPr lang="en-US" sz="2200" b="0" i="0" u="none" strike="noStrike" cap="none">
                <a:solidFill>
                  <a:schemeClr val="dk1"/>
                </a:solidFill>
                <a:latin typeface="Calibri"/>
                <a:ea typeface="Calibri"/>
                <a:cs typeface="Calibri"/>
                <a:sym typeface="Calibri"/>
              </a:rPr>
              <a:t>Aggressive testing immediately</a:t>
            </a:r>
            <a:endParaRPr sz="2200" b="0" i="0" u="none" strike="noStrike" cap="none">
              <a:solidFill>
                <a:schemeClr val="dk1"/>
              </a:solidFill>
              <a:latin typeface="Calibri"/>
              <a:ea typeface="Calibri"/>
              <a:cs typeface="Calibri"/>
              <a:sym typeface="Calibri"/>
            </a:endParaRPr>
          </a:p>
          <a:p>
            <a:pPr marL="914400" marR="0" lvl="1" indent="-368300" algn="l" rtl="0">
              <a:lnSpc>
                <a:spcPct val="100000"/>
              </a:lnSpc>
              <a:spcBef>
                <a:spcPts val="0"/>
              </a:spcBef>
              <a:spcAft>
                <a:spcPts val="0"/>
              </a:spcAft>
              <a:buClr>
                <a:schemeClr val="dk1"/>
              </a:buClr>
              <a:buSzPts val="2200"/>
              <a:buFont typeface="Calibri"/>
              <a:buChar char="○"/>
            </a:pPr>
            <a:r>
              <a:rPr lang="en-US" sz="2200" b="0" i="0" u="none" strike="noStrike" cap="none" dirty="0">
                <a:solidFill>
                  <a:schemeClr val="dk1"/>
                </a:solidFill>
                <a:latin typeface="Calibri"/>
                <a:ea typeface="Calibri"/>
                <a:cs typeface="Calibri"/>
                <a:sym typeface="Calibri"/>
              </a:rPr>
              <a:t>Integration of National Health Insurance database with customs and travel database</a:t>
            </a:r>
            <a:endParaRPr sz="2200" b="0" i="0" u="none" strike="noStrike" cap="none" dirty="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dirty="0">
                <a:solidFill>
                  <a:schemeClr val="dk1"/>
                </a:solidFill>
                <a:latin typeface="Calibri"/>
                <a:ea typeface="Calibri"/>
                <a:cs typeface="Calibri"/>
                <a:sym typeface="Calibri"/>
              </a:rPr>
              <a:t>Payment for all medical care through the single-payer system</a:t>
            </a:r>
            <a:endParaRPr sz="2200" b="0" i="0" u="none" strike="noStrike" cap="none" dirty="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dirty="0">
                <a:solidFill>
                  <a:schemeClr val="dk1"/>
                </a:solidFill>
                <a:latin typeface="Calibri"/>
                <a:ea typeface="Calibri"/>
                <a:cs typeface="Calibri"/>
                <a:sym typeface="Calibri"/>
              </a:rPr>
              <a:t>Government invested $6.66 million USD in production of medical equipment</a:t>
            </a:r>
            <a:endParaRPr sz="2200" b="0" i="0" u="none" strike="noStrike" cap="none" dirty="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dirty="0">
                <a:solidFill>
                  <a:schemeClr val="dk1"/>
                </a:solidFill>
                <a:latin typeface="Calibri"/>
                <a:ea typeface="Calibri"/>
                <a:cs typeface="Calibri"/>
                <a:sym typeface="Calibri"/>
              </a:rPr>
              <a:t>Prior government spending to increase doctors, ICU beds, and public health response</a:t>
            </a:r>
            <a:endParaRPr sz="2200" b="0" i="0" u="none" strike="noStrike" cap="none" dirty="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dirty="0">
                <a:solidFill>
                  <a:schemeClr val="dk1"/>
                </a:solidFill>
                <a:latin typeface="Calibri"/>
                <a:ea typeface="Calibri"/>
                <a:cs typeface="Calibri"/>
                <a:sym typeface="Calibri"/>
              </a:rPr>
              <a:t>3.2 hospital beds per 1,000 (2.8 in US)</a:t>
            </a:r>
            <a:endParaRPr sz="2200" dirty="0">
              <a:solidFill>
                <a:schemeClr val="dk1"/>
              </a:solidFill>
              <a:latin typeface="Calibri"/>
              <a:ea typeface="Calibri"/>
              <a:cs typeface="Calibri"/>
              <a:sym typeface="Calibri"/>
            </a:endParaRPr>
          </a:p>
        </p:txBody>
      </p:sp>
      <p:sp>
        <p:nvSpPr>
          <p:cNvPr id="478" name="Google Shape;478;p35"/>
          <p:cNvSpPr txBox="1"/>
          <p:nvPr/>
        </p:nvSpPr>
        <p:spPr>
          <a:xfrm>
            <a:off x="68225" y="5734825"/>
            <a:ext cx="12108108" cy="55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50"/>
              <a:buFont typeface="Arial"/>
              <a:buNone/>
            </a:pPr>
            <a:r>
              <a:rPr lang="en-US" sz="1150" b="0" i="0" u="none" strike="noStrike" cap="none">
                <a:solidFill>
                  <a:srgbClr val="333333"/>
                </a:solidFill>
                <a:highlight>
                  <a:srgbClr val="FFFFFF"/>
                </a:highlight>
                <a:latin typeface="Calibri"/>
                <a:ea typeface="Calibri"/>
                <a:cs typeface="Calibri"/>
                <a:sym typeface="Calibri"/>
              </a:rPr>
              <a:t>Wang CJ, Ng CY, Brook RH. Response to COVID-19 in Taiwan: Big Data Analytics, New Technology, and Proactive Testing. </a:t>
            </a:r>
            <a:r>
              <a:rPr lang="en-US" sz="1150" b="0" i="1" u="none" strike="noStrike" cap="none">
                <a:solidFill>
                  <a:srgbClr val="333333"/>
                </a:solidFill>
                <a:highlight>
                  <a:srgbClr val="FFFFFF"/>
                </a:highlight>
                <a:latin typeface="Calibri"/>
                <a:ea typeface="Calibri"/>
                <a:cs typeface="Calibri"/>
                <a:sym typeface="Calibri"/>
              </a:rPr>
              <a:t>JAMA.</a:t>
            </a:r>
            <a:r>
              <a:rPr lang="en-US" sz="1150" b="0" i="0" u="none" strike="noStrike" cap="none">
                <a:solidFill>
                  <a:srgbClr val="333333"/>
                </a:solidFill>
                <a:highlight>
                  <a:srgbClr val="FFFFFF"/>
                </a:highlight>
                <a:latin typeface="Calibri"/>
                <a:ea typeface="Calibri"/>
                <a:cs typeface="Calibri"/>
                <a:sym typeface="Calibri"/>
              </a:rPr>
              <a:t> Published online March 03, 2020. doi:10.1001/jama.2020.3151</a:t>
            </a:r>
            <a:endParaRPr sz="1150" b="0" i="0" u="none" strike="noStrike" cap="none">
              <a:solidFill>
                <a:srgbClr val="333333"/>
              </a:solidFill>
              <a:highlight>
                <a:srgbClr val="FFFFFF"/>
              </a:highlight>
              <a:latin typeface="Calibri"/>
              <a:ea typeface="Calibri"/>
              <a:cs typeface="Calibri"/>
              <a:sym typeface="Calibri"/>
            </a:endParaRPr>
          </a:p>
        </p:txBody>
      </p:sp>
      <p:sp>
        <p:nvSpPr>
          <p:cNvPr id="479" name="Google Shape;479;p35"/>
          <p:cNvSpPr txBox="1"/>
          <p:nvPr/>
        </p:nvSpPr>
        <p:spPr>
          <a:xfrm>
            <a:off x="6322275" y="600950"/>
            <a:ext cx="5681400" cy="4783500"/>
          </a:xfrm>
          <a:prstGeom prst="rect">
            <a:avLst/>
          </a:prstGeom>
          <a:noFill/>
          <a:ln>
            <a:noFill/>
          </a:ln>
        </p:spPr>
        <p:txBody>
          <a:bodyPr spcFirstLastPara="1" wrap="square" lIns="91425" tIns="91425" rIns="91425" bIns="91425" anchor="t" anchorCtr="0">
            <a:noAutofit/>
          </a:bodyPr>
          <a:lstStyle/>
          <a:p>
            <a:pPr marL="457200" marR="0" lvl="0" indent="-374650" algn="l" rtl="0">
              <a:lnSpc>
                <a:spcPct val="100000"/>
              </a:lnSpc>
              <a:spcBef>
                <a:spcPts val="0"/>
              </a:spcBef>
              <a:spcAft>
                <a:spcPts val="0"/>
              </a:spcAft>
              <a:buClr>
                <a:srgbClr val="000000"/>
              </a:buClr>
              <a:buSzPts val="2300"/>
              <a:buFont typeface="Calibri"/>
              <a:buChar char="●"/>
            </a:pPr>
            <a:r>
              <a:rPr lang="en-US" sz="2300" b="0" i="0" u="none" strike="noStrike" cap="none">
                <a:solidFill>
                  <a:schemeClr val="dk1"/>
                </a:solidFill>
                <a:latin typeface="Calibri"/>
                <a:ea typeface="Calibri"/>
                <a:cs typeface="Calibri"/>
                <a:sym typeface="Calibri"/>
              </a:rPr>
              <a:t>Inadequate testing of population</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Confusion and worry over who will pay for testing and treatment</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Prohibitive costs of testing/treatment for suspected COVID-19</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Lack of resources needed to treat everyone affected by COVID-19</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Government loan of $1.5 trillion to banks</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Budget cuts and lack of expansion of health programs such as Medicaid</a:t>
            </a:r>
            <a:endParaRPr sz="2300" b="0" i="0" u="none" strike="noStrike" cap="none">
              <a:solidFill>
                <a:schemeClr val="dk1"/>
              </a:solidFill>
              <a:latin typeface="Calibri"/>
              <a:ea typeface="Calibri"/>
              <a:cs typeface="Calibri"/>
              <a:sym typeface="Calibri"/>
            </a:endParaRPr>
          </a:p>
        </p:txBody>
      </p:sp>
      <p:pic>
        <p:nvPicPr>
          <p:cNvPr id="480" name="Google Shape;480;p35"/>
          <p:cNvPicPr preferRelativeResize="0"/>
          <p:nvPr/>
        </p:nvPicPr>
        <p:blipFill rotWithShape="1">
          <a:blip r:embed="rId5">
            <a:alphaModFix/>
          </a:blip>
          <a:srcRect/>
          <a:stretch/>
        </p:blipFill>
        <p:spPr>
          <a:xfrm>
            <a:off x="1425940" y="5406308"/>
            <a:ext cx="9283700" cy="419100"/>
          </a:xfrm>
          <a:prstGeom prst="rect">
            <a:avLst/>
          </a:prstGeom>
          <a:noFill/>
          <a:ln>
            <a:noFill/>
          </a:ln>
        </p:spPr>
      </p:pic>
      <p:pic>
        <p:nvPicPr>
          <p:cNvPr id="481" name="Google Shape;481;p35"/>
          <p:cNvPicPr preferRelativeResize="0"/>
          <p:nvPr/>
        </p:nvPicPr>
        <p:blipFill rotWithShape="1">
          <a:blip r:embed="rId6">
            <a:alphaModFix/>
          </a:blip>
          <a:srcRect/>
          <a:stretch/>
        </p:blipFill>
        <p:spPr>
          <a:xfrm>
            <a:off x="1661644" y="4741933"/>
            <a:ext cx="8750300" cy="723900"/>
          </a:xfrm>
          <a:prstGeom prst="rect">
            <a:avLst/>
          </a:prstGeom>
          <a:noFill/>
          <a:ln>
            <a:noFill/>
          </a:ln>
        </p:spPr>
      </p:pic>
      <p:sp>
        <p:nvSpPr>
          <p:cNvPr id="482" name="Google Shape;482;p35"/>
          <p:cNvSpPr txBox="1"/>
          <p:nvPr/>
        </p:nvSpPr>
        <p:spPr>
          <a:xfrm>
            <a:off x="2030869" y="4337062"/>
            <a:ext cx="3983065"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Tests per million people</a:t>
            </a:r>
            <a:endParaRPr sz="2200" b="1"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6"/>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88" name="Google Shape;488;p36"/>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489" name="Google Shape;489;p36"/>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490" name="Google Shape;490;p36"/>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Taiwan’s Response to COVID-19</a:t>
            </a:r>
            <a:endParaRPr>
              <a:solidFill>
                <a:srgbClr val="A4C2F4"/>
              </a:solidFill>
              <a:latin typeface="Calibri"/>
              <a:ea typeface="Calibri"/>
              <a:cs typeface="Calibri"/>
              <a:sym typeface="Calibri"/>
            </a:endParaRPr>
          </a:p>
        </p:txBody>
      </p:sp>
      <p:sp>
        <p:nvSpPr>
          <p:cNvPr id="491" name="Google Shape;491;p36"/>
          <p:cNvSpPr txBox="1"/>
          <p:nvPr/>
        </p:nvSpPr>
        <p:spPr>
          <a:xfrm>
            <a:off x="232225" y="882400"/>
            <a:ext cx="11424900" cy="3000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200"/>
              <a:buFont typeface="Arial"/>
              <a:buNone/>
            </a:pPr>
            <a:r>
              <a:rPr lang="en-US" sz="2200" b="0" i="0" u="none" strike="noStrike" cap="none">
                <a:solidFill>
                  <a:srgbClr val="2A2A2A"/>
                </a:solidFill>
                <a:highlight>
                  <a:srgbClr val="FFFFFF"/>
                </a:highlight>
                <a:latin typeface="Calibri"/>
                <a:ea typeface="Calibri"/>
                <a:cs typeface="Calibri"/>
                <a:sym typeface="Calibri"/>
              </a:rPr>
              <a:t>“Taiwan’s health insurance lets everyone not be afraid to go to the hospital. </a:t>
            </a:r>
            <a:r>
              <a:rPr lang="en-US" sz="2200" b="1" i="0" u="none" strike="noStrike" cap="none">
                <a:solidFill>
                  <a:srgbClr val="2A2A2A"/>
                </a:solidFill>
                <a:highlight>
                  <a:srgbClr val="FFFFFF"/>
                </a:highlight>
                <a:latin typeface="Calibri"/>
                <a:ea typeface="Calibri"/>
                <a:cs typeface="Calibri"/>
                <a:sym typeface="Calibri"/>
              </a:rPr>
              <a:t>If you suspect you have coronavirus, you won’t have to worry that you can’t afford the hospital visit to get tested,</a:t>
            </a:r>
            <a:r>
              <a:rPr lang="en-US" sz="2200" b="0" i="0" u="none" strike="noStrike" cap="none">
                <a:solidFill>
                  <a:srgbClr val="2A2A2A"/>
                </a:solidFill>
                <a:highlight>
                  <a:srgbClr val="FFFFFF"/>
                </a:highlight>
                <a:latin typeface="Calibri"/>
                <a:ea typeface="Calibri"/>
                <a:cs typeface="Calibri"/>
                <a:sym typeface="Calibri"/>
              </a:rPr>
              <a:t>” she said.</a:t>
            </a:r>
            <a:endParaRPr sz="2200" b="0" i="0" u="none" strike="noStrike" cap="none">
              <a:solidFill>
                <a:srgbClr val="2A2A2A"/>
              </a:solidFill>
              <a:highlight>
                <a:srgbClr val="FFFFFF"/>
              </a:highlight>
              <a:latin typeface="Calibri"/>
              <a:ea typeface="Calibri"/>
              <a:cs typeface="Calibri"/>
              <a:sym typeface="Calibri"/>
            </a:endParaRPr>
          </a:p>
          <a:p>
            <a:pPr marL="0" marR="0" lvl="0" indent="0" algn="l" rtl="0">
              <a:lnSpc>
                <a:spcPct val="115000"/>
              </a:lnSpc>
              <a:spcBef>
                <a:spcPts val="1800"/>
              </a:spcBef>
              <a:spcAft>
                <a:spcPts val="0"/>
              </a:spcAft>
              <a:buClr>
                <a:srgbClr val="000000"/>
              </a:buClr>
              <a:buSzPts val="2200"/>
              <a:buFont typeface="Arial"/>
              <a:buNone/>
            </a:pPr>
            <a:r>
              <a:rPr lang="en-US" sz="2200" b="0" i="0" u="none" strike="noStrike" cap="none">
                <a:solidFill>
                  <a:srgbClr val="2A2A2A"/>
                </a:solidFill>
                <a:highlight>
                  <a:srgbClr val="FFFFFF"/>
                </a:highlight>
                <a:latin typeface="Calibri"/>
                <a:ea typeface="Calibri"/>
                <a:cs typeface="Calibri"/>
                <a:sym typeface="Calibri"/>
              </a:rPr>
              <a:t>“You can get a free test, and if you’re forced to be isolated, during the 14 days, </a:t>
            </a:r>
            <a:r>
              <a:rPr lang="en-US" sz="2200" b="1" i="0" u="none" strike="noStrike" cap="none">
                <a:solidFill>
                  <a:srgbClr val="2A2A2A"/>
                </a:solidFill>
                <a:highlight>
                  <a:srgbClr val="FFFFFF"/>
                </a:highlight>
                <a:latin typeface="Calibri"/>
                <a:ea typeface="Calibri"/>
                <a:cs typeface="Calibri"/>
                <a:sym typeface="Calibri"/>
              </a:rPr>
              <a:t>we pay for your food, lodging and medical care,</a:t>
            </a:r>
            <a:r>
              <a:rPr lang="en-US" sz="2200" b="0" i="0" u="none" strike="noStrike" cap="none">
                <a:solidFill>
                  <a:srgbClr val="2A2A2A"/>
                </a:solidFill>
                <a:highlight>
                  <a:srgbClr val="FFFFFF"/>
                </a:highlight>
                <a:latin typeface="Calibri"/>
                <a:ea typeface="Calibri"/>
                <a:cs typeface="Calibri"/>
                <a:sym typeface="Calibri"/>
              </a:rPr>
              <a:t>” Kolas said. “So no one would avoid seeing the doctor because they can’t pay for health care.”- Kolas Yotaka Taiwan government spokesperson (1)</a:t>
            </a:r>
            <a:endParaRPr sz="2200" b="0" i="0" u="none" strike="noStrike" cap="none">
              <a:solidFill>
                <a:srgbClr val="2A2A2A"/>
              </a:solidFill>
              <a:highlight>
                <a:srgbClr val="FFFFFF"/>
              </a:highlight>
              <a:latin typeface="Calibri"/>
              <a:ea typeface="Calibri"/>
              <a:cs typeface="Calibri"/>
              <a:sym typeface="Calibri"/>
            </a:endParaRPr>
          </a:p>
        </p:txBody>
      </p:sp>
      <p:sp>
        <p:nvSpPr>
          <p:cNvPr id="492" name="Google Shape;492;p36"/>
          <p:cNvSpPr txBox="1"/>
          <p:nvPr/>
        </p:nvSpPr>
        <p:spPr>
          <a:xfrm>
            <a:off x="120450" y="5597300"/>
            <a:ext cx="11951100" cy="3888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Clr>
                <a:srgbClr val="000000"/>
              </a:buClr>
              <a:buSzPts val="1200"/>
              <a:buFont typeface="Times New Roman"/>
              <a:buAutoNum type="arabicParenR"/>
            </a:pPr>
            <a:r>
              <a:rPr lang="en-US" sz="1200" b="0" i="0" u="sng" strike="noStrike" cap="none">
                <a:solidFill>
                  <a:srgbClr val="0000FF"/>
                </a:solidFill>
                <a:latin typeface="Times New Roman"/>
                <a:ea typeface="Times New Roman"/>
                <a:cs typeface="Times New Roman"/>
                <a:sym typeface="Times New Roman"/>
                <a:hlinkClick r:id="rId5"/>
              </a:rPr>
              <a:t>https://www.nbcnews.com/health/health-news/what-taiwan-can-teach-world-fighting-coronavirus-n1153826</a:t>
            </a:r>
            <a:endParaRPr sz="1200" b="0" i="0" u="sng" strike="noStrike" cap="none">
              <a:solidFill>
                <a:srgbClr val="0000FF"/>
              </a:solidFill>
              <a:latin typeface="Times New Roman"/>
              <a:ea typeface="Times New Roman"/>
              <a:cs typeface="Times New Roman"/>
              <a:sym typeface="Times New Roman"/>
            </a:endParaRPr>
          </a:p>
          <a:p>
            <a:pPr marL="457200" marR="0" lvl="0" indent="-304800" algn="l" rtl="0">
              <a:lnSpc>
                <a:spcPct val="115000"/>
              </a:lnSpc>
              <a:spcBef>
                <a:spcPts val="0"/>
              </a:spcBef>
              <a:spcAft>
                <a:spcPts val="0"/>
              </a:spcAft>
              <a:buClr>
                <a:srgbClr val="0000FF"/>
              </a:buClr>
              <a:buSzPts val="1200"/>
              <a:buFont typeface="Times New Roman"/>
              <a:buAutoNum type="arabicParenR"/>
            </a:pPr>
            <a:r>
              <a:rPr lang="en-US" sz="700" b="0" i="0" u="none" strike="noStrike" cap="none">
                <a:solidFill>
                  <a:schemeClr val="dk1"/>
                </a:solidFill>
                <a:latin typeface="Times New Roman"/>
                <a:ea typeface="Times New Roman"/>
                <a:cs typeface="Times New Roman"/>
                <a:sym typeface="Times New Roman"/>
              </a:rPr>
              <a:t> </a:t>
            </a:r>
            <a:r>
              <a:rPr lang="en-US" sz="700" b="0" i="0" u="none" strike="noStrike" cap="none">
                <a:solidFill>
                  <a:schemeClr val="dk1"/>
                </a:solidFill>
                <a:uFill>
                  <a:noFill/>
                </a:uFill>
                <a:latin typeface="Times New Roman"/>
                <a:ea typeface="Times New Roman"/>
                <a:cs typeface="Times New Roman"/>
                <a:sym typeface="Times New Roman"/>
                <a:hlinkClick r:id="rId6"/>
              </a:rPr>
              <a:t> </a:t>
            </a:r>
            <a:r>
              <a:rPr lang="en-US" sz="1200" b="0" i="0" u="sng" strike="noStrike" cap="none">
                <a:solidFill>
                  <a:srgbClr val="0000FF"/>
                </a:solidFill>
                <a:latin typeface="Times New Roman"/>
                <a:ea typeface="Times New Roman"/>
                <a:cs typeface="Times New Roman"/>
                <a:sym typeface="Times New Roman"/>
                <a:hlinkClick r:id="rId6"/>
              </a:rPr>
              <a:t>https://time.com/5802293/coronavirus-covid19-singapore-hong-kong-taiwan/</a:t>
            </a:r>
            <a:endParaRPr sz="1200" b="0" i="0" u="sng" strike="noStrike" cap="none">
              <a:solidFill>
                <a:srgbClr val="0000FF"/>
              </a:solidFill>
              <a:latin typeface="Times New Roman"/>
              <a:ea typeface="Times New Roman"/>
              <a:cs typeface="Times New Roman"/>
              <a:sym typeface="Times New Roman"/>
            </a:endParaRPr>
          </a:p>
        </p:txBody>
      </p:sp>
      <p:sp>
        <p:nvSpPr>
          <p:cNvPr id="493" name="Google Shape;493;p36"/>
          <p:cNvSpPr txBox="1"/>
          <p:nvPr/>
        </p:nvSpPr>
        <p:spPr>
          <a:xfrm>
            <a:off x="193525" y="4216950"/>
            <a:ext cx="11502300" cy="127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 </a:t>
            </a:r>
            <a:r>
              <a:rPr lang="en-US" sz="2200" b="0" i="0" u="none" strike="noStrike" cap="none">
                <a:solidFill>
                  <a:schemeClr val="dk1"/>
                </a:solidFill>
                <a:highlight>
                  <a:srgbClr val="FFFFFF"/>
                </a:highlight>
                <a:latin typeface="Calibri"/>
                <a:ea typeface="Calibri"/>
                <a:cs typeface="Calibri"/>
                <a:sym typeface="Calibri"/>
              </a:rPr>
              <a:t>“The U.S. has enormous capacity,” says Wang, the Stanford professor. But he notes that it “</a:t>
            </a:r>
            <a:r>
              <a:rPr lang="en-US" sz="2200" b="1" i="0" u="none" strike="noStrike" cap="none">
                <a:solidFill>
                  <a:schemeClr val="dk1"/>
                </a:solidFill>
                <a:highlight>
                  <a:srgbClr val="FFFFFF"/>
                </a:highlight>
                <a:latin typeface="Calibri"/>
                <a:ea typeface="Calibri"/>
                <a:cs typeface="Calibri"/>
                <a:sym typeface="Calibri"/>
              </a:rPr>
              <a:t>needs to mount a coordinated effort, like Taiwan</a:t>
            </a:r>
            <a:r>
              <a:rPr lang="en-US" sz="2200" b="0" i="0" u="none" strike="noStrike" cap="none">
                <a:solidFill>
                  <a:schemeClr val="dk1"/>
                </a:solidFill>
                <a:highlight>
                  <a:srgbClr val="FFFFFF"/>
                </a:highlight>
                <a:latin typeface="Calibri"/>
                <a:ea typeface="Calibri"/>
                <a:cs typeface="Calibri"/>
                <a:sym typeface="Calibri"/>
              </a:rPr>
              <a:t>, because the infection impacts many aspects of society and really affects people’s lives.” (2)</a:t>
            </a:r>
            <a:endParaRPr sz="2200" b="0" i="0" u="none" strike="noStrike" cap="none">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8"/>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99" name="Google Shape;499;p38"/>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500" name="Google Shape;500;p38"/>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501" name="Google Shape;501;p38"/>
          <p:cNvSpPr txBox="1">
            <a:spLocks noGrp="1"/>
          </p:cNvSpPr>
          <p:nvPr>
            <p:ph type="title"/>
          </p:nvPr>
        </p:nvSpPr>
        <p:spPr>
          <a:xfrm>
            <a:off x="-15675" y="0"/>
            <a:ext cx="12192000" cy="14640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What do nations controlling COVID-19 well have that the US doesn’t?</a:t>
            </a:r>
            <a:endParaRPr>
              <a:solidFill>
                <a:srgbClr val="A4C2F4"/>
              </a:solidFill>
              <a:latin typeface="Calibri"/>
              <a:ea typeface="Calibri"/>
              <a:cs typeface="Calibri"/>
              <a:sym typeface="Calibri"/>
            </a:endParaRPr>
          </a:p>
        </p:txBody>
      </p:sp>
      <p:sp>
        <p:nvSpPr>
          <p:cNvPr id="502" name="Google Shape;502;p38"/>
          <p:cNvSpPr txBox="1"/>
          <p:nvPr/>
        </p:nvSpPr>
        <p:spPr>
          <a:xfrm>
            <a:off x="696625" y="1619650"/>
            <a:ext cx="10960500" cy="43191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Clr>
                <a:srgbClr val="000000"/>
              </a:buClr>
              <a:buSzPts val="2200"/>
              <a:buFont typeface="Calibri"/>
              <a:buChar char="●"/>
            </a:pPr>
            <a:r>
              <a:rPr lang="en-US" sz="2200" b="1" i="0" u="none" strike="noStrike" cap="none">
                <a:solidFill>
                  <a:schemeClr val="dk1"/>
                </a:solidFill>
                <a:latin typeface="Calibri"/>
                <a:ea typeface="Calibri"/>
                <a:cs typeface="Calibri"/>
                <a:sym typeface="Calibri"/>
              </a:rPr>
              <a:t>Universal healthcare</a:t>
            </a:r>
            <a:endParaRPr sz="2200" b="1" i="0" u="none" strike="noStrike" cap="none">
              <a:solidFill>
                <a:schemeClr val="dk1"/>
              </a:solidFill>
              <a:latin typeface="Calibri"/>
              <a:ea typeface="Calibri"/>
              <a:cs typeface="Calibri"/>
              <a:sym typeface="Calibri"/>
            </a:endParaRPr>
          </a:p>
          <a:p>
            <a:pPr marL="914400" marR="0" lvl="1" indent="-368300" algn="l" rtl="0">
              <a:lnSpc>
                <a:spcPct val="115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care for everyone in need</a:t>
            </a:r>
            <a:endParaRPr sz="2200" b="0" i="0" u="none" strike="noStrike" cap="none">
              <a:solidFill>
                <a:schemeClr val="dk1"/>
              </a:solidFill>
              <a:latin typeface="Calibri"/>
              <a:ea typeface="Calibri"/>
              <a:cs typeface="Calibri"/>
              <a:sym typeface="Calibri"/>
            </a:endParaRPr>
          </a:p>
          <a:p>
            <a:pPr marL="914400" marR="0" lvl="1" indent="-368300" algn="l" rtl="0">
              <a:lnSpc>
                <a:spcPct val="115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infrastructure to support universal need</a:t>
            </a:r>
            <a:endParaRPr sz="2200" b="0" i="0" u="none" strike="noStrike" cap="none">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Calibri"/>
              <a:buChar char="●"/>
            </a:pPr>
            <a:r>
              <a:rPr lang="en-US" sz="2200" b="1" i="0" u="none" strike="noStrike" cap="none">
                <a:solidFill>
                  <a:schemeClr val="dk1"/>
                </a:solidFill>
                <a:latin typeface="Calibri"/>
                <a:ea typeface="Calibri"/>
                <a:cs typeface="Calibri"/>
                <a:sym typeface="Calibri"/>
              </a:rPr>
              <a:t>Government investment in the healthcare system- not healthcare budget cuts</a:t>
            </a:r>
            <a:endParaRPr sz="2200" b="1" i="0" u="none" strike="noStrike" cap="none">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rgbClr val="000000"/>
              </a:buClr>
              <a:buSzPts val="2200"/>
              <a:buFont typeface="Calibri"/>
              <a:buChar char="●"/>
            </a:pPr>
            <a:r>
              <a:rPr lang="en-US" sz="2200" b="0" i="0" u="none" strike="noStrike" cap="none">
                <a:solidFill>
                  <a:schemeClr val="dk1"/>
                </a:solidFill>
                <a:latin typeface="Calibri"/>
                <a:ea typeface="Calibri"/>
                <a:cs typeface="Calibri"/>
                <a:sym typeface="Calibri"/>
              </a:rPr>
              <a:t>Aggressive early testing</a:t>
            </a:r>
            <a:endParaRPr sz="2200" b="0" i="0" u="none" strike="noStrike" cap="none">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rgbClr val="000000"/>
              </a:buClr>
              <a:buSzPts val="2200"/>
              <a:buFont typeface="Calibri"/>
              <a:buChar char="●"/>
            </a:pPr>
            <a:r>
              <a:rPr lang="en-US" sz="2200" b="0" i="0" u="none" strike="noStrike" cap="none">
                <a:solidFill>
                  <a:schemeClr val="dk1"/>
                </a:solidFill>
                <a:latin typeface="Calibri"/>
                <a:ea typeface="Calibri"/>
                <a:cs typeface="Calibri"/>
                <a:sym typeface="Calibri"/>
              </a:rPr>
              <a:t>Unified approach</a:t>
            </a:r>
            <a:endParaRPr sz="2200" b="0" i="0" u="none" strike="noStrike" cap="none">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rgbClr val="000000"/>
              </a:buClr>
              <a:buSzPts val="2200"/>
              <a:buFont typeface="Calibri"/>
              <a:buChar char="●"/>
            </a:pPr>
            <a:r>
              <a:rPr lang="en-US" sz="2200" b="0" i="0" u="none" strike="noStrike" cap="none">
                <a:solidFill>
                  <a:schemeClr val="dk1"/>
                </a:solidFill>
                <a:latin typeface="Calibri"/>
                <a:ea typeface="Calibri"/>
                <a:cs typeface="Calibri"/>
                <a:sym typeface="Calibri"/>
              </a:rPr>
              <a:t>Quick action</a:t>
            </a:r>
            <a:endParaRPr sz="2200" b="0" i="0" u="none" strike="noStrike" cap="none">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rgbClr val="000000"/>
              </a:buClr>
              <a:buSzPts val="2200"/>
              <a:buFont typeface="Calibri"/>
              <a:buChar char="●"/>
            </a:pPr>
            <a:r>
              <a:rPr lang="en-US" sz="2200" b="0" i="0" u="none" strike="noStrike" cap="none">
                <a:solidFill>
                  <a:schemeClr val="dk1"/>
                </a:solidFill>
                <a:latin typeface="Calibri"/>
                <a:ea typeface="Calibri"/>
                <a:cs typeface="Calibri"/>
                <a:sym typeface="Calibri"/>
              </a:rPr>
              <a:t>Social protections for people affected by COVID-19</a:t>
            </a:r>
            <a:endParaRPr sz="2200" b="0" i="0" u="none" strike="noStrike" cap="none">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Taiwan, South Korea</a:t>
            </a:r>
            <a:r>
              <a:rPr lang="en-US" sz="2200">
                <a:solidFill>
                  <a:schemeClr val="dk1"/>
                </a:solidFill>
                <a:latin typeface="Calibri"/>
                <a:ea typeface="Calibri"/>
                <a:cs typeface="Calibri"/>
                <a:sym typeface="Calibri"/>
              </a:rPr>
              <a:t>- </a:t>
            </a:r>
            <a:r>
              <a:rPr lang="en-US" sz="2200" b="0" i="0" u="none" strike="noStrike" cap="none">
                <a:solidFill>
                  <a:schemeClr val="dk1"/>
                </a:solidFill>
                <a:latin typeface="Calibri"/>
                <a:ea typeface="Calibri"/>
                <a:cs typeface="Calibri"/>
                <a:sym typeface="Calibri"/>
              </a:rPr>
              <a:t>hard hit by SARS</a:t>
            </a:r>
            <a:endParaRPr sz="2200" b="0" i="0" u="none" strike="noStrike" cap="none">
              <a:solidFill>
                <a:schemeClr val="dk1"/>
              </a:solidFill>
              <a:latin typeface="Calibri"/>
              <a:ea typeface="Calibri"/>
              <a:cs typeface="Calibri"/>
              <a:sym typeface="Calibri"/>
            </a:endParaRPr>
          </a:p>
          <a:p>
            <a:pPr marL="914400" marR="0" lvl="1" indent="-368300" algn="l" rtl="0">
              <a:lnSpc>
                <a:spcPct val="115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SARS exposed the cracks in their systems and they learned from them to ensure the same mistakes were not repeated</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9"/>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508" name="Google Shape;508;p39"/>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509" name="Google Shape;509;p39"/>
          <p:cNvPicPr preferRelativeResize="0"/>
          <p:nvPr/>
        </p:nvPicPr>
        <p:blipFill rotWithShape="1">
          <a:blip r:embed="rId4">
            <a:alphaModFix/>
          </a:blip>
          <a:srcRect/>
          <a:stretch/>
        </p:blipFill>
        <p:spPr>
          <a:xfrm>
            <a:off x="7806600" y="6094400"/>
            <a:ext cx="4385399" cy="763600"/>
          </a:xfrm>
          <a:prstGeom prst="rect">
            <a:avLst/>
          </a:prstGeom>
          <a:noFill/>
          <a:ln>
            <a:noFill/>
          </a:ln>
        </p:spPr>
      </p:pic>
      <p:pic>
        <p:nvPicPr>
          <p:cNvPr id="510" name="Google Shape;510;p39"/>
          <p:cNvPicPr preferRelativeResize="0"/>
          <p:nvPr/>
        </p:nvPicPr>
        <p:blipFill rotWithShape="1">
          <a:blip r:embed="rId5">
            <a:alphaModFix/>
          </a:blip>
          <a:srcRect/>
          <a:stretch/>
        </p:blipFill>
        <p:spPr>
          <a:xfrm>
            <a:off x="0" y="0"/>
            <a:ext cx="5871291" cy="6094400"/>
          </a:xfrm>
          <a:prstGeom prst="rect">
            <a:avLst/>
          </a:prstGeom>
          <a:noFill/>
          <a:ln>
            <a:noFill/>
          </a:ln>
        </p:spPr>
      </p:pic>
      <p:sp>
        <p:nvSpPr>
          <p:cNvPr id="511" name="Google Shape;511;p39"/>
          <p:cNvSpPr txBox="1"/>
          <p:nvPr/>
        </p:nvSpPr>
        <p:spPr>
          <a:xfrm>
            <a:off x="6269725" y="603775"/>
            <a:ext cx="5495700" cy="41334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Calibri"/>
              <a:buChar char="●"/>
            </a:pPr>
            <a:r>
              <a:rPr lang="en-US" sz="2400" b="1" i="0" u="none" strike="noStrike" cap="none">
                <a:solidFill>
                  <a:srgbClr val="000000"/>
                </a:solidFill>
                <a:latin typeface="Calibri"/>
                <a:ea typeface="Calibri"/>
                <a:cs typeface="Calibri"/>
                <a:sym typeface="Calibri"/>
              </a:rPr>
              <a:t>Single-payer healthcare provides nations with a unified health system to quickly and effectively tackle pandemics </a:t>
            </a:r>
            <a:endParaRPr sz="2400" b="1"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Single-payer alone cannot adequately control an outbreak, but an outbreak cannot be controlled without it</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Other social protections, such as paid sick leave, are necessary to effectively combat a pandemic </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Additional public health measures, such as a Pandemic Response Team are also necessary</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1"/>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517" name="Google Shape;517;p41"/>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518" name="Google Shape;518;p41"/>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519" name="Google Shape;519;p41"/>
          <p:cNvSpPr txBox="1">
            <a:spLocks noGrp="1"/>
          </p:cNvSpPr>
          <p:nvPr>
            <p:ph type="title"/>
          </p:nvPr>
        </p:nvSpPr>
        <p:spPr>
          <a:xfrm>
            <a:off x="-15675" y="0"/>
            <a:ext cx="12192000" cy="14088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People of all ideologies are embracing Medicare for All</a:t>
            </a:r>
            <a:endParaRPr>
              <a:solidFill>
                <a:srgbClr val="A4C2F4"/>
              </a:solidFill>
              <a:latin typeface="Calibri"/>
              <a:ea typeface="Calibri"/>
              <a:cs typeface="Calibri"/>
              <a:sym typeface="Calibri"/>
            </a:endParaRPr>
          </a:p>
        </p:txBody>
      </p:sp>
      <p:pic>
        <p:nvPicPr>
          <p:cNvPr id="520" name="Google Shape;520;p41"/>
          <p:cNvPicPr preferRelativeResize="0"/>
          <p:nvPr/>
        </p:nvPicPr>
        <p:blipFill rotWithShape="1">
          <a:blip r:embed="rId5">
            <a:alphaModFix/>
          </a:blip>
          <a:srcRect/>
          <a:stretch/>
        </p:blipFill>
        <p:spPr>
          <a:xfrm>
            <a:off x="-262" y="1650775"/>
            <a:ext cx="12192528" cy="1408800"/>
          </a:xfrm>
          <a:prstGeom prst="rect">
            <a:avLst/>
          </a:prstGeom>
          <a:noFill/>
          <a:ln>
            <a:noFill/>
          </a:ln>
        </p:spPr>
      </p:pic>
      <p:pic>
        <p:nvPicPr>
          <p:cNvPr id="521" name="Google Shape;521;p41"/>
          <p:cNvPicPr preferRelativeResize="0"/>
          <p:nvPr/>
        </p:nvPicPr>
        <p:blipFill rotWithShape="1">
          <a:blip r:embed="rId6">
            <a:alphaModFix/>
          </a:blip>
          <a:srcRect/>
          <a:stretch/>
        </p:blipFill>
        <p:spPr>
          <a:xfrm>
            <a:off x="0" y="3059575"/>
            <a:ext cx="12000426" cy="1408800"/>
          </a:xfrm>
          <a:prstGeom prst="rect">
            <a:avLst/>
          </a:prstGeom>
          <a:noFill/>
          <a:ln>
            <a:noFill/>
          </a:ln>
        </p:spPr>
      </p:pic>
      <p:sp>
        <p:nvSpPr>
          <p:cNvPr id="522" name="Google Shape;522;p41"/>
          <p:cNvSpPr/>
          <p:nvPr/>
        </p:nvSpPr>
        <p:spPr>
          <a:xfrm>
            <a:off x="4706150" y="2796475"/>
            <a:ext cx="1006200" cy="26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1"/>
          <p:cNvSpPr/>
          <p:nvPr/>
        </p:nvSpPr>
        <p:spPr>
          <a:xfrm>
            <a:off x="5942200" y="2796475"/>
            <a:ext cx="1006200" cy="26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41"/>
          <p:cNvSpPr/>
          <p:nvPr/>
        </p:nvSpPr>
        <p:spPr>
          <a:xfrm>
            <a:off x="4706150" y="3059575"/>
            <a:ext cx="1006200" cy="26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41"/>
          <p:cNvSpPr/>
          <p:nvPr/>
        </p:nvSpPr>
        <p:spPr>
          <a:xfrm>
            <a:off x="5942200" y="3059575"/>
            <a:ext cx="1006200" cy="26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41"/>
          <p:cNvSpPr txBox="1"/>
          <p:nvPr/>
        </p:nvSpPr>
        <p:spPr>
          <a:xfrm>
            <a:off x="185775" y="4706175"/>
            <a:ext cx="11331900" cy="9597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Support for Medicare for All is increasing across multiple demographics</a:t>
            </a:r>
            <a:endParaRPr sz="2400" b="0" i="0" u="none" strike="noStrike" cap="none">
              <a:solidFill>
                <a:srgbClr val="000000"/>
              </a:solidFill>
              <a:latin typeface="Calibri"/>
              <a:ea typeface="Calibri"/>
              <a:cs typeface="Calibri"/>
              <a:sym typeface="Calibri"/>
            </a:endParaRPr>
          </a:p>
        </p:txBody>
      </p:sp>
      <p:sp>
        <p:nvSpPr>
          <p:cNvPr id="527" name="Google Shape;527;p41"/>
          <p:cNvSpPr txBox="1"/>
          <p:nvPr/>
        </p:nvSpPr>
        <p:spPr>
          <a:xfrm>
            <a:off x="3865375" y="5741600"/>
            <a:ext cx="8582100" cy="50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pg. 191 </a:t>
            </a:r>
            <a:r>
              <a:rPr lang="en-US" sz="1100" b="0" i="0" u="sng" strike="noStrike" cap="none">
                <a:solidFill>
                  <a:schemeClr val="hlink"/>
                </a:solidFill>
                <a:latin typeface="Arial"/>
                <a:ea typeface="Arial"/>
                <a:cs typeface="Arial"/>
                <a:sym typeface="Arial"/>
                <a:hlinkClick r:id="rId7"/>
              </a:rPr>
              <a:t>https://morningconsult.com/wp-content/uploads/2020/03/200344_crosstabs_CORONAVIRUS_ADULTS_Adults_v3_JB.pdf</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21" name="Google Shape;121;p3"/>
          <p:cNvSpPr txBox="1">
            <a:spLocks noGrp="1"/>
          </p:cNvSpPr>
          <p:nvPr>
            <p:ph type="title"/>
          </p:nvPr>
        </p:nvSpPr>
        <p:spPr>
          <a:xfrm>
            <a:off x="-15667" y="0"/>
            <a:ext cx="12192000" cy="7636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latin typeface="Calibri"/>
                <a:ea typeface="Calibri"/>
                <a:cs typeface="Calibri"/>
                <a:sym typeface="Calibri"/>
              </a:rPr>
              <a:t>Our broken healthcare system</a:t>
            </a:r>
            <a:endParaRPr>
              <a:solidFill>
                <a:srgbClr val="A4C2F4"/>
              </a:solidFill>
              <a:latin typeface="Calibri"/>
              <a:ea typeface="Calibri"/>
              <a:cs typeface="Calibri"/>
              <a:sym typeface="Calibri"/>
            </a:endParaRPr>
          </a:p>
        </p:txBody>
      </p:sp>
      <p:pic>
        <p:nvPicPr>
          <p:cNvPr id="122" name="Google Shape;122;p3"/>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123" name="Google Shape;123;p3"/>
          <p:cNvPicPr preferRelativeResize="0"/>
          <p:nvPr/>
        </p:nvPicPr>
        <p:blipFill rotWithShape="1">
          <a:blip r:embed="rId4">
            <a:alphaModFix/>
          </a:blip>
          <a:srcRect/>
          <a:stretch/>
        </p:blipFill>
        <p:spPr>
          <a:xfrm>
            <a:off x="7806600" y="6094400"/>
            <a:ext cx="4385400" cy="763600"/>
          </a:xfrm>
          <a:prstGeom prst="rect">
            <a:avLst/>
          </a:prstGeom>
          <a:noFill/>
          <a:ln>
            <a:noFill/>
          </a:ln>
        </p:spPr>
      </p:pic>
      <p:pic>
        <p:nvPicPr>
          <p:cNvPr id="124" name="Google Shape;124;p3"/>
          <p:cNvPicPr preferRelativeResize="0"/>
          <p:nvPr/>
        </p:nvPicPr>
        <p:blipFill rotWithShape="1">
          <a:blip r:embed="rId5">
            <a:alphaModFix/>
          </a:blip>
          <a:srcRect/>
          <a:stretch/>
        </p:blipFill>
        <p:spPr>
          <a:xfrm>
            <a:off x="2551885" y="763601"/>
            <a:ext cx="7056892" cy="5330799"/>
          </a:xfrm>
          <a:prstGeom prst="rect">
            <a:avLst/>
          </a:prstGeom>
          <a:noFill/>
          <a:ln>
            <a:noFill/>
          </a:ln>
        </p:spPr>
      </p:pic>
      <p:sp>
        <p:nvSpPr>
          <p:cNvPr id="125" name="Google Shape;125;p3"/>
          <p:cNvSpPr txBox="1"/>
          <p:nvPr/>
        </p:nvSpPr>
        <p:spPr>
          <a:xfrm>
            <a:off x="9457167" y="5644800"/>
            <a:ext cx="2646000" cy="348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Source: PNHP-NY Metro and Campaign for NY Health</a:t>
            </a:r>
            <a:endParaRPr sz="1067"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2"/>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533" name="Google Shape;533;p42"/>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534" name="Google Shape;534;p42"/>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535" name="Google Shape;535;p42"/>
          <p:cNvSpPr txBox="1">
            <a:spLocks noGrp="1"/>
          </p:cNvSpPr>
          <p:nvPr>
            <p:ph type="title"/>
          </p:nvPr>
        </p:nvSpPr>
        <p:spPr>
          <a:xfrm>
            <a:off x="-15675" y="457650"/>
            <a:ext cx="12192000" cy="21897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Our message when organizing during COVID-19: How can we learn from this crisis and make change so we are ready when it inevitably happens again?</a:t>
            </a:r>
            <a:endParaRPr>
              <a:solidFill>
                <a:srgbClr val="A4C2F4"/>
              </a:solidFill>
              <a:latin typeface="Calibri"/>
              <a:ea typeface="Calibri"/>
              <a:cs typeface="Calibri"/>
              <a:sym typeface="Calibri"/>
            </a:endParaRPr>
          </a:p>
        </p:txBody>
      </p:sp>
      <p:sp>
        <p:nvSpPr>
          <p:cNvPr id="536" name="Google Shape;536;p42"/>
          <p:cNvSpPr txBox="1">
            <a:spLocks noGrp="1"/>
          </p:cNvSpPr>
          <p:nvPr>
            <p:ph type="title"/>
          </p:nvPr>
        </p:nvSpPr>
        <p:spPr>
          <a:xfrm>
            <a:off x="0" y="3005450"/>
            <a:ext cx="12192000" cy="21897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*It is equally important to ensure we are supporting our community and front-line healthcare workers and those affected in any way possible</a:t>
            </a:r>
            <a:endParaRPr>
              <a:solidFill>
                <a:srgbClr val="A4C2F4"/>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71e0cce958_0_8"/>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542" name="Google Shape;542;g71e0cce958_0_8"/>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543" name="Google Shape;543;g71e0cce958_0_8"/>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544" name="Google Shape;544;g71e0cce958_0_8"/>
          <p:cNvSpPr txBox="1">
            <a:spLocks noGrp="1"/>
          </p:cNvSpPr>
          <p:nvPr>
            <p:ph type="title"/>
          </p:nvPr>
        </p:nvSpPr>
        <p:spPr>
          <a:xfrm>
            <a:off x="-15675" y="0"/>
            <a:ext cx="12192000" cy="8352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Virtual Advocacy Resources</a:t>
            </a:r>
            <a:endParaRPr>
              <a:solidFill>
                <a:srgbClr val="A4C2F4"/>
              </a:solidFill>
              <a:latin typeface="Calibri"/>
              <a:ea typeface="Calibri"/>
              <a:cs typeface="Calibri"/>
              <a:sym typeface="Calibri"/>
            </a:endParaRPr>
          </a:p>
        </p:txBody>
      </p:sp>
      <p:sp>
        <p:nvSpPr>
          <p:cNvPr id="545" name="Google Shape;545;g71e0cce958_0_8"/>
          <p:cNvSpPr txBox="1"/>
          <p:nvPr/>
        </p:nvSpPr>
        <p:spPr>
          <a:xfrm>
            <a:off x="130050" y="1588425"/>
            <a:ext cx="11931900" cy="3000000"/>
          </a:xfrm>
          <a:prstGeom prst="rect">
            <a:avLst/>
          </a:prstGeom>
          <a:noFill/>
          <a:ln>
            <a:noFill/>
          </a:ln>
        </p:spPr>
        <p:txBody>
          <a:bodyPr spcFirstLastPara="1" wrap="square" lIns="91425" tIns="91425" rIns="91425" bIns="91425" anchor="t" anchorCtr="0">
            <a:noAutofit/>
          </a:bodyPr>
          <a:lstStyle/>
          <a:p>
            <a:pPr marL="596900" lvl="0" indent="-406400" algn="l" rtl="0">
              <a:lnSpc>
                <a:spcPct val="115000"/>
              </a:lnSpc>
              <a:spcBef>
                <a:spcPts val="1200"/>
              </a:spcBef>
              <a:spcAft>
                <a:spcPts val="0"/>
              </a:spcAft>
              <a:buClr>
                <a:srgbClr val="222222"/>
              </a:buClr>
              <a:buSzPts val="2800"/>
              <a:buChar char="●"/>
            </a:pPr>
            <a:r>
              <a:rPr lang="en-US" sz="2800" u="sng">
                <a:solidFill>
                  <a:srgbClr val="1155CC"/>
                </a:solidFill>
                <a:highlight>
                  <a:srgbClr val="FFFFFF"/>
                </a:highlight>
                <a:hlinkClick r:id="rId5"/>
              </a:rPr>
              <a:t>Go Bold On Healthcare in 2020 Policy Priorities</a:t>
            </a:r>
            <a:r>
              <a:rPr lang="en-US" sz="2800">
                <a:solidFill>
                  <a:srgbClr val="222222"/>
                </a:solidFill>
                <a:highlight>
                  <a:srgbClr val="FFFFFF"/>
                </a:highlight>
              </a:rPr>
              <a:t>. </a:t>
            </a:r>
            <a:endParaRPr sz="2800">
              <a:solidFill>
                <a:srgbClr val="222222"/>
              </a:solidFill>
              <a:highlight>
                <a:srgbClr val="FFFFFF"/>
              </a:highlight>
            </a:endParaRPr>
          </a:p>
          <a:p>
            <a:pPr marL="596900" lvl="0" indent="-406400" algn="l" rtl="0">
              <a:lnSpc>
                <a:spcPct val="115000"/>
              </a:lnSpc>
              <a:spcBef>
                <a:spcPts val="0"/>
              </a:spcBef>
              <a:spcAft>
                <a:spcPts val="0"/>
              </a:spcAft>
              <a:buClr>
                <a:srgbClr val="222222"/>
              </a:buClr>
              <a:buSzPts val="2800"/>
              <a:buChar char="●"/>
            </a:pPr>
            <a:r>
              <a:rPr lang="en-US" sz="2800">
                <a:solidFill>
                  <a:srgbClr val="222222"/>
                </a:solidFill>
                <a:highlight>
                  <a:srgbClr val="FFFFFF"/>
                </a:highlight>
              </a:rPr>
              <a:t>COVID-19 and the Case for Single Payer Webinar materials </a:t>
            </a:r>
            <a:r>
              <a:rPr lang="en-US" sz="2800" u="sng">
                <a:solidFill>
                  <a:srgbClr val="1155CC"/>
                </a:solidFill>
                <a:highlight>
                  <a:srgbClr val="FFFFFF"/>
                </a:highlight>
                <a:hlinkClick r:id="rId6"/>
              </a:rPr>
              <a:t>here</a:t>
            </a:r>
            <a:r>
              <a:rPr lang="en-US" sz="2800">
                <a:solidFill>
                  <a:srgbClr val="222222"/>
                </a:solidFill>
                <a:highlight>
                  <a:srgbClr val="FFFFFF"/>
                </a:highlight>
              </a:rPr>
              <a:t>. </a:t>
            </a:r>
            <a:endParaRPr sz="2800">
              <a:solidFill>
                <a:srgbClr val="222222"/>
              </a:solidFill>
              <a:highlight>
                <a:srgbClr val="FFFFFF"/>
              </a:highlight>
            </a:endParaRPr>
          </a:p>
          <a:p>
            <a:pPr marL="596900" lvl="0" indent="-406400" algn="l" rtl="0">
              <a:lnSpc>
                <a:spcPct val="115000"/>
              </a:lnSpc>
              <a:spcBef>
                <a:spcPts val="0"/>
              </a:spcBef>
              <a:spcAft>
                <a:spcPts val="0"/>
              </a:spcAft>
              <a:buClr>
                <a:srgbClr val="222222"/>
              </a:buClr>
              <a:buSzPts val="2800"/>
              <a:buChar char="●"/>
            </a:pPr>
            <a:r>
              <a:rPr lang="en-US" sz="2800">
                <a:solidFill>
                  <a:srgbClr val="222222"/>
                </a:solidFill>
                <a:highlight>
                  <a:srgbClr val="FFFFFF"/>
                </a:highlight>
              </a:rPr>
              <a:t>Social Media Toolkit: </a:t>
            </a:r>
            <a:r>
              <a:rPr lang="en-US" sz="2800" u="sng">
                <a:solidFill>
                  <a:srgbClr val="1155CC"/>
                </a:solidFill>
                <a:highlight>
                  <a:srgbClr val="FFFFFF"/>
                </a:highlight>
                <a:hlinkClick r:id="rId7"/>
              </a:rPr>
              <a:t>www.bit.ly/GoBoldSocial031720</a:t>
            </a:r>
            <a:endParaRPr sz="2800" u="sng">
              <a:solidFill>
                <a:srgbClr val="1155CC"/>
              </a:solidFill>
              <a:highlight>
                <a:srgbClr val="FFFFFF"/>
              </a:highlight>
            </a:endParaRPr>
          </a:p>
          <a:p>
            <a:pPr marL="596900" lvl="0" indent="-406400" algn="l" rtl="0">
              <a:lnSpc>
                <a:spcPct val="115000"/>
              </a:lnSpc>
              <a:spcBef>
                <a:spcPts val="0"/>
              </a:spcBef>
              <a:spcAft>
                <a:spcPts val="0"/>
              </a:spcAft>
              <a:buClr>
                <a:srgbClr val="222222"/>
              </a:buClr>
              <a:buSzPts val="2800"/>
              <a:buChar char="●"/>
            </a:pPr>
            <a:r>
              <a:rPr lang="en-US" sz="2800">
                <a:solidFill>
                  <a:srgbClr val="222222"/>
                </a:solidFill>
                <a:highlight>
                  <a:srgbClr val="FFFFFF"/>
                </a:highlight>
              </a:rPr>
              <a:t>Letters &amp; Op-Eds Webinar materials </a:t>
            </a:r>
            <a:r>
              <a:rPr lang="en-US" sz="2800" u="sng">
                <a:solidFill>
                  <a:srgbClr val="1155CC"/>
                </a:solidFill>
                <a:highlight>
                  <a:srgbClr val="FFFFFF"/>
                </a:highlight>
                <a:hlinkClick r:id="rId8"/>
              </a:rPr>
              <a:t>here</a:t>
            </a:r>
            <a:r>
              <a:rPr lang="en-US" sz="2800">
                <a:solidFill>
                  <a:srgbClr val="222222"/>
                </a:solidFill>
                <a:highlight>
                  <a:srgbClr val="FFFFFF"/>
                </a:highlight>
              </a:rPr>
              <a:t>.</a:t>
            </a:r>
            <a:endParaRPr sz="2800">
              <a:solidFill>
                <a:srgbClr val="222222"/>
              </a:solidFill>
              <a:highlight>
                <a:srgbClr val="FFFFFF"/>
              </a:highlight>
            </a:endParaRPr>
          </a:p>
          <a:p>
            <a:pPr marL="596900" lvl="0" indent="-406400" algn="l" rtl="0">
              <a:lnSpc>
                <a:spcPct val="115000"/>
              </a:lnSpc>
              <a:spcBef>
                <a:spcPts val="0"/>
              </a:spcBef>
              <a:spcAft>
                <a:spcPts val="0"/>
              </a:spcAft>
              <a:buClr>
                <a:srgbClr val="222222"/>
              </a:buClr>
              <a:buSzPts val="2800"/>
              <a:buChar char="●"/>
            </a:pPr>
            <a:r>
              <a:rPr lang="en-US" sz="2800">
                <a:solidFill>
                  <a:srgbClr val="222222"/>
                </a:solidFill>
                <a:highlight>
                  <a:srgbClr val="FFFFFF"/>
                </a:highlight>
              </a:rPr>
              <a:t>Story Sharing &amp; Social Media Webinar materials </a:t>
            </a:r>
            <a:r>
              <a:rPr lang="en-US" sz="2800" u="sng">
                <a:solidFill>
                  <a:srgbClr val="1155CC"/>
                </a:solidFill>
                <a:highlight>
                  <a:srgbClr val="FFFFFF"/>
                </a:highlight>
                <a:hlinkClick r:id="rId9"/>
              </a:rPr>
              <a:t>here</a:t>
            </a:r>
            <a:r>
              <a:rPr lang="en-US" sz="2800">
                <a:solidFill>
                  <a:srgbClr val="222222"/>
                </a:solidFill>
                <a:highlight>
                  <a:srgbClr val="FFFFFF"/>
                </a:highlight>
              </a:rPr>
              <a:t>.</a:t>
            </a:r>
            <a:endParaRPr sz="2800">
              <a:solidFill>
                <a:srgbClr val="222222"/>
              </a:solidFill>
              <a:highlight>
                <a:srgbClr val="FFFFFF"/>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7f5c7c0ea3_0_0"/>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551" name="Google Shape;551;g7f5c7c0ea3_0_0"/>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552" name="Google Shape;552;g7f5c7c0ea3_0_0"/>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553" name="Google Shape;553;g7f5c7c0ea3_0_0"/>
          <p:cNvSpPr txBox="1">
            <a:spLocks noGrp="1"/>
          </p:cNvSpPr>
          <p:nvPr>
            <p:ph type="title"/>
          </p:nvPr>
        </p:nvSpPr>
        <p:spPr>
          <a:xfrm>
            <a:off x="-15667" y="0"/>
            <a:ext cx="12192000" cy="7635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rPr>
              <a:t>Resources- </a:t>
            </a:r>
            <a:r>
              <a:rPr lang="en-US">
                <a:solidFill>
                  <a:srgbClr val="A4C2F4"/>
                </a:solidFill>
                <a:latin typeface="Calibri"/>
                <a:ea typeface="Calibri"/>
                <a:cs typeface="Calibri"/>
                <a:sym typeface="Calibri"/>
              </a:rPr>
              <a:t>How to advocate virtually</a:t>
            </a:r>
            <a:endParaRPr>
              <a:solidFill>
                <a:srgbClr val="A4C2F4"/>
              </a:solidFill>
              <a:latin typeface="Calibri"/>
              <a:ea typeface="Calibri"/>
              <a:cs typeface="Calibri"/>
              <a:sym typeface="Calibri"/>
            </a:endParaRPr>
          </a:p>
        </p:txBody>
      </p:sp>
      <p:sp>
        <p:nvSpPr>
          <p:cNvPr id="554" name="Google Shape;554;g7f5c7c0ea3_0_0"/>
          <p:cNvSpPr txBox="1"/>
          <p:nvPr/>
        </p:nvSpPr>
        <p:spPr>
          <a:xfrm>
            <a:off x="664877" y="1072056"/>
            <a:ext cx="10830900" cy="48012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Call your representative and tell them that we need these bold healthcare reforms in NY immediately</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Use these slides as a reference for bill numbers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Write an Op Ed or Letter to the Editor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Engage on social media (see the social media toolkit)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Tell your story</a:t>
            </a:r>
            <a:endParaRPr sz="3200" b="0" i="0" u="none" strike="noStrike" cap="none">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Post to your elected officials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Post educational materials and engage your family/friends in conversation</a:t>
            </a:r>
            <a:endParaRPr sz="1400" b="0" i="0" u="none" strike="noStrike" cap="none">
              <a:solidFill>
                <a:srgbClr val="000000"/>
              </a:solidFill>
              <a:latin typeface="Arial"/>
              <a:ea typeface="Arial"/>
              <a:cs typeface="Arial"/>
              <a:sym typeface="Arial"/>
            </a:endParaRPr>
          </a:p>
          <a:p>
            <a:pPr marL="285750" marR="0" lvl="0" indent="-8255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p:cNvPicPr preferRelativeResize="0"/>
          <p:nvPr/>
        </p:nvPicPr>
        <p:blipFill rotWithShape="1">
          <a:blip r:embed="rId3">
            <a:alphaModFix/>
          </a:blip>
          <a:srcRect/>
          <a:stretch/>
        </p:blipFill>
        <p:spPr>
          <a:xfrm>
            <a:off x="7633579" y="2367970"/>
            <a:ext cx="4290565" cy="3316432"/>
          </a:xfrm>
          <a:prstGeom prst="rect">
            <a:avLst/>
          </a:prstGeom>
          <a:noFill/>
          <a:ln>
            <a:noFill/>
          </a:ln>
        </p:spPr>
      </p:pic>
      <p:sp>
        <p:nvSpPr>
          <p:cNvPr id="131" name="Google Shape;131;p4"/>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32" name="Google Shape;132;p4"/>
          <p:cNvPicPr preferRelativeResize="0"/>
          <p:nvPr/>
        </p:nvPicPr>
        <p:blipFill rotWithShape="1">
          <a:blip r:embed="rId4">
            <a:alphaModFix/>
          </a:blip>
          <a:srcRect/>
          <a:stretch/>
        </p:blipFill>
        <p:spPr>
          <a:xfrm>
            <a:off x="0" y="6094400"/>
            <a:ext cx="4033368" cy="763600"/>
          </a:xfrm>
          <a:prstGeom prst="rect">
            <a:avLst/>
          </a:prstGeom>
          <a:noFill/>
          <a:ln>
            <a:noFill/>
          </a:ln>
        </p:spPr>
      </p:pic>
      <p:pic>
        <p:nvPicPr>
          <p:cNvPr id="133" name="Google Shape;133;p4"/>
          <p:cNvPicPr preferRelativeResize="0"/>
          <p:nvPr/>
        </p:nvPicPr>
        <p:blipFill rotWithShape="1">
          <a:blip r:embed="rId5">
            <a:alphaModFix/>
          </a:blip>
          <a:srcRect/>
          <a:stretch/>
        </p:blipFill>
        <p:spPr>
          <a:xfrm>
            <a:off x="7806600" y="6094400"/>
            <a:ext cx="4385400" cy="763600"/>
          </a:xfrm>
          <a:prstGeom prst="rect">
            <a:avLst/>
          </a:prstGeom>
          <a:noFill/>
          <a:ln>
            <a:noFill/>
          </a:ln>
        </p:spPr>
      </p:pic>
      <p:sp>
        <p:nvSpPr>
          <p:cNvPr id="134" name="Google Shape;134;p4"/>
          <p:cNvSpPr txBox="1">
            <a:spLocks noGrp="1"/>
          </p:cNvSpPr>
          <p:nvPr>
            <p:ph type="title"/>
          </p:nvPr>
        </p:nvSpPr>
        <p:spPr>
          <a:xfrm>
            <a:off x="-15667" y="0"/>
            <a:ext cx="12192000" cy="900545"/>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latin typeface="Calibri"/>
                <a:ea typeface="Calibri"/>
                <a:cs typeface="Calibri"/>
                <a:sym typeface="Calibri"/>
              </a:rPr>
              <a:t>New Yorkers are suffering</a:t>
            </a:r>
            <a:endParaRPr>
              <a:solidFill>
                <a:srgbClr val="A4C2F4"/>
              </a:solidFill>
              <a:latin typeface="Calibri"/>
              <a:ea typeface="Calibri"/>
              <a:cs typeface="Calibri"/>
              <a:sym typeface="Calibri"/>
            </a:endParaRPr>
          </a:p>
        </p:txBody>
      </p:sp>
      <p:pic>
        <p:nvPicPr>
          <p:cNvPr id="135" name="Google Shape;135;p4"/>
          <p:cNvPicPr preferRelativeResize="0"/>
          <p:nvPr/>
        </p:nvPicPr>
        <p:blipFill rotWithShape="1">
          <a:blip r:embed="rId6">
            <a:alphaModFix/>
          </a:blip>
          <a:srcRect/>
          <a:stretch/>
        </p:blipFill>
        <p:spPr>
          <a:xfrm>
            <a:off x="0" y="2708100"/>
            <a:ext cx="2324100" cy="3314700"/>
          </a:xfrm>
          <a:prstGeom prst="rect">
            <a:avLst/>
          </a:prstGeom>
          <a:noFill/>
          <a:ln>
            <a:noFill/>
          </a:ln>
        </p:spPr>
      </p:pic>
      <p:pic>
        <p:nvPicPr>
          <p:cNvPr id="136" name="Google Shape;136;p4"/>
          <p:cNvPicPr preferRelativeResize="0"/>
          <p:nvPr/>
        </p:nvPicPr>
        <p:blipFill rotWithShape="1">
          <a:blip r:embed="rId7">
            <a:alphaModFix/>
          </a:blip>
          <a:srcRect/>
          <a:stretch/>
        </p:blipFill>
        <p:spPr>
          <a:xfrm>
            <a:off x="3845133" y="900545"/>
            <a:ext cx="4470400" cy="1536700"/>
          </a:xfrm>
          <a:prstGeom prst="rect">
            <a:avLst/>
          </a:prstGeom>
          <a:noFill/>
          <a:ln>
            <a:noFill/>
          </a:ln>
        </p:spPr>
      </p:pic>
      <p:pic>
        <p:nvPicPr>
          <p:cNvPr id="137" name="Google Shape;137;p4"/>
          <p:cNvPicPr preferRelativeResize="0"/>
          <p:nvPr/>
        </p:nvPicPr>
        <p:blipFill rotWithShape="1">
          <a:blip r:embed="rId8">
            <a:alphaModFix/>
          </a:blip>
          <a:srcRect/>
          <a:stretch/>
        </p:blipFill>
        <p:spPr>
          <a:xfrm>
            <a:off x="2792791" y="3138830"/>
            <a:ext cx="5173574" cy="2253984"/>
          </a:xfrm>
          <a:prstGeom prst="rect">
            <a:avLst/>
          </a:prstGeom>
          <a:noFill/>
          <a:ln>
            <a:noFill/>
          </a:ln>
        </p:spPr>
      </p:pic>
      <p:sp>
        <p:nvSpPr>
          <p:cNvPr id="138" name="Google Shape;138;p4"/>
          <p:cNvSpPr/>
          <p:nvPr/>
        </p:nvSpPr>
        <p:spPr>
          <a:xfrm>
            <a:off x="6947556" y="5610943"/>
            <a:ext cx="4976588"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hlink"/>
                </a:solidFill>
                <a:latin typeface="Calibri"/>
                <a:ea typeface="Calibri"/>
                <a:cs typeface="Calibri"/>
                <a:sym typeface="Calibri"/>
                <a:hlinkClick r:id="rId9"/>
              </a:rPr>
              <a:t>https://d3n8a8pro7vhmx.cloudfront.net/pnhpnymetro/pages/7901/attachments/original/1558914810/FromCoveragetoCareNYS_Report.pdf?1558914810</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145" name="Google Shape;145;p5"/>
          <p:cNvPicPr preferRelativeResize="0"/>
          <p:nvPr/>
        </p:nvPicPr>
        <p:blipFill rotWithShape="1">
          <a:blip r:embed="rId4">
            <a:alphaModFix/>
          </a:blip>
          <a:srcRect/>
          <a:stretch/>
        </p:blipFill>
        <p:spPr>
          <a:xfrm>
            <a:off x="7806600" y="6094400"/>
            <a:ext cx="4385400" cy="763600"/>
          </a:xfrm>
          <a:prstGeom prst="rect">
            <a:avLst/>
          </a:prstGeom>
          <a:noFill/>
          <a:ln>
            <a:noFill/>
          </a:ln>
        </p:spPr>
      </p:pic>
      <p:sp>
        <p:nvSpPr>
          <p:cNvPr id="146" name="Google Shape;146;p5"/>
          <p:cNvSpPr txBox="1">
            <a:spLocks noGrp="1"/>
          </p:cNvSpPr>
          <p:nvPr>
            <p:ph type="title"/>
          </p:nvPr>
        </p:nvSpPr>
        <p:spPr>
          <a:xfrm>
            <a:off x="-15667" y="0"/>
            <a:ext cx="12192000" cy="7636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latin typeface="Calibri"/>
                <a:ea typeface="Calibri"/>
                <a:cs typeface="Calibri"/>
                <a:sym typeface="Calibri"/>
              </a:rPr>
              <a:t>How do we fix it?</a:t>
            </a:r>
            <a:endParaRPr>
              <a:solidFill>
                <a:srgbClr val="A4C2F4"/>
              </a:solidFill>
              <a:latin typeface="Calibri"/>
              <a:ea typeface="Calibri"/>
              <a:cs typeface="Calibri"/>
              <a:sym typeface="Calibri"/>
            </a:endParaRPr>
          </a:p>
        </p:txBody>
      </p:sp>
      <p:pic>
        <p:nvPicPr>
          <p:cNvPr id="147" name="Google Shape;147;p5"/>
          <p:cNvPicPr preferRelativeResize="0"/>
          <p:nvPr/>
        </p:nvPicPr>
        <p:blipFill rotWithShape="1">
          <a:blip r:embed="rId5">
            <a:alphaModFix/>
          </a:blip>
          <a:srcRect/>
          <a:stretch/>
        </p:blipFill>
        <p:spPr>
          <a:xfrm>
            <a:off x="1335717" y="865200"/>
            <a:ext cx="9489248" cy="5127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53" name="Google Shape;153;p6"/>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154" name="Google Shape;154;p6"/>
          <p:cNvPicPr preferRelativeResize="0"/>
          <p:nvPr/>
        </p:nvPicPr>
        <p:blipFill rotWithShape="1">
          <a:blip r:embed="rId4">
            <a:alphaModFix/>
          </a:blip>
          <a:srcRect/>
          <a:stretch/>
        </p:blipFill>
        <p:spPr>
          <a:xfrm>
            <a:off x="7806600" y="6094400"/>
            <a:ext cx="4385400" cy="763600"/>
          </a:xfrm>
          <a:prstGeom prst="rect">
            <a:avLst/>
          </a:prstGeom>
          <a:noFill/>
          <a:ln>
            <a:noFill/>
          </a:ln>
        </p:spPr>
      </p:pic>
      <p:pic>
        <p:nvPicPr>
          <p:cNvPr id="155" name="Google Shape;155;p6"/>
          <p:cNvPicPr preferRelativeResize="0"/>
          <p:nvPr/>
        </p:nvPicPr>
        <p:blipFill rotWithShape="1">
          <a:blip r:embed="rId5">
            <a:alphaModFix/>
          </a:blip>
          <a:srcRect/>
          <a:stretch/>
        </p:blipFill>
        <p:spPr>
          <a:xfrm>
            <a:off x="1101933" y="763600"/>
            <a:ext cx="9956800" cy="4165600"/>
          </a:xfrm>
          <a:prstGeom prst="rect">
            <a:avLst/>
          </a:prstGeom>
          <a:noFill/>
          <a:ln>
            <a:noFill/>
          </a:ln>
        </p:spPr>
      </p:pic>
      <p:sp>
        <p:nvSpPr>
          <p:cNvPr id="156" name="Google Shape;156;p6"/>
          <p:cNvSpPr txBox="1">
            <a:spLocks noGrp="1"/>
          </p:cNvSpPr>
          <p:nvPr>
            <p:ph type="title"/>
          </p:nvPr>
        </p:nvSpPr>
        <p:spPr>
          <a:xfrm>
            <a:off x="-15667" y="0"/>
            <a:ext cx="12192000" cy="7636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latin typeface="Calibri"/>
                <a:ea typeface="Calibri"/>
                <a:cs typeface="Calibri"/>
                <a:sym typeface="Calibri"/>
              </a:rPr>
              <a:t>The New York Health Act (NYHA)</a:t>
            </a:r>
            <a:endParaRPr>
              <a:solidFill>
                <a:srgbClr val="A4C2F4"/>
              </a:solidFill>
              <a:latin typeface="Calibri"/>
              <a:ea typeface="Calibri"/>
              <a:cs typeface="Calibri"/>
              <a:sym typeface="Calibri"/>
            </a:endParaRPr>
          </a:p>
        </p:txBody>
      </p:sp>
      <p:sp>
        <p:nvSpPr>
          <p:cNvPr id="157" name="Google Shape;157;p6"/>
          <p:cNvSpPr txBox="1"/>
          <p:nvPr/>
        </p:nvSpPr>
        <p:spPr>
          <a:xfrm>
            <a:off x="1150883" y="5029200"/>
            <a:ext cx="9711558" cy="107721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Single payer healthcare for NY state (Gottfried A5248/Rivera S3577)</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63" name="Google Shape;163;p7"/>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164" name="Google Shape;164;p7"/>
          <p:cNvPicPr preferRelativeResize="0"/>
          <p:nvPr/>
        </p:nvPicPr>
        <p:blipFill rotWithShape="1">
          <a:blip r:embed="rId4">
            <a:alphaModFix/>
          </a:blip>
          <a:srcRect/>
          <a:stretch/>
        </p:blipFill>
        <p:spPr>
          <a:xfrm>
            <a:off x="7806600" y="6094400"/>
            <a:ext cx="4385400" cy="763600"/>
          </a:xfrm>
          <a:prstGeom prst="rect">
            <a:avLst/>
          </a:prstGeom>
          <a:noFill/>
          <a:ln>
            <a:noFill/>
          </a:ln>
        </p:spPr>
      </p:pic>
      <p:sp>
        <p:nvSpPr>
          <p:cNvPr id="165" name="Google Shape;165;p7"/>
          <p:cNvSpPr txBox="1">
            <a:spLocks noGrp="1"/>
          </p:cNvSpPr>
          <p:nvPr>
            <p:ph type="title"/>
          </p:nvPr>
        </p:nvSpPr>
        <p:spPr>
          <a:xfrm>
            <a:off x="-15667" y="0"/>
            <a:ext cx="12192000" cy="763600"/>
          </a:xfrm>
          <a:prstGeom prst="rect">
            <a:avLst/>
          </a:prstGeom>
          <a:solidFill>
            <a:srgbClr val="073763"/>
          </a:solid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Clr>
                <a:srgbClr val="A4C2F4"/>
              </a:buClr>
              <a:buSzPts val="3000"/>
              <a:buFont typeface="Calibri"/>
              <a:buNone/>
            </a:pPr>
            <a:r>
              <a:rPr lang="en-US">
                <a:solidFill>
                  <a:srgbClr val="A4C2F4"/>
                </a:solidFill>
                <a:latin typeface="Calibri"/>
                <a:ea typeface="Calibri"/>
                <a:cs typeface="Calibri"/>
                <a:sym typeface="Calibri"/>
              </a:rPr>
              <a:t>Legislative Update</a:t>
            </a:r>
            <a:endParaRPr>
              <a:solidFill>
                <a:srgbClr val="A4C2F4"/>
              </a:solidFill>
              <a:latin typeface="Calibri"/>
              <a:ea typeface="Calibri"/>
              <a:cs typeface="Calibri"/>
              <a:sym typeface="Calibri"/>
            </a:endParaRPr>
          </a:p>
        </p:txBody>
      </p:sp>
      <p:sp>
        <p:nvSpPr>
          <p:cNvPr id="166" name="Google Shape;166;p7"/>
          <p:cNvSpPr txBox="1"/>
          <p:nvPr/>
        </p:nvSpPr>
        <p:spPr>
          <a:xfrm>
            <a:off x="252297" y="1245476"/>
            <a:ext cx="11656071" cy="440120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NYHA:</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Assembly- 81 co-sponsors (76 = majority)</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Passed 2015, 2016, 2017, 2018</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Senate- 31 co-sponsors (32 = majority)</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1 more needed for a majority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Budget: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Governor Cuomo is proposing cuts to Medicaid in his budget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p:nvPr/>
        </p:nvSpPr>
        <p:spPr>
          <a:xfrm>
            <a:off x="-15667" y="6094400"/>
            <a:ext cx="12192000" cy="8352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72" name="Google Shape;172;p9"/>
          <p:cNvPicPr preferRelativeResize="0"/>
          <p:nvPr/>
        </p:nvPicPr>
        <p:blipFill rotWithShape="1">
          <a:blip r:embed="rId3">
            <a:alphaModFix/>
          </a:blip>
          <a:srcRect/>
          <a:stretch/>
        </p:blipFill>
        <p:spPr>
          <a:xfrm>
            <a:off x="0" y="6094400"/>
            <a:ext cx="4033368" cy="763600"/>
          </a:xfrm>
          <a:prstGeom prst="rect">
            <a:avLst/>
          </a:prstGeom>
          <a:noFill/>
          <a:ln>
            <a:noFill/>
          </a:ln>
        </p:spPr>
      </p:pic>
      <p:pic>
        <p:nvPicPr>
          <p:cNvPr id="173" name="Google Shape;173;p9"/>
          <p:cNvPicPr preferRelativeResize="0"/>
          <p:nvPr/>
        </p:nvPicPr>
        <p:blipFill rotWithShape="1">
          <a:blip r:embed="rId4">
            <a:alphaModFix/>
          </a:blip>
          <a:srcRect/>
          <a:stretch/>
        </p:blipFill>
        <p:spPr>
          <a:xfrm>
            <a:off x="7806600" y="6094400"/>
            <a:ext cx="4385399" cy="763600"/>
          </a:xfrm>
          <a:prstGeom prst="rect">
            <a:avLst/>
          </a:prstGeom>
          <a:noFill/>
          <a:ln>
            <a:noFill/>
          </a:ln>
        </p:spPr>
      </p:pic>
      <p:sp>
        <p:nvSpPr>
          <p:cNvPr id="174" name="Google Shape;174;p9"/>
          <p:cNvSpPr txBox="1">
            <a:spLocks noGrp="1"/>
          </p:cNvSpPr>
          <p:nvPr>
            <p:ph type="title"/>
          </p:nvPr>
        </p:nvSpPr>
        <p:spPr>
          <a:xfrm>
            <a:off x="0" y="1974775"/>
            <a:ext cx="12192000" cy="1946700"/>
          </a:xfrm>
          <a:prstGeom prst="rect">
            <a:avLst/>
          </a:prstGeom>
          <a:solidFill>
            <a:srgbClr val="073763"/>
          </a:solid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Clr>
                <a:srgbClr val="A4C2F4"/>
              </a:buClr>
              <a:buSzPts val="3000"/>
              <a:buFont typeface="Calibri"/>
              <a:buNone/>
            </a:pPr>
            <a:r>
              <a:rPr lang="en-US" sz="6000">
                <a:solidFill>
                  <a:srgbClr val="A4C2F4"/>
                </a:solidFill>
              </a:rPr>
              <a:t>Coronavirus: A case for single-payer healthcare</a:t>
            </a:r>
            <a:endParaRPr sz="6000">
              <a:solidFill>
                <a:srgbClr val="A4C2F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2364</Words>
  <Application>Microsoft Macintosh PowerPoint</Application>
  <PresentationFormat>Widescreen</PresentationFormat>
  <Paragraphs>241</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Times New Roman</vt:lpstr>
      <vt:lpstr>Office Theme</vt:lpstr>
      <vt:lpstr>COVID-19: A case for Improved and Expanded Medicare for All</vt:lpstr>
      <vt:lpstr>Disclosures</vt:lpstr>
      <vt:lpstr>Coming Up:</vt:lpstr>
      <vt:lpstr>Our broken healthcare system</vt:lpstr>
      <vt:lpstr>New Yorkers are suffering</vt:lpstr>
      <vt:lpstr>How do we fix it?</vt:lpstr>
      <vt:lpstr>The New York Health Act (NYHA)</vt:lpstr>
      <vt:lpstr>Legislative Update</vt:lpstr>
      <vt:lpstr>Coronavirus: A case for single-payer healthcare</vt:lpstr>
      <vt:lpstr>Coronavirus: A case for the New York Health Act</vt:lpstr>
      <vt:lpstr>Coronavirus: A case for the New York Health Act</vt:lpstr>
      <vt:lpstr>The U.S Response to COVID-19</vt:lpstr>
      <vt:lpstr>The U.S Response to COVID-19</vt:lpstr>
      <vt:lpstr>The U.S Response to COVID-19</vt:lpstr>
      <vt:lpstr>The U.S Response to COVID-19</vt:lpstr>
      <vt:lpstr>The U.S Response to COVID-19</vt:lpstr>
      <vt:lpstr>The U.S Response to COVID-19</vt:lpstr>
      <vt:lpstr>The U.S Response to COVID-19</vt:lpstr>
      <vt:lpstr>The U.S Response to COVID-19</vt:lpstr>
      <vt:lpstr>The U.S Response to COVID-19</vt:lpstr>
      <vt:lpstr>The U.S Response to COVID-19</vt:lpstr>
      <vt:lpstr>The U.S Response to COVID-19</vt:lpstr>
      <vt:lpstr>The U.S Response to COVID-19</vt:lpstr>
      <vt:lpstr>How are other countries responding to COVID-19?</vt:lpstr>
      <vt:lpstr>Italy’s COVID-19 Situation</vt:lpstr>
      <vt:lpstr>United States</vt:lpstr>
      <vt:lpstr>Italy’s Response to COVID-19</vt:lpstr>
      <vt:lpstr>South Korea’s COVID-19 Situation</vt:lpstr>
      <vt:lpstr>United States</vt:lpstr>
      <vt:lpstr>South Korea’s Response to COVID-19 </vt:lpstr>
      <vt:lpstr>Cuba’s COVID-19 Situation</vt:lpstr>
      <vt:lpstr>United States</vt:lpstr>
      <vt:lpstr>Cuba’s Response to COVID-19</vt:lpstr>
      <vt:lpstr>Taiwan’s COVID-19 Situation</vt:lpstr>
      <vt:lpstr>United States</vt:lpstr>
      <vt:lpstr>Taiwan’s Response to COVID-19</vt:lpstr>
      <vt:lpstr>What do nations controlling COVID-19 well have that the US doesn’t?</vt:lpstr>
      <vt:lpstr>PowerPoint Presentation</vt:lpstr>
      <vt:lpstr>People of all ideologies are embracing Medicare for All</vt:lpstr>
      <vt:lpstr>Our message when organizing during COVID-19: How can we learn from this crisis and make change so we are ready when it inevitably happens again?</vt:lpstr>
      <vt:lpstr>Virtual Advocacy Resources</vt:lpstr>
      <vt:lpstr>Resources- How to advocate virtually</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 case for Improved and Expanded Medicare for All</dc:title>
  <cp:lastModifiedBy>Microsoft Office User</cp:lastModifiedBy>
  <cp:revision>1</cp:revision>
  <dcterms:modified xsi:type="dcterms:W3CDTF">2020-03-27T02:02:05Z</dcterms:modified>
</cp:coreProperties>
</file>