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126" r:id="rId2"/>
    <p:sldId id="2136" r:id="rId3"/>
    <p:sldId id="2252" r:id="rId4"/>
    <p:sldId id="292" r:id="rId5"/>
    <p:sldId id="2251" r:id="rId6"/>
    <p:sldId id="2250" r:id="rId7"/>
    <p:sldId id="2249" r:id="rId8"/>
    <p:sldId id="2246" r:id="rId9"/>
    <p:sldId id="2248" r:id="rId10"/>
    <p:sldId id="2247" r:id="rId11"/>
    <p:sldId id="2245" r:id="rId12"/>
    <p:sldId id="297" r:id="rId13"/>
    <p:sldId id="2244" r:id="rId14"/>
    <p:sldId id="16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8F"/>
    <a:srgbClr val="FFFFFF"/>
    <a:srgbClr val="011893"/>
    <a:srgbClr val="006059"/>
    <a:srgbClr val="00A69A"/>
    <a:srgbClr val="00A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8"/>
    <p:restoredTop sz="94995"/>
  </p:normalViewPr>
  <p:slideViewPr>
    <p:cSldViewPr snapToGrid="0" snapToObjects="1">
      <p:cViewPr varScale="1">
        <p:scale>
          <a:sx n="97" d="100"/>
          <a:sy n="97" d="100"/>
        </p:scale>
        <p:origin x="224" y="1528"/>
      </p:cViewPr>
      <p:guideLst/>
    </p:cSldViewPr>
  </p:slideViewPr>
  <p:outlineViewPr>
    <p:cViewPr>
      <p:scale>
        <a:sx n="33" d="100"/>
        <a:sy n="33" d="100"/>
      </p:scale>
      <p:origin x="0" y="-47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8405797101449"/>
          <c:y val="2.1722927480914398E-2"/>
          <c:w val="0.42303682148427096"/>
          <c:h val="0.951123413167942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6C-034E-8F8A-88330B48221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36C-034E-8F8A-88330B48221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6C-034E-8F8A-88330B48221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36C-034E-8F8A-88330B48221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36C-034E-8F8A-88330B48221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6C-034E-8F8A-88330B48221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36C-034E-8F8A-88330B48221E}"/>
              </c:ext>
            </c:extLst>
          </c:dPt>
          <c:dLbls>
            <c:dLbl>
              <c:idx val="0"/>
              <c:layout>
                <c:manualLayout>
                  <c:x val="1.9927583780288333E-2"/>
                  <c:y val="-3.1226815157985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5295893719806757"/>
                      <c:h val="0.143330697789178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36C-034E-8F8A-88330B48221E}"/>
                </c:ext>
              </c:extLst>
            </c:dLbl>
            <c:dLbl>
              <c:idx val="1"/>
              <c:layout>
                <c:manualLayout>
                  <c:x val="9.1787439613526575E-2"/>
                  <c:y val="0.11676073520991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6C-034E-8F8A-88330B48221E}"/>
                </c:ext>
              </c:extLst>
            </c:dLbl>
            <c:dLbl>
              <c:idx val="2"/>
              <c:layout>
                <c:manualLayout>
                  <c:x val="-8.3333333333333329E-2"/>
                  <c:y val="0.13033756488548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6C-034E-8F8A-88330B48221E}"/>
                </c:ext>
              </c:extLst>
            </c:dLbl>
            <c:dLbl>
              <c:idx val="3"/>
              <c:layout>
                <c:manualLayout>
                  <c:x val="-8.4541062801932451E-2"/>
                  <c:y val="-0.160206590171743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6C-034E-8F8A-88330B48221E}"/>
                </c:ext>
              </c:extLst>
            </c:dLbl>
            <c:dLbl>
              <c:idx val="4"/>
              <c:layout>
                <c:manualLayout>
                  <c:x val="2.1739082886378332E-2"/>
                  <c:y val="1.069041706737913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52056763285024144"/>
                      <c:h val="0.232937773647950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36C-034E-8F8A-88330B48221E}"/>
                </c:ext>
              </c:extLst>
            </c:dLbl>
            <c:dLbl>
              <c:idx val="5"/>
              <c:layout>
                <c:manualLayout>
                  <c:x val="9.057971014492754E-3"/>
                  <c:y val="2.4438293416028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509661835748791"/>
                      <c:h val="0.15800714376430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36C-034E-8F8A-88330B48221E}"/>
                </c:ext>
              </c:extLst>
            </c:dLbl>
            <c:dLbl>
              <c:idx val="6"/>
              <c:layout>
                <c:manualLayout>
                  <c:x val="-2.41545893719815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6C-034E-8F8A-88330B482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Completely Uninsured</c:v>
                </c:pt>
                <c:pt idx="1">
                  <c:v>Medicaid</c:v>
                </c:pt>
                <c:pt idx="2">
                  <c:v>Medicare</c:v>
                </c:pt>
                <c:pt idx="3">
                  <c:v>Employer-Sponsored Coverage</c:v>
                </c:pt>
                <c:pt idx="4">
                  <c:v>Private Direct-Purchase Plans</c:v>
                </c:pt>
                <c:pt idx="5">
                  <c:v>TRICARE</c:v>
                </c:pt>
                <c:pt idx="6">
                  <c:v>VA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8.5000000000000006E-2</c:v>
                </c:pt>
                <c:pt idx="1">
                  <c:v>0.17899999999999999</c:v>
                </c:pt>
                <c:pt idx="2">
                  <c:v>0.17799999999999999</c:v>
                </c:pt>
                <c:pt idx="3">
                  <c:v>0.55100000000000005</c:v>
                </c:pt>
                <c:pt idx="4">
                  <c:v>0.108</c:v>
                </c:pt>
                <c:pt idx="5">
                  <c:v>2.5999999999999999E-2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C-034E-8F8A-88330B48221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7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A978D-086E-FF47-A619-AD1E5B7ED5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119A3D-BF8C-5B46-971A-13F49D67C695}">
      <dgm:prSet custT="1"/>
      <dgm:spPr/>
      <dgm:t>
        <a:bodyPr/>
        <a:lstStyle/>
        <a:p>
          <a:r>
            <a:rPr lang="en-US" sz="2800" b="1">
              <a:solidFill>
                <a:schemeClr val="bg1"/>
              </a:solidFill>
            </a:rPr>
            <a:t>Medicare now pays for telehealth</a:t>
          </a:r>
        </a:p>
      </dgm:t>
    </dgm:pt>
    <dgm:pt modelId="{EB089802-01E1-8543-9429-A19BC2A7E3D9}" type="parTrans" cxnId="{F2C26854-C8E9-DB4D-9203-7DA7AE99130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866E0B4-DA19-7346-B459-E84C361C0C3F}" type="sibTrans" cxnId="{F2C26854-C8E9-DB4D-9203-7DA7AE99130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3FC4E53-944A-9E4E-A389-49D05B9FC30B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 lIns="274320" tIns="365760" rIns="274320" bIns="91440"/>
        <a:lstStyle/>
        <a:p>
          <a:pPr>
            <a:spcAft>
              <a:spcPts val="600"/>
            </a:spcAft>
          </a:pPr>
          <a:r>
            <a:rPr lang="en-US" sz="2400" i="0" dirty="0">
              <a:solidFill>
                <a:schemeClr val="tx1"/>
              </a:solidFill>
            </a:rPr>
            <a:t>See and hear your doctor </a:t>
          </a:r>
          <a:r>
            <a:rPr lang="en-US" sz="2400" b="1" dirty="0">
              <a:solidFill>
                <a:schemeClr val="tx1"/>
              </a:solidFill>
            </a:rPr>
            <a:t>using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b="1" dirty="0">
              <a:solidFill>
                <a:schemeClr val="tx1"/>
              </a:solidFill>
            </a:rPr>
            <a:t>your phone’s camera</a:t>
          </a:r>
        </a:p>
      </dgm:t>
    </dgm:pt>
    <dgm:pt modelId="{641A620A-5BB1-7644-BB87-2C0D292C9742}" type="parTrans" cxnId="{14DAFDF2-D31A-DD4E-B641-0E1901B5CEA9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EA34F84-03DB-6048-8C65-E932492F882E}" type="sibTrans" cxnId="{14DAFDF2-D31A-DD4E-B641-0E1901B5CEA9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BEEC1DC-139E-7742-AA4C-B2D244C6971A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 lIns="274320" tIns="365760" rIns="274320" bIns="91440"/>
        <a:lstStyle/>
        <a:p>
          <a:pPr>
            <a:spcAft>
              <a:spcPts val="600"/>
            </a:spcAft>
          </a:pPr>
          <a:r>
            <a:rPr lang="en-US" sz="2400" b="1" dirty="0">
              <a:solidFill>
                <a:schemeClr val="tx1"/>
              </a:solidFill>
            </a:rPr>
            <a:t>Medical practices can remain viable </a:t>
          </a:r>
          <a:r>
            <a:rPr lang="en-US" sz="2400" b="0" dirty="0">
              <a:solidFill>
                <a:schemeClr val="tx1"/>
              </a:solidFill>
            </a:rPr>
            <a:t>even with most patients staying home</a:t>
          </a:r>
        </a:p>
      </dgm:t>
    </dgm:pt>
    <dgm:pt modelId="{C991DDC1-58CC-9A49-9C8B-79027F437C57}" type="parTrans" cxnId="{7B7E078A-FF39-1945-949E-F3A7F61FD2F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5344951-BAB0-EF40-8510-7A0994BB8623}" type="sibTrans" cxnId="{7B7E078A-FF39-1945-949E-F3A7F61FD2F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48AAF31-05BA-1444-AB72-BEAFB2655435}">
      <dgm:prSet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Medicare leads the way on innovation</a:t>
          </a:r>
        </a:p>
      </dgm:t>
    </dgm:pt>
    <dgm:pt modelId="{35703BBA-EA8D-0642-A53B-CBE24415C4B9}" type="parTrans" cxnId="{0232C923-D38D-FE41-8B4B-F1E7D45B717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729D1BD-1960-F64F-95E2-4110747FEA2A}" type="sibTrans" cxnId="{0232C923-D38D-FE41-8B4B-F1E7D45B717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5FD08B3-067A-5B41-97BA-16150AC540E2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 lIns="274320" tIns="365760" rIns="274320" bIns="91440"/>
        <a:lstStyle/>
        <a:p>
          <a:pPr>
            <a:spcAft>
              <a:spcPts val="600"/>
            </a:spcAft>
          </a:pPr>
          <a:r>
            <a:rPr lang="en-US" sz="2400" dirty="0">
              <a:solidFill>
                <a:schemeClr val="tx1"/>
              </a:solidFill>
            </a:rPr>
            <a:t>Many corporate insurers are </a:t>
          </a:r>
          <a:r>
            <a:rPr lang="en-US" sz="2400" b="1" dirty="0">
              <a:solidFill>
                <a:schemeClr val="tx1"/>
              </a:solidFill>
            </a:rPr>
            <a:t>following</a:t>
          </a:r>
          <a:r>
            <a:rPr lang="en-US" sz="2400" dirty="0">
              <a:solidFill>
                <a:schemeClr val="tx1"/>
              </a:solidFill>
            </a:rPr>
            <a:t> Medicare’s lead</a:t>
          </a:r>
        </a:p>
      </dgm:t>
    </dgm:pt>
    <dgm:pt modelId="{C64CC6B2-F4BB-2442-9284-3861300350B9}" type="parTrans" cxnId="{A8672E1E-8C2A-A94E-8C54-DB3C114A9C3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D83E464-D0F5-884C-832E-3A18A1D5AFE6}" type="sibTrans" cxnId="{A8672E1E-8C2A-A94E-8C54-DB3C114A9C3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1CDCEDD-7651-DE48-853F-D0CBEA003F0E}">
      <dgm:prSet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Medicare for All would do this better</a:t>
          </a:r>
        </a:p>
      </dgm:t>
    </dgm:pt>
    <dgm:pt modelId="{22F824DA-2B2B-B446-87F3-291BFCD9FC3F}" type="parTrans" cxnId="{F2A1E28B-78C7-894D-9359-970BAD77CCB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3E395BC-0DBA-B94D-8ACA-5FDA2A97F733}" type="sibTrans" cxnId="{F2A1E28B-78C7-894D-9359-970BAD77CCB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B42EC5C-6908-1246-9440-4469579E580C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 lIns="274320" tIns="365760" rIns="274320" bIns="91440"/>
        <a:lstStyle/>
        <a:p>
          <a:pPr>
            <a:spcAft>
              <a:spcPts val="600"/>
            </a:spcAft>
          </a:pPr>
          <a:r>
            <a:rPr lang="en-US" sz="2400" dirty="0">
              <a:solidFill>
                <a:schemeClr val="tx1"/>
              </a:solidFill>
            </a:rPr>
            <a:t>Fast and universal implementation of important public health strategies</a:t>
          </a:r>
        </a:p>
      </dgm:t>
    </dgm:pt>
    <dgm:pt modelId="{B2CB5472-FC96-BF4D-A60C-33F596AFCEB6}" type="parTrans" cxnId="{B859A26C-E734-AD41-951F-5D2D4BA9E64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59F5AF9-C55B-E04B-B8F1-3BB3777C67F6}" type="sibTrans" cxnId="{B859A26C-E734-AD41-951F-5D2D4BA9E64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E855966-E821-DB47-A0F5-0F14AA2B21C4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bg1"/>
          </a:solidFill>
        </a:ln>
      </dgm:spPr>
      <dgm:t>
        <a:bodyPr lIns="274320" tIns="365760" rIns="274320" bIns="91440"/>
        <a:lstStyle/>
        <a:p>
          <a:pPr>
            <a:spcAft>
              <a:spcPts val="600"/>
            </a:spcAft>
          </a:pPr>
          <a:r>
            <a:rPr lang="en-US" sz="2400" b="1" dirty="0">
              <a:solidFill>
                <a:schemeClr val="tx1"/>
              </a:solidFill>
            </a:rPr>
            <a:t>Get corporations out of the way </a:t>
          </a:r>
          <a:r>
            <a:rPr lang="en-US" sz="2400" dirty="0">
              <a:solidFill>
                <a:schemeClr val="tx1"/>
              </a:solidFill>
            </a:rPr>
            <a:t>of healthcare </a:t>
          </a:r>
        </a:p>
      </dgm:t>
    </dgm:pt>
    <dgm:pt modelId="{2735C08B-FB62-574B-87FE-37C3DF90EC27}" type="parTrans" cxnId="{F859FB00-03DC-284D-A6D6-665FD023673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13501CE-CA30-6940-8D24-EC6F78CF172E}" type="sibTrans" cxnId="{F859FB00-03DC-284D-A6D6-665FD023673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A9FBD16-957C-124B-B3AB-BCF64ED9CCAA}" type="pres">
      <dgm:prSet presAssocID="{0A5A978D-086E-FF47-A619-AD1E5B7ED5D9}" presName="linear" presStyleCnt="0">
        <dgm:presLayoutVars>
          <dgm:dir/>
          <dgm:animLvl val="lvl"/>
          <dgm:resizeHandles val="exact"/>
        </dgm:presLayoutVars>
      </dgm:prSet>
      <dgm:spPr/>
    </dgm:pt>
    <dgm:pt modelId="{92321369-E9CA-B647-9CE5-9C6920253A2E}" type="pres">
      <dgm:prSet presAssocID="{A7119A3D-BF8C-5B46-971A-13F49D67C695}" presName="parentLin" presStyleCnt="0"/>
      <dgm:spPr/>
    </dgm:pt>
    <dgm:pt modelId="{DBA4B6CF-38E0-974D-A62E-8CD2F18293D7}" type="pres">
      <dgm:prSet presAssocID="{A7119A3D-BF8C-5B46-971A-13F49D67C695}" presName="parentLeftMargin" presStyleLbl="node1" presStyleIdx="0" presStyleCnt="3"/>
      <dgm:spPr/>
    </dgm:pt>
    <dgm:pt modelId="{B639B6D1-0FA3-D947-B932-39E13DEA88CE}" type="pres">
      <dgm:prSet presAssocID="{A7119A3D-BF8C-5B46-971A-13F49D67C6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AAAF95-8B96-FF44-9112-13DC18CC1BBD}" type="pres">
      <dgm:prSet presAssocID="{A7119A3D-BF8C-5B46-971A-13F49D67C695}" presName="negativeSpace" presStyleCnt="0"/>
      <dgm:spPr/>
    </dgm:pt>
    <dgm:pt modelId="{7AF76F60-11A8-B945-A14D-82968C815DC8}" type="pres">
      <dgm:prSet presAssocID="{A7119A3D-BF8C-5B46-971A-13F49D67C695}" presName="childText" presStyleLbl="conFgAcc1" presStyleIdx="0" presStyleCnt="3">
        <dgm:presLayoutVars>
          <dgm:bulletEnabled val="1"/>
        </dgm:presLayoutVars>
      </dgm:prSet>
      <dgm:spPr/>
    </dgm:pt>
    <dgm:pt modelId="{B3453078-94BB-0046-B265-B2DDA2AB276F}" type="pres">
      <dgm:prSet presAssocID="{F866E0B4-DA19-7346-B459-E84C361C0C3F}" presName="spaceBetweenRectangles" presStyleCnt="0"/>
      <dgm:spPr/>
    </dgm:pt>
    <dgm:pt modelId="{17B2FD8D-4623-304C-B56A-9B09E8310131}" type="pres">
      <dgm:prSet presAssocID="{148AAF31-05BA-1444-AB72-BEAFB2655435}" presName="parentLin" presStyleCnt="0"/>
      <dgm:spPr/>
    </dgm:pt>
    <dgm:pt modelId="{B29E127C-5428-FA47-9B28-470BFF904DF4}" type="pres">
      <dgm:prSet presAssocID="{148AAF31-05BA-1444-AB72-BEAFB2655435}" presName="parentLeftMargin" presStyleLbl="node1" presStyleIdx="0" presStyleCnt="3"/>
      <dgm:spPr/>
    </dgm:pt>
    <dgm:pt modelId="{C5AC6A4A-A7DB-B140-AD81-62C55DC34E13}" type="pres">
      <dgm:prSet presAssocID="{148AAF31-05BA-1444-AB72-BEAFB26554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CB7183-EFBE-424F-AD7A-49688230D99F}" type="pres">
      <dgm:prSet presAssocID="{148AAF31-05BA-1444-AB72-BEAFB2655435}" presName="negativeSpace" presStyleCnt="0"/>
      <dgm:spPr/>
    </dgm:pt>
    <dgm:pt modelId="{31D92DB6-1722-FC41-95A0-AFB76FA08153}" type="pres">
      <dgm:prSet presAssocID="{148AAF31-05BA-1444-AB72-BEAFB2655435}" presName="childText" presStyleLbl="conFgAcc1" presStyleIdx="1" presStyleCnt="3">
        <dgm:presLayoutVars>
          <dgm:bulletEnabled val="1"/>
        </dgm:presLayoutVars>
      </dgm:prSet>
      <dgm:spPr/>
    </dgm:pt>
    <dgm:pt modelId="{4ABA9062-EC4D-AA48-BACB-42FB41BE754F}" type="pres">
      <dgm:prSet presAssocID="{7729D1BD-1960-F64F-95E2-4110747FEA2A}" presName="spaceBetweenRectangles" presStyleCnt="0"/>
      <dgm:spPr/>
    </dgm:pt>
    <dgm:pt modelId="{E2A0D308-485F-8145-9E4D-8F950219AF3D}" type="pres">
      <dgm:prSet presAssocID="{61CDCEDD-7651-DE48-853F-D0CBEA003F0E}" presName="parentLin" presStyleCnt="0"/>
      <dgm:spPr/>
    </dgm:pt>
    <dgm:pt modelId="{68BB47AD-DC7F-1B4C-B08C-775EBD812030}" type="pres">
      <dgm:prSet presAssocID="{61CDCEDD-7651-DE48-853F-D0CBEA003F0E}" presName="parentLeftMargin" presStyleLbl="node1" presStyleIdx="1" presStyleCnt="3"/>
      <dgm:spPr/>
    </dgm:pt>
    <dgm:pt modelId="{3BE36F41-3020-3443-ACFB-69214DD78C68}" type="pres">
      <dgm:prSet presAssocID="{61CDCEDD-7651-DE48-853F-D0CBEA003F0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4D4D0DD-3559-EB49-8599-86C2828AD58A}" type="pres">
      <dgm:prSet presAssocID="{61CDCEDD-7651-DE48-853F-D0CBEA003F0E}" presName="negativeSpace" presStyleCnt="0"/>
      <dgm:spPr/>
    </dgm:pt>
    <dgm:pt modelId="{CB73790B-333E-FF43-BAB8-3FAA60BBAB10}" type="pres">
      <dgm:prSet presAssocID="{61CDCEDD-7651-DE48-853F-D0CBEA003F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59FB00-03DC-284D-A6D6-665FD0236736}" srcId="{61CDCEDD-7651-DE48-853F-D0CBEA003F0E}" destId="{8E855966-E821-DB47-A0F5-0F14AA2B21C4}" srcOrd="1" destOrd="0" parTransId="{2735C08B-FB62-574B-87FE-37C3DF90EC27}" sibTransId="{913501CE-CA30-6940-8D24-EC6F78CF172E}"/>
    <dgm:cxn modelId="{54F6D901-E032-E74E-945E-1D3D668E9864}" type="presOf" srcId="{7BEEC1DC-139E-7742-AA4C-B2D244C6971A}" destId="{7AF76F60-11A8-B945-A14D-82968C815DC8}" srcOrd="0" destOrd="1" presId="urn:microsoft.com/office/officeart/2005/8/layout/list1"/>
    <dgm:cxn modelId="{02A3880A-6A06-0749-87E0-C7D9E3F377D5}" type="presOf" srcId="{D3FC4E53-944A-9E4E-A389-49D05B9FC30B}" destId="{7AF76F60-11A8-B945-A14D-82968C815DC8}" srcOrd="0" destOrd="0" presId="urn:microsoft.com/office/officeart/2005/8/layout/list1"/>
    <dgm:cxn modelId="{071E2816-91A2-9547-9183-97FC175CA0F5}" type="presOf" srcId="{75FD08B3-067A-5B41-97BA-16150AC540E2}" destId="{31D92DB6-1722-FC41-95A0-AFB76FA08153}" srcOrd="0" destOrd="0" presId="urn:microsoft.com/office/officeart/2005/8/layout/list1"/>
    <dgm:cxn modelId="{821D8B19-4A31-074D-AC73-5E292C24064D}" type="presOf" srcId="{A7119A3D-BF8C-5B46-971A-13F49D67C695}" destId="{DBA4B6CF-38E0-974D-A62E-8CD2F18293D7}" srcOrd="0" destOrd="0" presId="urn:microsoft.com/office/officeart/2005/8/layout/list1"/>
    <dgm:cxn modelId="{A8672E1E-8C2A-A94E-8C54-DB3C114A9C34}" srcId="{148AAF31-05BA-1444-AB72-BEAFB2655435}" destId="{75FD08B3-067A-5B41-97BA-16150AC540E2}" srcOrd="0" destOrd="0" parTransId="{C64CC6B2-F4BB-2442-9284-3861300350B9}" sibTransId="{7D83E464-D0F5-884C-832E-3A18A1D5AFE6}"/>
    <dgm:cxn modelId="{0232C923-D38D-FE41-8B4B-F1E7D45B7171}" srcId="{0A5A978D-086E-FF47-A619-AD1E5B7ED5D9}" destId="{148AAF31-05BA-1444-AB72-BEAFB2655435}" srcOrd="1" destOrd="0" parTransId="{35703BBA-EA8D-0642-A53B-CBE24415C4B9}" sibTransId="{7729D1BD-1960-F64F-95E2-4110747FEA2A}"/>
    <dgm:cxn modelId="{5C6B2625-3C9A-764F-8ECE-31BBF0D7F048}" type="presOf" srcId="{8E855966-E821-DB47-A0F5-0F14AA2B21C4}" destId="{CB73790B-333E-FF43-BAB8-3FAA60BBAB10}" srcOrd="0" destOrd="1" presId="urn:microsoft.com/office/officeart/2005/8/layout/list1"/>
    <dgm:cxn modelId="{F2C26854-C8E9-DB4D-9203-7DA7AE991305}" srcId="{0A5A978D-086E-FF47-A619-AD1E5B7ED5D9}" destId="{A7119A3D-BF8C-5B46-971A-13F49D67C695}" srcOrd="0" destOrd="0" parTransId="{EB089802-01E1-8543-9429-A19BC2A7E3D9}" sibTransId="{F866E0B4-DA19-7346-B459-E84C361C0C3F}"/>
    <dgm:cxn modelId="{B859A26C-E734-AD41-951F-5D2D4BA9E644}" srcId="{61CDCEDD-7651-DE48-853F-D0CBEA003F0E}" destId="{8B42EC5C-6908-1246-9440-4469579E580C}" srcOrd="0" destOrd="0" parTransId="{B2CB5472-FC96-BF4D-A60C-33F596AFCEB6}" sibTransId="{E59F5AF9-C55B-E04B-B8F1-3BB3777C67F6}"/>
    <dgm:cxn modelId="{7B7E078A-FF39-1945-949E-F3A7F61FD2FA}" srcId="{A7119A3D-BF8C-5B46-971A-13F49D67C695}" destId="{7BEEC1DC-139E-7742-AA4C-B2D244C6971A}" srcOrd="1" destOrd="0" parTransId="{C991DDC1-58CC-9A49-9C8B-79027F437C57}" sibTransId="{B5344951-BAB0-EF40-8510-7A0994BB8623}"/>
    <dgm:cxn modelId="{F2A1E28B-78C7-894D-9359-970BAD77CCBB}" srcId="{0A5A978D-086E-FF47-A619-AD1E5B7ED5D9}" destId="{61CDCEDD-7651-DE48-853F-D0CBEA003F0E}" srcOrd="2" destOrd="0" parTransId="{22F824DA-2B2B-B446-87F3-291BFCD9FC3F}" sibTransId="{C3E395BC-0DBA-B94D-8ACA-5FDA2A97F733}"/>
    <dgm:cxn modelId="{F05B1C91-CE14-1249-B501-9039868FEB07}" type="presOf" srcId="{61CDCEDD-7651-DE48-853F-D0CBEA003F0E}" destId="{68BB47AD-DC7F-1B4C-B08C-775EBD812030}" srcOrd="0" destOrd="0" presId="urn:microsoft.com/office/officeart/2005/8/layout/list1"/>
    <dgm:cxn modelId="{16D5499E-FE79-2740-99F6-7AAAE475C4EE}" type="presOf" srcId="{A7119A3D-BF8C-5B46-971A-13F49D67C695}" destId="{B639B6D1-0FA3-D947-B932-39E13DEA88CE}" srcOrd="1" destOrd="0" presId="urn:microsoft.com/office/officeart/2005/8/layout/list1"/>
    <dgm:cxn modelId="{3A3CE7A8-4017-614A-96DB-E4C6BB558C3D}" type="presOf" srcId="{8B42EC5C-6908-1246-9440-4469579E580C}" destId="{CB73790B-333E-FF43-BAB8-3FAA60BBAB10}" srcOrd="0" destOrd="0" presId="urn:microsoft.com/office/officeart/2005/8/layout/list1"/>
    <dgm:cxn modelId="{C2E2B6AC-CDEA-974E-9CB2-B0BEF65DA67C}" type="presOf" srcId="{148AAF31-05BA-1444-AB72-BEAFB2655435}" destId="{C5AC6A4A-A7DB-B140-AD81-62C55DC34E13}" srcOrd="1" destOrd="0" presId="urn:microsoft.com/office/officeart/2005/8/layout/list1"/>
    <dgm:cxn modelId="{42E40FAF-5982-D24D-9A36-708B466E6660}" type="presOf" srcId="{148AAF31-05BA-1444-AB72-BEAFB2655435}" destId="{B29E127C-5428-FA47-9B28-470BFF904DF4}" srcOrd="0" destOrd="0" presId="urn:microsoft.com/office/officeart/2005/8/layout/list1"/>
    <dgm:cxn modelId="{C38F1FE2-91B3-B747-9B16-547E5B830C8B}" type="presOf" srcId="{61CDCEDD-7651-DE48-853F-D0CBEA003F0E}" destId="{3BE36F41-3020-3443-ACFB-69214DD78C68}" srcOrd="1" destOrd="0" presId="urn:microsoft.com/office/officeart/2005/8/layout/list1"/>
    <dgm:cxn modelId="{14DAFDF2-D31A-DD4E-B641-0E1901B5CEA9}" srcId="{A7119A3D-BF8C-5B46-971A-13F49D67C695}" destId="{D3FC4E53-944A-9E4E-A389-49D05B9FC30B}" srcOrd="0" destOrd="0" parTransId="{641A620A-5BB1-7644-BB87-2C0D292C9742}" sibTransId="{1EA34F84-03DB-6048-8C65-E932492F882E}"/>
    <dgm:cxn modelId="{929FF3FB-A1E2-0744-BCC8-5658CAF6D2E4}" type="presOf" srcId="{0A5A978D-086E-FF47-A619-AD1E5B7ED5D9}" destId="{CA9FBD16-957C-124B-B3AB-BCF64ED9CCAA}" srcOrd="0" destOrd="0" presId="urn:microsoft.com/office/officeart/2005/8/layout/list1"/>
    <dgm:cxn modelId="{59664D7C-0701-AA4B-988F-3A3AE74F94DC}" type="presParOf" srcId="{CA9FBD16-957C-124B-B3AB-BCF64ED9CCAA}" destId="{92321369-E9CA-B647-9CE5-9C6920253A2E}" srcOrd="0" destOrd="0" presId="urn:microsoft.com/office/officeart/2005/8/layout/list1"/>
    <dgm:cxn modelId="{1B4DD123-EF76-374A-904C-EAD5B5A0E273}" type="presParOf" srcId="{92321369-E9CA-B647-9CE5-9C6920253A2E}" destId="{DBA4B6CF-38E0-974D-A62E-8CD2F18293D7}" srcOrd="0" destOrd="0" presId="urn:microsoft.com/office/officeart/2005/8/layout/list1"/>
    <dgm:cxn modelId="{B1B10EC6-0887-B247-8FB1-041EA441B3E7}" type="presParOf" srcId="{92321369-E9CA-B647-9CE5-9C6920253A2E}" destId="{B639B6D1-0FA3-D947-B932-39E13DEA88CE}" srcOrd="1" destOrd="0" presId="urn:microsoft.com/office/officeart/2005/8/layout/list1"/>
    <dgm:cxn modelId="{4468E844-71F0-F44B-A328-1520F1C26782}" type="presParOf" srcId="{CA9FBD16-957C-124B-B3AB-BCF64ED9CCAA}" destId="{AAAAAF95-8B96-FF44-9112-13DC18CC1BBD}" srcOrd="1" destOrd="0" presId="urn:microsoft.com/office/officeart/2005/8/layout/list1"/>
    <dgm:cxn modelId="{2464F36A-E301-A247-A213-800FC3F12D4C}" type="presParOf" srcId="{CA9FBD16-957C-124B-B3AB-BCF64ED9CCAA}" destId="{7AF76F60-11A8-B945-A14D-82968C815DC8}" srcOrd="2" destOrd="0" presId="urn:microsoft.com/office/officeart/2005/8/layout/list1"/>
    <dgm:cxn modelId="{08345F74-056A-CF48-B7CC-CCE10F136AAB}" type="presParOf" srcId="{CA9FBD16-957C-124B-B3AB-BCF64ED9CCAA}" destId="{B3453078-94BB-0046-B265-B2DDA2AB276F}" srcOrd="3" destOrd="0" presId="urn:microsoft.com/office/officeart/2005/8/layout/list1"/>
    <dgm:cxn modelId="{4446A4EC-F5B3-D34E-B780-C2EE71874C4A}" type="presParOf" srcId="{CA9FBD16-957C-124B-B3AB-BCF64ED9CCAA}" destId="{17B2FD8D-4623-304C-B56A-9B09E8310131}" srcOrd="4" destOrd="0" presId="urn:microsoft.com/office/officeart/2005/8/layout/list1"/>
    <dgm:cxn modelId="{A4BA5A84-2CB7-3A48-8076-DB589A4D6300}" type="presParOf" srcId="{17B2FD8D-4623-304C-B56A-9B09E8310131}" destId="{B29E127C-5428-FA47-9B28-470BFF904DF4}" srcOrd="0" destOrd="0" presId="urn:microsoft.com/office/officeart/2005/8/layout/list1"/>
    <dgm:cxn modelId="{6636BA3D-323E-3649-9DD4-0BDD92D3D450}" type="presParOf" srcId="{17B2FD8D-4623-304C-B56A-9B09E8310131}" destId="{C5AC6A4A-A7DB-B140-AD81-62C55DC34E13}" srcOrd="1" destOrd="0" presId="urn:microsoft.com/office/officeart/2005/8/layout/list1"/>
    <dgm:cxn modelId="{3C1C80F7-8A7A-B048-A49B-639D966F5368}" type="presParOf" srcId="{CA9FBD16-957C-124B-B3AB-BCF64ED9CCAA}" destId="{37CB7183-EFBE-424F-AD7A-49688230D99F}" srcOrd="5" destOrd="0" presId="urn:microsoft.com/office/officeart/2005/8/layout/list1"/>
    <dgm:cxn modelId="{60DB345B-1079-E244-9E57-49E30F4CB73C}" type="presParOf" srcId="{CA9FBD16-957C-124B-B3AB-BCF64ED9CCAA}" destId="{31D92DB6-1722-FC41-95A0-AFB76FA08153}" srcOrd="6" destOrd="0" presId="urn:microsoft.com/office/officeart/2005/8/layout/list1"/>
    <dgm:cxn modelId="{4BE09AEC-12B3-E749-A86F-524DCB7D1FB5}" type="presParOf" srcId="{CA9FBD16-957C-124B-B3AB-BCF64ED9CCAA}" destId="{4ABA9062-EC4D-AA48-BACB-42FB41BE754F}" srcOrd="7" destOrd="0" presId="urn:microsoft.com/office/officeart/2005/8/layout/list1"/>
    <dgm:cxn modelId="{405E921F-919C-BC4E-92B0-42FA131C8C2C}" type="presParOf" srcId="{CA9FBD16-957C-124B-B3AB-BCF64ED9CCAA}" destId="{E2A0D308-485F-8145-9E4D-8F950219AF3D}" srcOrd="8" destOrd="0" presId="urn:microsoft.com/office/officeart/2005/8/layout/list1"/>
    <dgm:cxn modelId="{90DA5B22-6AD5-074E-B693-17AE00681360}" type="presParOf" srcId="{E2A0D308-485F-8145-9E4D-8F950219AF3D}" destId="{68BB47AD-DC7F-1B4C-B08C-775EBD812030}" srcOrd="0" destOrd="0" presId="urn:microsoft.com/office/officeart/2005/8/layout/list1"/>
    <dgm:cxn modelId="{2844270A-0E8A-994D-BFD7-B0D24581FD16}" type="presParOf" srcId="{E2A0D308-485F-8145-9E4D-8F950219AF3D}" destId="{3BE36F41-3020-3443-ACFB-69214DD78C68}" srcOrd="1" destOrd="0" presId="urn:microsoft.com/office/officeart/2005/8/layout/list1"/>
    <dgm:cxn modelId="{EFE1EB8E-6F60-AA4B-B616-09CAB74B8775}" type="presParOf" srcId="{CA9FBD16-957C-124B-B3AB-BCF64ED9CCAA}" destId="{D4D4D0DD-3559-EB49-8599-86C2828AD58A}" srcOrd="9" destOrd="0" presId="urn:microsoft.com/office/officeart/2005/8/layout/list1"/>
    <dgm:cxn modelId="{EED99D6D-B46E-7249-9C6A-7ADD05152E8F}" type="presParOf" srcId="{CA9FBD16-957C-124B-B3AB-BCF64ED9CCAA}" destId="{CB73790B-333E-FF43-BAB8-3FAA60BBAB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76F60-11A8-B945-A14D-82968C815DC8}">
      <dsp:nvSpPr>
        <dsp:cNvPr id="0" name=""/>
        <dsp:cNvSpPr/>
      </dsp:nvSpPr>
      <dsp:spPr>
        <a:xfrm>
          <a:off x="0" y="266207"/>
          <a:ext cx="11197052" cy="11907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365760" rIns="27432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i="0" kern="1200" dirty="0">
              <a:solidFill>
                <a:schemeClr val="tx1"/>
              </a:solidFill>
            </a:rPr>
            <a:t>See and hear your doctor </a:t>
          </a:r>
          <a:r>
            <a:rPr lang="en-US" sz="2400" b="1" kern="1200" dirty="0">
              <a:solidFill>
                <a:schemeClr val="tx1"/>
              </a:solidFill>
            </a:rPr>
            <a:t>using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b="1" kern="1200" dirty="0">
              <a:solidFill>
                <a:schemeClr val="tx1"/>
              </a:solidFill>
            </a:rPr>
            <a:t>your phone’s camera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b="1" kern="1200" dirty="0">
              <a:solidFill>
                <a:schemeClr val="tx1"/>
              </a:solidFill>
            </a:rPr>
            <a:t>Medical practices can remain viable </a:t>
          </a:r>
          <a:r>
            <a:rPr lang="en-US" sz="2400" b="0" kern="1200" dirty="0">
              <a:solidFill>
                <a:schemeClr val="tx1"/>
              </a:solidFill>
            </a:rPr>
            <a:t>even with most patients staying home</a:t>
          </a:r>
        </a:p>
      </dsp:txBody>
      <dsp:txXfrm>
        <a:off x="0" y="266207"/>
        <a:ext cx="11197052" cy="1190700"/>
      </dsp:txXfrm>
    </dsp:sp>
    <dsp:sp modelId="{B639B6D1-0FA3-D947-B932-39E13DEA88CE}">
      <dsp:nvSpPr>
        <dsp:cNvPr id="0" name=""/>
        <dsp:cNvSpPr/>
      </dsp:nvSpPr>
      <dsp:spPr>
        <a:xfrm>
          <a:off x="559852" y="527"/>
          <a:ext cx="783793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255" tIns="0" rIns="2962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chemeClr val="bg1"/>
              </a:solidFill>
            </a:rPr>
            <a:t>Medicare now pays for telehealth</a:t>
          </a:r>
        </a:p>
      </dsp:txBody>
      <dsp:txXfrm>
        <a:off x="585791" y="26466"/>
        <a:ext cx="7786058" cy="479482"/>
      </dsp:txXfrm>
    </dsp:sp>
    <dsp:sp modelId="{31D92DB6-1722-FC41-95A0-AFB76FA08153}">
      <dsp:nvSpPr>
        <dsp:cNvPr id="0" name=""/>
        <dsp:cNvSpPr/>
      </dsp:nvSpPr>
      <dsp:spPr>
        <a:xfrm>
          <a:off x="0" y="1819787"/>
          <a:ext cx="11197052" cy="779625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365760" rIns="27432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Many corporate insurers are </a:t>
          </a:r>
          <a:r>
            <a:rPr lang="en-US" sz="2400" b="1" kern="1200" dirty="0">
              <a:solidFill>
                <a:schemeClr val="tx1"/>
              </a:solidFill>
            </a:rPr>
            <a:t>following</a:t>
          </a:r>
          <a:r>
            <a:rPr lang="en-US" sz="2400" kern="1200" dirty="0">
              <a:solidFill>
                <a:schemeClr val="tx1"/>
              </a:solidFill>
            </a:rPr>
            <a:t> Medicare’s lead</a:t>
          </a:r>
        </a:p>
      </dsp:txBody>
      <dsp:txXfrm>
        <a:off x="0" y="1819787"/>
        <a:ext cx="11197052" cy="779625"/>
      </dsp:txXfrm>
    </dsp:sp>
    <dsp:sp modelId="{C5AC6A4A-A7DB-B140-AD81-62C55DC34E13}">
      <dsp:nvSpPr>
        <dsp:cNvPr id="0" name=""/>
        <dsp:cNvSpPr/>
      </dsp:nvSpPr>
      <dsp:spPr>
        <a:xfrm>
          <a:off x="559852" y="1554108"/>
          <a:ext cx="783793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255" tIns="0" rIns="2962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Medicare leads the way on innovation</a:t>
          </a:r>
        </a:p>
      </dsp:txBody>
      <dsp:txXfrm>
        <a:off x="585791" y="1580047"/>
        <a:ext cx="7786058" cy="479482"/>
      </dsp:txXfrm>
    </dsp:sp>
    <dsp:sp modelId="{CB73790B-333E-FF43-BAB8-3FAA60BBAB10}">
      <dsp:nvSpPr>
        <dsp:cNvPr id="0" name=""/>
        <dsp:cNvSpPr/>
      </dsp:nvSpPr>
      <dsp:spPr>
        <a:xfrm>
          <a:off x="0" y="2962293"/>
          <a:ext cx="11197052" cy="119070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365760" rIns="27432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kern="1200" dirty="0">
              <a:solidFill>
                <a:schemeClr val="tx1"/>
              </a:solidFill>
            </a:rPr>
            <a:t>Fast and universal implementation of important public health strategies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b="1" kern="1200" dirty="0">
              <a:solidFill>
                <a:schemeClr val="tx1"/>
              </a:solidFill>
            </a:rPr>
            <a:t>Get corporations out of the way </a:t>
          </a:r>
          <a:r>
            <a:rPr lang="en-US" sz="2400" kern="1200" dirty="0">
              <a:solidFill>
                <a:schemeClr val="tx1"/>
              </a:solidFill>
            </a:rPr>
            <a:t>of healthcare </a:t>
          </a:r>
        </a:p>
      </dsp:txBody>
      <dsp:txXfrm>
        <a:off x="0" y="2962293"/>
        <a:ext cx="11197052" cy="1190700"/>
      </dsp:txXfrm>
    </dsp:sp>
    <dsp:sp modelId="{3BE36F41-3020-3443-ACFB-69214DD78C68}">
      <dsp:nvSpPr>
        <dsp:cNvPr id="0" name=""/>
        <dsp:cNvSpPr/>
      </dsp:nvSpPr>
      <dsp:spPr>
        <a:xfrm>
          <a:off x="559852" y="2696613"/>
          <a:ext cx="7837936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255" tIns="0" rIns="29625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Medicare for All would do this better</a:t>
          </a:r>
        </a:p>
      </dsp:txBody>
      <dsp:txXfrm>
        <a:off x="585791" y="2722552"/>
        <a:ext cx="7786058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01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7f5c7c0e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7f5c7c0e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3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0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1"/>
            <a:ext cx="54864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486400" cy="76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138363"/>
            <a:ext cx="5486400" cy="76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870DE-049C-1649-A311-F8E2FA158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E91C31-6150-7E4B-8AC2-2A6DE7F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C58EDC-08E0-494E-9FE2-38A1FC7C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EC42-4CC3-9643-AC7B-A8F6E436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6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945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59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8B552-CA70-4C45-A1BD-0E2AEA29080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2" r:id="rId6"/>
    <p:sldLayoutId id="2147483663" r:id="rId7"/>
    <p:sldLayoutId id="2147483665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0BB956-7518-8544-8F90-AB663FC40976}"/>
              </a:ext>
            </a:extLst>
          </p:cNvPr>
          <p:cNvSpPr txBox="1"/>
          <p:nvPr/>
        </p:nvSpPr>
        <p:spPr>
          <a:xfrm>
            <a:off x="344904" y="1880790"/>
            <a:ext cx="672966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</a:rPr>
              <a:t>Early lesson from COVID-19:</a:t>
            </a:r>
          </a:p>
          <a:p>
            <a:r>
              <a:rPr lang="en-US" sz="3600" dirty="0">
                <a:solidFill>
                  <a:schemeClr val="bg1"/>
                </a:solidFill>
              </a:rPr>
              <a:t>Now more than ever, we need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Single Payer Medicare for 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07D43F-57C7-7D41-BD8C-6D598C066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3" r="12133"/>
          <a:stretch/>
        </p:blipFill>
        <p:spPr>
          <a:xfrm>
            <a:off x="6831981" y="1410626"/>
            <a:ext cx="4720683" cy="39719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30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65E59A-85EB-6740-B3B3-9FA15AF33FD1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008413"/>
          <a:ext cx="11154106" cy="38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053">
                  <a:extLst>
                    <a:ext uri="{9D8B030D-6E8A-4147-A177-3AD203B41FA5}">
                      <a16:colId xmlns:a16="http://schemas.microsoft.com/office/drawing/2014/main" val="2784099769"/>
                    </a:ext>
                  </a:extLst>
                </a:gridCol>
                <a:gridCol w="5577053">
                  <a:extLst>
                    <a:ext uri="{9D8B030D-6E8A-4147-A177-3AD203B41FA5}">
                      <a16:colId xmlns:a16="http://schemas.microsoft.com/office/drawing/2014/main" val="1054152827"/>
                    </a:ext>
                  </a:extLst>
                </a:gridCol>
              </a:tblGrid>
              <a:tr h="59039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Current System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Medicare for 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54522"/>
                  </a:ext>
                </a:extLst>
              </a:tr>
              <a:tr h="3246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3600" b="0" dirty="0"/>
                    </a:p>
                  </a:txBody>
                  <a:tcPr marL="182880" marR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1200"/>
                        </a:spcAft>
                      </a:pPr>
                      <a:endParaRPr lang="en-US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90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DA0366A-9DB7-B54F-A8E2-EA5C7A5C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79" y="365125"/>
            <a:ext cx="1135592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Health Authorities Don’t Have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Accurate Data </a:t>
            </a:r>
            <a:r>
              <a:rPr lang="en-US" dirty="0"/>
              <a:t>for Timely, Informed Decisions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A7161-5731-8042-8E99-C7F35C2E005C}"/>
              </a:ext>
            </a:extLst>
          </p:cNvPr>
          <p:cNvSpPr txBox="1"/>
          <p:nvPr/>
        </p:nvSpPr>
        <p:spPr>
          <a:xfrm>
            <a:off x="636379" y="2694433"/>
            <a:ext cx="5257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Proprietary</a:t>
            </a:r>
            <a:r>
              <a:rPr lang="en-US" sz="2400" dirty="0">
                <a:solidFill>
                  <a:srgbClr val="000000"/>
                </a:solidFill>
              </a:rPr>
              <a:t> electronic health records mean American hospitals and clinics often cannot communicate with each other or with local and national health departments.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Authorities must rely on individual facilities to report data, </a:t>
            </a:r>
            <a:r>
              <a:rPr lang="en-US" sz="2400" b="1" i="1" dirty="0">
                <a:solidFill>
                  <a:srgbClr val="000000"/>
                </a:solidFill>
              </a:rPr>
              <a:t>delaying important policy decisions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E7EE8-3DAB-E142-8BDF-77DA2416A909}"/>
              </a:ext>
            </a:extLst>
          </p:cNvPr>
          <p:cNvSpPr txBox="1"/>
          <p:nvPr/>
        </p:nvSpPr>
        <p:spPr>
          <a:xfrm>
            <a:off x="6297822" y="2694433"/>
            <a:ext cx="542778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A unified national electronic record system would give officials </a:t>
            </a:r>
            <a:r>
              <a:rPr lang="en-US" sz="2400" b="1" i="1" dirty="0">
                <a:solidFill>
                  <a:srgbClr val="000000"/>
                </a:solidFill>
              </a:rPr>
              <a:t>real-time data from every hospital and clinic </a:t>
            </a:r>
            <a:r>
              <a:rPr lang="en-US" sz="2400" dirty="0">
                <a:solidFill>
                  <a:srgbClr val="000000"/>
                </a:solidFill>
              </a:rPr>
              <a:t>in the nation.</a:t>
            </a:r>
          </a:p>
          <a:p>
            <a:pPr>
              <a:spcAft>
                <a:spcPts val="120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Data empowers leaders </a:t>
            </a:r>
            <a:r>
              <a:rPr lang="en-US" sz="2400" dirty="0">
                <a:solidFill>
                  <a:srgbClr val="000000"/>
                </a:solidFill>
              </a:rPr>
              <a:t>to make quick policy decisions and direct personnel and equipment where needed. </a:t>
            </a:r>
          </a:p>
        </p:txBody>
      </p:sp>
    </p:spTree>
    <p:extLst>
      <p:ext uri="{BB962C8B-B14F-4D97-AF65-F5344CB8AC3E}">
        <p14:creationId xmlns:p14="http://schemas.microsoft.com/office/powerpoint/2010/main" val="34342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65E59A-85EB-6740-B3B3-9FA15AF33FD1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008413"/>
          <a:ext cx="11154106" cy="38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053">
                  <a:extLst>
                    <a:ext uri="{9D8B030D-6E8A-4147-A177-3AD203B41FA5}">
                      <a16:colId xmlns:a16="http://schemas.microsoft.com/office/drawing/2014/main" val="2784099769"/>
                    </a:ext>
                  </a:extLst>
                </a:gridCol>
                <a:gridCol w="5577053">
                  <a:extLst>
                    <a:ext uri="{9D8B030D-6E8A-4147-A177-3AD203B41FA5}">
                      <a16:colId xmlns:a16="http://schemas.microsoft.com/office/drawing/2014/main" val="1054152827"/>
                    </a:ext>
                  </a:extLst>
                </a:gridCol>
              </a:tblGrid>
              <a:tr h="59039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Current System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Medicare for 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54522"/>
                  </a:ext>
                </a:extLst>
              </a:tr>
              <a:tr h="3246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3600" b="0" dirty="0"/>
                    </a:p>
                  </a:txBody>
                  <a:tcPr marL="182880" marR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1200"/>
                        </a:spcAft>
                      </a:pPr>
                      <a:endParaRPr lang="en-US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90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DA0366A-9DB7-B54F-A8E2-EA5C7A5C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6486" cy="1325563"/>
          </a:xfrm>
        </p:spPr>
        <p:txBody>
          <a:bodyPr>
            <a:normAutofit/>
          </a:bodyPr>
          <a:lstStyle/>
          <a:p>
            <a:r>
              <a:rPr lang="en-US" dirty="0"/>
              <a:t>Mass Layoffs Will Force Millions </a:t>
            </a:r>
            <a:br>
              <a:rPr lang="en-US" dirty="0"/>
            </a:br>
            <a:r>
              <a:rPr lang="en-US" dirty="0"/>
              <a:t>Off Their </a:t>
            </a:r>
            <a:r>
              <a:rPr lang="en-US" dirty="0">
                <a:solidFill>
                  <a:srgbClr val="FFFF00"/>
                </a:solidFill>
              </a:rPr>
              <a:t>Workplace Health Insurance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A7161-5731-8042-8E99-C7F35C2E005C}"/>
              </a:ext>
            </a:extLst>
          </p:cNvPr>
          <p:cNvSpPr txBox="1"/>
          <p:nvPr/>
        </p:nvSpPr>
        <p:spPr>
          <a:xfrm>
            <a:off x="636378" y="2696219"/>
            <a:ext cx="545962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178 million Americans with job-based insurance risk losing coverage during a public health crisis, making them </a:t>
            </a:r>
            <a:r>
              <a:rPr lang="en-US" sz="2400" b="1" i="1" dirty="0">
                <a:solidFill>
                  <a:srgbClr val="000000"/>
                </a:solidFill>
              </a:rPr>
              <a:t>less likely to seek care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Those who need care could face catastrophic medical bills, </a:t>
            </a:r>
            <a:r>
              <a:rPr lang="en-US" sz="2400" b="1" i="1" dirty="0">
                <a:solidFill>
                  <a:srgbClr val="000000"/>
                </a:solidFill>
              </a:rPr>
              <a:t>worsening the effects of the recession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E7EE8-3DAB-E142-8BDF-77DA2416A909}"/>
              </a:ext>
            </a:extLst>
          </p:cNvPr>
          <p:cNvSpPr txBox="1"/>
          <p:nvPr/>
        </p:nvSpPr>
        <p:spPr>
          <a:xfrm>
            <a:off x="6297822" y="2696219"/>
            <a:ext cx="54277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Seamless, lifelong coverage that is </a:t>
            </a:r>
            <a:r>
              <a:rPr lang="en-US" sz="2400" b="1" i="1" dirty="0">
                <a:solidFill>
                  <a:srgbClr val="000000"/>
                </a:solidFill>
              </a:rPr>
              <a:t>not</a:t>
            </a:r>
            <a:r>
              <a:rPr lang="en-US" sz="2400" dirty="0">
                <a:solidFill>
                  <a:srgbClr val="000000"/>
                </a:solidFill>
              </a:rPr>
              <a:t> tied to employment.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Americans will enjoy the freedom and security of comprehensive coverage </a:t>
            </a:r>
            <a:r>
              <a:rPr lang="en-US" sz="2400" b="1" i="1" dirty="0">
                <a:solidFill>
                  <a:srgbClr val="000000"/>
                </a:solidFill>
              </a:rPr>
              <a:t>no matter what happens in the economy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69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7f5c7c0ea3_0_0"/>
          <p:cNvSpPr txBox="1"/>
          <p:nvPr/>
        </p:nvSpPr>
        <p:spPr>
          <a:xfrm>
            <a:off x="680550" y="1442302"/>
            <a:ext cx="10830900" cy="432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Aft>
                <a:spcPts val="1200"/>
              </a:spcAft>
              <a:buClr>
                <a:schemeClr val="bg1"/>
              </a:buClr>
              <a:buSzPts val="32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bg1"/>
                </a:solidFill>
                <a:ea typeface="Arial"/>
                <a:cs typeface="Calibri"/>
                <a:sym typeface="Calibri"/>
              </a:rPr>
              <a:t>Tell Congress and </a:t>
            </a:r>
            <a:r>
              <a:rPr lang="en-US" sz="2800" dirty="0">
                <a:solidFill>
                  <a:schemeClr val="bg1"/>
                </a:solidFill>
                <a:ea typeface="Arial"/>
                <a:cs typeface="Calibri"/>
                <a:sym typeface="Calibri"/>
              </a:rPr>
              <a:t>political candidates to support Medicare for All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32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Write a Letter to the Editor or an Op Ed</a:t>
            </a:r>
            <a:endParaRPr sz="1200" b="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32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Use PNHP’s social media toolkit</a:t>
            </a:r>
            <a:endParaRPr sz="1200" b="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32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Tell your story</a:t>
            </a:r>
            <a:endParaRPr sz="2800" b="0" i="0" u="none" strike="noStrike" cap="non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32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Post to your elected officials</a:t>
            </a:r>
            <a:endParaRPr sz="1200" b="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32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Post educational materials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ts val="3200"/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</a:t>
            </a:r>
            <a:r>
              <a:rPr lang="en-US" sz="2800" b="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ngage your family and friends in conversation</a:t>
            </a:r>
            <a:endParaRPr sz="2800" b="0" i="0" u="none" strike="noStrike" cap="none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6F4989-645D-2045-9222-5F9970B9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908"/>
          </a:xfrm>
        </p:spPr>
        <p:txBody>
          <a:bodyPr/>
          <a:lstStyle/>
          <a:p>
            <a:r>
              <a:rPr lang="en-US" dirty="0"/>
              <a:t>Take Action Now</a:t>
            </a:r>
          </a:p>
        </p:txBody>
      </p:sp>
    </p:spTree>
    <p:extLst>
      <p:ext uri="{BB962C8B-B14F-4D97-AF65-F5344CB8AC3E}">
        <p14:creationId xmlns:p14="http://schemas.microsoft.com/office/powerpoint/2010/main" val="14539525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CEF8-6118-EB41-BFBE-769558A5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Early lesson from COVID-19: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dirty="0"/>
              <a:t>We Need Single Payer Medicare for All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FB6A886-66B8-C649-9D17-EAD9B93BD16E}"/>
              </a:ext>
            </a:extLst>
          </p:cNvPr>
          <p:cNvSpPr/>
          <p:nvPr/>
        </p:nvSpPr>
        <p:spPr>
          <a:xfrm>
            <a:off x="3756212" y="1745253"/>
            <a:ext cx="8103692" cy="1061150"/>
          </a:xfrm>
          <a:custGeom>
            <a:avLst/>
            <a:gdLst>
              <a:gd name="connsiteX0" fmla="*/ 176862 w 1061150"/>
              <a:gd name="connsiteY0" fmla="*/ 0 h 7064432"/>
              <a:gd name="connsiteX1" fmla="*/ 884288 w 1061150"/>
              <a:gd name="connsiteY1" fmla="*/ 0 h 7064432"/>
              <a:gd name="connsiteX2" fmla="*/ 1061150 w 1061150"/>
              <a:gd name="connsiteY2" fmla="*/ 176862 h 7064432"/>
              <a:gd name="connsiteX3" fmla="*/ 1061150 w 1061150"/>
              <a:gd name="connsiteY3" fmla="*/ 7064432 h 7064432"/>
              <a:gd name="connsiteX4" fmla="*/ 1061150 w 1061150"/>
              <a:gd name="connsiteY4" fmla="*/ 7064432 h 7064432"/>
              <a:gd name="connsiteX5" fmla="*/ 0 w 1061150"/>
              <a:gd name="connsiteY5" fmla="*/ 7064432 h 7064432"/>
              <a:gd name="connsiteX6" fmla="*/ 0 w 1061150"/>
              <a:gd name="connsiteY6" fmla="*/ 7064432 h 7064432"/>
              <a:gd name="connsiteX7" fmla="*/ 0 w 1061150"/>
              <a:gd name="connsiteY7" fmla="*/ 176862 h 7064432"/>
              <a:gd name="connsiteX8" fmla="*/ 176862 w 1061150"/>
              <a:gd name="connsiteY8" fmla="*/ 0 h 70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150" h="7064432">
                <a:moveTo>
                  <a:pt x="1061150" y="1177432"/>
                </a:moveTo>
                <a:lnTo>
                  <a:pt x="1061150" y="5887000"/>
                </a:lnTo>
                <a:cubicBezTo>
                  <a:pt x="1061150" y="6537275"/>
                  <a:pt x="1049256" y="7064429"/>
                  <a:pt x="1034584" y="7064429"/>
                </a:cubicBezTo>
                <a:lnTo>
                  <a:pt x="0" y="7064429"/>
                </a:lnTo>
                <a:lnTo>
                  <a:pt x="0" y="7064429"/>
                </a:lnTo>
                <a:lnTo>
                  <a:pt x="0" y="3"/>
                </a:lnTo>
                <a:lnTo>
                  <a:pt x="0" y="3"/>
                </a:lnTo>
                <a:lnTo>
                  <a:pt x="1034584" y="3"/>
                </a:lnTo>
                <a:cubicBezTo>
                  <a:pt x="1049256" y="3"/>
                  <a:pt x="1061150" y="527157"/>
                  <a:pt x="1061150" y="11774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05140" rIns="158480" bIns="10514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/>
              <a:t>Our fragmented system makes it much more difficult to address our common crisis.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CB9DC2D-6414-2A46-9219-8EA44519F322}"/>
              </a:ext>
            </a:extLst>
          </p:cNvPr>
          <p:cNvSpPr/>
          <p:nvPr/>
        </p:nvSpPr>
        <p:spPr>
          <a:xfrm>
            <a:off x="735984" y="1612608"/>
            <a:ext cx="3091946" cy="1326437"/>
          </a:xfrm>
          <a:custGeom>
            <a:avLst/>
            <a:gdLst>
              <a:gd name="connsiteX0" fmla="*/ 0 w 3344699"/>
              <a:gd name="connsiteY0" fmla="*/ 221077 h 1326437"/>
              <a:gd name="connsiteX1" fmla="*/ 221077 w 3344699"/>
              <a:gd name="connsiteY1" fmla="*/ 0 h 1326437"/>
              <a:gd name="connsiteX2" fmla="*/ 3123622 w 3344699"/>
              <a:gd name="connsiteY2" fmla="*/ 0 h 1326437"/>
              <a:gd name="connsiteX3" fmla="*/ 3344699 w 3344699"/>
              <a:gd name="connsiteY3" fmla="*/ 221077 h 1326437"/>
              <a:gd name="connsiteX4" fmla="*/ 3344699 w 3344699"/>
              <a:gd name="connsiteY4" fmla="*/ 1105360 h 1326437"/>
              <a:gd name="connsiteX5" fmla="*/ 3123622 w 3344699"/>
              <a:gd name="connsiteY5" fmla="*/ 1326437 h 1326437"/>
              <a:gd name="connsiteX6" fmla="*/ 221077 w 3344699"/>
              <a:gd name="connsiteY6" fmla="*/ 1326437 h 1326437"/>
              <a:gd name="connsiteX7" fmla="*/ 0 w 3344699"/>
              <a:gd name="connsiteY7" fmla="*/ 1105360 h 1326437"/>
              <a:gd name="connsiteX8" fmla="*/ 0 w 3344699"/>
              <a:gd name="connsiteY8" fmla="*/ 221077 h 132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4699" h="1326437">
                <a:moveTo>
                  <a:pt x="0" y="221077"/>
                </a:moveTo>
                <a:cubicBezTo>
                  <a:pt x="0" y="98980"/>
                  <a:pt x="98980" y="0"/>
                  <a:pt x="221077" y="0"/>
                </a:cubicBezTo>
                <a:lnTo>
                  <a:pt x="3123622" y="0"/>
                </a:lnTo>
                <a:cubicBezTo>
                  <a:pt x="3245719" y="0"/>
                  <a:pt x="3344699" y="98980"/>
                  <a:pt x="3344699" y="221077"/>
                </a:cubicBezTo>
                <a:lnTo>
                  <a:pt x="3344699" y="1105360"/>
                </a:lnTo>
                <a:cubicBezTo>
                  <a:pt x="3344699" y="1227457"/>
                  <a:pt x="3245719" y="1326437"/>
                  <a:pt x="3123622" y="1326437"/>
                </a:cubicBezTo>
                <a:lnTo>
                  <a:pt x="221077" y="1326437"/>
                </a:lnTo>
                <a:cubicBezTo>
                  <a:pt x="98980" y="1326437"/>
                  <a:pt x="0" y="1227457"/>
                  <a:pt x="0" y="1105360"/>
                </a:cubicBezTo>
                <a:lnTo>
                  <a:pt x="0" y="221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31" tIns="156191" rIns="247631" bIns="156191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dirty="0"/>
              <a:t>We’re all in this together</a:t>
            </a:r>
            <a:endParaRPr lang="en-US" sz="2800" b="1" kern="120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F59365E-BE12-1E49-8B83-58A3AD244515}"/>
              </a:ext>
            </a:extLst>
          </p:cNvPr>
          <p:cNvSpPr/>
          <p:nvPr/>
        </p:nvSpPr>
        <p:spPr>
          <a:xfrm>
            <a:off x="3756212" y="3270655"/>
            <a:ext cx="8103692" cy="1061150"/>
          </a:xfrm>
          <a:custGeom>
            <a:avLst/>
            <a:gdLst>
              <a:gd name="connsiteX0" fmla="*/ 176862 w 1061150"/>
              <a:gd name="connsiteY0" fmla="*/ 0 h 7064432"/>
              <a:gd name="connsiteX1" fmla="*/ 884288 w 1061150"/>
              <a:gd name="connsiteY1" fmla="*/ 0 h 7064432"/>
              <a:gd name="connsiteX2" fmla="*/ 1061150 w 1061150"/>
              <a:gd name="connsiteY2" fmla="*/ 176862 h 7064432"/>
              <a:gd name="connsiteX3" fmla="*/ 1061150 w 1061150"/>
              <a:gd name="connsiteY3" fmla="*/ 7064432 h 7064432"/>
              <a:gd name="connsiteX4" fmla="*/ 1061150 w 1061150"/>
              <a:gd name="connsiteY4" fmla="*/ 7064432 h 7064432"/>
              <a:gd name="connsiteX5" fmla="*/ 0 w 1061150"/>
              <a:gd name="connsiteY5" fmla="*/ 7064432 h 7064432"/>
              <a:gd name="connsiteX6" fmla="*/ 0 w 1061150"/>
              <a:gd name="connsiteY6" fmla="*/ 7064432 h 7064432"/>
              <a:gd name="connsiteX7" fmla="*/ 0 w 1061150"/>
              <a:gd name="connsiteY7" fmla="*/ 176862 h 7064432"/>
              <a:gd name="connsiteX8" fmla="*/ 176862 w 1061150"/>
              <a:gd name="connsiteY8" fmla="*/ 0 h 70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150" h="7064432">
                <a:moveTo>
                  <a:pt x="1061150" y="1177432"/>
                </a:moveTo>
                <a:lnTo>
                  <a:pt x="1061150" y="5887000"/>
                </a:lnTo>
                <a:cubicBezTo>
                  <a:pt x="1061150" y="6537275"/>
                  <a:pt x="1049256" y="7064429"/>
                  <a:pt x="1034584" y="7064429"/>
                </a:cubicBezTo>
                <a:lnTo>
                  <a:pt x="0" y="7064429"/>
                </a:lnTo>
                <a:lnTo>
                  <a:pt x="0" y="7064429"/>
                </a:lnTo>
                <a:lnTo>
                  <a:pt x="0" y="3"/>
                </a:lnTo>
                <a:lnTo>
                  <a:pt x="0" y="3"/>
                </a:lnTo>
                <a:lnTo>
                  <a:pt x="1034584" y="3"/>
                </a:lnTo>
                <a:cubicBezTo>
                  <a:pt x="1049256" y="3"/>
                  <a:pt x="1061150" y="527157"/>
                  <a:pt x="1061150" y="11774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05140" rIns="158480" bIns="10514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kern="1200" dirty="0"/>
              <a:t>A badly overloaded hospital system forces immoral and impossible decisions on us all.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997DB22-13A6-2B49-A752-D9728B9D7709}"/>
              </a:ext>
            </a:extLst>
          </p:cNvPr>
          <p:cNvSpPr/>
          <p:nvPr/>
        </p:nvSpPr>
        <p:spPr>
          <a:xfrm>
            <a:off x="735984" y="3138011"/>
            <a:ext cx="3091946" cy="1326437"/>
          </a:xfrm>
          <a:custGeom>
            <a:avLst/>
            <a:gdLst>
              <a:gd name="connsiteX0" fmla="*/ 0 w 3344699"/>
              <a:gd name="connsiteY0" fmla="*/ 221077 h 1326437"/>
              <a:gd name="connsiteX1" fmla="*/ 221077 w 3344699"/>
              <a:gd name="connsiteY1" fmla="*/ 0 h 1326437"/>
              <a:gd name="connsiteX2" fmla="*/ 3123622 w 3344699"/>
              <a:gd name="connsiteY2" fmla="*/ 0 h 1326437"/>
              <a:gd name="connsiteX3" fmla="*/ 3344699 w 3344699"/>
              <a:gd name="connsiteY3" fmla="*/ 221077 h 1326437"/>
              <a:gd name="connsiteX4" fmla="*/ 3344699 w 3344699"/>
              <a:gd name="connsiteY4" fmla="*/ 1105360 h 1326437"/>
              <a:gd name="connsiteX5" fmla="*/ 3123622 w 3344699"/>
              <a:gd name="connsiteY5" fmla="*/ 1326437 h 1326437"/>
              <a:gd name="connsiteX6" fmla="*/ 221077 w 3344699"/>
              <a:gd name="connsiteY6" fmla="*/ 1326437 h 1326437"/>
              <a:gd name="connsiteX7" fmla="*/ 0 w 3344699"/>
              <a:gd name="connsiteY7" fmla="*/ 1105360 h 1326437"/>
              <a:gd name="connsiteX8" fmla="*/ 0 w 3344699"/>
              <a:gd name="connsiteY8" fmla="*/ 221077 h 132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4699" h="1326437">
                <a:moveTo>
                  <a:pt x="0" y="221077"/>
                </a:moveTo>
                <a:cubicBezTo>
                  <a:pt x="0" y="98980"/>
                  <a:pt x="98980" y="0"/>
                  <a:pt x="221077" y="0"/>
                </a:cubicBezTo>
                <a:lnTo>
                  <a:pt x="3123622" y="0"/>
                </a:lnTo>
                <a:cubicBezTo>
                  <a:pt x="3245719" y="0"/>
                  <a:pt x="3344699" y="98980"/>
                  <a:pt x="3344699" y="221077"/>
                </a:cubicBezTo>
                <a:lnTo>
                  <a:pt x="3344699" y="1105360"/>
                </a:lnTo>
                <a:cubicBezTo>
                  <a:pt x="3344699" y="1227457"/>
                  <a:pt x="3245719" y="1326437"/>
                  <a:pt x="3123622" y="1326437"/>
                </a:cubicBezTo>
                <a:lnTo>
                  <a:pt x="221077" y="1326437"/>
                </a:lnTo>
                <a:cubicBezTo>
                  <a:pt x="98980" y="1326437"/>
                  <a:pt x="0" y="1227457"/>
                  <a:pt x="0" y="1105360"/>
                </a:cubicBezTo>
                <a:lnTo>
                  <a:pt x="0" y="221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31" tIns="156191" rIns="247631" bIns="156191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dirty="0"/>
              <a:t>We all need our hospitals</a:t>
            </a:r>
            <a:endParaRPr lang="en-US" sz="2800" b="1" kern="12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E829EF8-39D8-8949-9CCE-0E092F11EA9F}"/>
              </a:ext>
            </a:extLst>
          </p:cNvPr>
          <p:cNvSpPr/>
          <p:nvPr/>
        </p:nvSpPr>
        <p:spPr>
          <a:xfrm>
            <a:off x="3756212" y="4796059"/>
            <a:ext cx="8103692" cy="1061150"/>
          </a:xfrm>
          <a:custGeom>
            <a:avLst/>
            <a:gdLst>
              <a:gd name="connsiteX0" fmla="*/ 176862 w 1061150"/>
              <a:gd name="connsiteY0" fmla="*/ 0 h 7064432"/>
              <a:gd name="connsiteX1" fmla="*/ 884288 w 1061150"/>
              <a:gd name="connsiteY1" fmla="*/ 0 h 7064432"/>
              <a:gd name="connsiteX2" fmla="*/ 1061150 w 1061150"/>
              <a:gd name="connsiteY2" fmla="*/ 176862 h 7064432"/>
              <a:gd name="connsiteX3" fmla="*/ 1061150 w 1061150"/>
              <a:gd name="connsiteY3" fmla="*/ 7064432 h 7064432"/>
              <a:gd name="connsiteX4" fmla="*/ 1061150 w 1061150"/>
              <a:gd name="connsiteY4" fmla="*/ 7064432 h 7064432"/>
              <a:gd name="connsiteX5" fmla="*/ 0 w 1061150"/>
              <a:gd name="connsiteY5" fmla="*/ 7064432 h 7064432"/>
              <a:gd name="connsiteX6" fmla="*/ 0 w 1061150"/>
              <a:gd name="connsiteY6" fmla="*/ 7064432 h 7064432"/>
              <a:gd name="connsiteX7" fmla="*/ 0 w 1061150"/>
              <a:gd name="connsiteY7" fmla="*/ 176862 h 7064432"/>
              <a:gd name="connsiteX8" fmla="*/ 176862 w 1061150"/>
              <a:gd name="connsiteY8" fmla="*/ 0 h 70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150" h="7064432">
                <a:moveTo>
                  <a:pt x="1061150" y="1177432"/>
                </a:moveTo>
                <a:lnTo>
                  <a:pt x="1061150" y="5887000"/>
                </a:lnTo>
                <a:cubicBezTo>
                  <a:pt x="1061150" y="6537275"/>
                  <a:pt x="1049256" y="7064429"/>
                  <a:pt x="1034584" y="7064429"/>
                </a:cubicBezTo>
                <a:lnTo>
                  <a:pt x="0" y="7064429"/>
                </a:lnTo>
                <a:lnTo>
                  <a:pt x="0" y="7064429"/>
                </a:lnTo>
                <a:lnTo>
                  <a:pt x="0" y="3"/>
                </a:lnTo>
                <a:lnTo>
                  <a:pt x="0" y="3"/>
                </a:lnTo>
                <a:lnTo>
                  <a:pt x="1034584" y="3"/>
                </a:lnTo>
                <a:cubicBezTo>
                  <a:pt x="1049256" y="3"/>
                  <a:pt x="1061150" y="527157"/>
                  <a:pt x="1061150" y="117743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05140" rIns="158480" bIns="105142" numCol="1" spcCol="1270" anchor="ctr" anchorCtr="0">
            <a:noAutofit/>
          </a:bodyPr>
          <a:lstStyle/>
          <a:p>
            <a:pPr marL="0" lvl="1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/>
              <a:t>Untreated illness hurts ourselves, our communities, and our entire nation.</a:t>
            </a:r>
            <a:endParaRPr lang="en-US" sz="2800" kern="120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72517D2-4532-2B4F-ADC2-32E3446B3E6F}"/>
              </a:ext>
            </a:extLst>
          </p:cNvPr>
          <p:cNvSpPr/>
          <p:nvPr/>
        </p:nvSpPr>
        <p:spPr>
          <a:xfrm>
            <a:off x="735984" y="4663414"/>
            <a:ext cx="3091946" cy="1326437"/>
          </a:xfrm>
          <a:custGeom>
            <a:avLst/>
            <a:gdLst>
              <a:gd name="connsiteX0" fmla="*/ 0 w 3344699"/>
              <a:gd name="connsiteY0" fmla="*/ 221077 h 1326437"/>
              <a:gd name="connsiteX1" fmla="*/ 221077 w 3344699"/>
              <a:gd name="connsiteY1" fmla="*/ 0 h 1326437"/>
              <a:gd name="connsiteX2" fmla="*/ 3123622 w 3344699"/>
              <a:gd name="connsiteY2" fmla="*/ 0 h 1326437"/>
              <a:gd name="connsiteX3" fmla="*/ 3344699 w 3344699"/>
              <a:gd name="connsiteY3" fmla="*/ 221077 h 1326437"/>
              <a:gd name="connsiteX4" fmla="*/ 3344699 w 3344699"/>
              <a:gd name="connsiteY4" fmla="*/ 1105360 h 1326437"/>
              <a:gd name="connsiteX5" fmla="*/ 3123622 w 3344699"/>
              <a:gd name="connsiteY5" fmla="*/ 1326437 h 1326437"/>
              <a:gd name="connsiteX6" fmla="*/ 221077 w 3344699"/>
              <a:gd name="connsiteY6" fmla="*/ 1326437 h 1326437"/>
              <a:gd name="connsiteX7" fmla="*/ 0 w 3344699"/>
              <a:gd name="connsiteY7" fmla="*/ 1105360 h 1326437"/>
              <a:gd name="connsiteX8" fmla="*/ 0 w 3344699"/>
              <a:gd name="connsiteY8" fmla="*/ 221077 h 132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4699" h="1326437">
                <a:moveTo>
                  <a:pt x="0" y="221077"/>
                </a:moveTo>
                <a:cubicBezTo>
                  <a:pt x="0" y="98980"/>
                  <a:pt x="98980" y="0"/>
                  <a:pt x="221077" y="0"/>
                </a:cubicBezTo>
                <a:lnTo>
                  <a:pt x="3123622" y="0"/>
                </a:lnTo>
                <a:cubicBezTo>
                  <a:pt x="3245719" y="0"/>
                  <a:pt x="3344699" y="98980"/>
                  <a:pt x="3344699" y="221077"/>
                </a:cubicBezTo>
                <a:lnTo>
                  <a:pt x="3344699" y="1105360"/>
                </a:lnTo>
                <a:cubicBezTo>
                  <a:pt x="3344699" y="1227457"/>
                  <a:pt x="3245719" y="1326437"/>
                  <a:pt x="3123622" y="1326437"/>
                </a:cubicBezTo>
                <a:lnTo>
                  <a:pt x="221077" y="1326437"/>
                </a:lnTo>
                <a:cubicBezTo>
                  <a:pt x="98980" y="1326437"/>
                  <a:pt x="0" y="1227457"/>
                  <a:pt x="0" y="1105360"/>
                </a:cubicBezTo>
                <a:lnTo>
                  <a:pt x="0" y="221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31" tIns="156191" rIns="247631" bIns="156191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dirty="0"/>
              <a:t>We all need </a:t>
            </a:r>
          </a:p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b="1" dirty="0"/>
              <a:t>our healthcare</a:t>
            </a:r>
            <a:endParaRPr lang="en-US" sz="2800" b="1" kern="1200" dirty="0"/>
          </a:p>
        </p:txBody>
      </p:sp>
    </p:spTree>
    <p:extLst>
      <p:ext uri="{BB962C8B-B14F-4D97-AF65-F5344CB8AC3E}">
        <p14:creationId xmlns:p14="http://schemas.microsoft.com/office/powerpoint/2010/main" val="3414438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21995" cy="1325563"/>
          </a:xfrm>
        </p:spPr>
        <p:txBody>
          <a:bodyPr/>
          <a:lstStyle/>
          <a:p>
            <a:r>
              <a:rPr lang="en-US" dirty="0"/>
              <a:t>Physicians for National Health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794" y="1343483"/>
            <a:ext cx="1102241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Non-profit, non-partisan, member-supported 501(c)3</a:t>
            </a:r>
          </a:p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Membership open to everyone</a:t>
            </a:r>
          </a:p>
          <a:p>
            <a:pPr algn="ctr">
              <a:spcAft>
                <a:spcPts val="600"/>
              </a:spcAft>
            </a:pPr>
            <a:endParaRPr lang="en-US" sz="2800" b="1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4400" dirty="0" err="1">
                <a:solidFill>
                  <a:schemeClr val="bg1"/>
                </a:solidFill>
              </a:rPr>
              <a:t>www</a:t>
            </a:r>
            <a:r>
              <a:rPr lang="en-US" sz="4400" b="1" dirty="0" err="1">
                <a:solidFill>
                  <a:schemeClr val="bg1"/>
                </a:solidFill>
              </a:rPr>
              <a:t>.</a:t>
            </a:r>
            <a:r>
              <a:rPr lang="en-US" sz="4400" dirty="0" err="1">
                <a:solidFill>
                  <a:schemeClr val="bg1"/>
                </a:solidFill>
              </a:rPr>
              <a:t>PNHP.org</a:t>
            </a:r>
            <a:r>
              <a:rPr lang="en-US" sz="4400" dirty="0">
                <a:solidFill>
                  <a:schemeClr val="bg1"/>
                </a:solidFill>
              </a:rPr>
              <a:t>/</a:t>
            </a:r>
            <a:r>
              <a:rPr lang="en-US" sz="4400" b="1" dirty="0">
                <a:solidFill>
                  <a:srgbClr val="FFFF00"/>
                </a:solidFill>
              </a:rPr>
              <a:t>COVID19</a:t>
            </a:r>
          </a:p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@</a:t>
            </a:r>
            <a:r>
              <a:rPr lang="en-US" sz="4400" b="1" dirty="0">
                <a:solidFill>
                  <a:srgbClr val="FFFF00"/>
                </a:solidFill>
              </a:rPr>
              <a:t>PNHP</a:t>
            </a:r>
          </a:p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Facebook.com</a:t>
            </a:r>
            <a:r>
              <a:rPr lang="en-US" sz="4400" b="1" dirty="0">
                <a:solidFill>
                  <a:schemeClr val="bg1"/>
                </a:solidFill>
              </a:rPr>
              <a:t>/</a:t>
            </a:r>
            <a:r>
              <a:rPr lang="en-US" sz="4400" b="1" dirty="0" err="1">
                <a:solidFill>
                  <a:srgbClr val="FFFF00"/>
                </a:solidFill>
              </a:rPr>
              <a:t>DoctorsForSinglePayer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201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A0366A-9DB7-B54F-A8E2-EA5C7A5C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Fragmentation </a:t>
            </a:r>
            <a:br>
              <a:rPr lang="en-US" dirty="0"/>
            </a:br>
            <a:r>
              <a:rPr lang="en-US" dirty="0"/>
              <a:t>Undermines Our Safety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73E8EB-2E65-2F46-8D2B-8C3F16E5510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www.census.gov</a:t>
            </a:r>
            <a:r>
              <a:rPr lang="en-US" dirty="0"/>
              <a:t>/content/dam/Census/library/publications/2019/demo/p60-267.pdf</a:t>
            </a:r>
          </a:p>
          <a:p>
            <a:r>
              <a:rPr lang="en-US" dirty="0"/>
              <a:t>Note: Totals more than 100% as people may have more than one type of coverage during a year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153049E-05F2-4B44-9AA8-4B71E67CE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811394"/>
              </p:ext>
            </p:extLst>
          </p:nvPr>
        </p:nvGraphicFramePr>
        <p:xfrm>
          <a:off x="190017" y="1337585"/>
          <a:ext cx="10515600" cy="467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62274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891CC-A539-5648-BE6E-A7FD3280E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1"/>
          <a:stretch/>
        </p:blipFill>
        <p:spPr>
          <a:xfrm>
            <a:off x="2065650" y="1690689"/>
            <a:ext cx="8060700" cy="4153520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2C17688-9CCA-9E47-A81E-8E8AC2F777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7847"/>
              </p:ext>
            </p:extLst>
          </p:nvPr>
        </p:nvGraphicFramePr>
        <p:xfrm>
          <a:off x="471487" y="1690688"/>
          <a:ext cx="11197052" cy="415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9DFB997D-9581-1542-A50E-F94A9874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Medicare Makes It </a:t>
            </a:r>
            <a:r>
              <a:rPr lang="en-US" dirty="0">
                <a:solidFill>
                  <a:srgbClr val="FFFF00"/>
                </a:solidFill>
              </a:rPr>
              <a:t>Easier for All Americans</a:t>
            </a:r>
            <a:br>
              <a:rPr lang="en-US" dirty="0"/>
            </a:br>
            <a:r>
              <a:rPr lang="en-US" dirty="0"/>
              <a:t>To Get Medical Care During 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C15C3-AE8D-1D4E-9ABE-7824EEC7860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www.modernhealthcare.com</a:t>
            </a:r>
            <a:r>
              <a:rPr lang="en-US" dirty="0"/>
              <a:t>/</a:t>
            </a:r>
            <a:r>
              <a:rPr lang="en-US" dirty="0" err="1"/>
              <a:t>medicare</a:t>
            </a:r>
            <a:r>
              <a:rPr lang="en-US" dirty="0"/>
              <a:t>/cms-expands-medicare-telehealth-services-fight-covid-19</a:t>
            </a:r>
          </a:p>
        </p:txBody>
      </p:sp>
    </p:spTree>
    <p:extLst>
      <p:ext uri="{BB962C8B-B14F-4D97-AF65-F5344CB8AC3E}">
        <p14:creationId xmlns:p14="http://schemas.microsoft.com/office/powerpoint/2010/main" val="37884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39B6D1-0FA3-D947-B932-39E13DEA8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B639B6D1-0FA3-D947-B932-39E13DEA8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F76F60-11A8-B945-A14D-82968C815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graphicEl>
                                              <a:dgm id="{7AF76F60-11A8-B945-A14D-82968C815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AC6A4A-A7DB-B140-AD81-62C55DC34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C5AC6A4A-A7DB-B140-AD81-62C55DC34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D92DB6-1722-FC41-95A0-AFB76FA08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1D92DB6-1722-FC41-95A0-AFB76FA08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E36F41-3020-3443-ACFB-69214DD78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3BE36F41-3020-3443-ACFB-69214DD78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73790B-333E-FF43-BAB8-3FAA60BBA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CB73790B-333E-FF43-BAB8-3FAA60BBA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60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3000"/>
              <a:buFont typeface="Calibri"/>
              <a:buNone/>
            </a:pPr>
            <a:r>
              <a:rPr lang="en-US" dirty="0"/>
              <a:t>Industrialized Nations Fight Pandemics With a National Health Program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8"/>
          <p:cNvSpPr txBox="1"/>
          <p:nvPr/>
        </p:nvSpPr>
        <p:spPr>
          <a:xfrm>
            <a:off x="696625" y="1857080"/>
            <a:ext cx="10960500" cy="406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1800" lvl="0" indent="-342900">
              <a:spcAft>
                <a:spcPts val="1200"/>
              </a:spcAft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Universal healthcare</a:t>
            </a:r>
          </a:p>
          <a:p>
            <a:pPr marL="889000" lvl="1" indent="-342900">
              <a:spcAft>
                <a:spcPts val="1200"/>
              </a:spcAft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All medically necessary care for everyone in need</a:t>
            </a:r>
          </a:p>
          <a:p>
            <a:pPr marL="889000" lvl="1" indent="-342900">
              <a:spcAft>
                <a:spcPts val="1200"/>
              </a:spcAft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Eliminate financial barriers</a:t>
            </a:r>
          </a:p>
          <a:p>
            <a:pPr marL="889000" lvl="1" indent="-342900">
              <a:spcAft>
                <a:spcPts val="1200"/>
              </a:spcAft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Infrastructure to respond quickly to surges in need</a:t>
            </a:r>
          </a:p>
          <a:p>
            <a:pPr marL="431800" lvl="0" indent="-342900">
              <a:spcAft>
                <a:spcPts val="1200"/>
              </a:spcAft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Social protections for people affected by COVID-19</a:t>
            </a:r>
          </a:p>
          <a:p>
            <a:pPr marL="431800" marR="0" lvl="0" indent="-342900" algn="l" rtl="0">
              <a:spcAft>
                <a:spcPts val="1200"/>
              </a:spcAft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2800" i="0" u="none" strike="noStrike" cap="none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Different models in every nation, but many common features</a:t>
            </a:r>
          </a:p>
        </p:txBody>
      </p:sp>
    </p:spTree>
    <p:extLst>
      <p:ext uri="{BB962C8B-B14F-4D97-AF65-F5344CB8AC3E}">
        <p14:creationId xmlns:p14="http://schemas.microsoft.com/office/powerpoint/2010/main" val="6038568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9435B87F-4C59-0240-AFD7-5779A8946194}"/>
              </a:ext>
            </a:extLst>
          </p:cNvPr>
          <p:cNvSpPr/>
          <p:nvPr/>
        </p:nvSpPr>
        <p:spPr>
          <a:xfrm>
            <a:off x="3362606" y="1736408"/>
            <a:ext cx="8041064" cy="640080"/>
          </a:xfrm>
          <a:custGeom>
            <a:avLst/>
            <a:gdLst>
              <a:gd name="connsiteX0" fmla="*/ 95947 w 575670"/>
              <a:gd name="connsiteY0" fmla="*/ 0 h 7849295"/>
              <a:gd name="connsiteX1" fmla="*/ 479723 w 575670"/>
              <a:gd name="connsiteY1" fmla="*/ 0 h 7849295"/>
              <a:gd name="connsiteX2" fmla="*/ 575670 w 575670"/>
              <a:gd name="connsiteY2" fmla="*/ 95947 h 7849295"/>
              <a:gd name="connsiteX3" fmla="*/ 575670 w 575670"/>
              <a:gd name="connsiteY3" fmla="*/ 7849295 h 7849295"/>
              <a:gd name="connsiteX4" fmla="*/ 575670 w 575670"/>
              <a:gd name="connsiteY4" fmla="*/ 7849295 h 7849295"/>
              <a:gd name="connsiteX5" fmla="*/ 0 w 575670"/>
              <a:gd name="connsiteY5" fmla="*/ 7849295 h 7849295"/>
              <a:gd name="connsiteX6" fmla="*/ 0 w 575670"/>
              <a:gd name="connsiteY6" fmla="*/ 7849295 h 7849295"/>
              <a:gd name="connsiteX7" fmla="*/ 0 w 575670"/>
              <a:gd name="connsiteY7" fmla="*/ 95947 h 7849295"/>
              <a:gd name="connsiteX8" fmla="*/ 95947 w 575670"/>
              <a:gd name="connsiteY8" fmla="*/ 0 h 784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70" h="7849295">
                <a:moveTo>
                  <a:pt x="575670" y="1308248"/>
                </a:moveTo>
                <a:lnTo>
                  <a:pt x="575670" y="6541047"/>
                </a:lnTo>
                <a:cubicBezTo>
                  <a:pt x="575670" y="7263568"/>
                  <a:pt x="572519" y="7849288"/>
                  <a:pt x="568633" y="7849288"/>
                </a:cubicBezTo>
                <a:lnTo>
                  <a:pt x="0" y="7849288"/>
                </a:lnTo>
                <a:lnTo>
                  <a:pt x="0" y="7849288"/>
                </a:lnTo>
                <a:lnTo>
                  <a:pt x="0" y="7"/>
                </a:lnTo>
                <a:lnTo>
                  <a:pt x="0" y="7"/>
                </a:lnTo>
                <a:lnTo>
                  <a:pt x="568633" y="7"/>
                </a:lnTo>
                <a:cubicBezTo>
                  <a:pt x="572519" y="7"/>
                  <a:pt x="575670" y="585727"/>
                  <a:pt x="575670" y="130824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50962" rIns="73822" bIns="50963" numCol="1" spcCol="1270" anchor="ctr" anchorCtr="0">
            <a:noAutofit/>
          </a:bodyPr>
          <a:lstStyle/>
          <a:p>
            <a:pPr marL="122238" lvl="1" algn="l" defTabSz="533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Meticulous case and contact identification for COVID-19.</a:t>
            </a:r>
            <a:r>
              <a:rPr lang="en-US" sz="2000" dirty="0">
                <a:solidFill>
                  <a:schemeClr val="tx1"/>
                </a:solidFill>
                <a:sym typeface="Calibri"/>
              </a:rPr>
              <a:t> </a:t>
            </a:r>
          </a:p>
          <a:p>
            <a:pPr marL="122238" lvl="1" algn="l" defTabSz="533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sym typeface="Calibri"/>
              </a:rPr>
              <a:t>9,000 epidemiologists </a:t>
            </a:r>
            <a:r>
              <a:rPr lang="en-US" sz="2000" b="1" i="1" dirty="0">
                <a:solidFill>
                  <a:schemeClr val="tx1"/>
                </a:solidFill>
                <a:sym typeface="Calibri"/>
              </a:rPr>
              <a:t>just in Wuhan</a:t>
            </a:r>
            <a:r>
              <a:rPr lang="en-US" sz="2000" dirty="0">
                <a:solidFill>
                  <a:schemeClr val="tx1"/>
                </a:solidFill>
                <a:sym typeface="Calibri"/>
              </a:rPr>
              <a:t>, far more than the US </a:t>
            </a:r>
            <a:r>
              <a:rPr lang="en-US" sz="2000" b="1" i="1" dirty="0">
                <a:solidFill>
                  <a:schemeClr val="tx1"/>
                </a:solidFill>
                <a:sym typeface="Calibri"/>
              </a:rPr>
              <a:t>total</a:t>
            </a:r>
            <a:r>
              <a:rPr lang="en-US" sz="2000" dirty="0">
                <a:solidFill>
                  <a:schemeClr val="tx1"/>
                </a:solidFill>
                <a:sym typeface="Calibri"/>
              </a:rPr>
              <a:t>.</a:t>
            </a:r>
            <a:endParaRPr lang="en-US" sz="20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32B225C2-750B-E84B-B611-FF9FFE8F5E1A}"/>
              </a:ext>
            </a:extLst>
          </p:cNvPr>
          <p:cNvSpPr/>
          <p:nvPr/>
        </p:nvSpPr>
        <p:spPr>
          <a:xfrm>
            <a:off x="788331" y="1690688"/>
            <a:ext cx="2643392" cy="731520"/>
          </a:xfrm>
          <a:custGeom>
            <a:avLst/>
            <a:gdLst>
              <a:gd name="connsiteX0" fmla="*/ 0 w 2643392"/>
              <a:gd name="connsiteY0" fmla="*/ 119934 h 719587"/>
              <a:gd name="connsiteX1" fmla="*/ 119934 w 2643392"/>
              <a:gd name="connsiteY1" fmla="*/ 0 h 719587"/>
              <a:gd name="connsiteX2" fmla="*/ 2523458 w 2643392"/>
              <a:gd name="connsiteY2" fmla="*/ 0 h 719587"/>
              <a:gd name="connsiteX3" fmla="*/ 2643392 w 2643392"/>
              <a:gd name="connsiteY3" fmla="*/ 119934 h 719587"/>
              <a:gd name="connsiteX4" fmla="*/ 2643392 w 2643392"/>
              <a:gd name="connsiteY4" fmla="*/ 599653 h 719587"/>
              <a:gd name="connsiteX5" fmla="*/ 2523458 w 2643392"/>
              <a:gd name="connsiteY5" fmla="*/ 719587 h 719587"/>
              <a:gd name="connsiteX6" fmla="*/ 119934 w 2643392"/>
              <a:gd name="connsiteY6" fmla="*/ 719587 h 719587"/>
              <a:gd name="connsiteX7" fmla="*/ 0 w 2643392"/>
              <a:gd name="connsiteY7" fmla="*/ 599653 h 719587"/>
              <a:gd name="connsiteX8" fmla="*/ 0 w 2643392"/>
              <a:gd name="connsiteY8" fmla="*/ 119934 h 7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392" h="719587">
                <a:moveTo>
                  <a:pt x="0" y="119934"/>
                </a:moveTo>
                <a:cubicBezTo>
                  <a:pt x="0" y="53696"/>
                  <a:pt x="53696" y="0"/>
                  <a:pt x="119934" y="0"/>
                </a:cubicBezTo>
                <a:lnTo>
                  <a:pt x="2523458" y="0"/>
                </a:lnTo>
                <a:cubicBezTo>
                  <a:pt x="2589696" y="0"/>
                  <a:pt x="2643392" y="53696"/>
                  <a:pt x="2643392" y="119934"/>
                </a:cubicBezTo>
                <a:lnTo>
                  <a:pt x="2643392" y="599653"/>
                </a:lnTo>
                <a:cubicBezTo>
                  <a:pt x="2643392" y="665891"/>
                  <a:pt x="2589696" y="719587"/>
                  <a:pt x="2523458" y="719587"/>
                </a:cubicBezTo>
                <a:lnTo>
                  <a:pt x="119934" y="719587"/>
                </a:lnTo>
                <a:cubicBezTo>
                  <a:pt x="53696" y="719587"/>
                  <a:pt x="0" y="665891"/>
                  <a:pt x="0" y="599653"/>
                </a:cubicBezTo>
                <a:lnTo>
                  <a:pt x="0" y="1199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907" tIns="107517" rIns="179907" bIns="107517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b="1" kern="1200" dirty="0"/>
              <a:t>China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C6C43C-1404-F74A-893D-657A0996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Payer:</a:t>
            </a:r>
            <a:br>
              <a:rPr lang="en-US" dirty="0"/>
            </a:br>
            <a:r>
              <a:rPr lang="en-US" dirty="0"/>
              <a:t>Necessary but Not Sufficient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9DD4EB-4512-1644-B6DA-515302D1FD1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016753"/>
            <a:ext cx="8484124" cy="8412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theintercept.com</a:t>
            </a:r>
            <a:r>
              <a:rPr lang="en-US" dirty="0"/>
              <a:t>/2020/03/12/</a:t>
            </a:r>
            <a:r>
              <a:rPr lang="en-US" dirty="0" err="1"/>
              <a:t>italy</a:t>
            </a:r>
            <a:r>
              <a:rPr lang="en-US" dirty="0"/>
              <a:t>-coronavirus-united-states-preparedness/ (Alice </a:t>
            </a:r>
            <a:r>
              <a:rPr lang="en-US" dirty="0" err="1"/>
              <a:t>Speri</a:t>
            </a:r>
            <a:r>
              <a:rPr lang="en-US" dirty="0"/>
              <a:t>, Italian expat)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www.latimes.com</a:t>
            </a:r>
            <a:r>
              <a:rPr lang="en-US" dirty="0"/>
              <a:t>/world-nation/story/2020-03-14/south-koreas-rapid-coronavirus-testing-far-ahead-of-the-u-s-could-be-a-matter-of-life-and-death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www.nbcnews.com</a:t>
            </a:r>
            <a:r>
              <a:rPr lang="en-US" dirty="0"/>
              <a:t>/health/health-news/what-taiwan-can-teach-world-fighting-coronavirus-n1153826 (Kolas </a:t>
            </a:r>
            <a:r>
              <a:rPr lang="en-US" dirty="0" err="1"/>
              <a:t>Yotaka</a:t>
            </a:r>
            <a:r>
              <a:rPr lang="en-US" dirty="0"/>
              <a:t> Taiwan government spokesperson)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www.who.int</a:t>
            </a:r>
            <a:r>
              <a:rPr lang="en-US" dirty="0"/>
              <a:t>/docs/default-source/</a:t>
            </a:r>
            <a:r>
              <a:rPr lang="en-US" dirty="0" err="1"/>
              <a:t>coronaviruse</a:t>
            </a:r>
            <a:r>
              <a:rPr lang="en-US" dirty="0"/>
              <a:t>/who-china-joint-mission-on-covid-19-final-report.pdf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E66ACEE-65BA-BB43-A305-726B0E8F6990}"/>
              </a:ext>
            </a:extLst>
          </p:cNvPr>
          <p:cNvSpPr/>
          <p:nvPr/>
        </p:nvSpPr>
        <p:spPr>
          <a:xfrm>
            <a:off x="3362606" y="4339688"/>
            <a:ext cx="8041064" cy="640080"/>
          </a:xfrm>
          <a:custGeom>
            <a:avLst/>
            <a:gdLst>
              <a:gd name="connsiteX0" fmla="*/ 95947 w 575670"/>
              <a:gd name="connsiteY0" fmla="*/ 0 h 7849295"/>
              <a:gd name="connsiteX1" fmla="*/ 479723 w 575670"/>
              <a:gd name="connsiteY1" fmla="*/ 0 h 7849295"/>
              <a:gd name="connsiteX2" fmla="*/ 575670 w 575670"/>
              <a:gd name="connsiteY2" fmla="*/ 95947 h 7849295"/>
              <a:gd name="connsiteX3" fmla="*/ 575670 w 575670"/>
              <a:gd name="connsiteY3" fmla="*/ 7849295 h 7849295"/>
              <a:gd name="connsiteX4" fmla="*/ 575670 w 575670"/>
              <a:gd name="connsiteY4" fmla="*/ 7849295 h 7849295"/>
              <a:gd name="connsiteX5" fmla="*/ 0 w 575670"/>
              <a:gd name="connsiteY5" fmla="*/ 7849295 h 7849295"/>
              <a:gd name="connsiteX6" fmla="*/ 0 w 575670"/>
              <a:gd name="connsiteY6" fmla="*/ 7849295 h 7849295"/>
              <a:gd name="connsiteX7" fmla="*/ 0 w 575670"/>
              <a:gd name="connsiteY7" fmla="*/ 95947 h 7849295"/>
              <a:gd name="connsiteX8" fmla="*/ 95947 w 575670"/>
              <a:gd name="connsiteY8" fmla="*/ 0 h 784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70" h="7849295">
                <a:moveTo>
                  <a:pt x="575670" y="1308248"/>
                </a:moveTo>
                <a:lnTo>
                  <a:pt x="575670" y="6541047"/>
                </a:lnTo>
                <a:cubicBezTo>
                  <a:pt x="575670" y="7263568"/>
                  <a:pt x="572519" y="7849288"/>
                  <a:pt x="568633" y="7849288"/>
                </a:cubicBezTo>
                <a:lnTo>
                  <a:pt x="0" y="7849288"/>
                </a:lnTo>
                <a:lnTo>
                  <a:pt x="0" y="7849288"/>
                </a:lnTo>
                <a:lnTo>
                  <a:pt x="0" y="7"/>
                </a:lnTo>
                <a:lnTo>
                  <a:pt x="0" y="7"/>
                </a:lnTo>
                <a:lnTo>
                  <a:pt x="568633" y="7"/>
                </a:lnTo>
                <a:cubicBezTo>
                  <a:pt x="572519" y="7"/>
                  <a:pt x="575670" y="585727"/>
                  <a:pt x="575670" y="130824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50962" rIns="73822" bIns="50963" numCol="1" spcCol="1270" anchor="ctr" anchorCtr="0">
            <a:noAutofit/>
          </a:bodyPr>
          <a:lstStyle/>
          <a:p>
            <a:pPr marL="122238" lvl="1" algn="l" defTabSz="533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“Italians </a:t>
            </a:r>
            <a:r>
              <a:rPr lang="en-US" sz="2000" b="1" i="1" u="none" strike="noStrike" kern="1200" cap="none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don’t have to worry </a:t>
            </a: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that they’ll have to pay for those tests, </a:t>
            </a:r>
          </a:p>
          <a:p>
            <a:pPr marL="122238" lvl="1" algn="l" defTabSz="533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b="0" i="0" u="none" strike="noStrike" kern="1200" cap="none" dirty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or for any of their care.”</a:t>
            </a:r>
            <a:endParaRPr lang="en-US" sz="2000" b="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3F543CA-8742-5F43-9847-DE45AFF6DCCA}"/>
              </a:ext>
            </a:extLst>
          </p:cNvPr>
          <p:cNvSpPr/>
          <p:nvPr/>
        </p:nvSpPr>
        <p:spPr>
          <a:xfrm>
            <a:off x="788331" y="4293968"/>
            <a:ext cx="2643392" cy="731520"/>
          </a:xfrm>
          <a:custGeom>
            <a:avLst/>
            <a:gdLst>
              <a:gd name="connsiteX0" fmla="*/ 0 w 2643392"/>
              <a:gd name="connsiteY0" fmla="*/ 119934 h 719587"/>
              <a:gd name="connsiteX1" fmla="*/ 119934 w 2643392"/>
              <a:gd name="connsiteY1" fmla="*/ 0 h 719587"/>
              <a:gd name="connsiteX2" fmla="*/ 2523458 w 2643392"/>
              <a:gd name="connsiteY2" fmla="*/ 0 h 719587"/>
              <a:gd name="connsiteX3" fmla="*/ 2643392 w 2643392"/>
              <a:gd name="connsiteY3" fmla="*/ 119934 h 719587"/>
              <a:gd name="connsiteX4" fmla="*/ 2643392 w 2643392"/>
              <a:gd name="connsiteY4" fmla="*/ 599653 h 719587"/>
              <a:gd name="connsiteX5" fmla="*/ 2523458 w 2643392"/>
              <a:gd name="connsiteY5" fmla="*/ 719587 h 719587"/>
              <a:gd name="connsiteX6" fmla="*/ 119934 w 2643392"/>
              <a:gd name="connsiteY6" fmla="*/ 719587 h 719587"/>
              <a:gd name="connsiteX7" fmla="*/ 0 w 2643392"/>
              <a:gd name="connsiteY7" fmla="*/ 599653 h 719587"/>
              <a:gd name="connsiteX8" fmla="*/ 0 w 2643392"/>
              <a:gd name="connsiteY8" fmla="*/ 119934 h 7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392" h="719587">
                <a:moveTo>
                  <a:pt x="0" y="119934"/>
                </a:moveTo>
                <a:cubicBezTo>
                  <a:pt x="0" y="53696"/>
                  <a:pt x="53696" y="0"/>
                  <a:pt x="119934" y="0"/>
                </a:cubicBezTo>
                <a:lnTo>
                  <a:pt x="2523458" y="0"/>
                </a:lnTo>
                <a:cubicBezTo>
                  <a:pt x="2589696" y="0"/>
                  <a:pt x="2643392" y="53696"/>
                  <a:pt x="2643392" y="119934"/>
                </a:cubicBezTo>
                <a:lnTo>
                  <a:pt x="2643392" y="599653"/>
                </a:lnTo>
                <a:cubicBezTo>
                  <a:pt x="2643392" y="665891"/>
                  <a:pt x="2589696" y="719587"/>
                  <a:pt x="2523458" y="719587"/>
                </a:cubicBezTo>
                <a:lnTo>
                  <a:pt x="119934" y="719587"/>
                </a:lnTo>
                <a:cubicBezTo>
                  <a:pt x="53696" y="719587"/>
                  <a:pt x="0" y="665891"/>
                  <a:pt x="0" y="599653"/>
                </a:cubicBezTo>
                <a:lnTo>
                  <a:pt x="0" y="1199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907" tIns="107517" rIns="179907" bIns="107517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b="1" kern="1200" dirty="0"/>
              <a:t>Italy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1A838097-3563-2D4F-BCD7-4E15DCBCF32E}"/>
              </a:ext>
            </a:extLst>
          </p:cNvPr>
          <p:cNvSpPr/>
          <p:nvPr/>
        </p:nvSpPr>
        <p:spPr>
          <a:xfrm>
            <a:off x="3362606" y="2611043"/>
            <a:ext cx="8041064" cy="640080"/>
          </a:xfrm>
          <a:custGeom>
            <a:avLst/>
            <a:gdLst>
              <a:gd name="connsiteX0" fmla="*/ 95947 w 575670"/>
              <a:gd name="connsiteY0" fmla="*/ 0 h 7849295"/>
              <a:gd name="connsiteX1" fmla="*/ 479723 w 575670"/>
              <a:gd name="connsiteY1" fmla="*/ 0 h 7849295"/>
              <a:gd name="connsiteX2" fmla="*/ 575670 w 575670"/>
              <a:gd name="connsiteY2" fmla="*/ 95947 h 7849295"/>
              <a:gd name="connsiteX3" fmla="*/ 575670 w 575670"/>
              <a:gd name="connsiteY3" fmla="*/ 7849295 h 7849295"/>
              <a:gd name="connsiteX4" fmla="*/ 575670 w 575670"/>
              <a:gd name="connsiteY4" fmla="*/ 7849295 h 7849295"/>
              <a:gd name="connsiteX5" fmla="*/ 0 w 575670"/>
              <a:gd name="connsiteY5" fmla="*/ 7849295 h 7849295"/>
              <a:gd name="connsiteX6" fmla="*/ 0 w 575670"/>
              <a:gd name="connsiteY6" fmla="*/ 7849295 h 7849295"/>
              <a:gd name="connsiteX7" fmla="*/ 0 w 575670"/>
              <a:gd name="connsiteY7" fmla="*/ 95947 h 7849295"/>
              <a:gd name="connsiteX8" fmla="*/ 95947 w 575670"/>
              <a:gd name="connsiteY8" fmla="*/ 0 h 784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70" h="7849295">
                <a:moveTo>
                  <a:pt x="575670" y="1308248"/>
                </a:moveTo>
                <a:lnTo>
                  <a:pt x="575670" y="6541047"/>
                </a:lnTo>
                <a:cubicBezTo>
                  <a:pt x="575670" y="7263568"/>
                  <a:pt x="572519" y="7849288"/>
                  <a:pt x="568633" y="7849288"/>
                </a:cubicBezTo>
                <a:lnTo>
                  <a:pt x="0" y="7849288"/>
                </a:lnTo>
                <a:lnTo>
                  <a:pt x="0" y="7849288"/>
                </a:lnTo>
                <a:lnTo>
                  <a:pt x="0" y="7"/>
                </a:lnTo>
                <a:lnTo>
                  <a:pt x="0" y="7"/>
                </a:lnTo>
                <a:lnTo>
                  <a:pt x="568633" y="7"/>
                </a:lnTo>
                <a:cubicBezTo>
                  <a:pt x="572519" y="7"/>
                  <a:pt x="575670" y="585727"/>
                  <a:pt x="575670" y="130824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50962" rIns="73822" bIns="50963" numCol="1" spcCol="1270" anchor="ctr" anchorCtr="0">
            <a:noAutofit/>
          </a:bodyPr>
          <a:lstStyle/>
          <a:p>
            <a:pPr marL="122238" lvl="1" defTabSz="533400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"The government is </a:t>
            </a:r>
            <a:r>
              <a:rPr lang="en-US" sz="2000" b="1" i="1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covering the financial costs 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for related testing and treatment instead of saddling individuals with those expenses.”</a:t>
            </a:r>
            <a:endParaRPr lang="en-US" sz="2000" b="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65E9AAE-DB05-7440-AA8F-27D50DA0DDF2}"/>
              </a:ext>
            </a:extLst>
          </p:cNvPr>
          <p:cNvSpPr/>
          <p:nvPr/>
        </p:nvSpPr>
        <p:spPr>
          <a:xfrm>
            <a:off x="788331" y="2565323"/>
            <a:ext cx="2643392" cy="731520"/>
          </a:xfrm>
          <a:custGeom>
            <a:avLst/>
            <a:gdLst>
              <a:gd name="connsiteX0" fmla="*/ 0 w 2643392"/>
              <a:gd name="connsiteY0" fmla="*/ 119934 h 719587"/>
              <a:gd name="connsiteX1" fmla="*/ 119934 w 2643392"/>
              <a:gd name="connsiteY1" fmla="*/ 0 h 719587"/>
              <a:gd name="connsiteX2" fmla="*/ 2523458 w 2643392"/>
              <a:gd name="connsiteY2" fmla="*/ 0 h 719587"/>
              <a:gd name="connsiteX3" fmla="*/ 2643392 w 2643392"/>
              <a:gd name="connsiteY3" fmla="*/ 119934 h 719587"/>
              <a:gd name="connsiteX4" fmla="*/ 2643392 w 2643392"/>
              <a:gd name="connsiteY4" fmla="*/ 599653 h 719587"/>
              <a:gd name="connsiteX5" fmla="*/ 2523458 w 2643392"/>
              <a:gd name="connsiteY5" fmla="*/ 719587 h 719587"/>
              <a:gd name="connsiteX6" fmla="*/ 119934 w 2643392"/>
              <a:gd name="connsiteY6" fmla="*/ 719587 h 719587"/>
              <a:gd name="connsiteX7" fmla="*/ 0 w 2643392"/>
              <a:gd name="connsiteY7" fmla="*/ 599653 h 719587"/>
              <a:gd name="connsiteX8" fmla="*/ 0 w 2643392"/>
              <a:gd name="connsiteY8" fmla="*/ 119934 h 7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392" h="719587">
                <a:moveTo>
                  <a:pt x="0" y="119934"/>
                </a:moveTo>
                <a:cubicBezTo>
                  <a:pt x="0" y="53696"/>
                  <a:pt x="53696" y="0"/>
                  <a:pt x="119934" y="0"/>
                </a:cubicBezTo>
                <a:lnTo>
                  <a:pt x="2523458" y="0"/>
                </a:lnTo>
                <a:cubicBezTo>
                  <a:pt x="2589696" y="0"/>
                  <a:pt x="2643392" y="53696"/>
                  <a:pt x="2643392" y="119934"/>
                </a:cubicBezTo>
                <a:lnTo>
                  <a:pt x="2643392" y="599653"/>
                </a:lnTo>
                <a:cubicBezTo>
                  <a:pt x="2643392" y="665891"/>
                  <a:pt x="2589696" y="719587"/>
                  <a:pt x="2523458" y="719587"/>
                </a:cubicBezTo>
                <a:lnTo>
                  <a:pt x="119934" y="719587"/>
                </a:lnTo>
                <a:cubicBezTo>
                  <a:pt x="53696" y="719587"/>
                  <a:pt x="0" y="665891"/>
                  <a:pt x="0" y="599653"/>
                </a:cubicBezTo>
                <a:lnTo>
                  <a:pt x="0" y="1199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907" tIns="107517" rIns="179907" bIns="107517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b="1" kern="1200"/>
              <a:t>S. Korea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F5F9BCC-2391-094A-AC13-AAB364EE1958}"/>
              </a:ext>
            </a:extLst>
          </p:cNvPr>
          <p:cNvSpPr/>
          <p:nvPr/>
        </p:nvSpPr>
        <p:spPr>
          <a:xfrm>
            <a:off x="3362606" y="3485678"/>
            <a:ext cx="8041064" cy="640080"/>
          </a:xfrm>
          <a:custGeom>
            <a:avLst/>
            <a:gdLst>
              <a:gd name="connsiteX0" fmla="*/ 95947 w 575670"/>
              <a:gd name="connsiteY0" fmla="*/ 0 h 7849295"/>
              <a:gd name="connsiteX1" fmla="*/ 479723 w 575670"/>
              <a:gd name="connsiteY1" fmla="*/ 0 h 7849295"/>
              <a:gd name="connsiteX2" fmla="*/ 575670 w 575670"/>
              <a:gd name="connsiteY2" fmla="*/ 95947 h 7849295"/>
              <a:gd name="connsiteX3" fmla="*/ 575670 w 575670"/>
              <a:gd name="connsiteY3" fmla="*/ 7849295 h 7849295"/>
              <a:gd name="connsiteX4" fmla="*/ 575670 w 575670"/>
              <a:gd name="connsiteY4" fmla="*/ 7849295 h 7849295"/>
              <a:gd name="connsiteX5" fmla="*/ 0 w 575670"/>
              <a:gd name="connsiteY5" fmla="*/ 7849295 h 7849295"/>
              <a:gd name="connsiteX6" fmla="*/ 0 w 575670"/>
              <a:gd name="connsiteY6" fmla="*/ 7849295 h 7849295"/>
              <a:gd name="connsiteX7" fmla="*/ 0 w 575670"/>
              <a:gd name="connsiteY7" fmla="*/ 95947 h 7849295"/>
              <a:gd name="connsiteX8" fmla="*/ 95947 w 575670"/>
              <a:gd name="connsiteY8" fmla="*/ 0 h 784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70" h="7849295">
                <a:moveTo>
                  <a:pt x="575670" y="1308248"/>
                </a:moveTo>
                <a:lnTo>
                  <a:pt x="575670" y="6541047"/>
                </a:lnTo>
                <a:cubicBezTo>
                  <a:pt x="575670" y="7263568"/>
                  <a:pt x="572519" y="7849288"/>
                  <a:pt x="568633" y="7849288"/>
                </a:cubicBezTo>
                <a:lnTo>
                  <a:pt x="0" y="7849288"/>
                </a:lnTo>
                <a:lnTo>
                  <a:pt x="0" y="7849288"/>
                </a:lnTo>
                <a:lnTo>
                  <a:pt x="0" y="7"/>
                </a:lnTo>
                <a:lnTo>
                  <a:pt x="0" y="7"/>
                </a:lnTo>
                <a:lnTo>
                  <a:pt x="568633" y="7"/>
                </a:lnTo>
                <a:cubicBezTo>
                  <a:pt x="572519" y="7"/>
                  <a:pt x="575670" y="585727"/>
                  <a:pt x="575670" y="130824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50962" rIns="73822" bIns="50963" numCol="1" spcCol="1270" anchor="ctr" anchorCtr="0">
            <a:noAutofit/>
          </a:bodyPr>
          <a:lstStyle/>
          <a:p>
            <a:pPr marL="122238" lvl="1" algn="l" defTabSz="533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b="0" i="0" u="none" strike="noStrike" kern="1200" cap="none" dirty="0">
                <a:solidFill>
                  <a:srgbClr val="2A2A2A"/>
                </a:solidFill>
                <a:latin typeface="+mn-lt"/>
                <a:ea typeface="Calibri"/>
                <a:cs typeface="Calibri"/>
                <a:sym typeface="Calibri"/>
              </a:rPr>
              <a:t>“If you’re forced to be isolated, we pay for your food, lodging </a:t>
            </a:r>
          </a:p>
          <a:p>
            <a:pPr marL="122238" lvl="1" algn="l" defTabSz="533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b="0" i="0" u="none" strike="noStrike" kern="1200" cap="none" dirty="0">
                <a:solidFill>
                  <a:srgbClr val="2A2A2A"/>
                </a:solidFill>
                <a:latin typeface="+mn-lt"/>
                <a:ea typeface="Calibri"/>
                <a:cs typeface="Calibri"/>
                <a:sym typeface="Calibri"/>
              </a:rPr>
              <a:t>and medical care so </a:t>
            </a:r>
            <a:r>
              <a:rPr lang="en-US" sz="2000" b="1" i="1" u="none" strike="noStrike" kern="1200" cap="none" dirty="0">
                <a:solidFill>
                  <a:srgbClr val="2A2A2A"/>
                </a:solidFill>
                <a:latin typeface="+mn-lt"/>
                <a:ea typeface="Calibri"/>
                <a:cs typeface="Calibri"/>
                <a:sym typeface="Calibri"/>
              </a:rPr>
              <a:t>no one would avoid seeing the doctor</a:t>
            </a:r>
            <a:r>
              <a:rPr lang="en-US" sz="2000" b="0" i="0" u="none" strike="noStrike" kern="1200" cap="none" dirty="0">
                <a:solidFill>
                  <a:srgbClr val="2A2A2A"/>
                </a:solidFill>
                <a:latin typeface="+mn-lt"/>
                <a:ea typeface="Calibri"/>
                <a:cs typeface="Calibri"/>
                <a:sym typeface="Calibri"/>
              </a:rPr>
              <a:t>.”</a:t>
            </a:r>
            <a:endParaRPr lang="en-US" sz="2000" b="0" kern="1200" dirty="0">
              <a:latin typeface="+mn-lt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C2E1404-A570-1E4B-9D40-55EA353F68BF}"/>
              </a:ext>
            </a:extLst>
          </p:cNvPr>
          <p:cNvSpPr/>
          <p:nvPr/>
        </p:nvSpPr>
        <p:spPr>
          <a:xfrm>
            <a:off x="788331" y="3439958"/>
            <a:ext cx="2643392" cy="731520"/>
          </a:xfrm>
          <a:custGeom>
            <a:avLst/>
            <a:gdLst>
              <a:gd name="connsiteX0" fmla="*/ 0 w 2643392"/>
              <a:gd name="connsiteY0" fmla="*/ 119934 h 719587"/>
              <a:gd name="connsiteX1" fmla="*/ 119934 w 2643392"/>
              <a:gd name="connsiteY1" fmla="*/ 0 h 719587"/>
              <a:gd name="connsiteX2" fmla="*/ 2523458 w 2643392"/>
              <a:gd name="connsiteY2" fmla="*/ 0 h 719587"/>
              <a:gd name="connsiteX3" fmla="*/ 2643392 w 2643392"/>
              <a:gd name="connsiteY3" fmla="*/ 119934 h 719587"/>
              <a:gd name="connsiteX4" fmla="*/ 2643392 w 2643392"/>
              <a:gd name="connsiteY4" fmla="*/ 599653 h 719587"/>
              <a:gd name="connsiteX5" fmla="*/ 2523458 w 2643392"/>
              <a:gd name="connsiteY5" fmla="*/ 719587 h 719587"/>
              <a:gd name="connsiteX6" fmla="*/ 119934 w 2643392"/>
              <a:gd name="connsiteY6" fmla="*/ 719587 h 719587"/>
              <a:gd name="connsiteX7" fmla="*/ 0 w 2643392"/>
              <a:gd name="connsiteY7" fmla="*/ 599653 h 719587"/>
              <a:gd name="connsiteX8" fmla="*/ 0 w 2643392"/>
              <a:gd name="connsiteY8" fmla="*/ 119934 h 7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392" h="719587">
                <a:moveTo>
                  <a:pt x="0" y="119934"/>
                </a:moveTo>
                <a:cubicBezTo>
                  <a:pt x="0" y="53696"/>
                  <a:pt x="53696" y="0"/>
                  <a:pt x="119934" y="0"/>
                </a:cubicBezTo>
                <a:lnTo>
                  <a:pt x="2523458" y="0"/>
                </a:lnTo>
                <a:cubicBezTo>
                  <a:pt x="2589696" y="0"/>
                  <a:pt x="2643392" y="53696"/>
                  <a:pt x="2643392" y="119934"/>
                </a:cubicBezTo>
                <a:lnTo>
                  <a:pt x="2643392" y="599653"/>
                </a:lnTo>
                <a:cubicBezTo>
                  <a:pt x="2643392" y="665891"/>
                  <a:pt x="2589696" y="719587"/>
                  <a:pt x="2523458" y="719587"/>
                </a:cubicBezTo>
                <a:lnTo>
                  <a:pt x="119934" y="719587"/>
                </a:lnTo>
                <a:cubicBezTo>
                  <a:pt x="53696" y="719587"/>
                  <a:pt x="0" y="665891"/>
                  <a:pt x="0" y="599653"/>
                </a:cubicBezTo>
                <a:lnTo>
                  <a:pt x="0" y="1199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907" tIns="107517" rIns="179907" bIns="107517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b="1" kern="1200"/>
              <a:t>Taiwan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B625BE7-EAB1-8341-AB39-DC687E9FA69B}"/>
              </a:ext>
            </a:extLst>
          </p:cNvPr>
          <p:cNvSpPr/>
          <p:nvPr/>
        </p:nvSpPr>
        <p:spPr>
          <a:xfrm>
            <a:off x="3362606" y="5234948"/>
            <a:ext cx="8041064" cy="640080"/>
          </a:xfrm>
          <a:custGeom>
            <a:avLst/>
            <a:gdLst>
              <a:gd name="connsiteX0" fmla="*/ 95947 w 575670"/>
              <a:gd name="connsiteY0" fmla="*/ 0 h 7849295"/>
              <a:gd name="connsiteX1" fmla="*/ 479723 w 575670"/>
              <a:gd name="connsiteY1" fmla="*/ 0 h 7849295"/>
              <a:gd name="connsiteX2" fmla="*/ 575670 w 575670"/>
              <a:gd name="connsiteY2" fmla="*/ 95947 h 7849295"/>
              <a:gd name="connsiteX3" fmla="*/ 575670 w 575670"/>
              <a:gd name="connsiteY3" fmla="*/ 7849295 h 7849295"/>
              <a:gd name="connsiteX4" fmla="*/ 575670 w 575670"/>
              <a:gd name="connsiteY4" fmla="*/ 7849295 h 7849295"/>
              <a:gd name="connsiteX5" fmla="*/ 0 w 575670"/>
              <a:gd name="connsiteY5" fmla="*/ 7849295 h 7849295"/>
              <a:gd name="connsiteX6" fmla="*/ 0 w 575670"/>
              <a:gd name="connsiteY6" fmla="*/ 7849295 h 7849295"/>
              <a:gd name="connsiteX7" fmla="*/ 0 w 575670"/>
              <a:gd name="connsiteY7" fmla="*/ 95947 h 7849295"/>
              <a:gd name="connsiteX8" fmla="*/ 95947 w 575670"/>
              <a:gd name="connsiteY8" fmla="*/ 0 h 784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670" h="7849295">
                <a:moveTo>
                  <a:pt x="575670" y="1308248"/>
                </a:moveTo>
                <a:lnTo>
                  <a:pt x="575670" y="6541047"/>
                </a:lnTo>
                <a:cubicBezTo>
                  <a:pt x="575670" y="7263568"/>
                  <a:pt x="572519" y="7849288"/>
                  <a:pt x="568633" y="7849288"/>
                </a:cubicBezTo>
                <a:lnTo>
                  <a:pt x="0" y="7849288"/>
                </a:lnTo>
                <a:lnTo>
                  <a:pt x="0" y="7849288"/>
                </a:lnTo>
                <a:lnTo>
                  <a:pt x="0" y="7"/>
                </a:lnTo>
                <a:lnTo>
                  <a:pt x="0" y="7"/>
                </a:lnTo>
                <a:lnTo>
                  <a:pt x="568633" y="7"/>
                </a:lnTo>
                <a:cubicBezTo>
                  <a:pt x="572519" y="7"/>
                  <a:pt x="575670" y="585727"/>
                  <a:pt x="575670" y="130824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50962" rIns="73822" bIns="50963" numCol="1" spcCol="1270" anchor="ctr" anchorCtr="0">
            <a:noAutofit/>
          </a:bodyPr>
          <a:lstStyle/>
          <a:p>
            <a:pPr marL="122238" lvl="1" algn="l" defTabSz="533400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000" kern="1200" dirty="0"/>
              <a:t>A well-funded single payer program could do </a:t>
            </a:r>
            <a:r>
              <a:rPr lang="en-US" sz="2000" b="1" i="1" kern="1200" dirty="0"/>
              <a:t>all of this and much more</a:t>
            </a:r>
            <a:r>
              <a:rPr lang="en-US" sz="2000" b="1" i="1" dirty="0"/>
              <a:t> to control pandemics</a:t>
            </a:r>
            <a:r>
              <a:rPr lang="en-US" sz="2000" dirty="0"/>
              <a:t> and protect the public’s health.</a:t>
            </a:r>
            <a:endParaRPr lang="en-US" sz="2000" kern="1200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8B1EA2D-D0CF-5B48-ACFA-8B1C2C97B5B7}"/>
              </a:ext>
            </a:extLst>
          </p:cNvPr>
          <p:cNvSpPr/>
          <p:nvPr/>
        </p:nvSpPr>
        <p:spPr>
          <a:xfrm>
            <a:off x="788331" y="5189228"/>
            <a:ext cx="2643392" cy="731520"/>
          </a:xfrm>
          <a:custGeom>
            <a:avLst/>
            <a:gdLst>
              <a:gd name="connsiteX0" fmla="*/ 0 w 2643392"/>
              <a:gd name="connsiteY0" fmla="*/ 119934 h 719587"/>
              <a:gd name="connsiteX1" fmla="*/ 119934 w 2643392"/>
              <a:gd name="connsiteY1" fmla="*/ 0 h 719587"/>
              <a:gd name="connsiteX2" fmla="*/ 2523458 w 2643392"/>
              <a:gd name="connsiteY2" fmla="*/ 0 h 719587"/>
              <a:gd name="connsiteX3" fmla="*/ 2643392 w 2643392"/>
              <a:gd name="connsiteY3" fmla="*/ 119934 h 719587"/>
              <a:gd name="connsiteX4" fmla="*/ 2643392 w 2643392"/>
              <a:gd name="connsiteY4" fmla="*/ 599653 h 719587"/>
              <a:gd name="connsiteX5" fmla="*/ 2523458 w 2643392"/>
              <a:gd name="connsiteY5" fmla="*/ 719587 h 719587"/>
              <a:gd name="connsiteX6" fmla="*/ 119934 w 2643392"/>
              <a:gd name="connsiteY6" fmla="*/ 719587 h 719587"/>
              <a:gd name="connsiteX7" fmla="*/ 0 w 2643392"/>
              <a:gd name="connsiteY7" fmla="*/ 599653 h 719587"/>
              <a:gd name="connsiteX8" fmla="*/ 0 w 2643392"/>
              <a:gd name="connsiteY8" fmla="*/ 119934 h 7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392" h="719587">
                <a:moveTo>
                  <a:pt x="0" y="119934"/>
                </a:moveTo>
                <a:cubicBezTo>
                  <a:pt x="0" y="53696"/>
                  <a:pt x="53696" y="0"/>
                  <a:pt x="119934" y="0"/>
                </a:cubicBezTo>
                <a:lnTo>
                  <a:pt x="2523458" y="0"/>
                </a:lnTo>
                <a:cubicBezTo>
                  <a:pt x="2589696" y="0"/>
                  <a:pt x="2643392" y="53696"/>
                  <a:pt x="2643392" y="119934"/>
                </a:cubicBezTo>
                <a:lnTo>
                  <a:pt x="2643392" y="599653"/>
                </a:lnTo>
                <a:cubicBezTo>
                  <a:pt x="2643392" y="665891"/>
                  <a:pt x="2589696" y="719587"/>
                  <a:pt x="2523458" y="719587"/>
                </a:cubicBezTo>
                <a:lnTo>
                  <a:pt x="119934" y="719587"/>
                </a:lnTo>
                <a:cubicBezTo>
                  <a:pt x="53696" y="719587"/>
                  <a:pt x="0" y="665891"/>
                  <a:pt x="0" y="599653"/>
                </a:cubicBezTo>
                <a:lnTo>
                  <a:pt x="0" y="1199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907" tIns="107517" rIns="179907" bIns="107517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800" b="1" kern="1200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12143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65E59A-85EB-6740-B3B3-9FA15AF33FD1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008413"/>
          <a:ext cx="11154106" cy="38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053">
                  <a:extLst>
                    <a:ext uri="{9D8B030D-6E8A-4147-A177-3AD203B41FA5}">
                      <a16:colId xmlns:a16="http://schemas.microsoft.com/office/drawing/2014/main" val="2784099769"/>
                    </a:ext>
                  </a:extLst>
                </a:gridCol>
                <a:gridCol w="5577053">
                  <a:extLst>
                    <a:ext uri="{9D8B030D-6E8A-4147-A177-3AD203B41FA5}">
                      <a16:colId xmlns:a16="http://schemas.microsoft.com/office/drawing/2014/main" val="1054152827"/>
                    </a:ext>
                  </a:extLst>
                </a:gridCol>
              </a:tblGrid>
              <a:tr h="59039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Current System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Medicare for 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54522"/>
                  </a:ext>
                </a:extLst>
              </a:tr>
              <a:tr h="3246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3600" b="0" dirty="0"/>
                    </a:p>
                  </a:txBody>
                  <a:tcPr marL="182880" marR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1200"/>
                        </a:spcAft>
                      </a:pPr>
                      <a:endParaRPr lang="en-US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90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DA0366A-9DB7-B54F-A8E2-EA5C7A5C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6486" cy="1325563"/>
          </a:xfrm>
        </p:spPr>
        <p:txBody>
          <a:bodyPr>
            <a:normAutofit/>
          </a:bodyPr>
          <a:lstStyle/>
          <a:p>
            <a:r>
              <a:rPr lang="en-US" dirty="0"/>
              <a:t>Healthcare </a:t>
            </a:r>
            <a:r>
              <a:rPr lang="en-US" dirty="0">
                <a:solidFill>
                  <a:srgbClr val="FFFF00"/>
                </a:solidFill>
              </a:rPr>
              <a:t>Costs Deter People </a:t>
            </a:r>
            <a:br>
              <a:rPr lang="en-US" dirty="0"/>
            </a:br>
            <a:r>
              <a:rPr lang="en-US" dirty="0"/>
              <a:t>From Seeking Testing and Treatment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A7161-5731-8042-8E99-C7F35C2E005C}"/>
              </a:ext>
            </a:extLst>
          </p:cNvPr>
          <p:cNvSpPr txBox="1"/>
          <p:nvPr/>
        </p:nvSpPr>
        <p:spPr>
          <a:xfrm>
            <a:off x="636379" y="2673785"/>
            <a:ext cx="5257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30 million Americans have no insurance; 70 million have plans with such high deductibles that they cannot afford to seek care. </a:t>
            </a:r>
          </a:p>
          <a:p>
            <a:pPr lvl="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As a result, one-third of Americans delay medical care because of cost.</a:t>
            </a:r>
          </a:p>
          <a:p>
            <a:pPr lvl="0">
              <a:spcAft>
                <a:spcPts val="120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Delaying care spreads the virus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E7EE8-3DAB-E142-8BDF-77DA2416A909}"/>
              </a:ext>
            </a:extLst>
          </p:cNvPr>
          <p:cNvSpPr txBox="1"/>
          <p:nvPr/>
        </p:nvSpPr>
        <p:spPr>
          <a:xfrm>
            <a:off x="6297822" y="2673785"/>
            <a:ext cx="54277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No out-of-pocket expenses </a:t>
            </a:r>
            <a:r>
              <a:rPr lang="en-US" sz="2400" dirty="0">
                <a:solidFill>
                  <a:srgbClr val="000000"/>
                </a:solidFill>
              </a:rPr>
              <a:t>means that patients get care when they need it, without worrying about costs. </a:t>
            </a:r>
          </a:p>
          <a:p>
            <a:pPr lvl="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When treatments and vaccines become available, early and wide use without financial barriers can </a:t>
            </a:r>
            <a:r>
              <a:rPr lang="en-US" sz="2400" b="1" i="1" dirty="0">
                <a:solidFill>
                  <a:srgbClr val="000000"/>
                </a:solidFill>
              </a:rPr>
              <a:t>slow or stop the spread of the virus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553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65E59A-85EB-6740-B3B3-9FA15AF33FD1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008413"/>
          <a:ext cx="11154106" cy="38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053">
                  <a:extLst>
                    <a:ext uri="{9D8B030D-6E8A-4147-A177-3AD203B41FA5}">
                      <a16:colId xmlns:a16="http://schemas.microsoft.com/office/drawing/2014/main" val="2784099769"/>
                    </a:ext>
                  </a:extLst>
                </a:gridCol>
                <a:gridCol w="5577053">
                  <a:extLst>
                    <a:ext uri="{9D8B030D-6E8A-4147-A177-3AD203B41FA5}">
                      <a16:colId xmlns:a16="http://schemas.microsoft.com/office/drawing/2014/main" val="1054152827"/>
                    </a:ext>
                  </a:extLst>
                </a:gridCol>
              </a:tblGrid>
              <a:tr h="59039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Current System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Medicare for 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54522"/>
                  </a:ext>
                </a:extLst>
              </a:tr>
              <a:tr h="3246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3600" b="0" dirty="0"/>
                    </a:p>
                  </a:txBody>
                  <a:tcPr marL="182880" marR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1200"/>
                        </a:spcAft>
                      </a:pPr>
                      <a:endParaRPr lang="en-US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90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DA0366A-9DB7-B54F-A8E2-EA5C7A5C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4106" cy="1325563"/>
          </a:xfrm>
        </p:spPr>
        <p:txBody>
          <a:bodyPr>
            <a:normAutofit/>
          </a:bodyPr>
          <a:lstStyle/>
          <a:p>
            <a:r>
              <a:rPr lang="en-US" dirty="0"/>
              <a:t>Patients </a:t>
            </a:r>
            <a:r>
              <a:rPr lang="en-US" dirty="0">
                <a:solidFill>
                  <a:srgbClr val="FFFF00"/>
                </a:solidFill>
              </a:rPr>
              <a:t>Can’t Afford Prescription Drugs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Authorities Have Limited Influence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A7161-5731-8042-8E99-C7F35C2E005C}"/>
              </a:ext>
            </a:extLst>
          </p:cNvPr>
          <p:cNvSpPr txBox="1"/>
          <p:nvPr/>
        </p:nvSpPr>
        <p:spPr>
          <a:xfrm>
            <a:off x="636379" y="2616927"/>
            <a:ext cx="5257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30 million Americans have no prescription coverage, millions more face unaffordable copays.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Pharmaceutical manufacturers control our nation’s drug supply and </a:t>
            </a:r>
            <a:r>
              <a:rPr lang="en-US" sz="2400" b="1" i="1" dirty="0">
                <a:solidFill>
                  <a:srgbClr val="000000"/>
                </a:solidFill>
              </a:rPr>
              <a:t>will not develop new treatments that don’t promise a hefty profit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E7EE8-3DAB-E142-8BDF-77DA2416A909}"/>
              </a:ext>
            </a:extLst>
          </p:cNvPr>
          <p:cNvSpPr txBox="1"/>
          <p:nvPr/>
        </p:nvSpPr>
        <p:spPr>
          <a:xfrm>
            <a:off x="6297822" y="2616927"/>
            <a:ext cx="5427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No out-of-pocket costs </a:t>
            </a:r>
            <a:r>
              <a:rPr lang="en-US" sz="2400" dirty="0">
                <a:solidFill>
                  <a:srgbClr val="000000"/>
                </a:solidFill>
              </a:rPr>
              <a:t>for any medically necessary care.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Medicare would powerfully negotiate drug prices on behalf of </a:t>
            </a:r>
            <a:r>
              <a:rPr lang="en-US" sz="2400" b="1" i="1" dirty="0">
                <a:solidFill>
                  <a:srgbClr val="000000"/>
                </a:solidFill>
              </a:rPr>
              <a:t>all</a:t>
            </a:r>
            <a:r>
              <a:rPr lang="en-US" sz="2400" dirty="0">
                <a:solidFill>
                  <a:srgbClr val="000000"/>
                </a:solidFill>
              </a:rPr>
              <a:t> Americans.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Creates public drug manufacturing capacity during an emergency.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Increases public funding of drug R&amp;D.</a:t>
            </a:r>
          </a:p>
        </p:txBody>
      </p:sp>
    </p:spTree>
    <p:extLst>
      <p:ext uri="{BB962C8B-B14F-4D97-AF65-F5344CB8AC3E}">
        <p14:creationId xmlns:p14="http://schemas.microsoft.com/office/powerpoint/2010/main" val="12243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65E59A-85EB-6740-B3B3-9FA15AF33FD1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008413"/>
          <a:ext cx="11154106" cy="38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053">
                  <a:extLst>
                    <a:ext uri="{9D8B030D-6E8A-4147-A177-3AD203B41FA5}">
                      <a16:colId xmlns:a16="http://schemas.microsoft.com/office/drawing/2014/main" val="2784099769"/>
                    </a:ext>
                  </a:extLst>
                </a:gridCol>
                <a:gridCol w="5577053">
                  <a:extLst>
                    <a:ext uri="{9D8B030D-6E8A-4147-A177-3AD203B41FA5}">
                      <a16:colId xmlns:a16="http://schemas.microsoft.com/office/drawing/2014/main" val="1054152827"/>
                    </a:ext>
                  </a:extLst>
                </a:gridCol>
              </a:tblGrid>
              <a:tr h="59039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Current System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Medicare for 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54522"/>
                  </a:ext>
                </a:extLst>
              </a:tr>
              <a:tr h="3246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3600" b="0" dirty="0"/>
                    </a:p>
                  </a:txBody>
                  <a:tcPr marL="182880" marR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1200"/>
                        </a:spcAft>
                      </a:pPr>
                      <a:endParaRPr lang="en-US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90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DA0366A-9DB7-B54F-A8E2-EA5C7A5C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4106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Under-Resourced Hospitals </a:t>
            </a:r>
            <a:r>
              <a:rPr lang="en-US" dirty="0"/>
              <a:t>Face a Surge of Patients with Costly, Critical Health Needs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A7161-5731-8042-8E99-C7F35C2E005C}"/>
              </a:ext>
            </a:extLst>
          </p:cNvPr>
          <p:cNvSpPr txBox="1"/>
          <p:nvPr/>
        </p:nvSpPr>
        <p:spPr>
          <a:xfrm>
            <a:off x="636379" y="2649925"/>
            <a:ext cx="542778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Facilities must absorb costs of treating many more uninsured patients.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Hospitals are already burdened by administrative waste, spending as much as 25% of revenues on  insurance and billing work — </a:t>
            </a:r>
            <a:r>
              <a:rPr lang="en-US" sz="2400" b="1" i="1" dirty="0">
                <a:solidFill>
                  <a:srgbClr val="000000"/>
                </a:solidFill>
              </a:rPr>
              <a:t>starving them of resources during a health emergency. 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E7EE8-3DAB-E142-8BDF-77DA2416A909}"/>
              </a:ext>
            </a:extLst>
          </p:cNvPr>
          <p:cNvSpPr txBox="1"/>
          <p:nvPr/>
        </p:nvSpPr>
        <p:spPr>
          <a:xfrm>
            <a:off x="6297822" y="2649925"/>
            <a:ext cx="54277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Instead of a complex fee-for-service model, hospitals would be funded through </a:t>
            </a:r>
            <a:r>
              <a:rPr lang="en-US" sz="2400" b="1" i="1" dirty="0">
                <a:solidFill>
                  <a:srgbClr val="000000"/>
                </a:solidFill>
              </a:rPr>
              <a:t>annual global operating budgets</a:t>
            </a:r>
            <a:r>
              <a:rPr lang="en-US" sz="2400" dirty="0">
                <a:solidFill>
                  <a:srgbClr val="000000"/>
                </a:solidFill>
              </a:rPr>
              <a:t>, which would be increased during emergencies.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Public health authorities could </a:t>
            </a:r>
            <a:r>
              <a:rPr lang="en-US" sz="2400" b="1" i="1" dirty="0">
                <a:solidFill>
                  <a:srgbClr val="000000"/>
                </a:solidFill>
              </a:rPr>
              <a:t>move supplies quickly</a:t>
            </a:r>
            <a:r>
              <a:rPr lang="en-US" sz="2400" dirty="0">
                <a:solidFill>
                  <a:srgbClr val="000000"/>
                </a:solidFill>
              </a:rPr>
              <a:t> to meet local needs. </a:t>
            </a:r>
          </a:p>
        </p:txBody>
      </p:sp>
    </p:spTree>
    <p:extLst>
      <p:ext uri="{BB962C8B-B14F-4D97-AF65-F5344CB8AC3E}">
        <p14:creationId xmlns:p14="http://schemas.microsoft.com/office/powerpoint/2010/main" val="7959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65E59A-85EB-6740-B3B3-9FA15AF33FD1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008413"/>
          <a:ext cx="11154106" cy="388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053">
                  <a:extLst>
                    <a:ext uri="{9D8B030D-6E8A-4147-A177-3AD203B41FA5}">
                      <a16:colId xmlns:a16="http://schemas.microsoft.com/office/drawing/2014/main" val="2784099769"/>
                    </a:ext>
                  </a:extLst>
                </a:gridCol>
                <a:gridCol w="5577053">
                  <a:extLst>
                    <a:ext uri="{9D8B030D-6E8A-4147-A177-3AD203B41FA5}">
                      <a16:colId xmlns:a16="http://schemas.microsoft.com/office/drawing/2014/main" val="1054152827"/>
                    </a:ext>
                  </a:extLst>
                </a:gridCol>
              </a:tblGrid>
              <a:tr h="59039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Current System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Medicare for 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54522"/>
                  </a:ext>
                </a:extLst>
              </a:tr>
              <a:tr h="324681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3600" b="0" dirty="0"/>
                    </a:p>
                  </a:txBody>
                  <a:tcPr marL="182880" marR="18288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spcAft>
                          <a:spcPts val="1200"/>
                        </a:spcAft>
                      </a:pPr>
                      <a:endParaRPr lang="en-US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90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DA0366A-9DB7-B54F-A8E2-EA5C7A5C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41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Our Nation Lacks Public Health Resources To </a:t>
            </a:r>
            <a:r>
              <a:rPr lang="en-US" dirty="0">
                <a:solidFill>
                  <a:srgbClr val="FFFF00"/>
                </a:solidFill>
              </a:rPr>
              <a:t>Aggressively Respond </a:t>
            </a:r>
            <a:r>
              <a:rPr lang="en-US" dirty="0"/>
              <a:t>to an Emergency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A7161-5731-8042-8E99-C7F35C2E005C}"/>
              </a:ext>
            </a:extLst>
          </p:cNvPr>
          <p:cNvSpPr txBox="1"/>
          <p:nvPr/>
        </p:nvSpPr>
        <p:spPr>
          <a:xfrm>
            <a:off x="636378" y="2684649"/>
            <a:ext cx="54277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Hospital closures </a:t>
            </a:r>
            <a:r>
              <a:rPr lang="en-US" sz="2400" dirty="0">
                <a:solidFill>
                  <a:srgbClr val="000000"/>
                </a:solidFill>
              </a:rPr>
              <a:t>in rural and low-income areas leave us without enough hospital beds during an emergency.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Health care workers quickly run out of protective equipment and other supplies, </a:t>
            </a:r>
            <a:r>
              <a:rPr lang="en-US" sz="2400" b="1" i="1" dirty="0">
                <a:solidFill>
                  <a:srgbClr val="000000"/>
                </a:solidFill>
              </a:rPr>
              <a:t>endangering themselves, their patients, and the entire nation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E7EE8-3DAB-E142-8BDF-77DA2416A909}"/>
              </a:ext>
            </a:extLst>
          </p:cNvPr>
          <p:cNvSpPr txBox="1"/>
          <p:nvPr/>
        </p:nvSpPr>
        <p:spPr>
          <a:xfrm>
            <a:off x="6297822" y="2684649"/>
            <a:ext cx="5427784" cy="320087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Medicare for All could </a:t>
            </a:r>
            <a:r>
              <a:rPr lang="en-US" sz="2400" b="1" i="1" dirty="0">
                <a:solidFill>
                  <a:srgbClr val="000000"/>
                </a:solidFill>
              </a:rPr>
              <a:t>redirect $600 billion per year</a:t>
            </a:r>
            <a:r>
              <a:rPr lang="en-US" sz="2400" dirty="0">
                <a:solidFill>
                  <a:srgbClr val="000000"/>
                </a:solidFill>
              </a:rPr>
              <a:t> of administrative waste to patient care and public health.</a:t>
            </a:r>
          </a:p>
          <a:p>
            <a:pPr>
              <a:spcAft>
                <a:spcPts val="120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Stable, predictable funding for hospitals </a:t>
            </a:r>
            <a:r>
              <a:rPr lang="en-US" sz="2400" dirty="0">
                <a:solidFill>
                  <a:srgbClr val="000000"/>
                </a:solidFill>
              </a:rPr>
              <a:t>means that facilities in rural and low-income areas have the resources to serve their communities during a pandemic. </a:t>
            </a:r>
          </a:p>
        </p:txBody>
      </p:sp>
    </p:spTree>
    <p:extLst>
      <p:ext uri="{BB962C8B-B14F-4D97-AF65-F5344CB8AC3E}">
        <p14:creationId xmlns:p14="http://schemas.microsoft.com/office/powerpoint/2010/main" val="73662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29695</TotalTime>
  <Words>1113</Words>
  <Application>Microsoft Macintosh PowerPoint</Application>
  <PresentationFormat>Widescreen</PresentationFormat>
  <Paragraphs>110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Our Fragmentation  Undermines Our Safety</vt:lpstr>
      <vt:lpstr>Medicare Makes It Easier for All Americans To Get Medical Care During COVID-19</vt:lpstr>
      <vt:lpstr>Industrialized Nations Fight Pandemics With a National Health Program</vt:lpstr>
      <vt:lpstr>Single Payer: Necessary but Not Sufficient</vt:lpstr>
      <vt:lpstr>Healthcare Costs Deter People  From Seeking Testing and Treatment</vt:lpstr>
      <vt:lpstr>Patients Can’t Afford Prescription Drugs; Authorities Have Limited Influence</vt:lpstr>
      <vt:lpstr>Under-Resourced Hospitals Face a Surge of Patients with Costly, Critical Health Needs</vt:lpstr>
      <vt:lpstr>Our Nation Lacks Public Health Resources To Aggressively Respond to an Emergency</vt:lpstr>
      <vt:lpstr>Public Health Authorities Don’t Have  Accurate Data for Timely, Informed Decisions</vt:lpstr>
      <vt:lpstr>Mass Layoffs Will Force Millions  Off Their Workplace Health Insurance</vt:lpstr>
      <vt:lpstr>Take Action Now</vt:lpstr>
      <vt:lpstr>Early lesson from COVID-19: We Need Single Payer Medicare for All</vt:lpstr>
      <vt:lpstr>Physicians for National Health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Ed Weisbart</cp:lastModifiedBy>
  <cp:revision>2004</cp:revision>
  <cp:lastPrinted>2019-04-06T23:08:14Z</cp:lastPrinted>
  <dcterms:created xsi:type="dcterms:W3CDTF">2016-11-02T21:04:26Z</dcterms:created>
  <dcterms:modified xsi:type="dcterms:W3CDTF">2020-03-30T22:25:44Z</dcterms:modified>
</cp:coreProperties>
</file>