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126" r:id="rId2"/>
    <p:sldId id="2245" r:id="rId3"/>
    <p:sldId id="2257" r:id="rId4"/>
    <p:sldId id="2250" r:id="rId5"/>
    <p:sldId id="2251" r:id="rId6"/>
    <p:sldId id="2246" r:id="rId7"/>
    <p:sldId id="2252" r:id="rId8"/>
    <p:sldId id="2253" r:id="rId9"/>
    <p:sldId id="2255" r:id="rId10"/>
    <p:sldId id="2261" r:id="rId11"/>
    <p:sldId id="2258" r:id="rId12"/>
    <p:sldId id="2259" r:id="rId13"/>
    <p:sldId id="2247" r:id="rId14"/>
    <p:sldId id="2254" r:id="rId15"/>
    <p:sldId id="2260" r:id="rId16"/>
    <p:sldId id="2256" r:id="rId17"/>
    <p:sldId id="2156" r:id="rId18"/>
    <p:sldId id="2262" r:id="rId19"/>
    <p:sldId id="2263" r:id="rId20"/>
    <p:sldId id="2244" r:id="rId21"/>
    <p:sldId id="16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00928F"/>
    <a:srgbClr val="FFFFF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0"/>
    <p:restoredTop sz="94995"/>
  </p:normalViewPr>
  <p:slideViewPr>
    <p:cSldViewPr snapToGrid="0" snapToObjects="1">
      <p:cViewPr varScale="1">
        <p:scale>
          <a:sx n="85" d="100"/>
          <a:sy n="85" d="100"/>
        </p:scale>
        <p:origin x="176" y="1624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USA
Total</c:v>
                </c:pt>
                <c:pt idx="1">
                  <c:v>Nursing Home
Workers</c:v>
                </c:pt>
                <c:pt idx="2">
                  <c:v>Home Care
Workers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9.0999999999999998E-2</c:v>
                </c:pt>
                <c:pt idx="1">
                  <c:v>0.115</c:v>
                </c:pt>
                <c:pt idx="2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F-6C42-A417-B75FFC433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307921903"/>
        <c:axId val="806076847"/>
      </c:barChart>
      <c:catAx>
        <c:axId val="30792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076847"/>
        <c:crosses val="autoZero"/>
        <c:auto val="1"/>
        <c:lblAlgn val="ctr"/>
        <c:lblOffset val="100"/>
        <c:noMultiLvlLbl val="0"/>
      </c:catAx>
      <c:valAx>
        <c:axId val="806076847"/>
        <c:scaling>
          <c:orientation val="minMax"/>
          <c:max val="0.1499000000000000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07921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2A-0547-9F53-DF4F3E29BC3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02A-0547-9F53-DF4F3E29BC37}"/>
              </c:ext>
            </c:extLst>
          </c:dPt>
          <c:cat>
            <c:strRef>
              <c:f>Sheet1!$A$2:$A$3</c:f>
              <c:strCache>
                <c:ptCount val="2"/>
                <c:pt idx="0">
                  <c:v>&lt;$30K</c:v>
                </c:pt>
                <c:pt idx="1">
                  <c:v>&gt;$30K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A-0547-9F53-DF4F3E29B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1-134E-8C1B-D076212D8F1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31-134E-8C1B-D076212D8F11}"/>
              </c:ext>
            </c:extLst>
          </c:dPt>
          <c:cat>
            <c:strRef>
              <c:f>Sheet1!$A$2:$A$3</c:f>
              <c:strCache>
                <c:ptCount val="2"/>
                <c:pt idx="0">
                  <c:v>&lt;$30K</c:v>
                </c:pt>
                <c:pt idx="1">
                  <c:v>&gt;$30K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31-134E-8C1B-D076212D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6E-F548-B921-C3894F9E570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E-F548-B921-C3894F9E570A}"/>
              </c:ext>
            </c:extLst>
          </c:dPt>
          <c:cat>
            <c:strRef>
              <c:f>Sheet1!$A$2:$A$3</c:f>
              <c:strCache>
                <c:ptCount val="2"/>
                <c:pt idx="0">
                  <c:v>&lt;$30K</c:v>
                </c:pt>
                <c:pt idx="1">
                  <c:v>&gt;$30K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6E-F548-B921-C3894F9E5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3-F34B-B096-855EB454932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13-F34B-B096-855EB454932D}"/>
              </c:ext>
            </c:extLst>
          </c:dPt>
          <c:cat>
            <c:strRef>
              <c:f>Sheet1!$A$2:$A$3</c:f>
              <c:strCache>
                <c:ptCount val="2"/>
                <c:pt idx="0">
                  <c:v>&lt;$30K</c:v>
                </c:pt>
                <c:pt idx="1">
                  <c:v>&gt;$30K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3-F34B-B096-855EB4549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Uncontrolled 
Blood Sugar</c:v>
                </c:pt>
                <c:pt idx="1">
                  <c:v>Strokes</c:v>
                </c:pt>
                <c:pt idx="2">
                  <c:v>Heart
Attacks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-0.1</c:v>
                </c:pt>
                <c:pt idx="1">
                  <c:v>-0.2</c:v>
                </c:pt>
                <c:pt idx="2">
                  <c:v>-0.23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2-D742-803C-CAE332D1E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347826063"/>
        <c:axId val="330776543"/>
      </c:barChart>
      <c:catAx>
        <c:axId val="34782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776543"/>
        <c:crosses val="autoZero"/>
        <c:auto val="1"/>
        <c:lblAlgn val="ctr"/>
        <c:lblOffset val="0"/>
        <c:noMultiLvlLbl val="0"/>
      </c:catAx>
      <c:valAx>
        <c:axId val="330776543"/>
        <c:scaling>
          <c:orientation val="minMax"/>
          <c:max val="0"/>
          <c:min val="-0.25"/>
        </c:scaling>
        <c:delete val="1"/>
        <c:axPos val="l"/>
        <c:numFmt formatCode="0%" sourceLinked="1"/>
        <c:majorTickMark val="none"/>
        <c:minorTickMark val="none"/>
        <c:tickLblPos val="nextTo"/>
        <c:crossAx val="34782606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Uncontrolled 
Blood Sugar</c:v>
                </c:pt>
                <c:pt idx="1">
                  <c:v>Strokes</c:v>
                </c:pt>
                <c:pt idx="2">
                  <c:v>Heart
Attacks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-0.1</c:v>
                </c:pt>
                <c:pt idx="1">
                  <c:v>-0.2</c:v>
                </c:pt>
                <c:pt idx="2">
                  <c:v>-0.23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2-D742-803C-CAE332D1E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347826063"/>
        <c:axId val="330776543"/>
      </c:barChart>
      <c:catAx>
        <c:axId val="34782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776543"/>
        <c:crosses val="autoZero"/>
        <c:auto val="1"/>
        <c:lblAlgn val="ctr"/>
        <c:lblOffset val="0"/>
        <c:noMultiLvlLbl val="0"/>
      </c:catAx>
      <c:valAx>
        <c:axId val="330776543"/>
        <c:scaling>
          <c:orientation val="minMax"/>
          <c:max val="0"/>
          <c:min val="-0.25"/>
        </c:scaling>
        <c:delete val="1"/>
        <c:axPos val="l"/>
        <c:numFmt formatCode="0%" sourceLinked="1"/>
        <c:majorTickMark val="none"/>
        <c:minorTickMark val="none"/>
        <c:tickLblPos val="nextTo"/>
        <c:crossAx val="34782606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91408053172679E-2"/>
          <c:y val="0.23140331077037696"/>
          <c:w val="0.96201718389365465"/>
          <c:h val="0.68905311860644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C-B942-A852-691914EABF4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Ambulatory Care</c:v>
                </c:pt>
                <c:pt idx="1">
                  <c:v>Hospitals</c:v>
                </c:pt>
                <c:pt idx="2">
                  <c:v>Insurance Companies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-0.14899999999999999</c:v>
                </c:pt>
                <c:pt idx="1">
                  <c:v>-2.5999999999999999E-2</c:v>
                </c:pt>
                <c:pt idx="2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C-B942-A852-691914EAB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618632751"/>
        <c:axId val="309784879"/>
      </c:barChart>
      <c:catAx>
        <c:axId val="61863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254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84879"/>
        <c:crosses val="autoZero"/>
        <c:auto val="1"/>
        <c:lblAlgn val="ctr"/>
        <c:lblOffset val="0"/>
        <c:noMultiLvlLbl val="0"/>
      </c:catAx>
      <c:valAx>
        <c:axId val="3097848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18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A978D-086E-FF47-A619-AD1E5B7ED5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19A3D-BF8C-5B46-971A-13F49D67C695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Medicare pays for telehealth</a:t>
          </a:r>
        </a:p>
      </dgm:t>
    </dgm:pt>
    <dgm:pt modelId="{EB089802-01E1-8543-9429-A19BC2A7E3D9}" type="parTrans" cxnId="{F2C26854-C8E9-DB4D-9203-7DA7AE99130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866E0B4-DA19-7346-B459-E84C361C0C3F}" type="sibTrans" cxnId="{F2C26854-C8E9-DB4D-9203-7DA7AE99130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3FC4E53-944A-9E4E-A389-49D05B9FC30B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i="0" dirty="0">
              <a:solidFill>
                <a:schemeClr val="tx1"/>
              </a:solidFill>
            </a:rPr>
            <a:t>See and hear your doctor </a:t>
          </a:r>
          <a:r>
            <a:rPr lang="en-US" sz="2400" b="1" dirty="0">
              <a:solidFill>
                <a:schemeClr val="tx1"/>
              </a:solidFill>
            </a:rPr>
            <a:t>using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your phone’s camera </a:t>
          </a:r>
          <a:r>
            <a:rPr lang="en-US" sz="2400" b="0" dirty="0">
              <a:solidFill>
                <a:schemeClr val="tx1"/>
              </a:solidFill>
            </a:rPr>
            <a:t>at home</a:t>
          </a:r>
        </a:p>
      </dgm:t>
    </dgm:pt>
    <dgm:pt modelId="{641A620A-5BB1-7644-BB87-2C0D292C9742}" type="parTrans" cxnId="{14DAFDF2-D31A-DD4E-B641-0E1901B5CEA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EA34F84-03DB-6048-8C65-E932492F882E}" type="sibTrans" cxnId="{14DAFDF2-D31A-DD4E-B641-0E1901B5CEA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BEEC1DC-139E-7742-AA4C-B2D244C6971A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b="1" dirty="0">
              <a:solidFill>
                <a:schemeClr val="tx1"/>
              </a:solidFill>
            </a:rPr>
            <a:t>Medical practices can remain open </a:t>
          </a:r>
          <a:r>
            <a:rPr lang="en-US" sz="2400" b="0" dirty="0">
              <a:solidFill>
                <a:schemeClr val="tx1"/>
              </a:solidFill>
            </a:rPr>
            <a:t>despite patients staying home</a:t>
          </a:r>
        </a:p>
      </dgm:t>
    </dgm:pt>
    <dgm:pt modelId="{C991DDC1-58CC-9A49-9C8B-79027F437C57}" type="parTrans" cxnId="{7B7E078A-FF39-1945-949E-F3A7F61FD2F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5344951-BAB0-EF40-8510-7A0994BB8623}" type="sibTrans" cxnId="{7B7E078A-FF39-1945-949E-F3A7F61FD2F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48AAF31-05BA-1444-AB72-BEAFB2655435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Medicare led the way on innovation</a:t>
          </a:r>
        </a:p>
      </dgm:t>
    </dgm:pt>
    <dgm:pt modelId="{35703BBA-EA8D-0642-A53B-CBE24415C4B9}" type="parTrans" cxnId="{0232C923-D38D-FE41-8B4B-F1E7D45B717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729D1BD-1960-F64F-95E2-4110747FEA2A}" type="sibTrans" cxnId="{0232C923-D38D-FE41-8B4B-F1E7D45B717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5FD08B3-067A-5B41-97BA-16150AC540E2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dirty="0">
              <a:solidFill>
                <a:schemeClr val="tx1"/>
              </a:solidFill>
            </a:rPr>
            <a:t>Many corporate insurers have </a:t>
          </a:r>
          <a:r>
            <a:rPr lang="en-US" sz="2400" b="1" dirty="0">
              <a:solidFill>
                <a:schemeClr val="tx1"/>
              </a:solidFill>
            </a:rPr>
            <a:t>followed</a:t>
          </a:r>
          <a:r>
            <a:rPr lang="en-US" sz="2400" dirty="0">
              <a:solidFill>
                <a:schemeClr val="tx1"/>
              </a:solidFill>
            </a:rPr>
            <a:t> Medicare’s lead</a:t>
          </a:r>
        </a:p>
      </dgm:t>
    </dgm:pt>
    <dgm:pt modelId="{C64CC6B2-F4BB-2442-9284-3861300350B9}" type="parTrans" cxnId="{A8672E1E-8C2A-A94E-8C54-DB3C114A9C3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D83E464-D0F5-884C-832E-3A18A1D5AFE6}" type="sibTrans" cxnId="{A8672E1E-8C2A-A94E-8C54-DB3C114A9C3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1CDCEDD-7651-DE48-853F-D0CBEA003F0E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Medicare for All would do this better</a:t>
          </a:r>
        </a:p>
      </dgm:t>
    </dgm:pt>
    <dgm:pt modelId="{22F824DA-2B2B-B446-87F3-291BFCD9FC3F}" type="parTrans" cxnId="{F2A1E28B-78C7-894D-9359-970BAD77CCB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3E395BC-0DBA-B94D-8ACA-5FDA2A97F733}" type="sibTrans" cxnId="{F2A1E28B-78C7-894D-9359-970BAD77CCB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B42EC5C-6908-1246-9440-4469579E580C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dirty="0">
              <a:solidFill>
                <a:schemeClr val="tx1"/>
              </a:solidFill>
            </a:rPr>
            <a:t>Fast and universal implementation of important public health strategies</a:t>
          </a:r>
        </a:p>
      </dgm:t>
    </dgm:pt>
    <dgm:pt modelId="{B2CB5472-FC96-BF4D-A60C-33F596AFCEB6}" type="parTrans" cxnId="{B859A26C-E734-AD41-951F-5D2D4BA9E64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59F5AF9-C55B-E04B-B8F1-3BB3777C67F6}" type="sibTrans" cxnId="{B859A26C-E734-AD41-951F-5D2D4BA9E64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E855966-E821-DB47-A0F5-0F14AA2B21C4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b="1" dirty="0">
              <a:solidFill>
                <a:schemeClr val="tx1"/>
              </a:solidFill>
            </a:rPr>
            <a:t>Get corporations out of the way </a:t>
          </a:r>
          <a:r>
            <a:rPr lang="en-US" sz="2400" dirty="0">
              <a:solidFill>
                <a:schemeClr val="tx1"/>
              </a:solidFill>
            </a:rPr>
            <a:t>of healthcare </a:t>
          </a:r>
        </a:p>
      </dgm:t>
    </dgm:pt>
    <dgm:pt modelId="{2735C08B-FB62-574B-87FE-37C3DF90EC27}" type="parTrans" cxnId="{F859FB00-03DC-284D-A6D6-665FD023673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13501CE-CA30-6940-8D24-EC6F78CF172E}" type="sibTrans" cxnId="{F859FB00-03DC-284D-A6D6-665FD023673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A9FBD16-957C-124B-B3AB-BCF64ED9CCAA}" type="pres">
      <dgm:prSet presAssocID="{0A5A978D-086E-FF47-A619-AD1E5B7ED5D9}" presName="linear" presStyleCnt="0">
        <dgm:presLayoutVars>
          <dgm:dir/>
          <dgm:animLvl val="lvl"/>
          <dgm:resizeHandles val="exact"/>
        </dgm:presLayoutVars>
      </dgm:prSet>
      <dgm:spPr/>
    </dgm:pt>
    <dgm:pt modelId="{92321369-E9CA-B647-9CE5-9C6920253A2E}" type="pres">
      <dgm:prSet presAssocID="{A7119A3D-BF8C-5B46-971A-13F49D67C695}" presName="parentLin" presStyleCnt="0"/>
      <dgm:spPr/>
    </dgm:pt>
    <dgm:pt modelId="{DBA4B6CF-38E0-974D-A62E-8CD2F18293D7}" type="pres">
      <dgm:prSet presAssocID="{A7119A3D-BF8C-5B46-971A-13F49D67C695}" presName="parentLeftMargin" presStyleLbl="node1" presStyleIdx="0" presStyleCnt="3"/>
      <dgm:spPr/>
    </dgm:pt>
    <dgm:pt modelId="{B639B6D1-0FA3-D947-B932-39E13DEA88CE}" type="pres">
      <dgm:prSet presAssocID="{A7119A3D-BF8C-5B46-971A-13F49D67C6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AAAF95-8B96-FF44-9112-13DC18CC1BBD}" type="pres">
      <dgm:prSet presAssocID="{A7119A3D-BF8C-5B46-971A-13F49D67C695}" presName="negativeSpace" presStyleCnt="0"/>
      <dgm:spPr/>
    </dgm:pt>
    <dgm:pt modelId="{7AF76F60-11A8-B945-A14D-82968C815DC8}" type="pres">
      <dgm:prSet presAssocID="{A7119A3D-BF8C-5B46-971A-13F49D67C695}" presName="childText" presStyleLbl="conFgAcc1" presStyleIdx="0" presStyleCnt="3">
        <dgm:presLayoutVars>
          <dgm:bulletEnabled val="1"/>
        </dgm:presLayoutVars>
      </dgm:prSet>
      <dgm:spPr/>
    </dgm:pt>
    <dgm:pt modelId="{B3453078-94BB-0046-B265-B2DDA2AB276F}" type="pres">
      <dgm:prSet presAssocID="{F866E0B4-DA19-7346-B459-E84C361C0C3F}" presName="spaceBetweenRectangles" presStyleCnt="0"/>
      <dgm:spPr/>
    </dgm:pt>
    <dgm:pt modelId="{17B2FD8D-4623-304C-B56A-9B09E8310131}" type="pres">
      <dgm:prSet presAssocID="{148AAF31-05BA-1444-AB72-BEAFB2655435}" presName="parentLin" presStyleCnt="0"/>
      <dgm:spPr/>
    </dgm:pt>
    <dgm:pt modelId="{B29E127C-5428-FA47-9B28-470BFF904DF4}" type="pres">
      <dgm:prSet presAssocID="{148AAF31-05BA-1444-AB72-BEAFB2655435}" presName="parentLeftMargin" presStyleLbl="node1" presStyleIdx="0" presStyleCnt="3"/>
      <dgm:spPr/>
    </dgm:pt>
    <dgm:pt modelId="{C5AC6A4A-A7DB-B140-AD81-62C55DC34E13}" type="pres">
      <dgm:prSet presAssocID="{148AAF31-05BA-1444-AB72-BEAFB26554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CB7183-EFBE-424F-AD7A-49688230D99F}" type="pres">
      <dgm:prSet presAssocID="{148AAF31-05BA-1444-AB72-BEAFB2655435}" presName="negativeSpace" presStyleCnt="0"/>
      <dgm:spPr/>
    </dgm:pt>
    <dgm:pt modelId="{31D92DB6-1722-FC41-95A0-AFB76FA08153}" type="pres">
      <dgm:prSet presAssocID="{148AAF31-05BA-1444-AB72-BEAFB2655435}" presName="childText" presStyleLbl="conFgAcc1" presStyleIdx="1" presStyleCnt="3">
        <dgm:presLayoutVars>
          <dgm:bulletEnabled val="1"/>
        </dgm:presLayoutVars>
      </dgm:prSet>
      <dgm:spPr/>
    </dgm:pt>
    <dgm:pt modelId="{4ABA9062-EC4D-AA48-BACB-42FB41BE754F}" type="pres">
      <dgm:prSet presAssocID="{7729D1BD-1960-F64F-95E2-4110747FEA2A}" presName="spaceBetweenRectangles" presStyleCnt="0"/>
      <dgm:spPr/>
    </dgm:pt>
    <dgm:pt modelId="{E2A0D308-485F-8145-9E4D-8F950219AF3D}" type="pres">
      <dgm:prSet presAssocID="{61CDCEDD-7651-DE48-853F-D0CBEA003F0E}" presName="parentLin" presStyleCnt="0"/>
      <dgm:spPr/>
    </dgm:pt>
    <dgm:pt modelId="{68BB47AD-DC7F-1B4C-B08C-775EBD812030}" type="pres">
      <dgm:prSet presAssocID="{61CDCEDD-7651-DE48-853F-D0CBEA003F0E}" presName="parentLeftMargin" presStyleLbl="node1" presStyleIdx="1" presStyleCnt="3"/>
      <dgm:spPr/>
    </dgm:pt>
    <dgm:pt modelId="{3BE36F41-3020-3443-ACFB-69214DD78C68}" type="pres">
      <dgm:prSet presAssocID="{61CDCEDD-7651-DE48-853F-D0CBEA003F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D4D0DD-3559-EB49-8599-86C2828AD58A}" type="pres">
      <dgm:prSet presAssocID="{61CDCEDD-7651-DE48-853F-D0CBEA003F0E}" presName="negativeSpace" presStyleCnt="0"/>
      <dgm:spPr/>
    </dgm:pt>
    <dgm:pt modelId="{CB73790B-333E-FF43-BAB8-3FAA60BBAB10}" type="pres">
      <dgm:prSet presAssocID="{61CDCEDD-7651-DE48-853F-D0CBEA003F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59FB00-03DC-284D-A6D6-665FD0236736}" srcId="{61CDCEDD-7651-DE48-853F-D0CBEA003F0E}" destId="{8E855966-E821-DB47-A0F5-0F14AA2B21C4}" srcOrd="1" destOrd="0" parTransId="{2735C08B-FB62-574B-87FE-37C3DF90EC27}" sibTransId="{913501CE-CA30-6940-8D24-EC6F78CF172E}"/>
    <dgm:cxn modelId="{54F6D901-E032-E74E-945E-1D3D668E9864}" type="presOf" srcId="{7BEEC1DC-139E-7742-AA4C-B2D244C6971A}" destId="{7AF76F60-11A8-B945-A14D-82968C815DC8}" srcOrd="0" destOrd="1" presId="urn:microsoft.com/office/officeart/2005/8/layout/list1"/>
    <dgm:cxn modelId="{02A3880A-6A06-0749-87E0-C7D9E3F377D5}" type="presOf" srcId="{D3FC4E53-944A-9E4E-A389-49D05B9FC30B}" destId="{7AF76F60-11A8-B945-A14D-82968C815DC8}" srcOrd="0" destOrd="0" presId="urn:microsoft.com/office/officeart/2005/8/layout/list1"/>
    <dgm:cxn modelId="{071E2816-91A2-9547-9183-97FC175CA0F5}" type="presOf" srcId="{75FD08B3-067A-5B41-97BA-16150AC540E2}" destId="{31D92DB6-1722-FC41-95A0-AFB76FA08153}" srcOrd="0" destOrd="0" presId="urn:microsoft.com/office/officeart/2005/8/layout/list1"/>
    <dgm:cxn modelId="{821D8B19-4A31-074D-AC73-5E292C24064D}" type="presOf" srcId="{A7119A3D-BF8C-5B46-971A-13F49D67C695}" destId="{DBA4B6CF-38E0-974D-A62E-8CD2F18293D7}" srcOrd="0" destOrd="0" presId="urn:microsoft.com/office/officeart/2005/8/layout/list1"/>
    <dgm:cxn modelId="{A8672E1E-8C2A-A94E-8C54-DB3C114A9C34}" srcId="{148AAF31-05BA-1444-AB72-BEAFB2655435}" destId="{75FD08B3-067A-5B41-97BA-16150AC540E2}" srcOrd="0" destOrd="0" parTransId="{C64CC6B2-F4BB-2442-9284-3861300350B9}" sibTransId="{7D83E464-D0F5-884C-832E-3A18A1D5AFE6}"/>
    <dgm:cxn modelId="{0232C923-D38D-FE41-8B4B-F1E7D45B7171}" srcId="{0A5A978D-086E-FF47-A619-AD1E5B7ED5D9}" destId="{148AAF31-05BA-1444-AB72-BEAFB2655435}" srcOrd="1" destOrd="0" parTransId="{35703BBA-EA8D-0642-A53B-CBE24415C4B9}" sibTransId="{7729D1BD-1960-F64F-95E2-4110747FEA2A}"/>
    <dgm:cxn modelId="{5C6B2625-3C9A-764F-8ECE-31BBF0D7F048}" type="presOf" srcId="{8E855966-E821-DB47-A0F5-0F14AA2B21C4}" destId="{CB73790B-333E-FF43-BAB8-3FAA60BBAB10}" srcOrd="0" destOrd="1" presId="urn:microsoft.com/office/officeart/2005/8/layout/list1"/>
    <dgm:cxn modelId="{F2C26854-C8E9-DB4D-9203-7DA7AE991305}" srcId="{0A5A978D-086E-FF47-A619-AD1E5B7ED5D9}" destId="{A7119A3D-BF8C-5B46-971A-13F49D67C695}" srcOrd="0" destOrd="0" parTransId="{EB089802-01E1-8543-9429-A19BC2A7E3D9}" sibTransId="{F866E0B4-DA19-7346-B459-E84C361C0C3F}"/>
    <dgm:cxn modelId="{B859A26C-E734-AD41-951F-5D2D4BA9E644}" srcId="{61CDCEDD-7651-DE48-853F-D0CBEA003F0E}" destId="{8B42EC5C-6908-1246-9440-4469579E580C}" srcOrd="0" destOrd="0" parTransId="{B2CB5472-FC96-BF4D-A60C-33F596AFCEB6}" sibTransId="{E59F5AF9-C55B-E04B-B8F1-3BB3777C67F6}"/>
    <dgm:cxn modelId="{7B7E078A-FF39-1945-949E-F3A7F61FD2FA}" srcId="{A7119A3D-BF8C-5B46-971A-13F49D67C695}" destId="{7BEEC1DC-139E-7742-AA4C-B2D244C6971A}" srcOrd="1" destOrd="0" parTransId="{C991DDC1-58CC-9A49-9C8B-79027F437C57}" sibTransId="{B5344951-BAB0-EF40-8510-7A0994BB8623}"/>
    <dgm:cxn modelId="{F2A1E28B-78C7-894D-9359-970BAD77CCBB}" srcId="{0A5A978D-086E-FF47-A619-AD1E5B7ED5D9}" destId="{61CDCEDD-7651-DE48-853F-D0CBEA003F0E}" srcOrd="2" destOrd="0" parTransId="{22F824DA-2B2B-B446-87F3-291BFCD9FC3F}" sibTransId="{C3E395BC-0DBA-B94D-8ACA-5FDA2A97F733}"/>
    <dgm:cxn modelId="{F05B1C91-CE14-1249-B501-9039868FEB07}" type="presOf" srcId="{61CDCEDD-7651-DE48-853F-D0CBEA003F0E}" destId="{68BB47AD-DC7F-1B4C-B08C-775EBD812030}" srcOrd="0" destOrd="0" presId="urn:microsoft.com/office/officeart/2005/8/layout/list1"/>
    <dgm:cxn modelId="{16D5499E-FE79-2740-99F6-7AAAE475C4EE}" type="presOf" srcId="{A7119A3D-BF8C-5B46-971A-13F49D67C695}" destId="{B639B6D1-0FA3-D947-B932-39E13DEA88CE}" srcOrd="1" destOrd="0" presId="urn:microsoft.com/office/officeart/2005/8/layout/list1"/>
    <dgm:cxn modelId="{3A3CE7A8-4017-614A-96DB-E4C6BB558C3D}" type="presOf" srcId="{8B42EC5C-6908-1246-9440-4469579E580C}" destId="{CB73790B-333E-FF43-BAB8-3FAA60BBAB10}" srcOrd="0" destOrd="0" presId="urn:microsoft.com/office/officeart/2005/8/layout/list1"/>
    <dgm:cxn modelId="{C2E2B6AC-CDEA-974E-9CB2-B0BEF65DA67C}" type="presOf" srcId="{148AAF31-05BA-1444-AB72-BEAFB2655435}" destId="{C5AC6A4A-A7DB-B140-AD81-62C55DC34E13}" srcOrd="1" destOrd="0" presId="urn:microsoft.com/office/officeart/2005/8/layout/list1"/>
    <dgm:cxn modelId="{42E40FAF-5982-D24D-9A36-708B466E6660}" type="presOf" srcId="{148AAF31-05BA-1444-AB72-BEAFB2655435}" destId="{B29E127C-5428-FA47-9B28-470BFF904DF4}" srcOrd="0" destOrd="0" presId="urn:microsoft.com/office/officeart/2005/8/layout/list1"/>
    <dgm:cxn modelId="{C38F1FE2-91B3-B747-9B16-547E5B830C8B}" type="presOf" srcId="{61CDCEDD-7651-DE48-853F-D0CBEA003F0E}" destId="{3BE36F41-3020-3443-ACFB-69214DD78C68}" srcOrd="1" destOrd="0" presId="urn:microsoft.com/office/officeart/2005/8/layout/list1"/>
    <dgm:cxn modelId="{14DAFDF2-D31A-DD4E-B641-0E1901B5CEA9}" srcId="{A7119A3D-BF8C-5B46-971A-13F49D67C695}" destId="{D3FC4E53-944A-9E4E-A389-49D05B9FC30B}" srcOrd="0" destOrd="0" parTransId="{641A620A-5BB1-7644-BB87-2C0D292C9742}" sibTransId="{1EA34F84-03DB-6048-8C65-E932492F882E}"/>
    <dgm:cxn modelId="{929FF3FB-A1E2-0744-BCC8-5658CAF6D2E4}" type="presOf" srcId="{0A5A978D-086E-FF47-A619-AD1E5B7ED5D9}" destId="{CA9FBD16-957C-124B-B3AB-BCF64ED9CCAA}" srcOrd="0" destOrd="0" presId="urn:microsoft.com/office/officeart/2005/8/layout/list1"/>
    <dgm:cxn modelId="{59664D7C-0701-AA4B-988F-3A3AE74F94DC}" type="presParOf" srcId="{CA9FBD16-957C-124B-B3AB-BCF64ED9CCAA}" destId="{92321369-E9CA-B647-9CE5-9C6920253A2E}" srcOrd="0" destOrd="0" presId="urn:microsoft.com/office/officeart/2005/8/layout/list1"/>
    <dgm:cxn modelId="{1B4DD123-EF76-374A-904C-EAD5B5A0E273}" type="presParOf" srcId="{92321369-E9CA-B647-9CE5-9C6920253A2E}" destId="{DBA4B6CF-38E0-974D-A62E-8CD2F18293D7}" srcOrd="0" destOrd="0" presId="urn:microsoft.com/office/officeart/2005/8/layout/list1"/>
    <dgm:cxn modelId="{B1B10EC6-0887-B247-8FB1-041EA441B3E7}" type="presParOf" srcId="{92321369-E9CA-B647-9CE5-9C6920253A2E}" destId="{B639B6D1-0FA3-D947-B932-39E13DEA88CE}" srcOrd="1" destOrd="0" presId="urn:microsoft.com/office/officeart/2005/8/layout/list1"/>
    <dgm:cxn modelId="{4468E844-71F0-F44B-A328-1520F1C26782}" type="presParOf" srcId="{CA9FBD16-957C-124B-B3AB-BCF64ED9CCAA}" destId="{AAAAAF95-8B96-FF44-9112-13DC18CC1BBD}" srcOrd="1" destOrd="0" presId="urn:microsoft.com/office/officeart/2005/8/layout/list1"/>
    <dgm:cxn modelId="{2464F36A-E301-A247-A213-800FC3F12D4C}" type="presParOf" srcId="{CA9FBD16-957C-124B-B3AB-BCF64ED9CCAA}" destId="{7AF76F60-11A8-B945-A14D-82968C815DC8}" srcOrd="2" destOrd="0" presId="urn:microsoft.com/office/officeart/2005/8/layout/list1"/>
    <dgm:cxn modelId="{08345F74-056A-CF48-B7CC-CCE10F136AAB}" type="presParOf" srcId="{CA9FBD16-957C-124B-B3AB-BCF64ED9CCAA}" destId="{B3453078-94BB-0046-B265-B2DDA2AB276F}" srcOrd="3" destOrd="0" presId="urn:microsoft.com/office/officeart/2005/8/layout/list1"/>
    <dgm:cxn modelId="{4446A4EC-F5B3-D34E-B780-C2EE71874C4A}" type="presParOf" srcId="{CA9FBD16-957C-124B-B3AB-BCF64ED9CCAA}" destId="{17B2FD8D-4623-304C-B56A-9B09E8310131}" srcOrd="4" destOrd="0" presId="urn:microsoft.com/office/officeart/2005/8/layout/list1"/>
    <dgm:cxn modelId="{A4BA5A84-2CB7-3A48-8076-DB589A4D6300}" type="presParOf" srcId="{17B2FD8D-4623-304C-B56A-9B09E8310131}" destId="{B29E127C-5428-FA47-9B28-470BFF904DF4}" srcOrd="0" destOrd="0" presId="urn:microsoft.com/office/officeart/2005/8/layout/list1"/>
    <dgm:cxn modelId="{6636BA3D-323E-3649-9DD4-0BDD92D3D450}" type="presParOf" srcId="{17B2FD8D-4623-304C-B56A-9B09E8310131}" destId="{C5AC6A4A-A7DB-B140-AD81-62C55DC34E13}" srcOrd="1" destOrd="0" presId="urn:microsoft.com/office/officeart/2005/8/layout/list1"/>
    <dgm:cxn modelId="{3C1C80F7-8A7A-B048-A49B-639D966F5368}" type="presParOf" srcId="{CA9FBD16-957C-124B-B3AB-BCF64ED9CCAA}" destId="{37CB7183-EFBE-424F-AD7A-49688230D99F}" srcOrd="5" destOrd="0" presId="urn:microsoft.com/office/officeart/2005/8/layout/list1"/>
    <dgm:cxn modelId="{60DB345B-1079-E244-9E57-49E30F4CB73C}" type="presParOf" srcId="{CA9FBD16-957C-124B-B3AB-BCF64ED9CCAA}" destId="{31D92DB6-1722-FC41-95A0-AFB76FA08153}" srcOrd="6" destOrd="0" presId="urn:microsoft.com/office/officeart/2005/8/layout/list1"/>
    <dgm:cxn modelId="{4BE09AEC-12B3-E749-A86F-524DCB7D1FB5}" type="presParOf" srcId="{CA9FBD16-957C-124B-B3AB-BCF64ED9CCAA}" destId="{4ABA9062-EC4D-AA48-BACB-42FB41BE754F}" srcOrd="7" destOrd="0" presId="urn:microsoft.com/office/officeart/2005/8/layout/list1"/>
    <dgm:cxn modelId="{405E921F-919C-BC4E-92B0-42FA131C8C2C}" type="presParOf" srcId="{CA9FBD16-957C-124B-B3AB-BCF64ED9CCAA}" destId="{E2A0D308-485F-8145-9E4D-8F950219AF3D}" srcOrd="8" destOrd="0" presId="urn:microsoft.com/office/officeart/2005/8/layout/list1"/>
    <dgm:cxn modelId="{90DA5B22-6AD5-074E-B693-17AE00681360}" type="presParOf" srcId="{E2A0D308-485F-8145-9E4D-8F950219AF3D}" destId="{68BB47AD-DC7F-1B4C-B08C-775EBD812030}" srcOrd="0" destOrd="0" presId="urn:microsoft.com/office/officeart/2005/8/layout/list1"/>
    <dgm:cxn modelId="{2844270A-0E8A-994D-BFD7-B0D24581FD16}" type="presParOf" srcId="{E2A0D308-485F-8145-9E4D-8F950219AF3D}" destId="{3BE36F41-3020-3443-ACFB-69214DD78C68}" srcOrd="1" destOrd="0" presId="urn:microsoft.com/office/officeart/2005/8/layout/list1"/>
    <dgm:cxn modelId="{EFE1EB8E-6F60-AA4B-B616-09CAB74B8775}" type="presParOf" srcId="{CA9FBD16-957C-124B-B3AB-BCF64ED9CCAA}" destId="{D4D4D0DD-3559-EB49-8599-86C2828AD58A}" srcOrd="9" destOrd="0" presId="urn:microsoft.com/office/officeart/2005/8/layout/list1"/>
    <dgm:cxn modelId="{EED99D6D-B46E-7249-9C6A-7ADD05152E8F}" type="presParOf" srcId="{CA9FBD16-957C-124B-B3AB-BCF64ED9CCAA}" destId="{CB73790B-333E-FF43-BAB8-3FAA60BBAB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76F60-11A8-B945-A14D-82968C815DC8}">
      <dsp:nvSpPr>
        <dsp:cNvPr id="0" name=""/>
        <dsp:cNvSpPr/>
      </dsp:nvSpPr>
      <dsp:spPr>
        <a:xfrm>
          <a:off x="0" y="266207"/>
          <a:ext cx="11197052" cy="11907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i="0" kern="1200" dirty="0">
              <a:solidFill>
                <a:schemeClr val="tx1"/>
              </a:solidFill>
            </a:rPr>
            <a:t>See and hear your doctor </a:t>
          </a:r>
          <a:r>
            <a:rPr lang="en-US" sz="2400" b="1" kern="1200" dirty="0">
              <a:solidFill>
                <a:schemeClr val="tx1"/>
              </a:solidFill>
            </a:rPr>
            <a:t>using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your phone’s camera </a:t>
          </a:r>
          <a:r>
            <a:rPr lang="en-US" sz="2400" b="0" kern="1200" dirty="0">
              <a:solidFill>
                <a:schemeClr val="tx1"/>
              </a:solidFill>
            </a:rPr>
            <a:t>at home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Medical practices can remain open </a:t>
          </a:r>
          <a:r>
            <a:rPr lang="en-US" sz="2400" b="0" kern="1200" dirty="0">
              <a:solidFill>
                <a:schemeClr val="tx1"/>
              </a:solidFill>
            </a:rPr>
            <a:t>despite patients staying home</a:t>
          </a:r>
        </a:p>
      </dsp:txBody>
      <dsp:txXfrm>
        <a:off x="0" y="266207"/>
        <a:ext cx="11197052" cy="1190700"/>
      </dsp:txXfrm>
    </dsp:sp>
    <dsp:sp modelId="{B639B6D1-0FA3-D947-B932-39E13DEA88CE}">
      <dsp:nvSpPr>
        <dsp:cNvPr id="0" name=""/>
        <dsp:cNvSpPr/>
      </dsp:nvSpPr>
      <dsp:spPr>
        <a:xfrm>
          <a:off x="559852" y="527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Medicare pays for telehealth</a:t>
          </a:r>
        </a:p>
      </dsp:txBody>
      <dsp:txXfrm>
        <a:off x="585791" y="26466"/>
        <a:ext cx="7786058" cy="479482"/>
      </dsp:txXfrm>
    </dsp:sp>
    <dsp:sp modelId="{31D92DB6-1722-FC41-95A0-AFB76FA08153}">
      <dsp:nvSpPr>
        <dsp:cNvPr id="0" name=""/>
        <dsp:cNvSpPr/>
      </dsp:nvSpPr>
      <dsp:spPr>
        <a:xfrm>
          <a:off x="0" y="1819787"/>
          <a:ext cx="11197052" cy="77962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Many corporate insurers have </a:t>
          </a:r>
          <a:r>
            <a:rPr lang="en-US" sz="2400" b="1" kern="1200" dirty="0">
              <a:solidFill>
                <a:schemeClr val="tx1"/>
              </a:solidFill>
            </a:rPr>
            <a:t>followed</a:t>
          </a:r>
          <a:r>
            <a:rPr lang="en-US" sz="2400" kern="1200" dirty="0">
              <a:solidFill>
                <a:schemeClr val="tx1"/>
              </a:solidFill>
            </a:rPr>
            <a:t> Medicare’s lead</a:t>
          </a:r>
        </a:p>
      </dsp:txBody>
      <dsp:txXfrm>
        <a:off x="0" y="1819787"/>
        <a:ext cx="11197052" cy="779625"/>
      </dsp:txXfrm>
    </dsp:sp>
    <dsp:sp modelId="{C5AC6A4A-A7DB-B140-AD81-62C55DC34E13}">
      <dsp:nvSpPr>
        <dsp:cNvPr id="0" name=""/>
        <dsp:cNvSpPr/>
      </dsp:nvSpPr>
      <dsp:spPr>
        <a:xfrm>
          <a:off x="559852" y="1554108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Medicare led the way on innovation</a:t>
          </a:r>
        </a:p>
      </dsp:txBody>
      <dsp:txXfrm>
        <a:off x="585791" y="1580047"/>
        <a:ext cx="7786058" cy="479482"/>
      </dsp:txXfrm>
    </dsp:sp>
    <dsp:sp modelId="{CB73790B-333E-FF43-BAB8-3FAA60BBAB10}">
      <dsp:nvSpPr>
        <dsp:cNvPr id="0" name=""/>
        <dsp:cNvSpPr/>
      </dsp:nvSpPr>
      <dsp:spPr>
        <a:xfrm>
          <a:off x="0" y="2962293"/>
          <a:ext cx="11197052" cy="11907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Fast and universal implementation of important public health strategies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Get corporations out of the way </a:t>
          </a:r>
          <a:r>
            <a:rPr lang="en-US" sz="2400" kern="1200" dirty="0">
              <a:solidFill>
                <a:schemeClr val="tx1"/>
              </a:solidFill>
            </a:rPr>
            <a:t>of healthcare </a:t>
          </a:r>
        </a:p>
      </dsp:txBody>
      <dsp:txXfrm>
        <a:off x="0" y="2962293"/>
        <a:ext cx="11197052" cy="1190700"/>
      </dsp:txXfrm>
    </dsp:sp>
    <dsp:sp modelId="{3BE36F41-3020-3443-ACFB-69214DD78C68}">
      <dsp:nvSpPr>
        <dsp:cNvPr id="0" name=""/>
        <dsp:cNvSpPr/>
      </dsp:nvSpPr>
      <dsp:spPr>
        <a:xfrm>
          <a:off x="559852" y="2696613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Medicare for All would do this better</a:t>
          </a:r>
        </a:p>
      </dsp:txBody>
      <dsp:txXfrm>
        <a:off x="585791" y="2722552"/>
        <a:ext cx="778605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4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59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8B552-CA70-4C45-A1BD-0E2AEA29080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63" r:id="rId7"/>
    <p:sldLayoutId id="214748366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0BB956-7518-8544-8F90-AB663FC40976}"/>
              </a:ext>
            </a:extLst>
          </p:cNvPr>
          <p:cNvSpPr txBox="1"/>
          <p:nvPr/>
        </p:nvSpPr>
        <p:spPr>
          <a:xfrm>
            <a:off x="267097" y="1791297"/>
            <a:ext cx="709665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On the Front Line of </a:t>
            </a:r>
          </a:p>
          <a:p>
            <a:pPr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</a:rPr>
              <a:t>Fighting COVID-19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Healthcare Workers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Need Medicare for All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61C98-F728-1B43-A3F2-B6E09431D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7" t="240" r="39962" b="-240"/>
          <a:stretch/>
        </p:blipFill>
        <p:spPr>
          <a:xfrm>
            <a:off x="7363752" y="430888"/>
            <a:ext cx="4541178" cy="529654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30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F99D-EC7E-B44E-98C9-FC5D99F7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Are </a:t>
            </a:r>
            <a:r>
              <a:rPr lang="en-US" i="1" dirty="0">
                <a:solidFill>
                  <a:srgbClr val="FFFF00"/>
                </a:solidFill>
              </a:rPr>
              <a:t>Using Less Healthcare</a:t>
            </a:r>
            <a:r>
              <a:rPr lang="en-US" dirty="0"/>
              <a:t>, Including for Life-Threatening Issues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330C4-6C29-B249-B11F-65B51195D1B9}"/>
              </a:ext>
            </a:extLst>
          </p:cNvPr>
          <p:cNvSpPr/>
          <p:nvPr/>
        </p:nvSpPr>
        <p:spPr>
          <a:xfrm>
            <a:off x="508000" y="1690689"/>
            <a:ext cx="5107488" cy="4020998"/>
          </a:xfrm>
          <a:prstGeom prst="rect">
            <a:avLst/>
          </a:prstGeom>
          <a:ln>
            <a:noFill/>
          </a:ln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9CFCA4-3037-7049-B6A7-124DC1BB9A3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is comparing pre-</a:t>
            </a:r>
            <a:r>
              <a:rPr lang="en-US" dirty="0" err="1"/>
              <a:t>Covid</a:t>
            </a:r>
            <a:r>
              <a:rPr lang="en-US" dirty="0"/>
              <a:t> (January 5 - March 14 2020) vs during </a:t>
            </a:r>
            <a:r>
              <a:rPr lang="en-US" dirty="0" err="1"/>
              <a:t>Covid</a:t>
            </a:r>
            <a:r>
              <a:rPr lang="en-US" dirty="0"/>
              <a:t> (March 15 - May 23, 2020)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https://www.cdc.gov/mmwr/volumes/69/wr/mm6925e2.htm  Accessed June 23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AD111E-3070-F345-9693-C6F180CEB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876224"/>
              </p:ext>
            </p:extLst>
          </p:nvPr>
        </p:nvGraphicFramePr>
        <p:xfrm>
          <a:off x="3264690" y="1829162"/>
          <a:ext cx="8089110" cy="431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FFB15A1-3ADC-4949-8C8C-1AB13970D20D}"/>
              </a:ext>
            </a:extLst>
          </p:cNvPr>
          <p:cNvSpPr/>
          <p:nvPr/>
        </p:nvSpPr>
        <p:spPr>
          <a:xfrm>
            <a:off x="3264690" y="2984741"/>
            <a:ext cx="8419310" cy="18683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least two reasons for avoiding healthcare:</a:t>
            </a:r>
          </a:p>
          <a:p>
            <a:pPr marL="290513" indent="-290513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Fear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catching COVID-19 in an ER</a:t>
            </a:r>
          </a:p>
          <a:p>
            <a:pPr marL="290513" indent="-290513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Unemployment = More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financial barriers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AD628-AE9C-D34E-B7C3-B5C7218EDC35}"/>
              </a:ext>
            </a:extLst>
          </p:cNvPr>
          <p:cNvSpPr txBox="1"/>
          <p:nvPr/>
        </p:nvSpPr>
        <p:spPr>
          <a:xfrm>
            <a:off x="177861" y="2500859"/>
            <a:ext cx="34169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National change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in Emergency Department visits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Before and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26709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C8C7-B917-BB4E-8929-589A77A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Physician Offices </a:t>
            </a:r>
            <a:br>
              <a:rPr lang="en-US" dirty="0"/>
            </a:br>
            <a:r>
              <a:rPr lang="en-US" dirty="0"/>
              <a:t>Closing in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7ADC-D4D9-C14A-8BB5-F7C971B3CD0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HealthLandscape</a:t>
            </a:r>
            <a:r>
              <a:rPr lang="en-US" dirty="0"/>
              <a:t> is a division of the American Academy of Family Physicians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End of June data projected on June 22, 2020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healthlandscape.org</a:t>
            </a:r>
            <a:r>
              <a:rPr lang="en-US" dirty="0"/>
              <a:t>/covid19/ Accessed June 22 2020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664D1D-1FDC-4640-AB96-06A6B9E09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23047"/>
              </p:ext>
            </p:extLst>
          </p:nvPr>
        </p:nvGraphicFramePr>
        <p:xfrm>
          <a:off x="609600" y="1888434"/>
          <a:ext cx="11026588" cy="366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851">
                  <a:extLst>
                    <a:ext uri="{9D8B030D-6E8A-4147-A177-3AD203B41FA5}">
                      <a16:colId xmlns:a16="http://schemas.microsoft.com/office/drawing/2014/main" val="3473126232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1749848687"/>
                    </a:ext>
                  </a:extLst>
                </a:gridCol>
                <a:gridCol w="2250831">
                  <a:extLst>
                    <a:ext uri="{9D8B030D-6E8A-4147-A177-3AD203B41FA5}">
                      <a16:colId xmlns:a16="http://schemas.microsoft.com/office/drawing/2014/main" val="1506739754"/>
                    </a:ext>
                  </a:extLst>
                </a:gridCol>
                <a:gridCol w="2029964">
                  <a:extLst>
                    <a:ext uri="{9D8B030D-6E8A-4147-A177-3AD203B41FA5}">
                      <a16:colId xmlns:a16="http://schemas.microsoft.com/office/drawing/2014/main" val="4198413952"/>
                    </a:ext>
                  </a:extLst>
                </a:gridCol>
              </a:tblGrid>
              <a:tr h="122109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End of </a:t>
                      </a:r>
                    </a:p>
                    <a:p>
                      <a:pPr algn="ctr"/>
                      <a:r>
                        <a:rPr lang="en-US" sz="2800" dirty="0"/>
                        <a:t>March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End of </a:t>
                      </a:r>
                    </a:p>
                    <a:p>
                      <a:pPr algn="ctr"/>
                      <a:r>
                        <a:rPr lang="en-US" sz="2800" dirty="0"/>
                        <a:t>June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084181"/>
                  </a:ext>
                </a:extLst>
              </a:tr>
              <a:tr h="1221093">
                <a:tc>
                  <a:txBody>
                    <a:bodyPr/>
                    <a:lstStyle/>
                    <a:p>
                      <a:r>
                        <a:rPr lang="en-US" sz="2800" dirty="0"/>
                        <a:t>Family physicians in office-based practices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955973"/>
                  </a:ext>
                </a:extLst>
              </a:tr>
              <a:tr h="1221093">
                <a:tc>
                  <a:txBody>
                    <a:bodyPr/>
                    <a:lstStyle/>
                    <a:p>
                      <a:r>
                        <a:rPr lang="en-US" sz="2800" dirty="0"/>
                        <a:t>Jobs in FP offices (including physicians)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8546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4C059B-28FE-8B4E-9125-1DAE975A2A69}"/>
              </a:ext>
            </a:extLst>
          </p:cNvPr>
          <p:cNvSpPr txBox="1"/>
          <p:nvPr/>
        </p:nvSpPr>
        <p:spPr>
          <a:xfrm>
            <a:off x="5098589" y="3439886"/>
            <a:ext cx="205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138,707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123C4-7891-B14E-9369-93B0826D914D}"/>
              </a:ext>
            </a:extLst>
          </p:cNvPr>
          <p:cNvSpPr txBox="1"/>
          <p:nvPr/>
        </p:nvSpPr>
        <p:spPr>
          <a:xfrm>
            <a:off x="7718864" y="3439886"/>
            <a:ext cx="15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80,682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4384D-A6F4-0048-AD5B-3C0E2EFC791A}"/>
              </a:ext>
            </a:extLst>
          </p:cNvPr>
          <p:cNvSpPr txBox="1"/>
          <p:nvPr/>
        </p:nvSpPr>
        <p:spPr>
          <a:xfrm>
            <a:off x="9716017" y="3439886"/>
            <a:ext cx="176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-58,025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BCAF2-C1EA-6F4F-A18E-159CC5E017B6}"/>
              </a:ext>
            </a:extLst>
          </p:cNvPr>
          <p:cNvSpPr txBox="1"/>
          <p:nvPr/>
        </p:nvSpPr>
        <p:spPr>
          <a:xfrm>
            <a:off x="4865915" y="4653219"/>
            <a:ext cx="248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1,872,907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3D60E-8ABC-544E-98E9-4B37684C6038}"/>
              </a:ext>
            </a:extLst>
          </p:cNvPr>
          <p:cNvSpPr txBox="1"/>
          <p:nvPr/>
        </p:nvSpPr>
        <p:spPr>
          <a:xfrm>
            <a:off x="7347858" y="4653219"/>
            <a:ext cx="22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1,088,774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A24F9-8048-8A44-AD90-4972A4727902}"/>
              </a:ext>
            </a:extLst>
          </p:cNvPr>
          <p:cNvSpPr txBox="1"/>
          <p:nvPr/>
        </p:nvSpPr>
        <p:spPr>
          <a:xfrm>
            <a:off x="9579430" y="4653219"/>
            <a:ext cx="20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-784,133</a:t>
            </a:r>
          </a:p>
        </p:txBody>
      </p:sp>
    </p:spTree>
    <p:extLst>
      <p:ext uri="{BB962C8B-B14F-4D97-AF65-F5344CB8AC3E}">
        <p14:creationId xmlns:p14="http://schemas.microsoft.com/office/powerpoint/2010/main" val="3645643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C8C7-B917-BB4E-8929-589A77A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Physician Offices </a:t>
            </a:r>
            <a:br>
              <a:rPr lang="en-US" dirty="0"/>
            </a:br>
            <a:r>
              <a:rPr lang="en-US" dirty="0"/>
              <a:t>Closing in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7ADC-D4D9-C14A-8BB5-F7C971B3CD0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HealthLandscape</a:t>
            </a:r>
            <a:r>
              <a:rPr lang="en-US" dirty="0"/>
              <a:t> is a division of the American Academy of Family Physicians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End of June data projected on June 22, 2020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healthlandscape.org</a:t>
            </a:r>
            <a:r>
              <a:rPr lang="en-US" dirty="0"/>
              <a:t>/covid19/ Accessed June 22 2020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4381747-A929-CE45-8855-6B19F0369391}"/>
              </a:ext>
            </a:extLst>
          </p:cNvPr>
          <p:cNvSpPr/>
          <p:nvPr/>
        </p:nvSpPr>
        <p:spPr>
          <a:xfrm>
            <a:off x="8229600" y="1749027"/>
            <a:ext cx="3826439" cy="1538459"/>
          </a:xfrm>
          <a:custGeom>
            <a:avLst/>
            <a:gdLst>
              <a:gd name="connsiteX0" fmla="*/ 0 w 2948252"/>
              <a:gd name="connsiteY0" fmla="*/ 0 h 1098535"/>
              <a:gd name="connsiteX1" fmla="*/ 2948252 w 2948252"/>
              <a:gd name="connsiteY1" fmla="*/ 0 h 1098535"/>
              <a:gd name="connsiteX2" fmla="*/ 2948252 w 2948252"/>
              <a:gd name="connsiteY2" fmla="*/ 1098535 h 1098535"/>
              <a:gd name="connsiteX3" fmla="*/ 0 w 2948252"/>
              <a:gd name="connsiteY3" fmla="*/ 1098535 h 1098535"/>
              <a:gd name="connsiteX4" fmla="*/ 0 w 2948252"/>
              <a:gd name="connsiteY4" fmla="*/ 0 h 10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252" h="1098535">
                <a:moveTo>
                  <a:pt x="0" y="0"/>
                </a:moveTo>
                <a:lnTo>
                  <a:pt x="2948252" y="0"/>
                </a:lnTo>
                <a:lnTo>
                  <a:pt x="2948252" y="1098535"/>
                </a:lnTo>
                <a:lnTo>
                  <a:pt x="0" y="10985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spcBef>
                <a:spcPct val="0"/>
              </a:spcBef>
              <a:buNone/>
            </a:pPr>
            <a:r>
              <a:rPr lang="en-US" sz="2800" b="1" kern="1200" dirty="0">
                <a:solidFill>
                  <a:schemeClr val="bg1"/>
                </a:solidFill>
              </a:rPr>
              <a:t>Counties with more than 3,500 people </a:t>
            </a:r>
          </a:p>
          <a:p>
            <a:pPr marL="0" lvl="0" indent="0" algn="ctr" defTabSz="1022350">
              <a:spcBef>
                <a:spcPct val="0"/>
              </a:spcBef>
              <a:buNone/>
            </a:pPr>
            <a:r>
              <a:rPr lang="en-US" sz="2800" b="1" kern="1200" dirty="0">
                <a:solidFill>
                  <a:schemeClr val="bg1"/>
                </a:solidFill>
              </a:rPr>
              <a:t>per family physician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8A1D038-4152-5348-8134-36D05DB65064}"/>
              </a:ext>
            </a:extLst>
          </p:cNvPr>
          <p:cNvSpPr/>
          <p:nvPr/>
        </p:nvSpPr>
        <p:spPr>
          <a:xfrm>
            <a:off x="8229600" y="3287486"/>
            <a:ext cx="3826439" cy="2391287"/>
          </a:xfrm>
          <a:custGeom>
            <a:avLst/>
            <a:gdLst>
              <a:gd name="connsiteX0" fmla="*/ 0 w 2948252"/>
              <a:gd name="connsiteY0" fmla="*/ 0 h 1673077"/>
              <a:gd name="connsiteX1" fmla="*/ 2948252 w 2948252"/>
              <a:gd name="connsiteY1" fmla="*/ 0 h 1673077"/>
              <a:gd name="connsiteX2" fmla="*/ 2948252 w 2948252"/>
              <a:gd name="connsiteY2" fmla="*/ 1673077 h 1673077"/>
              <a:gd name="connsiteX3" fmla="*/ 0 w 2948252"/>
              <a:gd name="connsiteY3" fmla="*/ 1673077 h 1673077"/>
              <a:gd name="connsiteX4" fmla="*/ 0 w 2948252"/>
              <a:gd name="connsiteY4" fmla="*/ 0 h 16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252" h="1673077">
                <a:moveTo>
                  <a:pt x="0" y="0"/>
                </a:moveTo>
                <a:lnTo>
                  <a:pt x="2948252" y="0"/>
                </a:lnTo>
                <a:lnTo>
                  <a:pt x="2948252" y="1673077"/>
                </a:lnTo>
                <a:lnTo>
                  <a:pt x="0" y="16730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March 2020: 750 </a:t>
            </a:r>
          </a:p>
          <a:p>
            <a:pPr marL="228600" lvl="1" indent="-228600" algn="l" defTabSz="10223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April 2020: 1,037</a:t>
            </a:r>
          </a:p>
          <a:p>
            <a:pPr marL="228600" lvl="1" indent="-228600" algn="l" defTabSz="10223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May 2020: 1,424</a:t>
            </a:r>
          </a:p>
          <a:p>
            <a:pPr marL="228600" lvl="1" indent="-228600" algn="l" defTabSz="10223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June 2020: 1,841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CB2E7F-BE31-904D-95A1-9238DD1D0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3" t="42699" r="1"/>
          <a:stretch/>
        </p:blipFill>
        <p:spPr>
          <a:xfrm>
            <a:off x="326567" y="1749027"/>
            <a:ext cx="7667172" cy="3929744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7AF388-ED06-DC4D-86BD-0600191D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3" t="42699"/>
          <a:stretch/>
        </p:blipFill>
        <p:spPr>
          <a:xfrm>
            <a:off x="326567" y="1749027"/>
            <a:ext cx="7667175" cy="3929746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A818CB-1C8B-F540-BD9C-34B75A091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4" t="42699"/>
          <a:stretch/>
        </p:blipFill>
        <p:spPr>
          <a:xfrm>
            <a:off x="326567" y="1749027"/>
            <a:ext cx="7667171" cy="3929743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711778-0032-1E4C-B975-F44B0149E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93" t="42699"/>
          <a:stretch/>
        </p:blipFill>
        <p:spPr>
          <a:xfrm>
            <a:off x="326567" y="1749027"/>
            <a:ext cx="7667174" cy="3929745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07ED8F-DF9F-174C-BD73-10B50E1907E5}"/>
              </a:ext>
            </a:extLst>
          </p:cNvPr>
          <p:cNvSpPr txBox="1"/>
          <p:nvPr/>
        </p:nvSpPr>
        <p:spPr>
          <a:xfrm>
            <a:off x="5685967" y="5148425"/>
            <a:ext cx="23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86868"/>
                </a:solidFill>
              </a:rPr>
              <a:t>Entire USA has </a:t>
            </a:r>
          </a:p>
          <a:p>
            <a:pPr algn="ctr"/>
            <a:r>
              <a:rPr lang="en-US" sz="1400" dirty="0">
                <a:solidFill>
                  <a:srgbClr val="686868"/>
                </a:solidFill>
              </a:rPr>
              <a:t>3,141 counties</a:t>
            </a:r>
          </a:p>
        </p:txBody>
      </p:sp>
    </p:spTree>
    <p:extLst>
      <p:ext uri="{BB962C8B-B14F-4D97-AF65-F5344CB8AC3E}">
        <p14:creationId xmlns:p14="http://schemas.microsoft.com/office/powerpoint/2010/main" val="13917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0527-FFE0-1447-9FB1-C8217308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Healthcare Workers </a:t>
            </a:r>
            <a:r>
              <a:rPr lang="en-US" i="1" dirty="0"/>
              <a:t>Fired and Furloughed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/>
              <a:t>Much More than Insurance Industry Workers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81DC4C-34D3-A74D-9DBF-625D56C37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449997"/>
              </p:ext>
            </p:extLst>
          </p:nvPr>
        </p:nvGraphicFramePr>
        <p:xfrm>
          <a:off x="3370521" y="1892595"/>
          <a:ext cx="7355958" cy="448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8E5FD6-9EA6-0B4C-9405-1EEF0EC6CE63}"/>
              </a:ext>
            </a:extLst>
          </p:cNvPr>
          <p:cNvSpPr txBox="1"/>
          <p:nvPr/>
        </p:nvSpPr>
        <p:spPr>
          <a:xfrm>
            <a:off x="723014" y="2182781"/>
            <a:ext cx="25518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Change in Workforce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March and April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7CE53-02DE-9149-987E-5C840FDADA0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https://www.bls.gov/news.release/empsit.t17.htm Accessed June 21, 2020</a:t>
            </a:r>
          </a:p>
        </p:txBody>
      </p:sp>
    </p:spTree>
    <p:extLst>
      <p:ext uri="{BB962C8B-B14F-4D97-AF65-F5344CB8AC3E}">
        <p14:creationId xmlns:p14="http://schemas.microsoft.com/office/powerpoint/2010/main" val="195886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0527-FFE0-1447-9FB1-C8217308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475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 April and May 2020,</a:t>
            </a:r>
            <a:br>
              <a:rPr lang="en-US" sz="2800" dirty="0"/>
            </a:br>
            <a:r>
              <a:rPr lang="en-US" dirty="0"/>
              <a:t>266 US Hospitals Announced Furloughs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9597F-0080-0946-B20F-9DDE897208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www.beckershospitalreview.com</a:t>
            </a:r>
            <a:r>
              <a:rPr lang="en-US" dirty="0"/>
              <a:t>/finance/49-hospitals-furloughing-workers-in-response-to-covid-19.html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/2020/03/24/world/</a:t>
            </a:r>
            <a:r>
              <a:rPr lang="en-US" dirty="0" err="1"/>
              <a:t>europe</a:t>
            </a:r>
            <a:r>
              <a:rPr lang="en-US" dirty="0"/>
              <a:t>/coronavirus-europe-covid-19.html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21, 2020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00FE0D9-9848-2E4D-8833-76D87FEAC0A0}"/>
              </a:ext>
            </a:extLst>
          </p:cNvPr>
          <p:cNvSpPr/>
          <p:nvPr/>
        </p:nvSpPr>
        <p:spPr>
          <a:xfrm>
            <a:off x="573586" y="1690687"/>
            <a:ext cx="2498829" cy="1043711"/>
          </a:xfrm>
          <a:custGeom>
            <a:avLst/>
            <a:gdLst>
              <a:gd name="connsiteX0" fmla="*/ 0 w 2498829"/>
              <a:gd name="connsiteY0" fmla="*/ 0 h 974690"/>
              <a:gd name="connsiteX1" fmla="*/ 2498829 w 2498829"/>
              <a:gd name="connsiteY1" fmla="*/ 0 h 974690"/>
              <a:gd name="connsiteX2" fmla="*/ 2498829 w 2498829"/>
              <a:gd name="connsiteY2" fmla="*/ 974690 h 974690"/>
              <a:gd name="connsiteX3" fmla="*/ 0 w 2498829"/>
              <a:gd name="connsiteY3" fmla="*/ 974690 h 974690"/>
              <a:gd name="connsiteX4" fmla="*/ 0 w 2498829"/>
              <a:gd name="connsiteY4" fmla="*/ 0 h 9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974690">
                <a:moveTo>
                  <a:pt x="0" y="0"/>
                </a:moveTo>
                <a:lnTo>
                  <a:pt x="2498829" y="0"/>
                </a:lnTo>
                <a:lnTo>
                  <a:pt x="2498829" y="974690"/>
                </a:lnTo>
                <a:lnTo>
                  <a:pt x="0" y="9746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Emory Healthcare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B9E4E71-01FF-E040-A486-BA5ACDCEE43E}"/>
              </a:ext>
            </a:extLst>
          </p:cNvPr>
          <p:cNvSpPr/>
          <p:nvPr/>
        </p:nvSpPr>
        <p:spPr>
          <a:xfrm>
            <a:off x="573586" y="2734398"/>
            <a:ext cx="2498829" cy="2778499"/>
          </a:xfrm>
          <a:custGeom>
            <a:avLst/>
            <a:gdLst>
              <a:gd name="connsiteX0" fmla="*/ 0 w 2498829"/>
              <a:gd name="connsiteY0" fmla="*/ 0 h 2192371"/>
              <a:gd name="connsiteX1" fmla="*/ 2498829 w 2498829"/>
              <a:gd name="connsiteY1" fmla="*/ 0 h 2192371"/>
              <a:gd name="connsiteX2" fmla="*/ 2498829 w 2498829"/>
              <a:gd name="connsiteY2" fmla="*/ 2192371 h 2192371"/>
              <a:gd name="connsiteX3" fmla="*/ 0 w 2498829"/>
              <a:gd name="connsiteY3" fmla="*/ 2192371 h 2192371"/>
              <a:gd name="connsiteX4" fmla="*/ 0 w 2498829"/>
              <a:gd name="connsiteY4" fmla="*/ 0 h 21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2192371">
                <a:moveTo>
                  <a:pt x="0" y="0"/>
                </a:moveTo>
                <a:lnTo>
                  <a:pt x="2498829" y="0"/>
                </a:lnTo>
                <a:lnTo>
                  <a:pt x="2498829" y="2192371"/>
                </a:lnTo>
                <a:lnTo>
                  <a:pt x="0" y="2192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Atlanta GA</a:t>
            </a:r>
          </a:p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1,500 furloughs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FEE1F5F-3C02-6C45-811B-CE5A008ECD77}"/>
              </a:ext>
            </a:extLst>
          </p:cNvPr>
          <p:cNvSpPr/>
          <p:nvPr/>
        </p:nvSpPr>
        <p:spPr>
          <a:xfrm>
            <a:off x="3422252" y="1690687"/>
            <a:ext cx="2498829" cy="1043711"/>
          </a:xfrm>
          <a:custGeom>
            <a:avLst/>
            <a:gdLst>
              <a:gd name="connsiteX0" fmla="*/ 0 w 2498829"/>
              <a:gd name="connsiteY0" fmla="*/ 0 h 974690"/>
              <a:gd name="connsiteX1" fmla="*/ 2498829 w 2498829"/>
              <a:gd name="connsiteY1" fmla="*/ 0 h 974690"/>
              <a:gd name="connsiteX2" fmla="*/ 2498829 w 2498829"/>
              <a:gd name="connsiteY2" fmla="*/ 974690 h 974690"/>
              <a:gd name="connsiteX3" fmla="*/ 0 w 2498829"/>
              <a:gd name="connsiteY3" fmla="*/ 974690 h 974690"/>
              <a:gd name="connsiteX4" fmla="*/ 0 w 2498829"/>
              <a:gd name="connsiteY4" fmla="*/ 0 h 9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974690">
                <a:moveTo>
                  <a:pt x="0" y="0"/>
                </a:moveTo>
                <a:lnTo>
                  <a:pt x="2498829" y="0"/>
                </a:lnTo>
                <a:lnTo>
                  <a:pt x="2498829" y="974690"/>
                </a:lnTo>
                <a:lnTo>
                  <a:pt x="0" y="9746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/>
              <a:t>BJC Healthcare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AB9A9D-5016-CC4B-9A2B-E98588A98B36}"/>
              </a:ext>
            </a:extLst>
          </p:cNvPr>
          <p:cNvSpPr/>
          <p:nvPr/>
        </p:nvSpPr>
        <p:spPr>
          <a:xfrm>
            <a:off x="3422252" y="2734398"/>
            <a:ext cx="2498829" cy="2778499"/>
          </a:xfrm>
          <a:custGeom>
            <a:avLst/>
            <a:gdLst>
              <a:gd name="connsiteX0" fmla="*/ 0 w 2498829"/>
              <a:gd name="connsiteY0" fmla="*/ 0 h 2192371"/>
              <a:gd name="connsiteX1" fmla="*/ 2498829 w 2498829"/>
              <a:gd name="connsiteY1" fmla="*/ 0 h 2192371"/>
              <a:gd name="connsiteX2" fmla="*/ 2498829 w 2498829"/>
              <a:gd name="connsiteY2" fmla="*/ 2192371 h 2192371"/>
              <a:gd name="connsiteX3" fmla="*/ 0 w 2498829"/>
              <a:gd name="connsiteY3" fmla="*/ 2192371 h 2192371"/>
              <a:gd name="connsiteX4" fmla="*/ 0 w 2498829"/>
              <a:gd name="connsiteY4" fmla="*/ 0 h 21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2192371">
                <a:moveTo>
                  <a:pt x="0" y="0"/>
                </a:moveTo>
                <a:lnTo>
                  <a:pt x="2498829" y="0"/>
                </a:lnTo>
                <a:lnTo>
                  <a:pt x="2498829" y="2192371"/>
                </a:lnTo>
                <a:lnTo>
                  <a:pt x="0" y="2192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St. Louis MO</a:t>
            </a:r>
          </a:p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/>
              <a:t>2,962 furloughs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97E5BBF-A3A7-CB48-8A58-4B8B7A35FA10}"/>
              </a:ext>
            </a:extLst>
          </p:cNvPr>
          <p:cNvSpPr/>
          <p:nvPr/>
        </p:nvSpPr>
        <p:spPr>
          <a:xfrm>
            <a:off x="6270918" y="1690687"/>
            <a:ext cx="2498829" cy="1043711"/>
          </a:xfrm>
          <a:custGeom>
            <a:avLst/>
            <a:gdLst>
              <a:gd name="connsiteX0" fmla="*/ 0 w 2498829"/>
              <a:gd name="connsiteY0" fmla="*/ 0 h 974690"/>
              <a:gd name="connsiteX1" fmla="*/ 2498829 w 2498829"/>
              <a:gd name="connsiteY1" fmla="*/ 0 h 974690"/>
              <a:gd name="connsiteX2" fmla="*/ 2498829 w 2498829"/>
              <a:gd name="connsiteY2" fmla="*/ 974690 h 974690"/>
              <a:gd name="connsiteX3" fmla="*/ 0 w 2498829"/>
              <a:gd name="connsiteY3" fmla="*/ 974690 h 974690"/>
              <a:gd name="connsiteX4" fmla="*/ 0 w 2498829"/>
              <a:gd name="connsiteY4" fmla="*/ 0 h 9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974690">
                <a:moveTo>
                  <a:pt x="0" y="0"/>
                </a:moveTo>
                <a:lnTo>
                  <a:pt x="2498829" y="0"/>
                </a:lnTo>
                <a:lnTo>
                  <a:pt x="2498829" y="974690"/>
                </a:lnTo>
                <a:lnTo>
                  <a:pt x="0" y="9746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UW Medicine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05FA9B4-B135-4242-964D-F9C915EE7E49}"/>
              </a:ext>
            </a:extLst>
          </p:cNvPr>
          <p:cNvSpPr/>
          <p:nvPr/>
        </p:nvSpPr>
        <p:spPr>
          <a:xfrm>
            <a:off x="6270918" y="2734398"/>
            <a:ext cx="2498829" cy="2778499"/>
          </a:xfrm>
          <a:custGeom>
            <a:avLst/>
            <a:gdLst>
              <a:gd name="connsiteX0" fmla="*/ 0 w 2498829"/>
              <a:gd name="connsiteY0" fmla="*/ 0 h 2192371"/>
              <a:gd name="connsiteX1" fmla="*/ 2498829 w 2498829"/>
              <a:gd name="connsiteY1" fmla="*/ 0 h 2192371"/>
              <a:gd name="connsiteX2" fmla="*/ 2498829 w 2498829"/>
              <a:gd name="connsiteY2" fmla="*/ 2192371 h 2192371"/>
              <a:gd name="connsiteX3" fmla="*/ 0 w 2498829"/>
              <a:gd name="connsiteY3" fmla="*/ 2192371 h 2192371"/>
              <a:gd name="connsiteX4" fmla="*/ 0 w 2498829"/>
              <a:gd name="connsiteY4" fmla="*/ 0 h 21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2192371">
                <a:moveTo>
                  <a:pt x="0" y="0"/>
                </a:moveTo>
                <a:lnTo>
                  <a:pt x="2498829" y="0"/>
                </a:lnTo>
                <a:lnTo>
                  <a:pt x="2498829" y="2192371"/>
                </a:lnTo>
                <a:lnTo>
                  <a:pt x="0" y="2192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/>
              <a:t>Seattle WA</a:t>
            </a:r>
          </a:p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5,500 furloughs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202E51-19DD-7A4C-BC4F-003C728D996D}"/>
              </a:ext>
            </a:extLst>
          </p:cNvPr>
          <p:cNvSpPr/>
          <p:nvPr/>
        </p:nvSpPr>
        <p:spPr>
          <a:xfrm>
            <a:off x="9119583" y="1690687"/>
            <a:ext cx="2498829" cy="1043711"/>
          </a:xfrm>
          <a:custGeom>
            <a:avLst/>
            <a:gdLst>
              <a:gd name="connsiteX0" fmla="*/ 0 w 2498829"/>
              <a:gd name="connsiteY0" fmla="*/ 0 h 974690"/>
              <a:gd name="connsiteX1" fmla="*/ 2498829 w 2498829"/>
              <a:gd name="connsiteY1" fmla="*/ 0 h 974690"/>
              <a:gd name="connsiteX2" fmla="*/ 2498829 w 2498829"/>
              <a:gd name="connsiteY2" fmla="*/ 974690 h 974690"/>
              <a:gd name="connsiteX3" fmla="*/ 0 w 2498829"/>
              <a:gd name="connsiteY3" fmla="*/ 974690 h 974690"/>
              <a:gd name="connsiteX4" fmla="*/ 0 w 2498829"/>
              <a:gd name="connsiteY4" fmla="*/ 0 h 9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974690">
                <a:moveTo>
                  <a:pt x="0" y="0"/>
                </a:moveTo>
                <a:lnTo>
                  <a:pt x="2498829" y="0"/>
                </a:lnTo>
                <a:lnTo>
                  <a:pt x="2498829" y="974690"/>
                </a:lnTo>
                <a:lnTo>
                  <a:pt x="0" y="9746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200" b="1" kern="1200" dirty="0"/>
              <a:t>Mayo Clinic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B05859B-BFDD-7744-AD30-001834432AE4}"/>
              </a:ext>
            </a:extLst>
          </p:cNvPr>
          <p:cNvSpPr/>
          <p:nvPr/>
        </p:nvSpPr>
        <p:spPr>
          <a:xfrm>
            <a:off x="9119583" y="2734398"/>
            <a:ext cx="2498829" cy="2778499"/>
          </a:xfrm>
          <a:custGeom>
            <a:avLst/>
            <a:gdLst>
              <a:gd name="connsiteX0" fmla="*/ 0 w 2498829"/>
              <a:gd name="connsiteY0" fmla="*/ 0 h 2192371"/>
              <a:gd name="connsiteX1" fmla="*/ 2498829 w 2498829"/>
              <a:gd name="connsiteY1" fmla="*/ 0 h 2192371"/>
              <a:gd name="connsiteX2" fmla="*/ 2498829 w 2498829"/>
              <a:gd name="connsiteY2" fmla="*/ 2192371 h 2192371"/>
              <a:gd name="connsiteX3" fmla="*/ 0 w 2498829"/>
              <a:gd name="connsiteY3" fmla="*/ 2192371 h 2192371"/>
              <a:gd name="connsiteX4" fmla="*/ 0 w 2498829"/>
              <a:gd name="connsiteY4" fmla="*/ 0 h 21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9" h="2192371">
                <a:moveTo>
                  <a:pt x="0" y="0"/>
                </a:moveTo>
                <a:lnTo>
                  <a:pt x="2498829" y="0"/>
                </a:lnTo>
                <a:lnTo>
                  <a:pt x="2498829" y="2192371"/>
                </a:lnTo>
                <a:lnTo>
                  <a:pt x="0" y="2192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0" bIns="256032" numCol="1" spcCol="1270" anchor="t" anchorCtr="0">
            <a:noAutofit/>
          </a:bodyPr>
          <a:lstStyle/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Rochester MN</a:t>
            </a:r>
          </a:p>
          <a:p>
            <a:pPr marL="0" lvl="1" algn="l" defTabSz="1422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30,000 furloughs or cut hours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8FBD-3598-404C-AF46-173157DBF082}"/>
              </a:ext>
            </a:extLst>
          </p:cNvPr>
          <p:cNvSpPr/>
          <p:nvPr/>
        </p:nvSpPr>
        <p:spPr>
          <a:xfrm>
            <a:off x="873206" y="4363517"/>
            <a:ext cx="7608518" cy="160759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Spain, the government announced </a:t>
            </a:r>
          </a:p>
          <a:p>
            <a:pPr algn="ctr">
              <a:lnSpc>
                <a:spcPct val="90000"/>
              </a:lnSpc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was hiring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50,000 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additional healthcare workers.</a:t>
            </a:r>
          </a:p>
        </p:txBody>
      </p:sp>
    </p:spTree>
    <p:extLst>
      <p:ext uri="{BB962C8B-B14F-4D97-AF65-F5344CB8AC3E}">
        <p14:creationId xmlns:p14="http://schemas.microsoft.com/office/powerpoint/2010/main" val="37216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 animBg="1"/>
      <p:bldP spid="13" grpId="0" animBg="1"/>
      <p:bldP spid="14" grpId="0" uiExpand="1" build="p" animBg="1"/>
      <p:bldP spid="15" grpId="0" animBg="1"/>
      <p:bldP spid="16" grpId="0" uiExpand="1" build="p" animBg="1"/>
      <p:bldP spid="17" grpId="0" animBg="1"/>
      <p:bldP spid="18" grpId="0" uiExpand="1" build="p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F99D-EC7E-B44E-98C9-FC5D99F7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In addition to some patients avoiding healthcare,</a:t>
            </a:r>
            <a:br>
              <a:rPr lang="en-US" sz="2800" dirty="0"/>
            </a:br>
            <a:r>
              <a:rPr lang="en-US" dirty="0"/>
              <a:t>Why Furlough Employees in a Pandemic?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84834-6CF9-4A41-9DF0-3A92BF0E6B9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330C4-6C29-B249-B11F-65B51195D1B9}"/>
              </a:ext>
            </a:extLst>
          </p:cNvPr>
          <p:cNvSpPr/>
          <p:nvPr/>
        </p:nvSpPr>
        <p:spPr>
          <a:xfrm>
            <a:off x="508000" y="1690689"/>
            <a:ext cx="5107488" cy="4020998"/>
          </a:xfrm>
          <a:prstGeom prst="rect">
            <a:avLst/>
          </a:prstGeom>
          <a:ln>
            <a:noFill/>
          </a:ln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017106-9410-9343-B0A5-8826DB6779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7" y="1722700"/>
            <a:ext cx="5344886" cy="28506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50800">
              <a:schemeClr val="bg1"/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118C8-11FF-EE46-AA7C-16BA5483B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985421"/>
            <a:ext cx="3862119" cy="275827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50800">
              <a:schemeClr val="bg1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BB05AF-4EE9-2F4B-BD97-4F3703EF8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88" y="1727916"/>
            <a:ext cx="3848098" cy="15938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50800">
              <a:schemeClr val="bg1"/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4DE853-585E-644C-BE23-DA09C4CFC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681" y="3101624"/>
            <a:ext cx="5024252" cy="26420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50800">
              <a:schemeClr val="bg1"/>
            </a:glo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56A62D-77F6-924E-B76E-29475367FF28}"/>
              </a:ext>
            </a:extLst>
          </p:cNvPr>
          <p:cNvSpPr/>
          <p:nvPr/>
        </p:nvSpPr>
        <p:spPr>
          <a:xfrm>
            <a:off x="2520945" y="2384219"/>
            <a:ext cx="7104255" cy="275827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hospital economics are driven 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 the pursuit of lucrative procedures.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Pandemics reveal what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bad idea that is.</a:t>
            </a:r>
          </a:p>
        </p:txBody>
      </p:sp>
    </p:spTree>
    <p:extLst>
      <p:ext uri="{BB962C8B-B14F-4D97-AF65-F5344CB8AC3E}">
        <p14:creationId xmlns:p14="http://schemas.microsoft.com/office/powerpoint/2010/main" val="34683458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F99D-EC7E-B44E-98C9-FC5D99F7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In addition to some patients avoiding healthcare,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Why Furlough Employees in a Pandemic?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FD893-9B0F-DC41-88AB-AA42C831478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www.scpr.org</a:t>
            </a:r>
            <a:r>
              <a:rPr lang="en-US" dirty="0"/>
              <a:t>/news/2020/04/02/91635/covid-19-hits-some-health-care-workers-with-pay-cu/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21,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330C4-6C29-B249-B11F-65B51195D1B9}"/>
              </a:ext>
            </a:extLst>
          </p:cNvPr>
          <p:cNvSpPr/>
          <p:nvPr/>
        </p:nvSpPr>
        <p:spPr>
          <a:xfrm>
            <a:off x="508000" y="1690689"/>
            <a:ext cx="5107488" cy="4020998"/>
          </a:xfrm>
          <a:prstGeom prst="rect">
            <a:avLst/>
          </a:prstGeom>
          <a:ln>
            <a:noFill/>
          </a:ln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30AECAD-9E6B-A24B-93D4-49348D4A640F}"/>
              </a:ext>
            </a:extLst>
          </p:cNvPr>
          <p:cNvSpPr/>
          <p:nvPr/>
        </p:nvSpPr>
        <p:spPr>
          <a:xfrm>
            <a:off x="508001" y="1941260"/>
            <a:ext cx="5435599" cy="777600"/>
          </a:xfrm>
          <a:custGeom>
            <a:avLst/>
            <a:gdLst>
              <a:gd name="connsiteX0" fmla="*/ 0 w 5107487"/>
              <a:gd name="connsiteY0" fmla="*/ 0 h 777600"/>
              <a:gd name="connsiteX1" fmla="*/ 5107487 w 5107487"/>
              <a:gd name="connsiteY1" fmla="*/ 0 h 777600"/>
              <a:gd name="connsiteX2" fmla="*/ 5107487 w 5107487"/>
              <a:gd name="connsiteY2" fmla="*/ 777600 h 777600"/>
              <a:gd name="connsiteX3" fmla="*/ 0 w 5107487"/>
              <a:gd name="connsiteY3" fmla="*/ 777600 h 777600"/>
              <a:gd name="connsiteX4" fmla="*/ 0 w 5107487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487" h="777600">
                <a:moveTo>
                  <a:pt x="0" y="0"/>
                </a:moveTo>
                <a:lnTo>
                  <a:pt x="5107487" y="0"/>
                </a:lnTo>
                <a:lnTo>
                  <a:pt x="510748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Steward Healthcare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3D8966E-B0F5-3E49-A940-6997C0F94663}"/>
              </a:ext>
            </a:extLst>
          </p:cNvPr>
          <p:cNvSpPr/>
          <p:nvPr/>
        </p:nvSpPr>
        <p:spPr>
          <a:xfrm>
            <a:off x="508001" y="2718859"/>
            <a:ext cx="5435599" cy="2992827"/>
          </a:xfrm>
          <a:custGeom>
            <a:avLst/>
            <a:gdLst>
              <a:gd name="connsiteX0" fmla="*/ 0 w 5107487"/>
              <a:gd name="connsiteY0" fmla="*/ 0 h 2742254"/>
              <a:gd name="connsiteX1" fmla="*/ 5107487 w 5107487"/>
              <a:gd name="connsiteY1" fmla="*/ 0 h 2742254"/>
              <a:gd name="connsiteX2" fmla="*/ 5107487 w 5107487"/>
              <a:gd name="connsiteY2" fmla="*/ 2742254 h 2742254"/>
              <a:gd name="connsiteX3" fmla="*/ 0 w 5107487"/>
              <a:gd name="connsiteY3" fmla="*/ 2742254 h 2742254"/>
              <a:gd name="connsiteX4" fmla="*/ 0 w 5107487"/>
              <a:gd name="connsiteY4" fmla="*/ 0 h 274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487" h="2742254">
                <a:moveTo>
                  <a:pt x="0" y="0"/>
                </a:moveTo>
                <a:lnTo>
                  <a:pt x="5107487" y="0"/>
                </a:lnTo>
                <a:lnTo>
                  <a:pt x="5107487" y="2742254"/>
                </a:lnTo>
                <a:lnTo>
                  <a:pt x="0" y="27422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0" lvl="1" algn="l" defTabSz="1200150">
              <a:spcBef>
                <a:spcPct val="0"/>
              </a:spcBef>
              <a:spcAft>
                <a:spcPts val="1200"/>
              </a:spcAft>
            </a:pPr>
            <a:r>
              <a:rPr lang="en-US" sz="2700" kern="1200" dirty="0"/>
              <a:t>9 states across the USA</a:t>
            </a:r>
          </a:p>
          <a:p>
            <a:pPr marL="0" lvl="1" algn="l" defTabSz="1200150">
              <a:spcBef>
                <a:spcPct val="0"/>
              </a:spcBef>
              <a:spcAft>
                <a:spcPts val="1200"/>
              </a:spcAft>
            </a:pPr>
            <a:r>
              <a:rPr lang="en-US" sz="2700" kern="1200" dirty="0"/>
              <a:t>25 Urgent Care Centers</a:t>
            </a:r>
          </a:p>
          <a:p>
            <a:pPr marL="0" lvl="1" algn="l" defTabSz="1200150">
              <a:spcBef>
                <a:spcPct val="0"/>
              </a:spcBef>
              <a:spcAft>
                <a:spcPts val="1200"/>
              </a:spcAft>
            </a:pPr>
            <a:r>
              <a:rPr lang="en-US" sz="2700" kern="1200" dirty="0"/>
              <a:t>35 community hospitals</a:t>
            </a:r>
          </a:p>
          <a:p>
            <a:pPr marL="0" lvl="1" algn="l" defTabSz="1200150">
              <a:spcBef>
                <a:spcPct val="0"/>
              </a:spcBef>
              <a:spcAft>
                <a:spcPts val="1200"/>
              </a:spcAft>
            </a:pPr>
            <a:r>
              <a:rPr lang="en-US" sz="2700" kern="1200" dirty="0"/>
              <a:t>107 Skilled Nursing Facilities</a:t>
            </a:r>
          </a:p>
          <a:p>
            <a:pPr marL="0" lvl="1" algn="l" defTabSz="1200150">
              <a:spcBef>
                <a:spcPct val="0"/>
              </a:spcBef>
              <a:spcAft>
                <a:spcPts val="1200"/>
              </a:spcAft>
            </a:pPr>
            <a:r>
              <a:rPr lang="en-US" sz="2700" kern="1200" dirty="0"/>
              <a:t>7,900 beds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BE54A-BCC8-E34C-AD90-0040C9C6467F}"/>
              </a:ext>
            </a:extLst>
          </p:cNvPr>
          <p:cNvSpPr/>
          <p:nvPr/>
        </p:nvSpPr>
        <p:spPr>
          <a:xfrm>
            <a:off x="5285288" y="2330060"/>
            <a:ext cx="6068512" cy="233910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tIns="182880" bIns="18288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seismic financial shock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because “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elective surgeries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cornerstone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our hospital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system's operating model.” </a:t>
            </a:r>
          </a:p>
        </p:txBody>
      </p:sp>
    </p:spTree>
    <p:extLst>
      <p:ext uri="{BB962C8B-B14F-4D97-AF65-F5344CB8AC3E}">
        <p14:creationId xmlns:p14="http://schemas.microsoft.com/office/powerpoint/2010/main" val="22022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>
            <a:extLst>
              <a:ext uri="{FF2B5EF4-FFF2-40B4-BE49-F238E27FC236}">
                <a16:creationId xmlns:a16="http://schemas.microsoft.com/office/drawing/2014/main" id="{238E7EFB-69E2-4145-B297-32799BACB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Medicare for All </a:t>
            </a:r>
            <a:r>
              <a:rPr lang="en-US" sz="3200" dirty="0">
                <a:solidFill>
                  <a:srgbClr val="FFFF00"/>
                </a:solidFill>
              </a:rPr>
              <a:t>protects hospitals </a:t>
            </a:r>
            <a:r>
              <a:rPr lang="en-US" sz="3200" dirty="0">
                <a:solidFill>
                  <a:srgbClr val="FFFFFF"/>
                </a:solidFill>
              </a:rPr>
              <a:t>by creating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Global Operating Budgets</a:t>
            </a:r>
            <a:endParaRPr lang="en-US" altLang="en-US" sz="40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F953C4E-6728-E347-A1AF-E4A4A2AD561F}"/>
              </a:ext>
            </a:extLst>
          </p:cNvPr>
          <p:cNvSpPr/>
          <p:nvPr/>
        </p:nvSpPr>
        <p:spPr>
          <a:xfrm>
            <a:off x="362673" y="1690688"/>
            <a:ext cx="5544708" cy="748800"/>
          </a:xfrm>
          <a:custGeom>
            <a:avLst/>
            <a:gdLst>
              <a:gd name="connsiteX0" fmla="*/ 0 w 4913783"/>
              <a:gd name="connsiteY0" fmla="*/ 0 h 748800"/>
              <a:gd name="connsiteX1" fmla="*/ 4913783 w 4913783"/>
              <a:gd name="connsiteY1" fmla="*/ 0 h 748800"/>
              <a:gd name="connsiteX2" fmla="*/ 4913783 w 4913783"/>
              <a:gd name="connsiteY2" fmla="*/ 748800 h 748800"/>
              <a:gd name="connsiteX3" fmla="*/ 0 w 4913783"/>
              <a:gd name="connsiteY3" fmla="*/ 748800 h 748800"/>
              <a:gd name="connsiteX4" fmla="*/ 0 w 491378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748800">
                <a:moveTo>
                  <a:pt x="0" y="0"/>
                </a:moveTo>
                <a:lnTo>
                  <a:pt x="4913783" y="0"/>
                </a:lnTo>
                <a:lnTo>
                  <a:pt x="491378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Hospital Financing </a:t>
            </a:r>
            <a:r>
              <a:rPr lang="en-US" sz="2800" b="1" i="1" kern="1200" dirty="0"/>
              <a:t>Today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4DC7493-F59E-5E44-9385-1471981C898E}"/>
              </a:ext>
            </a:extLst>
          </p:cNvPr>
          <p:cNvSpPr/>
          <p:nvPr/>
        </p:nvSpPr>
        <p:spPr>
          <a:xfrm>
            <a:off x="362673" y="2439487"/>
            <a:ext cx="5544708" cy="3449684"/>
          </a:xfrm>
          <a:custGeom>
            <a:avLst/>
            <a:gdLst>
              <a:gd name="connsiteX0" fmla="*/ 0 w 4913783"/>
              <a:gd name="connsiteY0" fmla="*/ 0 h 2854800"/>
              <a:gd name="connsiteX1" fmla="*/ 4913783 w 4913783"/>
              <a:gd name="connsiteY1" fmla="*/ 0 h 2854800"/>
              <a:gd name="connsiteX2" fmla="*/ 4913783 w 4913783"/>
              <a:gd name="connsiteY2" fmla="*/ 2854800 h 2854800"/>
              <a:gd name="connsiteX3" fmla="*/ 0 w 4913783"/>
              <a:gd name="connsiteY3" fmla="*/ 2854800 h 2854800"/>
              <a:gd name="connsiteX4" fmla="*/ 0 w 491378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2854800">
                <a:moveTo>
                  <a:pt x="0" y="0"/>
                </a:moveTo>
                <a:lnTo>
                  <a:pt x="4913783" y="0"/>
                </a:lnTo>
                <a:lnTo>
                  <a:pt x="491378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Per-patient payments make hospitals dependent on their most profitable services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dirty="0"/>
              <a:t>S</a:t>
            </a:r>
            <a:r>
              <a:rPr lang="en-US" sz="2600" kern="1200" dirty="0"/>
              <a:t>urpluses</a:t>
            </a:r>
            <a:r>
              <a:rPr lang="en-US" sz="2600" dirty="0"/>
              <a:t> get invested in more of the most profitable services</a:t>
            </a:r>
            <a:endParaRPr lang="en-US" sz="2600" kern="1200" dirty="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dirty="0"/>
              <a:t>D</a:t>
            </a:r>
            <a:r>
              <a:rPr lang="en-US" sz="2600" kern="1200" dirty="0"/>
              <a:t>ecreases in </a:t>
            </a:r>
            <a:r>
              <a:rPr lang="en-US" sz="2600" dirty="0"/>
              <a:t>profitable services </a:t>
            </a:r>
            <a:r>
              <a:rPr lang="en-US" sz="2600" kern="1200" dirty="0"/>
              <a:t>create a fiscal emergency requiring furloughs and firings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0C1C82C-4D29-FA42-9B1D-23085B102545}"/>
              </a:ext>
            </a:extLst>
          </p:cNvPr>
          <p:cNvSpPr/>
          <p:nvPr/>
        </p:nvSpPr>
        <p:spPr>
          <a:xfrm>
            <a:off x="6284620" y="1690688"/>
            <a:ext cx="5544708" cy="748800"/>
          </a:xfrm>
          <a:custGeom>
            <a:avLst/>
            <a:gdLst>
              <a:gd name="connsiteX0" fmla="*/ 0 w 4913783"/>
              <a:gd name="connsiteY0" fmla="*/ 0 h 748800"/>
              <a:gd name="connsiteX1" fmla="*/ 4913783 w 4913783"/>
              <a:gd name="connsiteY1" fmla="*/ 0 h 748800"/>
              <a:gd name="connsiteX2" fmla="*/ 4913783 w 4913783"/>
              <a:gd name="connsiteY2" fmla="*/ 748800 h 748800"/>
              <a:gd name="connsiteX3" fmla="*/ 0 w 4913783"/>
              <a:gd name="connsiteY3" fmla="*/ 748800 h 748800"/>
              <a:gd name="connsiteX4" fmla="*/ 0 w 491378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748800">
                <a:moveTo>
                  <a:pt x="0" y="0"/>
                </a:moveTo>
                <a:lnTo>
                  <a:pt x="4913783" y="0"/>
                </a:lnTo>
                <a:lnTo>
                  <a:pt x="491378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Medicare for All Financing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28169B-6769-0A4C-931C-49F767FAF02D}"/>
              </a:ext>
            </a:extLst>
          </p:cNvPr>
          <p:cNvSpPr/>
          <p:nvPr/>
        </p:nvSpPr>
        <p:spPr>
          <a:xfrm>
            <a:off x="6284620" y="2439487"/>
            <a:ext cx="5544708" cy="3449684"/>
          </a:xfrm>
          <a:custGeom>
            <a:avLst/>
            <a:gdLst>
              <a:gd name="connsiteX0" fmla="*/ 0 w 4913783"/>
              <a:gd name="connsiteY0" fmla="*/ 0 h 2854800"/>
              <a:gd name="connsiteX1" fmla="*/ 4913783 w 4913783"/>
              <a:gd name="connsiteY1" fmla="*/ 0 h 2854800"/>
              <a:gd name="connsiteX2" fmla="*/ 4913783 w 4913783"/>
              <a:gd name="connsiteY2" fmla="*/ 2854800 h 2854800"/>
              <a:gd name="connsiteX3" fmla="*/ 0 w 4913783"/>
              <a:gd name="connsiteY3" fmla="*/ 2854800 h 2854800"/>
              <a:gd name="connsiteX4" fmla="*/ 0 w 491378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2854800">
                <a:moveTo>
                  <a:pt x="0" y="0"/>
                </a:moveTo>
                <a:lnTo>
                  <a:pt x="4913783" y="0"/>
                </a:lnTo>
                <a:lnTo>
                  <a:pt x="491378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Global budgets for each hospital</a:t>
            </a:r>
          </a:p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600" dirty="0"/>
              <a:t>Aligns resources with the health needs of the community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dirty="0"/>
              <a:t>Creates a budget of r</a:t>
            </a:r>
            <a:r>
              <a:rPr lang="en-US" sz="2600" kern="1200" dirty="0"/>
              <a:t>eserve funds for pandemics and other natural disasters, apart from regular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3869-DEA0-C745-A6B3-514865CAC8F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7" grpId="0" animBg="1"/>
      <p:bldP spid="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2C17688-9CCA-9E47-A81E-8E8AC2F77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761202"/>
              </p:ext>
            </p:extLst>
          </p:nvPr>
        </p:nvGraphicFramePr>
        <p:xfrm>
          <a:off x="471487" y="1690688"/>
          <a:ext cx="11197052" cy="415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9DFB997D-9581-1542-A50E-F94A9874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Makes </a:t>
            </a:r>
            <a:br>
              <a:rPr lang="en-US" dirty="0"/>
            </a:br>
            <a:r>
              <a:rPr lang="en-US" dirty="0"/>
              <a:t>Rapid Innovation Easier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C15C3-AE8D-1D4E-9ABE-7824EEC786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www.modernhealthcare.com</a:t>
            </a:r>
            <a:r>
              <a:rPr lang="en-US" dirty="0"/>
              <a:t>/</a:t>
            </a:r>
            <a:r>
              <a:rPr lang="en-US" dirty="0" err="1"/>
              <a:t>medicare</a:t>
            </a:r>
            <a:r>
              <a:rPr lang="en-US" dirty="0"/>
              <a:t>/cms-expands-medicare-telehealth-services-fight-covid-19</a:t>
            </a:r>
          </a:p>
        </p:txBody>
      </p:sp>
    </p:spTree>
    <p:extLst>
      <p:ext uri="{BB962C8B-B14F-4D97-AF65-F5344CB8AC3E}">
        <p14:creationId xmlns:p14="http://schemas.microsoft.com/office/powerpoint/2010/main" val="8187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39B6D1-0FA3-D947-B932-39E13DEA8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639B6D1-0FA3-D947-B932-39E13DEA8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F76F60-11A8-B945-A14D-82968C815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7AF76F60-11A8-B945-A14D-82968C815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AC6A4A-A7DB-B140-AD81-62C55DC34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C5AC6A4A-A7DB-B140-AD81-62C55DC34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D92DB6-1722-FC41-95A0-AFB76FA0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31D92DB6-1722-FC41-95A0-AFB76FA0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E36F41-3020-3443-ACFB-69214DD7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3BE36F41-3020-3443-ACFB-69214DD78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73790B-333E-FF43-BAB8-3FAA60BB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CB73790B-333E-FF43-BAB8-3FAA60BB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DFB997D-9581-1542-A50E-F94A9874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Unsung heroes of </a:t>
            </a:r>
            <a:r>
              <a:rPr lang="en-US" sz="2800" i="1" dirty="0">
                <a:solidFill>
                  <a:srgbClr val="FFFF00"/>
                </a:solidFill>
              </a:rPr>
              <a:t>rapid innovation in a pandemic</a:t>
            </a:r>
            <a:r>
              <a:rPr lang="en-US" sz="2800" dirty="0"/>
              <a:t>:</a:t>
            </a:r>
            <a:br>
              <a:rPr lang="en-US" dirty="0"/>
            </a:br>
            <a:r>
              <a:rPr lang="en-US" dirty="0"/>
              <a:t>The VA Quickly Scaled-Up Telehealth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5B11-4276-A643-82E5-91026461776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federalnewsnetwork.com</a:t>
            </a:r>
            <a:r>
              <a:rPr lang="en-US" dirty="0"/>
              <a:t>/veterans-affairs/2020/06/how-</a:t>
            </a:r>
            <a:r>
              <a:rPr lang="en-US" dirty="0" err="1"/>
              <a:t>va</a:t>
            </a:r>
            <a:r>
              <a:rPr lang="en-US" dirty="0"/>
              <a:t>-drastically-expanded-telehealth-during-the-pandemic/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29 2020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24E84D0-2DCB-4D4F-8CEC-8813078FE6D7}"/>
              </a:ext>
            </a:extLst>
          </p:cNvPr>
          <p:cNvSpPr/>
          <p:nvPr/>
        </p:nvSpPr>
        <p:spPr>
          <a:xfrm>
            <a:off x="838251" y="1767589"/>
            <a:ext cx="4913783" cy="1109222"/>
          </a:xfrm>
          <a:custGeom>
            <a:avLst/>
            <a:gdLst>
              <a:gd name="connsiteX0" fmla="*/ 0 w 4913783"/>
              <a:gd name="connsiteY0" fmla="*/ 0 h 1109222"/>
              <a:gd name="connsiteX1" fmla="*/ 4913783 w 4913783"/>
              <a:gd name="connsiteY1" fmla="*/ 0 h 1109222"/>
              <a:gd name="connsiteX2" fmla="*/ 4913783 w 4913783"/>
              <a:gd name="connsiteY2" fmla="*/ 1109222 h 1109222"/>
              <a:gd name="connsiteX3" fmla="*/ 0 w 4913783"/>
              <a:gd name="connsiteY3" fmla="*/ 1109222 h 1109222"/>
              <a:gd name="connsiteX4" fmla="*/ 0 w 4913783"/>
              <a:gd name="connsiteY4" fmla="*/ 0 h 11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1109222">
                <a:moveTo>
                  <a:pt x="0" y="0"/>
                </a:moveTo>
                <a:lnTo>
                  <a:pt x="4913783" y="0"/>
                </a:lnTo>
                <a:lnTo>
                  <a:pt x="4913783" y="1109222"/>
                </a:lnTo>
                <a:lnTo>
                  <a:pt x="0" y="110922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1000% Increase in Telehealth Visits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083D23-7948-0748-B816-E6DD4E5A9561}"/>
              </a:ext>
            </a:extLst>
          </p:cNvPr>
          <p:cNvSpPr/>
          <p:nvPr/>
        </p:nvSpPr>
        <p:spPr>
          <a:xfrm>
            <a:off x="838251" y="2876812"/>
            <a:ext cx="4913783" cy="1955812"/>
          </a:xfrm>
          <a:custGeom>
            <a:avLst/>
            <a:gdLst>
              <a:gd name="connsiteX0" fmla="*/ 0 w 4913783"/>
              <a:gd name="connsiteY0" fmla="*/ 0 h 1955812"/>
              <a:gd name="connsiteX1" fmla="*/ 4913783 w 4913783"/>
              <a:gd name="connsiteY1" fmla="*/ 0 h 1955812"/>
              <a:gd name="connsiteX2" fmla="*/ 4913783 w 4913783"/>
              <a:gd name="connsiteY2" fmla="*/ 1955812 h 1955812"/>
              <a:gd name="connsiteX3" fmla="*/ 0 w 4913783"/>
              <a:gd name="connsiteY3" fmla="*/ 1955812 h 1955812"/>
              <a:gd name="connsiteX4" fmla="*/ 0 w 4913783"/>
              <a:gd name="connsiteY4" fmla="*/ 0 h 19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1955812">
                <a:moveTo>
                  <a:pt x="0" y="0"/>
                </a:moveTo>
                <a:lnTo>
                  <a:pt x="4913783" y="0"/>
                </a:lnTo>
                <a:lnTo>
                  <a:pt x="4913783" y="1955812"/>
                </a:lnTo>
                <a:lnTo>
                  <a:pt x="0" y="19558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500" kern="1200" dirty="0"/>
              <a:t>March 2020: 2,500 per day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500" kern="1200" dirty="0"/>
              <a:t>June 2020: 25,000 per day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500" kern="1200" dirty="0"/>
              <a:t>Includes virtual mental health care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D18446A-6710-9849-9877-80E0599F48FC}"/>
              </a:ext>
            </a:extLst>
          </p:cNvPr>
          <p:cNvSpPr/>
          <p:nvPr/>
        </p:nvSpPr>
        <p:spPr>
          <a:xfrm>
            <a:off x="6439964" y="1767589"/>
            <a:ext cx="4913783" cy="1109222"/>
          </a:xfrm>
          <a:custGeom>
            <a:avLst/>
            <a:gdLst>
              <a:gd name="connsiteX0" fmla="*/ 0 w 4913783"/>
              <a:gd name="connsiteY0" fmla="*/ 0 h 1109222"/>
              <a:gd name="connsiteX1" fmla="*/ 4913783 w 4913783"/>
              <a:gd name="connsiteY1" fmla="*/ 0 h 1109222"/>
              <a:gd name="connsiteX2" fmla="*/ 4913783 w 4913783"/>
              <a:gd name="connsiteY2" fmla="*/ 1109222 h 1109222"/>
              <a:gd name="connsiteX3" fmla="*/ 0 w 4913783"/>
              <a:gd name="connsiteY3" fmla="*/ 1109222 h 1109222"/>
              <a:gd name="connsiteX4" fmla="*/ 0 w 4913783"/>
              <a:gd name="connsiteY4" fmla="*/ 0 h 11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1109222">
                <a:moveTo>
                  <a:pt x="0" y="0"/>
                </a:moveTo>
                <a:lnTo>
                  <a:pt x="4913783" y="0"/>
                </a:lnTo>
                <a:lnTo>
                  <a:pt x="4913783" y="1109222"/>
                </a:lnTo>
                <a:lnTo>
                  <a:pt x="0" y="110922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Infrastructure Deployed Rapidly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B6AA87A-ABEF-B844-BE9A-8BC118DC141D}"/>
              </a:ext>
            </a:extLst>
          </p:cNvPr>
          <p:cNvSpPr/>
          <p:nvPr/>
        </p:nvSpPr>
        <p:spPr>
          <a:xfrm>
            <a:off x="6439964" y="2876812"/>
            <a:ext cx="4913783" cy="1955812"/>
          </a:xfrm>
          <a:custGeom>
            <a:avLst/>
            <a:gdLst>
              <a:gd name="connsiteX0" fmla="*/ 0 w 4913783"/>
              <a:gd name="connsiteY0" fmla="*/ 0 h 1955812"/>
              <a:gd name="connsiteX1" fmla="*/ 4913783 w 4913783"/>
              <a:gd name="connsiteY1" fmla="*/ 0 h 1955812"/>
              <a:gd name="connsiteX2" fmla="*/ 4913783 w 4913783"/>
              <a:gd name="connsiteY2" fmla="*/ 1955812 h 1955812"/>
              <a:gd name="connsiteX3" fmla="*/ 0 w 4913783"/>
              <a:gd name="connsiteY3" fmla="*/ 1955812 h 1955812"/>
              <a:gd name="connsiteX4" fmla="*/ 0 w 4913783"/>
              <a:gd name="connsiteY4" fmla="*/ 0 h 19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1955812">
                <a:moveTo>
                  <a:pt x="0" y="0"/>
                </a:moveTo>
                <a:lnTo>
                  <a:pt x="4913783" y="0"/>
                </a:lnTo>
                <a:lnTo>
                  <a:pt x="4913783" y="1955812"/>
                </a:lnTo>
                <a:lnTo>
                  <a:pt x="0" y="19558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500" kern="1200" dirty="0"/>
              <a:t>Five-fold increase in video bandwidth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500" kern="1200" dirty="0"/>
              <a:t>Distributing iPads to veterans who lack the technology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4C1BD-5D89-1146-8BC6-94268E3C8CDC}"/>
              </a:ext>
            </a:extLst>
          </p:cNvPr>
          <p:cNvSpPr/>
          <p:nvPr/>
        </p:nvSpPr>
        <p:spPr>
          <a:xfrm>
            <a:off x="1110205" y="4701763"/>
            <a:ext cx="9971586" cy="1154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VA innovations are leading the nation.</a:t>
            </a:r>
          </a:p>
          <a:p>
            <a:pPr algn="ctr"/>
            <a:r>
              <a:rPr lang="en-US" sz="3200" b="1" dirty="0"/>
              <a:t>Single payer would make this easier for us all.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21A3DB-D6B0-1943-ACB8-ADAF1942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0335"/>
            <a:ext cx="5466481" cy="277068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34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p" animBg="1"/>
      <p:bldP spid="16" grpId="0" animBg="1"/>
      <p:bldP spid="17" grpId="0" uiExpand="1" build="p" animBg="1"/>
      <p:bldP spid="1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B20AE-F23C-ED4D-BA06-07BE4EF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87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655 Healthcare Workers </a:t>
            </a:r>
            <a:br>
              <a:rPr lang="en-US" dirty="0"/>
            </a:br>
            <a:r>
              <a:rPr lang="en-US" sz="3200" dirty="0"/>
              <a:t>Have </a:t>
            </a:r>
            <a:r>
              <a:rPr lang="en-US" sz="3200" i="1" dirty="0">
                <a:solidFill>
                  <a:srgbClr val="FFFF00"/>
                </a:solidFill>
              </a:rPr>
              <a:t>Died of COVID-19 </a:t>
            </a:r>
            <a:r>
              <a:rPr lang="en-US" sz="3200" dirty="0"/>
              <a:t>as of June 19,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673D-CC14-F44C-93C4-5FF7EF367C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khn.org</a:t>
            </a:r>
            <a:r>
              <a:rPr lang="en-US" dirty="0"/>
              <a:t>/news/exclusive-investigation-nearly-600-and-counting-us-health-workers-have-died-of-covid-19/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khn.org</a:t>
            </a:r>
            <a:r>
              <a:rPr lang="en-US" dirty="0"/>
              <a:t>/news/lost-on-the-frontline-health-care-worker-death-toll-covid19-coronavirus/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20,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99C259-7A09-194A-BED8-7FF232BC6D31}"/>
              </a:ext>
            </a:extLst>
          </p:cNvPr>
          <p:cNvGrpSpPr/>
          <p:nvPr/>
        </p:nvGrpSpPr>
        <p:grpSpPr>
          <a:xfrm>
            <a:off x="333921" y="1857921"/>
            <a:ext cx="11524158" cy="3841130"/>
            <a:chOff x="360503" y="1857921"/>
            <a:chExt cx="11524158" cy="3841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8B791-C2AF-0E4B-A133-3A284CD96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5061" y="1857922"/>
              <a:ext cx="8229600" cy="3841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2C2A2-8E28-0A49-B8A2-BB19F639E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1857922"/>
              <a:ext cx="3284469" cy="1648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9C28E4-93C8-D845-A98C-571F9EB47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3505968"/>
              <a:ext cx="3298090" cy="219308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50C7A9-68F8-4A49-9491-B9EC20462237}"/>
                </a:ext>
              </a:extLst>
            </p:cNvPr>
            <p:cNvSpPr/>
            <p:nvPr/>
          </p:nvSpPr>
          <p:spPr>
            <a:xfrm>
              <a:off x="360503" y="1857921"/>
              <a:ext cx="11524157" cy="384112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D72C6-A9B0-CE4F-B778-8FB41CC7A1D6}"/>
              </a:ext>
            </a:extLst>
          </p:cNvPr>
          <p:cNvSpPr/>
          <p:nvPr/>
        </p:nvSpPr>
        <p:spPr>
          <a:xfrm>
            <a:off x="333920" y="1857919"/>
            <a:ext cx="11524157" cy="384112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numCol="2" rtlCol="0" anchor="ctr"/>
          <a:lstStyle/>
          <a:p>
            <a:pPr lvl="0" algn="ctr">
              <a:spcAft>
                <a:spcPts val="600"/>
              </a:spcAft>
            </a:pPr>
            <a:endParaRPr lang="en-US" sz="4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3FDA6-75E3-F546-8714-4908D5FE5FA8}"/>
              </a:ext>
            </a:extLst>
          </p:cNvPr>
          <p:cNvSpPr txBox="1"/>
          <p:nvPr/>
        </p:nvSpPr>
        <p:spPr>
          <a:xfrm>
            <a:off x="333918" y="1923149"/>
            <a:ext cx="589326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Nursing Home Workers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Home Health Workers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Nurses' Aides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Medical Assistants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Practical Nurses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Registered Nurses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Emergency Medical Technicians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B3533-D407-D34F-8333-8FAD958C1D41}"/>
              </a:ext>
            </a:extLst>
          </p:cNvPr>
          <p:cNvSpPr txBox="1"/>
          <p:nvPr/>
        </p:nvSpPr>
        <p:spPr>
          <a:xfrm>
            <a:off x="5658446" y="1923149"/>
            <a:ext cx="6199631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Hospital Support Staff (Janitors, Foodservice, and others)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Advanced Practice Nurses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Physician Assistants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X-ray Technicians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Physicians</a:t>
            </a:r>
          </a:p>
          <a:p>
            <a:pPr lvl="0" algn="ctr">
              <a:spcAft>
                <a:spcPts val="9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Many, many other workers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1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" grpId="0" uiExpand="1" build="p"/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CEF8-6118-EB41-BFBE-769558A5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Healthcare Workers and Hospitals </a:t>
            </a:r>
            <a:br>
              <a:rPr lang="en-US" dirty="0"/>
            </a:br>
            <a:r>
              <a:rPr lang="en-US" dirty="0"/>
              <a:t>Need Single Payer Medicare for All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B6A886-66B8-C649-9D17-EAD9B93BD16E}"/>
              </a:ext>
            </a:extLst>
          </p:cNvPr>
          <p:cNvSpPr/>
          <p:nvPr/>
        </p:nvSpPr>
        <p:spPr>
          <a:xfrm>
            <a:off x="3756212" y="1911503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/>
              <a:t>Global hospital budgets mean equipment and staff could be redirected towards pandemic care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CB9DC2D-6414-2A46-9219-8EA44519F322}"/>
              </a:ext>
            </a:extLst>
          </p:cNvPr>
          <p:cNvSpPr/>
          <p:nvPr/>
        </p:nvSpPr>
        <p:spPr>
          <a:xfrm>
            <a:off x="735984" y="1778858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Not furloughs; public health!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59365E-BE12-1E49-8B83-58A3AD244515}"/>
              </a:ext>
            </a:extLst>
          </p:cNvPr>
          <p:cNvSpPr/>
          <p:nvPr/>
        </p:nvSpPr>
        <p:spPr>
          <a:xfrm>
            <a:off x="3756212" y="3353780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/>
              <a:t>Purchasing and logistical power to provide adequate PPE directed to “hot spots”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97DB22-13A6-2B49-A752-D9728B9D7709}"/>
              </a:ext>
            </a:extLst>
          </p:cNvPr>
          <p:cNvSpPr/>
          <p:nvPr/>
        </p:nvSpPr>
        <p:spPr>
          <a:xfrm>
            <a:off x="735984" y="3221136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Coordinated purchasing</a:t>
            </a:r>
            <a:endParaRPr lang="en-US" sz="2800" b="1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E829EF8-39D8-8949-9CCE-0E092F11EA9F}"/>
              </a:ext>
            </a:extLst>
          </p:cNvPr>
          <p:cNvSpPr/>
          <p:nvPr/>
        </p:nvSpPr>
        <p:spPr>
          <a:xfrm>
            <a:off x="3756212" y="4796059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/>
              <a:t>Everyone would have coverage, regardless of age, income, or job, including healthcare workers</a:t>
            </a:r>
            <a:endParaRPr lang="en-US" sz="28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72517D2-4532-2B4F-ADC2-32E3446B3E6F}"/>
              </a:ext>
            </a:extLst>
          </p:cNvPr>
          <p:cNvSpPr/>
          <p:nvPr/>
        </p:nvSpPr>
        <p:spPr>
          <a:xfrm>
            <a:off x="735984" y="4663414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We all need </a:t>
            </a:r>
          </a:p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our healthcare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341443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1995" cy="1325563"/>
          </a:xfrm>
        </p:spPr>
        <p:txBody>
          <a:bodyPr/>
          <a:lstStyle/>
          <a:p>
            <a:r>
              <a:rPr lang="en-US" dirty="0"/>
              <a:t>Physicians for National Health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794" y="1343483"/>
            <a:ext cx="1102241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Non-profit, non-partisan, member-supported 501(c)3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Membership open to everyone</a:t>
            </a:r>
          </a:p>
          <a:p>
            <a:pPr algn="ctr"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</a:rPr>
              <a:t>www</a:t>
            </a:r>
            <a:r>
              <a:rPr lang="en-US" sz="4400" b="1" dirty="0" err="1">
                <a:solidFill>
                  <a:schemeClr val="bg1"/>
                </a:solidFill>
              </a:rPr>
              <a:t>.</a:t>
            </a:r>
            <a:r>
              <a:rPr lang="en-US" sz="4400" dirty="0" err="1">
                <a:solidFill>
                  <a:schemeClr val="bg1"/>
                </a:solidFill>
              </a:rPr>
              <a:t>PNHP.org</a:t>
            </a:r>
            <a:r>
              <a:rPr lang="en-US" sz="4400" dirty="0">
                <a:solidFill>
                  <a:schemeClr val="bg1"/>
                </a:solidFill>
              </a:rPr>
              <a:t>/</a:t>
            </a:r>
            <a:r>
              <a:rPr lang="en-US" sz="4400" b="1" dirty="0">
                <a:solidFill>
                  <a:srgbClr val="FFFF00"/>
                </a:solidFill>
              </a:rPr>
              <a:t>COVID19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@</a:t>
            </a:r>
            <a:r>
              <a:rPr lang="en-US" sz="4400" b="1" dirty="0">
                <a:solidFill>
                  <a:srgbClr val="FFFF00"/>
                </a:solidFill>
              </a:rPr>
              <a:t>PNHP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Facebook.com</a:t>
            </a:r>
            <a:r>
              <a:rPr lang="en-US" sz="4400" b="1" dirty="0">
                <a:solidFill>
                  <a:schemeClr val="bg1"/>
                </a:solidFill>
              </a:rPr>
              <a:t>/</a:t>
            </a:r>
            <a:r>
              <a:rPr lang="en-US" sz="4400" b="1" dirty="0" err="1">
                <a:solidFill>
                  <a:srgbClr val="FFFF00"/>
                </a:solidFill>
              </a:rPr>
              <a:t>DoctorsForSinglePayer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201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B20AE-F23C-ED4D-BA06-07BE4EF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87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655 Healthcare Workers </a:t>
            </a:r>
            <a:br>
              <a:rPr lang="en-US" dirty="0"/>
            </a:br>
            <a:r>
              <a:rPr lang="en-US" sz="3200" dirty="0"/>
              <a:t>Have </a:t>
            </a:r>
            <a:r>
              <a:rPr lang="en-US" sz="3200" i="1" dirty="0">
                <a:solidFill>
                  <a:srgbClr val="FFFF00"/>
                </a:solidFill>
              </a:rPr>
              <a:t>Died of COVID-19 </a:t>
            </a:r>
            <a:r>
              <a:rPr lang="en-US" sz="3200" dirty="0"/>
              <a:t>as of June 19,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673D-CC14-F44C-93C4-5FF7EF367C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khn.org</a:t>
            </a:r>
            <a:r>
              <a:rPr lang="en-US" dirty="0"/>
              <a:t>/news/exclusive-investigation-nearly-600-and-counting-us-health-workers-have-died-of-covid-19/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khn.org</a:t>
            </a:r>
            <a:r>
              <a:rPr lang="en-US" dirty="0"/>
              <a:t>/news/lost-on-the-frontline-health-care-worker-death-toll-covid19-coronavirus/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20,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99C259-7A09-194A-BED8-7FF232BC6D31}"/>
              </a:ext>
            </a:extLst>
          </p:cNvPr>
          <p:cNvGrpSpPr/>
          <p:nvPr/>
        </p:nvGrpSpPr>
        <p:grpSpPr>
          <a:xfrm>
            <a:off x="333921" y="1857921"/>
            <a:ext cx="11524158" cy="3841130"/>
            <a:chOff x="360503" y="1857921"/>
            <a:chExt cx="11524158" cy="3841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8B791-C2AF-0E4B-A133-3A284CD96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5061" y="1857922"/>
              <a:ext cx="8229600" cy="3841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2C2A2-8E28-0A49-B8A2-BB19F639E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1857922"/>
              <a:ext cx="3284469" cy="1648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9C28E4-93C8-D845-A98C-571F9EB47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3505968"/>
              <a:ext cx="3298090" cy="219308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50C7A9-68F8-4A49-9491-B9EC20462237}"/>
                </a:ext>
              </a:extLst>
            </p:cNvPr>
            <p:cNvSpPr/>
            <p:nvPr/>
          </p:nvSpPr>
          <p:spPr>
            <a:xfrm>
              <a:off x="360503" y="1857921"/>
              <a:ext cx="11524157" cy="384112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D72C6-A9B0-CE4F-B778-8FB41CC7A1D6}"/>
              </a:ext>
            </a:extLst>
          </p:cNvPr>
          <p:cNvSpPr/>
          <p:nvPr/>
        </p:nvSpPr>
        <p:spPr>
          <a:xfrm>
            <a:off x="333920" y="1857919"/>
            <a:ext cx="11524157" cy="384112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“Lost on the front line” </a:t>
            </a:r>
          </a:p>
          <a:p>
            <a:pPr lvl="0" algn="ctr"/>
            <a:r>
              <a:rPr lang="en-US" sz="6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after helping patients </a:t>
            </a:r>
          </a:p>
          <a:p>
            <a:pPr lvl="0" algn="ctr"/>
            <a:r>
              <a:rPr lang="en-US" sz="6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20073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B20AE-F23C-ED4D-BA06-07BE4EF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87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655 Healthcare Workers </a:t>
            </a:r>
            <a:br>
              <a:rPr lang="en-US" dirty="0"/>
            </a:br>
            <a:r>
              <a:rPr lang="en-US" sz="3200" dirty="0"/>
              <a:t>Have </a:t>
            </a:r>
            <a:r>
              <a:rPr lang="en-US" sz="3200" i="1" dirty="0">
                <a:solidFill>
                  <a:srgbClr val="FFFF00"/>
                </a:solidFill>
              </a:rPr>
              <a:t>Died of COVID-19 </a:t>
            </a:r>
            <a:r>
              <a:rPr lang="en-US" sz="3200" dirty="0"/>
              <a:t>as of June 19,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673D-CC14-F44C-93C4-5FF7EF367C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www.nationalnursesunited.org</a:t>
            </a:r>
            <a:r>
              <a:rPr lang="en-US" dirty="0"/>
              <a:t>/press/new-survey-results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20,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99C259-7A09-194A-BED8-7FF232BC6D31}"/>
              </a:ext>
            </a:extLst>
          </p:cNvPr>
          <p:cNvGrpSpPr/>
          <p:nvPr/>
        </p:nvGrpSpPr>
        <p:grpSpPr>
          <a:xfrm>
            <a:off x="333921" y="1857921"/>
            <a:ext cx="11524158" cy="3841130"/>
            <a:chOff x="360503" y="1857921"/>
            <a:chExt cx="11524158" cy="3841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8B791-C2AF-0E4B-A133-3A284CD96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5061" y="1857922"/>
              <a:ext cx="8229600" cy="3841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2C2A2-8E28-0A49-B8A2-BB19F639E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1857922"/>
              <a:ext cx="3284469" cy="1648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9C28E4-93C8-D845-A98C-571F9EB47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3505968"/>
              <a:ext cx="3298090" cy="219308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50C7A9-68F8-4A49-9491-B9EC20462237}"/>
                </a:ext>
              </a:extLst>
            </p:cNvPr>
            <p:cNvSpPr/>
            <p:nvPr/>
          </p:nvSpPr>
          <p:spPr>
            <a:xfrm>
              <a:off x="360503" y="1857921"/>
              <a:ext cx="11524157" cy="384112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D72C6-A9B0-CE4F-B778-8FB41CC7A1D6}"/>
              </a:ext>
            </a:extLst>
          </p:cNvPr>
          <p:cNvSpPr/>
          <p:nvPr/>
        </p:nvSpPr>
        <p:spPr>
          <a:xfrm>
            <a:off x="333920" y="1857919"/>
            <a:ext cx="11524157" cy="384112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More than 80% of nurses</a:t>
            </a:r>
          </a:p>
          <a:p>
            <a:pPr lvl="0" algn="ctr"/>
            <a:r>
              <a:rPr lang="en-US" sz="6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had not even been tested </a:t>
            </a:r>
          </a:p>
          <a:p>
            <a:pPr lvl="0" algn="ctr"/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by late May 2020</a:t>
            </a:r>
          </a:p>
        </p:txBody>
      </p:sp>
    </p:spTree>
    <p:extLst>
      <p:ext uri="{BB962C8B-B14F-4D97-AF65-F5344CB8AC3E}">
        <p14:creationId xmlns:p14="http://schemas.microsoft.com/office/powerpoint/2010/main" val="29064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9C259-7A09-194A-BED8-7FF232BC6D31}"/>
              </a:ext>
            </a:extLst>
          </p:cNvPr>
          <p:cNvGrpSpPr/>
          <p:nvPr/>
        </p:nvGrpSpPr>
        <p:grpSpPr>
          <a:xfrm>
            <a:off x="333921" y="1857921"/>
            <a:ext cx="11524158" cy="3841130"/>
            <a:chOff x="360503" y="1857921"/>
            <a:chExt cx="11524158" cy="3841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8B791-C2AF-0E4B-A133-3A284CD96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5061" y="1857922"/>
              <a:ext cx="8229600" cy="3841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2C2A2-8E28-0A49-B8A2-BB19F639E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1857922"/>
              <a:ext cx="3284469" cy="1648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9C28E4-93C8-D845-A98C-571F9EB47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504" y="3505968"/>
              <a:ext cx="3298090" cy="2193083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50C7A9-68F8-4A49-9491-B9EC20462237}"/>
                </a:ext>
              </a:extLst>
            </p:cNvPr>
            <p:cNvSpPr/>
            <p:nvPr/>
          </p:nvSpPr>
          <p:spPr>
            <a:xfrm>
              <a:off x="360503" y="1857921"/>
              <a:ext cx="11524157" cy="384112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D72C6-A9B0-CE4F-B778-8FB41CC7A1D6}"/>
              </a:ext>
            </a:extLst>
          </p:cNvPr>
          <p:cNvSpPr/>
          <p:nvPr/>
        </p:nvSpPr>
        <p:spPr>
          <a:xfrm>
            <a:off x="333920" y="1857919"/>
            <a:ext cx="11524157" cy="384112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Trump halted regulations</a:t>
            </a:r>
          </a:p>
          <a:p>
            <a:pPr lvl="0" algn="ctr"/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that would have protected healthcare workers </a:t>
            </a:r>
          </a:p>
          <a:p>
            <a:pPr lvl="0" algn="ctr"/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against coronavirus, influenza, or TB</a:t>
            </a:r>
            <a:endParaRPr lang="en-US" sz="2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B20AE-F23C-ED4D-BA06-07BE4EF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87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655 Healthcare Workers </a:t>
            </a:r>
            <a:br>
              <a:rPr lang="en-US" dirty="0"/>
            </a:br>
            <a:r>
              <a:rPr lang="en-US" sz="3200" dirty="0"/>
              <a:t>Have </a:t>
            </a:r>
            <a:r>
              <a:rPr lang="en-US" sz="3200" i="1" dirty="0">
                <a:solidFill>
                  <a:srgbClr val="FFFF00"/>
                </a:solidFill>
              </a:rPr>
              <a:t>Died of COVID-19 </a:t>
            </a:r>
            <a:r>
              <a:rPr lang="en-US" sz="3200" dirty="0"/>
              <a:t>as of June 19,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673D-CC14-F44C-93C4-5FF7EF367C4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7868093" cy="841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www.npr.org</a:t>
            </a:r>
            <a:r>
              <a:rPr lang="en-US" dirty="0"/>
              <a:t>/2020/05/26/862018484/trump-team-killed-rule-designed-to-protect-health-workers-from-pandemic-like-cov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June 20, 2020</a:t>
            </a:r>
          </a:p>
        </p:txBody>
      </p:sp>
    </p:spTree>
    <p:extLst>
      <p:ext uri="{BB962C8B-B14F-4D97-AF65-F5344CB8AC3E}">
        <p14:creationId xmlns:p14="http://schemas.microsoft.com/office/powerpoint/2010/main" val="22863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C040-A482-D942-9FF0-55B564F1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Workers Were Already at High Risk of Severe Illness or Death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35FA-D65D-5F49-A043-E17D126E9E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https://www.acpjournals.org/doi/10.7326/M20-1874 Accessed June 21, 2020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2244C3F-E61E-DC4E-99E8-A44B20D8054B}"/>
              </a:ext>
            </a:extLst>
          </p:cNvPr>
          <p:cNvSpPr/>
          <p:nvPr/>
        </p:nvSpPr>
        <p:spPr>
          <a:xfrm>
            <a:off x="2402959" y="1865250"/>
            <a:ext cx="9356652" cy="757390"/>
          </a:xfrm>
          <a:custGeom>
            <a:avLst/>
            <a:gdLst>
              <a:gd name="connsiteX0" fmla="*/ 104055 w 624318"/>
              <a:gd name="connsiteY0" fmla="*/ 0 h 8150408"/>
              <a:gd name="connsiteX1" fmla="*/ 520263 w 624318"/>
              <a:gd name="connsiteY1" fmla="*/ 0 h 8150408"/>
              <a:gd name="connsiteX2" fmla="*/ 624318 w 624318"/>
              <a:gd name="connsiteY2" fmla="*/ 104055 h 8150408"/>
              <a:gd name="connsiteX3" fmla="*/ 624318 w 624318"/>
              <a:gd name="connsiteY3" fmla="*/ 8150408 h 8150408"/>
              <a:gd name="connsiteX4" fmla="*/ 624318 w 624318"/>
              <a:gd name="connsiteY4" fmla="*/ 8150408 h 8150408"/>
              <a:gd name="connsiteX5" fmla="*/ 0 w 624318"/>
              <a:gd name="connsiteY5" fmla="*/ 8150408 h 8150408"/>
              <a:gd name="connsiteX6" fmla="*/ 0 w 624318"/>
              <a:gd name="connsiteY6" fmla="*/ 8150408 h 8150408"/>
              <a:gd name="connsiteX7" fmla="*/ 0 w 624318"/>
              <a:gd name="connsiteY7" fmla="*/ 104055 h 8150408"/>
              <a:gd name="connsiteX8" fmla="*/ 104055 w 624318"/>
              <a:gd name="connsiteY8" fmla="*/ 0 h 81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318" h="8150408">
                <a:moveTo>
                  <a:pt x="624318" y="1358427"/>
                </a:moveTo>
                <a:lnTo>
                  <a:pt x="624318" y="6791981"/>
                </a:lnTo>
                <a:cubicBezTo>
                  <a:pt x="624318" y="7542219"/>
                  <a:pt x="620749" y="8150408"/>
                  <a:pt x="616347" y="8150408"/>
                </a:cubicBezTo>
                <a:lnTo>
                  <a:pt x="0" y="8150408"/>
                </a:lnTo>
                <a:lnTo>
                  <a:pt x="0" y="8150408"/>
                </a:lnTo>
                <a:lnTo>
                  <a:pt x="0" y="0"/>
                </a:lnTo>
                <a:lnTo>
                  <a:pt x="0" y="0"/>
                </a:lnTo>
                <a:lnTo>
                  <a:pt x="616347" y="0"/>
                </a:lnTo>
                <a:cubicBezTo>
                  <a:pt x="620749" y="0"/>
                  <a:pt x="624318" y="608189"/>
                  <a:pt x="624318" y="13584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301" rIns="91440" bIns="154303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0" kern="1200" dirty="0"/>
              <a:t>26.6% are at risk because of age or chronic health conditions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389218-8089-B34B-9F98-952902D806B8}"/>
              </a:ext>
            </a:extLst>
          </p:cNvPr>
          <p:cNvSpPr/>
          <p:nvPr/>
        </p:nvSpPr>
        <p:spPr>
          <a:xfrm>
            <a:off x="432389" y="1770575"/>
            <a:ext cx="2096387" cy="946737"/>
          </a:xfrm>
          <a:custGeom>
            <a:avLst/>
            <a:gdLst>
              <a:gd name="connsiteX0" fmla="*/ 0 w 2363785"/>
              <a:gd name="connsiteY0" fmla="*/ 130069 h 780397"/>
              <a:gd name="connsiteX1" fmla="*/ 130069 w 2363785"/>
              <a:gd name="connsiteY1" fmla="*/ 0 h 780397"/>
              <a:gd name="connsiteX2" fmla="*/ 2233716 w 2363785"/>
              <a:gd name="connsiteY2" fmla="*/ 0 h 780397"/>
              <a:gd name="connsiteX3" fmla="*/ 2363785 w 2363785"/>
              <a:gd name="connsiteY3" fmla="*/ 130069 h 780397"/>
              <a:gd name="connsiteX4" fmla="*/ 2363785 w 2363785"/>
              <a:gd name="connsiteY4" fmla="*/ 650328 h 780397"/>
              <a:gd name="connsiteX5" fmla="*/ 2233716 w 2363785"/>
              <a:gd name="connsiteY5" fmla="*/ 780397 h 780397"/>
              <a:gd name="connsiteX6" fmla="*/ 130069 w 2363785"/>
              <a:gd name="connsiteY6" fmla="*/ 780397 h 780397"/>
              <a:gd name="connsiteX7" fmla="*/ 0 w 2363785"/>
              <a:gd name="connsiteY7" fmla="*/ 650328 h 780397"/>
              <a:gd name="connsiteX8" fmla="*/ 0 w 2363785"/>
              <a:gd name="connsiteY8" fmla="*/ 130069 h 7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5" h="780397">
                <a:moveTo>
                  <a:pt x="0" y="130069"/>
                </a:moveTo>
                <a:cubicBezTo>
                  <a:pt x="0" y="58234"/>
                  <a:pt x="58234" y="0"/>
                  <a:pt x="130069" y="0"/>
                </a:cubicBezTo>
                <a:lnTo>
                  <a:pt x="2233716" y="0"/>
                </a:lnTo>
                <a:cubicBezTo>
                  <a:pt x="2305551" y="0"/>
                  <a:pt x="2363785" y="58234"/>
                  <a:pt x="2363785" y="130069"/>
                </a:cubicBezTo>
                <a:lnTo>
                  <a:pt x="2363785" y="650328"/>
                </a:lnTo>
                <a:cubicBezTo>
                  <a:pt x="2363785" y="722163"/>
                  <a:pt x="2305551" y="780397"/>
                  <a:pt x="2233716" y="780397"/>
                </a:cubicBezTo>
                <a:lnTo>
                  <a:pt x="130069" y="780397"/>
                </a:lnTo>
                <a:cubicBezTo>
                  <a:pt x="58234" y="780397"/>
                  <a:pt x="0" y="722163"/>
                  <a:pt x="0" y="650328"/>
                </a:cubicBezTo>
                <a:lnTo>
                  <a:pt x="0" y="13006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16" tIns="99056" rIns="160016" bIns="990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Age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98387B3-E5AE-394F-9DF6-9A2F82016863}"/>
              </a:ext>
            </a:extLst>
          </p:cNvPr>
          <p:cNvSpPr/>
          <p:nvPr/>
        </p:nvSpPr>
        <p:spPr>
          <a:xfrm>
            <a:off x="2402959" y="3980630"/>
            <a:ext cx="9356652" cy="757390"/>
          </a:xfrm>
          <a:custGeom>
            <a:avLst/>
            <a:gdLst>
              <a:gd name="connsiteX0" fmla="*/ 104055 w 624318"/>
              <a:gd name="connsiteY0" fmla="*/ 0 h 8150408"/>
              <a:gd name="connsiteX1" fmla="*/ 520263 w 624318"/>
              <a:gd name="connsiteY1" fmla="*/ 0 h 8150408"/>
              <a:gd name="connsiteX2" fmla="*/ 624318 w 624318"/>
              <a:gd name="connsiteY2" fmla="*/ 104055 h 8150408"/>
              <a:gd name="connsiteX3" fmla="*/ 624318 w 624318"/>
              <a:gd name="connsiteY3" fmla="*/ 8150408 h 8150408"/>
              <a:gd name="connsiteX4" fmla="*/ 624318 w 624318"/>
              <a:gd name="connsiteY4" fmla="*/ 8150408 h 8150408"/>
              <a:gd name="connsiteX5" fmla="*/ 0 w 624318"/>
              <a:gd name="connsiteY5" fmla="*/ 8150408 h 8150408"/>
              <a:gd name="connsiteX6" fmla="*/ 0 w 624318"/>
              <a:gd name="connsiteY6" fmla="*/ 8150408 h 8150408"/>
              <a:gd name="connsiteX7" fmla="*/ 0 w 624318"/>
              <a:gd name="connsiteY7" fmla="*/ 104055 h 8150408"/>
              <a:gd name="connsiteX8" fmla="*/ 104055 w 624318"/>
              <a:gd name="connsiteY8" fmla="*/ 0 h 81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318" h="8150408">
                <a:moveTo>
                  <a:pt x="624318" y="1358427"/>
                </a:moveTo>
                <a:lnTo>
                  <a:pt x="624318" y="6791981"/>
                </a:lnTo>
                <a:cubicBezTo>
                  <a:pt x="624318" y="7542219"/>
                  <a:pt x="620749" y="8150408"/>
                  <a:pt x="616347" y="8150408"/>
                </a:cubicBezTo>
                <a:lnTo>
                  <a:pt x="0" y="8150408"/>
                </a:lnTo>
                <a:lnTo>
                  <a:pt x="0" y="8150408"/>
                </a:lnTo>
                <a:lnTo>
                  <a:pt x="0" y="0"/>
                </a:lnTo>
                <a:lnTo>
                  <a:pt x="0" y="0"/>
                </a:lnTo>
                <a:lnTo>
                  <a:pt x="616347" y="0"/>
                </a:lnTo>
                <a:cubicBezTo>
                  <a:pt x="620749" y="0"/>
                  <a:pt x="624318" y="608189"/>
                  <a:pt x="624318" y="13584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301" rIns="91440" bIns="154303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0" kern="1200" dirty="0"/>
              <a:t>600,000 live in poverty, impairing social distancing outside of work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01B1AF4-5235-A545-8722-DA61FE7F639C}"/>
              </a:ext>
            </a:extLst>
          </p:cNvPr>
          <p:cNvSpPr/>
          <p:nvPr/>
        </p:nvSpPr>
        <p:spPr>
          <a:xfrm>
            <a:off x="432389" y="3885955"/>
            <a:ext cx="2096387" cy="946737"/>
          </a:xfrm>
          <a:custGeom>
            <a:avLst/>
            <a:gdLst>
              <a:gd name="connsiteX0" fmla="*/ 0 w 2363785"/>
              <a:gd name="connsiteY0" fmla="*/ 130069 h 780397"/>
              <a:gd name="connsiteX1" fmla="*/ 130069 w 2363785"/>
              <a:gd name="connsiteY1" fmla="*/ 0 h 780397"/>
              <a:gd name="connsiteX2" fmla="*/ 2233716 w 2363785"/>
              <a:gd name="connsiteY2" fmla="*/ 0 h 780397"/>
              <a:gd name="connsiteX3" fmla="*/ 2363785 w 2363785"/>
              <a:gd name="connsiteY3" fmla="*/ 130069 h 780397"/>
              <a:gd name="connsiteX4" fmla="*/ 2363785 w 2363785"/>
              <a:gd name="connsiteY4" fmla="*/ 650328 h 780397"/>
              <a:gd name="connsiteX5" fmla="*/ 2233716 w 2363785"/>
              <a:gd name="connsiteY5" fmla="*/ 780397 h 780397"/>
              <a:gd name="connsiteX6" fmla="*/ 130069 w 2363785"/>
              <a:gd name="connsiteY6" fmla="*/ 780397 h 780397"/>
              <a:gd name="connsiteX7" fmla="*/ 0 w 2363785"/>
              <a:gd name="connsiteY7" fmla="*/ 650328 h 780397"/>
              <a:gd name="connsiteX8" fmla="*/ 0 w 2363785"/>
              <a:gd name="connsiteY8" fmla="*/ 130069 h 7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5" h="780397">
                <a:moveTo>
                  <a:pt x="0" y="130069"/>
                </a:moveTo>
                <a:cubicBezTo>
                  <a:pt x="0" y="58234"/>
                  <a:pt x="58234" y="0"/>
                  <a:pt x="130069" y="0"/>
                </a:cubicBezTo>
                <a:lnTo>
                  <a:pt x="2233716" y="0"/>
                </a:lnTo>
                <a:cubicBezTo>
                  <a:pt x="2305551" y="0"/>
                  <a:pt x="2363785" y="58234"/>
                  <a:pt x="2363785" y="130069"/>
                </a:cubicBezTo>
                <a:lnTo>
                  <a:pt x="2363785" y="650328"/>
                </a:lnTo>
                <a:cubicBezTo>
                  <a:pt x="2363785" y="722163"/>
                  <a:pt x="2305551" y="780397"/>
                  <a:pt x="2233716" y="780397"/>
                </a:cubicBezTo>
                <a:lnTo>
                  <a:pt x="130069" y="780397"/>
                </a:lnTo>
                <a:cubicBezTo>
                  <a:pt x="58234" y="780397"/>
                  <a:pt x="0" y="722163"/>
                  <a:pt x="0" y="650328"/>
                </a:cubicBezTo>
                <a:lnTo>
                  <a:pt x="0" y="13006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16" tIns="99056" rIns="160016" bIns="990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Poverty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EEE618A-35D9-7D45-BDBB-08CB6DE4B97B}"/>
              </a:ext>
            </a:extLst>
          </p:cNvPr>
          <p:cNvSpPr/>
          <p:nvPr/>
        </p:nvSpPr>
        <p:spPr>
          <a:xfrm>
            <a:off x="2402959" y="5038319"/>
            <a:ext cx="9356652" cy="757390"/>
          </a:xfrm>
          <a:custGeom>
            <a:avLst/>
            <a:gdLst>
              <a:gd name="connsiteX0" fmla="*/ 104055 w 624318"/>
              <a:gd name="connsiteY0" fmla="*/ 0 h 8150408"/>
              <a:gd name="connsiteX1" fmla="*/ 520263 w 624318"/>
              <a:gd name="connsiteY1" fmla="*/ 0 h 8150408"/>
              <a:gd name="connsiteX2" fmla="*/ 624318 w 624318"/>
              <a:gd name="connsiteY2" fmla="*/ 104055 h 8150408"/>
              <a:gd name="connsiteX3" fmla="*/ 624318 w 624318"/>
              <a:gd name="connsiteY3" fmla="*/ 8150408 h 8150408"/>
              <a:gd name="connsiteX4" fmla="*/ 624318 w 624318"/>
              <a:gd name="connsiteY4" fmla="*/ 8150408 h 8150408"/>
              <a:gd name="connsiteX5" fmla="*/ 0 w 624318"/>
              <a:gd name="connsiteY5" fmla="*/ 8150408 h 8150408"/>
              <a:gd name="connsiteX6" fmla="*/ 0 w 624318"/>
              <a:gd name="connsiteY6" fmla="*/ 8150408 h 8150408"/>
              <a:gd name="connsiteX7" fmla="*/ 0 w 624318"/>
              <a:gd name="connsiteY7" fmla="*/ 104055 h 8150408"/>
              <a:gd name="connsiteX8" fmla="*/ 104055 w 624318"/>
              <a:gd name="connsiteY8" fmla="*/ 0 h 81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318" h="8150408">
                <a:moveTo>
                  <a:pt x="624318" y="1358427"/>
                </a:moveTo>
                <a:lnTo>
                  <a:pt x="624318" y="6791981"/>
                </a:lnTo>
                <a:cubicBezTo>
                  <a:pt x="624318" y="7542219"/>
                  <a:pt x="620749" y="8150408"/>
                  <a:pt x="616347" y="8150408"/>
                </a:cubicBezTo>
                <a:lnTo>
                  <a:pt x="0" y="8150408"/>
                </a:lnTo>
                <a:lnTo>
                  <a:pt x="0" y="8150408"/>
                </a:lnTo>
                <a:lnTo>
                  <a:pt x="0" y="0"/>
                </a:lnTo>
                <a:lnTo>
                  <a:pt x="0" y="0"/>
                </a:lnTo>
                <a:lnTo>
                  <a:pt x="616347" y="0"/>
                </a:lnTo>
                <a:cubicBezTo>
                  <a:pt x="620749" y="0"/>
                  <a:pt x="624318" y="608189"/>
                  <a:pt x="624318" y="13584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301" rIns="91440" bIns="154303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11.4% of workers with diabetes, and 20.8% of workers with chronic lung disease, are uninsured despite working in healthcare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82254F8-A256-C442-969F-49C590BB7EF9}"/>
              </a:ext>
            </a:extLst>
          </p:cNvPr>
          <p:cNvSpPr/>
          <p:nvPr/>
        </p:nvSpPr>
        <p:spPr>
          <a:xfrm>
            <a:off x="432389" y="4943645"/>
            <a:ext cx="2096387" cy="946737"/>
          </a:xfrm>
          <a:custGeom>
            <a:avLst/>
            <a:gdLst>
              <a:gd name="connsiteX0" fmla="*/ 0 w 2363785"/>
              <a:gd name="connsiteY0" fmla="*/ 130069 h 780397"/>
              <a:gd name="connsiteX1" fmla="*/ 130069 w 2363785"/>
              <a:gd name="connsiteY1" fmla="*/ 0 h 780397"/>
              <a:gd name="connsiteX2" fmla="*/ 2233716 w 2363785"/>
              <a:gd name="connsiteY2" fmla="*/ 0 h 780397"/>
              <a:gd name="connsiteX3" fmla="*/ 2363785 w 2363785"/>
              <a:gd name="connsiteY3" fmla="*/ 130069 h 780397"/>
              <a:gd name="connsiteX4" fmla="*/ 2363785 w 2363785"/>
              <a:gd name="connsiteY4" fmla="*/ 650328 h 780397"/>
              <a:gd name="connsiteX5" fmla="*/ 2233716 w 2363785"/>
              <a:gd name="connsiteY5" fmla="*/ 780397 h 780397"/>
              <a:gd name="connsiteX6" fmla="*/ 130069 w 2363785"/>
              <a:gd name="connsiteY6" fmla="*/ 780397 h 780397"/>
              <a:gd name="connsiteX7" fmla="*/ 0 w 2363785"/>
              <a:gd name="connsiteY7" fmla="*/ 650328 h 780397"/>
              <a:gd name="connsiteX8" fmla="*/ 0 w 2363785"/>
              <a:gd name="connsiteY8" fmla="*/ 130069 h 7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5" h="780397">
                <a:moveTo>
                  <a:pt x="0" y="130069"/>
                </a:moveTo>
                <a:cubicBezTo>
                  <a:pt x="0" y="58234"/>
                  <a:pt x="58234" y="0"/>
                  <a:pt x="130069" y="0"/>
                </a:cubicBezTo>
                <a:lnTo>
                  <a:pt x="2233716" y="0"/>
                </a:lnTo>
                <a:cubicBezTo>
                  <a:pt x="2305551" y="0"/>
                  <a:pt x="2363785" y="58234"/>
                  <a:pt x="2363785" y="130069"/>
                </a:cubicBezTo>
                <a:lnTo>
                  <a:pt x="2363785" y="650328"/>
                </a:lnTo>
                <a:cubicBezTo>
                  <a:pt x="2363785" y="722163"/>
                  <a:pt x="2305551" y="780397"/>
                  <a:pt x="2233716" y="780397"/>
                </a:cubicBezTo>
                <a:lnTo>
                  <a:pt x="130069" y="780397"/>
                </a:lnTo>
                <a:cubicBezTo>
                  <a:pt x="58234" y="780397"/>
                  <a:pt x="0" y="722163"/>
                  <a:pt x="0" y="650328"/>
                </a:cubicBezTo>
                <a:lnTo>
                  <a:pt x="0" y="13006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16" tIns="99056" rIns="160016" bIns="990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Insurance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F0ECF4-57D7-CC41-B624-2F76A2A2A6A4}"/>
              </a:ext>
            </a:extLst>
          </p:cNvPr>
          <p:cNvSpPr/>
          <p:nvPr/>
        </p:nvSpPr>
        <p:spPr>
          <a:xfrm>
            <a:off x="2402959" y="2922939"/>
            <a:ext cx="9356652" cy="757391"/>
          </a:xfrm>
          <a:custGeom>
            <a:avLst/>
            <a:gdLst>
              <a:gd name="connsiteX0" fmla="*/ 104055 w 624318"/>
              <a:gd name="connsiteY0" fmla="*/ 0 h 8150408"/>
              <a:gd name="connsiteX1" fmla="*/ 520263 w 624318"/>
              <a:gd name="connsiteY1" fmla="*/ 0 h 8150408"/>
              <a:gd name="connsiteX2" fmla="*/ 624318 w 624318"/>
              <a:gd name="connsiteY2" fmla="*/ 104055 h 8150408"/>
              <a:gd name="connsiteX3" fmla="*/ 624318 w 624318"/>
              <a:gd name="connsiteY3" fmla="*/ 8150408 h 8150408"/>
              <a:gd name="connsiteX4" fmla="*/ 624318 w 624318"/>
              <a:gd name="connsiteY4" fmla="*/ 8150408 h 8150408"/>
              <a:gd name="connsiteX5" fmla="*/ 0 w 624318"/>
              <a:gd name="connsiteY5" fmla="*/ 8150408 h 8150408"/>
              <a:gd name="connsiteX6" fmla="*/ 0 w 624318"/>
              <a:gd name="connsiteY6" fmla="*/ 8150408 h 8150408"/>
              <a:gd name="connsiteX7" fmla="*/ 0 w 624318"/>
              <a:gd name="connsiteY7" fmla="*/ 104055 h 8150408"/>
              <a:gd name="connsiteX8" fmla="*/ 104055 w 624318"/>
              <a:gd name="connsiteY8" fmla="*/ 0 h 81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318" h="8150408">
                <a:moveTo>
                  <a:pt x="624318" y="1358427"/>
                </a:moveTo>
                <a:lnTo>
                  <a:pt x="624318" y="6791981"/>
                </a:lnTo>
                <a:cubicBezTo>
                  <a:pt x="624318" y="7542219"/>
                  <a:pt x="620749" y="8150408"/>
                  <a:pt x="616347" y="8150408"/>
                </a:cubicBezTo>
                <a:lnTo>
                  <a:pt x="0" y="8150408"/>
                </a:lnTo>
                <a:lnTo>
                  <a:pt x="0" y="8150408"/>
                </a:lnTo>
                <a:lnTo>
                  <a:pt x="0" y="0"/>
                </a:lnTo>
                <a:lnTo>
                  <a:pt x="0" y="0"/>
                </a:lnTo>
                <a:lnTo>
                  <a:pt x="616347" y="0"/>
                </a:lnTo>
                <a:cubicBezTo>
                  <a:pt x="620749" y="0"/>
                  <a:pt x="624318" y="608189"/>
                  <a:pt x="624318" y="13584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301" rIns="91440" bIns="154304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0" kern="1200" dirty="0"/>
              <a:t>28.6% of all patient-contact personnel do not have paid sick leave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DC98557-656A-534C-AE77-9A1E2A5D0D2E}"/>
              </a:ext>
            </a:extLst>
          </p:cNvPr>
          <p:cNvSpPr/>
          <p:nvPr/>
        </p:nvSpPr>
        <p:spPr>
          <a:xfrm>
            <a:off x="432389" y="2828265"/>
            <a:ext cx="2096387" cy="946737"/>
          </a:xfrm>
          <a:custGeom>
            <a:avLst/>
            <a:gdLst>
              <a:gd name="connsiteX0" fmla="*/ 0 w 2363785"/>
              <a:gd name="connsiteY0" fmla="*/ 130069 h 780397"/>
              <a:gd name="connsiteX1" fmla="*/ 130069 w 2363785"/>
              <a:gd name="connsiteY1" fmla="*/ 0 h 780397"/>
              <a:gd name="connsiteX2" fmla="*/ 2233716 w 2363785"/>
              <a:gd name="connsiteY2" fmla="*/ 0 h 780397"/>
              <a:gd name="connsiteX3" fmla="*/ 2363785 w 2363785"/>
              <a:gd name="connsiteY3" fmla="*/ 130069 h 780397"/>
              <a:gd name="connsiteX4" fmla="*/ 2363785 w 2363785"/>
              <a:gd name="connsiteY4" fmla="*/ 650328 h 780397"/>
              <a:gd name="connsiteX5" fmla="*/ 2233716 w 2363785"/>
              <a:gd name="connsiteY5" fmla="*/ 780397 h 780397"/>
              <a:gd name="connsiteX6" fmla="*/ 130069 w 2363785"/>
              <a:gd name="connsiteY6" fmla="*/ 780397 h 780397"/>
              <a:gd name="connsiteX7" fmla="*/ 0 w 2363785"/>
              <a:gd name="connsiteY7" fmla="*/ 650328 h 780397"/>
              <a:gd name="connsiteX8" fmla="*/ 0 w 2363785"/>
              <a:gd name="connsiteY8" fmla="*/ 130069 h 7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5" h="780397">
                <a:moveTo>
                  <a:pt x="0" y="130069"/>
                </a:moveTo>
                <a:cubicBezTo>
                  <a:pt x="0" y="58234"/>
                  <a:pt x="58234" y="0"/>
                  <a:pt x="130069" y="0"/>
                </a:cubicBezTo>
                <a:lnTo>
                  <a:pt x="2233716" y="0"/>
                </a:lnTo>
                <a:cubicBezTo>
                  <a:pt x="2305551" y="0"/>
                  <a:pt x="2363785" y="58234"/>
                  <a:pt x="2363785" y="130069"/>
                </a:cubicBezTo>
                <a:lnTo>
                  <a:pt x="2363785" y="650328"/>
                </a:lnTo>
                <a:cubicBezTo>
                  <a:pt x="2363785" y="722163"/>
                  <a:pt x="2305551" y="780397"/>
                  <a:pt x="2233716" y="780397"/>
                </a:cubicBezTo>
                <a:lnTo>
                  <a:pt x="130069" y="780397"/>
                </a:lnTo>
                <a:cubicBezTo>
                  <a:pt x="58234" y="780397"/>
                  <a:pt x="0" y="722163"/>
                  <a:pt x="0" y="650328"/>
                </a:cubicBezTo>
                <a:lnTo>
                  <a:pt x="0" y="13006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16" tIns="99056" rIns="160016" bIns="990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No Leave</a:t>
            </a:r>
          </a:p>
        </p:txBody>
      </p:sp>
    </p:spTree>
    <p:extLst>
      <p:ext uri="{BB962C8B-B14F-4D97-AF65-F5344CB8AC3E}">
        <p14:creationId xmlns:p14="http://schemas.microsoft.com/office/powerpoint/2010/main" val="84483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C040-A482-D942-9FF0-55B564F1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Is Particularly Dangerous for </a:t>
            </a:r>
            <a:br>
              <a:rPr lang="en-US" dirty="0"/>
            </a:br>
            <a:r>
              <a:rPr lang="en-US" dirty="0"/>
              <a:t>Workers in Home Care or Nursing Homes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35FA-D65D-5F49-A043-E17D126E9E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https://www.acpjournals.org/doi/10.7326/M20-1874 Accessed June 21,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B685C5-23DE-BF46-B674-9D07BFE06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113182"/>
              </p:ext>
            </p:extLst>
          </p:nvPr>
        </p:nvGraphicFramePr>
        <p:xfrm>
          <a:off x="2844800" y="1690688"/>
          <a:ext cx="8229600" cy="415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D644C1-A159-8A46-8AEC-0907E375A10D}"/>
              </a:ext>
            </a:extLst>
          </p:cNvPr>
          <p:cNvSpPr txBox="1"/>
          <p:nvPr/>
        </p:nvSpPr>
        <p:spPr>
          <a:xfrm>
            <a:off x="116958" y="2594344"/>
            <a:ext cx="3147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Percentage </a:t>
            </a:r>
            <a:r>
              <a:rPr lang="en-US" sz="2800" i="1" dirty="0">
                <a:solidFill>
                  <a:schemeClr val="bg1"/>
                </a:solidFill>
              </a:rPr>
              <a:t>Without</a:t>
            </a:r>
            <a:r>
              <a:rPr lang="en-US" sz="2800" dirty="0">
                <a:solidFill>
                  <a:schemeClr val="bg1"/>
                </a:solidFill>
              </a:rPr>
              <a:t>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3775160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C040-A482-D942-9FF0-55B564F1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Is Particularly Dangerous for </a:t>
            </a:r>
            <a:br>
              <a:rPr lang="en-US" dirty="0"/>
            </a:br>
            <a:r>
              <a:rPr lang="en-US" dirty="0"/>
              <a:t>Workers in Home Care or Nursing Homes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35FA-D65D-5F49-A043-E17D126E9E5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" y="6016753"/>
            <a:ext cx="8516679" cy="841248"/>
          </a:xfrm>
        </p:spPr>
        <p:txBody>
          <a:bodyPr/>
          <a:lstStyle/>
          <a:p>
            <a:r>
              <a:rPr lang="en-US" dirty="0"/>
              <a:t>https://www.kff.org/coronavirus-covid-19/issue-brief/covid-19-and-workers-at-risk-examining-the-long-term-care-workforce/ Accessed June 21, 2020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F347650-90EC-EB4E-982C-041ED1CC074A}"/>
              </a:ext>
            </a:extLst>
          </p:cNvPr>
          <p:cNvSpPr/>
          <p:nvPr/>
        </p:nvSpPr>
        <p:spPr>
          <a:xfrm>
            <a:off x="421716" y="2754518"/>
            <a:ext cx="2668232" cy="3029594"/>
          </a:xfrm>
          <a:custGeom>
            <a:avLst/>
            <a:gdLst>
              <a:gd name="connsiteX0" fmla="*/ 0 w 2050007"/>
              <a:gd name="connsiteY0" fmla="*/ 0 h 1338187"/>
              <a:gd name="connsiteX1" fmla="*/ 2050007 w 2050007"/>
              <a:gd name="connsiteY1" fmla="*/ 0 h 1338187"/>
              <a:gd name="connsiteX2" fmla="*/ 2050007 w 2050007"/>
              <a:gd name="connsiteY2" fmla="*/ 1338187 h 1338187"/>
              <a:gd name="connsiteX3" fmla="*/ 0 w 2050007"/>
              <a:gd name="connsiteY3" fmla="*/ 1338187 h 1338187"/>
              <a:gd name="connsiteX4" fmla="*/ 0 w 2050007"/>
              <a:gd name="connsiteY4" fmla="*/ 0 h 13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07" h="1338187">
                <a:moveTo>
                  <a:pt x="0" y="0"/>
                </a:moveTo>
                <a:lnTo>
                  <a:pt x="2050007" y="0"/>
                </a:lnTo>
                <a:lnTo>
                  <a:pt x="2050007" y="1338187"/>
                </a:lnTo>
                <a:lnTo>
                  <a:pt x="0" y="1338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33350" rIns="91440" bIns="200025" numCol="1" spcCol="1270" anchor="t" anchorCtr="0">
            <a:noAutofit/>
          </a:bodyPr>
          <a:lstStyle/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kern="1200" dirty="0"/>
              <a:t>58%</a:t>
            </a:r>
            <a:r>
              <a:rPr lang="en-US" sz="2800" kern="1200" dirty="0"/>
              <a:t> earn less than $30,000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EAAFD88-ECEB-174C-8442-7C6C77563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745570"/>
              </p:ext>
            </p:extLst>
          </p:nvPr>
        </p:nvGraphicFramePr>
        <p:xfrm>
          <a:off x="623032" y="3646967"/>
          <a:ext cx="2265601" cy="21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DF23C24-7A3F-7F45-A9DA-B4C5432381C1}"/>
              </a:ext>
            </a:extLst>
          </p:cNvPr>
          <p:cNvSpPr/>
          <p:nvPr/>
        </p:nvSpPr>
        <p:spPr>
          <a:xfrm>
            <a:off x="3315162" y="2754518"/>
            <a:ext cx="2668232" cy="302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rIns="91440"/>
          <a:lstStyle/>
          <a:p>
            <a:pPr algn="ctr"/>
            <a:r>
              <a:rPr lang="en-US" sz="2800" b="1" dirty="0"/>
              <a:t>26%</a:t>
            </a:r>
            <a:r>
              <a:rPr lang="en-US" sz="2800" dirty="0"/>
              <a:t> are </a:t>
            </a:r>
          </a:p>
          <a:p>
            <a:pPr algn="ctr"/>
            <a:r>
              <a:rPr lang="en-US" sz="2800" dirty="0"/>
              <a:t>Black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B7A3FDD-D989-8248-9068-8AEBD9AF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653383"/>
              </p:ext>
            </p:extLst>
          </p:nvPr>
        </p:nvGraphicFramePr>
        <p:xfrm>
          <a:off x="3516478" y="3646967"/>
          <a:ext cx="2265601" cy="21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5648B9D-FE84-B34D-8E97-65C8ECB2AE50}"/>
              </a:ext>
            </a:extLst>
          </p:cNvPr>
          <p:cNvSpPr/>
          <p:nvPr/>
        </p:nvSpPr>
        <p:spPr>
          <a:xfrm>
            <a:off x="6208608" y="2754518"/>
            <a:ext cx="2668232" cy="302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rIns="91440"/>
          <a:lstStyle/>
          <a:p>
            <a:pPr algn="ctr"/>
            <a:r>
              <a:rPr lang="en-US" sz="2800" b="1" dirty="0"/>
              <a:t>82% </a:t>
            </a:r>
            <a:r>
              <a:rPr lang="en-US" sz="2800" dirty="0"/>
              <a:t>are</a:t>
            </a:r>
          </a:p>
          <a:p>
            <a:pPr algn="ctr"/>
            <a:r>
              <a:rPr lang="en-US" sz="2800" dirty="0"/>
              <a:t>Women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625C1496-DAB6-6D42-80E2-7C2778917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818293"/>
              </p:ext>
            </p:extLst>
          </p:nvPr>
        </p:nvGraphicFramePr>
        <p:xfrm>
          <a:off x="6409924" y="3646967"/>
          <a:ext cx="2265601" cy="21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5EEE9B4D-CC16-5E48-A22C-3FEADF2D8744}"/>
              </a:ext>
            </a:extLst>
          </p:cNvPr>
          <p:cNvSpPr/>
          <p:nvPr/>
        </p:nvSpPr>
        <p:spPr>
          <a:xfrm>
            <a:off x="421716" y="1690688"/>
            <a:ext cx="2668232" cy="1063830"/>
          </a:xfrm>
          <a:custGeom>
            <a:avLst/>
            <a:gdLst>
              <a:gd name="connsiteX0" fmla="*/ 0 w 2050007"/>
              <a:gd name="connsiteY0" fmla="*/ 0 h 720000"/>
              <a:gd name="connsiteX1" fmla="*/ 2050007 w 2050007"/>
              <a:gd name="connsiteY1" fmla="*/ 0 h 720000"/>
              <a:gd name="connsiteX2" fmla="*/ 2050007 w 2050007"/>
              <a:gd name="connsiteY2" fmla="*/ 720000 h 720000"/>
              <a:gd name="connsiteX3" fmla="*/ 0 w 2050007"/>
              <a:gd name="connsiteY3" fmla="*/ 720000 h 720000"/>
              <a:gd name="connsiteX4" fmla="*/ 0 w 205000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07" h="720000">
                <a:moveTo>
                  <a:pt x="0" y="0"/>
                </a:moveTo>
                <a:lnTo>
                  <a:pt x="2050007" y="0"/>
                </a:lnTo>
                <a:lnTo>
                  <a:pt x="205000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01600" rIns="91440" bIns="101600" numCol="1" spcCol="1270" anchor="ctr" anchorCtr="0">
            <a:noAutofit/>
          </a:bodyPr>
          <a:lstStyle/>
          <a:p>
            <a:pPr marL="0" lvl="0" indent="0" algn="ctr" defTabSz="1111250">
              <a:spcBef>
                <a:spcPct val="0"/>
              </a:spcBef>
              <a:buNone/>
            </a:pPr>
            <a:r>
              <a:rPr lang="en-US" sz="3200" b="1" kern="1200" dirty="0"/>
              <a:t>Lower </a:t>
            </a:r>
          </a:p>
          <a:p>
            <a:pPr marL="0" lvl="0" indent="0" algn="ctr" defTabSz="1111250">
              <a:spcBef>
                <a:spcPct val="0"/>
              </a:spcBef>
              <a:buNone/>
            </a:pPr>
            <a:r>
              <a:rPr lang="en-US" sz="3200" b="1" kern="1200" dirty="0"/>
              <a:t>Wages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C84E833-DCDD-CB4E-BF52-F32345BA831A}"/>
              </a:ext>
            </a:extLst>
          </p:cNvPr>
          <p:cNvSpPr/>
          <p:nvPr/>
        </p:nvSpPr>
        <p:spPr>
          <a:xfrm>
            <a:off x="3315162" y="1690688"/>
            <a:ext cx="2668232" cy="1063830"/>
          </a:xfrm>
          <a:custGeom>
            <a:avLst/>
            <a:gdLst>
              <a:gd name="connsiteX0" fmla="*/ 0 w 2050007"/>
              <a:gd name="connsiteY0" fmla="*/ 0 h 720000"/>
              <a:gd name="connsiteX1" fmla="*/ 2050007 w 2050007"/>
              <a:gd name="connsiteY1" fmla="*/ 0 h 720000"/>
              <a:gd name="connsiteX2" fmla="*/ 2050007 w 2050007"/>
              <a:gd name="connsiteY2" fmla="*/ 720000 h 720000"/>
              <a:gd name="connsiteX3" fmla="*/ 0 w 2050007"/>
              <a:gd name="connsiteY3" fmla="*/ 720000 h 720000"/>
              <a:gd name="connsiteX4" fmla="*/ 0 w 205000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07" h="720000">
                <a:moveTo>
                  <a:pt x="0" y="0"/>
                </a:moveTo>
                <a:lnTo>
                  <a:pt x="2050007" y="0"/>
                </a:lnTo>
                <a:lnTo>
                  <a:pt x="205000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01600" rIns="91440" bIns="101600" numCol="1" spcCol="1270" anchor="ctr" anchorCtr="0">
            <a:noAutofit/>
          </a:bodyPr>
          <a:lstStyle/>
          <a:p>
            <a:pPr marL="0" lvl="0" indent="0" algn="ctr" defTabSz="1111250">
              <a:spcBef>
                <a:spcPct val="0"/>
              </a:spcBef>
              <a:buNone/>
            </a:pPr>
            <a:r>
              <a:rPr lang="en-US" sz="3200" b="1" kern="1200" dirty="0"/>
              <a:t>More Minorities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40B9AB0-C91E-3B4D-AA3C-FD9E6AFA03F8}"/>
              </a:ext>
            </a:extLst>
          </p:cNvPr>
          <p:cNvSpPr/>
          <p:nvPr/>
        </p:nvSpPr>
        <p:spPr>
          <a:xfrm>
            <a:off x="6208608" y="1690688"/>
            <a:ext cx="2668232" cy="1063830"/>
          </a:xfrm>
          <a:custGeom>
            <a:avLst/>
            <a:gdLst>
              <a:gd name="connsiteX0" fmla="*/ 0 w 2050007"/>
              <a:gd name="connsiteY0" fmla="*/ 0 h 720000"/>
              <a:gd name="connsiteX1" fmla="*/ 2050007 w 2050007"/>
              <a:gd name="connsiteY1" fmla="*/ 0 h 720000"/>
              <a:gd name="connsiteX2" fmla="*/ 2050007 w 2050007"/>
              <a:gd name="connsiteY2" fmla="*/ 720000 h 720000"/>
              <a:gd name="connsiteX3" fmla="*/ 0 w 2050007"/>
              <a:gd name="connsiteY3" fmla="*/ 720000 h 720000"/>
              <a:gd name="connsiteX4" fmla="*/ 0 w 205000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07" h="720000">
                <a:moveTo>
                  <a:pt x="0" y="0"/>
                </a:moveTo>
                <a:lnTo>
                  <a:pt x="2050007" y="0"/>
                </a:lnTo>
                <a:lnTo>
                  <a:pt x="205000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01600" rIns="91440" bIns="101600" numCol="1" spcCol="1270" anchor="ctr" anchorCtr="0">
            <a:noAutofit/>
          </a:bodyPr>
          <a:lstStyle/>
          <a:p>
            <a:pPr marL="0" lvl="0" indent="0" algn="ctr" defTabSz="1111250">
              <a:spcBef>
                <a:spcPct val="0"/>
              </a:spcBef>
              <a:buNone/>
            </a:pPr>
            <a:r>
              <a:rPr lang="en-US" sz="3200" b="1" kern="1200" dirty="0"/>
              <a:t>More Women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D7A5CE-5EB1-C840-AF1B-BA68A355509F}"/>
              </a:ext>
            </a:extLst>
          </p:cNvPr>
          <p:cNvSpPr/>
          <p:nvPr/>
        </p:nvSpPr>
        <p:spPr>
          <a:xfrm>
            <a:off x="9102053" y="1690688"/>
            <a:ext cx="2668232" cy="1063830"/>
          </a:xfrm>
          <a:custGeom>
            <a:avLst/>
            <a:gdLst>
              <a:gd name="connsiteX0" fmla="*/ 0 w 2050007"/>
              <a:gd name="connsiteY0" fmla="*/ 0 h 720000"/>
              <a:gd name="connsiteX1" fmla="*/ 2050007 w 2050007"/>
              <a:gd name="connsiteY1" fmla="*/ 0 h 720000"/>
              <a:gd name="connsiteX2" fmla="*/ 2050007 w 2050007"/>
              <a:gd name="connsiteY2" fmla="*/ 720000 h 720000"/>
              <a:gd name="connsiteX3" fmla="*/ 0 w 2050007"/>
              <a:gd name="connsiteY3" fmla="*/ 720000 h 720000"/>
              <a:gd name="connsiteX4" fmla="*/ 0 w 205000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07" h="720000">
                <a:moveTo>
                  <a:pt x="0" y="0"/>
                </a:moveTo>
                <a:lnTo>
                  <a:pt x="2050007" y="0"/>
                </a:lnTo>
                <a:lnTo>
                  <a:pt x="205000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01600" rIns="91440" bIns="101600" numCol="1" spcCol="1270" anchor="ctr" anchorCtr="0">
            <a:noAutofit/>
          </a:bodyPr>
          <a:lstStyle/>
          <a:p>
            <a:pPr marL="0" lvl="0" indent="0" algn="ctr" defTabSz="1111250">
              <a:spcBef>
                <a:spcPct val="0"/>
              </a:spcBef>
              <a:buNone/>
            </a:pPr>
            <a:r>
              <a:rPr lang="en-US" sz="3200" b="1" kern="1200" dirty="0"/>
              <a:t>Aged and Aging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E3B4AF-0CBB-4047-8FC1-9F147C2D4DDD}"/>
              </a:ext>
            </a:extLst>
          </p:cNvPr>
          <p:cNvSpPr/>
          <p:nvPr/>
        </p:nvSpPr>
        <p:spPr>
          <a:xfrm>
            <a:off x="9102053" y="2754518"/>
            <a:ext cx="2668232" cy="302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rIns="91440"/>
          <a:lstStyle/>
          <a:p>
            <a:pPr algn="ctr"/>
            <a:r>
              <a:rPr lang="en-US" sz="2800" b="1" dirty="0"/>
              <a:t>7% </a:t>
            </a:r>
            <a:r>
              <a:rPr lang="en-US" sz="2800" dirty="0"/>
              <a:t>are age </a:t>
            </a:r>
          </a:p>
          <a:p>
            <a:pPr algn="ctr"/>
            <a:r>
              <a:rPr lang="en-US" sz="2800" dirty="0"/>
              <a:t>65 and older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F954765-A236-D348-9E83-C36D5B3B9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301099"/>
              </p:ext>
            </p:extLst>
          </p:nvPr>
        </p:nvGraphicFramePr>
        <p:xfrm>
          <a:off x="9303369" y="3646967"/>
          <a:ext cx="2265601" cy="21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02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27" grpId="0">
        <p:bldAsOne/>
      </p:bldGraphic>
      <p:bldP spid="19" grpId="0" animBg="1"/>
      <p:bldGraphic spid="28" grpId="0">
        <p:bldAsOne/>
      </p:bldGraphic>
      <p:bldP spid="21" grpId="0" animBg="1"/>
      <p:bldGraphic spid="29" grpId="0">
        <p:bldAsOne/>
      </p:bldGraphic>
      <p:bldP spid="16" grpId="0" animBg="1"/>
      <p:bldP spid="18" grpId="0" animBg="1"/>
      <p:bldP spid="20" grpId="0" animBg="1"/>
      <p:bldP spid="22" grpId="0" animBg="1"/>
      <p:bldP spid="23" grpId="0" animBg="1"/>
      <p:bldGraphic spid="3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F99D-EC7E-B44E-98C9-FC5D99F7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Are </a:t>
            </a:r>
            <a:r>
              <a:rPr lang="en-US" i="1" dirty="0">
                <a:solidFill>
                  <a:srgbClr val="FFFF00"/>
                </a:solidFill>
              </a:rPr>
              <a:t>Using Less Healthcare</a:t>
            </a:r>
            <a:r>
              <a:rPr lang="en-US" dirty="0"/>
              <a:t>, Including for Life-Threatening Issues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330C4-6C29-B249-B11F-65B51195D1B9}"/>
              </a:ext>
            </a:extLst>
          </p:cNvPr>
          <p:cNvSpPr/>
          <p:nvPr/>
        </p:nvSpPr>
        <p:spPr>
          <a:xfrm>
            <a:off x="508000" y="1690689"/>
            <a:ext cx="5107488" cy="4020998"/>
          </a:xfrm>
          <a:prstGeom prst="rect">
            <a:avLst/>
          </a:prstGeom>
          <a:ln>
            <a:noFill/>
          </a:ln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9CFCA4-3037-7049-B6A7-124DC1BB9A3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is comparing pre-</a:t>
            </a:r>
            <a:r>
              <a:rPr lang="en-US" dirty="0" err="1"/>
              <a:t>Covid</a:t>
            </a:r>
            <a:r>
              <a:rPr lang="en-US" dirty="0"/>
              <a:t> (January 5 - March 14 2020) vs during </a:t>
            </a:r>
            <a:r>
              <a:rPr lang="en-US" dirty="0" err="1"/>
              <a:t>Covid</a:t>
            </a:r>
            <a:r>
              <a:rPr lang="en-US" dirty="0"/>
              <a:t> (March 15 - May 23, 2020)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https://www.cdc.gov/mmwr/volumes/69/wr/mm6925e2.htm  Accessed June 23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AD111E-3070-F345-9693-C6F180CEB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26408"/>
              </p:ext>
            </p:extLst>
          </p:nvPr>
        </p:nvGraphicFramePr>
        <p:xfrm>
          <a:off x="3264690" y="1829162"/>
          <a:ext cx="8089110" cy="431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DFEAE9-6645-8C49-B62A-8CAC57B1FDCF}"/>
              </a:ext>
            </a:extLst>
          </p:cNvPr>
          <p:cNvSpPr txBox="1"/>
          <p:nvPr/>
        </p:nvSpPr>
        <p:spPr>
          <a:xfrm>
            <a:off x="177861" y="2500859"/>
            <a:ext cx="34169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National change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in Emergency Department visits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Before and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3158128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31802</TotalTime>
  <Words>1316</Words>
  <Application>Microsoft Macintosh PowerPoint</Application>
  <PresentationFormat>Widescreen</PresentationFormat>
  <Paragraphs>199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655 Healthcare Workers  Have Died of COVID-19 as of June 19, 2020</vt:lpstr>
      <vt:lpstr>655 Healthcare Workers  Have Died of COVID-19 as of June 19, 2020</vt:lpstr>
      <vt:lpstr>655 Healthcare Workers  Have Died of COVID-19 as of June 19, 2020</vt:lpstr>
      <vt:lpstr>655 Healthcare Workers  Have Died of COVID-19 as of June 19, 2020</vt:lpstr>
      <vt:lpstr>Healthcare Workers Were Already at High Risk of Severe Illness or Death</vt:lpstr>
      <vt:lpstr>COVID-19 Is Particularly Dangerous for  Workers in Home Care or Nursing Homes</vt:lpstr>
      <vt:lpstr>COVID-19 Is Particularly Dangerous for  Workers in Home Care or Nursing Homes</vt:lpstr>
      <vt:lpstr>Americans Are Using Less Healthcare, Including for Life-Threatening Issues</vt:lpstr>
      <vt:lpstr>Americans Are Using Less Healthcare, Including for Life-Threatening Issues</vt:lpstr>
      <vt:lpstr>Family Physician Offices  Closing in the Pandemic</vt:lpstr>
      <vt:lpstr>Family Physician Offices  Closing in the Pandemic</vt:lpstr>
      <vt:lpstr>Healthcare Workers Fired and Furloughed  Much More than Insurance Industry Workers</vt:lpstr>
      <vt:lpstr>In April and May 2020, 266 US Hospitals Announced Furloughs</vt:lpstr>
      <vt:lpstr>In addition to some patients avoiding healthcare, Why Furlough Employees in a Pandemic?</vt:lpstr>
      <vt:lpstr>In addition to some patients avoiding healthcare, Why Furlough Employees in a Pandemic?</vt:lpstr>
      <vt:lpstr>Medicare for All protects hospitals by creating  Global Operating Budgets</vt:lpstr>
      <vt:lpstr>Medicare Makes  Rapid Innovation Easier</vt:lpstr>
      <vt:lpstr>Unsung heroes of rapid innovation in a pandemic: The VA Quickly Scaled-Up Telehealth</vt:lpstr>
      <vt:lpstr>Healthcare Workers and Hospitals  Need Single Payer Medicare for All</vt:lpstr>
      <vt:lpstr>Physicians for National Health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2073</cp:revision>
  <cp:lastPrinted>2019-04-06T23:08:14Z</cp:lastPrinted>
  <dcterms:created xsi:type="dcterms:W3CDTF">2016-11-02T21:04:26Z</dcterms:created>
  <dcterms:modified xsi:type="dcterms:W3CDTF">2020-06-29T18:24:26Z</dcterms:modified>
</cp:coreProperties>
</file>