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sldIdLst>
    <p:sldId id="2126" r:id="rId2"/>
    <p:sldId id="2146" r:id="rId3"/>
    <p:sldId id="2127" r:id="rId4"/>
    <p:sldId id="2140" r:id="rId5"/>
    <p:sldId id="2143" r:id="rId6"/>
    <p:sldId id="2138" r:id="rId7"/>
    <p:sldId id="2135" r:id="rId8"/>
    <p:sldId id="2144" r:id="rId9"/>
    <p:sldId id="2133" r:id="rId10"/>
    <p:sldId id="2139" r:id="rId11"/>
    <p:sldId id="2145" r:id="rId12"/>
    <p:sldId id="2134" r:id="rId13"/>
    <p:sldId id="2137" r:id="rId14"/>
    <p:sldId id="2132" r:id="rId15"/>
    <p:sldId id="16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EDE1"/>
    <a:srgbClr val="F0DBCD"/>
    <a:srgbClr val="686868"/>
    <a:srgbClr val="00928F"/>
    <a:srgbClr val="FFFFFF"/>
    <a:srgbClr val="011893"/>
    <a:srgbClr val="006059"/>
    <a:srgbClr val="00A69A"/>
    <a:srgbClr val="00A8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7"/>
    <p:restoredTop sz="84626"/>
  </p:normalViewPr>
  <p:slideViewPr>
    <p:cSldViewPr snapToGrid="0" snapToObjects="1">
      <p:cViewPr varScale="1">
        <p:scale>
          <a:sx n="103" d="100"/>
          <a:sy n="103" d="100"/>
        </p:scale>
        <p:origin x="1336" y="176"/>
      </p:cViewPr>
      <p:guideLst/>
    </p:cSldViewPr>
  </p:slideViewPr>
  <p:outlineViewPr>
    <p:cViewPr>
      <p:scale>
        <a:sx n="33" d="100"/>
        <a:sy n="33" d="100"/>
      </p:scale>
      <p:origin x="0" y="-47328"/>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3DF59-4D50-234B-91B6-3257350D104E}" type="datetimeFigureOut">
              <a:rPr lang="en-US" smtClean="0"/>
              <a:t>9/21/20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C22042-ED39-0845-84FD-FD22A69983FA}" type="slidenum">
              <a:rPr lang="en-US" smtClean="0"/>
              <a:t>‹#›</a:t>
            </a:fld>
            <a:endParaRPr lang="en-US"/>
          </a:p>
        </p:txBody>
      </p:sp>
    </p:spTree>
    <p:extLst>
      <p:ext uri="{BB962C8B-B14F-4D97-AF65-F5344CB8AC3E}">
        <p14:creationId xmlns:p14="http://schemas.microsoft.com/office/powerpoint/2010/main" val="2132501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ewresearch.org/politics/2020/08/13/important-issues-in-the-2020-election/"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pnhp.org/what-is-single-payer/physicians-proposal/" TargetMode="External"/><Relationship Id="rId4" Type="http://schemas.openxmlformats.org/officeDocument/2006/relationships/hyperlink" Target="http://pnhp.org/"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dentistry.uic.edu/patients/oral-health-costs" TargetMode="External"/><Relationship Id="rId3" Type="http://schemas.openxmlformats.org/officeDocument/2006/relationships/hyperlink" Target="https://www.commonwealthfund.org/publications/issue-briefs/2020/aug/looming-crisis-health-coverage-2020-biennial" TargetMode="External"/><Relationship Id="rId7" Type="http://schemas.openxmlformats.org/officeDocument/2006/relationships/hyperlink" Target="https://www.mhanational.org/issues/mental-health-america-access-care-data#adults_ami_no_treatmentt"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census.gov/content/dam/Census/library/publications/2019/demo/p60-267.pdf" TargetMode="External"/><Relationship Id="rId5" Type="http://schemas.openxmlformats.org/officeDocument/2006/relationships/hyperlink" Target="https://www.kff.org/coronavirus-covid-19/issue-brief/eligibility-for-aca-health-coverage-following-job-loss/" TargetMode="External"/><Relationship Id="rId10" Type="http://schemas.openxmlformats.org/officeDocument/2006/relationships/hyperlink" Target="https://www.healthaffairs.org/doi/10.1377/hlthaff.2019.00116" TargetMode="External"/><Relationship Id="rId4" Type="http://schemas.openxmlformats.org/officeDocument/2006/relationships/hyperlink" Target="https://www.epi.org/publication/health-insurance-and-the-covid-19-shock/" TargetMode="External"/><Relationship Id="rId9" Type="http://schemas.openxmlformats.org/officeDocument/2006/relationships/hyperlink" Target="https://www.kff.org/health-costs/press-release/poll-nearly-1-in-4-americans-taking-prescription-drugs-say-its-difficult-to-afford-medicines-including-larger-shares-with-low-incomes/"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dentistry.uic.edu/patients/oral-health-costs" TargetMode="External"/><Relationship Id="rId3" Type="http://schemas.openxmlformats.org/officeDocument/2006/relationships/hyperlink" Target="https://www.commonwealthfund.org/publications/issue-briefs/2020/aug/looming-crisis-health-coverage-2020-biennial" TargetMode="External"/><Relationship Id="rId7" Type="http://schemas.openxmlformats.org/officeDocument/2006/relationships/hyperlink" Target="https://www.mhanational.org/issues/mental-health-america-access-care-data#adults_ami_no_treatmentt"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census.gov/content/dam/Census/library/publications/2019/demo/p60-267.pdf" TargetMode="External"/><Relationship Id="rId5" Type="http://schemas.openxmlformats.org/officeDocument/2006/relationships/hyperlink" Target="https://www.kff.org/coronavirus-covid-19/issue-brief/eligibility-for-aca-health-coverage-following-job-loss/" TargetMode="External"/><Relationship Id="rId10" Type="http://schemas.openxmlformats.org/officeDocument/2006/relationships/hyperlink" Target="https://www.healthaffairs.org/doi/10.1377/hlthaff.2019.00116" TargetMode="External"/><Relationship Id="rId4" Type="http://schemas.openxmlformats.org/officeDocument/2006/relationships/hyperlink" Target="https://www.epi.org/publication/health-insurance-and-the-covid-19-shock/" TargetMode="External"/><Relationship Id="rId9" Type="http://schemas.openxmlformats.org/officeDocument/2006/relationships/hyperlink" Target="https://www.kff.org/health-costs/press-release/poll-nearly-1-in-4-americans-taking-prescription-drugs-say-its-difficult-to-afford-medicines-including-larger-shares-with-low-incomes/"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ncbi.nlm.nih.gov/pmc/articles/PMC3514993/" TargetMode="External"/><Relationship Id="rId13" Type="http://schemas.openxmlformats.org/officeDocument/2006/relationships/hyperlink" Target="https://www.covermymeds.com/main/medication-access-report/" TargetMode="External"/><Relationship Id="rId3" Type="http://schemas.openxmlformats.org/officeDocument/2006/relationships/hyperlink" Target="https://www.healthsystemtracker.org/household-health-spending-calculator/?_sft_hhsc_insurance=employer&amp;_sft_hhsc_size=family&amp;_sft_hhsc_income=average&amp;_sft_hhsc_health=average-health" TargetMode="External"/><Relationship Id="rId7" Type="http://schemas.openxmlformats.org/officeDocument/2006/relationships/hyperlink" Target="https://www.ncbi.nlm.nih.gov/pmc/articles/PMC3754900/" TargetMode="External"/><Relationship Id="rId12" Type="http://schemas.openxmlformats.org/officeDocument/2006/relationships/hyperlink" Target="https://jamanetwork.com/journals/jama/fullarticle/2673148" TargetMode="External"/><Relationship Id="rId2" Type="http://schemas.openxmlformats.org/officeDocument/2006/relationships/slide" Target="../slides/slide9.xml"/><Relationship Id="rId16" Type="http://schemas.openxmlformats.org/officeDocument/2006/relationships/hyperlink" Target="https://waysandmeans.house.gov/sites/democrats.waysandmeans.house.gov/files/documents/U.S.%20vs.%20International%20Prescription%20Drug%20Prices_0.pdf" TargetMode="External"/><Relationship Id="rId1" Type="http://schemas.openxmlformats.org/officeDocument/2006/relationships/notesMaster" Target="../notesMasters/notesMaster1.xml"/><Relationship Id="rId6" Type="http://schemas.openxmlformats.org/officeDocument/2006/relationships/hyperlink" Target="https://www.rand.org/pubs/reports/R3469.html" TargetMode="External"/><Relationship Id="rId11" Type="http://schemas.openxmlformats.org/officeDocument/2006/relationships/hyperlink" Target="https://ajph.aphapublications.org/doi/full/10.2105/AJPH.2015.302997" TargetMode="External"/><Relationship Id="rId5" Type="http://schemas.openxmlformats.org/officeDocument/2006/relationships/hyperlink" Target="https://www.healthsystemtracker.org/chart-collection/u-s-spending-healthcare-changed-time/#item-nhe-trends_per-capita-out-of-pocket-expenditures-1970-2018" TargetMode="External"/><Relationship Id="rId15" Type="http://schemas.openxmlformats.org/officeDocument/2006/relationships/hyperlink" Target="https://jamanetwork.com/journals/jama/article-abstract/2762310" TargetMode="External"/><Relationship Id="rId10" Type="http://schemas.openxmlformats.org/officeDocument/2006/relationships/hyperlink" Target="https://www.cms.gov/Research-Statistics-Data-and-Systems/Statistics-Trends-and-Reports/NationalHealthExpendData/NHE-Fact-Sheet" TargetMode="External"/><Relationship Id="rId4" Type="http://schemas.openxmlformats.org/officeDocument/2006/relationships/hyperlink" Target="http://annals.org/aim/article/doi/10.7326/M19-2818" TargetMode="External"/><Relationship Id="rId9" Type="http://schemas.openxmlformats.org/officeDocument/2006/relationships/hyperlink" Target="https://news.gallup.com/poll/268094/millions-lost-someone-couldn-afford-treatment.aspx" TargetMode="External"/><Relationship Id="rId14" Type="http://schemas.openxmlformats.org/officeDocument/2006/relationships/hyperlink" Target="https://healthcostinstitute.org/images/pdfs/HCCI_2018_Health_Care_Cost_and_Utilization_Report.pdf"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ncbi.nlm.nih.gov/pmc/articles/PMC3514993/" TargetMode="External"/><Relationship Id="rId13" Type="http://schemas.openxmlformats.org/officeDocument/2006/relationships/hyperlink" Target="https://www.covermymeds.com/main/medication-access-report/" TargetMode="External"/><Relationship Id="rId3" Type="http://schemas.openxmlformats.org/officeDocument/2006/relationships/hyperlink" Target="https://www.healthsystemtracker.org/household-health-spending-calculator/?_sft_hhsc_insurance=employer&amp;_sft_hhsc_size=family&amp;_sft_hhsc_income=average&amp;_sft_hhsc_health=average-health" TargetMode="External"/><Relationship Id="rId7" Type="http://schemas.openxmlformats.org/officeDocument/2006/relationships/hyperlink" Target="https://www.ncbi.nlm.nih.gov/pmc/articles/PMC3754900/" TargetMode="External"/><Relationship Id="rId12" Type="http://schemas.openxmlformats.org/officeDocument/2006/relationships/hyperlink" Target="https://jamanetwork.com/journals/jama/fullarticle/2673148" TargetMode="External"/><Relationship Id="rId2" Type="http://schemas.openxmlformats.org/officeDocument/2006/relationships/slide" Target="../slides/slide10.xml"/><Relationship Id="rId16" Type="http://schemas.openxmlformats.org/officeDocument/2006/relationships/hyperlink" Target="https://waysandmeans.house.gov/sites/democrats.waysandmeans.house.gov/files/documents/U.S.%20vs.%20International%20Prescription%20Drug%20Prices_0.pdf" TargetMode="External"/><Relationship Id="rId1" Type="http://schemas.openxmlformats.org/officeDocument/2006/relationships/notesMaster" Target="../notesMasters/notesMaster1.xml"/><Relationship Id="rId6" Type="http://schemas.openxmlformats.org/officeDocument/2006/relationships/hyperlink" Target="https://www.rand.org/pubs/reports/R3469.html" TargetMode="External"/><Relationship Id="rId11" Type="http://schemas.openxmlformats.org/officeDocument/2006/relationships/hyperlink" Target="https://ajph.aphapublications.org/doi/full/10.2105/AJPH.2015.302997" TargetMode="External"/><Relationship Id="rId5" Type="http://schemas.openxmlformats.org/officeDocument/2006/relationships/hyperlink" Target="https://www.healthsystemtracker.org/chart-collection/u-s-spending-healthcare-changed-time/#item-nhe-trends_per-capita-out-of-pocket-expenditures-1970-2018" TargetMode="External"/><Relationship Id="rId15" Type="http://schemas.openxmlformats.org/officeDocument/2006/relationships/hyperlink" Target="https://jamanetwork.com/journals/jama/article-abstract/2762310" TargetMode="External"/><Relationship Id="rId10" Type="http://schemas.openxmlformats.org/officeDocument/2006/relationships/hyperlink" Target="https://www.cms.gov/Research-Statistics-Data-and-Systems/Statistics-Trends-and-Reports/NationalHealthExpendData/NHE-Fact-Sheet" TargetMode="External"/><Relationship Id="rId4" Type="http://schemas.openxmlformats.org/officeDocument/2006/relationships/hyperlink" Target="http://annals.org/aim/article/doi/10.7326/M19-2818" TargetMode="External"/><Relationship Id="rId9" Type="http://schemas.openxmlformats.org/officeDocument/2006/relationships/hyperlink" Target="https://news.gallup.com/poll/268094/millions-lost-someone-couldn-afford-treatment.aspx" TargetMode="External"/><Relationship Id="rId14" Type="http://schemas.openxmlformats.org/officeDocument/2006/relationships/hyperlink" Target="https://healthcostinstitute.org/images/pdfs/HCCI_2018_Health_Care_Cost_and_Utilization_Report.pdf"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commonwealthfund.org/sites/default/files/documents/___media_files_news_news_releases_2017_jul_mirror_mirror_release_final_7_12_17_rev_330pm.pdf" TargetMode="External"/><Relationship Id="rId13" Type="http://schemas.openxmlformats.org/officeDocument/2006/relationships/hyperlink" Target="https://www.commonwealthfund.org/publications/newsletter-article/2018/sep/focus-reducing-racial-disparities-health-care-confronting" TargetMode="External"/><Relationship Id="rId3" Type="http://schemas.openxmlformats.org/officeDocument/2006/relationships/hyperlink" Target="https://www.commonwealthfund.org/publications/fund-reports/2017/jul/mirror-mirror-2017-international-comparison-reflects-flaws-and" TargetMode="External"/><Relationship Id="rId7" Type="http://schemas.openxmlformats.org/officeDocument/2006/relationships/hyperlink" Target="https://www.healthsystemtracker.org/chart-collection/quality-u-s-healthcare-system-compare-countries/#item-healthcare-quality-and-access-haq-index-rating-2016" TargetMode="External"/><Relationship Id="rId12" Type="http://schemas.openxmlformats.org/officeDocument/2006/relationships/hyperlink" Target="https://www.ncbi.nlm.nih.gov/pmc/articles/PMC3416972/"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healthsystemtracker.org/chart-collection/quality-u-s-healthcare-system-compare-countries/#item-age-standardized-hospital-admission-rate-per-100000-population-for-asthma-chronic-obstructive-pulmonary-disease-congestive-heart-failure-and-diabetes-ages-15-and-over-2016-or-nearest-year" TargetMode="External"/><Relationship Id="rId11" Type="http://schemas.openxmlformats.org/officeDocument/2006/relationships/hyperlink" Target="https://www.kff.org/uninsured/issue-brief/key-facts-about-the-uninsured-population/" TargetMode="External"/><Relationship Id="rId5" Type="http://schemas.openxmlformats.org/officeDocument/2006/relationships/hyperlink" Target="https://www.healthsystemtracker.org/chart-collection/quality-u-s-healthcare-system-compare-countries/#item-the-rate-of-pregnancy-related-deaths-per-100000-live-births-1987-2016" TargetMode="External"/><Relationship Id="rId15" Type="http://schemas.openxmlformats.org/officeDocument/2006/relationships/hyperlink" Target="https://www.ahajournals.org/doi/full/10.1161/CIRCULATIONAHA.114.015124" TargetMode="External"/><Relationship Id="rId10" Type="http://schemas.openxmlformats.org/officeDocument/2006/relationships/hyperlink" Target="https://interactives.commonwealthfund.org/2017/july/mirror-mirror/" TargetMode="External"/><Relationship Id="rId4" Type="http://schemas.openxmlformats.org/officeDocument/2006/relationships/hyperlink" Target="https://www.commonwealthfund.org/publications/issue-briefs/2020/jan/us-health-care-global-perspective-2019" TargetMode="External"/><Relationship Id="rId9" Type="http://schemas.openxmlformats.org/officeDocument/2006/relationships/hyperlink" Target="https://pubmed.ncbi.nlm.nih.gov/24278694/" TargetMode="External"/><Relationship Id="rId14" Type="http://schemas.openxmlformats.org/officeDocument/2006/relationships/hyperlink" Target="https://www.healthsystemtracker.org/brief/long-term-trends-in-employer-based-coverage/"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www.commonwealthfund.org/sites/default/files/documents/___media_files_news_news_releases_2017_jul_mirror_mirror_release_final_7_12_17_rev_330pm.pdf" TargetMode="External"/><Relationship Id="rId13" Type="http://schemas.openxmlformats.org/officeDocument/2006/relationships/hyperlink" Target="https://www.commonwealthfund.org/publications/newsletter-article/2018/sep/focus-reducing-racial-disparities-health-care-confronting" TargetMode="External"/><Relationship Id="rId3" Type="http://schemas.openxmlformats.org/officeDocument/2006/relationships/hyperlink" Target="https://www.commonwealthfund.org/publications/fund-reports/2017/jul/mirror-mirror-2017-international-comparison-reflects-flaws-and" TargetMode="External"/><Relationship Id="rId7" Type="http://schemas.openxmlformats.org/officeDocument/2006/relationships/hyperlink" Target="https://www.healthsystemtracker.org/chart-collection/quality-u-s-healthcare-system-compare-countries/#item-healthcare-quality-and-access-haq-index-rating-2016" TargetMode="External"/><Relationship Id="rId12" Type="http://schemas.openxmlformats.org/officeDocument/2006/relationships/hyperlink" Target="https://www.ncbi.nlm.nih.gov/pmc/articles/PMC3416972/"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healthsystemtracker.org/chart-collection/quality-u-s-healthcare-system-compare-countries/#item-age-standardized-hospital-admission-rate-per-100000-population-for-asthma-chronic-obstructive-pulmonary-disease-congestive-heart-failure-and-diabetes-ages-15-and-over-2016-or-nearest-year" TargetMode="External"/><Relationship Id="rId11" Type="http://schemas.openxmlformats.org/officeDocument/2006/relationships/hyperlink" Target="https://www.kff.org/uninsured/issue-brief/key-facts-about-the-uninsured-population/" TargetMode="External"/><Relationship Id="rId5" Type="http://schemas.openxmlformats.org/officeDocument/2006/relationships/hyperlink" Target="https://www.healthsystemtracker.org/chart-collection/quality-u-s-healthcare-system-compare-countries/#item-the-rate-of-pregnancy-related-deaths-per-100000-live-births-1987-2016" TargetMode="External"/><Relationship Id="rId15" Type="http://schemas.openxmlformats.org/officeDocument/2006/relationships/hyperlink" Target="https://www.ahajournals.org/doi/full/10.1161/CIRCULATIONAHA.114.015124" TargetMode="External"/><Relationship Id="rId10" Type="http://schemas.openxmlformats.org/officeDocument/2006/relationships/hyperlink" Target="https://interactives.commonwealthfund.org/2017/july/mirror-mirror/" TargetMode="External"/><Relationship Id="rId4" Type="http://schemas.openxmlformats.org/officeDocument/2006/relationships/hyperlink" Target="https://www.commonwealthfund.org/publications/issue-briefs/2020/jan/us-health-care-global-perspective-2019" TargetMode="External"/><Relationship Id="rId9" Type="http://schemas.openxmlformats.org/officeDocument/2006/relationships/hyperlink" Target="https://pubmed.ncbi.nlm.nih.gov/24278694/" TargetMode="External"/><Relationship Id="rId14" Type="http://schemas.openxmlformats.org/officeDocument/2006/relationships/hyperlink" Target="https://www.healthsystemtracker.org/brief/long-term-trends-in-employer-based-coverag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Even before the COVID-19 pandemic, health care was a </a:t>
            </a:r>
            <a:r>
              <a:rPr lang="en-US" sz="1200" b="0" i="0" u="sng" strike="noStrike" kern="1200" dirty="0">
                <a:solidFill>
                  <a:schemeClr val="tx1"/>
                </a:solidFill>
                <a:effectLst/>
                <a:latin typeface="+mn-lt"/>
                <a:ea typeface="+mn-ea"/>
                <a:cs typeface="+mn-cs"/>
                <a:hlinkClick r:id="rId3"/>
              </a:rPr>
              <a:t>top</a:t>
            </a:r>
            <a:r>
              <a:rPr lang="en-US" sz="1200" b="0" i="0" u="none" strike="noStrike" kern="1200" dirty="0">
                <a:solidFill>
                  <a:schemeClr val="tx1"/>
                </a:solidFill>
                <a:effectLst/>
                <a:latin typeface="+mn-lt"/>
                <a:ea typeface="+mn-ea"/>
                <a:cs typeface="+mn-cs"/>
              </a:rPr>
              <a:t> issue for American voters. Candidates for national, state, and local offices have responded to voters’ demands for health care reform with their own proposals, ranging from the dismantling of public programs to the implementation of Medicare for All. Given such a wide range of proposals, voters may have a hard time knowing how a plan might impact health care coverage, costs, and outcomes, both for their own families and for the nation.</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Physicians for a National Health Program (</a:t>
            </a:r>
            <a:r>
              <a:rPr lang="en-US" sz="1200" b="0" i="0" u="sng" strike="noStrike" kern="1200" dirty="0">
                <a:solidFill>
                  <a:schemeClr val="tx1"/>
                </a:solidFill>
                <a:effectLst/>
                <a:latin typeface="+mn-lt"/>
                <a:ea typeface="+mn-ea"/>
                <a:cs typeface="+mn-cs"/>
                <a:hlinkClick r:id="rId4"/>
              </a:rPr>
              <a:t>PNHP</a:t>
            </a:r>
            <a:r>
              <a:rPr lang="en-US" sz="1200" b="0" i="0" u="none" strike="noStrike" kern="1200" dirty="0">
                <a:solidFill>
                  <a:schemeClr val="tx1"/>
                </a:solidFill>
                <a:effectLst/>
                <a:latin typeface="+mn-lt"/>
                <a:ea typeface="+mn-ea"/>
                <a:cs typeface="+mn-cs"/>
              </a:rPr>
              <a:t>) is a 23,000-member research and education organization dedicated to equitable and universal health coverage. PNHP’s </a:t>
            </a:r>
            <a:r>
              <a:rPr lang="en-US" sz="1200" b="0" i="0" u="sng" strike="noStrike" kern="1200" dirty="0">
                <a:solidFill>
                  <a:schemeClr val="tx1"/>
                </a:solidFill>
                <a:effectLst/>
                <a:latin typeface="+mn-lt"/>
                <a:ea typeface="+mn-ea"/>
                <a:cs typeface="+mn-cs"/>
                <a:hlinkClick r:id="rId5"/>
              </a:rPr>
              <a:t>Physicians Proposal</a:t>
            </a:r>
            <a:r>
              <a:rPr lang="en-US" sz="1200" b="0" i="0" u="none" strike="noStrike" kern="1200" dirty="0">
                <a:solidFill>
                  <a:schemeClr val="tx1"/>
                </a:solidFill>
                <a:effectLst/>
                <a:latin typeface="+mn-lt"/>
                <a:ea typeface="+mn-ea"/>
                <a:cs typeface="+mn-cs"/>
              </a:rPr>
              <a:t> provides a framework for achieving a national health program that provides universal and comprehensive coverage, including free choice of provider and hospital; lowers health costs at both the national and household level; and improves health outcomes and health equity. </a:t>
            </a:r>
          </a:p>
          <a:p>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Anyone can use this </a:t>
            </a:r>
            <a:r>
              <a:rPr lang="en-US" sz="1200" b="1" i="0" u="none" strike="noStrike" kern="1200" dirty="0">
                <a:solidFill>
                  <a:schemeClr val="tx1"/>
                </a:solidFill>
                <a:effectLst/>
                <a:latin typeface="+mn-lt"/>
                <a:ea typeface="+mn-ea"/>
                <a:cs typeface="+mn-cs"/>
              </a:rPr>
              <a:t>2020 Health Care Voters’ Guide</a:t>
            </a:r>
            <a:r>
              <a:rPr lang="en-US" sz="1200" b="0" i="0" u="none" strike="noStrike" kern="1200" dirty="0">
                <a:solidFill>
                  <a:schemeClr val="tx1"/>
                </a:solidFill>
                <a:effectLst/>
                <a:latin typeface="+mn-lt"/>
                <a:ea typeface="+mn-ea"/>
                <a:cs typeface="+mn-cs"/>
              </a:rPr>
              <a:t> as a tool for measuring a candidate’s health care proposal in three main categories: 1) coverage, 2) costs, and 3) outcomes. If a particular proposal does not address one or more of these questions, voters will know that the proposal is not comprehensive or fully developed. This guide can also be used to measure up health care bills in Congress, as well as non-legislative policy proposals like think-tank recommendations. </a:t>
            </a:r>
            <a:endParaRPr lang="en-US" dirty="0"/>
          </a:p>
        </p:txBody>
      </p:sp>
      <p:sp>
        <p:nvSpPr>
          <p:cNvPr id="4" name="Slide Number Placeholder 3"/>
          <p:cNvSpPr>
            <a:spLocks noGrp="1"/>
          </p:cNvSpPr>
          <p:nvPr>
            <p:ph type="sldNum" sz="quarter" idx="5"/>
          </p:nvPr>
        </p:nvSpPr>
        <p:spPr/>
        <p:txBody>
          <a:bodyPr/>
          <a:lstStyle/>
          <a:p>
            <a:fld id="{14C22042-ED39-0845-84FD-FD22A69983FA}" type="slidenum">
              <a:rPr lang="en-US" smtClean="0"/>
              <a:t>1</a:t>
            </a:fld>
            <a:endParaRPr lang="en-US"/>
          </a:p>
        </p:txBody>
      </p:sp>
    </p:spTree>
    <p:extLst>
      <p:ext uri="{BB962C8B-B14F-4D97-AF65-F5344CB8AC3E}">
        <p14:creationId xmlns:p14="http://schemas.microsoft.com/office/powerpoint/2010/main" val="263499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Even before the pandemic, </a:t>
            </a:r>
            <a:r>
              <a:rPr lang="en-US" sz="1200" b="0" i="0" u="sng" strike="noStrike" kern="1200" dirty="0">
                <a:solidFill>
                  <a:schemeClr val="tx1"/>
                </a:solidFill>
                <a:effectLst/>
                <a:latin typeface="+mn-lt"/>
                <a:ea typeface="+mn-ea"/>
                <a:cs typeface="+mn-cs"/>
                <a:hlinkClick r:id="rId3"/>
              </a:rPr>
              <a:t>43%</a:t>
            </a:r>
            <a:r>
              <a:rPr lang="en-US" sz="1200" b="0" i="0" u="none" strike="noStrike" kern="1200" dirty="0">
                <a:solidFill>
                  <a:schemeClr val="tx1"/>
                </a:solidFill>
                <a:effectLst/>
                <a:latin typeface="+mn-lt"/>
                <a:ea typeface="+mn-ea"/>
                <a:cs typeface="+mn-cs"/>
              </a:rPr>
              <a:t> of working-age adults lacked sufficient health coverage, meaning they were either uninsured, or had such high out-of-pocket costs that they could not afford needed care. A majority of Americans get their coverage through work, but work-based coverage is incredibly unstable. Before COVID-19, roughly </a:t>
            </a:r>
            <a:r>
              <a:rPr lang="en-US" sz="1200" b="0" i="0" u="sng" strike="noStrike" kern="1200" dirty="0">
                <a:solidFill>
                  <a:schemeClr val="tx1"/>
                </a:solidFill>
                <a:effectLst/>
                <a:latin typeface="+mn-lt"/>
                <a:ea typeface="+mn-ea"/>
                <a:cs typeface="+mn-cs"/>
                <a:hlinkClick r:id="rId4"/>
              </a:rPr>
              <a:t>2.8 million</a:t>
            </a:r>
            <a:r>
              <a:rPr lang="en-US" sz="1200" b="0" i="0" u="none" strike="noStrike" kern="1200" dirty="0">
                <a:solidFill>
                  <a:schemeClr val="tx1"/>
                </a:solidFill>
                <a:effectLst/>
                <a:latin typeface="+mn-lt"/>
                <a:ea typeface="+mn-ea"/>
                <a:cs typeface="+mn-cs"/>
              </a:rPr>
              <a:t> workers churned in or out of employer-based insurance plans </a:t>
            </a:r>
            <a:r>
              <a:rPr lang="en-US" sz="1200" b="0" i="1" u="none" strike="noStrike" kern="1200" dirty="0">
                <a:solidFill>
                  <a:schemeClr val="tx1"/>
                </a:solidFill>
                <a:effectLst/>
                <a:latin typeface="+mn-lt"/>
                <a:ea typeface="+mn-ea"/>
                <a:cs typeface="+mn-cs"/>
              </a:rPr>
              <a:t>every month</a:t>
            </a:r>
            <a:r>
              <a:rPr lang="en-US" sz="1200" b="0" i="0" u="none" strike="noStrike" kern="1200" dirty="0">
                <a:solidFill>
                  <a:schemeClr val="tx1"/>
                </a:solidFill>
                <a:effectLst/>
                <a:latin typeface="+mn-lt"/>
                <a:ea typeface="+mn-ea"/>
                <a:cs typeface="+mn-cs"/>
              </a:rPr>
              <a:t>. Since the onset of COVID-19, at least  </a:t>
            </a:r>
            <a:r>
              <a:rPr lang="en-US" sz="1200" b="0" i="0" u="sng" strike="noStrike" kern="1200" dirty="0">
                <a:solidFill>
                  <a:schemeClr val="tx1"/>
                </a:solidFill>
                <a:effectLst/>
                <a:latin typeface="+mn-lt"/>
                <a:ea typeface="+mn-ea"/>
                <a:cs typeface="+mn-cs"/>
                <a:hlinkClick r:id="rId4"/>
              </a:rPr>
              <a:t>6.2 million</a:t>
            </a:r>
            <a:r>
              <a:rPr lang="en-US" sz="1200" b="0" i="0" u="none" strike="noStrike" kern="1200" dirty="0">
                <a:solidFill>
                  <a:schemeClr val="tx1"/>
                </a:solidFill>
                <a:effectLst/>
                <a:latin typeface="+mn-lt"/>
                <a:ea typeface="+mn-ea"/>
                <a:cs typeface="+mn-cs"/>
              </a:rPr>
              <a:t> workers (and potentially as many as </a:t>
            </a:r>
            <a:r>
              <a:rPr lang="en-US" sz="1200" b="0" i="0" u="sng" strike="noStrike" kern="1200" dirty="0">
                <a:solidFill>
                  <a:schemeClr val="tx1"/>
                </a:solidFill>
                <a:effectLst/>
                <a:latin typeface="+mn-lt"/>
                <a:ea typeface="+mn-ea"/>
                <a:cs typeface="+mn-cs"/>
                <a:hlinkClick r:id="rId5"/>
              </a:rPr>
              <a:t>27 million</a:t>
            </a:r>
            <a:r>
              <a:rPr lang="en-US" sz="1200" b="0" i="0" u="none" strike="noStrike" kern="1200" dirty="0">
                <a:solidFill>
                  <a:schemeClr val="tx1"/>
                </a:solidFill>
                <a:effectLst/>
                <a:latin typeface="+mn-lt"/>
                <a:ea typeface="+mn-ea"/>
                <a:cs typeface="+mn-cs"/>
              </a:rPr>
              <a:t>) have lost employer-provided insurance.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cover everybody in the U.S., regardless of age, employment, income, or immigration status?</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Today, the type of insurance coverage you have is largely determined by demographic factors largely out of your control. For example, virtually </a:t>
            </a:r>
            <a:r>
              <a:rPr lang="en-US" sz="1200" b="0" i="0" u="sng" strike="noStrike" kern="1200" dirty="0">
                <a:solidFill>
                  <a:schemeClr val="tx1"/>
                </a:solidFill>
                <a:effectLst/>
                <a:latin typeface="+mn-lt"/>
                <a:ea typeface="+mn-ea"/>
                <a:cs typeface="+mn-cs"/>
                <a:hlinkClick r:id="rId6"/>
              </a:rPr>
              <a:t>everyone</a:t>
            </a:r>
            <a:r>
              <a:rPr lang="en-US" sz="1200" b="0" i="0" u="none" strike="noStrike" kern="1200" dirty="0">
                <a:solidFill>
                  <a:schemeClr val="tx1"/>
                </a:solidFill>
                <a:effectLst/>
                <a:latin typeface="+mn-lt"/>
                <a:ea typeface="+mn-ea"/>
                <a:cs typeface="+mn-cs"/>
              </a:rPr>
              <a:t> in the U.S. aged 65 or older has coverage through Medicare, and </a:t>
            </a:r>
            <a:r>
              <a:rPr lang="en-US" sz="1200" b="0" i="0" u="sng" strike="noStrike" kern="1200" dirty="0">
                <a:solidFill>
                  <a:schemeClr val="tx1"/>
                </a:solidFill>
                <a:effectLst/>
                <a:latin typeface="+mn-lt"/>
                <a:ea typeface="+mn-ea"/>
                <a:cs typeface="+mn-cs"/>
                <a:hlinkClick r:id="rId6"/>
              </a:rPr>
              <a:t>94%</a:t>
            </a:r>
            <a:r>
              <a:rPr lang="en-US" sz="1200" b="0" i="0" u="none" strike="noStrike" kern="1200" dirty="0">
                <a:solidFill>
                  <a:schemeClr val="tx1"/>
                </a:solidFill>
                <a:effectLst/>
                <a:latin typeface="+mn-lt"/>
                <a:ea typeface="+mn-ea"/>
                <a:cs typeface="+mn-cs"/>
              </a:rPr>
              <a:t> of children are covered through their parents or public programs like CHIP/Medicaid. But because employer-based insurance is so unstable, working-age adults have the lowest rate of coverage. The uninsured rate is highest among low-income families, people of color (especially Black and Hispanic people), and noncitizen immigrants, of whom nearly </a:t>
            </a:r>
            <a:r>
              <a:rPr lang="en-US" sz="1200" b="0" i="0" u="sng" strike="noStrike" kern="1200" dirty="0">
                <a:solidFill>
                  <a:schemeClr val="tx1"/>
                </a:solidFill>
                <a:effectLst/>
                <a:latin typeface="+mn-lt"/>
                <a:ea typeface="+mn-ea"/>
                <a:cs typeface="+mn-cs"/>
                <a:hlinkClick r:id="rId6"/>
              </a:rPr>
              <a:t>30%</a:t>
            </a:r>
            <a:r>
              <a:rPr lang="en-US" sz="1200" b="0" i="0" u="none" strike="noStrike" kern="1200" dirty="0">
                <a:solidFill>
                  <a:schemeClr val="tx1"/>
                </a:solidFill>
                <a:effectLst/>
                <a:latin typeface="+mn-lt"/>
                <a:ea typeface="+mn-ea"/>
                <a:cs typeface="+mn-cs"/>
              </a:rPr>
              <a:t> lack coverage.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cover health services for </a:t>
            </a:r>
            <a:r>
              <a:rPr lang="en-US" sz="1200" b="1" i="1" u="none" strike="noStrike" kern="1200" dirty="0">
                <a:solidFill>
                  <a:schemeClr val="tx1"/>
                </a:solidFill>
                <a:effectLst/>
                <a:latin typeface="+mn-lt"/>
                <a:ea typeface="+mn-ea"/>
                <a:cs typeface="+mn-cs"/>
              </a:rPr>
              <a:t>all </a:t>
            </a:r>
            <a:r>
              <a:rPr lang="en-US" sz="1200" b="1" i="0" u="none" strike="noStrike" kern="1200" dirty="0">
                <a:solidFill>
                  <a:schemeClr val="tx1"/>
                </a:solidFill>
                <a:effectLst/>
                <a:latin typeface="+mn-lt"/>
                <a:ea typeface="+mn-ea"/>
                <a:cs typeface="+mn-cs"/>
              </a:rPr>
              <a:t>parts of the body, including for mental health, dental, vision, hearing, maternal and reproductive health, prescriptions, and long-term care?</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Most insurance plans — including Medicare —  do not cover major parts of the human body, such as the brain (mental health), mouth (dental), eyes (vision), and ears (hearing aids). As a result, more than half (</a:t>
            </a:r>
            <a:r>
              <a:rPr lang="en-US" sz="1200" b="0" i="0" u="sng" strike="noStrike" kern="1200" dirty="0">
                <a:solidFill>
                  <a:schemeClr val="tx1"/>
                </a:solidFill>
                <a:effectLst/>
                <a:latin typeface="+mn-lt"/>
                <a:ea typeface="+mn-ea"/>
                <a:cs typeface="+mn-cs"/>
                <a:hlinkClick r:id="rId7"/>
              </a:rPr>
              <a:t>57%</a:t>
            </a:r>
            <a:r>
              <a:rPr lang="en-US" sz="1200" b="0" i="0" u="none" strike="noStrike" kern="1200" dirty="0">
                <a:solidFill>
                  <a:schemeClr val="tx1"/>
                </a:solidFill>
                <a:effectLst/>
                <a:latin typeface="+mn-lt"/>
                <a:ea typeface="+mn-ea"/>
                <a:cs typeface="+mn-cs"/>
              </a:rPr>
              <a:t>) of American adults with mental illness could not get treatment. About a quarter of Americans have no dental coverage, and </a:t>
            </a:r>
            <a:r>
              <a:rPr lang="en-US" sz="1200" b="0" i="0" u="sng" strike="noStrike" kern="1200" dirty="0">
                <a:solidFill>
                  <a:schemeClr val="tx1"/>
                </a:solidFill>
                <a:effectLst/>
                <a:latin typeface="+mn-lt"/>
                <a:ea typeface="+mn-ea"/>
                <a:cs typeface="+mn-cs"/>
                <a:hlinkClick r:id="rId8"/>
              </a:rPr>
              <a:t>80%</a:t>
            </a:r>
            <a:r>
              <a:rPr lang="en-US" sz="1200" b="0" i="0" u="none" strike="noStrike" kern="1200" dirty="0">
                <a:solidFill>
                  <a:schemeClr val="tx1"/>
                </a:solidFill>
                <a:effectLst/>
                <a:latin typeface="+mn-lt"/>
                <a:ea typeface="+mn-ea"/>
                <a:cs typeface="+mn-cs"/>
              </a:rPr>
              <a:t> say they delayed seeking dental care due to cost. Moreover, nearly </a:t>
            </a:r>
            <a:r>
              <a:rPr lang="en-US" sz="1200" b="0" i="0" u="sng" strike="noStrike" kern="1200" dirty="0">
                <a:solidFill>
                  <a:schemeClr val="tx1"/>
                </a:solidFill>
                <a:effectLst/>
                <a:latin typeface="+mn-lt"/>
                <a:ea typeface="+mn-ea"/>
                <a:cs typeface="+mn-cs"/>
                <a:hlinkClick r:id="rId9"/>
              </a:rPr>
              <a:t>one in four</a:t>
            </a:r>
            <a:r>
              <a:rPr lang="en-US" sz="1200" b="0" i="0" u="none" strike="noStrike" kern="1200" dirty="0">
                <a:solidFill>
                  <a:schemeClr val="tx1"/>
                </a:solidFill>
                <a:effectLst/>
                <a:latin typeface="+mn-lt"/>
                <a:ea typeface="+mn-ea"/>
                <a:cs typeface="+mn-cs"/>
              </a:rPr>
              <a:t> Americans struggle to afford their prescription drugs and nearly three in ten (</a:t>
            </a:r>
            <a:r>
              <a:rPr lang="en-US" sz="1200" b="0" i="0" u="sng" strike="noStrike" kern="1200" dirty="0">
                <a:solidFill>
                  <a:schemeClr val="tx1"/>
                </a:solidFill>
                <a:effectLst/>
                <a:latin typeface="+mn-lt"/>
                <a:ea typeface="+mn-ea"/>
                <a:cs typeface="+mn-cs"/>
                <a:hlinkClick r:id="rId9"/>
              </a:rPr>
              <a:t>29%</a:t>
            </a:r>
            <a:r>
              <a:rPr lang="en-US" sz="1200" b="0" i="0" u="none" strike="noStrike" kern="1200" dirty="0">
                <a:solidFill>
                  <a:schemeClr val="tx1"/>
                </a:solidFill>
                <a:effectLst/>
                <a:latin typeface="+mn-lt"/>
                <a:ea typeface="+mn-ea"/>
                <a:cs typeface="+mn-cs"/>
              </a:rPr>
              <a:t>) report not taking their medicines as prescribed due to cost.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include free choice of doctor and hospital?</a:t>
            </a:r>
          </a:p>
          <a:p>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Private insurance companies restrict patients’ choice of doctor and hospital to a constantly changing list of “in-network” providers. Each year, patients must ensure their doctor is still in-network; if not, they must start all over with a new provider, or face catastrophic surprise bills from going to an out-of-network doctor or hospital. These networks are especially dangerous for rural patients who are forced to travel </a:t>
            </a:r>
            <a:r>
              <a:rPr lang="en-US" sz="1200" b="0" i="0" u="sng" strike="noStrike" kern="1200" dirty="0">
                <a:solidFill>
                  <a:schemeClr val="tx1"/>
                </a:solidFill>
                <a:effectLst/>
                <a:latin typeface="+mn-lt"/>
                <a:ea typeface="+mn-ea"/>
                <a:cs typeface="+mn-cs"/>
                <a:hlinkClick r:id="rId10"/>
              </a:rPr>
              <a:t>100 miles</a:t>
            </a:r>
            <a:r>
              <a:rPr lang="en-US" sz="1200" b="0" i="0" u="none" strike="noStrike" kern="1200" dirty="0">
                <a:solidFill>
                  <a:schemeClr val="tx1"/>
                </a:solidFill>
                <a:effectLst/>
                <a:latin typeface="+mn-lt"/>
                <a:ea typeface="+mn-ea"/>
                <a:cs typeface="+mn-cs"/>
              </a:rPr>
              <a:t> or more to access “in-network” care. </a:t>
            </a:r>
            <a:br>
              <a:rPr lang="en-US" sz="1200" b="0" i="0" u="none" strike="noStrike"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14C22042-ED39-0845-84FD-FD22A69983FA}" type="slidenum">
              <a:rPr lang="en-US" smtClean="0"/>
              <a:t>6</a:t>
            </a:fld>
            <a:endParaRPr lang="en-US"/>
          </a:p>
        </p:txBody>
      </p:sp>
    </p:spTree>
    <p:extLst>
      <p:ext uri="{BB962C8B-B14F-4D97-AF65-F5344CB8AC3E}">
        <p14:creationId xmlns:p14="http://schemas.microsoft.com/office/powerpoint/2010/main" val="733179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Even before the pandemic, </a:t>
            </a:r>
            <a:r>
              <a:rPr lang="en-US" sz="1200" b="0" i="0" u="sng" strike="noStrike" kern="1200" dirty="0">
                <a:solidFill>
                  <a:schemeClr val="tx1"/>
                </a:solidFill>
                <a:effectLst/>
                <a:latin typeface="+mn-lt"/>
                <a:ea typeface="+mn-ea"/>
                <a:cs typeface="+mn-cs"/>
                <a:hlinkClick r:id="rId3"/>
              </a:rPr>
              <a:t>43%</a:t>
            </a:r>
            <a:r>
              <a:rPr lang="en-US" sz="1200" b="0" i="0" u="none" strike="noStrike" kern="1200" dirty="0">
                <a:solidFill>
                  <a:schemeClr val="tx1"/>
                </a:solidFill>
                <a:effectLst/>
                <a:latin typeface="+mn-lt"/>
                <a:ea typeface="+mn-ea"/>
                <a:cs typeface="+mn-cs"/>
              </a:rPr>
              <a:t> of working-age adults lacked sufficient health coverage, meaning they were either uninsured, or had such high out-of-pocket costs that they could not afford needed care. A majority of Americans get their coverage through work, but work-based coverage is incredibly unstable. Before COVID-19, roughly </a:t>
            </a:r>
            <a:r>
              <a:rPr lang="en-US" sz="1200" b="0" i="0" u="sng" strike="noStrike" kern="1200" dirty="0">
                <a:solidFill>
                  <a:schemeClr val="tx1"/>
                </a:solidFill>
                <a:effectLst/>
                <a:latin typeface="+mn-lt"/>
                <a:ea typeface="+mn-ea"/>
                <a:cs typeface="+mn-cs"/>
                <a:hlinkClick r:id="rId4"/>
              </a:rPr>
              <a:t>2.8 million</a:t>
            </a:r>
            <a:r>
              <a:rPr lang="en-US" sz="1200" b="0" i="0" u="none" strike="noStrike" kern="1200" dirty="0">
                <a:solidFill>
                  <a:schemeClr val="tx1"/>
                </a:solidFill>
                <a:effectLst/>
                <a:latin typeface="+mn-lt"/>
                <a:ea typeface="+mn-ea"/>
                <a:cs typeface="+mn-cs"/>
              </a:rPr>
              <a:t> workers churned in or out of employer-based insurance plans </a:t>
            </a:r>
            <a:r>
              <a:rPr lang="en-US" sz="1200" b="0" i="1" u="none" strike="noStrike" kern="1200" dirty="0">
                <a:solidFill>
                  <a:schemeClr val="tx1"/>
                </a:solidFill>
                <a:effectLst/>
                <a:latin typeface="+mn-lt"/>
                <a:ea typeface="+mn-ea"/>
                <a:cs typeface="+mn-cs"/>
              </a:rPr>
              <a:t>every month</a:t>
            </a:r>
            <a:r>
              <a:rPr lang="en-US" sz="1200" b="0" i="0" u="none" strike="noStrike" kern="1200" dirty="0">
                <a:solidFill>
                  <a:schemeClr val="tx1"/>
                </a:solidFill>
                <a:effectLst/>
                <a:latin typeface="+mn-lt"/>
                <a:ea typeface="+mn-ea"/>
                <a:cs typeface="+mn-cs"/>
              </a:rPr>
              <a:t>. Since the onset of COVID-19, at least  </a:t>
            </a:r>
            <a:r>
              <a:rPr lang="en-US" sz="1200" b="0" i="0" u="sng" strike="noStrike" kern="1200" dirty="0">
                <a:solidFill>
                  <a:schemeClr val="tx1"/>
                </a:solidFill>
                <a:effectLst/>
                <a:latin typeface="+mn-lt"/>
                <a:ea typeface="+mn-ea"/>
                <a:cs typeface="+mn-cs"/>
                <a:hlinkClick r:id="rId4"/>
              </a:rPr>
              <a:t>6.2 million</a:t>
            </a:r>
            <a:r>
              <a:rPr lang="en-US" sz="1200" b="0" i="0" u="none" strike="noStrike" kern="1200" dirty="0">
                <a:solidFill>
                  <a:schemeClr val="tx1"/>
                </a:solidFill>
                <a:effectLst/>
                <a:latin typeface="+mn-lt"/>
                <a:ea typeface="+mn-ea"/>
                <a:cs typeface="+mn-cs"/>
              </a:rPr>
              <a:t> workers (and potentially as many as </a:t>
            </a:r>
            <a:r>
              <a:rPr lang="en-US" sz="1200" b="0" i="0" u="sng" strike="noStrike" kern="1200" dirty="0">
                <a:solidFill>
                  <a:schemeClr val="tx1"/>
                </a:solidFill>
                <a:effectLst/>
                <a:latin typeface="+mn-lt"/>
                <a:ea typeface="+mn-ea"/>
                <a:cs typeface="+mn-cs"/>
                <a:hlinkClick r:id="rId5"/>
              </a:rPr>
              <a:t>27 million</a:t>
            </a:r>
            <a:r>
              <a:rPr lang="en-US" sz="1200" b="0" i="0" u="none" strike="noStrike" kern="1200" dirty="0">
                <a:solidFill>
                  <a:schemeClr val="tx1"/>
                </a:solidFill>
                <a:effectLst/>
                <a:latin typeface="+mn-lt"/>
                <a:ea typeface="+mn-ea"/>
                <a:cs typeface="+mn-cs"/>
              </a:rPr>
              <a:t>) have lost employer-provided insurance.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cover everybody in the U.S., regardless of age, employment, income, or immigration status?</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Today, the type of insurance coverage you have is largely determined by demographic factors largely out of your control. For example, virtually </a:t>
            </a:r>
            <a:r>
              <a:rPr lang="en-US" sz="1200" b="0" i="0" u="sng" strike="noStrike" kern="1200" dirty="0">
                <a:solidFill>
                  <a:schemeClr val="tx1"/>
                </a:solidFill>
                <a:effectLst/>
                <a:latin typeface="+mn-lt"/>
                <a:ea typeface="+mn-ea"/>
                <a:cs typeface="+mn-cs"/>
                <a:hlinkClick r:id="rId6"/>
              </a:rPr>
              <a:t>everyone</a:t>
            </a:r>
            <a:r>
              <a:rPr lang="en-US" sz="1200" b="0" i="0" u="none" strike="noStrike" kern="1200" dirty="0">
                <a:solidFill>
                  <a:schemeClr val="tx1"/>
                </a:solidFill>
                <a:effectLst/>
                <a:latin typeface="+mn-lt"/>
                <a:ea typeface="+mn-ea"/>
                <a:cs typeface="+mn-cs"/>
              </a:rPr>
              <a:t> in the U.S. aged 65 or older has coverage through Medicare, and </a:t>
            </a:r>
            <a:r>
              <a:rPr lang="en-US" sz="1200" b="0" i="0" u="sng" strike="noStrike" kern="1200" dirty="0">
                <a:solidFill>
                  <a:schemeClr val="tx1"/>
                </a:solidFill>
                <a:effectLst/>
                <a:latin typeface="+mn-lt"/>
                <a:ea typeface="+mn-ea"/>
                <a:cs typeface="+mn-cs"/>
                <a:hlinkClick r:id="rId6"/>
              </a:rPr>
              <a:t>94%</a:t>
            </a:r>
            <a:r>
              <a:rPr lang="en-US" sz="1200" b="0" i="0" u="none" strike="noStrike" kern="1200" dirty="0">
                <a:solidFill>
                  <a:schemeClr val="tx1"/>
                </a:solidFill>
                <a:effectLst/>
                <a:latin typeface="+mn-lt"/>
                <a:ea typeface="+mn-ea"/>
                <a:cs typeface="+mn-cs"/>
              </a:rPr>
              <a:t> of children are covered through their parents or public programs like CHIP/Medicaid. But because employer-based insurance is so unstable, working-age adults have the lowest rate of coverage. The uninsured rate is highest among low-income families, people of color (especially Black and Hispanic people), and noncitizen immigrants, of whom nearly </a:t>
            </a:r>
            <a:r>
              <a:rPr lang="en-US" sz="1200" b="0" i="0" u="sng" strike="noStrike" kern="1200" dirty="0">
                <a:solidFill>
                  <a:schemeClr val="tx1"/>
                </a:solidFill>
                <a:effectLst/>
                <a:latin typeface="+mn-lt"/>
                <a:ea typeface="+mn-ea"/>
                <a:cs typeface="+mn-cs"/>
                <a:hlinkClick r:id="rId6"/>
              </a:rPr>
              <a:t>30%</a:t>
            </a:r>
            <a:r>
              <a:rPr lang="en-US" sz="1200" b="0" i="0" u="none" strike="noStrike" kern="1200" dirty="0">
                <a:solidFill>
                  <a:schemeClr val="tx1"/>
                </a:solidFill>
                <a:effectLst/>
                <a:latin typeface="+mn-lt"/>
                <a:ea typeface="+mn-ea"/>
                <a:cs typeface="+mn-cs"/>
              </a:rPr>
              <a:t> lack coverage.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cover health services for </a:t>
            </a:r>
            <a:r>
              <a:rPr lang="en-US" sz="1200" b="1" i="1" u="none" strike="noStrike" kern="1200" dirty="0">
                <a:solidFill>
                  <a:schemeClr val="tx1"/>
                </a:solidFill>
                <a:effectLst/>
                <a:latin typeface="+mn-lt"/>
                <a:ea typeface="+mn-ea"/>
                <a:cs typeface="+mn-cs"/>
              </a:rPr>
              <a:t>all </a:t>
            </a:r>
            <a:r>
              <a:rPr lang="en-US" sz="1200" b="1" i="0" u="none" strike="noStrike" kern="1200" dirty="0">
                <a:solidFill>
                  <a:schemeClr val="tx1"/>
                </a:solidFill>
                <a:effectLst/>
                <a:latin typeface="+mn-lt"/>
                <a:ea typeface="+mn-ea"/>
                <a:cs typeface="+mn-cs"/>
              </a:rPr>
              <a:t>parts of the body, including for mental health, dental, vision, hearing, maternal and reproductive health, prescriptions, and long-term care?</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Most insurance plans — including Medicare —  do not cover major parts of the human body, such as the brain (mental health), mouth (dental), eyes (vision), and ears (hearing aids). As a result, more than half (</a:t>
            </a:r>
            <a:r>
              <a:rPr lang="en-US" sz="1200" b="0" i="0" u="sng" strike="noStrike" kern="1200" dirty="0">
                <a:solidFill>
                  <a:schemeClr val="tx1"/>
                </a:solidFill>
                <a:effectLst/>
                <a:latin typeface="+mn-lt"/>
                <a:ea typeface="+mn-ea"/>
                <a:cs typeface="+mn-cs"/>
                <a:hlinkClick r:id="rId7"/>
              </a:rPr>
              <a:t>57%</a:t>
            </a:r>
            <a:r>
              <a:rPr lang="en-US" sz="1200" b="0" i="0" u="none" strike="noStrike" kern="1200" dirty="0">
                <a:solidFill>
                  <a:schemeClr val="tx1"/>
                </a:solidFill>
                <a:effectLst/>
                <a:latin typeface="+mn-lt"/>
                <a:ea typeface="+mn-ea"/>
                <a:cs typeface="+mn-cs"/>
              </a:rPr>
              <a:t>) of American adults with mental illness could not get treatment. About a quarter of Americans have no dental coverage, and </a:t>
            </a:r>
            <a:r>
              <a:rPr lang="en-US" sz="1200" b="0" i="0" u="sng" strike="noStrike" kern="1200" dirty="0">
                <a:solidFill>
                  <a:schemeClr val="tx1"/>
                </a:solidFill>
                <a:effectLst/>
                <a:latin typeface="+mn-lt"/>
                <a:ea typeface="+mn-ea"/>
                <a:cs typeface="+mn-cs"/>
                <a:hlinkClick r:id="rId8"/>
              </a:rPr>
              <a:t>80%</a:t>
            </a:r>
            <a:r>
              <a:rPr lang="en-US" sz="1200" b="0" i="0" u="none" strike="noStrike" kern="1200" dirty="0">
                <a:solidFill>
                  <a:schemeClr val="tx1"/>
                </a:solidFill>
                <a:effectLst/>
                <a:latin typeface="+mn-lt"/>
                <a:ea typeface="+mn-ea"/>
                <a:cs typeface="+mn-cs"/>
              </a:rPr>
              <a:t> say they delayed seeking dental care due to cost. Moreover, nearly </a:t>
            </a:r>
            <a:r>
              <a:rPr lang="en-US" sz="1200" b="0" i="0" u="sng" strike="noStrike" kern="1200" dirty="0">
                <a:solidFill>
                  <a:schemeClr val="tx1"/>
                </a:solidFill>
                <a:effectLst/>
                <a:latin typeface="+mn-lt"/>
                <a:ea typeface="+mn-ea"/>
                <a:cs typeface="+mn-cs"/>
                <a:hlinkClick r:id="rId9"/>
              </a:rPr>
              <a:t>one in four</a:t>
            </a:r>
            <a:r>
              <a:rPr lang="en-US" sz="1200" b="0" i="0" u="none" strike="noStrike" kern="1200" dirty="0">
                <a:solidFill>
                  <a:schemeClr val="tx1"/>
                </a:solidFill>
                <a:effectLst/>
                <a:latin typeface="+mn-lt"/>
                <a:ea typeface="+mn-ea"/>
                <a:cs typeface="+mn-cs"/>
              </a:rPr>
              <a:t> Americans struggle to afford their prescription drugs and nearly three in ten (</a:t>
            </a:r>
            <a:r>
              <a:rPr lang="en-US" sz="1200" b="0" i="0" u="sng" strike="noStrike" kern="1200" dirty="0">
                <a:solidFill>
                  <a:schemeClr val="tx1"/>
                </a:solidFill>
                <a:effectLst/>
                <a:latin typeface="+mn-lt"/>
                <a:ea typeface="+mn-ea"/>
                <a:cs typeface="+mn-cs"/>
                <a:hlinkClick r:id="rId9"/>
              </a:rPr>
              <a:t>29%</a:t>
            </a:r>
            <a:r>
              <a:rPr lang="en-US" sz="1200" b="0" i="0" u="none" strike="noStrike" kern="1200" dirty="0">
                <a:solidFill>
                  <a:schemeClr val="tx1"/>
                </a:solidFill>
                <a:effectLst/>
                <a:latin typeface="+mn-lt"/>
                <a:ea typeface="+mn-ea"/>
                <a:cs typeface="+mn-cs"/>
              </a:rPr>
              <a:t>) report not taking their medicines as prescribed due to cost.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include free choice of doctor and hospital?</a:t>
            </a:r>
          </a:p>
          <a:p>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Private insurance companies restrict patients’ choice of doctor and hospital to a constantly changing list of “in-network” providers. Each year, patients must ensure their doctor is still in-network; if not, they must start all over with a new provider, or face catastrophic surprise bills from going to an out-of-network doctor or hospital. These networks are especially dangerous for rural patients who are forced to travel </a:t>
            </a:r>
            <a:r>
              <a:rPr lang="en-US" sz="1200" b="0" i="0" u="sng" strike="noStrike" kern="1200" dirty="0">
                <a:solidFill>
                  <a:schemeClr val="tx1"/>
                </a:solidFill>
                <a:effectLst/>
                <a:latin typeface="+mn-lt"/>
                <a:ea typeface="+mn-ea"/>
                <a:cs typeface="+mn-cs"/>
                <a:hlinkClick r:id="rId10"/>
              </a:rPr>
              <a:t>100 miles</a:t>
            </a:r>
            <a:r>
              <a:rPr lang="en-US" sz="1200" b="0" i="0" u="none" strike="noStrike" kern="1200" dirty="0">
                <a:solidFill>
                  <a:schemeClr val="tx1"/>
                </a:solidFill>
                <a:effectLst/>
                <a:latin typeface="+mn-lt"/>
                <a:ea typeface="+mn-ea"/>
                <a:cs typeface="+mn-cs"/>
              </a:rPr>
              <a:t> or more to access “in-network” care. </a:t>
            </a:r>
            <a:br>
              <a:rPr lang="en-US" sz="1200" b="0" i="0" u="none" strike="noStrike"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14C22042-ED39-0845-84FD-FD22A69983FA}" type="slidenum">
              <a:rPr lang="en-US" smtClean="0"/>
              <a:t>7</a:t>
            </a:fld>
            <a:endParaRPr lang="en-US"/>
          </a:p>
        </p:txBody>
      </p:sp>
    </p:spTree>
    <p:extLst>
      <p:ext uri="{BB962C8B-B14F-4D97-AF65-F5344CB8AC3E}">
        <p14:creationId xmlns:p14="http://schemas.microsoft.com/office/powerpoint/2010/main" val="2945938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dirty="0">
                <a:solidFill>
                  <a:schemeClr val="tx1"/>
                </a:solidFill>
                <a:effectLst/>
                <a:latin typeface="+mn-lt"/>
                <a:ea typeface="+mn-ea"/>
                <a:cs typeface="+mn-cs"/>
              </a:rPr>
              <a:t>Will this plan reduce health costs for a majority of American households?</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A family of four with average income and health needs spends </a:t>
            </a:r>
            <a:r>
              <a:rPr lang="en-US" sz="1200" b="0" i="0" u="sng" strike="noStrike" kern="1200" dirty="0">
                <a:solidFill>
                  <a:schemeClr val="tx1"/>
                </a:solidFill>
                <a:effectLst/>
                <a:latin typeface="+mn-lt"/>
                <a:ea typeface="+mn-ea"/>
                <a:cs typeface="+mn-cs"/>
                <a:hlinkClick r:id="rId3"/>
              </a:rPr>
              <a:t>$18,750</a:t>
            </a:r>
            <a:r>
              <a:rPr lang="en-US" sz="1200" b="0" i="0" u="none" strike="noStrike" kern="1200" dirty="0">
                <a:solidFill>
                  <a:schemeClr val="tx1"/>
                </a:solidFill>
                <a:effectLst/>
                <a:latin typeface="+mn-lt"/>
                <a:ea typeface="+mn-ea"/>
                <a:cs typeface="+mn-cs"/>
              </a:rPr>
              <a:t> per year on health care, including $4,400 in insurance premiums; $3,200 in out-of-pocket costs like copays, deductibles and prescriptions; and more than $11,000 in federal, state, and local taxes that pay for programs like Medicaid and subsidies for private insurance.</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Because our health system is so fragmented and dominated by profit-based insurance companies, much of this spending doesn’t actually pay for medical services. Administrative overhead costs each American </a:t>
            </a:r>
            <a:r>
              <a:rPr lang="en-US" sz="1200" b="0" i="0" u="sng" strike="noStrike" kern="1200" dirty="0">
                <a:solidFill>
                  <a:schemeClr val="tx1"/>
                </a:solidFill>
                <a:effectLst/>
                <a:latin typeface="+mn-lt"/>
                <a:ea typeface="+mn-ea"/>
                <a:cs typeface="+mn-cs"/>
                <a:hlinkClick r:id="rId4"/>
              </a:rPr>
              <a:t>$2,479</a:t>
            </a:r>
            <a:r>
              <a:rPr lang="en-US" sz="1200" b="0" i="0" u="none" strike="noStrike" kern="1200" dirty="0">
                <a:solidFill>
                  <a:schemeClr val="tx1"/>
                </a:solidFill>
                <a:effectLst/>
                <a:latin typeface="+mn-lt"/>
                <a:ea typeface="+mn-ea"/>
                <a:cs typeface="+mn-cs"/>
              </a:rPr>
              <a:t> each year, compared to $551 per person in Canada’s single-payer system. Private insurance overhead and profits alone costs each American $844 annually.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eliminate out-of-pocket costs like copays and deductibles that discourage patients from seeking care?</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Each American spends an average of </a:t>
            </a:r>
            <a:r>
              <a:rPr lang="en-US" sz="1200" b="0" i="0" u="sng" strike="noStrike" kern="1200" dirty="0">
                <a:solidFill>
                  <a:schemeClr val="tx1"/>
                </a:solidFill>
                <a:effectLst/>
                <a:latin typeface="+mn-lt"/>
                <a:ea typeface="+mn-ea"/>
                <a:cs typeface="+mn-cs"/>
                <a:hlinkClick r:id="rId5"/>
              </a:rPr>
              <a:t>$1,150</a:t>
            </a:r>
            <a:r>
              <a:rPr lang="en-US" sz="1200" b="0" i="0" u="none" strike="noStrike" kern="1200" dirty="0">
                <a:solidFill>
                  <a:schemeClr val="tx1"/>
                </a:solidFill>
                <a:effectLst/>
                <a:latin typeface="+mn-lt"/>
                <a:ea typeface="+mn-ea"/>
                <a:cs typeface="+mn-cs"/>
              </a:rPr>
              <a:t> each year on patient “cost-sharing” such as copays and deductibles. Research </a:t>
            </a:r>
            <a:r>
              <a:rPr lang="en-US" sz="1200" b="0" i="0" u="sng" strike="noStrike" kern="1200" dirty="0">
                <a:solidFill>
                  <a:schemeClr val="tx1"/>
                </a:solidFill>
                <a:effectLst/>
                <a:latin typeface="+mn-lt"/>
                <a:ea typeface="+mn-ea"/>
                <a:cs typeface="+mn-cs"/>
                <a:hlinkClick r:id="rId6"/>
              </a:rPr>
              <a:t>shows</a:t>
            </a:r>
            <a:r>
              <a:rPr lang="en-US" sz="1200" b="0" i="0" u="none" strike="noStrike" kern="1200" dirty="0">
                <a:solidFill>
                  <a:schemeClr val="tx1"/>
                </a:solidFill>
                <a:effectLst/>
                <a:latin typeface="+mn-lt"/>
                <a:ea typeface="+mn-ea"/>
                <a:cs typeface="+mn-cs"/>
              </a:rPr>
              <a:t> that even modest cost-sharing deters patients from seeking needed care. For example, children with asthma whose insurance plan required higher copays used fewer medications but had a </a:t>
            </a:r>
            <a:r>
              <a:rPr lang="en-US" sz="1200" b="0" i="0" u="sng" strike="noStrike" kern="1200" dirty="0">
                <a:solidFill>
                  <a:schemeClr val="tx1"/>
                </a:solidFill>
                <a:effectLst/>
                <a:latin typeface="+mn-lt"/>
                <a:ea typeface="+mn-ea"/>
                <a:cs typeface="+mn-cs"/>
                <a:hlinkClick r:id="rId7"/>
              </a:rPr>
              <a:t>41%</a:t>
            </a:r>
            <a:r>
              <a:rPr lang="en-US" sz="1200" b="0" i="0" u="none" strike="noStrike" kern="1200" dirty="0">
                <a:solidFill>
                  <a:schemeClr val="tx1"/>
                </a:solidFill>
                <a:effectLst/>
                <a:latin typeface="+mn-lt"/>
                <a:ea typeface="+mn-ea"/>
                <a:cs typeface="+mn-cs"/>
              </a:rPr>
              <a:t> greater risk of asthma-related hospitalization. Families with high-deductible health plans were </a:t>
            </a:r>
            <a:r>
              <a:rPr lang="en-US" sz="1200" b="0" i="0" u="sng" strike="noStrike" kern="1200" dirty="0">
                <a:solidFill>
                  <a:schemeClr val="tx1"/>
                </a:solidFill>
                <a:effectLst/>
                <a:latin typeface="+mn-lt"/>
                <a:ea typeface="+mn-ea"/>
                <a:cs typeface="+mn-cs"/>
                <a:hlinkClick r:id="rId8"/>
              </a:rPr>
              <a:t>three to four times</a:t>
            </a:r>
            <a:r>
              <a:rPr lang="en-US" sz="1200" b="0" i="0" u="none" strike="noStrike" kern="1200" dirty="0">
                <a:solidFill>
                  <a:schemeClr val="tx1"/>
                </a:solidFill>
                <a:effectLst/>
                <a:latin typeface="+mn-lt"/>
                <a:ea typeface="+mn-ea"/>
                <a:cs typeface="+mn-cs"/>
              </a:rPr>
              <a:t> more likely to delay or skip care for chronic conditions compared to those in low- or no-deductible plans. These costs have real consequences for patients: More than </a:t>
            </a:r>
            <a:r>
              <a:rPr lang="en-US" sz="1200" b="0" i="0" u="sng" strike="noStrike" kern="1200" dirty="0">
                <a:solidFill>
                  <a:schemeClr val="tx1"/>
                </a:solidFill>
                <a:effectLst/>
                <a:latin typeface="+mn-lt"/>
                <a:ea typeface="+mn-ea"/>
                <a:cs typeface="+mn-cs"/>
                <a:hlinkClick r:id="rId9"/>
              </a:rPr>
              <a:t>13%</a:t>
            </a:r>
            <a:r>
              <a:rPr lang="en-US" sz="1200" b="0" i="0" u="none" strike="noStrike" kern="1200" dirty="0">
                <a:solidFill>
                  <a:schemeClr val="tx1"/>
                </a:solidFill>
                <a:effectLst/>
                <a:latin typeface="+mn-lt"/>
                <a:ea typeface="+mn-ea"/>
                <a:cs typeface="+mn-cs"/>
              </a:rPr>
              <a:t> of American adults (34 million people) know at least one friend or family member who in the past five years has died after not receiving needed medical treatment because they were unable to pay for it.</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reduce national health care costs in both the short and long-term? </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In 2018, the U.S. spent more than </a:t>
            </a:r>
            <a:r>
              <a:rPr lang="en-US" sz="1200" b="0" i="0" u="sng" strike="noStrike" kern="1200" dirty="0">
                <a:solidFill>
                  <a:schemeClr val="tx1"/>
                </a:solidFill>
                <a:effectLst/>
                <a:latin typeface="+mn-lt"/>
                <a:ea typeface="+mn-ea"/>
                <a:cs typeface="+mn-cs"/>
                <a:hlinkClick r:id="rId10"/>
              </a:rPr>
              <a:t>$3.6 trillion</a:t>
            </a:r>
            <a:r>
              <a:rPr lang="en-US" sz="1200" b="0" i="0" u="none" strike="noStrike" kern="1200" dirty="0">
                <a:solidFill>
                  <a:schemeClr val="tx1"/>
                </a:solidFill>
                <a:effectLst/>
                <a:latin typeface="+mn-lt"/>
                <a:ea typeface="+mn-ea"/>
                <a:cs typeface="+mn-cs"/>
              </a:rPr>
              <a:t> ($11,172 per person) on health care, consuming nearly 18% of our national economy. Even without expanding coverage, national health spending is projected to grow </a:t>
            </a:r>
            <a:r>
              <a:rPr lang="en-US" sz="1200" b="0" i="0" u="sng" strike="noStrike" kern="1200" dirty="0">
                <a:solidFill>
                  <a:schemeClr val="tx1"/>
                </a:solidFill>
                <a:effectLst/>
                <a:latin typeface="+mn-lt"/>
                <a:ea typeface="+mn-ea"/>
                <a:cs typeface="+mn-cs"/>
                <a:hlinkClick r:id="rId10"/>
              </a:rPr>
              <a:t>5.4%</a:t>
            </a:r>
            <a:r>
              <a:rPr lang="en-US" sz="1200" b="0" i="0" u="none" strike="noStrike" kern="1200" dirty="0">
                <a:solidFill>
                  <a:schemeClr val="tx1"/>
                </a:solidFill>
                <a:effectLst/>
                <a:latin typeface="+mn-lt"/>
                <a:ea typeface="+mn-ea"/>
                <a:cs typeface="+mn-cs"/>
              </a:rPr>
              <a:t> each year; by 2028 our nation’s health bill will nearly double to $6.2 trillion.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Our tax dollars already fund nearly </a:t>
            </a:r>
            <a:r>
              <a:rPr lang="en-US" sz="1200" b="0" i="0" u="sng" strike="noStrike" kern="1200" dirty="0">
                <a:solidFill>
                  <a:schemeClr val="tx1"/>
                </a:solidFill>
                <a:effectLst/>
                <a:latin typeface="+mn-lt"/>
                <a:ea typeface="+mn-ea"/>
                <a:cs typeface="+mn-cs"/>
                <a:hlinkClick r:id="rId11"/>
              </a:rPr>
              <a:t>two-thirds</a:t>
            </a:r>
            <a:r>
              <a:rPr lang="en-US" sz="1200" b="0" i="0" u="none" strike="noStrike" kern="1200" dirty="0">
                <a:solidFill>
                  <a:schemeClr val="tx1"/>
                </a:solidFill>
                <a:effectLst/>
                <a:latin typeface="+mn-lt"/>
                <a:ea typeface="+mn-ea"/>
                <a:cs typeface="+mn-cs"/>
              </a:rPr>
              <a:t> of all health spending in the form of public programs like Medicare, Medicaid, and military/veterans’ care, and by subsidizing the purchase of private insurance through the Affordable Care Act and tax breaks for employer plans.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However, much of our national health spending doesn’t pay for medical care but instead goes toward the administrative waste inherent in our fractured and profit-oriented system: Overhead costs Americans </a:t>
            </a:r>
            <a:r>
              <a:rPr lang="en-US" sz="1200" b="0" i="0" u="sng" strike="noStrike" kern="1200" dirty="0">
                <a:solidFill>
                  <a:schemeClr val="tx1"/>
                </a:solidFill>
                <a:effectLst/>
                <a:latin typeface="+mn-lt"/>
                <a:ea typeface="+mn-ea"/>
                <a:cs typeface="+mn-cs"/>
                <a:hlinkClick r:id="rId4"/>
              </a:rPr>
              <a:t>$812 billion</a:t>
            </a:r>
            <a:r>
              <a:rPr lang="en-US" sz="1200" b="0" i="0" u="none" strike="noStrike" kern="1200" dirty="0">
                <a:solidFill>
                  <a:schemeClr val="tx1"/>
                </a:solidFill>
                <a:effectLst/>
                <a:latin typeface="+mn-lt"/>
                <a:ea typeface="+mn-ea"/>
                <a:cs typeface="+mn-cs"/>
              </a:rPr>
              <a:t> annually, accounting for more than one-third (34.2%) of total expenditures for doctor visits, hospitals, nursing homes, and health insurance.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Specifically, the billing and overhead costs imposed by private insurance companies drain billions of health care dollars away from direct patient care each year. For example, the added costs of billing and insurance paperwork adds </a:t>
            </a:r>
            <a:r>
              <a:rPr lang="en-US" sz="1200" b="0" i="0" u="sng" strike="noStrike" kern="1200" dirty="0">
                <a:solidFill>
                  <a:schemeClr val="tx1"/>
                </a:solidFill>
                <a:effectLst/>
                <a:latin typeface="+mn-lt"/>
                <a:ea typeface="+mn-ea"/>
                <a:cs typeface="+mn-cs"/>
                <a:hlinkClick r:id="rId12"/>
              </a:rPr>
              <a:t>$20</a:t>
            </a:r>
            <a:r>
              <a:rPr lang="en-US" sz="1200" b="0" i="0" u="none" strike="noStrike" kern="1200" dirty="0">
                <a:solidFill>
                  <a:schemeClr val="tx1"/>
                </a:solidFill>
                <a:effectLst/>
                <a:latin typeface="+mn-lt"/>
                <a:ea typeface="+mn-ea"/>
                <a:cs typeface="+mn-cs"/>
              </a:rPr>
              <a:t> to the cost of each primary care visit and </a:t>
            </a:r>
            <a:r>
              <a:rPr lang="en-US" sz="1200" b="0" i="0" u="sng" strike="noStrike" kern="1200" dirty="0">
                <a:solidFill>
                  <a:schemeClr val="tx1"/>
                </a:solidFill>
                <a:effectLst/>
                <a:latin typeface="+mn-lt"/>
                <a:ea typeface="+mn-ea"/>
                <a:cs typeface="+mn-cs"/>
                <a:hlinkClick r:id="rId12"/>
              </a:rPr>
              <a:t>$215</a:t>
            </a:r>
            <a:r>
              <a:rPr lang="en-US" sz="1200" b="0" i="0" u="none" strike="noStrike" kern="1200" dirty="0">
                <a:solidFill>
                  <a:schemeClr val="tx1"/>
                </a:solidFill>
                <a:effectLst/>
                <a:latin typeface="+mn-lt"/>
                <a:ea typeface="+mn-ea"/>
                <a:cs typeface="+mn-cs"/>
              </a:rPr>
              <a:t> to a surgical procedure (not to mention 13 minutes and 100 minutes, respectively, of physician and staff time). Studies show that cutting administrative costs to Canadian levels — primarily by eliminating the complexity and profit margins of the insurance industry — the U.S. could save more than </a:t>
            </a:r>
            <a:r>
              <a:rPr lang="en-US" sz="1200" b="0" i="0" u="sng" strike="noStrike" kern="1200" dirty="0">
                <a:solidFill>
                  <a:schemeClr val="tx1"/>
                </a:solidFill>
                <a:effectLst/>
                <a:latin typeface="+mn-lt"/>
                <a:ea typeface="+mn-ea"/>
                <a:cs typeface="+mn-cs"/>
                <a:hlinkClick r:id="rId4"/>
              </a:rPr>
              <a:t>$600 billion</a:t>
            </a:r>
            <a:r>
              <a:rPr lang="en-US" sz="1200" b="0" i="0" u="none" strike="noStrike" kern="1200" dirty="0">
                <a:solidFill>
                  <a:schemeClr val="tx1"/>
                </a:solidFill>
                <a:effectLst/>
                <a:latin typeface="+mn-lt"/>
                <a:ea typeface="+mn-ea"/>
                <a:cs typeface="+mn-cs"/>
              </a:rPr>
              <a:t> each year.</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bring drug pricing in line with the rest of the industrialized world? </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The cost of prescription drugs is a major barrier to care for many Americans: </a:t>
            </a:r>
            <a:r>
              <a:rPr lang="en-US" sz="1200" b="0" i="0" u="sng" strike="noStrike" kern="1200" dirty="0">
                <a:solidFill>
                  <a:schemeClr val="tx1"/>
                </a:solidFill>
                <a:effectLst/>
                <a:latin typeface="+mn-lt"/>
                <a:ea typeface="+mn-ea"/>
                <a:cs typeface="+mn-cs"/>
                <a:hlinkClick r:id="rId9"/>
              </a:rPr>
              <a:t>23%</a:t>
            </a:r>
            <a:r>
              <a:rPr lang="en-US" sz="1200" b="0" i="0" u="none" strike="noStrike" kern="1200" dirty="0">
                <a:solidFill>
                  <a:schemeClr val="tx1"/>
                </a:solidFill>
                <a:effectLst/>
                <a:latin typeface="+mn-lt"/>
                <a:ea typeface="+mn-ea"/>
                <a:cs typeface="+mn-cs"/>
              </a:rPr>
              <a:t> of adults (58 million) were unable to pay for prescribed medication at least once in 2019, and nearly </a:t>
            </a:r>
            <a:r>
              <a:rPr lang="en-US" sz="1200" b="0" i="0" u="sng" strike="noStrike" kern="1200" dirty="0">
                <a:solidFill>
                  <a:schemeClr val="tx1"/>
                </a:solidFill>
                <a:effectLst/>
                <a:latin typeface="+mn-lt"/>
                <a:ea typeface="+mn-ea"/>
                <a:cs typeface="+mn-cs"/>
                <a:hlinkClick r:id="rId13"/>
              </a:rPr>
              <a:t>70%</a:t>
            </a:r>
            <a:r>
              <a:rPr lang="en-US" sz="1200" b="0" i="0" u="none" strike="noStrike" kern="1200" dirty="0">
                <a:solidFill>
                  <a:schemeClr val="tx1"/>
                </a:solidFill>
                <a:effectLst/>
                <a:latin typeface="+mn-lt"/>
                <a:ea typeface="+mn-ea"/>
                <a:cs typeface="+mn-cs"/>
              </a:rPr>
              <a:t> of patients made personal or financial sacrifices in order to afford prescriptions.</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This isn’t just a problem for the uninsured: Drug costs for Americans with private employer health insurance increased by nearly </a:t>
            </a:r>
            <a:r>
              <a:rPr lang="en-US" sz="1200" b="0" i="0" u="sng" strike="noStrike" kern="1200" dirty="0">
                <a:solidFill>
                  <a:schemeClr val="tx1"/>
                </a:solidFill>
                <a:effectLst/>
                <a:latin typeface="+mn-lt"/>
                <a:ea typeface="+mn-ea"/>
                <a:cs typeface="+mn-cs"/>
                <a:hlinkClick r:id="rId14"/>
              </a:rPr>
              <a:t>26%</a:t>
            </a:r>
            <a:r>
              <a:rPr lang="en-US" sz="1200" b="0" i="0" u="none" strike="noStrike" kern="1200" dirty="0">
                <a:solidFill>
                  <a:schemeClr val="tx1"/>
                </a:solidFill>
                <a:effectLst/>
                <a:latin typeface="+mn-lt"/>
                <a:ea typeface="+mn-ea"/>
                <a:cs typeface="+mn-cs"/>
              </a:rPr>
              <a:t> from 2014 to 2018. The average price of a medicine purchased by each employee rose by almost </a:t>
            </a:r>
            <a:r>
              <a:rPr lang="en-US" sz="1200" b="0" i="0" u="sng" strike="noStrike" kern="1200" dirty="0">
                <a:solidFill>
                  <a:schemeClr val="tx1"/>
                </a:solidFill>
                <a:effectLst/>
                <a:latin typeface="+mn-lt"/>
                <a:ea typeface="+mn-ea"/>
                <a:cs typeface="+mn-cs"/>
                <a:hlinkClick r:id="rId14"/>
              </a:rPr>
              <a:t>21%</a:t>
            </a:r>
            <a:r>
              <a:rPr lang="en-US" sz="1200" b="0" i="0" u="none" strike="noStrike" kern="1200" dirty="0">
                <a:solidFill>
                  <a:schemeClr val="tx1"/>
                </a:solidFill>
                <a:effectLst/>
                <a:latin typeface="+mn-lt"/>
                <a:ea typeface="+mn-ea"/>
                <a:cs typeface="+mn-cs"/>
              </a:rPr>
              <a:t>. Not surprisingly, the prices for branded (i.e., </a:t>
            </a:r>
            <a:r>
              <a:rPr lang="en-US" sz="1200" b="0" i="0" u="none" strike="noStrike" kern="1200" dirty="0" err="1">
                <a:solidFill>
                  <a:schemeClr val="tx1"/>
                </a:solidFill>
                <a:effectLst/>
                <a:latin typeface="+mn-lt"/>
                <a:ea typeface="+mn-ea"/>
                <a:cs typeface="+mn-cs"/>
              </a:rPr>
              <a:t>nongeneric</a:t>
            </a:r>
            <a:r>
              <a:rPr lang="en-US" sz="1200" b="0" i="0" u="none" strike="noStrike" kern="1200" dirty="0">
                <a:solidFill>
                  <a:schemeClr val="tx1"/>
                </a:solidFill>
                <a:effectLst/>
                <a:latin typeface="+mn-lt"/>
                <a:ea typeface="+mn-ea"/>
                <a:cs typeface="+mn-cs"/>
              </a:rPr>
              <a:t>) medications increased by </a:t>
            </a:r>
            <a:r>
              <a:rPr lang="en-US" sz="1200" b="0" i="0" u="sng" strike="noStrike" kern="1200" dirty="0">
                <a:solidFill>
                  <a:schemeClr val="tx1"/>
                </a:solidFill>
                <a:effectLst/>
                <a:latin typeface="+mn-lt"/>
                <a:ea typeface="+mn-ea"/>
                <a:cs typeface="+mn-cs"/>
                <a:hlinkClick r:id="rId15"/>
              </a:rPr>
              <a:t>159%</a:t>
            </a:r>
            <a:r>
              <a:rPr lang="en-US" sz="1200" b="0" i="0" u="none" strike="noStrike" kern="1200" dirty="0">
                <a:solidFill>
                  <a:schemeClr val="tx1"/>
                </a:solidFill>
                <a:effectLst/>
                <a:latin typeface="+mn-lt"/>
                <a:ea typeface="+mn-ea"/>
                <a:cs typeface="+mn-cs"/>
              </a:rPr>
              <a:t> — </a:t>
            </a:r>
            <a:r>
              <a:rPr lang="en-US" sz="1200" b="0" i="1" u="none" strike="noStrike" kern="1200" dirty="0">
                <a:solidFill>
                  <a:schemeClr val="tx1"/>
                </a:solidFill>
                <a:effectLst/>
                <a:latin typeface="+mn-lt"/>
                <a:ea typeface="+mn-ea"/>
                <a:cs typeface="+mn-cs"/>
              </a:rPr>
              <a:t>9.1% per year</a:t>
            </a:r>
            <a:r>
              <a:rPr lang="en-US" sz="1200" b="0" i="0" u="none" strike="noStrike" kern="1200" dirty="0">
                <a:solidFill>
                  <a:schemeClr val="tx1"/>
                </a:solidFill>
                <a:effectLst/>
                <a:latin typeface="+mn-lt"/>
                <a:ea typeface="+mn-ea"/>
                <a:cs typeface="+mn-cs"/>
              </a:rPr>
              <a:t> —  between 2007 and 2018, from a mean of $6 per unit to $18 per unit.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Barriers to accessing prescriptions is a uniquely American problem. In the U.S., the drug industry can charge whatever the market will bear, regardless of the impact on sick patients. And without a universal national health program to negotiate with </a:t>
            </a:r>
            <a:r>
              <a:rPr lang="en-US" sz="1200" b="0" i="0" u="none" strike="noStrike" kern="1200" dirty="0" err="1">
                <a:solidFill>
                  <a:schemeClr val="tx1"/>
                </a:solidFill>
                <a:effectLst/>
                <a:latin typeface="+mn-lt"/>
                <a:ea typeface="+mn-ea"/>
                <a:cs typeface="+mn-cs"/>
              </a:rPr>
              <a:t>drugmakers</a:t>
            </a:r>
            <a:r>
              <a:rPr lang="en-US" sz="1200" b="0" i="0" u="none" strike="noStrike" kern="1200" dirty="0">
                <a:solidFill>
                  <a:schemeClr val="tx1"/>
                </a:solidFill>
                <a:effectLst/>
                <a:latin typeface="+mn-lt"/>
                <a:ea typeface="+mn-ea"/>
                <a:cs typeface="+mn-cs"/>
              </a:rPr>
              <a:t>, Americans pay </a:t>
            </a:r>
            <a:r>
              <a:rPr lang="en-US" sz="1200" b="0" i="0" u="sng" strike="noStrike" kern="1200" dirty="0">
                <a:solidFill>
                  <a:schemeClr val="tx1"/>
                </a:solidFill>
                <a:effectLst/>
                <a:latin typeface="+mn-lt"/>
                <a:ea typeface="+mn-ea"/>
                <a:cs typeface="+mn-cs"/>
                <a:hlinkClick r:id="rId16"/>
              </a:rPr>
              <a:t>four times</a:t>
            </a:r>
            <a:r>
              <a:rPr lang="en-US" sz="1200" b="0" i="0" u="none" strike="noStrike" kern="1200" dirty="0">
                <a:solidFill>
                  <a:schemeClr val="tx1"/>
                </a:solidFill>
                <a:effectLst/>
                <a:latin typeface="+mn-lt"/>
                <a:ea typeface="+mn-ea"/>
                <a:cs typeface="+mn-cs"/>
              </a:rPr>
              <a:t> more — and in some cases, 67 times more —  for drugs than other industrialized countries. </a:t>
            </a:r>
          </a:p>
          <a:p>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14C22042-ED39-0845-84FD-FD22A69983FA}" type="slidenum">
              <a:rPr lang="en-US" smtClean="0"/>
              <a:t>9</a:t>
            </a:fld>
            <a:endParaRPr lang="en-US"/>
          </a:p>
        </p:txBody>
      </p:sp>
    </p:spTree>
    <p:extLst>
      <p:ext uri="{BB962C8B-B14F-4D97-AF65-F5344CB8AC3E}">
        <p14:creationId xmlns:p14="http://schemas.microsoft.com/office/powerpoint/2010/main" val="95456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dirty="0">
                <a:solidFill>
                  <a:schemeClr val="tx1"/>
                </a:solidFill>
                <a:effectLst/>
                <a:latin typeface="+mn-lt"/>
                <a:ea typeface="+mn-ea"/>
                <a:cs typeface="+mn-cs"/>
              </a:rPr>
              <a:t>Will this plan reduce health costs for a majority of American households?</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A family of four with average income and health needs spends </a:t>
            </a:r>
            <a:r>
              <a:rPr lang="en-US" sz="1200" b="0" i="0" u="sng" strike="noStrike" kern="1200" dirty="0">
                <a:solidFill>
                  <a:schemeClr val="tx1"/>
                </a:solidFill>
                <a:effectLst/>
                <a:latin typeface="+mn-lt"/>
                <a:ea typeface="+mn-ea"/>
                <a:cs typeface="+mn-cs"/>
                <a:hlinkClick r:id="rId3"/>
              </a:rPr>
              <a:t>$18,750</a:t>
            </a:r>
            <a:r>
              <a:rPr lang="en-US" sz="1200" b="0" i="0" u="none" strike="noStrike" kern="1200" dirty="0">
                <a:solidFill>
                  <a:schemeClr val="tx1"/>
                </a:solidFill>
                <a:effectLst/>
                <a:latin typeface="+mn-lt"/>
                <a:ea typeface="+mn-ea"/>
                <a:cs typeface="+mn-cs"/>
              </a:rPr>
              <a:t> per year on health care, including $4,400 in insurance premiums; $3,200 in out-of-pocket costs like copays, deductibles and prescriptions; and more than $11,000 in federal, state, and local taxes that pay for programs like Medicaid and subsidies for private insurance.</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Because our health system is so fragmented and dominated by profit-based insurance companies, much of this spending doesn’t actually pay for medical services. Administrative overhead costs each American </a:t>
            </a:r>
            <a:r>
              <a:rPr lang="en-US" sz="1200" b="0" i="0" u="sng" strike="noStrike" kern="1200" dirty="0">
                <a:solidFill>
                  <a:schemeClr val="tx1"/>
                </a:solidFill>
                <a:effectLst/>
                <a:latin typeface="+mn-lt"/>
                <a:ea typeface="+mn-ea"/>
                <a:cs typeface="+mn-cs"/>
                <a:hlinkClick r:id="rId4"/>
              </a:rPr>
              <a:t>$2,479</a:t>
            </a:r>
            <a:r>
              <a:rPr lang="en-US" sz="1200" b="0" i="0" u="none" strike="noStrike" kern="1200" dirty="0">
                <a:solidFill>
                  <a:schemeClr val="tx1"/>
                </a:solidFill>
                <a:effectLst/>
                <a:latin typeface="+mn-lt"/>
                <a:ea typeface="+mn-ea"/>
                <a:cs typeface="+mn-cs"/>
              </a:rPr>
              <a:t> each year, compared to $551 per person in Canada’s single-payer system. Private insurance overhead and profits alone costs each American $844 annually. </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eliminate out-of-pocket costs like copays and deductibles that discourage patients from seeking care?</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Each American spends an average of </a:t>
            </a:r>
            <a:r>
              <a:rPr lang="en-US" sz="1200" b="0" i="0" u="sng" strike="noStrike" kern="1200" dirty="0">
                <a:solidFill>
                  <a:schemeClr val="tx1"/>
                </a:solidFill>
                <a:effectLst/>
                <a:latin typeface="+mn-lt"/>
                <a:ea typeface="+mn-ea"/>
                <a:cs typeface="+mn-cs"/>
                <a:hlinkClick r:id="rId5"/>
              </a:rPr>
              <a:t>$1,150</a:t>
            </a:r>
            <a:r>
              <a:rPr lang="en-US" sz="1200" b="0" i="0" u="none" strike="noStrike" kern="1200" dirty="0">
                <a:solidFill>
                  <a:schemeClr val="tx1"/>
                </a:solidFill>
                <a:effectLst/>
                <a:latin typeface="+mn-lt"/>
                <a:ea typeface="+mn-ea"/>
                <a:cs typeface="+mn-cs"/>
              </a:rPr>
              <a:t> each year on patient “cost-sharing” such as copays and deductibles. Research </a:t>
            </a:r>
            <a:r>
              <a:rPr lang="en-US" sz="1200" b="0" i="0" u="sng" strike="noStrike" kern="1200" dirty="0">
                <a:solidFill>
                  <a:schemeClr val="tx1"/>
                </a:solidFill>
                <a:effectLst/>
                <a:latin typeface="+mn-lt"/>
                <a:ea typeface="+mn-ea"/>
                <a:cs typeface="+mn-cs"/>
                <a:hlinkClick r:id="rId6"/>
              </a:rPr>
              <a:t>shows</a:t>
            </a:r>
            <a:r>
              <a:rPr lang="en-US" sz="1200" b="0" i="0" u="none" strike="noStrike" kern="1200" dirty="0">
                <a:solidFill>
                  <a:schemeClr val="tx1"/>
                </a:solidFill>
                <a:effectLst/>
                <a:latin typeface="+mn-lt"/>
                <a:ea typeface="+mn-ea"/>
                <a:cs typeface="+mn-cs"/>
              </a:rPr>
              <a:t> that even modest cost-sharing deters patients from seeking needed care. For example, children with asthma whose insurance plan required higher copays used fewer medications but had a </a:t>
            </a:r>
            <a:r>
              <a:rPr lang="en-US" sz="1200" b="0" i="0" u="sng" strike="noStrike" kern="1200" dirty="0">
                <a:solidFill>
                  <a:schemeClr val="tx1"/>
                </a:solidFill>
                <a:effectLst/>
                <a:latin typeface="+mn-lt"/>
                <a:ea typeface="+mn-ea"/>
                <a:cs typeface="+mn-cs"/>
                <a:hlinkClick r:id="rId7"/>
              </a:rPr>
              <a:t>41%</a:t>
            </a:r>
            <a:r>
              <a:rPr lang="en-US" sz="1200" b="0" i="0" u="none" strike="noStrike" kern="1200" dirty="0">
                <a:solidFill>
                  <a:schemeClr val="tx1"/>
                </a:solidFill>
                <a:effectLst/>
                <a:latin typeface="+mn-lt"/>
                <a:ea typeface="+mn-ea"/>
                <a:cs typeface="+mn-cs"/>
              </a:rPr>
              <a:t> greater risk of asthma-related hospitalization. Families with high-deductible health plans were </a:t>
            </a:r>
            <a:r>
              <a:rPr lang="en-US" sz="1200" b="0" i="0" u="sng" strike="noStrike" kern="1200" dirty="0">
                <a:solidFill>
                  <a:schemeClr val="tx1"/>
                </a:solidFill>
                <a:effectLst/>
                <a:latin typeface="+mn-lt"/>
                <a:ea typeface="+mn-ea"/>
                <a:cs typeface="+mn-cs"/>
                <a:hlinkClick r:id="rId8"/>
              </a:rPr>
              <a:t>three to four times</a:t>
            </a:r>
            <a:r>
              <a:rPr lang="en-US" sz="1200" b="0" i="0" u="none" strike="noStrike" kern="1200" dirty="0">
                <a:solidFill>
                  <a:schemeClr val="tx1"/>
                </a:solidFill>
                <a:effectLst/>
                <a:latin typeface="+mn-lt"/>
                <a:ea typeface="+mn-ea"/>
                <a:cs typeface="+mn-cs"/>
              </a:rPr>
              <a:t> more likely to delay or skip care for chronic conditions compared to those in low- or no-deductible plans. These costs have real consequences for patients: More than </a:t>
            </a:r>
            <a:r>
              <a:rPr lang="en-US" sz="1200" b="0" i="0" u="sng" strike="noStrike" kern="1200" dirty="0">
                <a:solidFill>
                  <a:schemeClr val="tx1"/>
                </a:solidFill>
                <a:effectLst/>
                <a:latin typeface="+mn-lt"/>
                <a:ea typeface="+mn-ea"/>
                <a:cs typeface="+mn-cs"/>
                <a:hlinkClick r:id="rId9"/>
              </a:rPr>
              <a:t>13%</a:t>
            </a:r>
            <a:r>
              <a:rPr lang="en-US" sz="1200" b="0" i="0" u="none" strike="noStrike" kern="1200" dirty="0">
                <a:solidFill>
                  <a:schemeClr val="tx1"/>
                </a:solidFill>
                <a:effectLst/>
                <a:latin typeface="+mn-lt"/>
                <a:ea typeface="+mn-ea"/>
                <a:cs typeface="+mn-cs"/>
              </a:rPr>
              <a:t> of American adults (34 million people) know at least one friend or family member who in the past five years has died after not receiving needed medical treatment because they were unable to pay for it.</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reduce national health care costs in both the short and long-term? </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In 2018, the U.S. spent more than </a:t>
            </a:r>
            <a:r>
              <a:rPr lang="en-US" sz="1200" b="0" i="0" u="sng" strike="noStrike" kern="1200" dirty="0">
                <a:solidFill>
                  <a:schemeClr val="tx1"/>
                </a:solidFill>
                <a:effectLst/>
                <a:latin typeface="+mn-lt"/>
                <a:ea typeface="+mn-ea"/>
                <a:cs typeface="+mn-cs"/>
                <a:hlinkClick r:id="rId10"/>
              </a:rPr>
              <a:t>$3.6 trillion</a:t>
            </a:r>
            <a:r>
              <a:rPr lang="en-US" sz="1200" b="0" i="0" u="none" strike="noStrike" kern="1200" dirty="0">
                <a:solidFill>
                  <a:schemeClr val="tx1"/>
                </a:solidFill>
                <a:effectLst/>
                <a:latin typeface="+mn-lt"/>
                <a:ea typeface="+mn-ea"/>
                <a:cs typeface="+mn-cs"/>
              </a:rPr>
              <a:t> ($11,172 per person) on health care, consuming nearly 18% of our national economy. Even without expanding coverage, national health spending is projected to grow </a:t>
            </a:r>
            <a:r>
              <a:rPr lang="en-US" sz="1200" b="0" i="0" u="sng" strike="noStrike" kern="1200" dirty="0">
                <a:solidFill>
                  <a:schemeClr val="tx1"/>
                </a:solidFill>
                <a:effectLst/>
                <a:latin typeface="+mn-lt"/>
                <a:ea typeface="+mn-ea"/>
                <a:cs typeface="+mn-cs"/>
                <a:hlinkClick r:id="rId10"/>
              </a:rPr>
              <a:t>5.4%</a:t>
            </a:r>
            <a:r>
              <a:rPr lang="en-US" sz="1200" b="0" i="0" u="none" strike="noStrike" kern="1200" dirty="0">
                <a:solidFill>
                  <a:schemeClr val="tx1"/>
                </a:solidFill>
                <a:effectLst/>
                <a:latin typeface="+mn-lt"/>
                <a:ea typeface="+mn-ea"/>
                <a:cs typeface="+mn-cs"/>
              </a:rPr>
              <a:t> each year; by 2028 our nation’s health bill will nearly double to $6.2 trillion.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Our tax dollars already fund nearly </a:t>
            </a:r>
            <a:r>
              <a:rPr lang="en-US" sz="1200" b="0" i="0" u="sng" strike="noStrike" kern="1200" dirty="0">
                <a:solidFill>
                  <a:schemeClr val="tx1"/>
                </a:solidFill>
                <a:effectLst/>
                <a:latin typeface="+mn-lt"/>
                <a:ea typeface="+mn-ea"/>
                <a:cs typeface="+mn-cs"/>
                <a:hlinkClick r:id="rId11"/>
              </a:rPr>
              <a:t>two-thirds</a:t>
            </a:r>
            <a:r>
              <a:rPr lang="en-US" sz="1200" b="0" i="0" u="none" strike="noStrike" kern="1200" dirty="0">
                <a:solidFill>
                  <a:schemeClr val="tx1"/>
                </a:solidFill>
                <a:effectLst/>
                <a:latin typeface="+mn-lt"/>
                <a:ea typeface="+mn-ea"/>
                <a:cs typeface="+mn-cs"/>
              </a:rPr>
              <a:t> of all health spending in the form of public programs like Medicare, Medicaid, and military/veterans’ care, and by subsidizing the purchase of private insurance through the Affordable Care Act and tax breaks for employer plans.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However, much of our national health spending doesn’t pay for medical care but instead goes toward the administrative waste inherent in our fractured and profit-oriented system: Overhead costs Americans </a:t>
            </a:r>
            <a:r>
              <a:rPr lang="en-US" sz="1200" b="0" i="0" u="sng" strike="noStrike" kern="1200" dirty="0">
                <a:solidFill>
                  <a:schemeClr val="tx1"/>
                </a:solidFill>
                <a:effectLst/>
                <a:latin typeface="+mn-lt"/>
                <a:ea typeface="+mn-ea"/>
                <a:cs typeface="+mn-cs"/>
                <a:hlinkClick r:id="rId4"/>
              </a:rPr>
              <a:t>$812 billion</a:t>
            </a:r>
            <a:r>
              <a:rPr lang="en-US" sz="1200" b="0" i="0" u="none" strike="noStrike" kern="1200" dirty="0">
                <a:solidFill>
                  <a:schemeClr val="tx1"/>
                </a:solidFill>
                <a:effectLst/>
                <a:latin typeface="+mn-lt"/>
                <a:ea typeface="+mn-ea"/>
                <a:cs typeface="+mn-cs"/>
              </a:rPr>
              <a:t> annually, accounting for more than one-third (34.2%) of total expenditures for doctor visits, hospitals, nursing homes, and health insurance.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Specifically, the billing and overhead costs imposed by private insurance companies drain billions of health care dollars away from direct patient care each year. For example, the added costs of billing and insurance paperwork adds </a:t>
            </a:r>
            <a:r>
              <a:rPr lang="en-US" sz="1200" b="0" i="0" u="sng" strike="noStrike" kern="1200" dirty="0">
                <a:solidFill>
                  <a:schemeClr val="tx1"/>
                </a:solidFill>
                <a:effectLst/>
                <a:latin typeface="+mn-lt"/>
                <a:ea typeface="+mn-ea"/>
                <a:cs typeface="+mn-cs"/>
                <a:hlinkClick r:id="rId12"/>
              </a:rPr>
              <a:t>$20</a:t>
            </a:r>
            <a:r>
              <a:rPr lang="en-US" sz="1200" b="0" i="0" u="none" strike="noStrike" kern="1200" dirty="0">
                <a:solidFill>
                  <a:schemeClr val="tx1"/>
                </a:solidFill>
                <a:effectLst/>
                <a:latin typeface="+mn-lt"/>
                <a:ea typeface="+mn-ea"/>
                <a:cs typeface="+mn-cs"/>
              </a:rPr>
              <a:t> to the cost of each primary care visit and </a:t>
            </a:r>
            <a:r>
              <a:rPr lang="en-US" sz="1200" b="0" i="0" u="sng" strike="noStrike" kern="1200" dirty="0">
                <a:solidFill>
                  <a:schemeClr val="tx1"/>
                </a:solidFill>
                <a:effectLst/>
                <a:latin typeface="+mn-lt"/>
                <a:ea typeface="+mn-ea"/>
                <a:cs typeface="+mn-cs"/>
                <a:hlinkClick r:id="rId12"/>
              </a:rPr>
              <a:t>$215</a:t>
            </a:r>
            <a:r>
              <a:rPr lang="en-US" sz="1200" b="0" i="0" u="none" strike="noStrike" kern="1200" dirty="0">
                <a:solidFill>
                  <a:schemeClr val="tx1"/>
                </a:solidFill>
                <a:effectLst/>
                <a:latin typeface="+mn-lt"/>
                <a:ea typeface="+mn-ea"/>
                <a:cs typeface="+mn-cs"/>
              </a:rPr>
              <a:t> to a surgical procedure (not to mention 13 minutes and 100 minutes, respectively, of physician and staff time). Studies show that cutting administrative costs to Canadian levels — primarily by eliminating the complexity and profit margins of the insurance industry — the U.S. could save more than </a:t>
            </a:r>
            <a:r>
              <a:rPr lang="en-US" sz="1200" b="0" i="0" u="sng" strike="noStrike" kern="1200" dirty="0">
                <a:solidFill>
                  <a:schemeClr val="tx1"/>
                </a:solidFill>
                <a:effectLst/>
                <a:latin typeface="+mn-lt"/>
                <a:ea typeface="+mn-ea"/>
                <a:cs typeface="+mn-cs"/>
                <a:hlinkClick r:id="rId4"/>
              </a:rPr>
              <a:t>$600 billion</a:t>
            </a:r>
            <a:r>
              <a:rPr lang="en-US" sz="1200" b="0" i="0" u="none" strike="noStrike" kern="1200" dirty="0">
                <a:solidFill>
                  <a:schemeClr val="tx1"/>
                </a:solidFill>
                <a:effectLst/>
                <a:latin typeface="+mn-lt"/>
                <a:ea typeface="+mn-ea"/>
                <a:cs typeface="+mn-cs"/>
              </a:rPr>
              <a:t> each year.</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bring drug pricing in line with the rest of the industrialized world? </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The cost of prescription drugs is a major barrier to care for many Americans: </a:t>
            </a:r>
            <a:r>
              <a:rPr lang="en-US" sz="1200" b="0" i="0" u="sng" strike="noStrike" kern="1200" dirty="0">
                <a:solidFill>
                  <a:schemeClr val="tx1"/>
                </a:solidFill>
                <a:effectLst/>
                <a:latin typeface="+mn-lt"/>
                <a:ea typeface="+mn-ea"/>
                <a:cs typeface="+mn-cs"/>
                <a:hlinkClick r:id="rId9"/>
              </a:rPr>
              <a:t>23%</a:t>
            </a:r>
            <a:r>
              <a:rPr lang="en-US" sz="1200" b="0" i="0" u="none" strike="noStrike" kern="1200" dirty="0">
                <a:solidFill>
                  <a:schemeClr val="tx1"/>
                </a:solidFill>
                <a:effectLst/>
                <a:latin typeface="+mn-lt"/>
                <a:ea typeface="+mn-ea"/>
                <a:cs typeface="+mn-cs"/>
              </a:rPr>
              <a:t> of adults (58 million) were unable to pay for prescribed medication at least once in 2019, and nearly </a:t>
            </a:r>
            <a:r>
              <a:rPr lang="en-US" sz="1200" b="0" i="0" u="sng" strike="noStrike" kern="1200" dirty="0">
                <a:solidFill>
                  <a:schemeClr val="tx1"/>
                </a:solidFill>
                <a:effectLst/>
                <a:latin typeface="+mn-lt"/>
                <a:ea typeface="+mn-ea"/>
                <a:cs typeface="+mn-cs"/>
                <a:hlinkClick r:id="rId13"/>
              </a:rPr>
              <a:t>70%</a:t>
            </a:r>
            <a:r>
              <a:rPr lang="en-US" sz="1200" b="0" i="0" u="none" strike="noStrike" kern="1200" dirty="0">
                <a:solidFill>
                  <a:schemeClr val="tx1"/>
                </a:solidFill>
                <a:effectLst/>
                <a:latin typeface="+mn-lt"/>
                <a:ea typeface="+mn-ea"/>
                <a:cs typeface="+mn-cs"/>
              </a:rPr>
              <a:t> of patients made personal or financial sacrifices in order to afford prescriptions.</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This isn’t just a problem for the uninsured: Drug costs for Americans with private employer health insurance increased by nearly </a:t>
            </a:r>
            <a:r>
              <a:rPr lang="en-US" sz="1200" b="0" i="0" u="sng" strike="noStrike" kern="1200" dirty="0">
                <a:solidFill>
                  <a:schemeClr val="tx1"/>
                </a:solidFill>
                <a:effectLst/>
                <a:latin typeface="+mn-lt"/>
                <a:ea typeface="+mn-ea"/>
                <a:cs typeface="+mn-cs"/>
                <a:hlinkClick r:id="rId14"/>
              </a:rPr>
              <a:t>26%</a:t>
            </a:r>
            <a:r>
              <a:rPr lang="en-US" sz="1200" b="0" i="0" u="none" strike="noStrike" kern="1200" dirty="0">
                <a:solidFill>
                  <a:schemeClr val="tx1"/>
                </a:solidFill>
                <a:effectLst/>
                <a:latin typeface="+mn-lt"/>
                <a:ea typeface="+mn-ea"/>
                <a:cs typeface="+mn-cs"/>
              </a:rPr>
              <a:t> from 2014 to 2018. The average price of a medicine purchased by each employee rose by almost </a:t>
            </a:r>
            <a:r>
              <a:rPr lang="en-US" sz="1200" b="0" i="0" u="sng" strike="noStrike" kern="1200" dirty="0">
                <a:solidFill>
                  <a:schemeClr val="tx1"/>
                </a:solidFill>
                <a:effectLst/>
                <a:latin typeface="+mn-lt"/>
                <a:ea typeface="+mn-ea"/>
                <a:cs typeface="+mn-cs"/>
                <a:hlinkClick r:id="rId14"/>
              </a:rPr>
              <a:t>21%</a:t>
            </a:r>
            <a:r>
              <a:rPr lang="en-US" sz="1200" b="0" i="0" u="none" strike="noStrike" kern="1200" dirty="0">
                <a:solidFill>
                  <a:schemeClr val="tx1"/>
                </a:solidFill>
                <a:effectLst/>
                <a:latin typeface="+mn-lt"/>
                <a:ea typeface="+mn-ea"/>
                <a:cs typeface="+mn-cs"/>
              </a:rPr>
              <a:t>. Not surprisingly, the prices for branded (i.e., </a:t>
            </a:r>
            <a:r>
              <a:rPr lang="en-US" sz="1200" b="0" i="0" u="none" strike="noStrike" kern="1200" dirty="0" err="1">
                <a:solidFill>
                  <a:schemeClr val="tx1"/>
                </a:solidFill>
                <a:effectLst/>
                <a:latin typeface="+mn-lt"/>
                <a:ea typeface="+mn-ea"/>
                <a:cs typeface="+mn-cs"/>
              </a:rPr>
              <a:t>nongeneric</a:t>
            </a:r>
            <a:r>
              <a:rPr lang="en-US" sz="1200" b="0" i="0" u="none" strike="noStrike" kern="1200" dirty="0">
                <a:solidFill>
                  <a:schemeClr val="tx1"/>
                </a:solidFill>
                <a:effectLst/>
                <a:latin typeface="+mn-lt"/>
                <a:ea typeface="+mn-ea"/>
                <a:cs typeface="+mn-cs"/>
              </a:rPr>
              <a:t>) medications increased by </a:t>
            </a:r>
            <a:r>
              <a:rPr lang="en-US" sz="1200" b="0" i="0" u="sng" strike="noStrike" kern="1200" dirty="0">
                <a:solidFill>
                  <a:schemeClr val="tx1"/>
                </a:solidFill>
                <a:effectLst/>
                <a:latin typeface="+mn-lt"/>
                <a:ea typeface="+mn-ea"/>
                <a:cs typeface="+mn-cs"/>
                <a:hlinkClick r:id="rId15"/>
              </a:rPr>
              <a:t>159%</a:t>
            </a:r>
            <a:r>
              <a:rPr lang="en-US" sz="1200" b="0" i="0" u="none" strike="noStrike" kern="1200" dirty="0">
                <a:solidFill>
                  <a:schemeClr val="tx1"/>
                </a:solidFill>
                <a:effectLst/>
                <a:latin typeface="+mn-lt"/>
                <a:ea typeface="+mn-ea"/>
                <a:cs typeface="+mn-cs"/>
              </a:rPr>
              <a:t> — </a:t>
            </a:r>
            <a:r>
              <a:rPr lang="en-US" sz="1200" b="0" i="1" u="none" strike="noStrike" kern="1200" dirty="0">
                <a:solidFill>
                  <a:schemeClr val="tx1"/>
                </a:solidFill>
                <a:effectLst/>
                <a:latin typeface="+mn-lt"/>
                <a:ea typeface="+mn-ea"/>
                <a:cs typeface="+mn-cs"/>
              </a:rPr>
              <a:t>9.1% per year</a:t>
            </a:r>
            <a:r>
              <a:rPr lang="en-US" sz="1200" b="0" i="0" u="none" strike="noStrike" kern="1200" dirty="0">
                <a:solidFill>
                  <a:schemeClr val="tx1"/>
                </a:solidFill>
                <a:effectLst/>
                <a:latin typeface="+mn-lt"/>
                <a:ea typeface="+mn-ea"/>
                <a:cs typeface="+mn-cs"/>
              </a:rPr>
              <a:t> —  between 2007 and 2018, from a mean of $6 per unit to $18 per unit.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Barriers to accessing prescriptions is a uniquely American problem. In the U.S., the drug industry can charge whatever the market will bear, regardless of the impact on sick patients. And without a universal national health program to negotiate with </a:t>
            </a:r>
            <a:r>
              <a:rPr lang="en-US" sz="1200" b="0" i="0" u="none" strike="noStrike" kern="1200" dirty="0" err="1">
                <a:solidFill>
                  <a:schemeClr val="tx1"/>
                </a:solidFill>
                <a:effectLst/>
                <a:latin typeface="+mn-lt"/>
                <a:ea typeface="+mn-ea"/>
                <a:cs typeface="+mn-cs"/>
              </a:rPr>
              <a:t>drugmakers</a:t>
            </a:r>
            <a:r>
              <a:rPr lang="en-US" sz="1200" b="0" i="0" u="none" strike="noStrike" kern="1200" dirty="0">
                <a:solidFill>
                  <a:schemeClr val="tx1"/>
                </a:solidFill>
                <a:effectLst/>
                <a:latin typeface="+mn-lt"/>
                <a:ea typeface="+mn-ea"/>
                <a:cs typeface="+mn-cs"/>
              </a:rPr>
              <a:t>, Americans pay </a:t>
            </a:r>
            <a:r>
              <a:rPr lang="en-US" sz="1200" b="0" i="0" u="sng" strike="noStrike" kern="1200" dirty="0">
                <a:solidFill>
                  <a:schemeClr val="tx1"/>
                </a:solidFill>
                <a:effectLst/>
                <a:latin typeface="+mn-lt"/>
                <a:ea typeface="+mn-ea"/>
                <a:cs typeface="+mn-cs"/>
                <a:hlinkClick r:id="rId16"/>
              </a:rPr>
              <a:t>four times</a:t>
            </a:r>
            <a:r>
              <a:rPr lang="en-US" sz="1200" b="0" i="0" u="none" strike="noStrike" kern="1200" dirty="0">
                <a:solidFill>
                  <a:schemeClr val="tx1"/>
                </a:solidFill>
                <a:effectLst/>
                <a:latin typeface="+mn-lt"/>
                <a:ea typeface="+mn-ea"/>
                <a:cs typeface="+mn-cs"/>
              </a:rPr>
              <a:t> more — and in some cases, 67 times more —  for drugs than other industrialized countries. </a:t>
            </a:r>
          </a:p>
          <a:p>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14C22042-ED39-0845-84FD-FD22A69983FA}" type="slidenum">
              <a:rPr lang="en-US" smtClean="0"/>
              <a:t>10</a:t>
            </a:fld>
            <a:endParaRPr lang="en-US"/>
          </a:p>
        </p:txBody>
      </p:sp>
    </p:spTree>
    <p:extLst>
      <p:ext uri="{BB962C8B-B14F-4D97-AF65-F5344CB8AC3E}">
        <p14:creationId xmlns:p14="http://schemas.microsoft.com/office/powerpoint/2010/main" val="100679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dirty="0">
                <a:solidFill>
                  <a:schemeClr val="tx1"/>
                </a:solidFill>
                <a:effectLst/>
                <a:latin typeface="+mn-lt"/>
                <a:ea typeface="+mn-ea"/>
                <a:cs typeface="+mn-cs"/>
              </a:rPr>
              <a:t>Will this plan improve health outcomes for everybody in America? </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Compared to ten other similar nations, the U.S. </a:t>
            </a:r>
            <a:r>
              <a:rPr lang="en-US" sz="1200" b="0" i="0" u="sng" strike="noStrike" kern="1200" dirty="0">
                <a:solidFill>
                  <a:schemeClr val="tx1"/>
                </a:solidFill>
                <a:effectLst/>
                <a:latin typeface="+mn-lt"/>
                <a:ea typeface="+mn-ea"/>
                <a:cs typeface="+mn-cs"/>
                <a:hlinkClick r:id="rId3"/>
              </a:rPr>
              <a:t>ranks</a:t>
            </a:r>
            <a:r>
              <a:rPr lang="en-US" sz="1200" b="0" i="0" u="none" strike="noStrike" kern="1200" dirty="0">
                <a:solidFill>
                  <a:schemeClr val="tx1"/>
                </a:solidFill>
                <a:effectLst/>
                <a:latin typeface="+mn-lt"/>
                <a:ea typeface="+mn-ea"/>
                <a:cs typeface="+mn-cs"/>
              </a:rPr>
              <a:t> last in measures of health system equity, access, efficiency, care delivery, and health outcomes. Despite spending twice as much as other similar nations on health care, America has the </a:t>
            </a:r>
            <a:r>
              <a:rPr lang="en-US" sz="1200" b="0" i="0" u="sng" strike="noStrike" kern="1200" dirty="0">
                <a:solidFill>
                  <a:schemeClr val="tx1"/>
                </a:solidFill>
                <a:effectLst/>
                <a:latin typeface="+mn-lt"/>
                <a:ea typeface="+mn-ea"/>
                <a:cs typeface="+mn-cs"/>
                <a:hlinkClick r:id="rId4"/>
              </a:rPr>
              <a:t>lowest</a:t>
            </a:r>
            <a:r>
              <a:rPr lang="en-US" sz="1200" b="0" i="0" u="none" strike="noStrike" kern="1200" dirty="0">
                <a:solidFill>
                  <a:schemeClr val="tx1"/>
                </a:solidFill>
                <a:effectLst/>
                <a:latin typeface="+mn-lt"/>
                <a:ea typeface="+mn-ea"/>
                <a:cs typeface="+mn-cs"/>
              </a:rPr>
              <a:t> life expectancy, the </a:t>
            </a:r>
            <a:r>
              <a:rPr lang="en-US" sz="1200" b="0" i="0" u="sng" strike="noStrike" kern="1200" dirty="0">
                <a:solidFill>
                  <a:schemeClr val="tx1"/>
                </a:solidFill>
                <a:effectLst/>
                <a:latin typeface="+mn-lt"/>
                <a:ea typeface="+mn-ea"/>
                <a:cs typeface="+mn-cs"/>
                <a:hlinkClick r:id="rId5"/>
              </a:rPr>
              <a:t>highest</a:t>
            </a:r>
            <a:r>
              <a:rPr lang="en-US" sz="1200" b="0" i="0" u="none" strike="noStrike" kern="1200" dirty="0">
                <a:solidFill>
                  <a:schemeClr val="tx1"/>
                </a:solidFill>
                <a:effectLst/>
                <a:latin typeface="+mn-lt"/>
                <a:ea typeface="+mn-ea"/>
                <a:cs typeface="+mn-cs"/>
              </a:rPr>
              <a:t> rate of infant mortality and maternal mortality (i.e., death related to pregnancy or childbirth), and higher rates of </a:t>
            </a:r>
            <a:r>
              <a:rPr lang="en-US" sz="1200" b="0" i="0" u="sng" strike="noStrike" kern="1200" dirty="0">
                <a:solidFill>
                  <a:schemeClr val="tx1"/>
                </a:solidFill>
                <a:effectLst/>
                <a:latin typeface="+mn-lt"/>
                <a:ea typeface="+mn-ea"/>
                <a:cs typeface="+mn-cs"/>
                <a:hlinkClick r:id="rId6"/>
              </a:rPr>
              <a:t>hospitalization</a:t>
            </a:r>
            <a:r>
              <a:rPr lang="en-US" sz="1200" b="0" i="0" u="none" strike="noStrike" kern="1200" dirty="0">
                <a:solidFill>
                  <a:schemeClr val="tx1"/>
                </a:solidFill>
                <a:effectLst/>
                <a:latin typeface="+mn-lt"/>
                <a:ea typeface="+mn-ea"/>
                <a:cs typeface="+mn-cs"/>
              </a:rPr>
              <a:t> and </a:t>
            </a:r>
            <a:r>
              <a:rPr lang="en-US" sz="1200" b="0" i="0" u="sng" strike="noStrike" kern="1200" dirty="0">
                <a:solidFill>
                  <a:schemeClr val="tx1"/>
                </a:solidFill>
                <a:effectLst/>
                <a:latin typeface="+mn-lt"/>
                <a:ea typeface="+mn-ea"/>
                <a:cs typeface="+mn-cs"/>
                <a:hlinkClick r:id="rId7"/>
              </a:rPr>
              <a:t>death</a:t>
            </a:r>
            <a:r>
              <a:rPr lang="en-US" sz="1200" b="0" i="0" u="none" strike="noStrike" kern="1200" dirty="0">
                <a:solidFill>
                  <a:schemeClr val="tx1"/>
                </a:solidFill>
                <a:effectLst/>
                <a:latin typeface="+mn-lt"/>
                <a:ea typeface="+mn-ea"/>
                <a:cs typeface="+mn-cs"/>
              </a:rPr>
              <a:t> for conditions that can be managed with regular preventative care, such as asthma, COPD, congestive heart failure, and diabetes.</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Studies </a:t>
            </a:r>
            <a:r>
              <a:rPr lang="en-US" sz="1200" b="0" i="0" u="sng" strike="noStrike" kern="1200" dirty="0">
                <a:solidFill>
                  <a:schemeClr val="tx1"/>
                </a:solidFill>
                <a:effectLst/>
                <a:latin typeface="+mn-lt"/>
                <a:ea typeface="+mn-ea"/>
                <a:cs typeface="+mn-cs"/>
                <a:hlinkClick r:id="rId8"/>
              </a:rPr>
              <a:t>show</a:t>
            </a:r>
            <a:r>
              <a:rPr lang="en-US" sz="1200" b="0" i="0" u="none" strike="noStrike" kern="1200" dirty="0">
                <a:solidFill>
                  <a:schemeClr val="tx1"/>
                </a:solidFill>
                <a:effectLst/>
                <a:latin typeface="+mn-lt"/>
                <a:ea typeface="+mn-ea"/>
                <a:cs typeface="+mn-cs"/>
              </a:rPr>
              <a:t> that the countries with the highest-performing health care systems all have universal coverage that allows people to get needed health care at little or no cost. In every type of nation, regular primary care is </a:t>
            </a:r>
            <a:r>
              <a:rPr lang="en-US" sz="1200" b="0" i="0" u="sng" strike="noStrike" kern="1200" dirty="0">
                <a:solidFill>
                  <a:schemeClr val="tx1"/>
                </a:solidFill>
                <a:effectLst/>
                <a:latin typeface="+mn-lt"/>
                <a:ea typeface="+mn-ea"/>
                <a:cs typeface="+mn-cs"/>
                <a:hlinkClick r:id="rId9"/>
              </a:rPr>
              <a:t>associated</a:t>
            </a:r>
            <a:r>
              <a:rPr lang="en-US" sz="1200" b="0" i="0" u="none" strike="noStrike" kern="1200" dirty="0">
                <a:solidFill>
                  <a:schemeClr val="tx1"/>
                </a:solidFill>
                <a:effectLst/>
                <a:latin typeface="+mn-lt"/>
                <a:ea typeface="+mn-ea"/>
                <a:cs typeface="+mn-cs"/>
              </a:rPr>
              <a:t> with better health outcomes, and a decrease in hospitalization and emergency room visits. However, in America, a person’s access to care is largely dependent on their income; </a:t>
            </a:r>
            <a:r>
              <a:rPr lang="en-US" sz="1200" b="0" i="0" u="sng" strike="noStrike" kern="1200" dirty="0">
                <a:solidFill>
                  <a:schemeClr val="tx1"/>
                </a:solidFill>
                <a:effectLst/>
                <a:latin typeface="+mn-lt"/>
                <a:ea typeface="+mn-ea"/>
                <a:cs typeface="+mn-cs"/>
                <a:hlinkClick r:id="rId10"/>
              </a:rPr>
              <a:t>one-third</a:t>
            </a:r>
            <a:r>
              <a:rPr lang="en-US" sz="1200" b="0" i="0" u="none" strike="noStrike" kern="1200" dirty="0">
                <a:solidFill>
                  <a:schemeClr val="tx1"/>
                </a:solidFill>
                <a:effectLst/>
                <a:latin typeface="+mn-lt"/>
                <a:ea typeface="+mn-ea"/>
                <a:cs typeface="+mn-cs"/>
              </a:rPr>
              <a:t> of Americans say in the past year they had problems accessing care because of cost and </a:t>
            </a:r>
            <a:r>
              <a:rPr lang="en-US" sz="1200" b="0" i="0" u="sng" strike="noStrike" kern="1200" dirty="0">
                <a:solidFill>
                  <a:schemeClr val="tx1"/>
                </a:solidFill>
                <a:effectLst/>
                <a:latin typeface="+mn-lt"/>
                <a:ea typeface="+mn-ea"/>
                <a:cs typeface="+mn-cs"/>
                <a:hlinkClick r:id="rId10"/>
              </a:rPr>
              <a:t>60%</a:t>
            </a:r>
            <a:r>
              <a:rPr lang="en-US" sz="1200" b="0" i="0" u="none" strike="noStrike" kern="1200" dirty="0">
                <a:solidFill>
                  <a:schemeClr val="tx1"/>
                </a:solidFill>
                <a:effectLst/>
                <a:latin typeface="+mn-lt"/>
                <a:ea typeface="+mn-ea"/>
                <a:cs typeface="+mn-cs"/>
              </a:rPr>
              <a:t> of American doctors report their patients often have difficulty paying for medications or out-of-pocket costs.</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reduce racial health disparities and improve health equity?</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The U.S. health system is plagued with inequity: Compared to whites, people of color are more likely to be </a:t>
            </a:r>
            <a:r>
              <a:rPr lang="en-US" sz="1200" b="0" i="0" u="sng" strike="noStrike" kern="1200" dirty="0">
                <a:solidFill>
                  <a:schemeClr val="tx1"/>
                </a:solidFill>
                <a:effectLst/>
                <a:latin typeface="+mn-lt"/>
                <a:ea typeface="+mn-ea"/>
                <a:cs typeface="+mn-cs"/>
                <a:hlinkClick r:id="rId11"/>
              </a:rPr>
              <a:t>uninsured</a:t>
            </a:r>
            <a:r>
              <a:rPr lang="en-US" sz="1200" b="0" i="0" u="none" strike="noStrike" kern="1200" dirty="0">
                <a:solidFill>
                  <a:schemeClr val="tx1"/>
                </a:solidFill>
                <a:effectLst/>
                <a:latin typeface="+mn-lt"/>
                <a:ea typeface="+mn-ea"/>
                <a:cs typeface="+mn-cs"/>
              </a:rPr>
              <a:t>, face </a:t>
            </a:r>
            <a:r>
              <a:rPr lang="en-US" sz="1200" b="0" i="0" u="sng" strike="noStrike" kern="1200" dirty="0">
                <a:solidFill>
                  <a:schemeClr val="tx1"/>
                </a:solidFill>
                <a:effectLst/>
                <a:latin typeface="+mn-lt"/>
                <a:ea typeface="+mn-ea"/>
                <a:cs typeface="+mn-cs"/>
                <a:hlinkClick r:id="rId12"/>
              </a:rPr>
              <a:t>barriers</a:t>
            </a:r>
            <a:r>
              <a:rPr lang="en-US" sz="1200" b="0" i="0" u="none" strike="noStrike" kern="1200" dirty="0">
                <a:solidFill>
                  <a:schemeClr val="tx1"/>
                </a:solidFill>
                <a:effectLst/>
                <a:latin typeface="+mn-lt"/>
                <a:ea typeface="+mn-ea"/>
                <a:cs typeface="+mn-cs"/>
              </a:rPr>
              <a:t> to care, and </a:t>
            </a:r>
            <a:r>
              <a:rPr lang="en-US" sz="1200" b="0" i="0" u="sng" strike="noStrike" kern="1200" dirty="0">
                <a:solidFill>
                  <a:schemeClr val="tx1"/>
                </a:solidFill>
                <a:effectLst/>
                <a:latin typeface="+mn-lt"/>
                <a:ea typeface="+mn-ea"/>
                <a:cs typeface="+mn-cs"/>
                <a:hlinkClick r:id="rId13"/>
              </a:rPr>
              <a:t>suffer</a:t>
            </a:r>
            <a:r>
              <a:rPr lang="en-US" sz="1200" b="0" i="0" u="none" strike="noStrike" kern="1200" dirty="0">
                <a:solidFill>
                  <a:schemeClr val="tx1"/>
                </a:solidFill>
                <a:effectLst/>
                <a:latin typeface="+mn-lt"/>
                <a:ea typeface="+mn-ea"/>
                <a:cs typeface="+mn-cs"/>
              </a:rPr>
              <a:t> from preventable health conditions. Low-income families are less likely to have job-based </a:t>
            </a:r>
            <a:r>
              <a:rPr lang="en-US" sz="1200" b="0" i="0" u="sng" strike="noStrike" kern="1200" dirty="0">
                <a:solidFill>
                  <a:schemeClr val="tx1"/>
                </a:solidFill>
                <a:effectLst/>
                <a:latin typeface="+mn-lt"/>
                <a:ea typeface="+mn-ea"/>
                <a:cs typeface="+mn-cs"/>
                <a:hlinkClick r:id="rId14"/>
              </a:rPr>
              <a:t>insurance</a:t>
            </a:r>
            <a:r>
              <a:rPr lang="en-US" sz="1200" b="0" i="0" u="none" strike="noStrike" kern="1200" dirty="0">
                <a:solidFill>
                  <a:schemeClr val="tx1"/>
                </a:solidFill>
                <a:effectLst/>
                <a:latin typeface="+mn-lt"/>
                <a:ea typeface="+mn-ea"/>
                <a:cs typeface="+mn-cs"/>
              </a:rPr>
              <a:t>; they spend a much higher </a:t>
            </a:r>
            <a:r>
              <a:rPr lang="en-US" sz="1200" b="0" i="0" u="sng" strike="noStrike" kern="1200" dirty="0">
                <a:solidFill>
                  <a:schemeClr val="tx1"/>
                </a:solidFill>
                <a:effectLst/>
                <a:latin typeface="+mn-lt"/>
                <a:ea typeface="+mn-ea"/>
                <a:cs typeface="+mn-cs"/>
                <a:hlinkClick r:id="rId14"/>
              </a:rPr>
              <a:t>percentage</a:t>
            </a:r>
            <a:r>
              <a:rPr lang="en-US" sz="1200" b="0" i="0" u="none" strike="noStrike" kern="1200" dirty="0">
                <a:solidFill>
                  <a:schemeClr val="tx1"/>
                </a:solidFill>
                <a:effectLst/>
                <a:latin typeface="+mn-lt"/>
                <a:ea typeface="+mn-ea"/>
                <a:cs typeface="+mn-cs"/>
              </a:rPr>
              <a:t> of income on health care.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While many factors contribute to racial and economic health disparities, providing low-cost and equal access to health care is proven to substantially improve health outcomes for vulnerable populations. For example, Black men generally suffer and die from heart disease at much higher rates than white men. But once they enroll in the Veteran’s Health system (VA) — which provides lifelong, low-cost, and equitable care to all vets —  Black men’s health outcomes are reversed; they are </a:t>
            </a:r>
            <a:r>
              <a:rPr lang="en-US" sz="1200" b="0" i="0" u="sng" strike="noStrike" kern="1200" dirty="0">
                <a:solidFill>
                  <a:schemeClr val="tx1"/>
                </a:solidFill>
                <a:effectLst/>
                <a:latin typeface="+mn-lt"/>
                <a:ea typeface="+mn-ea"/>
                <a:cs typeface="+mn-cs"/>
                <a:hlinkClick r:id="rId15"/>
              </a:rPr>
              <a:t>37%</a:t>
            </a:r>
            <a:r>
              <a:rPr lang="en-US" sz="1200" b="0" i="0" u="none" strike="noStrike" kern="120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less likely</a:t>
            </a:r>
            <a:r>
              <a:rPr lang="en-US" sz="1200" b="0" i="0" u="none" strike="noStrike" kern="1200" dirty="0">
                <a:solidFill>
                  <a:schemeClr val="tx1"/>
                </a:solidFill>
                <a:effectLst/>
                <a:latin typeface="+mn-lt"/>
                <a:ea typeface="+mn-ea"/>
                <a:cs typeface="+mn-cs"/>
              </a:rPr>
              <a:t> than white men to develop heart disease, and have a 24% </a:t>
            </a:r>
            <a:r>
              <a:rPr lang="en-US" sz="1200" b="0" i="1" u="none" strike="noStrike" kern="1200" dirty="0">
                <a:solidFill>
                  <a:schemeClr val="tx1"/>
                </a:solidFill>
                <a:effectLst/>
                <a:latin typeface="+mn-lt"/>
                <a:ea typeface="+mn-ea"/>
                <a:cs typeface="+mn-cs"/>
              </a:rPr>
              <a:t>lower</a:t>
            </a:r>
            <a:r>
              <a:rPr lang="en-US" sz="1200" b="0" i="0" u="none" strike="noStrike" kern="1200" dirty="0">
                <a:solidFill>
                  <a:schemeClr val="tx1"/>
                </a:solidFill>
                <a:effectLst/>
                <a:latin typeface="+mn-lt"/>
                <a:ea typeface="+mn-ea"/>
                <a:cs typeface="+mn-cs"/>
              </a:rPr>
              <a:t> death rate.</a:t>
            </a:r>
          </a:p>
        </p:txBody>
      </p:sp>
      <p:sp>
        <p:nvSpPr>
          <p:cNvPr id="4" name="Slide Number Placeholder 3"/>
          <p:cNvSpPr>
            <a:spLocks noGrp="1"/>
          </p:cNvSpPr>
          <p:nvPr>
            <p:ph type="sldNum" sz="quarter" idx="5"/>
          </p:nvPr>
        </p:nvSpPr>
        <p:spPr/>
        <p:txBody>
          <a:bodyPr/>
          <a:lstStyle/>
          <a:p>
            <a:fld id="{14C22042-ED39-0845-84FD-FD22A69983FA}" type="slidenum">
              <a:rPr lang="en-US" smtClean="0"/>
              <a:t>12</a:t>
            </a:fld>
            <a:endParaRPr lang="en-US"/>
          </a:p>
        </p:txBody>
      </p:sp>
    </p:spTree>
    <p:extLst>
      <p:ext uri="{BB962C8B-B14F-4D97-AF65-F5344CB8AC3E}">
        <p14:creationId xmlns:p14="http://schemas.microsoft.com/office/powerpoint/2010/main" val="3844508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i="0" u="none" strike="noStrike" kern="1200" dirty="0">
                <a:solidFill>
                  <a:schemeClr val="tx1"/>
                </a:solidFill>
                <a:effectLst/>
                <a:latin typeface="+mn-lt"/>
                <a:ea typeface="+mn-ea"/>
                <a:cs typeface="+mn-cs"/>
              </a:rPr>
              <a:t>Will this plan improve health outcomes for everybody in America? </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Compared to ten other similar nations, the U.S. </a:t>
            </a:r>
            <a:r>
              <a:rPr lang="en-US" sz="1200" b="0" i="0" u="sng" strike="noStrike" kern="1200" dirty="0">
                <a:solidFill>
                  <a:schemeClr val="tx1"/>
                </a:solidFill>
                <a:effectLst/>
                <a:latin typeface="+mn-lt"/>
                <a:ea typeface="+mn-ea"/>
                <a:cs typeface="+mn-cs"/>
                <a:hlinkClick r:id="rId3"/>
              </a:rPr>
              <a:t>ranks</a:t>
            </a:r>
            <a:r>
              <a:rPr lang="en-US" sz="1200" b="0" i="0" u="none" strike="noStrike" kern="1200" dirty="0">
                <a:solidFill>
                  <a:schemeClr val="tx1"/>
                </a:solidFill>
                <a:effectLst/>
                <a:latin typeface="+mn-lt"/>
                <a:ea typeface="+mn-ea"/>
                <a:cs typeface="+mn-cs"/>
              </a:rPr>
              <a:t> last in measures of health system equity, access, efficiency, care delivery, and health outcomes. Despite spending twice as much as other similar nations on health care, America has the </a:t>
            </a:r>
            <a:r>
              <a:rPr lang="en-US" sz="1200" b="0" i="0" u="sng" strike="noStrike" kern="1200" dirty="0">
                <a:solidFill>
                  <a:schemeClr val="tx1"/>
                </a:solidFill>
                <a:effectLst/>
                <a:latin typeface="+mn-lt"/>
                <a:ea typeface="+mn-ea"/>
                <a:cs typeface="+mn-cs"/>
                <a:hlinkClick r:id="rId4"/>
              </a:rPr>
              <a:t>lowest</a:t>
            </a:r>
            <a:r>
              <a:rPr lang="en-US" sz="1200" b="0" i="0" u="none" strike="noStrike" kern="1200" dirty="0">
                <a:solidFill>
                  <a:schemeClr val="tx1"/>
                </a:solidFill>
                <a:effectLst/>
                <a:latin typeface="+mn-lt"/>
                <a:ea typeface="+mn-ea"/>
                <a:cs typeface="+mn-cs"/>
              </a:rPr>
              <a:t> life expectancy, the </a:t>
            </a:r>
            <a:r>
              <a:rPr lang="en-US" sz="1200" b="0" i="0" u="sng" strike="noStrike" kern="1200" dirty="0">
                <a:solidFill>
                  <a:schemeClr val="tx1"/>
                </a:solidFill>
                <a:effectLst/>
                <a:latin typeface="+mn-lt"/>
                <a:ea typeface="+mn-ea"/>
                <a:cs typeface="+mn-cs"/>
                <a:hlinkClick r:id="rId5"/>
              </a:rPr>
              <a:t>highest</a:t>
            </a:r>
            <a:r>
              <a:rPr lang="en-US" sz="1200" b="0" i="0" u="none" strike="noStrike" kern="1200" dirty="0">
                <a:solidFill>
                  <a:schemeClr val="tx1"/>
                </a:solidFill>
                <a:effectLst/>
                <a:latin typeface="+mn-lt"/>
                <a:ea typeface="+mn-ea"/>
                <a:cs typeface="+mn-cs"/>
              </a:rPr>
              <a:t> rate of infant mortality and maternal mortality (i.e., death related to pregnancy or childbirth), and higher rates of </a:t>
            </a:r>
            <a:r>
              <a:rPr lang="en-US" sz="1200" b="0" i="0" u="sng" strike="noStrike" kern="1200" dirty="0">
                <a:solidFill>
                  <a:schemeClr val="tx1"/>
                </a:solidFill>
                <a:effectLst/>
                <a:latin typeface="+mn-lt"/>
                <a:ea typeface="+mn-ea"/>
                <a:cs typeface="+mn-cs"/>
                <a:hlinkClick r:id="rId6"/>
              </a:rPr>
              <a:t>hospitalization</a:t>
            </a:r>
            <a:r>
              <a:rPr lang="en-US" sz="1200" b="0" i="0" u="none" strike="noStrike" kern="1200" dirty="0">
                <a:solidFill>
                  <a:schemeClr val="tx1"/>
                </a:solidFill>
                <a:effectLst/>
                <a:latin typeface="+mn-lt"/>
                <a:ea typeface="+mn-ea"/>
                <a:cs typeface="+mn-cs"/>
              </a:rPr>
              <a:t> and </a:t>
            </a:r>
            <a:r>
              <a:rPr lang="en-US" sz="1200" b="0" i="0" u="sng" strike="noStrike" kern="1200" dirty="0">
                <a:solidFill>
                  <a:schemeClr val="tx1"/>
                </a:solidFill>
                <a:effectLst/>
                <a:latin typeface="+mn-lt"/>
                <a:ea typeface="+mn-ea"/>
                <a:cs typeface="+mn-cs"/>
                <a:hlinkClick r:id="rId7"/>
              </a:rPr>
              <a:t>death</a:t>
            </a:r>
            <a:r>
              <a:rPr lang="en-US" sz="1200" b="0" i="0" u="none" strike="noStrike" kern="1200" dirty="0">
                <a:solidFill>
                  <a:schemeClr val="tx1"/>
                </a:solidFill>
                <a:effectLst/>
                <a:latin typeface="+mn-lt"/>
                <a:ea typeface="+mn-ea"/>
                <a:cs typeface="+mn-cs"/>
              </a:rPr>
              <a:t> for conditions that can be managed with regular preventative care, such as asthma, COPD, congestive heart failure, and diabetes.</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Studies </a:t>
            </a:r>
            <a:r>
              <a:rPr lang="en-US" sz="1200" b="0" i="0" u="sng" strike="noStrike" kern="1200" dirty="0">
                <a:solidFill>
                  <a:schemeClr val="tx1"/>
                </a:solidFill>
                <a:effectLst/>
                <a:latin typeface="+mn-lt"/>
                <a:ea typeface="+mn-ea"/>
                <a:cs typeface="+mn-cs"/>
                <a:hlinkClick r:id="rId8"/>
              </a:rPr>
              <a:t>show</a:t>
            </a:r>
            <a:r>
              <a:rPr lang="en-US" sz="1200" b="0" i="0" u="none" strike="noStrike" kern="1200" dirty="0">
                <a:solidFill>
                  <a:schemeClr val="tx1"/>
                </a:solidFill>
                <a:effectLst/>
                <a:latin typeface="+mn-lt"/>
                <a:ea typeface="+mn-ea"/>
                <a:cs typeface="+mn-cs"/>
              </a:rPr>
              <a:t> that the countries with the highest-performing health care systems all have universal coverage that allows people to get needed health care at little or no cost. In every type of nation, regular primary care is </a:t>
            </a:r>
            <a:r>
              <a:rPr lang="en-US" sz="1200" b="0" i="0" u="sng" strike="noStrike" kern="1200" dirty="0">
                <a:solidFill>
                  <a:schemeClr val="tx1"/>
                </a:solidFill>
                <a:effectLst/>
                <a:latin typeface="+mn-lt"/>
                <a:ea typeface="+mn-ea"/>
                <a:cs typeface="+mn-cs"/>
                <a:hlinkClick r:id="rId9"/>
              </a:rPr>
              <a:t>associated</a:t>
            </a:r>
            <a:r>
              <a:rPr lang="en-US" sz="1200" b="0" i="0" u="none" strike="noStrike" kern="1200" dirty="0">
                <a:solidFill>
                  <a:schemeClr val="tx1"/>
                </a:solidFill>
                <a:effectLst/>
                <a:latin typeface="+mn-lt"/>
                <a:ea typeface="+mn-ea"/>
                <a:cs typeface="+mn-cs"/>
              </a:rPr>
              <a:t> with better health outcomes, and a decrease in hospitalization and emergency room visits. However, in America, a person’s access to care is largely dependent on their income; </a:t>
            </a:r>
            <a:r>
              <a:rPr lang="en-US" sz="1200" b="0" i="0" u="sng" strike="noStrike" kern="1200" dirty="0">
                <a:solidFill>
                  <a:schemeClr val="tx1"/>
                </a:solidFill>
                <a:effectLst/>
                <a:latin typeface="+mn-lt"/>
                <a:ea typeface="+mn-ea"/>
                <a:cs typeface="+mn-cs"/>
                <a:hlinkClick r:id="rId10"/>
              </a:rPr>
              <a:t>one-third</a:t>
            </a:r>
            <a:r>
              <a:rPr lang="en-US" sz="1200" b="0" i="0" u="none" strike="noStrike" kern="1200" dirty="0">
                <a:solidFill>
                  <a:schemeClr val="tx1"/>
                </a:solidFill>
                <a:effectLst/>
                <a:latin typeface="+mn-lt"/>
                <a:ea typeface="+mn-ea"/>
                <a:cs typeface="+mn-cs"/>
              </a:rPr>
              <a:t> of Americans say in the past year they had problems accessing care because of cost and </a:t>
            </a:r>
            <a:r>
              <a:rPr lang="en-US" sz="1200" b="0" i="0" u="sng" strike="noStrike" kern="1200" dirty="0">
                <a:solidFill>
                  <a:schemeClr val="tx1"/>
                </a:solidFill>
                <a:effectLst/>
                <a:latin typeface="+mn-lt"/>
                <a:ea typeface="+mn-ea"/>
                <a:cs typeface="+mn-cs"/>
                <a:hlinkClick r:id="rId10"/>
              </a:rPr>
              <a:t>60%</a:t>
            </a:r>
            <a:r>
              <a:rPr lang="en-US" sz="1200" b="0" i="0" u="none" strike="noStrike" kern="1200" dirty="0">
                <a:solidFill>
                  <a:schemeClr val="tx1"/>
                </a:solidFill>
                <a:effectLst/>
                <a:latin typeface="+mn-lt"/>
                <a:ea typeface="+mn-ea"/>
                <a:cs typeface="+mn-cs"/>
              </a:rPr>
              <a:t> of American doctors report their patients often have difficulty paying for medications or out-of-pocket costs.</a:t>
            </a:r>
          </a:p>
          <a:p>
            <a:pPr rtl="0" fontAlgn="base"/>
            <a:br>
              <a:rPr lang="en-US" sz="1200" b="0" i="0" u="none" strike="noStrike"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rPr>
              <a:t>Will this plan reduce racial health disparities and improve health equity?</a:t>
            </a:r>
          </a:p>
          <a:p>
            <a:pPr rtl="0"/>
            <a:br>
              <a:rPr lang="en-US" sz="1200" b="0" i="0" u="none" strike="noStrike" kern="1200" dirty="0">
                <a:solidFill>
                  <a:schemeClr val="tx1"/>
                </a:solidFill>
                <a:effectLst/>
                <a:latin typeface="+mn-lt"/>
                <a:ea typeface="+mn-ea"/>
                <a:cs typeface="+mn-cs"/>
              </a:rPr>
            </a:br>
            <a:r>
              <a:rPr lang="en-US" sz="1200" b="0" i="0" u="sng" strike="noStrike" kern="1200" dirty="0">
                <a:solidFill>
                  <a:schemeClr val="tx1"/>
                </a:solidFill>
                <a:effectLst/>
                <a:latin typeface="+mn-lt"/>
                <a:ea typeface="+mn-ea"/>
                <a:cs typeface="+mn-cs"/>
              </a:rPr>
              <a:t>Status quo</a:t>
            </a:r>
            <a:r>
              <a:rPr lang="en-US" sz="1200" b="0" i="0" u="none" strike="noStrike" kern="1200" dirty="0">
                <a:solidFill>
                  <a:schemeClr val="tx1"/>
                </a:solidFill>
                <a:effectLst/>
                <a:latin typeface="+mn-lt"/>
                <a:ea typeface="+mn-ea"/>
                <a:cs typeface="+mn-cs"/>
              </a:rPr>
              <a:t>: The U.S. health system is plagued with inequity: Compared to whites, people of color are more likely to be </a:t>
            </a:r>
            <a:r>
              <a:rPr lang="en-US" sz="1200" b="0" i="0" u="sng" strike="noStrike" kern="1200" dirty="0">
                <a:solidFill>
                  <a:schemeClr val="tx1"/>
                </a:solidFill>
                <a:effectLst/>
                <a:latin typeface="+mn-lt"/>
                <a:ea typeface="+mn-ea"/>
                <a:cs typeface="+mn-cs"/>
                <a:hlinkClick r:id="rId11"/>
              </a:rPr>
              <a:t>uninsured</a:t>
            </a:r>
            <a:r>
              <a:rPr lang="en-US" sz="1200" b="0" i="0" u="none" strike="noStrike" kern="1200" dirty="0">
                <a:solidFill>
                  <a:schemeClr val="tx1"/>
                </a:solidFill>
                <a:effectLst/>
                <a:latin typeface="+mn-lt"/>
                <a:ea typeface="+mn-ea"/>
                <a:cs typeface="+mn-cs"/>
              </a:rPr>
              <a:t>, face </a:t>
            </a:r>
            <a:r>
              <a:rPr lang="en-US" sz="1200" b="0" i="0" u="sng" strike="noStrike" kern="1200" dirty="0">
                <a:solidFill>
                  <a:schemeClr val="tx1"/>
                </a:solidFill>
                <a:effectLst/>
                <a:latin typeface="+mn-lt"/>
                <a:ea typeface="+mn-ea"/>
                <a:cs typeface="+mn-cs"/>
                <a:hlinkClick r:id="rId12"/>
              </a:rPr>
              <a:t>barriers</a:t>
            </a:r>
            <a:r>
              <a:rPr lang="en-US" sz="1200" b="0" i="0" u="none" strike="noStrike" kern="1200" dirty="0">
                <a:solidFill>
                  <a:schemeClr val="tx1"/>
                </a:solidFill>
                <a:effectLst/>
                <a:latin typeface="+mn-lt"/>
                <a:ea typeface="+mn-ea"/>
                <a:cs typeface="+mn-cs"/>
              </a:rPr>
              <a:t> to care, and </a:t>
            </a:r>
            <a:r>
              <a:rPr lang="en-US" sz="1200" b="0" i="0" u="sng" strike="noStrike" kern="1200" dirty="0">
                <a:solidFill>
                  <a:schemeClr val="tx1"/>
                </a:solidFill>
                <a:effectLst/>
                <a:latin typeface="+mn-lt"/>
                <a:ea typeface="+mn-ea"/>
                <a:cs typeface="+mn-cs"/>
                <a:hlinkClick r:id="rId13"/>
              </a:rPr>
              <a:t>suffer</a:t>
            </a:r>
            <a:r>
              <a:rPr lang="en-US" sz="1200" b="0" i="0" u="none" strike="noStrike" kern="1200" dirty="0">
                <a:solidFill>
                  <a:schemeClr val="tx1"/>
                </a:solidFill>
                <a:effectLst/>
                <a:latin typeface="+mn-lt"/>
                <a:ea typeface="+mn-ea"/>
                <a:cs typeface="+mn-cs"/>
              </a:rPr>
              <a:t> from preventable health conditions. Low-income families are less likely to have job-based </a:t>
            </a:r>
            <a:r>
              <a:rPr lang="en-US" sz="1200" b="0" i="0" u="sng" strike="noStrike" kern="1200" dirty="0">
                <a:solidFill>
                  <a:schemeClr val="tx1"/>
                </a:solidFill>
                <a:effectLst/>
                <a:latin typeface="+mn-lt"/>
                <a:ea typeface="+mn-ea"/>
                <a:cs typeface="+mn-cs"/>
                <a:hlinkClick r:id="rId14"/>
              </a:rPr>
              <a:t>insurance</a:t>
            </a:r>
            <a:r>
              <a:rPr lang="en-US" sz="1200" b="0" i="0" u="none" strike="noStrike" kern="1200" dirty="0">
                <a:solidFill>
                  <a:schemeClr val="tx1"/>
                </a:solidFill>
                <a:effectLst/>
                <a:latin typeface="+mn-lt"/>
                <a:ea typeface="+mn-ea"/>
                <a:cs typeface="+mn-cs"/>
              </a:rPr>
              <a:t>; they spend a much higher </a:t>
            </a:r>
            <a:r>
              <a:rPr lang="en-US" sz="1200" b="0" i="0" u="sng" strike="noStrike" kern="1200" dirty="0">
                <a:solidFill>
                  <a:schemeClr val="tx1"/>
                </a:solidFill>
                <a:effectLst/>
                <a:latin typeface="+mn-lt"/>
                <a:ea typeface="+mn-ea"/>
                <a:cs typeface="+mn-cs"/>
                <a:hlinkClick r:id="rId14"/>
              </a:rPr>
              <a:t>percentage</a:t>
            </a:r>
            <a:r>
              <a:rPr lang="en-US" sz="1200" b="0" i="0" u="none" strike="noStrike" kern="1200" dirty="0">
                <a:solidFill>
                  <a:schemeClr val="tx1"/>
                </a:solidFill>
                <a:effectLst/>
                <a:latin typeface="+mn-lt"/>
                <a:ea typeface="+mn-ea"/>
                <a:cs typeface="+mn-cs"/>
              </a:rPr>
              <a:t> of income on health care. </a:t>
            </a:r>
          </a:p>
          <a:p>
            <a:pPr rtl="0"/>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While many factors contribute to racial and economic health disparities, providing low-cost and equal access to health care is proven to substantially improve health outcomes for vulnerable populations. For example, Black men generally suffer and die from heart disease at much higher rates than white men. But once they enroll in the Veteran’s Health system (VA) — which provides lifelong, low-cost, and equitable care to all vets —  Black men’s health outcomes are reversed; they are </a:t>
            </a:r>
            <a:r>
              <a:rPr lang="en-US" sz="1200" b="0" i="0" u="sng" strike="noStrike" kern="1200" dirty="0">
                <a:solidFill>
                  <a:schemeClr val="tx1"/>
                </a:solidFill>
                <a:effectLst/>
                <a:latin typeface="+mn-lt"/>
                <a:ea typeface="+mn-ea"/>
                <a:cs typeface="+mn-cs"/>
                <a:hlinkClick r:id="rId15"/>
              </a:rPr>
              <a:t>37%</a:t>
            </a:r>
            <a:r>
              <a:rPr lang="en-US" sz="1200" b="0" i="0" u="none" strike="noStrike" kern="120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less likely</a:t>
            </a:r>
            <a:r>
              <a:rPr lang="en-US" sz="1200" b="0" i="0" u="none" strike="noStrike" kern="1200" dirty="0">
                <a:solidFill>
                  <a:schemeClr val="tx1"/>
                </a:solidFill>
                <a:effectLst/>
                <a:latin typeface="+mn-lt"/>
                <a:ea typeface="+mn-ea"/>
                <a:cs typeface="+mn-cs"/>
              </a:rPr>
              <a:t> than white men to develop heart disease, and have a 24% </a:t>
            </a:r>
            <a:r>
              <a:rPr lang="en-US" sz="1200" b="0" i="1" u="none" strike="noStrike" kern="1200" dirty="0">
                <a:solidFill>
                  <a:schemeClr val="tx1"/>
                </a:solidFill>
                <a:effectLst/>
                <a:latin typeface="+mn-lt"/>
                <a:ea typeface="+mn-ea"/>
                <a:cs typeface="+mn-cs"/>
              </a:rPr>
              <a:t>lower</a:t>
            </a:r>
            <a:r>
              <a:rPr lang="en-US" sz="1200" b="0" i="0" u="none" strike="noStrike" kern="1200" dirty="0">
                <a:solidFill>
                  <a:schemeClr val="tx1"/>
                </a:solidFill>
                <a:effectLst/>
                <a:latin typeface="+mn-lt"/>
                <a:ea typeface="+mn-ea"/>
                <a:cs typeface="+mn-cs"/>
              </a:rPr>
              <a:t> death rate.</a:t>
            </a:r>
          </a:p>
        </p:txBody>
      </p:sp>
      <p:sp>
        <p:nvSpPr>
          <p:cNvPr id="4" name="Slide Number Placeholder 3"/>
          <p:cNvSpPr>
            <a:spLocks noGrp="1"/>
          </p:cNvSpPr>
          <p:nvPr>
            <p:ph type="sldNum" sz="quarter" idx="5"/>
          </p:nvPr>
        </p:nvSpPr>
        <p:spPr/>
        <p:txBody>
          <a:bodyPr/>
          <a:lstStyle/>
          <a:p>
            <a:fld id="{14C22042-ED39-0845-84FD-FD22A69983FA}" type="slidenum">
              <a:rPr lang="en-US" smtClean="0"/>
              <a:t>13</a:t>
            </a:fld>
            <a:endParaRPr lang="en-US"/>
          </a:p>
        </p:txBody>
      </p:sp>
    </p:spTree>
    <p:extLst>
      <p:ext uri="{BB962C8B-B14F-4D97-AF65-F5344CB8AC3E}">
        <p14:creationId xmlns:p14="http://schemas.microsoft.com/office/powerpoint/2010/main" val="4036655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C22042-ED39-0845-84FD-FD22A69983FA}" type="slidenum">
              <a:rPr lang="en-US" smtClean="0"/>
              <a:t>15</a:t>
            </a:fld>
            <a:endParaRPr lang="en-US"/>
          </a:p>
        </p:txBody>
      </p:sp>
    </p:spTree>
    <p:extLst>
      <p:ext uri="{BB962C8B-B14F-4D97-AF65-F5344CB8AC3E}">
        <p14:creationId xmlns:p14="http://schemas.microsoft.com/office/powerpoint/2010/main" val="1750601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156488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211300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567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1567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65041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7"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48932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137877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8038"/>
          </a:xfrm>
        </p:spPr>
        <p:txBody>
          <a:bodyPr/>
          <a:lstStyle/>
          <a:p>
            <a:r>
              <a:rPr lang="en-US"/>
              <a:t>Click to edit Master title style</a:t>
            </a:r>
          </a:p>
        </p:txBody>
      </p:sp>
      <p:sp>
        <p:nvSpPr>
          <p:cNvPr id="3" name="Content Placeholder 2"/>
          <p:cNvSpPr>
            <a:spLocks noGrp="1"/>
          </p:cNvSpPr>
          <p:nvPr>
            <p:ph sz="half" idx="1"/>
          </p:nvPr>
        </p:nvSpPr>
        <p:spPr>
          <a:xfrm>
            <a:off x="508000" y="1219201"/>
            <a:ext cx="54864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219201"/>
            <a:ext cx="5486400" cy="76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2138363"/>
            <a:ext cx="5486400" cy="76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0F9870DE-049C-1649-A311-F8E2FA15898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D5E91C31-6150-7E4B-8AC2-2A6DE7F67E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33C58EDC-08E0-494E-9FE2-38A1FC7C8B22}"/>
              </a:ext>
            </a:extLst>
          </p:cNvPr>
          <p:cNvSpPr>
            <a:spLocks noGrp="1" noChangeArrowheads="1"/>
          </p:cNvSpPr>
          <p:nvPr>
            <p:ph type="sldNum" sz="quarter" idx="12"/>
          </p:nvPr>
        </p:nvSpPr>
        <p:spPr>
          <a:ln/>
        </p:spPr>
        <p:txBody>
          <a:bodyPr/>
          <a:lstStyle>
            <a:lvl1pPr>
              <a:defRPr/>
            </a:lvl1pPr>
          </a:lstStyle>
          <a:p>
            <a:fld id="{4768EC42-4CC3-9643-AC7B-A8F6E4360D49}" type="slidenum">
              <a:rPr lang="en-US" altLang="en-US"/>
              <a:pPr/>
              <a:t>‹#›</a:t>
            </a:fld>
            <a:endParaRPr lang="en-US" altLang="en-US"/>
          </a:p>
        </p:txBody>
      </p:sp>
    </p:spTree>
    <p:extLst>
      <p:ext uri="{BB962C8B-B14F-4D97-AF65-F5344CB8AC3E}">
        <p14:creationId xmlns:p14="http://schemas.microsoft.com/office/powerpoint/2010/main" val="315976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945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2" name="Google Shape;22;p45"/>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90000"/>
              </a:lnSpc>
              <a:spcBef>
                <a:spcPts val="0"/>
              </a:spcBef>
              <a:spcAft>
                <a:spcPts val="0"/>
              </a:spcAft>
              <a:buClr>
                <a:schemeClr val="dk1"/>
              </a:buClr>
              <a:buSzPts val="2800"/>
              <a:buFont typeface="Calibri"/>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45"/>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gn="l">
              <a:lnSpc>
                <a:spcPct val="90000"/>
              </a:lnSpc>
              <a:spcBef>
                <a:spcPts val="0"/>
              </a:spcBef>
              <a:spcAft>
                <a:spcPts val="0"/>
              </a:spcAft>
              <a:buClr>
                <a:schemeClr val="dk1"/>
              </a:buClr>
              <a:buSzPts val="1800"/>
              <a:buChar char="●"/>
              <a:defRPr/>
            </a:lvl1pPr>
            <a:lvl2pPr marL="914400" lvl="1" indent="-317500" algn="l">
              <a:lnSpc>
                <a:spcPct val="90000"/>
              </a:lnSpc>
              <a:spcBef>
                <a:spcPts val="2133"/>
              </a:spcBef>
              <a:spcAft>
                <a:spcPts val="0"/>
              </a:spcAft>
              <a:buClr>
                <a:schemeClr val="dk1"/>
              </a:buClr>
              <a:buSzPts val="1400"/>
              <a:buChar char="○"/>
              <a:defRPr/>
            </a:lvl2pPr>
            <a:lvl3pPr marL="1371600" lvl="2" indent="-317500" algn="l">
              <a:lnSpc>
                <a:spcPct val="90000"/>
              </a:lnSpc>
              <a:spcBef>
                <a:spcPts val="2133"/>
              </a:spcBef>
              <a:spcAft>
                <a:spcPts val="0"/>
              </a:spcAft>
              <a:buClr>
                <a:schemeClr val="dk1"/>
              </a:buClr>
              <a:buSzPts val="1400"/>
              <a:buChar char="■"/>
              <a:defRPr/>
            </a:lvl3pPr>
            <a:lvl4pPr marL="1828800" lvl="3" indent="-317500" algn="l">
              <a:lnSpc>
                <a:spcPct val="90000"/>
              </a:lnSpc>
              <a:spcBef>
                <a:spcPts val="2133"/>
              </a:spcBef>
              <a:spcAft>
                <a:spcPts val="0"/>
              </a:spcAft>
              <a:buClr>
                <a:schemeClr val="dk1"/>
              </a:buClr>
              <a:buSzPts val="1400"/>
              <a:buChar char="●"/>
              <a:defRPr/>
            </a:lvl4pPr>
            <a:lvl5pPr marL="2286000" lvl="4" indent="-317500" algn="l">
              <a:lnSpc>
                <a:spcPct val="90000"/>
              </a:lnSpc>
              <a:spcBef>
                <a:spcPts val="2133"/>
              </a:spcBef>
              <a:spcAft>
                <a:spcPts val="0"/>
              </a:spcAft>
              <a:buClr>
                <a:schemeClr val="dk1"/>
              </a:buClr>
              <a:buSzPts val="1400"/>
              <a:buChar char="○"/>
              <a:defRPr/>
            </a:lvl5pPr>
            <a:lvl6pPr marL="2743200" lvl="5" indent="-317500" algn="l">
              <a:lnSpc>
                <a:spcPct val="90000"/>
              </a:lnSpc>
              <a:spcBef>
                <a:spcPts val="2133"/>
              </a:spcBef>
              <a:spcAft>
                <a:spcPts val="0"/>
              </a:spcAft>
              <a:buClr>
                <a:schemeClr val="dk1"/>
              </a:buClr>
              <a:buSzPts val="1400"/>
              <a:buChar char="■"/>
              <a:defRPr/>
            </a:lvl6pPr>
            <a:lvl7pPr marL="3200400" lvl="6" indent="-317500" algn="l">
              <a:lnSpc>
                <a:spcPct val="90000"/>
              </a:lnSpc>
              <a:spcBef>
                <a:spcPts val="2133"/>
              </a:spcBef>
              <a:spcAft>
                <a:spcPts val="0"/>
              </a:spcAft>
              <a:buClr>
                <a:schemeClr val="dk1"/>
              </a:buClr>
              <a:buSzPts val="1400"/>
              <a:buChar char="●"/>
              <a:defRPr/>
            </a:lvl7pPr>
            <a:lvl8pPr marL="3657600" lvl="7" indent="-317500" algn="l">
              <a:lnSpc>
                <a:spcPct val="90000"/>
              </a:lnSpc>
              <a:spcBef>
                <a:spcPts val="2133"/>
              </a:spcBef>
              <a:spcAft>
                <a:spcPts val="0"/>
              </a:spcAft>
              <a:buClr>
                <a:schemeClr val="dk1"/>
              </a:buClr>
              <a:buSzPts val="1400"/>
              <a:buChar char="○"/>
              <a:defRPr/>
            </a:lvl8pPr>
            <a:lvl9pPr marL="4114800" lvl="8" indent="-317500" algn="l">
              <a:lnSpc>
                <a:spcPct val="90000"/>
              </a:lnSpc>
              <a:spcBef>
                <a:spcPts val="2133"/>
              </a:spcBef>
              <a:spcAft>
                <a:spcPts val="2133"/>
              </a:spcAft>
              <a:buClr>
                <a:schemeClr val="dk1"/>
              </a:buClr>
              <a:buSzPts val="1400"/>
              <a:buChar char="■"/>
              <a:defRPr/>
            </a:lvl9pPr>
          </a:lstStyle>
          <a:p>
            <a:endParaRPr/>
          </a:p>
        </p:txBody>
      </p:sp>
      <p:sp>
        <p:nvSpPr>
          <p:cNvPr id="24" name="Google Shape;24;p45"/>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8359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tif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A69A">
                <a:lumMod val="0"/>
              </a:srgbClr>
            </a:gs>
            <a:gs pos="52000">
              <a:srgbClr val="00322E">
                <a:lumMod val="60000"/>
              </a:srgbClr>
            </a:gs>
            <a:gs pos="100000">
              <a:srgbClr val="00A69A">
                <a:lumMod val="58000"/>
              </a:srgbClr>
            </a:gs>
          </a:gsLst>
          <a:lin ang="5400000" scaled="0"/>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1805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5" name="Picture 4">
            <a:extLst>
              <a:ext uri="{FF2B5EF4-FFF2-40B4-BE49-F238E27FC236}">
                <a16:creationId xmlns:a16="http://schemas.microsoft.com/office/drawing/2014/main" id="{26A8B552-CA70-4C45-A1BD-0E2AEA29080F}"/>
              </a:ext>
            </a:extLst>
          </p:cNvPr>
          <p:cNvPicPr>
            <a:picLocks noChangeAspect="1"/>
          </p:cNvPicPr>
          <p:nvPr userDrawn="1"/>
        </p:nvPicPr>
        <p:blipFill>
          <a:blip r:embed="rId10"/>
          <a:stretch>
            <a:fillRect/>
          </a:stretch>
        </p:blipFill>
        <p:spPr>
          <a:xfrm>
            <a:off x="8521102" y="6016752"/>
            <a:ext cx="3670898" cy="841248"/>
          </a:xfrm>
          <a:prstGeom prst="rect">
            <a:avLst/>
          </a:prstGeom>
        </p:spPr>
      </p:pic>
    </p:spTree>
    <p:extLst>
      <p:ext uri="{BB962C8B-B14F-4D97-AF65-F5344CB8AC3E}">
        <p14:creationId xmlns:p14="http://schemas.microsoft.com/office/powerpoint/2010/main" val="114021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2" r:id="rId6"/>
    <p:sldLayoutId id="2147483663" r:id="rId7"/>
    <p:sldLayoutId id="2147483665" r:id="rId8"/>
  </p:sldLayoutIdLst>
  <p:hf sldNum="0" hdr="0" dt="0"/>
  <p:txStyles>
    <p:titleStyle>
      <a:lvl1pPr algn="l" defTabSz="914400" rtl="0" eaLnBrk="1" latinLnBrk="0" hangingPunct="1">
        <a:lnSpc>
          <a:spcPct val="90000"/>
        </a:lnSpc>
        <a:spcBef>
          <a:spcPct val="0"/>
        </a:spcBef>
        <a:buNone/>
        <a:defRPr sz="4400" b="1" kern="120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32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8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4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20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20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0BB956-7518-8544-8F90-AB663FC40976}"/>
              </a:ext>
            </a:extLst>
          </p:cNvPr>
          <p:cNvSpPr txBox="1"/>
          <p:nvPr/>
        </p:nvSpPr>
        <p:spPr>
          <a:xfrm>
            <a:off x="0" y="1215766"/>
            <a:ext cx="7777723" cy="3816429"/>
          </a:xfrm>
          <a:prstGeom prst="rect">
            <a:avLst/>
          </a:prstGeom>
          <a:noFill/>
        </p:spPr>
        <p:txBody>
          <a:bodyPr wrap="square" rtlCol="0">
            <a:spAutoFit/>
          </a:bodyPr>
          <a:lstStyle/>
          <a:p>
            <a:pPr algn="ctr"/>
            <a:r>
              <a:rPr lang="en-US" sz="6600" b="1" dirty="0">
                <a:solidFill>
                  <a:srgbClr val="FFFF00"/>
                </a:solidFill>
              </a:rPr>
              <a:t>How Far </a:t>
            </a:r>
          </a:p>
          <a:p>
            <a:pPr algn="ctr">
              <a:spcAft>
                <a:spcPts val="1200"/>
              </a:spcAft>
            </a:pPr>
            <a:r>
              <a:rPr lang="en-US" sz="6600" b="1" dirty="0">
                <a:solidFill>
                  <a:srgbClr val="FFFF00"/>
                </a:solidFill>
              </a:rPr>
              <a:t>From Perfect?</a:t>
            </a:r>
            <a:endParaRPr lang="en-US" sz="7200" b="1" dirty="0">
              <a:solidFill>
                <a:srgbClr val="FFFF00"/>
              </a:solidFill>
            </a:endParaRPr>
          </a:p>
          <a:p>
            <a:pPr algn="ctr"/>
            <a:r>
              <a:rPr lang="en-US" sz="2800" b="1" i="1" dirty="0">
                <a:solidFill>
                  <a:schemeClr val="bg1"/>
                </a:solidFill>
              </a:rPr>
              <a:t>Measuring</a:t>
            </a:r>
            <a:r>
              <a:rPr lang="en-US" sz="2800" b="1" dirty="0">
                <a:solidFill>
                  <a:schemeClr val="bg1"/>
                </a:solidFill>
              </a:rPr>
              <a:t> the health plan proposals of</a:t>
            </a:r>
          </a:p>
          <a:p>
            <a:pPr algn="ctr"/>
            <a:r>
              <a:rPr lang="en-US" sz="4400" b="1" dirty="0">
                <a:solidFill>
                  <a:schemeClr val="bg1"/>
                </a:solidFill>
              </a:rPr>
              <a:t>2020 political candidates </a:t>
            </a:r>
          </a:p>
          <a:p>
            <a:pPr algn="ctr"/>
            <a:r>
              <a:rPr lang="en-US" sz="2800" b="1" dirty="0">
                <a:solidFill>
                  <a:schemeClr val="bg1"/>
                </a:solidFill>
              </a:rPr>
              <a:t>and think-tank recommendations</a:t>
            </a:r>
          </a:p>
        </p:txBody>
      </p:sp>
      <p:pic>
        <p:nvPicPr>
          <p:cNvPr id="3" name="Picture 2">
            <a:extLst>
              <a:ext uri="{FF2B5EF4-FFF2-40B4-BE49-F238E27FC236}">
                <a16:creationId xmlns:a16="http://schemas.microsoft.com/office/drawing/2014/main" id="{131CF5E3-D897-5C45-8E77-EE552E3A122E}"/>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26000"/>
                    </a14:imgEffect>
                    <a14:imgEffect>
                      <a14:colorTemperature colorTemp="8074"/>
                    </a14:imgEffect>
                    <a14:imgEffect>
                      <a14:saturation sat="101000"/>
                    </a14:imgEffect>
                    <a14:imgEffect>
                      <a14:brightnessContrast bright="6000" contrast="10000"/>
                    </a14:imgEffect>
                  </a14:imgLayer>
                </a14:imgProps>
              </a:ext>
            </a:extLst>
          </a:blip>
          <a:srcRect l="5853" t="4542" r="9007" b="8205"/>
          <a:stretch/>
        </p:blipFill>
        <p:spPr>
          <a:xfrm>
            <a:off x="7603435" y="329497"/>
            <a:ext cx="4084982" cy="5405381"/>
          </a:xfrm>
          <a:prstGeom prst="rect">
            <a:avLst/>
          </a:prstGeom>
          <a:ln>
            <a:solidFill>
              <a:schemeClr val="bg1"/>
            </a:solidFill>
          </a:ln>
        </p:spPr>
      </p:pic>
    </p:spTree>
    <p:extLst>
      <p:ext uri="{BB962C8B-B14F-4D97-AF65-F5344CB8AC3E}">
        <p14:creationId xmlns:p14="http://schemas.microsoft.com/office/powerpoint/2010/main" val="327304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C69D-F585-4F45-BD59-18D93F9C9634}"/>
              </a:ext>
            </a:extLst>
          </p:cNvPr>
          <p:cNvSpPr>
            <a:spLocks noGrp="1"/>
          </p:cNvSpPr>
          <p:nvPr>
            <p:ph type="title"/>
          </p:nvPr>
        </p:nvSpPr>
        <p:spPr/>
        <p:txBody>
          <a:bodyPr/>
          <a:lstStyle/>
          <a:p>
            <a:r>
              <a:rPr lang="en-US" sz="3200" dirty="0"/>
              <a:t>Does the health plan proposal…</a:t>
            </a:r>
            <a:br>
              <a:rPr lang="en-US" dirty="0"/>
            </a:br>
            <a:r>
              <a:rPr lang="en-US" dirty="0"/>
              <a:t>Address the High Cost of Care?</a:t>
            </a:r>
          </a:p>
        </p:txBody>
      </p:sp>
      <p:sp>
        <p:nvSpPr>
          <p:cNvPr id="3" name="Text Placeholder 2">
            <a:extLst>
              <a:ext uri="{FF2B5EF4-FFF2-40B4-BE49-F238E27FC236}">
                <a16:creationId xmlns:a16="http://schemas.microsoft.com/office/drawing/2014/main" id="{E7FF8C5C-158E-2847-9E59-F0F6BC972A43}"/>
              </a:ext>
            </a:extLst>
          </p:cNvPr>
          <p:cNvSpPr>
            <a:spLocks noGrp="1"/>
          </p:cNvSpPr>
          <p:nvPr>
            <p:ph type="body" idx="10"/>
          </p:nvPr>
        </p:nvSpPr>
        <p:spPr/>
        <p:txBody>
          <a:bodyPr/>
          <a:lstStyle/>
          <a:p>
            <a:endParaRPr lang="en-US"/>
          </a:p>
        </p:txBody>
      </p:sp>
      <p:sp>
        <p:nvSpPr>
          <p:cNvPr id="6" name="TextBox 5">
            <a:extLst>
              <a:ext uri="{FF2B5EF4-FFF2-40B4-BE49-F238E27FC236}">
                <a16:creationId xmlns:a16="http://schemas.microsoft.com/office/drawing/2014/main" id="{544F5DD2-8B05-9146-BB32-454DEBAED5F6}"/>
              </a:ext>
            </a:extLst>
          </p:cNvPr>
          <p:cNvSpPr txBox="1"/>
          <p:nvPr/>
        </p:nvSpPr>
        <p:spPr>
          <a:xfrm>
            <a:off x="1447800" y="-1600200"/>
            <a:ext cx="184731" cy="461665"/>
          </a:xfrm>
          <a:prstGeom prst="rect">
            <a:avLst/>
          </a:prstGeom>
          <a:noFill/>
        </p:spPr>
        <p:txBody>
          <a:bodyPr wrap="none" rtlCol="0">
            <a:spAutoFit/>
          </a:bodyPr>
          <a:lstStyle/>
          <a:p>
            <a:pPr>
              <a:spcAft>
                <a:spcPts val="1200"/>
              </a:spcAft>
            </a:pPr>
            <a:endParaRPr lang="en-US" sz="2400" dirty="0">
              <a:solidFill>
                <a:schemeClr val="bg1"/>
              </a:solidFill>
            </a:endParaRPr>
          </a:p>
        </p:txBody>
      </p:sp>
      <p:sp>
        <p:nvSpPr>
          <p:cNvPr id="7" name="TextBox 6">
            <a:extLst>
              <a:ext uri="{FF2B5EF4-FFF2-40B4-BE49-F238E27FC236}">
                <a16:creationId xmlns:a16="http://schemas.microsoft.com/office/drawing/2014/main" id="{C1347862-E4F2-4945-8527-5EF017D542D1}"/>
              </a:ext>
            </a:extLst>
          </p:cNvPr>
          <p:cNvSpPr txBox="1"/>
          <p:nvPr/>
        </p:nvSpPr>
        <p:spPr>
          <a:xfrm>
            <a:off x="838200" y="1690688"/>
            <a:ext cx="10515599" cy="3570208"/>
          </a:xfrm>
          <a:prstGeom prst="rect">
            <a:avLst/>
          </a:prstGeom>
          <a:noFill/>
        </p:spPr>
        <p:txBody>
          <a:bodyPr wrap="square" rtlCol="0">
            <a:spAutoFit/>
          </a:bodyPr>
          <a:lstStyle/>
          <a:p>
            <a:pPr marL="457200" indent="-457200" fontAlgn="base">
              <a:spcAft>
                <a:spcPts val="1200"/>
              </a:spcAft>
              <a:buFont typeface="Wingdings" pitchFamily="2" charset="2"/>
              <a:buChar char="q"/>
            </a:pPr>
            <a:r>
              <a:rPr lang="en-US" sz="2800" dirty="0">
                <a:solidFill>
                  <a:schemeClr val="bg1"/>
                </a:solidFill>
              </a:rPr>
              <a:t>Reduce health costs for a majority of households?</a:t>
            </a:r>
          </a:p>
          <a:p>
            <a:pPr marL="457200" indent="-457200" fontAlgn="base">
              <a:spcAft>
                <a:spcPts val="1200"/>
              </a:spcAft>
              <a:buFont typeface="Wingdings" pitchFamily="2" charset="2"/>
              <a:buChar char="q"/>
            </a:pPr>
            <a:r>
              <a:rPr lang="en-US" sz="2800" dirty="0">
                <a:solidFill>
                  <a:schemeClr val="bg1"/>
                </a:solidFill>
              </a:rPr>
              <a:t>Eliminate out-of-pocket costs like copays and deductibles that discourage patients from seeking care?</a:t>
            </a:r>
          </a:p>
          <a:p>
            <a:pPr marL="457200" indent="-457200" fontAlgn="base">
              <a:spcAft>
                <a:spcPts val="1200"/>
              </a:spcAft>
              <a:buFont typeface="Wingdings" pitchFamily="2" charset="2"/>
              <a:buChar char="q"/>
            </a:pPr>
            <a:r>
              <a:rPr lang="en-US" sz="2800" dirty="0">
                <a:solidFill>
                  <a:schemeClr val="bg1"/>
                </a:solidFill>
              </a:rPr>
              <a:t>Reduce national health care costs in both the short and long-term?</a:t>
            </a:r>
          </a:p>
          <a:p>
            <a:pPr marL="457200" indent="-457200" fontAlgn="base">
              <a:spcAft>
                <a:spcPts val="1200"/>
              </a:spcAft>
              <a:buFont typeface="Wingdings" pitchFamily="2" charset="2"/>
              <a:buChar char="q"/>
            </a:pPr>
            <a:r>
              <a:rPr lang="en-US" sz="2800" dirty="0">
                <a:solidFill>
                  <a:schemeClr val="bg1"/>
                </a:solidFill>
              </a:rPr>
              <a:t>Bring drug pricing in line with the rest of the industrialized world?</a:t>
            </a:r>
          </a:p>
        </p:txBody>
      </p:sp>
    </p:spTree>
    <p:extLst>
      <p:ext uri="{BB962C8B-B14F-4D97-AF65-F5344CB8AC3E}">
        <p14:creationId xmlns:p14="http://schemas.microsoft.com/office/powerpoint/2010/main" val="337252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2724-4314-2F4F-B15B-EEC07B0FC313}"/>
              </a:ext>
            </a:extLst>
          </p:cNvPr>
          <p:cNvSpPr>
            <a:spLocks noGrp="1"/>
          </p:cNvSpPr>
          <p:nvPr>
            <p:ph type="title"/>
          </p:nvPr>
        </p:nvSpPr>
        <p:spPr/>
        <p:txBody>
          <a:bodyPr/>
          <a:lstStyle/>
          <a:p>
            <a:r>
              <a:rPr lang="en-US" sz="3200" dirty="0"/>
              <a:t>The Three Big Goals of</a:t>
            </a:r>
            <a:br>
              <a:rPr lang="en-US" dirty="0"/>
            </a:br>
            <a:r>
              <a:rPr lang="en-US" dirty="0"/>
              <a:t>Healthcare Reform</a:t>
            </a:r>
          </a:p>
        </p:txBody>
      </p:sp>
      <p:sp>
        <p:nvSpPr>
          <p:cNvPr id="3" name="Text Placeholder 2">
            <a:extLst>
              <a:ext uri="{FF2B5EF4-FFF2-40B4-BE49-F238E27FC236}">
                <a16:creationId xmlns:a16="http://schemas.microsoft.com/office/drawing/2014/main" id="{3E5513B5-F225-EA42-915B-6F4D52FE0B3D}"/>
              </a:ext>
            </a:extLst>
          </p:cNvPr>
          <p:cNvSpPr>
            <a:spLocks noGrp="1"/>
          </p:cNvSpPr>
          <p:nvPr>
            <p:ph type="body" idx="10"/>
          </p:nvPr>
        </p:nvSpPr>
        <p:spPr/>
        <p:txBody>
          <a:bodyPr/>
          <a:lstStyle/>
          <a:p>
            <a:endParaRPr lang="en-US"/>
          </a:p>
        </p:txBody>
      </p:sp>
      <p:sp>
        <p:nvSpPr>
          <p:cNvPr id="13" name="Freeform 12">
            <a:extLst>
              <a:ext uri="{FF2B5EF4-FFF2-40B4-BE49-F238E27FC236}">
                <a16:creationId xmlns:a16="http://schemas.microsoft.com/office/drawing/2014/main" id="{E327BDD4-3544-2F4F-9F95-4FA4B9D32DCF}"/>
              </a:ext>
            </a:extLst>
          </p:cNvPr>
          <p:cNvSpPr/>
          <p:nvPr/>
        </p:nvSpPr>
        <p:spPr>
          <a:xfrm>
            <a:off x="841486"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Better Coverage</a:t>
            </a:r>
          </a:p>
        </p:txBody>
      </p:sp>
      <p:sp>
        <p:nvSpPr>
          <p:cNvPr id="14" name="Freeform 13">
            <a:extLst>
              <a:ext uri="{FF2B5EF4-FFF2-40B4-BE49-F238E27FC236}">
                <a16:creationId xmlns:a16="http://schemas.microsoft.com/office/drawing/2014/main" id="{98B0A80C-0307-F947-889E-9E9913A6162D}"/>
              </a:ext>
            </a:extLst>
          </p:cNvPr>
          <p:cNvSpPr/>
          <p:nvPr/>
        </p:nvSpPr>
        <p:spPr>
          <a:xfrm>
            <a:off x="841486"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Universal</a:t>
            </a:r>
          </a:p>
          <a:p>
            <a:pPr marL="285750" lvl="1" indent="-285750" algn="l" defTabSz="1244600">
              <a:lnSpc>
                <a:spcPct val="100000"/>
              </a:lnSpc>
              <a:spcBef>
                <a:spcPct val="0"/>
              </a:spcBef>
              <a:spcAft>
                <a:spcPts val="1200"/>
              </a:spcAft>
              <a:buChar char="•"/>
            </a:pPr>
            <a:r>
              <a:rPr lang="en-US" sz="2800" kern="1200" dirty="0"/>
              <a:t>Lifelong without interruptions or gaps</a:t>
            </a:r>
          </a:p>
          <a:p>
            <a:pPr marL="285750" lvl="1" indent="-285750" algn="l" defTabSz="1244600">
              <a:lnSpc>
                <a:spcPct val="100000"/>
              </a:lnSpc>
              <a:spcBef>
                <a:spcPct val="0"/>
              </a:spcBef>
              <a:spcAft>
                <a:spcPts val="1200"/>
              </a:spcAft>
              <a:buChar char="•"/>
            </a:pPr>
            <a:r>
              <a:rPr lang="en-US" sz="2800" kern="1200" dirty="0"/>
              <a:t>All medically necessary care</a:t>
            </a:r>
          </a:p>
        </p:txBody>
      </p:sp>
      <p:sp>
        <p:nvSpPr>
          <p:cNvPr id="15" name="Freeform 14">
            <a:extLst>
              <a:ext uri="{FF2B5EF4-FFF2-40B4-BE49-F238E27FC236}">
                <a16:creationId xmlns:a16="http://schemas.microsoft.com/office/drawing/2014/main" id="{9208C73B-61E6-284D-AA0B-2625AF7BFB0F}"/>
              </a:ext>
            </a:extLst>
          </p:cNvPr>
          <p:cNvSpPr/>
          <p:nvPr/>
        </p:nvSpPr>
        <p:spPr>
          <a:xfrm>
            <a:off x="4494014"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Reduced Costs</a:t>
            </a:r>
          </a:p>
        </p:txBody>
      </p:sp>
      <p:sp>
        <p:nvSpPr>
          <p:cNvPr id="16" name="Freeform 15">
            <a:extLst>
              <a:ext uri="{FF2B5EF4-FFF2-40B4-BE49-F238E27FC236}">
                <a16:creationId xmlns:a16="http://schemas.microsoft.com/office/drawing/2014/main" id="{7A0FEBE0-E183-174D-BF90-4F1273A8C91D}"/>
              </a:ext>
            </a:extLst>
          </p:cNvPr>
          <p:cNvSpPr/>
          <p:nvPr/>
        </p:nvSpPr>
        <p:spPr>
          <a:xfrm>
            <a:off x="4494014"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dirty="0"/>
              <a:t>Total expenses f</a:t>
            </a:r>
            <a:r>
              <a:rPr lang="en-US" sz="2800" kern="1200" dirty="0"/>
              <a:t>or most households</a:t>
            </a:r>
          </a:p>
          <a:p>
            <a:pPr marL="285750" lvl="1" indent="-285750" algn="l" defTabSz="1244600">
              <a:lnSpc>
                <a:spcPct val="100000"/>
              </a:lnSpc>
              <a:spcBef>
                <a:spcPct val="0"/>
              </a:spcBef>
              <a:spcAft>
                <a:spcPts val="1200"/>
              </a:spcAft>
              <a:buChar char="•"/>
            </a:pPr>
            <a:r>
              <a:rPr lang="en-US" sz="2800" kern="1200" dirty="0"/>
              <a:t>For the overall U.S. economy</a:t>
            </a:r>
          </a:p>
        </p:txBody>
      </p:sp>
      <p:grpSp>
        <p:nvGrpSpPr>
          <p:cNvPr id="5" name="Group 4">
            <a:extLst>
              <a:ext uri="{FF2B5EF4-FFF2-40B4-BE49-F238E27FC236}">
                <a16:creationId xmlns:a16="http://schemas.microsoft.com/office/drawing/2014/main" id="{27E1A673-320F-3348-A605-378256EE5E35}"/>
              </a:ext>
            </a:extLst>
          </p:cNvPr>
          <p:cNvGrpSpPr/>
          <p:nvPr/>
        </p:nvGrpSpPr>
        <p:grpSpPr>
          <a:xfrm>
            <a:off x="8146542" y="1690688"/>
            <a:ext cx="3203971" cy="4161472"/>
            <a:chOff x="8146542" y="1690688"/>
            <a:chExt cx="3203971" cy="4161472"/>
          </a:xfrm>
        </p:grpSpPr>
        <p:sp>
          <p:nvSpPr>
            <p:cNvPr id="17" name="Freeform 16">
              <a:extLst>
                <a:ext uri="{FF2B5EF4-FFF2-40B4-BE49-F238E27FC236}">
                  <a16:creationId xmlns:a16="http://schemas.microsoft.com/office/drawing/2014/main" id="{36963424-BF9B-4440-9ADB-462B624DD387}"/>
                </a:ext>
              </a:extLst>
            </p:cNvPr>
            <p:cNvSpPr/>
            <p:nvPr/>
          </p:nvSpPr>
          <p:spPr>
            <a:xfrm>
              <a:off x="8146542"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Improved Outcomes</a:t>
              </a:r>
            </a:p>
          </p:txBody>
        </p:sp>
        <p:sp>
          <p:nvSpPr>
            <p:cNvPr id="18" name="Freeform 17">
              <a:extLst>
                <a:ext uri="{FF2B5EF4-FFF2-40B4-BE49-F238E27FC236}">
                  <a16:creationId xmlns:a16="http://schemas.microsoft.com/office/drawing/2014/main" id="{0031E786-0FC3-0E40-8483-1CB55B4860D2}"/>
                </a:ext>
              </a:extLst>
            </p:cNvPr>
            <p:cNvSpPr/>
            <p:nvPr/>
          </p:nvSpPr>
          <p:spPr>
            <a:xfrm>
              <a:off x="8146542"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Improved health</a:t>
              </a:r>
            </a:p>
            <a:p>
              <a:pPr marL="285750" lvl="1" indent="-285750" algn="l" defTabSz="1244600">
                <a:lnSpc>
                  <a:spcPct val="100000"/>
                </a:lnSpc>
                <a:spcBef>
                  <a:spcPct val="0"/>
                </a:spcBef>
                <a:spcAft>
                  <a:spcPts val="1200"/>
                </a:spcAft>
                <a:buChar char="•"/>
              </a:pPr>
              <a:r>
                <a:rPr lang="en-US" sz="2800" kern="1200" dirty="0"/>
                <a:t>Improved experience of getting care</a:t>
              </a:r>
            </a:p>
            <a:p>
              <a:pPr marL="285750" lvl="1" indent="-285750" algn="l" defTabSz="1244600">
                <a:lnSpc>
                  <a:spcPct val="100000"/>
                </a:lnSpc>
                <a:spcBef>
                  <a:spcPct val="0"/>
                </a:spcBef>
                <a:spcAft>
                  <a:spcPts val="1200"/>
                </a:spcAft>
                <a:buChar char="•"/>
              </a:pPr>
              <a:r>
                <a:rPr lang="en-US" sz="2800" kern="1200" dirty="0"/>
                <a:t>Reduced health disparities</a:t>
              </a:r>
            </a:p>
          </p:txBody>
        </p:sp>
      </p:grpSp>
      <p:sp>
        <p:nvSpPr>
          <p:cNvPr id="4" name="Rectangle 3">
            <a:extLst>
              <a:ext uri="{FF2B5EF4-FFF2-40B4-BE49-F238E27FC236}">
                <a16:creationId xmlns:a16="http://schemas.microsoft.com/office/drawing/2014/main" id="{BEB15E3F-C1EB-EF48-ADFB-772090323C80}"/>
              </a:ext>
            </a:extLst>
          </p:cNvPr>
          <p:cNvSpPr/>
          <p:nvPr/>
        </p:nvSpPr>
        <p:spPr>
          <a:xfrm>
            <a:off x="4494014" y="1690688"/>
            <a:ext cx="6856499" cy="2684608"/>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well do the </a:t>
            </a:r>
          </a:p>
          <a:p>
            <a:pPr algn="ctr"/>
            <a:r>
              <a:rPr lang="en-US" sz="2800" dirty="0"/>
              <a:t>promises and proposals of </a:t>
            </a:r>
          </a:p>
          <a:p>
            <a:pPr algn="ctr"/>
            <a:r>
              <a:rPr lang="en-US" sz="2800" dirty="0"/>
              <a:t>candidates and think-tanks address</a:t>
            </a:r>
          </a:p>
          <a:p>
            <a:pPr algn="ctr"/>
            <a:r>
              <a:rPr lang="en-US" sz="4800" b="1" dirty="0">
                <a:solidFill>
                  <a:srgbClr val="FFFF00"/>
                </a:solidFill>
                <a:effectLst>
                  <a:outerShdw blurRad="50800" dist="38100" dir="2700000" algn="tl" rotWithShape="0">
                    <a:prstClr val="black">
                      <a:alpha val="40000"/>
                    </a:prstClr>
                  </a:outerShdw>
                </a:effectLst>
              </a:rPr>
              <a:t>health outcomes?</a:t>
            </a:r>
          </a:p>
        </p:txBody>
      </p:sp>
    </p:spTree>
    <p:extLst>
      <p:ext uri="{BB962C8B-B14F-4D97-AF65-F5344CB8AC3E}">
        <p14:creationId xmlns:p14="http://schemas.microsoft.com/office/powerpoint/2010/main" val="240448313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100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par>
                                <p:cTn id="8" presetID="10" presetClass="exit" presetSubtype="0" fill="hold" grpId="0" nodeType="withEffect">
                                  <p:stCondLst>
                                    <p:cond delay="100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0" presetClass="exit" presetSubtype="0" fill="hold" grpId="0" nodeType="withEffect">
                                  <p:stCondLst>
                                    <p:cond delay="100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par>
                                <p:cTn id="14" presetID="10" presetClass="exit" presetSubtype="0" fill="hold" grpId="0" nodeType="withEffect">
                                  <p:stCondLst>
                                    <p:cond delay="1000"/>
                                  </p:stCondLst>
                                  <p:childTnLst>
                                    <p:animEffect transition="out" filter="fade">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childTnLst>
                          </p:cTn>
                        </p:par>
                        <p:par>
                          <p:cTn id="17" fill="hold">
                            <p:stCondLst>
                              <p:cond delay="1500"/>
                            </p:stCondLst>
                            <p:childTnLst>
                              <p:par>
                                <p:cTn id="18" presetID="42" presetClass="path" presetSubtype="0" accel="50000" decel="50000" fill="hold" nodeType="afterEffect">
                                  <p:stCondLst>
                                    <p:cond delay="0"/>
                                  </p:stCondLst>
                                  <p:childTnLst>
                                    <p:animMotion origin="layout" path="M 6.25E-7 1.48148E-6 L -0.59935 -0.00394 " pathEditMode="relative" rAng="0" ptsTypes="AA">
                                      <p:cBhvr>
                                        <p:cTn id="19" dur="2000" fill="hold"/>
                                        <p:tgtEl>
                                          <p:spTgt spid="5"/>
                                        </p:tgtEl>
                                        <p:attrNameLst>
                                          <p:attrName>ppt_x</p:attrName>
                                          <p:attrName>ppt_y</p:attrName>
                                        </p:attrNameLst>
                                      </p:cBhvr>
                                      <p:rCtr x="-29974" y="-208"/>
                                    </p:animMotion>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C69D-F585-4F45-BD59-18D93F9C9634}"/>
              </a:ext>
            </a:extLst>
          </p:cNvPr>
          <p:cNvSpPr>
            <a:spLocks noGrp="1"/>
          </p:cNvSpPr>
          <p:nvPr>
            <p:ph type="title"/>
          </p:nvPr>
        </p:nvSpPr>
        <p:spPr/>
        <p:txBody>
          <a:bodyPr/>
          <a:lstStyle/>
          <a:p>
            <a:r>
              <a:rPr lang="en-US" sz="2800" dirty="0"/>
              <a:t>Despite our spending so much on healthcare, </a:t>
            </a:r>
            <a:br>
              <a:rPr lang="en-US" sz="2800" dirty="0"/>
            </a:br>
            <a:r>
              <a:rPr lang="en-US" dirty="0"/>
              <a:t>Outcomes Are Unacceptably Poor</a:t>
            </a:r>
          </a:p>
        </p:txBody>
      </p:sp>
      <p:sp>
        <p:nvSpPr>
          <p:cNvPr id="3" name="Text Placeholder 2">
            <a:extLst>
              <a:ext uri="{FF2B5EF4-FFF2-40B4-BE49-F238E27FC236}">
                <a16:creationId xmlns:a16="http://schemas.microsoft.com/office/drawing/2014/main" id="{E7FF8C5C-158E-2847-9E59-F0F6BC972A43}"/>
              </a:ext>
            </a:extLst>
          </p:cNvPr>
          <p:cNvSpPr>
            <a:spLocks noGrp="1"/>
          </p:cNvSpPr>
          <p:nvPr>
            <p:ph type="body" idx="10"/>
          </p:nvPr>
        </p:nvSpPr>
        <p:spPr/>
        <p:txBody>
          <a:bodyPr>
            <a:normAutofit fontScale="92500" lnSpcReduction="20000"/>
          </a:bodyPr>
          <a:lstStyle/>
          <a:p>
            <a:pPr marL="228600" indent="-228600">
              <a:buFont typeface="+mj-lt"/>
              <a:buAutoNum type="arabicPeriod"/>
            </a:pPr>
            <a:r>
              <a:rPr lang="en-US" dirty="0"/>
              <a:t>https://</a:t>
            </a:r>
            <a:r>
              <a:rPr lang="en-US" dirty="0" err="1"/>
              <a:t>www.commonwealthfund.org</a:t>
            </a:r>
            <a:r>
              <a:rPr lang="en-US" dirty="0"/>
              <a:t>/publications/fund-reports/2017/</a:t>
            </a:r>
            <a:r>
              <a:rPr lang="en-US" dirty="0" err="1"/>
              <a:t>jul</a:t>
            </a:r>
            <a:r>
              <a:rPr lang="en-US" dirty="0"/>
              <a:t>/mirror-mirror-2017-international-comparison-reflects-flaws-and</a:t>
            </a:r>
          </a:p>
          <a:p>
            <a:pPr marL="228600" indent="-228600">
              <a:buFont typeface="+mj-lt"/>
              <a:buAutoNum type="arabicPeriod"/>
            </a:pPr>
            <a:r>
              <a:rPr lang="en-US" dirty="0"/>
              <a:t>https://</a:t>
            </a:r>
            <a:r>
              <a:rPr lang="en-US" dirty="0" err="1"/>
              <a:t>www.kff.org</a:t>
            </a:r>
            <a:r>
              <a:rPr lang="en-US" dirty="0"/>
              <a:t>/uninsured/issue-brief/key-facts-about-the-uninsured-population/</a:t>
            </a:r>
          </a:p>
          <a:p>
            <a:pPr marL="228600" indent="-228600">
              <a:buFont typeface="+mj-lt"/>
              <a:buAutoNum type="arabicPeriod"/>
            </a:pPr>
            <a:r>
              <a:rPr lang="en-US" dirty="0"/>
              <a:t>https://</a:t>
            </a:r>
            <a:r>
              <a:rPr lang="en-US" dirty="0" err="1"/>
              <a:t>www.ahajournals.org</a:t>
            </a:r>
            <a:r>
              <a:rPr lang="en-US" dirty="0"/>
              <a:t>/</a:t>
            </a:r>
            <a:r>
              <a:rPr lang="en-US" dirty="0" err="1"/>
              <a:t>doi</a:t>
            </a:r>
            <a:r>
              <a:rPr lang="en-US" dirty="0"/>
              <a:t>/full/10.1161/CIRCULATIONAHA.114.015124</a:t>
            </a:r>
          </a:p>
        </p:txBody>
      </p:sp>
      <p:sp>
        <p:nvSpPr>
          <p:cNvPr id="5" name="Freeform 4">
            <a:extLst>
              <a:ext uri="{FF2B5EF4-FFF2-40B4-BE49-F238E27FC236}">
                <a16:creationId xmlns:a16="http://schemas.microsoft.com/office/drawing/2014/main" id="{69CE2E22-A85D-5047-9AFF-54249C4F35A5}"/>
              </a:ext>
            </a:extLst>
          </p:cNvPr>
          <p:cNvSpPr/>
          <p:nvPr/>
        </p:nvSpPr>
        <p:spPr>
          <a:xfrm>
            <a:off x="2709017" y="1622038"/>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182880" bIns="178271" numCol="1" spcCol="1270" anchor="ctr" anchorCtr="0">
            <a:noAutofit/>
          </a:bodyPr>
          <a:lstStyle/>
          <a:p>
            <a:pPr marL="0" lvl="1" defTabSz="1244600">
              <a:spcBef>
                <a:spcPct val="0"/>
              </a:spcBef>
            </a:pPr>
            <a:r>
              <a:rPr lang="en-US" sz="2400" dirty="0"/>
              <a:t>Compared to ten similar nations, we rank last in health system equity, access, efficiency, care delivery, and outcomes.</a:t>
            </a:r>
            <a:r>
              <a:rPr lang="en-US" sz="2400" baseline="30000" dirty="0"/>
              <a:t>1</a:t>
            </a:r>
            <a:endParaRPr lang="en-US" sz="2400" kern="1200" baseline="30000" dirty="0"/>
          </a:p>
        </p:txBody>
      </p:sp>
      <p:sp>
        <p:nvSpPr>
          <p:cNvPr id="6" name="Freeform 5">
            <a:extLst>
              <a:ext uri="{FF2B5EF4-FFF2-40B4-BE49-F238E27FC236}">
                <a16:creationId xmlns:a16="http://schemas.microsoft.com/office/drawing/2014/main" id="{51A7131B-B5BB-5641-8249-35C0BC61FE9B}"/>
              </a:ext>
            </a:extLst>
          </p:cNvPr>
          <p:cNvSpPr/>
          <p:nvPr/>
        </p:nvSpPr>
        <p:spPr>
          <a:xfrm>
            <a:off x="590371" y="1553387"/>
            <a:ext cx="228664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5216" tIns="136636" rIns="205216" bIns="136636" numCol="1" spcCol="1270" anchor="ctr" anchorCtr="0">
            <a:noAutofit/>
          </a:bodyPr>
          <a:lstStyle/>
          <a:p>
            <a:pPr lvl="0" algn="ctr" defTabSz="1600200">
              <a:lnSpc>
                <a:spcPct val="90000"/>
              </a:lnSpc>
              <a:spcBef>
                <a:spcPct val="0"/>
              </a:spcBef>
              <a:spcAft>
                <a:spcPct val="35000"/>
              </a:spcAft>
            </a:pPr>
            <a:r>
              <a:rPr lang="en-US" sz="4000" b="1" kern="1200" dirty="0"/>
              <a:t>Dead Last</a:t>
            </a:r>
          </a:p>
        </p:txBody>
      </p:sp>
      <p:sp>
        <p:nvSpPr>
          <p:cNvPr id="8" name="Freeform 7">
            <a:extLst>
              <a:ext uri="{FF2B5EF4-FFF2-40B4-BE49-F238E27FC236}">
                <a16:creationId xmlns:a16="http://schemas.microsoft.com/office/drawing/2014/main" id="{19CBC5FF-4646-A847-84BF-A7BCCD2BFD25}"/>
              </a:ext>
            </a:extLst>
          </p:cNvPr>
          <p:cNvSpPr/>
          <p:nvPr/>
        </p:nvSpPr>
        <p:spPr>
          <a:xfrm>
            <a:off x="2709017" y="3129569"/>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defTabSz="1244600">
              <a:spcBef>
                <a:spcPct val="0"/>
              </a:spcBef>
            </a:pPr>
            <a:r>
              <a:rPr lang="en-US" sz="2400" dirty="0"/>
              <a:t>People of color are more likely to be uninsured, face barriers to care, and suffer from preventable health conditions.</a:t>
            </a:r>
            <a:r>
              <a:rPr lang="en-US" sz="2400" baseline="30000" dirty="0"/>
              <a:t>2</a:t>
            </a:r>
            <a:endParaRPr lang="en-US" sz="2400" kern="1200" baseline="30000" dirty="0"/>
          </a:p>
        </p:txBody>
      </p:sp>
      <p:sp>
        <p:nvSpPr>
          <p:cNvPr id="9" name="Freeform 8">
            <a:extLst>
              <a:ext uri="{FF2B5EF4-FFF2-40B4-BE49-F238E27FC236}">
                <a16:creationId xmlns:a16="http://schemas.microsoft.com/office/drawing/2014/main" id="{3CC43DC6-F000-E643-815A-CC70636B35EB}"/>
              </a:ext>
            </a:extLst>
          </p:cNvPr>
          <p:cNvSpPr/>
          <p:nvPr/>
        </p:nvSpPr>
        <p:spPr>
          <a:xfrm>
            <a:off x="590371" y="3060918"/>
            <a:ext cx="228664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40" tIns="136636" rIns="91440" bIns="136636" numCol="1" spcCol="1270" anchor="ctr" anchorCtr="0">
            <a:noAutofit/>
          </a:bodyPr>
          <a:lstStyle/>
          <a:p>
            <a:pPr lvl="0" algn="ctr" defTabSz="1600200">
              <a:lnSpc>
                <a:spcPct val="90000"/>
              </a:lnSpc>
              <a:spcBef>
                <a:spcPct val="0"/>
              </a:spcBef>
              <a:spcAft>
                <a:spcPct val="35000"/>
              </a:spcAft>
            </a:pPr>
            <a:r>
              <a:rPr lang="en-US" sz="4000" b="1" kern="1200" dirty="0"/>
              <a:t>Unjust</a:t>
            </a:r>
          </a:p>
        </p:txBody>
      </p:sp>
      <p:sp>
        <p:nvSpPr>
          <p:cNvPr id="11" name="Freeform 10">
            <a:extLst>
              <a:ext uri="{FF2B5EF4-FFF2-40B4-BE49-F238E27FC236}">
                <a16:creationId xmlns:a16="http://schemas.microsoft.com/office/drawing/2014/main" id="{7DD0E42F-32A0-C84C-A786-D3901634D2A3}"/>
              </a:ext>
            </a:extLst>
          </p:cNvPr>
          <p:cNvSpPr/>
          <p:nvPr/>
        </p:nvSpPr>
        <p:spPr>
          <a:xfrm>
            <a:off x="2709017" y="4637099"/>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defTabSz="1244600">
              <a:spcBef>
                <a:spcPct val="0"/>
              </a:spcBef>
            </a:pPr>
            <a:r>
              <a:rPr lang="en-US" sz="2400" dirty="0"/>
              <a:t>Equal access improves outcomes. Black men in the VA have a </a:t>
            </a:r>
            <a:r>
              <a:rPr lang="en-US" sz="2400" b="1" dirty="0"/>
              <a:t>24% lower death rate </a:t>
            </a:r>
            <a:r>
              <a:rPr lang="en-US" sz="2400" dirty="0"/>
              <a:t>than white men in the VA.</a:t>
            </a:r>
            <a:r>
              <a:rPr lang="en-US" sz="2400" baseline="30000" dirty="0"/>
              <a:t>3</a:t>
            </a:r>
          </a:p>
        </p:txBody>
      </p:sp>
      <p:sp>
        <p:nvSpPr>
          <p:cNvPr id="12" name="Freeform 11">
            <a:extLst>
              <a:ext uri="{FF2B5EF4-FFF2-40B4-BE49-F238E27FC236}">
                <a16:creationId xmlns:a16="http://schemas.microsoft.com/office/drawing/2014/main" id="{C02B1D41-6714-1846-A998-7AE380A51020}"/>
              </a:ext>
            </a:extLst>
          </p:cNvPr>
          <p:cNvSpPr/>
          <p:nvPr/>
        </p:nvSpPr>
        <p:spPr>
          <a:xfrm>
            <a:off x="590371" y="4568448"/>
            <a:ext cx="228664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136636" rIns="0" bIns="136636" numCol="1" spcCol="1270" anchor="ctr" anchorCtr="0">
            <a:noAutofit/>
          </a:bodyPr>
          <a:lstStyle/>
          <a:p>
            <a:pPr lvl="0" algn="ctr" defTabSz="1600200">
              <a:lnSpc>
                <a:spcPct val="90000"/>
              </a:lnSpc>
              <a:spcBef>
                <a:spcPct val="0"/>
              </a:spcBef>
              <a:spcAft>
                <a:spcPct val="35000"/>
              </a:spcAft>
            </a:pPr>
            <a:r>
              <a:rPr lang="en-US" sz="4000" b="1" dirty="0"/>
              <a:t>Unequal</a:t>
            </a:r>
            <a:endParaRPr lang="en-US" sz="4000" b="1" kern="1200" dirty="0"/>
          </a:p>
        </p:txBody>
      </p:sp>
    </p:spTree>
    <p:extLst>
      <p:ext uri="{BB962C8B-B14F-4D97-AF65-F5344CB8AC3E}">
        <p14:creationId xmlns:p14="http://schemas.microsoft.com/office/powerpoint/2010/main" val="127869744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C69D-F585-4F45-BD59-18D93F9C9634}"/>
              </a:ext>
            </a:extLst>
          </p:cNvPr>
          <p:cNvSpPr>
            <a:spLocks noGrp="1"/>
          </p:cNvSpPr>
          <p:nvPr>
            <p:ph type="title"/>
          </p:nvPr>
        </p:nvSpPr>
        <p:spPr/>
        <p:txBody>
          <a:bodyPr/>
          <a:lstStyle/>
          <a:p>
            <a:r>
              <a:rPr lang="en-US" dirty="0"/>
              <a:t>Health Outcomes</a:t>
            </a:r>
            <a:br>
              <a:rPr lang="en-US" dirty="0"/>
            </a:br>
            <a:r>
              <a:rPr lang="en-US" sz="3200" dirty="0"/>
              <a:t>Will this plan…</a:t>
            </a:r>
            <a:endParaRPr lang="en-US" dirty="0"/>
          </a:p>
        </p:txBody>
      </p:sp>
      <p:sp>
        <p:nvSpPr>
          <p:cNvPr id="3" name="Text Placeholder 2">
            <a:extLst>
              <a:ext uri="{FF2B5EF4-FFF2-40B4-BE49-F238E27FC236}">
                <a16:creationId xmlns:a16="http://schemas.microsoft.com/office/drawing/2014/main" id="{E7FF8C5C-158E-2847-9E59-F0F6BC972A43}"/>
              </a:ext>
            </a:extLst>
          </p:cNvPr>
          <p:cNvSpPr>
            <a:spLocks noGrp="1"/>
          </p:cNvSpPr>
          <p:nvPr>
            <p:ph type="body" idx="10"/>
          </p:nvPr>
        </p:nvSpPr>
        <p:spPr/>
        <p:txBody>
          <a:bodyPr/>
          <a:lstStyle/>
          <a:p>
            <a:endParaRPr lang="en-US"/>
          </a:p>
        </p:txBody>
      </p:sp>
      <p:sp>
        <p:nvSpPr>
          <p:cNvPr id="4" name="TextBox 3">
            <a:extLst>
              <a:ext uri="{FF2B5EF4-FFF2-40B4-BE49-F238E27FC236}">
                <a16:creationId xmlns:a16="http://schemas.microsoft.com/office/drawing/2014/main" id="{B6FA604C-147B-9243-BF9F-E06DF6B9F63B}"/>
              </a:ext>
            </a:extLst>
          </p:cNvPr>
          <p:cNvSpPr txBox="1"/>
          <p:nvPr/>
        </p:nvSpPr>
        <p:spPr>
          <a:xfrm>
            <a:off x="838201" y="1956906"/>
            <a:ext cx="10515599" cy="1107996"/>
          </a:xfrm>
          <a:prstGeom prst="rect">
            <a:avLst/>
          </a:prstGeom>
          <a:noFill/>
        </p:spPr>
        <p:txBody>
          <a:bodyPr wrap="square" rtlCol="0">
            <a:spAutoFit/>
          </a:bodyPr>
          <a:lstStyle/>
          <a:p>
            <a:pPr marL="457200" indent="-457200" fontAlgn="base">
              <a:spcAft>
                <a:spcPts val="1200"/>
              </a:spcAft>
              <a:buFont typeface="Wingdings" pitchFamily="2" charset="2"/>
              <a:buChar char="q"/>
            </a:pPr>
            <a:r>
              <a:rPr lang="en-US" sz="2800" dirty="0">
                <a:solidFill>
                  <a:schemeClr val="bg1"/>
                </a:solidFill>
              </a:rPr>
              <a:t>Improve health outcomes for everybody? </a:t>
            </a:r>
          </a:p>
          <a:p>
            <a:pPr marL="457200" indent="-457200" fontAlgn="base">
              <a:spcAft>
                <a:spcPts val="1200"/>
              </a:spcAft>
              <a:buFont typeface="Wingdings" pitchFamily="2" charset="2"/>
              <a:buChar char="q"/>
            </a:pPr>
            <a:r>
              <a:rPr lang="en-US" sz="2800" dirty="0">
                <a:solidFill>
                  <a:schemeClr val="bg1"/>
                </a:solidFill>
              </a:rPr>
              <a:t>Reduce racial health disparities and improve health equity?</a:t>
            </a:r>
          </a:p>
        </p:txBody>
      </p:sp>
    </p:spTree>
    <p:extLst>
      <p:ext uri="{BB962C8B-B14F-4D97-AF65-F5344CB8AC3E}">
        <p14:creationId xmlns:p14="http://schemas.microsoft.com/office/powerpoint/2010/main" val="74741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879D468-C4D8-1345-ABED-95BBBA3E7CFF}"/>
              </a:ext>
            </a:extLst>
          </p:cNvPr>
          <p:cNvSpPr>
            <a:spLocks noGrp="1"/>
          </p:cNvSpPr>
          <p:nvPr>
            <p:ph type="title"/>
          </p:nvPr>
        </p:nvSpPr>
        <p:spPr/>
        <p:txBody>
          <a:bodyPr/>
          <a:lstStyle/>
          <a:p>
            <a:r>
              <a:rPr lang="en-US" sz="2800" dirty="0"/>
              <a:t>Get Your Health Care Voters Guide at</a:t>
            </a:r>
            <a:br>
              <a:rPr lang="en-US" dirty="0"/>
            </a:br>
            <a:r>
              <a:rPr lang="en-US" dirty="0" err="1"/>
              <a:t>PNHP.org</a:t>
            </a:r>
            <a:r>
              <a:rPr lang="en-US" dirty="0"/>
              <a:t>/</a:t>
            </a:r>
            <a:r>
              <a:rPr lang="en-US" dirty="0" err="1"/>
              <a:t>KitchenTable</a:t>
            </a:r>
            <a:endParaRPr lang="en-US" dirty="0"/>
          </a:p>
        </p:txBody>
      </p:sp>
      <p:grpSp>
        <p:nvGrpSpPr>
          <p:cNvPr id="80" name="Group 79">
            <a:extLst>
              <a:ext uri="{FF2B5EF4-FFF2-40B4-BE49-F238E27FC236}">
                <a16:creationId xmlns:a16="http://schemas.microsoft.com/office/drawing/2014/main" id="{65024FDC-7C7C-ED4A-8C1C-9FE71ECBF07C}"/>
              </a:ext>
            </a:extLst>
          </p:cNvPr>
          <p:cNvGrpSpPr/>
          <p:nvPr/>
        </p:nvGrpSpPr>
        <p:grpSpPr>
          <a:xfrm>
            <a:off x="1732944" y="2069568"/>
            <a:ext cx="3207257" cy="3945343"/>
            <a:chOff x="1602427" y="2559015"/>
            <a:chExt cx="3207257" cy="3945343"/>
          </a:xfrm>
          <a:effectLst>
            <a:outerShdw blurRad="63500" sx="102000" sy="102000" algn="ctr" rotWithShape="0">
              <a:prstClr val="black">
                <a:alpha val="40000"/>
              </a:prstClr>
            </a:outerShdw>
          </a:effectLst>
        </p:grpSpPr>
        <p:sp>
          <p:nvSpPr>
            <p:cNvPr id="14" name="Freeform 13">
              <a:extLst>
                <a:ext uri="{FF2B5EF4-FFF2-40B4-BE49-F238E27FC236}">
                  <a16:creationId xmlns:a16="http://schemas.microsoft.com/office/drawing/2014/main" id="{C47DEEAC-7F9E-7A4D-B73E-69DDE1146832}"/>
                </a:ext>
              </a:extLst>
            </p:cNvPr>
            <p:cNvSpPr/>
            <p:nvPr/>
          </p:nvSpPr>
          <p:spPr>
            <a:xfrm>
              <a:off x="1605713" y="2559015"/>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a:effectLst>
              <a:outerShdw blurRad="50800" dist="50800" dir="5400000" algn="ctr" rotWithShape="0">
                <a:schemeClr val="tx1"/>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Better Coverage</a:t>
              </a:r>
            </a:p>
          </p:txBody>
        </p:sp>
        <p:grpSp>
          <p:nvGrpSpPr>
            <p:cNvPr id="38" name="Group 37">
              <a:extLst>
                <a:ext uri="{FF2B5EF4-FFF2-40B4-BE49-F238E27FC236}">
                  <a16:creationId xmlns:a16="http://schemas.microsoft.com/office/drawing/2014/main" id="{72BAED54-0F67-E24C-8819-55DB49027704}"/>
                </a:ext>
              </a:extLst>
            </p:cNvPr>
            <p:cNvGrpSpPr/>
            <p:nvPr/>
          </p:nvGrpSpPr>
          <p:grpSpPr>
            <a:xfrm>
              <a:off x="1602427" y="3617482"/>
              <a:ext cx="3203970" cy="2886876"/>
              <a:chOff x="1602427" y="3617482"/>
              <a:chExt cx="3203970" cy="2886876"/>
            </a:xfrm>
          </p:grpSpPr>
          <p:sp>
            <p:nvSpPr>
              <p:cNvPr id="6" name="Rectangle 5">
                <a:extLst>
                  <a:ext uri="{FF2B5EF4-FFF2-40B4-BE49-F238E27FC236}">
                    <a16:creationId xmlns:a16="http://schemas.microsoft.com/office/drawing/2014/main" id="{18D82E5B-B3A7-4A48-B6CF-F4805EE59452}"/>
                  </a:ext>
                </a:extLst>
              </p:cNvPr>
              <p:cNvSpPr/>
              <p:nvPr/>
            </p:nvSpPr>
            <p:spPr>
              <a:xfrm>
                <a:off x="1602427" y="3617482"/>
                <a:ext cx="3203970" cy="2886876"/>
              </a:xfrm>
              <a:prstGeom prst="rect">
                <a:avLst/>
              </a:prstGeom>
              <a:solidFill>
                <a:schemeClr val="bg1"/>
              </a:solidFill>
              <a:ln>
                <a:solidFill>
                  <a:schemeClr val="bg1"/>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E436F0C-51B0-6B41-949E-E3961ABEBD14}"/>
                  </a:ext>
                </a:extLst>
              </p:cNvPr>
              <p:cNvGrpSpPr/>
              <p:nvPr/>
            </p:nvGrpSpPr>
            <p:grpSpPr>
              <a:xfrm>
                <a:off x="1750197" y="3938894"/>
                <a:ext cx="2838428" cy="540222"/>
                <a:chOff x="1750197" y="3872394"/>
                <a:chExt cx="2838428" cy="540222"/>
              </a:xfrm>
            </p:grpSpPr>
            <p:pic>
              <p:nvPicPr>
                <p:cNvPr id="26" name="Picture 25">
                  <a:extLst>
                    <a:ext uri="{FF2B5EF4-FFF2-40B4-BE49-F238E27FC236}">
                      <a16:creationId xmlns:a16="http://schemas.microsoft.com/office/drawing/2014/main" id="{0343B763-3881-754B-9E98-B733D32BBB4D}"/>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32" name="Straight Connector 31">
                  <a:extLst>
                    <a:ext uri="{FF2B5EF4-FFF2-40B4-BE49-F238E27FC236}">
                      <a16:creationId xmlns:a16="http://schemas.microsoft.com/office/drawing/2014/main" id="{E9BD92CA-C9A1-324C-B000-B48CB0EAB8BA}"/>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6B7A0528-299A-564A-A2CC-612752E92D33}"/>
                  </a:ext>
                </a:extLst>
              </p:cNvPr>
              <p:cNvGrpSpPr/>
              <p:nvPr/>
            </p:nvGrpSpPr>
            <p:grpSpPr>
              <a:xfrm>
                <a:off x="1750197" y="4835039"/>
                <a:ext cx="2838428" cy="540222"/>
                <a:chOff x="1750197" y="3872394"/>
                <a:chExt cx="2838428" cy="540222"/>
              </a:xfrm>
            </p:grpSpPr>
            <p:pic>
              <p:nvPicPr>
                <p:cNvPr id="40" name="Picture 39">
                  <a:extLst>
                    <a:ext uri="{FF2B5EF4-FFF2-40B4-BE49-F238E27FC236}">
                      <a16:creationId xmlns:a16="http://schemas.microsoft.com/office/drawing/2014/main" id="{1CC05741-AAC7-E843-A1D8-7732E363FDC9}"/>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41" name="Straight Connector 40">
                  <a:extLst>
                    <a:ext uri="{FF2B5EF4-FFF2-40B4-BE49-F238E27FC236}">
                      <a16:creationId xmlns:a16="http://schemas.microsoft.com/office/drawing/2014/main" id="{A072B881-023D-9942-9D58-28E83B24E870}"/>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6EA6E02-F8A8-D94C-891F-98F18620EB9F}"/>
                  </a:ext>
                </a:extLst>
              </p:cNvPr>
              <p:cNvGrpSpPr/>
              <p:nvPr/>
            </p:nvGrpSpPr>
            <p:grpSpPr>
              <a:xfrm>
                <a:off x="1750197" y="5731183"/>
                <a:ext cx="2838428" cy="540222"/>
                <a:chOff x="1750197" y="3872394"/>
                <a:chExt cx="2838428" cy="540222"/>
              </a:xfrm>
            </p:grpSpPr>
            <p:pic>
              <p:nvPicPr>
                <p:cNvPr id="43" name="Picture 42">
                  <a:extLst>
                    <a:ext uri="{FF2B5EF4-FFF2-40B4-BE49-F238E27FC236}">
                      <a16:creationId xmlns:a16="http://schemas.microsoft.com/office/drawing/2014/main" id="{816FDDAB-7A37-D149-88ED-4D0289F4B35D}"/>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44" name="Straight Connector 43">
                  <a:extLst>
                    <a:ext uri="{FF2B5EF4-FFF2-40B4-BE49-F238E27FC236}">
                      <a16:creationId xmlns:a16="http://schemas.microsoft.com/office/drawing/2014/main" id="{0BAF6105-588C-0944-8834-6B0A35BB0A7D}"/>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9" name="Group 78">
            <a:extLst>
              <a:ext uri="{FF2B5EF4-FFF2-40B4-BE49-F238E27FC236}">
                <a16:creationId xmlns:a16="http://schemas.microsoft.com/office/drawing/2014/main" id="{409136DD-EE5A-CA4C-B4B6-798ECA77E3E8}"/>
              </a:ext>
            </a:extLst>
          </p:cNvPr>
          <p:cNvGrpSpPr/>
          <p:nvPr/>
        </p:nvGrpSpPr>
        <p:grpSpPr>
          <a:xfrm>
            <a:off x="4495658" y="1883005"/>
            <a:ext cx="3203971" cy="3999516"/>
            <a:chOff x="5068589" y="2171304"/>
            <a:chExt cx="3203971" cy="3999516"/>
          </a:xfrm>
          <a:effectLst>
            <a:outerShdw blurRad="63500" sx="102000" sy="102000" algn="ctr" rotWithShape="0">
              <a:prstClr val="black">
                <a:alpha val="40000"/>
              </a:prstClr>
            </a:outerShdw>
          </a:effectLst>
        </p:grpSpPr>
        <p:sp>
          <p:nvSpPr>
            <p:cNvPr id="15" name="Freeform 14">
              <a:extLst>
                <a:ext uri="{FF2B5EF4-FFF2-40B4-BE49-F238E27FC236}">
                  <a16:creationId xmlns:a16="http://schemas.microsoft.com/office/drawing/2014/main" id="{399B8F1C-CE27-7046-9A3B-3848ABD1289F}"/>
                </a:ext>
              </a:extLst>
            </p:cNvPr>
            <p:cNvSpPr/>
            <p:nvPr/>
          </p:nvSpPr>
          <p:spPr>
            <a:xfrm>
              <a:off x="5068589" y="2171304"/>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a:effectLst>
              <a:outerShdw blurRad="50800" dist="50800" dir="5400000" algn="ctr" rotWithShape="0">
                <a:schemeClr val="tx1"/>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Reduced Costs</a:t>
              </a:r>
            </a:p>
          </p:txBody>
        </p:sp>
        <p:grpSp>
          <p:nvGrpSpPr>
            <p:cNvPr id="55" name="Group 54">
              <a:extLst>
                <a:ext uri="{FF2B5EF4-FFF2-40B4-BE49-F238E27FC236}">
                  <a16:creationId xmlns:a16="http://schemas.microsoft.com/office/drawing/2014/main" id="{67B48AE3-DA8F-9346-A3D2-E400ED68F192}"/>
                </a:ext>
              </a:extLst>
            </p:cNvPr>
            <p:cNvGrpSpPr/>
            <p:nvPr/>
          </p:nvGrpSpPr>
          <p:grpSpPr>
            <a:xfrm>
              <a:off x="5068589" y="3283944"/>
              <a:ext cx="3203970" cy="2886876"/>
              <a:chOff x="1602427" y="3617482"/>
              <a:chExt cx="3203970" cy="2886876"/>
            </a:xfrm>
          </p:grpSpPr>
          <p:sp>
            <p:nvSpPr>
              <p:cNvPr id="56" name="Rectangle 55">
                <a:extLst>
                  <a:ext uri="{FF2B5EF4-FFF2-40B4-BE49-F238E27FC236}">
                    <a16:creationId xmlns:a16="http://schemas.microsoft.com/office/drawing/2014/main" id="{58D77F8B-B578-BE4D-9FDE-BA7CB6D9EEDB}"/>
                  </a:ext>
                </a:extLst>
              </p:cNvPr>
              <p:cNvSpPr/>
              <p:nvPr/>
            </p:nvSpPr>
            <p:spPr>
              <a:xfrm>
                <a:off x="1602427" y="3617482"/>
                <a:ext cx="3203970" cy="2886876"/>
              </a:xfrm>
              <a:prstGeom prst="rect">
                <a:avLst/>
              </a:prstGeom>
              <a:solidFill>
                <a:schemeClr val="bg1"/>
              </a:solidFill>
              <a:ln>
                <a:solidFill>
                  <a:schemeClr val="bg1"/>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F709FE49-4C20-104E-B811-A6034DFF0946}"/>
                  </a:ext>
                </a:extLst>
              </p:cNvPr>
              <p:cNvGrpSpPr/>
              <p:nvPr/>
            </p:nvGrpSpPr>
            <p:grpSpPr>
              <a:xfrm>
                <a:off x="1750197" y="3938894"/>
                <a:ext cx="2838428" cy="540222"/>
                <a:chOff x="1750197" y="3872394"/>
                <a:chExt cx="2838428" cy="540222"/>
              </a:xfrm>
            </p:grpSpPr>
            <p:pic>
              <p:nvPicPr>
                <p:cNvPr id="64" name="Picture 63">
                  <a:extLst>
                    <a:ext uri="{FF2B5EF4-FFF2-40B4-BE49-F238E27FC236}">
                      <a16:creationId xmlns:a16="http://schemas.microsoft.com/office/drawing/2014/main" id="{6D2A90DB-F6DA-DC41-9718-6A8330DC05FF}"/>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65" name="Straight Connector 64">
                  <a:extLst>
                    <a:ext uri="{FF2B5EF4-FFF2-40B4-BE49-F238E27FC236}">
                      <a16:creationId xmlns:a16="http://schemas.microsoft.com/office/drawing/2014/main" id="{1C5B13CE-C1AC-4C4F-AD4F-1A737A79800E}"/>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28544377-FC4E-F645-9EE3-BD42B8280EF4}"/>
                  </a:ext>
                </a:extLst>
              </p:cNvPr>
              <p:cNvGrpSpPr/>
              <p:nvPr/>
            </p:nvGrpSpPr>
            <p:grpSpPr>
              <a:xfrm>
                <a:off x="1750197" y="4835039"/>
                <a:ext cx="2838428" cy="540222"/>
                <a:chOff x="1750197" y="3872394"/>
                <a:chExt cx="2838428" cy="540222"/>
              </a:xfrm>
            </p:grpSpPr>
            <p:pic>
              <p:nvPicPr>
                <p:cNvPr id="62" name="Picture 61">
                  <a:extLst>
                    <a:ext uri="{FF2B5EF4-FFF2-40B4-BE49-F238E27FC236}">
                      <a16:creationId xmlns:a16="http://schemas.microsoft.com/office/drawing/2014/main" id="{22280F55-70C9-0647-9CE6-F752EB32D276}"/>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63" name="Straight Connector 62">
                  <a:extLst>
                    <a:ext uri="{FF2B5EF4-FFF2-40B4-BE49-F238E27FC236}">
                      <a16:creationId xmlns:a16="http://schemas.microsoft.com/office/drawing/2014/main" id="{FAA356B4-4FDF-7648-AB60-C5A261C3774D}"/>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E5E3A983-330A-6245-86E3-B24AD65A1198}"/>
                  </a:ext>
                </a:extLst>
              </p:cNvPr>
              <p:cNvGrpSpPr/>
              <p:nvPr/>
            </p:nvGrpSpPr>
            <p:grpSpPr>
              <a:xfrm>
                <a:off x="1750197" y="5731183"/>
                <a:ext cx="2838428" cy="540222"/>
                <a:chOff x="1750197" y="3872394"/>
                <a:chExt cx="2838428" cy="540222"/>
              </a:xfrm>
            </p:grpSpPr>
            <p:pic>
              <p:nvPicPr>
                <p:cNvPr id="60" name="Picture 59">
                  <a:extLst>
                    <a:ext uri="{FF2B5EF4-FFF2-40B4-BE49-F238E27FC236}">
                      <a16:creationId xmlns:a16="http://schemas.microsoft.com/office/drawing/2014/main" id="{E68FD202-2A4E-C548-AE2A-BE29D15085FA}"/>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61" name="Straight Connector 60">
                  <a:extLst>
                    <a:ext uri="{FF2B5EF4-FFF2-40B4-BE49-F238E27FC236}">
                      <a16:creationId xmlns:a16="http://schemas.microsoft.com/office/drawing/2014/main" id="{46409780-99C7-DD4B-94CB-544647007BBB}"/>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8" name="Group 77">
            <a:extLst>
              <a:ext uri="{FF2B5EF4-FFF2-40B4-BE49-F238E27FC236}">
                <a16:creationId xmlns:a16="http://schemas.microsoft.com/office/drawing/2014/main" id="{3AA94EC0-DD44-7842-86EE-3E39D81C5296}"/>
              </a:ext>
            </a:extLst>
          </p:cNvPr>
          <p:cNvGrpSpPr/>
          <p:nvPr/>
        </p:nvGrpSpPr>
        <p:grpSpPr>
          <a:xfrm>
            <a:off x="7255085" y="1690688"/>
            <a:ext cx="3203971" cy="4005271"/>
            <a:chOff x="8157503" y="1957296"/>
            <a:chExt cx="3203971" cy="4005271"/>
          </a:xfrm>
          <a:effectLst>
            <a:outerShdw blurRad="63500" sx="102000" sy="102000" algn="ctr" rotWithShape="0">
              <a:prstClr val="black">
                <a:alpha val="40000"/>
              </a:prstClr>
            </a:outerShdw>
          </a:effectLst>
        </p:grpSpPr>
        <p:sp>
          <p:nvSpPr>
            <p:cNvPr id="16" name="Freeform 15">
              <a:extLst>
                <a:ext uri="{FF2B5EF4-FFF2-40B4-BE49-F238E27FC236}">
                  <a16:creationId xmlns:a16="http://schemas.microsoft.com/office/drawing/2014/main" id="{F5087D8C-21CB-0D49-AE2C-72E16684E883}"/>
                </a:ext>
              </a:extLst>
            </p:cNvPr>
            <p:cNvSpPr/>
            <p:nvPr/>
          </p:nvSpPr>
          <p:spPr>
            <a:xfrm>
              <a:off x="8157503" y="1957296"/>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a:effectLst>
              <a:outerShdw blurRad="50800" dist="50800" dir="5400000" algn="ctr" rotWithShape="0">
                <a:schemeClr val="tx1"/>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Improved Outcomes</a:t>
              </a:r>
            </a:p>
          </p:txBody>
        </p:sp>
        <p:grpSp>
          <p:nvGrpSpPr>
            <p:cNvPr id="67" name="Group 66">
              <a:extLst>
                <a:ext uri="{FF2B5EF4-FFF2-40B4-BE49-F238E27FC236}">
                  <a16:creationId xmlns:a16="http://schemas.microsoft.com/office/drawing/2014/main" id="{4ED20EA0-99C9-B648-A940-E6D7E5E0B63A}"/>
                </a:ext>
              </a:extLst>
            </p:cNvPr>
            <p:cNvGrpSpPr/>
            <p:nvPr/>
          </p:nvGrpSpPr>
          <p:grpSpPr>
            <a:xfrm>
              <a:off x="8157504" y="3075691"/>
              <a:ext cx="3203970" cy="2886876"/>
              <a:chOff x="1602427" y="3617482"/>
              <a:chExt cx="3203970" cy="2886876"/>
            </a:xfrm>
          </p:grpSpPr>
          <p:sp>
            <p:nvSpPr>
              <p:cNvPr id="68" name="Rectangle 67">
                <a:extLst>
                  <a:ext uri="{FF2B5EF4-FFF2-40B4-BE49-F238E27FC236}">
                    <a16:creationId xmlns:a16="http://schemas.microsoft.com/office/drawing/2014/main" id="{FE3A6049-7222-4E4A-82C8-9F5E2432C782}"/>
                  </a:ext>
                </a:extLst>
              </p:cNvPr>
              <p:cNvSpPr/>
              <p:nvPr/>
            </p:nvSpPr>
            <p:spPr>
              <a:xfrm>
                <a:off x="1602427" y="3617482"/>
                <a:ext cx="3203970" cy="2886876"/>
              </a:xfrm>
              <a:prstGeom prst="rect">
                <a:avLst/>
              </a:prstGeom>
              <a:solidFill>
                <a:schemeClr val="bg1"/>
              </a:solidFill>
              <a:ln>
                <a:solidFill>
                  <a:schemeClr val="bg1"/>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a:extLst>
                  <a:ext uri="{FF2B5EF4-FFF2-40B4-BE49-F238E27FC236}">
                    <a16:creationId xmlns:a16="http://schemas.microsoft.com/office/drawing/2014/main" id="{1096416F-A1FF-764F-84F2-B37C8870267E}"/>
                  </a:ext>
                </a:extLst>
              </p:cNvPr>
              <p:cNvGrpSpPr/>
              <p:nvPr/>
            </p:nvGrpSpPr>
            <p:grpSpPr>
              <a:xfrm>
                <a:off x="1750197" y="3938894"/>
                <a:ext cx="2838428" cy="540222"/>
                <a:chOff x="1750197" y="3872394"/>
                <a:chExt cx="2838428" cy="540222"/>
              </a:xfrm>
            </p:grpSpPr>
            <p:pic>
              <p:nvPicPr>
                <p:cNvPr id="76" name="Picture 75">
                  <a:extLst>
                    <a:ext uri="{FF2B5EF4-FFF2-40B4-BE49-F238E27FC236}">
                      <a16:creationId xmlns:a16="http://schemas.microsoft.com/office/drawing/2014/main" id="{22864CD9-2958-4646-8808-D6F9891AAD06}"/>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77" name="Straight Connector 76">
                  <a:extLst>
                    <a:ext uri="{FF2B5EF4-FFF2-40B4-BE49-F238E27FC236}">
                      <a16:creationId xmlns:a16="http://schemas.microsoft.com/office/drawing/2014/main" id="{C5715725-98C1-5944-A3B1-958C239E8D89}"/>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89CC7D6A-4A02-9E42-84AD-C4701D7EF358}"/>
                  </a:ext>
                </a:extLst>
              </p:cNvPr>
              <p:cNvGrpSpPr/>
              <p:nvPr/>
            </p:nvGrpSpPr>
            <p:grpSpPr>
              <a:xfrm>
                <a:off x="1750197" y="4835039"/>
                <a:ext cx="2838428" cy="540222"/>
                <a:chOff x="1750197" y="3872394"/>
                <a:chExt cx="2838428" cy="540222"/>
              </a:xfrm>
            </p:grpSpPr>
            <p:pic>
              <p:nvPicPr>
                <p:cNvPr id="74" name="Picture 73">
                  <a:extLst>
                    <a:ext uri="{FF2B5EF4-FFF2-40B4-BE49-F238E27FC236}">
                      <a16:creationId xmlns:a16="http://schemas.microsoft.com/office/drawing/2014/main" id="{CCE26810-754E-3947-AEC6-CE419D7CB412}"/>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75" name="Straight Connector 74">
                  <a:extLst>
                    <a:ext uri="{FF2B5EF4-FFF2-40B4-BE49-F238E27FC236}">
                      <a16:creationId xmlns:a16="http://schemas.microsoft.com/office/drawing/2014/main" id="{0C8E7840-9D7D-C445-BB25-776B54E806DF}"/>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80BB3201-8102-734E-B076-989AFADCB80B}"/>
                  </a:ext>
                </a:extLst>
              </p:cNvPr>
              <p:cNvGrpSpPr/>
              <p:nvPr/>
            </p:nvGrpSpPr>
            <p:grpSpPr>
              <a:xfrm>
                <a:off x="1750197" y="5731183"/>
                <a:ext cx="2838428" cy="540222"/>
                <a:chOff x="1750197" y="3872394"/>
                <a:chExt cx="2838428" cy="540222"/>
              </a:xfrm>
            </p:grpSpPr>
            <p:pic>
              <p:nvPicPr>
                <p:cNvPr id="72" name="Picture 71">
                  <a:extLst>
                    <a:ext uri="{FF2B5EF4-FFF2-40B4-BE49-F238E27FC236}">
                      <a16:creationId xmlns:a16="http://schemas.microsoft.com/office/drawing/2014/main" id="{08E8EB55-5C10-AF40-AEB2-9483A5A6ADF3}"/>
                    </a:ext>
                  </a:extLst>
                </p:cNvPr>
                <p:cNvPicPr>
                  <a:picLocks noChangeAspect="1"/>
                </p:cNvPicPr>
                <p:nvPr/>
              </p:nvPicPr>
              <p:blipFill rotWithShape="1">
                <a:blip r:embed="rId2"/>
                <a:srcRect b="6696"/>
                <a:stretch/>
              </p:blipFill>
              <p:spPr>
                <a:xfrm>
                  <a:off x="1750197" y="3872394"/>
                  <a:ext cx="457200" cy="447712"/>
                </a:xfrm>
                <a:prstGeom prst="rect">
                  <a:avLst/>
                </a:prstGeom>
                <a:ln>
                  <a:solidFill>
                    <a:schemeClr val="tx1"/>
                  </a:solidFill>
                </a:ln>
              </p:spPr>
            </p:pic>
            <p:cxnSp>
              <p:nvCxnSpPr>
                <p:cNvPr id="73" name="Straight Connector 72">
                  <a:extLst>
                    <a:ext uri="{FF2B5EF4-FFF2-40B4-BE49-F238E27FC236}">
                      <a16:creationId xmlns:a16="http://schemas.microsoft.com/office/drawing/2014/main" id="{CCC18E46-FE4F-2A47-BA41-45283CC92AE8}"/>
                    </a:ext>
                  </a:extLst>
                </p:cNvPr>
                <p:cNvCxnSpPr>
                  <a:cxnSpLocks/>
                </p:cNvCxnSpPr>
                <p:nvPr/>
              </p:nvCxnSpPr>
              <p:spPr>
                <a:xfrm>
                  <a:off x="1750197" y="4412616"/>
                  <a:ext cx="28384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30740902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500"/>
                                        <p:tgtEl>
                                          <p:spTgt spid="8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fade">
                                      <p:cBhvr>
                                        <p:cTn id="11" dur="500"/>
                                        <p:tgtEl>
                                          <p:spTgt spid="7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fade">
                                      <p:cBhvr>
                                        <p:cTn id="15"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221995" cy="1325563"/>
          </a:xfrm>
        </p:spPr>
        <p:txBody>
          <a:bodyPr/>
          <a:lstStyle/>
          <a:p>
            <a:r>
              <a:rPr lang="en-US" dirty="0"/>
              <a:t>Physicians for National Health Program</a:t>
            </a:r>
          </a:p>
        </p:txBody>
      </p:sp>
      <p:sp>
        <p:nvSpPr>
          <p:cNvPr id="5" name="TextBox 4"/>
          <p:cNvSpPr txBox="1"/>
          <p:nvPr/>
        </p:nvSpPr>
        <p:spPr>
          <a:xfrm>
            <a:off x="584794" y="1343483"/>
            <a:ext cx="11022411" cy="3801041"/>
          </a:xfrm>
          <a:prstGeom prst="rect">
            <a:avLst/>
          </a:prstGeom>
          <a:noFill/>
        </p:spPr>
        <p:txBody>
          <a:bodyPr wrap="square" rtlCol="0">
            <a:spAutoFit/>
          </a:bodyPr>
          <a:lstStyle/>
          <a:p>
            <a:pPr algn="ctr">
              <a:spcAft>
                <a:spcPts val="600"/>
              </a:spcAft>
            </a:pPr>
            <a:r>
              <a:rPr lang="en-US" sz="2800" dirty="0">
                <a:solidFill>
                  <a:schemeClr val="bg1"/>
                </a:solidFill>
              </a:rPr>
              <a:t>Non-profit, non-partisan, member-supported 501(c)3</a:t>
            </a:r>
          </a:p>
          <a:p>
            <a:pPr algn="ctr">
              <a:spcAft>
                <a:spcPts val="600"/>
              </a:spcAft>
            </a:pPr>
            <a:r>
              <a:rPr lang="en-US" sz="2800" dirty="0">
                <a:solidFill>
                  <a:schemeClr val="bg1"/>
                </a:solidFill>
              </a:rPr>
              <a:t>Membership open to everyone</a:t>
            </a:r>
          </a:p>
          <a:p>
            <a:pPr algn="ctr">
              <a:spcAft>
                <a:spcPts val="600"/>
              </a:spcAft>
            </a:pPr>
            <a:endParaRPr lang="en-US" sz="2800" b="1" dirty="0">
              <a:solidFill>
                <a:schemeClr val="bg1"/>
              </a:solidFill>
            </a:endParaRPr>
          </a:p>
          <a:p>
            <a:pPr algn="ctr">
              <a:spcAft>
                <a:spcPts val="600"/>
              </a:spcAft>
            </a:pPr>
            <a:r>
              <a:rPr lang="en-US" sz="4400" dirty="0" err="1">
                <a:solidFill>
                  <a:schemeClr val="bg1"/>
                </a:solidFill>
              </a:rPr>
              <a:t>www</a:t>
            </a:r>
            <a:r>
              <a:rPr lang="en-US" sz="4400" b="1" dirty="0" err="1">
                <a:solidFill>
                  <a:schemeClr val="bg1"/>
                </a:solidFill>
              </a:rPr>
              <a:t>.</a:t>
            </a:r>
            <a:r>
              <a:rPr lang="en-US" sz="4400" dirty="0" err="1">
                <a:solidFill>
                  <a:schemeClr val="bg1"/>
                </a:solidFill>
              </a:rPr>
              <a:t>PNHP.org</a:t>
            </a:r>
            <a:r>
              <a:rPr lang="en-US" sz="4400" dirty="0">
                <a:solidFill>
                  <a:schemeClr val="bg1"/>
                </a:solidFill>
              </a:rPr>
              <a:t>/</a:t>
            </a:r>
            <a:r>
              <a:rPr lang="en-US" sz="4400" b="1" dirty="0">
                <a:solidFill>
                  <a:srgbClr val="FFFF00"/>
                </a:solidFill>
              </a:rPr>
              <a:t>COVID19</a:t>
            </a:r>
          </a:p>
          <a:p>
            <a:pPr algn="ctr">
              <a:spcAft>
                <a:spcPts val="600"/>
              </a:spcAft>
            </a:pPr>
            <a:r>
              <a:rPr lang="en-US" sz="4400" dirty="0">
                <a:solidFill>
                  <a:schemeClr val="bg1"/>
                </a:solidFill>
              </a:rPr>
              <a:t>@</a:t>
            </a:r>
            <a:r>
              <a:rPr lang="en-US" sz="4400" b="1" dirty="0">
                <a:solidFill>
                  <a:srgbClr val="FFFF00"/>
                </a:solidFill>
              </a:rPr>
              <a:t>PNHP</a:t>
            </a:r>
          </a:p>
          <a:p>
            <a:pPr algn="ctr">
              <a:spcAft>
                <a:spcPts val="600"/>
              </a:spcAft>
            </a:pPr>
            <a:r>
              <a:rPr lang="en-US" sz="4400" dirty="0">
                <a:solidFill>
                  <a:schemeClr val="bg1"/>
                </a:solidFill>
              </a:rPr>
              <a:t>Facebook.com</a:t>
            </a:r>
            <a:r>
              <a:rPr lang="en-US" sz="4400" b="1" dirty="0">
                <a:solidFill>
                  <a:schemeClr val="bg1"/>
                </a:solidFill>
              </a:rPr>
              <a:t>/</a:t>
            </a:r>
            <a:r>
              <a:rPr lang="en-US" sz="4400" b="1" dirty="0" err="1">
                <a:solidFill>
                  <a:srgbClr val="FFFF00"/>
                </a:solidFill>
              </a:rPr>
              <a:t>DoctorsForSinglePayer</a:t>
            </a:r>
            <a:endParaRPr lang="en-US" sz="4400" b="1" dirty="0">
              <a:solidFill>
                <a:srgbClr val="FFFF00"/>
              </a:solidFill>
            </a:endParaRPr>
          </a:p>
        </p:txBody>
      </p:sp>
    </p:spTree>
    <p:extLst>
      <p:ext uri="{BB962C8B-B14F-4D97-AF65-F5344CB8AC3E}">
        <p14:creationId xmlns:p14="http://schemas.microsoft.com/office/powerpoint/2010/main" val="47242011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Effect transition="in" filter="fade">
                                      <p:cBhvr>
                                        <p:cTn id="11" dur="500"/>
                                        <p:tgtEl>
                                          <p:spTgt spid="5">
                                            <p:txEl>
                                              <p:pRg st="4" end="4"/>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Effect transition="in" filter="fade">
                                      <p:cBhvr>
                                        <p:cTn id="1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11B9FA-B3FF-B34C-BA10-0849D75A8B46}"/>
              </a:ext>
            </a:extLst>
          </p:cNvPr>
          <p:cNvSpPr>
            <a:spLocks noGrp="1"/>
          </p:cNvSpPr>
          <p:nvPr>
            <p:ph type="title"/>
          </p:nvPr>
        </p:nvSpPr>
        <p:spPr/>
        <p:txBody>
          <a:bodyPr>
            <a:normAutofit fontScale="90000"/>
          </a:bodyPr>
          <a:lstStyle/>
          <a:p>
            <a:r>
              <a:rPr lang="en-US" sz="2800" dirty="0"/>
              <a:t>Nov. 3 2020: </a:t>
            </a:r>
            <a:br>
              <a:rPr lang="en-US" dirty="0"/>
            </a:br>
            <a:r>
              <a:rPr lang="en-US" dirty="0"/>
              <a:t>Thousands of Offices Are Up for Grabs</a:t>
            </a:r>
          </a:p>
        </p:txBody>
      </p:sp>
      <p:sp>
        <p:nvSpPr>
          <p:cNvPr id="20" name="TextBox 19">
            <a:extLst>
              <a:ext uri="{FF2B5EF4-FFF2-40B4-BE49-F238E27FC236}">
                <a16:creationId xmlns:a16="http://schemas.microsoft.com/office/drawing/2014/main" id="{DD70DB64-5AB8-5247-A6D3-41DCC61A4D51}"/>
              </a:ext>
            </a:extLst>
          </p:cNvPr>
          <p:cNvSpPr txBox="1"/>
          <p:nvPr/>
        </p:nvSpPr>
        <p:spPr>
          <a:xfrm>
            <a:off x="838201" y="1763957"/>
            <a:ext cx="4332316" cy="3970318"/>
          </a:xfrm>
          <a:prstGeom prst="rect">
            <a:avLst/>
          </a:prstGeom>
          <a:noFill/>
        </p:spPr>
        <p:txBody>
          <a:bodyPr wrap="square" rtlCol="0">
            <a:spAutoFit/>
          </a:bodyPr>
          <a:lstStyle/>
          <a:p>
            <a:pPr marL="230188" indent="-230188">
              <a:spcAft>
                <a:spcPts val="1800"/>
              </a:spcAft>
              <a:buFont typeface="Arial" panose="020B0604020202020204" pitchFamily="34" charset="0"/>
              <a:buChar char="•"/>
            </a:pPr>
            <a:r>
              <a:rPr lang="en-US" sz="3200" dirty="0">
                <a:solidFill>
                  <a:schemeClr val="bg1"/>
                </a:solidFill>
              </a:rPr>
              <a:t>1 President</a:t>
            </a:r>
          </a:p>
          <a:p>
            <a:pPr marL="230188" indent="-230188">
              <a:spcAft>
                <a:spcPts val="1800"/>
              </a:spcAft>
              <a:buFont typeface="Arial" panose="020B0604020202020204" pitchFamily="34" charset="0"/>
              <a:buChar char="•"/>
            </a:pPr>
            <a:r>
              <a:rPr lang="en-US" sz="3200" dirty="0">
                <a:solidFill>
                  <a:schemeClr val="bg1"/>
                </a:solidFill>
              </a:rPr>
              <a:t>13 Governorships</a:t>
            </a:r>
          </a:p>
          <a:p>
            <a:pPr marL="230188" indent="-230188">
              <a:spcAft>
                <a:spcPts val="1800"/>
              </a:spcAft>
              <a:buFont typeface="Arial" panose="020B0604020202020204" pitchFamily="34" charset="0"/>
              <a:buChar char="•"/>
            </a:pPr>
            <a:r>
              <a:rPr lang="en-US" sz="3200" dirty="0">
                <a:solidFill>
                  <a:schemeClr val="bg1"/>
                </a:solidFill>
              </a:rPr>
              <a:t>35 Senate seats</a:t>
            </a:r>
          </a:p>
          <a:p>
            <a:pPr marL="230188" indent="-230188">
              <a:spcAft>
                <a:spcPts val="1800"/>
              </a:spcAft>
              <a:buFont typeface="Arial" panose="020B0604020202020204" pitchFamily="34" charset="0"/>
              <a:buChar char="•"/>
            </a:pPr>
            <a:r>
              <a:rPr lang="en-US" sz="3200" dirty="0">
                <a:solidFill>
                  <a:schemeClr val="bg1"/>
                </a:solidFill>
              </a:rPr>
              <a:t>All 435 House seats</a:t>
            </a:r>
          </a:p>
          <a:p>
            <a:pPr marL="230188" indent="-230188">
              <a:spcAft>
                <a:spcPts val="1800"/>
              </a:spcAft>
              <a:buFont typeface="Arial" panose="020B0604020202020204" pitchFamily="34" charset="0"/>
              <a:buChar char="•"/>
            </a:pPr>
            <a:r>
              <a:rPr lang="en-US" sz="3200" dirty="0">
                <a:solidFill>
                  <a:schemeClr val="bg1"/>
                </a:solidFill>
              </a:rPr>
              <a:t>Thousands more state and local offices</a:t>
            </a:r>
          </a:p>
        </p:txBody>
      </p:sp>
      <p:sp>
        <p:nvSpPr>
          <p:cNvPr id="3" name="Rectangle 2">
            <a:extLst>
              <a:ext uri="{FF2B5EF4-FFF2-40B4-BE49-F238E27FC236}">
                <a16:creationId xmlns:a16="http://schemas.microsoft.com/office/drawing/2014/main" id="{16B75FD5-1EA0-0242-8A5A-EFBD7ABEAB30}"/>
              </a:ext>
            </a:extLst>
          </p:cNvPr>
          <p:cNvSpPr/>
          <p:nvPr/>
        </p:nvSpPr>
        <p:spPr>
          <a:xfrm>
            <a:off x="5170517" y="2073520"/>
            <a:ext cx="6450676" cy="2985433"/>
          </a:xfrm>
          <a:prstGeom prst="rect">
            <a:avLst/>
          </a:prstGeom>
          <a:solidFill>
            <a:schemeClr val="accent1">
              <a:hueOff val="0"/>
              <a:satOff val="0"/>
              <a:lumOff val="0"/>
            </a:schemeClr>
          </a:solidFill>
          <a:ln>
            <a:solidFill>
              <a:schemeClr val="lt1">
                <a:hueOff val="0"/>
                <a:satOff val="0"/>
                <a:lumOff val="0"/>
              </a:schemeClr>
            </a:solidFill>
          </a:ln>
        </p:spPr>
        <p:txBody>
          <a:bodyPr wrap="square" lIns="182880" tIns="182880" rIns="182880" bIns="182880" anchor="ctr" anchorCtr="0">
            <a:spAutoFit/>
          </a:bodyPr>
          <a:lstStyle/>
          <a:p>
            <a:pPr algn="ctr"/>
            <a:r>
              <a:rPr lang="en-US" sz="3200" dirty="0">
                <a:solidFill>
                  <a:schemeClr val="bg1"/>
                </a:solidFill>
              </a:rPr>
              <a:t>Most of these candidates </a:t>
            </a:r>
          </a:p>
          <a:p>
            <a:pPr algn="ctr">
              <a:spcAft>
                <a:spcPts val="1200"/>
              </a:spcAft>
            </a:pPr>
            <a:r>
              <a:rPr lang="en-US" sz="3200" dirty="0">
                <a:solidFill>
                  <a:schemeClr val="bg1"/>
                </a:solidFill>
              </a:rPr>
              <a:t>are talking about health care.</a:t>
            </a:r>
          </a:p>
          <a:p>
            <a:pPr algn="ctr"/>
            <a:r>
              <a:rPr lang="en-US" sz="3200" dirty="0">
                <a:solidFill>
                  <a:schemeClr val="bg1"/>
                </a:solidFill>
              </a:rPr>
              <a:t>How will you know if their plans </a:t>
            </a:r>
            <a:r>
              <a:rPr lang="en-US" sz="3200" b="1" dirty="0">
                <a:solidFill>
                  <a:srgbClr val="FFFF00"/>
                </a:solidFill>
                <a:effectLst>
                  <a:outerShdw blurRad="50800" dist="38100" dir="2700000" algn="tl" rotWithShape="0">
                    <a:prstClr val="black">
                      <a:alpha val="40000"/>
                    </a:prstClr>
                  </a:outerShdw>
                </a:effectLst>
              </a:rPr>
              <a:t>improve health care coverage, costs, and outcomes</a:t>
            </a:r>
            <a:r>
              <a:rPr lang="en-US" sz="3200" dirty="0">
                <a:solidFill>
                  <a:srgbClr val="FFFF00"/>
                </a:solidFill>
                <a:effectLst>
                  <a:outerShdw blurRad="50800" dist="38100" dir="2700000" algn="tl" rotWithShape="0">
                    <a:prstClr val="black">
                      <a:alpha val="40000"/>
                    </a:prstClr>
                  </a:outerShdw>
                </a:effectLst>
              </a:rPr>
              <a:t>?</a:t>
            </a:r>
          </a:p>
        </p:txBody>
      </p:sp>
    </p:spTree>
    <p:extLst>
      <p:ext uri="{BB962C8B-B14F-4D97-AF65-F5344CB8AC3E}">
        <p14:creationId xmlns:p14="http://schemas.microsoft.com/office/powerpoint/2010/main" val="137637011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animEffect transition="in" filter="fade">
                                      <p:cBhvr>
                                        <p:cTn id="11" dur="500"/>
                                        <p:tgtEl>
                                          <p:spTgt spid="20">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animEffect transition="in" filter="fade">
                                      <p:cBhvr>
                                        <p:cTn id="15" dur="500"/>
                                        <p:tgtEl>
                                          <p:spTgt spid="20">
                                            <p:txEl>
                                              <p:pRg st="2" end="2"/>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animEffect transition="in" filter="fade">
                                      <p:cBhvr>
                                        <p:cTn id="19" dur="500"/>
                                        <p:tgtEl>
                                          <p:spTgt spid="20">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animEffect transition="in" filter="fade">
                                      <p:cBhvr>
                                        <p:cTn id="23" dur="500"/>
                                        <p:tgtEl>
                                          <p:spTgt spid="20">
                                            <p:txEl>
                                              <p:pRg st="4" end="4"/>
                                            </p:txEl>
                                          </p:spTgt>
                                        </p:tgtEl>
                                      </p:cBhvr>
                                    </p:animEffect>
                                  </p:childTnLst>
                                </p:cTn>
                              </p:par>
                            </p:childTnLst>
                          </p:cTn>
                        </p:par>
                        <p:par>
                          <p:cTn id="24" fill="hold">
                            <p:stCondLst>
                              <p:cond delay="3500"/>
                            </p:stCondLst>
                            <p:childTnLst>
                              <p:par>
                                <p:cTn id="25" presetID="10" presetClass="entr" presetSubtype="0" fill="hold" grpId="0" nodeType="afterEffect">
                                  <p:stCondLst>
                                    <p:cond delay="500"/>
                                  </p:stCondLst>
                                  <p:childTnLst>
                                    <p:set>
                                      <p:cBhvr>
                                        <p:cTn id="26" dur="1" fill="hold">
                                          <p:stCondLst>
                                            <p:cond delay="0"/>
                                          </p:stCondLst>
                                        </p:cTn>
                                        <p:tgtEl>
                                          <p:spTgt spid="3">
                                            <p:bg/>
                                          </p:spTgt>
                                        </p:tgtEl>
                                        <p:attrNameLst>
                                          <p:attrName>style.visibility</p:attrName>
                                        </p:attrNameLst>
                                      </p:cBhvr>
                                      <p:to>
                                        <p:strVal val="visible"/>
                                      </p:to>
                                    </p:set>
                                    <p:animEffect transition="in" filter="fade">
                                      <p:cBhvr>
                                        <p:cTn id="27" dur="500"/>
                                        <p:tgtEl>
                                          <p:spTgt spid="3">
                                            <p:bg/>
                                          </p:spTgt>
                                        </p:tgtEl>
                                      </p:cBhvr>
                                    </p:animEffect>
                                  </p:childTnLst>
                                </p:cTn>
                              </p:par>
                              <p:par>
                                <p:cTn id="28" presetID="10" presetClass="entr" presetSubtype="0" fill="hold" grpId="0" nodeType="withEffect">
                                  <p:stCondLst>
                                    <p:cond delay="50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childTnLst>
                                </p:cTn>
                              </p:par>
                              <p:par>
                                <p:cTn id="31" presetID="10" presetClass="entr" presetSubtype="0" fill="hold" grpId="0" nodeType="withEffect">
                                  <p:stCondLst>
                                    <p:cond delay="50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500"/>
                                        <p:tgtEl>
                                          <p:spTgt spid="3">
                                            <p:txEl>
                                              <p:pRg st="1" end="1"/>
                                            </p:txEl>
                                          </p:spTgt>
                                        </p:tgtEl>
                                      </p:cBhvr>
                                    </p:animEffect>
                                  </p:childTnLst>
                                </p:cTn>
                              </p:par>
                            </p:childTnLst>
                          </p:cTn>
                        </p:par>
                        <p:par>
                          <p:cTn id="34" fill="hold">
                            <p:stCondLst>
                              <p:cond delay="4500"/>
                            </p:stCondLst>
                            <p:childTnLst>
                              <p:par>
                                <p:cTn id="35" presetID="10" presetClass="entr" presetSubtype="0" fill="hold" grpId="0" nodeType="afterEffect">
                                  <p:stCondLst>
                                    <p:cond delay="50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1C0E98-224C-024B-8318-05275C59B5CA}"/>
              </a:ext>
            </a:extLst>
          </p:cNvPr>
          <p:cNvSpPr>
            <a:spLocks noGrp="1"/>
          </p:cNvSpPr>
          <p:nvPr>
            <p:ph type="title"/>
          </p:nvPr>
        </p:nvSpPr>
        <p:spPr/>
        <p:txBody>
          <a:bodyPr anchor="ctr"/>
          <a:lstStyle/>
          <a:p>
            <a:r>
              <a:rPr lang="en-US" dirty="0"/>
              <a:t>We Know What We Want:</a:t>
            </a:r>
          </a:p>
        </p:txBody>
      </p:sp>
      <p:sp>
        <p:nvSpPr>
          <p:cNvPr id="6" name="Text Placeholder 5">
            <a:extLst>
              <a:ext uri="{FF2B5EF4-FFF2-40B4-BE49-F238E27FC236}">
                <a16:creationId xmlns:a16="http://schemas.microsoft.com/office/drawing/2014/main" id="{976B613A-41D8-EE40-8A21-BE376EE09899}"/>
              </a:ext>
            </a:extLst>
          </p:cNvPr>
          <p:cNvSpPr>
            <a:spLocks noGrp="1"/>
          </p:cNvSpPr>
          <p:nvPr>
            <p:ph type="body" idx="10"/>
          </p:nvPr>
        </p:nvSpPr>
        <p:spPr/>
        <p:txBody>
          <a:bodyPr/>
          <a:lstStyle/>
          <a:p>
            <a:r>
              <a:rPr lang="en-US" dirty="0"/>
              <a:t>https://</a:t>
            </a:r>
            <a:r>
              <a:rPr lang="en-US" dirty="0" err="1"/>
              <a:t>pnhp.org</a:t>
            </a:r>
            <a:r>
              <a:rPr lang="en-US" dirty="0"/>
              <a:t>/about/</a:t>
            </a:r>
            <a:r>
              <a:rPr lang="en-US" dirty="0" err="1"/>
              <a:t>pnhp</a:t>
            </a:r>
            <a:r>
              <a:rPr lang="en-US" dirty="0"/>
              <a:t>-mission-statement/</a:t>
            </a:r>
          </a:p>
        </p:txBody>
      </p:sp>
      <p:sp>
        <p:nvSpPr>
          <p:cNvPr id="4" name="TextBox 3">
            <a:extLst>
              <a:ext uri="{FF2B5EF4-FFF2-40B4-BE49-F238E27FC236}">
                <a16:creationId xmlns:a16="http://schemas.microsoft.com/office/drawing/2014/main" id="{87380CE6-6BBE-B046-8DF5-FDBF904CECD7}"/>
              </a:ext>
            </a:extLst>
          </p:cNvPr>
          <p:cNvSpPr txBox="1"/>
          <p:nvPr/>
        </p:nvSpPr>
        <p:spPr>
          <a:xfrm>
            <a:off x="838200" y="1782891"/>
            <a:ext cx="10515600" cy="2062103"/>
          </a:xfrm>
          <a:prstGeom prst="rect">
            <a:avLst/>
          </a:prstGeom>
          <a:noFill/>
        </p:spPr>
        <p:txBody>
          <a:bodyPr wrap="square" rtlCol="0" anchor="ctr">
            <a:spAutoFit/>
          </a:bodyPr>
          <a:lstStyle/>
          <a:p>
            <a:pPr algn="ctr"/>
            <a:r>
              <a:rPr lang="en-US" sz="3200" dirty="0">
                <a:solidFill>
                  <a:schemeClr val="bg1"/>
                </a:solidFill>
              </a:rPr>
              <a:t>Universal, comprehensive single-payer </a:t>
            </a:r>
          </a:p>
          <a:p>
            <a:pPr algn="ctr"/>
            <a:r>
              <a:rPr lang="en-US" sz="3200" dirty="0">
                <a:solidFill>
                  <a:schemeClr val="bg1"/>
                </a:solidFill>
              </a:rPr>
              <a:t>national health insurance, </a:t>
            </a:r>
          </a:p>
          <a:p>
            <a:pPr algn="ctr"/>
            <a:r>
              <a:rPr lang="en-US" sz="3200" dirty="0">
                <a:solidFill>
                  <a:schemeClr val="bg1"/>
                </a:solidFill>
              </a:rPr>
              <a:t>provided equitably as a public service </a:t>
            </a:r>
          </a:p>
          <a:p>
            <a:pPr algn="ctr"/>
            <a:r>
              <a:rPr lang="en-US" sz="3200" dirty="0">
                <a:solidFill>
                  <a:schemeClr val="bg1"/>
                </a:solidFill>
              </a:rPr>
              <a:t>rather than bought and sold as a commodity.</a:t>
            </a:r>
            <a:endParaRPr lang="en-US" sz="4000" dirty="0">
              <a:solidFill>
                <a:schemeClr val="bg1"/>
              </a:solidFill>
            </a:endParaRPr>
          </a:p>
        </p:txBody>
      </p:sp>
      <p:sp>
        <p:nvSpPr>
          <p:cNvPr id="5" name="TextBox 4">
            <a:extLst>
              <a:ext uri="{FF2B5EF4-FFF2-40B4-BE49-F238E27FC236}">
                <a16:creationId xmlns:a16="http://schemas.microsoft.com/office/drawing/2014/main" id="{D6C52517-CEBC-5A47-BB5B-671623C5D127}"/>
              </a:ext>
            </a:extLst>
          </p:cNvPr>
          <p:cNvSpPr txBox="1"/>
          <p:nvPr/>
        </p:nvSpPr>
        <p:spPr>
          <a:xfrm>
            <a:off x="1925738" y="4053710"/>
            <a:ext cx="8340524" cy="1754326"/>
          </a:xfrm>
          <a:prstGeom prst="rect">
            <a:avLst/>
          </a:prstGeom>
          <a:solidFill>
            <a:schemeClr val="accent2"/>
          </a:solidFill>
          <a:ln>
            <a:solidFill>
              <a:schemeClr val="bg1"/>
            </a:solidFill>
          </a:ln>
        </p:spPr>
        <p:txBody>
          <a:bodyPr wrap="square" rtlCol="0" anchor="ctr">
            <a:spAutoFit/>
          </a:bodyPr>
          <a:lstStyle/>
          <a:p>
            <a:pPr algn="ctr"/>
            <a:r>
              <a:rPr lang="en-US" sz="3600" b="1" dirty="0">
                <a:solidFill>
                  <a:srgbClr val="FFFF00"/>
                </a:solidFill>
                <a:effectLst>
                  <a:outerShdw blurRad="50800" dist="38100" dir="2700000" algn="tl" rotWithShape="0">
                    <a:prstClr val="black">
                      <a:alpha val="40000"/>
                    </a:prstClr>
                  </a:outerShdw>
                </a:effectLst>
              </a:rPr>
              <a:t>How close do we get to this </a:t>
            </a:r>
          </a:p>
          <a:p>
            <a:pPr algn="ctr"/>
            <a:r>
              <a:rPr lang="en-US" sz="3600" b="1" dirty="0">
                <a:solidFill>
                  <a:schemeClr val="bg1"/>
                </a:solidFill>
                <a:effectLst>
                  <a:outerShdw blurRad="50800" dist="38100" dir="2700000" algn="tl" rotWithShape="0">
                    <a:prstClr val="black">
                      <a:alpha val="40000"/>
                    </a:prstClr>
                  </a:outerShdw>
                </a:effectLst>
              </a:rPr>
              <a:t>with the promises and proposals </a:t>
            </a:r>
          </a:p>
          <a:p>
            <a:pPr algn="ctr"/>
            <a:r>
              <a:rPr lang="en-US" sz="3600" b="1" dirty="0">
                <a:solidFill>
                  <a:schemeClr val="bg1"/>
                </a:solidFill>
                <a:effectLst>
                  <a:outerShdw blurRad="50800" dist="38100" dir="2700000" algn="tl" rotWithShape="0">
                    <a:prstClr val="black">
                      <a:alpha val="40000"/>
                    </a:prstClr>
                  </a:outerShdw>
                </a:effectLst>
              </a:rPr>
              <a:t>of candidates and think-tanks?</a:t>
            </a:r>
          </a:p>
        </p:txBody>
      </p:sp>
    </p:spTree>
    <p:extLst>
      <p:ext uri="{BB962C8B-B14F-4D97-AF65-F5344CB8AC3E}">
        <p14:creationId xmlns:p14="http://schemas.microsoft.com/office/powerpoint/2010/main" val="215625427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10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10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4000"/>
                            </p:stCondLst>
                            <p:childTnLst>
                              <p:par>
                                <p:cTn id="17" presetID="10" presetClass="entr" presetSubtype="0" fill="hold" grpId="0" nodeType="afterEffect">
                                  <p:stCondLst>
                                    <p:cond delay="10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2724-4314-2F4F-B15B-EEC07B0FC313}"/>
              </a:ext>
            </a:extLst>
          </p:cNvPr>
          <p:cNvSpPr>
            <a:spLocks noGrp="1"/>
          </p:cNvSpPr>
          <p:nvPr>
            <p:ph type="title"/>
          </p:nvPr>
        </p:nvSpPr>
        <p:spPr/>
        <p:txBody>
          <a:bodyPr/>
          <a:lstStyle/>
          <a:p>
            <a:r>
              <a:rPr lang="en-US" sz="3200" dirty="0"/>
              <a:t>The Three Big Goals of</a:t>
            </a:r>
            <a:br>
              <a:rPr lang="en-US" dirty="0"/>
            </a:br>
            <a:r>
              <a:rPr lang="en-US" dirty="0"/>
              <a:t>Healthcare Reform</a:t>
            </a:r>
          </a:p>
        </p:txBody>
      </p:sp>
      <p:sp>
        <p:nvSpPr>
          <p:cNvPr id="3" name="Text Placeholder 2">
            <a:extLst>
              <a:ext uri="{FF2B5EF4-FFF2-40B4-BE49-F238E27FC236}">
                <a16:creationId xmlns:a16="http://schemas.microsoft.com/office/drawing/2014/main" id="{3E5513B5-F225-EA42-915B-6F4D52FE0B3D}"/>
              </a:ext>
            </a:extLst>
          </p:cNvPr>
          <p:cNvSpPr>
            <a:spLocks noGrp="1"/>
          </p:cNvSpPr>
          <p:nvPr>
            <p:ph type="body" idx="10"/>
          </p:nvPr>
        </p:nvSpPr>
        <p:spPr/>
        <p:txBody>
          <a:bodyPr/>
          <a:lstStyle/>
          <a:p>
            <a:endParaRPr lang="en-US"/>
          </a:p>
        </p:txBody>
      </p:sp>
      <p:sp>
        <p:nvSpPr>
          <p:cNvPr id="13" name="Freeform 12">
            <a:extLst>
              <a:ext uri="{FF2B5EF4-FFF2-40B4-BE49-F238E27FC236}">
                <a16:creationId xmlns:a16="http://schemas.microsoft.com/office/drawing/2014/main" id="{E327BDD4-3544-2F4F-9F95-4FA4B9D32DCF}"/>
              </a:ext>
            </a:extLst>
          </p:cNvPr>
          <p:cNvSpPr/>
          <p:nvPr/>
        </p:nvSpPr>
        <p:spPr>
          <a:xfrm>
            <a:off x="841486"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Better Coverage</a:t>
            </a:r>
          </a:p>
        </p:txBody>
      </p:sp>
      <p:sp>
        <p:nvSpPr>
          <p:cNvPr id="14" name="Freeform 13">
            <a:extLst>
              <a:ext uri="{FF2B5EF4-FFF2-40B4-BE49-F238E27FC236}">
                <a16:creationId xmlns:a16="http://schemas.microsoft.com/office/drawing/2014/main" id="{98B0A80C-0307-F947-889E-9E9913A6162D}"/>
              </a:ext>
            </a:extLst>
          </p:cNvPr>
          <p:cNvSpPr/>
          <p:nvPr/>
        </p:nvSpPr>
        <p:spPr>
          <a:xfrm>
            <a:off x="841486"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Universal</a:t>
            </a:r>
          </a:p>
          <a:p>
            <a:pPr marL="285750" lvl="1" indent="-285750" algn="l" defTabSz="1244600">
              <a:lnSpc>
                <a:spcPct val="100000"/>
              </a:lnSpc>
              <a:spcBef>
                <a:spcPct val="0"/>
              </a:spcBef>
              <a:spcAft>
                <a:spcPts val="1200"/>
              </a:spcAft>
              <a:buChar char="•"/>
            </a:pPr>
            <a:r>
              <a:rPr lang="en-US" sz="2800" kern="1200" dirty="0"/>
              <a:t>Lifelong without interruptions or gaps</a:t>
            </a:r>
          </a:p>
          <a:p>
            <a:pPr marL="285750" lvl="1" indent="-285750" algn="l" defTabSz="1244600">
              <a:lnSpc>
                <a:spcPct val="100000"/>
              </a:lnSpc>
              <a:spcBef>
                <a:spcPct val="0"/>
              </a:spcBef>
              <a:spcAft>
                <a:spcPts val="1200"/>
              </a:spcAft>
              <a:buChar char="•"/>
            </a:pPr>
            <a:r>
              <a:rPr lang="en-US" sz="2800" kern="1200" dirty="0"/>
              <a:t>All medically necessary care</a:t>
            </a:r>
          </a:p>
        </p:txBody>
      </p:sp>
      <p:sp>
        <p:nvSpPr>
          <p:cNvPr id="15" name="Freeform 14">
            <a:extLst>
              <a:ext uri="{FF2B5EF4-FFF2-40B4-BE49-F238E27FC236}">
                <a16:creationId xmlns:a16="http://schemas.microsoft.com/office/drawing/2014/main" id="{9208C73B-61E6-284D-AA0B-2625AF7BFB0F}"/>
              </a:ext>
            </a:extLst>
          </p:cNvPr>
          <p:cNvSpPr/>
          <p:nvPr/>
        </p:nvSpPr>
        <p:spPr>
          <a:xfrm>
            <a:off x="4494014"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Reduced Costs</a:t>
            </a:r>
          </a:p>
        </p:txBody>
      </p:sp>
      <p:sp>
        <p:nvSpPr>
          <p:cNvPr id="16" name="Freeform 15">
            <a:extLst>
              <a:ext uri="{FF2B5EF4-FFF2-40B4-BE49-F238E27FC236}">
                <a16:creationId xmlns:a16="http://schemas.microsoft.com/office/drawing/2014/main" id="{7A0FEBE0-E183-174D-BF90-4F1273A8C91D}"/>
              </a:ext>
            </a:extLst>
          </p:cNvPr>
          <p:cNvSpPr/>
          <p:nvPr/>
        </p:nvSpPr>
        <p:spPr>
          <a:xfrm>
            <a:off x="4494014"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dirty="0"/>
              <a:t>Total expenses f</a:t>
            </a:r>
            <a:r>
              <a:rPr lang="en-US" sz="2800" kern="1200" dirty="0"/>
              <a:t>or most households</a:t>
            </a:r>
          </a:p>
          <a:p>
            <a:pPr marL="285750" lvl="1" indent="-285750" algn="l" defTabSz="1244600">
              <a:lnSpc>
                <a:spcPct val="100000"/>
              </a:lnSpc>
              <a:spcBef>
                <a:spcPct val="0"/>
              </a:spcBef>
              <a:spcAft>
                <a:spcPts val="1200"/>
              </a:spcAft>
              <a:buChar char="•"/>
            </a:pPr>
            <a:r>
              <a:rPr lang="en-US" sz="2800" kern="1200" dirty="0"/>
              <a:t>For the overall U.S. economy</a:t>
            </a:r>
          </a:p>
        </p:txBody>
      </p:sp>
      <p:sp>
        <p:nvSpPr>
          <p:cNvPr id="17" name="Freeform 16">
            <a:extLst>
              <a:ext uri="{FF2B5EF4-FFF2-40B4-BE49-F238E27FC236}">
                <a16:creationId xmlns:a16="http://schemas.microsoft.com/office/drawing/2014/main" id="{36963424-BF9B-4440-9ADB-462B624DD387}"/>
              </a:ext>
            </a:extLst>
          </p:cNvPr>
          <p:cNvSpPr/>
          <p:nvPr/>
        </p:nvSpPr>
        <p:spPr>
          <a:xfrm>
            <a:off x="8146542"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Improved Outcomes</a:t>
            </a:r>
          </a:p>
        </p:txBody>
      </p:sp>
      <p:sp>
        <p:nvSpPr>
          <p:cNvPr id="18" name="Freeform 17">
            <a:extLst>
              <a:ext uri="{FF2B5EF4-FFF2-40B4-BE49-F238E27FC236}">
                <a16:creationId xmlns:a16="http://schemas.microsoft.com/office/drawing/2014/main" id="{0031E786-0FC3-0E40-8483-1CB55B4860D2}"/>
              </a:ext>
            </a:extLst>
          </p:cNvPr>
          <p:cNvSpPr/>
          <p:nvPr/>
        </p:nvSpPr>
        <p:spPr>
          <a:xfrm>
            <a:off x="8146542"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Improved health</a:t>
            </a:r>
          </a:p>
          <a:p>
            <a:pPr marL="285750" lvl="1" indent="-285750" algn="l" defTabSz="1244600">
              <a:lnSpc>
                <a:spcPct val="100000"/>
              </a:lnSpc>
              <a:spcBef>
                <a:spcPct val="0"/>
              </a:spcBef>
              <a:spcAft>
                <a:spcPts val="1200"/>
              </a:spcAft>
              <a:buChar char="•"/>
            </a:pPr>
            <a:r>
              <a:rPr lang="en-US" sz="2800" kern="1200" dirty="0"/>
              <a:t>Improved experience of getting care</a:t>
            </a:r>
          </a:p>
          <a:p>
            <a:pPr marL="285750" lvl="1" indent="-285750" algn="l" defTabSz="1244600">
              <a:lnSpc>
                <a:spcPct val="100000"/>
              </a:lnSpc>
              <a:spcBef>
                <a:spcPct val="0"/>
              </a:spcBef>
              <a:spcAft>
                <a:spcPts val="1200"/>
              </a:spcAft>
              <a:buChar char="•"/>
            </a:pPr>
            <a:r>
              <a:rPr lang="en-US" sz="2800" kern="1200" dirty="0"/>
              <a:t>Reduced health disparities</a:t>
            </a:r>
          </a:p>
        </p:txBody>
      </p:sp>
    </p:spTree>
    <p:extLst>
      <p:ext uri="{BB962C8B-B14F-4D97-AF65-F5344CB8AC3E}">
        <p14:creationId xmlns:p14="http://schemas.microsoft.com/office/powerpoint/2010/main" val="299721972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bg/>
                                          </p:spTgt>
                                        </p:tgtEl>
                                        <p:attrNameLst>
                                          <p:attrName>style.visibility</p:attrName>
                                        </p:attrNameLst>
                                      </p:cBhvr>
                                      <p:to>
                                        <p:strVal val="visible"/>
                                      </p:to>
                                    </p:set>
                                    <p:animEffect transition="in" filter="fade">
                                      <p:cBhvr>
                                        <p:cTn id="12" dur="500"/>
                                        <p:tgtEl>
                                          <p:spTgt spid="1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50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1" end="1"/>
                                            </p:txEl>
                                          </p:spTgt>
                                        </p:tgtEl>
                                        <p:attrNameLst>
                                          <p:attrName>style.visibility</p:attrName>
                                        </p:attrNameLst>
                                      </p:cBhvr>
                                      <p:to>
                                        <p:strVal val="visible"/>
                                      </p:to>
                                    </p:set>
                                    <p:animEffect transition="in" filter="fade">
                                      <p:cBhvr>
                                        <p:cTn id="20" dur="500"/>
                                        <p:tgtEl>
                                          <p:spTgt spid="1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Effect transition="in" filter="fade">
                                      <p:cBhvr>
                                        <p:cTn id="25" dur="500"/>
                                        <p:tgtEl>
                                          <p:spTgt spid="1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
                                            <p:bg/>
                                          </p:spTgt>
                                        </p:tgtEl>
                                        <p:attrNameLst>
                                          <p:attrName>style.visibility</p:attrName>
                                        </p:attrNameLst>
                                      </p:cBhvr>
                                      <p:to>
                                        <p:strVal val="visible"/>
                                      </p:to>
                                    </p:set>
                                    <p:animEffect transition="in" filter="fade">
                                      <p:cBhvr>
                                        <p:cTn id="35" dur="500"/>
                                        <p:tgtEl>
                                          <p:spTgt spid="16">
                                            <p:bg/>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6">
                                            <p:txEl>
                                              <p:pRg st="0" end="0"/>
                                            </p:txEl>
                                          </p:spTgt>
                                        </p:tgtEl>
                                        <p:attrNameLst>
                                          <p:attrName>style.visibility</p:attrName>
                                        </p:attrNameLst>
                                      </p:cBhvr>
                                      <p:to>
                                        <p:strVal val="visible"/>
                                      </p:to>
                                    </p:set>
                                    <p:animEffect transition="in" filter="fade">
                                      <p:cBhvr>
                                        <p:cTn id="38" dur="500"/>
                                        <p:tgtEl>
                                          <p:spTgt spid="1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6">
                                            <p:txEl>
                                              <p:pRg st="1" end="1"/>
                                            </p:txEl>
                                          </p:spTgt>
                                        </p:tgtEl>
                                        <p:attrNameLst>
                                          <p:attrName>style.visibility</p:attrName>
                                        </p:attrNameLst>
                                      </p:cBhvr>
                                      <p:to>
                                        <p:strVal val="visible"/>
                                      </p:to>
                                    </p:set>
                                    <p:animEffect transition="in" filter="fade">
                                      <p:cBhvr>
                                        <p:cTn id="43" dur="500"/>
                                        <p:tgtEl>
                                          <p:spTgt spid="1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
                                            <p:bg/>
                                          </p:spTgt>
                                        </p:tgtEl>
                                        <p:attrNameLst>
                                          <p:attrName>style.visibility</p:attrName>
                                        </p:attrNameLst>
                                      </p:cBhvr>
                                      <p:to>
                                        <p:strVal val="visible"/>
                                      </p:to>
                                    </p:set>
                                    <p:animEffect transition="in" filter="fade">
                                      <p:cBhvr>
                                        <p:cTn id="53" dur="500"/>
                                        <p:tgtEl>
                                          <p:spTgt spid="18">
                                            <p:bg/>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8">
                                            <p:txEl>
                                              <p:pRg st="0" end="0"/>
                                            </p:txEl>
                                          </p:spTgt>
                                        </p:tgtEl>
                                        <p:attrNameLst>
                                          <p:attrName>style.visibility</p:attrName>
                                        </p:attrNameLst>
                                      </p:cBhvr>
                                      <p:to>
                                        <p:strVal val="visible"/>
                                      </p:to>
                                    </p:set>
                                    <p:animEffect transition="in" filter="fade">
                                      <p:cBhvr>
                                        <p:cTn id="56" dur="500"/>
                                        <p:tgtEl>
                                          <p:spTgt spid="1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8">
                                            <p:txEl>
                                              <p:pRg st="1" end="1"/>
                                            </p:txEl>
                                          </p:spTgt>
                                        </p:tgtEl>
                                        <p:attrNameLst>
                                          <p:attrName>style.visibility</p:attrName>
                                        </p:attrNameLst>
                                      </p:cBhvr>
                                      <p:to>
                                        <p:strVal val="visible"/>
                                      </p:to>
                                    </p:set>
                                    <p:animEffect transition="in" filter="fade">
                                      <p:cBhvr>
                                        <p:cTn id="61" dur="500"/>
                                        <p:tgtEl>
                                          <p:spTgt spid="18">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8">
                                            <p:txEl>
                                              <p:pRg st="2" end="2"/>
                                            </p:txEl>
                                          </p:spTgt>
                                        </p:tgtEl>
                                        <p:attrNameLst>
                                          <p:attrName>style.visibility</p:attrName>
                                        </p:attrNameLst>
                                      </p:cBhvr>
                                      <p:to>
                                        <p:strVal val="visible"/>
                                      </p:to>
                                    </p:set>
                                    <p:animEffect transition="in" filter="fade">
                                      <p:cBhvr>
                                        <p:cTn id="66" dur="5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uiExpand="1" build="p" animBg="1"/>
      <p:bldP spid="15" grpId="0" animBg="1"/>
      <p:bldP spid="16" grpId="0" uiExpand="1" build="p" animBg="1"/>
      <p:bldP spid="17" grpId="0" animBg="1"/>
      <p:bldP spid="18"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2724-4314-2F4F-B15B-EEC07B0FC313}"/>
              </a:ext>
            </a:extLst>
          </p:cNvPr>
          <p:cNvSpPr>
            <a:spLocks noGrp="1"/>
          </p:cNvSpPr>
          <p:nvPr>
            <p:ph type="title"/>
          </p:nvPr>
        </p:nvSpPr>
        <p:spPr/>
        <p:txBody>
          <a:bodyPr/>
          <a:lstStyle/>
          <a:p>
            <a:r>
              <a:rPr lang="en-US" sz="3200" dirty="0"/>
              <a:t>The Three Big Goals of</a:t>
            </a:r>
            <a:br>
              <a:rPr lang="en-US" dirty="0"/>
            </a:br>
            <a:r>
              <a:rPr lang="en-US" dirty="0"/>
              <a:t>Healthcare Reform</a:t>
            </a:r>
          </a:p>
        </p:txBody>
      </p:sp>
      <p:sp>
        <p:nvSpPr>
          <p:cNvPr id="3" name="Text Placeholder 2">
            <a:extLst>
              <a:ext uri="{FF2B5EF4-FFF2-40B4-BE49-F238E27FC236}">
                <a16:creationId xmlns:a16="http://schemas.microsoft.com/office/drawing/2014/main" id="{3E5513B5-F225-EA42-915B-6F4D52FE0B3D}"/>
              </a:ext>
            </a:extLst>
          </p:cNvPr>
          <p:cNvSpPr>
            <a:spLocks noGrp="1"/>
          </p:cNvSpPr>
          <p:nvPr>
            <p:ph type="body" idx="10"/>
          </p:nvPr>
        </p:nvSpPr>
        <p:spPr/>
        <p:txBody>
          <a:bodyPr/>
          <a:lstStyle/>
          <a:p>
            <a:endParaRPr lang="en-US"/>
          </a:p>
        </p:txBody>
      </p:sp>
      <p:sp>
        <p:nvSpPr>
          <p:cNvPr id="13" name="Freeform 12">
            <a:extLst>
              <a:ext uri="{FF2B5EF4-FFF2-40B4-BE49-F238E27FC236}">
                <a16:creationId xmlns:a16="http://schemas.microsoft.com/office/drawing/2014/main" id="{E327BDD4-3544-2F4F-9F95-4FA4B9D32DCF}"/>
              </a:ext>
            </a:extLst>
          </p:cNvPr>
          <p:cNvSpPr/>
          <p:nvPr/>
        </p:nvSpPr>
        <p:spPr>
          <a:xfrm>
            <a:off x="841486"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Better Coverage</a:t>
            </a:r>
          </a:p>
        </p:txBody>
      </p:sp>
      <p:sp>
        <p:nvSpPr>
          <p:cNvPr id="14" name="Freeform 13">
            <a:extLst>
              <a:ext uri="{FF2B5EF4-FFF2-40B4-BE49-F238E27FC236}">
                <a16:creationId xmlns:a16="http://schemas.microsoft.com/office/drawing/2014/main" id="{98B0A80C-0307-F947-889E-9E9913A6162D}"/>
              </a:ext>
            </a:extLst>
          </p:cNvPr>
          <p:cNvSpPr/>
          <p:nvPr/>
        </p:nvSpPr>
        <p:spPr>
          <a:xfrm>
            <a:off x="841486"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Universal</a:t>
            </a:r>
          </a:p>
          <a:p>
            <a:pPr marL="285750" lvl="1" indent="-285750" algn="l" defTabSz="1244600">
              <a:lnSpc>
                <a:spcPct val="100000"/>
              </a:lnSpc>
              <a:spcBef>
                <a:spcPct val="0"/>
              </a:spcBef>
              <a:spcAft>
                <a:spcPts val="1200"/>
              </a:spcAft>
              <a:buChar char="•"/>
            </a:pPr>
            <a:r>
              <a:rPr lang="en-US" sz="2800" kern="1200" dirty="0"/>
              <a:t>Lifelong without interruptions or gaps</a:t>
            </a:r>
          </a:p>
          <a:p>
            <a:pPr marL="285750" lvl="1" indent="-285750" algn="l" defTabSz="1244600">
              <a:lnSpc>
                <a:spcPct val="100000"/>
              </a:lnSpc>
              <a:spcBef>
                <a:spcPct val="0"/>
              </a:spcBef>
              <a:spcAft>
                <a:spcPts val="1200"/>
              </a:spcAft>
              <a:buChar char="•"/>
            </a:pPr>
            <a:r>
              <a:rPr lang="en-US" sz="2800" kern="1200" dirty="0"/>
              <a:t>All medically necessary care</a:t>
            </a:r>
          </a:p>
        </p:txBody>
      </p:sp>
      <p:sp>
        <p:nvSpPr>
          <p:cNvPr id="15" name="Freeform 14">
            <a:extLst>
              <a:ext uri="{FF2B5EF4-FFF2-40B4-BE49-F238E27FC236}">
                <a16:creationId xmlns:a16="http://schemas.microsoft.com/office/drawing/2014/main" id="{9208C73B-61E6-284D-AA0B-2625AF7BFB0F}"/>
              </a:ext>
            </a:extLst>
          </p:cNvPr>
          <p:cNvSpPr/>
          <p:nvPr/>
        </p:nvSpPr>
        <p:spPr>
          <a:xfrm>
            <a:off x="4494014"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Reduced Costs</a:t>
            </a:r>
          </a:p>
        </p:txBody>
      </p:sp>
      <p:sp>
        <p:nvSpPr>
          <p:cNvPr id="16" name="Freeform 15">
            <a:extLst>
              <a:ext uri="{FF2B5EF4-FFF2-40B4-BE49-F238E27FC236}">
                <a16:creationId xmlns:a16="http://schemas.microsoft.com/office/drawing/2014/main" id="{7A0FEBE0-E183-174D-BF90-4F1273A8C91D}"/>
              </a:ext>
            </a:extLst>
          </p:cNvPr>
          <p:cNvSpPr/>
          <p:nvPr/>
        </p:nvSpPr>
        <p:spPr>
          <a:xfrm>
            <a:off x="4494014"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dirty="0"/>
              <a:t>Total expenses f</a:t>
            </a:r>
            <a:r>
              <a:rPr lang="en-US" sz="2800" kern="1200" dirty="0"/>
              <a:t>or most households</a:t>
            </a:r>
          </a:p>
          <a:p>
            <a:pPr marL="285750" lvl="1" indent="-285750" algn="l" defTabSz="1244600">
              <a:lnSpc>
                <a:spcPct val="100000"/>
              </a:lnSpc>
              <a:spcBef>
                <a:spcPct val="0"/>
              </a:spcBef>
              <a:spcAft>
                <a:spcPts val="1200"/>
              </a:spcAft>
              <a:buChar char="•"/>
            </a:pPr>
            <a:r>
              <a:rPr lang="en-US" sz="2800" kern="1200" dirty="0"/>
              <a:t>For the overall U.S. economy</a:t>
            </a:r>
          </a:p>
        </p:txBody>
      </p:sp>
      <p:sp>
        <p:nvSpPr>
          <p:cNvPr id="17" name="Freeform 16">
            <a:extLst>
              <a:ext uri="{FF2B5EF4-FFF2-40B4-BE49-F238E27FC236}">
                <a16:creationId xmlns:a16="http://schemas.microsoft.com/office/drawing/2014/main" id="{36963424-BF9B-4440-9ADB-462B624DD387}"/>
              </a:ext>
            </a:extLst>
          </p:cNvPr>
          <p:cNvSpPr/>
          <p:nvPr/>
        </p:nvSpPr>
        <p:spPr>
          <a:xfrm>
            <a:off x="8146542"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Improved Outcomes</a:t>
            </a:r>
          </a:p>
        </p:txBody>
      </p:sp>
      <p:sp>
        <p:nvSpPr>
          <p:cNvPr id="18" name="Freeform 17">
            <a:extLst>
              <a:ext uri="{FF2B5EF4-FFF2-40B4-BE49-F238E27FC236}">
                <a16:creationId xmlns:a16="http://schemas.microsoft.com/office/drawing/2014/main" id="{0031E786-0FC3-0E40-8483-1CB55B4860D2}"/>
              </a:ext>
            </a:extLst>
          </p:cNvPr>
          <p:cNvSpPr/>
          <p:nvPr/>
        </p:nvSpPr>
        <p:spPr>
          <a:xfrm>
            <a:off x="8146542"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Improved health</a:t>
            </a:r>
          </a:p>
          <a:p>
            <a:pPr marL="285750" lvl="1" indent="-285750" algn="l" defTabSz="1244600">
              <a:lnSpc>
                <a:spcPct val="100000"/>
              </a:lnSpc>
              <a:spcBef>
                <a:spcPct val="0"/>
              </a:spcBef>
              <a:spcAft>
                <a:spcPts val="1200"/>
              </a:spcAft>
              <a:buChar char="•"/>
            </a:pPr>
            <a:r>
              <a:rPr lang="en-US" sz="2800" kern="1200" dirty="0"/>
              <a:t>Improved experience of getting care</a:t>
            </a:r>
          </a:p>
          <a:p>
            <a:pPr marL="285750" lvl="1" indent="-285750" algn="l" defTabSz="1244600">
              <a:lnSpc>
                <a:spcPct val="100000"/>
              </a:lnSpc>
              <a:spcBef>
                <a:spcPct val="0"/>
              </a:spcBef>
              <a:spcAft>
                <a:spcPts val="1200"/>
              </a:spcAft>
              <a:buChar char="•"/>
            </a:pPr>
            <a:r>
              <a:rPr lang="en-US" sz="2800" kern="1200" dirty="0"/>
              <a:t>Reduced health disparities</a:t>
            </a:r>
          </a:p>
        </p:txBody>
      </p:sp>
      <p:sp>
        <p:nvSpPr>
          <p:cNvPr id="4" name="Rectangle 3">
            <a:extLst>
              <a:ext uri="{FF2B5EF4-FFF2-40B4-BE49-F238E27FC236}">
                <a16:creationId xmlns:a16="http://schemas.microsoft.com/office/drawing/2014/main" id="{BEB15E3F-C1EB-EF48-ADFB-772090323C80}"/>
              </a:ext>
            </a:extLst>
          </p:cNvPr>
          <p:cNvSpPr/>
          <p:nvPr/>
        </p:nvSpPr>
        <p:spPr>
          <a:xfrm>
            <a:off x="4494014" y="1679048"/>
            <a:ext cx="6856499" cy="2684608"/>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well do the </a:t>
            </a:r>
          </a:p>
          <a:p>
            <a:pPr algn="ctr"/>
            <a:r>
              <a:rPr lang="en-US" sz="2800" dirty="0"/>
              <a:t>promises and proposals of </a:t>
            </a:r>
          </a:p>
          <a:p>
            <a:pPr algn="ctr"/>
            <a:r>
              <a:rPr lang="en-US" sz="2800" dirty="0"/>
              <a:t>candidates and think-tanks address</a:t>
            </a:r>
          </a:p>
          <a:p>
            <a:pPr algn="ctr"/>
            <a:r>
              <a:rPr lang="en-US" sz="4800" b="1" dirty="0">
                <a:solidFill>
                  <a:srgbClr val="FFFF00"/>
                </a:solidFill>
                <a:effectLst>
                  <a:outerShdw blurRad="50800" dist="38100" dir="2700000" algn="tl" rotWithShape="0">
                    <a:prstClr val="black">
                      <a:alpha val="40000"/>
                    </a:prstClr>
                  </a:outerShdw>
                </a:effectLst>
              </a:rPr>
              <a:t>coverage problems?</a:t>
            </a:r>
          </a:p>
        </p:txBody>
      </p:sp>
    </p:spTree>
    <p:extLst>
      <p:ext uri="{BB962C8B-B14F-4D97-AF65-F5344CB8AC3E}">
        <p14:creationId xmlns:p14="http://schemas.microsoft.com/office/powerpoint/2010/main" val="316577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C69D-F585-4F45-BD59-18D93F9C9634}"/>
              </a:ext>
            </a:extLst>
          </p:cNvPr>
          <p:cNvSpPr>
            <a:spLocks noGrp="1"/>
          </p:cNvSpPr>
          <p:nvPr>
            <p:ph type="title"/>
          </p:nvPr>
        </p:nvSpPr>
        <p:spPr>
          <a:xfrm>
            <a:off x="838200" y="365125"/>
            <a:ext cx="11114988" cy="1325563"/>
          </a:xfrm>
        </p:spPr>
        <p:txBody>
          <a:bodyPr/>
          <a:lstStyle/>
          <a:p>
            <a:r>
              <a:rPr lang="en-US" dirty="0"/>
              <a:t>Coverage Gaps </a:t>
            </a:r>
            <a:r>
              <a:rPr lang="en-US" i="1" dirty="0"/>
              <a:t>Before</a:t>
            </a:r>
            <a:r>
              <a:rPr lang="en-US" dirty="0"/>
              <a:t> the Pandemic</a:t>
            </a:r>
          </a:p>
        </p:txBody>
      </p:sp>
      <p:sp>
        <p:nvSpPr>
          <p:cNvPr id="3" name="Text Placeholder 2">
            <a:extLst>
              <a:ext uri="{FF2B5EF4-FFF2-40B4-BE49-F238E27FC236}">
                <a16:creationId xmlns:a16="http://schemas.microsoft.com/office/drawing/2014/main" id="{E7FF8C5C-158E-2847-9E59-F0F6BC972A43}"/>
              </a:ext>
            </a:extLst>
          </p:cNvPr>
          <p:cNvSpPr>
            <a:spLocks noGrp="1"/>
          </p:cNvSpPr>
          <p:nvPr>
            <p:ph type="body" idx="10"/>
          </p:nvPr>
        </p:nvSpPr>
        <p:spPr/>
        <p:txBody>
          <a:bodyPr>
            <a:normAutofit fontScale="92500" lnSpcReduction="20000"/>
          </a:bodyPr>
          <a:lstStyle/>
          <a:p>
            <a:pPr marL="228600" indent="-228600">
              <a:buFont typeface="+mj-lt"/>
              <a:buAutoNum type="arabicPeriod"/>
            </a:pPr>
            <a:r>
              <a:rPr lang="en-US" dirty="0" err="1"/>
              <a:t>www.commonwealthfund.org</a:t>
            </a:r>
            <a:r>
              <a:rPr lang="en-US" dirty="0"/>
              <a:t>/publications/issue-briefs/2020/</a:t>
            </a:r>
            <a:r>
              <a:rPr lang="en-US" dirty="0" err="1"/>
              <a:t>aug</a:t>
            </a:r>
            <a:r>
              <a:rPr lang="en-US" dirty="0"/>
              <a:t>/looming-crisis-health-coverage-2020-biennial</a:t>
            </a:r>
          </a:p>
          <a:p>
            <a:pPr marL="228600" indent="-228600">
              <a:buFont typeface="+mj-lt"/>
              <a:buAutoNum type="arabicPeriod"/>
            </a:pPr>
            <a:r>
              <a:rPr lang="en-US" dirty="0" err="1"/>
              <a:t>www.kff.org</a:t>
            </a:r>
            <a:r>
              <a:rPr lang="en-US" dirty="0"/>
              <a:t>/health-costs/press-release/poll-nearly-1-in-4-americans-taking-prescription-drugs-say-its-difficult-to-afford-medicines-including-larger-shares-with-low-incomes/</a:t>
            </a:r>
          </a:p>
          <a:p>
            <a:pPr marL="228600" indent="-228600">
              <a:buFont typeface="+mj-lt"/>
              <a:buAutoNum type="arabicPeriod"/>
            </a:pPr>
            <a:r>
              <a:rPr lang="en-US" dirty="0" err="1"/>
              <a:t>www.healthaffairs.org</a:t>
            </a:r>
            <a:r>
              <a:rPr lang="en-US" dirty="0"/>
              <a:t>/</a:t>
            </a:r>
            <a:r>
              <a:rPr lang="en-US" dirty="0" err="1"/>
              <a:t>doi</a:t>
            </a:r>
            <a:r>
              <a:rPr lang="en-US" dirty="0"/>
              <a:t>/10.1377/hlthaff.2019.00116</a:t>
            </a:r>
          </a:p>
        </p:txBody>
      </p:sp>
      <p:sp>
        <p:nvSpPr>
          <p:cNvPr id="7" name="Freeform 6">
            <a:extLst>
              <a:ext uri="{FF2B5EF4-FFF2-40B4-BE49-F238E27FC236}">
                <a16:creationId xmlns:a16="http://schemas.microsoft.com/office/drawing/2014/main" id="{50864260-3697-B142-8DF4-07A0F2E07ACB}"/>
              </a:ext>
            </a:extLst>
          </p:cNvPr>
          <p:cNvSpPr/>
          <p:nvPr/>
        </p:nvSpPr>
        <p:spPr>
          <a:xfrm>
            <a:off x="2709017" y="1622038"/>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algn="l" defTabSz="1244600">
              <a:spcBef>
                <a:spcPct val="0"/>
              </a:spcBef>
            </a:pPr>
            <a:r>
              <a:rPr lang="en-US" sz="2400" kern="1200" dirty="0"/>
              <a:t>43% of working-age adults were either uninsured or had such high out-of-pocket costs that they cannot afford needed care.</a:t>
            </a:r>
            <a:r>
              <a:rPr lang="en-US" sz="2400" kern="1200" baseline="30000" dirty="0"/>
              <a:t>1</a:t>
            </a:r>
            <a:endParaRPr lang="en-US" sz="2400" kern="1200" dirty="0"/>
          </a:p>
        </p:txBody>
      </p:sp>
      <p:sp>
        <p:nvSpPr>
          <p:cNvPr id="8" name="Freeform 7">
            <a:extLst>
              <a:ext uri="{FF2B5EF4-FFF2-40B4-BE49-F238E27FC236}">
                <a16:creationId xmlns:a16="http://schemas.microsoft.com/office/drawing/2014/main" id="{D5C22457-B308-2743-A3E4-39F0CB4BF455}"/>
              </a:ext>
            </a:extLst>
          </p:cNvPr>
          <p:cNvSpPr/>
          <p:nvPr/>
        </p:nvSpPr>
        <p:spPr>
          <a:xfrm>
            <a:off x="590371" y="1553387"/>
            <a:ext cx="221127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5216" tIns="136636" rIns="205216" bIns="136636" numCol="1" spcCol="1270" anchor="ctr" anchorCtr="0">
            <a:noAutofit/>
          </a:bodyPr>
          <a:lstStyle/>
          <a:p>
            <a:pPr lvl="0" algn="ctr" defTabSz="1600200">
              <a:lnSpc>
                <a:spcPct val="90000"/>
              </a:lnSpc>
              <a:spcBef>
                <a:spcPct val="0"/>
              </a:spcBef>
              <a:spcAft>
                <a:spcPct val="35000"/>
              </a:spcAft>
            </a:pPr>
            <a:r>
              <a:rPr lang="en-US" sz="4000" b="1" kern="1200" dirty="0"/>
              <a:t>43% </a:t>
            </a:r>
          </a:p>
        </p:txBody>
      </p:sp>
      <p:sp>
        <p:nvSpPr>
          <p:cNvPr id="9" name="Freeform 8">
            <a:extLst>
              <a:ext uri="{FF2B5EF4-FFF2-40B4-BE49-F238E27FC236}">
                <a16:creationId xmlns:a16="http://schemas.microsoft.com/office/drawing/2014/main" id="{91F3FE14-FCFC-BE4F-8F27-B212F2B49FE8}"/>
              </a:ext>
            </a:extLst>
          </p:cNvPr>
          <p:cNvSpPr/>
          <p:nvPr/>
        </p:nvSpPr>
        <p:spPr>
          <a:xfrm>
            <a:off x="2709017" y="3129568"/>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algn="l" defTabSz="1244600">
              <a:spcBef>
                <a:spcPct val="0"/>
              </a:spcBef>
            </a:pPr>
            <a:r>
              <a:rPr lang="en-US" sz="2400" kern="1200" dirty="0"/>
              <a:t>29% </a:t>
            </a:r>
            <a:r>
              <a:rPr lang="en-US" sz="2400" dirty="0"/>
              <a:t>of Americans r</a:t>
            </a:r>
            <a:r>
              <a:rPr lang="en-US" sz="2400" kern="1200" dirty="0"/>
              <a:t>eported not taking their medications as prescribed due to cost.</a:t>
            </a:r>
            <a:r>
              <a:rPr lang="en-US" sz="2400" kern="1200" baseline="30000" dirty="0"/>
              <a:t>2</a:t>
            </a:r>
          </a:p>
        </p:txBody>
      </p:sp>
      <p:sp>
        <p:nvSpPr>
          <p:cNvPr id="10" name="Freeform 9">
            <a:extLst>
              <a:ext uri="{FF2B5EF4-FFF2-40B4-BE49-F238E27FC236}">
                <a16:creationId xmlns:a16="http://schemas.microsoft.com/office/drawing/2014/main" id="{B4148ECE-FFB5-0942-A6AA-435D65723A8C}"/>
              </a:ext>
            </a:extLst>
          </p:cNvPr>
          <p:cNvSpPr/>
          <p:nvPr/>
        </p:nvSpPr>
        <p:spPr>
          <a:xfrm>
            <a:off x="590371" y="3060917"/>
            <a:ext cx="221127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5216" tIns="136636" rIns="205216" bIns="136636" numCol="1" spcCol="1270" anchor="ctr" anchorCtr="0">
            <a:noAutofit/>
          </a:bodyPr>
          <a:lstStyle/>
          <a:p>
            <a:pPr lvl="0" algn="ctr" defTabSz="1600200">
              <a:lnSpc>
                <a:spcPct val="90000"/>
              </a:lnSpc>
              <a:spcBef>
                <a:spcPct val="0"/>
              </a:spcBef>
              <a:spcAft>
                <a:spcPct val="35000"/>
              </a:spcAft>
            </a:pPr>
            <a:r>
              <a:rPr lang="en-US" sz="4000" b="1" kern="1200" dirty="0"/>
              <a:t>29%</a:t>
            </a:r>
          </a:p>
        </p:txBody>
      </p:sp>
      <p:sp>
        <p:nvSpPr>
          <p:cNvPr id="11" name="Freeform 10">
            <a:extLst>
              <a:ext uri="{FF2B5EF4-FFF2-40B4-BE49-F238E27FC236}">
                <a16:creationId xmlns:a16="http://schemas.microsoft.com/office/drawing/2014/main" id="{D079A68E-2DA0-404D-8F61-064BD7D30F7F}"/>
              </a:ext>
            </a:extLst>
          </p:cNvPr>
          <p:cNvSpPr/>
          <p:nvPr/>
        </p:nvSpPr>
        <p:spPr>
          <a:xfrm>
            <a:off x="2709017" y="4637099"/>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algn="l" defTabSz="1244600">
              <a:spcBef>
                <a:spcPct val="0"/>
              </a:spcBef>
            </a:pPr>
            <a:r>
              <a:rPr lang="en-US" sz="2400" kern="1200" dirty="0"/>
              <a:t>Rural patients were often forced to travel 100 miles or further to access "in network" care.</a:t>
            </a:r>
            <a:r>
              <a:rPr lang="en-US" sz="2400" kern="1200" baseline="30000" dirty="0"/>
              <a:t>3</a:t>
            </a:r>
          </a:p>
        </p:txBody>
      </p:sp>
      <p:sp>
        <p:nvSpPr>
          <p:cNvPr id="12" name="Freeform 11">
            <a:extLst>
              <a:ext uri="{FF2B5EF4-FFF2-40B4-BE49-F238E27FC236}">
                <a16:creationId xmlns:a16="http://schemas.microsoft.com/office/drawing/2014/main" id="{35A5742A-6C4C-8548-8C9A-C57745D0BC57}"/>
              </a:ext>
            </a:extLst>
          </p:cNvPr>
          <p:cNvSpPr/>
          <p:nvPr/>
        </p:nvSpPr>
        <p:spPr>
          <a:xfrm>
            <a:off x="590371" y="4568448"/>
            <a:ext cx="221127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5216" tIns="136636" rIns="205216" bIns="136636" numCol="1" spcCol="1270" anchor="ctr" anchorCtr="0">
            <a:noAutofit/>
          </a:bodyPr>
          <a:lstStyle/>
          <a:p>
            <a:pPr lvl="0" algn="ctr" defTabSz="1600200">
              <a:lnSpc>
                <a:spcPct val="90000"/>
              </a:lnSpc>
              <a:spcBef>
                <a:spcPct val="0"/>
              </a:spcBef>
              <a:spcAft>
                <a:spcPct val="35000"/>
              </a:spcAft>
            </a:pPr>
            <a:r>
              <a:rPr lang="en-US" sz="4000" b="1" kern="1200" dirty="0"/>
              <a:t>100 Miles</a:t>
            </a:r>
          </a:p>
        </p:txBody>
      </p:sp>
    </p:spTree>
    <p:extLst>
      <p:ext uri="{BB962C8B-B14F-4D97-AF65-F5344CB8AC3E}">
        <p14:creationId xmlns:p14="http://schemas.microsoft.com/office/powerpoint/2010/main" val="343078493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C69D-F585-4F45-BD59-18D93F9C9634}"/>
              </a:ext>
            </a:extLst>
          </p:cNvPr>
          <p:cNvSpPr>
            <a:spLocks noGrp="1"/>
          </p:cNvSpPr>
          <p:nvPr>
            <p:ph type="title"/>
          </p:nvPr>
        </p:nvSpPr>
        <p:spPr/>
        <p:txBody>
          <a:bodyPr/>
          <a:lstStyle/>
          <a:p>
            <a:r>
              <a:rPr lang="en-US" sz="3200" dirty="0"/>
              <a:t>Does the health plan proposal…</a:t>
            </a:r>
            <a:br>
              <a:rPr lang="en-US" dirty="0"/>
            </a:br>
            <a:r>
              <a:rPr lang="en-US" dirty="0"/>
              <a:t>Improve the Coverage Problems?</a:t>
            </a:r>
          </a:p>
        </p:txBody>
      </p:sp>
      <p:sp>
        <p:nvSpPr>
          <p:cNvPr id="4" name="TextBox 3">
            <a:extLst>
              <a:ext uri="{FF2B5EF4-FFF2-40B4-BE49-F238E27FC236}">
                <a16:creationId xmlns:a16="http://schemas.microsoft.com/office/drawing/2014/main" id="{B6FA604C-147B-9243-BF9F-E06DF6B9F63B}"/>
              </a:ext>
            </a:extLst>
          </p:cNvPr>
          <p:cNvSpPr txBox="1"/>
          <p:nvPr/>
        </p:nvSpPr>
        <p:spPr>
          <a:xfrm>
            <a:off x="838200" y="1690688"/>
            <a:ext cx="10515599" cy="2123658"/>
          </a:xfrm>
          <a:prstGeom prst="rect">
            <a:avLst/>
          </a:prstGeom>
          <a:noFill/>
        </p:spPr>
        <p:txBody>
          <a:bodyPr wrap="square" rtlCol="0">
            <a:spAutoFit/>
          </a:bodyPr>
          <a:lstStyle/>
          <a:p>
            <a:pPr marL="342900" indent="-342900" fontAlgn="base">
              <a:spcAft>
                <a:spcPts val="1200"/>
              </a:spcAft>
              <a:buFont typeface="Wingdings" pitchFamily="2" charset="2"/>
              <a:buChar char="q"/>
            </a:pPr>
            <a:r>
              <a:rPr lang="en-US" sz="2800" dirty="0">
                <a:solidFill>
                  <a:schemeClr val="bg1"/>
                </a:solidFill>
              </a:rPr>
              <a:t>Guarantee lifelong coverage, with no interruptions in care?</a:t>
            </a:r>
          </a:p>
          <a:p>
            <a:pPr marL="342900" indent="-342900" fontAlgn="base">
              <a:spcAft>
                <a:spcPts val="1200"/>
              </a:spcAft>
              <a:buFont typeface="Wingdings" pitchFamily="2" charset="2"/>
              <a:buChar char="q"/>
            </a:pPr>
            <a:r>
              <a:rPr lang="en-US" sz="2800" dirty="0">
                <a:solidFill>
                  <a:schemeClr val="bg1"/>
                </a:solidFill>
              </a:rPr>
              <a:t>Cover everybody in the U.S., regardless of age, employment, income, or immigration status?</a:t>
            </a:r>
          </a:p>
          <a:p>
            <a:pPr marL="342900" indent="-342900" fontAlgn="base">
              <a:spcAft>
                <a:spcPts val="1200"/>
              </a:spcAft>
              <a:buFont typeface="Wingdings" pitchFamily="2" charset="2"/>
              <a:buChar char="q"/>
            </a:pPr>
            <a:r>
              <a:rPr lang="en-US" sz="2800" dirty="0">
                <a:solidFill>
                  <a:schemeClr val="bg1"/>
                </a:solidFill>
              </a:rPr>
              <a:t>Cover health services for all parts of the body?</a:t>
            </a:r>
          </a:p>
        </p:txBody>
      </p:sp>
      <p:sp>
        <p:nvSpPr>
          <p:cNvPr id="6" name="TextBox 5">
            <a:extLst>
              <a:ext uri="{FF2B5EF4-FFF2-40B4-BE49-F238E27FC236}">
                <a16:creationId xmlns:a16="http://schemas.microsoft.com/office/drawing/2014/main" id="{544F5DD2-8B05-9146-BB32-454DEBAED5F6}"/>
              </a:ext>
            </a:extLst>
          </p:cNvPr>
          <p:cNvSpPr txBox="1"/>
          <p:nvPr/>
        </p:nvSpPr>
        <p:spPr>
          <a:xfrm>
            <a:off x="1447800" y="-1600200"/>
            <a:ext cx="184731" cy="461665"/>
          </a:xfrm>
          <a:prstGeom prst="rect">
            <a:avLst/>
          </a:prstGeom>
          <a:noFill/>
        </p:spPr>
        <p:txBody>
          <a:bodyPr wrap="none" rtlCol="0">
            <a:spAutoFit/>
          </a:bodyPr>
          <a:lstStyle/>
          <a:p>
            <a:pPr>
              <a:spcAft>
                <a:spcPts val="1200"/>
              </a:spcAft>
            </a:pPr>
            <a:endParaRPr lang="en-US" sz="2400" dirty="0">
              <a:solidFill>
                <a:schemeClr val="bg1"/>
              </a:solidFill>
            </a:endParaRPr>
          </a:p>
        </p:txBody>
      </p:sp>
      <p:sp>
        <p:nvSpPr>
          <p:cNvPr id="9" name="Rectangle 8">
            <a:extLst>
              <a:ext uri="{FF2B5EF4-FFF2-40B4-BE49-F238E27FC236}">
                <a16:creationId xmlns:a16="http://schemas.microsoft.com/office/drawing/2014/main" id="{A03425FA-05C5-F04A-B0BD-9DB57B0A18A4}"/>
              </a:ext>
            </a:extLst>
          </p:cNvPr>
          <p:cNvSpPr/>
          <p:nvPr/>
        </p:nvSpPr>
        <p:spPr>
          <a:xfrm>
            <a:off x="1540165" y="3954219"/>
            <a:ext cx="9984129" cy="1662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pPr marL="457200" indent="-457200">
              <a:spcAft>
                <a:spcPts val="1200"/>
              </a:spcAft>
              <a:buFont typeface="Wingdings" pitchFamily="2" charset="2"/>
              <a:buChar char="q"/>
            </a:pPr>
            <a:r>
              <a:rPr lang="en-US" sz="2800" dirty="0">
                <a:solidFill>
                  <a:schemeClr val="bg1"/>
                </a:solidFill>
              </a:rPr>
              <a:t>Mental health</a:t>
            </a:r>
          </a:p>
          <a:p>
            <a:pPr marL="457200" indent="-457200">
              <a:spcAft>
                <a:spcPts val="1200"/>
              </a:spcAft>
              <a:buFont typeface="Wingdings" pitchFamily="2" charset="2"/>
              <a:buChar char="q"/>
            </a:pPr>
            <a:r>
              <a:rPr lang="en-US" sz="2800" dirty="0">
                <a:solidFill>
                  <a:schemeClr val="bg1"/>
                </a:solidFill>
              </a:rPr>
              <a:t>Maternity</a:t>
            </a:r>
          </a:p>
          <a:p>
            <a:pPr marL="457200" indent="-457200">
              <a:spcAft>
                <a:spcPts val="1200"/>
              </a:spcAft>
              <a:buFont typeface="Wingdings" pitchFamily="2" charset="2"/>
              <a:buChar char="q"/>
            </a:pPr>
            <a:r>
              <a:rPr lang="en-US" sz="2800" dirty="0">
                <a:solidFill>
                  <a:schemeClr val="bg1"/>
                </a:solidFill>
              </a:rPr>
              <a:t>Dental</a:t>
            </a:r>
          </a:p>
          <a:p>
            <a:pPr marL="457200" indent="-457200">
              <a:spcAft>
                <a:spcPts val="1200"/>
              </a:spcAft>
              <a:buFont typeface="Wingdings" pitchFamily="2" charset="2"/>
              <a:buChar char="q"/>
            </a:pPr>
            <a:r>
              <a:rPr lang="en-US" sz="2800" dirty="0">
                <a:solidFill>
                  <a:schemeClr val="bg1"/>
                </a:solidFill>
              </a:rPr>
              <a:t>Reproductive</a:t>
            </a:r>
          </a:p>
          <a:p>
            <a:pPr marL="457200" indent="-457200">
              <a:spcAft>
                <a:spcPts val="1200"/>
              </a:spcAft>
              <a:buFont typeface="Wingdings" pitchFamily="2" charset="2"/>
              <a:buChar char="q"/>
            </a:pPr>
            <a:r>
              <a:rPr lang="en-US" sz="2800" dirty="0">
                <a:solidFill>
                  <a:schemeClr val="bg1"/>
                </a:solidFill>
              </a:rPr>
              <a:t>Vision</a:t>
            </a:r>
          </a:p>
          <a:p>
            <a:pPr marL="457200" indent="-457200">
              <a:spcAft>
                <a:spcPts val="1200"/>
              </a:spcAft>
              <a:buFont typeface="Wingdings" pitchFamily="2" charset="2"/>
              <a:buChar char="q"/>
            </a:pPr>
            <a:r>
              <a:rPr lang="en-US" sz="2800" dirty="0">
                <a:solidFill>
                  <a:schemeClr val="bg1"/>
                </a:solidFill>
              </a:rPr>
              <a:t>Rx Drugs</a:t>
            </a:r>
          </a:p>
          <a:p>
            <a:pPr marL="457200" indent="-457200">
              <a:spcAft>
                <a:spcPts val="1200"/>
              </a:spcAft>
              <a:buFont typeface="Wingdings" pitchFamily="2" charset="2"/>
              <a:buChar char="q"/>
            </a:pPr>
            <a:r>
              <a:rPr lang="en-US" sz="2800" dirty="0">
                <a:solidFill>
                  <a:schemeClr val="bg1"/>
                </a:solidFill>
              </a:rPr>
              <a:t>Hearing</a:t>
            </a:r>
          </a:p>
          <a:p>
            <a:pPr marL="457200" indent="-457200">
              <a:spcAft>
                <a:spcPts val="1200"/>
              </a:spcAft>
              <a:buFont typeface="Wingdings" pitchFamily="2" charset="2"/>
              <a:buChar char="q"/>
            </a:pPr>
            <a:r>
              <a:rPr lang="en-US" sz="2800" dirty="0">
                <a:solidFill>
                  <a:schemeClr val="bg1"/>
                </a:solidFill>
              </a:rPr>
              <a:t>Long-term care</a:t>
            </a:r>
          </a:p>
        </p:txBody>
      </p:sp>
    </p:spTree>
    <p:extLst>
      <p:ext uri="{BB962C8B-B14F-4D97-AF65-F5344CB8AC3E}">
        <p14:creationId xmlns:p14="http://schemas.microsoft.com/office/powerpoint/2010/main" val="236574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50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500"/>
                                        <p:tgtEl>
                                          <p:spTgt spid="9">
                                            <p:txEl>
                                              <p:pRg st="0" end="0"/>
                                            </p:txEl>
                                          </p:spTgt>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fade">
                                      <p:cBhvr>
                                        <p:cTn id="25" dur="500"/>
                                        <p:tgtEl>
                                          <p:spTgt spid="9">
                                            <p:txEl>
                                              <p:pRg st="1" end="1"/>
                                            </p:txEl>
                                          </p:spTgt>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Effect transition="in" filter="fade">
                                      <p:cBhvr>
                                        <p:cTn id="29" dur="500"/>
                                        <p:tgtEl>
                                          <p:spTgt spid="9">
                                            <p:txEl>
                                              <p:pRg st="2" end="2"/>
                                            </p:txEl>
                                          </p:spTgt>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500"/>
                                        <p:tgtEl>
                                          <p:spTgt spid="9">
                                            <p:txEl>
                                              <p:pRg st="3" end="3"/>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500"/>
                                        <p:tgtEl>
                                          <p:spTgt spid="9">
                                            <p:txEl>
                                              <p:pRg st="4" end="4"/>
                                            </p:txEl>
                                          </p:spTgt>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9">
                                            <p:txEl>
                                              <p:pRg st="6" end="6"/>
                                            </p:txEl>
                                          </p:spTgt>
                                        </p:tgtEl>
                                        <p:attrNameLst>
                                          <p:attrName>style.visibility</p:attrName>
                                        </p:attrNameLst>
                                      </p:cBhvr>
                                      <p:to>
                                        <p:strVal val="visible"/>
                                      </p:to>
                                    </p:set>
                                    <p:animEffect transition="in" filter="fade">
                                      <p:cBhvr>
                                        <p:cTn id="45" dur="500"/>
                                        <p:tgtEl>
                                          <p:spTgt spid="9">
                                            <p:txEl>
                                              <p:pRg st="6" end="6"/>
                                            </p:txEl>
                                          </p:spTgt>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Effect transition="in" filter="fade">
                                      <p:cBhvr>
                                        <p:cTn id="49"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E327BDD4-3544-2F4F-9F95-4FA4B9D32DCF}"/>
              </a:ext>
            </a:extLst>
          </p:cNvPr>
          <p:cNvSpPr/>
          <p:nvPr/>
        </p:nvSpPr>
        <p:spPr>
          <a:xfrm>
            <a:off x="841486"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Better Coverage</a:t>
            </a:r>
          </a:p>
        </p:txBody>
      </p:sp>
      <p:sp>
        <p:nvSpPr>
          <p:cNvPr id="14" name="Freeform 13">
            <a:extLst>
              <a:ext uri="{FF2B5EF4-FFF2-40B4-BE49-F238E27FC236}">
                <a16:creationId xmlns:a16="http://schemas.microsoft.com/office/drawing/2014/main" id="{98B0A80C-0307-F947-889E-9E9913A6162D}"/>
              </a:ext>
            </a:extLst>
          </p:cNvPr>
          <p:cNvSpPr/>
          <p:nvPr/>
        </p:nvSpPr>
        <p:spPr>
          <a:xfrm>
            <a:off x="841486"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Universal</a:t>
            </a:r>
          </a:p>
          <a:p>
            <a:pPr marL="285750" lvl="1" indent="-285750" algn="l" defTabSz="1244600">
              <a:lnSpc>
                <a:spcPct val="100000"/>
              </a:lnSpc>
              <a:spcBef>
                <a:spcPct val="0"/>
              </a:spcBef>
              <a:spcAft>
                <a:spcPts val="1200"/>
              </a:spcAft>
              <a:buChar char="•"/>
            </a:pPr>
            <a:r>
              <a:rPr lang="en-US" sz="2800" kern="1200" dirty="0"/>
              <a:t>Lifelong without interruptions or gaps</a:t>
            </a:r>
          </a:p>
          <a:p>
            <a:pPr marL="285750" lvl="1" indent="-285750" algn="l" defTabSz="1244600">
              <a:lnSpc>
                <a:spcPct val="100000"/>
              </a:lnSpc>
              <a:spcBef>
                <a:spcPct val="0"/>
              </a:spcBef>
              <a:spcAft>
                <a:spcPts val="1200"/>
              </a:spcAft>
              <a:buChar char="•"/>
            </a:pPr>
            <a:r>
              <a:rPr lang="en-US" sz="2800" kern="1200" dirty="0"/>
              <a:t>All medically necessary care</a:t>
            </a:r>
          </a:p>
        </p:txBody>
      </p:sp>
      <p:sp>
        <p:nvSpPr>
          <p:cNvPr id="2" name="Title 1">
            <a:extLst>
              <a:ext uri="{FF2B5EF4-FFF2-40B4-BE49-F238E27FC236}">
                <a16:creationId xmlns:a16="http://schemas.microsoft.com/office/drawing/2014/main" id="{F0122724-4314-2F4F-B15B-EEC07B0FC313}"/>
              </a:ext>
            </a:extLst>
          </p:cNvPr>
          <p:cNvSpPr>
            <a:spLocks noGrp="1"/>
          </p:cNvSpPr>
          <p:nvPr>
            <p:ph type="title"/>
          </p:nvPr>
        </p:nvSpPr>
        <p:spPr/>
        <p:txBody>
          <a:bodyPr/>
          <a:lstStyle/>
          <a:p>
            <a:r>
              <a:rPr lang="en-US" sz="3200" dirty="0"/>
              <a:t>The Three Big Goals of</a:t>
            </a:r>
            <a:br>
              <a:rPr lang="en-US" dirty="0"/>
            </a:br>
            <a:r>
              <a:rPr lang="en-US" dirty="0"/>
              <a:t>Healthcare Reform</a:t>
            </a:r>
          </a:p>
        </p:txBody>
      </p:sp>
      <p:sp>
        <p:nvSpPr>
          <p:cNvPr id="3" name="Text Placeholder 2">
            <a:extLst>
              <a:ext uri="{FF2B5EF4-FFF2-40B4-BE49-F238E27FC236}">
                <a16:creationId xmlns:a16="http://schemas.microsoft.com/office/drawing/2014/main" id="{3E5513B5-F225-EA42-915B-6F4D52FE0B3D}"/>
              </a:ext>
            </a:extLst>
          </p:cNvPr>
          <p:cNvSpPr>
            <a:spLocks noGrp="1"/>
          </p:cNvSpPr>
          <p:nvPr>
            <p:ph type="body" idx="10"/>
          </p:nvPr>
        </p:nvSpPr>
        <p:spPr/>
        <p:txBody>
          <a:bodyPr/>
          <a:lstStyle/>
          <a:p>
            <a:endParaRPr lang="en-US"/>
          </a:p>
        </p:txBody>
      </p:sp>
      <p:grpSp>
        <p:nvGrpSpPr>
          <p:cNvPr id="5" name="Group 4">
            <a:extLst>
              <a:ext uri="{FF2B5EF4-FFF2-40B4-BE49-F238E27FC236}">
                <a16:creationId xmlns:a16="http://schemas.microsoft.com/office/drawing/2014/main" id="{F24C02DC-CF67-2A4B-A6C4-BD7600313105}"/>
              </a:ext>
            </a:extLst>
          </p:cNvPr>
          <p:cNvGrpSpPr/>
          <p:nvPr/>
        </p:nvGrpSpPr>
        <p:grpSpPr>
          <a:xfrm>
            <a:off x="4494014" y="1690688"/>
            <a:ext cx="3203971" cy="4161472"/>
            <a:chOff x="4494014" y="1690688"/>
            <a:chExt cx="3203971" cy="4161472"/>
          </a:xfrm>
        </p:grpSpPr>
        <p:sp>
          <p:nvSpPr>
            <p:cNvPr id="15" name="Freeform 14">
              <a:extLst>
                <a:ext uri="{FF2B5EF4-FFF2-40B4-BE49-F238E27FC236}">
                  <a16:creationId xmlns:a16="http://schemas.microsoft.com/office/drawing/2014/main" id="{9208C73B-61E6-284D-AA0B-2625AF7BFB0F}"/>
                </a:ext>
              </a:extLst>
            </p:cNvPr>
            <p:cNvSpPr/>
            <p:nvPr/>
          </p:nvSpPr>
          <p:spPr>
            <a:xfrm>
              <a:off x="4494014"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Reduced Costs</a:t>
              </a:r>
            </a:p>
          </p:txBody>
        </p:sp>
        <p:sp>
          <p:nvSpPr>
            <p:cNvPr id="16" name="Freeform 15">
              <a:extLst>
                <a:ext uri="{FF2B5EF4-FFF2-40B4-BE49-F238E27FC236}">
                  <a16:creationId xmlns:a16="http://schemas.microsoft.com/office/drawing/2014/main" id="{7A0FEBE0-E183-174D-BF90-4F1273A8C91D}"/>
                </a:ext>
              </a:extLst>
            </p:cNvPr>
            <p:cNvSpPr/>
            <p:nvPr/>
          </p:nvSpPr>
          <p:spPr>
            <a:xfrm>
              <a:off x="4494014"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dirty="0"/>
                <a:t>Total expenses f</a:t>
              </a:r>
              <a:r>
                <a:rPr lang="en-US" sz="2800" kern="1200" dirty="0"/>
                <a:t>or most households</a:t>
              </a:r>
            </a:p>
            <a:p>
              <a:pPr marL="285750" lvl="1" indent="-285750" algn="l" defTabSz="1244600">
                <a:lnSpc>
                  <a:spcPct val="100000"/>
                </a:lnSpc>
                <a:spcBef>
                  <a:spcPct val="0"/>
                </a:spcBef>
                <a:spcAft>
                  <a:spcPts val="1200"/>
                </a:spcAft>
                <a:buChar char="•"/>
              </a:pPr>
              <a:r>
                <a:rPr lang="en-US" sz="2800" kern="1200" dirty="0"/>
                <a:t>For the overall U.S. economy</a:t>
              </a:r>
            </a:p>
          </p:txBody>
        </p:sp>
      </p:grpSp>
      <p:sp>
        <p:nvSpPr>
          <p:cNvPr id="17" name="Freeform 16">
            <a:extLst>
              <a:ext uri="{FF2B5EF4-FFF2-40B4-BE49-F238E27FC236}">
                <a16:creationId xmlns:a16="http://schemas.microsoft.com/office/drawing/2014/main" id="{36963424-BF9B-4440-9ADB-462B624DD387}"/>
              </a:ext>
            </a:extLst>
          </p:cNvPr>
          <p:cNvSpPr/>
          <p:nvPr/>
        </p:nvSpPr>
        <p:spPr>
          <a:xfrm>
            <a:off x="8146542" y="1690688"/>
            <a:ext cx="3203971" cy="1108342"/>
          </a:xfrm>
          <a:custGeom>
            <a:avLst/>
            <a:gdLst>
              <a:gd name="connsiteX0" fmla="*/ 0 w 3203971"/>
              <a:gd name="connsiteY0" fmla="*/ 0 h 1108342"/>
              <a:gd name="connsiteX1" fmla="*/ 3203971 w 3203971"/>
              <a:gd name="connsiteY1" fmla="*/ 0 h 1108342"/>
              <a:gd name="connsiteX2" fmla="*/ 3203971 w 3203971"/>
              <a:gd name="connsiteY2" fmla="*/ 1108342 h 1108342"/>
              <a:gd name="connsiteX3" fmla="*/ 0 w 3203971"/>
              <a:gd name="connsiteY3" fmla="*/ 1108342 h 1108342"/>
              <a:gd name="connsiteX4" fmla="*/ 0 w 3203971"/>
              <a:gd name="connsiteY4" fmla="*/ 0 h 110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108342">
                <a:moveTo>
                  <a:pt x="0" y="0"/>
                </a:moveTo>
                <a:lnTo>
                  <a:pt x="3203971" y="0"/>
                </a:lnTo>
                <a:lnTo>
                  <a:pt x="3203971" y="1108342"/>
                </a:lnTo>
                <a:lnTo>
                  <a:pt x="0" y="1108342"/>
                </a:lnTo>
                <a:lnTo>
                  <a:pt x="0" y="0"/>
                </a:lnTo>
                <a:close/>
              </a:path>
            </a:pathLst>
          </a:custGeom>
          <a:solidFill>
            <a:schemeClr val="accent1"/>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n-US" sz="3200" b="1" kern="1200" dirty="0"/>
              <a:t>Improved Outcomes</a:t>
            </a:r>
          </a:p>
        </p:txBody>
      </p:sp>
      <p:sp>
        <p:nvSpPr>
          <p:cNvPr id="18" name="Freeform 17">
            <a:extLst>
              <a:ext uri="{FF2B5EF4-FFF2-40B4-BE49-F238E27FC236}">
                <a16:creationId xmlns:a16="http://schemas.microsoft.com/office/drawing/2014/main" id="{0031E786-0FC3-0E40-8483-1CB55B4860D2}"/>
              </a:ext>
            </a:extLst>
          </p:cNvPr>
          <p:cNvSpPr/>
          <p:nvPr/>
        </p:nvSpPr>
        <p:spPr>
          <a:xfrm>
            <a:off x="8146542" y="2799030"/>
            <a:ext cx="3203971" cy="3053130"/>
          </a:xfrm>
          <a:custGeom>
            <a:avLst/>
            <a:gdLst>
              <a:gd name="connsiteX0" fmla="*/ 0 w 3203971"/>
              <a:gd name="connsiteY0" fmla="*/ 0 h 2772364"/>
              <a:gd name="connsiteX1" fmla="*/ 3203971 w 3203971"/>
              <a:gd name="connsiteY1" fmla="*/ 0 h 2772364"/>
              <a:gd name="connsiteX2" fmla="*/ 3203971 w 3203971"/>
              <a:gd name="connsiteY2" fmla="*/ 2772364 h 2772364"/>
              <a:gd name="connsiteX3" fmla="*/ 0 w 3203971"/>
              <a:gd name="connsiteY3" fmla="*/ 2772364 h 2772364"/>
              <a:gd name="connsiteX4" fmla="*/ 0 w 3203971"/>
              <a:gd name="connsiteY4" fmla="*/ 0 h 2772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772364">
                <a:moveTo>
                  <a:pt x="0" y="0"/>
                </a:moveTo>
                <a:lnTo>
                  <a:pt x="3203971" y="0"/>
                </a:lnTo>
                <a:lnTo>
                  <a:pt x="3203971" y="2772364"/>
                </a:lnTo>
                <a:lnTo>
                  <a:pt x="0" y="2772364"/>
                </a:lnTo>
                <a:lnTo>
                  <a:pt x="0" y="0"/>
                </a:lnTo>
                <a:close/>
              </a:path>
            </a:pathLst>
          </a:custGeom>
          <a:solidFill>
            <a:schemeClr val="bg1"/>
          </a:solidFill>
          <a:ln>
            <a:solidFill>
              <a:schemeClr val="bg1"/>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l" defTabSz="1244600">
              <a:lnSpc>
                <a:spcPct val="100000"/>
              </a:lnSpc>
              <a:spcBef>
                <a:spcPct val="0"/>
              </a:spcBef>
              <a:spcAft>
                <a:spcPts val="1200"/>
              </a:spcAft>
              <a:buChar char="•"/>
            </a:pPr>
            <a:r>
              <a:rPr lang="en-US" sz="2800" kern="1200" dirty="0"/>
              <a:t>Improved health</a:t>
            </a:r>
          </a:p>
          <a:p>
            <a:pPr marL="285750" lvl="1" indent="-285750" algn="l" defTabSz="1244600">
              <a:lnSpc>
                <a:spcPct val="100000"/>
              </a:lnSpc>
              <a:spcBef>
                <a:spcPct val="0"/>
              </a:spcBef>
              <a:spcAft>
                <a:spcPts val="1200"/>
              </a:spcAft>
              <a:buChar char="•"/>
            </a:pPr>
            <a:r>
              <a:rPr lang="en-US" sz="2800" kern="1200" dirty="0"/>
              <a:t>Improved experience of getting care</a:t>
            </a:r>
          </a:p>
          <a:p>
            <a:pPr marL="285750" lvl="1" indent="-285750" algn="l" defTabSz="1244600">
              <a:lnSpc>
                <a:spcPct val="100000"/>
              </a:lnSpc>
              <a:spcBef>
                <a:spcPct val="0"/>
              </a:spcBef>
              <a:spcAft>
                <a:spcPts val="1200"/>
              </a:spcAft>
              <a:buChar char="•"/>
            </a:pPr>
            <a:r>
              <a:rPr lang="en-US" sz="2800" kern="1200" dirty="0"/>
              <a:t>Reduced health disparities</a:t>
            </a:r>
          </a:p>
        </p:txBody>
      </p:sp>
      <p:sp>
        <p:nvSpPr>
          <p:cNvPr id="4" name="Rectangle 3">
            <a:extLst>
              <a:ext uri="{FF2B5EF4-FFF2-40B4-BE49-F238E27FC236}">
                <a16:creationId xmlns:a16="http://schemas.microsoft.com/office/drawing/2014/main" id="{BEB15E3F-C1EB-EF48-ADFB-772090323C80}"/>
              </a:ext>
            </a:extLst>
          </p:cNvPr>
          <p:cNvSpPr/>
          <p:nvPr/>
        </p:nvSpPr>
        <p:spPr>
          <a:xfrm>
            <a:off x="4494014" y="1690688"/>
            <a:ext cx="6856499" cy="3381531"/>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well do the </a:t>
            </a:r>
          </a:p>
          <a:p>
            <a:pPr algn="ctr"/>
            <a:r>
              <a:rPr lang="en-US" sz="2800" dirty="0"/>
              <a:t>promises and proposals of </a:t>
            </a:r>
          </a:p>
          <a:p>
            <a:pPr algn="ctr"/>
            <a:r>
              <a:rPr lang="en-US" sz="2800" dirty="0"/>
              <a:t>candidates and think-tanks address</a:t>
            </a:r>
          </a:p>
          <a:p>
            <a:pPr algn="ctr"/>
            <a:r>
              <a:rPr lang="en-US" sz="4000" b="1" dirty="0">
                <a:solidFill>
                  <a:srgbClr val="FFFF00"/>
                </a:solidFill>
                <a:effectLst>
                  <a:outerShdw blurRad="50800" dist="38100" dir="2700000" algn="tl" rotWithShape="0">
                    <a:prstClr val="black">
                      <a:alpha val="40000"/>
                    </a:prstClr>
                  </a:outerShdw>
                </a:effectLst>
              </a:rPr>
              <a:t>high costs for households and the entire nation?</a:t>
            </a:r>
          </a:p>
        </p:txBody>
      </p:sp>
    </p:spTree>
    <p:extLst>
      <p:ext uri="{BB962C8B-B14F-4D97-AF65-F5344CB8AC3E}">
        <p14:creationId xmlns:p14="http://schemas.microsoft.com/office/powerpoint/2010/main" val="413925921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afterEffect">
                                  <p:stCondLst>
                                    <p:cond delay="100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par>
                                <p:cTn id="8" presetID="10" presetClass="exit" presetSubtype="0" fill="hold" grpId="0" nodeType="withEffect">
                                  <p:stCondLst>
                                    <p:cond delay="100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0" presetClass="exit" presetSubtype="0" fill="hold" grpId="0" nodeType="withEffect">
                                  <p:stCondLst>
                                    <p:cond delay="1000"/>
                                  </p:stCondLst>
                                  <p:childTnLst>
                                    <p:animEffect transition="out" filter="fade">
                                      <p:cBhvr>
                                        <p:cTn id="12" dur="500"/>
                                        <p:tgtEl>
                                          <p:spTgt spid="18"/>
                                        </p:tgtEl>
                                      </p:cBhvr>
                                    </p:animEffect>
                                    <p:set>
                                      <p:cBhvr>
                                        <p:cTn id="13" dur="1" fill="hold">
                                          <p:stCondLst>
                                            <p:cond delay="499"/>
                                          </p:stCondLst>
                                        </p:cTn>
                                        <p:tgtEl>
                                          <p:spTgt spid="18"/>
                                        </p:tgtEl>
                                        <p:attrNameLst>
                                          <p:attrName>style.visibility</p:attrName>
                                        </p:attrNameLst>
                                      </p:cBhvr>
                                      <p:to>
                                        <p:strVal val="hidden"/>
                                      </p:to>
                                    </p:set>
                                  </p:childTnLst>
                                </p:cTn>
                              </p:par>
                              <p:par>
                                <p:cTn id="14" presetID="10" presetClass="exit" presetSubtype="0" fill="hold" grpId="0" nodeType="withEffect">
                                  <p:stCondLst>
                                    <p:cond delay="1000"/>
                                  </p:stCondLst>
                                  <p:childTnLst>
                                    <p:animEffect transition="out" filter="fad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childTnLst>
                          </p:cTn>
                        </p:par>
                        <p:par>
                          <p:cTn id="17" fill="hold">
                            <p:stCondLst>
                              <p:cond delay="1500"/>
                            </p:stCondLst>
                            <p:childTnLst>
                              <p:par>
                                <p:cTn id="18" presetID="42" presetClass="path" presetSubtype="0" accel="50000" decel="50000" fill="hold" nodeType="afterEffect">
                                  <p:stCondLst>
                                    <p:cond delay="0"/>
                                  </p:stCondLst>
                                  <p:childTnLst>
                                    <p:animMotion origin="layout" path="M 0 1.48148E-6 L -0.29974 0.00046 " pathEditMode="relative" rAng="0" ptsTypes="AA">
                                      <p:cBhvr>
                                        <p:cTn id="19" dur="2000" fill="hold"/>
                                        <p:tgtEl>
                                          <p:spTgt spid="5"/>
                                        </p:tgtEl>
                                        <p:attrNameLst>
                                          <p:attrName>ppt_x</p:attrName>
                                          <p:attrName>ppt_y</p:attrName>
                                        </p:attrNameLst>
                                      </p:cBhvr>
                                      <p:rCtr x="-14987" y="23"/>
                                    </p:animMotion>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8"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30E1E27-73B9-D248-8939-3B0AA348D73E}"/>
              </a:ext>
            </a:extLst>
          </p:cNvPr>
          <p:cNvSpPr/>
          <p:nvPr/>
        </p:nvSpPr>
        <p:spPr>
          <a:xfrm>
            <a:off x="2709017" y="1622038"/>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defTabSz="1244600">
              <a:spcBef>
                <a:spcPct val="0"/>
              </a:spcBef>
            </a:pPr>
            <a:r>
              <a:rPr lang="en-US" sz="2400" dirty="0"/>
              <a:t>13% of adults know at least one person who </a:t>
            </a:r>
            <a:r>
              <a:rPr lang="en-US" sz="2400" b="1" dirty="0"/>
              <a:t>died</a:t>
            </a:r>
            <a:r>
              <a:rPr lang="en-US" sz="2400" dirty="0"/>
              <a:t> in the past five years because they were </a:t>
            </a:r>
            <a:r>
              <a:rPr lang="en-US" sz="2400" b="1" dirty="0"/>
              <a:t>unable to pay </a:t>
            </a:r>
            <a:r>
              <a:rPr lang="en-US" sz="2400" dirty="0"/>
              <a:t>for healthcare.</a:t>
            </a:r>
            <a:r>
              <a:rPr lang="en-US" sz="2400" baseline="30000" dirty="0"/>
              <a:t>1</a:t>
            </a:r>
            <a:endParaRPr lang="en-US" sz="2400" kern="1200" baseline="30000" dirty="0"/>
          </a:p>
        </p:txBody>
      </p:sp>
      <p:sp>
        <p:nvSpPr>
          <p:cNvPr id="9" name="Freeform 8">
            <a:extLst>
              <a:ext uri="{FF2B5EF4-FFF2-40B4-BE49-F238E27FC236}">
                <a16:creationId xmlns:a16="http://schemas.microsoft.com/office/drawing/2014/main" id="{6B26B7B2-FF20-754A-8E72-60E8807036F6}"/>
              </a:ext>
            </a:extLst>
          </p:cNvPr>
          <p:cNvSpPr/>
          <p:nvPr/>
        </p:nvSpPr>
        <p:spPr>
          <a:xfrm>
            <a:off x="590371" y="1553387"/>
            <a:ext cx="221127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5216" tIns="136636" rIns="205216" bIns="136636" numCol="1" spcCol="1270" anchor="ctr" anchorCtr="0">
            <a:noAutofit/>
          </a:bodyPr>
          <a:lstStyle/>
          <a:p>
            <a:pPr lvl="0" algn="ctr" defTabSz="1600200">
              <a:lnSpc>
                <a:spcPct val="90000"/>
              </a:lnSpc>
              <a:spcBef>
                <a:spcPct val="0"/>
              </a:spcBef>
              <a:spcAft>
                <a:spcPct val="35000"/>
              </a:spcAft>
            </a:pPr>
            <a:r>
              <a:rPr lang="en-US" sz="4000" b="1" kern="1200" dirty="0"/>
              <a:t>13%</a:t>
            </a:r>
          </a:p>
        </p:txBody>
      </p:sp>
      <p:sp>
        <p:nvSpPr>
          <p:cNvPr id="2" name="Title 1">
            <a:extLst>
              <a:ext uri="{FF2B5EF4-FFF2-40B4-BE49-F238E27FC236}">
                <a16:creationId xmlns:a16="http://schemas.microsoft.com/office/drawing/2014/main" id="{2055C69D-F585-4F45-BD59-18D93F9C9634}"/>
              </a:ext>
            </a:extLst>
          </p:cNvPr>
          <p:cNvSpPr>
            <a:spLocks noGrp="1"/>
          </p:cNvSpPr>
          <p:nvPr>
            <p:ph type="title"/>
          </p:nvPr>
        </p:nvSpPr>
        <p:spPr>
          <a:xfrm>
            <a:off x="838200" y="365125"/>
            <a:ext cx="11102788" cy="1325563"/>
          </a:xfrm>
        </p:spPr>
        <p:txBody>
          <a:bodyPr/>
          <a:lstStyle/>
          <a:p>
            <a:r>
              <a:rPr lang="en-US" dirty="0"/>
              <a:t>Healthcare Costs Are Unbearable</a:t>
            </a:r>
          </a:p>
        </p:txBody>
      </p:sp>
      <p:sp>
        <p:nvSpPr>
          <p:cNvPr id="3" name="Text Placeholder 2">
            <a:extLst>
              <a:ext uri="{FF2B5EF4-FFF2-40B4-BE49-F238E27FC236}">
                <a16:creationId xmlns:a16="http://schemas.microsoft.com/office/drawing/2014/main" id="{E7FF8C5C-158E-2847-9E59-F0F6BC972A43}"/>
              </a:ext>
            </a:extLst>
          </p:cNvPr>
          <p:cNvSpPr>
            <a:spLocks noGrp="1"/>
          </p:cNvSpPr>
          <p:nvPr>
            <p:ph type="body" idx="10"/>
          </p:nvPr>
        </p:nvSpPr>
        <p:spPr>
          <a:xfrm>
            <a:off x="-1" y="6016753"/>
            <a:ext cx="8531680" cy="841248"/>
          </a:xfrm>
        </p:spPr>
        <p:txBody>
          <a:bodyPr>
            <a:normAutofit fontScale="92500" lnSpcReduction="20000"/>
          </a:bodyPr>
          <a:lstStyle/>
          <a:p>
            <a:pPr marL="228600" indent="-228600">
              <a:buFont typeface="+mj-lt"/>
              <a:buAutoNum type="arabicPeriod"/>
            </a:pPr>
            <a:r>
              <a:rPr lang="en-US" dirty="0"/>
              <a:t>https://</a:t>
            </a:r>
            <a:r>
              <a:rPr lang="en-US" dirty="0" err="1"/>
              <a:t>news.gallup.com</a:t>
            </a:r>
            <a:r>
              <a:rPr lang="en-US" dirty="0"/>
              <a:t>/poll/268094/millions-lost-someone-</a:t>
            </a:r>
            <a:r>
              <a:rPr lang="en-US" dirty="0" err="1"/>
              <a:t>couldn</a:t>
            </a:r>
            <a:r>
              <a:rPr lang="en-US" dirty="0"/>
              <a:t>-afford-</a:t>
            </a:r>
            <a:r>
              <a:rPr lang="en-US" dirty="0" err="1"/>
              <a:t>treatment.aspx</a:t>
            </a:r>
            <a:endParaRPr lang="en-US" dirty="0"/>
          </a:p>
          <a:p>
            <a:pPr marL="228600" indent="-228600">
              <a:buFont typeface="+mj-lt"/>
              <a:buAutoNum type="arabicPeriod"/>
            </a:pPr>
            <a:r>
              <a:rPr lang="en-US" dirty="0"/>
              <a:t>https://</a:t>
            </a:r>
            <a:r>
              <a:rPr lang="en-US" dirty="0" err="1"/>
              <a:t>www.acpjournals.org</a:t>
            </a:r>
            <a:r>
              <a:rPr lang="en-US" dirty="0"/>
              <a:t>/</a:t>
            </a:r>
            <a:r>
              <a:rPr lang="en-US" dirty="0" err="1"/>
              <a:t>doi</a:t>
            </a:r>
            <a:r>
              <a:rPr lang="en-US" dirty="0"/>
              <a:t>/10.7326/M19-2818</a:t>
            </a:r>
          </a:p>
          <a:p>
            <a:pPr marL="228600" indent="-228600">
              <a:buFont typeface="+mj-lt"/>
              <a:buAutoNum type="arabicPeriod"/>
            </a:pPr>
            <a:r>
              <a:rPr lang="en-US" dirty="0"/>
              <a:t>https://</a:t>
            </a:r>
            <a:r>
              <a:rPr lang="en-US" dirty="0" err="1"/>
              <a:t>waysandmeans.house.gov</a:t>
            </a:r>
            <a:r>
              <a:rPr lang="en-US" dirty="0"/>
              <a:t>/sites/</a:t>
            </a:r>
            <a:r>
              <a:rPr lang="en-US" dirty="0" err="1"/>
              <a:t>democrats.waysandmeans.house.gov</a:t>
            </a:r>
            <a:r>
              <a:rPr lang="en-US" dirty="0"/>
              <a:t>/files/documents/U.S.%20vs.%20International%20Prescription%20Drug%20Prices_0.pdf</a:t>
            </a:r>
          </a:p>
        </p:txBody>
      </p:sp>
      <p:sp>
        <p:nvSpPr>
          <p:cNvPr id="5" name="Freeform 4">
            <a:extLst>
              <a:ext uri="{FF2B5EF4-FFF2-40B4-BE49-F238E27FC236}">
                <a16:creationId xmlns:a16="http://schemas.microsoft.com/office/drawing/2014/main" id="{C20FC814-CEF9-B644-ACF1-E7D03164AACD}"/>
              </a:ext>
            </a:extLst>
          </p:cNvPr>
          <p:cNvSpPr/>
          <p:nvPr/>
        </p:nvSpPr>
        <p:spPr>
          <a:xfrm>
            <a:off x="2709017" y="3129569"/>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defTabSz="1244600">
              <a:spcBef>
                <a:spcPct val="0"/>
              </a:spcBef>
            </a:pPr>
            <a:r>
              <a:rPr lang="en-US" sz="2400" dirty="0"/>
              <a:t>More than a third of what we spend goes to overhead. Billing adds $20 to every office visit and $215 to every surgery.</a:t>
            </a:r>
            <a:r>
              <a:rPr lang="en-US" sz="2400" baseline="30000" dirty="0"/>
              <a:t>2</a:t>
            </a:r>
            <a:endParaRPr lang="en-US" sz="2400" kern="1200" dirty="0"/>
          </a:p>
        </p:txBody>
      </p:sp>
      <p:sp>
        <p:nvSpPr>
          <p:cNvPr id="6" name="Freeform 5">
            <a:extLst>
              <a:ext uri="{FF2B5EF4-FFF2-40B4-BE49-F238E27FC236}">
                <a16:creationId xmlns:a16="http://schemas.microsoft.com/office/drawing/2014/main" id="{C6A9C445-217F-144F-BF4D-9DDF1259017B}"/>
              </a:ext>
            </a:extLst>
          </p:cNvPr>
          <p:cNvSpPr/>
          <p:nvPr/>
        </p:nvSpPr>
        <p:spPr>
          <a:xfrm>
            <a:off x="590371" y="3060918"/>
            <a:ext cx="221127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40" tIns="136636" rIns="91440" bIns="136636" numCol="1" spcCol="1270" anchor="ctr" anchorCtr="0">
            <a:noAutofit/>
          </a:bodyPr>
          <a:lstStyle/>
          <a:p>
            <a:pPr lvl="0" algn="ctr" defTabSz="1600200">
              <a:lnSpc>
                <a:spcPct val="90000"/>
              </a:lnSpc>
              <a:spcBef>
                <a:spcPct val="0"/>
              </a:spcBef>
              <a:spcAft>
                <a:spcPct val="35000"/>
              </a:spcAft>
            </a:pPr>
            <a:r>
              <a:rPr lang="en-US" sz="4000" b="1" kern="1200" dirty="0"/>
              <a:t>34.2%</a:t>
            </a:r>
          </a:p>
        </p:txBody>
      </p:sp>
      <p:sp>
        <p:nvSpPr>
          <p:cNvPr id="11" name="Freeform 10">
            <a:extLst>
              <a:ext uri="{FF2B5EF4-FFF2-40B4-BE49-F238E27FC236}">
                <a16:creationId xmlns:a16="http://schemas.microsoft.com/office/drawing/2014/main" id="{A4159C1E-CBBB-AD49-BA33-1BFF7435C289}"/>
              </a:ext>
            </a:extLst>
          </p:cNvPr>
          <p:cNvSpPr/>
          <p:nvPr/>
        </p:nvSpPr>
        <p:spPr>
          <a:xfrm>
            <a:off x="2709017" y="4637099"/>
            <a:ext cx="8892612" cy="1117427"/>
          </a:xfrm>
          <a:custGeom>
            <a:avLst/>
            <a:gdLst>
              <a:gd name="connsiteX0" fmla="*/ 185889 w 1115313"/>
              <a:gd name="connsiteY0" fmla="*/ 0 h 8302376"/>
              <a:gd name="connsiteX1" fmla="*/ 929424 w 1115313"/>
              <a:gd name="connsiteY1" fmla="*/ 0 h 8302376"/>
              <a:gd name="connsiteX2" fmla="*/ 1115313 w 1115313"/>
              <a:gd name="connsiteY2" fmla="*/ 185889 h 8302376"/>
              <a:gd name="connsiteX3" fmla="*/ 1115313 w 1115313"/>
              <a:gd name="connsiteY3" fmla="*/ 8302376 h 8302376"/>
              <a:gd name="connsiteX4" fmla="*/ 1115313 w 1115313"/>
              <a:gd name="connsiteY4" fmla="*/ 8302376 h 8302376"/>
              <a:gd name="connsiteX5" fmla="*/ 0 w 1115313"/>
              <a:gd name="connsiteY5" fmla="*/ 8302376 h 8302376"/>
              <a:gd name="connsiteX6" fmla="*/ 0 w 1115313"/>
              <a:gd name="connsiteY6" fmla="*/ 8302376 h 8302376"/>
              <a:gd name="connsiteX7" fmla="*/ 0 w 1115313"/>
              <a:gd name="connsiteY7" fmla="*/ 185889 h 8302376"/>
              <a:gd name="connsiteX8" fmla="*/ 185889 w 1115313"/>
              <a:gd name="connsiteY8" fmla="*/ 0 h 8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313" h="8302376">
                <a:moveTo>
                  <a:pt x="1115313" y="1383758"/>
                </a:moveTo>
                <a:lnTo>
                  <a:pt x="1115313" y="6918618"/>
                </a:lnTo>
                <a:cubicBezTo>
                  <a:pt x="1115313" y="7682847"/>
                  <a:pt x="1104133" y="8302372"/>
                  <a:pt x="1090341" y="8302372"/>
                </a:cubicBezTo>
                <a:lnTo>
                  <a:pt x="0" y="8302372"/>
                </a:lnTo>
                <a:lnTo>
                  <a:pt x="0" y="8302372"/>
                </a:lnTo>
                <a:lnTo>
                  <a:pt x="0" y="4"/>
                </a:lnTo>
                <a:lnTo>
                  <a:pt x="0" y="4"/>
                </a:lnTo>
                <a:lnTo>
                  <a:pt x="1090341" y="4"/>
                </a:lnTo>
                <a:cubicBezTo>
                  <a:pt x="1104133" y="4"/>
                  <a:pt x="1115313" y="619529"/>
                  <a:pt x="1115313" y="1383758"/>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78270" rIns="302095" bIns="178271" numCol="1" spcCol="1270" anchor="ctr" anchorCtr="0">
            <a:noAutofit/>
          </a:bodyPr>
          <a:lstStyle/>
          <a:p>
            <a:pPr marL="0" lvl="1" algn="l" defTabSz="1244600">
              <a:spcBef>
                <a:spcPct val="0"/>
              </a:spcBef>
            </a:pPr>
            <a:r>
              <a:rPr lang="en-US" sz="2400" baseline="30000" dirty="0"/>
              <a:t> </a:t>
            </a:r>
            <a:r>
              <a:rPr lang="en-US" sz="2400" dirty="0"/>
              <a:t>Americans pay four times more for prescription drugs than other industrialized countries.</a:t>
            </a:r>
            <a:r>
              <a:rPr lang="en-US" sz="2400" baseline="30000" dirty="0"/>
              <a:t>3</a:t>
            </a:r>
            <a:endParaRPr lang="en-US" sz="2400" kern="1200" baseline="30000" dirty="0"/>
          </a:p>
        </p:txBody>
      </p:sp>
      <p:sp>
        <p:nvSpPr>
          <p:cNvPr id="12" name="Freeform 11">
            <a:extLst>
              <a:ext uri="{FF2B5EF4-FFF2-40B4-BE49-F238E27FC236}">
                <a16:creationId xmlns:a16="http://schemas.microsoft.com/office/drawing/2014/main" id="{36238008-3835-5D4D-91A5-1AE5F786BD65}"/>
              </a:ext>
            </a:extLst>
          </p:cNvPr>
          <p:cNvSpPr/>
          <p:nvPr/>
        </p:nvSpPr>
        <p:spPr>
          <a:xfrm>
            <a:off x="590371" y="4568448"/>
            <a:ext cx="2211274" cy="1254728"/>
          </a:xfrm>
          <a:custGeom>
            <a:avLst/>
            <a:gdLst>
              <a:gd name="connsiteX0" fmla="*/ 0 w 2211274"/>
              <a:gd name="connsiteY0" fmla="*/ 232362 h 1394142"/>
              <a:gd name="connsiteX1" fmla="*/ 232362 w 2211274"/>
              <a:gd name="connsiteY1" fmla="*/ 0 h 1394142"/>
              <a:gd name="connsiteX2" fmla="*/ 1978912 w 2211274"/>
              <a:gd name="connsiteY2" fmla="*/ 0 h 1394142"/>
              <a:gd name="connsiteX3" fmla="*/ 2211274 w 2211274"/>
              <a:gd name="connsiteY3" fmla="*/ 232362 h 1394142"/>
              <a:gd name="connsiteX4" fmla="*/ 2211274 w 2211274"/>
              <a:gd name="connsiteY4" fmla="*/ 1161780 h 1394142"/>
              <a:gd name="connsiteX5" fmla="*/ 1978912 w 2211274"/>
              <a:gd name="connsiteY5" fmla="*/ 1394142 h 1394142"/>
              <a:gd name="connsiteX6" fmla="*/ 232362 w 2211274"/>
              <a:gd name="connsiteY6" fmla="*/ 1394142 h 1394142"/>
              <a:gd name="connsiteX7" fmla="*/ 0 w 2211274"/>
              <a:gd name="connsiteY7" fmla="*/ 1161780 h 1394142"/>
              <a:gd name="connsiteX8" fmla="*/ 0 w 2211274"/>
              <a:gd name="connsiteY8" fmla="*/ 232362 h 1394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1274" h="1394142">
                <a:moveTo>
                  <a:pt x="0" y="232362"/>
                </a:moveTo>
                <a:cubicBezTo>
                  <a:pt x="0" y="104032"/>
                  <a:pt x="104032" y="0"/>
                  <a:pt x="232362" y="0"/>
                </a:cubicBezTo>
                <a:lnTo>
                  <a:pt x="1978912" y="0"/>
                </a:lnTo>
                <a:cubicBezTo>
                  <a:pt x="2107242" y="0"/>
                  <a:pt x="2211274" y="104032"/>
                  <a:pt x="2211274" y="232362"/>
                </a:cubicBezTo>
                <a:lnTo>
                  <a:pt x="2211274" y="1161780"/>
                </a:lnTo>
                <a:cubicBezTo>
                  <a:pt x="2211274" y="1290110"/>
                  <a:pt x="2107242" y="1394142"/>
                  <a:pt x="1978912" y="1394142"/>
                </a:cubicBezTo>
                <a:lnTo>
                  <a:pt x="232362" y="1394142"/>
                </a:lnTo>
                <a:cubicBezTo>
                  <a:pt x="104032" y="1394142"/>
                  <a:pt x="0" y="1290110"/>
                  <a:pt x="0" y="1161780"/>
                </a:cubicBezTo>
                <a:lnTo>
                  <a:pt x="0" y="2323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5216" tIns="136636" rIns="205216" bIns="136636" numCol="1" spcCol="1270" anchor="ctr" anchorCtr="0">
            <a:noAutofit/>
          </a:bodyPr>
          <a:lstStyle/>
          <a:p>
            <a:pPr lvl="0" algn="ctr" defTabSz="1600200">
              <a:lnSpc>
                <a:spcPct val="90000"/>
              </a:lnSpc>
              <a:spcBef>
                <a:spcPct val="0"/>
              </a:spcBef>
              <a:spcAft>
                <a:spcPct val="35000"/>
              </a:spcAft>
            </a:pPr>
            <a:r>
              <a:rPr lang="en-US" sz="4000" b="1" kern="1200" dirty="0"/>
              <a:t>400%</a:t>
            </a:r>
          </a:p>
        </p:txBody>
      </p:sp>
    </p:spTree>
    <p:extLst>
      <p:ext uri="{BB962C8B-B14F-4D97-AF65-F5344CB8AC3E}">
        <p14:creationId xmlns:p14="http://schemas.microsoft.com/office/powerpoint/2010/main" val="292412319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6" grpId="0" animBg="1"/>
      <p:bldP spid="11" grpId="0" animBg="1"/>
      <p:bldP spid="12" grpId="0" animBg="1"/>
    </p:bldLst>
  </p:timing>
</p:sld>
</file>

<file path=ppt/theme/theme1.xml><?xml version="1.0" encoding="utf-8"?>
<a:theme xmlns:a="http://schemas.openxmlformats.org/drawingml/2006/main" name="Office Theme">
  <a:themeElements>
    <a:clrScheme name="PNHP Master Template">
      <a:dk1>
        <a:srgbClr val="000000"/>
      </a:dk1>
      <a:lt1>
        <a:srgbClr val="FFFFFF"/>
      </a:lt1>
      <a:dk2>
        <a:srgbClr val="323232"/>
      </a:dk2>
      <a:lt2>
        <a:srgbClr val="E3DED1"/>
      </a:lt2>
      <a:accent1>
        <a:srgbClr val="008C81"/>
      </a:accent1>
      <a:accent2>
        <a:srgbClr val="9F2936"/>
      </a:accent2>
      <a:accent3>
        <a:srgbClr val="FF9300"/>
      </a:accent3>
      <a:accent4>
        <a:srgbClr val="005392"/>
      </a:accent4>
      <a:accent5>
        <a:srgbClr val="604878"/>
      </a:accent5>
      <a:accent6>
        <a:srgbClr val="C19859"/>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spcAft>
            <a:spcPts val="1200"/>
          </a:spcAft>
          <a:defRPr sz="2400" dirty="0" smtClean="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33114</TotalTime>
  <Words>4711</Words>
  <Application>Microsoft Macintosh PowerPoint</Application>
  <PresentationFormat>Widescreen</PresentationFormat>
  <Paragraphs>211</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PowerPoint Presentation</vt:lpstr>
      <vt:lpstr>Nov. 3 2020:  Thousands of Offices Are Up for Grabs</vt:lpstr>
      <vt:lpstr>We Know What We Want:</vt:lpstr>
      <vt:lpstr>The Three Big Goals of Healthcare Reform</vt:lpstr>
      <vt:lpstr>The Three Big Goals of Healthcare Reform</vt:lpstr>
      <vt:lpstr>Coverage Gaps Before the Pandemic</vt:lpstr>
      <vt:lpstr>Does the health plan proposal… Improve the Coverage Problems?</vt:lpstr>
      <vt:lpstr>The Three Big Goals of Healthcare Reform</vt:lpstr>
      <vt:lpstr>Healthcare Costs Are Unbearable</vt:lpstr>
      <vt:lpstr>Does the health plan proposal… Address the High Cost of Care?</vt:lpstr>
      <vt:lpstr>The Three Big Goals of Healthcare Reform</vt:lpstr>
      <vt:lpstr>Despite our spending so much on healthcare,  Outcomes Are Unacceptably Poor</vt:lpstr>
      <vt:lpstr>Health Outcomes Will this plan…</vt:lpstr>
      <vt:lpstr>Get Your Health Care Voters Guide at PNHP.org/KitchenTable</vt:lpstr>
      <vt:lpstr>Physicians for National Health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Weisbart</dc:creator>
  <cp:lastModifiedBy>Ed Weisbart</cp:lastModifiedBy>
  <cp:revision>2137</cp:revision>
  <cp:lastPrinted>2019-04-06T23:08:14Z</cp:lastPrinted>
  <dcterms:created xsi:type="dcterms:W3CDTF">2016-11-02T21:04:26Z</dcterms:created>
  <dcterms:modified xsi:type="dcterms:W3CDTF">2020-09-21T21:20:27Z</dcterms:modified>
</cp:coreProperties>
</file>