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2159" r:id="rId2"/>
    <p:sldId id="2278" r:id="rId3"/>
    <p:sldId id="2300" r:id="rId4"/>
    <p:sldId id="230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28F"/>
    <a:srgbClr val="FFFFFF"/>
    <a:srgbClr val="011893"/>
    <a:srgbClr val="006059"/>
    <a:srgbClr val="00A69A"/>
    <a:srgbClr val="00A8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51"/>
    <p:restoredTop sz="94995"/>
  </p:normalViewPr>
  <p:slideViewPr>
    <p:cSldViewPr snapToGrid="0" snapToObjects="1">
      <p:cViewPr varScale="1">
        <p:scale>
          <a:sx n="161" d="100"/>
          <a:sy n="161" d="100"/>
        </p:scale>
        <p:origin x="416" y="200"/>
      </p:cViewPr>
      <p:guideLst/>
    </p:cSldViewPr>
  </p:slideViewPr>
  <p:outlineViewPr>
    <p:cViewPr>
      <p:scale>
        <a:sx n="33" d="100"/>
        <a:sy n="33" d="100"/>
      </p:scale>
      <p:origin x="0" y="-4732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3DF59-4D50-234B-91B6-3257350D104E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22042-ED39-0845-84FD-FD22A6998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01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156488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211300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567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567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65041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48932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137877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80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219201"/>
            <a:ext cx="5486400" cy="1687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19201"/>
            <a:ext cx="5486400" cy="766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2138363"/>
            <a:ext cx="5486400" cy="768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F9870DE-049C-1649-A311-F8E2FA1589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5E91C31-6150-7E4B-8AC2-2A6DE7F67E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3C58EDC-08E0-494E-9FE2-38A1FC7C8B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68EC42-4CC3-9643-AC7B-A8F6E4360D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76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246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A69A">
                <a:lumMod val="0"/>
              </a:srgbClr>
            </a:gs>
            <a:gs pos="52000">
              <a:srgbClr val="00322E">
                <a:lumMod val="60000"/>
              </a:srgbClr>
            </a:gs>
            <a:gs pos="100000">
              <a:srgbClr val="00A69A">
                <a:lumMod val="58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80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PNHP_MO 1.0.tif"/>
          <p:cNvPicPr>
            <a:picLocks noChangeAspect="1"/>
          </p:cNvPicPr>
          <p:nvPr userDrawn="1"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67529" y="6014669"/>
            <a:ext cx="3924471" cy="843331"/>
          </a:xfrm>
          <a:prstGeom prst="rect">
            <a:avLst/>
          </a:prstGeom>
          <a:effectLst/>
        </p:spPr>
      </p:pic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40213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62" r:id="rId6"/>
    <p:sldLayoutId id="2147483663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31CDC-A000-3342-B977-0A27D9875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The USA has Medicare today because </a:t>
            </a:r>
            <a:br>
              <a:rPr lang="en-US" dirty="0"/>
            </a:br>
            <a:r>
              <a:rPr lang="en-US" sz="4800" dirty="0"/>
              <a:t>These Guys Failed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6C8B66-4E40-C645-A13A-9C03E655D162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1962 bills HR11253 and S2664</a:t>
            </a:r>
          </a:p>
          <a:p>
            <a:r>
              <a:rPr lang="en-US" dirty="0"/>
              <a:t>https://</a:t>
            </a:r>
            <a:r>
              <a:rPr lang="en-US" dirty="0" err="1"/>
              <a:t>www.jacobinmag.com</a:t>
            </a:r>
            <a:r>
              <a:rPr lang="en-US" dirty="0"/>
              <a:t>/2017/07/</a:t>
            </a:r>
            <a:r>
              <a:rPr lang="en-US" dirty="0" err="1"/>
              <a:t>trumpcare</a:t>
            </a:r>
            <a:r>
              <a:rPr lang="en-US" dirty="0"/>
              <a:t>-</a:t>
            </a:r>
            <a:r>
              <a:rPr lang="en-US" dirty="0" err="1"/>
              <a:t>obamacare</a:t>
            </a:r>
            <a:r>
              <a:rPr lang="en-US" dirty="0"/>
              <a:t>-repeal-public-option-single-payer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F846EE-A182-D147-82D9-E9F587EE12A9}"/>
              </a:ext>
            </a:extLst>
          </p:cNvPr>
          <p:cNvSpPr txBox="1"/>
          <p:nvPr/>
        </p:nvSpPr>
        <p:spPr>
          <a:xfrm>
            <a:off x="407504" y="1973614"/>
            <a:ext cx="564362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Proposed a 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</a:rPr>
              <a:t>“Public Plan Option” </a:t>
            </a:r>
          </a:p>
          <a:p>
            <a:pPr algn="ctr">
              <a:spcAft>
                <a:spcPts val="1200"/>
              </a:spcAft>
            </a:pPr>
            <a:r>
              <a:rPr lang="en-US" sz="4000" b="1" i="1" dirty="0">
                <a:solidFill>
                  <a:srgbClr val="FFFF00"/>
                </a:solidFill>
              </a:rPr>
              <a:t>instead</a:t>
            </a:r>
            <a:r>
              <a:rPr lang="en-US" sz="4000" b="1" dirty="0">
                <a:solidFill>
                  <a:srgbClr val="FFFF00"/>
                </a:solidFill>
              </a:rPr>
              <a:t> of Medicare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The country said </a:t>
            </a:r>
            <a:r>
              <a:rPr lang="en-US" sz="3200" b="1" i="1" dirty="0">
                <a:solidFill>
                  <a:schemeClr val="bg1"/>
                </a:solidFill>
              </a:rPr>
              <a:t>no</a:t>
            </a:r>
            <a:r>
              <a:rPr lang="en-US" sz="3200" dirty="0">
                <a:solidFill>
                  <a:schemeClr val="bg1"/>
                </a:solidFill>
              </a:rPr>
              <a:t> in 1962.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Medicare enacted in 1965.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968FEFD-7BC8-8445-A651-587376BD1DB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0000" contrast="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0" y="1944111"/>
            <a:ext cx="2398907" cy="2960353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A0CB2C9-C9E0-F248-B106-440C0C87713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67708" y="2415201"/>
            <a:ext cx="2508565" cy="2960353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DF7CEC3-3E07-2647-8BB8-3C3CF81D26AC}"/>
              </a:ext>
            </a:extLst>
          </p:cNvPr>
          <p:cNvSpPr txBox="1"/>
          <p:nvPr/>
        </p:nvSpPr>
        <p:spPr>
          <a:xfrm>
            <a:off x="8860642" y="5366929"/>
            <a:ext cx="2122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Sen Jacob Javits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4C8154-3187-B748-99BC-D97E5DA61461}"/>
              </a:ext>
            </a:extLst>
          </p:cNvPr>
          <p:cNvSpPr txBox="1"/>
          <p:nvPr/>
        </p:nvSpPr>
        <p:spPr>
          <a:xfrm>
            <a:off x="6140870" y="4913889"/>
            <a:ext cx="2238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Rep John Lindsay</a:t>
            </a:r>
          </a:p>
        </p:txBody>
      </p:sp>
    </p:spTree>
    <p:extLst>
      <p:ext uri="{BB962C8B-B14F-4D97-AF65-F5344CB8AC3E}">
        <p14:creationId xmlns:p14="http://schemas.microsoft.com/office/powerpoint/2010/main" val="390565926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78D597C5-0C1F-5C44-B2ED-23DD0AF72A2D}"/>
              </a:ext>
            </a:extLst>
          </p:cNvPr>
          <p:cNvSpPr/>
          <p:nvPr/>
        </p:nvSpPr>
        <p:spPr>
          <a:xfrm>
            <a:off x="6459420" y="1711068"/>
            <a:ext cx="5235200" cy="3885062"/>
          </a:xfrm>
          <a:custGeom>
            <a:avLst/>
            <a:gdLst>
              <a:gd name="connsiteX0" fmla="*/ 0 w 4913783"/>
              <a:gd name="connsiteY0" fmla="*/ 0 h 2843648"/>
              <a:gd name="connsiteX1" fmla="*/ 4913783 w 4913783"/>
              <a:gd name="connsiteY1" fmla="*/ 0 h 2843648"/>
              <a:gd name="connsiteX2" fmla="*/ 4913783 w 4913783"/>
              <a:gd name="connsiteY2" fmla="*/ 2843648 h 2843648"/>
              <a:gd name="connsiteX3" fmla="*/ 0 w 4913783"/>
              <a:gd name="connsiteY3" fmla="*/ 2843648 h 2843648"/>
              <a:gd name="connsiteX4" fmla="*/ 0 w 4913783"/>
              <a:gd name="connsiteY4" fmla="*/ 0 h 2843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2843648">
                <a:moveTo>
                  <a:pt x="0" y="0"/>
                </a:moveTo>
                <a:lnTo>
                  <a:pt x="4913783" y="0"/>
                </a:lnTo>
                <a:lnTo>
                  <a:pt x="4913783" y="2843648"/>
                </a:lnTo>
                <a:lnTo>
                  <a:pt x="0" y="284364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3350" tIns="133350" rIns="177800" bIns="200025" numCol="1" spcCol="1270" anchor="t" anchorCtr="0">
            <a:noAutofit/>
          </a:bodyPr>
          <a:lstStyle/>
          <a:p>
            <a:pPr marL="228600" lvl="1" indent="-228600" defTabSz="1111250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en-US" sz="2800" dirty="0"/>
              <a:t>Blurred with MFA</a:t>
            </a:r>
          </a:p>
          <a:p>
            <a:pPr marL="228600" lvl="1" indent="-228600" defTabSz="1111250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en-US" sz="2800" dirty="0"/>
              <a:t>Not universal coverage</a:t>
            </a:r>
          </a:p>
          <a:p>
            <a:pPr marL="228600" lvl="1" indent="-228600" defTabSz="1111250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en-US" sz="2800" dirty="0"/>
              <a:t>Misses many of MFA savings</a:t>
            </a:r>
          </a:p>
          <a:p>
            <a:pPr marL="228600" lvl="1" indent="-228600" defTabSz="1111250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en-US" sz="2800" dirty="0"/>
              <a:t>Easily subverted to non-public commercial insurance</a:t>
            </a:r>
          </a:p>
          <a:p>
            <a:pPr marL="228600" lvl="1" indent="-228600" defTabSz="1111250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en-US" sz="2800" dirty="0"/>
              <a:t>Insurers are skilled at undermining a public plan</a:t>
            </a:r>
          </a:p>
          <a:p>
            <a:pPr marL="228600" lvl="1" indent="-228600" defTabSz="1111250">
              <a:spcBef>
                <a:spcPct val="0"/>
              </a:spcBef>
              <a:spcAft>
                <a:spcPts val="1200"/>
              </a:spcAft>
              <a:buChar char="•"/>
            </a:pPr>
            <a:endParaRPr lang="en-US" sz="2800" dirty="0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447CF0DB-8A7C-4748-A84A-425094F9189F}"/>
              </a:ext>
            </a:extLst>
          </p:cNvPr>
          <p:cNvSpPr/>
          <p:nvPr/>
        </p:nvSpPr>
        <p:spPr>
          <a:xfrm>
            <a:off x="6459420" y="635262"/>
            <a:ext cx="5235200" cy="1075805"/>
          </a:xfrm>
          <a:custGeom>
            <a:avLst/>
            <a:gdLst>
              <a:gd name="connsiteX0" fmla="*/ 0 w 4913783"/>
              <a:gd name="connsiteY0" fmla="*/ 0 h 720000"/>
              <a:gd name="connsiteX1" fmla="*/ 4913783 w 4913783"/>
              <a:gd name="connsiteY1" fmla="*/ 0 h 720000"/>
              <a:gd name="connsiteX2" fmla="*/ 4913783 w 4913783"/>
              <a:gd name="connsiteY2" fmla="*/ 720000 h 720000"/>
              <a:gd name="connsiteX3" fmla="*/ 0 w 4913783"/>
              <a:gd name="connsiteY3" fmla="*/ 720000 h 720000"/>
              <a:gd name="connsiteX4" fmla="*/ 0 w 4913783"/>
              <a:gd name="connsiteY4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720000">
                <a:moveTo>
                  <a:pt x="0" y="0"/>
                </a:moveTo>
                <a:lnTo>
                  <a:pt x="4913783" y="0"/>
                </a:lnTo>
                <a:lnTo>
                  <a:pt x="4913783" y="720000"/>
                </a:lnTo>
                <a:lnTo>
                  <a:pt x="0" y="720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800" tIns="101600" rIns="177800" bIns="101600" numCol="1" spcCol="1270" anchor="ctr" anchorCtr="0">
            <a:noAutofit/>
          </a:bodyPr>
          <a:lstStyle/>
          <a:p>
            <a:pPr marL="0" lvl="0" indent="0" algn="ctr" defTabSz="111125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3200" b="1" dirty="0"/>
              <a:t>The “Public Option” –  Challenges and Risks</a:t>
            </a:r>
            <a:endParaRPr lang="en-US" sz="3200" b="1" kern="1200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5412DCCF-930A-444B-999E-36A49A71ECD4}"/>
              </a:ext>
            </a:extLst>
          </p:cNvPr>
          <p:cNvSpPr/>
          <p:nvPr/>
        </p:nvSpPr>
        <p:spPr>
          <a:xfrm>
            <a:off x="543659" y="1711067"/>
            <a:ext cx="5552341" cy="3885062"/>
          </a:xfrm>
          <a:custGeom>
            <a:avLst/>
            <a:gdLst>
              <a:gd name="connsiteX0" fmla="*/ 0 w 4913783"/>
              <a:gd name="connsiteY0" fmla="*/ 0 h 2843648"/>
              <a:gd name="connsiteX1" fmla="*/ 4913783 w 4913783"/>
              <a:gd name="connsiteY1" fmla="*/ 0 h 2843648"/>
              <a:gd name="connsiteX2" fmla="*/ 4913783 w 4913783"/>
              <a:gd name="connsiteY2" fmla="*/ 2843648 h 2843648"/>
              <a:gd name="connsiteX3" fmla="*/ 0 w 4913783"/>
              <a:gd name="connsiteY3" fmla="*/ 2843648 h 2843648"/>
              <a:gd name="connsiteX4" fmla="*/ 0 w 4913783"/>
              <a:gd name="connsiteY4" fmla="*/ 0 h 2843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2843648">
                <a:moveTo>
                  <a:pt x="0" y="0"/>
                </a:moveTo>
                <a:lnTo>
                  <a:pt x="4913783" y="0"/>
                </a:lnTo>
                <a:lnTo>
                  <a:pt x="4913783" y="2843648"/>
                </a:lnTo>
                <a:lnTo>
                  <a:pt x="0" y="284364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3350" tIns="133350" rIns="177800" bIns="200025" numCol="1" spcCol="1270" anchor="t" anchorCtr="0">
            <a:noAutofit/>
          </a:bodyPr>
          <a:lstStyle/>
          <a:p>
            <a:pPr marL="228600" lvl="1" indent="-228600" defTabSz="1111250"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2800" dirty="0"/>
              <a:t>A potential pathway to universal coverage</a:t>
            </a:r>
          </a:p>
          <a:p>
            <a:pPr marL="228600" lvl="1" indent="-228600" defTabSz="1111250"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2800" dirty="0"/>
              <a:t>Adds one additional </a:t>
            </a:r>
            <a:r>
              <a:rPr lang="en-US" sz="2800" i="1" dirty="0"/>
              <a:t>choice of insurer</a:t>
            </a:r>
            <a:r>
              <a:rPr lang="en-US" sz="2800" dirty="0"/>
              <a:t>, not compulsory</a:t>
            </a:r>
          </a:p>
          <a:p>
            <a:pPr marL="228600" lvl="1" indent="-228600" defTabSz="1111250"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2800" dirty="0"/>
              <a:t>Applies the free market</a:t>
            </a:r>
          </a:p>
          <a:p>
            <a:pPr marL="228600" lvl="1" indent="-228600" defTabSz="1111250"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2800" dirty="0"/>
              <a:t>Easier political lift than Medicare for All</a:t>
            </a: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6C791902-E559-704E-A398-3BA8958E61C5}"/>
              </a:ext>
            </a:extLst>
          </p:cNvPr>
          <p:cNvSpPr/>
          <p:nvPr/>
        </p:nvSpPr>
        <p:spPr>
          <a:xfrm>
            <a:off x="543659" y="635262"/>
            <a:ext cx="5552341" cy="1075805"/>
          </a:xfrm>
          <a:custGeom>
            <a:avLst/>
            <a:gdLst>
              <a:gd name="connsiteX0" fmla="*/ 0 w 4913783"/>
              <a:gd name="connsiteY0" fmla="*/ 0 h 720000"/>
              <a:gd name="connsiteX1" fmla="*/ 4913783 w 4913783"/>
              <a:gd name="connsiteY1" fmla="*/ 0 h 720000"/>
              <a:gd name="connsiteX2" fmla="*/ 4913783 w 4913783"/>
              <a:gd name="connsiteY2" fmla="*/ 720000 h 720000"/>
              <a:gd name="connsiteX3" fmla="*/ 0 w 4913783"/>
              <a:gd name="connsiteY3" fmla="*/ 720000 h 720000"/>
              <a:gd name="connsiteX4" fmla="*/ 0 w 4913783"/>
              <a:gd name="connsiteY4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3783" h="720000">
                <a:moveTo>
                  <a:pt x="0" y="0"/>
                </a:moveTo>
                <a:lnTo>
                  <a:pt x="4913783" y="0"/>
                </a:lnTo>
                <a:lnTo>
                  <a:pt x="4913783" y="720000"/>
                </a:lnTo>
                <a:lnTo>
                  <a:pt x="0" y="720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01600" rIns="0" bIns="101600" numCol="1" spcCol="1270" anchor="ctr" anchorCtr="0">
            <a:noAutofit/>
          </a:bodyPr>
          <a:lstStyle/>
          <a:p>
            <a:pPr algn="ctr" defTabSz="1111250">
              <a:spcBef>
                <a:spcPct val="0"/>
              </a:spcBef>
            </a:pPr>
            <a:r>
              <a:rPr lang="en-US" sz="3200" b="1" dirty="0"/>
              <a:t>The “Public Option” – </a:t>
            </a:r>
          </a:p>
          <a:p>
            <a:pPr algn="ctr" defTabSz="1111250">
              <a:spcBef>
                <a:spcPct val="0"/>
              </a:spcBef>
            </a:pPr>
            <a:r>
              <a:rPr lang="en-US" sz="3200" b="1" dirty="0"/>
              <a:t>The Merits</a:t>
            </a:r>
          </a:p>
        </p:txBody>
      </p:sp>
    </p:spTree>
    <p:extLst>
      <p:ext uri="{BB962C8B-B14F-4D97-AF65-F5344CB8AC3E}">
        <p14:creationId xmlns:p14="http://schemas.microsoft.com/office/powerpoint/2010/main" val="2638052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  <p:bldP spid="8" grpId="0" animBg="1"/>
      <p:bldP spid="11" grpId="0" uiExpand="1" build="p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6E97D-8857-C244-8194-D7FF29398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 Best-Case Public Option</a:t>
            </a:r>
            <a:endParaRPr lang="en-US" sz="5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A065B2-5AA1-A842-91FC-BF7FE54BFFE4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https://</a:t>
            </a:r>
            <a:r>
              <a:rPr lang="en-US" dirty="0" err="1"/>
              <a:t>pnhp.org</a:t>
            </a:r>
            <a:r>
              <a:rPr lang="en-US" dirty="0"/>
              <a:t>/2010/03/09/wheelbarrow-parable-part-2-2/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http://</a:t>
            </a:r>
            <a:r>
              <a:rPr lang="en-US" dirty="0" err="1"/>
              <a:t>www.sharedprosperity.org</a:t>
            </a:r>
            <a:r>
              <a:rPr lang="en-US" dirty="0"/>
              <a:t>/bp180.html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https://</a:t>
            </a:r>
            <a:r>
              <a:rPr lang="en-US" dirty="0" err="1"/>
              <a:t>www.jacobhacker.com</a:t>
            </a:r>
            <a:r>
              <a:rPr lang="en-US" dirty="0"/>
              <a:t>/assets/3_hacker_public_plan_august_2009.pdf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Accessed Sept 5 2020</a:t>
            </a: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BF08F91C-B5D1-A84D-AC59-8EEDC273938B}"/>
              </a:ext>
            </a:extLst>
          </p:cNvPr>
          <p:cNvSpPr/>
          <p:nvPr/>
        </p:nvSpPr>
        <p:spPr>
          <a:xfrm>
            <a:off x="693567" y="1416424"/>
            <a:ext cx="3403648" cy="1021746"/>
          </a:xfrm>
          <a:custGeom>
            <a:avLst/>
            <a:gdLst>
              <a:gd name="connsiteX0" fmla="*/ 0 w 3203971"/>
              <a:gd name="connsiteY0" fmla="*/ 0 h 1124992"/>
              <a:gd name="connsiteX1" fmla="*/ 3203971 w 3203971"/>
              <a:gd name="connsiteY1" fmla="*/ 0 h 1124992"/>
              <a:gd name="connsiteX2" fmla="*/ 3203971 w 3203971"/>
              <a:gd name="connsiteY2" fmla="*/ 1124992 h 1124992"/>
              <a:gd name="connsiteX3" fmla="*/ 0 w 3203971"/>
              <a:gd name="connsiteY3" fmla="*/ 1124992 h 1124992"/>
              <a:gd name="connsiteX4" fmla="*/ 0 w 3203971"/>
              <a:gd name="connsiteY4" fmla="*/ 0 h 112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3971" h="1124992">
                <a:moveTo>
                  <a:pt x="0" y="0"/>
                </a:moveTo>
                <a:lnTo>
                  <a:pt x="3203971" y="0"/>
                </a:lnTo>
                <a:lnTo>
                  <a:pt x="3203971" y="1124992"/>
                </a:lnTo>
                <a:lnTo>
                  <a:pt x="0" y="1124992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3360" tIns="121920" rIns="213360" bIns="121920" numCol="1" spcCol="1270" anchor="ctr" anchorCtr="0">
            <a:noAutofit/>
          </a:bodyPr>
          <a:lstStyle/>
          <a:p>
            <a:pPr marL="0" lvl="0" indent="0" algn="ctr" defTabSz="13335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3000" b="1" kern="1200" dirty="0"/>
              <a:t>Strongly Tied </a:t>
            </a:r>
          </a:p>
          <a:p>
            <a:pPr marL="0" lvl="0" indent="0" algn="ctr" defTabSz="13335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3000" b="1" kern="1200" dirty="0"/>
              <a:t>to Medicare</a:t>
            </a: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92B7F61C-9A0E-774F-8835-A4934A9F9B31}"/>
              </a:ext>
            </a:extLst>
          </p:cNvPr>
          <p:cNvSpPr/>
          <p:nvPr/>
        </p:nvSpPr>
        <p:spPr>
          <a:xfrm>
            <a:off x="693567" y="2438171"/>
            <a:ext cx="3403648" cy="3451641"/>
          </a:xfrm>
          <a:custGeom>
            <a:avLst/>
            <a:gdLst>
              <a:gd name="connsiteX0" fmla="*/ 0 w 3203971"/>
              <a:gd name="connsiteY0" fmla="*/ 0 h 3520462"/>
              <a:gd name="connsiteX1" fmla="*/ 3203971 w 3203971"/>
              <a:gd name="connsiteY1" fmla="*/ 0 h 3520462"/>
              <a:gd name="connsiteX2" fmla="*/ 3203971 w 3203971"/>
              <a:gd name="connsiteY2" fmla="*/ 3520462 h 3520462"/>
              <a:gd name="connsiteX3" fmla="*/ 0 w 3203971"/>
              <a:gd name="connsiteY3" fmla="*/ 3520462 h 3520462"/>
              <a:gd name="connsiteX4" fmla="*/ 0 w 3203971"/>
              <a:gd name="connsiteY4" fmla="*/ 0 h 3520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3971" h="3520462">
                <a:moveTo>
                  <a:pt x="0" y="0"/>
                </a:moveTo>
                <a:lnTo>
                  <a:pt x="3203971" y="0"/>
                </a:lnTo>
                <a:lnTo>
                  <a:pt x="3203971" y="3520462"/>
                </a:lnTo>
                <a:lnTo>
                  <a:pt x="0" y="352046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170688" bIns="192024" numCol="1" spcCol="1270" anchor="t" anchorCtr="0">
            <a:noAutofit/>
          </a:bodyPr>
          <a:lstStyle/>
          <a:p>
            <a:pPr marL="228600" lvl="1" indent="-228600" algn="l" defTabSz="106680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2400" kern="1200" dirty="0"/>
              <a:t>Not contracted out</a:t>
            </a:r>
          </a:p>
          <a:p>
            <a:pPr marL="228600" lvl="1" indent="-228600" algn="l" defTabSz="106680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2400" kern="1200" dirty="0"/>
              <a:t>Uses Medicare’s national networks</a:t>
            </a:r>
          </a:p>
          <a:p>
            <a:pPr marL="228600" lvl="1" indent="-228600" algn="l" defTabSz="106680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2400" dirty="0"/>
              <a:t>Providers</a:t>
            </a:r>
            <a:r>
              <a:rPr lang="en-US" sz="2400" kern="1200" dirty="0"/>
              <a:t> accept both </a:t>
            </a:r>
            <a:r>
              <a:rPr lang="en-US" sz="2400" i="1" kern="1200" dirty="0"/>
              <a:t>or neither</a:t>
            </a:r>
          </a:p>
          <a:p>
            <a:pPr marL="228600" lvl="1" indent="-228600" algn="l" defTabSz="106680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2400" kern="1200" dirty="0"/>
              <a:t>Payments based on Medicare’s rates</a:t>
            </a: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86EFD0CB-AF30-7A41-B279-7F59E00DAA78}"/>
              </a:ext>
            </a:extLst>
          </p:cNvPr>
          <p:cNvSpPr/>
          <p:nvPr/>
        </p:nvSpPr>
        <p:spPr>
          <a:xfrm>
            <a:off x="4394176" y="1416424"/>
            <a:ext cx="3403648" cy="1021746"/>
          </a:xfrm>
          <a:custGeom>
            <a:avLst/>
            <a:gdLst>
              <a:gd name="connsiteX0" fmla="*/ 0 w 3203971"/>
              <a:gd name="connsiteY0" fmla="*/ 0 h 1124992"/>
              <a:gd name="connsiteX1" fmla="*/ 3203971 w 3203971"/>
              <a:gd name="connsiteY1" fmla="*/ 0 h 1124992"/>
              <a:gd name="connsiteX2" fmla="*/ 3203971 w 3203971"/>
              <a:gd name="connsiteY2" fmla="*/ 1124992 h 1124992"/>
              <a:gd name="connsiteX3" fmla="*/ 0 w 3203971"/>
              <a:gd name="connsiteY3" fmla="*/ 1124992 h 1124992"/>
              <a:gd name="connsiteX4" fmla="*/ 0 w 3203971"/>
              <a:gd name="connsiteY4" fmla="*/ 0 h 112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3971" h="1124992">
                <a:moveTo>
                  <a:pt x="0" y="0"/>
                </a:moveTo>
                <a:lnTo>
                  <a:pt x="3203971" y="0"/>
                </a:lnTo>
                <a:lnTo>
                  <a:pt x="3203971" y="1124992"/>
                </a:lnTo>
                <a:lnTo>
                  <a:pt x="0" y="1124992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3360" tIns="121920" rIns="213360" bIns="121920" numCol="1" spcCol="1270" anchor="ctr" anchorCtr="0">
            <a:noAutofit/>
          </a:bodyPr>
          <a:lstStyle/>
          <a:p>
            <a:pPr marL="0" lvl="0" indent="0" algn="ctr" defTabSz="13335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3000" b="1" kern="1200" dirty="0"/>
              <a:t>Better than Medicare Today</a:t>
            </a: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F98DDF54-9A6D-484B-A2F5-46B581A066BC}"/>
              </a:ext>
            </a:extLst>
          </p:cNvPr>
          <p:cNvSpPr/>
          <p:nvPr/>
        </p:nvSpPr>
        <p:spPr>
          <a:xfrm>
            <a:off x="4394176" y="2438171"/>
            <a:ext cx="3403648" cy="3451641"/>
          </a:xfrm>
          <a:custGeom>
            <a:avLst/>
            <a:gdLst>
              <a:gd name="connsiteX0" fmla="*/ 0 w 3203971"/>
              <a:gd name="connsiteY0" fmla="*/ 0 h 3520462"/>
              <a:gd name="connsiteX1" fmla="*/ 3203971 w 3203971"/>
              <a:gd name="connsiteY1" fmla="*/ 0 h 3520462"/>
              <a:gd name="connsiteX2" fmla="*/ 3203971 w 3203971"/>
              <a:gd name="connsiteY2" fmla="*/ 3520462 h 3520462"/>
              <a:gd name="connsiteX3" fmla="*/ 0 w 3203971"/>
              <a:gd name="connsiteY3" fmla="*/ 3520462 h 3520462"/>
              <a:gd name="connsiteX4" fmla="*/ 0 w 3203971"/>
              <a:gd name="connsiteY4" fmla="*/ 0 h 3520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3971" h="3520462">
                <a:moveTo>
                  <a:pt x="0" y="0"/>
                </a:moveTo>
                <a:lnTo>
                  <a:pt x="3203971" y="0"/>
                </a:lnTo>
                <a:lnTo>
                  <a:pt x="3203971" y="3520462"/>
                </a:lnTo>
                <a:lnTo>
                  <a:pt x="0" y="352046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170688" bIns="192024" numCol="1" spcCol="1270" anchor="t" anchorCtr="0">
            <a:noAutofit/>
          </a:bodyPr>
          <a:lstStyle/>
          <a:p>
            <a:pPr marL="228600" lvl="1" indent="-228600" algn="l" defTabSz="106680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2400" kern="1200" dirty="0"/>
              <a:t>Cover dentistry, hearing, optometry, pharmacy, full reproductive care</a:t>
            </a:r>
          </a:p>
          <a:p>
            <a:pPr marL="228600" lvl="1" indent="-228600" algn="l" defTabSz="106680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2400" kern="1200" dirty="0"/>
              <a:t>No copays or deductibles</a:t>
            </a:r>
          </a:p>
          <a:p>
            <a:pPr marL="228600" lvl="1" indent="-228600" algn="l" defTabSz="106680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2400" kern="1200" dirty="0"/>
              <a:t>Premium subsidies for lower-income</a:t>
            </a: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528F5DE3-80FC-3D47-9E84-7FE6838692A3}"/>
              </a:ext>
            </a:extLst>
          </p:cNvPr>
          <p:cNvSpPr/>
          <p:nvPr/>
        </p:nvSpPr>
        <p:spPr>
          <a:xfrm>
            <a:off x="8094785" y="1416424"/>
            <a:ext cx="3403648" cy="1021746"/>
          </a:xfrm>
          <a:custGeom>
            <a:avLst/>
            <a:gdLst>
              <a:gd name="connsiteX0" fmla="*/ 0 w 3203971"/>
              <a:gd name="connsiteY0" fmla="*/ 0 h 1124992"/>
              <a:gd name="connsiteX1" fmla="*/ 3203971 w 3203971"/>
              <a:gd name="connsiteY1" fmla="*/ 0 h 1124992"/>
              <a:gd name="connsiteX2" fmla="*/ 3203971 w 3203971"/>
              <a:gd name="connsiteY2" fmla="*/ 1124992 h 1124992"/>
              <a:gd name="connsiteX3" fmla="*/ 0 w 3203971"/>
              <a:gd name="connsiteY3" fmla="*/ 1124992 h 1124992"/>
              <a:gd name="connsiteX4" fmla="*/ 0 w 3203971"/>
              <a:gd name="connsiteY4" fmla="*/ 0 h 112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3971" h="1124992">
                <a:moveTo>
                  <a:pt x="0" y="0"/>
                </a:moveTo>
                <a:lnTo>
                  <a:pt x="3203971" y="0"/>
                </a:lnTo>
                <a:lnTo>
                  <a:pt x="3203971" y="1124992"/>
                </a:lnTo>
                <a:lnTo>
                  <a:pt x="0" y="1124992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3360" tIns="121920" rIns="213360" bIns="121920" numCol="1" spcCol="1270" anchor="ctr" anchorCtr="0">
            <a:noAutofit/>
          </a:bodyPr>
          <a:lstStyle/>
          <a:p>
            <a:pPr marL="0" lvl="0" indent="0" algn="ctr" defTabSz="13335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3000" b="1" kern="1200" dirty="0"/>
              <a:t>Starts Big </a:t>
            </a:r>
          </a:p>
          <a:p>
            <a:pPr marL="0" lvl="0" indent="0" algn="ctr" defTabSz="13335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3000" b="1" kern="1200" dirty="0"/>
              <a:t>and Grows</a:t>
            </a: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02943812-7C6D-454D-8C7D-D33F68BA6A1D}"/>
              </a:ext>
            </a:extLst>
          </p:cNvPr>
          <p:cNvSpPr/>
          <p:nvPr/>
        </p:nvSpPr>
        <p:spPr>
          <a:xfrm>
            <a:off x="8094785" y="2438171"/>
            <a:ext cx="3403648" cy="3451641"/>
          </a:xfrm>
          <a:custGeom>
            <a:avLst/>
            <a:gdLst>
              <a:gd name="connsiteX0" fmla="*/ 0 w 3203971"/>
              <a:gd name="connsiteY0" fmla="*/ 0 h 3520462"/>
              <a:gd name="connsiteX1" fmla="*/ 3203971 w 3203971"/>
              <a:gd name="connsiteY1" fmla="*/ 0 h 3520462"/>
              <a:gd name="connsiteX2" fmla="*/ 3203971 w 3203971"/>
              <a:gd name="connsiteY2" fmla="*/ 3520462 h 3520462"/>
              <a:gd name="connsiteX3" fmla="*/ 0 w 3203971"/>
              <a:gd name="connsiteY3" fmla="*/ 3520462 h 3520462"/>
              <a:gd name="connsiteX4" fmla="*/ 0 w 3203971"/>
              <a:gd name="connsiteY4" fmla="*/ 0 h 3520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3971" h="3520462">
                <a:moveTo>
                  <a:pt x="0" y="0"/>
                </a:moveTo>
                <a:lnTo>
                  <a:pt x="3203971" y="0"/>
                </a:lnTo>
                <a:lnTo>
                  <a:pt x="3203971" y="3520462"/>
                </a:lnTo>
                <a:lnTo>
                  <a:pt x="0" y="352046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170688" bIns="192024" numCol="1" spcCol="1270" anchor="t" anchorCtr="0">
            <a:noAutofit/>
          </a:bodyPr>
          <a:lstStyle/>
          <a:p>
            <a:pPr marL="228600" lvl="1" indent="-228600" algn="l" defTabSz="106680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2400" kern="1200" dirty="0"/>
              <a:t>Allow individuals, employers, and state Medicaid plans to opt in</a:t>
            </a:r>
          </a:p>
          <a:p>
            <a:pPr marL="228600" lvl="1" indent="-228600" algn="l" defTabSz="106680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r>
              <a:rPr lang="en-US" sz="2400" dirty="0"/>
              <a:t>A</a:t>
            </a:r>
            <a:r>
              <a:rPr lang="en-US" sz="2400" kern="1200" dirty="0"/>
              <a:t>uto-enroll uninsured (allow anyone to opt out)</a:t>
            </a:r>
          </a:p>
        </p:txBody>
      </p:sp>
    </p:spTree>
    <p:extLst>
      <p:ext uri="{BB962C8B-B14F-4D97-AF65-F5344CB8AC3E}">
        <p14:creationId xmlns:p14="http://schemas.microsoft.com/office/powerpoint/2010/main" val="67833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uiExpand="1" build="p" animBg="1"/>
      <p:bldP spid="19" grpId="0" animBg="1"/>
      <p:bldP spid="20" grpId="0" uiExpand="1" build="p" animBg="1"/>
      <p:bldP spid="21" grpId="0" animBg="1"/>
      <p:bldP spid="22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6E97D-8857-C244-8194-D7FF29398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 Best-Case Public Option</a:t>
            </a:r>
            <a:endParaRPr lang="en-US" sz="5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A065B2-5AA1-A842-91FC-BF7FE54BFFE4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https://</a:t>
            </a:r>
            <a:r>
              <a:rPr lang="en-US" dirty="0" err="1"/>
              <a:t>pnhp.org</a:t>
            </a:r>
            <a:r>
              <a:rPr lang="en-US" dirty="0"/>
              <a:t>/2010/03/09/wheelbarrow-parable-part-2-2/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http://</a:t>
            </a:r>
            <a:r>
              <a:rPr lang="en-US" dirty="0" err="1"/>
              <a:t>www.sharedprosperity.org</a:t>
            </a:r>
            <a:r>
              <a:rPr lang="en-US" dirty="0"/>
              <a:t>/bp180.html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https://</a:t>
            </a:r>
            <a:r>
              <a:rPr lang="en-US" dirty="0" err="1"/>
              <a:t>www.jacobhacker.com</a:t>
            </a:r>
            <a:r>
              <a:rPr lang="en-US" dirty="0"/>
              <a:t>/assets/3_hacker_public_plan_august_2009.pdf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Accessed Sept 5 2020</a:t>
            </a: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BF08F91C-B5D1-A84D-AC59-8EEDC273938B}"/>
              </a:ext>
            </a:extLst>
          </p:cNvPr>
          <p:cNvSpPr/>
          <p:nvPr/>
        </p:nvSpPr>
        <p:spPr>
          <a:xfrm>
            <a:off x="693567" y="1416424"/>
            <a:ext cx="3403648" cy="1021746"/>
          </a:xfrm>
          <a:custGeom>
            <a:avLst/>
            <a:gdLst>
              <a:gd name="connsiteX0" fmla="*/ 0 w 3203971"/>
              <a:gd name="connsiteY0" fmla="*/ 0 h 1124992"/>
              <a:gd name="connsiteX1" fmla="*/ 3203971 w 3203971"/>
              <a:gd name="connsiteY1" fmla="*/ 0 h 1124992"/>
              <a:gd name="connsiteX2" fmla="*/ 3203971 w 3203971"/>
              <a:gd name="connsiteY2" fmla="*/ 1124992 h 1124992"/>
              <a:gd name="connsiteX3" fmla="*/ 0 w 3203971"/>
              <a:gd name="connsiteY3" fmla="*/ 1124992 h 1124992"/>
              <a:gd name="connsiteX4" fmla="*/ 0 w 3203971"/>
              <a:gd name="connsiteY4" fmla="*/ 0 h 112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3971" h="1124992">
                <a:moveTo>
                  <a:pt x="0" y="0"/>
                </a:moveTo>
                <a:lnTo>
                  <a:pt x="3203971" y="0"/>
                </a:lnTo>
                <a:lnTo>
                  <a:pt x="3203971" y="1124992"/>
                </a:lnTo>
                <a:lnTo>
                  <a:pt x="0" y="1124992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3360" tIns="121920" rIns="213360" bIns="121920" numCol="1" spcCol="1270" anchor="ctr" anchorCtr="0">
            <a:noAutofit/>
          </a:bodyPr>
          <a:lstStyle/>
          <a:p>
            <a:pPr marL="0" lvl="0" indent="0" algn="ctr" defTabSz="13335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3000" b="1" kern="1200" dirty="0"/>
              <a:t>Strongly Tied </a:t>
            </a:r>
          </a:p>
          <a:p>
            <a:pPr marL="0" lvl="0" indent="0" algn="ctr" defTabSz="13335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3000" b="1" kern="1200" dirty="0"/>
              <a:t>to Medicare</a:t>
            </a: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92B7F61C-9A0E-774F-8835-A4934A9F9B31}"/>
              </a:ext>
            </a:extLst>
          </p:cNvPr>
          <p:cNvSpPr/>
          <p:nvPr/>
        </p:nvSpPr>
        <p:spPr>
          <a:xfrm>
            <a:off x="693567" y="2438171"/>
            <a:ext cx="3403648" cy="3451641"/>
          </a:xfrm>
          <a:custGeom>
            <a:avLst/>
            <a:gdLst>
              <a:gd name="connsiteX0" fmla="*/ 0 w 3203971"/>
              <a:gd name="connsiteY0" fmla="*/ 0 h 3520462"/>
              <a:gd name="connsiteX1" fmla="*/ 3203971 w 3203971"/>
              <a:gd name="connsiteY1" fmla="*/ 0 h 3520462"/>
              <a:gd name="connsiteX2" fmla="*/ 3203971 w 3203971"/>
              <a:gd name="connsiteY2" fmla="*/ 3520462 h 3520462"/>
              <a:gd name="connsiteX3" fmla="*/ 0 w 3203971"/>
              <a:gd name="connsiteY3" fmla="*/ 3520462 h 3520462"/>
              <a:gd name="connsiteX4" fmla="*/ 0 w 3203971"/>
              <a:gd name="connsiteY4" fmla="*/ 0 h 3520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3971" h="3520462">
                <a:moveTo>
                  <a:pt x="0" y="0"/>
                </a:moveTo>
                <a:lnTo>
                  <a:pt x="3203971" y="0"/>
                </a:lnTo>
                <a:lnTo>
                  <a:pt x="3203971" y="3520462"/>
                </a:lnTo>
                <a:lnTo>
                  <a:pt x="0" y="352046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170688" bIns="192024" numCol="1" spcCol="1270" anchor="t" anchorCtr="0">
            <a:noAutofit/>
          </a:bodyPr>
          <a:lstStyle/>
          <a:p>
            <a:pPr marL="228600" lvl="1" indent="-228600" algn="l" defTabSz="106680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endParaRPr lang="en-US" sz="2400" kern="1200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86EFD0CB-AF30-7A41-B279-7F59E00DAA78}"/>
              </a:ext>
            </a:extLst>
          </p:cNvPr>
          <p:cNvSpPr/>
          <p:nvPr/>
        </p:nvSpPr>
        <p:spPr>
          <a:xfrm>
            <a:off x="4394176" y="1416424"/>
            <a:ext cx="3403648" cy="1021746"/>
          </a:xfrm>
          <a:custGeom>
            <a:avLst/>
            <a:gdLst>
              <a:gd name="connsiteX0" fmla="*/ 0 w 3203971"/>
              <a:gd name="connsiteY0" fmla="*/ 0 h 1124992"/>
              <a:gd name="connsiteX1" fmla="*/ 3203971 w 3203971"/>
              <a:gd name="connsiteY1" fmla="*/ 0 h 1124992"/>
              <a:gd name="connsiteX2" fmla="*/ 3203971 w 3203971"/>
              <a:gd name="connsiteY2" fmla="*/ 1124992 h 1124992"/>
              <a:gd name="connsiteX3" fmla="*/ 0 w 3203971"/>
              <a:gd name="connsiteY3" fmla="*/ 1124992 h 1124992"/>
              <a:gd name="connsiteX4" fmla="*/ 0 w 3203971"/>
              <a:gd name="connsiteY4" fmla="*/ 0 h 112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3971" h="1124992">
                <a:moveTo>
                  <a:pt x="0" y="0"/>
                </a:moveTo>
                <a:lnTo>
                  <a:pt x="3203971" y="0"/>
                </a:lnTo>
                <a:lnTo>
                  <a:pt x="3203971" y="1124992"/>
                </a:lnTo>
                <a:lnTo>
                  <a:pt x="0" y="1124992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3360" tIns="121920" rIns="213360" bIns="121920" numCol="1" spcCol="1270" anchor="ctr" anchorCtr="0">
            <a:noAutofit/>
          </a:bodyPr>
          <a:lstStyle/>
          <a:p>
            <a:pPr marL="0" lvl="0" indent="0" algn="ctr" defTabSz="13335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3000" b="1" kern="1200" dirty="0"/>
              <a:t>Better than Medicare Today</a:t>
            </a: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F98DDF54-9A6D-484B-A2F5-46B581A066BC}"/>
              </a:ext>
            </a:extLst>
          </p:cNvPr>
          <p:cNvSpPr/>
          <p:nvPr/>
        </p:nvSpPr>
        <p:spPr>
          <a:xfrm>
            <a:off x="4394176" y="2438171"/>
            <a:ext cx="3403648" cy="3451641"/>
          </a:xfrm>
          <a:custGeom>
            <a:avLst/>
            <a:gdLst>
              <a:gd name="connsiteX0" fmla="*/ 0 w 3203971"/>
              <a:gd name="connsiteY0" fmla="*/ 0 h 3520462"/>
              <a:gd name="connsiteX1" fmla="*/ 3203971 w 3203971"/>
              <a:gd name="connsiteY1" fmla="*/ 0 h 3520462"/>
              <a:gd name="connsiteX2" fmla="*/ 3203971 w 3203971"/>
              <a:gd name="connsiteY2" fmla="*/ 3520462 h 3520462"/>
              <a:gd name="connsiteX3" fmla="*/ 0 w 3203971"/>
              <a:gd name="connsiteY3" fmla="*/ 3520462 h 3520462"/>
              <a:gd name="connsiteX4" fmla="*/ 0 w 3203971"/>
              <a:gd name="connsiteY4" fmla="*/ 0 h 3520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3971" h="3520462">
                <a:moveTo>
                  <a:pt x="0" y="0"/>
                </a:moveTo>
                <a:lnTo>
                  <a:pt x="3203971" y="0"/>
                </a:lnTo>
                <a:lnTo>
                  <a:pt x="3203971" y="3520462"/>
                </a:lnTo>
                <a:lnTo>
                  <a:pt x="0" y="352046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170688" bIns="192024" numCol="1" spcCol="1270" anchor="t" anchorCtr="0">
            <a:noAutofit/>
          </a:bodyPr>
          <a:lstStyle/>
          <a:p>
            <a:pPr marL="228600" lvl="1" indent="-228600" algn="l" defTabSz="106680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endParaRPr lang="en-US" sz="2400" kern="1200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528F5DE3-80FC-3D47-9E84-7FE6838692A3}"/>
              </a:ext>
            </a:extLst>
          </p:cNvPr>
          <p:cNvSpPr/>
          <p:nvPr/>
        </p:nvSpPr>
        <p:spPr>
          <a:xfrm>
            <a:off x="8094785" y="1416424"/>
            <a:ext cx="3403648" cy="1021746"/>
          </a:xfrm>
          <a:custGeom>
            <a:avLst/>
            <a:gdLst>
              <a:gd name="connsiteX0" fmla="*/ 0 w 3203971"/>
              <a:gd name="connsiteY0" fmla="*/ 0 h 1124992"/>
              <a:gd name="connsiteX1" fmla="*/ 3203971 w 3203971"/>
              <a:gd name="connsiteY1" fmla="*/ 0 h 1124992"/>
              <a:gd name="connsiteX2" fmla="*/ 3203971 w 3203971"/>
              <a:gd name="connsiteY2" fmla="*/ 1124992 h 1124992"/>
              <a:gd name="connsiteX3" fmla="*/ 0 w 3203971"/>
              <a:gd name="connsiteY3" fmla="*/ 1124992 h 1124992"/>
              <a:gd name="connsiteX4" fmla="*/ 0 w 3203971"/>
              <a:gd name="connsiteY4" fmla="*/ 0 h 112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3971" h="1124992">
                <a:moveTo>
                  <a:pt x="0" y="0"/>
                </a:moveTo>
                <a:lnTo>
                  <a:pt x="3203971" y="0"/>
                </a:lnTo>
                <a:lnTo>
                  <a:pt x="3203971" y="1124992"/>
                </a:lnTo>
                <a:lnTo>
                  <a:pt x="0" y="1124992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3360" tIns="121920" rIns="213360" bIns="121920" numCol="1" spcCol="1270" anchor="ctr" anchorCtr="0">
            <a:noAutofit/>
          </a:bodyPr>
          <a:lstStyle/>
          <a:p>
            <a:pPr marL="0" lvl="0" indent="0" algn="ctr" defTabSz="13335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3000" b="1" kern="1200" dirty="0"/>
              <a:t>Starts Big </a:t>
            </a:r>
          </a:p>
          <a:p>
            <a:pPr marL="0" lvl="0" indent="0" algn="ctr" defTabSz="13335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3000" b="1" kern="1200" dirty="0"/>
              <a:t>and Grows</a:t>
            </a: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02943812-7C6D-454D-8C7D-D33F68BA6A1D}"/>
              </a:ext>
            </a:extLst>
          </p:cNvPr>
          <p:cNvSpPr/>
          <p:nvPr/>
        </p:nvSpPr>
        <p:spPr>
          <a:xfrm>
            <a:off x="8094785" y="2438171"/>
            <a:ext cx="3403648" cy="3451641"/>
          </a:xfrm>
          <a:custGeom>
            <a:avLst/>
            <a:gdLst>
              <a:gd name="connsiteX0" fmla="*/ 0 w 3203971"/>
              <a:gd name="connsiteY0" fmla="*/ 0 h 3520462"/>
              <a:gd name="connsiteX1" fmla="*/ 3203971 w 3203971"/>
              <a:gd name="connsiteY1" fmla="*/ 0 h 3520462"/>
              <a:gd name="connsiteX2" fmla="*/ 3203971 w 3203971"/>
              <a:gd name="connsiteY2" fmla="*/ 3520462 h 3520462"/>
              <a:gd name="connsiteX3" fmla="*/ 0 w 3203971"/>
              <a:gd name="connsiteY3" fmla="*/ 3520462 h 3520462"/>
              <a:gd name="connsiteX4" fmla="*/ 0 w 3203971"/>
              <a:gd name="connsiteY4" fmla="*/ 0 h 3520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3971" h="3520462">
                <a:moveTo>
                  <a:pt x="0" y="0"/>
                </a:moveTo>
                <a:lnTo>
                  <a:pt x="3203971" y="0"/>
                </a:lnTo>
                <a:lnTo>
                  <a:pt x="3203971" y="3520462"/>
                </a:lnTo>
                <a:lnTo>
                  <a:pt x="0" y="352046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170688" bIns="192024" numCol="1" spcCol="1270" anchor="t" anchorCtr="0">
            <a:noAutofit/>
          </a:bodyPr>
          <a:lstStyle/>
          <a:p>
            <a:pPr marL="228600" lvl="1" indent="-228600" algn="l" defTabSz="106680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har char="•"/>
            </a:pPr>
            <a:endParaRPr lang="en-US" sz="2400" kern="1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8F24E2-960E-984B-89E5-8E14558316A1}"/>
              </a:ext>
            </a:extLst>
          </p:cNvPr>
          <p:cNvSpPr/>
          <p:nvPr/>
        </p:nvSpPr>
        <p:spPr>
          <a:xfrm>
            <a:off x="1119352" y="2711668"/>
            <a:ext cx="9953296" cy="2827283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If the public option continues to gain political traction,</a:t>
            </a:r>
          </a:p>
          <a:p>
            <a:pPr algn="ctr"/>
            <a:r>
              <a:rPr lang="en-US" sz="4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pay attention to how closely </a:t>
            </a:r>
          </a:p>
          <a:p>
            <a:pPr algn="ctr"/>
            <a:r>
              <a:rPr lang="en-US" sz="4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 matches these ideals</a:t>
            </a:r>
          </a:p>
        </p:txBody>
      </p:sp>
    </p:spTree>
    <p:extLst>
      <p:ext uri="{BB962C8B-B14F-4D97-AF65-F5344CB8AC3E}">
        <p14:creationId xmlns:p14="http://schemas.microsoft.com/office/powerpoint/2010/main" val="188199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PNHP Master Templat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008C81"/>
      </a:accent1>
      <a:accent2>
        <a:srgbClr val="9F2936"/>
      </a:accent2>
      <a:accent3>
        <a:srgbClr val="FF9300"/>
      </a:accent3>
      <a:accent4>
        <a:srgbClr val="00539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spcAft>
            <a:spcPts val="1200"/>
          </a:spcAft>
          <a:defRPr sz="2400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29552</TotalTime>
  <Words>327</Words>
  <Application>Microsoft Macintosh PowerPoint</Application>
  <PresentationFormat>Widescreen</PresentationFormat>
  <Paragraphs>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The USA has Medicare today because  These Guys Failed</vt:lpstr>
      <vt:lpstr>PowerPoint Presentation</vt:lpstr>
      <vt:lpstr>A Best-Case Public Option</vt:lpstr>
      <vt:lpstr>A Best-Case Public Option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Weisbart</dc:creator>
  <cp:lastModifiedBy>Ed Weisbart</cp:lastModifiedBy>
  <cp:revision>1943</cp:revision>
  <cp:lastPrinted>2019-04-06T23:08:14Z</cp:lastPrinted>
  <dcterms:created xsi:type="dcterms:W3CDTF">2016-11-02T21:04:26Z</dcterms:created>
  <dcterms:modified xsi:type="dcterms:W3CDTF">2020-10-27T14:13:40Z</dcterms:modified>
</cp:coreProperties>
</file>