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324" r:id="rId2"/>
    <p:sldId id="259" r:id="rId3"/>
    <p:sldId id="261" r:id="rId4"/>
    <p:sldId id="355" r:id="rId5"/>
    <p:sldId id="301" r:id="rId6"/>
    <p:sldId id="302" r:id="rId7"/>
    <p:sldId id="316" r:id="rId8"/>
    <p:sldId id="338" r:id="rId9"/>
    <p:sldId id="299" r:id="rId10"/>
    <p:sldId id="320" r:id="rId11"/>
    <p:sldId id="322" r:id="rId12"/>
    <p:sldId id="342" r:id="rId13"/>
    <p:sldId id="340" r:id="rId14"/>
    <p:sldId id="339" r:id="rId15"/>
    <p:sldId id="319" r:id="rId16"/>
    <p:sldId id="327" r:id="rId17"/>
    <p:sldId id="411" r:id="rId18"/>
    <p:sldId id="263" r:id="rId19"/>
    <p:sldId id="346" r:id="rId20"/>
    <p:sldId id="308" r:id="rId21"/>
    <p:sldId id="332" r:id="rId22"/>
    <p:sldId id="389" r:id="rId23"/>
    <p:sldId id="390" r:id="rId24"/>
    <p:sldId id="391" r:id="rId25"/>
    <p:sldId id="392" r:id="rId26"/>
    <p:sldId id="393" r:id="rId27"/>
    <p:sldId id="394" r:id="rId28"/>
    <p:sldId id="395" r:id="rId29"/>
    <p:sldId id="396" r:id="rId30"/>
    <p:sldId id="397" r:id="rId31"/>
    <p:sldId id="398" r:id="rId32"/>
    <p:sldId id="399" r:id="rId33"/>
    <p:sldId id="400" r:id="rId34"/>
    <p:sldId id="401" r:id="rId35"/>
    <p:sldId id="402" r:id="rId36"/>
    <p:sldId id="403" r:id="rId37"/>
    <p:sldId id="404" r:id="rId38"/>
    <p:sldId id="405" r:id="rId39"/>
    <p:sldId id="406" r:id="rId40"/>
    <p:sldId id="407" r:id="rId41"/>
    <p:sldId id="408" r:id="rId42"/>
    <p:sldId id="409" r:id="rId43"/>
    <p:sldId id="410"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DCC0A72-38A7-224E-8808-356E6B354701}">
          <p14:sldIdLst>
            <p14:sldId id="324"/>
            <p14:sldId id="259"/>
            <p14:sldId id="261"/>
            <p14:sldId id="355"/>
            <p14:sldId id="301"/>
            <p14:sldId id="302"/>
            <p14:sldId id="316"/>
            <p14:sldId id="338"/>
            <p14:sldId id="299"/>
            <p14:sldId id="320"/>
            <p14:sldId id="322"/>
            <p14:sldId id="342"/>
            <p14:sldId id="340"/>
            <p14:sldId id="339"/>
            <p14:sldId id="319"/>
            <p14:sldId id="327"/>
            <p14:sldId id="411"/>
            <p14:sldId id="263"/>
            <p14:sldId id="346"/>
            <p14:sldId id="308"/>
            <p14:sldId id="332"/>
            <p14:sldId id="389"/>
            <p14:sldId id="390"/>
            <p14:sldId id="391"/>
            <p14:sldId id="392"/>
            <p14:sldId id="393"/>
            <p14:sldId id="394"/>
            <p14:sldId id="395"/>
            <p14:sldId id="396"/>
            <p14:sldId id="397"/>
            <p14:sldId id="398"/>
            <p14:sldId id="399"/>
            <p14:sldId id="400"/>
            <p14:sldId id="401"/>
            <p14:sldId id="402"/>
            <p14:sldId id="403"/>
            <p14:sldId id="404"/>
            <p14:sldId id="405"/>
            <p14:sldId id="406"/>
          </p14:sldIdLst>
        </p14:section>
        <p14:section name="Untitled Section" id="{CA297EAF-EB88-304A-9074-F017F628FDFA}">
          <p14:sldIdLst>
            <p14:sldId id="407"/>
            <p14:sldId id="408"/>
            <p14:sldId id="409"/>
            <p14:sldId id="41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Harriso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F9E93D"/>
    <a:srgbClr val="76BBFF"/>
    <a:srgbClr val="B6CFF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45" autoAdjust="0"/>
    <p:restoredTop sz="94169" autoAdjust="0"/>
  </p:normalViewPr>
  <p:slideViewPr>
    <p:cSldViewPr snapToGrid="0" snapToObjects="1">
      <p:cViewPr varScale="1">
        <p:scale>
          <a:sx n="101" d="100"/>
          <a:sy n="101" d="100"/>
        </p:scale>
        <p:origin x="1360" y="192"/>
      </p:cViewPr>
      <p:guideLst>
        <p:guide orient="horz" pos="2160"/>
        <p:guide pos="2880"/>
      </p:guideLst>
    </p:cSldViewPr>
  </p:slideViewPr>
  <p:outlineViewPr>
    <p:cViewPr>
      <p:scale>
        <a:sx n="33" d="100"/>
        <a:sy n="33" d="100"/>
      </p:scale>
      <p:origin x="0" y="88208"/>
    </p:cViewPr>
  </p:outlineViewPr>
  <p:notesTextViewPr>
    <p:cViewPr>
      <p:scale>
        <a:sx n="100" d="100"/>
        <a:sy n="100" d="100"/>
      </p:scale>
      <p:origin x="0" y="0"/>
    </p:cViewPr>
  </p:notesTextViewPr>
  <p:notesViewPr>
    <p:cSldViewPr snapToGrid="0" snapToObjects="1">
      <p:cViewPr varScale="1">
        <p:scale>
          <a:sx n="79" d="100"/>
          <a:sy n="79" d="100"/>
        </p:scale>
        <p:origin x="-228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813620771661602E-2"/>
          <c:y val="3.3600614961004499E-2"/>
          <c:w val="0.85695985566080302"/>
          <c:h val="0.79939903724737604"/>
        </c:manualLayout>
      </c:layout>
      <c:lineChart>
        <c:grouping val="standard"/>
        <c:varyColors val="0"/>
        <c:ser>
          <c:idx val="0"/>
          <c:order val="0"/>
          <c:tx>
            <c:strRef>
              <c:f>Sheet1!$B$1</c:f>
              <c:strCache>
                <c:ptCount val="1"/>
                <c:pt idx="0">
                  <c:v>Large Metro County</c:v>
                </c:pt>
              </c:strCache>
            </c:strRef>
          </c:tx>
          <c:spPr>
            <a:ln w="76200" cap="rnd">
              <a:solidFill>
                <a:schemeClr val="accent1"/>
              </a:solidFill>
              <a:round/>
            </a:ln>
            <a:effectLst>
              <a:glow rad="76200">
                <a:schemeClr val="bg2">
                  <a:lumMod val="75000"/>
                </a:schemeClr>
              </a:glow>
              <a:outerShdw blurRad="50800" dist="38100" dir="2700000" algn="tl" rotWithShape="0">
                <a:schemeClr val="bg2">
                  <a:lumMod val="60000"/>
                  <a:lumOff val="40000"/>
                  <a:alpha val="43000"/>
                </a:schemeClr>
              </a:outerShdw>
            </a:effectLst>
          </c:spPr>
          <c:marker>
            <c:symbol val="none"/>
          </c:marker>
          <c:dLbls>
            <c:dLbl>
              <c:idx val="1"/>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74D-984A-BE30-D490D9A0E3D7}"/>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1991</c:v>
                </c:pt>
                <c:pt idx="1">
                  <c:v>2015</c:v>
                </c:pt>
              </c:numCache>
            </c:numRef>
          </c:cat>
          <c:val>
            <c:numRef>
              <c:f>Sheet1!$B$2:$B$3</c:f>
              <c:numCache>
                <c:formatCode>General</c:formatCode>
                <c:ptCount val="2"/>
                <c:pt idx="0">
                  <c:v>75.7</c:v>
                </c:pt>
                <c:pt idx="1">
                  <c:v>80</c:v>
                </c:pt>
              </c:numCache>
            </c:numRef>
          </c:val>
          <c:smooth val="0"/>
          <c:extLst>
            <c:ext xmlns:c16="http://schemas.microsoft.com/office/drawing/2014/chart" uri="{C3380CC4-5D6E-409C-BE32-E72D297353CC}">
              <c16:uniqueId val="{00000000-574D-984A-BE30-D490D9A0E3D7}"/>
            </c:ext>
          </c:extLst>
        </c:ser>
        <c:ser>
          <c:idx val="1"/>
          <c:order val="1"/>
          <c:tx>
            <c:strRef>
              <c:f>Sheet1!$C$1</c:f>
              <c:strCache>
                <c:ptCount val="1"/>
                <c:pt idx="0">
                  <c:v>Rural Non-Metro County</c:v>
                </c:pt>
              </c:strCache>
            </c:strRef>
          </c:tx>
          <c:spPr>
            <a:ln w="76200" cap="rnd">
              <a:solidFill>
                <a:schemeClr val="accent2"/>
              </a:solidFill>
              <a:round/>
            </a:ln>
            <a:effectLst>
              <a:glow rad="127000">
                <a:schemeClr val="accent2">
                  <a:lumMod val="50000"/>
                </a:schemeClr>
              </a:glow>
              <a:outerShdw blurRad="50800" dist="38100" dir="5400000" algn="tl" rotWithShape="0">
                <a:schemeClr val="accent2">
                  <a:lumMod val="75000"/>
                  <a:alpha val="43000"/>
                </a:schemeClr>
              </a:outerShdw>
            </a:effectLst>
          </c:spPr>
          <c:marker>
            <c:symbol val="none"/>
          </c:marker>
          <c:dPt>
            <c:idx val="1"/>
            <c:bubble3D val="0"/>
            <c:spPr>
              <a:ln w="76200" cap="rnd">
                <a:solidFill>
                  <a:schemeClr val="accent2"/>
                </a:solidFill>
                <a:round/>
              </a:ln>
              <a:effectLst>
                <a:glow rad="88900">
                  <a:schemeClr val="accent2">
                    <a:lumMod val="50000"/>
                  </a:schemeClr>
                </a:glow>
              </a:effectLst>
            </c:spPr>
            <c:extLst>
              <c:ext xmlns:c16="http://schemas.microsoft.com/office/drawing/2014/chart" uri="{C3380CC4-5D6E-409C-BE32-E72D297353CC}">
                <c16:uniqueId val="{00000005-574D-984A-BE30-D490D9A0E3D7}"/>
              </c:ext>
            </c:extLst>
          </c:dPt>
          <c:dLbls>
            <c:dLbl>
              <c:idx val="1"/>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74D-984A-BE30-D490D9A0E3D7}"/>
                </c:ext>
              </c:extLst>
            </c:dLbl>
            <c:spPr>
              <a:noFill/>
              <a:ln>
                <a:noFill/>
              </a:ln>
              <a:effectLst/>
            </c:spPr>
            <c:txPr>
              <a:bodyPr rot="0" spcFirstLastPara="1" vertOverflow="ellipsis" vert="horz" wrap="square" lIns="38100" tIns="19050" rIns="38100" bIns="19050" anchor="ctr" anchorCtr="1">
                <a:spAutoFit/>
              </a:bodyPr>
              <a:lstStyle/>
              <a:p>
                <a:pPr>
                  <a:defRPr lang="en-US" sz="2000" b="0" i="0" u="none" strike="noStrike" kern="1200" baseline="0">
                    <a:solidFill>
                      <a:schemeClr val="bg1"/>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1991</c:v>
                </c:pt>
                <c:pt idx="1">
                  <c:v>2015</c:v>
                </c:pt>
              </c:numCache>
            </c:numRef>
          </c:cat>
          <c:val>
            <c:numRef>
              <c:f>Sheet1!$C$2:$C$3</c:f>
              <c:numCache>
                <c:formatCode>General</c:formatCode>
                <c:ptCount val="2"/>
                <c:pt idx="0">
                  <c:v>75.3</c:v>
                </c:pt>
                <c:pt idx="1">
                  <c:v>77</c:v>
                </c:pt>
              </c:numCache>
            </c:numRef>
          </c:val>
          <c:smooth val="0"/>
          <c:extLst>
            <c:ext xmlns:c16="http://schemas.microsoft.com/office/drawing/2014/chart" uri="{C3380CC4-5D6E-409C-BE32-E72D297353CC}">
              <c16:uniqueId val="{00000003-574D-984A-BE30-D490D9A0E3D7}"/>
            </c:ext>
          </c:extLst>
        </c:ser>
        <c:dLbls>
          <c:showLegendKey val="0"/>
          <c:showVal val="0"/>
          <c:showCatName val="0"/>
          <c:showSerName val="0"/>
          <c:showPercent val="0"/>
          <c:showBubbleSize val="0"/>
        </c:dLbls>
        <c:smooth val="0"/>
        <c:axId val="-2110974312"/>
        <c:axId val="-2124728696"/>
      </c:lineChart>
      <c:catAx>
        <c:axId val="-2110974312"/>
        <c:scaling>
          <c:orientation val="minMax"/>
        </c:scaling>
        <c:delete val="0"/>
        <c:axPos val="b"/>
        <c:numFmt formatCode="General" sourceLinked="1"/>
        <c:majorTickMark val="none"/>
        <c:minorTickMark val="none"/>
        <c:tickLblPos val="nextTo"/>
        <c:spPr>
          <a:noFill/>
          <a:ln w="25400" cap="flat" cmpd="sng" algn="ctr">
            <a:solidFill>
              <a:schemeClr val="bg1"/>
            </a:solidFill>
            <a:round/>
          </a:ln>
          <a:effectLst/>
        </c:spPr>
        <c:txPr>
          <a:bodyPr rot="-60000000" spcFirstLastPara="1" vertOverflow="ellipsis" vert="horz" wrap="square" anchor="ctr" anchorCtr="1"/>
          <a:lstStyle/>
          <a:p>
            <a:pPr>
              <a:defRPr sz="2800" b="0" i="0" u="none" strike="noStrike" kern="1200" baseline="0">
                <a:solidFill>
                  <a:schemeClr val="bg2">
                    <a:lumMod val="75000"/>
                  </a:schemeClr>
                </a:solidFill>
                <a:latin typeface="+mn-lt"/>
                <a:ea typeface="+mn-ea"/>
                <a:cs typeface="+mn-cs"/>
              </a:defRPr>
            </a:pPr>
            <a:endParaRPr lang="en-US"/>
          </a:p>
        </c:txPr>
        <c:crossAx val="-2124728696"/>
        <c:crosses val="autoZero"/>
        <c:auto val="1"/>
        <c:lblAlgn val="ctr"/>
        <c:lblOffset val="100"/>
        <c:noMultiLvlLbl val="0"/>
      </c:catAx>
      <c:valAx>
        <c:axId val="-2124728696"/>
        <c:scaling>
          <c:orientation val="minMax"/>
          <c:max val="80.5"/>
          <c:min val="75"/>
        </c:scaling>
        <c:delete val="1"/>
        <c:axPos val="l"/>
        <c:numFmt formatCode="General" sourceLinked="1"/>
        <c:majorTickMark val="out"/>
        <c:minorTickMark val="none"/>
        <c:tickLblPos val="nextTo"/>
        <c:crossAx val="-2110974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bg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728829196078E-2"/>
          <c:y val="3.1089936359579101E-2"/>
          <c:w val="0.91178484841983298"/>
          <c:h val="0.87500036536189396"/>
        </c:manualLayout>
      </c:layout>
      <c:ofPieChart>
        <c:ofPieType val="bar"/>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E98-1C4D-A6F2-42DB312AAE5E}"/>
              </c:ext>
            </c:extLst>
          </c:dPt>
          <c:dPt>
            <c:idx val="1"/>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3-CE98-1C4D-A6F2-42DB312AAE5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CE98-1C4D-A6F2-42DB312AAE5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6-CE98-1C4D-A6F2-42DB312AAE5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5-CE98-1C4D-A6F2-42DB312AAE5E}"/>
              </c:ext>
            </c:extLst>
          </c:dPt>
          <c:dPt>
            <c:idx val="5"/>
            <c:bubble3D val="0"/>
            <c:spPr>
              <a:solidFill>
                <a:schemeClr val="accent2"/>
              </a:solidFill>
              <a:ln w="19050">
                <a:solidFill>
                  <a:schemeClr val="bg1"/>
                </a:solidFill>
              </a:ln>
              <a:effectLst/>
            </c:spPr>
            <c:extLst>
              <c:ext xmlns:c16="http://schemas.microsoft.com/office/drawing/2014/chart" uri="{C3380CC4-5D6E-409C-BE32-E72D297353CC}">
                <c16:uniqueId val="{00000002-CE98-1C4D-A6F2-42DB312AAE5E}"/>
              </c:ext>
            </c:extLst>
          </c:dPt>
          <c:cat>
            <c:strRef>
              <c:f>Sheet1!$A$2:$A$6</c:f>
              <c:strCache>
                <c:ptCount val="5"/>
                <c:pt idx="0">
                  <c:v>Got care</c:v>
                </c:pt>
                <c:pt idx="1">
                  <c:v>Could not afford</c:v>
                </c:pt>
                <c:pt idx="2">
                  <c:v>Location too far</c:v>
                </c:pt>
                <c:pt idx="3">
                  <c:v>Hours bad</c:v>
                </c:pt>
                <c:pt idx="4">
                  <c:v>No doc for insurance</c:v>
                </c:pt>
              </c:strCache>
            </c:strRef>
          </c:cat>
          <c:val>
            <c:numRef>
              <c:f>Sheet1!$B$2:$B$6</c:f>
              <c:numCache>
                <c:formatCode>0%</c:formatCode>
                <c:ptCount val="5"/>
                <c:pt idx="0">
                  <c:v>0.74</c:v>
                </c:pt>
                <c:pt idx="1">
                  <c:v>0.11700000000000001</c:v>
                </c:pt>
                <c:pt idx="2">
                  <c:v>0.06</c:v>
                </c:pt>
                <c:pt idx="3">
                  <c:v>5.7000000000000002E-2</c:v>
                </c:pt>
                <c:pt idx="4">
                  <c:v>0.05</c:v>
                </c:pt>
              </c:numCache>
            </c:numRef>
          </c:val>
          <c:extLst>
            <c:ext xmlns:c16="http://schemas.microsoft.com/office/drawing/2014/chart" uri="{C3380CC4-5D6E-409C-BE32-E72D297353CC}">
              <c16:uniqueId val="{00000000-CE98-1C4D-A6F2-42DB312AAE5E}"/>
            </c:ext>
          </c:extLst>
        </c:ser>
        <c:dLbls>
          <c:showLegendKey val="0"/>
          <c:showVal val="0"/>
          <c:showCatName val="0"/>
          <c:showSerName val="0"/>
          <c:showPercent val="0"/>
          <c:showBubbleSize val="0"/>
          <c:showLeaderLines val="1"/>
        </c:dLbls>
        <c:gapWidth val="60"/>
        <c:splitType val="percent"/>
        <c:splitPos val="17"/>
        <c:secondPieSize val="99"/>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3200">
          <a:solidFill>
            <a:schemeClr val="bg1"/>
          </a:solidFil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2">
                        <a:lumMod val="7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Mostly
Urban</c:v>
                </c:pt>
                <c:pt idx="1">
                  <c:v>Mostly
Rural</c:v>
                </c:pt>
                <c:pt idx="2">
                  <c:v>Completely
Rural</c:v>
                </c:pt>
              </c:strCache>
            </c:strRef>
          </c:cat>
          <c:val>
            <c:numRef>
              <c:f>Sheet1!$B$2:$B$4</c:f>
              <c:numCache>
                <c:formatCode>0.0%</c:formatCode>
                <c:ptCount val="3"/>
                <c:pt idx="0">
                  <c:v>0.10100000000000001</c:v>
                </c:pt>
                <c:pt idx="1">
                  <c:v>0.113</c:v>
                </c:pt>
                <c:pt idx="2">
                  <c:v>0.123</c:v>
                </c:pt>
              </c:numCache>
            </c:numRef>
          </c:val>
          <c:extLst>
            <c:ext xmlns:c16="http://schemas.microsoft.com/office/drawing/2014/chart" uri="{C3380CC4-5D6E-409C-BE32-E72D297353CC}">
              <c16:uniqueId val="{00000000-654F-7C46-8155-FE67A4D43367}"/>
            </c:ext>
          </c:extLst>
        </c:ser>
        <c:dLbls>
          <c:showLegendKey val="0"/>
          <c:showVal val="0"/>
          <c:showCatName val="0"/>
          <c:showSerName val="0"/>
          <c:showPercent val="0"/>
          <c:showBubbleSize val="0"/>
        </c:dLbls>
        <c:gapWidth val="60"/>
        <c:overlap val="-27"/>
        <c:axId val="-2101429240"/>
        <c:axId val="-2101425672"/>
      </c:barChart>
      <c:catAx>
        <c:axId val="-2101429240"/>
        <c:scaling>
          <c:orientation val="minMax"/>
        </c:scaling>
        <c:delete val="0"/>
        <c:axPos val="b"/>
        <c:numFmt formatCode="General" sourceLinked="1"/>
        <c:majorTickMark val="none"/>
        <c:minorTickMark val="none"/>
        <c:tickLblPos val="nextTo"/>
        <c:spPr>
          <a:noFill/>
          <a:ln w="38100" cap="flat" cmpd="sng" algn="ctr">
            <a:solidFill>
              <a:schemeClr val="bg1"/>
            </a:solidFill>
            <a:round/>
          </a:ln>
          <a:effectLst/>
        </c:spPr>
        <c:txPr>
          <a:bodyPr rot="-60000000" spcFirstLastPara="1" vertOverflow="ellipsis" vert="horz" wrap="square" anchor="ctr" anchorCtr="1"/>
          <a:lstStyle/>
          <a:p>
            <a:pPr>
              <a:defRPr sz="2800" b="0" i="0" u="none" strike="noStrike" kern="1200" baseline="0">
                <a:solidFill>
                  <a:schemeClr val="bg2">
                    <a:lumMod val="75000"/>
                  </a:schemeClr>
                </a:solidFill>
                <a:latin typeface="+mn-lt"/>
                <a:ea typeface="+mn-ea"/>
                <a:cs typeface="+mn-cs"/>
              </a:defRPr>
            </a:pPr>
            <a:endParaRPr lang="en-US"/>
          </a:p>
        </c:txPr>
        <c:crossAx val="-2101425672"/>
        <c:crosses val="autoZero"/>
        <c:auto val="1"/>
        <c:lblAlgn val="ctr"/>
        <c:lblOffset val="100"/>
        <c:noMultiLvlLbl val="0"/>
      </c:catAx>
      <c:valAx>
        <c:axId val="-2101425672"/>
        <c:scaling>
          <c:orientation val="minMax"/>
          <c:max val="0.13"/>
          <c:min val="0"/>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101429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bg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bg2">
                        <a:lumMod val="7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Urban</c:v>
                </c:pt>
                <c:pt idx="1">
                  <c:v>Rural</c:v>
                </c:pt>
              </c:strCache>
            </c:strRef>
          </c:cat>
          <c:val>
            <c:numRef>
              <c:f>Sheet1!$B$2:$B$3</c:f>
              <c:numCache>
                <c:formatCode>0.0</c:formatCode>
                <c:ptCount val="2"/>
                <c:pt idx="0">
                  <c:v>18.2</c:v>
                </c:pt>
                <c:pt idx="1">
                  <c:v>29.4</c:v>
                </c:pt>
              </c:numCache>
            </c:numRef>
          </c:val>
          <c:extLst>
            <c:ext xmlns:c16="http://schemas.microsoft.com/office/drawing/2014/chart" uri="{C3380CC4-5D6E-409C-BE32-E72D297353CC}">
              <c16:uniqueId val="{00000000-0A86-CD43-9A97-AB69762DFAB7}"/>
            </c:ext>
          </c:extLst>
        </c:ser>
        <c:dLbls>
          <c:showLegendKey val="0"/>
          <c:showVal val="0"/>
          <c:showCatName val="0"/>
          <c:showSerName val="0"/>
          <c:showPercent val="0"/>
          <c:showBubbleSize val="0"/>
        </c:dLbls>
        <c:gapWidth val="62"/>
        <c:overlap val="-27"/>
        <c:axId val="-2101374872"/>
        <c:axId val="-2101371304"/>
      </c:barChart>
      <c:catAx>
        <c:axId val="-2101374872"/>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3200" b="0" i="0" u="none" strike="noStrike" kern="1200" baseline="0">
                <a:solidFill>
                  <a:schemeClr val="bg2">
                    <a:lumMod val="75000"/>
                  </a:schemeClr>
                </a:solidFill>
                <a:latin typeface="+mn-lt"/>
                <a:ea typeface="+mn-ea"/>
                <a:cs typeface="+mn-cs"/>
              </a:defRPr>
            </a:pPr>
            <a:endParaRPr lang="en-US"/>
          </a:p>
        </c:txPr>
        <c:crossAx val="-2101371304"/>
        <c:crosses val="autoZero"/>
        <c:auto val="1"/>
        <c:lblAlgn val="ctr"/>
        <c:lblOffset val="100"/>
        <c:noMultiLvlLbl val="0"/>
      </c:catAx>
      <c:valAx>
        <c:axId val="-2101371304"/>
        <c:scaling>
          <c:orientation val="minMax"/>
          <c:max val="30"/>
          <c:min val="0"/>
        </c:scaling>
        <c:delete val="1"/>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crossAx val="-2101374872"/>
        <c:crosses val="autoZero"/>
        <c:crossBetween val="between"/>
        <c:majorUnit val="7"/>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bg1"/>
          </a:solidFil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748971193415599E-2"/>
          <c:y val="2.9212821509129801E-2"/>
          <c:w val="0.94650205761316897"/>
          <c:h val="0.62672773225697098"/>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Urban
Seniors</c:v>
                </c:pt>
                <c:pt idx="1">
                  <c:v>Rural
Seniors</c:v>
                </c:pt>
              </c:strCache>
            </c:strRef>
          </c:cat>
          <c:val>
            <c:numRef>
              <c:f>Sheet1!$B$2:$B$3</c:f>
              <c:numCache>
                <c:formatCode>0.0%</c:formatCode>
                <c:ptCount val="2"/>
                <c:pt idx="0">
                  <c:v>0.22700000000000001</c:v>
                </c:pt>
                <c:pt idx="1">
                  <c:v>0.33300000000000002</c:v>
                </c:pt>
              </c:numCache>
            </c:numRef>
          </c:val>
          <c:extLst>
            <c:ext xmlns:c16="http://schemas.microsoft.com/office/drawing/2014/chart" uri="{C3380CC4-5D6E-409C-BE32-E72D297353CC}">
              <c16:uniqueId val="{00000000-0A86-CD43-9A97-AB69762DFAB7}"/>
            </c:ext>
          </c:extLst>
        </c:ser>
        <c:dLbls>
          <c:showLegendKey val="0"/>
          <c:showVal val="0"/>
          <c:showCatName val="0"/>
          <c:showSerName val="0"/>
          <c:showPercent val="0"/>
          <c:showBubbleSize val="0"/>
        </c:dLbls>
        <c:gapWidth val="62"/>
        <c:overlap val="-27"/>
        <c:axId val="-2122784728"/>
        <c:axId val="-2122560472"/>
      </c:barChart>
      <c:catAx>
        <c:axId val="-2122784728"/>
        <c:scaling>
          <c:orientation val="minMax"/>
        </c:scaling>
        <c:delete val="0"/>
        <c:axPos val="b"/>
        <c:numFmt formatCode="General" sourceLinked="1"/>
        <c:majorTickMark val="none"/>
        <c:minorTickMark val="none"/>
        <c:tickLblPos val="nextTo"/>
        <c:spPr>
          <a:noFill/>
          <a:ln w="25400"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crossAx val="-2122560472"/>
        <c:crosses val="autoZero"/>
        <c:auto val="1"/>
        <c:lblAlgn val="ctr"/>
        <c:lblOffset val="100"/>
        <c:noMultiLvlLbl val="0"/>
      </c:catAx>
      <c:valAx>
        <c:axId val="-2122560472"/>
        <c:scaling>
          <c:orientation val="minMax"/>
          <c:max val="0.44"/>
          <c:min val="0"/>
        </c:scaling>
        <c:delete val="1"/>
        <c:axPos val="l"/>
        <c:numFmt formatCode="0.0%" sourceLinked="1"/>
        <c:majorTickMark val="none"/>
        <c:minorTickMark val="none"/>
        <c:tickLblPos val="nextTo"/>
        <c:crossAx val="-2122784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bg1"/>
          </a:solidFill>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Sheet1!$A$2:$A$17</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Sheet1!$B$2:$B$17</c:f>
            </c:numRef>
          </c:val>
          <c:extLst>
            <c:ext xmlns:c16="http://schemas.microsoft.com/office/drawing/2014/chart" uri="{C3380CC4-5D6E-409C-BE32-E72D297353CC}">
              <c16:uniqueId val="{00000000-4001-8944-BEC6-2885C55EC974}"/>
            </c:ext>
          </c:extLst>
        </c:ser>
        <c:ser>
          <c:idx val="1"/>
          <c:order val="1"/>
          <c:tx>
            <c:strRef>
              <c:f>Sheet1!$C$1</c:f>
              <c:strCache>
                <c:ptCount val="1"/>
                <c:pt idx="0">
                  <c:v>Series 2</c:v>
                </c:pt>
              </c:strCache>
            </c:strRef>
          </c:tx>
          <c:spPr>
            <a:solidFill>
              <a:schemeClr val="accent2"/>
            </a:solidFill>
            <a:ln>
              <a:solidFill>
                <a:schemeClr val="bg1"/>
              </a:solid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01-8944-BEC6-2885C55EC974}"/>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Sheet1!$A$2:$A$17</c:f>
              <c:numCache>
                <c:formatCode>General</c:formatCode>
                <c:ptCount val="16"/>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numCache>
            </c:numRef>
          </c:cat>
          <c:val>
            <c:numRef>
              <c:f>Sheet1!$C$2:$C$17</c:f>
              <c:numCache>
                <c:formatCode>General</c:formatCode>
                <c:ptCount val="16"/>
                <c:pt idx="0">
                  <c:v>9</c:v>
                </c:pt>
                <c:pt idx="1">
                  <c:v>17</c:v>
                </c:pt>
                <c:pt idx="2">
                  <c:v>26</c:v>
                </c:pt>
                <c:pt idx="3">
                  <c:v>32</c:v>
                </c:pt>
                <c:pt idx="4">
                  <c:v>42</c:v>
                </c:pt>
                <c:pt idx="5">
                  <c:v>45</c:v>
                </c:pt>
                <c:pt idx="6">
                  <c:v>50</c:v>
                </c:pt>
                <c:pt idx="7">
                  <c:v>59</c:v>
                </c:pt>
                <c:pt idx="8">
                  <c:v>73</c:v>
                </c:pt>
                <c:pt idx="9">
                  <c:v>89</c:v>
                </c:pt>
                <c:pt idx="10">
                  <c:v>106</c:v>
                </c:pt>
                <c:pt idx="11">
                  <c:v>118</c:v>
                </c:pt>
                <c:pt idx="12">
                  <c:v>128</c:v>
                </c:pt>
                <c:pt idx="13">
                  <c:v>143</c:v>
                </c:pt>
                <c:pt idx="14">
                  <c:v>162</c:v>
                </c:pt>
                <c:pt idx="15">
                  <c:v>166</c:v>
                </c:pt>
              </c:numCache>
            </c:numRef>
          </c:val>
          <c:extLst>
            <c:ext xmlns:c16="http://schemas.microsoft.com/office/drawing/2014/chart" uri="{C3380CC4-5D6E-409C-BE32-E72D297353CC}">
              <c16:uniqueId val="{00000003-4001-8944-BEC6-2885C55EC974}"/>
            </c:ext>
          </c:extLst>
        </c:ser>
        <c:dLbls>
          <c:showLegendKey val="0"/>
          <c:showVal val="0"/>
          <c:showCatName val="0"/>
          <c:showSerName val="0"/>
          <c:showPercent val="0"/>
          <c:showBubbleSize val="0"/>
        </c:dLbls>
        <c:gapWidth val="11"/>
        <c:overlap val="-27"/>
        <c:axId val="-2122997272"/>
        <c:axId val="-2125457848"/>
      </c:barChart>
      <c:catAx>
        <c:axId val="-2122997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2125457848"/>
        <c:crosses val="autoZero"/>
        <c:auto val="1"/>
        <c:lblAlgn val="ctr"/>
        <c:lblOffset val="100"/>
        <c:tickLblSkip val="2"/>
        <c:noMultiLvlLbl val="0"/>
      </c:catAx>
      <c:valAx>
        <c:axId val="-2125457848"/>
        <c:scaling>
          <c:orientation val="minMax"/>
          <c:max val="17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bg1"/>
                </a:solidFill>
                <a:latin typeface="+mn-lt"/>
                <a:ea typeface="+mn-ea"/>
                <a:cs typeface="+mn-cs"/>
              </a:defRPr>
            </a:pPr>
            <a:endParaRPr lang="en-US"/>
          </a:p>
        </c:txPr>
        <c:crossAx val="-2122997272"/>
        <c:crosses val="autoZero"/>
        <c:crossBetween val="between"/>
        <c:majorUnit val="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solidFill>
            <a:schemeClr val="bg1"/>
          </a:solidFil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0.46364</cdr:x>
      <cdr:y>0.07247</cdr:y>
    </cdr:from>
    <cdr:to>
      <cdr:x>0.65113</cdr:x>
      <cdr:y>0.16014</cdr:y>
    </cdr:to>
    <cdr:cxnSp macro="">
      <cdr:nvCxnSpPr>
        <cdr:cNvPr id="3" name="Straight Connector 2">
          <a:extLst xmlns:a="http://schemas.openxmlformats.org/drawingml/2006/main">
            <a:ext uri="{FF2B5EF4-FFF2-40B4-BE49-F238E27FC236}">
              <a16:creationId xmlns:a16="http://schemas.microsoft.com/office/drawing/2014/main" id="{32E803F5-0977-114B-8158-655992C589B2}"/>
            </a:ext>
          </a:extLst>
        </cdr:cNvPr>
        <cdr:cNvCxnSpPr/>
      </cdr:nvCxnSpPr>
      <cdr:spPr>
        <a:xfrm xmlns:a="http://schemas.openxmlformats.org/drawingml/2006/main" flipV="1">
          <a:off x="2996936" y="322334"/>
          <a:ext cx="1211856" cy="389900"/>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0.46537</cdr:x>
      <cdr:y>0.77128</cdr:y>
    </cdr:from>
    <cdr:to>
      <cdr:x>0.65113</cdr:x>
      <cdr:y>0.84642</cdr:y>
    </cdr:to>
    <cdr:cxnSp macro="">
      <cdr:nvCxnSpPr>
        <cdr:cNvPr id="6" name="Straight Connector 5">
          <a:extLst xmlns:a="http://schemas.openxmlformats.org/drawingml/2006/main">
            <a:ext uri="{FF2B5EF4-FFF2-40B4-BE49-F238E27FC236}">
              <a16:creationId xmlns:a16="http://schemas.microsoft.com/office/drawing/2014/main" id="{CD58761F-F4E7-CE43-99D3-60137627AED4}"/>
            </a:ext>
          </a:extLst>
        </cdr:cNvPr>
        <cdr:cNvCxnSpPr/>
      </cdr:nvCxnSpPr>
      <cdr:spPr>
        <a:xfrm xmlns:a="http://schemas.openxmlformats.org/drawingml/2006/main">
          <a:off x="3008077" y="3430366"/>
          <a:ext cx="1200715" cy="334196"/>
        </a:xfrm>
        <a:prstGeom xmlns:a="http://schemas.openxmlformats.org/drawingml/2006/main" prst="line">
          <a:avLst/>
        </a:prstGeom>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0.80324</cdr:x>
      <cdr:y>0.92098</cdr:y>
    </cdr:from>
    <cdr:to>
      <cdr:x>0.97919</cdr:x>
      <cdr:y>1</cdr:y>
    </cdr:to>
    <cdr:sp macro="" textlink="">
      <cdr:nvSpPr>
        <cdr:cNvPr id="3" name="TextBox 2"/>
        <cdr:cNvSpPr txBox="1"/>
      </cdr:nvSpPr>
      <cdr:spPr>
        <a:xfrm xmlns:a="http://schemas.openxmlformats.org/drawingml/2006/main">
          <a:off x="5392058" y="5476874"/>
          <a:ext cx="1181100" cy="4699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0.80324</cdr:x>
      <cdr:y>0.84624</cdr:y>
    </cdr:from>
    <cdr:to>
      <cdr:x>0.97162</cdr:x>
      <cdr:y>1</cdr:y>
    </cdr:to>
    <cdr:sp macro="" textlink="">
      <cdr:nvSpPr>
        <cdr:cNvPr id="4" name="TextBox 3"/>
        <cdr:cNvSpPr txBox="1"/>
      </cdr:nvSpPr>
      <cdr:spPr>
        <a:xfrm xmlns:a="http://schemas.openxmlformats.org/drawingml/2006/main">
          <a:off x="5392058" y="5032374"/>
          <a:ext cx="11303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0.92952</cdr:y>
    </cdr:from>
    <cdr:to>
      <cdr:x>0.90516</cdr:x>
      <cdr:y>1</cdr:y>
    </cdr:to>
    <cdr:sp macro="" textlink="">
      <cdr:nvSpPr>
        <cdr:cNvPr id="5" name="TextBox 4"/>
        <cdr:cNvSpPr txBox="1"/>
      </cdr:nvSpPr>
      <cdr:spPr>
        <a:xfrm xmlns:a="http://schemas.openxmlformats.org/drawingml/2006/main">
          <a:off x="0" y="5527675"/>
          <a:ext cx="6076210" cy="4190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dirty="0">
              <a:solidFill>
                <a:schemeClr val="bg2">
                  <a:lumMod val="75000"/>
                </a:schemeClr>
              </a:solidFill>
            </a:rPr>
            <a:t>Lack of  dental care is associated with poor general health</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A65994-AE57-1042-90F5-BD3AA1C81736}" type="datetimeFigureOut">
              <a:rPr lang="en-US" smtClean="0"/>
              <a:t>2/28/21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26D09F8-6098-C342-A87C-AB206FF75F76}" type="slidenum">
              <a:rPr lang="en-US" smtClean="0"/>
              <a:t>‹#›</a:t>
            </a:fld>
            <a:endParaRPr lang="en-US"/>
          </a:p>
        </p:txBody>
      </p:sp>
    </p:spTree>
    <p:extLst>
      <p:ext uri="{BB962C8B-B14F-4D97-AF65-F5344CB8AC3E}">
        <p14:creationId xmlns:p14="http://schemas.microsoft.com/office/powerpoint/2010/main" val="1598066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E7E1F2-DCB2-0644-8F5C-D5CF96A6CE21}" type="datetimeFigureOut">
              <a:rPr lang="en-US" smtClean="0"/>
              <a:t>2/28/21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0EF267-2BA1-7D41-9EBA-7730FCC1A9D0}" type="slidenum">
              <a:rPr lang="en-US" smtClean="0"/>
              <a:t>‹#›</a:t>
            </a:fld>
            <a:endParaRPr lang="en-US"/>
          </a:p>
        </p:txBody>
      </p:sp>
    </p:spTree>
    <p:extLst>
      <p:ext uri="{BB962C8B-B14F-4D97-AF65-F5344CB8AC3E}">
        <p14:creationId xmlns:p14="http://schemas.microsoft.com/office/powerpoint/2010/main" val="5469631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nnenbergclassroom.org/File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midlevelu.com/blog/timeline-history-"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pPr algn="ctr"/>
            <a:r>
              <a:rPr lang="en-US" dirty="0"/>
              <a:t>PRESENTED BY</a:t>
            </a:r>
          </a:p>
          <a:p>
            <a:pPr algn="ctr"/>
            <a:endParaRPr lang="en-US" dirty="0"/>
          </a:p>
          <a:p>
            <a:r>
              <a:rPr lang="en-US" dirty="0"/>
              <a:t>Single Payer New York </a:t>
            </a:r>
          </a:p>
          <a:p>
            <a:r>
              <a:rPr lang="en-US" dirty="0"/>
              <a:t>Finger Lakes for New York Health Chapter</a:t>
            </a:r>
          </a:p>
        </p:txBody>
      </p:sp>
      <p:sp>
        <p:nvSpPr>
          <p:cNvPr id="4" name="Slide Number Placeholder 3"/>
          <p:cNvSpPr>
            <a:spLocks noGrp="1"/>
          </p:cNvSpPr>
          <p:nvPr>
            <p:ph type="sldNum" sz="quarter" idx="10"/>
          </p:nvPr>
        </p:nvSpPr>
        <p:spPr/>
        <p:txBody>
          <a:bodyPr/>
          <a:lstStyle/>
          <a:p>
            <a:fld id="{04B49AB3-8522-ED47-83EC-85FC8501B63C}" type="slidenum">
              <a:rPr lang="en-US" smtClean="0"/>
              <a:t>2</a:t>
            </a:fld>
            <a:endParaRPr lang="en-US" dirty="0"/>
          </a:p>
        </p:txBody>
      </p:sp>
    </p:spTree>
    <p:extLst>
      <p:ext uri="{BB962C8B-B14F-4D97-AF65-F5344CB8AC3E}">
        <p14:creationId xmlns:p14="http://schemas.microsoft.com/office/powerpoint/2010/main" val="4231317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0EF267-2BA1-7D41-9EBA-7730FCC1A9D0}" type="slidenum">
              <a:rPr lang="en-US" smtClean="0"/>
              <a:t>21</a:t>
            </a:fld>
            <a:endParaRPr lang="en-US"/>
          </a:p>
        </p:txBody>
      </p:sp>
    </p:spTree>
    <p:extLst>
      <p:ext uri="{BB962C8B-B14F-4D97-AF65-F5344CB8AC3E}">
        <p14:creationId xmlns:p14="http://schemas.microsoft.com/office/powerpoint/2010/main" val="1268667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Early results were mixed. One study that compared changes in utilization among Medicare beneficiaries in Maryland with out-of-state control groups in the first two years had inconsistent results.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Researchers found no clear evidence that hospitals met their budgets by reducing hospital utilization or enhancing primary care beyond changes that would have been expected without a global budget system. </a:t>
            </a:r>
          </a:p>
          <a:p>
            <a:r>
              <a:rPr lang="en-US" sz="1200" kern="1200" dirty="0">
                <a:solidFill>
                  <a:schemeClr val="tx1"/>
                </a:solidFill>
                <a:effectLst/>
                <a:latin typeface="+mn-lt"/>
                <a:ea typeface="+mn-ea"/>
                <a:cs typeface="+mn-cs"/>
              </a:rPr>
              <a:t>However, by the fourth year of the waiver, the program was performing well against the program benchmarks.</a:t>
            </a:r>
            <a:endParaRPr lang="en-US" dirty="0"/>
          </a:p>
        </p:txBody>
      </p:sp>
      <p:sp>
        <p:nvSpPr>
          <p:cNvPr id="4" name="Slide Number Placeholder 3"/>
          <p:cNvSpPr>
            <a:spLocks noGrp="1"/>
          </p:cNvSpPr>
          <p:nvPr>
            <p:ph type="sldNum" sz="quarter" idx="10"/>
          </p:nvPr>
        </p:nvSpPr>
        <p:spPr/>
        <p:txBody>
          <a:bodyPr/>
          <a:lstStyle/>
          <a:p>
            <a:fld id="{140EF267-2BA1-7D41-9EBA-7730FCC1A9D0}" type="slidenum">
              <a:rPr lang="en-US" smtClean="0"/>
              <a:t>25</a:t>
            </a:fld>
            <a:endParaRPr lang="en-US"/>
          </a:p>
        </p:txBody>
      </p:sp>
    </p:spTree>
    <p:extLst>
      <p:ext uri="{BB962C8B-B14F-4D97-AF65-F5344CB8AC3E}">
        <p14:creationId xmlns:p14="http://schemas.microsoft.com/office/powerpoint/2010/main" val="462816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Early results were mixed. One study that compared changes in utilization among Medicare beneficiaries in Maryland with out-of-state control groups in the first two years had inconsistent results.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Researchers found no clear evidence that hospitals met their budgets by reducing hospital utilization or enhancing primary care beyond changes that would have been expected without a global budget system. </a:t>
            </a:r>
          </a:p>
          <a:p>
            <a:endParaRPr lang="en-US" dirty="0"/>
          </a:p>
        </p:txBody>
      </p:sp>
      <p:sp>
        <p:nvSpPr>
          <p:cNvPr id="4" name="Slide Number Placeholder 3"/>
          <p:cNvSpPr>
            <a:spLocks noGrp="1"/>
          </p:cNvSpPr>
          <p:nvPr>
            <p:ph type="sldNum" sz="quarter" idx="10"/>
          </p:nvPr>
        </p:nvSpPr>
        <p:spPr/>
        <p:txBody>
          <a:bodyPr/>
          <a:lstStyle/>
          <a:p>
            <a:fld id="{140EF267-2BA1-7D41-9EBA-7730FCC1A9D0}" type="slidenum">
              <a:rPr lang="en-US" smtClean="0"/>
              <a:t>27</a:t>
            </a:fld>
            <a:endParaRPr lang="en-US"/>
          </a:p>
        </p:txBody>
      </p:sp>
    </p:spTree>
    <p:extLst>
      <p:ext uri="{BB962C8B-B14F-4D97-AF65-F5344CB8AC3E}">
        <p14:creationId xmlns:p14="http://schemas.microsoft.com/office/powerpoint/2010/main" val="3874280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Next Steps</a:t>
            </a:r>
          </a:p>
          <a:p>
            <a:pPr marL="228600" indent="-228600">
              <a:buAutoNum type="arabicPeriod"/>
            </a:pPr>
            <a:r>
              <a:rPr lang="en-US" dirty="0">
                <a:solidFill>
                  <a:schemeClr val="tx2">
                    <a:lumMod val="75000"/>
                  </a:schemeClr>
                </a:solidFill>
              </a:rPr>
              <a:t>This part of a movement to </a:t>
            </a:r>
            <a:r>
              <a:rPr lang="en-US" b="1" dirty="0">
                <a:solidFill>
                  <a:schemeClr val="tx2">
                    <a:lumMod val="75000"/>
                  </a:schemeClr>
                </a:solidFill>
              </a:rPr>
              <a:t>highlight the need for a Single Payer Health </a:t>
            </a:r>
            <a:r>
              <a:rPr lang="en-US" b="1">
                <a:solidFill>
                  <a:schemeClr val="tx2">
                    <a:lumMod val="75000"/>
                  </a:schemeClr>
                </a:solidFill>
              </a:rPr>
              <a:t>Care Plan  </a:t>
            </a:r>
            <a:r>
              <a:rPr lang="en-US" b="1" dirty="0">
                <a:solidFill>
                  <a:schemeClr val="tx2">
                    <a:lumMod val="75000"/>
                  </a:schemeClr>
                </a:solidFill>
              </a:rPr>
              <a:t>such as an expanded “Medicare for All” health plan </a:t>
            </a:r>
            <a:r>
              <a:rPr lang="en-US" dirty="0">
                <a:solidFill>
                  <a:schemeClr val="tx2">
                    <a:lumMod val="75000"/>
                  </a:schemeClr>
                </a:solidFill>
              </a:rPr>
              <a:t>which covers all necessary care and is publicly financed and privately delivered.  It ensures that all Americans, guaranteed by law, will have access to the highest quality and cost effective health care services regardless of ones’ employment, income, or health care status.  The goal is to raise political will around this issue, we know that it is a top priority of the voters we need to make it a top priority among politicians.</a:t>
            </a:r>
          </a:p>
          <a:p>
            <a:pPr algn="just"/>
            <a:r>
              <a:rPr lang="en-US" dirty="0">
                <a:solidFill>
                  <a:schemeClr val="tx2">
                    <a:lumMod val="75000"/>
                  </a:schemeClr>
                </a:solidFill>
              </a:rPr>
              <a:t>2.  </a:t>
            </a:r>
            <a:r>
              <a:rPr lang="en-US" b="1" dirty="0">
                <a:solidFill>
                  <a:schemeClr val="tx2">
                    <a:lumMod val="75000"/>
                  </a:schemeClr>
                </a:solidFill>
              </a:rPr>
              <a:t>Contact someone on your county or city council </a:t>
            </a:r>
            <a:r>
              <a:rPr lang="en-US" dirty="0">
                <a:solidFill>
                  <a:schemeClr val="tx2">
                    <a:lumMod val="75000"/>
                  </a:schemeClr>
                </a:solidFill>
              </a:rPr>
              <a:t>who is supportive of this       </a:t>
            </a:r>
          </a:p>
          <a:p>
            <a:pPr algn="just"/>
            <a:r>
              <a:rPr lang="en-US" dirty="0">
                <a:solidFill>
                  <a:schemeClr val="tx2">
                    <a:lumMod val="75000"/>
                  </a:schemeClr>
                </a:solidFill>
              </a:rPr>
              <a:t>      concept.  </a:t>
            </a:r>
            <a:r>
              <a:rPr lang="en-US" b="1" dirty="0">
                <a:solidFill>
                  <a:schemeClr val="tx2">
                    <a:lumMod val="75000"/>
                  </a:schemeClr>
                </a:solidFill>
              </a:rPr>
              <a:t>Find out the procedure for presenting a resolution</a:t>
            </a:r>
            <a:r>
              <a:rPr lang="en-US" dirty="0">
                <a:solidFill>
                  <a:schemeClr val="tx2">
                    <a:lumMod val="75000"/>
                  </a:schemeClr>
                </a:solidFill>
              </a:rPr>
              <a:t> – often it will    </a:t>
            </a:r>
          </a:p>
          <a:p>
            <a:r>
              <a:rPr lang="en-US" dirty="0">
                <a:solidFill>
                  <a:schemeClr val="tx2">
                    <a:lumMod val="75000"/>
                  </a:schemeClr>
                </a:solidFill>
              </a:rPr>
              <a:t>      go to a Health Committee or some other committee first  before moving on to the  </a:t>
            </a:r>
          </a:p>
          <a:p>
            <a:r>
              <a:rPr lang="en-US" dirty="0">
                <a:solidFill>
                  <a:schemeClr val="tx2">
                    <a:lumMod val="75000"/>
                  </a:schemeClr>
                </a:solidFill>
              </a:rPr>
              <a:t>      whole legislature, ask to be on their agenda.  </a:t>
            </a:r>
          </a:p>
          <a:p>
            <a:r>
              <a:rPr lang="en-US" dirty="0">
                <a:solidFill>
                  <a:schemeClr val="tx2">
                    <a:lumMod val="75000"/>
                  </a:schemeClr>
                </a:solidFill>
              </a:rPr>
              <a:t>3.   </a:t>
            </a:r>
            <a:r>
              <a:rPr lang="en-US" b="1" dirty="0">
                <a:solidFill>
                  <a:schemeClr val="tx2">
                    <a:lumMod val="75000"/>
                  </a:schemeClr>
                </a:solidFill>
              </a:rPr>
              <a:t>SPNY has sample resolutions </a:t>
            </a:r>
            <a:r>
              <a:rPr lang="en-US" dirty="0">
                <a:solidFill>
                  <a:schemeClr val="tx2">
                    <a:lumMod val="75000"/>
                  </a:schemeClr>
                </a:solidFill>
              </a:rPr>
              <a:t>that can be used.</a:t>
            </a:r>
          </a:p>
          <a:p>
            <a:pPr marL="228600" indent="-228600">
              <a:lnSpc>
                <a:spcPct val="80000"/>
              </a:lnSpc>
              <a:buAutoNum type="arabicPeriod" startAt="4"/>
            </a:pPr>
            <a:r>
              <a:rPr lang="en-US" b="1" dirty="0">
                <a:solidFill>
                  <a:schemeClr val="tx2">
                    <a:lumMod val="75000"/>
                  </a:schemeClr>
                </a:solidFill>
              </a:rPr>
              <a:t>Put together a packet of materials to help educate legislators </a:t>
            </a:r>
            <a:r>
              <a:rPr lang="en-US" dirty="0">
                <a:solidFill>
                  <a:schemeClr val="tx2">
                    <a:lumMod val="75000"/>
                  </a:schemeClr>
                </a:solidFill>
              </a:rPr>
              <a:t>about this  </a:t>
            </a:r>
          </a:p>
          <a:p>
            <a:pPr>
              <a:lnSpc>
                <a:spcPct val="80000"/>
              </a:lnSpc>
            </a:pPr>
            <a:r>
              <a:rPr lang="en-US" dirty="0">
                <a:solidFill>
                  <a:schemeClr val="tx2">
                    <a:lumMod val="75000"/>
                  </a:schemeClr>
                </a:solidFill>
              </a:rPr>
              <a:t>       topic such as a summary of the bill, economic analysis of the bill,  testimony by  </a:t>
            </a:r>
          </a:p>
          <a:p>
            <a:pPr>
              <a:lnSpc>
                <a:spcPct val="80000"/>
              </a:lnSpc>
            </a:pPr>
            <a:r>
              <a:rPr lang="en-US" dirty="0">
                <a:solidFill>
                  <a:schemeClr val="tx2">
                    <a:lumMod val="75000"/>
                  </a:schemeClr>
                </a:solidFill>
              </a:rPr>
              <a:t>       Albany Treasurer and testimony showing how municipalities would save money.</a:t>
            </a:r>
          </a:p>
          <a:p>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endParaRPr>
          </a:p>
        </p:txBody>
      </p:sp>
      <p:sp>
        <p:nvSpPr>
          <p:cNvPr id="4" name="Slide Number Placeholder 3"/>
          <p:cNvSpPr>
            <a:spLocks noGrp="1"/>
          </p:cNvSpPr>
          <p:nvPr>
            <p:ph type="sldNum" sz="quarter" idx="10"/>
          </p:nvPr>
        </p:nvSpPr>
        <p:spPr/>
        <p:txBody>
          <a:bodyPr/>
          <a:lstStyle/>
          <a:p>
            <a:fld id="{04B49AB3-8522-ED47-83EC-85FC8501B63C}" type="slidenum">
              <a:rPr lang="en-US" smtClean="0"/>
              <a:t>29</a:t>
            </a:fld>
            <a:endParaRPr lang="en-US"/>
          </a:p>
        </p:txBody>
      </p:sp>
    </p:spTree>
    <p:extLst>
      <p:ext uri="{BB962C8B-B14F-4D97-AF65-F5344CB8AC3E}">
        <p14:creationId xmlns:p14="http://schemas.microsoft.com/office/powerpoint/2010/main" val="1617281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4" name="Slide Number Placeholder 3"/>
          <p:cNvSpPr>
            <a:spLocks noGrp="1"/>
          </p:cNvSpPr>
          <p:nvPr>
            <p:ph type="sldNum" sz="quarter" idx="10"/>
          </p:nvPr>
        </p:nvSpPr>
        <p:spPr/>
        <p:txBody>
          <a:bodyPr/>
          <a:lstStyle/>
          <a:p>
            <a:fld id="{04B49AB3-8522-ED47-83EC-85FC8501B63C}" type="slidenum">
              <a:rPr lang="en-US" smtClean="0"/>
              <a:t>30</a:t>
            </a:fld>
            <a:endParaRPr lang="en-US"/>
          </a:p>
        </p:txBody>
      </p:sp>
      <p:sp>
        <p:nvSpPr>
          <p:cNvPr id="5" name="Content Placeholder 2"/>
          <p:cNvSpPr>
            <a:spLocks noGrp="1"/>
          </p:cNvSpPr>
          <p:nvPr>
            <p:ph type="body" idx="1"/>
          </p:nvPr>
        </p:nvSpPr>
        <p:spPr/>
        <p:txBody>
          <a:bodyPr>
            <a:noAutofit/>
          </a:bodyPr>
          <a:lstStyle/>
          <a:p>
            <a:pPr algn="just">
              <a:lnSpc>
                <a:spcPct val="80000"/>
              </a:lnSpc>
            </a:pPr>
            <a:r>
              <a:rPr lang="en-US" sz="2000" b="1" dirty="0">
                <a:solidFill>
                  <a:schemeClr val="tx2">
                    <a:lumMod val="75000"/>
                  </a:schemeClr>
                </a:solidFill>
              </a:rPr>
              <a:t>Next Steps Cont’d</a:t>
            </a:r>
          </a:p>
          <a:p>
            <a:pPr algn="just">
              <a:lnSpc>
                <a:spcPct val="80000"/>
              </a:lnSpc>
            </a:pPr>
            <a:endParaRPr lang="en-US" sz="2000" b="1" dirty="0">
              <a:solidFill>
                <a:schemeClr val="tx2">
                  <a:lumMod val="75000"/>
                </a:schemeClr>
              </a:solidFill>
            </a:endParaRPr>
          </a:p>
          <a:p>
            <a:pPr marL="457200" indent="-457200">
              <a:lnSpc>
                <a:spcPct val="80000"/>
              </a:lnSpc>
              <a:buAutoNum type="arabicPeriod" startAt="5"/>
            </a:pPr>
            <a:r>
              <a:rPr lang="en-US" b="1" dirty="0">
                <a:solidFill>
                  <a:schemeClr val="tx2">
                    <a:lumMod val="75000"/>
                  </a:schemeClr>
                </a:solidFill>
              </a:rPr>
              <a:t>Try to have ongoing communication with a number of legislators </a:t>
            </a:r>
            <a:r>
              <a:rPr lang="en-US" dirty="0">
                <a:solidFill>
                  <a:schemeClr val="tx2">
                    <a:lumMod val="75000"/>
                  </a:schemeClr>
                </a:solidFill>
              </a:rPr>
              <a:t>so that you are sure they have read the materials and have had time to get questions asked and answered.  Speak with key members.</a:t>
            </a:r>
          </a:p>
          <a:p>
            <a:pPr marL="457200" indent="-457200">
              <a:lnSpc>
                <a:spcPct val="80000"/>
              </a:lnSpc>
              <a:buAutoNum type="arabicPeriod" startAt="5"/>
            </a:pPr>
            <a:r>
              <a:rPr lang="en-US" b="1" dirty="0">
                <a:solidFill>
                  <a:schemeClr val="tx2">
                    <a:lumMod val="75000"/>
                  </a:schemeClr>
                </a:solidFill>
              </a:rPr>
              <a:t>Have people prepared to speak, </a:t>
            </a:r>
            <a:r>
              <a:rPr lang="en-US" dirty="0">
                <a:solidFill>
                  <a:schemeClr val="tx2">
                    <a:lumMod val="75000"/>
                  </a:schemeClr>
                </a:solidFill>
              </a:rPr>
              <a:t>from various points of view, at the meeting during public speaking time, i.e. uninsured members, small  business  owners, social agencies, faith  communities, labor unions, physicians and health care providers seniors, etc.  Give an overview of the bill and economic analysis, </a:t>
            </a:r>
          </a:p>
          <a:p>
            <a:pPr marL="0" indent="0">
              <a:lnSpc>
                <a:spcPct val="80000"/>
              </a:lnSpc>
              <a:buNone/>
            </a:pPr>
            <a:r>
              <a:rPr lang="en-US" dirty="0">
                <a:solidFill>
                  <a:schemeClr val="tx2">
                    <a:lumMod val="75000"/>
                  </a:schemeClr>
                </a:solidFill>
              </a:rPr>
              <a:t>             status of the bill, impact on property taxes,  etc.</a:t>
            </a:r>
          </a:p>
          <a:p>
            <a:pPr marL="0" indent="0" algn="just">
              <a:lnSpc>
                <a:spcPct val="80000"/>
              </a:lnSpc>
              <a:buNone/>
            </a:pPr>
            <a:r>
              <a:rPr lang="en-US" dirty="0">
                <a:solidFill>
                  <a:schemeClr val="tx2">
                    <a:lumMod val="75000"/>
                  </a:schemeClr>
                </a:solidFill>
              </a:rPr>
              <a:t>7.         </a:t>
            </a:r>
            <a:r>
              <a:rPr lang="en-US" b="1" dirty="0">
                <a:solidFill>
                  <a:schemeClr val="tx2">
                    <a:lumMod val="75000"/>
                  </a:schemeClr>
                </a:solidFill>
              </a:rPr>
              <a:t>Get as much publicity as possible</a:t>
            </a:r>
            <a:r>
              <a:rPr lang="en-US" dirty="0">
                <a:solidFill>
                  <a:schemeClr val="tx2">
                    <a:lumMod val="75000"/>
                  </a:schemeClr>
                </a:solidFill>
              </a:rPr>
              <a:t> – opinion pieces before the meeting </a:t>
            </a:r>
          </a:p>
          <a:p>
            <a:pPr marL="0" indent="0" algn="just">
              <a:lnSpc>
                <a:spcPct val="80000"/>
              </a:lnSpc>
              <a:buNone/>
            </a:pPr>
            <a:r>
              <a:rPr lang="en-US" dirty="0">
                <a:solidFill>
                  <a:schemeClr val="tx2">
                    <a:lumMod val="75000"/>
                  </a:schemeClr>
                </a:solidFill>
              </a:rPr>
              <a:t>            on the issues, letters to the editor about the bill, press release before      </a:t>
            </a:r>
          </a:p>
          <a:p>
            <a:pPr marL="0" indent="0" algn="just">
              <a:lnSpc>
                <a:spcPct val="80000"/>
              </a:lnSpc>
              <a:buNone/>
            </a:pPr>
            <a:r>
              <a:rPr lang="en-US" dirty="0">
                <a:solidFill>
                  <a:schemeClr val="tx2">
                    <a:lumMod val="75000"/>
                  </a:schemeClr>
                </a:solidFill>
              </a:rPr>
              <a:t>            the meeting, hopefully with a picture, have people on local radio and   </a:t>
            </a:r>
          </a:p>
          <a:p>
            <a:pPr marL="0" indent="0" algn="just">
              <a:lnSpc>
                <a:spcPct val="80000"/>
              </a:lnSpc>
              <a:buNone/>
            </a:pPr>
            <a:r>
              <a:rPr lang="en-US" dirty="0">
                <a:solidFill>
                  <a:schemeClr val="tx2">
                    <a:lumMod val="75000"/>
                  </a:schemeClr>
                </a:solidFill>
              </a:rPr>
              <a:t>            TV talk show.  When the resolution passes have some follow-up  publicity.</a:t>
            </a:r>
          </a:p>
          <a:p>
            <a:pPr marL="0" indent="0" algn="just">
              <a:lnSpc>
                <a:spcPct val="80000"/>
              </a:lnSpc>
              <a:buNone/>
            </a:pPr>
            <a:endParaRPr lang="en-US" dirty="0">
              <a:solidFill>
                <a:schemeClr val="tx2">
                  <a:lumMod val="75000"/>
                </a:schemeClr>
              </a:solidFill>
            </a:endParaRPr>
          </a:p>
          <a:p>
            <a:pPr marL="0" indent="0" algn="ctr">
              <a:lnSpc>
                <a:spcPct val="80000"/>
              </a:lnSpc>
              <a:buNone/>
            </a:pPr>
            <a:r>
              <a:rPr lang="en-US" dirty="0">
                <a:solidFill>
                  <a:schemeClr val="tx2">
                    <a:lumMod val="75000"/>
                  </a:schemeClr>
                </a:solidFill>
              </a:rPr>
              <a:t>Rebecca </a:t>
            </a:r>
            <a:r>
              <a:rPr lang="en-US" dirty="0" err="1">
                <a:solidFill>
                  <a:schemeClr val="tx2">
                    <a:lumMod val="75000"/>
                  </a:schemeClr>
                </a:solidFill>
              </a:rPr>
              <a:t>Elgie</a:t>
            </a:r>
            <a:r>
              <a:rPr lang="en-US" dirty="0">
                <a:solidFill>
                  <a:schemeClr val="tx2">
                    <a:lumMod val="75000"/>
                  </a:schemeClr>
                </a:solidFill>
              </a:rPr>
              <a:t>, Single Payer New York, Finger Lakes for New York Health, </a:t>
            </a:r>
            <a:r>
              <a:rPr lang="en-US" sz="1200" dirty="0">
                <a:solidFill>
                  <a:schemeClr val="tx2">
                    <a:lumMod val="75000"/>
                  </a:schemeClr>
                </a:solidFill>
              </a:rPr>
              <a:t>Ithaca, NY</a:t>
            </a:r>
          </a:p>
          <a:p>
            <a:pPr marL="0" indent="0" algn="ctr">
              <a:lnSpc>
                <a:spcPct val="80000"/>
              </a:lnSpc>
              <a:buNone/>
            </a:pPr>
            <a:endParaRPr lang="en-US" sz="1200" dirty="0">
              <a:solidFill>
                <a:schemeClr val="tx2">
                  <a:lumMod val="75000"/>
                </a:schemeClr>
              </a:solidFill>
            </a:endParaRPr>
          </a:p>
        </p:txBody>
      </p:sp>
    </p:spTree>
    <p:extLst>
      <p:ext uri="{BB962C8B-B14F-4D97-AF65-F5344CB8AC3E}">
        <p14:creationId xmlns:p14="http://schemas.microsoft.com/office/powerpoint/2010/main" val="2533262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Have a hand out on Federal and New York State single</a:t>
            </a:r>
            <a:r>
              <a:rPr lang="en-US" baseline="0" dirty="0"/>
              <a:t> payer resources.</a:t>
            </a:r>
            <a:endParaRPr lang="en-US" dirty="0"/>
          </a:p>
        </p:txBody>
      </p:sp>
      <p:sp>
        <p:nvSpPr>
          <p:cNvPr id="4" name="Slide Number Placeholder 3"/>
          <p:cNvSpPr>
            <a:spLocks noGrp="1"/>
          </p:cNvSpPr>
          <p:nvPr>
            <p:ph type="sldNum" sz="quarter" idx="10"/>
          </p:nvPr>
        </p:nvSpPr>
        <p:spPr/>
        <p:txBody>
          <a:bodyPr/>
          <a:lstStyle/>
          <a:p>
            <a:fld id="{04B49AB3-8522-ED47-83EC-85FC8501B63C}" type="slidenum">
              <a:rPr lang="en-US" smtClean="0"/>
              <a:t>31</a:t>
            </a:fld>
            <a:endParaRPr lang="en-US"/>
          </a:p>
        </p:txBody>
      </p:sp>
    </p:spTree>
    <p:extLst>
      <p:ext uri="{BB962C8B-B14F-4D97-AF65-F5344CB8AC3E}">
        <p14:creationId xmlns:p14="http://schemas.microsoft.com/office/powerpoint/2010/main" val="2606102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a:t>Handout  New York State Single Payer Resources</a:t>
            </a:r>
          </a:p>
        </p:txBody>
      </p:sp>
      <p:sp>
        <p:nvSpPr>
          <p:cNvPr id="4" name="Slide Number Placeholder 3"/>
          <p:cNvSpPr>
            <a:spLocks noGrp="1"/>
          </p:cNvSpPr>
          <p:nvPr>
            <p:ph type="sldNum" sz="quarter" idx="10"/>
          </p:nvPr>
        </p:nvSpPr>
        <p:spPr/>
        <p:txBody>
          <a:bodyPr/>
          <a:lstStyle/>
          <a:p>
            <a:fld id="{04B49AB3-8522-ED47-83EC-85FC8501B63C}" type="slidenum">
              <a:rPr lang="en-US" smtClean="0"/>
              <a:t>32</a:t>
            </a:fld>
            <a:endParaRPr lang="en-US"/>
          </a:p>
        </p:txBody>
      </p:sp>
    </p:spTree>
    <p:extLst>
      <p:ext uri="{BB962C8B-B14F-4D97-AF65-F5344CB8AC3E}">
        <p14:creationId xmlns:p14="http://schemas.microsoft.com/office/powerpoint/2010/main" val="2820151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Consumers and small businesses in every state (including the District of Columbia) have had access to obtain health and/or dental insurance coverage through Individual or Small Business Health Options Program (SHOP) Health Insurance Exchanges, operated by States through State-based Exchanges (SBEs), or operated by the Federal government through the Federally-facilitated Exchange (FFE).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40EF267-2BA1-7D41-9EBA-7730FCC1A9D0}" type="slidenum">
              <a:rPr lang="en-US" smtClean="0"/>
              <a:t>36</a:t>
            </a:fld>
            <a:endParaRPr lang="en-US"/>
          </a:p>
        </p:txBody>
      </p:sp>
    </p:spTree>
    <p:extLst>
      <p:ext uri="{BB962C8B-B14F-4D97-AF65-F5344CB8AC3E}">
        <p14:creationId xmlns:p14="http://schemas.microsoft.com/office/powerpoint/2010/main" val="4127150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0EF267-2BA1-7D41-9EBA-7730FCC1A9D0}" type="slidenum">
              <a:rPr lang="en-US" smtClean="0"/>
              <a:t>38</a:t>
            </a:fld>
            <a:endParaRPr lang="en-US"/>
          </a:p>
        </p:txBody>
      </p:sp>
    </p:spTree>
    <p:extLst>
      <p:ext uri="{BB962C8B-B14F-4D97-AF65-F5344CB8AC3E}">
        <p14:creationId xmlns:p14="http://schemas.microsoft.com/office/powerpoint/2010/main" val="1314307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400" dirty="0">
                <a:solidFill>
                  <a:schemeClr val="tx2">
                    <a:lumMod val="75000"/>
                  </a:schemeClr>
                </a:solidFill>
              </a:rPr>
              <a:t>PRESENTATION OUTLINE I</a:t>
            </a:r>
            <a:r>
              <a:rPr lang="en-US" sz="1400" baseline="0" dirty="0">
                <a:solidFill>
                  <a:schemeClr val="tx2">
                    <a:lumMod val="75000"/>
                  </a:schemeClr>
                </a:solidFill>
              </a:rPr>
              <a:t> am going to speak about barriers facing rural communities in accessing health care. I will start with a definition of rural and a map of Oregon.  Next I will show a graphic organizer of Issues faced by rural communities. I will go into depth on one particular barrier and how a single payer system will begin to reduce inequity in rural areas.</a:t>
            </a:r>
            <a:endParaRPr lang="en-US" sz="1400" dirty="0">
              <a:solidFill>
                <a:schemeClr val="tx2">
                  <a:lumMod val="75000"/>
                </a:schemeClr>
              </a:solidFill>
            </a:endParaRPr>
          </a:p>
          <a:p>
            <a:endParaRPr lang="en-US" sz="1400" dirty="0">
              <a:solidFill>
                <a:schemeClr val="tx2">
                  <a:lumMod val="75000"/>
                </a:schemeClr>
              </a:solidFill>
            </a:endParaRPr>
          </a:p>
          <a:p>
            <a:r>
              <a:rPr lang="en-US" sz="1400" dirty="0">
                <a:solidFill>
                  <a:schemeClr val="tx2">
                    <a:lumMod val="75000"/>
                  </a:schemeClr>
                </a:solidFill>
              </a:rPr>
              <a:t>History of Health Care in the United States</a:t>
            </a:r>
          </a:p>
          <a:p>
            <a:r>
              <a:rPr lang="en-US" sz="1400" dirty="0">
                <a:solidFill>
                  <a:schemeClr val="tx2">
                    <a:lumMod val="75000"/>
                  </a:schemeClr>
                </a:solidFill>
              </a:rPr>
              <a:t>	</a:t>
            </a:r>
            <a:r>
              <a:rPr lang="en-US" sz="1400" dirty="0">
                <a:solidFill>
                  <a:schemeClr val="tx2">
                    <a:lumMod val="75000"/>
                  </a:schemeClr>
                </a:solidFill>
                <a:hlinkClick r:id="rId3"/>
              </a:rPr>
              <a:t>www.annenbergclassroom.org/Files/</a:t>
            </a:r>
            <a:r>
              <a:rPr lang="en-US" sz="1400" dirty="0">
                <a:solidFill>
                  <a:schemeClr val="tx2">
                    <a:lumMod val="75000"/>
                  </a:schemeClr>
                </a:solidFill>
              </a:rPr>
              <a:t>Documents/Timelines/</a:t>
            </a:r>
            <a:r>
              <a:rPr lang="en-US" sz="1400" dirty="0" err="1">
                <a:solidFill>
                  <a:schemeClr val="tx2">
                    <a:lumMod val="75000"/>
                  </a:schemeClr>
                </a:solidFill>
              </a:rPr>
              <a:t>HealthCare.pdf</a:t>
            </a:r>
            <a:endParaRPr lang="en-US" sz="1400" dirty="0">
              <a:solidFill>
                <a:schemeClr val="tx2">
                  <a:lumMod val="75000"/>
                </a:schemeClr>
              </a:solidFill>
            </a:endParaRPr>
          </a:p>
          <a:p>
            <a:r>
              <a:rPr lang="en-US" sz="1400" dirty="0">
                <a:solidFill>
                  <a:schemeClr val="tx2">
                    <a:lumMod val="75000"/>
                  </a:schemeClr>
                </a:solidFill>
              </a:rPr>
              <a:t>	</a:t>
            </a:r>
            <a:r>
              <a:rPr lang="en-US" sz="1400" dirty="0">
                <a:solidFill>
                  <a:schemeClr val="tx2">
                    <a:lumMod val="75000"/>
                  </a:schemeClr>
                </a:solidFill>
                <a:hlinkClick r:id="rId4"/>
              </a:rPr>
              <a:t>http://midlevelu.com/blog/timeline-history-</a:t>
            </a:r>
            <a:r>
              <a:rPr lang="en-US" sz="1400" dirty="0">
                <a:solidFill>
                  <a:schemeClr val="tx2">
                    <a:lumMod val="75000"/>
                  </a:schemeClr>
                </a:solidFill>
              </a:rPr>
              <a:t>	us-health-care-system</a:t>
            </a:r>
          </a:p>
          <a:p>
            <a:endParaRPr lang="en-US" sz="1400" dirty="0">
              <a:solidFill>
                <a:schemeClr val="tx2">
                  <a:lumMod val="75000"/>
                </a:schemeClr>
              </a:solidFill>
            </a:endParaRPr>
          </a:p>
          <a:p>
            <a:r>
              <a:rPr lang="en-US" sz="1400" dirty="0">
                <a:solidFill>
                  <a:schemeClr val="tx2">
                    <a:lumMod val="75000"/>
                  </a:schemeClr>
                </a:solidFill>
              </a:rPr>
              <a:t>Different kinds of single payer systems</a:t>
            </a:r>
          </a:p>
          <a:p>
            <a:r>
              <a:rPr lang="en-US" sz="1400" dirty="0">
                <a:solidFill>
                  <a:schemeClr val="tx2">
                    <a:lumMod val="75000"/>
                  </a:schemeClr>
                </a:solidFill>
              </a:rPr>
              <a:t>Federal level single payer bills</a:t>
            </a:r>
          </a:p>
          <a:p>
            <a:r>
              <a:rPr lang="en-US" sz="1400" dirty="0">
                <a:solidFill>
                  <a:schemeClr val="tx2">
                    <a:lumMod val="75000"/>
                  </a:schemeClr>
                </a:solidFill>
              </a:rPr>
              <a:t>New York Health Act (A5260) (S3525)</a:t>
            </a:r>
          </a:p>
          <a:p>
            <a:r>
              <a:rPr lang="en-US" sz="1400" dirty="0">
                <a:solidFill>
                  <a:schemeClr val="tx2">
                    <a:lumMod val="75000"/>
                  </a:schemeClr>
                </a:solidFill>
              </a:rPr>
              <a:t>Resources – Federal and New York State </a:t>
            </a:r>
          </a:p>
          <a:p>
            <a:r>
              <a:rPr lang="en-US" sz="1400" dirty="0">
                <a:solidFill>
                  <a:schemeClr val="tx2">
                    <a:lumMod val="75000"/>
                  </a:schemeClr>
                </a:solidFill>
              </a:rPr>
              <a:t>Next Steps</a:t>
            </a:r>
          </a:p>
          <a:p>
            <a:endParaRPr lang="en-US" sz="1400" dirty="0"/>
          </a:p>
        </p:txBody>
      </p:sp>
      <p:sp>
        <p:nvSpPr>
          <p:cNvPr id="4" name="Slide Number Placeholder 3"/>
          <p:cNvSpPr>
            <a:spLocks noGrp="1"/>
          </p:cNvSpPr>
          <p:nvPr>
            <p:ph type="sldNum" sz="quarter" idx="10"/>
          </p:nvPr>
        </p:nvSpPr>
        <p:spPr/>
        <p:txBody>
          <a:bodyPr/>
          <a:lstStyle/>
          <a:p>
            <a:fld id="{04B49AB3-8522-ED47-83EC-85FC8501B63C}" type="slidenum">
              <a:rPr lang="en-US" smtClean="0"/>
              <a:t>3</a:t>
            </a:fld>
            <a:endParaRPr lang="en-US"/>
          </a:p>
        </p:txBody>
      </p:sp>
      <p:sp>
        <p:nvSpPr>
          <p:cNvPr id="5" name="Slide Number Placeholder 3"/>
          <p:cNvSpPr txBox="1">
            <a:spLocks/>
          </p:cNvSpPr>
          <p:nvPr/>
        </p:nvSpPr>
        <p:spPr>
          <a:xfrm>
            <a:off x="4037013" y="8837613"/>
            <a:ext cx="2971800" cy="457200"/>
          </a:xfrm>
          <a:prstGeom prst="rect">
            <a:avLst/>
          </a:prstGeom>
        </p:spPr>
        <p:txBody>
          <a:bodyPr vert="horz" lIns="91440" tIns="45720" rIns="91440" bIns="45720" rtlCol="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B49AB3-8522-ED47-83EC-85FC8501B63C}" type="slidenum">
              <a:rPr lang="en-US" smtClean="0"/>
              <a:pPr/>
              <a:t>3</a:t>
            </a:fld>
            <a:endParaRPr lang="en-US"/>
          </a:p>
        </p:txBody>
      </p:sp>
    </p:spTree>
    <p:extLst>
      <p:ext uri="{BB962C8B-B14F-4D97-AF65-F5344CB8AC3E}">
        <p14:creationId xmlns:p14="http://schemas.microsoft.com/office/powerpoint/2010/main" val="3664990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a:t>
            </a:r>
            <a:r>
              <a:rPr lang="mr-IN" dirty="0"/>
              <a:t>–</a:t>
            </a:r>
            <a:r>
              <a:rPr lang="en-US" dirty="0"/>
              <a:t> urbanized area</a:t>
            </a:r>
          </a:p>
          <a:p>
            <a:r>
              <a:rPr lang="en-US" dirty="0"/>
              <a:t>Yellow</a:t>
            </a:r>
            <a:r>
              <a:rPr lang="en-US" baseline="0" dirty="0"/>
              <a:t> </a:t>
            </a:r>
            <a:r>
              <a:rPr lang="mr-IN" baseline="0" dirty="0"/>
              <a:t>–</a:t>
            </a:r>
            <a:r>
              <a:rPr lang="en-US" baseline="0" dirty="0"/>
              <a:t> urban cluster</a:t>
            </a:r>
          </a:p>
          <a:p>
            <a:r>
              <a:rPr lang="en-US" baseline="0" dirty="0"/>
              <a:t>Green </a:t>
            </a:r>
            <a:r>
              <a:rPr lang="mr-IN" baseline="0" dirty="0"/>
              <a:t>–</a:t>
            </a:r>
            <a:r>
              <a:rPr lang="en-US" baseline="0" dirty="0"/>
              <a:t> rural </a:t>
            </a:r>
            <a:endParaRPr lang="en-US" dirty="0"/>
          </a:p>
        </p:txBody>
      </p:sp>
      <p:sp>
        <p:nvSpPr>
          <p:cNvPr id="4" name="Slide Number Placeholder 3"/>
          <p:cNvSpPr>
            <a:spLocks noGrp="1"/>
          </p:cNvSpPr>
          <p:nvPr>
            <p:ph type="sldNum" sz="quarter" idx="10"/>
          </p:nvPr>
        </p:nvSpPr>
        <p:spPr/>
        <p:txBody>
          <a:bodyPr/>
          <a:lstStyle/>
          <a:p>
            <a:fld id="{140EF267-2BA1-7D41-9EBA-7730FCC1A9D0}" type="slidenum">
              <a:rPr lang="en-US" smtClean="0"/>
              <a:t>5</a:t>
            </a:fld>
            <a:endParaRPr lang="en-US"/>
          </a:p>
        </p:txBody>
      </p:sp>
    </p:spTree>
    <p:extLst>
      <p:ext uri="{BB962C8B-B14F-4D97-AF65-F5344CB8AC3E}">
        <p14:creationId xmlns:p14="http://schemas.microsoft.com/office/powerpoint/2010/main" val="3989005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bg2">
                    <a:lumMod val="75000"/>
                  </a:schemeClr>
                </a:solidFill>
              </a:rPr>
              <a:t>Methods for defining rural are based on geographic units (counties, census blocks, zip code tabulation areas)</a:t>
            </a:r>
            <a:r>
              <a:rPr lang="en-US" sz="1200" dirty="0">
                <a:solidFill>
                  <a:srgbClr val="17375E"/>
                </a:solidFill>
              </a:rPr>
              <a:t>; measures of inter-dependence across geographic boundaries – generally commuting </a:t>
            </a:r>
            <a:r>
              <a:rPr lang="en-US" sz="1200" dirty="0">
                <a:solidFill>
                  <a:schemeClr val="bg2">
                    <a:lumMod val="75000"/>
                  </a:schemeClr>
                </a:solidFill>
              </a:rPr>
              <a:t> that are sometimes combined with population (e.g., minimum population to be classified as urban); </a:t>
            </a:r>
            <a:r>
              <a:rPr lang="en-US" sz="1200" dirty="0">
                <a:solidFill>
                  <a:srgbClr val="17375E"/>
                </a:solidFill>
              </a:rPr>
              <a:t>population density</a:t>
            </a:r>
            <a:r>
              <a:rPr lang="en-US" sz="1200" dirty="0">
                <a:solidFill>
                  <a:schemeClr val="bg2">
                    <a:lumMod val="75000"/>
                  </a:schemeClr>
                </a:solidFill>
              </a:rPr>
              <a:t> or provider characteristics. These methods impact program eligibility and availability of resources for communities, and the choice in definition can result in significantly different populations.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bg2">
                    <a:lumMod val="75000"/>
                  </a:schemeClr>
                </a:solidFill>
              </a:rPr>
              <a:t>Ultimately, the choice of how to define rural should occur in the context of what is desired or intended to be achieved by the policy or program in order to best meet rural health needs. </a:t>
            </a:r>
            <a:r>
              <a:rPr lang="en-US" sz="1200" dirty="0">
                <a:solidFill>
                  <a:srgbClr val="FF0000"/>
                </a:solidFill>
              </a:rPr>
              <a:t>Rural and urban definitions reflect multidimensional concepts that can sometimes overlap and lead to confusion, and therefore, it is vital to understand how rural areas are defined.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bg2">
                    <a:lumMod val="75000"/>
                  </a:schemeClr>
                </a:solidFill>
              </a:rPr>
              <a:t> </a:t>
            </a:r>
            <a:endParaRPr lang="en-US" dirty="0">
              <a:solidFill>
                <a:schemeClr val="bg2">
                  <a:lumMod val="75000"/>
                </a:schemeClr>
              </a:solidFill>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40EF267-2BA1-7D41-9EBA-7730FCC1A9D0}" type="slidenum">
              <a:rPr lang="en-US" smtClean="0"/>
              <a:t>6</a:t>
            </a:fld>
            <a:endParaRPr lang="en-US"/>
          </a:p>
        </p:txBody>
      </p:sp>
    </p:spTree>
    <p:extLst>
      <p:ext uri="{BB962C8B-B14F-4D97-AF65-F5344CB8AC3E}">
        <p14:creationId xmlns:p14="http://schemas.microsoft.com/office/powerpoint/2010/main" val="2352266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Median total health care for the rural population</a:t>
            </a:r>
            <a:r>
              <a:rPr lang="en-US" baseline="0" dirty="0"/>
              <a:t> - $434 </a:t>
            </a:r>
            <a:r>
              <a:rPr lang="mr-IN" baseline="0" dirty="0"/>
              <a:t>–</a:t>
            </a:r>
            <a:r>
              <a:rPr lang="en-US" baseline="0" dirty="0"/>
              <a:t> are slightly higher than those for the urban population - $418.  Rural residents pay a larger proportion </a:t>
            </a:r>
            <a:r>
              <a:rPr lang="mr-IN" baseline="0" dirty="0"/>
              <a:t>–</a:t>
            </a:r>
            <a:r>
              <a:rPr lang="en-US" baseline="0" dirty="0"/>
              <a:t> 29 percent </a:t>
            </a:r>
            <a:r>
              <a:rPr lang="mr-IN" baseline="0" dirty="0"/>
              <a:t>–</a:t>
            </a:r>
            <a:r>
              <a:rPr lang="en-US" baseline="0" dirty="0"/>
              <a:t> of their health care costs out-of-pocket than do urban residents </a:t>
            </a:r>
            <a:r>
              <a:rPr lang="mr-IN" baseline="0" dirty="0"/>
              <a:t>–</a:t>
            </a:r>
            <a:r>
              <a:rPr lang="en-US" baseline="0" dirty="0"/>
              <a:t> 23 percent.  Rural residents pay 10 percent higher premiums than do urban residents.</a:t>
            </a:r>
            <a:endParaRPr lang="en-US" dirty="0"/>
          </a:p>
        </p:txBody>
      </p:sp>
      <p:sp>
        <p:nvSpPr>
          <p:cNvPr id="4" name="Slide Number Placeholder 3"/>
          <p:cNvSpPr>
            <a:spLocks noGrp="1"/>
          </p:cNvSpPr>
          <p:nvPr>
            <p:ph type="sldNum" sz="quarter" idx="10"/>
          </p:nvPr>
        </p:nvSpPr>
        <p:spPr/>
        <p:txBody>
          <a:bodyPr/>
          <a:lstStyle/>
          <a:p>
            <a:fld id="{140EF267-2BA1-7D41-9EBA-7730FCC1A9D0}" type="slidenum">
              <a:rPr lang="en-US" smtClean="0"/>
              <a:t>11</a:t>
            </a:fld>
            <a:endParaRPr lang="en-US"/>
          </a:p>
        </p:txBody>
      </p:sp>
    </p:spTree>
    <p:extLst>
      <p:ext uri="{BB962C8B-B14F-4D97-AF65-F5344CB8AC3E}">
        <p14:creationId xmlns:p14="http://schemas.microsoft.com/office/powerpoint/2010/main" val="684884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Receipt</a:t>
            </a:r>
            <a:r>
              <a:rPr lang="en-US" baseline="0" dirty="0"/>
              <a:t> of dental are differs between urban and rural populations.  </a:t>
            </a:r>
            <a:r>
              <a:rPr lang="en-US" dirty="0"/>
              <a:t>Among adults</a:t>
            </a:r>
            <a:r>
              <a:rPr lang="en-US" baseline="0" dirty="0"/>
              <a:t> 18 to 64, some 66 percent of urban adults have been to the dentist in the past year, compared to 59 percent of rural adults.  </a:t>
            </a:r>
            <a:endParaRPr lang="en-US" dirty="0"/>
          </a:p>
        </p:txBody>
      </p:sp>
      <p:sp>
        <p:nvSpPr>
          <p:cNvPr id="4" name="Slide Number Placeholder 3"/>
          <p:cNvSpPr>
            <a:spLocks noGrp="1"/>
          </p:cNvSpPr>
          <p:nvPr>
            <p:ph type="sldNum" sz="quarter" idx="10"/>
          </p:nvPr>
        </p:nvSpPr>
        <p:spPr/>
        <p:txBody>
          <a:bodyPr/>
          <a:lstStyle/>
          <a:p>
            <a:fld id="{140EF267-2BA1-7D41-9EBA-7730FCC1A9D0}" type="slidenum">
              <a:rPr lang="en-US" smtClean="0"/>
              <a:t>14</a:t>
            </a:fld>
            <a:endParaRPr lang="en-US"/>
          </a:p>
        </p:txBody>
      </p:sp>
    </p:spTree>
    <p:extLst>
      <p:ext uri="{BB962C8B-B14F-4D97-AF65-F5344CB8AC3E}">
        <p14:creationId xmlns:p14="http://schemas.microsoft.com/office/powerpoint/2010/main" val="2947309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ctr"/>
            <a:r>
              <a:rPr lang="en-US" dirty="0"/>
              <a:t>What is Single</a:t>
            </a:r>
            <a:r>
              <a:rPr lang="en-US" baseline="0" dirty="0"/>
              <a:t> Payer? How would this begin changing barriers to health care faced by rural communities?</a:t>
            </a:r>
          </a:p>
          <a:p>
            <a:pPr algn="l"/>
            <a:endParaRPr lang="en-US" baseline="0" dirty="0"/>
          </a:p>
          <a:p>
            <a:pPr algn="l"/>
            <a:r>
              <a:rPr lang="en-US" baseline="0" dirty="0"/>
              <a:t>This slide reiterates the definition given in the slide about definition of single payer in International Health Systems.</a:t>
            </a:r>
          </a:p>
          <a:p>
            <a:pPr algn="ctr"/>
            <a:endParaRPr lang="en-US" dirty="0"/>
          </a:p>
        </p:txBody>
      </p:sp>
      <p:sp>
        <p:nvSpPr>
          <p:cNvPr id="4" name="Slide Number Placeholder 3"/>
          <p:cNvSpPr>
            <a:spLocks noGrp="1"/>
          </p:cNvSpPr>
          <p:nvPr>
            <p:ph type="sldNum" sz="quarter" idx="10"/>
          </p:nvPr>
        </p:nvSpPr>
        <p:spPr/>
        <p:txBody>
          <a:bodyPr/>
          <a:lstStyle/>
          <a:p>
            <a:fld id="{04B49AB3-8522-ED47-83EC-85FC8501B63C}" type="slidenum">
              <a:rPr lang="en-US" smtClean="0"/>
              <a:t>18</a:t>
            </a:fld>
            <a:endParaRPr lang="en-US"/>
          </a:p>
        </p:txBody>
      </p:sp>
    </p:spTree>
    <p:extLst>
      <p:ext uri="{BB962C8B-B14F-4D97-AF65-F5344CB8AC3E}">
        <p14:creationId xmlns:p14="http://schemas.microsoft.com/office/powerpoint/2010/main" val="1807765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Consumers and small businesses in every state (including the District of Columbia) have had access to obtain health and/or dental insurance coverage through Individual or Small Business Health Options Program (SHOP) Health Insurance Exchanges, operated by States through State-based Exchanges (SBEs), or operated by the Federal government through the Federally-facilitated Exchange (FFE).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40EF267-2BA1-7D41-9EBA-7730FCC1A9D0}" type="slidenum">
              <a:rPr lang="en-US" smtClean="0"/>
              <a:t>19</a:t>
            </a:fld>
            <a:endParaRPr lang="en-US"/>
          </a:p>
        </p:txBody>
      </p:sp>
    </p:spTree>
    <p:extLst>
      <p:ext uri="{BB962C8B-B14F-4D97-AF65-F5344CB8AC3E}">
        <p14:creationId xmlns:p14="http://schemas.microsoft.com/office/powerpoint/2010/main" val="4127150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Achieving staying</a:t>
            </a:r>
            <a:r>
              <a:rPr lang="en-US" baseline="0" dirty="0"/>
              <a:t> in global budget.</a:t>
            </a:r>
            <a:r>
              <a:rPr lang="en-US" sz="1200" kern="1200" dirty="0">
                <a:solidFill>
                  <a:schemeClr val="tx1"/>
                </a:solidFill>
                <a:effectLst/>
                <a:latin typeface="+mn-lt"/>
                <a:ea typeface="+mn-ea"/>
                <a:cs typeface="+mn-cs"/>
              </a:rPr>
              <a:t> They would have a number of ways to achieve this. Reducing readmissions, for one, would limit the care provided. Eliminating excessive or unnecessary treatments could help. Best practices would become an important priority. Procurement of supplies and medical devices and drugs would have to be mindful of cost efficiencies, instead of the pay-to-play clown show we currently have, which artificially increases prices. And, perish the thought, salaries for hospital administrators might have to go down.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In most cases, a global payment encompasses physician and hospital services, diagnostic tests, prescription drugs and often, other services, such as hospice and home health care.   </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0D0D0D"/>
                </a:solidFill>
              </a:rPr>
              <a:t>Care would be based on need, not ability to pay (Health care Now)</a:t>
            </a:r>
          </a:p>
          <a:p>
            <a:endParaRPr lang="en-US" dirty="0"/>
          </a:p>
        </p:txBody>
      </p:sp>
      <p:sp>
        <p:nvSpPr>
          <p:cNvPr id="4" name="Slide Number Placeholder 3"/>
          <p:cNvSpPr>
            <a:spLocks noGrp="1"/>
          </p:cNvSpPr>
          <p:nvPr>
            <p:ph type="sldNum" sz="quarter" idx="10"/>
          </p:nvPr>
        </p:nvSpPr>
        <p:spPr/>
        <p:txBody>
          <a:bodyPr/>
          <a:lstStyle/>
          <a:p>
            <a:fld id="{140EF267-2BA1-7D41-9EBA-7730FCC1A9D0}" type="slidenum">
              <a:rPr lang="en-US" smtClean="0"/>
              <a:t>20</a:t>
            </a:fld>
            <a:endParaRPr lang="en-US"/>
          </a:p>
        </p:txBody>
      </p:sp>
    </p:spTree>
    <p:extLst>
      <p:ext uri="{BB962C8B-B14F-4D97-AF65-F5344CB8AC3E}">
        <p14:creationId xmlns:p14="http://schemas.microsoft.com/office/powerpoint/2010/main" val="1268667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1A0B55-D7F5-5149-AAF7-02D200F1A5EF}" type="datetimeFigureOut">
              <a:rPr lang="en-US" smtClean="0"/>
              <a:t>2/28/21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94A7E-DACC-884C-BC6F-DEC70AA915BE}" type="slidenum">
              <a:rPr lang="en-US" smtClean="0"/>
              <a:t>‹#›</a:t>
            </a:fld>
            <a:endParaRPr lang="en-US"/>
          </a:p>
        </p:txBody>
      </p:sp>
    </p:spTree>
    <p:extLst>
      <p:ext uri="{BB962C8B-B14F-4D97-AF65-F5344CB8AC3E}">
        <p14:creationId xmlns:p14="http://schemas.microsoft.com/office/powerpoint/2010/main" val="3320057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1A0B55-D7F5-5149-AAF7-02D200F1A5EF}" type="datetimeFigureOut">
              <a:rPr lang="en-US" smtClean="0"/>
              <a:t>2/28/21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94A7E-DACC-884C-BC6F-DEC70AA915BE}" type="slidenum">
              <a:rPr lang="en-US" smtClean="0"/>
              <a:t>‹#›</a:t>
            </a:fld>
            <a:endParaRPr lang="en-US"/>
          </a:p>
        </p:txBody>
      </p:sp>
    </p:spTree>
    <p:extLst>
      <p:ext uri="{BB962C8B-B14F-4D97-AF65-F5344CB8AC3E}">
        <p14:creationId xmlns:p14="http://schemas.microsoft.com/office/powerpoint/2010/main" val="3259956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1A0B55-D7F5-5149-AAF7-02D200F1A5EF}" type="datetimeFigureOut">
              <a:rPr lang="en-US" smtClean="0"/>
              <a:t>2/28/21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94A7E-DACC-884C-BC6F-DEC70AA915BE}" type="slidenum">
              <a:rPr lang="en-US" smtClean="0"/>
              <a:t>‹#›</a:t>
            </a:fld>
            <a:endParaRPr lang="en-US"/>
          </a:p>
        </p:txBody>
      </p:sp>
    </p:spTree>
    <p:extLst>
      <p:ext uri="{BB962C8B-B14F-4D97-AF65-F5344CB8AC3E}">
        <p14:creationId xmlns:p14="http://schemas.microsoft.com/office/powerpoint/2010/main" val="4201334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dirty="0"/>
              <a:t>Click to edit Master title style</a:t>
            </a:r>
          </a:p>
        </p:txBody>
      </p:sp>
      <p:sp>
        <p:nvSpPr>
          <p:cNvPr id="7" name="Text Placeholder 11"/>
          <p:cNvSpPr>
            <a:spLocks noGrp="1"/>
          </p:cNvSpPr>
          <p:nvPr>
            <p:ph type="body" idx="10" hasCustomPrompt="1"/>
          </p:nvPr>
        </p:nvSpPr>
        <p:spPr>
          <a:xfrm>
            <a:off x="0" y="6016753"/>
            <a:ext cx="61722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2594464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dirty="0"/>
              <a:t>Click to edit Master title style</a:t>
            </a:r>
          </a:p>
        </p:txBody>
      </p:sp>
      <p:sp>
        <p:nvSpPr>
          <p:cNvPr id="7" name="Text Placeholder 11"/>
          <p:cNvSpPr>
            <a:spLocks noGrp="1"/>
          </p:cNvSpPr>
          <p:nvPr>
            <p:ph type="body" idx="10" hasCustomPrompt="1"/>
          </p:nvPr>
        </p:nvSpPr>
        <p:spPr>
          <a:xfrm>
            <a:off x="0" y="6016753"/>
            <a:ext cx="61722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1008725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dirty="0"/>
              <a:t>Click to edit Master title style</a:t>
            </a:r>
          </a:p>
        </p:txBody>
      </p:sp>
      <p:sp>
        <p:nvSpPr>
          <p:cNvPr id="7" name="Text Placeholder 11"/>
          <p:cNvSpPr>
            <a:spLocks noGrp="1"/>
          </p:cNvSpPr>
          <p:nvPr>
            <p:ph type="body" idx="10" hasCustomPrompt="1"/>
          </p:nvPr>
        </p:nvSpPr>
        <p:spPr>
          <a:xfrm>
            <a:off x="0" y="6016753"/>
            <a:ext cx="61722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2847173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dirty="0"/>
              <a:t>Click to edit Master title style</a:t>
            </a:r>
          </a:p>
        </p:txBody>
      </p:sp>
      <p:sp>
        <p:nvSpPr>
          <p:cNvPr id="7" name="Text Placeholder 11"/>
          <p:cNvSpPr>
            <a:spLocks noGrp="1"/>
          </p:cNvSpPr>
          <p:nvPr>
            <p:ph type="body" idx="10" hasCustomPrompt="1"/>
          </p:nvPr>
        </p:nvSpPr>
        <p:spPr>
          <a:xfrm>
            <a:off x="0" y="6016753"/>
            <a:ext cx="61722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1455996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dirty="0"/>
              <a:t>Click to edit Master title style</a:t>
            </a:r>
          </a:p>
        </p:txBody>
      </p:sp>
      <p:sp>
        <p:nvSpPr>
          <p:cNvPr id="7" name="Text Placeholder 11"/>
          <p:cNvSpPr>
            <a:spLocks noGrp="1"/>
          </p:cNvSpPr>
          <p:nvPr>
            <p:ph type="body" idx="10" hasCustomPrompt="1"/>
          </p:nvPr>
        </p:nvSpPr>
        <p:spPr>
          <a:xfrm>
            <a:off x="0" y="6016753"/>
            <a:ext cx="61722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1463657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dirty="0"/>
              <a:t>Click to edit Master title style</a:t>
            </a:r>
          </a:p>
        </p:txBody>
      </p:sp>
      <p:sp>
        <p:nvSpPr>
          <p:cNvPr id="7" name="Text Placeholder 11"/>
          <p:cNvSpPr>
            <a:spLocks noGrp="1"/>
          </p:cNvSpPr>
          <p:nvPr>
            <p:ph type="body" idx="10" hasCustomPrompt="1"/>
          </p:nvPr>
        </p:nvSpPr>
        <p:spPr>
          <a:xfrm>
            <a:off x="0" y="6016753"/>
            <a:ext cx="61722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834763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dirty="0"/>
              <a:t>Click to edit Master title style</a:t>
            </a:r>
          </a:p>
        </p:txBody>
      </p:sp>
      <p:sp>
        <p:nvSpPr>
          <p:cNvPr id="7" name="Text Placeholder 11"/>
          <p:cNvSpPr>
            <a:spLocks noGrp="1"/>
          </p:cNvSpPr>
          <p:nvPr>
            <p:ph type="body" idx="10" hasCustomPrompt="1"/>
          </p:nvPr>
        </p:nvSpPr>
        <p:spPr>
          <a:xfrm>
            <a:off x="0" y="6016753"/>
            <a:ext cx="6172200" cy="841248"/>
          </a:xfrm>
        </p:spPr>
        <p:txBody>
          <a:bodyPr anchor="ctr">
            <a:normAutofit/>
          </a:bodyPr>
          <a:lstStyle>
            <a:lvl1pPr marL="0" indent="0">
              <a:buNone/>
              <a:defRPr sz="1200" baseline="0"/>
            </a:lvl1pPr>
          </a:lstStyle>
          <a:p>
            <a:pPr lvl="0"/>
            <a:r>
              <a:rPr lang="en-US" dirty="0"/>
              <a:t>Click to edit footnote</a:t>
            </a:r>
          </a:p>
        </p:txBody>
      </p:sp>
    </p:spTree>
    <p:extLst>
      <p:ext uri="{BB962C8B-B14F-4D97-AF65-F5344CB8AC3E}">
        <p14:creationId xmlns:p14="http://schemas.microsoft.com/office/powerpoint/2010/main" val="210041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1A0B55-D7F5-5149-AAF7-02D200F1A5EF}" type="datetimeFigureOut">
              <a:rPr lang="en-US" smtClean="0"/>
              <a:t>2/28/21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94A7E-DACC-884C-BC6F-DEC70AA915BE}" type="slidenum">
              <a:rPr lang="en-US" smtClean="0"/>
              <a:t>‹#›</a:t>
            </a:fld>
            <a:endParaRPr lang="en-US"/>
          </a:p>
        </p:txBody>
      </p:sp>
    </p:spTree>
    <p:extLst>
      <p:ext uri="{BB962C8B-B14F-4D97-AF65-F5344CB8AC3E}">
        <p14:creationId xmlns:p14="http://schemas.microsoft.com/office/powerpoint/2010/main" val="1141559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A0B55-D7F5-5149-AAF7-02D200F1A5EF}" type="datetimeFigureOut">
              <a:rPr lang="en-US" smtClean="0"/>
              <a:t>2/28/21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94A7E-DACC-884C-BC6F-DEC70AA915BE}" type="slidenum">
              <a:rPr lang="en-US" smtClean="0"/>
              <a:t>‹#›</a:t>
            </a:fld>
            <a:endParaRPr lang="en-US"/>
          </a:p>
        </p:txBody>
      </p:sp>
    </p:spTree>
    <p:extLst>
      <p:ext uri="{BB962C8B-B14F-4D97-AF65-F5344CB8AC3E}">
        <p14:creationId xmlns:p14="http://schemas.microsoft.com/office/powerpoint/2010/main" val="1437529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1A0B55-D7F5-5149-AAF7-02D200F1A5EF}" type="datetimeFigureOut">
              <a:rPr lang="en-US" smtClean="0"/>
              <a:t>2/28/21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94A7E-DACC-884C-BC6F-DEC70AA915BE}" type="slidenum">
              <a:rPr lang="en-US" smtClean="0"/>
              <a:t>‹#›</a:t>
            </a:fld>
            <a:endParaRPr lang="en-US"/>
          </a:p>
        </p:txBody>
      </p:sp>
    </p:spTree>
    <p:extLst>
      <p:ext uri="{BB962C8B-B14F-4D97-AF65-F5344CB8AC3E}">
        <p14:creationId xmlns:p14="http://schemas.microsoft.com/office/powerpoint/2010/main" val="2245975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1A0B55-D7F5-5149-AAF7-02D200F1A5EF}" type="datetimeFigureOut">
              <a:rPr lang="en-US" smtClean="0"/>
              <a:t>2/28/21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F94A7E-DACC-884C-BC6F-DEC70AA915BE}" type="slidenum">
              <a:rPr lang="en-US" smtClean="0"/>
              <a:t>‹#›</a:t>
            </a:fld>
            <a:endParaRPr lang="en-US"/>
          </a:p>
        </p:txBody>
      </p:sp>
    </p:spTree>
    <p:extLst>
      <p:ext uri="{BB962C8B-B14F-4D97-AF65-F5344CB8AC3E}">
        <p14:creationId xmlns:p14="http://schemas.microsoft.com/office/powerpoint/2010/main" val="1668688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1A0B55-D7F5-5149-AAF7-02D200F1A5EF}" type="datetimeFigureOut">
              <a:rPr lang="en-US" smtClean="0"/>
              <a:t>2/28/21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F94A7E-DACC-884C-BC6F-DEC70AA915BE}" type="slidenum">
              <a:rPr lang="en-US" smtClean="0"/>
              <a:t>‹#›</a:t>
            </a:fld>
            <a:endParaRPr lang="en-US"/>
          </a:p>
        </p:txBody>
      </p:sp>
    </p:spTree>
    <p:extLst>
      <p:ext uri="{BB962C8B-B14F-4D97-AF65-F5344CB8AC3E}">
        <p14:creationId xmlns:p14="http://schemas.microsoft.com/office/powerpoint/2010/main" val="384093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1A0B55-D7F5-5149-AAF7-02D200F1A5EF}" type="datetimeFigureOut">
              <a:rPr lang="en-US" smtClean="0"/>
              <a:t>2/28/21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F94A7E-DACC-884C-BC6F-DEC70AA915BE}" type="slidenum">
              <a:rPr lang="en-US" smtClean="0"/>
              <a:t>‹#›</a:t>
            </a:fld>
            <a:endParaRPr lang="en-US"/>
          </a:p>
        </p:txBody>
      </p:sp>
    </p:spTree>
    <p:extLst>
      <p:ext uri="{BB962C8B-B14F-4D97-AF65-F5344CB8AC3E}">
        <p14:creationId xmlns:p14="http://schemas.microsoft.com/office/powerpoint/2010/main" val="3639939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1A0B55-D7F5-5149-AAF7-02D200F1A5EF}" type="datetimeFigureOut">
              <a:rPr lang="en-US" smtClean="0"/>
              <a:t>2/28/21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94A7E-DACC-884C-BC6F-DEC70AA915BE}" type="slidenum">
              <a:rPr lang="en-US" smtClean="0"/>
              <a:t>‹#›</a:t>
            </a:fld>
            <a:endParaRPr lang="en-US"/>
          </a:p>
        </p:txBody>
      </p:sp>
    </p:spTree>
    <p:extLst>
      <p:ext uri="{BB962C8B-B14F-4D97-AF65-F5344CB8AC3E}">
        <p14:creationId xmlns:p14="http://schemas.microsoft.com/office/powerpoint/2010/main" val="1106310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1A0B55-D7F5-5149-AAF7-02D200F1A5EF}" type="datetimeFigureOut">
              <a:rPr lang="en-US" smtClean="0"/>
              <a:t>2/28/21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94A7E-DACC-884C-BC6F-DEC70AA915BE}" type="slidenum">
              <a:rPr lang="en-US" smtClean="0"/>
              <a:t>‹#›</a:t>
            </a:fld>
            <a:endParaRPr lang="en-US"/>
          </a:p>
        </p:txBody>
      </p:sp>
    </p:spTree>
    <p:extLst>
      <p:ext uri="{BB962C8B-B14F-4D97-AF65-F5344CB8AC3E}">
        <p14:creationId xmlns:p14="http://schemas.microsoft.com/office/powerpoint/2010/main" val="2774115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alpha val="47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1A0B55-D7F5-5149-AAF7-02D200F1A5EF}" type="datetimeFigureOut">
              <a:rPr lang="en-US" smtClean="0"/>
              <a:t>2/28/21</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94A7E-DACC-884C-BC6F-DEC70AA915BE}" type="slidenum">
              <a:rPr lang="en-US" smtClean="0"/>
              <a:t>‹#›</a:t>
            </a:fld>
            <a:endParaRPr lang="en-US"/>
          </a:p>
        </p:txBody>
      </p:sp>
    </p:spTree>
    <p:extLst>
      <p:ext uri="{BB962C8B-B14F-4D97-AF65-F5344CB8AC3E}">
        <p14:creationId xmlns:p14="http://schemas.microsoft.com/office/powerpoint/2010/main" val="74645698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pnhp.org/kitchen-table-campaign-rural-health-care/" TargetMode="External"/><Relationship Id="rId2" Type="http://schemas.openxmlformats.org/officeDocument/2006/relationships/hyperlink" Target="https://www.npr.org/sections/health-shots/2019/05/21/725059882/poll-many-ruralamericans-struggle-with-financial-insecurity-access-to-health-ca" TargetMode="Externa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pnhp.org/kitchen-table-campaign-rural-health-care/" TargetMode="External"/><Relationship Id="rId2" Type="http://schemas.openxmlformats.org/officeDocument/2006/relationships/hyperlink" Target="https://www.census.gov/library/stories/2019/04/health-insurance-rural-america.html" TargetMode="External"/><Relationship Id="rId1" Type="http://schemas.openxmlformats.org/officeDocument/2006/relationships/slideLayout" Target="../slideLayouts/slideLayout18.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hyperlink" Target="https://pnhp.org/kitchen-table-campaign-rural-health-care/" TargetMode="External"/><Relationship Id="rId2" Type="http://schemas.openxmlformats.org/officeDocument/2006/relationships/hyperlink" Target="https://www.scientificamerican.com/article/maternal-health-care-is-disappearing-in-rural-america" TargetMode="External"/><Relationship Id="rId1" Type="http://schemas.openxmlformats.org/officeDocument/2006/relationships/slideLayout" Target="../slideLayouts/slideLayout17.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hyperlink" Target="https://ruralhealth.und.edu/projects/health-reform-policy-research-center/pdf/2014-rural-urban-chartbook-update.pdf"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chart" Target="../charts/chart5.xml"/><Relationship Id="rId4" Type="http://schemas.openxmlformats.org/officeDocument/2006/relationships/hyperlink" Target="https://pnhp.org/kitchen-table-campaign-rural-health-car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hyperlink" Target="https://pnhp.org" TargetMode="External"/><Relationship Id="rId2" Type="http://schemas.openxmlformats.org/officeDocument/2006/relationships/image" Target="../media/image6.jpg"/><Relationship Id="rId1" Type="http://schemas.openxmlformats.org/officeDocument/2006/relationships/slideLayout" Target="../slideLayouts/slideLayout12.xml"/><Relationship Id="rId6" Type="http://schemas.openxmlformats.org/officeDocument/2006/relationships/hyperlink" Target="https://www.pewtrusts.org/en/research-and-analysis/blogs/stateline/2019/01/22/rural-hospitals-in-greater-jeopardy-in-non-medicaid-expansion-states" TargetMode="External"/><Relationship Id="rId5" Type="http://schemas.openxmlformats.org/officeDocument/2006/relationships/hyperlink" Target="https://www.theguardian.com/world/2020/apr/-face-shutdowns" TargetMode="Externa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hyperlink" Target="https://pnhp.org/kitchen-table-campaign-rural-health-care/" TargetMode="External"/><Relationship Id="rId2" Type="http://schemas.openxmlformats.org/officeDocument/2006/relationships/hyperlink" Target="https://www.shepscenter.unc.edu/programs-projects/rural-health/rural-hospital-closures/" TargetMode="External"/><Relationship Id="rId1" Type="http://schemas.openxmlformats.org/officeDocument/2006/relationships/slideLayout" Target="../slideLayouts/slideLayout14.xml"/><Relationship Id="rId4" Type="http://schemas.openxmlformats.org/officeDocument/2006/relationships/chart" Target="../charts/chart6.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doi.org/10.1787/888934016778" TargetMode="Externa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www.pnhp.org/facts/what-is-single-payer"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healthcare-now.org/what-is-single-paye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pnhp.org/system/assets/uploads/2018/06/HR676vsACAvsAHCA.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bcharrison0921@gmai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shvs.org/wp-content/uploads/2018/05/SHVS_-Global-Hospital-Budgets_FINAL.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milbank.org/quarterly/articles/global-budgets-for-rural-hospitals/"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www.shvs.org/wp-content/uploads/2018/05/SHVS_-Global-Hospital-Budgets_FINAL.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ncbi.nlm.nih.gov/pmc/articles/PMC4193373/"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innovation.cms.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healthcarevaluehub.org/advocate-resources/publications/hospital-rate-setting-promising-challenging-replicate" TargetMode="External"/><Relationship Id="rId2" Type="http://schemas.openxmlformats.org/officeDocument/2006/relationships/hyperlink" Target="https://pnhp.org/news/is-marylands-all-payer-global-budget-program-an-incremental-step-toward-single-payer/"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kyhealthcare.org/posts/global-budgeting-of-a-single-payer-plan-would-resolve-the-dilemma-of-closing-rural-hospital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milbank.org/quarterly/articles/global-budgets-for-rural-hospitals/" TargetMode="External"/><Relationship Id="rId2" Type="http://schemas.openxmlformats.org/officeDocument/2006/relationships/hyperlink" Target="https://revcycleintelligence.com/news/5-rural-hospitals-take-on-all-payer-global-budgets-to-boost-care" TargetMode="External"/><Relationship Id="rId1" Type="http://schemas.openxmlformats.org/officeDocument/2006/relationships/slideLayout" Target="../slideLayouts/slideLayout12.xml"/><Relationship Id="rId4" Type="http://schemas.openxmlformats.org/officeDocument/2006/relationships/hyperlink" Target="https://ruralhealth.und.edu/assets/1376-5844/081616-all-payer-rate-setting-rural-impacts.pdf"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info@pnhp.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healthcare-now.org" TargetMode="External"/><Relationship Id="rId5" Type="http://schemas.openxmlformats.org/officeDocument/2006/relationships/hyperlink" Target="mailto:info@healthcare-now.org" TargetMode="External"/><Relationship Id="rId4" Type="http://schemas.openxmlformats.org/officeDocument/2006/relationships/hyperlink" Target="http://www.pnhp.org/"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hcao.org" TargetMode="External"/><Relationship Id="rId3" Type="http://schemas.openxmlformats.org/officeDocument/2006/relationships/hyperlink" Target="https://olis.oregonlegislature.gov/liz/2019I1/Committees/JTFUHC/Overview" TargetMode="External"/><Relationship Id="rId7" Type="http://schemas.openxmlformats.org/officeDocument/2006/relationships/hyperlink" Target="mailto:info@hcao.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pnhporegon.org" TargetMode="External"/><Relationship Id="rId5" Type="http://schemas.openxmlformats.org/officeDocument/2006/relationships/hyperlink" Target="mailto:peter@pnhporegon.org" TargetMode="External"/><Relationship Id="rId4" Type="http://schemas.openxmlformats.org/officeDocument/2006/relationships/hyperlink" Target="TFUHC.exhibits@oregonlegislature.gov"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ohsu.edu/oregon-office-of-rural-health" TargetMode="External"/><Relationship Id="rId2" Type="http://schemas.openxmlformats.org/officeDocument/2006/relationships/hyperlink" Target="mailto:ruralweb@ohsu.edu" TargetMode="External"/><Relationship Id="rId1" Type="http://schemas.openxmlformats.org/officeDocument/2006/relationships/slideLayout" Target="../slideLayouts/slideLayout2.xml"/><Relationship Id="rId5" Type="http://schemas.openxmlformats.org/officeDocument/2006/relationships/hyperlink" Target="https://www.ruralhealthinfo.org" TargetMode="External"/><Relationship Id="rId4" Type="http://schemas.openxmlformats.org/officeDocument/2006/relationships/hyperlink" Target="mailto:info@ruralhealthinfo.org"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ruralhealthweb.org" TargetMode="External"/><Relationship Id="rId2" Type="http://schemas.openxmlformats.org/officeDocument/2006/relationships/hyperlink" Target="mailto:mail@nrharural.org" TargetMode="External"/><Relationship Id="rId1" Type="http://schemas.openxmlformats.org/officeDocument/2006/relationships/slideLayout" Target="../slideLayouts/slideLayout2.xml"/><Relationship Id="rId5" Type="http://schemas.openxmlformats.org/officeDocument/2006/relationships/hyperlink" Target="https://www.ruralhealthweb.org/programs/state-rural-health-associations" TargetMode="External"/><Relationship Id="rId4" Type="http://schemas.openxmlformats.org/officeDocument/2006/relationships/hyperlink" Target="mailto:dc@NRHArural.or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healthcare-now.org/what-is-single-payer/"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pnhp.org/system/assets/uploads/2018/06/HR676vsACAvsAHCA.pdf"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tfn6-hcfr-14-3-55"/><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ncbi.nlm.nih.gov/pmc/articles/PMC4193373/"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hbs.edu/faculty" TargetMode="External"/><Relationship Id="rId2" Type="http://schemas.openxmlformats.org/officeDocument/2006/relationships/hyperlink" Target="https://www.ncbi.nlm.nih.gov/pmc/articles/PMC4193373/" TargetMode="External"/><Relationship Id="rId1" Type="http://schemas.openxmlformats.org/officeDocument/2006/relationships/slideLayout" Target="../slideLayouts/slideLayout2.xml"/><Relationship Id="rId4" Type="http://schemas.openxmlformats.org/officeDocument/2006/relationships/hyperlink" Target="https://www.hbs.edu/faculty/publication%20fil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healthcarevaluehub.org/advocate-resources/publications/hospital-rate-setting-promising-challenging-replicate" TargetMode="External"/><Relationship Id="rId2" Type="http://schemas.openxmlformats.org/officeDocument/2006/relationships/hyperlink" Target="https://pnhp.org/news/is-marylands-all-payer-global-budget-program-an-incremental-step-toward-single-paye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rupri.org/Forms/RuralDefinitionsBrief.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rupri.public-health.uiowa.edu/publications/policypapers/Considerations%20For%20Defining%20Rural%20Places.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ruralhealthweb.org/about-nrha/about-rural-health-care" TargetMode="External"/><Relationship Id="rId2" Type="http://schemas.openxmlformats.org/officeDocument/2006/relationships/hyperlink" Target="https://www.who.int/social_determinants/thecommission/finalreport/key_concepts/e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cbi.nlm.nih.gov/pmc/articles/PMC5777389/" TargetMode="External"/><Relationship Id="rId2" Type="http://schemas.openxmlformats.org/officeDocument/2006/relationships/hyperlink" Target="https://pnhp.org/kitchen-table-campaign-rural-health-care/" TargetMode="External"/><Relationship Id="rId1" Type="http://schemas.openxmlformats.org/officeDocument/2006/relationships/slideLayout" Target="../slideLayouts/slideLayout15.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hyperlink" Target="file:////Medicine%20%20https/::medlineplus.gov:ruralhealthconcerns.html" TargetMode="External"/><Relationship Id="rId2" Type="http://schemas.openxmlformats.org/officeDocument/2006/relationships/hyperlink" Target="https://www.ruralhealthinfo.org/toolkits/rural-toolkit/1/rura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5851527"/>
          </a:xfrm>
        </p:spPr>
        <p:txBody>
          <a:bodyPr/>
          <a:lstStyle/>
          <a:p>
            <a:br>
              <a:rPr lang="en-US" dirty="0"/>
            </a:br>
            <a:endParaRPr lang="en-US" dirty="0"/>
          </a:p>
        </p:txBody>
      </p:sp>
      <p:sp>
        <p:nvSpPr>
          <p:cNvPr id="3" name="Content Placeholder 2"/>
          <p:cNvSpPr>
            <a:spLocks noGrp="1"/>
          </p:cNvSpPr>
          <p:nvPr>
            <p:ph idx="1"/>
          </p:nvPr>
        </p:nvSpPr>
        <p:spPr>
          <a:xfrm>
            <a:off x="211679" y="274637"/>
            <a:ext cx="8756849" cy="6309043"/>
          </a:xfrm>
        </p:spPr>
        <p:txBody>
          <a:bodyPr>
            <a:normAutofit/>
          </a:bodyPr>
          <a:lstStyle/>
          <a:p>
            <a:pPr marL="0" indent="0" algn="ctr">
              <a:buNone/>
            </a:pPr>
            <a:r>
              <a:rPr lang="en-US" sz="7200" b="1" dirty="0">
                <a:ln w="10541" cmpd="sng">
                  <a:solidFill>
                    <a:schemeClr val="accent2"/>
                  </a:solidFill>
                  <a:prstDash val="solid"/>
                </a:ln>
                <a:gradFill>
                  <a:gsLst>
                    <a:gs pos="0">
                      <a:schemeClr val="accent1">
                        <a:tint val="40000"/>
                        <a:satMod val="250000"/>
                        <a:alpha val="83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8100000">
                    <a:prstClr val="black">
                      <a:alpha val="50000"/>
                    </a:prstClr>
                  </a:innerShdw>
                </a:effectLst>
              </a:rPr>
              <a:t>THE RURAL </a:t>
            </a:r>
          </a:p>
          <a:p>
            <a:pPr marL="0" indent="0" algn="ctr">
              <a:buNone/>
            </a:pPr>
            <a:r>
              <a:rPr lang="en-US" sz="7200" b="1" dirty="0">
                <a:ln w="10541" cmpd="sng">
                  <a:solidFill>
                    <a:schemeClr val="accent2"/>
                  </a:solidFill>
                  <a:prstDash val="solid"/>
                </a:ln>
                <a:gradFill>
                  <a:gsLst>
                    <a:gs pos="0">
                      <a:schemeClr val="accent1">
                        <a:tint val="40000"/>
                        <a:satMod val="250000"/>
                        <a:alpha val="83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8100000">
                    <a:prstClr val="black">
                      <a:alpha val="50000"/>
                    </a:prstClr>
                  </a:innerShdw>
                </a:effectLst>
              </a:rPr>
              <a:t>HEALTH CARE </a:t>
            </a:r>
          </a:p>
          <a:p>
            <a:pPr marL="0" indent="0" algn="ctr">
              <a:buNone/>
            </a:pPr>
            <a:r>
              <a:rPr lang="en-US" sz="7200" b="1" dirty="0">
                <a:ln w="10541" cmpd="sng">
                  <a:solidFill>
                    <a:schemeClr val="accent2"/>
                  </a:solidFill>
                  <a:prstDash val="solid"/>
                </a:ln>
                <a:gradFill>
                  <a:gsLst>
                    <a:gs pos="0">
                      <a:schemeClr val="accent1">
                        <a:tint val="40000"/>
                        <a:satMod val="250000"/>
                        <a:alpha val="83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8100000">
                    <a:prstClr val="black">
                      <a:alpha val="50000"/>
                    </a:prstClr>
                  </a:innerShdw>
                </a:effectLst>
              </a:rPr>
              <a:t>CRISIS</a:t>
            </a:r>
          </a:p>
          <a:p>
            <a:pPr marL="0" indent="0" algn="ctr">
              <a:buNone/>
            </a:pPr>
            <a:r>
              <a:rPr lang="en-US" sz="5400" b="1" dirty="0">
                <a:ln w="10541" cmpd="sng">
                  <a:solidFill>
                    <a:schemeClr val="accent2"/>
                  </a:solidFill>
                  <a:prstDash val="solid"/>
                </a:ln>
                <a:gradFill>
                  <a:gsLst>
                    <a:gs pos="0">
                      <a:schemeClr val="accent1">
                        <a:tint val="40000"/>
                        <a:satMod val="250000"/>
                        <a:alpha val="83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8100000">
                    <a:prstClr val="black">
                      <a:alpha val="50000"/>
                    </a:prstClr>
                  </a:innerShdw>
                </a:effectLst>
              </a:rPr>
              <a:t>What do communities need to survive and thrive?</a:t>
            </a:r>
          </a:p>
        </p:txBody>
      </p:sp>
      <p:sp>
        <p:nvSpPr>
          <p:cNvPr id="4" name="Rectangle 3"/>
          <p:cNvSpPr/>
          <p:nvPr/>
        </p:nvSpPr>
        <p:spPr>
          <a:xfrm>
            <a:off x="0" y="5664499"/>
            <a:ext cx="9144000" cy="923330"/>
          </a:xfrm>
          <a:prstGeom prst="rect">
            <a:avLst/>
          </a:prstGeom>
        </p:spPr>
        <p:txBody>
          <a:bodyPr wrap="square">
            <a:spAutoFit/>
          </a:bodyPr>
          <a:lstStyle/>
          <a:p>
            <a:pPr algn="ctr"/>
            <a:endParaRPr lang="en-US" b="1" dirty="0">
              <a:solidFill>
                <a:schemeClr val="bg1"/>
              </a:solidFill>
            </a:endParaRPr>
          </a:p>
          <a:p>
            <a:pPr algn="ctr"/>
            <a:r>
              <a:rPr lang="en-US" b="1" dirty="0">
                <a:solidFill>
                  <a:schemeClr val="bg1"/>
                </a:solidFill>
              </a:rPr>
              <a:t>"Of all the forms of inequality, injustice in health care is the most shocking and inhuman because it often results in </a:t>
            </a:r>
            <a:r>
              <a:rPr lang="en-US" b="1">
                <a:solidFill>
                  <a:schemeClr val="bg1"/>
                </a:solidFill>
              </a:rPr>
              <a:t>physical death."  </a:t>
            </a:r>
            <a:r>
              <a:rPr lang="en-US" b="1" dirty="0">
                <a:solidFill>
                  <a:schemeClr val="bg1"/>
                </a:solidFill>
              </a:rPr>
              <a:t>Rev. Martin Luther King, Jr.</a:t>
            </a:r>
            <a:r>
              <a:rPr lang="en-US" b="1" dirty="0">
                <a:ln w="10541" cmpd="sng">
                  <a:solidFill>
                    <a:schemeClr val="accent2"/>
                  </a:solidFill>
                  <a:prstDash val="solid"/>
                </a:ln>
                <a:solidFill>
                  <a:schemeClr val="bg1"/>
                </a:solidFill>
                <a:effectLst>
                  <a:innerShdw blurRad="63500" dist="50800" dir="8100000">
                    <a:prstClr val="black">
                      <a:alpha val="50000"/>
                    </a:prstClr>
                  </a:innerShdw>
                </a:effectLst>
              </a:rPr>
              <a:t> </a:t>
            </a:r>
            <a:endParaRPr lang="en-US" dirty="0"/>
          </a:p>
        </p:txBody>
      </p:sp>
    </p:spTree>
    <p:extLst>
      <p:ext uri="{BB962C8B-B14F-4D97-AF65-F5344CB8AC3E}">
        <p14:creationId xmlns:p14="http://schemas.microsoft.com/office/powerpoint/2010/main" val="1066125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96C9A-FAFC-5D49-A7C6-B82B2CCE277C}"/>
              </a:ext>
            </a:extLst>
          </p:cNvPr>
          <p:cNvSpPr>
            <a:spLocks noGrp="1"/>
          </p:cNvSpPr>
          <p:nvPr>
            <p:ph type="title"/>
          </p:nvPr>
        </p:nvSpPr>
        <p:spPr>
          <a:xfrm>
            <a:off x="628650" y="365127"/>
            <a:ext cx="7886700" cy="993942"/>
          </a:xfrm>
        </p:spPr>
        <p:txBody>
          <a:bodyPr>
            <a:normAutofit fontScale="90000"/>
          </a:bodyPr>
          <a:lstStyle/>
          <a:p>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8100000">
                    <a:prstClr val="black">
                      <a:alpha val="50000"/>
                    </a:prstClr>
                  </a:innerShdw>
                </a:effectLst>
              </a:rPr>
              <a:t>Rural Americans Have</a:t>
            </a:r>
            <a:br>
              <a:rPr lang="en-US" sz="3600" dirty="0">
                <a:solidFill>
                  <a:schemeClr val="bg2">
                    <a:lumMod val="75000"/>
                  </a:schemeClr>
                </a:solidFill>
              </a:rPr>
            </a:b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8100000">
                    <a:prstClr val="black">
                      <a:alpha val="50000"/>
                    </a:prstClr>
                  </a:innerShdw>
                </a:effectLst>
              </a:rPr>
              <a:t>  Poor Access to Care</a:t>
            </a:r>
            <a:endParaRPr lang="en-US" sz="3600" dirty="0">
              <a:solidFill>
                <a:schemeClr val="bg2">
                  <a:lumMod val="75000"/>
                </a:schemeClr>
              </a:solidFill>
            </a:endParaRPr>
          </a:p>
        </p:txBody>
      </p:sp>
      <p:sp>
        <p:nvSpPr>
          <p:cNvPr id="3" name="Text Placeholder 2">
            <a:extLst>
              <a:ext uri="{FF2B5EF4-FFF2-40B4-BE49-F238E27FC236}">
                <a16:creationId xmlns:a16="http://schemas.microsoft.com/office/drawing/2014/main" id="{21C4A11F-3853-FE45-8C17-D953851D721F}"/>
              </a:ext>
            </a:extLst>
          </p:cNvPr>
          <p:cNvSpPr>
            <a:spLocks noGrp="1"/>
          </p:cNvSpPr>
          <p:nvPr>
            <p:ph type="body" idx="10"/>
          </p:nvPr>
        </p:nvSpPr>
        <p:spPr>
          <a:xfrm>
            <a:off x="1" y="5985674"/>
            <a:ext cx="9041524" cy="841248"/>
          </a:xfrm>
        </p:spPr>
        <p:txBody>
          <a:bodyPr>
            <a:noAutofit/>
          </a:bodyPr>
          <a:lstStyle/>
          <a:p>
            <a:r>
              <a:rPr lang="en-US" dirty="0">
                <a:solidFill>
                  <a:srgbClr val="17375E"/>
                </a:solidFill>
                <a:hlinkClick r:id="rId2"/>
              </a:rPr>
              <a:t>https://www.npr.org/sections/health-shots/2019/05/21/725059882/poll-many-ruralamericans-struggle-with-financial-insecurity-access-to-health-ca</a:t>
            </a:r>
            <a:endParaRPr lang="en-US" dirty="0">
              <a:solidFill>
                <a:srgbClr val="17375E"/>
              </a:solidFill>
            </a:endParaRPr>
          </a:p>
          <a:p>
            <a:r>
              <a:rPr lang="en-US" dirty="0">
                <a:solidFill>
                  <a:srgbClr val="17375E"/>
                </a:solidFill>
              </a:rPr>
              <a:t>Poll: Many Rural Americans Struggle With Financial Insecurity, Access To Health Care, National Public Radio, the Robert Wood Johnson Foundation and the Harvard T.H. Chan School of Public Health, May 21, 2019  </a:t>
            </a:r>
          </a:p>
          <a:p>
            <a:r>
              <a:rPr lang="en-US" dirty="0">
                <a:solidFill>
                  <a:srgbClr val="17375E"/>
                </a:solidFill>
                <a:hlinkClick r:id="rId3"/>
              </a:rPr>
              <a:t>https://pnhp.org/kitchen-table-campaign-rural-health-care/</a:t>
            </a:r>
            <a:r>
              <a:rPr lang="en-US" dirty="0">
                <a:solidFill>
                  <a:srgbClr val="17375E"/>
                </a:solidFill>
              </a:rPr>
              <a:t>                  Accessed October 21, 2020</a:t>
            </a:r>
          </a:p>
          <a:p>
            <a:endParaRPr lang="en-US" dirty="0">
              <a:solidFill>
                <a:srgbClr val="17375E"/>
              </a:solidFill>
            </a:endParaRPr>
          </a:p>
          <a:p>
            <a:endParaRPr lang="en-US" dirty="0">
              <a:solidFill>
                <a:srgbClr val="17375E"/>
              </a:solidFill>
            </a:endParaRPr>
          </a:p>
        </p:txBody>
      </p:sp>
      <p:graphicFrame>
        <p:nvGraphicFramePr>
          <p:cNvPr id="5" name="Chart 4">
            <a:extLst>
              <a:ext uri="{FF2B5EF4-FFF2-40B4-BE49-F238E27FC236}">
                <a16:creationId xmlns:a16="http://schemas.microsoft.com/office/drawing/2014/main" id="{3B0E38DD-E3E3-AF48-92F0-1887FC7F7BC7}"/>
              </a:ext>
            </a:extLst>
          </p:cNvPr>
          <p:cNvGraphicFramePr/>
          <p:nvPr>
            <p:extLst>
              <p:ext uri="{D42A27DB-BD31-4B8C-83A1-F6EECF244321}">
                <p14:modId xmlns:p14="http://schemas.microsoft.com/office/powerpoint/2010/main" val="3898056616"/>
              </p:ext>
            </p:extLst>
          </p:nvPr>
        </p:nvGraphicFramePr>
        <p:xfrm>
          <a:off x="1" y="1538029"/>
          <a:ext cx="6463862" cy="444764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950459A1-9457-414D-9E02-BA8715A46F9B}"/>
              </a:ext>
            </a:extLst>
          </p:cNvPr>
          <p:cNvSpPr txBox="1"/>
          <p:nvPr/>
        </p:nvSpPr>
        <p:spPr>
          <a:xfrm>
            <a:off x="2215054" y="2832062"/>
            <a:ext cx="1513490" cy="1761508"/>
          </a:xfrm>
          <a:prstGeom prst="rect">
            <a:avLst/>
          </a:prstGeom>
          <a:noFill/>
        </p:spPr>
        <p:txBody>
          <a:bodyPr wrap="square" rtlCol="0">
            <a:spAutoFit/>
          </a:bodyPr>
          <a:lstStyle/>
          <a:p>
            <a:pPr algn="ctr">
              <a:lnSpc>
                <a:spcPct val="90000"/>
              </a:lnSpc>
            </a:pPr>
            <a:r>
              <a:rPr lang="en-US" sz="3600" b="1" dirty="0">
                <a:solidFill>
                  <a:srgbClr val="FFFF00"/>
                </a:solidFill>
                <a:effectLst>
                  <a:outerShdw blurRad="50800" dist="38100" dir="2700000" algn="tl" rotWithShape="0">
                    <a:prstClr val="black">
                      <a:alpha val="40000"/>
                    </a:prstClr>
                  </a:outerShdw>
                </a:effectLst>
              </a:rPr>
              <a:t>26%: </a:t>
            </a:r>
            <a:r>
              <a:rPr lang="en-US" sz="2800" dirty="0">
                <a:solidFill>
                  <a:schemeClr val="bg1"/>
                </a:solidFill>
                <a:effectLst>
                  <a:outerShdw blurRad="50800" dist="38100" dir="2700000" algn="tl" rotWithShape="0">
                    <a:prstClr val="black">
                      <a:alpha val="40000"/>
                    </a:prstClr>
                  </a:outerShdw>
                </a:effectLst>
              </a:rPr>
              <a:t>Unable to get care</a:t>
            </a:r>
          </a:p>
        </p:txBody>
      </p:sp>
      <p:sp>
        <p:nvSpPr>
          <p:cNvPr id="22" name="Freeform 21">
            <a:extLst>
              <a:ext uri="{FF2B5EF4-FFF2-40B4-BE49-F238E27FC236}">
                <a16:creationId xmlns:a16="http://schemas.microsoft.com/office/drawing/2014/main" id="{BC303874-BE58-954C-B50C-9542641DD6A2}"/>
              </a:ext>
            </a:extLst>
          </p:cNvPr>
          <p:cNvSpPr/>
          <p:nvPr/>
        </p:nvSpPr>
        <p:spPr>
          <a:xfrm>
            <a:off x="6172201" y="2094932"/>
            <a:ext cx="2629212" cy="737130"/>
          </a:xfrm>
          <a:custGeom>
            <a:avLst/>
            <a:gdLst>
              <a:gd name="connsiteX0" fmla="*/ 122857 w 737130"/>
              <a:gd name="connsiteY0" fmla="*/ 0 h 2832604"/>
              <a:gd name="connsiteX1" fmla="*/ 614273 w 737130"/>
              <a:gd name="connsiteY1" fmla="*/ 0 h 2832604"/>
              <a:gd name="connsiteX2" fmla="*/ 737130 w 737130"/>
              <a:gd name="connsiteY2" fmla="*/ 122857 h 2832604"/>
              <a:gd name="connsiteX3" fmla="*/ 737130 w 737130"/>
              <a:gd name="connsiteY3" fmla="*/ 2832604 h 2832604"/>
              <a:gd name="connsiteX4" fmla="*/ 737130 w 737130"/>
              <a:gd name="connsiteY4" fmla="*/ 2832604 h 2832604"/>
              <a:gd name="connsiteX5" fmla="*/ 0 w 737130"/>
              <a:gd name="connsiteY5" fmla="*/ 2832604 h 2832604"/>
              <a:gd name="connsiteX6" fmla="*/ 0 w 737130"/>
              <a:gd name="connsiteY6" fmla="*/ 2832604 h 2832604"/>
              <a:gd name="connsiteX7" fmla="*/ 0 w 737130"/>
              <a:gd name="connsiteY7" fmla="*/ 122857 h 2832604"/>
              <a:gd name="connsiteX8" fmla="*/ 122857 w 737130"/>
              <a:gd name="connsiteY8" fmla="*/ 0 h 283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7130" h="2832604">
                <a:moveTo>
                  <a:pt x="737130" y="472108"/>
                </a:moveTo>
                <a:lnTo>
                  <a:pt x="737130" y="2360496"/>
                </a:lnTo>
                <a:cubicBezTo>
                  <a:pt x="737130" y="2621234"/>
                  <a:pt x="722816" y="2832604"/>
                  <a:pt x="705159" y="2832604"/>
                </a:cubicBezTo>
                <a:lnTo>
                  <a:pt x="0" y="2832604"/>
                </a:lnTo>
                <a:lnTo>
                  <a:pt x="0" y="2832604"/>
                </a:lnTo>
                <a:lnTo>
                  <a:pt x="0" y="0"/>
                </a:lnTo>
                <a:lnTo>
                  <a:pt x="0" y="0"/>
                </a:lnTo>
                <a:lnTo>
                  <a:pt x="705159" y="0"/>
                </a:lnTo>
                <a:cubicBezTo>
                  <a:pt x="722816" y="0"/>
                  <a:pt x="737130" y="211370"/>
                  <a:pt x="737130" y="472108"/>
                </a:cubicBezTo>
                <a:close/>
              </a:path>
            </a:pathLst>
          </a:custGeom>
          <a:noFill/>
          <a:ln>
            <a:no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3820" tIns="77894" rIns="119804" bIns="77894" numCol="1" spcCol="1270" anchor="ctr" anchorCtr="0">
            <a:noAutofit/>
          </a:bodyPr>
          <a:lstStyle/>
          <a:p>
            <a:pPr marL="0" lvl="1" defTabSz="977900">
              <a:lnSpc>
                <a:spcPct val="90000"/>
              </a:lnSpc>
              <a:spcBef>
                <a:spcPct val="0"/>
              </a:spcBef>
              <a:spcAft>
                <a:spcPct val="15000"/>
              </a:spcAft>
            </a:pPr>
            <a:r>
              <a:rPr lang="en-US" kern="1200" dirty="0">
                <a:solidFill>
                  <a:schemeClr val="bg1"/>
                </a:solidFill>
              </a:rPr>
              <a:t>Could not afford care</a:t>
            </a:r>
          </a:p>
        </p:txBody>
      </p:sp>
      <p:sp>
        <p:nvSpPr>
          <p:cNvPr id="23" name="Freeform 22">
            <a:extLst>
              <a:ext uri="{FF2B5EF4-FFF2-40B4-BE49-F238E27FC236}">
                <a16:creationId xmlns:a16="http://schemas.microsoft.com/office/drawing/2014/main" id="{9B2467F9-C65A-044E-A381-B586752538BC}"/>
              </a:ext>
            </a:extLst>
          </p:cNvPr>
          <p:cNvSpPr/>
          <p:nvPr/>
        </p:nvSpPr>
        <p:spPr>
          <a:xfrm>
            <a:off x="4208793" y="1860363"/>
            <a:ext cx="1484273" cy="872666"/>
          </a:xfrm>
          <a:custGeom>
            <a:avLst/>
            <a:gdLst>
              <a:gd name="connsiteX0" fmla="*/ 0 w 1454655"/>
              <a:gd name="connsiteY0" fmla="*/ 153572 h 921412"/>
              <a:gd name="connsiteX1" fmla="*/ 153572 w 1454655"/>
              <a:gd name="connsiteY1" fmla="*/ 0 h 921412"/>
              <a:gd name="connsiteX2" fmla="*/ 1301083 w 1454655"/>
              <a:gd name="connsiteY2" fmla="*/ 0 h 921412"/>
              <a:gd name="connsiteX3" fmla="*/ 1454655 w 1454655"/>
              <a:gd name="connsiteY3" fmla="*/ 153572 h 921412"/>
              <a:gd name="connsiteX4" fmla="*/ 1454655 w 1454655"/>
              <a:gd name="connsiteY4" fmla="*/ 767840 h 921412"/>
              <a:gd name="connsiteX5" fmla="*/ 1301083 w 1454655"/>
              <a:gd name="connsiteY5" fmla="*/ 921412 h 921412"/>
              <a:gd name="connsiteX6" fmla="*/ 153572 w 1454655"/>
              <a:gd name="connsiteY6" fmla="*/ 921412 h 921412"/>
              <a:gd name="connsiteX7" fmla="*/ 0 w 1454655"/>
              <a:gd name="connsiteY7" fmla="*/ 767840 h 921412"/>
              <a:gd name="connsiteX8" fmla="*/ 0 w 1454655"/>
              <a:gd name="connsiteY8" fmla="*/ 153572 h 92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655" h="921412">
                <a:moveTo>
                  <a:pt x="0" y="153572"/>
                </a:moveTo>
                <a:cubicBezTo>
                  <a:pt x="0" y="68757"/>
                  <a:pt x="68757" y="0"/>
                  <a:pt x="153572" y="0"/>
                </a:cubicBezTo>
                <a:lnTo>
                  <a:pt x="1301083" y="0"/>
                </a:lnTo>
                <a:cubicBezTo>
                  <a:pt x="1385898" y="0"/>
                  <a:pt x="1454655" y="68757"/>
                  <a:pt x="1454655" y="153572"/>
                </a:cubicBezTo>
                <a:lnTo>
                  <a:pt x="1454655" y="767840"/>
                </a:lnTo>
                <a:cubicBezTo>
                  <a:pt x="1454655" y="852655"/>
                  <a:pt x="1385898" y="921412"/>
                  <a:pt x="1301083" y="921412"/>
                </a:cubicBezTo>
                <a:lnTo>
                  <a:pt x="153572" y="921412"/>
                </a:lnTo>
                <a:cubicBezTo>
                  <a:pt x="68757" y="921412"/>
                  <a:pt x="0" y="852655"/>
                  <a:pt x="0" y="767840"/>
                </a:cubicBezTo>
                <a:lnTo>
                  <a:pt x="0" y="153572"/>
                </a:ln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2140" tIns="113560" rIns="182140" bIns="113560" numCol="1" spcCol="1270" anchor="ctr" anchorCtr="0">
            <a:noAutofit/>
          </a:bodyPr>
          <a:lstStyle/>
          <a:p>
            <a:pPr lvl="0" algn="ctr" defTabSz="1600200">
              <a:lnSpc>
                <a:spcPct val="90000"/>
              </a:lnSpc>
              <a:spcBef>
                <a:spcPct val="0"/>
              </a:spcBef>
              <a:spcAft>
                <a:spcPct val="35000"/>
              </a:spcAft>
            </a:pPr>
            <a:r>
              <a:rPr lang="en-US" sz="3600" b="1" kern="1200" dirty="0"/>
              <a:t>45%</a:t>
            </a:r>
          </a:p>
        </p:txBody>
      </p:sp>
      <p:sp>
        <p:nvSpPr>
          <p:cNvPr id="24" name="Freeform 23">
            <a:extLst>
              <a:ext uri="{FF2B5EF4-FFF2-40B4-BE49-F238E27FC236}">
                <a16:creationId xmlns:a16="http://schemas.microsoft.com/office/drawing/2014/main" id="{691AAFD1-A857-4142-AA99-A8C52C9AFDC9}"/>
              </a:ext>
            </a:extLst>
          </p:cNvPr>
          <p:cNvSpPr/>
          <p:nvPr/>
        </p:nvSpPr>
        <p:spPr>
          <a:xfrm>
            <a:off x="6172201" y="3346161"/>
            <a:ext cx="2869324" cy="737130"/>
          </a:xfrm>
          <a:custGeom>
            <a:avLst/>
            <a:gdLst>
              <a:gd name="connsiteX0" fmla="*/ 122857 w 737130"/>
              <a:gd name="connsiteY0" fmla="*/ 0 h 2832604"/>
              <a:gd name="connsiteX1" fmla="*/ 614273 w 737130"/>
              <a:gd name="connsiteY1" fmla="*/ 0 h 2832604"/>
              <a:gd name="connsiteX2" fmla="*/ 737130 w 737130"/>
              <a:gd name="connsiteY2" fmla="*/ 122857 h 2832604"/>
              <a:gd name="connsiteX3" fmla="*/ 737130 w 737130"/>
              <a:gd name="connsiteY3" fmla="*/ 2832604 h 2832604"/>
              <a:gd name="connsiteX4" fmla="*/ 737130 w 737130"/>
              <a:gd name="connsiteY4" fmla="*/ 2832604 h 2832604"/>
              <a:gd name="connsiteX5" fmla="*/ 0 w 737130"/>
              <a:gd name="connsiteY5" fmla="*/ 2832604 h 2832604"/>
              <a:gd name="connsiteX6" fmla="*/ 0 w 737130"/>
              <a:gd name="connsiteY6" fmla="*/ 2832604 h 2832604"/>
              <a:gd name="connsiteX7" fmla="*/ 0 w 737130"/>
              <a:gd name="connsiteY7" fmla="*/ 122857 h 2832604"/>
              <a:gd name="connsiteX8" fmla="*/ 122857 w 737130"/>
              <a:gd name="connsiteY8" fmla="*/ 0 h 283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7130" h="2832604">
                <a:moveTo>
                  <a:pt x="737130" y="472108"/>
                </a:moveTo>
                <a:lnTo>
                  <a:pt x="737130" y="2360496"/>
                </a:lnTo>
                <a:cubicBezTo>
                  <a:pt x="737130" y="2621234"/>
                  <a:pt x="722816" y="2832604"/>
                  <a:pt x="705159" y="2832604"/>
                </a:cubicBezTo>
                <a:lnTo>
                  <a:pt x="0" y="2832604"/>
                </a:lnTo>
                <a:lnTo>
                  <a:pt x="0" y="2832604"/>
                </a:lnTo>
                <a:lnTo>
                  <a:pt x="0" y="0"/>
                </a:lnTo>
                <a:lnTo>
                  <a:pt x="0" y="0"/>
                </a:lnTo>
                <a:lnTo>
                  <a:pt x="705159" y="0"/>
                </a:lnTo>
                <a:cubicBezTo>
                  <a:pt x="722816" y="0"/>
                  <a:pt x="737130" y="211370"/>
                  <a:pt x="737130" y="472108"/>
                </a:cubicBezTo>
                <a:close/>
              </a:path>
            </a:pathLst>
          </a:custGeom>
          <a:noFill/>
          <a:ln>
            <a:no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3820" tIns="77894" rIns="119804" bIns="77894" numCol="1" spcCol="1270" anchor="ctr" anchorCtr="0">
            <a:noAutofit/>
          </a:bodyPr>
          <a:lstStyle/>
          <a:p>
            <a:pPr marL="0" lvl="1" algn="l" defTabSz="977900">
              <a:lnSpc>
                <a:spcPct val="90000"/>
              </a:lnSpc>
              <a:spcBef>
                <a:spcPct val="0"/>
              </a:spcBef>
              <a:spcAft>
                <a:spcPct val="15000"/>
              </a:spcAft>
            </a:pPr>
            <a:r>
              <a:rPr lang="en-US" kern="1200" dirty="0">
                <a:solidFill>
                  <a:schemeClr val="bg1"/>
                </a:solidFill>
              </a:rPr>
              <a:t>Location too far</a:t>
            </a:r>
          </a:p>
        </p:txBody>
      </p:sp>
      <p:sp>
        <p:nvSpPr>
          <p:cNvPr id="25" name="Freeform 24">
            <a:extLst>
              <a:ext uri="{FF2B5EF4-FFF2-40B4-BE49-F238E27FC236}">
                <a16:creationId xmlns:a16="http://schemas.microsoft.com/office/drawing/2014/main" id="{D8CC1527-36B1-AC41-B816-47ED7F56AB93}"/>
              </a:ext>
            </a:extLst>
          </p:cNvPr>
          <p:cNvSpPr/>
          <p:nvPr/>
        </p:nvSpPr>
        <p:spPr>
          <a:xfrm>
            <a:off x="4208793" y="3252850"/>
            <a:ext cx="1562260" cy="703770"/>
          </a:xfrm>
          <a:custGeom>
            <a:avLst/>
            <a:gdLst>
              <a:gd name="connsiteX0" fmla="*/ 0 w 1454655"/>
              <a:gd name="connsiteY0" fmla="*/ 153572 h 921412"/>
              <a:gd name="connsiteX1" fmla="*/ 153572 w 1454655"/>
              <a:gd name="connsiteY1" fmla="*/ 0 h 921412"/>
              <a:gd name="connsiteX2" fmla="*/ 1301083 w 1454655"/>
              <a:gd name="connsiteY2" fmla="*/ 0 h 921412"/>
              <a:gd name="connsiteX3" fmla="*/ 1454655 w 1454655"/>
              <a:gd name="connsiteY3" fmla="*/ 153572 h 921412"/>
              <a:gd name="connsiteX4" fmla="*/ 1454655 w 1454655"/>
              <a:gd name="connsiteY4" fmla="*/ 767840 h 921412"/>
              <a:gd name="connsiteX5" fmla="*/ 1301083 w 1454655"/>
              <a:gd name="connsiteY5" fmla="*/ 921412 h 921412"/>
              <a:gd name="connsiteX6" fmla="*/ 153572 w 1454655"/>
              <a:gd name="connsiteY6" fmla="*/ 921412 h 921412"/>
              <a:gd name="connsiteX7" fmla="*/ 0 w 1454655"/>
              <a:gd name="connsiteY7" fmla="*/ 767840 h 921412"/>
              <a:gd name="connsiteX8" fmla="*/ 0 w 1454655"/>
              <a:gd name="connsiteY8" fmla="*/ 153572 h 92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655" h="921412">
                <a:moveTo>
                  <a:pt x="0" y="153572"/>
                </a:moveTo>
                <a:cubicBezTo>
                  <a:pt x="0" y="68757"/>
                  <a:pt x="68757" y="0"/>
                  <a:pt x="153572" y="0"/>
                </a:cubicBezTo>
                <a:lnTo>
                  <a:pt x="1301083" y="0"/>
                </a:lnTo>
                <a:cubicBezTo>
                  <a:pt x="1385898" y="0"/>
                  <a:pt x="1454655" y="68757"/>
                  <a:pt x="1454655" y="153572"/>
                </a:cubicBezTo>
                <a:lnTo>
                  <a:pt x="1454655" y="767840"/>
                </a:lnTo>
                <a:cubicBezTo>
                  <a:pt x="1454655" y="852655"/>
                  <a:pt x="1385898" y="921412"/>
                  <a:pt x="1301083" y="921412"/>
                </a:cubicBezTo>
                <a:lnTo>
                  <a:pt x="153572" y="921412"/>
                </a:lnTo>
                <a:cubicBezTo>
                  <a:pt x="68757" y="921412"/>
                  <a:pt x="0" y="852655"/>
                  <a:pt x="0" y="767840"/>
                </a:cubicBezTo>
                <a:lnTo>
                  <a:pt x="0" y="153572"/>
                </a:ln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2140" tIns="113560" rIns="182140" bIns="113560" numCol="1" spcCol="1270" anchor="ctr" anchorCtr="0">
            <a:noAutofit/>
          </a:bodyPr>
          <a:lstStyle/>
          <a:p>
            <a:pPr lvl="0" algn="ctr" defTabSz="1600200">
              <a:lnSpc>
                <a:spcPct val="90000"/>
              </a:lnSpc>
              <a:spcBef>
                <a:spcPct val="0"/>
              </a:spcBef>
              <a:spcAft>
                <a:spcPct val="35000"/>
              </a:spcAft>
            </a:pPr>
            <a:r>
              <a:rPr lang="en-US" sz="3600" b="1" kern="1200" dirty="0">
                <a:solidFill>
                  <a:schemeClr val="tx1"/>
                </a:solidFill>
              </a:rPr>
              <a:t>23%</a:t>
            </a:r>
          </a:p>
        </p:txBody>
      </p:sp>
      <p:sp>
        <p:nvSpPr>
          <p:cNvPr id="26" name="Freeform 25">
            <a:extLst>
              <a:ext uri="{FF2B5EF4-FFF2-40B4-BE49-F238E27FC236}">
                <a16:creationId xmlns:a16="http://schemas.microsoft.com/office/drawing/2014/main" id="{F8F13AC2-361E-5243-B4D4-BE1B87352C55}"/>
              </a:ext>
            </a:extLst>
          </p:cNvPr>
          <p:cNvSpPr/>
          <p:nvPr/>
        </p:nvSpPr>
        <p:spPr>
          <a:xfrm>
            <a:off x="6172200" y="4114371"/>
            <a:ext cx="2971799" cy="737131"/>
          </a:xfrm>
          <a:custGeom>
            <a:avLst/>
            <a:gdLst>
              <a:gd name="connsiteX0" fmla="*/ 122857 w 737130"/>
              <a:gd name="connsiteY0" fmla="*/ 0 h 2832604"/>
              <a:gd name="connsiteX1" fmla="*/ 614273 w 737130"/>
              <a:gd name="connsiteY1" fmla="*/ 0 h 2832604"/>
              <a:gd name="connsiteX2" fmla="*/ 737130 w 737130"/>
              <a:gd name="connsiteY2" fmla="*/ 122857 h 2832604"/>
              <a:gd name="connsiteX3" fmla="*/ 737130 w 737130"/>
              <a:gd name="connsiteY3" fmla="*/ 2832604 h 2832604"/>
              <a:gd name="connsiteX4" fmla="*/ 737130 w 737130"/>
              <a:gd name="connsiteY4" fmla="*/ 2832604 h 2832604"/>
              <a:gd name="connsiteX5" fmla="*/ 0 w 737130"/>
              <a:gd name="connsiteY5" fmla="*/ 2832604 h 2832604"/>
              <a:gd name="connsiteX6" fmla="*/ 0 w 737130"/>
              <a:gd name="connsiteY6" fmla="*/ 2832604 h 2832604"/>
              <a:gd name="connsiteX7" fmla="*/ 0 w 737130"/>
              <a:gd name="connsiteY7" fmla="*/ 122857 h 2832604"/>
              <a:gd name="connsiteX8" fmla="*/ 122857 w 737130"/>
              <a:gd name="connsiteY8" fmla="*/ 0 h 283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7130" h="2832604">
                <a:moveTo>
                  <a:pt x="737130" y="472108"/>
                </a:moveTo>
                <a:lnTo>
                  <a:pt x="737130" y="2360496"/>
                </a:lnTo>
                <a:cubicBezTo>
                  <a:pt x="737130" y="2621234"/>
                  <a:pt x="722816" y="2832604"/>
                  <a:pt x="705159" y="2832604"/>
                </a:cubicBezTo>
                <a:lnTo>
                  <a:pt x="0" y="2832604"/>
                </a:lnTo>
                <a:lnTo>
                  <a:pt x="0" y="2832604"/>
                </a:lnTo>
                <a:lnTo>
                  <a:pt x="0" y="0"/>
                </a:lnTo>
                <a:lnTo>
                  <a:pt x="0" y="0"/>
                </a:lnTo>
                <a:lnTo>
                  <a:pt x="705159" y="0"/>
                </a:lnTo>
                <a:cubicBezTo>
                  <a:pt x="722816" y="0"/>
                  <a:pt x="737130" y="211370"/>
                  <a:pt x="737130" y="472108"/>
                </a:cubicBezTo>
                <a:close/>
              </a:path>
            </a:pathLst>
          </a:custGeom>
          <a:noFill/>
          <a:ln>
            <a:no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3820" tIns="77894" rIns="119804" bIns="77895" numCol="1" spcCol="1270" anchor="ctr" anchorCtr="0">
            <a:noAutofit/>
          </a:bodyPr>
          <a:lstStyle/>
          <a:p>
            <a:pPr marL="0" lvl="1" algn="l" defTabSz="977900">
              <a:lnSpc>
                <a:spcPct val="90000"/>
              </a:lnSpc>
              <a:spcBef>
                <a:spcPct val="0"/>
              </a:spcBef>
              <a:spcAft>
                <a:spcPct val="15000"/>
              </a:spcAft>
            </a:pPr>
            <a:r>
              <a:rPr lang="en-US" dirty="0">
                <a:solidFill>
                  <a:schemeClr val="bg1"/>
                </a:solidFill>
              </a:rPr>
              <a:t>H</a:t>
            </a:r>
            <a:r>
              <a:rPr lang="en-US" kern="1200" dirty="0">
                <a:solidFill>
                  <a:schemeClr val="bg1"/>
                </a:solidFill>
              </a:rPr>
              <a:t>ours not what’s needed</a:t>
            </a:r>
          </a:p>
        </p:txBody>
      </p:sp>
      <p:sp>
        <p:nvSpPr>
          <p:cNvPr id="27" name="Freeform 26">
            <a:extLst>
              <a:ext uri="{FF2B5EF4-FFF2-40B4-BE49-F238E27FC236}">
                <a16:creationId xmlns:a16="http://schemas.microsoft.com/office/drawing/2014/main" id="{382CE085-C414-B946-AFB9-848A47906C17}"/>
              </a:ext>
            </a:extLst>
          </p:cNvPr>
          <p:cNvSpPr/>
          <p:nvPr/>
        </p:nvSpPr>
        <p:spPr>
          <a:xfrm>
            <a:off x="4208793" y="4114371"/>
            <a:ext cx="1484273" cy="641810"/>
          </a:xfrm>
          <a:custGeom>
            <a:avLst/>
            <a:gdLst>
              <a:gd name="connsiteX0" fmla="*/ 0 w 1454655"/>
              <a:gd name="connsiteY0" fmla="*/ 153572 h 921412"/>
              <a:gd name="connsiteX1" fmla="*/ 153572 w 1454655"/>
              <a:gd name="connsiteY1" fmla="*/ 0 h 921412"/>
              <a:gd name="connsiteX2" fmla="*/ 1301083 w 1454655"/>
              <a:gd name="connsiteY2" fmla="*/ 0 h 921412"/>
              <a:gd name="connsiteX3" fmla="*/ 1454655 w 1454655"/>
              <a:gd name="connsiteY3" fmla="*/ 153572 h 921412"/>
              <a:gd name="connsiteX4" fmla="*/ 1454655 w 1454655"/>
              <a:gd name="connsiteY4" fmla="*/ 767840 h 921412"/>
              <a:gd name="connsiteX5" fmla="*/ 1301083 w 1454655"/>
              <a:gd name="connsiteY5" fmla="*/ 921412 h 921412"/>
              <a:gd name="connsiteX6" fmla="*/ 153572 w 1454655"/>
              <a:gd name="connsiteY6" fmla="*/ 921412 h 921412"/>
              <a:gd name="connsiteX7" fmla="*/ 0 w 1454655"/>
              <a:gd name="connsiteY7" fmla="*/ 767840 h 921412"/>
              <a:gd name="connsiteX8" fmla="*/ 0 w 1454655"/>
              <a:gd name="connsiteY8" fmla="*/ 153572 h 92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655" h="921412">
                <a:moveTo>
                  <a:pt x="0" y="153572"/>
                </a:moveTo>
                <a:cubicBezTo>
                  <a:pt x="0" y="68757"/>
                  <a:pt x="68757" y="0"/>
                  <a:pt x="153572" y="0"/>
                </a:cubicBezTo>
                <a:lnTo>
                  <a:pt x="1301083" y="0"/>
                </a:lnTo>
                <a:cubicBezTo>
                  <a:pt x="1385898" y="0"/>
                  <a:pt x="1454655" y="68757"/>
                  <a:pt x="1454655" y="153572"/>
                </a:cubicBezTo>
                <a:lnTo>
                  <a:pt x="1454655" y="767840"/>
                </a:lnTo>
                <a:cubicBezTo>
                  <a:pt x="1454655" y="852655"/>
                  <a:pt x="1385898" y="921412"/>
                  <a:pt x="1301083" y="921412"/>
                </a:cubicBezTo>
                <a:lnTo>
                  <a:pt x="153572" y="921412"/>
                </a:lnTo>
                <a:cubicBezTo>
                  <a:pt x="68757" y="921412"/>
                  <a:pt x="0" y="852655"/>
                  <a:pt x="0" y="767840"/>
                </a:cubicBezTo>
                <a:lnTo>
                  <a:pt x="0" y="153572"/>
                </a:ln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2140" tIns="113560" rIns="182140" bIns="113560" numCol="1" spcCol="1270" anchor="ctr" anchorCtr="0">
            <a:noAutofit/>
          </a:bodyPr>
          <a:lstStyle/>
          <a:p>
            <a:pPr lvl="0" algn="ctr" defTabSz="1600200">
              <a:lnSpc>
                <a:spcPct val="90000"/>
              </a:lnSpc>
              <a:spcBef>
                <a:spcPct val="0"/>
              </a:spcBef>
              <a:spcAft>
                <a:spcPct val="35000"/>
              </a:spcAft>
            </a:pPr>
            <a:r>
              <a:rPr lang="en-US" sz="3600" b="1" kern="1200" dirty="0"/>
              <a:t>22%</a:t>
            </a:r>
          </a:p>
        </p:txBody>
      </p:sp>
      <p:sp>
        <p:nvSpPr>
          <p:cNvPr id="28" name="Freeform 27">
            <a:extLst>
              <a:ext uri="{FF2B5EF4-FFF2-40B4-BE49-F238E27FC236}">
                <a16:creationId xmlns:a16="http://schemas.microsoft.com/office/drawing/2014/main" id="{1D802AAF-3390-7E42-AA6B-65C2BA49E942}"/>
              </a:ext>
            </a:extLst>
          </p:cNvPr>
          <p:cNvSpPr/>
          <p:nvPr/>
        </p:nvSpPr>
        <p:spPr>
          <a:xfrm>
            <a:off x="5446987" y="4846306"/>
            <a:ext cx="3217151" cy="737131"/>
          </a:xfrm>
          <a:custGeom>
            <a:avLst/>
            <a:gdLst>
              <a:gd name="connsiteX0" fmla="*/ 122857 w 737130"/>
              <a:gd name="connsiteY0" fmla="*/ 0 h 2832604"/>
              <a:gd name="connsiteX1" fmla="*/ 614273 w 737130"/>
              <a:gd name="connsiteY1" fmla="*/ 0 h 2832604"/>
              <a:gd name="connsiteX2" fmla="*/ 737130 w 737130"/>
              <a:gd name="connsiteY2" fmla="*/ 122857 h 2832604"/>
              <a:gd name="connsiteX3" fmla="*/ 737130 w 737130"/>
              <a:gd name="connsiteY3" fmla="*/ 2832604 h 2832604"/>
              <a:gd name="connsiteX4" fmla="*/ 737130 w 737130"/>
              <a:gd name="connsiteY4" fmla="*/ 2832604 h 2832604"/>
              <a:gd name="connsiteX5" fmla="*/ 0 w 737130"/>
              <a:gd name="connsiteY5" fmla="*/ 2832604 h 2832604"/>
              <a:gd name="connsiteX6" fmla="*/ 0 w 737130"/>
              <a:gd name="connsiteY6" fmla="*/ 2832604 h 2832604"/>
              <a:gd name="connsiteX7" fmla="*/ 0 w 737130"/>
              <a:gd name="connsiteY7" fmla="*/ 122857 h 2832604"/>
              <a:gd name="connsiteX8" fmla="*/ 122857 w 737130"/>
              <a:gd name="connsiteY8" fmla="*/ 0 h 283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7130" h="2832604">
                <a:moveTo>
                  <a:pt x="737130" y="472108"/>
                </a:moveTo>
                <a:lnTo>
                  <a:pt x="737130" y="2360496"/>
                </a:lnTo>
                <a:cubicBezTo>
                  <a:pt x="737130" y="2621234"/>
                  <a:pt x="722816" y="2832604"/>
                  <a:pt x="705159" y="2832604"/>
                </a:cubicBezTo>
                <a:lnTo>
                  <a:pt x="0" y="2832604"/>
                </a:lnTo>
                <a:lnTo>
                  <a:pt x="0" y="2832604"/>
                </a:lnTo>
                <a:lnTo>
                  <a:pt x="0" y="0"/>
                </a:lnTo>
                <a:lnTo>
                  <a:pt x="0" y="0"/>
                </a:lnTo>
                <a:lnTo>
                  <a:pt x="705159" y="0"/>
                </a:lnTo>
                <a:cubicBezTo>
                  <a:pt x="722816" y="0"/>
                  <a:pt x="737130" y="211370"/>
                  <a:pt x="737130" y="472108"/>
                </a:cubicBezTo>
                <a:close/>
              </a:path>
            </a:pathLst>
          </a:custGeom>
          <a:noFill/>
          <a:ln>
            <a:no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83820" tIns="77894" rIns="119804" bIns="77895" numCol="1" spcCol="1270" anchor="ctr" anchorCtr="0">
            <a:noAutofit/>
          </a:bodyPr>
          <a:lstStyle/>
          <a:p>
            <a:pPr marL="0" lvl="1" algn="l" defTabSz="977900">
              <a:lnSpc>
                <a:spcPct val="90000"/>
              </a:lnSpc>
              <a:spcBef>
                <a:spcPct val="0"/>
              </a:spcBef>
              <a:spcAft>
                <a:spcPct val="15000"/>
              </a:spcAft>
            </a:pPr>
            <a:r>
              <a:rPr lang="en-US" kern="1200" dirty="0">
                <a:solidFill>
                  <a:schemeClr val="bg1"/>
                </a:solidFill>
              </a:rPr>
              <a:t>              No physician in network</a:t>
            </a:r>
          </a:p>
        </p:txBody>
      </p:sp>
      <p:sp>
        <p:nvSpPr>
          <p:cNvPr id="29" name="Freeform 28">
            <a:extLst>
              <a:ext uri="{FF2B5EF4-FFF2-40B4-BE49-F238E27FC236}">
                <a16:creationId xmlns:a16="http://schemas.microsoft.com/office/drawing/2014/main" id="{1AF756BA-CD06-034A-83B2-D2466FB91371}"/>
              </a:ext>
            </a:extLst>
          </p:cNvPr>
          <p:cNvSpPr/>
          <p:nvPr/>
        </p:nvSpPr>
        <p:spPr>
          <a:xfrm>
            <a:off x="4208793" y="4756181"/>
            <a:ext cx="1484273" cy="733010"/>
          </a:xfrm>
          <a:custGeom>
            <a:avLst/>
            <a:gdLst>
              <a:gd name="connsiteX0" fmla="*/ 0 w 1454655"/>
              <a:gd name="connsiteY0" fmla="*/ 153572 h 921412"/>
              <a:gd name="connsiteX1" fmla="*/ 153572 w 1454655"/>
              <a:gd name="connsiteY1" fmla="*/ 0 h 921412"/>
              <a:gd name="connsiteX2" fmla="*/ 1301083 w 1454655"/>
              <a:gd name="connsiteY2" fmla="*/ 0 h 921412"/>
              <a:gd name="connsiteX3" fmla="*/ 1454655 w 1454655"/>
              <a:gd name="connsiteY3" fmla="*/ 153572 h 921412"/>
              <a:gd name="connsiteX4" fmla="*/ 1454655 w 1454655"/>
              <a:gd name="connsiteY4" fmla="*/ 767840 h 921412"/>
              <a:gd name="connsiteX5" fmla="*/ 1301083 w 1454655"/>
              <a:gd name="connsiteY5" fmla="*/ 921412 h 921412"/>
              <a:gd name="connsiteX6" fmla="*/ 153572 w 1454655"/>
              <a:gd name="connsiteY6" fmla="*/ 921412 h 921412"/>
              <a:gd name="connsiteX7" fmla="*/ 0 w 1454655"/>
              <a:gd name="connsiteY7" fmla="*/ 767840 h 921412"/>
              <a:gd name="connsiteX8" fmla="*/ 0 w 1454655"/>
              <a:gd name="connsiteY8" fmla="*/ 153572 h 92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655" h="921412">
                <a:moveTo>
                  <a:pt x="0" y="153572"/>
                </a:moveTo>
                <a:cubicBezTo>
                  <a:pt x="0" y="68757"/>
                  <a:pt x="68757" y="0"/>
                  <a:pt x="153572" y="0"/>
                </a:cubicBezTo>
                <a:lnTo>
                  <a:pt x="1301083" y="0"/>
                </a:lnTo>
                <a:cubicBezTo>
                  <a:pt x="1385898" y="0"/>
                  <a:pt x="1454655" y="68757"/>
                  <a:pt x="1454655" y="153572"/>
                </a:cubicBezTo>
                <a:lnTo>
                  <a:pt x="1454655" y="767840"/>
                </a:lnTo>
                <a:cubicBezTo>
                  <a:pt x="1454655" y="852655"/>
                  <a:pt x="1385898" y="921412"/>
                  <a:pt x="1301083" y="921412"/>
                </a:cubicBezTo>
                <a:lnTo>
                  <a:pt x="153572" y="921412"/>
                </a:lnTo>
                <a:cubicBezTo>
                  <a:pt x="68757" y="921412"/>
                  <a:pt x="0" y="852655"/>
                  <a:pt x="0" y="767840"/>
                </a:cubicBezTo>
                <a:lnTo>
                  <a:pt x="0" y="153572"/>
                </a:ln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2140" tIns="113560" rIns="182140" bIns="113560" numCol="1" spcCol="1270" anchor="ctr" anchorCtr="0">
            <a:noAutofit/>
          </a:bodyPr>
          <a:lstStyle/>
          <a:p>
            <a:pPr lvl="0" algn="ctr" defTabSz="1600200">
              <a:lnSpc>
                <a:spcPct val="90000"/>
              </a:lnSpc>
              <a:spcBef>
                <a:spcPct val="0"/>
              </a:spcBef>
              <a:spcAft>
                <a:spcPct val="35000"/>
              </a:spcAft>
            </a:pPr>
            <a:r>
              <a:rPr lang="en-US" sz="3600" b="1" kern="1200" dirty="0"/>
              <a:t>19%</a:t>
            </a:r>
          </a:p>
        </p:txBody>
      </p:sp>
    </p:spTree>
    <p:extLst>
      <p:ext uri="{BB962C8B-B14F-4D97-AF65-F5344CB8AC3E}">
        <p14:creationId xmlns:p14="http://schemas.microsoft.com/office/powerpoint/2010/main" val="13156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016" y="456173"/>
            <a:ext cx="5773003" cy="1234516"/>
          </a:xfrm>
        </p:spPr>
        <p:txBody>
          <a:bodyPr/>
          <a:lstStyle/>
          <a:p>
            <a:endParaRPr lang="en-US" dirty="0">
              <a:solidFill>
                <a:schemeClr val="bg2">
                  <a:lumMod val="75000"/>
                </a:schemeClr>
              </a:solidFill>
            </a:endParaRPr>
          </a:p>
        </p:txBody>
      </p:sp>
      <p:sp>
        <p:nvSpPr>
          <p:cNvPr id="3" name="Text Placeholder 2"/>
          <p:cNvSpPr>
            <a:spLocks noGrp="1"/>
          </p:cNvSpPr>
          <p:nvPr>
            <p:ph type="body" idx="10"/>
          </p:nvPr>
        </p:nvSpPr>
        <p:spPr>
          <a:xfrm>
            <a:off x="1849016" y="5732981"/>
            <a:ext cx="5773003" cy="727410"/>
          </a:xfrm>
        </p:spPr>
        <p:txBody>
          <a:bodyPr/>
          <a:lstStyle/>
          <a:p>
            <a:endParaRPr lang="en-US" dirty="0"/>
          </a:p>
        </p:txBody>
      </p:sp>
      <p:pic>
        <p:nvPicPr>
          <p:cNvPr id="6" name="Picture 5"/>
          <p:cNvPicPr>
            <a:picLocks noChangeAspect="1"/>
          </p:cNvPicPr>
          <p:nvPr/>
        </p:nvPicPr>
        <p:blipFill>
          <a:blip r:embed="rId3"/>
          <a:stretch>
            <a:fillRect/>
          </a:stretch>
        </p:blipFill>
        <p:spPr>
          <a:xfrm>
            <a:off x="1041400" y="48488"/>
            <a:ext cx="7045377" cy="5831612"/>
          </a:xfrm>
          <a:prstGeom prst="rect">
            <a:avLst/>
          </a:prstGeom>
        </p:spPr>
      </p:pic>
      <p:pic>
        <p:nvPicPr>
          <p:cNvPr id="7" name="Picture 6"/>
          <p:cNvPicPr>
            <a:picLocks noChangeAspect="1"/>
          </p:cNvPicPr>
          <p:nvPr/>
        </p:nvPicPr>
        <p:blipFill>
          <a:blip r:embed="rId4"/>
          <a:stretch>
            <a:fillRect/>
          </a:stretch>
        </p:blipFill>
        <p:spPr>
          <a:xfrm>
            <a:off x="1025577" y="5864999"/>
            <a:ext cx="7162800" cy="977900"/>
          </a:xfrm>
          <a:prstGeom prst="rect">
            <a:avLst/>
          </a:prstGeom>
        </p:spPr>
      </p:pic>
      <p:sp>
        <p:nvSpPr>
          <p:cNvPr id="4" name="TextBox 3"/>
          <p:cNvSpPr txBox="1"/>
          <p:nvPr/>
        </p:nvSpPr>
        <p:spPr>
          <a:xfrm>
            <a:off x="5727700" y="2146300"/>
            <a:ext cx="2870200" cy="369332"/>
          </a:xfrm>
          <a:prstGeom prst="rect">
            <a:avLst/>
          </a:prstGeom>
          <a:noFill/>
        </p:spPr>
        <p:txBody>
          <a:bodyPr wrap="square" rtlCol="0">
            <a:spAutoFit/>
          </a:bodyPr>
          <a:lstStyle/>
          <a:p>
            <a:endParaRPr lang="en-US" dirty="0"/>
          </a:p>
        </p:txBody>
      </p:sp>
      <p:pic>
        <p:nvPicPr>
          <p:cNvPr id="5" name="Picture 4"/>
          <p:cNvPicPr>
            <a:picLocks noChangeAspect="1"/>
          </p:cNvPicPr>
          <p:nvPr/>
        </p:nvPicPr>
        <p:blipFill>
          <a:blip r:embed="rId5"/>
          <a:stretch>
            <a:fillRect/>
          </a:stretch>
        </p:blipFill>
        <p:spPr>
          <a:xfrm>
            <a:off x="4659577" y="2312989"/>
            <a:ext cx="4524542" cy="770538"/>
          </a:xfrm>
          <a:prstGeom prst="rect">
            <a:avLst/>
          </a:prstGeom>
        </p:spPr>
      </p:pic>
      <p:sp>
        <p:nvSpPr>
          <p:cNvPr id="11" name="TextBox 10"/>
          <p:cNvSpPr txBox="1"/>
          <p:nvPr/>
        </p:nvSpPr>
        <p:spPr>
          <a:xfrm>
            <a:off x="1041400" y="6565900"/>
            <a:ext cx="10468840" cy="276999"/>
          </a:xfrm>
          <a:prstGeom prst="rect">
            <a:avLst/>
          </a:prstGeom>
          <a:noFill/>
        </p:spPr>
        <p:txBody>
          <a:bodyPr wrap="square" rtlCol="0">
            <a:spAutoFit/>
          </a:bodyPr>
          <a:lstStyle/>
          <a:p>
            <a:r>
              <a:rPr lang="en-US" sz="1200" dirty="0">
                <a:solidFill>
                  <a:schemeClr val="bg2">
                    <a:lumMod val="75000"/>
                  </a:schemeClr>
                </a:solidFill>
              </a:rPr>
              <a:t>https://</a:t>
            </a:r>
            <a:r>
              <a:rPr lang="en-US" sz="1200" dirty="0" err="1">
                <a:solidFill>
                  <a:schemeClr val="bg2">
                    <a:lumMod val="75000"/>
                  </a:schemeClr>
                </a:solidFill>
              </a:rPr>
              <a:t>www.rwjf.org</a:t>
            </a:r>
            <a:r>
              <a:rPr lang="en-US" sz="1200" dirty="0">
                <a:solidFill>
                  <a:schemeClr val="bg2">
                    <a:lumMod val="75000"/>
                  </a:schemeClr>
                </a:solidFill>
              </a:rPr>
              <a:t>/en/library/research/2018/11/are-marketplace-premiums-higher-in-rural-than-in-urban-areas.html</a:t>
            </a:r>
          </a:p>
        </p:txBody>
      </p:sp>
    </p:spTree>
    <p:extLst>
      <p:ext uri="{BB962C8B-B14F-4D97-AF65-F5344CB8AC3E}">
        <p14:creationId xmlns:p14="http://schemas.microsoft.com/office/powerpoint/2010/main" val="803876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D86E82-937F-D748-AB35-9ACC87A89339}"/>
              </a:ext>
            </a:extLst>
          </p:cNvPr>
          <p:cNvSpPr>
            <a:spLocks noGrp="1"/>
          </p:cNvSpPr>
          <p:nvPr>
            <p:ph type="title"/>
          </p:nvPr>
        </p:nvSpPr>
        <p:spPr/>
        <p:txBody>
          <a:bodyPr>
            <a:normAutofit fontScale="90000"/>
          </a:bodyPr>
          <a:lstStyle/>
          <a:p>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8100000">
                    <a:prstClr val="black">
                      <a:alpha val="50000"/>
                    </a:prstClr>
                  </a:innerShdw>
                </a:effectLst>
              </a:rPr>
              <a:t> </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8100000">
                    <a:prstClr val="black">
                      <a:alpha val="50000"/>
                    </a:prstClr>
                  </a:innerShdw>
                </a:effectLst>
              </a:rPr>
              <a:t>The more rural your county,</a:t>
            </a:r>
            <a:r>
              <a:rPr lang="en-US" sz="3200" dirty="0">
                <a:solidFill>
                  <a:schemeClr val="bg2">
                    <a:lumMod val="75000"/>
                  </a:schemeClr>
                </a:solidFill>
              </a:rPr>
              <a:t> </a:t>
            </a:r>
            <a:br>
              <a:rPr lang="en-US" dirty="0">
                <a:solidFill>
                  <a:schemeClr val="bg2">
                    <a:lumMod val="75000"/>
                  </a:schemeClr>
                </a:solidFill>
              </a:rPr>
            </a:b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8100000">
                    <a:prstClr val="black">
                      <a:alpha val="50000"/>
                    </a:prstClr>
                  </a:innerShdw>
                </a:effectLst>
              </a:rPr>
              <a:t> </a:t>
            </a:r>
            <a:r>
              <a:rPr lang="en-US" b="1" dirty="0">
                <a:ln w="10541" cmpd="sng">
                  <a:solidFill>
                    <a:schemeClr val="accent1">
                      <a:shade val="88000"/>
                      <a:satMod val="110000"/>
                    </a:schemeClr>
                  </a:solidFill>
                  <a:prstDash val="solid"/>
                </a:ln>
                <a:solidFill>
                  <a:srgbClr val="F9E93D"/>
                </a:solidFill>
                <a:effectLst>
                  <a:innerShdw blurRad="63500" dist="50800" dir="8100000">
                    <a:prstClr val="black">
                      <a:alpha val="50000"/>
                    </a:prstClr>
                  </a:innerShdw>
                </a:effectLst>
              </a:rPr>
              <a:t>The More Likely You Are Uninsured</a:t>
            </a:r>
            <a:endParaRPr lang="en-US" dirty="0">
              <a:solidFill>
                <a:srgbClr val="F9E93D"/>
              </a:solidFill>
            </a:endParaRPr>
          </a:p>
        </p:txBody>
      </p:sp>
      <p:sp>
        <p:nvSpPr>
          <p:cNvPr id="3" name="Text Placeholder 2">
            <a:extLst>
              <a:ext uri="{FF2B5EF4-FFF2-40B4-BE49-F238E27FC236}">
                <a16:creationId xmlns:a16="http://schemas.microsoft.com/office/drawing/2014/main" id="{6A8B8155-AD8C-D142-A71F-D93524E62604}"/>
              </a:ext>
            </a:extLst>
          </p:cNvPr>
          <p:cNvSpPr>
            <a:spLocks noGrp="1"/>
          </p:cNvSpPr>
          <p:nvPr>
            <p:ph type="body" idx="10"/>
          </p:nvPr>
        </p:nvSpPr>
        <p:spPr/>
        <p:txBody>
          <a:bodyPr/>
          <a:lstStyle/>
          <a:p>
            <a:pPr>
              <a:lnSpc>
                <a:spcPct val="100000"/>
              </a:lnSpc>
              <a:spcBef>
                <a:spcPts val="0"/>
              </a:spcBef>
            </a:pPr>
            <a:r>
              <a:rPr lang="en-US" dirty="0">
                <a:solidFill>
                  <a:schemeClr val="bg2">
                    <a:lumMod val="75000"/>
                  </a:schemeClr>
                </a:solidFill>
              </a:rPr>
              <a:t>Rates of Uninsured Fall in Rural Counties, Remain Higher Than Urban Counties, U.S. Census Bureau, April 9, 2019</a:t>
            </a:r>
          </a:p>
          <a:p>
            <a:pPr>
              <a:lnSpc>
                <a:spcPct val="100000"/>
              </a:lnSpc>
              <a:spcBef>
                <a:spcPts val="0"/>
              </a:spcBef>
            </a:pPr>
            <a:r>
              <a:rPr lang="en-US" dirty="0">
                <a:solidFill>
                  <a:schemeClr val="bg2">
                    <a:lumMod val="75000"/>
                  </a:schemeClr>
                </a:solidFill>
                <a:hlinkClick r:id="rId2"/>
              </a:rPr>
              <a:t>https://www.census.gov/library/stories/2019/04/health-insurance-rural-america.html</a:t>
            </a:r>
            <a:endParaRPr lang="en-US" dirty="0">
              <a:solidFill>
                <a:schemeClr val="bg2">
                  <a:lumMod val="75000"/>
                </a:schemeClr>
              </a:solidFill>
            </a:endParaRPr>
          </a:p>
          <a:p>
            <a:pPr>
              <a:lnSpc>
                <a:spcPct val="100000"/>
              </a:lnSpc>
              <a:spcBef>
                <a:spcPts val="0"/>
              </a:spcBef>
            </a:pPr>
            <a:r>
              <a:rPr lang="en-US" dirty="0">
                <a:solidFill>
                  <a:schemeClr val="bg2">
                    <a:lumMod val="75000"/>
                  </a:schemeClr>
                </a:solidFill>
              </a:rPr>
              <a:t>  Accessed October 22, 2020  </a:t>
            </a:r>
            <a:r>
              <a:rPr lang="en-US" dirty="0">
                <a:solidFill>
                  <a:schemeClr val="bg2">
                    <a:lumMod val="75000"/>
                  </a:schemeClr>
                </a:solidFill>
                <a:hlinkClick r:id="rId3"/>
              </a:rPr>
              <a:t>https://pnhp.org/kitchen-table-campaign-rural-health-care/</a:t>
            </a:r>
            <a:endParaRPr lang="en-US" dirty="0">
              <a:solidFill>
                <a:schemeClr val="bg2">
                  <a:lumMod val="75000"/>
                </a:schemeClr>
              </a:solidFill>
            </a:endParaRPr>
          </a:p>
          <a:p>
            <a:pPr>
              <a:lnSpc>
                <a:spcPct val="100000"/>
              </a:lnSpc>
              <a:spcBef>
                <a:spcPts val="0"/>
              </a:spcBef>
            </a:pPr>
            <a:endParaRPr lang="en-US" dirty="0">
              <a:solidFill>
                <a:schemeClr val="bg2">
                  <a:lumMod val="75000"/>
                </a:schemeClr>
              </a:solidFill>
            </a:endParaRPr>
          </a:p>
        </p:txBody>
      </p:sp>
      <p:graphicFrame>
        <p:nvGraphicFramePr>
          <p:cNvPr id="4" name="Chart 3">
            <a:extLst>
              <a:ext uri="{FF2B5EF4-FFF2-40B4-BE49-F238E27FC236}">
                <a16:creationId xmlns:a16="http://schemas.microsoft.com/office/drawing/2014/main" id="{32CB7EB7-AA3B-B84F-9F2A-CF9855B5A3A3}"/>
              </a:ext>
            </a:extLst>
          </p:cNvPr>
          <p:cNvGraphicFramePr/>
          <p:nvPr>
            <p:extLst>
              <p:ext uri="{D42A27DB-BD31-4B8C-83A1-F6EECF244321}">
                <p14:modId xmlns:p14="http://schemas.microsoft.com/office/powerpoint/2010/main" val="3429528915"/>
              </p:ext>
            </p:extLst>
          </p:nvPr>
        </p:nvGraphicFramePr>
        <p:xfrm>
          <a:off x="2548247" y="1772571"/>
          <a:ext cx="6096000" cy="4061361"/>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FE0494B8-5F05-8D4A-B718-5446BC90C72E}"/>
              </a:ext>
            </a:extLst>
          </p:cNvPr>
          <p:cNvSpPr txBox="1"/>
          <p:nvPr/>
        </p:nvSpPr>
        <p:spPr>
          <a:xfrm>
            <a:off x="106878" y="2505694"/>
            <a:ext cx="2297876" cy="2677656"/>
          </a:xfrm>
          <a:prstGeom prst="rect">
            <a:avLst/>
          </a:prstGeom>
          <a:noFill/>
        </p:spPr>
        <p:txBody>
          <a:bodyPr wrap="square" rtlCol="0">
            <a:spAutoFit/>
          </a:bodyPr>
          <a:lstStyle/>
          <a:p>
            <a:pPr>
              <a:spcAft>
                <a:spcPts val="1200"/>
              </a:spcAft>
            </a:pPr>
            <a:r>
              <a:rPr lang="en-US" sz="2800" dirty="0">
                <a:solidFill>
                  <a:schemeClr val="bg2">
                    <a:lumMod val="75000"/>
                  </a:schemeClr>
                </a:solidFill>
              </a:rPr>
              <a:t>Percentage of county’s residents </a:t>
            </a:r>
            <a:r>
              <a:rPr lang="en-US" sz="2800" b="1" dirty="0">
                <a:ln w="10541" cmpd="sng">
                  <a:solidFill>
                    <a:schemeClr val="accent1">
                      <a:shade val="88000"/>
                      <a:satMod val="110000"/>
                    </a:schemeClr>
                  </a:solidFill>
                  <a:prstDash val="solid"/>
                </a:ln>
                <a:solidFill>
                  <a:srgbClr val="F9E93D"/>
                </a:solidFill>
                <a:effectLst>
                  <a:innerShdw blurRad="63500" dist="50800" dir="8100000">
                    <a:prstClr val="black">
                      <a:alpha val="50000"/>
                    </a:prstClr>
                  </a:innerShdw>
                </a:effectLst>
              </a:rPr>
              <a:t>without</a:t>
            </a:r>
            <a:r>
              <a:rPr lang="en-US" sz="2800" dirty="0">
                <a:solidFill>
                  <a:schemeClr val="bg2">
                    <a:lumMod val="75000"/>
                  </a:schemeClr>
                </a:solidFill>
              </a:rPr>
              <a:t> insurance, 2017</a:t>
            </a:r>
          </a:p>
        </p:txBody>
      </p:sp>
    </p:spTree>
    <p:extLst>
      <p:ext uri="{BB962C8B-B14F-4D97-AF65-F5344CB8AC3E}">
        <p14:creationId xmlns:p14="http://schemas.microsoft.com/office/powerpoint/2010/main" val="310141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chart seriesIdx="0" categoryIdx="0" bldStep="ptInCategory"/>
                                            </p:graphicEl>
                                          </p:spTgt>
                                        </p:tgtEl>
                                        <p:attrNameLst>
                                          <p:attrName>style.visibility</p:attrName>
                                        </p:attrNameLst>
                                      </p:cBhvr>
                                      <p:to>
                                        <p:strVal val="visible"/>
                                      </p:to>
                                    </p:set>
                                    <p:animEffect transition="in" filter="fade">
                                      <p:cBhvr>
                                        <p:cTn id="12" dur="500"/>
                                        <p:tgtEl>
                                          <p:spTgt spid="4">
                                            <p:graphicEl>
                                              <a:chart seriesIdx="0" categoryIdx="0" bldStep="ptIn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chart seriesIdx="0" categoryIdx="1" bldStep="ptInCategory"/>
                                            </p:graphicEl>
                                          </p:spTgt>
                                        </p:tgtEl>
                                        <p:attrNameLst>
                                          <p:attrName>style.visibility</p:attrName>
                                        </p:attrNameLst>
                                      </p:cBhvr>
                                      <p:to>
                                        <p:strVal val="visible"/>
                                      </p:to>
                                    </p:set>
                                    <p:animEffect transition="in" filter="fade">
                                      <p:cBhvr>
                                        <p:cTn id="17" dur="500"/>
                                        <p:tgtEl>
                                          <p:spTgt spid="4">
                                            <p:graphicEl>
                                              <a:chart seriesIdx="0" categoryIdx="1" bldStep="ptIn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graphicEl>
                                              <a:chart seriesIdx="0" categoryIdx="2" bldStep="ptInCategory"/>
                                            </p:graphicEl>
                                          </p:spTgt>
                                        </p:tgtEl>
                                        <p:attrNameLst>
                                          <p:attrName>style.visibility</p:attrName>
                                        </p:attrNameLst>
                                      </p:cBhvr>
                                      <p:to>
                                        <p:strVal val="visible"/>
                                      </p:to>
                                    </p:set>
                                    <p:animEffect transition="in" filter="wipe(down)">
                                      <p:cBhvr>
                                        <p:cTn id="22" dur="1000"/>
                                        <p:tgtEl>
                                          <p:spTgt spid="4">
                                            <p:graphicEl>
                                              <a:chart seriesIdx="0"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categoryEl"/>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55CB-10C8-A149-83C4-1EA211E4B50E}"/>
              </a:ext>
            </a:extLst>
          </p:cNvPr>
          <p:cNvSpPr>
            <a:spLocks noGrp="1"/>
          </p:cNvSpPr>
          <p:nvPr>
            <p:ph type="title"/>
          </p:nvPr>
        </p:nvSpPr>
        <p:spPr>
          <a:xfrm>
            <a:off x="628650" y="122539"/>
            <a:ext cx="7886700" cy="1846647"/>
          </a:xfrm>
        </p:spPr>
        <p:txBody>
          <a:bodyPr>
            <a:normAutofit/>
          </a:bodyPr>
          <a:lstStyle/>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8100000">
                    <a:prstClr val="black">
                      <a:alpha val="50000"/>
                    </a:prstClr>
                  </a:innerShdw>
                </a:effectLst>
              </a:rPr>
              <a:t>It’s More </a:t>
            </a:r>
            <a:r>
              <a:rPr lang="en-US" b="1" dirty="0">
                <a:ln w="10541" cmpd="sng">
                  <a:solidFill>
                    <a:schemeClr val="accent1">
                      <a:shade val="88000"/>
                      <a:satMod val="110000"/>
                    </a:schemeClr>
                  </a:solidFill>
                  <a:prstDash val="solid"/>
                </a:ln>
                <a:solidFill>
                  <a:srgbClr val="F9E93D"/>
                </a:solidFill>
                <a:effectLst>
                  <a:innerShdw blurRad="63500" dist="50800" dir="8100000">
                    <a:prstClr val="black">
                      <a:alpha val="50000"/>
                    </a:prstClr>
                  </a:innerShdw>
                </a:effectLst>
              </a:rPr>
              <a:t>Dangerous to be</a:t>
            </a:r>
            <a:br>
              <a:rPr lang="en-US" b="1" dirty="0">
                <a:ln w="10541" cmpd="sng">
                  <a:solidFill>
                    <a:schemeClr val="accent1">
                      <a:shade val="88000"/>
                      <a:satMod val="110000"/>
                    </a:schemeClr>
                  </a:solidFill>
                  <a:prstDash val="solid"/>
                </a:ln>
                <a:solidFill>
                  <a:srgbClr val="F9E93D"/>
                </a:solidFill>
                <a:effectLst>
                  <a:innerShdw blurRad="63500" dist="50800" dir="8100000">
                    <a:prstClr val="black">
                      <a:alpha val="50000"/>
                    </a:prstClr>
                  </a:innerShdw>
                </a:effectLst>
              </a:rPr>
            </a:br>
            <a:r>
              <a:rPr lang="en-US" b="1" dirty="0">
                <a:ln w="10541" cmpd="sng">
                  <a:solidFill>
                    <a:schemeClr val="accent1">
                      <a:shade val="88000"/>
                      <a:satMod val="110000"/>
                    </a:schemeClr>
                  </a:solidFill>
                  <a:prstDash val="solid"/>
                </a:ln>
                <a:solidFill>
                  <a:srgbClr val="F9E93D"/>
                </a:solidFill>
                <a:effectLst>
                  <a:innerShdw blurRad="63500" dist="50800" dir="8100000">
                    <a:prstClr val="black">
                      <a:alpha val="50000"/>
                    </a:prstClr>
                  </a:innerShdw>
                </a:effectLst>
              </a:rPr>
              <a:t>Pregnant</a:t>
            </a:r>
            <a:r>
              <a:rPr lang="en-US" dirty="0">
                <a:solidFill>
                  <a:srgbClr val="FFFF00"/>
                </a:solidFill>
              </a:rPr>
              <a:t> </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8100000">
                    <a:prstClr val="black">
                      <a:alpha val="50000"/>
                    </a:prstClr>
                  </a:innerShdw>
                </a:effectLst>
              </a:rPr>
              <a:t>in a Rural Community </a:t>
            </a:r>
            <a:endParaRPr lang="en-US" dirty="0"/>
          </a:p>
        </p:txBody>
      </p:sp>
      <p:sp>
        <p:nvSpPr>
          <p:cNvPr id="3" name="Text Placeholder 2">
            <a:extLst>
              <a:ext uri="{FF2B5EF4-FFF2-40B4-BE49-F238E27FC236}">
                <a16:creationId xmlns:a16="http://schemas.microsoft.com/office/drawing/2014/main" id="{A88C5841-5B9F-0842-93FC-7D99CA1054D1}"/>
              </a:ext>
            </a:extLst>
          </p:cNvPr>
          <p:cNvSpPr>
            <a:spLocks noGrp="1"/>
          </p:cNvSpPr>
          <p:nvPr>
            <p:ph type="body" idx="10"/>
          </p:nvPr>
        </p:nvSpPr>
        <p:spPr>
          <a:xfrm>
            <a:off x="-1" y="6182643"/>
            <a:ext cx="6506361" cy="675357"/>
          </a:xfrm>
        </p:spPr>
        <p:txBody>
          <a:bodyPr>
            <a:normAutofit/>
          </a:bodyPr>
          <a:lstStyle/>
          <a:p>
            <a:pPr>
              <a:lnSpc>
                <a:spcPct val="100000"/>
              </a:lnSpc>
              <a:spcBef>
                <a:spcPts val="0"/>
              </a:spcBef>
            </a:pPr>
            <a:r>
              <a:rPr lang="en-US" dirty="0">
                <a:solidFill>
                  <a:schemeClr val="bg2">
                    <a:lumMod val="75000"/>
                  </a:schemeClr>
                </a:solidFill>
              </a:rPr>
              <a:t>Scientific American analysis of U.S. Centers for Disease Control and Prevention, February 15, 2017</a:t>
            </a:r>
          </a:p>
          <a:p>
            <a:pPr>
              <a:lnSpc>
                <a:spcPct val="100000"/>
              </a:lnSpc>
              <a:spcBef>
                <a:spcPts val="0"/>
              </a:spcBef>
            </a:pPr>
            <a:r>
              <a:rPr lang="en-US" dirty="0">
                <a:solidFill>
                  <a:schemeClr val="bg2">
                    <a:lumMod val="75000"/>
                  </a:schemeClr>
                </a:solidFill>
                <a:hlinkClick r:id="rId2"/>
              </a:rPr>
              <a:t>https://www.scientificamerican.com/article/maternal-health-care-is-disappearing-in-rural-america</a:t>
            </a:r>
            <a:endParaRPr lang="en-US" dirty="0">
              <a:solidFill>
                <a:schemeClr val="bg2">
                  <a:lumMod val="75000"/>
                </a:schemeClr>
              </a:solidFill>
            </a:endParaRPr>
          </a:p>
          <a:p>
            <a:pPr>
              <a:lnSpc>
                <a:spcPct val="100000"/>
              </a:lnSpc>
              <a:spcBef>
                <a:spcPts val="0"/>
              </a:spcBef>
            </a:pPr>
            <a:r>
              <a:rPr lang="en-US" dirty="0">
                <a:solidFill>
                  <a:schemeClr val="bg2">
                    <a:lumMod val="75000"/>
                  </a:schemeClr>
                </a:solidFill>
              </a:rPr>
              <a:t>Accessed October 21, 2020  </a:t>
            </a:r>
            <a:r>
              <a:rPr lang="en-US" dirty="0">
                <a:solidFill>
                  <a:schemeClr val="bg2">
                    <a:lumMod val="75000"/>
                  </a:schemeClr>
                </a:solidFill>
                <a:hlinkClick r:id="rId3"/>
              </a:rPr>
              <a:t>https://pnhp.org/kitchen-table-campaign-rural-health-care/</a:t>
            </a:r>
            <a:endParaRPr lang="en-US" dirty="0">
              <a:solidFill>
                <a:schemeClr val="bg2">
                  <a:lumMod val="75000"/>
                </a:schemeClr>
              </a:solidFill>
            </a:endParaRPr>
          </a:p>
          <a:p>
            <a:pPr>
              <a:lnSpc>
                <a:spcPct val="100000"/>
              </a:lnSpc>
              <a:spcBef>
                <a:spcPts val="0"/>
              </a:spcBef>
            </a:pPr>
            <a:endParaRPr lang="en-US" dirty="0">
              <a:solidFill>
                <a:schemeClr val="bg2">
                  <a:lumMod val="75000"/>
                </a:schemeClr>
              </a:solidFill>
            </a:endParaRPr>
          </a:p>
        </p:txBody>
      </p:sp>
      <p:graphicFrame>
        <p:nvGraphicFramePr>
          <p:cNvPr id="4" name="Chart 3">
            <a:extLst>
              <a:ext uri="{FF2B5EF4-FFF2-40B4-BE49-F238E27FC236}">
                <a16:creationId xmlns:a16="http://schemas.microsoft.com/office/drawing/2014/main" id="{7D9656A7-94AE-424F-A96A-6412D3F2F70E}"/>
              </a:ext>
            </a:extLst>
          </p:cNvPr>
          <p:cNvGraphicFramePr/>
          <p:nvPr>
            <p:extLst>
              <p:ext uri="{D42A27DB-BD31-4B8C-83A1-F6EECF244321}">
                <p14:modId xmlns:p14="http://schemas.microsoft.com/office/powerpoint/2010/main" val="4277570452"/>
              </p:ext>
            </p:extLst>
          </p:nvPr>
        </p:nvGraphicFramePr>
        <p:xfrm>
          <a:off x="3110593" y="1812191"/>
          <a:ext cx="5459735" cy="4204562"/>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011B1C5B-CCCD-9B41-88EE-D9E01E91CFFD}"/>
              </a:ext>
            </a:extLst>
          </p:cNvPr>
          <p:cNvSpPr txBox="1"/>
          <p:nvPr/>
        </p:nvSpPr>
        <p:spPr>
          <a:xfrm>
            <a:off x="157293" y="2431476"/>
            <a:ext cx="2953300" cy="2554545"/>
          </a:xfrm>
          <a:prstGeom prst="rect">
            <a:avLst/>
          </a:prstGeom>
          <a:noFill/>
        </p:spPr>
        <p:txBody>
          <a:bodyPr wrap="square" rtlCol="0">
            <a:spAutoFit/>
          </a:bodyPr>
          <a:lstStyle/>
          <a:p>
            <a:pPr>
              <a:spcAft>
                <a:spcPts val="1200"/>
              </a:spcAft>
            </a:pPr>
            <a:r>
              <a:rPr lang="en-US" sz="3200" dirty="0">
                <a:solidFill>
                  <a:schemeClr val="bg2">
                    <a:lumMod val="75000"/>
                  </a:schemeClr>
                </a:solidFill>
              </a:rPr>
              <a:t>Maternal mortality (deaths per 100,000 live births)</a:t>
            </a:r>
          </a:p>
        </p:txBody>
      </p:sp>
    </p:spTree>
    <p:extLst>
      <p:ext uri="{BB962C8B-B14F-4D97-AF65-F5344CB8AC3E}">
        <p14:creationId xmlns:p14="http://schemas.microsoft.com/office/powerpoint/2010/main" val="1494130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8C5841-5B9F-0842-93FC-7D99CA1054D1}"/>
              </a:ext>
            </a:extLst>
          </p:cNvPr>
          <p:cNvSpPr>
            <a:spLocks noGrp="1"/>
          </p:cNvSpPr>
          <p:nvPr>
            <p:ph type="body" idx="10"/>
          </p:nvPr>
        </p:nvSpPr>
        <p:spPr>
          <a:xfrm>
            <a:off x="-2" y="5410200"/>
            <a:ext cx="9017001" cy="1447801"/>
          </a:xfrm>
        </p:spPr>
        <p:txBody>
          <a:bodyPr>
            <a:normAutofit fontScale="70000" lnSpcReduction="20000"/>
          </a:bodyPr>
          <a:lstStyle/>
          <a:p>
            <a:pPr algn="ctr">
              <a:spcBef>
                <a:spcPts val="0"/>
              </a:spcBef>
            </a:pPr>
            <a:r>
              <a:rPr lang="en-US" sz="2600" b="1" dirty="0">
                <a:solidFill>
                  <a:schemeClr val="bg2">
                    <a:lumMod val="75000"/>
                  </a:schemeClr>
                </a:solidFill>
              </a:rPr>
              <a:t>Rural population number of dentists 29 per 100,000 residents</a:t>
            </a:r>
          </a:p>
          <a:p>
            <a:pPr algn="ctr">
              <a:lnSpc>
                <a:spcPct val="100000"/>
              </a:lnSpc>
              <a:spcBef>
                <a:spcPts val="0"/>
              </a:spcBef>
            </a:pPr>
            <a:r>
              <a:rPr lang="en-US" sz="2600" b="1" dirty="0">
                <a:solidFill>
                  <a:schemeClr val="bg2">
                    <a:lumMod val="75000"/>
                  </a:schemeClr>
                </a:solidFill>
              </a:rPr>
              <a:t>Urban number of dentists 61 per 100,000 residents</a:t>
            </a:r>
          </a:p>
          <a:p>
            <a:pPr>
              <a:lnSpc>
                <a:spcPct val="100000"/>
              </a:lnSpc>
              <a:spcBef>
                <a:spcPts val="0"/>
              </a:spcBef>
            </a:pPr>
            <a:endParaRPr lang="en-US" dirty="0">
              <a:solidFill>
                <a:schemeClr val="bg2">
                  <a:lumMod val="75000"/>
                </a:schemeClr>
              </a:solidFill>
            </a:endParaRPr>
          </a:p>
          <a:p>
            <a:pPr>
              <a:lnSpc>
                <a:spcPct val="100000"/>
              </a:lnSpc>
              <a:spcBef>
                <a:spcPts val="0"/>
              </a:spcBef>
            </a:pPr>
            <a:endParaRPr lang="en-US" dirty="0">
              <a:solidFill>
                <a:schemeClr val="bg2">
                  <a:lumMod val="75000"/>
                </a:schemeClr>
              </a:solidFill>
            </a:endParaRPr>
          </a:p>
          <a:p>
            <a:pPr>
              <a:lnSpc>
                <a:spcPct val="100000"/>
              </a:lnSpc>
              <a:spcBef>
                <a:spcPts val="0"/>
              </a:spcBef>
            </a:pPr>
            <a:endParaRPr lang="en-US" dirty="0">
              <a:solidFill>
                <a:schemeClr val="bg2">
                  <a:lumMod val="75000"/>
                </a:schemeClr>
              </a:solidFill>
            </a:endParaRPr>
          </a:p>
          <a:p>
            <a:pPr>
              <a:lnSpc>
                <a:spcPct val="100000"/>
              </a:lnSpc>
              <a:spcBef>
                <a:spcPts val="0"/>
              </a:spcBef>
            </a:pPr>
            <a:endParaRPr lang="en-US" sz="1400" dirty="0">
              <a:solidFill>
                <a:schemeClr val="bg2">
                  <a:lumMod val="75000"/>
                </a:schemeClr>
              </a:solidFill>
            </a:endParaRPr>
          </a:p>
          <a:p>
            <a:pPr>
              <a:lnSpc>
                <a:spcPct val="100000"/>
              </a:lnSpc>
              <a:spcBef>
                <a:spcPts val="0"/>
              </a:spcBef>
            </a:pPr>
            <a:r>
              <a:rPr lang="en-US" sz="1500" dirty="0">
                <a:solidFill>
                  <a:schemeClr val="bg2">
                    <a:lumMod val="75000"/>
                  </a:schemeClr>
                </a:solidFill>
              </a:rPr>
              <a:t>The 2014 Update of the Rural-Urban Chartbook,​ Rural Health Reform Policy, Research Center, October 2014</a:t>
            </a:r>
          </a:p>
          <a:p>
            <a:pPr>
              <a:lnSpc>
                <a:spcPct val="100000"/>
              </a:lnSpc>
              <a:spcBef>
                <a:spcPts val="0"/>
              </a:spcBef>
            </a:pPr>
            <a:r>
              <a:rPr lang="en-US" sz="1500" dirty="0">
                <a:solidFill>
                  <a:schemeClr val="bg2">
                    <a:lumMod val="75000"/>
                  </a:schemeClr>
                </a:solidFill>
                <a:hlinkClick r:id="rId3"/>
              </a:rPr>
              <a:t>https://ruralhealth.und.edu/projects/health-reform-policy-research-center/pdf/2014-rural-urban-chartbook-update.pdf</a:t>
            </a:r>
            <a:r>
              <a:rPr lang="en-US" sz="1500" dirty="0">
                <a:solidFill>
                  <a:schemeClr val="bg2">
                    <a:lumMod val="75000"/>
                  </a:schemeClr>
                </a:solidFill>
              </a:rPr>
              <a:t> </a:t>
            </a:r>
          </a:p>
          <a:p>
            <a:pPr>
              <a:lnSpc>
                <a:spcPct val="100000"/>
              </a:lnSpc>
              <a:spcBef>
                <a:spcPts val="0"/>
              </a:spcBef>
            </a:pPr>
            <a:r>
              <a:rPr lang="en-US" sz="1500" dirty="0">
                <a:solidFill>
                  <a:schemeClr val="bg2">
                    <a:lumMod val="75000"/>
                  </a:schemeClr>
                </a:solidFill>
              </a:rPr>
              <a:t>Accessed Oct. 21, 2020  </a:t>
            </a:r>
            <a:r>
              <a:rPr lang="en-US" sz="1500" dirty="0">
                <a:solidFill>
                  <a:schemeClr val="bg2">
                    <a:lumMod val="75000"/>
                  </a:schemeClr>
                </a:solidFill>
                <a:hlinkClick r:id="rId4"/>
              </a:rPr>
              <a:t>https://pnhp.org/kitchen-table-campaign-rural-health-care/</a:t>
            </a:r>
            <a:endParaRPr lang="en-US" sz="1500" dirty="0">
              <a:solidFill>
                <a:schemeClr val="bg2">
                  <a:lumMod val="75000"/>
                </a:schemeClr>
              </a:solidFill>
            </a:endParaRPr>
          </a:p>
          <a:p>
            <a:pPr>
              <a:lnSpc>
                <a:spcPct val="100000"/>
              </a:lnSpc>
              <a:spcBef>
                <a:spcPts val="0"/>
              </a:spcBef>
            </a:pPr>
            <a:endParaRPr lang="en-US" sz="1400" dirty="0">
              <a:solidFill>
                <a:schemeClr val="bg2">
                  <a:lumMod val="75000"/>
                </a:schemeClr>
              </a:solidFill>
            </a:endParaRPr>
          </a:p>
        </p:txBody>
      </p:sp>
      <p:graphicFrame>
        <p:nvGraphicFramePr>
          <p:cNvPr id="4" name="Chart 3">
            <a:extLst>
              <a:ext uri="{FF2B5EF4-FFF2-40B4-BE49-F238E27FC236}">
                <a16:creationId xmlns:a16="http://schemas.microsoft.com/office/drawing/2014/main" id="{7D9656A7-94AE-424F-A96A-6412D3F2F70E}"/>
              </a:ext>
            </a:extLst>
          </p:cNvPr>
          <p:cNvGraphicFramePr/>
          <p:nvPr>
            <p:extLst>
              <p:ext uri="{D42A27DB-BD31-4B8C-83A1-F6EECF244321}">
                <p14:modId xmlns:p14="http://schemas.microsoft.com/office/powerpoint/2010/main" val="2025667828"/>
              </p:ext>
            </p:extLst>
          </p:nvPr>
        </p:nvGraphicFramePr>
        <p:xfrm>
          <a:off x="1910442" y="288926"/>
          <a:ext cx="6712857" cy="5946774"/>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a:extLst>
              <a:ext uri="{FF2B5EF4-FFF2-40B4-BE49-F238E27FC236}">
                <a16:creationId xmlns:a16="http://schemas.microsoft.com/office/drawing/2014/main" id="{011B1C5B-CCCD-9B41-88EE-D9E01E91CFFD}"/>
              </a:ext>
            </a:extLst>
          </p:cNvPr>
          <p:cNvSpPr txBox="1"/>
          <p:nvPr/>
        </p:nvSpPr>
        <p:spPr>
          <a:xfrm>
            <a:off x="246015" y="2074084"/>
            <a:ext cx="2047064" cy="2554545"/>
          </a:xfrm>
          <a:prstGeom prst="rect">
            <a:avLst/>
          </a:prstGeom>
          <a:noFill/>
        </p:spPr>
        <p:txBody>
          <a:bodyPr wrap="square" rtlCol="0">
            <a:spAutoFit/>
          </a:bodyPr>
          <a:lstStyle/>
          <a:p>
            <a:pPr>
              <a:spcAft>
                <a:spcPts val="1200"/>
              </a:spcAft>
            </a:pPr>
            <a:r>
              <a:rPr lang="en-US" sz="3200" dirty="0">
                <a:solidFill>
                  <a:schemeClr val="bg2">
                    <a:lumMod val="75000"/>
                  </a:schemeClr>
                </a:solidFill>
              </a:rPr>
              <a:t>Seniors without </a:t>
            </a:r>
            <a:r>
              <a:rPr lang="en-US" sz="3200" b="1" i="1" dirty="0">
                <a:ln w="10541" cmpd="sng">
                  <a:solidFill>
                    <a:schemeClr val="accent1">
                      <a:shade val="88000"/>
                      <a:satMod val="110000"/>
                    </a:schemeClr>
                  </a:solidFill>
                  <a:prstDash val="solid"/>
                </a:ln>
                <a:solidFill>
                  <a:srgbClr val="F9E93D"/>
                </a:solidFill>
                <a:effectLst>
                  <a:innerShdw blurRad="63500" dist="50800" dir="8100000">
                    <a:prstClr val="black">
                      <a:alpha val="50000"/>
                    </a:prstClr>
                  </a:innerShdw>
                </a:effectLst>
              </a:rPr>
              <a:t>any</a:t>
            </a:r>
            <a:r>
              <a:rPr lang="en-US" sz="3200" dirty="0">
                <a:solidFill>
                  <a:schemeClr val="bg2">
                    <a:lumMod val="75000"/>
                  </a:schemeClr>
                </a:solidFill>
              </a:rPr>
              <a:t> natural teeth</a:t>
            </a:r>
          </a:p>
        </p:txBody>
      </p:sp>
      <p:sp>
        <p:nvSpPr>
          <p:cNvPr id="2" name="Title 1">
            <a:extLst>
              <a:ext uri="{FF2B5EF4-FFF2-40B4-BE49-F238E27FC236}">
                <a16:creationId xmlns:a16="http://schemas.microsoft.com/office/drawing/2014/main" id="{D6E655CB-10C8-A149-83C4-1EA211E4B50E}"/>
              </a:ext>
            </a:extLst>
          </p:cNvPr>
          <p:cNvSpPr>
            <a:spLocks noGrp="1"/>
          </p:cNvSpPr>
          <p:nvPr>
            <p:ph type="title"/>
          </p:nvPr>
        </p:nvSpPr>
        <p:spPr>
          <a:xfrm>
            <a:off x="628650" y="0"/>
            <a:ext cx="7886700" cy="1392487"/>
          </a:xfrm>
        </p:spPr>
        <p:txBody>
          <a:bodyPr>
            <a:normAutofit fontScale="90000"/>
          </a:bodyPr>
          <a:lstStyle/>
          <a:p>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8100000">
                    <a:prstClr val="black">
                      <a:alpha val="50000"/>
                    </a:prstClr>
                  </a:innerShdw>
                </a:effectLst>
              </a:rPr>
              <a:t>Rural Communities </a:t>
            </a:r>
            <a:r>
              <a:rPr lang="mr-IN"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8100000">
                    <a:prstClr val="black">
                      <a:alpha val="50000"/>
                    </a:prstClr>
                  </a:innerShdw>
                </a:effectLst>
              </a:rPr>
              <a:t>–</a:t>
            </a: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8100000">
                    <a:prstClr val="black">
                      <a:alpha val="50000"/>
                    </a:prstClr>
                  </a:innerShdw>
                </a:effectLst>
              </a:rPr>
              <a:t> One in three rural seniors</a:t>
            </a:r>
            <a:br>
              <a:rPr lang="en-US" sz="3200" dirty="0"/>
            </a:b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8100000">
                    <a:prstClr val="black">
                      <a:alpha val="50000"/>
                    </a:prstClr>
                  </a:innerShdw>
                </a:effectLst>
              </a:rPr>
              <a:t>Have </a:t>
            </a:r>
            <a:r>
              <a:rPr lang="en-US" b="1" dirty="0">
                <a:ln w="10541" cmpd="sng">
                  <a:solidFill>
                    <a:schemeClr val="accent1">
                      <a:shade val="88000"/>
                      <a:satMod val="110000"/>
                    </a:schemeClr>
                  </a:solidFill>
                  <a:prstDash val="solid"/>
                </a:ln>
                <a:solidFill>
                  <a:srgbClr val="F9E93D"/>
                </a:solidFill>
                <a:effectLst>
                  <a:innerShdw blurRad="63500" dist="50800" dir="8100000">
                    <a:prstClr val="black">
                      <a:alpha val="50000"/>
                    </a:prstClr>
                  </a:innerShdw>
                </a:effectLst>
              </a:rPr>
              <a:t>No Natural Teeth</a:t>
            </a:r>
            <a:endParaRPr lang="en-US" dirty="0">
              <a:solidFill>
                <a:srgbClr val="F9E93D"/>
              </a:solidFill>
            </a:endParaRPr>
          </a:p>
        </p:txBody>
      </p:sp>
    </p:spTree>
    <p:extLst>
      <p:ext uri="{BB962C8B-B14F-4D97-AF65-F5344CB8AC3E}">
        <p14:creationId xmlns:p14="http://schemas.microsoft.com/office/powerpoint/2010/main" val="4094009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628650" y="-1841500"/>
            <a:ext cx="7582289" cy="736601"/>
          </a:xfrm>
        </p:spPr>
        <p:txBody>
          <a:bodyPr>
            <a:normAutofit fontScale="90000"/>
          </a:bodyPr>
          <a:lstStyle/>
          <a:p>
            <a:endParaRPr lang="en-US" dirty="0"/>
          </a:p>
        </p:txBody>
      </p:sp>
      <p:pic>
        <p:nvPicPr>
          <p:cNvPr id="4" name="Picture 3">
            <a:extLst>
              <a:ext uri="{FF2B5EF4-FFF2-40B4-BE49-F238E27FC236}">
                <a16:creationId xmlns:a16="http://schemas.microsoft.com/office/drawing/2014/main" id="{9397CB57-7DB2-3643-B01B-93CCE147ED85}"/>
              </a:ext>
            </a:extLst>
          </p:cNvPr>
          <p:cNvPicPr>
            <a:picLocks noChangeAspect="1"/>
          </p:cNvPicPr>
          <p:nvPr/>
        </p:nvPicPr>
        <p:blipFill rotWithShape="1">
          <a:blip/>
          <a:srcRect t="20738" b="8868"/>
          <a:stretch/>
        </p:blipFill>
        <p:spPr>
          <a:xfrm>
            <a:off x="5341305" y="288869"/>
            <a:ext cx="3018051" cy="2832727"/>
          </a:xfrm>
          <a:prstGeom prst="rect">
            <a:avLst/>
          </a:prstGeom>
        </p:spPr>
      </p:pic>
      <p:pic>
        <p:nvPicPr>
          <p:cNvPr id="5" name="Picture 4">
            <a:extLst>
              <a:ext uri="{FF2B5EF4-FFF2-40B4-BE49-F238E27FC236}">
                <a16:creationId xmlns:a16="http://schemas.microsoft.com/office/drawing/2014/main" id="{CEC21365-70B6-6442-A53F-3987EA8599BA}"/>
              </a:ext>
            </a:extLst>
          </p:cNvPr>
          <p:cNvPicPr>
            <a:picLocks noChangeAspect="1"/>
          </p:cNvPicPr>
          <p:nvPr/>
        </p:nvPicPr>
        <p:blipFill>
          <a:blip r:embed="rId2"/>
          <a:stretch>
            <a:fillRect/>
          </a:stretch>
        </p:blipFill>
        <p:spPr>
          <a:xfrm>
            <a:off x="1773587" y="3807711"/>
            <a:ext cx="4360514" cy="2453389"/>
          </a:xfrm>
          <a:prstGeom prst="rect">
            <a:avLst/>
          </a:prstGeom>
        </p:spPr>
      </p:pic>
      <p:pic>
        <p:nvPicPr>
          <p:cNvPr id="6" name="Picture 5">
            <a:extLst>
              <a:ext uri="{FF2B5EF4-FFF2-40B4-BE49-F238E27FC236}">
                <a16:creationId xmlns:a16="http://schemas.microsoft.com/office/drawing/2014/main" id="{E7892CBC-0605-0048-85FF-0A2A598B8C42}"/>
              </a:ext>
            </a:extLst>
          </p:cNvPr>
          <p:cNvPicPr>
            <a:picLocks noChangeAspect="1"/>
          </p:cNvPicPr>
          <p:nvPr/>
        </p:nvPicPr>
        <p:blipFill rotWithShape="1">
          <a:blip r:embed="rId3"/>
          <a:srcRect l="8807" t="1" b="2839"/>
          <a:stretch/>
        </p:blipFill>
        <p:spPr>
          <a:xfrm>
            <a:off x="236886" y="288869"/>
            <a:ext cx="3874151" cy="2318635"/>
          </a:xfrm>
          <a:prstGeom prst="rect">
            <a:avLst/>
          </a:prstGeom>
          <a:ln>
            <a:solidFill>
              <a:schemeClr val="bg1"/>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a:stretch>
            <a:fillRect/>
          </a:stretch>
        </p:blipFill>
        <p:spPr>
          <a:xfrm>
            <a:off x="4857488" y="288869"/>
            <a:ext cx="3958335" cy="3189541"/>
          </a:xfrm>
          <a:prstGeom prst="rect">
            <a:avLst/>
          </a:prstGeom>
        </p:spPr>
      </p:pic>
      <p:sp>
        <p:nvSpPr>
          <p:cNvPr id="9" name="TextBox 8"/>
          <p:cNvSpPr txBox="1"/>
          <p:nvPr/>
        </p:nvSpPr>
        <p:spPr>
          <a:xfrm>
            <a:off x="4746079" y="3478410"/>
            <a:ext cx="10205182" cy="830997"/>
          </a:xfrm>
          <a:prstGeom prst="rect">
            <a:avLst/>
          </a:prstGeom>
          <a:noFill/>
        </p:spPr>
        <p:txBody>
          <a:bodyPr wrap="square" rtlCol="0">
            <a:spAutoFit/>
          </a:bodyPr>
          <a:lstStyle/>
          <a:p>
            <a:r>
              <a:rPr lang="en-US" sz="1200" dirty="0">
                <a:solidFill>
                  <a:schemeClr val="bg2">
                    <a:lumMod val="75000"/>
                  </a:schemeClr>
                </a:solidFill>
                <a:hlinkClick r:id="rId5"/>
              </a:rPr>
              <a:t>https://www.theguardian.com/world/2020/apr/-face-shutdowns</a:t>
            </a:r>
            <a:endParaRPr lang="en-US" sz="1200" dirty="0">
              <a:solidFill>
                <a:schemeClr val="bg2">
                  <a:lumMod val="75000"/>
                </a:schemeClr>
              </a:solidFill>
            </a:endParaRPr>
          </a:p>
          <a:p>
            <a:endParaRPr lang="en-US" sz="1200" dirty="0">
              <a:solidFill>
                <a:schemeClr val="bg2">
                  <a:lumMod val="75000"/>
                </a:schemeClr>
              </a:solidFill>
            </a:endParaRPr>
          </a:p>
          <a:p>
            <a:endParaRPr lang="en-US" sz="1200" dirty="0">
              <a:solidFill>
                <a:schemeClr val="bg2">
                  <a:lumMod val="75000"/>
                </a:schemeClr>
              </a:solidFill>
            </a:endParaRPr>
          </a:p>
          <a:p>
            <a:endParaRPr lang="en-US" sz="1200" dirty="0">
              <a:solidFill>
                <a:schemeClr val="bg2">
                  <a:lumMod val="75000"/>
                </a:schemeClr>
              </a:solidFill>
            </a:endParaRPr>
          </a:p>
        </p:txBody>
      </p:sp>
      <p:sp>
        <p:nvSpPr>
          <p:cNvPr id="3" name="TextBox 2"/>
          <p:cNvSpPr txBox="1"/>
          <p:nvPr/>
        </p:nvSpPr>
        <p:spPr>
          <a:xfrm>
            <a:off x="236886" y="6261100"/>
            <a:ext cx="8742014" cy="461665"/>
          </a:xfrm>
          <a:prstGeom prst="rect">
            <a:avLst/>
          </a:prstGeom>
          <a:noFill/>
        </p:spPr>
        <p:txBody>
          <a:bodyPr wrap="square" rtlCol="0">
            <a:spAutoFit/>
          </a:bodyPr>
          <a:lstStyle/>
          <a:p>
            <a:r>
              <a:rPr lang="en-US" sz="1200" dirty="0">
                <a:solidFill>
                  <a:schemeClr val="bg2">
                    <a:lumMod val="75000"/>
                  </a:schemeClr>
                </a:solidFill>
                <a:hlinkClick r:id="rId6"/>
              </a:rPr>
              <a:t>https://www.pewtrusts.org/en/research-and-analysis/blogs/stateline/2019/01/22/rural-hospitals-in-greater-jeopardy-in-non-medicaid-expansion-states</a:t>
            </a:r>
            <a:r>
              <a:rPr lang="en-US" sz="1200" dirty="0">
                <a:solidFill>
                  <a:schemeClr val="bg2">
                    <a:lumMod val="75000"/>
                  </a:schemeClr>
                </a:solidFill>
              </a:rPr>
              <a:t>    Chris Seward/The News and Observer via AP  Accessed October 20, 2020</a:t>
            </a:r>
          </a:p>
        </p:txBody>
      </p:sp>
      <p:sp>
        <p:nvSpPr>
          <p:cNvPr id="8" name="TextBox 7"/>
          <p:cNvSpPr txBox="1"/>
          <p:nvPr/>
        </p:nvSpPr>
        <p:spPr>
          <a:xfrm>
            <a:off x="236885" y="2717800"/>
            <a:ext cx="3874151" cy="461665"/>
          </a:xfrm>
          <a:prstGeom prst="rect">
            <a:avLst/>
          </a:prstGeom>
          <a:noFill/>
        </p:spPr>
        <p:txBody>
          <a:bodyPr wrap="square" rtlCol="0">
            <a:spAutoFit/>
          </a:bodyPr>
          <a:lstStyle/>
          <a:p>
            <a:pPr algn="ctr"/>
            <a:r>
              <a:rPr lang="en-US" sz="1200" dirty="0">
                <a:solidFill>
                  <a:schemeClr val="bg2">
                    <a:lumMod val="75000"/>
                  </a:schemeClr>
                </a:solidFill>
                <a:hlinkClick r:id="rId7"/>
              </a:rPr>
              <a:t>https://pnhp.org</a:t>
            </a:r>
            <a:endParaRPr lang="en-US" sz="1200" dirty="0">
              <a:solidFill>
                <a:schemeClr val="bg2">
                  <a:lumMod val="75000"/>
                </a:schemeClr>
              </a:solidFill>
            </a:endParaRPr>
          </a:p>
          <a:p>
            <a:pPr algn="ctr"/>
            <a:endParaRPr lang="en-US" sz="1200" dirty="0">
              <a:solidFill>
                <a:schemeClr val="bg2">
                  <a:lumMod val="75000"/>
                </a:schemeClr>
              </a:solidFill>
            </a:endParaRPr>
          </a:p>
        </p:txBody>
      </p:sp>
    </p:spTree>
    <p:extLst>
      <p:ext uri="{BB962C8B-B14F-4D97-AF65-F5344CB8AC3E}">
        <p14:creationId xmlns:p14="http://schemas.microsoft.com/office/powerpoint/2010/main" val="1689181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B0D6A-1534-CE4D-A4DC-804A787781C4}"/>
              </a:ext>
            </a:extLst>
          </p:cNvPr>
          <p:cNvSpPr>
            <a:spLocks noGrp="1"/>
          </p:cNvSpPr>
          <p:nvPr>
            <p:ph type="title"/>
          </p:nvPr>
        </p:nvSpPr>
        <p:spPr>
          <a:xfrm>
            <a:off x="628650" y="365126"/>
            <a:ext cx="7886700" cy="1138760"/>
          </a:xfrm>
        </p:spPr>
        <p:txBody>
          <a:bodyPr>
            <a:normAutofit fontScale="90000"/>
          </a:bodyPr>
          <a:lstStyle/>
          <a:p>
            <a:r>
              <a:rPr lang="en-US" sz="2800" dirty="0">
                <a:solidFill>
                  <a:schemeClr val="bg2">
                    <a:lumMod val="75000"/>
                  </a:schemeClr>
                </a:solidFill>
              </a:rPr>
              <a:t>Between 2005 and 2020, </a:t>
            </a:r>
            <a:br>
              <a:rPr lang="en-US" dirty="0">
                <a:solidFill>
                  <a:schemeClr val="bg2">
                    <a:lumMod val="75000"/>
                  </a:schemeClr>
                </a:solidFill>
              </a:rPr>
            </a:br>
            <a:r>
              <a:rPr lang="en-US" dirty="0">
                <a:solidFill>
                  <a:schemeClr val="bg2">
                    <a:lumMod val="75000"/>
                  </a:schemeClr>
                </a:solidFill>
              </a:rPr>
              <a:t>166 Rural Hospitals Have Closed</a:t>
            </a:r>
          </a:p>
        </p:txBody>
      </p:sp>
      <p:sp>
        <p:nvSpPr>
          <p:cNvPr id="3" name="Text Placeholder 2">
            <a:extLst>
              <a:ext uri="{FF2B5EF4-FFF2-40B4-BE49-F238E27FC236}">
                <a16:creationId xmlns:a16="http://schemas.microsoft.com/office/drawing/2014/main" id="{6C2D1397-B25E-9544-A57E-F942D69100BD}"/>
              </a:ext>
            </a:extLst>
          </p:cNvPr>
          <p:cNvSpPr>
            <a:spLocks noGrp="1"/>
          </p:cNvSpPr>
          <p:nvPr>
            <p:ph type="body" idx="10"/>
          </p:nvPr>
        </p:nvSpPr>
        <p:spPr>
          <a:xfrm>
            <a:off x="-1" y="6249483"/>
            <a:ext cx="7364221" cy="608518"/>
          </a:xfrm>
        </p:spPr>
        <p:txBody>
          <a:bodyPr>
            <a:normAutofit fontScale="92500" lnSpcReduction="20000"/>
          </a:bodyPr>
          <a:lstStyle/>
          <a:p>
            <a:pPr algn="ctr"/>
            <a:endParaRPr lang="en-US" dirty="0">
              <a:solidFill>
                <a:srgbClr val="17375E"/>
              </a:solidFill>
              <a:hlinkClick r:id="rId2"/>
            </a:endParaRPr>
          </a:p>
          <a:p>
            <a:pPr algn="ctr"/>
            <a:r>
              <a:rPr lang="en-US" sz="1300" dirty="0">
                <a:solidFill>
                  <a:srgbClr val="17375E"/>
                </a:solidFill>
                <a:hlinkClick r:id="rId2"/>
              </a:rPr>
              <a:t>https://www.shepscenter.unc.edu/programs-projects/rural-health/rural-hospital-closures/</a:t>
            </a:r>
            <a:endParaRPr lang="en-US" sz="1300" dirty="0">
              <a:solidFill>
                <a:srgbClr val="17375E"/>
              </a:solidFill>
            </a:endParaRPr>
          </a:p>
          <a:p>
            <a:pPr algn="ctr"/>
            <a:r>
              <a:rPr lang="en-US" sz="1300" dirty="0">
                <a:solidFill>
                  <a:srgbClr val="17375E"/>
                </a:solidFill>
              </a:rPr>
              <a:t>Accessed October 21, 2020 </a:t>
            </a:r>
            <a:r>
              <a:rPr lang="en-US" sz="1300" dirty="0">
                <a:solidFill>
                  <a:srgbClr val="17375E"/>
                </a:solidFill>
                <a:hlinkClick r:id="rId3"/>
              </a:rPr>
              <a:t>https://pnhp.org/kitchen-table-campaign-rural-health-care/</a:t>
            </a:r>
            <a:endParaRPr lang="en-US" sz="1300" dirty="0">
              <a:solidFill>
                <a:srgbClr val="17375E"/>
              </a:solidFill>
            </a:endParaRPr>
          </a:p>
          <a:p>
            <a:pPr algn="ctr"/>
            <a:endParaRPr lang="en-US" sz="1300" dirty="0">
              <a:solidFill>
                <a:srgbClr val="17375E"/>
              </a:solidFill>
            </a:endParaRPr>
          </a:p>
          <a:p>
            <a:endParaRPr lang="en-US" dirty="0">
              <a:solidFill>
                <a:srgbClr val="17375E"/>
              </a:solidFill>
            </a:endParaRPr>
          </a:p>
        </p:txBody>
      </p:sp>
      <p:graphicFrame>
        <p:nvGraphicFramePr>
          <p:cNvPr id="5" name="Chart 4">
            <a:extLst>
              <a:ext uri="{FF2B5EF4-FFF2-40B4-BE49-F238E27FC236}">
                <a16:creationId xmlns:a16="http://schemas.microsoft.com/office/drawing/2014/main" id="{4FAAB31B-75EA-D245-A501-98A40E1FE941}"/>
              </a:ext>
            </a:extLst>
          </p:cNvPr>
          <p:cNvGraphicFramePr/>
          <p:nvPr>
            <p:extLst>
              <p:ext uri="{D42A27DB-BD31-4B8C-83A1-F6EECF244321}">
                <p14:modId xmlns:p14="http://schemas.microsoft.com/office/powerpoint/2010/main" val="1440991442"/>
              </p:ext>
            </p:extLst>
          </p:nvPr>
        </p:nvGraphicFramePr>
        <p:xfrm>
          <a:off x="1839952" y="1393903"/>
          <a:ext cx="6935963" cy="4622851"/>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ADBF81C0-3EDF-3E41-BEDB-75DC48086382}"/>
              </a:ext>
            </a:extLst>
          </p:cNvPr>
          <p:cNvSpPr txBox="1"/>
          <p:nvPr/>
        </p:nvSpPr>
        <p:spPr>
          <a:xfrm>
            <a:off x="66451" y="2468725"/>
            <a:ext cx="1824380" cy="1323439"/>
          </a:xfrm>
          <a:prstGeom prst="rect">
            <a:avLst/>
          </a:prstGeom>
          <a:noFill/>
        </p:spPr>
        <p:txBody>
          <a:bodyPr wrap="square" rtlCol="0">
            <a:spAutoFit/>
          </a:bodyPr>
          <a:lstStyle/>
          <a:p>
            <a:pPr>
              <a:spcAft>
                <a:spcPts val="1200"/>
              </a:spcAft>
            </a:pPr>
            <a:r>
              <a:rPr lang="en-US" sz="2000" dirty="0">
                <a:solidFill>
                  <a:schemeClr val="bg1"/>
                </a:solidFill>
              </a:rPr>
              <a:t>Cumulative rural hospital closures since 2005</a:t>
            </a:r>
          </a:p>
        </p:txBody>
      </p:sp>
    </p:spTree>
    <p:extLst>
      <p:ext uri="{BB962C8B-B14F-4D97-AF65-F5344CB8AC3E}">
        <p14:creationId xmlns:p14="http://schemas.microsoft.com/office/powerpoint/2010/main" val="95459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7" dur="500"/>
                                        <p:tgtEl>
                                          <p:spTgt spid="5">
                                            <p:graphicEl>
                                              <a:chart seriesIdx="-3" categoryIdx="-3" bldStep="gridLegend"/>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fade">
                                      <p:cBhvr>
                                        <p:cTn id="11" dur="500"/>
                                        <p:tgtEl>
                                          <p:spTgt spid="5">
                                            <p:graphicEl>
                                              <a:chart seriesIdx="0" categoryIdx="0" bldStep="ptInCategory"/>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fade">
                                      <p:cBhvr>
                                        <p:cTn id="16" dur="500"/>
                                        <p:tgtEl>
                                          <p:spTgt spid="5">
                                            <p:graphicEl>
                                              <a:chart seriesIdx="0" categoryIdx="0" bldStep="ptInCategory"/>
                                            </p:graphic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fade">
                                      <p:cBhvr>
                                        <p:cTn id="20" dur="500"/>
                                        <p:tgtEl>
                                          <p:spTgt spid="5">
                                            <p:graphicEl>
                                              <a:chart seriesIdx="0" categoryIdx="1" bldStep="ptInCategory"/>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fade">
                                      <p:cBhvr>
                                        <p:cTn id="25" dur="500"/>
                                        <p:tgtEl>
                                          <p:spTgt spid="5">
                                            <p:graphicEl>
                                              <a:chart seriesIdx="0" categoryIdx="1" bldStep="ptInCategory"/>
                                            </p:graphic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5">
                                            <p:graphicEl>
                                              <a:chart seriesIdx="0" categoryIdx="2" bldStep="ptInCategory"/>
                                            </p:graphicEl>
                                          </p:spTgt>
                                        </p:tgtEl>
                                        <p:attrNameLst>
                                          <p:attrName>style.visibility</p:attrName>
                                        </p:attrNameLst>
                                      </p:cBhvr>
                                      <p:to>
                                        <p:strVal val="visible"/>
                                      </p:to>
                                    </p:set>
                                    <p:animEffect transition="in" filter="fade">
                                      <p:cBhvr>
                                        <p:cTn id="29" dur="500"/>
                                        <p:tgtEl>
                                          <p:spTgt spid="5">
                                            <p:graphicEl>
                                              <a:chart seriesIdx="0" categoryIdx="2" bldStep="ptInCategory"/>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graphicEl>
                                              <a:chart seriesIdx="0" categoryIdx="2" bldStep="ptInCategory"/>
                                            </p:graphicEl>
                                          </p:spTgt>
                                        </p:tgtEl>
                                        <p:attrNameLst>
                                          <p:attrName>style.visibility</p:attrName>
                                        </p:attrNameLst>
                                      </p:cBhvr>
                                      <p:to>
                                        <p:strVal val="visible"/>
                                      </p:to>
                                    </p:set>
                                    <p:animEffect transition="in" filter="fade">
                                      <p:cBhvr>
                                        <p:cTn id="34" dur="500"/>
                                        <p:tgtEl>
                                          <p:spTgt spid="5">
                                            <p:graphicEl>
                                              <a:chart seriesIdx="0" categoryIdx="2" bldStep="ptInCategory"/>
                                            </p:graphicEl>
                                          </p:spTgt>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5">
                                            <p:graphicEl>
                                              <a:chart seriesIdx="0" categoryIdx="3" bldStep="ptInCategory"/>
                                            </p:graphicEl>
                                          </p:spTgt>
                                        </p:tgtEl>
                                        <p:attrNameLst>
                                          <p:attrName>style.visibility</p:attrName>
                                        </p:attrNameLst>
                                      </p:cBhvr>
                                      <p:to>
                                        <p:strVal val="visible"/>
                                      </p:to>
                                    </p:set>
                                    <p:animEffect transition="in" filter="fade">
                                      <p:cBhvr>
                                        <p:cTn id="38" dur="500"/>
                                        <p:tgtEl>
                                          <p:spTgt spid="5">
                                            <p:graphicEl>
                                              <a:chart seriesIdx="0" categoryIdx="3" bldStep="ptInCategory"/>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graphicEl>
                                              <a:chart seriesIdx="0" categoryIdx="3" bldStep="ptInCategory"/>
                                            </p:graphicEl>
                                          </p:spTgt>
                                        </p:tgtEl>
                                        <p:attrNameLst>
                                          <p:attrName>style.visibility</p:attrName>
                                        </p:attrNameLst>
                                      </p:cBhvr>
                                      <p:to>
                                        <p:strVal val="visible"/>
                                      </p:to>
                                    </p:set>
                                    <p:animEffect transition="in" filter="fade">
                                      <p:cBhvr>
                                        <p:cTn id="43" dur="500"/>
                                        <p:tgtEl>
                                          <p:spTgt spid="5">
                                            <p:graphicEl>
                                              <a:chart seriesIdx="0" categoryIdx="3" bldStep="ptInCategory"/>
                                            </p:graphicEl>
                                          </p:spTgt>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5">
                                            <p:graphicEl>
                                              <a:chart seriesIdx="0" categoryIdx="4" bldStep="ptInCategory"/>
                                            </p:graphicEl>
                                          </p:spTgt>
                                        </p:tgtEl>
                                        <p:attrNameLst>
                                          <p:attrName>style.visibility</p:attrName>
                                        </p:attrNameLst>
                                      </p:cBhvr>
                                      <p:to>
                                        <p:strVal val="visible"/>
                                      </p:to>
                                    </p:set>
                                    <p:animEffect transition="in" filter="fade">
                                      <p:cBhvr>
                                        <p:cTn id="47" dur="500"/>
                                        <p:tgtEl>
                                          <p:spTgt spid="5">
                                            <p:graphicEl>
                                              <a:chart seriesIdx="0" categoryIdx="4" bldStep="ptInCategory"/>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graphicEl>
                                              <a:chart seriesIdx="0" categoryIdx="4" bldStep="ptInCategory"/>
                                            </p:graphicEl>
                                          </p:spTgt>
                                        </p:tgtEl>
                                        <p:attrNameLst>
                                          <p:attrName>style.visibility</p:attrName>
                                        </p:attrNameLst>
                                      </p:cBhvr>
                                      <p:to>
                                        <p:strVal val="visible"/>
                                      </p:to>
                                    </p:set>
                                    <p:animEffect transition="in" filter="fade">
                                      <p:cBhvr>
                                        <p:cTn id="52" dur="500"/>
                                        <p:tgtEl>
                                          <p:spTgt spid="5">
                                            <p:graphicEl>
                                              <a:chart seriesIdx="0" categoryIdx="4" bldStep="ptInCategory"/>
                                            </p:graphicEl>
                                          </p:spTgt>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5">
                                            <p:graphicEl>
                                              <a:chart seriesIdx="0" categoryIdx="5" bldStep="ptInCategory"/>
                                            </p:graphicEl>
                                          </p:spTgt>
                                        </p:tgtEl>
                                        <p:attrNameLst>
                                          <p:attrName>style.visibility</p:attrName>
                                        </p:attrNameLst>
                                      </p:cBhvr>
                                      <p:to>
                                        <p:strVal val="visible"/>
                                      </p:to>
                                    </p:set>
                                    <p:animEffect transition="in" filter="fade">
                                      <p:cBhvr>
                                        <p:cTn id="56" dur="500"/>
                                        <p:tgtEl>
                                          <p:spTgt spid="5">
                                            <p:graphicEl>
                                              <a:chart seriesIdx="0" categoryIdx="5" bldStep="ptInCategory"/>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5">
                                            <p:graphicEl>
                                              <a:chart seriesIdx="0" categoryIdx="5" bldStep="ptInCategory"/>
                                            </p:graphicEl>
                                          </p:spTgt>
                                        </p:tgtEl>
                                        <p:attrNameLst>
                                          <p:attrName>style.visibility</p:attrName>
                                        </p:attrNameLst>
                                      </p:cBhvr>
                                      <p:to>
                                        <p:strVal val="visible"/>
                                      </p:to>
                                    </p:set>
                                    <p:animEffect transition="in" filter="fade">
                                      <p:cBhvr>
                                        <p:cTn id="61" dur="500"/>
                                        <p:tgtEl>
                                          <p:spTgt spid="5">
                                            <p:graphicEl>
                                              <a:chart seriesIdx="0" categoryIdx="5" bldStep="ptInCategory"/>
                                            </p:graphicEl>
                                          </p:spTgt>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5">
                                            <p:graphicEl>
                                              <a:chart seriesIdx="0" categoryIdx="6" bldStep="ptInCategory"/>
                                            </p:graphicEl>
                                          </p:spTgt>
                                        </p:tgtEl>
                                        <p:attrNameLst>
                                          <p:attrName>style.visibility</p:attrName>
                                        </p:attrNameLst>
                                      </p:cBhvr>
                                      <p:to>
                                        <p:strVal val="visible"/>
                                      </p:to>
                                    </p:set>
                                    <p:animEffect transition="in" filter="fade">
                                      <p:cBhvr>
                                        <p:cTn id="65" dur="500"/>
                                        <p:tgtEl>
                                          <p:spTgt spid="5">
                                            <p:graphicEl>
                                              <a:chart seriesIdx="0" categoryIdx="6" bldStep="ptInCategory"/>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
                                            <p:graphicEl>
                                              <a:chart seriesIdx="0" categoryIdx="6" bldStep="ptInCategory"/>
                                            </p:graphicEl>
                                          </p:spTgt>
                                        </p:tgtEl>
                                        <p:attrNameLst>
                                          <p:attrName>style.visibility</p:attrName>
                                        </p:attrNameLst>
                                      </p:cBhvr>
                                      <p:to>
                                        <p:strVal val="visible"/>
                                      </p:to>
                                    </p:set>
                                    <p:animEffect transition="in" filter="fade">
                                      <p:cBhvr>
                                        <p:cTn id="70" dur="500"/>
                                        <p:tgtEl>
                                          <p:spTgt spid="5">
                                            <p:graphicEl>
                                              <a:chart seriesIdx="0" categoryIdx="6" bldStep="ptInCategory"/>
                                            </p:graphicEl>
                                          </p:spTgt>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5">
                                            <p:graphicEl>
                                              <a:chart seriesIdx="0" categoryIdx="7" bldStep="ptInCategory"/>
                                            </p:graphicEl>
                                          </p:spTgt>
                                        </p:tgtEl>
                                        <p:attrNameLst>
                                          <p:attrName>style.visibility</p:attrName>
                                        </p:attrNameLst>
                                      </p:cBhvr>
                                      <p:to>
                                        <p:strVal val="visible"/>
                                      </p:to>
                                    </p:set>
                                    <p:animEffect transition="in" filter="fade">
                                      <p:cBhvr>
                                        <p:cTn id="74" dur="500"/>
                                        <p:tgtEl>
                                          <p:spTgt spid="5">
                                            <p:graphicEl>
                                              <a:chart seriesIdx="0" categoryIdx="7" bldStep="ptInCategory"/>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5">
                                            <p:graphicEl>
                                              <a:chart seriesIdx="0" categoryIdx="7" bldStep="ptInCategory"/>
                                            </p:graphicEl>
                                          </p:spTgt>
                                        </p:tgtEl>
                                        <p:attrNameLst>
                                          <p:attrName>style.visibility</p:attrName>
                                        </p:attrNameLst>
                                      </p:cBhvr>
                                      <p:to>
                                        <p:strVal val="visible"/>
                                      </p:to>
                                    </p:set>
                                    <p:animEffect transition="in" filter="fade">
                                      <p:cBhvr>
                                        <p:cTn id="79" dur="500"/>
                                        <p:tgtEl>
                                          <p:spTgt spid="5">
                                            <p:graphicEl>
                                              <a:chart seriesIdx="0" categoryIdx="7" bldStep="ptInCategory"/>
                                            </p:graphicEl>
                                          </p:spTgt>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5">
                                            <p:graphicEl>
                                              <a:chart seriesIdx="0" categoryIdx="8" bldStep="ptInCategory"/>
                                            </p:graphicEl>
                                          </p:spTgt>
                                        </p:tgtEl>
                                        <p:attrNameLst>
                                          <p:attrName>style.visibility</p:attrName>
                                        </p:attrNameLst>
                                      </p:cBhvr>
                                      <p:to>
                                        <p:strVal val="visible"/>
                                      </p:to>
                                    </p:set>
                                    <p:animEffect transition="in" filter="fade">
                                      <p:cBhvr>
                                        <p:cTn id="83" dur="500"/>
                                        <p:tgtEl>
                                          <p:spTgt spid="5">
                                            <p:graphicEl>
                                              <a:chart seriesIdx="0" categoryIdx="8" bldStep="ptInCategory"/>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5">
                                            <p:graphicEl>
                                              <a:chart seriesIdx="0" categoryIdx="8" bldStep="ptInCategory"/>
                                            </p:graphicEl>
                                          </p:spTgt>
                                        </p:tgtEl>
                                        <p:attrNameLst>
                                          <p:attrName>style.visibility</p:attrName>
                                        </p:attrNameLst>
                                      </p:cBhvr>
                                      <p:to>
                                        <p:strVal val="visible"/>
                                      </p:to>
                                    </p:set>
                                    <p:animEffect transition="in" filter="fade">
                                      <p:cBhvr>
                                        <p:cTn id="88" dur="500"/>
                                        <p:tgtEl>
                                          <p:spTgt spid="5">
                                            <p:graphicEl>
                                              <a:chart seriesIdx="0" categoryIdx="8" bldStep="ptInCategory"/>
                                            </p:graphicEl>
                                          </p:spTgt>
                                        </p:tgtEl>
                                      </p:cBhvr>
                                    </p:animEffect>
                                  </p:childTnLst>
                                </p:cTn>
                              </p:par>
                            </p:childTnLst>
                          </p:cTn>
                        </p:par>
                        <p:par>
                          <p:cTn id="89" fill="hold">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5">
                                            <p:graphicEl>
                                              <a:chart seriesIdx="0" categoryIdx="9" bldStep="ptInCategory"/>
                                            </p:graphicEl>
                                          </p:spTgt>
                                        </p:tgtEl>
                                        <p:attrNameLst>
                                          <p:attrName>style.visibility</p:attrName>
                                        </p:attrNameLst>
                                      </p:cBhvr>
                                      <p:to>
                                        <p:strVal val="visible"/>
                                      </p:to>
                                    </p:set>
                                    <p:animEffect transition="in" filter="fade">
                                      <p:cBhvr>
                                        <p:cTn id="92" dur="500"/>
                                        <p:tgtEl>
                                          <p:spTgt spid="5">
                                            <p:graphicEl>
                                              <a:chart seriesIdx="0" categoryIdx="9" bldStep="ptInCategory"/>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
                                            <p:graphicEl>
                                              <a:chart seriesIdx="0" categoryIdx="9" bldStep="ptInCategory"/>
                                            </p:graphicEl>
                                          </p:spTgt>
                                        </p:tgtEl>
                                        <p:attrNameLst>
                                          <p:attrName>style.visibility</p:attrName>
                                        </p:attrNameLst>
                                      </p:cBhvr>
                                      <p:to>
                                        <p:strVal val="visible"/>
                                      </p:to>
                                    </p:set>
                                    <p:animEffect transition="in" filter="fade">
                                      <p:cBhvr>
                                        <p:cTn id="97" dur="500"/>
                                        <p:tgtEl>
                                          <p:spTgt spid="5">
                                            <p:graphicEl>
                                              <a:chart seriesIdx="0" categoryIdx="9" bldStep="ptInCategory"/>
                                            </p:graphicEl>
                                          </p:spTgt>
                                        </p:tgtEl>
                                      </p:cBhvr>
                                    </p:animEffect>
                                  </p:childTnLst>
                                </p:cTn>
                              </p:par>
                            </p:childTnLst>
                          </p:cTn>
                        </p:par>
                        <p:par>
                          <p:cTn id="98" fill="hold">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5">
                                            <p:graphicEl>
                                              <a:chart seriesIdx="0" categoryIdx="10" bldStep="ptInCategory"/>
                                            </p:graphicEl>
                                          </p:spTgt>
                                        </p:tgtEl>
                                        <p:attrNameLst>
                                          <p:attrName>style.visibility</p:attrName>
                                        </p:attrNameLst>
                                      </p:cBhvr>
                                      <p:to>
                                        <p:strVal val="visible"/>
                                      </p:to>
                                    </p:set>
                                    <p:animEffect transition="in" filter="fade">
                                      <p:cBhvr>
                                        <p:cTn id="101" dur="500"/>
                                        <p:tgtEl>
                                          <p:spTgt spid="5">
                                            <p:graphicEl>
                                              <a:chart seriesIdx="0" categoryIdx="10" bldStep="ptInCategory"/>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5">
                                            <p:graphicEl>
                                              <a:chart seriesIdx="0" categoryIdx="10" bldStep="ptInCategory"/>
                                            </p:graphicEl>
                                          </p:spTgt>
                                        </p:tgtEl>
                                        <p:attrNameLst>
                                          <p:attrName>style.visibility</p:attrName>
                                        </p:attrNameLst>
                                      </p:cBhvr>
                                      <p:to>
                                        <p:strVal val="visible"/>
                                      </p:to>
                                    </p:set>
                                    <p:animEffect transition="in" filter="fade">
                                      <p:cBhvr>
                                        <p:cTn id="106" dur="500"/>
                                        <p:tgtEl>
                                          <p:spTgt spid="5">
                                            <p:graphicEl>
                                              <a:chart seriesIdx="0" categoryIdx="10" bldStep="ptInCategory"/>
                                            </p:graphicEl>
                                          </p:spTgt>
                                        </p:tgtEl>
                                      </p:cBhvr>
                                    </p:animEffect>
                                  </p:childTnLst>
                                </p:cTn>
                              </p:par>
                            </p:childTnLst>
                          </p:cTn>
                        </p:par>
                        <p:par>
                          <p:cTn id="107" fill="hold">
                            <p:stCondLst>
                              <p:cond delay="500"/>
                            </p:stCondLst>
                            <p:childTnLst>
                              <p:par>
                                <p:cTn id="108" presetID="10" presetClass="entr" presetSubtype="0" fill="hold" grpId="0" nodeType="afterEffect">
                                  <p:stCondLst>
                                    <p:cond delay="0"/>
                                  </p:stCondLst>
                                  <p:childTnLst>
                                    <p:set>
                                      <p:cBhvr>
                                        <p:cTn id="109" dur="1" fill="hold">
                                          <p:stCondLst>
                                            <p:cond delay="0"/>
                                          </p:stCondLst>
                                        </p:cTn>
                                        <p:tgtEl>
                                          <p:spTgt spid="5">
                                            <p:graphicEl>
                                              <a:chart seriesIdx="0" categoryIdx="11" bldStep="ptInCategory"/>
                                            </p:graphicEl>
                                          </p:spTgt>
                                        </p:tgtEl>
                                        <p:attrNameLst>
                                          <p:attrName>style.visibility</p:attrName>
                                        </p:attrNameLst>
                                      </p:cBhvr>
                                      <p:to>
                                        <p:strVal val="visible"/>
                                      </p:to>
                                    </p:set>
                                    <p:animEffect transition="in" filter="fade">
                                      <p:cBhvr>
                                        <p:cTn id="110" dur="500"/>
                                        <p:tgtEl>
                                          <p:spTgt spid="5">
                                            <p:graphicEl>
                                              <a:chart seriesIdx="0" categoryIdx="11" bldStep="ptInCategory"/>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5">
                                            <p:graphicEl>
                                              <a:chart seriesIdx="0" categoryIdx="11" bldStep="ptInCategory"/>
                                            </p:graphicEl>
                                          </p:spTgt>
                                        </p:tgtEl>
                                        <p:attrNameLst>
                                          <p:attrName>style.visibility</p:attrName>
                                        </p:attrNameLst>
                                      </p:cBhvr>
                                      <p:to>
                                        <p:strVal val="visible"/>
                                      </p:to>
                                    </p:set>
                                    <p:animEffect transition="in" filter="fade">
                                      <p:cBhvr>
                                        <p:cTn id="115" dur="500"/>
                                        <p:tgtEl>
                                          <p:spTgt spid="5">
                                            <p:graphicEl>
                                              <a:chart seriesIdx="0" categoryIdx="11" bldStep="ptInCategory"/>
                                            </p:graphicEl>
                                          </p:spTgt>
                                        </p:tgtEl>
                                      </p:cBhvr>
                                    </p:animEffect>
                                  </p:childTnLst>
                                </p:cTn>
                              </p:par>
                            </p:childTnLst>
                          </p:cTn>
                        </p:par>
                        <p:par>
                          <p:cTn id="116" fill="hold">
                            <p:stCondLst>
                              <p:cond delay="500"/>
                            </p:stCondLst>
                            <p:childTnLst>
                              <p:par>
                                <p:cTn id="117" presetID="10" presetClass="entr" presetSubtype="0" fill="hold" grpId="0" nodeType="afterEffect">
                                  <p:stCondLst>
                                    <p:cond delay="0"/>
                                  </p:stCondLst>
                                  <p:childTnLst>
                                    <p:set>
                                      <p:cBhvr>
                                        <p:cTn id="118" dur="1" fill="hold">
                                          <p:stCondLst>
                                            <p:cond delay="0"/>
                                          </p:stCondLst>
                                        </p:cTn>
                                        <p:tgtEl>
                                          <p:spTgt spid="5">
                                            <p:graphicEl>
                                              <a:chart seriesIdx="0" categoryIdx="12" bldStep="ptInCategory"/>
                                            </p:graphicEl>
                                          </p:spTgt>
                                        </p:tgtEl>
                                        <p:attrNameLst>
                                          <p:attrName>style.visibility</p:attrName>
                                        </p:attrNameLst>
                                      </p:cBhvr>
                                      <p:to>
                                        <p:strVal val="visible"/>
                                      </p:to>
                                    </p:set>
                                    <p:animEffect transition="in" filter="fade">
                                      <p:cBhvr>
                                        <p:cTn id="119" dur="500"/>
                                        <p:tgtEl>
                                          <p:spTgt spid="5">
                                            <p:graphicEl>
                                              <a:chart seriesIdx="0" categoryIdx="12" bldStep="ptInCategory"/>
                                            </p:graphicEl>
                                          </p:spTgt>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5">
                                            <p:graphicEl>
                                              <a:chart seriesIdx="0" categoryIdx="12" bldStep="ptInCategory"/>
                                            </p:graphicEl>
                                          </p:spTgt>
                                        </p:tgtEl>
                                        <p:attrNameLst>
                                          <p:attrName>style.visibility</p:attrName>
                                        </p:attrNameLst>
                                      </p:cBhvr>
                                      <p:to>
                                        <p:strVal val="visible"/>
                                      </p:to>
                                    </p:set>
                                    <p:animEffect transition="in" filter="fade">
                                      <p:cBhvr>
                                        <p:cTn id="124" dur="500"/>
                                        <p:tgtEl>
                                          <p:spTgt spid="5">
                                            <p:graphicEl>
                                              <a:chart seriesIdx="0" categoryIdx="12" bldStep="ptInCategory"/>
                                            </p:graphicEl>
                                          </p:spTgt>
                                        </p:tgtEl>
                                      </p:cBhvr>
                                    </p:animEffect>
                                  </p:childTnLst>
                                </p:cTn>
                              </p:par>
                            </p:childTnLst>
                          </p:cTn>
                        </p:par>
                        <p:par>
                          <p:cTn id="125" fill="hold">
                            <p:stCondLst>
                              <p:cond delay="500"/>
                            </p:stCondLst>
                            <p:childTnLst>
                              <p:par>
                                <p:cTn id="126" presetID="10" presetClass="entr" presetSubtype="0" fill="hold" grpId="0" nodeType="afterEffect">
                                  <p:stCondLst>
                                    <p:cond delay="0"/>
                                  </p:stCondLst>
                                  <p:childTnLst>
                                    <p:set>
                                      <p:cBhvr>
                                        <p:cTn id="127" dur="1" fill="hold">
                                          <p:stCondLst>
                                            <p:cond delay="0"/>
                                          </p:stCondLst>
                                        </p:cTn>
                                        <p:tgtEl>
                                          <p:spTgt spid="5">
                                            <p:graphicEl>
                                              <a:chart seriesIdx="0" categoryIdx="13" bldStep="ptInCategory"/>
                                            </p:graphicEl>
                                          </p:spTgt>
                                        </p:tgtEl>
                                        <p:attrNameLst>
                                          <p:attrName>style.visibility</p:attrName>
                                        </p:attrNameLst>
                                      </p:cBhvr>
                                      <p:to>
                                        <p:strVal val="visible"/>
                                      </p:to>
                                    </p:set>
                                    <p:animEffect transition="in" filter="fade">
                                      <p:cBhvr>
                                        <p:cTn id="128" dur="500"/>
                                        <p:tgtEl>
                                          <p:spTgt spid="5">
                                            <p:graphicEl>
                                              <a:chart seriesIdx="0" categoryIdx="13" bldStep="ptInCategory"/>
                                            </p:graphicEl>
                                          </p:spTgt>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5">
                                            <p:graphicEl>
                                              <a:chart seriesIdx="0" categoryIdx="13" bldStep="ptInCategory"/>
                                            </p:graphicEl>
                                          </p:spTgt>
                                        </p:tgtEl>
                                        <p:attrNameLst>
                                          <p:attrName>style.visibility</p:attrName>
                                        </p:attrNameLst>
                                      </p:cBhvr>
                                      <p:to>
                                        <p:strVal val="visible"/>
                                      </p:to>
                                    </p:set>
                                    <p:animEffect transition="in" filter="fade">
                                      <p:cBhvr>
                                        <p:cTn id="133" dur="500"/>
                                        <p:tgtEl>
                                          <p:spTgt spid="5">
                                            <p:graphicEl>
                                              <a:chart seriesIdx="0" categoryIdx="13" bldStep="ptInCategory"/>
                                            </p:graphicEl>
                                          </p:spTgt>
                                        </p:tgtEl>
                                      </p:cBhvr>
                                    </p:animEffect>
                                  </p:childTnLst>
                                </p:cTn>
                              </p:par>
                            </p:childTnLst>
                          </p:cTn>
                        </p:par>
                        <p:par>
                          <p:cTn id="134" fill="hold">
                            <p:stCondLst>
                              <p:cond delay="500"/>
                            </p:stCondLst>
                            <p:childTnLst>
                              <p:par>
                                <p:cTn id="135" presetID="10" presetClass="entr" presetSubtype="0" fill="hold" grpId="0" nodeType="afterEffect">
                                  <p:stCondLst>
                                    <p:cond delay="0"/>
                                  </p:stCondLst>
                                  <p:childTnLst>
                                    <p:set>
                                      <p:cBhvr>
                                        <p:cTn id="136" dur="1" fill="hold">
                                          <p:stCondLst>
                                            <p:cond delay="0"/>
                                          </p:stCondLst>
                                        </p:cTn>
                                        <p:tgtEl>
                                          <p:spTgt spid="5">
                                            <p:graphicEl>
                                              <a:chart seriesIdx="0" categoryIdx="14" bldStep="ptInCategory"/>
                                            </p:graphicEl>
                                          </p:spTgt>
                                        </p:tgtEl>
                                        <p:attrNameLst>
                                          <p:attrName>style.visibility</p:attrName>
                                        </p:attrNameLst>
                                      </p:cBhvr>
                                      <p:to>
                                        <p:strVal val="visible"/>
                                      </p:to>
                                    </p:set>
                                    <p:animEffect transition="in" filter="fade">
                                      <p:cBhvr>
                                        <p:cTn id="137" dur="500"/>
                                        <p:tgtEl>
                                          <p:spTgt spid="5">
                                            <p:graphicEl>
                                              <a:chart seriesIdx="0" categoryIdx="14" bldStep="ptInCategory"/>
                                            </p:graphicEl>
                                          </p:spTgt>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5">
                                            <p:graphicEl>
                                              <a:chart seriesIdx="0" categoryIdx="14" bldStep="ptInCategory"/>
                                            </p:graphicEl>
                                          </p:spTgt>
                                        </p:tgtEl>
                                        <p:attrNameLst>
                                          <p:attrName>style.visibility</p:attrName>
                                        </p:attrNameLst>
                                      </p:cBhvr>
                                      <p:to>
                                        <p:strVal val="visible"/>
                                      </p:to>
                                    </p:set>
                                    <p:animEffect transition="in" filter="fade">
                                      <p:cBhvr>
                                        <p:cTn id="142" dur="500"/>
                                        <p:tgtEl>
                                          <p:spTgt spid="5">
                                            <p:graphicEl>
                                              <a:chart seriesIdx="0" categoryIdx="14" bldStep="ptInCategory"/>
                                            </p:graphicEl>
                                          </p:spTgt>
                                        </p:tgtEl>
                                      </p:cBhvr>
                                    </p:animEffect>
                                  </p:childTnLst>
                                </p:cTn>
                              </p:par>
                            </p:childTnLst>
                          </p:cTn>
                        </p:par>
                        <p:par>
                          <p:cTn id="143" fill="hold">
                            <p:stCondLst>
                              <p:cond delay="500"/>
                            </p:stCondLst>
                            <p:childTnLst>
                              <p:par>
                                <p:cTn id="144" presetID="10" presetClass="entr" presetSubtype="0" fill="hold" grpId="0" nodeType="afterEffect">
                                  <p:stCondLst>
                                    <p:cond delay="0"/>
                                  </p:stCondLst>
                                  <p:childTnLst>
                                    <p:set>
                                      <p:cBhvr>
                                        <p:cTn id="145" dur="1" fill="hold">
                                          <p:stCondLst>
                                            <p:cond delay="0"/>
                                          </p:stCondLst>
                                        </p:cTn>
                                        <p:tgtEl>
                                          <p:spTgt spid="5">
                                            <p:graphicEl>
                                              <a:chart seriesIdx="0" categoryIdx="15" bldStep="ptInCategory"/>
                                            </p:graphicEl>
                                          </p:spTgt>
                                        </p:tgtEl>
                                        <p:attrNameLst>
                                          <p:attrName>style.visibility</p:attrName>
                                        </p:attrNameLst>
                                      </p:cBhvr>
                                      <p:to>
                                        <p:strVal val="visible"/>
                                      </p:to>
                                    </p:set>
                                    <p:animEffect transition="in" filter="fade">
                                      <p:cBhvr>
                                        <p:cTn id="146" dur="500"/>
                                        <p:tgtEl>
                                          <p:spTgt spid="5">
                                            <p:graphicEl>
                                              <a:chart seriesIdx="0" categoryIdx="15" bldStep="ptInCategory"/>
                                            </p:graphicEl>
                                          </p:spTgt>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5">
                                            <p:graphicEl>
                                              <a:chart seriesIdx="0" categoryIdx="15" bldStep="ptInCategory"/>
                                            </p:graphicEl>
                                          </p:spTgt>
                                        </p:tgtEl>
                                        <p:attrNameLst>
                                          <p:attrName>style.visibility</p:attrName>
                                        </p:attrNameLst>
                                      </p:cBhvr>
                                      <p:to>
                                        <p:strVal val="visible"/>
                                      </p:to>
                                    </p:set>
                                    <p:animEffect transition="in" filter="fade">
                                      <p:cBhvr>
                                        <p:cTn id="151" dur="500"/>
                                        <p:tgtEl>
                                          <p:spTgt spid="5">
                                            <p:graphicEl>
                                              <a:chart seriesIdx="0" categoryIdx="15"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El"/>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622300"/>
          </a:xfrm>
        </p:spPr>
        <p:txBody>
          <a:bodyPr>
            <a:normAutofit/>
          </a:bodyPr>
          <a:lstStyle/>
          <a:p>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8100000">
                    <a:prstClr val="black">
                      <a:alpha val="50000"/>
                    </a:prstClr>
                  </a:innerShdw>
                </a:effectLst>
              </a:rPr>
              <a:t>Health Expenditure per Capita, 2018 </a:t>
            </a:r>
            <a:endParaRPr lang="en-US" sz="2800" dirty="0"/>
          </a:p>
        </p:txBody>
      </p:sp>
      <p:sp>
        <p:nvSpPr>
          <p:cNvPr id="3" name="Text Placeholder 2"/>
          <p:cNvSpPr>
            <a:spLocks noGrp="1"/>
          </p:cNvSpPr>
          <p:nvPr>
            <p:ph type="body" idx="10"/>
          </p:nvPr>
        </p:nvSpPr>
        <p:spPr>
          <a:xfrm>
            <a:off x="0" y="6184900"/>
            <a:ext cx="9321800" cy="673100"/>
          </a:xfrm>
        </p:spPr>
        <p:txBody>
          <a:bodyPr>
            <a:noAutofit/>
          </a:bodyPr>
          <a:lstStyle/>
          <a:p>
            <a:r>
              <a:rPr lang="en-US" dirty="0">
                <a:solidFill>
                  <a:schemeClr val="bg2">
                    <a:lumMod val="75000"/>
                  </a:schemeClr>
                </a:solidFill>
              </a:rPr>
              <a:t>Note: Expenditure excludes investments, unless otherwise stated.</a:t>
            </a:r>
          </a:p>
          <a:p>
            <a:endParaRPr lang="en-US" dirty="0">
              <a:solidFill>
                <a:schemeClr val="bg2">
                  <a:lumMod val="75000"/>
                </a:schemeClr>
              </a:solidFill>
            </a:endParaRPr>
          </a:p>
          <a:p>
            <a:r>
              <a:rPr lang="en-US" dirty="0">
                <a:solidFill>
                  <a:schemeClr val="bg2">
                    <a:lumMod val="75000"/>
                  </a:schemeClr>
                </a:solidFill>
              </a:rPr>
              <a:t>Note: Expenditure excludes investments, unless otherwise stated.    (Accessed October 22, 2020)</a:t>
            </a:r>
          </a:p>
          <a:p>
            <a:r>
              <a:rPr lang="en-US" dirty="0">
                <a:solidFill>
                  <a:schemeClr val="bg2">
                    <a:lumMod val="75000"/>
                  </a:schemeClr>
                </a:solidFill>
              </a:rPr>
              <a:t>1. Australia expenditure estimates exclude all expenditure for residential aged care facilities in welfare (social) services. 2. Includes investments.</a:t>
            </a:r>
          </a:p>
          <a:p>
            <a:r>
              <a:rPr lang="en-US" dirty="0">
                <a:solidFill>
                  <a:schemeClr val="bg2">
                    <a:lumMod val="75000"/>
                  </a:schemeClr>
                </a:solidFill>
              </a:rPr>
              <a:t>Source: OECD Health Statistics 2019, WHO Global Health Expenditure Database. </a:t>
            </a:r>
            <a:r>
              <a:rPr lang="en-US" u="sng" dirty="0">
                <a:solidFill>
                  <a:schemeClr val="bg2">
                    <a:lumMod val="75000"/>
                  </a:schemeClr>
                </a:solidFill>
                <a:hlinkClick r:id="rId2" tooltip="Download file"/>
              </a:rPr>
              <a:t> </a:t>
            </a:r>
            <a:r>
              <a:rPr lang="en-US" i="1" dirty="0">
                <a:solidFill>
                  <a:schemeClr val="bg2">
                    <a:lumMod val="75000"/>
                  </a:schemeClr>
                </a:solidFill>
                <a:hlinkClick r:id="rId2" tooltip="Download file"/>
              </a:rPr>
              <a:t>StatLink</a:t>
            </a:r>
            <a:r>
              <a:rPr lang="en-US" dirty="0">
                <a:solidFill>
                  <a:schemeClr val="bg2">
                    <a:lumMod val="75000"/>
                  </a:schemeClr>
                </a:solidFill>
                <a:hlinkClick r:id="rId2" tooltip="Download file"/>
              </a:rPr>
              <a:t> https://doi.org/10.1787/888934016778</a:t>
            </a:r>
            <a:r>
              <a:rPr lang="en-US" dirty="0">
                <a:solidFill>
                  <a:schemeClr val="bg2">
                    <a:lumMod val="75000"/>
                  </a:schemeClr>
                </a:solidFill>
              </a:rPr>
              <a:t> </a:t>
            </a:r>
          </a:p>
          <a:p>
            <a:r>
              <a:rPr lang="en-US" dirty="0"/>
              <a:t> </a:t>
            </a:r>
          </a:p>
          <a:p>
            <a:endParaRPr lang="en-US" dirty="0">
              <a:solidFill>
                <a:schemeClr val="bg2">
                  <a:lumMod val="75000"/>
                </a:schemeClr>
              </a:solidFill>
            </a:endParaRPr>
          </a:p>
        </p:txBody>
      </p:sp>
      <p:pic>
        <p:nvPicPr>
          <p:cNvPr id="5" name="Picture 4"/>
          <p:cNvPicPr>
            <a:picLocks noChangeAspect="1"/>
          </p:cNvPicPr>
          <p:nvPr/>
        </p:nvPicPr>
        <p:blipFill>
          <a:blip r:embed="rId3"/>
          <a:stretch>
            <a:fillRect/>
          </a:stretch>
        </p:blipFill>
        <p:spPr>
          <a:xfrm>
            <a:off x="-609600" y="660401"/>
            <a:ext cx="10274300" cy="5285232"/>
          </a:xfrm>
          <a:prstGeom prst="rect">
            <a:avLst/>
          </a:prstGeom>
        </p:spPr>
      </p:pic>
    </p:spTree>
    <p:extLst>
      <p:ext uri="{BB962C8B-B14F-4D97-AF65-F5344CB8AC3E}">
        <p14:creationId xmlns:p14="http://schemas.microsoft.com/office/powerpoint/2010/main" val="3916502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5600" y="0"/>
            <a:ext cx="8204200" cy="6858000"/>
          </a:xfrm>
          <a:noFill/>
          <a:ln>
            <a:noFill/>
          </a:ln>
        </p:spPr>
        <p:txBody>
          <a:bodyPr>
            <a:noAutofit/>
            <a:scene3d>
              <a:camera prst="orthographicFront"/>
              <a:lightRig rig="threePt" dir="t"/>
            </a:scene3d>
            <a:sp3d extrusionH="57150">
              <a:bevelT w="57150" h="38100" prst="hardEdge"/>
            </a:sp3d>
          </a:bodyPr>
          <a:lstStyle/>
          <a:p>
            <a:pPr algn="just"/>
            <a:endParaRPr lang="en-US" b="1" dirty="0">
              <a:solidFill>
                <a:schemeClr val="tx2">
                  <a:lumMod val="75000"/>
                </a:schemeClr>
              </a:solidFill>
            </a:endParaRPr>
          </a:p>
          <a:p>
            <a:r>
              <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What is Single Payer?</a:t>
            </a:r>
            <a:endParaRPr lang="en-US" sz="4400" b="1" dirty="0">
              <a:solidFill>
                <a:schemeClr val="tx2">
                  <a:lumMod val="75000"/>
                </a:schemeClr>
              </a:solidFill>
              <a:effectLst>
                <a:innerShdw blurRad="63500" dist="50800" dir="5400000">
                  <a:prstClr val="black">
                    <a:alpha val="50000"/>
                  </a:prstClr>
                </a:innerShdw>
              </a:effectLst>
            </a:endParaRPr>
          </a:p>
          <a:p>
            <a:pPr algn="just"/>
            <a:endParaRPr lang="en-US" b="1" dirty="0">
              <a:solidFill>
                <a:schemeClr val="tx2">
                  <a:lumMod val="75000"/>
                </a:schemeClr>
              </a:solidFill>
            </a:endParaRPr>
          </a:p>
          <a:p>
            <a:pPr algn="l"/>
            <a:r>
              <a:rPr lang="en-US" b="1" dirty="0">
                <a:solidFill>
                  <a:schemeClr val="bg2">
                    <a:lumMod val="75000"/>
                  </a:schemeClr>
                </a:solidFill>
              </a:rPr>
              <a:t>Single</a:t>
            </a:r>
            <a:r>
              <a:rPr lang="en-US" dirty="0">
                <a:solidFill>
                  <a:schemeClr val="bg2">
                    <a:lumMod val="75000"/>
                  </a:schemeClr>
                </a:solidFill>
              </a:rPr>
              <a:t>-</a:t>
            </a:r>
            <a:r>
              <a:rPr lang="en-US" b="1" dirty="0">
                <a:solidFill>
                  <a:schemeClr val="bg2">
                    <a:lumMod val="75000"/>
                  </a:schemeClr>
                </a:solidFill>
              </a:rPr>
              <a:t>payer</a:t>
            </a:r>
            <a:r>
              <a:rPr lang="en-US" dirty="0">
                <a:solidFill>
                  <a:schemeClr val="bg2">
                    <a:lumMod val="75000"/>
                  </a:schemeClr>
                </a:solidFill>
              </a:rPr>
              <a:t>, also known as “Expanded and Improved Medicare for all,” is a system in which a </a:t>
            </a:r>
            <a:r>
              <a:rPr lang="en-US" b="1" dirty="0">
                <a:solidFill>
                  <a:schemeClr val="bg2">
                    <a:lumMod val="75000"/>
                  </a:schemeClr>
                </a:solidFill>
              </a:rPr>
              <a:t>single</a:t>
            </a:r>
            <a:r>
              <a:rPr lang="en-US" dirty="0">
                <a:solidFill>
                  <a:schemeClr val="bg2">
                    <a:lumMod val="75000"/>
                  </a:schemeClr>
                </a:solidFill>
              </a:rPr>
              <a:t> public or quasi-public agency organizes </a:t>
            </a:r>
            <a:r>
              <a:rPr lang="en-US" b="1" dirty="0">
                <a:solidFill>
                  <a:schemeClr val="bg2">
                    <a:lumMod val="75000"/>
                  </a:schemeClr>
                </a:solidFill>
              </a:rPr>
              <a:t>health care</a:t>
            </a:r>
            <a:r>
              <a:rPr lang="en-US" dirty="0">
                <a:solidFill>
                  <a:schemeClr val="bg2">
                    <a:lumMod val="75000"/>
                  </a:schemeClr>
                </a:solidFill>
              </a:rPr>
              <a:t> financing, but the delivery of </a:t>
            </a:r>
            <a:r>
              <a:rPr lang="en-US" b="1" dirty="0">
                <a:solidFill>
                  <a:schemeClr val="bg2">
                    <a:lumMod val="75000"/>
                  </a:schemeClr>
                </a:solidFill>
              </a:rPr>
              <a:t>care</a:t>
            </a:r>
            <a:r>
              <a:rPr lang="en-US" dirty="0">
                <a:solidFill>
                  <a:schemeClr val="bg2">
                    <a:lumMod val="75000"/>
                  </a:schemeClr>
                </a:solidFill>
              </a:rPr>
              <a:t> remains largely in private hands.</a:t>
            </a:r>
          </a:p>
          <a:p>
            <a:pPr algn="just"/>
            <a:endParaRPr lang="en-US" dirty="0">
              <a:solidFill>
                <a:schemeClr val="bg2">
                  <a:lumMod val="75000"/>
                </a:schemeClr>
              </a:solidFill>
            </a:endParaRPr>
          </a:p>
          <a:p>
            <a:pPr algn="just"/>
            <a:endParaRPr lang="en-US" dirty="0">
              <a:solidFill>
                <a:schemeClr val="bg2">
                  <a:lumMod val="75000"/>
                </a:schemeClr>
              </a:solidFill>
            </a:endParaRPr>
          </a:p>
          <a:p>
            <a:r>
              <a:rPr lang="en-US" sz="1600" dirty="0">
                <a:solidFill>
                  <a:schemeClr val="bg2">
                    <a:lumMod val="75000"/>
                  </a:schemeClr>
                </a:solidFill>
                <a:hlinkClick r:id="rId3"/>
              </a:rPr>
              <a:t>http://www.pnhp.org/facts/what-is-single-payer</a:t>
            </a:r>
            <a:endParaRPr lang="en-US" sz="1600" dirty="0">
              <a:solidFill>
                <a:schemeClr val="bg2">
                  <a:lumMod val="75000"/>
                </a:schemeClr>
              </a:solidFill>
            </a:endParaRPr>
          </a:p>
          <a:p>
            <a:endParaRPr lang="en-US" sz="1600" dirty="0">
              <a:solidFill>
                <a:schemeClr val="bg2">
                  <a:lumMod val="75000"/>
                </a:schemeClr>
              </a:solidFill>
            </a:endParaRPr>
          </a:p>
        </p:txBody>
      </p:sp>
    </p:spTree>
    <p:extLst>
      <p:ext uri="{BB962C8B-B14F-4D97-AF65-F5344CB8AC3E}">
        <p14:creationId xmlns:p14="http://schemas.microsoft.com/office/powerpoint/2010/main" val="2634532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000"/>
            <a:ext cx="8229600" cy="647700"/>
          </a:xfrm>
        </p:spPr>
        <p:txBody>
          <a:bodyPr>
            <a:normAutofit fontScale="90000"/>
          </a:bodyPr>
          <a:lstStyle/>
          <a:p>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Single Payer Legislation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137404"/>
              </p:ext>
            </p:extLst>
          </p:nvPr>
        </p:nvGraphicFramePr>
        <p:xfrm>
          <a:off x="0" y="1485900"/>
          <a:ext cx="9153277" cy="7439219"/>
        </p:xfrm>
        <a:graphic>
          <a:graphicData uri="http://schemas.openxmlformats.org/drawingml/2006/table">
            <a:tbl>
              <a:tblPr firstRow="1" bandRow="1">
                <a:tableStyleId>{5C22544A-7EE6-4342-B048-85BDC9FD1C3A}</a:tableStyleId>
              </a:tblPr>
              <a:tblGrid>
                <a:gridCol w="2802190">
                  <a:extLst>
                    <a:ext uri="{9D8B030D-6E8A-4147-A177-3AD203B41FA5}">
                      <a16:colId xmlns:a16="http://schemas.microsoft.com/office/drawing/2014/main" val="20000"/>
                    </a:ext>
                  </a:extLst>
                </a:gridCol>
                <a:gridCol w="6351087">
                  <a:extLst>
                    <a:ext uri="{9D8B030D-6E8A-4147-A177-3AD203B41FA5}">
                      <a16:colId xmlns:a16="http://schemas.microsoft.com/office/drawing/2014/main" val="20001"/>
                    </a:ext>
                  </a:extLst>
                </a:gridCol>
              </a:tblGrid>
              <a:tr h="181876">
                <a:tc>
                  <a:txBody>
                    <a:bodyPr/>
                    <a:lstStyle/>
                    <a:p>
                      <a:endParaRPr lang="en-US" sz="1600" dirty="0"/>
                    </a:p>
                  </a:txBody>
                  <a:tcPr/>
                </a:tc>
                <a:tc>
                  <a:txBody>
                    <a:bodyPr/>
                    <a:lstStyle/>
                    <a:p>
                      <a:r>
                        <a:rPr lang="en-US" sz="1600" dirty="0"/>
                        <a:t>Single Payer Bill H. R. 1384</a:t>
                      </a:r>
                    </a:p>
                  </a:txBody>
                  <a:tcPr/>
                </a:tc>
                <a:extLst>
                  <a:ext uri="{0D108BD9-81ED-4DB2-BD59-A6C34878D82A}">
                    <a16:rowId xmlns:a16="http://schemas.microsoft.com/office/drawing/2014/main" val="10000"/>
                  </a:ext>
                </a:extLst>
              </a:tr>
              <a:tr h="54097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mn-lt"/>
                          <a:ea typeface="+mn-ea"/>
                          <a:cs typeface="+mn-cs"/>
                        </a:rPr>
                        <a:t>Universal Coverage </a:t>
                      </a:r>
                      <a:endParaRPr lang="en-US" sz="1600" dirty="0">
                        <a:effectLst/>
                      </a:endParaRPr>
                    </a:p>
                    <a:p>
                      <a:endParaRPr lang="en-US" sz="1600" dirty="0"/>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mn-lt"/>
                          <a:ea typeface="+mn-ea"/>
                          <a:cs typeface="+mn-cs"/>
                        </a:rPr>
                        <a:t>Yes.  </a:t>
                      </a:r>
                      <a:r>
                        <a:rPr lang="en-US" sz="1600" kern="1200" dirty="0">
                          <a:solidFill>
                            <a:schemeClr val="dk1"/>
                          </a:solidFill>
                          <a:effectLst/>
                          <a:latin typeface="+mn-lt"/>
                          <a:ea typeface="+mn-ea"/>
                          <a:cs typeface="+mn-cs"/>
                        </a:rPr>
                        <a:t>Everyone is covered automatically at birth.</a:t>
                      </a:r>
                    </a:p>
                  </a:txBody>
                  <a:tcPr/>
                </a:tc>
                <a:extLst>
                  <a:ext uri="{0D108BD9-81ED-4DB2-BD59-A6C34878D82A}">
                    <a16:rowId xmlns:a16="http://schemas.microsoft.com/office/drawing/2014/main" val="10001"/>
                  </a:ext>
                </a:extLst>
              </a:tr>
              <a:tr h="1107788">
                <a:tc>
                  <a:txBody>
                    <a:bodyPr/>
                    <a:lstStyle/>
                    <a:p>
                      <a:pPr algn="ctr"/>
                      <a:r>
                        <a:rPr lang="en-US" sz="1600" b="1" dirty="0"/>
                        <a:t>Full</a:t>
                      </a:r>
                      <a:r>
                        <a:rPr lang="en-US" sz="1600" b="1" baseline="0" dirty="0"/>
                        <a:t> Range of Services</a:t>
                      </a:r>
                      <a:endParaRPr lang="en-US" sz="1600" b="1" dirty="0"/>
                    </a:p>
                  </a:txBody>
                  <a:tcPr/>
                </a:tc>
                <a:tc>
                  <a:txBody>
                    <a:bodyPr/>
                    <a:lstStyle/>
                    <a:p>
                      <a:pPr algn="just"/>
                      <a:r>
                        <a:rPr lang="en-US" sz="1600" b="1" kern="1200" dirty="0">
                          <a:solidFill>
                            <a:schemeClr val="dk1"/>
                          </a:solidFill>
                          <a:effectLst/>
                          <a:latin typeface="+mn-lt"/>
                          <a:ea typeface="+mn-ea"/>
                          <a:cs typeface="+mn-cs"/>
                        </a:rPr>
                        <a:t>Yes.</a:t>
                      </a:r>
                      <a:r>
                        <a:rPr lang="en-US" sz="1600" b="1" kern="1200" baseline="0" dirty="0">
                          <a:solidFill>
                            <a:schemeClr val="dk1"/>
                          </a:solidFill>
                          <a:effectLst/>
                          <a:latin typeface="+mn-lt"/>
                          <a:ea typeface="+mn-ea"/>
                          <a:cs typeface="+mn-cs"/>
                        </a:rPr>
                        <a:t> </a:t>
                      </a:r>
                      <a:r>
                        <a:rPr lang="en-US" sz="1600" kern="1200" dirty="0">
                          <a:solidFill>
                            <a:schemeClr val="dk1"/>
                          </a:solidFill>
                          <a:effectLst/>
                          <a:latin typeface="+mn-lt"/>
                          <a:ea typeface="+mn-ea"/>
                          <a:cs typeface="+mn-cs"/>
                        </a:rPr>
                        <a:t>Coverage for all medically necessary services.</a:t>
                      </a:r>
                      <a:r>
                        <a:rPr lang="en-US" sz="1600" kern="1200" baseline="0" dirty="0">
                          <a:solidFill>
                            <a:schemeClr val="dk1"/>
                          </a:solidFill>
                          <a:effectLst/>
                          <a:latin typeface="+mn-lt"/>
                          <a:ea typeface="+mn-ea"/>
                          <a:cs typeface="+mn-cs"/>
                        </a:rPr>
                        <a:t> </a:t>
                      </a:r>
                      <a:r>
                        <a:rPr lang="en-US" sz="1600" dirty="0">
                          <a:solidFill>
                            <a:schemeClr val="bg2">
                              <a:lumMod val="75000"/>
                            </a:schemeClr>
                          </a:solidFill>
                        </a:rPr>
                        <a:t>Primary, preventive,</a:t>
                      </a:r>
                      <a:r>
                        <a:rPr lang="en-US" sz="1600" baseline="0" dirty="0">
                          <a:solidFill>
                            <a:schemeClr val="bg2">
                              <a:lumMod val="75000"/>
                            </a:schemeClr>
                          </a:solidFill>
                        </a:rPr>
                        <a:t> </a:t>
                      </a:r>
                      <a:r>
                        <a:rPr lang="en-US" sz="1600" dirty="0">
                          <a:solidFill>
                            <a:schemeClr val="bg2">
                              <a:lumMod val="75000"/>
                            </a:schemeClr>
                          </a:solidFill>
                        </a:rPr>
                        <a:t>specialists,</a:t>
                      </a:r>
                      <a:r>
                        <a:rPr lang="en-US" sz="1600" baseline="0" dirty="0">
                          <a:solidFill>
                            <a:schemeClr val="bg2">
                              <a:lumMod val="75000"/>
                            </a:schemeClr>
                          </a:solidFill>
                        </a:rPr>
                        <a:t> </a:t>
                      </a:r>
                      <a:r>
                        <a:rPr lang="en-US" sz="1600" dirty="0">
                          <a:solidFill>
                            <a:schemeClr val="bg2">
                              <a:lumMod val="75000"/>
                            </a:schemeClr>
                          </a:solidFill>
                        </a:rPr>
                        <a:t>hospitalizations,</a:t>
                      </a:r>
                      <a:r>
                        <a:rPr lang="en-US" sz="1600" baseline="0" dirty="0">
                          <a:solidFill>
                            <a:schemeClr val="bg2">
                              <a:lumMod val="75000"/>
                            </a:schemeClr>
                          </a:solidFill>
                        </a:rPr>
                        <a:t> </a:t>
                      </a:r>
                      <a:r>
                        <a:rPr lang="en-US" sz="1600" dirty="0">
                          <a:solidFill>
                            <a:schemeClr val="bg2">
                              <a:lumMod val="75000"/>
                            </a:schemeClr>
                          </a:solidFill>
                        </a:rPr>
                        <a:t>mental health, reproductive health care,  dental, </a:t>
                      </a:r>
                      <a:r>
                        <a:rPr lang="en-US" sz="1600" baseline="0" dirty="0">
                          <a:solidFill>
                            <a:schemeClr val="bg2">
                              <a:lumMod val="75000"/>
                            </a:schemeClr>
                          </a:solidFill>
                        </a:rPr>
                        <a:t> </a:t>
                      </a:r>
                      <a:r>
                        <a:rPr lang="en-US" sz="1600" dirty="0">
                          <a:solidFill>
                            <a:schemeClr val="bg2">
                              <a:lumMod val="75000"/>
                            </a:schemeClr>
                          </a:solidFill>
                        </a:rPr>
                        <a:t>vision, hearing, prescription drugs,</a:t>
                      </a:r>
                      <a:r>
                        <a:rPr lang="en-US" sz="1600" baseline="0" dirty="0">
                          <a:solidFill>
                            <a:schemeClr val="bg2">
                              <a:lumMod val="75000"/>
                            </a:schemeClr>
                          </a:solidFill>
                        </a:rPr>
                        <a:t> </a:t>
                      </a:r>
                      <a:r>
                        <a:rPr lang="en-US" sz="1600" dirty="0">
                          <a:solidFill>
                            <a:schemeClr val="bg2">
                              <a:lumMod val="75000"/>
                            </a:schemeClr>
                          </a:solidFill>
                        </a:rPr>
                        <a:t>medical supply costs, laboratory tests, rehabilitative services.</a:t>
                      </a:r>
                    </a:p>
                  </a:txBody>
                  <a:tcPr/>
                </a:tc>
                <a:extLst>
                  <a:ext uri="{0D108BD9-81ED-4DB2-BD59-A6C34878D82A}">
                    <a16:rowId xmlns:a16="http://schemas.microsoft.com/office/drawing/2014/main" val="10002"/>
                  </a:ext>
                </a:extLst>
              </a:tr>
              <a:tr h="911927">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mn-lt"/>
                          <a:ea typeface="+mn-ea"/>
                          <a:cs typeface="+mn-cs"/>
                        </a:rPr>
                        <a:t>Savings </a:t>
                      </a:r>
                      <a:endParaRPr lang="en-US" sz="1600" dirty="0"/>
                    </a:p>
                    <a:p>
                      <a:endParaRPr lang="en-US" sz="1600" dirty="0"/>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mn-lt"/>
                          <a:ea typeface="+mn-ea"/>
                          <a:cs typeface="+mn-cs"/>
                        </a:rPr>
                        <a:t>Yes</a:t>
                      </a:r>
                      <a:r>
                        <a:rPr lang="en-US" sz="1600" b="0" kern="1200" dirty="0">
                          <a:solidFill>
                            <a:schemeClr val="dk1"/>
                          </a:solidFill>
                          <a:effectLst/>
                          <a:latin typeface="+mn-lt"/>
                          <a:ea typeface="+mn-ea"/>
                          <a:cs typeface="+mn-cs"/>
                        </a:rPr>
                        <a:t>.</a:t>
                      </a:r>
                      <a:r>
                        <a:rPr lang="en-US" sz="1600" b="0" kern="1200" baseline="0" dirty="0">
                          <a:solidFill>
                            <a:schemeClr val="dk1"/>
                          </a:solidFill>
                          <a:effectLst/>
                          <a:latin typeface="+mn-lt"/>
                          <a:ea typeface="+mn-ea"/>
                          <a:cs typeface="+mn-cs"/>
                        </a:rPr>
                        <a:t> </a:t>
                      </a:r>
                      <a:r>
                        <a:rPr lang="en-US" sz="1600" b="0" kern="1200" dirty="0">
                          <a:solidFill>
                            <a:schemeClr val="dk1"/>
                          </a:solidFill>
                          <a:effectLst/>
                          <a:latin typeface="+mn-lt"/>
                          <a:ea typeface="+mn-ea"/>
                          <a:cs typeface="+mn-cs"/>
                        </a:rPr>
                        <a:t>Would reduce costs by 24%, saving</a:t>
                      </a:r>
                      <a:r>
                        <a:rPr lang="en-US" sz="1600" b="0" kern="1200" baseline="0" dirty="0">
                          <a:solidFill>
                            <a:schemeClr val="dk1"/>
                          </a:solidFill>
                          <a:effectLst/>
                          <a:latin typeface="+mn-lt"/>
                          <a:ea typeface="+mn-ea"/>
                          <a:cs typeface="+mn-cs"/>
                        </a:rPr>
                        <a:t> $829 billion in the first year by cutting administrative waste and allowing negotiation of prescription drugs (Friedman, 2013).</a:t>
                      </a:r>
                      <a:endParaRPr lang="en-US" sz="1600" b="0" dirty="0"/>
                    </a:p>
                  </a:txBody>
                  <a:tcPr/>
                </a:tc>
                <a:extLst>
                  <a:ext uri="{0D108BD9-81ED-4DB2-BD59-A6C34878D82A}">
                    <a16:rowId xmlns:a16="http://schemas.microsoft.com/office/drawing/2014/main" val="10003"/>
                  </a:ext>
                </a:extLst>
              </a:tr>
              <a:tr h="103557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mn-lt"/>
                          <a:ea typeface="+mn-ea"/>
                          <a:cs typeface="+mn-cs"/>
                        </a:rPr>
                        <a:t>Cost Control</a:t>
                      </a:r>
                      <a:br>
                        <a:rPr lang="en-US" sz="1600" b="1" kern="1200" dirty="0">
                          <a:solidFill>
                            <a:schemeClr val="dk1"/>
                          </a:solidFill>
                          <a:effectLst/>
                          <a:latin typeface="+mn-lt"/>
                          <a:ea typeface="+mn-ea"/>
                          <a:cs typeface="+mn-cs"/>
                        </a:rPr>
                      </a:br>
                      <a:r>
                        <a:rPr lang="en-US" sz="1600" b="1" kern="1200" dirty="0">
                          <a:solidFill>
                            <a:schemeClr val="dk1"/>
                          </a:solidFill>
                          <a:effectLst/>
                          <a:latin typeface="+mn-lt"/>
                          <a:ea typeface="+mn-ea"/>
                          <a:cs typeface="+mn-cs"/>
                        </a:rPr>
                        <a:t>and</a:t>
                      </a:r>
                      <a:r>
                        <a:rPr lang="en-US" sz="1600" b="1" kern="1200" baseline="0" dirty="0">
                          <a:solidFill>
                            <a:schemeClr val="dk1"/>
                          </a:solidFill>
                          <a:effectLst/>
                          <a:latin typeface="+mn-lt"/>
                          <a:ea typeface="+mn-ea"/>
                          <a:cs typeface="+mn-cs"/>
                        </a:rPr>
                        <a:t> </a:t>
                      </a:r>
                      <a:r>
                        <a:rPr lang="en-US" sz="1600" b="1" kern="1200" dirty="0">
                          <a:solidFill>
                            <a:schemeClr val="dk1"/>
                          </a:solidFill>
                          <a:effectLst/>
                          <a:latin typeface="+mn-lt"/>
                          <a:ea typeface="+mn-ea"/>
                          <a:cs typeface="+mn-cs"/>
                        </a:rPr>
                        <a:t>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mn-lt"/>
                          <a:ea typeface="+mn-ea"/>
                          <a:cs typeface="+mn-cs"/>
                        </a:rPr>
                        <a:t>Sustainability </a:t>
                      </a:r>
                      <a:endParaRPr lang="en-US" sz="1600" dirty="0"/>
                    </a:p>
                    <a:p>
                      <a:endParaRPr lang="en-US" sz="1600" dirty="0"/>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mn-lt"/>
                          <a:ea typeface="+mn-ea"/>
                          <a:cs typeface="+mn-cs"/>
                        </a:rPr>
                        <a:t>Yes. </a:t>
                      </a:r>
                      <a:r>
                        <a:rPr lang="en-US" sz="1600" kern="1200" dirty="0">
                          <a:solidFill>
                            <a:schemeClr val="dk1"/>
                          </a:solidFill>
                          <a:effectLst/>
                          <a:latin typeface="+mn-lt"/>
                          <a:ea typeface="+mn-ea"/>
                          <a:cs typeface="+mn-cs"/>
                        </a:rPr>
                        <a:t>Large-scale cost controls (negotiated fee schedule with physicians, bulk purchasing of drugs, hospital budgeting, capital planning, etc.) ensure that benefits are sustainable over the long term. </a:t>
                      </a:r>
                      <a:endParaRPr lang="en-US" sz="1600" dirty="0"/>
                    </a:p>
                    <a:p>
                      <a:endParaRPr lang="en-US" sz="1600" dirty="0"/>
                    </a:p>
                  </a:txBody>
                  <a:tcPr/>
                </a:tc>
                <a:extLst>
                  <a:ext uri="{0D108BD9-81ED-4DB2-BD59-A6C34878D82A}">
                    <a16:rowId xmlns:a16="http://schemas.microsoft.com/office/drawing/2014/main" val="10004"/>
                  </a:ext>
                </a:extLst>
              </a:tr>
              <a:tr h="66462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mn-lt"/>
                          <a:ea typeface="+mn-ea"/>
                          <a:cs typeface="+mn-cs"/>
                        </a:rPr>
                        <a:t>Choice of Doctor &amp; Hospital </a:t>
                      </a:r>
                      <a:endParaRPr lang="en-US" sz="1600" dirty="0"/>
                    </a:p>
                    <a:p>
                      <a:endParaRPr lang="en-US" sz="1600" dirty="0"/>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mn-lt"/>
                          <a:ea typeface="+mn-ea"/>
                          <a:cs typeface="+mn-cs"/>
                        </a:rPr>
                        <a:t>Yes.  </a:t>
                      </a:r>
                      <a:r>
                        <a:rPr lang="en-US" sz="1600" kern="1200" dirty="0">
                          <a:solidFill>
                            <a:schemeClr val="dk1"/>
                          </a:solidFill>
                          <a:effectLst/>
                          <a:latin typeface="+mn-lt"/>
                          <a:ea typeface="+mn-ea"/>
                          <a:cs typeface="+mn-cs"/>
                        </a:rPr>
                        <a:t>Patients are allowed free choice of their doctor and hospital. </a:t>
                      </a:r>
                      <a:endParaRPr lang="en-US" sz="1600" dirty="0"/>
                    </a:p>
                    <a:p>
                      <a:endParaRPr lang="en-US" sz="1600" dirty="0"/>
                    </a:p>
                  </a:txBody>
                  <a:tcPr/>
                </a:tc>
                <a:extLst>
                  <a:ext uri="{0D108BD9-81ED-4DB2-BD59-A6C34878D82A}">
                    <a16:rowId xmlns:a16="http://schemas.microsoft.com/office/drawing/2014/main" val="10005"/>
                  </a:ext>
                </a:extLst>
              </a:tr>
              <a:tr h="140540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mn-lt"/>
                          <a:ea typeface="+mn-ea"/>
                          <a:cs typeface="+mn-cs"/>
                        </a:rPr>
                        <a:t>Progressive Financing </a:t>
                      </a: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200" dirty="0"/>
                    </a:p>
                    <a:p>
                      <a:r>
                        <a:rPr lang="en-US" sz="1200" dirty="0"/>
                        <a:t>Healthcare </a:t>
                      </a:r>
                      <a:r>
                        <a:rPr lang="mr-IN" sz="1200" dirty="0"/>
                        <a:t>–</a:t>
                      </a:r>
                      <a:r>
                        <a:rPr lang="en-US" sz="1200" dirty="0"/>
                        <a:t> NOW!</a:t>
                      </a:r>
                    </a:p>
                    <a:p>
                      <a:r>
                        <a:rPr lang="en-US" sz="1200" baseline="0" dirty="0">
                          <a:hlinkClick r:id="rId3"/>
                        </a:rPr>
                        <a:t>https://</a:t>
                      </a:r>
                      <a:r>
                        <a:rPr lang="en-US" sz="1200" baseline="0" dirty="0" err="1">
                          <a:hlinkClick r:id="rId3"/>
                        </a:rPr>
                        <a:t>www.healthcare-now.org</a:t>
                      </a:r>
                      <a:r>
                        <a:rPr lang="en-US" sz="1200" baseline="0" dirty="0">
                          <a:hlinkClick r:id="rId3"/>
                        </a:rPr>
                        <a:t>/what-is-single-payer/</a:t>
                      </a:r>
                      <a:endParaRPr lang="en-US" sz="1200" dirty="0"/>
                    </a:p>
                    <a:p>
                      <a:endParaRPr lang="en-US" sz="1600" dirty="0"/>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mn-lt"/>
                          <a:ea typeface="+mn-ea"/>
                          <a:cs typeface="+mn-cs"/>
                        </a:rPr>
                        <a:t>Yes.</a:t>
                      </a:r>
                      <a:r>
                        <a:rPr lang="en-US" sz="1600" b="1" kern="1200" baseline="0" dirty="0">
                          <a:solidFill>
                            <a:schemeClr val="dk1"/>
                          </a:solidFill>
                          <a:effectLst/>
                          <a:latin typeface="+mn-lt"/>
                          <a:ea typeface="+mn-ea"/>
                          <a:cs typeface="+mn-cs"/>
                        </a:rPr>
                        <a:t> </a:t>
                      </a:r>
                      <a:r>
                        <a:rPr lang="en-US" sz="1600" kern="1200" dirty="0">
                          <a:solidFill>
                            <a:schemeClr val="dk1"/>
                          </a:solidFill>
                          <a:effectLst/>
                          <a:latin typeface="+mn-lt"/>
                          <a:ea typeface="+mn-ea"/>
                          <a:cs typeface="+mn-cs"/>
                        </a:rPr>
                        <a:t>Premiums and out-of-pocket costs are replaced with progressive income and wealth taxes. 95 percent of American households will pay less for care than they do now. </a:t>
                      </a:r>
                      <a:endParaRPr lang="en-US" sz="1600" dirty="0"/>
                    </a:p>
                    <a:p>
                      <a:endParaRPr lang="en-US" sz="1600" dirty="0"/>
                    </a:p>
                    <a:p>
                      <a:endParaRPr lang="en-US" sz="1600" dirty="0"/>
                    </a:p>
                    <a:p>
                      <a:endParaRPr lang="en-US" sz="1200" dirty="0"/>
                    </a:p>
                    <a:p>
                      <a:endParaRPr lang="en-US" sz="1200" dirty="0"/>
                    </a:p>
                    <a:p>
                      <a:endParaRPr lang="en-US" sz="1200" dirty="0"/>
                    </a:p>
                    <a:p>
                      <a:endParaRPr lang="en-US" sz="1200" dirty="0"/>
                    </a:p>
                    <a:p>
                      <a:r>
                        <a:rPr lang="en-US" sz="1200" dirty="0"/>
                        <a:t>Physicians</a:t>
                      </a:r>
                      <a:r>
                        <a:rPr lang="en-US" sz="1200" baseline="0" dirty="0"/>
                        <a:t> for a National Health Program</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2">
                              <a:lumMod val="75000"/>
                            </a:schemeClr>
                          </a:solidFill>
                          <a:hlinkClick r:id="rId4"/>
                        </a:rPr>
                        <a:t>https://pnhp.org/system/assets/uploads/2018/06/HR676vsACAvsAHCA.pdf</a:t>
                      </a:r>
                      <a:endParaRPr lang="en-US" sz="1200" b="1" dirty="0">
                        <a:solidFill>
                          <a:schemeClr val="bg2">
                            <a:lumMod val="75000"/>
                          </a:schemeClr>
                        </a:solidFill>
                      </a:endParaRPr>
                    </a:p>
                    <a:p>
                      <a:r>
                        <a:rPr lang="en-US" sz="1200" dirty="0"/>
                        <a:t>Accessed October 20, 2020</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55815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solidFill>
              <a:srgbClr val="FFFFFF"/>
            </a:solidFill>
          </a:ln>
        </p:spPr>
        <p:txBody>
          <a:bodyPr>
            <a:normAutofit/>
            <a:scene3d>
              <a:camera prst="orthographicFront"/>
              <a:lightRig rig="threePt" dir="t"/>
            </a:scene3d>
            <a:sp3d extrusionH="57150">
              <a:bevelT w="57150" h="38100" prst="hardEdge"/>
            </a:sp3d>
          </a:bodyPr>
          <a:lstStyle/>
          <a:p>
            <a:r>
              <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8100000">
                    <a:prstClr val="black">
                      <a:alpha val="50000"/>
                    </a:prstClr>
                  </a:innerShdw>
                </a:effectLst>
              </a:rPr>
              <a:t>Presented By</a:t>
            </a:r>
            <a:endParaRPr lang="en-US" sz="6600" b="1" dirty="0"/>
          </a:p>
        </p:txBody>
      </p:sp>
      <p:sp>
        <p:nvSpPr>
          <p:cNvPr id="3" name="Content Placeholder 2"/>
          <p:cNvSpPr>
            <a:spLocks noGrp="1"/>
          </p:cNvSpPr>
          <p:nvPr>
            <p:ph idx="1"/>
          </p:nvPr>
        </p:nvSpPr>
        <p:spPr>
          <a:xfrm>
            <a:off x="457200" y="1511300"/>
            <a:ext cx="8229600" cy="4851401"/>
          </a:xfrm>
          <a:noFill/>
          <a:ln>
            <a:noFill/>
          </a:ln>
        </p:spPr>
        <p:txBody>
          <a:bodyPr>
            <a:normAutofit fontScale="92500" lnSpcReduction="10000"/>
          </a:bodyPr>
          <a:lstStyle/>
          <a:p>
            <a:pPr marL="0" indent="0" algn="ctr">
              <a:buNone/>
            </a:pPr>
            <a:endParaRPr lang="en-US" dirty="0">
              <a:solidFill>
                <a:schemeClr val="bg2">
                  <a:lumMod val="75000"/>
                </a:schemeClr>
              </a:solidFill>
            </a:endParaRPr>
          </a:p>
          <a:p>
            <a:pPr marL="0" indent="0" algn="ctr">
              <a:buNone/>
            </a:pPr>
            <a:endParaRPr lang="en-US" dirty="0">
              <a:solidFill>
                <a:schemeClr val="bg2">
                  <a:lumMod val="75000"/>
                </a:schemeClr>
              </a:solidFill>
            </a:endParaRPr>
          </a:p>
          <a:p>
            <a:pPr marL="0" indent="0" algn="ctr">
              <a:buNone/>
            </a:pPr>
            <a:endParaRPr lang="en-US" dirty="0">
              <a:solidFill>
                <a:schemeClr val="bg2">
                  <a:lumMod val="75000"/>
                </a:schemeClr>
              </a:solidFill>
            </a:endParaRPr>
          </a:p>
          <a:p>
            <a:pPr marL="0" indent="0" algn="ctr">
              <a:buNone/>
            </a:pPr>
            <a:endParaRPr lang="en-US" dirty="0">
              <a:solidFill>
                <a:schemeClr val="bg2">
                  <a:lumMod val="75000"/>
                </a:schemeClr>
              </a:solidFill>
            </a:endParaRPr>
          </a:p>
          <a:p>
            <a:pPr marL="0" indent="0" algn="ctr">
              <a:buNone/>
            </a:pPr>
            <a:endParaRPr lang="en-US" dirty="0">
              <a:solidFill>
                <a:schemeClr val="bg2">
                  <a:lumMod val="75000"/>
                </a:schemeClr>
              </a:solidFill>
            </a:endParaRPr>
          </a:p>
          <a:p>
            <a:pPr marL="0" indent="0" algn="ctr">
              <a:buNone/>
            </a:pPr>
            <a:endParaRPr lang="en-US" dirty="0">
              <a:solidFill>
                <a:schemeClr val="bg2">
                  <a:lumMod val="75000"/>
                </a:schemeClr>
              </a:solidFill>
            </a:endParaRPr>
          </a:p>
          <a:p>
            <a:pPr marL="0" indent="0" algn="ctr">
              <a:buNone/>
            </a:pPr>
            <a:r>
              <a:rPr lang="en-US" sz="2600" dirty="0">
                <a:solidFill>
                  <a:schemeClr val="bg2">
                    <a:lumMod val="75000"/>
                  </a:schemeClr>
                </a:solidFill>
              </a:rPr>
              <a:t>Barbara C. Harrison, 2020 </a:t>
            </a:r>
          </a:p>
          <a:p>
            <a:pPr marL="0" indent="0" algn="ctr">
              <a:buNone/>
            </a:pPr>
            <a:r>
              <a:rPr lang="en-US" sz="2600" dirty="0">
                <a:solidFill>
                  <a:schemeClr val="bg2">
                    <a:lumMod val="75000"/>
                  </a:schemeClr>
                </a:solidFill>
              </a:rPr>
              <a:t>Community Activist and Educator</a:t>
            </a:r>
          </a:p>
          <a:p>
            <a:pPr marL="0" indent="0" algn="ctr">
              <a:buNone/>
            </a:pPr>
            <a:r>
              <a:rPr lang="en-US" sz="2600" dirty="0">
                <a:solidFill>
                  <a:schemeClr val="bg2">
                    <a:lumMod val="75000"/>
                  </a:schemeClr>
                </a:solidFill>
                <a:hlinkClick r:id="rId3"/>
              </a:rPr>
              <a:t>bcharrison0921@gmail.com</a:t>
            </a:r>
            <a:endParaRPr lang="en-US" sz="2600" dirty="0">
              <a:solidFill>
                <a:schemeClr val="bg2">
                  <a:lumMod val="75000"/>
                </a:schemeClr>
              </a:solidFill>
            </a:endParaRPr>
          </a:p>
          <a:p>
            <a:pPr marL="0" indent="0" algn="ctr">
              <a:buNone/>
            </a:pPr>
            <a:r>
              <a:rPr lang="en-US" sz="2600" dirty="0">
                <a:solidFill>
                  <a:schemeClr val="bg2">
                    <a:lumMod val="75000"/>
                  </a:schemeClr>
                </a:solidFill>
              </a:rPr>
              <a:t>607 279 6429</a:t>
            </a:r>
          </a:p>
        </p:txBody>
      </p:sp>
      <p:pic>
        <p:nvPicPr>
          <p:cNvPr id="6" name="Picture 5"/>
          <p:cNvPicPr>
            <a:picLocks noChangeAspect="1"/>
          </p:cNvPicPr>
          <p:nvPr/>
        </p:nvPicPr>
        <p:blipFill>
          <a:blip r:embed="rId4"/>
          <a:stretch>
            <a:fillRect/>
          </a:stretch>
        </p:blipFill>
        <p:spPr>
          <a:xfrm>
            <a:off x="1485900" y="1930400"/>
            <a:ext cx="6235700" cy="2527300"/>
          </a:xfrm>
          <a:prstGeom prst="rect">
            <a:avLst/>
          </a:prstGeom>
        </p:spPr>
      </p:pic>
    </p:spTree>
    <p:extLst>
      <p:ext uri="{BB962C8B-B14F-4D97-AF65-F5344CB8AC3E}">
        <p14:creationId xmlns:p14="http://schemas.microsoft.com/office/powerpoint/2010/main" val="3176986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38"/>
            <a:ext cx="8229600" cy="855662"/>
          </a:xfrm>
        </p:spPr>
        <p:txBody>
          <a:bodyPr>
            <a:normAutofit/>
          </a:bodyPr>
          <a:lstStyle/>
          <a:p>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8100000">
                    <a:prstClr val="black">
                      <a:alpha val="50000"/>
                    </a:prstClr>
                  </a:innerShdw>
                </a:effectLst>
              </a:rPr>
              <a:t>Definition of Global Budgeting</a:t>
            </a:r>
            <a:endParaRPr lang="en-US" sz="4000" b="1" dirty="0"/>
          </a:p>
        </p:txBody>
      </p:sp>
      <p:sp>
        <p:nvSpPr>
          <p:cNvPr id="3" name="Content Placeholder 2"/>
          <p:cNvSpPr>
            <a:spLocks noGrp="1"/>
          </p:cNvSpPr>
          <p:nvPr>
            <p:ph idx="1"/>
          </p:nvPr>
        </p:nvSpPr>
        <p:spPr>
          <a:xfrm>
            <a:off x="457200" y="1003300"/>
            <a:ext cx="8229600" cy="5854700"/>
          </a:xfrm>
        </p:spPr>
        <p:txBody>
          <a:bodyPr>
            <a:noAutofit/>
          </a:bodyPr>
          <a:lstStyle/>
          <a:p>
            <a:pPr>
              <a:lnSpc>
                <a:spcPct val="120000"/>
              </a:lnSpc>
            </a:pPr>
            <a:r>
              <a:rPr lang="en-US" sz="2000" dirty="0">
                <a:solidFill>
                  <a:schemeClr val="bg2">
                    <a:lumMod val="75000"/>
                  </a:schemeClr>
                </a:solidFill>
              </a:rPr>
              <a:t>How we budget many public services such as schools, fire departments, libraries, police… </a:t>
            </a:r>
          </a:p>
          <a:p>
            <a:pPr marL="285750" indent="-285750"/>
            <a:r>
              <a:rPr lang="en-US" sz="2000" dirty="0">
                <a:solidFill>
                  <a:schemeClr val="bg2">
                    <a:lumMod val="75000"/>
                  </a:schemeClr>
                </a:solidFill>
              </a:rPr>
              <a:t>Each hospital would receive an annual lump-sum payment to cover all operating expenses - a "global" budget.</a:t>
            </a:r>
          </a:p>
          <a:p>
            <a:pPr marL="0" indent="0">
              <a:buNone/>
            </a:pPr>
            <a:r>
              <a:rPr lang="en-US" sz="2000" dirty="0">
                <a:solidFill>
                  <a:schemeClr val="bg2">
                    <a:lumMod val="75000"/>
                  </a:schemeClr>
                </a:solidFill>
              </a:rPr>
              <a:t>	1) reduce unit costs of services such as blood tests or imaging; </a:t>
            </a:r>
          </a:p>
          <a:p>
            <a:pPr marL="0" indent="0">
              <a:buNone/>
            </a:pPr>
            <a:r>
              <a:rPr lang="en-US" sz="2000" dirty="0">
                <a:solidFill>
                  <a:schemeClr val="bg2">
                    <a:lumMod val="75000"/>
                  </a:schemeClr>
                </a:solidFill>
              </a:rPr>
              <a:t>        2) reduce  the number of ancillary services per day; labs, radiology,    </a:t>
            </a:r>
          </a:p>
          <a:p>
            <a:pPr marL="0" indent="0">
              <a:buNone/>
            </a:pPr>
            <a:r>
              <a:rPr lang="en-US" sz="2000" dirty="0">
                <a:solidFill>
                  <a:schemeClr val="bg2">
                    <a:lumMod val="75000"/>
                  </a:schemeClr>
                </a:solidFill>
              </a:rPr>
              <a:t>            pharmacy and physical therapy services.</a:t>
            </a:r>
          </a:p>
          <a:p>
            <a:pPr marL="0" indent="0">
              <a:buNone/>
            </a:pPr>
            <a:r>
              <a:rPr lang="en-US" sz="2000" dirty="0">
                <a:solidFill>
                  <a:schemeClr val="bg2">
                    <a:lumMod val="75000"/>
                  </a:schemeClr>
                </a:solidFill>
              </a:rPr>
              <a:t>        3) reduce length of stay; </a:t>
            </a:r>
          </a:p>
          <a:p>
            <a:pPr marL="0" indent="0">
              <a:buNone/>
            </a:pPr>
            <a:r>
              <a:rPr lang="en-US" sz="2000" dirty="0">
                <a:solidFill>
                  <a:schemeClr val="bg2">
                    <a:lumMod val="75000"/>
                  </a:schemeClr>
                </a:solidFill>
              </a:rPr>
              <a:t>        4) reduce pre- and post- hospitalization services; and </a:t>
            </a:r>
          </a:p>
          <a:p>
            <a:pPr marL="0" indent="0">
              <a:buNone/>
            </a:pPr>
            <a:r>
              <a:rPr lang="en-US" sz="2000" dirty="0">
                <a:solidFill>
                  <a:schemeClr val="bg2">
                    <a:lumMod val="75000"/>
                  </a:schemeClr>
                </a:solidFill>
              </a:rPr>
              <a:t>        5) reduce admission and readmission rates. </a:t>
            </a:r>
          </a:p>
          <a:p>
            <a:r>
              <a:rPr lang="en-US" sz="2000" dirty="0">
                <a:solidFill>
                  <a:schemeClr val="bg2">
                    <a:lumMod val="75000"/>
                  </a:schemeClr>
                </a:solidFill>
              </a:rPr>
              <a:t>In simple terms, a hospital global budget caps the amount of revenue a facility can receive during the course of a given year, regardless of the number of patients treated or the number of services provided to those patients. As with any other fixed budget, cost increases incurred by the hospital beyond the cap will result in operating losses. However, if the hospital is able to reduce operating costs, it can retain the surplus. </a:t>
            </a:r>
          </a:p>
          <a:p>
            <a:endParaRPr lang="en-US" sz="2000" dirty="0">
              <a:solidFill>
                <a:schemeClr val="bg2">
                  <a:lumMod val="75000"/>
                </a:schemeClr>
              </a:solidFill>
            </a:endParaRPr>
          </a:p>
          <a:p>
            <a:endParaRPr lang="en-US" sz="2000" dirty="0">
              <a:solidFill>
                <a:schemeClr val="bg2">
                  <a:lumMod val="75000"/>
                </a:schemeClr>
              </a:solidFill>
            </a:endParaRPr>
          </a:p>
          <a:p>
            <a:endParaRPr lang="en-US" sz="2000" dirty="0">
              <a:solidFill>
                <a:schemeClr val="bg2">
                  <a:lumMod val="75000"/>
                </a:schemeClr>
              </a:solidFill>
            </a:endParaRPr>
          </a:p>
          <a:p>
            <a:pPr algn="ctr"/>
            <a:endParaRPr lang="en-US" sz="2000" dirty="0">
              <a:solidFill>
                <a:schemeClr val="bg2">
                  <a:lumMod val="75000"/>
                </a:schemeClr>
              </a:solidFill>
            </a:endParaRPr>
          </a:p>
          <a:p>
            <a:pPr marL="285750" indent="-285750"/>
            <a:endParaRPr lang="en-US" sz="2000" dirty="0">
              <a:solidFill>
                <a:schemeClr val="bg2">
                  <a:lumMod val="75000"/>
                </a:schemeClr>
              </a:solidFill>
            </a:endParaRPr>
          </a:p>
          <a:p>
            <a:endParaRPr lang="en-US" sz="2000" dirty="0">
              <a:solidFill>
                <a:schemeClr val="bg2">
                  <a:lumMod val="75000"/>
                </a:schemeClr>
              </a:solidFill>
            </a:endParaRPr>
          </a:p>
        </p:txBody>
      </p:sp>
    </p:spTree>
    <p:extLst>
      <p:ext uri="{BB962C8B-B14F-4D97-AF65-F5344CB8AC3E}">
        <p14:creationId xmlns:p14="http://schemas.microsoft.com/office/powerpoint/2010/main" val="3850512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4062"/>
          </a:xfrm>
        </p:spPr>
        <p:txBody>
          <a:bodyPr>
            <a:normAutofit/>
          </a:bodyPr>
          <a:lstStyle/>
          <a:p>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8100000">
                    <a:prstClr val="black">
                      <a:alpha val="50000"/>
                    </a:prstClr>
                  </a:innerShdw>
                </a:effectLst>
              </a:rPr>
              <a:t>Definition of Global Budgeting   cont’d</a:t>
            </a:r>
            <a:endParaRPr lang="en-US" sz="3200" b="1" dirty="0"/>
          </a:p>
        </p:txBody>
      </p:sp>
      <p:sp>
        <p:nvSpPr>
          <p:cNvPr id="3" name="Content Placeholder 2"/>
          <p:cNvSpPr>
            <a:spLocks noGrp="1"/>
          </p:cNvSpPr>
          <p:nvPr>
            <p:ph idx="1"/>
          </p:nvPr>
        </p:nvSpPr>
        <p:spPr>
          <a:xfrm>
            <a:off x="457200" y="1028700"/>
            <a:ext cx="8229600" cy="5829300"/>
          </a:xfrm>
        </p:spPr>
        <p:txBody>
          <a:bodyPr>
            <a:noAutofit/>
          </a:bodyPr>
          <a:lstStyle/>
          <a:p>
            <a:r>
              <a:rPr lang="en-US" sz="2000" dirty="0">
                <a:solidFill>
                  <a:schemeClr val="bg2">
                    <a:lumMod val="75000"/>
                  </a:schemeClr>
                </a:solidFill>
              </a:rPr>
              <a:t>Negotiated with the state national health program board.  Based on past expenditures, previous financial and clinical performance, projected changes in levels of services, wages and other costs, and proposed new and innovative programs.</a:t>
            </a:r>
          </a:p>
          <a:p>
            <a:endParaRPr lang="en-US" sz="2000" dirty="0">
              <a:solidFill>
                <a:schemeClr val="bg2">
                  <a:lumMod val="75000"/>
                </a:schemeClr>
              </a:solidFill>
            </a:endParaRPr>
          </a:p>
          <a:p>
            <a:r>
              <a:rPr lang="en-US" sz="2000" dirty="0">
                <a:solidFill>
                  <a:schemeClr val="bg2">
                    <a:lumMod val="75000"/>
                  </a:schemeClr>
                </a:solidFill>
              </a:rPr>
              <a:t>Physicians employed in hospitals, health centers, group practices, clinics serving migrant workers, and medical home care agencies could elect to receive a global budget for the delivery of outpatient, home care, and physicians' services, as well as for preventive health care and patient-education programs. </a:t>
            </a:r>
          </a:p>
          <a:p>
            <a:endParaRPr lang="en-US" sz="2000" dirty="0">
              <a:solidFill>
                <a:schemeClr val="bg2">
                  <a:lumMod val="75000"/>
                </a:schemeClr>
              </a:solidFill>
            </a:endParaRPr>
          </a:p>
          <a:p>
            <a:pPr>
              <a:lnSpc>
                <a:spcPct val="80000"/>
              </a:lnSpc>
            </a:pPr>
            <a:r>
              <a:rPr lang="en-US" sz="2000" dirty="0">
                <a:solidFill>
                  <a:schemeClr val="bg2">
                    <a:lumMod val="75000"/>
                  </a:schemeClr>
                </a:solidFill>
              </a:rPr>
              <a:t>Fee for Service: would use a single national fee schedule to pay MDs (renegotiated annually) with a single electronic billing system</a:t>
            </a:r>
          </a:p>
          <a:p>
            <a:pPr lvl="1"/>
            <a:r>
              <a:rPr lang="en-US" sz="2000" dirty="0">
                <a:solidFill>
                  <a:schemeClr val="bg2">
                    <a:lumMod val="75000"/>
                  </a:schemeClr>
                </a:solidFill>
              </a:rPr>
              <a:t>Private practice, either inpatient or outpatient: get paid for the services you provide, based on a single, unchanging fee schedule.</a:t>
            </a:r>
          </a:p>
          <a:p>
            <a:pPr marL="0" indent="0" algn="ctr">
              <a:buNone/>
            </a:pPr>
            <a:r>
              <a:rPr lang="en-US" sz="1300" dirty="0">
                <a:solidFill>
                  <a:schemeClr val="bg2">
                    <a:lumMod val="75000"/>
                  </a:schemeClr>
                </a:solidFill>
                <a:hlinkClick r:id="rId3"/>
              </a:rPr>
              <a:t>https://www.shvs.org/wp-content/uploads/2018/05/SHVS_-Global-Hospital-Budgets_FINAL.pdf</a:t>
            </a:r>
            <a:endParaRPr lang="en-US" sz="1300" dirty="0">
              <a:solidFill>
                <a:schemeClr val="bg2">
                  <a:lumMod val="75000"/>
                </a:schemeClr>
              </a:solidFill>
            </a:endParaRPr>
          </a:p>
          <a:p>
            <a:pPr marL="0" indent="0" algn="ctr">
              <a:buNone/>
            </a:pPr>
            <a:r>
              <a:rPr lang="en-US" sz="1300" dirty="0">
                <a:solidFill>
                  <a:schemeClr val="bg2">
                    <a:lumMod val="75000"/>
                  </a:schemeClr>
                </a:solidFill>
                <a:hlinkClick r:id="rId4"/>
              </a:rPr>
              <a:t>http://www.pnhp.org/publications/NEJM1_12_89.htm               </a:t>
            </a:r>
          </a:p>
          <a:p>
            <a:pPr marL="0" indent="0" algn="ctr">
              <a:buNone/>
            </a:pPr>
            <a:r>
              <a:rPr lang="en-US" sz="1300" dirty="0">
                <a:solidFill>
                  <a:schemeClr val="bg2">
                    <a:lumMod val="75000"/>
                  </a:schemeClr>
                </a:solidFill>
                <a:hlinkClick r:id="rId4"/>
              </a:rPr>
              <a:t>https://www.milbank.org/quarterly/articles/global-budgets-for-rural-hospitals/</a:t>
            </a:r>
            <a:r>
              <a:rPr lang="en-US" sz="1300" dirty="0">
                <a:solidFill>
                  <a:schemeClr val="bg2">
                    <a:lumMod val="75000"/>
                  </a:schemeClr>
                </a:solidFill>
              </a:rPr>
              <a:t>  Accessed October 21, 2020</a:t>
            </a:r>
          </a:p>
          <a:p>
            <a:pPr marL="0" indent="0" algn="ctr">
              <a:buNone/>
            </a:pPr>
            <a:endParaRPr lang="en-US" sz="1300" dirty="0">
              <a:solidFill>
                <a:schemeClr val="bg2">
                  <a:lumMod val="75000"/>
                </a:schemeClr>
              </a:solidFill>
            </a:endParaRPr>
          </a:p>
          <a:p>
            <a:endParaRPr lang="en-US" dirty="0"/>
          </a:p>
          <a:p>
            <a:pPr lvl="1"/>
            <a:endParaRPr lang="en-US" sz="2000" dirty="0">
              <a:solidFill>
                <a:schemeClr val="bg2">
                  <a:lumMod val="75000"/>
                </a:schemeClr>
              </a:solidFill>
            </a:endParaRPr>
          </a:p>
          <a:p>
            <a:pPr algn="ctr"/>
            <a:endParaRPr lang="en-US" sz="1200" dirty="0">
              <a:solidFill>
                <a:schemeClr val="bg2">
                  <a:lumMod val="75000"/>
                </a:schemeClr>
              </a:solidFill>
            </a:endParaRPr>
          </a:p>
          <a:p>
            <a:pPr marL="0" indent="0">
              <a:buNone/>
            </a:pPr>
            <a:r>
              <a:rPr lang="en-US" sz="2000" dirty="0">
                <a:solidFill>
                  <a:schemeClr val="bg2">
                    <a:lumMod val="75000"/>
                  </a:schemeClr>
                </a:solidFill>
              </a:rPr>
              <a:t> </a:t>
            </a:r>
          </a:p>
        </p:txBody>
      </p:sp>
    </p:spTree>
    <p:extLst>
      <p:ext uri="{BB962C8B-B14F-4D97-AF65-F5344CB8AC3E}">
        <p14:creationId xmlns:p14="http://schemas.microsoft.com/office/powerpoint/2010/main" val="3850512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838"/>
            <a:ext cx="8229600" cy="1143000"/>
          </a:xfrm>
        </p:spPr>
        <p:txBody>
          <a:bodyPr>
            <a:normAutofit fontScale="90000"/>
          </a:bodyPr>
          <a:lstStyle/>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Definition of Capital Expenditures</a:t>
            </a:r>
            <a:br>
              <a:rPr lang="en-US" dirty="0">
                <a:solidFill>
                  <a:schemeClr val="bg2">
                    <a:lumMod val="75000"/>
                  </a:schemeClr>
                </a:solidFill>
              </a:rPr>
            </a:br>
            <a:endParaRPr lang="en-US" dirty="0"/>
          </a:p>
        </p:txBody>
      </p:sp>
      <p:sp>
        <p:nvSpPr>
          <p:cNvPr id="3" name="Content Placeholder 2"/>
          <p:cNvSpPr>
            <a:spLocks noGrp="1"/>
          </p:cNvSpPr>
          <p:nvPr>
            <p:ph idx="1"/>
          </p:nvPr>
        </p:nvSpPr>
        <p:spPr/>
        <p:txBody>
          <a:bodyPr>
            <a:normAutofit lnSpcReduction="10000"/>
          </a:bodyPr>
          <a:lstStyle/>
          <a:p>
            <a:r>
              <a:rPr lang="en-US" sz="2600" dirty="0">
                <a:solidFill>
                  <a:schemeClr val="bg2">
                    <a:lumMod val="75000"/>
                  </a:schemeClr>
                </a:solidFill>
              </a:rPr>
              <a:t>There would be a separate fund for capital expenses like new equipment, and an emergency fund if hospitals need to treat an epidemic.  </a:t>
            </a:r>
          </a:p>
          <a:p>
            <a:pPr marL="0" indent="0" algn="ctr">
              <a:buNone/>
            </a:pPr>
            <a:endParaRPr lang="en-US" sz="2600" dirty="0">
              <a:solidFill>
                <a:schemeClr val="bg2">
                  <a:lumMod val="75000"/>
                </a:schemeClr>
              </a:solidFill>
              <a:hlinkClick r:id="rId2"/>
            </a:endParaRPr>
          </a:p>
          <a:p>
            <a:pPr marL="0" indent="0" algn="ctr">
              <a:buNone/>
            </a:pPr>
            <a:endParaRPr lang="en-US" sz="1300" dirty="0">
              <a:solidFill>
                <a:schemeClr val="bg2">
                  <a:lumMod val="75000"/>
                </a:schemeClr>
              </a:solidFill>
              <a:hlinkClick r:id="rId2"/>
            </a:endParaRPr>
          </a:p>
          <a:p>
            <a:pPr marL="0" indent="0" algn="ctr">
              <a:buNone/>
            </a:pPr>
            <a:endParaRPr lang="en-US" sz="1300" dirty="0">
              <a:solidFill>
                <a:schemeClr val="bg2">
                  <a:lumMod val="75000"/>
                </a:schemeClr>
              </a:solidFill>
              <a:hlinkClick r:id="rId2"/>
            </a:endParaRPr>
          </a:p>
          <a:p>
            <a:pPr marL="0" indent="0" algn="ctr">
              <a:buNone/>
            </a:pPr>
            <a:endParaRPr lang="en-US" sz="1300" dirty="0">
              <a:solidFill>
                <a:schemeClr val="bg2">
                  <a:lumMod val="75000"/>
                </a:schemeClr>
              </a:solidFill>
              <a:hlinkClick r:id="rId2"/>
            </a:endParaRPr>
          </a:p>
          <a:p>
            <a:pPr marL="0" indent="0" algn="ctr">
              <a:buNone/>
            </a:pPr>
            <a:endParaRPr lang="en-US" sz="1300" dirty="0">
              <a:solidFill>
                <a:schemeClr val="bg2">
                  <a:lumMod val="75000"/>
                </a:schemeClr>
              </a:solidFill>
              <a:hlinkClick r:id="rId2"/>
            </a:endParaRPr>
          </a:p>
          <a:p>
            <a:pPr marL="0" indent="0" algn="ctr">
              <a:buNone/>
            </a:pPr>
            <a:endParaRPr lang="en-US" sz="1300" dirty="0">
              <a:solidFill>
                <a:schemeClr val="bg2">
                  <a:lumMod val="75000"/>
                </a:schemeClr>
              </a:solidFill>
              <a:hlinkClick r:id="rId2"/>
            </a:endParaRPr>
          </a:p>
          <a:p>
            <a:pPr marL="0" indent="0" algn="ctr">
              <a:buNone/>
            </a:pPr>
            <a:endParaRPr lang="en-US" sz="1300" dirty="0">
              <a:solidFill>
                <a:schemeClr val="bg2">
                  <a:lumMod val="75000"/>
                </a:schemeClr>
              </a:solidFill>
              <a:hlinkClick r:id="rId2"/>
            </a:endParaRPr>
          </a:p>
          <a:p>
            <a:pPr marL="0" indent="0" algn="ctr">
              <a:buNone/>
            </a:pPr>
            <a:endParaRPr lang="en-US" sz="1300" dirty="0">
              <a:solidFill>
                <a:schemeClr val="bg2">
                  <a:lumMod val="75000"/>
                </a:schemeClr>
              </a:solidFill>
              <a:hlinkClick r:id="rId2"/>
            </a:endParaRPr>
          </a:p>
          <a:p>
            <a:pPr marL="0" indent="0" algn="ctr">
              <a:buNone/>
            </a:pPr>
            <a:endParaRPr lang="en-US" sz="1300" dirty="0">
              <a:solidFill>
                <a:schemeClr val="bg2">
                  <a:lumMod val="75000"/>
                </a:schemeClr>
              </a:solidFill>
              <a:hlinkClick r:id="rId2"/>
            </a:endParaRPr>
          </a:p>
          <a:p>
            <a:pPr marL="0" indent="0" algn="ctr">
              <a:buNone/>
            </a:pPr>
            <a:r>
              <a:rPr lang="en-US" sz="1300" dirty="0">
                <a:solidFill>
                  <a:schemeClr val="bg2">
                    <a:lumMod val="75000"/>
                  </a:schemeClr>
                </a:solidFill>
                <a:hlinkClick r:id="rId2"/>
              </a:rPr>
              <a:t>https://www.shvs.org/wp-content/uploads/2018/05/SHVS_-Global-Hospital-Budgets_FINAL.pdf</a:t>
            </a:r>
            <a:endParaRPr lang="en-US" sz="1300" dirty="0">
              <a:solidFill>
                <a:schemeClr val="bg2">
                  <a:lumMod val="75000"/>
                </a:schemeClr>
              </a:solidFill>
            </a:endParaRPr>
          </a:p>
          <a:p>
            <a:pPr marL="0" indent="0" algn="ctr">
              <a:buNone/>
            </a:pPr>
            <a:r>
              <a:rPr lang="en-US" sz="1300" dirty="0">
                <a:solidFill>
                  <a:schemeClr val="bg2">
                    <a:lumMod val="75000"/>
                  </a:schemeClr>
                </a:solidFill>
                <a:hlinkClick r:id="" action="ppaction://noaction"/>
              </a:rPr>
              <a:t>http://www.pnhp.org/publications/NEJM1_12_89.htm               </a:t>
            </a:r>
          </a:p>
          <a:p>
            <a:pPr marL="0" indent="0" algn="ctr">
              <a:buNone/>
            </a:pPr>
            <a:r>
              <a:rPr lang="en-US" sz="1300" dirty="0">
                <a:solidFill>
                  <a:schemeClr val="bg2">
                    <a:lumMod val="75000"/>
                  </a:schemeClr>
                </a:solidFill>
                <a:hlinkClick r:id="" action="ppaction://noaction"/>
              </a:rPr>
              <a:t>https://www.milbank.org/quarterly/articles/global-budgets-for-rural-hospitals/</a:t>
            </a:r>
            <a:endParaRPr lang="en-US" sz="1300" dirty="0">
              <a:solidFill>
                <a:schemeClr val="bg2">
                  <a:lumMod val="75000"/>
                </a:schemeClr>
              </a:solidFill>
            </a:endParaRPr>
          </a:p>
          <a:p>
            <a:pPr marL="0" indent="0" algn="ctr">
              <a:buNone/>
            </a:pPr>
            <a:r>
              <a:rPr lang="en-US" sz="1300" dirty="0">
                <a:solidFill>
                  <a:schemeClr val="bg2">
                    <a:lumMod val="75000"/>
                  </a:schemeClr>
                </a:solidFill>
              </a:rPr>
              <a:t>Accessed October 21, 2020</a:t>
            </a:r>
          </a:p>
          <a:p>
            <a:endParaRPr lang="en-US" dirty="0"/>
          </a:p>
          <a:p>
            <a:endParaRPr lang="en-US" dirty="0"/>
          </a:p>
        </p:txBody>
      </p:sp>
    </p:spTree>
    <p:extLst>
      <p:ext uri="{BB962C8B-B14F-4D97-AF65-F5344CB8AC3E}">
        <p14:creationId xmlns:p14="http://schemas.microsoft.com/office/powerpoint/2010/main" val="2236086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655763"/>
          </a:xfrm>
        </p:spPr>
        <p:txBody>
          <a:bodyPr>
            <a:normAutofit fontScale="90000"/>
          </a:bodyPr>
          <a:lstStyle/>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8100000">
                    <a:prstClr val="black">
                      <a:alpha val="50000"/>
                    </a:prstClr>
                  </a:innerShdw>
                </a:effectLst>
              </a:rPr>
              <a:t>Global Budgeting in the Organization for Economic Development Countries</a:t>
            </a:r>
            <a:b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8100000">
                    <a:prstClr val="black">
                      <a:alpha val="50000"/>
                    </a:prstClr>
                  </a:innerShdw>
                </a:effectLst>
              </a:rPr>
            </a:b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8100000">
                    <a:prstClr val="black">
                      <a:alpha val="50000"/>
                    </a:prstClr>
                  </a:innerShdw>
                </a:effectLst>
              </a:rPr>
              <a:t>(OECD)</a:t>
            </a:r>
            <a:b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8100000">
                    <a:prstClr val="black">
                      <a:alpha val="50000"/>
                    </a:prstClr>
                  </a:innerShdw>
                </a:effectLst>
              </a:rPr>
            </a:br>
            <a:endParaRPr lang="en-US" dirty="0">
              <a:solidFill>
                <a:srgbClr val="17375E"/>
              </a:solidFill>
            </a:endParaRPr>
          </a:p>
        </p:txBody>
      </p:sp>
      <p:sp>
        <p:nvSpPr>
          <p:cNvPr id="3" name="Content Placeholder 2"/>
          <p:cNvSpPr>
            <a:spLocks noGrp="1"/>
          </p:cNvSpPr>
          <p:nvPr>
            <p:ph idx="1"/>
          </p:nvPr>
        </p:nvSpPr>
        <p:spPr>
          <a:xfrm>
            <a:off x="457200" y="2171700"/>
            <a:ext cx="8229600" cy="3954464"/>
          </a:xfrm>
        </p:spPr>
        <p:txBody>
          <a:bodyPr>
            <a:normAutofit/>
          </a:bodyPr>
          <a:lstStyle/>
          <a:p>
            <a:pPr algn="just"/>
            <a:r>
              <a:rPr lang="en-US" sz="2400" dirty="0">
                <a:solidFill>
                  <a:schemeClr val="bg2">
                    <a:lumMod val="75000"/>
                  </a:schemeClr>
                </a:solidFill>
              </a:rPr>
              <a:t>Many of the Organization for Economic Cooperation and Development countries (since 1982) use global budgeting to control all or certain portions of their health care expenditures.  Exception is US and Japan.  The structure, process, and effectiveness of these expenditure caps vary enormously, in part because the underlying social welfare (specifically health care) systems of each country are unique. </a:t>
            </a:r>
          </a:p>
          <a:p>
            <a:pPr algn="just"/>
            <a:endParaRPr lang="en-US" sz="1800" dirty="0">
              <a:solidFill>
                <a:schemeClr val="bg2">
                  <a:lumMod val="75000"/>
                </a:schemeClr>
              </a:solidFill>
            </a:endParaRPr>
          </a:p>
          <a:p>
            <a:endParaRPr lang="en-US" sz="2400" dirty="0"/>
          </a:p>
        </p:txBody>
      </p:sp>
      <p:sp>
        <p:nvSpPr>
          <p:cNvPr id="4" name="TextBox 3"/>
          <p:cNvSpPr txBox="1"/>
          <p:nvPr/>
        </p:nvSpPr>
        <p:spPr>
          <a:xfrm>
            <a:off x="127000" y="6426200"/>
            <a:ext cx="9017000" cy="276999"/>
          </a:xfrm>
          <a:prstGeom prst="rect">
            <a:avLst/>
          </a:prstGeom>
          <a:noFill/>
        </p:spPr>
        <p:txBody>
          <a:bodyPr wrap="square" rtlCol="0">
            <a:spAutoFit/>
          </a:bodyPr>
          <a:lstStyle/>
          <a:p>
            <a:pPr algn="ctr"/>
            <a:r>
              <a:rPr lang="en-US" sz="1200" dirty="0">
                <a:solidFill>
                  <a:schemeClr val="bg2">
                    <a:lumMod val="75000"/>
                  </a:schemeClr>
                </a:solidFill>
                <a:hlinkClick r:id="rId2"/>
              </a:rPr>
              <a:t>https://www.ncbi.nlm.nih.gov/pmc/articles/PMC4193373/</a:t>
            </a:r>
            <a:r>
              <a:rPr lang="en-US" sz="1200" dirty="0">
                <a:solidFill>
                  <a:schemeClr val="bg2">
                    <a:lumMod val="75000"/>
                  </a:schemeClr>
                </a:solidFill>
              </a:rPr>
              <a:t>   Accessed October 23, 2020</a:t>
            </a:r>
          </a:p>
        </p:txBody>
      </p:sp>
    </p:spTree>
    <p:extLst>
      <p:ext uri="{BB962C8B-B14F-4D97-AF65-F5344CB8AC3E}">
        <p14:creationId xmlns:p14="http://schemas.microsoft.com/office/powerpoint/2010/main" val="2264735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25500"/>
          </a:xfrm>
        </p:spPr>
        <p:txBody>
          <a:bodyPr>
            <a:normAutofit/>
          </a:bodyPr>
          <a:lstStyle/>
          <a:p>
            <a:r>
              <a:rPr lang="en-U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Maryland Model </a:t>
            </a:r>
            <a:r>
              <a:rPr lang="mr-IN"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a:t>
            </a:r>
            <a:r>
              <a:rPr lang="en-U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 All-Payer Rate Setting</a:t>
            </a:r>
            <a:endParaRPr lang="en-US" sz="3000" dirty="0"/>
          </a:p>
        </p:txBody>
      </p:sp>
      <p:sp>
        <p:nvSpPr>
          <p:cNvPr id="3" name="Content Placeholder 2"/>
          <p:cNvSpPr>
            <a:spLocks noGrp="1"/>
          </p:cNvSpPr>
          <p:nvPr>
            <p:ph idx="1"/>
          </p:nvPr>
        </p:nvSpPr>
        <p:spPr>
          <a:xfrm>
            <a:off x="457200" y="660400"/>
            <a:ext cx="8229600" cy="5956299"/>
          </a:xfrm>
        </p:spPr>
        <p:txBody>
          <a:bodyPr>
            <a:noAutofit/>
          </a:bodyPr>
          <a:lstStyle/>
          <a:p>
            <a:r>
              <a:rPr lang="en-US" sz="2000" b="1" dirty="0">
                <a:solidFill>
                  <a:schemeClr val="bg2">
                    <a:lumMod val="75000"/>
                  </a:schemeClr>
                </a:solidFill>
              </a:rPr>
              <a:t>Hospital rate setting </a:t>
            </a:r>
            <a:r>
              <a:rPr lang="en-US" sz="2000" dirty="0">
                <a:solidFill>
                  <a:schemeClr val="bg2">
                    <a:lumMod val="75000"/>
                  </a:schemeClr>
                </a:solidFill>
              </a:rPr>
              <a:t>is a system in which an authority, usually a state agency, establishes uniform rates for hospital services for multiple payers. When every payer in the state participates—as is the case in Maryland—it is referred to as </a:t>
            </a:r>
            <a:r>
              <a:rPr lang="en-US" sz="2000" b="1" dirty="0">
                <a:solidFill>
                  <a:schemeClr val="bg2">
                    <a:lumMod val="75000"/>
                  </a:schemeClr>
                </a:solidFill>
              </a:rPr>
              <a:t>all-payer hospital rate setting</a:t>
            </a:r>
            <a:r>
              <a:rPr lang="en-US" sz="2000" dirty="0">
                <a:solidFill>
                  <a:schemeClr val="bg2">
                    <a:lumMod val="75000"/>
                  </a:schemeClr>
                </a:solidFill>
              </a:rPr>
              <a:t>. </a:t>
            </a:r>
          </a:p>
          <a:p>
            <a:r>
              <a:rPr lang="en-US" sz="2000" b="1" dirty="0">
                <a:solidFill>
                  <a:srgbClr val="17375E"/>
                </a:solidFill>
              </a:rPr>
              <a:t>Maryland Model (1971-2013)</a:t>
            </a:r>
            <a:r>
              <a:rPr lang="en-US" sz="2000" dirty="0">
                <a:solidFill>
                  <a:srgbClr val="17375E"/>
                </a:solidFill>
              </a:rPr>
              <a:t>: Formulation and Evolution of the All-Payer Rate Setting System  Maryland established its hospital rate setting system in the 1970s.  With a 1977 Medicare waiver, Maryland added Medicare rates to their system, creating a true “all-payer” approach, with all public and private payers paying on the same basis.  Further, the system helped create a more equitable spread of the costs of uncompensated care and helped eliminate cost shifting among payers.  Yet, there was still an increase in hospital admissions.</a:t>
            </a:r>
          </a:p>
          <a:p>
            <a:r>
              <a:rPr lang="en-US" sz="2000" dirty="0">
                <a:solidFill>
                  <a:schemeClr val="bg2">
                    <a:lumMod val="75000"/>
                  </a:schemeClr>
                </a:solidFill>
              </a:rPr>
              <a:t> </a:t>
            </a:r>
            <a:r>
              <a:rPr lang="en-US" sz="2000" b="1" dirty="0">
                <a:solidFill>
                  <a:srgbClr val="17375E"/>
                </a:solidFill>
              </a:rPr>
              <a:t>Total Patient Revenue System (TPR) Pilot Program (2008-2010; 2010-2013): </a:t>
            </a:r>
            <a:r>
              <a:rPr lang="en-US" sz="2000" dirty="0">
                <a:solidFill>
                  <a:srgbClr val="17375E"/>
                </a:solidFill>
              </a:rPr>
              <a:t>To address the increase in hospital admissions, in 2008, Maryland piloted a global budget system for hospitals as an incentive to reduce unnecessary admissions and readmissions. Three years after implementation, researchers found no significant changes in inpatient admissions, either overall or discretionary. </a:t>
            </a:r>
          </a:p>
          <a:p>
            <a:endParaRPr lang="en-US" sz="2000" dirty="0">
              <a:solidFill>
                <a:schemeClr val="bg2">
                  <a:lumMod val="75000"/>
                </a:schemeClr>
              </a:solidFill>
            </a:endParaRPr>
          </a:p>
        </p:txBody>
      </p:sp>
    </p:spTree>
    <p:extLst>
      <p:ext uri="{BB962C8B-B14F-4D97-AF65-F5344CB8AC3E}">
        <p14:creationId xmlns:p14="http://schemas.microsoft.com/office/powerpoint/2010/main" val="1153196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36600"/>
          </a:xfrm>
        </p:spPr>
        <p:txBody>
          <a:bodyPr>
            <a:normAutofit/>
          </a:bodyPr>
          <a:lstStyle/>
          <a:p>
            <a:r>
              <a:rPr lang="en-U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Maryland Model </a:t>
            </a:r>
            <a:r>
              <a:rPr lang="mr-IN"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a:t>
            </a:r>
            <a:r>
              <a:rPr lang="en-U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 All-Payer Rate Setting</a:t>
            </a:r>
            <a:endParaRPr lang="en-US" sz="3000" dirty="0"/>
          </a:p>
        </p:txBody>
      </p:sp>
      <p:sp>
        <p:nvSpPr>
          <p:cNvPr id="3" name="Content Placeholder 2"/>
          <p:cNvSpPr>
            <a:spLocks noGrp="1"/>
          </p:cNvSpPr>
          <p:nvPr>
            <p:ph idx="1"/>
          </p:nvPr>
        </p:nvSpPr>
        <p:spPr>
          <a:xfrm>
            <a:off x="457200" y="635000"/>
            <a:ext cx="8356600" cy="6223000"/>
          </a:xfrm>
        </p:spPr>
        <p:txBody>
          <a:bodyPr>
            <a:noAutofit/>
          </a:bodyPr>
          <a:lstStyle/>
          <a:p>
            <a:pPr>
              <a:lnSpc>
                <a:spcPct val="110000"/>
              </a:lnSpc>
            </a:pPr>
            <a:r>
              <a:rPr lang="en-US" sz="1800" b="1" dirty="0">
                <a:solidFill>
                  <a:srgbClr val="17375E"/>
                </a:solidFill>
              </a:rPr>
              <a:t>Ten rural community hospitals participated </a:t>
            </a:r>
            <a:r>
              <a:rPr lang="en-US" sz="1800" dirty="0">
                <a:solidFill>
                  <a:srgbClr val="17375E"/>
                </a:solidFill>
              </a:rPr>
              <a:t>in the three-year pilot called the Total Patient Revenue System (TPR) program. Overall, the TPR hospitals successfully reduced the number of admissions and re-admissions; as well as emergency department visits.  </a:t>
            </a:r>
          </a:p>
          <a:p>
            <a:pPr>
              <a:lnSpc>
                <a:spcPct val="120000"/>
              </a:lnSpc>
            </a:pPr>
            <a:r>
              <a:rPr lang="en-US" sz="1800" b="1" dirty="0">
                <a:solidFill>
                  <a:srgbClr val="17375E"/>
                </a:solidFill>
              </a:rPr>
              <a:t>Global Budget Model (2014-2018):</a:t>
            </a:r>
            <a:r>
              <a:rPr lang="en-US" sz="1800" dirty="0">
                <a:solidFill>
                  <a:srgbClr val="17375E"/>
                </a:solidFill>
              </a:rPr>
              <a:t> Making Progress Towards the Triple Aim (Improving the individual experience of care, improving population health and reducing per capita costs).  Early results were mixed.  Researchers found little impact on inpatient admissions, although it similarly concluded that outpatient and non-emergency department (ED) visits decreased</a:t>
            </a:r>
            <a:r>
              <a:rPr lang="en-US" sz="1800" b="1" dirty="0">
                <a:solidFill>
                  <a:srgbClr val="17375E"/>
                </a:solidFill>
              </a:rPr>
              <a:t>.  A 2019 evaluation shows that Maryland had already met or exceeded most waiver requirements by year three.</a:t>
            </a:r>
          </a:p>
          <a:p>
            <a:pPr>
              <a:lnSpc>
                <a:spcPct val="120000"/>
              </a:lnSpc>
            </a:pPr>
            <a:r>
              <a:rPr lang="en-US" sz="1800" b="1" dirty="0">
                <a:solidFill>
                  <a:schemeClr val="bg2">
                    <a:lumMod val="75000"/>
                  </a:schemeClr>
                </a:solidFill>
              </a:rPr>
              <a:t>Maryland Model (2019-2027):  Implementing the Total Cost of Care Model</a:t>
            </a:r>
            <a:r>
              <a:rPr lang="en-US" sz="1800" dirty="0">
                <a:solidFill>
                  <a:schemeClr val="bg2">
                    <a:lumMod val="75000"/>
                  </a:schemeClr>
                </a:solidFill>
              </a:rPr>
              <a:t> Encouraged by the success of the global budgeting model, Maryland submitted a progression plan to </a:t>
            </a:r>
            <a:r>
              <a:rPr lang="en-US" sz="1800" b="1" dirty="0">
                <a:solidFill>
                  <a:schemeClr val="bg2">
                    <a:lumMod val="75000"/>
                  </a:schemeClr>
                </a:solidFill>
              </a:rPr>
              <a:t>CMS</a:t>
            </a:r>
            <a:r>
              <a:rPr lang="en-US" sz="1800" dirty="0">
                <a:solidFill>
                  <a:schemeClr val="bg2">
                    <a:lumMod val="75000"/>
                  </a:schemeClr>
                </a:solidFill>
              </a:rPr>
              <a:t> </a:t>
            </a:r>
            <a:r>
              <a:rPr lang="en-US" sz="1800" b="1" dirty="0">
                <a:solidFill>
                  <a:schemeClr val="bg2">
                    <a:lumMod val="75000"/>
                  </a:schemeClr>
                </a:solidFill>
              </a:rPr>
              <a:t>(created by the ACA to test innovative payment and service delivery models for Medicare, Medicaid, CHIP </a:t>
            </a:r>
            <a:r>
              <a:rPr lang="en-US" sz="1800" b="1" dirty="0">
                <a:solidFill>
                  <a:schemeClr val="bg2">
                    <a:lumMod val="75000"/>
                  </a:schemeClr>
                </a:solidFill>
                <a:hlinkClick r:id="rId3"/>
              </a:rPr>
              <a:t>https://innovation.cms.gov/</a:t>
            </a:r>
            <a:endParaRPr lang="en-US" sz="1800" b="1" dirty="0">
              <a:solidFill>
                <a:schemeClr val="bg2">
                  <a:lumMod val="75000"/>
                </a:schemeClr>
              </a:solidFill>
            </a:endParaRPr>
          </a:p>
          <a:p>
            <a:pPr marL="0" indent="0">
              <a:lnSpc>
                <a:spcPct val="120000"/>
              </a:lnSpc>
              <a:buNone/>
            </a:pPr>
            <a:r>
              <a:rPr lang="en-US" sz="1800" b="1" dirty="0">
                <a:solidFill>
                  <a:schemeClr val="bg2">
                    <a:lumMod val="75000"/>
                  </a:schemeClr>
                </a:solidFill>
              </a:rPr>
              <a:t>     </a:t>
            </a:r>
            <a:r>
              <a:rPr lang="en-US" sz="1800" dirty="0">
                <a:solidFill>
                  <a:schemeClr val="bg2">
                    <a:lumMod val="75000"/>
                  </a:schemeClr>
                </a:solidFill>
              </a:rPr>
              <a:t> termed the Total Cost of Care (TCOC) Model.  Under the expansion, the all-payer     </a:t>
            </a:r>
          </a:p>
          <a:p>
            <a:pPr marL="0" indent="0">
              <a:lnSpc>
                <a:spcPct val="120000"/>
              </a:lnSpc>
              <a:buNone/>
            </a:pPr>
            <a:r>
              <a:rPr lang="en-US" sz="1800" dirty="0">
                <a:solidFill>
                  <a:schemeClr val="bg2">
                    <a:lumMod val="75000"/>
                  </a:schemeClr>
                </a:solidFill>
              </a:rPr>
              <a:t>      model applies to some doctors' visits and other outpatient services, such as long- </a:t>
            </a:r>
          </a:p>
          <a:p>
            <a:pPr marL="0" indent="0">
              <a:lnSpc>
                <a:spcPct val="120000"/>
              </a:lnSpc>
              <a:buNone/>
            </a:pPr>
            <a:r>
              <a:rPr lang="en-US" sz="1800" dirty="0">
                <a:solidFill>
                  <a:schemeClr val="bg2">
                    <a:lumMod val="75000"/>
                  </a:schemeClr>
                </a:solidFill>
              </a:rPr>
              <a:t>     term care.  Community healthcare providers are able to choose whether they want  </a:t>
            </a:r>
          </a:p>
          <a:p>
            <a:pPr marL="0" indent="0">
              <a:lnSpc>
                <a:spcPct val="120000"/>
              </a:lnSpc>
              <a:buNone/>
            </a:pPr>
            <a:r>
              <a:rPr lang="en-US" sz="1800" dirty="0">
                <a:solidFill>
                  <a:schemeClr val="bg2">
                    <a:lumMod val="75000"/>
                  </a:schemeClr>
                </a:solidFill>
              </a:rPr>
              <a:t>     to participate in the model.  Tools provided to encourage coordination of care.</a:t>
            </a:r>
          </a:p>
          <a:p>
            <a:pPr lvl="0"/>
            <a:endParaRPr lang="en-US" sz="1800" b="1" dirty="0">
              <a:solidFill>
                <a:srgbClr val="17375E"/>
              </a:solidFill>
            </a:endParaRPr>
          </a:p>
          <a:p>
            <a:endParaRPr lang="en-US" sz="1800" dirty="0">
              <a:solidFill>
                <a:srgbClr val="17375E"/>
              </a:solidFill>
            </a:endParaRPr>
          </a:p>
          <a:p>
            <a:endParaRPr lang="en-US" sz="1800" dirty="0"/>
          </a:p>
        </p:txBody>
      </p:sp>
    </p:spTree>
    <p:extLst>
      <p:ext uri="{BB962C8B-B14F-4D97-AF65-F5344CB8AC3E}">
        <p14:creationId xmlns:p14="http://schemas.microsoft.com/office/powerpoint/2010/main" val="1863651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r>
              <a:rPr lang="en-U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Maryland Model </a:t>
            </a:r>
            <a:r>
              <a:rPr lang="mr-IN"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a:t>
            </a:r>
            <a:r>
              <a:rPr lang="en-U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 All-Payer Rate Setting</a:t>
            </a:r>
            <a:endParaRPr lang="en-US" sz="3000" dirty="0"/>
          </a:p>
        </p:txBody>
      </p:sp>
      <p:sp>
        <p:nvSpPr>
          <p:cNvPr id="3" name="Content Placeholder 2"/>
          <p:cNvSpPr>
            <a:spLocks noGrp="1"/>
          </p:cNvSpPr>
          <p:nvPr>
            <p:ph idx="1"/>
          </p:nvPr>
        </p:nvSpPr>
        <p:spPr>
          <a:xfrm>
            <a:off x="457200" y="685800"/>
            <a:ext cx="8229600" cy="6172200"/>
          </a:xfrm>
        </p:spPr>
        <p:txBody>
          <a:bodyPr>
            <a:noAutofit/>
          </a:bodyPr>
          <a:lstStyle/>
          <a:p>
            <a:pPr marL="0" indent="0">
              <a:buNone/>
            </a:pPr>
            <a:r>
              <a:rPr lang="en-US" sz="2000" b="1" dirty="0">
                <a:solidFill>
                  <a:schemeClr val="bg2">
                    <a:lumMod val="75000"/>
                  </a:schemeClr>
                </a:solidFill>
              </a:rPr>
              <a:t>      Conclusion</a:t>
            </a:r>
          </a:p>
          <a:p>
            <a:r>
              <a:rPr lang="en-US" sz="2000" dirty="0">
                <a:solidFill>
                  <a:schemeClr val="bg2">
                    <a:lumMod val="75000"/>
                  </a:schemeClr>
                </a:solidFill>
              </a:rPr>
              <a:t>It is critical that states contemplating a rate setting system similar to Maryland's include input from stakeholders, including a strong voice from consumers, providers and other organizations involved in payment and costs for care.  In 2017, The PA Rural Health Model (PARHM) began.</a:t>
            </a:r>
          </a:p>
          <a:p>
            <a:r>
              <a:rPr lang="en-US" sz="2000" dirty="0">
                <a:solidFill>
                  <a:schemeClr val="bg2">
                    <a:lumMod val="75000"/>
                  </a:schemeClr>
                </a:solidFill>
              </a:rPr>
              <a:t>Additionally, the rate setting body must have access to a robust data collection and analysis system to support implementation and the monitoring of progress. These strategies help to ensure the rate setting program is reducing costs and improving the patient's hospital care experience.  </a:t>
            </a:r>
          </a:p>
          <a:p>
            <a:r>
              <a:rPr lang="en-US" sz="2000" dirty="0">
                <a:solidFill>
                  <a:schemeClr val="bg2">
                    <a:lumMod val="75000"/>
                  </a:schemeClr>
                </a:solidFill>
              </a:rPr>
              <a:t>Research Needed on Administrative Cost Savings.  Although theory strongly predicts administrative cost savings under this system, research is lacking to measure the impact of the all-payer hospital rate setting model on administrative costs.</a:t>
            </a:r>
          </a:p>
          <a:p>
            <a:r>
              <a:rPr lang="en-US" sz="2000" dirty="0">
                <a:solidFill>
                  <a:schemeClr val="bg2">
                    <a:lumMod val="75000"/>
                  </a:schemeClr>
                </a:solidFill>
              </a:rPr>
              <a:t>Capital Expenditures was not discussed.</a:t>
            </a:r>
          </a:p>
          <a:p>
            <a:pPr>
              <a:lnSpc>
                <a:spcPct val="80000"/>
              </a:lnSpc>
            </a:pPr>
            <a:r>
              <a:rPr lang="en-US" sz="2000" dirty="0">
                <a:solidFill>
                  <a:schemeClr val="bg2">
                    <a:lumMod val="75000"/>
                  </a:schemeClr>
                </a:solidFill>
              </a:rPr>
              <a:t>“Is Maryland’s all-payer/global budget program an incremental step toward single payer?”  Quote of the Day PNHP Or is it another way to bolster the current system?    </a:t>
            </a:r>
          </a:p>
          <a:p>
            <a:pPr marL="0" indent="0">
              <a:lnSpc>
                <a:spcPct val="80000"/>
              </a:lnSpc>
              <a:buNone/>
            </a:pPr>
            <a:r>
              <a:rPr lang="en-US" sz="1100" dirty="0">
                <a:solidFill>
                  <a:schemeClr val="bg2">
                    <a:lumMod val="75000"/>
                  </a:schemeClr>
                </a:solidFill>
                <a:hlinkClick r:id="rId2"/>
              </a:rPr>
              <a:t>https://pnhp.org/news/is-marylands-all-payer-global-budget-program-an-incremental-step-toward-single-payer/</a:t>
            </a:r>
            <a:r>
              <a:rPr lang="en-US" sz="1100" dirty="0">
                <a:solidFill>
                  <a:schemeClr val="bg2">
                    <a:lumMod val="75000"/>
                  </a:schemeClr>
                </a:solidFill>
              </a:rPr>
              <a:t>     Accessed Oct. 26, 2020</a:t>
            </a:r>
          </a:p>
          <a:p>
            <a:pPr marL="0" indent="0" algn="ctr">
              <a:buNone/>
            </a:pPr>
            <a:r>
              <a:rPr lang="en-US" sz="1200" dirty="0">
                <a:solidFill>
                  <a:schemeClr val="bg2">
                    <a:lumMod val="75000"/>
                  </a:schemeClr>
                </a:solidFill>
                <a:hlinkClick r:id="rId3"/>
              </a:rPr>
              <a:t>https://www.healthcarevaluehub.org/advocate-resources/publications/hospital-rate-setting-promising-challenging-replicate</a:t>
            </a:r>
            <a:endParaRPr lang="en-US" sz="1200" dirty="0">
              <a:solidFill>
                <a:schemeClr val="bg2">
                  <a:lumMod val="75000"/>
                </a:schemeClr>
              </a:solidFill>
            </a:endParaRPr>
          </a:p>
          <a:p>
            <a:endParaRPr lang="en-US" sz="1200" dirty="0">
              <a:solidFill>
                <a:schemeClr val="bg2">
                  <a:lumMod val="75000"/>
                </a:schemeClr>
              </a:solidFill>
            </a:endParaRPr>
          </a:p>
          <a:p>
            <a:endParaRPr lang="en-US" sz="1200" dirty="0">
              <a:solidFill>
                <a:schemeClr val="bg2">
                  <a:lumMod val="75000"/>
                </a:schemeClr>
              </a:solidFill>
            </a:endParaRPr>
          </a:p>
          <a:p>
            <a:endParaRPr lang="en-US" sz="2000" dirty="0">
              <a:solidFill>
                <a:schemeClr val="bg2">
                  <a:lumMod val="75000"/>
                </a:schemeClr>
              </a:solidFill>
            </a:endParaRPr>
          </a:p>
          <a:p>
            <a:endParaRPr lang="en-US" sz="2000" dirty="0">
              <a:solidFill>
                <a:schemeClr val="bg2">
                  <a:lumMod val="75000"/>
                </a:schemeClr>
              </a:solidFill>
            </a:endParaRPr>
          </a:p>
          <a:p>
            <a:endParaRPr lang="en-US" sz="2000" dirty="0">
              <a:solidFill>
                <a:schemeClr val="bg2">
                  <a:lumMod val="75000"/>
                </a:schemeClr>
              </a:solidFill>
            </a:endParaRPr>
          </a:p>
          <a:p>
            <a:endParaRPr lang="en-US" sz="2000" dirty="0">
              <a:solidFill>
                <a:schemeClr val="bg2">
                  <a:lumMod val="75000"/>
                </a:schemeClr>
              </a:solidFill>
            </a:endParaRPr>
          </a:p>
          <a:p>
            <a:endParaRPr lang="en-US" sz="2000" dirty="0">
              <a:solidFill>
                <a:schemeClr val="bg2">
                  <a:lumMod val="75000"/>
                </a:schemeClr>
              </a:solidFill>
            </a:endParaRPr>
          </a:p>
          <a:p>
            <a:endParaRPr lang="en-US" sz="2000" dirty="0">
              <a:solidFill>
                <a:schemeClr val="bg2">
                  <a:lumMod val="75000"/>
                </a:schemeClr>
              </a:solidFill>
            </a:endParaRPr>
          </a:p>
          <a:p>
            <a:endParaRPr lang="en-US" sz="2000" dirty="0">
              <a:solidFill>
                <a:schemeClr val="bg2">
                  <a:lumMod val="75000"/>
                </a:schemeClr>
              </a:solidFill>
            </a:endParaRPr>
          </a:p>
          <a:p>
            <a:pPr marL="0" indent="0">
              <a:buNone/>
            </a:pPr>
            <a:endParaRPr lang="en-US" sz="2000" dirty="0">
              <a:solidFill>
                <a:schemeClr val="bg2">
                  <a:lumMod val="75000"/>
                </a:schemeClr>
              </a:solidFill>
            </a:endParaRPr>
          </a:p>
        </p:txBody>
      </p:sp>
    </p:spTree>
    <p:extLst>
      <p:ext uri="{BB962C8B-B14F-4D97-AF65-F5344CB8AC3E}">
        <p14:creationId xmlns:p14="http://schemas.microsoft.com/office/powerpoint/2010/main" val="2290346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8100000">
                    <a:prstClr val="black">
                      <a:alpha val="50000"/>
                    </a:prstClr>
                  </a:innerShdw>
                </a:effectLst>
              </a:rPr>
              <a:t>What is the relationship between single payer and global budgeting?</a:t>
            </a:r>
            <a:endParaRPr lang="en-US" sz="3200" dirty="0"/>
          </a:p>
        </p:txBody>
      </p:sp>
      <p:sp>
        <p:nvSpPr>
          <p:cNvPr id="3" name="Content Placeholder 2"/>
          <p:cNvSpPr>
            <a:spLocks noGrp="1"/>
          </p:cNvSpPr>
          <p:nvPr>
            <p:ph idx="1"/>
          </p:nvPr>
        </p:nvSpPr>
        <p:spPr/>
        <p:txBody>
          <a:bodyPr>
            <a:normAutofit lnSpcReduction="10000"/>
          </a:bodyPr>
          <a:lstStyle/>
          <a:p>
            <a:pPr marL="0" indent="0">
              <a:buNone/>
            </a:pPr>
            <a:r>
              <a:rPr lang="en-US" sz="2600" dirty="0">
                <a:solidFill>
                  <a:schemeClr val="bg2">
                    <a:lumMod val="75000"/>
                  </a:schemeClr>
                </a:solidFill>
              </a:rPr>
              <a:t>A national single-payer system that would assure funding of every hospital through global budgeting. Hospitals’ income would be stable and predictable.  Bureaucracy geared to billing, profits and bill collection would be eliminated. Responsiveness to the needs of the community and quality of care would replace financial performance as the criteria for judging the value of a hospital.  Every hospital that serves a community would have the funds to care for its patients.</a:t>
            </a:r>
          </a:p>
          <a:p>
            <a:endParaRPr lang="en-US" dirty="0"/>
          </a:p>
          <a:p>
            <a:pPr marL="0" indent="0" algn="ctr">
              <a:buNone/>
            </a:pPr>
            <a:r>
              <a:rPr lang="en-US" sz="1300" dirty="0">
                <a:solidFill>
                  <a:srgbClr val="17375E"/>
                </a:solidFill>
                <a:hlinkClick r:id="rId3"/>
              </a:rPr>
              <a:t>http://kyhealthcare.org/posts/global-budgeting-of-a-single-payer-plan-would-resolve-the-dilemma-of-closing-rural-hospitals</a:t>
            </a:r>
            <a:r>
              <a:rPr lang="en-US" sz="1300" dirty="0">
                <a:solidFill>
                  <a:srgbClr val="17375E"/>
                </a:solidFill>
              </a:rPr>
              <a:t>  Accessed October 25, 2020</a:t>
            </a:r>
          </a:p>
          <a:p>
            <a:pPr marL="0" indent="0">
              <a:buNone/>
            </a:pPr>
            <a:endParaRPr lang="en-US" b="1" dirty="0">
              <a:solidFill>
                <a:srgbClr val="17375E"/>
              </a:solidFill>
            </a:endParaRPr>
          </a:p>
          <a:p>
            <a:pPr marL="0" indent="0">
              <a:buNone/>
            </a:pPr>
            <a:endParaRPr lang="en-US" b="1" dirty="0">
              <a:solidFill>
                <a:srgbClr val="17375E"/>
              </a:solidFill>
            </a:endParaRPr>
          </a:p>
          <a:p>
            <a:endParaRPr lang="en-US" dirty="0"/>
          </a:p>
        </p:txBody>
      </p:sp>
    </p:spTree>
    <p:extLst>
      <p:ext uri="{BB962C8B-B14F-4D97-AF65-F5344CB8AC3E}">
        <p14:creationId xmlns:p14="http://schemas.microsoft.com/office/powerpoint/2010/main" val="133037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397" y="1"/>
            <a:ext cx="8712285" cy="1652084"/>
          </a:xfrm>
        </p:spPr>
        <p:txBody>
          <a:bodyPr>
            <a:normAutofit fontScale="90000"/>
          </a:bodyPr>
          <a:lstStyle/>
          <a:p>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8100000">
                    <a:prstClr val="black">
                      <a:alpha val="50000"/>
                    </a:prstClr>
                  </a:innerShdw>
                </a:effectLst>
              </a:rPr>
              <a:t>How does implementing Single Payer and Global Budgeting change how rural communities’ health needs are met?</a:t>
            </a:r>
            <a:endParaRPr lang="en-US" sz="3600" b="1" dirty="0">
              <a:solidFill>
                <a:schemeClr val="bg2">
                  <a:lumMod val="75000"/>
                </a:schemeClr>
              </a:solidFill>
            </a:endParaRPr>
          </a:p>
        </p:txBody>
      </p:sp>
      <p:sp>
        <p:nvSpPr>
          <p:cNvPr id="3" name="Text Placeholder 2"/>
          <p:cNvSpPr>
            <a:spLocks noGrp="1"/>
          </p:cNvSpPr>
          <p:nvPr>
            <p:ph type="body" idx="10"/>
          </p:nvPr>
        </p:nvSpPr>
        <p:spPr>
          <a:xfrm>
            <a:off x="189397" y="5905586"/>
            <a:ext cx="8834838" cy="2705014"/>
          </a:xfrm>
        </p:spPr>
        <p:txBody>
          <a:bodyPr/>
          <a:lstStyle/>
          <a:p>
            <a:endParaRPr lang="en-US" dirty="0"/>
          </a:p>
          <a:p>
            <a:endParaRPr lang="en-US" dirty="0"/>
          </a:p>
          <a:p>
            <a:endParaRPr lang="en-US" dirty="0"/>
          </a:p>
        </p:txBody>
      </p:sp>
      <p:sp>
        <p:nvSpPr>
          <p:cNvPr id="4" name="Rectangle 3"/>
          <p:cNvSpPr/>
          <p:nvPr/>
        </p:nvSpPr>
        <p:spPr>
          <a:xfrm>
            <a:off x="189397" y="1860362"/>
            <a:ext cx="8834838" cy="8648520"/>
          </a:xfrm>
          <a:prstGeom prst="rect">
            <a:avLst/>
          </a:prstGeom>
        </p:spPr>
        <p:txBody>
          <a:bodyPr wrap="square">
            <a:spAutoFit/>
          </a:bodyPr>
          <a:lstStyle/>
          <a:p>
            <a:pPr marL="342900" indent="-342900">
              <a:buFont typeface="Arial"/>
              <a:buChar char="•"/>
            </a:pPr>
            <a:r>
              <a:rPr lang="en-US" sz="2000" dirty="0">
                <a:solidFill>
                  <a:schemeClr val="bg2">
                    <a:lumMod val="75000"/>
                  </a:schemeClr>
                </a:solidFill>
              </a:rPr>
              <a:t>A global budget does not guarantee a hospital solvency, but it does provide a path to sustainability that is independent of inpatient volume.  It ends the perpetual search for more patients and allows the hospital to do well by doing right by its community.</a:t>
            </a:r>
          </a:p>
          <a:p>
            <a:pPr marL="342900" indent="-342900">
              <a:buFont typeface="Arial"/>
              <a:buChar char="•"/>
            </a:pPr>
            <a:r>
              <a:rPr lang="en-US" sz="2000" dirty="0">
                <a:solidFill>
                  <a:schemeClr val="bg2">
                    <a:lumMod val="75000"/>
                  </a:schemeClr>
                </a:solidFill>
              </a:rPr>
              <a:t>Since everyone is covered, rural hospitals would no longer absorb the costs of treating uninsured patients.</a:t>
            </a:r>
          </a:p>
          <a:p>
            <a:pPr marL="342900" indent="-342900">
              <a:buFont typeface="Arial"/>
              <a:buChar char="•"/>
            </a:pPr>
            <a:r>
              <a:rPr lang="en-US" sz="2000" dirty="0">
                <a:solidFill>
                  <a:srgbClr val="17375E"/>
                </a:solidFill>
              </a:rPr>
              <a:t>Johanna Fabian-Marks, Pennsylvania’s Department of Health Chief of Staff, stated in the announcement r</a:t>
            </a:r>
            <a:r>
              <a:rPr lang="en-US" sz="2000" dirty="0">
                <a:solidFill>
                  <a:schemeClr val="bg2">
                    <a:lumMod val="75000"/>
                  </a:schemeClr>
                </a:solidFill>
              </a:rPr>
              <a:t>egarding implementation of The Rural Health Model in Pennsylvania -  “</a:t>
            </a:r>
            <a:r>
              <a:rPr lang="en-US" sz="2000" dirty="0">
                <a:solidFill>
                  <a:srgbClr val="17375E"/>
                </a:solidFill>
              </a:rPr>
              <a:t>This global budget model will incorporate whole-person care, social determinants of health, and long-term outcomes and keep our rural populations healthy and help rural hospitals thrive.” </a:t>
            </a:r>
            <a:r>
              <a:rPr lang="en-US" sz="2000" dirty="0">
                <a:solidFill>
                  <a:schemeClr val="bg2">
                    <a:lumMod val="75000"/>
                  </a:schemeClr>
                </a:solidFill>
              </a:rPr>
              <a:t>Identification of strategies to address their community’s top health problems, including diabetes, frequent emergency department utilization, and heart and lung diseases, mental health and dental care.</a:t>
            </a:r>
            <a:endParaRPr lang="en-US" sz="1200" dirty="0">
              <a:solidFill>
                <a:srgbClr val="17375E"/>
              </a:solidFill>
              <a:hlinkClick r:id="rId2"/>
            </a:endParaRPr>
          </a:p>
          <a:p>
            <a:pPr algn="ctr"/>
            <a:r>
              <a:rPr lang="en-US" sz="1200" dirty="0">
                <a:solidFill>
                  <a:srgbClr val="17375E"/>
                </a:solidFill>
                <a:hlinkClick r:id="rId3"/>
              </a:rPr>
              <a:t>https://www.milbank.org/quarterly/articles/global-budgets-for-rural-hospitals/</a:t>
            </a:r>
            <a:endParaRPr lang="en-US" sz="1200" dirty="0">
              <a:solidFill>
                <a:srgbClr val="17375E"/>
              </a:solidFill>
              <a:hlinkClick r:id="rId2"/>
            </a:endParaRPr>
          </a:p>
          <a:p>
            <a:pPr algn="ctr"/>
            <a:r>
              <a:rPr lang="en-US" sz="1200" dirty="0">
                <a:solidFill>
                  <a:schemeClr val="bg2">
                    <a:lumMod val="75000"/>
                  </a:schemeClr>
                </a:solidFill>
                <a:hlinkClick r:id="rId4"/>
              </a:rPr>
              <a:t>https://ruralhealth.und.edu/assets/1376-5844/081616-all-payer-rate-setting-rural-impacts.pdf</a:t>
            </a:r>
            <a:endParaRPr lang="en-US" sz="1200" dirty="0">
              <a:solidFill>
                <a:schemeClr val="bg2">
                  <a:lumMod val="75000"/>
                </a:schemeClr>
              </a:solidFill>
            </a:endParaRPr>
          </a:p>
          <a:p>
            <a:r>
              <a:rPr lang="en-US" sz="1200" dirty="0">
                <a:solidFill>
                  <a:srgbClr val="17375E"/>
                </a:solidFill>
              </a:rPr>
              <a:t>       </a:t>
            </a:r>
            <a:r>
              <a:rPr lang="en-US" sz="1200" dirty="0">
                <a:solidFill>
                  <a:srgbClr val="17375E"/>
                </a:solidFill>
                <a:hlinkClick r:id="rId2"/>
              </a:rPr>
              <a:t>https://revcycleintelligence.com/news/5-rural-hospitals-take-on-all-payer-global-budgets-to-boost-care</a:t>
            </a:r>
            <a:r>
              <a:rPr lang="en-US" sz="1200" dirty="0">
                <a:solidFill>
                  <a:srgbClr val="17375E"/>
                </a:solidFill>
              </a:rPr>
              <a:t>  Accessed October 21, 2020</a:t>
            </a:r>
          </a:p>
          <a:p>
            <a:endParaRPr lang="en-US" sz="1200" dirty="0">
              <a:solidFill>
                <a:srgbClr val="17375E"/>
              </a:solidFill>
            </a:endParaRPr>
          </a:p>
          <a:p>
            <a:endParaRPr lang="en-US" sz="1200" dirty="0">
              <a:solidFill>
                <a:schemeClr val="bg2">
                  <a:lumMod val="75000"/>
                </a:schemeClr>
              </a:solidFill>
            </a:endParaRPr>
          </a:p>
          <a:p>
            <a:endParaRPr lang="en-US" sz="1200" dirty="0">
              <a:solidFill>
                <a:schemeClr val="bg2">
                  <a:lumMod val="75000"/>
                </a:schemeClr>
              </a:solidFill>
            </a:endParaRPr>
          </a:p>
          <a:p>
            <a:endParaRPr lang="en-US" sz="1200" b="1" dirty="0">
              <a:solidFill>
                <a:srgbClr val="17375E"/>
              </a:solidFill>
            </a:endParaRPr>
          </a:p>
          <a:p>
            <a:endParaRPr lang="en-US" sz="1200" dirty="0">
              <a:solidFill>
                <a:srgbClr val="17375E"/>
              </a:solidFill>
            </a:endParaRPr>
          </a:p>
          <a:p>
            <a:endParaRPr lang="en-US" sz="2000" dirty="0"/>
          </a:p>
          <a:p>
            <a:endParaRPr lang="en-US" sz="2000" dirty="0">
              <a:solidFill>
                <a:schemeClr val="bg2">
                  <a:lumMod val="75000"/>
                </a:schemeClr>
              </a:solidFill>
            </a:endParaRPr>
          </a:p>
          <a:p>
            <a:pPr marL="342900" indent="-342900">
              <a:buFont typeface="Arial"/>
              <a:buChar char="•"/>
            </a:pPr>
            <a:endParaRPr lang="en-US" sz="2000" dirty="0">
              <a:solidFill>
                <a:schemeClr val="bg2">
                  <a:lumMod val="75000"/>
                </a:schemeClr>
              </a:solidFill>
            </a:endParaRPr>
          </a:p>
          <a:p>
            <a:pPr marL="342900" indent="-342900">
              <a:buFont typeface="Arial"/>
              <a:buChar char="•"/>
            </a:pPr>
            <a:endParaRPr lang="en-US" sz="2000" dirty="0">
              <a:solidFill>
                <a:schemeClr val="bg2">
                  <a:lumMod val="75000"/>
                </a:schemeClr>
              </a:solidFill>
            </a:endParaRPr>
          </a:p>
          <a:p>
            <a:pPr marL="342900" indent="-342900">
              <a:buFont typeface="Arial"/>
              <a:buChar char="•"/>
            </a:pPr>
            <a:endParaRPr lang="en-US" sz="2000" dirty="0">
              <a:solidFill>
                <a:schemeClr val="bg2">
                  <a:lumMod val="75000"/>
                </a:schemeClr>
              </a:solidFill>
            </a:endParaRPr>
          </a:p>
          <a:p>
            <a:endParaRPr lang="en-US" sz="2000" dirty="0">
              <a:solidFill>
                <a:schemeClr val="bg2">
                  <a:lumMod val="75000"/>
                </a:schemeClr>
              </a:solidFill>
            </a:endParaRPr>
          </a:p>
          <a:p>
            <a:endParaRPr lang="en-US" sz="2000" dirty="0">
              <a:solidFill>
                <a:schemeClr val="bg2">
                  <a:lumMod val="75000"/>
                </a:schemeClr>
              </a:solidFill>
            </a:endParaRPr>
          </a:p>
          <a:p>
            <a:pPr marL="342900" indent="-342900">
              <a:buFont typeface="Arial"/>
              <a:buChar char="•"/>
            </a:pPr>
            <a:endParaRPr lang="en-US" sz="2000" dirty="0">
              <a:solidFill>
                <a:schemeClr val="bg2">
                  <a:lumMod val="75000"/>
                </a:schemeClr>
              </a:solidFill>
            </a:endParaRPr>
          </a:p>
          <a:p>
            <a:endParaRPr lang="en-US" sz="2000" dirty="0">
              <a:solidFill>
                <a:schemeClr val="bg2">
                  <a:lumMod val="75000"/>
                </a:schemeClr>
              </a:solidFill>
            </a:endParaRPr>
          </a:p>
        </p:txBody>
      </p:sp>
    </p:spTree>
    <p:extLst>
      <p:ext uri="{BB962C8B-B14F-4D97-AF65-F5344CB8AC3E}">
        <p14:creationId xmlns:p14="http://schemas.microsoft.com/office/powerpoint/2010/main" val="2692055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Next Steps</a:t>
            </a:r>
            <a:endParaRPr lang="en-US" b="1" dirty="0">
              <a:solidFill>
                <a:schemeClr val="tx2">
                  <a:lumMod val="75000"/>
                </a:schemeClr>
              </a:solidFill>
            </a:endParaRPr>
          </a:p>
        </p:txBody>
      </p:sp>
      <p:sp>
        <p:nvSpPr>
          <p:cNvPr id="3" name="Content Placeholder 2"/>
          <p:cNvSpPr>
            <a:spLocks noGrp="1"/>
          </p:cNvSpPr>
          <p:nvPr>
            <p:ph idx="1"/>
          </p:nvPr>
        </p:nvSpPr>
        <p:spPr>
          <a:xfrm>
            <a:off x="457200" y="1219200"/>
            <a:ext cx="8229600" cy="5549900"/>
          </a:xfrm>
        </p:spPr>
        <p:txBody>
          <a:bodyPr>
            <a:noAutofit/>
          </a:bodyPr>
          <a:lstStyle/>
          <a:p>
            <a:pPr marL="0" indent="0" algn="just">
              <a:buNone/>
            </a:pPr>
            <a:r>
              <a:rPr lang="en-US" sz="2000" dirty="0">
                <a:solidFill>
                  <a:schemeClr val="bg2">
                    <a:lumMod val="75000"/>
                  </a:schemeClr>
                </a:solidFill>
              </a:rPr>
              <a:t>This is the part of a Single Payer movement that highlights the need for a single payer health care plan, such as an expanded “Medicare for All”, which covers all necessary care, publicly financed and privately delivered.  It ensures that all Americans, guaranteed by law, will have access to the highest quality and cost effective health care services, regardless of ones’ employment, income, or health care status.  The goal is to raise political will around this issue.  We know that it is a top priority of the voters.  We need to make it a top priority for politicians.</a:t>
            </a:r>
          </a:p>
          <a:p>
            <a:pPr marL="514350" indent="-514350" algn="just">
              <a:buFont typeface="+mj-lt"/>
              <a:buAutoNum type="arabicPeriod"/>
            </a:pPr>
            <a:r>
              <a:rPr lang="en-US" sz="2000" b="1" dirty="0">
                <a:solidFill>
                  <a:schemeClr val="bg2">
                    <a:lumMod val="75000"/>
                  </a:schemeClr>
                </a:solidFill>
              </a:rPr>
              <a:t>Contact someone on your county or city council </a:t>
            </a:r>
            <a:r>
              <a:rPr lang="en-US" sz="2000" dirty="0">
                <a:solidFill>
                  <a:schemeClr val="bg2">
                    <a:lumMod val="75000"/>
                  </a:schemeClr>
                </a:solidFill>
              </a:rPr>
              <a:t>who is supportive of    </a:t>
            </a:r>
          </a:p>
          <a:p>
            <a:pPr marL="0" indent="0" algn="just">
              <a:buNone/>
            </a:pPr>
            <a:r>
              <a:rPr lang="en-US" sz="2000" dirty="0">
                <a:solidFill>
                  <a:schemeClr val="bg2">
                    <a:lumMod val="75000"/>
                  </a:schemeClr>
                </a:solidFill>
              </a:rPr>
              <a:t>        this concept.  </a:t>
            </a:r>
            <a:r>
              <a:rPr lang="en-US" sz="2000" b="1" dirty="0">
                <a:solidFill>
                  <a:schemeClr val="bg2">
                    <a:lumMod val="75000"/>
                  </a:schemeClr>
                </a:solidFill>
              </a:rPr>
              <a:t>Find out the procedure for presenting a resolution</a:t>
            </a:r>
            <a:r>
              <a:rPr lang="en-US" sz="2000" dirty="0">
                <a:solidFill>
                  <a:schemeClr val="bg2">
                    <a:lumMod val="75000"/>
                  </a:schemeClr>
                </a:solidFill>
              </a:rPr>
              <a:t> – </a:t>
            </a:r>
          </a:p>
          <a:p>
            <a:pPr marL="0" indent="0" algn="just">
              <a:buNone/>
            </a:pPr>
            <a:r>
              <a:rPr lang="en-US" sz="2000" dirty="0">
                <a:solidFill>
                  <a:schemeClr val="bg2">
                    <a:lumMod val="75000"/>
                  </a:schemeClr>
                </a:solidFill>
              </a:rPr>
              <a:t>        often it will go to a Health Committee or some other committee first,     </a:t>
            </a:r>
          </a:p>
          <a:p>
            <a:pPr marL="0" indent="0" algn="just">
              <a:buNone/>
            </a:pPr>
            <a:r>
              <a:rPr lang="en-US" sz="2000" dirty="0">
                <a:solidFill>
                  <a:schemeClr val="bg2">
                    <a:lumMod val="75000"/>
                  </a:schemeClr>
                </a:solidFill>
              </a:rPr>
              <a:t>        before moving on to the whole legislature, ask to be on their agenda.  </a:t>
            </a:r>
          </a:p>
          <a:p>
            <a:pPr marL="0" indent="0" algn="just">
              <a:lnSpc>
                <a:spcPct val="80000"/>
              </a:lnSpc>
              <a:buNone/>
            </a:pPr>
            <a:r>
              <a:rPr lang="en-US" sz="2000" b="1" dirty="0">
                <a:solidFill>
                  <a:schemeClr val="bg2">
                    <a:lumMod val="75000"/>
                  </a:schemeClr>
                </a:solidFill>
              </a:rPr>
              <a:t>2.    Put together a packet of materials to help educate legislators </a:t>
            </a:r>
            <a:r>
              <a:rPr lang="en-US" sz="2000" dirty="0">
                <a:solidFill>
                  <a:schemeClr val="bg2">
                    <a:lumMod val="75000"/>
                  </a:schemeClr>
                </a:solidFill>
              </a:rPr>
              <a:t>about this  </a:t>
            </a:r>
          </a:p>
          <a:p>
            <a:pPr marL="0" indent="0">
              <a:lnSpc>
                <a:spcPct val="80000"/>
              </a:lnSpc>
              <a:buNone/>
            </a:pPr>
            <a:r>
              <a:rPr lang="en-US" sz="2000" dirty="0">
                <a:solidFill>
                  <a:schemeClr val="bg2">
                    <a:lumMod val="75000"/>
                  </a:schemeClr>
                </a:solidFill>
              </a:rPr>
              <a:t>        topic, such as a summary, and economic analysis of the bill.</a:t>
            </a:r>
          </a:p>
          <a:p>
            <a:pPr marL="0" indent="0">
              <a:lnSpc>
                <a:spcPct val="80000"/>
              </a:lnSpc>
              <a:buNone/>
            </a:pPr>
            <a:endParaRPr lang="en-US" sz="2000" dirty="0">
              <a:solidFill>
                <a:schemeClr val="bg2">
                  <a:lumMod val="75000"/>
                </a:schemeClr>
              </a:solidFill>
            </a:endParaRPr>
          </a:p>
          <a:p>
            <a:pPr marL="457200" indent="-457200">
              <a:buAutoNum type="arabicPeriod" startAt="3"/>
            </a:pPr>
            <a:endParaRPr lang="en-US" sz="2000" dirty="0">
              <a:solidFill>
                <a:schemeClr val="bg2">
                  <a:lumMod val="75000"/>
                </a:schemeClr>
              </a:solidFill>
            </a:endParaRPr>
          </a:p>
          <a:p>
            <a:pPr marL="514350" indent="-514350">
              <a:buAutoNum type="arabicPeriod" startAt="3"/>
            </a:pPr>
            <a:endParaRPr lang="en-US" sz="2000" dirty="0">
              <a:solidFill>
                <a:schemeClr val="bg2">
                  <a:lumMod val="75000"/>
                </a:schemeClr>
              </a:solidFill>
            </a:endParaRPr>
          </a:p>
          <a:p>
            <a:pPr marL="0" indent="0" algn="ctr">
              <a:buNone/>
            </a:pPr>
            <a:endParaRPr lang="en-US" sz="2000" dirty="0">
              <a:solidFill>
                <a:schemeClr val="bg2">
                  <a:lumMod val="75000"/>
                </a:schemeClr>
              </a:solidFill>
            </a:endParaRPr>
          </a:p>
          <a:p>
            <a:pPr marL="0" indent="0">
              <a:buNone/>
            </a:pPr>
            <a:endParaRPr lang="en-US" sz="2000" dirty="0">
              <a:solidFill>
                <a:schemeClr val="bg2">
                  <a:lumMod val="75000"/>
                </a:schemeClr>
              </a:solidFill>
            </a:endParaRPr>
          </a:p>
          <a:p>
            <a:pPr marL="0" indent="0" algn="ctr">
              <a:buNone/>
            </a:pPr>
            <a:endParaRPr lang="en-US" sz="2000" dirty="0">
              <a:solidFill>
                <a:schemeClr val="bg2">
                  <a:lumMod val="75000"/>
                </a:schemeClr>
              </a:solidFill>
            </a:endParaRPr>
          </a:p>
          <a:p>
            <a:pPr marL="0" indent="0" algn="ctr">
              <a:buNone/>
            </a:pPr>
            <a:endParaRPr lang="en-US" sz="2000" dirty="0">
              <a:solidFill>
                <a:schemeClr val="bg2">
                  <a:lumMod val="75000"/>
                </a:schemeClr>
              </a:solidFill>
            </a:endParaRPr>
          </a:p>
          <a:p>
            <a:pPr marL="0" indent="0" algn="ctr">
              <a:buNone/>
            </a:pPr>
            <a:endParaRPr lang="en-US" sz="2000" dirty="0">
              <a:solidFill>
                <a:schemeClr val="bg2">
                  <a:lumMod val="75000"/>
                </a:schemeClr>
              </a:solidFill>
            </a:endParaRPr>
          </a:p>
          <a:p>
            <a:pPr marL="0" indent="0" algn="ctr">
              <a:buNone/>
            </a:pPr>
            <a:endParaRPr lang="en-US" sz="2000" dirty="0">
              <a:solidFill>
                <a:schemeClr val="bg2">
                  <a:lumMod val="75000"/>
                </a:schemeClr>
              </a:solidFill>
            </a:endParaRPr>
          </a:p>
        </p:txBody>
      </p:sp>
    </p:spTree>
    <p:extLst>
      <p:ext uri="{BB962C8B-B14F-4D97-AF65-F5344CB8AC3E}">
        <p14:creationId xmlns:p14="http://schemas.microsoft.com/office/powerpoint/2010/main" val="1654786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700"/>
            <a:ext cx="8229600" cy="609600"/>
          </a:xfrm>
          <a:noFill/>
        </p:spPr>
        <p:txBody>
          <a:bodyPr>
            <a:normAutofit fontScale="90000"/>
          </a:bodyPr>
          <a:lstStyle/>
          <a:p>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8100000">
                    <a:prstClr val="black">
                      <a:alpha val="50000"/>
                    </a:prstClr>
                  </a:innerShdw>
                </a:effectLst>
              </a:rPr>
              <a:t>Presentation Outline</a:t>
            </a:r>
            <a:endParaRPr lang="en-US" sz="3600" dirty="0"/>
          </a:p>
        </p:txBody>
      </p:sp>
      <p:sp>
        <p:nvSpPr>
          <p:cNvPr id="3" name="Content Placeholder 2"/>
          <p:cNvSpPr>
            <a:spLocks noGrp="1"/>
          </p:cNvSpPr>
          <p:nvPr>
            <p:ph idx="1"/>
          </p:nvPr>
        </p:nvSpPr>
        <p:spPr>
          <a:xfrm>
            <a:off x="165100" y="749300"/>
            <a:ext cx="8763000" cy="5905501"/>
          </a:xfrm>
          <a:noFill/>
          <a:ln>
            <a:noFill/>
          </a:ln>
        </p:spPr>
        <p:txBody>
          <a:bodyPr>
            <a:noAutofit/>
          </a:bodyPr>
          <a:lstStyle/>
          <a:p>
            <a:r>
              <a:rPr lang="en-US" sz="2000" dirty="0">
                <a:solidFill>
                  <a:schemeClr val="bg2">
                    <a:lumMod val="75000"/>
                  </a:schemeClr>
                </a:solidFill>
              </a:rPr>
              <a:t>Map of Oregon</a:t>
            </a:r>
          </a:p>
          <a:p>
            <a:r>
              <a:rPr lang="en-US" sz="2000" dirty="0">
                <a:solidFill>
                  <a:schemeClr val="bg2">
                    <a:lumMod val="75000"/>
                  </a:schemeClr>
                </a:solidFill>
              </a:rPr>
              <a:t>Definition of rural</a:t>
            </a:r>
          </a:p>
          <a:p>
            <a:r>
              <a:rPr lang="en-US" sz="2000" dirty="0">
                <a:solidFill>
                  <a:schemeClr val="bg2">
                    <a:lumMod val="75000"/>
                  </a:schemeClr>
                </a:solidFill>
              </a:rPr>
              <a:t>Definition of Social Determinants</a:t>
            </a:r>
          </a:p>
          <a:p>
            <a:r>
              <a:rPr lang="en-US" sz="2000" dirty="0">
                <a:solidFill>
                  <a:schemeClr val="bg2">
                    <a:lumMod val="75000"/>
                  </a:schemeClr>
                </a:solidFill>
              </a:rPr>
              <a:t>Graph </a:t>
            </a:r>
            <a:r>
              <a:rPr lang="mr-IN" sz="2000" dirty="0">
                <a:solidFill>
                  <a:schemeClr val="bg2">
                    <a:lumMod val="75000"/>
                  </a:schemeClr>
                </a:solidFill>
              </a:rPr>
              <a:t>–</a:t>
            </a:r>
            <a:r>
              <a:rPr lang="en-US" sz="2000" dirty="0">
                <a:solidFill>
                  <a:schemeClr val="bg2">
                    <a:lumMod val="75000"/>
                  </a:schemeClr>
                </a:solidFill>
              </a:rPr>
              <a:t> Rural Lives Are Cut Short</a:t>
            </a:r>
          </a:p>
          <a:p>
            <a:r>
              <a:rPr lang="en-US" sz="2000" dirty="0">
                <a:solidFill>
                  <a:schemeClr val="bg2">
                    <a:lumMod val="75000"/>
                  </a:schemeClr>
                </a:solidFill>
              </a:rPr>
              <a:t>Issues faced by rural communities graphic organizer</a:t>
            </a:r>
          </a:p>
          <a:p>
            <a:r>
              <a:rPr lang="en-US" sz="2000" dirty="0">
                <a:solidFill>
                  <a:schemeClr val="bg2">
                    <a:lumMod val="75000"/>
                  </a:schemeClr>
                </a:solidFill>
              </a:rPr>
              <a:t>Graph </a:t>
            </a:r>
            <a:r>
              <a:rPr lang="mr-IN" sz="2000" dirty="0">
                <a:solidFill>
                  <a:schemeClr val="bg2">
                    <a:lumMod val="75000"/>
                  </a:schemeClr>
                </a:solidFill>
              </a:rPr>
              <a:t>–</a:t>
            </a:r>
            <a:r>
              <a:rPr lang="en-US" sz="2000" dirty="0">
                <a:solidFill>
                  <a:schemeClr val="bg2">
                    <a:lumMod val="75000"/>
                  </a:schemeClr>
                </a:solidFill>
              </a:rPr>
              <a:t> Rural Americans Have Poor Access to Care</a:t>
            </a:r>
          </a:p>
          <a:p>
            <a:r>
              <a:rPr lang="en-US" sz="2000" dirty="0">
                <a:solidFill>
                  <a:schemeClr val="bg2">
                    <a:lumMod val="75000"/>
                  </a:schemeClr>
                </a:solidFill>
              </a:rPr>
              <a:t>Graph </a:t>
            </a:r>
            <a:r>
              <a:rPr lang="mr-IN" sz="2000" dirty="0">
                <a:solidFill>
                  <a:schemeClr val="bg2">
                    <a:lumMod val="75000"/>
                  </a:schemeClr>
                </a:solidFill>
              </a:rPr>
              <a:t>–</a:t>
            </a:r>
            <a:r>
              <a:rPr lang="en-US" sz="2000" dirty="0">
                <a:solidFill>
                  <a:schemeClr val="bg2">
                    <a:lumMod val="75000"/>
                  </a:schemeClr>
                </a:solidFill>
              </a:rPr>
              <a:t>  Median Health Care Expenditures Rural and Urban Pop</a:t>
            </a:r>
          </a:p>
          <a:p>
            <a:r>
              <a:rPr lang="en-US" sz="2000" dirty="0">
                <a:solidFill>
                  <a:schemeClr val="bg2">
                    <a:lumMod val="75000"/>
                  </a:schemeClr>
                </a:solidFill>
              </a:rPr>
              <a:t>Graph </a:t>
            </a:r>
            <a:r>
              <a:rPr lang="mr-IN" sz="2000" dirty="0">
                <a:solidFill>
                  <a:schemeClr val="bg2">
                    <a:lumMod val="75000"/>
                  </a:schemeClr>
                </a:solidFill>
              </a:rPr>
              <a:t>–</a:t>
            </a:r>
            <a:r>
              <a:rPr lang="en-US" sz="2000" dirty="0">
                <a:solidFill>
                  <a:schemeClr val="bg2">
                    <a:lumMod val="75000"/>
                  </a:schemeClr>
                </a:solidFill>
              </a:rPr>
              <a:t> The More Rural Your County The More Likely You Are Uninsured</a:t>
            </a:r>
          </a:p>
          <a:p>
            <a:r>
              <a:rPr lang="en-US" sz="2000" dirty="0">
                <a:solidFill>
                  <a:schemeClr val="bg2">
                    <a:lumMod val="75000"/>
                  </a:schemeClr>
                </a:solidFill>
              </a:rPr>
              <a:t>Graph </a:t>
            </a:r>
            <a:r>
              <a:rPr lang="mr-IN" sz="2000" dirty="0">
                <a:solidFill>
                  <a:schemeClr val="bg2">
                    <a:lumMod val="75000"/>
                  </a:schemeClr>
                </a:solidFill>
              </a:rPr>
              <a:t>–</a:t>
            </a:r>
            <a:r>
              <a:rPr lang="en-US" sz="2000" dirty="0">
                <a:solidFill>
                  <a:schemeClr val="bg2">
                    <a:lumMod val="75000"/>
                  </a:schemeClr>
                </a:solidFill>
              </a:rPr>
              <a:t> It’s More Dangerous to be Pregnant in a Rural Community</a:t>
            </a:r>
          </a:p>
          <a:p>
            <a:r>
              <a:rPr lang="en-US" sz="2000" dirty="0">
                <a:solidFill>
                  <a:schemeClr val="bg2">
                    <a:lumMod val="75000"/>
                  </a:schemeClr>
                </a:solidFill>
              </a:rPr>
              <a:t>Graph </a:t>
            </a:r>
            <a:r>
              <a:rPr lang="mr-IN" sz="2000" dirty="0">
                <a:solidFill>
                  <a:schemeClr val="bg2">
                    <a:lumMod val="75000"/>
                  </a:schemeClr>
                </a:solidFill>
              </a:rPr>
              <a:t>–</a:t>
            </a:r>
            <a:r>
              <a:rPr lang="en-US" sz="2000" dirty="0">
                <a:solidFill>
                  <a:schemeClr val="bg2">
                    <a:lumMod val="75000"/>
                  </a:schemeClr>
                </a:solidFill>
              </a:rPr>
              <a:t> Rural Community </a:t>
            </a:r>
            <a:r>
              <a:rPr lang="mr-IN" sz="2000" dirty="0">
                <a:solidFill>
                  <a:schemeClr val="bg2">
                    <a:lumMod val="75000"/>
                  </a:schemeClr>
                </a:solidFill>
              </a:rPr>
              <a:t>–</a:t>
            </a:r>
            <a:r>
              <a:rPr lang="en-US" sz="2000" dirty="0">
                <a:solidFill>
                  <a:schemeClr val="bg2">
                    <a:lumMod val="75000"/>
                  </a:schemeClr>
                </a:solidFill>
              </a:rPr>
              <a:t> One in Three Rural Seniors Have No Natural Teeth</a:t>
            </a:r>
          </a:p>
          <a:p>
            <a:r>
              <a:rPr lang="en-US" sz="2000" dirty="0">
                <a:solidFill>
                  <a:schemeClr val="bg2">
                    <a:lumMod val="75000"/>
                  </a:schemeClr>
                </a:solidFill>
              </a:rPr>
              <a:t>Photographs of protests “Save Our Hospitals”</a:t>
            </a:r>
          </a:p>
          <a:p>
            <a:r>
              <a:rPr lang="en-US" sz="2000" dirty="0">
                <a:solidFill>
                  <a:schemeClr val="bg2">
                    <a:lumMod val="75000"/>
                  </a:schemeClr>
                </a:solidFill>
              </a:rPr>
              <a:t>Bar graph of rural hospital closures 2005 - 2020</a:t>
            </a:r>
          </a:p>
          <a:p>
            <a:r>
              <a:rPr lang="en-US" sz="2000" dirty="0">
                <a:solidFill>
                  <a:schemeClr val="bg2">
                    <a:lumMod val="75000"/>
                  </a:schemeClr>
                </a:solidFill>
              </a:rPr>
              <a:t>Graph </a:t>
            </a:r>
            <a:r>
              <a:rPr lang="mr-IN" sz="2000" dirty="0">
                <a:solidFill>
                  <a:schemeClr val="bg2">
                    <a:lumMod val="75000"/>
                  </a:schemeClr>
                </a:solidFill>
              </a:rPr>
              <a:t>–</a:t>
            </a:r>
            <a:r>
              <a:rPr lang="en-US" sz="2000" dirty="0">
                <a:solidFill>
                  <a:schemeClr val="bg2">
                    <a:lumMod val="75000"/>
                  </a:schemeClr>
                </a:solidFill>
              </a:rPr>
              <a:t> Health Expenditure per Capita, 2018 </a:t>
            </a:r>
          </a:p>
          <a:p>
            <a:r>
              <a:rPr lang="en-US" sz="2000" dirty="0">
                <a:solidFill>
                  <a:schemeClr val="bg2">
                    <a:lumMod val="75000"/>
                  </a:schemeClr>
                </a:solidFill>
              </a:rPr>
              <a:t>What is single payer?</a:t>
            </a:r>
          </a:p>
          <a:p>
            <a:r>
              <a:rPr lang="en-US" sz="2000" dirty="0">
                <a:solidFill>
                  <a:schemeClr val="bg2">
                    <a:lumMod val="75000"/>
                  </a:schemeClr>
                </a:solidFill>
              </a:rPr>
              <a:t>What single payer will cover</a:t>
            </a:r>
          </a:p>
          <a:p>
            <a:r>
              <a:rPr lang="en-US" sz="2000" dirty="0">
                <a:solidFill>
                  <a:schemeClr val="bg2">
                    <a:lumMod val="75000"/>
                  </a:schemeClr>
                </a:solidFill>
              </a:rPr>
              <a:t>Definition of Global Budgeting</a:t>
            </a:r>
          </a:p>
          <a:p>
            <a:endParaRPr lang="en-US" sz="2000" dirty="0">
              <a:solidFill>
                <a:schemeClr val="bg2">
                  <a:lumMod val="75000"/>
                </a:schemeClr>
              </a:solidFill>
            </a:endParaRPr>
          </a:p>
          <a:p>
            <a:endParaRPr lang="en-US" sz="2000" dirty="0">
              <a:solidFill>
                <a:schemeClr val="bg2">
                  <a:lumMod val="75000"/>
                </a:schemeClr>
              </a:solidFill>
            </a:endParaRPr>
          </a:p>
          <a:p>
            <a:endParaRPr lang="en-US" sz="2000" dirty="0">
              <a:solidFill>
                <a:schemeClr val="bg2">
                  <a:lumMod val="75000"/>
                </a:schemeClr>
              </a:solidFill>
            </a:endParaRPr>
          </a:p>
          <a:p>
            <a:endParaRPr lang="en-US" sz="2000" dirty="0">
              <a:solidFill>
                <a:srgbClr val="17375E"/>
              </a:solidFill>
            </a:endParaRPr>
          </a:p>
        </p:txBody>
      </p:sp>
    </p:spTree>
    <p:extLst>
      <p:ext uri="{BB962C8B-B14F-4D97-AF65-F5344CB8AC3E}">
        <p14:creationId xmlns:p14="http://schemas.microsoft.com/office/powerpoint/2010/main" val="3423486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Next Steps Cont’d</a:t>
            </a:r>
            <a:endParaRPr lang="en-US" dirty="0"/>
          </a:p>
        </p:txBody>
      </p:sp>
      <p:sp>
        <p:nvSpPr>
          <p:cNvPr id="3" name="Content Placeholder 2"/>
          <p:cNvSpPr>
            <a:spLocks noGrp="1"/>
          </p:cNvSpPr>
          <p:nvPr>
            <p:ph idx="1"/>
          </p:nvPr>
        </p:nvSpPr>
        <p:spPr>
          <a:xfrm>
            <a:off x="457200" y="1231900"/>
            <a:ext cx="8229600" cy="5130800"/>
          </a:xfrm>
        </p:spPr>
        <p:txBody>
          <a:bodyPr>
            <a:noAutofit/>
          </a:bodyPr>
          <a:lstStyle/>
          <a:p>
            <a:pPr marL="457200" indent="-457200" algn="just">
              <a:lnSpc>
                <a:spcPct val="80000"/>
              </a:lnSpc>
              <a:buAutoNum type="arabicPeriod" startAt="5"/>
            </a:pPr>
            <a:endParaRPr lang="en-US" sz="2000" b="1" dirty="0">
              <a:solidFill>
                <a:schemeClr val="tx2">
                  <a:lumMod val="75000"/>
                </a:schemeClr>
              </a:solidFill>
            </a:endParaRPr>
          </a:p>
          <a:p>
            <a:pPr marL="457200" indent="-457200" algn="just">
              <a:lnSpc>
                <a:spcPct val="80000"/>
              </a:lnSpc>
              <a:buAutoNum type="arabicPeriod" startAt="5"/>
            </a:pPr>
            <a:r>
              <a:rPr lang="en-US" sz="2000" b="1" dirty="0">
                <a:solidFill>
                  <a:schemeClr val="bg2">
                    <a:lumMod val="75000"/>
                  </a:schemeClr>
                </a:solidFill>
              </a:rPr>
              <a:t>Try to have ongoing communication with a number of legislators </a:t>
            </a:r>
          </a:p>
          <a:p>
            <a:pPr marL="0" indent="0" algn="just">
              <a:lnSpc>
                <a:spcPct val="80000"/>
              </a:lnSpc>
              <a:buNone/>
            </a:pPr>
            <a:r>
              <a:rPr lang="en-US" sz="2000" b="1" dirty="0">
                <a:solidFill>
                  <a:schemeClr val="bg2">
                    <a:lumMod val="75000"/>
                  </a:schemeClr>
                </a:solidFill>
              </a:rPr>
              <a:t>	</a:t>
            </a:r>
            <a:r>
              <a:rPr lang="en-US" sz="2000" dirty="0">
                <a:solidFill>
                  <a:schemeClr val="bg2">
                    <a:lumMod val="75000"/>
                  </a:schemeClr>
                </a:solidFill>
              </a:rPr>
              <a:t>that you are sure have read the materials and have had time to </a:t>
            </a:r>
          </a:p>
          <a:p>
            <a:pPr marL="0" indent="0" algn="just">
              <a:lnSpc>
                <a:spcPct val="80000"/>
              </a:lnSpc>
              <a:buNone/>
            </a:pPr>
            <a:r>
              <a:rPr lang="en-US" sz="2000" dirty="0">
                <a:solidFill>
                  <a:schemeClr val="bg2">
                    <a:lumMod val="75000"/>
                  </a:schemeClr>
                </a:solidFill>
              </a:rPr>
              <a:t>       get questions asked and answered.  Speak with key members.</a:t>
            </a:r>
          </a:p>
          <a:p>
            <a:pPr marL="457200" indent="-457200" algn="just">
              <a:lnSpc>
                <a:spcPct val="80000"/>
              </a:lnSpc>
              <a:buAutoNum type="arabicPeriod" startAt="6"/>
            </a:pPr>
            <a:r>
              <a:rPr lang="en-US" sz="2000" b="1" dirty="0">
                <a:solidFill>
                  <a:schemeClr val="bg2">
                    <a:lumMod val="75000"/>
                  </a:schemeClr>
                </a:solidFill>
              </a:rPr>
              <a:t>Have people prepared to speak, </a:t>
            </a:r>
            <a:r>
              <a:rPr lang="en-US" sz="2000" dirty="0">
                <a:solidFill>
                  <a:schemeClr val="bg2">
                    <a:lumMod val="75000"/>
                  </a:schemeClr>
                </a:solidFill>
              </a:rPr>
              <a:t>from various points of view, at the</a:t>
            </a:r>
          </a:p>
          <a:p>
            <a:pPr marL="0" indent="0" algn="just">
              <a:lnSpc>
                <a:spcPct val="80000"/>
              </a:lnSpc>
              <a:buNone/>
            </a:pPr>
            <a:r>
              <a:rPr lang="en-US" sz="2000" dirty="0">
                <a:solidFill>
                  <a:schemeClr val="bg2">
                    <a:lumMod val="75000"/>
                  </a:schemeClr>
                </a:solidFill>
              </a:rPr>
              <a:t>       meeting during public speaking time, i.e. uninsured members, small      </a:t>
            </a:r>
          </a:p>
          <a:p>
            <a:pPr marL="0" indent="0" algn="just">
              <a:lnSpc>
                <a:spcPct val="80000"/>
              </a:lnSpc>
              <a:buNone/>
            </a:pPr>
            <a:r>
              <a:rPr lang="en-US" sz="2000" dirty="0">
                <a:solidFill>
                  <a:schemeClr val="bg2">
                    <a:lumMod val="75000"/>
                  </a:schemeClr>
                </a:solidFill>
              </a:rPr>
              <a:t>       business  owners, social agencies, faith communities, labor unions, </a:t>
            </a:r>
          </a:p>
          <a:p>
            <a:pPr marL="0" indent="0" algn="just">
              <a:lnSpc>
                <a:spcPct val="80000"/>
              </a:lnSpc>
              <a:buNone/>
            </a:pPr>
            <a:r>
              <a:rPr lang="en-US" sz="2000" dirty="0">
                <a:solidFill>
                  <a:schemeClr val="bg2">
                    <a:lumMod val="75000"/>
                  </a:schemeClr>
                </a:solidFill>
              </a:rPr>
              <a:t>       physicians and health care providers, seniors, etc.  Give an overview of</a:t>
            </a:r>
          </a:p>
          <a:p>
            <a:pPr marL="0" indent="0" algn="just">
              <a:lnSpc>
                <a:spcPct val="80000"/>
              </a:lnSpc>
              <a:buNone/>
            </a:pPr>
            <a:r>
              <a:rPr lang="en-US" sz="2000" dirty="0">
                <a:solidFill>
                  <a:schemeClr val="bg2">
                    <a:lumMod val="75000"/>
                  </a:schemeClr>
                </a:solidFill>
              </a:rPr>
              <a:t>       the bill </a:t>
            </a:r>
            <a:r>
              <a:rPr lang="mr-IN" sz="2000" dirty="0">
                <a:solidFill>
                  <a:schemeClr val="bg2">
                    <a:lumMod val="75000"/>
                  </a:schemeClr>
                </a:solidFill>
              </a:rPr>
              <a:t>–</a:t>
            </a:r>
            <a:r>
              <a:rPr lang="en-US" sz="2000" dirty="0">
                <a:solidFill>
                  <a:schemeClr val="bg2">
                    <a:lumMod val="75000"/>
                  </a:schemeClr>
                </a:solidFill>
              </a:rPr>
              <a:t> economic analysis, status of the bill, impact on property </a:t>
            </a:r>
          </a:p>
          <a:p>
            <a:pPr marL="0" indent="0" algn="just">
              <a:lnSpc>
                <a:spcPct val="80000"/>
              </a:lnSpc>
              <a:buNone/>
            </a:pPr>
            <a:r>
              <a:rPr lang="en-US" sz="2000" dirty="0">
                <a:solidFill>
                  <a:schemeClr val="bg2">
                    <a:lumMod val="75000"/>
                  </a:schemeClr>
                </a:solidFill>
              </a:rPr>
              <a:t>       taxes, etc.</a:t>
            </a:r>
          </a:p>
          <a:p>
            <a:pPr marL="0" indent="0" algn="just">
              <a:lnSpc>
                <a:spcPct val="80000"/>
              </a:lnSpc>
              <a:buNone/>
            </a:pPr>
            <a:r>
              <a:rPr lang="en-US" sz="2000" dirty="0">
                <a:solidFill>
                  <a:schemeClr val="bg2">
                    <a:lumMod val="75000"/>
                  </a:schemeClr>
                </a:solidFill>
              </a:rPr>
              <a:t>7.   </a:t>
            </a:r>
            <a:r>
              <a:rPr lang="en-US" sz="2000" b="1" dirty="0">
                <a:solidFill>
                  <a:schemeClr val="bg2">
                    <a:lumMod val="75000"/>
                  </a:schemeClr>
                </a:solidFill>
              </a:rPr>
              <a:t>Get as much publicity as possible</a:t>
            </a:r>
            <a:r>
              <a:rPr lang="en-US" sz="2000" dirty="0">
                <a:solidFill>
                  <a:schemeClr val="bg2">
                    <a:lumMod val="75000"/>
                  </a:schemeClr>
                </a:solidFill>
              </a:rPr>
              <a:t> – opinion pieces before the meeting </a:t>
            </a:r>
          </a:p>
          <a:p>
            <a:pPr marL="0" indent="0" algn="just">
              <a:lnSpc>
                <a:spcPct val="80000"/>
              </a:lnSpc>
              <a:buNone/>
            </a:pPr>
            <a:r>
              <a:rPr lang="en-US" sz="2000" dirty="0">
                <a:solidFill>
                  <a:schemeClr val="bg2">
                    <a:lumMod val="75000"/>
                  </a:schemeClr>
                </a:solidFill>
              </a:rPr>
              <a:t>      on the issues, letters to the editor about the bill, press release before      </a:t>
            </a:r>
          </a:p>
          <a:p>
            <a:pPr marL="0" indent="0" algn="just">
              <a:lnSpc>
                <a:spcPct val="80000"/>
              </a:lnSpc>
              <a:buNone/>
            </a:pPr>
            <a:r>
              <a:rPr lang="en-US" sz="2000" dirty="0">
                <a:solidFill>
                  <a:schemeClr val="bg2">
                    <a:lumMod val="75000"/>
                  </a:schemeClr>
                </a:solidFill>
              </a:rPr>
              <a:t>      the meeting, hopefully with a picture, have people on local radio and   </a:t>
            </a:r>
          </a:p>
          <a:p>
            <a:pPr marL="0" indent="0" algn="just">
              <a:lnSpc>
                <a:spcPct val="80000"/>
              </a:lnSpc>
              <a:buNone/>
            </a:pPr>
            <a:r>
              <a:rPr lang="en-US" sz="2000" dirty="0">
                <a:solidFill>
                  <a:schemeClr val="bg2">
                    <a:lumMod val="75000"/>
                  </a:schemeClr>
                </a:solidFill>
              </a:rPr>
              <a:t>      TV talk shows.  When the resolution passes have some follow-up  </a:t>
            </a:r>
          </a:p>
          <a:p>
            <a:pPr marL="0" indent="0" algn="just">
              <a:lnSpc>
                <a:spcPct val="80000"/>
              </a:lnSpc>
              <a:buNone/>
            </a:pPr>
            <a:r>
              <a:rPr lang="en-US" sz="2000" dirty="0">
                <a:solidFill>
                  <a:schemeClr val="bg2">
                    <a:lumMod val="75000"/>
                  </a:schemeClr>
                </a:solidFill>
              </a:rPr>
              <a:t>      publicity.</a:t>
            </a:r>
          </a:p>
          <a:p>
            <a:pPr marL="0" indent="0" algn="just">
              <a:lnSpc>
                <a:spcPct val="80000"/>
              </a:lnSpc>
              <a:buNone/>
            </a:pPr>
            <a:r>
              <a:rPr lang="en-US" sz="2000" dirty="0">
                <a:solidFill>
                  <a:schemeClr val="bg2">
                    <a:lumMod val="75000"/>
                  </a:schemeClr>
                </a:solidFill>
              </a:rPr>
              <a:t>8.  </a:t>
            </a:r>
            <a:r>
              <a:rPr lang="en-US" sz="2400" b="1" dirty="0">
                <a:solidFill>
                  <a:schemeClr val="bg2">
                    <a:lumMod val="75000"/>
                  </a:schemeClr>
                </a:solidFill>
              </a:rPr>
              <a:t>Organize, Organize, Organize</a:t>
            </a:r>
            <a:r>
              <a:rPr lang="mr-IN" sz="2400" b="1" dirty="0">
                <a:solidFill>
                  <a:schemeClr val="bg2">
                    <a:lumMod val="75000"/>
                  </a:schemeClr>
                </a:solidFill>
              </a:rPr>
              <a:t>…</a:t>
            </a:r>
            <a:endParaRPr lang="en-US" sz="2000" dirty="0">
              <a:solidFill>
                <a:schemeClr val="bg2">
                  <a:lumMod val="75000"/>
                </a:schemeClr>
              </a:solidFill>
            </a:endParaRPr>
          </a:p>
          <a:p>
            <a:pPr marL="0" indent="0" algn="ctr">
              <a:lnSpc>
                <a:spcPct val="80000"/>
              </a:lnSpc>
              <a:buNone/>
            </a:pPr>
            <a:r>
              <a:rPr lang="en-US" sz="1200" dirty="0">
                <a:solidFill>
                  <a:schemeClr val="bg2">
                    <a:lumMod val="75000"/>
                  </a:schemeClr>
                </a:solidFill>
              </a:rPr>
              <a:t>Rebecca </a:t>
            </a:r>
            <a:r>
              <a:rPr lang="en-US" sz="1200" dirty="0" err="1">
                <a:solidFill>
                  <a:schemeClr val="bg2">
                    <a:lumMod val="75000"/>
                  </a:schemeClr>
                </a:solidFill>
              </a:rPr>
              <a:t>Elgie</a:t>
            </a:r>
            <a:r>
              <a:rPr lang="en-US" sz="1200" dirty="0">
                <a:solidFill>
                  <a:schemeClr val="bg2">
                    <a:lumMod val="75000"/>
                  </a:schemeClr>
                </a:solidFill>
              </a:rPr>
              <a:t>, Single Payer New York, Finger Lakes for New York Health, Ithaca, NY</a:t>
            </a:r>
          </a:p>
          <a:p>
            <a:pPr marL="0" indent="0" algn="ctr">
              <a:lnSpc>
                <a:spcPct val="80000"/>
              </a:lnSpc>
              <a:buNone/>
            </a:pPr>
            <a:endParaRPr lang="en-US" sz="1200" dirty="0">
              <a:solidFill>
                <a:schemeClr val="bg2">
                  <a:lumMod val="75000"/>
                </a:schemeClr>
              </a:solidFill>
            </a:endParaRPr>
          </a:p>
        </p:txBody>
      </p:sp>
    </p:spTree>
    <p:extLst>
      <p:ext uri="{BB962C8B-B14F-4D97-AF65-F5344CB8AC3E}">
        <p14:creationId xmlns:p14="http://schemas.microsoft.com/office/powerpoint/2010/main" val="2069510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6"/>
            <a:ext cx="8229600" cy="1143000"/>
          </a:xfrm>
        </p:spPr>
        <p:txBody>
          <a:bodyPr>
            <a:normAutofit/>
          </a:bodyPr>
          <a:lstStyle/>
          <a:p>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National Single Payer Resources</a:t>
            </a:r>
            <a:endParaRPr lang="en-US" sz="3200" dirty="0"/>
          </a:p>
        </p:txBody>
      </p:sp>
      <p:sp>
        <p:nvSpPr>
          <p:cNvPr id="3" name="Content Placeholder 2"/>
          <p:cNvSpPr>
            <a:spLocks noGrp="1"/>
          </p:cNvSpPr>
          <p:nvPr>
            <p:ph idx="1"/>
          </p:nvPr>
        </p:nvSpPr>
        <p:spPr>
          <a:xfrm>
            <a:off x="457200" y="1349377"/>
            <a:ext cx="8229600" cy="5076824"/>
          </a:xfrm>
        </p:spPr>
        <p:txBody>
          <a:bodyPr>
            <a:normAutofit fontScale="85000" lnSpcReduction="20000"/>
          </a:bodyPr>
          <a:lstStyle/>
          <a:p>
            <a:endParaRPr lang="en-US" sz="2600" dirty="0">
              <a:solidFill>
                <a:schemeClr val="tx2">
                  <a:lumMod val="75000"/>
                </a:schemeClr>
              </a:solidFill>
            </a:endParaRPr>
          </a:p>
          <a:p>
            <a:r>
              <a:rPr lang="en-US" sz="2800" b="1" dirty="0">
                <a:solidFill>
                  <a:schemeClr val="bg2">
                    <a:lumMod val="75000"/>
                  </a:schemeClr>
                </a:solidFill>
              </a:rPr>
              <a:t>Physicians for National Program (PNHP)</a:t>
            </a:r>
          </a:p>
          <a:p>
            <a:pPr marL="0" indent="0">
              <a:buNone/>
            </a:pPr>
            <a:r>
              <a:rPr lang="en-US" sz="2800" dirty="0">
                <a:solidFill>
                  <a:schemeClr val="bg2">
                    <a:lumMod val="75000"/>
                  </a:schemeClr>
                </a:solidFill>
              </a:rPr>
              <a:t>     29 E Madison Suite 602, Chicago, IL 60602 </a:t>
            </a:r>
          </a:p>
          <a:p>
            <a:pPr marL="0" indent="0">
              <a:buNone/>
            </a:pPr>
            <a:r>
              <a:rPr lang="en-US" sz="2800" dirty="0">
                <a:solidFill>
                  <a:schemeClr val="bg2">
                    <a:lumMod val="75000"/>
                  </a:schemeClr>
                </a:solidFill>
              </a:rPr>
              <a:t>     Phone:  (312) 782-6006   Fax:  (312) 782-6007</a:t>
            </a:r>
          </a:p>
          <a:p>
            <a:pPr marL="0" indent="0">
              <a:buNone/>
            </a:pPr>
            <a:r>
              <a:rPr lang="en-US" sz="2800" dirty="0">
                <a:solidFill>
                  <a:schemeClr val="bg2">
                    <a:lumMod val="75000"/>
                  </a:schemeClr>
                </a:solidFill>
              </a:rPr>
              <a:t>     Email:  </a:t>
            </a:r>
            <a:r>
              <a:rPr lang="en-US" sz="2800" dirty="0">
                <a:solidFill>
                  <a:schemeClr val="bg2">
                    <a:lumMod val="75000"/>
                  </a:schemeClr>
                </a:solidFill>
                <a:hlinkClick r:id="rId3"/>
              </a:rPr>
              <a:t>info@pnhp.org</a:t>
            </a:r>
            <a:r>
              <a:rPr lang="en-US" sz="2800" dirty="0">
                <a:solidFill>
                  <a:schemeClr val="bg2">
                    <a:lumMod val="75000"/>
                  </a:schemeClr>
                </a:solidFill>
              </a:rPr>
              <a:t>  </a:t>
            </a:r>
          </a:p>
          <a:p>
            <a:pPr marL="0" indent="0">
              <a:buNone/>
            </a:pPr>
            <a:r>
              <a:rPr lang="en-US" sz="2800" dirty="0">
                <a:solidFill>
                  <a:schemeClr val="bg2">
                    <a:lumMod val="75000"/>
                  </a:schemeClr>
                </a:solidFill>
              </a:rPr>
              <a:t>     Website:  </a:t>
            </a:r>
            <a:r>
              <a:rPr lang="en-US" sz="2800" dirty="0">
                <a:solidFill>
                  <a:schemeClr val="bg2">
                    <a:lumMod val="75000"/>
                  </a:schemeClr>
                </a:solidFill>
                <a:hlinkClick r:id="rId4"/>
              </a:rPr>
              <a:t>http://www.pnhp.org/</a:t>
            </a:r>
            <a:endParaRPr lang="en-US" sz="2800" dirty="0">
              <a:solidFill>
                <a:schemeClr val="bg2">
                  <a:lumMod val="75000"/>
                </a:schemeClr>
              </a:solidFill>
            </a:endParaRPr>
          </a:p>
          <a:p>
            <a:pPr marL="0" indent="0">
              <a:buNone/>
            </a:pPr>
            <a:endParaRPr lang="en-US" sz="2800" dirty="0">
              <a:solidFill>
                <a:schemeClr val="bg2">
                  <a:lumMod val="75000"/>
                </a:schemeClr>
              </a:solidFill>
            </a:endParaRPr>
          </a:p>
          <a:p>
            <a:r>
              <a:rPr lang="en-US" sz="2800" b="1" dirty="0">
                <a:solidFill>
                  <a:schemeClr val="bg2">
                    <a:lumMod val="75000"/>
                  </a:schemeClr>
                </a:solidFill>
              </a:rPr>
              <a:t>Healthcare-NOW</a:t>
            </a:r>
          </a:p>
          <a:p>
            <a:pPr marL="0" indent="0">
              <a:buNone/>
            </a:pPr>
            <a:r>
              <a:rPr lang="en-US" sz="2800" dirty="0">
                <a:solidFill>
                  <a:schemeClr val="bg2">
                    <a:lumMod val="75000"/>
                  </a:schemeClr>
                </a:solidFill>
              </a:rPr>
              <a:t>     9A Hamilton Place, Boston, MA  02108</a:t>
            </a:r>
          </a:p>
          <a:p>
            <a:pPr marL="0" indent="0">
              <a:buNone/>
            </a:pPr>
            <a:r>
              <a:rPr lang="en-US" sz="2800" dirty="0">
                <a:solidFill>
                  <a:schemeClr val="bg2">
                    <a:lumMod val="75000"/>
                  </a:schemeClr>
                </a:solidFill>
              </a:rPr>
              <a:t>     For all questions and press inquiries, call or email</a:t>
            </a:r>
          </a:p>
          <a:p>
            <a:pPr marL="0" indent="0">
              <a:buNone/>
            </a:pPr>
            <a:r>
              <a:rPr lang="en-US" sz="2800" dirty="0">
                <a:solidFill>
                  <a:schemeClr val="bg2">
                    <a:lumMod val="75000"/>
                  </a:schemeClr>
                </a:solidFill>
              </a:rPr>
              <a:t>     Phone:  (215) 732-2131</a:t>
            </a:r>
          </a:p>
          <a:p>
            <a:pPr marL="0" indent="0">
              <a:buNone/>
            </a:pPr>
            <a:r>
              <a:rPr lang="en-US" sz="2800" dirty="0">
                <a:solidFill>
                  <a:schemeClr val="bg2">
                    <a:lumMod val="75000"/>
                  </a:schemeClr>
                </a:solidFill>
              </a:rPr>
              <a:t>     Email:  </a:t>
            </a:r>
            <a:r>
              <a:rPr lang="en-US" sz="2800" dirty="0">
                <a:solidFill>
                  <a:schemeClr val="bg2">
                    <a:lumMod val="75000"/>
                  </a:schemeClr>
                </a:solidFill>
                <a:hlinkClick r:id="rId5"/>
              </a:rPr>
              <a:t>info@healthcare-now.org</a:t>
            </a:r>
            <a:r>
              <a:rPr lang="en-US" sz="2800" dirty="0">
                <a:solidFill>
                  <a:schemeClr val="bg2">
                    <a:lumMod val="75000"/>
                  </a:schemeClr>
                </a:solidFill>
              </a:rPr>
              <a:t>                                                    </a:t>
            </a:r>
          </a:p>
          <a:p>
            <a:pPr marL="0" indent="0">
              <a:buNone/>
            </a:pPr>
            <a:r>
              <a:rPr lang="en-US" sz="2800" dirty="0">
                <a:solidFill>
                  <a:schemeClr val="bg2">
                    <a:lumMod val="75000"/>
                  </a:schemeClr>
                </a:solidFill>
              </a:rPr>
              <a:t>     Website:  </a:t>
            </a:r>
            <a:r>
              <a:rPr lang="en-US" sz="2800" dirty="0">
                <a:solidFill>
                  <a:schemeClr val="bg2">
                    <a:lumMod val="75000"/>
                  </a:schemeClr>
                </a:solidFill>
                <a:hlinkClick r:id="rId6"/>
              </a:rPr>
              <a:t>https://www.healthcare-now.org</a:t>
            </a:r>
            <a:endParaRPr lang="en-US" sz="2800" dirty="0">
              <a:solidFill>
                <a:schemeClr val="bg2">
                  <a:lumMod val="75000"/>
                </a:schemeClr>
              </a:solidFill>
            </a:endParaRPr>
          </a:p>
          <a:p>
            <a:pPr marL="0" indent="0">
              <a:buNone/>
            </a:pPr>
            <a:r>
              <a:rPr lang="en-US" sz="2400" u="sng" dirty="0">
                <a:hlinkClick r:id="rId5"/>
              </a:rPr>
              <a:t> </a:t>
            </a:r>
            <a:endParaRPr lang="en-US" sz="2400" u="sng" dirty="0">
              <a:solidFill>
                <a:schemeClr val="tx2">
                  <a:lumMod val="75000"/>
                </a:schemeClr>
              </a:solidFill>
            </a:endParaRPr>
          </a:p>
        </p:txBody>
      </p:sp>
    </p:spTree>
    <p:extLst>
      <p:ext uri="{BB962C8B-B14F-4D97-AF65-F5344CB8AC3E}">
        <p14:creationId xmlns:p14="http://schemas.microsoft.com/office/powerpoint/2010/main" val="34206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400"/>
            <a:ext cx="8229600" cy="525460"/>
          </a:xfrm>
        </p:spPr>
        <p:txBody>
          <a:bodyPr>
            <a:noAutofit/>
          </a:bodyPr>
          <a:lstStyle/>
          <a:p>
            <a:b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br>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Oregon State Single Payer Resources</a:t>
            </a:r>
            <a:b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br>
            <a:endParaRPr lang="en-US" sz="3200" b="1" dirty="0"/>
          </a:p>
        </p:txBody>
      </p:sp>
      <p:sp>
        <p:nvSpPr>
          <p:cNvPr id="3" name="Content Placeholder 2"/>
          <p:cNvSpPr>
            <a:spLocks noGrp="1"/>
          </p:cNvSpPr>
          <p:nvPr>
            <p:ph idx="1"/>
          </p:nvPr>
        </p:nvSpPr>
        <p:spPr>
          <a:xfrm>
            <a:off x="457200" y="876300"/>
            <a:ext cx="8585200" cy="6070600"/>
          </a:xfrm>
        </p:spPr>
        <p:txBody>
          <a:bodyPr>
            <a:noAutofit/>
          </a:bodyPr>
          <a:lstStyle/>
          <a:p>
            <a:pPr indent="-285750">
              <a:lnSpc>
                <a:spcPct val="80000"/>
              </a:lnSpc>
            </a:pPr>
            <a:r>
              <a:rPr lang="en-US" sz="2000" b="1" dirty="0">
                <a:solidFill>
                  <a:schemeClr val="bg1"/>
                </a:solidFill>
              </a:rPr>
              <a:t>Joint Task Force on Universal Health Care</a:t>
            </a:r>
            <a:endParaRPr lang="en-US" sz="2000" dirty="0">
              <a:solidFill>
                <a:schemeClr val="bg1"/>
              </a:solidFill>
            </a:endParaRPr>
          </a:p>
          <a:p>
            <a:pPr marL="57150" indent="0">
              <a:lnSpc>
                <a:spcPct val="80000"/>
              </a:lnSpc>
              <a:buNone/>
            </a:pPr>
            <a:r>
              <a:rPr lang="en-US" sz="2000" dirty="0">
                <a:solidFill>
                  <a:schemeClr val="bg1"/>
                </a:solidFill>
              </a:rPr>
              <a:t>    900 Court Street NE, Room 453, Salem, OR 97301. </a:t>
            </a:r>
          </a:p>
          <a:p>
            <a:pPr marL="57150" indent="0">
              <a:lnSpc>
                <a:spcPct val="80000"/>
              </a:lnSpc>
              <a:buNone/>
            </a:pPr>
            <a:r>
              <a:rPr lang="en-US" sz="2000" dirty="0">
                <a:solidFill>
                  <a:schemeClr val="bg1"/>
                </a:solidFill>
              </a:rPr>
              <a:t>    Testimony is posted online to the Oregon Legislative Information System                        </a:t>
            </a:r>
          </a:p>
          <a:p>
            <a:pPr marL="57150" indent="0">
              <a:lnSpc>
                <a:spcPct val="80000"/>
              </a:lnSpc>
              <a:buNone/>
            </a:pPr>
            <a:r>
              <a:rPr lang="en-US" sz="2000" dirty="0">
                <a:solidFill>
                  <a:schemeClr val="bg1"/>
                </a:solidFill>
              </a:rPr>
              <a:t>    (OLIS) as part of the legislative record and made publicly available</a:t>
            </a:r>
            <a:r>
              <a:rPr lang="en-US" sz="2000" dirty="0">
                <a:solidFill>
                  <a:schemeClr val="bg1"/>
                </a:solidFill>
                <a:hlinkClick r:id="" action="ppaction://noaction"/>
              </a:rPr>
              <a:t>                                                                                                                                     </a:t>
            </a:r>
          </a:p>
          <a:p>
            <a:pPr marL="57150" indent="0" algn="ctr">
              <a:lnSpc>
                <a:spcPct val="80000"/>
              </a:lnSpc>
              <a:buNone/>
            </a:pPr>
            <a:r>
              <a:rPr lang="en-US" sz="2000" dirty="0">
                <a:solidFill>
                  <a:schemeClr val="bg1"/>
                </a:solidFill>
                <a:hlinkClick r:id="rId3"/>
              </a:rPr>
              <a:t>https://olis.oregonlegislature.gov/liz/2019I1/Committees/JTFUHC/Overview</a:t>
            </a:r>
            <a:r>
              <a:rPr lang="en-US" sz="2000" dirty="0">
                <a:solidFill>
                  <a:schemeClr val="bg1"/>
                </a:solidFill>
              </a:rPr>
              <a:t> </a:t>
            </a:r>
            <a:r>
              <a:rPr lang="en-US" sz="2000" dirty="0">
                <a:solidFill>
                  <a:srgbClr val="000000"/>
                </a:solidFill>
              </a:rPr>
              <a:t>Written Testimony E-mail: </a:t>
            </a:r>
            <a:r>
              <a:rPr lang="en-US" sz="2000" u="sng" dirty="0">
                <a:solidFill>
                  <a:srgbClr val="000000"/>
                </a:solidFill>
                <a:hlinkClick r:id="rId4" action="ppaction://hlinkfile"/>
              </a:rPr>
              <a:t>JTFUHC.exhibits@oregonlegislature.gov</a:t>
            </a:r>
            <a:endParaRPr lang="en-US" sz="2000" u="sng" dirty="0">
              <a:solidFill>
                <a:srgbClr val="000000"/>
              </a:solidFill>
            </a:endParaRPr>
          </a:p>
          <a:p>
            <a:pPr marL="57150" indent="0" algn="ctr">
              <a:lnSpc>
                <a:spcPct val="80000"/>
              </a:lnSpc>
              <a:buNone/>
            </a:pPr>
            <a:endParaRPr lang="en-US" sz="2000" b="1" dirty="0">
              <a:solidFill>
                <a:schemeClr val="bg1"/>
              </a:solidFill>
            </a:endParaRPr>
          </a:p>
          <a:p>
            <a:pPr indent="-285750">
              <a:lnSpc>
                <a:spcPct val="80000"/>
              </a:lnSpc>
            </a:pPr>
            <a:r>
              <a:rPr lang="en-US" sz="2000" b="1" dirty="0">
                <a:solidFill>
                  <a:schemeClr val="bg1"/>
                </a:solidFill>
              </a:rPr>
              <a:t>Oregon PNHP Chapters</a:t>
            </a:r>
          </a:p>
          <a:p>
            <a:pPr marL="57150" indent="0">
              <a:lnSpc>
                <a:spcPct val="80000"/>
              </a:lnSpc>
              <a:buNone/>
            </a:pPr>
            <a:r>
              <a:rPr lang="en-US" sz="2000" b="1" dirty="0">
                <a:solidFill>
                  <a:schemeClr val="bg1"/>
                </a:solidFill>
              </a:rPr>
              <a:t>  </a:t>
            </a:r>
            <a:r>
              <a:rPr lang="en-US" sz="2000" b="1" dirty="0">
                <a:solidFill>
                  <a:srgbClr val="000000"/>
                </a:solidFill>
              </a:rPr>
              <a:t>   </a:t>
            </a:r>
            <a:r>
              <a:rPr lang="en-US" sz="2000" dirty="0">
                <a:solidFill>
                  <a:srgbClr val="000000"/>
                </a:solidFill>
              </a:rPr>
              <a:t>President: Peter </a:t>
            </a:r>
            <a:r>
              <a:rPr lang="en-US" sz="2000" dirty="0" err="1">
                <a:solidFill>
                  <a:srgbClr val="000000"/>
                </a:solidFill>
              </a:rPr>
              <a:t>Mahr</a:t>
            </a:r>
            <a:r>
              <a:rPr lang="en-US" sz="2000" dirty="0">
                <a:solidFill>
                  <a:srgbClr val="000000"/>
                </a:solidFill>
              </a:rPr>
              <a:t>, MD</a:t>
            </a:r>
            <a:br>
              <a:rPr lang="en-US" sz="2000" dirty="0">
                <a:solidFill>
                  <a:srgbClr val="000000"/>
                </a:solidFill>
              </a:rPr>
            </a:br>
            <a:r>
              <a:rPr lang="en-US" sz="2000" dirty="0">
                <a:solidFill>
                  <a:srgbClr val="000000"/>
                </a:solidFill>
              </a:rPr>
              <a:t>     1417 SE Clinton St., Portland, OR  97202</a:t>
            </a:r>
            <a:br>
              <a:rPr lang="en-US" sz="2000" dirty="0">
                <a:solidFill>
                  <a:srgbClr val="000000"/>
                </a:solidFill>
              </a:rPr>
            </a:br>
            <a:r>
              <a:rPr lang="en-US" sz="2000" dirty="0">
                <a:solidFill>
                  <a:srgbClr val="000000"/>
                </a:solidFill>
              </a:rPr>
              <a:t>     Phone:   503-358-1715</a:t>
            </a:r>
            <a:br>
              <a:rPr lang="en-US" sz="2000" dirty="0">
                <a:solidFill>
                  <a:srgbClr val="000000"/>
                </a:solidFill>
              </a:rPr>
            </a:br>
            <a:r>
              <a:rPr lang="en-US" sz="2000" dirty="0">
                <a:solidFill>
                  <a:srgbClr val="000000"/>
                </a:solidFill>
              </a:rPr>
              <a:t>     Email:   </a:t>
            </a:r>
            <a:r>
              <a:rPr lang="en-US" sz="2000" u="sng" dirty="0">
                <a:hlinkClick r:id="rId5"/>
              </a:rPr>
              <a:t>peter@pnhporegon.org</a:t>
            </a:r>
            <a:endParaRPr lang="en-US" sz="2000" u="sng" dirty="0"/>
          </a:p>
          <a:p>
            <a:pPr marL="57150" indent="0">
              <a:lnSpc>
                <a:spcPct val="80000"/>
              </a:lnSpc>
              <a:buNone/>
            </a:pPr>
            <a:r>
              <a:rPr lang="en-US" sz="2000" dirty="0">
                <a:solidFill>
                  <a:srgbClr val="000000"/>
                </a:solidFill>
              </a:rPr>
              <a:t>     Website:  </a:t>
            </a:r>
            <a:r>
              <a:rPr lang="en-US" sz="2000" dirty="0">
                <a:solidFill>
                  <a:srgbClr val="000000"/>
                </a:solidFill>
                <a:hlinkClick r:id="rId6"/>
              </a:rPr>
              <a:t>http://pnhporegon.org</a:t>
            </a:r>
            <a:endParaRPr lang="en-US" sz="2000" dirty="0">
              <a:solidFill>
                <a:srgbClr val="000000"/>
              </a:solidFill>
            </a:endParaRPr>
          </a:p>
          <a:p>
            <a:pPr marL="57150" indent="0">
              <a:lnSpc>
                <a:spcPct val="80000"/>
              </a:lnSpc>
              <a:buNone/>
            </a:pPr>
            <a:endParaRPr lang="en-US" sz="2000" dirty="0">
              <a:solidFill>
                <a:schemeClr val="bg1"/>
              </a:solidFill>
            </a:endParaRPr>
          </a:p>
          <a:p>
            <a:r>
              <a:rPr lang="en-US" sz="2000" b="1" dirty="0">
                <a:solidFill>
                  <a:srgbClr val="000000"/>
                </a:solidFill>
              </a:rPr>
              <a:t>Health Care for All Oregon (HCAO)</a:t>
            </a:r>
          </a:p>
          <a:p>
            <a:pPr marL="0" indent="0">
              <a:lnSpc>
                <a:spcPct val="80000"/>
              </a:lnSpc>
              <a:buNone/>
            </a:pPr>
            <a:r>
              <a:rPr lang="en-US" sz="2000" dirty="0">
                <a:solidFill>
                  <a:srgbClr val="000000"/>
                </a:solidFill>
              </a:rPr>
              <a:t>      1443 SE 122nd Ave., Portland, OR  97233</a:t>
            </a:r>
          </a:p>
          <a:p>
            <a:pPr marL="0" indent="0">
              <a:lnSpc>
                <a:spcPct val="80000"/>
              </a:lnSpc>
              <a:buNone/>
            </a:pPr>
            <a:r>
              <a:rPr lang="en-US" sz="2000" dirty="0">
                <a:solidFill>
                  <a:srgbClr val="000000"/>
                </a:solidFill>
              </a:rPr>
              <a:t>      Phone:  503-206-6709</a:t>
            </a:r>
          </a:p>
          <a:p>
            <a:pPr marL="0" indent="0">
              <a:lnSpc>
                <a:spcPct val="80000"/>
              </a:lnSpc>
              <a:buNone/>
            </a:pPr>
            <a:r>
              <a:rPr lang="en-US" sz="2000" dirty="0">
                <a:solidFill>
                  <a:srgbClr val="000000"/>
                </a:solidFill>
              </a:rPr>
              <a:t>      Email:  </a:t>
            </a:r>
            <a:r>
              <a:rPr lang="en-US" sz="2000" dirty="0">
                <a:solidFill>
                  <a:srgbClr val="000000"/>
                </a:solidFill>
                <a:hlinkClick r:id="rId7"/>
              </a:rPr>
              <a:t>info@hcao.org</a:t>
            </a:r>
            <a:endParaRPr lang="en-US" sz="2000" dirty="0">
              <a:solidFill>
                <a:srgbClr val="000000"/>
              </a:solidFill>
            </a:endParaRPr>
          </a:p>
          <a:p>
            <a:pPr marL="0" indent="0">
              <a:lnSpc>
                <a:spcPct val="80000"/>
              </a:lnSpc>
              <a:buNone/>
            </a:pPr>
            <a:r>
              <a:rPr lang="en-US" sz="2000" dirty="0">
                <a:solidFill>
                  <a:srgbClr val="000000"/>
                </a:solidFill>
              </a:rPr>
              <a:t>      Website:  </a:t>
            </a:r>
            <a:r>
              <a:rPr lang="en-US" sz="2000" dirty="0">
                <a:solidFill>
                  <a:srgbClr val="000000"/>
                </a:solidFill>
                <a:hlinkClick r:id="rId8"/>
              </a:rPr>
              <a:t>https://www.hcao.org</a:t>
            </a:r>
            <a:endParaRPr lang="en-US" sz="2000" dirty="0">
              <a:solidFill>
                <a:srgbClr val="000000"/>
              </a:solidFill>
            </a:endParaRPr>
          </a:p>
          <a:p>
            <a:pPr marL="0" indent="0">
              <a:lnSpc>
                <a:spcPct val="80000"/>
              </a:lnSpc>
              <a:buNone/>
            </a:pPr>
            <a:endParaRPr lang="en-US" sz="2400" dirty="0">
              <a:solidFill>
                <a:srgbClr val="000000"/>
              </a:solidFill>
            </a:endParaRPr>
          </a:p>
          <a:p>
            <a:pPr>
              <a:lnSpc>
                <a:spcPct val="80000"/>
              </a:lnSpc>
            </a:pPr>
            <a:r>
              <a:rPr lang="en-US" sz="2400" dirty="0"/>
              <a:t> </a:t>
            </a:r>
          </a:p>
          <a:p>
            <a:pPr>
              <a:lnSpc>
                <a:spcPct val="80000"/>
              </a:lnSpc>
            </a:pPr>
            <a:endParaRPr lang="en-US" sz="1700" b="1" dirty="0">
              <a:solidFill>
                <a:schemeClr val="bg2">
                  <a:lumMod val="75000"/>
                </a:schemeClr>
              </a:solidFill>
            </a:endParaRPr>
          </a:p>
          <a:p>
            <a:pPr marL="0" indent="0">
              <a:lnSpc>
                <a:spcPct val="80000"/>
              </a:lnSpc>
              <a:buNone/>
            </a:pPr>
            <a:r>
              <a:rPr lang="en-US" sz="1700" dirty="0">
                <a:solidFill>
                  <a:schemeClr val="bg2">
                    <a:lumMod val="75000"/>
                  </a:schemeClr>
                </a:solidFill>
              </a:rPr>
              <a:t>     </a:t>
            </a:r>
            <a:endParaRPr lang="pl-PL" sz="1700" dirty="0">
              <a:solidFill>
                <a:schemeClr val="tx2">
                  <a:lumMod val="75000"/>
                </a:schemeClr>
              </a:solidFill>
            </a:endParaRPr>
          </a:p>
        </p:txBody>
      </p:sp>
    </p:spTree>
    <p:extLst>
      <p:ext uri="{BB962C8B-B14F-4D97-AF65-F5344CB8AC3E}">
        <p14:creationId xmlns:p14="http://schemas.microsoft.com/office/powerpoint/2010/main" val="607364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Rural Resources</a:t>
            </a:r>
            <a:endParaRPr lang="en-US" sz="3200" dirty="0"/>
          </a:p>
        </p:txBody>
      </p:sp>
      <p:sp>
        <p:nvSpPr>
          <p:cNvPr id="3" name="Content Placeholder 2"/>
          <p:cNvSpPr>
            <a:spLocks noGrp="1"/>
          </p:cNvSpPr>
          <p:nvPr>
            <p:ph idx="1"/>
          </p:nvPr>
        </p:nvSpPr>
        <p:spPr>
          <a:xfrm>
            <a:off x="457200" y="876300"/>
            <a:ext cx="8229600" cy="5981700"/>
          </a:xfrm>
        </p:spPr>
        <p:txBody>
          <a:bodyPr>
            <a:normAutofit/>
          </a:bodyPr>
          <a:lstStyle/>
          <a:p>
            <a:r>
              <a:rPr lang="en-US" sz="2000" b="1" dirty="0">
                <a:solidFill>
                  <a:schemeClr val="bg2">
                    <a:lumMod val="75000"/>
                  </a:schemeClr>
                </a:solidFill>
              </a:rPr>
              <a:t>Oregon Office of Rural Health</a:t>
            </a:r>
          </a:p>
          <a:p>
            <a:pPr marL="0" indent="0">
              <a:buNone/>
            </a:pPr>
            <a:r>
              <a:rPr lang="en-US" sz="2000" dirty="0">
                <a:solidFill>
                  <a:schemeClr val="bg2">
                    <a:lumMod val="75000"/>
                  </a:schemeClr>
                </a:solidFill>
              </a:rPr>
              <a:t>     3030 South Moody Avenue   Suite 200</a:t>
            </a:r>
          </a:p>
          <a:p>
            <a:pPr marL="0" indent="0">
              <a:buNone/>
            </a:pPr>
            <a:r>
              <a:rPr lang="en-US" sz="2000" dirty="0">
                <a:solidFill>
                  <a:schemeClr val="bg2">
                    <a:lumMod val="75000"/>
                  </a:schemeClr>
                </a:solidFill>
              </a:rPr>
              <a:t>     Portland, OR  97201</a:t>
            </a:r>
          </a:p>
          <a:p>
            <a:pPr marL="0" indent="0">
              <a:buNone/>
            </a:pPr>
            <a:r>
              <a:rPr lang="en-US" sz="2000" dirty="0">
                <a:solidFill>
                  <a:schemeClr val="bg2">
                    <a:lumMod val="75000"/>
                  </a:schemeClr>
                </a:solidFill>
              </a:rPr>
              <a:t>     Phone:  503-494-4450   Toll Free: 1-866-673-4376  </a:t>
            </a:r>
          </a:p>
          <a:p>
            <a:pPr marL="0" indent="0">
              <a:buNone/>
            </a:pPr>
            <a:r>
              <a:rPr lang="en-US" sz="2000" dirty="0">
                <a:solidFill>
                  <a:schemeClr val="bg2">
                    <a:lumMod val="75000"/>
                  </a:schemeClr>
                </a:solidFill>
              </a:rPr>
              <a:t>     Fax:  503-494-4798</a:t>
            </a:r>
          </a:p>
          <a:p>
            <a:pPr marL="0" indent="0">
              <a:buNone/>
            </a:pPr>
            <a:r>
              <a:rPr lang="en-US" sz="2000" dirty="0">
                <a:solidFill>
                  <a:schemeClr val="bg2">
                    <a:lumMod val="75000"/>
                  </a:schemeClr>
                </a:solidFill>
              </a:rPr>
              <a:t>     E-mail: </a:t>
            </a:r>
            <a:r>
              <a:rPr lang="de-DE" sz="2000" dirty="0">
                <a:solidFill>
                  <a:schemeClr val="bg2">
                    <a:lumMod val="75000"/>
                  </a:schemeClr>
                </a:solidFill>
                <a:hlinkClick r:id="rId2"/>
              </a:rPr>
              <a:t>ruralweb@ohsu.edu</a:t>
            </a:r>
            <a:r>
              <a:rPr lang="en-US" sz="2000" dirty="0">
                <a:solidFill>
                  <a:schemeClr val="bg2">
                    <a:lumMod val="75000"/>
                  </a:schemeClr>
                </a:solidFill>
              </a:rPr>
              <a:t> </a:t>
            </a:r>
          </a:p>
          <a:p>
            <a:pPr marL="0" indent="0">
              <a:buNone/>
            </a:pPr>
            <a:r>
              <a:rPr lang="en-US" sz="2000" dirty="0">
                <a:solidFill>
                  <a:schemeClr val="bg2">
                    <a:lumMod val="75000"/>
                  </a:schemeClr>
                </a:solidFill>
              </a:rPr>
              <a:t>     Website:  </a:t>
            </a:r>
            <a:r>
              <a:rPr lang="en-US" sz="2000" dirty="0">
                <a:solidFill>
                  <a:schemeClr val="bg2">
                    <a:lumMod val="75000"/>
                  </a:schemeClr>
                </a:solidFill>
                <a:hlinkClick r:id="rId3"/>
              </a:rPr>
              <a:t>https://www.ohsu.edu/oregon-office-of-rural-health</a:t>
            </a:r>
            <a:endParaRPr lang="en-US" sz="2000" dirty="0">
              <a:solidFill>
                <a:schemeClr val="bg2">
                  <a:lumMod val="75000"/>
                </a:schemeClr>
              </a:solidFill>
            </a:endParaRPr>
          </a:p>
          <a:p>
            <a:pPr marL="0" indent="0">
              <a:buNone/>
            </a:pPr>
            <a:endParaRPr lang="en-US" sz="2000" dirty="0">
              <a:solidFill>
                <a:schemeClr val="bg2">
                  <a:lumMod val="75000"/>
                </a:schemeClr>
              </a:solidFill>
            </a:endParaRPr>
          </a:p>
          <a:p>
            <a:r>
              <a:rPr lang="en-US" sz="2000" b="1" dirty="0">
                <a:solidFill>
                  <a:schemeClr val="bg2">
                    <a:lumMod val="75000"/>
                  </a:schemeClr>
                </a:solidFill>
              </a:rPr>
              <a:t>Rural Health Information Hub</a:t>
            </a:r>
          </a:p>
          <a:p>
            <a:pPr marL="0" indent="0">
              <a:buNone/>
            </a:pPr>
            <a:r>
              <a:rPr lang="en-US" sz="2000" dirty="0">
                <a:solidFill>
                  <a:schemeClr val="bg2">
                    <a:lumMod val="75000"/>
                  </a:schemeClr>
                </a:solidFill>
              </a:rPr>
              <a:t>      School of Medicine and Health Sciences, Suite E231</a:t>
            </a:r>
          </a:p>
          <a:p>
            <a:pPr marL="0" indent="0">
              <a:buNone/>
            </a:pPr>
            <a:r>
              <a:rPr lang="en-US" sz="2000" dirty="0">
                <a:solidFill>
                  <a:schemeClr val="bg2">
                    <a:lumMod val="75000"/>
                  </a:schemeClr>
                </a:solidFill>
              </a:rPr>
              <a:t>     Grand Forks, ND  58202-9037</a:t>
            </a:r>
          </a:p>
          <a:p>
            <a:pPr marL="0" indent="0">
              <a:buNone/>
            </a:pPr>
            <a:r>
              <a:rPr lang="en-US" sz="2000" dirty="0">
                <a:solidFill>
                  <a:schemeClr val="bg2">
                    <a:lumMod val="75000"/>
                  </a:schemeClr>
                </a:solidFill>
              </a:rPr>
              <a:t>     Phone:  1-800-270-1898</a:t>
            </a:r>
          </a:p>
          <a:p>
            <a:pPr marL="0" indent="0">
              <a:buNone/>
            </a:pPr>
            <a:r>
              <a:rPr lang="en-US" sz="2000" dirty="0">
                <a:solidFill>
                  <a:schemeClr val="bg2">
                    <a:lumMod val="75000"/>
                  </a:schemeClr>
                </a:solidFill>
              </a:rPr>
              <a:t>      E-mail:  </a:t>
            </a:r>
            <a:r>
              <a:rPr lang="en-US" sz="2000" dirty="0">
                <a:solidFill>
                  <a:schemeClr val="bg2">
                    <a:lumMod val="75000"/>
                  </a:schemeClr>
                </a:solidFill>
                <a:hlinkClick r:id="rId4"/>
              </a:rPr>
              <a:t>info@ruralhealthinfo.org</a:t>
            </a:r>
            <a:endParaRPr lang="en-US" sz="2000" dirty="0">
              <a:solidFill>
                <a:schemeClr val="bg2">
                  <a:lumMod val="75000"/>
                </a:schemeClr>
              </a:solidFill>
            </a:endParaRPr>
          </a:p>
          <a:p>
            <a:pPr marL="0" indent="0">
              <a:buNone/>
            </a:pPr>
            <a:r>
              <a:rPr lang="en-US" sz="2000" dirty="0">
                <a:solidFill>
                  <a:schemeClr val="bg2">
                    <a:lumMod val="75000"/>
                  </a:schemeClr>
                </a:solidFill>
              </a:rPr>
              <a:t>     Website:   </a:t>
            </a:r>
            <a:r>
              <a:rPr lang="en-US" sz="2000" dirty="0">
                <a:solidFill>
                  <a:schemeClr val="bg2">
                    <a:lumMod val="75000"/>
                  </a:schemeClr>
                </a:solidFill>
                <a:hlinkClick r:id="rId5"/>
              </a:rPr>
              <a:t>https://www.ruralhealthinfo.org</a:t>
            </a:r>
            <a:endParaRPr lang="en-US" sz="2000" dirty="0">
              <a:solidFill>
                <a:schemeClr val="bg2">
                  <a:lumMod val="75000"/>
                </a:schemeClr>
              </a:solidFill>
            </a:endParaRPr>
          </a:p>
          <a:p>
            <a:pPr marL="0" indent="0">
              <a:buNone/>
            </a:pPr>
            <a:endParaRPr lang="en-US" sz="2000" dirty="0">
              <a:solidFill>
                <a:schemeClr val="bg2">
                  <a:lumMod val="75000"/>
                </a:schemeClr>
              </a:solidFill>
            </a:endParaRPr>
          </a:p>
          <a:p>
            <a:pPr marL="0" indent="0">
              <a:buNone/>
            </a:pPr>
            <a:endParaRPr lang="en-US" sz="2000" b="1" dirty="0">
              <a:solidFill>
                <a:schemeClr val="bg2">
                  <a:lumMod val="75000"/>
                </a:schemeClr>
              </a:solidFill>
            </a:endParaRPr>
          </a:p>
          <a:p>
            <a:pPr marL="0" indent="0">
              <a:buNone/>
            </a:pPr>
            <a:endParaRPr lang="en-US" sz="2000" dirty="0">
              <a:solidFill>
                <a:schemeClr val="bg2">
                  <a:lumMod val="75000"/>
                </a:schemeClr>
              </a:solidFill>
            </a:endParaRPr>
          </a:p>
        </p:txBody>
      </p:sp>
    </p:spTree>
    <p:extLst>
      <p:ext uri="{BB962C8B-B14F-4D97-AF65-F5344CB8AC3E}">
        <p14:creationId xmlns:p14="http://schemas.microsoft.com/office/powerpoint/2010/main" val="1004108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93762"/>
          </a:xfrm>
        </p:spPr>
        <p:txBody>
          <a:bodyPr>
            <a:normAutofit/>
          </a:bodyPr>
          <a:lstStyle/>
          <a:p>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Rural Resources</a:t>
            </a:r>
            <a:endParaRPr lang="en-US" sz="3200" dirty="0"/>
          </a:p>
        </p:txBody>
      </p:sp>
      <p:sp>
        <p:nvSpPr>
          <p:cNvPr id="3" name="Content Placeholder 2"/>
          <p:cNvSpPr>
            <a:spLocks noGrp="1"/>
          </p:cNvSpPr>
          <p:nvPr>
            <p:ph idx="1"/>
          </p:nvPr>
        </p:nvSpPr>
        <p:spPr>
          <a:xfrm>
            <a:off x="457200" y="1308099"/>
            <a:ext cx="8229600" cy="5549901"/>
          </a:xfrm>
        </p:spPr>
        <p:txBody>
          <a:bodyPr>
            <a:noAutofit/>
          </a:bodyPr>
          <a:lstStyle/>
          <a:p>
            <a:r>
              <a:rPr lang="en-US" sz="2000" b="1" dirty="0">
                <a:solidFill>
                  <a:schemeClr val="bg2">
                    <a:lumMod val="75000"/>
                  </a:schemeClr>
                </a:solidFill>
              </a:rPr>
              <a:t>National Rural Health Association</a:t>
            </a:r>
          </a:p>
          <a:p>
            <a:pPr marL="0" indent="0">
              <a:buNone/>
            </a:pPr>
            <a:r>
              <a:rPr lang="en-US" sz="2000" b="1" dirty="0">
                <a:solidFill>
                  <a:schemeClr val="bg2">
                    <a:lumMod val="75000"/>
                  </a:schemeClr>
                </a:solidFill>
              </a:rPr>
              <a:t>     </a:t>
            </a:r>
            <a:r>
              <a:rPr lang="en-US" sz="2000" dirty="0">
                <a:solidFill>
                  <a:schemeClr val="bg2">
                    <a:lumMod val="75000"/>
                  </a:schemeClr>
                </a:solidFill>
              </a:rPr>
              <a:t>7015 College Blvd     Suite 150</a:t>
            </a:r>
          </a:p>
          <a:p>
            <a:pPr marL="0" indent="0">
              <a:buNone/>
            </a:pPr>
            <a:r>
              <a:rPr lang="en-US" sz="2000" dirty="0">
                <a:solidFill>
                  <a:schemeClr val="bg2">
                    <a:lumMod val="75000"/>
                  </a:schemeClr>
                </a:solidFill>
              </a:rPr>
              <a:t>     Overland Park, KS  66211</a:t>
            </a:r>
          </a:p>
          <a:p>
            <a:pPr marL="0" indent="0">
              <a:buNone/>
            </a:pPr>
            <a:r>
              <a:rPr lang="en-US" sz="2000" dirty="0">
                <a:solidFill>
                  <a:schemeClr val="bg2">
                    <a:lumMod val="75000"/>
                  </a:schemeClr>
                </a:solidFill>
              </a:rPr>
              <a:t>     Phone:   816-756-3140  Fax:  816-756-3144</a:t>
            </a:r>
          </a:p>
          <a:p>
            <a:pPr marL="0" indent="0">
              <a:buNone/>
            </a:pPr>
            <a:r>
              <a:rPr lang="en-US" sz="2000" dirty="0">
                <a:solidFill>
                  <a:schemeClr val="bg2">
                    <a:lumMod val="75000"/>
                  </a:schemeClr>
                </a:solidFill>
              </a:rPr>
              <a:t>     E-mail:  </a:t>
            </a:r>
            <a:r>
              <a:rPr lang="mr-IN" sz="2000" dirty="0">
                <a:solidFill>
                  <a:schemeClr val="bg2">
                    <a:lumMod val="75000"/>
                  </a:schemeClr>
                </a:solidFill>
                <a:hlinkClick r:id="rId2"/>
              </a:rPr>
              <a:t>mail@nrharural.org</a:t>
            </a:r>
            <a:endParaRPr lang="en-US" sz="2000" dirty="0">
              <a:solidFill>
                <a:schemeClr val="bg2">
                  <a:lumMod val="75000"/>
                </a:schemeClr>
              </a:solidFill>
            </a:endParaRPr>
          </a:p>
          <a:p>
            <a:pPr marL="0" indent="0">
              <a:buNone/>
            </a:pPr>
            <a:r>
              <a:rPr lang="en-US" sz="2000" dirty="0">
                <a:solidFill>
                  <a:schemeClr val="bg2">
                    <a:lumMod val="75000"/>
                  </a:schemeClr>
                </a:solidFill>
              </a:rPr>
              <a:t>    Website:  </a:t>
            </a:r>
            <a:r>
              <a:rPr lang="en-US" sz="2000" dirty="0">
                <a:solidFill>
                  <a:schemeClr val="bg2">
                    <a:lumMod val="75000"/>
                  </a:schemeClr>
                </a:solidFill>
                <a:hlinkClick r:id="rId3"/>
              </a:rPr>
              <a:t>https://www.ruralhealthweb.org</a:t>
            </a:r>
            <a:endParaRPr lang="en-US" sz="2000" dirty="0">
              <a:solidFill>
                <a:schemeClr val="bg2">
                  <a:lumMod val="75000"/>
                </a:schemeClr>
              </a:solidFill>
            </a:endParaRPr>
          </a:p>
          <a:p>
            <a:pPr marL="0" indent="0">
              <a:buNone/>
            </a:pPr>
            <a:endParaRPr lang="en-US" sz="2000" dirty="0">
              <a:solidFill>
                <a:schemeClr val="bg2">
                  <a:lumMod val="75000"/>
                </a:schemeClr>
              </a:solidFill>
            </a:endParaRPr>
          </a:p>
          <a:p>
            <a:r>
              <a:rPr lang="en-US" sz="2000" b="1" dirty="0">
                <a:solidFill>
                  <a:schemeClr val="bg2">
                    <a:lumMod val="75000"/>
                  </a:schemeClr>
                </a:solidFill>
              </a:rPr>
              <a:t>Washington D.C. Office</a:t>
            </a:r>
          </a:p>
          <a:p>
            <a:pPr marL="0" indent="0">
              <a:buNone/>
            </a:pPr>
            <a:r>
              <a:rPr lang="en-US" sz="2000" dirty="0">
                <a:solidFill>
                  <a:schemeClr val="bg2">
                    <a:lumMod val="75000"/>
                  </a:schemeClr>
                </a:solidFill>
              </a:rPr>
              <a:t>      50 F. St., N.W.   Suite 520</a:t>
            </a:r>
          </a:p>
          <a:p>
            <a:pPr marL="0" indent="0">
              <a:buNone/>
            </a:pPr>
            <a:r>
              <a:rPr lang="en-US" sz="2000" dirty="0">
                <a:solidFill>
                  <a:schemeClr val="bg2">
                    <a:lumMod val="75000"/>
                  </a:schemeClr>
                </a:solidFill>
              </a:rPr>
              <a:t>      Washington, DC 20001</a:t>
            </a:r>
          </a:p>
          <a:p>
            <a:pPr marL="0" indent="0">
              <a:buNone/>
            </a:pPr>
            <a:r>
              <a:rPr lang="en-US" sz="2000" dirty="0">
                <a:solidFill>
                  <a:schemeClr val="bg2">
                    <a:lumMod val="75000"/>
                  </a:schemeClr>
                </a:solidFill>
              </a:rPr>
              <a:t>      Phone:  202-639-0550</a:t>
            </a:r>
          </a:p>
          <a:p>
            <a:pPr marL="0" indent="0">
              <a:buNone/>
            </a:pPr>
            <a:r>
              <a:rPr lang="en-US" sz="2000" dirty="0">
                <a:solidFill>
                  <a:schemeClr val="bg2">
                    <a:lumMod val="75000"/>
                  </a:schemeClr>
                </a:solidFill>
              </a:rPr>
              <a:t>     E-mail:   </a:t>
            </a:r>
            <a:r>
              <a:rPr lang="en-US" sz="2000" b="1" u="sng" dirty="0">
                <a:solidFill>
                  <a:schemeClr val="bg2">
                    <a:lumMod val="75000"/>
                  </a:schemeClr>
                </a:solidFill>
                <a:hlinkClick r:id="rId4"/>
              </a:rPr>
              <a:t>dc@NRHArural.org</a:t>
            </a:r>
            <a:endParaRPr lang="en-US" sz="2000" b="1" u="sng" dirty="0">
              <a:solidFill>
                <a:schemeClr val="bg2">
                  <a:lumMod val="75000"/>
                </a:schemeClr>
              </a:solidFill>
            </a:endParaRPr>
          </a:p>
          <a:p>
            <a:pPr marL="0" indent="0">
              <a:buNone/>
            </a:pPr>
            <a:r>
              <a:rPr lang="en-US" sz="2000" dirty="0">
                <a:solidFill>
                  <a:schemeClr val="bg2">
                    <a:lumMod val="75000"/>
                  </a:schemeClr>
                </a:solidFill>
              </a:rPr>
              <a:t>     Website:  </a:t>
            </a:r>
            <a:r>
              <a:rPr lang="en-US" sz="2000" dirty="0">
                <a:solidFill>
                  <a:schemeClr val="bg2">
                    <a:lumMod val="75000"/>
                  </a:schemeClr>
                </a:solidFill>
                <a:hlinkClick r:id="rId3"/>
              </a:rPr>
              <a:t>https://www.ruralhealthweb.org</a:t>
            </a:r>
            <a:endParaRPr lang="en-US" sz="2000" dirty="0">
              <a:solidFill>
                <a:schemeClr val="bg2">
                  <a:lumMod val="75000"/>
                </a:schemeClr>
              </a:solidFill>
            </a:endParaRPr>
          </a:p>
          <a:p>
            <a:r>
              <a:rPr lang="en-US" sz="2000" b="1" dirty="0">
                <a:solidFill>
                  <a:schemeClr val="bg2">
                    <a:lumMod val="75000"/>
                  </a:schemeClr>
                </a:solidFill>
              </a:rPr>
              <a:t>State Rural Health Associations</a:t>
            </a:r>
          </a:p>
          <a:p>
            <a:pPr marL="0" indent="0">
              <a:buNone/>
            </a:pPr>
            <a:r>
              <a:rPr lang="en-US" sz="2000" b="1" dirty="0">
                <a:solidFill>
                  <a:schemeClr val="bg2">
                    <a:lumMod val="75000"/>
                  </a:schemeClr>
                </a:solidFill>
                <a:hlinkClick r:id="rId5"/>
              </a:rPr>
              <a:t>https://www.ruralhealthweb.org/programs/state-rural-health-associations</a:t>
            </a:r>
            <a:endParaRPr lang="en-US" sz="2000" b="1" dirty="0">
              <a:solidFill>
                <a:schemeClr val="bg2">
                  <a:lumMod val="75000"/>
                </a:schemeClr>
              </a:solidFill>
            </a:endParaRPr>
          </a:p>
          <a:p>
            <a:endParaRPr lang="en-US" sz="2000" b="1" dirty="0">
              <a:solidFill>
                <a:schemeClr val="bg2">
                  <a:lumMod val="75000"/>
                </a:schemeClr>
              </a:solidFill>
            </a:endParaRPr>
          </a:p>
          <a:p>
            <a:pPr marL="0" indent="0">
              <a:buNone/>
            </a:pPr>
            <a:endParaRPr lang="en-US" sz="2000" b="1" dirty="0">
              <a:solidFill>
                <a:schemeClr val="bg2">
                  <a:lumMod val="75000"/>
                </a:schemeClr>
              </a:solidFill>
            </a:endParaRPr>
          </a:p>
          <a:p>
            <a:pPr marL="0" indent="0">
              <a:buNone/>
            </a:pPr>
            <a:endParaRPr lang="en-US" sz="2000" dirty="0">
              <a:solidFill>
                <a:schemeClr val="bg2">
                  <a:lumMod val="75000"/>
                </a:schemeClr>
              </a:solidFill>
            </a:endParaRPr>
          </a:p>
          <a:p>
            <a:pPr marL="0" indent="0">
              <a:buNone/>
            </a:pPr>
            <a:endParaRPr lang="en-US" sz="2400" dirty="0">
              <a:solidFill>
                <a:schemeClr val="bg2">
                  <a:lumMod val="75000"/>
                </a:schemeClr>
              </a:solidFill>
            </a:endParaRPr>
          </a:p>
          <a:p>
            <a:pPr marL="0" indent="0">
              <a:buNone/>
            </a:pPr>
            <a:endParaRPr lang="en-US" sz="2400" dirty="0">
              <a:solidFill>
                <a:schemeClr val="bg2">
                  <a:lumMod val="75000"/>
                </a:schemeClr>
              </a:solidFill>
            </a:endParaRPr>
          </a:p>
          <a:p>
            <a:pPr marL="0" indent="0">
              <a:buNone/>
            </a:pPr>
            <a:endParaRPr lang="en-US" sz="2400" dirty="0">
              <a:solidFill>
                <a:schemeClr val="bg2">
                  <a:lumMod val="75000"/>
                </a:schemeClr>
              </a:solidFill>
            </a:endParaRPr>
          </a:p>
          <a:p>
            <a:pPr marL="0" indent="0">
              <a:buNone/>
            </a:pPr>
            <a:r>
              <a:rPr lang="en-US" sz="2400" dirty="0">
                <a:solidFill>
                  <a:schemeClr val="bg2">
                    <a:lumMod val="75000"/>
                  </a:schemeClr>
                </a:solidFill>
              </a:rPr>
              <a:t>    </a:t>
            </a:r>
          </a:p>
          <a:p>
            <a:endParaRPr lang="en-US" sz="2400" dirty="0"/>
          </a:p>
        </p:txBody>
      </p:sp>
    </p:spTree>
    <p:extLst>
      <p:ext uri="{BB962C8B-B14F-4D97-AF65-F5344CB8AC3E}">
        <p14:creationId xmlns:p14="http://schemas.microsoft.com/office/powerpoint/2010/main" val="2243482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Supplemental Slides</a:t>
            </a:r>
            <a:endParaRPr lang="en-US" dirty="0"/>
          </a:p>
        </p:txBody>
      </p:sp>
      <p:sp>
        <p:nvSpPr>
          <p:cNvPr id="3" name="Content Placeholder 2"/>
          <p:cNvSpPr>
            <a:spLocks noGrp="1"/>
          </p:cNvSpPr>
          <p:nvPr>
            <p:ph idx="1"/>
          </p:nvPr>
        </p:nvSpPr>
        <p:spPr>
          <a:xfrm>
            <a:off x="457200" y="1600201"/>
            <a:ext cx="8496300" cy="4525963"/>
          </a:xfrm>
        </p:spPr>
        <p:txBody>
          <a:bodyPr>
            <a:normAutofit/>
          </a:bodyPr>
          <a:lstStyle/>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Single Payer Legislation</a:t>
            </a:r>
            <a:r>
              <a:rPr lang="en-US" b="1" dirty="0"/>
              <a:t> </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vs. Affordable Care Act </a:t>
            </a:r>
          </a:p>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8100000">
                    <a:prstClr val="black">
                      <a:alpha val="50000"/>
                    </a:prstClr>
                  </a:innerShdw>
                </a:effectLst>
              </a:rPr>
              <a:t>Global Budgeting in the OECD Countries (table)</a:t>
            </a:r>
          </a:p>
          <a:p>
            <a:pPr lvl="1"/>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8100000">
                    <a:prstClr val="black">
                      <a:alpha val="50000"/>
                    </a:prstClr>
                  </a:innerShdw>
                </a:effectLst>
              </a:rPr>
              <a:t>France</a:t>
            </a:r>
          </a:p>
          <a:p>
            <a:pPr lvl="1"/>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8100000">
                    <a:prstClr val="black">
                      <a:alpha val="50000"/>
                    </a:prstClr>
                  </a:innerShdw>
                </a:effectLst>
              </a:rPr>
              <a:t> Finland</a:t>
            </a:r>
          </a:p>
          <a:p>
            <a:pPr marL="514350" indent="-457200"/>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Maryland Model </a:t>
            </a:r>
            <a:r>
              <a:rPr lang="mr-IN"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 All-Payer Rate Setting</a:t>
            </a:r>
            <a:br>
              <a:rPr lang="en-US" dirty="0"/>
            </a:br>
            <a:endParaRPr lang="en-US" dirty="0"/>
          </a:p>
        </p:txBody>
      </p:sp>
    </p:spTree>
    <p:extLst>
      <p:ext uri="{BB962C8B-B14F-4D97-AF65-F5344CB8AC3E}">
        <p14:creationId xmlns:p14="http://schemas.microsoft.com/office/powerpoint/2010/main" val="2889491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00"/>
            <a:ext cx="8229600" cy="1244600"/>
          </a:xfrm>
        </p:spPr>
        <p:txBody>
          <a:bodyPr>
            <a:normAutofit fontScale="90000"/>
          </a:bodyPr>
          <a:lstStyle/>
          <a:p>
            <a:b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b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Single Payer Legislation</a:t>
            </a:r>
            <a:r>
              <a:rPr lang="en-US" sz="4000" b="1" dirty="0"/>
              <a:t> </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vs. Affordable Care Act </a:t>
            </a:r>
            <a:r>
              <a:rPr lang="en-US" sz="4000" b="1" dirty="0"/>
              <a:t>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2399221"/>
              </p:ext>
            </p:extLst>
          </p:nvPr>
        </p:nvGraphicFramePr>
        <p:xfrm>
          <a:off x="0" y="1485900"/>
          <a:ext cx="9144000" cy="10637519"/>
        </p:xfrm>
        <a:graphic>
          <a:graphicData uri="http://schemas.openxmlformats.org/drawingml/2006/table">
            <a:tbl>
              <a:tblPr firstRow="1" bandRow="1">
                <a:tableStyleId>{5C22544A-7EE6-4342-B048-85BDC9FD1C3A}</a:tableStyleId>
              </a:tblPr>
              <a:tblGrid>
                <a:gridCol w="2735587">
                  <a:extLst>
                    <a:ext uri="{9D8B030D-6E8A-4147-A177-3AD203B41FA5}">
                      <a16:colId xmlns:a16="http://schemas.microsoft.com/office/drawing/2014/main" val="20000"/>
                    </a:ext>
                  </a:extLst>
                </a:gridCol>
                <a:gridCol w="3440072">
                  <a:extLst>
                    <a:ext uri="{9D8B030D-6E8A-4147-A177-3AD203B41FA5}">
                      <a16:colId xmlns:a16="http://schemas.microsoft.com/office/drawing/2014/main" val="20001"/>
                    </a:ext>
                  </a:extLst>
                </a:gridCol>
                <a:gridCol w="2968341">
                  <a:extLst>
                    <a:ext uri="{9D8B030D-6E8A-4147-A177-3AD203B41FA5}">
                      <a16:colId xmlns:a16="http://schemas.microsoft.com/office/drawing/2014/main" val="20002"/>
                    </a:ext>
                  </a:extLst>
                </a:gridCol>
              </a:tblGrid>
              <a:tr h="181876">
                <a:tc>
                  <a:txBody>
                    <a:bodyPr/>
                    <a:lstStyle/>
                    <a:p>
                      <a:endParaRPr lang="en-US" sz="1600" dirty="0"/>
                    </a:p>
                  </a:txBody>
                  <a:tcPr/>
                </a:tc>
                <a:tc>
                  <a:txBody>
                    <a:bodyPr/>
                    <a:lstStyle/>
                    <a:p>
                      <a:r>
                        <a:rPr lang="en-US" sz="1600" dirty="0"/>
                        <a:t>Single Payer Bill H. R. 1384</a:t>
                      </a:r>
                    </a:p>
                  </a:txBody>
                  <a:tcPr/>
                </a:tc>
                <a:tc>
                  <a:txBody>
                    <a:bodyPr/>
                    <a:lstStyle/>
                    <a:p>
                      <a:pPr algn="ctr"/>
                      <a:r>
                        <a:rPr lang="en-US" sz="1600" dirty="0"/>
                        <a:t>Affordable Care Act</a:t>
                      </a:r>
                    </a:p>
                  </a:txBody>
                  <a:tcPr/>
                </a:tc>
                <a:extLst>
                  <a:ext uri="{0D108BD9-81ED-4DB2-BD59-A6C34878D82A}">
                    <a16:rowId xmlns:a16="http://schemas.microsoft.com/office/drawing/2014/main" val="10000"/>
                  </a:ext>
                </a:extLst>
              </a:tr>
              <a:tr h="5409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mn-lt"/>
                          <a:ea typeface="+mn-ea"/>
                          <a:cs typeface="+mn-cs"/>
                        </a:rPr>
                        <a:t>Universal Coverage </a:t>
                      </a:r>
                      <a:endParaRPr lang="en-US" sz="1600" dirty="0">
                        <a:effectLst/>
                      </a:endParaRPr>
                    </a:p>
                    <a:p>
                      <a:endParaRPr lang="en-US" sz="1600" dirty="0"/>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mn-lt"/>
                          <a:ea typeface="+mn-ea"/>
                          <a:cs typeface="+mn-cs"/>
                        </a:rPr>
                        <a:t>Yes.  </a:t>
                      </a:r>
                      <a:r>
                        <a:rPr lang="en-US" sz="1600" kern="1200" dirty="0">
                          <a:solidFill>
                            <a:schemeClr val="dk1"/>
                          </a:solidFill>
                          <a:effectLst/>
                          <a:latin typeface="+mn-lt"/>
                          <a:ea typeface="+mn-ea"/>
                          <a:cs typeface="+mn-cs"/>
                        </a:rPr>
                        <a:t>Everyone is covered automatically at birth.</a:t>
                      </a: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mn-lt"/>
                          <a:ea typeface="+mn-ea"/>
                          <a:cs typeface="+mn-cs"/>
                        </a:rPr>
                        <a:t>No.  </a:t>
                      </a:r>
                      <a:r>
                        <a:rPr lang="en-US" sz="1600" kern="1200" dirty="0">
                          <a:solidFill>
                            <a:schemeClr val="dk1"/>
                          </a:solidFill>
                          <a:effectLst/>
                          <a:latin typeface="+mn-lt"/>
                          <a:ea typeface="+mn-ea"/>
                          <a:cs typeface="+mn-cs"/>
                        </a:rPr>
                        <a:t>About 30 million people will still be uninsured in 2022 and tens of millions will remain underinsured.</a:t>
                      </a:r>
                      <a:endParaRPr lang="en-US" sz="1600" dirty="0">
                        <a:effectLst/>
                      </a:endParaRPr>
                    </a:p>
                  </a:txBody>
                  <a:tcPr/>
                </a:tc>
                <a:extLst>
                  <a:ext uri="{0D108BD9-81ED-4DB2-BD59-A6C34878D82A}">
                    <a16:rowId xmlns:a16="http://schemas.microsoft.com/office/drawing/2014/main" val="10001"/>
                  </a:ext>
                </a:extLst>
              </a:tr>
              <a:tr h="1107788">
                <a:tc>
                  <a:txBody>
                    <a:bodyPr/>
                    <a:lstStyle/>
                    <a:p>
                      <a:r>
                        <a:rPr lang="en-US" sz="1600" b="1" dirty="0"/>
                        <a:t>Full</a:t>
                      </a:r>
                      <a:r>
                        <a:rPr lang="en-US" sz="1600" b="1" baseline="0" dirty="0"/>
                        <a:t> Range of Services</a:t>
                      </a:r>
                      <a:endParaRPr lang="en-US" sz="1600" b="1" dirty="0"/>
                    </a:p>
                  </a:txBody>
                  <a:tcPr/>
                </a:tc>
                <a:tc>
                  <a:txBody>
                    <a:bodyPr/>
                    <a:lstStyle/>
                    <a:p>
                      <a:pPr algn="just"/>
                      <a:r>
                        <a:rPr lang="en-US" sz="1600" b="1" kern="1200" dirty="0">
                          <a:solidFill>
                            <a:schemeClr val="dk1"/>
                          </a:solidFill>
                          <a:effectLst/>
                          <a:latin typeface="+mn-lt"/>
                          <a:ea typeface="+mn-ea"/>
                          <a:cs typeface="+mn-cs"/>
                        </a:rPr>
                        <a:t>Yes.</a:t>
                      </a:r>
                      <a:r>
                        <a:rPr lang="en-US" sz="1600" b="1" kern="1200" baseline="0" dirty="0">
                          <a:solidFill>
                            <a:schemeClr val="dk1"/>
                          </a:solidFill>
                          <a:effectLst/>
                          <a:latin typeface="+mn-lt"/>
                          <a:ea typeface="+mn-ea"/>
                          <a:cs typeface="+mn-cs"/>
                        </a:rPr>
                        <a:t> </a:t>
                      </a:r>
                      <a:r>
                        <a:rPr lang="en-US" sz="1600" kern="1200" dirty="0">
                          <a:solidFill>
                            <a:schemeClr val="dk1"/>
                          </a:solidFill>
                          <a:effectLst/>
                          <a:latin typeface="+mn-lt"/>
                          <a:ea typeface="+mn-ea"/>
                          <a:cs typeface="+mn-cs"/>
                        </a:rPr>
                        <a:t>Coverage for all medically necessary services.</a:t>
                      </a:r>
                      <a:r>
                        <a:rPr lang="en-US" sz="1600" kern="1200" baseline="0" dirty="0">
                          <a:solidFill>
                            <a:schemeClr val="dk1"/>
                          </a:solidFill>
                          <a:effectLst/>
                          <a:latin typeface="+mn-lt"/>
                          <a:ea typeface="+mn-ea"/>
                          <a:cs typeface="+mn-cs"/>
                        </a:rPr>
                        <a:t> </a:t>
                      </a:r>
                      <a:r>
                        <a:rPr lang="en-US" sz="1600" dirty="0">
                          <a:solidFill>
                            <a:schemeClr val="bg2">
                              <a:lumMod val="75000"/>
                            </a:schemeClr>
                          </a:solidFill>
                        </a:rPr>
                        <a:t>Primary, preventive,</a:t>
                      </a:r>
                      <a:r>
                        <a:rPr lang="en-US" sz="1600" baseline="0" dirty="0">
                          <a:solidFill>
                            <a:schemeClr val="bg2">
                              <a:lumMod val="75000"/>
                            </a:schemeClr>
                          </a:solidFill>
                        </a:rPr>
                        <a:t> </a:t>
                      </a:r>
                      <a:r>
                        <a:rPr lang="en-US" sz="1600" dirty="0">
                          <a:solidFill>
                            <a:schemeClr val="bg2">
                              <a:lumMod val="75000"/>
                            </a:schemeClr>
                          </a:solidFill>
                        </a:rPr>
                        <a:t>specialists,</a:t>
                      </a:r>
                      <a:r>
                        <a:rPr lang="en-US" sz="1600" baseline="0" dirty="0">
                          <a:solidFill>
                            <a:schemeClr val="bg2">
                              <a:lumMod val="75000"/>
                            </a:schemeClr>
                          </a:solidFill>
                        </a:rPr>
                        <a:t> </a:t>
                      </a:r>
                      <a:r>
                        <a:rPr lang="en-US" sz="1600" dirty="0">
                          <a:solidFill>
                            <a:schemeClr val="bg2">
                              <a:lumMod val="75000"/>
                            </a:schemeClr>
                          </a:solidFill>
                        </a:rPr>
                        <a:t>hospitalizations,</a:t>
                      </a:r>
                      <a:r>
                        <a:rPr lang="en-US" sz="1600" baseline="0" dirty="0">
                          <a:solidFill>
                            <a:schemeClr val="bg2">
                              <a:lumMod val="75000"/>
                            </a:schemeClr>
                          </a:solidFill>
                        </a:rPr>
                        <a:t> </a:t>
                      </a:r>
                      <a:r>
                        <a:rPr lang="en-US" sz="1600" dirty="0">
                          <a:solidFill>
                            <a:schemeClr val="bg2">
                              <a:lumMod val="75000"/>
                            </a:schemeClr>
                          </a:solidFill>
                        </a:rPr>
                        <a:t>mental health, reproductive health care,  dental, </a:t>
                      </a:r>
                      <a:r>
                        <a:rPr lang="en-US" sz="1600" baseline="0" dirty="0">
                          <a:solidFill>
                            <a:schemeClr val="bg2">
                              <a:lumMod val="75000"/>
                            </a:schemeClr>
                          </a:solidFill>
                        </a:rPr>
                        <a:t> </a:t>
                      </a:r>
                      <a:r>
                        <a:rPr lang="en-US" sz="1600" dirty="0">
                          <a:solidFill>
                            <a:schemeClr val="bg2">
                              <a:lumMod val="75000"/>
                            </a:schemeClr>
                          </a:solidFill>
                        </a:rPr>
                        <a:t>vision, hearing, prescription drugs,</a:t>
                      </a:r>
                      <a:r>
                        <a:rPr lang="en-US" sz="1600" baseline="0" dirty="0">
                          <a:solidFill>
                            <a:schemeClr val="bg2">
                              <a:lumMod val="75000"/>
                            </a:schemeClr>
                          </a:solidFill>
                        </a:rPr>
                        <a:t> </a:t>
                      </a:r>
                      <a:r>
                        <a:rPr lang="en-US" sz="1600" dirty="0">
                          <a:solidFill>
                            <a:schemeClr val="bg2">
                              <a:lumMod val="75000"/>
                            </a:schemeClr>
                          </a:solidFill>
                        </a:rPr>
                        <a:t>medical supply costs, laboratory tests, rehabilitative services.</a:t>
                      </a:r>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mn-lt"/>
                          <a:ea typeface="+mn-ea"/>
                          <a:cs typeface="+mn-cs"/>
                        </a:rPr>
                        <a:t>No. </a:t>
                      </a:r>
                      <a:r>
                        <a:rPr lang="en-US" sz="1600" kern="1200" dirty="0">
                          <a:solidFill>
                            <a:schemeClr val="dk1"/>
                          </a:solidFill>
                          <a:effectLst/>
                          <a:latin typeface="+mn-lt"/>
                          <a:ea typeface="+mn-ea"/>
                          <a:cs typeface="+mn-cs"/>
                        </a:rPr>
                        <a:t>Insurers continue to strip down policies and increase patients’ co-payments and deductibles. </a:t>
                      </a:r>
                      <a:endParaRPr lang="en-US" sz="1600" dirty="0"/>
                    </a:p>
                    <a:p>
                      <a:endParaRPr lang="en-US" sz="1600" dirty="0"/>
                    </a:p>
                  </a:txBody>
                  <a:tcPr/>
                </a:tc>
                <a:extLst>
                  <a:ext uri="{0D108BD9-81ED-4DB2-BD59-A6C34878D82A}">
                    <a16:rowId xmlns:a16="http://schemas.microsoft.com/office/drawing/2014/main" val="10002"/>
                  </a:ext>
                </a:extLst>
              </a:tr>
              <a:tr h="9119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mn-lt"/>
                          <a:ea typeface="+mn-ea"/>
                          <a:cs typeface="+mn-cs"/>
                        </a:rPr>
                        <a:t>Savings </a:t>
                      </a:r>
                      <a:endParaRPr lang="en-US" sz="1600" dirty="0"/>
                    </a:p>
                    <a:p>
                      <a:endParaRPr lang="en-US" sz="1600" dirty="0"/>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mn-lt"/>
                          <a:ea typeface="+mn-ea"/>
                          <a:cs typeface="+mn-cs"/>
                        </a:rPr>
                        <a:t>Yes</a:t>
                      </a:r>
                      <a:r>
                        <a:rPr lang="en-US" sz="1600" b="0" kern="1200" dirty="0">
                          <a:solidFill>
                            <a:schemeClr val="dk1"/>
                          </a:solidFill>
                          <a:effectLst/>
                          <a:latin typeface="+mn-lt"/>
                          <a:ea typeface="+mn-ea"/>
                          <a:cs typeface="+mn-cs"/>
                        </a:rPr>
                        <a:t>.</a:t>
                      </a:r>
                      <a:r>
                        <a:rPr lang="en-US" sz="1600" b="0" kern="1200" baseline="0" dirty="0">
                          <a:solidFill>
                            <a:schemeClr val="dk1"/>
                          </a:solidFill>
                          <a:effectLst/>
                          <a:latin typeface="+mn-lt"/>
                          <a:ea typeface="+mn-ea"/>
                          <a:cs typeface="+mn-cs"/>
                        </a:rPr>
                        <a:t> </a:t>
                      </a:r>
                      <a:r>
                        <a:rPr lang="en-US" sz="1600" b="0" kern="1200" dirty="0">
                          <a:solidFill>
                            <a:schemeClr val="dk1"/>
                          </a:solidFill>
                          <a:effectLst/>
                          <a:latin typeface="+mn-lt"/>
                          <a:ea typeface="+mn-ea"/>
                          <a:cs typeface="+mn-cs"/>
                        </a:rPr>
                        <a:t>Would reduce costs by 24%, saving</a:t>
                      </a:r>
                      <a:r>
                        <a:rPr lang="en-US" sz="1600" b="0" kern="1200" baseline="0" dirty="0">
                          <a:solidFill>
                            <a:schemeClr val="dk1"/>
                          </a:solidFill>
                          <a:effectLst/>
                          <a:latin typeface="+mn-lt"/>
                          <a:ea typeface="+mn-ea"/>
                          <a:cs typeface="+mn-cs"/>
                        </a:rPr>
                        <a:t> $829 billion in the first year by cutting administrative waste and allowing negotiation of prescription drugs (Friedman, 2013).</a:t>
                      </a:r>
                      <a:endParaRPr lang="en-US" sz="1600" b="0" dirty="0"/>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mn-lt"/>
                          <a:ea typeface="+mn-ea"/>
                          <a:cs typeface="+mn-cs"/>
                        </a:rPr>
                        <a:t>No. </a:t>
                      </a:r>
                      <a:r>
                        <a:rPr lang="en-US" sz="1600" kern="1200" dirty="0">
                          <a:solidFill>
                            <a:schemeClr val="dk1"/>
                          </a:solidFill>
                          <a:effectLst/>
                          <a:latin typeface="+mn-lt"/>
                          <a:ea typeface="+mn-ea"/>
                          <a:cs typeface="+mn-cs"/>
                        </a:rPr>
                        <a:t>Increases health spending by about $1.1 trillion over 10 years. Adds further layers of administrative bloat to our health system through the introduction of state-based exchanges. </a:t>
                      </a:r>
                      <a:endParaRPr lang="en-US" sz="1600" dirty="0"/>
                    </a:p>
                  </a:txBody>
                  <a:tcPr/>
                </a:tc>
                <a:extLst>
                  <a:ext uri="{0D108BD9-81ED-4DB2-BD59-A6C34878D82A}">
                    <a16:rowId xmlns:a16="http://schemas.microsoft.com/office/drawing/2014/main" val="10003"/>
                  </a:ext>
                </a:extLst>
              </a:tr>
              <a:tr h="103557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mn-lt"/>
                          <a:ea typeface="+mn-ea"/>
                          <a:cs typeface="+mn-cs"/>
                        </a:rPr>
                        <a:t>Cost Control</a:t>
                      </a:r>
                      <a:br>
                        <a:rPr lang="en-US" sz="1600" b="1" kern="1200" dirty="0">
                          <a:solidFill>
                            <a:schemeClr val="dk1"/>
                          </a:solidFill>
                          <a:effectLst/>
                          <a:latin typeface="+mn-lt"/>
                          <a:ea typeface="+mn-ea"/>
                          <a:cs typeface="+mn-cs"/>
                        </a:rPr>
                      </a:br>
                      <a:r>
                        <a:rPr lang="en-US" sz="1600" b="1" kern="1200" dirty="0">
                          <a:solidFill>
                            <a:schemeClr val="dk1"/>
                          </a:solidFill>
                          <a:effectLst/>
                          <a:latin typeface="+mn-lt"/>
                          <a:ea typeface="+mn-ea"/>
                          <a:cs typeface="+mn-cs"/>
                        </a:rPr>
                        <a:t>&amp; Sustainability </a:t>
                      </a:r>
                      <a:endParaRPr lang="en-US" sz="1600" dirty="0"/>
                    </a:p>
                    <a:p>
                      <a:endParaRPr lang="en-US" sz="1600" dirty="0"/>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mn-lt"/>
                          <a:ea typeface="+mn-ea"/>
                          <a:cs typeface="+mn-cs"/>
                        </a:rPr>
                        <a:t>Yes. </a:t>
                      </a:r>
                      <a:r>
                        <a:rPr lang="en-US" sz="1600" kern="1200" dirty="0">
                          <a:solidFill>
                            <a:schemeClr val="dk1"/>
                          </a:solidFill>
                          <a:effectLst/>
                          <a:latin typeface="+mn-lt"/>
                          <a:ea typeface="+mn-ea"/>
                          <a:cs typeface="+mn-cs"/>
                        </a:rPr>
                        <a:t>Large-scale cost controls (negotiated fee schedule with physicians, bulk purchasing of drugs, hospital budgeting, capital planning, etc.) ensure that benefits are sustainable over the long term. </a:t>
                      </a:r>
                      <a:endParaRPr lang="en-US" sz="1600" dirty="0"/>
                    </a:p>
                    <a:p>
                      <a:endParaRPr lang="en-US" sz="1600" dirty="0"/>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mn-lt"/>
                          <a:ea typeface="+mn-ea"/>
                          <a:cs typeface="+mn-cs"/>
                        </a:rPr>
                        <a:t>No. </a:t>
                      </a:r>
                      <a:r>
                        <a:rPr lang="en-US" sz="1600" kern="1200" dirty="0">
                          <a:solidFill>
                            <a:schemeClr val="dk1"/>
                          </a:solidFill>
                          <a:effectLst/>
                          <a:latin typeface="+mn-lt"/>
                          <a:ea typeface="+mn-ea"/>
                          <a:cs typeface="+mn-cs"/>
                        </a:rPr>
                        <a:t>Preserves a fragmented system incapable of controlling costs. Gains in coverage are erased by rising out-of-pocket expenses, bureaucratic waste and profiteering by private insurers and Big </a:t>
                      </a:r>
                      <a:r>
                        <a:rPr lang="en-US" sz="1600" kern="1200" dirty="0" err="1">
                          <a:solidFill>
                            <a:schemeClr val="dk1"/>
                          </a:solidFill>
                          <a:effectLst/>
                          <a:latin typeface="+mn-lt"/>
                          <a:ea typeface="+mn-ea"/>
                          <a:cs typeface="+mn-cs"/>
                        </a:rPr>
                        <a:t>Pharma</a:t>
                      </a:r>
                      <a:r>
                        <a:rPr lang="en-US" sz="1600" kern="1200" dirty="0">
                          <a:solidFill>
                            <a:schemeClr val="dk1"/>
                          </a:solidFill>
                          <a:effectLst/>
                          <a:latin typeface="+mn-lt"/>
                          <a:ea typeface="+mn-ea"/>
                          <a:cs typeface="+mn-cs"/>
                        </a:rPr>
                        <a:t>. </a:t>
                      </a:r>
                      <a:endParaRPr lang="en-US" sz="1600" dirty="0"/>
                    </a:p>
                  </a:txBody>
                  <a:tcPr/>
                </a:tc>
                <a:extLst>
                  <a:ext uri="{0D108BD9-81ED-4DB2-BD59-A6C34878D82A}">
                    <a16:rowId xmlns:a16="http://schemas.microsoft.com/office/drawing/2014/main" val="10004"/>
                  </a:ext>
                </a:extLst>
              </a:tr>
              <a:tr h="66462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mn-lt"/>
                          <a:ea typeface="+mn-ea"/>
                          <a:cs typeface="+mn-cs"/>
                        </a:rPr>
                        <a:t>Choice of Doctor &amp; Hospital </a:t>
                      </a:r>
                      <a:endParaRPr lang="en-US" sz="1600" dirty="0"/>
                    </a:p>
                    <a:p>
                      <a:endParaRPr lang="en-US" sz="1600" dirty="0"/>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mn-lt"/>
                          <a:ea typeface="+mn-ea"/>
                          <a:cs typeface="+mn-cs"/>
                        </a:rPr>
                        <a:t>Yes.  </a:t>
                      </a:r>
                      <a:r>
                        <a:rPr lang="en-US" sz="1600" kern="1200" dirty="0">
                          <a:solidFill>
                            <a:schemeClr val="dk1"/>
                          </a:solidFill>
                          <a:effectLst/>
                          <a:latin typeface="+mn-lt"/>
                          <a:ea typeface="+mn-ea"/>
                          <a:cs typeface="+mn-cs"/>
                        </a:rPr>
                        <a:t>Patients are allowed free choice of their doctor and hospital. </a:t>
                      </a:r>
                      <a:endParaRPr lang="en-US" sz="1600" dirty="0"/>
                    </a:p>
                    <a:p>
                      <a:endParaRPr lang="en-US" sz="1600" dirty="0"/>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mn-lt"/>
                          <a:ea typeface="+mn-ea"/>
                          <a:cs typeface="+mn-cs"/>
                        </a:rPr>
                        <a:t>No. </a:t>
                      </a:r>
                      <a:r>
                        <a:rPr lang="en-US" sz="1600" kern="1200" dirty="0">
                          <a:solidFill>
                            <a:schemeClr val="dk1"/>
                          </a:solidFill>
                          <a:effectLst/>
                          <a:latin typeface="+mn-lt"/>
                          <a:ea typeface="+mn-ea"/>
                          <a:cs typeface="+mn-cs"/>
                        </a:rPr>
                        <a:t>Insurance companies continue to deny and limit care and to maintain restrictive networks.</a:t>
                      </a:r>
                    </a:p>
                  </a:txBody>
                  <a:tcPr/>
                </a:tc>
                <a:extLst>
                  <a:ext uri="{0D108BD9-81ED-4DB2-BD59-A6C34878D82A}">
                    <a16:rowId xmlns:a16="http://schemas.microsoft.com/office/drawing/2014/main" val="10005"/>
                  </a:ext>
                </a:extLst>
              </a:tr>
              <a:tr h="140540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mn-lt"/>
                          <a:ea typeface="+mn-ea"/>
                          <a:cs typeface="+mn-cs"/>
                        </a:rPr>
                        <a:t>Progressive Financing </a:t>
                      </a: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200" dirty="0"/>
                        <a:t>Healthcare </a:t>
                      </a:r>
                      <a:r>
                        <a:rPr lang="mr-IN" sz="1200" dirty="0"/>
                        <a:t>–</a:t>
                      </a:r>
                      <a:r>
                        <a:rPr lang="en-US" sz="1200" dirty="0"/>
                        <a:t> NOW!</a:t>
                      </a:r>
                    </a:p>
                    <a:p>
                      <a:r>
                        <a:rPr lang="en-US" sz="1200" baseline="0" dirty="0">
                          <a:hlinkClick r:id="rId3"/>
                        </a:rPr>
                        <a:t>https://www.healthcare-now.org/what-is-single-payer/</a:t>
                      </a:r>
                      <a:endParaRPr lang="en-US" sz="1200" baseline="0" dirty="0"/>
                    </a:p>
                    <a:p>
                      <a:r>
                        <a:rPr lang="en-US" sz="1200" baseline="0" dirty="0"/>
                        <a:t>October 21, 2020</a:t>
                      </a:r>
                      <a:endParaRPr lang="en-US" sz="1200" dirty="0"/>
                    </a:p>
                    <a:p>
                      <a:endParaRPr lang="en-US" sz="1600" dirty="0"/>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mn-lt"/>
                          <a:ea typeface="+mn-ea"/>
                          <a:cs typeface="+mn-cs"/>
                        </a:rPr>
                        <a:t>Yes.</a:t>
                      </a:r>
                      <a:r>
                        <a:rPr lang="en-US" sz="1600" b="1" kern="1200" baseline="0" dirty="0">
                          <a:solidFill>
                            <a:schemeClr val="dk1"/>
                          </a:solidFill>
                          <a:effectLst/>
                          <a:latin typeface="+mn-lt"/>
                          <a:ea typeface="+mn-ea"/>
                          <a:cs typeface="+mn-cs"/>
                        </a:rPr>
                        <a:t>  </a:t>
                      </a:r>
                      <a:r>
                        <a:rPr lang="en-US" sz="1600" kern="1200" dirty="0">
                          <a:solidFill>
                            <a:schemeClr val="dk1"/>
                          </a:solidFill>
                          <a:effectLst/>
                          <a:latin typeface="+mn-lt"/>
                          <a:ea typeface="+mn-ea"/>
                          <a:cs typeface="+mn-cs"/>
                        </a:rPr>
                        <a:t>Premiums and out-of-pocket costs are replaced with progressive income and wealth taxes. 95 percent of American households will pay less for care than they do now. </a:t>
                      </a:r>
                      <a:endParaRPr lang="en-US" sz="1600" dirty="0"/>
                    </a:p>
                    <a:p>
                      <a:endParaRPr lang="en-US" sz="1600" dirty="0"/>
                    </a:p>
                    <a:p>
                      <a:endParaRPr lang="en-US" sz="1600" dirty="0"/>
                    </a:p>
                    <a:p>
                      <a:r>
                        <a:rPr lang="en-US" sz="1200" dirty="0"/>
                        <a:t>Physicians</a:t>
                      </a:r>
                      <a:r>
                        <a:rPr lang="en-US" sz="1200" baseline="0" dirty="0"/>
                        <a:t> for a National Health Program</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200" b="1" dirty="0">
                          <a:solidFill>
                            <a:schemeClr val="bg2">
                              <a:lumMod val="75000"/>
                            </a:schemeClr>
                          </a:solidFill>
                          <a:hlinkClick r:id="rId4"/>
                        </a:rPr>
                        <a:t>https://pnhp.org/system/assets/uploads/2018/06/HR676vsACAvsAHCA.pdf</a:t>
                      </a:r>
                      <a:endParaRPr lang="en-US" sz="1200" b="1" dirty="0">
                        <a:solidFill>
                          <a:schemeClr val="bg2">
                            <a:lumMod val="75000"/>
                          </a:schemeClr>
                        </a:solidFill>
                      </a:endParaRPr>
                    </a:p>
                    <a:p>
                      <a:endParaRPr lang="en-US" sz="1200" dirty="0"/>
                    </a:p>
                  </a:txBody>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mn-lt"/>
                          <a:ea typeface="+mn-ea"/>
                          <a:cs typeface="+mn-cs"/>
                        </a:rPr>
                        <a:t>No. </a:t>
                      </a:r>
                      <a:r>
                        <a:rPr lang="en-US" sz="1600" kern="1200" dirty="0">
                          <a:solidFill>
                            <a:schemeClr val="dk1"/>
                          </a:solidFill>
                          <a:effectLst/>
                          <a:latin typeface="+mn-lt"/>
                          <a:ea typeface="+mn-ea"/>
                          <a:cs typeface="+mn-cs"/>
                        </a:rPr>
                        <a:t>Continues the unfair financing of health care whereby costs are disproportionately paid by paid by middle- and lower-income Americans and those families facing acute or chronic illness.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a:p>
                    <a:p>
                      <a:endParaRPr lang="en-US" sz="1600" dirty="0"/>
                    </a:p>
                  </a:txBody>
                  <a:tcPr/>
                </a:tc>
                <a:extLst>
                  <a:ext uri="{0D108BD9-81ED-4DB2-BD59-A6C34878D82A}">
                    <a16:rowId xmlns:a16="http://schemas.microsoft.com/office/drawing/2014/main" val="10006"/>
                  </a:ext>
                </a:extLst>
              </a:tr>
            </a:tbl>
          </a:graphicData>
        </a:graphic>
      </p:graphicFrame>
      <p:sp>
        <p:nvSpPr>
          <p:cNvPr id="3" name="TextBox 2"/>
          <p:cNvSpPr txBox="1"/>
          <p:nvPr/>
        </p:nvSpPr>
        <p:spPr>
          <a:xfrm>
            <a:off x="-330200" y="101219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805970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5662"/>
          </a:xfrm>
        </p:spPr>
        <p:txBody>
          <a:bodyPr>
            <a:normAutofit/>
          </a:bodyPr>
          <a:lstStyle/>
          <a:p>
            <a:r>
              <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8100000">
                    <a:prstClr val="black">
                      <a:alpha val="50000"/>
                    </a:prstClr>
                  </a:innerShdw>
                </a:effectLst>
              </a:rPr>
              <a:t>Global Budgeting in the OECD Countries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34537635"/>
              </p:ext>
            </p:extLst>
          </p:nvPr>
        </p:nvGraphicFramePr>
        <p:xfrm>
          <a:off x="63500" y="1333501"/>
          <a:ext cx="9182100" cy="16342656"/>
        </p:xfrm>
        <a:graphic>
          <a:graphicData uri="http://schemas.openxmlformats.org/drawingml/2006/table">
            <a:tbl>
              <a:tblPr firstRow="1" bandRow="1">
                <a:tableStyleId>{6E25E649-3F16-4E02-A733-19D2CDBF48F0}</a:tableStyleId>
              </a:tblPr>
              <a:tblGrid>
                <a:gridCol w="11049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55700">
                  <a:extLst>
                    <a:ext uri="{9D8B030D-6E8A-4147-A177-3AD203B41FA5}">
                      <a16:colId xmlns:a16="http://schemas.microsoft.com/office/drawing/2014/main" val="20002"/>
                    </a:ext>
                  </a:extLst>
                </a:gridCol>
                <a:gridCol w="1155700">
                  <a:extLst>
                    <a:ext uri="{9D8B030D-6E8A-4147-A177-3AD203B41FA5}">
                      <a16:colId xmlns:a16="http://schemas.microsoft.com/office/drawing/2014/main" val="20003"/>
                    </a:ext>
                  </a:extLst>
                </a:gridCol>
                <a:gridCol w="1155700">
                  <a:extLst>
                    <a:ext uri="{9D8B030D-6E8A-4147-A177-3AD203B41FA5}">
                      <a16:colId xmlns:a16="http://schemas.microsoft.com/office/drawing/2014/main" val="20004"/>
                    </a:ext>
                  </a:extLst>
                </a:gridCol>
                <a:gridCol w="1155700">
                  <a:extLst>
                    <a:ext uri="{9D8B030D-6E8A-4147-A177-3AD203B41FA5}">
                      <a16:colId xmlns:a16="http://schemas.microsoft.com/office/drawing/2014/main" val="20005"/>
                    </a:ext>
                  </a:extLst>
                </a:gridCol>
                <a:gridCol w="1155700">
                  <a:extLst>
                    <a:ext uri="{9D8B030D-6E8A-4147-A177-3AD203B41FA5}">
                      <a16:colId xmlns:a16="http://schemas.microsoft.com/office/drawing/2014/main" val="20006"/>
                    </a:ext>
                  </a:extLst>
                </a:gridCol>
                <a:gridCol w="1155700">
                  <a:extLst>
                    <a:ext uri="{9D8B030D-6E8A-4147-A177-3AD203B41FA5}">
                      <a16:colId xmlns:a16="http://schemas.microsoft.com/office/drawing/2014/main" val="20007"/>
                    </a:ext>
                  </a:extLst>
                </a:gridCol>
              </a:tblGrid>
              <a:tr h="584400">
                <a:tc>
                  <a:txBody>
                    <a:bodyPr/>
                    <a:lstStyle/>
                    <a:p>
                      <a:pPr marL="0" marR="0" algn="l">
                        <a:spcBef>
                          <a:spcPts val="0"/>
                        </a:spcBef>
                        <a:spcAft>
                          <a:spcPts val="0"/>
                        </a:spcAft>
                      </a:pPr>
                      <a:r>
                        <a:rPr lang="en-US" sz="1200" b="1" dirty="0">
                          <a:effectLst/>
                          <a:latin typeface="Arial"/>
                          <a:ea typeface="Times New Roman"/>
                        </a:rPr>
                        <a:t>Country</a:t>
                      </a:r>
                      <a:endParaRPr lang="en-US" sz="1200" dirty="0">
                        <a:effectLst/>
                        <a:latin typeface="Times New Roman"/>
                        <a:ea typeface="ＭＳ 明朝"/>
                      </a:endParaRPr>
                    </a:p>
                  </a:txBody>
                  <a:tcPr marL="9525" marR="9525" marT="9525" marB="9525" anchor="b"/>
                </a:tc>
                <a:tc>
                  <a:txBody>
                    <a:bodyPr/>
                    <a:lstStyle/>
                    <a:p>
                      <a:pPr marL="0" marR="0" algn="ctr">
                        <a:spcBef>
                          <a:spcPts val="0"/>
                        </a:spcBef>
                        <a:spcAft>
                          <a:spcPts val="0"/>
                        </a:spcAft>
                      </a:pPr>
                      <a:r>
                        <a:rPr lang="en-US" sz="1200" b="1">
                          <a:effectLst/>
                          <a:latin typeface="Arial"/>
                          <a:ea typeface="Times New Roman"/>
                        </a:rPr>
                        <a:t>Provider Type</a:t>
                      </a:r>
                      <a:endParaRPr lang="en-US" sz="1200">
                        <a:effectLst/>
                        <a:latin typeface="Times New Roman"/>
                        <a:ea typeface="ＭＳ 明朝"/>
                      </a:endParaRPr>
                    </a:p>
                  </a:txBody>
                  <a:tcPr marL="9525" marR="9525" marT="9525" marB="9525" anchor="b"/>
                </a:tc>
                <a:tc>
                  <a:txBody>
                    <a:bodyPr/>
                    <a:lstStyle/>
                    <a:p>
                      <a:pPr marL="0" marR="0" algn="ctr">
                        <a:spcBef>
                          <a:spcPts val="0"/>
                        </a:spcBef>
                        <a:spcAft>
                          <a:spcPts val="0"/>
                        </a:spcAft>
                      </a:pPr>
                      <a:r>
                        <a:rPr lang="en-US" sz="1200" b="1">
                          <a:effectLst/>
                          <a:latin typeface="Arial"/>
                          <a:ea typeface="Times New Roman"/>
                        </a:rPr>
                        <a:t>Expenditure Type</a:t>
                      </a:r>
                      <a:endParaRPr lang="en-US" sz="1200">
                        <a:effectLst/>
                        <a:latin typeface="Times New Roman"/>
                        <a:ea typeface="ＭＳ 明朝"/>
                      </a:endParaRPr>
                    </a:p>
                  </a:txBody>
                  <a:tcPr marL="9525" marR="9525" marT="9525" marB="9525" anchor="b"/>
                </a:tc>
                <a:tc>
                  <a:txBody>
                    <a:bodyPr/>
                    <a:lstStyle/>
                    <a:p>
                      <a:pPr marL="0" marR="0" algn="ctr">
                        <a:spcBef>
                          <a:spcPts val="0"/>
                        </a:spcBef>
                        <a:spcAft>
                          <a:spcPts val="0"/>
                        </a:spcAft>
                      </a:pPr>
                      <a:r>
                        <a:rPr lang="en-US" sz="1200" b="1">
                          <a:effectLst/>
                          <a:latin typeface="Arial"/>
                          <a:ea typeface="Times New Roman"/>
                        </a:rPr>
                        <a:t>Service Type</a:t>
                      </a:r>
                      <a:endParaRPr lang="en-US" sz="1200">
                        <a:effectLst/>
                        <a:latin typeface="Times New Roman"/>
                        <a:ea typeface="ＭＳ 明朝"/>
                      </a:endParaRPr>
                    </a:p>
                  </a:txBody>
                  <a:tcPr marL="9525" marR="9525" marT="9525" marB="9525" anchor="b"/>
                </a:tc>
                <a:tc>
                  <a:txBody>
                    <a:bodyPr/>
                    <a:lstStyle/>
                    <a:p>
                      <a:pPr marL="0" marR="0" algn="ctr">
                        <a:spcBef>
                          <a:spcPts val="0"/>
                        </a:spcBef>
                        <a:spcAft>
                          <a:spcPts val="0"/>
                        </a:spcAft>
                      </a:pPr>
                      <a:r>
                        <a:rPr lang="en-US" sz="1200" b="1">
                          <a:effectLst/>
                          <a:latin typeface="Arial"/>
                          <a:ea typeface="Times New Roman"/>
                        </a:rPr>
                        <a:t>Budget Process</a:t>
                      </a:r>
                      <a:endParaRPr lang="en-US" sz="1200">
                        <a:effectLst/>
                        <a:latin typeface="Times New Roman"/>
                        <a:ea typeface="ＭＳ 明朝"/>
                      </a:endParaRPr>
                    </a:p>
                  </a:txBody>
                  <a:tcPr marL="9525" marR="9525" marT="9525" marB="9525" anchor="b"/>
                </a:tc>
                <a:tc>
                  <a:txBody>
                    <a:bodyPr/>
                    <a:lstStyle/>
                    <a:p>
                      <a:pPr marL="0" marR="0" algn="ctr">
                        <a:spcBef>
                          <a:spcPts val="0"/>
                        </a:spcBef>
                        <a:spcAft>
                          <a:spcPts val="0"/>
                        </a:spcAft>
                      </a:pPr>
                      <a:r>
                        <a:rPr lang="en-US" sz="1200" b="1">
                          <a:effectLst/>
                          <a:latin typeface="Arial"/>
                          <a:ea typeface="Times New Roman"/>
                        </a:rPr>
                        <a:t>Action if Budget Exceeded</a:t>
                      </a:r>
                      <a:endParaRPr lang="en-US" sz="1200">
                        <a:effectLst/>
                        <a:latin typeface="Times New Roman"/>
                        <a:ea typeface="ＭＳ 明朝"/>
                      </a:endParaRPr>
                    </a:p>
                  </a:txBody>
                  <a:tcPr marL="9525" marR="9525" marT="9525" marB="9525" anchor="b"/>
                </a:tc>
                <a:tc>
                  <a:txBody>
                    <a:bodyPr/>
                    <a:lstStyle/>
                    <a:p>
                      <a:pPr marL="0" marR="0" algn="ctr">
                        <a:spcBef>
                          <a:spcPts val="0"/>
                        </a:spcBef>
                        <a:spcAft>
                          <a:spcPts val="0"/>
                        </a:spcAft>
                      </a:pPr>
                      <a:r>
                        <a:rPr lang="en-US" sz="1200" b="1">
                          <a:effectLst/>
                          <a:latin typeface="Arial"/>
                          <a:ea typeface="Times New Roman"/>
                        </a:rPr>
                        <a:t>Financing Source</a:t>
                      </a:r>
                      <a:endParaRPr lang="en-US" sz="1200">
                        <a:effectLst/>
                        <a:latin typeface="Times New Roman"/>
                        <a:ea typeface="ＭＳ 明朝"/>
                      </a:endParaRPr>
                    </a:p>
                  </a:txBody>
                  <a:tcPr marL="9525" marR="9525" marT="9525" marB="9525" anchor="b"/>
                </a:tc>
                <a:tc>
                  <a:txBody>
                    <a:bodyPr/>
                    <a:lstStyle/>
                    <a:p>
                      <a:pPr marL="0" marR="0" algn="ctr">
                        <a:spcBef>
                          <a:spcPts val="0"/>
                        </a:spcBef>
                        <a:spcAft>
                          <a:spcPts val="0"/>
                        </a:spcAft>
                      </a:pPr>
                      <a:r>
                        <a:rPr lang="en-US" sz="1200" b="1" dirty="0">
                          <a:effectLst/>
                          <a:latin typeface="Arial"/>
                          <a:ea typeface="Times New Roman"/>
                        </a:rPr>
                        <a:t>Geographic Specifics</a:t>
                      </a:r>
                      <a:endParaRPr lang="en-US" sz="1200" dirty="0">
                        <a:effectLst/>
                        <a:latin typeface="Times New Roman"/>
                        <a:ea typeface="ＭＳ 明朝"/>
                      </a:endParaRPr>
                    </a:p>
                  </a:txBody>
                  <a:tcPr marL="9525" marR="9525" marT="9525" marB="9525" anchor="b"/>
                </a:tc>
                <a:extLst>
                  <a:ext uri="{0D108BD9-81ED-4DB2-BD59-A6C34878D82A}">
                    <a16:rowId xmlns:a16="http://schemas.microsoft.com/office/drawing/2014/main" val="10000"/>
                  </a:ext>
                </a:extLst>
              </a:tr>
              <a:tr h="960927">
                <a:tc>
                  <a:txBody>
                    <a:bodyPr/>
                    <a:lstStyle/>
                    <a:p>
                      <a:pPr marL="0" marR="0" algn="l">
                        <a:spcBef>
                          <a:spcPts val="0"/>
                        </a:spcBef>
                        <a:spcAft>
                          <a:spcPts val="0"/>
                        </a:spcAft>
                      </a:pPr>
                      <a:r>
                        <a:rPr lang="en-US" sz="1200" b="1" dirty="0">
                          <a:effectLst/>
                          <a:latin typeface="Arial"/>
                          <a:ea typeface="Times New Roman"/>
                        </a:rPr>
                        <a:t>Australia</a:t>
                      </a:r>
                      <a:endParaRPr lang="en-US" sz="1200" b="1" dirty="0">
                        <a:effectLst/>
                        <a:latin typeface="Times New Roman"/>
                        <a:ea typeface="ＭＳ 明朝"/>
                      </a:endParaRPr>
                    </a:p>
                    <a:p>
                      <a:pPr marL="0" marR="0" algn="l">
                        <a:spcBef>
                          <a:spcPts val="0"/>
                        </a:spcBef>
                        <a:spcAft>
                          <a:spcPts val="0"/>
                        </a:spcAft>
                      </a:pPr>
                      <a:r>
                        <a:rPr lang="en-US" sz="1200" dirty="0">
                          <a:effectLst/>
                          <a:latin typeface="Arial"/>
                          <a:ea typeface="Times New Roman"/>
                        </a:rPr>
                        <a:t> </a:t>
                      </a:r>
                      <a:endParaRPr lang="en-US" sz="1200" dirty="0">
                        <a:effectLst/>
                        <a:latin typeface="Times New Roman"/>
                        <a:ea typeface="ＭＳ 明朝"/>
                      </a:endParaRPr>
                    </a:p>
                    <a:p>
                      <a:pPr marL="0" marR="0" algn="l">
                        <a:spcBef>
                          <a:spcPts val="0"/>
                        </a:spcBef>
                        <a:spcAft>
                          <a:spcPts val="0"/>
                        </a:spcAft>
                      </a:pPr>
                      <a:r>
                        <a:rPr lang="en-US" sz="1200" dirty="0">
                          <a:effectLst/>
                          <a:latin typeface="Arial"/>
                          <a:ea typeface="Times New Roman"/>
                        </a:rPr>
                        <a:t> </a:t>
                      </a:r>
                      <a:endParaRPr lang="en-US" sz="1200" dirty="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Public hospitals</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Operating costs</a:t>
                      </a:r>
                      <a:endParaRPr lang="en-US" sz="1200">
                        <a:effectLst/>
                        <a:latin typeface="Times New Roman"/>
                        <a:ea typeface="ＭＳ 明朝"/>
                      </a:endParaRPr>
                    </a:p>
                  </a:txBody>
                  <a:tcPr marL="9525" marR="9525" marT="9525" marB="9525"/>
                </a:tc>
                <a:tc>
                  <a:txBody>
                    <a:bodyPr/>
                    <a:lstStyle/>
                    <a:p>
                      <a:pPr marL="0" marR="0" algn="ctr">
                        <a:spcBef>
                          <a:spcPts val="0"/>
                        </a:spcBef>
                        <a:spcAft>
                          <a:spcPts val="0"/>
                        </a:spcAft>
                      </a:pPr>
                      <a:r>
                        <a:rPr lang="en-US" sz="1200">
                          <a:effectLst/>
                          <a:latin typeface="Arial"/>
                          <a:ea typeface="Times New Roman"/>
                        </a:rPr>
                        <a:t>—</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State-controlled</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Rise in private patient revenues decreases State-funded revenues</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State tax revenues and Federal grants</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dirty="0">
                          <a:effectLst/>
                          <a:latin typeface="Arial"/>
                          <a:ea typeface="Times New Roman"/>
                        </a:rPr>
                        <a:t>State-specific</a:t>
                      </a:r>
                      <a:endParaRPr lang="en-US" sz="1200" dirty="0">
                        <a:effectLst/>
                        <a:latin typeface="Times New Roman"/>
                        <a:ea typeface="ＭＳ 明朝"/>
                      </a:endParaRPr>
                    </a:p>
                  </a:txBody>
                  <a:tcPr marL="9525" marR="9525" marT="9525" marB="9525"/>
                </a:tc>
                <a:extLst>
                  <a:ext uri="{0D108BD9-81ED-4DB2-BD59-A6C34878D82A}">
                    <a16:rowId xmlns:a16="http://schemas.microsoft.com/office/drawing/2014/main" val="10001"/>
                  </a:ext>
                </a:extLst>
              </a:tr>
              <a:tr h="1902243">
                <a:tc rowSpan="2">
                  <a:txBody>
                    <a:bodyPr/>
                    <a:lstStyle/>
                    <a:p>
                      <a:pPr marL="0" marR="0" algn="l">
                        <a:spcBef>
                          <a:spcPts val="0"/>
                        </a:spcBef>
                        <a:spcAft>
                          <a:spcPts val="0"/>
                        </a:spcAft>
                      </a:pPr>
                      <a:r>
                        <a:rPr lang="en-US" sz="1200" b="1" dirty="0">
                          <a:effectLst/>
                          <a:latin typeface="Arial"/>
                          <a:ea typeface="Times New Roman"/>
                        </a:rPr>
                        <a:t>Belgium</a:t>
                      </a:r>
                      <a:endParaRPr lang="en-US" sz="1200" b="1" dirty="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Teaching hospitals</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Operating and capital costs</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Magnetic resonance imaging</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Sickness-fund-defined global budgeting for magnetic resonance imaging amortization, operating costs, and radiologist fee</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No additional funds</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Social Security contributions, State subsidies.</a:t>
                      </a:r>
                      <a:endParaRPr lang="en-US" sz="1200">
                        <a:effectLst/>
                        <a:latin typeface="Times New Roman"/>
                        <a:ea typeface="ＭＳ 明朝"/>
                      </a:endParaRPr>
                    </a:p>
                  </a:txBody>
                  <a:tcPr marL="9525" marR="9525" marT="9525" marB="9525"/>
                </a:tc>
                <a:tc>
                  <a:txBody>
                    <a:bodyPr/>
                    <a:lstStyle/>
                    <a:p>
                      <a:pPr marL="0" marR="0" algn="ctr">
                        <a:spcBef>
                          <a:spcPts val="0"/>
                        </a:spcBef>
                        <a:spcAft>
                          <a:spcPts val="0"/>
                        </a:spcAft>
                      </a:pPr>
                      <a:r>
                        <a:rPr lang="en-US" sz="1200">
                          <a:effectLst/>
                          <a:latin typeface="Arial"/>
                          <a:ea typeface="Times New Roman"/>
                        </a:rPr>
                        <a:t>NA</a:t>
                      </a:r>
                      <a:endParaRPr lang="en-US" sz="1200">
                        <a:effectLst/>
                        <a:latin typeface="Times New Roman"/>
                        <a:ea typeface="ＭＳ 明朝"/>
                      </a:endParaRPr>
                    </a:p>
                  </a:txBody>
                  <a:tcPr marL="9525" marR="9525" marT="9525" marB="9525"/>
                </a:tc>
                <a:extLst>
                  <a:ext uri="{0D108BD9-81ED-4DB2-BD59-A6C34878D82A}">
                    <a16:rowId xmlns:a16="http://schemas.microsoft.com/office/drawing/2014/main" val="10002"/>
                  </a:ext>
                </a:extLst>
              </a:tr>
              <a:tr h="960927">
                <a:tc vMerge="1">
                  <a:txBody>
                    <a:bodyPr/>
                    <a:lstStyle/>
                    <a:p>
                      <a:endParaRPr lang="en-US"/>
                    </a:p>
                  </a:txBody>
                  <a:tcPr/>
                </a:tc>
                <a:tc>
                  <a:txBody>
                    <a:bodyPr/>
                    <a:lstStyle/>
                    <a:p>
                      <a:pPr marL="0" marR="0" algn="l">
                        <a:spcBef>
                          <a:spcPts val="0"/>
                        </a:spcBef>
                        <a:spcAft>
                          <a:spcPts val="0"/>
                        </a:spcAft>
                      </a:pPr>
                      <a:r>
                        <a:rPr lang="en-US" sz="1200">
                          <a:effectLst/>
                          <a:latin typeface="Arial"/>
                          <a:ea typeface="Times New Roman"/>
                        </a:rPr>
                        <a:t>Pharmaceutical companies</a:t>
                      </a:r>
                      <a:endParaRPr lang="en-US" sz="1200">
                        <a:effectLst/>
                        <a:latin typeface="Times New Roman"/>
                        <a:ea typeface="ＭＳ 明朝"/>
                      </a:endParaRPr>
                    </a:p>
                  </a:txBody>
                  <a:tcPr marL="9525" marR="9525" marT="9525" marB="9525"/>
                </a:tc>
                <a:tc>
                  <a:txBody>
                    <a:bodyPr/>
                    <a:lstStyle/>
                    <a:p>
                      <a:pPr marL="0" marR="0" algn="ctr">
                        <a:spcBef>
                          <a:spcPts val="0"/>
                        </a:spcBef>
                        <a:spcAft>
                          <a:spcPts val="0"/>
                        </a:spcAft>
                      </a:pPr>
                      <a:r>
                        <a:rPr lang="en-US" sz="1200">
                          <a:effectLst/>
                          <a:latin typeface="Arial"/>
                          <a:ea typeface="Times New Roman"/>
                        </a:rPr>
                        <a:t>—</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Prescriptions</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Sickness fund sets cap on drug consumption</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If consumption exceeds estimated level, unit prices are reduced</a:t>
                      </a:r>
                      <a:endParaRPr lang="en-US" sz="1200">
                        <a:effectLst/>
                        <a:latin typeface="Times New Roman"/>
                        <a:ea typeface="ＭＳ 明朝"/>
                      </a:endParaRPr>
                    </a:p>
                  </a:txBody>
                  <a:tcPr marL="9525" marR="9525" marT="9525" marB="9525"/>
                </a:tc>
                <a:tc>
                  <a:txBody>
                    <a:bodyPr/>
                    <a:lstStyle/>
                    <a:p>
                      <a:pPr marL="0" marR="0" algn="ctr">
                        <a:spcBef>
                          <a:spcPts val="0"/>
                        </a:spcBef>
                        <a:spcAft>
                          <a:spcPts val="0"/>
                        </a:spcAft>
                      </a:pPr>
                      <a:r>
                        <a:rPr lang="en-US" sz="1200">
                          <a:effectLst/>
                          <a:latin typeface="Arial"/>
                          <a:ea typeface="Times New Roman"/>
                        </a:rPr>
                        <a:t>NA</a:t>
                      </a:r>
                      <a:endParaRPr lang="en-US" sz="1200">
                        <a:effectLst/>
                        <a:latin typeface="Times New Roman"/>
                        <a:ea typeface="ＭＳ 明朝"/>
                      </a:endParaRPr>
                    </a:p>
                  </a:txBody>
                  <a:tcPr marL="9525" marR="9525" marT="9525" marB="9525"/>
                </a:tc>
                <a:tc>
                  <a:txBody>
                    <a:bodyPr/>
                    <a:lstStyle/>
                    <a:p>
                      <a:pPr marL="0" marR="0" algn="ctr">
                        <a:spcBef>
                          <a:spcPts val="0"/>
                        </a:spcBef>
                        <a:spcAft>
                          <a:spcPts val="0"/>
                        </a:spcAft>
                      </a:pPr>
                      <a:r>
                        <a:rPr lang="en-US" sz="1200" dirty="0">
                          <a:effectLst/>
                          <a:latin typeface="Arial"/>
                          <a:ea typeface="Times New Roman"/>
                        </a:rPr>
                        <a:t>NA</a:t>
                      </a:r>
                      <a:endParaRPr lang="en-US" sz="1200" dirty="0">
                        <a:effectLst/>
                        <a:latin typeface="Times New Roman"/>
                        <a:ea typeface="ＭＳ 明朝"/>
                      </a:endParaRPr>
                    </a:p>
                  </a:txBody>
                  <a:tcPr marL="9525" marR="9525" marT="9525" marB="9525"/>
                </a:tc>
                <a:extLst>
                  <a:ext uri="{0D108BD9-81ED-4DB2-BD59-A6C34878D82A}">
                    <a16:rowId xmlns:a16="http://schemas.microsoft.com/office/drawing/2014/main" val="10003"/>
                  </a:ext>
                </a:extLst>
              </a:tr>
              <a:tr h="584400">
                <a:tc rowSpan="2">
                  <a:txBody>
                    <a:bodyPr/>
                    <a:lstStyle/>
                    <a:p>
                      <a:pPr marL="0" marR="0" algn="l">
                        <a:spcBef>
                          <a:spcPts val="0"/>
                        </a:spcBef>
                        <a:spcAft>
                          <a:spcPts val="0"/>
                        </a:spcAft>
                      </a:pPr>
                      <a:r>
                        <a:rPr lang="en-US" sz="1200" b="1" dirty="0">
                          <a:effectLst/>
                          <a:latin typeface="Arial"/>
                          <a:ea typeface="Times New Roman"/>
                        </a:rPr>
                        <a:t>Canada</a:t>
                      </a:r>
                      <a:endParaRPr lang="en-US" sz="1200" b="1" dirty="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Physicians</a:t>
                      </a:r>
                      <a:endParaRPr lang="en-US" sz="1200">
                        <a:effectLst/>
                        <a:latin typeface="Times New Roman"/>
                        <a:ea typeface="ＭＳ 明朝"/>
                      </a:endParaRPr>
                    </a:p>
                  </a:txBody>
                  <a:tcPr marL="9525" marR="9525" marT="9525" marB="9525"/>
                </a:tc>
                <a:tc>
                  <a:txBody>
                    <a:bodyPr/>
                    <a:lstStyle/>
                    <a:p>
                      <a:pPr marL="0" marR="0" algn="ctr">
                        <a:spcBef>
                          <a:spcPts val="0"/>
                        </a:spcBef>
                        <a:spcAft>
                          <a:spcPts val="0"/>
                        </a:spcAft>
                      </a:pPr>
                      <a:r>
                        <a:rPr lang="en-US" sz="1200">
                          <a:effectLst/>
                          <a:latin typeface="Arial"/>
                          <a:ea typeface="Times New Roman"/>
                        </a:rPr>
                        <a:t>—</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Ambulatory care </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Negotiation</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Fees reduced following year</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National and provincial tax revenues</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Province-specific</a:t>
                      </a:r>
                      <a:endParaRPr lang="en-US" sz="1200">
                        <a:effectLst/>
                        <a:latin typeface="Times New Roman"/>
                        <a:ea typeface="ＭＳ 明朝"/>
                      </a:endParaRPr>
                    </a:p>
                  </a:txBody>
                  <a:tcPr marL="9525" marR="9525" marT="9525" marB="9525"/>
                </a:tc>
                <a:extLst>
                  <a:ext uri="{0D108BD9-81ED-4DB2-BD59-A6C34878D82A}">
                    <a16:rowId xmlns:a16="http://schemas.microsoft.com/office/drawing/2014/main" val="10004"/>
                  </a:ext>
                </a:extLst>
              </a:tr>
              <a:tr h="1149190">
                <a:tc vMerge="1">
                  <a:txBody>
                    <a:bodyPr/>
                    <a:lstStyle/>
                    <a:p>
                      <a:endParaRPr lang="en-US"/>
                    </a:p>
                  </a:txBody>
                  <a:tcPr/>
                </a:tc>
                <a:tc>
                  <a:txBody>
                    <a:bodyPr/>
                    <a:lstStyle/>
                    <a:p>
                      <a:pPr marL="0" marR="0" algn="l">
                        <a:spcBef>
                          <a:spcPts val="0"/>
                        </a:spcBef>
                        <a:spcAft>
                          <a:spcPts val="0"/>
                        </a:spcAft>
                      </a:pPr>
                      <a:r>
                        <a:rPr lang="en-US" sz="1200">
                          <a:effectLst/>
                          <a:latin typeface="Arial"/>
                          <a:ea typeface="Times New Roman"/>
                        </a:rPr>
                        <a:t>Hospitals</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Operating costs</a:t>
                      </a:r>
                      <a:endParaRPr lang="en-US" sz="1200">
                        <a:effectLst/>
                        <a:latin typeface="Times New Roman"/>
                        <a:ea typeface="ＭＳ 明朝"/>
                      </a:endParaRPr>
                    </a:p>
                  </a:txBody>
                  <a:tcPr marL="9525" marR="9525" marT="9525" marB="9525"/>
                </a:tc>
                <a:tc>
                  <a:txBody>
                    <a:bodyPr/>
                    <a:lstStyle/>
                    <a:p>
                      <a:pPr marL="0" marR="0" algn="ctr">
                        <a:spcBef>
                          <a:spcPts val="0"/>
                        </a:spcBef>
                        <a:spcAft>
                          <a:spcPts val="0"/>
                        </a:spcAft>
                      </a:pPr>
                      <a:r>
                        <a:rPr lang="en-US" sz="1200">
                          <a:effectLst/>
                          <a:latin typeface="Arial"/>
                          <a:ea typeface="Times New Roman"/>
                        </a:rPr>
                        <a:t>_</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Negotiation</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Government maintains small emergency budget for operating overruns</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Same</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dirty="0">
                          <a:effectLst/>
                          <a:latin typeface="Arial"/>
                          <a:ea typeface="Times New Roman"/>
                        </a:rPr>
                        <a:t>Province-specific</a:t>
                      </a:r>
                      <a:endParaRPr lang="en-US" sz="1200" dirty="0">
                        <a:effectLst/>
                        <a:latin typeface="Times New Roman"/>
                        <a:ea typeface="ＭＳ 明朝"/>
                      </a:endParaRPr>
                    </a:p>
                  </a:txBody>
                  <a:tcPr marL="9525" marR="9525" marT="9525" marB="9525"/>
                </a:tc>
                <a:extLst>
                  <a:ext uri="{0D108BD9-81ED-4DB2-BD59-A6C34878D82A}">
                    <a16:rowId xmlns:a16="http://schemas.microsoft.com/office/drawing/2014/main" val="10005"/>
                  </a:ext>
                </a:extLst>
              </a:tr>
              <a:tr h="396137">
                <a:tc>
                  <a:txBody>
                    <a:bodyPr/>
                    <a:lstStyle/>
                    <a:p>
                      <a:pPr marL="0" marR="0" algn="l">
                        <a:spcBef>
                          <a:spcPts val="0"/>
                        </a:spcBef>
                        <a:spcAft>
                          <a:spcPts val="0"/>
                        </a:spcAft>
                      </a:pPr>
                      <a:r>
                        <a:rPr lang="en-US" sz="1200" b="1" dirty="0">
                          <a:effectLst/>
                          <a:latin typeface="Arial"/>
                          <a:ea typeface="Times New Roman"/>
                        </a:rPr>
                        <a:t>Finland</a:t>
                      </a:r>
                      <a:endParaRPr lang="en-US" sz="1200" b="1" dirty="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dirty="0">
                          <a:effectLst/>
                          <a:latin typeface="Arial"/>
                          <a:ea typeface="Times New Roman"/>
                        </a:rPr>
                        <a:t>Hospitals/clinics</a:t>
                      </a:r>
                      <a:endParaRPr lang="en-US" sz="1200" dirty="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Operating costs</a:t>
                      </a:r>
                      <a:endParaRPr lang="en-US" sz="1200">
                        <a:effectLst/>
                        <a:latin typeface="Times New Roman"/>
                        <a:ea typeface="ＭＳ 明朝"/>
                      </a:endParaRPr>
                    </a:p>
                  </a:txBody>
                  <a:tcPr marL="9525" marR="9525" marT="9525" marB="9525"/>
                </a:tc>
                <a:tc>
                  <a:txBody>
                    <a:bodyPr/>
                    <a:lstStyle/>
                    <a:p>
                      <a:pPr marL="0" marR="0" algn="ctr">
                        <a:spcBef>
                          <a:spcPts val="0"/>
                        </a:spcBef>
                        <a:spcAft>
                          <a:spcPts val="0"/>
                        </a:spcAft>
                      </a:pPr>
                      <a:r>
                        <a:rPr lang="en-US" sz="1200">
                          <a:effectLst/>
                          <a:latin typeface="Arial"/>
                          <a:ea typeface="Times New Roman"/>
                        </a:rPr>
                        <a:t>—</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Multiple review process</a:t>
                      </a:r>
                      <a:endParaRPr lang="en-US" sz="1200">
                        <a:effectLst/>
                        <a:latin typeface="Times New Roman"/>
                        <a:ea typeface="ＭＳ 明朝"/>
                      </a:endParaRPr>
                    </a:p>
                  </a:txBody>
                  <a:tcPr marL="9525" marR="9525" marT="9525" marB="9525"/>
                </a:tc>
                <a:tc>
                  <a:txBody>
                    <a:bodyPr/>
                    <a:lstStyle/>
                    <a:p>
                      <a:pPr marL="0" marR="0" algn="ctr">
                        <a:spcBef>
                          <a:spcPts val="0"/>
                        </a:spcBef>
                        <a:spcAft>
                          <a:spcPts val="0"/>
                        </a:spcAft>
                      </a:pPr>
                      <a:r>
                        <a:rPr lang="en-US" sz="1200">
                          <a:effectLst/>
                          <a:latin typeface="Arial"/>
                          <a:ea typeface="Times New Roman"/>
                        </a:rPr>
                        <a:t>NA</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National tax revenues</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dirty="0">
                          <a:effectLst/>
                          <a:latin typeface="Arial"/>
                          <a:ea typeface="Times New Roman"/>
                        </a:rPr>
                        <a:t>Province-specific</a:t>
                      </a:r>
                      <a:endParaRPr lang="en-US" sz="1200" dirty="0">
                        <a:effectLst/>
                        <a:latin typeface="Times New Roman"/>
                        <a:ea typeface="ＭＳ 明朝"/>
                      </a:endParaRPr>
                    </a:p>
                  </a:txBody>
                  <a:tcPr marL="9525" marR="9525" marT="9525" marB="9525"/>
                </a:tc>
                <a:extLst>
                  <a:ext uri="{0D108BD9-81ED-4DB2-BD59-A6C34878D82A}">
                    <a16:rowId xmlns:a16="http://schemas.microsoft.com/office/drawing/2014/main" val="10006"/>
                  </a:ext>
                </a:extLst>
              </a:tr>
              <a:tr h="1337454">
                <a:tc>
                  <a:txBody>
                    <a:bodyPr/>
                    <a:lstStyle/>
                    <a:p>
                      <a:pPr marL="0" marR="0" algn="l">
                        <a:spcBef>
                          <a:spcPts val="0"/>
                        </a:spcBef>
                        <a:spcAft>
                          <a:spcPts val="0"/>
                        </a:spcAft>
                      </a:pPr>
                      <a:r>
                        <a:rPr lang="en-US" sz="1200" b="1" dirty="0">
                          <a:effectLst/>
                          <a:latin typeface="Arial"/>
                          <a:ea typeface="Times New Roman"/>
                        </a:rPr>
                        <a:t>France</a:t>
                      </a:r>
                      <a:endParaRPr lang="en-US" sz="1200" b="1" dirty="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dirty="0">
                          <a:effectLst/>
                          <a:latin typeface="Arial"/>
                          <a:ea typeface="Times New Roman"/>
                        </a:rPr>
                        <a:t>Public hospitals</a:t>
                      </a:r>
                      <a:endParaRPr lang="en-US" sz="1200" dirty="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Operating and debt service costs for construction and high-cost equipment</a:t>
                      </a:r>
                      <a:endParaRPr lang="en-US" sz="1200">
                        <a:effectLst/>
                        <a:latin typeface="Times New Roman"/>
                        <a:ea typeface="ＭＳ 明朝"/>
                      </a:endParaRPr>
                    </a:p>
                  </a:txBody>
                  <a:tcPr marL="9525" marR="9525" marT="9525" marB="9525"/>
                </a:tc>
                <a:tc>
                  <a:txBody>
                    <a:bodyPr/>
                    <a:lstStyle/>
                    <a:p>
                      <a:pPr marL="0" marR="0" algn="ctr">
                        <a:spcBef>
                          <a:spcPts val="0"/>
                        </a:spcBef>
                        <a:spcAft>
                          <a:spcPts val="0"/>
                        </a:spcAft>
                      </a:pPr>
                      <a:r>
                        <a:rPr lang="en-US" sz="1200" dirty="0">
                          <a:effectLst/>
                          <a:latin typeface="Arial"/>
                          <a:ea typeface="Times New Roman"/>
                        </a:rPr>
                        <a:t>—</a:t>
                      </a:r>
                      <a:endParaRPr lang="en-US" sz="1200" dirty="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Nationwide hospital target guides negotiation between hospital, fund, and government</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Small regional “maneuvering margin”</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dirty="0">
                          <a:effectLst/>
                          <a:latin typeface="Arial"/>
                          <a:ea typeface="Times New Roman"/>
                        </a:rPr>
                        <a:t>Payroll tax; hospitals paid in monthly installments</a:t>
                      </a:r>
                      <a:endParaRPr lang="en-US" sz="1200" dirty="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dirty="0">
                          <a:effectLst/>
                          <a:latin typeface="Arial"/>
                          <a:ea typeface="Times New Roman"/>
                        </a:rPr>
                        <a:t>Regional</a:t>
                      </a:r>
                      <a:endParaRPr lang="en-US" sz="1200" dirty="0">
                        <a:effectLst/>
                        <a:latin typeface="Times New Roman"/>
                        <a:ea typeface="ＭＳ 明朝"/>
                      </a:endParaRPr>
                    </a:p>
                  </a:txBody>
                  <a:tcPr marL="9525" marR="9525" marT="9525" marB="9525"/>
                </a:tc>
                <a:extLst>
                  <a:ext uri="{0D108BD9-81ED-4DB2-BD59-A6C34878D82A}">
                    <a16:rowId xmlns:a16="http://schemas.microsoft.com/office/drawing/2014/main" val="10007"/>
                  </a:ext>
                </a:extLst>
              </a:tr>
              <a:tr h="1149190">
                <a:tc>
                  <a:txBody>
                    <a:bodyPr/>
                    <a:lstStyle/>
                    <a:p>
                      <a:pPr marL="0" marR="0" algn="l">
                        <a:spcBef>
                          <a:spcPts val="0"/>
                        </a:spcBef>
                        <a:spcAft>
                          <a:spcPts val="0"/>
                        </a:spcAft>
                      </a:pPr>
                      <a:r>
                        <a:rPr lang="en-US" sz="1200" b="1" dirty="0">
                          <a:effectLst/>
                          <a:latin typeface="Arial"/>
                          <a:ea typeface="Times New Roman"/>
                        </a:rPr>
                        <a:t>Germany</a:t>
                      </a:r>
                      <a:r>
                        <a:rPr lang="en-US" sz="1200" b="1" baseline="30000" dirty="0">
                          <a:solidFill>
                            <a:srgbClr val="0000FF"/>
                          </a:solidFill>
                          <a:effectLst/>
                          <a:latin typeface="Arial"/>
                          <a:ea typeface="Times New Roman"/>
                          <a:hlinkClick r:id="rId2" action="ppaction://hlinkfile"/>
                        </a:rPr>
                        <a:t>1</a:t>
                      </a:r>
                      <a:endParaRPr lang="en-US" sz="1200" b="1" dirty="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Physicians</a:t>
                      </a:r>
                      <a:endParaRPr lang="en-US" sz="1200">
                        <a:effectLst/>
                        <a:latin typeface="Times New Roman"/>
                        <a:ea typeface="ＭＳ 明朝"/>
                      </a:endParaRPr>
                    </a:p>
                  </a:txBody>
                  <a:tcPr marL="9525" marR="9525" marT="9525" marB="9525"/>
                </a:tc>
                <a:tc>
                  <a:txBody>
                    <a:bodyPr/>
                    <a:lstStyle/>
                    <a:p>
                      <a:pPr marL="0" marR="0" algn="ctr">
                        <a:spcBef>
                          <a:spcPts val="0"/>
                        </a:spcBef>
                        <a:spcAft>
                          <a:spcPts val="0"/>
                        </a:spcAft>
                      </a:pPr>
                      <a:r>
                        <a:rPr lang="en-US" sz="1200">
                          <a:effectLst/>
                          <a:latin typeface="Arial"/>
                          <a:ea typeface="Times New Roman"/>
                        </a:rPr>
                        <a:t>—</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Ambulatory care</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Negotiation between sickness fund associations and physician associations</a:t>
                      </a:r>
                      <a:endParaRPr lang="en-US" sz="1200">
                        <a:effectLst/>
                        <a:latin typeface="Times New Roman"/>
                        <a:ea typeface="ＭＳ 明朝"/>
                      </a:endParaRPr>
                    </a:p>
                  </a:txBody>
                  <a:tcPr marL="9525" marR="9525" marT="9525" marB="9525"/>
                </a:tc>
                <a:tc>
                  <a:txBody>
                    <a:bodyPr/>
                    <a:lstStyle/>
                    <a:p>
                      <a:pPr marL="0" marR="0" algn="ctr">
                        <a:spcBef>
                          <a:spcPts val="0"/>
                        </a:spcBef>
                        <a:spcAft>
                          <a:spcPts val="0"/>
                        </a:spcAft>
                      </a:pPr>
                      <a:r>
                        <a:rPr lang="en-US" sz="1200">
                          <a:effectLst/>
                          <a:latin typeface="Arial"/>
                          <a:ea typeface="Times New Roman"/>
                        </a:rPr>
                        <a:t>NA</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dirty="0">
                          <a:effectLst/>
                          <a:latin typeface="Arial"/>
                          <a:ea typeface="Times New Roman"/>
                        </a:rPr>
                        <a:t>Payroll taxes, paid to physician associations, which distribute to physicians</a:t>
                      </a:r>
                      <a:endParaRPr lang="en-US" sz="1200" dirty="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dirty="0">
                          <a:effectLst/>
                          <a:latin typeface="Arial"/>
                          <a:ea typeface="Times New Roman"/>
                        </a:rPr>
                        <a:t>Regional</a:t>
                      </a:r>
                      <a:endParaRPr lang="en-US" sz="1200" dirty="0">
                        <a:effectLst/>
                        <a:latin typeface="Times New Roman"/>
                        <a:ea typeface="ＭＳ 明朝"/>
                      </a:endParaRPr>
                    </a:p>
                  </a:txBody>
                  <a:tcPr marL="9525" marR="9525" marT="9525" marB="9525"/>
                </a:tc>
                <a:extLst>
                  <a:ext uri="{0D108BD9-81ED-4DB2-BD59-A6C34878D82A}">
                    <a16:rowId xmlns:a16="http://schemas.microsoft.com/office/drawing/2014/main" val="10008"/>
                  </a:ext>
                </a:extLst>
              </a:tr>
              <a:tr h="772664">
                <a:tc>
                  <a:txBody>
                    <a:bodyPr/>
                    <a:lstStyle/>
                    <a:p>
                      <a:pPr marL="0" marR="0" algn="l">
                        <a:spcBef>
                          <a:spcPts val="0"/>
                        </a:spcBef>
                        <a:spcAft>
                          <a:spcPts val="0"/>
                        </a:spcAft>
                      </a:pPr>
                      <a:r>
                        <a:rPr lang="en-US" sz="1200" b="1" dirty="0">
                          <a:effectLst/>
                          <a:latin typeface="Arial"/>
                          <a:ea typeface="Times New Roman"/>
                        </a:rPr>
                        <a:t>Netherlands</a:t>
                      </a:r>
                      <a:endParaRPr lang="en-US" sz="1200" b="1" dirty="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Hospitals</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Operating and some capital costs</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Inventory and equipment only</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Negotiation between hospital and sickness funds</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None</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Payroll tax, premiums, catastrophic fund</a:t>
                      </a:r>
                      <a:endParaRPr lang="en-US" sz="1200">
                        <a:effectLst/>
                        <a:latin typeface="Times New Roman"/>
                        <a:ea typeface="ＭＳ 明朝"/>
                      </a:endParaRPr>
                    </a:p>
                  </a:txBody>
                  <a:tcPr marL="9525" marR="9525" marT="9525" marB="9525"/>
                </a:tc>
                <a:tc>
                  <a:txBody>
                    <a:bodyPr/>
                    <a:lstStyle/>
                    <a:p>
                      <a:pPr marL="0" marR="0" algn="ctr">
                        <a:spcBef>
                          <a:spcPts val="0"/>
                        </a:spcBef>
                        <a:spcAft>
                          <a:spcPts val="0"/>
                        </a:spcAft>
                      </a:pPr>
                      <a:r>
                        <a:rPr lang="en-US" sz="1200" dirty="0">
                          <a:effectLst/>
                          <a:latin typeface="Arial"/>
                          <a:ea typeface="Times New Roman"/>
                        </a:rPr>
                        <a:t>NA</a:t>
                      </a:r>
                      <a:endParaRPr lang="en-US" sz="1200" dirty="0">
                        <a:effectLst/>
                        <a:latin typeface="Times New Roman"/>
                        <a:ea typeface="ＭＳ 明朝"/>
                      </a:endParaRPr>
                    </a:p>
                  </a:txBody>
                  <a:tcPr marL="9525" marR="9525" marT="9525" marB="9525"/>
                </a:tc>
                <a:extLst>
                  <a:ext uri="{0D108BD9-81ED-4DB2-BD59-A6C34878D82A}">
                    <a16:rowId xmlns:a16="http://schemas.microsoft.com/office/drawing/2014/main" val="10009"/>
                  </a:ext>
                </a:extLst>
              </a:tr>
              <a:tr h="1048267">
                <a:tc>
                  <a:txBody>
                    <a:bodyPr/>
                    <a:lstStyle/>
                    <a:p>
                      <a:endParaRPr lang="en-US"/>
                    </a:p>
                  </a:txBody>
                  <a:tcPr/>
                </a:tc>
                <a:tc>
                  <a:txBody>
                    <a:bodyPr/>
                    <a:lstStyle/>
                    <a:p>
                      <a:pPr marL="0" marR="0" algn="l">
                        <a:spcBef>
                          <a:spcPts val="0"/>
                        </a:spcBef>
                        <a:spcAft>
                          <a:spcPts val="0"/>
                        </a:spcAft>
                      </a:pPr>
                      <a:r>
                        <a:rPr lang="en-US" sz="1200" dirty="0">
                          <a:effectLst/>
                          <a:latin typeface="Arial"/>
                          <a:ea typeface="Times New Roman"/>
                        </a:rPr>
                        <a:t>Physicians</a:t>
                      </a:r>
                      <a:endParaRPr lang="en-US" sz="1200" dirty="0">
                        <a:effectLst/>
                        <a:latin typeface="Times New Roman"/>
                        <a:ea typeface="ＭＳ 明朝"/>
                      </a:endParaRPr>
                    </a:p>
                  </a:txBody>
                  <a:tcPr marL="9525" marR="9525" marT="9525" marB="9525"/>
                </a:tc>
                <a:tc>
                  <a:txBody>
                    <a:bodyPr/>
                    <a:lstStyle/>
                    <a:p>
                      <a:pPr marL="0" marR="0" algn="ctr">
                        <a:spcBef>
                          <a:spcPts val="0"/>
                        </a:spcBef>
                        <a:spcAft>
                          <a:spcPts val="0"/>
                        </a:spcAft>
                      </a:pPr>
                      <a:r>
                        <a:rPr lang="en-US" sz="1200" dirty="0">
                          <a:effectLst/>
                          <a:latin typeface="Arial"/>
                          <a:ea typeface="Times New Roman"/>
                        </a:rPr>
                        <a:t>—</a:t>
                      </a:r>
                      <a:endParaRPr lang="en-US" sz="1200" dirty="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Ambulatory care</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Income cap that limits volume growth; defined through negotiation</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Must repay additional income according to a formula</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Payroll tax, premiums, catastrophic fund</a:t>
                      </a:r>
                      <a:endParaRPr lang="en-US" sz="1200">
                        <a:effectLst/>
                        <a:latin typeface="Times New Roman"/>
                        <a:ea typeface="ＭＳ 明朝"/>
                      </a:endParaRPr>
                    </a:p>
                  </a:txBody>
                  <a:tcPr marL="9525" marR="9525" marT="9525" marB="9525"/>
                </a:tc>
                <a:tc>
                  <a:txBody>
                    <a:bodyPr/>
                    <a:lstStyle/>
                    <a:p>
                      <a:pPr marL="0" marR="0" algn="ctr">
                        <a:spcBef>
                          <a:spcPts val="0"/>
                        </a:spcBef>
                        <a:spcAft>
                          <a:spcPts val="0"/>
                        </a:spcAft>
                      </a:pPr>
                      <a:r>
                        <a:rPr lang="en-US" sz="1200" dirty="0">
                          <a:effectLst/>
                          <a:latin typeface="Arial"/>
                          <a:ea typeface="Times New Roman"/>
                        </a:rPr>
                        <a:t>NA</a:t>
                      </a:r>
                      <a:endParaRPr lang="en-US" sz="1200" dirty="0">
                        <a:effectLst/>
                        <a:latin typeface="Times New Roman"/>
                        <a:ea typeface="ＭＳ 明朝"/>
                      </a:endParaRPr>
                    </a:p>
                  </a:txBody>
                  <a:tcPr marL="9525" marR="9525" marT="9525" marB="9525"/>
                </a:tc>
                <a:extLst>
                  <a:ext uri="{0D108BD9-81ED-4DB2-BD59-A6C34878D82A}">
                    <a16:rowId xmlns:a16="http://schemas.microsoft.com/office/drawing/2014/main" val="10010"/>
                  </a:ext>
                </a:extLst>
              </a:tr>
              <a:tr h="396137">
                <a:tc>
                  <a:txBody>
                    <a:bodyPr/>
                    <a:lstStyle/>
                    <a:p>
                      <a:pPr marL="0" marR="0" algn="l">
                        <a:spcBef>
                          <a:spcPts val="0"/>
                        </a:spcBef>
                        <a:spcAft>
                          <a:spcPts val="0"/>
                        </a:spcAft>
                      </a:pPr>
                      <a:r>
                        <a:rPr lang="en-US" sz="1200" b="1" dirty="0">
                          <a:effectLst/>
                          <a:latin typeface="Arial"/>
                          <a:ea typeface="Times New Roman"/>
                        </a:rPr>
                        <a:t>Sweden</a:t>
                      </a:r>
                      <a:endParaRPr lang="en-US" sz="1200" b="1" dirty="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Hospital</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Operating costs</a:t>
                      </a:r>
                      <a:endParaRPr lang="en-US" sz="1200">
                        <a:effectLst/>
                        <a:latin typeface="Times New Roman"/>
                        <a:ea typeface="ＭＳ 明朝"/>
                      </a:endParaRPr>
                    </a:p>
                  </a:txBody>
                  <a:tcPr marL="9525" marR="9525" marT="9525" marB="9525"/>
                </a:tc>
                <a:tc>
                  <a:txBody>
                    <a:bodyPr/>
                    <a:lstStyle/>
                    <a:p>
                      <a:pPr marL="0" marR="0" algn="ctr">
                        <a:spcBef>
                          <a:spcPts val="0"/>
                        </a:spcBef>
                        <a:spcAft>
                          <a:spcPts val="0"/>
                        </a:spcAft>
                      </a:pPr>
                      <a:r>
                        <a:rPr lang="en-US" sz="1200">
                          <a:effectLst/>
                          <a:latin typeface="Arial"/>
                          <a:ea typeface="Times New Roman"/>
                        </a:rPr>
                        <a:t>—</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Negotiation</a:t>
                      </a:r>
                      <a:endParaRPr lang="en-US" sz="1200">
                        <a:effectLst/>
                        <a:latin typeface="Times New Roman"/>
                        <a:ea typeface="ＭＳ 明朝"/>
                      </a:endParaRPr>
                    </a:p>
                  </a:txBody>
                  <a:tcPr marL="9525" marR="9525" marT="9525" marB="9525"/>
                </a:tc>
                <a:tc>
                  <a:txBody>
                    <a:bodyPr/>
                    <a:lstStyle/>
                    <a:p>
                      <a:pPr marL="0" marR="0" algn="ctr">
                        <a:spcBef>
                          <a:spcPts val="0"/>
                        </a:spcBef>
                        <a:spcAft>
                          <a:spcPts val="0"/>
                        </a:spcAft>
                      </a:pPr>
                      <a:r>
                        <a:rPr lang="en-US" sz="1200">
                          <a:effectLst/>
                          <a:latin typeface="Arial"/>
                          <a:ea typeface="Times New Roman"/>
                        </a:rPr>
                        <a:t>NA</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County and national taxes</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County-specific</a:t>
                      </a:r>
                      <a:endParaRPr lang="en-US" sz="1200">
                        <a:effectLst/>
                        <a:latin typeface="Times New Roman"/>
                        <a:ea typeface="ＭＳ 明朝"/>
                      </a:endParaRPr>
                    </a:p>
                  </a:txBody>
                  <a:tcPr marL="9525" marR="9525" marT="9525" marB="9525"/>
                </a:tc>
                <a:extLst>
                  <a:ext uri="{0D108BD9-81ED-4DB2-BD59-A6C34878D82A}">
                    <a16:rowId xmlns:a16="http://schemas.microsoft.com/office/drawing/2014/main" val="10011"/>
                  </a:ext>
                </a:extLst>
              </a:tr>
              <a:tr h="396137">
                <a:tc>
                  <a:txBody>
                    <a:bodyPr/>
                    <a:lstStyle/>
                    <a:p>
                      <a:pPr marL="0" marR="0" algn="l">
                        <a:spcBef>
                          <a:spcPts val="0"/>
                        </a:spcBef>
                        <a:spcAft>
                          <a:spcPts val="0"/>
                        </a:spcAft>
                      </a:pPr>
                      <a:r>
                        <a:rPr lang="en-US" sz="1200" b="1" dirty="0">
                          <a:effectLst/>
                          <a:latin typeface="Arial"/>
                          <a:ea typeface="Times New Roman"/>
                        </a:rPr>
                        <a:t>Switzerland</a:t>
                      </a:r>
                      <a:endParaRPr lang="en-US" sz="1200" b="1" dirty="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Hospital</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Operating costs</a:t>
                      </a:r>
                      <a:endParaRPr lang="en-US" sz="1200">
                        <a:effectLst/>
                        <a:latin typeface="Times New Roman"/>
                        <a:ea typeface="ＭＳ 明朝"/>
                      </a:endParaRPr>
                    </a:p>
                  </a:txBody>
                  <a:tcPr marL="9525" marR="9525" marT="9525" marB="9525"/>
                </a:tc>
                <a:tc>
                  <a:txBody>
                    <a:bodyPr/>
                    <a:lstStyle/>
                    <a:p>
                      <a:pPr marL="0" marR="0" algn="ctr">
                        <a:spcBef>
                          <a:spcPts val="0"/>
                        </a:spcBef>
                        <a:spcAft>
                          <a:spcPts val="0"/>
                        </a:spcAft>
                      </a:pPr>
                      <a:r>
                        <a:rPr lang="en-US" sz="1200">
                          <a:effectLst/>
                          <a:latin typeface="Arial"/>
                          <a:ea typeface="Times New Roman"/>
                        </a:rPr>
                        <a:t>—</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Negotiation</a:t>
                      </a:r>
                      <a:endParaRPr lang="en-US" sz="1200">
                        <a:effectLst/>
                        <a:latin typeface="Times New Roman"/>
                        <a:ea typeface="ＭＳ 明朝"/>
                      </a:endParaRPr>
                    </a:p>
                  </a:txBody>
                  <a:tcPr marL="9525" marR="9525" marT="9525" marB="9525"/>
                </a:tc>
                <a:tc>
                  <a:txBody>
                    <a:bodyPr/>
                    <a:lstStyle/>
                    <a:p>
                      <a:pPr marL="0" marR="0" algn="ctr">
                        <a:spcBef>
                          <a:spcPts val="0"/>
                        </a:spcBef>
                        <a:spcAft>
                          <a:spcPts val="0"/>
                        </a:spcAft>
                      </a:pPr>
                      <a:r>
                        <a:rPr lang="en-US" sz="1200">
                          <a:effectLst/>
                          <a:latin typeface="Arial"/>
                          <a:ea typeface="Times New Roman"/>
                        </a:rPr>
                        <a:t>NA</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Federal Government</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Canton of Vaud only</a:t>
                      </a:r>
                      <a:endParaRPr lang="en-US" sz="1200">
                        <a:effectLst/>
                        <a:latin typeface="Times New Roman"/>
                        <a:ea typeface="ＭＳ 明朝"/>
                      </a:endParaRPr>
                    </a:p>
                  </a:txBody>
                  <a:tcPr marL="9525" marR="9525" marT="9525" marB="9525"/>
                </a:tc>
                <a:extLst>
                  <a:ext uri="{0D108BD9-81ED-4DB2-BD59-A6C34878D82A}">
                    <a16:rowId xmlns:a16="http://schemas.microsoft.com/office/drawing/2014/main" val="10012"/>
                  </a:ext>
                </a:extLst>
              </a:tr>
              <a:tr h="772664">
                <a:tc>
                  <a:txBody>
                    <a:bodyPr/>
                    <a:lstStyle/>
                    <a:p>
                      <a:pPr marL="0" marR="0" algn="l">
                        <a:spcBef>
                          <a:spcPts val="0"/>
                        </a:spcBef>
                        <a:spcAft>
                          <a:spcPts val="0"/>
                        </a:spcAft>
                      </a:pPr>
                      <a:r>
                        <a:rPr lang="en-US" sz="1200" b="1" dirty="0">
                          <a:effectLst/>
                          <a:latin typeface="Arial"/>
                          <a:ea typeface="Times New Roman"/>
                        </a:rPr>
                        <a:t>United Kingdom</a:t>
                      </a:r>
                      <a:endParaRPr lang="en-US" sz="1200" b="1" dirty="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Hospital and physician</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Operating and capital costs</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All, including prescription drugs</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Set by the Ministry of Health</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No excess funds</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a:effectLst/>
                          <a:latin typeface="Arial"/>
                          <a:ea typeface="Times New Roman"/>
                        </a:rPr>
                        <a:t>General tax revenues</a:t>
                      </a:r>
                      <a:endParaRPr lang="en-US" sz="1200">
                        <a:effectLst/>
                        <a:latin typeface="Times New Roman"/>
                        <a:ea typeface="ＭＳ 明朝"/>
                      </a:endParaRPr>
                    </a:p>
                  </a:txBody>
                  <a:tcPr marL="9525" marR="9525" marT="9525" marB="9525"/>
                </a:tc>
                <a:tc>
                  <a:txBody>
                    <a:bodyPr/>
                    <a:lstStyle/>
                    <a:p>
                      <a:pPr marL="0" marR="0" algn="l">
                        <a:spcBef>
                          <a:spcPts val="0"/>
                        </a:spcBef>
                        <a:spcAft>
                          <a:spcPts val="0"/>
                        </a:spcAft>
                      </a:pPr>
                      <a:r>
                        <a:rPr lang="en-US" sz="1200" dirty="0">
                          <a:effectLst/>
                          <a:latin typeface="Arial"/>
                          <a:ea typeface="Times New Roman"/>
                        </a:rPr>
                        <a:t>Implemented through 200 District Health Authorities</a:t>
                      </a:r>
                      <a:endParaRPr lang="en-US" sz="1200" dirty="0">
                        <a:effectLst/>
                        <a:latin typeface="Times New Roman"/>
                        <a:ea typeface="ＭＳ 明朝"/>
                      </a:endParaRPr>
                    </a:p>
                  </a:txBody>
                  <a:tcPr marL="9525" marR="9525" marT="9525" marB="9525"/>
                </a:tc>
                <a:extLst>
                  <a:ext uri="{0D108BD9-81ED-4DB2-BD59-A6C34878D82A}">
                    <a16:rowId xmlns:a16="http://schemas.microsoft.com/office/drawing/2014/main" val="10013"/>
                  </a:ext>
                </a:extLst>
              </a:tr>
              <a:tr h="3577001">
                <a:tc>
                  <a:txBody>
                    <a:bodyPr/>
                    <a:lstStyle/>
                    <a:p>
                      <a:r>
                        <a:rPr lang="en-US" sz="1200" kern="1200" baseline="30000" dirty="0">
                          <a:solidFill>
                            <a:schemeClr val="bg1">
                              <a:lumMod val="95000"/>
                              <a:lumOff val="5000"/>
                            </a:schemeClr>
                          </a:solidFill>
                          <a:effectLst/>
                          <a:latin typeface="+mn-lt"/>
                          <a:ea typeface="+mn-ea"/>
                          <a:cs typeface="+mn-cs"/>
                        </a:rPr>
                        <a:t>1</a:t>
                      </a:r>
                      <a:r>
                        <a:rPr lang="en-US" sz="1200" kern="1200" dirty="0">
                          <a:solidFill>
                            <a:schemeClr val="bg1">
                              <a:lumMod val="95000"/>
                              <a:lumOff val="5000"/>
                            </a:schemeClr>
                          </a:solidFill>
                          <a:effectLst/>
                          <a:latin typeface="+mn-lt"/>
                          <a:ea typeface="+mn-ea"/>
                          <a:cs typeface="+mn-cs"/>
                        </a:rPr>
                        <a:t>As of</a:t>
                      </a:r>
                      <a:r>
                        <a:rPr lang="en-US" sz="1200" kern="1200" baseline="0" dirty="0">
                          <a:solidFill>
                            <a:schemeClr val="bg1">
                              <a:lumMod val="95000"/>
                              <a:lumOff val="5000"/>
                            </a:schemeClr>
                          </a:solidFill>
                          <a:effectLst/>
                          <a:latin typeface="+mn-lt"/>
                          <a:ea typeface="+mn-ea"/>
                          <a:cs typeface="+mn-cs"/>
                        </a:rPr>
                        <a:t>  </a:t>
                      </a:r>
                      <a:r>
                        <a:rPr lang="en-US" sz="1200" kern="1200" dirty="0">
                          <a:solidFill>
                            <a:schemeClr val="bg1">
                              <a:lumMod val="95000"/>
                              <a:lumOff val="5000"/>
                            </a:schemeClr>
                          </a:solidFill>
                          <a:effectLst/>
                          <a:latin typeface="+mn-lt"/>
                          <a:ea typeface="+mn-ea"/>
                          <a:cs typeface="+mn-cs"/>
                        </a:rPr>
                        <a:t> </a:t>
                      </a:r>
                      <a:r>
                        <a:rPr lang="en-US" sz="1200" kern="1200" dirty="0">
                          <a:solidFill>
                            <a:schemeClr val="dk1"/>
                          </a:solidFill>
                          <a:effectLst/>
                          <a:latin typeface="+mn-lt"/>
                          <a:ea typeface="+mn-ea"/>
                          <a:cs typeface="+mn-cs"/>
                        </a:rPr>
                        <a:t>September 1991, the substitute funds removed expenditure caps on expenditures for physician services.</a:t>
                      </a:r>
                    </a:p>
                    <a:p>
                      <a:r>
                        <a:rPr lang="en-US" sz="1200" kern="1200" dirty="0">
                          <a:solidFill>
                            <a:schemeClr val="dk1"/>
                          </a:solidFill>
                          <a:effectLst/>
                          <a:latin typeface="+mn-lt"/>
                          <a:ea typeface="+mn-ea"/>
                          <a:cs typeface="+mn-cs"/>
                        </a:rPr>
                        <a:t>NOTE: NA is not applicable.</a:t>
                      </a:r>
                    </a:p>
                    <a:p>
                      <a:r>
                        <a:rPr lang="en-US" sz="1200" kern="1200" dirty="0">
                          <a:solidFill>
                            <a:schemeClr val="dk1"/>
                          </a:solidFill>
                          <a:effectLst/>
                          <a:latin typeface="+mn-lt"/>
                          <a:ea typeface="+mn-ea"/>
                          <a:cs typeface="+mn-cs"/>
                        </a:rPr>
                        <a:t>SOURCE: Wolfe and Moran, </a:t>
                      </a:r>
                      <a:r>
                        <a:rPr lang="en-US" sz="1200" kern="1200" dirty="0" err="1">
                          <a:solidFill>
                            <a:schemeClr val="dk1"/>
                          </a:solidFill>
                          <a:effectLst/>
                          <a:latin typeface="+mn-lt"/>
                          <a:ea typeface="+mn-ea"/>
                          <a:cs typeface="+mn-cs"/>
                        </a:rPr>
                        <a:t>Lewin</a:t>
                      </a:r>
                      <a:r>
                        <a:rPr lang="en-US" sz="1200" kern="1200" dirty="0">
                          <a:solidFill>
                            <a:schemeClr val="dk1"/>
                          </a:solidFill>
                          <a:effectLst/>
                          <a:latin typeface="+mn-lt"/>
                          <a:ea typeface="+mn-ea"/>
                          <a:cs typeface="+mn-cs"/>
                        </a:rPr>
                        <a:t>-VHI, Fairfax, VA, 1992.</a:t>
                      </a:r>
                    </a:p>
                    <a:p>
                      <a:r>
                        <a:rPr lang="en-US" sz="1200" dirty="0"/>
                        <a:t>Accessed  October 23, 2020</a:t>
                      </a:r>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44922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Global Budgeting </a:t>
            </a:r>
            <a:r>
              <a:rPr lang="mr-IN"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 France</a:t>
            </a:r>
            <a:endParaRPr lang="en-US" sz="3600" dirty="0">
              <a:solidFill>
                <a:schemeClr val="bg2">
                  <a:lumMod val="75000"/>
                </a:schemeClr>
              </a:solidFill>
            </a:endParaRPr>
          </a:p>
        </p:txBody>
      </p:sp>
      <p:sp>
        <p:nvSpPr>
          <p:cNvPr id="3" name="Content Placeholder 2"/>
          <p:cNvSpPr>
            <a:spLocks noGrp="1"/>
          </p:cNvSpPr>
          <p:nvPr>
            <p:ph idx="1"/>
          </p:nvPr>
        </p:nvSpPr>
        <p:spPr>
          <a:xfrm>
            <a:off x="457200" y="1066801"/>
            <a:ext cx="8229600" cy="5059364"/>
          </a:xfrm>
        </p:spPr>
        <p:txBody>
          <a:bodyPr>
            <a:normAutofit fontScale="25000" lnSpcReduction="20000"/>
          </a:bodyPr>
          <a:lstStyle/>
          <a:p>
            <a:pPr marL="0" indent="0">
              <a:buNone/>
            </a:pPr>
            <a:r>
              <a:rPr lang="en-US" sz="6200" dirty="0">
                <a:solidFill>
                  <a:schemeClr val="bg2">
                    <a:lumMod val="75000"/>
                  </a:schemeClr>
                </a:solidFill>
              </a:rPr>
              <a:t> </a:t>
            </a:r>
          </a:p>
          <a:p>
            <a:r>
              <a:rPr lang="en-US" sz="8000" dirty="0">
                <a:solidFill>
                  <a:schemeClr val="bg2">
                    <a:lumMod val="75000"/>
                  </a:schemeClr>
                </a:solidFill>
              </a:rPr>
              <a:t>National Health Insurance (NHI) system is administered through a network of local sickness funds that cover virtually 100 percent of the country's population</a:t>
            </a:r>
          </a:p>
          <a:p>
            <a:r>
              <a:rPr lang="en-US" sz="8000" dirty="0">
                <a:solidFill>
                  <a:schemeClr val="bg2">
                    <a:lumMod val="75000"/>
                  </a:schemeClr>
                </a:solidFill>
              </a:rPr>
              <a:t>National government, supervises the funds and provides them with financing by means of a payroll tax.</a:t>
            </a:r>
          </a:p>
          <a:p>
            <a:r>
              <a:rPr lang="en-US" sz="8000" dirty="0">
                <a:solidFill>
                  <a:schemeClr val="bg2">
                    <a:lumMod val="75000"/>
                  </a:schemeClr>
                </a:solidFill>
              </a:rPr>
              <a:t>Global budgeting, implemented for public hospitals in 1984.</a:t>
            </a:r>
          </a:p>
          <a:p>
            <a:r>
              <a:rPr lang="en-US" sz="8000" dirty="0">
                <a:solidFill>
                  <a:schemeClr val="bg2">
                    <a:lumMod val="75000"/>
                  </a:schemeClr>
                </a:solidFill>
              </a:rPr>
              <a:t>Private hospitals pay per diem rates. </a:t>
            </a:r>
          </a:p>
          <a:p>
            <a:r>
              <a:rPr lang="en-US" sz="8000" dirty="0">
                <a:solidFill>
                  <a:schemeClr val="bg2">
                    <a:lumMod val="75000"/>
                  </a:schemeClr>
                </a:solidFill>
              </a:rPr>
              <a:t>Each public hospital negotiates its proposed global budget with the predominant sickness fund in its region and with representatives of the national government. </a:t>
            </a:r>
          </a:p>
          <a:p>
            <a:r>
              <a:rPr lang="en-US" sz="8000" dirty="0">
                <a:solidFill>
                  <a:schemeClr val="bg2">
                    <a:lumMod val="75000"/>
                  </a:schemeClr>
                </a:solidFill>
              </a:rPr>
              <a:t>Budget covers operating costs, as well as debt service expenses for hospital construction and high-cost medical equipment.</a:t>
            </a:r>
          </a:p>
          <a:p>
            <a:r>
              <a:rPr lang="en-US" sz="8000" dirty="0">
                <a:solidFill>
                  <a:schemeClr val="bg2">
                    <a:lumMod val="75000"/>
                  </a:schemeClr>
                </a:solidFill>
              </a:rPr>
              <a:t>Hospitals paid in monthly installments, divided among the sickness funds according to their shares of total patient days. </a:t>
            </a:r>
          </a:p>
          <a:p>
            <a:r>
              <a:rPr lang="en-US" sz="8000" dirty="0">
                <a:solidFill>
                  <a:schemeClr val="bg2">
                    <a:lumMod val="75000"/>
                  </a:schemeClr>
                </a:solidFill>
              </a:rPr>
              <a:t>Some additional funds exist to supplement the global budget under exceptional situations.</a:t>
            </a:r>
          </a:p>
          <a:p>
            <a:pPr marL="0" indent="0">
              <a:buNone/>
            </a:pPr>
            <a:endParaRPr lang="en-US" sz="4800" dirty="0">
              <a:solidFill>
                <a:schemeClr val="bg2">
                  <a:lumMod val="75000"/>
                </a:schemeClr>
              </a:solidFill>
              <a:hlinkClick r:id="" action="ppaction://noaction"/>
            </a:endParaRPr>
          </a:p>
          <a:p>
            <a:pPr marL="0" indent="0" algn="ctr">
              <a:buNone/>
            </a:pPr>
            <a:r>
              <a:rPr lang="en-US" sz="4800" dirty="0">
                <a:solidFill>
                  <a:schemeClr val="bg2">
                    <a:lumMod val="75000"/>
                  </a:schemeClr>
                </a:solidFill>
                <a:hlinkClick r:id="" action="ppaction://noaction"/>
              </a:rPr>
              <a:t>https</a:t>
            </a:r>
            <a:r>
              <a:rPr lang="en-US" sz="4800" dirty="0">
                <a:solidFill>
                  <a:schemeClr val="bg2">
                    <a:lumMod val="75000"/>
                  </a:schemeClr>
                </a:solidFill>
                <a:hlinkClick r:id="rId3"/>
              </a:rPr>
              <a:t>://www.ncbi.nlm.nih.gov/pmc/articles/PMC4193373/</a:t>
            </a:r>
            <a:r>
              <a:rPr lang="en-US" sz="4800" dirty="0">
                <a:solidFill>
                  <a:schemeClr val="bg2">
                    <a:lumMod val="75000"/>
                  </a:schemeClr>
                </a:solidFill>
              </a:rPr>
              <a:t>   Accessed October 23, 2020</a:t>
            </a:r>
          </a:p>
          <a:p>
            <a:endParaRPr lang="en-US" sz="8000" dirty="0">
              <a:solidFill>
                <a:schemeClr val="bg2">
                  <a:lumMod val="75000"/>
                </a:schemeClr>
              </a:solidFill>
            </a:endParaRPr>
          </a:p>
        </p:txBody>
      </p:sp>
    </p:spTree>
    <p:extLst>
      <p:ext uri="{BB962C8B-B14F-4D97-AF65-F5344CB8AC3E}">
        <p14:creationId xmlns:p14="http://schemas.microsoft.com/office/powerpoint/2010/main" val="4003805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1962"/>
          </a:xfrm>
        </p:spPr>
        <p:txBody>
          <a:bodyPr>
            <a:noAutofit/>
          </a:bodyPr>
          <a:lstStyle/>
          <a:p>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Global Budgeting </a:t>
            </a:r>
            <a:r>
              <a:rPr lang="mr-IN"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 Finland</a:t>
            </a:r>
            <a:endParaRPr lang="en-US" sz="3600" b="1" dirty="0"/>
          </a:p>
        </p:txBody>
      </p:sp>
      <p:sp>
        <p:nvSpPr>
          <p:cNvPr id="3" name="Content Placeholder 2"/>
          <p:cNvSpPr>
            <a:spLocks noGrp="1"/>
          </p:cNvSpPr>
          <p:nvPr>
            <p:ph idx="1"/>
          </p:nvPr>
        </p:nvSpPr>
        <p:spPr>
          <a:xfrm>
            <a:off x="457200" y="736600"/>
            <a:ext cx="8229600" cy="5389565"/>
          </a:xfrm>
        </p:spPr>
        <p:txBody>
          <a:bodyPr>
            <a:noAutofit/>
          </a:bodyPr>
          <a:lstStyle/>
          <a:p>
            <a:r>
              <a:rPr lang="en-US" sz="2000" dirty="0">
                <a:solidFill>
                  <a:schemeClr val="bg2">
                    <a:lumMod val="75000"/>
                  </a:schemeClr>
                </a:solidFill>
              </a:rPr>
              <a:t>Finland's health system is recognized as one of the most efficient in the world.</a:t>
            </a:r>
          </a:p>
          <a:p>
            <a:r>
              <a:rPr lang="en-US" sz="2000" dirty="0">
                <a:solidFill>
                  <a:schemeClr val="bg2">
                    <a:lumMod val="75000"/>
                  </a:schemeClr>
                </a:solidFill>
              </a:rPr>
              <a:t>Finnish national health insurance system is paid for through a combination of employer contributions, general tax revenues, and a very low out-of-pocket payment for both clinic visits and inpatient days. </a:t>
            </a:r>
          </a:p>
          <a:p>
            <a:r>
              <a:rPr lang="en-US" sz="2000" dirty="0">
                <a:solidFill>
                  <a:schemeClr val="bg2">
                    <a:lumMod val="75000"/>
                  </a:schemeClr>
                </a:solidFill>
              </a:rPr>
              <a:t>The national administration does not organize services itself, but defines general health policy guidelines and directs the health care system at the state level. The majority of Finnish health care services are organized and provided by the municipal health care system. </a:t>
            </a:r>
          </a:p>
          <a:p>
            <a:r>
              <a:rPr lang="en-US" sz="2000" dirty="0">
                <a:solidFill>
                  <a:schemeClr val="bg2">
                    <a:lumMod val="75000"/>
                  </a:schemeClr>
                </a:solidFill>
              </a:rPr>
              <a:t>In addition to the public municipal system, Finns can receive partial re- imbursement for private health care services through the obligatory National Health Insurance (NHI) system. </a:t>
            </a:r>
          </a:p>
          <a:p>
            <a:r>
              <a:rPr lang="en-US" sz="2000" dirty="0">
                <a:solidFill>
                  <a:schemeClr val="bg2">
                    <a:lumMod val="75000"/>
                  </a:schemeClr>
                </a:solidFill>
              </a:rPr>
              <a:t>Corporations are legally obligated not only to pay particularly high income taxes but also to arrange comprehensive occupational health plans for their employees.</a:t>
            </a:r>
          </a:p>
          <a:p>
            <a:r>
              <a:rPr lang="en-US" sz="2000" dirty="0">
                <a:solidFill>
                  <a:schemeClr val="bg2">
                    <a:lumMod val="75000"/>
                  </a:schemeClr>
                </a:solidFill>
              </a:rPr>
              <a:t>Capital expenditures for large or technologically advanced equipment purchases are also provided through central government </a:t>
            </a:r>
            <a:r>
              <a:rPr lang="en-US" sz="2000" dirty="0" err="1">
                <a:solidFill>
                  <a:schemeClr val="bg2">
                    <a:lumMod val="75000"/>
                  </a:schemeClr>
                </a:solidFill>
              </a:rPr>
              <a:t>subsidies.</a:t>
            </a:r>
            <a:r>
              <a:rPr lang="en-US" sz="1200" dirty="0" err="1">
                <a:solidFill>
                  <a:schemeClr val="bg2">
                    <a:lumMod val="75000"/>
                  </a:schemeClr>
                </a:solidFill>
                <a:hlinkClick r:id="rId2"/>
              </a:rPr>
              <a:t>https</a:t>
            </a:r>
            <a:r>
              <a:rPr lang="en-US" sz="1200" dirty="0">
                <a:solidFill>
                  <a:schemeClr val="bg2">
                    <a:lumMod val="75000"/>
                  </a:schemeClr>
                </a:solidFill>
                <a:hlinkClick r:id="rId2"/>
              </a:rPr>
              <a:t>://www.ncbi.nlm.nih.gov/pmc/articles/PMC4193373/</a:t>
            </a:r>
            <a:r>
              <a:rPr lang="en-US" sz="1200" dirty="0">
                <a:solidFill>
                  <a:schemeClr val="bg2">
                    <a:lumMod val="75000"/>
                  </a:schemeClr>
                </a:solidFill>
              </a:rPr>
              <a:t>         </a:t>
            </a:r>
            <a:r>
              <a:rPr lang="en-US" sz="1200" dirty="0">
                <a:solidFill>
                  <a:schemeClr val="bg2">
                    <a:lumMod val="75000"/>
                  </a:schemeClr>
                </a:solidFill>
                <a:hlinkClick r:id="rId3"/>
              </a:rPr>
              <a:t>https://www.hbs.edu/faculty</a:t>
            </a:r>
            <a:endParaRPr lang="en-US" sz="1200" dirty="0">
              <a:solidFill>
                <a:schemeClr val="bg2">
                  <a:lumMod val="75000"/>
                </a:schemeClr>
              </a:solidFill>
            </a:endParaRPr>
          </a:p>
          <a:p>
            <a:pPr marL="0" indent="0">
              <a:buNone/>
            </a:pPr>
            <a:r>
              <a:rPr lang="en-US" sz="1200" dirty="0">
                <a:solidFill>
                  <a:schemeClr val="bg2">
                    <a:lumMod val="75000"/>
                  </a:schemeClr>
                </a:solidFill>
                <a:hlinkClick r:id="rId4"/>
              </a:rPr>
              <a:t>publication%20filesfinnish_health_care_system_sitra2009_78584c8b-10c4-4206-9f9a-441bf8be1a2c.pdf</a:t>
            </a:r>
            <a:r>
              <a:rPr lang="en-US" sz="1200" dirty="0">
                <a:solidFill>
                  <a:schemeClr val="bg2">
                    <a:lumMod val="75000"/>
                  </a:schemeClr>
                </a:solidFill>
              </a:rPr>
              <a:t>  </a:t>
            </a:r>
          </a:p>
          <a:p>
            <a:pPr marL="0" indent="0">
              <a:buNone/>
            </a:pPr>
            <a:r>
              <a:rPr lang="en-US" sz="1200" dirty="0">
                <a:solidFill>
                  <a:schemeClr val="bg2">
                    <a:lumMod val="75000"/>
                  </a:schemeClr>
                </a:solidFill>
              </a:rPr>
              <a:t>Accessed October 23, 2020 </a:t>
            </a:r>
          </a:p>
          <a:p>
            <a:pPr marL="0" indent="0">
              <a:buNone/>
            </a:pPr>
            <a:endParaRPr lang="en-US" sz="1200" dirty="0">
              <a:solidFill>
                <a:schemeClr val="bg2">
                  <a:lumMod val="75000"/>
                </a:schemeClr>
              </a:solidFill>
            </a:endParaRPr>
          </a:p>
          <a:p>
            <a:r>
              <a:rPr lang="en-US" sz="1200" dirty="0">
                <a:solidFill>
                  <a:schemeClr val="bg2">
                    <a:lumMod val="75000"/>
                  </a:schemeClr>
                </a:solidFill>
              </a:rPr>
              <a:t> </a:t>
            </a:r>
            <a:endParaRPr lang="en-US" sz="2000" dirty="0">
              <a:solidFill>
                <a:schemeClr val="bg2">
                  <a:lumMod val="75000"/>
                </a:schemeClr>
              </a:solidFill>
            </a:endParaRPr>
          </a:p>
          <a:p>
            <a:endParaRPr lang="en-US" sz="2000" dirty="0">
              <a:solidFill>
                <a:schemeClr val="bg2">
                  <a:lumMod val="75000"/>
                </a:schemeClr>
              </a:solidFill>
            </a:endParaRPr>
          </a:p>
        </p:txBody>
      </p:sp>
    </p:spTree>
    <p:extLst>
      <p:ext uri="{BB962C8B-B14F-4D97-AF65-F5344CB8AC3E}">
        <p14:creationId xmlns:p14="http://schemas.microsoft.com/office/powerpoint/2010/main" val="1452453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22300"/>
          </a:xfrm>
        </p:spPr>
        <p:txBody>
          <a:bodyPr>
            <a:normAutofit fontScale="90000"/>
          </a:bodyPr>
          <a:lstStyle/>
          <a:p>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8100000">
                    <a:prstClr val="black">
                      <a:alpha val="50000"/>
                    </a:prstClr>
                  </a:innerShdw>
                </a:effectLst>
              </a:rPr>
              <a:t>Presentation Outline (cont’d)</a:t>
            </a:r>
            <a:endParaRPr lang="en-US" sz="3600" dirty="0"/>
          </a:p>
        </p:txBody>
      </p:sp>
      <p:sp>
        <p:nvSpPr>
          <p:cNvPr id="3" name="Content Placeholder 2"/>
          <p:cNvSpPr>
            <a:spLocks noGrp="1"/>
          </p:cNvSpPr>
          <p:nvPr>
            <p:ph idx="1"/>
          </p:nvPr>
        </p:nvSpPr>
        <p:spPr>
          <a:xfrm>
            <a:off x="165100" y="863600"/>
            <a:ext cx="8724900" cy="5994400"/>
          </a:xfrm>
        </p:spPr>
        <p:txBody>
          <a:bodyPr>
            <a:noAutofit/>
          </a:bodyPr>
          <a:lstStyle/>
          <a:p>
            <a:r>
              <a:rPr lang="en-US" sz="2000" dirty="0">
                <a:solidFill>
                  <a:schemeClr val="bg2">
                    <a:lumMod val="75000"/>
                  </a:schemeClr>
                </a:solidFill>
              </a:rPr>
              <a:t>Definition of Capital Expenditures</a:t>
            </a:r>
          </a:p>
          <a:p>
            <a:r>
              <a:rPr lang="en-US" sz="2000" dirty="0">
                <a:solidFill>
                  <a:schemeClr val="bg2">
                    <a:lumMod val="75000"/>
                  </a:schemeClr>
                </a:solidFill>
              </a:rPr>
              <a:t>Global Budgeting in the OECD Countries</a:t>
            </a:r>
          </a:p>
          <a:p>
            <a:r>
              <a:rPr lang="en-US" sz="2000" dirty="0">
                <a:solidFill>
                  <a:schemeClr val="bg2">
                    <a:lumMod val="75000"/>
                  </a:schemeClr>
                </a:solidFill>
              </a:rPr>
              <a:t>Maryland Model of All-Payer Rate Setting</a:t>
            </a:r>
          </a:p>
          <a:p>
            <a:r>
              <a:rPr lang="en-US" sz="2000" dirty="0">
                <a:solidFill>
                  <a:schemeClr val="bg2">
                    <a:lumMod val="75000"/>
                  </a:schemeClr>
                </a:solidFill>
              </a:rPr>
              <a:t>What is the relationship between single payer and global budgeting?</a:t>
            </a:r>
          </a:p>
          <a:p>
            <a:r>
              <a:rPr lang="en-US" sz="2000" dirty="0">
                <a:solidFill>
                  <a:schemeClr val="bg2">
                    <a:lumMod val="75000"/>
                  </a:schemeClr>
                </a:solidFill>
              </a:rPr>
              <a:t>How does implementing Single Payer and Global Budgeting change how rural communities’ health needs are met?</a:t>
            </a:r>
          </a:p>
          <a:p>
            <a:r>
              <a:rPr lang="en-US" sz="2000" dirty="0">
                <a:solidFill>
                  <a:schemeClr val="bg2">
                    <a:lumMod val="75000"/>
                  </a:schemeClr>
                </a:solidFill>
              </a:rPr>
              <a:t>Next Steps</a:t>
            </a:r>
          </a:p>
          <a:p>
            <a:r>
              <a:rPr lang="en-US" sz="2000" dirty="0">
                <a:solidFill>
                  <a:schemeClr val="bg2">
                    <a:lumMod val="75000"/>
                  </a:schemeClr>
                </a:solidFill>
              </a:rPr>
              <a:t>National Single Payer Resources</a:t>
            </a:r>
          </a:p>
          <a:p>
            <a:r>
              <a:rPr lang="en-US" sz="2000" dirty="0">
                <a:solidFill>
                  <a:schemeClr val="bg2">
                    <a:lumMod val="75000"/>
                  </a:schemeClr>
                </a:solidFill>
              </a:rPr>
              <a:t>State of Oregon Single Payer Resources</a:t>
            </a:r>
          </a:p>
          <a:p>
            <a:r>
              <a:rPr lang="en-US" sz="2000" dirty="0">
                <a:solidFill>
                  <a:schemeClr val="bg2">
                    <a:lumMod val="75000"/>
                  </a:schemeClr>
                </a:solidFill>
              </a:rPr>
              <a:t>Rural Resources</a:t>
            </a:r>
          </a:p>
          <a:p>
            <a:r>
              <a:rPr lang="en-US" sz="2000" dirty="0">
                <a:solidFill>
                  <a:schemeClr val="bg2">
                    <a:lumMod val="75000"/>
                  </a:schemeClr>
                </a:solidFill>
              </a:rPr>
              <a:t>Supplemental Slides</a:t>
            </a:r>
          </a:p>
          <a:p>
            <a:pPr marL="0" indent="0">
              <a:buNone/>
            </a:pPr>
            <a:r>
              <a:rPr lang="en-US" sz="2000" dirty="0">
                <a:solidFill>
                  <a:schemeClr val="bg2">
                    <a:lumMod val="75000"/>
                  </a:schemeClr>
                </a:solidFill>
              </a:rPr>
              <a:t>            Single Payer Legislation vs. Affordable Care Act </a:t>
            </a:r>
          </a:p>
          <a:p>
            <a:pPr marL="0" indent="0">
              <a:buNone/>
            </a:pPr>
            <a:r>
              <a:rPr lang="en-US" sz="2000" dirty="0">
                <a:solidFill>
                  <a:schemeClr val="bg2">
                    <a:lumMod val="75000"/>
                  </a:schemeClr>
                </a:solidFill>
              </a:rPr>
              <a:t>            Global Budgeting in the OECD Countries (table)</a:t>
            </a:r>
          </a:p>
          <a:p>
            <a:pPr marL="0" indent="0">
              <a:buNone/>
            </a:pPr>
            <a:r>
              <a:rPr lang="en-US" sz="2000" b="1" dirty="0">
                <a:ln w="10541" cmpd="sng">
                  <a:solidFill>
                    <a:schemeClr val="accent1">
                      <a:shade val="88000"/>
                      <a:satMod val="110000"/>
                    </a:schemeClr>
                  </a:solidFill>
                  <a:prstDash val="solid"/>
                </a:ln>
                <a:solidFill>
                  <a:schemeClr val="bg2">
                    <a:lumMod val="75000"/>
                  </a:schemeClr>
                </a:solidFill>
                <a:effectLst>
                  <a:innerShdw blurRad="63500" dist="50800" dir="8100000">
                    <a:prstClr val="black">
                      <a:alpha val="50000"/>
                    </a:prstClr>
                  </a:innerShdw>
                </a:effectLst>
              </a:rPr>
              <a:t>            </a:t>
            </a:r>
            <a:r>
              <a:rPr lang="en-US" sz="2000" dirty="0">
                <a:solidFill>
                  <a:schemeClr val="bg2">
                    <a:lumMod val="75000"/>
                  </a:schemeClr>
                </a:solidFill>
              </a:rPr>
              <a:t>France</a:t>
            </a:r>
          </a:p>
          <a:p>
            <a:pPr marL="0" indent="0">
              <a:buNone/>
            </a:pPr>
            <a:r>
              <a:rPr lang="en-US" sz="2000" dirty="0">
                <a:solidFill>
                  <a:schemeClr val="bg2">
                    <a:lumMod val="75000"/>
                  </a:schemeClr>
                </a:solidFill>
              </a:rPr>
              <a:t>	    Finland</a:t>
            </a:r>
          </a:p>
          <a:p>
            <a:pPr marL="0" indent="0">
              <a:buNone/>
            </a:pPr>
            <a:r>
              <a:rPr lang="en-US" sz="2000" dirty="0">
                <a:solidFill>
                  <a:schemeClr val="bg2">
                    <a:lumMod val="75000"/>
                  </a:schemeClr>
                </a:solidFill>
              </a:rPr>
              <a:t>            Maryland </a:t>
            </a:r>
            <a:r>
              <a:rPr lang="mr-IN" sz="2000" dirty="0">
                <a:solidFill>
                  <a:schemeClr val="bg2">
                    <a:lumMod val="75000"/>
                  </a:schemeClr>
                </a:solidFill>
              </a:rPr>
              <a:t>–</a:t>
            </a:r>
            <a:r>
              <a:rPr lang="en-US" sz="2000" dirty="0">
                <a:solidFill>
                  <a:schemeClr val="bg2">
                    <a:lumMod val="75000"/>
                  </a:schemeClr>
                </a:solidFill>
              </a:rPr>
              <a:t> All-Payer Rate Setting</a:t>
            </a:r>
          </a:p>
          <a:p>
            <a:pPr marL="0" indent="0">
              <a:buNone/>
            </a:pPr>
            <a:r>
              <a:rPr lang="en-US" sz="2000" b="1" dirty="0">
                <a:ln w="10541" cmpd="sng">
                  <a:solidFill>
                    <a:schemeClr val="accent1">
                      <a:shade val="88000"/>
                      <a:satMod val="110000"/>
                    </a:schemeClr>
                  </a:solidFill>
                  <a:prstDash val="solid"/>
                </a:ln>
                <a:solidFill>
                  <a:schemeClr val="bg2">
                    <a:lumMod val="75000"/>
                  </a:schemeClr>
                </a:solidFill>
                <a:effectLst>
                  <a:innerShdw blurRad="63500" dist="50800" dir="8100000">
                    <a:prstClr val="black">
                      <a:alpha val="50000"/>
                    </a:prstClr>
                  </a:innerShdw>
                </a:effectLst>
              </a:rPr>
              <a:t>	</a:t>
            </a:r>
            <a:endPar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8100000">
                  <a:prstClr val="black">
                    <a:alpha val="50000"/>
                  </a:prstClr>
                </a:innerShdw>
              </a:effectLst>
            </a:endParaRPr>
          </a:p>
          <a:p>
            <a:pPr marL="514350" indent="-457200"/>
            <a:endPar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endParaRPr>
          </a:p>
          <a:p>
            <a:endParaRPr lang="en-US" sz="2200" dirty="0">
              <a:solidFill>
                <a:schemeClr val="bg2">
                  <a:lumMod val="75000"/>
                </a:schemeClr>
              </a:solidFill>
            </a:endParaRPr>
          </a:p>
          <a:p>
            <a:endParaRPr lang="en-US" sz="2400" dirty="0">
              <a:solidFill>
                <a:schemeClr val="bg2">
                  <a:lumMod val="75000"/>
                </a:schemeClr>
              </a:solidFill>
            </a:endParaRPr>
          </a:p>
          <a:p>
            <a:pPr marL="0" indent="0">
              <a:buNone/>
            </a:pPr>
            <a:r>
              <a:rPr lang="en-US" sz="2400" dirty="0">
                <a:solidFill>
                  <a:schemeClr val="bg2">
                    <a:lumMod val="75000"/>
                  </a:schemeClr>
                </a:solidFill>
              </a:rPr>
              <a:t> </a:t>
            </a:r>
          </a:p>
          <a:p>
            <a:endParaRPr lang="en-US" sz="2400" dirty="0">
              <a:solidFill>
                <a:schemeClr val="bg2">
                  <a:lumMod val="75000"/>
                </a:schemeClr>
              </a:solidFill>
            </a:endParaRPr>
          </a:p>
          <a:p>
            <a:endParaRPr lang="en-US" sz="2400" dirty="0">
              <a:solidFill>
                <a:schemeClr val="bg2">
                  <a:lumMod val="75000"/>
                </a:schemeClr>
              </a:solidFill>
            </a:endParaRPr>
          </a:p>
          <a:p>
            <a:endParaRPr lang="en-US" sz="2400" dirty="0">
              <a:solidFill>
                <a:schemeClr val="bg2">
                  <a:lumMod val="75000"/>
                </a:schemeClr>
              </a:solidFill>
            </a:endParaRPr>
          </a:p>
        </p:txBody>
      </p:sp>
    </p:spTree>
    <p:extLst>
      <p:ext uri="{BB962C8B-B14F-4D97-AF65-F5344CB8AC3E}">
        <p14:creationId xmlns:p14="http://schemas.microsoft.com/office/powerpoint/2010/main" val="18219597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0"/>
            <a:ext cx="8229600" cy="622300"/>
          </a:xfrm>
        </p:spPr>
        <p:txBody>
          <a:bodyPr>
            <a:normAutofit/>
          </a:bodyPr>
          <a:lstStyle/>
          <a:p>
            <a:r>
              <a:rPr lang="en-U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Maryland Model </a:t>
            </a:r>
            <a:r>
              <a:rPr lang="mr-IN"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a:t>
            </a:r>
            <a:r>
              <a:rPr lang="en-U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 All-Payer Rate Setting</a:t>
            </a:r>
            <a:endParaRPr lang="en-US" sz="3000" dirty="0"/>
          </a:p>
        </p:txBody>
      </p:sp>
      <p:sp>
        <p:nvSpPr>
          <p:cNvPr id="3" name="Content Placeholder 2"/>
          <p:cNvSpPr>
            <a:spLocks noGrp="1"/>
          </p:cNvSpPr>
          <p:nvPr>
            <p:ph idx="1"/>
          </p:nvPr>
        </p:nvSpPr>
        <p:spPr>
          <a:xfrm>
            <a:off x="152400" y="749300"/>
            <a:ext cx="8394700" cy="8331199"/>
          </a:xfrm>
        </p:spPr>
        <p:txBody>
          <a:bodyPr>
            <a:noAutofit/>
          </a:bodyPr>
          <a:lstStyle/>
          <a:p>
            <a:r>
              <a:rPr lang="en-US" sz="2000" b="1" dirty="0">
                <a:solidFill>
                  <a:srgbClr val="17375E"/>
                </a:solidFill>
              </a:rPr>
              <a:t>Hospital rate setting </a:t>
            </a:r>
            <a:r>
              <a:rPr lang="en-US" sz="2000" dirty="0">
                <a:solidFill>
                  <a:srgbClr val="17375E"/>
                </a:solidFill>
              </a:rPr>
              <a:t>is a system in which an authority, usually a state agency, establishes uniform rates for hospital services for multiple payers. When every payer in the state participates—as is the case in Maryland—it is referred to as </a:t>
            </a:r>
            <a:r>
              <a:rPr lang="en-US" sz="2000" i="1" dirty="0">
                <a:solidFill>
                  <a:srgbClr val="17375E"/>
                </a:solidFill>
              </a:rPr>
              <a:t>all-payer</a:t>
            </a:r>
            <a:r>
              <a:rPr lang="en-US" sz="2000" dirty="0">
                <a:solidFill>
                  <a:srgbClr val="17375E"/>
                </a:solidFill>
              </a:rPr>
              <a:t> hospital rate setting.  </a:t>
            </a:r>
            <a:endParaRPr lang="en-US" sz="2000" b="1" dirty="0">
              <a:solidFill>
                <a:srgbClr val="17375E"/>
              </a:solidFill>
            </a:endParaRPr>
          </a:p>
          <a:p>
            <a:endParaRPr lang="en-US" sz="2000" dirty="0">
              <a:solidFill>
                <a:srgbClr val="17375E"/>
              </a:solidFill>
            </a:endParaRPr>
          </a:p>
          <a:p>
            <a:r>
              <a:rPr lang="en-US" sz="2000" b="1" dirty="0">
                <a:solidFill>
                  <a:srgbClr val="17375E"/>
                </a:solidFill>
              </a:rPr>
              <a:t>Maryland Model (1971-2013): </a:t>
            </a:r>
            <a:r>
              <a:rPr lang="en-US" sz="2000" dirty="0">
                <a:solidFill>
                  <a:srgbClr val="17375E"/>
                </a:solidFill>
              </a:rPr>
              <a:t>Formulation and Evolution of the All-Payer Rate Setting System  Maryland established its hospital rate setting system in the 1970s.  With a 1977 Medicare waiver, Maryland added Medicare rates to their system, creating a true “all-payer” approach, with all public and private payers paying on the same basis.  Further, the system helped create a more equitable spread of the costs of uncompensated care and helped eliminate cost shifting among payers.</a:t>
            </a:r>
          </a:p>
          <a:p>
            <a:pPr>
              <a:lnSpc>
                <a:spcPct val="80000"/>
              </a:lnSpc>
            </a:pPr>
            <a:endParaRPr lang="en-US" sz="2000" b="1" dirty="0">
              <a:solidFill>
                <a:srgbClr val="17375E"/>
              </a:solidFill>
            </a:endParaRPr>
          </a:p>
          <a:p>
            <a:r>
              <a:rPr lang="en-US" sz="2000" dirty="0">
                <a:solidFill>
                  <a:srgbClr val="17375E"/>
                </a:solidFill>
              </a:rPr>
              <a:t>While the system effectively reduced per-admission costs, Maryland faced challenges with the original model. Hospital admissions in Maryland increased at a rate of 2.7 percent from 2001 to 2007 compared to the national average of 1%.</a:t>
            </a:r>
            <a:endParaRPr lang="en-US" sz="2000" b="1" dirty="0">
              <a:solidFill>
                <a:srgbClr val="17375E"/>
              </a:solidFill>
            </a:endParaRPr>
          </a:p>
          <a:p>
            <a:endParaRPr lang="en-US" sz="2000" dirty="0"/>
          </a:p>
        </p:txBody>
      </p:sp>
    </p:spTree>
    <p:extLst>
      <p:ext uri="{BB962C8B-B14F-4D97-AF65-F5344CB8AC3E}">
        <p14:creationId xmlns:p14="http://schemas.microsoft.com/office/powerpoint/2010/main" val="2128832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799"/>
            <a:ext cx="8229600" cy="761999"/>
          </a:xfrm>
        </p:spPr>
        <p:txBody>
          <a:bodyPr>
            <a:normAutofit/>
          </a:bodyPr>
          <a:lstStyle/>
          <a:p>
            <a:r>
              <a:rPr lang="en-U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Maryland Model </a:t>
            </a:r>
            <a:r>
              <a:rPr lang="mr-IN"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a:t>
            </a:r>
            <a:r>
              <a:rPr lang="en-U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 All-Payer Rate Setting</a:t>
            </a:r>
            <a:endParaRPr lang="en-US" sz="3000" dirty="0"/>
          </a:p>
        </p:txBody>
      </p:sp>
      <p:sp>
        <p:nvSpPr>
          <p:cNvPr id="3" name="Content Placeholder 2"/>
          <p:cNvSpPr>
            <a:spLocks noGrp="1"/>
          </p:cNvSpPr>
          <p:nvPr>
            <p:ph idx="1"/>
          </p:nvPr>
        </p:nvSpPr>
        <p:spPr>
          <a:xfrm>
            <a:off x="457200" y="863599"/>
            <a:ext cx="8229600" cy="5262565"/>
          </a:xfrm>
        </p:spPr>
        <p:txBody>
          <a:bodyPr>
            <a:noAutofit/>
          </a:bodyPr>
          <a:lstStyle/>
          <a:p>
            <a:r>
              <a:rPr lang="en-US" sz="2000" b="1" dirty="0">
                <a:solidFill>
                  <a:srgbClr val="17375E"/>
                </a:solidFill>
              </a:rPr>
              <a:t>Total Patient Revenue System (TPR) Pilot Program (2008-2010; 2010-2013) </a:t>
            </a:r>
            <a:r>
              <a:rPr lang="en-US" sz="2000" dirty="0">
                <a:solidFill>
                  <a:srgbClr val="17375E"/>
                </a:solidFill>
              </a:rPr>
              <a:t>To address the increase in hospital admissions, in 2008, Maryland piloted a global budget system for hospitals as an incentive to reduce unnecessary admissions and readmissions. Three years after implementation, researchers found no significant changes in inpatient admissions, either overall or discretionary. </a:t>
            </a:r>
          </a:p>
          <a:p>
            <a:endParaRPr lang="en-US" sz="2000" dirty="0">
              <a:solidFill>
                <a:srgbClr val="17375E"/>
              </a:solidFill>
            </a:endParaRPr>
          </a:p>
          <a:p>
            <a:r>
              <a:rPr lang="en-US" sz="2000" dirty="0">
                <a:solidFill>
                  <a:srgbClr val="17375E"/>
                </a:solidFill>
              </a:rPr>
              <a:t>Ten rural community hospitals participated in the three-year pilot called the Total Patient Revenue System (TPR) program. Overall, the TPR hospitals successfully reduced the number of admissions and re-admissions; as well as emergency department visits.  </a:t>
            </a:r>
          </a:p>
          <a:p>
            <a:pPr lvl="0">
              <a:lnSpc>
                <a:spcPct val="90000"/>
              </a:lnSpc>
            </a:pPr>
            <a:endParaRPr lang="en-US" sz="2000" b="1" dirty="0">
              <a:solidFill>
                <a:srgbClr val="17375E"/>
              </a:solidFill>
            </a:endParaRPr>
          </a:p>
          <a:p>
            <a:pPr lvl="0">
              <a:lnSpc>
                <a:spcPct val="90000"/>
              </a:lnSpc>
            </a:pPr>
            <a:r>
              <a:rPr lang="en-US" sz="2000" b="1" dirty="0">
                <a:solidFill>
                  <a:srgbClr val="17375E"/>
                </a:solidFill>
              </a:rPr>
              <a:t>Global Budget Model (2014-2018):</a:t>
            </a:r>
            <a:r>
              <a:rPr lang="en-US" sz="2000" dirty="0">
                <a:solidFill>
                  <a:srgbClr val="17375E"/>
                </a:solidFill>
              </a:rPr>
              <a:t> Making Progress Towards the Triple Aim (Improving the individual experience of care, improving population health and reducing per capita costs) found little impact on inpatient admissions, although it similarly concluded that outpatient and non-emergency department (ED) visits decreased</a:t>
            </a:r>
            <a:r>
              <a:rPr lang="en-US" sz="2000" b="1" dirty="0">
                <a:solidFill>
                  <a:srgbClr val="17375E"/>
                </a:solidFill>
              </a:rPr>
              <a:t>.  A 2019 evaluation shows that Maryland had already met or exceeded most waiver requirements by year three.</a:t>
            </a:r>
          </a:p>
          <a:p>
            <a:pPr lvl="0">
              <a:lnSpc>
                <a:spcPct val="90000"/>
              </a:lnSpc>
            </a:pPr>
            <a:endParaRPr lang="en-US" sz="2000" dirty="0">
              <a:solidFill>
                <a:srgbClr val="17375E"/>
              </a:solidFill>
            </a:endParaRPr>
          </a:p>
          <a:p>
            <a:pPr marL="0" indent="0">
              <a:buNone/>
            </a:pPr>
            <a:r>
              <a:rPr lang="en-US" sz="2000" dirty="0">
                <a:solidFill>
                  <a:srgbClr val="17375E"/>
                </a:solidFill>
              </a:rPr>
              <a:t> </a:t>
            </a:r>
            <a:r>
              <a:rPr lang="en-US" sz="2000" dirty="0">
                <a:solidFill>
                  <a:schemeClr val="bg2">
                    <a:lumMod val="75000"/>
                  </a:schemeClr>
                </a:solidFill>
              </a:rPr>
              <a:t>  </a:t>
            </a:r>
          </a:p>
          <a:p>
            <a:endParaRPr lang="en-US" sz="2000" dirty="0"/>
          </a:p>
        </p:txBody>
      </p:sp>
    </p:spTree>
    <p:extLst>
      <p:ext uri="{BB962C8B-B14F-4D97-AF65-F5344CB8AC3E}">
        <p14:creationId xmlns:p14="http://schemas.microsoft.com/office/powerpoint/2010/main" val="30397394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0062"/>
          </a:xfrm>
        </p:spPr>
        <p:txBody>
          <a:bodyPr>
            <a:noAutofit/>
          </a:bodyPr>
          <a:lstStyle/>
          <a:p>
            <a:r>
              <a:rPr lang="en-U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Maryland Model </a:t>
            </a:r>
            <a:r>
              <a:rPr lang="mr-IN"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a:t>
            </a:r>
            <a:r>
              <a:rPr lang="en-U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 All-Payer Rate Setting</a:t>
            </a:r>
            <a:endParaRPr lang="en-US" sz="3000" dirty="0">
              <a:solidFill>
                <a:schemeClr val="bg2">
                  <a:lumMod val="75000"/>
                </a:schemeClr>
              </a:solidFill>
            </a:endParaRPr>
          </a:p>
        </p:txBody>
      </p:sp>
      <p:sp>
        <p:nvSpPr>
          <p:cNvPr id="3" name="Content Placeholder 2"/>
          <p:cNvSpPr>
            <a:spLocks noGrp="1"/>
          </p:cNvSpPr>
          <p:nvPr>
            <p:ph idx="1"/>
          </p:nvPr>
        </p:nvSpPr>
        <p:spPr>
          <a:xfrm>
            <a:off x="457200" y="1117601"/>
            <a:ext cx="8229600" cy="5186364"/>
          </a:xfrm>
        </p:spPr>
        <p:txBody>
          <a:bodyPr>
            <a:noAutofit/>
          </a:bodyPr>
          <a:lstStyle/>
          <a:p>
            <a:r>
              <a:rPr lang="en-US" sz="2000" b="1" dirty="0">
                <a:solidFill>
                  <a:schemeClr val="bg2">
                    <a:lumMod val="75000"/>
                  </a:schemeClr>
                </a:solidFill>
              </a:rPr>
              <a:t>Maryland Model (2019-2027):  Implementing the Total Cost of Care Model</a:t>
            </a:r>
            <a:r>
              <a:rPr lang="en-US" sz="2000" dirty="0">
                <a:solidFill>
                  <a:schemeClr val="bg2">
                    <a:lumMod val="75000"/>
                  </a:schemeClr>
                </a:solidFill>
              </a:rPr>
              <a:t> Encouraged by the success of the global budgeting model, Maryland submitted a 	progression plan to CMS, termed the Total Cost of Care (TCOC) Model. Under the expansion, the all-payer model applies to some doctors' visits and other outpatient services, such as long-term care.</a:t>
            </a:r>
          </a:p>
          <a:p>
            <a:pPr marL="0" indent="0">
              <a:lnSpc>
                <a:spcPct val="80000"/>
              </a:lnSpc>
              <a:buNone/>
            </a:pPr>
            <a:r>
              <a:rPr lang="en-US" sz="2000" dirty="0">
                <a:solidFill>
                  <a:schemeClr val="bg2">
                    <a:lumMod val="75000"/>
                  </a:schemeClr>
                </a:solidFill>
              </a:rPr>
              <a:t>      Community healthcare providers are able to choose whether they want to         </a:t>
            </a:r>
          </a:p>
          <a:p>
            <a:pPr marL="0" indent="0">
              <a:buNone/>
            </a:pPr>
            <a:r>
              <a:rPr lang="en-US" sz="2000" dirty="0">
                <a:solidFill>
                  <a:schemeClr val="bg2">
                    <a:lumMod val="75000"/>
                  </a:schemeClr>
                </a:solidFill>
              </a:rPr>
              <a:t>      participate in the model.  </a:t>
            </a:r>
          </a:p>
          <a:p>
            <a:r>
              <a:rPr lang="en-US" sz="2000" dirty="0">
                <a:solidFill>
                  <a:schemeClr val="bg2">
                    <a:lumMod val="75000"/>
                  </a:schemeClr>
                </a:solidFill>
              </a:rPr>
              <a:t> Tools and incentives for clinicians, hospitals, nonhospital facilities, and specialists to coordinate with each other and provide patient-centered, preventative, and timely care, while ensuring their financial stability. </a:t>
            </a:r>
          </a:p>
          <a:p>
            <a:r>
              <a:rPr lang="en-US" sz="2000" dirty="0">
                <a:solidFill>
                  <a:schemeClr val="bg2">
                    <a:lumMod val="75000"/>
                  </a:schemeClr>
                </a:solidFill>
              </a:rPr>
              <a:t>The success of Maryland's all-payer model provides a roadmap for how to eliminate the negative incentives of fee-for-service systems by substituting a population-based system of payment and care delivery, which is consistent with the goals of the Triple Aim and many of CMS's new payment initiatives. Hospital rate setting systems can improve patient outcomes and provide predictable revenue for hospitals, while still producing overall system savings. </a:t>
            </a:r>
          </a:p>
          <a:p>
            <a:pPr>
              <a:lnSpc>
                <a:spcPct val="60000"/>
              </a:lnSpc>
            </a:pPr>
            <a:endParaRPr lang="en-US" sz="2000" dirty="0">
              <a:solidFill>
                <a:schemeClr val="bg2">
                  <a:lumMod val="75000"/>
                </a:schemeClr>
              </a:solidFill>
            </a:endParaRPr>
          </a:p>
          <a:p>
            <a:pPr marL="0" indent="0">
              <a:buNone/>
            </a:pPr>
            <a:endParaRPr lang="en-US" sz="2000" dirty="0">
              <a:solidFill>
                <a:schemeClr val="bg2">
                  <a:lumMod val="75000"/>
                </a:schemeClr>
              </a:solidFill>
            </a:endParaRPr>
          </a:p>
        </p:txBody>
      </p:sp>
    </p:spTree>
    <p:extLst>
      <p:ext uri="{BB962C8B-B14F-4D97-AF65-F5344CB8AC3E}">
        <p14:creationId xmlns:p14="http://schemas.microsoft.com/office/powerpoint/2010/main" val="10040544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7262"/>
          </a:xfrm>
        </p:spPr>
        <p:txBody>
          <a:bodyPr>
            <a:normAutofit/>
          </a:bodyPr>
          <a:lstStyle/>
          <a:p>
            <a:r>
              <a:rPr lang="en-U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Maryland Model </a:t>
            </a:r>
            <a:r>
              <a:rPr lang="mr-IN"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a:t>
            </a:r>
            <a:r>
              <a:rPr lang="en-US" sz="3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5400000">
                    <a:prstClr val="black">
                      <a:alpha val="50000"/>
                    </a:prstClr>
                  </a:innerShdw>
                </a:effectLst>
              </a:rPr>
              <a:t> All-Payer Rate Setting</a:t>
            </a:r>
            <a:endParaRPr lang="en-US" sz="3000" dirty="0"/>
          </a:p>
        </p:txBody>
      </p:sp>
      <p:sp>
        <p:nvSpPr>
          <p:cNvPr id="3" name="Content Placeholder 2"/>
          <p:cNvSpPr>
            <a:spLocks noGrp="1"/>
          </p:cNvSpPr>
          <p:nvPr>
            <p:ph idx="1"/>
          </p:nvPr>
        </p:nvSpPr>
        <p:spPr>
          <a:xfrm>
            <a:off x="368300" y="1054100"/>
            <a:ext cx="8318500" cy="6057900"/>
          </a:xfrm>
        </p:spPr>
        <p:txBody>
          <a:bodyPr>
            <a:noAutofit/>
          </a:bodyPr>
          <a:lstStyle/>
          <a:p>
            <a:r>
              <a:rPr lang="en-US" sz="2000" dirty="0">
                <a:solidFill>
                  <a:schemeClr val="bg2">
                    <a:lumMod val="75000"/>
                  </a:schemeClr>
                </a:solidFill>
              </a:rPr>
              <a:t>It is critical that states contemplating a rate setting system similar to Maryland's include input from stakeholders, including a strong voice from consumers, providers and other organizations involved in payment and costs for care. </a:t>
            </a:r>
          </a:p>
          <a:p>
            <a:r>
              <a:rPr lang="en-US" sz="2000" dirty="0">
                <a:solidFill>
                  <a:schemeClr val="bg2">
                    <a:lumMod val="75000"/>
                  </a:schemeClr>
                </a:solidFill>
              </a:rPr>
              <a:t>Additionally, the rate setting body must have access to a robust data collection and analysis system to support implementation and the monitoring of progress. These strategies help to ensure the rate setting program is reducing costs and improving the patient's hospital care experience.  </a:t>
            </a:r>
          </a:p>
          <a:p>
            <a:r>
              <a:rPr lang="en-US" sz="2000" dirty="0">
                <a:solidFill>
                  <a:schemeClr val="bg2">
                    <a:lumMod val="75000"/>
                  </a:schemeClr>
                </a:solidFill>
              </a:rPr>
              <a:t>Research Needed on Administrative Cost Savings  Although theory strongly predicts administrative cost savings under this system, research is lacking to measure the impact of the all-payer hospital rate setting model on administrative costs.</a:t>
            </a:r>
          </a:p>
          <a:p>
            <a:r>
              <a:rPr lang="en-US" sz="2000" dirty="0">
                <a:solidFill>
                  <a:schemeClr val="bg2">
                    <a:lumMod val="75000"/>
                  </a:schemeClr>
                </a:solidFill>
              </a:rPr>
              <a:t>There was no discussion of Capital Expenditures in Global Budgeting.</a:t>
            </a:r>
          </a:p>
          <a:p>
            <a:r>
              <a:rPr lang="en-US" sz="2000" dirty="0">
                <a:solidFill>
                  <a:schemeClr val="bg2">
                    <a:lumMod val="75000"/>
                  </a:schemeClr>
                </a:solidFill>
              </a:rPr>
              <a:t>“Is Maryland’s all-payer/global budget program an incremental step toward single payer?”  Quote of the Day PNHP Or is it another way to bolster the current system?                                </a:t>
            </a:r>
            <a:r>
              <a:rPr lang="en-US" sz="1200" dirty="0">
                <a:solidFill>
                  <a:schemeClr val="bg2">
                    <a:lumMod val="75000"/>
                  </a:schemeClr>
                </a:solidFill>
              </a:rPr>
              <a:t>Accessed October 26, 2020                 </a:t>
            </a:r>
            <a:r>
              <a:rPr lang="en-US" sz="1100" dirty="0">
                <a:solidFill>
                  <a:schemeClr val="bg2">
                    <a:lumMod val="75000"/>
                  </a:schemeClr>
                </a:solidFill>
                <a:hlinkClick r:id="rId2"/>
              </a:rPr>
              <a:t>https://pnhp.org/news/is-marylands-all-payer-global-budget-program-an-incremental-step-toward-single-payer/</a:t>
            </a:r>
            <a:r>
              <a:rPr lang="en-US" sz="1100" dirty="0">
                <a:solidFill>
                  <a:schemeClr val="bg2">
                    <a:lumMod val="75000"/>
                  </a:schemeClr>
                </a:solidFill>
              </a:rPr>
              <a:t>                                             </a:t>
            </a:r>
          </a:p>
          <a:p>
            <a:pPr marL="0" indent="0">
              <a:buNone/>
            </a:pPr>
            <a:r>
              <a:rPr lang="en-US" sz="1200" dirty="0">
                <a:solidFill>
                  <a:schemeClr val="bg2">
                    <a:lumMod val="75000"/>
                  </a:schemeClr>
                </a:solidFill>
                <a:hlinkClick r:id="rId3"/>
              </a:rPr>
              <a:t>https://www.healthcarevaluehub.org/advocate-resources/publications/hospital-rate-setting-promising-challenging-replicate</a:t>
            </a:r>
            <a:endParaRPr lang="en-US" sz="1200" dirty="0">
              <a:solidFill>
                <a:schemeClr val="bg2">
                  <a:lumMod val="75000"/>
                </a:schemeClr>
              </a:solidFill>
            </a:endParaRPr>
          </a:p>
          <a:p>
            <a:endParaRPr lang="en-US" sz="1200" dirty="0">
              <a:solidFill>
                <a:schemeClr val="bg2">
                  <a:lumMod val="75000"/>
                </a:schemeClr>
              </a:solidFill>
            </a:endParaRPr>
          </a:p>
          <a:p>
            <a:endParaRPr lang="en-US" sz="1200" dirty="0">
              <a:solidFill>
                <a:schemeClr val="bg2">
                  <a:lumMod val="75000"/>
                </a:schemeClr>
              </a:solidFill>
            </a:endParaRPr>
          </a:p>
          <a:p>
            <a:endParaRPr lang="en-US" sz="2000" dirty="0">
              <a:solidFill>
                <a:schemeClr val="bg2">
                  <a:lumMod val="75000"/>
                </a:schemeClr>
              </a:solidFill>
            </a:endParaRPr>
          </a:p>
          <a:p>
            <a:endParaRPr lang="en-US" sz="2000" dirty="0">
              <a:solidFill>
                <a:schemeClr val="bg2">
                  <a:lumMod val="75000"/>
                </a:schemeClr>
              </a:solidFill>
            </a:endParaRPr>
          </a:p>
          <a:p>
            <a:endParaRPr lang="en-US" sz="2000" dirty="0">
              <a:solidFill>
                <a:schemeClr val="bg2">
                  <a:lumMod val="75000"/>
                </a:schemeClr>
              </a:solidFill>
            </a:endParaRPr>
          </a:p>
          <a:p>
            <a:endParaRPr lang="en-US" sz="2000" dirty="0">
              <a:solidFill>
                <a:schemeClr val="bg2">
                  <a:lumMod val="75000"/>
                </a:schemeClr>
              </a:solidFill>
            </a:endParaRPr>
          </a:p>
          <a:p>
            <a:endParaRPr lang="en-US" sz="2000" dirty="0">
              <a:solidFill>
                <a:schemeClr val="bg2">
                  <a:lumMod val="75000"/>
                </a:schemeClr>
              </a:solidFill>
            </a:endParaRPr>
          </a:p>
          <a:p>
            <a:endParaRPr lang="en-US" sz="2000" dirty="0">
              <a:solidFill>
                <a:schemeClr val="bg2">
                  <a:lumMod val="75000"/>
                </a:schemeClr>
              </a:solidFill>
            </a:endParaRPr>
          </a:p>
          <a:p>
            <a:endParaRPr lang="en-US" sz="2000" dirty="0">
              <a:solidFill>
                <a:schemeClr val="bg2">
                  <a:lumMod val="75000"/>
                </a:schemeClr>
              </a:solidFill>
            </a:endParaRPr>
          </a:p>
          <a:p>
            <a:endParaRPr lang="en-US" sz="2000" dirty="0">
              <a:solidFill>
                <a:schemeClr val="bg2">
                  <a:lumMod val="75000"/>
                </a:schemeClr>
              </a:solidFill>
            </a:endParaRPr>
          </a:p>
          <a:p>
            <a:endParaRPr lang="en-US" sz="2000" dirty="0">
              <a:solidFill>
                <a:schemeClr val="bg2">
                  <a:lumMod val="75000"/>
                </a:schemeClr>
              </a:solidFill>
            </a:endParaRPr>
          </a:p>
          <a:p>
            <a:endParaRPr lang="en-US" sz="2000" dirty="0">
              <a:solidFill>
                <a:schemeClr val="bg2">
                  <a:lumMod val="75000"/>
                </a:schemeClr>
              </a:solidFill>
            </a:endParaRPr>
          </a:p>
          <a:p>
            <a:endParaRPr lang="en-US" sz="2000" dirty="0">
              <a:solidFill>
                <a:schemeClr val="bg2">
                  <a:lumMod val="75000"/>
                </a:schemeClr>
              </a:solidFill>
            </a:endParaRPr>
          </a:p>
          <a:p>
            <a:endParaRPr lang="en-US" sz="2000" dirty="0"/>
          </a:p>
        </p:txBody>
      </p:sp>
    </p:spTree>
    <p:extLst>
      <p:ext uri="{BB962C8B-B14F-4D97-AF65-F5344CB8AC3E}">
        <p14:creationId xmlns:p14="http://schemas.microsoft.com/office/powerpoint/2010/main" val="4280881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lstStyle/>
          <a:p>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0" y="-88900"/>
            <a:ext cx="9144000" cy="7099300"/>
          </a:xfrm>
          <a:prstGeom prst="rect">
            <a:avLst/>
          </a:prstGeom>
          <a:noFill/>
          <a:ln>
            <a:noFill/>
          </a:ln>
        </p:spPr>
      </p:pic>
    </p:spTree>
    <p:extLst>
      <p:ext uri="{BB962C8B-B14F-4D97-AF65-F5344CB8AC3E}">
        <p14:creationId xmlns:p14="http://schemas.microsoft.com/office/powerpoint/2010/main" val="3983993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1776"/>
            <a:ext cx="8229600" cy="542924"/>
          </a:xfrm>
        </p:spPr>
        <p:txBody>
          <a:bodyPr>
            <a:noAutofit/>
          </a:bodyPr>
          <a:lstStyle/>
          <a:p>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8100000">
                    <a:prstClr val="black">
                      <a:alpha val="50000"/>
                    </a:prstClr>
                  </a:innerShdw>
                </a:effectLst>
              </a:rPr>
              <a:t>Definition of rural</a:t>
            </a:r>
            <a:endParaRPr lang="en-US" sz="3600" dirty="0"/>
          </a:p>
        </p:txBody>
      </p:sp>
      <p:sp>
        <p:nvSpPr>
          <p:cNvPr id="3" name="Content Placeholder 2"/>
          <p:cNvSpPr>
            <a:spLocks noGrp="1"/>
          </p:cNvSpPr>
          <p:nvPr>
            <p:ph idx="1"/>
          </p:nvPr>
        </p:nvSpPr>
        <p:spPr>
          <a:xfrm>
            <a:off x="457200" y="876300"/>
            <a:ext cx="8229600" cy="5981701"/>
          </a:xfrm>
        </p:spPr>
        <p:txBody>
          <a:bodyPr>
            <a:noAutofit/>
          </a:bodyPr>
          <a:lstStyle/>
          <a:p>
            <a:pPr>
              <a:lnSpc>
                <a:spcPct val="90000"/>
              </a:lnSpc>
            </a:pPr>
            <a:r>
              <a:rPr lang="en-US" sz="2000" dirty="0">
                <a:solidFill>
                  <a:schemeClr val="bg2">
                    <a:lumMod val="75000"/>
                  </a:schemeClr>
                </a:solidFill>
              </a:rPr>
              <a:t>There is no one definition that defines rural places and people that serves all policy purposes and goals.</a:t>
            </a:r>
          </a:p>
          <a:p>
            <a:pPr marL="0" indent="0">
              <a:lnSpc>
                <a:spcPct val="80000"/>
              </a:lnSpc>
              <a:buNone/>
            </a:pPr>
            <a:r>
              <a:rPr lang="en-US" sz="2000" dirty="0">
                <a:solidFill>
                  <a:schemeClr val="bg2">
                    <a:lumMod val="75000"/>
                  </a:schemeClr>
                </a:solidFill>
              </a:rPr>
              <a:t> </a:t>
            </a:r>
          </a:p>
          <a:p>
            <a:r>
              <a:rPr lang="en-US" sz="2000" dirty="0">
                <a:solidFill>
                  <a:schemeClr val="bg2">
                    <a:lumMod val="75000"/>
                  </a:schemeClr>
                </a:solidFill>
              </a:rPr>
              <a:t>Methods for defining rural are based on geographic units (counties, census blocks, zip code tabulation areas); measures of inter-dependence across geographic boundaries </a:t>
            </a:r>
            <a:r>
              <a:rPr lang="mr-IN" sz="2000" dirty="0">
                <a:solidFill>
                  <a:schemeClr val="bg2">
                    <a:lumMod val="75000"/>
                  </a:schemeClr>
                </a:solidFill>
              </a:rPr>
              <a:t>–</a:t>
            </a:r>
            <a:r>
              <a:rPr lang="en-US" sz="2000" dirty="0">
                <a:solidFill>
                  <a:schemeClr val="bg2">
                    <a:lumMod val="75000"/>
                  </a:schemeClr>
                </a:solidFill>
              </a:rPr>
              <a:t> generally commuting that are sometimes combined with population density or provider characteristics. </a:t>
            </a:r>
          </a:p>
          <a:p>
            <a:pPr marL="0" indent="0">
              <a:lnSpc>
                <a:spcPct val="80000"/>
              </a:lnSpc>
              <a:buNone/>
            </a:pPr>
            <a:endParaRPr lang="en-US" sz="2000" dirty="0">
              <a:solidFill>
                <a:schemeClr val="bg2">
                  <a:lumMod val="75000"/>
                </a:schemeClr>
              </a:solidFill>
            </a:endParaRPr>
          </a:p>
          <a:p>
            <a:r>
              <a:rPr lang="en-US" sz="2000" dirty="0">
                <a:solidFill>
                  <a:schemeClr val="bg2">
                    <a:lumMod val="75000"/>
                  </a:schemeClr>
                </a:solidFill>
              </a:rPr>
              <a:t>These methods impact program eligibility and availability of resources for communities, and the choice in definition can result in significantly different populations. </a:t>
            </a:r>
          </a:p>
          <a:p>
            <a:pPr marL="0" indent="0">
              <a:lnSpc>
                <a:spcPct val="80000"/>
              </a:lnSpc>
              <a:buNone/>
            </a:pPr>
            <a:endParaRPr lang="en-US" sz="2000" dirty="0">
              <a:solidFill>
                <a:schemeClr val="bg2">
                  <a:lumMod val="75000"/>
                </a:schemeClr>
              </a:solidFill>
            </a:endParaRPr>
          </a:p>
          <a:p>
            <a:r>
              <a:rPr lang="en-US" sz="2000" dirty="0">
                <a:solidFill>
                  <a:schemeClr val="bg2">
                    <a:lumMod val="75000"/>
                  </a:schemeClr>
                </a:solidFill>
              </a:rPr>
              <a:t>2010 Census data, the </a:t>
            </a:r>
            <a:r>
              <a:rPr lang="en-US" sz="2000" b="1" dirty="0">
                <a:solidFill>
                  <a:schemeClr val="bg2">
                    <a:lumMod val="75000"/>
                  </a:schemeClr>
                </a:solidFill>
              </a:rPr>
              <a:t>Census Bureau </a:t>
            </a:r>
            <a:r>
              <a:rPr lang="en-US" sz="2000" dirty="0">
                <a:solidFill>
                  <a:schemeClr val="bg2">
                    <a:lumMod val="75000"/>
                  </a:schemeClr>
                </a:solidFill>
              </a:rPr>
              <a:t>counts 59.5 million people living in rural areas, but </a:t>
            </a:r>
            <a:r>
              <a:rPr lang="en-US" sz="2000" b="1" dirty="0">
                <a:solidFill>
                  <a:schemeClr val="bg2">
                    <a:lumMod val="75000"/>
                  </a:schemeClr>
                </a:solidFill>
              </a:rPr>
              <a:t>Office of Management and Budget (OMB)</a:t>
            </a:r>
            <a:r>
              <a:rPr lang="en-US" sz="2000" dirty="0">
                <a:solidFill>
                  <a:schemeClr val="bg2">
                    <a:lumMod val="75000"/>
                  </a:schemeClr>
                </a:solidFill>
              </a:rPr>
              <a:t>   		 counts only about 46.2 million people living in rural areas. </a:t>
            </a:r>
          </a:p>
          <a:p>
            <a:pPr marL="0" indent="0" algn="ctr">
              <a:lnSpc>
                <a:spcPct val="200000"/>
              </a:lnSpc>
              <a:buNone/>
            </a:pPr>
            <a:r>
              <a:rPr lang="en-US" sz="1400" dirty="0">
                <a:solidFill>
                  <a:schemeClr val="bg2">
                    <a:lumMod val="75000"/>
                  </a:schemeClr>
                </a:solidFill>
              </a:rPr>
              <a:t>Rural Policy Research Institute   </a:t>
            </a:r>
            <a:r>
              <a:rPr lang="en-US" sz="1400" dirty="0">
                <a:solidFill>
                  <a:schemeClr val="bg2">
                    <a:lumMod val="75000"/>
                  </a:schemeClr>
                </a:solidFill>
                <a:hlinkClick r:id="rId3"/>
              </a:rPr>
              <a:t>http://www.rupri.org/Forms/RuralDefinitionsBrief.pdf</a:t>
            </a:r>
            <a:r>
              <a:rPr lang="en-US" sz="1400" dirty="0">
                <a:solidFill>
                  <a:schemeClr val="bg2">
                    <a:lumMod val="75000"/>
                  </a:schemeClr>
                </a:solidFill>
              </a:rPr>
              <a:t>  </a:t>
            </a:r>
          </a:p>
          <a:p>
            <a:pPr marL="0" indent="0" algn="ctr">
              <a:buNone/>
            </a:pPr>
            <a:r>
              <a:rPr lang="en-US" sz="1400" dirty="0">
                <a:solidFill>
                  <a:schemeClr val="bg2">
                    <a:lumMod val="75000"/>
                  </a:schemeClr>
                </a:solidFill>
                <a:hlinkClick r:id="rId4"/>
              </a:rPr>
              <a:t>https://rupri.public-health.uiowa.edu/publications/policypapers/Considerations%20For%20Defining%20Rural%20Places.pdf</a:t>
            </a:r>
            <a:endParaRPr lang="en-US" sz="1400" dirty="0">
              <a:solidFill>
                <a:schemeClr val="bg2">
                  <a:lumMod val="75000"/>
                </a:schemeClr>
              </a:solidFill>
            </a:endParaRPr>
          </a:p>
          <a:p>
            <a:pPr marL="0" indent="0" algn="ctr">
              <a:buNone/>
            </a:pPr>
            <a:r>
              <a:rPr lang="en-US" sz="1400" dirty="0">
                <a:solidFill>
                  <a:schemeClr val="bg2">
                    <a:lumMod val="75000"/>
                  </a:schemeClr>
                </a:solidFill>
              </a:rPr>
              <a:t>Accessed October 19, 2020</a:t>
            </a:r>
          </a:p>
          <a:p>
            <a:endParaRPr lang="en-US" sz="2400" dirty="0">
              <a:solidFill>
                <a:srgbClr val="17375E"/>
              </a:solidFill>
            </a:endParaRPr>
          </a:p>
          <a:p>
            <a:endParaRPr lang="en-US" sz="2400" dirty="0">
              <a:solidFill>
                <a:srgbClr val="17375E"/>
              </a:solidFill>
            </a:endParaRPr>
          </a:p>
          <a:p>
            <a:pPr marL="0" indent="0">
              <a:buNone/>
            </a:pPr>
            <a:endParaRPr lang="en-US" sz="2400" dirty="0">
              <a:solidFill>
                <a:schemeClr val="bg2">
                  <a:lumMod val="75000"/>
                </a:schemeClr>
              </a:solidFill>
            </a:endParaRPr>
          </a:p>
          <a:p>
            <a:endParaRPr lang="en-US" sz="2400" dirty="0">
              <a:solidFill>
                <a:schemeClr val="bg2">
                  <a:lumMod val="75000"/>
                </a:schemeClr>
              </a:solidFill>
            </a:endParaRPr>
          </a:p>
          <a:p>
            <a:endParaRPr lang="en-US" sz="2000" dirty="0">
              <a:solidFill>
                <a:schemeClr val="bg2">
                  <a:lumMod val="75000"/>
                </a:schemeClr>
              </a:solidFill>
            </a:endParaRPr>
          </a:p>
          <a:p>
            <a:pPr marL="0" indent="0">
              <a:buNone/>
            </a:pPr>
            <a:endParaRPr lang="en-US" sz="1200" dirty="0">
              <a:solidFill>
                <a:schemeClr val="bg2">
                  <a:lumMod val="75000"/>
                </a:schemeClr>
              </a:solidFill>
            </a:endParaRPr>
          </a:p>
          <a:p>
            <a:pPr marL="0" indent="0">
              <a:buNone/>
            </a:pPr>
            <a:endParaRPr lang="en-US" sz="1200" dirty="0">
              <a:solidFill>
                <a:schemeClr val="bg2">
                  <a:lumMod val="75000"/>
                </a:schemeClr>
              </a:solidFill>
            </a:endParaRPr>
          </a:p>
          <a:p>
            <a:pPr marL="0" indent="0">
              <a:buNone/>
            </a:pPr>
            <a:endParaRPr lang="en-US" sz="2400" dirty="0">
              <a:solidFill>
                <a:schemeClr val="bg2">
                  <a:lumMod val="75000"/>
                </a:schemeClr>
              </a:solidFill>
            </a:endParaRPr>
          </a:p>
          <a:p>
            <a:pPr marL="0" indent="0">
              <a:buNone/>
            </a:pPr>
            <a:endParaRPr lang="en-US" sz="1200" dirty="0">
              <a:solidFill>
                <a:schemeClr val="bg2">
                  <a:lumMod val="75000"/>
                </a:schemeClr>
              </a:solidFill>
            </a:endParaRPr>
          </a:p>
          <a:p>
            <a:pPr marL="0" indent="0">
              <a:buNone/>
            </a:pPr>
            <a:endParaRPr lang="en-US" sz="2400" dirty="0">
              <a:solidFill>
                <a:schemeClr val="bg2">
                  <a:lumMod val="75000"/>
                </a:schemeClr>
              </a:solidFill>
            </a:endParaRPr>
          </a:p>
          <a:p>
            <a:endParaRPr lang="en-US" sz="2400" dirty="0">
              <a:solidFill>
                <a:schemeClr val="bg2">
                  <a:lumMod val="75000"/>
                </a:schemeClr>
              </a:solidFill>
            </a:endParaRPr>
          </a:p>
          <a:p>
            <a:endParaRPr lang="en-US" sz="2400" dirty="0">
              <a:solidFill>
                <a:schemeClr val="bg2">
                  <a:lumMod val="75000"/>
                </a:schemeClr>
              </a:solidFill>
            </a:endParaRPr>
          </a:p>
          <a:p>
            <a:endParaRPr lang="en-US" sz="2400" dirty="0">
              <a:solidFill>
                <a:schemeClr val="bg2">
                  <a:lumMod val="75000"/>
                </a:schemeClr>
              </a:solidFill>
            </a:endParaRPr>
          </a:p>
          <a:p>
            <a:endParaRPr lang="en-US" sz="2400" dirty="0">
              <a:solidFill>
                <a:schemeClr val="bg2">
                  <a:lumMod val="75000"/>
                </a:schemeClr>
              </a:solidFill>
            </a:endParaRPr>
          </a:p>
          <a:p>
            <a:pPr marL="0" indent="0">
              <a:buNone/>
            </a:pPr>
            <a:endParaRPr lang="en-US" sz="2400" dirty="0">
              <a:solidFill>
                <a:srgbClr val="000000"/>
              </a:solidFill>
            </a:endParaRPr>
          </a:p>
          <a:p>
            <a:pPr marL="0" indent="0">
              <a:buNone/>
            </a:pPr>
            <a:endParaRPr lang="en-US" sz="2400" dirty="0">
              <a:solidFill>
                <a:srgbClr val="000000"/>
              </a:solidFill>
            </a:endParaRPr>
          </a:p>
          <a:p>
            <a:endParaRPr lang="en-US" sz="2400" dirty="0">
              <a:solidFill>
                <a:srgbClr val="000000"/>
              </a:solidFill>
            </a:endParaRPr>
          </a:p>
          <a:p>
            <a:pPr marL="0" indent="0">
              <a:buNone/>
            </a:pPr>
            <a:endParaRPr lang="en-US" sz="2400" dirty="0">
              <a:solidFill>
                <a:srgbClr val="000000"/>
              </a:solidFill>
            </a:endParaRPr>
          </a:p>
          <a:p>
            <a:pPr marL="0" indent="0">
              <a:buNone/>
            </a:pPr>
            <a:endParaRPr lang="en-US" sz="2400" dirty="0">
              <a:solidFill>
                <a:srgbClr val="000000"/>
              </a:solidFill>
            </a:endParaRPr>
          </a:p>
        </p:txBody>
      </p:sp>
    </p:spTree>
    <p:extLst>
      <p:ext uri="{BB962C8B-B14F-4D97-AF65-F5344CB8AC3E}">
        <p14:creationId xmlns:p14="http://schemas.microsoft.com/office/powerpoint/2010/main" val="4081322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17562"/>
          </a:xfrm>
        </p:spPr>
        <p:txBody>
          <a:bodyPr>
            <a:normAutofit fontScale="90000"/>
          </a:bodyPr>
          <a:lstStyle/>
          <a:p>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8100000">
                    <a:prstClr val="black">
                      <a:alpha val="50000"/>
                    </a:prstClr>
                  </a:innerShdw>
                </a:effectLst>
              </a:rPr>
              <a:t>Definition of Social Determinants </a:t>
            </a:r>
            <a:r>
              <a:rPr lang="en-US" sz="4000" dirty="0">
                <a:solidFill>
                  <a:schemeClr val="bg2">
                    <a:lumMod val="75000"/>
                  </a:schemeClr>
                </a:solidFill>
              </a:rPr>
              <a:t>(SDOH) </a:t>
            </a:r>
          </a:p>
        </p:txBody>
      </p:sp>
      <p:sp>
        <p:nvSpPr>
          <p:cNvPr id="3" name="Content Placeholder 2"/>
          <p:cNvSpPr>
            <a:spLocks noGrp="1"/>
          </p:cNvSpPr>
          <p:nvPr>
            <p:ph idx="1"/>
          </p:nvPr>
        </p:nvSpPr>
        <p:spPr>
          <a:xfrm>
            <a:off x="457200" y="1092200"/>
            <a:ext cx="8229600" cy="5651499"/>
          </a:xfrm>
        </p:spPr>
        <p:txBody>
          <a:bodyPr>
            <a:noAutofit/>
          </a:bodyPr>
          <a:lstStyle/>
          <a:p>
            <a:pPr marL="0" indent="0">
              <a:lnSpc>
                <a:spcPct val="120000"/>
              </a:lnSpc>
              <a:buNone/>
            </a:pPr>
            <a:r>
              <a:rPr lang="en-US" sz="2200" dirty="0">
                <a:solidFill>
                  <a:schemeClr val="bg2">
                    <a:lumMod val="75000"/>
                  </a:schemeClr>
                </a:solidFill>
              </a:rPr>
              <a:t>According to the </a:t>
            </a:r>
            <a:r>
              <a:rPr lang="en-US" sz="2200" u="sng" dirty="0">
                <a:solidFill>
                  <a:schemeClr val="bg2">
                    <a:lumMod val="75000"/>
                  </a:schemeClr>
                </a:solidFill>
                <a:hlinkClick r:id="rId2"/>
              </a:rPr>
              <a:t>World Health Organization</a:t>
            </a:r>
            <a:r>
              <a:rPr lang="en-US" sz="2200" dirty="0">
                <a:solidFill>
                  <a:schemeClr val="bg2">
                    <a:lumMod val="75000"/>
                  </a:schemeClr>
                </a:solidFill>
              </a:rPr>
              <a:t>, the social determinants of health are the circumstances in which people are born, grow up, live, work and age, and the systems put in place to deal with illness. These circumstances are in turn shaped by a wider set of forces: economics, social policies, and politics.</a:t>
            </a:r>
          </a:p>
          <a:p>
            <a:pPr marL="0" indent="0" algn="ctr">
              <a:lnSpc>
                <a:spcPct val="160000"/>
              </a:lnSpc>
              <a:buNone/>
            </a:pPr>
            <a:r>
              <a:rPr lang="en-US" sz="2000" dirty="0">
                <a:solidFill>
                  <a:schemeClr val="bg1">
                    <a:lumMod val="95000"/>
                    <a:lumOff val="5000"/>
                  </a:schemeClr>
                </a:solidFill>
                <a:hlinkClick r:id="rId2"/>
              </a:rPr>
              <a:t>https://www.who.int/social_determinants/thecommission/finalreport/key_concepts/en/</a:t>
            </a:r>
            <a:endParaRPr lang="en-US" sz="2000" dirty="0">
              <a:solidFill>
                <a:schemeClr val="bg1">
                  <a:lumMod val="95000"/>
                  <a:lumOff val="5000"/>
                </a:schemeClr>
              </a:solidFill>
            </a:endParaRPr>
          </a:p>
          <a:p>
            <a:pPr marL="0" indent="0">
              <a:lnSpc>
                <a:spcPct val="160000"/>
              </a:lnSpc>
              <a:buNone/>
            </a:pPr>
            <a:r>
              <a:rPr lang="en-US" sz="2200" b="1" dirty="0">
                <a:solidFill>
                  <a:schemeClr val="bg2">
                    <a:lumMod val="75000"/>
                  </a:schemeClr>
                </a:solidFill>
              </a:rPr>
              <a:t>Rural Americans</a:t>
            </a:r>
            <a:r>
              <a:rPr lang="en-US" sz="2200" dirty="0">
                <a:solidFill>
                  <a:schemeClr val="bg2">
                    <a:lumMod val="75000"/>
                  </a:schemeClr>
                </a:solidFill>
              </a:rPr>
              <a:t>—who make up at least 15 to 20% of the U.S. population face inequities that result in worse health care than that of urban and suburban residents.     </a:t>
            </a:r>
            <a:r>
              <a:rPr lang="en-US" sz="2000" dirty="0">
                <a:solidFill>
                  <a:schemeClr val="bg2">
                    <a:lumMod val="75000"/>
                  </a:schemeClr>
                </a:solidFill>
                <a:hlinkClick r:id="rId3"/>
              </a:rPr>
              <a:t>https://www.ruralhealthweb.org/about-nrha/about-rural-health-care</a:t>
            </a:r>
            <a:r>
              <a:rPr lang="en-US" sz="2000" dirty="0">
                <a:solidFill>
                  <a:schemeClr val="bg2">
                    <a:lumMod val="75000"/>
                  </a:schemeClr>
                </a:solidFill>
              </a:rPr>
              <a:t> </a:t>
            </a:r>
          </a:p>
          <a:p>
            <a:pPr marL="0" indent="0" algn="ctr">
              <a:lnSpc>
                <a:spcPct val="160000"/>
              </a:lnSpc>
              <a:buNone/>
            </a:pPr>
            <a:r>
              <a:rPr lang="en-US" sz="1200" dirty="0">
                <a:solidFill>
                  <a:schemeClr val="bg2">
                    <a:lumMod val="75000"/>
                  </a:schemeClr>
                </a:solidFill>
              </a:rPr>
              <a:t>Accessed October 19, 2020 </a:t>
            </a:r>
          </a:p>
          <a:p>
            <a:pPr marL="0" indent="0" algn="ctr">
              <a:lnSpc>
                <a:spcPct val="160000"/>
              </a:lnSpc>
              <a:buNone/>
            </a:pPr>
            <a:endParaRPr lang="en-US" sz="1200" dirty="0">
              <a:solidFill>
                <a:schemeClr val="bg2">
                  <a:lumMod val="75000"/>
                </a:schemeClr>
              </a:solidFill>
            </a:endParaRPr>
          </a:p>
          <a:p>
            <a:pPr marL="0" indent="0" algn="ctr">
              <a:lnSpc>
                <a:spcPct val="160000"/>
              </a:lnSpc>
              <a:buNone/>
            </a:pPr>
            <a:endParaRPr lang="en-US" sz="2200" dirty="0">
              <a:solidFill>
                <a:schemeClr val="bg2">
                  <a:lumMod val="75000"/>
                </a:schemeClr>
              </a:solidFill>
            </a:endParaRPr>
          </a:p>
          <a:p>
            <a:pPr marL="0" indent="0" algn="ctr">
              <a:buNone/>
            </a:pPr>
            <a:endParaRPr lang="en-US" sz="2200" dirty="0">
              <a:solidFill>
                <a:schemeClr val="bg2">
                  <a:lumMod val="75000"/>
                </a:schemeClr>
              </a:solidFill>
            </a:endParaRPr>
          </a:p>
          <a:p>
            <a:pPr marL="0" indent="0">
              <a:buNone/>
            </a:pPr>
            <a:endParaRPr lang="en-US" sz="2200" dirty="0">
              <a:solidFill>
                <a:schemeClr val="bg2">
                  <a:lumMod val="75000"/>
                </a:schemeClr>
              </a:solidFill>
            </a:endParaRPr>
          </a:p>
          <a:p>
            <a:pPr marL="0" indent="0" algn="ctr">
              <a:buNone/>
            </a:pPr>
            <a:endParaRPr lang="en-US" sz="2200" dirty="0">
              <a:solidFill>
                <a:srgbClr val="17375E"/>
              </a:solidFill>
            </a:endParaRPr>
          </a:p>
          <a:p>
            <a:pPr marL="0" indent="0" algn="ctr">
              <a:buNone/>
            </a:pPr>
            <a:endParaRPr lang="en-US" sz="2200" dirty="0">
              <a:solidFill>
                <a:srgbClr val="17375E"/>
              </a:solidFill>
            </a:endParaRPr>
          </a:p>
          <a:p>
            <a:pPr marL="0" indent="0">
              <a:buNone/>
            </a:pPr>
            <a:endParaRPr lang="en-US" sz="2200" dirty="0">
              <a:solidFill>
                <a:srgbClr val="000000"/>
              </a:solidFill>
              <a:hlinkClick r:id="rId2"/>
            </a:endParaRPr>
          </a:p>
          <a:p>
            <a:pPr marL="0" indent="0">
              <a:buNone/>
            </a:pPr>
            <a:endParaRPr lang="en-US" sz="2200" dirty="0">
              <a:solidFill>
                <a:srgbClr val="000000"/>
              </a:solidFill>
              <a:hlinkClick r:id="rId2"/>
            </a:endParaRPr>
          </a:p>
          <a:p>
            <a:pPr marL="0" indent="0">
              <a:buNone/>
            </a:pPr>
            <a:endParaRPr lang="en-US" sz="2200" dirty="0">
              <a:solidFill>
                <a:srgbClr val="17375E"/>
              </a:solidFill>
              <a:hlinkClick r:id="rId2"/>
            </a:endParaRPr>
          </a:p>
          <a:p>
            <a:pPr marL="0" indent="0" algn="ctr">
              <a:buNone/>
            </a:pPr>
            <a:endParaRPr lang="en-US" sz="2200" dirty="0">
              <a:solidFill>
                <a:schemeClr val="bg2">
                  <a:lumMod val="75000"/>
                </a:schemeClr>
              </a:solidFill>
              <a:hlinkClick r:id="rId2"/>
            </a:endParaRPr>
          </a:p>
          <a:p>
            <a:pPr marL="0" indent="0">
              <a:buNone/>
            </a:pPr>
            <a:endParaRPr lang="en-US" sz="2200" dirty="0">
              <a:solidFill>
                <a:schemeClr val="bg2">
                  <a:lumMod val="75000"/>
                </a:schemeClr>
              </a:solidFill>
            </a:endParaRPr>
          </a:p>
          <a:p>
            <a:pPr marL="0" indent="0" algn="ctr">
              <a:buNone/>
            </a:pPr>
            <a:endParaRPr lang="en-US" sz="2200" dirty="0">
              <a:solidFill>
                <a:srgbClr val="17375E"/>
              </a:solidFill>
            </a:endParaRPr>
          </a:p>
          <a:p>
            <a:pPr marL="0" indent="0" algn="ctr">
              <a:buNone/>
            </a:pPr>
            <a:endParaRPr lang="en-US" sz="2200" dirty="0">
              <a:solidFill>
                <a:srgbClr val="17375E"/>
              </a:solidFill>
            </a:endParaRPr>
          </a:p>
          <a:p>
            <a:pPr marL="0" indent="0" algn="ctr">
              <a:buNone/>
            </a:pPr>
            <a:endParaRPr lang="en-US" sz="2200" dirty="0">
              <a:solidFill>
                <a:srgbClr val="17375E"/>
              </a:solidFill>
            </a:endParaRPr>
          </a:p>
          <a:p>
            <a:pPr marL="0" indent="0">
              <a:buNone/>
            </a:pPr>
            <a:endParaRPr lang="en-US" sz="2200" dirty="0">
              <a:solidFill>
                <a:schemeClr val="bg2">
                  <a:lumMod val="75000"/>
                </a:schemeClr>
              </a:solidFill>
            </a:endParaRPr>
          </a:p>
          <a:p>
            <a:pPr marL="0" indent="0">
              <a:buNone/>
            </a:pPr>
            <a:endParaRPr lang="en-US" sz="2200" dirty="0">
              <a:solidFill>
                <a:schemeClr val="bg2">
                  <a:lumMod val="75000"/>
                </a:schemeClr>
              </a:solidFill>
            </a:endParaRPr>
          </a:p>
        </p:txBody>
      </p:sp>
    </p:spTree>
    <p:extLst>
      <p:ext uri="{BB962C8B-B14F-4D97-AF65-F5344CB8AC3E}">
        <p14:creationId xmlns:p14="http://schemas.microsoft.com/office/powerpoint/2010/main" val="2400298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9EA69-8208-3A4D-BEA9-3108BB048027}"/>
              </a:ext>
            </a:extLst>
          </p:cNvPr>
          <p:cNvSpPr>
            <a:spLocks noGrp="1"/>
          </p:cNvSpPr>
          <p:nvPr>
            <p:ph type="title"/>
          </p:nvPr>
        </p:nvSpPr>
        <p:spPr>
          <a:xfrm>
            <a:off x="628650" y="200519"/>
            <a:ext cx="7886700" cy="913472"/>
          </a:xfrm>
        </p:spPr>
        <p:txBody>
          <a:bodyPr>
            <a:normAutofit/>
          </a:bodyPr>
          <a:lstStyle/>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8100000">
                    <a:prstClr val="black">
                      <a:alpha val="50000"/>
                    </a:prstClr>
                  </a:innerShdw>
                </a:effectLst>
              </a:rPr>
              <a:t>Rural Lives Are Cut Short Today</a:t>
            </a:r>
            <a:endParaRPr lang="en-US" dirty="0"/>
          </a:p>
        </p:txBody>
      </p:sp>
      <p:sp>
        <p:nvSpPr>
          <p:cNvPr id="3" name="Text Placeholder 2">
            <a:extLst>
              <a:ext uri="{FF2B5EF4-FFF2-40B4-BE49-F238E27FC236}">
                <a16:creationId xmlns:a16="http://schemas.microsoft.com/office/drawing/2014/main" id="{85EC4804-5B42-714E-A5B1-5E73DE6330A7}"/>
              </a:ext>
            </a:extLst>
          </p:cNvPr>
          <p:cNvSpPr>
            <a:spLocks noGrp="1"/>
          </p:cNvSpPr>
          <p:nvPr>
            <p:ph type="body" idx="10"/>
          </p:nvPr>
        </p:nvSpPr>
        <p:spPr>
          <a:xfrm>
            <a:off x="0" y="6016752"/>
            <a:ext cx="9144000" cy="841248"/>
          </a:xfrm>
        </p:spPr>
        <p:txBody>
          <a:bodyPr>
            <a:noAutofit/>
          </a:bodyPr>
          <a:lstStyle/>
          <a:p>
            <a:pPr>
              <a:lnSpc>
                <a:spcPct val="100000"/>
              </a:lnSpc>
              <a:spcBef>
                <a:spcPts val="0"/>
              </a:spcBef>
            </a:pPr>
            <a:r>
              <a:rPr lang="en-US" dirty="0">
                <a:solidFill>
                  <a:schemeClr val="bg2">
                    <a:lumMod val="75000"/>
                  </a:schemeClr>
                </a:solidFill>
              </a:rPr>
              <a:t>Social Determinants of Health in the United States: Addressing Major Health Inequality Trends for the Nation, 1935-2016,​  Note: “1991” refers to 1990-1992</a:t>
            </a:r>
          </a:p>
          <a:p>
            <a:pPr>
              <a:lnSpc>
                <a:spcPct val="100000"/>
              </a:lnSpc>
              <a:spcBef>
                <a:spcPts val="0"/>
              </a:spcBef>
            </a:pPr>
            <a:r>
              <a:rPr lang="en-US" dirty="0">
                <a:solidFill>
                  <a:schemeClr val="bg2">
                    <a:lumMod val="75000"/>
                  </a:schemeClr>
                </a:solidFill>
              </a:rPr>
              <a:t>International Journal of Maternal and Child Health and AIDS, January 2018  PNHP </a:t>
            </a:r>
            <a:r>
              <a:rPr lang="en-US" dirty="0">
                <a:solidFill>
                  <a:schemeClr val="bg2">
                    <a:lumMod val="75000"/>
                  </a:schemeClr>
                </a:solidFill>
                <a:hlinkClick r:id="rId2"/>
              </a:rPr>
              <a:t>https://pnhp.org/kitchen-table-campaign-rural-health-care/</a:t>
            </a:r>
            <a:endParaRPr lang="en-US" dirty="0">
              <a:solidFill>
                <a:schemeClr val="bg2">
                  <a:lumMod val="75000"/>
                </a:schemeClr>
              </a:solidFill>
            </a:endParaRPr>
          </a:p>
          <a:p>
            <a:pPr>
              <a:lnSpc>
                <a:spcPct val="100000"/>
              </a:lnSpc>
              <a:spcBef>
                <a:spcPts val="0"/>
              </a:spcBef>
            </a:pPr>
            <a:r>
              <a:rPr lang="en-US" dirty="0">
                <a:solidFill>
                  <a:schemeClr val="bg2">
                    <a:lumMod val="75000"/>
                  </a:schemeClr>
                </a:solidFill>
                <a:hlinkClick r:id="rId3"/>
              </a:rPr>
              <a:t>https://www.ncbi.nlm.nih.gov/pmc/articles/PMC5777389/</a:t>
            </a:r>
            <a:r>
              <a:rPr lang="en-US" dirty="0">
                <a:solidFill>
                  <a:schemeClr val="bg2">
                    <a:lumMod val="75000"/>
                  </a:schemeClr>
                </a:solidFill>
              </a:rPr>
              <a:t>                                     Accessed October 21, 2020</a:t>
            </a:r>
          </a:p>
          <a:p>
            <a:pPr>
              <a:lnSpc>
                <a:spcPct val="100000"/>
              </a:lnSpc>
              <a:spcBef>
                <a:spcPts val="0"/>
              </a:spcBef>
            </a:pPr>
            <a:endParaRPr lang="en-US" sz="1100" dirty="0">
              <a:solidFill>
                <a:schemeClr val="bg2">
                  <a:lumMod val="75000"/>
                </a:schemeClr>
              </a:solidFill>
            </a:endParaRPr>
          </a:p>
        </p:txBody>
      </p:sp>
      <p:graphicFrame>
        <p:nvGraphicFramePr>
          <p:cNvPr id="4" name="Chart 3">
            <a:extLst>
              <a:ext uri="{FF2B5EF4-FFF2-40B4-BE49-F238E27FC236}">
                <a16:creationId xmlns:a16="http://schemas.microsoft.com/office/drawing/2014/main" id="{440C4765-2430-CB46-9F9E-B46E748BEBF4}"/>
              </a:ext>
            </a:extLst>
          </p:cNvPr>
          <p:cNvGraphicFramePr/>
          <p:nvPr>
            <p:extLst>
              <p:ext uri="{D42A27DB-BD31-4B8C-83A1-F6EECF244321}">
                <p14:modId xmlns:p14="http://schemas.microsoft.com/office/powerpoint/2010/main" val="1161203543"/>
              </p:ext>
            </p:extLst>
          </p:nvPr>
        </p:nvGraphicFramePr>
        <p:xfrm>
          <a:off x="300038" y="1509317"/>
          <a:ext cx="5279231" cy="4157662"/>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555A16C3-5399-3544-8660-5EB2B0CC4B3A}"/>
              </a:ext>
            </a:extLst>
          </p:cNvPr>
          <p:cNvSpPr txBox="1"/>
          <p:nvPr/>
        </p:nvSpPr>
        <p:spPr>
          <a:xfrm>
            <a:off x="1941112" y="1970222"/>
            <a:ext cx="1730562" cy="763286"/>
          </a:xfrm>
          <a:prstGeom prst="rect">
            <a:avLst/>
          </a:prstGeom>
          <a:noFill/>
        </p:spPr>
        <p:txBody>
          <a:bodyPr wrap="none" rtlCol="0">
            <a:spAutoFit/>
          </a:bodyPr>
          <a:lstStyle/>
          <a:p>
            <a:pPr>
              <a:lnSpc>
                <a:spcPct val="90000"/>
              </a:lnSpc>
            </a:pPr>
            <a:r>
              <a:rPr lang="en-US" sz="2400" dirty="0">
                <a:solidFill>
                  <a:schemeClr val="bg1"/>
                </a:solidFill>
              </a:rPr>
              <a:t>Large Metro</a:t>
            </a:r>
          </a:p>
          <a:p>
            <a:pPr algn="r">
              <a:lnSpc>
                <a:spcPct val="90000"/>
              </a:lnSpc>
            </a:pPr>
            <a:r>
              <a:rPr lang="en-US" sz="2400" dirty="0">
                <a:solidFill>
                  <a:schemeClr val="bg1"/>
                </a:solidFill>
              </a:rPr>
              <a:t>Counties    </a:t>
            </a:r>
          </a:p>
        </p:txBody>
      </p:sp>
      <p:sp>
        <p:nvSpPr>
          <p:cNvPr id="6" name="TextBox 5">
            <a:extLst>
              <a:ext uri="{FF2B5EF4-FFF2-40B4-BE49-F238E27FC236}">
                <a16:creationId xmlns:a16="http://schemas.microsoft.com/office/drawing/2014/main" id="{4C3983D6-464B-DF4F-B5C8-4E1FFA3B26C1}"/>
              </a:ext>
            </a:extLst>
          </p:cNvPr>
          <p:cNvSpPr txBox="1"/>
          <p:nvPr/>
        </p:nvSpPr>
        <p:spPr>
          <a:xfrm>
            <a:off x="164565" y="2203153"/>
            <a:ext cx="1662564" cy="1569660"/>
          </a:xfrm>
          <a:prstGeom prst="rect">
            <a:avLst/>
          </a:prstGeom>
          <a:noFill/>
        </p:spPr>
        <p:txBody>
          <a:bodyPr wrap="square" rtlCol="0">
            <a:spAutoFit/>
          </a:bodyPr>
          <a:lstStyle/>
          <a:p>
            <a:pPr>
              <a:spcAft>
                <a:spcPts val="1200"/>
              </a:spcAft>
            </a:pPr>
            <a:r>
              <a:rPr lang="en-US" sz="2400" dirty="0">
                <a:solidFill>
                  <a:schemeClr val="bg1"/>
                </a:solidFill>
              </a:rPr>
              <a:t>Life expectancy at birth (years)</a:t>
            </a:r>
          </a:p>
        </p:txBody>
      </p:sp>
      <p:sp>
        <p:nvSpPr>
          <p:cNvPr id="7" name="TextBox 6">
            <a:extLst>
              <a:ext uri="{FF2B5EF4-FFF2-40B4-BE49-F238E27FC236}">
                <a16:creationId xmlns:a16="http://schemas.microsoft.com/office/drawing/2014/main" id="{CECA07AF-1FE5-9C4D-8A22-8EA5DBE8EAD9}"/>
              </a:ext>
            </a:extLst>
          </p:cNvPr>
          <p:cNvSpPr txBox="1"/>
          <p:nvPr/>
        </p:nvSpPr>
        <p:spPr>
          <a:xfrm>
            <a:off x="3136105" y="4215041"/>
            <a:ext cx="3480941" cy="430887"/>
          </a:xfrm>
          <a:prstGeom prst="rect">
            <a:avLst/>
          </a:prstGeom>
          <a:noFill/>
        </p:spPr>
        <p:txBody>
          <a:bodyPr wrap="none" rtlCol="0">
            <a:spAutoFit/>
          </a:bodyPr>
          <a:lstStyle/>
          <a:p>
            <a:pPr>
              <a:lnSpc>
                <a:spcPct val="90000"/>
              </a:lnSpc>
            </a:pPr>
            <a:r>
              <a:rPr lang="en-US" sz="2400" dirty="0">
                <a:solidFill>
                  <a:schemeClr val="bg1"/>
                </a:solidFill>
              </a:rPr>
              <a:t>Rural Non-Metro Counties</a:t>
            </a:r>
          </a:p>
        </p:txBody>
      </p:sp>
      <p:sp>
        <p:nvSpPr>
          <p:cNvPr id="8" name="TextBox 7">
            <a:extLst>
              <a:ext uri="{FF2B5EF4-FFF2-40B4-BE49-F238E27FC236}">
                <a16:creationId xmlns:a16="http://schemas.microsoft.com/office/drawing/2014/main" id="{B257A165-3D86-DE44-9E5D-3F312ABF5D5C}"/>
              </a:ext>
            </a:extLst>
          </p:cNvPr>
          <p:cNvSpPr txBox="1"/>
          <p:nvPr/>
        </p:nvSpPr>
        <p:spPr>
          <a:xfrm>
            <a:off x="4567822" y="2094005"/>
            <a:ext cx="4411847" cy="1938992"/>
          </a:xfrm>
          <a:prstGeom prst="rect">
            <a:avLst/>
          </a:prstGeom>
          <a:solidFill>
            <a:schemeClr val="accent2"/>
          </a:solidFill>
          <a:ln>
            <a:solidFill>
              <a:schemeClr val="bg1"/>
            </a:solidFill>
          </a:ln>
          <a:effectLst>
            <a:outerShdw blurRad="50800" dist="38100" dir="2700000" algn="tl" rotWithShape="0">
              <a:prstClr val="black">
                <a:alpha val="40000"/>
              </a:prstClr>
            </a:outerShdw>
          </a:effectLst>
        </p:spPr>
        <p:txBody>
          <a:bodyPr wrap="square" lIns="182880" tIns="182880" rIns="182880" bIns="182880" rtlCol="0" anchor="ctr" anchorCtr="0">
            <a:spAutoFit/>
          </a:bodyPr>
          <a:lstStyle/>
          <a:p>
            <a:pPr algn="ctr"/>
            <a:r>
              <a:rPr lang="en-US" sz="2400" dirty="0">
                <a:effectLst>
                  <a:outerShdw blurRad="50800" dist="38100" dir="2700000" algn="tl" rotWithShape="0">
                    <a:prstClr val="black">
                      <a:alpha val="40000"/>
                    </a:prstClr>
                  </a:outerShdw>
                </a:effectLst>
              </a:rPr>
              <a:t>Americans in rural communities </a:t>
            </a:r>
            <a:r>
              <a:rPr lang="en-US" sz="3000" b="1" dirty="0">
                <a:solidFill>
                  <a:srgbClr val="FFFF00"/>
                </a:solidFill>
                <a:effectLst>
                  <a:outerShdw blurRad="50800" dist="38100" dir="2700000" algn="tl" rotWithShape="0">
                    <a:prstClr val="black">
                      <a:alpha val="40000"/>
                    </a:prstClr>
                  </a:outerShdw>
                </a:effectLst>
              </a:rPr>
              <a:t>lose three years of life</a:t>
            </a:r>
            <a:r>
              <a:rPr lang="en-US" sz="2400" b="1" dirty="0">
                <a:solidFill>
                  <a:srgbClr val="FFFF00"/>
                </a:solidFill>
                <a:effectLst>
                  <a:outerShdw blurRad="50800" dist="38100" dir="2700000" algn="tl" rotWithShape="0">
                    <a:prstClr val="black">
                      <a:alpha val="40000"/>
                    </a:prstClr>
                  </a:outerShdw>
                </a:effectLst>
              </a:rPr>
              <a:t> </a:t>
            </a:r>
            <a:r>
              <a:rPr lang="en-US" sz="2400" dirty="0">
                <a:solidFill>
                  <a:srgbClr val="FFFFFF"/>
                </a:solidFill>
                <a:effectLst>
                  <a:outerShdw blurRad="50800" dist="38100" dir="2700000" algn="tl" rotWithShape="0">
                    <a:prstClr val="black">
                      <a:alpha val="40000"/>
                    </a:prstClr>
                  </a:outerShdw>
                </a:effectLst>
              </a:rPr>
              <a:t>compared to Americans in </a:t>
            </a:r>
          </a:p>
          <a:p>
            <a:pPr algn="ctr"/>
            <a:r>
              <a:rPr lang="en-US" sz="2400" dirty="0">
                <a:solidFill>
                  <a:srgbClr val="FFFFFF"/>
                </a:solidFill>
                <a:effectLst>
                  <a:outerShdw blurRad="50800" dist="38100" dir="2700000" algn="tl" rotWithShape="0">
                    <a:prstClr val="black">
                      <a:alpha val="40000"/>
                    </a:prstClr>
                  </a:outerShdw>
                </a:effectLst>
              </a:rPr>
              <a:t>urban communities today.</a:t>
            </a:r>
          </a:p>
        </p:txBody>
      </p:sp>
    </p:spTree>
    <p:extLst>
      <p:ext uri="{BB962C8B-B14F-4D97-AF65-F5344CB8AC3E}">
        <p14:creationId xmlns:p14="http://schemas.microsoft.com/office/powerpoint/2010/main" val="17099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fade">
                                      <p:cBhvr>
                                        <p:cTn id="10" dur="500"/>
                                        <p:tgtEl>
                                          <p:spTgt spid="4">
                                            <p:graphicEl>
                                              <a:chart seriesIdx="-3" categoryIdx="-3" bldStep="gridLegend"/>
                                            </p:graphic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fade">
                                      <p:cBhvr>
                                        <p:cTn id="18" dur="500"/>
                                        <p:tgtEl>
                                          <p:spTgt spid="4">
                                            <p:graphicEl>
                                              <a:chart seriesIdx="0" categoryIdx="-4" bldStep="series"/>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fade">
                                      <p:cBhvr>
                                        <p:cTn id="23" dur="500"/>
                                        <p:tgtEl>
                                          <p:spTgt spid="4">
                                            <p:graphicEl>
                                              <a:chart seriesIdx="1" categoryIdx="-4" bldStep="series"/>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p:stCondLst>
                              <p:cond delay="500"/>
                            </p:stCondLst>
                            <p:childTnLst>
                              <p:par>
                                <p:cTn id="30" presetID="10" presetClass="entr" presetSubtype="0" fill="hold" grpId="0" nodeType="afterEffect">
                                  <p:stCondLst>
                                    <p:cond delay="100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P spid="5" grpId="0"/>
      <p:bldP spid="6" grpId="0"/>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514600" y="2635252"/>
            <a:ext cx="3505200" cy="144986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innerShdw blurRad="63500" dist="50800" dir="8100000">
                    <a:prstClr val="black">
                      <a:alpha val="50000"/>
                    </a:prstClr>
                  </a:innerShdw>
                </a:effectLst>
              </a:rPr>
              <a:t>Issues Faced By Residents of Rural Communities</a:t>
            </a:r>
            <a:endParaRPr lang="en-US" sz="2400" dirty="0"/>
          </a:p>
        </p:txBody>
      </p:sp>
      <p:cxnSp>
        <p:nvCxnSpPr>
          <p:cNvPr id="12" name="Straight Connector 11"/>
          <p:cNvCxnSpPr/>
          <p:nvPr/>
        </p:nvCxnSpPr>
        <p:spPr>
          <a:xfrm>
            <a:off x="1721474" y="2063752"/>
            <a:ext cx="996326" cy="914398"/>
          </a:xfrm>
          <a:prstGeom prst="line">
            <a:avLst/>
          </a:prstGeom>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337738" y="1597026"/>
            <a:ext cx="1371913" cy="879476"/>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b="1" dirty="0"/>
              <a:t>Geographic</a:t>
            </a:r>
          </a:p>
          <a:p>
            <a:pPr algn="ctr"/>
            <a:r>
              <a:rPr lang="en-US" sz="1600" b="1" dirty="0"/>
              <a:t>Isolation</a:t>
            </a:r>
          </a:p>
        </p:txBody>
      </p:sp>
      <p:cxnSp>
        <p:nvCxnSpPr>
          <p:cNvPr id="22" name="Straight Connector 21"/>
          <p:cNvCxnSpPr/>
          <p:nvPr/>
        </p:nvCxnSpPr>
        <p:spPr>
          <a:xfrm>
            <a:off x="2938319" y="1092200"/>
            <a:ext cx="179531" cy="1755379"/>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5921375" y="1223664"/>
            <a:ext cx="1506141" cy="1788298"/>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a:endCxn id="76" idx="1"/>
          </p:cNvCxnSpPr>
          <p:nvPr/>
        </p:nvCxnSpPr>
        <p:spPr>
          <a:xfrm flipH="1" flipV="1">
            <a:off x="6643291" y="1526062"/>
            <a:ext cx="47228" cy="558804"/>
          </a:xfrm>
          <a:prstGeom prst="line">
            <a:avLst/>
          </a:prstGeom>
        </p:spPr>
        <p:style>
          <a:lnRef idx="2">
            <a:schemeClr val="accent1"/>
          </a:lnRef>
          <a:fillRef idx="0">
            <a:schemeClr val="accent1"/>
          </a:fillRef>
          <a:effectRef idx="1">
            <a:schemeClr val="accent1"/>
          </a:effectRef>
          <a:fontRef idx="minor">
            <a:schemeClr val="tx1"/>
          </a:fontRef>
        </p:style>
      </p:cxnSp>
      <p:sp>
        <p:nvSpPr>
          <p:cNvPr id="73" name="Oval 72"/>
          <p:cNvSpPr/>
          <p:nvPr/>
        </p:nvSpPr>
        <p:spPr>
          <a:xfrm>
            <a:off x="1834956" y="228600"/>
            <a:ext cx="2184400" cy="90805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b="1" dirty="0"/>
              <a:t>Poverty </a:t>
            </a:r>
          </a:p>
          <a:p>
            <a:pPr algn="ctr"/>
            <a:r>
              <a:rPr lang="en-US" sz="1600" b="1" dirty="0"/>
              <a:t>&amp;</a:t>
            </a:r>
          </a:p>
          <a:p>
            <a:pPr algn="ctr"/>
            <a:r>
              <a:rPr lang="en-US" sz="1600" b="1" dirty="0"/>
              <a:t>Unemployment</a:t>
            </a:r>
          </a:p>
        </p:txBody>
      </p:sp>
      <p:sp>
        <p:nvSpPr>
          <p:cNvPr id="76" name="Snip Diagonal Corner Rectangle 75"/>
          <p:cNvSpPr/>
          <p:nvPr/>
        </p:nvSpPr>
        <p:spPr>
          <a:xfrm>
            <a:off x="6141641" y="635000"/>
            <a:ext cx="1003300" cy="891062"/>
          </a:xfrm>
          <a:prstGeom prst="snip2Diag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b="1" dirty="0"/>
              <a:t>Low health literacy</a:t>
            </a:r>
          </a:p>
        </p:txBody>
      </p:sp>
      <p:sp>
        <p:nvSpPr>
          <p:cNvPr id="77" name="Snip Diagonal Corner Rectangle 76"/>
          <p:cNvSpPr/>
          <p:nvPr/>
        </p:nvSpPr>
        <p:spPr>
          <a:xfrm>
            <a:off x="7435851" y="478312"/>
            <a:ext cx="1409700" cy="1041400"/>
          </a:xfrm>
          <a:prstGeom prst="snip2Diag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b="1" dirty="0"/>
              <a:t>Low educational attainment</a:t>
            </a:r>
          </a:p>
        </p:txBody>
      </p:sp>
      <p:cxnSp>
        <p:nvCxnSpPr>
          <p:cNvPr id="79" name="Straight Connector 78"/>
          <p:cNvCxnSpPr/>
          <p:nvPr/>
        </p:nvCxnSpPr>
        <p:spPr>
          <a:xfrm flipH="1">
            <a:off x="1023695" y="3789918"/>
            <a:ext cx="1861152" cy="793749"/>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H="1">
            <a:off x="1640558" y="3394075"/>
            <a:ext cx="874042" cy="0"/>
          </a:xfrm>
          <a:prstGeom prst="line">
            <a:avLst/>
          </a:prstGeom>
        </p:spPr>
        <p:style>
          <a:lnRef idx="2">
            <a:schemeClr val="accent1"/>
          </a:lnRef>
          <a:fillRef idx="0">
            <a:schemeClr val="accent1"/>
          </a:fillRef>
          <a:effectRef idx="1">
            <a:schemeClr val="accent1"/>
          </a:effectRef>
          <a:fontRef idx="minor">
            <a:schemeClr val="tx1"/>
          </a:fontRef>
        </p:style>
      </p:cxnSp>
      <p:sp>
        <p:nvSpPr>
          <p:cNvPr id="88" name="Rectangle 87"/>
          <p:cNvSpPr/>
          <p:nvPr/>
        </p:nvSpPr>
        <p:spPr>
          <a:xfrm>
            <a:off x="292101" y="4998480"/>
            <a:ext cx="1663700" cy="99591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1600" b="1" dirty="0"/>
              <a:t>Lack of public transportation, personal vehicles in poor condition</a:t>
            </a:r>
          </a:p>
        </p:txBody>
      </p:sp>
      <p:sp>
        <p:nvSpPr>
          <p:cNvPr id="89" name="Rectangle 88"/>
          <p:cNvSpPr/>
          <p:nvPr/>
        </p:nvSpPr>
        <p:spPr>
          <a:xfrm>
            <a:off x="119219" y="2711450"/>
            <a:ext cx="1643218" cy="155575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1600" b="1" dirty="0"/>
              <a:t>Lack of adequate community Infrastructure to</a:t>
            </a:r>
          </a:p>
          <a:p>
            <a:r>
              <a:rPr lang="en-US" sz="1600" b="1" dirty="0"/>
              <a:t>ensure public safety, allow media access</a:t>
            </a:r>
          </a:p>
        </p:txBody>
      </p:sp>
      <p:cxnSp>
        <p:nvCxnSpPr>
          <p:cNvPr id="91" name="Straight Connector 90"/>
          <p:cNvCxnSpPr/>
          <p:nvPr/>
        </p:nvCxnSpPr>
        <p:spPr>
          <a:xfrm flipH="1">
            <a:off x="981387" y="4583667"/>
            <a:ext cx="42308" cy="414814"/>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Connector 92"/>
          <p:cNvCxnSpPr>
            <a:stCxn id="6" idx="6"/>
          </p:cNvCxnSpPr>
          <p:nvPr/>
        </p:nvCxnSpPr>
        <p:spPr>
          <a:xfrm>
            <a:off x="6019800" y="3360182"/>
            <a:ext cx="981075" cy="411718"/>
          </a:xfrm>
          <a:prstGeom prst="line">
            <a:avLst/>
          </a:prstGeom>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flipV="1">
            <a:off x="5950744" y="2599212"/>
            <a:ext cx="995362" cy="571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H="1" flipV="1">
            <a:off x="6643291" y="3639581"/>
            <a:ext cx="357584" cy="907019"/>
          </a:xfrm>
          <a:prstGeom prst="line">
            <a:avLst/>
          </a:prstGeom>
        </p:spPr>
        <p:style>
          <a:lnRef idx="2">
            <a:schemeClr val="accent1"/>
          </a:lnRef>
          <a:fillRef idx="0">
            <a:schemeClr val="accent1"/>
          </a:fillRef>
          <a:effectRef idx="1">
            <a:schemeClr val="accent1"/>
          </a:effectRef>
          <a:fontRef idx="minor">
            <a:schemeClr val="tx1"/>
          </a:fontRef>
        </p:style>
      </p:cxnSp>
      <p:sp>
        <p:nvSpPr>
          <p:cNvPr id="99" name="Oval 98"/>
          <p:cNvSpPr/>
          <p:nvPr/>
        </p:nvSpPr>
        <p:spPr>
          <a:xfrm>
            <a:off x="6858000" y="4267200"/>
            <a:ext cx="2209800" cy="12065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b="1" dirty="0"/>
              <a:t>Smaller health care workforce and a lack of specialty care</a:t>
            </a:r>
          </a:p>
        </p:txBody>
      </p:sp>
      <p:sp>
        <p:nvSpPr>
          <p:cNvPr id="100" name="Oval 99"/>
          <p:cNvSpPr/>
          <p:nvPr/>
        </p:nvSpPr>
        <p:spPr>
          <a:xfrm>
            <a:off x="6858000" y="1797050"/>
            <a:ext cx="1968500" cy="11811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b="1" dirty="0"/>
              <a:t>Insufficient or lack of health insurance coverage</a:t>
            </a:r>
          </a:p>
        </p:txBody>
      </p:sp>
      <p:sp>
        <p:nvSpPr>
          <p:cNvPr id="101" name="Oval 100"/>
          <p:cNvSpPr/>
          <p:nvPr/>
        </p:nvSpPr>
        <p:spPr>
          <a:xfrm>
            <a:off x="6946901" y="3170712"/>
            <a:ext cx="1968500" cy="9144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b="1" dirty="0"/>
              <a:t>Limited access to quality health care</a:t>
            </a:r>
          </a:p>
        </p:txBody>
      </p:sp>
      <p:cxnSp>
        <p:nvCxnSpPr>
          <p:cNvPr id="113" name="Straight Connector 112"/>
          <p:cNvCxnSpPr/>
          <p:nvPr/>
        </p:nvCxnSpPr>
        <p:spPr>
          <a:xfrm flipV="1">
            <a:off x="3117850" y="3993119"/>
            <a:ext cx="215900" cy="432831"/>
          </a:xfrm>
          <a:prstGeom prst="line">
            <a:avLst/>
          </a:prstGeom>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flipH="1" flipV="1">
            <a:off x="1587150" y="958852"/>
            <a:ext cx="1340006" cy="1939926"/>
          </a:xfrm>
          <a:prstGeom prst="line">
            <a:avLst/>
          </a:prstGeom>
        </p:spPr>
        <p:style>
          <a:lnRef idx="2">
            <a:schemeClr val="accent1"/>
          </a:lnRef>
          <a:fillRef idx="0">
            <a:schemeClr val="accent1"/>
          </a:fillRef>
          <a:effectRef idx="1">
            <a:schemeClr val="accent1"/>
          </a:effectRef>
          <a:fontRef idx="minor">
            <a:schemeClr val="tx1"/>
          </a:fontRef>
        </p:style>
      </p:cxnSp>
      <p:sp>
        <p:nvSpPr>
          <p:cNvPr id="123" name="Hexagon 122"/>
          <p:cNvSpPr/>
          <p:nvPr/>
        </p:nvSpPr>
        <p:spPr>
          <a:xfrm>
            <a:off x="2082020" y="4260850"/>
            <a:ext cx="1605654" cy="1676400"/>
          </a:xfrm>
          <a:prstGeom prst="hexagon">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b="1" dirty="0"/>
              <a:t>Burden of chronic disease compared to general public</a:t>
            </a:r>
          </a:p>
        </p:txBody>
      </p:sp>
      <p:sp>
        <p:nvSpPr>
          <p:cNvPr id="132" name="Snip Diagonal Corner Rectangle 131"/>
          <p:cNvSpPr/>
          <p:nvPr/>
        </p:nvSpPr>
        <p:spPr>
          <a:xfrm>
            <a:off x="310545" y="133350"/>
            <a:ext cx="1397000" cy="1301750"/>
          </a:xfrm>
          <a:prstGeom prst="snip2Diag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b="1" dirty="0"/>
              <a:t>Cultural or social differences, stigma and norms</a:t>
            </a:r>
          </a:p>
        </p:txBody>
      </p:sp>
      <p:cxnSp>
        <p:nvCxnSpPr>
          <p:cNvPr id="136" name="Straight Connector 135"/>
          <p:cNvCxnSpPr/>
          <p:nvPr/>
        </p:nvCxnSpPr>
        <p:spPr>
          <a:xfrm>
            <a:off x="5162548" y="3993118"/>
            <a:ext cx="0" cy="865663"/>
          </a:xfrm>
          <a:prstGeom prst="line">
            <a:avLst/>
          </a:prstGeom>
        </p:spPr>
        <p:style>
          <a:lnRef idx="2">
            <a:schemeClr val="accent1"/>
          </a:lnRef>
          <a:fillRef idx="0">
            <a:schemeClr val="accent1"/>
          </a:fillRef>
          <a:effectRef idx="1">
            <a:schemeClr val="accent1"/>
          </a:effectRef>
          <a:fontRef idx="minor">
            <a:schemeClr val="tx1"/>
          </a:fontRef>
        </p:style>
      </p:cxnSp>
      <p:sp>
        <p:nvSpPr>
          <p:cNvPr id="137" name="Round Same Side Corner Rectangle 136"/>
          <p:cNvSpPr/>
          <p:nvPr/>
        </p:nvSpPr>
        <p:spPr>
          <a:xfrm>
            <a:off x="3816351" y="4325381"/>
            <a:ext cx="2092324" cy="1066800"/>
          </a:xfrm>
          <a:prstGeom prst="round2Same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b="1" dirty="0"/>
              <a:t>Limited availability of bilingual providers and interpreter services</a:t>
            </a:r>
          </a:p>
        </p:txBody>
      </p:sp>
      <p:sp>
        <p:nvSpPr>
          <p:cNvPr id="175" name="TextBox 174"/>
          <p:cNvSpPr txBox="1"/>
          <p:nvPr/>
        </p:nvSpPr>
        <p:spPr>
          <a:xfrm>
            <a:off x="0" y="6211669"/>
            <a:ext cx="7256374" cy="276999"/>
          </a:xfrm>
          <a:prstGeom prst="rect">
            <a:avLst/>
          </a:prstGeom>
          <a:noFill/>
        </p:spPr>
        <p:txBody>
          <a:bodyPr wrap="square" rtlCol="0">
            <a:spAutoFit/>
          </a:bodyPr>
          <a:lstStyle/>
          <a:p>
            <a:r>
              <a:rPr lang="en-US" sz="1200" dirty="0">
                <a:solidFill>
                  <a:srgbClr val="000000"/>
                </a:solidFill>
              </a:rPr>
              <a:t>Rural Information Hub (RIH) </a:t>
            </a:r>
            <a:r>
              <a:rPr lang="en-US" sz="1200" dirty="0">
                <a:solidFill>
                  <a:srgbClr val="000000"/>
                </a:solidFill>
                <a:hlinkClick r:id="rId2"/>
              </a:rPr>
              <a:t>https://www.ruralhealthinfo.org/toolkits/rural-toolkit/1/rural-</a:t>
            </a:r>
            <a:r>
              <a:rPr lang="en-US" sz="1200" dirty="0">
                <a:solidFill>
                  <a:srgbClr val="000000"/>
                </a:solidFill>
              </a:rPr>
              <a:t> Accessed 10/19/2020 </a:t>
            </a:r>
          </a:p>
        </p:txBody>
      </p:sp>
      <p:cxnSp>
        <p:nvCxnSpPr>
          <p:cNvPr id="3" name="Straight Connector 2"/>
          <p:cNvCxnSpPr/>
          <p:nvPr/>
        </p:nvCxnSpPr>
        <p:spPr>
          <a:xfrm>
            <a:off x="5045072" y="2317750"/>
            <a:ext cx="0" cy="393700"/>
          </a:xfrm>
          <a:prstGeom prst="line">
            <a:avLst/>
          </a:prstGeom>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4168773" y="1196976"/>
            <a:ext cx="1727200" cy="13208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500" b="1" dirty="0"/>
              <a:t>Environmental health, water, air quality and pollution-farming chemicals </a:t>
            </a:r>
          </a:p>
        </p:txBody>
      </p:sp>
      <p:cxnSp>
        <p:nvCxnSpPr>
          <p:cNvPr id="14" name="Straight Connector 13"/>
          <p:cNvCxnSpPr/>
          <p:nvPr/>
        </p:nvCxnSpPr>
        <p:spPr>
          <a:xfrm>
            <a:off x="5502275" y="3848100"/>
            <a:ext cx="2257424" cy="2311399"/>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7283450" y="5725299"/>
            <a:ext cx="1784349" cy="9144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1500" b="1" dirty="0"/>
              <a:t>Higher substance </a:t>
            </a:r>
          </a:p>
          <a:p>
            <a:r>
              <a:rPr lang="en-US" sz="1500" b="1" dirty="0"/>
              <a:t>abuse-cigarette smoking, opioids methamphetamine</a:t>
            </a:r>
          </a:p>
        </p:txBody>
      </p:sp>
      <p:sp>
        <p:nvSpPr>
          <p:cNvPr id="21" name="TextBox 20"/>
          <p:cNvSpPr txBox="1"/>
          <p:nvPr/>
        </p:nvSpPr>
        <p:spPr>
          <a:xfrm>
            <a:off x="0" y="6488668"/>
            <a:ext cx="9067799" cy="276999"/>
          </a:xfrm>
          <a:prstGeom prst="rect">
            <a:avLst/>
          </a:prstGeom>
          <a:noFill/>
        </p:spPr>
        <p:txBody>
          <a:bodyPr wrap="square" rtlCol="0">
            <a:spAutoFit/>
          </a:bodyPr>
          <a:lstStyle/>
          <a:p>
            <a:r>
              <a:rPr lang="en-US" sz="1200" dirty="0">
                <a:solidFill>
                  <a:schemeClr val="bg1"/>
                </a:solidFill>
              </a:rPr>
              <a:t>National Institutes of Health/U.S. National Library of  Medicine  </a:t>
            </a:r>
            <a:r>
              <a:rPr lang="en-US" sz="1200" dirty="0">
                <a:solidFill>
                  <a:schemeClr val="bg1"/>
                </a:solidFill>
                <a:hlinkClick r:id="rId3" action="ppaction://hlinkfile"/>
              </a:rPr>
              <a:t>https://medlineplus.gov/ruralhealthconcerns.html</a:t>
            </a:r>
            <a:endParaRPr lang="en-US" sz="1200" dirty="0">
              <a:solidFill>
                <a:schemeClr val="bg1"/>
              </a:solidFill>
            </a:endParaRPr>
          </a:p>
        </p:txBody>
      </p:sp>
      <p:cxnSp>
        <p:nvCxnSpPr>
          <p:cNvPr id="10" name="Straight Connector 9"/>
          <p:cNvCxnSpPr>
            <a:stCxn id="6" idx="6"/>
          </p:cNvCxnSpPr>
          <p:nvPr/>
        </p:nvCxnSpPr>
        <p:spPr>
          <a:xfrm>
            <a:off x="6019800" y="3360182"/>
            <a:ext cx="384174" cy="2113518"/>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5346700" y="5473699"/>
            <a:ext cx="1600201" cy="73797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600" b="1" dirty="0"/>
              <a:t>Lack of access to healthy, affordable food</a:t>
            </a:r>
          </a:p>
        </p:txBody>
      </p:sp>
      <p:sp>
        <p:nvSpPr>
          <p:cNvPr id="20" name="Oval 19"/>
          <p:cNvSpPr/>
          <p:nvPr/>
        </p:nvSpPr>
        <p:spPr>
          <a:xfrm>
            <a:off x="4168773" y="133350"/>
            <a:ext cx="1785144" cy="95885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r>
              <a:rPr lang="en-US" sz="1600" b="1" dirty="0"/>
              <a:t>Access to  safe, healthy  homes</a:t>
            </a:r>
          </a:p>
        </p:txBody>
      </p:sp>
      <p:cxnSp>
        <p:nvCxnSpPr>
          <p:cNvPr id="48" name="Straight Connector 47"/>
          <p:cNvCxnSpPr/>
          <p:nvPr/>
        </p:nvCxnSpPr>
        <p:spPr>
          <a:xfrm>
            <a:off x="3394913" y="1457326"/>
            <a:ext cx="0" cy="1301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3358127" y="943212"/>
            <a:ext cx="1029357" cy="56090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6296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12773</TotalTime>
  <Words>7346</Words>
  <Application>Microsoft Macintosh PowerPoint</Application>
  <PresentationFormat>On-screen Show (4:3)</PresentationFormat>
  <Paragraphs>738</Paragraphs>
  <Slides>43</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Times New Roman</vt:lpstr>
      <vt:lpstr>Office Theme</vt:lpstr>
      <vt:lpstr> </vt:lpstr>
      <vt:lpstr>Presented By</vt:lpstr>
      <vt:lpstr>Presentation Outline</vt:lpstr>
      <vt:lpstr>Presentation Outline (cont’d)</vt:lpstr>
      <vt:lpstr>PowerPoint Presentation</vt:lpstr>
      <vt:lpstr>Definition of rural</vt:lpstr>
      <vt:lpstr>Definition of Social Determinants (SDOH) </vt:lpstr>
      <vt:lpstr>Rural Lives Are Cut Short Today</vt:lpstr>
      <vt:lpstr>PowerPoint Presentation</vt:lpstr>
      <vt:lpstr>Rural Americans Have   Poor Access to Care</vt:lpstr>
      <vt:lpstr>PowerPoint Presentation</vt:lpstr>
      <vt:lpstr> The more rural your county,   The More Likely You Are Uninsured</vt:lpstr>
      <vt:lpstr>It’s More Dangerous to be Pregnant in a Rural Community </vt:lpstr>
      <vt:lpstr>Rural Communities – One in three rural seniors Have No Natural Teeth</vt:lpstr>
      <vt:lpstr>PowerPoint Presentation</vt:lpstr>
      <vt:lpstr>Between 2005 and 2020,  166 Rural Hospitals Have Closed</vt:lpstr>
      <vt:lpstr>Health Expenditure per Capita, 2018 </vt:lpstr>
      <vt:lpstr>PowerPoint Presentation</vt:lpstr>
      <vt:lpstr>Single Payer Legislation</vt:lpstr>
      <vt:lpstr>Definition of Global Budgeting</vt:lpstr>
      <vt:lpstr>Definition of Global Budgeting   cont’d</vt:lpstr>
      <vt:lpstr>Definition of Capital Expenditures </vt:lpstr>
      <vt:lpstr>Global Budgeting in the Organization for Economic Development Countries (OECD) </vt:lpstr>
      <vt:lpstr>Maryland Model – All-Payer Rate Setting</vt:lpstr>
      <vt:lpstr>Maryland Model – All-Payer Rate Setting</vt:lpstr>
      <vt:lpstr>Maryland Model – All-Payer Rate Setting</vt:lpstr>
      <vt:lpstr>What is the relationship between single payer and global budgeting?</vt:lpstr>
      <vt:lpstr>How does implementing Single Payer and Global Budgeting change how rural communities’ health needs are met?</vt:lpstr>
      <vt:lpstr>Next Steps</vt:lpstr>
      <vt:lpstr>Next Steps Cont’d</vt:lpstr>
      <vt:lpstr>National Single Payer Resources</vt:lpstr>
      <vt:lpstr> Oregon State Single Payer Resources </vt:lpstr>
      <vt:lpstr>Rural Resources</vt:lpstr>
      <vt:lpstr>Rural Resources</vt:lpstr>
      <vt:lpstr>Supplemental Slides</vt:lpstr>
      <vt:lpstr> Single Payer Legislation vs. Affordable Care Act   </vt:lpstr>
      <vt:lpstr>Global Budgeting in the OECD Countries</vt:lpstr>
      <vt:lpstr>Global Budgeting – France</vt:lpstr>
      <vt:lpstr>Global Budgeting – Finland</vt:lpstr>
      <vt:lpstr>Maryland Model – All-Payer Rate Setting</vt:lpstr>
      <vt:lpstr>Maryland Model – All-Payer Rate Setting</vt:lpstr>
      <vt:lpstr>Maryland Model – All-Payer Rate Setting</vt:lpstr>
      <vt:lpstr>Maryland Model – All-Payer Rate Setting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SINGLE PAYER, HEALTH CARE FOR  EVERYONE!  "Of all the forms of inequality, injustice in health care is the most shocking and inhumane."  Rev. Martin Luther King, Jr. </dc:title>
  <dc:creator>Barbara Harrison</dc:creator>
  <cp:lastModifiedBy>bcharrison0921@gmail.com</cp:lastModifiedBy>
  <cp:revision>887</cp:revision>
  <cp:lastPrinted>2020-10-12T17:30:01Z</cp:lastPrinted>
  <dcterms:created xsi:type="dcterms:W3CDTF">2017-02-22T21:47:58Z</dcterms:created>
  <dcterms:modified xsi:type="dcterms:W3CDTF">2021-03-01T03:37:26Z</dcterms:modified>
</cp:coreProperties>
</file>