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sldIdLst>
    <p:sldId id="2073" r:id="rId2"/>
    <p:sldId id="2220" r:id="rId3"/>
    <p:sldId id="2306" r:id="rId4"/>
    <p:sldId id="2305" r:id="rId5"/>
    <p:sldId id="2304" r:id="rId6"/>
    <p:sldId id="2175" r:id="rId7"/>
    <p:sldId id="2174" r:id="rId8"/>
    <p:sldId id="2176" r:id="rId9"/>
    <p:sldId id="2299" r:id="rId10"/>
    <p:sldId id="2300" r:id="rId11"/>
    <p:sldId id="2301" r:id="rId12"/>
    <p:sldId id="2307" r:id="rId13"/>
    <p:sldId id="2177" r:id="rId14"/>
    <p:sldId id="2302" r:id="rId15"/>
    <p:sldId id="2294" r:id="rId16"/>
    <p:sldId id="2296" r:id="rId17"/>
    <p:sldId id="16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0000"/>
    <a:srgbClr val="9CBB4F"/>
    <a:srgbClr val="1C73AB"/>
    <a:srgbClr val="FFF2CB"/>
    <a:srgbClr val="FFFFFF"/>
    <a:srgbClr val="00928F"/>
    <a:srgbClr val="011893"/>
    <a:srgbClr val="006059"/>
    <a:srgbClr val="00A69A"/>
    <a:srgbClr val="00A8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/>
    <p:restoredTop sz="94995"/>
  </p:normalViewPr>
  <p:slideViewPr>
    <p:cSldViewPr snapToGrid="0" snapToObjects="1">
      <p:cViewPr varScale="1">
        <p:scale>
          <a:sx n="107" d="100"/>
          <a:sy n="107" d="100"/>
        </p:scale>
        <p:origin x="192" y="424"/>
      </p:cViewPr>
      <p:guideLst/>
    </p:cSldViewPr>
  </p:slideViewPr>
  <p:outlineViewPr>
    <p:cViewPr>
      <p:scale>
        <a:sx n="33" d="100"/>
        <a:sy n="33" d="100"/>
      </p:scale>
      <p:origin x="0" y="-4732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3DF59-4D50-234B-91B6-3257350D104E}" type="datetimeFigureOut">
              <a:rPr lang="en-US" smtClean="0"/>
              <a:t>4/4/21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22042-ED39-0845-84FD-FD22A6998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01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22042-ED39-0845-84FD-FD22A69983F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70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156488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211300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567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567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65041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48932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137877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4442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1033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80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219201"/>
            <a:ext cx="5486400" cy="1687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19201"/>
            <a:ext cx="5486400" cy="766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2138363"/>
            <a:ext cx="5486400" cy="768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F9870DE-049C-1649-A311-F8E2FA1589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5E91C31-6150-7E4B-8AC2-2A6DE7F67E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3C58EDC-08E0-494E-9FE2-38A1FC7C8B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68EC42-4CC3-9643-AC7B-A8F6E4360D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76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tif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A69A">
                <a:lumMod val="0"/>
              </a:srgbClr>
            </a:gs>
            <a:gs pos="52000">
              <a:srgbClr val="00322E">
                <a:lumMod val="60000"/>
              </a:srgbClr>
            </a:gs>
            <a:gs pos="100000">
              <a:srgbClr val="00A69A">
                <a:lumMod val="58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80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003A40-5306-7D4E-AEC5-891FB6D99BA5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8521102" y="6016752"/>
            <a:ext cx="3670898" cy="84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213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  <p:sldLayoutId id="2147483660" r:id="rId7"/>
    <p:sldLayoutId id="2147483662" r:id="rI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3B21FC8-D076-F04E-BFAE-7F2A52DA9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041" y="1876128"/>
            <a:ext cx="11001080" cy="26887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5400" dirty="0"/>
              <a:t>The Medicare for All Act of 2021</a:t>
            </a:r>
            <a:br>
              <a:rPr lang="en-US" sz="4800" dirty="0"/>
            </a:br>
            <a:r>
              <a:rPr lang="en-US" sz="4000" dirty="0"/>
              <a:t>A primer on HR 1976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4C904E-1DBE-4B4A-A831-F4A670FE0376}"/>
              </a:ext>
            </a:extLst>
          </p:cNvPr>
          <p:cNvSpPr txBox="1"/>
          <p:nvPr/>
        </p:nvSpPr>
        <p:spPr>
          <a:xfrm>
            <a:off x="9948672" y="938174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320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A4CCE3-5D52-F94D-8459-BCFBA96AC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HR 1976: The Medicare for All Act of 2021</a:t>
            </a:r>
            <a:br>
              <a:rPr lang="en-US" sz="3100" dirty="0"/>
            </a:br>
            <a:r>
              <a:rPr lang="en-US" dirty="0">
                <a:solidFill>
                  <a:srgbClr val="FFFF00"/>
                </a:solidFill>
              </a:rPr>
              <a:t>New Benefits and Preparedness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A6E98-6066-9648-8593-94799BABA4E9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Largely new language as compared to the Medicare for All Act of 2019 (HR 1384)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CD592A91-A238-0A45-A77A-44108C0FF4C0}"/>
              </a:ext>
            </a:extLst>
          </p:cNvPr>
          <p:cNvSpPr/>
          <p:nvPr/>
        </p:nvSpPr>
        <p:spPr>
          <a:xfrm>
            <a:off x="3867463" y="1692942"/>
            <a:ext cx="8004747" cy="1077804"/>
          </a:xfrm>
          <a:custGeom>
            <a:avLst/>
            <a:gdLst>
              <a:gd name="connsiteX0" fmla="*/ 179637 w 1077803"/>
              <a:gd name="connsiteY0" fmla="*/ 0 h 6729984"/>
              <a:gd name="connsiteX1" fmla="*/ 898166 w 1077803"/>
              <a:gd name="connsiteY1" fmla="*/ 0 h 6729984"/>
              <a:gd name="connsiteX2" fmla="*/ 1077803 w 1077803"/>
              <a:gd name="connsiteY2" fmla="*/ 179637 h 6729984"/>
              <a:gd name="connsiteX3" fmla="*/ 1077803 w 1077803"/>
              <a:gd name="connsiteY3" fmla="*/ 6729984 h 6729984"/>
              <a:gd name="connsiteX4" fmla="*/ 1077803 w 1077803"/>
              <a:gd name="connsiteY4" fmla="*/ 6729984 h 6729984"/>
              <a:gd name="connsiteX5" fmla="*/ 0 w 1077803"/>
              <a:gd name="connsiteY5" fmla="*/ 6729984 h 6729984"/>
              <a:gd name="connsiteX6" fmla="*/ 0 w 1077803"/>
              <a:gd name="connsiteY6" fmla="*/ 6729984 h 6729984"/>
              <a:gd name="connsiteX7" fmla="*/ 0 w 1077803"/>
              <a:gd name="connsiteY7" fmla="*/ 179637 h 6729984"/>
              <a:gd name="connsiteX8" fmla="*/ 179637 w 1077803"/>
              <a:gd name="connsiteY8" fmla="*/ 0 h 672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7803" h="6729984">
                <a:moveTo>
                  <a:pt x="1077803" y="1121686"/>
                </a:moveTo>
                <a:lnTo>
                  <a:pt x="1077803" y="5608298"/>
                </a:lnTo>
                <a:cubicBezTo>
                  <a:pt x="1077803" y="6227788"/>
                  <a:pt x="1064923" y="6729981"/>
                  <a:pt x="1049034" y="6729981"/>
                </a:cubicBezTo>
                <a:lnTo>
                  <a:pt x="0" y="6729981"/>
                </a:lnTo>
                <a:lnTo>
                  <a:pt x="0" y="6729981"/>
                </a:lnTo>
                <a:lnTo>
                  <a:pt x="0" y="3"/>
                </a:lnTo>
                <a:lnTo>
                  <a:pt x="0" y="3"/>
                </a:lnTo>
                <a:lnTo>
                  <a:pt x="1049034" y="3"/>
                </a:lnTo>
                <a:cubicBezTo>
                  <a:pt x="1064923" y="3"/>
                  <a:pt x="1077803" y="502196"/>
                  <a:pt x="1077803" y="1121686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151" tIns="81189" rIns="109764" bIns="81190" numCol="1" spcCol="1270" anchor="ctr" anchorCtr="0">
            <a:noAutofit/>
          </a:bodyPr>
          <a:lstStyle/>
          <a:p>
            <a:pPr marL="114300" lvl="1" indent="-114300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"/>
            </a:pPr>
            <a:r>
              <a:rPr lang="en-US" sz="2000" dirty="0"/>
              <a:t>Licensed Marriage/Family Therapists and Mental Health Counselors</a:t>
            </a: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kern="1200" dirty="0"/>
              <a:t>Transportation for older individuals with functional limits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271D0AC5-D887-B047-AA4C-9AE338F43DCF}"/>
              </a:ext>
            </a:extLst>
          </p:cNvPr>
          <p:cNvSpPr/>
          <p:nvPr/>
        </p:nvSpPr>
        <p:spPr>
          <a:xfrm>
            <a:off x="628338" y="1558216"/>
            <a:ext cx="3239125" cy="1347254"/>
          </a:xfrm>
          <a:custGeom>
            <a:avLst/>
            <a:gdLst>
              <a:gd name="connsiteX0" fmla="*/ 0 w 3785616"/>
              <a:gd name="connsiteY0" fmla="*/ 224547 h 1347254"/>
              <a:gd name="connsiteX1" fmla="*/ 224547 w 3785616"/>
              <a:gd name="connsiteY1" fmla="*/ 0 h 1347254"/>
              <a:gd name="connsiteX2" fmla="*/ 3561069 w 3785616"/>
              <a:gd name="connsiteY2" fmla="*/ 0 h 1347254"/>
              <a:gd name="connsiteX3" fmla="*/ 3785616 w 3785616"/>
              <a:gd name="connsiteY3" fmla="*/ 224547 h 1347254"/>
              <a:gd name="connsiteX4" fmla="*/ 3785616 w 3785616"/>
              <a:gd name="connsiteY4" fmla="*/ 1122707 h 1347254"/>
              <a:gd name="connsiteX5" fmla="*/ 3561069 w 3785616"/>
              <a:gd name="connsiteY5" fmla="*/ 1347254 h 1347254"/>
              <a:gd name="connsiteX6" fmla="*/ 224547 w 3785616"/>
              <a:gd name="connsiteY6" fmla="*/ 1347254 h 1347254"/>
              <a:gd name="connsiteX7" fmla="*/ 0 w 3785616"/>
              <a:gd name="connsiteY7" fmla="*/ 1122707 h 1347254"/>
              <a:gd name="connsiteX8" fmla="*/ 0 w 3785616"/>
              <a:gd name="connsiteY8" fmla="*/ 224547 h 134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616" h="1347254">
                <a:moveTo>
                  <a:pt x="0" y="224547"/>
                </a:moveTo>
                <a:cubicBezTo>
                  <a:pt x="0" y="100533"/>
                  <a:pt x="100533" y="0"/>
                  <a:pt x="224547" y="0"/>
                </a:cubicBezTo>
                <a:lnTo>
                  <a:pt x="3561069" y="0"/>
                </a:lnTo>
                <a:cubicBezTo>
                  <a:pt x="3685083" y="0"/>
                  <a:pt x="3785616" y="100533"/>
                  <a:pt x="3785616" y="224547"/>
                </a:cubicBezTo>
                <a:lnTo>
                  <a:pt x="3785616" y="1122707"/>
                </a:lnTo>
                <a:cubicBezTo>
                  <a:pt x="3785616" y="1246721"/>
                  <a:pt x="3685083" y="1347254"/>
                  <a:pt x="3561069" y="1347254"/>
                </a:cubicBezTo>
                <a:lnTo>
                  <a:pt x="224547" y="1347254"/>
                </a:lnTo>
                <a:cubicBezTo>
                  <a:pt x="100533" y="1347254"/>
                  <a:pt x="0" y="1246721"/>
                  <a:pt x="0" y="1122707"/>
                </a:cubicBezTo>
                <a:lnTo>
                  <a:pt x="0" y="22454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8168" tIns="141968" rIns="218168" bIns="141968" numCol="1" spcCol="1270" anchor="ctr" anchorCtr="0">
            <a:noAutofit/>
          </a:bodyPr>
          <a:lstStyle/>
          <a:p>
            <a:pPr marL="0" lvl="0" indent="0" algn="ctr" defTabSz="177800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3200" b="1" kern="1200" dirty="0"/>
              <a:t>More </a:t>
            </a:r>
          </a:p>
          <a:p>
            <a:pPr marL="0" lvl="0" indent="0" algn="ctr" defTabSz="177800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3200" b="1" kern="1200" dirty="0"/>
              <a:t>Benefits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E36F58F3-1362-F64E-98A0-406B15D69DE2}"/>
              </a:ext>
            </a:extLst>
          </p:cNvPr>
          <p:cNvSpPr/>
          <p:nvPr/>
        </p:nvSpPr>
        <p:spPr>
          <a:xfrm>
            <a:off x="3867463" y="3242284"/>
            <a:ext cx="8004747" cy="1077804"/>
          </a:xfrm>
          <a:custGeom>
            <a:avLst/>
            <a:gdLst>
              <a:gd name="connsiteX0" fmla="*/ 179637 w 1077803"/>
              <a:gd name="connsiteY0" fmla="*/ 0 h 6729984"/>
              <a:gd name="connsiteX1" fmla="*/ 898166 w 1077803"/>
              <a:gd name="connsiteY1" fmla="*/ 0 h 6729984"/>
              <a:gd name="connsiteX2" fmla="*/ 1077803 w 1077803"/>
              <a:gd name="connsiteY2" fmla="*/ 179637 h 6729984"/>
              <a:gd name="connsiteX3" fmla="*/ 1077803 w 1077803"/>
              <a:gd name="connsiteY3" fmla="*/ 6729984 h 6729984"/>
              <a:gd name="connsiteX4" fmla="*/ 1077803 w 1077803"/>
              <a:gd name="connsiteY4" fmla="*/ 6729984 h 6729984"/>
              <a:gd name="connsiteX5" fmla="*/ 0 w 1077803"/>
              <a:gd name="connsiteY5" fmla="*/ 6729984 h 6729984"/>
              <a:gd name="connsiteX6" fmla="*/ 0 w 1077803"/>
              <a:gd name="connsiteY6" fmla="*/ 6729984 h 6729984"/>
              <a:gd name="connsiteX7" fmla="*/ 0 w 1077803"/>
              <a:gd name="connsiteY7" fmla="*/ 179637 h 6729984"/>
              <a:gd name="connsiteX8" fmla="*/ 179637 w 1077803"/>
              <a:gd name="connsiteY8" fmla="*/ 0 h 672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7803" h="6729984">
                <a:moveTo>
                  <a:pt x="1077803" y="1121686"/>
                </a:moveTo>
                <a:lnTo>
                  <a:pt x="1077803" y="5608298"/>
                </a:lnTo>
                <a:cubicBezTo>
                  <a:pt x="1077803" y="6227788"/>
                  <a:pt x="1064923" y="6729981"/>
                  <a:pt x="1049034" y="6729981"/>
                </a:cubicBezTo>
                <a:lnTo>
                  <a:pt x="0" y="6729981"/>
                </a:lnTo>
                <a:lnTo>
                  <a:pt x="0" y="6729981"/>
                </a:lnTo>
                <a:lnTo>
                  <a:pt x="0" y="3"/>
                </a:lnTo>
                <a:lnTo>
                  <a:pt x="0" y="3"/>
                </a:lnTo>
                <a:lnTo>
                  <a:pt x="1049034" y="3"/>
                </a:lnTo>
                <a:cubicBezTo>
                  <a:pt x="1064923" y="3"/>
                  <a:pt x="1077803" y="502196"/>
                  <a:pt x="1077803" y="1121686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151" tIns="81189" rIns="109764" bIns="81190" numCol="1" spcCol="1270" anchor="ctr" anchorCtr="0">
            <a:noAutofit/>
          </a:bodyPr>
          <a:lstStyle/>
          <a:p>
            <a:pPr marL="114300" lvl="1" indent="-114300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"/>
            </a:pPr>
            <a:r>
              <a:rPr lang="en-US" sz="2000" dirty="0"/>
              <a:t>Bans “Prior Authorizations” and “Step Therapy”</a:t>
            </a: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kern="1200" dirty="0"/>
              <a:t>Revisions to Medicare for All cannot eliminate any benefits</a:t>
            </a: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72708809-E07B-2C43-B084-3BD22B8F8800}"/>
              </a:ext>
            </a:extLst>
          </p:cNvPr>
          <p:cNvSpPr/>
          <p:nvPr/>
        </p:nvSpPr>
        <p:spPr>
          <a:xfrm>
            <a:off x="628338" y="3107558"/>
            <a:ext cx="3239125" cy="1347254"/>
          </a:xfrm>
          <a:custGeom>
            <a:avLst/>
            <a:gdLst>
              <a:gd name="connsiteX0" fmla="*/ 0 w 3785616"/>
              <a:gd name="connsiteY0" fmla="*/ 224547 h 1347254"/>
              <a:gd name="connsiteX1" fmla="*/ 224547 w 3785616"/>
              <a:gd name="connsiteY1" fmla="*/ 0 h 1347254"/>
              <a:gd name="connsiteX2" fmla="*/ 3561069 w 3785616"/>
              <a:gd name="connsiteY2" fmla="*/ 0 h 1347254"/>
              <a:gd name="connsiteX3" fmla="*/ 3785616 w 3785616"/>
              <a:gd name="connsiteY3" fmla="*/ 224547 h 1347254"/>
              <a:gd name="connsiteX4" fmla="*/ 3785616 w 3785616"/>
              <a:gd name="connsiteY4" fmla="*/ 1122707 h 1347254"/>
              <a:gd name="connsiteX5" fmla="*/ 3561069 w 3785616"/>
              <a:gd name="connsiteY5" fmla="*/ 1347254 h 1347254"/>
              <a:gd name="connsiteX6" fmla="*/ 224547 w 3785616"/>
              <a:gd name="connsiteY6" fmla="*/ 1347254 h 1347254"/>
              <a:gd name="connsiteX7" fmla="*/ 0 w 3785616"/>
              <a:gd name="connsiteY7" fmla="*/ 1122707 h 1347254"/>
              <a:gd name="connsiteX8" fmla="*/ 0 w 3785616"/>
              <a:gd name="connsiteY8" fmla="*/ 224547 h 134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616" h="1347254">
                <a:moveTo>
                  <a:pt x="0" y="224547"/>
                </a:moveTo>
                <a:cubicBezTo>
                  <a:pt x="0" y="100533"/>
                  <a:pt x="100533" y="0"/>
                  <a:pt x="224547" y="0"/>
                </a:cubicBezTo>
                <a:lnTo>
                  <a:pt x="3561069" y="0"/>
                </a:lnTo>
                <a:cubicBezTo>
                  <a:pt x="3685083" y="0"/>
                  <a:pt x="3785616" y="100533"/>
                  <a:pt x="3785616" y="224547"/>
                </a:cubicBezTo>
                <a:lnTo>
                  <a:pt x="3785616" y="1122707"/>
                </a:lnTo>
                <a:cubicBezTo>
                  <a:pt x="3785616" y="1246721"/>
                  <a:pt x="3685083" y="1347254"/>
                  <a:pt x="3561069" y="1347254"/>
                </a:cubicBezTo>
                <a:lnTo>
                  <a:pt x="224547" y="1347254"/>
                </a:lnTo>
                <a:cubicBezTo>
                  <a:pt x="100533" y="1347254"/>
                  <a:pt x="0" y="1246721"/>
                  <a:pt x="0" y="1122707"/>
                </a:cubicBezTo>
                <a:lnTo>
                  <a:pt x="0" y="22454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8168" tIns="141968" rIns="218168" bIns="141968" numCol="1" spcCol="1270" anchor="ctr" anchorCtr="0">
            <a:noAutofit/>
          </a:bodyPr>
          <a:lstStyle/>
          <a:p>
            <a:pPr marL="0" lvl="0" indent="0" algn="ctr" defTabSz="177800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3200" b="1" kern="1200" dirty="0"/>
              <a:t>More Protections</a:t>
            </a: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29987199-C8F1-F149-B0F5-853A1E51BE04}"/>
              </a:ext>
            </a:extLst>
          </p:cNvPr>
          <p:cNvSpPr/>
          <p:nvPr/>
        </p:nvSpPr>
        <p:spPr>
          <a:xfrm>
            <a:off x="3867463" y="4791626"/>
            <a:ext cx="8004747" cy="1077804"/>
          </a:xfrm>
          <a:custGeom>
            <a:avLst/>
            <a:gdLst>
              <a:gd name="connsiteX0" fmla="*/ 179637 w 1077803"/>
              <a:gd name="connsiteY0" fmla="*/ 0 h 6729984"/>
              <a:gd name="connsiteX1" fmla="*/ 898166 w 1077803"/>
              <a:gd name="connsiteY1" fmla="*/ 0 h 6729984"/>
              <a:gd name="connsiteX2" fmla="*/ 1077803 w 1077803"/>
              <a:gd name="connsiteY2" fmla="*/ 179637 h 6729984"/>
              <a:gd name="connsiteX3" fmla="*/ 1077803 w 1077803"/>
              <a:gd name="connsiteY3" fmla="*/ 6729984 h 6729984"/>
              <a:gd name="connsiteX4" fmla="*/ 1077803 w 1077803"/>
              <a:gd name="connsiteY4" fmla="*/ 6729984 h 6729984"/>
              <a:gd name="connsiteX5" fmla="*/ 0 w 1077803"/>
              <a:gd name="connsiteY5" fmla="*/ 6729984 h 6729984"/>
              <a:gd name="connsiteX6" fmla="*/ 0 w 1077803"/>
              <a:gd name="connsiteY6" fmla="*/ 6729984 h 6729984"/>
              <a:gd name="connsiteX7" fmla="*/ 0 w 1077803"/>
              <a:gd name="connsiteY7" fmla="*/ 179637 h 6729984"/>
              <a:gd name="connsiteX8" fmla="*/ 179637 w 1077803"/>
              <a:gd name="connsiteY8" fmla="*/ 0 h 672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7803" h="6729984">
                <a:moveTo>
                  <a:pt x="1077803" y="1121686"/>
                </a:moveTo>
                <a:lnTo>
                  <a:pt x="1077803" y="5608298"/>
                </a:lnTo>
                <a:cubicBezTo>
                  <a:pt x="1077803" y="6227788"/>
                  <a:pt x="1064923" y="6729981"/>
                  <a:pt x="1049034" y="6729981"/>
                </a:cubicBezTo>
                <a:lnTo>
                  <a:pt x="0" y="6729981"/>
                </a:lnTo>
                <a:lnTo>
                  <a:pt x="0" y="6729981"/>
                </a:lnTo>
                <a:lnTo>
                  <a:pt x="0" y="3"/>
                </a:lnTo>
                <a:lnTo>
                  <a:pt x="0" y="3"/>
                </a:lnTo>
                <a:lnTo>
                  <a:pt x="1049034" y="3"/>
                </a:lnTo>
                <a:cubicBezTo>
                  <a:pt x="1064923" y="3"/>
                  <a:pt x="1077803" y="502196"/>
                  <a:pt x="1077803" y="1121686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151" tIns="81189" rIns="109764" bIns="81190" numCol="1" spcCol="1270" anchor="ctr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kern="1200" dirty="0"/>
              <a:t>365-day stockpiles of PPE and other infectious disease preparation</a:t>
            </a:r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kern="1200" dirty="0"/>
              <a:t>Hospital budgets auto-increase during public health emergencies</a:t>
            </a: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64DF2199-A4E2-3A4F-81ED-83022F964BD3}"/>
              </a:ext>
            </a:extLst>
          </p:cNvPr>
          <p:cNvSpPr/>
          <p:nvPr/>
        </p:nvSpPr>
        <p:spPr>
          <a:xfrm>
            <a:off x="628338" y="4656901"/>
            <a:ext cx="3239125" cy="1347254"/>
          </a:xfrm>
          <a:custGeom>
            <a:avLst/>
            <a:gdLst>
              <a:gd name="connsiteX0" fmla="*/ 0 w 3785616"/>
              <a:gd name="connsiteY0" fmla="*/ 224547 h 1347254"/>
              <a:gd name="connsiteX1" fmla="*/ 224547 w 3785616"/>
              <a:gd name="connsiteY1" fmla="*/ 0 h 1347254"/>
              <a:gd name="connsiteX2" fmla="*/ 3561069 w 3785616"/>
              <a:gd name="connsiteY2" fmla="*/ 0 h 1347254"/>
              <a:gd name="connsiteX3" fmla="*/ 3785616 w 3785616"/>
              <a:gd name="connsiteY3" fmla="*/ 224547 h 1347254"/>
              <a:gd name="connsiteX4" fmla="*/ 3785616 w 3785616"/>
              <a:gd name="connsiteY4" fmla="*/ 1122707 h 1347254"/>
              <a:gd name="connsiteX5" fmla="*/ 3561069 w 3785616"/>
              <a:gd name="connsiteY5" fmla="*/ 1347254 h 1347254"/>
              <a:gd name="connsiteX6" fmla="*/ 224547 w 3785616"/>
              <a:gd name="connsiteY6" fmla="*/ 1347254 h 1347254"/>
              <a:gd name="connsiteX7" fmla="*/ 0 w 3785616"/>
              <a:gd name="connsiteY7" fmla="*/ 1122707 h 1347254"/>
              <a:gd name="connsiteX8" fmla="*/ 0 w 3785616"/>
              <a:gd name="connsiteY8" fmla="*/ 224547 h 134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616" h="1347254">
                <a:moveTo>
                  <a:pt x="0" y="224547"/>
                </a:moveTo>
                <a:cubicBezTo>
                  <a:pt x="0" y="100533"/>
                  <a:pt x="100533" y="0"/>
                  <a:pt x="224547" y="0"/>
                </a:cubicBezTo>
                <a:lnTo>
                  <a:pt x="3561069" y="0"/>
                </a:lnTo>
                <a:cubicBezTo>
                  <a:pt x="3685083" y="0"/>
                  <a:pt x="3785616" y="100533"/>
                  <a:pt x="3785616" y="224547"/>
                </a:cubicBezTo>
                <a:lnTo>
                  <a:pt x="3785616" y="1122707"/>
                </a:lnTo>
                <a:cubicBezTo>
                  <a:pt x="3785616" y="1246721"/>
                  <a:pt x="3685083" y="1347254"/>
                  <a:pt x="3561069" y="1347254"/>
                </a:cubicBezTo>
                <a:lnTo>
                  <a:pt x="224547" y="1347254"/>
                </a:lnTo>
                <a:cubicBezTo>
                  <a:pt x="100533" y="1347254"/>
                  <a:pt x="0" y="1246721"/>
                  <a:pt x="0" y="1122707"/>
                </a:cubicBezTo>
                <a:lnTo>
                  <a:pt x="0" y="22454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8168" tIns="141968" rIns="218168" bIns="141968" numCol="1" spcCol="1270" anchor="ctr" anchorCtr="0">
            <a:noAutofit/>
          </a:bodyPr>
          <a:lstStyle/>
          <a:p>
            <a:pPr marL="0" lvl="0" indent="0" algn="ctr" defTabSz="177800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3200" b="1" kern="1200" dirty="0"/>
              <a:t>More Preparedness</a:t>
            </a:r>
          </a:p>
        </p:txBody>
      </p:sp>
    </p:spTree>
    <p:extLst>
      <p:ext uri="{BB962C8B-B14F-4D97-AF65-F5344CB8AC3E}">
        <p14:creationId xmlns:p14="http://schemas.microsoft.com/office/powerpoint/2010/main" val="193956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8" grpId="0" animBg="1"/>
      <p:bldP spid="11" grpId="0" uiExpand="1" build="p" animBg="1"/>
      <p:bldP spid="13" grpId="0" animBg="1"/>
      <p:bldP spid="14" grpId="0" uiExpand="1" build="p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A4CCE3-5D52-F94D-8459-BCFBA96AC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HR 1976: The Medicare for All Act of 2021</a:t>
            </a:r>
            <a:br>
              <a:rPr lang="en-US" sz="3100" dirty="0"/>
            </a:br>
            <a:r>
              <a:rPr lang="en-US" dirty="0">
                <a:solidFill>
                  <a:srgbClr val="FFFF00"/>
                </a:solidFill>
              </a:rPr>
              <a:t>Protected Populations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A6E98-6066-9648-8593-94799BABA4E9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Largely new language as compared to the Medicare for All Act of 2019 (HR 1384)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36DF5889-10BC-1F44-B834-B27DA244FFE5}"/>
              </a:ext>
            </a:extLst>
          </p:cNvPr>
          <p:cNvSpPr/>
          <p:nvPr/>
        </p:nvSpPr>
        <p:spPr>
          <a:xfrm>
            <a:off x="3629025" y="1812561"/>
            <a:ext cx="7639050" cy="1005840"/>
          </a:xfrm>
          <a:custGeom>
            <a:avLst/>
            <a:gdLst>
              <a:gd name="connsiteX0" fmla="*/ 179637 w 1077803"/>
              <a:gd name="connsiteY0" fmla="*/ 0 h 6729984"/>
              <a:gd name="connsiteX1" fmla="*/ 898166 w 1077803"/>
              <a:gd name="connsiteY1" fmla="*/ 0 h 6729984"/>
              <a:gd name="connsiteX2" fmla="*/ 1077803 w 1077803"/>
              <a:gd name="connsiteY2" fmla="*/ 179637 h 6729984"/>
              <a:gd name="connsiteX3" fmla="*/ 1077803 w 1077803"/>
              <a:gd name="connsiteY3" fmla="*/ 6729984 h 6729984"/>
              <a:gd name="connsiteX4" fmla="*/ 1077803 w 1077803"/>
              <a:gd name="connsiteY4" fmla="*/ 6729984 h 6729984"/>
              <a:gd name="connsiteX5" fmla="*/ 0 w 1077803"/>
              <a:gd name="connsiteY5" fmla="*/ 6729984 h 6729984"/>
              <a:gd name="connsiteX6" fmla="*/ 0 w 1077803"/>
              <a:gd name="connsiteY6" fmla="*/ 6729984 h 6729984"/>
              <a:gd name="connsiteX7" fmla="*/ 0 w 1077803"/>
              <a:gd name="connsiteY7" fmla="*/ 179637 h 6729984"/>
              <a:gd name="connsiteX8" fmla="*/ 179637 w 1077803"/>
              <a:gd name="connsiteY8" fmla="*/ 0 h 672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7803" h="6729984">
                <a:moveTo>
                  <a:pt x="1077803" y="1121686"/>
                </a:moveTo>
                <a:lnTo>
                  <a:pt x="1077803" y="5608298"/>
                </a:lnTo>
                <a:cubicBezTo>
                  <a:pt x="1077803" y="6227788"/>
                  <a:pt x="1064923" y="6729981"/>
                  <a:pt x="1049034" y="6729981"/>
                </a:cubicBezTo>
                <a:lnTo>
                  <a:pt x="0" y="6729981"/>
                </a:lnTo>
                <a:lnTo>
                  <a:pt x="0" y="6729981"/>
                </a:lnTo>
                <a:lnTo>
                  <a:pt x="0" y="3"/>
                </a:lnTo>
                <a:lnTo>
                  <a:pt x="0" y="3"/>
                </a:lnTo>
                <a:lnTo>
                  <a:pt x="1049034" y="3"/>
                </a:lnTo>
                <a:cubicBezTo>
                  <a:pt x="1064923" y="3"/>
                  <a:pt x="1077803" y="502196"/>
                  <a:pt x="1077803" y="1121686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4320" tIns="92619" rIns="132624" bIns="92620" numCol="1" spcCol="1270" anchor="ctr" anchorCtr="0">
            <a:noAutofit/>
          </a:bodyPr>
          <a:lstStyle/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400" kern="1200" dirty="0"/>
              <a:t>Protects care furnished at TRICARE facilities 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400" dirty="0"/>
              <a:t>Tricare members also included in Medicare for All</a:t>
            </a:r>
            <a:endParaRPr lang="en-US" sz="2400" kern="1200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CFEB456D-5A36-E14A-A086-77AA1F66636E}"/>
              </a:ext>
            </a:extLst>
          </p:cNvPr>
          <p:cNvSpPr/>
          <p:nvPr/>
        </p:nvSpPr>
        <p:spPr>
          <a:xfrm>
            <a:off x="923925" y="1643397"/>
            <a:ext cx="2876549" cy="1344168"/>
          </a:xfrm>
          <a:custGeom>
            <a:avLst/>
            <a:gdLst>
              <a:gd name="connsiteX0" fmla="*/ 0 w 3785616"/>
              <a:gd name="connsiteY0" fmla="*/ 224547 h 1347254"/>
              <a:gd name="connsiteX1" fmla="*/ 224547 w 3785616"/>
              <a:gd name="connsiteY1" fmla="*/ 0 h 1347254"/>
              <a:gd name="connsiteX2" fmla="*/ 3561069 w 3785616"/>
              <a:gd name="connsiteY2" fmla="*/ 0 h 1347254"/>
              <a:gd name="connsiteX3" fmla="*/ 3785616 w 3785616"/>
              <a:gd name="connsiteY3" fmla="*/ 224547 h 1347254"/>
              <a:gd name="connsiteX4" fmla="*/ 3785616 w 3785616"/>
              <a:gd name="connsiteY4" fmla="*/ 1122707 h 1347254"/>
              <a:gd name="connsiteX5" fmla="*/ 3561069 w 3785616"/>
              <a:gd name="connsiteY5" fmla="*/ 1347254 h 1347254"/>
              <a:gd name="connsiteX6" fmla="*/ 224547 w 3785616"/>
              <a:gd name="connsiteY6" fmla="*/ 1347254 h 1347254"/>
              <a:gd name="connsiteX7" fmla="*/ 0 w 3785616"/>
              <a:gd name="connsiteY7" fmla="*/ 1122707 h 1347254"/>
              <a:gd name="connsiteX8" fmla="*/ 0 w 3785616"/>
              <a:gd name="connsiteY8" fmla="*/ 224547 h 134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616" h="1347254">
                <a:moveTo>
                  <a:pt x="0" y="224547"/>
                </a:moveTo>
                <a:cubicBezTo>
                  <a:pt x="0" y="100533"/>
                  <a:pt x="100533" y="0"/>
                  <a:pt x="224547" y="0"/>
                </a:cubicBezTo>
                <a:lnTo>
                  <a:pt x="3561069" y="0"/>
                </a:lnTo>
                <a:cubicBezTo>
                  <a:pt x="3685083" y="0"/>
                  <a:pt x="3785616" y="100533"/>
                  <a:pt x="3785616" y="224547"/>
                </a:cubicBezTo>
                <a:lnTo>
                  <a:pt x="3785616" y="1122707"/>
                </a:lnTo>
                <a:cubicBezTo>
                  <a:pt x="3785616" y="1246721"/>
                  <a:pt x="3685083" y="1347254"/>
                  <a:pt x="3561069" y="1347254"/>
                </a:cubicBezTo>
                <a:lnTo>
                  <a:pt x="224547" y="1347254"/>
                </a:lnTo>
                <a:cubicBezTo>
                  <a:pt x="100533" y="1347254"/>
                  <a:pt x="0" y="1246721"/>
                  <a:pt x="0" y="1122707"/>
                </a:cubicBezTo>
                <a:lnTo>
                  <a:pt x="0" y="22454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8168" tIns="141968" rIns="218168" bIns="141968" numCol="1" spcCol="1270" anchor="ctr" anchorCtr="0">
            <a:noAutofit/>
          </a:bodyPr>
          <a:lstStyle/>
          <a:p>
            <a:pPr marL="0" lvl="0" indent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600" b="1" kern="1200" dirty="0"/>
              <a:t>Tricare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CFDF89D3-FB39-9141-92EA-875FCD887E72}"/>
              </a:ext>
            </a:extLst>
          </p:cNvPr>
          <p:cNvSpPr/>
          <p:nvPr/>
        </p:nvSpPr>
        <p:spPr>
          <a:xfrm>
            <a:off x="3629025" y="3319313"/>
            <a:ext cx="7639050" cy="1005840"/>
          </a:xfrm>
          <a:custGeom>
            <a:avLst/>
            <a:gdLst>
              <a:gd name="connsiteX0" fmla="*/ 179637 w 1077803"/>
              <a:gd name="connsiteY0" fmla="*/ 0 h 6729984"/>
              <a:gd name="connsiteX1" fmla="*/ 898166 w 1077803"/>
              <a:gd name="connsiteY1" fmla="*/ 0 h 6729984"/>
              <a:gd name="connsiteX2" fmla="*/ 1077803 w 1077803"/>
              <a:gd name="connsiteY2" fmla="*/ 179637 h 6729984"/>
              <a:gd name="connsiteX3" fmla="*/ 1077803 w 1077803"/>
              <a:gd name="connsiteY3" fmla="*/ 6729984 h 6729984"/>
              <a:gd name="connsiteX4" fmla="*/ 1077803 w 1077803"/>
              <a:gd name="connsiteY4" fmla="*/ 6729984 h 6729984"/>
              <a:gd name="connsiteX5" fmla="*/ 0 w 1077803"/>
              <a:gd name="connsiteY5" fmla="*/ 6729984 h 6729984"/>
              <a:gd name="connsiteX6" fmla="*/ 0 w 1077803"/>
              <a:gd name="connsiteY6" fmla="*/ 6729984 h 6729984"/>
              <a:gd name="connsiteX7" fmla="*/ 0 w 1077803"/>
              <a:gd name="connsiteY7" fmla="*/ 179637 h 6729984"/>
              <a:gd name="connsiteX8" fmla="*/ 179637 w 1077803"/>
              <a:gd name="connsiteY8" fmla="*/ 0 h 672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7803" h="6729984">
                <a:moveTo>
                  <a:pt x="1077803" y="1121686"/>
                </a:moveTo>
                <a:lnTo>
                  <a:pt x="1077803" y="5608298"/>
                </a:lnTo>
                <a:cubicBezTo>
                  <a:pt x="1077803" y="6227788"/>
                  <a:pt x="1064923" y="6729981"/>
                  <a:pt x="1049034" y="6729981"/>
                </a:cubicBezTo>
                <a:lnTo>
                  <a:pt x="0" y="6729981"/>
                </a:lnTo>
                <a:lnTo>
                  <a:pt x="0" y="6729981"/>
                </a:lnTo>
                <a:lnTo>
                  <a:pt x="0" y="3"/>
                </a:lnTo>
                <a:lnTo>
                  <a:pt x="0" y="3"/>
                </a:lnTo>
                <a:lnTo>
                  <a:pt x="1049034" y="3"/>
                </a:lnTo>
                <a:cubicBezTo>
                  <a:pt x="1064923" y="3"/>
                  <a:pt x="1077803" y="502196"/>
                  <a:pt x="1077803" y="1121686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4320" tIns="92619" rIns="132624" bIns="92620" numCol="1" spcCol="1270" anchor="ctr" anchorCtr="0">
            <a:noAutofit/>
          </a:bodyPr>
          <a:lstStyle/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400" kern="1200" dirty="0"/>
              <a:t>Protects benefits, facilities, and services of the VA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400" dirty="0"/>
              <a:t>Veterans also included in Medicare for All</a:t>
            </a:r>
            <a:endParaRPr lang="en-US" sz="2400" kern="1200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500284E5-2BB4-0041-B77A-7CF3FD6CCAC3}"/>
              </a:ext>
            </a:extLst>
          </p:cNvPr>
          <p:cNvSpPr/>
          <p:nvPr/>
        </p:nvSpPr>
        <p:spPr>
          <a:xfrm>
            <a:off x="923925" y="3150149"/>
            <a:ext cx="2876549" cy="1344168"/>
          </a:xfrm>
          <a:custGeom>
            <a:avLst/>
            <a:gdLst>
              <a:gd name="connsiteX0" fmla="*/ 0 w 3785616"/>
              <a:gd name="connsiteY0" fmla="*/ 224547 h 1347254"/>
              <a:gd name="connsiteX1" fmla="*/ 224547 w 3785616"/>
              <a:gd name="connsiteY1" fmla="*/ 0 h 1347254"/>
              <a:gd name="connsiteX2" fmla="*/ 3561069 w 3785616"/>
              <a:gd name="connsiteY2" fmla="*/ 0 h 1347254"/>
              <a:gd name="connsiteX3" fmla="*/ 3785616 w 3785616"/>
              <a:gd name="connsiteY3" fmla="*/ 224547 h 1347254"/>
              <a:gd name="connsiteX4" fmla="*/ 3785616 w 3785616"/>
              <a:gd name="connsiteY4" fmla="*/ 1122707 h 1347254"/>
              <a:gd name="connsiteX5" fmla="*/ 3561069 w 3785616"/>
              <a:gd name="connsiteY5" fmla="*/ 1347254 h 1347254"/>
              <a:gd name="connsiteX6" fmla="*/ 224547 w 3785616"/>
              <a:gd name="connsiteY6" fmla="*/ 1347254 h 1347254"/>
              <a:gd name="connsiteX7" fmla="*/ 0 w 3785616"/>
              <a:gd name="connsiteY7" fmla="*/ 1122707 h 1347254"/>
              <a:gd name="connsiteX8" fmla="*/ 0 w 3785616"/>
              <a:gd name="connsiteY8" fmla="*/ 224547 h 134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616" h="1347254">
                <a:moveTo>
                  <a:pt x="0" y="224547"/>
                </a:moveTo>
                <a:cubicBezTo>
                  <a:pt x="0" y="100533"/>
                  <a:pt x="100533" y="0"/>
                  <a:pt x="224547" y="0"/>
                </a:cubicBezTo>
                <a:lnTo>
                  <a:pt x="3561069" y="0"/>
                </a:lnTo>
                <a:cubicBezTo>
                  <a:pt x="3685083" y="0"/>
                  <a:pt x="3785616" y="100533"/>
                  <a:pt x="3785616" y="224547"/>
                </a:cubicBezTo>
                <a:lnTo>
                  <a:pt x="3785616" y="1122707"/>
                </a:lnTo>
                <a:cubicBezTo>
                  <a:pt x="3785616" y="1246721"/>
                  <a:pt x="3685083" y="1347254"/>
                  <a:pt x="3561069" y="1347254"/>
                </a:cubicBezTo>
                <a:lnTo>
                  <a:pt x="224547" y="1347254"/>
                </a:lnTo>
                <a:cubicBezTo>
                  <a:pt x="100533" y="1347254"/>
                  <a:pt x="0" y="1246721"/>
                  <a:pt x="0" y="1122707"/>
                </a:cubicBezTo>
                <a:lnTo>
                  <a:pt x="0" y="22454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8168" tIns="141968" rIns="218168" bIns="141968" numCol="1" spcCol="1270" anchor="ctr" anchorCtr="0">
            <a:noAutofit/>
          </a:bodyPr>
          <a:lstStyle/>
          <a:p>
            <a:pPr marL="0" lvl="0" indent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600" b="1" kern="1200" dirty="0"/>
              <a:t>Veterans</a:t>
            </a: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E0DD5B42-652E-BC42-BC63-9C971EE0A0C1}"/>
              </a:ext>
            </a:extLst>
          </p:cNvPr>
          <p:cNvSpPr/>
          <p:nvPr/>
        </p:nvSpPr>
        <p:spPr>
          <a:xfrm>
            <a:off x="3629025" y="4826065"/>
            <a:ext cx="7639050" cy="1005840"/>
          </a:xfrm>
          <a:custGeom>
            <a:avLst/>
            <a:gdLst>
              <a:gd name="connsiteX0" fmla="*/ 179637 w 1077803"/>
              <a:gd name="connsiteY0" fmla="*/ 0 h 6729984"/>
              <a:gd name="connsiteX1" fmla="*/ 898166 w 1077803"/>
              <a:gd name="connsiteY1" fmla="*/ 0 h 6729984"/>
              <a:gd name="connsiteX2" fmla="*/ 1077803 w 1077803"/>
              <a:gd name="connsiteY2" fmla="*/ 179637 h 6729984"/>
              <a:gd name="connsiteX3" fmla="*/ 1077803 w 1077803"/>
              <a:gd name="connsiteY3" fmla="*/ 6729984 h 6729984"/>
              <a:gd name="connsiteX4" fmla="*/ 1077803 w 1077803"/>
              <a:gd name="connsiteY4" fmla="*/ 6729984 h 6729984"/>
              <a:gd name="connsiteX5" fmla="*/ 0 w 1077803"/>
              <a:gd name="connsiteY5" fmla="*/ 6729984 h 6729984"/>
              <a:gd name="connsiteX6" fmla="*/ 0 w 1077803"/>
              <a:gd name="connsiteY6" fmla="*/ 6729984 h 6729984"/>
              <a:gd name="connsiteX7" fmla="*/ 0 w 1077803"/>
              <a:gd name="connsiteY7" fmla="*/ 179637 h 6729984"/>
              <a:gd name="connsiteX8" fmla="*/ 179637 w 1077803"/>
              <a:gd name="connsiteY8" fmla="*/ 0 h 672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7803" h="6729984">
                <a:moveTo>
                  <a:pt x="1077803" y="1121686"/>
                </a:moveTo>
                <a:lnTo>
                  <a:pt x="1077803" y="5608298"/>
                </a:lnTo>
                <a:cubicBezTo>
                  <a:pt x="1077803" y="6227788"/>
                  <a:pt x="1064923" y="6729981"/>
                  <a:pt x="1049034" y="6729981"/>
                </a:cubicBezTo>
                <a:lnTo>
                  <a:pt x="0" y="6729981"/>
                </a:lnTo>
                <a:lnTo>
                  <a:pt x="0" y="6729981"/>
                </a:lnTo>
                <a:lnTo>
                  <a:pt x="0" y="3"/>
                </a:lnTo>
                <a:lnTo>
                  <a:pt x="0" y="3"/>
                </a:lnTo>
                <a:lnTo>
                  <a:pt x="1049034" y="3"/>
                </a:lnTo>
                <a:cubicBezTo>
                  <a:pt x="1064923" y="3"/>
                  <a:pt x="1077803" y="502196"/>
                  <a:pt x="1077803" y="1121686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4320" tIns="92619" rIns="132624" bIns="92620" numCol="1" spcCol="1270" anchor="ctr" anchorCtr="0">
            <a:noAutofit/>
          </a:bodyPr>
          <a:lstStyle/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400" kern="1200" dirty="0"/>
              <a:t>Increased funding to Indian Health Services 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400" kern="1200" dirty="0"/>
              <a:t>Any changes require Tribal consultation</a:t>
            </a: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F371C743-A032-CF47-8571-6A303CF0EEC6}"/>
              </a:ext>
            </a:extLst>
          </p:cNvPr>
          <p:cNvSpPr/>
          <p:nvPr/>
        </p:nvSpPr>
        <p:spPr>
          <a:xfrm>
            <a:off x="923925" y="4656901"/>
            <a:ext cx="2876549" cy="1344168"/>
          </a:xfrm>
          <a:custGeom>
            <a:avLst/>
            <a:gdLst>
              <a:gd name="connsiteX0" fmla="*/ 0 w 3785616"/>
              <a:gd name="connsiteY0" fmla="*/ 224547 h 1347254"/>
              <a:gd name="connsiteX1" fmla="*/ 224547 w 3785616"/>
              <a:gd name="connsiteY1" fmla="*/ 0 h 1347254"/>
              <a:gd name="connsiteX2" fmla="*/ 3561069 w 3785616"/>
              <a:gd name="connsiteY2" fmla="*/ 0 h 1347254"/>
              <a:gd name="connsiteX3" fmla="*/ 3785616 w 3785616"/>
              <a:gd name="connsiteY3" fmla="*/ 224547 h 1347254"/>
              <a:gd name="connsiteX4" fmla="*/ 3785616 w 3785616"/>
              <a:gd name="connsiteY4" fmla="*/ 1122707 h 1347254"/>
              <a:gd name="connsiteX5" fmla="*/ 3561069 w 3785616"/>
              <a:gd name="connsiteY5" fmla="*/ 1347254 h 1347254"/>
              <a:gd name="connsiteX6" fmla="*/ 224547 w 3785616"/>
              <a:gd name="connsiteY6" fmla="*/ 1347254 h 1347254"/>
              <a:gd name="connsiteX7" fmla="*/ 0 w 3785616"/>
              <a:gd name="connsiteY7" fmla="*/ 1122707 h 1347254"/>
              <a:gd name="connsiteX8" fmla="*/ 0 w 3785616"/>
              <a:gd name="connsiteY8" fmla="*/ 224547 h 134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616" h="1347254">
                <a:moveTo>
                  <a:pt x="0" y="224547"/>
                </a:moveTo>
                <a:cubicBezTo>
                  <a:pt x="0" y="100533"/>
                  <a:pt x="100533" y="0"/>
                  <a:pt x="224547" y="0"/>
                </a:cubicBezTo>
                <a:lnTo>
                  <a:pt x="3561069" y="0"/>
                </a:lnTo>
                <a:cubicBezTo>
                  <a:pt x="3685083" y="0"/>
                  <a:pt x="3785616" y="100533"/>
                  <a:pt x="3785616" y="224547"/>
                </a:cubicBezTo>
                <a:lnTo>
                  <a:pt x="3785616" y="1122707"/>
                </a:lnTo>
                <a:cubicBezTo>
                  <a:pt x="3785616" y="1246721"/>
                  <a:pt x="3685083" y="1347254"/>
                  <a:pt x="3561069" y="1347254"/>
                </a:cubicBezTo>
                <a:lnTo>
                  <a:pt x="224547" y="1347254"/>
                </a:lnTo>
                <a:cubicBezTo>
                  <a:pt x="100533" y="1347254"/>
                  <a:pt x="0" y="1246721"/>
                  <a:pt x="0" y="1122707"/>
                </a:cubicBezTo>
                <a:lnTo>
                  <a:pt x="0" y="22454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141968" rIns="91440" bIns="141968" numCol="1" spcCol="1270" anchor="ctr" anchorCtr="0">
            <a:noAutofit/>
          </a:bodyPr>
          <a:lstStyle/>
          <a:p>
            <a:pPr marL="0" lvl="0" indent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600" b="1" kern="1200" dirty="0"/>
              <a:t>Native Americans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64DD1E-23FD-3C4D-B608-9FC3A5F8F3FB}"/>
              </a:ext>
            </a:extLst>
          </p:cNvPr>
          <p:cNvSpPr txBox="1"/>
          <p:nvPr/>
        </p:nvSpPr>
        <p:spPr>
          <a:xfrm>
            <a:off x="9563100" y="64770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6F5639-D970-CC4F-95CF-B0B39B493A48}"/>
              </a:ext>
            </a:extLst>
          </p:cNvPr>
          <p:cNvSpPr txBox="1"/>
          <p:nvPr/>
        </p:nvSpPr>
        <p:spPr>
          <a:xfrm>
            <a:off x="11563350" y="67437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67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9" grpId="0" animBg="1"/>
      <p:bldP spid="12" grpId="0" uiExpand="1" build="p" animBg="1"/>
      <p:bldP spid="15" grpId="0" animBg="1"/>
      <p:bldP spid="16" grpId="0" uiExpand="1" build="p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A4CCE3-5D52-F94D-8459-BCFBA96AC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HR 1976: The Medicare for All Act of 2021</a:t>
            </a:r>
            <a:br>
              <a:rPr lang="en-US" sz="3100" dirty="0"/>
            </a:br>
            <a:r>
              <a:rPr lang="en-US" dirty="0">
                <a:solidFill>
                  <a:srgbClr val="FFFF00"/>
                </a:solidFill>
              </a:rPr>
              <a:t>Protects Displaced Workers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A6E98-6066-9648-8593-94799BABA4E9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Virtually unchanged from the Medicare for All Act of 2019 (HR 1384)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1C789C9E-C493-6E44-B78B-847C02E47476}"/>
              </a:ext>
            </a:extLst>
          </p:cNvPr>
          <p:cNvSpPr/>
          <p:nvPr/>
        </p:nvSpPr>
        <p:spPr>
          <a:xfrm>
            <a:off x="5711655" y="2080500"/>
            <a:ext cx="5035890" cy="554771"/>
          </a:xfrm>
          <a:custGeom>
            <a:avLst/>
            <a:gdLst>
              <a:gd name="connsiteX0" fmla="*/ 0 w 1109543"/>
              <a:gd name="connsiteY0" fmla="*/ 55477 h 554771"/>
              <a:gd name="connsiteX1" fmla="*/ 55477 w 1109543"/>
              <a:gd name="connsiteY1" fmla="*/ 0 h 554771"/>
              <a:gd name="connsiteX2" fmla="*/ 1054066 w 1109543"/>
              <a:gd name="connsiteY2" fmla="*/ 0 h 554771"/>
              <a:gd name="connsiteX3" fmla="*/ 1109543 w 1109543"/>
              <a:gd name="connsiteY3" fmla="*/ 55477 h 554771"/>
              <a:gd name="connsiteX4" fmla="*/ 1109543 w 1109543"/>
              <a:gd name="connsiteY4" fmla="*/ 499294 h 554771"/>
              <a:gd name="connsiteX5" fmla="*/ 1054066 w 1109543"/>
              <a:gd name="connsiteY5" fmla="*/ 554771 h 554771"/>
              <a:gd name="connsiteX6" fmla="*/ 55477 w 1109543"/>
              <a:gd name="connsiteY6" fmla="*/ 554771 h 554771"/>
              <a:gd name="connsiteX7" fmla="*/ 0 w 1109543"/>
              <a:gd name="connsiteY7" fmla="*/ 499294 h 554771"/>
              <a:gd name="connsiteX8" fmla="*/ 0 w 1109543"/>
              <a:gd name="connsiteY8" fmla="*/ 55477 h 554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9543" h="554771">
                <a:moveTo>
                  <a:pt x="0" y="55477"/>
                </a:moveTo>
                <a:cubicBezTo>
                  <a:pt x="0" y="24838"/>
                  <a:pt x="24838" y="0"/>
                  <a:pt x="55477" y="0"/>
                </a:cubicBezTo>
                <a:lnTo>
                  <a:pt x="1054066" y="0"/>
                </a:lnTo>
                <a:cubicBezTo>
                  <a:pt x="1084705" y="0"/>
                  <a:pt x="1109543" y="24838"/>
                  <a:pt x="1109543" y="55477"/>
                </a:cubicBezTo>
                <a:lnTo>
                  <a:pt x="1109543" y="499294"/>
                </a:lnTo>
                <a:cubicBezTo>
                  <a:pt x="1109543" y="529933"/>
                  <a:pt x="1084705" y="554771"/>
                  <a:pt x="1054066" y="554771"/>
                </a:cubicBezTo>
                <a:lnTo>
                  <a:pt x="55477" y="554771"/>
                </a:lnTo>
                <a:cubicBezTo>
                  <a:pt x="24838" y="554771"/>
                  <a:pt x="0" y="529933"/>
                  <a:pt x="0" y="499294"/>
                </a:cubicBezTo>
                <a:lnTo>
                  <a:pt x="0" y="5547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0080" tIns="21329" rIns="21329" bIns="21329" numCol="1" spcCol="1270" anchor="ctr" anchorCtr="0">
            <a:noAutofit/>
          </a:bodyPr>
          <a:lstStyle/>
          <a:p>
            <a:pPr lvl="0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/>
              <a:t>Wage Replacement 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A3F5E526-7F90-084A-AF0E-A158144CDD1D}"/>
              </a:ext>
            </a:extLst>
          </p:cNvPr>
          <p:cNvSpPr/>
          <p:nvPr/>
        </p:nvSpPr>
        <p:spPr>
          <a:xfrm>
            <a:off x="5711655" y="2718488"/>
            <a:ext cx="5035890" cy="554771"/>
          </a:xfrm>
          <a:custGeom>
            <a:avLst/>
            <a:gdLst>
              <a:gd name="connsiteX0" fmla="*/ 0 w 1109543"/>
              <a:gd name="connsiteY0" fmla="*/ 55477 h 554771"/>
              <a:gd name="connsiteX1" fmla="*/ 55477 w 1109543"/>
              <a:gd name="connsiteY1" fmla="*/ 0 h 554771"/>
              <a:gd name="connsiteX2" fmla="*/ 1054066 w 1109543"/>
              <a:gd name="connsiteY2" fmla="*/ 0 h 554771"/>
              <a:gd name="connsiteX3" fmla="*/ 1109543 w 1109543"/>
              <a:gd name="connsiteY3" fmla="*/ 55477 h 554771"/>
              <a:gd name="connsiteX4" fmla="*/ 1109543 w 1109543"/>
              <a:gd name="connsiteY4" fmla="*/ 499294 h 554771"/>
              <a:gd name="connsiteX5" fmla="*/ 1054066 w 1109543"/>
              <a:gd name="connsiteY5" fmla="*/ 554771 h 554771"/>
              <a:gd name="connsiteX6" fmla="*/ 55477 w 1109543"/>
              <a:gd name="connsiteY6" fmla="*/ 554771 h 554771"/>
              <a:gd name="connsiteX7" fmla="*/ 0 w 1109543"/>
              <a:gd name="connsiteY7" fmla="*/ 499294 h 554771"/>
              <a:gd name="connsiteX8" fmla="*/ 0 w 1109543"/>
              <a:gd name="connsiteY8" fmla="*/ 55477 h 554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9543" h="554771">
                <a:moveTo>
                  <a:pt x="0" y="55477"/>
                </a:moveTo>
                <a:cubicBezTo>
                  <a:pt x="0" y="24838"/>
                  <a:pt x="24838" y="0"/>
                  <a:pt x="55477" y="0"/>
                </a:cubicBezTo>
                <a:lnTo>
                  <a:pt x="1054066" y="0"/>
                </a:lnTo>
                <a:cubicBezTo>
                  <a:pt x="1084705" y="0"/>
                  <a:pt x="1109543" y="24838"/>
                  <a:pt x="1109543" y="55477"/>
                </a:cubicBezTo>
                <a:lnTo>
                  <a:pt x="1109543" y="499294"/>
                </a:lnTo>
                <a:cubicBezTo>
                  <a:pt x="1109543" y="529933"/>
                  <a:pt x="1084705" y="554771"/>
                  <a:pt x="1054066" y="554771"/>
                </a:cubicBezTo>
                <a:lnTo>
                  <a:pt x="55477" y="554771"/>
                </a:lnTo>
                <a:cubicBezTo>
                  <a:pt x="24838" y="554771"/>
                  <a:pt x="0" y="529933"/>
                  <a:pt x="0" y="499294"/>
                </a:cubicBezTo>
                <a:lnTo>
                  <a:pt x="0" y="5547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0080" tIns="21329" rIns="21329" bIns="21329" numCol="1" spcCol="1270" anchor="ctr" anchorCtr="0">
            <a:noAutofit/>
          </a:bodyPr>
          <a:lstStyle/>
          <a:p>
            <a:pPr lvl="0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/>
              <a:t>Pensions</a:t>
            </a: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83E97209-1E9D-8646-8FFC-575C105B7A08}"/>
              </a:ext>
            </a:extLst>
          </p:cNvPr>
          <p:cNvSpPr/>
          <p:nvPr/>
        </p:nvSpPr>
        <p:spPr>
          <a:xfrm>
            <a:off x="5711655" y="3356475"/>
            <a:ext cx="5035890" cy="554771"/>
          </a:xfrm>
          <a:custGeom>
            <a:avLst/>
            <a:gdLst>
              <a:gd name="connsiteX0" fmla="*/ 0 w 1109543"/>
              <a:gd name="connsiteY0" fmla="*/ 55477 h 554771"/>
              <a:gd name="connsiteX1" fmla="*/ 55477 w 1109543"/>
              <a:gd name="connsiteY1" fmla="*/ 0 h 554771"/>
              <a:gd name="connsiteX2" fmla="*/ 1054066 w 1109543"/>
              <a:gd name="connsiteY2" fmla="*/ 0 h 554771"/>
              <a:gd name="connsiteX3" fmla="*/ 1109543 w 1109543"/>
              <a:gd name="connsiteY3" fmla="*/ 55477 h 554771"/>
              <a:gd name="connsiteX4" fmla="*/ 1109543 w 1109543"/>
              <a:gd name="connsiteY4" fmla="*/ 499294 h 554771"/>
              <a:gd name="connsiteX5" fmla="*/ 1054066 w 1109543"/>
              <a:gd name="connsiteY5" fmla="*/ 554771 h 554771"/>
              <a:gd name="connsiteX6" fmla="*/ 55477 w 1109543"/>
              <a:gd name="connsiteY6" fmla="*/ 554771 h 554771"/>
              <a:gd name="connsiteX7" fmla="*/ 0 w 1109543"/>
              <a:gd name="connsiteY7" fmla="*/ 499294 h 554771"/>
              <a:gd name="connsiteX8" fmla="*/ 0 w 1109543"/>
              <a:gd name="connsiteY8" fmla="*/ 55477 h 554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9543" h="554771">
                <a:moveTo>
                  <a:pt x="0" y="55477"/>
                </a:moveTo>
                <a:cubicBezTo>
                  <a:pt x="0" y="24838"/>
                  <a:pt x="24838" y="0"/>
                  <a:pt x="55477" y="0"/>
                </a:cubicBezTo>
                <a:lnTo>
                  <a:pt x="1054066" y="0"/>
                </a:lnTo>
                <a:cubicBezTo>
                  <a:pt x="1084705" y="0"/>
                  <a:pt x="1109543" y="24838"/>
                  <a:pt x="1109543" y="55477"/>
                </a:cubicBezTo>
                <a:lnTo>
                  <a:pt x="1109543" y="499294"/>
                </a:lnTo>
                <a:cubicBezTo>
                  <a:pt x="1109543" y="529933"/>
                  <a:pt x="1084705" y="554771"/>
                  <a:pt x="1054066" y="554771"/>
                </a:cubicBezTo>
                <a:lnTo>
                  <a:pt x="55477" y="554771"/>
                </a:lnTo>
                <a:cubicBezTo>
                  <a:pt x="24838" y="554771"/>
                  <a:pt x="0" y="529933"/>
                  <a:pt x="0" y="499294"/>
                </a:cubicBezTo>
                <a:lnTo>
                  <a:pt x="0" y="5547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0080" tIns="21329" rIns="21329" bIns="21329" numCol="1" spcCol="1270" anchor="ctr" anchorCtr="0">
            <a:noAutofit/>
          </a:bodyPr>
          <a:lstStyle/>
          <a:p>
            <a:pPr lvl="0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/>
              <a:t>Education Assistance</a:t>
            </a: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AB61EEFE-B812-6E49-8E35-FE5BFDD321D2}"/>
              </a:ext>
            </a:extLst>
          </p:cNvPr>
          <p:cNvSpPr/>
          <p:nvPr/>
        </p:nvSpPr>
        <p:spPr>
          <a:xfrm>
            <a:off x="5711655" y="3994463"/>
            <a:ext cx="5035890" cy="554771"/>
          </a:xfrm>
          <a:custGeom>
            <a:avLst/>
            <a:gdLst>
              <a:gd name="connsiteX0" fmla="*/ 0 w 1109543"/>
              <a:gd name="connsiteY0" fmla="*/ 55477 h 554771"/>
              <a:gd name="connsiteX1" fmla="*/ 55477 w 1109543"/>
              <a:gd name="connsiteY1" fmla="*/ 0 h 554771"/>
              <a:gd name="connsiteX2" fmla="*/ 1054066 w 1109543"/>
              <a:gd name="connsiteY2" fmla="*/ 0 h 554771"/>
              <a:gd name="connsiteX3" fmla="*/ 1109543 w 1109543"/>
              <a:gd name="connsiteY3" fmla="*/ 55477 h 554771"/>
              <a:gd name="connsiteX4" fmla="*/ 1109543 w 1109543"/>
              <a:gd name="connsiteY4" fmla="*/ 499294 h 554771"/>
              <a:gd name="connsiteX5" fmla="*/ 1054066 w 1109543"/>
              <a:gd name="connsiteY5" fmla="*/ 554771 h 554771"/>
              <a:gd name="connsiteX6" fmla="*/ 55477 w 1109543"/>
              <a:gd name="connsiteY6" fmla="*/ 554771 h 554771"/>
              <a:gd name="connsiteX7" fmla="*/ 0 w 1109543"/>
              <a:gd name="connsiteY7" fmla="*/ 499294 h 554771"/>
              <a:gd name="connsiteX8" fmla="*/ 0 w 1109543"/>
              <a:gd name="connsiteY8" fmla="*/ 55477 h 554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9543" h="554771">
                <a:moveTo>
                  <a:pt x="0" y="55477"/>
                </a:moveTo>
                <a:cubicBezTo>
                  <a:pt x="0" y="24838"/>
                  <a:pt x="24838" y="0"/>
                  <a:pt x="55477" y="0"/>
                </a:cubicBezTo>
                <a:lnTo>
                  <a:pt x="1054066" y="0"/>
                </a:lnTo>
                <a:cubicBezTo>
                  <a:pt x="1084705" y="0"/>
                  <a:pt x="1109543" y="24838"/>
                  <a:pt x="1109543" y="55477"/>
                </a:cubicBezTo>
                <a:lnTo>
                  <a:pt x="1109543" y="499294"/>
                </a:lnTo>
                <a:cubicBezTo>
                  <a:pt x="1109543" y="529933"/>
                  <a:pt x="1084705" y="554771"/>
                  <a:pt x="1054066" y="554771"/>
                </a:cubicBezTo>
                <a:lnTo>
                  <a:pt x="55477" y="554771"/>
                </a:lnTo>
                <a:cubicBezTo>
                  <a:pt x="24838" y="554771"/>
                  <a:pt x="0" y="529933"/>
                  <a:pt x="0" y="499294"/>
                </a:cubicBezTo>
                <a:lnTo>
                  <a:pt x="0" y="5547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0080" tIns="21329" rIns="21329" bIns="21329" numCol="1" spcCol="1270" anchor="ctr" anchorCtr="0">
            <a:noAutofit/>
          </a:bodyPr>
          <a:lstStyle/>
          <a:p>
            <a:pPr lvl="0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/>
              <a:t>Preferential Hiring</a:t>
            </a: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5027C998-C12A-0040-B314-2D86362EF12D}"/>
              </a:ext>
            </a:extLst>
          </p:cNvPr>
          <p:cNvSpPr/>
          <p:nvPr/>
        </p:nvSpPr>
        <p:spPr>
          <a:xfrm>
            <a:off x="5711655" y="4632450"/>
            <a:ext cx="5035890" cy="554771"/>
          </a:xfrm>
          <a:custGeom>
            <a:avLst/>
            <a:gdLst>
              <a:gd name="connsiteX0" fmla="*/ 0 w 1109543"/>
              <a:gd name="connsiteY0" fmla="*/ 55477 h 554771"/>
              <a:gd name="connsiteX1" fmla="*/ 55477 w 1109543"/>
              <a:gd name="connsiteY1" fmla="*/ 0 h 554771"/>
              <a:gd name="connsiteX2" fmla="*/ 1054066 w 1109543"/>
              <a:gd name="connsiteY2" fmla="*/ 0 h 554771"/>
              <a:gd name="connsiteX3" fmla="*/ 1109543 w 1109543"/>
              <a:gd name="connsiteY3" fmla="*/ 55477 h 554771"/>
              <a:gd name="connsiteX4" fmla="*/ 1109543 w 1109543"/>
              <a:gd name="connsiteY4" fmla="*/ 499294 h 554771"/>
              <a:gd name="connsiteX5" fmla="*/ 1054066 w 1109543"/>
              <a:gd name="connsiteY5" fmla="*/ 554771 h 554771"/>
              <a:gd name="connsiteX6" fmla="*/ 55477 w 1109543"/>
              <a:gd name="connsiteY6" fmla="*/ 554771 h 554771"/>
              <a:gd name="connsiteX7" fmla="*/ 0 w 1109543"/>
              <a:gd name="connsiteY7" fmla="*/ 499294 h 554771"/>
              <a:gd name="connsiteX8" fmla="*/ 0 w 1109543"/>
              <a:gd name="connsiteY8" fmla="*/ 55477 h 554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9543" h="554771">
                <a:moveTo>
                  <a:pt x="0" y="55477"/>
                </a:moveTo>
                <a:cubicBezTo>
                  <a:pt x="0" y="24838"/>
                  <a:pt x="24838" y="0"/>
                  <a:pt x="55477" y="0"/>
                </a:cubicBezTo>
                <a:lnTo>
                  <a:pt x="1054066" y="0"/>
                </a:lnTo>
                <a:cubicBezTo>
                  <a:pt x="1084705" y="0"/>
                  <a:pt x="1109543" y="24838"/>
                  <a:pt x="1109543" y="55477"/>
                </a:cubicBezTo>
                <a:lnTo>
                  <a:pt x="1109543" y="499294"/>
                </a:lnTo>
                <a:cubicBezTo>
                  <a:pt x="1109543" y="529933"/>
                  <a:pt x="1084705" y="554771"/>
                  <a:pt x="1054066" y="554771"/>
                </a:cubicBezTo>
                <a:lnTo>
                  <a:pt x="55477" y="554771"/>
                </a:lnTo>
                <a:cubicBezTo>
                  <a:pt x="24838" y="554771"/>
                  <a:pt x="0" y="529933"/>
                  <a:pt x="0" y="499294"/>
                </a:cubicBezTo>
                <a:lnTo>
                  <a:pt x="0" y="5547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0080" tIns="21329" rIns="21329" bIns="21329" numCol="1" spcCol="1270" anchor="ctr" anchorCtr="0">
            <a:noAutofit/>
          </a:bodyPr>
          <a:lstStyle/>
          <a:p>
            <a:pPr lvl="0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/>
              <a:t>and more!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484EE9D4-1FD0-DD48-B539-41A3EBBF2DC9}"/>
              </a:ext>
            </a:extLst>
          </p:cNvPr>
          <p:cNvSpPr/>
          <p:nvPr/>
        </p:nvSpPr>
        <p:spPr>
          <a:xfrm>
            <a:off x="590552" y="2300360"/>
            <a:ext cx="5524500" cy="2667000"/>
          </a:xfrm>
          <a:custGeom>
            <a:avLst/>
            <a:gdLst>
              <a:gd name="connsiteX0" fmla="*/ 0 w 1109543"/>
              <a:gd name="connsiteY0" fmla="*/ 55477 h 554771"/>
              <a:gd name="connsiteX1" fmla="*/ 55477 w 1109543"/>
              <a:gd name="connsiteY1" fmla="*/ 0 h 554771"/>
              <a:gd name="connsiteX2" fmla="*/ 1054066 w 1109543"/>
              <a:gd name="connsiteY2" fmla="*/ 0 h 554771"/>
              <a:gd name="connsiteX3" fmla="*/ 1109543 w 1109543"/>
              <a:gd name="connsiteY3" fmla="*/ 55477 h 554771"/>
              <a:gd name="connsiteX4" fmla="*/ 1109543 w 1109543"/>
              <a:gd name="connsiteY4" fmla="*/ 499294 h 554771"/>
              <a:gd name="connsiteX5" fmla="*/ 1054066 w 1109543"/>
              <a:gd name="connsiteY5" fmla="*/ 554771 h 554771"/>
              <a:gd name="connsiteX6" fmla="*/ 55477 w 1109543"/>
              <a:gd name="connsiteY6" fmla="*/ 554771 h 554771"/>
              <a:gd name="connsiteX7" fmla="*/ 0 w 1109543"/>
              <a:gd name="connsiteY7" fmla="*/ 499294 h 554771"/>
              <a:gd name="connsiteX8" fmla="*/ 0 w 1109543"/>
              <a:gd name="connsiteY8" fmla="*/ 55477 h 554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9543" h="554771">
                <a:moveTo>
                  <a:pt x="0" y="55477"/>
                </a:moveTo>
                <a:cubicBezTo>
                  <a:pt x="0" y="24838"/>
                  <a:pt x="24838" y="0"/>
                  <a:pt x="55477" y="0"/>
                </a:cubicBezTo>
                <a:lnTo>
                  <a:pt x="1054066" y="0"/>
                </a:lnTo>
                <a:cubicBezTo>
                  <a:pt x="1084705" y="0"/>
                  <a:pt x="1109543" y="24838"/>
                  <a:pt x="1109543" y="55477"/>
                </a:cubicBezTo>
                <a:lnTo>
                  <a:pt x="1109543" y="499294"/>
                </a:lnTo>
                <a:cubicBezTo>
                  <a:pt x="1109543" y="529933"/>
                  <a:pt x="1084705" y="554771"/>
                  <a:pt x="1054066" y="554771"/>
                </a:cubicBezTo>
                <a:lnTo>
                  <a:pt x="55477" y="554771"/>
                </a:lnTo>
                <a:cubicBezTo>
                  <a:pt x="24838" y="554771"/>
                  <a:pt x="0" y="529933"/>
                  <a:pt x="0" y="499294"/>
                </a:cubicBezTo>
                <a:lnTo>
                  <a:pt x="0" y="5547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329" tIns="21329" rIns="21329" bIns="21329" numCol="1" spcCol="1270" anchor="ctr" anchorCtr="0">
            <a:noAutofit/>
          </a:bodyPr>
          <a:lstStyle/>
          <a:p>
            <a:pPr marL="0" lvl="0" indent="0" algn="ctr" defTabSz="355600">
              <a:spcBef>
                <a:spcPct val="0"/>
              </a:spcBef>
              <a:buNone/>
            </a:pPr>
            <a:r>
              <a:rPr lang="en-US" sz="2800" kern="1200" dirty="0"/>
              <a:t>A minimum of </a:t>
            </a:r>
          </a:p>
          <a:p>
            <a:pPr marL="0" lvl="0" indent="0" algn="ctr" defTabSz="355600">
              <a:spcBef>
                <a:spcPct val="0"/>
              </a:spcBef>
              <a:buNone/>
            </a:pPr>
            <a:r>
              <a:rPr lang="en-US" sz="3600" b="1" kern="1200" dirty="0"/>
              <a:t>1% of the budget </a:t>
            </a:r>
          </a:p>
          <a:p>
            <a:pPr marL="0" lvl="0" indent="0" algn="ctr" defTabSz="355600">
              <a:spcBef>
                <a:spcPct val="0"/>
              </a:spcBef>
              <a:buNone/>
            </a:pPr>
            <a:r>
              <a:rPr lang="en-US" sz="3600" b="1" kern="1200" dirty="0"/>
              <a:t>for the first five years </a:t>
            </a:r>
          </a:p>
          <a:p>
            <a:pPr marL="0" lvl="0" indent="0" algn="ctr" defTabSz="355600">
              <a:spcBef>
                <a:spcPct val="0"/>
              </a:spcBef>
              <a:buNone/>
            </a:pPr>
            <a:r>
              <a:rPr lang="en-US" sz="2800" kern="1200" dirty="0"/>
              <a:t>to assist displaced workers: </a:t>
            </a:r>
          </a:p>
        </p:txBody>
      </p:sp>
    </p:spTree>
    <p:extLst>
      <p:ext uri="{BB962C8B-B14F-4D97-AF65-F5344CB8AC3E}">
        <p14:creationId xmlns:p14="http://schemas.microsoft.com/office/powerpoint/2010/main" val="404558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4" grpId="0" animBg="1"/>
      <p:bldP spid="20" grpId="0" animBg="1"/>
      <p:bldP spid="22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A4CCE3-5D52-F94D-8459-BCFBA96AC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HR 1976: The Medicare for All Act of 2021 creates a</a:t>
            </a:r>
            <a:br>
              <a:rPr lang="en-US" sz="3100" dirty="0"/>
            </a:br>
            <a:r>
              <a:rPr lang="en-US" dirty="0">
                <a:solidFill>
                  <a:srgbClr val="FFFF00"/>
                </a:solidFill>
              </a:rPr>
              <a:t>Two Year Implementation Plan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A6E98-6066-9648-8593-94799BABA4E9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Virtually unchanged from the Medicare for All Act of 2019 (HR 1384)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87E7EF9A-D4B1-0A45-8BDB-FB2C737BEAEA}"/>
              </a:ext>
            </a:extLst>
          </p:cNvPr>
          <p:cNvSpPr/>
          <p:nvPr/>
        </p:nvSpPr>
        <p:spPr>
          <a:xfrm>
            <a:off x="3220278" y="1702194"/>
            <a:ext cx="8401878" cy="877212"/>
          </a:xfrm>
          <a:custGeom>
            <a:avLst/>
            <a:gdLst>
              <a:gd name="connsiteX0" fmla="*/ 146205 w 877211"/>
              <a:gd name="connsiteY0" fmla="*/ 0 h 6729984"/>
              <a:gd name="connsiteX1" fmla="*/ 731006 w 877211"/>
              <a:gd name="connsiteY1" fmla="*/ 0 h 6729984"/>
              <a:gd name="connsiteX2" fmla="*/ 877211 w 877211"/>
              <a:gd name="connsiteY2" fmla="*/ 146205 h 6729984"/>
              <a:gd name="connsiteX3" fmla="*/ 877211 w 877211"/>
              <a:gd name="connsiteY3" fmla="*/ 6729984 h 6729984"/>
              <a:gd name="connsiteX4" fmla="*/ 877211 w 877211"/>
              <a:gd name="connsiteY4" fmla="*/ 6729984 h 6729984"/>
              <a:gd name="connsiteX5" fmla="*/ 0 w 877211"/>
              <a:gd name="connsiteY5" fmla="*/ 6729984 h 6729984"/>
              <a:gd name="connsiteX6" fmla="*/ 0 w 877211"/>
              <a:gd name="connsiteY6" fmla="*/ 6729984 h 6729984"/>
              <a:gd name="connsiteX7" fmla="*/ 0 w 877211"/>
              <a:gd name="connsiteY7" fmla="*/ 146205 h 6729984"/>
              <a:gd name="connsiteX8" fmla="*/ 146205 w 877211"/>
              <a:gd name="connsiteY8" fmla="*/ 0 h 672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7211" h="6729984">
                <a:moveTo>
                  <a:pt x="877211" y="1121691"/>
                </a:moveTo>
                <a:lnTo>
                  <a:pt x="877211" y="5608293"/>
                </a:lnTo>
                <a:cubicBezTo>
                  <a:pt x="877211" y="6227785"/>
                  <a:pt x="868679" y="6729980"/>
                  <a:pt x="858154" y="6729980"/>
                </a:cubicBezTo>
                <a:lnTo>
                  <a:pt x="0" y="6729980"/>
                </a:lnTo>
                <a:lnTo>
                  <a:pt x="0" y="6729980"/>
                </a:lnTo>
                <a:lnTo>
                  <a:pt x="0" y="4"/>
                </a:lnTo>
                <a:lnTo>
                  <a:pt x="0" y="4"/>
                </a:lnTo>
                <a:lnTo>
                  <a:pt x="858154" y="4"/>
                </a:lnTo>
                <a:cubicBezTo>
                  <a:pt x="868679" y="4"/>
                  <a:pt x="877211" y="502199"/>
                  <a:pt x="877211" y="112169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4320" tIns="84732" rIns="126642" bIns="84733" numCol="1" spcCol="1270" anchor="ctr" anchorCtr="0">
            <a:noAutofit/>
          </a:bodyPr>
          <a:lstStyle/>
          <a:p>
            <a:pPr marL="238125" lvl="1" indent="-238125" algn="l" defTabSz="9779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kern="1200" dirty="0"/>
              <a:t>Current Medicare enrollees can utilize expanded benefits such as dental and vision care.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D424C76E-F0A1-3D45-BEC0-6DA767CACD28}"/>
              </a:ext>
            </a:extLst>
          </p:cNvPr>
          <p:cNvSpPr/>
          <p:nvPr/>
        </p:nvSpPr>
        <p:spPr>
          <a:xfrm>
            <a:off x="506902" y="1592542"/>
            <a:ext cx="2885655" cy="1096514"/>
          </a:xfrm>
          <a:custGeom>
            <a:avLst/>
            <a:gdLst>
              <a:gd name="connsiteX0" fmla="*/ 0 w 3151903"/>
              <a:gd name="connsiteY0" fmla="*/ 182756 h 1096514"/>
              <a:gd name="connsiteX1" fmla="*/ 182756 w 3151903"/>
              <a:gd name="connsiteY1" fmla="*/ 0 h 1096514"/>
              <a:gd name="connsiteX2" fmla="*/ 2969147 w 3151903"/>
              <a:gd name="connsiteY2" fmla="*/ 0 h 1096514"/>
              <a:gd name="connsiteX3" fmla="*/ 3151903 w 3151903"/>
              <a:gd name="connsiteY3" fmla="*/ 182756 h 1096514"/>
              <a:gd name="connsiteX4" fmla="*/ 3151903 w 3151903"/>
              <a:gd name="connsiteY4" fmla="*/ 913758 h 1096514"/>
              <a:gd name="connsiteX5" fmla="*/ 2969147 w 3151903"/>
              <a:gd name="connsiteY5" fmla="*/ 1096514 h 1096514"/>
              <a:gd name="connsiteX6" fmla="*/ 182756 w 3151903"/>
              <a:gd name="connsiteY6" fmla="*/ 1096514 h 1096514"/>
              <a:gd name="connsiteX7" fmla="*/ 0 w 3151903"/>
              <a:gd name="connsiteY7" fmla="*/ 913758 h 1096514"/>
              <a:gd name="connsiteX8" fmla="*/ 0 w 3151903"/>
              <a:gd name="connsiteY8" fmla="*/ 182756 h 1096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51903" h="1096514">
                <a:moveTo>
                  <a:pt x="0" y="182756"/>
                </a:moveTo>
                <a:cubicBezTo>
                  <a:pt x="0" y="81823"/>
                  <a:pt x="81823" y="0"/>
                  <a:pt x="182756" y="0"/>
                </a:cubicBezTo>
                <a:lnTo>
                  <a:pt x="2969147" y="0"/>
                </a:lnTo>
                <a:cubicBezTo>
                  <a:pt x="3070080" y="0"/>
                  <a:pt x="3151903" y="81823"/>
                  <a:pt x="3151903" y="182756"/>
                </a:cubicBezTo>
                <a:lnTo>
                  <a:pt x="3151903" y="913758"/>
                </a:lnTo>
                <a:cubicBezTo>
                  <a:pt x="3151903" y="1014691"/>
                  <a:pt x="3070080" y="1096514"/>
                  <a:pt x="2969147" y="1096514"/>
                </a:cubicBezTo>
                <a:lnTo>
                  <a:pt x="182756" y="1096514"/>
                </a:lnTo>
                <a:cubicBezTo>
                  <a:pt x="81823" y="1096514"/>
                  <a:pt x="0" y="1014691"/>
                  <a:pt x="0" y="913758"/>
                </a:cubicBezTo>
                <a:lnTo>
                  <a:pt x="0" y="18275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687" tIns="122107" rIns="190687" bIns="122107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3200" b="1" kern="1200" dirty="0"/>
              <a:t>During </a:t>
            </a:r>
          </a:p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3200" b="1" kern="1200" dirty="0"/>
              <a:t>Year One</a:t>
            </a: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518374E5-8F57-214A-9BF5-185D53CF2D0A}"/>
              </a:ext>
            </a:extLst>
          </p:cNvPr>
          <p:cNvSpPr/>
          <p:nvPr/>
        </p:nvSpPr>
        <p:spPr>
          <a:xfrm>
            <a:off x="3220278" y="2933688"/>
            <a:ext cx="8401878" cy="1417133"/>
          </a:xfrm>
          <a:custGeom>
            <a:avLst/>
            <a:gdLst>
              <a:gd name="connsiteX0" fmla="*/ 146205 w 877211"/>
              <a:gd name="connsiteY0" fmla="*/ 0 h 6729984"/>
              <a:gd name="connsiteX1" fmla="*/ 731006 w 877211"/>
              <a:gd name="connsiteY1" fmla="*/ 0 h 6729984"/>
              <a:gd name="connsiteX2" fmla="*/ 877211 w 877211"/>
              <a:gd name="connsiteY2" fmla="*/ 146205 h 6729984"/>
              <a:gd name="connsiteX3" fmla="*/ 877211 w 877211"/>
              <a:gd name="connsiteY3" fmla="*/ 6729984 h 6729984"/>
              <a:gd name="connsiteX4" fmla="*/ 877211 w 877211"/>
              <a:gd name="connsiteY4" fmla="*/ 6729984 h 6729984"/>
              <a:gd name="connsiteX5" fmla="*/ 0 w 877211"/>
              <a:gd name="connsiteY5" fmla="*/ 6729984 h 6729984"/>
              <a:gd name="connsiteX6" fmla="*/ 0 w 877211"/>
              <a:gd name="connsiteY6" fmla="*/ 6729984 h 6729984"/>
              <a:gd name="connsiteX7" fmla="*/ 0 w 877211"/>
              <a:gd name="connsiteY7" fmla="*/ 146205 h 6729984"/>
              <a:gd name="connsiteX8" fmla="*/ 146205 w 877211"/>
              <a:gd name="connsiteY8" fmla="*/ 0 h 672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7211" h="6729984">
                <a:moveTo>
                  <a:pt x="877211" y="1121691"/>
                </a:moveTo>
                <a:lnTo>
                  <a:pt x="877211" y="5608293"/>
                </a:lnTo>
                <a:cubicBezTo>
                  <a:pt x="877211" y="6227785"/>
                  <a:pt x="868679" y="6729980"/>
                  <a:pt x="858154" y="6729980"/>
                </a:cubicBezTo>
                <a:lnTo>
                  <a:pt x="0" y="6729980"/>
                </a:lnTo>
                <a:lnTo>
                  <a:pt x="0" y="6729980"/>
                </a:lnTo>
                <a:lnTo>
                  <a:pt x="0" y="4"/>
                </a:lnTo>
                <a:lnTo>
                  <a:pt x="0" y="4"/>
                </a:lnTo>
                <a:lnTo>
                  <a:pt x="858154" y="4"/>
                </a:lnTo>
                <a:cubicBezTo>
                  <a:pt x="868679" y="4"/>
                  <a:pt x="877211" y="502199"/>
                  <a:pt x="877211" y="112169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4320" tIns="84732" rIns="126642" bIns="84733" numCol="1" spcCol="1270" anchor="ctr" anchorCtr="0">
            <a:noAutofit/>
          </a:bodyPr>
          <a:lstStyle/>
          <a:p>
            <a:pPr marL="238125" lvl="1" indent="-238125" algn="l" defTabSz="9779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kern="1200" dirty="0"/>
              <a:t>Automatically enroll all newborns, </a:t>
            </a:r>
            <a:r>
              <a:rPr lang="en-US" sz="2600" dirty="0"/>
              <a:t>all children up to age </a:t>
            </a:r>
            <a:r>
              <a:rPr lang="en-US" sz="2600" kern="1200" dirty="0"/>
              <a:t>18, and all adults beginning at age 55</a:t>
            </a:r>
          </a:p>
          <a:p>
            <a:pPr marL="238125" lvl="1" indent="-238125" algn="l" defTabSz="9779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kern="1200" dirty="0"/>
              <a:t>New Medicare Transition buy-in plan offered</a:t>
            </a: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B7D917EE-8DBA-2B4B-96CD-A5BD2BCD4DB9}"/>
              </a:ext>
            </a:extLst>
          </p:cNvPr>
          <p:cNvSpPr/>
          <p:nvPr/>
        </p:nvSpPr>
        <p:spPr>
          <a:xfrm>
            <a:off x="506902" y="2824036"/>
            <a:ext cx="2885655" cy="1771415"/>
          </a:xfrm>
          <a:custGeom>
            <a:avLst/>
            <a:gdLst>
              <a:gd name="connsiteX0" fmla="*/ 0 w 3151903"/>
              <a:gd name="connsiteY0" fmla="*/ 182756 h 1096514"/>
              <a:gd name="connsiteX1" fmla="*/ 182756 w 3151903"/>
              <a:gd name="connsiteY1" fmla="*/ 0 h 1096514"/>
              <a:gd name="connsiteX2" fmla="*/ 2969147 w 3151903"/>
              <a:gd name="connsiteY2" fmla="*/ 0 h 1096514"/>
              <a:gd name="connsiteX3" fmla="*/ 3151903 w 3151903"/>
              <a:gd name="connsiteY3" fmla="*/ 182756 h 1096514"/>
              <a:gd name="connsiteX4" fmla="*/ 3151903 w 3151903"/>
              <a:gd name="connsiteY4" fmla="*/ 913758 h 1096514"/>
              <a:gd name="connsiteX5" fmla="*/ 2969147 w 3151903"/>
              <a:gd name="connsiteY5" fmla="*/ 1096514 h 1096514"/>
              <a:gd name="connsiteX6" fmla="*/ 182756 w 3151903"/>
              <a:gd name="connsiteY6" fmla="*/ 1096514 h 1096514"/>
              <a:gd name="connsiteX7" fmla="*/ 0 w 3151903"/>
              <a:gd name="connsiteY7" fmla="*/ 913758 h 1096514"/>
              <a:gd name="connsiteX8" fmla="*/ 0 w 3151903"/>
              <a:gd name="connsiteY8" fmla="*/ 182756 h 1096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51903" h="1096514">
                <a:moveTo>
                  <a:pt x="0" y="182756"/>
                </a:moveTo>
                <a:cubicBezTo>
                  <a:pt x="0" y="81823"/>
                  <a:pt x="81823" y="0"/>
                  <a:pt x="182756" y="0"/>
                </a:cubicBezTo>
                <a:lnTo>
                  <a:pt x="2969147" y="0"/>
                </a:lnTo>
                <a:cubicBezTo>
                  <a:pt x="3070080" y="0"/>
                  <a:pt x="3151903" y="81823"/>
                  <a:pt x="3151903" y="182756"/>
                </a:cubicBezTo>
                <a:lnTo>
                  <a:pt x="3151903" y="913758"/>
                </a:lnTo>
                <a:cubicBezTo>
                  <a:pt x="3151903" y="1014691"/>
                  <a:pt x="3070080" y="1096514"/>
                  <a:pt x="2969147" y="1096514"/>
                </a:cubicBezTo>
                <a:lnTo>
                  <a:pt x="182756" y="1096514"/>
                </a:lnTo>
                <a:cubicBezTo>
                  <a:pt x="81823" y="1096514"/>
                  <a:pt x="0" y="1014691"/>
                  <a:pt x="0" y="913758"/>
                </a:cubicBezTo>
                <a:lnTo>
                  <a:pt x="0" y="18275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687" tIns="122107" rIns="190687" bIns="122107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3200" b="1" kern="1200" dirty="0"/>
              <a:t>After </a:t>
            </a:r>
          </a:p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3200" b="1" kern="1200" dirty="0"/>
              <a:t>Year One</a:t>
            </a: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AA491546-C933-4140-AE16-A971862381BB}"/>
              </a:ext>
            </a:extLst>
          </p:cNvPr>
          <p:cNvSpPr/>
          <p:nvPr/>
        </p:nvSpPr>
        <p:spPr>
          <a:xfrm>
            <a:off x="3220278" y="4840082"/>
            <a:ext cx="8401878" cy="877212"/>
          </a:xfrm>
          <a:custGeom>
            <a:avLst/>
            <a:gdLst>
              <a:gd name="connsiteX0" fmla="*/ 146205 w 877211"/>
              <a:gd name="connsiteY0" fmla="*/ 0 h 6729984"/>
              <a:gd name="connsiteX1" fmla="*/ 731006 w 877211"/>
              <a:gd name="connsiteY1" fmla="*/ 0 h 6729984"/>
              <a:gd name="connsiteX2" fmla="*/ 877211 w 877211"/>
              <a:gd name="connsiteY2" fmla="*/ 146205 h 6729984"/>
              <a:gd name="connsiteX3" fmla="*/ 877211 w 877211"/>
              <a:gd name="connsiteY3" fmla="*/ 6729984 h 6729984"/>
              <a:gd name="connsiteX4" fmla="*/ 877211 w 877211"/>
              <a:gd name="connsiteY4" fmla="*/ 6729984 h 6729984"/>
              <a:gd name="connsiteX5" fmla="*/ 0 w 877211"/>
              <a:gd name="connsiteY5" fmla="*/ 6729984 h 6729984"/>
              <a:gd name="connsiteX6" fmla="*/ 0 w 877211"/>
              <a:gd name="connsiteY6" fmla="*/ 6729984 h 6729984"/>
              <a:gd name="connsiteX7" fmla="*/ 0 w 877211"/>
              <a:gd name="connsiteY7" fmla="*/ 146205 h 6729984"/>
              <a:gd name="connsiteX8" fmla="*/ 146205 w 877211"/>
              <a:gd name="connsiteY8" fmla="*/ 0 h 672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7211" h="6729984">
                <a:moveTo>
                  <a:pt x="877211" y="1121691"/>
                </a:moveTo>
                <a:lnTo>
                  <a:pt x="877211" y="5608293"/>
                </a:lnTo>
                <a:cubicBezTo>
                  <a:pt x="877211" y="6227785"/>
                  <a:pt x="868679" y="6729980"/>
                  <a:pt x="858154" y="6729980"/>
                </a:cubicBezTo>
                <a:lnTo>
                  <a:pt x="0" y="6729980"/>
                </a:lnTo>
                <a:lnTo>
                  <a:pt x="0" y="6729980"/>
                </a:lnTo>
                <a:lnTo>
                  <a:pt x="0" y="4"/>
                </a:lnTo>
                <a:lnTo>
                  <a:pt x="0" y="4"/>
                </a:lnTo>
                <a:lnTo>
                  <a:pt x="858154" y="4"/>
                </a:lnTo>
                <a:cubicBezTo>
                  <a:pt x="868679" y="4"/>
                  <a:pt x="877211" y="502199"/>
                  <a:pt x="877211" y="112169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4320" tIns="84732" rIns="126642" bIns="84733" numCol="1" spcCol="1270" anchor="ctr" anchorCtr="0">
            <a:noAutofit/>
          </a:bodyPr>
          <a:lstStyle/>
          <a:p>
            <a:pPr marL="238125" lvl="1" indent="-238125" algn="l" defTabSz="9779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E</a:t>
            </a:r>
            <a:r>
              <a:rPr lang="en-US" sz="2600" kern="1200" dirty="0"/>
              <a:t>veryone is covered in Medicare for All </a:t>
            </a: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131C2739-8C0D-8C44-B021-27F3A3C92206}"/>
              </a:ext>
            </a:extLst>
          </p:cNvPr>
          <p:cNvSpPr/>
          <p:nvPr/>
        </p:nvSpPr>
        <p:spPr>
          <a:xfrm>
            <a:off x="506902" y="4730430"/>
            <a:ext cx="2885655" cy="1096514"/>
          </a:xfrm>
          <a:custGeom>
            <a:avLst/>
            <a:gdLst>
              <a:gd name="connsiteX0" fmla="*/ 0 w 3151903"/>
              <a:gd name="connsiteY0" fmla="*/ 182756 h 1096514"/>
              <a:gd name="connsiteX1" fmla="*/ 182756 w 3151903"/>
              <a:gd name="connsiteY1" fmla="*/ 0 h 1096514"/>
              <a:gd name="connsiteX2" fmla="*/ 2969147 w 3151903"/>
              <a:gd name="connsiteY2" fmla="*/ 0 h 1096514"/>
              <a:gd name="connsiteX3" fmla="*/ 3151903 w 3151903"/>
              <a:gd name="connsiteY3" fmla="*/ 182756 h 1096514"/>
              <a:gd name="connsiteX4" fmla="*/ 3151903 w 3151903"/>
              <a:gd name="connsiteY4" fmla="*/ 913758 h 1096514"/>
              <a:gd name="connsiteX5" fmla="*/ 2969147 w 3151903"/>
              <a:gd name="connsiteY5" fmla="*/ 1096514 h 1096514"/>
              <a:gd name="connsiteX6" fmla="*/ 182756 w 3151903"/>
              <a:gd name="connsiteY6" fmla="*/ 1096514 h 1096514"/>
              <a:gd name="connsiteX7" fmla="*/ 0 w 3151903"/>
              <a:gd name="connsiteY7" fmla="*/ 913758 h 1096514"/>
              <a:gd name="connsiteX8" fmla="*/ 0 w 3151903"/>
              <a:gd name="connsiteY8" fmla="*/ 182756 h 1096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51903" h="1096514">
                <a:moveTo>
                  <a:pt x="0" y="182756"/>
                </a:moveTo>
                <a:cubicBezTo>
                  <a:pt x="0" y="81823"/>
                  <a:pt x="81823" y="0"/>
                  <a:pt x="182756" y="0"/>
                </a:cubicBezTo>
                <a:lnTo>
                  <a:pt x="2969147" y="0"/>
                </a:lnTo>
                <a:cubicBezTo>
                  <a:pt x="3070080" y="0"/>
                  <a:pt x="3151903" y="81823"/>
                  <a:pt x="3151903" y="182756"/>
                </a:cubicBezTo>
                <a:lnTo>
                  <a:pt x="3151903" y="913758"/>
                </a:lnTo>
                <a:cubicBezTo>
                  <a:pt x="3151903" y="1014691"/>
                  <a:pt x="3070080" y="1096514"/>
                  <a:pt x="2969147" y="1096514"/>
                </a:cubicBezTo>
                <a:lnTo>
                  <a:pt x="182756" y="1096514"/>
                </a:lnTo>
                <a:cubicBezTo>
                  <a:pt x="81823" y="1096514"/>
                  <a:pt x="0" y="1014691"/>
                  <a:pt x="0" y="913758"/>
                </a:cubicBezTo>
                <a:lnTo>
                  <a:pt x="0" y="18275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687" tIns="122107" rIns="190687" bIns="122107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3200" b="1" kern="1200" dirty="0"/>
              <a:t>After </a:t>
            </a:r>
          </a:p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3200" b="1" kern="1200" dirty="0"/>
              <a:t>Year Two </a:t>
            </a:r>
          </a:p>
        </p:txBody>
      </p:sp>
    </p:spTree>
    <p:extLst>
      <p:ext uri="{BB962C8B-B14F-4D97-AF65-F5344CB8AC3E}">
        <p14:creationId xmlns:p14="http://schemas.microsoft.com/office/powerpoint/2010/main" val="240093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uiExpand="1" build="p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A4CCE3-5D52-F94D-8459-BCFBA96AC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HR 1976: The Medicare for All Act of 2021 creates a</a:t>
            </a:r>
            <a:br>
              <a:rPr lang="en-US" sz="3100" dirty="0"/>
            </a:br>
            <a:r>
              <a:rPr lang="en-US" dirty="0">
                <a:solidFill>
                  <a:srgbClr val="FFFF00"/>
                </a:solidFill>
              </a:rPr>
              <a:t>Medicare Transition Buy-In Option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A6E98-6066-9648-8593-94799BABA4E9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Virtually unchanged from the Medicare for All Act of 2019 (HR 1384)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69D92773-F7BC-1844-8C90-DBAB2D6897EA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914089" cy="418057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320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Enrollment available one year after bill is enacted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Available to any resident age 55+ or 18 and younger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Benefits match final Medicare for All design (90% actuarial value)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Premiums vary only by age, individual vs family, or tobacco usage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Offered only through ACA Exchanges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ACA-qualified employers can offer it to their employees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Ends with the effective date of Medicare for All</a:t>
            </a:r>
          </a:p>
        </p:txBody>
      </p:sp>
    </p:spTree>
    <p:extLst>
      <p:ext uri="{BB962C8B-B14F-4D97-AF65-F5344CB8AC3E}">
        <p14:creationId xmlns:p14="http://schemas.microsoft.com/office/powerpoint/2010/main" val="64792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BCEF8-6118-EB41-BFBE-769558A54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Single Payer Medicare for All?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9A14B27-0FFE-514B-A06B-C901A5E740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788978"/>
              </p:ext>
            </p:extLst>
          </p:nvPr>
        </p:nvGraphicFramePr>
        <p:xfrm>
          <a:off x="598184" y="1486895"/>
          <a:ext cx="10995633" cy="4230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8928">
                  <a:extLst>
                    <a:ext uri="{9D8B030D-6E8A-4147-A177-3AD203B41FA5}">
                      <a16:colId xmlns:a16="http://schemas.microsoft.com/office/drawing/2014/main" val="2767698588"/>
                    </a:ext>
                  </a:extLst>
                </a:gridCol>
                <a:gridCol w="4531273">
                  <a:extLst>
                    <a:ext uri="{9D8B030D-6E8A-4147-A177-3AD203B41FA5}">
                      <a16:colId xmlns:a16="http://schemas.microsoft.com/office/drawing/2014/main" val="2992846853"/>
                    </a:ext>
                  </a:extLst>
                </a:gridCol>
                <a:gridCol w="4675432">
                  <a:extLst>
                    <a:ext uri="{9D8B030D-6E8A-4147-A177-3AD203B41FA5}">
                      <a16:colId xmlns:a16="http://schemas.microsoft.com/office/drawing/2014/main" val="1333813224"/>
                    </a:ext>
                  </a:extLst>
                </a:gridCol>
              </a:tblGrid>
              <a:tr h="9378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Goals of Reform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Commercial </a:t>
                      </a:r>
                    </a:p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Insurance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Medicare </a:t>
                      </a:r>
                    </a:p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for All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17607977"/>
                  </a:ext>
                </a:extLst>
              </a:tr>
              <a:tr h="1095093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5344574"/>
                  </a:ext>
                </a:extLst>
              </a:tr>
              <a:tr h="1095093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5476588"/>
                  </a:ext>
                </a:extLst>
              </a:tr>
              <a:tr h="1095093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520529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941CD0B-3064-B747-A0A0-3B03A9AB403F}"/>
              </a:ext>
            </a:extLst>
          </p:cNvPr>
          <p:cNvSpPr txBox="1"/>
          <p:nvPr/>
        </p:nvSpPr>
        <p:spPr>
          <a:xfrm>
            <a:off x="7103164" y="2472330"/>
            <a:ext cx="4452473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12700"/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Yes</a:t>
            </a:r>
            <a:r>
              <a:rPr lang="en-US" sz="2000" dirty="0">
                <a:solidFill>
                  <a:srgbClr val="000000"/>
                </a:solidFill>
              </a:rPr>
              <a:t>. Regardless of age, job, income, or immigration status – </a:t>
            </a:r>
            <a:r>
              <a:rPr lang="en-US" sz="2000" i="1" dirty="0">
                <a:solidFill>
                  <a:srgbClr val="000000"/>
                </a:solidFill>
              </a:rPr>
              <a:t>guaranteed for life</a:t>
            </a:r>
            <a:r>
              <a:rPr lang="en-US" sz="20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579052-926E-6C49-958B-90C3660DD698}"/>
              </a:ext>
            </a:extLst>
          </p:cNvPr>
          <p:cNvSpPr txBox="1"/>
          <p:nvPr/>
        </p:nvSpPr>
        <p:spPr>
          <a:xfrm>
            <a:off x="7103164" y="3717153"/>
            <a:ext cx="4452473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12700"/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Yes</a:t>
            </a:r>
            <a:r>
              <a:rPr lang="en-US" sz="2000" dirty="0">
                <a:solidFill>
                  <a:srgbClr val="000000"/>
                </a:solidFill>
              </a:rPr>
              <a:t>. Covers </a:t>
            </a:r>
            <a:r>
              <a:rPr lang="en-US" sz="2000" i="1" dirty="0">
                <a:solidFill>
                  <a:srgbClr val="000000"/>
                </a:solidFill>
              </a:rPr>
              <a:t>all</a:t>
            </a:r>
            <a:r>
              <a:rPr lang="en-US" sz="2000" dirty="0">
                <a:solidFill>
                  <a:srgbClr val="000000"/>
                </a:solidFill>
              </a:rPr>
              <a:t> medically necessary services (a very long list!)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C72FAC-87DB-D343-9615-82B68AACCA18}"/>
              </a:ext>
            </a:extLst>
          </p:cNvPr>
          <p:cNvSpPr txBox="1"/>
          <p:nvPr/>
        </p:nvSpPr>
        <p:spPr>
          <a:xfrm>
            <a:off x="7103164" y="4649403"/>
            <a:ext cx="4452473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12700"/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Yes</a:t>
            </a:r>
            <a:r>
              <a:rPr lang="en-US" sz="2000" dirty="0">
                <a:solidFill>
                  <a:srgbClr val="000000"/>
                </a:solidFill>
              </a:rPr>
              <a:t>. P</a:t>
            </a:r>
            <a:r>
              <a:rPr lang="en-US" sz="2000" dirty="0"/>
              <a:t>atients are free to choose practically </a:t>
            </a:r>
            <a:r>
              <a:rPr lang="en-US" sz="2000" i="1" dirty="0"/>
              <a:t>any hospital or provider </a:t>
            </a:r>
            <a:r>
              <a:rPr lang="en-US" sz="2000" dirty="0"/>
              <a:t>anywhere</a:t>
            </a:r>
            <a:r>
              <a:rPr lang="en-US" sz="2000" i="1" dirty="0"/>
              <a:t> </a:t>
            </a:r>
            <a:r>
              <a:rPr lang="en-US" sz="2000" dirty="0"/>
              <a:t>in the nation. </a:t>
            </a:r>
            <a:endParaRPr lang="en-US" sz="2400" dirty="0">
              <a:effectLst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BFCFB7-D232-8748-89E8-EB970E02E371}"/>
              </a:ext>
            </a:extLst>
          </p:cNvPr>
          <p:cNvSpPr txBox="1"/>
          <p:nvPr/>
        </p:nvSpPr>
        <p:spPr>
          <a:xfrm>
            <a:off x="2874171" y="3726178"/>
            <a:ext cx="393192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12700"/>
            <a:r>
              <a:rPr lang="en-US" sz="2000" b="1" i="1" dirty="0">
                <a:solidFill>
                  <a:schemeClr val="accent2"/>
                </a:solidFill>
              </a:rPr>
              <a:t>No. </a:t>
            </a:r>
            <a:r>
              <a:rPr lang="en-US" sz="2000" dirty="0">
                <a:solidFill>
                  <a:srgbClr val="000000"/>
                </a:solidFill>
              </a:rPr>
              <a:t>Most do not adequately cover the full range of services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CBD78E-524F-C44C-A268-B13123CC9308}"/>
              </a:ext>
            </a:extLst>
          </p:cNvPr>
          <p:cNvSpPr txBox="1"/>
          <p:nvPr/>
        </p:nvSpPr>
        <p:spPr>
          <a:xfrm>
            <a:off x="2874171" y="4678089"/>
            <a:ext cx="3931920" cy="101498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12700"/>
            <a:r>
              <a:rPr lang="en-US" sz="2000" b="1" i="1" dirty="0">
                <a:solidFill>
                  <a:schemeClr val="accent2"/>
                </a:solidFill>
              </a:rPr>
              <a:t>No. </a:t>
            </a:r>
            <a:r>
              <a:rPr lang="en-US" sz="2000" dirty="0">
                <a:solidFill>
                  <a:srgbClr val="000000"/>
                </a:solidFill>
              </a:rPr>
              <a:t>Many cannot see doctors or hospitals outside of the insurers’ “</a:t>
            </a:r>
            <a:r>
              <a:rPr lang="en-US" sz="2000" i="1" dirty="0">
                <a:solidFill>
                  <a:srgbClr val="000000"/>
                </a:solidFill>
              </a:rPr>
              <a:t>network</a:t>
            </a:r>
            <a:r>
              <a:rPr lang="en-US" sz="2000" dirty="0">
                <a:solidFill>
                  <a:srgbClr val="000000"/>
                </a:solidFill>
              </a:rPr>
              <a:t>.”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84B4652-F2F8-9C41-A26C-DB82CA60A01B}"/>
              </a:ext>
            </a:extLst>
          </p:cNvPr>
          <p:cNvSpPr txBox="1"/>
          <p:nvPr/>
        </p:nvSpPr>
        <p:spPr>
          <a:xfrm>
            <a:off x="636362" y="2441495"/>
            <a:ext cx="1932746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Cover everyone in</a:t>
            </a:r>
            <a:r>
              <a:rPr kumimoji="0" lang="en-US" sz="20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the USA</a:t>
            </a:r>
            <a:endParaRPr lang="en-US" sz="2400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1EC95E5-40B2-B443-971D-BE5C19384E30}"/>
              </a:ext>
            </a:extLst>
          </p:cNvPr>
          <p:cNvSpPr txBox="1"/>
          <p:nvPr/>
        </p:nvSpPr>
        <p:spPr>
          <a:xfrm>
            <a:off x="667820" y="3554593"/>
            <a:ext cx="1932746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000" b="1" dirty="0">
                <a:latin typeface="Arial" panose="020B0604020202020204"/>
              </a:rPr>
              <a:t>Cover care for all parts of the body</a:t>
            </a:r>
            <a:endParaRPr lang="en-US" sz="2400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C315816-28AC-064C-AA79-A92DEA5C724F}"/>
              </a:ext>
            </a:extLst>
          </p:cNvPr>
          <p:cNvSpPr txBox="1"/>
          <p:nvPr/>
        </p:nvSpPr>
        <p:spPr>
          <a:xfrm>
            <a:off x="682319" y="4655293"/>
            <a:ext cx="1932746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Free choice of doctor and hospital</a:t>
            </a:r>
            <a:endParaRPr lang="en-US" sz="2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687BB6-A4E1-0D47-99C6-E25836716BA0}"/>
              </a:ext>
            </a:extLst>
          </p:cNvPr>
          <p:cNvSpPr txBox="1"/>
          <p:nvPr/>
        </p:nvSpPr>
        <p:spPr>
          <a:xfrm>
            <a:off x="4362450" y="-78105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FB6C7D-DE96-C548-9FE4-E8E7684A218E}"/>
              </a:ext>
            </a:extLst>
          </p:cNvPr>
          <p:cNvSpPr txBox="1"/>
          <p:nvPr/>
        </p:nvSpPr>
        <p:spPr>
          <a:xfrm>
            <a:off x="2874171" y="2471991"/>
            <a:ext cx="393192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5875" indent="-3175"/>
            <a:r>
              <a:rPr lang="en-US" sz="2000" b="1" i="1" dirty="0">
                <a:solidFill>
                  <a:schemeClr val="accent2"/>
                </a:solidFill>
              </a:rPr>
              <a:t>No. </a:t>
            </a:r>
            <a:r>
              <a:rPr lang="en-US" sz="2000" dirty="0">
                <a:solidFill>
                  <a:srgbClr val="000000"/>
                </a:solidFill>
              </a:rPr>
              <a:t>Depends on job, marriage, or income; </a:t>
            </a:r>
            <a:r>
              <a:rPr lang="en-US" sz="2000" i="1" dirty="0">
                <a:solidFill>
                  <a:srgbClr val="000000"/>
                </a:solidFill>
              </a:rPr>
              <a:t>can be lost at any time. </a:t>
            </a:r>
          </a:p>
        </p:txBody>
      </p:sp>
    </p:spTree>
    <p:extLst>
      <p:ext uri="{BB962C8B-B14F-4D97-AF65-F5344CB8AC3E}">
        <p14:creationId xmlns:p14="http://schemas.microsoft.com/office/powerpoint/2010/main" val="378731559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6" grpId="0"/>
      <p:bldP spid="7" grpId="0"/>
      <p:bldP spid="21" grpId="0"/>
      <p:bldP spid="22" grpId="0"/>
      <p:bldP spid="23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4">
            <a:extLst>
              <a:ext uri="{FF2B5EF4-FFF2-40B4-BE49-F238E27FC236}">
                <a16:creationId xmlns:a16="http://schemas.microsoft.com/office/drawing/2014/main" id="{7D9C3A25-6988-BD44-8D5A-CCE60E0473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450435"/>
              </p:ext>
            </p:extLst>
          </p:nvPr>
        </p:nvGraphicFramePr>
        <p:xfrm>
          <a:off x="598184" y="1486895"/>
          <a:ext cx="10995633" cy="4230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8928">
                  <a:extLst>
                    <a:ext uri="{9D8B030D-6E8A-4147-A177-3AD203B41FA5}">
                      <a16:colId xmlns:a16="http://schemas.microsoft.com/office/drawing/2014/main" val="2767698588"/>
                    </a:ext>
                  </a:extLst>
                </a:gridCol>
                <a:gridCol w="4531273">
                  <a:extLst>
                    <a:ext uri="{9D8B030D-6E8A-4147-A177-3AD203B41FA5}">
                      <a16:colId xmlns:a16="http://schemas.microsoft.com/office/drawing/2014/main" val="2992846853"/>
                    </a:ext>
                  </a:extLst>
                </a:gridCol>
                <a:gridCol w="4675432">
                  <a:extLst>
                    <a:ext uri="{9D8B030D-6E8A-4147-A177-3AD203B41FA5}">
                      <a16:colId xmlns:a16="http://schemas.microsoft.com/office/drawing/2014/main" val="1333813224"/>
                    </a:ext>
                  </a:extLst>
                </a:gridCol>
              </a:tblGrid>
              <a:tr h="9378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Goals of Reform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Commercial </a:t>
                      </a:r>
                    </a:p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Insurance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Medicare </a:t>
                      </a:r>
                    </a:p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for All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17607977"/>
                  </a:ext>
                </a:extLst>
              </a:tr>
              <a:tr h="1095093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5344574"/>
                  </a:ext>
                </a:extLst>
              </a:tr>
              <a:tr h="1095093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5476588"/>
                  </a:ext>
                </a:extLst>
              </a:tr>
              <a:tr h="1095093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5205292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5ABCEF8-6118-EB41-BFBE-769558A54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Single Payer Medicare for All?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41CD0B-3064-B747-A0A0-3B03A9AB403F}"/>
              </a:ext>
            </a:extLst>
          </p:cNvPr>
          <p:cNvSpPr txBox="1"/>
          <p:nvPr/>
        </p:nvSpPr>
        <p:spPr>
          <a:xfrm>
            <a:off x="6599584" y="2472330"/>
            <a:ext cx="4956054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12700"/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Yes</a:t>
            </a:r>
            <a:r>
              <a:rPr lang="en-US" sz="2000" dirty="0">
                <a:solidFill>
                  <a:srgbClr val="000000"/>
                </a:solidFill>
              </a:rPr>
              <a:t>. Care is provided free at the point of service; families will never see a medical bill again.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579052-926E-6C49-958B-90C3660DD698}"/>
              </a:ext>
            </a:extLst>
          </p:cNvPr>
          <p:cNvSpPr txBox="1"/>
          <p:nvPr/>
        </p:nvSpPr>
        <p:spPr>
          <a:xfrm>
            <a:off x="6599584" y="3717153"/>
            <a:ext cx="4956054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12700"/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Yes</a:t>
            </a:r>
            <a:r>
              <a:rPr lang="en-US" sz="2000" dirty="0">
                <a:solidFill>
                  <a:srgbClr val="000000"/>
                </a:solidFill>
              </a:rPr>
              <a:t>. Estimated to save the USA </a:t>
            </a:r>
            <a:r>
              <a:rPr lang="en-US" sz="2000" i="1" dirty="0">
                <a:solidFill>
                  <a:srgbClr val="000000"/>
                </a:solidFill>
              </a:rPr>
              <a:t>at least $700 billion a year</a:t>
            </a:r>
            <a:r>
              <a:rPr lang="en-US" sz="20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C72FAC-87DB-D343-9615-82B68AACCA18}"/>
              </a:ext>
            </a:extLst>
          </p:cNvPr>
          <p:cNvSpPr txBox="1"/>
          <p:nvPr/>
        </p:nvSpPr>
        <p:spPr>
          <a:xfrm>
            <a:off x="6599584" y="4649403"/>
            <a:ext cx="4956054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12700"/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Yes</a:t>
            </a:r>
            <a:r>
              <a:rPr lang="en-US" sz="2000" dirty="0">
                <a:solidFill>
                  <a:srgbClr val="000000"/>
                </a:solidFill>
              </a:rPr>
              <a:t>. </a:t>
            </a:r>
            <a:r>
              <a:rPr lang="en-US" sz="2000" dirty="0"/>
              <a:t>It eliminates all financial barriers to care and invests in services and facilities for underserved communities.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BFCFB7-D232-8748-89E8-EB970E02E371}"/>
              </a:ext>
            </a:extLst>
          </p:cNvPr>
          <p:cNvSpPr txBox="1"/>
          <p:nvPr/>
        </p:nvSpPr>
        <p:spPr>
          <a:xfrm>
            <a:off x="2874171" y="3572289"/>
            <a:ext cx="3725412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12700"/>
            <a:r>
              <a:rPr lang="en-US" sz="2000" b="1" i="1" dirty="0">
                <a:solidFill>
                  <a:schemeClr val="accent2"/>
                </a:solidFill>
              </a:rPr>
              <a:t>No. </a:t>
            </a:r>
            <a:r>
              <a:rPr lang="en-US" sz="2000" dirty="0">
                <a:solidFill>
                  <a:srgbClr val="000000"/>
                </a:solidFill>
              </a:rPr>
              <a:t>Insurers have no incentive to reduce spending; they pass costs on to others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CBD78E-524F-C44C-A268-B13123CC9308}"/>
              </a:ext>
            </a:extLst>
          </p:cNvPr>
          <p:cNvSpPr txBox="1"/>
          <p:nvPr/>
        </p:nvSpPr>
        <p:spPr>
          <a:xfrm>
            <a:off x="2874171" y="4677750"/>
            <a:ext cx="3725412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12700"/>
            <a:r>
              <a:rPr lang="en-US" sz="2000" b="1" i="1" dirty="0">
                <a:solidFill>
                  <a:schemeClr val="accent2"/>
                </a:solidFill>
              </a:rPr>
              <a:t>No. </a:t>
            </a:r>
            <a:r>
              <a:rPr lang="en-US" sz="2000" dirty="0">
                <a:solidFill>
                  <a:srgbClr val="000000"/>
                </a:solidFill>
              </a:rPr>
              <a:t>Uninsurance and under-insurance exacerbate disparities.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687BB6-A4E1-0D47-99C6-E25836716BA0}"/>
              </a:ext>
            </a:extLst>
          </p:cNvPr>
          <p:cNvSpPr txBox="1"/>
          <p:nvPr/>
        </p:nvSpPr>
        <p:spPr>
          <a:xfrm>
            <a:off x="4362450" y="-78105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FB6C7D-DE96-C548-9FE4-E8E7684A218E}"/>
              </a:ext>
            </a:extLst>
          </p:cNvPr>
          <p:cNvSpPr txBox="1"/>
          <p:nvPr/>
        </p:nvSpPr>
        <p:spPr>
          <a:xfrm>
            <a:off x="2874171" y="2471991"/>
            <a:ext cx="3725412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5875" indent="-3175"/>
            <a:r>
              <a:rPr lang="en-US" sz="2000" b="1" i="1" dirty="0">
                <a:solidFill>
                  <a:schemeClr val="accent2"/>
                </a:solidFill>
              </a:rPr>
              <a:t>No. </a:t>
            </a:r>
            <a:r>
              <a:rPr lang="en-US" sz="2000" dirty="0">
                <a:solidFill>
                  <a:srgbClr val="000000"/>
                </a:solidFill>
              </a:rPr>
              <a:t>Premiums, copays, and deductibles discourage patients from seeking care.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B7A42D-5470-B849-94EF-7B03C0EFEF9E}"/>
              </a:ext>
            </a:extLst>
          </p:cNvPr>
          <p:cNvSpPr txBox="1"/>
          <p:nvPr/>
        </p:nvSpPr>
        <p:spPr>
          <a:xfrm>
            <a:off x="636362" y="2441495"/>
            <a:ext cx="1932746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Reduce</a:t>
            </a:r>
            <a:r>
              <a:rPr kumimoji="0" lang="en-US" sz="20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costs for most families</a:t>
            </a:r>
            <a:endParaRPr lang="en-US" sz="2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13E1AF9-4DD2-C340-BFAA-BB11EEF11EF7}"/>
              </a:ext>
            </a:extLst>
          </p:cNvPr>
          <p:cNvSpPr txBox="1"/>
          <p:nvPr/>
        </p:nvSpPr>
        <p:spPr>
          <a:xfrm>
            <a:off x="667820" y="3554593"/>
            <a:ext cx="1932746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000" b="1" dirty="0">
                <a:latin typeface="Arial" panose="020B0604020202020204"/>
              </a:rPr>
              <a:t>Reduce USA health spending</a:t>
            </a:r>
            <a:endParaRPr lang="en-US" sz="24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6298E64-2829-E24F-91A0-3CF2CB7DAF7E}"/>
              </a:ext>
            </a:extLst>
          </p:cNvPr>
          <p:cNvSpPr txBox="1"/>
          <p:nvPr/>
        </p:nvSpPr>
        <p:spPr>
          <a:xfrm>
            <a:off x="682319" y="4809181"/>
            <a:ext cx="1932746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Improve</a:t>
            </a:r>
            <a:r>
              <a:rPr kumimoji="0" lang="en-US" sz="20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health equity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1488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6" grpId="0"/>
      <p:bldP spid="7" grpId="0"/>
      <p:bldP spid="5" grpId="0"/>
      <p:bldP spid="14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221995" cy="1325563"/>
          </a:xfrm>
        </p:spPr>
        <p:txBody>
          <a:bodyPr/>
          <a:lstStyle/>
          <a:p>
            <a:r>
              <a:rPr lang="en-US" dirty="0"/>
              <a:t>Physicians for National Health Program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4794" y="1343483"/>
            <a:ext cx="11022411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>
                <a:solidFill>
                  <a:schemeClr val="bg1"/>
                </a:solidFill>
              </a:rPr>
              <a:t>Non-profit, non-partisan, member-supported 501(c)3</a:t>
            </a:r>
          </a:p>
          <a:p>
            <a:pPr algn="ctr">
              <a:spcAft>
                <a:spcPts val="600"/>
              </a:spcAft>
            </a:pPr>
            <a:r>
              <a:rPr lang="en-US" sz="2800" dirty="0">
                <a:solidFill>
                  <a:schemeClr val="bg1"/>
                </a:solidFill>
              </a:rPr>
              <a:t>Membership open to everyone</a:t>
            </a:r>
          </a:p>
          <a:p>
            <a:pPr algn="ctr">
              <a:spcAft>
                <a:spcPts val="600"/>
              </a:spcAft>
            </a:pPr>
            <a:endParaRPr lang="en-US" sz="2800" b="1" dirty="0">
              <a:solidFill>
                <a:schemeClr val="bg1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4400" dirty="0" err="1">
                <a:solidFill>
                  <a:schemeClr val="bg1"/>
                </a:solidFill>
              </a:rPr>
              <a:t>www</a:t>
            </a:r>
            <a:r>
              <a:rPr lang="en-US" sz="4400" b="1" dirty="0" err="1">
                <a:solidFill>
                  <a:schemeClr val="bg1"/>
                </a:solidFill>
              </a:rPr>
              <a:t>.</a:t>
            </a:r>
            <a:r>
              <a:rPr lang="en-US" sz="4400" dirty="0" err="1">
                <a:solidFill>
                  <a:schemeClr val="bg1"/>
                </a:solidFill>
              </a:rPr>
              <a:t>PNHP.org</a:t>
            </a:r>
            <a:r>
              <a:rPr lang="en-US" sz="4400" dirty="0">
                <a:solidFill>
                  <a:schemeClr val="bg1"/>
                </a:solidFill>
              </a:rPr>
              <a:t>/</a:t>
            </a:r>
          </a:p>
          <a:p>
            <a:pPr algn="ctr">
              <a:spcAft>
                <a:spcPts val="600"/>
              </a:spcAft>
            </a:pPr>
            <a:r>
              <a:rPr lang="en-US" sz="4400" dirty="0">
                <a:solidFill>
                  <a:schemeClr val="bg1"/>
                </a:solidFill>
              </a:rPr>
              <a:t>@</a:t>
            </a:r>
            <a:r>
              <a:rPr lang="en-US" sz="4400" b="1" dirty="0">
                <a:solidFill>
                  <a:srgbClr val="FFFF00"/>
                </a:solidFill>
              </a:rPr>
              <a:t>PNHP</a:t>
            </a:r>
          </a:p>
          <a:p>
            <a:pPr algn="ctr">
              <a:spcAft>
                <a:spcPts val="600"/>
              </a:spcAft>
            </a:pPr>
            <a:r>
              <a:rPr lang="en-US" sz="4400" dirty="0">
                <a:solidFill>
                  <a:schemeClr val="bg1"/>
                </a:solidFill>
              </a:rPr>
              <a:t>Facebook.com</a:t>
            </a:r>
            <a:r>
              <a:rPr lang="en-US" sz="4400" b="1" dirty="0">
                <a:solidFill>
                  <a:schemeClr val="bg1"/>
                </a:solidFill>
              </a:rPr>
              <a:t>/</a:t>
            </a:r>
            <a:r>
              <a:rPr lang="en-US" sz="4400" b="1" dirty="0" err="1">
                <a:solidFill>
                  <a:srgbClr val="FFFF00"/>
                </a:solidFill>
              </a:rPr>
              <a:t>DoctorsForSinglePayer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27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A4CCE3-5D52-F94D-8459-BCFBA96AC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HR 1976: The Medicare for All Act of 2021</a:t>
            </a:r>
            <a:b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</a:br>
            <a:r>
              <a:rPr lang="en-US" dirty="0">
                <a:solidFill>
                  <a:srgbClr val="FFFF00"/>
                </a:solidFill>
              </a:rPr>
              <a:t>Builds on and Improves Previous Bills</a:t>
            </a:r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C73BF54F-56B0-B045-934E-EDDD08387D6B}"/>
              </a:ext>
            </a:extLst>
          </p:cNvPr>
          <p:cNvSpPr/>
          <p:nvPr/>
        </p:nvSpPr>
        <p:spPr>
          <a:xfrm>
            <a:off x="475514" y="1754341"/>
            <a:ext cx="5144513" cy="648890"/>
          </a:xfrm>
          <a:custGeom>
            <a:avLst/>
            <a:gdLst>
              <a:gd name="connsiteX0" fmla="*/ 0 w 4913783"/>
              <a:gd name="connsiteY0" fmla="*/ 0 h 748800"/>
              <a:gd name="connsiteX1" fmla="*/ 4913783 w 4913783"/>
              <a:gd name="connsiteY1" fmla="*/ 0 h 748800"/>
              <a:gd name="connsiteX2" fmla="*/ 4913783 w 4913783"/>
              <a:gd name="connsiteY2" fmla="*/ 748800 h 748800"/>
              <a:gd name="connsiteX3" fmla="*/ 0 w 4913783"/>
              <a:gd name="connsiteY3" fmla="*/ 748800 h 748800"/>
              <a:gd name="connsiteX4" fmla="*/ 0 w 4913783"/>
              <a:gd name="connsiteY4" fmla="*/ 0 h 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748800">
                <a:moveTo>
                  <a:pt x="0" y="0"/>
                </a:moveTo>
                <a:lnTo>
                  <a:pt x="4913783" y="0"/>
                </a:lnTo>
                <a:lnTo>
                  <a:pt x="4913783" y="748800"/>
                </a:lnTo>
                <a:lnTo>
                  <a:pt x="0" y="74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4912" tIns="105664" rIns="184912" bIns="105664" numCol="1" spcCol="127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200" b="1" kern="1200" dirty="0"/>
              <a:t>Like the Previous Bills</a:t>
            </a: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C2D08704-EEA3-2440-81B3-FBC68A7C7199}"/>
              </a:ext>
            </a:extLst>
          </p:cNvPr>
          <p:cNvSpPr/>
          <p:nvPr/>
        </p:nvSpPr>
        <p:spPr>
          <a:xfrm>
            <a:off x="475514" y="2403231"/>
            <a:ext cx="5144513" cy="3382929"/>
          </a:xfrm>
          <a:custGeom>
            <a:avLst/>
            <a:gdLst>
              <a:gd name="connsiteX0" fmla="*/ 0 w 4913783"/>
              <a:gd name="connsiteY0" fmla="*/ 0 h 3283019"/>
              <a:gd name="connsiteX1" fmla="*/ 4913783 w 4913783"/>
              <a:gd name="connsiteY1" fmla="*/ 0 h 3283019"/>
              <a:gd name="connsiteX2" fmla="*/ 4913783 w 4913783"/>
              <a:gd name="connsiteY2" fmla="*/ 3283019 h 3283019"/>
              <a:gd name="connsiteX3" fmla="*/ 0 w 4913783"/>
              <a:gd name="connsiteY3" fmla="*/ 3283019 h 3283019"/>
              <a:gd name="connsiteX4" fmla="*/ 0 w 4913783"/>
              <a:gd name="connsiteY4" fmla="*/ 0 h 328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3283019">
                <a:moveTo>
                  <a:pt x="0" y="0"/>
                </a:moveTo>
                <a:lnTo>
                  <a:pt x="4913783" y="0"/>
                </a:lnTo>
                <a:lnTo>
                  <a:pt x="4913783" y="3283019"/>
                </a:lnTo>
                <a:lnTo>
                  <a:pt x="0" y="32830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8684" tIns="138684" rIns="184912" bIns="208026" numCol="1" spcCol="1270" anchor="t" anchorCtr="0">
            <a:noAutofit/>
          </a:bodyPr>
          <a:lstStyle/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2800" kern="1200" dirty="0"/>
              <a:t>All US residents, all ages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2800" kern="1200" dirty="0"/>
              <a:t>Comprehensive coverage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2800" kern="1200" dirty="0"/>
              <a:t>No copays or deductibles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2800" dirty="0"/>
              <a:t>Equitable tax funding</a:t>
            </a:r>
            <a:endParaRPr lang="en-US" sz="2800" kern="1200" dirty="0"/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2800" kern="1200" dirty="0"/>
              <a:t>Global budgets for hospitals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2800" kern="1200" dirty="0"/>
              <a:t>Two-year transition</a:t>
            </a: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85669338-08BD-2441-860C-A29625E08C6B}"/>
              </a:ext>
            </a:extLst>
          </p:cNvPr>
          <p:cNvSpPr/>
          <p:nvPr/>
        </p:nvSpPr>
        <p:spPr>
          <a:xfrm>
            <a:off x="5962374" y="1754341"/>
            <a:ext cx="5754113" cy="648890"/>
          </a:xfrm>
          <a:custGeom>
            <a:avLst/>
            <a:gdLst>
              <a:gd name="connsiteX0" fmla="*/ 0 w 4913783"/>
              <a:gd name="connsiteY0" fmla="*/ 0 h 748800"/>
              <a:gd name="connsiteX1" fmla="*/ 4913783 w 4913783"/>
              <a:gd name="connsiteY1" fmla="*/ 0 h 748800"/>
              <a:gd name="connsiteX2" fmla="*/ 4913783 w 4913783"/>
              <a:gd name="connsiteY2" fmla="*/ 748800 h 748800"/>
              <a:gd name="connsiteX3" fmla="*/ 0 w 4913783"/>
              <a:gd name="connsiteY3" fmla="*/ 748800 h 748800"/>
              <a:gd name="connsiteX4" fmla="*/ 0 w 4913783"/>
              <a:gd name="connsiteY4" fmla="*/ 0 h 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748800">
                <a:moveTo>
                  <a:pt x="0" y="0"/>
                </a:moveTo>
                <a:lnTo>
                  <a:pt x="4913783" y="0"/>
                </a:lnTo>
                <a:lnTo>
                  <a:pt x="4913783" y="748800"/>
                </a:lnTo>
                <a:lnTo>
                  <a:pt x="0" y="74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4912" tIns="105664" rIns="184912" bIns="105664" numCol="1" spcCol="127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200" b="1" kern="1200" dirty="0"/>
              <a:t>What’s New?</a:t>
            </a: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C3128DB2-0447-7A47-B386-BBA44E387595}"/>
              </a:ext>
            </a:extLst>
          </p:cNvPr>
          <p:cNvSpPr/>
          <p:nvPr/>
        </p:nvSpPr>
        <p:spPr>
          <a:xfrm>
            <a:off x="5962374" y="2403231"/>
            <a:ext cx="5754113" cy="3382929"/>
          </a:xfrm>
          <a:custGeom>
            <a:avLst/>
            <a:gdLst>
              <a:gd name="connsiteX0" fmla="*/ 0 w 4913783"/>
              <a:gd name="connsiteY0" fmla="*/ 0 h 3283019"/>
              <a:gd name="connsiteX1" fmla="*/ 4913783 w 4913783"/>
              <a:gd name="connsiteY1" fmla="*/ 0 h 3283019"/>
              <a:gd name="connsiteX2" fmla="*/ 4913783 w 4913783"/>
              <a:gd name="connsiteY2" fmla="*/ 3283019 h 3283019"/>
              <a:gd name="connsiteX3" fmla="*/ 0 w 4913783"/>
              <a:gd name="connsiteY3" fmla="*/ 3283019 h 3283019"/>
              <a:gd name="connsiteX4" fmla="*/ 0 w 4913783"/>
              <a:gd name="connsiteY4" fmla="*/ 0 h 328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3283019">
                <a:moveTo>
                  <a:pt x="0" y="0"/>
                </a:moveTo>
                <a:lnTo>
                  <a:pt x="4913783" y="0"/>
                </a:lnTo>
                <a:lnTo>
                  <a:pt x="4913783" y="3283019"/>
                </a:lnTo>
                <a:lnTo>
                  <a:pt x="0" y="32830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8684" tIns="138684" rIns="182880" bIns="208026" numCol="1" spcCol="1270" anchor="t" anchorCtr="0">
            <a:noAutofit/>
          </a:bodyPr>
          <a:lstStyle/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2800" dirty="0"/>
              <a:t>M</a:t>
            </a:r>
            <a:r>
              <a:rPr lang="en-US" sz="2800" kern="1200" dirty="0"/>
              <a:t>ore investment in health equity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2800" kern="1200" dirty="0"/>
              <a:t>More covered benefits 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2800" kern="1200" dirty="0"/>
              <a:t>Prohibition against any future benefit cuts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2800" kern="1200" dirty="0"/>
              <a:t>Prepares the nation for future public health emergencies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F1E01A-235B-2140-BC24-7E9578E6145C}"/>
              </a:ext>
            </a:extLst>
          </p:cNvPr>
          <p:cNvSpPr txBox="1"/>
          <p:nvPr/>
        </p:nvSpPr>
        <p:spPr>
          <a:xfrm>
            <a:off x="-70338" y="370449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4343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uiExpand="1" build="p" animBg="1"/>
      <p:bldP spid="17" grpId="0" animBg="1"/>
      <p:bldP spid="18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A4CCE3-5D52-F94D-8459-BCFBA96AC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HR 1976: The Medicare for All Act of 2021 creates a</a:t>
            </a:r>
            <a:b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</a:b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cs typeface="Arial" charset="0"/>
              </a:rPr>
              <a:t>National Health Insurance Plan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A6E98-6066-9648-8593-94799BABA4E9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Virtually unchanged from the Medicare for All Act of 2019 (HR 1384)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39777CBE-0360-0E4E-9B4B-7A33F4AE9247}"/>
              </a:ext>
            </a:extLst>
          </p:cNvPr>
          <p:cNvSpPr/>
          <p:nvPr/>
        </p:nvSpPr>
        <p:spPr>
          <a:xfrm>
            <a:off x="431800" y="2416092"/>
            <a:ext cx="5393270" cy="3493820"/>
          </a:xfrm>
          <a:custGeom>
            <a:avLst/>
            <a:gdLst>
              <a:gd name="connsiteX0" fmla="*/ 0 w 3810273"/>
              <a:gd name="connsiteY0" fmla="*/ 0 h 2777939"/>
              <a:gd name="connsiteX1" fmla="*/ 3810273 w 3810273"/>
              <a:gd name="connsiteY1" fmla="*/ 0 h 2777939"/>
              <a:gd name="connsiteX2" fmla="*/ 3810273 w 3810273"/>
              <a:gd name="connsiteY2" fmla="*/ 2777939 h 2777939"/>
              <a:gd name="connsiteX3" fmla="*/ 0 w 3810273"/>
              <a:gd name="connsiteY3" fmla="*/ 2777939 h 2777939"/>
              <a:gd name="connsiteX4" fmla="*/ 0 w 3810273"/>
              <a:gd name="connsiteY4" fmla="*/ 0 h 277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0273" h="2777939">
                <a:moveTo>
                  <a:pt x="0" y="0"/>
                </a:moveTo>
                <a:lnTo>
                  <a:pt x="3810273" y="0"/>
                </a:lnTo>
                <a:lnTo>
                  <a:pt x="3810273" y="2777939"/>
                </a:lnTo>
                <a:lnTo>
                  <a:pt x="0" y="277793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91440" bIns="192024" numCol="1" spcCol="1270" anchor="t" anchorCtr="0">
            <a:noAutofit/>
          </a:bodyPr>
          <a:lstStyle/>
          <a:p>
            <a:pPr marL="165100" lvl="1" indent="-165100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b="1" dirty="0">
                <a:cs typeface="Franklin Gothic Book"/>
              </a:rPr>
              <a:t>All medically necessary care</a:t>
            </a:r>
          </a:p>
          <a:p>
            <a:pPr marL="165100" lvl="1" indent="-165100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b="1" dirty="0">
                <a:cs typeface="Franklin Gothic Book"/>
              </a:rPr>
              <a:t>Free at the point of service </a:t>
            </a:r>
            <a:r>
              <a:rPr lang="en-US" sz="2600" dirty="0">
                <a:cs typeface="Franklin Gothic Book"/>
              </a:rPr>
              <a:t>(no copays or deductibles)</a:t>
            </a:r>
          </a:p>
          <a:p>
            <a:pPr marL="165100" lvl="1" indent="-165100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b="1" dirty="0">
                <a:cs typeface="Franklin Gothic Book"/>
              </a:rPr>
              <a:t>No need for anything else</a:t>
            </a:r>
            <a:r>
              <a:rPr lang="en-US" sz="2600" dirty="0">
                <a:cs typeface="Franklin Gothic Book"/>
              </a:rPr>
              <a:t> – no supplemental policies, Medigap, Advantage, etc.</a:t>
            </a:r>
          </a:p>
          <a:p>
            <a:pPr marL="165100" lvl="1" indent="-165100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b="1" dirty="0">
                <a:cs typeface="Franklin Gothic Book"/>
              </a:rPr>
              <a:t>Equitably funded </a:t>
            </a:r>
            <a:r>
              <a:rPr lang="en-US" sz="2600" dirty="0">
                <a:cs typeface="Franklin Gothic Book"/>
              </a:rPr>
              <a:t>through progressive taxation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AB79AA2B-7786-1645-9D6E-371CDFD194E3}"/>
              </a:ext>
            </a:extLst>
          </p:cNvPr>
          <p:cNvSpPr/>
          <p:nvPr/>
        </p:nvSpPr>
        <p:spPr>
          <a:xfrm>
            <a:off x="431800" y="1690688"/>
            <a:ext cx="5393270" cy="725404"/>
          </a:xfrm>
          <a:custGeom>
            <a:avLst/>
            <a:gdLst>
              <a:gd name="connsiteX0" fmla="*/ 0 w 3810273"/>
              <a:gd name="connsiteY0" fmla="*/ 0 h 1094818"/>
              <a:gd name="connsiteX1" fmla="*/ 3810273 w 3810273"/>
              <a:gd name="connsiteY1" fmla="*/ 0 h 1094818"/>
              <a:gd name="connsiteX2" fmla="*/ 3810273 w 3810273"/>
              <a:gd name="connsiteY2" fmla="*/ 1094818 h 1094818"/>
              <a:gd name="connsiteX3" fmla="*/ 0 w 3810273"/>
              <a:gd name="connsiteY3" fmla="*/ 1094818 h 1094818"/>
              <a:gd name="connsiteX4" fmla="*/ 0 w 3810273"/>
              <a:gd name="connsiteY4" fmla="*/ 0 h 1094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0273" h="1094818">
                <a:moveTo>
                  <a:pt x="0" y="0"/>
                </a:moveTo>
                <a:lnTo>
                  <a:pt x="3810273" y="0"/>
                </a:lnTo>
                <a:lnTo>
                  <a:pt x="3810273" y="1094818"/>
                </a:lnTo>
                <a:lnTo>
                  <a:pt x="0" y="109481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1">
            <a:scrgbClr r="0" g="0" b="0"/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130048" rIns="227584" bIns="130048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</a:pPr>
            <a:r>
              <a:rPr lang="en-US" sz="3600" b="1" i="1" dirty="0">
                <a:cs typeface="Franklin Gothic Medium"/>
              </a:rPr>
              <a:t>Improved </a:t>
            </a:r>
            <a:r>
              <a:rPr lang="en-US" sz="3600" b="1" dirty="0">
                <a:cs typeface="Franklin Gothic Medium"/>
              </a:rPr>
              <a:t>Medicare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CC234D-C93F-5C4E-8A4B-97E6C59711A3}"/>
              </a:ext>
            </a:extLst>
          </p:cNvPr>
          <p:cNvSpPr txBox="1"/>
          <p:nvPr/>
        </p:nvSpPr>
        <p:spPr>
          <a:xfrm>
            <a:off x="5962650" y="2335567"/>
            <a:ext cx="5585717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800" dirty="0">
                <a:solidFill>
                  <a:schemeClr val="bg1"/>
                </a:solidFill>
                <a:cs typeface="Franklin Gothic Book"/>
              </a:rPr>
              <a:t>Inpatient</a:t>
            </a:r>
          </a:p>
          <a:p>
            <a:pPr>
              <a:spcAft>
                <a:spcPts val="1800"/>
              </a:spcAft>
            </a:pPr>
            <a:r>
              <a:rPr lang="en-US" sz="2800" dirty="0">
                <a:solidFill>
                  <a:schemeClr val="bg1"/>
                </a:solidFill>
                <a:cs typeface="Franklin Gothic Book"/>
              </a:rPr>
              <a:t>Outpatient</a:t>
            </a:r>
          </a:p>
          <a:p>
            <a:pPr>
              <a:spcAft>
                <a:spcPts val="1800"/>
              </a:spcAft>
            </a:pPr>
            <a:r>
              <a:rPr lang="en-US" sz="2800" dirty="0">
                <a:solidFill>
                  <a:schemeClr val="bg1"/>
                </a:solidFill>
                <a:cs typeface="Franklin Gothic Book"/>
              </a:rPr>
              <a:t>Rx drugs</a:t>
            </a:r>
          </a:p>
          <a:p>
            <a:pPr>
              <a:spcAft>
                <a:spcPts val="1800"/>
              </a:spcAft>
            </a:pPr>
            <a:r>
              <a:rPr lang="en-US" sz="2800" dirty="0">
                <a:solidFill>
                  <a:schemeClr val="bg1"/>
                </a:solidFill>
                <a:cs typeface="Franklin Gothic Book"/>
              </a:rPr>
              <a:t>Mental health</a:t>
            </a:r>
          </a:p>
          <a:p>
            <a:pPr>
              <a:spcAft>
                <a:spcPts val="1800"/>
              </a:spcAft>
            </a:pPr>
            <a:r>
              <a:rPr lang="en-US" sz="2800" dirty="0">
                <a:solidFill>
                  <a:schemeClr val="bg1"/>
                </a:solidFill>
                <a:cs typeface="Franklin Gothic Book"/>
              </a:rPr>
              <a:t>Vision</a:t>
            </a:r>
          </a:p>
          <a:p>
            <a:pPr>
              <a:spcAft>
                <a:spcPts val="1800"/>
              </a:spcAft>
            </a:pPr>
            <a:endParaRPr lang="en-US" sz="2800" dirty="0">
              <a:solidFill>
                <a:schemeClr val="bg1"/>
              </a:solidFill>
              <a:cs typeface="Franklin Gothic Book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72CC1F-9F8C-EC45-81ED-8B8E976C6EEB}"/>
              </a:ext>
            </a:extLst>
          </p:cNvPr>
          <p:cNvSpPr txBox="1"/>
          <p:nvPr/>
        </p:nvSpPr>
        <p:spPr>
          <a:xfrm>
            <a:off x="8577231" y="2335567"/>
            <a:ext cx="3447550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800" dirty="0">
                <a:solidFill>
                  <a:schemeClr val="bg1"/>
                </a:solidFill>
                <a:cs typeface="Franklin Gothic Book"/>
              </a:rPr>
              <a:t>Dental</a:t>
            </a:r>
          </a:p>
          <a:p>
            <a:pPr>
              <a:spcAft>
                <a:spcPts val="1800"/>
              </a:spcAft>
            </a:pPr>
            <a:r>
              <a:rPr lang="en-US" sz="2800" dirty="0">
                <a:solidFill>
                  <a:schemeClr val="bg1"/>
                </a:solidFill>
                <a:cs typeface="Franklin Gothic Book"/>
              </a:rPr>
              <a:t>Hearing</a:t>
            </a:r>
          </a:p>
          <a:p>
            <a:pPr>
              <a:spcAft>
                <a:spcPts val="1800"/>
              </a:spcAft>
            </a:pPr>
            <a:r>
              <a:rPr lang="en-US" sz="2800" dirty="0">
                <a:solidFill>
                  <a:schemeClr val="bg1"/>
                </a:solidFill>
                <a:cs typeface="Franklin Gothic Book"/>
              </a:rPr>
              <a:t>Long-term care</a:t>
            </a:r>
          </a:p>
          <a:p>
            <a:pPr>
              <a:spcAft>
                <a:spcPts val="1800"/>
              </a:spcAft>
            </a:pPr>
            <a:r>
              <a:rPr lang="en-US" sz="2800" dirty="0">
                <a:solidFill>
                  <a:schemeClr val="bg1"/>
                </a:solidFill>
                <a:cs typeface="Franklin Gothic Book"/>
              </a:rPr>
              <a:t>Comprehensive reproductive care (including abortions)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6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10" grpId="0" uiExpand="1" build="p" animBg="1"/>
      <p:bldP spid="2" grpId="0" uiExpand="1" build="p"/>
      <p:bldP spid="1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A4CCE3-5D52-F94D-8459-BCFBA96AC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HR 1976: The Medicare for All Act of 2021 creates a</a:t>
            </a:r>
            <a:b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</a:b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cs typeface="Arial" charset="0"/>
              </a:rPr>
              <a:t>National Health Insurance Plan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A6E98-6066-9648-8593-94799BABA4E9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Virtually unchanged from the Medicare for All Act of 2019 (HR 1384)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39777CBE-0360-0E4E-9B4B-7A33F4AE9247}"/>
              </a:ext>
            </a:extLst>
          </p:cNvPr>
          <p:cNvSpPr/>
          <p:nvPr/>
        </p:nvSpPr>
        <p:spPr>
          <a:xfrm>
            <a:off x="431800" y="2416092"/>
            <a:ext cx="5393270" cy="3493820"/>
          </a:xfrm>
          <a:custGeom>
            <a:avLst/>
            <a:gdLst>
              <a:gd name="connsiteX0" fmla="*/ 0 w 3810273"/>
              <a:gd name="connsiteY0" fmla="*/ 0 h 2777939"/>
              <a:gd name="connsiteX1" fmla="*/ 3810273 w 3810273"/>
              <a:gd name="connsiteY1" fmla="*/ 0 h 2777939"/>
              <a:gd name="connsiteX2" fmla="*/ 3810273 w 3810273"/>
              <a:gd name="connsiteY2" fmla="*/ 2777939 h 2777939"/>
              <a:gd name="connsiteX3" fmla="*/ 0 w 3810273"/>
              <a:gd name="connsiteY3" fmla="*/ 2777939 h 2777939"/>
              <a:gd name="connsiteX4" fmla="*/ 0 w 3810273"/>
              <a:gd name="connsiteY4" fmla="*/ 0 h 277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0273" h="2777939">
                <a:moveTo>
                  <a:pt x="0" y="0"/>
                </a:moveTo>
                <a:lnTo>
                  <a:pt x="3810273" y="0"/>
                </a:lnTo>
                <a:lnTo>
                  <a:pt x="3810273" y="2777939"/>
                </a:lnTo>
                <a:lnTo>
                  <a:pt x="0" y="277793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91440" bIns="192024" numCol="1" spcCol="1270" anchor="t" anchorCtr="0">
            <a:noAutofit/>
          </a:bodyPr>
          <a:lstStyle/>
          <a:p>
            <a:pPr marL="165100" lvl="1" indent="-165100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b="1" dirty="0">
                <a:cs typeface="Franklin Gothic Book"/>
              </a:rPr>
              <a:t>All medically necessary care</a:t>
            </a:r>
          </a:p>
          <a:p>
            <a:pPr marL="165100" lvl="1" indent="-165100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b="1" dirty="0">
                <a:cs typeface="Franklin Gothic Book"/>
              </a:rPr>
              <a:t>Free at the point of service </a:t>
            </a:r>
            <a:r>
              <a:rPr lang="en-US" sz="2600" dirty="0">
                <a:cs typeface="Franklin Gothic Book"/>
              </a:rPr>
              <a:t>(no copays or deductibles)</a:t>
            </a:r>
          </a:p>
          <a:p>
            <a:pPr marL="165100" lvl="1" indent="-165100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b="1" dirty="0">
                <a:cs typeface="Franklin Gothic Book"/>
              </a:rPr>
              <a:t>No need for anything else</a:t>
            </a:r>
            <a:r>
              <a:rPr lang="en-US" sz="2600" dirty="0">
                <a:cs typeface="Franklin Gothic Book"/>
              </a:rPr>
              <a:t> – no supplemental policies, Medigap, Advantage, etc.</a:t>
            </a:r>
          </a:p>
          <a:p>
            <a:pPr marL="165100" lvl="1" indent="-165100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b="1" dirty="0">
                <a:cs typeface="Franklin Gothic Book"/>
              </a:rPr>
              <a:t>Equitably funded </a:t>
            </a:r>
            <a:r>
              <a:rPr lang="en-US" sz="2600" dirty="0">
                <a:cs typeface="Franklin Gothic Book"/>
              </a:rPr>
              <a:t>through progressive taxation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77B7EDC-3AB5-8A47-A0A0-9C16DF322022}"/>
              </a:ext>
            </a:extLst>
          </p:cNvPr>
          <p:cNvSpPr/>
          <p:nvPr/>
        </p:nvSpPr>
        <p:spPr>
          <a:xfrm>
            <a:off x="6096001" y="2416092"/>
            <a:ext cx="5664200" cy="3493820"/>
          </a:xfrm>
          <a:custGeom>
            <a:avLst/>
            <a:gdLst>
              <a:gd name="connsiteX0" fmla="*/ 0 w 3810273"/>
              <a:gd name="connsiteY0" fmla="*/ 0 h 2777939"/>
              <a:gd name="connsiteX1" fmla="*/ 3810273 w 3810273"/>
              <a:gd name="connsiteY1" fmla="*/ 0 h 2777939"/>
              <a:gd name="connsiteX2" fmla="*/ 3810273 w 3810273"/>
              <a:gd name="connsiteY2" fmla="*/ 2777939 h 2777939"/>
              <a:gd name="connsiteX3" fmla="*/ 0 w 3810273"/>
              <a:gd name="connsiteY3" fmla="*/ 2777939 h 2777939"/>
              <a:gd name="connsiteX4" fmla="*/ 0 w 3810273"/>
              <a:gd name="connsiteY4" fmla="*/ 0 h 277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0273" h="2777939">
                <a:moveTo>
                  <a:pt x="0" y="0"/>
                </a:moveTo>
                <a:lnTo>
                  <a:pt x="3810273" y="0"/>
                </a:lnTo>
                <a:lnTo>
                  <a:pt x="3810273" y="2777939"/>
                </a:lnTo>
                <a:lnTo>
                  <a:pt x="0" y="277793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170688" bIns="192024" numCol="1" spcCol="1270" anchor="t" anchorCtr="0">
            <a:noAutofit/>
          </a:bodyPr>
          <a:lstStyle/>
          <a:p>
            <a:pPr marL="174625" lvl="1" indent="-174625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b="1" dirty="0">
                <a:cs typeface="Franklin Gothic Medium"/>
              </a:rPr>
              <a:t>Includes</a:t>
            </a:r>
            <a:r>
              <a:rPr lang="en-US" sz="2600" dirty="0">
                <a:cs typeface="Franklin Gothic Medium"/>
              </a:rPr>
              <a:t> everyone residing in the USA regardless of age, income, employment, or immigration status</a:t>
            </a:r>
          </a:p>
          <a:p>
            <a:pPr marL="174625" lvl="1" indent="-174625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dirty="0">
                <a:cs typeface="Franklin Gothic Medium"/>
              </a:rPr>
              <a:t>Reliably covered for </a:t>
            </a:r>
            <a:r>
              <a:rPr lang="en-US" sz="2600" b="1" dirty="0">
                <a:cs typeface="Franklin Gothic Medium"/>
              </a:rPr>
              <a:t>entire life</a:t>
            </a:r>
          </a:p>
          <a:p>
            <a:pPr marL="174625" lvl="1" indent="-174625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b="1" dirty="0">
                <a:cs typeface="Franklin Gothic Medium"/>
              </a:rPr>
              <a:t>No one denied </a:t>
            </a:r>
            <a:r>
              <a:rPr lang="en-US" sz="2600" dirty="0">
                <a:cs typeface="Franklin Gothic Medium"/>
              </a:rPr>
              <a:t>due to “pre-existing conditions”</a:t>
            </a:r>
          </a:p>
          <a:p>
            <a:pPr marL="174625" lvl="1" indent="-174625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b="1" dirty="0">
                <a:cs typeface="Franklin Gothic Book"/>
              </a:rPr>
              <a:t>Patients have free choice </a:t>
            </a:r>
            <a:r>
              <a:rPr lang="en-US" sz="2600" dirty="0">
                <a:cs typeface="Franklin Gothic Book"/>
              </a:rPr>
              <a:t>of</a:t>
            </a:r>
            <a:r>
              <a:rPr lang="en-US" sz="2600" b="1" dirty="0">
                <a:cs typeface="Franklin Gothic Book"/>
              </a:rPr>
              <a:t> </a:t>
            </a:r>
            <a:r>
              <a:rPr lang="en-US" sz="2600" dirty="0">
                <a:cs typeface="Franklin Gothic Book"/>
              </a:rPr>
              <a:t>practically any doctor and hospital.</a:t>
            </a:r>
            <a:endParaRPr lang="en-US" sz="2600" b="1" dirty="0">
              <a:cs typeface="Franklin Gothic Book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AB79AA2B-7786-1645-9D6E-371CDFD194E3}"/>
              </a:ext>
            </a:extLst>
          </p:cNvPr>
          <p:cNvSpPr/>
          <p:nvPr/>
        </p:nvSpPr>
        <p:spPr>
          <a:xfrm>
            <a:off x="431800" y="1690688"/>
            <a:ext cx="5393270" cy="725404"/>
          </a:xfrm>
          <a:custGeom>
            <a:avLst/>
            <a:gdLst>
              <a:gd name="connsiteX0" fmla="*/ 0 w 3810273"/>
              <a:gd name="connsiteY0" fmla="*/ 0 h 1094818"/>
              <a:gd name="connsiteX1" fmla="*/ 3810273 w 3810273"/>
              <a:gd name="connsiteY1" fmla="*/ 0 h 1094818"/>
              <a:gd name="connsiteX2" fmla="*/ 3810273 w 3810273"/>
              <a:gd name="connsiteY2" fmla="*/ 1094818 h 1094818"/>
              <a:gd name="connsiteX3" fmla="*/ 0 w 3810273"/>
              <a:gd name="connsiteY3" fmla="*/ 1094818 h 1094818"/>
              <a:gd name="connsiteX4" fmla="*/ 0 w 3810273"/>
              <a:gd name="connsiteY4" fmla="*/ 0 h 1094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0273" h="1094818">
                <a:moveTo>
                  <a:pt x="0" y="0"/>
                </a:moveTo>
                <a:lnTo>
                  <a:pt x="3810273" y="0"/>
                </a:lnTo>
                <a:lnTo>
                  <a:pt x="3810273" y="1094818"/>
                </a:lnTo>
                <a:lnTo>
                  <a:pt x="0" y="109481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1">
            <a:scrgbClr r="0" g="0" b="0"/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130048" rIns="227584" bIns="130048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</a:pPr>
            <a:r>
              <a:rPr lang="en-US" sz="3600" b="1" i="1" dirty="0">
                <a:cs typeface="Franklin Gothic Medium"/>
              </a:rPr>
              <a:t>Improved </a:t>
            </a:r>
            <a:r>
              <a:rPr lang="en-US" sz="3600" b="1" dirty="0">
                <a:cs typeface="Franklin Gothic Medium"/>
              </a:rPr>
              <a:t>Medicare</a:t>
            </a: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CFFB3C3D-08B4-FC42-B9D3-20DCFAAC0D57}"/>
              </a:ext>
            </a:extLst>
          </p:cNvPr>
          <p:cNvSpPr/>
          <p:nvPr/>
        </p:nvSpPr>
        <p:spPr>
          <a:xfrm>
            <a:off x="6096001" y="1690688"/>
            <a:ext cx="5664200" cy="725404"/>
          </a:xfrm>
          <a:custGeom>
            <a:avLst/>
            <a:gdLst>
              <a:gd name="connsiteX0" fmla="*/ 0 w 3810273"/>
              <a:gd name="connsiteY0" fmla="*/ 0 h 1094818"/>
              <a:gd name="connsiteX1" fmla="*/ 3810273 w 3810273"/>
              <a:gd name="connsiteY1" fmla="*/ 0 h 1094818"/>
              <a:gd name="connsiteX2" fmla="*/ 3810273 w 3810273"/>
              <a:gd name="connsiteY2" fmla="*/ 1094818 h 1094818"/>
              <a:gd name="connsiteX3" fmla="*/ 0 w 3810273"/>
              <a:gd name="connsiteY3" fmla="*/ 1094818 h 1094818"/>
              <a:gd name="connsiteX4" fmla="*/ 0 w 3810273"/>
              <a:gd name="connsiteY4" fmla="*/ 0 h 1094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0273" h="1094818">
                <a:moveTo>
                  <a:pt x="0" y="0"/>
                </a:moveTo>
                <a:lnTo>
                  <a:pt x="3810273" y="0"/>
                </a:lnTo>
                <a:lnTo>
                  <a:pt x="3810273" y="1094818"/>
                </a:lnTo>
                <a:lnTo>
                  <a:pt x="0" y="109481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1">
            <a:scrgbClr r="0" g="0" b="0"/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130048" rIns="227584" bIns="130048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</a:pPr>
            <a:r>
              <a:rPr lang="en-US" sz="3600" b="1" dirty="0">
                <a:cs typeface="Franklin Gothic Medium"/>
              </a:rPr>
              <a:t>Nobody Left Out</a:t>
            </a:r>
          </a:p>
        </p:txBody>
      </p:sp>
    </p:spTree>
    <p:extLst>
      <p:ext uri="{BB962C8B-B14F-4D97-AF65-F5344CB8AC3E}">
        <p14:creationId xmlns:p14="http://schemas.microsoft.com/office/powerpoint/2010/main" val="128385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A4CCE3-5D52-F94D-8459-BCFBA96AC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HR 1976: The Medicare for All Act of 2021 makes</a:t>
            </a:r>
            <a:br>
              <a:rPr lang="en-US" sz="3100" dirty="0"/>
            </a:br>
            <a:r>
              <a:rPr lang="en-US" dirty="0">
                <a:solidFill>
                  <a:srgbClr val="FFFF00"/>
                </a:solidFill>
              </a:rPr>
              <a:t>Healthcare Affordable for Everyone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A6E98-6066-9648-8593-94799BABA4E9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Virtually unchanged from the Medicare for All Act of 2019 (HR 1384)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D8E1AAD3-9DE5-E64A-86E6-9B4B5C95DBB2}"/>
              </a:ext>
            </a:extLst>
          </p:cNvPr>
          <p:cNvSpPr/>
          <p:nvPr/>
        </p:nvSpPr>
        <p:spPr>
          <a:xfrm>
            <a:off x="800100" y="1842029"/>
            <a:ext cx="10788477" cy="1105650"/>
          </a:xfrm>
          <a:custGeom>
            <a:avLst/>
            <a:gdLst>
              <a:gd name="connsiteX0" fmla="*/ 0 w 10604155"/>
              <a:gd name="connsiteY0" fmla="*/ 0 h 1105650"/>
              <a:gd name="connsiteX1" fmla="*/ 10604155 w 10604155"/>
              <a:gd name="connsiteY1" fmla="*/ 0 h 1105650"/>
              <a:gd name="connsiteX2" fmla="*/ 10604155 w 10604155"/>
              <a:gd name="connsiteY2" fmla="*/ 1105650 h 1105650"/>
              <a:gd name="connsiteX3" fmla="*/ 0 w 10604155"/>
              <a:gd name="connsiteY3" fmla="*/ 1105650 h 1105650"/>
              <a:gd name="connsiteX4" fmla="*/ 0 w 10604155"/>
              <a:gd name="connsiteY4" fmla="*/ 0 h 110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04155" h="1105650">
                <a:moveTo>
                  <a:pt x="0" y="0"/>
                </a:moveTo>
                <a:lnTo>
                  <a:pt x="10604155" y="0"/>
                </a:lnTo>
                <a:lnTo>
                  <a:pt x="10604155" y="1105650"/>
                </a:lnTo>
                <a:lnTo>
                  <a:pt x="0" y="110565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23000" tIns="374904" rIns="823000" bIns="142240" numCol="1" spcCol="1270" anchor="t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200" kern="1200" dirty="0">
                <a:solidFill>
                  <a:schemeClr val="tx1"/>
                </a:solidFill>
              </a:rPr>
              <a:t>No copays or deductibles</a:t>
            </a:r>
            <a:r>
              <a:rPr lang="en-US" sz="2200" dirty="0">
                <a:solidFill>
                  <a:schemeClr val="tx1"/>
                </a:solidFill>
              </a:rPr>
              <a:t>, or private insurance </a:t>
            </a:r>
            <a:r>
              <a:rPr lang="en-US" sz="2200" kern="1200" dirty="0">
                <a:solidFill>
                  <a:schemeClr val="tx1"/>
                </a:solidFill>
              </a:rPr>
              <a:t>premiums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200" dirty="0">
                <a:solidFill>
                  <a:schemeClr val="tx1"/>
                </a:solidFill>
              </a:rPr>
              <a:t>No paperwork, denials, or “surprise medical bills”</a:t>
            </a:r>
            <a:endParaRPr lang="en-US" sz="2200" kern="1200" dirty="0">
              <a:solidFill>
                <a:schemeClr val="tx1"/>
              </a:solidFill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57F91195-FECC-0C4E-AF49-87ACCB04553D}"/>
              </a:ext>
            </a:extLst>
          </p:cNvPr>
          <p:cNvSpPr/>
          <p:nvPr/>
        </p:nvSpPr>
        <p:spPr>
          <a:xfrm>
            <a:off x="1324130" y="1633499"/>
            <a:ext cx="7745656" cy="531360"/>
          </a:xfrm>
          <a:custGeom>
            <a:avLst/>
            <a:gdLst>
              <a:gd name="connsiteX0" fmla="*/ 0 w 7745656"/>
              <a:gd name="connsiteY0" fmla="*/ 88562 h 531360"/>
              <a:gd name="connsiteX1" fmla="*/ 88562 w 7745656"/>
              <a:gd name="connsiteY1" fmla="*/ 0 h 531360"/>
              <a:gd name="connsiteX2" fmla="*/ 7657094 w 7745656"/>
              <a:gd name="connsiteY2" fmla="*/ 0 h 531360"/>
              <a:gd name="connsiteX3" fmla="*/ 7745656 w 7745656"/>
              <a:gd name="connsiteY3" fmla="*/ 88562 h 531360"/>
              <a:gd name="connsiteX4" fmla="*/ 7745656 w 7745656"/>
              <a:gd name="connsiteY4" fmla="*/ 442798 h 531360"/>
              <a:gd name="connsiteX5" fmla="*/ 7657094 w 7745656"/>
              <a:gd name="connsiteY5" fmla="*/ 531360 h 531360"/>
              <a:gd name="connsiteX6" fmla="*/ 88562 w 7745656"/>
              <a:gd name="connsiteY6" fmla="*/ 531360 h 531360"/>
              <a:gd name="connsiteX7" fmla="*/ 0 w 7745656"/>
              <a:gd name="connsiteY7" fmla="*/ 442798 h 531360"/>
              <a:gd name="connsiteX8" fmla="*/ 0 w 7745656"/>
              <a:gd name="connsiteY8" fmla="*/ 88562 h 531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45656" h="531360">
                <a:moveTo>
                  <a:pt x="0" y="88562"/>
                </a:moveTo>
                <a:cubicBezTo>
                  <a:pt x="0" y="39651"/>
                  <a:pt x="39651" y="0"/>
                  <a:pt x="88562" y="0"/>
                </a:cubicBezTo>
                <a:lnTo>
                  <a:pt x="7657094" y="0"/>
                </a:lnTo>
                <a:cubicBezTo>
                  <a:pt x="7706005" y="0"/>
                  <a:pt x="7745656" y="39651"/>
                  <a:pt x="7745656" y="88562"/>
                </a:cubicBezTo>
                <a:lnTo>
                  <a:pt x="7745656" y="442798"/>
                </a:lnTo>
                <a:cubicBezTo>
                  <a:pt x="7745656" y="491709"/>
                  <a:pt x="7706005" y="531360"/>
                  <a:pt x="7657094" y="531360"/>
                </a:cubicBezTo>
                <a:lnTo>
                  <a:pt x="88562" y="531360"/>
                </a:lnTo>
                <a:cubicBezTo>
                  <a:pt x="39651" y="531360"/>
                  <a:pt x="0" y="491709"/>
                  <a:pt x="0" y="442798"/>
                </a:cubicBezTo>
                <a:lnTo>
                  <a:pt x="0" y="885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6507" tIns="25939" rIns="306507" bIns="25939" numCol="1" spcCol="1270" anchor="ctr" anchorCtr="0">
            <a:noAutofit/>
          </a:bodyPr>
          <a:lstStyle/>
          <a:p>
            <a:pPr marL="0" lvl="0" indent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800" b="1" kern="1200" dirty="0">
                <a:solidFill>
                  <a:schemeClr val="bg1"/>
                </a:solidFill>
              </a:rPr>
              <a:t>Eliminates out-of-pocket expenses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FA2A9A0C-F687-7449-82FC-5666F672EE32}"/>
              </a:ext>
            </a:extLst>
          </p:cNvPr>
          <p:cNvSpPr/>
          <p:nvPr/>
        </p:nvSpPr>
        <p:spPr>
          <a:xfrm>
            <a:off x="800100" y="3310560"/>
            <a:ext cx="10788477" cy="1105650"/>
          </a:xfrm>
          <a:custGeom>
            <a:avLst/>
            <a:gdLst>
              <a:gd name="connsiteX0" fmla="*/ 0 w 10604155"/>
              <a:gd name="connsiteY0" fmla="*/ 0 h 1105650"/>
              <a:gd name="connsiteX1" fmla="*/ 10604155 w 10604155"/>
              <a:gd name="connsiteY1" fmla="*/ 0 h 1105650"/>
              <a:gd name="connsiteX2" fmla="*/ 10604155 w 10604155"/>
              <a:gd name="connsiteY2" fmla="*/ 1105650 h 1105650"/>
              <a:gd name="connsiteX3" fmla="*/ 0 w 10604155"/>
              <a:gd name="connsiteY3" fmla="*/ 1105650 h 1105650"/>
              <a:gd name="connsiteX4" fmla="*/ 0 w 10604155"/>
              <a:gd name="connsiteY4" fmla="*/ 0 h 110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04155" h="1105650">
                <a:moveTo>
                  <a:pt x="0" y="0"/>
                </a:moveTo>
                <a:lnTo>
                  <a:pt x="10604155" y="0"/>
                </a:lnTo>
                <a:lnTo>
                  <a:pt x="10604155" y="1105650"/>
                </a:lnTo>
                <a:lnTo>
                  <a:pt x="0" y="110565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23000" tIns="374904" rIns="182880" bIns="142240" numCol="1" spcCol="1270" anchor="t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200" kern="1200" dirty="0">
                <a:solidFill>
                  <a:schemeClr val="tx1"/>
                </a:solidFill>
              </a:rPr>
              <a:t>Coverage includes virtually every physician, hospital, and pharmacy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200" kern="1200" dirty="0">
                <a:solidFill>
                  <a:schemeClr val="tx1"/>
                </a:solidFill>
              </a:rPr>
              <a:t>Bans “Step Therapy”, “Prior Authorizations”, and other barriers to care</a:t>
            </a: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C2F39286-76C1-E244-9CE1-3F9A9EDD6861}"/>
              </a:ext>
            </a:extLst>
          </p:cNvPr>
          <p:cNvSpPr/>
          <p:nvPr/>
        </p:nvSpPr>
        <p:spPr>
          <a:xfrm>
            <a:off x="1324130" y="3102029"/>
            <a:ext cx="7745656" cy="531360"/>
          </a:xfrm>
          <a:custGeom>
            <a:avLst/>
            <a:gdLst>
              <a:gd name="connsiteX0" fmla="*/ 0 w 7745656"/>
              <a:gd name="connsiteY0" fmla="*/ 88562 h 531360"/>
              <a:gd name="connsiteX1" fmla="*/ 88562 w 7745656"/>
              <a:gd name="connsiteY1" fmla="*/ 0 h 531360"/>
              <a:gd name="connsiteX2" fmla="*/ 7657094 w 7745656"/>
              <a:gd name="connsiteY2" fmla="*/ 0 h 531360"/>
              <a:gd name="connsiteX3" fmla="*/ 7745656 w 7745656"/>
              <a:gd name="connsiteY3" fmla="*/ 88562 h 531360"/>
              <a:gd name="connsiteX4" fmla="*/ 7745656 w 7745656"/>
              <a:gd name="connsiteY4" fmla="*/ 442798 h 531360"/>
              <a:gd name="connsiteX5" fmla="*/ 7657094 w 7745656"/>
              <a:gd name="connsiteY5" fmla="*/ 531360 h 531360"/>
              <a:gd name="connsiteX6" fmla="*/ 88562 w 7745656"/>
              <a:gd name="connsiteY6" fmla="*/ 531360 h 531360"/>
              <a:gd name="connsiteX7" fmla="*/ 0 w 7745656"/>
              <a:gd name="connsiteY7" fmla="*/ 442798 h 531360"/>
              <a:gd name="connsiteX8" fmla="*/ 0 w 7745656"/>
              <a:gd name="connsiteY8" fmla="*/ 88562 h 531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45656" h="531360">
                <a:moveTo>
                  <a:pt x="0" y="88562"/>
                </a:moveTo>
                <a:cubicBezTo>
                  <a:pt x="0" y="39651"/>
                  <a:pt x="39651" y="0"/>
                  <a:pt x="88562" y="0"/>
                </a:cubicBezTo>
                <a:lnTo>
                  <a:pt x="7657094" y="0"/>
                </a:lnTo>
                <a:cubicBezTo>
                  <a:pt x="7706005" y="0"/>
                  <a:pt x="7745656" y="39651"/>
                  <a:pt x="7745656" y="88562"/>
                </a:cubicBezTo>
                <a:lnTo>
                  <a:pt x="7745656" y="442798"/>
                </a:lnTo>
                <a:cubicBezTo>
                  <a:pt x="7745656" y="491709"/>
                  <a:pt x="7706005" y="531360"/>
                  <a:pt x="7657094" y="531360"/>
                </a:cubicBezTo>
                <a:lnTo>
                  <a:pt x="88562" y="531360"/>
                </a:lnTo>
                <a:cubicBezTo>
                  <a:pt x="39651" y="531360"/>
                  <a:pt x="0" y="491709"/>
                  <a:pt x="0" y="442798"/>
                </a:cubicBezTo>
                <a:lnTo>
                  <a:pt x="0" y="885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6507" tIns="25939" rIns="306507" bIns="25939" numCol="1" spcCol="1270" anchor="ctr" anchorCtr="0">
            <a:noAutofit/>
          </a:bodyPr>
          <a:lstStyle/>
          <a:p>
            <a:pPr marL="0" lvl="0" indent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800" b="1" kern="1200">
                <a:solidFill>
                  <a:schemeClr val="bg1"/>
                </a:solidFill>
              </a:rPr>
              <a:t>Eliminates insurance company hassles</a:t>
            </a: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05406E98-29D3-A54F-9D94-B271D3D57B58}"/>
              </a:ext>
            </a:extLst>
          </p:cNvPr>
          <p:cNvSpPr/>
          <p:nvPr/>
        </p:nvSpPr>
        <p:spPr>
          <a:xfrm>
            <a:off x="800100" y="4779090"/>
            <a:ext cx="10788477" cy="1105650"/>
          </a:xfrm>
          <a:custGeom>
            <a:avLst/>
            <a:gdLst>
              <a:gd name="connsiteX0" fmla="*/ 0 w 10604155"/>
              <a:gd name="connsiteY0" fmla="*/ 0 h 793800"/>
              <a:gd name="connsiteX1" fmla="*/ 10604155 w 10604155"/>
              <a:gd name="connsiteY1" fmla="*/ 0 h 793800"/>
              <a:gd name="connsiteX2" fmla="*/ 10604155 w 10604155"/>
              <a:gd name="connsiteY2" fmla="*/ 793800 h 793800"/>
              <a:gd name="connsiteX3" fmla="*/ 0 w 10604155"/>
              <a:gd name="connsiteY3" fmla="*/ 793800 h 793800"/>
              <a:gd name="connsiteX4" fmla="*/ 0 w 10604155"/>
              <a:gd name="connsiteY4" fmla="*/ 0 h 79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04155" h="793800">
                <a:moveTo>
                  <a:pt x="0" y="0"/>
                </a:moveTo>
                <a:lnTo>
                  <a:pt x="10604155" y="0"/>
                </a:lnTo>
                <a:lnTo>
                  <a:pt x="10604155" y="793800"/>
                </a:lnTo>
                <a:lnTo>
                  <a:pt x="0" y="7938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23000" tIns="374904" rIns="823000" bIns="142240" numCol="1" spcCol="1270" anchor="t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200" kern="1200" dirty="0">
                <a:solidFill>
                  <a:schemeClr val="tx1"/>
                </a:solidFill>
              </a:rPr>
              <a:t>Comprehensive coverage without having to purchase “Medigap,” “Supplements,” or “Medicare Advantage”</a:t>
            </a: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8B59BAD0-E449-BA4A-A928-880D772CA617}"/>
              </a:ext>
            </a:extLst>
          </p:cNvPr>
          <p:cNvSpPr/>
          <p:nvPr/>
        </p:nvSpPr>
        <p:spPr>
          <a:xfrm>
            <a:off x="1324130" y="4570560"/>
            <a:ext cx="7745656" cy="531360"/>
          </a:xfrm>
          <a:custGeom>
            <a:avLst/>
            <a:gdLst>
              <a:gd name="connsiteX0" fmla="*/ 0 w 7745656"/>
              <a:gd name="connsiteY0" fmla="*/ 88562 h 531360"/>
              <a:gd name="connsiteX1" fmla="*/ 88562 w 7745656"/>
              <a:gd name="connsiteY1" fmla="*/ 0 h 531360"/>
              <a:gd name="connsiteX2" fmla="*/ 7657094 w 7745656"/>
              <a:gd name="connsiteY2" fmla="*/ 0 h 531360"/>
              <a:gd name="connsiteX3" fmla="*/ 7745656 w 7745656"/>
              <a:gd name="connsiteY3" fmla="*/ 88562 h 531360"/>
              <a:gd name="connsiteX4" fmla="*/ 7745656 w 7745656"/>
              <a:gd name="connsiteY4" fmla="*/ 442798 h 531360"/>
              <a:gd name="connsiteX5" fmla="*/ 7657094 w 7745656"/>
              <a:gd name="connsiteY5" fmla="*/ 531360 h 531360"/>
              <a:gd name="connsiteX6" fmla="*/ 88562 w 7745656"/>
              <a:gd name="connsiteY6" fmla="*/ 531360 h 531360"/>
              <a:gd name="connsiteX7" fmla="*/ 0 w 7745656"/>
              <a:gd name="connsiteY7" fmla="*/ 442798 h 531360"/>
              <a:gd name="connsiteX8" fmla="*/ 0 w 7745656"/>
              <a:gd name="connsiteY8" fmla="*/ 88562 h 531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45656" h="531360">
                <a:moveTo>
                  <a:pt x="0" y="88562"/>
                </a:moveTo>
                <a:cubicBezTo>
                  <a:pt x="0" y="39651"/>
                  <a:pt x="39651" y="0"/>
                  <a:pt x="88562" y="0"/>
                </a:cubicBezTo>
                <a:lnTo>
                  <a:pt x="7657094" y="0"/>
                </a:lnTo>
                <a:cubicBezTo>
                  <a:pt x="7706005" y="0"/>
                  <a:pt x="7745656" y="39651"/>
                  <a:pt x="7745656" y="88562"/>
                </a:cubicBezTo>
                <a:lnTo>
                  <a:pt x="7745656" y="442798"/>
                </a:lnTo>
                <a:cubicBezTo>
                  <a:pt x="7745656" y="491709"/>
                  <a:pt x="7706005" y="531360"/>
                  <a:pt x="7657094" y="531360"/>
                </a:cubicBezTo>
                <a:lnTo>
                  <a:pt x="88562" y="531360"/>
                </a:lnTo>
                <a:cubicBezTo>
                  <a:pt x="39651" y="531360"/>
                  <a:pt x="0" y="491709"/>
                  <a:pt x="0" y="442798"/>
                </a:cubicBezTo>
                <a:lnTo>
                  <a:pt x="0" y="885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6507" tIns="25939" rIns="306507" bIns="25939" numCol="1" spcCol="1270" anchor="ctr" anchorCtr="0">
            <a:noAutofit/>
          </a:bodyPr>
          <a:lstStyle/>
          <a:p>
            <a:pPr marL="0" lvl="0" indent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800" b="1" kern="1200">
                <a:solidFill>
                  <a:schemeClr val="bg1"/>
                </a:solidFill>
              </a:rPr>
              <a:t>No need to purchase additional insurance</a:t>
            </a:r>
          </a:p>
        </p:txBody>
      </p:sp>
    </p:spTree>
    <p:extLst>
      <p:ext uri="{BB962C8B-B14F-4D97-AF65-F5344CB8AC3E}">
        <p14:creationId xmlns:p14="http://schemas.microsoft.com/office/powerpoint/2010/main" val="336542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11" grpId="0" animBg="1"/>
      <p:bldP spid="12" grpId="0" uiExpand="1" build="p" animBg="1"/>
      <p:bldP spid="13" grpId="0" animBg="1"/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A4CCE3-5D52-F94D-8459-BCFBA96AC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HR 1976: The Medicare for All Act of 2021 makes</a:t>
            </a:r>
            <a:br>
              <a:rPr lang="en-US" sz="3100" dirty="0"/>
            </a:br>
            <a:r>
              <a:rPr lang="en-US" dirty="0">
                <a:solidFill>
                  <a:srgbClr val="FFFF00"/>
                </a:solidFill>
              </a:rPr>
              <a:t>Healthcare Affordable for the Nation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A6E98-6066-9648-8593-94799BABA4E9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Virtually unchanged from the Medicare for All Act of 2019 (HR 1384)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779AC4BC-77E0-E74B-9BDE-2F5BF7C64DE5}"/>
              </a:ext>
            </a:extLst>
          </p:cNvPr>
          <p:cNvSpPr/>
          <p:nvPr/>
        </p:nvSpPr>
        <p:spPr>
          <a:xfrm>
            <a:off x="705852" y="1690688"/>
            <a:ext cx="5205139" cy="1185034"/>
          </a:xfrm>
          <a:custGeom>
            <a:avLst/>
            <a:gdLst>
              <a:gd name="connsiteX0" fmla="*/ 0 w 4913783"/>
              <a:gd name="connsiteY0" fmla="*/ 0 h 1200112"/>
              <a:gd name="connsiteX1" fmla="*/ 4913783 w 4913783"/>
              <a:gd name="connsiteY1" fmla="*/ 0 h 1200112"/>
              <a:gd name="connsiteX2" fmla="*/ 4913783 w 4913783"/>
              <a:gd name="connsiteY2" fmla="*/ 1200112 h 1200112"/>
              <a:gd name="connsiteX3" fmla="*/ 0 w 4913783"/>
              <a:gd name="connsiteY3" fmla="*/ 1200112 h 1200112"/>
              <a:gd name="connsiteX4" fmla="*/ 0 w 4913783"/>
              <a:gd name="connsiteY4" fmla="*/ 0 h 1200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1200112">
                <a:moveTo>
                  <a:pt x="0" y="0"/>
                </a:moveTo>
                <a:lnTo>
                  <a:pt x="4913783" y="0"/>
                </a:lnTo>
                <a:lnTo>
                  <a:pt x="4913783" y="1200112"/>
                </a:lnTo>
                <a:lnTo>
                  <a:pt x="0" y="1200112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130048" rIns="227584" bIns="130048" numCol="1" spcCol="1270" anchor="ctr" anchorCtr="0">
            <a:noAutofit/>
          </a:bodyPr>
          <a:lstStyle/>
          <a:p>
            <a:pPr marL="0" lvl="0" indent="0" algn="ctr" defTabSz="14224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3200" b="1" kern="1200" dirty="0"/>
              <a:t>Administrative </a:t>
            </a:r>
          </a:p>
          <a:p>
            <a:pPr marL="0" lvl="0" indent="0" algn="ctr" defTabSz="14224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3200" b="1" kern="1200" dirty="0"/>
              <a:t>Efficiency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8F64A948-05CB-0948-8BB8-0AB2B000B1F4}"/>
              </a:ext>
            </a:extLst>
          </p:cNvPr>
          <p:cNvSpPr/>
          <p:nvPr/>
        </p:nvSpPr>
        <p:spPr>
          <a:xfrm>
            <a:off x="705852" y="2875722"/>
            <a:ext cx="5205139" cy="2994992"/>
          </a:xfrm>
          <a:custGeom>
            <a:avLst/>
            <a:gdLst>
              <a:gd name="connsiteX0" fmla="*/ 0 w 4913783"/>
              <a:gd name="connsiteY0" fmla="*/ 0 h 2332821"/>
              <a:gd name="connsiteX1" fmla="*/ 4913783 w 4913783"/>
              <a:gd name="connsiteY1" fmla="*/ 0 h 2332821"/>
              <a:gd name="connsiteX2" fmla="*/ 4913783 w 4913783"/>
              <a:gd name="connsiteY2" fmla="*/ 2332821 h 2332821"/>
              <a:gd name="connsiteX3" fmla="*/ 0 w 4913783"/>
              <a:gd name="connsiteY3" fmla="*/ 2332821 h 2332821"/>
              <a:gd name="connsiteX4" fmla="*/ 0 w 4913783"/>
              <a:gd name="connsiteY4" fmla="*/ 0 h 233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2332821">
                <a:moveTo>
                  <a:pt x="0" y="0"/>
                </a:moveTo>
                <a:lnTo>
                  <a:pt x="4913783" y="0"/>
                </a:lnTo>
                <a:lnTo>
                  <a:pt x="4913783" y="2332821"/>
                </a:lnTo>
                <a:lnTo>
                  <a:pt x="0" y="23328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2014" tIns="112014" rIns="149352" bIns="168021" numCol="1" spcCol="1270" anchor="t" anchorCtr="0">
            <a:noAutofit/>
          </a:bodyPr>
          <a:lstStyle/>
          <a:p>
            <a:pPr marL="228600" lvl="1" indent="-228600" algn="l" defTabSz="93345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2800" dirty="0"/>
              <a:t>E</a:t>
            </a:r>
            <a:r>
              <a:rPr lang="en-US" sz="2800" kern="1200" dirty="0"/>
              <a:t>liminate the waste and profits of commercial insurance</a:t>
            </a:r>
          </a:p>
          <a:p>
            <a:pPr marL="228600" lvl="1" indent="-228600" algn="l" defTabSz="93345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2800" dirty="0"/>
              <a:t>S</a:t>
            </a:r>
            <a:r>
              <a:rPr lang="en-US" sz="2800" kern="1200" dirty="0"/>
              <a:t>treamline the administrative and billing burden on doctors and hospitals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75AFE01-B948-A44A-9951-7E90D71A2B4D}"/>
              </a:ext>
            </a:extLst>
          </p:cNvPr>
          <p:cNvSpPr/>
          <p:nvPr/>
        </p:nvSpPr>
        <p:spPr>
          <a:xfrm>
            <a:off x="6281009" y="1690688"/>
            <a:ext cx="5205139" cy="1185034"/>
          </a:xfrm>
          <a:custGeom>
            <a:avLst/>
            <a:gdLst>
              <a:gd name="connsiteX0" fmla="*/ 0 w 4913783"/>
              <a:gd name="connsiteY0" fmla="*/ 0 h 1200112"/>
              <a:gd name="connsiteX1" fmla="*/ 4913783 w 4913783"/>
              <a:gd name="connsiteY1" fmla="*/ 0 h 1200112"/>
              <a:gd name="connsiteX2" fmla="*/ 4913783 w 4913783"/>
              <a:gd name="connsiteY2" fmla="*/ 1200112 h 1200112"/>
              <a:gd name="connsiteX3" fmla="*/ 0 w 4913783"/>
              <a:gd name="connsiteY3" fmla="*/ 1200112 h 1200112"/>
              <a:gd name="connsiteX4" fmla="*/ 0 w 4913783"/>
              <a:gd name="connsiteY4" fmla="*/ 0 h 1200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1200112">
                <a:moveTo>
                  <a:pt x="0" y="0"/>
                </a:moveTo>
                <a:lnTo>
                  <a:pt x="4913783" y="0"/>
                </a:lnTo>
                <a:lnTo>
                  <a:pt x="4913783" y="1200112"/>
                </a:lnTo>
                <a:lnTo>
                  <a:pt x="0" y="1200112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130048" rIns="227584" bIns="130048" numCol="1" spcCol="1270" anchor="ctr" anchorCtr="0">
            <a:noAutofit/>
          </a:bodyPr>
          <a:lstStyle/>
          <a:p>
            <a:pPr marL="0" lvl="0" indent="0" algn="ctr" defTabSz="14224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3200" b="1" kern="1200" dirty="0"/>
              <a:t>Reduced Prices for </a:t>
            </a:r>
          </a:p>
          <a:p>
            <a:pPr marL="0" lvl="0" indent="0" algn="ctr" defTabSz="14224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3200" b="1" kern="1200" dirty="0"/>
              <a:t>Drugs and Devices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C145097D-DD2B-3643-8683-D8749A1B9FD7}"/>
              </a:ext>
            </a:extLst>
          </p:cNvPr>
          <p:cNvSpPr/>
          <p:nvPr/>
        </p:nvSpPr>
        <p:spPr>
          <a:xfrm>
            <a:off x="6281009" y="2875722"/>
            <a:ext cx="5205139" cy="2994992"/>
          </a:xfrm>
          <a:custGeom>
            <a:avLst/>
            <a:gdLst>
              <a:gd name="connsiteX0" fmla="*/ 0 w 4913783"/>
              <a:gd name="connsiteY0" fmla="*/ 0 h 2332821"/>
              <a:gd name="connsiteX1" fmla="*/ 4913783 w 4913783"/>
              <a:gd name="connsiteY1" fmla="*/ 0 h 2332821"/>
              <a:gd name="connsiteX2" fmla="*/ 4913783 w 4913783"/>
              <a:gd name="connsiteY2" fmla="*/ 2332821 h 2332821"/>
              <a:gd name="connsiteX3" fmla="*/ 0 w 4913783"/>
              <a:gd name="connsiteY3" fmla="*/ 2332821 h 2332821"/>
              <a:gd name="connsiteX4" fmla="*/ 0 w 4913783"/>
              <a:gd name="connsiteY4" fmla="*/ 0 h 233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2332821">
                <a:moveTo>
                  <a:pt x="0" y="0"/>
                </a:moveTo>
                <a:lnTo>
                  <a:pt x="4913783" y="0"/>
                </a:lnTo>
                <a:lnTo>
                  <a:pt x="4913783" y="2332821"/>
                </a:lnTo>
                <a:lnTo>
                  <a:pt x="0" y="23328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2014" tIns="112014" rIns="149352" bIns="168021" numCol="1" spcCol="1270" anchor="t" anchorCtr="0">
            <a:noAutofit/>
          </a:bodyPr>
          <a:lstStyle/>
          <a:p>
            <a:pPr marL="228600" lvl="1" indent="-228600" algn="l" defTabSz="93345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2800" dirty="0"/>
              <a:t>Meaningfully negotiate prices on behalf of all Americans</a:t>
            </a:r>
          </a:p>
          <a:p>
            <a:pPr marL="228600" lvl="1" indent="-228600" algn="l" defTabSz="93345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2800" dirty="0"/>
              <a:t>O</a:t>
            </a:r>
            <a:r>
              <a:rPr lang="en-US" sz="2800" kern="1200" dirty="0"/>
              <a:t>verride drug patents if and when necessary</a:t>
            </a:r>
          </a:p>
        </p:txBody>
      </p:sp>
    </p:spTree>
    <p:extLst>
      <p:ext uri="{BB962C8B-B14F-4D97-AF65-F5344CB8AC3E}">
        <p14:creationId xmlns:p14="http://schemas.microsoft.com/office/powerpoint/2010/main" val="405532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uiExpand="1" build="p" animBg="1"/>
      <p:bldP spid="9" grpId="0" animBg="1"/>
      <p:bldP spid="10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A4CCE3-5D52-F94D-8459-BCFBA96AC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HR 1976: The Medicare for All Act of 2021 creates</a:t>
            </a:r>
            <a:br>
              <a:rPr lang="en-US" sz="3100" dirty="0"/>
            </a:br>
            <a:r>
              <a:rPr lang="en-US" dirty="0">
                <a:solidFill>
                  <a:srgbClr val="FFFF00"/>
                </a:solidFill>
              </a:rPr>
              <a:t>Global Budgets for Hospitals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A6E98-6066-9648-8593-94799BABA4E9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Virtually unchanged from the Medicare for All Act of 2019 (HR 1384)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7DE319FF-6F11-0644-9463-C7A168B719BE}"/>
              </a:ext>
            </a:extLst>
          </p:cNvPr>
          <p:cNvSpPr/>
          <p:nvPr/>
        </p:nvSpPr>
        <p:spPr>
          <a:xfrm>
            <a:off x="362673" y="1690688"/>
            <a:ext cx="5168883" cy="748800"/>
          </a:xfrm>
          <a:custGeom>
            <a:avLst/>
            <a:gdLst>
              <a:gd name="connsiteX0" fmla="*/ 0 w 4913783"/>
              <a:gd name="connsiteY0" fmla="*/ 0 h 748800"/>
              <a:gd name="connsiteX1" fmla="*/ 4913783 w 4913783"/>
              <a:gd name="connsiteY1" fmla="*/ 0 h 748800"/>
              <a:gd name="connsiteX2" fmla="*/ 4913783 w 4913783"/>
              <a:gd name="connsiteY2" fmla="*/ 748800 h 748800"/>
              <a:gd name="connsiteX3" fmla="*/ 0 w 4913783"/>
              <a:gd name="connsiteY3" fmla="*/ 748800 h 748800"/>
              <a:gd name="connsiteX4" fmla="*/ 0 w 4913783"/>
              <a:gd name="connsiteY4" fmla="*/ 0 h 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748800">
                <a:moveTo>
                  <a:pt x="0" y="0"/>
                </a:moveTo>
                <a:lnTo>
                  <a:pt x="4913783" y="0"/>
                </a:lnTo>
                <a:lnTo>
                  <a:pt x="4913783" y="748800"/>
                </a:lnTo>
                <a:lnTo>
                  <a:pt x="0" y="74880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9136" tIns="113792" rIns="199136" bIns="113792" numCol="1" spcCol="1270" anchor="ctr" anchorCtr="0">
            <a:noAutofit/>
          </a:bodyPr>
          <a:lstStyle/>
          <a:p>
            <a:pPr marL="0" lvl="0" indent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800" b="1" kern="1200" dirty="0"/>
              <a:t>Hospital Financing </a:t>
            </a:r>
            <a:r>
              <a:rPr lang="en-US" sz="2800" b="1" i="1" kern="1200" dirty="0"/>
              <a:t>Today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24FAD1E1-FE3E-6746-B47D-2D3152A6BA31}"/>
              </a:ext>
            </a:extLst>
          </p:cNvPr>
          <p:cNvSpPr/>
          <p:nvPr/>
        </p:nvSpPr>
        <p:spPr>
          <a:xfrm>
            <a:off x="362673" y="2439487"/>
            <a:ext cx="5168883" cy="3449684"/>
          </a:xfrm>
          <a:custGeom>
            <a:avLst/>
            <a:gdLst>
              <a:gd name="connsiteX0" fmla="*/ 0 w 4913783"/>
              <a:gd name="connsiteY0" fmla="*/ 0 h 2854800"/>
              <a:gd name="connsiteX1" fmla="*/ 4913783 w 4913783"/>
              <a:gd name="connsiteY1" fmla="*/ 0 h 2854800"/>
              <a:gd name="connsiteX2" fmla="*/ 4913783 w 4913783"/>
              <a:gd name="connsiteY2" fmla="*/ 2854800 h 2854800"/>
              <a:gd name="connsiteX3" fmla="*/ 0 w 4913783"/>
              <a:gd name="connsiteY3" fmla="*/ 2854800 h 2854800"/>
              <a:gd name="connsiteX4" fmla="*/ 0 w 4913783"/>
              <a:gd name="connsiteY4" fmla="*/ 0 h 285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2854800">
                <a:moveTo>
                  <a:pt x="0" y="0"/>
                </a:moveTo>
                <a:lnTo>
                  <a:pt x="4913783" y="0"/>
                </a:lnTo>
                <a:lnTo>
                  <a:pt x="4913783" y="2854800"/>
                </a:lnTo>
                <a:lnTo>
                  <a:pt x="0" y="28548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1">
                <a:tint val="40000"/>
                <a:hueOff val="0"/>
                <a:satOff val="0"/>
                <a:lumOff val="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8684" tIns="138684" rIns="184912" bIns="208026" numCol="1" spcCol="1270" anchor="t" anchorCtr="0">
            <a:noAutofit/>
          </a:bodyPr>
          <a:lstStyle/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2800" kern="1200" dirty="0"/>
              <a:t>Hospitals chase the </a:t>
            </a:r>
            <a:r>
              <a:rPr lang="en-US" sz="2800" b="1" kern="1200" dirty="0"/>
              <a:t>most lucrative</a:t>
            </a:r>
            <a:r>
              <a:rPr lang="en-US" sz="2800" kern="1200" dirty="0"/>
              <a:t> procedures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2800" dirty="0"/>
              <a:t>Hospitals invest in the </a:t>
            </a:r>
            <a:r>
              <a:rPr lang="en-US" sz="2800" b="1" dirty="0"/>
              <a:t>most profitable</a:t>
            </a:r>
            <a:r>
              <a:rPr lang="en-US" sz="2800" dirty="0"/>
              <a:t> services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2800" kern="1200" dirty="0"/>
              <a:t>Hospitals “optimize” billing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2800" dirty="0"/>
              <a:t>Pandemic created a </a:t>
            </a:r>
            <a:r>
              <a:rPr lang="en-US" sz="2800" b="1" kern="1200" dirty="0"/>
              <a:t>fiscal emergency</a:t>
            </a:r>
            <a:r>
              <a:rPr lang="en-US" sz="2800" kern="1200" dirty="0"/>
              <a:t> for hospitals</a:t>
            </a: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405022EF-6281-9240-821C-358D4BD7535E}"/>
              </a:ext>
            </a:extLst>
          </p:cNvPr>
          <p:cNvSpPr/>
          <p:nvPr/>
        </p:nvSpPr>
        <p:spPr>
          <a:xfrm>
            <a:off x="5836356" y="1690688"/>
            <a:ext cx="5992972" cy="748800"/>
          </a:xfrm>
          <a:custGeom>
            <a:avLst/>
            <a:gdLst>
              <a:gd name="connsiteX0" fmla="*/ 0 w 4913783"/>
              <a:gd name="connsiteY0" fmla="*/ 0 h 748800"/>
              <a:gd name="connsiteX1" fmla="*/ 4913783 w 4913783"/>
              <a:gd name="connsiteY1" fmla="*/ 0 h 748800"/>
              <a:gd name="connsiteX2" fmla="*/ 4913783 w 4913783"/>
              <a:gd name="connsiteY2" fmla="*/ 748800 h 748800"/>
              <a:gd name="connsiteX3" fmla="*/ 0 w 4913783"/>
              <a:gd name="connsiteY3" fmla="*/ 748800 h 748800"/>
              <a:gd name="connsiteX4" fmla="*/ 0 w 4913783"/>
              <a:gd name="connsiteY4" fmla="*/ 0 h 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748800">
                <a:moveTo>
                  <a:pt x="0" y="0"/>
                </a:moveTo>
                <a:lnTo>
                  <a:pt x="4913783" y="0"/>
                </a:lnTo>
                <a:lnTo>
                  <a:pt x="4913783" y="748800"/>
                </a:lnTo>
                <a:lnTo>
                  <a:pt x="0" y="74880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9136" tIns="113792" rIns="199136" bIns="113792" numCol="1" spcCol="1270" anchor="ctr" anchorCtr="0">
            <a:noAutofit/>
          </a:bodyPr>
          <a:lstStyle/>
          <a:p>
            <a:pPr marL="0" lvl="0" indent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800" b="1" kern="1200" dirty="0"/>
              <a:t>Medicare for All </a:t>
            </a:r>
            <a:r>
              <a:rPr lang="en-US" sz="2800" b="1" dirty="0"/>
              <a:t>Global Budgets</a:t>
            </a:r>
            <a:endParaRPr lang="en-US" sz="2800" b="1" kern="1200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A6D5641-7F93-614D-8126-A25EE50481CE}"/>
              </a:ext>
            </a:extLst>
          </p:cNvPr>
          <p:cNvSpPr/>
          <p:nvPr/>
        </p:nvSpPr>
        <p:spPr>
          <a:xfrm>
            <a:off x="5836356" y="2439487"/>
            <a:ext cx="5992972" cy="3449684"/>
          </a:xfrm>
          <a:custGeom>
            <a:avLst/>
            <a:gdLst>
              <a:gd name="connsiteX0" fmla="*/ 0 w 4913783"/>
              <a:gd name="connsiteY0" fmla="*/ 0 h 2854800"/>
              <a:gd name="connsiteX1" fmla="*/ 4913783 w 4913783"/>
              <a:gd name="connsiteY1" fmla="*/ 0 h 2854800"/>
              <a:gd name="connsiteX2" fmla="*/ 4913783 w 4913783"/>
              <a:gd name="connsiteY2" fmla="*/ 2854800 h 2854800"/>
              <a:gd name="connsiteX3" fmla="*/ 0 w 4913783"/>
              <a:gd name="connsiteY3" fmla="*/ 2854800 h 2854800"/>
              <a:gd name="connsiteX4" fmla="*/ 0 w 4913783"/>
              <a:gd name="connsiteY4" fmla="*/ 0 h 285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2854800">
                <a:moveTo>
                  <a:pt x="0" y="0"/>
                </a:moveTo>
                <a:lnTo>
                  <a:pt x="4913783" y="0"/>
                </a:lnTo>
                <a:lnTo>
                  <a:pt x="4913783" y="2854800"/>
                </a:lnTo>
                <a:lnTo>
                  <a:pt x="0" y="28548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1">
                <a:tint val="40000"/>
                <a:hueOff val="0"/>
                <a:satOff val="0"/>
                <a:lumOff val="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8684" tIns="138684" rIns="184912" bIns="208026" numCol="1" spcCol="1270" anchor="t" anchorCtr="0">
            <a:noAutofit/>
          </a:bodyPr>
          <a:lstStyle/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2800" dirty="0"/>
              <a:t>Hospitals each paid with a predictable </a:t>
            </a:r>
            <a:r>
              <a:rPr lang="en-US" sz="2800" b="1" dirty="0"/>
              <a:t>g</a:t>
            </a:r>
            <a:r>
              <a:rPr lang="en-US" sz="2800" b="1" kern="1200" dirty="0"/>
              <a:t>lobal budget</a:t>
            </a:r>
            <a:endParaRPr lang="en-US" sz="2800" kern="1200" dirty="0"/>
          </a:p>
          <a:p>
            <a:pPr marL="228600" lvl="1" indent="-228600" defTabSz="11557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en-US" sz="2800" dirty="0"/>
              <a:t>Hospitals no longer hunt for the most profitable interventions</a:t>
            </a:r>
          </a:p>
          <a:p>
            <a:pPr marL="228600" lvl="1" indent="-228600" defTabSz="11557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en-US" sz="2800" dirty="0"/>
              <a:t>Hospital </a:t>
            </a:r>
            <a:r>
              <a:rPr lang="en-US" sz="2800" b="1" dirty="0"/>
              <a:t>resources aligned </a:t>
            </a:r>
            <a:r>
              <a:rPr lang="en-US" sz="2800" dirty="0"/>
              <a:t>with the community’s health needs </a:t>
            </a:r>
          </a:p>
          <a:p>
            <a:pPr marL="228600" lvl="1" indent="-228600" defTabSz="11557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en-US" sz="2800" dirty="0"/>
              <a:t>Reduces hospital </a:t>
            </a:r>
            <a:r>
              <a:rPr lang="en-US" sz="2800" b="1" dirty="0"/>
              <a:t>overhead</a:t>
            </a:r>
            <a:endParaRPr lang="en-US" sz="2800" b="1" kern="1200" dirty="0"/>
          </a:p>
        </p:txBody>
      </p:sp>
    </p:spTree>
    <p:extLst>
      <p:ext uri="{BB962C8B-B14F-4D97-AF65-F5344CB8AC3E}">
        <p14:creationId xmlns:p14="http://schemas.microsoft.com/office/powerpoint/2010/main" val="106463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uiExpand="1" build="p" animBg="1"/>
      <p:bldP spid="13" grpId="0" animBg="1"/>
      <p:bldP spid="14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A4CCE3-5D52-F94D-8459-BCFBA96AC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HR 1976: The Medicare for All Act of 2021</a:t>
            </a:r>
            <a:br>
              <a:rPr lang="en-US" sz="3100" dirty="0"/>
            </a:br>
            <a:r>
              <a:rPr lang="en-US" dirty="0">
                <a:solidFill>
                  <a:srgbClr val="FFFF00"/>
                </a:solidFill>
              </a:rPr>
              <a:t>Promotes Health Equity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A6E98-6066-9648-8593-94799BABA4E9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Largely new language as compared to the Medicare for All Act of 2019 (HR 1384)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888F04D2-A54C-FE4E-8571-636F9882FC8F}"/>
              </a:ext>
            </a:extLst>
          </p:cNvPr>
          <p:cNvSpPr/>
          <p:nvPr/>
        </p:nvSpPr>
        <p:spPr>
          <a:xfrm>
            <a:off x="362672" y="1690687"/>
            <a:ext cx="4335451" cy="1018644"/>
          </a:xfrm>
          <a:custGeom>
            <a:avLst/>
            <a:gdLst>
              <a:gd name="connsiteX0" fmla="*/ 0 w 4913783"/>
              <a:gd name="connsiteY0" fmla="*/ 0 h 748800"/>
              <a:gd name="connsiteX1" fmla="*/ 4913783 w 4913783"/>
              <a:gd name="connsiteY1" fmla="*/ 0 h 748800"/>
              <a:gd name="connsiteX2" fmla="*/ 4913783 w 4913783"/>
              <a:gd name="connsiteY2" fmla="*/ 748800 h 748800"/>
              <a:gd name="connsiteX3" fmla="*/ 0 w 4913783"/>
              <a:gd name="connsiteY3" fmla="*/ 748800 h 748800"/>
              <a:gd name="connsiteX4" fmla="*/ 0 w 4913783"/>
              <a:gd name="connsiteY4" fmla="*/ 0 h 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748800">
                <a:moveTo>
                  <a:pt x="0" y="0"/>
                </a:moveTo>
                <a:lnTo>
                  <a:pt x="4913783" y="0"/>
                </a:lnTo>
                <a:lnTo>
                  <a:pt x="4913783" y="748800"/>
                </a:lnTo>
                <a:lnTo>
                  <a:pt x="0" y="74880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9136" tIns="113792" rIns="199136" bIns="113792" numCol="1" spcCol="1270" anchor="ctr" anchorCtr="0">
            <a:noAutofit/>
          </a:bodyPr>
          <a:lstStyle/>
          <a:p>
            <a:pPr marL="0" lvl="0" indent="0" algn="ctr" defTabSz="1244600">
              <a:spcBef>
                <a:spcPct val="0"/>
              </a:spcBef>
              <a:buNone/>
            </a:pPr>
            <a:r>
              <a:rPr lang="en-US" sz="3200" b="1" kern="1200" dirty="0"/>
              <a:t>New Office of Health Equity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2327BF91-AF54-9348-B693-54C142792763}"/>
              </a:ext>
            </a:extLst>
          </p:cNvPr>
          <p:cNvSpPr/>
          <p:nvPr/>
        </p:nvSpPr>
        <p:spPr>
          <a:xfrm>
            <a:off x="362672" y="2709331"/>
            <a:ext cx="4335451" cy="3179839"/>
          </a:xfrm>
          <a:custGeom>
            <a:avLst/>
            <a:gdLst>
              <a:gd name="connsiteX0" fmla="*/ 0 w 4913783"/>
              <a:gd name="connsiteY0" fmla="*/ 0 h 2854800"/>
              <a:gd name="connsiteX1" fmla="*/ 4913783 w 4913783"/>
              <a:gd name="connsiteY1" fmla="*/ 0 h 2854800"/>
              <a:gd name="connsiteX2" fmla="*/ 4913783 w 4913783"/>
              <a:gd name="connsiteY2" fmla="*/ 2854800 h 2854800"/>
              <a:gd name="connsiteX3" fmla="*/ 0 w 4913783"/>
              <a:gd name="connsiteY3" fmla="*/ 2854800 h 2854800"/>
              <a:gd name="connsiteX4" fmla="*/ 0 w 4913783"/>
              <a:gd name="connsiteY4" fmla="*/ 0 h 285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2854800">
                <a:moveTo>
                  <a:pt x="0" y="0"/>
                </a:moveTo>
                <a:lnTo>
                  <a:pt x="4913783" y="0"/>
                </a:lnTo>
                <a:lnTo>
                  <a:pt x="4913783" y="2854800"/>
                </a:lnTo>
                <a:lnTo>
                  <a:pt x="0" y="28548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1">
                <a:tint val="40000"/>
                <a:hueOff val="0"/>
                <a:satOff val="0"/>
                <a:lumOff val="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8684" tIns="138684" rIns="184912" bIns="208026" numCol="1" spcCol="1270" anchor="t" anchorCtr="0">
            <a:noAutofit/>
          </a:bodyPr>
          <a:lstStyle/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3200" dirty="0"/>
              <a:t>Publicly t</a:t>
            </a:r>
            <a:r>
              <a:rPr lang="en-US" sz="3200" kern="1200" dirty="0"/>
              <a:t>rack health outcomes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3200" dirty="0"/>
              <a:t>Address disparities</a:t>
            </a:r>
          </a:p>
          <a:p>
            <a:pPr marL="228600" lvl="1" indent="-228600" algn="l" defTabSz="11557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3200" kern="1200" dirty="0"/>
              <a:t>Promote primary care for underserved populations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77FD5737-7B59-6747-B6D8-BE9A71794F87}"/>
              </a:ext>
            </a:extLst>
          </p:cNvPr>
          <p:cNvSpPr/>
          <p:nvPr/>
        </p:nvSpPr>
        <p:spPr>
          <a:xfrm>
            <a:off x="8441382" y="1690687"/>
            <a:ext cx="3383280" cy="1018645"/>
          </a:xfrm>
          <a:custGeom>
            <a:avLst/>
            <a:gdLst>
              <a:gd name="connsiteX0" fmla="*/ 0 w 4913783"/>
              <a:gd name="connsiteY0" fmla="*/ 0 h 748800"/>
              <a:gd name="connsiteX1" fmla="*/ 4913783 w 4913783"/>
              <a:gd name="connsiteY1" fmla="*/ 0 h 748800"/>
              <a:gd name="connsiteX2" fmla="*/ 4913783 w 4913783"/>
              <a:gd name="connsiteY2" fmla="*/ 748800 h 748800"/>
              <a:gd name="connsiteX3" fmla="*/ 0 w 4913783"/>
              <a:gd name="connsiteY3" fmla="*/ 748800 h 748800"/>
              <a:gd name="connsiteX4" fmla="*/ 0 w 4913783"/>
              <a:gd name="connsiteY4" fmla="*/ 0 h 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748800">
                <a:moveTo>
                  <a:pt x="0" y="0"/>
                </a:moveTo>
                <a:lnTo>
                  <a:pt x="4913783" y="0"/>
                </a:lnTo>
                <a:lnTo>
                  <a:pt x="4913783" y="748800"/>
                </a:lnTo>
                <a:lnTo>
                  <a:pt x="0" y="74880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9136" tIns="113792" rIns="199136" bIns="113792" numCol="1" spcCol="1270" anchor="ctr" anchorCtr="0">
            <a:noAutofit/>
          </a:bodyPr>
          <a:lstStyle/>
          <a:p>
            <a:pPr marL="0" lvl="0" indent="0" algn="ctr" defTabSz="1244600">
              <a:spcBef>
                <a:spcPct val="0"/>
              </a:spcBef>
              <a:buNone/>
            </a:pPr>
            <a:r>
              <a:rPr lang="en-US" sz="3200" b="1" kern="1200" dirty="0"/>
              <a:t>Protected Populations</a:t>
            </a: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7267CB96-7441-7542-845D-E4B005CFA049}"/>
              </a:ext>
            </a:extLst>
          </p:cNvPr>
          <p:cNvSpPr/>
          <p:nvPr/>
        </p:nvSpPr>
        <p:spPr>
          <a:xfrm>
            <a:off x="8441382" y="2709331"/>
            <a:ext cx="3383280" cy="3179839"/>
          </a:xfrm>
          <a:custGeom>
            <a:avLst/>
            <a:gdLst>
              <a:gd name="connsiteX0" fmla="*/ 0 w 4913783"/>
              <a:gd name="connsiteY0" fmla="*/ 0 h 2854800"/>
              <a:gd name="connsiteX1" fmla="*/ 4913783 w 4913783"/>
              <a:gd name="connsiteY1" fmla="*/ 0 h 2854800"/>
              <a:gd name="connsiteX2" fmla="*/ 4913783 w 4913783"/>
              <a:gd name="connsiteY2" fmla="*/ 2854800 h 2854800"/>
              <a:gd name="connsiteX3" fmla="*/ 0 w 4913783"/>
              <a:gd name="connsiteY3" fmla="*/ 2854800 h 2854800"/>
              <a:gd name="connsiteX4" fmla="*/ 0 w 4913783"/>
              <a:gd name="connsiteY4" fmla="*/ 0 h 285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2854800">
                <a:moveTo>
                  <a:pt x="0" y="0"/>
                </a:moveTo>
                <a:lnTo>
                  <a:pt x="4913783" y="0"/>
                </a:lnTo>
                <a:lnTo>
                  <a:pt x="4913783" y="2854800"/>
                </a:lnTo>
                <a:lnTo>
                  <a:pt x="0" y="28548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1">
                <a:tint val="40000"/>
                <a:hueOff val="0"/>
                <a:satOff val="0"/>
                <a:lumOff val="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8684" tIns="138684" rIns="184912" bIns="208026" numCol="1" spcCol="1270" anchor="t" anchorCtr="0">
            <a:noAutofit/>
          </a:bodyPr>
          <a:lstStyle/>
          <a:p>
            <a:pPr marL="234950" lvl="1" indent="-234950" algn="l" defTabSz="11557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kern="1200" dirty="0"/>
              <a:t>Preserves the VA, Indian Health, and Tricare</a:t>
            </a:r>
          </a:p>
          <a:p>
            <a:pPr marL="234950" lvl="1" indent="-234950" algn="l" defTabSz="11557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Overrides Hyde amendment</a:t>
            </a:r>
            <a:endParaRPr lang="en-US" sz="3200" kern="1200" dirty="0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E3A3C3CD-D412-E844-A363-772AE53C978D}"/>
              </a:ext>
            </a:extLst>
          </p:cNvPr>
          <p:cNvSpPr/>
          <p:nvPr/>
        </p:nvSpPr>
        <p:spPr>
          <a:xfrm>
            <a:off x="4879360" y="1690687"/>
            <a:ext cx="3383280" cy="1018645"/>
          </a:xfrm>
          <a:custGeom>
            <a:avLst/>
            <a:gdLst>
              <a:gd name="connsiteX0" fmla="*/ 0 w 4913783"/>
              <a:gd name="connsiteY0" fmla="*/ 0 h 748800"/>
              <a:gd name="connsiteX1" fmla="*/ 4913783 w 4913783"/>
              <a:gd name="connsiteY1" fmla="*/ 0 h 748800"/>
              <a:gd name="connsiteX2" fmla="*/ 4913783 w 4913783"/>
              <a:gd name="connsiteY2" fmla="*/ 748800 h 748800"/>
              <a:gd name="connsiteX3" fmla="*/ 0 w 4913783"/>
              <a:gd name="connsiteY3" fmla="*/ 748800 h 748800"/>
              <a:gd name="connsiteX4" fmla="*/ 0 w 4913783"/>
              <a:gd name="connsiteY4" fmla="*/ 0 h 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748800">
                <a:moveTo>
                  <a:pt x="0" y="0"/>
                </a:moveTo>
                <a:lnTo>
                  <a:pt x="4913783" y="0"/>
                </a:lnTo>
                <a:lnTo>
                  <a:pt x="4913783" y="748800"/>
                </a:lnTo>
                <a:lnTo>
                  <a:pt x="0" y="74880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9136" tIns="113792" rIns="199136" bIns="113792" numCol="1" spcCol="1270" anchor="ctr" anchorCtr="0">
            <a:noAutofit/>
          </a:bodyPr>
          <a:lstStyle/>
          <a:p>
            <a:pPr marL="0" lvl="0" indent="0" algn="ctr" defTabSz="1244600">
              <a:spcBef>
                <a:spcPct val="0"/>
              </a:spcBef>
              <a:buNone/>
            </a:pPr>
            <a:r>
              <a:rPr lang="en-US" sz="3200" b="1" kern="1200" dirty="0"/>
              <a:t>Significant New Funding</a:t>
            </a: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5C2FC332-7F59-A74B-9B1D-0D2C78FACA4D}"/>
              </a:ext>
            </a:extLst>
          </p:cNvPr>
          <p:cNvSpPr/>
          <p:nvPr/>
        </p:nvSpPr>
        <p:spPr>
          <a:xfrm>
            <a:off x="4879360" y="2709331"/>
            <a:ext cx="3383280" cy="3179839"/>
          </a:xfrm>
          <a:custGeom>
            <a:avLst/>
            <a:gdLst>
              <a:gd name="connsiteX0" fmla="*/ 0 w 4913783"/>
              <a:gd name="connsiteY0" fmla="*/ 0 h 2854800"/>
              <a:gd name="connsiteX1" fmla="*/ 4913783 w 4913783"/>
              <a:gd name="connsiteY1" fmla="*/ 0 h 2854800"/>
              <a:gd name="connsiteX2" fmla="*/ 4913783 w 4913783"/>
              <a:gd name="connsiteY2" fmla="*/ 2854800 h 2854800"/>
              <a:gd name="connsiteX3" fmla="*/ 0 w 4913783"/>
              <a:gd name="connsiteY3" fmla="*/ 2854800 h 2854800"/>
              <a:gd name="connsiteX4" fmla="*/ 0 w 4913783"/>
              <a:gd name="connsiteY4" fmla="*/ 0 h 285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2854800">
                <a:moveTo>
                  <a:pt x="0" y="0"/>
                </a:moveTo>
                <a:lnTo>
                  <a:pt x="4913783" y="0"/>
                </a:lnTo>
                <a:lnTo>
                  <a:pt x="4913783" y="2854800"/>
                </a:lnTo>
                <a:lnTo>
                  <a:pt x="0" y="28548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1">
                <a:tint val="40000"/>
                <a:hueOff val="0"/>
                <a:satOff val="0"/>
                <a:lumOff val="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8684" tIns="138684" rIns="184912" bIns="208026" numCol="1" spcCol="1270" anchor="t" anchorCtr="0">
            <a:noAutofit/>
          </a:bodyPr>
          <a:lstStyle/>
          <a:p>
            <a:pPr marL="171450" lvl="1" indent="-171450" defTabSz="11557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Needs-based regional resources </a:t>
            </a:r>
            <a:r>
              <a:rPr lang="en-US" sz="3200" kern="1200" dirty="0"/>
              <a:t>for underserved rural and urban communities</a:t>
            </a:r>
          </a:p>
        </p:txBody>
      </p:sp>
    </p:spTree>
    <p:extLst>
      <p:ext uri="{BB962C8B-B14F-4D97-AF65-F5344CB8AC3E}">
        <p14:creationId xmlns:p14="http://schemas.microsoft.com/office/powerpoint/2010/main" val="353073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uiExpand="1" build="p" animBg="1"/>
      <p:bldP spid="10" grpId="0" animBg="1"/>
      <p:bldP spid="15" grpId="0" uiExpand="1" build="p" animBg="1"/>
      <p:bldP spid="16" grpId="0" animBg="1"/>
      <p:bldP spid="17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A4CCE3-5D52-F94D-8459-BCFBA96AC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HR 1976: The Medicare for All Act of 2021 clarifies </a:t>
            </a:r>
            <a:br>
              <a:rPr lang="en-US" sz="3100" dirty="0"/>
            </a:br>
            <a:r>
              <a:rPr lang="en-US" dirty="0">
                <a:solidFill>
                  <a:srgbClr val="FFFF00"/>
                </a:solidFill>
              </a:rPr>
              <a:t>Groups Impacted by Health Disparities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A6E98-6066-9648-8593-94799BABA4E9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Largely new language as compared to the Medicare for All Act of 2019 (HR 1384)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059DBA1A-7FCF-014B-A156-EB917CD298AD}"/>
              </a:ext>
            </a:extLst>
          </p:cNvPr>
          <p:cNvSpPr txBox="1">
            <a:spLocks/>
          </p:cNvSpPr>
          <p:nvPr/>
        </p:nvSpPr>
        <p:spPr>
          <a:xfrm>
            <a:off x="641131" y="1690689"/>
            <a:ext cx="11130455" cy="4326064"/>
          </a:xfrm>
          <a:prstGeom prst="rect">
            <a:avLst/>
          </a:prstGeom>
        </p:spPr>
        <p:txBody>
          <a:bodyPr numCol="3" spcCol="45720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320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/>
              <a:t>Race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/>
              <a:t>Ethnicity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/>
              <a:t>National origin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/>
              <a:t>Major ethnic group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/>
              <a:t>Tribal affiliation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/>
              <a:t>Primary language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/>
              <a:t>English proficiency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/>
              <a:t>Immigration status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/>
              <a:t>Length of stay in the US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/>
              <a:t>Age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/>
              <a:t>Disability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/>
              <a:t>Incarceration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/>
              <a:t>Homelessness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/>
              <a:t>Geography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/>
              <a:t>Socioeconomic status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/>
              <a:t>Sex (including gender identity and sexual orientation)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3868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PNHP Master Templat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008C81"/>
      </a:accent1>
      <a:accent2>
        <a:srgbClr val="9F2936"/>
      </a:accent2>
      <a:accent3>
        <a:srgbClr val="FF9300"/>
      </a:accent3>
      <a:accent4>
        <a:srgbClr val="00539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spcAft>
            <a:spcPts val="1200"/>
          </a:spcAft>
          <a:defRPr sz="2400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36907</TotalTime>
  <Words>1381</Words>
  <Application>Microsoft Macintosh PowerPoint</Application>
  <PresentationFormat>Widescreen</PresentationFormat>
  <Paragraphs>196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The Medicare for All Act of 2021 A primer on HR 1976</vt:lpstr>
      <vt:lpstr>HR 1976: The Medicare for All Act of 2021 Builds on and Improves Previous Bills</vt:lpstr>
      <vt:lpstr>HR 1976: The Medicare for All Act of 2021 creates a National Health Insurance Plan</vt:lpstr>
      <vt:lpstr>HR 1976: The Medicare for All Act of 2021 creates a National Health Insurance Plan</vt:lpstr>
      <vt:lpstr>HR 1976: The Medicare for All Act of 2021 makes Healthcare Affordable for Everyone</vt:lpstr>
      <vt:lpstr>HR 1976: The Medicare for All Act of 2021 makes Healthcare Affordable for the Nation</vt:lpstr>
      <vt:lpstr>HR 1976: The Medicare for All Act of 2021 creates Global Budgets for Hospitals</vt:lpstr>
      <vt:lpstr>HR 1976: The Medicare for All Act of 2021 Promotes Health Equity</vt:lpstr>
      <vt:lpstr>HR 1976: The Medicare for All Act of 2021 clarifies  Groups Impacted by Health Disparities</vt:lpstr>
      <vt:lpstr>HR 1976: The Medicare for All Act of 2021 New Benefits and Preparedness</vt:lpstr>
      <vt:lpstr>HR 1976: The Medicare for All Act of 2021 Protected Populations</vt:lpstr>
      <vt:lpstr>HR 1976: The Medicare for All Act of 2021 Protects Displaced Workers</vt:lpstr>
      <vt:lpstr>HR 1976: The Medicare for All Act of 2021 creates a Two Year Implementation Plan</vt:lpstr>
      <vt:lpstr>HR 1976: The Medicare for All Act of 2021 creates a Medicare Transition Buy-In Option</vt:lpstr>
      <vt:lpstr>Why Single Payer Medicare for All?</vt:lpstr>
      <vt:lpstr>Why Single Payer Medicare for All?</vt:lpstr>
      <vt:lpstr>Physicians for National Health Program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Weisbart</dc:creator>
  <cp:lastModifiedBy>Ed Weisbart</cp:lastModifiedBy>
  <cp:revision>2250</cp:revision>
  <cp:lastPrinted>2019-04-06T23:08:14Z</cp:lastPrinted>
  <dcterms:created xsi:type="dcterms:W3CDTF">2016-11-02T21:04:26Z</dcterms:created>
  <dcterms:modified xsi:type="dcterms:W3CDTF">2021-04-04T23:17:04Z</dcterms:modified>
</cp:coreProperties>
</file>