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59" r:id="rId5"/>
    <p:sldId id="256" r:id="rId6"/>
    <p:sldId id="257" r:id="rId7"/>
    <p:sldId id="258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8" d="100"/>
          <a:sy n="28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3EB6F3B-741E-4EE3-B85E-0DEE36998783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C560677-0F1E-429B-8333-6E08BD93E6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06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D92F32-7FF9-44F6-964E-D5B95F0DDB51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64A1CE3-8BDA-4E3A-B208-54A0DC6D3C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6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F1CD1-D3C9-4718-A687-4B24AA7EB50A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E6F47-DBEB-4682-BCB2-9DA69D603ACB}" type="slidenum">
              <a:rPr lang="en-US"/>
              <a:pPr/>
              <a:t>4</a:t>
            </a:fld>
            <a:endParaRPr lang="en-US"/>
          </a:p>
        </p:txBody>
      </p:sp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4146550" y="9117013"/>
            <a:ext cx="3167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1" tIns="48306" rIns="96611" bIns="48306" anchor="b"/>
          <a:lstStyle/>
          <a:p>
            <a:pPr algn="r" defTabSz="966788"/>
            <a:fld id="{0C0EA345-3639-4DA0-BEDD-52EEC2C0204E}" type="slidenum">
              <a:rPr lang="en-US" sz="1100">
                <a:ea typeface="ＭＳ Ｐゴシック" pitchFamily="34" charset="-128"/>
              </a:rPr>
              <a:pPr algn="r" defTabSz="966788"/>
              <a:t>4</a:t>
            </a:fld>
            <a:endParaRPr lang="en-US" sz="1100">
              <a:ea typeface="ＭＳ Ｐゴシック" pitchFamily="34" charset="-128"/>
            </a:endParaRPr>
          </a:p>
        </p:txBody>
      </p:sp>
      <p:sp>
        <p:nvSpPr>
          <p:cNvPr id="73731" name="Slide Number Placeholder 6"/>
          <p:cNvSpPr txBox="1">
            <a:spLocks noGrp="1"/>
          </p:cNvSpPr>
          <p:nvPr/>
        </p:nvSpPr>
        <p:spPr bwMode="auto">
          <a:xfrm>
            <a:off x="4146550" y="9118600"/>
            <a:ext cx="31670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91" tIns="48046" rIns="96091" bIns="48046" anchor="b"/>
          <a:lstStyle/>
          <a:p>
            <a:pPr algn="r"/>
            <a:fld id="{52A96F64-D053-4FCE-805F-8C9CBC9E1AB7}" type="slidenum">
              <a:rPr lang="en-US" sz="1200">
                <a:latin typeface="Calibri" pitchFamily="34" charset="0"/>
                <a:ea typeface="ＭＳ Ｐゴシック" pitchFamily="34" charset="-128"/>
              </a:rPr>
              <a:pPr algn="r"/>
              <a:t>4</a:t>
            </a:fld>
            <a:endParaRPr lang="en-US" sz="12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3732" name="Slide Number Placeholder 6"/>
          <p:cNvSpPr txBox="1">
            <a:spLocks noGrp="1"/>
          </p:cNvSpPr>
          <p:nvPr/>
        </p:nvSpPr>
        <p:spPr bwMode="auto">
          <a:xfrm>
            <a:off x="4146550" y="9118600"/>
            <a:ext cx="31670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91" tIns="48046" rIns="96091" bIns="48046" anchor="b"/>
          <a:lstStyle/>
          <a:p>
            <a:pPr algn="r"/>
            <a:fld id="{7B855C5C-1A74-4945-8ECE-877ACC72EC48}" type="slidenum">
              <a:rPr lang="en-US" sz="1200">
                <a:latin typeface="Calibri" pitchFamily="34" charset="0"/>
                <a:ea typeface="ＭＳ Ｐゴシック" pitchFamily="34" charset="-128"/>
              </a:rPr>
              <a:pPr algn="r"/>
              <a:t>4</a:t>
            </a:fld>
            <a:endParaRPr lang="en-US" sz="12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3733" name="Slide Number Placeholder 6"/>
          <p:cNvSpPr txBox="1">
            <a:spLocks noGrp="1"/>
          </p:cNvSpPr>
          <p:nvPr/>
        </p:nvSpPr>
        <p:spPr bwMode="auto">
          <a:xfrm>
            <a:off x="4146550" y="9118600"/>
            <a:ext cx="3167063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91" tIns="48046" rIns="96091" bIns="48046" anchor="b"/>
          <a:lstStyle/>
          <a:p>
            <a:pPr algn="r"/>
            <a:fld id="{ACE7239F-26C3-4585-A758-549883A87CCE}" type="slidenum">
              <a:rPr lang="en-US" sz="1200">
                <a:latin typeface="Calibri" pitchFamily="34" charset="0"/>
                <a:ea typeface="ＭＳ Ｐゴシック" pitchFamily="34" charset="-128"/>
              </a:rPr>
              <a:pPr algn="r"/>
              <a:t>4</a:t>
            </a:fld>
            <a:endParaRPr lang="en-US" sz="12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373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79713" y="239713"/>
            <a:ext cx="1414462" cy="1060450"/>
          </a:xfrm>
          <a:ln/>
        </p:spPr>
      </p:sp>
      <p:sp>
        <p:nvSpPr>
          <p:cNvPr id="73735" name="Rectangle 3"/>
          <p:cNvSpPr>
            <a:spLocks noGrp="1"/>
          </p:cNvSpPr>
          <p:nvPr>
            <p:ph type="body" idx="1"/>
          </p:nvPr>
        </p:nvSpPr>
        <p:spPr>
          <a:xfrm>
            <a:off x="238125" y="1416050"/>
            <a:ext cx="6746875" cy="7934325"/>
          </a:xfrm>
        </p:spPr>
        <p:txBody>
          <a:bodyPr lIns="96091" tIns="48046" rIns="96091" bIns="48046"/>
          <a:lstStyle/>
          <a:p>
            <a:pPr marL="228600" indent="-228600">
              <a:buFontTx/>
              <a:buChar char="•"/>
            </a:pPr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E1B08-E4A2-4AD6-A59C-5F70AF21B1BE}" type="slidenum">
              <a:rPr lang="en-US"/>
              <a:pPr/>
              <a:t>5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A49E7-4E50-4F9F-B3F6-7C2D71013A9D}" type="slidenum">
              <a:rPr lang="en-US"/>
              <a:pPr/>
              <a:t>6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E7AB9-1DEA-446E-8BED-F6000B290A4F}" type="slidenum">
              <a:rPr lang="en-US"/>
              <a:pPr/>
              <a:t>7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21F4C-80F7-41BE-9679-A44945902559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D1DD4-B0BC-446E-B631-7DC1BE77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International Health Care Systems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Claudia </a:t>
            </a:r>
            <a:r>
              <a:rPr lang="en-US" sz="2400" dirty="0" err="1" smtClean="0">
                <a:solidFill>
                  <a:schemeClr val="tx1"/>
                </a:solidFill>
              </a:rPr>
              <a:t>Chaufan</a:t>
            </a:r>
            <a:r>
              <a:rPr lang="en-US" sz="2400" dirty="0" smtClean="0">
                <a:solidFill>
                  <a:schemeClr val="tx1"/>
                </a:solidFill>
              </a:rPr>
              <a:t>, MD, PhD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Physicians for a National Health Program-California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California Health Professional Student Alliance,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October 14, 2012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Bankruptcies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first cause of personal bankruptcy in the US?</a:t>
            </a:r>
          </a:p>
          <a:p>
            <a:endParaRPr lang="en-US" dirty="0" smtClean="0"/>
          </a:p>
          <a:p>
            <a:r>
              <a:rPr lang="en-US" dirty="0" smtClean="0"/>
              <a:t>How many people go bankrupt annually in the US even when they have health insurance?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 medical bankruptcies…we are leaders!</a:t>
            </a:r>
            <a:endParaRPr 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First cause of personal bankruptcy is medical</a:t>
            </a:r>
          </a:p>
          <a:p>
            <a:r>
              <a:rPr lang="en-US" dirty="0" smtClean="0"/>
              <a:t>In </a:t>
            </a:r>
            <a:r>
              <a:rPr lang="en-US" dirty="0"/>
              <a:t>2007, 62% of personal bankruptcies were medical</a:t>
            </a:r>
          </a:p>
          <a:p>
            <a:r>
              <a:rPr lang="en-US" dirty="0"/>
              <a:t>Increase of ~50% from 2001</a:t>
            </a:r>
          </a:p>
          <a:p>
            <a:r>
              <a:rPr lang="en-US" dirty="0"/>
              <a:t>Most debtors well educated, homeowners, middle class occupation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75% had health insurance at time of filing</a:t>
            </a:r>
            <a:r>
              <a:rPr lang="en-US" b="1" i="1" dirty="0"/>
              <a:t> </a:t>
            </a:r>
            <a:r>
              <a:rPr lang="en-US" b="1" i="1" dirty="0" smtClean="0">
                <a:sym typeface="Wingdings" pitchFamily="2" charset="2"/>
              </a:rPr>
              <a:t></a:t>
            </a:r>
          </a:p>
          <a:p>
            <a:pPr>
              <a:buNone/>
            </a:pPr>
            <a:endParaRPr lang="en-US" b="1" i="1" dirty="0">
              <a:sym typeface="Wingdings" pitchFamily="2" charset="2"/>
            </a:endParaRPr>
          </a:p>
          <a:p>
            <a:pPr algn="r">
              <a:buFontTx/>
              <a:buNone/>
            </a:pPr>
            <a:r>
              <a:rPr lang="en-US" sz="2000" b="1" i="1" dirty="0"/>
              <a:t>The American Journal of Medicine,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305800" cy="914400"/>
          </a:xfrm>
        </p:spPr>
        <p:txBody>
          <a:bodyPr>
            <a:normAutofit fontScale="90000"/>
          </a:bodyPr>
          <a:lstStyle/>
          <a:p>
            <a:r>
              <a:rPr lang="en-US" sz="3200" b="1"/>
              <a:t/>
            </a:r>
            <a:br>
              <a:rPr lang="en-US" sz="3200" b="1"/>
            </a:br>
            <a:r>
              <a:rPr lang="en-US" sz="3200" b="1"/>
              <a:t>International model:</a:t>
            </a:r>
            <a:br>
              <a:rPr lang="en-US" sz="3200" b="1"/>
            </a:br>
            <a:r>
              <a:rPr lang="en-US" sz="3200" b="1"/>
              <a:t>Social insurance / National Systems </a:t>
            </a:r>
            <a:endParaRPr lang="en-US" sz="3200" i="1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81000" y="2743200"/>
            <a:ext cx="3581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r>
              <a:rPr lang="en-US" sz="3600" b="1">
                <a:ea typeface="ＭＳ Ｐゴシック" pitchFamily="34" charset="-128"/>
              </a:rPr>
              <a:t>   </a:t>
            </a:r>
            <a:r>
              <a:rPr lang="en-US" sz="3200" b="1">
                <a:ea typeface="ＭＳ Ｐゴシック" pitchFamily="34" charset="-128"/>
              </a:rPr>
              <a:t>Patients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2286000" y="5562600"/>
            <a:ext cx="4495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ea typeface="ＭＳ Ｐゴシック" pitchFamily="34" charset="-128"/>
              </a:rPr>
              <a:t>Single payer</a:t>
            </a:r>
          </a:p>
          <a:p>
            <a:pPr algn="ctr" eaLnBrk="0" hangingPunct="0"/>
            <a:r>
              <a:rPr lang="en-US" sz="2400" b="1">
                <a:ea typeface="ＭＳ Ｐゴシック" pitchFamily="34" charset="-128"/>
              </a:rPr>
              <a:t>Canada, Taiwan, UK 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4876800" y="2743200"/>
            <a:ext cx="40386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 i="1">
                <a:ea typeface="ＭＳ Ｐゴシック" pitchFamily="34" charset="-128"/>
              </a:rPr>
              <a:t>Public or private</a:t>
            </a:r>
            <a:r>
              <a:rPr lang="en-US" sz="2000">
                <a:ea typeface="ＭＳ Ｐゴシック" pitchFamily="34" charset="-128"/>
              </a:rPr>
              <a:t> 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2057400" y="2590800"/>
            <a:ext cx="1752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chemeClr val="folHlink"/>
                </a:solidFill>
                <a:latin typeface="Calibri" pitchFamily="34" charset="0"/>
                <a:ea typeface="ＭＳ Ｐゴシック" pitchFamily="34" charset="-128"/>
              </a:rPr>
              <a:t>“buyers”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5334000" y="2057400"/>
            <a:ext cx="3276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6019800" y="2667000"/>
            <a:ext cx="1752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chemeClr val="folHlink"/>
                </a:solidFill>
                <a:latin typeface="Calibri" pitchFamily="34" charset="0"/>
                <a:ea typeface="ＭＳ Ｐゴシック" pitchFamily="34" charset="-128"/>
              </a:rPr>
              <a:t>“sellers”</a:t>
            </a: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auto">
          <a:xfrm rot="3295417">
            <a:off x="1412081" y="4334669"/>
            <a:ext cx="1966913" cy="485775"/>
          </a:xfrm>
          <a:prstGeom prst="rightArrow">
            <a:avLst>
              <a:gd name="adj1" fmla="val 50000"/>
              <a:gd name="adj2" fmla="val 1012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72714" name="AutoShape 10"/>
          <p:cNvSpPr>
            <a:spLocks noChangeArrowheads="1"/>
          </p:cNvSpPr>
          <p:nvPr/>
        </p:nvSpPr>
        <p:spPr bwMode="auto">
          <a:xfrm rot="-3482571">
            <a:off x="5787232" y="4275931"/>
            <a:ext cx="1890712" cy="485775"/>
          </a:xfrm>
          <a:prstGeom prst="rightArrow">
            <a:avLst>
              <a:gd name="adj1" fmla="val 50000"/>
              <a:gd name="adj2" fmla="val 973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3124200" y="5105400"/>
            <a:ext cx="2819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chemeClr val="folHlink"/>
                </a:solidFill>
                <a:latin typeface="Calibri" pitchFamily="34" charset="0"/>
                <a:ea typeface="ＭＳ Ｐゴシック" pitchFamily="34" charset="-128"/>
              </a:rPr>
              <a:t>Financing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2895600" y="4343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3352800" y="4343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3886200" y="4343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4648200" y="4343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5410200" y="43434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3276600" y="4495800"/>
            <a:ext cx="271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ea typeface="ＭＳ Ｐゴシック" pitchFamily="34" charset="-128"/>
              </a:rPr>
              <a:t>Mutual funds (non profit)</a:t>
            </a:r>
          </a:p>
          <a:p>
            <a:pPr algn="ctr"/>
            <a:r>
              <a:rPr lang="en-US">
                <a:ea typeface="ＭＳ Ｐゴシック" pitchFamily="34" charset="-128"/>
              </a:rPr>
              <a:t>Germany, France, Japan</a:t>
            </a:r>
            <a:endParaRPr lang="en-US" b="1">
              <a:ea typeface="ＭＳ Ｐゴシック" pitchFamily="34" charset="-128"/>
            </a:endParaRPr>
          </a:p>
        </p:txBody>
      </p:sp>
      <p:pic>
        <p:nvPicPr>
          <p:cNvPr id="867337" name="Picture 9" descr="j01834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810000"/>
            <a:ext cx="638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38" name="Picture 10" descr="MCPE02455_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2667000"/>
            <a:ext cx="6858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40" name="Picture 12" descr="HM0034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2743200"/>
            <a:ext cx="739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35" name="Picture 7" descr="j021194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3276600"/>
            <a:ext cx="10668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39" name="Picture 11" descr="j009007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29600" y="3352800"/>
            <a:ext cx="6746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27" name="Picture 2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2895600"/>
            <a:ext cx="1692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8" name="Text Box 27"/>
          <p:cNvSpPr txBox="1">
            <a:spLocks noChangeArrowheads="1"/>
          </p:cNvSpPr>
          <p:nvPr/>
        </p:nvSpPr>
        <p:spPr bwMode="auto">
          <a:xfrm>
            <a:off x="381000" y="1295400"/>
            <a:ext cx="8305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Everybody in, nobody out! (true universality)</a:t>
            </a:r>
          </a:p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Always a function of income, receive medical care according to need</a:t>
            </a:r>
          </a:p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Unified benefits package of “medically necessary services”</a:t>
            </a:r>
          </a:p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Everybody in large pools (spread risk widely)</a:t>
            </a:r>
          </a:p>
          <a:p>
            <a:pPr>
              <a:buFontTx/>
              <a:buChar char="•"/>
            </a:pPr>
            <a:r>
              <a:rPr lang="en-US" b="1" i="1">
                <a:ea typeface="ＭＳ Ｐゴシック" pitchFamily="34" charset="-128"/>
              </a:rPr>
              <a:t>Profit banned from sale of insurance for medically necessary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6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6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6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"/>
          <p:cNvSpPr>
            <a:spLocks noChangeArrowheads="1"/>
          </p:cNvSpPr>
          <p:nvPr/>
        </p:nvSpPr>
        <p:spPr bwMode="auto">
          <a:xfrm>
            <a:off x="228600" y="2514600"/>
            <a:ext cx="3048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ea typeface="ＭＳ Ｐゴシック" pitchFamily="34" charset="-128"/>
              </a:rPr>
              <a:t>Employed, health coverage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Young, healthy, 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secure jobs (?)c</a:t>
            </a:r>
          </a:p>
        </p:txBody>
      </p:sp>
      <p:sp>
        <p:nvSpPr>
          <p:cNvPr id="55300" name="Rectangle 10"/>
          <p:cNvSpPr>
            <a:spLocks noChangeArrowheads="1"/>
          </p:cNvSpPr>
          <p:nvPr/>
        </p:nvSpPr>
        <p:spPr bwMode="auto">
          <a:xfrm>
            <a:off x="228600" y="3810000"/>
            <a:ext cx="3124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Working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(near) poor</a:t>
            </a:r>
            <a:endParaRPr lang="en-US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algn="ctr" eaLnBrk="0" hangingPunct="0"/>
            <a:r>
              <a:rPr lang="en-US" dirty="0">
                <a:solidFill>
                  <a:srgbClr val="FF0000"/>
                </a:solidFill>
                <a:ea typeface="ＭＳ Ｐゴシック" pitchFamily="34" charset="-128"/>
              </a:rPr>
              <a:t>Unemployed</a:t>
            </a:r>
          </a:p>
        </p:txBody>
      </p:sp>
      <p:sp>
        <p:nvSpPr>
          <p:cNvPr id="55301" name="Rectangle 10"/>
          <p:cNvSpPr>
            <a:spLocks noChangeArrowheads="1"/>
          </p:cNvSpPr>
          <p:nvPr/>
        </p:nvSpPr>
        <p:spPr bwMode="auto">
          <a:xfrm>
            <a:off x="228600" y="4648200"/>
            <a:ext cx="3124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ea typeface="ＭＳ Ｐゴシック" pitchFamily="34" charset="-128"/>
              </a:rPr>
              <a:t>Elderly (poor and non-poor)</a:t>
            </a:r>
          </a:p>
          <a:p>
            <a:pPr algn="ctr" eaLnBrk="0" hangingPunct="0"/>
            <a:r>
              <a:rPr lang="en-US">
                <a:solidFill>
                  <a:srgbClr val="FF0000"/>
                </a:solidFill>
                <a:ea typeface="ＭＳ Ｐゴシック" pitchFamily="34" charset="-128"/>
              </a:rPr>
              <a:t>Disabled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Renal Failure</a:t>
            </a:r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3962400" y="3962400"/>
            <a:ext cx="2133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rgbClr val="FF0000"/>
                </a:solidFill>
                <a:ea typeface="ＭＳ Ｐゴシック" pitchFamily="34" charset="-128"/>
              </a:rPr>
              <a:t>Public insurers 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ea typeface="ＭＳ Ｐゴシック" pitchFamily="34" charset="-128"/>
              </a:rPr>
              <a:t>~30%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rgbClr val="FF0000"/>
                </a:solidFill>
                <a:ea typeface="ＭＳ Ｐゴシック" pitchFamily="34" charset="-128"/>
              </a:rPr>
              <a:t>Medicare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rgbClr val="FF0000"/>
                </a:solidFill>
                <a:ea typeface="ＭＳ Ｐゴシック" pitchFamily="34" charset="-128"/>
              </a:rPr>
              <a:t>Medicaid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rgbClr val="FF0000"/>
                </a:solidFill>
                <a:ea typeface="ＭＳ Ｐゴシック" pitchFamily="34" charset="-128"/>
              </a:rPr>
              <a:t>Private Medicare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rgbClr val="FF0000"/>
                </a:solidFill>
                <a:ea typeface="ＭＳ Ｐゴシック" pitchFamily="34" charset="-128"/>
              </a:rPr>
              <a:t>/Medicaid</a:t>
            </a:r>
          </a:p>
          <a:p>
            <a:pPr algn="ctr" eaLnBrk="0" hangingPunct="0"/>
            <a:r>
              <a:rPr lang="en-US" sz="1600">
                <a:solidFill>
                  <a:srgbClr val="FF0000"/>
                </a:solidFill>
                <a:ea typeface="ＭＳ Ｐゴシック" pitchFamily="34" charset="-128"/>
              </a:rPr>
              <a:t>SCHIP</a:t>
            </a: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4038600" y="1066800"/>
            <a:ext cx="19812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ea typeface="ＭＳ Ｐゴシック" pitchFamily="34" charset="-128"/>
              </a:rPr>
              <a:t>$$$$$$$$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Private insurers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Employer Market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55%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886200" y="601980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ea typeface="ＭＳ Ｐゴシック" pitchFamily="34" charset="-128"/>
              </a:rPr>
              <a:t>Black hole</a:t>
            </a:r>
          </a:p>
          <a:p>
            <a:pPr algn="ctr" eaLnBrk="0" hangingPunct="0"/>
            <a:r>
              <a:rPr lang="en-US" dirty="0">
                <a:ea typeface="ＭＳ Ｐゴシック" pitchFamily="34" charset="-128"/>
              </a:rPr>
              <a:t>(uninsured) ~15% </a:t>
            </a:r>
          </a:p>
        </p:txBody>
      </p:sp>
      <p:sp>
        <p:nvSpPr>
          <p:cNvPr id="55305" name="AutoShape 33"/>
          <p:cNvSpPr>
            <a:spLocks noChangeArrowheads="1"/>
          </p:cNvSpPr>
          <p:nvPr/>
        </p:nvSpPr>
        <p:spPr bwMode="auto">
          <a:xfrm rot="-2444539">
            <a:off x="2922588" y="1978025"/>
            <a:ext cx="1524000" cy="838200"/>
          </a:xfrm>
          <a:prstGeom prst="rightArrow">
            <a:avLst>
              <a:gd name="adj1" fmla="val 50000"/>
              <a:gd name="adj2" fmla="val 45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ea typeface="ＭＳ Ｐゴシック" pitchFamily="34" charset="-128"/>
              </a:rPr>
              <a:t>$$$$</a:t>
            </a:r>
          </a:p>
        </p:txBody>
      </p:sp>
      <p:sp>
        <p:nvSpPr>
          <p:cNvPr id="55306" name="Rectangle 8"/>
          <p:cNvSpPr>
            <a:spLocks noChangeArrowheads="1"/>
          </p:cNvSpPr>
          <p:nvPr/>
        </p:nvSpPr>
        <p:spPr bwMode="auto">
          <a:xfrm>
            <a:off x="4038600" y="32766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ea typeface="ＭＳ Ｐゴシック" pitchFamily="34" charset="-128"/>
              </a:rPr>
              <a:t>Private insurers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Individual Market </a:t>
            </a:r>
            <a:r>
              <a:rPr lang="en-US" b="1">
                <a:ea typeface="ＭＳ Ｐゴシック" pitchFamily="34" charset="-128"/>
              </a:rPr>
              <a:t>$$</a:t>
            </a:r>
          </a:p>
        </p:txBody>
      </p:sp>
      <p:sp>
        <p:nvSpPr>
          <p:cNvPr id="55307" name="Rectangle 10"/>
          <p:cNvSpPr>
            <a:spLocks noChangeArrowheads="1"/>
          </p:cNvSpPr>
          <p:nvPr/>
        </p:nvSpPr>
        <p:spPr bwMode="auto">
          <a:xfrm>
            <a:off x="228600" y="3352800"/>
            <a:ext cx="3048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ea typeface="ＭＳ Ｐゴシック" pitchFamily="34" charset="-128"/>
              </a:rPr>
              <a:t>Self-employed</a:t>
            </a:r>
          </a:p>
        </p:txBody>
      </p:sp>
      <p:sp>
        <p:nvSpPr>
          <p:cNvPr id="55308" name="AutoShape 33"/>
          <p:cNvSpPr>
            <a:spLocks noChangeArrowheads="1"/>
          </p:cNvSpPr>
          <p:nvPr/>
        </p:nvSpPr>
        <p:spPr bwMode="auto">
          <a:xfrm>
            <a:off x="2971800" y="34290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5309" name="AutoShape 33"/>
          <p:cNvSpPr>
            <a:spLocks noChangeArrowheads="1"/>
          </p:cNvSpPr>
          <p:nvPr/>
        </p:nvSpPr>
        <p:spPr bwMode="auto">
          <a:xfrm rot="352737">
            <a:off x="2895600" y="4343400"/>
            <a:ext cx="1676400" cy="158750"/>
          </a:xfrm>
          <a:prstGeom prst="rightArrow">
            <a:avLst>
              <a:gd name="adj1" fmla="val 50000"/>
              <a:gd name="adj2" fmla="val 264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5310" name="AutoShape 33"/>
          <p:cNvSpPr>
            <a:spLocks noChangeArrowheads="1"/>
          </p:cNvSpPr>
          <p:nvPr/>
        </p:nvSpPr>
        <p:spPr bwMode="auto">
          <a:xfrm rot="226811">
            <a:off x="2971800" y="51816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5311" name="AutoShape 17"/>
          <p:cNvSpPr>
            <a:spLocks noChangeArrowheads="1"/>
          </p:cNvSpPr>
          <p:nvPr/>
        </p:nvSpPr>
        <p:spPr bwMode="auto">
          <a:xfrm rot="16200000">
            <a:off x="4740275" y="3413125"/>
            <a:ext cx="2178050" cy="685800"/>
          </a:xfrm>
          <a:prstGeom prst="rightArrow">
            <a:avLst>
              <a:gd name="adj1" fmla="val 50000"/>
              <a:gd name="adj2" fmla="val 793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b="1">
                <a:ea typeface="ＭＳ Ｐゴシック" pitchFamily="34" charset="-128"/>
              </a:rPr>
              <a:t>$$$</a:t>
            </a:r>
          </a:p>
        </p:txBody>
      </p:sp>
      <p:sp>
        <p:nvSpPr>
          <p:cNvPr id="55312" name="AutoShape 23"/>
          <p:cNvSpPr>
            <a:spLocks noChangeArrowheads="1"/>
          </p:cNvSpPr>
          <p:nvPr/>
        </p:nvSpPr>
        <p:spPr bwMode="auto">
          <a:xfrm rot="3190078" flipV="1">
            <a:off x="2422525" y="4754563"/>
            <a:ext cx="3429000" cy="76200"/>
          </a:xfrm>
          <a:prstGeom prst="rightArrow">
            <a:avLst>
              <a:gd name="adj1" fmla="val 50000"/>
              <a:gd name="adj2" fmla="val 1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5314" name="Rectangle 10"/>
          <p:cNvSpPr>
            <a:spLocks noChangeArrowheads="1"/>
          </p:cNvSpPr>
          <p:nvPr/>
        </p:nvSpPr>
        <p:spPr bwMode="auto">
          <a:xfrm>
            <a:off x="228600" y="5638800"/>
            <a:ext cx="3048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  <a:ea typeface="ＭＳ Ｐゴシック" pitchFamily="34" charset="-128"/>
              </a:rPr>
              <a:t>(Near) poor kids</a:t>
            </a:r>
          </a:p>
        </p:txBody>
      </p:sp>
      <p:pic>
        <p:nvPicPr>
          <p:cNvPr id="867338" name="Picture 10" descr="MCPE02455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819400"/>
            <a:ext cx="990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35" name="Picture 7" descr="j02119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429000"/>
            <a:ext cx="10668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39" name="Picture 11" descr="j009007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3886200"/>
            <a:ext cx="6746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40" name="Picture 12" descr="HM00343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2667000"/>
            <a:ext cx="739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9" name="AutoShape 33"/>
          <p:cNvSpPr>
            <a:spLocks noChangeArrowheads="1"/>
          </p:cNvSpPr>
          <p:nvPr/>
        </p:nvSpPr>
        <p:spPr bwMode="auto">
          <a:xfrm rot="1547821">
            <a:off x="5730875" y="2746375"/>
            <a:ext cx="2133600" cy="381000"/>
          </a:xfrm>
          <a:prstGeom prst="right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5320" name="AutoShape 33"/>
          <p:cNvSpPr>
            <a:spLocks noChangeArrowheads="1"/>
          </p:cNvSpPr>
          <p:nvPr/>
        </p:nvSpPr>
        <p:spPr bwMode="auto">
          <a:xfrm rot="-1791413">
            <a:off x="5949950" y="4122738"/>
            <a:ext cx="2133600" cy="806450"/>
          </a:xfrm>
          <a:prstGeom prst="rightArrow">
            <a:avLst>
              <a:gd name="adj1" fmla="val 50000"/>
              <a:gd name="adj2" fmla="val 661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5321" name="AutoShape 33"/>
          <p:cNvSpPr>
            <a:spLocks noChangeArrowheads="1"/>
          </p:cNvSpPr>
          <p:nvPr/>
        </p:nvSpPr>
        <p:spPr bwMode="auto">
          <a:xfrm rot="-2616337">
            <a:off x="5638800" y="5257800"/>
            <a:ext cx="3200400" cy="152400"/>
          </a:xfrm>
          <a:prstGeom prst="rightArrow">
            <a:avLst>
              <a:gd name="adj1" fmla="val 50000"/>
              <a:gd name="adj2" fmla="val 5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5322" name="Rectangle 2"/>
          <p:cNvSpPr>
            <a:spLocks noGrp="1"/>
          </p:cNvSpPr>
          <p:nvPr>
            <p:ph type="title"/>
          </p:nvPr>
        </p:nvSpPr>
        <p:spPr>
          <a:xfrm>
            <a:off x="3962400" y="152400"/>
            <a:ext cx="4800600" cy="838200"/>
          </a:xfrm>
          <a:solidFill>
            <a:srgbClr val="0D916B"/>
          </a:solidFill>
          <a:ln/>
        </p:spPr>
        <p:txBody>
          <a:bodyPr>
            <a:normAutofit fontScale="90000"/>
          </a:bodyPr>
          <a:lstStyle/>
          <a:p>
            <a:r>
              <a:rPr lang="en-US" sz="2800" b="1"/>
              <a:t>US health care </a:t>
            </a:r>
            <a:br>
              <a:rPr lang="en-US" sz="2800" b="1"/>
            </a:br>
            <a:r>
              <a:rPr lang="en-US" sz="2800" b="1"/>
              <a:t>before March 2010</a:t>
            </a:r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6705600" y="54102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ea typeface="ＭＳ Ｐゴシック" pitchFamily="34" charset="-128"/>
              </a:rPr>
              <a:t>Out of pocket</a:t>
            </a:r>
          </a:p>
          <a:p>
            <a:pPr algn="ctr"/>
            <a:r>
              <a:rPr lang="en-US" sz="2400" b="1">
                <a:ea typeface="ＭＳ Ｐゴシック" pitchFamily="34" charset="-128"/>
              </a:rPr>
              <a:t>$$$$$$$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152400" y="0"/>
            <a:ext cx="358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Groups divided by actuarial risk/income</a:t>
            </a:r>
          </a:p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Pay according to plan</a:t>
            </a:r>
          </a:p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Services according to plan</a:t>
            </a:r>
          </a:p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Profit ok for medically necessary services</a:t>
            </a:r>
          </a:p>
        </p:txBody>
      </p:sp>
      <p:sp>
        <p:nvSpPr>
          <p:cNvPr id="55325" name="AutoShape 27"/>
          <p:cNvSpPr>
            <a:spLocks noChangeArrowheads="1"/>
          </p:cNvSpPr>
          <p:nvPr/>
        </p:nvSpPr>
        <p:spPr bwMode="auto">
          <a:xfrm rot="-817025">
            <a:off x="2971800" y="55626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5326" name="AutoShape 33"/>
          <p:cNvSpPr>
            <a:spLocks noChangeArrowheads="1"/>
          </p:cNvSpPr>
          <p:nvPr/>
        </p:nvSpPr>
        <p:spPr bwMode="auto">
          <a:xfrm>
            <a:off x="6019800" y="35052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5327" name="AutoShape 33"/>
          <p:cNvSpPr>
            <a:spLocks noChangeArrowheads="1"/>
          </p:cNvSpPr>
          <p:nvPr/>
        </p:nvSpPr>
        <p:spPr bwMode="auto">
          <a:xfrm rot="1547821">
            <a:off x="5715000" y="2743200"/>
            <a:ext cx="2133600" cy="381000"/>
          </a:xfrm>
          <a:prstGeom prst="right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pic>
        <p:nvPicPr>
          <p:cNvPr id="2" name="Picture 12" descr="HM00343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2667000"/>
            <a:ext cx="739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29" name="AutoShape 33"/>
          <p:cNvSpPr>
            <a:spLocks noChangeArrowheads="1"/>
          </p:cNvSpPr>
          <p:nvPr/>
        </p:nvSpPr>
        <p:spPr bwMode="auto">
          <a:xfrm rot="1547821">
            <a:off x="5715000" y="2743200"/>
            <a:ext cx="2133600" cy="381000"/>
          </a:xfrm>
          <a:prstGeom prst="right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5" name="AutoShape 23"/>
          <p:cNvSpPr>
            <a:spLocks noChangeArrowheads="1"/>
          </p:cNvSpPr>
          <p:nvPr/>
        </p:nvSpPr>
        <p:spPr bwMode="auto">
          <a:xfrm rot="3190078" flipV="1">
            <a:off x="2544190" y="5243220"/>
            <a:ext cx="3429000" cy="76200"/>
          </a:xfrm>
          <a:prstGeom prst="rightArrow">
            <a:avLst>
              <a:gd name="adj1" fmla="val 50000"/>
              <a:gd name="adj2" fmla="val 1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6" name="AutoShape 27"/>
          <p:cNvSpPr>
            <a:spLocks noChangeArrowheads="1"/>
          </p:cNvSpPr>
          <p:nvPr/>
        </p:nvSpPr>
        <p:spPr bwMode="auto">
          <a:xfrm rot="2570945">
            <a:off x="3021408" y="6142299"/>
            <a:ext cx="1295400" cy="98796"/>
          </a:xfrm>
          <a:prstGeom prst="right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"/>
          <p:cNvSpPr>
            <a:spLocks noChangeArrowheads="1"/>
          </p:cNvSpPr>
          <p:nvPr/>
        </p:nvSpPr>
        <p:spPr bwMode="auto">
          <a:xfrm>
            <a:off x="228600" y="2514600"/>
            <a:ext cx="3048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ea typeface="ＭＳ Ｐゴシック" pitchFamily="34" charset="-128"/>
              </a:rPr>
              <a:t>Employed, health coverage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Young, healthy, 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secure jobs (?)c</a:t>
            </a:r>
          </a:p>
        </p:txBody>
      </p:sp>
      <p:sp>
        <p:nvSpPr>
          <p:cNvPr id="56324" name="Rectangle 10"/>
          <p:cNvSpPr>
            <a:spLocks noChangeArrowheads="1"/>
          </p:cNvSpPr>
          <p:nvPr/>
        </p:nvSpPr>
        <p:spPr bwMode="auto">
          <a:xfrm>
            <a:off x="228600" y="3810000"/>
            <a:ext cx="3124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Working poor</a:t>
            </a:r>
          </a:p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Unemployed</a:t>
            </a:r>
          </a:p>
        </p:txBody>
      </p:sp>
      <p:sp>
        <p:nvSpPr>
          <p:cNvPr id="56325" name="Rectangle 10"/>
          <p:cNvSpPr>
            <a:spLocks noChangeArrowheads="1"/>
          </p:cNvSpPr>
          <p:nvPr/>
        </p:nvSpPr>
        <p:spPr bwMode="auto">
          <a:xfrm>
            <a:off x="228600" y="4648200"/>
            <a:ext cx="3124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Elderly (poor and non-poor)</a:t>
            </a:r>
          </a:p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Disabled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Renal Failure</a:t>
            </a:r>
          </a:p>
        </p:txBody>
      </p:sp>
      <p:sp>
        <p:nvSpPr>
          <p:cNvPr id="56326" name="Rectangle 8"/>
          <p:cNvSpPr>
            <a:spLocks noChangeArrowheads="1"/>
          </p:cNvSpPr>
          <p:nvPr/>
        </p:nvSpPr>
        <p:spPr bwMode="auto">
          <a:xfrm>
            <a:off x="3962400" y="3962400"/>
            <a:ext cx="2133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Public insurers </a:t>
            </a:r>
          </a:p>
          <a:p>
            <a:pPr algn="ctr" eaLnBrk="0" hangingPunct="0"/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~30%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Medicare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Medicaid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Private Medicare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/Medicaid</a:t>
            </a:r>
          </a:p>
          <a:p>
            <a:pPr algn="ctr" eaLnBrk="0" hangingPunct="0"/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SCHIP</a:t>
            </a:r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3962400" y="1752600"/>
            <a:ext cx="19812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ea typeface="ＭＳ Ｐゴシック" pitchFamily="34" charset="-128"/>
              </a:rPr>
              <a:t>$$$$$$$$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Private insurers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Employer Market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55%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886200" y="601980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ea typeface="ＭＳ Ｐゴシック" pitchFamily="34" charset="-128"/>
              </a:rPr>
              <a:t>Uninsured circa </a:t>
            </a:r>
          </a:p>
          <a:p>
            <a:pPr algn="ctr" eaLnBrk="0" hangingPunct="0"/>
            <a:r>
              <a:rPr lang="en-US" dirty="0">
                <a:ea typeface="ＭＳ Ｐゴシック" pitchFamily="34" charset="-128"/>
              </a:rPr>
              <a:t>2019, </a:t>
            </a:r>
            <a:r>
              <a:rPr lang="en-US" dirty="0" smtClean="0">
                <a:ea typeface="ＭＳ Ｐゴシック" pitchFamily="34" charset="-128"/>
              </a:rPr>
              <a:t>26 </a:t>
            </a:r>
            <a:r>
              <a:rPr lang="en-US" dirty="0">
                <a:ea typeface="ＭＳ Ｐゴシック" pitchFamily="34" charset="-128"/>
              </a:rPr>
              <a:t>million? (7%)</a:t>
            </a:r>
          </a:p>
        </p:txBody>
      </p:sp>
      <p:sp>
        <p:nvSpPr>
          <p:cNvPr id="56329" name="AutoShape 33"/>
          <p:cNvSpPr>
            <a:spLocks noChangeArrowheads="1"/>
          </p:cNvSpPr>
          <p:nvPr/>
        </p:nvSpPr>
        <p:spPr bwMode="auto">
          <a:xfrm rot="-2444539">
            <a:off x="2895600" y="2133600"/>
            <a:ext cx="1524000" cy="838200"/>
          </a:xfrm>
          <a:prstGeom prst="rightArrow">
            <a:avLst>
              <a:gd name="adj1" fmla="val 50000"/>
              <a:gd name="adj2" fmla="val 45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ea typeface="ＭＳ Ｐゴシック" pitchFamily="34" charset="-128"/>
              </a:rPr>
              <a:t>$$$$</a:t>
            </a:r>
          </a:p>
        </p:txBody>
      </p:sp>
      <p:sp>
        <p:nvSpPr>
          <p:cNvPr id="56330" name="Rectangle 8"/>
          <p:cNvSpPr>
            <a:spLocks noChangeArrowheads="1"/>
          </p:cNvSpPr>
          <p:nvPr/>
        </p:nvSpPr>
        <p:spPr bwMode="auto">
          <a:xfrm>
            <a:off x="6629400" y="13716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ea typeface="ＭＳ Ｐゴシック" pitchFamily="34" charset="-128"/>
              </a:rPr>
              <a:t>EXCHANGES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IND.MARKET </a:t>
            </a:r>
            <a:r>
              <a:rPr lang="en-US" b="1">
                <a:ea typeface="ＭＳ Ｐゴシック" pitchFamily="34" charset="-128"/>
              </a:rPr>
              <a:t>$$</a:t>
            </a:r>
          </a:p>
        </p:txBody>
      </p:sp>
      <p:sp>
        <p:nvSpPr>
          <p:cNvPr id="56331" name="Rectangle 10"/>
          <p:cNvSpPr>
            <a:spLocks noChangeArrowheads="1"/>
          </p:cNvSpPr>
          <p:nvPr/>
        </p:nvSpPr>
        <p:spPr bwMode="auto">
          <a:xfrm>
            <a:off x="228600" y="3352800"/>
            <a:ext cx="3048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ea typeface="ＭＳ Ｐゴシック" pitchFamily="34" charset="-128"/>
              </a:rPr>
              <a:t>Self-employed</a:t>
            </a:r>
          </a:p>
        </p:txBody>
      </p:sp>
      <p:sp>
        <p:nvSpPr>
          <p:cNvPr id="56332" name="AutoShape 33"/>
          <p:cNvSpPr>
            <a:spLocks noChangeArrowheads="1"/>
          </p:cNvSpPr>
          <p:nvPr/>
        </p:nvSpPr>
        <p:spPr bwMode="auto">
          <a:xfrm rot="-1523672">
            <a:off x="2892425" y="2659063"/>
            <a:ext cx="3962400" cy="152400"/>
          </a:xfrm>
          <a:prstGeom prst="rightArrow">
            <a:avLst>
              <a:gd name="adj1" fmla="val 50000"/>
              <a:gd name="adj2" fmla="val 6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6333" name="AutoShape 33"/>
          <p:cNvSpPr>
            <a:spLocks noChangeArrowheads="1"/>
          </p:cNvSpPr>
          <p:nvPr/>
        </p:nvSpPr>
        <p:spPr bwMode="auto">
          <a:xfrm rot="352737">
            <a:off x="2895600" y="4343400"/>
            <a:ext cx="1676400" cy="158750"/>
          </a:xfrm>
          <a:prstGeom prst="rightArrow">
            <a:avLst>
              <a:gd name="adj1" fmla="val 50000"/>
              <a:gd name="adj2" fmla="val 264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6334" name="AutoShape 33"/>
          <p:cNvSpPr>
            <a:spLocks noChangeArrowheads="1"/>
          </p:cNvSpPr>
          <p:nvPr/>
        </p:nvSpPr>
        <p:spPr bwMode="auto">
          <a:xfrm rot="226811">
            <a:off x="2971800" y="51816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6335" name="AutoShape 17"/>
          <p:cNvSpPr>
            <a:spLocks noChangeArrowheads="1"/>
          </p:cNvSpPr>
          <p:nvPr/>
        </p:nvSpPr>
        <p:spPr bwMode="auto">
          <a:xfrm rot="16200000">
            <a:off x="4740275" y="3413125"/>
            <a:ext cx="2178050" cy="685800"/>
          </a:xfrm>
          <a:prstGeom prst="rightArrow">
            <a:avLst>
              <a:gd name="adj1" fmla="val 50000"/>
              <a:gd name="adj2" fmla="val 793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b="1">
                <a:ea typeface="ＭＳ Ｐゴシック" pitchFamily="34" charset="-128"/>
              </a:rPr>
              <a:t>$$$</a:t>
            </a:r>
          </a:p>
        </p:txBody>
      </p:sp>
      <p:sp>
        <p:nvSpPr>
          <p:cNvPr id="56336" name="AutoShape 23"/>
          <p:cNvSpPr>
            <a:spLocks noChangeArrowheads="1"/>
          </p:cNvSpPr>
          <p:nvPr/>
        </p:nvSpPr>
        <p:spPr bwMode="auto">
          <a:xfrm rot="3190078" flipV="1">
            <a:off x="2422525" y="4754563"/>
            <a:ext cx="3429000" cy="76200"/>
          </a:xfrm>
          <a:prstGeom prst="rightArrow">
            <a:avLst>
              <a:gd name="adj1" fmla="val 50000"/>
              <a:gd name="adj2" fmla="val 1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6338" name="Rectangle 10"/>
          <p:cNvSpPr>
            <a:spLocks noChangeArrowheads="1"/>
          </p:cNvSpPr>
          <p:nvPr/>
        </p:nvSpPr>
        <p:spPr bwMode="auto">
          <a:xfrm>
            <a:off x="228600" y="5638800"/>
            <a:ext cx="3048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(Near) poor kids</a:t>
            </a:r>
          </a:p>
        </p:txBody>
      </p:sp>
      <p:pic>
        <p:nvPicPr>
          <p:cNvPr id="867338" name="Picture 10" descr="MCPE02455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819400"/>
            <a:ext cx="990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35" name="Picture 7" descr="j02119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429000"/>
            <a:ext cx="10668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39" name="Picture 11" descr="j009007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3886200"/>
            <a:ext cx="6746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40" name="Picture 12" descr="HM00343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2667000"/>
            <a:ext cx="739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43" name="AutoShape 33"/>
          <p:cNvSpPr>
            <a:spLocks noChangeArrowheads="1"/>
          </p:cNvSpPr>
          <p:nvPr/>
        </p:nvSpPr>
        <p:spPr bwMode="auto">
          <a:xfrm rot="1547821">
            <a:off x="5730875" y="2746375"/>
            <a:ext cx="2133600" cy="381000"/>
          </a:xfrm>
          <a:prstGeom prst="right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6344" name="AutoShape 33"/>
          <p:cNvSpPr>
            <a:spLocks noChangeArrowheads="1"/>
          </p:cNvSpPr>
          <p:nvPr/>
        </p:nvSpPr>
        <p:spPr bwMode="auto">
          <a:xfrm rot="-1791413">
            <a:off x="5949950" y="4122738"/>
            <a:ext cx="2133600" cy="806450"/>
          </a:xfrm>
          <a:prstGeom prst="rightArrow">
            <a:avLst>
              <a:gd name="adj1" fmla="val 50000"/>
              <a:gd name="adj2" fmla="val 661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6345" name="AutoShape 33"/>
          <p:cNvSpPr>
            <a:spLocks noChangeArrowheads="1"/>
          </p:cNvSpPr>
          <p:nvPr/>
        </p:nvSpPr>
        <p:spPr bwMode="auto">
          <a:xfrm rot="-2616337">
            <a:off x="5638800" y="5257800"/>
            <a:ext cx="3200400" cy="152400"/>
          </a:xfrm>
          <a:prstGeom prst="rightArrow">
            <a:avLst>
              <a:gd name="adj1" fmla="val 50000"/>
              <a:gd name="adj2" fmla="val 5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6346" name="Rectangle 2"/>
          <p:cNvSpPr>
            <a:spLocks noGrp="1"/>
          </p:cNvSpPr>
          <p:nvPr>
            <p:ph type="title"/>
          </p:nvPr>
        </p:nvSpPr>
        <p:spPr>
          <a:xfrm>
            <a:off x="4038600" y="152400"/>
            <a:ext cx="4800600" cy="838200"/>
          </a:xfrm>
          <a:solidFill>
            <a:srgbClr val="0D916B"/>
          </a:solidFill>
          <a:ln/>
        </p:spPr>
        <p:txBody>
          <a:bodyPr>
            <a:normAutofit fontScale="90000"/>
          </a:bodyPr>
          <a:lstStyle/>
          <a:p>
            <a:r>
              <a:rPr lang="en-US" sz="2800" b="1"/>
              <a:t>US health care after</a:t>
            </a:r>
            <a:br>
              <a:rPr lang="en-US" sz="2800" b="1"/>
            </a:br>
            <a:r>
              <a:rPr lang="en-US" sz="2800" b="1"/>
              <a:t> March 2010</a:t>
            </a:r>
          </a:p>
        </p:txBody>
      </p:sp>
      <p:sp>
        <p:nvSpPr>
          <p:cNvPr id="56347" name="Rectangle 27"/>
          <p:cNvSpPr>
            <a:spLocks noChangeArrowheads="1"/>
          </p:cNvSpPr>
          <p:nvPr/>
        </p:nvSpPr>
        <p:spPr bwMode="auto">
          <a:xfrm>
            <a:off x="6705600" y="54102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ea typeface="ＭＳ Ｐゴシック" pitchFamily="34" charset="-128"/>
              </a:rPr>
              <a:t>Out of pocket</a:t>
            </a:r>
          </a:p>
          <a:p>
            <a:pPr algn="ctr"/>
            <a:r>
              <a:rPr lang="en-US" sz="2400" b="1">
                <a:ea typeface="ＭＳ Ｐゴシック" pitchFamily="34" charset="-128"/>
              </a:rPr>
              <a:t>$$$$$$$</a:t>
            </a:r>
          </a:p>
        </p:txBody>
      </p: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0" y="0"/>
            <a:ext cx="358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ea typeface="ＭＳ Ｐゴシック" pitchFamily="34" charset="-128"/>
              </a:rPr>
              <a:t>Groups divided by actuarial risk/income</a:t>
            </a:r>
          </a:p>
          <a:p>
            <a:pPr>
              <a:buFontTx/>
              <a:buChar char="•"/>
            </a:pPr>
            <a:r>
              <a:rPr lang="en-US" dirty="0">
                <a:ea typeface="ＭＳ Ｐゴシック" pitchFamily="34" charset="-128"/>
              </a:rPr>
              <a:t>Pay according to plan</a:t>
            </a:r>
          </a:p>
          <a:p>
            <a:pPr>
              <a:buFontTx/>
              <a:buChar char="•"/>
            </a:pPr>
            <a:r>
              <a:rPr lang="en-US" dirty="0">
                <a:ea typeface="ＭＳ Ｐゴシック" pitchFamily="34" charset="-128"/>
              </a:rPr>
              <a:t>Services according to plan</a:t>
            </a:r>
          </a:p>
          <a:p>
            <a:pPr>
              <a:buFontTx/>
              <a:buChar char="•"/>
            </a:pPr>
            <a:r>
              <a:rPr lang="en-US" dirty="0">
                <a:ea typeface="ＭＳ Ｐゴシック" pitchFamily="34" charset="-128"/>
              </a:rPr>
              <a:t>Profit ok for medically necessary services</a:t>
            </a:r>
          </a:p>
        </p:txBody>
      </p:sp>
      <p:sp>
        <p:nvSpPr>
          <p:cNvPr id="56349" name="AutoShape 27"/>
          <p:cNvSpPr>
            <a:spLocks noChangeArrowheads="1"/>
          </p:cNvSpPr>
          <p:nvPr/>
        </p:nvSpPr>
        <p:spPr bwMode="auto">
          <a:xfrm rot="-817025">
            <a:off x="2971800" y="55626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6350" name="Rectangle 41"/>
          <p:cNvSpPr>
            <a:spLocks noChangeArrowheads="1"/>
          </p:cNvSpPr>
          <p:nvPr/>
        </p:nvSpPr>
        <p:spPr bwMode="auto">
          <a:xfrm rot="20746706">
            <a:off x="726793" y="1163412"/>
            <a:ext cx="75374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TAXPAYER EXPANSIONS OF PUBLIC </a:t>
            </a:r>
          </a:p>
          <a:p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HEALTH CARE (MEDICAID)</a:t>
            </a:r>
          </a:p>
          <a:p>
            <a:endParaRPr lang="en-US" sz="2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TAXPAYER </a:t>
            </a:r>
            <a:r>
              <a:rPr lang="en-US" sz="2000" b="1" dirty="0">
                <a:solidFill>
                  <a:srgbClr val="FF0000"/>
                </a:solidFill>
                <a:ea typeface="ＭＳ Ｐゴシック" pitchFamily="34" charset="-128"/>
              </a:rPr>
              <a:t>FUNDED SUBSIDIES </a:t>
            </a:r>
            <a:endParaRPr lang="en-US" sz="2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sz="2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(PROMISED) GUARANTEED ISSUE</a:t>
            </a:r>
          </a:p>
          <a:p>
            <a:endParaRPr lang="en-US" sz="2000" b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MANDATE TO PURCHASE COMMERCIAL INSURANCE</a:t>
            </a:r>
          </a:p>
          <a:p>
            <a:endParaRPr lang="en-US" sz="2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COST </a:t>
            </a:r>
            <a:r>
              <a:rPr lang="en-US" sz="2000" b="1" dirty="0">
                <a:solidFill>
                  <a:srgbClr val="FF0000"/>
                </a:solidFill>
                <a:ea typeface="ＭＳ Ｐゴシック" pitchFamily="34" charset="-128"/>
              </a:rPr>
              <a:t>CUTTING MEASURES (EMR, </a:t>
            </a: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P4P, CUT ‘WASTE’, ETC)</a:t>
            </a:r>
            <a:endParaRPr lang="en-US" sz="2000" b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sz="2000" b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REGULATIONS </a:t>
            </a:r>
            <a:r>
              <a:rPr lang="en-US" sz="2000" b="1" dirty="0">
                <a:solidFill>
                  <a:srgbClr val="FF0000"/>
                </a:solidFill>
                <a:ea typeface="ＭＳ Ｐゴシック" pitchFamily="34" charset="-128"/>
              </a:rPr>
              <a:t>/ REGULATIONS / REGULATIONS</a:t>
            </a:r>
          </a:p>
        </p:txBody>
      </p:sp>
      <p:sp>
        <p:nvSpPr>
          <p:cNvPr id="31" name="AutoShape 23"/>
          <p:cNvSpPr>
            <a:spLocks noChangeArrowheads="1"/>
          </p:cNvSpPr>
          <p:nvPr/>
        </p:nvSpPr>
        <p:spPr bwMode="auto">
          <a:xfrm rot="3190078" flipV="1">
            <a:off x="2239388" y="5243219"/>
            <a:ext cx="3429000" cy="76200"/>
          </a:xfrm>
          <a:prstGeom prst="rightArrow">
            <a:avLst>
              <a:gd name="adj1" fmla="val 50000"/>
              <a:gd name="adj2" fmla="val 1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2" name="AutoShape 27"/>
          <p:cNvSpPr>
            <a:spLocks noChangeArrowheads="1"/>
          </p:cNvSpPr>
          <p:nvPr/>
        </p:nvSpPr>
        <p:spPr bwMode="auto">
          <a:xfrm rot="2570945">
            <a:off x="3021408" y="6142299"/>
            <a:ext cx="1295400" cy="98796"/>
          </a:xfrm>
          <a:prstGeom prst="right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"/>
          <p:cNvSpPr>
            <a:spLocks noChangeArrowheads="1"/>
          </p:cNvSpPr>
          <p:nvPr/>
        </p:nvSpPr>
        <p:spPr bwMode="auto">
          <a:xfrm>
            <a:off x="228600" y="2514600"/>
            <a:ext cx="3048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ea typeface="ＭＳ Ｐゴシック" pitchFamily="34" charset="-128"/>
              </a:rPr>
              <a:t>Employed, health coverage</a:t>
            </a:r>
          </a:p>
          <a:p>
            <a:pPr algn="ctr" eaLnBrk="0" hangingPunct="0"/>
            <a:r>
              <a:rPr lang="en-US" dirty="0">
                <a:ea typeface="ＭＳ Ｐゴシック" pitchFamily="34" charset="-128"/>
              </a:rPr>
              <a:t>Young, healthy, </a:t>
            </a:r>
          </a:p>
          <a:p>
            <a:pPr algn="ctr" eaLnBrk="0" hangingPunct="0"/>
            <a:r>
              <a:rPr lang="en-US" dirty="0">
                <a:ea typeface="ＭＳ Ｐゴシック" pitchFamily="34" charset="-128"/>
              </a:rPr>
              <a:t>secure jobs (?)c</a:t>
            </a:r>
          </a:p>
        </p:txBody>
      </p:sp>
      <p:sp>
        <p:nvSpPr>
          <p:cNvPr id="58372" name="Rectangle 10"/>
          <p:cNvSpPr>
            <a:spLocks noChangeArrowheads="1"/>
          </p:cNvSpPr>
          <p:nvPr/>
        </p:nvSpPr>
        <p:spPr bwMode="auto">
          <a:xfrm>
            <a:off x="228600" y="3810000"/>
            <a:ext cx="3124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Working poor</a:t>
            </a:r>
          </a:p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Unemployed</a:t>
            </a:r>
          </a:p>
        </p:txBody>
      </p:sp>
      <p:sp>
        <p:nvSpPr>
          <p:cNvPr id="58373" name="Rectangle 10"/>
          <p:cNvSpPr>
            <a:spLocks noChangeArrowheads="1"/>
          </p:cNvSpPr>
          <p:nvPr/>
        </p:nvSpPr>
        <p:spPr bwMode="auto">
          <a:xfrm>
            <a:off x="228600" y="4648200"/>
            <a:ext cx="3124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Elderly (poor and non-poor)</a:t>
            </a:r>
          </a:p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Disabled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Renal Failure</a:t>
            </a:r>
          </a:p>
        </p:txBody>
      </p:sp>
      <p:sp>
        <p:nvSpPr>
          <p:cNvPr id="58374" name="Rectangle 8"/>
          <p:cNvSpPr>
            <a:spLocks noChangeArrowheads="1"/>
          </p:cNvSpPr>
          <p:nvPr/>
        </p:nvSpPr>
        <p:spPr bwMode="auto">
          <a:xfrm>
            <a:off x="3962400" y="3962400"/>
            <a:ext cx="2133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Public insurers </a:t>
            </a:r>
          </a:p>
          <a:p>
            <a:pPr algn="ctr" eaLnBrk="0" hangingPunct="0"/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~30%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Medicare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Medicaid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Private Medicare</a:t>
            </a:r>
          </a:p>
          <a:p>
            <a:pPr algn="ctr" eaLnBrk="0" hangingPunct="0">
              <a:buFontTx/>
              <a:buChar char="•"/>
            </a:pPr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/Medicaid</a:t>
            </a:r>
          </a:p>
          <a:p>
            <a:pPr algn="ctr" eaLnBrk="0" hangingPunct="0"/>
            <a:r>
              <a:rPr lang="en-US" sz="1600">
                <a:solidFill>
                  <a:schemeClr val="folHlink"/>
                </a:solidFill>
                <a:ea typeface="ＭＳ Ｐゴシック" pitchFamily="34" charset="-128"/>
              </a:rPr>
              <a:t>SCHIP</a:t>
            </a: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3962400" y="1752600"/>
            <a:ext cx="19812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ea typeface="ＭＳ Ｐゴシック" pitchFamily="34" charset="-128"/>
              </a:rPr>
              <a:t>$$$$$$$$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Private insurers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Employer Market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55%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886200" y="601980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ea typeface="ＭＳ Ｐゴシック" pitchFamily="34" charset="-128"/>
              </a:rPr>
              <a:t>Black hole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(uninsured) ~15% </a:t>
            </a:r>
          </a:p>
        </p:txBody>
      </p:sp>
      <p:sp>
        <p:nvSpPr>
          <p:cNvPr id="58377" name="AutoShape 33"/>
          <p:cNvSpPr>
            <a:spLocks noChangeArrowheads="1"/>
          </p:cNvSpPr>
          <p:nvPr/>
        </p:nvSpPr>
        <p:spPr bwMode="auto">
          <a:xfrm rot="-2444539">
            <a:off x="2895600" y="2133600"/>
            <a:ext cx="1524000" cy="838200"/>
          </a:xfrm>
          <a:prstGeom prst="rightArrow">
            <a:avLst>
              <a:gd name="adj1" fmla="val 50000"/>
              <a:gd name="adj2" fmla="val 454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ea typeface="ＭＳ Ｐゴシック" pitchFamily="34" charset="-128"/>
              </a:rPr>
              <a:t>$$$$</a:t>
            </a:r>
          </a:p>
        </p:txBody>
      </p:sp>
      <p:sp>
        <p:nvSpPr>
          <p:cNvPr id="58378" name="Rectangle 8"/>
          <p:cNvSpPr>
            <a:spLocks noChangeArrowheads="1"/>
          </p:cNvSpPr>
          <p:nvPr/>
        </p:nvSpPr>
        <p:spPr bwMode="auto">
          <a:xfrm>
            <a:off x="6400800" y="16764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ea typeface="ＭＳ Ｐゴシック" pitchFamily="34" charset="-128"/>
              </a:rPr>
              <a:t>EXCHANGES</a:t>
            </a:r>
          </a:p>
          <a:p>
            <a:pPr algn="ctr" eaLnBrk="0" hangingPunct="0"/>
            <a:r>
              <a:rPr lang="en-US">
                <a:ea typeface="ＭＳ Ｐゴシック" pitchFamily="34" charset="-128"/>
              </a:rPr>
              <a:t>IND.MARKET </a:t>
            </a:r>
            <a:r>
              <a:rPr lang="en-US" b="1">
                <a:ea typeface="ＭＳ Ｐゴシック" pitchFamily="34" charset="-128"/>
              </a:rPr>
              <a:t>$$</a:t>
            </a:r>
          </a:p>
        </p:txBody>
      </p:sp>
      <p:sp>
        <p:nvSpPr>
          <p:cNvPr id="58379" name="Rectangle 10"/>
          <p:cNvSpPr>
            <a:spLocks noChangeArrowheads="1"/>
          </p:cNvSpPr>
          <p:nvPr/>
        </p:nvSpPr>
        <p:spPr bwMode="auto">
          <a:xfrm>
            <a:off x="228600" y="3352800"/>
            <a:ext cx="3048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ea typeface="ＭＳ Ｐゴシック" pitchFamily="34" charset="-128"/>
              </a:rPr>
              <a:t>Self-employed</a:t>
            </a:r>
          </a:p>
        </p:txBody>
      </p:sp>
      <p:sp>
        <p:nvSpPr>
          <p:cNvPr id="58380" name="AutoShape 33"/>
          <p:cNvSpPr>
            <a:spLocks noChangeArrowheads="1"/>
          </p:cNvSpPr>
          <p:nvPr/>
        </p:nvSpPr>
        <p:spPr bwMode="auto">
          <a:xfrm rot="-2588476">
            <a:off x="2438400" y="2438400"/>
            <a:ext cx="3233738" cy="101600"/>
          </a:xfrm>
          <a:prstGeom prst="rightArrow">
            <a:avLst>
              <a:gd name="adj1" fmla="val 50000"/>
              <a:gd name="adj2" fmla="val 7957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8381" name="AutoShape 33"/>
          <p:cNvSpPr>
            <a:spLocks noChangeArrowheads="1"/>
          </p:cNvSpPr>
          <p:nvPr/>
        </p:nvSpPr>
        <p:spPr bwMode="auto">
          <a:xfrm rot="352737">
            <a:off x="2895600" y="4343400"/>
            <a:ext cx="1676400" cy="158750"/>
          </a:xfrm>
          <a:prstGeom prst="rightArrow">
            <a:avLst>
              <a:gd name="adj1" fmla="val 50000"/>
              <a:gd name="adj2" fmla="val 264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8382" name="AutoShape 33"/>
          <p:cNvSpPr>
            <a:spLocks noChangeArrowheads="1"/>
          </p:cNvSpPr>
          <p:nvPr/>
        </p:nvSpPr>
        <p:spPr bwMode="auto">
          <a:xfrm rot="226811">
            <a:off x="2971800" y="51816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8383" name="AutoShape 17"/>
          <p:cNvSpPr>
            <a:spLocks noChangeArrowheads="1"/>
          </p:cNvSpPr>
          <p:nvPr/>
        </p:nvSpPr>
        <p:spPr bwMode="auto">
          <a:xfrm rot="16200000">
            <a:off x="4740275" y="3413125"/>
            <a:ext cx="2178050" cy="685800"/>
          </a:xfrm>
          <a:prstGeom prst="rightArrow">
            <a:avLst>
              <a:gd name="adj1" fmla="val 50000"/>
              <a:gd name="adj2" fmla="val 793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en-US" b="1">
                <a:ea typeface="ＭＳ Ｐゴシック" pitchFamily="34" charset="-128"/>
              </a:rPr>
              <a:t>$$$</a:t>
            </a:r>
          </a:p>
        </p:txBody>
      </p:sp>
      <p:sp>
        <p:nvSpPr>
          <p:cNvPr id="58384" name="AutoShape 23"/>
          <p:cNvSpPr>
            <a:spLocks noChangeArrowheads="1"/>
          </p:cNvSpPr>
          <p:nvPr/>
        </p:nvSpPr>
        <p:spPr bwMode="auto">
          <a:xfrm rot="3190078" flipV="1">
            <a:off x="2422525" y="4754563"/>
            <a:ext cx="3429000" cy="76200"/>
          </a:xfrm>
          <a:prstGeom prst="rightArrow">
            <a:avLst>
              <a:gd name="adj1" fmla="val 50000"/>
              <a:gd name="adj2" fmla="val 1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8386" name="Rectangle 10"/>
          <p:cNvSpPr>
            <a:spLocks noChangeArrowheads="1"/>
          </p:cNvSpPr>
          <p:nvPr/>
        </p:nvSpPr>
        <p:spPr bwMode="auto">
          <a:xfrm>
            <a:off x="228600" y="5638800"/>
            <a:ext cx="3048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folHlink"/>
                </a:solidFill>
                <a:ea typeface="ＭＳ Ｐゴシック" pitchFamily="34" charset="-128"/>
              </a:rPr>
              <a:t>(Near) poor kids</a:t>
            </a:r>
          </a:p>
        </p:txBody>
      </p:sp>
      <p:pic>
        <p:nvPicPr>
          <p:cNvPr id="867338" name="Picture 10" descr="MCPE02455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819400"/>
            <a:ext cx="990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35" name="Picture 7" descr="j02119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429000"/>
            <a:ext cx="106680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39" name="Picture 11" descr="j009007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3886200"/>
            <a:ext cx="6746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7340" name="Picture 12" descr="HM00343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2667000"/>
            <a:ext cx="739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91" name="AutoShape 33"/>
          <p:cNvSpPr>
            <a:spLocks noChangeArrowheads="1"/>
          </p:cNvSpPr>
          <p:nvPr/>
        </p:nvSpPr>
        <p:spPr bwMode="auto">
          <a:xfrm rot="1547821">
            <a:off x="5730875" y="2746375"/>
            <a:ext cx="2133600" cy="381000"/>
          </a:xfrm>
          <a:prstGeom prst="right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8392" name="AutoShape 33"/>
          <p:cNvSpPr>
            <a:spLocks noChangeArrowheads="1"/>
          </p:cNvSpPr>
          <p:nvPr/>
        </p:nvSpPr>
        <p:spPr bwMode="auto">
          <a:xfrm rot="-1791413">
            <a:off x="5949950" y="4122738"/>
            <a:ext cx="2133600" cy="806450"/>
          </a:xfrm>
          <a:prstGeom prst="rightArrow">
            <a:avLst>
              <a:gd name="adj1" fmla="val 50000"/>
              <a:gd name="adj2" fmla="val 661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8393" name="AutoShape 33"/>
          <p:cNvSpPr>
            <a:spLocks noChangeArrowheads="1"/>
          </p:cNvSpPr>
          <p:nvPr/>
        </p:nvSpPr>
        <p:spPr bwMode="auto">
          <a:xfrm rot="-2616337">
            <a:off x="5638800" y="5257800"/>
            <a:ext cx="3200400" cy="152400"/>
          </a:xfrm>
          <a:prstGeom prst="rightArrow">
            <a:avLst>
              <a:gd name="adj1" fmla="val 50000"/>
              <a:gd name="adj2" fmla="val 5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8394" name="Rectangle 2"/>
          <p:cNvSpPr>
            <a:spLocks noGrp="1"/>
          </p:cNvSpPr>
          <p:nvPr>
            <p:ph type="title"/>
          </p:nvPr>
        </p:nvSpPr>
        <p:spPr>
          <a:xfrm>
            <a:off x="4038600" y="152400"/>
            <a:ext cx="4800600" cy="838200"/>
          </a:xfrm>
          <a:solidFill>
            <a:srgbClr val="0D916B"/>
          </a:solidFill>
          <a:ln/>
        </p:spPr>
        <p:txBody>
          <a:bodyPr>
            <a:normAutofit fontScale="90000"/>
          </a:bodyPr>
          <a:lstStyle/>
          <a:p>
            <a:r>
              <a:rPr lang="en-US" sz="2800" b="1"/>
              <a:t>US health care after</a:t>
            </a:r>
            <a:br>
              <a:rPr lang="en-US" sz="2800" b="1"/>
            </a:br>
            <a:r>
              <a:rPr lang="en-US" sz="2800" b="1"/>
              <a:t> March 2010</a:t>
            </a:r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6705600" y="5410200"/>
            <a:ext cx="2133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ea typeface="ＭＳ Ｐゴシック" pitchFamily="34" charset="-128"/>
              </a:rPr>
              <a:t>Out of pocket</a:t>
            </a:r>
          </a:p>
          <a:p>
            <a:pPr algn="ctr"/>
            <a:r>
              <a:rPr lang="en-US" sz="2400" b="1">
                <a:ea typeface="ＭＳ Ｐゴシック" pitchFamily="34" charset="-128"/>
              </a:rPr>
              <a:t>$$$$$$$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152400" y="0"/>
            <a:ext cx="3581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Groups divided by actuarial risk/income</a:t>
            </a:r>
          </a:p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Pay according to plan</a:t>
            </a:r>
          </a:p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Services according to plan</a:t>
            </a:r>
          </a:p>
          <a:p>
            <a:pPr>
              <a:buFontTx/>
              <a:buChar char="•"/>
            </a:pPr>
            <a:r>
              <a:rPr lang="en-US">
                <a:ea typeface="ＭＳ Ｐゴシック" pitchFamily="34" charset="-128"/>
              </a:rPr>
              <a:t>Profit ok for medically necessary services</a:t>
            </a:r>
          </a:p>
        </p:txBody>
      </p:sp>
      <p:sp>
        <p:nvSpPr>
          <p:cNvPr id="58397" name="AutoShape 27"/>
          <p:cNvSpPr>
            <a:spLocks noChangeArrowheads="1"/>
          </p:cNvSpPr>
          <p:nvPr/>
        </p:nvSpPr>
        <p:spPr bwMode="auto">
          <a:xfrm rot="-817025">
            <a:off x="2971800" y="55626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4343400" y="1143000"/>
            <a:ext cx="106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>
                <a:ea typeface="ＭＳ Ｐゴシック" pitchFamily="34" charset="-128"/>
              </a:rPr>
              <a:t>Public option</a:t>
            </a:r>
          </a:p>
          <a:p>
            <a:pPr algn="ctr"/>
            <a:r>
              <a:rPr lang="en-US" sz="1200" dirty="0">
                <a:ea typeface="ＭＳ Ｐゴシック" pitchFamily="34" charset="-128"/>
              </a:rPr>
              <a:t>2% (6 million)</a:t>
            </a:r>
          </a:p>
        </p:txBody>
      </p:sp>
      <p:sp>
        <p:nvSpPr>
          <p:cNvPr id="58400" name="AutoShape 33"/>
          <p:cNvSpPr>
            <a:spLocks noChangeArrowheads="1"/>
          </p:cNvSpPr>
          <p:nvPr/>
        </p:nvSpPr>
        <p:spPr bwMode="auto">
          <a:xfrm rot="-1523672">
            <a:off x="3124200" y="2895600"/>
            <a:ext cx="3657600" cy="228600"/>
          </a:xfrm>
          <a:prstGeom prst="rightArrow">
            <a:avLst>
              <a:gd name="adj1" fmla="val 50000"/>
              <a:gd name="adj2" fmla="val 4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5486400" y="1143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ea typeface="ＭＳ Ｐゴシック" pitchFamily="34" charset="-128"/>
              </a:rPr>
              <a:t>?</a:t>
            </a:r>
          </a:p>
        </p:txBody>
      </p:sp>
      <p:sp>
        <p:nvSpPr>
          <p:cNvPr id="34" name="Rectangle 41"/>
          <p:cNvSpPr>
            <a:spLocks noChangeArrowheads="1"/>
          </p:cNvSpPr>
          <p:nvPr/>
        </p:nvSpPr>
        <p:spPr bwMode="auto">
          <a:xfrm rot="20850606">
            <a:off x="865821" y="1791051"/>
            <a:ext cx="75374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TAXPAYER EXPANSIONS OF PUBLIC </a:t>
            </a:r>
          </a:p>
          <a:p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HEALTH CARE (MEDICAID)</a:t>
            </a:r>
          </a:p>
          <a:p>
            <a:endParaRPr lang="en-US" sz="2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TAXPAYER </a:t>
            </a:r>
            <a:r>
              <a:rPr lang="en-US" sz="2000" b="1" dirty="0">
                <a:solidFill>
                  <a:srgbClr val="FF0000"/>
                </a:solidFill>
                <a:ea typeface="ＭＳ Ｐゴシック" pitchFamily="34" charset="-128"/>
              </a:rPr>
              <a:t>FUNDED SUBSIDIES </a:t>
            </a:r>
            <a:endParaRPr lang="en-US" sz="2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sz="2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(PROMISED) GUARANTEED ISSUE</a:t>
            </a:r>
          </a:p>
          <a:p>
            <a:endParaRPr lang="en-US" sz="2000" b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MANDATE TO PURCHASE COMMERCIAL INSURANCE</a:t>
            </a:r>
          </a:p>
          <a:p>
            <a:endParaRPr lang="en-US" sz="2000" b="1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COST </a:t>
            </a:r>
            <a:r>
              <a:rPr lang="en-US" sz="2000" b="1" dirty="0">
                <a:solidFill>
                  <a:srgbClr val="FF0000"/>
                </a:solidFill>
                <a:ea typeface="ＭＳ Ｐゴシック" pitchFamily="34" charset="-128"/>
              </a:rPr>
              <a:t>CUTTING MEASURES (EMR, </a:t>
            </a: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P4P, CUT ‘WASTE’, ETC)</a:t>
            </a:r>
            <a:endParaRPr lang="en-US" sz="2000" b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en-US" sz="2000" b="1" dirty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REGULATIONS </a:t>
            </a:r>
            <a:r>
              <a:rPr lang="en-US" sz="2000" b="1" dirty="0">
                <a:solidFill>
                  <a:srgbClr val="FF0000"/>
                </a:solidFill>
                <a:ea typeface="ＭＳ Ｐゴシック" pitchFamily="34" charset="-128"/>
              </a:rPr>
              <a:t>/ REGULATIONS / REGULATIONS</a:t>
            </a:r>
          </a:p>
        </p:txBody>
      </p:sp>
      <p:sp>
        <p:nvSpPr>
          <p:cNvPr id="35" name="AutoShape 23"/>
          <p:cNvSpPr>
            <a:spLocks noChangeArrowheads="1"/>
          </p:cNvSpPr>
          <p:nvPr/>
        </p:nvSpPr>
        <p:spPr bwMode="auto">
          <a:xfrm rot="3190078" flipV="1">
            <a:off x="2086988" y="5243220"/>
            <a:ext cx="3429000" cy="76200"/>
          </a:xfrm>
          <a:prstGeom prst="rightArrow">
            <a:avLst>
              <a:gd name="adj1" fmla="val 50000"/>
              <a:gd name="adj2" fmla="val 1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36" name="AutoShape 27"/>
          <p:cNvSpPr>
            <a:spLocks noChangeArrowheads="1"/>
          </p:cNvSpPr>
          <p:nvPr/>
        </p:nvSpPr>
        <p:spPr bwMode="auto">
          <a:xfrm rot="2570945">
            <a:off x="3021408" y="6142299"/>
            <a:ext cx="1295400" cy="98796"/>
          </a:xfrm>
          <a:prstGeom prst="rightArrow">
            <a:avLst>
              <a:gd name="adj1" fmla="val 50000"/>
              <a:gd name="adj2" fmla="val 2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566</Words>
  <Application>Microsoft Office PowerPoint</Application>
  <PresentationFormat>On-screen Show (4:3)</PresentationFormat>
  <Paragraphs>171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International Health Care Systems</vt:lpstr>
      <vt:lpstr>Medical Bankruptcies </vt:lpstr>
      <vt:lpstr>In medical bankruptcies…we are leaders!</vt:lpstr>
      <vt:lpstr> International model: Social insurance / National Systems </vt:lpstr>
      <vt:lpstr>US health care  before March 2010</vt:lpstr>
      <vt:lpstr>US health care after  March 2010</vt:lpstr>
      <vt:lpstr>US health care after  March 2010</vt:lpstr>
    </vt:vector>
  </TitlesOfParts>
  <Company>TMU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health care  before March 2010</dc:title>
  <dc:creator>TMU</dc:creator>
  <cp:lastModifiedBy>PNHP</cp:lastModifiedBy>
  <cp:revision>6</cp:revision>
  <dcterms:created xsi:type="dcterms:W3CDTF">2012-05-14T08:27:23Z</dcterms:created>
  <dcterms:modified xsi:type="dcterms:W3CDTF">2012-10-26T18:32:26Z</dcterms:modified>
</cp:coreProperties>
</file>