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20"/>
  </p:handoutMasterIdLst>
  <p:sldIdLst>
    <p:sldId id="256" r:id="rId2"/>
    <p:sldId id="257" r:id="rId3"/>
    <p:sldId id="280" r:id="rId4"/>
    <p:sldId id="261" r:id="rId5"/>
    <p:sldId id="263" r:id="rId6"/>
    <p:sldId id="264" r:id="rId7"/>
    <p:sldId id="265" r:id="rId8"/>
    <p:sldId id="266" r:id="rId9"/>
    <p:sldId id="279" r:id="rId10"/>
    <p:sldId id="278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ABD16-CD6F-6B49-833D-3523DF37BA68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6A942-79BD-C747-8BD3-547B038DF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8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F637F-A215-1A4A-8102-097FCD1E8269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1235-F753-6A42-9C7B-E29F4AC9911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F637F-A215-1A4A-8102-097FCD1E8269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1235-F753-6A42-9C7B-E29F4AC99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F637F-A215-1A4A-8102-097FCD1E8269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1235-F753-6A42-9C7B-E29F4AC99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F637F-A215-1A4A-8102-097FCD1E8269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1235-F753-6A42-9C7B-E29F4AC99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F637F-A215-1A4A-8102-097FCD1E8269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1235-F753-6A42-9C7B-E29F4AC9911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F637F-A215-1A4A-8102-097FCD1E8269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1235-F753-6A42-9C7B-E29F4AC99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F637F-A215-1A4A-8102-097FCD1E8269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1235-F753-6A42-9C7B-E29F4AC9911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F637F-A215-1A4A-8102-097FCD1E8269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1235-F753-6A42-9C7B-E29F4AC99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F637F-A215-1A4A-8102-097FCD1E8269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1235-F753-6A42-9C7B-E29F4AC99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F637F-A215-1A4A-8102-097FCD1E8269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1235-F753-6A42-9C7B-E29F4AC9911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F637F-A215-1A4A-8102-097FCD1E8269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1235-F753-6A42-9C7B-E29F4AC99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BEF637F-A215-1A4A-8102-097FCD1E8269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81F1235-F753-6A42-9C7B-E29F4AC991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Hawaii’s Strategy to get to single-payer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Stephen Kemble, MD</a:t>
            </a:r>
          </a:p>
          <a:p>
            <a:r>
              <a:rPr lang="en-US" dirty="0" smtClean="0"/>
              <a:t>Hawaii Health Authority</a:t>
            </a:r>
          </a:p>
          <a:p>
            <a:endParaRPr lang="en-US" dirty="0" smtClean="0"/>
          </a:p>
          <a:p>
            <a:r>
              <a:rPr lang="en-US" dirty="0" smtClean="0"/>
              <a:t>For PNHP Annual Meeting</a:t>
            </a:r>
          </a:p>
          <a:p>
            <a:r>
              <a:rPr lang="en-US" dirty="0" smtClean="0"/>
              <a:t>October 27,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77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rebuchet MS" charset="0"/>
                <a:ea typeface="+mj-ea"/>
                <a:cs typeface="+mj-cs"/>
              </a:rPr>
              <a:t>Principles for Cost-Effective Health Care Redesign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79874" name="Content Placeholder 2"/>
          <p:cNvSpPr>
            <a:spLocks noGrp="1"/>
          </p:cNvSpPr>
          <p:nvPr>
            <p:ph idx="1"/>
          </p:nvPr>
        </p:nvSpPr>
        <p:spPr>
          <a:xfrm>
            <a:off x="457200" y="1816100"/>
            <a:ext cx="8229600" cy="4660900"/>
          </a:xfrm>
        </p:spPr>
        <p:txBody>
          <a:bodyPr/>
          <a:lstStyle/>
          <a:p>
            <a:pPr marL="457200" indent="-457200" eaLnBrk="1" hangingPunct="1">
              <a:buFont typeface="Trebuchet MS" charset="0"/>
              <a:buAutoNum type="arabicPeriod"/>
            </a:pPr>
            <a:r>
              <a:rPr lang="en-US" dirty="0">
                <a:latin typeface="Trebuchet MS" charset="0"/>
              </a:rPr>
              <a:t>Universal (single risk pool)</a:t>
            </a:r>
          </a:p>
          <a:p>
            <a:pPr marL="457200" indent="-457200" eaLnBrk="1" hangingPunct="1">
              <a:buFont typeface="Trebuchet MS" charset="0"/>
              <a:buAutoNum type="arabicPeriod"/>
            </a:pPr>
            <a:r>
              <a:rPr lang="en-US" dirty="0">
                <a:latin typeface="Trebuchet MS" charset="0"/>
              </a:rPr>
              <a:t>Standardized benefits – all medically necessary care</a:t>
            </a:r>
          </a:p>
          <a:p>
            <a:pPr marL="457200" indent="-457200" eaLnBrk="1" hangingPunct="1">
              <a:buFont typeface="Trebuchet MS" charset="0"/>
              <a:buAutoNum type="arabicPeriod"/>
            </a:pPr>
            <a:r>
              <a:rPr lang="en-US" dirty="0">
                <a:latin typeface="Trebuchet MS" charset="0"/>
              </a:rPr>
              <a:t>Simplify administration</a:t>
            </a:r>
          </a:p>
          <a:p>
            <a:pPr marL="457200" indent="-457200" eaLnBrk="1" hangingPunct="1">
              <a:buFont typeface="Trebuchet MS" charset="0"/>
              <a:buAutoNum type="arabicPeriod"/>
            </a:pPr>
            <a:r>
              <a:rPr lang="en-US" dirty="0">
                <a:latin typeface="Trebuchet MS" charset="0"/>
              </a:rPr>
              <a:t>Promote professionalism in </a:t>
            </a:r>
            <a:r>
              <a:rPr lang="en-US" dirty="0" smtClean="0">
                <a:latin typeface="Trebuchet MS" charset="0"/>
              </a:rPr>
              <a:t>health care</a:t>
            </a:r>
            <a:endParaRPr lang="en-US" dirty="0">
              <a:latin typeface="Trebuchet MS" charset="0"/>
            </a:endParaRPr>
          </a:p>
          <a:p>
            <a:pPr marL="457200" indent="-457200" eaLnBrk="1" hangingPunct="1">
              <a:buFont typeface="Trebuchet MS" charset="0"/>
              <a:buAutoNum type="arabicPeriod"/>
            </a:pPr>
            <a:r>
              <a:rPr lang="en-US" dirty="0">
                <a:latin typeface="Trebuchet MS" charset="0"/>
              </a:rPr>
              <a:t>System-wide continuous quality improvement</a:t>
            </a:r>
          </a:p>
          <a:p>
            <a:pPr marL="457200" indent="-457200" eaLnBrk="1" hangingPunct="1">
              <a:buFont typeface="Trebuchet MS" charset="0"/>
              <a:buAutoNum type="arabicPeriod"/>
            </a:pPr>
            <a:r>
              <a:rPr lang="en-US" dirty="0">
                <a:latin typeface="Trebuchet MS" charset="0"/>
              </a:rPr>
              <a:t>Ensure adequate </a:t>
            </a:r>
            <a:r>
              <a:rPr lang="en-US" dirty="0" smtClean="0">
                <a:latin typeface="Trebuchet MS" charset="0"/>
              </a:rPr>
              <a:t>professional </a:t>
            </a:r>
            <a:r>
              <a:rPr lang="en-US" dirty="0">
                <a:latin typeface="Trebuchet MS" charset="0"/>
              </a:rPr>
              <a:t>workforce (primary care)</a:t>
            </a:r>
          </a:p>
          <a:p>
            <a:pPr marL="457200" indent="-457200" eaLnBrk="1" hangingPunct="1">
              <a:buFont typeface="Trebuchet MS" charset="0"/>
              <a:buAutoNum type="arabicPeriod"/>
            </a:pPr>
            <a:r>
              <a:rPr lang="en-US" dirty="0">
                <a:latin typeface="Trebuchet MS" charset="0"/>
              </a:rPr>
              <a:t>Accountability to </a:t>
            </a:r>
            <a:r>
              <a:rPr lang="en-US" dirty="0" smtClean="0">
                <a:latin typeface="Trebuchet MS" charset="0"/>
              </a:rPr>
              <a:t>health needs of the population</a:t>
            </a:r>
            <a:endParaRPr lang="en-US" dirty="0">
              <a:latin typeface="Trebuchet MS" charset="0"/>
            </a:endParaRPr>
          </a:p>
          <a:p>
            <a:pPr marL="457200" indent="-457200" eaLnBrk="1" hangingPunct="1">
              <a:buFont typeface="Trebuchet MS" charset="0"/>
              <a:buAutoNum type="arabicPeriod"/>
            </a:pPr>
            <a:r>
              <a:rPr lang="en-US" dirty="0">
                <a:latin typeface="Trebuchet MS" charset="0"/>
              </a:rPr>
              <a:t>Separate, sustainable funding for health care</a:t>
            </a:r>
          </a:p>
        </p:txBody>
      </p:sp>
    </p:spTree>
    <p:extLst>
      <p:ext uri="{BB962C8B-B14F-4D97-AF65-F5344CB8AC3E}">
        <p14:creationId xmlns:p14="http://schemas.microsoft.com/office/powerpoint/2010/main" val="102731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HHA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Goal is a </a:t>
            </a:r>
            <a:r>
              <a:rPr lang="en-US" sz="2800" dirty="0" smtClean="0"/>
              <a:t>universal single-payer system</a:t>
            </a:r>
          </a:p>
          <a:p>
            <a:pPr lvl="0"/>
            <a:r>
              <a:rPr lang="en-US" sz="2800" dirty="0" smtClean="0"/>
              <a:t>Transitional strategy of a unified </a:t>
            </a:r>
            <a:r>
              <a:rPr lang="en-US" sz="2800" dirty="0"/>
              <a:t>delivery system (“All-Payer”</a:t>
            </a:r>
            <a:r>
              <a:rPr lang="en-US" sz="2800" dirty="0" smtClean="0"/>
              <a:t>)</a:t>
            </a:r>
          </a:p>
          <a:p>
            <a:pPr lvl="1"/>
            <a:r>
              <a:rPr lang="en-US" sz="2600" dirty="0" smtClean="0"/>
              <a:t>everyone </a:t>
            </a:r>
            <a:r>
              <a:rPr lang="en-US" sz="2600" dirty="0"/>
              <a:t>has same benefits, </a:t>
            </a:r>
            <a:endParaRPr lang="en-US" sz="2600" dirty="0" smtClean="0"/>
          </a:p>
          <a:p>
            <a:pPr lvl="1"/>
            <a:r>
              <a:rPr lang="en-US" sz="2600" dirty="0" smtClean="0"/>
              <a:t>same </a:t>
            </a:r>
            <a:r>
              <a:rPr lang="en-US" sz="2600" dirty="0"/>
              <a:t>provider network, and </a:t>
            </a:r>
            <a:endParaRPr lang="en-US" sz="2600" dirty="0" smtClean="0"/>
          </a:p>
          <a:p>
            <a:pPr lvl="1"/>
            <a:r>
              <a:rPr lang="en-US" sz="2600" dirty="0" smtClean="0"/>
              <a:t>providers </a:t>
            </a:r>
            <a:r>
              <a:rPr lang="en-US" sz="2600" dirty="0"/>
              <a:t>are paid the same regardless of the source of funding for any individual patient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20902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HHA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2800" dirty="0" smtClean="0"/>
              <a:t>Replace </a:t>
            </a:r>
            <a:r>
              <a:rPr lang="en-US" sz="2800" dirty="0"/>
              <a:t>Medicaid managed care program </a:t>
            </a:r>
            <a:r>
              <a:rPr lang="en-US" sz="2800" dirty="0" smtClean="0"/>
              <a:t>with Medicaid Primary </a:t>
            </a:r>
            <a:r>
              <a:rPr lang="en-US" sz="2800" dirty="0"/>
              <a:t>Care Case Management </a:t>
            </a:r>
            <a:endParaRPr lang="en-US" sz="2800" dirty="0" smtClean="0"/>
          </a:p>
          <a:p>
            <a:pPr lvl="0"/>
            <a:r>
              <a:rPr lang="en-US" dirty="0" smtClean="0"/>
              <a:t>Unified </a:t>
            </a:r>
            <a:r>
              <a:rPr lang="en-US" dirty="0"/>
              <a:t>program with single plan administrator</a:t>
            </a:r>
          </a:p>
          <a:p>
            <a:r>
              <a:rPr lang="en-US" dirty="0"/>
              <a:t>Kaiser and CHC’s as integrated sub-systems</a:t>
            </a:r>
          </a:p>
          <a:p>
            <a:r>
              <a:rPr lang="en-US" dirty="0" smtClean="0"/>
              <a:t>Include </a:t>
            </a:r>
            <a:r>
              <a:rPr lang="en-US" dirty="0"/>
              <a:t>all hospitals and as many doctors as possible</a:t>
            </a:r>
          </a:p>
          <a:p>
            <a:r>
              <a:rPr lang="en-US" dirty="0"/>
              <a:t>Comprehensive benefits adequate for all medically necessary care</a:t>
            </a:r>
          </a:p>
          <a:p>
            <a:r>
              <a:rPr lang="en-US" dirty="0"/>
              <a:t>Patient Centered Medical Homes</a:t>
            </a:r>
          </a:p>
          <a:p>
            <a:r>
              <a:rPr lang="en-US" dirty="0"/>
              <a:t>Community care teams as extenders of PCMH’s</a:t>
            </a:r>
          </a:p>
          <a:p>
            <a:r>
              <a:rPr lang="en-US" dirty="0" smtClean="0"/>
              <a:t>Much </a:t>
            </a:r>
            <a:r>
              <a:rPr lang="en-US" dirty="0"/>
              <a:t>cheaper to administer, much better physician buy-in, and much better access to care for patients than Medicaid managed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540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HHA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Care managed by delivery system, not health plans</a:t>
            </a:r>
          </a:p>
          <a:p>
            <a:pPr lvl="1"/>
            <a:r>
              <a:rPr lang="en-US" sz="2400" dirty="0"/>
              <a:t>Physician-led CQI instead of P4P, bundled payments, and competing ACO’s</a:t>
            </a:r>
          </a:p>
          <a:p>
            <a:pPr lvl="1"/>
            <a:r>
              <a:rPr lang="en-US" sz="2400" dirty="0"/>
              <a:t>cooperation and collaboration, not competition, to improve cost-effectiveness of care</a:t>
            </a:r>
          </a:p>
          <a:p>
            <a:pPr lvl="1"/>
            <a:r>
              <a:rPr lang="en-US" sz="2400" dirty="0"/>
              <a:t>comprehensive responsibility for population and bringing as many as possible into appropriate care</a:t>
            </a:r>
          </a:p>
          <a:p>
            <a:pPr lvl="1"/>
            <a:r>
              <a:rPr lang="en-US" sz="2400" dirty="0" smtClean="0"/>
              <a:t>increased </a:t>
            </a:r>
            <a:r>
              <a:rPr lang="en-US" sz="2400" dirty="0"/>
              <a:t>Medicaid fees tied to shared savings</a:t>
            </a:r>
          </a:p>
          <a:p>
            <a:pPr lvl="1"/>
            <a:r>
              <a:rPr lang="en-US" sz="2400" dirty="0" smtClean="0"/>
              <a:t>whole </a:t>
            </a:r>
            <a:r>
              <a:rPr lang="en-US" sz="2400" dirty="0"/>
              <a:t>system is one big integrated “ACO” – </a:t>
            </a:r>
            <a:r>
              <a:rPr lang="en-US" sz="2400" dirty="0" smtClean="0"/>
              <a:t>only one </a:t>
            </a:r>
            <a:r>
              <a:rPr lang="en-US" sz="2400" dirty="0"/>
              <a:t>for each island or </a:t>
            </a:r>
            <a:r>
              <a:rPr lang="en-US" sz="2400" dirty="0" smtClean="0"/>
              <a:t>region</a:t>
            </a:r>
          </a:p>
        </p:txBody>
      </p:sp>
    </p:spTree>
    <p:extLst>
      <p:ext uri="{BB962C8B-B14F-4D97-AF65-F5344CB8AC3E}">
        <p14:creationId xmlns:p14="http://schemas.microsoft.com/office/powerpoint/2010/main" val="1294184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HHA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3200" dirty="0" smtClean="0"/>
              <a:t>“All-Payer” Insurance </a:t>
            </a:r>
            <a:r>
              <a:rPr lang="en-US" sz="3200" dirty="0"/>
              <a:t>Exchange</a:t>
            </a:r>
            <a:r>
              <a:rPr lang="en-US" sz="3200" dirty="0" smtClean="0"/>
              <a:t>/Connector</a:t>
            </a:r>
          </a:p>
          <a:p>
            <a:pPr lvl="1"/>
            <a:r>
              <a:rPr lang="en-US" sz="2800" dirty="0"/>
              <a:t>U</a:t>
            </a:r>
            <a:r>
              <a:rPr lang="en-US" sz="2800" dirty="0" smtClean="0"/>
              <a:t>se </a:t>
            </a:r>
            <a:r>
              <a:rPr lang="en-US" sz="2800" dirty="0"/>
              <a:t>same integrated delivery system as for </a:t>
            </a:r>
            <a:r>
              <a:rPr lang="en-US" sz="2800" dirty="0" smtClean="0"/>
              <a:t>Medicaid </a:t>
            </a:r>
          </a:p>
          <a:p>
            <a:pPr lvl="1"/>
            <a:r>
              <a:rPr lang="en-US" sz="2800" dirty="0" smtClean="0"/>
              <a:t>Eliminates </a:t>
            </a:r>
            <a:r>
              <a:rPr lang="en-US" sz="2800" dirty="0"/>
              <a:t>disruptions in care when patients move between Exchange and </a:t>
            </a:r>
            <a:r>
              <a:rPr lang="en-US" sz="2800" dirty="0" smtClean="0"/>
              <a:t>Medicaid</a:t>
            </a:r>
          </a:p>
          <a:p>
            <a:pPr lvl="1"/>
            <a:r>
              <a:rPr lang="en-US" sz="2800" dirty="0"/>
              <a:t>Leverage Federal funds under ACA for </a:t>
            </a:r>
            <a:r>
              <a:rPr lang="en-US" sz="2800" dirty="0" smtClean="0"/>
              <a:t>Exchange </a:t>
            </a:r>
            <a:r>
              <a:rPr lang="en-US" sz="2800" dirty="0"/>
              <a:t>and </a:t>
            </a:r>
            <a:r>
              <a:rPr lang="en-US" sz="2800" dirty="0" smtClean="0"/>
              <a:t>for delivery </a:t>
            </a:r>
            <a:r>
              <a:rPr lang="en-US" sz="2800" dirty="0"/>
              <a:t>system reform </a:t>
            </a:r>
          </a:p>
        </p:txBody>
      </p:sp>
    </p:spTree>
    <p:extLst>
      <p:ext uri="{BB962C8B-B14F-4D97-AF65-F5344CB8AC3E}">
        <p14:creationId xmlns:p14="http://schemas.microsoft.com/office/powerpoint/2010/main" val="200924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HHA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Expand this integrated system to State and County employees and retirees</a:t>
            </a:r>
          </a:p>
          <a:p>
            <a:pPr lvl="0"/>
            <a:r>
              <a:rPr lang="en-US" sz="2800" dirty="0"/>
              <a:t>Use </a:t>
            </a:r>
            <a:r>
              <a:rPr lang="en-US" sz="2800" dirty="0" smtClean="0"/>
              <a:t>Federal waiver or Medicare </a:t>
            </a:r>
            <a:r>
              <a:rPr lang="en-US" sz="2800" dirty="0"/>
              <a:t>Advantage to bring Medicare beneficiaries into this integrated system</a:t>
            </a:r>
          </a:p>
          <a:p>
            <a:pPr lvl="0"/>
            <a:r>
              <a:rPr lang="en-US" sz="2800" dirty="0"/>
              <a:t>Offer delivery system directly to employers. No need for competing plans to manage care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9192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HHA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800" dirty="0"/>
              <a:t>Once this system gains enough market share, start paying hospitals and integrated sub-systems with global budgets, saving billing costs (up to 20% of hospital costs)</a:t>
            </a:r>
          </a:p>
          <a:p>
            <a:pPr lvl="0"/>
            <a:r>
              <a:rPr lang="en-US" sz="2800" dirty="0"/>
              <a:t>Physicians could be paid </a:t>
            </a:r>
            <a:r>
              <a:rPr lang="en-US" sz="2800" dirty="0" smtClean="0"/>
              <a:t>either:</a:t>
            </a:r>
          </a:p>
          <a:p>
            <a:pPr lvl="1"/>
            <a:r>
              <a:rPr lang="en-US" sz="2400" dirty="0"/>
              <a:t>O</a:t>
            </a:r>
            <a:r>
              <a:rPr lang="en-US" sz="2400" dirty="0" smtClean="0"/>
              <a:t>n </a:t>
            </a:r>
            <a:r>
              <a:rPr lang="en-US" sz="2400" dirty="0"/>
              <a:t>salary </a:t>
            </a:r>
            <a:r>
              <a:rPr lang="en-US" sz="2400" dirty="0" smtClean="0"/>
              <a:t>(if employed </a:t>
            </a:r>
            <a:r>
              <a:rPr lang="en-US" sz="2400" dirty="0"/>
              <a:t>by hospitals and integrated sub-systems</a:t>
            </a:r>
            <a:r>
              <a:rPr lang="en-US" sz="2400" dirty="0" smtClean="0"/>
              <a:t>), </a:t>
            </a:r>
            <a:r>
              <a:rPr lang="en-US" sz="2400" dirty="0"/>
              <a:t>or </a:t>
            </a:r>
            <a:endParaRPr lang="en-US" sz="2400" dirty="0" smtClean="0"/>
          </a:p>
          <a:p>
            <a:pPr lvl="1"/>
            <a:r>
              <a:rPr lang="en-US" sz="2400" dirty="0" smtClean="0"/>
              <a:t>FFS </a:t>
            </a:r>
            <a:r>
              <a:rPr lang="en-US" sz="2400" dirty="0"/>
              <a:t>using fee-for-time </a:t>
            </a:r>
            <a:r>
              <a:rPr lang="en-US" sz="2400" dirty="0" smtClean="0"/>
              <a:t>(not RBRVS and E&amp;M) system </a:t>
            </a:r>
            <a:r>
              <a:rPr lang="en-US" sz="2400" dirty="0"/>
              <a:t>that </a:t>
            </a:r>
            <a:r>
              <a:rPr lang="en-US" sz="2400" dirty="0" smtClean="0"/>
              <a:t>is task-neutral (eliminating incentive to game documentation)</a:t>
            </a:r>
          </a:p>
          <a:p>
            <a:pPr lvl="1"/>
            <a:r>
              <a:rPr lang="en-US" sz="2400" dirty="0" smtClean="0"/>
              <a:t>Pay</a:t>
            </a:r>
            <a:r>
              <a:rPr lang="en-US" sz="2400" dirty="0"/>
              <a:t>-for quality incentives okay, but limited to what is accurately and meaningfully </a:t>
            </a:r>
            <a:r>
              <a:rPr lang="en-US" sz="2400" dirty="0" smtClean="0"/>
              <a:t>measurable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0258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HHA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Health IT refocused on patient care and quality </a:t>
            </a:r>
            <a:r>
              <a:rPr lang="en-US" dirty="0" smtClean="0"/>
              <a:t>improvement, </a:t>
            </a:r>
            <a:r>
              <a:rPr lang="en-US" dirty="0"/>
              <a:t>instead of </a:t>
            </a:r>
            <a:r>
              <a:rPr lang="en-US" dirty="0" smtClean="0"/>
              <a:t>reimbursement.</a:t>
            </a:r>
            <a:endParaRPr lang="en-US" dirty="0"/>
          </a:p>
          <a:p>
            <a:r>
              <a:rPr lang="en-US" dirty="0"/>
              <a:t>Rely on CQI and </a:t>
            </a:r>
            <a:r>
              <a:rPr lang="en-US" dirty="0" smtClean="0"/>
              <a:t>professionalism, not primarily on financial incentives, </a:t>
            </a:r>
            <a:r>
              <a:rPr lang="en-US" dirty="0"/>
              <a:t>to keep care cost-</a:t>
            </a:r>
            <a:r>
              <a:rPr lang="en-US" dirty="0" smtClean="0"/>
              <a:t>effective.</a:t>
            </a:r>
          </a:p>
          <a:p>
            <a:r>
              <a:rPr lang="en-US" dirty="0" smtClean="0"/>
              <a:t>Focus of reform should be on ensuring appropriate care for those who need it, and not on satisfying the interests of health plans. </a:t>
            </a:r>
          </a:p>
          <a:p>
            <a:r>
              <a:rPr lang="en-US" dirty="0" smtClean="0"/>
              <a:t>Hospitals and doctors are obviously essential, so it has to work for them, but</a:t>
            </a:r>
          </a:p>
          <a:p>
            <a:r>
              <a:rPr lang="en-US" dirty="0"/>
              <a:t>t</a:t>
            </a:r>
            <a:r>
              <a:rPr lang="en-US" dirty="0" smtClean="0"/>
              <a:t>he priority must be on ensuring access to appropriate, quality care for everyone - both individual patients and population health.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160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HHA Proposal: Cost Implications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Direct insurance administrative savings (</a:t>
            </a:r>
            <a:r>
              <a:rPr lang="en-US" b="1" dirty="0" smtClean="0">
                <a:ea typeface="+mn-ea"/>
                <a:cs typeface="+mn-cs"/>
              </a:rPr>
              <a:t>10-15%</a:t>
            </a:r>
            <a:r>
              <a:rPr lang="en-US" dirty="0" smtClean="0">
                <a:ea typeface="+mn-ea"/>
                <a:cs typeface="+mn-cs"/>
              </a:rPr>
              <a:t> of total health spending, including elimination of most managed care costs counted as “health care” in “Medical Loss Ratio”)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Global budgets and no uncompensated care would save 20% of hospital costs (</a:t>
            </a:r>
            <a:r>
              <a:rPr lang="en-US" b="1" dirty="0" smtClean="0">
                <a:ea typeface="+mn-ea"/>
                <a:cs typeface="+mn-cs"/>
              </a:rPr>
              <a:t>10%</a:t>
            </a:r>
            <a:r>
              <a:rPr lang="en-US" dirty="0" smtClean="0">
                <a:ea typeface="+mn-ea"/>
                <a:cs typeface="+mn-cs"/>
              </a:rPr>
              <a:t> of total health spending)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Single financing system would save 10% of doctor’s practice costs (</a:t>
            </a:r>
            <a:r>
              <a:rPr lang="en-US" b="1" dirty="0" smtClean="0">
                <a:ea typeface="+mn-ea"/>
                <a:cs typeface="+mn-cs"/>
              </a:rPr>
              <a:t>3%</a:t>
            </a:r>
            <a:r>
              <a:rPr lang="en-US" dirty="0" smtClean="0">
                <a:ea typeface="+mn-ea"/>
                <a:cs typeface="+mn-cs"/>
              </a:rPr>
              <a:t> of total health spending)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Bulk purchasing of drugs and durable medical equipment (would save </a:t>
            </a:r>
            <a:r>
              <a:rPr lang="en-US" b="1" dirty="0" smtClean="0">
                <a:ea typeface="+mn-ea"/>
                <a:cs typeface="+mn-cs"/>
              </a:rPr>
              <a:t>~5%</a:t>
            </a:r>
            <a:r>
              <a:rPr lang="en-US" dirty="0" smtClean="0">
                <a:ea typeface="+mn-ea"/>
                <a:cs typeface="+mn-cs"/>
              </a:rPr>
              <a:t> of total health spending)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Increased access to out-patient and primary care and professionally directed quality improvement would reduce ER and hospital costs, unnecessary and inappropriate care (</a:t>
            </a:r>
            <a:r>
              <a:rPr lang="en-US" b="1" dirty="0" smtClean="0">
                <a:ea typeface="+mn-ea"/>
                <a:cs typeface="+mn-cs"/>
              </a:rPr>
              <a:t>~10% </a:t>
            </a:r>
            <a:r>
              <a:rPr lang="en-US" dirty="0" smtClean="0">
                <a:ea typeface="+mn-ea"/>
                <a:cs typeface="+mn-cs"/>
              </a:rPr>
              <a:t>of total health spending)</a:t>
            </a: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293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HRS 322H: The Hawaii Health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The HHA "shall be responsible for overall health planning for the state and shall be responsible for determining future capacity needs for health providers, facilities, equipment, and support services.”</a:t>
            </a:r>
          </a:p>
          <a:p>
            <a:pPr>
              <a:defRPr/>
            </a:pPr>
            <a:r>
              <a:rPr lang="en-US" dirty="0"/>
              <a:t>"The authority shall develop a comprehensive health plan that includes:</a:t>
            </a:r>
          </a:p>
          <a:p>
            <a:pPr lvl="1">
              <a:defRPr/>
            </a:pPr>
            <a:r>
              <a:rPr lang="en-US" dirty="0"/>
              <a:t>      1) Establishment of eligibility for inclusion in a health plan for all individuals;</a:t>
            </a:r>
          </a:p>
          <a:p>
            <a:pPr lvl="1">
              <a:defRPr/>
            </a:pPr>
            <a:r>
              <a:rPr lang="en-US" dirty="0"/>
              <a:t>      2) Determination of all reimbursable services to be paid by the authority;</a:t>
            </a:r>
          </a:p>
          <a:p>
            <a:pPr lvl="1">
              <a:defRPr/>
            </a:pPr>
            <a:r>
              <a:rPr lang="en-US" dirty="0"/>
              <a:t>      3) Determination of all approved providers of services in a health plan for all individuals;</a:t>
            </a:r>
          </a:p>
          <a:p>
            <a:pPr lvl="1">
              <a:defRPr/>
            </a:pPr>
            <a:r>
              <a:rPr lang="en-US" dirty="0"/>
              <a:t>      4) Evaluation of health care and cost effectiveness of all aspects of a health plan for all individuals; and</a:t>
            </a:r>
          </a:p>
          <a:p>
            <a:pPr lvl="1">
              <a:defRPr/>
            </a:pPr>
            <a:r>
              <a:rPr lang="en-US" dirty="0"/>
              <a:t>      5) Establishment of a budget for a health plan for all individuals in the state.</a:t>
            </a:r>
          </a:p>
        </p:txBody>
      </p:sp>
    </p:spTree>
    <p:extLst>
      <p:ext uri="{BB962C8B-B14F-4D97-AF65-F5344CB8AC3E}">
        <p14:creationId xmlns:p14="http://schemas.microsoft.com/office/powerpoint/2010/main" val="280747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Hawaii Medical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HMA endorsed my resolution supporting single-payer health care in 2009</a:t>
            </a:r>
          </a:p>
          <a:p>
            <a:r>
              <a:rPr lang="en-US" dirty="0" smtClean="0"/>
              <a:t>This led directly to my election as Treasurer, then President-Elect, and now President of HMA</a:t>
            </a:r>
          </a:p>
          <a:p>
            <a:r>
              <a:rPr lang="en-US" dirty="0" smtClean="0"/>
              <a:t>In my inaugural address 3 weeks ago, </a:t>
            </a:r>
          </a:p>
          <a:p>
            <a:pPr lvl="1"/>
            <a:r>
              <a:rPr lang="en-US" dirty="0" smtClean="0"/>
              <a:t>I specifically mentioned single-payer, 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dirty="0" smtClean="0"/>
              <a:t>alled for developing a unified health care delivery system in Hawaii,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ounded on professional ethics (not “commercial ethics” relying on complex financial incentives),</a:t>
            </a:r>
          </a:p>
          <a:p>
            <a:pPr lvl="1"/>
            <a:r>
              <a:rPr lang="en-US" dirty="0" smtClean="0"/>
              <a:t>with the goal of ensuring appropriate health care for all, and</a:t>
            </a:r>
          </a:p>
          <a:p>
            <a:pPr lvl="1"/>
            <a:r>
              <a:rPr lang="en-US" u="sng" dirty="0" smtClean="0"/>
              <a:t>NOT</a:t>
            </a:r>
            <a:r>
              <a:rPr lang="en-US" dirty="0" smtClean="0"/>
              <a:t> using P4P, pay-for-outcomes, or competing ACO’s.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19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Medicaid Managed Care in Hawaii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Mid-1990’s</a:t>
            </a:r>
          </a:p>
          <a:p>
            <a:pPr lvl="1"/>
            <a:r>
              <a:rPr lang="en-US" sz="2400" dirty="0"/>
              <a:t>Managed care for GA and AFDC</a:t>
            </a:r>
          </a:p>
          <a:p>
            <a:pPr lvl="1"/>
            <a:r>
              <a:rPr lang="en-US" sz="2400" dirty="0"/>
              <a:t>Local, non-profit plans – initially 5 </a:t>
            </a:r>
            <a:r>
              <a:rPr lang="en-US" sz="2400" dirty="0" smtClean="0"/>
              <a:t>plans, now 3</a:t>
            </a:r>
            <a:endParaRPr lang="en-US" sz="2400" dirty="0"/>
          </a:p>
          <a:p>
            <a:pPr lvl="1"/>
            <a:r>
              <a:rPr lang="en-US" sz="2400" dirty="0" smtClean="0"/>
              <a:t>More </a:t>
            </a:r>
            <a:r>
              <a:rPr lang="en-US" sz="2400" dirty="0"/>
              <a:t>limited provider participation than FFS Medicaid</a:t>
            </a:r>
          </a:p>
          <a:p>
            <a:pPr lvl="1"/>
            <a:r>
              <a:rPr lang="en-US" sz="2400" dirty="0"/>
              <a:t>Plans generally “reasonable”</a:t>
            </a:r>
          </a:p>
          <a:p>
            <a:r>
              <a:rPr lang="en-US" sz="2800" dirty="0"/>
              <a:t>January 2009</a:t>
            </a:r>
          </a:p>
          <a:p>
            <a:pPr lvl="1"/>
            <a:r>
              <a:rPr lang="en-US" sz="2400" dirty="0"/>
              <a:t>Aged, Blind, Disabled (ABD) population turned over to 2 national for-profit managed care plans – </a:t>
            </a:r>
            <a:r>
              <a:rPr lang="en-US" sz="2400" dirty="0" err="1"/>
              <a:t>Ohana</a:t>
            </a:r>
            <a:r>
              <a:rPr lang="en-US" sz="2400" dirty="0"/>
              <a:t> (</a:t>
            </a:r>
            <a:r>
              <a:rPr lang="en-US" sz="2400" dirty="0" err="1"/>
              <a:t>WellCare</a:t>
            </a:r>
            <a:r>
              <a:rPr lang="en-US" sz="2400" dirty="0"/>
              <a:t>) and Evercare (United Health</a:t>
            </a:r>
            <a:r>
              <a:rPr lang="en-US" sz="2400" dirty="0" smtClean="0"/>
              <a:t>)</a:t>
            </a:r>
          </a:p>
          <a:p>
            <a:r>
              <a:rPr lang="en-US" sz="2800" dirty="0" smtClean="0"/>
              <a:t>Private sector participation declining drastically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684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 Rewards Bad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Medicaid managed care is an individual market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dverse selection – patients and their MDs know health risk when they choose plan</a:t>
            </a:r>
          </a:p>
          <a:p>
            <a:r>
              <a:rPr lang="en-US" sz="2800" dirty="0" smtClean="0"/>
              <a:t>If a plan offered better benefits, provider pay, or policies, it would attract sicker population</a:t>
            </a:r>
          </a:p>
          <a:p>
            <a:r>
              <a:rPr lang="en-US" sz="2800" dirty="0" smtClean="0"/>
              <a:t>Worst plan gets patients who see doctors the least – healthiest risk pool</a:t>
            </a:r>
          </a:p>
          <a:p>
            <a:r>
              <a:rPr lang="en-US" sz="2800" dirty="0" smtClean="0"/>
              <a:t>Result is “race to the bottom”</a:t>
            </a:r>
          </a:p>
        </p:txBody>
      </p:sp>
    </p:spTree>
    <p:extLst>
      <p:ext uri="{BB962C8B-B14F-4D97-AF65-F5344CB8AC3E}">
        <p14:creationId xmlns:p14="http://schemas.microsoft.com/office/powerpoint/2010/main" val="131537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Hawaii’s Prepaid Health Care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ERISA exemption, employer mandate (if 20+ </a:t>
            </a:r>
            <a:r>
              <a:rPr lang="en-US" sz="2800" dirty="0" err="1" smtClean="0"/>
              <a:t>hr</a:t>
            </a:r>
            <a:r>
              <a:rPr lang="en-US" sz="2800" dirty="0" smtClean="0"/>
              <a:t>/week), broad benefits, 80%-90% coverage</a:t>
            </a:r>
          </a:p>
          <a:p>
            <a:r>
              <a:rPr lang="en-US" sz="2800" dirty="0" smtClean="0"/>
              <a:t>Has ensured broader risk pooling, better benefits, and lower costs than other States</a:t>
            </a:r>
          </a:p>
          <a:p>
            <a:r>
              <a:rPr lang="en-US" sz="2800" dirty="0" smtClean="0"/>
              <a:t>BUT, </a:t>
            </a:r>
          </a:p>
          <a:p>
            <a:pPr lvl="1"/>
            <a:r>
              <a:rPr lang="en-US" sz="2400" dirty="0" smtClean="0"/>
              <a:t>does not cover individual market, self-employed, part-time workers, or unemployed</a:t>
            </a:r>
          </a:p>
          <a:p>
            <a:pPr lvl="1"/>
            <a:r>
              <a:rPr lang="en-US" sz="2400" dirty="0" smtClean="0"/>
              <a:t>Employers increasingly using “independent contractors,” part-time workers (&lt;19 </a:t>
            </a:r>
            <a:r>
              <a:rPr lang="en-US" sz="2400" dirty="0" err="1" smtClean="0"/>
              <a:t>hr</a:t>
            </a:r>
            <a:r>
              <a:rPr lang="en-US" sz="2400" dirty="0" smtClean="0"/>
              <a:t>/</a:t>
            </a:r>
            <a:r>
              <a:rPr lang="en-US" sz="2400" dirty="0" err="1" smtClean="0"/>
              <a:t>wk</a:t>
            </a:r>
            <a:r>
              <a:rPr lang="en-US" sz="2400" dirty="0"/>
              <a:t>)</a:t>
            </a:r>
            <a:r>
              <a:rPr lang="en-US" sz="2400" dirty="0" smtClean="0"/>
              <a:t>, and dropping family benefits from plans they do offer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0608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Transformation Initiative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Focused on implementation of ACA in Hawaii</a:t>
            </a:r>
          </a:p>
          <a:p>
            <a:pPr lvl="0"/>
            <a:r>
              <a:rPr lang="en-US" dirty="0" smtClean="0"/>
              <a:t>Triple Aims: improve quality, improve health, increase value</a:t>
            </a:r>
          </a:p>
          <a:p>
            <a:pPr lvl="0"/>
            <a:r>
              <a:rPr lang="en-US" dirty="0" smtClean="0"/>
              <a:t>Delivery System Reforms: PCMH’s, Community Care Networks, “ACO-like” organizations</a:t>
            </a:r>
          </a:p>
          <a:p>
            <a:pPr lvl="0"/>
            <a:r>
              <a:rPr lang="en-US" dirty="0" smtClean="0"/>
              <a:t>Payment Reforms: P4P, shared savings, bundled payments (despite rejection by committee)</a:t>
            </a:r>
          </a:p>
          <a:p>
            <a:pPr lvl="0"/>
            <a:r>
              <a:rPr lang="en-US" dirty="0" smtClean="0"/>
              <a:t>BUT,</a:t>
            </a:r>
          </a:p>
          <a:p>
            <a:pPr lvl="1"/>
            <a:r>
              <a:rPr lang="en-US" sz="2200" dirty="0" smtClean="0"/>
              <a:t>Added onto existing system of competing health plans</a:t>
            </a:r>
          </a:p>
          <a:p>
            <a:pPr lvl="1"/>
            <a:r>
              <a:rPr lang="en-US" sz="2200" dirty="0" smtClean="0"/>
              <a:t>Adds administrative complexity and cost</a:t>
            </a:r>
          </a:p>
          <a:p>
            <a:pPr lvl="1"/>
            <a:r>
              <a:rPr lang="en-US" sz="2200" dirty="0" smtClean="0"/>
              <a:t>No attempt to address dysfunction in Medicaid</a:t>
            </a:r>
          </a:p>
        </p:txBody>
      </p:sp>
    </p:spTree>
    <p:extLst>
      <p:ext uri="{BB962C8B-B14F-4D97-AF65-F5344CB8AC3E}">
        <p14:creationId xmlns:p14="http://schemas.microsoft.com/office/powerpoint/2010/main" val="4013439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HHA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Instead of starting with what we have and asking, “How can we make it better (while trying to keep all current </a:t>
            </a:r>
            <a:r>
              <a:rPr lang="en-US" sz="2800" smtClean="0"/>
              <a:t>stakeholders happy)?</a:t>
            </a:r>
            <a:r>
              <a:rPr lang="en-US" sz="2800" dirty="0" smtClean="0"/>
              <a:t>”,</a:t>
            </a:r>
          </a:p>
          <a:p>
            <a:r>
              <a:rPr lang="en-US" sz="2800" dirty="0" smtClean="0"/>
              <a:t>The HHA vision starts with defining what a truly cost-effective system would look like, and then asks, “How can we get there from here?”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556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Systems that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Universal systems &amp; full access enable large savings.</a:t>
            </a:r>
          </a:p>
          <a:p>
            <a:r>
              <a:rPr lang="en-US" dirty="0" smtClean="0"/>
              <a:t>Competition in health care financing is always detrimental to cost-effective delivery of care.</a:t>
            </a:r>
          </a:p>
          <a:p>
            <a:pPr lvl="1"/>
            <a:r>
              <a:rPr lang="en-US" dirty="0" smtClean="0"/>
              <a:t>Care coordination is undermined by competition.</a:t>
            </a:r>
          </a:p>
          <a:p>
            <a:pPr lvl="1"/>
            <a:r>
              <a:rPr lang="en-US" dirty="0" smtClean="0"/>
              <a:t>Adverse selection and competition for risk pools incentivize plans to deny or avoid covering care for sicker, more complex patients.</a:t>
            </a:r>
          </a:p>
          <a:p>
            <a:pPr lvl="1"/>
            <a:r>
              <a:rPr lang="en-US" dirty="0" smtClean="0"/>
              <a:t>Competition adds cost without value.</a:t>
            </a:r>
          </a:p>
          <a:p>
            <a:r>
              <a:rPr lang="en-US" dirty="0" smtClean="0"/>
              <a:t>Fee-for-service is not the problem.</a:t>
            </a:r>
          </a:p>
          <a:p>
            <a:r>
              <a:rPr lang="en-US" dirty="0" smtClean="0"/>
              <a:t>Pay-for-outcomes, bundled payments, and capitation (shifting insurance risk onto providers to counter FFS) all introduce perverse incentives to avoid caring for sicker, more complex patients. No proven value.</a:t>
            </a:r>
          </a:p>
          <a:p>
            <a:r>
              <a:rPr lang="en-US" dirty="0" smtClean="0"/>
              <a:t>Cost-effective care: physician stewards beat managed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246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221</TotalTime>
  <Words>1251</Words>
  <Application>Microsoft Office PowerPoint</Application>
  <PresentationFormat>On-screen Show (4:3)</PresentationFormat>
  <Paragraphs>123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Hawaii’s Strategy to get to single-payer</vt:lpstr>
      <vt:lpstr>HRS 322H: The Hawaii Health Authority</vt:lpstr>
      <vt:lpstr>Hawaii Medical Association</vt:lpstr>
      <vt:lpstr>Medicaid Managed Care in Hawaii</vt:lpstr>
      <vt:lpstr>Competition Rewards Bad Plans</vt:lpstr>
      <vt:lpstr>Hawaii’s Prepaid Health Care Act</vt:lpstr>
      <vt:lpstr>Health Transformation Initiative </vt:lpstr>
      <vt:lpstr>The HHA Vision</vt:lpstr>
      <vt:lpstr>Lessons from Systems that Work</vt:lpstr>
      <vt:lpstr>Principles for Cost-Effective Health Care Redesign</vt:lpstr>
      <vt:lpstr>HHA Roadmap</vt:lpstr>
      <vt:lpstr>HHA Roadmap</vt:lpstr>
      <vt:lpstr>HHA Roadmap</vt:lpstr>
      <vt:lpstr>HHA Roadmap</vt:lpstr>
      <vt:lpstr>HHA Roadmap</vt:lpstr>
      <vt:lpstr>HHA Roadmap</vt:lpstr>
      <vt:lpstr>HHA Roadmap</vt:lpstr>
      <vt:lpstr>HHA Proposal: Cost Implications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Hawaii: Transitioning and moving beyond aca</dc:title>
  <dc:creator>Stephen Kemble</dc:creator>
  <cp:lastModifiedBy>Dustin Calliari</cp:lastModifiedBy>
  <cp:revision>44</cp:revision>
  <cp:lastPrinted>2012-10-23T20:39:46Z</cp:lastPrinted>
  <dcterms:created xsi:type="dcterms:W3CDTF">2012-10-16T15:19:23Z</dcterms:created>
  <dcterms:modified xsi:type="dcterms:W3CDTF">2012-10-24T19:45:19Z</dcterms:modified>
</cp:coreProperties>
</file>