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2.xml" ContentType="application/vnd.openxmlformats-officedocument.drawingml.chart+xml"/>
  <Override PartName="/ppt/theme/themeOverride8.xml" ContentType="application/vnd.openxmlformats-officedocument.themeOverr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1.xml" ContentType="application/vnd.openxmlformats-officedocument.drawingml.chartshapes+xml"/>
  <Override PartName="/ppt/charts/chart29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0.xml" ContentType="application/vnd.openxmlformats-officedocument.drawingml.chart+xml"/>
  <Override PartName="/ppt/theme/themeOverride9.xml" ContentType="application/vnd.openxmlformats-officedocument.themeOverride+xml"/>
  <Override PartName="/ppt/charts/chart31.xml" ContentType="application/vnd.openxmlformats-officedocument.drawingml.chart+xml"/>
  <Override PartName="/ppt/theme/themeOverride10.xml" ContentType="application/vnd.openxmlformats-officedocument.themeOverr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rts/chart37.xml" ContentType="application/vnd.openxmlformats-officedocument.drawingml.chart+xml"/>
  <Override PartName="/ppt/notesSlides/notesSlide8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theme/themeOverride11.xml" ContentType="application/vnd.openxmlformats-officedocument.themeOverride+xml"/>
  <Override PartName="/ppt/charts/chart43.xml" ContentType="application/vnd.openxmlformats-officedocument.drawingml.chart+xml"/>
  <Override PartName="/ppt/theme/themeOverride12.xml" ContentType="application/vnd.openxmlformats-officedocument.themeOverride+xml"/>
  <Override PartName="/ppt/charts/chart44.xml" ContentType="application/vnd.openxmlformats-officedocument.drawingml.chart+xml"/>
  <Override PartName="/ppt/theme/themeOverride13.xml" ContentType="application/vnd.openxmlformats-officedocument.themeOverride+xml"/>
  <Override PartName="/ppt/charts/chart45.xml" ContentType="application/vnd.openxmlformats-officedocument.drawingml.chart+xml"/>
  <Override PartName="/ppt/theme/themeOverride14.xml" ContentType="application/vnd.openxmlformats-officedocument.themeOverride+xml"/>
  <Override PartName="/ppt/charts/chart46.xml" ContentType="application/vnd.openxmlformats-officedocument.drawingml.chart+xml"/>
  <Override PartName="/ppt/theme/themeOverride15.xml" ContentType="application/vnd.openxmlformats-officedocument.themeOverride+xml"/>
  <Override PartName="/ppt/charts/chart47.xml" ContentType="application/vnd.openxmlformats-officedocument.drawingml.chart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ppt/charts/chart48.xml" ContentType="application/vnd.openxmlformats-officedocument.drawingml.chart+xml"/>
  <Override PartName="/ppt/theme/themeOverride17.xml" ContentType="application/vnd.openxmlformats-officedocument.themeOverride+xml"/>
  <Override PartName="/ppt/notesSlides/notesSlide10.xml" ContentType="application/vnd.openxmlformats-officedocument.presentationml.notesSlide+xml"/>
  <Override PartName="/ppt/charts/chart49.xml" ContentType="application/vnd.openxmlformats-officedocument.drawingml.chart+xml"/>
  <Override PartName="/ppt/theme/themeOverride18.xml" ContentType="application/vnd.openxmlformats-officedocument.themeOverride+xml"/>
  <Override PartName="/ppt/charts/chart50.xml" ContentType="application/vnd.openxmlformats-officedocument.drawingml.chart+xml"/>
  <Override PartName="/ppt/theme/themeOverride19.xml" ContentType="application/vnd.openxmlformats-officedocument.themeOverride+xml"/>
  <Override PartName="/ppt/charts/chart51.xml" ContentType="application/vnd.openxmlformats-officedocument.drawingml.chart+xml"/>
  <Override PartName="/ppt/theme/themeOverride2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theme/themeOverride21.xml" ContentType="application/vnd.openxmlformats-officedocument.themeOverride+xml"/>
  <Override PartName="/ppt/charts/chart54.xml" ContentType="application/vnd.openxmlformats-officedocument.drawingml.chart+xml"/>
  <Override PartName="/ppt/theme/themeOverride22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258" r:id="rId3"/>
    <p:sldId id="486" r:id="rId4"/>
    <p:sldId id="260" r:id="rId5"/>
    <p:sldId id="485" r:id="rId6"/>
    <p:sldId id="488" r:id="rId7"/>
    <p:sldId id="492" r:id="rId8"/>
    <p:sldId id="269" r:id="rId9"/>
    <p:sldId id="495" r:id="rId10"/>
    <p:sldId id="496" r:id="rId11"/>
    <p:sldId id="273" r:id="rId12"/>
    <p:sldId id="497" r:id="rId13"/>
    <p:sldId id="510" r:id="rId14"/>
    <p:sldId id="501" r:id="rId15"/>
    <p:sldId id="509" r:id="rId16"/>
    <p:sldId id="687" r:id="rId17"/>
    <p:sldId id="515" r:id="rId18"/>
    <p:sldId id="518" r:id="rId19"/>
    <p:sldId id="683" r:id="rId20"/>
    <p:sldId id="527" r:id="rId21"/>
    <p:sldId id="528" r:id="rId22"/>
    <p:sldId id="530" r:id="rId23"/>
    <p:sldId id="534" r:id="rId24"/>
    <p:sldId id="533" r:id="rId25"/>
    <p:sldId id="318" r:id="rId26"/>
    <p:sldId id="539" r:id="rId27"/>
    <p:sldId id="321" r:id="rId28"/>
    <p:sldId id="541" r:id="rId29"/>
    <p:sldId id="543" r:id="rId30"/>
    <p:sldId id="544" r:id="rId31"/>
    <p:sldId id="545" r:id="rId32"/>
    <p:sldId id="546" r:id="rId33"/>
    <p:sldId id="547" r:id="rId34"/>
    <p:sldId id="548" r:id="rId35"/>
    <p:sldId id="549" r:id="rId36"/>
    <p:sldId id="550" r:id="rId37"/>
    <p:sldId id="551" r:id="rId38"/>
    <p:sldId id="556" r:id="rId39"/>
    <p:sldId id="555" r:id="rId40"/>
    <p:sldId id="560" r:id="rId41"/>
    <p:sldId id="561" r:id="rId42"/>
    <p:sldId id="567" r:id="rId43"/>
    <p:sldId id="566" r:id="rId44"/>
    <p:sldId id="350" r:id="rId45"/>
    <p:sldId id="568" r:id="rId46"/>
    <p:sldId id="569" r:id="rId47"/>
    <p:sldId id="354" r:id="rId48"/>
    <p:sldId id="573" r:id="rId49"/>
    <p:sldId id="358" r:id="rId50"/>
    <p:sldId id="574" r:id="rId51"/>
    <p:sldId id="575" r:id="rId52"/>
    <p:sldId id="576" r:id="rId53"/>
    <p:sldId id="581" r:id="rId54"/>
    <p:sldId id="688" r:id="rId55"/>
    <p:sldId id="369" r:id="rId56"/>
    <p:sldId id="582" r:id="rId57"/>
    <p:sldId id="371" r:id="rId58"/>
    <p:sldId id="372" r:id="rId59"/>
    <p:sldId id="586" r:id="rId60"/>
    <p:sldId id="587" r:id="rId61"/>
    <p:sldId id="594" r:id="rId62"/>
    <p:sldId id="386" r:id="rId63"/>
    <p:sldId id="598" r:id="rId64"/>
    <p:sldId id="599" r:id="rId65"/>
    <p:sldId id="600" r:id="rId66"/>
    <p:sldId id="401" r:id="rId67"/>
    <p:sldId id="612" r:id="rId68"/>
    <p:sldId id="689" r:id="rId69"/>
    <p:sldId id="616" r:id="rId70"/>
    <p:sldId id="617" r:id="rId71"/>
    <p:sldId id="409" r:id="rId72"/>
    <p:sldId id="682" r:id="rId73"/>
    <p:sldId id="686" r:id="rId74"/>
    <p:sldId id="624" r:id="rId75"/>
    <p:sldId id="414" r:id="rId76"/>
    <p:sldId id="415" r:id="rId77"/>
    <p:sldId id="416" r:id="rId78"/>
    <p:sldId id="417" r:id="rId79"/>
    <p:sldId id="418" r:id="rId80"/>
    <p:sldId id="419" r:id="rId81"/>
    <p:sldId id="420" r:id="rId82"/>
    <p:sldId id="422" r:id="rId83"/>
    <p:sldId id="625" r:id="rId84"/>
    <p:sldId id="424" r:id="rId85"/>
    <p:sldId id="627" r:id="rId86"/>
    <p:sldId id="629" r:id="rId87"/>
    <p:sldId id="630" r:id="rId88"/>
    <p:sldId id="633" r:id="rId89"/>
    <p:sldId id="634" r:id="rId90"/>
    <p:sldId id="642" r:id="rId91"/>
    <p:sldId id="644" r:id="rId92"/>
    <p:sldId id="647" r:id="rId93"/>
    <p:sldId id="648" r:id="rId94"/>
    <p:sldId id="649" r:id="rId95"/>
    <p:sldId id="454" r:id="rId96"/>
    <p:sldId id="652" r:id="rId97"/>
    <p:sldId id="654" r:id="rId98"/>
    <p:sldId id="655" r:id="rId99"/>
    <p:sldId id="657" r:id="rId100"/>
    <p:sldId id="660" r:id="rId101"/>
    <p:sldId id="664" r:id="rId102"/>
    <p:sldId id="663" r:id="rId103"/>
    <p:sldId id="668" r:id="rId104"/>
    <p:sldId id="669" r:id="rId105"/>
    <p:sldId id="670" r:id="rId106"/>
    <p:sldId id="673" r:id="rId107"/>
    <p:sldId id="675" r:id="rId108"/>
    <p:sldId id="676" r:id="rId109"/>
    <p:sldId id="677" r:id="rId110"/>
    <p:sldId id="678" r:id="rId111"/>
    <p:sldId id="679" r:id="rId112"/>
    <p:sldId id="680" r:id="rId113"/>
    <p:sldId id="681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673"/>
    <a:srgbClr val="009686"/>
    <a:srgbClr val="009A89"/>
    <a:srgbClr val="4C937E"/>
    <a:srgbClr val="55A190"/>
    <a:srgbClr val="4C937C"/>
    <a:srgbClr val="999999"/>
    <a:srgbClr val="FFFF00"/>
    <a:srgbClr val="4D7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99" autoAdjust="0"/>
    <p:restoredTop sz="99762" autoAdjust="0"/>
  </p:normalViewPr>
  <p:slideViewPr>
    <p:cSldViewPr snapToGrid="0">
      <p:cViewPr varScale="1">
        <p:scale>
          <a:sx n="144" d="100"/>
          <a:sy n="144" d="100"/>
        </p:scale>
        <p:origin x="-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7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8.xlsx"/><Relationship Id="rId2" Type="http://schemas.openxmlformats.org/officeDocument/2006/relationships/chartUserShapes" Target="../drawings/drawing1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Microsoft_Excel_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Microsoft_Excel_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Microsoft_Excel_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package" Target="../embeddings/Microsoft_Excel_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package" Target="../embeddings/Microsoft_Excel_Sheet5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1.0</c:v>
                </c:pt>
                <c:pt idx="4">
                  <c:v>0.89</c:v>
                </c:pt>
                <c:pt idx="5">
                  <c:v>0.91</c:v>
                </c:pt>
                <c:pt idx="6">
                  <c:v>1.0</c:v>
                </c:pt>
                <c:pt idx="7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0.57</c:v>
                </c:pt>
                <c:pt idx="6">
                  <c:v>0.37</c:v>
                </c:pt>
                <c:pt idx="7">
                  <c:v>0.29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50"/>
        <c:axId val="1948330152"/>
        <c:axId val="1948911752"/>
      </c:barChart>
      <c:catAx>
        <c:axId val="1948330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948911752"/>
        <c:crosses val="autoZero"/>
        <c:auto val="1"/>
        <c:lblAlgn val="ctr"/>
        <c:lblOffset val="100"/>
        <c:noMultiLvlLbl val="0"/>
      </c:catAx>
      <c:valAx>
        <c:axId val="1948911752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48330152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0.0327461524346453"/>
          <c:w val="0.853480683348801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400">
                    <a:solidFill>
                      <a:srgbClr val="0033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2546.0</c:v>
                </c:pt>
                <c:pt idx="1">
                  <c:v>91.0</c:v>
                </c:pt>
                <c:pt idx="2">
                  <c:v>1059.0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1582.0</c:v>
                </c:pt>
                <c:pt idx="1">
                  <c:v>33.0</c:v>
                </c:pt>
                <c:pt idx="2">
                  <c:v>270.0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2135328728"/>
        <c:axId val="-2135324488"/>
      </c:barChart>
      <c:catAx>
        <c:axId val="-2135328728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5324488"/>
        <c:crosses val="autoZero"/>
        <c:auto val="1"/>
        <c:lblAlgn val="ctr"/>
        <c:lblOffset val="100"/>
        <c:noMultiLvlLbl val="0"/>
      </c:catAx>
      <c:valAx>
        <c:axId val="-213532448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0"/>
        <c:majorTickMark val="out"/>
        <c:minorTickMark val="none"/>
        <c:tickLblPos val="nextTo"/>
        <c:crossAx val="-2135328728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287548632884106"/>
          <c:y val="0.899979721134879"/>
          <c:w val="0.462968299063984"/>
          <c:h val="0.07920883748845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15586228826635"/>
          <c:y val="0.0291788288648137"/>
          <c:w val="0.962487028165485"/>
          <c:h val="0.793351604795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Foreign Born_x000d_Citizens</c:v>
                </c:pt>
                <c:pt idx="2">
                  <c:v>Non-Citizens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-30.9</c:v>
                </c:pt>
                <c:pt idx="1">
                  <c:v>3.7</c:v>
                </c:pt>
                <c:pt idx="2">
                  <c:v>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5412152"/>
        <c:axId val="-2135409400"/>
      </c:barChart>
      <c:catAx>
        <c:axId val="-2135412152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ln w="50800">
            <a:solidFill>
              <a:srgbClr val="003300"/>
            </a:solidFill>
          </a:ln>
        </c:spPr>
        <c:crossAx val="-2135409400"/>
        <c:crosses val="autoZero"/>
        <c:auto val="1"/>
        <c:lblAlgn val="ctr"/>
        <c:lblOffset val="100"/>
        <c:noMultiLvlLbl val="0"/>
      </c:catAx>
      <c:valAx>
        <c:axId val="-2135409400"/>
        <c:scaling>
          <c:orientation val="minMax"/>
        </c:scaling>
        <c:delete val="1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&quot;$&quot;#,##0" sourceLinked="0"/>
        <c:majorTickMark val="out"/>
        <c:minorTickMark val="none"/>
        <c:tickLblPos val="nextTo"/>
        <c:crossAx val="-2135412152"/>
        <c:crosses val="autoZero"/>
        <c:crossBetween val="between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864756212924"/>
          <c:y val="0.0527608139989986"/>
          <c:w val="0.639192258589711"/>
          <c:h val="0.8272222185780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 Firms Share of Total Revenue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Free-Stand. lab/Image</c:v>
                </c:pt>
                <c:pt idx="1">
                  <c:v>Dialysis</c:v>
                </c:pt>
                <c:pt idx="2">
                  <c:v>SurgiCenters</c:v>
                </c:pt>
                <c:pt idx="3">
                  <c:v>Nursing Homes</c:v>
                </c:pt>
                <c:pt idx="4">
                  <c:v>Home Care</c:v>
                </c:pt>
                <c:pt idx="5">
                  <c:v>Hospice*</c:v>
                </c:pt>
                <c:pt idx="6">
                  <c:v>Specialty Hospitals</c:v>
                </c:pt>
                <c:pt idx="7">
                  <c:v>Inpt. Psych/Substance</c:v>
                </c:pt>
                <c:pt idx="8">
                  <c:v>General Hospitals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1.0</c:v>
                </c:pt>
                <c:pt idx="1">
                  <c:v>0.92</c:v>
                </c:pt>
                <c:pt idx="2">
                  <c:v>0.81</c:v>
                </c:pt>
                <c:pt idx="3">
                  <c:v>0.78</c:v>
                </c:pt>
                <c:pt idx="4">
                  <c:v>0.7</c:v>
                </c:pt>
                <c:pt idx="5">
                  <c:v>0.52</c:v>
                </c:pt>
                <c:pt idx="6">
                  <c:v>0.43</c:v>
                </c:pt>
                <c:pt idx="7">
                  <c:v>0.32</c:v>
                </c:pt>
                <c:pt idx="8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57472600"/>
        <c:axId val="-2048312728"/>
      </c:barChart>
      <c:catAx>
        <c:axId val="19574726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48312728"/>
        <c:crosses val="autoZero"/>
        <c:auto val="1"/>
        <c:lblAlgn val="ctr"/>
        <c:lblOffset val="0"/>
        <c:noMultiLvlLbl val="0"/>
      </c:catAx>
      <c:valAx>
        <c:axId val="-2048312728"/>
        <c:scaling>
          <c:orientation val="minMax"/>
          <c:max val="1.0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7472600"/>
        <c:crosses val="autoZero"/>
        <c:crossBetween val="between"/>
        <c:majorUnit val="0.2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1541630796159"/>
          <c:y val="0.0437083925771012"/>
          <c:w val="0.888516960118466"/>
          <c:h val="0.744601865734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0.88</c:v>
                </c:pt>
                <c:pt idx="1">
                  <c:v>0.79</c:v>
                </c:pt>
                <c:pt idx="2">
                  <c:v>0.9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AMI</c:v>
                </c:pt>
                <c:pt idx="1">
                  <c:v>CHF</c:v>
                </c:pt>
                <c:pt idx="2">
                  <c:v>Pneumonia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2.57</c:v>
                </c:pt>
                <c:pt idx="1">
                  <c:v>3.89</c:v>
                </c:pt>
                <c:pt idx="2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1941013976"/>
        <c:axId val="1941012328"/>
      </c:barChart>
      <c:catAx>
        <c:axId val="1941013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41012328"/>
        <c:crosses val="autoZero"/>
        <c:auto val="1"/>
        <c:lblAlgn val="ctr"/>
        <c:lblOffset val="100"/>
        <c:noMultiLvlLbl val="0"/>
      </c:catAx>
      <c:valAx>
        <c:axId val="1941012328"/>
        <c:scaling>
          <c:orientation val="minMax"/>
          <c:max val="4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41013976"/>
        <c:crosses val="autoZero"/>
        <c:crossBetween val="between"/>
        <c:majorUnit val="1.0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175640107434503"/>
          <c:y val="0.905821621813618"/>
          <c:w val="0.652393950234513"/>
          <c:h val="0.077774895567723"/>
        </c:manualLayout>
      </c:layout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8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43913727018186"/>
          <c:y val="0.254101131889764"/>
          <c:w val="0.814813755561395"/>
          <c:h val="0.708047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Highest Quality Hospitals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1"/>
              <c:layout>
                <c:manualLayout>
                  <c:x val="0.227435573899727"/>
                  <c:y val="-0.27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For Profit</c:v>
                </c:pt>
                <c:pt idx="1">
                  <c:v>Non-Profit/Gov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0.12</c:v>
                </c:pt>
                <c:pt idx="1">
                  <c:v>0.89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  <c:txPr>
        <a:bodyPr/>
        <a:lstStyle/>
        <a:p>
          <a:pPr>
            <a:defRPr sz="2800" b="0">
              <a:latin typeface="Franklin Gothic Medium"/>
              <a:cs typeface="Franklin Gothic Medium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43913727018186"/>
          <c:y val="0.254101131889764"/>
          <c:w val="0.814813755561395"/>
          <c:h val="0.708047490157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Lowest Quality Hospitals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dPt>
            <c:idx val="0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005148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1"/>
              <c:layout>
                <c:manualLayout>
                  <c:x val="0.319329415815656"/>
                  <c:y val="-0.24279749015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For Profit</c:v>
                </c:pt>
                <c:pt idx="1">
                  <c:v>Non-Profit/Gov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52623396111"/>
          <c:y val="0.0473717041943157"/>
          <c:w val="0.642652752324163"/>
          <c:h val="0.798884186824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For-_x000d_Profit</c:v>
                </c:pt>
                <c:pt idx="1">
                  <c:v>Non-_x000d_Profit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0.58</c:v>
                </c:pt>
                <c:pt idx="1">
                  <c:v>0.64</c:v>
                </c:pt>
                <c:pt idx="2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941875112"/>
        <c:axId val="1941097416"/>
      </c:barChart>
      <c:catAx>
        <c:axId val="1941875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1941097416"/>
        <c:crosses val="autoZero"/>
        <c:auto val="1"/>
        <c:lblAlgn val="ctr"/>
        <c:lblOffset val="100"/>
        <c:noMultiLvlLbl val="0"/>
      </c:catAx>
      <c:valAx>
        <c:axId val="1941097416"/>
        <c:scaling>
          <c:orientation val="minMax"/>
          <c:max val="0.7"/>
          <c:min val="0.5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41875112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62185227595"/>
          <c:y val="0.0473717041943157"/>
          <c:w val="0.644413669945066"/>
          <c:h val="0.790394141794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Lowest _x000d_Nurse/Pt Ratio</c:v>
                </c:pt>
                <c:pt idx="3">
                  <c:v>Highest _x000d_Nurse/Pt Ratio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0.61</c:v>
                </c:pt>
                <c:pt idx="2">
                  <c:v>0.64</c:v>
                </c:pt>
                <c:pt idx="3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941889512"/>
        <c:axId val="1941136920"/>
      </c:barChart>
      <c:catAx>
        <c:axId val="1941889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1941136920"/>
        <c:crosses val="autoZero"/>
        <c:auto val="1"/>
        <c:lblAlgn val="ctr"/>
        <c:lblOffset val="100"/>
        <c:noMultiLvlLbl val="0"/>
      </c:catAx>
      <c:valAx>
        <c:axId val="1941136920"/>
        <c:scaling>
          <c:orientation val="minMax"/>
          <c:max val="0.7"/>
          <c:min val="0.5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41889512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148622047244"/>
          <c:y val="0.0991914760179666"/>
          <c:w val="0.647952919947506"/>
          <c:h val="0.877822450080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EBF1DD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EBF1DD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Fresenius</c:v>
                </c:pt>
                <c:pt idx="1">
                  <c:v>Dialysis Clinic Inc.</c:v>
                </c:pt>
                <c:pt idx="2">
                  <c:v>All Others</c:v>
                </c:pt>
                <c:pt idx="3">
                  <c:v>Hospital-Based</c:v>
                </c:pt>
                <c:pt idx="4">
                  <c:v>DaVita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0.32</c:v>
                </c:pt>
                <c:pt idx="1">
                  <c:v>0.03</c:v>
                </c:pt>
                <c:pt idx="2">
                  <c:v>0.26</c:v>
                </c:pt>
                <c:pt idx="3">
                  <c:v>0.09</c:v>
                </c:pt>
                <c:pt idx="4">
                  <c:v>0.29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6"/>
              <c:delete val="1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1993.0</c:v>
                </c:pt>
                <c:pt idx="1">
                  <c:v>1994.0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</c:numCache>
            </c:numRef>
          </c:cat>
          <c:val>
            <c:numRef>
              <c:f>Sheet1!$B$2:$B$13</c:f>
              <c:numCache>
                <c:formatCode>0%</c:formatCode>
                <c:ptCount val="12"/>
                <c:pt idx="0">
                  <c:v>0.06</c:v>
                </c:pt>
                <c:pt idx="1">
                  <c:v>0.09</c:v>
                </c:pt>
                <c:pt idx="3">
                  <c:v>0.31</c:v>
                </c:pt>
                <c:pt idx="4">
                  <c:v>0.33</c:v>
                </c:pt>
                <c:pt idx="5">
                  <c:v>0.36</c:v>
                </c:pt>
                <c:pt idx="6">
                  <c:v>0.0</c:v>
                </c:pt>
                <c:pt idx="7">
                  <c:v>0.5</c:v>
                </c:pt>
                <c:pt idx="8">
                  <c:v>0.52</c:v>
                </c:pt>
                <c:pt idx="9">
                  <c:v>0.52</c:v>
                </c:pt>
                <c:pt idx="10">
                  <c:v>0.54</c:v>
                </c:pt>
                <c:pt idx="1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5656040"/>
        <c:axId val="1941635864"/>
      </c:barChart>
      <c:catAx>
        <c:axId val="-2135656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2000"/>
            </a:pPr>
            <a:endParaRPr lang="en-US"/>
          </a:p>
        </c:txPr>
        <c:crossAx val="1941635864"/>
        <c:crosses val="autoZero"/>
        <c:auto val="1"/>
        <c:lblAlgn val="ctr"/>
        <c:lblOffset val="100"/>
        <c:noMultiLvlLbl val="0"/>
      </c:catAx>
      <c:valAx>
        <c:axId val="19416358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3565604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Medicaid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Diabetics_x000d_Taking Meds</c:v>
                </c:pt>
                <c:pt idx="4">
                  <c:v>Catastrophic_x000d_Med Costs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0.289</c:v>
                </c:pt>
                <c:pt idx="1">
                  <c:v>0.449</c:v>
                </c:pt>
                <c:pt idx="2">
                  <c:v>0.3</c:v>
                </c:pt>
                <c:pt idx="3">
                  <c:v>0.064</c:v>
                </c:pt>
                <c:pt idx="4">
                  <c:v>0.055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Medicaid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Mammogram</c:v>
                </c:pt>
                <c:pt idx="1">
                  <c:v>Pap Smear</c:v>
                </c:pt>
                <c:pt idx="2">
                  <c:v>Depression</c:v>
                </c:pt>
                <c:pt idx="3">
                  <c:v>Diabetics_x000d_Taking Meds</c:v>
                </c:pt>
                <c:pt idx="4">
                  <c:v>Catastrophic_x000d_Med Costs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0.586</c:v>
                </c:pt>
                <c:pt idx="1">
                  <c:v>0.593</c:v>
                </c:pt>
                <c:pt idx="2">
                  <c:v>0.209</c:v>
                </c:pt>
                <c:pt idx="3">
                  <c:v>0.118</c:v>
                </c:pt>
                <c:pt idx="4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8"/>
        <c:axId val="1810454984"/>
        <c:axId val="-2118282168"/>
      </c:barChart>
      <c:catAx>
        <c:axId val="18104549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8282168"/>
        <c:crosses val="autoZero"/>
        <c:auto val="1"/>
        <c:lblAlgn val="ctr"/>
        <c:lblOffset val="100"/>
        <c:noMultiLvlLbl val="0"/>
      </c:catAx>
      <c:valAx>
        <c:axId val="-2118282168"/>
        <c:scaling>
          <c:orientation val="minMax"/>
          <c:max val="0.7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1045498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56409967932734"/>
          <c:y val="0.896996414328006"/>
          <c:w val="0.448788680892508"/>
          <c:h val="0.08157140102781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For Profit</c:v>
                </c:pt>
                <c:pt idx="1">
                  <c:v>Non-Profit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1.72</c:v>
                </c:pt>
                <c:pt idx="2">
                  <c:v>1.66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41676328"/>
        <c:axId val="1941679368"/>
      </c:barChart>
      <c:catAx>
        <c:axId val="1941676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1679368"/>
        <c:crosses val="autoZero"/>
        <c:auto val="1"/>
        <c:lblAlgn val="ctr"/>
        <c:lblOffset val="100"/>
        <c:noMultiLvlLbl val="0"/>
      </c:catAx>
      <c:valAx>
        <c:axId val="1941679368"/>
        <c:scaling>
          <c:orientation val="minMax"/>
          <c:min val="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1676328"/>
        <c:crosses val="autoZero"/>
        <c:crossBetween val="between"/>
        <c:majorUnit val="0.5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"/>
          <c:y val="0.003125"/>
          <c:w val="0.661101373859016"/>
          <c:h val="0.9749682826214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0244918207082404"/>
                  <c:y val="-0.08717233640861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Manufacturing</c:v>
                </c:pt>
                <c:pt idx="1">
                  <c:v>Profits
(After Taxes)</c:v>
                </c:pt>
                <c:pt idx="2">
                  <c:v>Taxes</c:v>
                </c:pt>
                <c:pt idx="3">
                  <c:v>R&amp;D</c:v>
                </c:pt>
                <c:pt idx="4">
                  <c:v>Marketing/
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0.18</c:v>
                </c:pt>
                <c:pt idx="2">
                  <c:v>0.07</c:v>
                </c:pt>
                <c:pt idx="3">
                  <c:v>0.13</c:v>
                </c:pt>
                <c:pt idx="4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704301211229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Cigna</c:v>
                </c:pt>
                <c:pt idx="1">
                  <c:v>United</c:v>
                </c:pt>
                <c:pt idx="2">
                  <c:v>Aetna</c:v>
                </c:pt>
                <c:pt idx="3">
                  <c:v>Humana</c:v>
                </c:pt>
                <c:pt idx="4">
                  <c:v>Wellpoint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0.266</c:v>
                </c:pt>
                <c:pt idx="1">
                  <c:v>0.185</c:v>
                </c:pt>
                <c:pt idx="2">
                  <c:v>0.175</c:v>
                </c:pt>
                <c:pt idx="3">
                  <c:v>0.166</c:v>
                </c:pt>
                <c:pt idx="4">
                  <c:v>0.161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2041532728"/>
        <c:axId val="-2041545464"/>
      </c:barChart>
      <c:catAx>
        <c:axId val="-20415327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9525" cmpd="sng">
            <a:solidFill>
              <a:srgbClr val="003300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41545464"/>
        <c:crossesAt val="0.0"/>
        <c:auto val="1"/>
        <c:lblAlgn val="ctr"/>
        <c:lblOffset val="0"/>
        <c:noMultiLvlLbl val="0"/>
      </c:catAx>
      <c:valAx>
        <c:axId val="-204154546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-2041532728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Projected number of years to insolvency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lnSpc>
                    <a:spcPct val="85000"/>
                  </a:lnSpc>
                  <a:defRPr sz="1050" b="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Sheet1!$B$1:$AA$1</c:f>
              <c:strCache>
                <c:ptCount val="26"/>
                <c:pt idx="0">
                  <c:v>2013</c:v>
                </c:pt>
                <c:pt idx="1">
                  <c:v>2012</c:v>
                </c:pt>
                <c:pt idx="2">
                  <c:v>2011</c:v>
                </c:pt>
                <c:pt idx="3">
                  <c:v>2010</c:v>
                </c:pt>
                <c:pt idx="4">
                  <c:v>2009</c:v>
                </c:pt>
                <c:pt idx="5">
                  <c:v>2008</c:v>
                </c:pt>
                <c:pt idx="6">
                  <c:v>2007</c:v>
                </c:pt>
                <c:pt idx="7">
                  <c:v>2006</c:v>
                </c:pt>
                <c:pt idx="8">
                  <c:v>2005</c:v>
                </c:pt>
                <c:pt idx="9">
                  <c:v>2004</c:v>
                </c:pt>
                <c:pt idx="10">
                  <c:v>2003</c:v>
                </c:pt>
                <c:pt idx="11">
                  <c:v>2002</c:v>
                </c:pt>
                <c:pt idx="12">
                  <c:v>2001</c:v>
                </c:pt>
                <c:pt idx="13">
                  <c:v>2000</c:v>
                </c:pt>
                <c:pt idx="14">
                  <c:v>1999</c:v>
                </c:pt>
                <c:pt idx="15">
                  <c:v>1998</c:v>
                </c:pt>
                <c:pt idx="16">
                  <c:v>1997</c:v>
                </c:pt>
                <c:pt idx="17">
                  <c:v>1996</c:v>
                </c:pt>
                <c:pt idx="18">
                  <c:v>1995</c:v>
                </c:pt>
                <c:pt idx="19">
                  <c:v>1994</c:v>
                </c:pt>
                <c:pt idx="20">
                  <c:v>1993</c:v>
                </c:pt>
                <c:pt idx="21">
                  <c:v>1992</c:v>
                </c:pt>
                <c:pt idx="22">
                  <c:v>1991</c:v>
                </c:pt>
                <c:pt idx="23">
                  <c:v>1990</c:v>
                </c:pt>
                <c:pt idx="24">
                  <c:v>1980</c:v>
                </c:pt>
                <c:pt idx="25">
                  <c:v>1970</c:v>
                </c:pt>
              </c:strCache>
            </c:strRef>
          </c:cat>
          <c:val>
            <c:numRef>
              <c:f>Sheet1!$B$2:$AA$2</c:f>
              <c:numCache>
                <c:formatCode>General</c:formatCode>
                <c:ptCount val="26"/>
                <c:pt idx="0">
                  <c:v>13.0</c:v>
                </c:pt>
                <c:pt idx="1">
                  <c:v>12.0</c:v>
                </c:pt>
                <c:pt idx="2">
                  <c:v>13.0</c:v>
                </c:pt>
                <c:pt idx="3">
                  <c:v>19.0</c:v>
                </c:pt>
                <c:pt idx="4">
                  <c:v>8.0</c:v>
                </c:pt>
                <c:pt idx="5">
                  <c:v>11.0</c:v>
                </c:pt>
                <c:pt idx="6">
                  <c:v>12.0</c:v>
                </c:pt>
                <c:pt idx="7">
                  <c:v>12.0</c:v>
                </c:pt>
                <c:pt idx="8">
                  <c:v>15.0</c:v>
                </c:pt>
                <c:pt idx="9">
                  <c:v>15.0</c:v>
                </c:pt>
                <c:pt idx="10">
                  <c:v>23.0</c:v>
                </c:pt>
                <c:pt idx="11">
                  <c:v>28.0</c:v>
                </c:pt>
                <c:pt idx="12">
                  <c:v>28.0</c:v>
                </c:pt>
                <c:pt idx="13">
                  <c:v>25.0</c:v>
                </c:pt>
                <c:pt idx="14">
                  <c:v>16.0</c:v>
                </c:pt>
                <c:pt idx="15">
                  <c:v>10.0</c:v>
                </c:pt>
                <c:pt idx="16">
                  <c:v>4.0</c:v>
                </c:pt>
                <c:pt idx="17">
                  <c:v>5.0</c:v>
                </c:pt>
                <c:pt idx="18">
                  <c:v>6.0</c:v>
                </c:pt>
                <c:pt idx="19">
                  <c:v>7.0</c:v>
                </c:pt>
                <c:pt idx="20">
                  <c:v>6.0</c:v>
                </c:pt>
                <c:pt idx="21">
                  <c:v>10.0</c:v>
                </c:pt>
                <c:pt idx="22">
                  <c:v>14.0</c:v>
                </c:pt>
                <c:pt idx="23">
                  <c:v>13.0</c:v>
                </c:pt>
                <c:pt idx="24">
                  <c:v>14.0</c:v>
                </c:pt>
                <c:pt idx="25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Projected year of insolvency</c:v>
                </c:pt>
              </c:strCache>
            </c:strRef>
          </c:tx>
          <c:spPr>
            <a:noFill/>
          </c:spPr>
          <c:invertIfNegative val="0"/>
          <c:cat>
            <c:strRef>
              <c:f>Sheet1!$B$1:$AA$1</c:f>
              <c:strCache>
                <c:ptCount val="26"/>
                <c:pt idx="0">
                  <c:v>2013</c:v>
                </c:pt>
                <c:pt idx="1">
                  <c:v>2012</c:v>
                </c:pt>
                <c:pt idx="2">
                  <c:v>2011</c:v>
                </c:pt>
                <c:pt idx="3">
                  <c:v>2010</c:v>
                </c:pt>
                <c:pt idx="4">
                  <c:v>2009</c:v>
                </c:pt>
                <c:pt idx="5">
                  <c:v>2008</c:v>
                </c:pt>
                <c:pt idx="6">
                  <c:v>2007</c:v>
                </c:pt>
                <c:pt idx="7">
                  <c:v>2006</c:v>
                </c:pt>
                <c:pt idx="8">
                  <c:v>2005</c:v>
                </c:pt>
                <c:pt idx="9">
                  <c:v>2004</c:v>
                </c:pt>
                <c:pt idx="10">
                  <c:v>2003</c:v>
                </c:pt>
                <c:pt idx="11">
                  <c:v>2002</c:v>
                </c:pt>
                <c:pt idx="12">
                  <c:v>2001</c:v>
                </c:pt>
                <c:pt idx="13">
                  <c:v>2000</c:v>
                </c:pt>
                <c:pt idx="14">
                  <c:v>1999</c:v>
                </c:pt>
                <c:pt idx="15">
                  <c:v>1998</c:v>
                </c:pt>
                <c:pt idx="16">
                  <c:v>1997</c:v>
                </c:pt>
                <c:pt idx="17">
                  <c:v>1996</c:v>
                </c:pt>
                <c:pt idx="18">
                  <c:v>1995</c:v>
                </c:pt>
                <c:pt idx="19">
                  <c:v>1994</c:v>
                </c:pt>
                <c:pt idx="20">
                  <c:v>1993</c:v>
                </c:pt>
                <c:pt idx="21">
                  <c:v>1992</c:v>
                </c:pt>
                <c:pt idx="22">
                  <c:v>1991</c:v>
                </c:pt>
                <c:pt idx="23">
                  <c:v>1990</c:v>
                </c:pt>
                <c:pt idx="24">
                  <c:v>1980</c:v>
                </c:pt>
                <c:pt idx="25">
                  <c:v>1970</c:v>
                </c:pt>
              </c:strCache>
            </c:strRef>
          </c:cat>
          <c:val>
            <c:numRef>
              <c:f>Sheet1!$B$3:$AA$3</c:f>
              <c:numCache>
                <c:formatCode>General</c:formatCode>
                <c:ptCount val="26"/>
                <c:pt idx="0">
                  <c:v>2026.0</c:v>
                </c:pt>
                <c:pt idx="1">
                  <c:v>2024.0</c:v>
                </c:pt>
                <c:pt idx="2">
                  <c:v>2024.0</c:v>
                </c:pt>
                <c:pt idx="3">
                  <c:v>2029.0</c:v>
                </c:pt>
                <c:pt idx="4">
                  <c:v>2017.0</c:v>
                </c:pt>
                <c:pt idx="5">
                  <c:v>2019.0</c:v>
                </c:pt>
                <c:pt idx="6">
                  <c:v>2019.0</c:v>
                </c:pt>
                <c:pt idx="7">
                  <c:v>2018.0</c:v>
                </c:pt>
                <c:pt idx="8">
                  <c:v>2020.0</c:v>
                </c:pt>
                <c:pt idx="9">
                  <c:v>2019.0</c:v>
                </c:pt>
                <c:pt idx="10">
                  <c:v>2026.0</c:v>
                </c:pt>
                <c:pt idx="11">
                  <c:v>2030.0</c:v>
                </c:pt>
                <c:pt idx="12">
                  <c:v>2029.0</c:v>
                </c:pt>
                <c:pt idx="13">
                  <c:v>2025.0</c:v>
                </c:pt>
                <c:pt idx="14">
                  <c:v>2015.0</c:v>
                </c:pt>
                <c:pt idx="15">
                  <c:v>2008.0</c:v>
                </c:pt>
                <c:pt idx="16">
                  <c:v>2001.0</c:v>
                </c:pt>
                <c:pt idx="17">
                  <c:v>2001.0</c:v>
                </c:pt>
                <c:pt idx="18">
                  <c:v>2001.0</c:v>
                </c:pt>
                <c:pt idx="19">
                  <c:v>2001.0</c:v>
                </c:pt>
                <c:pt idx="20">
                  <c:v>1999.0</c:v>
                </c:pt>
                <c:pt idx="21">
                  <c:v>2002.0</c:v>
                </c:pt>
                <c:pt idx="22">
                  <c:v>2005.0</c:v>
                </c:pt>
                <c:pt idx="23">
                  <c:v>2003.0</c:v>
                </c:pt>
                <c:pt idx="24">
                  <c:v>1994.0</c:v>
                </c:pt>
                <c:pt idx="25">
                  <c:v>1972.0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950299832"/>
        <c:axId val="1950224440"/>
      </c:barChart>
      <c:catAx>
        <c:axId val="195029983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lnSpc>
                <a:spcPct val="85000"/>
              </a:lnSpc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0224440"/>
        <c:crosses val="autoZero"/>
        <c:auto val="1"/>
        <c:lblAlgn val="ctr"/>
        <c:lblOffset val="0"/>
        <c:tickLblSkip val="5"/>
        <c:noMultiLvlLbl val="0"/>
      </c:catAx>
      <c:valAx>
        <c:axId val="1950224440"/>
        <c:scaling>
          <c:orientation val="minMax"/>
          <c:max val="3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0299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Total Growth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1969-2011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92532589536483"/>
          <c:y val="0.06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8324554462657"/>
          <c:y val="0.236999753937008"/>
          <c:w val="0.863350891074686"/>
          <c:h val="0.688000246062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Medicare</c:v>
                </c:pt>
                <c:pt idx="1">
                  <c:v>Private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24.41</c:v>
                </c:pt>
                <c:pt idx="1">
                  <c:v>41.81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950111224"/>
        <c:axId val="1950107224"/>
      </c:barChart>
      <c:catAx>
        <c:axId val="1950111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950107224"/>
        <c:crosses val="autoZero"/>
        <c:auto val="1"/>
        <c:lblAlgn val="ctr"/>
        <c:lblOffset val="100"/>
        <c:noMultiLvlLbl val="0"/>
      </c:catAx>
      <c:valAx>
        <c:axId val="19501072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50111224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layout>
                <c:manualLayout>
                  <c:x val="-0.0018306171731206"/>
                  <c:y val="0.08475720195570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147.0</c:v>
                </c:pt>
                <c:pt idx="1">
                  <c:v>1450.0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3194120"/>
        <c:axId val="1863328280"/>
      </c:barChart>
      <c:catAx>
        <c:axId val="1813194120"/>
        <c:scaling>
          <c:orientation val="minMax"/>
        </c:scaling>
        <c:delete val="0"/>
        <c:axPos val="b"/>
        <c:majorTickMark val="out"/>
        <c:minorTickMark val="none"/>
        <c:tickLblPos val="nextTo"/>
        <c:crossAx val="1863328280"/>
        <c:crosses val="autoZero"/>
        <c:auto val="1"/>
        <c:lblAlgn val="ctr"/>
        <c:lblOffset val="100"/>
        <c:noMultiLvlLbl val="0"/>
      </c:catAx>
      <c:valAx>
        <c:axId val="1863328280"/>
        <c:scaling>
          <c:orientation val="minMax"/>
        </c:scaling>
        <c:delete val="0"/>
        <c:axPos val="l"/>
        <c:majorGridlines/>
        <c:numFmt formatCode="&quot;$&quot;#,##0_);[Red]\(&quot;$&quot;#,##0\)" sourceLinked="0"/>
        <c:majorTickMark val="out"/>
        <c:minorTickMark val="none"/>
        <c:tickLblPos val="nextTo"/>
        <c:crossAx val="181319412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800000"/>
              </a:solidFill>
              <a:ln>
                <a:solidFill>
                  <a:srgbClr val="003300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 formatCode="General">
                  <c:v>0.0</c:v>
                </c:pt>
                <c:pt idx="1">
                  <c:v>0.001</c:v>
                </c:pt>
                <c:pt idx="2">
                  <c:v>0.006</c:v>
                </c:pt>
                <c:pt idx="3">
                  <c:v>0.012</c:v>
                </c:pt>
                <c:pt idx="4" formatCode="0%">
                  <c:v>0.02</c:v>
                </c:pt>
                <c:pt idx="5">
                  <c:v>0.034</c:v>
                </c:pt>
                <c:pt idx="6">
                  <c:v>0.054</c:v>
                </c:pt>
                <c:pt idx="7">
                  <c:v>0.091</c:v>
                </c:pt>
                <c:pt idx="8">
                  <c:v>0.165</c:v>
                </c:pt>
                <c:pt idx="9">
                  <c:v>0.618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3636696"/>
        <c:axId val="1863646328"/>
      </c:barChart>
      <c:catAx>
        <c:axId val="181363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63646328"/>
        <c:crosses val="autoZero"/>
        <c:auto val="1"/>
        <c:lblAlgn val="ctr"/>
        <c:lblOffset val="100"/>
        <c:noMultiLvlLbl val="0"/>
      </c:catAx>
      <c:valAx>
        <c:axId val="186364632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13636696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FFS 
Medicare</c:v>
                </c:pt>
                <c:pt idx="1">
                  <c:v>12 month 
period before 
joining HMO</c:v>
                </c:pt>
                <c:pt idx="2">
                  <c:v>3 month 
period after 
leaving HMO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1.0</c:v>
                </c:pt>
                <c:pt idx="1">
                  <c:v>0.660000000000001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813749112"/>
        <c:axId val="-2048309464"/>
      </c:barChart>
      <c:catAx>
        <c:axId val="18137491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 cmpd="sng">
            <a:solidFill>
              <a:schemeClr val="tx1"/>
            </a:solidFill>
          </a:ln>
        </c:spPr>
        <c:crossAx val="-2048309464"/>
        <c:crosses val="autoZero"/>
        <c:auto val="1"/>
        <c:lblAlgn val="ctr"/>
        <c:lblOffset val="100"/>
        <c:noMultiLvlLbl val="0"/>
      </c:catAx>
      <c:valAx>
        <c:axId val="-204830946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1"/>
        <c:majorTickMark val="out"/>
        <c:minorTickMark val="none"/>
        <c:tickLblPos val="nextTo"/>
        <c:crossAx val="1813749112"/>
        <c:crosses val="autoZero"/>
        <c:crossBetween val="between"/>
        <c:majorUnit val="0.5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score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0.211</c:v>
                </c:pt>
                <c:pt idx="1">
                  <c:v>0.219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Accurate score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0.269</c:v>
                </c:pt>
                <c:pt idx="1">
                  <c:v>0.262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2079265752"/>
        <c:axId val="1951047960"/>
      </c:barChart>
      <c:catAx>
        <c:axId val="2079265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951047960"/>
        <c:crosses val="autoZero"/>
        <c:auto val="1"/>
        <c:lblAlgn val="ctr"/>
        <c:lblOffset val="100"/>
        <c:noMultiLvlLbl val="0"/>
      </c:catAx>
      <c:valAx>
        <c:axId val="195104796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79265752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rgbClr val="003300"/>
          </a:solidFill>
        </a:ln>
      </c:spPr>
    </c:plotArea>
    <c:legend>
      <c:legendPos val="b"/>
      <c:layout>
        <c:manualLayout>
          <c:xMode val="edge"/>
          <c:yMode val="edge"/>
          <c:x val="0.156565675867675"/>
          <c:y val="0.881326520493931"/>
          <c:w val="0.782000883294318"/>
          <c:h val="0.09398082527905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mpd="sng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solidFill>
                <a:schemeClr val="accent1">
                  <a:lumMod val="50000"/>
                </a:schemeClr>
              </a:solidFill>
              <a:ln w="76200" cmpd="sng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5"/>
              <c:layout>
                <c:manualLayout>
                  <c:x val="-0.0445142506596571"/>
                  <c:y val="-0.08368013367736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439335678000234"/>
                  <c:y val="-0.092048147045102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447480844293371"/>
                  <c:y val="-0.08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Q4_x000d_2010</c:v>
                </c:pt>
                <c:pt idx="1">
                  <c:v>Q1_x000d_2011</c:v>
                </c:pt>
                <c:pt idx="2">
                  <c:v>Q2_x000d_2011</c:v>
                </c:pt>
                <c:pt idx="3">
                  <c:v>Q3_x000d_2011</c:v>
                </c:pt>
                <c:pt idx="4">
                  <c:v>Q4_x000d_2011</c:v>
                </c:pt>
                <c:pt idx="5">
                  <c:v>Q1_x000d_2012</c:v>
                </c:pt>
                <c:pt idx="6">
                  <c:v>Q2_x000d_2012</c:v>
                </c:pt>
                <c:pt idx="7">
                  <c:v>Q3_x000d_2012</c:v>
                </c:pt>
                <c:pt idx="8">
                  <c:v>Q4_x000d_2012</c:v>
                </c:pt>
                <c:pt idx="9">
                  <c:v>Q1_x000d_2013</c:v>
                </c:pt>
                <c:pt idx="10">
                  <c:v>Q2_x000d_2013</c:v>
                </c:pt>
                <c:pt idx="11">
                  <c:v>Q3_x000d_2013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42.0</c:v>
                </c:pt>
                <c:pt idx="1">
                  <c:v>67.0</c:v>
                </c:pt>
                <c:pt idx="2">
                  <c:v>84.0</c:v>
                </c:pt>
                <c:pt idx="3">
                  <c:v>100.0</c:v>
                </c:pt>
                <c:pt idx="4">
                  <c:v>144.0</c:v>
                </c:pt>
                <c:pt idx="5">
                  <c:v>154.0</c:v>
                </c:pt>
                <c:pt idx="6">
                  <c:v>215.0</c:v>
                </c:pt>
                <c:pt idx="7">
                  <c:v>341.0</c:v>
                </c:pt>
                <c:pt idx="8">
                  <c:v>363.0</c:v>
                </c:pt>
                <c:pt idx="9">
                  <c:v>464.0</c:v>
                </c:pt>
                <c:pt idx="10">
                  <c:v>484.0</c:v>
                </c:pt>
                <c:pt idx="11">
                  <c:v>493.0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8477960"/>
        <c:axId val="-2048474952"/>
      </c:lineChart>
      <c:catAx>
        <c:axId val="-2048477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48474952"/>
        <c:crosses val="autoZero"/>
        <c:auto val="1"/>
        <c:lblAlgn val="ctr"/>
        <c:lblOffset val="100"/>
        <c:tickLblSkip val="2"/>
        <c:noMultiLvlLbl val="0"/>
      </c:catAx>
      <c:valAx>
        <c:axId val="-2048474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847796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0.1</c:v>
                </c:pt>
                <c:pt idx="1">
                  <c:v>0.12</c:v>
                </c:pt>
                <c:pt idx="2">
                  <c:v>0.18</c:v>
                </c:pt>
                <c:pt idx="3">
                  <c:v>0.22</c:v>
                </c:pt>
                <c:pt idx="4">
                  <c:v>0.27</c:v>
                </c:pt>
                <c:pt idx="5">
                  <c:v>0.31</c:v>
                </c:pt>
                <c:pt idx="6">
                  <c:v>0.34</c:v>
                </c:pt>
                <c:pt idx="7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0488536"/>
        <c:axId val="1810796520"/>
      </c:barChart>
      <c:catAx>
        <c:axId val="1810488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10796520"/>
        <c:crosses val="autoZero"/>
        <c:auto val="1"/>
        <c:lblAlgn val="ctr"/>
        <c:lblOffset val="100"/>
        <c:noMultiLvlLbl val="0"/>
      </c:catAx>
      <c:valAx>
        <c:axId val="18107965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10488536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693608716963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HMO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Diastolic Blood Pressure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1"/>
                <c:pt idx="0">
                  <c:v>87.8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Free Fee-For-Service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EBF1DD"/>
              </a:solidFill>
            </a:ln>
          </c:spPr>
          <c:invertIfNegative val="0"/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Diastolic Blood Pressure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1"/>
                <c:pt idx="0">
                  <c:v>82.9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3"/>
        <c:axId val="1957326968"/>
        <c:axId val="1957322776"/>
      </c:barChart>
      <c:catAx>
        <c:axId val="1957326968"/>
        <c:scaling>
          <c:orientation val="minMax"/>
        </c:scaling>
        <c:delete val="0"/>
        <c:axPos val="b"/>
        <c:majorTickMark val="none"/>
        <c:minorTickMark val="none"/>
        <c:tickLblPos val="high"/>
        <c:spPr>
          <a:ln w="38100">
            <a:solidFill>
              <a:srgbClr val="003300"/>
            </a:solidFill>
          </a:ln>
        </c:spPr>
        <c:crossAx val="1957322776"/>
        <c:crossesAt val="0.0"/>
        <c:auto val="1"/>
        <c:lblAlgn val="ctr"/>
        <c:lblOffset val="0"/>
        <c:noMultiLvlLbl val="0"/>
      </c:catAx>
      <c:valAx>
        <c:axId val="1957322776"/>
        <c:scaling>
          <c:orientation val="minMax"/>
          <c:max val="100.0"/>
          <c:min val="70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7326968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17219617482568"/>
          <c:h val="0.693608716963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HMO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2800">
                      <a:solidFill>
                        <a:srgbClr val="EBF1DD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Relative Risk of Dying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1"/>
                <c:pt idx="0">
                  <c:v>1.21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Free Fee-For-Service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1"/>
                <c:pt idx="0">
                  <c:v>Relative Risk of Dying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3"/>
        <c:axId val="1957253896"/>
        <c:axId val="1957257016"/>
      </c:barChart>
      <c:catAx>
        <c:axId val="1957253896"/>
        <c:scaling>
          <c:orientation val="minMax"/>
        </c:scaling>
        <c:delete val="0"/>
        <c:axPos val="b"/>
        <c:majorTickMark val="none"/>
        <c:minorTickMark val="none"/>
        <c:tickLblPos val="high"/>
        <c:spPr>
          <a:ln w="38100">
            <a:solidFill>
              <a:srgbClr val="003300"/>
            </a:solidFill>
          </a:ln>
        </c:spPr>
        <c:crossAx val="1957257016"/>
        <c:crossesAt val="0.0"/>
        <c:auto val="1"/>
        <c:lblAlgn val="ctr"/>
        <c:lblOffset val="0"/>
        <c:noMultiLvlLbl val="0"/>
      </c:catAx>
      <c:valAx>
        <c:axId val="1957257016"/>
        <c:scaling>
          <c:orientation val="minMax"/>
          <c:max val="1.3"/>
          <c:min val="0.8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7253896"/>
        <c:crossesAt val="1.0"/>
        <c:crossBetween val="between"/>
        <c:majorUnit val="0.1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/>
          <a:cs typeface="Franklin Gothic Medium"/>
        </a:defRPr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0.537</c:v>
                </c:pt>
                <c:pt idx="1">
                  <c:v>0.607000000000001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0.418</c:v>
                </c:pt>
                <c:pt idx="1">
                  <c:v>0.464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7"/>
        <c:axId val="1957192792"/>
        <c:axId val="1957121112"/>
      </c:barChart>
      <c:catAx>
        <c:axId val="1957192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957121112"/>
        <c:crosses val="autoZero"/>
        <c:auto val="1"/>
        <c:lblAlgn val="ctr"/>
        <c:lblOffset val="100"/>
        <c:noMultiLvlLbl val="0"/>
      </c:catAx>
      <c:valAx>
        <c:axId val="1957121112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crossAx val="195719279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077498212529"/>
          <c:y val="0.047929625984252"/>
          <c:w val="0.750257878890069"/>
          <c:h val="0.79746874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ln w="76200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1.3</c:v>
                </c:pt>
                <c:pt idx="1">
                  <c:v>1.2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ln w="76200">
              <a:solidFill>
                <a:srgbClr val="8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740395892439638"/>
                  <c:y val="-0.06667962598425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1.5</c:v>
                </c:pt>
                <c:pt idx="1">
                  <c:v>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036344"/>
        <c:axId val="1957040184"/>
      </c:lineChart>
      <c:catAx>
        <c:axId val="1957036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7040184"/>
        <c:crosses val="autoZero"/>
        <c:auto val="1"/>
        <c:lblAlgn val="ctr"/>
        <c:lblOffset val="100"/>
        <c:noMultiLvlLbl val="0"/>
      </c:catAx>
      <c:valAx>
        <c:axId val="1957040184"/>
        <c:scaling>
          <c:orientation val="minMax"/>
          <c:min val="1.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703634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1200615157480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2004</c:v>
                </c:pt>
                <c:pt idx="1">
                  <c:v>2011</c:v>
                </c:pt>
                <c:pt idx="2">
                  <c:v>2012</c:v>
                </c:pt>
                <c:pt idx="3">
                  <c:v>2014_x000d_(Projected)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0.5</c:v>
                </c:pt>
                <c:pt idx="2">
                  <c:v>0.63</c:v>
                </c:pt>
                <c:pt idx="3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3935064"/>
        <c:axId val="1980778760"/>
      </c:barChart>
      <c:catAx>
        <c:axId val="1813935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0778760"/>
        <c:crosses val="autoZero"/>
        <c:auto val="1"/>
        <c:lblAlgn val="ctr"/>
        <c:lblOffset val="100"/>
        <c:noMultiLvlLbl val="0"/>
      </c:catAx>
      <c:valAx>
        <c:axId val="19807787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1393506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Nonprofit Buyers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16.0</c:v>
                </c:pt>
                <c:pt idx="1">
                  <c:v>22.0</c:v>
                </c:pt>
                <c:pt idx="2">
                  <c:v>38.0</c:v>
                </c:pt>
                <c:pt idx="3">
                  <c:v>38.0</c:v>
                </c:pt>
                <c:pt idx="4">
                  <c:v>34.0</c:v>
                </c:pt>
                <c:pt idx="5">
                  <c:v>40.0</c:v>
                </c:pt>
                <c:pt idx="6">
                  <c:v>52.0</c:v>
                </c:pt>
                <c:pt idx="7">
                  <c:v>67.0</c:v>
                </c:pt>
                <c:pt idx="8">
                  <c:v>22.0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For-profit Buyers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34.0</c:v>
                </c:pt>
                <c:pt idx="1">
                  <c:v>32.0</c:v>
                </c:pt>
                <c:pt idx="2">
                  <c:v>22.0</c:v>
                </c:pt>
                <c:pt idx="3">
                  <c:v>22.0</c:v>
                </c:pt>
                <c:pt idx="4">
                  <c:v>16.0</c:v>
                </c:pt>
                <c:pt idx="5">
                  <c:v>36.0</c:v>
                </c:pt>
                <c:pt idx="6">
                  <c:v>41.0</c:v>
                </c:pt>
                <c:pt idx="7">
                  <c:v>38.0</c:v>
                </c:pt>
                <c:pt idx="8">
                  <c:v>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3730088"/>
        <c:axId val="1813737112"/>
      </c:barChart>
      <c:catAx>
        <c:axId val="1813730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13737112"/>
        <c:crosses val="autoZero"/>
        <c:auto val="1"/>
        <c:lblAlgn val="ctr"/>
        <c:lblOffset val="100"/>
        <c:noMultiLvlLbl val="0"/>
      </c:catAx>
      <c:valAx>
        <c:axId val="1813737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13730088"/>
        <c:crosses val="autoZero"/>
        <c:crossBetween val="between"/>
      </c:valAx>
      <c:spPr>
        <a:solidFill>
          <a:srgbClr val="EBF1DD"/>
        </a:solidFill>
        <a:ln>
          <a:solidFill>
            <a:schemeClr val="tx1"/>
          </a:solidFill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Fee for Service</c:v>
                </c:pt>
                <c:pt idx="1">
                  <c:v>Capitation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13500392"/>
        <c:axId val="1813513208"/>
      </c:barChart>
      <c:catAx>
        <c:axId val="1813500392"/>
        <c:scaling>
          <c:orientation val="minMax"/>
        </c:scaling>
        <c:delete val="0"/>
        <c:axPos val="b"/>
        <c:majorTickMark val="out"/>
        <c:minorTickMark val="none"/>
        <c:tickLblPos val="nextTo"/>
        <c:crossAx val="1813513208"/>
        <c:crosses val="autoZero"/>
        <c:auto val="1"/>
        <c:lblAlgn val="ctr"/>
        <c:lblOffset val="100"/>
        <c:noMultiLvlLbl val="0"/>
      </c:catAx>
      <c:valAx>
        <c:axId val="1813513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13500392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Uninsured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0.85</c:v>
                </c:pt>
                <c:pt idx="1">
                  <c:v>0.77</c:v>
                </c:pt>
                <c:pt idx="2">
                  <c:v>0.78</c:v>
                </c:pt>
                <c:pt idx="3">
                  <c:v>0.79</c:v>
                </c:pt>
                <c:pt idx="4">
                  <c:v>0.86</c:v>
                </c:pt>
                <c:pt idx="5">
                  <c:v>0.64</c:v>
                </c:pt>
                <c:pt idx="6">
                  <c:v>0.67</c:v>
                </c:pt>
                <c:pt idx="7">
                  <c:v>0.66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Insured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>
                  <c:v>0.29</c:v>
                </c:pt>
                <c:pt idx="1">
                  <c:v>0.22</c:v>
                </c:pt>
                <c:pt idx="2">
                  <c:v>0.34</c:v>
                </c:pt>
                <c:pt idx="3">
                  <c:v>0.32</c:v>
                </c:pt>
                <c:pt idx="4">
                  <c:v>0.37</c:v>
                </c:pt>
                <c:pt idx="5">
                  <c:v>0.24</c:v>
                </c:pt>
                <c:pt idx="6">
                  <c:v>0.25</c:v>
                </c:pt>
                <c:pt idx="7">
                  <c:v>0.28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30"/>
        <c:axId val="1783014264"/>
        <c:axId val="1783017272"/>
      </c:barChart>
      <c:catAx>
        <c:axId val="1783014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3017272"/>
        <c:crosses val="autoZero"/>
        <c:auto val="1"/>
        <c:lblAlgn val="ctr"/>
        <c:lblOffset val="100"/>
        <c:noMultiLvlLbl val="0"/>
      </c:catAx>
      <c:valAx>
        <c:axId val="17830172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83014264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304447096331595"/>
          <c:y val="0.890579755287238"/>
          <c:w val="0.433831154273356"/>
          <c:h val="0.08665293158287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>
                <a:latin typeface="Franklin Gothic Medium"/>
                <a:cs typeface="Franklin Gothic Medium"/>
              </a:defRPr>
            </a:pPr>
            <a:r>
              <a:rPr lang="en-US" sz="2400" b="0" dirty="0" smtClean="0">
                <a:latin typeface="Franklin Gothic Medium"/>
                <a:cs typeface="Franklin Gothic Medium"/>
              </a:rPr>
              <a:t>2016 Without ACA</a:t>
            </a:r>
            <a:endParaRPr lang="en-US" sz="2400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Sheet1!$A$2:$A$5</c:f>
              <c:strCache>
                <c:ptCount val="4"/>
                <c:pt idx="0">
                  <c:v>Current private</c:v>
                </c:pt>
                <c:pt idx="1">
                  <c:v>Medicaid</c:v>
                </c:pt>
                <c:pt idx="2">
                  <c:v>Medicare</c:v>
                </c:pt>
                <c:pt idx="3">
                  <c:v>Uninsured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</c:v>
                </c:pt>
                <c:pt idx="1">
                  <c:v>0.1</c:v>
                </c:pt>
                <c:pt idx="2">
                  <c:v>0.16</c:v>
                </c:pt>
                <c:pt idx="3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 b="0">
                <a:latin typeface="Franklin Gothic Medium"/>
                <a:cs typeface="Franklin Gothic Medium"/>
              </a:defRPr>
            </a:pPr>
            <a:r>
              <a:rPr lang="en-US" sz="2400" b="0" dirty="0" smtClean="0">
                <a:latin typeface="Franklin Gothic Medium"/>
                <a:cs typeface="Franklin Gothic Medium"/>
              </a:rPr>
              <a:t>2016 With ACA</a:t>
            </a:r>
            <a:endParaRPr lang="en-US" sz="2400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00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Sheet1!$A$2:$A$6</c:f>
              <c:strCache>
                <c:ptCount val="5"/>
                <c:pt idx="0">
                  <c:v>Current private</c:v>
                </c:pt>
                <c:pt idx="1">
                  <c:v>Medicaid</c:v>
                </c:pt>
                <c:pt idx="2">
                  <c:v>Medicare</c:v>
                </c:pt>
                <c:pt idx="3">
                  <c:v>Uninsured</c:v>
                </c:pt>
                <c:pt idx="4">
                  <c:v>Exchanges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0.53</c:v>
                </c:pt>
                <c:pt idx="1">
                  <c:v>0.14</c:v>
                </c:pt>
                <c:pt idx="2">
                  <c:v>0.16</c:v>
                </c:pt>
                <c:pt idx="3">
                  <c:v>0.1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843674930340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810019144"/>
        <c:axId val="1809922984"/>
      </c:barChart>
      <c:catAx>
        <c:axId val="1810019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38100">
            <a:solidFill>
              <a:srgbClr val="003300"/>
            </a:solidFill>
          </a:ln>
        </c:spPr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09922984"/>
        <c:crossesAt val="0.0"/>
        <c:auto val="1"/>
        <c:lblAlgn val="ctr"/>
        <c:lblOffset val="0"/>
        <c:noMultiLvlLbl val="0"/>
      </c:catAx>
      <c:valAx>
        <c:axId val="1809922984"/>
        <c:scaling>
          <c:orientation val="minMax"/>
        </c:scaling>
        <c:delete val="0"/>
        <c:axPos val="l"/>
        <c:majorGridlines>
          <c:spPr>
            <a:ln>
              <a:solidFill>
                <a:srgbClr val="003300"/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810019144"/>
        <c:crossesAt val="1.0"/>
        <c:crossBetween val="between"/>
      </c:valAx>
      <c:spPr>
        <a:solidFill>
          <a:srgbClr val="EBF1DD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39110270278"/>
          <c:y val="0.0843765477086865"/>
          <c:w val="0.814914794076739"/>
          <c:h val="0.6352166892825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 rot="0" vert="horz" anchor="t" anchorCtr="0"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2940.0</c:v>
                </c:pt>
                <c:pt idx="1">
                  <c:v>3280.0</c:v>
                </c:pt>
                <c:pt idx="2">
                  <c:v>3140.0</c:v>
                </c:pt>
                <c:pt idx="3">
                  <c:v>3970.0</c:v>
                </c:pt>
                <c:pt idx="4">
                  <c:v>4350.0</c:v>
                </c:pt>
                <c:pt idx="5">
                  <c:v>4780.0</c:v>
                </c:pt>
                <c:pt idx="6">
                  <c:v>4970.0</c:v>
                </c:pt>
                <c:pt idx="7">
                  <c:v>5640.0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Public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EBF1DD"/>
              </a:solidFill>
            </a:ln>
          </c:spPr>
          <c:invertIfNegative val="0"/>
          <c:dLbls>
            <c:dLbl>
              <c:idx val="8"/>
              <c:layout>
                <c:manualLayout>
                  <c:x val="-0.00302986203392014"/>
                  <c:y val="-0.158525635089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8" formatCode="_(&quot;$&quot;* #,##0_);_(&quot;$&quot;* \(#,##0\);_(&quot;$&quot;* &quot;-&quot;??_);_(@_)">
                  <c:v>5749.0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 Private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JAP</c:v>
                </c:pt>
                <c:pt idx="1">
                  <c:v>UK</c:v>
                </c:pt>
                <c:pt idx="2">
                  <c:v>SWE</c:v>
                </c:pt>
                <c:pt idx="3">
                  <c:v>FRA</c:v>
                </c:pt>
                <c:pt idx="4">
                  <c:v>GER</c:v>
                </c:pt>
                <c:pt idx="5">
                  <c:v>CAN</c:v>
                </c:pt>
                <c:pt idx="6">
                  <c:v>HOL</c:v>
                </c:pt>
                <c:pt idx="7">
                  <c:v>SWI</c:v>
                </c:pt>
                <c:pt idx="8">
                  <c:v>USA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8" formatCode="_(&quot;$&quot;* #,##0_);_(&quot;$&quot;* \(#,##0\);_(&quot;$&quot;* &quot;-&quot;??_);_(@_)">
                  <c:v>3201.0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955382088"/>
        <c:axId val="1955376168"/>
      </c:barChart>
      <c:catAx>
        <c:axId val="1955382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5376168"/>
        <c:crosses val="autoZero"/>
        <c:auto val="1"/>
        <c:lblAlgn val="ctr"/>
        <c:lblOffset val="100"/>
        <c:noMultiLvlLbl val="0"/>
      </c:catAx>
      <c:valAx>
        <c:axId val="1955376168"/>
        <c:scaling>
          <c:orientation val="minMax"/>
          <c:max val="10000.0"/>
        </c:scaling>
        <c:delete val="0"/>
        <c:axPos val="l"/>
        <c:majorGridlines>
          <c:spPr>
            <a:ln>
              <a:solidFill>
                <a:srgbClr val="003300"/>
              </a:solidFill>
              <a:prstDash val="sysDot"/>
            </a:ln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1955382088"/>
        <c:crosses val="autoZero"/>
        <c:crossBetween val="between"/>
        <c:majorUnit val="2000.0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Germany</c:v>
                </c:pt>
                <c:pt idx="2">
                  <c:v>Canada</c:v>
                </c:pt>
                <c:pt idx="3">
                  <c:v>UK</c:v>
                </c:pt>
                <c:pt idx="4">
                  <c:v>Sweden</c:v>
                </c:pt>
                <c:pt idx="5">
                  <c:v>France</c:v>
                </c:pt>
                <c:pt idx="6">
                  <c:v>italy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78.7</c:v>
                </c:pt>
                <c:pt idx="1">
                  <c:v>80.8</c:v>
                </c:pt>
                <c:pt idx="2">
                  <c:v>81.0</c:v>
                </c:pt>
                <c:pt idx="3">
                  <c:v>81.1</c:v>
                </c:pt>
                <c:pt idx="4">
                  <c:v>81.9</c:v>
                </c:pt>
                <c:pt idx="5">
                  <c:v>82.2</c:v>
                </c:pt>
                <c:pt idx="6">
                  <c:v>82.7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49966456"/>
        <c:axId val="1949964632"/>
      </c:barChart>
      <c:catAx>
        <c:axId val="1949966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964632"/>
        <c:crosses val="autoZero"/>
        <c:auto val="1"/>
        <c:lblAlgn val="ctr"/>
        <c:lblOffset val="100"/>
        <c:noMultiLvlLbl val="0"/>
      </c:catAx>
      <c:valAx>
        <c:axId val="1949964632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4996645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Australia</c:v>
                </c:pt>
                <c:pt idx="3">
                  <c:v>Germany</c:v>
                </c:pt>
                <c:pt idx="4">
                  <c:v>France</c:v>
                </c:pt>
                <c:pt idx="5">
                  <c:v>Italy</c:v>
                </c:pt>
                <c:pt idx="6">
                  <c:v>Sweden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6.1</c:v>
                </c:pt>
                <c:pt idx="1">
                  <c:v>4.9</c:v>
                </c:pt>
                <c:pt idx="2">
                  <c:v>3.8</c:v>
                </c:pt>
                <c:pt idx="3">
                  <c:v>3.6</c:v>
                </c:pt>
                <c:pt idx="4">
                  <c:v>3.5</c:v>
                </c:pt>
                <c:pt idx="5">
                  <c:v>3.4</c:v>
                </c:pt>
                <c:pt idx="6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93273224"/>
        <c:axId val="-2093270216"/>
      </c:barChart>
      <c:catAx>
        <c:axId val="-2093273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93270216"/>
        <c:crosses val="autoZero"/>
        <c:auto val="1"/>
        <c:lblAlgn val="ctr"/>
        <c:lblOffset val="100"/>
        <c:noMultiLvlLbl val="0"/>
      </c:catAx>
      <c:valAx>
        <c:axId val="-2093270216"/>
        <c:scaling>
          <c:orientation val="minMax"/>
          <c:max val="7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93273224"/>
        <c:crosses val="autoZero"/>
        <c:crossBetween val="between"/>
        <c:majorUnit val="1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Maternal Mortality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France</c:v>
                </c:pt>
                <c:pt idx="2">
                  <c:v>Canada</c:v>
                </c:pt>
                <c:pt idx="3">
                  <c:v>UK</c:v>
                </c:pt>
                <c:pt idx="4">
                  <c:v>Germany</c:v>
                </c:pt>
                <c:pt idx="5">
                  <c:v>Australia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12.7</c:v>
                </c:pt>
                <c:pt idx="1">
                  <c:v>8.9</c:v>
                </c:pt>
                <c:pt idx="2">
                  <c:v>7.5</c:v>
                </c:pt>
                <c:pt idx="3">
                  <c:v>6.6</c:v>
                </c:pt>
                <c:pt idx="4">
                  <c:v>4.7</c:v>
                </c:pt>
                <c:pt idx="5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94336424"/>
        <c:axId val="1905786888"/>
      </c:barChart>
      <c:catAx>
        <c:axId val="-2094336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05786888"/>
        <c:crosses val="autoZero"/>
        <c:auto val="1"/>
        <c:lblAlgn val="ctr"/>
        <c:lblOffset val="100"/>
        <c:noMultiLvlLbl val="0"/>
      </c:catAx>
      <c:valAx>
        <c:axId val="1905786888"/>
        <c:scaling>
          <c:orientation val="minMax"/>
          <c:max val="14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94336424"/>
        <c:crosses val="autoZero"/>
        <c:crossBetween val="between"/>
        <c:majorUnit val="2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Australia</c:v>
                </c:pt>
                <c:pt idx="4">
                  <c:v>France</c:v>
                </c:pt>
                <c:pt idx="5">
                  <c:v>Switzerland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54684216"/>
        <c:axId val="-2094100184"/>
      </c:barChart>
      <c:catAx>
        <c:axId val="1854684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94100184"/>
        <c:crosses val="autoZero"/>
        <c:auto val="1"/>
        <c:lblAlgn val="ctr"/>
        <c:lblOffset val="100"/>
        <c:noMultiLvlLbl val="0"/>
      </c:catAx>
      <c:valAx>
        <c:axId val="-2094100184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54684216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Denmark</c:v>
                </c:pt>
                <c:pt idx="2">
                  <c:v>UK</c:v>
                </c:pt>
                <c:pt idx="3">
                  <c:v>Australia</c:v>
                </c:pt>
                <c:pt idx="4">
                  <c:v>France</c:v>
                </c:pt>
                <c:pt idx="5">
                  <c:v>Canada</c:v>
                </c:pt>
                <c:pt idx="6">
                  <c:v>Japan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4.1</c:v>
                </c:pt>
                <c:pt idx="1">
                  <c:v>4.6</c:v>
                </c:pt>
                <c:pt idx="2">
                  <c:v>5.0</c:v>
                </c:pt>
                <c:pt idx="3">
                  <c:v>6.6</c:v>
                </c:pt>
                <c:pt idx="4">
                  <c:v>6.7</c:v>
                </c:pt>
                <c:pt idx="5">
                  <c:v>7.4</c:v>
                </c:pt>
                <c:pt idx="6">
                  <c:v>13.1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798420584"/>
        <c:axId val="-2079569496"/>
      </c:barChart>
      <c:catAx>
        <c:axId val="1798420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79569496"/>
        <c:crosses val="autoZero"/>
        <c:auto val="1"/>
        <c:lblAlgn val="ctr"/>
        <c:lblOffset val="100"/>
        <c:noMultiLvlLbl val="0"/>
      </c:catAx>
      <c:valAx>
        <c:axId val="-207956949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842058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AUSL</c:v>
                </c:pt>
                <c:pt idx="2">
                  <c:v>CAN</c:v>
                </c:pt>
                <c:pt idx="3">
                  <c:v>GER</c:v>
                </c:pt>
                <c:pt idx="4">
                  <c:v>UK</c:v>
                </c:pt>
                <c:pt idx="5">
                  <c:v>FRA</c:v>
                </c:pt>
                <c:pt idx="6">
                  <c:v>HOL</c:v>
                </c:pt>
              </c:strCache>
            </c:strRef>
          </c:cat>
          <c:val>
            <c:numRef>
              <c:f>Sheet1!$B$2:$B$8</c:f>
              <c:numCache>
                <c:formatCode>"$"#,##0</c:formatCode>
                <c:ptCount val="7"/>
                <c:pt idx="0">
                  <c:v>968.0</c:v>
                </c:pt>
                <c:pt idx="1">
                  <c:v>733.0</c:v>
                </c:pt>
                <c:pt idx="2">
                  <c:v>640.0</c:v>
                </c:pt>
                <c:pt idx="3">
                  <c:v>571.0</c:v>
                </c:pt>
                <c:pt idx="4">
                  <c:v>315.0</c:v>
                </c:pt>
                <c:pt idx="5">
                  <c:v>298.0</c:v>
                </c:pt>
                <c:pt idx="6">
                  <c:v>267.0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012541544"/>
        <c:axId val="-2012691176"/>
      </c:barChart>
      <c:catAx>
        <c:axId val="-2012541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12691176"/>
        <c:crosses val="autoZero"/>
        <c:auto val="1"/>
        <c:lblAlgn val="ctr"/>
        <c:lblOffset val="100"/>
        <c:noMultiLvlLbl val="0"/>
      </c:catAx>
      <c:valAx>
        <c:axId val="-201269117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1254154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</c:v>
                </c:pt>
                <c:pt idx="2">
                  <c:v>HOL</c:v>
                </c:pt>
                <c:pt idx="3">
                  <c:v>GER</c:v>
                </c:pt>
                <c:pt idx="4">
                  <c:v>AUSL</c:v>
                </c:pt>
                <c:pt idx="5">
                  <c:v>SWI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606.0</c:v>
                </c:pt>
                <c:pt idx="1">
                  <c:v>148.0</c:v>
                </c:pt>
                <c:pt idx="2">
                  <c:v>226.0</c:v>
                </c:pt>
                <c:pt idx="3">
                  <c:v>258.0</c:v>
                </c:pt>
                <c:pt idx="4">
                  <c:v>280.0</c:v>
                </c:pt>
                <c:pt idx="5">
                  <c:v>344.0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893967752"/>
        <c:axId val="-2052209688"/>
      </c:barChart>
      <c:catAx>
        <c:axId val="1893967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52209688"/>
        <c:crosses val="autoZero"/>
        <c:auto val="1"/>
        <c:lblAlgn val="ctr"/>
        <c:lblOffset val="100"/>
        <c:noMultiLvlLbl val="0"/>
      </c:catAx>
      <c:valAx>
        <c:axId val="-205220968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893967752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0.0%" sourceLinked="0"/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Canada_x000d_Total</c:v>
                </c:pt>
                <c:pt idx="1">
                  <c:v>USA_x000d_Insured</c:v>
                </c:pt>
                <c:pt idx="2">
                  <c:v>USA_x000d_Uninsured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0.107</c:v>
                </c:pt>
                <c:pt idx="1">
                  <c:v>0.103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799012344"/>
        <c:axId val="1799002840"/>
      </c:barChart>
      <c:catAx>
        <c:axId val="1799012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9002840"/>
        <c:crosses val="autoZero"/>
        <c:auto val="1"/>
        <c:lblAlgn val="ctr"/>
        <c:lblOffset val="100"/>
        <c:noMultiLvlLbl val="0"/>
      </c:catAx>
      <c:valAx>
        <c:axId val="1799002840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799012344"/>
        <c:crosses val="autoZero"/>
        <c:crossBetween val="between"/>
        <c:majorUnit val="0.1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 Medicare</c:v>
                </c:pt>
                <c:pt idx="1">
                  <c:v>Canadian Medicare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4600584"/>
        <c:axId val="1954603624"/>
      </c:barChart>
      <c:catAx>
        <c:axId val="1954600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4603624"/>
        <c:crosses val="autoZero"/>
        <c:auto val="1"/>
        <c:lblAlgn val="ctr"/>
        <c:lblOffset val="100"/>
        <c:noMultiLvlLbl val="0"/>
      </c:catAx>
      <c:valAx>
        <c:axId val="1954603624"/>
        <c:scaling>
          <c:orientation val="minMax"/>
          <c:min val="0.4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4600584"/>
        <c:crosses val="autoZero"/>
        <c:crossBetween val="between"/>
        <c:majorUnit val="0.1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83868780410941"/>
          <c:y val="0.0261713876603467"/>
          <c:w val="0.520119072010554"/>
          <c:h val="0.89835435056488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2"/>
            <c:bubble3D val="0"/>
            <c:spPr>
              <a:ln>
                <a:solidFill>
                  <a:srgbClr val="003300"/>
                </a:solidFill>
              </a:ln>
            </c:spPr>
          </c:dPt>
          <c:dPt>
            <c:idx val="3"/>
            <c:bubble3D val="0"/>
            <c:spPr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>
                <c:manualLayout>
                  <c:x val="0.053454171897321"/>
                  <c:y val="-0.010243065416925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0723085414908984"/>
                  <c:y val="-0.0044100838577935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0475857444816104"/>
                  <c:y val="-0.00259488811128515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19437781751471"/>
                  <c:y val="-0.20759104890281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134143629311475"/>
                  <c:y val="0.210862855463915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000">
                    <a:solidFill>
                      <a:srgbClr val="003300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mpd="sng"/>
              </c:spPr>
            </c:leaderLines>
          </c:dLbls>
          <c:cat>
            <c:strRef>
              <c:f>Sheet1!$A$2:$A$6</c:f>
              <c:strCache>
                <c:ptCount val="5"/>
                <c:pt idx="0">
                  <c:v>VA / Military</c:v>
                </c:pt>
                <c:pt idx="1">
                  <c:v>Medicare</c:v>
                </c:pt>
                <c:pt idx="2">
                  <c:v>Medicaid</c:v>
                </c:pt>
                <c:pt idx="3">
                  <c:v>Uninsured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0.05</c:v>
                </c:pt>
                <c:pt idx="3">
                  <c:v>0.22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70250022743723"/>
          <c:h val="0.799233454940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3006.0</c:v>
                </c:pt>
                <c:pt idx="1">
                  <c:v>787.0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954848216"/>
        <c:axId val="1954851256"/>
      </c:barChart>
      <c:catAx>
        <c:axId val="1954848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4851256"/>
        <c:crosses val="autoZero"/>
        <c:auto val="1"/>
        <c:lblAlgn val="ctr"/>
        <c:lblOffset val="100"/>
        <c:noMultiLvlLbl val="0"/>
      </c:catAx>
      <c:valAx>
        <c:axId val="195485125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1954848216"/>
        <c:crosses val="autoZero"/>
        <c:crossBetween val="between"/>
        <c:majorUnit val="1000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736711085816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10"/>
              <c:layout>
                <c:manualLayout>
                  <c:x val="-1.27026946520466E-16"/>
                  <c:y val="0.015202282023599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27026946520466E-16"/>
                  <c:y val="0.010410587291542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27026946520466E-16"/>
                  <c:y val="0.0133606319825027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Sheet1!$A$2:$A$17</c:f>
              <c:numCache>
                <c:formatCode>General</c:formatCode>
                <c:ptCount val="16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</c:numCache>
            </c:numRef>
          </c:cat>
          <c:val>
            <c:numRef>
              <c:f>Sheet1!$B$2:$B$17</c:f>
              <c:numCache>
                <c:formatCode>0</c:formatCode>
                <c:ptCount val="16"/>
                <c:pt idx="0">
                  <c:v>508.0</c:v>
                </c:pt>
                <c:pt idx="1">
                  <c:v>431.0</c:v>
                </c:pt>
                <c:pt idx="2">
                  <c:v>249.0</c:v>
                </c:pt>
                <c:pt idx="3">
                  <c:v>242.0</c:v>
                </c:pt>
                <c:pt idx="4">
                  <c:v>164.0</c:v>
                </c:pt>
                <c:pt idx="5">
                  <c:v>275.0</c:v>
                </c:pt>
                <c:pt idx="6">
                  <c:v>244.0</c:v>
                </c:pt>
                <c:pt idx="7">
                  <c:v>55.0</c:v>
                </c:pt>
                <c:pt idx="8">
                  <c:v>-85.0</c:v>
                </c:pt>
                <c:pt idx="9">
                  <c:v>-61.0</c:v>
                </c:pt>
                <c:pt idx="10">
                  <c:v>-31.0</c:v>
                </c:pt>
                <c:pt idx="11">
                  <c:v>-20.0</c:v>
                </c:pt>
                <c:pt idx="12">
                  <c:v>-107.0</c:v>
                </c:pt>
                <c:pt idx="13">
                  <c:v>-92.0</c:v>
                </c:pt>
                <c:pt idx="14">
                  <c:v>-29.0</c:v>
                </c:pt>
                <c:pt idx="15">
                  <c:v>-99.0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2128527848"/>
        <c:axId val="2127924984"/>
      </c:barChart>
      <c:catAx>
        <c:axId val="212852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mpd="sng">
            <a:solidFill>
              <a:srgbClr val="060505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7924984"/>
        <c:crosses val="autoZero"/>
        <c:auto val="1"/>
        <c:lblAlgn val="ctr"/>
        <c:lblOffset val="100"/>
        <c:tickLblSkip val="2"/>
        <c:noMultiLvlLbl val="0"/>
      </c:catAx>
      <c:valAx>
        <c:axId val="2127924984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852784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"/>
          <c:y val="0.003125"/>
          <c:w val="0.606250000000001"/>
          <c:h val="0.9093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5148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800000"/>
              </a:solidFill>
              <a:ln w="6350" cap="rnd" cmpd="sng" algn="ctr">
                <a:solidFill>
                  <a:srgbClr val="EBF1DD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00FF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218485810367454"/>
                  <c:y val="-0.05507472035045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238993110236221"/>
                  <c:y val="0.07912732243636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0863351377952756"/>
                  <c:y val="-0.00307598233958659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Sheet1!$A$2:$A$4</c:f>
              <c:strCache>
                <c:ptCount val="3"/>
                <c:pt idx="0">
                  <c:v>NHI</c:v>
                </c:pt>
                <c:pt idx="1">
                  <c:v>Current</c:v>
                </c:pt>
                <c:pt idx="2">
                  <c:v>Don't Know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</c:v>
                </c:pt>
                <c:pt idx="1">
                  <c:v>0.4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8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21553890452054"/>
          <c:y val="0.0176542422796225"/>
          <c:w val="0.899691102605533"/>
          <c:h val="0.923505301774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999999"/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rgbClr val="EFECF3">
                  <a:lumMod val="25000"/>
                </a:srgbClr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2000">
                      <a:solidFill>
                        <a:srgbClr val="EBF1DD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Sheet1!$A$2:$A$6</c:f>
              <c:strCache>
                <c:ptCount val="5"/>
                <c:pt idx="0">
                  <c:v>Single Payer</c:v>
                </c:pt>
                <c:pt idx="1">
                  <c:v>Other</c:v>
                </c:pt>
                <c:pt idx="2">
                  <c:v>ACA / MA Reform</c:v>
                </c:pt>
                <c:pt idx="3">
                  <c:v>Pre-Reform System</c:v>
                </c:pt>
                <c:pt idx="4">
                  <c:v>Public Option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0.38</c:v>
                </c:pt>
                <c:pt idx="1">
                  <c:v>0.04</c:v>
                </c:pt>
                <c:pt idx="2">
                  <c:v>0.19</c:v>
                </c:pt>
                <c:pt idx="3">
                  <c:v>0.15</c:v>
                </c:pt>
                <c:pt idx="4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717178214646"/>
          <c:y val="0.0176542422796225"/>
          <c:w val="0.56944678770471"/>
          <c:h val="0.9666340050694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2002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rgbClr val="800000"/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bubble3D val="0"/>
            <c:spPr>
              <a:solidFill>
                <a:srgbClr val="0000FF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layout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Oppose - Not liberal enough</c:v>
                </c:pt>
                <c:pt idx="2">
                  <c:v>Oppose - Too liberal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</c:v>
                </c:pt>
                <c:pt idx="1">
                  <c:v>0.16</c:v>
                </c:pt>
                <c:pt idx="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93978212772"/>
          <c:y val="0.0454527559759637"/>
          <c:w val="0.86899089696708"/>
          <c:h val="0.728170624466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0.00550801507456757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rgbClr val="003300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Bottom 20%</c:v>
                </c:pt>
                <c:pt idx="1">
                  <c:v>Second 20%</c:v>
                </c:pt>
                <c:pt idx="2">
                  <c:v>Middle 20%</c:v>
                </c:pt>
                <c:pt idx="3">
                  <c:v>Fourth 20%</c:v>
                </c:pt>
                <c:pt idx="4">
                  <c:v>Top 20%</c:v>
                </c:pt>
                <c:pt idx="5">
                  <c:v>Top 5%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-0.121</c:v>
                </c:pt>
                <c:pt idx="1">
                  <c:v>-0.001</c:v>
                </c:pt>
                <c:pt idx="2">
                  <c:v>0.084</c:v>
                </c:pt>
                <c:pt idx="3">
                  <c:v>0.203</c:v>
                </c:pt>
                <c:pt idx="4">
                  <c:v>0.488</c:v>
                </c:pt>
                <c:pt idx="5">
                  <c:v>0.749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77899288"/>
        <c:axId val="-2077445816"/>
      </c:barChart>
      <c:catAx>
        <c:axId val="-2077899288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ln w="50800" cmpd="sng">
            <a:solidFill>
              <a:srgbClr val="060505"/>
            </a:solidFill>
          </a:ln>
        </c:spPr>
        <c:crossAx val="-2077445816"/>
        <c:crosses val="autoZero"/>
        <c:auto val="1"/>
        <c:lblAlgn val="ctr"/>
        <c:lblOffset val="100"/>
        <c:noMultiLvlLbl val="0"/>
      </c:catAx>
      <c:valAx>
        <c:axId val="-2077445816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0%" sourceLinked="0"/>
        <c:majorTickMark val="out"/>
        <c:minorTickMark val="none"/>
        <c:tickLblPos val="nextTo"/>
        <c:crossAx val="-2077899288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64253608923884"/>
          <c:y val="0.03375"/>
          <c:w val="0.876588293850412"/>
          <c:h val="0.735853518549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Above Median</c:v>
                </c:pt>
              </c:strCache>
            </c:strRef>
          </c:tx>
          <c:spPr>
            <a:ln w="76200" cmpd="sng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5"/>
            <c:spPr>
              <a:ln w="76200" cmpd="sng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1972.0</c:v>
                </c:pt>
                <c:pt idx="1">
                  <c:v>1977.0</c:v>
                </c:pt>
                <c:pt idx="2">
                  <c:v>1982.0</c:v>
                </c:pt>
                <c:pt idx="3">
                  <c:v>1987.0</c:v>
                </c:pt>
                <c:pt idx="4">
                  <c:v>1992.0</c:v>
                </c:pt>
                <c:pt idx="5">
                  <c:v>1997.0</c:v>
                </c:pt>
                <c:pt idx="6">
                  <c:v>2001.0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18.9</c:v>
                </c:pt>
                <c:pt idx="1">
                  <c:v>20.0</c:v>
                </c:pt>
                <c:pt idx="2">
                  <c:v>21.1</c:v>
                </c:pt>
                <c:pt idx="3">
                  <c:v>22.2</c:v>
                </c:pt>
                <c:pt idx="4">
                  <c:v>23.3</c:v>
                </c:pt>
                <c:pt idx="5">
                  <c:v>24.5</c:v>
                </c:pt>
                <c:pt idx="6">
                  <c:v>25.4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Earnings Below Median</c:v>
                </c:pt>
              </c:strCache>
            </c:strRef>
          </c:tx>
          <c:spPr>
            <a:ln w="762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ln w="76200" cmpd="sng">
                <a:solidFill>
                  <a:srgbClr val="8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1972.0</c:v>
                </c:pt>
                <c:pt idx="1">
                  <c:v>1977.0</c:v>
                </c:pt>
                <c:pt idx="2">
                  <c:v>1982.0</c:v>
                </c:pt>
                <c:pt idx="3">
                  <c:v>1987.0</c:v>
                </c:pt>
                <c:pt idx="4">
                  <c:v>1992.0</c:v>
                </c:pt>
                <c:pt idx="5">
                  <c:v>1997.0</c:v>
                </c:pt>
                <c:pt idx="6">
                  <c:v>2001.0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17.7</c:v>
                </c:pt>
                <c:pt idx="1">
                  <c:v>18.0</c:v>
                </c:pt>
                <c:pt idx="2">
                  <c:v>18.4</c:v>
                </c:pt>
                <c:pt idx="3">
                  <c:v>18.7</c:v>
                </c:pt>
                <c:pt idx="4">
                  <c:v>19.0</c:v>
                </c:pt>
                <c:pt idx="5">
                  <c:v>19.3</c:v>
                </c:pt>
                <c:pt idx="6">
                  <c:v>19.6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2247272"/>
        <c:axId val="1982674024"/>
      </c:lineChart>
      <c:catAx>
        <c:axId val="1982247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2674024"/>
        <c:crosses val="autoZero"/>
        <c:auto val="1"/>
        <c:lblAlgn val="ctr"/>
        <c:lblOffset val="100"/>
        <c:noMultiLvlLbl val="0"/>
      </c:catAx>
      <c:valAx>
        <c:axId val="1982674024"/>
        <c:scaling>
          <c:orientation val="minMax"/>
          <c:min val="15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82247272"/>
        <c:crosses val="autoZero"/>
        <c:crossBetween val="between"/>
        <c:majorUnit val="2.0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0617499163212057"/>
          <c:y val="0.850518451149302"/>
          <c:w val="0.887009010278804"/>
          <c:h val="0.1458771586599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012180950289"/>
          <c:y val="0.0327461524346453"/>
          <c:w val="0.821061099183412"/>
          <c:h val="0.7621344060018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1960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45-64</c:v>
                </c:pt>
                <c:pt idx="3">
                  <c:v>&gt;64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16423.0</c:v>
                </c:pt>
                <c:pt idx="1">
                  <c:v>16057.0</c:v>
                </c:pt>
                <c:pt idx="2">
                  <c:v>29393.0</c:v>
                </c:pt>
                <c:pt idx="3">
                  <c:v>822.0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0033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0-14</c:v>
                </c:pt>
                <c:pt idx="1">
                  <c:v>15-44</c:v>
                </c:pt>
                <c:pt idx="2">
                  <c:v>45-64</c:v>
                </c:pt>
                <c:pt idx="3">
                  <c:v>&gt;64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6433.0</c:v>
                </c:pt>
                <c:pt idx="1">
                  <c:v>18465.0</c:v>
                </c:pt>
                <c:pt idx="2">
                  <c:v>34401.0</c:v>
                </c:pt>
                <c:pt idx="3">
                  <c:v>24069.0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2135055896"/>
        <c:axId val="-2135015400"/>
      </c:barChart>
      <c:catAx>
        <c:axId val="-21350558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5015400"/>
        <c:crosses val="autoZero"/>
        <c:auto val="1"/>
        <c:lblAlgn val="ctr"/>
        <c:lblOffset val="100"/>
        <c:noMultiLvlLbl val="0"/>
      </c:catAx>
      <c:valAx>
        <c:axId val="-2135015400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  <a:prstDash val="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crossAx val="-2135055896"/>
        <c:crosses val="autoZero"/>
        <c:crossBetween val="between"/>
        <c:majorUnit val="10000.0"/>
      </c:valAx>
      <c:spPr>
        <a:solidFill>
          <a:schemeClr val="bg1"/>
        </a:solidFill>
        <a:ln>
          <a:solidFill>
            <a:srgbClr val="06050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56685130593859"/>
          <c:y val="0.897201402866997"/>
          <c:w val="0.710287568955446"/>
          <c:h val="0.08140906490901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458322827576"/>
          <c:y val="0.0320638750247006"/>
          <c:w val="0.549093455582757"/>
          <c:h val="0.9441729704574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Lbls>
            <c:dLbl>
              <c:idx val="4"/>
              <c:layout/>
              <c:spPr/>
              <c:txPr>
                <a:bodyPr/>
                <a:lstStyle/>
                <a:p>
                  <a:pPr>
                    <a:defRPr>
                      <a:solidFill>
                        <a:srgbClr val="0033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Sheet1!$A$2:$A$7</c:f>
              <c:strCache>
                <c:ptCount val="6"/>
                <c:pt idx="0">
                  <c:v>Heart Disease</c:v>
                </c:pt>
                <c:pt idx="1">
                  <c:v>All Other</c:v>
                </c:pt>
                <c:pt idx="2">
                  <c:v>HIV</c:v>
                </c:pt>
                <c:pt idx="3">
                  <c:v>Homicide</c:v>
                </c:pt>
                <c:pt idx="4">
                  <c:v>Sroke</c:v>
                </c:pt>
                <c:pt idx="5">
                  <c:v>Cancer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0.22</c:v>
                </c:pt>
                <c:pt idx="2">
                  <c:v>0.07</c:v>
                </c:pt>
                <c:pt idx="3">
                  <c:v>0.11</c:v>
                </c:pt>
                <c:pt idx="4">
                  <c:v>0.09</c:v>
                </c:pt>
                <c:pt idx="5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Relationship Id="rId2" Type="http://schemas.openxmlformats.org/officeDocument/2006/relationships/image" Target="../media/image25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Relationship Id="rId2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66DE7-0744-FB41-93A7-814D40071068}" type="doc">
      <dgm:prSet loTypeId="urn:microsoft.com/office/officeart/2005/8/layout/arrow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00489-822A-FB4D-9730-D31EE1589A1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D6526448-60DE-724B-9F3B-7C39258E575D}" type="parTrans" cxnId="{AD2FAB5F-5E1F-EC41-88D9-6256F36B16FB}">
      <dgm:prSet/>
      <dgm:spPr/>
      <dgm:t>
        <a:bodyPr/>
        <a:lstStyle/>
        <a:p>
          <a:endParaRPr lang="en-US"/>
        </a:p>
      </dgm:t>
    </dgm:pt>
    <dgm:pt modelId="{E48F8F2C-71F8-A942-9122-06F9F1F80111}" type="sibTrans" cxnId="{AD2FAB5F-5E1F-EC41-88D9-6256F36B16FB}">
      <dgm:prSet/>
      <dgm:spPr/>
      <dgm:t>
        <a:bodyPr/>
        <a:lstStyle/>
        <a:p>
          <a:endParaRPr lang="en-US"/>
        </a:p>
      </dgm:t>
    </dgm:pt>
    <dgm:pt modelId="{8904699E-256A-9248-AAD8-37B9B07C9442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E917A62-380F-CA4E-B175-A50869C3232A}" type="sibTrans" cxnId="{3FF0F22E-F96F-CC43-B0B9-E29A1E9125E0}">
      <dgm:prSet/>
      <dgm:spPr/>
      <dgm:t>
        <a:bodyPr/>
        <a:lstStyle/>
        <a:p>
          <a:endParaRPr lang="en-US"/>
        </a:p>
      </dgm:t>
    </dgm:pt>
    <dgm:pt modelId="{C99846CA-A98A-CB43-8D20-E0B67F3B053E}" type="parTrans" cxnId="{3FF0F22E-F96F-CC43-B0B9-E29A1E9125E0}">
      <dgm:prSet/>
      <dgm:spPr/>
      <dgm:t>
        <a:bodyPr/>
        <a:lstStyle/>
        <a:p>
          <a:endParaRPr lang="en-US"/>
        </a:p>
      </dgm:t>
    </dgm:pt>
    <dgm:pt modelId="{A1CA49A7-11C5-DE4D-9351-8F5FC422A5E3}" type="pres">
      <dgm:prSet presAssocID="{64E66DE7-0744-FB41-93A7-814D4007106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5F43B4-F4D5-B444-A192-748890CB16B1}" type="pres">
      <dgm:prSet presAssocID="{8904699E-256A-9248-AAD8-37B9B07C9442}" presName="upArrow" presStyleLbl="node1" presStyleIdx="0" presStyleCnt="2" custScaleX="193880" custLinFactNeighborX="77662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en-US"/>
        </a:p>
      </dgm:t>
    </dgm:pt>
    <dgm:pt modelId="{EBCF6976-4054-AA45-8F56-134C05AE35D8}" type="pres">
      <dgm:prSet presAssocID="{8904699E-256A-9248-AAD8-37B9B07C944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C7326-F959-3249-B67B-4769EDBBA055}" type="pres">
      <dgm:prSet presAssocID="{8A400489-822A-FB4D-9730-D31EE1589A16}" presName="downArrow" presStyleLbl="node1" presStyleIdx="1" presStyleCnt="2" custScaleX="193880" custLinFactNeighborX="77662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en-US"/>
        </a:p>
      </dgm:t>
    </dgm:pt>
    <dgm:pt modelId="{77A0EDF7-2882-4647-9E36-8BC6738C8BDF}" type="pres">
      <dgm:prSet presAssocID="{8A400489-822A-FB4D-9730-D31EE1589A1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DA6637-F27D-8048-882D-B723F8AB8ED1}" type="presOf" srcId="{8A400489-822A-FB4D-9730-D31EE1589A16}" destId="{77A0EDF7-2882-4647-9E36-8BC6738C8BDF}" srcOrd="0" destOrd="0" presId="urn:microsoft.com/office/officeart/2005/8/layout/arrow4"/>
    <dgm:cxn modelId="{AD2FAB5F-5E1F-EC41-88D9-6256F36B16FB}" srcId="{64E66DE7-0744-FB41-93A7-814D40071068}" destId="{8A400489-822A-FB4D-9730-D31EE1589A16}" srcOrd="1" destOrd="0" parTransId="{D6526448-60DE-724B-9F3B-7C39258E575D}" sibTransId="{E48F8F2C-71F8-A942-9122-06F9F1F80111}"/>
    <dgm:cxn modelId="{3FF0F22E-F96F-CC43-B0B9-E29A1E9125E0}" srcId="{64E66DE7-0744-FB41-93A7-814D40071068}" destId="{8904699E-256A-9248-AAD8-37B9B07C9442}" srcOrd="0" destOrd="0" parTransId="{C99846CA-A98A-CB43-8D20-E0B67F3B053E}" sibTransId="{FE917A62-380F-CA4E-B175-A50869C3232A}"/>
    <dgm:cxn modelId="{AB85E6C2-9F7B-0149-9241-F7F0A65B0A44}" type="presOf" srcId="{64E66DE7-0744-FB41-93A7-814D40071068}" destId="{A1CA49A7-11C5-DE4D-9351-8F5FC422A5E3}" srcOrd="0" destOrd="0" presId="urn:microsoft.com/office/officeart/2005/8/layout/arrow4"/>
    <dgm:cxn modelId="{7CCE8785-92FE-A14C-BEF2-1CB31801C208}" type="presOf" srcId="{8904699E-256A-9248-AAD8-37B9B07C9442}" destId="{EBCF6976-4054-AA45-8F56-134C05AE35D8}" srcOrd="0" destOrd="0" presId="urn:microsoft.com/office/officeart/2005/8/layout/arrow4"/>
    <dgm:cxn modelId="{6F79A3B6-AAD9-A145-BE17-75109A5D609C}" type="presParOf" srcId="{A1CA49A7-11C5-DE4D-9351-8F5FC422A5E3}" destId="{1A5F43B4-F4D5-B444-A192-748890CB16B1}" srcOrd="0" destOrd="0" presId="urn:microsoft.com/office/officeart/2005/8/layout/arrow4"/>
    <dgm:cxn modelId="{F603CCDA-B82C-5941-9122-E7EDC7409FA8}" type="presParOf" srcId="{A1CA49A7-11C5-DE4D-9351-8F5FC422A5E3}" destId="{EBCF6976-4054-AA45-8F56-134C05AE35D8}" srcOrd="1" destOrd="0" presId="urn:microsoft.com/office/officeart/2005/8/layout/arrow4"/>
    <dgm:cxn modelId="{8329DBF3-3B24-F247-9B09-A7FC0B7ACC65}" type="presParOf" srcId="{A1CA49A7-11C5-DE4D-9351-8F5FC422A5E3}" destId="{203C7326-F959-3249-B67B-4769EDBBA055}" srcOrd="2" destOrd="0" presId="urn:microsoft.com/office/officeart/2005/8/layout/arrow4"/>
    <dgm:cxn modelId="{11758725-11BA-C64B-BB57-1D0C1F47882C}" type="presParOf" srcId="{A1CA49A7-11C5-DE4D-9351-8F5FC422A5E3}" destId="{77A0EDF7-2882-4647-9E36-8BC6738C8BDF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2C164E-C5E8-4D4E-BB65-7C20A619F385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Fee for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Service</a:t>
          </a:r>
          <a:endParaRPr lang="en-US" sz="2000" dirty="0">
            <a:latin typeface="Franklin Gothic Medium" pitchFamily="34" charset="0"/>
          </a:endParaRPr>
        </a:p>
      </dgm:t>
    </dgm:pt>
    <dgm:pt modelId="{2C675F50-6352-4C43-9634-06FD5477CF31}" type="parTrans" cxnId="{5CFCD911-5C03-4CD4-8DE4-D71AC6CE184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4D45C26-6427-4A7B-99EA-2D69A49B3362}" type="sibTrans" cxnId="{5CFCD911-5C03-4CD4-8DE4-D71AC6CE184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58C22F20-2BB0-4870-B747-5C685DAF098C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Mandatory assignment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48BFEA6-D93D-4FE8-BBB4-D9CD6AE1CE9C}" type="parTrans" cxnId="{67AFCC29-A732-414E-A3D2-D3E8FA937AB1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E1D76D9-DEF9-4694-94E3-018389103A56}" type="sibTrans" cxnId="{67AFCC29-A732-414E-A3D2-D3E8FA937AB1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C86FAFC2-2DF4-4BAC-8281-2361D4077DF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Simplified negotiated fee schedule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41289BFD-58F4-4636-86DA-D37381474B1F}" type="parTrans" cxnId="{8748E631-8EA4-43AB-AB2F-9D1E8D29DF67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478894CC-E551-4EC8-B337-A8CB93C0FF94}" type="sibTrans" cxnId="{8748E631-8EA4-43AB-AB2F-9D1E8D29DF67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9DAAA4-4316-49AC-B9DC-0E80D9D79E1D}" type="pres">
      <dgm:prSet presAssocID="{1D2C164E-C5E8-4D4E-BB65-7C20A619F385}" presName="composite" presStyleCnt="0"/>
      <dgm:spPr/>
    </dgm:pt>
    <dgm:pt modelId="{F9A8FC84-F055-429B-815A-5E710E9B73DF}" type="pres">
      <dgm:prSet presAssocID="{1D2C164E-C5E8-4D4E-BB65-7C20A619F38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BB07C-4F9B-4108-A6FB-CD0559637294}" type="pres">
      <dgm:prSet presAssocID="{1D2C164E-C5E8-4D4E-BB65-7C20A619F3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23497F-4E2B-4045-83DB-B85AC22BEA72}" type="presOf" srcId="{58C22F20-2BB0-4870-B747-5C685DAF098C}" destId="{BA3BB07C-4F9B-4108-A6FB-CD0559637294}" srcOrd="0" destOrd="0" presId="urn:microsoft.com/office/officeart/2005/8/layout/hList1"/>
    <dgm:cxn modelId="{67AFCC29-A732-414E-A3D2-D3E8FA937AB1}" srcId="{1D2C164E-C5E8-4D4E-BB65-7C20A619F385}" destId="{58C22F20-2BB0-4870-B747-5C685DAF098C}" srcOrd="0" destOrd="0" parTransId="{D48BFEA6-D93D-4FE8-BBB4-D9CD6AE1CE9C}" sibTransId="{BE1D76D9-DEF9-4694-94E3-018389103A56}"/>
    <dgm:cxn modelId="{510D1E28-C4D0-8749-BDD3-D5C9936ADE34}" type="presOf" srcId="{1D2C164E-C5E8-4D4E-BB65-7C20A619F385}" destId="{F9A8FC84-F055-429B-815A-5E710E9B73DF}" srcOrd="0" destOrd="0" presId="urn:microsoft.com/office/officeart/2005/8/layout/hList1"/>
    <dgm:cxn modelId="{8748E631-8EA4-43AB-AB2F-9D1E8D29DF67}" srcId="{1D2C164E-C5E8-4D4E-BB65-7C20A619F385}" destId="{C86FAFC2-2DF4-4BAC-8281-2361D4077DF0}" srcOrd="1" destOrd="0" parTransId="{41289BFD-58F4-4636-86DA-D37381474B1F}" sibTransId="{478894CC-E551-4EC8-B337-A8CB93C0FF94}"/>
    <dgm:cxn modelId="{ED92B86D-87F8-6147-925D-8B558F9EC292}" type="presOf" srcId="{C86FAFC2-2DF4-4BAC-8281-2361D4077DF0}" destId="{BA3BB07C-4F9B-4108-A6FB-CD0559637294}" srcOrd="0" destOrd="1" presId="urn:microsoft.com/office/officeart/2005/8/layout/hList1"/>
    <dgm:cxn modelId="{5CFCD911-5C03-4CD4-8DE4-D71AC6CE184F}" srcId="{24A6F838-9DB3-4893-B142-862026BE055E}" destId="{1D2C164E-C5E8-4D4E-BB65-7C20A619F385}" srcOrd="0" destOrd="0" parTransId="{2C675F50-6352-4C43-9634-06FD5477CF31}" sibTransId="{94D45C26-6427-4A7B-99EA-2D69A49B3362}"/>
    <dgm:cxn modelId="{0DC2A2D1-9535-D44A-B806-27FE7BCAEDEB}" type="presOf" srcId="{24A6F838-9DB3-4893-B142-862026BE055E}" destId="{9949E9D2-BB65-4999-B036-FDCC3E9D303F}" srcOrd="0" destOrd="0" presId="urn:microsoft.com/office/officeart/2005/8/layout/hList1"/>
    <dgm:cxn modelId="{427CA84D-0508-9F4B-83CA-37FB4A95CE07}" type="presParOf" srcId="{9949E9D2-BB65-4999-B036-FDCC3E9D303F}" destId="{CC9DAAA4-4316-49AC-B9DC-0E80D9D79E1D}" srcOrd="0" destOrd="0" presId="urn:microsoft.com/office/officeart/2005/8/layout/hList1"/>
    <dgm:cxn modelId="{C244AF54-6EFE-9A42-947F-5ED8C95D8CA8}" type="presParOf" srcId="{CC9DAAA4-4316-49AC-B9DC-0E80D9D79E1D}" destId="{F9A8FC84-F055-429B-815A-5E710E9B73DF}" srcOrd="0" destOrd="0" presId="urn:microsoft.com/office/officeart/2005/8/layout/hList1"/>
    <dgm:cxn modelId="{47058AF2-ED47-804D-9028-88C928A07D4A}" type="presParOf" srcId="{CC9DAAA4-4316-49AC-B9DC-0E80D9D79E1D}" destId="{BA3BB07C-4F9B-4108-A6FB-CD05596372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5DE49B-62F6-4E4C-A794-37AB6E19B8CE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5DB84-070D-DA4D-8495-1A10EF5F97A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Excellent hospitals, empty beds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54939265-22A2-8542-96F3-2CFAF4492B77}" type="parTrans" cxnId="{AB9FC1BC-C917-7F46-A690-F329E0BD4A54}">
      <dgm:prSet/>
      <dgm:spPr/>
      <dgm:t>
        <a:bodyPr/>
        <a:lstStyle/>
        <a:p>
          <a:endParaRPr lang="en-US"/>
        </a:p>
      </dgm:t>
    </dgm:pt>
    <dgm:pt modelId="{3305F89E-A482-2D46-8EBB-25EA22540E13}" type="sibTrans" cxnId="{AB9FC1BC-C917-7F46-A690-F329E0BD4A54}">
      <dgm:prSet/>
      <dgm:spPr/>
      <dgm:t>
        <a:bodyPr/>
        <a:lstStyle/>
        <a:p>
          <a:endParaRPr lang="en-US"/>
        </a:p>
      </dgm:t>
    </dgm:pt>
    <dgm:pt modelId="{A9D617C3-D4B8-9D46-8E10-83C1A4D712B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Enough well-trained professionals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A7A424B5-2CA2-5C46-A397-9F76212D4BE7}" type="parTrans" cxnId="{AC34A140-546B-FB4E-858A-F7AFC3737C9E}">
      <dgm:prSet/>
      <dgm:spPr/>
      <dgm:t>
        <a:bodyPr/>
        <a:lstStyle/>
        <a:p>
          <a:endParaRPr lang="en-US"/>
        </a:p>
      </dgm:t>
    </dgm:pt>
    <dgm:pt modelId="{C3392F5D-1178-7C4B-A3C3-6FD5ACCF246D}" type="sibTrans" cxnId="{AC34A140-546B-FB4E-858A-F7AFC3737C9E}">
      <dgm:prSet/>
      <dgm:spPr/>
      <dgm:t>
        <a:bodyPr/>
        <a:lstStyle/>
        <a:p>
          <a:endParaRPr lang="en-US"/>
        </a:p>
      </dgm:t>
    </dgm:pt>
    <dgm:pt modelId="{A1BEC134-4DD6-8C4A-A86E-41816DDE343C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Superb </a:t>
          </a:r>
        </a:p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research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7E229FE9-1404-754E-BB82-326D7D01986A}" type="parTrans" cxnId="{01FA0EB1-2AEC-EA45-8054-A5043AC9747D}">
      <dgm:prSet/>
      <dgm:spPr/>
      <dgm:t>
        <a:bodyPr/>
        <a:lstStyle/>
        <a:p>
          <a:endParaRPr lang="en-US"/>
        </a:p>
      </dgm:t>
    </dgm:pt>
    <dgm:pt modelId="{C32BEEBD-11C0-004D-907C-426492C632C6}" type="sibTrans" cxnId="{01FA0EB1-2AEC-EA45-8054-A5043AC9747D}">
      <dgm:prSet/>
      <dgm:spPr/>
      <dgm:t>
        <a:bodyPr/>
        <a:lstStyle/>
        <a:p>
          <a:endParaRPr lang="en-US"/>
        </a:p>
      </dgm:t>
    </dgm:pt>
    <dgm:pt modelId="{584E5379-C868-AD4A-B75A-444798A027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Current spending </a:t>
          </a:r>
        </a:p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Franklin Gothic Book"/>
              <a:cs typeface="Franklin Gothic Book"/>
            </a:rPr>
            <a:t>is sufficient</a:t>
          </a:r>
          <a:endParaRPr lang="en-US" sz="32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F00F8C16-0DC7-5A4C-A737-A77B14946F68}" type="parTrans" cxnId="{B5044AA6-A1CA-7B4C-A904-AAF4D88D5127}">
      <dgm:prSet/>
      <dgm:spPr/>
      <dgm:t>
        <a:bodyPr/>
        <a:lstStyle/>
        <a:p>
          <a:endParaRPr lang="en-US"/>
        </a:p>
      </dgm:t>
    </dgm:pt>
    <dgm:pt modelId="{D66A5FC8-70B3-2349-A88B-E89A9EE4B361}" type="sibTrans" cxnId="{B5044AA6-A1CA-7B4C-A904-AAF4D88D5127}">
      <dgm:prSet/>
      <dgm:spPr/>
      <dgm:t>
        <a:bodyPr/>
        <a:lstStyle/>
        <a:p>
          <a:endParaRPr lang="en-US"/>
        </a:p>
      </dgm:t>
    </dgm:pt>
    <dgm:pt modelId="{2C15C096-FE4F-0240-9BF0-91E7FF5C5881}">
      <dgm:prSet custT="1"/>
      <dgm:spPr>
        <a:solidFill>
          <a:srgbClr val="005148"/>
        </a:solidFill>
        <a:ln>
          <a:solidFill>
            <a:schemeClr val="bg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4400" dirty="0" smtClean="0">
              <a:solidFill>
                <a:srgbClr val="EBF1DD"/>
              </a:solidFill>
              <a:latin typeface="Franklin Gothic Medium"/>
              <a:cs typeface="Franklin Gothic Medium"/>
            </a:rPr>
            <a:t>We already have what it takes</a:t>
          </a:r>
          <a:endParaRPr lang="en-US" sz="4400" dirty="0">
            <a:solidFill>
              <a:srgbClr val="EBF1DD"/>
            </a:solidFill>
            <a:latin typeface="Franklin Gothic Medium"/>
            <a:cs typeface="Franklin Gothic Medium"/>
          </a:endParaRPr>
        </a:p>
      </dgm:t>
    </dgm:pt>
    <dgm:pt modelId="{E409D903-0B45-554B-9E59-9F71D441BD63}" type="parTrans" cxnId="{3250FD9F-4F8A-AF47-8454-A95AB0D27A49}">
      <dgm:prSet/>
      <dgm:spPr/>
      <dgm:t>
        <a:bodyPr/>
        <a:lstStyle/>
        <a:p>
          <a:endParaRPr lang="en-US"/>
        </a:p>
      </dgm:t>
    </dgm:pt>
    <dgm:pt modelId="{5E347C0E-9CE1-224C-B928-69E093E349B0}" type="sibTrans" cxnId="{3250FD9F-4F8A-AF47-8454-A95AB0D27A49}">
      <dgm:prSet/>
      <dgm:spPr/>
      <dgm:t>
        <a:bodyPr/>
        <a:lstStyle/>
        <a:p>
          <a:endParaRPr lang="en-US"/>
        </a:p>
      </dgm:t>
    </dgm:pt>
    <dgm:pt modelId="{9B9F1324-5D63-8A49-836A-9D775929C6F8}" type="pres">
      <dgm:prSet presAssocID="{1E5DE49B-62F6-4E4C-A794-37AB6E19B8C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0F572A-7D26-104F-84D7-6D1D0F164BD0}" type="pres">
      <dgm:prSet presAssocID="{1E5DE49B-62F6-4E4C-A794-37AB6E19B8CE}" presName="matrix" presStyleCnt="0"/>
      <dgm:spPr/>
    </dgm:pt>
    <dgm:pt modelId="{39BD7941-6E14-524F-A39C-668325BEAFAB}" type="pres">
      <dgm:prSet presAssocID="{1E5DE49B-62F6-4E4C-A794-37AB6E19B8CE}" presName="tile1" presStyleLbl="node1" presStyleIdx="0" presStyleCnt="4"/>
      <dgm:spPr/>
      <dgm:t>
        <a:bodyPr/>
        <a:lstStyle/>
        <a:p>
          <a:endParaRPr lang="en-US"/>
        </a:p>
      </dgm:t>
    </dgm:pt>
    <dgm:pt modelId="{EF57D2E8-C22D-4F46-9195-AF3D3EB980B1}" type="pres">
      <dgm:prSet presAssocID="{1E5DE49B-62F6-4E4C-A794-37AB6E19B8C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66025-66F6-0543-93FB-3EECD7DCB9A2}" type="pres">
      <dgm:prSet presAssocID="{1E5DE49B-62F6-4E4C-A794-37AB6E19B8CE}" presName="tile2" presStyleLbl="node1" presStyleIdx="1" presStyleCnt="4"/>
      <dgm:spPr/>
      <dgm:t>
        <a:bodyPr/>
        <a:lstStyle/>
        <a:p>
          <a:endParaRPr lang="en-US"/>
        </a:p>
      </dgm:t>
    </dgm:pt>
    <dgm:pt modelId="{9E2AB775-104D-6944-8932-661666580B62}" type="pres">
      <dgm:prSet presAssocID="{1E5DE49B-62F6-4E4C-A794-37AB6E19B8C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E5AE3-CC87-2F40-AB9D-0EC68BF1809F}" type="pres">
      <dgm:prSet presAssocID="{1E5DE49B-62F6-4E4C-A794-37AB6E19B8CE}" presName="tile3" presStyleLbl="node1" presStyleIdx="2" presStyleCnt="4"/>
      <dgm:spPr/>
      <dgm:t>
        <a:bodyPr/>
        <a:lstStyle/>
        <a:p>
          <a:endParaRPr lang="en-US"/>
        </a:p>
      </dgm:t>
    </dgm:pt>
    <dgm:pt modelId="{93853BAC-E8EF-9A4D-B94C-A340AF8AC8F4}" type="pres">
      <dgm:prSet presAssocID="{1E5DE49B-62F6-4E4C-A794-37AB6E19B8C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211AB-05CD-8F49-951B-E892B642C2E7}" type="pres">
      <dgm:prSet presAssocID="{1E5DE49B-62F6-4E4C-A794-37AB6E19B8CE}" presName="tile4" presStyleLbl="node1" presStyleIdx="3" presStyleCnt="4"/>
      <dgm:spPr/>
      <dgm:t>
        <a:bodyPr/>
        <a:lstStyle/>
        <a:p>
          <a:endParaRPr lang="en-US"/>
        </a:p>
      </dgm:t>
    </dgm:pt>
    <dgm:pt modelId="{893F1905-44C1-4545-B4AF-91F3F4C0AF17}" type="pres">
      <dgm:prSet presAssocID="{1E5DE49B-62F6-4E4C-A794-37AB6E19B8C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D81E7-D601-964C-B003-1A5190F01AA1}" type="pres">
      <dgm:prSet presAssocID="{1E5DE49B-62F6-4E4C-A794-37AB6E19B8CE}" presName="centerTile" presStyleLbl="fgShp" presStyleIdx="0" presStyleCnt="1" custScaleX="190000" custScaleY="1270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3250FD9F-4F8A-AF47-8454-A95AB0D27A49}" srcId="{1E5DE49B-62F6-4E4C-A794-37AB6E19B8CE}" destId="{2C15C096-FE4F-0240-9BF0-91E7FF5C5881}" srcOrd="0" destOrd="0" parTransId="{E409D903-0B45-554B-9E59-9F71D441BD63}" sibTransId="{5E347C0E-9CE1-224C-B928-69E093E349B0}"/>
    <dgm:cxn modelId="{B5044AA6-A1CA-7B4C-A904-AAF4D88D5127}" srcId="{2C15C096-FE4F-0240-9BF0-91E7FF5C5881}" destId="{584E5379-C868-AD4A-B75A-444798A0276D}" srcOrd="3" destOrd="0" parTransId="{F00F8C16-0DC7-5A4C-A737-A77B14946F68}" sibTransId="{D66A5FC8-70B3-2349-A88B-E89A9EE4B361}"/>
    <dgm:cxn modelId="{11D5205B-D36C-054E-B685-5F36CEC3E427}" type="presOf" srcId="{584E5379-C868-AD4A-B75A-444798A0276D}" destId="{893F1905-44C1-4545-B4AF-91F3F4C0AF17}" srcOrd="1" destOrd="0" presId="urn:microsoft.com/office/officeart/2005/8/layout/matrix1"/>
    <dgm:cxn modelId="{AB9FC1BC-C917-7F46-A690-F329E0BD4A54}" srcId="{2C15C096-FE4F-0240-9BF0-91E7FF5C5881}" destId="{1725DB84-070D-DA4D-8495-1A10EF5F97A1}" srcOrd="0" destOrd="0" parTransId="{54939265-22A2-8542-96F3-2CFAF4492B77}" sibTransId="{3305F89E-A482-2D46-8EBB-25EA22540E13}"/>
    <dgm:cxn modelId="{0B307919-7E50-F744-BF94-D9B7D99A7526}" type="presOf" srcId="{A1BEC134-4DD6-8C4A-A86E-41816DDE343C}" destId="{4C6E5AE3-CC87-2F40-AB9D-0EC68BF1809F}" srcOrd="0" destOrd="0" presId="urn:microsoft.com/office/officeart/2005/8/layout/matrix1"/>
    <dgm:cxn modelId="{F7B11EE5-A895-1F4F-92C9-D9229C619E46}" type="presOf" srcId="{A9D617C3-D4B8-9D46-8E10-83C1A4D712B1}" destId="{31566025-66F6-0543-93FB-3EECD7DCB9A2}" srcOrd="0" destOrd="0" presId="urn:microsoft.com/office/officeart/2005/8/layout/matrix1"/>
    <dgm:cxn modelId="{8D3F5FB7-41DA-C64C-B2B8-731DFF9D44C0}" type="presOf" srcId="{2C15C096-FE4F-0240-9BF0-91E7FF5C5881}" destId="{42BD81E7-D601-964C-B003-1A5190F01AA1}" srcOrd="0" destOrd="0" presId="urn:microsoft.com/office/officeart/2005/8/layout/matrix1"/>
    <dgm:cxn modelId="{01FA0EB1-2AEC-EA45-8054-A5043AC9747D}" srcId="{2C15C096-FE4F-0240-9BF0-91E7FF5C5881}" destId="{A1BEC134-4DD6-8C4A-A86E-41816DDE343C}" srcOrd="2" destOrd="0" parTransId="{7E229FE9-1404-754E-BB82-326D7D01986A}" sibTransId="{C32BEEBD-11C0-004D-907C-426492C632C6}"/>
    <dgm:cxn modelId="{EEAE3026-E6B4-9941-A63A-758050254B27}" type="presOf" srcId="{1725DB84-070D-DA4D-8495-1A10EF5F97A1}" destId="{39BD7941-6E14-524F-A39C-668325BEAFAB}" srcOrd="0" destOrd="0" presId="urn:microsoft.com/office/officeart/2005/8/layout/matrix1"/>
    <dgm:cxn modelId="{A65EC276-9C95-FF42-9E38-7921C39C0BF7}" type="presOf" srcId="{584E5379-C868-AD4A-B75A-444798A0276D}" destId="{69C211AB-05CD-8F49-951B-E892B642C2E7}" srcOrd="0" destOrd="0" presId="urn:microsoft.com/office/officeart/2005/8/layout/matrix1"/>
    <dgm:cxn modelId="{FF1AB5B5-D937-064E-9DCE-BDDBB2EE57D7}" type="presOf" srcId="{A1BEC134-4DD6-8C4A-A86E-41816DDE343C}" destId="{93853BAC-E8EF-9A4D-B94C-A340AF8AC8F4}" srcOrd="1" destOrd="0" presId="urn:microsoft.com/office/officeart/2005/8/layout/matrix1"/>
    <dgm:cxn modelId="{D16A1523-0EE7-5342-9987-2349D62D910B}" type="presOf" srcId="{A9D617C3-D4B8-9D46-8E10-83C1A4D712B1}" destId="{9E2AB775-104D-6944-8932-661666580B62}" srcOrd="1" destOrd="0" presId="urn:microsoft.com/office/officeart/2005/8/layout/matrix1"/>
    <dgm:cxn modelId="{0D22FD24-2EAD-504F-8CD8-D85C1000722D}" type="presOf" srcId="{1725DB84-070D-DA4D-8495-1A10EF5F97A1}" destId="{EF57D2E8-C22D-4F46-9195-AF3D3EB980B1}" srcOrd="1" destOrd="0" presId="urn:microsoft.com/office/officeart/2005/8/layout/matrix1"/>
    <dgm:cxn modelId="{AC34A140-546B-FB4E-858A-F7AFC3737C9E}" srcId="{2C15C096-FE4F-0240-9BF0-91E7FF5C5881}" destId="{A9D617C3-D4B8-9D46-8E10-83C1A4D712B1}" srcOrd="1" destOrd="0" parTransId="{A7A424B5-2CA2-5C46-A397-9F76212D4BE7}" sibTransId="{C3392F5D-1178-7C4B-A3C3-6FD5ACCF246D}"/>
    <dgm:cxn modelId="{B906712C-2F6A-5D4F-8A99-4498DA3AF49A}" type="presOf" srcId="{1E5DE49B-62F6-4E4C-A794-37AB6E19B8CE}" destId="{9B9F1324-5D63-8A49-836A-9D775929C6F8}" srcOrd="0" destOrd="0" presId="urn:microsoft.com/office/officeart/2005/8/layout/matrix1"/>
    <dgm:cxn modelId="{049284C8-ABE6-154F-A7DF-B99E6068E17C}" type="presParOf" srcId="{9B9F1324-5D63-8A49-836A-9D775929C6F8}" destId="{950F572A-7D26-104F-84D7-6D1D0F164BD0}" srcOrd="0" destOrd="0" presId="urn:microsoft.com/office/officeart/2005/8/layout/matrix1"/>
    <dgm:cxn modelId="{BBC14D6B-1D5E-DC40-97F5-F418167B5F6B}" type="presParOf" srcId="{950F572A-7D26-104F-84D7-6D1D0F164BD0}" destId="{39BD7941-6E14-524F-A39C-668325BEAFAB}" srcOrd="0" destOrd="0" presId="urn:microsoft.com/office/officeart/2005/8/layout/matrix1"/>
    <dgm:cxn modelId="{33D68A0B-0243-0F4B-927C-1107A48EE007}" type="presParOf" srcId="{950F572A-7D26-104F-84D7-6D1D0F164BD0}" destId="{EF57D2E8-C22D-4F46-9195-AF3D3EB980B1}" srcOrd="1" destOrd="0" presId="urn:microsoft.com/office/officeart/2005/8/layout/matrix1"/>
    <dgm:cxn modelId="{E4FD2EE6-DE0C-DD47-8176-20F7B778AB1A}" type="presParOf" srcId="{950F572A-7D26-104F-84D7-6D1D0F164BD0}" destId="{31566025-66F6-0543-93FB-3EECD7DCB9A2}" srcOrd="2" destOrd="0" presId="urn:microsoft.com/office/officeart/2005/8/layout/matrix1"/>
    <dgm:cxn modelId="{905A521D-7AD8-EF47-99E3-C69BAB6DE84C}" type="presParOf" srcId="{950F572A-7D26-104F-84D7-6D1D0F164BD0}" destId="{9E2AB775-104D-6944-8932-661666580B62}" srcOrd="3" destOrd="0" presId="urn:microsoft.com/office/officeart/2005/8/layout/matrix1"/>
    <dgm:cxn modelId="{01ACD103-31E3-3A47-944F-6B6C1B3D6D72}" type="presParOf" srcId="{950F572A-7D26-104F-84D7-6D1D0F164BD0}" destId="{4C6E5AE3-CC87-2F40-AB9D-0EC68BF1809F}" srcOrd="4" destOrd="0" presId="urn:microsoft.com/office/officeart/2005/8/layout/matrix1"/>
    <dgm:cxn modelId="{F2270F94-B207-4943-914F-7FF252A14C14}" type="presParOf" srcId="{950F572A-7D26-104F-84D7-6D1D0F164BD0}" destId="{93853BAC-E8EF-9A4D-B94C-A340AF8AC8F4}" srcOrd="5" destOrd="0" presId="urn:microsoft.com/office/officeart/2005/8/layout/matrix1"/>
    <dgm:cxn modelId="{9F140F04-2E66-344E-8E0F-AC0BFF6D406B}" type="presParOf" srcId="{950F572A-7D26-104F-84D7-6D1D0F164BD0}" destId="{69C211AB-05CD-8F49-951B-E892B642C2E7}" srcOrd="6" destOrd="0" presId="urn:microsoft.com/office/officeart/2005/8/layout/matrix1"/>
    <dgm:cxn modelId="{E557BF3D-5DE4-FE4A-AD35-EB1CA08B1944}" type="presParOf" srcId="{950F572A-7D26-104F-84D7-6D1D0F164BD0}" destId="{893F1905-44C1-4545-B4AF-91F3F4C0AF17}" srcOrd="7" destOrd="0" presId="urn:microsoft.com/office/officeart/2005/8/layout/matrix1"/>
    <dgm:cxn modelId="{9D88BC5C-9F5F-494D-BE86-4455B6E2F2F8}" type="presParOf" srcId="{9B9F1324-5D63-8A49-836A-9D775929C6F8}" destId="{42BD81E7-D601-964C-B003-1A5190F01A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63C31B-F1D3-A644-BCB5-532008E65EF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92D90-61E1-384F-BF14-2A7ED322084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err="1" smtClean="0">
              <a:latin typeface="Franklin Gothic Medium"/>
              <a:cs typeface="Franklin Gothic Medium"/>
            </a:rPr>
            <a:t>Glaxo</a:t>
          </a:r>
          <a:r>
            <a:rPr lang="en-US" sz="2000" dirty="0" smtClean="0">
              <a:latin typeface="Franklin Gothic Medium"/>
              <a:cs typeface="Franklin Gothic Medium"/>
            </a:rPr>
            <a:t> – $3 Billion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6784E3AC-D429-B54D-8401-2E26C0AAFAC7}" type="parTrans" cxnId="{877CD887-B874-604A-B6F3-4505B875663E}">
      <dgm:prSet/>
      <dgm:spPr/>
      <dgm:t>
        <a:bodyPr/>
        <a:lstStyle/>
        <a:p>
          <a:endParaRPr lang="en-US"/>
        </a:p>
      </dgm:t>
    </dgm:pt>
    <dgm:pt modelId="{78E2E0EC-1789-4044-A55F-4414BB8B7C08}" type="sibTrans" cxnId="{877CD887-B874-604A-B6F3-4505B875663E}">
      <dgm:prSet/>
      <dgm:spPr/>
      <dgm:t>
        <a:bodyPr/>
        <a:lstStyle/>
        <a:p>
          <a:endParaRPr lang="en-US"/>
        </a:p>
      </dgm:t>
    </dgm:pt>
    <dgm:pt modelId="{9E731C11-20A3-AE44-9B7E-2B9590ECD25B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promotion (Paxil &amp; </a:t>
          </a:r>
          <a:r>
            <a:rPr lang="en-US" sz="2000" dirty="0" err="1" smtClean="0">
              <a:latin typeface="Franklin Gothic Book"/>
              <a:cs typeface="Franklin Gothic Book"/>
            </a:rPr>
            <a:t>Wellbutrin</a:t>
          </a:r>
          <a:r>
            <a:rPr lang="en-US" sz="2000" dirty="0" smtClean="0">
              <a:latin typeface="Franklin Gothic Book"/>
              <a:cs typeface="Franklin Gothic Book"/>
            </a:rPr>
            <a:t>)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9EE88EB-F260-BD49-82C7-55894C8FB701}" type="parTrans" cxnId="{F0D7CBB2-2D62-044A-A614-DA98924DA305}">
      <dgm:prSet/>
      <dgm:spPr/>
      <dgm:t>
        <a:bodyPr/>
        <a:lstStyle/>
        <a:p>
          <a:endParaRPr lang="en-US"/>
        </a:p>
      </dgm:t>
    </dgm:pt>
    <dgm:pt modelId="{29A0C250-EABF-9B4E-9539-6CCE75393095}" type="sibTrans" cxnId="{F0D7CBB2-2D62-044A-A614-DA98924DA305}">
      <dgm:prSet/>
      <dgm:spPr/>
      <dgm:t>
        <a:bodyPr/>
        <a:lstStyle/>
        <a:p>
          <a:endParaRPr lang="en-US"/>
        </a:p>
      </dgm:t>
    </dgm:pt>
    <dgm:pt modelId="{F20E7096-6359-2644-9349-DC1430063742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Hiding safety problems (Avandia)</a:t>
          </a:r>
          <a:endParaRPr lang="en-US" sz="2000">
            <a:latin typeface="Franklin Gothic Book"/>
            <a:cs typeface="Franklin Gothic Book"/>
          </a:endParaRPr>
        </a:p>
      </dgm:t>
    </dgm:pt>
    <dgm:pt modelId="{A8D15E4C-A3ED-5541-A926-0F75881A7E6F}" type="parTrans" cxnId="{F159CD18-C52D-AF47-814C-EA6BB9003CF8}">
      <dgm:prSet/>
      <dgm:spPr/>
      <dgm:t>
        <a:bodyPr/>
        <a:lstStyle/>
        <a:p>
          <a:endParaRPr lang="en-US"/>
        </a:p>
      </dgm:t>
    </dgm:pt>
    <dgm:pt modelId="{36EB61D5-A313-CD4D-8754-5A3CA5C32A29}" type="sibTrans" cxnId="{F159CD18-C52D-AF47-814C-EA6BB9003CF8}">
      <dgm:prSet/>
      <dgm:spPr/>
      <dgm:t>
        <a:bodyPr/>
        <a:lstStyle/>
        <a:p>
          <a:endParaRPr lang="en-US"/>
        </a:p>
      </dgm:t>
    </dgm:pt>
    <dgm:pt modelId="{493A4B80-D9DB-FD48-8546-F53176B23DD6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Johnson &amp; Johnson - ~$2 Billion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0EC8DCCD-7D98-6B4E-AE9A-61689F158169}" type="parTrans" cxnId="{E6DD10C4-27DA-1E42-AE86-EFE39BA65C4E}">
      <dgm:prSet/>
      <dgm:spPr/>
      <dgm:t>
        <a:bodyPr/>
        <a:lstStyle/>
        <a:p>
          <a:endParaRPr lang="en-US"/>
        </a:p>
      </dgm:t>
    </dgm:pt>
    <dgm:pt modelId="{5266911F-2FC6-214E-A17B-6B979DCDD147}" type="sibTrans" cxnId="{E6DD10C4-27DA-1E42-AE86-EFE39BA65C4E}">
      <dgm:prSet/>
      <dgm:spPr/>
      <dgm:t>
        <a:bodyPr/>
        <a:lstStyle/>
        <a:p>
          <a:endParaRPr lang="en-US"/>
        </a:p>
      </dgm:t>
    </dgm:pt>
    <dgm:pt modelId="{93B0E5BA-6690-6D4D-BE39-56E6F1151980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Illegal marketing. Risperidal (multiple cases)</a:t>
          </a:r>
          <a:endParaRPr lang="en-US" sz="2000">
            <a:latin typeface="Franklin Gothic Book"/>
            <a:cs typeface="Franklin Gothic Book"/>
          </a:endParaRPr>
        </a:p>
      </dgm:t>
    </dgm:pt>
    <dgm:pt modelId="{05CF8660-FBA7-9F4E-8623-870FE882868E}" type="parTrans" cxnId="{6578B37B-D156-CA49-8A29-37CC6DB13BD9}">
      <dgm:prSet/>
      <dgm:spPr/>
      <dgm:t>
        <a:bodyPr/>
        <a:lstStyle/>
        <a:p>
          <a:endParaRPr lang="en-US"/>
        </a:p>
      </dgm:t>
    </dgm:pt>
    <dgm:pt modelId="{CDBF0291-2A2D-0949-8C2E-8340EC43B1B0}" type="sibTrans" cxnId="{6578B37B-D156-CA49-8A29-37CC6DB13BD9}">
      <dgm:prSet/>
      <dgm:spPr/>
      <dgm:t>
        <a:bodyPr/>
        <a:lstStyle/>
        <a:p>
          <a:endParaRPr lang="en-US"/>
        </a:p>
      </dgm:t>
    </dgm:pt>
    <dgm:pt modelId="{03EBF873-B1D7-AD4C-ABBC-C4D667D691BB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Abbott -- $1.5 Billion 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A9191825-B7F3-A04B-8717-691B3DDEEB6E}" type="parTrans" cxnId="{F75E7A8D-8028-F24E-B922-62F43F8CE64C}">
      <dgm:prSet/>
      <dgm:spPr/>
      <dgm:t>
        <a:bodyPr/>
        <a:lstStyle/>
        <a:p>
          <a:endParaRPr lang="en-US"/>
        </a:p>
      </dgm:t>
    </dgm:pt>
    <dgm:pt modelId="{CCED6D3F-2D0F-7246-A4F1-ACF6E885EF03}" type="sibTrans" cxnId="{F75E7A8D-8028-F24E-B922-62F43F8CE64C}">
      <dgm:prSet/>
      <dgm:spPr/>
      <dgm:t>
        <a:bodyPr/>
        <a:lstStyle/>
        <a:p>
          <a:endParaRPr lang="en-US"/>
        </a:p>
      </dgm:t>
    </dgm:pt>
    <dgm:pt modelId="{F9D28EDF-0F22-4348-8E18-02A5886F5501}">
      <dgm:prSet custT="1"/>
      <dgm:spPr/>
      <dgm:t>
        <a:bodyPr/>
        <a:lstStyle/>
        <a:p>
          <a:pPr rtl="0"/>
          <a:r>
            <a:rPr lang="en-US" sz="2000" smtClean="0">
              <a:latin typeface="Franklin Gothic Book"/>
              <a:cs typeface="Franklin Gothic Book"/>
            </a:rPr>
            <a:t>Illegal marketing, Depakote</a:t>
          </a:r>
          <a:endParaRPr lang="en-US" sz="2000">
            <a:latin typeface="Franklin Gothic Book"/>
            <a:cs typeface="Franklin Gothic Book"/>
          </a:endParaRPr>
        </a:p>
      </dgm:t>
    </dgm:pt>
    <dgm:pt modelId="{1DE65296-4F47-B648-A81F-E0B840059FF6}" type="parTrans" cxnId="{C5E3F0B1-5DAA-B549-BD3F-B9844C9C66F4}">
      <dgm:prSet/>
      <dgm:spPr/>
      <dgm:t>
        <a:bodyPr/>
        <a:lstStyle/>
        <a:p>
          <a:endParaRPr lang="en-US"/>
        </a:p>
      </dgm:t>
    </dgm:pt>
    <dgm:pt modelId="{7FE93694-FA6F-4E41-B20E-64A272025ED9}" type="sibTrans" cxnId="{C5E3F0B1-5DAA-B549-BD3F-B9844C9C66F4}">
      <dgm:prSet/>
      <dgm:spPr/>
      <dgm:t>
        <a:bodyPr/>
        <a:lstStyle/>
        <a:p>
          <a:endParaRPr lang="en-US"/>
        </a:p>
      </dgm:t>
    </dgm:pt>
    <dgm:pt modelId="{8A4FC010-B36B-5E4B-8051-8EB13C0BD691}" type="pres">
      <dgm:prSet presAssocID="{3B63C31B-F1D3-A644-BCB5-532008E65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77D7A8-CD5C-D44D-A0F1-65E34C68B21F}" type="pres">
      <dgm:prSet presAssocID="{9EB92D90-61E1-384F-BF14-2A7ED322084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237D2-CE95-9649-87B1-D8EA15E8FDA3}" type="pres">
      <dgm:prSet presAssocID="{9EB92D90-61E1-384F-BF14-2A7ED322084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78E43-115A-0941-9ED4-48430172789F}" type="pres">
      <dgm:prSet presAssocID="{493A4B80-D9DB-FD48-8546-F53176B23DD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65F770-D4C1-8648-BDC7-C7DFF80D2961}" type="pres">
      <dgm:prSet presAssocID="{493A4B80-D9DB-FD48-8546-F53176B23DD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538D0-8BA4-5D4E-8645-F637FB10E525}" type="pres">
      <dgm:prSet presAssocID="{03EBF873-B1D7-AD4C-ABBC-C4D667D691B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FF071-76D3-A34C-8D91-95B1B97E8C5B}" type="pres">
      <dgm:prSet presAssocID="{03EBF873-B1D7-AD4C-ABBC-C4D667D691B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6D815-1DD0-D54C-8F0D-12F6E3CF0250}" type="presOf" srcId="{9E731C11-20A3-AE44-9B7E-2B9590ECD25B}" destId="{078237D2-CE95-9649-87B1-D8EA15E8FDA3}" srcOrd="0" destOrd="0" presId="urn:microsoft.com/office/officeart/2005/8/layout/vList2"/>
    <dgm:cxn modelId="{0D38DED2-A30B-8643-A041-7A5874B2E5E7}" type="presOf" srcId="{9EB92D90-61E1-384F-BF14-2A7ED3220840}" destId="{5977D7A8-CD5C-D44D-A0F1-65E34C68B21F}" srcOrd="0" destOrd="0" presId="urn:microsoft.com/office/officeart/2005/8/layout/vList2"/>
    <dgm:cxn modelId="{9D676E61-6A75-EF4B-A7D6-51172802D3AE}" type="presOf" srcId="{F9D28EDF-0F22-4348-8E18-02A5886F5501}" destId="{2FFFF071-76D3-A34C-8D91-95B1B97E8C5B}" srcOrd="0" destOrd="0" presId="urn:microsoft.com/office/officeart/2005/8/layout/vList2"/>
    <dgm:cxn modelId="{6578B37B-D156-CA49-8A29-37CC6DB13BD9}" srcId="{493A4B80-D9DB-FD48-8546-F53176B23DD6}" destId="{93B0E5BA-6690-6D4D-BE39-56E6F1151980}" srcOrd="0" destOrd="0" parTransId="{05CF8660-FBA7-9F4E-8623-870FE882868E}" sibTransId="{CDBF0291-2A2D-0949-8C2E-8340EC43B1B0}"/>
    <dgm:cxn modelId="{E6DD10C4-27DA-1E42-AE86-EFE39BA65C4E}" srcId="{3B63C31B-F1D3-A644-BCB5-532008E65EFD}" destId="{493A4B80-D9DB-FD48-8546-F53176B23DD6}" srcOrd="1" destOrd="0" parTransId="{0EC8DCCD-7D98-6B4E-AE9A-61689F158169}" sibTransId="{5266911F-2FC6-214E-A17B-6B979DCDD147}"/>
    <dgm:cxn modelId="{F75E7A8D-8028-F24E-B922-62F43F8CE64C}" srcId="{3B63C31B-F1D3-A644-BCB5-532008E65EFD}" destId="{03EBF873-B1D7-AD4C-ABBC-C4D667D691BB}" srcOrd="2" destOrd="0" parTransId="{A9191825-B7F3-A04B-8717-691B3DDEEB6E}" sibTransId="{CCED6D3F-2D0F-7246-A4F1-ACF6E885EF03}"/>
    <dgm:cxn modelId="{1554DE4F-7AB0-3F4C-9BAB-10F8DB6B9D45}" type="presOf" srcId="{3B63C31B-F1D3-A644-BCB5-532008E65EFD}" destId="{8A4FC010-B36B-5E4B-8051-8EB13C0BD691}" srcOrd="0" destOrd="0" presId="urn:microsoft.com/office/officeart/2005/8/layout/vList2"/>
    <dgm:cxn modelId="{F0D7CBB2-2D62-044A-A614-DA98924DA305}" srcId="{9EB92D90-61E1-384F-BF14-2A7ED3220840}" destId="{9E731C11-20A3-AE44-9B7E-2B9590ECD25B}" srcOrd="0" destOrd="0" parTransId="{E9EE88EB-F260-BD49-82C7-55894C8FB701}" sibTransId="{29A0C250-EABF-9B4E-9539-6CCE75393095}"/>
    <dgm:cxn modelId="{877CD887-B874-604A-B6F3-4505B875663E}" srcId="{3B63C31B-F1D3-A644-BCB5-532008E65EFD}" destId="{9EB92D90-61E1-384F-BF14-2A7ED3220840}" srcOrd="0" destOrd="0" parTransId="{6784E3AC-D429-B54D-8401-2E26C0AAFAC7}" sibTransId="{78E2E0EC-1789-4044-A55F-4414BB8B7C08}"/>
    <dgm:cxn modelId="{FF8E423C-C59E-F249-8CB3-1716103E01C5}" type="presOf" srcId="{493A4B80-D9DB-FD48-8546-F53176B23DD6}" destId="{C8378E43-115A-0941-9ED4-48430172789F}" srcOrd="0" destOrd="0" presId="urn:microsoft.com/office/officeart/2005/8/layout/vList2"/>
    <dgm:cxn modelId="{ADEC6024-3D99-5B4C-9124-EA579C13311A}" type="presOf" srcId="{93B0E5BA-6690-6D4D-BE39-56E6F1151980}" destId="{0465F770-D4C1-8648-BDC7-C7DFF80D2961}" srcOrd="0" destOrd="0" presId="urn:microsoft.com/office/officeart/2005/8/layout/vList2"/>
    <dgm:cxn modelId="{354BCE99-3AA8-7240-A277-F4DFF8AB0BFA}" type="presOf" srcId="{03EBF873-B1D7-AD4C-ABBC-C4D667D691BB}" destId="{4D4538D0-8BA4-5D4E-8645-F637FB10E525}" srcOrd="0" destOrd="0" presId="urn:microsoft.com/office/officeart/2005/8/layout/vList2"/>
    <dgm:cxn modelId="{7FE70FD3-019B-614A-B983-FC923E3A98D5}" type="presOf" srcId="{F20E7096-6359-2644-9349-DC1430063742}" destId="{078237D2-CE95-9649-87B1-D8EA15E8FDA3}" srcOrd="0" destOrd="1" presId="urn:microsoft.com/office/officeart/2005/8/layout/vList2"/>
    <dgm:cxn modelId="{F159CD18-C52D-AF47-814C-EA6BB9003CF8}" srcId="{9EB92D90-61E1-384F-BF14-2A7ED3220840}" destId="{F20E7096-6359-2644-9349-DC1430063742}" srcOrd="1" destOrd="0" parTransId="{A8D15E4C-A3ED-5541-A926-0F75881A7E6F}" sibTransId="{36EB61D5-A313-CD4D-8754-5A3CA5C32A29}"/>
    <dgm:cxn modelId="{C5E3F0B1-5DAA-B549-BD3F-B9844C9C66F4}" srcId="{03EBF873-B1D7-AD4C-ABBC-C4D667D691BB}" destId="{F9D28EDF-0F22-4348-8E18-02A5886F5501}" srcOrd="0" destOrd="0" parTransId="{1DE65296-4F47-B648-A81F-E0B840059FF6}" sibTransId="{7FE93694-FA6F-4E41-B20E-64A272025ED9}"/>
    <dgm:cxn modelId="{18F6ABE9-3DCD-4249-9471-BEF0C999D4AE}" type="presParOf" srcId="{8A4FC010-B36B-5E4B-8051-8EB13C0BD691}" destId="{5977D7A8-CD5C-D44D-A0F1-65E34C68B21F}" srcOrd="0" destOrd="0" presId="urn:microsoft.com/office/officeart/2005/8/layout/vList2"/>
    <dgm:cxn modelId="{BA05193C-E13F-9E45-AD8E-6FF599CD06E7}" type="presParOf" srcId="{8A4FC010-B36B-5E4B-8051-8EB13C0BD691}" destId="{078237D2-CE95-9649-87B1-D8EA15E8FDA3}" srcOrd="1" destOrd="0" presId="urn:microsoft.com/office/officeart/2005/8/layout/vList2"/>
    <dgm:cxn modelId="{BB9589F3-D529-5947-912B-5A69F2CE9C04}" type="presParOf" srcId="{8A4FC010-B36B-5E4B-8051-8EB13C0BD691}" destId="{C8378E43-115A-0941-9ED4-48430172789F}" srcOrd="2" destOrd="0" presId="urn:microsoft.com/office/officeart/2005/8/layout/vList2"/>
    <dgm:cxn modelId="{402085B5-1EAA-0141-9498-D739D5300E60}" type="presParOf" srcId="{8A4FC010-B36B-5E4B-8051-8EB13C0BD691}" destId="{0465F770-D4C1-8648-BDC7-C7DFF80D2961}" srcOrd="3" destOrd="0" presId="urn:microsoft.com/office/officeart/2005/8/layout/vList2"/>
    <dgm:cxn modelId="{6AD9B7E5-7237-364D-810C-5C04151758E2}" type="presParOf" srcId="{8A4FC010-B36B-5E4B-8051-8EB13C0BD691}" destId="{4D4538D0-8BA4-5D4E-8645-F637FB10E525}" srcOrd="4" destOrd="0" presId="urn:microsoft.com/office/officeart/2005/8/layout/vList2"/>
    <dgm:cxn modelId="{A2A569D7-5C5C-354E-BA57-026B631C5A9F}" type="presParOf" srcId="{8A4FC010-B36B-5E4B-8051-8EB13C0BD691}" destId="{2FFFF071-76D3-A34C-8D91-95B1B97E8C5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3C31B-F1D3-A644-BCB5-532008E65EF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030718-AAA7-524B-AC3D-D34BB103F18A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Amgen – $762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36D2E779-B3EF-8645-9DF1-33568C8790BB}" type="parTrans" cxnId="{6A272643-89B6-7547-822A-9CA7E535A531}">
      <dgm:prSet/>
      <dgm:spPr/>
      <dgm:t>
        <a:bodyPr/>
        <a:lstStyle/>
        <a:p>
          <a:endParaRPr lang="en-US"/>
        </a:p>
      </dgm:t>
    </dgm:pt>
    <dgm:pt modelId="{82B3CC70-EF2E-EF40-816C-1DC22543F7D5}" type="sibTrans" cxnId="{6A272643-89B6-7547-822A-9CA7E535A531}">
      <dgm:prSet/>
      <dgm:spPr/>
      <dgm:t>
        <a:bodyPr/>
        <a:lstStyle/>
        <a:p>
          <a:endParaRPr lang="en-US"/>
        </a:p>
      </dgm:t>
    </dgm:pt>
    <dgm:pt modelId="{3C63470E-3F71-7347-A6DE-9851CB4A05CE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marketing, </a:t>
          </a:r>
          <a:r>
            <a:rPr lang="en-US" sz="2000" dirty="0" err="1" smtClean="0">
              <a:latin typeface="Franklin Gothic Book"/>
              <a:cs typeface="Franklin Gothic Book"/>
            </a:rPr>
            <a:t>Aranesp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D45B8AD-1211-C549-B9B8-A3C876F4C40B}" type="parTrans" cxnId="{8099F6F2-BDAD-9842-A724-775881C7FAFF}">
      <dgm:prSet/>
      <dgm:spPr/>
      <dgm:t>
        <a:bodyPr/>
        <a:lstStyle/>
        <a:p>
          <a:endParaRPr lang="en-US"/>
        </a:p>
      </dgm:t>
    </dgm:pt>
    <dgm:pt modelId="{3FAF28BE-E4FB-7646-BA89-C4B97E86958A}" type="sibTrans" cxnId="{8099F6F2-BDAD-9842-A724-775881C7FAFF}">
      <dgm:prSet/>
      <dgm:spPr/>
      <dgm:t>
        <a:bodyPr/>
        <a:lstStyle/>
        <a:p>
          <a:endParaRPr lang="en-US"/>
        </a:p>
      </dgm:t>
    </dgm:pt>
    <dgm:pt modelId="{6782A993-6268-8E47-A8EC-493507F5CC7D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smtClean="0">
              <a:latin typeface="Franklin Gothic Medium"/>
              <a:cs typeface="Franklin Gothic Medium"/>
            </a:rPr>
            <a:t>Merck – $322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07EC1311-C3C0-0047-A3AB-FC5E5B3BA542}" type="parTrans" cxnId="{7EF204E2-4657-6140-9A20-7B9CC788F249}">
      <dgm:prSet/>
      <dgm:spPr/>
      <dgm:t>
        <a:bodyPr/>
        <a:lstStyle/>
        <a:p>
          <a:endParaRPr lang="en-US"/>
        </a:p>
      </dgm:t>
    </dgm:pt>
    <dgm:pt modelId="{7554E5FD-0770-C84E-B5B6-A664DCC2C3F8}" type="sibTrans" cxnId="{7EF204E2-4657-6140-9A20-7B9CC788F249}">
      <dgm:prSet/>
      <dgm:spPr/>
      <dgm:t>
        <a:bodyPr/>
        <a:lstStyle/>
        <a:p>
          <a:endParaRPr lang="en-US"/>
        </a:p>
      </dgm:t>
    </dgm:pt>
    <dgm:pt modelId="{BE3D72AD-0252-6549-B2B9-4CE3559A51DB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Illegal marketing, </a:t>
          </a:r>
          <a:r>
            <a:rPr lang="en-US" sz="2000" dirty="0" err="1" smtClean="0">
              <a:latin typeface="Franklin Gothic Book"/>
              <a:cs typeface="Franklin Gothic Book"/>
            </a:rPr>
            <a:t>Vioxx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9F18529-2432-184C-A659-944561C73004}" type="parTrans" cxnId="{3C1280E0-5A5C-ED44-BDE4-3F0940A3A19F}">
      <dgm:prSet/>
      <dgm:spPr/>
      <dgm:t>
        <a:bodyPr/>
        <a:lstStyle/>
        <a:p>
          <a:endParaRPr lang="en-US"/>
        </a:p>
      </dgm:t>
    </dgm:pt>
    <dgm:pt modelId="{E6785EDF-3DB4-DB4C-812E-40181AEFE3D8}" type="sibTrans" cxnId="{3C1280E0-5A5C-ED44-BDE4-3F0940A3A19F}">
      <dgm:prSet/>
      <dgm:spPr/>
      <dgm:t>
        <a:bodyPr/>
        <a:lstStyle/>
        <a:p>
          <a:endParaRPr lang="en-US"/>
        </a:p>
      </dgm:t>
    </dgm:pt>
    <dgm:pt modelId="{EFA13E4A-F88E-8A44-B811-23F027F5C19E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000" dirty="0" err="1" smtClean="0">
              <a:latin typeface="Franklin Gothic Medium"/>
              <a:cs typeface="Franklin Gothic Medium"/>
            </a:rPr>
            <a:t>Sanofi</a:t>
          </a:r>
          <a:r>
            <a:rPr lang="en-US" sz="2000" dirty="0" smtClean="0">
              <a:latin typeface="Franklin Gothic Medium"/>
              <a:cs typeface="Franklin Gothic Medium"/>
            </a:rPr>
            <a:t> – $109 Million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722342C1-0DBA-9C40-98AA-3352CCA019F1}" type="parTrans" cxnId="{B48B9A5F-E3B8-C247-8A0B-8D72C6A7AC08}">
      <dgm:prSet/>
      <dgm:spPr/>
      <dgm:t>
        <a:bodyPr/>
        <a:lstStyle/>
        <a:p>
          <a:endParaRPr lang="en-US"/>
        </a:p>
      </dgm:t>
    </dgm:pt>
    <dgm:pt modelId="{06F35D06-9CA9-244D-9BF6-38A1F6A71240}" type="sibTrans" cxnId="{B48B9A5F-E3B8-C247-8A0B-8D72C6A7AC08}">
      <dgm:prSet/>
      <dgm:spPr/>
      <dgm:t>
        <a:bodyPr/>
        <a:lstStyle/>
        <a:p>
          <a:endParaRPr lang="en-US"/>
        </a:p>
      </dgm:t>
    </dgm:pt>
    <dgm:pt modelId="{E4CF6720-9955-EF46-9ACD-31C1107A3F31}">
      <dgm:prSet custT="1"/>
      <dgm:spPr/>
      <dgm:t>
        <a:bodyPr/>
        <a:lstStyle/>
        <a:p>
          <a:pPr rtl="0"/>
          <a:r>
            <a:rPr lang="en-US" sz="2000" dirty="0" smtClean="0">
              <a:latin typeface="Franklin Gothic Book"/>
              <a:cs typeface="Franklin Gothic Book"/>
            </a:rPr>
            <a:t>Physician kickbacks for </a:t>
          </a:r>
          <a:r>
            <a:rPr lang="en-US" sz="2000" dirty="0" err="1" smtClean="0">
              <a:latin typeface="Franklin Gothic Book"/>
              <a:cs typeface="Franklin Gothic Book"/>
            </a:rPr>
            <a:t>Hyalgan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A629F32-DC68-FF43-BA81-F66A366FFF70}" type="parTrans" cxnId="{E1BC316D-0005-6341-B9DF-D3D41BAA7897}">
      <dgm:prSet/>
      <dgm:spPr/>
      <dgm:t>
        <a:bodyPr/>
        <a:lstStyle/>
        <a:p>
          <a:endParaRPr lang="en-US"/>
        </a:p>
      </dgm:t>
    </dgm:pt>
    <dgm:pt modelId="{98A3C9B9-FDD2-F647-8740-C08AB2B996CC}" type="sibTrans" cxnId="{E1BC316D-0005-6341-B9DF-D3D41BAA7897}">
      <dgm:prSet/>
      <dgm:spPr/>
      <dgm:t>
        <a:bodyPr/>
        <a:lstStyle/>
        <a:p>
          <a:endParaRPr lang="en-US"/>
        </a:p>
      </dgm:t>
    </dgm:pt>
    <dgm:pt modelId="{8A4FC010-B36B-5E4B-8051-8EB13C0BD691}" type="pres">
      <dgm:prSet presAssocID="{3B63C31B-F1D3-A644-BCB5-532008E65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11BC9F-D55B-CC4A-8F69-488CEE7F57AF}" type="pres">
      <dgm:prSet presAssocID="{FF030718-AAA7-524B-AC3D-D34BB103F18A}" presName="parentText" presStyleLbl="node1" presStyleIdx="0" presStyleCnt="3" custLinFactNeighborY="-1153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4C52B-2F5F-264C-96AC-6D0A10855C36}" type="pres">
      <dgm:prSet presAssocID="{FF030718-AAA7-524B-AC3D-D34BB103F18A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D75BF-B7E8-E244-87A0-4FC55FBDEEAE}" type="pres">
      <dgm:prSet presAssocID="{6782A993-6268-8E47-A8EC-493507F5CC7D}" presName="parentText" presStyleLbl="node1" presStyleIdx="1" presStyleCnt="3" custLinFactNeighborY="-333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89244-1CFA-834C-87E4-CDD1CEB7233E}" type="pres">
      <dgm:prSet presAssocID="{6782A993-6268-8E47-A8EC-493507F5CC7D}" presName="childText" presStyleLbl="revTx" presStyleIdx="1" presStyleCnt="3" custLinFactNeighborY="-28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676E8-C06A-C242-BC1A-BC5B06E5A030}" type="pres">
      <dgm:prSet presAssocID="{EFA13E4A-F88E-8A44-B811-23F027F5C19E}" presName="parentText" presStyleLbl="node1" presStyleIdx="2" presStyleCnt="3" custLinFactNeighborY="-525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F8061-67FE-1845-BF65-5FF2DE180E55}" type="pres">
      <dgm:prSet presAssocID="{EFA13E4A-F88E-8A44-B811-23F027F5C19E}" presName="childText" presStyleLbl="revTx" presStyleIdx="2" presStyleCnt="3" custLinFactNeighborY="-419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99F6F2-BDAD-9842-A724-775881C7FAFF}" srcId="{FF030718-AAA7-524B-AC3D-D34BB103F18A}" destId="{3C63470E-3F71-7347-A6DE-9851CB4A05CE}" srcOrd="0" destOrd="0" parTransId="{CD45B8AD-1211-C549-B9B8-A3C876F4C40B}" sibTransId="{3FAF28BE-E4FB-7646-BA89-C4B97E86958A}"/>
    <dgm:cxn modelId="{42F15894-CA0D-4E42-9539-EC80882A15EC}" type="presOf" srcId="{BE3D72AD-0252-6549-B2B9-4CE3559A51DB}" destId="{79489244-1CFA-834C-87E4-CDD1CEB7233E}" srcOrd="0" destOrd="0" presId="urn:microsoft.com/office/officeart/2005/8/layout/vList2"/>
    <dgm:cxn modelId="{90890F0B-B810-6A41-8A8C-1571BBB076CF}" type="presOf" srcId="{FF030718-AAA7-524B-AC3D-D34BB103F18A}" destId="{BA11BC9F-D55B-CC4A-8F69-488CEE7F57AF}" srcOrd="0" destOrd="0" presId="urn:microsoft.com/office/officeart/2005/8/layout/vList2"/>
    <dgm:cxn modelId="{D7C1FB19-8800-C14A-BCDD-1E07D7481A2F}" type="presOf" srcId="{3B63C31B-F1D3-A644-BCB5-532008E65EFD}" destId="{8A4FC010-B36B-5E4B-8051-8EB13C0BD691}" srcOrd="0" destOrd="0" presId="urn:microsoft.com/office/officeart/2005/8/layout/vList2"/>
    <dgm:cxn modelId="{4EC8F112-A74B-2142-B285-8E9ABE28FBA1}" type="presOf" srcId="{3C63470E-3F71-7347-A6DE-9851CB4A05CE}" destId="{C964C52B-2F5F-264C-96AC-6D0A10855C36}" srcOrd="0" destOrd="0" presId="urn:microsoft.com/office/officeart/2005/8/layout/vList2"/>
    <dgm:cxn modelId="{AC433B24-273E-5B45-97AF-C128DB958671}" type="presOf" srcId="{E4CF6720-9955-EF46-9ACD-31C1107A3F31}" destId="{B8BF8061-67FE-1845-BF65-5FF2DE180E55}" srcOrd="0" destOrd="0" presId="urn:microsoft.com/office/officeart/2005/8/layout/vList2"/>
    <dgm:cxn modelId="{6A272643-89B6-7547-822A-9CA7E535A531}" srcId="{3B63C31B-F1D3-A644-BCB5-532008E65EFD}" destId="{FF030718-AAA7-524B-AC3D-D34BB103F18A}" srcOrd="0" destOrd="0" parTransId="{36D2E779-B3EF-8645-9DF1-33568C8790BB}" sibTransId="{82B3CC70-EF2E-EF40-816C-1DC22543F7D5}"/>
    <dgm:cxn modelId="{00008FB4-F21E-934D-8411-1501189689D2}" type="presOf" srcId="{EFA13E4A-F88E-8A44-B811-23F027F5C19E}" destId="{AB5676E8-C06A-C242-BC1A-BC5B06E5A030}" srcOrd="0" destOrd="0" presId="urn:microsoft.com/office/officeart/2005/8/layout/vList2"/>
    <dgm:cxn modelId="{3C1280E0-5A5C-ED44-BDE4-3F0940A3A19F}" srcId="{6782A993-6268-8E47-A8EC-493507F5CC7D}" destId="{BE3D72AD-0252-6549-B2B9-4CE3559A51DB}" srcOrd="0" destOrd="0" parTransId="{29F18529-2432-184C-A659-944561C73004}" sibTransId="{E6785EDF-3DB4-DB4C-812E-40181AEFE3D8}"/>
    <dgm:cxn modelId="{E1BC316D-0005-6341-B9DF-D3D41BAA7897}" srcId="{EFA13E4A-F88E-8A44-B811-23F027F5C19E}" destId="{E4CF6720-9955-EF46-9ACD-31C1107A3F31}" srcOrd="0" destOrd="0" parTransId="{6A629F32-DC68-FF43-BA81-F66A366FFF70}" sibTransId="{98A3C9B9-FDD2-F647-8740-C08AB2B996CC}"/>
    <dgm:cxn modelId="{95C21816-3BFB-F94E-81F4-8EF819417F2F}" type="presOf" srcId="{6782A993-6268-8E47-A8EC-493507F5CC7D}" destId="{6D6D75BF-B7E8-E244-87A0-4FC55FBDEEAE}" srcOrd="0" destOrd="0" presId="urn:microsoft.com/office/officeart/2005/8/layout/vList2"/>
    <dgm:cxn modelId="{7EF204E2-4657-6140-9A20-7B9CC788F249}" srcId="{3B63C31B-F1D3-A644-BCB5-532008E65EFD}" destId="{6782A993-6268-8E47-A8EC-493507F5CC7D}" srcOrd="1" destOrd="0" parTransId="{07EC1311-C3C0-0047-A3AB-FC5E5B3BA542}" sibTransId="{7554E5FD-0770-C84E-B5B6-A664DCC2C3F8}"/>
    <dgm:cxn modelId="{B48B9A5F-E3B8-C247-8A0B-8D72C6A7AC08}" srcId="{3B63C31B-F1D3-A644-BCB5-532008E65EFD}" destId="{EFA13E4A-F88E-8A44-B811-23F027F5C19E}" srcOrd="2" destOrd="0" parTransId="{722342C1-0DBA-9C40-98AA-3352CCA019F1}" sibTransId="{06F35D06-9CA9-244D-9BF6-38A1F6A71240}"/>
    <dgm:cxn modelId="{7C8587A8-5A05-A242-83B4-0200350BE040}" type="presParOf" srcId="{8A4FC010-B36B-5E4B-8051-8EB13C0BD691}" destId="{BA11BC9F-D55B-CC4A-8F69-488CEE7F57AF}" srcOrd="0" destOrd="0" presId="urn:microsoft.com/office/officeart/2005/8/layout/vList2"/>
    <dgm:cxn modelId="{B0424907-E16E-2940-AD34-37418DFC6826}" type="presParOf" srcId="{8A4FC010-B36B-5E4B-8051-8EB13C0BD691}" destId="{C964C52B-2F5F-264C-96AC-6D0A10855C36}" srcOrd="1" destOrd="0" presId="urn:microsoft.com/office/officeart/2005/8/layout/vList2"/>
    <dgm:cxn modelId="{C43DD451-5A99-C444-A606-8CDD575AAB1D}" type="presParOf" srcId="{8A4FC010-B36B-5E4B-8051-8EB13C0BD691}" destId="{6D6D75BF-B7E8-E244-87A0-4FC55FBDEEAE}" srcOrd="2" destOrd="0" presId="urn:microsoft.com/office/officeart/2005/8/layout/vList2"/>
    <dgm:cxn modelId="{C9D12F78-4715-6642-BCC3-9B665054BBDD}" type="presParOf" srcId="{8A4FC010-B36B-5E4B-8051-8EB13C0BD691}" destId="{79489244-1CFA-834C-87E4-CDD1CEB7233E}" srcOrd="3" destOrd="0" presId="urn:microsoft.com/office/officeart/2005/8/layout/vList2"/>
    <dgm:cxn modelId="{F410802C-BD63-6F47-BEA7-CAA063975926}" type="presParOf" srcId="{8A4FC010-B36B-5E4B-8051-8EB13C0BD691}" destId="{AB5676E8-C06A-C242-BC1A-BC5B06E5A030}" srcOrd="4" destOrd="0" presId="urn:microsoft.com/office/officeart/2005/8/layout/vList2"/>
    <dgm:cxn modelId="{C994C5BC-C33A-8A44-9DFE-B62A76CC9C0D}" type="presParOf" srcId="{8A4FC010-B36B-5E4B-8051-8EB13C0BD691}" destId="{B8BF8061-67FE-1845-BF65-5FF2DE180E5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5DA830-EC9B-B741-A7B0-2496CAC3F120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4F051-EF10-B740-97F1-BBE1633C0B2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3200" smtClean="0">
              <a:latin typeface="Franklin Gothic Book"/>
              <a:cs typeface="Franklin Gothic Book"/>
            </a:rPr>
            <a:t>More ACOs are provider-based (so far) </a:t>
          </a:r>
          <a:endParaRPr lang="en-US" sz="3200">
            <a:latin typeface="Franklin Gothic Book"/>
            <a:cs typeface="Franklin Gothic Book"/>
          </a:endParaRPr>
        </a:p>
      </dgm:t>
    </dgm:pt>
    <dgm:pt modelId="{674D563F-680E-5243-A289-70AD7B4FA63A}" type="parTrans" cxnId="{A92AF2CE-466E-0D44-897E-61FFB9150A5A}">
      <dgm:prSet/>
      <dgm:spPr/>
      <dgm:t>
        <a:bodyPr/>
        <a:lstStyle/>
        <a:p>
          <a:endParaRPr lang="en-US"/>
        </a:p>
      </dgm:t>
    </dgm:pt>
    <dgm:pt modelId="{D53CFA14-D6E6-0949-8586-E70DEDBD6391}" type="sibTrans" cxnId="{A92AF2CE-466E-0D44-897E-61FFB9150A5A}">
      <dgm:prSet/>
      <dgm:spPr/>
      <dgm:t>
        <a:bodyPr/>
        <a:lstStyle/>
        <a:p>
          <a:endParaRPr lang="en-US"/>
        </a:p>
      </dgm:t>
    </dgm:pt>
    <dgm:pt modelId="{4C47DC94-EE7B-3B4D-BFF2-650FB975FAB1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3200" smtClean="0">
              <a:latin typeface="Franklin Gothic Book"/>
              <a:cs typeface="Franklin Gothic Book"/>
            </a:rPr>
            <a:t>Patients mostly not aware they’re in an ACO</a:t>
          </a:r>
          <a:endParaRPr lang="en-US" sz="3200">
            <a:latin typeface="Franklin Gothic Book"/>
            <a:cs typeface="Franklin Gothic Book"/>
          </a:endParaRPr>
        </a:p>
      </dgm:t>
    </dgm:pt>
    <dgm:pt modelId="{7AD90A17-0C34-0449-B5D3-0F8988BDD505}" type="parTrans" cxnId="{D880EEA0-C27D-2144-92E3-BCB7CE06AE07}">
      <dgm:prSet/>
      <dgm:spPr/>
      <dgm:t>
        <a:bodyPr/>
        <a:lstStyle/>
        <a:p>
          <a:endParaRPr lang="en-US"/>
        </a:p>
      </dgm:t>
    </dgm:pt>
    <dgm:pt modelId="{6DF92FA3-2370-0243-9B48-0086FCBB32CF}" type="sibTrans" cxnId="{D880EEA0-C27D-2144-92E3-BCB7CE06AE07}">
      <dgm:prSet/>
      <dgm:spPr/>
      <dgm:t>
        <a:bodyPr/>
        <a:lstStyle/>
        <a:p>
          <a:endParaRPr lang="en-US"/>
        </a:p>
      </dgm:t>
    </dgm:pt>
    <dgm:pt modelId="{1DB5CE0C-CDCD-3C44-A8C5-EDE650FC7641}" type="pres">
      <dgm:prSet presAssocID="{015DA830-EC9B-B741-A7B0-2496CAC3F1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4503AD-6CDE-364C-9BCB-3599E8507B71}" type="pres">
      <dgm:prSet presAssocID="{E264F051-EF10-B740-97F1-BBE1633C0B29}" presName="comp" presStyleCnt="0"/>
      <dgm:spPr/>
    </dgm:pt>
    <dgm:pt modelId="{C9B72616-701E-7947-AB4D-A49327D1894D}" type="pres">
      <dgm:prSet presAssocID="{E264F051-EF10-B740-97F1-BBE1633C0B29}" presName="box" presStyleLbl="node1" presStyleIdx="0" presStyleCnt="2"/>
      <dgm:spPr/>
      <dgm:t>
        <a:bodyPr/>
        <a:lstStyle/>
        <a:p>
          <a:endParaRPr lang="en-US"/>
        </a:p>
      </dgm:t>
    </dgm:pt>
    <dgm:pt modelId="{92544474-73E4-A449-9D8F-5ACB1A655C74}" type="pres">
      <dgm:prSet presAssocID="{E264F051-EF10-B740-97F1-BBE1633C0B29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solidFill>
            <a:schemeClr val="bg1"/>
          </a:solidFill>
        </a:ln>
      </dgm:spPr>
    </dgm:pt>
    <dgm:pt modelId="{E0D6629A-3D8E-1146-B38F-5AACC783075A}" type="pres">
      <dgm:prSet presAssocID="{E264F051-EF10-B740-97F1-BBE1633C0B2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EE103-6CCB-9B4F-AE6A-5C2139C7D520}" type="pres">
      <dgm:prSet presAssocID="{D53CFA14-D6E6-0949-8586-E70DEDBD6391}" presName="spacer" presStyleCnt="0"/>
      <dgm:spPr/>
    </dgm:pt>
    <dgm:pt modelId="{06AFD64B-2568-594F-8F05-75D67C0FB081}" type="pres">
      <dgm:prSet presAssocID="{4C47DC94-EE7B-3B4D-BFF2-650FB975FAB1}" presName="comp" presStyleCnt="0"/>
      <dgm:spPr/>
    </dgm:pt>
    <dgm:pt modelId="{6A7331A7-4108-D246-81C3-903AB6796923}" type="pres">
      <dgm:prSet presAssocID="{4C47DC94-EE7B-3B4D-BFF2-650FB975FAB1}" presName="box" presStyleLbl="node1" presStyleIdx="1" presStyleCnt="2"/>
      <dgm:spPr/>
      <dgm:t>
        <a:bodyPr/>
        <a:lstStyle/>
        <a:p>
          <a:endParaRPr lang="en-US"/>
        </a:p>
      </dgm:t>
    </dgm:pt>
    <dgm:pt modelId="{79FAF487-A6B6-9C44-B635-E0F4565F788A}" type="pres">
      <dgm:prSet presAssocID="{4C47DC94-EE7B-3B4D-BFF2-650FB975FAB1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solidFill>
            <a:schemeClr val="bg1"/>
          </a:solidFill>
        </a:ln>
      </dgm:spPr>
    </dgm:pt>
    <dgm:pt modelId="{0A739C96-3DC5-EE4F-B9B8-6D52397FFEDD}" type="pres">
      <dgm:prSet presAssocID="{4C47DC94-EE7B-3B4D-BFF2-650FB975FAB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CDEF3-4250-B842-8633-927EF41BDF29}" type="presOf" srcId="{4C47DC94-EE7B-3B4D-BFF2-650FB975FAB1}" destId="{6A7331A7-4108-D246-81C3-903AB6796923}" srcOrd="0" destOrd="0" presId="urn:microsoft.com/office/officeart/2005/8/layout/vList4"/>
    <dgm:cxn modelId="{A92AF2CE-466E-0D44-897E-61FFB9150A5A}" srcId="{015DA830-EC9B-B741-A7B0-2496CAC3F120}" destId="{E264F051-EF10-B740-97F1-BBE1633C0B29}" srcOrd="0" destOrd="0" parTransId="{674D563F-680E-5243-A289-70AD7B4FA63A}" sibTransId="{D53CFA14-D6E6-0949-8586-E70DEDBD6391}"/>
    <dgm:cxn modelId="{ED3B4BAB-5514-BE49-8F55-966E3D3EACD6}" type="presOf" srcId="{E264F051-EF10-B740-97F1-BBE1633C0B29}" destId="{E0D6629A-3D8E-1146-B38F-5AACC783075A}" srcOrd="1" destOrd="0" presId="urn:microsoft.com/office/officeart/2005/8/layout/vList4"/>
    <dgm:cxn modelId="{8D0144AF-E186-E74A-98F1-C4A68094B553}" type="presOf" srcId="{E264F051-EF10-B740-97F1-BBE1633C0B29}" destId="{C9B72616-701E-7947-AB4D-A49327D1894D}" srcOrd="0" destOrd="0" presId="urn:microsoft.com/office/officeart/2005/8/layout/vList4"/>
    <dgm:cxn modelId="{316F5E60-C831-3A47-9E41-97396EFA648D}" type="presOf" srcId="{015DA830-EC9B-B741-A7B0-2496CAC3F120}" destId="{1DB5CE0C-CDCD-3C44-A8C5-EDE650FC7641}" srcOrd="0" destOrd="0" presId="urn:microsoft.com/office/officeart/2005/8/layout/vList4"/>
    <dgm:cxn modelId="{3621370E-2F1F-C54F-986C-188C1DBB6386}" type="presOf" srcId="{4C47DC94-EE7B-3B4D-BFF2-650FB975FAB1}" destId="{0A739C96-3DC5-EE4F-B9B8-6D52397FFEDD}" srcOrd="1" destOrd="0" presId="urn:microsoft.com/office/officeart/2005/8/layout/vList4"/>
    <dgm:cxn modelId="{D880EEA0-C27D-2144-92E3-BCB7CE06AE07}" srcId="{015DA830-EC9B-B741-A7B0-2496CAC3F120}" destId="{4C47DC94-EE7B-3B4D-BFF2-650FB975FAB1}" srcOrd="1" destOrd="0" parTransId="{7AD90A17-0C34-0449-B5D3-0F8988BDD505}" sibTransId="{6DF92FA3-2370-0243-9B48-0086FCBB32CF}"/>
    <dgm:cxn modelId="{098B3070-BBBF-2F4B-B783-68C236CECE2B}" type="presParOf" srcId="{1DB5CE0C-CDCD-3C44-A8C5-EDE650FC7641}" destId="{F74503AD-6CDE-364C-9BCB-3599E8507B71}" srcOrd="0" destOrd="0" presId="urn:microsoft.com/office/officeart/2005/8/layout/vList4"/>
    <dgm:cxn modelId="{B473DAA9-CE46-6C43-843F-1A270996779B}" type="presParOf" srcId="{F74503AD-6CDE-364C-9BCB-3599E8507B71}" destId="{C9B72616-701E-7947-AB4D-A49327D1894D}" srcOrd="0" destOrd="0" presId="urn:microsoft.com/office/officeart/2005/8/layout/vList4"/>
    <dgm:cxn modelId="{84E21D68-0A28-4D42-A33D-813BFA1BF1A2}" type="presParOf" srcId="{F74503AD-6CDE-364C-9BCB-3599E8507B71}" destId="{92544474-73E4-A449-9D8F-5ACB1A655C74}" srcOrd="1" destOrd="0" presId="urn:microsoft.com/office/officeart/2005/8/layout/vList4"/>
    <dgm:cxn modelId="{A8D290FC-D957-4449-9EE0-F509EB564302}" type="presParOf" srcId="{F74503AD-6CDE-364C-9BCB-3599E8507B71}" destId="{E0D6629A-3D8E-1146-B38F-5AACC783075A}" srcOrd="2" destOrd="0" presId="urn:microsoft.com/office/officeart/2005/8/layout/vList4"/>
    <dgm:cxn modelId="{BD5E2C01-EDC6-EA4B-9D97-D5C23F5E4E6A}" type="presParOf" srcId="{1DB5CE0C-CDCD-3C44-A8C5-EDE650FC7641}" destId="{810EE103-6CCB-9B4F-AE6A-5C2139C7D520}" srcOrd="1" destOrd="0" presId="urn:microsoft.com/office/officeart/2005/8/layout/vList4"/>
    <dgm:cxn modelId="{017ECDB9-A520-264E-94B9-9E57C18C802B}" type="presParOf" srcId="{1DB5CE0C-CDCD-3C44-A8C5-EDE650FC7641}" destId="{06AFD64B-2568-594F-8F05-75D67C0FB081}" srcOrd="2" destOrd="0" presId="urn:microsoft.com/office/officeart/2005/8/layout/vList4"/>
    <dgm:cxn modelId="{17162790-64F4-244F-B977-4A85491B74D9}" type="presParOf" srcId="{06AFD64B-2568-594F-8F05-75D67C0FB081}" destId="{6A7331A7-4108-D246-81C3-903AB6796923}" srcOrd="0" destOrd="0" presId="urn:microsoft.com/office/officeart/2005/8/layout/vList4"/>
    <dgm:cxn modelId="{CDD8C847-C3D5-5147-B9E7-18B3B7CA3E9B}" type="presParOf" srcId="{06AFD64B-2568-594F-8F05-75D67C0FB081}" destId="{79FAF487-A6B6-9C44-B635-E0F4565F788A}" srcOrd="1" destOrd="0" presId="urn:microsoft.com/office/officeart/2005/8/layout/vList4"/>
    <dgm:cxn modelId="{F6EC95C2-7F61-EC4C-88FE-33F699F68B1F}" type="presParOf" srcId="{06AFD64B-2568-594F-8F05-75D67C0FB081}" destId="{0A739C96-3DC5-EE4F-B9B8-6D52397FFE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DAD7C9-BE85-3A49-86B1-02A7CAA224C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49330-F557-AA4E-9A7B-73E757B29E95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Employer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724C946-37C7-EF4B-962A-0BC7F440F1DA}" type="parTrans" cxnId="{A81AF824-D570-7943-9BCA-99D086D36CE0}">
      <dgm:prSet/>
      <dgm:spPr/>
      <dgm:t>
        <a:bodyPr/>
        <a:lstStyle/>
        <a:p>
          <a:endParaRPr lang="en-US"/>
        </a:p>
      </dgm:t>
    </dgm:pt>
    <dgm:pt modelId="{CD0576EC-0B6A-094F-8FED-57E3B54EE270}" type="sibTrans" cxnId="{A81AF824-D570-7943-9BCA-99D086D36CE0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78EE7E01-D802-B845-BAC8-01BBDD498300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458A6EE-691D-0B4F-B718-2CC1CD2536EB}" type="parTrans" cxnId="{24C53FB7-B7D0-6443-B869-D0E298B081F9}">
      <dgm:prSet/>
      <dgm:spPr/>
      <dgm:t>
        <a:bodyPr/>
        <a:lstStyle/>
        <a:p>
          <a:endParaRPr lang="en-US"/>
        </a:p>
      </dgm:t>
    </dgm:pt>
    <dgm:pt modelId="{B46A4052-BA20-574C-A66C-072E63765353}" type="sibTrans" cxnId="{24C53FB7-B7D0-6443-B869-D0E298B081F9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608971A2-E664-464E-BA9A-E7E3623D4F61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Individual mandate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743E602-00FD-3547-A963-340FD572BEBA}" type="parTrans" cxnId="{2C3388BE-28EE-9E4E-AFC8-483CC5688764}">
      <dgm:prSet/>
      <dgm:spPr/>
      <dgm:t>
        <a:bodyPr/>
        <a:lstStyle/>
        <a:p>
          <a:endParaRPr lang="en-US"/>
        </a:p>
      </dgm:t>
    </dgm:pt>
    <dgm:pt modelId="{28927D5F-74DC-8346-A689-88B3487759E6}" type="sibTrans" cxnId="{2C3388BE-28EE-9E4E-AFC8-483CC5688764}">
      <dgm:prSet custT="1"/>
      <dgm:spPr>
        <a:ln>
          <a:solidFill>
            <a:srgbClr val="003300"/>
          </a:solidFill>
        </a:ln>
      </dgm:spPr>
      <dgm:t>
        <a:bodyPr/>
        <a:lstStyle/>
        <a:p>
          <a:endParaRPr lang="en-US" sz="2000"/>
        </a:p>
      </dgm:t>
    </dgm:pt>
    <dgm:pt modelId="{4414F631-4431-4747-A3C8-94E6659D06CB}">
      <dgm:prSet phldrT="[Text]"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Affordable Care Act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6086BD2-749E-D341-88B3-7C29FA173485}" type="parTrans" cxnId="{82FB075D-2254-5044-A63A-04E7F27CD03D}">
      <dgm:prSet/>
      <dgm:spPr/>
      <dgm:t>
        <a:bodyPr/>
        <a:lstStyle/>
        <a:p>
          <a:endParaRPr lang="en-US"/>
        </a:p>
      </dgm:t>
    </dgm:pt>
    <dgm:pt modelId="{F75C7563-9953-B741-9466-35A641D29FCE}" type="sibTrans" cxnId="{82FB075D-2254-5044-A63A-04E7F27CD03D}">
      <dgm:prSet/>
      <dgm:spPr/>
      <dgm:t>
        <a:bodyPr/>
        <a:lstStyle/>
        <a:p>
          <a:endParaRPr lang="en-US"/>
        </a:p>
      </dgm:t>
    </dgm:pt>
    <dgm:pt modelId="{BCF0FA4D-C974-1744-A259-3686685802E7}" type="pres">
      <dgm:prSet presAssocID="{20DAD7C9-BE85-3A49-86B1-02A7CAA224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8B3B5F-E6C6-5343-A4FD-92BC2F973FCB}" type="pres">
      <dgm:prSet presAssocID="{03549330-F557-AA4E-9A7B-73E757B29E95}" presName="node" presStyleLbl="node1" presStyleIdx="0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B8CDD-9A9E-F44E-83B9-8EF93B1DE165}" type="pres">
      <dgm:prSet presAssocID="{CD0576EC-0B6A-094F-8FED-57E3B54EE270}" presName="sibTrans" presStyleLbl="sibTrans2D1" presStyleIdx="0" presStyleCnt="3" custScaleX="230101" custLinFactNeighborX="-27626"/>
      <dgm:spPr/>
      <dgm:t>
        <a:bodyPr/>
        <a:lstStyle/>
        <a:p>
          <a:endParaRPr lang="en-US"/>
        </a:p>
      </dgm:t>
    </dgm:pt>
    <dgm:pt modelId="{8C6AAD52-94D9-CB49-BAB8-549AA17CC716}" type="pres">
      <dgm:prSet presAssocID="{CD0576EC-0B6A-094F-8FED-57E3B54EE27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CB5869E-13E8-AA42-8A62-032E4AF2EFFC}" type="pres">
      <dgm:prSet presAssocID="{78EE7E01-D802-B845-BAC8-01BBDD498300}" presName="node" presStyleLbl="node1" presStyleIdx="1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51819-DBE1-8C4B-AC1D-C7D71E2B8F00}" type="pres">
      <dgm:prSet presAssocID="{B46A4052-BA20-574C-A66C-072E63765353}" presName="sibTrans" presStyleLbl="sibTrans2D1" presStyleIdx="1" presStyleCnt="3" custScaleX="230101" custLinFactNeighborX="-27626"/>
      <dgm:spPr/>
      <dgm:t>
        <a:bodyPr/>
        <a:lstStyle/>
        <a:p>
          <a:endParaRPr lang="en-US"/>
        </a:p>
      </dgm:t>
    </dgm:pt>
    <dgm:pt modelId="{53A277DC-9A72-5D4C-BB6E-8D8F6277B5B5}" type="pres">
      <dgm:prSet presAssocID="{B46A4052-BA20-574C-A66C-072E6376535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ABDE3CF-43AF-704B-A86A-C6770A1BF125}" type="pres">
      <dgm:prSet presAssocID="{608971A2-E664-464E-BA9A-E7E3623D4F61}" presName="node" presStyleLbl="node1" presStyleIdx="2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8F8E-3CEB-6943-BFCE-5CF4A10654BE}" type="pres">
      <dgm:prSet presAssocID="{28927D5F-74DC-8346-A689-88B3487759E6}" presName="sibTrans" presStyleLbl="sibTrans2D1" presStyleIdx="2" presStyleCnt="3" custScaleX="230101" custLinFactNeighborX="-27626"/>
      <dgm:spPr/>
      <dgm:t>
        <a:bodyPr/>
        <a:lstStyle/>
        <a:p>
          <a:endParaRPr lang="en-US"/>
        </a:p>
      </dgm:t>
    </dgm:pt>
    <dgm:pt modelId="{559B4BFC-DFEB-6148-9FCB-9830D54C617A}" type="pres">
      <dgm:prSet presAssocID="{28927D5F-74DC-8346-A689-88B3487759E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E2F959-99BD-8E4D-A2D2-F9185F79875A}" type="pres">
      <dgm:prSet presAssocID="{4414F631-4431-4747-A3C8-94E6659D06CB}" presName="node" presStyleLbl="node1" presStyleIdx="3" presStyleCnt="4" custScaleX="177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FB075D-2254-5044-A63A-04E7F27CD03D}" srcId="{20DAD7C9-BE85-3A49-86B1-02A7CAA224C2}" destId="{4414F631-4431-4747-A3C8-94E6659D06CB}" srcOrd="3" destOrd="0" parTransId="{66086BD2-749E-D341-88B3-7C29FA173485}" sibTransId="{F75C7563-9953-B741-9466-35A641D29FCE}"/>
    <dgm:cxn modelId="{C2453735-0459-C143-B066-4E3D31F825E2}" type="presOf" srcId="{78EE7E01-D802-B845-BAC8-01BBDD498300}" destId="{CCB5869E-13E8-AA42-8A62-032E4AF2EFFC}" srcOrd="0" destOrd="0" presId="urn:microsoft.com/office/officeart/2005/8/layout/process1"/>
    <dgm:cxn modelId="{6B2FF804-53F5-0D42-99E2-BFCAB3E287F6}" type="presOf" srcId="{28927D5F-74DC-8346-A689-88B3487759E6}" destId="{7E3F8F8E-3CEB-6943-BFCE-5CF4A10654BE}" srcOrd="0" destOrd="0" presId="urn:microsoft.com/office/officeart/2005/8/layout/process1"/>
    <dgm:cxn modelId="{3B174F9A-AC45-544B-AC69-144EC4B1744A}" type="presOf" srcId="{20DAD7C9-BE85-3A49-86B1-02A7CAA224C2}" destId="{BCF0FA4D-C974-1744-A259-3686685802E7}" srcOrd="0" destOrd="0" presId="urn:microsoft.com/office/officeart/2005/8/layout/process1"/>
    <dgm:cxn modelId="{713E17C0-D25A-A54E-8B49-7BCFF84E06C2}" type="presOf" srcId="{CD0576EC-0B6A-094F-8FED-57E3B54EE270}" destId="{8C6AAD52-94D9-CB49-BAB8-549AA17CC716}" srcOrd="1" destOrd="0" presId="urn:microsoft.com/office/officeart/2005/8/layout/process1"/>
    <dgm:cxn modelId="{673CB5B4-43FE-0945-990E-A169ABE3CF1B}" type="presOf" srcId="{608971A2-E664-464E-BA9A-E7E3623D4F61}" destId="{7ABDE3CF-43AF-704B-A86A-C6770A1BF125}" srcOrd="0" destOrd="0" presId="urn:microsoft.com/office/officeart/2005/8/layout/process1"/>
    <dgm:cxn modelId="{B8FD8937-019A-254E-838C-58EB2857E993}" type="presOf" srcId="{03549330-F557-AA4E-9A7B-73E757B29E95}" destId="{548B3B5F-E6C6-5343-A4FD-92BC2F973FCB}" srcOrd="0" destOrd="0" presId="urn:microsoft.com/office/officeart/2005/8/layout/process1"/>
    <dgm:cxn modelId="{F450B3F4-66B8-0143-B356-2D97B6B14840}" type="presOf" srcId="{CD0576EC-0B6A-094F-8FED-57E3B54EE270}" destId="{44EB8CDD-9A9E-F44E-83B9-8EF93B1DE165}" srcOrd="0" destOrd="0" presId="urn:microsoft.com/office/officeart/2005/8/layout/process1"/>
    <dgm:cxn modelId="{A81AF824-D570-7943-9BCA-99D086D36CE0}" srcId="{20DAD7C9-BE85-3A49-86B1-02A7CAA224C2}" destId="{03549330-F557-AA4E-9A7B-73E757B29E95}" srcOrd="0" destOrd="0" parTransId="{C724C946-37C7-EF4B-962A-0BC7F440F1DA}" sibTransId="{CD0576EC-0B6A-094F-8FED-57E3B54EE270}"/>
    <dgm:cxn modelId="{74E2B91D-FA07-704E-BB44-1E6AFCEB2DE4}" type="presOf" srcId="{B46A4052-BA20-574C-A66C-072E63765353}" destId="{CAA51819-DBE1-8C4B-AC1D-C7D71E2B8F00}" srcOrd="0" destOrd="0" presId="urn:microsoft.com/office/officeart/2005/8/layout/process1"/>
    <dgm:cxn modelId="{2C3388BE-28EE-9E4E-AFC8-483CC5688764}" srcId="{20DAD7C9-BE85-3A49-86B1-02A7CAA224C2}" destId="{608971A2-E664-464E-BA9A-E7E3623D4F61}" srcOrd="2" destOrd="0" parTransId="{3743E602-00FD-3547-A963-340FD572BEBA}" sibTransId="{28927D5F-74DC-8346-A689-88B3487759E6}"/>
    <dgm:cxn modelId="{27F48947-2362-B74C-99A0-4C2A93D7CD2E}" type="presOf" srcId="{28927D5F-74DC-8346-A689-88B3487759E6}" destId="{559B4BFC-DFEB-6148-9FCB-9830D54C617A}" srcOrd="1" destOrd="0" presId="urn:microsoft.com/office/officeart/2005/8/layout/process1"/>
    <dgm:cxn modelId="{FE5FE422-DEE0-3243-8F62-E0A2E431496A}" type="presOf" srcId="{B46A4052-BA20-574C-A66C-072E63765353}" destId="{53A277DC-9A72-5D4C-BB6E-8D8F6277B5B5}" srcOrd="1" destOrd="0" presId="urn:microsoft.com/office/officeart/2005/8/layout/process1"/>
    <dgm:cxn modelId="{B4EA9CFC-9666-7C42-9C6D-AE7980B5A00C}" type="presOf" srcId="{4414F631-4431-4747-A3C8-94E6659D06CB}" destId="{1BE2F959-99BD-8E4D-A2D2-F9185F79875A}" srcOrd="0" destOrd="0" presId="urn:microsoft.com/office/officeart/2005/8/layout/process1"/>
    <dgm:cxn modelId="{24C53FB7-B7D0-6443-B869-D0E298B081F9}" srcId="{20DAD7C9-BE85-3A49-86B1-02A7CAA224C2}" destId="{78EE7E01-D802-B845-BAC8-01BBDD498300}" srcOrd="1" destOrd="0" parTransId="{0458A6EE-691D-0B4F-B718-2CC1CD2536EB}" sibTransId="{B46A4052-BA20-574C-A66C-072E63765353}"/>
    <dgm:cxn modelId="{62695954-7E6C-1644-8D4A-A1F5950AAE16}" type="presParOf" srcId="{BCF0FA4D-C974-1744-A259-3686685802E7}" destId="{548B3B5F-E6C6-5343-A4FD-92BC2F973FCB}" srcOrd="0" destOrd="0" presId="urn:microsoft.com/office/officeart/2005/8/layout/process1"/>
    <dgm:cxn modelId="{24815497-6EDF-814A-B55C-47F68231CBA2}" type="presParOf" srcId="{BCF0FA4D-C974-1744-A259-3686685802E7}" destId="{44EB8CDD-9A9E-F44E-83B9-8EF93B1DE165}" srcOrd="1" destOrd="0" presId="urn:microsoft.com/office/officeart/2005/8/layout/process1"/>
    <dgm:cxn modelId="{6B98B7D5-C2EA-3045-BAE1-F68C07A6C674}" type="presParOf" srcId="{44EB8CDD-9A9E-F44E-83B9-8EF93B1DE165}" destId="{8C6AAD52-94D9-CB49-BAB8-549AA17CC716}" srcOrd="0" destOrd="0" presId="urn:microsoft.com/office/officeart/2005/8/layout/process1"/>
    <dgm:cxn modelId="{48DC9AD8-75D1-2E43-9036-20E13A03B6DA}" type="presParOf" srcId="{BCF0FA4D-C974-1744-A259-3686685802E7}" destId="{CCB5869E-13E8-AA42-8A62-032E4AF2EFFC}" srcOrd="2" destOrd="0" presId="urn:microsoft.com/office/officeart/2005/8/layout/process1"/>
    <dgm:cxn modelId="{4E999C6A-A58C-3145-9D45-76B79CFE401C}" type="presParOf" srcId="{BCF0FA4D-C974-1744-A259-3686685802E7}" destId="{CAA51819-DBE1-8C4B-AC1D-C7D71E2B8F00}" srcOrd="3" destOrd="0" presId="urn:microsoft.com/office/officeart/2005/8/layout/process1"/>
    <dgm:cxn modelId="{2240F9E6-2D89-B546-9642-75887B3B2CA3}" type="presParOf" srcId="{CAA51819-DBE1-8C4B-AC1D-C7D71E2B8F00}" destId="{53A277DC-9A72-5D4C-BB6E-8D8F6277B5B5}" srcOrd="0" destOrd="0" presId="urn:microsoft.com/office/officeart/2005/8/layout/process1"/>
    <dgm:cxn modelId="{FA3C2681-115A-024D-9AA6-2E5BE6CDF331}" type="presParOf" srcId="{BCF0FA4D-C974-1744-A259-3686685802E7}" destId="{7ABDE3CF-43AF-704B-A86A-C6770A1BF125}" srcOrd="4" destOrd="0" presId="urn:microsoft.com/office/officeart/2005/8/layout/process1"/>
    <dgm:cxn modelId="{6DC70CC0-47CB-B745-8049-18AD4325C3CD}" type="presParOf" srcId="{BCF0FA4D-C974-1744-A259-3686685802E7}" destId="{7E3F8F8E-3CEB-6943-BFCE-5CF4A10654BE}" srcOrd="5" destOrd="0" presId="urn:microsoft.com/office/officeart/2005/8/layout/process1"/>
    <dgm:cxn modelId="{08DDCB74-7C2D-CF48-90E2-D0305D13A4BA}" type="presParOf" srcId="{7E3F8F8E-3CEB-6943-BFCE-5CF4A10654BE}" destId="{559B4BFC-DFEB-6148-9FCB-9830D54C617A}" srcOrd="0" destOrd="0" presId="urn:microsoft.com/office/officeart/2005/8/layout/process1"/>
    <dgm:cxn modelId="{11DD0461-EEAC-3841-A733-F9FA4F7E653D}" type="presParOf" srcId="{BCF0FA4D-C974-1744-A259-3686685802E7}" destId="{1BE2F959-99BD-8E4D-A2D2-F9185F7987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BED3D7-9FCC-0342-ADF3-C8E39BB5551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28A17-E745-FF44-A6F0-656DAFBEB0DA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100,000 Exchange users expected 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3350C506-FE14-A749-BDD3-F49A2032F75C}" type="parTrans" cxnId="{EEAC59A9-1E66-144C-9BC5-8EE924CCFBFB}">
      <dgm:prSet/>
      <dgm:spPr/>
      <dgm:t>
        <a:bodyPr/>
        <a:lstStyle/>
        <a:p>
          <a:endParaRPr lang="en-US"/>
        </a:p>
      </dgm:t>
    </dgm:pt>
    <dgm:pt modelId="{F1711EFA-CA17-1247-92D0-7034DA4AEA2B}" type="sibTrans" cxnId="{EEAC59A9-1E66-144C-9BC5-8EE924CCFBFB}">
      <dgm:prSet/>
      <dgm:spPr/>
      <dgm:t>
        <a:bodyPr/>
        <a:lstStyle/>
        <a:p>
          <a:endParaRPr lang="en-US"/>
        </a:p>
      </dgm:t>
    </dgm:pt>
    <dgm:pt modelId="{92EC9E51-080D-EB49-B55E-56C8F2F029B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smtClean="0">
              <a:latin typeface="Franklin Gothic Book"/>
              <a:cs typeface="Franklin Gothic Book"/>
            </a:rPr>
            <a:t>28,000 of pre-ACA’s 42,000 uninsured </a:t>
          </a:r>
          <a:endParaRPr lang="en-US" sz="2000">
            <a:latin typeface="Franklin Gothic Book"/>
            <a:cs typeface="Franklin Gothic Book"/>
          </a:endParaRPr>
        </a:p>
      </dgm:t>
    </dgm:pt>
    <dgm:pt modelId="{B547431A-9C29-D74B-AE9E-CF43AC846B66}" type="parTrans" cxnId="{97FAE581-091A-8644-8194-3A7D20F56741}">
      <dgm:prSet/>
      <dgm:spPr/>
      <dgm:t>
        <a:bodyPr/>
        <a:lstStyle/>
        <a:p>
          <a:endParaRPr lang="en-US"/>
        </a:p>
      </dgm:t>
    </dgm:pt>
    <dgm:pt modelId="{3B3DDEC7-3C52-D44E-875F-0102A9FF9564}" type="sibTrans" cxnId="{97FAE581-091A-8644-8194-3A7D20F56741}">
      <dgm:prSet/>
      <dgm:spPr/>
      <dgm:t>
        <a:bodyPr/>
        <a:lstStyle/>
        <a:p>
          <a:endParaRPr lang="en-US"/>
        </a:p>
      </dgm:t>
    </dgm:pt>
    <dgm:pt modelId="{E4BC5C29-5274-214D-AEF9-136EA2C97B0B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72,000 pre-ACA insured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FF6E346-8926-CD4D-8F36-AA141E3D9509}" type="parTrans" cxnId="{28CBB679-3F4F-DA47-B19B-6E5892A0EAEB}">
      <dgm:prSet/>
      <dgm:spPr/>
      <dgm:t>
        <a:bodyPr/>
        <a:lstStyle/>
        <a:p>
          <a:endParaRPr lang="en-US"/>
        </a:p>
      </dgm:t>
    </dgm:pt>
    <dgm:pt modelId="{5D25DAA9-FC21-964E-8CEC-FDAF7208DF3F}" type="sibTrans" cxnId="{28CBB679-3F4F-DA47-B19B-6E5892A0EAEB}">
      <dgm:prSet/>
      <dgm:spPr/>
      <dgm:t>
        <a:bodyPr/>
        <a:lstStyle/>
        <a:p>
          <a:endParaRPr lang="en-US"/>
        </a:p>
      </dgm:t>
    </dgm:pt>
    <dgm:pt modelId="{50746969-4C20-7A4F-BE52-614E498085FC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$170 million initial cost of Exchange</a:t>
          </a:r>
          <a:endParaRPr lang="en-US" sz="2400">
            <a:latin typeface="Franklin Gothic Medium"/>
            <a:cs typeface="Franklin Gothic Medium"/>
          </a:endParaRPr>
        </a:p>
      </dgm:t>
    </dgm:pt>
    <dgm:pt modelId="{A0DCF95A-38AD-0F44-B796-29E97ED847B5}" type="parTrans" cxnId="{4E40D1B1-5F17-7740-A922-D695F160CAE2}">
      <dgm:prSet/>
      <dgm:spPr/>
      <dgm:t>
        <a:bodyPr/>
        <a:lstStyle/>
        <a:p>
          <a:endParaRPr lang="en-US"/>
        </a:p>
      </dgm:t>
    </dgm:pt>
    <dgm:pt modelId="{94FE9FB6-8D66-E642-AD83-981B1969D491}" type="sibTrans" cxnId="{4E40D1B1-5F17-7740-A922-D695F160CAE2}">
      <dgm:prSet/>
      <dgm:spPr/>
      <dgm:t>
        <a:bodyPr/>
        <a:lstStyle/>
        <a:p>
          <a:endParaRPr lang="en-US"/>
        </a:p>
      </dgm:t>
    </dgm:pt>
    <dgm:pt modelId="{B459EF8E-3201-4849-8FFB-7CF4CBE9C3A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it-IT" sz="2000" dirty="0" smtClean="0">
              <a:latin typeface="Franklin Gothic Book"/>
              <a:cs typeface="Franklin Gothic Book"/>
            </a:rPr>
            <a:t>$1,700 per </a:t>
          </a:r>
          <a:r>
            <a:rPr lang="it-IT" sz="2000" dirty="0" err="1" smtClean="0">
              <a:latin typeface="Franklin Gothic Book"/>
              <a:cs typeface="Franklin Gothic Book"/>
            </a:rPr>
            <a:t>user</a:t>
          </a:r>
          <a:endParaRPr lang="it-IT" sz="2000" dirty="0">
            <a:latin typeface="Franklin Gothic Book"/>
            <a:cs typeface="Franklin Gothic Book"/>
          </a:endParaRPr>
        </a:p>
      </dgm:t>
    </dgm:pt>
    <dgm:pt modelId="{3711FF48-DDE2-E14E-AE26-3B39BCF6CD90}" type="parTrans" cxnId="{20BFD423-7589-8748-BDAA-E07408A9D4DA}">
      <dgm:prSet/>
      <dgm:spPr/>
      <dgm:t>
        <a:bodyPr/>
        <a:lstStyle/>
        <a:p>
          <a:endParaRPr lang="en-US"/>
        </a:p>
      </dgm:t>
    </dgm:pt>
    <dgm:pt modelId="{857DB57D-EFB3-7549-A906-F56872C5E9D0}" type="sibTrans" cxnId="{20BFD423-7589-8748-BDAA-E07408A9D4DA}">
      <dgm:prSet/>
      <dgm:spPr/>
      <dgm:t>
        <a:bodyPr/>
        <a:lstStyle/>
        <a:p>
          <a:endParaRPr lang="en-US"/>
        </a:p>
      </dgm:t>
    </dgm:pt>
    <dgm:pt modelId="{82644C8F-62D5-2142-90EE-11BB2890F850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$6,071 per newly insured person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D844F7B-D202-6C46-899B-9A64FB9646AD}" type="parTrans" cxnId="{375A6024-C8F6-C148-B6BE-CD6584659787}">
      <dgm:prSet/>
      <dgm:spPr/>
      <dgm:t>
        <a:bodyPr/>
        <a:lstStyle/>
        <a:p>
          <a:endParaRPr lang="en-US"/>
        </a:p>
      </dgm:t>
    </dgm:pt>
    <dgm:pt modelId="{6B5A4AC2-D682-D14C-AF58-6001A0E6267F}" type="sibTrans" cxnId="{375A6024-C8F6-C148-B6BE-CD6584659787}">
      <dgm:prSet/>
      <dgm:spPr/>
      <dgm:t>
        <a:bodyPr/>
        <a:lstStyle/>
        <a:p>
          <a:endParaRPr lang="en-US"/>
        </a:p>
      </dgm:t>
    </dgm:pt>
    <dgm:pt modelId="{172D7635-1A78-4346-8FDF-48AED3041E2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$92 million </a:t>
          </a:r>
          <a:endParaRPr lang="en-US" sz="2400">
            <a:latin typeface="Franklin Gothic Medium"/>
            <a:cs typeface="Franklin Gothic Medium"/>
          </a:endParaRPr>
        </a:p>
      </dgm:t>
    </dgm:pt>
    <dgm:pt modelId="{F531AA13-0F85-8645-8862-82FC90E1CBF5}" type="parTrans" cxnId="{06ADBCFE-45DD-5F47-8985-08A9AA579EDC}">
      <dgm:prSet/>
      <dgm:spPr/>
      <dgm:t>
        <a:bodyPr/>
        <a:lstStyle/>
        <a:p>
          <a:endParaRPr lang="en-US"/>
        </a:p>
      </dgm:t>
    </dgm:pt>
    <dgm:pt modelId="{99372824-38EE-CA46-8D5B-0F65103177E1}" type="sibTrans" cxnId="{06ADBCFE-45DD-5F47-8985-08A9AA579EDC}">
      <dgm:prSet/>
      <dgm:spPr/>
      <dgm:t>
        <a:bodyPr/>
        <a:lstStyle/>
        <a:p>
          <a:endParaRPr lang="en-US"/>
        </a:p>
      </dgm:t>
    </dgm:pt>
    <dgm:pt modelId="{58EEDF25-F1B3-B04D-869C-433EFCE8FA5D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it-IT" sz="2000" smtClean="0">
              <a:latin typeface="Franklin Gothic Book"/>
              <a:cs typeface="Franklin Gothic Book"/>
            </a:rPr>
            <a:t>Exchange cost 2015 – 2018</a:t>
          </a:r>
          <a:endParaRPr lang="it-IT" sz="2000">
            <a:latin typeface="Franklin Gothic Book"/>
            <a:cs typeface="Franklin Gothic Book"/>
          </a:endParaRPr>
        </a:p>
      </dgm:t>
    </dgm:pt>
    <dgm:pt modelId="{83133282-EECF-3245-ACE9-1E11F0CCFBB9}" type="parTrans" cxnId="{B2117192-1ACE-FF4B-989F-2CDC789CDEE8}">
      <dgm:prSet/>
      <dgm:spPr/>
      <dgm:t>
        <a:bodyPr/>
        <a:lstStyle/>
        <a:p>
          <a:endParaRPr lang="en-US"/>
        </a:p>
      </dgm:t>
    </dgm:pt>
    <dgm:pt modelId="{1B107E73-0A94-3B40-B66C-128C8F0467AF}" type="sibTrans" cxnId="{B2117192-1ACE-FF4B-989F-2CDC789CDEE8}">
      <dgm:prSet/>
      <dgm:spPr/>
      <dgm:t>
        <a:bodyPr/>
        <a:lstStyle/>
        <a:p>
          <a:endParaRPr lang="en-US"/>
        </a:p>
      </dgm:t>
    </dgm:pt>
    <dgm:pt modelId="{0EBB3317-FF95-5345-AABF-3DA93951BDF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smtClean="0">
              <a:latin typeface="Franklin Gothic Medium"/>
              <a:cs typeface="Franklin Gothic Medium"/>
            </a:rPr>
            <a:t>$218 million</a:t>
          </a:r>
          <a:endParaRPr lang="en-US" sz="2400">
            <a:latin typeface="Franklin Gothic Medium"/>
            <a:cs typeface="Franklin Gothic Medium"/>
          </a:endParaRPr>
        </a:p>
      </dgm:t>
    </dgm:pt>
    <dgm:pt modelId="{252BDF65-C1C0-4640-9B2B-FA54D71864D3}" type="parTrans" cxnId="{90D076DD-B5C6-1E43-B9D2-43E559243655}">
      <dgm:prSet/>
      <dgm:spPr/>
      <dgm:t>
        <a:bodyPr/>
        <a:lstStyle/>
        <a:p>
          <a:endParaRPr lang="en-US"/>
        </a:p>
      </dgm:t>
    </dgm:pt>
    <dgm:pt modelId="{A9758A22-2BBD-C44E-9320-39F692706AA8}" type="sibTrans" cxnId="{90D076DD-B5C6-1E43-B9D2-43E559243655}">
      <dgm:prSet/>
      <dgm:spPr/>
      <dgm:t>
        <a:bodyPr/>
        <a:lstStyle/>
        <a:p>
          <a:endParaRPr lang="en-US"/>
        </a:p>
      </dgm:t>
    </dgm:pt>
    <dgm:pt modelId="{8D8500DE-921B-5942-8B24-2678B990F043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Additional costs (over 5 years) for integrated eligibility system, staffing, operations, etc.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EB48DE6-E526-EA4E-87D3-7A3EC4D75187}" type="parTrans" cxnId="{EB72233C-3DB0-6344-8FB2-3B40239FF92C}">
      <dgm:prSet/>
      <dgm:spPr/>
      <dgm:t>
        <a:bodyPr/>
        <a:lstStyle/>
        <a:p>
          <a:endParaRPr lang="en-US"/>
        </a:p>
      </dgm:t>
    </dgm:pt>
    <dgm:pt modelId="{C5095B84-5D9D-8B44-A2D0-ECC14FB3DF67}" type="sibTrans" cxnId="{EB72233C-3DB0-6344-8FB2-3B40239FF92C}">
      <dgm:prSet/>
      <dgm:spPr/>
      <dgm:t>
        <a:bodyPr/>
        <a:lstStyle/>
        <a:p>
          <a:endParaRPr lang="en-US"/>
        </a:p>
      </dgm:t>
    </dgm:pt>
    <dgm:pt modelId="{B6C0F284-48D7-7E42-A178-B9849439AA3B}" type="pres">
      <dgm:prSet presAssocID="{77BED3D7-9FCC-0342-ADF3-C8E39BB555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8CAF4A-3E91-1041-A8A2-38DD9AC1FB39}" type="pres">
      <dgm:prSet presAssocID="{2EA28A17-E745-FF44-A6F0-656DAFBEB0DA}" presName="linNode" presStyleCnt="0"/>
      <dgm:spPr/>
    </dgm:pt>
    <dgm:pt modelId="{D0998905-E6B5-7A45-9F28-1E926F2F7B98}" type="pres">
      <dgm:prSet presAssocID="{2EA28A17-E745-FF44-A6F0-656DAFBEB0DA}" presName="parentText" presStyleLbl="node1" presStyleIdx="0" presStyleCnt="4" custScaleX="98813" custLinFactNeighborX="-32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A3DD86-87AA-8A46-A9FB-B35771C41635}" type="pres">
      <dgm:prSet presAssocID="{2EA28A17-E745-FF44-A6F0-656DAFBEB0DA}" presName="descendantText" presStyleLbl="alignAccFollowNode1" presStyleIdx="0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4E5FC-6008-8740-A0E1-E72A01BCDC26}" type="pres">
      <dgm:prSet presAssocID="{F1711EFA-CA17-1247-92D0-7034DA4AEA2B}" presName="sp" presStyleCnt="0"/>
      <dgm:spPr/>
    </dgm:pt>
    <dgm:pt modelId="{C3CB03C7-2022-4547-BE83-487E90836E78}" type="pres">
      <dgm:prSet presAssocID="{50746969-4C20-7A4F-BE52-614E498085FC}" presName="linNode" presStyleCnt="0"/>
      <dgm:spPr/>
    </dgm:pt>
    <dgm:pt modelId="{56C3DEC1-852E-804D-A7FA-2AD91AAB5DD7}" type="pres">
      <dgm:prSet presAssocID="{50746969-4C20-7A4F-BE52-614E498085FC}" presName="parentText" presStyleLbl="node1" presStyleIdx="1" presStyleCnt="4" custScaleX="98813" custLinFactNeighborX="-32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9A9C9-8C2E-864B-A6C4-AB03CAD2164C}" type="pres">
      <dgm:prSet presAssocID="{50746969-4C20-7A4F-BE52-614E498085FC}" presName="descendantText" presStyleLbl="alignAccFollowNode1" presStyleIdx="1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B96D9-8869-D041-BA0A-209598FAB3C0}" type="pres">
      <dgm:prSet presAssocID="{94FE9FB6-8D66-E642-AD83-981B1969D491}" presName="sp" presStyleCnt="0"/>
      <dgm:spPr/>
    </dgm:pt>
    <dgm:pt modelId="{C533745A-51E8-CA4C-83D1-75CD83EC21F5}" type="pres">
      <dgm:prSet presAssocID="{172D7635-1A78-4346-8FDF-48AED3041E2D}" presName="linNode" presStyleCnt="0"/>
      <dgm:spPr/>
    </dgm:pt>
    <dgm:pt modelId="{5423F68D-4AB9-B84C-864E-CD5BC3397A0E}" type="pres">
      <dgm:prSet presAssocID="{172D7635-1A78-4346-8FDF-48AED3041E2D}" presName="parentText" presStyleLbl="node1" presStyleIdx="2" presStyleCnt="4" custScaleX="98813" custLinFactNeighborX="-32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1132D-CAFB-2C47-BAA7-7576820EED0B}" type="pres">
      <dgm:prSet presAssocID="{172D7635-1A78-4346-8FDF-48AED3041E2D}" presName="descendantText" presStyleLbl="alignAccFollowNode1" presStyleIdx="2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0F9E9-EC00-7E4C-9322-B059499911A2}" type="pres">
      <dgm:prSet presAssocID="{99372824-38EE-CA46-8D5B-0F65103177E1}" presName="sp" presStyleCnt="0"/>
      <dgm:spPr/>
    </dgm:pt>
    <dgm:pt modelId="{8859B1BB-AA37-BD4B-8D84-167EB4154033}" type="pres">
      <dgm:prSet presAssocID="{0EBB3317-FF95-5345-AABF-3DA93951BDFD}" presName="linNode" presStyleCnt="0"/>
      <dgm:spPr/>
    </dgm:pt>
    <dgm:pt modelId="{35ACBD04-B4FF-0341-902E-FE82753C8E58}" type="pres">
      <dgm:prSet presAssocID="{0EBB3317-FF95-5345-AABF-3DA93951BDFD}" presName="parentText" presStyleLbl="node1" presStyleIdx="3" presStyleCnt="4" custScaleX="98813" custLinFactNeighborX="-32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56FAE-5B67-334B-A9A2-1F48C2CF2B64}" type="pres">
      <dgm:prSet presAssocID="{0EBB3317-FF95-5345-AABF-3DA93951BDFD}" presName="descendantText" presStyleLbl="alignAccFollowNode1" presStyleIdx="3" presStyleCnt="4" custScaleX="113817" custLinFactNeighborX="-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C0459-4F65-E949-B244-F3C1F84D0F16}" type="presOf" srcId="{B459EF8E-3201-4849-8FFB-7CF4CBE9C3AF}" destId="{FF49A9C9-8C2E-864B-A6C4-AB03CAD2164C}" srcOrd="0" destOrd="0" presId="urn:microsoft.com/office/officeart/2005/8/layout/vList5"/>
    <dgm:cxn modelId="{44C3DF56-AAF4-CF41-89BC-19027198BD26}" type="presOf" srcId="{77BED3D7-9FCC-0342-ADF3-C8E39BB5551C}" destId="{B6C0F284-48D7-7E42-A178-B9849439AA3B}" srcOrd="0" destOrd="0" presId="urn:microsoft.com/office/officeart/2005/8/layout/vList5"/>
    <dgm:cxn modelId="{06ADBCFE-45DD-5F47-8985-08A9AA579EDC}" srcId="{77BED3D7-9FCC-0342-ADF3-C8E39BB5551C}" destId="{172D7635-1A78-4346-8FDF-48AED3041E2D}" srcOrd="2" destOrd="0" parTransId="{F531AA13-0F85-8645-8862-82FC90E1CBF5}" sibTransId="{99372824-38EE-CA46-8D5B-0F65103177E1}"/>
    <dgm:cxn modelId="{42683FF6-79D2-4145-9EB6-DC1DA7FF0500}" type="presOf" srcId="{92EC9E51-080D-EB49-B55E-56C8F2F029B8}" destId="{7FA3DD86-87AA-8A46-A9FB-B35771C41635}" srcOrd="0" destOrd="0" presId="urn:microsoft.com/office/officeart/2005/8/layout/vList5"/>
    <dgm:cxn modelId="{90D076DD-B5C6-1E43-B9D2-43E559243655}" srcId="{77BED3D7-9FCC-0342-ADF3-C8E39BB5551C}" destId="{0EBB3317-FF95-5345-AABF-3DA93951BDFD}" srcOrd="3" destOrd="0" parTransId="{252BDF65-C1C0-4640-9B2B-FA54D71864D3}" sibTransId="{A9758A22-2BBD-C44E-9320-39F692706AA8}"/>
    <dgm:cxn modelId="{160E1F6B-6C87-804D-924A-A5D958C85F5D}" type="presOf" srcId="{0EBB3317-FF95-5345-AABF-3DA93951BDFD}" destId="{35ACBD04-B4FF-0341-902E-FE82753C8E58}" srcOrd="0" destOrd="0" presId="urn:microsoft.com/office/officeart/2005/8/layout/vList5"/>
    <dgm:cxn modelId="{4BE7974B-E6A3-2649-8DD8-2C18F59F6C3F}" type="presOf" srcId="{58EEDF25-F1B3-B04D-869C-433EFCE8FA5D}" destId="{2971132D-CAFB-2C47-BAA7-7576820EED0B}" srcOrd="0" destOrd="0" presId="urn:microsoft.com/office/officeart/2005/8/layout/vList5"/>
    <dgm:cxn modelId="{670F0D1D-59CB-384A-9E8A-DEA9EB4311B1}" type="presOf" srcId="{8D8500DE-921B-5942-8B24-2678B990F043}" destId="{5AD56FAE-5B67-334B-A9A2-1F48C2CF2B64}" srcOrd="0" destOrd="0" presId="urn:microsoft.com/office/officeart/2005/8/layout/vList5"/>
    <dgm:cxn modelId="{1E3EB26A-7776-754B-B1B3-2660C6AC04D3}" type="presOf" srcId="{172D7635-1A78-4346-8FDF-48AED3041E2D}" destId="{5423F68D-4AB9-B84C-864E-CD5BC3397A0E}" srcOrd="0" destOrd="0" presId="urn:microsoft.com/office/officeart/2005/8/layout/vList5"/>
    <dgm:cxn modelId="{EEAC59A9-1E66-144C-9BC5-8EE924CCFBFB}" srcId="{77BED3D7-9FCC-0342-ADF3-C8E39BB5551C}" destId="{2EA28A17-E745-FF44-A6F0-656DAFBEB0DA}" srcOrd="0" destOrd="0" parTransId="{3350C506-FE14-A749-BDD3-F49A2032F75C}" sibTransId="{F1711EFA-CA17-1247-92D0-7034DA4AEA2B}"/>
    <dgm:cxn modelId="{375A6024-C8F6-C148-B6BE-CD6584659787}" srcId="{50746969-4C20-7A4F-BE52-614E498085FC}" destId="{82644C8F-62D5-2142-90EE-11BB2890F850}" srcOrd="1" destOrd="0" parTransId="{AD844F7B-D202-6C46-899B-9A64FB9646AD}" sibTransId="{6B5A4AC2-D682-D14C-AF58-6001A0E6267F}"/>
    <dgm:cxn modelId="{97FAE581-091A-8644-8194-3A7D20F56741}" srcId="{2EA28A17-E745-FF44-A6F0-656DAFBEB0DA}" destId="{92EC9E51-080D-EB49-B55E-56C8F2F029B8}" srcOrd="0" destOrd="0" parTransId="{B547431A-9C29-D74B-AE9E-CF43AC846B66}" sibTransId="{3B3DDEC7-3C52-D44E-875F-0102A9FF9564}"/>
    <dgm:cxn modelId="{6370DBA1-0E01-B949-B4F3-1565A92D13A5}" type="presOf" srcId="{2EA28A17-E745-FF44-A6F0-656DAFBEB0DA}" destId="{D0998905-E6B5-7A45-9F28-1E926F2F7B98}" srcOrd="0" destOrd="0" presId="urn:microsoft.com/office/officeart/2005/8/layout/vList5"/>
    <dgm:cxn modelId="{B2117192-1ACE-FF4B-989F-2CDC789CDEE8}" srcId="{172D7635-1A78-4346-8FDF-48AED3041E2D}" destId="{58EEDF25-F1B3-B04D-869C-433EFCE8FA5D}" srcOrd="0" destOrd="0" parTransId="{83133282-EECF-3245-ACE9-1E11F0CCFBB9}" sibTransId="{1B107E73-0A94-3B40-B66C-128C8F0467AF}"/>
    <dgm:cxn modelId="{EB72233C-3DB0-6344-8FB2-3B40239FF92C}" srcId="{0EBB3317-FF95-5345-AABF-3DA93951BDFD}" destId="{8D8500DE-921B-5942-8B24-2678B990F043}" srcOrd="0" destOrd="0" parTransId="{DEB48DE6-E526-EA4E-87D3-7A3EC4D75187}" sibTransId="{C5095B84-5D9D-8B44-A2D0-ECC14FB3DF67}"/>
    <dgm:cxn modelId="{D6DFCF69-5183-F94B-95FA-C613B73EAC5C}" type="presOf" srcId="{50746969-4C20-7A4F-BE52-614E498085FC}" destId="{56C3DEC1-852E-804D-A7FA-2AD91AAB5DD7}" srcOrd="0" destOrd="0" presId="urn:microsoft.com/office/officeart/2005/8/layout/vList5"/>
    <dgm:cxn modelId="{4347DC50-1764-E946-B0D5-F016167B3091}" type="presOf" srcId="{E4BC5C29-5274-214D-AEF9-136EA2C97B0B}" destId="{7FA3DD86-87AA-8A46-A9FB-B35771C41635}" srcOrd="0" destOrd="1" presId="urn:microsoft.com/office/officeart/2005/8/layout/vList5"/>
    <dgm:cxn modelId="{20BFD423-7589-8748-BDAA-E07408A9D4DA}" srcId="{50746969-4C20-7A4F-BE52-614E498085FC}" destId="{B459EF8E-3201-4849-8FFB-7CF4CBE9C3AF}" srcOrd="0" destOrd="0" parTransId="{3711FF48-DDE2-E14E-AE26-3B39BCF6CD90}" sibTransId="{857DB57D-EFB3-7549-A906-F56872C5E9D0}"/>
    <dgm:cxn modelId="{28CBB679-3F4F-DA47-B19B-6E5892A0EAEB}" srcId="{2EA28A17-E745-FF44-A6F0-656DAFBEB0DA}" destId="{E4BC5C29-5274-214D-AEF9-136EA2C97B0B}" srcOrd="1" destOrd="0" parTransId="{DFF6E346-8926-CD4D-8F36-AA141E3D9509}" sibTransId="{5D25DAA9-FC21-964E-8CEC-FDAF7208DF3F}"/>
    <dgm:cxn modelId="{4E40D1B1-5F17-7740-A922-D695F160CAE2}" srcId="{77BED3D7-9FCC-0342-ADF3-C8E39BB5551C}" destId="{50746969-4C20-7A4F-BE52-614E498085FC}" srcOrd="1" destOrd="0" parTransId="{A0DCF95A-38AD-0F44-B796-29E97ED847B5}" sibTransId="{94FE9FB6-8D66-E642-AD83-981B1969D491}"/>
    <dgm:cxn modelId="{C2700BAE-F9B3-B945-82D8-69F5BF897B07}" type="presOf" srcId="{82644C8F-62D5-2142-90EE-11BB2890F850}" destId="{FF49A9C9-8C2E-864B-A6C4-AB03CAD2164C}" srcOrd="0" destOrd="1" presId="urn:microsoft.com/office/officeart/2005/8/layout/vList5"/>
    <dgm:cxn modelId="{7DF04485-E9F8-6543-8D6C-FE6AD6E89A1F}" type="presParOf" srcId="{B6C0F284-48D7-7E42-A178-B9849439AA3B}" destId="{9D8CAF4A-3E91-1041-A8A2-38DD9AC1FB39}" srcOrd="0" destOrd="0" presId="urn:microsoft.com/office/officeart/2005/8/layout/vList5"/>
    <dgm:cxn modelId="{7A178A69-48F3-6D4A-89A6-71C552C13649}" type="presParOf" srcId="{9D8CAF4A-3E91-1041-A8A2-38DD9AC1FB39}" destId="{D0998905-E6B5-7A45-9F28-1E926F2F7B98}" srcOrd="0" destOrd="0" presId="urn:microsoft.com/office/officeart/2005/8/layout/vList5"/>
    <dgm:cxn modelId="{5D41099F-FE23-C14D-ADE8-487A885EC519}" type="presParOf" srcId="{9D8CAF4A-3E91-1041-A8A2-38DD9AC1FB39}" destId="{7FA3DD86-87AA-8A46-A9FB-B35771C41635}" srcOrd="1" destOrd="0" presId="urn:microsoft.com/office/officeart/2005/8/layout/vList5"/>
    <dgm:cxn modelId="{D0847755-EFB6-1D44-8D2E-4CD77E7E1ECD}" type="presParOf" srcId="{B6C0F284-48D7-7E42-A178-B9849439AA3B}" destId="{EC64E5FC-6008-8740-A0E1-E72A01BCDC26}" srcOrd="1" destOrd="0" presId="urn:microsoft.com/office/officeart/2005/8/layout/vList5"/>
    <dgm:cxn modelId="{134BFCB3-F657-B148-9DB1-66DE54B416BD}" type="presParOf" srcId="{B6C0F284-48D7-7E42-A178-B9849439AA3B}" destId="{C3CB03C7-2022-4547-BE83-487E90836E78}" srcOrd="2" destOrd="0" presId="urn:microsoft.com/office/officeart/2005/8/layout/vList5"/>
    <dgm:cxn modelId="{8CA54638-21D9-CB41-BB6D-6F790D5A5D32}" type="presParOf" srcId="{C3CB03C7-2022-4547-BE83-487E90836E78}" destId="{56C3DEC1-852E-804D-A7FA-2AD91AAB5DD7}" srcOrd="0" destOrd="0" presId="urn:microsoft.com/office/officeart/2005/8/layout/vList5"/>
    <dgm:cxn modelId="{A9FF4D12-2C1C-CB45-A704-75DD0D893035}" type="presParOf" srcId="{C3CB03C7-2022-4547-BE83-487E90836E78}" destId="{FF49A9C9-8C2E-864B-A6C4-AB03CAD2164C}" srcOrd="1" destOrd="0" presId="urn:microsoft.com/office/officeart/2005/8/layout/vList5"/>
    <dgm:cxn modelId="{60D97126-2B94-F644-A416-075653FC1A23}" type="presParOf" srcId="{B6C0F284-48D7-7E42-A178-B9849439AA3B}" destId="{F31B96D9-8869-D041-BA0A-209598FAB3C0}" srcOrd="3" destOrd="0" presId="urn:microsoft.com/office/officeart/2005/8/layout/vList5"/>
    <dgm:cxn modelId="{5FA5C4F3-CF63-304B-A937-7FAA3A08E01C}" type="presParOf" srcId="{B6C0F284-48D7-7E42-A178-B9849439AA3B}" destId="{C533745A-51E8-CA4C-83D1-75CD83EC21F5}" srcOrd="4" destOrd="0" presId="urn:microsoft.com/office/officeart/2005/8/layout/vList5"/>
    <dgm:cxn modelId="{DECF47ED-5B7A-3348-AC48-0787A6282D41}" type="presParOf" srcId="{C533745A-51E8-CA4C-83D1-75CD83EC21F5}" destId="{5423F68D-4AB9-B84C-864E-CD5BC3397A0E}" srcOrd="0" destOrd="0" presId="urn:microsoft.com/office/officeart/2005/8/layout/vList5"/>
    <dgm:cxn modelId="{A7098623-C332-3C42-96D2-CC3FEB8FF316}" type="presParOf" srcId="{C533745A-51E8-CA4C-83D1-75CD83EC21F5}" destId="{2971132D-CAFB-2C47-BAA7-7576820EED0B}" srcOrd="1" destOrd="0" presId="urn:microsoft.com/office/officeart/2005/8/layout/vList5"/>
    <dgm:cxn modelId="{B5365C2F-E101-B044-A9C7-1FACBDBA1C30}" type="presParOf" srcId="{B6C0F284-48D7-7E42-A178-B9849439AA3B}" destId="{62F0F9E9-EC00-7E4C-9322-B059499911A2}" srcOrd="5" destOrd="0" presId="urn:microsoft.com/office/officeart/2005/8/layout/vList5"/>
    <dgm:cxn modelId="{96F71B1F-01FE-1348-8252-05AF4CF9C410}" type="presParOf" srcId="{B6C0F284-48D7-7E42-A178-B9849439AA3B}" destId="{8859B1BB-AA37-BD4B-8D84-167EB4154033}" srcOrd="6" destOrd="0" presId="urn:microsoft.com/office/officeart/2005/8/layout/vList5"/>
    <dgm:cxn modelId="{7601950A-3DE4-9A4A-96A9-B6ADD21779C2}" type="presParOf" srcId="{8859B1BB-AA37-BD4B-8D84-167EB4154033}" destId="{35ACBD04-B4FF-0341-902E-FE82753C8E58}" srcOrd="0" destOrd="0" presId="urn:microsoft.com/office/officeart/2005/8/layout/vList5"/>
    <dgm:cxn modelId="{3FE72765-1A6B-2E42-BC6C-152D34CA7B59}" type="presParOf" srcId="{8859B1BB-AA37-BD4B-8D84-167EB4154033}" destId="{5AD56FAE-5B67-334B-A9A2-1F48C2CF2B6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030A37-4D81-4699-8A8C-8F89006ED5A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AAE1A-6581-4E47-A3F6-DD072CD69462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Hospitals remain privately owned.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0137BDA3-373A-4F90-AD83-01447C480E43}" type="parTrans" cxnId="{6D4C1503-953C-4959-92E9-F1CB23DFE8DC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31DF35B-C63B-4A82-98B9-7E81702100B7}" type="sibTrans" cxnId="{6D4C1503-953C-4959-92E9-F1CB23DFE8DC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16A14D71-3B2E-494F-8AAB-FA37C6E022B2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Capital purchases/expansion budgeted separately based on health planning goals.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1A58AD2A-A987-4917-BA68-0ED9AF78DC53}" type="parTrans" cxnId="{96F8D139-19E2-4430-BBB0-58C36E4F1290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523E45B6-E3D5-4AB2-B4E3-ECAE98C0C1AD}" type="sibTrans" cxnId="{96F8D139-19E2-4430-BBB0-58C36E4F1290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A488775-F876-4A04-B5AA-0C17F7C39BC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 rIns="91440"/>
        <a:lstStyle/>
        <a:p>
          <a:pPr rtl="0"/>
          <a:r>
            <a:rPr lang="en-US" sz="2400" dirty="0" smtClean="0">
              <a:solidFill>
                <a:schemeClr val="bg1"/>
              </a:solidFill>
              <a:latin typeface="Franklin Gothic Book"/>
              <a:cs typeface="Franklin Gothic Book"/>
            </a:rPr>
            <a:t>Negotiated global budget for operating costs. Operating funds cannot be diverted to capital.</a:t>
          </a:r>
          <a:endParaRPr lang="en-US" sz="2400" dirty="0">
            <a:solidFill>
              <a:schemeClr val="bg1"/>
            </a:solidFill>
            <a:latin typeface="Franklin Gothic Book"/>
            <a:cs typeface="Franklin Gothic Book"/>
          </a:endParaRPr>
        </a:p>
      </dgm:t>
    </dgm:pt>
    <dgm:pt modelId="{04D66CAD-3408-4961-8749-8EEFF3BAEC0B}" type="parTrans" cxnId="{9B28B162-D151-41E1-BF70-C345FF313D1F}">
      <dgm:prSet/>
      <dgm:spPr/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0A044882-EDF1-426D-9C73-78B7E2340DC0}" type="sibTrans" cxnId="{9B28B162-D151-41E1-BF70-C345FF313D1F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sz="2400">
            <a:latin typeface="Franklin Gothic Medium" pitchFamily="34" charset="0"/>
          </a:endParaRPr>
        </a:p>
      </dgm:t>
    </dgm:pt>
    <dgm:pt modelId="{FE6297E3-2555-4F8B-BBF1-55A9BA504A17}" type="pres">
      <dgm:prSet presAssocID="{26030A37-4D81-4699-8A8C-8F89006ED5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53F0FC-03E8-45F5-B6EF-2DCF7EFEFFA2}" type="pres">
      <dgm:prSet presAssocID="{26030A37-4D81-4699-8A8C-8F89006ED5AC}" presName="dummyMaxCanvas" presStyleCnt="0">
        <dgm:presLayoutVars/>
      </dgm:prSet>
      <dgm:spPr/>
    </dgm:pt>
    <dgm:pt modelId="{CC692FEE-814F-4B44-8887-15F05353284F}" type="pres">
      <dgm:prSet presAssocID="{26030A37-4D81-4699-8A8C-8F89006ED5A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FA576-037D-414A-8F6D-2C66E2A04F41}" type="pres">
      <dgm:prSet presAssocID="{26030A37-4D81-4699-8A8C-8F89006ED5A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82606-6A7D-4754-8A52-0CC72205FAC0}" type="pres">
      <dgm:prSet presAssocID="{26030A37-4D81-4699-8A8C-8F89006ED5A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D9C22-BF94-4969-92B4-96D7B7938DD1}" type="pres">
      <dgm:prSet presAssocID="{26030A37-4D81-4699-8A8C-8F89006ED5A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59A00-6D4F-4E87-B4B2-56CE543F4270}" type="pres">
      <dgm:prSet presAssocID="{26030A37-4D81-4699-8A8C-8F89006ED5A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B990F-D045-4585-BBF7-2E018D26CC9A}" type="pres">
      <dgm:prSet presAssocID="{26030A37-4D81-4699-8A8C-8F89006ED5A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A419D-ECA0-4D0F-8C0B-165641B820F4}" type="pres">
      <dgm:prSet presAssocID="{26030A37-4D81-4699-8A8C-8F89006ED5A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DA341-D9A7-4D41-9217-E328FC96D31D}" type="pres">
      <dgm:prSet presAssocID="{26030A37-4D81-4699-8A8C-8F89006ED5A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4C1503-953C-4959-92E9-F1CB23DFE8DC}" srcId="{26030A37-4D81-4699-8A8C-8F89006ED5AC}" destId="{BB1AAE1A-6581-4E47-A3F6-DD072CD69462}" srcOrd="0" destOrd="0" parTransId="{0137BDA3-373A-4F90-AD83-01447C480E43}" sibTransId="{F31DF35B-C63B-4A82-98B9-7E81702100B7}"/>
    <dgm:cxn modelId="{96F8D139-19E2-4430-BBB0-58C36E4F1290}" srcId="{26030A37-4D81-4699-8A8C-8F89006ED5AC}" destId="{16A14D71-3B2E-494F-8AAB-FA37C6E022B2}" srcOrd="2" destOrd="0" parTransId="{1A58AD2A-A987-4917-BA68-0ED9AF78DC53}" sibTransId="{523E45B6-E3D5-4AB2-B4E3-ECAE98C0C1AD}"/>
    <dgm:cxn modelId="{9B28B162-D151-41E1-BF70-C345FF313D1F}" srcId="{26030A37-4D81-4699-8A8C-8F89006ED5AC}" destId="{FA488775-F876-4A04-B5AA-0C17F7C39BC0}" srcOrd="1" destOrd="0" parTransId="{04D66CAD-3408-4961-8749-8EEFF3BAEC0B}" sibTransId="{0A044882-EDF1-426D-9C73-78B7E2340DC0}"/>
    <dgm:cxn modelId="{C6D95F3D-F378-0349-BF69-C2C4A74658C4}" type="presOf" srcId="{16A14D71-3B2E-494F-8AAB-FA37C6E022B2}" destId="{AC482606-6A7D-4754-8A52-0CC72205FAC0}" srcOrd="0" destOrd="0" presId="urn:microsoft.com/office/officeart/2005/8/layout/vProcess5"/>
    <dgm:cxn modelId="{60EDC8D5-A999-1543-8EA9-33BEFD685665}" type="presOf" srcId="{FA488775-F876-4A04-B5AA-0C17F7C39BC0}" destId="{CAFFA576-037D-414A-8F6D-2C66E2A04F41}" srcOrd="0" destOrd="0" presId="urn:microsoft.com/office/officeart/2005/8/layout/vProcess5"/>
    <dgm:cxn modelId="{45E82DDC-9EFD-9C4B-BE76-AA5B24384980}" type="presOf" srcId="{16A14D71-3B2E-494F-8AAB-FA37C6E022B2}" destId="{A90DA341-D9A7-4D41-9217-E328FC96D31D}" srcOrd="1" destOrd="0" presId="urn:microsoft.com/office/officeart/2005/8/layout/vProcess5"/>
    <dgm:cxn modelId="{3EFD0C6A-B512-6246-B295-679692CB5C2B}" type="presOf" srcId="{F31DF35B-C63B-4A82-98B9-7E81702100B7}" destId="{8FAD9C22-BF94-4969-92B4-96D7B7938DD1}" srcOrd="0" destOrd="0" presId="urn:microsoft.com/office/officeart/2005/8/layout/vProcess5"/>
    <dgm:cxn modelId="{609BC23E-DD1A-0D42-8F93-53D4A87A6888}" type="presOf" srcId="{0A044882-EDF1-426D-9C73-78B7E2340DC0}" destId="{35F59A00-6D4F-4E87-B4B2-56CE543F4270}" srcOrd="0" destOrd="0" presId="urn:microsoft.com/office/officeart/2005/8/layout/vProcess5"/>
    <dgm:cxn modelId="{47A91295-5699-D14C-8DD8-520CB60E56E0}" type="presOf" srcId="{26030A37-4D81-4699-8A8C-8F89006ED5AC}" destId="{FE6297E3-2555-4F8B-BBF1-55A9BA504A17}" srcOrd="0" destOrd="0" presId="urn:microsoft.com/office/officeart/2005/8/layout/vProcess5"/>
    <dgm:cxn modelId="{40BE8D5D-9B95-8F49-B4F3-0770EAA5192B}" type="presOf" srcId="{FA488775-F876-4A04-B5AA-0C17F7C39BC0}" destId="{F4DA419D-ECA0-4D0F-8C0B-165641B820F4}" srcOrd="1" destOrd="0" presId="urn:microsoft.com/office/officeart/2005/8/layout/vProcess5"/>
    <dgm:cxn modelId="{4D2C7C23-D8FB-8648-91C7-C7B1E2452DB4}" type="presOf" srcId="{BB1AAE1A-6581-4E47-A3F6-DD072CD69462}" destId="{CC692FEE-814F-4B44-8887-15F05353284F}" srcOrd="0" destOrd="0" presId="urn:microsoft.com/office/officeart/2005/8/layout/vProcess5"/>
    <dgm:cxn modelId="{F98E7B57-C833-5742-B0D7-D6C75B4BFF24}" type="presOf" srcId="{BB1AAE1A-6581-4E47-A3F6-DD072CD69462}" destId="{B91B990F-D045-4585-BBF7-2E018D26CC9A}" srcOrd="1" destOrd="0" presId="urn:microsoft.com/office/officeart/2005/8/layout/vProcess5"/>
    <dgm:cxn modelId="{23987C78-56CA-1E4A-971F-3C62CA0D9F07}" type="presParOf" srcId="{FE6297E3-2555-4F8B-BBF1-55A9BA504A17}" destId="{C553F0FC-03E8-45F5-B6EF-2DCF7EFEFFA2}" srcOrd="0" destOrd="0" presId="urn:microsoft.com/office/officeart/2005/8/layout/vProcess5"/>
    <dgm:cxn modelId="{0F18C0C7-E60C-0C4F-ACA5-BA663AAA21B4}" type="presParOf" srcId="{FE6297E3-2555-4F8B-BBF1-55A9BA504A17}" destId="{CC692FEE-814F-4B44-8887-15F05353284F}" srcOrd="1" destOrd="0" presId="urn:microsoft.com/office/officeart/2005/8/layout/vProcess5"/>
    <dgm:cxn modelId="{36966EB7-7A86-A445-9FFC-CE16C4F22CE4}" type="presParOf" srcId="{FE6297E3-2555-4F8B-BBF1-55A9BA504A17}" destId="{CAFFA576-037D-414A-8F6D-2C66E2A04F41}" srcOrd="2" destOrd="0" presId="urn:microsoft.com/office/officeart/2005/8/layout/vProcess5"/>
    <dgm:cxn modelId="{3A2E8C6B-B4A6-D74A-93EF-B7A07BE00992}" type="presParOf" srcId="{FE6297E3-2555-4F8B-BBF1-55A9BA504A17}" destId="{AC482606-6A7D-4754-8A52-0CC72205FAC0}" srcOrd="3" destOrd="0" presId="urn:microsoft.com/office/officeart/2005/8/layout/vProcess5"/>
    <dgm:cxn modelId="{FF7158AC-ACD5-A946-8F25-3374B316A816}" type="presParOf" srcId="{FE6297E3-2555-4F8B-BBF1-55A9BA504A17}" destId="{8FAD9C22-BF94-4969-92B4-96D7B7938DD1}" srcOrd="4" destOrd="0" presId="urn:microsoft.com/office/officeart/2005/8/layout/vProcess5"/>
    <dgm:cxn modelId="{27077FF5-B2EB-2048-809B-2D72B5A66C4A}" type="presParOf" srcId="{FE6297E3-2555-4F8B-BBF1-55A9BA504A17}" destId="{35F59A00-6D4F-4E87-B4B2-56CE543F4270}" srcOrd="5" destOrd="0" presId="urn:microsoft.com/office/officeart/2005/8/layout/vProcess5"/>
    <dgm:cxn modelId="{059397AB-E127-1742-8F57-0067173D5AB1}" type="presParOf" srcId="{FE6297E3-2555-4F8B-BBF1-55A9BA504A17}" destId="{B91B990F-D045-4585-BBF7-2E018D26CC9A}" srcOrd="6" destOrd="0" presId="urn:microsoft.com/office/officeart/2005/8/layout/vProcess5"/>
    <dgm:cxn modelId="{13F032BF-8882-8344-9CA6-44173C70853B}" type="presParOf" srcId="{FE6297E3-2555-4F8B-BBF1-55A9BA504A17}" destId="{F4DA419D-ECA0-4D0F-8C0B-165641B820F4}" srcOrd="7" destOrd="0" presId="urn:microsoft.com/office/officeart/2005/8/layout/vProcess5"/>
    <dgm:cxn modelId="{CB014825-7183-5E4B-9BE2-D9D5C9C3FCA9}" type="presParOf" srcId="{FE6297E3-2555-4F8B-BBF1-55A9BA504A17}" destId="{A90DA341-D9A7-4D41-9217-E328FC96D3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E45F1-87FD-4E68-BC83-6D4E68BB5152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Capitation for Institutions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With Salaried Docs</a:t>
          </a:r>
          <a:endParaRPr lang="en-US" sz="2000" dirty="0">
            <a:latin typeface="Franklin Gothic Medium" pitchFamily="34" charset="0"/>
          </a:endParaRPr>
        </a:p>
      </dgm:t>
    </dgm:pt>
    <dgm:pt modelId="{CE6A3003-1DAA-40B4-905E-F97054A22F13}" type="parTrans" cxnId="{9CE77375-5BA0-4407-9D4A-798C7EE89BC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5133B0A0-77AE-4F56-9242-D78C4CD226BB}" type="sibTrans" cxnId="{9CE77375-5BA0-4407-9D4A-798C7EE89BC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18EA5A99-E759-49FA-B2EA-700D0F2B49F8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Free disenrollment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34DD9E9-D1FC-4B8B-BE4C-255800ED336F}" type="parTrans" cxnId="{95B24F6E-9E01-4EE7-8975-27CBA5C4649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CF998E0-24F9-4CC5-A673-02BEEB5F2FC2}" type="sibTrans" cxnId="{95B24F6E-9E01-4EE7-8975-27CBA5C46496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85188896-6927-4474-9C25-4D1077E7BEBC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Capitation for operating costs, not capital purchases, profits or doc incentives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084DC2C-0674-4AC9-A058-C36C31033AF0}" type="parTrans" cxnId="{F14BDB90-B0BC-4BE2-AC79-FF4DE4DCA0C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233D9611-B749-47D7-B5BE-107FB026C006}" type="sibTrans" cxnId="{F14BDB90-B0BC-4BE2-AC79-FF4DE4DCA0CF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ED867788-6112-425D-863A-148933978A9B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No selective enrollment period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34DEEAD-66CA-4F40-811D-6C20EE9C33C4}" type="parTrans" cxnId="{0CB1F1C8-93FD-477D-B44D-250F59F10FBB}">
      <dgm:prSet/>
      <dgm:spPr/>
      <dgm:t>
        <a:bodyPr/>
        <a:lstStyle/>
        <a:p>
          <a:endParaRPr lang="en-US"/>
        </a:p>
      </dgm:t>
    </dgm:pt>
    <dgm:pt modelId="{5A471642-98D3-4897-881A-CF19E6111C71}" type="sibTrans" cxnId="{0CB1F1C8-93FD-477D-B44D-250F59F10FBB}">
      <dgm:prSet/>
      <dgm:spPr/>
      <dgm:t>
        <a:bodyPr/>
        <a:lstStyle/>
        <a:p>
          <a:endParaRPr lang="en-US"/>
        </a:p>
      </dgm:t>
    </dgm:pt>
    <dgm:pt modelId="{DEE961B8-782A-4666-9D93-7A129ADD281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Inpatient care under hospital’s global budgets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2CE70D53-9681-4874-A18D-51747900AD73}" type="parTrans" cxnId="{14420BF8-F961-4A34-A218-805CB4664C82}">
      <dgm:prSet/>
      <dgm:spPr/>
      <dgm:t>
        <a:bodyPr/>
        <a:lstStyle/>
        <a:p>
          <a:endParaRPr lang="en-US"/>
        </a:p>
      </dgm:t>
    </dgm:pt>
    <dgm:pt modelId="{DC059B7F-EFDD-42FE-BD78-98D1CD5CF7D4}" type="sibTrans" cxnId="{14420BF8-F961-4A34-A218-805CB4664C82}">
      <dgm:prSet/>
      <dgm:spPr/>
      <dgm:t>
        <a:bodyPr/>
        <a:lstStyle/>
        <a:p>
          <a:endParaRPr lang="en-US"/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1B115-D002-4900-9868-0BD85A670A79}" type="pres">
      <dgm:prSet presAssocID="{C2BE45F1-87FD-4E68-BC83-6D4E68BB5152}" presName="composite" presStyleCnt="0"/>
      <dgm:spPr/>
    </dgm:pt>
    <dgm:pt modelId="{17CF4F3F-3232-4298-9172-3EE3A32610BA}" type="pres">
      <dgm:prSet presAssocID="{C2BE45F1-87FD-4E68-BC83-6D4E68BB515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2C242-3CA0-4864-A3A3-E6FA32A4A826}" type="pres">
      <dgm:prSet presAssocID="{C2BE45F1-87FD-4E68-BC83-6D4E68BB515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293F58-CB85-2745-B25D-5160FEABAB3A}" type="presOf" srcId="{24A6F838-9DB3-4893-B142-862026BE055E}" destId="{9949E9D2-BB65-4999-B036-FDCC3E9D303F}" srcOrd="0" destOrd="0" presId="urn:microsoft.com/office/officeart/2005/8/layout/hList1"/>
    <dgm:cxn modelId="{30140C9E-06CC-174C-8C40-8753C97B672F}" type="presOf" srcId="{DEE961B8-782A-4666-9D93-7A129ADD2810}" destId="{0C22C242-3CA0-4864-A3A3-E6FA32A4A826}" srcOrd="0" destOrd="3" presId="urn:microsoft.com/office/officeart/2005/8/layout/hList1"/>
    <dgm:cxn modelId="{64822510-CB52-6348-9EC1-DA1C7C5CF356}" type="presOf" srcId="{85188896-6927-4474-9C25-4D1077E7BEBC}" destId="{0C22C242-3CA0-4864-A3A3-E6FA32A4A826}" srcOrd="0" destOrd="2" presId="urn:microsoft.com/office/officeart/2005/8/layout/hList1"/>
    <dgm:cxn modelId="{F14BDB90-B0BC-4BE2-AC79-FF4DE4DCA0CF}" srcId="{C2BE45F1-87FD-4E68-BC83-6D4E68BB5152}" destId="{85188896-6927-4474-9C25-4D1077E7BEBC}" srcOrd="2" destOrd="0" parTransId="{B084DC2C-0674-4AC9-A058-C36C31033AF0}" sibTransId="{233D9611-B749-47D7-B5BE-107FB026C006}"/>
    <dgm:cxn modelId="{EE446807-B25C-7F4C-8BD8-68E8FBE3D65B}" type="presOf" srcId="{18EA5A99-E759-49FA-B2EA-700D0F2B49F8}" destId="{0C22C242-3CA0-4864-A3A3-E6FA32A4A826}" srcOrd="0" destOrd="1" presId="urn:microsoft.com/office/officeart/2005/8/layout/hList1"/>
    <dgm:cxn modelId="{0CB1F1C8-93FD-477D-B44D-250F59F10FBB}" srcId="{C2BE45F1-87FD-4E68-BC83-6D4E68BB5152}" destId="{ED867788-6112-425D-863A-148933978A9B}" srcOrd="0" destOrd="0" parTransId="{D34DEEAD-66CA-4F40-811D-6C20EE9C33C4}" sibTransId="{5A471642-98D3-4897-881A-CF19E6111C71}"/>
    <dgm:cxn modelId="{14420BF8-F961-4A34-A218-805CB4664C82}" srcId="{C2BE45F1-87FD-4E68-BC83-6D4E68BB5152}" destId="{DEE961B8-782A-4666-9D93-7A129ADD2810}" srcOrd="3" destOrd="0" parTransId="{2CE70D53-9681-4874-A18D-51747900AD73}" sibTransId="{DC059B7F-EFDD-42FE-BD78-98D1CD5CF7D4}"/>
    <dgm:cxn modelId="{95B24F6E-9E01-4EE7-8975-27CBA5C46496}" srcId="{C2BE45F1-87FD-4E68-BC83-6D4E68BB5152}" destId="{18EA5A99-E759-49FA-B2EA-700D0F2B49F8}" srcOrd="1" destOrd="0" parTransId="{B34DD9E9-D1FC-4B8B-BE4C-255800ED336F}" sibTransId="{9CF998E0-24F9-4CC5-A673-02BEEB5F2FC2}"/>
    <dgm:cxn modelId="{95543DEB-41A8-494B-9A69-E00850875781}" type="presOf" srcId="{ED867788-6112-425D-863A-148933978A9B}" destId="{0C22C242-3CA0-4864-A3A3-E6FA32A4A826}" srcOrd="0" destOrd="0" presId="urn:microsoft.com/office/officeart/2005/8/layout/hList1"/>
    <dgm:cxn modelId="{9CE77375-5BA0-4407-9D4A-798C7EE89BC6}" srcId="{24A6F838-9DB3-4893-B142-862026BE055E}" destId="{C2BE45F1-87FD-4E68-BC83-6D4E68BB5152}" srcOrd="0" destOrd="0" parTransId="{CE6A3003-1DAA-40B4-905E-F97054A22F13}" sibTransId="{5133B0A0-77AE-4F56-9242-D78C4CD226BB}"/>
    <dgm:cxn modelId="{2C8B85BD-9993-8E46-96B4-021F1C8C1C9C}" type="presOf" srcId="{C2BE45F1-87FD-4E68-BC83-6D4E68BB5152}" destId="{17CF4F3F-3232-4298-9172-3EE3A32610BA}" srcOrd="0" destOrd="0" presId="urn:microsoft.com/office/officeart/2005/8/layout/hList1"/>
    <dgm:cxn modelId="{F5E4E0F0-361D-F54A-8483-202AF358FDC4}" type="presParOf" srcId="{9949E9D2-BB65-4999-B036-FDCC3E9D303F}" destId="{C4A1B115-D002-4900-9868-0BD85A670A79}" srcOrd="0" destOrd="0" presId="urn:microsoft.com/office/officeart/2005/8/layout/hList1"/>
    <dgm:cxn modelId="{565325F2-C20C-A84B-955D-5B941210F62D}" type="presParOf" srcId="{C4A1B115-D002-4900-9868-0BD85A670A79}" destId="{17CF4F3F-3232-4298-9172-3EE3A32610BA}" srcOrd="0" destOrd="0" presId="urn:microsoft.com/office/officeart/2005/8/layout/hList1"/>
    <dgm:cxn modelId="{A080D003-ACAB-2D4A-9938-7CEFA9A562D7}" type="presParOf" srcId="{C4A1B115-D002-4900-9868-0BD85A670A79}" destId="{0C22C242-3CA0-4864-A3A3-E6FA32A4A8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A6F838-9DB3-4893-B142-862026BE05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5CF657-87CA-483C-A6D7-658729A9C25A}">
      <dgm:prSet phldrT="[Text]" custT="1"/>
      <dgm:spPr>
        <a:solidFill>
          <a:srgbClr val="005148"/>
        </a:solidFill>
        <a:ln w="12700">
          <a:solidFill>
            <a:srgbClr val="0033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 smtClean="0">
              <a:latin typeface="Franklin Gothic Medium" pitchFamily="34" charset="0"/>
            </a:rPr>
            <a:t>Globally Budgeted Institutions</a:t>
          </a:r>
          <a:endParaRPr lang="en-US" sz="2000" dirty="0">
            <a:latin typeface="Franklin Gothic Medium" pitchFamily="34" charset="0"/>
          </a:endParaRPr>
        </a:p>
      </dgm:t>
    </dgm:pt>
    <dgm:pt modelId="{96FBA0F5-86D4-4F2B-92A3-3911A85E9825}" type="parTrans" cxnId="{90E4D0A0-5768-441C-8A23-3FF32E2533B4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AB94B2EF-8661-4C8B-AE56-F3B7E785951C}" type="sibTrans" cxnId="{90E4D0A0-5768-441C-8A23-3FF32E2533B4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A200E667-76A7-4E2D-85A2-5C32C5DC2477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Hospitals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B22A3DE-776B-4AF4-B3E0-CD3EC509878C}" type="parTrans" cxnId="{B23DC3B7-004C-4960-BE44-3F64FC253FF5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7146C8F-2ED3-4FBD-BC02-7B41AA10DA60}" type="sibTrans" cxnId="{B23DC3B7-004C-4960-BE44-3F64FC253FF5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696CC663-9162-40B6-A868-A76B3B6B2BFB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Clinics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0F9DE6C-6B05-44E1-A359-6C371AC5510E}" type="parTrans" cxnId="{02354C52-0CC0-4C7B-895B-8B8C912401A3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BEE37B01-0E56-458B-9A8B-DC40FF1D4E42}" type="sibTrans" cxnId="{02354C52-0CC0-4C7B-895B-8B8C912401A3}">
      <dgm:prSet/>
      <dgm:spPr/>
      <dgm:t>
        <a:bodyPr/>
        <a:lstStyle/>
        <a:p>
          <a:endParaRPr lang="en-US" sz="2000">
            <a:latin typeface="Franklin Gothic Medium" pitchFamily="34" charset="0"/>
          </a:endParaRPr>
        </a:p>
      </dgm:t>
    </dgm:pt>
    <dgm:pt modelId="{932AC643-E75C-40D4-B0EE-674F9D5730EE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Home care agencies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55498F5F-C1E2-41C6-92E7-4107A8B4F10B}" type="parTrans" cxnId="{B9630CB8-70E7-4918-81AD-76CAFADA8A08}">
      <dgm:prSet/>
      <dgm:spPr/>
      <dgm:t>
        <a:bodyPr/>
        <a:lstStyle/>
        <a:p>
          <a:endParaRPr lang="en-US"/>
        </a:p>
      </dgm:t>
    </dgm:pt>
    <dgm:pt modelId="{FAC2159E-18E5-4116-BDC0-013C5F18B9BD}" type="sibTrans" cxnId="{B9630CB8-70E7-4918-81AD-76CAFADA8A08}">
      <dgm:prSet/>
      <dgm:spPr/>
      <dgm:t>
        <a:bodyPr/>
        <a:lstStyle/>
        <a:p>
          <a:endParaRPr lang="en-US"/>
        </a:p>
      </dgm:t>
    </dgm:pt>
    <dgm:pt modelId="{10204217-4F1F-4B06-820E-EF6E520C6D50}">
      <dgm:prSet phldrT="[Text]" custT="1"/>
      <dgm:spPr>
        <a:solidFill>
          <a:schemeClr val="bg1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Institutions with salaried physicians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1E9563B-67B3-4F6B-9524-D1300000AD61}" type="parTrans" cxnId="{C6F45034-9FD5-49AE-A2D7-582D2D692432}">
      <dgm:prSet/>
      <dgm:spPr/>
      <dgm:t>
        <a:bodyPr/>
        <a:lstStyle/>
        <a:p>
          <a:endParaRPr lang="en-US"/>
        </a:p>
      </dgm:t>
    </dgm:pt>
    <dgm:pt modelId="{49B6159D-F850-47AD-AEDE-927096689D2F}" type="sibTrans" cxnId="{C6F45034-9FD5-49AE-A2D7-582D2D692432}">
      <dgm:prSet/>
      <dgm:spPr/>
      <dgm:t>
        <a:bodyPr/>
        <a:lstStyle/>
        <a:p>
          <a:endParaRPr lang="en-US"/>
        </a:p>
      </dgm:t>
    </dgm:pt>
    <dgm:pt modelId="{9949E9D2-BB65-4999-B036-FDCC3E9D303F}" type="pres">
      <dgm:prSet presAssocID="{24A6F838-9DB3-4893-B142-862026BE05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E06E82-20B9-4BA0-95BB-20845A5D3FBE}" type="pres">
      <dgm:prSet presAssocID="{DE5CF657-87CA-483C-A6D7-658729A9C25A}" presName="composite" presStyleCnt="0"/>
      <dgm:spPr/>
    </dgm:pt>
    <dgm:pt modelId="{688B72DC-419D-4865-B962-576ECCDE94EF}" type="pres">
      <dgm:prSet presAssocID="{DE5CF657-87CA-483C-A6D7-658729A9C25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141E9-4B48-46AB-AE97-A16E4994E592}" type="pres">
      <dgm:prSet presAssocID="{DE5CF657-87CA-483C-A6D7-658729A9C25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3DC3B7-004C-4960-BE44-3F64FC253FF5}" srcId="{10204217-4F1F-4B06-820E-EF6E520C6D50}" destId="{A200E667-76A7-4E2D-85A2-5C32C5DC2477}" srcOrd="0" destOrd="0" parTransId="{7B22A3DE-776B-4AF4-B3E0-CD3EC509878C}" sibTransId="{B7146C8F-2ED3-4FBD-BC02-7B41AA10DA60}"/>
    <dgm:cxn modelId="{B9630CB8-70E7-4918-81AD-76CAFADA8A08}" srcId="{10204217-4F1F-4B06-820E-EF6E520C6D50}" destId="{932AC643-E75C-40D4-B0EE-674F9D5730EE}" srcOrd="2" destOrd="0" parTransId="{55498F5F-C1E2-41C6-92E7-4107A8B4F10B}" sibTransId="{FAC2159E-18E5-4116-BDC0-013C5F18B9BD}"/>
    <dgm:cxn modelId="{32FE006E-0A27-854A-A592-616C3619C784}" type="presOf" srcId="{DE5CF657-87CA-483C-A6D7-658729A9C25A}" destId="{688B72DC-419D-4865-B962-576ECCDE94EF}" srcOrd="0" destOrd="0" presId="urn:microsoft.com/office/officeart/2005/8/layout/hList1"/>
    <dgm:cxn modelId="{CF320DA8-9D20-B542-96C2-FEEC4560CDBD}" type="presOf" srcId="{24A6F838-9DB3-4893-B142-862026BE055E}" destId="{9949E9D2-BB65-4999-B036-FDCC3E9D303F}" srcOrd="0" destOrd="0" presId="urn:microsoft.com/office/officeart/2005/8/layout/hList1"/>
    <dgm:cxn modelId="{9B6DE70B-716C-F044-AFC5-0F6B85D447E5}" type="presOf" srcId="{A200E667-76A7-4E2D-85A2-5C32C5DC2477}" destId="{6AB141E9-4B48-46AB-AE97-A16E4994E592}" srcOrd="0" destOrd="1" presId="urn:microsoft.com/office/officeart/2005/8/layout/hList1"/>
    <dgm:cxn modelId="{90E4D0A0-5768-441C-8A23-3FF32E2533B4}" srcId="{24A6F838-9DB3-4893-B142-862026BE055E}" destId="{DE5CF657-87CA-483C-A6D7-658729A9C25A}" srcOrd="0" destOrd="0" parTransId="{96FBA0F5-86D4-4F2B-92A3-3911A85E9825}" sibTransId="{AB94B2EF-8661-4C8B-AE56-F3B7E785951C}"/>
    <dgm:cxn modelId="{02CBA482-AFDE-3641-B93D-A7B70CC36199}" type="presOf" srcId="{10204217-4F1F-4B06-820E-EF6E520C6D50}" destId="{6AB141E9-4B48-46AB-AE97-A16E4994E592}" srcOrd="0" destOrd="0" presId="urn:microsoft.com/office/officeart/2005/8/layout/hList1"/>
    <dgm:cxn modelId="{46647612-B595-4D48-A7C8-FC13705856CC}" type="presOf" srcId="{696CC663-9162-40B6-A868-A76B3B6B2BFB}" destId="{6AB141E9-4B48-46AB-AE97-A16E4994E592}" srcOrd="0" destOrd="2" presId="urn:microsoft.com/office/officeart/2005/8/layout/hList1"/>
    <dgm:cxn modelId="{02354C52-0CC0-4C7B-895B-8B8C912401A3}" srcId="{10204217-4F1F-4B06-820E-EF6E520C6D50}" destId="{696CC663-9162-40B6-A868-A76B3B6B2BFB}" srcOrd="1" destOrd="0" parTransId="{B0F9DE6C-6B05-44E1-A359-6C371AC5510E}" sibTransId="{BEE37B01-0E56-458B-9A8B-DC40FF1D4E42}"/>
    <dgm:cxn modelId="{C6F45034-9FD5-49AE-A2D7-582D2D692432}" srcId="{DE5CF657-87CA-483C-A6D7-658729A9C25A}" destId="{10204217-4F1F-4B06-820E-EF6E520C6D50}" srcOrd="0" destOrd="0" parTransId="{E1E9563B-67B3-4F6B-9524-D1300000AD61}" sibTransId="{49B6159D-F850-47AD-AEDE-927096689D2F}"/>
    <dgm:cxn modelId="{008154D0-F68B-8B41-876F-4CBEE23304DD}" type="presOf" srcId="{932AC643-E75C-40D4-B0EE-674F9D5730EE}" destId="{6AB141E9-4B48-46AB-AE97-A16E4994E592}" srcOrd="0" destOrd="3" presId="urn:microsoft.com/office/officeart/2005/8/layout/hList1"/>
    <dgm:cxn modelId="{6D1A2683-8BC8-D440-A5DF-880F181DDF19}" type="presParOf" srcId="{9949E9D2-BB65-4999-B036-FDCC3E9D303F}" destId="{38E06E82-20B9-4BA0-95BB-20845A5D3FBE}" srcOrd="0" destOrd="0" presId="urn:microsoft.com/office/officeart/2005/8/layout/hList1"/>
    <dgm:cxn modelId="{14738956-8C79-BD41-B6A4-78A164C08E16}" type="presParOf" srcId="{38E06E82-20B9-4BA0-95BB-20845A5D3FBE}" destId="{688B72DC-419D-4865-B962-576ECCDE94EF}" srcOrd="0" destOrd="0" presId="urn:microsoft.com/office/officeart/2005/8/layout/hList1"/>
    <dgm:cxn modelId="{27DBC3A9-F866-0D47-B40F-26B8ABADDC6D}" type="presParOf" srcId="{38E06E82-20B9-4BA0-95BB-20845A5D3FBE}" destId="{6AB141E9-4B48-46AB-AE97-A16E4994E5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F43B4-F4D5-B444-A192-748890CB16B1}">
      <dsp:nvSpPr>
        <dsp:cNvPr id="0" name=""/>
        <dsp:cNvSpPr/>
      </dsp:nvSpPr>
      <dsp:spPr>
        <a:xfrm>
          <a:off x="473345" y="0"/>
          <a:ext cx="1688273" cy="1950720"/>
        </a:xfrm>
        <a:prstGeom prst="upArrow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F6976-4054-AA45-8F56-134C05AE35D8}">
      <dsp:nvSpPr>
        <dsp:cNvPr id="0" name=""/>
        <dsp:cNvSpPr/>
      </dsp:nvSpPr>
      <dsp:spPr>
        <a:xfrm>
          <a:off x="1102730" y="0"/>
          <a:ext cx="1477692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102730" y="0"/>
        <a:ext cx="1477692" cy="1950720"/>
      </dsp:txXfrm>
    </dsp:sp>
    <dsp:sp modelId="{203C7326-F959-3249-B67B-4769EDBBA055}">
      <dsp:nvSpPr>
        <dsp:cNvPr id="0" name=""/>
        <dsp:cNvSpPr/>
      </dsp:nvSpPr>
      <dsp:spPr>
        <a:xfrm>
          <a:off x="734580" y="2113280"/>
          <a:ext cx="1688273" cy="1950720"/>
        </a:xfrm>
        <a:prstGeom prst="downArrow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0EDF7-2882-4647-9E36-8BC6738C8BDF}">
      <dsp:nvSpPr>
        <dsp:cNvPr id="0" name=""/>
        <dsp:cNvSpPr/>
      </dsp:nvSpPr>
      <dsp:spPr>
        <a:xfrm>
          <a:off x="1363965" y="2113280"/>
          <a:ext cx="1477692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363965" y="2113280"/>
        <a:ext cx="1477692" cy="19507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8FC84-F055-429B-815A-5E710E9B73DF}">
      <dsp:nvSpPr>
        <dsp:cNvPr id="0" name=""/>
        <dsp:cNvSpPr/>
      </dsp:nvSpPr>
      <dsp:spPr>
        <a:xfrm>
          <a:off x="0" y="16179"/>
          <a:ext cx="2086522" cy="806400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Fee for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Service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16179"/>
        <a:ext cx="2086522" cy="806400"/>
      </dsp:txXfrm>
    </dsp:sp>
    <dsp:sp modelId="{BA3BB07C-4F9B-4108-A6FB-CD0559637294}">
      <dsp:nvSpPr>
        <dsp:cNvPr id="0" name=""/>
        <dsp:cNvSpPr/>
      </dsp:nvSpPr>
      <dsp:spPr>
        <a:xfrm>
          <a:off x="0" y="822579"/>
          <a:ext cx="2086522" cy="1806210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Mandatory assignment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Simplified negotiated fee schedule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822579"/>
        <a:ext cx="2086522" cy="18062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D7941-6E14-524F-A39C-668325BEAFAB}">
      <dsp:nvSpPr>
        <dsp:cNvPr id="0" name=""/>
        <dsp:cNvSpPr/>
      </dsp:nvSpPr>
      <dsp:spPr>
        <a:xfrm rot="16200000">
          <a:off x="993858" y="-993858"/>
          <a:ext cx="2135845" cy="4123563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Excellent hospitals, empty beds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5400000">
        <a:off x="0" y="0"/>
        <a:ext cx="4123563" cy="1601884"/>
      </dsp:txXfrm>
    </dsp:sp>
    <dsp:sp modelId="{31566025-66F6-0543-93FB-3EECD7DCB9A2}">
      <dsp:nvSpPr>
        <dsp:cNvPr id="0" name=""/>
        <dsp:cNvSpPr/>
      </dsp:nvSpPr>
      <dsp:spPr>
        <a:xfrm>
          <a:off x="4123563" y="0"/>
          <a:ext cx="4123563" cy="2135845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Enough well-trained professionals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4123563" y="0"/>
        <a:ext cx="4123563" cy="1601884"/>
      </dsp:txXfrm>
    </dsp:sp>
    <dsp:sp modelId="{4C6E5AE3-CC87-2F40-AB9D-0EC68BF1809F}">
      <dsp:nvSpPr>
        <dsp:cNvPr id="0" name=""/>
        <dsp:cNvSpPr/>
      </dsp:nvSpPr>
      <dsp:spPr>
        <a:xfrm rot="10800000">
          <a:off x="0" y="2135845"/>
          <a:ext cx="4123563" cy="2135845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Superb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research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10800000">
        <a:off x="0" y="2669806"/>
        <a:ext cx="4123563" cy="1601884"/>
      </dsp:txXfrm>
    </dsp:sp>
    <dsp:sp modelId="{69C211AB-05CD-8F49-951B-E892B642C2E7}">
      <dsp:nvSpPr>
        <dsp:cNvPr id="0" name=""/>
        <dsp:cNvSpPr/>
      </dsp:nvSpPr>
      <dsp:spPr>
        <a:xfrm rot="5400000">
          <a:off x="5117421" y="1141986"/>
          <a:ext cx="2135845" cy="4123563"/>
        </a:xfrm>
        <a:prstGeom prst="round1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Current spending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is sufficient</a:t>
          </a:r>
          <a:endParaRPr lang="en-US" sz="32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 rot="-5400000">
        <a:off x="4123563" y="2669806"/>
        <a:ext cx="4123563" cy="1601884"/>
      </dsp:txXfrm>
    </dsp:sp>
    <dsp:sp modelId="{42BD81E7-D601-964C-B003-1A5190F01AA1}">
      <dsp:nvSpPr>
        <dsp:cNvPr id="0" name=""/>
        <dsp:cNvSpPr/>
      </dsp:nvSpPr>
      <dsp:spPr>
        <a:xfrm>
          <a:off x="1773132" y="1457399"/>
          <a:ext cx="4700861" cy="1356891"/>
        </a:xfrm>
        <a:prstGeom prst="roundRect">
          <a:avLst/>
        </a:prstGeom>
        <a:solidFill>
          <a:srgbClr val="005148"/>
        </a:solid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4400" kern="1200" dirty="0" smtClean="0">
              <a:solidFill>
                <a:srgbClr val="EBF1DD"/>
              </a:solidFill>
              <a:latin typeface="Franklin Gothic Medium"/>
              <a:cs typeface="Franklin Gothic Medium"/>
            </a:rPr>
            <a:t>We already have what it takes</a:t>
          </a:r>
          <a:endParaRPr lang="en-US" sz="4400" kern="1200" dirty="0">
            <a:solidFill>
              <a:srgbClr val="EBF1DD"/>
            </a:solidFill>
            <a:latin typeface="Franklin Gothic Medium"/>
            <a:cs typeface="Franklin Gothic Medium"/>
          </a:endParaRPr>
        </a:p>
      </dsp:txBody>
      <dsp:txXfrm>
        <a:off x="1839370" y="1523637"/>
        <a:ext cx="4568385" cy="1224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7D7A8-CD5C-D44D-A0F1-65E34C68B21F}">
      <dsp:nvSpPr>
        <dsp:cNvPr id="0" name=""/>
        <dsp:cNvSpPr/>
      </dsp:nvSpPr>
      <dsp:spPr>
        <a:xfrm>
          <a:off x="0" y="164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Franklin Gothic Medium"/>
              <a:cs typeface="Franklin Gothic Medium"/>
            </a:rPr>
            <a:t>Glaxo</a:t>
          </a:r>
          <a:r>
            <a:rPr lang="en-US" sz="2000" kern="1200" dirty="0" smtClean="0">
              <a:latin typeface="Franklin Gothic Medium"/>
              <a:cs typeface="Franklin Gothic Medium"/>
            </a:rPr>
            <a:t> – $3 Billion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53025"/>
        <a:ext cx="4093338" cy="675694"/>
      </dsp:txXfrm>
    </dsp:sp>
    <dsp:sp modelId="{078237D2-CE95-9649-87B1-D8EA15E8FDA3}">
      <dsp:nvSpPr>
        <dsp:cNvPr id="0" name=""/>
        <dsp:cNvSpPr/>
      </dsp:nvSpPr>
      <dsp:spPr>
        <a:xfrm>
          <a:off x="0" y="765272"/>
          <a:ext cx="4166444" cy="95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promotion (Paxil &amp; </a:t>
          </a:r>
          <a:r>
            <a:rPr lang="en-US" sz="2000" kern="1200" dirty="0" err="1" smtClean="0">
              <a:latin typeface="Franklin Gothic Book"/>
              <a:cs typeface="Franklin Gothic Book"/>
            </a:rPr>
            <a:t>Wellbutrin</a:t>
          </a:r>
          <a:r>
            <a:rPr lang="en-US" sz="2000" kern="1200" dirty="0" smtClean="0">
              <a:latin typeface="Franklin Gothic Book"/>
              <a:cs typeface="Franklin Gothic Book"/>
            </a:rPr>
            <a:t>)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Hiding safety problems (Avandia)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765272"/>
        <a:ext cx="4166444" cy="952200"/>
      </dsp:txXfrm>
    </dsp:sp>
    <dsp:sp modelId="{C8378E43-115A-0941-9ED4-48430172789F}">
      <dsp:nvSpPr>
        <dsp:cNvPr id="0" name=""/>
        <dsp:cNvSpPr/>
      </dsp:nvSpPr>
      <dsp:spPr>
        <a:xfrm>
          <a:off x="0" y="17174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Johnson &amp; Johnson - ~$2 Billion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1754025"/>
        <a:ext cx="4093338" cy="675694"/>
      </dsp:txXfrm>
    </dsp:sp>
    <dsp:sp modelId="{0465F770-D4C1-8648-BDC7-C7DFF80D2961}">
      <dsp:nvSpPr>
        <dsp:cNvPr id="0" name=""/>
        <dsp:cNvSpPr/>
      </dsp:nvSpPr>
      <dsp:spPr>
        <a:xfrm>
          <a:off x="0" y="2466272"/>
          <a:ext cx="4166444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Illegal marketing. Risperidal (multiple cases)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2466272"/>
        <a:ext cx="4166444" cy="662400"/>
      </dsp:txXfrm>
    </dsp:sp>
    <dsp:sp modelId="{4D4538D0-8BA4-5D4E-8645-F637FB10E525}">
      <dsp:nvSpPr>
        <dsp:cNvPr id="0" name=""/>
        <dsp:cNvSpPr/>
      </dsp:nvSpPr>
      <dsp:spPr>
        <a:xfrm>
          <a:off x="0" y="3128672"/>
          <a:ext cx="4166444" cy="74880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Abbott -- $1.5 Billion 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6553" y="3165225"/>
        <a:ext cx="4093338" cy="675694"/>
      </dsp:txXfrm>
    </dsp:sp>
    <dsp:sp modelId="{2FFFF071-76D3-A34C-8D91-95B1B97E8C5B}">
      <dsp:nvSpPr>
        <dsp:cNvPr id="0" name=""/>
        <dsp:cNvSpPr/>
      </dsp:nvSpPr>
      <dsp:spPr>
        <a:xfrm>
          <a:off x="0" y="3877472"/>
          <a:ext cx="4166444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Illegal marketing, Depakote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3877472"/>
        <a:ext cx="4166444" cy="662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1BC9F-D55B-CC4A-8F69-488CEE7F57AF}">
      <dsp:nvSpPr>
        <dsp:cNvPr id="0" name=""/>
        <dsp:cNvSpPr/>
      </dsp:nvSpPr>
      <dsp:spPr>
        <a:xfrm>
          <a:off x="0" y="0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Amgen – $762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37467"/>
        <a:ext cx="4091510" cy="692586"/>
      </dsp:txXfrm>
    </dsp:sp>
    <dsp:sp modelId="{C964C52B-2F5F-264C-96AC-6D0A10855C36}">
      <dsp:nvSpPr>
        <dsp:cNvPr id="0" name=""/>
        <dsp:cNvSpPr/>
      </dsp:nvSpPr>
      <dsp:spPr>
        <a:xfrm>
          <a:off x="0" y="797681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marketing, </a:t>
          </a:r>
          <a:r>
            <a:rPr lang="en-US" sz="2000" kern="1200" dirty="0" err="1" smtClean="0">
              <a:latin typeface="Franklin Gothic Book"/>
              <a:cs typeface="Franklin Gothic Book"/>
            </a:rPr>
            <a:t>Aranesp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797681"/>
        <a:ext cx="4166444" cy="678960"/>
      </dsp:txXfrm>
    </dsp:sp>
    <dsp:sp modelId="{6D6D75BF-B7E8-E244-87A0-4FC55FBDEEAE}">
      <dsp:nvSpPr>
        <dsp:cNvPr id="0" name=""/>
        <dsp:cNvSpPr/>
      </dsp:nvSpPr>
      <dsp:spPr>
        <a:xfrm>
          <a:off x="0" y="1250466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Merck – $322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1287933"/>
        <a:ext cx="4091510" cy="692586"/>
      </dsp:txXfrm>
    </dsp:sp>
    <dsp:sp modelId="{79489244-1CFA-834C-87E4-CDD1CEB7233E}">
      <dsp:nvSpPr>
        <dsp:cNvPr id="0" name=""/>
        <dsp:cNvSpPr/>
      </dsp:nvSpPr>
      <dsp:spPr>
        <a:xfrm>
          <a:off x="0" y="2026685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Illegal marketing, </a:t>
          </a:r>
          <a:r>
            <a:rPr lang="en-US" sz="2000" kern="1200" dirty="0" err="1" smtClean="0">
              <a:latin typeface="Franklin Gothic Book"/>
              <a:cs typeface="Franklin Gothic Book"/>
            </a:rPr>
            <a:t>Vioxx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2026685"/>
        <a:ext cx="4166444" cy="678960"/>
      </dsp:txXfrm>
    </dsp:sp>
    <dsp:sp modelId="{AB5676E8-C06A-C242-BC1A-BC5B06E5A030}">
      <dsp:nvSpPr>
        <dsp:cNvPr id="0" name=""/>
        <dsp:cNvSpPr/>
      </dsp:nvSpPr>
      <dsp:spPr>
        <a:xfrm>
          <a:off x="0" y="2566464"/>
          <a:ext cx="4166444" cy="76752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Franklin Gothic Medium"/>
              <a:cs typeface="Franklin Gothic Medium"/>
            </a:rPr>
            <a:t>Sanofi</a:t>
          </a:r>
          <a:r>
            <a:rPr lang="en-US" sz="2000" kern="1200" dirty="0" smtClean="0">
              <a:latin typeface="Franklin Gothic Medium"/>
              <a:cs typeface="Franklin Gothic Medium"/>
            </a:rPr>
            <a:t> – $109 Million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7467" y="2603931"/>
        <a:ext cx="4091510" cy="692586"/>
      </dsp:txXfrm>
    </dsp:sp>
    <dsp:sp modelId="{B8BF8061-67FE-1845-BF65-5FF2DE180E55}">
      <dsp:nvSpPr>
        <dsp:cNvPr id="0" name=""/>
        <dsp:cNvSpPr/>
      </dsp:nvSpPr>
      <dsp:spPr>
        <a:xfrm>
          <a:off x="0" y="3368782"/>
          <a:ext cx="4166444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Physician kickbacks for </a:t>
          </a:r>
          <a:r>
            <a:rPr lang="en-US" sz="2000" kern="1200" dirty="0" err="1" smtClean="0">
              <a:latin typeface="Franklin Gothic Book"/>
              <a:cs typeface="Franklin Gothic Book"/>
            </a:rPr>
            <a:t>Hyalgan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368782"/>
        <a:ext cx="4166444" cy="678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72616-701E-7947-AB4D-A49327D1894D}">
      <dsp:nvSpPr>
        <dsp:cNvPr id="0" name=""/>
        <dsp:cNvSpPr/>
      </dsp:nvSpPr>
      <dsp:spPr>
        <a:xfrm>
          <a:off x="0" y="0"/>
          <a:ext cx="8010769" cy="222552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Franklin Gothic Book"/>
              <a:cs typeface="Franklin Gothic Book"/>
            </a:rPr>
            <a:t>More ACOs are provider-based (so far) </a:t>
          </a:r>
          <a:endParaRPr lang="en-US" sz="3200" kern="1200">
            <a:latin typeface="Franklin Gothic Book"/>
            <a:cs typeface="Franklin Gothic Book"/>
          </a:endParaRPr>
        </a:p>
      </dsp:txBody>
      <dsp:txXfrm>
        <a:off x="1824706" y="0"/>
        <a:ext cx="6186062" cy="2225524"/>
      </dsp:txXfrm>
    </dsp:sp>
    <dsp:sp modelId="{92544474-73E4-A449-9D8F-5ACB1A655C74}">
      <dsp:nvSpPr>
        <dsp:cNvPr id="0" name=""/>
        <dsp:cNvSpPr/>
      </dsp:nvSpPr>
      <dsp:spPr>
        <a:xfrm>
          <a:off x="222552" y="222552"/>
          <a:ext cx="1602153" cy="17804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7331A7-4108-D246-81C3-903AB6796923}">
      <dsp:nvSpPr>
        <dsp:cNvPr id="0" name=""/>
        <dsp:cNvSpPr/>
      </dsp:nvSpPr>
      <dsp:spPr>
        <a:xfrm>
          <a:off x="0" y="2448076"/>
          <a:ext cx="8010769" cy="2225524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Franklin Gothic Book"/>
              <a:cs typeface="Franklin Gothic Book"/>
            </a:rPr>
            <a:t>Patients mostly not aware they’re in an ACO</a:t>
          </a:r>
          <a:endParaRPr lang="en-US" sz="3200" kern="1200">
            <a:latin typeface="Franklin Gothic Book"/>
            <a:cs typeface="Franklin Gothic Book"/>
          </a:endParaRPr>
        </a:p>
      </dsp:txBody>
      <dsp:txXfrm>
        <a:off x="1824706" y="2448076"/>
        <a:ext cx="6186062" cy="2225524"/>
      </dsp:txXfrm>
    </dsp:sp>
    <dsp:sp modelId="{79FAF487-A6B6-9C44-B635-E0F4565F788A}">
      <dsp:nvSpPr>
        <dsp:cNvPr id="0" name=""/>
        <dsp:cNvSpPr/>
      </dsp:nvSpPr>
      <dsp:spPr>
        <a:xfrm>
          <a:off x="222552" y="2670628"/>
          <a:ext cx="1602153" cy="17804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B3B5F-E6C6-5343-A4FD-92BC2F973FCB}">
      <dsp:nvSpPr>
        <dsp:cNvPr id="0" name=""/>
        <dsp:cNvSpPr/>
      </dsp:nvSpPr>
      <dsp:spPr>
        <a:xfrm>
          <a:off x="4643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Employer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7172" y="426938"/>
        <a:ext cx="1800061" cy="724148"/>
      </dsp:txXfrm>
    </dsp:sp>
    <dsp:sp modelId="{44EB8CDD-9A9E-F44E-83B9-8EF93B1DE165}">
      <dsp:nvSpPr>
        <dsp:cNvPr id="0" name=""/>
        <dsp:cNvSpPr/>
      </dsp:nvSpPr>
      <dsp:spPr>
        <a:xfrm>
          <a:off x="174946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49463" y="711663"/>
        <a:ext cx="429801" cy="154698"/>
      </dsp:txXfrm>
    </dsp:sp>
    <dsp:sp modelId="{CCB5869E-13E8-AA42-8A62-032E4AF2EFFC}">
      <dsp:nvSpPr>
        <dsp:cNvPr id="0" name=""/>
        <dsp:cNvSpPr/>
      </dsp:nvSpPr>
      <dsp:spPr>
        <a:xfrm>
          <a:off x="2265617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2288146" y="426938"/>
        <a:ext cx="1800061" cy="724148"/>
      </dsp:txXfrm>
    </dsp:sp>
    <dsp:sp modelId="{CAA51819-DBE1-8C4B-AC1D-C7D71E2B8F00}">
      <dsp:nvSpPr>
        <dsp:cNvPr id="0" name=""/>
        <dsp:cNvSpPr/>
      </dsp:nvSpPr>
      <dsp:spPr>
        <a:xfrm>
          <a:off x="4010438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010438" y="711663"/>
        <a:ext cx="429801" cy="154698"/>
      </dsp:txXfrm>
    </dsp:sp>
    <dsp:sp modelId="{7ABDE3CF-43AF-704B-A86A-C6770A1BF125}">
      <dsp:nvSpPr>
        <dsp:cNvPr id="0" name=""/>
        <dsp:cNvSpPr/>
      </dsp:nvSpPr>
      <dsp:spPr>
        <a:xfrm>
          <a:off x="4526592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Individual mandate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549121" y="426938"/>
        <a:ext cx="1800061" cy="724148"/>
      </dsp:txXfrm>
    </dsp:sp>
    <dsp:sp modelId="{7E3F8F8E-3CEB-6943-BFCE-5CF4A10654BE}">
      <dsp:nvSpPr>
        <dsp:cNvPr id="0" name=""/>
        <dsp:cNvSpPr/>
      </dsp:nvSpPr>
      <dsp:spPr>
        <a:xfrm>
          <a:off x="6271413" y="660097"/>
          <a:ext cx="507150" cy="2578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271413" y="711663"/>
        <a:ext cx="429801" cy="154698"/>
      </dsp:txXfrm>
    </dsp:sp>
    <dsp:sp modelId="{1BE2F959-99BD-8E4D-A2D2-F9185F79875A}">
      <dsp:nvSpPr>
        <dsp:cNvPr id="0" name=""/>
        <dsp:cNvSpPr/>
      </dsp:nvSpPr>
      <dsp:spPr>
        <a:xfrm>
          <a:off x="6787566" y="404409"/>
          <a:ext cx="1845119" cy="76920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Book"/>
              <a:cs typeface="Franklin Gothic Book"/>
            </a:rPr>
            <a:t>Affordable Care Act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6810095" y="426938"/>
        <a:ext cx="1800061" cy="7241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3DD86-87AA-8A46-A9FB-B35771C41635}">
      <dsp:nvSpPr>
        <dsp:cNvPr id="0" name=""/>
        <dsp:cNvSpPr/>
      </dsp:nvSpPr>
      <dsp:spPr>
        <a:xfrm rot="5400000">
          <a:off x="5199070" y="-2422044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28,000 of pre-ACA’s 42,000 uninsured </a:t>
          </a:r>
          <a:endParaRPr lang="en-US" sz="2000" kern="120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72,000 pre-ACA insured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146232"/>
        <a:ext cx="5844068" cy="747979"/>
      </dsp:txXfrm>
    </dsp:sp>
    <dsp:sp modelId="{D0998905-E6B5-7A45-9F28-1E926F2F7B98}">
      <dsp:nvSpPr>
        <dsp:cNvPr id="0" name=""/>
        <dsp:cNvSpPr/>
      </dsp:nvSpPr>
      <dsp:spPr>
        <a:xfrm>
          <a:off x="0" y="2154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100,000 Exchange users expected 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50580" y="52734"/>
        <a:ext cx="2772540" cy="934974"/>
      </dsp:txXfrm>
    </dsp:sp>
    <dsp:sp modelId="{FF49A9C9-8C2E-864B-A6C4-AB03CAD2164C}">
      <dsp:nvSpPr>
        <dsp:cNvPr id="0" name=""/>
        <dsp:cNvSpPr/>
      </dsp:nvSpPr>
      <dsp:spPr>
        <a:xfrm rot="5400000">
          <a:off x="5199070" y="-1334103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it-IT" sz="2000" kern="1200" dirty="0" smtClean="0">
              <a:latin typeface="Franklin Gothic Book"/>
              <a:cs typeface="Franklin Gothic Book"/>
            </a:rPr>
            <a:t>$1,700 per </a:t>
          </a:r>
          <a:r>
            <a:rPr lang="it-IT" sz="2000" kern="1200" dirty="0" err="1" smtClean="0">
              <a:latin typeface="Franklin Gothic Book"/>
              <a:cs typeface="Franklin Gothic Book"/>
            </a:rPr>
            <a:t>user</a:t>
          </a:r>
          <a:endParaRPr lang="it-IT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$6,071 per newly insured person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1234173"/>
        <a:ext cx="5844068" cy="747979"/>
      </dsp:txXfrm>
    </dsp:sp>
    <dsp:sp modelId="{56C3DEC1-852E-804D-A7FA-2AD91AAB5DD7}">
      <dsp:nvSpPr>
        <dsp:cNvPr id="0" name=""/>
        <dsp:cNvSpPr/>
      </dsp:nvSpPr>
      <dsp:spPr>
        <a:xfrm>
          <a:off x="0" y="1090095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$170 million initial cost of Exchange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1140675"/>
        <a:ext cx="2772540" cy="934974"/>
      </dsp:txXfrm>
    </dsp:sp>
    <dsp:sp modelId="{2971132D-CAFB-2C47-BAA7-7576820EED0B}">
      <dsp:nvSpPr>
        <dsp:cNvPr id="0" name=""/>
        <dsp:cNvSpPr/>
      </dsp:nvSpPr>
      <dsp:spPr>
        <a:xfrm rot="5400000">
          <a:off x="5199070" y="-246162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it-IT" sz="2000" kern="1200" smtClean="0">
              <a:latin typeface="Franklin Gothic Book"/>
              <a:cs typeface="Franklin Gothic Book"/>
            </a:rPr>
            <a:t>Exchange cost 2015 – 2018</a:t>
          </a:r>
          <a:endParaRPr lang="it-IT" sz="2000" kern="1200">
            <a:latin typeface="Franklin Gothic Book"/>
            <a:cs typeface="Franklin Gothic Book"/>
          </a:endParaRPr>
        </a:p>
      </dsp:txBody>
      <dsp:txXfrm rot="-5400000">
        <a:off x="2671258" y="2322114"/>
        <a:ext cx="5844068" cy="747979"/>
      </dsp:txXfrm>
    </dsp:sp>
    <dsp:sp modelId="{5423F68D-4AB9-B84C-864E-CD5BC3397A0E}">
      <dsp:nvSpPr>
        <dsp:cNvPr id="0" name=""/>
        <dsp:cNvSpPr/>
      </dsp:nvSpPr>
      <dsp:spPr>
        <a:xfrm>
          <a:off x="0" y="2178036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$92 million 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2228616"/>
        <a:ext cx="2772540" cy="934974"/>
      </dsp:txXfrm>
    </dsp:sp>
    <dsp:sp modelId="{5AD56FAE-5B67-334B-A9A2-1F48C2CF2B64}">
      <dsp:nvSpPr>
        <dsp:cNvPr id="0" name=""/>
        <dsp:cNvSpPr/>
      </dsp:nvSpPr>
      <dsp:spPr>
        <a:xfrm rot="5400000">
          <a:off x="5199070" y="841779"/>
          <a:ext cx="828907" cy="5884532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Additional costs (over 5 years) for integrated eligibility system, staffing, operations, etc.</a:t>
          </a:r>
          <a:endParaRPr lang="en-US" sz="2000" kern="1200" dirty="0">
            <a:latin typeface="Franklin Gothic Book"/>
            <a:cs typeface="Franklin Gothic Book"/>
          </a:endParaRPr>
        </a:p>
      </dsp:txBody>
      <dsp:txXfrm rot="-5400000">
        <a:off x="2671258" y="3410055"/>
        <a:ext cx="5844068" cy="747979"/>
      </dsp:txXfrm>
    </dsp:sp>
    <dsp:sp modelId="{35ACBD04-B4FF-0341-902E-FE82753C8E58}">
      <dsp:nvSpPr>
        <dsp:cNvPr id="0" name=""/>
        <dsp:cNvSpPr/>
      </dsp:nvSpPr>
      <dsp:spPr>
        <a:xfrm>
          <a:off x="0" y="3265978"/>
          <a:ext cx="2873700" cy="1036134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$218 million</a:t>
          </a:r>
          <a:endParaRPr lang="en-US" sz="2400" kern="1200">
            <a:latin typeface="Franklin Gothic Medium"/>
            <a:cs typeface="Franklin Gothic Medium"/>
          </a:endParaRPr>
        </a:p>
      </dsp:txBody>
      <dsp:txXfrm>
        <a:off x="50580" y="3316558"/>
        <a:ext cx="2772540" cy="9349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92FEE-814F-4B44-8887-15F05353284F}">
      <dsp:nvSpPr>
        <dsp:cNvPr id="0" name=""/>
        <dsp:cNvSpPr/>
      </dsp:nvSpPr>
      <dsp:spPr>
        <a:xfrm>
          <a:off x="0" y="0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Hospitals remain privately owned.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34388" y="34388"/>
        <a:ext cx="5960433" cy="1105313"/>
      </dsp:txXfrm>
    </dsp:sp>
    <dsp:sp modelId="{CAFFA576-037D-414A-8F6D-2C66E2A04F41}">
      <dsp:nvSpPr>
        <dsp:cNvPr id="0" name=""/>
        <dsp:cNvSpPr/>
      </dsp:nvSpPr>
      <dsp:spPr>
        <a:xfrm>
          <a:off x="637708" y="1369771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Negotiated global budget for operating costs. Operating funds cannot be diverted to capital.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672096" y="1404159"/>
        <a:ext cx="5757724" cy="1105313"/>
      </dsp:txXfrm>
    </dsp:sp>
    <dsp:sp modelId="{AC482606-6A7D-4754-8A52-0CC72205FAC0}">
      <dsp:nvSpPr>
        <dsp:cNvPr id="0" name=""/>
        <dsp:cNvSpPr/>
      </dsp:nvSpPr>
      <dsp:spPr>
        <a:xfrm>
          <a:off x="1275417" y="2739542"/>
          <a:ext cx="7227368" cy="117408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Franklin Gothic Book"/>
              <a:cs typeface="Franklin Gothic Book"/>
            </a:rPr>
            <a:t>Capital purchases/expansion budgeted separately based on health planning goals.</a:t>
          </a:r>
          <a:endParaRPr lang="en-US" sz="2400" kern="1200" dirty="0">
            <a:solidFill>
              <a:schemeClr val="bg1"/>
            </a:solidFill>
            <a:latin typeface="Franklin Gothic Book"/>
            <a:cs typeface="Franklin Gothic Book"/>
          </a:endParaRPr>
        </a:p>
      </dsp:txBody>
      <dsp:txXfrm>
        <a:off x="1309805" y="2773930"/>
        <a:ext cx="5757724" cy="1105313"/>
      </dsp:txXfrm>
    </dsp:sp>
    <dsp:sp modelId="{8FAD9C22-BF94-4969-92B4-96D7B7938DD1}">
      <dsp:nvSpPr>
        <dsp:cNvPr id="0" name=""/>
        <dsp:cNvSpPr/>
      </dsp:nvSpPr>
      <dsp:spPr>
        <a:xfrm>
          <a:off x="6464209" y="890351"/>
          <a:ext cx="763158" cy="763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Franklin Gothic Medium" pitchFamily="34" charset="0"/>
          </a:endParaRPr>
        </a:p>
      </dsp:txBody>
      <dsp:txXfrm>
        <a:off x="6635920" y="890351"/>
        <a:ext cx="419736" cy="574276"/>
      </dsp:txXfrm>
    </dsp:sp>
    <dsp:sp modelId="{35F59A00-6D4F-4E87-B4B2-56CE543F4270}">
      <dsp:nvSpPr>
        <dsp:cNvPr id="0" name=""/>
        <dsp:cNvSpPr/>
      </dsp:nvSpPr>
      <dsp:spPr>
        <a:xfrm>
          <a:off x="7101918" y="2252295"/>
          <a:ext cx="763158" cy="763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rnd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Franklin Gothic Medium" pitchFamily="34" charset="0"/>
          </a:endParaRPr>
        </a:p>
      </dsp:txBody>
      <dsp:txXfrm>
        <a:off x="7273629" y="2252295"/>
        <a:ext cx="419736" cy="5742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F4F3F-3232-4298-9172-3EE3A32610BA}">
      <dsp:nvSpPr>
        <dsp:cNvPr id="0" name=""/>
        <dsp:cNvSpPr/>
      </dsp:nvSpPr>
      <dsp:spPr>
        <a:xfrm>
          <a:off x="0" y="19807"/>
          <a:ext cx="3216015" cy="1065600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Capitation for Institutions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With Salaried Docs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19807"/>
        <a:ext cx="3216015" cy="1065600"/>
      </dsp:txXfrm>
    </dsp:sp>
    <dsp:sp modelId="{0C22C242-3CA0-4864-A3A3-E6FA32A4A826}">
      <dsp:nvSpPr>
        <dsp:cNvPr id="0" name=""/>
        <dsp:cNvSpPr/>
      </dsp:nvSpPr>
      <dsp:spPr>
        <a:xfrm>
          <a:off x="0" y="1085407"/>
          <a:ext cx="3216015" cy="3199297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No selective enrollment period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Free disenrollment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Capitation for operating costs, not capital purchases, profits or doc incentives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Inpatient care under hospital’s global budgets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1085407"/>
        <a:ext cx="3216015" cy="31992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B72DC-419D-4865-B962-576ECCDE94EF}">
      <dsp:nvSpPr>
        <dsp:cNvPr id="0" name=""/>
        <dsp:cNvSpPr/>
      </dsp:nvSpPr>
      <dsp:spPr>
        <a:xfrm>
          <a:off x="0" y="24192"/>
          <a:ext cx="2349217" cy="939686"/>
        </a:xfrm>
        <a:prstGeom prst="rect">
          <a:avLst/>
        </a:prstGeom>
        <a:solidFill>
          <a:srgbClr val="005148"/>
        </a:solidFill>
        <a:ln w="12700" cap="flat" cmpd="thickThin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>
              <a:latin typeface="Franklin Gothic Medium" pitchFamily="34" charset="0"/>
            </a:rPr>
            <a:t>Globally Budgeted Institutions</a:t>
          </a:r>
          <a:endParaRPr lang="en-US" sz="2000" kern="1200" dirty="0">
            <a:latin typeface="Franklin Gothic Medium" pitchFamily="34" charset="0"/>
          </a:endParaRPr>
        </a:p>
      </dsp:txBody>
      <dsp:txXfrm>
        <a:off x="0" y="24192"/>
        <a:ext cx="2349217" cy="939686"/>
      </dsp:txXfrm>
    </dsp:sp>
    <dsp:sp modelId="{6AB141E9-4B48-46AB-AE97-A16E4994E592}">
      <dsp:nvSpPr>
        <dsp:cNvPr id="0" name=""/>
        <dsp:cNvSpPr/>
      </dsp:nvSpPr>
      <dsp:spPr>
        <a:xfrm>
          <a:off x="0" y="963878"/>
          <a:ext cx="2349217" cy="2854800"/>
        </a:xfrm>
        <a:prstGeom prst="rect">
          <a:avLst/>
        </a:prstGeom>
        <a:solidFill>
          <a:schemeClr val="bg1"/>
        </a:solidFill>
        <a:ln w="127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Institutions with salaried physicians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Hospitals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Clinics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Home care agencies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963878"/>
        <a:ext cx="2349217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0.57865</cdr:x>
      <cdr:y>0.89729</cdr:y>
    </cdr:from>
    <cdr:to>
      <cdr:x>0.62597</cdr:x>
      <cdr:y>0.97252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785223" y="3691984"/>
          <a:ext cx="309514" cy="309514"/>
        </a:xfrm>
        <a:prstGeom xmlns:a="http://schemas.openxmlformats.org/drawingml/2006/main" prst="rect">
          <a:avLst/>
        </a:prstGeom>
        <a:solidFill xmlns:a="http://schemas.openxmlformats.org/drawingml/2006/main">
          <a:srgbClr val="800000"/>
        </a:solidFill>
        <a:ln xmlns:a="http://schemas.openxmlformats.org/drawingml/2006/main" w="9525" cmpd="sng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0.21871</cdr:x>
      <cdr:y>0.89729</cdr:y>
    </cdr:from>
    <cdr:to>
      <cdr:x>0.26603</cdr:x>
      <cdr:y>0.97252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430668" y="3691984"/>
          <a:ext cx="309514" cy="3095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50000"/>
          </a:schemeClr>
        </a:solidFill>
        <a:ln xmlns:a="http://schemas.openxmlformats.org/drawingml/2006/main" w="9525" cmpd="sng">
          <a:solidFill>
            <a:srgbClr val="00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11/27/13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/>
              <a:pPr/>
              <a:t>9</a:t>
            </a:fld>
            <a:endParaRPr lang="en-US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14079FD-2CA3-4EE2-B67E-854A777A1B7B}" type="slidenum">
              <a:rPr lang="en-US" sz="1200">
                <a:latin typeface="Arial" pitchFamily="34" charset="0"/>
              </a:rPr>
              <a:pPr algn="r" eaLnBrk="1" hangingPunct="1"/>
              <a:t>9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54C0E5-1631-EF41-B43B-7B000B48C6D9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14079FD-2CA3-4EE2-B67E-854A777A1B7B}" type="slidenum">
              <a:rPr lang="en-US" sz="1200">
                <a:latin typeface="Arial" pitchFamily="34" charset="0"/>
              </a:rPr>
              <a:pPr algn="r" eaLnBrk="1" hangingPunct="1"/>
              <a:t>10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071C5E-C0C3-5840-9B92-BD148DBD3B1E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317E6-000B-4C80-A04F-E0BC18A76F4E}" type="slidenum">
              <a:rPr lang="en-US"/>
              <a:pPr/>
              <a:t>68</a:t>
            </a:fld>
            <a:endParaRPr lang="en-US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Text Box 2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9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/>
              <a:t>Average Annual Employer-Based Family Health Insurance Premiums, Massachusetts And The United States, 1996–2011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7FFA2B-061A-A54C-8A8A-DFE1769E76DC}" type="slidenum">
              <a:rPr lang="en-US" sz="1200"/>
              <a:pPr/>
              <a:t>93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023468"/>
            <a:ext cx="9144000" cy="834532"/>
          </a:xfrm>
          <a:prstGeom prst="rect">
            <a:avLst/>
          </a:prstGeom>
          <a:gradFill>
            <a:gsLst>
              <a:gs pos="27000">
                <a:srgbClr val="55A190"/>
              </a:gs>
              <a:gs pos="50000">
                <a:srgbClr val="009673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NHP-logo.jpg"/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13937D"/>
              </a:clrFrom>
              <a:clrTo>
                <a:srgbClr val="1393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874" r="1299" b="13720"/>
          <a:stretch/>
        </p:blipFill>
        <p:spPr>
          <a:xfrm>
            <a:off x="-1" y="6023468"/>
            <a:ext cx="3964503" cy="8345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7.xml"/></Relationships>
</file>

<file path=ppt/slides/_rels/slide112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9.xml"/><Relationship Id="rId12" Type="http://schemas.openxmlformats.org/officeDocument/2006/relationships/diagramData" Target="../diagrams/data10.xml"/><Relationship Id="rId13" Type="http://schemas.openxmlformats.org/officeDocument/2006/relationships/diagramLayout" Target="../diagrams/layout10.xml"/><Relationship Id="rId14" Type="http://schemas.openxmlformats.org/officeDocument/2006/relationships/diagramQuickStyle" Target="../diagrams/quickStyle10.xml"/><Relationship Id="rId15" Type="http://schemas.openxmlformats.org/officeDocument/2006/relationships/diagramColors" Target="../diagrams/colors10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8.xml"/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diagramData" Target="../diagrams/data9.xml"/><Relationship Id="rId8" Type="http://schemas.openxmlformats.org/officeDocument/2006/relationships/diagramLayout" Target="../diagrams/layout9.xml"/><Relationship Id="rId9" Type="http://schemas.openxmlformats.org/officeDocument/2006/relationships/diagramQuickStyle" Target="../diagrams/quickStyle9.xml"/><Relationship Id="rId10" Type="http://schemas.openxmlformats.org/officeDocument/2006/relationships/diagramColors" Target="../diagrams/colors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4.xml"/><Relationship Id="rId3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6.xml"/><Relationship Id="rId3" Type="http://schemas.openxmlformats.org/officeDocument/2006/relationships/chart" Target="../charts/char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0.xml"/><Relationship Id="rId3" Type="http://schemas.openxmlformats.org/officeDocument/2006/relationships/chart" Target="../charts/char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2.xml"/><Relationship Id="rId3" Type="http://schemas.openxmlformats.org/officeDocument/2006/relationships/chart" Target="../charts/chart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png"/><Relationship Id="rId13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hyperlink" Target="http://www.enigmaticparadox.com/images/ObamaFingerDec6.jpg" TargetMode="External"/><Relationship Id="rId9" Type="http://schemas.openxmlformats.org/officeDocument/2006/relationships/image" Target="../media/image27.jpeg"/><Relationship Id="rId10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8.xml"/><Relationship Id="rId3" Type="http://schemas.openxmlformats.org/officeDocument/2006/relationships/chart" Target="../charts/chart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0173" y="4111994"/>
            <a:ext cx="76836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We are a </a:t>
            </a:r>
            <a:r>
              <a:rPr lang="en-US" sz="2000" dirty="0">
                <a:latin typeface="Franklin Gothic Book"/>
                <a:cs typeface="Franklin Gothic Book"/>
              </a:rPr>
              <a:t>non-profit </a:t>
            </a:r>
            <a:r>
              <a:rPr lang="en-US" sz="2000" dirty="0" smtClean="0">
                <a:latin typeface="Franklin Gothic Book"/>
                <a:cs typeface="Franklin Gothic Book"/>
              </a:rPr>
              <a:t>research </a:t>
            </a:r>
            <a:r>
              <a:rPr lang="en-US" sz="2000" dirty="0">
                <a:latin typeface="Franklin Gothic Book"/>
                <a:cs typeface="Franklin Gothic Book"/>
              </a:rPr>
              <a:t>and education organization </a:t>
            </a:r>
            <a:r>
              <a:rPr lang="en-US" sz="2000" dirty="0" smtClean="0">
                <a:latin typeface="Franklin Gothic Book"/>
                <a:cs typeface="Franklin Gothic Book"/>
              </a:rPr>
              <a:t>of 18,000 </a:t>
            </a:r>
            <a:r>
              <a:rPr lang="en-US" sz="2000" dirty="0">
                <a:latin typeface="Franklin Gothic Book"/>
                <a:cs typeface="Franklin Gothic Book"/>
              </a:rPr>
              <a:t>physicians, medical students </a:t>
            </a:r>
            <a:r>
              <a:rPr lang="en-US" sz="2000" dirty="0" smtClean="0">
                <a:latin typeface="Franklin Gothic Book"/>
                <a:cs typeface="Franklin Gothic Book"/>
              </a:rPr>
              <a:t>and </a:t>
            </a:r>
            <a:r>
              <a:rPr lang="en-US" sz="2000" dirty="0">
                <a:latin typeface="Franklin Gothic Book"/>
                <a:cs typeface="Franklin Gothic Book"/>
              </a:rPr>
              <a:t>health professionals </a:t>
            </a:r>
            <a:r>
              <a:rPr lang="en-US" sz="2000" dirty="0" smtClean="0">
                <a:latin typeface="Franklin Gothic Book"/>
                <a:cs typeface="Franklin Gothic Book"/>
              </a:rPr>
              <a:t>who support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single</a:t>
            </a:r>
            <a:r>
              <a:rPr lang="en-US" sz="2000" dirty="0">
                <a:latin typeface="Franklin Gothic Book"/>
                <a:cs typeface="Franklin Gothic Book"/>
              </a:rPr>
              <a:t>-payer national health insurance.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Physicians for a </a:t>
            </a:r>
            <a:br>
              <a:rPr lang="en-US" dirty="0" smtClean="0"/>
            </a:br>
            <a:r>
              <a:rPr lang="en-US" dirty="0" smtClean="0"/>
              <a:t>National Health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3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973986" y="6212856"/>
            <a:ext cx="5093648" cy="53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Source: NEJM May 2 2013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Note: Catastrophic medical costs = out-of-pocket spending &gt;30% of income </a:t>
            </a: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Depression = screened positive for depression on PHQ8 </a:t>
            </a:r>
            <a:endParaRPr lang="en-GB" sz="1200" dirty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/>
              <a:t>Medicaid Helps</a:t>
            </a:r>
            <a:br>
              <a:rPr lang="en-US" sz="5300" dirty="0" smtClean="0"/>
            </a:br>
            <a:r>
              <a:rPr lang="en-US" sz="2200" dirty="0" smtClean="0"/>
              <a:t>A randomized controlled trial in Oregon</a:t>
            </a:r>
            <a:endParaRPr lang="en-US" sz="2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93476789"/>
              </p:ext>
            </p:extLst>
          </p:nvPr>
        </p:nvGraphicFramePr>
        <p:xfrm>
          <a:off x="383168" y="1326769"/>
          <a:ext cx="8363981" cy="474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843819" y="5660982"/>
            <a:ext cx="283406" cy="283406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6449" y="5660982"/>
            <a:ext cx="283406" cy="28340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55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60916"/>
            <a:ext cx="51771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/Himmelstein/Campbell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NEJM 2003;349:769 (updated 2013)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Overall Administrative Costs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31767"/>
            <a:ext cx="1566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capita, 2014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22539492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192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37861"/>
            <a:ext cx="51771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Physicians’ Incomes</a:t>
            </a:r>
            <a:br>
              <a:rPr lang="en-US" dirty="0" smtClean="0"/>
            </a:br>
            <a:r>
              <a:rPr lang="en-US" dirty="0" smtClean="0"/>
              <a:t>2010 – 2011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925895"/>
              </p:ext>
            </p:extLst>
          </p:nvPr>
        </p:nvGraphicFramePr>
        <p:xfrm>
          <a:off x="226155" y="1567707"/>
          <a:ext cx="4258408" cy="330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179"/>
                <a:gridCol w="1809229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Family Medicine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$265,881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Internal Med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$361,551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Pediatrics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$270,073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$214,702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Dermatology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$398,410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08943" y="4754326"/>
            <a:ext cx="4176943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All Canadian </a:t>
            </a:r>
            <a:r>
              <a:rPr lang="en-US" sz="2000" dirty="0">
                <a:solidFill>
                  <a:srgbClr val="EBF1DD"/>
                </a:solidFill>
                <a:latin typeface="Franklin Gothic Medium"/>
                <a:cs typeface="Franklin Gothic Medium"/>
              </a:rPr>
              <a:t>p</a:t>
            </a:r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hysicians</a:t>
            </a:r>
            <a:r>
              <a:rPr lang="en-US" sz="28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: </a:t>
            </a:r>
            <a:r>
              <a:rPr lang="en-US" sz="4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$307,482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25756"/>
              </p:ext>
            </p:extLst>
          </p:nvPr>
        </p:nvGraphicFramePr>
        <p:xfrm>
          <a:off x="4710266" y="1563528"/>
          <a:ext cx="4258408" cy="275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60"/>
                <a:gridCol w="1865948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$449,121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$411,995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Thoracic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$529,728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Ophthalmology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$573,258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96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5991640"/>
            <a:ext cx="5177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 negative number indicates that more physicians returned from abroad then moved abroad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Few Canadian Physicians Emigrate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0725"/>
            <a:ext cx="1566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Net loss (number moving abroad – number returning)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3395854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18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OK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50" y="1171004"/>
            <a:ext cx="8288359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Compared to the USA…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Life expectancy 2 years longer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Infant deaths 25% lower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Universal comprehensive coverage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More physician visits, hospital care; less bureaucracy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Quality of care equivalent to insured Americans’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Free choice of doctor and hospital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Health spending half of USA level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2382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What’s the Matter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51" y="1171004"/>
            <a:ext cx="8156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The wealthy lobby for private funding and tax cuts; they resent subsidizing care for others.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Result: government funding cuts (</a:t>
            </a:r>
            <a:r>
              <a:rPr lang="en-US" sz="2400" i="1" dirty="0" smtClean="0">
                <a:latin typeface="Franklin Gothic Book"/>
                <a:cs typeface="Franklin Gothic Book"/>
              </a:rPr>
              <a:t>e.g.</a:t>
            </a:r>
            <a:r>
              <a:rPr lang="en-US" sz="2400" dirty="0" smtClean="0">
                <a:latin typeface="Franklin Gothic Book"/>
                <a:cs typeface="Franklin Gothic Book"/>
              </a:rPr>
              <a:t>, 30% of hospital beds closed during the 1990s) causing dissatisfaction and waits for care.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USA and Canadian firms seek profit opportunities in health care privatization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Conservative foes of public services own many Canadian newspapers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Misleading waiting list surveys by right wing Fraser Institute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3923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Americans Want NHI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880" y="1594714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“Would you prefer the current health insurance system… or a universal coverage program like Medicare that is government run and financed by taxpayers?”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37282878"/>
              </p:ext>
            </p:extLst>
          </p:nvPr>
        </p:nvGraphicFramePr>
        <p:xfrm>
          <a:off x="3699053" y="1533214"/>
          <a:ext cx="6096000" cy="4304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ABC News Poll; USA Today; Kaiser Survey 9/06 </a:t>
            </a:r>
          </a:p>
        </p:txBody>
      </p:sp>
    </p:spTree>
    <p:extLst>
      <p:ext uri="{BB962C8B-B14F-4D97-AF65-F5344CB8AC3E}">
        <p14:creationId xmlns:p14="http://schemas.microsoft.com/office/powerpoint/2010/main" val="37690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Massachusetts Doctors </a:t>
            </a:r>
            <a:br>
              <a:rPr lang="en-US" dirty="0" smtClean="0"/>
            </a:br>
            <a:r>
              <a:rPr lang="en-US" dirty="0" smtClean="0"/>
              <a:t>Support Single Payer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Massachusetts Medical Society Survey. Oct. 2012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302251"/>
              </p:ext>
            </p:extLst>
          </p:nvPr>
        </p:nvGraphicFramePr>
        <p:xfrm>
          <a:off x="823069" y="1494261"/>
          <a:ext cx="7497863" cy="441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152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Who Oppose </a:t>
            </a:r>
            <a:r>
              <a:rPr lang="en-US" dirty="0" err="1" smtClean="0"/>
              <a:t>ObamaCare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Prefer Single Payer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NY Times based on CNN/ORC Poll May 17-18 2013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Figures don’t add to 100% because some had “no opinion”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32779077"/>
              </p:ext>
            </p:extLst>
          </p:nvPr>
        </p:nvGraphicFramePr>
        <p:xfrm>
          <a:off x="823069" y="1494261"/>
          <a:ext cx="7497863" cy="441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815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90" y="0"/>
            <a:ext cx="4296752" cy="6019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400" dirty="0">
                <a:latin typeface="Franklin Gothic Medium"/>
                <a:cs typeface="Franklin Gothic Medium"/>
              </a:rPr>
              <a:t>A National Health Program </a:t>
            </a:r>
            <a:r>
              <a:rPr lang="en-US" sz="6000" dirty="0" smtClean="0">
                <a:latin typeface="Franklin Gothic Medium"/>
                <a:cs typeface="Franklin Gothic Medium"/>
              </a:rPr>
              <a:t/>
            </a:r>
            <a:br>
              <a:rPr lang="en-US" sz="6000" dirty="0" smtClean="0">
                <a:latin typeface="Franklin Gothic Medium"/>
                <a:cs typeface="Franklin Gothic Medium"/>
              </a:rPr>
            </a:br>
            <a:r>
              <a:rPr lang="en-US" sz="4000" dirty="0" smtClean="0">
                <a:latin typeface="Franklin Gothic Medium"/>
                <a:cs typeface="Franklin Gothic Medium"/>
              </a:rPr>
              <a:t>for </a:t>
            </a:r>
            <a:r>
              <a:rPr lang="en-US" sz="4000" dirty="0">
                <a:latin typeface="Franklin Gothic Medium"/>
                <a:cs typeface="Franklin Gothic Medium"/>
              </a:rPr>
              <a:t>the </a:t>
            </a:r>
            <a:r>
              <a:rPr lang="en-US" sz="4000" dirty="0" smtClean="0">
                <a:latin typeface="Franklin Gothic Medium"/>
                <a:cs typeface="Franklin Gothic Medium"/>
              </a:rPr>
              <a:t/>
            </a:r>
            <a:br>
              <a:rPr lang="en-US" sz="4000" dirty="0" smtClean="0">
                <a:latin typeface="Franklin Gothic Medium"/>
                <a:cs typeface="Franklin Gothic Medium"/>
              </a:rPr>
            </a:br>
            <a:r>
              <a:rPr lang="en-US" sz="8800" dirty="0" smtClean="0">
                <a:latin typeface="Franklin Gothic Medium"/>
                <a:cs typeface="Franklin Gothic Medium"/>
              </a:rPr>
              <a:t>USA</a:t>
            </a:r>
            <a:endParaRPr lang="en-US" sz="8800" dirty="0">
              <a:latin typeface="Franklin Gothic Medium"/>
              <a:cs typeface="Franklin Gothic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254" y="1249271"/>
            <a:ext cx="4695013" cy="3521259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9129" y="6176637"/>
            <a:ext cx="486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Proposal of the Physicians Working Group for Single Payer NHI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JAMA 2003;290:798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Health Insurance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649" y="1352427"/>
            <a:ext cx="850278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Universal – covers everyone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Comprehensive – all needed care, no co-pays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Single, public payer – simplified reimbursement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No investor-owned HMOs, hospitals, etc.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Improved health planning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Public accountability for quality and cost, but minimal bureaucracy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41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3134860"/>
          </a:xfrm>
        </p:spPr>
        <p:txBody>
          <a:bodyPr>
            <a:normAutofit/>
          </a:bodyPr>
          <a:lstStyle/>
          <a:p>
            <a:pPr>
              <a:tabLst>
                <a:tab pos="8013700" algn="l"/>
              </a:tabLst>
            </a:pPr>
            <a:r>
              <a:rPr lang="en-US" sz="6000" dirty="0"/>
              <a:t>High Deductible </a:t>
            </a:r>
            <a:r>
              <a:rPr lang="en-US" sz="6000" dirty="0" smtClean="0"/>
              <a:t>Insurance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2152107" y="2853121"/>
            <a:ext cx="483978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sz="3200" dirty="0">
                <a:latin typeface="Franklin Gothic Medium"/>
                <a:cs typeface="Franklin Gothic Medium"/>
              </a:rPr>
              <a:t>Impedes Access </a:t>
            </a:r>
            <a:endParaRPr lang="en-US" sz="3200" dirty="0" smtClean="0">
              <a:latin typeface="Franklin Gothic Medium"/>
              <a:cs typeface="Franklin Gothic Medium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3200" dirty="0" smtClean="0">
                <a:latin typeface="Franklin Gothic Medium"/>
                <a:cs typeface="Franklin Gothic Medium"/>
              </a:rPr>
              <a:t>Worsens </a:t>
            </a:r>
            <a:r>
              <a:rPr lang="en-US" sz="3200" dirty="0">
                <a:latin typeface="Franklin Gothic Medium"/>
                <a:cs typeface="Franklin Gothic Medium"/>
              </a:rPr>
              <a:t>Health </a:t>
            </a:r>
            <a:endParaRPr lang="en-US" sz="3200" dirty="0" smtClean="0">
              <a:latin typeface="Franklin Gothic Medium"/>
              <a:cs typeface="Franklin Gothic Medium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3200" dirty="0" smtClean="0">
                <a:latin typeface="Franklin Gothic Medium"/>
                <a:cs typeface="Franklin Gothic Medium"/>
              </a:rPr>
              <a:t>Threatens </a:t>
            </a:r>
            <a:r>
              <a:rPr lang="en-US" sz="3200" dirty="0">
                <a:latin typeface="Franklin Gothic Medium"/>
                <a:cs typeface="Franklin Gothic Medium"/>
              </a:rPr>
              <a:t>Financial Ruin </a:t>
            </a:r>
            <a:endParaRPr lang="en-US" sz="3200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386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046263" y="1345997"/>
            <a:ext cx="3708806" cy="43525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 pitchFamily="34" charset="0"/>
              </a:rPr>
              <a:t>Recipients of Money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8220" y="180685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Hospital Operating Costs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8220" y="244888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Hospital Capital Costs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220" y="309091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HMOs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18220" y="373294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Fee-for-Service Physicians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8220" y="437497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Home Care Agencies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18220" y="5017005"/>
            <a:ext cx="3533244" cy="557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Long-Term 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7700" y="1345997"/>
            <a:ext cx="3708806" cy="43525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Franklin Gothic Medium" pitchFamily="34" charset="0"/>
              </a:rPr>
              <a:t>Revenue Sources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24" name="Isosceles Triangle 23"/>
          <p:cNvSpPr/>
          <p:nvPr/>
        </p:nvSpPr>
        <p:spPr>
          <a:xfrm rot="5400000">
            <a:off x="4955456" y="1941598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6935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1989;320:102</a:t>
            </a:r>
          </a:p>
        </p:txBody>
      </p:sp>
      <p:sp>
        <p:nvSpPr>
          <p:cNvPr id="29" name="Isosceles Triangle 28"/>
          <p:cNvSpPr/>
          <p:nvPr/>
        </p:nvSpPr>
        <p:spPr>
          <a:xfrm rot="5400000">
            <a:off x="4955456" y="5154190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5400000">
            <a:off x="4955456" y="4511670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5400000">
            <a:off x="4955456" y="3869152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5400000">
            <a:off x="4955456" y="3226634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5400000">
            <a:off x="4955456" y="2584116"/>
            <a:ext cx="460858" cy="293784"/>
          </a:xfrm>
          <a:prstGeom prst="triangle">
            <a:avLst/>
          </a:prstGeom>
          <a:solidFill>
            <a:srgbClr val="0000FF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833159" y="1455725"/>
            <a:ext cx="1324051" cy="4133088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BF1DD"/>
                </a:solidFill>
                <a:effectLst/>
                <a:latin typeface="Franklin Gothic Medium" pitchFamily="34" charset="0"/>
              </a:rPr>
              <a:t>NHP</a:t>
            </a:r>
          </a:p>
          <a:p>
            <a:pPr algn="ctr"/>
            <a:r>
              <a:rPr lang="en-US" sz="3600" dirty="0" smtClean="0">
                <a:solidFill>
                  <a:srgbClr val="EBF1DD"/>
                </a:solidFill>
                <a:effectLst/>
                <a:latin typeface="Franklin Gothic Medium" pitchFamily="34" charset="0"/>
              </a:rPr>
              <a:t>Fund</a:t>
            </a:r>
            <a:endParaRPr lang="en-US" sz="3600" dirty="0">
              <a:solidFill>
                <a:srgbClr val="EBF1DD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21812" y="1806855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Medicare and Medicaid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1812" y="2608632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State  /Local Governments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21812" y="3410409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Employers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21812" y="4212186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Private Insurance Revenues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1812" y="5013962"/>
            <a:ext cx="3457657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New Taxes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for the NHP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8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28" grpId="0" animBg="1"/>
      <p:bldP spid="27" grpId="0" animBg="1"/>
      <p:bldP spid="26" grpId="0" animBg="1"/>
      <p:bldP spid="25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Hospital Payment Under an NHP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96743" y="6253249"/>
            <a:ext cx="594726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Himmelstein and Woolhandler. NEJM 1989;320:102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54200339"/>
              </p:ext>
            </p:extLst>
          </p:nvPr>
        </p:nvGraphicFramePr>
        <p:xfrm>
          <a:off x="354626" y="1265530"/>
          <a:ext cx="8502786" cy="391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14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Three Options for Physician and Ambulatory Care Payment Under the NHP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60091" y="6130138"/>
            <a:ext cx="5183912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and Woolhandler.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NEJM 1989;320:102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274095"/>
              </p:ext>
            </p:extLst>
          </p:nvPr>
        </p:nvGraphicFramePr>
        <p:xfrm>
          <a:off x="2841317" y="1437052"/>
          <a:ext cx="3216015" cy="430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49213296"/>
              </p:ext>
            </p:extLst>
          </p:nvPr>
        </p:nvGraphicFramePr>
        <p:xfrm>
          <a:off x="6548218" y="1437052"/>
          <a:ext cx="2349217" cy="384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2491245"/>
              </p:ext>
            </p:extLst>
          </p:nvPr>
        </p:nvGraphicFramePr>
        <p:xfrm>
          <a:off x="263909" y="1437052"/>
          <a:ext cx="2086522" cy="2644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31908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6875976"/>
              </p:ext>
            </p:extLst>
          </p:nvPr>
        </p:nvGraphicFramePr>
        <p:xfrm>
          <a:off x="448437" y="1335932"/>
          <a:ext cx="8247126" cy="4271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America Can Do This.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5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Deductibles Are Rapidly Increasing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07652127"/>
              </p:ext>
            </p:extLst>
          </p:nvPr>
        </p:nvGraphicFramePr>
        <p:xfrm>
          <a:off x="1677623" y="1087363"/>
          <a:ext cx="7250749" cy="488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0094" y="6273962"/>
            <a:ext cx="4423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Kaiser/HRET Survey of Employer-Sponsored Benefits, 2013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037617"/>
            <a:ext cx="1668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workers with deductibles </a:t>
            </a:r>
          </a:p>
          <a:p>
            <a:r>
              <a:rPr lang="en-US" sz="2000" u="sng" dirty="0" smtClean="0">
                <a:latin typeface="Franklin Gothic Book"/>
                <a:cs typeface="Franklin Gothic Book"/>
              </a:rPr>
              <a:t>&gt;</a:t>
            </a:r>
            <a:r>
              <a:rPr lang="en-US" sz="2000" dirty="0" smtClean="0">
                <a:latin typeface="Franklin Gothic Book"/>
                <a:cs typeface="Franklin Gothic Book"/>
              </a:rPr>
              <a:t>$1,000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090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06wealth-1-article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7170"/>
          <a:stretch/>
        </p:blipFill>
        <p:spPr bwMode="auto">
          <a:xfrm>
            <a:off x="307395" y="1724243"/>
            <a:ext cx="6139818" cy="395469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352070" y="1876799"/>
            <a:ext cx="4459755" cy="2084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Aft>
                <a:spcPts val="1200"/>
              </a:spcAft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ja-JP" alt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“</a:t>
            </a:r>
            <a:r>
              <a:rPr 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 covers only 51% of health care services….</a:t>
            </a:r>
          </a:p>
          <a:p>
            <a:pPr eaLnBrk="1">
              <a:spcAft>
                <a:spcPts val="1200"/>
              </a:spcAft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For a 65 year  old couple retiring this year, the cost of health care in retirement will be $240,000.”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4667" y="6268637"/>
            <a:ext cx="524933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New York Times. Wealth Matters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Planning for Retirement? </a:t>
            </a:r>
            <a:br>
              <a:rPr lang="en-US" sz="4000" dirty="0" smtClean="0"/>
            </a:br>
            <a:r>
              <a:rPr lang="en-US" sz="4000" dirty="0" smtClean="0"/>
              <a:t>Don’t Forget Health Care Costs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711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Uninsured and Under-Insured</a:t>
            </a:r>
            <a:br>
              <a:rPr lang="en-US" dirty="0" smtClean="0"/>
            </a:br>
            <a:r>
              <a:rPr lang="en-US" dirty="0" smtClean="0"/>
              <a:t>Delay Seeking Care for Heart Attacks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5945472"/>
            <a:ext cx="524933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JAMA April 15, 2010. 303:1392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*Adjusted for age, sex, race,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clin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.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charact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.,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hlth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status,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social/psych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fx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, urban/rural. Under-insured=had coverage 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but patient concerned about cost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49544333"/>
              </p:ext>
            </p:extLst>
          </p:nvPr>
        </p:nvGraphicFramePr>
        <p:xfrm>
          <a:off x="1419149" y="1528876"/>
          <a:ext cx="7424927" cy="444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359" y="2414014"/>
            <a:ext cx="149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Odds ratio for delayed care*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98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of the Medically Bankrupt Had Coverage</a:t>
            </a:r>
            <a:br>
              <a:rPr lang="en-US" sz="3200" dirty="0" smtClean="0"/>
            </a:br>
            <a:r>
              <a:rPr lang="en-US" sz="2400" dirty="0" smtClean="0"/>
              <a:t>Insurance at Illness Onset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94667" y="6268637"/>
            <a:ext cx="524933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et al. Am J Med: August, 2009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45827686"/>
              </p:ext>
            </p:extLst>
          </p:nvPr>
        </p:nvGraphicFramePr>
        <p:xfrm>
          <a:off x="380199" y="1128315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265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7323" y="403438"/>
            <a:ext cx="4666584" cy="51382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8000" dirty="0">
                <a:latin typeface="Franklin Gothic Medium"/>
                <a:cs typeface="Franklin Gothic Medium"/>
              </a:rPr>
              <a:t>Rising </a:t>
            </a:r>
            <a:r>
              <a:rPr lang="en-US" sz="8000" dirty="0" smtClean="0">
                <a:latin typeface="Franklin Gothic Medium"/>
                <a:cs typeface="Franklin Gothic Medium"/>
              </a:rPr>
              <a:t/>
            </a:r>
            <a:br>
              <a:rPr lang="en-US" sz="8000" dirty="0" smtClean="0">
                <a:latin typeface="Franklin Gothic Medium"/>
                <a:cs typeface="Franklin Gothic Medium"/>
              </a:rPr>
            </a:br>
            <a:r>
              <a:rPr lang="en-US" sz="8000" dirty="0" smtClean="0">
                <a:latin typeface="Franklin Gothic Medium"/>
                <a:cs typeface="Franklin Gothic Medium"/>
              </a:rPr>
              <a:t>Economic </a:t>
            </a:r>
            <a:r>
              <a:rPr lang="en-US" sz="8000" dirty="0">
                <a:latin typeface="Franklin Gothic Medium"/>
                <a:cs typeface="Franklin Gothic Medium"/>
              </a:rPr>
              <a:t>Inequality</a:t>
            </a:r>
            <a:r>
              <a:rPr lang="en-US" dirty="0">
                <a:latin typeface="Franklin Gothic Medium"/>
                <a:cs typeface="Franklin Gothic Medium"/>
              </a:rPr>
              <a:t>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55015684"/>
              </p:ext>
            </p:extLst>
          </p:nvPr>
        </p:nvGraphicFramePr>
        <p:xfrm>
          <a:off x="6094625" y="940545"/>
          <a:ext cx="26387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082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230911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Bureau of the Census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Change in Real Family Income </a:t>
            </a:r>
            <a:br>
              <a:rPr lang="en-US" sz="4900" dirty="0" smtClean="0"/>
            </a:br>
            <a:r>
              <a:rPr lang="en-US" sz="2700" dirty="0" smtClean="0"/>
              <a:t>1979 - 2012</a:t>
            </a:r>
            <a:endParaRPr lang="en-US" sz="16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5052387"/>
              </p:ext>
            </p:extLst>
          </p:nvPr>
        </p:nvGraphicFramePr>
        <p:xfrm>
          <a:off x="503075" y="1294700"/>
          <a:ext cx="8321349" cy="474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671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05129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Waldron. ORES, Social Security Admin, #108, 2007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Widening Gap in Life Expectancy Between High and Low Earners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31954" y="2177076"/>
            <a:ext cx="1418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Remaining Life Expectancy for Men Turning 60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21787282"/>
              </p:ext>
            </p:extLst>
          </p:nvPr>
        </p:nvGraphicFramePr>
        <p:xfrm>
          <a:off x="1523999" y="1396999"/>
          <a:ext cx="7250941" cy="466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04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6353"/>
            <a:ext cx="5014253" cy="52612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dirty="0">
                <a:latin typeface="Franklin Gothic Medium"/>
                <a:cs typeface="Franklin Gothic Medium"/>
              </a:rPr>
              <a:t>Persistent Racial Inequalities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226" r="6389" b="1882"/>
          <a:stretch/>
        </p:blipFill>
        <p:spPr>
          <a:xfrm>
            <a:off x="5015397" y="350029"/>
            <a:ext cx="3704922" cy="5264187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26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92206"/>
            <a:ext cx="4037332" cy="1470025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  <a:spcAft>
                <a:spcPts val="3600"/>
              </a:spcAft>
            </a:pPr>
            <a:r>
              <a:rPr lang="en-US" sz="9600" dirty="0"/>
              <a:t>Costs 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6700" dirty="0" smtClean="0"/>
              <a:t>are</a:t>
            </a:r>
            <a:r>
              <a:rPr lang="en-US" sz="9600" dirty="0" smtClean="0"/>
              <a:t> </a:t>
            </a:r>
            <a:br>
              <a:rPr lang="en-US" sz="9600" dirty="0" smtClean="0"/>
            </a:br>
            <a:r>
              <a:rPr lang="en-US" sz="9600" dirty="0" smtClean="0"/>
              <a:t>Rising</a:t>
            </a:r>
            <a:endParaRPr lang="en-US" sz="9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27275" y="1217846"/>
            <a:ext cx="4436090" cy="3618745"/>
            <a:chOff x="4027275" y="1217846"/>
            <a:chExt cx="4436090" cy="3618745"/>
          </a:xfrm>
        </p:grpSpPr>
        <p:sp>
          <p:nvSpPr>
            <p:cNvPr id="2" name="Rectangle 1"/>
            <p:cNvSpPr/>
            <p:nvPr/>
          </p:nvSpPr>
          <p:spPr>
            <a:xfrm>
              <a:off x="4027275" y="1217846"/>
              <a:ext cx="4436090" cy="3618745"/>
            </a:xfrm>
            <a:prstGeom prst="rect">
              <a:avLst/>
            </a:prstGeom>
            <a:solidFill>
              <a:srgbClr val="EBF1DD"/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4266476" y="1509259"/>
              <a:ext cx="3957689" cy="3035918"/>
            </a:xfrm>
            <a:custGeom>
              <a:avLst/>
              <a:gdLst>
                <a:gd name="connsiteX0" fmla="*/ 0 w 3957689"/>
                <a:gd name="connsiteY0" fmla="*/ 2922833 h 2922833"/>
                <a:gd name="connsiteX1" fmla="*/ 2687749 w 3957689"/>
                <a:gd name="connsiteY1" fmla="*/ 2087738 h 2922833"/>
                <a:gd name="connsiteX2" fmla="*/ 3957689 w 3957689"/>
                <a:gd name="connsiteY2" fmla="*/ 0 h 2922833"/>
                <a:gd name="connsiteX3" fmla="*/ 3957689 w 3957689"/>
                <a:gd name="connsiteY3" fmla="*/ 0 h 2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7689" h="2922833">
                  <a:moveTo>
                    <a:pt x="0" y="2922833"/>
                  </a:moveTo>
                  <a:cubicBezTo>
                    <a:pt x="1014067" y="2748855"/>
                    <a:pt x="2028134" y="2574877"/>
                    <a:pt x="2687749" y="2087738"/>
                  </a:cubicBezTo>
                  <a:cubicBezTo>
                    <a:pt x="3347364" y="1600599"/>
                    <a:pt x="3957689" y="0"/>
                    <a:pt x="3957689" y="0"/>
                  </a:cubicBezTo>
                  <a:lnTo>
                    <a:pt x="3957689" y="0"/>
                  </a:lnTo>
                </a:path>
              </a:pathLst>
            </a:custGeom>
            <a:ln w="76200" cmpd="sng">
              <a:solidFill>
                <a:schemeClr val="accent1">
                  <a:lumMod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64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Satcher et al. Health Affairs 2005;24:459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Excess Deaths Among African Americans</a:t>
            </a:r>
            <a:br>
              <a:rPr lang="en-US" sz="3600" dirty="0" smtClean="0"/>
            </a:br>
            <a:r>
              <a:rPr lang="en-US" sz="2000" dirty="0">
                <a:latin typeface="Franklin Gothic Book"/>
                <a:cs typeface="Franklin Gothic Book"/>
              </a:rPr>
              <a:t>83,369 fewer </a:t>
            </a:r>
            <a:r>
              <a:rPr lang="en-US" sz="2000" dirty="0" smtClean="0">
                <a:latin typeface="Franklin Gothic Book"/>
                <a:cs typeface="Franklin Gothic Book"/>
              </a:rPr>
              <a:t>would </a:t>
            </a:r>
            <a:r>
              <a:rPr lang="en-US" sz="2000" dirty="0">
                <a:latin typeface="Franklin Gothic Book"/>
                <a:cs typeface="Franklin Gothic Book"/>
              </a:rPr>
              <a:t>have died in 2000 </a:t>
            </a:r>
            <a:r>
              <a:rPr lang="en-US" sz="2000" dirty="0" smtClean="0">
                <a:latin typeface="Franklin Gothic Book"/>
                <a:cs typeface="Franklin Gothic Book"/>
              </a:rPr>
              <a:t>if </a:t>
            </a:r>
            <a:r>
              <a:rPr lang="en-US" sz="2000" dirty="0">
                <a:latin typeface="Franklin Gothic Book"/>
                <a:cs typeface="Franklin Gothic Book"/>
              </a:rPr>
              <a:t>racial gap were eliminated</a:t>
            </a:r>
            <a:br>
              <a:rPr lang="en-US" sz="2000" dirty="0">
                <a:latin typeface="Franklin Gothic Book"/>
                <a:cs typeface="Franklin Gothic Book"/>
              </a:rPr>
            </a:br>
            <a:endParaRPr lang="en-US" sz="20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83128882"/>
              </p:ext>
            </p:extLst>
          </p:nvPr>
        </p:nvGraphicFramePr>
        <p:xfrm>
          <a:off x="1055632" y="1212236"/>
          <a:ext cx="7810028" cy="483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492923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19962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1979162"/>
            <a:ext cx="1245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Excess African American deaths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4735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of Black/White Disparity </a:t>
            </a:r>
            <a:br>
              <a:rPr lang="en-US" dirty="0" smtClean="0"/>
            </a:br>
            <a:r>
              <a:rPr lang="en-US" dirty="0" smtClean="0"/>
              <a:t>In Life Expectancy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3782" y="6313376"/>
            <a:ext cx="518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MMWR 2001;50:780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180312519"/>
              </p:ext>
            </p:extLst>
          </p:nvPr>
        </p:nvGraphicFramePr>
        <p:xfrm>
          <a:off x="1177278" y="1405246"/>
          <a:ext cx="7892498" cy="458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56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1906" y="1270977"/>
            <a:ext cx="7761427" cy="414040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Black Enrollment in US Medical Schools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RWJ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Fdn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. 1987, AAMC, and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JAMA Annual Medical Education Special Issue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28855"/>
              </p:ext>
            </p:extLst>
          </p:nvPr>
        </p:nvGraphicFramePr>
        <p:xfrm>
          <a:off x="308428" y="5420358"/>
          <a:ext cx="8826496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28"/>
                <a:gridCol w="1260928"/>
                <a:gridCol w="1260928"/>
                <a:gridCol w="1260928"/>
                <a:gridCol w="1260928"/>
                <a:gridCol w="1260928"/>
                <a:gridCol w="126092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1976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1982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1988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1994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31333"/>
              </p:ext>
            </p:extLst>
          </p:nvPr>
        </p:nvGraphicFramePr>
        <p:xfrm>
          <a:off x="429136" y="1057905"/>
          <a:ext cx="765658" cy="5142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5658"/>
              </a:tblGrid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1028517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11087"/>
              </p:ext>
            </p:extLst>
          </p:nvPr>
        </p:nvGraphicFramePr>
        <p:xfrm>
          <a:off x="1126537" y="2287789"/>
          <a:ext cx="7724850" cy="3094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4850"/>
              </a:tblGrid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126536" y="3990795"/>
            <a:ext cx="175565" cy="14078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41938" y="4000396"/>
            <a:ext cx="175565" cy="13982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58516" y="4053199"/>
            <a:ext cx="175565" cy="134541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57340" y="4000396"/>
            <a:ext cx="175565" cy="139821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2742" y="3971594"/>
            <a:ext cx="175565" cy="1427021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88144" y="3962247"/>
            <a:ext cx="175565" cy="143636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03546" y="4010755"/>
            <a:ext cx="175565" cy="138786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18948" y="3978417"/>
            <a:ext cx="175565" cy="142019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34350" y="3967637"/>
            <a:ext cx="175565" cy="143097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9752" y="4016144"/>
            <a:ext cx="175565" cy="138247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65154" y="3935299"/>
            <a:ext cx="175565" cy="146331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80556" y="3843674"/>
            <a:ext cx="175565" cy="155494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95958" y="3919130"/>
            <a:ext cx="175565" cy="147948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11360" y="3929908"/>
            <a:ext cx="175565" cy="146870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26762" y="3811335"/>
            <a:ext cx="175565" cy="158728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42164" y="3795165"/>
            <a:ext cx="175565" cy="160345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57566" y="3681979"/>
            <a:ext cx="175565" cy="1716635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72968" y="3579575"/>
            <a:ext cx="175565" cy="181903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788370" y="3563405"/>
            <a:ext cx="175565" cy="183520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003772" y="3531067"/>
            <a:ext cx="175565" cy="186754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19174" y="3611914"/>
            <a:ext cx="175565" cy="178670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434576" y="3676591"/>
            <a:ext cx="175565" cy="1722024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49978" y="3714317"/>
            <a:ext cx="175565" cy="168429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865380" y="3757437"/>
            <a:ext cx="175565" cy="1641178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80782" y="3822113"/>
            <a:ext cx="175565" cy="157650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96184" y="3838283"/>
            <a:ext cx="175565" cy="1560332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11586" y="3935298"/>
            <a:ext cx="175565" cy="146331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26988" y="4048483"/>
            <a:ext cx="175565" cy="1350131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942390" y="3983805"/>
            <a:ext cx="175565" cy="141480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57792" y="4037705"/>
            <a:ext cx="175565" cy="1360910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73194" y="3951467"/>
            <a:ext cx="175565" cy="144714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588596" y="3946077"/>
            <a:ext cx="175565" cy="145253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803998" y="3929907"/>
            <a:ext cx="175565" cy="1468707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019400" y="3940688"/>
            <a:ext cx="175565" cy="145792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50204" y="3908349"/>
            <a:ext cx="175565" cy="149026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215846" y="2743196"/>
            <a:ext cx="291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%Blacks in 1</a:t>
            </a:r>
            <a:r>
              <a:rPr lang="en-US" sz="2000" baseline="30000" dirty="0" smtClean="0">
                <a:latin typeface="Franklin Gothic Book"/>
                <a:cs typeface="Franklin Gothic Book"/>
              </a:rPr>
              <a:t>st</a:t>
            </a:r>
            <a:r>
              <a:rPr lang="en-US" sz="2000" dirty="0" smtClean="0">
                <a:latin typeface="Franklin Gothic Book"/>
                <a:cs typeface="Franklin Gothic Book"/>
              </a:rPr>
              <a:t> Year Class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1126536" y="2940705"/>
            <a:ext cx="773948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eft-Right Arrow Callout 56"/>
          <p:cNvSpPr/>
          <p:nvPr/>
        </p:nvSpPr>
        <p:spPr>
          <a:xfrm>
            <a:off x="3438133" y="2596892"/>
            <a:ext cx="2640788" cy="694944"/>
          </a:xfrm>
          <a:prstGeom prst="leftRightArrowCallou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AAMC Goal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234802" y="3929909"/>
            <a:ext cx="175565" cy="1468706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665598" y="3965235"/>
            <a:ext cx="175565" cy="1433379"/>
          </a:xfrm>
          <a:prstGeom prst="rect">
            <a:avLst/>
          </a:prstGeom>
          <a:solidFill>
            <a:srgbClr val="005148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027003"/>
            <a:ext cx="52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*Adjusted for ethnicity, poverty, age, insurance status, patient/parent-reported health status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Mohanty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et al. Am J Public Health 2005;95:1431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Immigrants Get Little Care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34771895"/>
              </p:ext>
            </p:extLst>
          </p:nvPr>
        </p:nvGraphicFramePr>
        <p:xfrm>
          <a:off x="1525718" y="1162758"/>
          <a:ext cx="7339941" cy="48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155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Care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$ per capita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7549" y="5602813"/>
            <a:ext cx="312099" cy="312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32347" y="5602813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7902" y="6027003"/>
            <a:ext cx="52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*Adjusted for ethnicity, poverty, age, insurance status, patient/parent-reported health status</a:t>
            </a:r>
          </a:p>
          <a:p>
            <a:pPr algn="r"/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Mohanty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et al. Am J Public Health 2005;95:1431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Immigrants Keep Medicare Afloat</a:t>
            </a:r>
            <a:endParaRPr lang="en-US" sz="28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61783546"/>
              </p:ext>
            </p:extLst>
          </p:nvPr>
        </p:nvGraphicFramePr>
        <p:xfrm>
          <a:off x="1525718" y="1162758"/>
          <a:ext cx="7339941" cy="488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1550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Net contribution to Medicare Trust Fund, 2009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6561" y="4475568"/>
            <a:ext cx="167977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-$30.9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2799" y="2108537"/>
            <a:ext cx="15773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$3.7 Billion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097" y="1625960"/>
            <a:ext cx="15773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$10.1 Billion</a:t>
            </a:r>
          </a:p>
        </p:txBody>
      </p:sp>
    </p:spTree>
    <p:extLst>
      <p:ext uri="{BB962C8B-B14F-4D97-AF65-F5344CB8AC3E}">
        <p14:creationId xmlns:p14="http://schemas.microsoft.com/office/powerpoint/2010/main" val="76029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257800"/>
          </a:xfrm>
        </p:spPr>
        <p:txBody>
          <a:bodyPr/>
          <a:lstStyle/>
          <a:p>
            <a:r>
              <a:rPr lang="en-US" sz="8000"/>
              <a:t>Administrative Overhead Rising</a:t>
            </a:r>
          </a:p>
        </p:txBody>
      </p:sp>
    </p:spTree>
    <p:extLst>
      <p:ext uri="{BB962C8B-B14F-4D97-AF65-F5344CB8AC3E}">
        <p14:creationId xmlns:p14="http://schemas.microsoft.com/office/powerpoint/2010/main" val="224602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4054" y="1280160"/>
            <a:ext cx="7410298" cy="3694176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31366" y="1528878"/>
          <a:ext cx="7395668" cy="2860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95668"/>
              </a:tblGrid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Growth of Physicians and Administrators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386937" y="6007028"/>
            <a:ext cx="57570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Data updated through 2013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Bureau of Labor Statistics; NCHS; Himmelstein/Woolhandler analysis of CPS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29028" y="2830982"/>
            <a:ext cx="23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Growth Since 1970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7381" y="5648049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9310" y="5648049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0964" y="5583325"/>
            <a:ext cx="163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Physicians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7531" y="5583325"/>
            <a:ext cx="23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Administrators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2791"/>
              </p:ext>
            </p:extLst>
          </p:nvPr>
        </p:nvGraphicFramePr>
        <p:xfrm>
          <a:off x="309661" y="1324053"/>
          <a:ext cx="1065581" cy="40379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65581"/>
              </a:tblGrid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57685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74462"/>
              </p:ext>
            </p:extLst>
          </p:nvPr>
        </p:nvGraphicFramePr>
        <p:xfrm>
          <a:off x="470195" y="5083862"/>
          <a:ext cx="871412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824"/>
                <a:gridCol w="1742824"/>
                <a:gridCol w="1742824"/>
                <a:gridCol w="1742824"/>
                <a:gridCol w="17428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2010 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Freeform 18"/>
          <p:cNvSpPr/>
          <p:nvPr/>
        </p:nvSpPr>
        <p:spPr>
          <a:xfrm>
            <a:off x="1327463" y="1327612"/>
            <a:ext cx="7411575" cy="3630150"/>
          </a:xfrm>
          <a:custGeom>
            <a:avLst/>
            <a:gdLst>
              <a:gd name="connsiteX0" fmla="*/ 0 w 7400925"/>
              <a:gd name="connsiteY0" fmla="*/ 3614738 h 3614738"/>
              <a:gd name="connsiteX1" fmla="*/ 871537 w 7400925"/>
              <a:gd name="connsiteY1" fmla="*/ 3519488 h 3614738"/>
              <a:gd name="connsiteX2" fmla="*/ 1209675 w 7400925"/>
              <a:gd name="connsiteY2" fmla="*/ 3514725 h 3614738"/>
              <a:gd name="connsiteX3" fmla="*/ 1414462 w 7400925"/>
              <a:gd name="connsiteY3" fmla="*/ 3476625 h 3614738"/>
              <a:gd name="connsiteX4" fmla="*/ 1743075 w 7400925"/>
              <a:gd name="connsiteY4" fmla="*/ 3476625 h 3614738"/>
              <a:gd name="connsiteX5" fmla="*/ 1952625 w 7400925"/>
              <a:gd name="connsiteY5" fmla="*/ 3429000 h 3614738"/>
              <a:gd name="connsiteX6" fmla="*/ 2138362 w 7400925"/>
              <a:gd name="connsiteY6" fmla="*/ 3419475 h 3614738"/>
              <a:gd name="connsiteX7" fmla="*/ 2533650 w 7400925"/>
              <a:gd name="connsiteY7" fmla="*/ 3405188 h 3614738"/>
              <a:gd name="connsiteX8" fmla="*/ 2676525 w 7400925"/>
              <a:gd name="connsiteY8" fmla="*/ 3395663 h 3614738"/>
              <a:gd name="connsiteX9" fmla="*/ 2800350 w 7400925"/>
              <a:gd name="connsiteY9" fmla="*/ 3348038 h 3614738"/>
              <a:gd name="connsiteX10" fmla="*/ 3171825 w 7400925"/>
              <a:gd name="connsiteY10" fmla="*/ 3167063 h 3614738"/>
              <a:gd name="connsiteX11" fmla="*/ 3295650 w 7400925"/>
              <a:gd name="connsiteY11" fmla="*/ 3162300 h 3614738"/>
              <a:gd name="connsiteX12" fmla="*/ 3519487 w 7400925"/>
              <a:gd name="connsiteY12" fmla="*/ 3052763 h 3614738"/>
              <a:gd name="connsiteX13" fmla="*/ 3686175 w 7400925"/>
              <a:gd name="connsiteY13" fmla="*/ 3109913 h 3614738"/>
              <a:gd name="connsiteX14" fmla="*/ 3686175 w 7400925"/>
              <a:gd name="connsiteY14" fmla="*/ 3109913 h 3614738"/>
              <a:gd name="connsiteX15" fmla="*/ 3867150 w 7400925"/>
              <a:gd name="connsiteY15" fmla="*/ 3033713 h 3614738"/>
              <a:gd name="connsiteX16" fmla="*/ 4048125 w 7400925"/>
              <a:gd name="connsiteY16" fmla="*/ 2462213 h 3614738"/>
              <a:gd name="connsiteX17" fmla="*/ 4262437 w 7400925"/>
              <a:gd name="connsiteY17" fmla="*/ 2081213 h 3614738"/>
              <a:gd name="connsiteX18" fmla="*/ 4443412 w 7400925"/>
              <a:gd name="connsiteY18" fmla="*/ 1528763 h 3614738"/>
              <a:gd name="connsiteX19" fmla="*/ 4657725 w 7400925"/>
              <a:gd name="connsiteY19" fmla="*/ 1366838 h 3614738"/>
              <a:gd name="connsiteX20" fmla="*/ 4810125 w 7400925"/>
              <a:gd name="connsiteY20" fmla="*/ 1181100 h 3614738"/>
              <a:gd name="connsiteX21" fmla="*/ 4981575 w 7400925"/>
              <a:gd name="connsiteY21" fmla="*/ 1219200 h 3614738"/>
              <a:gd name="connsiteX22" fmla="*/ 5162550 w 7400925"/>
              <a:gd name="connsiteY22" fmla="*/ 1123950 h 3614738"/>
              <a:gd name="connsiteX23" fmla="*/ 5362575 w 7400925"/>
              <a:gd name="connsiteY23" fmla="*/ 1176338 h 3614738"/>
              <a:gd name="connsiteX24" fmla="*/ 5705475 w 7400925"/>
              <a:gd name="connsiteY24" fmla="*/ 919163 h 3614738"/>
              <a:gd name="connsiteX25" fmla="*/ 5934075 w 7400925"/>
              <a:gd name="connsiteY25" fmla="*/ 709613 h 3614738"/>
              <a:gd name="connsiteX26" fmla="*/ 6096000 w 7400925"/>
              <a:gd name="connsiteY26" fmla="*/ 419100 h 3614738"/>
              <a:gd name="connsiteX27" fmla="*/ 6319837 w 7400925"/>
              <a:gd name="connsiteY27" fmla="*/ 681038 h 3614738"/>
              <a:gd name="connsiteX28" fmla="*/ 6481762 w 7400925"/>
              <a:gd name="connsiteY28" fmla="*/ 890588 h 3614738"/>
              <a:gd name="connsiteX29" fmla="*/ 6553200 w 7400925"/>
              <a:gd name="connsiteY29" fmla="*/ 771525 h 3614738"/>
              <a:gd name="connsiteX30" fmla="*/ 6619875 w 7400925"/>
              <a:gd name="connsiteY30" fmla="*/ 638175 h 3614738"/>
              <a:gd name="connsiteX31" fmla="*/ 6781800 w 7400925"/>
              <a:gd name="connsiteY31" fmla="*/ 452438 h 3614738"/>
              <a:gd name="connsiteX32" fmla="*/ 6919912 w 7400925"/>
              <a:gd name="connsiteY32" fmla="*/ 309563 h 3614738"/>
              <a:gd name="connsiteX33" fmla="*/ 7034212 w 7400925"/>
              <a:gd name="connsiteY33" fmla="*/ 214313 h 3614738"/>
              <a:gd name="connsiteX34" fmla="*/ 7210425 w 7400925"/>
              <a:gd name="connsiteY34" fmla="*/ 133350 h 3614738"/>
              <a:gd name="connsiteX35" fmla="*/ 7281862 w 7400925"/>
              <a:gd name="connsiteY35" fmla="*/ 61913 h 3614738"/>
              <a:gd name="connsiteX36" fmla="*/ 7358062 w 7400925"/>
              <a:gd name="connsiteY36" fmla="*/ 4763 h 3614738"/>
              <a:gd name="connsiteX37" fmla="*/ 7400925 w 7400925"/>
              <a:gd name="connsiteY37" fmla="*/ 0 h 3614738"/>
              <a:gd name="connsiteX38" fmla="*/ 7400925 w 7400925"/>
              <a:gd name="connsiteY38" fmla="*/ 3614738 h 3614738"/>
              <a:gd name="connsiteX39" fmla="*/ 0 w 7400925"/>
              <a:gd name="connsiteY39" fmla="*/ 3614738 h 3614738"/>
              <a:gd name="connsiteX0" fmla="*/ 0 w 7400925"/>
              <a:gd name="connsiteY0" fmla="*/ 3614738 h 3614738"/>
              <a:gd name="connsiteX1" fmla="*/ 871537 w 7400925"/>
              <a:gd name="connsiteY1" fmla="*/ 3519488 h 3614738"/>
              <a:gd name="connsiteX2" fmla="*/ 1209675 w 7400925"/>
              <a:gd name="connsiteY2" fmla="*/ 3514725 h 3614738"/>
              <a:gd name="connsiteX3" fmla="*/ 1414462 w 7400925"/>
              <a:gd name="connsiteY3" fmla="*/ 3476625 h 3614738"/>
              <a:gd name="connsiteX4" fmla="*/ 1743075 w 7400925"/>
              <a:gd name="connsiteY4" fmla="*/ 3476625 h 3614738"/>
              <a:gd name="connsiteX5" fmla="*/ 1952625 w 7400925"/>
              <a:gd name="connsiteY5" fmla="*/ 3429000 h 3614738"/>
              <a:gd name="connsiteX6" fmla="*/ 2138362 w 7400925"/>
              <a:gd name="connsiteY6" fmla="*/ 3419475 h 3614738"/>
              <a:gd name="connsiteX7" fmla="*/ 2533650 w 7400925"/>
              <a:gd name="connsiteY7" fmla="*/ 3405188 h 3614738"/>
              <a:gd name="connsiteX8" fmla="*/ 2676525 w 7400925"/>
              <a:gd name="connsiteY8" fmla="*/ 3395663 h 3614738"/>
              <a:gd name="connsiteX9" fmla="*/ 2800350 w 7400925"/>
              <a:gd name="connsiteY9" fmla="*/ 3348038 h 3614738"/>
              <a:gd name="connsiteX10" fmla="*/ 3171825 w 7400925"/>
              <a:gd name="connsiteY10" fmla="*/ 3167063 h 3614738"/>
              <a:gd name="connsiteX11" fmla="*/ 3295650 w 7400925"/>
              <a:gd name="connsiteY11" fmla="*/ 3162300 h 3614738"/>
              <a:gd name="connsiteX12" fmla="*/ 3519487 w 7400925"/>
              <a:gd name="connsiteY12" fmla="*/ 3052763 h 3614738"/>
              <a:gd name="connsiteX13" fmla="*/ 3686175 w 7400925"/>
              <a:gd name="connsiteY13" fmla="*/ 3109913 h 3614738"/>
              <a:gd name="connsiteX14" fmla="*/ 3686175 w 7400925"/>
              <a:gd name="connsiteY14" fmla="*/ 3109913 h 3614738"/>
              <a:gd name="connsiteX15" fmla="*/ 3867150 w 7400925"/>
              <a:gd name="connsiteY15" fmla="*/ 3033713 h 3614738"/>
              <a:gd name="connsiteX16" fmla="*/ 4048125 w 7400925"/>
              <a:gd name="connsiteY16" fmla="*/ 2462213 h 3614738"/>
              <a:gd name="connsiteX17" fmla="*/ 4262437 w 7400925"/>
              <a:gd name="connsiteY17" fmla="*/ 2081213 h 3614738"/>
              <a:gd name="connsiteX18" fmla="*/ 4443412 w 7400925"/>
              <a:gd name="connsiteY18" fmla="*/ 1528763 h 3614738"/>
              <a:gd name="connsiteX19" fmla="*/ 4657725 w 7400925"/>
              <a:gd name="connsiteY19" fmla="*/ 1366838 h 3614738"/>
              <a:gd name="connsiteX20" fmla="*/ 4810125 w 7400925"/>
              <a:gd name="connsiteY20" fmla="*/ 1181100 h 3614738"/>
              <a:gd name="connsiteX21" fmla="*/ 4981575 w 7400925"/>
              <a:gd name="connsiteY21" fmla="*/ 1219200 h 3614738"/>
              <a:gd name="connsiteX22" fmla="*/ 5162550 w 7400925"/>
              <a:gd name="connsiteY22" fmla="*/ 1123950 h 3614738"/>
              <a:gd name="connsiteX23" fmla="*/ 5362575 w 7400925"/>
              <a:gd name="connsiteY23" fmla="*/ 1176338 h 3614738"/>
              <a:gd name="connsiteX24" fmla="*/ 5705475 w 7400925"/>
              <a:gd name="connsiteY24" fmla="*/ 919163 h 3614738"/>
              <a:gd name="connsiteX25" fmla="*/ 5934075 w 7400925"/>
              <a:gd name="connsiteY25" fmla="*/ 709613 h 3614738"/>
              <a:gd name="connsiteX26" fmla="*/ 6096000 w 7400925"/>
              <a:gd name="connsiteY26" fmla="*/ 419100 h 3614738"/>
              <a:gd name="connsiteX27" fmla="*/ 6319837 w 7400925"/>
              <a:gd name="connsiteY27" fmla="*/ 681038 h 3614738"/>
              <a:gd name="connsiteX28" fmla="*/ 6481762 w 7400925"/>
              <a:gd name="connsiteY28" fmla="*/ 890588 h 3614738"/>
              <a:gd name="connsiteX29" fmla="*/ 6553200 w 7400925"/>
              <a:gd name="connsiteY29" fmla="*/ 771525 h 3614738"/>
              <a:gd name="connsiteX30" fmla="*/ 6619875 w 7400925"/>
              <a:gd name="connsiteY30" fmla="*/ 638175 h 3614738"/>
              <a:gd name="connsiteX31" fmla="*/ 6781800 w 7400925"/>
              <a:gd name="connsiteY31" fmla="*/ 452438 h 3614738"/>
              <a:gd name="connsiteX32" fmla="*/ 6919912 w 7400925"/>
              <a:gd name="connsiteY32" fmla="*/ 309563 h 3614738"/>
              <a:gd name="connsiteX33" fmla="*/ 7034212 w 7400925"/>
              <a:gd name="connsiteY33" fmla="*/ 214313 h 3614738"/>
              <a:gd name="connsiteX34" fmla="*/ 7210425 w 7400925"/>
              <a:gd name="connsiteY34" fmla="*/ 133350 h 3614738"/>
              <a:gd name="connsiteX35" fmla="*/ 7281862 w 7400925"/>
              <a:gd name="connsiteY35" fmla="*/ 61913 h 3614738"/>
              <a:gd name="connsiteX36" fmla="*/ 7358062 w 7400925"/>
              <a:gd name="connsiteY36" fmla="*/ 4763 h 3614738"/>
              <a:gd name="connsiteX37" fmla="*/ 7400925 w 7400925"/>
              <a:gd name="connsiteY37" fmla="*/ 0 h 3614738"/>
              <a:gd name="connsiteX38" fmla="*/ 7400924 w 7400925"/>
              <a:gd name="connsiteY38" fmla="*/ 710355 h 3614738"/>
              <a:gd name="connsiteX39" fmla="*/ 7400925 w 7400925"/>
              <a:gd name="connsiteY39" fmla="*/ 3614738 h 3614738"/>
              <a:gd name="connsiteX40" fmla="*/ 0 w 7400925"/>
              <a:gd name="connsiteY40" fmla="*/ 3614738 h 3614738"/>
              <a:gd name="connsiteX0" fmla="*/ 0 w 7582481"/>
              <a:gd name="connsiteY0" fmla="*/ 3614738 h 3614738"/>
              <a:gd name="connsiteX1" fmla="*/ 871537 w 7582481"/>
              <a:gd name="connsiteY1" fmla="*/ 3519488 h 3614738"/>
              <a:gd name="connsiteX2" fmla="*/ 1209675 w 7582481"/>
              <a:gd name="connsiteY2" fmla="*/ 3514725 h 3614738"/>
              <a:gd name="connsiteX3" fmla="*/ 1414462 w 7582481"/>
              <a:gd name="connsiteY3" fmla="*/ 3476625 h 3614738"/>
              <a:gd name="connsiteX4" fmla="*/ 1743075 w 7582481"/>
              <a:gd name="connsiteY4" fmla="*/ 3476625 h 3614738"/>
              <a:gd name="connsiteX5" fmla="*/ 1952625 w 7582481"/>
              <a:gd name="connsiteY5" fmla="*/ 3429000 h 3614738"/>
              <a:gd name="connsiteX6" fmla="*/ 2138362 w 7582481"/>
              <a:gd name="connsiteY6" fmla="*/ 3419475 h 3614738"/>
              <a:gd name="connsiteX7" fmla="*/ 2533650 w 7582481"/>
              <a:gd name="connsiteY7" fmla="*/ 3405188 h 3614738"/>
              <a:gd name="connsiteX8" fmla="*/ 2676525 w 7582481"/>
              <a:gd name="connsiteY8" fmla="*/ 3395663 h 3614738"/>
              <a:gd name="connsiteX9" fmla="*/ 2800350 w 7582481"/>
              <a:gd name="connsiteY9" fmla="*/ 3348038 h 3614738"/>
              <a:gd name="connsiteX10" fmla="*/ 3171825 w 7582481"/>
              <a:gd name="connsiteY10" fmla="*/ 3167063 h 3614738"/>
              <a:gd name="connsiteX11" fmla="*/ 3295650 w 7582481"/>
              <a:gd name="connsiteY11" fmla="*/ 3162300 h 3614738"/>
              <a:gd name="connsiteX12" fmla="*/ 3519487 w 7582481"/>
              <a:gd name="connsiteY12" fmla="*/ 3052763 h 3614738"/>
              <a:gd name="connsiteX13" fmla="*/ 3686175 w 7582481"/>
              <a:gd name="connsiteY13" fmla="*/ 3109913 h 3614738"/>
              <a:gd name="connsiteX14" fmla="*/ 3686175 w 7582481"/>
              <a:gd name="connsiteY14" fmla="*/ 3109913 h 3614738"/>
              <a:gd name="connsiteX15" fmla="*/ 3867150 w 7582481"/>
              <a:gd name="connsiteY15" fmla="*/ 3033713 h 3614738"/>
              <a:gd name="connsiteX16" fmla="*/ 4048125 w 7582481"/>
              <a:gd name="connsiteY16" fmla="*/ 2462213 h 3614738"/>
              <a:gd name="connsiteX17" fmla="*/ 4262437 w 7582481"/>
              <a:gd name="connsiteY17" fmla="*/ 2081213 h 3614738"/>
              <a:gd name="connsiteX18" fmla="*/ 4443412 w 7582481"/>
              <a:gd name="connsiteY18" fmla="*/ 1528763 h 3614738"/>
              <a:gd name="connsiteX19" fmla="*/ 4657725 w 7582481"/>
              <a:gd name="connsiteY19" fmla="*/ 1366838 h 3614738"/>
              <a:gd name="connsiteX20" fmla="*/ 4810125 w 7582481"/>
              <a:gd name="connsiteY20" fmla="*/ 1181100 h 3614738"/>
              <a:gd name="connsiteX21" fmla="*/ 4981575 w 7582481"/>
              <a:gd name="connsiteY21" fmla="*/ 1219200 h 3614738"/>
              <a:gd name="connsiteX22" fmla="*/ 5162550 w 7582481"/>
              <a:gd name="connsiteY22" fmla="*/ 1123950 h 3614738"/>
              <a:gd name="connsiteX23" fmla="*/ 5362575 w 7582481"/>
              <a:gd name="connsiteY23" fmla="*/ 1176338 h 3614738"/>
              <a:gd name="connsiteX24" fmla="*/ 5705475 w 7582481"/>
              <a:gd name="connsiteY24" fmla="*/ 919163 h 3614738"/>
              <a:gd name="connsiteX25" fmla="*/ 5934075 w 7582481"/>
              <a:gd name="connsiteY25" fmla="*/ 709613 h 3614738"/>
              <a:gd name="connsiteX26" fmla="*/ 6096000 w 7582481"/>
              <a:gd name="connsiteY26" fmla="*/ 419100 h 3614738"/>
              <a:gd name="connsiteX27" fmla="*/ 6319837 w 7582481"/>
              <a:gd name="connsiteY27" fmla="*/ 681038 h 3614738"/>
              <a:gd name="connsiteX28" fmla="*/ 6481762 w 7582481"/>
              <a:gd name="connsiteY28" fmla="*/ 890588 h 3614738"/>
              <a:gd name="connsiteX29" fmla="*/ 6553200 w 7582481"/>
              <a:gd name="connsiteY29" fmla="*/ 771525 h 3614738"/>
              <a:gd name="connsiteX30" fmla="*/ 6619875 w 7582481"/>
              <a:gd name="connsiteY30" fmla="*/ 638175 h 3614738"/>
              <a:gd name="connsiteX31" fmla="*/ 6781800 w 7582481"/>
              <a:gd name="connsiteY31" fmla="*/ 452438 h 3614738"/>
              <a:gd name="connsiteX32" fmla="*/ 6919912 w 7582481"/>
              <a:gd name="connsiteY32" fmla="*/ 309563 h 3614738"/>
              <a:gd name="connsiteX33" fmla="*/ 7034212 w 7582481"/>
              <a:gd name="connsiteY33" fmla="*/ 214313 h 3614738"/>
              <a:gd name="connsiteX34" fmla="*/ 7210425 w 7582481"/>
              <a:gd name="connsiteY34" fmla="*/ 133350 h 3614738"/>
              <a:gd name="connsiteX35" fmla="*/ 7281862 w 7582481"/>
              <a:gd name="connsiteY35" fmla="*/ 61913 h 3614738"/>
              <a:gd name="connsiteX36" fmla="*/ 7358062 w 7582481"/>
              <a:gd name="connsiteY36" fmla="*/ 4763 h 3614738"/>
              <a:gd name="connsiteX37" fmla="*/ 7400925 w 7582481"/>
              <a:gd name="connsiteY37" fmla="*/ 0 h 3614738"/>
              <a:gd name="connsiteX38" fmla="*/ 7582481 w 7582481"/>
              <a:gd name="connsiteY38" fmla="*/ 586657 h 3614738"/>
              <a:gd name="connsiteX39" fmla="*/ 7400925 w 7582481"/>
              <a:gd name="connsiteY39" fmla="*/ 3614738 h 3614738"/>
              <a:gd name="connsiteX40" fmla="*/ 0 w 7582481"/>
              <a:gd name="connsiteY40" fmla="*/ 3614738 h 3614738"/>
              <a:gd name="connsiteX0" fmla="*/ 0 w 7974764"/>
              <a:gd name="connsiteY0" fmla="*/ 3614738 h 3614738"/>
              <a:gd name="connsiteX1" fmla="*/ 871537 w 7974764"/>
              <a:gd name="connsiteY1" fmla="*/ 3519488 h 3614738"/>
              <a:gd name="connsiteX2" fmla="*/ 1209675 w 7974764"/>
              <a:gd name="connsiteY2" fmla="*/ 3514725 h 3614738"/>
              <a:gd name="connsiteX3" fmla="*/ 1414462 w 7974764"/>
              <a:gd name="connsiteY3" fmla="*/ 3476625 h 3614738"/>
              <a:gd name="connsiteX4" fmla="*/ 1743075 w 7974764"/>
              <a:gd name="connsiteY4" fmla="*/ 3476625 h 3614738"/>
              <a:gd name="connsiteX5" fmla="*/ 1952625 w 7974764"/>
              <a:gd name="connsiteY5" fmla="*/ 3429000 h 3614738"/>
              <a:gd name="connsiteX6" fmla="*/ 2138362 w 7974764"/>
              <a:gd name="connsiteY6" fmla="*/ 3419475 h 3614738"/>
              <a:gd name="connsiteX7" fmla="*/ 2533650 w 7974764"/>
              <a:gd name="connsiteY7" fmla="*/ 3405188 h 3614738"/>
              <a:gd name="connsiteX8" fmla="*/ 2676525 w 7974764"/>
              <a:gd name="connsiteY8" fmla="*/ 3395663 h 3614738"/>
              <a:gd name="connsiteX9" fmla="*/ 2800350 w 7974764"/>
              <a:gd name="connsiteY9" fmla="*/ 3348038 h 3614738"/>
              <a:gd name="connsiteX10" fmla="*/ 3171825 w 7974764"/>
              <a:gd name="connsiteY10" fmla="*/ 3167063 h 3614738"/>
              <a:gd name="connsiteX11" fmla="*/ 3295650 w 7974764"/>
              <a:gd name="connsiteY11" fmla="*/ 3162300 h 3614738"/>
              <a:gd name="connsiteX12" fmla="*/ 3519487 w 7974764"/>
              <a:gd name="connsiteY12" fmla="*/ 3052763 h 3614738"/>
              <a:gd name="connsiteX13" fmla="*/ 3686175 w 7974764"/>
              <a:gd name="connsiteY13" fmla="*/ 3109913 h 3614738"/>
              <a:gd name="connsiteX14" fmla="*/ 3686175 w 7974764"/>
              <a:gd name="connsiteY14" fmla="*/ 3109913 h 3614738"/>
              <a:gd name="connsiteX15" fmla="*/ 3867150 w 7974764"/>
              <a:gd name="connsiteY15" fmla="*/ 3033713 h 3614738"/>
              <a:gd name="connsiteX16" fmla="*/ 4048125 w 7974764"/>
              <a:gd name="connsiteY16" fmla="*/ 2462213 h 3614738"/>
              <a:gd name="connsiteX17" fmla="*/ 4262437 w 7974764"/>
              <a:gd name="connsiteY17" fmla="*/ 2081213 h 3614738"/>
              <a:gd name="connsiteX18" fmla="*/ 4443412 w 7974764"/>
              <a:gd name="connsiteY18" fmla="*/ 1528763 h 3614738"/>
              <a:gd name="connsiteX19" fmla="*/ 4657725 w 7974764"/>
              <a:gd name="connsiteY19" fmla="*/ 1366838 h 3614738"/>
              <a:gd name="connsiteX20" fmla="*/ 4810125 w 7974764"/>
              <a:gd name="connsiteY20" fmla="*/ 1181100 h 3614738"/>
              <a:gd name="connsiteX21" fmla="*/ 4981575 w 7974764"/>
              <a:gd name="connsiteY21" fmla="*/ 1219200 h 3614738"/>
              <a:gd name="connsiteX22" fmla="*/ 5162550 w 7974764"/>
              <a:gd name="connsiteY22" fmla="*/ 1123950 h 3614738"/>
              <a:gd name="connsiteX23" fmla="*/ 5362575 w 7974764"/>
              <a:gd name="connsiteY23" fmla="*/ 1176338 h 3614738"/>
              <a:gd name="connsiteX24" fmla="*/ 5705475 w 7974764"/>
              <a:gd name="connsiteY24" fmla="*/ 919163 h 3614738"/>
              <a:gd name="connsiteX25" fmla="*/ 5934075 w 7974764"/>
              <a:gd name="connsiteY25" fmla="*/ 709613 h 3614738"/>
              <a:gd name="connsiteX26" fmla="*/ 6096000 w 7974764"/>
              <a:gd name="connsiteY26" fmla="*/ 419100 h 3614738"/>
              <a:gd name="connsiteX27" fmla="*/ 6319837 w 7974764"/>
              <a:gd name="connsiteY27" fmla="*/ 681038 h 3614738"/>
              <a:gd name="connsiteX28" fmla="*/ 6481762 w 7974764"/>
              <a:gd name="connsiteY28" fmla="*/ 890588 h 3614738"/>
              <a:gd name="connsiteX29" fmla="*/ 6553200 w 7974764"/>
              <a:gd name="connsiteY29" fmla="*/ 771525 h 3614738"/>
              <a:gd name="connsiteX30" fmla="*/ 6619875 w 7974764"/>
              <a:gd name="connsiteY30" fmla="*/ 638175 h 3614738"/>
              <a:gd name="connsiteX31" fmla="*/ 6781800 w 7974764"/>
              <a:gd name="connsiteY31" fmla="*/ 452438 h 3614738"/>
              <a:gd name="connsiteX32" fmla="*/ 6919912 w 7974764"/>
              <a:gd name="connsiteY32" fmla="*/ 309563 h 3614738"/>
              <a:gd name="connsiteX33" fmla="*/ 7034212 w 7974764"/>
              <a:gd name="connsiteY33" fmla="*/ 214313 h 3614738"/>
              <a:gd name="connsiteX34" fmla="*/ 7210425 w 7974764"/>
              <a:gd name="connsiteY34" fmla="*/ 133350 h 3614738"/>
              <a:gd name="connsiteX35" fmla="*/ 7281862 w 7974764"/>
              <a:gd name="connsiteY35" fmla="*/ 61913 h 3614738"/>
              <a:gd name="connsiteX36" fmla="*/ 7358062 w 7974764"/>
              <a:gd name="connsiteY36" fmla="*/ 4763 h 3614738"/>
              <a:gd name="connsiteX37" fmla="*/ 7400925 w 7974764"/>
              <a:gd name="connsiteY37" fmla="*/ 0 h 3614738"/>
              <a:gd name="connsiteX38" fmla="*/ 7582481 w 7974764"/>
              <a:gd name="connsiteY38" fmla="*/ 586657 h 3614738"/>
              <a:gd name="connsiteX39" fmla="*/ 7496026 w 7974764"/>
              <a:gd name="connsiteY39" fmla="*/ 1963824 h 3614738"/>
              <a:gd name="connsiteX40" fmla="*/ 7400925 w 7974764"/>
              <a:gd name="connsiteY40" fmla="*/ 3614738 h 3614738"/>
              <a:gd name="connsiteX41" fmla="*/ 0 w 7974764"/>
              <a:gd name="connsiteY41" fmla="*/ 3614738 h 3614738"/>
              <a:gd name="connsiteX0" fmla="*/ 0 w 7974764"/>
              <a:gd name="connsiteY0" fmla="*/ 3614738 h 3614738"/>
              <a:gd name="connsiteX1" fmla="*/ 871537 w 7974764"/>
              <a:gd name="connsiteY1" fmla="*/ 3519488 h 3614738"/>
              <a:gd name="connsiteX2" fmla="*/ 1209675 w 7974764"/>
              <a:gd name="connsiteY2" fmla="*/ 3514725 h 3614738"/>
              <a:gd name="connsiteX3" fmla="*/ 1414462 w 7974764"/>
              <a:gd name="connsiteY3" fmla="*/ 3476625 h 3614738"/>
              <a:gd name="connsiteX4" fmla="*/ 1743075 w 7974764"/>
              <a:gd name="connsiteY4" fmla="*/ 3476625 h 3614738"/>
              <a:gd name="connsiteX5" fmla="*/ 1952625 w 7974764"/>
              <a:gd name="connsiteY5" fmla="*/ 3429000 h 3614738"/>
              <a:gd name="connsiteX6" fmla="*/ 2138362 w 7974764"/>
              <a:gd name="connsiteY6" fmla="*/ 3419475 h 3614738"/>
              <a:gd name="connsiteX7" fmla="*/ 2533650 w 7974764"/>
              <a:gd name="connsiteY7" fmla="*/ 3405188 h 3614738"/>
              <a:gd name="connsiteX8" fmla="*/ 2676525 w 7974764"/>
              <a:gd name="connsiteY8" fmla="*/ 3395663 h 3614738"/>
              <a:gd name="connsiteX9" fmla="*/ 2800350 w 7974764"/>
              <a:gd name="connsiteY9" fmla="*/ 3348038 h 3614738"/>
              <a:gd name="connsiteX10" fmla="*/ 3171825 w 7974764"/>
              <a:gd name="connsiteY10" fmla="*/ 3167063 h 3614738"/>
              <a:gd name="connsiteX11" fmla="*/ 3295650 w 7974764"/>
              <a:gd name="connsiteY11" fmla="*/ 3162300 h 3614738"/>
              <a:gd name="connsiteX12" fmla="*/ 3519487 w 7974764"/>
              <a:gd name="connsiteY12" fmla="*/ 3052763 h 3614738"/>
              <a:gd name="connsiteX13" fmla="*/ 3686175 w 7974764"/>
              <a:gd name="connsiteY13" fmla="*/ 3109913 h 3614738"/>
              <a:gd name="connsiteX14" fmla="*/ 3686175 w 7974764"/>
              <a:gd name="connsiteY14" fmla="*/ 3109913 h 3614738"/>
              <a:gd name="connsiteX15" fmla="*/ 3867150 w 7974764"/>
              <a:gd name="connsiteY15" fmla="*/ 3033713 h 3614738"/>
              <a:gd name="connsiteX16" fmla="*/ 4048125 w 7974764"/>
              <a:gd name="connsiteY16" fmla="*/ 2462213 h 3614738"/>
              <a:gd name="connsiteX17" fmla="*/ 4262437 w 7974764"/>
              <a:gd name="connsiteY17" fmla="*/ 2081213 h 3614738"/>
              <a:gd name="connsiteX18" fmla="*/ 4443412 w 7974764"/>
              <a:gd name="connsiteY18" fmla="*/ 1528763 h 3614738"/>
              <a:gd name="connsiteX19" fmla="*/ 4657725 w 7974764"/>
              <a:gd name="connsiteY19" fmla="*/ 1366838 h 3614738"/>
              <a:gd name="connsiteX20" fmla="*/ 4810125 w 7974764"/>
              <a:gd name="connsiteY20" fmla="*/ 1181100 h 3614738"/>
              <a:gd name="connsiteX21" fmla="*/ 4981575 w 7974764"/>
              <a:gd name="connsiteY21" fmla="*/ 1219200 h 3614738"/>
              <a:gd name="connsiteX22" fmla="*/ 5162550 w 7974764"/>
              <a:gd name="connsiteY22" fmla="*/ 1123950 h 3614738"/>
              <a:gd name="connsiteX23" fmla="*/ 5362575 w 7974764"/>
              <a:gd name="connsiteY23" fmla="*/ 1176338 h 3614738"/>
              <a:gd name="connsiteX24" fmla="*/ 5705475 w 7974764"/>
              <a:gd name="connsiteY24" fmla="*/ 919163 h 3614738"/>
              <a:gd name="connsiteX25" fmla="*/ 5934075 w 7974764"/>
              <a:gd name="connsiteY25" fmla="*/ 709613 h 3614738"/>
              <a:gd name="connsiteX26" fmla="*/ 6096000 w 7974764"/>
              <a:gd name="connsiteY26" fmla="*/ 419100 h 3614738"/>
              <a:gd name="connsiteX27" fmla="*/ 6319837 w 7974764"/>
              <a:gd name="connsiteY27" fmla="*/ 681038 h 3614738"/>
              <a:gd name="connsiteX28" fmla="*/ 6481762 w 7974764"/>
              <a:gd name="connsiteY28" fmla="*/ 890588 h 3614738"/>
              <a:gd name="connsiteX29" fmla="*/ 6553200 w 7974764"/>
              <a:gd name="connsiteY29" fmla="*/ 771525 h 3614738"/>
              <a:gd name="connsiteX30" fmla="*/ 6619875 w 7974764"/>
              <a:gd name="connsiteY30" fmla="*/ 638175 h 3614738"/>
              <a:gd name="connsiteX31" fmla="*/ 6781800 w 7974764"/>
              <a:gd name="connsiteY31" fmla="*/ 452438 h 3614738"/>
              <a:gd name="connsiteX32" fmla="*/ 6919912 w 7974764"/>
              <a:gd name="connsiteY32" fmla="*/ 309563 h 3614738"/>
              <a:gd name="connsiteX33" fmla="*/ 7034212 w 7974764"/>
              <a:gd name="connsiteY33" fmla="*/ 214313 h 3614738"/>
              <a:gd name="connsiteX34" fmla="*/ 7210425 w 7974764"/>
              <a:gd name="connsiteY34" fmla="*/ 133350 h 3614738"/>
              <a:gd name="connsiteX35" fmla="*/ 7281862 w 7974764"/>
              <a:gd name="connsiteY35" fmla="*/ 61913 h 3614738"/>
              <a:gd name="connsiteX36" fmla="*/ 7358062 w 7974764"/>
              <a:gd name="connsiteY36" fmla="*/ 4763 h 3614738"/>
              <a:gd name="connsiteX37" fmla="*/ 7400925 w 7974764"/>
              <a:gd name="connsiteY37" fmla="*/ 0 h 3614738"/>
              <a:gd name="connsiteX38" fmla="*/ 7582481 w 7974764"/>
              <a:gd name="connsiteY38" fmla="*/ 586657 h 3614738"/>
              <a:gd name="connsiteX39" fmla="*/ 7496026 w 7974764"/>
              <a:gd name="connsiteY39" fmla="*/ 1963824 h 3614738"/>
              <a:gd name="connsiteX40" fmla="*/ 7400925 w 7974764"/>
              <a:gd name="connsiteY40" fmla="*/ 3614738 h 3614738"/>
              <a:gd name="connsiteX41" fmla="*/ 0 w 7974764"/>
              <a:gd name="connsiteY41" fmla="*/ 3614738 h 3614738"/>
              <a:gd name="connsiteX0" fmla="*/ 0 w 8059917"/>
              <a:gd name="connsiteY0" fmla="*/ 3684839 h 3684839"/>
              <a:gd name="connsiteX1" fmla="*/ 871537 w 8059917"/>
              <a:gd name="connsiteY1" fmla="*/ 3589589 h 3684839"/>
              <a:gd name="connsiteX2" fmla="*/ 1209675 w 8059917"/>
              <a:gd name="connsiteY2" fmla="*/ 3584826 h 3684839"/>
              <a:gd name="connsiteX3" fmla="*/ 1414462 w 8059917"/>
              <a:gd name="connsiteY3" fmla="*/ 3546726 h 3684839"/>
              <a:gd name="connsiteX4" fmla="*/ 1743075 w 8059917"/>
              <a:gd name="connsiteY4" fmla="*/ 3546726 h 3684839"/>
              <a:gd name="connsiteX5" fmla="*/ 1952625 w 8059917"/>
              <a:gd name="connsiteY5" fmla="*/ 3499101 h 3684839"/>
              <a:gd name="connsiteX6" fmla="*/ 2138362 w 8059917"/>
              <a:gd name="connsiteY6" fmla="*/ 3489576 h 3684839"/>
              <a:gd name="connsiteX7" fmla="*/ 2533650 w 8059917"/>
              <a:gd name="connsiteY7" fmla="*/ 3475289 h 3684839"/>
              <a:gd name="connsiteX8" fmla="*/ 2676525 w 8059917"/>
              <a:gd name="connsiteY8" fmla="*/ 3465764 h 3684839"/>
              <a:gd name="connsiteX9" fmla="*/ 2800350 w 8059917"/>
              <a:gd name="connsiteY9" fmla="*/ 3418139 h 3684839"/>
              <a:gd name="connsiteX10" fmla="*/ 3171825 w 8059917"/>
              <a:gd name="connsiteY10" fmla="*/ 3237164 h 3684839"/>
              <a:gd name="connsiteX11" fmla="*/ 3295650 w 8059917"/>
              <a:gd name="connsiteY11" fmla="*/ 3232401 h 3684839"/>
              <a:gd name="connsiteX12" fmla="*/ 3519487 w 8059917"/>
              <a:gd name="connsiteY12" fmla="*/ 3122864 h 3684839"/>
              <a:gd name="connsiteX13" fmla="*/ 3686175 w 8059917"/>
              <a:gd name="connsiteY13" fmla="*/ 3180014 h 3684839"/>
              <a:gd name="connsiteX14" fmla="*/ 3686175 w 8059917"/>
              <a:gd name="connsiteY14" fmla="*/ 3180014 h 3684839"/>
              <a:gd name="connsiteX15" fmla="*/ 3867150 w 8059917"/>
              <a:gd name="connsiteY15" fmla="*/ 3103814 h 3684839"/>
              <a:gd name="connsiteX16" fmla="*/ 4048125 w 8059917"/>
              <a:gd name="connsiteY16" fmla="*/ 2532314 h 3684839"/>
              <a:gd name="connsiteX17" fmla="*/ 4262437 w 8059917"/>
              <a:gd name="connsiteY17" fmla="*/ 2151314 h 3684839"/>
              <a:gd name="connsiteX18" fmla="*/ 4443412 w 8059917"/>
              <a:gd name="connsiteY18" fmla="*/ 1598864 h 3684839"/>
              <a:gd name="connsiteX19" fmla="*/ 4657725 w 8059917"/>
              <a:gd name="connsiteY19" fmla="*/ 1436939 h 3684839"/>
              <a:gd name="connsiteX20" fmla="*/ 4810125 w 8059917"/>
              <a:gd name="connsiteY20" fmla="*/ 1251201 h 3684839"/>
              <a:gd name="connsiteX21" fmla="*/ 4981575 w 8059917"/>
              <a:gd name="connsiteY21" fmla="*/ 1289301 h 3684839"/>
              <a:gd name="connsiteX22" fmla="*/ 5162550 w 8059917"/>
              <a:gd name="connsiteY22" fmla="*/ 1194051 h 3684839"/>
              <a:gd name="connsiteX23" fmla="*/ 5362575 w 8059917"/>
              <a:gd name="connsiteY23" fmla="*/ 1246439 h 3684839"/>
              <a:gd name="connsiteX24" fmla="*/ 5705475 w 8059917"/>
              <a:gd name="connsiteY24" fmla="*/ 989264 h 3684839"/>
              <a:gd name="connsiteX25" fmla="*/ 5934075 w 8059917"/>
              <a:gd name="connsiteY25" fmla="*/ 779714 h 3684839"/>
              <a:gd name="connsiteX26" fmla="*/ 6096000 w 8059917"/>
              <a:gd name="connsiteY26" fmla="*/ 489201 h 3684839"/>
              <a:gd name="connsiteX27" fmla="*/ 6319837 w 8059917"/>
              <a:gd name="connsiteY27" fmla="*/ 751139 h 3684839"/>
              <a:gd name="connsiteX28" fmla="*/ 6481762 w 8059917"/>
              <a:gd name="connsiteY28" fmla="*/ 960689 h 3684839"/>
              <a:gd name="connsiteX29" fmla="*/ 6553200 w 8059917"/>
              <a:gd name="connsiteY29" fmla="*/ 841626 h 3684839"/>
              <a:gd name="connsiteX30" fmla="*/ 6619875 w 8059917"/>
              <a:gd name="connsiteY30" fmla="*/ 708276 h 3684839"/>
              <a:gd name="connsiteX31" fmla="*/ 6781800 w 8059917"/>
              <a:gd name="connsiteY31" fmla="*/ 522539 h 3684839"/>
              <a:gd name="connsiteX32" fmla="*/ 6919912 w 8059917"/>
              <a:gd name="connsiteY32" fmla="*/ 379664 h 3684839"/>
              <a:gd name="connsiteX33" fmla="*/ 7034212 w 8059917"/>
              <a:gd name="connsiteY33" fmla="*/ 284414 h 3684839"/>
              <a:gd name="connsiteX34" fmla="*/ 7210425 w 8059917"/>
              <a:gd name="connsiteY34" fmla="*/ 203451 h 3684839"/>
              <a:gd name="connsiteX35" fmla="*/ 7281862 w 8059917"/>
              <a:gd name="connsiteY35" fmla="*/ 132014 h 3684839"/>
              <a:gd name="connsiteX36" fmla="*/ 7358062 w 8059917"/>
              <a:gd name="connsiteY36" fmla="*/ 74864 h 3684839"/>
              <a:gd name="connsiteX37" fmla="*/ 7400925 w 8059917"/>
              <a:gd name="connsiteY37" fmla="*/ 70101 h 3684839"/>
              <a:gd name="connsiteX38" fmla="*/ 7582481 w 8059917"/>
              <a:gd name="connsiteY38" fmla="*/ 656758 h 3684839"/>
              <a:gd name="connsiteX39" fmla="*/ 7764038 w 8059917"/>
              <a:gd name="connsiteY39" fmla="*/ 112489 h 3684839"/>
              <a:gd name="connsiteX40" fmla="*/ 7400925 w 8059917"/>
              <a:gd name="connsiteY40" fmla="*/ 3684839 h 3684839"/>
              <a:gd name="connsiteX41" fmla="*/ 0 w 8059917"/>
              <a:gd name="connsiteY41" fmla="*/ 3684839 h 3684839"/>
              <a:gd name="connsiteX0" fmla="*/ 0 w 8059917"/>
              <a:gd name="connsiteY0" fmla="*/ 3684839 h 3684839"/>
              <a:gd name="connsiteX1" fmla="*/ 871537 w 8059917"/>
              <a:gd name="connsiteY1" fmla="*/ 3589589 h 3684839"/>
              <a:gd name="connsiteX2" fmla="*/ 1209675 w 8059917"/>
              <a:gd name="connsiteY2" fmla="*/ 3584826 h 3684839"/>
              <a:gd name="connsiteX3" fmla="*/ 1414462 w 8059917"/>
              <a:gd name="connsiteY3" fmla="*/ 3546726 h 3684839"/>
              <a:gd name="connsiteX4" fmla="*/ 1743075 w 8059917"/>
              <a:gd name="connsiteY4" fmla="*/ 3546726 h 3684839"/>
              <a:gd name="connsiteX5" fmla="*/ 1952625 w 8059917"/>
              <a:gd name="connsiteY5" fmla="*/ 3499101 h 3684839"/>
              <a:gd name="connsiteX6" fmla="*/ 2138362 w 8059917"/>
              <a:gd name="connsiteY6" fmla="*/ 3489576 h 3684839"/>
              <a:gd name="connsiteX7" fmla="*/ 2533650 w 8059917"/>
              <a:gd name="connsiteY7" fmla="*/ 3475289 h 3684839"/>
              <a:gd name="connsiteX8" fmla="*/ 2676525 w 8059917"/>
              <a:gd name="connsiteY8" fmla="*/ 3465764 h 3684839"/>
              <a:gd name="connsiteX9" fmla="*/ 2800350 w 8059917"/>
              <a:gd name="connsiteY9" fmla="*/ 3418139 h 3684839"/>
              <a:gd name="connsiteX10" fmla="*/ 3171825 w 8059917"/>
              <a:gd name="connsiteY10" fmla="*/ 3237164 h 3684839"/>
              <a:gd name="connsiteX11" fmla="*/ 3295650 w 8059917"/>
              <a:gd name="connsiteY11" fmla="*/ 3232401 h 3684839"/>
              <a:gd name="connsiteX12" fmla="*/ 3519487 w 8059917"/>
              <a:gd name="connsiteY12" fmla="*/ 3122864 h 3684839"/>
              <a:gd name="connsiteX13" fmla="*/ 3686175 w 8059917"/>
              <a:gd name="connsiteY13" fmla="*/ 3180014 h 3684839"/>
              <a:gd name="connsiteX14" fmla="*/ 3686175 w 8059917"/>
              <a:gd name="connsiteY14" fmla="*/ 3180014 h 3684839"/>
              <a:gd name="connsiteX15" fmla="*/ 3867150 w 8059917"/>
              <a:gd name="connsiteY15" fmla="*/ 3103814 h 3684839"/>
              <a:gd name="connsiteX16" fmla="*/ 4048125 w 8059917"/>
              <a:gd name="connsiteY16" fmla="*/ 2532314 h 3684839"/>
              <a:gd name="connsiteX17" fmla="*/ 4262437 w 8059917"/>
              <a:gd name="connsiteY17" fmla="*/ 2151314 h 3684839"/>
              <a:gd name="connsiteX18" fmla="*/ 4443412 w 8059917"/>
              <a:gd name="connsiteY18" fmla="*/ 1598864 h 3684839"/>
              <a:gd name="connsiteX19" fmla="*/ 4657725 w 8059917"/>
              <a:gd name="connsiteY19" fmla="*/ 1436939 h 3684839"/>
              <a:gd name="connsiteX20" fmla="*/ 4810125 w 8059917"/>
              <a:gd name="connsiteY20" fmla="*/ 1251201 h 3684839"/>
              <a:gd name="connsiteX21" fmla="*/ 4981575 w 8059917"/>
              <a:gd name="connsiteY21" fmla="*/ 1289301 h 3684839"/>
              <a:gd name="connsiteX22" fmla="*/ 5162550 w 8059917"/>
              <a:gd name="connsiteY22" fmla="*/ 1194051 h 3684839"/>
              <a:gd name="connsiteX23" fmla="*/ 5362575 w 8059917"/>
              <a:gd name="connsiteY23" fmla="*/ 1246439 h 3684839"/>
              <a:gd name="connsiteX24" fmla="*/ 5705475 w 8059917"/>
              <a:gd name="connsiteY24" fmla="*/ 989264 h 3684839"/>
              <a:gd name="connsiteX25" fmla="*/ 5934075 w 8059917"/>
              <a:gd name="connsiteY25" fmla="*/ 779714 h 3684839"/>
              <a:gd name="connsiteX26" fmla="*/ 6096000 w 8059917"/>
              <a:gd name="connsiteY26" fmla="*/ 489201 h 3684839"/>
              <a:gd name="connsiteX27" fmla="*/ 6319837 w 8059917"/>
              <a:gd name="connsiteY27" fmla="*/ 751139 h 3684839"/>
              <a:gd name="connsiteX28" fmla="*/ 6481762 w 8059917"/>
              <a:gd name="connsiteY28" fmla="*/ 960689 h 3684839"/>
              <a:gd name="connsiteX29" fmla="*/ 6553200 w 8059917"/>
              <a:gd name="connsiteY29" fmla="*/ 841626 h 3684839"/>
              <a:gd name="connsiteX30" fmla="*/ 6619875 w 8059917"/>
              <a:gd name="connsiteY30" fmla="*/ 708276 h 3684839"/>
              <a:gd name="connsiteX31" fmla="*/ 6781800 w 8059917"/>
              <a:gd name="connsiteY31" fmla="*/ 522539 h 3684839"/>
              <a:gd name="connsiteX32" fmla="*/ 6919912 w 8059917"/>
              <a:gd name="connsiteY32" fmla="*/ 379664 h 3684839"/>
              <a:gd name="connsiteX33" fmla="*/ 7034212 w 8059917"/>
              <a:gd name="connsiteY33" fmla="*/ 284414 h 3684839"/>
              <a:gd name="connsiteX34" fmla="*/ 7210425 w 8059917"/>
              <a:gd name="connsiteY34" fmla="*/ 203451 h 3684839"/>
              <a:gd name="connsiteX35" fmla="*/ 7281862 w 8059917"/>
              <a:gd name="connsiteY35" fmla="*/ 132014 h 3684839"/>
              <a:gd name="connsiteX36" fmla="*/ 7358062 w 8059917"/>
              <a:gd name="connsiteY36" fmla="*/ 74864 h 3684839"/>
              <a:gd name="connsiteX37" fmla="*/ 7400925 w 8059917"/>
              <a:gd name="connsiteY37" fmla="*/ 70101 h 3684839"/>
              <a:gd name="connsiteX38" fmla="*/ 7582481 w 8059917"/>
              <a:gd name="connsiteY38" fmla="*/ 656758 h 3684839"/>
              <a:gd name="connsiteX39" fmla="*/ 7764038 w 8059917"/>
              <a:gd name="connsiteY39" fmla="*/ 112489 h 3684839"/>
              <a:gd name="connsiteX40" fmla="*/ 7400925 w 8059917"/>
              <a:gd name="connsiteY40" fmla="*/ 3684839 h 3684839"/>
              <a:gd name="connsiteX41" fmla="*/ 0 w 8059917"/>
              <a:gd name="connsiteY41" fmla="*/ 3684839 h 3684839"/>
              <a:gd name="connsiteX0" fmla="*/ 0 w 8286975"/>
              <a:gd name="connsiteY0" fmla="*/ 3684839 h 3684839"/>
              <a:gd name="connsiteX1" fmla="*/ 871537 w 8286975"/>
              <a:gd name="connsiteY1" fmla="*/ 3589589 h 3684839"/>
              <a:gd name="connsiteX2" fmla="*/ 1209675 w 8286975"/>
              <a:gd name="connsiteY2" fmla="*/ 3584826 h 3684839"/>
              <a:gd name="connsiteX3" fmla="*/ 1414462 w 8286975"/>
              <a:gd name="connsiteY3" fmla="*/ 3546726 h 3684839"/>
              <a:gd name="connsiteX4" fmla="*/ 1743075 w 8286975"/>
              <a:gd name="connsiteY4" fmla="*/ 3546726 h 3684839"/>
              <a:gd name="connsiteX5" fmla="*/ 1952625 w 8286975"/>
              <a:gd name="connsiteY5" fmla="*/ 3499101 h 3684839"/>
              <a:gd name="connsiteX6" fmla="*/ 2138362 w 8286975"/>
              <a:gd name="connsiteY6" fmla="*/ 3489576 h 3684839"/>
              <a:gd name="connsiteX7" fmla="*/ 2533650 w 8286975"/>
              <a:gd name="connsiteY7" fmla="*/ 3475289 h 3684839"/>
              <a:gd name="connsiteX8" fmla="*/ 2676525 w 8286975"/>
              <a:gd name="connsiteY8" fmla="*/ 3465764 h 3684839"/>
              <a:gd name="connsiteX9" fmla="*/ 2800350 w 8286975"/>
              <a:gd name="connsiteY9" fmla="*/ 3418139 h 3684839"/>
              <a:gd name="connsiteX10" fmla="*/ 3171825 w 8286975"/>
              <a:gd name="connsiteY10" fmla="*/ 3237164 h 3684839"/>
              <a:gd name="connsiteX11" fmla="*/ 3295650 w 8286975"/>
              <a:gd name="connsiteY11" fmla="*/ 3232401 h 3684839"/>
              <a:gd name="connsiteX12" fmla="*/ 3519487 w 8286975"/>
              <a:gd name="connsiteY12" fmla="*/ 3122864 h 3684839"/>
              <a:gd name="connsiteX13" fmla="*/ 3686175 w 8286975"/>
              <a:gd name="connsiteY13" fmla="*/ 3180014 h 3684839"/>
              <a:gd name="connsiteX14" fmla="*/ 3686175 w 8286975"/>
              <a:gd name="connsiteY14" fmla="*/ 3180014 h 3684839"/>
              <a:gd name="connsiteX15" fmla="*/ 3867150 w 8286975"/>
              <a:gd name="connsiteY15" fmla="*/ 3103814 h 3684839"/>
              <a:gd name="connsiteX16" fmla="*/ 4048125 w 8286975"/>
              <a:gd name="connsiteY16" fmla="*/ 2532314 h 3684839"/>
              <a:gd name="connsiteX17" fmla="*/ 4262437 w 8286975"/>
              <a:gd name="connsiteY17" fmla="*/ 2151314 h 3684839"/>
              <a:gd name="connsiteX18" fmla="*/ 4443412 w 8286975"/>
              <a:gd name="connsiteY18" fmla="*/ 1598864 h 3684839"/>
              <a:gd name="connsiteX19" fmla="*/ 4657725 w 8286975"/>
              <a:gd name="connsiteY19" fmla="*/ 1436939 h 3684839"/>
              <a:gd name="connsiteX20" fmla="*/ 4810125 w 8286975"/>
              <a:gd name="connsiteY20" fmla="*/ 1251201 h 3684839"/>
              <a:gd name="connsiteX21" fmla="*/ 4981575 w 8286975"/>
              <a:gd name="connsiteY21" fmla="*/ 1289301 h 3684839"/>
              <a:gd name="connsiteX22" fmla="*/ 5162550 w 8286975"/>
              <a:gd name="connsiteY22" fmla="*/ 1194051 h 3684839"/>
              <a:gd name="connsiteX23" fmla="*/ 5362575 w 8286975"/>
              <a:gd name="connsiteY23" fmla="*/ 1246439 h 3684839"/>
              <a:gd name="connsiteX24" fmla="*/ 5705475 w 8286975"/>
              <a:gd name="connsiteY24" fmla="*/ 989264 h 3684839"/>
              <a:gd name="connsiteX25" fmla="*/ 5934075 w 8286975"/>
              <a:gd name="connsiteY25" fmla="*/ 779714 h 3684839"/>
              <a:gd name="connsiteX26" fmla="*/ 6096000 w 8286975"/>
              <a:gd name="connsiteY26" fmla="*/ 489201 h 3684839"/>
              <a:gd name="connsiteX27" fmla="*/ 6319837 w 8286975"/>
              <a:gd name="connsiteY27" fmla="*/ 751139 h 3684839"/>
              <a:gd name="connsiteX28" fmla="*/ 6481762 w 8286975"/>
              <a:gd name="connsiteY28" fmla="*/ 960689 h 3684839"/>
              <a:gd name="connsiteX29" fmla="*/ 6553200 w 8286975"/>
              <a:gd name="connsiteY29" fmla="*/ 841626 h 3684839"/>
              <a:gd name="connsiteX30" fmla="*/ 6619875 w 8286975"/>
              <a:gd name="connsiteY30" fmla="*/ 708276 h 3684839"/>
              <a:gd name="connsiteX31" fmla="*/ 6781800 w 8286975"/>
              <a:gd name="connsiteY31" fmla="*/ 522539 h 3684839"/>
              <a:gd name="connsiteX32" fmla="*/ 6919912 w 8286975"/>
              <a:gd name="connsiteY32" fmla="*/ 379664 h 3684839"/>
              <a:gd name="connsiteX33" fmla="*/ 7034212 w 8286975"/>
              <a:gd name="connsiteY33" fmla="*/ 284414 h 3684839"/>
              <a:gd name="connsiteX34" fmla="*/ 7210425 w 8286975"/>
              <a:gd name="connsiteY34" fmla="*/ 203451 h 3684839"/>
              <a:gd name="connsiteX35" fmla="*/ 7281862 w 8286975"/>
              <a:gd name="connsiteY35" fmla="*/ 132014 h 3684839"/>
              <a:gd name="connsiteX36" fmla="*/ 7358062 w 8286975"/>
              <a:gd name="connsiteY36" fmla="*/ 74864 h 3684839"/>
              <a:gd name="connsiteX37" fmla="*/ 7400925 w 8286975"/>
              <a:gd name="connsiteY37" fmla="*/ 70101 h 3684839"/>
              <a:gd name="connsiteX38" fmla="*/ 7582481 w 8286975"/>
              <a:gd name="connsiteY38" fmla="*/ 656758 h 3684839"/>
              <a:gd name="connsiteX39" fmla="*/ 7764038 w 8286975"/>
              <a:gd name="connsiteY39" fmla="*/ 112489 h 3684839"/>
              <a:gd name="connsiteX40" fmla="*/ 7729456 w 8286975"/>
              <a:gd name="connsiteY40" fmla="*/ 3684839 h 3684839"/>
              <a:gd name="connsiteX41" fmla="*/ 0 w 8286975"/>
              <a:gd name="connsiteY41" fmla="*/ 3684839 h 3684839"/>
              <a:gd name="connsiteX0" fmla="*/ 0 w 7767207"/>
              <a:gd name="connsiteY0" fmla="*/ 3684839 h 3684839"/>
              <a:gd name="connsiteX1" fmla="*/ 871537 w 7767207"/>
              <a:gd name="connsiteY1" fmla="*/ 3589589 h 3684839"/>
              <a:gd name="connsiteX2" fmla="*/ 1209675 w 7767207"/>
              <a:gd name="connsiteY2" fmla="*/ 3584826 h 3684839"/>
              <a:gd name="connsiteX3" fmla="*/ 1414462 w 7767207"/>
              <a:gd name="connsiteY3" fmla="*/ 3546726 h 3684839"/>
              <a:gd name="connsiteX4" fmla="*/ 1743075 w 7767207"/>
              <a:gd name="connsiteY4" fmla="*/ 3546726 h 3684839"/>
              <a:gd name="connsiteX5" fmla="*/ 1952625 w 7767207"/>
              <a:gd name="connsiteY5" fmla="*/ 3499101 h 3684839"/>
              <a:gd name="connsiteX6" fmla="*/ 2138362 w 7767207"/>
              <a:gd name="connsiteY6" fmla="*/ 3489576 h 3684839"/>
              <a:gd name="connsiteX7" fmla="*/ 2533650 w 7767207"/>
              <a:gd name="connsiteY7" fmla="*/ 3475289 h 3684839"/>
              <a:gd name="connsiteX8" fmla="*/ 2676525 w 7767207"/>
              <a:gd name="connsiteY8" fmla="*/ 3465764 h 3684839"/>
              <a:gd name="connsiteX9" fmla="*/ 2800350 w 7767207"/>
              <a:gd name="connsiteY9" fmla="*/ 3418139 h 3684839"/>
              <a:gd name="connsiteX10" fmla="*/ 3171825 w 7767207"/>
              <a:gd name="connsiteY10" fmla="*/ 3237164 h 3684839"/>
              <a:gd name="connsiteX11" fmla="*/ 3295650 w 7767207"/>
              <a:gd name="connsiteY11" fmla="*/ 3232401 h 3684839"/>
              <a:gd name="connsiteX12" fmla="*/ 3519487 w 7767207"/>
              <a:gd name="connsiteY12" fmla="*/ 3122864 h 3684839"/>
              <a:gd name="connsiteX13" fmla="*/ 3686175 w 7767207"/>
              <a:gd name="connsiteY13" fmla="*/ 3180014 h 3684839"/>
              <a:gd name="connsiteX14" fmla="*/ 3686175 w 7767207"/>
              <a:gd name="connsiteY14" fmla="*/ 3180014 h 3684839"/>
              <a:gd name="connsiteX15" fmla="*/ 3867150 w 7767207"/>
              <a:gd name="connsiteY15" fmla="*/ 3103814 h 3684839"/>
              <a:gd name="connsiteX16" fmla="*/ 4048125 w 7767207"/>
              <a:gd name="connsiteY16" fmla="*/ 2532314 h 3684839"/>
              <a:gd name="connsiteX17" fmla="*/ 4262437 w 7767207"/>
              <a:gd name="connsiteY17" fmla="*/ 2151314 h 3684839"/>
              <a:gd name="connsiteX18" fmla="*/ 4443412 w 7767207"/>
              <a:gd name="connsiteY18" fmla="*/ 1598864 h 3684839"/>
              <a:gd name="connsiteX19" fmla="*/ 4657725 w 7767207"/>
              <a:gd name="connsiteY19" fmla="*/ 1436939 h 3684839"/>
              <a:gd name="connsiteX20" fmla="*/ 4810125 w 7767207"/>
              <a:gd name="connsiteY20" fmla="*/ 1251201 h 3684839"/>
              <a:gd name="connsiteX21" fmla="*/ 4981575 w 7767207"/>
              <a:gd name="connsiteY21" fmla="*/ 1289301 h 3684839"/>
              <a:gd name="connsiteX22" fmla="*/ 5162550 w 7767207"/>
              <a:gd name="connsiteY22" fmla="*/ 1194051 h 3684839"/>
              <a:gd name="connsiteX23" fmla="*/ 5362575 w 7767207"/>
              <a:gd name="connsiteY23" fmla="*/ 1246439 h 3684839"/>
              <a:gd name="connsiteX24" fmla="*/ 5705475 w 7767207"/>
              <a:gd name="connsiteY24" fmla="*/ 989264 h 3684839"/>
              <a:gd name="connsiteX25" fmla="*/ 5934075 w 7767207"/>
              <a:gd name="connsiteY25" fmla="*/ 779714 h 3684839"/>
              <a:gd name="connsiteX26" fmla="*/ 6096000 w 7767207"/>
              <a:gd name="connsiteY26" fmla="*/ 489201 h 3684839"/>
              <a:gd name="connsiteX27" fmla="*/ 6319837 w 7767207"/>
              <a:gd name="connsiteY27" fmla="*/ 751139 h 3684839"/>
              <a:gd name="connsiteX28" fmla="*/ 6481762 w 7767207"/>
              <a:gd name="connsiteY28" fmla="*/ 960689 h 3684839"/>
              <a:gd name="connsiteX29" fmla="*/ 6553200 w 7767207"/>
              <a:gd name="connsiteY29" fmla="*/ 841626 h 3684839"/>
              <a:gd name="connsiteX30" fmla="*/ 6619875 w 7767207"/>
              <a:gd name="connsiteY30" fmla="*/ 708276 h 3684839"/>
              <a:gd name="connsiteX31" fmla="*/ 6781800 w 7767207"/>
              <a:gd name="connsiteY31" fmla="*/ 522539 h 3684839"/>
              <a:gd name="connsiteX32" fmla="*/ 6919912 w 7767207"/>
              <a:gd name="connsiteY32" fmla="*/ 379664 h 3684839"/>
              <a:gd name="connsiteX33" fmla="*/ 7034212 w 7767207"/>
              <a:gd name="connsiteY33" fmla="*/ 284414 h 3684839"/>
              <a:gd name="connsiteX34" fmla="*/ 7210425 w 7767207"/>
              <a:gd name="connsiteY34" fmla="*/ 203451 h 3684839"/>
              <a:gd name="connsiteX35" fmla="*/ 7281862 w 7767207"/>
              <a:gd name="connsiteY35" fmla="*/ 132014 h 3684839"/>
              <a:gd name="connsiteX36" fmla="*/ 7358062 w 7767207"/>
              <a:gd name="connsiteY36" fmla="*/ 74864 h 3684839"/>
              <a:gd name="connsiteX37" fmla="*/ 7400925 w 7767207"/>
              <a:gd name="connsiteY37" fmla="*/ 70101 h 3684839"/>
              <a:gd name="connsiteX38" fmla="*/ 7582481 w 7767207"/>
              <a:gd name="connsiteY38" fmla="*/ 656758 h 3684839"/>
              <a:gd name="connsiteX39" fmla="*/ 7764038 w 7767207"/>
              <a:gd name="connsiteY39" fmla="*/ 112489 h 3684839"/>
              <a:gd name="connsiteX40" fmla="*/ 7729456 w 7767207"/>
              <a:gd name="connsiteY40" fmla="*/ 3684839 h 3684839"/>
              <a:gd name="connsiteX41" fmla="*/ 0 w 7767207"/>
              <a:gd name="connsiteY41" fmla="*/ 3684839 h 3684839"/>
              <a:gd name="connsiteX0" fmla="*/ 0 w 8306953"/>
              <a:gd name="connsiteY0" fmla="*/ 3684839 h 3684839"/>
              <a:gd name="connsiteX1" fmla="*/ 871537 w 8306953"/>
              <a:gd name="connsiteY1" fmla="*/ 3589589 h 3684839"/>
              <a:gd name="connsiteX2" fmla="*/ 1209675 w 8306953"/>
              <a:gd name="connsiteY2" fmla="*/ 3584826 h 3684839"/>
              <a:gd name="connsiteX3" fmla="*/ 1414462 w 8306953"/>
              <a:gd name="connsiteY3" fmla="*/ 3546726 h 3684839"/>
              <a:gd name="connsiteX4" fmla="*/ 1743075 w 8306953"/>
              <a:gd name="connsiteY4" fmla="*/ 3546726 h 3684839"/>
              <a:gd name="connsiteX5" fmla="*/ 1952625 w 8306953"/>
              <a:gd name="connsiteY5" fmla="*/ 3499101 h 3684839"/>
              <a:gd name="connsiteX6" fmla="*/ 2138362 w 8306953"/>
              <a:gd name="connsiteY6" fmla="*/ 3489576 h 3684839"/>
              <a:gd name="connsiteX7" fmla="*/ 2533650 w 8306953"/>
              <a:gd name="connsiteY7" fmla="*/ 3475289 h 3684839"/>
              <a:gd name="connsiteX8" fmla="*/ 2676525 w 8306953"/>
              <a:gd name="connsiteY8" fmla="*/ 3465764 h 3684839"/>
              <a:gd name="connsiteX9" fmla="*/ 2800350 w 8306953"/>
              <a:gd name="connsiteY9" fmla="*/ 3418139 h 3684839"/>
              <a:gd name="connsiteX10" fmla="*/ 3171825 w 8306953"/>
              <a:gd name="connsiteY10" fmla="*/ 3237164 h 3684839"/>
              <a:gd name="connsiteX11" fmla="*/ 3295650 w 8306953"/>
              <a:gd name="connsiteY11" fmla="*/ 3232401 h 3684839"/>
              <a:gd name="connsiteX12" fmla="*/ 3519487 w 8306953"/>
              <a:gd name="connsiteY12" fmla="*/ 3122864 h 3684839"/>
              <a:gd name="connsiteX13" fmla="*/ 3686175 w 8306953"/>
              <a:gd name="connsiteY13" fmla="*/ 3180014 h 3684839"/>
              <a:gd name="connsiteX14" fmla="*/ 3686175 w 8306953"/>
              <a:gd name="connsiteY14" fmla="*/ 3180014 h 3684839"/>
              <a:gd name="connsiteX15" fmla="*/ 3867150 w 8306953"/>
              <a:gd name="connsiteY15" fmla="*/ 3103814 h 3684839"/>
              <a:gd name="connsiteX16" fmla="*/ 4048125 w 8306953"/>
              <a:gd name="connsiteY16" fmla="*/ 2532314 h 3684839"/>
              <a:gd name="connsiteX17" fmla="*/ 4262437 w 8306953"/>
              <a:gd name="connsiteY17" fmla="*/ 2151314 h 3684839"/>
              <a:gd name="connsiteX18" fmla="*/ 4443412 w 8306953"/>
              <a:gd name="connsiteY18" fmla="*/ 1598864 h 3684839"/>
              <a:gd name="connsiteX19" fmla="*/ 4657725 w 8306953"/>
              <a:gd name="connsiteY19" fmla="*/ 1436939 h 3684839"/>
              <a:gd name="connsiteX20" fmla="*/ 4810125 w 8306953"/>
              <a:gd name="connsiteY20" fmla="*/ 1251201 h 3684839"/>
              <a:gd name="connsiteX21" fmla="*/ 4981575 w 8306953"/>
              <a:gd name="connsiteY21" fmla="*/ 1289301 h 3684839"/>
              <a:gd name="connsiteX22" fmla="*/ 5162550 w 8306953"/>
              <a:gd name="connsiteY22" fmla="*/ 1194051 h 3684839"/>
              <a:gd name="connsiteX23" fmla="*/ 5362575 w 8306953"/>
              <a:gd name="connsiteY23" fmla="*/ 1246439 h 3684839"/>
              <a:gd name="connsiteX24" fmla="*/ 5705475 w 8306953"/>
              <a:gd name="connsiteY24" fmla="*/ 989264 h 3684839"/>
              <a:gd name="connsiteX25" fmla="*/ 5934075 w 8306953"/>
              <a:gd name="connsiteY25" fmla="*/ 779714 h 3684839"/>
              <a:gd name="connsiteX26" fmla="*/ 6096000 w 8306953"/>
              <a:gd name="connsiteY26" fmla="*/ 489201 h 3684839"/>
              <a:gd name="connsiteX27" fmla="*/ 6319837 w 8306953"/>
              <a:gd name="connsiteY27" fmla="*/ 751139 h 3684839"/>
              <a:gd name="connsiteX28" fmla="*/ 6481762 w 8306953"/>
              <a:gd name="connsiteY28" fmla="*/ 960689 h 3684839"/>
              <a:gd name="connsiteX29" fmla="*/ 6553200 w 8306953"/>
              <a:gd name="connsiteY29" fmla="*/ 841626 h 3684839"/>
              <a:gd name="connsiteX30" fmla="*/ 6619875 w 8306953"/>
              <a:gd name="connsiteY30" fmla="*/ 708276 h 3684839"/>
              <a:gd name="connsiteX31" fmla="*/ 6781800 w 8306953"/>
              <a:gd name="connsiteY31" fmla="*/ 522539 h 3684839"/>
              <a:gd name="connsiteX32" fmla="*/ 6919912 w 8306953"/>
              <a:gd name="connsiteY32" fmla="*/ 379664 h 3684839"/>
              <a:gd name="connsiteX33" fmla="*/ 7034212 w 8306953"/>
              <a:gd name="connsiteY33" fmla="*/ 284414 h 3684839"/>
              <a:gd name="connsiteX34" fmla="*/ 7210425 w 8306953"/>
              <a:gd name="connsiteY34" fmla="*/ 203451 h 3684839"/>
              <a:gd name="connsiteX35" fmla="*/ 7281862 w 8306953"/>
              <a:gd name="connsiteY35" fmla="*/ 132014 h 3684839"/>
              <a:gd name="connsiteX36" fmla="*/ 7358062 w 8306953"/>
              <a:gd name="connsiteY36" fmla="*/ 74864 h 3684839"/>
              <a:gd name="connsiteX37" fmla="*/ 7400925 w 8306953"/>
              <a:gd name="connsiteY37" fmla="*/ 70101 h 3684839"/>
              <a:gd name="connsiteX38" fmla="*/ 7582481 w 8306953"/>
              <a:gd name="connsiteY38" fmla="*/ 656758 h 3684839"/>
              <a:gd name="connsiteX39" fmla="*/ 7764038 w 8306953"/>
              <a:gd name="connsiteY39" fmla="*/ 112489 h 3684839"/>
              <a:gd name="connsiteX40" fmla="*/ 7748065 w 8306953"/>
              <a:gd name="connsiteY40" fmla="*/ 432141 h 3684839"/>
              <a:gd name="connsiteX41" fmla="*/ 7729456 w 8306953"/>
              <a:gd name="connsiteY41" fmla="*/ 3684839 h 3684839"/>
              <a:gd name="connsiteX42" fmla="*/ 0 w 8306953"/>
              <a:gd name="connsiteY42" fmla="*/ 3684839 h 3684839"/>
              <a:gd name="connsiteX0" fmla="*/ 0 w 8364905"/>
              <a:gd name="connsiteY0" fmla="*/ 3878278 h 3878278"/>
              <a:gd name="connsiteX1" fmla="*/ 871537 w 8364905"/>
              <a:gd name="connsiteY1" fmla="*/ 3783028 h 3878278"/>
              <a:gd name="connsiteX2" fmla="*/ 1209675 w 8364905"/>
              <a:gd name="connsiteY2" fmla="*/ 3778265 h 3878278"/>
              <a:gd name="connsiteX3" fmla="*/ 1414462 w 8364905"/>
              <a:gd name="connsiteY3" fmla="*/ 3740165 h 3878278"/>
              <a:gd name="connsiteX4" fmla="*/ 1743075 w 8364905"/>
              <a:gd name="connsiteY4" fmla="*/ 3740165 h 3878278"/>
              <a:gd name="connsiteX5" fmla="*/ 1952625 w 8364905"/>
              <a:gd name="connsiteY5" fmla="*/ 3692540 h 3878278"/>
              <a:gd name="connsiteX6" fmla="*/ 2138362 w 8364905"/>
              <a:gd name="connsiteY6" fmla="*/ 3683015 h 3878278"/>
              <a:gd name="connsiteX7" fmla="*/ 2533650 w 8364905"/>
              <a:gd name="connsiteY7" fmla="*/ 3668728 h 3878278"/>
              <a:gd name="connsiteX8" fmla="*/ 2676525 w 8364905"/>
              <a:gd name="connsiteY8" fmla="*/ 3659203 h 3878278"/>
              <a:gd name="connsiteX9" fmla="*/ 2800350 w 8364905"/>
              <a:gd name="connsiteY9" fmla="*/ 3611578 h 3878278"/>
              <a:gd name="connsiteX10" fmla="*/ 3171825 w 8364905"/>
              <a:gd name="connsiteY10" fmla="*/ 3430603 h 3878278"/>
              <a:gd name="connsiteX11" fmla="*/ 3295650 w 8364905"/>
              <a:gd name="connsiteY11" fmla="*/ 3425840 h 3878278"/>
              <a:gd name="connsiteX12" fmla="*/ 3519487 w 8364905"/>
              <a:gd name="connsiteY12" fmla="*/ 3316303 h 3878278"/>
              <a:gd name="connsiteX13" fmla="*/ 3686175 w 8364905"/>
              <a:gd name="connsiteY13" fmla="*/ 3373453 h 3878278"/>
              <a:gd name="connsiteX14" fmla="*/ 3686175 w 8364905"/>
              <a:gd name="connsiteY14" fmla="*/ 3373453 h 3878278"/>
              <a:gd name="connsiteX15" fmla="*/ 3867150 w 8364905"/>
              <a:gd name="connsiteY15" fmla="*/ 3297253 h 3878278"/>
              <a:gd name="connsiteX16" fmla="*/ 4048125 w 8364905"/>
              <a:gd name="connsiteY16" fmla="*/ 2725753 h 3878278"/>
              <a:gd name="connsiteX17" fmla="*/ 4262437 w 8364905"/>
              <a:gd name="connsiteY17" fmla="*/ 2344753 h 3878278"/>
              <a:gd name="connsiteX18" fmla="*/ 4443412 w 8364905"/>
              <a:gd name="connsiteY18" fmla="*/ 1792303 h 3878278"/>
              <a:gd name="connsiteX19" fmla="*/ 4657725 w 8364905"/>
              <a:gd name="connsiteY19" fmla="*/ 1630378 h 3878278"/>
              <a:gd name="connsiteX20" fmla="*/ 4810125 w 8364905"/>
              <a:gd name="connsiteY20" fmla="*/ 1444640 h 3878278"/>
              <a:gd name="connsiteX21" fmla="*/ 4981575 w 8364905"/>
              <a:gd name="connsiteY21" fmla="*/ 1482740 h 3878278"/>
              <a:gd name="connsiteX22" fmla="*/ 5162550 w 8364905"/>
              <a:gd name="connsiteY22" fmla="*/ 1387490 h 3878278"/>
              <a:gd name="connsiteX23" fmla="*/ 5362575 w 8364905"/>
              <a:gd name="connsiteY23" fmla="*/ 1439878 h 3878278"/>
              <a:gd name="connsiteX24" fmla="*/ 5705475 w 8364905"/>
              <a:gd name="connsiteY24" fmla="*/ 1182703 h 3878278"/>
              <a:gd name="connsiteX25" fmla="*/ 5934075 w 8364905"/>
              <a:gd name="connsiteY25" fmla="*/ 973153 h 3878278"/>
              <a:gd name="connsiteX26" fmla="*/ 6096000 w 8364905"/>
              <a:gd name="connsiteY26" fmla="*/ 682640 h 3878278"/>
              <a:gd name="connsiteX27" fmla="*/ 6319837 w 8364905"/>
              <a:gd name="connsiteY27" fmla="*/ 944578 h 3878278"/>
              <a:gd name="connsiteX28" fmla="*/ 6481762 w 8364905"/>
              <a:gd name="connsiteY28" fmla="*/ 1154128 h 3878278"/>
              <a:gd name="connsiteX29" fmla="*/ 6553200 w 8364905"/>
              <a:gd name="connsiteY29" fmla="*/ 1035065 h 3878278"/>
              <a:gd name="connsiteX30" fmla="*/ 6619875 w 8364905"/>
              <a:gd name="connsiteY30" fmla="*/ 901715 h 3878278"/>
              <a:gd name="connsiteX31" fmla="*/ 6781800 w 8364905"/>
              <a:gd name="connsiteY31" fmla="*/ 715978 h 3878278"/>
              <a:gd name="connsiteX32" fmla="*/ 6919912 w 8364905"/>
              <a:gd name="connsiteY32" fmla="*/ 573103 h 3878278"/>
              <a:gd name="connsiteX33" fmla="*/ 7034212 w 8364905"/>
              <a:gd name="connsiteY33" fmla="*/ 477853 h 3878278"/>
              <a:gd name="connsiteX34" fmla="*/ 7210425 w 8364905"/>
              <a:gd name="connsiteY34" fmla="*/ 396890 h 3878278"/>
              <a:gd name="connsiteX35" fmla="*/ 7281862 w 8364905"/>
              <a:gd name="connsiteY35" fmla="*/ 325453 h 3878278"/>
              <a:gd name="connsiteX36" fmla="*/ 7358062 w 8364905"/>
              <a:gd name="connsiteY36" fmla="*/ 268303 h 3878278"/>
              <a:gd name="connsiteX37" fmla="*/ 7400925 w 8364905"/>
              <a:gd name="connsiteY37" fmla="*/ 263540 h 3878278"/>
              <a:gd name="connsiteX38" fmla="*/ 7582481 w 8364905"/>
              <a:gd name="connsiteY38" fmla="*/ 850197 h 3878278"/>
              <a:gd name="connsiteX39" fmla="*/ 7764038 w 8364905"/>
              <a:gd name="connsiteY39" fmla="*/ 305928 h 3878278"/>
              <a:gd name="connsiteX40" fmla="*/ 7949059 w 8364905"/>
              <a:gd name="connsiteY40" fmla="*/ 261478 h 3878278"/>
              <a:gd name="connsiteX41" fmla="*/ 7729456 w 8364905"/>
              <a:gd name="connsiteY41" fmla="*/ 3878278 h 3878278"/>
              <a:gd name="connsiteX42" fmla="*/ 0 w 8364905"/>
              <a:gd name="connsiteY42" fmla="*/ 3878278 h 3878278"/>
              <a:gd name="connsiteX0" fmla="*/ 0 w 8364905"/>
              <a:gd name="connsiteY0" fmla="*/ 3684840 h 3684840"/>
              <a:gd name="connsiteX1" fmla="*/ 871537 w 8364905"/>
              <a:gd name="connsiteY1" fmla="*/ 3589590 h 3684840"/>
              <a:gd name="connsiteX2" fmla="*/ 1209675 w 8364905"/>
              <a:gd name="connsiteY2" fmla="*/ 3584827 h 3684840"/>
              <a:gd name="connsiteX3" fmla="*/ 1414462 w 8364905"/>
              <a:gd name="connsiteY3" fmla="*/ 3546727 h 3684840"/>
              <a:gd name="connsiteX4" fmla="*/ 1743075 w 8364905"/>
              <a:gd name="connsiteY4" fmla="*/ 3546727 h 3684840"/>
              <a:gd name="connsiteX5" fmla="*/ 1952625 w 8364905"/>
              <a:gd name="connsiteY5" fmla="*/ 3499102 h 3684840"/>
              <a:gd name="connsiteX6" fmla="*/ 2138362 w 8364905"/>
              <a:gd name="connsiteY6" fmla="*/ 3489577 h 3684840"/>
              <a:gd name="connsiteX7" fmla="*/ 2533650 w 8364905"/>
              <a:gd name="connsiteY7" fmla="*/ 3475290 h 3684840"/>
              <a:gd name="connsiteX8" fmla="*/ 2676525 w 8364905"/>
              <a:gd name="connsiteY8" fmla="*/ 3465765 h 3684840"/>
              <a:gd name="connsiteX9" fmla="*/ 2800350 w 8364905"/>
              <a:gd name="connsiteY9" fmla="*/ 3418140 h 3684840"/>
              <a:gd name="connsiteX10" fmla="*/ 3171825 w 8364905"/>
              <a:gd name="connsiteY10" fmla="*/ 3237165 h 3684840"/>
              <a:gd name="connsiteX11" fmla="*/ 3295650 w 8364905"/>
              <a:gd name="connsiteY11" fmla="*/ 3232402 h 3684840"/>
              <a:gd name="connsiteX12" fmla="*/ 3519487 w 8364905"/>
              <a:gd name="connsiteY12" fmla="*/ 3122865 h 3684840"/>
              <a:gd name="connsiteX13" fmla="*/ 3686175 w 8364905"/>
              <a:gd name="connsiteY13" fmla="*/ 3180015 h 3684840"/>
              <a:gd name="connsiteX14" fmla="*/ 3686175 w 8364905"/>
              <a:gd name="connsiteY14" fmla="*/ 3180015 h 3684840"/>
              <a:gd name="connsiteX15" fmla="*/ 3867150 w 8364905"/>
              <a:gd name="connsiteY15" fmla="*/ 3103815 h 3684840"/>
              <a:gd name="connsiteX16" fmla="*/ 4048125 w 8364905"/>
              <a:gd name="connsiteY16" fmla="*/ 2532315 h 3684840"/>
              <a:gd name="connsiteX17" fmla="*/ 4262437 w 8364905"/>
              <a:gd name="connsiteY17" fmla="*/ 2151315 h 3684840"/>
              <a:gd name="connsiteX18" fmla="*/ 4443412 w 8364905"/>
              <a:gd name="connsiteY18" fmla="*/ 1598865 h 3684840"/>
              <a:gd name="connsiteX19" fmla="*/ 4657725 w 8364905"/>
              <a:gd name="connsiteY19" fmla="*/ 1436940 h 3684840"/>
              <a:gd name="connsiteX20" fmla="*/ 4810125 w 8364905"/>
              <a:gd name="connsiteY20" fmla="*/ 1251202 h 3684840"/>
              <a:gd name="connsiteX21" fmla="*/ 4981575 w 8364905"/>
              <a:gd name="connsiteY21" fmla="*/ 1289302 h 3684840"/>
              <a:gd name="connsiteX22" fmla="*/ 5162550 w 8364905"/>
              <a:gd name="connsiteY22" fmla="*/ 1194052 h 3684840"/>
              <a:gd name="connsiteX23" fmla="*/ 5362575 w 8364905"/>
              <a:gd name="connsiteY23" fmla="*/ 1246440 h 3684840"/>
              <a:gd name="connsiteX24" fmla="*/ 5705475 w 8364905"/>
              <a:gd name="connsiteY24" fmla="*/ 989265 h 3684840"/>
              <a:gd name="connsiteX25" fmla="*/ 5934075 w 8364905"/>
              <a:gd name="connsiteY25" fmla="*/ 779715 h 3684840"/>
              <a:gd name="connsiteX26" fmla="*/ 6096000 w 8364905"/>
              <a:gd name="connsiteY26" fmla="*/ 489202 h 3684840"/>
              <a:gd name="connsiteX27" fmla="*/ 6319837 w 8364905"/>
              <a:gd name="connsiteY27" fmla="*/ 751140 h 3684840"/>
              <a:gd name="connsiteX28" fmla="*/ 6481762 w 8364905"/>
              <a:gd name="connsiteY28" fmla="*/ 960690 h 3684840"/>
              <a:gd name="connsiteX29" fmla="*/ 6553200 w 8364905"/>
              <a:gd name="connsiteY29" fmla="*/ 841627 h 3684840"/>
              <a:gd name="connsiteX30" fmla="*/ 6619875 w 8364905"/>
              <a:gd name="connsiteY30" fmla="*/ 708277 h 3684840"/>
              <a:gd name="connsiteX31" fmla="*/ 6781800 w 8364905"/>
              <a:gd name="connsiteY31" fmla="*/ 522540 h 3684840"/>
              <a:gd name="connsiteX32" fmla="*/ 6919912 w 8364905"/>
              <a:gd name="connsiteY32" fmla="*/ 379665 h 3684840"/>
              <a:gd name="connsiteX33" fmla="*/ 7034212 w 8364905"/>
              <a:gd name="connsiteY33" fmla="*/ 284415 h 3684840"/>
              <a:gd name="connsiteX34" fmla="*/ 7210425 w 8364905"/>
              <a:gd name="connsiteY34" fmla="*/ 203452 h 3684840"/>
              <a:gd name="connsiteX35" fmla="*/ 7281862 w 8364905"/>
              <a:gd name="connsiteY35" fmla="*/ 132015 h 3684840"/>
              <a:gd name="connsiteX36" fmla="*/ 7358062 w 8364905"/>
              <a:gd name="connsiteY36" fmla="*/ 74865 h 3684840"/>
              <a:gd name="connsiteX37" fmla="*/ 7400925 w 8364905"/>
              <a:gd name="connsiteY37" fmla="*/ 70102 h 3684840"/>
              <a:gd name="connsiteX38" fmla="*/ 7582481 w 8364905"/>
              <a:gd name="connsiteY38" fmla="*/ 656759 h 3684840"/>
              <a:gd name="connsiteX39" fmla="*/ 7764038 w 8364905"/>
              <a:gd name="connsiteY39" fmla="*/ 112490 h 3684840"/>
              <a:gd name="connsiteX40" fmla="*/ 7949059 w 8364905"/>
              <a:gd name="connsiteY40" fmla="*/ 68040 h 3684840"/>
              <a:gd name="connsiteX41" fmla="*/ 7729456 w 8364905"/>
              <a:gd name="connsiteY41" fmla="*/ 3684840 h 3684840"/>
              <a:gd name="connsiteX42" fmla="*/ 0 w 8364905"/>
              <a:gd name="connsiteY42" fmla="*/ 3684840 h 3684840"/>
              <a:gd name="connsiteX0" fmla="*/ 0 w 8364905"/>
              <a:gd name="connsiteY0" fmla="*/ 3726347 h 3726347"/>
              <a:gd name="connsiteX1" fmla="*/ 871537 w 8364905"/>
              <a:gd name="connsiteY1" fmla="*/ 3631097 h 3726347"/>
              <a:gd name="connsiteX2" fmla="*/ 1209675 w 8364905"/>
              <a:gd name="connsiteY2" fmla="*/ 3626334 h 3726347"/>
              <a:gd name="connsiteX3" fmla="*/ 1414462 w 8364905"/>
              <a:gd name="connsiteY3" fmla="*/ 3588234 h 3726347"/>
              <a:gd name="connsiteX4" fmla="*/ 1743075 w 8364905"/>
              <a:gd name="connsiteY4" fmla="*/ 3588234 h 3726347"/>
              <a:gd name="connsiteX5" fmla="*/ 1952625 w 8364905"/>
              <a:gd name="connsiteY5" fmla="*/ 3540609 h 3726347"/>
              <a:gd name="connsiteX6" fmla="*/ 2138362 w 8364905"/>
              <a:gd name="connsiteY6" fmla="*/ 3531084 h 3726347"/>
              <a:gd name="connsiteX7" fmla="*/ 2533650 w 8364905"/>
              <a:gd name="connsiteY7" fmla="*/ 3516797 h 3726347"/>
              <a:gd name="connsiteX8" fmla="*/ 2676525 w 8364905"/>
              <a:gd name="connsiteY8" fmla="*/ 3507272 h 3726347"/>
              <a:gd name="connsiteX9" fmla="*/ 2800350 w 8364905"/>
              <a:gd name="connsiteY9" fmla="*/ 3459647 h 3726347"/>
              <a:gd name="connsiteX10" fmla="*/ 3171825 w 8364905"/>
              <a:gd name="connsiteY10" fmla="*/ 3278672 h 3726347"/>
              <a:gd name="connsiteX11" fmla="*/ 3295650 w 8364905"/>
              <a:gd name="connsiteY11" fmla="*/ 3273909 h 3726347"/>
              <a:gd name="connsiteX12" fmla="*/ 3519487 w 8364905"/>
              <a:gd name="connsiteY12" fmla="*/ 3164372 h 3726347"/>
              <a:gd name="connsiteX13" fmla="*/ 3686175 w 8364905"/>
              <a:gd name="connsiteY13" fmla="*/ 3221522 h 3726347"/>
              <a:gd name="connsiteX14" fmla="*/ 3686175 w 8364905"/>
              <a:gd name="connsiteY14" fmla="*/ 3221522 h 3726347"/>
              <a:gd name="connsiteX15" fmla="*/ 3867150 w 8364905"/>
              <a:gd name="connsiteY15" fmla="*/ 3145322 h 3726347"/>
              <a:gd name="connsiteX16" fmla="*/ 4048125 w 8364905"/>
              <a:gd name="connsiteY16" fmla="*/ 2573822 h 3726347"/>
              <a:gd name="connsiteX17" fmla="*/ 4262437 w 8364905"/>
              <a:gd name="connsiteY17" fmla="*/ 2192822 h 3726347"/>
              <a:gd name="connsiteX18" fmla="*/ 4443412 w 8364905"/>
              <a:gd name="connsiteY18" fmla="*/ 1640372 h 3726347"/>
              <a:gd name="connsiteX19" fmla="*/ 4657725 w 8364905"/>
              <a:gd name="connsiteY19" fmla="*/ 1478447 h 3726347"/>
              <a:gd name="connsiteX20" fmla="*/ 4810125 w 8364905"/>
              <a:gd name="connsiteY20" fmla="*/ 1292709 h 3726347"/>
              <a:gd name="connsiteX21" fmla="*/ 4981575 w 8364905"/>
              <a:gd name="connsiteY21" fmla="*/ 1330809 h 3726347"/>
              <a:gd name="connsiteX22" fmla="*/ 5162550 w 8364905"/>
              <a:gd name="connsiteY22" fmla="*/ 1235559 h 3726347"/>
              <a:gd name="connsiteX23" fmla="*/ 5362575 w 8364905"/>
              <a:gd name="connsiteY23" fmla="*/ 1287947 h 3726347"/>
              <a:gd name="connsiteX24" fmla="*/ 5705475 w 8364905"/>
              <a:gd name="connsiteY24" fmla="*/ 1030772 h 3726347"/>
              <a:gd name="connsiteX25" fmla="*/ 5934075 w 8364905"/>
              <a:gd name="connsiteY25" fmla="*/ 821222 h 3726347"/>
              <a:gd name="connsiteX26" fmla="*/ 6096000 w 8364905"/>
              <a:gd name="connsiteY26" fmla="*/ 530709 h 3726347"/>
              <a:gd name="connsiteX27" fmla="*/ 6319837 w 8364905"/>
              <a:gd name="connsiteY27" fmla="*/ 792647 h 3726347"/>
              <a:gd name="connsiteX28" fmla="*/ 6481762 w 8364905"/>
              <a:gd name="connsiteY28" fmla="*/ 1002197 h 3726347"/>
              <a:gd name="connsiteX29" fmla="*/ 6553200 w 8364905"/>
              <a:gd name="connsiteY29" fmla="*/ 883134 h 3726347"/>
              <a:gd name="connsiteX30" fmla="*/ 6619875 w 8364905"/>
              <a:gd name="connsiteY30" fmla="*/ 749784 h 3726347"/>
              <a:gd name="connsiteX31" fmla="*/ 6781800 w 8364905"/>
              <a:gd name="connsiteY31" fmla="*/ 564047 h 3726347"/>
              <a:gd name="connsiteX32" fmla="*/ 6919912 w 8364905"/>
              <a:gd name="connsiteY32" fmla="*/ 421172 h 3726347"/>
              <a:gd name="connsiteX33" fmla="*/ 7034212 w 8364905"/>
              <a:gd name="connsiteY33" fmla="*/ 325922 h 3726347"/>
              <a:gd name="connsiteX34" fmla="*/ 7210425 w 8364905"/>
              <a:gd name="connsiteY34" fmla="*/ 244959 h 3726347"/>
              <a:gd name="connsiteX35" fmla="*/ 7281862 w 8364905"/>
              <a:gd name="connsiteY35" fmla="*/ 173522 h 3726347"/>
              <a:gd name="connsiteX36" fmla="*/ 7358062 w 8364905"/>
              <a:gd name="connsiteY36" fmla="*/ 116372 h 3726347"/>
              <a:gd name="connsiteX37" fmla="*/ 7400925 w 8364905"/>
              <a:gd name="connsiteY37" fmla="*/ 111609 h 3726347"/>
              <a:gd name="connsiteX38" fmla="*/ 7582481 w 8364905"/>
              <a:gd name="connsiteY38" fmla="*/ 698266 h 3726347"/>
              <a:gd name="connsiteX39" fmla="*/ 7754467 w 8364905"/>
              <a:gd name="connsiteY39" fmla="*/ 109595 h 3726347"/>
              <a:gd name="connsiteX40" fmla="*/ 7949059 w 8364905"/>
              <a:gd name="connsiteY40" fmla="*/ 109547 h 3726347"/>
              <a:gd name="connsiteX41" fmla="*/ 7729456 w 8364905"/>
              <a:gd name="connsiteY41" fmla="*/ 3726347 h 3726347"/>
              <a:gd name="connsiteX42" fmla="*/ 0 w 8364905"/>
              <a:gd name="connsiteY42" fmla="*/ 3726347 h 3726347"/>
              <a:gd name="connsiteX0" fmla="*/ 0 w 8367435"/>
              <a:gd name="connsiteY0" fmla="*/ 3726347 h 3726347"/>
              <a:gd name="connsiteX1" fmla="*/ 871537 w 8367435"/>
              <a:gd name="connsiteY1" fmla="*/ 3631097 h 3726347"/>
              <a:gd name="connsiteX2" fmla="*/ 1209675 w 8367435"/>
              <a:gd name="connsiteY2" fmla="*/ 3626334 h 3726347"/>
              <a:gd name="connsiteX3" fmla="*/ 1414462 w 8367435"/>
              <a:gd name="connsiteY3" fmla="*/ 3588234 h 3726347"/>
              <a:gd name="connsiteX4" fmla="*/ 1743075 w 8367435"/>
              <a:gd name="connsiteY4" fmla="*/ 3588234 h 3726347"/>
              <a:gd name="connsiteX5" fmla="*/ 1952625 w 8367435"/>
              <a:gd name="connsiteY5" fmla="*/ 3540609 h 3726347"/>
              <a:gd name="connsiteX6" fmla="*/ 2138362 w 8367435"/>
              <a:gd name="connsiteY6" fmla="*/ 3531084 h 3726347"/>
              <a:gd name="connsiteX7" fmla="*/ 2533650 w 8367435"/>
              <a:gd name="connsiteY7" fmla="*/ 3516797 h 3726347"/>
              <a:gd name="connsiteX8" fmla="*/ 2676525 w 8367435"/>
              <a:gd name="connsiteY8" fmla="*/ 3507272 h 3726347"/>
              <a:gd name="connsiteX9" fmla="*/ 2800350 w 8367435"/>
              <a:gd name="connsiteY9" fmla="*/ 3459647 h 3726347"/>
              <a:gd name="connsiteX10" fmla="*/ 3171825 w 8367435"/>
              <a:gd name="connsiteY10" fmla="*/ 3278672 h 3726347"/>
              <a:gd name="connsiteX11" fmla="*/ 3295650 w 8367435"/>
              <a:gd name="connsiteY11" fmla="*/ 3273909 h 3726347"/>
              <a:gd name="connsiteX12" fmla="*/ 3519487 w 8367435"/>
              <a:gd name="connsiteY12" fmla="*/ 3164372 h 3726347"/>
              <a:gd name="connsiteX13" fmla="*/ 3686175 w 8367435"/>
              <a:gd name="connsiteY13" fmla="*/ 3221522 h 3726347"/>
              <a:gd name="connsiteX14" fmla="*/ 3686175 w 8367435"/>
              <a:gd name="connsiteY14" fmla="*/ 3221522 h 3726347"/>
              <a:gd name="connsiteX15" fmla="*/ 3867150 w 8367435"/>
              <a:gd name="connsiteY15" fmla="*/ 3145322 h 3726347"/>
              <a:gd name="connsiteX16" fmla="*/ 4048125 w 8367435"/>
              <a:gd name="connsiteY16" fmla="*/ 2573822 h 3726347"/>
              <a:gd name="connsiteX17" fmla="*/ 4262437 w 8367435"/>
              <a:gd name="connsiteY17" fmla="*/ 2192822 h 3726347"/>
              <a:gd name="connsiteX18" fmla="*/ 4443412 w 8367435"/>
              <a:gd name="connsiteY18" fmla="*/ 1640372 h 3726347"/>
              <a:gd name="connsiteX19" fmla="*/ 4657725 w 8367435"/>
              <a:gd name="connsiteY19" fmla="*/ 1478447 h 3726347"/>
              <a:gd name="connsiteX20" fmla="*/ 4810125 w 8367435"/>
              <a:gd name="connsiteY20" fmla="*/ 1292709 h 3726347"/>
              <a:gd name="connsiteX21" fmla="*/ 4981575 w 8367435"/>
              <a:gd name="connsiteY21" fmla="*/ 1330809 h 3726347"/>
              <a:gd name="connsiteX22" fmla="*/ 5162550 w 8367435"/>
              <a:gd name="connsiteY22" fmla="*/ 1235559 h 3726347"/>
              <a:gd name="connsiteX23" fmla="*/ 5362575 w 8367435"/>
              <a:gd name="connsiteY23" fmla="*/ 1287947 h 3726347"/>
              <a:gd name="connsiteX24" fmla="*/ 5705475 w 8367435"/>
              <a:gd name="connsiteY24" fmla="*/ 1030772 h 3726347"/>
              <a:gd name="connsiteX25" fmla="*/ 5934075 w 8367435"/>
              <a:gd name="connsiteY25" fmla="*/ 821222 h 3726347"/>
              <a:gd name="connsiteX26" fmla="*/ 6096000 w 8367435"/>
              <a:gd name="connsiteY26" fmla="*/ 530709 h 3726347"/>
              <a:gd name="connsiteX27" fmla="*/ 6319837 w 8367435"/>
              <a:gd name="connsiteY27" fmla="*/ 792647 h 3726347"/>
              <a:gd name="connsiteX28" fmla="*/ 6481762 w 8367435"/>
              <a:gd name="connsiteY28" fmla="*/ 1002197 h 3726347"/>
              <a:gd name="connsiteX29" fmla="*/ 6553200 w 8367435"/>
              <a:gd name="connsiteY29" fmla="*/ 883134 h 3726347"/>
              <a:gd name="connsiteX30" fmla="*/ 6619875 w 8367435"/>
              <a:gd name="connsiteY30" fmla="*/ 749784 h 3726347"/>
              <a:gd name="connsiteX31" fmla="*/ 6781800 w 8367435"/>
              <a:gd name="connsiteY31" fmla="*/ 564047 h 3726347"/>
              <a:gd name="connsiteX32" fmla="*/ 6919912 w 8367435"/>
              <a:gd name="connsiteY32" fmla="*/ 421172 h 3726347"/>
              <a:gd name="connsiteX33" fmla="*/ 7034212 w 8367435"/>
              <a:gd name="connsiteY33" fmla="*/ 325922 h 3726347"/>
              <a:gd name="connsiteX34" fmla="*/ 7210425 w 8367435"/>
              <a:gd name="connsiteY34" fmla="*/ 244959 h 3726347"/>
              <a:gd name="connsiteX35" fmla="*/ 7281862 w 8367435"/>
              <a:gd name="connsiteY35" fmla="*/ 173522 h 3726347"/>
              <a:gd name="connsiteX36" fmla="*/ 7358062 w 8367435"/>
              <a:gd name="connsiteY36" fmla="*/ 116372 h 3726347"/>
              <a:gd name="connsiteX37" fmla="*/ 7400925 w 8367435"/>
              <a:gd name="connsiteY37" fmla="*/ 111609 h 3726347"/>
              <a:gd name="connsiteX38" fmla="*/ 7582481 w 8367435"/>
              <a:gd name="connsiteY38" fmla="*/ 698266 h 3726347"/>
              <a:gd name="connsiteX39" fmla="*/ 7754467 w 8367435"/>
              <a:gd name="connsiteY39" fmla="*/ 109595 h 3726347"/>
              <a:gd name="connsiteX40" fmla="*/ 7949059 w 8367435"/>
              <a:gd name="connsiteY40" fmla="*/ 109547 h 3726347"/>
              <a:gd name="connsiteX41" fmla="*/ 7729456 w 8367435"/>
              <a:gd name="connsiteY41" fmla="*/ 3726347 h 3726347"/>
              <a:gd name="connsiteX42" fmla="*/ 0 w 8367435"/>
              <a:gd name="connsiteY42" fmla="*/ 3726347 h 3726347"/>
              <a:gd name="connsiteX0" fmla="*/ 0 w 7951502"/>
              <a:gd name="connsiteY0" fmla="*/ 3726347 h 3726347"/>
              <a:gd name="connsiteX1" fmla="*/ 871537 w 7951502"/>
              <a:gd name="connsiteY1" fmla="*/ 3631097 h 3726347"/>
              <a:gd name="connsiteX2" fmla="*/ 1209675 w 7951502"/>
              <a:gd name="connsiteY2" fmla="*/ 3626334 h 3726347"/>
              <a:gd name="connsiteX3" fmla="*/ 1414462 w 7951502"/>
              <a:gd name="connsiteY3" fmla="*/ 3588234 h 3726347"/>
              <a:gd name="connsiteX4" fmla="*/ 1743075 w 7951502"/>
              <a:gd name="connsiteY4" fmla="*/ 3588234 h 3726347"/>
              <a:gd name="connsiteX5" fmla="*/ 1952625 w 7951502"/>
              <a:gd name="connsiteY5" fmla="*/ 3540609 h 3726347"/>
              <a:gd name="connsiteX6" fmla="*/ 2138362 w 7951502"/>
              <a:gd name="connsiteY6" fmla="*/ 3531084 h 3726347"/>
              <a:gd name="connsiteX7" fmla="*/ 2533650 w 7951502"/>
              <a:gd name="connsiteY7" fmla="*/ 3516797 h 3726347"/>
              <a:gd name="connsiteX8" fmla="*/ 2676525 w 7951502"/>
              <a:gd name="connsiteY8" fmla="*/ 3507272 h 3726347"/>
              <a:gd name="connsiteX9" fmla="*/ 2800350 w 7951502"/>
              <a:gd name="connsiteY9" fmla="*/ 3459647 h 3726347"/>
              <a:gd name="connsiteX10" fmla="*/ 3171825 w 7951502"/>
              <a:gd name="connsiteY10" fmla="*/ 3278672 h 3726347"/>
              <a:gd name="connsiteX11" fmla="*/ 3295650 w 7951502"/>
              <a:gd name="connsiteY11" fmla="*/ 3273909 h 3726347"/>
              <a:gd name="connsiteX12" fmla="*/ 3519487 w 7951502"/>
              <a:gd name="connsiteY12" fmla="*/ 3164372 h 3726347"/>
              <a:gd name="connsiteX13" fmla="*/ 3686175 w 7951502"/>
              <a:gd name="connsiteY13" fmla="*/ 3221522 h 3726347"/>
              <a:gd name="connsiteX14" fmla="*/ 3686175 w 7951502"/>
              <a:gd name="connsiteY14" fmla="*/ 3221522 h 3726347"/>
              <a:gd name="connsiteX15" fmla="*/ 3867150 w 7951502"/>
              <a:gd name="connsiteY15" fmla="*/ 3145322 h 3726347"/>
              <a:gd name="connsiteX16" fmla="*/ 4048125 w 7951502"/>
              <a:gd name="connsiteY16" fmla="*/ 2573822 h 3726347"/>
              <a:gd name="connsiteX17" fmla="*/ 4262437 w 7951502"/>
              <a:gd name="connsiteY17" fmla="*/ 2192822 h 3726347"/>
              <a:gd name="connsiteX18" fmla="*/ 4443412 w 7951502"/>
              <a:gd name="connsiteY18" fmla="*/ 1640372 h 3726347"/>
              <a:gd name="connsiteX19" fmla="*/ 4657725 w 7951502"/>
              <a:gd name="connsiteY19" fmla="*/ 1478447 h 3726347"/>
              <a:gd name="connsiteX20" fmla="*/ 4810125 w 7951502"/>
              <a:gd name="connsiteY20" fmla="*/ 1292709 h 3726347"/>
              <a:gd name="connsiteX21" fmla="*/ 4981575 w 7951502"/>
              <a:gd name="connsiteY21" fmla="*/ 1330809 h 3726347"/>
              <a:gd name="connsiteX22" fmla="*/ 5162550 w 7951502"/>
              <a:gd name="connsiteY22" fmla="*/ 1235559 h 3726347"/>
              <a:gd name="connsiteX23" fmla="*/ 5362575 w 7951502"/>
              <a:gd name="connsiteY23" fmla="*/ 1287947 h 3726347"/>
              <a:gd name="connsiteX24" fmla="*/ 5705475 w 7951502"/>
              <a:gd name="connsiteY24" fmla="*/ 1030772 h 3726347"/>
              <a:gd name="connsiteX25" fmla="*/ 5934075 w 7951502"/>
              <a:gd name="connsiteY25" fmla="*/ 821222 h 3726347"/>
              <a:gd name="connsiteX26" fmla="*/ 6096000 w 7951502"/>
              <a:gd name="connsiteY26" fmla="*/ 530709 h 3726347"/>
              <a:gd name="connsiteX27" fmla="*/ 6319837 w 7951502"/>
              <a:gd name="connsiteY27" fmla="*/ 792647 h 3726347"/>
              <a:gd name="connsiteX28" fmla="*/ 6481762 w 7951502"/>
              <a:gd name="connsiteY28" fmla="*/ 1002197 h 3726347"/>
              <a:gd name="connsiteX29" fmla="*/ 6553200 w 7951502"/>
              <a:gd name="connsiteY29" fmla="*/ 883134 h 3726347"/>
              <a:gd name="connsiteX30" fmla="*/ 6619875 w 7951502"/>
              <a:gd name="connsiteY30" fmla="*/ 749784 h 3726347"/>
              <a:gd name="connsiteX31" fmla="*/ 6781800 w 7951502"/>
              <a:gd name="connsiteY31" fmla="*/ 564047 h 3726347"/>
              <a:gd name="connsiteX32" fmla="*/ 6919912 w 7951502"/>
              <a:gd name="connsiteY32" fmla="*/ 421172 h 3726347"/>
              <a:gd name="connsiteX33" fmla="*/ 7034212 w 7951502"/>
              <a:gd name="connsiteY33" fmla="*/ 325922 h 3726347"/>
              <a:gd name="connsiteX34" fmla="*/ 7210425 w 7951502"/>
              <a:gd name="connsiteY34" fmla="*/ 244959 h 3726347"/>
              <a:gd name="connsiteX35" fmla="*/ 7281862 w 7951502"/>
              <a:gd name="connsiteY35" fmla="*/ 173522 h 3726347"/>
              <a:gd name="connsiteX36" fmla="*/ 7358062 w 7951502"/>
              <a:gd name="connsiteY36" fmla="*/ 116372 h 3726347"/>
              <a:gd name="connsiteX37" fmla="*/ 7400925 w 7951502"/>
              <a:gd name="connsiteY37" fmla="*/ 111609 h 3726347"/>
              <a:gd name="connsiteX38" fmla="*/ 7582481 w 7951502"/>
              <a:gd name="connsiteY38" fmla="*/ 698266 h 3726347"/>
              <a:gd name="connsiteX39" fmla="*/ 7754467 w 7951502"/>
              <a:gd name="connsiteY39" fmla="*/ 109595 h 3726347"/>
              <a:gd name="connsiteX40" fmla="*/ 7949059 w 7951502"/>
              <a:gd name="connsiteY40" fmla="*/ 109547 h 3726347"/>
              <a:gd name="connsiteX41" fmla="*/ 7729456 w 7951502"/>
              <a:gd name="connsiteY41" fmla="*/ 3726347 h 3726347"/>
              <a:gd name="connsiteX42" fmla="*/ 0 w 7951502"/>
              <a:gd name="connsiteY42" fmla="*/ 3726347 h 3726347"/>
              <a:gd name="connsiteX0" fmla="*/ 0 w 8082224"/>
              <a:gd name="connsiteY0" fmla="*/ 3726347 h 3726347"/>
              <a:gd name="connsiteX1" fmla="*/ 871537 w 8082224"/>
              <a:gd name="connsiteY1" fmla="*/ 3631097 h 3726347"/>
              <a:gd name="connsiteX2" fmla="*/ 1209675 w 8082224"/>
              <a:gd name="connsiteY2" fmla="*/ 3626334 h 3726347"/>
              <a:gd name="connsiteX3" fmla="*/ 1414462 w 8082224"/>
              <a:gd name="connsiteY3" fmla="*/ 3588234 h 3726347"/>
              <a:gd name="connsiteX4" fmla="*/ 1743075 w 8082224"/>
              <a:gd name="connsiteY4" fmla="*/ 3588234 h 3726347"/>
              <a:gd name="connsiteX5" fmla="*/ 1952625 w 8082224"/>
              <a:gd name="connsiteY5" fmla="*/ 3540609 h 3726347"/>
              <a:gd name="connsiteX6" fmla="*/ 2138362 w 8082224"/>
              <a:gd name="connsiteY6" fmla="*/ 3531084 h 3726347"/>
              <a:gd name="connsiteX7" fmla="*/ 2533650 w 8082224"/>
              <a:gd name="connsiteY7" fmla="*/ 3516797 h 3726347"/>
              <a:gd name="connsiteX8" fmla="*/ 2676525 w 8082224"/>
              <a:gd name="connsiteY8" fmla="*/ 3507272 h 3726347"/>
              <a:gd name="connsiteX9" fmla="*/ 2800350 w 8082224"/>
              <a:gd name="connsiteY9" fmla="*/ 3459647 h 3726347"/>
              <a:gd name="connsiteX10" fmla="*/ 3171825 w 8082224"/>
              <a:gd name="connsiteY10" fmla="*/ 3278672 h 3726347"/>
              <a:gd name="connsiteX11" fmla="*/ 3295650 w 8082224"/>
              <a:gd name="connsiteY11" fmla="*/ 3273909 h 3726347"/>
              <a:gd name="connsiteX12" fmla="*/ 3519487 w 8082224"/>
              <a:gd name="connsiteY12" fmla="*/ 3164372 h 3726347"/>
              <a:gd name="connsiteX13" fmla="*/ 3686175 w 8082224"/>
              <a:gd name="connsiteY13" fmla="*/ 3221522 h 3726347"/>
              <a:gd name="connsiteX14" fmla="*/ 3686175 w 8082224"/>
              <a:gd name="connsiteY14" fmla="*/ 3221522 h 3726347"/>
              <a:gd name="connsiteX15" fmla="*/ 3867150 w 8082224"/>
              <a:gd name="connsiteY15" fmla="*/ 3145322 h 3726347"/>
              <a:gd name="connsiteX16" fmla="*/ 4048125 w 8082224"/>
              <a:gd name="connsiteY16" fmla="*/ 2573822 h 3726347"/>
              <a:gd name="connsiteX17" fmla="*/ 4262437 w 8082224"/>
              <a:gd name="connsiteY17" fmla="*/ 2192822 h 3726347"/>
              <a:gd name="connsiteX18" fmla="*/ 4443412 w 8082224"/>
              <a:gd name="connsiteY18" fmla="*/ 1640372 h 3726347"/>
              <a:gd name="connsiteX19" fmla="*/ 4657725 w 8082224"/>
              <a:gd name="connsiteY19" fmla="*/ 1478447 h 3726347"/>
              <a:gd name="connsiteX20" fmla="*/ 4810125 w 8082224"/>
              <a:gd name="connsiteY20" fmla="*/ 1292709 h 3726347"/>
              <a:gd name="connsiteX21" fmla="*/ 4981575 w 8082224"/>
              <a:gd name="connsiteY21" fmla="*/ 1330809 h 3726347"/>
              <a:gd name="connsiteX22" fmla="*/ 5162550 w 8082224"/>
              <a:gd name="connsiteY22" fmla="*/ 1235559 h 3726347"/>
              <a:gd name="connsiteX23" fmla="*/ 5362575 w 8082224"/>
              <a:gd name="connsiteY23" fmla="*/ 1287947 h 3726347"/>
              <a:gd name="connsiteX24" fmla="*/ 5705475 w 8082224"/>
              <a:gd name="connsiteY24" fmla="*/ 1030772 h 3726347"/>
              <a:gd name="connsiteX25" fmla="*/ 5934075 w 8082224"/>
              <a:gd name="connsiteY25" fmla="*/ 821222 h 3726347"/>
              <a:gd name="connsiteX26" fmla="*/ 6096000 w 8082224"/>
              <a:gd name="connsiteY26" fmla="*/ 530709 h 3726347"/>
              <a:gd name="connsiteX27" fmla="*/ 6319837 w 8082224"/>
              <a:gd name="connsiteY27" fmla="*/ 792647 h 3726347"/>
              <a:gd name="connsiteX28" fmla="*/ 6481762 w 8082224"/>
              <a:gd name="connsiteY28" fmla="*/ 1002197 h 3726347"/>
              <a:gd name="connsiteX29" fmla="*/ 6553200 w 8082224"/>
              <a:gd name="connsiteY29" fmla="*/ 883134 h 3726347"/>
              <a:gd name="connsiteX30" fmla="*/ 6619875 w 8082224"/>
              <a:gd name="connsiteY30" fmla="*/ 749784 h 3726347"/>
              <a:gd name="connsiteX31" fmla="*/ 6781800 w 8082224"/>
              <a:gd name="connsiteY31" fmla="*/ 564047 h 3726347"/>
              <a:gd name="connsiteX32" fmla="*/ 6919912 w 8082224"/>
              <a:gd name="connsiteY32" fmla="*/ 421172 h 3726347"/>
              <a:gd name="connsiteX33" fmla="*/ 7034212 w 8082224"/>
              <a:gd name="connsiteY33" fmla="*/ 325922 h 3726347"/>
              <a:gd name="connsiteX34" fmla="*/ 7210425 w 8082224"/>
              <a:gd name="connsiteY34" fmla="*/ 244959 h 3726347"/>
              <a:gd name="connsiteX35" fmla="*/ 7281862 w 8082224"/>
              <a:gd name="connsiteY35" fmla="*/ 173522 h 3726347"/>
              <a:gd name="connsiteX36" fmla="*/ 7358062 w 8082224"/>
              <a:gd name="connsiteY36" fmla="*/ 116372 h 3726347"/>
              <a:gd name="connsiteX37" fmla="*/ 7400925 w 8082224"/>
              <a:gd name="connsiteY37" fmla="*/ 111609 h 3726347"/>
              <a:gd name="connsiteX38" fmla="*/ 7582481 w 8082224"/>
              <a:gd name="connsiteY38" fmla="*/ 698266 h 3726347"/>
              <a:gd name="connsiteX39" fmla="*/ 7754467 w 8082224"/>
              <a:gd name="connsiteY39" fmla="*/ 109595 h 3726347"/>
              <a:gd name="connsiteX40" fmla="*/ 7949059 w 8082224"/>
              <a:gd name="connsiteY40" fmla="*/ 109547 h 3726347"/>
              <a:gd name="connsiteX41" fmla="*/ 7978306 w 8082224"/>
              <a:gd name="connsiteY41" fmla="*/ 3726347 h 3726347"/>
              <a:gd name="connsiteX42" fmla="*/ 0 w 8082224"/>
              <a:gd name="connsiteY42" fmla="*/ 3726347 h 3726347"/>
              <a:gd name="connsiteX0" fmla="*/ 0 w 7978306"/>
              <a:gd name="connsiteY0" fmla="*/ 3726347 h 3726347"/>
              <a:gd name="connsiteX1" fmla="*/ 871537 w 7978306"/>
              <a:gd name="connsiteY1" fmla="*/ 3631097 h 3726347"/>
              <a:gd name="connsiteX2" fmla="*/ 1209675 w 7978306"/>
              <a:gd name="connsiteY2" fmla="*/ 3626334 h 3726347"/>
              <a:gd name="connsiteX3" fmla="*/ 1414462 w 7978306"/>
              <a:gd name="connsiteY3" fmla="*/ 3588234 h 3726347"/>
              <a:gd name="connsiteX4" fmla="*/ 1743075 w 7978306"/>
              <a:gd name="connsiteY4" fmla="*/ 3588234 h 3726347"/>
              <a:gd name="connsiteX5" fmla="*/ 1952625 w 7978306"/>
              <a:gd name="connsiteY5" fmla="*/ 3540609 h 3726347"/>
              <a:gd name="connsiteX6" fmla="*/ 2138362 w 7978306"/>
              <a:gd name="connsiteY6" fmla="*/ 3531084 h 3726347"/>
              <a:gd name="connsiteX7" fmla="*/ 2533650 w 7978306"/>
              <a:gd name="connsiteY7" fmla="*/ 3516797 h 3726347"/>
              <a:gd name="connsiteX8" fmla="*/ 2676525 w 7978306"/>
              <a:gd name="connsiteY8" fmla="*/ 3507272 h 3726347"/>
              <a:gd name="connsiteX9" fmla="*/ 2800350 w 7978306"/>
              <a:gd name="connsiteY9" fmla="*/ 3459647 h 3726347"/>
              <a:gd name="connsiteX10" fmla="*/ 3171825 w 7978306"/>
              <a:gd name="connsiteY10" fmla="*/ 3278672 h 3726347"/>
              <a:gd name="connsiteX11" fmla="*/ 3295650 w 7978306"/>
              <a:gd name="connsiteY11" fmla="*/ 3273909 h 3726347"/>
              <a:gd name="connsiteX12" fmla="*/ 3519487 w 7978306"/>
              <a:gd name="connsiteY12" fmla="*/ 3164372 h 3726347"/>
              <a:gd name="connsiteX13" fmla="*/ 3686175 w 7978306"/>
              <a:gd name="connsiteY13" fmla="*/ 3221522 h 3726347"/>
              <a:gd name="connsiteX14" fmla="*/ 3686175 w 7978306"/>
              <a:gd name="connsiteY14" fmla="*/ 3221522 h 3726347"/>
              <a:gd name="connsiteX15" fmla="*/ 3867150 w 7978306"/>
              <a:gd name="connsiteY15" fmla="*/ 3145322 h 3726347"/>
              <a:gd name="connsiteX16" fmla="*/ 4048125 w 7978306"/>
              <a:gd name="connsiteY16" fmla="*/ 2573822 h 3726347"/>
              <a:gd name="connsiteX17" fmla="*/ 4262437 w 7978306"/>
              <a:gd name="connsiteY17" fmla="*/ 2192822 h 3726347"/>
              <a:gd name="connsiteX18" fmla="*/ 4443412 w 7978306"/>
              <a:gd name="connsiteY18" fmla="*/ 1640372 h 3726347"/>
              <a:gd name="connsiteX19" fmla="*/ 4657725 w 7978306"/>
              <a:gd name="connsiteY19" fmla="*/ 1478447 h 3726347"/>
              <a:gd name="connsiteX20" fmla="*/ 4810125 w 7978306"/>
              <a:gd name="connsiteY20" fmla="*/ 1292709 h 3726347"/>
              <a:gd name="connsiteX21" fmla="*/ 4981575 w 7978306"/>
              <a:gd name="connsiteY21" fmla="*/ 1330809 h 3726347"/>
              <a:gd name="connsiteX22" fmla="*/ 5162550 w 7978306"/>
              <a:gd name="connsiteY22" fmla="*/ 1235559 h 3726347"/>
              <a:gd name="connsiteX23" fmla="*/ 5362575 w 7978306"/>
              <a:gd name="connsiteY23" fmla="*/ 1287947 h 3726347"/>
              <a:gd name="connsiteX24" fmla="*/ 5705475 w 7978306"/>
              <a:gd name="connsiteY24" fmla="*/ 1030772 h 3726347"/>
              <a:gd name="connsiteX25" fmla="*/ 5934075 w 7978306"/>
              <a:gd name="connsiteY25" fmla="*/ 821222 h 3726347"/>
              <a:gd name="connsiteX26" fmla="*/ 6096000 w 7978306"/>
              <a:gd name="connsiteY26" fmla="*/ 530709 h 3726347"/>
              <a:gd name="connsiteX27" fmla="*/ 6319837 w 7978306"/>
              <a:gd name="connsiteY27" fmla="*/ 792647 h 3726347"/>
              <a:gd name="connsiteX28" fmla="*/ 6481762 w 7978306"/>
              <a:gd name="connsiteY28" fmla="*/ 1002197 h 3726347"/>
              <a:gd name="connsiteX29" fmla="*/ 6553200 w 7978306"/>
              <a:gd name="connsiteY29" fmla="*/ 883134 h 3726347"/>
              <a:gd name="connsiteX30" fmla="*/ 6619875 w 7978306"/>
              <a:gd name="connsiteY30" fmla="*/ 749784 h 3726347"/>
              <a:gd name="connsiteX31" fmla="*/ 6781800 w 7978306"/>
              <a:gd name="connsiteY31" fmla="*/ 564047 h 3726347"/>
              <a:gd name="connsiteX32" fmla="*/ 6919912 w 7978306"/>
              <a:gd name="connsiteY32" fmla="*/ 421172 h 3726347"/>
              <a:gd name="connsiteX33" fmla="*/ 7034212 w 7978306"/>
              <a:gd name="connsiteY33" fmla="*/ 325922 h 3726347"/>
              <a:gd name="connsiteX34" fmla="*/ 7210425 w 7978306"/>
              <a:gd name="connsiteY34" fmla="*/ 244959 h 3726347"/>
              <a:gd name="connsiteX35" fmla="*/ 7281862 w 7978306"/>
              <a:gd name="connsiteY35" fmla="*/ 173522 h 3726347"/>
              <a:gd name="connsiteX36" fmla="*/ 7358062 w 7978306"/>
              <a:gd name="connsiteY36" fmla="*/ 116372 h 3726347"/>
              <a:gd name="connsiteX37" fmla="*/ 7400925 w 7978306"/>
              <a:gd name="connsiteY37" fmla="*/ 111609 h 3726347"/>
              <a:gd name="connsiteX38" fmla="*/ 7582481 w 7978306"/>
              <a:gd name="connsiteY38" fmla="*/ 698266 h 3726347"/>
              <a:gd name="connsiteX39" fmla="*/ 7754467 w 7978306"/>
              <a:gd name="connsiteY39" fmla="*/ 109595 h 3726347"/>
              <a:gd name="connsiteX40" fmla="*/ 7949059 w 7978306"/>
              <a:gd name="connsiteY40" fmla="*/ 109547 h 3726347"/>
              <a:gd name="connsiteX41" fmla="*/ 7978306 w 7978306"/>
              <a:gd name="connsiteY41" fmla="*/ 3726347 h 3726347"/>
              <a:gd name="connsiteX42" fmla="*/ 0 w 7978306"/>
              <a:gd name="connsiteY42" fmla="*/ 3726347 h 3726347"/>
              <a:gd name="connsiteX0" fmla="*/ 0 w 7978306"/>
              <a:gd name="connsiteY0" fmla="*/ 3630150 h 3630150"/>
              <a:gd name="connsiteX1" fmla="*/ 871537 w 7978306"/>
              <a:gd name="connsiteY1" fmla="*/ 3534900 h 3630150"/>
              <a:gd name="connsiteX2" fmla="*/ 1209675 w 7978306"/>
              <a:gd name="connsiteY2" fmla="*/ 3530137 h 3630150"/>
              <a:gd name="connsiteX3" fmla="*/ 1414462 w 7978306"/>
              <a:gd name="connsiteY3" fmla="*/ 3492037 h 3630150"/>
              <a:gd name="connsiteX4" fmla="*/ 1743075 w 7978306"/>
              <a:gd name="connsiteY4" fmla="*/ 3492037 h 3630150"/>
              <a:gd name="connsiteX5" fmla="*/ 1952625 w 7978306"/>
              <a:gd name="connsiteY5" fmla="*/ 3444412 h 3630150"/>
              <a:gd name="connsiteX6" fmla="*/ 2138362 w 7978306"/>
              <a:gd name="connsiteY6" fmla="*/ 3434887 h 3630150"/>
              <a:gd name="connsiteX7" fmla="*/ 2533650 w 7978306"/>
              <a:gd name="connsiteY7" fmla="*/ 3420600 h 3630150"/>
              <a:gd name="connsiteX8" fmla="*/ 2676525 w 7978306"/>
              <a:gd name="connsiteY8" fmla="*/ 3411075 h 3630150"/>
              <a:gd name="connsiteX9" fmla="*/ 2800350 w 7978306"/>
              <a:gd name="connsiteY9" fmla="*/ 3363450 h 3630150"/>
              <a:gd name="connsiteX10" fmla="*/ 3171825 w 7978306"/>
              <a:gd name="connsiteY10" fmla="*/ 3182475 h 3630150"/>
              <a:gd name="connsiteX11" fmla="*/ 3295650 w 7978306"/>
              <a:gd name="connsiteY11" fmla="*/ 3177712 h 3630150"/>
              <a:gd name="connsiteX12" fmla="*/ 3519487 w 7978306"/>
              <a:gd name="connsiteY12" fmla="*/ 3068175 h 3630150"/>
              <a:gd name="connsiteX13" fmla="*/ 3686175 w 7978306"/>
              <a:gd name="connsiteY13" fmla="*/ 3125325 h 3630150"/>
              <a:gd name="connsiteX14" fmla="*/ 3686175 w 7978306"/>
              <a:gd name="connsiteY14" fmla="*/ 3125325 h 3630150"/>
              <a:gd name="connsiteX15" fmla="*/ 3867150 w 7978306"/>
              <a:gd name="connsiteY15" fmla="*/ 3049125 h 3630150"/>
              <a:gd name="connsiteX16" fmla="*/ 4048125 w 7978306"/>
              <a:gd name="connsiteY16" fmla="*/ 2477625 h 3630150"/>
              <a:gd name="connsiteX17" fmla="*/ 4262437 w 7978306"/>
              <a:gd name="connsiteY17" fmla="*/ 2096625 h 3630150"/>
              <a:gd name="connsiteX18" fmla="*/ 4443412 w 7978306"/>
              <a:gd name="connsiteY18" fmla="*/ 1544175 h 3630150"/>
              <a:gd name="connsiteX19" fmla="*/ 4657725 w 7978306"/>
              <a:gd name="connsiteY19" fmla="*/ 1382250 h 3630150"/>
              <a:gd name="connsiteX20" fmla="*/ 4810125 w 7978306"/>
              <a:gd name="connsiteY20" fmla="*/ 1196512 h 3630150"/>
              <a:gd name="connsiteX21" fmla="*/ 4981575 w 7978306"/>
              <a:gd name="connsiteY21" fmla="*/ 1234612 h 3630150"/>
              <a:gd name="connsiteX22" fmla="*/ 5162550 w 7978306"/>
              <a:gd name="connsiteY22" fmla="*/ 1139362 h 3630150"/>
              <a:gd name="connsiteX23" fmla="*/ 5362575 w 7978306"/>
              <a:gd name="connsiteY23" fmla="*/ 1191750 h 3630150"/>
              <a:gd name="connsiteX24" fmla="*/ 5705475 w 7978306"/>
              <a:gd name="connsiteY24" fmla="*/ 934575 h 3630150"/>
              <a:gd name="connsiteX25" fmla="*/ 5934075 w 7978306"/>
              <a:gd name="connsiteY25" fmla="*/ 725025 h 3630150"/>
              <a:gd name="connsiteX26" fmla="*/ 6096000 w 7978306"/>
              <a:gd name="connsiteY26" fmla="*/ 434512 h 3630150"/>
              <a:gd name="connsiteX27" fmla="*/ 6319837 w 7978306"/>
              <a:gd name="connsiteY27" fmla="*/ 696450 h 3630150"/>
              <a:gd name="connsiteX28" fmla="*/ 6481762 w 7978306"/>
              <a:gd name="connsiteY28" fmla="*/ 906000 h 3630150"/>
              <a:gd name="connsiteX29" fmla="*/ 6553200 w 7978306"/>
              <a:gd name="connsiteY29" fmla="*/ 786937 h 3630150"/>
              <a:gd name="connsiteX30" fmla="*/ 6619875 w 7978306"/>
              <a:gd name="connsiteY30" fmla="*/ 653587 h 3630150"/>
              <a:gd name="connsiteX31" fmla="*/ 6781800 w 7978306"/>
              <a:gd name="connsiteY31" fmla="*/ 467850 h 3630150"/>
              <a:gd name="connsiteX32" fmla="*/ 6919912 w 7978306"/>
              <a:gd name="connsiteY32" fmla="*/ 324975 h 3630150"/>
              <a:gd name="connsiteX33" fmla="*/ 7034212 w 7978306"/>
              <a:gd name="connsiteY33" fmla="*/ 229725 h 3630150"/>
              <a:gd name="connsiteX34" fmla="*/ 7210425 w 7978306"/>
              <a:gd name="connsiteY34" fmla="*/ 148762 h 3630150"/>
              <a:gd name="connsiteX35" fmla="*/ 7281862 w 7978306"/>
              <a:gd name="connsiteY35" fmla="*/ 77325 h 3630150"/>
              <a:gd name="connsiteX36" fmla="*/ 7358062 w 7978306"/>
              <a:gd name="connsiteY36" fmla="*/ 20175 h 3630150"/>
              <a:gd name="connsiteX37" fmla="*/ 7400925 w 7978306"/>
              <a:gd name="connsiteY37" fmla="*/ 15412 h 3630150"/>
              <a:gd name="connsiteX38" fmla="*/ 7582481 w 7978306"/>
              <a:gd name="connsiteY38" fmla="*/ 602069 h 3630150"/>
              <a:gd name="connsiteX39" fmla="*/ 7754467 w 7978306"/>
              <a:gd name="connsiteY39" fmla="*/ 13398 h 3630150"/>
              <a:gd name="connsiteX40" fmla="*/ 7949059 w 7978306"/>
              <a:gd name="connsiteY40" fmla="*/ 13350 h 3630150"/>
              <a:gd name="connsiteX41" fmla="*/ 7978306 w 7978306"/>
              <a:gd name="connsiteY41" fmla="*/ 3630150 h 3630150"/>
              <a:gd name="connsiteX42" fmla="*/ 0 w 7978306"/>
              <a:gd name="connsiteY42" fmla="*/ 3630150 h 3630150"/>
              <a:gd name="connsiteX0" fmla="*/ 0 w 7987588"/>
              <a:gd name="connsiteY0" fmla="*/ 3630150 h 3630150"/>
              <a:gd name="connsiteX1" fmla="*/ 871537 w 7987588"/>
              <a:gd name="connsiteY1" fmla="*/ 3534900 h 3630150"/>
              <a:gd name="connsiteX2" fmla="*/ 1209675 w 7987588"/>
              <a:gd name="connsiteY2" fmla="*/ 3530137 h 3630150"/>
              <a:gd name="connsiteX3" fmla="*/ 1414462 w 7987588"/>
              <a:gd name="connsiteY3" fmla="*/ 3492037 h 3630150"/>
              <a:gd name="connsiteX4" fmla="*/ 1743075 w 7987588"/>
              <a:gd name="connsiteY4" fmla="*/ 3492037 h 3630150"/>
              <a:gd name="connsiteX5" fmla="*/ 1952625 w 7987588"/>
              <a:gd name="connsiteY5" fmla="*/ 3444412 h 3630150"/>
              <a:gd name="connsiteX6" fmla="*/ 2138362 w 7987588"/>
              <a:gd name="connsiteY6" fmla="*/ 3434887 h 3630150"/>
              <a:gd name="connsiteX7" fmla="*/ 2533650 w 7987588"/>
              <a:gd name="connsiteY7" fmla="*/ 3420600 h 3630150"/>
              <a:gd name="connsiteX8" fmla="*/ 2676525 w 7987588"/>
              <a:gd name="connsiteY8" fmla="*/ 3411075 h 3630150"/>
              <a:gd name="connsiteX9" fmla="*/ 2800350 w 7987588"/>
              <a:gd name="connsiteY9" fmla="*/ 3363450 h 3630150"/>
              <a:gd name="connsiteX10" fmla="*/ 3171825 w 7987588"/>
              <a:gd name="connsiteY10" fmla="*/ 3182475 h 3630150"/>
              <a:gd name="connsiteX11" fmla="*/ 3295650 w 7987588"/>
              <a:gd name="connsiteY11" fmla="*/ 3177712 h 3630150"/>
              <a:gd name="connsiteX12" fmla="*/ 3519487 w 7987588"/>
              <a:gd name="connsiteY12" fmla="*/ 3068175 h 3630150"/>
              <a:gd name="connsiteX13" fmla="*/ 3686175 w 7987588"/>
              <a:gd name="connsiteY13" fmla="*/ 3125325 h 3630150"/>
              <a:gd name="connsiteX14" fmla="*/ 3686175 w 7987588"/>
              <a:gd name="connsiteY14" fmla="*/ 3125325 h 3630150"/>
              <a:gd name="connsiteX15" fmla="*/ 3867150 w 7987588"/>
              <a:gd name="connsiteY15" fmla="*/ 3049125 h 3630150"/>
              <a:gd name="connsiteX16" fmla="*/ 4048125 w 7987588"/>
              <a:gd name="connsiteY16" fmla="*/ 2477625 h 3630150"/>
              <a:gd name="connsiteX17" fmla="*/ 4262437 w 7987588"/>
              <a:gd name="connsiteY17" fmla="*/ 2096625 h 3630150"/>
              <a:gd name="connsiteX18" fmla="*/ 4443412 w 7987588"/>
              <a:gd name="connsiteY18" fmla="*/ 1544175 h 3630150"/>
              <a:gd name="connsiteX19" fmla="*/ 4657725 w 7987588"/>
              <a:gd name="connsiteY19" fmla="*/ 1382250 h 3630150"/>
              <a:gd name="connsiteX20" fmla="*/ 4810125 w 7987588"/>
              <a:gd name="connsiteY20" fmla="*/ 1196512 h 3630150"/>
              <a:gd name="connsiteX21" fmla="*/ 4981575 w 7987588"/>
              <a:gd name="connsiteY21" fmla="*/ 1234612 h 3630150"/>
              <a:gd name="connsiteX22" fmla="*/ 5162550 w 7987588"/>
              <a:gd name="connsiteY22" fmla="*/ 1139362 h 3630150"/>
              <a:gd name="connsiteX23" fmla="*/ 5362575 w 7987588"/>
              <a:gd name="connsiteY23" fmla="*/ 1191750 h 3630150"/>
              <a:gd name="connsiteX24" fmla="*/ 5705475 w 7987588"/>
              <a:gd name="connsiteY24" fmla="*/ 934575 h 3630150"/>
              <a:gd name="connsiteX25" fmla="*/ 5934075 w 7987588"/>
              <a:gd name="connsiteY25" fmla="*/ 725025 h 3630150"/>
              <a:gd name="connsiteX26" fmla="*/ 6096000 w 7987588"/>
              <a:gd name="connsiteY26" fmla="*/ 434512 h 3630150"/>
              <a:gd name="connsiteX27" fmla="*/ 6319837 w 7987588"/>
              <a:gd name="connsiteY27" fmla="*/ 696450 h 3630150"/>
              <a:gd name="connsiteX28" fmla="*/ 6481762 w 7987588"/>
              <a:gd name="connsiteY28" fmla="*/ 906000 h 3630150"/>
              <a:gd name="connsiteX29" fmla="*/ 6553200 w 7987588"/>
              <a:gd name="connsiteY29" fmla="*/ 786937 h 3630150"/>
              <a:gd name="connsiteX30" fmla="*/ 6619875 w 7987588"/>
              <a:gd name="connsiteY30" fmla="*/ 653587 h 3630150"/>
              <a:gd name="connsiteX31" fmla="*/ 6781800 w 7987588"/>
              <a:gd name="connsiteY31" fmla="*/ 467850 h 3630150"/>
              <a:gd name="connsiteX32" fmla="*/ 6919912 w 7987588"/>
              <a:gd name="connsiteY32" fmla="*/ 324975 h 3630150"/>
              <a:gd name="connsiteX33" fmla="*/ 7034212 w 7987588"/>
              <a:gd name="connsiteY33" fmla="*/ 229725 h 3630150"/>
              <a:gd name="connsiteX34" fmla="*/ 7210425 w 7987588"/>
              <a:gd name="connsiteY34" fmla="*/ 148762 h 3630150"/>
              <a:gd name="connsiteX35" fmla="*/ 7281862 w 7987588"/>
              <a:gd name="connsiteY35" fmla="*/ 77325 h 3630150"/>
              <a:gd name="connsiteX36" fmla="*/ 7358062 w 7987588"/>
              <a:gd name="connsiteY36" fmla="*/ 20175 h 3630150"/>
              <a:gd name="connsiteX37" fmla="*/ 7400925 w 7987588"/>
              <a:gd name="connsiteY37" fmla="*/ 15412 h 3630150"/>
              <a:gd name="connsiteX38" fmla="*/ 7582481 w 7987588"/>
              <a:gd name="connsiteY38" fmla="*/ 602069 h 3630150"/>
              <a:gd name="connsiteX39" fmla="*/ 7754467 w 7987588"/>
              <a:gd name="connsiteY39" fmla="*/ 13398 h 3630150"/>
              <a:gd name="connsiteX40" fmla="*/ 7987344 w 7987588"/>
              <a:gd name="connsiteY40" fmla="*/ 13350 h 3630150"/>
              <a:gd name="connsiteX41" fmla="*/ 7978306 w 7987588"/>
              <a:gd name="connsiteY41" fmla="*/ 3630150 h 3630150"/>
              <a:gd name="connsiteX42" fmla="*/ 0 w 7987588"/>
              <a:gd name="connsiteY42" fmla="*/ 3630150 h 363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987588" h="3630150">
                <a:moveTo>
                  <a:pt x="0" y="3630150"/>
                </a:moveTo>
                <a:lnTo>
                  <a:pt x="871537" y="3534900"/>
                </a:lnTo>
                <a:lnTo>
                  <a:pt x="1209675" y="3530137"/>
                </a:lnTo>
                <a:lnTo>
                  <a:pt x="1414462" y="3492037"/>
                </a:lnTo>
                <a:lnTo>
                  <a:pt x="1743075" y="3492037"/>
                </a:lnTo>
                <a:lnTo>
                  <a:pt x="1952625" y="3444412"/>
                </a:lnTo>
                <a:lnTo>
                  <a:pt x="2138362" y="3434887"/>
                </a:lnTo>
                <a:lnTo>
                  <a:pt x="2533650" y="3420600"/>
                </a:lnTo>
                <a:lnTo>
                  <a:pt x="2676525" y="3411075"/>
                </a:lnTo>
                <a:lnTo>
                  <a:pt x="2800350" y="3363450"/>
                </a:lnTo>
                <a:lnTo>
                  <a:pt x="3171825" y="3182475"/>
                </a:lnTo>
                <a:lnTo>
                  <a:pt x="3295650" y="3177712"/>
                </a:lnTo>
                <a:lnTo>
                  <a:pt x="3519487" y="3068175"/>
                </a:lnTo>
                <a:lnTo>
                  <a:pt x="3686175" y="3125325"/>
                </a:lnTo>
                <a:lnTo>
                  <a:pt x="3686175" y="3125325"/>
                </a:lnTo>
                <a:lnTo>
                  <a:pt x="3867150" y="3049125"/>
                </a:lnTo>
                <a:lnTo>
                  <a:pt x="4048125" y="2477625"/>
                </a:lnTo>
                <a:lnTo>
                  <a:pt x="4262437" y="2096625"/>
                </a:lnTo>
                <a:lnTo>
                  <a:pt x="4443412" y="1544175"/>
                </a:lnTo>
                <a:lnTo>
                  <a:pt x="4657725" y="1382250"/>
                </a:lnTo>
                <a:lnTo>
                  <a:pt x="4810125" y="1196512"/>
                </a:lnTo>
                <a:lnTo>
                  <a:pt x="4981575" y="1234612"/>
                </a:lnTo>
                <a:lnTo>
                  <a:pt x="5162550" y="1139362"/>
                </a:lnTo>
                <a:lnTo>
                  <a:pt x="5362575" y="1191750"/>
                </a:lnTo>
                <a:lnTo>
                  <a:pt x="5705475" y="934575"/>
                </a:lnTo>
                <a:lnTo>
                  <a:pt x="5934075" y="725025"/>
                </a:lnTo>
                <a:lnTo>
                  <a:pt x="6096000" y="434512"/>
                </a:lnTo>
                <a:lnTo>
                  <a:pt x="6319837" y="696450"/>
                </a:lnTo>
                <a:lnTo>
                  <a:pt x="6481762" y="906000"/>
                </a:lnTo>
                <a:lnTo>
                  <a:pt x="6553200" y="786937"/>
                </a:lnTo>
                <a:lnTo>
                  <a:pt x="6619875" y="653587"/>
                </a:lnTo>
                <a:lnTo>
                  <a:pt x="6781800" y="467850"/>
                </a:lnTo>
                <a:lnTo>
                  <a:pt x="6919912" y="324975"/>
                </a:lnTo>
                <a:lnTo>
                  <a:pt x="7034212" y="229725"/>
                </a:lnTo>
                <a:lnTo>
                  <a:pt x="7210425" y="148762"/>
                </a:lnTo>
                <a:lnTo>
                  <a:pt x="7281862" y="77325"/>
                </a:lnTo>
                <a:lnTo>
                  <a:pt x="7358062" y="20175"/>
                </a:lnTo>
                <a:lnTo>
                  <a:pt x="7400925" y="15412"/>
                </a:lnTo>
                <a:cubicBezTo>
                  <a:pt x="7400925" y="252197"/>
                  <a:pt x="7582481" y="365284"/>
                  <a:pt x="7582481" y="602069"/>
                </a:cubicBezTo>
                <a:cubicBezTo>
                  <a:pt x="7598331" y="929373"/>
                  <a:pt x="7727299" y="-2852"/>
                  <a:pt x="7754467" y="13398"/>
                </a:cubicBezTo>
                <a:cubicBezTo>
                  <a:pt x="7782064" y="-24038"/>
                  <a:pt x="7801686" y="30716"/>
                  <a:pt x="7987344" y="13350"/>
                </a:cubicBezTo>
                <a:cubicBezTo>
                  <a:pt x="7991151" y="3414993"/>
                  <a:pt x="7948838" y="654765"/>
                  <a:pt x="7978306" y="3630150"/>
                </a:cubicBezTo>
                <a:lnTo>
                  <a:pt x="0" y="3630150"/>
                </a:lnTo>
                <a:close/>
              </a:path>
            </a:pathLst>
          </a:cu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314451" y="4776788"/>
            <a:ext cx="7415432" cy="190500"/>
          </a:xfrm>
          <a:custGeom>
            <a:avLst/>
            <a:gdLst>
              <a:gd name="connsiteX0" fmla="*/ 0 w 7415213"/>
              <a:gd name="connsiteY0" fmla="*/ 190500 h 190500"/>
              <a:gd name="connsiteX1" fmla="*/ 7415213 w 7415213"/>
              <a:gd name="connsiteY1" fmla="*/ 185737 h 190500"/>
              <a:gd name="connsiteX2" fmla="*/ 7405688 w 7415213"/>
              <a:gd name="connsiteY2" fmla="*/ 9525 h 190500"/>
              <a:gd name="connsiteX3" fmla="*/ 7324725 w 7415213"/>
              <a:gd name="connsiteY3" fmla="*/ 9525 h 190500"/>
              <a:gd name="connsiteX4" fmla="*/ 7324725 w 7415213"/>
              <a:gd name="connsiteY4" fmla="*/ 9525 h 190500"/>
              <a:gd name="connsiteX5" fmla="*/ 6386513 w 7415213"/>
              <a:gd name="connsiteY5" fmla="*/ 0 h 190500"/>
              <a:gd name="connsiteX6" fmla="*/ 6386513 w 7415213"/>
              <a:gd name="connsiteY6" fmla="*/ 0 h 190500"/>
              <a:gd name="connsiteX7" fmla="*/ 6015038 w 7415213"/>
              <a:gd name="connsiteY7" fmla="*/ 9525 h 190500"/>
              <a:gd name="connsiteX8" fmla="*/ 6005513 w 7415213"/>
              <a:gd name="connsiteY8" fmla="*/ 28575 h 190500"/>
              <a:gd name="connsiteX9" fmla="*/ 5657850 w 7415213"/>
              <a:gd name="connsiteY9" fmla="*/ 23812 h 190500"/>
              <a:gd name="connsiteX10" fmla="*/ 5648325 w 7415213"/>
              <a:gd name="connsiteY10" fmla="*/ 42862 h 190500"/>
              <a:gd name="connsiteX11" fmla="*/ 5295900 w 7415213"/>
              <a:gd name="connsiteY11" fmla="*/ 47625 h 190500"/>
              <a:gd name="connsiteX12" fmla="*/ 5281613 w 7415213"/>
              <a:gd name="connsiteY12" fmla="*/ 19050 h 190500"/>
              <a:gd name="connsiteX13" fmla="*/ 5114925 w 7415213"/>
              <a:gd name="connsiteY13" fmla="*/ 23812 h 190500"/>
              <a:gd name="connsiteX14" fmla="*/ 5095875 w 7415213"/>
              <a:gd name="connsiteY14" fmla="*/ 47625 h 190500"/>
              <a:gd name="connsiteX15" fmla="*/ 4552950 w 7415213"/>
              <a:gd name="connsiteY15" fmla="*/ 33337 h 190500"/>
              <a:gd name="connsiteX16" fmla="*/ 4543425 w 7415213"/>
              <a:gd name="connsiteY16" fmla="*/ 61912 h 190500"/>
              <a:gd name="connsiteX17" fmla="*/ 4162425 w 7415213"/>
              <a:gd name="connsiteY17" fmla="*/ 61912 h 190500"/>
              <a:gd name="connsiteX18" fmla="*/ 4157663 w 7415213"/>
              <a:gd name="connsiteY18" fmla="*/ 85725 h 190500"/>
              <a:gd name="connsiteX19" fmla="*/ 3643313 w 7415213"/>
              <a:gd name="connsiteY19" fmla="*/ 76200 h 190500"/>
              <a:gd name="connsiteX20" fmla="*/ 3619500 w 7415213"/>
              <a:gd name="connsiteY20" fmla="*/ 95250 h 190500"/>
              <a:gd name="connsiteX21" fmla="*/ 2886075 w 7415213"/>
              <a:gd name="connsiteY21" fmla="*/ 95250 h 190500"/>
              <a:gd name="connsiteX22" fmla="*/ 2886075 w 7415213"/>
              <a:gd name="connsiteY22" fmla="*/ 95250 h 190500"/>
              <a:gd name="connsiteX23" fmla="*/ 2328863 w 7415213"/>
              <a:gd name="connsiteY23" fmla="*/ 109537 h 190500"/>
              <a:gd name="connsiteX24" fmla="*/ 2281238 w 7415213"/>
              <a:gd name="connsiteY24" fmla="*/ 128587 h 190500"/>
              <a:gd name="connsiteX25" fmla="*/ 1790700 w 7415213"/>
              <a:gd name="connsiteY25" fmla="*/ 128587 h 190500"/>
              <a:gd name="connsiteX26" fmla="*/ 1771650 w 7415213"/>
              <a:gd name="connsiteY26" fmla="*/ 142875 h 190500"/>
              <a:gd name="connsiteX27" fmla="*/ 1042988 w 7415213"/>
              <a:gd name="connsiteY27" fmla="*/ 147637 h 190500"/>
              <a:gd name="connsiteX28" fmla="*/ 1023938 w 7415213"/>
              <a:gd name="connsiteY28" fmla="*/ 166687 h 190500"/>
              <a:gd name="connsiteX29" fmla="*/ 490538 w 7415213"/>
              <a:gd name="connsiteY29" fmla="*/ 171450 h 190500"/>
              <a:gd name="connsiteX30" fmla="*/ 0 w 7415213"/>
              <a:gd name="connsiteY30" fmla="*/ 190500 h 190500"/>
              <a:gd name="connsiteX0" fmla="*/ 0 w 7421928"/>
              <a:gd name="connsiteY0" fmla="*/ 190500 h 190500"/>
              <a:gd name="connsiteX1" fmla="*/ 7415213 w 7421928"/>
              <a:gd name="connsiteY1" fmla="*/ 185737 h 190500"/>
              <a:gd name="connsiteX2" fmla="*/ 7421928 w 7421928"/>
              <a:gd name="connsiteY2" fmla="*/ 9525 h 190500"/>
              <a:gd name="connsiteX3" fmla="*/ 7324725 w 7421928"/>
              <a:gd name="connsiteY3" fmla="*/ 9525 h 190500"/>
              <a:gd name="connsiteX4" fmla="*/ 7324725 w 7421928"/>
              <a:gd name="connsiteY4" fmla="*/ 9525 h 190500"/>
              <a:gd name="connsiteX5" fmla="*/ 6386513 w 7421928"/>
              <a:gd name="connsiteY5" fmla="*/ 0 h 190500"/>
              <a:gd name="connsiteX6" fmla="*/ 6386513 w 7421928"/>
              <a:gd name="connsiteY6" fmla="*/ 0 h 190500"/>
              <a:gd name="connsiteX7" fmla="*/ 6015038 w 7421928"/>
              <a:gd name="connsiteY7" fmla="*/ 9525 h 190500"/>
              <a:gd name="connsiteX8" fmla="*/ 6005513 w 7421928"/>
              <a:gd name="connsiteY8" fmla="*/ 28575 h 190500"/>
              <a:gd name="connsiteX9" fmla="*/ 5657850 w 7421928"/>
              <a:gd name="connsiteY9" fmla="*/ 23812 h 190500"/>
              <a:gd name="connsiteX10" fmla="*/ 5648325 w 7421928"/>
              <a:gd name="connsiteY10" fmla="*/ 42862 h 190500"/>
              <a:gd name="connsiteX11" fmla="*/ 5295900 w 7421928"/>
              <a:gd name="connsiteY11" fmla="*/ 47625 h 190500"/>
              <a:gd name="connsiteX12" fmla="*/ 5281613 w 7421928"/>
              <a:gd name="connsiteY12" fmla="*/ 19050 h 190500"/>
              <a:gd name="connsiteX13" fmla="*/ 5114925 w 7421928"/>
              <a:gd name="connsiteY13" fmla="*/ 23812 h 190500"/>
              <a:gd name="connsiteX14" fmla="*/ 5095875 w 7421928"/>
              <a:gd name="connsiteY14" fmla="*/ 47625 h 190500"/>
              <a:gd name="connsiteX15" fmla="*/ 4552950 w 7421928"/>
              <a:gd name="connsiteY15" fmla="*/ 33337 h 190500"/>
              <a:gd name="connsiteX16" fmla="*/ 4543425 w 7421928"/>
              <a:gd name="connsiteY16" fmla="*/ 61912 h 190500"/>
              <a:gd name="connsiteX17" fmla="*/ 4162425 w 7421928"/>
              <a:gd name="connsiteY17" fmla="*/ 61912 h 190500"/>
              <a:gd name="connsiteX18" fmla="*/ 4157663 w 7421928"/>
              <a:gd name="connsiteY18" fmla="*/ 85725 h 190500"/>
              <a:gd name="connsiteX19" fmla="*/ 3643313 w 7421928"/>
              <a:gd name="connsiteY19" fmla="*/ 76200 h 190500"/>
              <a:gd name="connsiteX20" fmla="*/ 3619500 w 7421928"/>
              <a:gd name="connsiteY20" fmla="*/ 95250 h 190500"/>
              <a:gd name="connsiteX21" fmla="*/ 2886075 w 7421928"/>
              <a:gd name="connsiteY21" fmla="*/ 95250 h 190500"/>
              <a:gd name="connsiteX22" fmla="*/ 2886075 w 7421928"/>
              <a:gd name="connsiteY22" fmla="*/ 95250 h 190500"/>
              <a:gd name="connsiteX23" fmla="*/ 2328863 w 7421928"/>
              <a:gd name="connsiteY23" fmla="*/ 109537 h 190500"/>
              <a:gd name="connsiteX24" fmla="*/ 2281238 w 7421928"/>
              <a:gd name="connsiteY24" fmla="*/ 128587 h 190500"/>
              <a:gd name="connsiteX25" fmla="*/ 1790700 w 7421928"/>
              <a:gd name="connsiteY25" fmla="*/ 128587 h 190500"/>
              <a:gd name="connsiteX26" fmla="*/ 1771650 w 7421928"/>
              <a:gd name="connsiteY26" fmla="*/ 142875 h 190500"/>
              <a:gd name="connsiteX27" fmla="*/ 1042988 w 7421928"/>
              <a:gd name="connsiteY27" fmla="*/ 147637 h 190500"/>
              <a:gd name="connsiteX28" fmla="*/ 1023938 w 7421928"/>
              <a:gd name="connsiteY28" fmla="*/ 166687 h 190500"/>
              <a:gd name="connsiteX29" fmla="*/ 490538 w 7421928"/>
              <a:gd name="connsiteY29" fmla="*/ 171450 h 190500"/>
              <a:gd name="connsiteX30" fmla="*/ 0 w 7421928"/>
              <a:gd name="connsiteY30" fmla="*/ 190500 h 190500"/>
              <a:gd name="connsiteX0" fmla="*/ 0 w 7415213"/>
              <a:gd name="connsiteY0" fmla="*/ 190500 h 190500"/>
              <a:gd name="connsiteX1" fmla="*/ 7415213 w 7415213"/>
              <a:gd name="connsiteY1" fmla="*/ 185737 h 190500"/>
              <a:gd name="connsiteX2" fmla="*/ 7402440 w 7415213"/>
              <a:gd name="connsiteY2" fmla="*/ 12773 h 190500"/>
              <a:gd name="connsiteX3" fmla="*/ 7324725 w 7415213"/>
              <a:gd name="connsiteY3" fmla="*/ 9525 h 190500"/>
              <a:gd name="connsiteX4" fmla="*/ 7324725 w 7415213"/>
              <a:gd name="connsiteY4" fmla="*/ 9525 h 190500"/>
              <a:gd name="connsiteX5" fmla="*/ 6386513 w 7415213"/>
              <a:gd name="connsiteY5" fmla="*/ 0 h 190500"/>
              <a:gd name="connsiteX6" fmla="*/ 6386513 w 7415213"/>
              <a:gd name="connsiteY6" fmla="*/ 0 h 190500"/>
              <a:gd name="connsiteX7" fmla="*/ 6015038 w 7415213"/>
              <a:gd name="connsiteY7" fmla="*/ 9525 h 190500"/>
              <a:gd name="connsiteX8" fmla="*/ 6005513 w 7415213"/>
              <a:gd name="connsiteY8" fmla="*/ 28575 h 190500"/>
              <a:gd name="connsiteX9" fmla="*/ 5657850 w 7415213"/>
              <a:gd name="connsiteY9" fmla="*/ 23812 h 190500"/>
              <a:gd name="connsiteX10" fmla="*/ 5648325 w 7415213"/>
              <a:gd name="connsiteY10" fmla="*/ 42862 h 190500"/>
              <a:gd name="connsiteX11" fmla="*/ 5295900 w 7415213"/>
              <a:gd name="connsiteY11" fmla="*/ 47625 h 190500"/>
              <a:gd name="connsiteX12" fmla="*/ 5281613 w 7415213"/>
              <a:gd name="connsiteY12" fmla="*/ 19050 h 190500"/>
              <a:gd name="connsiteX13" fmla="*/ 5114925 w 7415213"/>
              <a:gd name="connsiteY13" fmla="*/ 23812 h 190500"/>
              <a:gd name="connsiteX14" fmla="*/ 5095875 w 7415213"/>
              <a:gd name="connsiteY14" fmla="*/ 47625 h 190500"/>
              <a:gd name="connsiteX15" fmla="*/ 4552950 w 7415213"/>
              <a:gd name="connsiteY15" fmla="*/ 33337 h 190500"/>
              <a:gd name="connsiteX16" fmla="*/ 4543425 w 7415213"/>
              <a:gd name="connsiteY16" fmla="*/ 61912 h 190500"/>
              <a:gd name="connsiteX17" fmla="*/ 4162425 w 7415213"/>
              <a:gd name="connsiteY17" fmla="*/ 61912 h 190500"/>
              <a:gd name="connsiteX18" fmla="*/ 4157663 w 7415213"/>
              <a:gd name="connsiteY18" fmla="*/ 85725 h 190500"/>
              <a:gd name="connsiteX19" fmla="*/ 3643313 w 7415213"/>
              <a:gd name="connsiteY19" fmla="*/ 76200 h 190500"/>
              <a:gd name="connsiteX20" fmla="*/ 3619500 w 7415213"/>
              <a:gd name="connsiteY20" fmla="*/ 95250 h 190500"/>
              <a:gd name="connsiteX21" fmla="*/ 2886075 w 7415213"/>
              <a:gd name="connsiteY21" fmla="*/ 95250 h 190500"/>
              <a:gd name="connsiteX22" fmla="*/ 2886075 w 7415213"/>
              <a:gd name="connsiteY22" fmla="*/ 95250 h 190500"/>
              <a:gd name="connsiteX23" fmla="*/ 2328863 w 7415213"/>
              <a:gd name="connsiteY23" fmla="*/ 109537 h 190500"/>
              <a:gd name="connsiteX24" fmla="*/ 2281238 w 7415213"/>
              <a:gd name="connsiteY24" fmla="*/ 128587 h 190500"/>
              <a:gd name="connsiteX25" fmla="*/ 1790700 w 7415213"/>
              <a:gd name="connsiteY25" fmla="*/ 128587 h 190500"/>
              <a:gd name="connsiteX26" fmla="*/ 1771650 w 7415213"/>
              <a:gd name="connsiteY26" fmla="*/ 142875 h 190500"/>
              <a:gd name="connsiteX27" fmla="*/ 1042988 w 7415213"/>
              <a:gd name="connsiteY27" fmla="*/ 147637 h 190500"/>
              <a:gd name="connsiteX28" fmla="*/ 1023938 w 7415213"/>
              <a:gd name="connsiteY28" fmla="*/ 166687 h 190500"/>
              <a:gd name="connsiteX29" fmla="*/ 490538 w 7415213"/>
              <a:gd name="connsiteY29" fmla="*/ 171450 h 190500"/>
              <a:gd name="connsiteX30" fmla="*/ 0 w 7415213"/>
              <a:gd name="connsiteY30" fmla="*/ 190500 h 190500"/>
              <a:gd name="connsiteX0" fmla="*/ 0 w 7415432"/>
              <a:gd name="connsiteY0" fmla="*/ 190500 h 190500"/>
              <a:gd name="connsiteX1" fmla="*/ 7415213 w 7415432"/>
              <a:gd name="connsiteY1" fmla="*/ 185737 h 190500"/>
              <a:gd name="connsiteX2" fmla="*/ 7415432 w 7415432"/>
              <a:gd name="connsiteY2" fmla="*/ 12773 h 190500"/>
              <a:gd name="connsiteX3" fmla="*/ 7324725 w 7415432"/>
              <a:gd name="connsiteY3" fmla="*/ 9525 h 190500"/>
              <a:gd name="connsiteX4" fmla="*/ 7324725 w 7415432"/>
              <a:gd name="connsiteY4" fmla="*/ 9525 h 190500"/>
              <a:gd name="connsiteX5" fmla="*/ 6386513 w 7415432"/>
              <a:gd name="connsiteY5" fmla="*/ 0 h 190500"/>
              <a:gd name="connsiteX6" fmla="*/ 6386513 w 7415432"/>
              <a:gd name="connsiteY6" fmla="*/ 0 h 190500"/>
              <a:gd name="connsiteX7" fmla="*/ 6015038 w 7415432"/>
              <a:gd name="connsiteY7" fmla="*/ 9525 h 190500"/>
              <a:gd name="connsiteX8" fmla="*/ 6005513 w 7415432"/>
              <a:gd name="connsiteY8" fmla="*/ 28575 h 190500"/>
              <a:gd name="connsiteX9" fmla="*/ 5657850 w 7415432"/>
              <a:gd name="connsiteY9" fmla="*/ 23812 h 190500"/>
              <a:gd name="connsiteX10" fmla="*/ 5648325 w 7415432"/>
              <a:gd name="connsiteY10" fmla="*/ 42862 h 190500"/>
              <a:gd name="connsiteX11" fmla="*/ 5295900 w 7415432"/>
              <a:gd name="connsiteY11" fmla="*/ 47625 h 190500"/>
              <a:gd name="connsiteX12" fmla="*/ 5281613 w 7415432"/>
              <a:gd name="connsiteY12" fmla="*/ 19050 h 190500"/>
              <a:gd name="connsiteX13" fmla="*/ 5114925 w 7415432"/>
              <a:gd name="connsiteY13" fmla="*/ 23812 h 190500"/>
              <a:gd name="connsiteX14" fmla="*/ 5095875 w 7415432"/>
              <a:gd name="connsiteY14" fmla="*/ 47625 h 190500"/>
              <a:gd name="connsiteX15" fmla="*/ 4552950 w 7415432"/>
              <a:gd name="connsiteY15" fmla="*/ 33337 h 190500"/>
              <a:gd name="connsiteX16" fmla="*/ 4543425 w 7415432"/>
              <a:gd name="connsiteY16" fmla="*/ 61912 h 190500"/>
              <a:gd name="connsiteX17" fmla="*/ 4162425 w 7415432"/>
              <a:gd name="connsiteY17" fmla="*/ 61912 h 190500"/>
              <a:gd name="connsiteX18" fmla="*/ 4157663 w 7415432"/>
              <a:gd name="connsiteY18" fmla="*/ 85725 h 190500"/>
              <a:gd name="connsiteX19" fmla="*/ 3643313 w 7415432"/>
              <a:gd name="connsiteY19" fmla="*/ 76200 h 190500"/>
              <a:gd name="connsiteX20" fmla="*/ 3619500 w 7415432"/>
              <a:gd name="connsiteY20" fmla="*/ 95250 h 190500"/>
              <a:gd name="connsiteX21" fmla="*/ 2886075 w 7415432"/>
              <a:gd name="connsiteY21" fmla="*/ 95250 h 190500"/>
              <a:gd name="connsiteX22" fmla="*/ 2886075 w 7415432"/>
              <a:gd name="connsiteY22" fmla="*/ 95250 h 190500"/>
              <a:gd name="connsiteX23" fmla="*/ 2328863 w 7415432"/>
              <a:gd name="connsiteY23" fmla="*/ 109537 h 190500"/>
              <a:gd name="connsiteX24" fmla="*/ 2281238 w 7415432"/>
              <a:gd name="connsiteY24" fmla="*/ 128587 h 190500"/>
              <a:gd name="connsiteX25" fmla="*/ 1790700 w 7415432"/>
              <a:gd name="connsiteY25" fmla="*/ 128587 h 190500"/>
              <a:gd name="connsiteX26" fmla="*/ 1771650 w 7415432"/>
              <a:gd name="connsiteY26" fmla="*/ 142875 h 190500"/>
              <a:gd name="connsiteX27" fmla="*/ 1042988 w 7415432"/>
              <a:gd name="connsiteY27" fmla="*/ 147637 h 190500"/>
              <a:gd name="connsiteX28" fmla="*/ 1023938 w 7415432"/>
              <a:gd name="connsiteY28" fmla="*/ 166687 h 190500"/>
              <a:gd name="connsiteX29" fmla="*/ 490538 w 7415432"/>
              <a:gd name="connsiteY29" fmla="*/ 171450 h 190500"/>
              <a:gd name="connsiteX30" fmla="*/ 0 w 7415432"/>
              <a:gd name="connsiteY30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15432" h="190500">
                <a:moveTo>
                  <a:pt x="0" y="190500"/>
                </a:moveTo>
                <a:lnTo>
                  <a:pt x="7415213" y="185737"/>
                </a:lnTo>
                <a:lnTo>
                  <a:pt x="7415432" y="12773"/>
                </a:lnTo>
                <a:lnTo>
                  <a:pt x="7324725" y="9525"/>
                </a:lnTo>
                <a:lnTo>
                  <a:pt x="7324725" y="9525"/>
                </a:lnTo>
                <a:lnTo>
                  <a:pt x="6386513" y="0"/>
                </a:lnTo>
                <a:lnTo>
                  <a:pt x="6386513" y="0"/>
                </a:lnTo>
                <a:lnTo>
                  <a:pt x="6015038" y="9525"/>
                </a:lnTo>
                <a:lnTo>
                  <a:pt x="6005513" y="28575"/>
                </a:lnTo>
                <a:lnTo>
                  <a:pt x="5657850" y="23812"/>
                </a:lnTo>
                <a:lnTo>
                  <a:pt x="5648325" y="42862"/>
                </a:lnTo>
                <a:lnTo>
                  <a:pt x="5295900" y="47625"/>
                </a:lnTo>
                <a:lnTo>
                  <a:pt x="5281613" y="19050"/>
                </a:lnTo>
                <a:lnTo>
                  <a:pt x="5114925" y="23812"/>
                </a:lnTo>
                <a:lnTo>
                  <a:pt x="5095875" y="47625"/>
                </a:lnTo>
                <a:lnTo>
                  <a:pt x="4552950" y="33337"/>
                </a:lnTo>
                <a:lnTo>
                  <a:pt x="4543425" y="61912"/>
                </a:lnTo>
                <a:lnTo>
                  <a:pt x="4162425" y="61912"/>
                </a:lnTo>
                <a:lnTo>
                  <a:pt x="4157663" y="85725"/>
                </a:lnTo>
                <a:lnTo>
                  <a:pt x="3643313" y="76200"/>
                </a:lnTo>
                <a:lnTo>
                  <a:pt x="3619500" y="95250"/>
                </a:lnTo>
                <a:lnTo>
                  <a:pt x="2886075" y="95250"/>
                </a:lnTo>
                <a:lnTo>
                  <a:pt x="2886075" y="95250"/>
                </a:lnTo>
                <a:lnTo>
                  <a:pt x="2328863" y="109537"/>
                </a:lnTo>
                <a:lnTo>
                  <a:pt x="2281238" y="128587"/>
                </a:lnTo>
                <a:lnTo>
                  <a:pt x="1790700" y="128587"/>
                </a:lnTo>
                <a:lnTo>
                  <a:pt x="1771650" y="142875"/>
                </a:lnTo>
                <a:lnTo>
                  <a:pt x="1042988" y="147637"/>
                </a:lnTo>
                <a:lnTo>
                  <a:pt x="1023938" y="166687"/>
                </a:lnTo>
                <a:lnTo>
                  <a:pt x="490538" y="171450"/>
                </a:lnTo>
                <a:lnTo>
                  <a:pt x="0" y="190500"/>
                </a:lnTo>
                <a:close/>
              </a:path>
            </a:pathLst>
          </a:custGeom>
          <a:solidFill>
            <a:srgbClr val="00514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410200"/>
          </a:xfrm>
        </p:spPr>
        <p:txBody>
          <a:bodyPr/>
          <a:lstStyle/>
          <a:p>
            <a:r>
              <a:rPr lang="en-US" sz="5400" dirty="0"/>
              <a:t>Investor-Owned Care:</a:t>
            </a:r>
            <a:br>
              <a:rPr lang="en-US" sz="5400" dirty="0"/>
            </a:br>
            <a:r>
              <a:rPr lang="en-US" sz="5400" dirty="0"/>
              <a:t>Inflated Costs,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Inferior </a:t>
            </a:r>
            <a:r>
              <a:rPr lang="en-US" sz="5400" dirty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428733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Extent of For-Profit Ownership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23335" y="6011702"/>
            <a:ext cx="5220665" cy="846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*Data are for share of establishments</a:t>
            </a:r>
          </a:p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Commerce Department, Service Annual Survey, 2013 or more recent available data</a:t>
            </a:r>
          </a:p>
          <a:p>
            <a:pPr marL="0" indent="0" algn="r">
              <a:lnSpc>
                <a:spcPct val="80000"/>
              </a:lnSpc>
              <a:buFontTx/>
              <a:buNone/>
            </a:pP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Health </a:t>
            </a:r>
            <a:r>
              <a:rPr lang="en-US" sz="1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Af</a:t>
            </a:r>
            <a:r>
              <a:rPr lang="en-US" sz="1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2012;31:1286</a:t>
            </a:r>
            <a:endParaRPr lang="en-US" sz="1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679691614"/>
              </p:ext>
            </p:extLst>
          </p:nvPr>
        </p:nvGraphicFramePr>
        <p:xfrm>
          <a:off x="0" y="1058893"/>
          <a:ext cx="9144000" cy="457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3968" y="5579149"/>
            <a:ext cx="452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For-Profit Firms’ Share of Total Revenue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0870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Care CEOs’ Pay,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NY Times. 6/30/2013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90203" y="1206906"/>
            <a:ext cx="2136594" cy="2251034"/>
            <a:chOff x="190203" y="1206906"/>
            <a:chExt cx="2136594" cy="2251034"/>
          </a:xfrm>
        </p:grpSpPr>
        <p:sp>
          <p:nvSpPr>
            <p:cNvPr id="32" name="Rectangle 31"/>
            <p:cNvSpPr/>
            <p:nvPr/>
          </p:nvSpPr>
          <p:spPr>
            <a:xfrm>
              <a:off x="190203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Richard Bracken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HCA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4261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$34.6M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$84.5M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511" y="1878028"/>
              <a:ext cx="662990" cy="95912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2400012" y="1206906"/>
            <a:ext cx="2134166" cy="2251034"/>
            <a:chOff x="2400012" y="1206906"/>
            <a:chExt cx="2134166" cy="2251034"/>
          </a:xfrm>
        </p:grpSpPr>
        <p:sp>
          <p:nvSpPr>
            <p:cNvPr id="33" name="Rectangle 32"/>
            <p:cNvSpPr/>
            <p:nvPr/>
          </p:nvSpPr>
          <p:spPr>
            <a:xfrm>
              <a:off x="2400012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Leonard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Schleifer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Regeneron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08149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$30.0M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$666M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l="23595" r="24158"/>
            <a:stretch/>
          </p:blipFill>
          <p:spPr>
            <a:xfrm>
              <a:off x="3130742" y="1879873"/>
              <a:ext cx="665585" cy="95543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4" name="Group 53"/>
          <p:cNvGrpSpPr/>
          <p:nvPr/>
        </p:nvGrpSpPr>
        <p:grpSpPr>
          <a:xfrm>
            <a:off x="4609821" y="1206906"/>
            <a:ext cx="2134166" cy="2251034"/>
            <a:chOff x="4609821" y="1206906"/>
            <a:chExt cx="2134166" cy="2251034"/>
          </a:xfrm>
        </p:grpSpPr>
        <p:sp>
          <p:nvSpPr>
            <p:cNvPr id="34" name="Rectangle 33"/>
            <p:cNvSpPr/>
            <p:nvPr/>
          </p:nvSpPr>
          <p:spPr>
            <a:xfrm>
              <a:off x="4609821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Kent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Thiry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DaVita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20920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$26.8M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$66.3M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/>
            <a:srcRect l="22129" t="3733" r="41359" b="8299"/>
            <a:stretch/>
          </p:blipFill>
          <p:spPr>
            <a:xfrm>
              <a:off x="5337568" y="1880822"/>
              <a:ext cx="674204" cy="95353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5" name="Group 54"/>
          <p:cNvGrpSpPr/>
          <p:nvPr/>
        </p:nvGrpSpPr>
        <p:grpSpPr>
          <a:xfrm>
            <a:off x="6819631" y="1206906"/>
            <a:ext cx="2136594" cy="2251034"/>
            <a:chOff x="6819631" y="1206906"/>
            <a:chExt cx="2136594" cy="2251034"/>
          </a:xfrm>
        </p:grpSpPr>
        <p:sp>
          <p:nvSpPr>
            <p:cNvPr id="35" name="Rectangle 34"/>
            <p:cNvSpPr/>
            <p:nvPr/>
          </p:nvSpPr>
          <p:spPr>
            <a:xfrm>
              <a:off x="6819631" y="1206906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David </a:t>
              </a:r>
              <a:r>
                <a:rPr lang="en-US" sz="20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Pyott</a:t>
              </a:r>
              <a:endParaRPr lang="en-US" sz="2000" dirty="0" smtClean="0">
                <a:solidFill>
                  <a:schemeClr val="tx1"/>
                </a:solidFill>
                <a:latin typeface="Franklin Gothic Medium" pitchFamily="34" charset="0"/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Allergan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33689" y="2750054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$19.4M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$108M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l="22442" t="8578" r="28147" b="23757"/>
            <a:stretch/>
          </p:blipFill>
          <p:spPr>
            <a:xfrm>
              <a:off x="7553014" y="1877532"/>
              <a:ext cx="680829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6" name="Group 55"/>
          <p:cNvGrpSpPr/>
          <p:nvPr/>
        </p:nvGrpSpPr>
        <p:grpSpPr>
          <a:xfrm>
            <a:off x="190203" y="3647625"/>
            <a:ext cx="2134166" cy="2249055"/>
            <a:chOff x="190203" y="3647625"/>
            <a:chExt cx="2134166" cy="2249055"/>
          </a:xfrm>
        </p:grpSpPr>
        <p:sp>
          <p:nvSpPr>
            <p:cNvPr id="28" name="Rectangle 27"/>
            <p:cNvSpPr/>
            <p:nvPr/>
          </p:nvSpPr>
          <p:spPr>
            <a:xfrm>
              <a:off x="190203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Miles White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Abbott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78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$19.0M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$143M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19409" r="14873" b="21116"/>
            <a:stretch/>
          </p:blipFill>
          <p:spPr>
            <a:xfrm>
              <a:off x="926511" y="4306379"/>
              <a:ext cx="661550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7" name="Group 56"/>
          <p:cNvGrpSpPr/>
          <p:nvPr/>
        </p:nvGrpSpPr>
        <p:grpSpPr>
          <a:xfrm>
            <a:off x="2400012" y="3647625"/>
            <a:ext cx="2136372" cy="2249055"/>
            <a:chOff x="2400012" y="3647625"/>
            <a:chExt cx="2136372" cy="2249055"/>
          </a:xfrm>
        </p:grpSpPr>
        <p:sp>
          <p:nvSpPr>
            <p:cNvPr id="29" name="Rectangle 28"/>
            <p:cNvSpPr/>
            <p:nvPr/>
          </p:nvSpPr>
          <p:spPr>
            <a:xfrm>
              <a:off x="2400012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Ian Reed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Pfizer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3848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$18.5M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$48.1M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38124" r="33375" b="40812"/>
            <a:stretch/>
          </p:blipFill>
          <p:spPr>
            <a:xfrm>
              <a:off x="3133566" y="4306379"/>
              <a:ext cx="660481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8" name="Group 57"/>
          <p:cNvGrpSpPr/>
          <p:nvPr/>
        </p:nvGrpSpPr>
        <p:grpSpPr>
          <a:xfrm>
            <a:off x="4609821" y="3647625"/>
            <a:ext cx="2134166" cy="2249055"/>
            <a:chOff x="4609821" y="3647625"/>
            <a:chExt cx="2134166" cy="2249055"/>
          </a:xfrm>
        </p:grpSpPr>
        <p:sp>
          <p:nvSpPr>
            <p:cNvPr id="30" name="Rectangle 29"/>
            <p:cNvSpPr/>
            <p:nvPr/>
          </p:nvSpPr>
          <p:spPr>
            <a:xfrm>
              <a:off x="4609821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Robert Parkinson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Baxter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17737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$16.0M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$89.2M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/>
            <a:srcRect l="12669" t="4596" r="14036" b="22578"/>
            <a:stretch/>
          </p:blipFill>
          <p:spPr>
            <a:xfrm>
              <a:off x="5339552" y="4306379"/>
              <a:ext cx="667957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6819631" y="3647625"/>
            <a:ext cx="2134166" cy="2249055"/>
            <a:chOff x="6819631" y="3647625"/>
            <a:chExt cx="2134166" cy="2249055"/>
          </a:xfrm>
        </p:grpSpPr>
        <p:sp>
          <p:nvSpPr>
            <p:cNvPr id="31" name="Rectangle 30"/>
            <p:cNvSpPr/>
            <p:nvPr/>
          </p:nvSpPr>
          <p:spPr>
            <a:xfrm>
              <a:off x="6819631" y="3647625"/>
              <a:ext cx="2134166" cy="224905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Franklin Gothic Medium" pitchFamily="34" charset="0"/>
                </a:rPr>
                <a:t>Leonard Bell</a:t>
              </a:r>
            </a:p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Franklin Gothic Book"/>
                  <a:cs typeface="Franklin Gothic Book"/>
                </a:rPr>
                <a:t>Alexion</a:t>
              </a:r>
              <a:endParaRPr lang="en-US" sz="2000" dirty="0">
                <a:solidFill>
                  <a:schemeClr val="tx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0507" y="5184457"/>
              <a:ext cx="21225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Total Pay: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$13.6M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Holdings: </a:t>
              </a:r>
              <a:r>
                <a:rPr lang="en-US" sz="2000" dirty="0" smtClean="0">
                  <a:latin typeface="Franklin Gothic Medium"/>
                  <a:cs typeface="Franklin Gothic Medium"/>
                </a:rPr>
                <a:t>$311M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/>
            <a:srcRect l="20619" t="5258" r="19780" b="23458"/>
            <a:stretch/>
          </p:blipFill>
          <p:spPr>
            <a:xfrm>
              <a:off x="7553014" y="4306379"/>
              <a:ext cx="667400" cy="960119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1031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2005" y="1481655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985356"/>
              </p:ext>
            </p:extLst>
          </p:nvPr>
        </p:nvGraphicFramePr>
        <p:xfrm>
          <a:off x="942005" y="1481655"/>
          <a:ext cx="7593177" cy="3864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9596" y="0"/>
            <a:ext cx="842480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Health Care Costs Far Outpace Incomes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22178"/>
              </p:ext>
            </p:extLst>
          </p:nvPr>
        </p:nvGraphicFramePr>
        <p:xfrm>
          <a:off x="226656" y="1230143"/>
          <a:ext cx="672998" cy="4382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54779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81194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Average Per Capita Health Spending as % of Median Income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150166"/>
              </p:ext>
            </p:extLst>
          </p:nvPr>
        </p:nvGraphicFramePr>
        <p:xfrm>
          <a:off x="310833" y="5353306"/>
          <a:ext cx="859671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531"/>
                <a:gridCol w="1201413"/>
                <a:gridCol w="1101972"/>
                <a:gridCol w="1101972"/>
                <a:gridCol w="1101972"/>
                <a:gridCol w="964317"/>
                <a:gridCol w="1328735"/>
                <a:gridCol w="79380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1974 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2011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76413" y="6130137"/>
            <a:ext cx="5167587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&amp;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calculation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based on data from NCHS and Bureau of the Census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>
          <a:xfrm>
            <a:off x="945366" y="1708449"/>
            <a:ext cx="7591407" cy="3644692"/>
          </a:xfrm>
          <a:custGeom>
            <a:avLst/>
            <a:gdLst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85423 w 7591407"/>
              <a:gd name="connsiteY22" fmla="*/ 541009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50384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50384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87355 w 7591407"/>
              <a:gd name="connsiteY10" fmla="*/ 1594553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78861 w 7591407"/>
              <a:gd name="connsiteY5" fmla="*/ 2101393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1070656 w 7591407"/>
              <a:gd name="connsiteY4" fmla="*/ 211278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673262 w 7591407"/>
              <a:gd name="connsiteY13" fmla="*/ 1150356 h 3644692"/>
              <a:gd name="connsiteX14" fmla="*/ 3775771 w 7591407"/>
              <a:gd name="connsiteY14" fmla="*/ 1104797 h 3644692"/>
              <a:gd name="connsiteX15" fmla="*/ 4123165 w 7591407"/>
              <a:gd name="connsiteY15" fmla="*/ 1099103 h 3644692"/>
              <a:gd name="connsiteX16" fmla="*/ 4379439 w 7591407"/>
              <a:gd name="connsiteY16" fmla="*/ 1121882 h 3644692"/>
              <a:gd name="connsiteX17" fmla="*/ 4778087 w 7591407"/>
              <a:gd name="connsiteY17" fmla="*/ 1224389 h 3644692"/>
              <a:gd name="connsiteX18" fmla="*/ 4994497 w 7591407"/>
              <a:gd name="connsiteY18" fmla="*/ 1150356 h 3644692"/>
              <a:gd name="connsiteX19" fmla="*/ 5142566 w 7591407"/>
              <a:gd name="connsiteY19" fmla="*/ 1138966 h 3644692"/>
              <a:gd name="connsiteX20" fmla="*/ 5347585 w 7591407"/>
              <a:gd name="connsiteY20" fmla="*/ 1019375 h 3644692"/>
              <a:gd name="connsiteX21" fmla="*/ 5581079 w 7591407"/>
              <a:gd name="connsiteY21" fmla="*/ 774497 h 3644692"/>
              <a:gd name="connsiteX22" fmla="*/ 5962643 w 7591407"/>
              <a:gd name="connsiteY22" fmla="*/ 535314 h 3644692"/>
              <a:gd name="connsiteX23" fmla="*/ 6236002 w 7591407"/>
              <a:gd name="connsiteY23" fmla="*/ 506840 h 3644692"/>
              <a:gd name="connsiteX24" fmla="*/ 6366987 w 7591407"/>
              <a:gd name="connsiteY24" fmla="*/ 541009 h 3644692"/>
              <a:gd name="connsiteX25" fmla="*/ 6480886 w 7591407"/>
              <a:gd name="connsiteY25" fmla="*/ 495451 h 3644692"/>
              <a:gd name="connsiteX26" fmla="*/ 6663125 w 7591407"/>
              <a:gd name="connsiteY26" fmla="*/ 398638 h 3644692"/>
              <a:gd name="connsiteX27" fmla="*/ 7021909 w 7591407"/>
              <a:gd name="connsiteY27" fmla="*/ 142371 h 3644692"/>
              <a:gd name="connsiteX28" fmla="*/ 7192758 w 7591407"/>
              <a:gd name="connsiteY28" fmla="*/ 68338 h 3644692"/>
              <a:gd name="connsiteX29" fmla="*/ 7352218 w 7591407"/>
              <a:gd name="connsiteY29" fmla="*/ 108202 h 3644692"/>
              <a:gd name="connsiteX30" fmla="*/ 7585712 w 7591407"/>
              <a:gd name="connsiteY30" fmla="*/ 0 h 3644692"/>
              <a:gd name="connsiteX31" fmla="*/ 7591407 w 7591407"/>
              <a:gd name="connsiteY31" fmla="*/ 3644692 h 3644692"/>
              <a:gd name="connsiteX32" fmla="*/ 0 w 7591407"/>
              <a:gd name="connsiteY32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75771 w 7591407"/>
              <a:gd name="connsiteY13" fmla="*/ 1104797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94497 w 7591407"/>
              <a:gd name="connsiteY17" fmla="*/ 1150356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94497 w 7591407"/>
              <a:gd name="connsiteY17" fmla="*/ 1150356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0 w 7591407"/>
              <a:gd name="connsiteY1" fmla="*/ 2522810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  <a:gd name="connsiteX0" fmla="*/ 0 w 7591407"/>
              <a:gd name="connsiteY0" fmla="*/ 3638997 h 3644692"/>
              <a:gd name="connsiteX1" fmla="*/ 8759 w 7591407"/>
              <a:gd name="connsiteY1" fmla="*/ 2479017 h 3644692"/>
              <a:gd name="connsiteX2" fmla="*/ 438514 w 7591407"/>
              <a:gd name="connsiteY2" fmla="*/ 2340576 h 3644692"/>
              <a:gd name="connsiteX3" fmla="*/ 694788 w 7591407"/>
              <a:gd name="connsiteY3" fmla="*/ 2272238 h 3644692"/>
              <a:gd name="connsiteX4" fmla="*/ 939277 w 7591407"/>
              <a:gd name="connsiteY4" fmla="*/ 2174092 h 3644692"/>
              <a:gd name="connsiteX5" fmla="*/ 1143826 w 7591407"/>
              <a:gd name="connsiteY5" fmla="*/ 2145186 h 3644692"/>
              <a:gd name="connsiteX6" fmla="*/ 1628764 w 7591407"/>
              <a:gd name="connsiteY6" fmla="*/ 1890684 h 3644692"/>
              <a:gd name="connsiteX7" fmla="*/ 1998938 w 7591407"/>
              <a:gd name="connsiteY7" fmla="*/ 1833736 h 3644692"/>
              <a:gd name="connsiteX8" fmla="*/ 2266602 w 7591407"/>
              <a:gd name="connsiteY8" fmla="*/ 1765398 h 3644692"/>
              <a:gd name="connsiteX9" fmla="*/ 2596911 w 7591407"/>
              <a:gd name="connsiteY9" fmla="*/ 1708449 h 3644692"/>
              <a:gd name="connsiteX10" fmla="*/ 2834804 w 7591407"/>
              <a:gd name="connsiteY10" fmla="*/ 1629587 h 3644692"/>
              <a:gd name="connsiteX11" fmla="*/ 2984169 w 7591407"/>
              <a:gd name="connsiteY11" fmla="*/ 1583163 h 3644692"/>
              <a:gd name="connsiteX12" fmla="*/ 3553667 w 7591407"/>
              <a:gd name="connsiteY12" fmla="*/ 1218694 h 3644692"/>
              <a:gd name="connsiteX13" fmla="*/ 3793288 w 7591407"/>
              <a:gd name="connsiteY13" fmla="*/ 1113556 h 3644692"/>
              <a:gd name="connsiteX14" fmla="*/ 4123165 w 7591407"/>
              <a:gd name="connsiteY14" fmla="*/ 1099103 h 3644692"/>
              <a:gd name="connsiteX15" fmla="*/ 4379439 w 7591407"/>
              <a:gd name="connsiteY15" fmla="*/ 1121882 h 3644692"/>
              <a:gd name="connsiteX16" fmla="*/ 4778087 w 7591407"/>
              <a:gd name="connsiteY16" fmla="*/ 1224389 h 3644692"/>
              <a:gd name="connsiteX17" fmla="*/ 4968221 w 7591407"/>
              <a:gd name="connsiteY17" fmla="*/ 1185390 h 3644692"/>
              <a:gd name="connsiteX18" fmla="*/ 5142566 w 7591407"/>
              <a:gd name="connsiteY18" fmla="*/ 1138966 h 3644692"/>
              <a:gd name="connsiteX19" fmla="*/ 5347585 w 7591407"/>
              <a:gd name="connsiteY19" fmla="*/ 1019375 h 3644692"/>
              <a:gd name="connsiteX20" fmla="*/ 5581079 w 7591407"/>
              <a:gd name="connsiteY20" fmla="*/ 774497 h 3644692"/>
              <a:gd name="connsiteX21" fmla="*/ 5962643 w 7591407"/>
              <a:gd name="connsiteY21" fmla="*/ 535314 h 3644692"/>
              <a:gd name="connsiteX22" fmla="*/ 6236002 w 7591407"/>
              <a:gd name="connsiteY22" fmla="*/ 506840 h 3644692"/>
              <a:gd name="connsiteX23" fmla="*/ 6366987 w 7591407"/>
              <a:gd name="connsiteY23" fmla="*/ 541009 h 3644692"/>
              <a:gd name="connsiteX24" fmla="*/ 6480886 w 7591407"/>
              <a:gd name="connsiteY24" fmla="*/ 495451 h 3644692"/>
              <a:gd name="connsiteX25" fmla="*/ 6663125 w 7591407"/>
              <a:gd name="connsiteY25" fmla="*/ 398638 h 3644692"/>
              <a:gd name="connsiteX26" fmla="*/ 7021909 w 7591407"/>
              <a:gd name="connsiteY26" fmla="*/ 142371 h 3644692"/>
              <a:gd name="connsiteX27" fmla="*/ 7192758 w 7591407"/>
              <a:gd name="connsiteY27" fmla="*/ 68338 h 3644692"/>
              <a:gd name="connsiteX28" fmla="*/ 7352218 w 7591407"/>
              <a:gd name="connsiteY28" fmla="*/ 108202 h 3644692"/>
              <a:gd name="connsiteX29" fmla="*/ 7585712 w 7591407"/>
              <a:gd name="connsiteY29" fmla="*/ 0 h 3644692"/>
              <a:gd name="connsiteX30" fmla="*/ 7591407 w 7591407"/>
              <a:gd name="connsiteY30" fmla="*/ 3644692 h 3644692"/>
              <a:gd name="connsiteX31" fmla="*/ 0 w 7591407"/>
              <a:gd name="connsiteY31" fmla="*/ 3638997 h 364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591407" h="3644692">
                <a:moveTo>
                  <a:pt x="0" y="3638997"/>
                </a:moveTo>
                <a:cubicBezTo>
                  <a:pt x="2920" y="3252337"/>
                  <a:pt x="4379" y="3059007"/>
                  <a:pt x="8759" y="2479017"/>
                </a:cubicBezTo>
                <a:cubicBezTo>
                  <a:pt x="265776" y="2358959"/>
                  <a:pt x="324176" y="2375039"/>
                  <a:pt x="438514" y="2340576"/>
                </a:cubicBezTo>
                <a:cubicBezTo>
                  <a:pt x="552852" y="2306113"/>
                  <a:pt x="611328" y="2299985"/>
                  <a:pt x="694788" y="2272238"/>
                </a:cubicBezTo>
                <a:cubicBezTo>
                  <a:pt x="778248" y="2244491"/>
                  <a:pt x="864437" y="2195267"/>
                  <a:pt x="939277" y="2174092"/>
                </a:cubicBezTo>
                <a:cubicBezTo>
                  <a:pt x="1014117" y="2152917"/>
                  <a:pt x="1028912" y="2192421"/>
                  <a:pt x="1143826" y="2145186"/>
                </a:cubicBezTo>
                <a:cubicBezTo>
                  <a:pt x="1258740" y="2097951"/>
                  <a:pt x="1486245" y="1942592"/>
                  <a:pt x="1628764" y="1890684"/>
                </a:cubicBezTo>
                <a:cubicBezTo>
                  <a:pt x="1771283" y="1838776"/>
                  <a:pt x="1909717" y="1856515"/>
                  <a:pt x="1998938" y="1833736"/>
                </a:cubicBezTo>
                <a:lnTo>
                  <a:pt x="2266602" y="1765398"/>
                </a:lnTo>
                <a:cubicBezTo>
                  <a:pt x="2366264" y="1744517"/>
                  <a:pt x="2502211" y="1731084"/>
                  <a:pt x="2596911" y="1708449"/>
                </a:cubicBezTo>
                <a:cubicBezTo>
                  <a:pt x="2691611" y="1685814"/>
                  <a:pt x="2755506" y="1655874"/>
                  <a:pt x="2834804" y="1629587"/>
                </a:cubicBezTo>
                <a:cubicBezTo>
                  <a:pt x="2899347" y="1608706"/>
                  <a:pt x="2864359" y="1651645"/>
                  <a:pt x="2984169" y="1583163"/>
                </a:cubicBezTo>
                <a:cubicBezTo>
                  <a:pt x="3103979" y="1514681"/>
                  <a:pt x="3418814" y="1296962"/>
                  <a:pt x="3553667" y="1218694"/>
                </a:cubicBezTo>
                <a:cubicBezTo>
                  <a:pt x="3688520" y="1140426"/>
                  <a:pt x="3698372" y="1133488"/>
                  <a:pt x="3793288" y="1113556"/>
                </a:cubicBezTo>
                <a:cubicBezTo>
                  <a:pt x="3903247" y="1108738"/>
                  <a:pt x="4025473" y="1097715"/>
                  <a:pt x="4123165" y="1099103"/>
                </a:cubicBezTo>
                <a:cubicBezTo>
                  <a:pt x="4220857" y="1100491"/>
                  <a:pt x="4270285" y="1101001"/>
                  <a:pt x="4379439" y="1121882"/>
                </a:cubicBezTo>
                <a:cubicBezTo>
                  <a:pt x="4488593" y="1142763"/>
                  <a:pt x="4679957" y="1213804"/>
                  <a:pt x="4778087" y="1224389"/>
                </a:cubicBezTo>
                <a:cubicBezTo>
                  <a:pt x="4876217" y="1234974"/>
                  <a:pt x="4904843" y="1198390"/>
                  <a:pt x="4968221" y="1185390"/>
                </a:cubicBezTo>
                <a:cubicBezTo>
                  <a:pt x="5028968" y="1171153"/>
                  <a:pt x="5079339" y="1166635"/>
                  <a:pt x="5142566" y="1138966"/>
                </a:cubicBezTo>
                <a:cubicBezTo>
                  <a:pt x="5205793" y="1111297"/>
                  <a:pt x="5279245" y="1059239"/>
                  <a:pt x="5347585" y="1019375"/>
                </a:cubicBezTo>
                <a:cubicBezTo>
                  <a:pt x="5420671" y="958630"/>
                  <a:pt x="5453891" y="854225"/>
                  <a:pt x="5581079" y="774497"/>
                </a:cubicBezTo>
                <a:lnTo>
                  <a:pt x="5962643" y="535314"/>
                </a:lnTo>
                <a:cubicBezTo>
                  <a:pt x="6071797" y="490705"/>
                  <a:pt x="6192340" y="495450"/>
                  <a:pt x="6236002" y="506840"/>
                </a:cubicBezTo>
                <a:lnTo>
                  <a:pt x="6366987" y="541009"/>
                </a:lnTo>
                <a:cubicBezTo>
                  <a:pt x="6407801" y="539111"/>
                  <a:pt x="6420140" y="527722"/>
                  <a:pt x="6480886" y="495451"/>
                </a:cubicBezTo>
                <a:lnTo>
                  <a:pt x="6663125" y="398638"/>
                </a:lnTo>
                <a:cubicBezTo>
                  <a:pt x="6753295" y="339791"/>
                  <a:pt x="6964959" y="167049"/>
                  <a:pt x="7021909" y="142371"/>
                </a:cubicBezTo>
                <a:lnTo>
                  <a:pt x="7192758" y="68338"/>
                </a:lnTo>
                <a:cubicBezTo>
                  <a:pt x="7247809" y="62643"/>
                  <a:pt x="7274387" y="144269"/>
                  <a:pt x="7352218" y="108202"/>
                </a:cubicBezTo>
                <a:lnTo>
                  <a:pt x="7585712" y="0"/>
                </a:lnTo>
                <a:cubicBezTo>
                  <a:pt x="7587610" y="1214897"/>
                  <a:pt x="7589509" y="2429795"/>
                  <a:pt x="7591407" y="3644692"/>
                </a:cubicBezTo>
                <a:lnTo>
                  <a:pt x="0" y="3638997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5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Hospitals’ </a:t>
            </a:r>
            <a:br>
              <a:rPr lang="en-US" dirty="0" smtClean="0"/>
            </a:br>
            <a:r>
              <a:rPr lang="en-US" dirty="0" smtClean="0"/>
              <a:t>Death Rates Are 2% Higher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33879" y="6053195"/>
            <a:ext cx="521012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Relative risk of hospital mortality for adult patients in private for-profit hospitals relative to private not-for-profit hospitals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400" dirty="0" smtClean="0">
                <a:solidFill>
                  <a:schemeClr val="bg2"/>
                </a:solidFill>
                <a:latin typeface="Franklin Gothic Book" pitchFamily="34" charset="0"/>
              </a:rPr>
              <a:t>CMAJ </a:t>
            </a:r>
            <a:r>
              <a:rPr lang="fr-FR" sz="14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400" dirty="0" smtClean="0">
                <a:solidFill>
                  <a:schemeClr val="bg2"/>
                </a:solidFill>
                <a:latin typeface="Franklin Gothic Book" pitchFamily="34" charset="0"/>
              </a:rPr>
              <a:t> et al. 166 (11): 1399.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16125" y="1421334"/>
            <a:ext cx="4389788" cy="4582040"/>
            <a:chOff x="4228186" y="1353312"/>
            <a:chExt cx="4454956" cy="4650062"/>
          </a:xfrm>
        </p:grpSpPr>
        <p:sp>
          <p:nvSpPr>
            <p:cNvPr id="15" name="Rectangle 14"/>
            <p:cNvSpPr/>
            <p:nvPr/>
          </p:nvSpPr>
          <p:spPr>
            <a:xfrm>
              <a:off x="4228186" y="1353312"/>
              <a:ext cx="4454956" cy="460857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l="51188" t="51599" r="4275" b="8869"/>
            <a:stretch>
              <a:fillRect/>
            </a:stretch>
          </p:blipFill>
          <p:spPr bwMode="auto">
            <a:xfrm>
              <a:off x="4520793" y="1382572"/>
              <a:ext cx="3950209" cy="43565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460489" y="2289195"/>
              <a:ext cx="1613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Favors </a:t>
              </a:r>
            </a:p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for-profit hospitals</a:t>
              </a:r>
              <a:endParaRPr lang="en-US" sz="2400" dirty="0">
                <a:latin typeface="Franklin Gothic Medium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3408" y="2289195"/>
              <a:ext cx="1859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Favors </a:t>
              </a:r>
            </a:p>
            <a:p>
              <a:pPr algn="ctr"/>
              <a:r>
                <a:rPr lang="en-US" sz="2400" dirty="0" smtClean="0">
                  <a:latin typeface="Franklin Gothic Medium" pitchFamily="34" charset="0"/>
                </a:rPr>
                <a:t>not-for-profit hospitals</a:t>
              </a:r>
              <a:endParaRPr lang="en-US" sz="2400" dirty="0">
                <a:latin typeface="Franklin Gothic Medium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42991" y="5664820"/>
              <a:ext cx="3375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Franklin Gothic Book" pitchFamily="34" charset="0"/>
                </a:rPr>
                <a:t>Relative risk and 95% CI</a:t>
              </a:r>
              <a:endParaRPr lang="en-US" sz="1600" dirty="0">
                <a:latin typeface="Franklin Gothic Book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11805" y="4586869"/>
              <a:ext cx="401444" cy="408878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91053" y="1374278"/>
              <a:ext cx="401444" cy="408878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>
              <a:off x="4396437" y="3445460"/>
              <a:ext cx="40233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74194" y="1937306"/>
            <a:ext cx="3073604" cy="3315005"/>
            <a:chOff x="1286255" y="1937306"/>
            <a:chExt cx="3073604" cy="3315005"/>
          </a:xfrm>
        </p:grpSpPr>
        <p:sp>
          <p:nvSpPr>
            <p:cNvPr id="17" name="Rectangle 16"/>
            <p:cNvSpPr/>
            <p:nvPr/>
          </p:nvSpPr>
          <p:spPr>
            <a:xfrm>
              <a:off x="1286255" y="1937306"/>
              <a:ext cx="3073604" cy="3315005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l="3844" t="47385" r="47977" b="12177"/>
            <a:stretch>
              <a:fillRect/>
            </a:stretch>
          </p:blipFill>
          <p:spPr bwMode="auto">
            <a:xfrm>
              <a:off x="1319829" y="1955953"/>
              <a:ext cx="3016190" cy="32764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534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 Cost 19%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3242" y="6007028"/>
            <a:ext cx="561076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Relative payments for care at private for-profit (PFP)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and private not-for-profit (PNFP) hospitals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CMAJ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et al. 170 (12): 1817.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96745" y="1119226"/>
            <a:ext cx="5647332" cy="4828031"/>
            <a:chOff x="1678216" y="1390184"/>
            <a:chExt cx="5183502" cy="4947297"/>
          </a:xfrm>
        </p:grpSpPr>
        <p:sp>
          <p:nvSpPr>
            <p:cNvPr id="24" name="Rectangle 23"/>
            <p:cNvSpPr/>
            <p:nvPr/>
          </p:nvSpPr>
          <p:spPr>
            <a:xfrm>
              <a:off x="1678216" y="1390184"/>
              <a:ext cx="5183502" cy="4947297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19457" y="1405424"/>
              <a:ext cx="4527395" cy="4541893"/>
              <a:chOff x="1263805" y="1390556"/>
              <a:chExt cx="4527395" cy="4541893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/>
              </a:blip>
              <a:srcRect l="45882" t="12719" r="17989" b="9976"/>
              <a:stretch>
                <a:fillRect/>
              </a:stretch>
            </p:blipFill>
            <p:spPr bwMode="auto">
              <a:xfrm>
                <a:off x="2084832" y="1416873"/>
                <a:ext cx="3706368" cy="4515576"/>
              </a:xfrm>
              <a:prstGeom prst="rect">
                <a:avLst/>
              </a:prstGeom>
              <a:noFill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/>
              </a:blip>
              <a:srcRect l="84339" t="12719" r="1544" b="27598"/>
              <a:stretch>
                <a:fillRect/>
              </a:stretch>
            </p:blipFill>
            <p:spPr bwMode="auto">
              <a:xfrm>
                <a:off x="1263805" y="1390556"/>
                <a:ext cx="1448237" cy="348624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3196743" y="5559552"/>
            <a:ext cx="56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PFP/PNFP Payments Ratio (95% CI)</a:t>
            </a:r>
            <a:endParaRPr lang="en-US" sz="2000" dirty="0">
              <a:latin typeface="Franklin Gothic Medium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272" y="2004365"/>
            <a:ext cx="2962656" cy="2882189"/>
            <a:chOff x="395021" y="1660550"/>
            <a:chExt cx="2962656" cy="2882189"/>
          </a:xfrm>
        </p:grpSpPr>
        <p:sp>
          <p:nvSpPr>
            <p:cNvPr id="27" name="Rectangle 26"/>
            <p:cNvSpPr/>
            <p:nvPr/>
          </p:nvSpPr>
          <p:spPr>
            <a:xfrm>
              <a:off x="395021" y="1660550"/>
              <a:ext cx="2962656" cy="2882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</a:blip>
            <a:srcRect r="55113" b="21968"/>
            <a:stretch>
              <a:fillRect/>
            </a:stretch>
          </p:blipFill>
          <p:spPr bwMode="auto">
            <a:xfrm>
              <a:off x="495148" y="1734482"/>
              <a:ext cx="2762402" cy="2734324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3935578" y="4542276"/>
            <a:ext cx="192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itchFamily="34" charset="0"/>
              </a:rPr>
              <a:t>Lower payments at PFP Hospitals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1496" y="4542276"/>
            <a:ext cx="191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itchFamily="34" charset="0"/>
              </a:rPr>
              <a:t>Higher payments at PFP Hospitals</a:t>
            </a:r>
            <a:endParaRPr lang="en-US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0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Quality Measures for MI, CHF, Pneumonia:</a:t>
            </a:r>
            <a:br>
              <a:rPr lang="en-US" sz="2400" dirty="0" smtClean="0"/>
            </a:br>
            <a:r>
              <a:rPr lang="en-US" sz="3600" dirty="0" smtClean="0"/>
              <a:t>For Profit Hospitals Are Worst; VA is Best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50592" y="6253248"/>
            <a:ext cx="66934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Arch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Int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Med 2006;166:2511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81692"/>
            <a:ext cx="2018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Odds ratio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meeting composite quality measures (Higher = Better)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7977160"/>
              </p:ext>
            </p:extLst>
          </p:nvPr>
        </p:nvGraphicFramePr>
        <p:xfrm>
          <a:off x="1784909" y="1396999"/>
          <a:ext cx="6912863" cy="464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313774" y="5634021"/>
            <a:ext cx="270662" cy="270662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83669" y="5634021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2366" y="5634021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7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6130137"/>
            <a:ext cx="669341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2011;30:1904.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Quality rating based on Medicare’s Hospital Compare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Quality Hospitals </a:t>
            </a:r>
            <a:br>
              <a:rPr lang="en-US" dirty="0" smtClean="0"/>
            </a:br>
            <a:r>
              <a:rPr lang="en-US" dirty="0" smtClean="0"/>
              <a:t>More Likely to be For-Profit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56185418"/>
              </p:ext>
            </p:extLst>
          </p:nvPr>
        </p:nvGraphicFramePr>
        <p:xfrm>
          <a:off x="773512" y="1413493"/>
          <a:ext cx="35314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6696" y="5549897"/>
            <a:ext cx="118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For-Profit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3373" y="5614621"/>
            <a:ext cx="270662" cy="270662"/>
          </a:xfrm>
          <a:prstGeom prst="rect">
            <a:avLst/>
          </a:prstGeom>
          <a:solidFill>
            <a:srgbClr val="800000"/>
          </a:solidFill>
          <a:ln>
            <a:solidFill>
              <a:srgbClr val="EBF1DD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82141" y="5549897"/>
            <a:ext cx="2830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Non-Profit / Government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8818" y="5614621"/>
            <a:ext cx="270662" cy="270662"/>
          </a:xfrm>
          <a:prstGeom prst="rect">
            <a:avLst/>
          </a:prstGeom>
          <a:solidFill>
            <a:srgbClr val="005148"/>
          </a:solidFill>
          <a:ln>
            <a:solidFill>
              <a:srgbClr val="EBF1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747002993"/>
              </p:ext>
            </p:extLst>
          </p:nvPr>
        </p:nvGraphicFramePr>
        <p:xfrm>
          <a:off x="4802060" y="1413493"/>
          <a:ext cx="35314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522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Hospitals’ Quality Lowest</a:t>
            </a:r>
            <a:br>
              <a:rPr lang="en-US" dirty="0" smtClean="0"/>
            </a:br>
            <a:r>
              <a:rPr lang="en-US" sz="3100" dirty="0" smtClean="0"/>
              <a:t>More Nurses = Higher Quality Rating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10/31/2008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04159"/>
            <a:ext cx="1989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patients giving hospital highest quality rating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789024215"/>
              </p:ext>
            </p:extLst>
          </p:nvPr>
        </p:nvGraphicFramePr>
        <p:xfrm>
          <a:off x="1953158" y="1433575"/>
          <a:ext cx="3209542" cy="44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60307315"/>
              </p:ext>
            </p:extLst>
          </p:nvPr>
        </p:nvGraphicFramePr>
        <p:xfrm>
          <a:off x="5410114" y="1433575"/>
          <a:ext cx="3603994" cy="44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028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 (AKA “NME”)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0890" y="6007028"/>
            <a:ext cx="524311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Mod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Hlthcr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3/29/85,4/26/85, 9/6/93, 7/4/94, 11/4/02, 1/16/06, 11/27/06; NYT 10/22/91, 7/31/94, 11/1/02, 6/30/06; USA Today 8/26/02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132" y="1096785"/>
            <a:ext cx="8321349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1985-1993: Recurrent criminal activity. Bribing state officials, kickbacks for referrals, and kidnapping psychiatric patients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1994-1995: Pays $379M Federal fine for insurance fraud/kickbacks. Pays more than $200M in private settlements.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CEO Richard </a:t>
            </a:r>
            <a:r>
              <a:rPr lang="en-US" sz="2000" dirty="0" err="1" smtClean="0">
                <a:latin typeface="Franklin Gothic Book"/>
                <a:cs typeface="Franklin Gothic Book"/>
              </a:rPr>
              <a:t>Esmer</a:t>
            </a:r>
            <a:r>
              <a:rPr lang="en-US" sz="2000" dirty="0" smtClean="0">
                <a:latin typeface="Franklin Gothic Book"/>
                <a:cs typeface="Franklin Gothic Book"/>
              </a:rPr>
              <a:t> retires with annual pension of $822,670 plus lump sum payment of $2.6M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1995: New CEO J. </a:t>
            </a:r>
            <a:r>
              <a:rPr lang="en-US" sz="2000" dirty="0" err="1" smtClean="0">
                <a:latin typeface="Franklin Gothic Book"/>
                <a:cs typeface="Franklin Gothic Book"/>
              </a:rPr>
              <a:t>Barbakow</a:t>
            </a:r>
            <a:r>
              <a:rPr lang="en-US" sz="2000" dirty="0" smtClean="0">
                <a:latin typeface="Franklin Gothic Book"/>
                <a:cs typeface="Franklin Gothic Book"/>
              </a:rPr>
              <a:t> appointed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2002-2003: FBI raids Tenet hospital re: unnecessary heart surgery + Medicare fraud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2003: </a:t>
            </a:r>
            <a:r>
              <a:rPr lang="en-US" sz="2000" dirty="0" err="1" smtClean="0">
                <a:latin typeface="Franklin Gothic Book"/>
                <a:cs typeface="Franklin Gothic Book"/>
              </a:rPr>
              <a:t>Barbakow</a:t>
            </a:r>
            <a:r>
              <a:rPr lang="en-US" sz="2000" dirty="0" smtClean="0">
                <a:latin typeface="Franklin Gothic Book"/>
                <a:cs typeface="Franklin Gothic Book"/>
              </a:rPr>
              <a:t> forced out (total compensation = $400M)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2003-2004: Pays $449M for unneeded heart surgery settlement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2000" dirty="0" smtClean="0">
                <a:latin typeface="Franklin Gothic Book"/>
                <a:cs typeface="Franklin Gothic Book"/>
              </a:rPr>
              <a:t>2006: Pays $215M + $900M for Medicare outlier fraud + $80M for improperly deducting previous fines from taxes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747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592" y="6253248"/>
            <a:ext cx="66934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Modern Healthcare 9/16/2013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Two For-Profit Giants Dominate Dialysis</a:t>
            </a:r>
            <a:br>
              <a:rPr lang="en-US" sz="4000" dirty="0" smtClean="0"/>
            </a:br>
            <a:r>
              <a:rPr lang="en-US" sz="2400" dirty="0" smtClean="0"/>
              <a:t>Medicare pays, shareholders profit</a:t>
            </a:r>
            <a:endParaRPr lang="en-US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97807475"/>
              </p:ext>
            </p:extLst>
          </p:nvPr>
        </p:nvGraphicFramePr>
        <p:xfrm>
          <a:off x="1390786" y="1396999"/>
          <a:ext cx="6096000" cy="449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05030" y="1403126"/>
            <a:ext cx="293394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Share of Dialysis Patients</a:t>
            </a:r>
          </a:p>
        </p:txBody>
      </p:sp>
    </p:spTree>
    <p:extLst>
      <p:ext uri="{BB962C8B-B14F-4D97-AF65-F5344CB8AC3E}">
        <p14:creationId xmlns:p14="http://schemas.microsoft.com/office/powerpoint/2010/main" val="39838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Dialysis Clinics’ </a:t>
            </a:r>
            <a:br>
              <a:rPr lang="en-US" dirty="0" smtClean="0"/>
            </a:br>
            <a:r>
              <a:rPr lang="en-US" dirty="0" smtClean="0"/>
              <a:t>Death Rates Are 9% Higher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3242" y="6253249"/>
            <a:ext cx="561076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fr-FR" sz="1600" dirty="0" err="1" smtClean="0">
                <a:solidFill>
                  <a:schemeClr val="bg2"/>
                </a:solidFill>
                <a:latin typeface="Franklin Gothic Book" pitchFamily="34" charset="0"/>
              </a:rPr>
              <a:t>Devereaux</a:t>
            </a:r>
            <a:r>
              <a:rPr lang="fr-FR" sz="1600" dirty="0" smtClean="0">
                <a:solidFill>
                  <a:schemeClr val="bg2"/>
                </a:solidFill>
                <a:latin typeface="Franklin Gothic Book" pitchFamily="34" charset="0"/>
              </a:rPr>
              <a:t> P. JAMA. 2002;288(19):2449-2457.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41091" y="1451386"/>
            <a:ext cx="4483715" cy="4370648"/>
            <a:chOff x="4552413" y="1451386"/>
            <a:chExt cx="4483715" cy="4370648"/>
          </a:xfrm>
        </p:grpSpPr>
        <p:sp>
          <p:nvSpPr>
            <p:cNvPr id="5" name="Rectangle 4"/>
            <p:cNvSpPr/>
            <p:nvPr/>
          </p:nvSpPr>
          <p:spPr>
            <a:xfrm>
              <a:off x="4552413" y="1451386"/>
              <a:ext cx="4395718" cy="4370648"/>
            </a:xfrm>
            <a:prstGeom prst="rect">
              <a:avLst/>
            </a:prstGeom>
            <a:solidFill>
              <a:srgbClr val="EBF1DD"/>
            </a:solidFill>
            <a:ln>
              <a:solidFill>
                <a:srgbClr val="06050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7258" t="13215" b="-1"/>
            <a:stretch/>
          </p:blipFill>
          <p:spPr bwMode="auto">
            <a:xfrm>
              <a:off x="4639671" y="1549927"/>
              <a:ext cx="4396457" cy="4272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89685" y="1583329"/>
            <a:ext cx="1443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Relative Risk (RR) of mortality in hemodialysis patients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7872" y="2383239"/>
            <a:ext cx="2498879" cy="2201817"/>
            <a:chOff x="1723648" y="2523430"/>
            <a:chExt cx="2498879" cy="2201817"/>
          </a:xfrm>
        </p:grpSpPr>
        <p:sp>
          <p:nvSpPr>
            <p:cNvPr id="10" name="Rectangle 9"/>
            <p:cNvSpPr/>
            <p:nvPr/>
          </p:nvSpPr>
          <p:spPr>
            <a:xfrm>
              <a:off x="1723648" y="2523430"/>
              <a:ext cx="2498879" cy="2201817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76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10" t="20106" r="53812" b="11654"/>
            <a:stretch/>
          </p:blipFill>
          <p:spPr bwMode="auto">
            <a:xfrm>
              <a:off x="1834890" y="2630636"/>
              <a:ext cx="2276395" cy="2003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494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National Home Care and Hospice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Surve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&amp; MEDPAC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Hospice Care Goes For-Profit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094612"/>
            <a:ext cx="1444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hospices under for-profit ownership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64112256"/>
              </p:ext>
            </p:extLst>
          </p:nvPr>
        </p:nvGraphicFramePr>
        <p:xfrm>
          <a:off x="1344753" y="1396999"/>
          <a:ext cx="7669364" cy="435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80460" y="4014008"/>
            <a:ext cx="1246280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1993: 6%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580" y="1644338"/>
            <a:ext cx="1404451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2011: 60%</a:t>
            </a:r>
          </a:p>
        </p:txBody>
      </p:sp>
    </p:spTree>
    <p:extLst>
      <p:ext uri="{BB962C8B-B14F-4D97-AF65-F5344CB8AC3E}">
        <p14:creationId xmlns:p14="http://schemas.microsoft.com/office/powerpoint/2010/main" val="185634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0883" y="6122444"/>
            <a:ext cx="5183119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2012;31:2690</a:t>
            </a:r>
          </a:p>
          <a:p>
            <a:pPr algn="r"/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Note: Based upon accepting patients on chemo, TPN, transfusions, tube feeds, </a:t>
            </a:r>
            <a:r>
              <a:rPr lang="en-US" sz="1100" dirty="0" err="1" smtClean="0">
                <a:solidFill>
                  <a:schemeClr val="bg2"/>
                </a:solidFill>
                <a:latin typeface="Franklin Gothic Book" pitchFamily="34" charset="0"/>
              </a:rPr>
              <a:t>intrathecal</a:t>
            </a:r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 </a:t>
            </a:r>
            <a:r>
              <a:rPr lang="en-US" sz="1100" dirty="0" err="1" smtClean="0">
                <a:solidFill>
                  <a:schemeClr val="bg2"/>
                </a:solidFill>
                <a:latin typeface="Franklin Gothic Book" pitchFamily="34" charset="0"/>
              </a:rPr>
              <a:t>cath</a:t>
            </a:r>
            <a:r>
              <a:rPr lang="en-US" sz="1100" dirty="0" smtClean="0">
                <a:solidFill>
                  <a:schemeClr val="bg2"/>
                </a:solidFill>
                <a:latin typeface="Franklin Gothic Book" pitchFamily="34" charset="0"/>
              </a:rPr>
              <a:t>, palliative radiation, or living alone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For-Profit Hospices Avoid Unprofitable Patients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25752386"/>
              </p:ext>
            </p:extLst>
          </p:nvPr>
        </p:nvGraphicFramePr>
        <p:xfrm>
          <a:off x="2215295" y="1347521"/>
          <a:ext cx="6328134" cy="460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998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Likelihood of accepting all patients, regardless of care needs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(and profitability)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6593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19070"/>
            <a:ext cx="4950644" cy="147002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9600" dirty="0"/>
              <a:t>The Uninsured</a:t>
            </a:r>
          </a:p>
        </p:txBody>
      </p:sp>
      <p:pic>
        <p:nvPicPr>
          <p:cNvPr id="4" name="Picture 3" descr="Physician Waiting Room.jpg"/>
          <p:cNvPicPr>
            <a:picLocks noChangeAspect="1"/>
          </p:cNvPicPr>
          <p:nvPr/>
        </p:nvPicPr>
        <p:blipFill rotWithShape="1">
          <a:blip r:embed="rId2" cstate="print"/>
          <a:srcRect l="18395" b="2591"/>
          <a:stretch/>
        </p:blipFill>
        <p:spPr>
          <a:xfrm>
            <a:off x="5036268" y="1419528"/>
            <a:ext cx="3818516" cy="3069108"/>
          </a:xfrm>
          <a:prstGeom prst="rect">
            <a:avLst/>
          </a:prstGeom>
          <a:ln>
            <a:solidFill>
              <a:srgbClr val="0051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Drug Companies’ Cost 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8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Health Affairs 2001;20(5):136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50900" y="1163117"/>
            <a:ext cx="6839712" cy="4637836"/>
            <a:chOff x="1250900" y="1163117"/>
            <a:chExt cx="6839712" cy="4637836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369715398"/>
                </p:ext>
              </p:extLst>
            </p:nvPr>
          </p:nvGraphicFramePr>
          <p:xfrm>
            <a:off x="1250900" y="1163117"/>
            <a:ext cx="6839712" cy="4637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450589" y="2500578"/>
              <a:ext cx="20994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EBF1DD"/>
                  </a:solidFill>
                  <a:latin typeface="Franklin Gothic Book"/>
                  <a:cs typeface="Franklin Gothic Book"/>
                </a:rPr>
                <a:t>Marketing and Admin</a:t>
              </a:r>
            </a:p>
            <a:p>
              <a:pPr algn="ctr"/>
              <a:r>
                <a:rPr lang="en-US" sz="2000" dirty="0" smtClean="0">
                  <a:solidFill>
                    <a:srgbClr val="EBF1DD"/>
                  </a:solidFill>
                  <a:latin typeface="Franklin Gothic Book"/>
                  <a:cs typeface="Franklin Gothic Book"/>
                </a:rPr>
                <a:t>35%</a:t>
              </a:r>
              <a:endParaRPr lang="en-US" sz="2000" dirty="0">
                <a:solidFill>
                  <a:srgbClr val="EBF1DD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3935" y="2500578"/>
              <a:ext cx="20787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Manufacturing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27%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28031" y="3773423"/>
              <a:ext cx="191658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Profits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(After Taxes)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18%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1568" y="4439107"/>
              <a:ext cx="95829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R&amp;D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13%</a:t>
              </a:r>
              <a:endParaRPr lang="en-US" sz="20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5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7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NYT 7/3/2012; Fiscal Times 8/31/2012;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Modern Healthcare 2/25/13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 Fraud/Civil Fines </a:t>
            </a:r>
            <a:br>
              <a:rPr lang="en-US" dirty="0" smtClean="0"/>
            </a:br>
            <a:r>
              <a:rPr lang="en-US" dirty="0" smtClean="0"/>
              <a:t>Against Drug Firms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54964517"/>
              </p:ext>
            </p:extLst>
          </p:nvPr>
        </p:nvGraphicFramePr>
        <p:xfrm>
          <a:off x="226155" y="1489395"/>
          <a:ext cx="4166444" cy="455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57003747"/>
              </p:ext>
            </p:extLst>
          </p:nvPr>
        </p:nvGraphicFramePr>
        <p:xfrm>
          <a:off x="4727663" y="1489396"/>
          <a:ext cx="4166444" cy="439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5942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HMO Overhead,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46194" y="6053195"/>
            <a:ext cx="519780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SEC Filings/Reports to Shareholders. Data for Q1 or Q2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Calculated as 100% – Medical Loss Ratio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Note Medicare/Medicaid enrollees included in some figures </a:t>
            </a:r>
            <a:endParaRPr lang="en-US" sz="14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31021654"/>
              </p:ext>
            </p:extLst>
          </p:nvPr>
        </p:nvGraphicFramePr>
        <p:xfrm>
          <a:off x="248717" y="1309420"/>
          <a:ext cx="8588045" cy="494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957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HMO CEOs’ 2012 Pay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Modern Healthcare 5/13/2013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and AFL-CIO CEO Database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30471" y="3517730"/>
            <a:ext cx="2611526" cy="2018996"/>
            <a:chOff x="347472" y="1448409"/>
            <a:chExt cx="2611526" cy="2018996"/>
          </a:xfrm>
        </p:grpSpPr>
        <p:sp>
          <p:nvSpPr>
            <p:cNvPr id="4" name="Rectangle 3"/>
            <p:cNvSpPr/>
            <p:nvPr/>
          </p:nvSpPr>
          <p:spPr>
            <a:xfrm>
              <a:off x="347472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David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Cordani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2205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Cigna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$12.9 Million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342" y="2046915"/>
              <a:ext cx="907399" cy="1325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3319171" y="1323197"/>
            <a:ext cx="2632284" cy="2018996"/>
            <a:chOff x="347472" y="3689299"/>
            <a:chExt cx="2632284" cy="2018996"/>
          </a:xfrm>
        </p:grpSpPr>
        <p:sp>
          <p:nvSpPr>
            <p:cNvPr id="7" name="Rectangle 6"/>
            <p:cNvSpPr/>
            <p:nvPr/>
          </p:nvSpPr>
          <p:spPr>
            <a:xfrm>
              <a:off x="347472" y="368929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Steve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Hemsley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pic>
          <p:nvPicPr>
            <p:cNvPr id="17" name="Picture 16" descr="Hemsley, Steve - United Healthcare.jpg"/>
            <p:cNvPicPr>
              <a:picLocks noChangeAspect="1"/>
            </p:cNvPicPr>
            <p:nvPr/>
          </p:nvPicPr>
          <p:blipFill>
            <a:blip r:embed="rId3" cstate="print"/>
            <a:srcRect r="18570"/>
            <a:stretch>
              <a:fillRect/>
            </a:stretch>
          </p:blipFill>
          <p:spPr>
            <a:xfrm>
              <a:off x="462342" y="4285755"/>
              <a:ext cx="1093526" cy="13227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498196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United HC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$13.9 Million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0471" y="1323197"/>
            <a:ext cx="2738153" cy="2018996"/>
            <a:chOff x="6219139" y="3689299"/>
            <a:chExt cx="2738153" cy="2018996"/>
          </a:xfrm>
        </p:grpSpPr>
        <p:grpSp>
          <p:nvGrpSpPr>
            <p:cNvPr id="13" name="Group 12"/>
            <p:cNvGrpSpPr/>
            <p:nvPr/>
          </p:nvGrpSpPr>
          <p:grpSpPr>
            <a:xfrm>
              <a:off x="6219139" y="3689299"/>
              <a:ext cx="2611526" cy="2018996"/>
              <a:chOff x="6219139" y="3689299"/>
              <a:chExt cx="2611526" cy="2018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219139" y="3689299"/>
                <a:ext cx="2611526" cy="2018996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Franklin Gothic Medium" pitchFamily="34" charset="0"/>
                  </a:rPr>
                  <a:t>Angela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Franklin Gothic Medium" pitchFamily="34" charset="0"/>
                  </a:rPr>
                  <a:t>Braly</a:t>
                </a:r>
                <a:endParaRPr lang="en-US" sz="2400" dirty="0">
                  <a:solidFill>
                    <a:schemeClr val="tx1"/>
                  </a:solidFill>
                  <a:latin typeface="Franklin Gothic Medium" pitchFamily="34" charset="0"/>
                </a:endParaRPr>
              </a:p>
            </p:txBody>
          </p:sp>
          <p:pic>
            <p:nvPicPr>
              <p:cNvPr id="21" name="Picture 20" descr="Braly, Angela - Wellpoint.jpg"/>
              <p:cNvPicPr>
                <a:picLocks noChangeAspect="1"/>
              </p:cNvPicPr>
              <p:nvPr/>
            </p:nvPicPr>
            <p:blipFill>
              <a:blip r:embed="rId4" cstate="print"/>
              <a:srcRect l="10810" r="27519" b="6709"/>
              <a:stretch>
                <a:fillRect/>
              </a:stretch>
            </p:blipFill>
            <p:spPr>
              <a:xfrm>
                <a:off x="6336817" y="4285755"/>
                <a:ext cx="1250065" cy="13237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7475732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Franklin Gothic Medium" pitchFamily="34" charset="0"/>
                </a:rPr>
                <a:t>Wellpoint</a:t>
              </a:r>
              <a:endParaRPr lang="en-US" sz="2000" dirty="0" smtClean="0">
                <a:latin typeface="Franklin Gothic Medium" pitchFamily="34" charset="0"/>
              </a:endParaRP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$20.6 Million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81932" y="1323197"/>
            <a:ext cx="2611526" cy="2018996"/>
            <a:chOff x="3283305" y="1448409"/>
            <a:chExt cx="2611526" cy="2018996"/>
          </a:xfrm>
        </p:grpSpPr>
        <p:sp>
          <p:nvSpPr>
            <p:cNvPr id="5" name="Rectangle 4"/>
            <p:cNvSpPr/>
            <p:nvPr/>
          </p:nvSpPr>
          <p:spPr>
            <a:xfrm>
              <a:off x="3283305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Mark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Bertolini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1883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Aetna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$113.3 Million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9218" r="5984" b="16014"/>
            <a:stretch/>
          </p:blipFill>
          <p:spPr>
            <a:xfrm>
              <a:off x="3396847" y="2040942"/>
              <a:ext cx="949457" cy="1316736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Group 28"/>
          <p:cNvGrpSpPr/>
          <p:nvPr/>
        </p:nvGrpSpPr>
        <p:grpSpPr>
          <a:xfrm>
            <a:off x="3323678" y="3517730"/>
            <a:ext cx="2627778" cy="2018996"/>
            <a:chOff x="6219139" y="1448409"/>
            <a:chExt cx="2627778" cy="2018996"/>
          </a:xfrm>
        </p:grpSpPr>
        <p:sp>
          <p:nvSpPr>
            <p:cNvPr id="6" name="Rectangle 5"/>
            <p:cNvSpPr/>
            <p:nvPr/>
          </p:nvSpPr>
          <p:spPr>
            <a:xfrm>
              <a:off x="6219139" y="144840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Allen Wise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65357" y="2077421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Coventry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$12.0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Million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/>
            <a:srcRect b="10036"/>
            <a:stretch/>
          </p:blipFill>
          <p:spPr>
            <a:xfrm>
              <a:off x="6336817" y="2040942"/>
              <a:ext cx="983591" cy="1325880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6181932" y="3517730"/>
            <a:ext cx="2630310" cy="2018996"/>
            <a:chOff x="3283305" y="3689299"/>
            <a:chExt cx="2630310" cy="2018996"/>
          </a:xfrm>
        </p:grpSpPr>
        <p:sp>
          <p:nvSpPr>
            <p:cNvPr id="8" name="Rectangle 7"/>
            <p:cNvSpPr/>
            <p:nvPr/>
          </p:nvSpPr>
          <p:spPr>
            <a:xfrm>
              <a:off x="3283305" y="3689299"/>
              <a:ext cx="2611526" cy="2018996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Franklin Gothic Medium" pitchFamily="34" charset="0"/>
                </a:rPr>
                <a:t>Jay </a:t>
              </a:r>
              <a:r>
                <a:rPr lang="en-US" sz="2400" dirty="0" err="1" smtClean="0">
                  <a:solidFill>
                    <a:schemeClr val="tx1"/>
                  </a:solidFill>
                  <a:latin typeface="Franklin Gothic Medium" pitchFamily="34" charset="0"/>
                </a:rPr>
                <a:t>Gellert</a:t>
              </a:r>
              <a:endParaRPr lang="en-US" sz="2400" dirty="0">
                <a:solidFill>
                  <a:schemeClr val="tx1"/>
                </a:solidFill>
                <a:latin typeface="Franklin Gothic Medium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32055" y="4337696"/>
              <a:ext cx="148156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Medium" pitchFamily="34" charset="0"/>
                </a:rPr>
                <a:t>HealthNet</a:t>
              </a:r>
            </a:p>
            <a:p>
              <a:pPr algn="ctr"/>
              <a:r>
                <a:rPr lang="en-US" sz="2800" dirty="0" smtClean="0">
                  <a:latin typeface="Franklin Gothic Medium" pitchFamily="34" charset="0"/>
                </a:rPr>
                <a:t>$10.2 Million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37123" t="17412" r="31590" b="41804"/>
            <a:stretch/>
          </p:blipFill>
          <p:spPr>
            <a:xfrm>
              <a:off x="3396847" y="4285755"/>
              <a:ext cx="982898" cy="1323124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5683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990600"/>
            <a:ext cx="7772400" cy="3733800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Medicare</a:t>
            </a:r>
            <a:br>
              <a:rPr lang="en-US" sz="6600" dirty="0"/>
            </a:br>
            <a:r>
              <a:rPr lang="en-US" sz="6600" dirty="0"/>
              <a:t>Remains Solvent and Relatively Efficient </a:t>
            </a:r>
          </a:p>
        </p:txBody>
      </p:sp>
    </p:spTree>
    <p:extLst>
      <p:ext uri="{BB962C8B-B14F-4D97-AF65-F5344CB8AC3E}">
        <p14:creationId xmlns:p14="http://schemas.microsoft.com/office/powerpoint/2010/main" val="8076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15965" y="1403126"/>
            <a:ext cx="6278799" cy="3641024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Number of Years Before Medicare Trust Fund Projected to be Exhausted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909998" y="6271143"/>
            <a:ext cx="423400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Medicare Trust Funds Annual Reports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751270"/>
            <a:ext cx="12700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 of estimate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911" y="5585868"/>
            <a:ext cx="71326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Estimated number of years until Trust Fund exhausted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144454"/>
              </p:ext>
            </p:extLst>
          </p:nvPr>
        </p:nvGraphicFramePr>
        <p:xfrm>
          <a:off x="1190040" y="1254723"/>
          <a:ext cx="7408957" cy="4331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347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13520" y="1502007"/>
            <a:ext cx="4322341" cy="347063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Risk Adjustment </a:t>
            </a:r>
            <a:r>
              <a:rPr lang="en-US" sz="4000" b="1" i="1" dirty="0" smtClean="0"/>
              <a:t>Increased</a:t>
            </a:r>
            <a:r>
              <a:rPr lang="en-US" sz="40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Medicare HMO Overpayment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852530"/>
            <a:ext cx="120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Annual Increase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279674"/>
              </p:ext>
            </p:extLst>
          </p:nvPr>
        </p:nvGraphicFramePr>
        <p:xfrm>
          <a:off x="1022643" y="1278202"/>
          <a:ext cx="766282" cy="4189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282"/>
              </a:tblGrid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820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96410"/>
              </p:ext>
            </p:extLst>
          </p:nvPr>
        </p:nvGraphicFramePr>
        <p:xfrm>
          <a:off x="1813519" y="1502007"/>
          <a:ext cx="4322341" cy="3470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2341"/>
              </a:tblGrid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24370874"/>
              </p:ext>
            </p:extLst>
          </p:nvPr>
        </p:nvGraphicFramePr>
        <p:xfrm>
          <a:off x="6539970" y="1232070"/>
          <a:ext cx="24164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51695" y="3638710"/>
            <a:ext cx="94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2441%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08433" y="2633896"/>
            <a:ext cx="94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4181%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430995" y="2267488"/>
            <a:ext cx="88019" cy="494573"/>
          </a:xfrm>
          <a:custGeom>
            <a:avLst/>
            <a:gdLst>
              <a:gd name="connsiteX0" fmla="*/ 29340 w 88019"/>
              <a:gd name="connsiteY0" fmla="*/ 0 h 494573"/>
              <a:gd name="connsiteX1" fmla="*/ 0 w 88019"/>
              <a:gd name="connsiteY1" fmla="*/ 255669 h 494573"/>
              <a:gd name="connsiteX2" fmla="*/ 88019 w 88019"/>
              <a:gd name="connsiteY2" fmla="*/ 494573 h 494573"/>
              <a:gd name="connsiteX3" fmla="*/ 83828 w 88019"/>
              <a:gd name="connsiteY3" fmla="*/ 180226 h 494573"/>
              <a:gd name="connsiteX4" fmla="*/ 29340 w 88019"/>
              <a:gd name="connsiteY4" fmla="*/ 0 h 49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19" h="494573">
                <a:moveTo>
                  <a:pt x="29340" y="0"/>
                </a:moveTo>
                <a:lnTo>
                  <a:pt x="0" y="255669"/>
                </a:lnTo>
                <a:lnTo>
                  <a:pt x="88019" y="494573"/>
                </a:lnTo>
                <a:lnTo>
                  <a:pt x="83828" y="180226"/>
                </a:lnTo>
                <a:lnTo>
                  <a:pt x="29340" y="0"/>
                </a:lnTo>
                <a:close/>
              </a:path>
            </a:pathLst>
          </a:custGeom>
          <a:solidFill>
            <a:srgbClr val="8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819913" y="2058067"/>
            <a:ext cx="4309454" cy="2876078"/>
          </a:xfrm>
          <a:custGeom>
            <a:avLst/>
            <a:gdLst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884639 h 2926291"/>
              <a:gd name="connsiteX1" fmla="*/ 89877 w 4306277"/>
              <a:gd name="connsiteY1" fmla="*/ 1743962 h 2926291"/>
              <a:gd name="connsiteX2" fmla="*/ 207108 w 4306277"/>
              <a:gd name="connsiteY2" fmla="*/ 1884639 h 2926291"/>
              <a:gd name="connsiteX3" fmla="*/ 308708 w 4306277"/>
              <a:gd name="connsiteY3" fmla="*/ 2369193 h 2926291"/>
              <a:gd name="connsiteX4" fmla="*/ 422031 w 4306277"/>
              <a:gd name="connsiteY4" fmla="*/ 98824 h 2926291"/>
              <a:gd name="connsiteX5" fmla="*/ 547077 w 4306277"/>
              <a:gd name="connsiteY5" fmla="*/ 427070 h 2926291"/>
              <a:gd name="connsiteX6" fmla="*/ 636954 w 4306277"/>
              <a:gd name="connsiteY6" fmla="*/ 602916 h 2926291"/>
              <a:gd name="connsiteX7" fmla="*/ 746369 w 4306277"/>
              <a:gd name="connsiteY7" fmla="*/ 1024947 h 2926291"/>
              <a:gd name="connsiteX8" fmla="*/ 859692 w 4306277"/>
              <a:gd name="connsiteY8" fmla="*/ 1161716 h 2926291"/>
              <a:gd name="connsiteX9" fmla="*/ 953477 w 4306277"/>
              <a:gd name="connsiteY9" fmla="*/ 1083562 h 2926291"/>
              <a:gd name="connsiteX10" fmla="*/ 1074615 w 4306277"/>
              <a:gd name="connsiteY10" fmla="*/ 395808 h 2926291"/>
              <a:gd name="connsiteX11" fmla="*/ 1191846 w 4306277"/>
              <a:gd name="connsiteY11" fmla="*/ 599008 h 2926291"/>
              <a:gd name="connsiteX12" fmla="*/ 1297354 w 4306277"/>
              <a:gd name="connsiteY12" fmla="*/ 923347 h 2926291"/>
              <a:gd name="connsiteX13" fmla="*/ 1383323 w 4306277"/>
              <a:gd name="connsiteY13" fmla="*/ 1345378 h 2926291"/>
              <a:gd name="connsiteX14" fmla="*/ 1524000 w 4306277"/>
              <a:gd name="connsiteY14" fmla="*/ 1720516 h 2926291"/>
              <a:gd name="connsiteX15" fmla="*/ 1598246 w 4306277"/>
              <a:gd name="connsiteY15" fmla="*/ 2150362 h 2926291"/>
              <a:gd name="connsiteX16" fmla="*/ 1719385 w 4306277"/>
              <a:gd name="connsiteY16" fmla="*/ 2275408 h 2926291"/>
              <a:gd name="connsiteX17" fmla="*/ 1828800 w 4306277"/>
              <a:gd name="connsiteY17" fmla="*/ 2134731 h 2926291"/>
              <a:gd name="connsiteX18" fmla="*/ 1926492 w 4306277"/>
              <a:gd name="connsiteY18" fmla="*/ 2349655 h 2926291"/>
              <a:gd name="connsiteX19" fmla="*/ 2047631 w 4306277"/>
              <a:gd name="connsiteY19" fmla="*/ 1712701 h 2926291"/>
              <a:gd name="connsiteX20" fmla="*/ 2157046 w 4306277"/>
              <a:gd name="connsiteY20" fmla="*/ 2001870 h 2926291"/>
              <a:gd name="connsiteX21" fmla="*/ 2262554 w 4306277"/>
              <a:gd name="connsiteY21" fmla="*/ 2162085 h 2926291"/>
              <a:gd name="connsiteX22" fmla="*/ 2356338 w 4306277"/>
              <a:gd name="connsiteY22" fmla="*/ 1790855 h 2926291"/>
              <a:gd name="connsiteX23" fmla="*/ 2469661 w 4306277"/>
              <a:gd name="connsiteY23" fmla="*/ 2060485 h 2926291"/>
              <a:gd name="connsiteX24" fmla="*/ 2579077 w 4306277"/>
              <a:gd name="connsiteY24" fmla="*/ 1915901 h 2926291"/>
              <a:gd name="connsiteX25" fmla="*/ 2700215 w 4306277"/>
              <a:gd name="connsiteY25" fmla="*/ 1990147 h 2926291"/>
              <a:gd name="connsiteX26" fmla="*/ 2797908 w 4306277"/>
              <a:gd name="connsiteY26" fmla="*/ 2357470 h 2926291"/>
              <a:gd name="connsiteX27" fmla="*/ 2911231 w 4306277"/>
              <a:gd name="connsiteY27" fmla="*/ 2412178 h 2926291"/>
              <a:gd name="connsiteX28" fmla="*/ 3001108 w 4306277"/>
              <a:gd name="connsiteY28" fmla="*/ 2924085 h 2926291"/>
              <a:gd name="connsiteX29" fmla="*/ 3130061 w 4306277"/>
              <a:gd name="connsiteY29" fmla="*/ 2595839 h 2926291"/>
              <a:gd name="connsiteX30" fmla="*/ 3231661 w 4306277"/>
              <a:gd name="connsiteY30" fmla="*/ 2552855 h 2926291"/>
              <a:gd name="connsiteX31" fmla="*/ 3341077 w 4306277"/>
              <a:gd name="connsiteY31" fmla="*/ 1904178 h 2926291"/>
              <a:gd name="connsiteX32" fmla="*/ 3454400 w 4306277"/>
              <a:gd name="connsiteY32" fmla="*/ 2251962 h 2926291"/>
              <a:gd name="connsiteX33" fmla="*/ 3563815 w 4306277"/>
              <a:gd name="connsiteY33" fmla="*/ 2291039 h 2926291"/>
              <a:gd name="connsiteX34" fmla="*/ 3665415 w 4306277"/>
              <a:gd name="connsiteY34" fmla="*/ 2076116 h 2926291"/>
              <a:gd name="connsiteX35" fmla="*/ 3786554 w 4306277"/>
              <a:gd name="connsiteY35" fmla="*/ 2208978 h 2926291"/>
              <a:gd name="connsiteX36" fmla="*/ 3868615 w 4306277"/>
              <a:gd name="connsiteY36" fmla="*/ 2474701 h 2926291"/>
              <a:gd name="connsiteX37" fmla="*/ 4001477 w 4306277"/>
              <a:gd name="connsiteY37" fmla="*/ 2611470 h 2926291"/>
              <a:gd name="connsiteX38" fmla="*/ 4095261 w 4306277"/>
              <a:gd name="connsiteY38" fmla="*/ 2337931 h 2926291"/>
              <a:gd name="connsiteX39" fmla="*/ 4306277 w 4306277"/>
              <a:gd name="connsiteY39" fmla="*/ 2724793 h 2926291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59692 w 4306277"/>
              <a:gd name="connsiteY8" fmla="*/ 1062892 h 2827467"/>
              <a:gd name="connsiteX9" fmla="*/ 953477 w 4306277"/>
              <a:gd name="connsiteY9" fmla="*/ 984738 h 2827467"/>
              <a:gd name="connsiteX10" fmla="*/ 1074615 w 4306277"/>
              <a:gd name="connsiteY10" fmla="*/ 296984 h 2827467"/>
              <a:gd name="connsiteX11" fmla="*/ 1191846 w 4306277"/>
              <a:gd name="connsiteY11" fmla="*/ 500184 h 2827467"/>
              <a:gd name="connsiteX12" fmla="*/ 1297354 w 4306277"/>
              <a:gd name="connsiteY12" fmla="*/ 824523 h 2827467"/>
              <a:gd name="connsiteX13" fmla="*/ 1383323 w 4306277"/>
              <a:gd name="connsiteY13" fmla="*/ 1246554 h 2827467"/>
              <a:gd name="connsiteX14" fmla="*/ 1524000 w 4306277"/>
              <a:gd name="connsiteY14" fmla="*/ 1621692 h 2827467"/>
              <a:gd name="connsiteX15" fmla="*/ 1598246 w 4306277"/>
              <a:gd name="connsiteY15" fmla="*/ 2051538 h 2827467"/>
              <a:gd name="connsiteX16" fmla="*/ 1719385 w 4306277"/>
              <a:gd name="connsiteY16" fmla="*/ 2176584 h 2827467"/>
              <a:gd name="connsiteX17" fmla="*/ 1828800 w 4306277"/>
              <a:gd name="connsiteY17" fmla="*/ 2035907 h 2827467"/>
              <a:gd name="connsiteX18" fmla="*/ 1926492 w 4306277"/>
              <a:gd name="connsiteY18" fmla="*/ 2250831 h 2827467"/>
              <a:gd name="connsiteX19" fmla="*/ 2047631 w 4306277"/>
              <a:gd name="connsiteY19" fmla="*/ 1613877 h 2827467"/>
              <a:gd name="connsiteX20" fmla="*/ 2157046 w 4306277"/>
              <a:gd name="connsiteY20" fmla="*/ 1903046 h 2827467"/>
              <a:gd name="connsiteX21" fmla="*/ 2262554 w 4306277"/>
              <a:gd name="connsiteY21" fmla="*/ 2063261 h 2827467"/>
              <a:gd name="connsiteX22" fmla="*/ 2356338 w 4306277"/>
              <a:gd name="connsiteY22" fmla="*/ 1692031 h 2827467"/>
              <a:gd name="connsiteX23" fmla="*/ 2469661 w 4306277"/>
              <a:gd name="connsiteY23" fmla="*/ 1961661 h 2827467"/>
              <a:gd name="connsiteX24" fmla="*/ 2579077 w 4306277"/>
              <a:gd name="connsiteY24" fmla="*/ 1817077 h 2827467"/>
              <a:gd name="connsiteX25" fmla="*/ 2700215 w 4306277"/>
              <a:gd name="connsiteY25" fmla="*/ 1891323 h 2827467"/>
              <a:gd name="connsiteX26" fmla="*/ 2797908 w 4306277"/>
              <a:gd name="connsiteY26" fmla="*/ 2258646 h 2827467"/>
              <a:gd name="connsiteX27" fmla="*/ 2911231 w 4306277"/>
              <a:gd name="connsiteY27" fmla="*/ 2313354 h 2827467"/>
              <a:gd name="connsiteX28" fmla="*/ 3001108 w 4306277"/>
              <a:gd name="connsiteY28" fmla="*/ 2825261 h 2827467"/>
              <a:gd name="connsiteX29" fmla="*/ 3130061 w 4306277"/>
              <a:gd name="connsiteY29" fmla="*/ 2497015 h 2827467"/>
              <a:gd name="connsiteX30" fmla="*/ 3231661 w 4306277"/>
              <a:gd name="connsiteY30" fmla="*/ 2454031 h 2827467"/>
              <a:gd name="connsiteX31" fmla="*/ 3341077 w 4306277"/>
              <a:gd name="connsiteY31" fmla="*/ 1805354 h 2827467"/>
              <a:gd name="connsiteX32" fmla="*/ 3454400 w 4306277"/>
              <a:gd name="connsiteY32" fmla="*/ 2153138 h 2827467"/>
              <a:gd name="connsiteX33" fmla="*/ 3563815 w 4306277"/>
              <a:gd name="connsiteY33" fmla="*/ 2192215 h 2827467"/>
              <a:gd name="connsiteX34" fmla="*/ 3665415 w 4306277"/>
              <a:gd name="connsiteY34" fmla="*/ 1977292 h 2827467"/>
              <a:gd name="connsiteX35" fmla="*/ 3786554 w 4306277"/>
              <a:gd name="connsiteY35" fmla="*/ 2110154 h 2827467"/>
              <a:gd name="connsiteX36" fmla="*/ 3868615 w 4306277"/>
              <a:gd name="connsiteY36" fmla="*/ 2375877 h 2827467"/>
              <a:gd name="connsiteX37" fmla="*/ 4001477 w 4306277"/>
              <a:gd name="connsiteY37" fmla="*/ 2512646 h 2827467"/>
              <a:gd name="connsiteX38" fmla="*/ 4095261 w 4306277"/>
              <a:gd name="connsiteY38" fmla="*/ 2239107 h 2827467"/>
              <a:gd name="connsiteX39" fmla="*/ 4306277 w 4306277"/>
              <a:gd name="connsiteY39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59692 w 4306277"/>
              <a:gd name="connsiteY8" fmla="*/ 1062892 h 2827467"/>
              <a:gd name="connsiteX9" fmla="*/ 953477 w 4306277"/>
              <a:gd name="connsiteY9" fmla="*/ 984738 h 2827467"/>
              <a:gd name="connsiteX10" fmla="*/ 1074615 w 4306277"/>
              <a:gd name="connsiteY10" fmla="*/ 296984 h 2827467"/>
              <a:gd name="connsiteX11" fmla="*/ 1191846 w 4306277"/>
              <a:gd name="connsiteY11" fmla="*/ 500184 h 2827467"/>
              <a:gd name="connsiteX12" fmla="*/ 1297354 w 4306277"/>
              <a:gd name="connsiteY12" fmla="*/ 824523 h 2827467"/>
              <a:gd name="connsiteX13" fmla="*/ 1383323 w 4306277"/>
              <a:gd name="connsiteY13" fmla="*/ 1246554 h 2827467"/>
              <a:gd name="connsiteX14" fmla="*/ 1524000 w 4306277"/>
              <a:gd name="connsiteY14" fmla="*/ 1621692 h 2827467"/>
              <a:gd name="connsiteX15" fmla="*/ 1598246 w 4306277"/>
              <a:gd name="connsiteY15" fmla="*/ 2051538 h 2827467"/>
              <a:gd name="connsiteX16" fmla="*/ 1719385 w 4306277"/>
              <a:gd name="connsiteY16" fmla="*/ 2176584 h 2827467"/>
              <a:gd name="connsiteX17" fmla="*/ 1828800 w 4306277"/>
              <a:gd name="connsiteY17" fmla="*/ 2035907 h 2827467"/>
              <a:gd name="connsiteX18" fmla="*/ 1926492 w 4306277"/>
              <a:gd name="connsiteY18" fmla="*/ 2250831 h 2827467"/>
              <a:gd name="connsiteX19" fmla="*/ 2047631 w 4306277"/>
              <a:gd name="connsiteY19" fmla="*/ 1613877 h 2827467"/>
              <a:gd name="connsiteX20" fmla="*/ 2157046 w 4306277"/>
              <a:gd name="connsiteY20" fmla="*/ 1903046 h 2827467"/>
              <a:gd name="connsiteX21" fmla="*/ 2262554 w 4306277"/>
              <a:gd name="connsiteY21" fmla="*/ 2063261 h 2827467"/>
              <a:gd name="connsiteX22" fmla="*/ 2356338 w 4306277"/>
              <a:gd name="connsiteY22" fmla="*/ 1692031 h 2827467"/>
              <a:gd name="connsiteX23" fmla="*/ 2469661 w 4306277"/>
              <a:gd name="connsiteY23" fmla="*/ 1961661 h 2827467"/>
              <a:gd name="connsiteX24" fmla="*/ 2579077 w 4306277"/>
              <a:gd name="connsiteY24" fmla="*/ 1817077 h 2827467"/>
              <a:gd name="connsiteX25" fmla="*/ 2700215 w 4306277"/>
              <a:gd name="connsiteY25" fmla="*/ 1891323 h 2827467"/>
              <a:gd name="connsiteX26" fmla="*/ 2797908 w 4306277"/>
              <a:gd name="connsiteY26" fmla="*/ 2258646 h 2827467"/>
              <a:gd name="connsiteX27" fmla="*/ 2911231 w 4306277"/>
              <a:gd name="connsiteY27" fmla="*/ 2313354 h 2827467"/>
              <a:gd name="connsiteX28" fmla="*/ 3001108 w 4306277"/>
              <a:gd name="connsiteY28" fmla="*/ 2825261 h 2827467"/>
              <a:gd name="connsiteX29" fmla="*/ 3130061 w 4306277"/>
              <a:gd name="connsiteY29" fmla="*/ 2497015 h 2827467"/>
              <a:gd name="connsiteX30" fmla="*/ 3231661 w 4306277"/>
              <a:gd name="connsiteY30" fmla="*/ 2454031 h 2827467"/>
              <a:gd name="connsiteX31" fmla="*/ 3341077 w 4306277"/>
              <a:gd name="connsiteY31" fmla="*/ 1805354 h 2827467"/>
              <a:gd name="connsiteX32" fmla="*/ 3454400 w 4306277"/>
              <a:gd name="connsiteY32" fmla="*/ 2153138 h 2827467"/>
              <a:gd name="connsiteX33" fmla="*/ 3563815 w 4306277"/>
              <a:gd name="connsiteY33" fmla="*/ 2192215 h 2827467"/>
              <a:gd name="connsiteX34" fmla="*/ 3665415 w 4306277"/>
              <a:gd name="connsiteY34" fmla="*/ 1977292 h 2827467"/>
              <a:gd name="connsiteX35" fmla="*/ 3786554 w 4306277"/>
              <a:gd name="connsiteY35" fmla="*/ 2110154 h 2827467"/>
              <a:gd name="connsiteX36" fmla="*/ 3868615 w 4306277"/>
              <a:gd name="connsiteY36" fmla="*/ 2375877 h 2827467"/>
              <a:gd name="connsiteX37" fmla="*/ 4001477 w 4306277"/>
              <a:gd name="connsiteY37" fmla="*/ 2512646 h 2827467"/>
              <a:gd name="connsiteX38" fmla="*/ 4095261 w 4306277"/>
              <a:gd name="connsiteY38" fmla="*/ 2239107 h 2827467"/>
              <a:gd name="connsiteX39" fmla="*/ 4306277 w 4306277"/>
              <a:gd name="connsiteY39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4738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1 w 4306277"/>
              <a:gd name="connsiteY20" fmla="*/ 1613877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32000 w 4306277"/>
              <a:gd name="connsiteY20" fmla="*/ 1547446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17077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700215 w 4306277"/>
              <a:gd name="connsiteY26" fmla="*/ 1891323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01477 w 4306277"/>
              <a:gd name="connsiteY38" fmla="*/ 2512646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4017108 w 4306277"/>
              <a:gd name="connsiteY38" fmla="*/ 2579077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89877 w 4306277"/>
              <a:gd name="connsiteY1" fmla="*/ 1645138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308708 w 4306277"/>
              <a:gd name="connsiteY3" fmla="*/ 2270369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290070 w 4306277"/>
              <a:gd name="connsiteY3" fmla="*/ 2349362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74615 w 4306277"/>
              <a:gd name="connsiteY11" fmla="*/ 296984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785815 h 2827467"/>
              <a:gd name="connsiteX1" fmla="*/ 96090 w 4306277"/>
              <a:gd name="connsiteY1" fmla="*/ 1535762 h 2827467"/>
              <a:gd name="connsiteX2" fmla="*/ 207108 w 4306277"/>
              <a:gd name="connsiteY2" fmla="*/ 1785815 h 2827467"/>
              <a:gd name="connsiteX3" fmla="*/ 290070 w 4306277"/>
              <a:gd name="connsiteY3" fmla="*/ 2349362 h 2827467"/>
              <a:gd name="connsiteX4" fmla="*/ 422031 w 4306277"/>
              <a:gd name="connsiteY4" fmla="*/ 0 h 2827467"/>
              <a:gd name="connsiteX5" fmla="*/ 547077 w 4306277"/>
              <a:gd name="connsiteY5" fmla="*/ 328246 h 2827467"/>
              <a:gd name="connsiteX6" fmla="*/ 636954 w 4306277"/>
              <a:gd name="connsiteY6" fmla="*/ 504092 h 2827467"/>
              <a:gd name="connsiteX7" fmla="*/ 746369 w 4306277"/>
              <a:gd name="connsiteY7" fmla="*/ 926123 h 2827467"/>
              <a:gd name="connsiteX8" fmla="*/ 816708 w 4306277"/>
              <a:gd name="connsiteY8" fmla="*/ 1008184 h 2827467"/>
              <a:gd name="connsiteX9" fmla="*/ 859692 w 4306277"/>
              <a:gd name="connsiteY9" fmla="*/ 1062892 h 2827467"/>
              <a:gd name="connsiteX10" fmla="*/ 953477 w 4306277"/>
              <a:gd name="connsiteY10" fmla="*/ 988646 h 2827467"/>
              <a:gd name="connsiteX11" fmla="*/ 1062191 w 4306277"/>
              <a:gd name="connsiteY11" fmla="*/ 205838 h 2827467"/>
              <a:gd name="connsiteX12" fmla="*/ 1191846 w 4306277"/>
              <a:gd name="connsiteY12" fmla="*/ 500184 h 2827467"/>
              <a:gd name="connsiteX13" fmla="*/ 1297354 w 4306277"/>
              <a:gd name="connsiteY13" fmla="*/ 824523 h 2827467"/>
              <a:gd name="connsiteX14" fmla="*/ 1383323 w 4306277"/>
              <a:gd name="connsiteY14" fmla="*/ 1246554 h 2827467"/>
              <a:gd name="connsiteX15" fmla="*/ 1524000 w 4306277"/>
              <a:gd name="connsiteY15" fmla="*/ 1621692 h 2827467"/>
              <a:gd name="connsiteX16" fmla="*/ 1598246 w 4306277"/>
              <a:gd name="connsiteY16" fmla="*/ 2051538 h 2827467"/>
              <a:gd name="connsiteX17" fmla="*/ 1719385 w 4306277"/>
              <a:gd name="connsiteY17" fmla="*/ 2176584 h 2827467"/>
              <a:gd name="connsiteX18" fmla="*/ 1828800 w 4306277"/>
              <a:gd name="connsiteY18" fmla="*/ 2035907 h 2827467"/>
              <a:gd name="connsiteX19" fmla="*/ 1926492 w 4306277"/>
              <a:gd name="connsiteY19" fmla="*/ 2250831 h 2827467"/>
              <a:gd name="connsiteX20" fmla="*/ 2047630 w 4306277"/>
              <a:gd name="connsiteY20" fmla="*/ 1594338 h 2827467"/>
              <a:gd name="connsiteX21" fmla="*/ 2157046 w 4306277"/>
              <a:gd name="connsiteY21" fmla="*/ 1903046 h 2827467"/>
              <a:gd name="connsiteX22" fmla="*/ 2262554 w 4306277"/>
              <a:gd name="connsiteY22" fmla="*/ 2063261 h 2827467"/>
              <a:gd name="connsiteX23" fmla="*/ 2356338 w 4306277"/>
              <a:gd name="connsiteY23" fmla="*/ 1692031 h 2827467"/>
              <a:gd name="connsiteX24" fmla="*/ 2469661 w 4306277"/>
              <a:gd name="connsiteY24" fmla="*/ 1961661 h 2827467"/>
              <a:gd name="connsiteX25" fmla="*/ 2579077 w 4306277"/>
              <a:gd name="connsiteY25" fmla="*/ 1836615 h 2827467"/>
              <a:gd name="connsiteX26" fmla="*/ 2688492 w 4306277"/>
              <a:gd name="connsiteY26" fmla="*/ 1903046 h 2827467"/>
              <a:gd name="connsiteX27" fmla="*/ 2797908 w 4306277"/>
              <a:gd name="connsiteY27" fmla="*/ 2258646 h 2827467"/>
              <a:gd name="connsiteX28" fmla="*/ 2911231 w 4306277"/>
              <a:gd name="connsiteY28" fmla="*/ 2313354 h 2827467"/>
              <a:gd name="connsiteX29" fmla="*/ 3001108 w 4306277"/>
              <a:gd name="connsiteY29" fmla="*/ 2825261 h 2827467"/>
              <a:gd name="connsiteX30" fmla="*/ 3130061 w 4306277"/>
              <a:gd name="connsiteY30" fmla="*/ 2497015 h 2827467"/>
              <a:gd name="connsiteX31" fmla="*/ 3231661 w 4306277"/>
              <a:gd name="connsiteY31" fmla="*/ 2454031 h 2827467"/>
              <a:gd name="connsiteX32" fmla="*/ 3341077 w 4306277"/>
              <a:gd name="connsiteY32" fmla="*/ 1805354 h 2827467"/>
              <a:gd name="connsiteX33" fmla="*/ 3454400 w 4306277"/>
              <a:gd name="connsiteY33" fmla="*/ 2153138 h 2827467"/>
              <a:gd name="connsiteX34" fmla="*/ 3563815 w 4306277"/>
              <a:gd name="connsiteY34" fmla="*/ 2192215 h 2827467"/>
              <a:gd name="connsiteX35" fmla="*/ 3665415 w 4306277"/>
              <a:gd name="connsiteY35" fmla="*/ 1977292 h 2827467"/>
              <a:gd name="connsiteX36" fmla="*/ 3786554 w 4306277"/>
              <a:gd name="connsiteY36" fmla="*/ 2110154 h 2827467"/>
              <a:gd name="connsiteX37" fmla="*/ 3868615 w 4306277"/>
              <a:gd name="connsiteY37" fmla="*/ 2375877 h 2827467"/>
              <a:gd name="connsiteX38" fmla="*/ 3997569 w 4306277"/>
              <a:gd name="connsiteY38" fmla="*/ 2547815 h 2827467"/>
              <a:gd name="connsiteX39" fmla="*/ 4095261 w 4306277"/>
              <a:gd name="connsiteY39" fmla="*/ 2239107 h 2827467"/>
              <a:gd name="connsiteX40" fmla="*/ 4306277 w 4306277"/>
              <a:gd name="connsiteY40" fmla="*/ 2625969 h 2827467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26492 w 4306277"/>
              <a:gd name="connsiteY19" fmla="*/ 2299442 h 2876078"/>
              <a:gd name="connsiteX20" fmla="*/ 2047630 w 4306277"/>
              <a:gd name="connsiteY20" fmla="*/ 1642949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26492 w 4306277"/>
              <a:gd name="connsiteY19" fmla="*/ 229944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56338 w 4306277"/>
              <a:gd name="connsiteY23" fmla="*/ 1740642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797908 w 4306277"/>
              <a:gd name="connsiteY27" fmla="*/ 2307257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1077 w 4306277"/>
              <a:gd name="connsiteY32" fmla="*/ 1853965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2025903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1989444 h 2876078"/>
              <a:gd name="connsiteX36" fmla="*/ 3786554 w 4306277"/>
              <a:gd name="connsiteY36" fmla="*/ 2158765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306277"/>
              <a:gd name="connsiteY0" fmla="*/ 1834426 h 2876078"/>
              <a:gd name="connsiteX1" fmla="*/ 96090 w 4306277"/>
              <a:gd name="connsiteY1" fmla="*/ 1584373 h 2876078"/>
              <a:gd name="connsiteX2" fmla="*/ 207108 w 4306277"/>
              <a:gd name="connsiteY2" fmla="*/ 1834426 h 2876078"/>
              <a:gd name="connsiteX3" fmla="*/ 290070 w 4306277"/>
              <a:gd name="connsiteY3" fmla="*/ 2397973 h 2876078"/>
              <a:gd name="connsiteX4" fmla="*/ 422031 w 4306277"/>
              <a:gd name="connsiteY4" fmla="*/ 0 h 2876078"/>
              <a:gd name="connsiteX5" fmla="*/ 547077 w 4306277"/>
              <a:gd name="connsiteY5" fmla="*/ 376857 h 2876078"/>
              <a:gd name="connsiteX6" fmla="*/ 636954 w 4306277"/>
              <a:gd name="connsiteY6" fmla="*/ 552703 h 2876078"/>
              <a:gd name="connsiteX7" fmla="*/ 746369 w 4306277"/>
              <a:gd name="connsiteY7" fmla="*/ 974734 h 2876078"/>
              <a:gd name="connsiteX8" fmla="*/ 816708 w 4306277"/>
              <a:gd name="connsiteY8" fmla="*/ 1056795 h 2876078"/>
              <a:gd name="connsiteX9" fmla="*/ 859692 w 4306277"/>
              <a:gd name="connsiteY9" fmla="*/ 1111503 h 2876078"/>
              <a:gd name="connsiteX10" fmla="*/ 953477 w 4306277"/>
              <a:gd name="connsiteY10" fmla="*/ 1037257 h 2876078"/>
              <a:gd name="connsiteX11" fmla="*/ 1062191 w 4306277"/>
              <a:gd name="connsiteY11" fmla="*/ 254449 h 2876078"/>
              <a:gd name="connsiteX12" fmla="*/ 1191846 w 4306277"/>
              <a:gd name="connsiteY12" fmla="*/ 548795 h 2876078"/>
              <a:gd name="connsiteX13" fmla="*/ 1297354 w 4306277"/>
              <a:gd name="connsiteY13" fmla="*/ 873134 h 2876078"/>
              <a:gd name="connsiteX14" fmla="*/ 1383323 w 4306277"/>
              <a:gd name="connsiteY14" fmla="*/ 1295165 h 2876078"/>
              <a:gd name="connsiteX15" fmla="*/ 1524000 w 4306277"/>
              <a:gd name="connsiteY15" fmla="*/ 1670303 h 2876078"/>
              <a:gd name="connsiteX16" fmla="*/ 1598246 w 4306277"/>
              <a:gd name="connsiteY16" fmla="*/ 2100149 h 2876078"/>
              <a:gd name="connsiteX17" fmla="*/ 1719385 w 4306277"/>
              <a:gd name="connsiteY17" fmla="*/ 2225195 h 2876078"/>
              <a:gd name="connsiteX18" fmla="*/ 1828800 w 4306277"/>
              <a:gd name="connsiteY18" fmla="*/ 2084518 h 2876078"/>
              <a:gd name="connsiteX19" fmla="*/ 1945129 w 4306277"/>
              <a:gd name="connsiteY19" fmla="*/ 2366282 h 2876078"/>
              <a:gd name="connsiteX20" fmla="*/ 2022780 w 4306277"/>
              <a:gd name="connsiteY20" fmla="*/ 1570032 h 2876078"/>
              <a:gd name="connsiteX21" fmla="*/ 2157046 w 4306277"/>
              <a:gd name="connsiteY21" fmla="*/ 1951657 h 2876078"/>
              <a:gd name="connsiteX22" fmla="*/ 2262554 w 4306277"/>
              <a:gd name="connsiteY22" fmla="*/ 2111872 h 2876078"/>
              <a:gd name="connsiteX23" fmla="*/ 2362551 w 4306277"/>
              <a:gd name="connsiteY23" fmla="*/ 1649496 h 2876078"/>
              <a:gd name="connsiteX24" fmla="*/ 2469661 w 4306277"/>
              <a:gd name="connsiteY24" fmla="*/ 2010272 h 2876078"/>
              <a:gd name="connsiteX25" fmla="*/ 2579077 w 4306277"/>
              <a:gd name="connsiteY25" fmla="*/ 1885226 h 2876078"/>
              <a:gd name="connsiteX26" fmla="*/ 2688492 w 4306277"/>
              <a:gd name="connsiteY26" fmla="*/ 1951657 h 2876078"/>
              <a:gd name="connsiteX27" fmla="*/ 2822758 w 4306277"/>
              <a:gd name="connsiteY27" fmla="*/ 2258646 h 2876078"/>
              <a:gd name="connsiteX28" fmla="*/ 2911231 w 4306277"/>
              <a:gd name="connsiteY28" fmla="*/ 2361965 h 2876078"/>
              <a:gd name="connsiteX29" fmla="*/ 3001108 w 4306277"/>
              <a:gd name="connsiteY29" fmla="*/ 2873872 h 2876078"/>
              <a:gd name="connsiteX30" fmla="*/ 3130061 w 4306277"/>
              <a:gd name="connsiteY30" fmla="*/ 2545626 h 2876078"/>
              <a:gd name="connsiteX31" fmla="*/ 3231661 w 4306277"/>
              <a:gd name="connsiteY31" fmla="*/ 2502642 h 2876078"/>
              <a:gd name="connsiteX32" fmla="*/ 3347289 w 4306277"/>
              <a:gd name="connsiteY32" fmla="*/ 1835736 h 2876078"/>
              <a:gd name="connsiteX33" fmla="*/ 3454400 w 4306277"/>
              <a:gd name="connsiteY33" fmla="*/ 2201749 h 2876078"/>
              <a:gd name="connsiteX34" fmla="*/ 3563815 w 4306277"/>
              <a:gd name="connsiteY34" fmla="*/ 2240826 h 2876078"/>
              <a:gd name="connsiteX35" fmla="*/ 3665415 w 4306277"/>
              <a:gd name="connsiteY35" fmla="*/ 1989444 h 2876078"/>
              <a:gd name="connsiteX36" fmla="*/ 3786554 w 4306277"/>
              <a:gd name="connsiteY36" fmla="*/ 2104077 h 2876078"/>
              <a:gd name="connsiteX37" fmla="*/ 3868615 w 4306277"/>
              <a:gd name="connsiteY37" fmla="*/ 2424488 h 2876078"/>
              <a:gd name="connsiteX38" fmla="*/ 3997569 w 4306277"/>
              <a:gd name="connsiteY38" fmla="*/ 2596426 h 2876078"/>
              <a:gd name="connsiteX39" fmla="*/ 4095261 w 4306277"/>
              <a:gd name="connsiteY39" fmla="*/ 2287718 h 2876078"/>
              <a:gd name="connsiteX40" fmla="*/ 4306277 w 4306277"/>
              <a:gd name="connsiteY40" fmla="*/ 2674580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424313 w 4424313"/>
              <a:gd name="connsiteY40" fmla="*/ 2644198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320829 w 4424313"/>
              <a:gd name="connsiteY40" fmla="*/ 2505325 h 2876078"/>
              <a:gd name="connsiteX41" fmla="*/ 4424313 w 4424313"/>
              <a:gd name="connsiteY41" fmla="*/ 2644198 h 2876078"/>
              <a:gd name="connsiteX0" fmla="*/ 0 w 4424313"/>
              <a:gd name="connsiteY0" fmla="*/ 1834426 h 2876078"/>
              <a:gd name="connsiteX1" fmla="*/ 96090 w 4424313"/>
              <a:gd name="connsiteY1" fmla="*/ 1584373 h 2876078"/>
              <a:gd name="connsiteX2" fmla="*/ 207108 w 4424313"/>
              <a:gd name="connsiteY2" fmla="*/ 1834426 h 2876078"/>
              <a:gd name="connsiteX3" fmla="*/ 290070 w 4424313"/>
              <a:gd name="connsiteY3" fmla="*/ 2397973 h 2876078"/>
              <a:gd name="connsiteX4" fmla="*/ 422031 w 4424313"/>
              <a:gd name="connsiteY4" fmla="*/ 0 h 2876078"/>
              <a:gd name="connsiteX5" fmla="*/ 547077 w 4424313"/>
              <a:gd name="connsiteY5" fmla="*/ 376857 h 2876078"/>
              <a:gd name="connsiteX6" fmla="*/ 636954 w 4424313"/>
              <a:gd name="connsiteY6" fmla="*/ 552703 h 2876078"/>
              <a:gd name="connsiteX7" fmla="*/ 746369 w 4424313"/>
              <a:gd name="connsiteY7" fmla="*/ 974734 h 2876078"/>
              <a:gd name="connsiteX8" fmla="*/ 816708 w 4424313"/>
              <a:gd name="connsiteY8" fmla="*/ 1056795 h 2876078"/>
              <a:gd name="connsiteX9" fmla="*/ 859692 w 4424313"/>
              <a:gd name="connsiteY9" fmla="*/ 1111503 h 2876078"/>
              <a:gd name="connsiteX10" fmla="*/ 953477 w 4424313"/>
              <a:gd name="connsiteY10" fmla="*/ 1037257 h 2876078"/>
              <a:gd name="connsiteX11" fmla="*/ 1062191 w 4424313"/>
              <a:gd name="connsiteY11" fmla="*/ 254449 h 2876078"/>
              <a:gd name="connsiteX12" fmla="*/ 1191846 w 4424313"/>
              <a:gd name="connsiteY12" fmla="*/ 548795 h 2876078"/>
              <a:gd name="connsiteX13" fmla="*/ 1297354 w 4424313"/>
              <a:gd name="connsiteY13" fmla="*/ 873134 h 2876078"/>
              <a:gd name="connsiteX14" fmla="*/ 1383323 w 4424313"/>
              <a:gd name="connsiteY14" fmla="*/ 1295165 h 2876078"/>
              <a:gd name="connsiteX15" fmla="*/ 1524000 w 4424313"/>
              <a:gd name="connsiteY15" fmla="*/ 1670303 h 2876078"/>
              <a:gd name="connsiteX16" fmla="*/ 1598246 w 4424313"/>
              <a:gd name="connsiteY16" fmla="*/ 2100149 h 2876078"/>
              <a:gd name="connsiteX17" fmla="*/ 1719385 w 4424313"/>
              <a:gd name="connsiteY17" fmla="*/ 2225195 h 2876078"/>
              <a:gd name="connsiteX18" fmla="*/ 1828800 w 4424313"/>
              <a:gd name="connsiteY18" fmla="*/ 2084518 h 2876078"/>
              <a:gd name="connsiteX19" fmla="*/ 1945129 w 4424313"/>
              <a:gd name="connsiteY19" fmla="*/ 2366282 h 2876078"/>
              <a:gd name="connsiteX20" fmla="*/ 2022780 w 4424313"/>
              <a:gd name="connsiteY20" fmla="*/ 1570032 h 2876078"/>
              <a:gd name="connsiteX21" fmla="*/ 2157046 w 4424313"/>
              <a:gd name="connsiteY21" fmla="*/ 1951657 h 2876078"/>
              <a:gd name="connsiteX22" fmla="*/ 2262554 w 4424313"/>
              <a:gd name="connsiteY22" fmla="*/ 2111872 h 2876078"/>
              <a:gd name="connsiteX23" fmla="*/ 2362551 w 4424313"/>
              <a:gd name="connsiteY23" fmla="*/ 1649496 h 2876078"/>
              <a:gd name="connsiteX24" fmla="*/ 2469661 w 4424313"/>
              <a:gd name="connsiteY24" fmla="*/ 2010272 h 2876078"/>
              <a:gd name="connsiteX25" fmla="*/ 2579077 w 4424313"/>
              <a:gd name="connsiteY25" fmla="*/ 1885226 h 2876078"/>
              <a:gd name="connsiteX26" fmla="*/ 2688492 w 4424313"/>
              <a:gd name="connsiteY26" fmla="*/ 1951657 h 2876078"/>
              <a:gd name="connsiteX27" fmla="*/ 2822758 w 4424313"/>
              <a:gd name="connsiteY27" fmla="*/ 2258646 h 2876078"/>
              <a:gd name="connsiteX28" fmla="*/ 2911231 w 4424313"/>
              <a:gd name="connsiteY28" fmla="*/ 2361965 h 2876078"/>
              <a:gd name="connsiteX29" fmla="*/ 3001108 w 4424313"/>
              <a:gd name="connsiteY29" fmla="*/ 2873872 h 2876078"/>
              <a:gd name="connsiteX30" fmla="*/ 3130061 w 4424313"/>
              <a:gd name="connsiteY30" fmla="*/ 2545626 h 2876078"/>
              <a:gd name="connsiteX31" fmla="*/ 3231661 w 4424313"/>
              <a:gd name="connsiteY31" fmla="*/ 2502642 h 2876078"/>
              <a:gd name="connsiteX32" fmla="*/ 3347289 w 4424313"/>
              <a:gd name="connsiteY32" fmla="*/ 1835736 h 2876078"/>
              <a:gd name="connsiteX33" fmla="*/ 3454400 w 4424313"/>
              <a:gd name="connsiteY33" fmla="*/ 2201749 h 2876078"/>
              <a:gd name="connsiteX34" fmla="*/ 3563815 w 4424313"/>
              <a:gd name="connsiteY34" fmla="*/ 2240826 h 2876078"/>
              <a:gd name="connsiteX35" fmla="*/ 3665415 w 4424313"/>
              <a:gd name="connsiteY35" fmla="*/ 1989444 h 2876078"/>
              <a:gd name="connsiteX36" fmla="*/ 3786554 w 4424313"/>
              <a:gd name="connsiteY36" fmla="*/ 2104077 h 2876078"/>
              <a:gd name="connsiteX37" fmla="*/ 3868615 w 4424313"/>
              <a:gd name="connsiteY37" fmla="*/ 2424488 h 2876078"/>
              <a:gd name="connsiteX38" fmla="*/ 3997569 w 4424313"/>
              <a:gd name="connsiteY38" fmla="*/ 2596426 h 2876078"/>
              <a:gd name="connsiteX39" fmla="*/ 4095261 w 4424313"/>
              <a:gd name="connsiteY39" fmla="*/ 2287718 h 2876078"/>
              <a:gd name="connsiteX40" fmla="*/ 4327041 w 4424313"/>
              <a:gd name="connsiteY40" fmla="*/ 2809146 h 2876078"/>
              <a:gd name="connsiteX41" fmla="*/ 4424313 w 4424313"/>
              <a:gd name="connsiteY41" fmla="*/ 2644198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327041 w 4405676"/>
              <a:gd name="connsiteY40" fmla="*/ 2809146 h 2876078"/>
              <a:gd name="connsiteX41" fmla="*/ 4405676 w 4405676"/>
              <a:gd name="connsiteY41" fmla="*/ 2589511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283555 w 4405676"/>
              <a:gd name="connsiteY40" fmla="*/ 2851681 h 2876078"/>
              <a:gd name="connsiteX41" fmla="*/ 4405676 w 4405676"/>
              <a:gd name="connsiteY41" fmla="*/ 2589511 h 2876078"/>
              <a:gd name="connsiteX0" fmla="*/ 0 w 4405676"/>
              <a:gd name="connsiteY0" fmla="*/ 1834426 h 2876078"/>
              <a:gd name="connsiteX1" fmla="*/ 96090 w 4405676"/>
              <a:gd name="connsiteY1" fmla="*/ 1584373 h 2876078"/>
              <a:gd name="connsiteX2" fmla="*/ 207108 w 4405676"/>
              <a:gd name="connsiteY2" fmla="*/ 1834426 h 2876078"/>
              <a:gd name="connsiteX3" fmla="*/ 290070 w 4405676"/>
              <a:gd name="connsiteY3" fmla="*/ 2397973 h 2876078"/>
              <a:gd name="connsiteX4" fmla="*/ 422031 w 4405676"/>
              <a:gd name="connsiteY4" fmla="*/ 0 h 2876078"/>
              <a:gd name="connsiteX5" fmla="*/ 547077 w 4405676"/>
              <a:gd name="connsiteY5" fmla="*/ 376857 h 2876078"/>
              <a:gd name="connsiteX6" fmla="*/ 636954 w 4405676"/>
              <a:gd name="connsiteY6" fmla="*/ 552703 h 2876078"/>
              <a:gd name="connsiteX7" fmla="*/ 746369 w 4405676"/>
              <a:gd name="connsiteY7" fmla="*/ 974734 h 2876078"/>
              <a:gd name="connsiteX8" fmla="*/ 816708 w 4405676"/>
              <a:gd name="connsiteY8" fmla="*/ 1056795 h 2876078"/>
              <a:gd name="connsiteX9" fmla="*/ 859692 w 4405676"/>
              <a:gd name="connsiteY9" fmla="*/ 1111503 h 2876078"/>
              <a:gd name="connsiteX10" fmla="*/ 953477 w 4405676"/>
              <a:gd name="connsiteY10" fmla="*/ 1037257 h 2876078"/>
              <a:gd name="connsiteX11" fmla="*/ 1062191 w 4405676"/>
              <a:gd name="connsiteY11" fmla="*/ 254449 h 2876078"/>
              <a:gd name="connsiteX12" fmla="*/ 1191846 w 4405676"/>
              <a:gd name="connsiteY12" fmla="*/ 548795 h 2876078"/>
              <a:gd name="connsiteX13" fmla="*/ 1297354 w 4405676"/>
              <a:gd name="connsiteY13" fmla="*/ 873134 h 2876078"/>
              <a:gd name="connsiteX14" fmla="*/ 1383323 w 4405676"/>
              <a:gd name="connsiteY14" fmla="*/ 1295165 h 2876078"/>
              <a:gd name="connsiteX15" fmla="*/ 1524000 w 4405676"/>
              <a:gd name="connsiteY15" fmla="*/ 1670303 h 2876078"/>
              <a:gd name="connsiteX16" fmla="*/ 1598246 w 4405676"/>
              <a:gd name="connsiteY16" fmla="*/ 2100149 h 2876078"/>
              <a:gd name="connsiteX17" fmla="*/ 1719385 w 4405676"/>
              <a:gd name="connsiteY17" fmla="*/ 2225195 h 2876078"/>
              <a:gd name="connsiteX18" fmla="*/ 1828800 w 4405676"/>
              <a:gd name="connsiteY18" fmla="*/ 2084518 h 2876078"/>
              <a:gd name="connsiteX19" fmla="*/ 1945129 w 4405676"/>
              <a:gd name="connsiteY19" fmla="*/ 2366282 h 2876078"/>
              <a:gd name="connsiteX20" fmla="*/ 2022780 w 4405676"/>
              <a:gd name="connsiteY20" fmla="*/ 1570032 h 2876078"/>
              <a:gd name="connsiteX21" fmla="*/ 2157046 w 4405676"/>
              <a:gd name="connsiteY21" fmla="*/ 1951657 h 2876078"/>
              <a:gd name="connsiteX22" fmla="*/ 2262554 w 4405676"/>
              <a:gd name="connsiteY22" fmla="*/ 2111872 h 2876078"/>
              <a:gd name="connsiteX23" fmla="*/ 2362551 w 4405676"/>
              <a:gd name="connsiteY23" fmla="*/ 1649496 h 2876078"/>
              <a:gd name="connsiteX24" fmla="*/ 2469661 w 4405676"/>
              <a:gd name="connsiteY24" fmla="*/ 2010272 h 2876078"/>
              <a:gd name="connsiteX25" fmla="*/ 2579077 w 4405676"/>
              <a:gd name="connsiteY25" fmla="*/ 1885226 h 2876078"/>
              <a:gd name="connsiteX26" fmla="*/ 2688492 w 4405676"/>
              <a:gd name="connsiteY26" fmla="*/ 1951657 h 2876078"/>
              <a:gd name="connsiteX27" fmla="*/ 2822758 w 4405676"/>
              <a:gd name="connsiteY27" fmla="*/ 2258646 h 2876078"/>
              <a:gd name="connsiteX28" fmla="*/ 2911231 w 4405676"/>
              <a:gd name="connsiteY28" fmla="*/ 2361965 h 2876078"/>
              <a:gd name="connsiteX29" fmla="*/ 3001108 w 4405676"/>
              <a:gd name="connsiteY29" fmla="*/ 2873872 h 2876078"/>
              <a:gd name="connsiteX30" fmla="*/ 3130061 w 4405676"/>
              <a:gd name="connsiteY30" fmla="*/ 2545626 h 2876078"/>
              <a:gd name="connsiteX31" fmla="*/ 3231661 w 4405676"/>
              <a:gd name="connsiteY31" fmla="*/ 2502642 h 2876078"/>
              <a:gd name="connsiteX32" fmla="*/ 3347289 w 4405676"/>
              <a:gd name="connsiteY32" fmla="*/ 1835736 h 2876078"/>
              <a:gd name="connsiteX33" fmla="*/ 3454400 w 4405676"/>
              <a:gd name="connsiteY33" fmla="*/ 2201749 h 2876078"/>
              <a:gd name="connsiteX34" fmla="*/ 3563815 w 4405676"/>
              <a:gd name="connsiteY34" fmla="*/ 2240826 h 2876078"/>
              <a:gd name="connsiteX35" fmla="*/ 3665415 w 4405676"/>
              <a:gd name="connsiteY35" fmla="*/ 1989444 h 2876078"/>
              <a:gd name="connsiteX36" fmla="*/ 3786554 w 4405676"/>
              <a:gd name="connsiteY36" fmla="*/ 2104077 h 2876078"/>
              <a:gd name="connsiteX37" fmla="*/ 3868615 w 4405676"/>
              <a:gd name="connsiteY37" fmla="*/ 2424488 h 2876078"/>
              <a:gd name="connsiteX38" fmla="*/ 3997569 w 4405676"/>
              <a:gd name="connsiteY38" fmla="*/ 2596426 h 2876078"/>
              <a:gd name="connsiteX39" fmla="*/ 4095261 w 4405676"/>
              <a:gd name="connsiteY39" fmla="*/ 2287718 h 2876078"/>
              <a:gd name="connsiteX40" fmla="*/ 4308405 w 4405676"/>
              <a:gd name="connsiteY40" fmla="*/ 2803070 h 2876078"/>
              <a:gd name="connsiteX41" fmla="*/ 4405676 w 4405676"/>
              <a:gd name="connsiteY41" fmla="*/ 2589511 h 287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05676" h="2876078">
                <a:moveTo>
                  <a:pt x="0" y="1834426"/>
                </a:moveTo>
                <a:cubicBezTo>
                  <a:pt x="27679" y="1764087"/>
                  <a:pt x="61572" y="1627357"/>
                  <a:pt x="96090" y="1584373"/>
                </a:cubicBezTo>
                <a:cubicBezTo>
                  <a:pt x="169685" y="1689881"/>
                  <a:pt x="174778" y="1698826"/>
                  <a:pt x="207108" y="1834426"/>
                </a:cubicBezTo>
                <a:cubicBezTo>
                  <a:pt x="239438" y="1970026"/>
                  <a:pt x="211265" y="2074286"/>
                  <a:pt x="290070" y="2397973"/>
                </a:cubicBezTo>
                <a:cubicBezTo>
                  <a:pt x="325890" y="2100337"/>
                  <a:pt x="382303" y="323687"/>
                  <a:pt x="422031" y="0"/>
                </a:cubicBezTo>
                <a:cubicBezTo>
                  <a:pt x="508651" y="250743"/>
                  <a:pt x="511257" y="284740"/>
                  <a:pt x="547077" y="376857"/>
                </a:cubicBezTo>
                <a:cubicBezTo>
                  <a:pt x="582897" y="468974"/>
                  <a:pt x="603739" y="453057"/>
                  <a:pt x="636954" y="552703"/>
                </a:cubicBezTo>
                <a:cubicBezTo>
                  <a:pt x="670169" y="652349"/>
                  <a:pt x="719667" y="888114"/>
                  <a:pt x="746369" y="974734"/>
                </a:cubicBezTo>
                <a:cubicBezTo>
                  <a:pt x="773072" y="1061355"/>
                  <a:pt x="797821" y="1034000"/>
                  <a:pt x="816708" y="1056795"/>
                </a:cubicBezTo>
                <a:cubicBezTo>
                  <a:pt x="835595" y="1079590"/>
                  <a:pt x="832989" y="1064611"/>
                  <a:pt x="859692" y="1111503"/>
                </a:cubicBezTo>
                <a:cubicBezTo>
                  <a:pt x="921564" y="1033349"/>
                  <a:pt x="890303" y="1075031"/>
                  <a:pt x="953477" y="1037257"/>
                </a:cubicBezTo>
                <a:cubicBezTo>
                  <a:pt x="1036189" y="596991"/>
                  <a:pt x="1022463" y="464813"/>
                  <a:pt x="1062191" y="254449"/>
                </a:cubicBezTo>
                <a:cubicBezTo>
                  <a:pt x="1137088" y="380146"/>
                  <a:pt x="1152652" y="445681"/>
                  <a:pt x="1191846" y="548795"/>
                </a:cubicBezTo>
                <a:cubicBezTo>
                  <a:pt x="1231040" y="651909"/>
                  <a:pt x="1265441" y="748739"/>
                  <a:pt x="1297354" y="873134"/>
                </a:cubicBezTo>
                <a:cubicBezTo>
                  <a:pt x="1329267" y="997529"/>
                  <a:pt x="1345549" y="1162304"/>
                  <a:pt x="1383323" y="1295165"/>
                </a:cubicBezTo>
                <a:cubicBezTo>
                  <a:pt x="1421097" y="1428026"/>
                  <a:pt x="1488180" y="1536139"/>
                  <a:pt x="1524000" y="1670303"/>
                </a:cubicBezTo>
                <a:cubicBezTo>
                  <a:pt x="1559821" y="1804467"/>
                  <a:pt x="1569590" y="1984221"/>
                  <a:pt x="1598246" y="2100149"/>
                </a:cubicBezTo>
                <a:cubicBezTo>
                  <a:pt x="1665979" y="2204354"/>
                  <a:pt x="1669236" y="2180908"/>
                  <a:pt x="1719385" y="2225195"/>
                </a:cubicBezTo>
                <a:cubicBezTo>
                  <a:pt x="1792980" y="2148344"/>
                  <a:pt x="1786466" y="2162021"/>
                  <a:pt x="1828800" y="2084518"/>
                </a:cubicBezTo>
                <a:cubicBezTo>
                  <a:pt x="1863318" y="2167230"/>
                  <a:pt x="1896934" y="2284220"/>
                  <a:pt x="1945129" y="2366282"/>
                </a:cubicBezTo>
                <a:cubicBezTo>
                  <a:pt x="1965970" y="2225605"/>
                  <a:pt x="1984354" y="1823380"/>
                  <a:pt x="2022780" y="1570032"/>
                </a:cubicBezTo>
                <a:cubicBezTo>
                  <a:pt x="2080744" y="1715268"/>
                  <a:pt x="2117084" y="1861350"/>
                  <a:pt x="2157046" y="1951657"/>
                </a:cubicBezTo>
                <a:cubicBezTo>
                  <a:pt x="2197008" y="2041964"/>
                  <a:pt x="2198077" y="2033718"/>
                  <a:pt x="2262554" y="2111872"/>
                </a:cubicBezTo>
                <a:cubicBezTo>
                  <a:pt x="2284046" y="1975103"/>
                  <a:pt x="2335849" y="1779752"/>
                  <a:pt x="2362551" y="1649496"/>
                </a:cubicBezTo>
                <a:cubicBezTo>
                  <a:pt x="2412700" y="1773240"/>
                  <a:pt x="2433573" y="1970984"/>
                  <a:pt x="2469661" y="2010272"/>
                </a:cubicBezTo>
                <a:cubicBezTo>
                  <a:pt x="2505749" y="2049560"/>
                  <a:pt x="2542605" y="1894995"/>
                  <a:pt x="2579077" y="1885226"/>
                </a:cubicBezTo>
                <a:cubicBezTo>
                  <a:pt x="2615549" y="1875457"/>
                  <a:pt x="2647879" y="1889420"/>
                  <a:pt x="2688492" y="1951657"/>
                </a:cubicBezTo>
                <a:cubicBezTo>
                  <a:pt x="2729105" y="2013894"/>
                  <a:pt x="2785635" y="2190261"/>
                  <a:pt x="2822758" y="2258646"/>
                </a:cubicBezTo>
                <a:cubicBezTo>
                  <a:pt x="2883327" y="2291862"/>
                  <a:pt x="2869549" y="2333960"/>
                  <a:pt x="2911231" y="2361965"/>
                </a:cubicBezTo>
                <a:cubicBezTo>
                  <a:pt x="2945098" y="2495478"/>
                  <a:pt x="2964636" y="2843262"/>
                  <a:pt x="3001108" y="2873872"/>
                </a:cubicBezTo>
                <a:cubicBezTo>
                  <a:pt x="3037580" y="2904482"/>
                  <a:pt x="3091636" y="2607498"/>
                  <a:pt x="3130061" y="2545626"/>
                </a:cubicBezTo>
                <a:cubicBezTo>
                  <a:pt x="3168487" y="2483754"/>
                  <a:pt x="3180861" y="2535857"/>
                  <a:pt x="3231661" y="2502642"/>
                </a:cubicBezTo>
                <a:cubicBezTo>
                  <a:pt x="3266830" y="2387365"/>
                  <a:pt x="3310166" y="1885885"/>
                  <a:pt x="3347289" y="1835736"/>
                </a:cubicBezTo>
                <a:cubicBezTo>
                  <a:pt x="3403950" y="2027864"/>
                  <a:pt x="3417277" y="2137272"/>
                  <a:pt x="3454400" y="2201749"/>
                </a:cubicBezTo>
                <a:cubicBezTo>
                  <a:pt x="3514969" y="2219334"/>
                  <a:pt x="3528646" y="2276210"/>
                  <a:pt x="3563815" y="2240826"/>
                </a:cubicBezTo>
                <a:cubicBezTo>
                  <a:pt x="3598984" y="2205442"/>
                  <a:pt x="3626428" y="2068692"/>
                  <a:pt x="3665415" y="1989444"/>
                </a:cubicBezTo>
                <a:cubicBezTo>
                  <a:pt x="3706447" y="2042198"/>
                  <a:pt x="3752687" y="2031570"/>
                  <a:pt x="3786554" y="2104077"/>
                </a:cubicBezTo>
                <a:cubicBezTo>
                  <a:pt x="3820421" y="2176584"/>
                  <a:pt x="3833446" y="2342430"/>
                  <a:pt x="3868615" y="2424488"/>
                </a:cubicBezTo>
                <a:cubicBezTo>
                  <a:pt x="3903784" y="2506546"/>
                  <a:pt x="3936349" y="2541067"/>
                  <a:pt x="3997569" y="2596426"/>
                </a:cubicBezTo>
                <a:cubicBezTo>
                  <a:pt x="4011897" y="2538462"/>
                  <a:pt x="4063349" y="2364569"/>
                  <a:pt x="4095261" y="2287718"/>
                </a:cubicBezTo>
                <a:cubicBezTo>
                  <a:pt x="4149137" y="2272535"/>
                  <a:pt x="4253563" y="2743657"/>
                  <a:pt x="4308405" y="2803070"/>
                </a:cubicBezTo>
                <a:cubicBezTo>
                  <a:pt x="4363247" y="2862483"/>
                  <a:pt x="4388429" y="2566366"/>
                  <a:pt x="4405676" y="258951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822540" y="2154499"/>
            <a:ext cx="4320187" cy="2671042"/>
          </a:xfrm>
          <a:custGeom>
            <a:avLst/>
            <a:gdLst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40738 w 4322900"/>
              <a:gd name="connsiteY3" fmla="*/ 146997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16646 w 4322900"/>
              <a:gd name="connsiteY3" fmla="*/ 149062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23131 h 2585207"/>
              <a:gd name="connsiteX1" fmla="*/ 92929 w 4322900"/>
              <a:gd name="connsiteY1" fmla="*/ 1191201 h 2585207"/>
              <a:gd name="connsiteX2" fmla="*/ 223717 w 4322900"/>
              <a:gd name="connsiteY2" fmla="*/ 1239385 h 2585207"/>
              <a:gd name="connsiteX3" fmla="*/ 316646 w 4322900"/>
              <a:gd name="connsiteY3" fmla="*/ 1490628 h 2585207"/>
              <a:gd name="connsiteX4" fmla="*/ 423342 w 4322900"/>
              <a:gd name="connsiteY4" fmla="*/ 544163 h 2585207"/>
              <a:gd name="connsiteX5" fmla="*/ 533479 w 4322900"/>
              <a:gd name="connsiteY5" fmla="*/ 688714 h 2585207"/>
              <a:gd name="connsiteX6" fmla="*/ 643617 w 4322900"/>
              <a:gd name="connsiteY6" fmla="*/ 7259 h 2585207"/>
              <a:gd name="connsiteX7" fmla="*/ 857008 w 4322900"/>
              <a:gd name="connsiteY7" fmla="*/ 1194643 h 2585207"/>
              <a:gd name="connsiteX8" fmla="*/ 980913 w 4322900"/>
              <a:gd name="connsiteY8" fmla="*/ 523513 h 2585207"/>
              <a:gd name="connsiteX9" fmla="*/ 1070400 w 4322900"/>
              <a:gd name="connsiteY9" fmla="*/ 661181 h 2585207"/>
              <a:gd name="connsiteX10" fmla="*/ 1173654 w 4322900"/>
              <a:gd name="connsiteY10" fmla="*/ 702481 h 2585207"/>
              <a:gd name="connsiteX11" fmla="*/ 1404254 w 4322900"/>
              <a:gd name="connsiteY11" fmla="*/ 1576671 h 2585207"/>
              <a:gd name="connsiteX12" fmla="*/ 1541926 w 4322900"/>
              <a:gd name="connsiteY12" fmla="*/ 1652388 h 2585207"/>
              <a:gd name="connsiteX13" fmla="*/ 1614204 w 4322900"/>
              <a:gd name="connsiteY13" fmla="*/ 1363286 h 2585207"/>
              <a:gd name="connsiteX14" fmla="*/ 1717458 w 4322900"/>
              <a:gd name="connsiteY14" fmla="*/ 1965582 h 2585207"/>
              <a:gd name="connsiteX15" fmla="*/ 1944617 w 4322900"/>
              <a:gd name="connsiteY15" fmla="*/ 623322 h 2585207"/>
              <a:gd name="connsiteX16" fmla="*/ 2047871 w 4322900"/>
              <a:gd name="connsiteY16" fmla="*/ 1067300 h 2585207"/>
              <a:gd name="connsiteX17" fmla="*/ 2175217 w 4322900"/>
              <a:gd name="connsiteY17" fmla="*/ 809173 h 2585207"/>
              <a:gd name="connsiteX18" fmla="*/ 2275030 w 4322900"/>
              <a:gd name="connsiteY18" fmla="*/ 1456211 h 2585207"/>
              <a:gd name="connsiteX19" fmla="*/ 2584792 w 4322900"/>
              <a:gd name="connsiteY19" fmla="*/ 2499044 h 2585207"/>
              <a:gd name="connsiteX20" fmla="*/ 2829159 w 4322900"/>
              <a:gd name="connsiteY20" fmla="*/ 2481835 h 2585207"/>
              <a:gd name="connsiteX21" fmla="*/ 3028784 w 4322900"/>
              <a:gd name="connsiteY21" fmla="*/ 2123900 h 2585207"/>
              <a:gd name="connsiteX22" fmla="*/ 3149247 w 4322900"/>
              <a:gd name="connsiteY22" fmla="*/ 2196175 h 2585207"/>
              <a:gd name="connsiteX23" fmla="*/ 3355755 w 4322900"/>
              <a:gd name="connsiteY23" fmla="*/ 1576671 h 2585207"/>
              <a:gd name="connsiteX24" fmla="*/ 3459009 w 4322900"/>
              <a:gd name="connsiteY24" fmla="*/ 1463095 h 2585207"/>
              <a:gd name="connsiteX25" fmla="*/ 3527845 w 4322900"/>
              <a:gd name="connsiteY25" fmla="*/ 1500953 h 2585207"/>
              <a:gd name="connsiteX26" fmla="*/ 3565704 w 4322900"/>
              <a:gd name="connsiteY26" fmla="*/ 1511278 h 2585207"/>
              <a:gd name="connsiteX27" fmla="*/ 3696493 w 4322900"/>
              <a:gd name="connsiteY27" fmla="*/ 1673038 h 2585207"/>
              <a:gd name="connsiteX28" fmla="*/ 3792863 w 4322900"/>
              <a:gd name="connsiteY28" fmla="*/ 1879539 h 2585207"/>
              <a:gd name="connsiteX29" fmla="*/ 3920210 w 4322900"/>
              <a:gd name="connsiteY29" fmla="*/ 1931165 h 2585207"/>
              <a:gd name="connsiteX30" fmla="*/ 4002813 w 4322900"/>
              <a:gd name="connsiteY30" fmla="*/ 2082599 h 2585207"/>
              <a:gd name="connsiteX31" fmla="*/ 4102625 w 4322900"/>
              <a:gd name="connsiteY31" fmla="*/ 1931165 h 2585207"/>
              <a:gd name="connsiteX32" fmla="*/ 4219646 w 4322900"/>
              <a:gd name="connsiteY32" fmla="*/ 2433652 h 2585207"/>
              <a:gd name="connsiteX33" fmla="*/ 4322900 w 4322900"/>
              <a:gd name="connsiteY33" fmla="*/ 2326959 h 2585207"/>
              <a:gd name="connsiteX0" fmla="*/ 0 w 4322900"/>
              <a:gd name="connsiteY0" fmla="*/ 715872 h 2577948"/>
              <a:gd name="connsiteX1" fmla="*/ 92929 w 4322900"/>
              <a:gd name="connsiteY1" fmla="*/ 1183942 h 2577948"/>
              <a:gd name="connsiteX2" fmla="*/ 223717 w 4322900"/>
              <a:gd name="connsiteY2" fmla="*/ 1232126 h 2577948"/>
              <a:gd name="connsiteX3" fmla="*/ 316646 w 4322900"/>
              <a:gd name="connsiteY3" fmla="*/ 1483369 h 2577948"/>
              <a:gd name="connsiteX4" fmla="*/ 423342 w 4322900"/>
              <a:gd name="connsiteY4" fmla="*/ 536904 h 2577948"/>
              <a:gd name="connsiteX5" fmla="*/ 533479 w 4322900"/>
              <a:gd name="connsiteY5" fmla="*/ 681455 h 2577948"/>
              <a:gd name="connsiteX6" fmla="*/ 643617 w 4322900"/>
              <a:gd name="connsiteY6" fmla="*/ 0 h 2577948"/>
              <a:gd name="connsiteX7" fmla="*/ 857008 w 4322900"/>
              <a:gd name="connsiteY7" fmla="*/ 1187384 h 2577948"/>
              <a:gd name="connsiteX8" fmla="*/ 980913 w 4322900"/>
              <a:gd name="connsiteY8" fmla="*/ 516254 h 2577948"/>
              <a:gd name="connsiteX9" fmla="*/ 1070400 w 4322900"/>
              <a:gd name="connsiteY9" fmla="*/ 653922 h 2577948"/>
              <a:gd name="connsiteX10" fmla="*/ 1173654 w 4322900"/>
              <a:gd name="connsiteY10" fmla="*/ 695222 h 2577948"/>
              <a:gd name="connsiteX11" fmla="*/ 1404254 w 4322900"/>
              <a:gd name="connsiteY11" fmla="*/ 1569412 h 2577948"/>
              <a:gd name="connsiteX12" fmla="*/ 1541926 w 4322900"/>
              <a:gd name="connsiteY12" fmla="*/ 1645129 h 2577948"/>
              <a:gd name="connsiteX13" fmla="*/ 1614204 w 4322900"/>
              <a:gd name="connsiteY13" fmla="*/ 1356027 h 2577948"/>
              <a:gd name="connsiteX14" fmla="*/ 1717458 w 4322900"/>
              <a:gd name="connsiteY14" fmla="*/ 1958323 h 2577948"/>
              <a:gd name="connsiteX15" fmla="*/ 1944617 w 4322900"/>
              <a:gd name="connsiteY15" fmla="*/ 616063 h 2577948"/>
              <a:gd name="connsiteX16" fmla="*/ 2047871 w 4322900"/>
              <a:gd name="connsiteY16" fmla="*/ 1060041 h 2577948"/>
              <a:gd name="connsiteX17" fmla="*/ 2175217 w 4322900"/>
              <a:gd name="connsiteY17" fmla="*/ 801914 h 2577948"/>
              <a:gd name="connsiteX18" fmla="*/ 2275030 w 4322900"/>
              <a:gd name="connsiteY18" fmla="*/ 1448952 h 2577948"/>
              <a:gd name="connsiteX19" fmla="*/ 2584792 w 4322900"/>
              <a:gd name="connsiteY19" fmla="*/ 2491785 h 2577948"/>
              <a:gd name="connsiteX20" fmla="*/ 2829159 w 4322900"/>
              <a:gd name="connsiteY20" fmla="*/ 2474576 h 2577948"/>
              <a:gd name="connsiteX21" fmla="*/ 3028784 w 4322900"/>
              <a:gd name="connsiteY21" fmla="*/ 2116641 h 2577948"/>
              <a:gd name="connsiteX22" fmla="*/ 3149247 w 4322900"/>
              <a:gd name="connsiteY22" fmla="*/ 2188916 h 2577948"/>
              <a:gd name="connsiteX23" fmla="*/ 3355755 w 4322900"/>
              <a:gd name="connsiteY23" fmla="*/ 1569412 h 2577948"/>
              <a:gd name="connsiteX24" fmla="*/ 3459009 w 4322900"/>
              <a:gd name="connsiteY24" fmla="*/ 1455836 h 2577948"/>
              <a:gd name="connsiteX25" fmla="*/ 3527845 w 4322900"/>
              <a:gd name="connsiteY25" fmla="*/ 1493694 h 2577948"/>
              <a:gd name="connsiteX26" fmla="*/ 3565704 w 4322900"/>
              <a:gd name="connsiteY26" fmla="*/ 1504019 h 2577948"/>
              <a:gd name="connsiteX27" fmla="*/ 3696493 w 4322900"/>
              <a:gd name="connsiteY27" fmla="*/ 1665779 h 2577948"/>
              <a:gd name="connsiteX28" fmla="*/ 3792863 w 4322900"/>
              <a:gd name="connsiteY28" fmla="*/ 1872280 h 2577948"/>
              <a:gd name="connsiteX29" fmla="*/ 3920210 w 4322900"/>
              <a:gd name="connsiteY29" fmla="*/ 1923906 h 2577948"/>
              <a:gd name="connsiteX30" fmla="*/ 4002813 w 4322900"/>
              <a:gd name="connsiteY30" fmla="*/ 2075340 h 2577948"/>
              <a:gd name="connsiteX31" fmla="*/ 4102625 w 4322900"/>
              <a:gd name="connsiteY31" fmla="*/ 1923906 h 2577948"/>
              <a:gd name="connsiteX32" fmla="*/ 4219646 w 4322900"/>
              <a:gd name="connsiteY32" fmla="*/ 2426393 h 2577948"/>
              <a:gd name="connsiteX33" fmla="*/ 4322900 w 4322900"/>
              <a:gd name="connsiteY33" fmla="*/ 2319700 h 2577948"/>
              <a:gd name="connsiteX0" fmla="*/ 0 w 4322900"/>
              <a:gd name="connsiteY0" fmla="*/ 715872 h 2577948"/>
              <a:gd name="connsiteX1" fmla="*/ 92929 w 4322900"/>
              <a:gd name="connsiteY1" fmla="*/ 1183942 h 2577948"/>
              <a:gd name="connsiteX2" fmla="*/ 223717 w 4322900"/>
              <a:gd name="connsiteY2" fmla="*/ 1232126 h 2577948"/>
              <a:gd name="connsiteX3" fmla="*/ 316646 w 4322900"/>
              <a:gd name="connsiteY3" fmla="*/ 1483369 h 2577948"/>
              <a:gd name="connsiteX4" fmla="*/ 423342 w 4322900"/>
              <a:gd name="connsiteY4" fmla="*/ 536904 h 2577948"/>
              <a:gd name="connsiteX5" fmla="*/ 533479 w 4322900"/>
              <a:gd name="connsiteY5" fmla="*/ 681455 h 2577948"/>
              <a:gd name="connsiteX6" fmla="*/ 643617 w 4322900"/>
              <a:gd name="connsiteY6" fmla="*/ 0 h 2577948"/>
              <a:gd name="connsiteX7" fmla="*/ 857008 w 4322900"/>
              <a:gd name="connsiteY7" fmla="*/ 1187384 h 2577948"/>
              <a:gd name="connsiteX8" fmla="*/ 980913 w 4322900"/>
              <a:gd name="connsiteY8" fmla="*/ 516254 h 2577948"/>
              <a:gd name="connsiteX9" fmla="*/ 1070400 w 4322900"/>
              <a:gd name="connsiteY9" fmla="*/ 653922 h 2577948"/>
              <a:gd name="connsiteX10" fmla="*/ 1173654 w 4322900"/>
              <a:gd name="connsiteY10" fmla="*/ 695222 h 2577948"/>
              <a:gd name="connsiteX11" fmla="*/ 1404254 w 4322900"/>
              <a:gd name="connsiteY11" fmla="*/ 1569412 h 2577948"/>
              <a:gd name="connsiteX12" fmla="*/ 1541926 w 4322900"/>
              <a:gd name="connsiteY12" fmla="*/ 1645129 h 2577948"/>
              <a:gd name="connsiteX13" fmla="*/ 1614204 w 4322900"/>
              <a:gd name="connsiteY13" fmla="*/ 1356027 h 2577948"/>
              <a:gd name="connsiteX14" fmla="*/ 1717458 w 4322900"/>
              <a:gd name="connsiteY14" fmla="*/ 1958323 h 2577948"/>
              <a:gd name="connsiteX15" fmla="*/ 1944617 w 4322900"/>
              <a:gd name="connsiteY15" fmla="*/ 616063 h 2577948"/>
              <a:gd name="connsiteX16" fmla="*/ 2047871 w 4322900"/>
              <a:gd name="connsiteY16" fmla="*/ 1060041 h 2577948"/>
              <a:gd name="connsiteX17" fmla="*/ 2175217 w 4322900"/>
              <a:gd name="connsiteY17" fmla="*/ 801914 h 2577948"/>
              <a:gd name="connsiteX18" fmla="*/ 2275030 w 4322900"/>
              <a:gd name="connsiteY18" fmla="*/ 1448952 h 2577948"/>
              <a:gd name="connsiteX19" fmla="*/ 2584792 w 4322900"/>
              <a:gd name="connsiteY19" fmla="*/ 2491785 h 2577948"/>
              <a:gd name="connsiteX20" fmla="*/ 2829159 w 4322900"/>
              <a:gd name="connsiteY20" fmla="*/ 2474576 h 2577948"/>
              <a:gd name="connsiteX21" fmla="*/ 3028784 w 4322900"/>
              <a:gd name="connsiteY21" fmla="*/ 2116641 h 2577948"/>
              <a:gd name="connsiteX22" fmla="*/ 3149247 w 4322900"/>
              <a:gd name="connsiteY22" fmla="*/ 2188916 h 2577948"/>
              <a:gd name="connsiteX23" fmla="*/ 3355755 w 4322900"/>
              <a:gd name="connsiteY23" fmla="*/ 1569412 h 2577948"/>
              <a:gd name="connsiteX24" fmla="*/ 3459009 w 4322900"/>
              <a:gd name="connsiteY24" fmla="*/ 1455836 h 2577948"/>
              <a:gd name="connsiteX25" fmla="*/ 3527845 w 4322900"/>
              <a:gd name="connsiteY25" fmla="*/ 1493694 h 2577948"/>
              <a:gd name="connsiteX26" fmla="*/ 3565704 w 4322900"/>
              <a:gd name="connsiteY26" fmla="*/ 1504019 h 2577948"/>
              <a:gd name="connsiteX27" fmla="*/ 3696493 w 4322900"/>
              <a:gd name="connsiteY27" fmla="*/ 1665779 h 2577948"/>
              <a:gd name="connsiteX28" fmla="*/ 3792863 w 4322900"/>
              <a:gd name="connsiteY28" fmla="*/ 1872280 h 2577948"/>
              <a:gd name="connsiteX29" fmla="*/ 3920210 w 4322900"/>
              <a:gd name="connsiteY29" fmla="*/ 1923906 h 2577948"/>
              <a:gd name="connsiteX30" fmla="*/ 4002813 w 4322900"/>
              <a:gd name="connsiteY30" fmla="*/ 2075340 h 2577948"/>
              <a:gd name="connsiteX31" fmla="*/ 4102625 w 4322900"/>
              <a:gd name="connsiteY31" fmla="*/ 1923906 h 2577948"/>
              <a:gd name="connsiteX32" fmla="*/ 4219646 w 4322900"/>
              <a:gd name="connsiteY32" fmla="*/ 2426393 h 2577948"/>
              <a:gd name="connsiteX33" fmla="*/ 4322900 w 4322900"/>
              <a:gd name="connsiteY33" fmla="*/ 2319700 h 2577948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80913 w 4322900"/>
              <a:gd name="connsiteY8" fmla="*/ 564438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44617 w 4322900"/>
              <a:gd name="connsiteY15" fmla="*/ 664247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75217 w 4322900"/>
              <a:gd name="connsiteY17" fmla="*/ 850098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626132"/>
              <a:gd name="connsiteX1" fmla="*/ 92929 w 4322900"/>
              <a:gd name="connsiteY1" fmla="*/ 1232126 h 2626132"/>
              <a:gd name="connsiteX2" fmla="*/ 223717 w 4322900"/>
              <a:gd name="connsiteY2" fmla="*/ 1280310 h 2626132"/>
              <a:gd name="connsiteX3" fmla="*/ 316646 w 4322900"/>
              <a:gd name="connsiteY3" fmla="*/ 1531553 h 2626132"/>
              <a:gd name="connsiteX4" fmla="*/ 423342 w 4322900"/>
              <a:gd name="connsiteY4" fmla="*/ 585088 h 2626132"/>
              <a:gd name="connsiteX5" fmla="*/ 533479 w 4322900"/>
              <a:gd name="connsiteY5" fmla="*/ 729639 h 2626132"/>
              <a:gd name="connsiteX6" fmla="*/ 647059 w 4322900"/>
              <a:gd name="connsiteY6" fmla="*/ 0 h 2626132"/>
              <a:gd name="connsiteX7" fmla="*/ 857008 w 4322900"/>
              <a:gd name="connsiteY7" fmla="*/ 1235568 h 2626132"/>
              <a:gd name="connsiteX8" fmla="*/ 963704 w 4322900"/>
              <a:gd name="connsiteY8" fmla="*/ 536904 h 2626132"/>
              <a:gd name="connsiteX9" fmla="*/ 1070400 w 4322900"/>
              <a:gd name="connsiteY9" fmla="*/ 702106 h 2626132"/>
              <a:gd name="connsiteX10" fmla="*/ 1173654 w 4322900"/>
              <a:gd name="connsiteY10" fmla="*/ 743406 h 2626132"/>
              <a:gd name="connsiteX11" fmla="*/ 1404254 w 4322900"/>
              <a:gd name="connsiteY11" fmla="*/ 1617596 h 2626132"/>
              <a:gd name="connsiteX12" fmla="*/ 1541926 w 4322900"/>
              <a:gd name="connsiteY12" fmla="*/ 1693313 h 2626132"/>
              <a:gd name="connsiteX13" fmla="*/ 1614204 w 4322900"/>
              <a:gd name="connsiteY13" fmla="*/ 1404211 h 2626132"/>
              <a:gd name="connsiteX14" fmla="*/ 1717458 w 4322900"/>
              <a:gd name="connsiteY14" fmla="*/ 2006507 h 2626132"/>
              <a:gd name="connsiteX15" fmla="*/ 1937733 w 4322900"/>
              <a:gd name="connsiteY15" fmla="*/ 619505 h 2626132"/>
              <a:gd name="connsiteX16" fmla="*/ 2047871 w 4322900"/>
              <a:gd name="connsiteY16" fmla="*/ 1108225 h 2626132"/>
              <a:gd name="connsiteX17" fmla="*/ 2161450 w 4322900"/>
              <a:gd name="connsiteY17" fmla="*/ 795031 h 2626132"/>
              <a:gd name="connsiteX18" fmla="*/ 2275030 w 4322900"/>
              <a:gd name="connsiteY18" fmla="*/ 1497136 h 2626132"/>
              <a:gd name="connsiteX19" fmla="*/ 2584792 w 4322900"/>
              <a:gd name="connsiteY19" fmla="*/ 2539969 h 2626132"/>
              <a:gd name="connsiteX20" fmla="*/ 2829159 w 4322900"/>
              <a:gd name="connsiteY20" fmla="*/ 2522760 h 2626132"/>
              <a:gd name="connsiteX21" fmla="*/ 3028784 w 4322900"/>
              <a:gd name="connsiteY21" fmla="*/ 2164825 h 2626132"/>
              <a:gd name="connsiteX22" fmla="*/ 3149247 w 4322900"/>
              <a:gd name="connsiteY22" fmla="*/ 2237100 h 2626132"/>
              <a:gd name="connsiteX23" fmla="*/ 3355755 w 4322900"/>
              <a:gd name="connsiteY23" fmla="*/ 1617596 h 2626132"/>
              <a:gd name="connsiteX24" fmla="*/ 3459009 w 4322900"/>
              <a:gd name="connsiteY24" fmla="*/ 1504020 h 2626132"/>
              <a:gd name="connsiteX25" fmla="*/ 3527845 w 4322900"/>
              <a:gd name="connsiteY25" fmla="*/ 1541878 h 2626132"/>
              <a:gd name="connsiteX26" fmla="*/ 3565704 w 4322900"/>
              <a:gd name="connsiteY26" fmla="*/ 1552203 h 2626132"/>
              <a:gd name="connsiteX27" fmla="*/ 3696493 w 4322900"/>
              <a:gd name="connsiteY27" fmla="*/ 1713963 h 2626132"/>
              <a:gd name="connsiteX28" fmla="*/ 3792863 w 4322900"/>
              <a:gd name="connsiteY28" fmla="*/ 1920464 h 2626132"/>
              <a:gd name="connsiteX29" fmla="*/ 3920210 w 4322900"/>
              <a:gd name="connsiteY29" fmla="*/ 1972090 h 2626132"/>
              <a:gd name="connsiteX30" fmla="*/ 4002813 w 4322900"/>
              <a:gd name="connsiteY30" fmla="*/ 2123524 h 2626132"/>
              <a:gd name="connsiteX31" fmla="*/ 4102625 w 4322900"/>
              <a:gd name="connsiteY31" fmla="*/ 1972090 h 2626132"/>
              <a:gd name="connsiteX32" fmla="*/ 4219646 w 4322900"/>
              <a:gd name="connsiteY32" fmla="*/ 2474577 h 2626132"/>
              <a:gd name="connsiteX33" fmla="*/ 4322900 w 4322900"/>
              <a:gd name="connsiteY33" fmla="*/ 2367884 h 2626132"/>
              <a:gd name="connsiteX0" fmla="*/ 0 w 4322900"/>
              <a:gd name="connsiteY0" fmla="*/ 764056 h 2597520"/>
              <a:gd name="connsiteX1" fmla="*/ 92929 w 4322900"/>
              <a:gd name="connsiteY1" fmla="*/ 1232126 h 2597520"/>
              <a:gd name="connsiteX2" fmla="*/ 223717 w 4322900"/>
              <a:gd name="connsiteY2" fmla="*/ 1280310 h 2597520"/>
              <a:gd name="connsiteX3" fmla="*/ 316646 w 4322900"/>
              <a:gd name="connsiteY3" fmla="*/ 1531553 h 2597520"/>
              <a:gd name="connsiteX4" fmla="*/ 423342 w 4322900"/>
              <a:gd name="connsiteY4" fmla="*/ 585088 h 2597520"/>
              <a:gd name="connsiteX5" fmla="*/ 533479 w 4322900"/>
              <a:gd name="connsiteY5" fmla="*/ 729639 h 2597520"/>
              <a:gd name="connsiteX6" fmla="*/ 647059 w 4322900"/>
              <a:gd name="connsiteY6" fmla="*/ 0 h 2597520"/>
              <a:gd name="connsiteX7" fmla="*/ 857008 w 4322900"/>
              <a:gd name="connsiteY7" fmla="*/ 1235568 h 2597520"/>
              <a:gd name="connsiteX8" fmla="*/ 963704 w 4322900"/>
              <a:gd name="connsiteY8" fmla="*/ 536904 h 2597520"/>
              <a:gd name="connsiteX9" fmla="*/ 1070400 w 4322900"/>
              <a:gd name="connsiteY9" fmla="*/ 702106 h 2597520"/>
              <a:gd name="connsiteX10" fmla="*/ 1173654 w 4322900"/>
              <a:gd name="connsiteY10" fmla="*/ 743406 h 2597520"/>
              <a:gd name="connsiteX11" fmla="*/ 1404254 w 4322900"/>
              <a:gd name="connsiteY11" fmla="*/ 1617596 h 2597520"/>
              <a:gd name="connsiteX12" fmla="*/ 1541926 w 4322900"/>
              <a:gd name="connsiteY12" fmla="*/ 1693313 h 2597520"/>
              <a:gd name="connsiteX13" fmla="*/ 1614204 w 4322900"/>
              <a:gd name="connsiteY13" fmla="*/ 1404211 h 2597520"/>
              <a:gd name="connsiteX14" fmla="*/ 1717458 w 4322900"/>
              <a:gd name="connsiteY14" fmla="*/ 2006507 h 2597520"/>
              <a:gd name="connsiteX15" fmla="*/ 1937733 w 4322900"/>
              <a:gd name="connsiteY15" fmla="*/ 619505 h 2597520"/>
              <a:gd name="connsiteX16" fmla="*/ 2047871 w 4322900"/>
              <a:gd name="connsiteY16" fmla="*/ 1108225 h 2597520"/>
              <a:gd name="connsiteX17" fmla="*/ 2161450 w 4322900"/>
              <a:gd name="connsiteY17" fmla="*/ 795031 h 2597520"/>
              <a:gd name="connsiteX18" fmla="*/ 2275030 w 4322900"/>
              <a:gd name="connsiteY18" fmla="*/ 1497136 h 2597520"/>
              <a:gd name="connsiteX19" fmla="*/ 2584792 w 4322900"/>
              <a:gd name="connsiteY19" fmla="*/ 2539969 h 2597520"/>
              <a:gd name="connsiteX20" fmla="*/ 2829159 w 4322900"/>
              <a:gd name="connsiteY20" fmla="*/ 2522760 h 2597520"/>
              <a:gd name="connsiteX21" fmla="*/ 3028784 w 4322900"/>
              <a:gd name="connsiteY21" fmla="*/ 2164825 h 2597520"/>
              <a:gd name="connsiteX22" fmla="*/ 3149247 w 4322900"/>
              <a:gd name="connsiteY22" fmla="*/ 2237100 h 2597520"/>
              <a:gd name="connsiteX23" fmla="*/ 3355755 w 4322900"/>
              <a:gd name="connsiteY23" fmla="*/ 1617596 h 2597520"/>
              <a:gd name="connsiteX24" fmla="*/ 3459009 w 4322900"/>
              <a:gd name="connsiteY24" fmla="*/ 1504020 h 2597520"/>
              <a:gd name="connsiteX25" fmla="*/ 3527845 w 4322900"/>
              <a:gd name="connsiteY25" fmla="*/ 1541878 h 2597520"/>
              <a:gd name="connsiteX26" fmla="*/ 3565704 w 4322900"/>
              <a:gd name="connsiteY26" fmla="*/ 1552203 h 2597520"/>
              <a:gd name="connsiteX27" fmla="*/ 3696493 w 4322900"/>
              <a:gd name="connsiteY27" fmla="*/ 1713963 h 2597520"/>
              <a:gd name="connsiteX28" fmla="*/ 3792863 w 4322900"/>
              <a:gd name="connsiteY28" fmla="*/ 1920464 h 2597520"/>
              <a:gd name="connsiteX29" fmla="*/ 3920210 w 4322900"/>
              <a:gd name="connsiteY29" fmla="*/ 1972090 h 2597520"/>
              <a:gd name="connsiteX30" fmla="*/ 4002813 w 4322900"/>
              <a:gd name="connsiteY30" fmla="*/ 2123524 h 2597520"/>
              <a:gd name="connsiteX31" fmla="*/ 4102625 w 4322900"/>
              <a:gd name="connsiteY31" fmla="*/ 1972090 h 2597520"/>
              <a:gd name="connsiteX32" fmla="*/ 4219646 w 4322900"/>
              <a:gd name="connsiteY32" fmla="*/ 2474577 h 2597520"/>
              <a:gd name="connsiteX33" fmla="*/ 4322900 w 4322900"/>
              <a:gd name="connsiteY33" fmla="*/ 2367884 h 2597520"/>
              <a:gd name="connsiteX0" fmla="*/ 0 w 4322900"/>
              <a:gd name="connsiteY0" fmla="*/ 764056 h 2645152"/>
              <a:gd name="connsiteX1" fmla="*/ 92929 w 4322900"/>
              <a:gd name="connsiteY1" fmla="*/ 1232126 h 2645152"/>
              <a:gd name="connsiteX2" fmla="*/ 223717 w 4322900"/>
              <a:gd name="connsiteY2" fmla="*/ 1280310 h 2645152"/>
              <a:gd name="connsiteX3" fmla="*/ 316646 w 4322900"/>
              <a:gd name="connsiteY3" fmla="*/ 1531553 h 2645152"/>
              <a:gd name="connsiteX4" fmla="*/ 423342 w 4322900"/>
              <a:gd name="connsiteY4" fmla="*/ 585088 h 2645152"/>
              <a:gd name="connsiteX5" fmla="*/ 533479 w 4322900"/>
              <a:gd name="connsiteY5" fmla="*/ 729639 h 2645152"/>
              <a:gd name="connsiteX6" fmla="*/ 647059 w 4322900"/>
              <a:gd name="connsiteY6" fmla="*/ 0 h 2645152"/>
              <a:gd name="connsiteX7" fmla="*/ 857008 w 4322900"/>
              <a:gd name="connsiteY7" fmla="*/ 1235568 h 2645152"/>
              <a:gd name="connsiteX8" fmla="*/ 963704 w 4322900"/>
              <a:gd name="connsiteY8" fmla="*/ 536904 h 2645152"/>
              <a:gd name="connsiteX9" fmla="*/ 1070400 w 4322900"/>
              <a:gd name="connsiteY9" fmla="*/ 702106 h 2645152"/>
              <a:gd name="connsiteX10" fmla="*/ 1173654 w 4322900"/>
              <a:gd name="connsiteY10" fmla="*/ 743406 h 2645152"/>
              <a:gd name="connsiteX11" fmla="*/ 1404254 w 4322900"/>
              <a:gd name="connsiteY11" fmla="*/ 1617596 h 2645152"/>
              <a:gd name="connsiteX12" fmla="*/ 1541926 w 4322900"/>
              <a:gd name="connsiteY12" fmla="*/ 1693313 h 2645152"/>
              <a:gd name="connsiteX13" fmla="*/ 1614204 w 4322900"/>
              <a:gd name="connsiteY13" fmla="*/ 1404211 h 2645152"/>
              <a:gd name="connsiteX14" fmla="*/ 1717458 w 4322900"/>
              <a:gd name="connsiteY14" fmla="*/ 2006507 h 2645152"/>
              <a:gd name="connsiteX15" fmla="*/ 1937733 w 4322900"/>
              <a:gd name="connsiteY15" fmla="*/ 619505 h 2645152"/>
              <a:gd name="connsiteX16" fmla="*/ 2047871 w 4322900"/>
              <a:gd name="connsiteY16" fmla="*/ 1108225 h 2645152"/>
              <a:gd name="connsiteX17" fmla="*/ 2161450 w 4322900"/>
              <a:gd name="connsiteY17" fmla="*/ 795031 h 2645152"/>
              <a:gd name="connsiteX18" fmla="*/ 2275030 w 4322900"/>
              <a:gd name="connsiteY18" fmla="*/ 1497136 h 2645152"/>
              <a:gd name="connsiteX19" fmla="*/ 2574466 w 4322900"/>
              <a:gd name="connsiteY19" fmla="*/ 2601920 h 2645152"/>
              <a:gd name="connsiteX20" fmla="*/ 2829159 w 4322900"/>
              <a:gd name="connsiteY20" fmla="*/ 2522760 h 2645152"/>
              <a:gd name="connsiteX21" fmla="*/ 3028784 w 4322900"/>
              <a:gd name="connsiteY21" fmla="*/ 2164825 h 2645152"/>
              <a:gd name="connsiteX22" fmla="*/ 3149247 w 4322900"/>
              <a:gd name="connsiteY22" fmla="*/ 2237100 h 2645152"/>
              <a:gd name="connsiteX23" fmla="*/ 3355755 w 4322900"/>
              <a:gd name="connsiteY23" fmla="*/ 1617596 h 2645152"/>
              <a:gd name="connsiteX24" fmla="*/ 3459009 w 4322900"/>
              <a:gd name="connsiteY24" fmla="*/ 1504020 h 2645152"/>
              <a:gd name="connsiteX25" fmla="*/ 3527845 w 4322900"/>
              <a:gd name="connsiteY25" fmla="*/ 1541878 h 2645152"/>
              <a:gd name="connsiteX26" fmla="*/ 3565704 w 4322900"/>
              <a:gd name="connsiteY26" fmla="*/ 1552203 h 2645152"/>
              <a:gd name="connsiteX27" fmla="*/ 3696493 w 4322900"/>
              <a:gd name="connsiteY27" fmla="*/ 1713963 h 2645152"/>
              <a:gd name="connsiteX28" fmla="*/ 3792863 w 4322900"/>
              <a:gd name="connsiteY28" fmla="*/ 1920464 h 2645152"/>
              <a:gd name="connsiteX29" fmla="*/ 3920210 w 4322900"/>
              <a:gd name="connsiteY29" fmla="*/ 1972090 h 2645152"/>
              <a:gd name="connsiteX30" fmla="*/ 4002813 w 4322900"/>
              <a:gd name="connsiteY30" fmla="*/ 2123524 h 2645152"/>
              <a:gd name="connsiteX31" fmla="*/ 4102625 w 4322900"/>
              <a:gd name="connsiteY31" fmla="*/ 1972090 h 2645152"/>
              <a:gd name="connsiteX32" fmla="*/ 4219646 w 4322900"/>
              <a:gd name="connsiteY32" fmla="*/ 2474577 h 2645152"/>
              <a:gd name="connsiteX33" fmla="*/ 4322900 w 4322900"/>
              <a:gd name="connsiteY33" fmla="*/ 2367884 h 2645152"/>
              <a:gd name="connsiteX0" fmla="*/ 0 w 4322900"/>
              <a:gd name="connsiteY0" fmla="*/ 764056 h 2604302"/>
              <a:gd name="connsiteX1" fmla="*/ 92929 w 4322900"/>
              <a:gd name="connsiteY1" fmla="*/ 1232126 h 2604302"/>
              <a:gd name="connsiteX2" fmla="*/ 223717 w 4322900"/>
              <a:gd name="connsiteY2" fmla="*/ 1280310 h 2604302"/>
              <a:gd name="connsiteX3" fmla="*/ 316646 w 4322900"/>
              <a:gd name="connsiteY3" fmla="*/ 1531553 h 2604302"/>
              <a:gd name="connsiteX4" fmla="*/ 423342 w 4322900"/>
              <a:gd name="connsiteY4" fmla="*/ 585088 h 2604302"/>
              <a:gd name="connsiteX5" fmla="*/ 533479 w 4322900"/>
              <a:gd name="connsiteY5" fmla="*/ 729639 h 2604302"/>
              <a:gd name="connsiteX6" fmla="*/ 647059 w 4322900"/>
              <a:gd name="connsiteY6" fmla="*/ 0 h 2604302"/>
              <a:gd name="connsiteX7" fmla="*/ 857008 w 4322900"/>
              <a:gd name="connsiteY7" fmla="*/ 1235568 h 2604302"/>
              <a:gd name="connsiteX8" fmla="*/ 963704 w 4322900"/>
              <a:gd name="connsiteY8" fmla="*/ 536904 h 2604302"/>
              <a:gd name="connsiteX9" fmla="*/ 1070400 w 4322900"/>
              <a:gd name="connsiteY9" fmla="*/ 702106 h 2604302"/>
              <a:gd name="connsiteX10" fmla="*/ 1173654 w 4322900"/>
              <a:gd name="connsiteY10" fmla="*/ 743406 h 2604302"/>
              <a:gd name="connsiteX11" fmla="*/ 1404254 w 4322900"/>
              <a:gd name="connsiteY11" fmla="*/ 1617596 h 2604302"/>
              <a:gd name="connsiteX12" fmla="*/ 1541926 w 4322900"/>
              <a:gd name="connsiteY12" fmla="*/ 1693313 h 2604302"/>
              <a:gd name="connsiteX13" fmla="*/ 1614204 w 4322900"/>
              <a:gd name="connsiteY13" fmla="*/ 1404211 h 2604302"/>
              <a:gd name="connsiteX14" fmla="*/ 1717458 w 4322900"/>
              <a:gd name="connsiteY14" fmla="*/ 2006507 h 2604302"/>
              <a:gd name="connsiteX15" fmla="*/ 1937733 w 4322900"/>
              <a:gd name="connsiteY15" fmla="*/ 619505 h 2604302"/>
              <a:gd name="connsiteX16" fmla="*/ 2047871 w 4322900"/>
              <a:gd name="connsiteY16" fmla="*/ 1108225 h 2604302"/>
              <a:gd name="connsiteX17" fmla="*/ 2161450 w 4322900"/>
              <a:gd name="connsiteY17" fmla="*/ 795031 h 2604302"/>
              <a:gd name="connsiteX18" fmla="*/ 2275030 w 4322900"/>
              <a:gd name="connsiteY18" fmla="*/ 1497136 h 2604302"/>
              <a:gd name="connsiteX19" fmla="*/ 2574466 w 4322900"/>
              <a:gd name="connsiteY19" fmla="*/ 2601920 h 2604302"/>
              <a:gd name="connsiteX20" fmla="*/ 2829159 w 4322900"/>
              <a:gd name="connsiteY20" fmla="*/ 2522760 h 2604302"/>
              <a:gd name="connsiteX21" fmla="*/ 3028784 w 4322900"/>
              <a:gd name="connsiteY21" fmla="*/ 2164825 h 2604302"/>
              <a:gd name="connsiteX22" fmla="*/ 3149247 w 4322900"/>
              <a:gd name="connsiteY22" fmla="*/ 2237100 h 2604302"/>
              <a:gd name="connsiteX23" fmla="*/ 3355755 w 4322900"/>
              <a:gd name="connsiteY23" fmla="*/ 1617596 h 2604302"/>
              <a:gd name="connsiteX24" fmla="*/ 3459009 w 4322900"/>
              <a:gd name="connsiteY24" fmla="*/ 1504020 h 2604302"/>
              <a:gd name="connsiteX25" fmla="*/ 3527845 w 4322900"/>
              <a:gd name="connsiteY25" fmla="*/ 1541878 h 2604302"/>
              <a:gd name="connsiteX26" fmla="*/ 3565704 w 4322900"/>
              <a:gd name="connsiteY26" fmla="*/ 1552203 h 2604302"/>
              <a:gd name="connsiteX27" fmla="*/ 3696493 w 4322900"/>
              <a:gd name="connsiteY27" fmla="*/ 1713963 h 2604302"/>
              <a:gd name="connsiteX28" fmla="*/ 3792863 w 4322900"/>
              <a:gd name="connsiteY28" fmla="*/ 1920464 h 2604302"/>
              <a:gd name="connsiteX29" fmla="*/ 3920210 w 4322900"/>
              <a:gd name="connsiteY29" fmla="*/ 1972090 h 2604302"/>
              <a:gd name="connsiteX30" fmla="*/ 4002813 w 4322900"/>
              <a:gd name="connsiteY30" fmla="*/ 2123524 h 2604302"/>
              <a:gd name="connsiteX31" fmla="*/ 4102625 w 4322900"/>
              <a:gd name="connsiteY31" fmla="*/ 1972090 h 2604302"/>
              <a:gd name="connsiteX32" fmla="*/ 4219646 w 4322900"/>
              <a:gd name="connsiteY32" fmla="*/ 2474577 h 2604302"/>
              <a:gd name="connsiteX33" fmla="*/ 4322900 w 4322900"/>
              <a:gd name="connsiteY33" fmla="*/ 2367884 h 2604302"/>
              <a:gd name="connsiteX0" fmla="*/ 0 w 4322900"/>
              <a:gd name="connsiteY0" fmla="*/ 764056 h 2604302"/>
              <a:gd name="connsiteX1" fmla="*/ 92929 w 4322900"/>
              <a:gd name="connsiteY1" fmla="*/ 1232126 h 2604302"/>
              <a:gd name="connsiteX2" fmla="*/ 223717 w 4322900"/>
              <a:gd name="connsiteY2" fmla="*/ 1280310 h 2604302"/>
              <a:gd name="connsiteX3" fmla="*/ 316646 w 4322900"/>
              <a:gd name="connsiteY3" fmla="*/ 1531553 h 2604302"/>
              <a:gd name="connsiteX4" fmla="*/ 423342 w 4322900"/>
              <a:gd name="connsiteY4" fmla="*/ 585088 h 2604302"/>
              <a:gd name="connsiteX5" fmla="*/ 533479 w 4322900"/>
              <a:gd name="connsiteY5" fmla="*/ 729639 h 2604302"/>
              <a:gd name="connsiteX6" fmla="*/ 647059 w 4322900"/>
              <a:gd name="connsiteY6" fmla="*/ 0 h 2604302"/>
              <a:gd name="connsiteX7" fmla="*/ 857008 w 4322900"/>
              <a:gd name="connsiteY7" fmla="*/ 1235568 h 2604302"/>
              <a:gd name="connsiteX8" fmla="*/ 963704 w 4322900"/>
              <a:gd name="connsiteY8" fmla="*/ 536904 h 2604302"/>
              <a:gd name="connsiteX9" fmla="*/ 1070400 w 4322900"/>
              <a:gd name="connsiteY9" fmla="*/ 702106 h 2604302"/>
              <a:gd name="connsiteX10" fmla="*/ 1173654 w 4322900"/>
              <a:gd name="connsiteY10" fmla="*/ 743406 h 2604302"/>
              <a:gd name="connsiteX11" fmla="*/ 1404254 w 4322900"/>
              <a:gd name="connsiteY11" fmla="*/ 1617596 h 2604302"/>
              <a:gd name="connsiteX12" fmla="*/ 1541926 w 4322900"/>
              <a:gd name="connsiteY12" fmla="*/ 1693313 h 2604302"/>
              <a:gd name="connsiteX13" fmla="*/ 1614204 w 4322900"/>
              <a:gd name="connsiteY13" fmla="*/ 1404211 h 2604302"/>
              <a:gd name="connsiteX14" fmla="*/ 1717458 w 4322900"/>
              <a:gd name="connsiteY14" fmla="*/ 2006507 h 2604302"/>
              <a:gd name="connsiteX15" fmla="*/ 1937733 w 4322900"/>
              <a:gd name="connsiteY15" fmla="*/ 619505 h 2604302"/>
              <a:gd name="connsiteX16" fmla="*/ 2047871 w 4322900"/>
              <a:gd name="connsiteY16" fmla="*/ 1108225 h 2604302"/>
              <a:gd name="connsiteX17" fmla="*/ 2161450 w 4322900"/>
              <a:gd name="connsiteY17" fmla="*/ 795031 h 2604302"/>
              <a:gd name="connsiteX18" fmla="*/ 2275030 w 4322900"/>
              <a:gd name="connsiteY18" fmla="*/ 1497136 h 2604302"/>
              <a:gd name="connsiteX19" fmla="*/ 2574466 w 4322900"/>
              <a:gd name="connsiteY19" fmla="*/ 2601920 h 2604302"/>
              <a:gd name="connsiteX20" fmla="*/ 2829159 w 4322900"/>
              <a:gd name="connsiteY20" fmla="*/ 2522760 h 2604302"/>
              <a:gd name="connsiteX21" fmla="*/ 3028784 w 4322900"/>
              <a:gd name="connsiteY21" fmla="*/ 2164825 h 2604302"/>
              <a:gd name="connsiteX22" fmla="*/ 3149247 w 4322900"/>
              <a:gd name="connsiteY22" fmla="*/ 2237100 h 2604302"/>
              <a:gd name="connsiteX23" fmla="*/ 3355755 w 4322900"/>
              <a:gd name="connsiteY23" fmla="*/ 1617596 h 2604302"/>
              <a:gd name="connsiteX24" fmla="*/ 3459009 w 4322900"/>
              <a:gd name="connsiteY24" fmla="*/ 1504020 h 2604302"/>
              <a:gd name="connsiteX25" fmla="*/ 3527845 w 4322900"/>
              <a:gd name="connsiteY25" fmla="*/ 1541878 h 2604302"/>
              <a:gd name="connsiteX26" fmla="*/ 3565704 w 4322900"/>
              <a:gd name="connsiteY26" fmla="*/ 1552203 h 2604302"/>
              <a:gd name="connsiteX27" fmla="*/ 3696493 w 4322900"/>
              <a:gd name="connsiteY27" fmla="*/ 1713963 h 2604302"/>
              <a:gd name="connsiteX28" fmla="*/ 3792863 w 4322900"/>
              <a:gd name="connsiteY28" fmla="*/ 1920464 h 2604302"/>
              <a:gd name="connsiteX29" fmla="*/ 3920210 w 4322900"/>
              <a:gd name="connsiteY29" fmla="*/ 1972090 h 2604302"/>
              <a:gd name="connsiteX30" fmla="*/ 4002813 w 4322900"/>
              <a:gd name="connsiteY30" fmla="*/ 2123524 h 2604302"/>
              <a:gd name="connsiteX31" fmla="*/ 4102625 w 4322900"/>
              <a:gd name="connsiteY31" fmla="*/ 1972090 h 2604302"/>
              <a:gd name="connsiteX32" fmla="*/ 4219646 w 4322900"/>
              <a:gd name="connsiteY32" fmla="*/ 2474577 h 2604302"/>
              <a:gd name="connsiteX33" fmla="*/ 4322900 w 4322900"/>
              <a:gd name="connsiteY33" fmla="*/ 2367884 h 2604302"/>
              <a:gd name="connsiteX0" fmla="*/ 0 w 4322900"/>
              <a:gd name="connsiteY0" fmla="*/ 764056 h 2622885"/>
              <a:gd name="connsiteX1" fmla="*/ 92929 w 4322900"/>
              <a:gd name="connsiteY1" fmla="*/ 1232126 h 2622885"/>
              <a:gd name="connsiteX2" fmla="*/ 223717 w 4322900"/>
              <a:gd name="connsiteY2" fmla="*/ 1280310 h 2622885"/>
              <a:gd name="connsiteX3" fmla="*/ 316646 w 4322900"/>
              <a:gd name="connsiteY3" fmla="*/ 1531553 h 2622885"/>
              <a:gd name="connsiteX4" fmla="*/ 423342 w 4322900"/>
              <a:gd name="connsiteY4" fmla="*/ 585088 h 2622885"/>
              <a:gd name="connsiteX5" fmla="*/ 533479 w 4322900"/>
              <a:gd name="connsiteY5" fmla="*/ 729639 h 2622885"/>
              <a:gd name="connsiteX6" fmla="*/ 647059 w 4322900"/>
              <a:gd name="connsiteY6" fmla="*/ 0 h 2622885"/>
              <a:gd name="connsiteX7" fmla="*/ 857008 w 4322900"/>
              <a:gd name="connsiteY7" fmla="*/ 1235568 h 2622885"/>
              <a:gd name="connsiteX8" fmla="*/ 963704 w 4322900"/>
              <a:gd name="connsiteY8" fmla="*/ 536904 h 2622885"/>
              <a:gd name="connsiteX9" fmla="*/ 1070400 w 4322900"/>
              <a:gd name="connsiteY9" fmla="*/ 702106 h 2622885"/>
              <a:gd name="connsiteX10" fmla="*/ 1173654 w 4322900"/>
              <a:gd name="connsiteY10" fmla="*/ 743406 h 2622885"/>
              <a:gd name="connsiteX11" fmla="*/ 1404254 w 4322900"/>
              <a:gd name="connsiteY11" fmla="*/ 1617596 h 2622885"/>
              <a:gd name="connsiteX12" fmla="*/ 1541926 w 4322900"/>
              <a:gd name="connsiteY12" fmla="*/ 1693313 h 2622885"/>
              <a:gd name="connsiteX13" fmla="*/ 1614204 w 4322900"/>
              <a:gd name="connsiteY13" fmla="*/ 1404211 h 2622885"/>
              <a:gd name="connsiteX14" fmla="*/ 1717458 w 4322900"/>
              <a:gd name="connsiteY14" fmla="*/ 2006507 h 2622885"/>
              <a:gd name="connsiteX15" fmla="*/ 1937733 w 4322900"/>
              <a:gd name="connsiteY15" fmla="*/ 619505 h 2622885"/>
              <a:gd name="connsiteX16" fmla="*/ 2047871 w 4322900"/>
              <a:gd name="connsiteY16" fmla="*/ 1108225 h 2622885"/>
              <a:gd name="connsiteX17" fmla="*/ 2161450 w 4322900"/>
              <a:gd name="connsiteY17" fmla="*/ 795031 h 2622885"/>
              <a:gd name="connsiteX18" fmla="*/ 2275030 w 4322900"/>
              <a:gd name="connsiteY18" fmla="*/ 1497136 h 2622885"/>
              <a:gd name="connsiteX19" fmla="*/ 2574466 w 4322900"/>
              <a:gd name="connsiteY19" fmla="*/ 2601920 h 2622885"/>
              <a:gd name="connsiteX20" fmla="*/ 2832600 w 4322900"/>
              <a:gd name="connsiteY20" fmla="*/ 2581268 h 2622885"/>
              <a:gd name="connsiteX21" fmla="*/ 3028784 w 4322900"/>
              <a:gd name="connsiteY21" fmla="*/ 2164825 h 2622885"/>
              <a:gd name="connsiteX22" fmla="*/ 3149247 w 4322900"/>
              <a:gd name="connsiteY22" fmla="*/ 2237100 h 2622885"/>
              <a:gd name="connsiteX23" fmla="*/ 3355755 w 4322900"/>
              <a:gd name="connsiteY23" fmla="*/ 1617596 h 2622885"/>
              <a:gd name="connsiteX24" fmla="*/ 3459009 w 4322900"/>
              <a:gd name="connsiteY24" fmla="*/ 1504020 h 2622885"/>
              <a:gd name="connsiteX25" fmla="*/ 3527845 w 4322900"/>
              <a:gd name="connsiteY25" fmla="*/ 1541878 h 2622885"/>
              <a:gd name="connsiteX26" fmla="*/ 3565704 w 4322900"/>
              <a:gd name="connsiteY26" fmla="*/ 1552203 h 2622885"/>
              <a:gd name="connsiteX27" fmla="*/ 3696493 w 4322900"/>
              <a:gd name="connsiteY27" fmla="*/ 1713963 h 2622885"/>
              <a:gd name="connsiteX28" fmla="*/ 3792863 w 4322900"/>
              <a:gd name="connsiteY28" fmla="*/ 1920464 h 2622885"/>
              <a:gd name="connsiteX29" fmla="*/ 3920210 w 4322900"/>
              <a:gd name="connsiteY29" fmla="*/ 1972090 h 2622885"/>
              <a:gd name="connsiteX30" fmla="*/ 4002813 w 4322900"/>
              <a:gd name="connsiteY30" fmla="*/ 2123524 h 2622885"/>
              <a:gd name="connsiteX31" fmla="*/ 4102625 w 4322900"/>
              <a:gd name="connsiteY31" fmla="*/ 1972090 h 2622885"/>
              <a:gd name="connsiteX32" fmla="*/ 4219646 w 4322900"/>
              <a:gd name="connsiteY32" fmla="*/ 2474577 h 2622885"/>
              <a:gd name="connsiteX33" fmla="*/ 4322900 w 4322900"/>
              <a:gd name="connsiteY33" fmla="*/ 2367884 h 2622885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96493 w 4322900"/>
              <a:gd name="connsiteY27" fmla="*/ 1713963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02625 w 4322900"/>
              <a:gd name="connsiteY31" fmla="*/ 1972090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474577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22900"/>
              <a:gd name="connsiteY0" fmla="*/ 764056 h 2606168"/>
              <a:gd name="connsiteX1" fmla="*/ 92929 w 4322900"/>
              <a:gd name="connsiteY1" fmla="*/ 1232126 h 2606168"/>
              <a:gd name="connsiteX2" fmla="*/ 223717 w 4322900"/>
              <a:gd name="connsiteY2" fmla="*/ 1280310 h 2606168"/>
              <a:gd name="connsiteX3" fmla="*/ 316646 w 4322900"/>
              <a:gd name="connsiteY3" fmla="*/ 1531553 h 2606168"/>
              <a:gd name="connsiteX4" fmla="*/ 423342 w 4322900"/>
              <a:gd name="connsiteY4" fmla="*/ 585088 h 2606168"/>
              <a:gd name="connsiteX5" fmla="*/ 533479 w 4322900"/>
              <a:gd name="connsiteY5" fmla="*/ 729639 h 2606168"/>
              <a:gd name="connsiteX6" fmla="*/ 647059 w 4322900"/>
              <a:gd name="connsiteY6" fmla="*/ 0 h 2606168"/>
              <a:gd name="connsiteX7" fmla="*/ 857008 w 4322900"/>
              <a:gd name="connsiteY7" fmla="*/ 1235568 h 2606168"/>
              <a:gd name="connsiteX8" fmla="*/ 963704 w 4322900"/>
              <a:gd name="connsiteY8" fmla="*/ 536904 h 2606168"/>
              <a:gd name="connsiteX9" fmla="*/ 1070400 w 4322900"/>
              <a:gd name="connsiteY9" fmla="*/ 702106 h 2606168"/>
              <a:gd name="connsiteX10" fmla="*/ 1173654 w 4322900"/>
              <a:gd name="connsiteY10" fmla="*/ 743406 h 2606168"/>
              <a:gd name="connsiteX11" fmla="*/ 1404254 w 4322900"/>
              <a:gd name="connsiteY11" fmla="*/ 1617596 h 2606168"/>
              <a:gd name="connsiteX12" fmla="*/ 1541926 w 4322900"/>
              <a:gd name="connsiteY12" fmla="*/ 1693313 h 2606168"/>
              <a:gd name="connsiteX13" fmla="*/ 1614204 w 4322900"/>
              <a:gd name="connsiteY13" fmla="*/ 1404211 h 2606168"/>
              <a:gd name="connsiteX14" fmla="*/ 1717458 w 4322900"/>
              <a:gd name="connsiteY14" fmla="*/ 2006507 h 2606168"/>
              <a:gd name="connsiteX15" fmla="*/ 1937733 w 4322900"/>
              <a:gd name="connsiteY15" fmla="*/ 619505 h 2606168"/>
              <a:gd name="connsiteX16" fmla="*/ 2047871 w 4322900"/>
              <a:gd name="connsiteY16" fmla="*/ 1108225 h 2606168"/>
              <a:gd name="connsiteX17" fmla="*/ 2161450 w 4322900"/>
              <a:gd name="connsiteY17" fmla="*/ 795031 h 2606168"/>
              <a:gd name="connsiteX18" fmla="*/ 2275030 w 4322900"/>
              <a:gd name="connsiteY18" fmla="*/ 1497136 h 2606168"/>
              <a:gd name="connsiteX19" fmla="*/ 2574466 w 4322900"/>
              <a:gd name="connsiteY19" fmla="*/ 2601920 h 2606168"/>
              <a:gd name="connsiteX20" fmla="*/ 2832600 w 4322900"/>
              <a:gd name="connsiteY20" fmla="*/ 2581268 h 2606168"/>
              <a:gd name="connsiteX21" fmla="*/ 3028784 w 4322900"/>
              <a:gd name="connsiteY21" fmla="*/ 2164825 h 2606168"/>
              <a:gd name="connsiteX22" fmla="*/ 3149247 w 4322900"/>
              <a:gd name="connsiteY22" fmla="*/ 2237100 h 2606168"/>
              <a:gd name="connsiteX23" fmla="*/ 3355755 w 4322900"/>
              <a:gd name="connsiteY23" fmla="*/ 1617596 h 2606168"/>
              <a:gd name="connsiteX24" fmla="*/ 3459009 w 4322900"/>
              <a:gd name="connsiteY24" fmla="*/ 1504020 h 2606168"/>
              <a:gd name="connsiteX25" fmla="*/ 3527845 w 4322900"/>
              <a:gd name="connsiteY25" fmla="*/ 1541878 h 2606168"/>
              <a:gd name="connsiteX26" fmla="*/ 3565704 w 4322900"/>
              <a:gd name="connsiteY26" fmla="*/ 1552203 h 2606168"/>
              <a:gd name="connsiteX27" fmla="*/ 3679284 w 4322900"/>
              <a:gd name="connsiteY27" fmla="*/ 1727729 h 2606168"/>
              <a:gd name="connsiteX28" fmla="*/ 3792863 w 4322900"/>
              <a:gd name="connsiteY28" fmla="*/ 1920464 h 2606168"/>
              <a:gd name="connsiteX29" fmla="*/ 3920210 w 4322900"/>
              <a:gd name="connsiteY29" fmla="*/ 1972090 h 2606168"/>
              <a:gd name="connsiteX30" fmla="*/ 4002813 w 4322900"/>
              <a:gd name="connsiteY30" fmla="*/ 2123524 h 2606168"/>
              <a:gd name="connsiteX31" fmla="*/ 4112951 w 4322900"/>
              <a:gd name="connsiteY31" fmla="*/ 1944556 h 2606168"/>
              <a:gd name="connsiteX32" fmla="*/ 4219646 w 4322900"/>
              <a:gd name="connsiteY32" fmla="*/ 2595036 h 2606168"/>
              <a:gd name="connsiteX33" fmla="*/ 4322900 w 4322900"/>
              <a:gd name="connsiteY33" fmla="*/ 2367884 h 2606168"/>
              <a:gd name="connsiteX0" fmla="*/ 0 w 4319459"/>
              <a:gd name="connsiteY0" fmla="*/ 764056 h 2606168"/>
              <a:gd name="connsiteX1" fmla="*/ 92929 w 4319459"/>
              <a:gd name="connsiteY1" fmla="*/ 1232126 h 2606168"/>
              <a:gd name="connsiteX2" fmla="*/ 223717 w 4319459"/>
              <a:gd name="connsiteY2" fmla="*/ 1280310 h 2606168"/>
              <a:gd name="connsiteX3" fmla="*/ 316646 w 4319459"/>
              <a:gd name="connsiteY3" fmla="*/ 1531553 h 2606168"/>
              <a:gd name="connsiteX4" fmla="*/ 423342 w 4319459"/>
              <a:gd name="connsiteY4" fmla="*/ 585088 h 2606168"/>
              <a:gd name="connsiteX5" fmla="*/ 533479 w 4319459"/>
              <a:gd name="connsiteY5" fmla="*/ 729639 h 2606168"/>
              <a:gd name="connsiteX6" fmla="*/ 647059 w 4319459"/>
              <a:gd name="connsiteY6" fmla="*/ 0 h 2606168"/>
              <a:gd name="connsiteX7" fmla="*/ 857008 w 4319459"/>
              <a:gd name="connsiteY7" fmla="*/ 1235568 h 2606168"/>
              <a:gd name="connsiteX8" fmla="*/ 963704 w 4319459"/>
              <a:gd name="connsiteY8" fmla="*/ 536904 h 2606168"/>
              <a:gd name="connsiteX9" fmla="*/ 1070400 w 4319459"/>
              <a:gd name="connsiteY9" fmla="*/ 702106 h 2606168"/>
              <a:gd name="connsiteX10" fmla="*/ 1173654 w 4319459"/>
              <a:gd name="connsiteY10" fmla="*/ 743406 h 2606168"/>
              <a:gd name="connsiteX11" fmla="*/ 1404254 w 4319459"/>
              <a:gd name="connsiteY11" fmla="*/ 1617596 h 2606168"/>
              <a:gd name="connsiteX12" fmla="*/ 1541926 w 4319459"/>
              <a:gd name="connsiteY12" fmla="*/ 1693313 h 2606168"/>
              <a:gd name="connsiteX13" fmla="*/ 1614204 w 4319459"/>
              <a:gd name="connsiteY13" fmla="*/ 1404211 h 2606168"/>
              <a:gd name="connsiteX14" fmla="*/ 1717458 w 4319459"/>
              <a:gd name="connsiteY14" fmla="*/ 2006507 h 2606168"/>
              <a:gd name="connsiteX15" fmla="*/ 1937733 w 4319459"/>
              <a:gd name="connsiteY15" fmla="*/ 619505 h 2606168"/>
              <a:gd name="connsiteX16" fmla="*/ 2047871 w 4319459"/>
              <a:gd name="connsiteY16" fmla="*/ 1108225 h 2606168"/>
              <a:gd name="connsiteX17" fmla="*/ 2161450 w 4319459"/>
              <a:gd name="connsiteY17" fmla="*/ 795031 h 2606168"/>
              <a:gd name="connsiteX18" fmla="*/ 2275030 w 4319459"/>
              <a:gd name="connsiteY18" fmla="*/ 1497136 h 2606168"/>
              <a:gd name="connsiteX19" fmla="*/ 2574466 w 4319459"/>
              <a:gd name="connsiteY19" fmla="*/ 2601920 h 2606168"/>
              <a:gd name="connsiteX20" fmla="*/ 2832600 w 4319459"/>
              <a:gd name="connsiteY20" fmla="*/ 2581268 h 2606168"/>
              <a:gd name="connsiteX21" fmla="*/ 3028784 w 4319459"/>
              <a:gd name="connsiteY21" fmla="*/ 2164825 h 2606168"/>
              <a:gd name="connsiteX22" fmla="*/ 3149247 w 4319459"/>
              <a:gd name="connsiteY22" fmla="*/ 2237100 h 2606168"/>
              <a:gd name="connsiteX23" fmla="*/ 3355755 w 4319459"/>
              <a:gd name="connsiteY23" fmla="*/ 1617596 h 2606168"/>
              <a:gd name="connsiteX24" fmla="*/ 3459009 w 4319459"/>
              <a:gd name="connsiteY24" fmla="*/ 1504020 h 2606168"/>
              <a:gd name="connsiteX25" fmla="*/ 3527845 w 4319459"/>
              <a:gd name="connsiteY25" fmla="*/ 1541878 h 2606168"/>
              <a:gd name="connsiteX26" fmla="*/ 3565704 w 4319459"/>
              <a:gd name="connsiteY26" fmla="*/ 1552203 h 2606168"/>
              <a:gd name="connsiteX27" fmla="*/ 3679284 w 4319459"/>
              <a:gd name="connsiteY27" fmla="*/ 1727729 h 2606168"/>
              <a:gd name="connsiteX28" fmla="*/ 3792863 w 4319459"/>
              <a:gd name="connsiteY28" fmla="*/ 1920464 h 2606168"/>
              <a:gd name="connsiteX29" fmla="*/ 3920210 w 4319459"/>
              <a:gd name="connsiteY29" fmla="*/ 1972090 h 2606168"/>
              <a:gd name="connsiteX30" fmla="*/ 4002813 w 4319459"/>
              <a:gd name="connsiteY30" fmla="*/ 2123524 h 2606168"/>
              <a:gd name="connsiteX31" fmla="*/ 4112951 w 4319459"/>
              <a:gd name="connsiteY31" fmla="*/ 1944556 h 2606168"/>
              <a:gd name="connsiteX32" fmla="*/ 4219646 w 4319459"/>
              <a:gd name="connsiteY32" fmla="*/ 2595036 h 2606168"/>
              <a:gd name="connsiteX33" fmla="*/ 4319459 w 4319459"/>
              <a:gd name="connsiteY33" fmla="*/ 2340350 h 2606168"/>
              <a:gd name="connsiteX0" fmla="*/ 0 w 4319459"/>
              <a:gd name="connsiteY0" fmla="*/ 764056 h 2606168"/>
              <a:gd name="connsiteX1" fmla="*/ 92929 w 4319459"/>
              <a:gd name="connsiteY1" fmla="*/ 1232126 h 2606168"/>
              <a:gd name="connsiteX2" fmla="*/ 223717 w 4319459"/>
              <a:gd name="connsiteY2" fmla="*/ 1280310 h 2606168"/>
              <a:gd name="connsiteX3" fmla="*/ 316646 w 4319459"/>
              <a:gd name="connsiteY3" fmla="*/ 1531553 h 2606168"/>
              <a:gd name="connsiteX4" fmla="*/ 423342 w 4319459"/>
              <a:gd name="connsiteY4" fmla="*/ 585088 h 2606168"/>
              <a:gd name="connsiteX5" fmla="*/ 533479 w 4319459"/>
              <a:gd name="connsiteY5" fmla="*/ 729639 h 2606168"/>
              <a:gd name="connsiteX6" fmla="*/ 647059 w 4319459"/>
              <a:gd name="connsiteY6" fmla="*/ 0 h 2606168"/>
              <a:gd name="connsiteX7" fmla="*/ 857008 w 4319459"/>
              <a:gd name="connsiteY7" fmla="*/ 1235568 h 2606168"/>
              <a:gd name="connsiteX8" fmla="*/ 963704 w 4319459"/>
              <a:gd name="connsiteY8" fmla="*/ 536904 h 2606168"/>
              <a:gd name="connsiteX9" fmla="*/ 1070400 w 4319459"/>
              <a:gd name="connsiteY9" fmla="*/ 702106 h 2606168"/>
              <a:gd name="connsiteX10" fmla="*/ 1173654 w 4319459"/>
              <a:gd name="connsiteY10" fmla="*/ 743406 h 2606168"/>
              <a:gd name="connsiteX11" fmla="*/ 1404254 w 4319459"/>
              <a:gd name="connsiteY11" fmla="*/ 1617596 h 2606168"/>
              <a:gd name="connsiteX12" fmla="*/ 1541926 w 4319459"/>
              <a:gd name="connsiteY12" fmla="*/ 1693313 h 2606168"/>
              <a:gd name="connsiteX13" fmla="*/ 1614204 w 4319459"/>
              <a:gd name="connsiteY13" fmla="*/ 1404211 h 2606168"/>
              <a:gd name="connsiteX14" fmla="*/ 1717458 w 4319459"/>
              <a:gd name="connsiteY14" fmla="*/ 2006507 h 2606168"/>
              <a:gd name="connsiteX15" fmla="*/ 1937733 w 4319459"/>
              <a:gd name="connsiteY15" fmla="*/ 619505 h 2606168"/>
              <a:gd name="connsiteX16" fmla="*/ 2047871 w 4319459"/>
              <a:gd name="connsiteY16" fmla="*/ 1108225 h 2606168"/>
              <a:gd name="connsiteX17" fmla="*/ 2161450 w 4319459"/>
              <a:gd name="connsiteY17" fmla="*/ 795031 h 2606168"/>
              <a:gd name="connsiteX18" fmla="*/ 2275030 w 4319459"/>
              <a:gd name="connsiteY18" fmla="*/ 1497136 h 2606168"/>
              <a:gd name="connsiteX19" fmla="*/ 2599401 w 4319459"/>
              <a:gd name="connsiteY19" fmla="*/ 2601920 h 2606168"/>
              <a:gd name="connsiteX20" fmla="*/ 2832600 w 4319459"/>
              <a:gd name="connsiteY20" fmla="*/ 2581268 h 2606168"/>
              <a:gd name="connsiteX21" fmla="*/ 3028784 w 4319459"/>
              <a:gd name="connsiteY21" fmla="*/ 2164825 h 2606168"/>
              <a:gd name="connsiteX22" fmla="*/ 3149247 w 4319459"/>
              <a:gd name="connsiteY22" fmla="*/ 2237100 h 2606168"/>
              <a:gd name="connsiteX23" fmla="*/ 3355755 w 4319459"/>
              <a:gd name="connsiteY23" fmla="*/ 1617596 h 2606168"/>
              <a:gd name="connsiteX24" fmla="*/ 3459009 w 4319459"/>
              <a:gd name="connsiteY24" fmla="*/ 1504020 h 2606168"/>
              <a:gd name="connsiteX25" fmla="*/ 3527845 w 4319459"/>
              <a:gd name="connsiteY25" fmla="*/ 1541878 h 2606168"/>
              <a:gd name="connsiteX26" fmla="*/ 3565704 w 4319459"/>
              <a:gd name="connsiteY26" fmla="*/ 1552203 h 2606168"/>
              <a:gd name="connsiteX27" fmla="*/ 3679284 w 4319459"/>
              <a:gd name="connsiteY27" fmla="*/ 1727729 h 2606168"/>
              <a:gd name="connsiteX28" fmla="*/ 3792863 w 4319459"/>
              <a:gd name="connsiteY28" fmla="*/ 1920464 h 2606168"/>
              <a:gd name="connsiteX29" fmla="*/ 3920210 w 4319459"/>
              <a:gd name="connsiteY29" fmla="*/ 1972090 h 2606168"/>
              <a:gd name="connsiteX30" fmla="*/ 4002813 w 4319459"/>
              <a:gd name="connsiteY30" fmla="*/ 2123524 h 2606168"/>
              <a:gd name="connsiteX31" fmla="*/ 4112951 w 4319459"/>
              <a:gd name="connsiteY31" fmla="*/ 1944556 h 2606168"/>
              <a:gd name="connsiteX32" fmla="*/ 4219646 w 4319459"/>
              <a:gd name="connsiteY32" fmla="*/ 2595036 h 2606168"/>
              <a:gd name="connsiteX33" fmla="*/ 4319459 w 4319459"/>
              <a:gd name="connsiteY33" fmla="*/ 2340350 h 2606168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504020 h 2700307"/>
              <a:gd name="connsiteX25" fmla="*/ 3527845 w 4319459"/>
              <a:gd name="connsiteY25" fmla="*/ 1541878 h 2700307"/>
              <a:gd name="connsiteX26" fmla="*/ 3565704 w 4319459"/>
              <a:gd name="connsiteY26" fmla="*/ 1552203 h 2700307"/>
              <a:gd name="connsiteX27" fmla="*/ 3679284 w 4319459"/>
              <a:gd name="connsiteY27" fmla="*/ 1727729 h 2700307"/>
              <a:gd name="connsiteX28" fmla="*/ 3792863 w 4319459"/>
              <a:gd name="connsiteY28" fmla="*/ 1920464 h 2700307"/>
              <a:gd name="connsiteX29" fmla="*/ 3920210 w 4319459"/>
              <a:gd name="connsiteY29" fmla="*/ 1972090 h 2700307"/>
              <a:gd name="connsiteX30" fmla="*/ 4002813 w 4319459"/>
              <a:gd name="connsiteY30" fmla="*/ 2123524 h 2700307"/>
              <a:gd name="connsiteX31" fmla="*/ 4112951 w 4319459"/>
              <a:gd name="connsiteY31" fmla="*/ 1944556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27845 w 4319459"/>
              <a:gd name="connsiteY25" fmla="*/ 1541878 h 2700307"/>
              <a:gd name="connsiteX26" fmla="*/ 3565704 w 4319459"/>
              <a:gd name="connsiteY26" fmla="*/ 1552203 h 2700307"/>
              <a:gd name="connsiteX27" fmla="*/ 3679284 w 4319459"/>
              <a:gd name="connsiteY27" fmla="*/ 1727729 h 2700307"/>
              <a:gd name="connsiteX28" fmla="*/ 3792863 w 4319459"/>
              <a:gd name="connsiteY28" fmla="*/ 1920464 h 2700307"/>
              <a:gd name="connsiteX29" fmla="*/ 3920210 w 4319459"/>
              <a:gd name="connsiteY29" fmla="*/ 1972090 h 2700307"/>
              <a:gd name="connsiteX30" fmla="*/ 4002813 w 4319459"/>
              <a:gd name="connsiteY30" fmla="*/ 2123524 h 2700307"/>
              <a:gd name="connsiteX31" fmla="*/ 4112951 w 4319459"/>
              <a:gd name="connsiteY31" fmla="*/ 1944556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65704 w 4319459"/>
              <a:gd name="connsiteY25" fmla="*/ 1552203 h 2700307"/>
              <a:gd name="connsiteX26" fmla="*/ 3679284 w 4319459"/>
              <a:gd name="connsiteY26" fmla="*/ 1727729 h 2700307"/>
              <a:gd name="connsiteX27" fmla="*/ 3792863 w 4319459"/>
              <a:gd name="connsiteY27" fmla="*/ 1920464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792863 w 4319459"/>
              <a:gd name="connsiteY27" fmla="*/ 1920464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4002813 w 4319459"/>
              <a:gd name="connsiteY29" fmla="*/ 2123524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112951 w 4319459"/>
              <a:gd name="connsiteY30" fmla="*/ 1944556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243856 w 4319459"/>
              <a:gd name="connsiteY30" fmla="*/ 1780492 h 2700307"/>
              <a:gd name="connsiteX31" fmla="*/ 4219646 w 4319459"/>
              <a:gd name="connsiteY31" fmla="*/ 2595036 h 2700307"/>
              <a:gd name="connsiteX32" fmla="*/ 4319459 w 4319459"/>
              <a:gd name="connsiteY32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120883 w 4319459"/>
              <a:gd name="connsiteY30" fmla="*/ 2001773 h 2700307"/>
              <a:gd name="connsiteX31" fmla="*/ 4243856 w 4319459"/>
              <a:gd name="connsiteY31" fmla="*/ 1780492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319459"/>
              <a:gd name="connsiteY0" fmla="*/ 764056 h 2700307"/>
              <a:gd name="connsiteX1" fmla="*/ 92929 w 4319459"/>
              <a:gd name="connsiteY1" fmla="*/ 1232126 h 2700307"/>
              <a:gd name="connsiteX2" fmla="*/ 223717 w 4319459"/>
              <a:gd name="connsiteY2" fmla="*/ 1280310 h 2700307"/>
              <a:gd name="connsiteX3" fmla="*/ 316646 w 4319459"/>
              <a:gd name="connsiteY3" fmla="*/ 1531553 h 2700307"/>
              <a:gd name="connsiteX4" fmla="*/ 423342 w 4319459"/>
              <a:gd name="connsiteY4" fmla="*/ 585088 h 2700307"/>
              <a:gd name="connsiteX5" fmla="*/ 533479 w 4319459"/>
              <a:gd name="connsiteY5" fmla="*/ 729639 h 2700307"/>
              <a:gd name="connsiteX6" fmla="*/ 647059 w 4319459"/>
              <a:gd name="connsiteY6" fmla="*/ 0 h 2700307"/>
              <a:gd name="connsiteX7" fmla="*/ 857008 w 4319459"/>
              <a:gd name="connsiteY7" fmla="*/ 1235568 h 2700307"/>
              <a:gd name="connsiteX8" fmla="*/ 963704 w 4319459"/>
              <a:gd name="connsiteY8" fmla="*/ 536904 h 2700307"/>
              <a:gd name="connsiteX9" fmla="*/ 1070400 w 4319459"/>
              <a:gd name="connsiteY9" fmla="*/ 702106 h 2700307"/>
              <a:gd name="connsiteX10" fmla="*/ 1173654 w 4319459"/>
              <a:gd name="connsiteY10" fmla="*/ 743406 h 2700307"/>
              <a:gd name="connsiteX11" fmla="*/ 1404254 w 4319459"/>
              <a:gd name="connsiteY11" fmla="*/ 1617596 h 2700307"/>
              <a:gd name="connsiteX12" fmla="*/ 1541926 w 4319459"/>
              <a:gd name="connsiteY12" fmla="*/ 1693313 h 2700307"/>
              <a:gd name="connsiteX13" fmla="*/ 1614204 w 4319459"/>
              <a:gd name="connsiteY13" fmla="*/ 1404211 h 2700307"/>
              <a:gd name="connsiteX14" fmla="*/ 1717458 w 4319459"/>
              <a:gd name="connsiteY14" fmla="*/ 2006507 h 2700307"/>
              <a:gd name="connsiteX15" fmla="*/ 1937733 w 4319459"/>
              <a:gd name="connsiteY15" fmla="*/ 619505 h 2700307"/>
              <a:gd name="connsiteX16" fmla="*/ 2047871 w 4319459"/>
              <a:gd name="connsiteY16" fmla="*/ 1108225 h 2700307"/>
              <a:gd name="connsiteX17" fmla="*/ 2161450 w 4319459"/>
              <a:gd name="connsiteY17" fmla="*/ 795031 h 2700307"/>
              <a:gd name="connsiteX18" fmla="*/ 2275030 w 4319459"/>
              <a:gd name="connsiteY18" fmla="*/ 1497136 h 2700307"/>
              <a:gd name="connsiteX19" fmla="*/ 2599401 w 4319459"/>
              <a:gd name="connsiteY19" fmla="*/ 2601920 h 2700307"/>
              <a:gd name="connsiteX20" fmla="*/ 2826367 w 4319459"/>
              <a:gd name="connsiteY20" fmla="*/ 2696720 h 2700307"/>
              <a:gd name="connsiteX21" fmla="*/ 3028784 w 4319459"/>
              <a:gd name="connsiteY21" fmla="*/ 2164825 h 2700307"/>
              <a:gd name="connsiteX22" fmla="*/ 3149247 w 4319459"/>
              <a:gd name="connsiteY22" fmla="*/ 2237100 h 2700307"/>
              <a:gd name="connsiteX23" fmla="*/ 3355755 w 4319459"/>
              <a:gd name="connsiteY23" fmla="*/ 1617596 h 2700307"/>
              <a:gd name="connsiteX24" fmla="*/ 3459009 w 4319459"/>
              <a:gd name="connsiteY24" fmla="*/ 1388568 h 2700307"/>
              <a:gd name="connsiteX25" fmla="*/ 3584405 w 4319459"/>
              <a:gd name="connsiteY25" fmla="*/ 1521821 h 2700307"/>
              <a:gd name="connsiteX26" fmla="*/ 3679284 w 4319459"/>
              <a:gd name="connsiteY26" fmla="*/ 1727729 h 2700307"/>
              <a:gd name="connsiteX27" fmla="*/ 3805330 w 4319459"/>
              <a:gd name="connsiteY27" fmla="*/ 1853623 h 2700307"/>
              <a:gd name="connsiteX28" fmla="*/ 3920210 w 4319459"/>
              <a:gd name="connsiteY28" fmla="*/ 1972090 h 2700307"/>
              <a:gd name="connsiteX29" fmla="*/ 3996579 w 4319459"/>
              <a:gd name="connsiteY29" fmla="*/ 2226823 h 2700307"/>
              <a:gd name="connsiteX30" fmla="*/ 4095949 w 4319459"/>
              <a:gd name="connsiteY30" fmla="*/ 1959238 h 2700307"/>
              <a:gd name="connsiteX31" fmla="*/ 4243856 w 4319459"/>
              <a:gd name="connsiteY31" fmla="*/ 1780492 h 2700307"/>
              <a:gd name="connsiteX32" fmla="*/ 4219646 w 4319459"/>
              <a:gd name="connsiteY32" fmla="*/ 2595036 h 2700307"/>
              <a:gd name="connsiteX33" fmla="*/ 4319459 w 4319459"/>
              <a:gd name="connsiteY33" fmla="*/ 2340350 h 2700307"/>
              <a:gd name="connsiteX0" fmla="*/ 0 w 4444131"/>
              <a:gd name="connsiteY0" fmla="*/ 764056 h 2700307"/>
              <a:gd name="connsiteX1" fmla="*/ 92929 w 4444131"/>
              <a:gd name="connsiteY1" fmla="*/ 1232126 h 2700307"/>
              <a:gd name="connsiteX2" fmla="*/ 223717 w 4444131"/>
              <a:gd name="connsiteY2" fmla="*/ 1280310 h 2700307"/>
              <a:gd name="connsiteX3" fmla="*/ 316646 w 4444131"/>
              <a:gd name="connsiteY3" fmla="*/ 1531553 h 2700307"/>
              <a:gd name="connsiteX4" fmla="*/ 423342 w 4444131"/>
              <a:gd name="connsiteY4" fmla="*/ 585088 h 2700307"/>
              <a:gd name="connsiteX5" fmla="*/ 533479 w 4444131"/>
              <a:gd name="connsiteY5" fmla="*/ 729639 h 2700307"/>
              <a:gd name="connsiteX6" fmla="*/ 647059 w 4444131"/>
              <a:gd name="connsiteY6" fmla="*/ 0 h 2700307"/>
              <a:gd name="connsiteX7" fmla="*/ 857008 w 4444131"/>
              <a:gd name="connsiteY7" fmla="*/ 1235568 h 2700307"/>
              <a:gd name="connsiteX8" fmla="*/ 963704 w 4444131"/>
              <a:gd name="connsiteY8" fmla="*/ 536904 h 2700307"/>
              <a:gd name="connsiteX9" fmla="*/ 1070400 w 4444131"/>
              <a:gd name="connsiteY9" fmla="*/ 702106 h 2700307"/>
              <a:gd name="connsiteX10" fmla="*/ 1173654 w 4444131"/>
              <a:gd name="connsiteY10" fmla="*/ 743406 h 2700307"/>
              <a:gd name="connsiteX11" fmla="*/ 1404254 w 4444131"/>
              <a:gd name="connsiteY11" fmla="*/ 1617596 h 2700307"/>
              <a:gd name="connsiteX12" fmla="*/ 1541926 w 4444131"/>
              <a:gd name="connsiteY12" fmla="*/ 1693313 h 2700307"/>
              <a:gd name="connsiteX13" fmla="*/ 1614204 w 4444131"/>
              <a:gd name="connsiteY13" fmla="*/ 1404211 h 2700307"/>
              <a:gd name="connsiteX14" fmla="*/ 1717458 w 4444131"/>
              <a:gd name="connsiteY14" fmla="*/ 2006507 h 2700307"/>
              <a:gd name="connsiteX15" fmla="*/ 1937733 w 4444131"/>
              <a:gd name="connsiteY15" fmla="*/ 619505 h 2700307"/>
              <a:gd name="connsiteX16" fmla="*/ 2047871 w 4444131"/>
              <a:gd name="connsiteY16" fmla="*/ 1108225 h 2700307"/>
              <a:gd name="connsiteX17" fmla="*/ 2161450 w 4444131"/>
              <a:gd name="connsiteY17" fmla="*/ 795031 h 2700307"/>
              <a:gd name="connsiteX18" fmla="*/ 2275030 w 4444131"/>
              <a:gd name="connsiteY18" fmla="*/ 1497136 h 2700307"/>
              <a:gd name="connsiteX19" fmla="*/ 2599401 w 4444131"/>
              <a:gd name="connsiteY19" fmla="*/ 2601920 h 2700307"/>
              <a:gd name="connsiteX20" fmla="*/ 2826367 w 4444131"/>
              <a:gd name="connsiteY20" fmla="*/ 2696720 h 2700307"/>
              <a:gd name="connsiteX21" fmla="*/ 3028784 w 4444131"/>
              <a:gd name="connsiteY21" fmla="*/ 2164825 h 2700307"/>
              <a:gd name="connsiteX22" fmla="*/ 3149247 w 4444131"/>
              <a:gd name="connsiteY22" fmla="*/ 2237100 h 2700307"/>
              <a:gd name="connsiteX23" fmla="*/ 3355755 w 4444131"/>
              <a:gd name="connsiteY23" fmla="*/ 1617596 h 2700307"/>
              <a:gd name="connsiteX24" fmla="*/ 3459009 w 4444131"/>
              <a:gd name="connsiteY24" fmla="*/ 1388568 h 2700307"/>
              <a:gd name="connsiteX25" fmla="*/ 3584405 w 4444131"/>
              <a:gd name="connsiteY25" fmla="*/ 1521821 h 2700307"/>
              <a:gd name="connsiteX26" fmla="*/ 3679284 w 4444131"/>
              <a:gd name="connsiteY26" fmla="*/ 1727729 h 2700307"/>
              <a:gd name="connsiteX27" fmla="*/ 3805330 w 4444131"/>
              <a:gd name="connsiteY27" fmla="*/ 1853623 h 2700307"/>
              <a:gd name="connsiteX28" fmla="*/ 3920210 w 4444131"/>
              <a:gd name="connsiteY28" fmla="*/ 1972090 h 2700307"/>
              <a:gd name="connsiteX29" fmla="*/ 3996579 w 4444131"/>
              <a:gd name="connsiteY29" fmla="*/ 2226823 h 2700307"/>
              <a:gd name="connsiteX30" fmla="*/ 4095949 w 4444131"/>
              <a:gd name="connsiteY30" fmla="*/ 1959238 h 2700307"/>
              <a:gd name="connsiteX31" fmla="*/ 4243856 w 4444131"/>
              <a:gd name="connsiteY31" fmla="*/ 1780492 h 2700307"/>
              <a:gd name="connsiteX32" fmla="*/ 4219646 w 4444131"/>
              <a:gd name="connsiteY32" fmla="*/ 2595036 h 2700307"/>
              <a:gd name="connsiteX33" fmla="*/ 4444131 w 4444131"/>
              <a:gd name="connsiteY33" fmla="*/ 2309968 h 2700307"/>
              <a:gd name="connsiteX0" fmla="*/ 0 w 4444131"/>
              <a:gd name="connsiteY0" fmla="*/ 764056 h 2700307"/>
              <a:gd name="connsiteX1" fmla="*/ 92929 w 4444131"/>
              <a:gd name="connsiteY1" fmla="*/ 1232126 h 2700307"/>
              <a:gd name="connsiteX2" fmla="*/ 223717 w 4444131"/>
              <a:gd name="connsiteY2" fmla="*/ 1280310 h 2700307"/>
              <a:gd name="connsiteX3" fmla="*/ 316646 w 4444131"/>
              <a:gd name="connsiteY3" fmla="*/ 1531553 h 2700307"/>
              <a:gd name="connsiteX4" fmla="*/ 423342 w 4444131"/>
              <a:gd name="connsiteY4" fmla="*/ 585088 h 2700307"/>
              <a:gd name="connsiteX5" fmla="*/ 533479 w 4444131"/>
              <a:gd name="connsiteY5" fmla="*/ 729639 h 2700307"/>
              <a:gd name="connsiteX6" fmla="*/ 647059 w 4444131"/>
              <a:gd name="connsiteY6" fmla="*/ 0 h 2700307"/>
              <a:gd name="connsiteX7" fmla="*/ 857008 w 4444131"/>
              <a:gd name="connsiteY7" fmla="*/ 1235568 h 2700307"/>
              <a:gd name="connsiteX8" fmla="*/ 963704 w 4444131"/>
              <a:gd name="connsiteY8" fmla="*/ 536904 h 2700307"/>
              <a:gd name="connsiteX9" fmla="*/ 1070400 w 4444131"/>
              <a:gd name="connsiteY9" fmla="*/ 702106 h 2700307"/>
              <a:gd name="connsiteX10" fmla="*/ 1173654 w 4444131"/>
              <a:gd name="connsiteY10" fmla="*/ 743406 h 2700307"/>
              <a:gd name="connsiteX11" fmla="*/ 1404254 w 4444131"/>
              <a:gd name="connsiteY11" fmla="*/ 1617596 h 2700307"/>
              <a:gd name="connsiteX12" fmla="*/ 1541926 w 4444131"/>
              <a:gd name="connsiteY12" fmla="*/ 1693313 h 2700307"/>
              <a:gd name="connsiteX13" fmla="*/ 1614204 w 4444131"/>
              <a:gd name="connsiteY13" fmla="*/ 1404211 h 2700307"/>
              <a:gd name="connsiteX14" fmla="*/ 1717458 w 4444131"/>
              <a:gd name="connsiteY14" fmla="*/ 2006507 h 2700307"/>
              <a:gd name="connsiteX15" fmla="*/ 1937733 w 4444131"/>
              <a:gd name="connsiteY15" fmla="*/ 619505 h 2700307"/>
              <a:gd name="connsiteX16" fmla="*/ 2047871 w 4444131"/>
              <a:gd name="connsiteY16" fmla="*/ 1108225 h 2700307"/>
              <a:gd name="connsiteX17" fmla="*/ 2161450 w 4444131"/>
              <a:gd name="connsiteY17" fmla="*/ 795031 h 2700307"/>
              <a:gd name="connsiteX18" fmla="*/ 2275030 w 4444131"/>
              <a:gd name="connsiteY18" fmla="*/ 1497136 h 2700307"/>
              <a:gd name="connsiteX19" fmla="*/ 2599401 w 4444131"/>
              <a:gd name="connsiteY19" fmla="*/ 2601920 h 2700307"/>
              <a:gd name="connsiteX20" fmla="*/ 2826367 w 4444131"/>
              <a:gd name="connsiteY20" fmla="*/ 2696720 h 2700307"/>
              <a:gd name="connsiteX21" fmla="*/ 3028784 w 4444131"/>
              <a:gd name="connsiteY21" fmla="*/ 2164825 h 2700307"/>
              <a:gd name="connsiteX22" fmla="*/ 3149247 w 4444131"/>
              <a:gd name="connsiteY22" fmla="*/ 2237100 h 2700307"/>
              <a:gd name="connsiteX23" fmla="*/ 3355755 w 4444131"/>
              <a:gd name="connsiteY23" fmla="*/ 1617596 h 2700307"/>
              <a:gd name="connsiteX24" fmla="*/ 3459009 w 4444131"/>
              <a:gd name="connsiteY24" fmla="*/ 1388568 h 2700307"/>
              <a:gd name="connsiteX25" fmla="*/ 3584405 w 4444131"/>
              <a:gd name="connsiteY25" fmla="*/ 1521821 h 2700307"/>
              <a:gd name="connsiteX26" fmla="*/ 3679284 w 4444131"/>
              <a:gd name="connsiteY26" fmla="*/ 1727729 h 2700307"/>
              <a:gd name="connsiteX27" fmla="*/ 3805330 w 4444131"/>
              <a:gd name="connsiteY27" fmla="*/ 1853623 h 2700307"/>
              <a:gd name="connsiteX28" fmla="*/ 3920210 w 4444131"/>
              <a:gd name="connsiteY28" fmla="*/ 1972090 h 2700307"/>
              <a:gd name="connsiteX29" fmla="*/ 3996579 w 4444131"/>
              <a:gd name="connsiteY29" fmla="*/ 2226823 h 2700307"/>
              <a:gd name="connsiteX30" fmla="*/ 4095949 w 4444131"/>
              <a:gd name="connsiteY30" fmla="*/ 1959238 h 2700307"/>
              <a:gd name="connsiteX31" fmla="*/ 4243856 w 4444131"/>
              <a:gd name="connsiteY31" fmla="*/ 1780492 h 2700307"/>
              <a:gd name="connsiteX32" fmla="*/ 4325616 w 4444131"/>
              <a:gd name="connsiteY32" fmla="*/ 2157534 h 2700307"/>
              <a:gd name="connsiteX33" fmla="*/ 4444131 w 4444131"/>
              <a:gd name="connsiteY33" fmla="*/ 2309968 h 2700307"/>
              <a:gd name="connsiteX0" fmla="*/ 0 w 4431663"/>
              <a:gd name="connsiteY0" fmla="*/ 648604 h 2700307"/>
              <a:gd name="connsiteX1" fmla="*/ 80461 w 4431663"/>
              <a:gd name="connsiteY1" fmla="*/ 1232126 h 2700307"/>
              <a:gd name="connsiteX2" fmla="*/ 211249 w 4431663"/>
              <a:gd name="connsiteY2" fmla="*/ 1280310 h 2700307"/>
              <a:gd name="connsiteX3" fmla="*/ 304178 w 4431663"/>
              <a:gd name="connsiteY3" fmla="*/ 1531553 h 2700307"/>
              <a:gd name="connsiteX4" fmla="*/ 410874 w 4431663"/>
              <a:gd name="connsiteY4" fmla="*/ 585088 h 2700307"/>
              <a:gd name="connsiteX5" fmla="*/ 521011 w 4431663"/>
              <a:gd name="connsiteY5" fmla="*/ 729639 h 2700307"/>
              <a:gd name="connsiteX6" fmla="*/ 634591 w 4431663"/>
              <a:gd name="connsiteY6" fmla="*/ 0 h 2700307"/>
              <a:gd name="connsiteX7" fmla="*/ 844540 w 4431663"/>
              <a:gd name="connsiteY7" fmla="*/ 1235568 h 2700307"/>
              <a:gd name="connsiteX8" fmla="*/ 951236 w 4431663"/>
              <a:gd name="connsiteY8" fmla="*/ 536904 h 2700307"/>
              <a:gd name="connsiteX9" fmla="*/ 1057932 w 4431663"/>
              <a:gd name="connsiteY9" fmla="*/ 702106 h 2700307"/>
              <a:gd name="connsiteX10" fmla="*/ 1161186 w 4431663"/>
              <a:gd name="connsiteY10" fmla="*/ 743406 h 2700307"/>
              <a:gd name="connsiteX11" fmla="*/ 1391786 w 4431663"/>
              <a:gd name="connsiteY11" fmla="*/ 1617596 h 2700307"/>
              <a:gd name="connsiteX12" fmla="*/ 1529458 w 4431663"/>
              <a:gd name="connsiteY12" fmla="*/ 1693313 h 2700307"/>
              <a:gd name="connsiteX13" fmla="*/ 1601736 w 4431663"/>
              <a:gd name="connsiteY13" fmla="*/ 1404211 h 2700307"/>
              <a:gd name="connsiteX14" fmla="*/ 1704990 w 4431663"/>
              <a:gd name="connsiteY14" fmla="*/ 2006507 h 2700307"/>
              <a:gd name="connsiteX15" fmla="*/ 1925265 w 4431663"/>
              <a:gd name="connsiteY15" fmla="*/ 619505 h 2700307"/>
              <a:gd name="connsiteX16" fmla="*/ 2035403 w 4431663"/>
              <a:gd name="connsiteY16" fmla="*/ 1108225 h 2700307"/>
              <a:gd name="connsiteX17" fmla="*/ 2148982 w 4431663"/>
              <a:gd name="connsiteY17" fmla="*/ 795031 h 2700307"/>
              <a:gd name="connsiteX18" fmla="*/ 2262562 w 4431663"/>
              <a:gd name="connsiteY18" fmla="*/ 1497136 h 2700307"/>
              <a:gd name="connsiteX19" fmla="*/ 2586933 w 4431663"/>
              <a:gd name="connsiteY19" fmla="*/ 2601920 h 2700307"/>
              <a:gd name="connsiteX20" fmla="*/ 2813899 w 4431663"/>
              <a:gd name="connsiteY20" fmla="*/ 2696720 h 2700307"/>
              <a:gd name="connsiteX21" fmla="*/ 3016316 w 4431663"/>
              <a:gd name="connsiteY21" fmla="*/ 2164825 h 2700307"/>
              <a:gd name="connsiteX22" fmla="*/ 3136779 w 4431663"/>
              <a:gd name="connsiteY22" fmla="*/ 2237100 h 2700307"/>
              <a:gd name="connsiteX23" fmla="*/ 3343287 w 4431663"/>
              <a:gd name="connsiteY23" fmla="*/ 1617596 h 2700307"/>
              <a:gd name="connsiteX24" fmla="*/ 3446541 w 4431663"/>
              <a:gd name="connsiteY24" fmla="*/ 1388568 h 2700307"/>
              <a:gd name="connsiteX25" fmla="*/ 3571937 w 4431663"/>
              <a:gd name="connsiteY25" fmla="*/ 1521821 h 2700307"/>
              <a:gd name="connsiteX26" fmla="*/ 3666816 w 4431663"/>
              <a:gd name="connsiteY26" fmla="*/ 1727729 h 2700307"/>
              <a:gd name="connsiteX27" fmla="*/ 3792862 w 4431663"/>
              <a:gd name="connsiteY27" fmla="*/ 1853623 h 2700307"/>
              <a:gd name="connsiteX28" fmla="*/ 3907742 w 4431663"/>
              <a:gd name="connsiteY28" fmla="*/ 1972090 h 2700307"/>
              <a:gd name="connsiteX29" fmla="*/ 3984111 w 4431663"/>
              <a:gd name="connsiteY29" fmla="*/ 2226823 h 2700307"/>
              <a:gd name="connsiteX30" fmla="*/ 4083481 w 4431663"/>
              <a:gd name="connsiteY30" fmla="*/ 1959238 h 2700307"/>
              <a:gd name="connsiteX31" fmla="*/ 4231388 w 4431663"/>
              <a:gd name="connsiteY31" fmla="*/ 1780492 h 2700307"/>
              <a:gd name="connsiteX32" fmla="*/ 4313148 w 4431663"/>
              <a:gd name="connsiteY32" fmla="*/ 2157534 h 2700307"/>
              <a:gd name="connsiteX33" fmla="*/ 4431663 w 4431663"/>
              <a:gd name="connsiteY33" fmla="*/ 2309968 h 2700307"/>
              <a:gd name="connsiteX0" fmla="*/ 0 w 4431663"/>
              <a:gd name="connsiteY0" fmla="*/ 648604 h 2700307"/>
              <a:gd name="connsiteX1" fmla="*/ 80461 w 4431663"/>
              <a:gd name="connsiteY1" fmla="*/ 1232126 h 2700307"/>
              <a:gd name="connsiteX2" fmla="*/ 211249 w 4431663"/>
              <a:gd name="connsiteY2" fmla="*/ 1280310 h 2700307"/>
              <a:gd name="connsiteX3" fmla="*/ 304178 w 4431663"/>
              <a:gd name="connsiteY3" fmla="*/ 1531553 h 2700307"/>
              <a:gd name="connsiteX4" fmla="*/ 410874 w 4431663"/>
              <a:gd name="connsiteY4" fmla="*/ 585088 h 2700307"/>
              <a:gd name="connsiteX5" fmla="*/ 521011 w 4431663"/>
              <a:gd name="connsiteY5" fmla="*/ 729639 h 2700307"/>
              <a:gd name="connsiteX6" fmla="*/ 634591 w 4431663"/>
              <a:gd name="connsiteY6" fmla="*/ 0 h 2700307"/>
              <a:gd name="connsiteX7" fmla="*/ 844540 w 4431663"/>
              <a:gd name="connsiteY7" fmla="*/ 1235568 h 2700307"/>
              <a:gd name="connsiteX8" fmla="*/ 951236 w 4431663"/>
              <a:gd name="connsiteY8" fmla="*/ 536904 h 2700307"/>
              <a:gd name="connsiteX9" fmla="*/ 1057932 w 4431663"/>
              <a:gd name="connsiteY9" fmla="*/ 702106 h 2700307"/>
              <a:gd name="connsiteX10" fmla="*/ 1167420 w 4431663"/>
              <a:gd name="connsiteY10" fmla="*/ 713023 h 2700307"/>
              <a:gd name="connsiteX11" fmla="*/ 1391786 w 4431663"/>
              <a:gd name="connsiteY11" fmla="*/ 1617596 h 2700307"/>
              <a:gd name="connsiteX12" fmla="*/ 1529458 w 4431663"/>
              <a:gd name="connsiteY12" fmla="*/ 1693313 h 2700307"/>
              <a:gd name="connsiteX13" fmla="*/ 1601736 w 4431663"/>
              <a:gd name="connsiteY13" fmla="*/ 1404211 h 2700307"/>
              <a:gd name="connsiteX14" fmla="*/ 1704990 w 4431663"/>
              <a:gd name="connsiteY14" fmla="*/ 2006507 h 2700307"/>
              <a:gd name="connsiteX15" fmla="*/ 1925265 w 4431663"/>
              <a:gd name="connsiteY15" fmla="*/ 619505 h 2700307"/>
              <a:gd name="connsiteX16" fmla="*/ 2035403 w 4431663"/>
              <a:gd name="connsiteY16" fmla="*/ 1108225 h 2700307"/>
              <a:gd name="connsiteX17" fmla="*/ 2148982 w 4431663"/>
              <a:gd name="connsiteY17" fmla="*/ 795031 h 2700307"/>
              <a:gd name="connsiteX18" fmla="*/ 2262562 w 4431663"/>
              <a:gd name="connsiteY18" fmla="*/ 1497136 h 2700307"/>
              <a:gd name="connsiteX19" fmla="*/ 2586933 w 4431663"/>
              <a:gd name="connsiteY19" fmla="*/ 2601920 h 2700307"/>
              <a:gd name="connsiteX20" fmla="*/ 2813899 w 4431663"/>
              <a:gd name="connsiteY20" fmla="*/ 2696720 h 2700307"/>
              <a:gd name="connsiteX21" fmla="*/ 3016316 w 4431663"/>
              <a:gd name="connsiteY21" fmla="*/ 2164825 h 2700307"/>
              <a:gd name="connsiteX22" fmla="*/ 3136779 w 4431663"/>
              <a:gd name="connsiteY22" fmla="*/ 2237100 h 2700307"/>
              <a:gd name="connsiteX23" fmla="*/ 3343287 w 4431663"/>
              <a:gd name="connsiteY23" fmla="*/ 1617596 h 2700307"/>
              <a:gd name="connsiteX24" fmla="*/ 3446541 w 4431663"/>
              <a:gd name="connsiteY24" fmla="*/ 1388568 h 2700307"/>
              <a:gd name="connsiteX25" fmla="*/ 3571937 w 4431663"/>
              <a:gd name="connsiteY25" fmla="*/ 1521821 h 2700307"/>
              <a:gd name="connsiteX26" fmla="*/ 3666816 w 4431663"/>
              <a:gd name="connsiteY26" fmla="*/ 1727729 h 2700307"/>
              <a:gd name="connsiteX27" fmla="*/ 3792862 w 4431663"/>
              <a:gd name="connsiteY27" fmla="*/ 1853623 h 2700307"/>
              <a:gd name="connsiteX28" fmla="*/ 3907742 w 4431663"/>
              <a:gd name="connsiteY28" fmla="*/ 1972090 h 2700307"/>
              <a:gd name="connsiteX29" fmla="*/ 3984111 w 4431663"/>
              <a:gd name="connsiteY29" fmla="*/ 2226823 h 2700307"/>
              <a:gd name="connsiteX30" fmla="*/ 4083481 w 4431663"/>
              <a:gd name="connsiteY30" fmla="*/ 1959238 h 2700307"/>
              <a:gd name="connsiteX31" fmla="*/ 4231388 w 4431663"/>
              <a:gd name="connsiteY31" fmla="*/ 1780492 h 2700307"/>
              <a:gd name="connsiteX32" fmla="*/ 4313148 w 4431663"/>
              <a:gd name="connsiteY32" fmla="*/ 2157534 h 2700307"/>
              <a:gd name="connsiteX33" fmla="*/ 4431663 w 4431663"/>
              <a:gd name="connsiteY33" fmla="*/ 2309968 h 2700307"/>
              <a:gd name="connsiteX0" fmla="*/ 0 w 4431663"/>
              <a:gd name="connsiteY0" fmla="*/ 648604 h 2671042"/>
              <a:gd name="connsiteX1" fmla="*/ 80461 w 4431663"/>
              <a:gd name="connsiteY1" fmla="*/ 1232126 h 2671042"/>
              <a:gd name="connsiteX2" fmla="*/ 211249 w 4431663"/>
              <a:gd name="connsiteY2" fmla="*/ 1280310 h 2671042"/>
              <a:gd name="connsiteX3" fmla="*/ 304178 w 4431663"/>
              <a:gd name="connsiteY3" fmla="*/ 1531553 h 2671042"/>
              <a:gd name="connsiteX4" fmla="*/ 410874 w 4431663"/>
              <a:gd name="connsiteY4" fmla="*/ 585088 h 2671042"/>
              <a:gd name="connsiteX5" fmla="*/ 521011 w 4431663"/>
              <a:gd name="connsiteY5" fmla="*/ 729639 h 2671042"/>
              <a:gd name="connsiteX6" fmla="*/ 634591 w 4431663"/>
              <a:gd name="connsiteY6" fmla="*/ 0 h 2671042"/>
              <a:gd name="connsiteX7" fmla="*/ 844540 w 4431663"/>
              <a:gd name="connsiteY7" fmla="*/ 1235568 h 2671042"/>
              <a:gd name="connsiteX8" fmla="*/ 951236 w 4431663"/>
              <a:gd name="connsiteY8" fmla="*/ 536904 h 2671042"/>
              <a:gd name="connsiteX9" fmla="*/ 1057932 w 4431663"/>
              <a:gd name="connsiteY9" fmla="*/ 702106 h 2671042"/>
              <a:gd name="connsiteX10" fmla="*/ 1167420 w 4431663"/>
              <a:gd name="connsiteY10" fmla="*/ 713023 h 2671042"/>
              <a:gd name="connsiteX11" fmla="*/ 1391786 w 4431663"/>
              <a:gd name="connsiteY11" fmla="*/ 1617596 h 2671042"/>
              <a:gd name="connsiteX12" fmla="*/ 1529458 w 4431663"/>
              <a:gd name="connsiteY12" fmla="*/ 1693313 h 2671042"/>
              <a:gd name="connsiteX13" fmla="*/ 1601736 w 4431663"/>
              <a:gd name="connsiteY13" fmla="*/ 1404211 h 2671042"/>
              <a:gd name="connsiteX14" fmla="*/ 1704990 w 4431663"/>
              <a:gd name="connsiteY14" fmla="*/ 2006507 h 2671042"/>
              <a:gd name="connsiteX15" fmla="*/ 1925265 w 4431663"/>
              <a:gd name="connsiteY15" fmla="*/ 619505 h 2671042"/>
              <a:gd name="connsiteX16" fmla="*/ 2035403 w 4431663"/>
              <a:gd name="connsiteY16" fmla="*/ 1108225 h 2671042"/>
              <a:gd name="connsiteX17" fmla="*/ 2148982 w 4431663"/>
              <a:gd name="connsiteY17" fmla="*/ 795031 h 2671042"/>
              <a:gd name="connsiteX18" fmla="*/ 2262562 w 4431663"/>
              <a:gd name="connsiteY18" fmla="*/ 1497136 h 2671042"/>
              <a:gd name="connsiteX19" fmla="*/ 2586933 w 4431663"/>
              <a:gd name="connsiteY19" fmla="*/ 2601920 h 2671042"/>
              <a:gd name="connsiteX20" fmla="*/ 2795199 w 4431663"/>
              <a:gd name="connsiteY20" fmla="*/ 2666338 h 2671042"/>
              <a:gd name="connsiteX21" fmla="*/ 3016316 w 4431663"/>
              <a:gd name="connsiteY21" fmla="*/ 2164825 h 2671042"/>
              <a:gd name="connsiteX22" fmla="*/ 3136779 w 4431663"/>
              <a:gd name="connsiteY22" fmla="*/ 2237100 h 2671042"/>
              <a:gd name="connsiteX23" fmla="*/ 3343287 w 4431663"/>
              <a:gd name="connsiteY23" fmla="*/ 1617596 h 2671042"/>
              <a:gd name="connsiteX24" fmla="*/ 3446541 w 4431663"/>
              <a:gd name="connsiteY24" fmla="*/ 1388568 h 2671042"/>
              <a:gd name="connsiteX25" fmla="*/ 3571937 w 4431663"/>
              <a:gd name="connsiteY25" fmla="*/ 1521821 h 2671042"/>
              <a:gd name="connsiteX26" fmla="*/ 3666816 w 4431663"/>
              <a:gd name="connsiteY26" fmla="*/ 1727729 h 2671042"/>
              <a:gd name="connsiteX27" fmla="*/ 3792862 w 4431663"/>
              <a:gd name="connsiteY27" fmla="*/ 1853623 h 2671042"/>
              <a:gd name="connsiteX28" fmla="*/ 3907742 w 4431663"/>
              <a:gd name="connsiteY28" fmla="*/ 1972090 h 2671042"/>
              <a:gd name="connsiteX29" fmla="*/ 3984111 w 4431663"/>
              <a:gd name="connsiteY29" fmla="*/ 2226823 h 2671042"/>
              <a:gd name="connsiteX30" fmla="*/ 4083481 w 4431663"/>
              <a:gd name="connsiteY30" fmla="*/ 1959238 h 2671042"/>
              <a:gd name="connsiteX31" fmla="*/ 4231388 w 4431663"/>
              <a:gd name="connsiteY31" fmla="*/ 1780492 h 2671042"/>
              <a:gd name="connsiteX32" fmla="*/ 4313148 w 4431663"/>
              <a:gd name="connsiteY32" fmla="*/ 2157534 h 2671042"/>
              <a:gd name="connsiteX33" fmla="*/ 4431663 w 4431663"/>
              <a:gd name="connsiteY33" fmla="*/ 2309968 h 267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1663" h="2671042">
                <a:moveTo>
                  <a:pt x="0" y="648604"/>
                </a:moveTo>
                <a:cubicBezTo>
                  <a:pt x="27821" y="839618"/>
                  <a:pt x="43175" y="1094459"/>
                  <a:pt x="80461" y="1232126"/>
                </a:cubicBezTo>
                <a:cubicBezTo>
                  <a:pt x="152165" y="1259659"/>
                  <a:pt x="149297" y="1247614"/>
                  <a:pt x="211249" y="1280310"/>
                </a:cubicBezTo>
                <a:cubicBezTo>
                  <a:pt x="269759" y="1426583"/>
                  <a:pt x="229606" y="1416830"/>
                  <a:pt x="304178" y="1531553"/>
                </a:cubicBezTo>
                <a:cubicBezTo>
                  <a:pt x="337449" y="1415683"/>
                  <a:pt x="374735" y="718740"/>
                  <a:pt x="410874" y="585088"/>
                </a:cubicBezTo>
                <a:cubicBezTo>
                  <a:pt x="447013" y="451436"/>
                  <a:pt x="483725" y="827154"/>
                  <a:pt x="521011" y="729639"/>
                </a:cubicBezTo>
                <a:cubicBezTo>
                  <a:pt x="558297" y="632124"/>
                  <a:pt x="604763" y="135947"/>
                  <a:pt x="634591" y="0"/>
                </a:cubicBezTo>
                <a:cubicBezTo>
                  <a:pt x="698838" y="232314"/>
                  <a:pt x="791766" y="1146084"/>
                  <a:pt x="844540" y="1235568"/>
                </a:cubicBezTo>
                <a:cubicBezTo>
                  <a:pt x="897314" y="1325052"/>
                  <a:pt x="915671" y="625814"/>
                  <a:pt x="951236" y="536904"/>
                </a:cubicBezTo>
                <a:cubicBezTo>
                  <a:pt x="973033" y="578779"/>
                  <a:pt x="1022940" y="667689"/>
                  <a:pt x="1057932" y="702106"/>
                </a:cubicBezTo>
                <a:cubicBezTo>
                  <a:pt x="1120459" y="712431"/>
                  <a:pt x="1108336" y="660250"/>
                  <a:pt x="1167420" y="713023"/>
                </a:cubicBezTo>
                <a:cubicBezTo>
                  <a:pt x="1223062" y="865605"/>
                  <a:pt x="1330407" y="1459278"/>
                  <a:pt x="1391786" y="1617596"/>
                </a:cubicBezTo>
                <a:cubicBezTo>
                  <a:pt x="1480699" y="1710522"/>
                  <a:pt x="1473815" y="1701344"/>
                  <a:pt x="1529458" y="1693313"/>
                </a:cubicBezTo>
                <a:cubicBezTo>
                  <a:pt x="1547241" y="1551056"/>
                  <a:pt x="1572481" y="1352012"/>
                  <a:pt x="1601736" y="1404211"/>
                </a:cubicBezTo>
                <a:cubicBezTo>
                  <a:pt x="1630991" y="1456410"/>
                  <a:pt x="1651069" y="2137291"/>
                  <a:pt x="1704990" y="2006507"/>
                </a:cubicBezTo>
                <a:cubicBezTo>
                  <a:pt x="1758912" y="1875723"/>
                  <a:pt x="1890847" y="789869"/>
                  <a:pt x="1925265" y="619505"/>
                </a:cubicBezTo>
                <a:cubicBezTo>
                  <a:pt x="1973450" y="800193"/>
                  <a:pt x="1998117" y="1078971"/>
                  <a:pt x="2035403" y="1108225"/>
                </a:cubicBezTo>
                <a:cubicBezTo>
                  <a:pt x="2072689" y="1137479"/>
                  <a:pt x="2100796" y="895414"/>
                  <a:pt x="2148982" y="795031"/>
                </a:cubicBezTo>
                <a:cubicBezTo>
                  <a:pt x="2173075" y="945891"/>
                  <a:pt x="2185121" y="968836"/>
                  <a:pt x="2262562" y="1497136"/>
                </a:cubicBezTo>
                <a:cubicBezTo>
                  <a:pt x="2443257" y="2035762"/>
                  <a:pt x="2491136" y="2245131"/>
                  <a:pt x="2586933" y="2601920"/>
                </a:cubicBezTo>
                <a:cubicBezTo>
                  <a:pt x="2720590" y="2611098"/>
                  <a:pt x="2685061" y="2691003"/>
                  <a:pt x="2795199" y="2666338"/>
                </a:cubicBezTo>
                <a:cubicBezTo>
                  <a:pt x="2846826" y="2510888"/>
                  <a:pt x="2959386" y="2236365"/>
                  <a:pt x="3016316" y="2164825"/>
                </a:cubicBezTo>
                <a:cubicBezTo>
                  <a:pt x="3073246" y="2093285"/>
                  <a:pt x="3065075" y="2221612"/>
                  <a:pt x="3136779" y="2237100"/>
                </a:cubicBezTo>
                <a:cubicBezTo>
                  <a:pt x="3191274" y="1946277"/>
                  <a:pt x="3291660" y="1759018"/>
                  <a:pt x="3343287" y="1617596"/>
                </a:cubicBezTo>
                <a:cubicBezTo>
                  <a:pt x="3394914" y="1476174"/>
                  <a:pt x="3408433" y="1404531"/>
                  <a:pt x="3446541" y="1388568"/>
                </a:cubicBezTo>
                <a:cubicBezTo>
                  <a:pt x="3484649" y="1372605"/>
                  <a:pt x="3535225" y="1465294"/>
                  <a:pt x="3571937" y="1521821"/>
                </a:cubicBezTo>
                <a:cubicBezTo>
                  <a:pt x="3608649" y="1578348"/>
                  <a:pt x="3629995" y="1672429"/>
                  <a:pt x="3666816" y="1727729"/>
                </a:cubicBezTo>
                <a:cubicBezTo>
                  <a:pt x="3703637" y="1783029"/>
                  <a:pt x="3752708" y="1812896"/>
                  <a:pt x="3792862" y="1853623"/>
                </a:cubicBezTo>
                <a:cubicBezTo>
                  <a:pt x="3833016" y="1894350"/>
                  <a:pt x="3875867" y="1909890"/>
                  <a:pt x="3907742" y="1972090"/>
                </a:cubicBezTo>
                <a:cubicBezTo>
                  <a:pt x="3939617" y="2034290"/>
                  <a:pt x="3954821" y="2228965"/>
                  <a:pt x="3984111" y="2226823"/>
                </a:cubicBezTo>
                <a:cubicBezTo>
                  <a:pt x="4013401" y="2224681"/>
                  <a:pt x="4042268" y="2033627"/>
                  <a:pt x="4083481" y="1959238"/>
                </a:cubicBezTo>
                <a:cubicBezTo>
                  <a:pt x="4124694" y="1884850"/>
                  <a:pt x="4214928" y="1681615"/>
                  <a:pt x="4231388" y="1780492"/>
                </a:cubicBezTo>
                <a:cubicBezTo>
                  <a:pt x="4267527" y="1873418"/>
                  <a:pt x="4264390" y="1928661"/>
                  <a:pt x="4313148" y="2157534"/>
                </a:cubicBezTo>
                <a:cubicBezTo>
                  <a:pt x="4368791" y="2056004"/>
                  <a:pt x="4431663" y="2309968"/>
                  <a:pt x="4431663" y="2309968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34138" y="4926919"/>
            <a:ext cx="76800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35688" y="4936985"/>
            <a:ext cx="77189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National Health Accounts – Historical Series, Table 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6937" y="5542944"/>
            <a:ext cx="270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Private Insurance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0745" y="5542944"/>
            <a:ext cx="177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1226" y="5581212"/>
            <a:ext cx="323574" cy="323574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6335" y="5581212"/>
            <a:ext cx="323574" cy="323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Title 1"/>
          <p:cNvSpPr>
            <a:spLocks noGrp="1"/>
          </p:cNvSpPr>
          <p:nvPr>
            <p:ph type="ctrTitle" idx="4294967295"/>
          </p:nvPr>
        </p:nvSpPr>
        <p:spPr>
          <a:xfrm>
            <a:off x="380047" y="990600"/>
            <a:ext cx="8383906" cy="37338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3300"/>
                </a:solidFill>
              </a:rPr>
              <a:t>Medicare Threatened by</a:t>
            </a:r>
            <a:br>
              <a:rPr lang="en-US" sz="6000" dirty="0" smtClean="0">
                <a:solidFill>
                  <a:srgbClr val="003300"/>
                </a:solidFill>
              </a:rPr>
            </a:br>
            <a:r>
              <a:rPr lang="en-US" sz="6000" dirty="0" smtClean="0">
                <a:solidFill>
                  <a:srgbClr val="003300"/>
                </a:solidFill>
              </a:rPr>
              <a:t> </a:t>
            </a:r>
            <a:r>
              <a:rPr lang="en-US" sz="6000" dirty="0">
                <a:solidFill>
                  <a:srgbClr val="003300"/>
                </a:solidFill>
              </a:rPr>
              <a:t>Private Medicare Advantage Plans </a:t>
            </a:r>
          </a:p>
        </p:txBody>
      </p:sp>
    </p:spTree>
    <p:extLst>
      <p:ext uri="{BB962C8B-B14F-4D97-AF65-F5344CB8AC3E}">
        <p14:creationId xmlns:p14="http://schemas.microsoft.com/office/powerpoint/2010/main" val="421728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Private Medicare Advantage Plans’ </a:t>
            </a:r>
            <a:br>
              <a:rPr lang="en-US" sz="4000" dirty="0" smtClean="0"/>
            </a:br>
            <a:r>
              <a:rPr lang="en-US" sz="4000" dirty="0" smtClean="0"/>
              <a:t>High Overhead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884394" y="6150113"/>
            <a:ext cx="5259606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US House Committee on Energy and Commerce. December, 2009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385671"/>
            <a:ext cx="1665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Overhead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per enrollee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2008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93473817"/>
              </p:ext>
            </p:extLst>
          </p:nvPr>
        </p:nvGraphicFramePr>
        <p:xfrm>
          <a:off x="1763165" y="1253469"/>
          <a:ext cx="6937551" cy="451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05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Despite </a:t>
            </a:r>
            <a:r>
              <a:rPr lang="en-US" sz="4900" dirty="0" smtClean="0"/>
              <a:t>Medicare’s lower overhead</a:t>
            </a:r>
            <a:r>
              <a:rPr lang="en-US" sz="4000" dirty="0"/>
              <a:t>,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700" dirty="0" smtClean="0"/>
              <a:t>enrollment </a:t>
            </a:r>
            <a:r>
              <a:rPr lang="en-US" sz="2700" dirty="0"/>
              <a:t>of Medicare </a:t>
            </a:r>
            <a:r>
              <a:rPr lang="en-US" sz="2700" dirty="0" smtClean="0"/>
              <a:t>patients in private plans has </a:t>
            </a:r>
            <a:br>
              <a:rPr lang="en-US" sz="2700" dirty="0" smtClean="0"/>
            </a:br>
            <a:r>
              <a:rPr lang="en-US" sz="4900" dirty="0" smtClean="0"/>
              <a:t>grown because </a:t>
            </a:r>
            <a:r>
              <a:rPr lang="en-US" sz="4900" dirty="0"/>
              <a:t>of </a:t>
            </a:r>
            <a:r>
              <a:rPr lang="en-US" sz="4900" dirty="0" smtClean="0"/>
              <a:t>cherry picking.</a:t>
            </a: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354561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606" y="1463040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72921" y="1623972"/>
          <a:ext cx="7593177" cy="369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961969" y="1566159"/>
            <a:ext cx="7636121" cy="3775718"/>
          </a:xfrm>
          <a:custGeom>
            <a:avLst/>
            <a:gdLst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14890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11061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908083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119505 w 7605905"/>
              <a:gd name="connsiteY12" fmla="*/ 2574062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43200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1207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8141 w 7605905"/>
              <a:gd name="connsiteY4" fmla="*/ 3647029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2326 w 7605905"/>
              <a:gd name="connsiteY21" fmla="*/ 2278071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895450 w 7605905"/>
              <a:gd name="connsiteY24" fmla="*/ 1701947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70233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799279 w 7605905"/>
              <a:gd name="connsiteY28" fmla="*/ 1427098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47699 w 7605905"/>
              <a:gd name="connsiteY30" fmla="*/ 1300245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8941 w 7605905"/>
              <a:gd name="connsiteY39" fmla="*/ 887972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199949 w 7605905"/>
              <a:gd name="connsiteY38" fmla="*/ 909114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83602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525711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82261 w 7605905"/>
              <a:gd name="connsiteY7" fmla="*/ 3504319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903829 w 7605905"/>
              <a:gd name="connsiteY8" fmla="*/ 3499033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57535 w 7605905"/>
              <a:gd name="connsiteY9" fmla="*/ 3176615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75094 w 7605905"/>
              <a:gd name="connsiteY10" fmla="*/ 2817197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627293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8925 w 7605905"/>
              <a:gd name="connsiteY12" fmla="*/ 2568651 h 3805595"/>
              <a:gd name="connsiteX13" fmla="*/ 2219931 w 7605905"/>
              <a:gd name="connsiteY13" fmla="*/ 2552920 h 3805595"/>
              <a:gd name="connsiteX14" fmla="*/ 2283357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078925 w 7605905"/>
              <a:gd name="connsiteY13" fmla="*/ 2568651 h 3805595"/>
              <a:gd name="connsiteX14" fmla="*/ 2219931 w 7605905"/>
              <a:gd name="connsiteY14" fmla="*/ 2552920 h 3805595"/>
              <a:gd name="connsiteX15" fmla="*/ 2283357 w 7605905"/>
              <a:gd name="connsiteY15" fmla="*/ 2552920 h 3805595"/>
              <a:gd name="connsiteX16" fmla="*/ 2367926 w 7605905"/>
              <a:gd name="connsiteY16" fmla="*/ 2616347 h 3805595"/>
              <a:gd name="connsiteX17" fmla="*/ 2526492 w 7605905"/>
              <a:gd name="connsiteY17" fmla="*/ 2756727 h 3805595"/>
              <a:gd name="connsiteX18" fmla="*/ 2727343 w 7605905"/>
              <a:gd name="connsiteY18" fmla="*/ 2568777 h 3805595"/>
              <a:gd name="connsiteX19" fmla="*/ 2833054 w 7605905"/>
              <a:gd name="connsiteY19" fmla="*/ 2529323 h 3805595"/>
              <a:gd name="connsiteX20" fmla="*/ 2970479 w 7605905"/>
              <a:gd name="connsiteY20" fmla="*/ 2494779 h 3805595"/>
              <a:gd name="connsiteX21" fmla="*/ 3171329 w 7605905"/>
              <a:gd name="connsiteY21" fmla="*/ 2341498 h 3805595"/>
              <a:gd name="connsiteX22" fmla="*/ 3285032 w 7605905"/>
              <a:gd name="connsiteY22" fmla="*/ 2288892 h 3805595"/>
              <a:gd name="connsiteX23" fmla="*/ 3440892 w 7605905"/>
              <a:gd name="connsiteY23" fmla="*/ 2235787 h 3805595"/>
              <a:gd name="connsiteX24" fmla="*/ 3736883 w 7605905"/>
              <a:gd name="connsiteY24" fmla="*/ 1913368 h 3805595"/>
              <a:gd name="connsiteX25" fmla="*/ 3903566 w 7605905"/>
              <a:gd name="connsiteY25" fmla="*/ 1715474 h 3805595"/>
              <a:gd name="connsiteX26" fmla="*/ 4165013 w 7605905"/>
              <a:gd name="connsiteY26" fmla="*/ 1681054 h 3805595"/>
              <a:gd name="connsiteX27" fmla="*/ 4376435 w 7605905"/>
              <a:gd name="connsiteY27" fmla="*/ 1575093 h 3805595"/>
              <a:gd name="connsiteX28" fmla="*/ 4577285 w 7605905"/>
              <a:gd name="connsiteY28" fmla="*/ 1633234 h 3805595"/>
              <a:gd name="connsiteX29" fmla="*/ 4810100 w 7605905"/>
              <a:gd name="connsiteY29" fmla="*/ 1435214 h 3805595"/>
              <a:gd name="connsiteX30" fmla="*/ 4936703 w 7605905"/>
              <a:gd name="connsiteY30" fmla="*/ 1363671 h 3805595"/>
              <a:gd name="connsiteX31" fmla="*/ 5050404 w 7605905"/>
              <a:gd name="connsiteY31" fmla="*/ 1311066 h 3805595"/>
              <a:gd name="connsiteX32" fmla="*/ 5227408 w 7605905"/>
              <a:gd name="connsiteY32" fmla="*/ 1448240 h 3805595"/>
              <a:gd name="connsiteX33" fmla="*/ 5338405 w 7605905"/>
              <a:gd name="connsiteY33" fmla="*/ 1490525 h 3805595"/>
              <a:gd name="connsiteX34" fmla="*/ 5475829 w 7605905"/>
              <a:gd name="connsiteY34" fmla="*/ 1511667 h 3805595"/>
              <a:gd name="connsiteX35" fmla="*/ 5544541 w 7605905"/>
              <a:gd name="connsiteY35" fmla="*/ 1511667 h 3805595"/>
              <a:gd name="connsiteX36" fmla="*/ 5771820 w 7605905"/>
              <a:gd name="connsiteY36" fmla="*/ 1326673 h 3805595"/>
              <a:gd name="connsiteX37" fmla="*/ 5919815 w 7605905"/>
              <a:gd name="connsiteY37" fmla="*/ 1141678 h 3805595"/>
              <a:gd name="connsiteX38" fmla="*/ 6020240 w 7605905"/>
              <a:gd name="connsiteY38" fmla="*/ 1035967 h 3805595"/>
              <a:gd name="connsiteX39" fmla="*/ 6202655 w 7605905"/>
              <a:gd name="connsiteY39" fmla="*/ 925346 h 3805595"/>
              <a:gd name="connsiteX40" fmla="*/ 6456236 w 7605905"/>
              <a:gd name="connsiteY40" fmla="*/ 879856 h 3805595"/>
              <a:gd name="connsiteX41" fmla="*/ 6675648 w 7605905"/>
              <a:gd name="connsiteY41" fmla="*/ 729405 h 3805595"/>
              <a:gd name="connsiteX42" fmla="*/ 6908213 w 7605905"/>
              <a:gd name="connsiteY42" fmla="*/ 449271 h 3805595"/>
              <a:gd name="connsiteX43" fmla="*/ 7146062 w 7605905"/>
              <a:gd name="connsiteY43" fmla="*/ 623694 h 3805595"/>
              <a:gd name="connsiteX44" fmla="*/ 7352199 w 7605905"/>
              <a:gd name="connsiteY44" fmla="*/ 549697 h 3805595"/>
              <a:gd name="connsiteX45" fmla="*/ 7605905 w 7605905"/>
              <a:gd name="connsiteY45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283357 w 7605905"/>
              <a:gd name="connsiteY15" fmla="*/ 2552920 h 3805595"/>
              <a:gd name="connsiteX16" fmla="*/ 2367926 w 7605905"/>
              <a:gd name="connsiteY16" fmla="*/ 2616347 h 3805595"/>
              <a:gd name="connsiteX17" fmla="*/ 2526492 w 7605905"/>
              <a:gd name="connsiteY17" fmla="*/ 2756727 h 3805595"/>
              <a:gd name="connsiteX18" fmla="*/ 2727343 w 7605905"/>
              <a:gd name="connsiteY18" fmla="*/ 2568777 h 3805595"/>
              <a:gd name="connsiteX19" fmla="*/ 2833054 w 7605905"/>
              <a:gd name="connsiteY19" fmla="*/ 2529323 h 3805595"/>
              <a:gd name="connsiteX20" fmla="*/ 2970479 w 7605905"/>
              <a:gd name="connsiteY20" fmla="*/ 2494779 h 3805595"/>
              <a:gd name="connsiteX21" fmla="*/ 3171329 w 7605905"/>
              <a:gd name="connsiteY21" fmla="*/ 2341498 h 3805595"/>
              <a:gd name="connsiteX22" fmla="*/ 3285032 w 7605905"/>
              <a:gd name="connsiteY22" fmla="*/ 2288892 h 3805595"/>
              <a:gd name="connsiteX23" fmla="*/ 3440892 w 7605905"/>
              <a:gd name="connsiteY23" fmla="*/ 2235787 h 3805595"/>
              <a:gd name="connsiteX24" fmla="*/ 3736883 w 7605905"/>
              <a:gd name="connsiteY24" fmla="*/ 1913368 h 3805595"/>
              <a:gd name="connsiteX25" fmla="*/ 3903566 w 7605905"/>
              <a:gd name="connsiteY25" fmla="*/ 1715474 h 3805595"/>
              <a:gd name="connsiteX26" fmla="*/ 4165013 w 7605905"/>
              <a:gd name="connsiteY26" fmla="*/ 1681054 h 3805595"/>
              <a:gd name="connsiteX27" fmla="*/ 4376435 w 7605905"/>
              <a:gd name="connsiteY27" fmla="*/ 1575093 h 3805595"/>
              <a:gd name="connsiteX28" fmla="*/ 4577285 w 7605905"/>
              <a:gd name="connsiteY28" fmla="*/ 1633234 h 3805595"/>
              <a:gd name="connsiteX29" fmla="*/ 4810100 w 7605905"/>
              <a:gd name="connsiteY29" fmla="*/ 1435214 h 3805595"/>
              <a:gd name="connsiteX30" fmla="*/ 4936703 w 7605905"/>
              <a:gd name="connsiteY30" fmla="*/ 1363671 h 3805595"/>
              <a:gd name="connsiteX31" fmla="*/ 5050404 w 7605905"/>
              <a:gd name="connsiteY31" fmla="*/ 1311066 h 3805595"/>
              <a:gd name="connsiteX32" fmla="*/ 5227408 w 7605905"/>
              <a:gd name="connsiteY32" fmla="*/ 1448240 h 3805595"/>
              <a:gd name="connsiteX33" fmla="*/ 5338405 w 7605905"/>
              <a:gd name="connsiteY33" fmla="*/ 1490525 h 3805595"/>
              <a:gd name="connsiteX34" fmla="*/ 5475829 w 7605905"/>
              <a:gd name="connsiteY34" fmla="*/ 1511667 h 3805595"/>
              <a:gd name="connsiteX35" fmla="*/ 5544541 w 7605905"/>
              <a:gd name="connsiteY35" fmla="*/ 1511667 h 3805595"/>
              <a:gd name="connsiteX36" fmla="*/ 5771820 w 7605905"/>
              <a:gd name="connsiteY36" fmla="*/ 1326673 h 3805595"/>
              <a:gd name="connsiteX37" fmla="*/ 5919815 w 7605905"/>
              <a:gd name="connsiteY37" fmla="*/ 1141678 h 3805595"/>
              <a:gd name="connsiteX38" fmla="*/ 6020240 w 7605905"/>
              <a:gd name="connsiteY38" fmla="*/ 1035967 h 3805595"/>
              <a:gd name="connsiteX39" fmla="*/ 6202655 w 7605905"/>
              <a:gd name="connsiteY39" fmla="*/ 925346 h 3805595"/>
              <a:gd name="connsiteX40" fmla="*/ 6456236 w 7605905"/>
              <a:gd name="connsiteY40" fmla="*/ 879856 h 3805595"/>
              <a:gd name="connsiteX41" fmla="*/ 6675648 w 7605905"/>
              <a:gd name="connsiteY41" fmla="*/ 729405 h 3805595"/>
              <a:gd name="connsiteX42" fmla="*/ 6908213 w 7605905"/>
              <a:gd name="connsiteY42" fmla="*/ 449271 h 3805595"/>
              <a:gd name="connsiteX43" fmla="*/ 7146062 w 7605905"/>
              <a:gd name="connsiteY43" fmla="*/ 623694 h 3805595"/>
              <a:gd name="connsiteX44" fmla="*/ 7352199 w 7605905"/>
              <a:gd name="connsiteY44" fmla="*/ 549697 h 3805595"/>
              <a:gd name="connsiteX45" fmla="*/ 7605905 w 7605905"/>
              <a:gd name="connsiteY45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367926 w 7605905"/>
              <a:gd name="connsiteY15" fmla="*/ 2616347 h 3805595"/>
              <a:gd name="connsiteX16" fmla="*/ 2526492 w 7605905"/>
              <a:gd name="connsiteY16" fmla="*/ 2756727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367926 w 7605905"/>
              <a:gd name="connsiteY15" fmla="*/ 2616347 h 3805595"/>
              <a:gd name="connsiteX16" fmla="*/ 2451063 w 7605905"/>
              <a:gd name="connsiteY16" fmla="*/ 2821304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233231 w 7605905"/>
              <a:gd name="connsiteY15" fmla="*/ 2761646 h 3805595"/>
              <a:gd name="connsiteX16" fmla="*/ 2451063 w 7605905"/>
              <a:gd name="connsiteY16" fmla="*/ 2821304 h 3805595"/>
              <a:gd name="connsiteX17" fmla="*/ 2727343 w 7605905"/>
              <a:gd name="connsiteY17" fmla="*/ 2568777 h 3805595"/>
              <a:gd name="connsiteX18" fmla="*/ 2833054 w 7605905"/>
              <a:gd name="connsiteY18" fmla="*/ 2529323 h 3805595"/>
              <a:gd name="connsiteX19" fmla="*/ 2970479 w 7605905"/>
              <a:gd name="connsiteY19" fmla="*/ 2494779 h 3805595"/>
              <a:gd name="connsiteX20" fmla="*/ 3171329 w 7605905"/>
              <a:gd name="connsiteY20" fmla="*/ 2341498 h 3805595"/>
              <a:gd name="connsiteX21" fmla="*/ 3285032 w 7605905"/>
              <a:gd name="connsiteY21" fmla="*/ 2288892 h 3805595"/>
              <a:gd name="connsiteX22" fmla="*/ 3440892 w 7605905"/>
              <a:gd name="connsiteY22" fmla="*/ 2235787 h 3805595"/>
              <a:gd name="connsiteX23" fmla="*/ 3736883 w 7605905"/>
              <a:gd name="connsiteY23" fmla="*/ 1913368 h 3805595"/>
              <a:gd name="connsiteX24" fmla="*/ 3903566 w 7605905"/>
              <a:gd name="connsiteY24" fmla="*/ 1715474 h 3805595"/>
              <a:gd name="connsiteX25" fmla="*/ 4165013 w 7605905"/>
              <a:gd name="connsiteY25" fmla="*/ 1681054 h 3805595"/>
              <a:gd name="connsiteX26" fmla="*/ 4376435 w 7605905"/>
              <a:gd name="connsiteY26" fmla="*/ 1575093 h 3805595"/>
              <a:gd name="connsiteX27" fmla="*/ 4577285 w 7605905"/>
              <a:gd name="connsiteY27" fmla="*/ 1633234 h 3805595"/>
              <a:gd name="connsiteX28" fmla="*/ 4810100 w 7605905"/>
              <a:gd name="connsiteY28" fmla="*/ 1435214 h 3805595"/>
              <a:gd name="connsiteX29" fmla="*/ 4936703 w 7605905"/>
              <a:gd name="connsiteY29" fmla="*/ 1363671 h 3805595"/>
              <a:gd name="connsiteX30" fmla="*/ 5050404 w 7605905"/>
              <a:gd name="connsiteY30" fmla="*/ 1311066 h 3805595"/>
              <a:gd name="connsiteX31" fmla="*/ 5227408 w 7605905"/>
              <a:gd name="connsiteY31" fmla="*/ 1448240 h 3805595"/>
              <a:gd name="connsiteX32" fmla="*/ 5338405 w 7605905"/>
              <a:gd name="connsiteY32" fmla="*/ 1490525 h 3805595"/>
              <a:gd name="connsiteX33" fmla="*/ 5475829 w 7605905"/>
              <a:gd name="connsiteY33" fmla="*/ 1511667 h 3805595"/>
              <a:gd name="connsiteX34" fmla="*/ 5544541 w 7605905"/>
              <a:gd name="connsiteY34" fmla="*/ 1511667 h 3805595"/>
              <a:gd name="connsiteX35" fmla="*/ 5771820 w 7605905"/>
              <a:gd name="connsiteY35" fmla="*/ 1326673 h 3805595"/>
              <a:gd name="connsiteX36" fmla="*/ 5919815 w 7605905"/>
              <a:gd name="connsiteY36" fmla="*/ 1141678 h 3805595"/>
              <a:gd name="connsiteX37" fmla="*/ 6020240 w 7605905"/>
              <a:gd name="connsiteY37" fmla="*/ 1035967 h 3805595"/>
              <a:gd name="connsiteX38" fmla="*/ 6202655 w 7605905"/>
              <a:gd name="connsiteY38" fmla="*/ 925346 h 3805595"/>
              <a:gd name="connsiteX39" fmla="*/ 6456236 w 7605905"/>
              <a:gd name="connsiteY39" fmla="*/ 879856 h 3805595"/>
              <a:gd name="connsiteX40" fmla="*/ 6675648 w 7605905"/>
              <a:gd name="connsiteY40" fmla="*/ 729405 h 3805595"/>
              <a:gd name="connsiteX41" fmla="*/ 6908213 w 7605905"/>
              <a:gd name="connsiteY41" fmla="*/ 449271 h 3805595"/>
              <a:gd name="connsiteX42" fmla="*/ 7146062 w 7605905"/>
              <a:gd name="connsiteY42" fmla="*/ 623694 h 3805595"/>
              <a:gd name="connsiteX43" fmla="*/ 7352199 w 7605905"/>
              <a:gd name="connsiteY43" fmla="*/ 549697 h 3805595"/>
              <a:gd name="connsiteX44" fmla="*/ 7605905 w 7605905"/>
              <a:gd name="connsiteY44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51063 w 7605905"/>
              <a:gd name="connsiteY15" fmla="*/ 2821304 h 3805595"/>
              <a:gd name="connsiteX16" fmla="*/ 2727343 w 7605905"/>
              <a:gd name="connsiteY16" fmla="*/ 2568777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727343 w 7605905"/>
              <a:gd name="connsiteY16" fmla="*/ 2568777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33054 w 7605905"/>
              <a:gd name="connsiteY17" fmla="*/ 2529323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2970479 w 7605905"/>
              <a:gd name="connsiteY18" fmla="*/ 2494779 h 3805595"/>
              <a:gd name="connsiteX19" fmla="*/ 3171329 w 7605905"/>
              <a:gd name="connsiteY19" fmla="*/ 2341498 h 3805595"/>
              <a:gd name="connsiteX20" fmla="*/ 3285032 w 7605905"/>
              <a:gd name="connsiteY20" fmla="*/ 2288892 h 3805595"/>
              <a:gd name="connsiteX21" fmla="*/ 3440892 w 7605905"/>
              <a:gd name="connsiteY21" fmla="*/ 2235787 h 3805595"/>
              <a:gd name="connsiteX22" fmla="*/ 3736883 w 7605905"/>
              <a:gd name="connsiteY22" fmla="*/ 1913368 h 3805595"/>
              <a:gd name="connsiteX23" fmla="*/ 3903566 w 7605905"/>
              <a:gd name="connsiteY23" fmla="*/ 1715474 h 3805595"/>
              <a:gd name="connsiteX24" fmla="*/ 4165013 w 7605905"/>
              <a:gd name="connsiteY24" fmla="*/ 1681054 h 3805595"/>
              <a:gd name="connsiteX25" fmla="*/ 4376435 w 7605905"/>
              <a:gd name="connsiteY25" fmla="*/ 1575093 h 3805595"/>
              <a:gd name="connsiteX26" fmla="*/ 4577285 w 7605905"/>
              <a:gd name="connsiteY26" fmla="*/ 1633234 h 3805595"/>
              <a:gd name="connsiteX27" fmla="*/ 4810100 w 7605905"/>
              <a:gd name="connsiteY27" fmla="*/ 1435214 h 3805595"/>
              <a:gd name="connsiteX28" fmla="*/ 4936703 w 7605905"/>
              <a:gd name="connsiteY28" fmla="*/ 1363671 h 3805595"/>
              <a:gd name="connsiteX29" fmla="*/ 5050404 w 7605905"/>
              <a:gd name="connsiteY29" fmla="*/ 1311066 h 3805595"/>
              <a:gd name="connsiteX30" fmla="*/ 5227408 w 7605905"/>
              <a:gd name="connsiteY30" fmla="*/ 1448240 h 3805595"/>
              <a:gd name="connsiteX31" fmla="*/ 5338405 w 7605905"/>
              <a:gd name="connsiteY31" fmla="*/ 1490525 h 3805595"/>
              <a:gd name="connsiteX32" fmla="*/ 5475829 w 7605905"/>
              <a:gd name="connsiteY32" fmla="*/ 1511667 h 3805595"/>
              <a:gd name="connsiteX33" fmla="*/ 5544541 w 7605905"/>
              <a:gd name="connsiteY33" fmla="*/ 1511667 h 3805595"/>
              <a:gd name="connsiteX34" fmla="*/ 5771820 w 7605905"/>
              <a:gd name="connsiteY34" fmla="*/ 1326673 h 3805595"/>
              <a:gd name="connsiteX35" fmla="*/ 5919815 w 7605905"/>
              <a:gd name="connsiteY35" fmla="*/ 1141678 h 3805595"/>
              <a:gd name="connsiteX36" fmla="*/ 6020240 w 7605905"/>
              <a:gd name="connsiteY36" fmla="*/ 1035967 h 3805595"/>
              <a:gd name="connsiteX37" fmla="*/ 6202655 w 7605905"/>
              <a:gd name="connsiteY37" fmla="*/ 925346 h 3805595"/>
              <a:gd name="connsiteX38" fmla="*/ 6456236 w 7605905"/>
              <a:gd name="connsiteY38" fmla="*/ 879856 h 3805595"/>
              <a:gd name="connsiteX39" fmla="*/ 6675648 w 7605905"/>
              <a:gd name="connsiteY39" fmla="*/ 729405 h 3805595"/>
              <a:gd name="connsiteX40" fmla="*/ 6908213 w 7605905"/>
              <a:gd name="connsiteY40" fmla="*/ 449271 h 3805595"/>
              <a:gd name="connsiteX41" fmla="*/ 7146062 w 7605905"/>
              <a:gd name="connsiteY41" fmla="*/ 623694 h 3805595"/>
              <a:gd name="connsiteX42" fmla="*/ 7352199 w 7605905"/>
              <a:gd name="connsiteY42" fmla="*/ 549697 h 3805595"/>
              <a:gd name="connsiteX43" fmla="*/ 7605905 w 7605905"/>
              <a:gd name="connsiteY43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171329 w 7605905"/>
              <a:gd name="connsiteY18" fmla="*/ 2341498 h 3805595"/>
              <a:gd name="connsiteX19" fmla="*/ 3285032 w 7605905"/>
              <a:gd name="connsiteY19" fmla="*/ 2288892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88892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440892 w 7605905"/>
              <a:gd name="connsiteY20" fmla="*/ 2235787 h 3805595"/>
              <a:gd name="connsiteX21" fmla="*/ 3736883 w 7605905"/>
              <a:gd name="connsiteY21" fmla="*/ 1913368 h 3805595"/>
              <a:gd name="connsiteX22" fmla="*/ 3903566 w 7605905"/>
              <a:gd name="connsiteY22" fmla="*/ 1715474 h 3805595"/>
              <a:gd name="connsiteX23" fmla="*/ 4165013 w 7605905"/>
              <a:gd name="connsiteY23" fmla="*/ 1681054 h 3805595"/>
              <a:gd name="connsiteX24" fmla="*/ 4376435 w 7605905"/>
              <a:gd name="connsiteY24" fmla="*/ 1575093 h 3805595"/>
              <a:gd name="connsiteX25" fmla="*/ 4577285 w 7605905"/>
              <a:gd name="connsiteY25" fmla="*/ 1633234 h 3805595"/>
              <a:gd name="connsiteX26" fmla="*/ 4810100 w 7605905"/>
              <a:gd name="connsiteY26" fmla="*/ 1435214 h 3805595"/>
              <a:gd name="connsiteX27" fmla="*/ 4936703 w 7605905"/>
              <a:gd name="connsiteY27" fmla="*/ 1363671 h 3805595"/>
              <a:gd name="connsiteX28" fmla="*/ 5050404 w 7605905"/>
              <a:gd name="connsiteY28" fmla="*/ 1311066 h 3805595"/>
              <a:gd name="connsiteX29" fmla="*/ 5227408 w 7605905"/>
              <a:gd name="connsiteY29" fmla="*/ 1448240 h 3805595"/>
              <a:gd name="connsiteX30" fmla="*/ 5338405 w 7605905"/>
              <a:gd name="connsiteY30" fmla="*/ 1490525 h 3805595"/>
              <a:gd name="connsiteX31" fmla="*/ 5475829 w 7605905"/>
              <a:gd name="connsiteY31" fmla="*/ 1511667 h 3805595"/>
              <a:gd name="connsiteX32" fmla="*/ 5544541 w 7605905"/>
              <a:gd name="connsiteY32" fmla="*/ 1511667 h 3805595"/>
              <a:gd name="connsiteX33" fmla="*/ 5771820 w 7605905"/>
              <a:gd name="connsiteY33" fmla="*/ 1326673 h 3805595"/>
              <a:gd name="connsiteX34" fmla="*/ 5919815 w 7605905"/>
              <a:gd name="connsiteY34" fmla="*/ 1141678 h 3805595"/>
              <a:gd name="connsiteX35" fmla="*/ 6020240 w 7605905"/>
              <a:gd name="connsiteY35" fmla="*/ 1035967 h 3805595"/>
              <a:gd name="connsiteX36" fmla="*/ 6202655 w 7605905"/>
              <a:gd name="connsiteY36" fmla="*/ 925346 h 3805595"/>
              <a:gd name="connsiteX37" fmla="*/ 6456236 w 7605905"/>
              <a:gd name="connsiteY37" fmla="*/ 879856 h 3805595"/>
              <a:gd name="connsiteX38" fmla="*/ 6675648 w 7605905"/>
              <a:gd name="connsiteY38" fmla="*/ 729405 h 3805595"/>
              <a:gd name="connsiteX39" fmla="*/ 6908213 w 7605905"/>
              <a:gd name="connsiteY39" fmla="*/ 449271 h 3805595"/>
              <a:gd name="connsiteX40" fmla="*/ 7146062 w 7605905"/>
              <a:gd name="connsiteY40" fmla="*/ 623694 h 3805595"/>
              <a:gd name="connsiteX41" fmla="*/ 7352199 w 7605905"/>
              <a:gd name="connsiteY41" fmla="*/ 549697 h 3805595"/>
              <a:gd name="connsiteX42" fmla="*/ 7605905 w 7605905"/>
              <a:gd name="connsiteY42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36883 w 7605905"/>
              <a:gd name="connsiteY20" fmla="*/ 1913368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03566 w 7605905"/>
              <a:gd name="connsiteY21" fmla="*/ 1715474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65013 w 7605905"/>
              <a:gd name="connsiteY22" fmla="*/ 1681054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6435 w 7605905"/>
              <a:gd name="connsiteY23" fmla="*/ 157509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77285 w 7605905"/>
              <a:gd name="connsiteY24" fmla="*/ 1633234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810100 w 7605905"/>
              <a:gd name="connsiteY25" fmla="*/ 1435214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936703 w 7605905"/>
              <a:gd name="connsiteY26" fmla="*/ 1363671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050404 w 7605905"/>
              <a:gd name="connsiteY27" fmla="*/ 1311066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27408 w 7605905"/>
              <a:gd name="connsiteY28" fmla="*/ 1448240 h 3805595"/>
              <a:gd name="connsiteX29" fmla="*/ 5338405 w 7605905"/>
              <a:gd name="connsiteY29" fmla="*/ 1490525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27408 w 7605905"/>
              <a:gd name="connsiteY28" fmla="*/ 1448240 h 3805595"/>
              <a:gd name="connsiteX29" fmla="*/ 5446161 w 7605905"/>
              <a:gd name="connsiteY29" fmla="*/ 1845701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32796 w 7605905"/>
              <a:gd name="connsiteY28" fmla="*/ 1803416 h 3805595"/>
              <a:gd name="connsiteX29" fmla="*/ 5446161 w 7605905"/>
              <a:gd name="connsiteY29" fmla="*/ 1845701 h 3805595"/>
              <a:gd name="connsiteX30" fmla="*/ 5475829 w 7605905"/>
              <a:gd name="connsiteY30" fmla="*/ 1511667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4898988 w 7605905"/>
              <a:gd name="connsiteY26" fmla="*/ 1611219 h 3805595"/>
              <a:gd name="connsiteX27" fmla="*/ 5120445 w 7605905"/>
              <a:gd name="connsiteY27" fmla="*/ 1698531 h 3805595"/>
              <a:gd name="connsiteX28" fmla="*/ 5232796 w 7605905"/>
              <a:gd name="connsiteY28" fmla="*/ 1803416 h 3805595"/>
              <a:gd name="connsiteX29" fmla="*/ 5446161 w 7605905"/>
              <a:gd name="connsiteY29" fmla="*/ 1845701 h 3805595"/>
              <a:gd name="connsiteX30" fmla="*/ 5637463 w 7605905"/>
              <a:gd name="connsiteY30" fmla="*/ 1737688 h 3805595"/>
              <a:gd name="connsiteX31" fmla="*/ 5544541 w 7605905"/>
              <a:gd name="connsiteY31" fmla="*/ 1511667 h 3805595"/>
              <a:gd name="connsiteX32" fmla="*/ 5771820 w 7605905"/>
              <a:gd name="connsiteY32" fmla="*/ 1326673 h 3805595"/>
              <a:gd name="connsiteX33" fmla="*/ 5919815 w 7605905"/>
              <a:gd name="connsiteY33" fmla="*/ 1141678 h 3805595"/>
              <a:gd name="connsiteX34" fmla="*/ 6020240 w 7605905"/>
              <a:gd name="connsiteY34" fmla="*/ 1035967 h 3805595"/>
              <a:gd name="connsiteX35" fmla="*/ 6202655 w 7605905"/>
              <a:gd name="connsiteY35" fmla="*/ 925346 h 3805595"/>
              <a:gd name="connsiteX36" fmla="*/ 6456236 w 7605905"/>
              <a:gd name="connsiteY36" fmla="*/ 879856 h 3805595"/>
              <a:gd name="connsiteX37" fmla="*/ 6675648 w 7605905"/>
              <a:gd name="connsiteY37" fmla="*/ 729405 h 3805595"/>
              <a:gd name="connsiteX38" fmla="*/ 6908213 w 7605905"/>
              <a:gd name="connsiteY38" fmla="*/ 449271 h 3805595"/>
              <a:gd name="connsiteX39" fmla="*/ 7146062 w 7605905"/>
              <a:gd name="connsiteY39" fmla="*/ 623694 h 3805595"/>
              <a:gd name="connsiteX40" fmla="*/ 7352199 w 7605905"/>
              <a:gd name="connsiteY40" fmla="*/ 549697 h 3805595"/>
              <a:gd name="connsiteX41" fmla="*/ 7605905 w 7605905"/>
              <a:gd name="connsiteY41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0445 w 7605905"/>
              <a:gd name="connsiteY26" fmla="*/ 1698531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32796 w 7605905"/>
              <a:gd name="connsiteY27" fmla="*/ 1803416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446161 w 7605905"/>
              <a:gd name="connsiteY28" fmla="*/ 1845701 h 3805595"/>
              <a:gd name="connsiteX29" fmla="*/ 5637463 w 7605905"/>
              <a:gd name="connsiteY29" fmla="*/ 1737688 h 3805595"/>
              <a:gd name="connsiteX30" fmla="*/ 5544541 w 7605905"/>
              <a:gd name="connsiteY30" fmla="*/ 1511667 h 3805595"/>
              <a:gd name="connsiteX31" fmla="*/ 5771820 w 7605905"/>
              <a:gd name="connsiteY31" fmla="*/ 1326673 h 3805595"/>
              <a:gd name="connsiteX32" fmla="*/ 5919815 w 7605905"/>
              <a:gd name="connsiteY32" fmla="*/ 1141678 h 3805595"/>
              <a:gd name="connsiteX33" fmla="*/ 6020240 w 7605905"/>
              <a:gd name="connsiteY33" fmla="*/ 1035967 h 3805595"/>
              <a:gd name="connsiteX34" fmla="*/ 6202655 w 7605905"/>
              <a:gd name="connsiteY34" fmla="*/ 925346 h 3805595"/>
              <a:gd name="connsiteX35" fmla="*/ 6456236 w 7605905"/>
              <a:gd name="connsiteY35" fmla="*/ 879856 h 3805595"/>
              <a:gd name="connsiteX36" fmla="*/ 6675648 w 7605905"/>
              <a:gd name="connsiteY36" fmla="*/ 729405 h 3805595"/>
              <a:gd name="connsiteX37" fmla="*/ 6908213 w 7605905"/>
              <a:gd name="connsiteY37" fmla="*/ 449271 h 3805595"/>
              <a:gd name="connsiteX38" fmla="*/ 7146062 w 7605905"/>
              <a:gd name="connsiteY38" fmla="*/ 623694 h 3805595"/>
              <a:gd name="connsiteX39" fmla="*/ 7352199 w 7605905"/>
              <a:gd name="connsiteY39" fmla="*/ 549697 h 3805595"/>
              <a:gd name="connsiteX40" fmla="*/ 7605905 w 7605905"/>
              <a:gd name="connsiteY40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637463 w 7605905"/>
              <a:gd name="connsiteY28" fmla="*/ 1737688 h 3805595"/>
              <a:gd name="connsiteX29" fmla="*/ 5544541 w 7605905"/>
              <a:gd name="connsiteY29" fmla="*/ 1511667 h 3805595"/>
              <a:gd name="connsiteX30" fmla="*/ 5771820 w 7605905"/>
              <a:gd name="connsiteY30" fmla="*/ 1326673 h 3805595"/>
              <a:gd name="connsiteX31" fmla="*/ 5919815 w 7605905"/>
              <a:gd name="connsiteY31" fmla="*/ 1141678 h 3805595"/>
              <a:gd name="connsiteX32" fmla="*/ 6020240 w 7605905"/>
              <a:gd name="connsiteY32" fmla="*/ 1035967 h 3805595"/>
              <a:gd name="connsiteX33" fmla="*/ 6202655 w 7605905"/>
              <a:gd name="connsiteY33" fmla="*/ 925346 h 3805595"/>
              <a:gd name="connsiteX34" fmla="*/ 6456236 w 7605905"/>
              <a:gd name="connsiteY34" fmla="*/ 879856 h 3805595"/>
              <a:gd name="connsiteX35" fmla="*/ 6675648 w 7605905"/>
              <a:gd name="connsiteY35" fmla="*/ 729405 h 3805595"/>
              <a:gd name="connsiteX36" fmla="*/ 6908213 w 7605905"/>
              <a:gd name="connsiteY36" fmla="*/ 449271 h 3805595"/>
              <a:gd name="connsiteX37" fmla="*/ 7146062 w 7605905"/>
              <a:gd name="connsiteY37" fmla="*/ 623694 h 3805595"/>
              <a:gd name="connsiteX38" fmla="*/ 7352199 w 7605905"/>
              <a:gd name="connsiteY38" fmla="*/ 549697 h 3805595"/>
              <a:gd name="connsiteX39" fmla="*/ 7605905 w 7605905"/>
              <a:gd name="connsiteY39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44541 w 7605905"/>
              <a:gd name="connsiteY28" fmla="*/ 1511667 h 3805595"/>
              <a:gd name="connsiteX29" fmla="*/ 5771820 w 7605905"/>
              <a:gd name="connsiteY29" fmla="*/ 1326673 h 3805595"/>
              <a:gd name="connsiteX30" fmla="*/ 5919815 w 7605905"/>
              <a:gd name="connsiteY30" fmla="*/ 1141678 h 3805595"/>
              <a:gd name="connsiteX31" fmla="*/ 6020240 w 7605905"/>
              <a:gd name="connsiteY31" fmla="*/ 1035967 h 3805595"/>
              <a:gd name="connsiteX32" fmla="*/ 6202655 w 7605905"/>
              <a:gd name="connsiteY32" fmla="*/ 925346 h 3805595"/>
              <a:gd name="connsiteX33" fmla="*/ 6456236 w 7605905"/>
              <a:gd name="connsiteY33" fmla="*/ 879856 h 3805595"/>
              <a:gd name="connsiteX34" fmla="*/ 6675648 w 7605905"/>
              <a:gd name="connsiteY34" fmla="*/ 729405 h 3805595"/>
              <a:gd name="connsiteX35" fmla="*/ 6908213 w 7605905"/>
              <a:gd name="connsiteY35" fmla="*/ 449271 h 3805595"/>
              <a:gd name="connsiteX36" fmla="*/ 7146062 w 7605905"/>
              <a:gd name="connsiteY36" fmla="*/ 623694 h 3805595"/>
              <a:gd name="connsiteX37" fmla="*/ 7352199 w 7605905"/>
              <a:gd name="connsiteY37" fmla="*/ 549697 h 3805595"/>
              <a:gd name="connsiteX38" fmla="*/ 7605905 w 7605905"/>
              <a:gd name="connsiteY38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771820 w 7605905"/>
              <a:gd name="connsiteY29" fmla="*/ 1326673 h 3805595"/>
              <a:gd name="connsiteX30" fmla="*/ 5919815 w 7605905"/>
              <a:gd name="connsiteY30" fmla="*/ 1141678 h 3805595"/>
              <a:gd name="connsiteX31" fmla="*/ 6020240 w 7605905"/>
              <a:gd name="connsiteY31" fmla="*/ 1035967 h 3805595"/>
              <a:gd name="connsiteX32" fmla="*/ 6202655 w 7605905"/>
              <a:gd name="connsiteY32" fmla="*/ 925346 h 3805595"/>
              <a:gd name="connsiteX33" fmla="*/ 6456236 w 7605905"/>
              <a:gd name="connsiteY33" fmla="*/ 879856 h 3805595"/>
              <a:gd name="connsiteX34" fmla="*/ 6675648 w 7605905"/>
              <a:gd name="connsiteY34" fmla="*/ 729405 h 3805595"/>
              <a:gd name="connsiteX35" fmla="*/ 6908213 w 7605905"/>
              <a:gd name="connsiteY35" fmla="*/ 449271 h 3805595"/>
              <a:gd name="connsiteX36" fmla="*/ 7146062 w 7605905"/>
              <a:gd name="connsiteY36" fmla="*/ 623694 h 3805595"/>
              <a:gd name="connsiteX37" fmla="*/ 7352199 w 7605905"/>
              <a:gd name="connsiteY37" fmla="*/ 549697 h 3805595"/>
              <a:gd name="connsiteX38" fmla="*/ 7605905 w 7605905"/>
              <a:gd name="connsiteY38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919815 w 7605905"/>
              <a:gd name="connsiteY29" fmla="*/ 1141678 h 3805595"/>
              <a:gd name="connsiteX30" fmla="*/ 6020240 w 7605905"/>
              <a:gd name="connsiteY30" fmla="*/ 103596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020240 w 7605905"/>
              <a:gd name="connsiteY30" fmla="*/ 103596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068731 w 7605905"/>
              <a:gd name="connsiteY30" fmla="*/ 1192030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354285 w 7605905"/>
              <a:gd name="connsiteY30" fmla="*/ 1283515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202655 w 7605905"/>
              <a:gd name="connsiteY31" fmla="*/ 925346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75065 w 7605905"/>
              <a:gd name="connsiteY31" fmla="*/ 989924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456236 w 7605905"/>
              <a:gd name="connsiteY32" fmla="*/ 879856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675648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08213 w 7605905"/>
              <a:gd name="connsiteY34" fmla="*/ 449271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29765 w 7605905"/>
              <a:gd name="connsiteY34" fmla="*/ 680674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02587 w 7605905"/>
              <a:gd name="connsiteY33" fmla="*/ 729405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675648 w 7605905"/>
              <a:gd name="connsiteY33" fmla="*/ 847798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78255 w 7605905"/>
              <a:gd name="connsiteY34" fmla="*/ 933602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46062 w 7605905"/>
              <a:gd name="connsiteY35" fmla="*/ 623694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605905 w 7605905"/>
              <a:gd name="connsiteY0" fmla="*/ 0 h 3805595"/>
              <a:gd name="connsiteX1" fmla="*/ 7600620 w 7605905"/>
              <a:gd name="connsiteY1" fmla="*/ 3805595 h 3805595"/>
              <a:gd name="connsiteX2" fmla="*/ 0 w 7605905"/>
              <a:gd name="connsiteY2" fmla="*/ 3805595 h 3805595"/>
              <a:gd name="connsiteX3" fmla="*/ 0 w 7605905"/>
              <a:gd name="connsiteY3" fmla="*/ 3668171 h 3805595"/>
              <a:gd name="connsiteX4" fmla="*/ 55435 w 7605905"/>
              <a:gd name="connsiteY4" fmla="*/ 3636208 h 3805595"/>
              <a:gd name="connsiteX5" fmla="*/ 227279 w 7605905"/>
              <a:gd name="connsiteY5" fmla="*/ 3562076 h 3805595"/>
              <a:gd name="connsiteX6" fmla="*/ 502127 w 7605905"/>
              <a:gd name="connsiteY6" fmla="*/ 3493422 h 3805595"/>
              <a:gd name="connsiteX7" fmla="*/ 793036 w 7605905"/>
              <a:gd name="connsiteY7" fmla="*/ 3482794 h 3805595"/>
              <a:gd name="connsiteX8" fmla="*/ 898442 w 7605905"/>
              <a:gd name="connsiteY8" fmla="*/ 3477507 h 3805595"/>
              <a:gd name="connsiteX9" fmla="*/ 1114432 w 7605905"/>
              <a:gd name="connsiteY9" fmla="*/ 3149708 h 3805595"/>
              <a:gd name="connsiteX10" fmla="*/ 1558930 w 7605905"/>
              <a:gd name="connsiteY10" fmla="*/ 2747238 h 3805595"/>
              <a:gd name="connsiteX11" fmla="*/ 1886440 w 7605905"/>
              <a:gd name="connsiteY11" fmla="*/ 2573479 h 3805595"/>
              <a:gd name="connsiteX12" fmla="*/ 2070187 w 7605905"/>
              <a:gd name="connsiteY12" fmla="*/ 2535479 h 3805595"/>
              <a:gd name="connsiteX13" fmla="*/ 2143579 w 7605905"/>
              <a:gd name="connsiteY13" fmla="*/ 2520217 h 3805595"/>
              <a:gd name="connsiteX14" fmla="*/ 2219931 w 7605905"/>
              <a:gd name="connsiteY14" fmla="*/ 2552920 h 3805595"/>
              <a:gd name="connsiteX15" fmla="*/ 2407961 w 7605905"/>
              <a:gd name="connsiteY15" fmla="*/ 2745964 h 3805595"/>
              <a:gd name="connsiteX16" fmla="*/ 2619587 w 7605905"/>
              <a:gd name="connsiteY16" fmla="*/ 2541870 h 3805595"/>
              <a:gd name="connsiteX17" fmla="*/ 2816891 w 7605905"/>
              <a:gd name="connsiteY17" fmla="*/ 2470127 h 3805595"/>
              <a:gd name="connsiteX18" fmla="*/ 3063573 w 7605905"/>
              <a:gd name="connsiteY18" fmla="*/ 2287684 h 3805595"/>
              <a:gd name="connsiteX19" fmla="*/ 3285032 w 7605905"/>
              <a:gd name="connsiteY19" fmla="*/ 2224314 h 3805595"/>
              <a:gd name="connsiteX20" fmla="*/ 3715332 w 7605905"/>
              <a:gd name="connsiteY20" fmla="*/ 1703491 h 3805595"/>
              <a:gd name="connsiteX21" fmla="*/ 3925116 w 7605905"/>
              <a:gd name="connsiteY21" fmla="*/ 1661659 h 3805595"/>
              <a:gd name="connsiteX22" fmla="*/ 4148850 w 7605905"/>
              <a:gd name="connsiteY22" fmla="*/ 1562662 h 3805595"/>
              <a:gd name="connsiteX23" fmla="*/ 4371047 w 7605905"/>
              <a:gd name="connsiteY23" fmla="*/ 1612763 h 3805595"/>
              <a:gd name="connsiteX24" fmla="*/ 4544958 w 7605905"/>
              <a:gd name="connsiteY24" fmla="*/ 1428738 h 3805595"/>
              <a:gd name="connsiteX25" fmla="*/ 4788549 w 7605905"/>
              <a:gd name="connsiteY25" fmla="*/ 1263007 h 3805595"/>
              <a:gd name="connsiteX26" fmla="*/ 5125834 w 7605905"/>
              <a:gd name="connsiteY26" fmla="*/ 1682387 h 3805595"/>
              <a:gd name="connsiteX27" fmla="*/ 5227409 w 7605905"/>
              <a:gd name="connsiteY27" fmla="*/ 1738839 h 3805595"/>
              <a:gd name="connsiteX28" fmla="*/ 5560704 w 7605905"/>
              <a:gd name="connsiteY28" fmla="*/ 1452471 h 3805595"/>
              <a:gd name="connsiteX29" fmla="*/ 5876712 w 7605905"/>
              <a:gd name="connsiteY29" fmla="*/ 1077100 h 3805595"/>
              <a:gd name="connsiteX30" fmla="*/ 6122609 w 7605905"/>
              <a:gd name="connsiteY30" fmla="*/ 1105927 h 3805595"/>
              <a:gd name="connsiteX31" fmla="*/ 6331963 w 7605905"/>
              <a:gd name="connsiteY31" fmla="*/ 919965 h 3805595"/>
              <a:gd name="connsiteX32" fmla="*/ 6526278 w 7605905"/>
              <a:gd name="connsiteY32" fmla="*/ 675361 h 3805595"/>
              <a:gd name="connsiteX33" fmla="*/ 6767242 w 7605905"/>
              <a:gd name="connsiteY33" fmla="*/ 799364 h 3805595"/>
              <a:gd name="connsiteX34" fmla="*/ 6935152 w 7605905"/>
              <a:gd name="connsiteY34" fmla="*/ 729107 h 3805595"/>
              <a:gd name="connsiteX35" fmla="*/ 7178389 w 7605905"/>
              <a:gd name="connsiteY35" fmla="*/ 203940 h 3805595"/>
              <a:gd name="connsiteX36" fmla="*/ 7352199 w 7605905"/>
              <a:gd name="connsiteY36" fmla="*/ 549697 h 3805595"/>
              <a:gd name="connsiteX37" fmla="*/ 7605905 w 7605905"/>
              <a:gd name="connsiteY37" fmla="*/ 0 h 3805595"/>
              <a:gd name="connsiteX0" fmla="*/ 7492761 w 7600640"/>
              <a:gd name="connsiteY0" fmla="*/ 1075062 h 3605251"/>
              <a:gd name="connsiteX1" fmla="*/ 7600620 w 7600640"/>
              <a:gd name="connsiteY1" fmla="*/ 3605251 h 3605251"/>
              <a:gd name="connsiteX2" fmla="*/ 0 w 7600640"/>
              <a:gd name="connsiteY2" fmla="*/ 3605251 h 3605251"/>
              <a:gd name="connsiteX3" fmla="*/ 0 w 7600640"/>
              <a:gd name="connsiteY3" fmla="*/ 3467827 h 3605251"/>
              <a:gd name="connsiteX4" fmla="*/ 55435 w 7600640"/>
              <a:gd name="connsiteY4" fmla="*/ 3435864 h 3605251"/>
              <a:gd name="connsiteX5" fmla="*/ 227279 w 7600640"/>
              <a:gd name="connsiteY5" fmla="*/ 3361732 h 3605251"/>
              <a:gd name="connsiteX6" fmla="*/ 502127 w 7600640"/>
              <a:gd name="connsiteY6" fmla="*/ 3293078 h 3605251"/>
              <a:gd name="connsiteX7" fmla="*/ 793036 w 7600640"/>
              <a:gd name="connsiteY7" fmla="*/ 3282450 h 3605251"/>
              <a:gd name="connsiteX8" fmla="*/ 898442 w 7600640"/>
              <a:gd name="connsiteY8" fmla="*/ 3277163 h 3605251"/>
              <a:gd name="connsiteX9" fmla="*/ 1114432 w 7600640"/>
              <a:gd name="connsiteY9" fmla="*/ 2949364 h 3605251"/>
              <a:gd name="connsiteX10" fmla="*/ 1558930 w 7600640"/>
              <a:gd name="connsiteY10" fmla="*/ 2546894 h 3605251"/>
              <a:gd name="connsiteX11" fmla="*/ 1886440 w 7600640"/>
              <a:gd name="connsiteY11" fmla="*/ 2373135 h 3605251"/>
              <a:gd name="connsiteX12" fmla="*/ 2070187 w 7600640"/>
              <a:gd name="connsiteY12" fmla="*/ 2335135 h 3605251"/>
              <a:gd name="connsiteX13" fmla="*/ 2143579 w 7600640"/>
              <a:gd name="connsiteY13" fmla="*/ 2319873 h 3605251"/>
              <a:gd name="connsiteX14" fmla="*/ 2219931 w 7600640"/>
              <a:gd name="connsiteY14" fmla="*/ 2352576 h 3605251"/>
              <a:gd name="connsiteX15" fmla="*/ 2407961 w 7600640"/>
              <a:gd name="connsiteY15" fmla="*/ 2545620 h 3605251"/>
              <a:gd name="connsiteX16" fmla="*/ 2619587 w 7600640"/>
              <a:gd name="connsiteY16" fmla="*/ 2341526 h 3605251"/>
              <a:gd name="connsiteX17" fmla="*/ 2816891 w 7600640"/>
              <a:gd name="connsiteY17" fmla="*/ 2269783 h 3605251"/>
              <a:gd name="connsiteX18" fmla="*/ 3063573 w 7600640"/>
              <a:gd name="connsiteY18" fmla="*/ 2087340 h 3605251"/>
              <a:gd name="connsiteX19" fmla="*/ 3285032 w 7600640"/>
              <a:gd name="connsiteY19" fmla="*/ 2023970 h 3605251"/>
              <a:gd name="connsiteX20" fmla="*/ 3715332 w 7600640"/>
              <a:gd name="connsiteY20" fmla="*/ 1503147 h 3605251"/>
              <a:gd name="connsiteX21" fmla="*/ 3925116 w 7600640"/>
              <a:gd name="connsiteY21" fmla="*/ 1461315 h 3605251"/>
              <a:gd name="connsiteX22" fmla="*/ 4148850 w 7600640"/>
              <a:gd name="connsiteY22" fmla="*/ 1362318 h 3605251"/>
              <a:gd name="connsiteX23" fmla="*/ 4371047 w 7600640"/>
              <a:gd name="connsiteY23" fmla="*/ 1412419 h 3605251"/>
              <a:gd name="connsiteX24" fmla="*/ 4544958 w 7600640"/>
              <a:gd name="connsiteY24" fmla="*/ 1228394 h 3605251"/>
              <a:gd name="connsiteX25" fmla="*/ 4788549 w 7600640"/>
              <a:gd name="connsiteY25" fmla="*/ 1062663 h 3605251"/>
              <a:gd name="connsiteX26" fmla="*/ 5125834 w 7600640"/>
              <a:gd name="connsiteY26" fmla="*/ 1482043 h 3605251"/>
              <a:gd name="connsiteX27" fmla="*/ 5227409 w 7600640"/>
              <a:gd name="connsiteY27" fmla="*/ 1538495 h 3605251"/>
              <a:gd name="connsiteX28" fmla="*/ 5560704 w 7600640"/>
              <a:gd name="connsiteY28" fmla="*/ 1252127 h 3605251"/>
              <a:gd name="connsiteX29" fmla="*/ 5876712 w 7600640"/>
              <a:gd name="connsiteY29" fmla="*/ 876756 h 3605251"/>
              <a:gd name="connsiteX30" fmla="*/ 6122609 w 7600640"/>
              <a:gd name="connsiteY30" fmla="*/ 905583 h 3605251"/>
              <a:gd name="connsiteX31" fmla="*/ 6331963 w 7600640"/>
              <a:gd name="connsiteY31" fmla="*/ 719621 h 3605251"/>
              <a:gd name="connsiteX32" fmla="*/ 6526278 w 7600640"/>
              <a:gd name="connsiteY32" fmla="*/ 475017 h 3605251"/>
              <a:gd name="connsiteX33" fmla="*/ 6767242 w 7600640"/>
              <a:gd name="connsiteY33" fmla="*/ 599020 h 3605251"/>
              <a:gd name="connsiteX34" fmla="*/ 6935152 w 7600640"/>
              <a:gd name="connsiteY34" fmla="*/ 528763 h 3605251"/>
              <a:gd name="connsiteX35" fmla="*/ 7178389 w 7600640"/>
              <a:gd name="connsiteY35" fmla="*/ 3596 h 3605251"/>
              <a:gd name="connsiteX36" fmla="*/ 7352199 w 7600640"/>
              <a:gd name="connsiteY36" fmla="*/ 349353 h 3605251"/>
              <a:gd name="connsiteX37" fmla="*/ 7492761 w 7600640"/>
              <a:gd name="connsiteY37" fmla="*/ 1075062 h 3605251"/>
              <a:gd name="connsiteX0" fmla="*/ 7492761 w 7600640"/>
              <a:gd name="connsiteY0" fmla="*/ 1210040 h 3740229"/>
              <a:gd name="connsiteX1" fmla="*/ 7600620 w 7600640"/>
              <a:gd name="connsiteY1" fmla="*/ 3740229 h 3740229"/>
              <a:gd name="connsiteX2" fmla="*/ 0 w 7600640"/>
              <a:gd name="connsiteY2" fmla="*/ 3740229 h 3740229"/>
              <a:gd name="connsiteX3" fmla="*/ 0 w 7600640"/>
              <a:gd name="connsiteY3" fmla="*/ 3602805 h 3740229"/>
              <a:gd name="connsiteX4" fmla="*/ 55435 w 7600640"/>
              <a:gd name="connsiteY4" fmla="*/ 3570842 h 3740229"/>
              <a:gd name="connsiteX5" fmla="*/ 227279 w 7600640"/>
              <a:gd name="connsiteY5" fmla="*/ 3496710 h 3740229"/>
              <a:gd name="connsiteX6" fmla="*/ 502127 w 7600640"/>
              <a:gd name="connsiteY6" fmla="*/ 3428056 h 3740229"/>
              <a:gd name="connsiteX7" fmla="*/ 793036 w 7600640"/>
              <a:gd name="connsiteY7" fmla="*/ 3417428 h 3740229"/>
              <a:gd name="connsiteX8" fmla="*/ 898442 w 7600640"/>
              <a:gd name="connsiteY8" fmla="*/ 3412141 h 3740229"/>
              <a:gd name="connsiteX9" fmla="*/ 1114432 w 7600640"/>
              <a:gd name="connsiteY9" fmla="*/ 3084342 h 3740229"/>
              <a:gd name="connsiteX10" fmla="*/ 1558930 w 7600640"/>
              <a:gd name="connsiteY10" fmla="*/ 2681872 h 3740229"/>
              <a:gd name="connsiteX11" fmla="*/ 1886440 w 7600640"/>
              <a:gd name="connsiteY11" fmla="*/ 2508113 h 3740229"/>
              <a:gd name="connsiteX12" fmla="*/ 2070187 w 7600640"/>
              <a:gd name="connsiteY12" fmla="*/ 2470113 h 3740229"/>
              <a:gd name="connsiteX13" fmla="*/ 2143579 w 7600640"/>
              <a:gd name="connsiteY13" fmla="*/ 2454851 h 3740229"/>
              <a:gd name="connsiteX14" fmla="*/ 2219931 w 7600640"/>
              <a:gd name="connsiteY14" fmla="*/ 2487554 h 3740229"/>
              <a:gd name="connsiteX15" fmla="*/ 2407961 w 7600640"/>
              <a:gd name="connsiteY15" fmla="*/ 2680598 h 3740229"/>
              <a:gd name="connsiteX16" fmla="*/ 2619587 w 7600640"/>
              <a:gd name="connsiteY16" fmla="*/ 2476504 h 3740229"/>
              <a:gd name="connsiteX17" fmla="*/ 2816891 w 7600640"/>
              <a:gd name="connsiteY17" fmla="*/ 2404761 h 3740229"/>
              <a:gd name="connsiteX18" fmla="*/ 3063573 w 7600640"/>
              <a:gd name="connsiteY18" fmla="*/ 2222318 h 3740229"/>
              <a:gd name="connsiteX19" fmla="*/ 3285032 w 7600640"/>
              <a:gd name="connsiteY19" fmla="*/ 2158948 h 3740229"/>
              <a:gd name="connsiteX20" fmla="*/ 3715332 w 7600640"/>
              <a:gd name="connsiteY20" fmla="*/ 1638125 h 3740229"/>
              <a:gd name="connsiteX21" fmla="*/ 3925116 w 7600640"/>
              <a:gd name="connsiteY21" fmla="*/ 1596293 h 3740229"/>
              <a:gd name="connsiteX22" fmla="*/ 4148850 w 7600640"/>
              <a:gd name="connsiteY22" fmla="*/ 1497296 h 3740229"/>
              <a:gd name="connsiteX23" fmla="*/ 4371047 w 7600640"/>
              <a:gd name="connsiteY23" fmla="*/ 1547397 h 3740229"/>
              <a:gd name="connsiteX24" fmla="*/ 4544958 w 7600640"/>
              <a:gd name="connsiteY24" fmla="*/ 1363372 h 3740229"/>
              <a:gd name="connsiteX25" fmla="*/ 4788549 w 7600640"/>
              <a:gd name="connsiteY25" fmla="*/ 1197641 h 3740229"/>
              <a:gd name="connsiteX26" fmla="*/ 5125834 w 7600640"/>
              <a:gd name="connsiteY26" fmla="*/ 1617021 h 3740229"/>
              <a:gd name="connsiteX27" fmla="*/ 5227409 w 7600640"/>
              <a:gd name="connsiteY27" fmla="*/ 1673473 h 3740229"/>
              <a:gd name="connsiteX28" fmla="*/ 5560704 w 7600640"/>
              <a:gd name="connsiteY28" fmla="*/ 1387105 h 3740229"/>
              <a:gd name="connsiteX29" fmla="*/ 5876712 w 7600640"/>
              <a:gd name="connsiteY29" fmla="*/ 1011734 h 3740229"/>
              <a:gd name="connsiteX30" fmla="*/ 6122609 w 7600640"/>
              <a:gd name="connsiteY30" fmla="*/ 1040561 h 3740229"/>
              <a:gd name="connsiteX31" fmla="*/ 6331963 w 7600640"/>
              <a:gd name="connsiteY31" fmla="*/ 854599 h 3740229"/>
              <a:gd name="connsiteX32" fmla="*/ 6526278 w 7600640"/>
              <a:gd name="connsiteY32" fmla="*/ 609995 h 3740229"/>
              <a:gd name="connsiteX33" fmla="*/ 6767242 w 7600640"/>
              <a:gd name="connsiteY33" fmla="*/ 733998 h 3740229"/>
              <a:gd name="connsiteX34" fmla="*/ 6935152 w 7600640"/>
              <a:gd name="connsiteY34" fmla="*/ 663741 h 3740229"/>
              <a:gd name="connsiteX35" fmla="*/ 7178389 w 7600640"/>
              <a:gd name="connsiteY35" fmla="*/ 138574 h 3740229"/>
              <a:gd name="connsiteX36" fmla="*/ 7422241 w 7600640"/>
              <a:gd name="connsiteY36" fmla="*/ 0 h 3740229"/>
              <a:gd name="connsiteX37" fmla="*/ 7492761 w 7600640"/>
              <a:gd name="connsiteY37" fmla="*/ 1210040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7601117"/>
              <a:gd name="connsiteY0" fmla="*/ 160655 h 3740229"/>
              <a:gd name="connsiteX1" fmla="*/ 7600620 w 7601117"/>
              <a:gd name="connsiteY1" fmla="*/ 3740229 h 3740229"/>
              <a:gd name="connsiteX2" fmla="*/ 0 w 7601117"/>
              <a:gd name="connsiteY2" fmla="*/ 3740229 h 3740229"/>
              <a:gd name="connsiteX3" fmla="*/ 0 w 7601117"/>
              <a:gd name="connsiteY3" fmla="*/ 3602805 h 3740229"/>
              <a:gd name="connsiteX4" fmla="*/ 55435 w 7601117"/>
              <a:gd name="connsiteY4" fmla="*/ 3570842 h 3740229"/>
              <a:gd name="connsiteX5" fmla="*/ 227279 w 7601117"/>
              <a:gd name="connsiteY5" fmla="*/ 3496710 h 3740229"/>
              <a:gd name="connsiteX6" fmla="*/ 502127 w 7601117"/>
              <a:gd name="connsiteY6" fmla="*/ 3428056 h 3740229"/>
              <a:gd name="connsiteX7" fmla="*/ 793036 w 7601117"/>
              <a:gd name="connsiteY7" fmla="*/ 3417428 h 3740229"/>
              <a:gd name="connsiteX8" fmla="*/ 898442 w 7601117"/>
              <a:gd name="connsiteY8" fmla="*/ 3412141 h 3740229"/>
              <a:gd name="connsiteX9" fmla="*/ 1114432 w 7601117"/>
              <a:gd name="connsiteY9" fmla="*/ 3084342 h 3740229"/>
              <a:gd name="connsiteX10" fmla="*/ 1558930 w 7601117"/>
              <a:gd name="connsiteY10" fmla="*/ 2681872 h 3740229"/>
              <a:gd name="connsiteX11" fmla="*/ 1886440 w 7601117"/>
              <a:gd name="connsiteY11" fmla="*/ 2508113 h 3740229"/>
              <a:gd name="connsiteX12" fmla="*/ 2070187 w 7601117"/>
              <a:gd name="connsiteY12" fmla="*/ 2470113 h 3740229"/>
              <a:gd name="connsiteX13" fmla="*/ 2143579 w 7601117"/>
              <a:gd name="connsiteY13" fmla="*/ 2454851 h 3740229"/>
              <a:gd name="connsiteX14" fmla="*/ 2219931 w 7601117"/>
              <a:gd name="connsiteY14" fmla="*/ 2487554 h 3740229"/>
              <a:gd name="connsiteX15" fmla="*/ 2407961 w 7601117"/>
              <a:gd name="connsiteY15" fmla="*/ 2680598 h 3740229"/>
              <a:gd name="connsiteX16" fmla="*/ 2619587 w 7601117"/>
              <a:gd name="connsiteY16" fmla="*/ 2476504 h 3740229"/>
              <a:gd name="connsiteX17" fmla="*/ 2816891 w 7601117"/>
              <a:gd name="connsiteY17" fmla="*/ 2404761 h 3740229"/>
              <a:gd name="connsiteX18" fmla="*/ 3063573 w 7601117"/>
              <a:gd name="connsiteY18" fmla="*/ 2222318 h 3740229"/>
              <a:gd name="connsiteX19" fmla="*/ 3285032 w 7601117"/>
              <a:gd name="connsiteY19" fmla="*/ 2158948 h 3740229"/>
              <a:gd name="connsiteX20" fmla="*/ 3715332 w 7601117"/>
              <a:gd name="connsiteY20" fmla="*/ 1638125 h 3740229"/>
              <a:gd name="connsiteX21" fmla="*/ 3925116 w 7601117"/>
              <a:gd name="connsiteY21" fmla="*/ 1596293 h 3740229"/>
              <a:gd name="connsiteX22" fmla="*/ 4148850 w 7601117"/>
              <a:gd name="connsiteY22" fmla="*/ 1497296 h 3740229"/>
              <a:gd name="connsiteX23" fmla="*/ 4371047 w 7601117"/>
              <a:gd name="connsiteY23" fmla="*/ 1547397 h 3740229"/>
              <a:gd name="connsiteX24" fmla="*/ 4544958 w 7601117"/>
              <a:gd name="connsiteY24" fmla="*/ 1363372 h 3740229"/>
              <a:gd name="connsiteX25" fmla="*/ 4788549 w 7601117"/>
              <a:gd name="connsiteY25" fmla="*/ 1197641 h 3740229"/>
              <a:gd name="connsiteX26" fmla="*/ 5125834 w 7601117"/>
              <a:gd name="connsiteY26" fmla="*/ 1617021 h 3740229"/>
              <a:gd name="connsiteX27" fmla="*/ 5227409 w 7601117"/>
              <a:gd name="connsiteY27" fmla="*/ 1673473 h 3740229"/>
              <a:gd name="connsiteX28" fmla="*/ 5560704 w 7601117"/>
              <a:gd name="connsiteY28" fmla="*/ 1387105 h 3740229"/>
              <a:gd name="connsiteX29" fmla="*/ 5876712 w 7601117"/>
              <a:gd name="connsiteY29" fmla="*/ 1011734 h 3740229"/>
              <a:gd name="connsiteX30" fmla="*/ 6122609 w 7601117"/>
              <a:gd name="connsiteY30" fmla="*/ 1040561 h 3740229"/>
              <a:gd name="connsiteX31" fmla="*/ 6331963 w 7601117"/>
              <a:gd name="connsiteY31" fmla="*/ 854599 h 3740229"/>
              <a:gd name="connsiteX32" fmla="*/ 6526278 w 7601117"/>
              <a:gd name="connsiteY32" fmla="*/ 609995 h 3740229"/>
              <a:gd name="connsiteX33" fmla="*/ 6767242 w 7601117"/>
              <a:gd name="connsiteY33" fmla="*/ 733998 h 3740229"/>
              <a:gd name="connsiteX34" fmla="*/ 6935152 w 7601117"/>
              <a:gd name="connsiteY34" fmla="*/ 663741 h 3740229"/>
              <a:gd name="connsiteX35" fmla="*/ 7178389 w 7601117"/>
              <a:gd name="connsiteY35" fmla="*/ 138574 h 3740229"/>
              <a:gd name="connsiteX36" fmla="*/ 7422241 w 7601117"/>
              <a:gd name="connsiteY36" fmla="*/ 0 h 3740229"/>
              <a:gd name="connsiteX37" fmla="*/ 7600518 w 7601117"/>
              <a:gd name="connsiteY37" fmla="*/ 160655 h 3740229"/>
              <a:gd name="connsiteX0" fmla="*/ 7600518 w 8160794"/>
              <a:gd name="connsiteY0" fmla="*/ 160655 h 3740229"/>
              <a:gd name="connsiteX1" fmla="*/ 7592081 w 8160794"/>
              <a:gd name="connsiteY1" fmla="*/ 623041 h 3740229"/>
              <a:gd name="connsiteX2" fmla="*/ 7600620 w 8160794"/>
              <a:gd name="connsiteY2" fmla="*/ 3740229 h 3740229"/>
              <a:gd name="connsiteX3" fmla="*/ 0 w 8160794"/>
              <a:gd name="connsiteY3" fmla="*/ 3740229 h 3740229"/>
              <a:gd name="connsiteX4" fmla="*/ 0 w 8160794"/>
              <a:gd name="connsiteY4" fmla="*/ 3602805 h 3740229"/>
              <a:gd name="connsiteX5" fmla="*/ 55435 w 8160794"/>
              <a:gd name="connsiteY5" fmla="*/ 3570842 h 3740229"/>
              <a:gd name="connsiteX6" fmla="*/ 227279 w 8160794"/>
              <a:gd name="connsiteY6" fmla="*/ 3496710 h 3740229"/>
              <a:gd name="connsiteX7" fmla="*/ 502127 w 8160794"/>
              <a:gd name="connsiteY7" fmla="*/ 3428056 h 3740229"/>
              <a:gd name="connsiteX8" fmla="*/ 793036 w 8160794"/>
              <a:gd name="connsiteY8" fmla="*/ 3417428 h 3740229"/>
              <a:gd name="connsiteX9" fmla="*/ 898442 w 8160794"/>
              <a:gd name="connsiteY9" fmla="*/ 3412141 h 3740229"/>
              <a:gd name="connsiteX10" fmla="*/ 1114432 w 8160794"/>
              <a:gd name="connsiteY10" fmla="*/ 3084342 h 3740229"/>
              <a:gd name="connsiteX11" fmla="*/ 1558930 w 8160794"/>
              <a:gd name="connsiteY11" fmla="*/ 2681872 h 3740229"/>
              <a:gd name="connsiteX12" fmla="*/ 1886440 w 8160794"/>
              <a:gd name="connsiteY12" fmla="*/ 2508113 h 3740229"/>
              <a:gd name="connsiteX13" fmla="*/ 2070187 w 8160794"/>
              <a:gd name="connsiteY13" fmla="*/ 2470113 h 3740229"/>
              <a:gd name="connsiteX14" fmla="*/ 2143579 w 8160794"/>
              <a:gd name="connsiteY14" fmla="*/ 2454851 h 3740229"/>
              <a:gd name="connsiteX15" fmla="*/ 2219931 w 8160794"/>
              <a:gd name="connsiteY15" fmla="*/ 2487554 h 3740229"/>
              <a:gd name="connsiteX16" fmla="*/ 2407961 w 8160794"/>
              <a:gd name="connsiteY16" fmla="*/ 2680598 h 3740229"/>
              <a:gd name="connsiteX17" fmla="*/ 2619587 w 8160794"/>
              <a:gd name="connsiteY17" fmla="*/ 2476504 h 3740229"/>
              <a:gd name="connsiteX18" fmla="*/ 2816891 w 8160794"/>
              <a:gd name="connsiteY18" fmla="*/ 2404761 h 3740229"/>
              <a:gd name="connsiteX19" fmla="*/ 3063573 w 8160794"/>
              <a:gd name="connsiteY19" fmla="*/ 2222318 h 3740229"/>
              <a:gd name="connsiteX20" fmla="*/ 3285032 w 8160794"/>
              <a:gd name="connsiteY20" fmla="*/ 2158948 h 3740229"/>
              <a:gd name="connsiteX21" fmla="*/ 3715332 w 8160794"/>
              <a:gd name="connsiteY21" fmla="*/ 1638125 h 3740229"/>
              <a:gd name="connsiteX22" fmla="*/ 3925116 w 8160794"/>
              <a:gd name="connsiteY22" fmla="*/ 1596293 h 3740229"/>
              <a:gd name="connsiteX23" fmla="*/ 4148850 w 8160794"/>
              <a:gd name="connsiteY23" fmla="*/ 1497296 h 3740229"/>
              <a:gd name="connsiteX24" fmla="*/ 4371047 w 8160794"/>
              <a:gd name="connsiteY24" fmla="*/ 1547397 h 3740229"/>
              <a:gd name="connsiteX25" fmla="*/ 4544958 w 8160794"/>
              <a:gd name="connsiteY25" fmla="*/ 1363372 h 3740229"/>
              <a:gd name="connsiteX26" fmla="*/ 4788549 w 8160794"/>
              <a:gd name="connsiteY26" fmla="*/ 1197641 h 3740229"/>
              <a:gd name="connsiteX27" fmla="*/ 5125834 w 8160794"/>
              <a:gd name="connsiteY27" fmla="*/ 1617021 h 3740229"/>
              <a:gd name="connsiteX28" fmla="*/ 5227409 w 8160794"/>
              <a:gd name="connsiteY28" fmla="*/ 1673473 h 3740229"/>
              <a:gd name="connsiteX29" fmla="*/ 5560704 w 8160794"/>
              <a:gd name="connsiteY29" fmla="*/ 1387105 h 3740229"/>
              <a:gd name="connsiteX30" fmla="*/ 5876712 w 8160794"/>
              <a:gd name="connsiteY30" fmla="*/ 1011734 h 3740229"/>
              <a:gd name="connsiteX31" fmla="*/ 6122609 w 8160794"/>
              <a:gd name="connsiteY31" fmla="*/ 1040561 h 3740229"/>
              <a:gd name="connsiteX32" fmla="*/ 6331963 w 8160794"/>
              <a:gd name="connsiteY32" fmla="*/ 854599 h 3740229"/>
              <a:gd name="connsiteX33" fmla="*/ 6526278 w 8160794"/>
              <a:gd name="connsiteY33" fmla="*/ 609995 h 3740229"/>
              <a:gd name="connsiteX34" fmla="*/ 6767242 w 8160794"/>
              <a:gd name="connsiteY34" fmla="*/ 733998 h 3740229"/>
              <a:gd name="connsiteX35" fmla="*/ 6935152 w 8160794"/>
              <a:gd name="connsiteY35" fmla="*/ 663741 h 3740229"/>
              <a:gd name="connsiteX36" fmla="*/ 7178389 w 8160794"/>
              <a:gd name="connsiteY36" fmla="*/ 138574 h 3740229"/>
              <a:gd name="connsiteX37" fmla="*/ 7422241 w 8160794"/>
              <a:gd name="connsiteY37" fmla="*/ 0 h 3740229"/>
              <a:gd name="connsiteX38" fmla="*/ 7600518 w 8160794"/>
              <a:gd name="connsiteY38" fmla="*/ 160655 h 3740229"/>
              <a:gd name="connsiteX0" fmla="*/ 7600518 w 8240186"/>
              <a:gd name="connsiteY0" fmla="*/ 172133 h 3751707"/>
              <a:gd name="connsiteX1" fmla="*/ 7863173 w 8240186"/>
              <a:gd name="connsiteY1" fmla="*/ 266657 h 3751707"/>
              <a:gd name="connsiteX2" fmla="*/ 7600620 w 8240186"/>
              <a:gd name="connsiteY2" fmla="*/ 3751707 h 3751707"/>
              <a:gd name="connsiteX3" fmla="*/ 0 w 8240186"/>
              <a:gd name="connsiteY3" fmla="*/ 3751707 h 3751707"/>
              <a:gd name="connsiteX4" fmla="*/ 0 w 8240186"/>
              <a:gd name="connsiteY4" fmla="*/ 3614283 h 3751707"/>
              <a:gd name="connsiteX5" fmla="*/ 55435 w 8240186"/>
              <a:gd name="connsiteY5" fmla="*/ 3582320 h 3751707"/>
              <a:gd name="connsiteX6" fmla="*/ 227279 w 8240186"/>
              <a:gd name="connsiteY6" fmla="*/ 3508188 h 3751707"/>
              <a:gd name="connsiteX7" fmla="*/ 502127 w 8240186"/>
              <a:gd name="connsiteY7" fmla="*/ 3439534 h 3751707"/>
              <a:gd name="connsiteX8" fmla="*/ 793036 w 8240186"/>
              <a:gd name="connsiteY8" fmla="*/ 3428906 h 3751707"/>
              <a:gd name="connsiteX9" fmla="*/ 898442 w 8240186"/>
              <a:gd name="connsiteY9" fmla="*/ 3423619 h 3751707"/>
              <a:gd name="connsiteX10" fmla="*/ 1114432 w 8240186"/>
              <a:gd name="connsiteY10" fmla="*/ 3095820 h 3751707"/>
              <a:gd name="connsiteX11" fmla="*/ 1558930 w 8240186"/>
              <a:gd name="connsiteY11" fmla="*/ 2693350 h 3751707"/>
              <a:gd name="connsiteX12" fmla="*/ 1886440 w 8240186"/>
              <a:gd name="connsiteY12" fmla="*/ 2519591 h 3751707"/>
              <a:gd name="connsiteX13" fmla="*/ 2070187 w 8240186"/>
              <a:gd name="connsiteY13" fmla="*/ 2481591 h 3751707"/>
              <a:gd name="connsiteX14" fmla="*/ 2143579 w 8240186"/>
              <a:gd name="connsiteY14" fmla="*/ 2466329 h 3751707"/>
              <a:gd name="connsiteX15" fmla="*/ 2219931 w 8240186"/>
              <a:gd name="connsiteY15" fmla="*/ 2499032 h 3751707"/>
              <a:gd name="connsiteX16" fmla="*/ 2407961 w 8240186"/>
              <a:gd name="connsiteY16" fmla="*/ 2692076 h 3751707"/>
              <a:gd name="connsiteX17" fmla="*/ 2619587 w 8240186"/>
              <a:gd name="connsiteY17" fmla="*/ 2487982 h 3751707"/>
              <a:gd name="connsiteX18" fmla="*/ 2816891 w 8240186"/>
              <a:gd name="connsiteY18" fmla="*/ 2416239 h 3751707"/>
              <a:gd name="connsiteX19" fmla="*/ 3063573 w 8240186"/>
              <a:gd name="connsiteY19" fmla="*/ 2233796 h 3751707"/>
              <a:gd name="connsiteX20" fmla="*/ 3285032 w 8240186"/>
              <a:gd name="connsiteY20" fmla="*/ 2170426 h 3751707"/>
              <a:gd name="connsiteX21" fmla="*/ 3715332 w 8240186"/>
              <a:gd name="connsiteY21" fmla="*/ 1649603 h 3751707"/>
              <a:gd name="connsiteX22" fmla="*/ 3925116 w 8240186"/>
              <a:gd name="connsiteY22" fmla="*/ 1607771 h 3751707"/>
              <a:gd name="connsiteX23" fmla="*/ 4148850 w 8240186"/>
              <a:gd name="connsiteY23" fmla="*/ 1508774 h 3751707"/>
              <a:gd name="connsiteX24" fmla="*/ 4371047 w 8240186"/>
              <a:gd name="connsiteY24" fmla="*/ 1558875 h 3751707"/>
              <a:gd name="connsiteX25" fmla="*/ 4544958 w 8240186"/>
              <a:gd name="connsiteY25" fmla="*/ 1374850 h 3751707"/>
              <a:gd name="connsiteX26" fmla="*/ 4788549 w 8240186"/>
              <a:gd name="connsiteY26" fmla="*/ 1209119 h 3751707"/>
              <a:gd name="connsiteX27" fmla="*/ 5125834 w 8240186"/>
              <a:gd name="connsiteY27" fmla="*/ 1628499 h 3751707"/>
              <a:gd name="connsiteX28" fmla="*/ 5227409 w 8240186"/>
              <a:gd name="connsiteY28" fmla="*/ 1684951 h 3751707"/>
              <a:gd name="connsiteX29" fmla="*/ 5560704 w 8240186"/>
              <a:gd name="connsiteY29" fmla="*/ 1398583 h 3751707"/>
              <a:gd name="connsiteX30" fmla="*/ 5876712 w 8240186"/>
              <a:gd name="connsiteY30" fmla="*/ 1023212 h 3751707"/>
              <a:gd name="connsiteX31" fmla="*/ 6122609 w 8240186"/>
              <a:gd name="connsiteY31" fmla="*/ 1052039 h 3751707"/>
              <a:gd name="connsiteX32" fmla="*/ 6331963 w 8240186"/>
              <a:gd name="connsiteY32" fmla="*/ 866077 h 3751707"/>
              <a:gd name="connsiteX33" fmla="*/ 6526278 w 8240186"/>
              <a:gd name="connsiteY33" fmla="*/ 621473 h 3751707"/>
              <a:gd name="connsiteX34" fmla="*/ 6767242 w 8240186"/>
              <a:gd name="connsiteY34" fmla="*/ 745476 h 3751707"/>
              <a:gd name="connsiteX35" fmla="*/ 6935152 w 8240186"/>
              <a:gd name="connsiteY35" fmla="*/ 675219 h 3751707"/>
              <a:gd name="connsiteX36" fmla="*/ 7178389 w 8240186"/>
              <a:gd name="connsiteY36" fmla="*/ 150052 h 3751707"/>
              <a:gd name="connsiteX37" fmla="*/ 7422241 w 8240186"/>
              <a:gd name="connsiteY37" fmla="*/ 11478 h 3751707"/>
              <a:gd name="connsiteX38" fmla="*/ 7600518 w 8240186"/>
              <a:gd name="connsiteY38" fmla="*/ 172133 h 3751707"/>
              <a:gd name="connsiteX0" fmla="*/ 7600518 w 8240186"/>
              <a:gd name="connsiteY0" fmla="*/ 172133 h 3751707"/>
              <a:gd name="connsiteX1" fmla="*/ 7863173 w 8240186"/>
              <a:gd name="connsiteY1" fmla="*/ 266657 h 3751707"/>
              <a:gd name="connsiteX2" fmla="*/ 7600620 w 8240186"/>
              <a:gd name="connsiteY2" fmla="*/ 3751707 h 3751707"/>
              <a:gd name="connsiteX3" fmla="*/ 0 w 8240186"/>
              <a:gd name="connsiteY3" fmla="*/ 3751707 h 3751707"/>
              <a:gd name="connsiteX4" fmla="*/ 0 w 8240186"/>
              <a:gd name="connsiteY4" fmla="*/ 3614283 h 3751707"/>
              <a:gd name="connsiteX5" fmla="*/ 55435 w 8240186"/>
              <a:gd name="connsiteY5" fmla="*/ 3582320 h 3751707"/>
              <a:gd name="connsiteX6" fmla="*/ 227279 w 8240186"/>
              <a:gd name="connsiteY6" fmla="*/ 3508188 h 3751707"/>
              <a:gd name="connsiteX7" fmla="*/ 502127 w 8240186"/>
              <a:gd name="connsiteY7" fmla="*/ 3439534 h 3751707"/>
              <a:gd name="connsiteX8" fmla="*/ 793036 w 8240186"/>
              <a:gd name="connsiteY8" fmla="*/ 3428906 h 3751707"/>
              <a:gd name="connsiteX9" fmla="*/ 898442 w 8240186"/>
              <a:gd name="connsiteY9" fmla="*/ 3423619 h 3751707"/>
              <a:gd name="connsiteX10" fmla="*/ 1114432 w 8240186"/>
              <a:gd name="connsiteY10" fmla="*/ 3095820 h 3751707"/>
              <a:gd name="connsiteX11" fmla="*/ 1558930 w 8240186"/>
              <a:gd name="connsiteY11" fmla="*/ 2693350 h 3751707"/>
              <a:gd name="connsiteX12" fmla="*/ 1886440 w 8240186"/>
              <a:gd name="connsiteY12" fmla="*/ 2519591 h 3751707"/>
              <a:gd name="connsiteX13" fmla="*/ 2070187 w 8240186"/>
              <a:gd name="connsiteY13" fmla="*/ 2481591 h 3751707"/>
              <a:gd name="connsiteX14" fmla="*/ 2143579 w 8240186"/>
              <a:gd name="connsiteY14" fmla="*/ 2466329 h 3751707"/>
              <a:gd name="connsiteX15" fmla="*/ 2219931 w 8240186"/>
              <a:gd name="connsiteY15" fmla="*/ 2499032 h 3751707"/>
              <a:gd name="connsiteX16" fmla="*/ 2407961 w 8240186"/>
              <a:gd name="connsiteY16" fmla="*/ 2692076 h 3751707"/>
              <a:gd name="connsiteX17" fmla="*/ 2619587 w 8240186"/>
              <a:gd name="connsiteY17" fmla="*/ 2487982 h 3751707"/>
              <a:gd name="connsiteX18" fmla="*/ 2816891 w 8240186"/>
              <a:gd name="connsiteY18" fmla="*/ 2416239 h 3751707"/>
              <a:gd name="connsiteX19" fmla="*/ 3063573 w 8240186"/>
              <a:gd name="connsiteY19" fmla="*/ 2233796 h 3751707"/>
              <a:gd name="connsiteX20" fmla="*/ 3285032 w 8240186"/>
              <a:gd name="connsiteY20" fmla="*/ 2170426 h 3751707"/>
              <a:gd name="connsiteX21" fmla="*/ 3715332 w 8240186"/>
              <a:gd name="connsiteY21" fmla="*/ 1649603 h 3751707"/>
              <a:gd name="connsiteX22" fmla="*/ 3925116 w 8240186"/>
              <a:gd name="connsiteY22" fmla="*/ 1607771 h 3751707"/>
              <a:gd name="connsiteX23" fmla="*/ 4148850 w 8240186"/>
              <a:gd name="connsiteY23" fmla="*/ 1508774 h 3751707"/>
              <a:gd name="connsiteX24" fmla="*/ 4371047 w 8240186"/>
              <a:gd name="connsiteY24" fmla="*/ 1558875 h 3751707"/>
              <a:gd name="connsiteX25" fmla="*/ 4544958 w 8240186"/>
              <a:gd name="connsiteY25" fmla="*/ 1374850 h 3751707"/>
              <a:gd name="connsiteX26" fmla="*/ 4788549 w 8240186"/>
              <a:gd name="connsiteY26" fmla="*/ 1209119 h 3751707"/>
              <a:gd name="connsiteX27" fmla="*/ 5125834 w 8240186"/>
              <a:gd name="connsiteY27" fmla="*/ 1628499 h 3751707"/>
              <a:gd name="connsiteX28" fmla="*/ 5227409 w 8240186"/>
              <a:gd name="connsiteY28" fmla="*/ 1684951 h 3751707"/>
              <a:gd name="connsiteX29" fmla="*/ 5560704 w 8240186"/>
              <a:gd name="connsiteY29" fmla="*/ 1398583 h 3751707"/>
              <a:gd name="connsiteX30" fmla="*/ 5876712 w 8240186"/>
              <a:gd name="connsiteY30" fmla="*/ 1023212 h 3751707"/>
              <a:gd name="connsiteX31" fmla="*/ 6122609 w 8240186"/>
              <a:gd name="connsiteY31" fmla="*/ 1052039 h 3751707"/>
              <a:gd name="connsiteX32" fmla="*/ 6331963 w 8240186"/>
              <a:gd name="connsiteY32" fmla="*/ 866077 h 3751707"/>
              <a:gd name="connsiteX33" fmla="*/ 6526278 w 8240186"/>
              <a:gd name="connsiteY33" fmla="*/ 621473 h 3751707"/>
              <a:gd name="connsiteX34" fmla="*/ 6767242 w 8240186"/>
              <a:gd name="connsiteY34" fmla="*/ 745476 h 3751707"/>
              <a:gd name="connsiteX35" fmla="*/ 6935152 w 8240186"/>
              <a:gd name="connsiteY35" fmla="*/ 675219 h 3751707"/>
              <a:gd name="connsiteX36" fmla="*/ 7178389 w 8240186"/>
              <a:gd name="connsiteY36" fmla="*/ 150052 h 3751707"/>
              <a:gd name="connsiteX37" fmla="*/ 7422241 w 8240186"/>
              <a:gd name="connsiteY37" fmla="*/ 11478 h 3751707"/>
              <a:gd name="connsiteX38" fmla="*/ 7600518 w 8240186"/>
              <a:gd name="connsiteY38" fmla="*/ 172133 h 3751707"/>
              <a:gd name="connsiteX0" fmla="*/ 7600518 w 8240186"/>
              <a:gd name="connsiteY0" fmla="*/ 186740 h 3766314"/>
              <a:gd name="connsiteX1" fmla="*/ 7863173 w 8240186"/>
              <a:gd name="connsiteY1" fmla="*/ 281264 h 3766314"/>
              <a:gd name="connsiteX2" fmla="*/ 7600620 w 8240186"/>
              <a:gd name="connsiteY2" fmla="*/ 3766314 h 3766314"/>
              <a:gd name="connsiteX3" fmla="*/ 0 w 8240186"/>
              <a:gd name="connsiteY3" fmla="*/ 3766314 h 3766314"/>
              <a:gd name="connsiteX4" fmla="*/ 0 w 8240186"/>
              <a:gd name="connsiteY4" fmla="*/ 3628890 h 3766314"/>
              <a:gd name="connsiteX5" fmla="*/ 55435 w 8240186"/>
              <a:gd name="connsiteY5" fmla="*/ 3596927 h 3766314"/>
              <a:gd name="connsiteX6" fmla="*/ 227279 w 8240186"/>
              <a:gd name="connsiteY6" fmla="*/ 3522795 h 3766314"/>
              <a:gd name="connsiteX7" fmla="*/ 502127 w 8240186"/>
              <a:gd name="connsiteY7" fmla="*/ 3454141 h 3766314"/>
              <a:gd name="connsiteX8" fmla="*/ 793036 w 8240186"/>
              <a:gd name="connsiteY8" fmla="*/ 3443513 h 3766314"/>
              <a:gd name="connsiteX9" fmla="*/ 898442 w 8240186"/>
              <a:gd name="connsiteY9" fmla="*/ 3438226 h 3766314"/>
              <a:gd name="connsiteX10" fmla="*/ 1114432 w 8240186"/>
              <a:gd name="connsiteY10" fmla="*/ 3110427 h 3766314"/>
              <a:gd name="connsiteX11" fmla="*/ 1558930 w 8240186"/>
              <a:gd name="connsiteY11" fmla="*/ 2707957 h 3766314"/>
              <a:gd name="connsiteX12" fmla="*/ 1886440 w 8240186"/>
              <a:gd name="connsiteY12" fmla="*/ 2534198 h 3766314"/>
              <a:gd name="connsiteX13" fmla="*/ 2070187 w 8240186"/>
              <a:gd name="connsiteY13" fmla="*/ 2496198 h 3766314"/>
              <a:gd name="connsiteX14" fmla="*/ 2143579 w 8240186"/>
              <a:gd name="connsiteY14" fmla="*/ 2480936 h 3766314"/>
              <a:gd name="connsiteX15" fmla="*/ 2219931 w 8240186"/>
              <a:gd name="connsiteY15" fmla="*/ 2513639 h 3766314"/>
              <a:gd name="connsiteX16" fmla="*/ 2407961 w 8240186"/>
              <a:gd name="connsiteY16" fmla="*/ 2706683 h 3766314"/>
              <a:gd name="connsiteX17" fmla="*/ 2619587 w 8240186"/>
              <a:gd name="connsiteY17" fmla="*/ 2502589 h 3766314"/>
              <a:gd name="connsiteX18" fmla="*/ 2816891 w 8240186"/>
              <a:gd name="connsiteY18" fmla="*/ 2430846 h 3766314"/>
              <a:gd name="connsiteX19" fmla="*/ 3063573 w 8240186"/>
              <a:gd name="connsiteY19" fmla="*/ 2248403 h 3766314"/>
              <a:gd name="connsiteX20" fmla="*/ 3285032 w 8240186"/>
              <a:gd name="connsiteY20" fmla="*/ 2185033 h 3766314"/>
              <a:gd name="connsiteX21" fmla="*/ 3715332 w 8240186"/>
              <a:gd name="connsiteY21" fmla="*/ 1664210 h 3766314"/>
              <a:gd name="connsiteX22" fmla="*/ 3925116 w 8240186"/>
              <a:gd name="connsiteY22" fmla="*/ 1622378 h 3766314"/>
              <a:gd name="connsiteX23" fmla="*/ 4148850 w 8240186"/>
              <a:gd name="connsiteY23" fmla="*/ 1523381 h 3766314"/>
              <a:gd name="connsiteX24" fmla="*/ 4371047 w 8240186"/>
              <a:gd name="connsiteY24" fmla="*/ 1573482 h 3766314"/>
              <a:gd name="connsiteX25" fmla="*/ 4544958 w 8240186"/>
              <a:gd name="connsiteY25" fmla="*/ 1389457 h 3766314"/>
              <a:gd name="connsiteX26" fmla="*/ 4788549 w 8240186"/>
              <a:gd name="connsiteY26" fmla="*/ 1223726 h 3766314"/>
              <a:gd name="connsiteX27" fmla="*/ 5125834 w 8240186"/>
              <a:gd name="connsiteY27" fmla="*/ 1643106 h 3766314"/>
              <a:gd name="connsiteX28" fmla="*/ 5227409 w 8240186"/>
              <a:gd name="connsiteY28" fmla="*/ 1699558 h 3766314"/>
              <a:gd name="connsiteX29" fmla="*/ 5560704 w 8240186"/>
              <a:gd name="connsiteY29" fmla="*/ 1413190 h 3766314"/>
              <a:gd name="connsiteX30" fmla="*/ 5876712 w 8240186"/>
              <a:gd name="connsiteY30" fmla="*/ 1037819 h 3766314"/>
              <a:gd name="connsiteX31" fmla="*/ 6122609 w 8240186"/>
              <a:gd name="connsiteY31" fmla="*/ 1066646 h 3766314"/>
              <a:gd name="connsiteX32" fmla="*/ 6331963 w 8240186"/>
              <a:gd name="connsiteY32" fmla="*/ 880684 h 3766314"/>
              <a:gd name="connsiteX33" fmla="*/ 6526278 w 8240186"/>
              <a:gd name="connsiteY33" fmla="*/ 636080 h 3766314"/>
              <a:gd name="connsiteX34" fmla="*/ 6767242 w 8240186"/>
              <a:gd name="connsiteY34" fmla="*/ 760083 h 3766314"/>
              <a:gd name="connsiteX35" fmla="*/ 6935152 w 8240186"/>
              <a:gd name="connsiteY35" fmla="*/ 689826 h 3766314"/>
              <a:gd name="connsiteX36" fmla="*/ 7178389 w 8240186"/>
              <a:gd name="connsiteY36" fmla="*/ 164659 h 3766314"/>
              <a:gd name="connsiteX37" fmla="*/ 7422241 w 8240186"/>
              <a:gd name="connsiteY37" fmla="*/ 26085 h 3766314"/>
              <a:gd name="connsiteX38" fmla="*/ 7600518 w 8240186"/>
              <a:gd name="connsiteY38" fmla="*/ 186740 h 3766314"/>
              <a:gd name="connsiteX0" fmla="*/ 7600518 w 8323732"/>
              <a:gd name="connsiteY0" fmla="*/ 160655 h 3740229"/>
              <a:gd name="connsiteX1" fmla="*/ 7863173 w 8323732"/>
              <a:gd name="connsiteY1" fmla="*/ 255179 h 3740229"/>
              <a:gd name="connsiteX2" fmla="*/ 7600620 w 8323732"/>
              <a:gd name="connsiteY2" fmla="*/ 3740229 h 3740229"/>
              <a:gd name="connsiteX3" fmla="*/ 0 w 8323732"/>
              <a:gd name="connsiteY3" fmla="*/ 3740229 h 3740229"/>
              <a:gd name="connsiteX4" fmla="*/ 0 w 8323732"/>
              <a:gd name="connsiteY4" fmla="*/ 3602805 h 3740229"/>
              <a:gd name="connsiteX5" fmla="*/ 55435 w 8323732"/>
              <a:gd name="connsiteY5" fmla="*/ 3570842 h 3740229"/>
              <a:gd name="connsiteX6" fmla="*/ 227279 w 8323732"/>
              <a:gd name="connsiteY6" fmla="*/ 3496710 h 3740229"/>
              <a:gd name="connsiteX7" fmla="*/ 502127 w 8323732"/>
              <a:gd name="connsiteY7" fmla="*/ 3428056 h 3740229"/>
              <a:gd name="connsiteX8" fmla="*/ 793036 w 8323732"/>
              <a:gd name="connsiteY8" fmla="*/ 3417428 h 3740229"/>
              <a:gd name="connsiteX9" fmla="*/ 898442 w 8323732"/>
              <a:gd name="connsiteY9" fmla="*/ 3412141 h 3740229"/>
              <a:gd name="connsiteX10" fmla="*/ 1114432 w 8323732"/>
              <a:gd name="connsiteY10" fmla="*/ 3084342 h 3740229"/>
              <a:gd name="connsiteX11" fmla="*/ 1558930 w 8323732"/>
              <a:gd name="connsiteY11" fmla="*/ 2681872 h 3740229"/>
              <a:gd name="connsiteX12" fmla="*/ 1886440 w 8323732"/>
              <a:gd name="connsiteY12" fmla="*/ 2508113 h 3740229"/>
              <a:gd name="connsiteX13" fmla="*/ 2070187 w 8323732"/>
              <a:gd name="connsiteY13" fmla="*/ 2470113 h 3740229"/>
              <a:gd name="connsiteX14" fmla="*/ 2143579 w 8323732"/>
              <a:gd name="connsiteY14" fmla="*/ 2454851 h 3740229"/>
              <a:gd name="connsiteX15" fmla="*/ 2219931 w 8323732"/>
              <a:gd name="connsiteY15" fmla="*/ 2487554 h 3740229"/>
              <a:gd name="connsiteX16" fmla="*/ 2407961 w 8323732"/>
              <a:gd name="connsiteY16" fmla="*/ 2680598 h 3740229"/>
              <a:gd name="connsiteX17" fmla="*/ 2619587 w 8323732"/>
              <a:gd name="connsiteY17" fmla="*/ 2476504 h 3740229"/>
              <a:gd name="connsiteX18" fmla="*/ 2816891 w 8323732"/>
              <a:gd name="connsiteY18" fmla="*/ 2404761 h 3740229"/>
              <a:gd name="connsiteX19" fmla="*/ 3063573 w 8323732"/>
              <a:gd name="connsiteY19" fmla="*/ 2222318 h 3740229"/>
              <a:gd name="connsiteX20" fmla="*/ 3285032 w 8323732"/>
              <a:gd name="connsiteY20" fmla="*/ 2158948 h 3740229"/>
              <a:gd name="connsiteX21" fmla="*/ 3715332 w 8323732"/>
              <a:gd name="connsiteY21" fmla="*/ 1638125 h 3740229"/>
              <a:gd name="connsiteX22" fmla="*/ 3925116 w 8323732"/>
              <a:gd name="connsiteY22" fmla="*/ 1596293 h 3740229"/>
              <a:gd name="connsiteX23" fmla="*/ 4148850 w 8323732"/>
              <a:gd name="connsiteY23" fmla="*/ 1497296 h 3740229"/>
              <a:gd name="connsiteX24" fmla="*/ 4371047 w 8323732"/>
              <a:gd name="connsiteY24" fmla="*/ 1547397 h 3740229"/>
              <a:gd name="connsiteX25" fmla="*/ 4544958 w 8323732"/>
              <a:gd name="connsiteY25" fmla="*/ 1363372 h 3740229"/>
              <a:gd name="connsiteX26" fmla="*/ 4788549 w 8323732"/>
              <a:gd name="connsiteY26" fmla="*/ 1197641 h 3740229"/>
              <a:gd name="connsiteX27" fmla="*/ 5125834 w 8323732"/>
              <a:gd name="connsiteY27" fmla="*/ 1617021 h 3740229"/>
              <a:gd name="connsiteX28" fmla="*/ 5227409 w 8323732"/>
              <a:gd name="connsiteY28" fmla="*/ 1673473 h 3740229"/>
              <a:gd name="connsiteX29" fmla="*/ 5560704 w 8323732"/>
              <a:gd name="connsiteY29" fmla="*/ 1387105 h 3740229"/>
              <a:gd name="connsiteX30" fmla="*/ 5876712 w 8323732"/>
              <a:gd name="connsiteY30" fmla="*/ 1011734 h 3740229"/>
              <a:gd name="connsiteX31" fmla="*/ 6122609 w 8323732"/>
              <a:gd name="connsiteY31" fmla="*/ 1040561 h 3740229"/>
              <a:gd name="connsiteX32" fmla="*/ 6331963 w 8323732"/>
              <a:gd name="connsiteY32" fmla="*/ 854599 h 3740229"/>
              <a:gd name="connsiteX33" fmla="*/ 6526278 w 8323732"/>
              <a:gd name="connsiteY33" fmla="*/ 609995 h 3740229"/>
              <a:gd name="connsiteX34" fmla="*/ 6767242 w 8323732"/>
              <a:gd name="connsiteY34" fmla="*/ 733998 h 3740229"/>
              <a:gd name="connsiteX35" fmla="*/ 6935152 w 8323732"/>
              <a:gd name="connsiteY35" fmla="*/ 663741 h 3740229"/>
              <a:gd name="connsiteX36" fmla="*/ 7178389 w 8323732"/>
              <a:gd name="connsiteY36" fmla="*/ 138574 h 3740229"/>
              <a:gd name="connsiteX37" fmla="*/ 7422241 w 8323732"/>
              <a:gd name="connsiteY37" fmla="*/ 0 h 3740229"/>
              <a:gd name="connsiteX38" fmla="*/ 7600518 w 8323732"/>
              <a:gd name="connsiteY38" fmla="*/ 160655 h 3740229"/>
              <a:gd name="connsiteX0" fmla="*/ 7600518 w 8242934"/>
              <a:gd name="connsiteY0" fmla="*/ 160655 h 3740229"/>
              <a:gd name="connsiteX1" fmla="*/ 7863173 w 8242934"/>
              <a:gd name="connsiteY1" fmla="*/ 255179 h 3740229"/>
              <a:gd name="connsiteX2" fmla="*/ 7600620 w 8242934"/>
              <a:gd name="connsiteY2" fmla="*/ 3740229 h 3740229"/>
              <a:gd name="connsiteX3" fmla="*/ 0 w 8242934"/>
              <a:gd name="connsiteY3" fmla="*/ 3740229 h 3740229"/>
              <a:gd name="connsiteX4" fmla="*/ 0 w 8242934"/>
              <a:gd name="connsiteY4" fmla="*/ 3602805 h 3740229"/>
              <a:gd name="connsiteX5" fmla="*/ 55435 w 8242934"/>
              <a:gd name="connsiteY5" fmla="*/ 3570842 h 3740229"/>
              <a:gd name="connsiteX6" fmla="*/ 227279 w 8242934"/>
              <a:gd name="connsiteY6" fmla="*/ 3496710 h 3740229"/>
              <a:gd name="connsiteX7" fmla="*/ 502127 w 8242934"/>
              <a:gd name="connsiteY7" fmla="*/ 3428056 h 3740229"/>
              <a:gd name="connsiteX8" fmla="*/ 793036 w 8242934"/>
              <a:gd name="connsiteY8" fmla="*/ 3417428 h 3740229"/>
              <a:gd name="connsiteX9" fmla="*/ 898442 w 8242934"/>
              <a:gd name="connsiteY9" fmla="*/ 3412141 h 3740229"/>
              <a:gd name="connsiteX10" fmla="*/ 1114432 w 8242934"/>
              <a:gd name="connsiteY10" fmla="*/ 3084342 h 3740229"/>
              <a:gd name="connsiteX11" fmla="*/ 1558930 w 8242934"/>
              <a:gd name="connsiteY11" fmla="*/ 2681872 h 3740229"/>
              <a:gd name="connsiteX12" fmla="*/ 1886440 w 8242934"/>
              <a:gd name="connsiteY12" fmla="*/ 2508113 h 3740229"/>
              <a:gd name="connsiteX13" fmla="*/ 2070187 w 8242934"/>
              <a:gd name="connsiteY13" fmla="*/ 2470113 h 3740229"/>
              <a:gd name="connsiteX14" fmla="*/ 2143579 w 8242934"/>
              <a:gd name="connsiteY14" fmla="*/ 2454851 h 3740229"/>
              <a:gd name="connsiteX15" fmla="*/ 2219931 w 8242934"/>
              <a:gd name="connsiteY15" fmla="*/ 2487554 h 3740229"/>
              <a:gd name="connsiteX16" fmla="*/ 2407961 w 8242934"/>
              <a:gd name="connsiteY16" fmla="*/ 2680598 h 3740229"/>
              <a:gd name="connsiteX17" fmla="*/ 2619587 w 8242934"/>
              <a:gd name="connsiteY17" fmla="*/ 2476504 h 3740229"/>
              <a:gd name="connsiteX18" fmla="*/ 2816891 w 8242934"/>
              <a:gd name="connsiteY18" fmla="*/ 2404761 h 3740229"/>
              <a:gd name="connsiteX19" fmla="*/ 3063573 w 8242934"/>
              <a:gd name="connsiteY19" fmla="*/ 2222318 h 3740229"/>
              <a:gd name="connsiteX20" fmla="*/ 3285032 w 8242934"/>
              <a:gd name="connsiteY20" fmla="*/ 2158948 h 3740229"/>
              <a:gd name="connsiteX21" fmla="*/ 3715332 w 8242934"/>
              <a:gd name="connsiteY21" fmla="*/ 1638125 h 3740229"/>
              <a:gd name="connsiteX22" fmla="*/ 3925116 w 8242934"/>
              <a:gd name="connsiteY22" fmla="*/ 1596293 h 3740229"/>
              <a:gd name="connsiteX23" fmla="*/ 4148850 w 8242934"/>
              <a:gd name="connsiteY23" fmla="*/ 1497296 h 3740229"/>
              <a:gd name="connsiteX24" fmla="*/ 4371047 w 8242934"/>
              <a:gd name="connsiteY24" fmla="*/ 1547397 h 3740229"/>
              <a:gd name="connsiteX25" fmla="*/ 4544958 w 8242934"/>
              <a:gd name="connsiteY25" fmla="*/ 1363372 h 3740229"/>
              <a:gd name="connsiteX26" fmla="*/ 4788549 w 8242934"/>
              <a:gd name="connsiteY26" fmla="*/ 1197641 h 3740229"/>
              <a:gd name="connsiteX27" fmla="*/ 5125834 w 8242934"/>
              <a:gd name="connsiteY27" fmla="*/ 1617021 h 3740229"/>
              <a:gd name="connsiteX28" fmla="*/ 5227409 w 8242934"/>
              <a:gd name="connsiteY28" fmla="*/ 1673473 h 3740229"/>
              <a:gd name="connsiteX29" fmla="*/ 5560704 w 8242934"/>
              <a:gd name="connsiteY29" fmla="*/ 1387105 h 3740229"/>
              <a:gd name="connsiteX30" fmla="*/ 5876712 w 8242934"/>
              <a:gd name="connsiteY30" fmla="*/ 1011734 h 3740229"/>
              <a:gd name="connsiteX31" fmla="*/ 6122609 w 8242934"/>
              <a:gd name="connsiteY31" fmla="*/ 1040561 h 3740229"/>
              <a:gd name="connsiteX32" fmla="*/ 6331963 w 8242934"/>
              <a:gd name="connsiteY32" fmla="*/ 854599 h 3740229"/>
              <a:gd name="connsiteX33" fmla="*/ 6526278 w 8242934"/>
              <a:gd name="connsiteY33" fmla="*/ 609995 h 3740229"/>
              <a:gd name="connsiteX34" fmla="*/ 6767242 w 8242934"/>
              <a:gd name="connsiteY34" fmla="*/ 733998 h 3740229"/>
              <a:gd name="connsiteX35" fmla="*/ 6935152 w 8242934"/>
              <a:gd name="connsiteY35" fmla="*/ 663741 h 3740229"/>
              <a:gd name="connsiteX36" fmla="*/ 7178389 w 8242934"/>
              <a:gd name="connsiteY36" fmla="*/ 138574 h 3740229"/>
              <a:gd name="connsiteX37" fmla="*/ 7422241 w 8242934"/>
              <a:gd name="connsiteY37" fmla="*/ 0 h 3740229"/>
              <a:gd name="connsiteX38" fmla="*/ 7600518 w 8242934"/>
              <a:gd name="connsiteY38" fmla="*/ 160655 h 3740229"/>
              <a:gd name="connsiteX0" fmla="*/ 7600518 w 8428062"/>
              <a:gd name="connsiteY0" fmla="*/ 187386 h 3775718"/>
              <a:gd name="connsiteX1" fmla="*/ 7863173 w 8428062"/>
              <a:gd name="connsiteY1" fmla="*/ 281910 h 3775718"/>
              <a:gd name="connsiteX2" fmla="*/ 7853639 w 8428062"/>
              <a:gd name="connsiteY2" fmla="*/ 3775718 h 3775718"/>
              <a:gd name="connsiteX3" fmla="*/ 0 w 8428062"/>
              <a:gd name="connsiteY3" fmla="*/ 3766960 h 3775718"/>
              <a:gd name="connsiteX4" fmla="*/ 0 w 8428062"/>
              <a:gd name="connsiteY4" fmla="*/ 3629536 h 3775718"/>
              <a:gd name="connsiteX5" fmla="*/ 55435 w 8428062"/>
              <a:gd name="connsiteY5" fmla="*/ 3597573 h 3775718"/>
              <a:gd name="connsiteX6" fmla="*/ 227279 w 8428062"/>
              <a:gd name="connsiteY6" fmla="*/ 3523441 h 3775718"/>
              <a:gd name="connsiteX7" fmla="*/ 502127 w 8428062"/>
              <a:gd name="connsiteY7" fmla="*/ 3454787 h 3775718"/>
              <a:gd name="connsiteX8" fmla="*/ 793036 w 8428062"/>
              <a:gd name="connsiteY8" fmla="*/ 3444159 h 3775718"/>
              <a:gd name="connsiteX9" fmla="*/ 898442 w 8428062"/>
              <a:gd name="connsiteY9" fmla="*/ 3438872 h 3775718"/>
              <a:gd name="connsiteX10" fmla="*/ 1114432 w 8428062"/>
              <a:gd name="connsiteY10" fmla="*/ 3111073 h 3775718"/>
              <a:gd name="connsiteX11" fmla="*/ 1558930 w 8428062"/>
              <a:gd name="connsiteY11" fmla="*/ 2708603 h 3775718"/>
              <a:gd name="connsiteX12" fmla="*/ 1886440 w 8428062"/>
              <a:gd name="connsiteY12" fmla="*/ 2534844 h 3775718"/>
              <a:gd name="connsiteX13" fmla="*/ 2070187 w 8428062"/>
              <a:gd name="connsiteY13" fmla="*/ 2496844 h 3775718"/>
              <a:gd name="connsiteX14" fmla="*/ 2143579 w 8428062"/>
              <a:gd name="connsiteY14" fmla="*/ 2481582 h 3775718"/>
              <a:gd name="connsiteX15" fmla="*/ 2219931 w 8428062"/>
              <a:gd name="connsiteY15" fmla="*/ 2514285 h 3775718"/>
              <a:gd name="connsiteX16" fmla="*/ 2407961 w 8428062"/>
              <a:gd name="connsiteY16" fmla="*/ 2707329 h 3775718"/>
              <a:gd name="connsiteX17" fmla="*/ 2619587 w 8428062"/>
              <a:gd name="connsiteY17" fmla="*/ 2503235 h 3775718"/>
              <a:gd name="connsiteX18" fmla="*/ 2816891 w 8428062"/>
              <a:gd name="connsiteY18" fmla="*/ 2431492 h 3775718"/>
              <a:gd name="connsiteX19" fmla="*/ 3063573 w 8428062"/>
              <a:gd name="connsiteY19" fmla="*/ 2249049 h 3775718"/>
              <a:gd name="connsiteX20" fmla="*/ 3285032 w 8428062"/>
              <a:gd name="connsiteY20" fmla="*/ 2185679 h 3775718"/>
              <a:gd name="connsiteX21" fmla="*/ 3715332 w 8428062"/>
              <a:gd name="connsiteY21" fmla="*/ 1664856 h 3775718"/>
              <a:gd name="connsiteX22" fmla="*/ 3925116 w 8428062"/>
              <a:gd name="connsiteY22" fmla="*/ 1623024 h 3775718"/>
              <a:gd name="connsiteX23" fmla="*/ 4148850 w 8428062"/>
              <a:gd name="connsiteY23" fmla="*/ 1524027 h 3775718"/>
              <a:gd name="connsiteX24" fmla="*/ 4371047 w 8428062"/>
              <a:gd name="connsiteY24" fmla="*/ 1574128 h 3775718"/>
              <a:gd name="connsiteX25" fmla="*/ 4544958 w 8428062"/>
              <a:gd name="connsiteY25" fmla="*/ 1390103 h 3775718"/>
              <a:gd name="connsiteX26" fmla="*/ 4788549 w 8428062"/>
              <a:gd name="connsiteY26" fmla="*/ 1224372 h 3775718"/>
              <a:gd name="connsiteX27" fmla="*/ 5125834 w 8428062"/>
              <a:gd name="connsiteY27" fmla="*/ 1643752 h 3775718"/>
              <a:gd name="connsiteX28" fmla="*/ 5227409 w 8428062"/>
              <a:gd name="connsiteY28" fmla="*/ 1700204 h 3775718"/>
              <a:gd name="connsiteX29" fmla="*/ 5560704 w 8428062"/>
              <a:gd name="connsiteY29" fmla="*/ 1413836 h 3775718"/>
              <a:gd name="connsiteX30" fmla="*/ 5876712 w 8428062"/>
              <a:gd name="connsiteY30" fmla="*/ 1038465 h 3775718"/>
              <a:gd name="connsiteX31" fmla="*/ 6122609 w 8428062"/>
              <a:gd name="connsiteY31" fmla="*/ 1067292 h 3775718"/>
              <a:gd name="connsiteX32" fmla="*/ 6331963 w 8428062"/>
              <a:gd name="connsiteY32" fmla="*/ 881330 h 3775718"/>
              <a:gd name="connsiteX33" fmla="*/ 6526278 w 8428062"/>
              <a:gd name="connsiteY33" fmla="*/ 636726 h 3775718"/>
              <a:gd name="connsiteX34" fmla="*/ 6767242 w 8428062"/>
              <a:gd name="connsiteY34" fmla="*/ 760729 h 3775718"/>
              <a:gd name="connsiteX35" fmla="*/ 6935152 w 8428062"/>
              <a:gd name="connsiteY35" fmla="*/ 690472 h 3775718"/>
              <a:gd name="connsiteX36" fmla="*/ 7178389 w 8428062"/>
              <a:gd name="connsiteY36" fmla="*/ 165305 h 3775718"/>
              <a:gd name="connsiteX37" fmla="*/ 7422241 w 8428062"/>
              <a:gd name="connsiteY37" fmla="*/ 26731 h 3775718"/>
              <a:gd name="connsiteX38" fmla="*/ 7600518 w 8428062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125834 w 7878278"/>
              <a:gd name="connsiteY27" fmla="*/ 1643752 h 3775718"/>
              <a:gd name="connsiteX28" fmla="*/ 5227409 w 7878278"/>
              <a:gd name="connsiteY28" fmla="*/ 1700204 h 3775718"/>
              <a:gd name="connsiteX29" fmla="*/ 5560704 w 7878278"/>
              <a:gd name="connsiteY29" fmla="*/ 1413836 h 3775718"/>
              <a:gd name="connsiteX30" fmla="*/ 5876712 w 7878278"/>
              <a:gd name="connsiteY30" fmla="*/ 1038465 h 3775718"/>
              <a:gd name="connsiteX31" fmla="*/ 6122609 w 7878278"/>
              <a:gd name="connsiteY31" fmla="*/ 1067292 h 3775718"/>
              <a:gd name="connsiteX32" fmla="*/ 6331963 w 7878278"/>
              <a:gd name="connsiteY32" fmla="*/ 881330 h 3775718"/>
              <a:gd name="connsiteX33" fmla="*/ 6526278 w 7878278"/>
              <a:gd name="connsiteY33" fmla="*/ 636726 h 3775718"/>
              <a:gd name="connsiteX34" fmla="*/ 6767242 w 7878278"/>
              <a:gd name="connsiteY34" fmla="*/ 760729 h 3775718"/>
              <a:gd name="connsiteX35" fmla="*/ 6935152 w 7878278"/>
              <a:gd name="connsiteY35" fmla="*/ 690472 h 3775718"/>
              <a:gd name="connsiteX36" fmla="*/ 7178389 w 7878278"/>
              <a:gd name="connsiteY36" fmla="*/ 165305 h 3775718"/>
              <a:gd name="connsiteX37" fmla="*/ 7422241 w 7878278"/>
              <a:gd name="connsiteY37" fmla="*/ 26731 h 3775718"/>
              <a:gd name="connsiteX38" fmla="*/ 7600518 w 7878278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171017 w 7878278"/>
              <a:gd name="connsiteY27" fmla="*/ 1722580 h 3775718"/>
              <a:gd name="connsiteX28" fmla="*/ 5227409 w 7878278"/>
              <a:gd name="connsiteY28" fmla="*/ 1700204 h 3775718"/>
              <a:gd name="connsiteX29" fmla="*/ 5560704 w 7878278"/>
              <a:gd name="connsiteY29" fmla="*/ 1413836 h 3775718"/>
              <a:gd name="connsiteX30" fmla="*/ 5876712 w 7878278"/>
              <a:gd name="connsiteY30" fmla="*/ 1038465 h 3775718"/>
              <a:gd name="connsiteX31" fmla="*/ 6122609 w 7878278"/>
              <a:gd name="connsiteY31" fmla="*/ 1067292 h 3775718"/>
              <a:gd name="connsiteX32" fmla="*/ 6331963 w 7878278"/>
              <a:gd name="connsiteY32" fmla="*/ 881330 h 3775718"/>
              <a:gd name="connsiteX33" fmla="*/ 6526278 w 7878278"/>
              <a:gd name="connsiteY33" fmla="*/ 636726 h 3775718"/>
              <a:gd name="connsiteX34" fmla="*/ 6767242 w 7878278"/>
              <a:gd name="connsiteY34" fmla="*/ 760729 h 3775718"/>
              <a:gd name="connsiteX35" fmla="*/ 6935152 w 7878278"/>
              <a:gd name="connsiteY35" fmla="*/ 690472 h 3775718"/>
              <a:gd name="connsiteX36" fmla="*/ 7178389 w 7878278"/>
              <a:gd name="connsiteY36" fmla="*/ 165305 h 3775718"/>
              <a:gd name="connsiteX37" fmla="*/ 7422241 w 7878278"/>
              <a:gd name="connsiteY37" fmla="*/ 26731 h 3775718"/>
              <a:gd name="connsiteX38" fmla="*/ 7600518 w 7878278"/>
              <a:gd name="connsiteY38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  <a:gd name="connsiteX0" fmla="*/ 7600518 w 7878278"/>
              <a:gd name="connsiteY0" fmla="*/ 187386 h 3775718"/>
              <a:gd name="connsiteX1" fmla="*/ 7863173 w 7878278"/>
              <a:gd name="connsiteY1" fmla="*/ 281910 h 3775718"/>
              <a:gd name="connsiteX2" fmla="*/ 7853639 w 7878278"/>
              <a:gd name="connsiteY2" fmla="*/ 3775718 h 3775718"/>
              <a:gd name="connsiteX3" fmla="*/ 0 w 7878278"/>
              <a:gd name="connsiteY3" fmla="*/ 3766960 h 3775718"/>
              <a:gd name="connsiteX4" fmla="*/ 0 w 7878278"/>
              <a:gd name="connsiteY4" fmla="*/ 3629536 h 3775718"/>
              <a:gd name="connsiteX5" fmla="*/ 55435 w 7878278"/>
              <a:gd name="connsiteY5" fmla="*/ 3597573 h 3775718"/>
              <a:gd name="connsiteX6" fmla="*/ 227279 w 7878278"/>
              <a:gd name="connsiteY6" fmla="*/ 3523441 h 3775718"/>
              <a:gd name="connsiteX7" fmla="*/ 502127 w 7878278"/>
              <a:gd name="connsiteY7" fmla="*/ 3454787 h 3775718"/>
              <a:gd name="connsiteX8" fmla="*/ 793036 w 7878278"/>
              <a:gd name="connsiteY8" fmla="*/ 3444159 h 3775718"/>
              <a:gd name="connsiteX9" fmla="*/ 898442 w 7878278"/>
              <a:gd name="connsiteY9" fmla="*/ 3438872 h 3775718"/>
              <a:gd name="connsiteX10" fmla="*/ 1114432 w 7878278"/>
              <a:gd name="connsiteY10" fmla="*/ 3111073 h 3775718"/>
              <a:gd name="connsiteX11" fmla="*/ 1558930 w 7878278"/>
              <a:gd name="connsiteY11" fmla="*/ 2708603 h 3775718"/>
              <a:gd name="connsiteX12" fmla="*/ 1886440 w 7878278"/>
              <a:gd name="connsiteY12" fmla="*/ 2534844 h 3775718"/>
              <a:gd name="connsiteX13" fmla="*/ 2070187 w 7878278"/>
              <a:gd name="connsiteY13" fmla="*/ 2496844 h 3775718"/>
              <a:gd name="connsiteX14" fmla="*/ 2143579 w 7878278"/>
              <a:gd name="connsiteY14" fmla="*/ 2481582 h 3775718"/>
              <a:gd name="connsiteX15" fmla="*/ 2219931 w 7878278"/>
              <a:gd name="connsiteY15" fmla="*/ 2514285 h 3775718"/>
              <a:gd name="connsiteX16" fmla="*/ 2407961 w 7878278"/>
              <a:gd name="connsiteY16" fmla="*/ 2707329 h 3775718"/>
              <a:gd name="connsiteX17" fmla="*/ 2619587 w 7878278"/>
              <a:gd name="connsiteY17" fmla="*/ 2503235 h 3775718"/>
              <a:gd name="connsiteX18" fmla="*/ 2816891 w 7878278"/>
              <a:gd name="connsiteY18" fmla="*/ 2431492 h 3775718"/>
              <a:gd name="connsiteX19" fmla="*/ 3063573 w 7878278"/>
              <a:gd name="connsiteY19" fmla="*/ 2249049 h 3775718"/>
              <a:gd name="connsiteX20" fmla="*/ 3285032 w 7878278"/>
              <a:gd name="connsiteY20" fmla="*/ 2185679 h 3775718"/>
              <a:gd name="connsiteX21" fmla="*/ 3715332 w 7878278"/>
              <a:gd name="connsiteY21" fmla="*/ 1664856 h 3775718"/>
              <a:gd name="connsiteX22" fmla="*/ 3925116 w 7878278"/>
              <a:gd name="connsiteY22" fmla="*/ 1623024 h 3775718"/>
              <a:gd name="connsiteX23" fmla="*/ 4148850 w 7878278"/>
              <a:gd name="connsiteY23" fmla="*/ 1524027 h 3775718"/>
              <a:gd name="connsiteX24" fmla="*/ 4371047 w 7878278"/>
              <a:gd name="connsiteY24" fmla="*/ 1574128 h 3775718"/>
              <a:gd name="connsiteX25" fmla="*/ 4544958 w 7878278"/>
              <a:gd name="connsiteY25" fmla="*/ 1390103 h 3775718"/>
              <a:gd name="connsiteX26" fmla="*/ 4788549 w 7878278"/>
              <a:gd name="connsiteY26" fmla="*/ 1224372 h 3775718"/>
              <a:gd name="connsiteX27" fmla="*/ 5227409 w 7878278"/>
              <a:gd name="connsiteY27" fmla="*/ 1700204 h 3775718"/>
              <a:gd name="connsiteX28" fmla="*/ 5560704 w 7878278"/>
              <a:gd name="connsiteY28" fmla="*/ 1413836 h 3775718"/>
              <a:gd name="connsiteX29" fmla="*/ 5876712 w 7878278"/>
              <a:gd name="connsiteY29" fmla="*/ 1038465 h 3775718"/>
              <a:gd name="connsiteX30" fmla="*/ 6122609 w 7878278"/>
              <a:gd name="connsiteY30" fmla="*/ 1067292 h 3775718"/>
              <a:gd name="connsiteX31" fmla="*/ 6331963 w 7878278"/>
              <a:gd name="connsiteY31" fmla="*/ 881330 h 3775718"/>
              <a:gd name="connsiteX32" fmla="*/ 6526278 w 7878278"/>
              <a:gd name="connsiteY32" fmla="*/ 636726 h 3775718"/>
              <a:gd name="connsiteX33" fmla="*/ 6767242 w 7878278"/>
              <a:gd name="connsiteY33" fmla="*/ 760729 h 3775718"/>
              <a:gd name="connsiteX34" fmla="*/ 6935152 w 7878278"/>
              <a:gd name="connsiteY34" fmla="*/ 690472 h 3775718"/>
              <a:gd name="connsiteX35" fmla="*/ 7178389 w 7878278"/>
              <a:gd name="connsiteY35" fmla="*/ 165305 h 3775718"/>
              <a:gd name="connsiteX36" fmla="*/ 7422241 w 7878278"/>
              <a:gd name="connsiteY36" fmla="*/ 26731 h 3775718"/>
              <a:gd name="connsiteX37" fmla="*/ 7600518 w 7878278"/>
              <a:gd name="connsiteY37" fmla="*/ 187386 h 377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78278" h="3775718">
                <a:moveTo>
                  <a:pt x="7600518" y="187386"/>
                </a:moveTo>
                <a:cubicBezTo>
                  <a:pt x="7674007" y="229916"/>
                  <a:pt x="7820986" y="-316145"/>
                  <a:pt x="7863173" y="281910"/>
                </a:cubicBezTo>
                <a:cubicBezTo>
                  <a:pt x="7905360" y="879965"/>
                  <a:pt x="7844857" y="523497"/>
                  <a:pt x="7853639" y="3775718"/>
                </a:cubicBezTo>
                <a:lnTo>
                  <a:pt x="0" y="3766960"/>
                </a:lnTo>
                <a:lnTo>
                  <a:pt x="0" y="3629536"/>
                </a:lnTo>
                <a:cubicBezTo>
                  <a:pt x="9690" y="3603108"/>
                  <a:pt x="17555" y="3615256"/>
                  <a:pt x="55435" y="3597573"/>
                </a:cubicBezTo>
                <a:cubicBezTo>
                  <a:pt x="93315" y="3579891"/>
                  <a:pt x="152830" y="3547239"/>
                  <a:pt x="227279" y="3523441"/>
                </a:cubicBezTo>
                <a:cubicBezTo>
                  <a:pt x="301728" y="3499643"/>
                  <a:pt x="407834" y="3468001"/>
                  <a:pt x="502127" y="3454787"/>
                </a:cubicBezTo>
                <a:cubicBezTo>
                  <a:pt x="596420" y="3441573"/>
                  <a:pt x="726984" y="3446811"/>
                  <a:pt x="793036" y="3444159"/>
                </a:cubicBezTo>
                <a:cubicBezTo>
                  <a:pt x="859088" y="3441507"/>
                  <a:pt x="798022" y="3450204"/>
                  <a:pt x="898442" y="3438872"/>
                </a:cubicBezTo>
                <a:cubicBezTo>
                  <a:pt x="955601" y="3319677"/>
                  <a:pt x="1002555" y="3224712"/>
                  <a:pt x="1114432" y="3111073"/>
                </a:cubicBezTo>
                <a:cubicBezTo>
                  <a:pt x="1261478" y="2992023"/>
                  <a:pt x="1430262" y="2804641"/>
                  <a:pt x="1558930" y="2708603"/>
                </a:cubicBezTo>
                <a:cubicBezTo>
                  <a:pt x="1687598" y="2612565"/>
                  <a:pt x="1804823" y="2564756"/>
                  <a:pt x="1886440" y="2534844"/>
                </a:cubicBezTo>
                <a:cubicBezTo>
                  <a:pt x="1968057" y="2504932"/>
                  <a:pt x="2038106" y="2497649"/>
                  <a:pt x="2070187" y="2496844"/>
                </a:cubicBezTo>
                <a:cubicBezTo>
                  <a:pt x="2102268" y="2496039"/>
                  <a:pt x="2115030" y="2484057"/>
                  <a:pt x="2143579" y="2481582"/>
                </a:cubicBezTo>
                <a:cubicBezTo>
                  <a:pt x="2228920" y="2482714"/>
                  <a:pt x="2192622" y="2517809"/>
                  <a:pt x="2219931" y="2514285"/>
                </a:cubicBezTo>
                <a:lnTo>
                  <a:pt x="2407961" y="2707329"/>
                </a:lnTo>
                <a:lnTo>
                  <a:pt x="2619587" y="2503235"/>
                </a:lnTo>
                <a:lnTo>
                  <a:pt x="2816891" y="2431492"/>
                </a:lnTo>
                <a:cubicBezTo>
                  <a:pt x="2899118" y="2370678"/>
                  <a:pt x="2985550" y="2290018"/>
                  <a:pt x="3063573" y="2249049"/>
                </a:cubicBezTo>
                <a:cubicBezTo>
                  <a:pt x="3141596" y="2208080"/>
                  <a:pt x="3154855" y="2202323"/>
                  <a:pt x="3285032" y="2185679"/>
                </a:cubicBezTo>
                <a:cubicBezTo>
                  <a:pt x="3382882" y="2023735"/>
                  <a:pt x="3608651" y="1758632"/>
                  <a:pt x="3715332" y="1664856"/>
                </a:cubicBezTo>
                <a:cubicBezTo>
                  <a:pt x="3822013" y="1571080"/>
                  <a:pt x="3852863" y="1646496"/>
                  <a:pt x="3925116" y="1623024"/>
                </a:cubicBezTo>
                <a:cubicBezTo>
                  <a:pt x="3997369" y="1599552"/>
                  <a:pt x="4056513" y="1544719"/>
                  <a:pt x="4148850" y="1524027"/>
                </a:cubicBezTo>
                <a:cubicBezTo>
                  <a:pt x="4227661" y="1500630"/>
                  <a:pt x="4302335" y="1580294"/>
                  <a:pt x="4371047" y="1574128"/>
                </a:cubicBezTo>
                <a:lnTo>
                  <a:pt x="4544958" y="1390103"/>
                </a:lnTo>
                <a:cubicBezTo>
                  <a:pt x="4622563" y="1324096"/>
                  <a:pt x="4719060" y="1295789"/>
                  <a:pt x="4788549" y="1224372"/>
                </a:cubicBezTo>
                <a:cubicBezTo>
                  <a:pt x="4902291" y="1276056"/>
                  <a:pt x="5026426" y="1598558"/>
                  <a:pt x="5227409" y="1700204"/>
                </a:cubicBezTo>
                <a:cubicBezTo>
                  <a:pt x="5347064" y="1626678"/>
                  <a:pt x="5445303" y="1513363"/>
                  <a:pt x="5560704" y="1413836"/>
                </a:cubicBezTo>
                <a:cubicBezTo>
                  <a:pt x="5676105" y="1314309"/>
                  <a:pt x="5800123" y="1107882"/>
                  <a:pt x="5876712" y="1038465"/>
                </a:cubicBezTo>
                <a:lnTo>
                  <a:pt x="6122609" y="1067292"/>
                </a:lnTo>
                <a:cubicBezTo>
                  <a:pt x="6169298" y="1028531"/>
                  <a:pt x="6264685" y="953091"/>
                  <a:pt x="6331963" y="881330"/>
                </a:cubicBezTo>
                <a:cubicBezTo>
                  <a:pt x="6399241" y="809569"/>
                  <a:pt x="6453732" y="656826"/>
                  <a:pt x="6526278" y="636726"/>
                </a:cubicBezTo>
                <a:cubicBezTo>
                  <a:pt x="6598824" y="616626"/>
                  <a:pt x="6678767" y="747655"/>
                  <a:pt x="6767242" y="760729"/>
                </a:cubicBezTo>
                <a:cubicBezTo>
                  <a:pt x="6842121" y="687612"/>
                  <a:pt x="6824400" y="732759"/>
                  <a:pt x="6935152" y="690472"/>
                </a:cubicBezTo>
                <a:lnTo>
                  <a:pt x="7178389" y="165305"/>
                </a:lnTo>
                <a:cubicBezTo>
                  <a:pt x="7247101" y="118996"/>
                  <a:pt x="7353529" y="51397"/>
                  <a:pt x="7422241" y="26731"/>
                </a:cubicBezTo>
                <a:lnTo>
                  <a:pt x="7600518" y="187386"/>
                </a:lnTo>
                <a:close/>
              </a:path>
            </a:pathLst>
          </a:custGeom>
          <a:solidFill>
            <a:srgbClr val="800000"/>
          </a:solidFill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and More</a:t>
            </a:r>
            <a:br>
              <a:rPr lang="en-US" dirty="0" smtClean="0"/>
            </a:br>
            <a:r>
              <a:rPr lang="en-US" dirty="0" smtClean="0"/>
              <a:t>Uninsured Americans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45732"/>
              </p:ext>
            </p:extLst>
          </p:nvPr>
        </p:nvGraphicFramePr>
        <p:xfrm>
          <a:off x="117043" y="1309216"/>
          <a:ext cx="672998" cy="43161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616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571987" y="3218569"/>
            <a:ext cx="354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Millions of Uninsured American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68814"/>
              </p:ext>
            </p:extLst>
          </p:nvPr>
        </p:nvGraphicFramePr>
        <p:xfrm>
          <a:off x="153614" y="5405736"/>
          <a:ext cx="8873343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2145"/>
                <a:gridCol w="1152145"/>
                <a:gridCol w="1152145"/>
                <a:gridCol w="1152145"/>
                <a:gridCol w="1152145"/>
                <a:gridCol w="1152145"/>
                <a:gridCol w="1152145"/>
                <a:gridCol w="80832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1976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Himmelstein, Woolhandler &amp;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Carrasquilo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.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Tabulation from CPS &amp; NHIS data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5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HMO Enrollment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68794"/>
              </p:ext>
            </p:extLst>
          </p:nvPr>
        </p:nvGraphicFramePr>
        <p:xfrm>
          <a:off x="832959" y="5673042"/>
          <a:ext cx="8115174" cy="396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52529"/>
                <a:gridCol w="1352529"/>
                <a:gridCol w="1352529"/>
                <a:gridCol w="1352529"/>
                <a:gridCol w="1352529"/>
                <a:gridCol w="13525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2013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743061"/>
              </p:ext>
            </p:extLst>
          </p:nvPr>
        </p:nvGraphicFramePr>
        <p:xfrm>
          <a:off x="690067" y="1210040"/>
          <a:ext cx="538886" cy="48126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38886"/>
              </a:tblGrid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60158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580084" y="3075419"/>
            <a:ext cx="4128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 HMO enrollment (Millions)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4518" y="1173898"/>
            <a:ext cx="7315200" cy="4498444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58448"/>
              </p:ext>
            </p:extLst>
          </p:nvPr>
        </p:nvGraphicFramePr>
        <p:xfrm>
          <a:off x="1404518" y="1397332"/>
          <a:ext cx="7315200" cy="4282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0"/>
              </a:tblGrid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7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446962" y="5510041"/>
            <a:ext cx="202897" cy="16130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98758" y="5411626"/>
            <a:ext cx="202897" cy="2597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50554" y="5360076"/>
            <a:ext cx="202897" cy="3112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02350" y="5331956"/>
            <a:ext cx="202897" cy="3393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54146" y="5317897"/>
            <a:ext cx="202897" cy="3534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05942" y="5261660"/>
            <a:ext cx="202897" cy="4096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57738" y="5242914"/>
            <a:ext cx="202897" cy="4284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09534" y="5181991"/>
            <a:ext cx="202897" cy="4893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1330" y="5107008"/>
            <a:ext cx="202897" cy="56434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126" y="4961730"/>
            <a:ext cx="202897" cy="7096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64922" y="4703976"/>
            <a:ext cx="202897" cy="9673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16718" y="4436850"/>
            <a:ext cx="202897" cy="12345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68514" y="4122858"/>
            <a:ext cx="202897" cy="15484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720310" y="3822927"/>
            <a:ext cx="202897" cy="184842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72106" y="3752631"/>
            <a:ext cx="202897" cy="19187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23902" y="3724513"/>
            <a:ext cx="202897" cy="19468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75698" y="3968206"/>
            <a:ext cx="202897" cy="17031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27494" y="4165036"/>
            <a:ext cx="202897" cy="15063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79290" y="4254078"/>
            <a:ext cx="202897" cy="1417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31086" y="4216587"/>
            <a:ext cx="202897" cy="14547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82882" y="4066621"/>
            <a:ext cx="202897" cy="16047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34678" y="3419894"/>
            <a:ext cx="202897" cy="22514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86474" y="3016862"/>
            <a:ext cx="202897" cy="26544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38270" y="2656008"/>
            <a:ext cx="202897" cy="301534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90066" y="2590397"/>
            <a:ext cx="202897" cy="30809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45454" y="1456281"/>
            <a:ext cx="202897" cy="42150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93658" y="1934297"/>
            <a:ext cx="202897" cy="373705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741862" y="2168618"/>
            <a:ext cx="202897" cy="35027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497260" y="1258895"/>
            <a:ext cx="202897" cy="44124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MEPS Data, from Thorpe and Reinhart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Sick People </a:t>
            </a:r>
            <a:br>
              <a:rPr lang="en-US" dirty="0" smtClean="0"/>
            </a:br>
            <a:r>
              <a:rPr lang="en-US" dirty="0" smtClean="0"/>
              <a:t>Account for Most Health Dollars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52338"/>
            <a:ext cx="16906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total health spending accounted for by decile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6222136"/>
              </p:ext>
            </p:extLst>
          </p:nvPr>
        </p:nvGraphicFramePr>
        <p:xfrm>
          <a:off x="1566954" y="1397000"/>
          <a:ext cx="7290458" cy="4218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24626" y="5533404"/>
            <a:ext cx="376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Decile of Privately 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2585" y="2234803"/>
            <a:ext cx="1946321" cy="1203990"/>
          </a:xfrm>
          <a:prstGeom prst="roundRect">
            <a:avLst/>
          </a:prstGeom>
          <a:solidFill>
            <a:srgbClr val="800000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Top 2 deciles account for </a:t>
            </a:r>
            <a:r>
              <a:rPr lang="en-US" sz="4000" dirty="0" smtClean="0">
                <a:latin typeface="Franklin Gothic Medium"/>
                <a:cs typeface="Franklin Gothic Medium"/>
              </a:rPr>
              <a:t>78.3%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14166" y="1533851"/>
            <a:ext cx="1369022" cy="4106760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7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Medicare HMOs:</a:t>
            </a:r>
            <a:br>
              <a:rPr lang="en-US" dirty="0" smtClean="0"/>
            </a:br>
            <a:r>
              <a:rPr lang="en-US" dirty="0" smtClean="0"/>
              <a:t>The Healthy Go In, The Sick Go Out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NEJM 1997;337:169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311603"/>
            <a:ext cx="1558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Inpatient costs as percentage of FFS Medicare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39837714"/>
              </p:ext>
            </p:extLst>
          </p:nvPr>
        </p:nvGraphicFramePr>
        <p:xfrm>
          <a:off x="1609344" y="1397000"/>
          <a:ext cx="7132320" cy="463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9510" y="3065069"/>
            <a:ext cx="168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Healthier patients join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6275" y="2500593"/>
            <a:ext cx="13545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High medical needs when they leave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803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Medicare Overpays HMOs</a:t>
            </a:r>
            <a:br>
              <a:rPr lang="en-US" sz="4000" dirty="0" smtClean="0"/>
            </a:br>
            <a:r>
              <a:rPr lang="en-US" sz="2400" dirty="0" smtClean="0"/>
              <a:t>Overpayments Total $283 Billion Since 1985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4422" y="6133985"/>
            <a:ext cx="5189580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 PNHP Report 10/2012 based on data from </a:t>
            </a:r>
            <a:r>
              <a:rPr lang="en-US" sz="1050" dirty="0" err="1" smtClean="0">
                <a:solidFill>
                  <a:schemeClr val="bg2"/>
                </a:solidFill>
                <a:latin typeface="Franklin Gothic Book" pitchFamily="34" charset="0"/>
              </a:rPr>
              <a:t>MedPAC</a:t>
            </a:r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, Commonwealth Fund, </a:t>
            </a:r>
            <a:r>
              <a:rPr lang="en-US" sz="1050" dirty="0" err="1" smtClean="0">
                <a:solidFill>
                  <a:schemeClr val="bg2"/>
                </a:solidFill>
                <a:latin typeface="Franklin Gothic Book" pitchFamily="34" charset="0"/>
              </a:rPr>
              <a:t>Trivedi</a:t>
            </a:r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 et al.</a:t>
            </a:r>
          </a:p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VA = Cost of VA uncompensated care provided to Medicare HMO enrollees</a:t>
            </a:r>
          </a:p>
          <a:p>
            <a:pPr algn="r"/>
            <a:r>
              <a:rPr lang="en-US" sz="1050" dirty="0" smtClean="0">
                <a:solidFill>
                  <a:schemeClr val="bg2"/>
                </a:solidFill>
                <a:latin typeface="Franklin Gothic Book" pitchFamily="34" charset="0"/>
              </a:rPr>
              <a:t>Legislated = Congressionally-mandated excess payments to Medicare HMOs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2141721"/>
            <a:ext cx="1682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Medicare HMO overpayments as compared to FFS costs for similar patients ($Billion)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00842"/>
              </p:ext>
            </p:extLst>
          </p:nvPr>
        </p:nvGraphicFramePr>
        <p:xfrm>
          <a:off x="1334746" y="1391422"/>
          <a:ext cx="897919" cy="4408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7919"/>
              </a:tblGrid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71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39886"/>
              </p:ext>
            </p:extLst>
          </p:nvPr>
        </p:nvGraphicFramePr>
        <p:xfrm>
          <a:off x="1723032" y="5166776"/>
          <a:ext cx="724806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010"/>
                <a:gridCol w="1208010"/>
                <a:gridCol w="1208010"/>
                <a:gridCol w="1208010"/>
                <a:gridCol w="1208010"/>
                <a:gridCol w="12080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08394" y="1561303"/>
            <a:ext cx="6568552" cy="356753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9114"/>
              </p:ext>
            </p:extLst>
          </p:nvPr>
        </p:nvGraphicFramePr>
        <p:xfrm>
          <a:off x="2208394" y="1561303"/>
          <a:ext cx="6568551" cy="3551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8551"/>
              </a:tblGrid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7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49838" y="5604824"/>
            <a:ext cx="48152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VA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5118" y="5604824"/>
            <a:ext cx="17265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Cherry Picking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7456" y="5604824"/>
            <a:ext cx="12883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Legislated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6142" y="5695674"/>
            <a:ext cx="218410" cy="21841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71422" y="5695674"/>
            <a:ext cx="218410" cy="21841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00552" y="5695674"/>
            <a:ext cx="218410" cy="21841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35232" y="4764914"/>
            <a:ext cx="168909" cy="3499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35232" y="2919949"/>
            <a:ext cx="168909" cy="183736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35232" y="2059963"/>
            <a:ext cx="168909" cy="852387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302634" y="4804913"/>
            <a:ext cx="168909" cy="3099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02634" y="3119943"/>
            <a:ext cx="168909" cy="1677371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302634" y="2009963"/>
            <a:ext cx="168909" cy="110498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80922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80922" y="4946651"/>
            <a:ext cx="168909" cy="1301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487459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720066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52673" y="5087475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85280" y="5078331"/>
            <a:ext cx="168909" cy="3657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209171" y="5016500"/>
            <a:ext cx="168909" cy="984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09171" y="4752975"/>
            <a:ext cx="168909" cy="25399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441778" y="5022850"/>
            <a:ext cx="168909" cy="920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441778" y="4743450"/>
            <a:ext cx="168909" cy="2667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674385" y="5022849"/>
            <a:ext cx="168909" cy="920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674385" y="4489450"/>
            <a:ext cx="168909" cy="52705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74385" y="4140200"/>
            <a:ext cx="168909" cy="349250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139599" y="4956175"/>
            <a:ext cx="168909" cy="1587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139599" y="4073525"/>
            <a:ext cx="168909" cy="8763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139599" y="3427848"/>
            <a:ext cx="168909" cy="64885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604813" y="4867275"/>
            <a:ext cx="168909" cy="2476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604813" y="3527425"/>
            <a:ext cx="168909" cy="133349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604813" y="2754749"/>
            <a:ext cx="168909" cy="772676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813529" y="5069188"/>
            <a:ext cx="16890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813529" y="4832350"/>
            <a:ext cx="168909" cy="22860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046136" y="5050900"/>
            <a:ext cx="168909" cy="640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046136" y="4762501"/>
            <a:ext cx="168909" cy="282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78743" y="5035550"/>
            <a:ext cx="168909" cy="793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278743" y="4667251"/>
            <a:ext cx="168909" cy="3587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511350" y="5023468"/>
            <a:ext cx="168909" cy="914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11350" y="4730750"/>
            <a:ext cx="168909" cy="285749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743957" y="5019675"/>
            <a:ext cx="168909" cy="952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743957" y="4714875"/>
            <a:ext cx="168909" cy="29527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976564" y="5019675"/>
            <a:ext cx="168909" cy="952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976564" y="4730751"/>
            <a:ext cx="168909" cy="2825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417887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417887" y="5057160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0494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650494" y="5057160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883101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883101" y="5056716"/>
            <a:ext cx="168909" cy="2743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115708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115708" y="5040841"/>
            <a:ext cx="168909" cy="3657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348315" y="5087475"/>
            <a:ext cx="168909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348315" y="4965700"/>
            <a:ext cx="168909" cy="11101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906992" y="5006975"/>
            <a:ext cx="168909" cy="1079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906992" y="4349751"/>
            <a:ext cx="168909" cy="650874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906992" y="3904098"/>
            <a:ext cx="168909" cy="44565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72206" y="4921250"/>
            <a:ext cx="168909" cy="19365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7372206" y="3863975"/>
            <a:ext cx="168909" cy="1050925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2206" y="3157973"/>
            <a:ext cx="168909" cy="706001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837420" y="4813300"/>
            <a:ext cx="168909" cy="3016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837420" y="3291417"/>
            <a:ext cx="168909" cy="151341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37420" y="1865395"/>
            <a:ext cx="168909" cy="1422493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70027" y="4813300"/>
            <a:ext cx="168909" cy="3016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70027" y="3231444"/>
            <a:ext cx="168909" cy="1576917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70027" y="2041784"/>
            <a:ext cx="168909" cy="1196715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2254852" y="5096619"/>
            <a:ext cx="168909" cy="18288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2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95% of Plans Cheat on </a:t>
            </a:r>
            <a:br>
              <a:rPr lang="en-US" sz="4000" dirty="0" smtClean="0"/>
            </a:br>
            <a:r>
              <a:rPr lang="en-US" sz="4000" dirty="0" smtClean="0"/>
              <a:t>HEDIS Quality Measures</a:t>
            </a:r>
            <a:endParaRPr lang="en-US" sz="4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57688" y="5952731"/>
            <a:ext cx="51863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Annals of Internal Medicine 2013;159:456</a:t>
            </a:r>
          </a:p>
          <a:p>
            <a:pPr algn="r">
              <a:defRPr/>
            </a:pP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Researchers compared reported HEDIS scores for high risk prescribing to actual Medicare Part D payment records for all enrollees and for enrollees sampled for HEDIS scoring</a:t>
            </a:r>
            <a:endParaRPr lang="en-US" sz="1400" dirty="0" smtClean="0"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453" y="1296136"/>
            <a:ext cx="648509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Medicare Advantage plans failing to cheat fall in rankings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98600"/>
            <a:ext cx="2000590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elderly patients prescribed drugs that should be avoided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86046447"/>
              </p:ext>
            </p:extLst>
          </p:nvPr>
        </p:nvGraphicFramePr>
        <p:xfrm>
          <a:off x="1991892" y="1818070"/>
          <a:ext cx="6541421" cy="4114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195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Title 1"/>
          <p:cNvSpPr>
            <a:spLocks noGrp="1"/>
          </p:cNvSpPr>
          <p:nvPr>
            <p:ph type="ctrTitle" idx="4294967295"/>
          </p:nvPr>
        </p:nvSpPr>
        <p:spPr>
          <a:xfrm>
            <a:off x="276016" y="990600"/>
            <a:ext cx="8591969" cy="373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Bundled </a:t>
            </a:r>
            <a:r>
              <a:rPr lang="en-US" sz="3200" dirty="0" smtClean="0"/>
              <a:t>payment under </a:t>
            </a:r>
            <a:r>
              <a:rPr lang="en-US" sz="3200" dirty="0"/>
              <a:t>ACOs:</a:t>
            </a:r>
            <a:br>
              <a:rPr lang="en-US" sz="3200" dirty="0"/>
            </a:br>
            <a:r>
              <a:rPr lang="en-US" sz="6600" dirty="0"/>
              <a:t>A Rerun of the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HMO</a:t>
            </a:r>
            <a:r>
              <a:rPr lang="en-US" sz="8000" dirty="0" smtClean="0"/>
              <a:t> </a:t>
            </a:r>
            <a:r>
              <a:rPr lang="en-US" sz="6600" dirty="0"/>
              <a:t>Experience?</a:t>
            </a:r>
          </a:p>
        </p:txBody>
      </p:sp>
    </p:spTree>
    <p:extLst>
      <p:ext uri="{BB962C8B-B14F-4D97-AF65-F5344CB8AC3E}">
        <p14:creationId xmlns:p14="http://schemas.microsoft.com/office/powerpoint/2010/main" val="169267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 Growth of ACOs</a:t>
            </a:r>
            <a:endParaRPr lang="en-US" dirty="0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600200" y="6298841"/>
            <a:ext cx="754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 Health Affairs Blog 10/31/13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84509863"/>
              </p:ext>
            </p:extLst>
          </p:nvPr>
        </p:nvGraphicFramePr>
        <p:xfrm>
          <a:off x="1000295" y="1397000"/>
          <a:ext cx="7689223" cy="455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986043"/>
            <a:ext cx="105670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Number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of ACOs</a:t>
            </a:r>
          </a:p>
        </p:txBody>
      </p:sp>
    </p:spTree>
    <p:extLst>
      <p:ext uri="{BB962C8B-B14F-4D97-AF65-F5344CB8AC3E}">
        <p14:creationId xmlns:p14="http://schemas.microsoft.com/office/powerpoint/2010/main" val="219861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HMO and ACO Similarities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b="1" dirty="0" smtClean="0">
                <a:latin typeface="Franklin Gothic Medium"/>
                <a:cs typeface="Franklin Gothic Medium"/>
              </a:rPr>
              <a:t>Diagnosis</a:t>
            </a:r>
            <a:r>
              <a:rPr lang="en-US" sz="2400" dirty="0">
                <a:latin typeface="Franklin Gothic Medium"/>
                <a:cs typeface="Franklin Gothic Medium"/>
              </a:rPr>
              <a:t>: </a:t>
            </a:r>
            <a:r>
              <a:rPr lang="en-US" sz="2400" dirty="0" smtClean="0">
                <a:latin typeface="Franklin Gothic Medium"/>
                <a:cs typeface="Franklin Gothic Medium"/>
              </a:rPr>
              <a:t>FFS </a:t>
            </a:r>
            <a:r>
              <a:rPr lang="en-US" sz="2400" dirty="0">
                <a:latin typeface="Franklin Gothic Medium"/>
                <a:cs typeface="Franklin Gothic Medium"/>
              </a:rPr>
              <a:t>and </a:t>
            </a:r>
            <a:r>
              <a:rPr lang="ja-JP" altLang="en-US" sz="2400" dirty="0">
                <a:latin typeface="Franklin Gothic Medium"/>
                <a:cs typeface="Franklin Gothic Medium"/>
              </a:rPr>
              <a:t>“</a:t>
            </a:r>
            <a:r>
              <a:rPr lang="en-US" sz="2400" dirty="0">
                <a:latin typeface="Franklin Gothic Medium"/>
                <a:cs typeface="Franklin Gothic Medium"/>
              </a:rPr>
              <a:t>fragmentation</a:t>
            </a:r>
            <a:r>
              <a:rPr lang="ja-JP" altLang="en-US" sz="2400" dirty="0">
                <a:latin typeface="Franklin Gothic Medium"/>
                <a:cs typeface="Franklin Gothic Medium"/>
              </a:rPr>
              <a:t>”</a:t>
            </a:r>
            <a:r>
              <a:rPr lang="en-US" sz="2400" dirty="0">
                <a:latin typeface="Franklin Gothic Medium"/>
                <a:cs typeface="Franklin Gothic Medium"/>
              </a:rPr>
              <a:t> </a:t>
            </a:r>
          </a:p>
          <a:p>
            <a:pPr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b="1" dirty="0">
                <a:latin typeface="Franklin Gothic Medium"/>
                <a:cs typeface="Franklin Gothic Medium"/>
              </a:rPr>
              <a:t>Rx</a:t>
            </a:r>
            <a:r>
              <a:rPr lang="en-US" sz="2400" dirty="0">
                <a:latin typeface="Franklin Gothic Medium"/>
                <a:cs typeface="Franklin Gothic Medium"/>
              </a:rPr>
              <a:t>:  Invert FFS </a:t>
            </a:r>
            <a:r>
              <a:rPr lang="en-US" sz="2400" dirty="0" smtClean="0">
                <a:latin typeface="Franklin Gothic Medium"/>
                <a:cs typeface="Franklin Gothic Medium"/>
              </a:rPr>
              <a:t>incentives</a:t>
            </a:r>
            <a:endParaRPr lang="en-US" sz="2400" dirty="0">
              <a:latin typeface="Franklin Gothic Medium"/>
              <a:cs typeface="Franklin Gothic Medium"/>
            </a:endParaRP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Shift insurance risk to providers</a:t>
            </a: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 smtClean="0">
                <a:latin typeface="Franklin Gothic Book"/>
                <a:cs typeface="Franklin Gothic Book"/>
              </a:rPr>
              <a:t>“Protect” </a:t>
            </a:r>
            <a:r>
              <a:rPr lang="en-US" sz="2400" dirty="0">
                <a:latin typeface="Franklin Gothic Book"/>
                <a:cs typeface="Franklin Gothic Book"/>
              </a:rPr>
              <a:t>patients with </a:t>
            </a:r>
            <a:r>
              <a:rPr lang="en-US" sz="2400" dirty="0" smtClean="0">
                <a:latin typeface="Franklin Gothic Book"/>
                <a:cs typeface="Franklin Gothic Book"/>
              </a:rPr>
              <a:t>“Pay for Performance (P4P)”</a:t>
            </a:r>
            <a:endParaRPr lang="en-US" sz="2400" dirty="0">
              <a:latin typeface="Franklin Gothic Book"/>
              <a:cs typeface="Franklin Gothic Book"/>
            </a:endParaRPr>
          </a:p>
          <a:p>
            <a:pPr lvl="1">
              <a:spcAft>
                <a:spcPts val="1200"/>
              </a:spcAft>
              <a:buSzPct val="95000"/>
              <a:buFont typeface="Arial"/>
              <a:buChar char="•"/>
            </a:pPr>
            <a:r>
              <a:rPr lang="en-US" sz="2400" dirty="0">
                <a:latin typeface="Franklin Gothic Book"/>
                <a:cs typeface="Franklin Gothic Book"/>
              </a:rPr>
              <a:t>Consolidate providers into entities large enough to be </a:t>
            </a:r>
            <a:r>
              <a:rPr lang="ja-JP" altLang="en-US" sz="2400" dirty="0">
                <a:latin typeface="Franklin Gothic Book"/>
                <a:cs typeface="Franklin Gothic Book"/>
              </a:rPr>
              <a:t>“</a:t>
            </a:r>
            <a:r>
              <a:rPr lang="en-US" sz="2400" dirty="0">
                <a:latin typeface="Franklin Gothic Book"/>
                <a:cs typeface="Franklin Gothic Book"/>
              </a:rPr>
              <a:t>held accountable</a:t>
            </a:r>
            <a:r>
              <a:rPr lang="ja-JP" altLang="en-US" sz="2400" dirty="0">
                <a:latin typeface="Franklin Gothic Book"/>
                <a:cs typeface="Franklin Gothic Book"/>
              </a:rPr>
              <a:t>”</a:t>
            </a:r>
            <a:r>
              <a:rPr lang="en-US" sz="2400" dirty="0">
                <a:latin typeface="Franklin Gothic Book"/>
                <a:cs typeface="Franklin Gothic Book"/>
              </a:rPr>
              <a:t> for cost (via capitation</a:t>
            </a:r>
            <a:r>
              <a:rPr lang="en-US" sz="2400" dirty="0" smtClean="0">
                <a:latin typeface="Franklin Gothic Book"/>
                <a:cs typeface="Franklin Gothic Book"/>
              </a:rPr>
              <a:t>)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838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3300"/>
                </a:solidFill>
              </a:rPr>
              <a:t>HMO and ACO Differences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51784093"/>
              </p:ext>
            </p:extLst>
          </p:nvPr>
        </p:nvGraphicFramePr>
        <p:xfrm>
          <a:off x="674077" y="1207630"/>
          <a:ext cx="8010769" cy="4674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19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766296859"/>
              </p:ext>
            </p:extLst>
          </p:nvPr>
        </p:nvGraphicFramePr>
        <p:xfrm>
          <a:off x="4790237" y="1499604"/>
          <a:ext cx="3884372" cy="53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Risk HMO Patients </a:t>
            </a:r>
            <a:br>
              <a:rPr lang="en-US" dirty="0" smtClean="0"/>
            </a:br>
            <a:r>
              <a:rPr lang="en-US" dirty="0" smtClean="0"/>
              <a:t>Fared Poorly in the RAND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2888" y="6053193"/>
            <a:ext cx="526111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Source: RAND Health Insurance Experiment, Lancet 1988;1:1017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Note: High Risk = 20% of population with lowest income</a:t>
            </a:r>
          </a:p>
          <a:p>
            <a:pPr algn="r"/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+ highest medical risk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11686999"/>
              </p:ext>
            </p:extLst>
          </p:nvPr>
        </p:nvGraphicFramePr>
        <p:xfrm>
          <a:off x="292608" y="1499604"/>
          <a:ext cx="3884372" cy="53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3416202" y="5674870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3475" y="5674870"/>
            <a:ext cx="270662" cy="27066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5658" y="5610146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HMO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7562" y="5610146"/>
            <a:ext cx="2391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Free Fee-For-Service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5596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121825" y="1389888"/>
            <a:ext cx="7754112" cy="4030675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Shrinking Private Insurance</a:t>
            </a:r>
            <a:br>
              <a:rPr lang="en-US" sz="4000" dirty="0" smtClean="0"/>
            </a:br>
            <a:r>
              <a:rPr lang="en-US" sz="2000" dirty="0" smtClean="0">
                <a:latin typeface="Franklin Gothic Book"/>
                <a:cs typeface="Franklin Gothic Book"/>
              </a:rPr>
              <a:t>Percent with private coverage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693" y="6191692"/>
            <a:ext cx="51883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Himmelstein and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–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Tabluations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from CPS and HIAA data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not adjusted for minor changes in survey methodology</a:t>
            </a:r>
          </a:p>
        </p:txBody>
      </p:sp>
      <p:pic>
        <p:nvPicPr>
          <p:cNvPr id="842756" name="Picture 4" descr="PRIVINS%" hidden="1"/>
          <p:cNvPicPr>
            <a:picLocks noChangeAspect="1" noChangeArrowheads="1"/>
          </p:cNvPicPr>
          <p:nvPr/>
        </p:nvPicPr>
        <p:blipFill>
          <a:blip r:embed="rId2" cstate="print"/>
          <a:srcRect l="17600" t="21333" r="10640" b="15200"/>
          <a:stretch>
            <a:fillRect/>
          </a:stretch>
        </p:blipFill>
        <p:spPr bwMode="auto">
          <a:xfrm>
            <a:off x="972923" y="1375257"/>
            <a:ext cx="7776056" cy="4059936"/>
          </a:xfrm>
          <a:prstGeom prst="rect">
            <a:avLst/>
          </a:prstGeom>
          <a:noFill/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19131"/>
              </p:ext>
            </p:extLst>
          </p:nvPr>
        </p:nvGraphicFramePr>
        <p:xfrm>
          <a:off x="274990" y="982870"/>
          <a:ext cx="870448" cy="4600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0448"/>
              </a:tblGrid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0193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32491"/>
              </p:ext>
            </p:extLst>
          </p:nvPr>
        </p:nvGraphicFramePr>
        <p:xfrm>
          <a:off x="1121825" y="1921566"/>
          <a:ext cx="7749599" cy="3489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9599"/>
              </a:tblGrid>
              <a:tr h="1163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31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3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5730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12871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90012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67153" y="5491658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1990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44295" y="5491658"/>
            <a:ext cx="7862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2005" y="5491658"/>
            <a:ext cx="7765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2012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139179" y="3330575"/>
            <a:ext cx="89516" cy="20896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85900" y="3257550"/>
            <a:ext cx="89516" cy="21626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32621" y="3168650"/>
            <a:ext cx="89516" cy="22515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579342" y="3019425"/>
            <a:ext cx="89516" cy="24007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726063" y="2965450"/>
            <a:ext cx="89516" cy="2454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019505" y="2790825"/>
            <a:ext cx="89516" cy="26293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166226" y="2654300"/>
            <a:ext cx="89516" cy="27659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12947" y="2416175"/>
            <a:ext cx="89516" cy="30040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59668" y="2324100"/>
            <a:ext cx="89516" cy="30961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606389" y="2187575"/>
            <a:ext cx="89516" cy="32326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53110" y="2181225"/>
            <a:ext cx="89516" cy="32389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99831" y="2165350"/>
            <a:ext cx="89516" cy="32548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046552" y="1997075"/>
            <a:ext cx="89516" cy="34231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193273" y="1854200"/>
            <a:ext cx="89516" cy="35660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39994" y="1660526"/>
            <a:ext cx="89516" cy="37596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486715" y="1822450"/>
            <a:ext cx="89516" cy="3597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633436" y="1754288"/>
            <a:ext cx="89516" cy="36659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780157" y="1571483"/>
            <a:ext cx="89516" cy="38487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926878" y="1667696"/>
            <a:ext cx="89516" cy="375252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73599" y="1696560"/>
            <a:ext cx="89516" cy="3723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20320" y="1840880"/>
            <a:ext cx="89516" cy="35793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67041" y="1840880"/>
            <a:ext cx="89516" cy="35793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513762" y="1981994"/>
            <a:ext cx="89516" cy="34382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660483" y="2187248"/>
            <a:ext cx="89516" cy="323297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807204" y="2411745"/>
            <a:ext cx="89516" cy="30084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687530" y="3168623"/>
            <a:ext cx="89516" cy="22515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834251" y="3303321"/>
            <a:ext cx="89516" cy="21168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980972" y="3361049"/>
            <a:ext cx="89516" cy="20591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127693" y="3117309"/>
            <a:ext cx="89516" cy="230291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274414" y="3152588"/>
            <a:ext cx="89516" cy="22676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953925" y="2514373"/>
            <a:ext cx="89516" cy="29058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100646" y="2642657"/>
            <a:ext cx="89516" cy="27775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247367" y="2600965"/>
            <a:ext cx="89516" cy="28192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394088" y="2867155"/>
            <a:ext cx="89516" cy="255306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540809" y="3017889"/>
            <a:ext cx="89516" cy="2402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421135" y="3171830"/>
            <a:ext cx="89516" cy="224838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567856" y="3216731"/>
            <a:ext cx="89516" cy="22034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714577" y="3216731"/>
            <a:ext cx="89516" cy="22034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861298" y="2902433"/>
            <a:ext cx="89516" cy="25177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7008019" y="2722835"/>
            <a:ext cx="89516" cy="269738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154740" y="2851119"/>
            <a:ext cx="89516" cy="25691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7301461" y="2960161"/>
            <a:ext cx="89516" cy="2460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7448182" y="3110895"/>
            <a:ext cx="89516" cy="23093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7594903" y="3232765"/>
            <a:ext cx="89516" cy="2187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7741624" y="3213523"/>
            <a:ext cx="89516" cy="22066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7888345" y="3264836"/>
            <a:ext cx="89516" cy="21553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035066" y="3335394"/>
            <a:ext cx="89516" cy="20848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181787" y="3444434"/>
            <a:ext cx="89516" cy="197578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8328508" y="3758731"/>
            <a:ext cx="89516" cy="16614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8475229" y="3810045"/>
            <a:ext cx="89516" cy="16101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8621950" y="3813252"/>
            <a:ext cx="89516" cy="16069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8768683" y="3806837"/>
            <a:ext cx="89516" cy="161338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872784" y="2921000"/>
            <a:ext cx="89516" cy="24992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6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Depressed Patients:</a:t>
            </a:r>
            <a:br>
              <a:rPr lang="en-US" dirty="0" smtClean="0"/>
            </a:br>
            <a:r>
              <a:rPr lang="en-US" dirty="0" smtClean="0"/>
              <a:t>Fee-For-Service vs. Managed Care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94482" y="5685846"/>
            <a:ext cx="270662" cy="27066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12188" y="5685846"/>
            <a:ext cx="270662" cy="27066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86937" y="6130139"/>
            <a:ext cx="57570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Medical Outcomes Study. JAMA 1989; 262:3298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Arch Gen Psych 1993; 50:517   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2432763"/>
              </p:ext>
            </p:extLst>
          </p:nvPr>
        </p:nvGraphicFramePr>
        <p:xfrm>
          <a:off x="109729" y="1594511"/>
          <a:ext cx="414975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99304" y="5621122"/>
            <a:ext cx="1852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Fee-For-Service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4319" y="5621122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Managed Care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5606" y="1464870"/>
            <a:ext cx="315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Primary Care Patients</a:t>
            </a:r>
            <a:endParaRPr lang="en-US" sz="2000" dirty="0">
              <a:latin typeface="Franklin Gothic Medium" pitchFamily="34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56383820"/>
              </p:ext>
            </p:extLst>
          </p:nvPr>
        </p:nvGraphicFramePr>
        <p:xfrm>
          <a:off x="4447642" y="1593293"/>
          <a:ext cx="46085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54724" y="1463652"/>
            <a:ext cx="364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Patients Seeing Psychiatrist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01641" y="3152855"/>
            <a:ext cx="3121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# of Functional Limitations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050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  <p:bldP spid="11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4"/>
          <p:cNvSpPr>
            <a:spLocks noGrp="1" noChangeArrowheads="1"/>
          </p:cNvSpPr>
          <p:nvPr>
            <p:ph type="title"/>
          </p:nvPr>
        </p:nvSpPr>
        <p:spPr>
          <a:xfrm>
            <a:off x="809507" y="212899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Franklin Gothic Medium"/>
                <a:cs typeface="Franklin Gothic Medium"/>
              </a:rPr>
              <a:t>ACOs = Medical </a:t>
            </a:r>
            <a:r>
              <a:rPr lang="en-US" sz="6000" dirty="0" smtClean="0">
                <a:latin typeface="Franklin Gothic Medium"/>
                <a:cs typeface="Franklin Gothic Medium"/>
              </a:rPr>
              <a:t>Practices </a:t>
            </a:r>
            <a:r>
              <a:rPr lang="en-US" sz="3600" dirty="0" smtClean="0">
                <a:latin typeface="Franklin Gothic Medium"/>
                <a:cs typeface="Franklin Gothic Medium"/>
              </a:rPr>
              <a:t>owned </a:t>
            </a:r>
            <a:r>
              <a:rPr lang="en-US" sz="3600" dirty="0">
                <a:latin typeface="Franklin Gothic Medium"/>
                <a:cs typeface="Franklin Gothic Medium"/>
              </a:rPr>
              <a:t>by </a:t>
            </a:r>
            <a:r>
              <a:rPr lang="en-US" sz="3600" dirty="0" smtClean="0">
                <a:latin typeface="Franklin Gothic Medium"/>
                <a:cs typeface="Franklin Gothic Medium"/>
              </a:rPr>
              <a:t/>
            </a:r>
            <a:br>
              <a:rPr lang="en-US" sz="3600" dirty="0" smtClean="0">
                <a:latin typeface="Franklin Gothic Medium"/>
                <a:cs typeface="Franklin Gothic Medium"/>
              </a:rPr>
            </a:br>
            <a:r>
              <a:rPr lang="en-US" sz="6000" dirty="0" smtClean="0">
                <a:latin typeface="Franklin Gothic Medium"/>
                <a:cs typeface="Franklin Gothic Medium"/>
              </a:rPr>
              <a:t>Corporate </a:t>
            </a:r>
            <a:r>
              <a:rPr lang="en-US" sz="6000" dirty="0">
                <a:latin typeface="Franklin Gothic Medium"/>
                <a:cs typeface="Franklin Gothic Medium"/>
              </a:rPr>
              <a:t>Oligopolies</a:t>
            </a:r>
          </a:p>
        </p:txBody>
      </p:sp>
    </p:spTree>
    <p:extLst>
      <p:ext uri="{BB962C8B-B14F-4D97-AF65-F5344CB8AC3E}">
        <p14:creationId xmlns:p14="http://schemas.microsoft.com/office/powerpoint/2010/main" val="57865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et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4733" b="12860"/>
          <a:stretch/>
        </p:blipFill>
        <p:spPr bwMode="auto">
          <a:xfrm>
            <a:off x="310832" y="260258"/>
            <a:ext cx="3385490" cy="4141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et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62595" r="10836" b="13305"/>
          <a:stretch/>
        </p:blipFill>
        <p:spPr bwMode="auto">
          <a:xfrm>
            <a:off x="1903632" y="3120909"/>
            <a:ext cx="6955138" cy="2566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3347" name="Oval 3"/>
          <p:cNvSpPr>
            <a:spLocks noChangeArrowheads="1"/>
          </p:cNvSpPr>
          <p:nvPr/>
        </p:nvSpPr>
        <p:spPr bwMode="auto">
          <a:xfrm>
            <a:off x="6012646" y="4406944"/>
            <a:ext cx="2668721" cy="1401383"/>
          </a:xfrm>
          <a:prstGeom prst="ellipse">
            <a:avLst/>
          </a:prstGeom>
          <a:noFill/>
          <a:ln w="76200" cmpd="sng">
            <a:solidFill>
              <a:srgbClr val="8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44289" y="6264920"/>
            <a:ext cx="4799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Modern Healthcare. </a:t>
            </a:r>
            <a:r>
              <a:rPr lang="en-US" sz="16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Vol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42/No 52. Dec. 24/31, 2012</a:t>
            </a:r>
          </a:p>
        </p:txBody>
      </p:sp>
    </p:spTree>
    <p:extLst>
      <p:ext uri="{BB962C8B-B14F-4D97-AF65-F5344CB8AC3E}">
        <p14:creationId xmlns:p14="http://schemas.microsoft.com/office/powerpoint/2010/main" val="76874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5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Medscape July 9,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Doctors Are </a:t>
            </a:r>
            <a:br>
              <a:rPr lang="en-US" dirty="0" smtClean="0"/>
            </a:br>
            <a:r>
              <a:rPr lang="en-US" dirty="0" smtClean="0"/>
              <a:t>Hospital Employees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21436"/>
            <a:ext cx="1674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newly hired physicians employed by hospitals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70742273"/>
              </p:ext>
            </p:extLst>
          </p:nvPr>
        </p:nvGraphicFramePr>
        <p:xfrm>
          <a:off x="1532246" y="1644395"/>
          <a:ext cx="713548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32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Mergers Rising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6387" y="6065977"/>
            <a:ext cx="51776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*2013 data through date of publication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Each deal may involve multiple hospitals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NY Times Aug 12 2013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76323775"/>
              </p:ext>
            </p:extLst>
          </p:nvPr>
        </p:nvGraphicFramePr>
        <p:xfrm>
          <a:off x="1398149" y="1237935"/>
          <a:ext cx="7428331" cy="470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2426928"/>
            <a:ext cx="155824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Hospital mergers and acquisitions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3326" y="3116183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7648" y="3236567"/>
            <a:ext cx="63588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46*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0127" y="3026125"/>
            <a:ext cx="48748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8259" y="2812688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060" y="2791344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187" y="3111500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7988" y="2364468"/>
            <a:ext cx="4796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8928" y="1884237"/>
            <a:ext cx="48547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93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1018" y="1532065"/>
            <a:ext cx="63338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105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7026" y="5517349"/>
            <a:ext cx="309514" cy="309514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84660" y="5520342"/>
            <a:ext cx="309514" cy="3095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1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Poll: Patients Reject ACOs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6387" y="6281420"/>
            <a:ext cx="51776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NEJM 2013;369:1066. Kaiser/RWJ/Harvard Survey, 201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643" y="2110248"/>
            <a:ext cx="4067601" cy="172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“Here are two different ways Medicare could pay doctors.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Franklin Gothic Medium"/>
                <a:cs typeface="Franklin Gothic Medium"/>
              </a:rPr>
              <a:t>Which of these do you think would be better for you?”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0901341"/>
              </p:ext>
            </p:extLst>
          </p:nvPr>
        </p:nvGraphicFramePr>
        <p:xfrm>
          <a:off x="4208096" y="1296137"/>
          <a:ext cx="4725333" cy="44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139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02245"/>
          </a:xfrm>
        </p:spPr>
        <p:txBody>
          <a:bodyPr>
            <a:normAutofit/>
          </a:bodyPr>
          <a:lstStyle/>
          <a:p>
            <a:r>
              <a:rPr lang="en-US" sz="4400" dirty="0"/>
              <a:t>Mandate Model Reform:</a:t>
            </a:r>
            <a:br>
              <a:rPr lang="en-US" sz="4400" dirty="0"/>
            </a:br>
            <a:r>
              <a:rPr lang="en-US" sz="4400" dirty="0"/>
              <a:t>Keeping Private Insurers In Charge</a:t>
            </a:r>
          </a:p>
        </p:txBody>
      </p:sp>
    </p:spTree>
    <p:extLst>
      <p:ext uri="{BB962C8B-B14F-4D97-AF65-F5344CB8AC3E}">
        <p14:creationId xmlns:p14="http://schemas.microsoft.com/office/powerpoint/2010/main" val="292611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Mandate Model of Reform</a:t>
            </a: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247513109"/>
              </p:ext>
            </p:extLst>
          </p:nvPr>
        </p:nvGraphicFramePr>
        <p:xfrm>
          <a:off x="253336" y="3367471"/>
          <a:ext cx="8637329" cy="157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Picture 2" descr="ObamaFingerDec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78" y="4474342"/>
            <a:ext cx="1031000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4" name="Picture 4" descr="richard-nixon-pictur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6" y="4474343"/>
            <a:ext cx="1129147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02" y="4474342"/>
            <a:ext cx="992285" cy="129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4" y="4474343"/>
            <a:ext cx="1021982" cy="129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770032" y="1275960"/>
            <a:ext cx="5603937" cy="303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Expanded Medicaid-like program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Free for poor 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Subsidies for low income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Buy-in without subsidy for others</a:t>
            </a:r>
          </a:p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Employer mandate +/- individuals</a:t>
            </a:r>
          </a:p>
          <a:p>
            <a:pPr marL="454025" indent="-454025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Managed Care / Care Management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6948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6382" y="1155981"/>
            <a:ext cx="3379621" cy="4621229"/>
          </a:xfrm>
          <a:prstGeom prst="rect">
            <a:avLst/>
          </a:prstGeom>
          <a:ln>
            <a:solidFill>
              <a:srgbClr val="06050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1201" y="2148397"/>
            <a:ext cx="5503540" cy="203132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 anchor="ctr" anchorCtr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“The health-care reform process exposes how corporate influence renders the US Government incapable of making policy on the basis of evidence and the public interest.”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Lancet Put It On Their Cover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Lancet Dec 5, 2009. Cover of vol. 374.</a:t>
            </a:r>
          </a:p>
        </p:txBody>
      </p:sp>
    </p:spTree>
    <p:extLst>
      <p:ext uri="{BB962C8B-B14F-4D97-AF65-F5344CB8AC3E}">
        <p14:creationId xmlns:p14="http://schemas.microsoft.com/office/powerpoint/2010/main" val="295076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6756" y="1252484"/>
            <a:ext cx="6670987" cy="420173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Uninsured in Massachusetts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43527"/>
              </p:ext>
            </p:extLst>
          </p:nvPr>
        </p:nvGraphicFramePr>
        <p:xfrm>
          <a:off x="1974492" y="5454213"/>
          <a:ext cx="5401596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399"/>
                <a:gridCol w="1350399"/>
                <a:gridCol w="1350399"/>
                <a:gridCol w="1350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2649"/>
              </p:ext>
            </p:extLst>
          </p:nvPr>
        </p:nvGraphicFramePr>
        <p:xfrm>
          <a:off x="1139470" y="1043531"/>
          <a:ext cx="782659" cy="526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59"/>
              </a:tblGrid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2635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098998"/>
            <a:ext cx="149666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Uninsured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15490"/>
              </p:ext>
            </p:extLst>
          </p:nvPr>
        </p:nvGraphicFramePr>
        <p:xfrm>
          <a:off x="1940550" y="1252484"/>
          <a:ext cx="6635891" cy="4201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5891"/>
              </a:tblGrid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0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76335" y="6201634"/>
            <a:ext cx="506766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Source: Census Bureau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Figures prior to 1999 adjusted for changes in CPS survey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2188" y="5454213"/>
            <a:ext cx="77264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80854" y="5454213"/>
            <a:ext cx="7765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2012</a:t>
            </a:r>
          </a:p>
        </p:txBody>
      </p:sp>
      <p:sp>
        <p:nvSpPr>
          <p:cNvPr id="20" name="Freeform 19"/>
          <p:cNvSpPr/>
          <p:nvPr/>
        </p:nvSpPr>
        <p:spPr>
          <a:xfrm>
            <a:off x="1894417" y="4259792"/>
            <a:ext cx="6667500" cy="830791"/>
          </a:xfrm>
          <a:custGeom>
            <a:avLst/>
            <a:gdLst>
              <a:gd name="connsiteX0" fmla="*/ 0 w 6667500"/>
              <a:gd name="connsiteY0" fmla="*/ 651086 h 851747"/>
              <a:gd name="connsiteX1" fmla="*/ 238125 w 6667500"/>
              <a:gd name="connsiteY1" fmla="*/ 450002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54000 w 6667500"/>
              <a:gd name="connsiteY1" fmla="*/ 476460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51086 h 851747"/>
              <a:gd name="connsiteX1" fmla="*/ 238125 w 6667500"/>
              <a:gd name="connsiteY1" fmla="*/ 450001 h 851747"/>
              <a:gd name="connsiteX2" fmla="*/ 566208 w 6667500"/>
              <a:gd name="connsiteY2" fmla="*/ 434127 h 851747"/>
              <a:gd name="connsiteX3" fmla="*/ 825500 w 6667500"/>
              <a:gd name="connsiteY3" fmla="*/ 354752 h 851747"/>
              <a:gd name="connsiteX4" fmla="*/ 1042458 w 6667500"/>
              <a:gd name="connsiteY4" fmla="*/ 190711 h 851747"/>
              <a:gd name="connsiteX5" fmla="*/ 1307041 w 6667500"/>
              <a:gd name="connsiteY5" fmla="*/ 217169 h 851747"/>
              <a:gd name="connsiteX6" fmla="*/ 1846791 w 6667500"/>
              <a:gd name="connsiteY6" fmla="*/ 16086 h 851747"/>
              <a:gd name="connsiteX7" fmla="*/ 2121958 w 6667500"/>
              <a:gd name="connsiteY7" fmla="*/ 158961 h 851747"/>
              <a:gd name="connsiteX8" fmla="*/ 2381250 w 6667500"/>
              <a:gd name="connsiteY8" fmla="*/ 31961 h 851747"/>
              <a:gd name="connsiteX9" fmla="*/ 2656416 w 6667500"/>
              <a:gd name="connsiteY9" fmla="*/ 16086 h 851747"/>
              <a:gd name="connsiteX10" fmla="*/ 2926291 w 6667500"/>
              <a:gd name="connsiteY10" fmla="*/ 233044 h 851747"/>
              <a:gd name="connsiteX11" fmla="*/ 3360208 w 6667500"/>
              <a:gd name="connsiteY11" fmla="*/ 301836 h 851747"/>
              <a:gd name="connsiteX12" fmla="*/ 3725333 w 6667500"/>
              <a:gd name="connsiteY12" fmla="*/ 407669 h 851747"/>
              <a:gd name="connsiteX13" fmla="*/ 3974041 w 6667500"/>
              <a:gd name="connsiteY13" fmla="*/ 211877 h 851747"/>
              <a:gd name="connsiteX14" fmla="*/ 4259791 w 6667500"/>
              <a:gd name="connsiteY14" fmla="*/ 132502 h 851747"/>
              <a:gd name="connsiteX15" fmla="*/ 4519083 w 6667500"/>
              <a:gd name="connsiteY15" fmla="*/ 26669 h 851747"/>
              <a:gd name="connsiteX16" fmla="*/ 4804833 w 6667500"/>
              <a:gd name="connsiteY16" fmla="*/ 227752 h 851747"/>
              <a:gd name="connsiteX17" fmla="*/ 5058833 w 6667500"/>
              <a:gd name="connsiteY17" fmla="*/ 100752 h 851747"/>
              <a:gd name="connsiteX18" fmla="*/ 5344583 w 6667500"/>
              <a:gd name="connsiteY18" fmla="*/ 640502 h 851747"/>
              <a:gd name="connsiteX19" fmla="*/ 5614458 w 6667500"/>
              <a:gd name="connsiteY19" fmla="*/ 619336 h 851747"/>
              <a:gd name="connsiteX20" fmla="*/ 5863166 w 6667500"/>
              <a:gd name="connsiteY20" fmla="*/ 746336 h 851747"/>
              <a:gd name="connsiteX21" fmla="*/ 6127750 w 6667500"/>
              <a:gd name="connsiteY21" fmla="*/ 624627 h 851747"/>
              <a:gd name="connsiteX22" fmla="*/ 6408208 w 6667500"/>
              <a:gd name="connsiteY22" fmla="*/ 846877 h 851747"/>
              <a:gd name="connsiteX23" fmla="*/ 6667500 w 6667500"/>
              <a:gd name="connsiteY23" fmla="*/ 783377 h 851747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5661"/>
              <a:gd name="connsiteX1" fmla="*/ 238125 w 6667500"/>
              <a:gd name="connsiteY1" fmla="*/ 433915 h 835661"/>
              <a:gd name="connsiteX2" fmla="*/ 566208 w 6667500"/>
              <a:gd name="connsiteY2" fmla="*/ 418041 h 835661"/>
              <a:gd name="connsiteX3" fmla="*/ 825500 w 6667500"/>
              <a:gd name="connsiteY3" fmla="*/ 338666 h 835661"/>
              <a:gd name="connsiteX4" fmla="*/ 1042458 w 6667500"/>
              <a:gd name="connsiteY4" fmla="*/ 174625 h 835661"/>
              <a:gd name="connsiteX5" fmla="*/ 1307041 w 6667500"/>
              <a:gd name="connsiteY5" fmla="*/ 201083 h 835661"/>
              <a:gd name="connsiteX6" fmla="*/ 1846791 w 6667500"/>
              <a:gd name="connsiteY6" fmla="*/ 0 h 835661"/>
              <a:gd name="connsiteX7" fmla="*/ 2121958 w 6667500"/>
              <a:gd name="connsiteY7" fmla="*/ 142875 h 835661"/>
              <a:gd name="connsiteX8" fmla="*/ 2381250 w 6667500"/>
              <a:gd name="connsiteY8" fmla="*/ 15875 h 835661"/>
              <a:gd name="connsiteX9" fmla="*/ 2656416 w 6667500"/>
              <a:gd name="connsiteY9" fmla="*/ 0 h 835661"/>
              <a:gd name="connsiteX10" fmla="*/ 2926291 w 6667500"/>
              <a:gd name="connsiteY10" fmla="*/ 216958 h 835661"/>
              <a:gd name="connsiteX11" fmla="*/ 3360208 w 6667500"/>
              <a:gd name="connsiteY11" fmla="*/ 285750 h 835661"/>
              <a:gd name="connsiteX12" fmla="*/ 3725333 w 6667500"/>
              <a:gd name="connsiteY12" fmla="*/ 391583 h 835661"/>
              <a:gd name="connsiteX13" fmla="*/ 3974041 w 6667500"/>
              <a:gd name="connsiteY13" fmla="*/ 195791 h 835661"/>
              <a:gd name="connsiteX14" fmla="*/ 4259791 w 6667500"/>
              <a:gd name="connsiteY14" fmla="*/ 116416 h 835661"/>
              <a:gd name="connsiteX15" fmla="*/ 4519083 w 6667500"/>
              <a:gd name="connsiteY15" fmla="*/ 10583 h 835661"/>
              <a:gd name="connsiteX16" fmla="*/ 4804833 w 6667500"/>
              <a:gd name="connsiteY16" fmla="*/ 211666 h 835661"/>
              <a:gd name="connsiteX17" fmla="*/ 5058833 w 6667500"/>
              <a:gd name="connsiteY17" fmla="*/ 84666 h 835661"/>
              <a:gd name="connsiteX18" fmla="*/ 5344583 w 6667500"/>
              <a:gd name="connsiteY18" fmla="*/ 624416 h 835661"/>
              <a:gd name="connsiteX19" fmla="*/ 5614458 w 6667500"/>
              <a:gd name="connsiteY19" fmla="*/ 603250 h 835661"/>
              <a:gd name="connsiteX20" fmla="*/ 5863166 w 6667500"/>
              <a:gd name="connsiteY20" fmla="*/ 730250 h 835661"/>
              <a:gd name="connsiteX21" fmla="*/ 6127750 w 6667500"/>
              <a:gd name="connsiteY21" fmla="*/ 608541 h 835661"/>
              <a:gd name="connsiteX22" fmla="*/ 6408208 w 6667500"/>
              <a:gd name="connsiteY22" fmla="*/ 830791 h 835661"/>
              <a:gd name="connsiteX23" fmla="*/ 6667500 w 6667500"/>
              <a:gd name="connsiteY23" fmla="*/ 767291 h 835661"/>
              <a:gd name="connsiteX0" fmla="*/ 0 w 6667500"/>
              <a:gd name="connsiteY0" fmla="*/ 635000 h 830791"/>
              <a:gd name="connsiteX1" fmla="*/ 238125 w 6667500"/>
              <a:gd name="connsiteY1" fmla="*/ 433915 h 830791"/>
              <a:gd name="connsiteX2" fmla="*/ 566208 w 6667500"/>
              <a:gd name="connsiteY2" fmla="*/ 418041 h 830791"/>
              <a:gd name="connsiteX3" fmla="*/ 825500 w 6667500"/>
              <a:gd name="connsiteY3" fmla="*/ 338666 h 830791"/>
              <a:gd name="connsiteX4" fmla="*/ 1042458 w 6667500"/>
              <a:gd name="connsiteY4" fmla="*/ 174625 h 830791"/>
              <a:gd name="connsiteX5" fmla="*/ 1307041 w 6667500"/>
              <a:gd name="connsiteY5" fmla="*/ 201083 h 830791"/>
              <a:gd name="connsiteX6" fmla="*/ 1846791 w 6667500"/>
              <a:gd name="connsiteY6" fmla="*/ 0 h 830791"/>
              <a:gd name="connsiteX7" fmla="*/ 2121958 w 6667500"/>
              <a:gd name="connsiteY7" fmla="*/ 142875 h 830791"/>
              <a:gd name="connsiteX8" fmla="*/ 2381250 w 6667500"/>
              <a:gd name="connsiteY8" fmla="*/ 15875 h 830791"/>
              <a:gd name="connsiteX9" fmla="*/ 2656416 w 6667500"/>
              <a:gd name="connsiteY9" fmla="*/ 0 h 830791"/>
              <a:gd name="connsiteX10" fmla="*/ 2926291 w 6667500"/>
              <a:gd name="connsiteY10" fmla="*/ 216958 h 830791"/>
              <a:gd name="connsiteX11" fmla="*/ 3360208 w 6667500"/>
              <a:gd name="connsiteY11" fmla="*/ 285750 h 830791"/>
              <a:gd name="connsiteX12" fmla="*/ 3725333 w 6667500"/>
              <a:gd name="connsiteY12" fmla="*/ 391583 h 830791"/>
              <a:gd name="connsiteX13" fmla="*/ 3974041 w 6667500"/>
              <a:gd name="connsiteY13" fmla="*/ 195791 h 830791"/>
              <a:gd name="connsiteX14" fmla="*/ 4259791 w 6667500"/>
              <a:gd name="connsiteY14" fmla="*/ 116416 h 830791"/>
              <a:gd name="connsiteX15" fmla="*/ 4519083 w 6667500"/>
              <a:gd name="connsiteY15" fmla="*/ 10583 h 830791"/>
              <a:gd name="connsiteX16" fmla="*/ 4804833 w 6667500"/>
              <a:gd name="connsiteY16" fmla="*/ 211666 h 830791"/>
              <a:gd name="connsiteX17" fmla="*/ 5058833 w 6667500"/>
              <a:gd name="connsiteY17" fmla="*/ 84666 h 830791"/>
              <a:gd name="connsiteX18" fmla="*/ 5344583 w 6667500"/>
              <a:gd name="connsiteY18" fmla="*/ 624416 h 830791"/>
              <a:gd name="connsiteX19" fmla="*/ 5614458 w 6667500"/>
              <a:gd name="connsiteY19" fmla="*/ 603250 h 830791"/>
              <a:gd name="connsiteX20" fmla="*/ 5863166 w 6667500"/>
              <a:gd name="connsiteY20" fmla="*/ 730250 h 830791"/>
              <a:gd name="connsiteX21" fmla="*/ 6127750 w 6667500"/>
              <a:gd name="connsiteY21" fmla="*/ 608541 h 830791"/>
              <a:gd name="connsiteX22" fmla="*/ 6408208 w 6667500"/>
              <a:gd name="connsiteY22" fmla="*/ 830791 h 830791"/>
              <a:gd name="connsiteX23" fmla="*/ 6667500 w 6667500"/>
              <a:gd name="connsiteY23" fmla="*/ 767291 h 83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67500" h="830791">
                <a:moveTo>
                  <a:pt x="0" y="635000"/>
                </a:moveTo>
                <a:cubicBezTo>
                  <a:pt x="71878" y="552538"/>
                  <a:pt x="143757" y="496533"/>
                  <a:pt x="238125" y="433915"/>
                </a:cubicBezTo>
                <a:cubicBezTo>
                  <a:pt x="390702" y="424213"/>
                  <a:pt x="468312" y="433916"/>
                  <a:pt x="566208" y="418041"/>
                </a:cubicBezTo>
                <a:cubicBezTo>
                  <a:pt x="664104" y="402166"/>
                  <a:pt x="746125" y="379235"/>
                  <a:pt x="825500" y="338666"/>
                </a:cubicBezTo>
                <a:cubicBezTo>
                  <a:pt x="904875" y="298097"/>
                  <a:pt x="962201" y="197555"/>
                  <a:pt x="1042458" y="174625"/>
                </a:cubicBezTo>
                <a:cubicBezTo>
                  <a:pt x="1122715" y="151694"/>
                  <a:pt x="1167695" y="182562"/>
                  <a:pt x="1307041" y="201083"/>
                </a:cubicBezTo>
                <a:cubicBezTo>
                  <a:pt x="1441096" y="171979"/>
                  <a:pt x="1710972" y="9701"/>
                  <a:pt x="1846791" y="0"/>
                </a:cubicBezTo>
                <a:cubicBezTo>
                  <a:pt x="1977319" y="69674"/>
                  <a:pt x="2032882" y="140229"/>
                  <a:pt x="2121958" y="142875"/>
                </a:cubicBezTo>
                <a:cubicBezTo>
                  <a:pt x="2211035" y="145521"/>
                  <a:pt x="2292174" y="39687"/>
                  <a:pt x="2381250" y="15875"/>
                </a:cubicBezTo>
                <a:cubicBezTo>
                  <a:pt x="2517951" y="7938"/>
                  <a:pt x="2480909" y="8820"/>
                  <a:pt x="2656416" y="0"/>
                </a:cubicBezTo>
                <a:cubicBezTo>
                  <a:pt x="2747256" y="33514"/>
                  <a:pt x="2808992" y="169333"/>
                  <a:pt x="2926291" y="216958"/>
                </a:cubicBezTo>
                <a:cubicBezTo>
                  <a:pt x="3043590" y="264583"/>
                  <a:pt x="3227034" y="256646"/>
                  <a:pt x="3360208" y="285750"/>
                </a:cubicBezTo>
                <a:cubicBezTo>
                  <a:pt x="3493382" y="314854"/>
                  <a:pt x="3538361" y="311326"/>
                  <a:pt x="3725333" y="391583"/>
                </a:cubicBezTo>
                <a:cubicBezTo>
                  <a:pt x="3817056" y="344840"/>
                  <a:pt x="3884965" y="241652"/>
                  <a:pt x="3974041" y="195791"/>
                </a:cubicBezTo>
                <a:cubicBezTo>
                  <a:pt x="4063117" y="149930"/>
                  <a:pt x="4168951" y="147284"/>
                  <a:pt x="4259791" y="116416"/>
                </a:cubicBezTo>
                <a:cubicBezTo>
                  <a:pt x="4350631" y="85548"/>
                  <a:pt x="4428243" y="-5292"/>
                  <a:pt x="4519083" y="10583"/>
                </a:cubicBezTo>
                <a:cubicBezTo>
                  <a:pt x="4609923" y="26458"/>
                  <a:pt x="4714875" y="199319"/>
                  <a:pt x="4804833" y="211666"/>
                </a:cubicBezTo>
                <a:cubicBezTo>
                  <a:pt x="4894791" y="224013"/>
                  <a:pt x="4963583" y="126999"/>
                  <a:pt x="5058833" y="84666"/>
                </a:cubicBezTo>
                <a:cubicBezTo>
                  <a:pt x="5138207" y="216958"/>
                  <a:pt x="5251979" y="537985"/>
                  <a:pt x="5344583" y="624416"/>
                </a:cubicBezTo>
                <a:cubicBezTo>
                  <a:pt x="5442479" y="647347"/>
                  <a:pt x="5528028" y="585611"/>
                  <a:pt x="5614458" y="603250"/>
                </a:cubicBezTo>
                <a:cubicBezTo>
                  <a:pt x="5700888" y="620889"/>
                  <a:pt x="5777617" y="729368"/>
                  <a:pt x="5863166" y="730250"/>
                </a:cubicBezTo>
                <a:cubicBezTo>
                  <a:pt x="5948715" y="731132"/>
                  <a:pt x="6036910" y="591784"/>
                  <a:pt x="6127750" y="608541"/>
                </a:cubicBezTo>
                <a:cubicBezTo>
                  <a:pt x="6218590" y="625298"/>
                  <a:pt x="6318250" y="804333"/>
                  <a:pt x="6408208" y="830791"/>
                </a:cubicBezTo>
                <a:cubicBezTo>
                  <a:pt x="6508749" y="783166"/>
                  <a:pt x="6667500" y="767291"/>
                  <a:pt x="6667500" y="76729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887513" y="3653541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4284053" y="3205715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741481" y="3305922"/>
            <a:ext cx="484632" cy="978408"/>
          </a:xfrm>
          <a:prstGeom prst="downArrow">
            <a:avLst/>
          </a:prstGeom>
          <a:solidFill>
            <a:srgbClr val="005148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001909" y="3012502"/>
            <a:ext cx="1243326" cy="763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Dukakis Bill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5668" y="2521182"/>
            <a:ext cx="1420657" cy="763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Medicaid Expansion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68625" y="2879338"/>
            <a:ext cx="1029236" cy="5534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Reform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945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44,798 Adult Deaths Annually</a:t>
            </a:r>
            <a:br>
              <a:rPr lang="en-US" dirty="0" smtClean="0"/>
            </a:br>
            <a:r>
              <a:rPr lang="en-US" dirty="0" smtClean="0"/>
              <a:t>Due to Uninsurance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48953"/>
              </p:ext>
            </p:extLst>
          </p:nvPr>
        </p:nvGraphicFramePr>
        <p:xfrm>
          <a:off x="603504" y="1463038"/>
          <a:ext cx="7936992" cy="4395895"/>
        </p:xfrm>
        <a:graphic>
          <a:graphicData uri="http://schemas.openxmlformats.org/drawingml/2006/table">
            <a:tbl>
              <a:tblPr firstRow="1" lastRow="1" bandRow="1">
                <a:tableStyleId>{073A0DAA-6AF3-43AB-8588-CEC1D06C72B9}</a:tableStyleId>
              </a:tblPr>
              <a:tblGrid>
                <a:gridCol w="2645664"/>
                <a:gridCol w="2645664"/>
                <a:gridCol w="2645664"/>
              </a:tblGrid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State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Percent Uninsured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Excess Deaths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California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23.9%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5,302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Texas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29.7%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4,675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Florida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26.0%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3,925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New York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17.5%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2,254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Georgia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23.6%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pitchFamily="34" charset="0"/>
                        </a:rPr>
                        <a:t>1,841</a:t>
                      </a:r>
                      <a:endParaRPr lang="en-US" sz="2400" dirty="0">
                        <a:latin typeface="Franklin Gothic Book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USA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15.3%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pitchFamily="34" charset="0"/>
                        </a:rPr>
                        <a:t>44,798</a:t>
                      </a:r>
                      <a:endParaRPr lang="en-US" sz="2400" dirty="0">
                        <a:latin typeface="Franklin Gothic Medium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</a:t>
            </a:r>
            <a:r>
              <a:rPr lang="en-US" sz="1600" dirty="0" err="1" smtClean="0">
                <a:solidFill>
                  <a:schemeClr val="bg2"/>
                </a:solidFill>
                <a:latin typeface="Franklin Gothic Book" pitchFamily="34" charset="0"/>
              </a:rPr>
              <a:t>Wilper</a:t>
            </a:r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 et al. Am J Public Health 2009.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State tabulations by author</a:t>
            </a:r>
            <a:endParaRPr lang="en-US" sz="1600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Adults Who Needed Care but </a:t>
            </a:r>
            <a:br>
              <a:rPr lang="en-US" dirty="0" smtClean="0"/>
            </a:br>
            <a:r>
              <a:rPr lang="en-US" dirty="0" smtClean="0"/>
              <a:t>Cost Was an Obstacle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5085" y="6055109"/>
            <a:ext cx="516891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Insured and uninsured adult residents who needed care </a:t>
            </a: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but for whom cost was an obstacle.</a:t>
            </a:r>
          </a:p>
          <a:p>
            <a:pPr algn="r"/>
            <a:r>
              <a:rPr lang="en-US" sz="1400" dirty="0">
                <a:solidFill>
                  <a:srgbClr val="EBF1DD"/>
                </a:solidFill>
                <a:latin typeface="Franklin Gothic Book"/>
                <a:cs typeface="Franklin Gothic Book"/>
              </a:rPr>
              <a:t>Massachusetts Division of Healthcare Finance and Policy, 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2011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045298"/>
            <a:ext cx="161786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MA residents aged 18-64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26580739"/>
              </p:ext>
            </p:extLst>
          </p:nvPr>
        </p:nvGraphicFramePr>
        <p:xfrm>
          <a:off x="1484486" y="1383126"/>
          <a:ext cx="7431186" cy="446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662539" y="5467432"/>
            <a:ext cx="226153" cy="226153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E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40503" y="5467432"/>
            <a:ext cx="226153" cy="226153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E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1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4" name="Text Box 4"/>
          <p:cNvSpPr txBox="1">
            <a:spLocks noChangeArrowheads="1"/>
          </p:cNvSpPr>
          <p:nvPr/>
        </p:nvSpPr>
        <p:spPr bwMode="auto">
          <a:xfrm>
            <a:off x="4315510" y="6243633"/>
            <a:ext cx="4828490" cy="38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Mechanic R E et al. Health </a:t>
            </a:r>
            <a:r>
              <a:rPr lang="en-GB" sz="16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Aff</a:t>
            </a:r>
            <a:r>
              <a:rPr lang="en-GB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 2012;31:2334-2342</a:t>
            </a:r>
          </a:p>
        </p:txBody>
      </p:sp>
      <p:sp>
        <p:nvSpPr>
          <p:cNvPr id="890887" name="Text Box 7"/>
          <p:cNvSpPr txBox="1">
            <a:spLocks noChangeArrowheads="1"/>
          </p:cNvSpPr>
          <p:nvPr/>
        </p:nvSpPr>
        <p:spPr bwMode="auto">
          <a:xfrm>
            <a:off x="0" y="2164704"/>
            <a:ext cx="1574377" cy="180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36" tIns="41469" rIns="82936" bIns="41469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2000" dirty="0">
                <a:latin typeface="Franklin Gothic Book"/>
                <a:cs typeface="Franklin Gothic Book"/>
              </a:rPr>
              <a:t>Average Premium for Employer-Based Family Coverage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Costs Have Risen Faster in Massachusetts Since 2006 Reform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52320"/>
              </p:ext>
            </p:extLst>
          </p:nvPr>
        </p:nvGraphicFramePr>
        <p:xfrm>
          <a:off x="2587722" y="5479512"/>
          <a:ext cx="59024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803"/>
                <a:gridCol w="737803"/>
                <a:gridCol w="737803"/>
                <a:gridCol w="737803"/>
                <a:gridCol w="737803"/>
                <a:gridCol w="737803"/>
                <a:gridCol w="737803"/>
                <a:gridCol w="7378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1996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1998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2002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2004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2008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2010</a:t>
                      </a:r>
                      <a:endParaRPr lang="en-US" sz="18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30557"/>
              </p:ext>
            </p:extLst>
          </p:nvPr>
        </p:nvGraphicFramePr>
        <p:xfrm>
          <a:off x="1216175" y="1464958"/>
          <a:ext cx="1417809" cy="4627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7809"/>
              </a:tblGrid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$20,000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$15,000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$10,000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$5,000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5419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55242"/>
              </p:ext>
            </p:extLst>
          </p:nvPr>
        </p:nvGraphicFramePr>
        <p:xfrm>
          <a:off x="2639478" y="1681176"/>
          <a:ext cx="6028284" cy="3691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28284"/>
              </a:tblGrid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2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88604" y="3509449"/>
            <a:ext cx="1826492" cy="40011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Massachusetts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8045" y="4436052"/>
            <a:ext cx="1634507" cy="400110"/>
          </a:xfrm>
          <a:prstGeom prst="rect">
            <a:avLst/>
          </a:prstGeom>
          <a:noFill/>
          <a:ln w="38100" cmpd="sng">
            <a:solidFill>
              <a:schemeClr val="accent1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United States</a:t>
            </a:r>
          </a:p>
        </p:txBody>
      </p:sp>
      <p:sp>
        <p:nvSpPr>
          <p:cNvPr id="9" name="Freeform 8"/>
          <p:cNvSpPr/>
          <p:nvPr/>
        </p:nvSpPr>
        <p:spPr>
          <a:xfrm>
            <a:off x="2926783" y="2227957"/>
            <a:ext cx="5484423" cy="2073656"/>
          </a:xfrm>
          <a:custGeom>
            <a:avLst/>
            <a:gdLst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  <a:gd name="connsiteX0" fmla="*/ 0 w 5484423"/>
              <a:gd name="connsiteY0" fmla="*/ 2025816 h 2073656"/>
              <a:gd name="connsiteX1" fmla="*/ 364749 w 5484423"/>
              <a:gd name="connsiteY1" fmla="*/ 2069760 h 2073656"/>
              <a:gd name="connsiteX2" fmla="*/ 1098642 w 5484423"/>
              <a:gd name="connsiteY2" fmla="*/ 1937928 h 2073656"/>
              <a:gd name="connsiteX3" fmla="*/ 1863297 w 5484423"/>
              <a:gd name="connsiteY3" fmla="*/ 1617137 h 2073656"/>
              <a:gd name="connsiteX4" fmla="*/ 2236836 w 5484423"/>
              <a:gd name="connsiteY4" fmla="*/ 1516066 h 2073656"/>
              <a:gd name="connsiteX5" fmla="*/ 2566429 w 5484423"/>
              <a:gd name="connsiteY5" fmla="*/ 1322713 h 2073656"/>
              <a:gd name="connsiteX6" fmla="*/ 2948756 w 5484423"/>
              <a:gd name="connsiteY6" fmla="*/ 1177698 h 2073656"/>
              <a:gd name="connsiteX7" fmla="*/ 4763713 w 5484423"/>
              <a:gd name="connsiteY7" fmla="*/ 426257 h 2073656"/>
              <a:gd name="connsiteX8" fmla="*/ 5097700 w 5484423"/>
              <a:gd name="connsiteY8" fmla="*/ 457017 h 2073656"/>
              <a:gd name="connsiteX9" fmla="*/ 5484423 w 5484423"/>
              <a:gd name="connsiteY9" fmla="*/ 0 h 207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4423" h="2073656">
                <a:moveTo>
                  <a:pt x="0" y="2025816"/>
                </a:moveTo>
                <a:cubicBezTo>
                  <a:pt x="90821" y="2055112"/>
                  <a:pt x="181642" y="2084408"/>
                  <a:pt x="364749" y="2069760"/>
                </a:cubicBezTo>
                <a:cubicBezTo>
                  <a:pt x="547856" y="2055112"/>
                  <a:pt x="848884" y="2013365"/>
                  <a:pt x="1098642" y="1937928"/>
                </a:cubicBezTo>
                <a:cubicBezTo>
                  <a:pt x="1348400" y="1862491"/>
                  <a:pt x="1673598" y="1687447"/>
                  <a:pt x="1863297" y="1617137"/>
                </a:cubicBezTo>
                <a:cubicBezTo>
                  <a:pt x="2052996" y="1546827"/>
                  <a:pt x="2119647" y="1565137"/>
                  <a:pt x="2236836" y="1516066"/>
                </a:cubicBezTo>
                <a:cubicBezTo>
                  <a:pt x="2354025" y="1466995"/>
                  <a:pt x="2447776" y="1379108"/>
                  <a:pt x="2566429" y="1322713"/>
                </a:cubicBezTo>
                <a:cubicBezTo>
                  <a:pt x="2685082" y="1266318"/>
                  <a:pt x="2948756" y="1177698"/>
                  <a:pt x="2948756" y="1177698"/>
                </a:cubicBezTo>
                <a:cubicBezTo>
                  <a:pt x="3314970" y="1028289"/>
                  <a:pt x="4405556" y="546370"/>
                  <a:pt x="4763713" y="426257"/>
                </a:cubicBezTo>
                <a:cubicBezTo>
                  <a:pt x="5047162" y="451158"/>
                  <a:pt x="4850140" y="431383"/>
                  <a:pt x="5097700" y="457017"/>
                </a:cubicBezTo>
                <a:cubicBezTo>
                  <a:pt x="5217818" y="385974"/>
                  <a:pt x="5484423" y="0"/>
                  <a:pt x="5484423" y="0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39967" y="2592692"/>
            <a:ext cx="5488817" cy="1867617"/>
          </a:xfrm>
          <a:custGeom>
            <a:avLst/>
            <a:gdLst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  <a:gd name="connsiteX0" fmla="*/ 0 w 5488817"/>
              <a:gd name="connsiteY0" fmla="*/ 1867617 h 1867617"/>
              <a:gd name="connsiteX1" fmla="*/ 487797 w 5488817"/>
              <a:gd name="connsiteY1" fmla="*/ 1784124 h 1867617"/>
              <a:gd name="connsiteX2" fmla="*/ 733893 w 5488817"/>
              <a:gd name="connsiteY2" fmla="*/ 1757757 h 1867617"/>
              <a:gd name="connsiteX3" fmla="*/ 1533705 w 5488817"/>
              <a:gd name="connsiteY3" fmla="*/ 1507277 h 1867617"/>
              <a:gd name="connsiteX4" fmla="*/ 2069842 w 5488817"/>
              <a:gd name="connsiteY4" fmla="*/ 1283163 h 1867617"/>
              <a:gd name="connsiteX5" fmla="*/ 3590363 w 5488817"/>
              <a:gd name="connsiteY5" fmla="*/ 681131 h 1867617"/>
              <a:gd name="connsiteX6" fmla="*/ 4368202 w 5488817"/>
              <a:gd name="connsiteY6" fmla="*/ 509750 h 1867617"/>
              <a:gd name="connsiteX7" fmla="*/ 5488817 w 5488817"/>
              <a:gd name="connsiteY7" fmla="*/ 0 h 186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8817" h="1867617">
                <a:moveTo>
                  <a:pt x="0" y="1867617"/>
                </a:moveTo>
                <a:lnTo>
                  <a:pt x="487797" y="1784124"/>
                </a:lnTo>
                <a:cubicBezTo>
                  <a:pt x="610845" y="1770940"/>
                  <a:pt x="610845" y="1775335"/>
                  <a:pt x="733893" y="1757757"/>
                </a:cubicBezTo>
                <a:cubicBezTo>
                  <a:pt x="908211" y="1711616"/>
                  <a:pt x="1311047" y="1586376"/>
                  <a:pt x="1533705" y="1507277"/>
                </a:cubicBezTo>
                <a:cubicBezTo>
                  <a:pt x="1756363" y="1428178"/>
                  <a:pt x="2069842" y="1283163"/>
                  <a:pt x="2069842" y="1283163"/>
                </a:cubicBezTo>
                <a:cubicBezTo>
                  <a:pt x="2412618" y="1145472"/>
                  <a:pt x="3207303" y="810033"/>
                  <a:pt x="3590363" y="681131"/>
                </a:cubicBezTo>
                <a:cubicBezTo>
                  <a:pt x="3973423" y="552229"/>
                  <a:pt x="4051793" y="623272"/>
                  <a:pt x="4368202" y="509750"/>
                </a:cubicBezTo>
                <a:cubicBezTo>
                  <a:pt x="4684611" y="396228"/>
                  <a:pt x="5488817" y="0"/>
                  <a:pt x="5488817" y="0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749816" y="3305585"/>
            <a:ext cx="484632" cy="978408"/>
          </a:xfrm>
          <a:prstGeom prst="upArrow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41058" y="4105883"/>
            <a:ext cx="914400" cy="443645"/>
          </a:xfrm>
          <a:prstGeom prst="rect">
            <a:avLst/>
          </a:prstGeom>
          <a:solidFill>
            <a:srgbClr val="800000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34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 descr="ScreenHunter_11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1328738"/>
            <a:ext cx="7680524" cy="464431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2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4000" dirty="0"/>
              <a:t>Massachusetts Plans Leave Many With High Out-of-Pocket Costs </a:t>
            </a:r>
          </a:p>
        </p:txBody>
      </p:sp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0" y="0"/>
            <a:ext cx="2595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Franklin Gothic Book"/>
                <a:cs typeface="Franklin Gothic Book"/>
              </a:rPr>
              <a:t>Source: Center for American Progress</a:t>
            </a:r>
          </a:p>
        </p:txBody>
      </p:sp>
      <p:sp>
        <p:nvSpPr>
          <p:cNvPr id="902149" name="Oval 5"/>
          <p:cNvSpPr>
            <a:spLocks noChangeArrowheads="1"/>
          </p:cNvSpPr>
          <p:nvPr/>
        </p:nvSpPr>
        <p:spPr bwMode="auto">
          <a:xfrm>
            <a:off x="3465876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0" name="Oval 6"/>
          <p:cNvSpPr>
            <a:spLocks noChangeArrowheads="1"/>
          </p:cNvSpPr>
          <p:nvPr/>
        </p:nvSpPr>
        <p:spPr bwMode="auto">
          <a:xfrm>
            <a:off x="6120372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1" name="Oval 7"/>
          <p:cNvSpPr>
            <a:spLocks noChangeArrowheads="1"/>
          </p:cNvSpPr>
          <p:nvPr/>
        </p:nvSpPr>
        <p:spPr bwMode="auto">
          <a:xfrm>
            <a:off x="3465878" y="2628024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2" name="Oval 8"/>
          <p:cNvSpPr>
            <a:spLocks noChangeArrowheads="1"/>
          </p:cNvSpPr>
          <p:nvPr/>
        </p:nvSpPr>
        <p:spPr bwMode="auto">
          <a:xfrm>
            <a:off x="6111676" y="2636723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 descr="ScreenHunter_11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1328738"/>
            <a:ext cx="7680524" cy="464431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2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4000" dirty="0"/>
              <a:t>Massachusetts Plans Leave Many With High Out-of-Pocket Costs </a:t>
            </a:r>
          </a:p>
        </p:txBody>
      </p:sp>
      <p:sp>
        <p:nvSpPr>
          <p:cNvPr id="902148" name="Text Box 4"/>
          <p:cNvSpPr txBox="1">
            <a:spLocks noChangeArrowheads="1"/>
          </p:cNvSpPr>
          <p:nvPr/>
        </p:nvSpPr>
        <p:spPr bwMode="auto">
          <a:xfrm>
            <a:off x="0" y="0"/>
            <a:ext cx="2595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>
                <a:latin typeface="Franklin Gothic Book"/>
                <a:cs typeface="Franklin Gothic Book"/>
              </a:rPr>
              <a:t>Source: Center for American Progress</a:t>
            </a:r>
          </a:p>
        </p:txBody>
      </p:sp>
      <p:sp>
        <p:nvSpPr>
          <p:cNvPr id="902149" name="Oval 5"/>
          <p:cNvSpPr>
            <a:spLocks noChangeArrowheads="1"/>
          </p:cNvSpPr>
          <p:nvPr/>
        </p:nvSpPr>
        <p:spPr bwMode="auto">
          <a:xfrm>
            <a:off x="3465876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0" name="Oval 6"/>
          <p:cNvSpPr>
            <a:spLocks noChangeArrowheads="1"/>
          </p:cNvSpPr>
          <p:nvPr/>
        </p:nvSpPr>
        <p:spPr bwMode="auto">
          <a:xfrm>
            <a:off x="6120372" y="5665573"/>
            <a:ext cx="533400" cy="16269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1" name="Oval 7"/>
          <p:cNvSpPr>
            <a:spLocks noChangeArrowheads="1"/>
          </p:cNvSpPr>
          <p:nvPr/>
        </p:nvSpPr>
        <p:spPr bwMode="auto">
          <a:xfrm>
            <a:off x="3465878" y="2628024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902152" name="Oval 8"/>
          <p:cNvSpPr>
            <a:spLocks noChangeArrowheads="1"/>
          </p:cNvSpPr>
          <p:nvPr/>
        </p:nvSpPr>
        <p:spPr bwMode="auto">
          <a:xfrm>
            <a:off x="6111676" y="2636723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09435"/>
              </p:ext>
            </p:extLst>
          </p:nvPr>
        </p:nvGraphicFramePr>
        <p:xfrm>
          <a:off x="1524000" y="2090987"/>
          <a:ext cx="6096000" cy="3168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544594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Plan C – Bronze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Plan G - Bronze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72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Breast 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Cancer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$12,907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$7,983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72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Diabetes Management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$960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$4,383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5606" y="1245565"/>
            <a:ext cx="7593178" cy="38697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26305"/>
              </p:ext>
            </p:extLst>
          </p:nvPr>
        </p:nvGraphicFramePr>
        <p:xfrm>
          <a:off x="972921" y="1406497"/>
          <a:ext cx="7593177" cy="3717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3177"/>
              </a:tblGrid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3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Number of Uninsured Americans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00156"/>
              </p:ext>
            </p:extLst>
          </p:nvPr>
        </p:nvGraphicFramePr>
        <p:xfrm>
          <a:off x="273611" y="1091741"/>
          <a:ext cx="672998" cy="443206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2998"/>
              </a:tblGrid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  <a:tr h="73867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571987" y="3001094"/>
            <a:ext cx="3544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Millions of Uninsured American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print"/>
          <a:srcRect l="15280" t="34880" r="10880" b="20320"/>
          <a:stretch>
            <a:fillRect/>
          </a:stretch>
        </p:blipFill>
        <p:spPr bwMode="auto">
          <a:xfrm>
            <a:off x="961879" y="1463039"/>
            <a:ext cx="7603961" cy="38843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67544" y="6158162"/>
            <a:ext cx="417645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Himmelstein,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&amp;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Carrasquillo</a:t>
            </a:r>
            <a:endParaRPr lang="en-US" sz="14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Tabulations from CPS &amp; NHIS data + CBO projections</a:t>
            </a:r>
          </a:p>
        </p:txBody>
      </p:sp>
      <p:sp>
        <p:nvSpPr>
          <p:cNvPr id="2" name="Freeform 1"/>
          <p:cNvSpPr/>
          <p:nvPr/>
        </p:nvSpPr>
        <p:spPr>
          <a:xfrm>
            <a:off x="7024795" y="1558650"/>
            <a:ext cx="1501934" cy="1340946"/>
          </a:xfrm>
          <a:custGeom>
            <a:avLst/>
            <a:gdLst>
              <a:gd name="connsiteX0" fmla="*/ 0 w 1277333"/>
              <a:gd name="connsiteY0" fmla="*/ 17398 h 1388445"/>
              <a:gd name="connsiteX1" fmla="*/ 172019 w 1277333"/>
              <a:gd name="connsiteY1" fmla="*/ 24718 h 1388445"/>
              <a:gd name="connsiteX2" fmla="*/ 314758 w 1277333"/>
              <a:gd name="connsiteY2" fmla="*/ 255301 h 1388445"/>
              <a:gd name="connsiteX3" fmla="*/ 574617 w 1277333"/>
              <a:gd name="connsiteY3" fmla="*/ 1291092 h 1388445"/>
              <a:gd name="connsiteX4" fmla="*/ 717356 w 1277333"/>
              <a:gd name="connsiteY4" fmla="*/ 1353313 h 1388445"/>
              <a:gd name="connsiteX5" fmla="*/ 1178513 w 1277333"/>
              <a:gd name="connsiteY5" fmla="*/ 1367953 h 1388445"/>
              <a:gd name="connsiteX6" fmla="*/ 1277333 w 1277333"/>
              <a:gd name="connsiteY6" fmla="*/ 1276452 h 1388445"/>
              <a:gd name="connsiteX0" fmla="*/ 0 w 1277333"/>
              <a:gd name="connsiteY0" fmla="*/ 17398 h 1388445"/>
              <a:gd name="connsiteX1" fmla="*/ 172019 w 1277333"/>
              <a:gd name="connsiteY1" fmla="*/ 24718 h 1388445"/>
              <a:gd name="connsiteX2" fmla="*/ 314758 w 1277333"/>
              <a:gd name="connsiteY2" fmla="*/ 255301 h 1388445"/>
              <a:gd name="connsiteX3" fmla="*/ 574617 w 1277333"/>
              <a:gd name="connsiteY3" fmla="*/ 1291092 h 1388445"/>
              <a:gd name="connsiteX4" fmla="*/ 717356 w 1277333"/>
              <a:gd name="connsiteY4" fmla="*/ 1353313 h 1388445"/>
              <a:gd name="connsiteX5" fmla="*/ 1178513 w 1277333"/>
              <a:gd name="connsiteY5" fmla="*/ 1367953 h 1388445"/>
              <a:gd name="connsiteX6" fmla="*/ 1277333 w 1277333"/>
              <a:gd name="connsiteY6" fmla="*/ 1276452 h 1388445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72902"/>
              <a:gd name="connsiteX1" fmla="*/ 172019 w 1277333"/>
              <a:gd name="connsiteY1" fmla="*/ 24718 h 1372902"/>
              <a:gd name="connsiteX2" fmla="*/ 314758 w 1277333"/>
              <a:gd name="connsiteY2" fmla="*/ 255301 h 1372902"/>
              <a:gd name="connsiteX3" fmla="*/ 574617 w 1277333"/>
              <a:gd name="connsiteY3" fmla="*/ 1291092 h 1372902"/>
              <a:gd name="connsiteX4" fmla="*/ 717356 w 1277333"/>
              <a:gd name="connsiteY4" fmla="*/ 1353313 h 1372902"/>
              <a:gd name="connsiteX5" fmla="*/ 1178513 w 1277333"/>
              <a:gd name="connsiteY5" fmla="*/ 1367953 h 1372902"/>
              <a:gd name="connsiteX6" fmla="*/ 1277333 w 1277333"/>
              <a:gd name="connsiteY6" fmla="*/ 1276452 h 1372902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17398 h 1382976"/>
              <a:gd name="connsiteX1" fmla="*/ 172019 w 1277333"/>
              <a:gd name="connsiteY1" fmla="*/ 24718 h 1382976"/>
              <a:gd name="connsiteX2" fmla="*/ 314758 w 1277333"/>
              <a:gd name="connsiteY2" fmla="*/ 255301 h 1382976"/>
              <a:gd name="connsiteX3" fmla="*/ 574617 w 1277333"/>
              <a:gd name="connsiteY3" fmla="*/ 1291092 h 1382976"/>
              <a:gd name="connsiteX4" fmla="*/ 702716 w 1277333"/>
              <a:gd name="connsiteY4" fmla="*/ 1375273 h 1382976"/>
              <a:gd name="connsiteX5" fmla="*/ 1178513 w 1277333"/>
              <a:gd name="connsiteY5" fmla="*/ 1367953 h 1382976"/>
              <a:gd name="connsiteX6" fmla="*/ 1277333 w 1277333"/>
              <a:gd name="connsiteY6" fmla="*/ 1276452 h 1382976"/>
              <a:gd name="connsiteX0" fmla="*/ 0 w 1277333"/>
              <a:gd name="connsiteY0" fmla="*/ 6156 h 1371734"/>
              <a:gd name="connsiteX1" fmla="*/ 172019 w 1277333"/>
              <a:gd name="connsiteY1" fmla="*/ 13476 h 1371734"/>
              <a:gd name="connsiteX2" fmla="*/ 314758 w 1277333"/>
              <a:gd name="connsiteY2" fmla="*/ 244059 h 1371734"/>
              <a:gd name="connsiteX3" fmla="*/ 574617 w 1277333"/>
              <a:gd name="connsiteY3" fmla="*/ 1279850 h 1371734"/>
              <a:gd name="connsiteX4" fmla="*/ 702716 w 1277333"/>
              <a:gd name="connsiteY4" fmla="*/ 1364031 h 1371734"/>
              <a:gd name="connsiteX5" fmla="*/ 1178513 w 1277333"/>
              <a:gd name="connsiteY5" fmla="*/ 1356711 h 1371734"/>
              <a:gd name="connsiteX6" fmla="*/ 1277333 w 1277333"/>
              <a:gd name="connsiteY6" fmla="*/ 1265210 h 1371734"/>
              <a:gd name="connsiteX0" fmla="*/ 0 w 1277333"/>
              <a:gd name="connsiteY0" fmla="*/ 6156 h 1371734"/>
              <a:gd name="connsiteX1" fmla="*/ 172019 w 1277333"/>
              <a:gd name="connsiteY1" fmla="*/ 13476 h 1371734"/>
              <a:gd name="connsiteX2" fmla="*/ 314758 w 1277333"/>
              <a:gd name="connsiteY2" fmla="*/ 244059 h 1371734"/>
              <a:gd name="connsiteX3" fmla="*/ 574617 w 1277333"/>
              <a:gd name="connsiteY3" fmla="*/ 1279850 h 1371734"/>
              <a:gd name="connsiteX4" fmla="*/ 702716 w 1277333"/>
              <a:gd name="connsiteY4" fmla="*/ 1364031 h 1371734"/>
              <a:gd name="connsiteX5" fmla="*/ 1178513 w 1277333"/>
              <a:gd name="connsiteY5" fmla="*/ 1356711 h 1371734"/>
              <a:gd name="connsiteX6" fmla="*/ 1277333 w 1277333"/>
              <a:gd name="connsiteY6" fmla="*/ 1265210 h 137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333" h="1371734">
                <a:moveTo>
                  <a:pt x="0" y="6156"/>
                </a:moveTo>
                <a:cubicBezTo>
                  <a:pt x="59779" y="-10009"/>
                  <a:pt x="97599" y="10426"/>
                  <a:pt x="172019" y="13476"/>
                </a:cubicBezTo>
                <a:cubicBezTo>
                  <a:pt x="279379" y="184887"/>
                  <a:pt x="247658" y="32997"/>
                  <a:pt x="314758" y="244059"/>
                </a:cubicBezTo>
                <a:cubicBezTo>
                  <a:pt x="381858" y="455121"/>
                  <a:pt x="507517" y="1096848"/>
                  <a:pt x="574617" y="1279850"/>
                </a:cubicBezTo>
                <a:cubicBezTo>
                  <a:pt x="707596" y="1378671"/>
                  <a:pt x="583767" y="1281680"/>
                  <a:pt x="702716" y="1364031"/>
                </a:cubicBezTo>
                <a:cubicBezTo>
                  <a:pt x="803365" y="1376841"/>
                  <a:pt x="1082744" y="1373181"/>
                  <a:pt x="1178513" y="1356711"/>
                </a:cubicBezTo>
                <a:cubicBezTo>
                  <a:pt x="1245002" y="1299981"/>
                  <a:pt x="1277333" y="1265210"/>
                  <a:pt x="1277333" y="1265210"/>
                </a:cubicBezTo>
              </a:path>
            </a:pathLst>
          </a:custGeom>
          <a:ln w="76200" cmpd="sng">
            <a:solidFill>
              <a:srgbClr val="00514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79560" y="1415608"/>
            <a:ext cx="7585441" cy="2127557"/>
          </a:xfrm>
          <a:custGeom>
            <a:avLst/>
            <a:gdLst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  <a:gd name="connsiteX0" fmla="*/ 0 w 7585441"/>
              <a:gd name="connsiteY0" fmla="*/ 2127557 h 2127557"/>
              <a:gd name="connsiteX1" fmla="*/ 290423 w 7585441"/>
              <a:gd name="connsiteY1" fmla="*/ 2038956 h 2127557"/>
              <a:gd name="connsiteX2" fmla="*/ 566078 w 7585441"/>
              <a:gd name="connsiteY2" fmla="*/ 2038956 h 2127557"/>
              <a:gd name="connsiteX3" fmla="*/ 659604 w 7585441"/>
              <a:gd name="connsiteY3" fmla="*/ 2024189 h 2127557"/>
              <a:gd name="connsiteX4" fmla="*/ 841733 w 7585441"/>
              <a:gd name="connsiteY4" fmla="*/ 1822374 h 2127557"/>
              <a:gd name="connsiteX5" fmla="*/ 1353664 w 7585441"/>
              <a:gd name="connsiteY5" fmla="*/ 1502425 h 2127557"/>
              <a:gd name="connsiteX6" fmla="*/ 1693311 w 7585441"/>
              <a:gd name="connsiteY6" fmla="*/ 1467968 h 2127557"/>
              <a:gd name="connsiteX7" fmla="*/ 1821294 w 7585441"/>
              <a:gd name="connsiteY7" fmla="*/ 1576259 h 2127557"/>
              <a:gd name="connsiteX8" fmla="*/ 1998501 w 7585441"/>
              <a:gd name="connsiteY8" fmla="*/ 1467968 h 2127557"/>
              <a:gd name="connsiteX9" fmla="*/ 2195397 w 7585441"/>
              <a:gd name="connsiteY9" fmla="*/ 1423668 h 2127557"/>
              <a:gd name="connsiteX10" fmla="*/ 2525199 w 7585441"/>
              <a:gd name="connsiteY10" fmla="*/ 1251387 h 2127557"/>
              <a:gd name="connsiteX11" fmla="*/ 2859923 w 7585441"/>
              <a:gd name="connsiteY11" fmla="*/ 960971 h 2127557"/>
              <a:gd name="connsiteX12" fmla="*/ 3046975 w 7585441"/>
              <a:gd name="connsiteY12" fmla="*/ 931437 h 2127557"/>
              <a:gd name="connsiteX13" fmla="*/ 3194647 w 7585441"/>
              <a:gd name="connsiteY13" fmla="*/ 862525 h 2127557"/>
              <a:gd name="connsiteX14" fmla="*/ 3342320 w 7585441"/>
              <a:gd name="connsiteY14" fmla="*/ 911748 h 2127557"/>
              <a:gd name="connsiteX15" fmla="*/ 3691811 w 7585441"/>
              <a:gd name="connsiteY15" fmla="*/ 705011 h 2127557"/>
              <a:gd name="connsiteX16" fmla="*/ 3869018 w 7585441"/>
              <a:gd name="connsiteY16" fmla="*/ 906826 h 2127557"/>
              <a:gd name="connsiteX17" fmla="*/ 4016691 w 7585441"/>
              <a:gd name="connsiteY17" fmla="*/ 970816 h 2127557"/>
              <a:gd name="connsiteX18" fmla="*/ 4568001 w 7585441"/>
              <a:gd name="connsiteY18" fmla="*/ 591798 h 2127557"/>
              <a:gd name="connsiteX19" fmla="*/ 5050398 w 7585441"/>
              <a:gd name="connsiteY19" fmla="*/ 345683 h 2127557"/>
              <a:gd name="connsiteX20" fmla="*/ 5217760 w 7585441"/>
              <a:gd name="connsiteY20" fmla="*/ 424440 h 2127557"/>
              <a:gd name="connsiteX21" fmla="*/ 5557406 w 7585441"/>
              <a:gd name="connsiteY21" fmla="*/ 70034 h 2127557"/>
              <a:gd name="connsiteX22" fmla="*/ 5724768 w 7585441"/>
              <a:gd name="connsiteY22" fmla="*/ 6044 h 2127557"/>
              <a:gd name="connsiteX23" fmla="*/ 6025036 w 7585441"/>
              <a:gd name="connsiteY23" fmla="*/ 158636 h 2127557"/>
              <a:gd name="connsiteX24" fmla="*/ 6212087 w 7585441"/>
              <a:gd name="connsiteY24" fmla="*/ 847758 h 2127557"/>
              <a:gd name="connsiteX25" fmla="*/ 6561579 w 7585441"/>
              <a:gd name="connsiteY25" fmla="*/ 1763307 h 2127557"/>
              <a:gd name="connsiteX26" fmla="*/ 7255639 w 7585441"/>
              <a:gd name="connsiteY26" fmla="*/ 1778074 h 2127557"/>
              <a:gd name="connsiteX27" fmla="*/ 7408234 w 7585441"/>
              <a:gd name="connsiteY27" fmla="*/ 1684550 h 2127557"/>
              <a:gd name="connsiteX28" fmla="*/ 7585441 w 7585441"/>
              <a:gd name="connsiteY28" fmla="*/ 1699317 h 21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85441" h="2127557">
                <a:moveTo>
                  <a:pt x="0" y="2127557"/>
                </a:moveTo>
                <a:cubicBezTo>
                  <a:pt x="98038" y="2090640"/>
                  <a:pt x="196077" y="2053723"/>
                  <a:pt x="290423" y="2038956"/>
                </a:cubicBezTo>
                <a:cubicBezTo>
                  <a:pt x="384769" y="2024189"/>
                  <a:pt x="504548" y="2041417"/>
                  <a:pt x="566078" y="2038956"/>
                </a:cubicBezTo>
                <a:cubicBezTo>
                  <a:pt x="627608" y="2036495"/>
                  <a:pt x="613662" y="2060286"/>
                  <a:pt x="659604" y="2024189"/>
                </a:cubicBezTo>
                <a:cubicBezTo>
                  <a:pt x="705547" y="1988092"/>
                  <a:pt x="726056" y="1909335"/>
                  <a:pt x="841733" y="1822374"/>
                </a:cubicBezTo>
                <a:cubicBezTo>
                  <a:pt x="957410" y="1735413"/>
                  <a:pt x="1211734" y="1561493"/>
                  <a:pt x="1353664" y="1502425"/>
                </a:cubicBezTo>
                <a:cubicBezTo>
                  <a:pt x="1495594" y="1443357"/>
                  <a:pt x="1615373" y="1455662"/>
                  <a:pt x="1693311" y="1467968"/>
                </a:cubicBezTo>
                <a:cubicBezTo>
                  <a:pt x="1771249" y="1480274"/>
                  <a:pt x="1770429" y="1576259"/>
                  <a:pt x="1821294" y="1576259"/>
                </a:cubicBezTo>
                <a:cubicBezTo>
                  <a:pt x="1872159" y="1576259"/>
                  <a:pt x="1936150" y="1493400"/>
                  <a:pt x="1998501" y="1467968"/>
                </a:cubicBezTo>
                <a:cubicBezTo>
                  <a:pt x="2060852" y="1442536"/>
                  <a:pt x="2107614" y="1459765"/>
                  <a:pt x="2195397" y="1423668"/>
                </a:cubicBezTo>
                <a:cubicBezTo>
                  <a:pt x="2283180" y="1387571"/>
                  <a:pt x="2414445" y="1328503"/>
                  <a:pt x="2525199" y="1251387"/>
                </a:cubicBezTo>
                <a:cubicBezTo>
                  <a:pt x="2635953" y="1174271"/>
                  <a:pt x="2772960" y="1014296"/>
                  <a:pt x="2859923" y="960971"/>
                </a:cubicBezTo>
                <a:cubicBezTo>
                  <a:pt x="2946886" y="907646"/>
                  <a:pt x="2991188" y="947845"/>
                  <a:pt x="3046975" y="931437"/>
                </a:cubicBezTo>
                <a:cubicBezTo>
                  <a:pt x="3102762" y="915029"/>
                  <a:pt x="3145423" y="865806"/>
                  <a:pt x="3194647" y="862525"/>
                </a:cubicBezTo>
                <a:cubicBezTo>
                  <a:pt x="3243871" y="859243"/>
                  <a:pt x="3259459" y="938000"/>
                  <a:pt x="3342320" y="911748"/>
                </a:cubicBezTo>
                <a:cubicBezTo>
                  <a:pt x="3425181" y="885496"/>
                  <a:pt x="3604028" y="705831"/>
                  <a:pt x="3691811" y="705011"/>
                </a:cubicBezTo>
                <a:cubicBezTo>
                  <a:pt x="3779594" y="704191"/>
                  <a:pt x="3814871" y="862525"/>
                  <a:pt x="3869018" y="906826"/>
                </a:cubicBezTo>
                <a:cubicBezTo>
                  <a:pt x="3923165" y="951127"/>
                  <a:pt x="3900194" y="1023321"/>
                  <a:pt x="4016691" y="970816"/>
                </a:cubicBezTo>
                <a:cubicBezTo>
                  <a:pt x="4133188" y="918311"/>
                  <a:pt x="4395717" y="695987"/>
                  <a:pt x="4568001" y="591798"/>
                </a:cubicBezTo>
                <a:cubicBezTo>
                  <a:pt x="4804277" y="635278"/>
                  <a:pt x="4942105" y="373576"/>
                  <a:pt x="5050398" y="345683"/>
                </a:cubicBezTo>
                <a:cubicBezTo>
                  <a:pt x="5158691" y="317790"/>
                  <a:pt x="5133259" y="470381"/>
                  <a:pt x="5217760" y="424440"/>
                </a:cubicBezTo>
                <a:cubicBezTo>
                  <a:pt x="5435167" y="324354"/>
                  <a:pt x="5472905" y="139767"/>
                  <a:pt x="5557406" y="70034"/>
                </a:cubicBezTo>
                <a:cubicBezTo>
                  <a:pt x="5641907" y="301"/>
                  <a:pt x="5646830" y="-8723"/>
                  <a:pt x="5724768" y="6044"/>
                </a:cubicBezTo>
                <a:cubicBezTo>
                  <a:pt x="5802706" y="20811"/>
                  <a:pt x="5943816" y="18350"/>
                  <a:pt x="6025036" y="158636"/>
                </a:cubicBezTo>
                <a:cubicBezTo>
                  <a:pt x="6106256" y="298922"/>
                  <a:pt x="6122663" y="580313"/>
                  <a:pt x="6212087" y="847758"/>
                </a:cubicBezTo>
                <a:cubicBezTo>
                  <a:pt x="6301511" y="1115203"/>
                  <a:pt x="6313818" y="1106179"/>
                  <a:pt x="6561579" y="1763307"/>
                </a:cubicBezTo>
                <a:cubicBezTo>
                  <a:pt x="7134219" y="1785458"/>
                  <a:pt x="7114530" y="1791200"/>
                  <a:pt x="7255639" y="1778074"/>
                </a:cubicBezTo>
                <a:cubicBezTo>
                  <a:pt x="7381981" y="1710803"/>
                  <a:pt x="7353267" y="1697676"/>
                  <a:pt x="7408234" y="1684550"/>
                </a:cubicBezTo>
                <a:cubicBezTo>
                  <a:pt x="7463201" y="1671424"/>
                  <a:pt x="7585441" y="1699317"/>
                  <a:pt x="7585441" y="1699317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024794" y="1256695"/>
            <a:ext cx="0" cy="3845276"/>
          </a:xfrm>
          <a:prstGeom prst="line">
            <a:avLst/>
          </a:prstGeom>
          <a:ln w="76200" cmpd="sng">
            <a:solidFill>
              <a:srgbClr val="00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5995" y="5086911"/>
            <a:ext cx="7503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1976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72655" y="5086911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1985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7505" y="5086911"/>
            <a:ext cx="78291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1995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56261" y="5086911"/>
            <a:ext cx="7862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2005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87147" y="5086911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61405" y="5086911"/>
            <a:ext cx="77727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2021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996740" y="5654430"/>
            <a:ext cx="426283" cy="0"/>
          </a:xfrm>
          <a:prstGeom prst="line">
            <a:avLst/>
          </a:pr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61039" y="5454375"/>
            <a:ext cx="222368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With state opt-outs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054344" y="5654430"/>
            <a:ext cx="426283" cy="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36042" y="5454375"/>
            <a:ext cx="13917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As enacted</a:t>
            </a:r>
          </a:p>
        </p:txBody>
      </p:sp>
    </p:spTree>
    <p:extLst>
      <p:ext uri="{BB962C8B-B14F-4D97-AF65-F5344CB8AC3E}">
        <p14:creationId xmlns:p14="http://schemas.microsoft.com/office/powerpoint/2010/main" val="404144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Most Aren’t Directly Affected by ACA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065612" y="6291981"/>
            <a:ext cx="207838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CBO Estimate, May 2013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98259139"/>
              </p:ext>
            </p:extLst>
          </p:nvPr>
        </p:nvGraphicFramePr>
        <p:xfrm>
          <a:off x="275167" y="1280584"/>
          <a:ext cx="406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9984" y="3559652"/>
            <a:ext cx="155575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Current private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56%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3921" y="2735084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Uninsured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643" y="2522131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pc="-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</a:t>
            </a:r>
          </a:p>
          <a:p>
            <a:pPr algn="ctr"/>
            <a:r>
              <a:rPr lang="en-US" sz="2000" spc="-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9458" y="2043690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16%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600575766"/>
              </p:ext>
            </p:extLst>
          </p:nvPr>
        </p:nvGraphicFramePr>
        <p:xfrm>
          <a:off x="4776675" y="1319898"/>
          <a:ext cx="4064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40192" y="3607667"/>
            <a:ext cx="155575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Current private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53%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6134" y="1991496"/>
            <a:ext cx="15308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Uninsured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152" y="2726725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0553" y="1996015"/>
            <a:ext cx="15557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Medicare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16%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0699" y="3254665"/>
            <a:ext cx="24121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Exchanges 7%</a:t>
            </a:r>
          </a:p>
        </p:txBody>
      </p:sp>
    </p:spTree>
    <p:extLst>
      <p:ext uri="{BB962C8B-B14F-4D97-AF65-F5344CB8AC3E}">
        <p14:creationId xmlns:p14="http://schemas.microsoft.com/office/powerpoint/2010/main" val="20011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Insurance Reform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Under </a:t>
            </a:r>
            <a:r>
              <a:rPr lang="en-US" dirty="0"/>
              <a:t>the ACA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4297" y="1496955"/>
            <a:ext cx="8383827" cy="432602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10 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essential benefits, but no standard benefit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package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Eliminates co-pays and deductibles, but only on preventive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services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Limits insurers</a:t>
            </a:r>
            <a:r>
              <a:rPr lang="ja-JP" alt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 overhead to 15-20%, but lobbying has weakened 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enforcement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No regulation of premiums, deductibles and co-</a:t>
            </a: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pays</a:t>
            </a: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Out-of-pocket caps, but uncovered services (and in some cases) drug costs don</a:t>
            </a:r>
            <a:r>
              <a:rPr lang="ja-JP" alt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’</a:t>
            </a: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t count   </a:t>
            </a:r>
          </a:p>
        </p:txBody>
      </p:sp>
    </p:spTree>
    <p:extLst>
      <p:ext uri="{BB962C8B-B14F-4D97-AF65-F5344CB8AC3E}">
        <p14:creationId xmlns:p14="http://schemas.microsoft.com/office/powerpoint/2010/main" val="174083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Underinsurance </a:t>
            </a:r>
            <a:r>
              <a:rPr lang="en-US" sz="4000" dirty="0" smtClean="0"/>
              <a:t>Becomes </a:t>
            </a:r>
            <a:r>
              <a:rPr lang="en-US" sz="4000" dirty="0"/>
              <a:t>the Norm</a:t>
            </a:r>
            <a:br>
              <a:rPr lang="en-US" sz="4000" dirty="0"/>
            </a:br>
            <a:r>
              <a:rPr lang="en-US" sz="3200" b="1" dirty="0"/>
              <a:t> </a:t>
            </a:r>
            <a:r>
              <a:rPr lang="en-US" sz="2000" b="1" dirty="0">
                <a:latin typeface="Franklin Gothic Book"/>
                <a:cs typeface="Franklin Gothic Book"/>
              </a:rPr>
              <a:t>(</a:t>
            </a:r>
            <a:r>
              <a:rPr lang="en-US" sz="2000" dirty="0">
                <a:latin typeface="Franklin Gothic Book"/>
                <a:cs typeface="Franklin Gothic Book"/>
              </a:rPr>
              <a:t>Average Employer Plan: 87% </a:t>
            </a:r>
            <a:r>
              <a:rPr lang="en-US" sz="2000" dirty="0" smtClean="0">
                <a:latin typeface="Franklin Gothic Book"/>
                <a:cs typeface="Franklin Gothic Book"/>
              </a:rPr>
              <a:t>coverage)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1103875" name="Picture 3" descr="SolidCaptureImage2122085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9"/>
          <a:stretch/>
        </p:blipFill>
        <p:spPr bwMode="auto">
          <a:xfrm>
            <a:off x="133201" y="1316049"/>
            <a:ext cx="8752445" cy="252886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6" name="Picture 4" descr="captureclip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09" y="3885801"/>
            <a:ext cx="1956816" cy="97840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7" name="Picture 5" descr="captureclip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15" y="3885801"/>
            <a:ext cx="1956816" cy="99122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878" name="Picture 6" descr="captureclip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1482914" y="3885802"/>
            <a:ext cx="1956816" cy="97688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1478697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60</a:t>
            </a: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57782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70%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836867" y="4904588"/>
            <a:ext cx="1957098" cy="89255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/>
          <a:extLst/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80%</a:t>
            </a:r>
          </a:p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Actuarial value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054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194" name="Picture 2" descr="ScreenHunter_12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49" y="1277938"/>
            <a:ext cx="6696902" cy="4715466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Cheapest Coverage Options</a:t>
            </a:r>
            <a:br>
              <a:rPr lang="en-US" dirty="0" smtClean="0"/>
            </a:br>
            <a:r>
              <a:rPr lang="en-US" sz="2200" dirty="0" smtClean="0">
                <a:latin typeface="Franklin Gothic Medium"/>
                <a:cs typeface="Franklin Gothic Medium"/>
              </a:rPr>
              <a:t>50 year old; New York City</a:t>
            </a:r>
            <a:endParaRPr lang="en-US" sz="2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232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0" name="Picture 2" descr="ScreenHunter_13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60892"/>
            <a:ext cx="5459218" cy="593591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3171" name="Text Box 3"/>
          <p:cNvSpPr txBox="1">
            <a:spLocks noChangeArrowheads="1"/>
          </p:cNvSpPr>
          <p:nvPr/>
        </p:nvSpPr>
        <p:spPr bwMode="auto">
          <a:xfrm>
            <a:off x="0" y="1066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903172" name="Text Box 4"/>
          <p:cNvSpPr txBox="1">
            <a:spLocks noChangeArrowheads="1"/>
          </p:cNvSpPr>
          <p:nvPr/>
        </p:nvSpPr>
        <p:spPr bwMode="auto">
          <a:xfrm>
            <a:off x="0" y="1219200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  <a:latin typeface="Franklin Gothic Medium"/>
                <a:cs typeface="Franklin Gothic Medium"/>
              </a:rPr>
              <a:t>What’s </a:t>
            </a:r>
            <a:r>
              <a:rPr lang="en-US" sz="3200" dirty="0">
                <a:solidFill>
                  <a:srgbClr val="003300"/>
                </a:solidFill>
                <a:latin typeface="Franklin Gothic Medium"/>
                <a:cs typeface="Franklin Gothic Medium"/>
              </a:rPr>
              <a:t>Covered</a:t>
            </a:r>
          </a:p>
        </p:txBody>
      </p:sp>
      <p:pic>
        <p:nvPicPr>
          <p:cNvPr id="903173" name="Picture 5" descr="ScreenHunter_15 O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5" y="2287752"/>
            <a:ext cx="1952625" cy="181927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7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116577"/>
          </a:xfrm>
        </p:spPr>
        <p:txBody>
          <a:bodyPr anchor="ctr">
            <a:normAutofit/>
          </a:bodyPr>
          <a:lstStyle/>
          <a:p>
            <a:r>
              <a:rPr lang="en-US" sz="6000" dirty="0"/>
              <a:t>Medicaid:</a:t>
            </a:r>
            <a:br>
              <a:rPr lang="en-US" sz="6000" dirty="0"/>
            </a:br>
            <a:r>
              <a:rPr lang="en-US" sz="6000" dirty="0"/>
              <a:t>Poor Access, </a:t>
            </a:r>
            <a:r>
              <a:rPr lang="en-US" sz="6000" dirty="0" smtClean="0"/>
              <a:t>but </a:t>
            </a:r>
            <a:br>
              <a:rPr lang="en-US" sz="6000" dirty="0" smtClean="0"/>
            </a:br>
            <a:r>
              <a:rPr lang="en-US" sz="6000" dirty="0" smtClean="0"/>
              <a:t>Better Than Nothing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4690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2" descr="exchange-fun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ea typeface="MS PGothic" charset="0"/>
                <a:cs typeface="MS PGothic" charset="0"/>
              </a:rPr>
              <a:t>Vermont’s Exchange Costs </a:t>
            </a:r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5366601"/>
              </p:ext>
            </p:extLst>
          </p:nvPr>
        </p:nvGraphicFramePr>
        <p:xfrm>
          <a:off x="228600" y="1524000"/>
          <a:ext cx="8763000" cy="4304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10340" name="Text Box 4"/>
          <p:cNvSpPr txBox="1">
            <a:spLocks noChangeArrowheads="1"/>
          </p:cNvSpPr>
          <p:nvPr/>
        </p:nvSpPr>
        <p:spPr bwMode="auto">
          <a:xfrm>
            <a:off x="4001180" y="6183327"/>
            <a:ext cx="514282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Independent Review of Health Benefits Exchange (HBE) </a:t>
            </a:r>
            <a:endParaRPr lang="en-US" sz="12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algn="r" eaLnBrk="1" hangingPunct="1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And </a:t>
            </a:r>
            <a:r>
              <a:rPr lang="en-US" sz="1200" dirty="0">
                <a:solidFill>
                  <a:schemeClr val="bg1"/>
                </a:solidFill>
                <a:latin typeface="Franklin Gothic Book"/>
                <a:cs typeface="Franklin Gothic Book"/>
              </a:rPr>
              <a:t>Integrated Eligibility (IE) Solutions, July 2013</a:t>
            </a:r>
          </a:p>
        </p:txBody>
      </p:sp>
    </p:spTree>
    <p:extLst>
      <p:ext uri="{BB962C8B-B14F-4D97-AF65-F5344CB8AC3E}">
        <p14:creationId xmlns:p14="http://schemas.microsoft.com/office/powerpoint/2010/main" val="115891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562600"/>
          </a:xfrm>
        </p:spPr>
        <p:txBody>
          <a:bodyPr/>
          <a:lstStyle/>
          <a:p>
            <a:r>
              <a:rPr lang="en-US" sz="5400" dirty="0"/>
              <a:t>Public Money,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Private </a:t>
            </a:r>
            <a:r>
              <a:rPr lang="en-US" sz="5400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01564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 </a:t>
            </a:r>
            <a:r>
              <a:rPr lang="en-US" sz="3600" dirty="0" smtClean="0">
                <a:solidFill>
                  <a:srgbClr val="800000"/>
                </a:solidFill>
              </a:rPr>
              <a:t>Public</a:t>
            </a:r>
            <a:r>
              <a:rPr lang="en-US" sz="3600" dirty="0" smtClean="0"/>
              <a:t> Spending per Capita for Health</a:t>
            </a:r>
            <a:br>
              <a:rPr lang="en-US" sz="3600" dirty="0" smtClean="0"/>
            </a:br>
            <a:r>
              <a:rPr lang="en-US" sz="3600" dirty="0" smtClean="0"/>
              <a:t>Exceeds </a:t>
            </a:r>
            <a:r>
              <a:rPr lang="en-US" sz="3600" dirty="0" smtClean="0">
                <a:solidFill>
                  <a:srgbClr val="800000"/>
                </a:solidFill>
              </a:rPr>
              <a:t>Total</a:t>
            </a:r>
            <a:r>
              <a:rPr lang="en-US" sz="3600" dirty="0" smtClean="0"/>
              <a:t> Spending in Other Nations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130137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Data are for 2011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Sources: OECD 2013; Health Affairs 2002 21(4)88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668378211"/>
              </p:ext>
            </p:extLst>
          </p:nvPr>
        </p:nvGraphicFramePr>
        <p:xfrm>
          <a:off x="526694" y="1123093"/>
          <a:ext cx="8383220" cy="496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1764656" y="3206751"/>
            <a:ext cx="4246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2011 healthcare spending per capita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4902" y="5708504"/>
            <a:ext cx="226772" cy="226772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96302" y="5708504"/>
            <a:ext cx="226772" cy="226772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49875" y="5708504"/>
            <a:ext cx="226772" cy="226772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009" y="1519950"/>
            <a:ext cx="100082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$8,950</a:t>
            </a:r>
          </a:p>
        </p:txBody>
      </p:sp>
    </p:spTree>
    <p:extLst>
      <p:ext uri="{BB962C8B-B14F-4D97-AF65-F5344CB8AC3E}">
        <p14:creationId xmlns:p14="http://schemas.microsoft.com/office/powerpoint/2010/main" val="10379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5638800"/>
          </a:xfrm>
        </p:spPr>
        <p:txBody>
          <a:bodyPr/>
          <a:lstStyle/>
          <a:p>
            <a:r>
              <a:rPr lang="en-US" sz="5400"/>
              <a:t>The U.S. Trails Other Nations</a:t>
            </a:r>
          </a:p>
        </p:txBody>
      </p:sp>
    </p:spTree>
    <p:extLst>
      <p:ext uri="{BB962C8B-B14F-4D97-AF65-F5344CB8AC3E}">
        <p14:creationId xmlns:p14="http://schemas.microsoft.com/office/powerpoint/2010/main" val="19154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Life Expectancy</a:t>
            </a:r>
            <a:endParaRPr lang="en-US" sz="4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39011935"/>
              </p:ext>
            </p:extLst>
          </p:nvPr>
        </p:nvGraphicFramePr>
        <p:xfrm>
          <a:off x="775230" y="1039060"/>
          <a:ext cx="7999711" cy="492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188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3456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Infant Mortality</a:t>
            </a:r>
            <a:br>
              <a:rPr lang="en-US" sz="4000" dirty="0" smtClean="0"/>
            </a:br>
            <a:r>
              <a:rPr lang="en-US" sz="2200" dirty="0" smtClean="0"/>
              <a:t>Deaths in First Year of Life Per 1,000 Live Births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06535496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769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Maternal Mortality</a:t>
            </a:r>
            <a:br>
              <a:rPr lang="en-US" sz="4000" dirty="0" smtClean="0"/>
            </a:br>
            <a:r>
              <a:rPr lang="en-US" sz="2200" dirty="0" smtClean="0"/>
              <a:t>Deaths per 100,000 Live Births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16844527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868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Hospital Inpatient Days per Capita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52123925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21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OECD, 201</a:t>
            </a:r>
            <a:r>
              <a:rPr lang="en-US" sz="16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6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Physician Visits per Capita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142059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01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050834" y="6212856"/>
            <a:ext cx="3016800" cy="4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err="1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Bisgaier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 J, Rhodes KV. </a:t>
            </a:r>
            <a:endParaRPr lang="en-GB" sz="1400" dirty="0" smtClean="0">
              <a:solidFill>
                <a:srgbClr val="FFFFFF"/>
              </a:solidFill>
              <a:latin typeface="Franklin Gothic Book"/>
              <a:ea typeface="Gothic"/>
              <a:cs typeface="Franklin Gothic Book"/>
            </a:endParaRPr>
          </a:p>
          <a:p>
            <a:pPr algn="r"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N </a:t>
            </a:r>
            <a:r>
              <a:rPr lang="en-GB" sz="1400" dirty="0" err="1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Engl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 J Med </a:t>
            </a:r>
            <a:r>
              <a:rPr lang="en-GB" sz="1400" dirty="0" smtClean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2011;364</a:t>
            </a:r>
            <a:r>
              <a:rPr lang="en-GB" sz="1400" dirty="0">
                <a:solidFill>
                  <a:srgbClr val="FFFFFF"/>
                </a:solidFill>
                <a:latin typeface="Franklin Gothic Book"/>
                <a:ea typeface="Gothic"/>
                <a:cs typeface="Franklin Gothic Book"/>
              </a:rPr>
              <a:t>:2324-2333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Specialists Won’t See </a:t>
            </a:r>
            <a:br>
              <a:rPr lang="en-US" dirty="0" smtClean="0"/>
            </a:br>
            <a:r>
              <a:rPr lang="en-US" dirty="0" smtClean="0"/>
              <a:t>Kids With Medicaid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909167" y="2946634"/>
            <a:ext cx="446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% of Clinics Scheduling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 Appointments for Children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83455905"/>
              </p:ext>
            </p:extLst>
          </p:nvPr>
        </p:nvGraphicFramePr>
        <p:xfrm>
          <a:off x="647148" y="1326769"/>
          <a:ext cx="8170245" cy="474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475366" y="5628135"/>
            <a:ext cx="283406" cy="283406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8516" y="5628135"/>
            <a:ext cx="283406" cy="28340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37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year available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Figures adjusted for Purchasing Power Parity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Out-of-Pocket Payments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40155179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</a:t>
            </a:r>
          </a:p>
        </p:txBody>
      </p:sp>
    </p:spTree>
    <p:extLst>
      <p:ext uri="{BB962C8B-B14F-4D97-AF65-F5344CB8AC3E}">
        <p14:creationId xmlns:p14="http://schemas.microsoft.com/office/powerpoint/2010/main" val="292141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Note: Data are for 2011 or most recent available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Figures adjusted for Purchasing Power Parity</a:t>
            </a:r>
          </a:p>
          <a:p>
            <a:pPr algn="r"/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Source: OECD, 201</a:t>
            </a:r>
            <a:r>
              <a:rPr lang="en-US" sz="1200" dirty="0">
                <a:solidFill>
                  <a:schemeClr val="bg2"/>
                </a:solidFill>
                <a:latin typeface="Franklin Gothic Book" pitchFamily="34" charset="0"/>
              </a:rPr>
              <a:t>3</a:t>
            </a:r>
            <a:endParaRPr lang="en-US" sz="12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Insurance Overhead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86387055"/>
              </p:ext>
            </p:extLst>
          </p:nvPr>
        </p:nvGraphicFramePr>
        <p:xfrm>
          <a:off x="1030891" y="1203990"/>
          <a:ext cx="774405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</a:t>
            </a:r>
          </a:p>
        </p:txBody>
      </p:sp>
    </p:spTree>
    <p:extLst>
      <p:ext uri="{BB962C8B-B14F-4D97-AF65-F5344CB8AC3E}">
        <p14:creationId xmlns:p14="http://schemas.microsoft.com/office/powerpoint/2010/main" val="28134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9684" y="692706"/>
            <a:ext cx="3968064" cy="475823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400" dirty="0" smtClean="0">
                <a:latin typeface="Franklin Gothic Medium"/>
                <a:cs typeface="Franklin Gothic Medium"/>
              </a:rPr>
              <a:t>Canada’s National Health </a:t>
            </a:r>
            <a:r>
              <a:rPr lang="en-US" sz="5400" dirty="0">
                <a:latin typeface="Franklin Gothic Medium"/>
                <a:cs typeface="Franklin Gothic Medium"/>
              </a:rPr>
              <a:t>Insurance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301" y="1198573"/>
            <a:ext cx="4635500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80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Minimum Standards for</a:t>
            </a:r>
            <a:br>
              <a:rPr lang="en-US" dirty="0" smtClean="0"/>
            </a:br>
            <a:r>
              <a:rPr lang="en-US" dirty="0" smtClean="0"/>
              <a:t>Canada’s Provincial Programs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663" y="1665794"/>
            <a:ext cx="819867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Universal coverage that does not impeded, either directly or indirectly, whether by charges or otherwise, reasonable access.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Portability of benefits from province to province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Coverage for all medically necessary services</a:t>
            </a:r>
          </a:p>
          <a:p>
            <a:pPr marL="230188" indent="-230188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Publicly administered, non-profit program</a:t>
            </a:r>
          </a:p>
        </p:txBody>
      </p:sp>
    </p:spTree>
    <p:extLst>
      <p:ext uri="{BB962C8B-B14F-4D97-AF65-F5344CB8AC3E}">
        <p14:creationId xmlns:p14="http://schemas.microsoft.com/office/powerpoint/2010/main" val="75414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130138"/>
            <a:ext cx="517713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Joint Canada/US Survey of Health, 2002-03. </a:t>
            </a:r>
          </a:p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CDC  and Statistics Canada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% of People with an Unmet Health Need</a:t>
            </a:r>
            <a:br>
              <a:rPr lang="en-US" sz="4000" dirty="0" smtClean="0"/>
            </a:br>
            <a:r>
              <a:rPr lang="en-US" sz="2400" dirty="0" smtClean="0"/>
              <a:t>Canadians and US Insured Are Similar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39410226"/>
              </p:ext>
            </p:extLst>
          </p:nvPr>
        </p:nvGraphicFramePr>
        <p:xfrm>
          <a:off x="1105116" y="1203990"/>
          <a:ext cx="76698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4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347"/>
            <a:ext cx="9144000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3926764" y="5973196"/>
            <a:ext cx="5217236" cy="9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Meta-analysis of patients treated for same illnesses.</a:t>
            </a:r>
          </a:p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(US studies included mostly insured patients.)</a:t>
            </a:r>
          </a:p>
          <a:p>
            <a:pPr algn="r"/>
            <a:r>
              <a:rPr lang="en-US" sz="1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</a:t>
            </a:r>
            <a:r>
              <a:rPr lang="en-US" sz="1800" dirty="0">
                <a:solidFill>
                  <a:srgbClr val="EBF1DD"/>
                </a:solidFill>
                <a:latin typeface="Franklin Gothic Book"/>
                <a:cs typeface="Franklin Gothic Book"/>
              </a:rPr>
              <a:t>: </a:t>
            </a:r>
            <a:r>
              <a:rPr lang="en-US" sz="18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Guyatt</a:t>
            </a:r>
            <a:r>
              <a:rPr lang="en-US" sz="1800" dirty="0">
                <a:solidFill>
                  <a:srgbClr val="EBF1DD"/>
                </a:solidFill>
                <a:latin typeface="Franklin Gothic Book"/>
                <a:cs typeface="Franklin Gothic Book"/>
              </a:rPr>
              <a:t> et al, Open Medicine, April 19, 2007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of Care Slightly Better </a:t>
            </a:r>
            <a:br>
              <a:rPr lang="en-US" dirty="0" smtClean="0"/>
            </a:br>
            <a:r>
              <a:rPr lang="en-US" dirty="0" smtClean="0"/>
              <a:t>In Canada Than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008103" y="6138457"/>
            <a:ext cx="5135897" cy="5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Sources:  Statistics Canada, Canadian Institute for Health Information, National Center for Health Statistics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3000"/>
              </a:lnSpc>
              <a:defRPr/>
            </a:pPr>
            <a:r>
              <a:rPr lang="en-US" sz="4400" dirty="0" smtClean="0"/>
              <a:t>Infant Mortality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8971"/>
            <a:ext cx="1979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Deaths per 1,000 Live Births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88174"/>
              </p:ext>
            </p:extLst>
          </p:nvPr>
        </p:nvGraphicFramePr>
        <p:xfrm>
          <a:off x="1303046" y="1500862"/>
          <a:ext cx="527816" cy="3729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816"/>
              </a:tblGrid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4316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22615" y="1072044"/>
            <a:ext cx="6820371" cy="4395389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84933"/>
              </p:ext>
            </p:extLst>
          </p:nvPr>
        </p:nvGraphicFramePr>
        <p:xfrm>
          <a:off x="1162842" y="5569731"/>
          <a:ext cx="7876008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2668"/>
                <a:gridCol w="1312668"/>
                <a:gridCol w="1312668"/>
                <a:gridCol w="1312668"/>
                <a:gridCol w="1312668"/>
                <a:gridCol w="13126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1955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1995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2009</a:t>
                      </a:r>
                      <a:endParaRPr lang="en-US" sz="200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06067"/>
              </p:ext>
            </p:extLst>
          </p:nvPr>
        </p:nvGraphicFramePr>
        <p:xfrm>
          <a:off x="1822615" y="1707026"/>
          <a:ext cx="6795631" cy="3760407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795631"/>
              </a:tblGrid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3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Up Arrow Callout 13"/>
          <p:cNvSpPr/>
          <p:nvPr/>
        </p:nvSpPr>
        <p:spPr>
          <a:xfrm>
            <a:off x="1632931" y="2391488"/>
            <a:ext cx="2094770" cy="1641054"/>
          </a:xfrm>
          <a:prstGeom prst="upArrowCallout">
            <a:avLst>
              <a:gd name="adj1" fmla="val 7799"/>
              <a:gd name="adj2" fmla="val 8223"/>
              <a:gd name="adj3" fmla="val 13816"/>
              <a:gd name="adj4" fmla="val 42819"/>
            </a:avLst>
          </a:prstGeom>
          <a:solidFill>
            <a:srgbClr val="8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First province implements NHP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9223" y="4527332"/>
            <a:ext cx="1373422" cy="461665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Canada</a:t>
            </a:r>
            <a:endParaRPr lang="en-US" sz="2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2284" y="3830342"/>
            <a:ext cx="960963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USA</a:t>
            </a:r>
            <a:endParaRPr lang="en-US" sz="2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964555" y="2355823"/>
            <a:ext cx="221684" cy="172836"/>
          </a:xfrm>
          <a:custGeom>
            <a:avLst/>
            <a:gdLst>
              <a:gd name="connsiteX0" fmla="*/ 0 w 221684"/>
              <a:gd name="connsiteY0" fmla="*/ 0 h 172836"/>
              <a:gd name="connsiteX1" fmla="*/ 93934 w 221684"/>
              <a:gd name="connsiteY1" fmla="*/ 127748 h 172836"/>
              <a:gd name="connsiteX2" fmla="*/ 221684 w 221684"/>
              <a:gd name="connsiteY2" fmla="*/ 172836 h 172836"/>
              <a:gd name="connsiteX3" fmla="*/ 127751 w 221684"/>
              <a:gd name="connsiteY3" fmla="*/ 26301 h 172836"/>
              <a:gd name="connsiteX4" fmla="*/ 0 w 221684"/>
              <a:gd name="connsiteY4" fmla="*/ 0 h 1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684" h="172836">
                <a:moveTo>
                  <a:pt x="0" y="0"/>
                </a:moveTo>
                <a:lnTo>
                  <a:pt x="93934" y="127748"/>
                </a:lnTo>
                <a:lnTo>
                  <a:pt x="221684" y="172836"/>
                </a:lnTo>
                <a:lnTo>
                  <a:pt x="127751" y="26301"/>
                </a:lnTo>
                <a:lnTo>
                  <a:pt x="0" y="0"/>
                </a:lnTo>
                <a:close/>
              </a:path>
            </a:pathLst>
          </a:custGeom>
          <a:solidFill>
            <a:srgbClr val="8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818310" y="1463362"/>
            <a:ext cx="6809278" cy="3415427"/>
          </a:xfrm>
          <a:custGeom>
            <a:avLst/>
            <a:gdLst>
              <a:gd name="connsiteX0" fmla="*/ 0 w 6809278"/>
              <a:gd name="connsiteY0" fmla="*/ 69652 h 3415427"/>
              <a:gd name="connsiteX1" fmla="*/ 123085 w 6809278"/>
              <a:gd name="connsiteY1" fmla="*/ 2513 h 3415427"/>
              <a:gd name="connsiteX2" fmla="*/ 268550 w 6809278"/>
              <a:gd name="connsiteY2" fmla="*/ 147981 h 3415427"/>
              <a:gd name="connsiteX3" fmla="*/ 380446 w 6809278"/>
              <a:gd name="connsiteY3" fmla="*/ 192741 h 3415427"/>
              <a:gd name="connsiteX4" fmla="*/ 509126 w 6809278"/>
              <a:gd name="connsiteY4" fmla="*/ 444513 h 3415427"/>
              <a:gd name="connsiteX5" fmla="*/ 637807 w 6809278"/>
              <a:gd name="connsiteY5" fmla="*/ 573197 h 3415427"/>
              <a:gd name="connsiteX6" fmla="*/ 788866 w 6809278"/>
              <a:gd name="connsiteY6" fmla="*/ 584387 h 3415427"/>
              <a:gd name="connsiteX7" fmla="*/ 883978 w 6809278"/>
              <a:gd name="connsiteY7" fmla="*/ 545222 h 3415427"/>
              <a:gd name="connsiteX8" fmla="*/ 1180502 w 6809278"/>
              <a:gd name="connsiteY8" fmla="*/ 959248 h 3415427"/>
              <a:gd name="connsiteX9" fmla="*/ 1281209 w 6809278"/>
              <a:gd name="connsiteY9" fmla="*/ 1048767 h 3415427"/>
              <a:gd name="connsiteX10" fmla="*/ 1409889 w 6809278"/>
              <a:gd name="connsiteY10" fmla="*/ 1121501 h 3415427"/>
              <a:gd name="connsiteX11" fmla="*/ 1684034 w 6809278"/>
              <a:gd name="connsiteY11" fmla="*/ 1446008 h 3415427"/>
              <a:gd name="connsiteX12" fmla="*/ 1745577 w 6809278"/>
              <a:gd name="connsiteY12" fmla="*/ 1574691 h 3415427"/>
              <a:gd name="connsiteX13" fmla="*/ 1891042 w 6809278"/>
              <a:gd name="connsiteY13" fmla="*/ 1641831 h 3415427"/>
              <a:gd name="connsiteX14" fmla="*/ 2053291 w 6809278"/>
              <a:gd name="connsiteY14" fmla="*/ 1837654 h 3415427"/>
              <a:gd name="connsiteX15" fmla="*/ 2137213 w 6809278"/>
              <a:gd name="connsiteY15" fmla="*/ 1843249 h 3415427"/>
              <a:gd name="connsiteX16" fmla="*/ 2288273 w 6809278"/>
              <a:gd name="connsiteY16" fmla="*/ 2072641 h 3415427"/>
              <a:gd name="connsiteX17" fmla="*/ 2495280 w 6809278"/>
              <a:gd name="connsiteY17" fmla="*/ 2195730 h 3415427"/>
              <a:gd name="connsiteX18" fmla="*/ 2696693 w 6809278"/>
              <a:gd name="connsiteY18" fmla="*/ 2369173 h 3415427"/>
              <a:gd name="connsiteX19" fmla="*/ 2808589 w 6809278"/>
              <a:gd name="connsiteY19" fmla="*/ 2464287 h 3415427"/>
              <a:gd name="connsiteX20" fmla="*/ 2909295 w 6809278"/>
              <a:gd name="connsiteY20" fmla="*/ 2503452 h 3415427"/>
              <a:gd name="connsiteX21" fmla="*/ 3004407 w 6809278"/>
              <a:gd name="connsiteY21" fmla="*/ 2615351 h 3415427"/>
              <a:gd name="connsiteX22" fmla="*/ 3205820 w 6809278"/>
              <a:gd name="connsiteY22" fmla="*/ 2732844 h 3415427"/>
              <a:gd name="connsiteX23" fmla="*/ 3256173 w 6809278"/>
              <a:gd name="connsiteY23" fmla="*/ 2772009 h 3415427"/>
              <a:gd name="connsiteX24" fmla="*/ 3284147 w 6809278"/>
              <a:gd name="connsiteY24" fmla="*/ 2816769 h 3415427"/>
              <a:gd name="connsiteX25" fmla="*/ 3642214 w 6809278"/>
              <a:gd name="connsiteY25" fmla="*/ 3001402 h 3415427"/>
              <a:gd name="connsiteX26" fmla="*/ 3860411 w 6809278"/>
              <a:gd name="connsiteY26" fmla="*/ 3006997 h 3415427"/>
              <a:gd name="connsiteX27" fmla="*/ 4067419 w 6809278"/>
              <a:gd name="connsiteY27" fmla="*/ 3090921 h 3415427"/>
              <a:gd name="connsiteX28" fmla="*/ 4285616 w 6809278"/>
              <a:gd name="connsiteY28" fmla="*/ 3124490 h 3415427"/>
              <a:gd name="connsiteX29" fmla="*/ 4565356 w 6809278"/>
              <a:gd name="connsiteY29" fmla="*/ 3225199 h 3415427"/>
              <a:gd name="connsiteX30" fmla="*/ 4984966 w 6809278"/>
              <a:gd name="connsiteY30" fmla="*/ 3230794 h 3415427"/>
              <a:gd name="connsiteX31" fmla="*/ 5287085 w 6809278"/>
              <a:gd name="connsiteY31" fmla="*/ 3325908 h 3415427"/>
              <a:gd name="connsiteX32" fmla="*/ 5824186 w 6809278"/>
              <a:gd name="connsiteY32" fmla="*/ 3359478 h 3415427"/>
              <a:gd name="connsiteX33" fmla="*/ 6338907 w 6809278"/>
              <a:gd name="connsiteY33" fmla="*/ 3353883 h 3415427"/>
              <a:gd name="connsiteX34" fmla="*/ 6422829 w 6809278"/>
              <a:gd name="connsiteY34" fmla="*/ 3387453 h 3415427"/>
              <a:gd name="connsiteX35" fmla="*/ 6747328 w 6809278"/>
              <a:gd name="connsiteY35" fmla="*/ 3393048 h 3415427"/>
              <a:gd name="connsiteX36" fmla="*/ 6808870 w 6809278"/>
              <a:gd name="connsiteY36" fmla="*/ 3415427 h 341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09278" h="3415427">
                <a:moveTo>
                  <a:pt x="0" y="69652"/>
                </a:moveTo>
                <a:cubicBezTo>
                  <a:pt x="39163" y="29555"/>
                  <a:pt x="78327" y="-10542"/>
                  <a:pt x="123085" y="2513"/>
                </a:cubicBezTo>
                <a:cubicBezTo>
                  <a:pt x="167843" y="15568"/>
                  <a:pt x="225657" y="116276"/>
                  <a:pt x="268550" y="147981"/>
                </a:cubicBezTo>
                <a:cubicBezTo>
                  <a:pt x="311443" y="179686"/>
                  <a:pt x="340350" y="143319"/>
                  <a:pt x="380446" y="192741"/>
                </a:cubicBezTo>
                <a:cubicBezTo>
                  <a:pt x="420542" y="242163"/>
                  <a:pt x="466233" y="381104"/>
                  <a:pt x="509126" y="444513"/>
                </a:cubicBezTo>
                <a:cubicBezTo>
                  <a:pt x="552020" y="507922"/>
                  <a:pt x="591184" y="549885"/>
                  <a:pt x="637807" y="573197"/>
                </a:cubicBezTo>
                <a:cubicBezTo>
                  <a:pt x="684430" y="596509"/>
                  <a:pt x="747838" y="589049"/>
                  <a:pt x="788866" y="584387"/>
                </a:cubicBezTo>
                <a:cubicBezTo>
                  <a:pt x="829894" y="579725"/>
                  <a:pt x="818705" y="482745"/>
                  <a:pt x="883978" y="545222"/>
                </a:cubicBezTo>
                <a:cubicBezTo>
                  <a:pt x="949251" y="607699"/>
                  <a:pt x="1114297" y="875324"/>
                  <a:pt x="1180502" y="959248"/>
                </a:cubicBezTo>
                <a:cubicBezTo>
                  <a:pt x="1246707" y="1043172"/>
                  <a:pt x="1242978" y="1021725"/>
                  <a:pt x="1281209" y="1048767"/>
                </a:cubicBezTo>
                <a:cubicBezTo>
                  <a:pt x="1319440" y="1075809"/>
                  <a:pt x="1342752" y="1055294"/>
                  <a:pt x="1409889" y="1121501"/>
                </a:cubicBezTo>
                <a:cubicBezTo>
                  <a:pt x="1477027" y="1187708"/>
                  <a:pt x="1628086" y="1370476"/>
                  <a:pt x="1684034" y="1446008"/>
                </a:cubicBezTo>
                <a:cubicBezTo>
                  <a:pt x="1739982" y="1521540"/>
                  <a:pt x="1711076" y="1542054"/>
                  <a:pt x="1745577" y="1574691"/>
                </a:cubicBezTo>
                <a:cubicBezTo>
                  <a:pt x="1780078" y="1607328"/>
                  <a:pt x="1839756" y="1598004"/>
                  <a:pt x="1891042" y="1641831"/>
                </a:cubicBezTo>
                <a:cubicBezTo>
                  <a:pt x="1942328" y="1685658"/>
                  <a:pt x="2012262" y="1804084"/>
                  <a:pt x="2053291" y="1837654"/>
                </a:cubicBezTo>
                <a:cubicBezTo>
                  <a:pt x="2094320" y="1871224"/>
                  <a:pt x="2098049" y="1804085"/>
                  <a:pt x="2137213" y="1843249"/>
                </a:cubicBezTo>
                <a:cubicBezTo>
                  <a:pt x="2176377" y="1882414"/>
                  <a:pt x="2228595" y="2013894"/>
                  <a:pt x="2288273" y="2072641"/>
                </a:cubicBezTo>
                <a:cubicBezTo>
                  <a:pt x="2347951" y="2131388"/>
                  <a:pt x="2427210" y="2146308"/>
                  <a:pt x="2495280" y="2195730"/>
                </a:cubicBezTo>
                <a:cubicBezTo>
                  <a:pt x="2563350" y="2245152"/>
                  <a:pt x="2696693" y="2369173"/>
                  <a:pt x="2696693" y="2369173"/>
                </a:cubicBezTo>
                <a:cubicBezTo>
                  <a:pt x="2748911" y="2413933"/>
                  <a:pt x="2773155" y="2441907"/>
                  <a:pt x="2808589" y="2464287"/>
                </a:cubicBezTo>
                <a:cubicBezTo>
                  <a:pt x="2844023" y="2486667"/>
                  <a:pt x="2876659" y="2478275"/>
                  <a:pt x="2909295" y="2503452"/>
                </a:cubicBezTo>
                <a:cubicBezTo>
                  <a:pt x="2941931" y="2528629"/>
                  <a:pt x="2954986" y="2577119"/>
                  <a:pt x="3004407" y="2615351"/>
                </a:cubicBezTo>
                <a:cubicBezTo>
                  <a:pt x="3053828" y="2653583"/>
                  <a:pt x="3163859" y="2706734"/>
                  <a:pt x="3205820" y="2732844"/>
                </a:cubicBezTo>
                <a:cubicBezTo>
                  <a:pt x="3247781" y="2758954"/>
                  <a:pt x="3243119" y="2758022"/>
                  <a:pt x="3256173" y="2772009"/>
                </a:cubicBezTo>
                <a:cubicBezTo>
                  <a:pt x="3269227" y="2785996"/>
                  <a:pt x="3219807" y="2778537"/>
                  <a:pt x="3284147" y="2816769"/>
                </a:cubicBezTo>
                <a:cubicBezTo>
                  <a:pt x="3348487" y="2855001"/>
                  <a:pt x="3546170" y="2969697"/>
                  <a:pt x="3642214" y="3001402"/>
                </a:cubicBezTo>
                <a:cubicBezTo>
                  <a:pt x="3738258" y="3033107"/>
                  <a:pt x="3789544" y="2992077"/>
                  <a:pt x="3860411" y="3006997"/>
                </a:cubicBezTo>
                <a:cubicBezTo>
                  <a:pt x="3931278" y="3021917"/>
                  <a:pt x="3996552" y="3071339"/>
                  <a:pt x="4067419" y="3090921"/>
                </a:cubicBezTo>
                <a:cubicBezTo>
                  <a:pt x="4138286" y="3110503"/>
                  <a:pt x="4202627" y="3102110"/>
                  <a:pt x="4285616" y="3124490"/>
                </a:cubicBezTo>
                <a:cubicBezTo>
                  <a:pt x="4368605" y="3146870"/>
                  <a:pt x="4448798" y="3207482"/>
                  <a:pt x="4565356" y="3225199"/>
                </a:cubicBezTo>
                <a:cubicBezTo>
                  <a:pt x="4681914" y="3242916"/>
                  <a:pt x="4864678" y="3214009"/>
                  <a:pt x="4984966" y="3230794"/>
                </a:cubicBezTo>
                <a:cubicBezTo>
                  <a:pt x="5105254" y="3247579"/>
                  <a:pt x="5147215" y="3304461"/>
                  <a:pt x="5287085" y="3325908"/>
                </a:cubicBezTo>
                <a:cubicBezTo>
                  <a:pt x="5426955" y="3347355"/>
                  <a:pt x="5648882" y="3354816"/>
                  <a:pt x="5824186" y="3359478"/>
                </a:cubicBezTo>
                <a:cubicBezTo>
                  <a:pt x="5999490" y="3364141"/>
                  <a:pt x="6239133" y="3349221"/>
                  <a:pt x="6338907" y="3353883"/>
                </a:cubicBezTo>
                <a:cubicBezTo>
                  <a:pt x="6438681" y="3358546"/>
                  <a:pt x="6354759" y="3380926"/>
                  <a:pt x="6422829" y="3387453"/>
                </a:cubicBezTo>
                <a:cubicBezTo>
                  <a:pt x="6490899" y="3393981"/>
                  <a:pt x="6682988" y="3388386"/>
                  <a:pt x="6747328" y="3393048"/>
                </a:cubicBezTo>
                <a:cubicBezTo>
                  <a:pt x="6811668" y="3397710"/>
                  <a:pt x="6810269" y="3406568"/>
                  <a:pt x="6808870" y="3415427"/>
                </a:cubicBez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23905" y="2075595"/>
            <a:ext cx="6797681" cy="2618561"/>
          </a:xfrm>
          <a:custGeom>
            <a:avLst/>
            <a:gdLst>
              <a:gd name="connsiteX0" fmla="*/ 0 w 6797681"/>
              <a:gd name="connsiteY0" fmla="*/ 67268 h 2618561"/>
              <a:gd name="connsiteX1" fmla="*/ 134275 w 6797681"/>
              <a:gd name="connsiteY1" fmla="*/ 117622 h 2618561"/>
              <a:gd name="connsiteX2" fmla="*/ 374851 w 6797681"/>
              <a:gd name="connsiteY2" fmla="*/ 128 h 2618561"/>
              <a:gd name="connsiteX3" fmla="*/ 537100 w 6797681"/>
              <a:gd name="connsiteY3" fmla="*/ 95242 h 2618561"/>
              <a:gd name="connsiteX4" fmla="*/ 637807 w 6797681"/>
              <a:gd name="connsiteY4" fmla="*/ 123217 h 2618561"/>
              <a:gd name="connsiteX5" fmla="*/ 755297 w 6797681"/>
              <a:gd name="connsiteY5" fmla="*/ 207141 h 2618561"/>
              <a:gd name="connsiteX6" fmla="*/ 984684 w 6797681"/>
              <a:gd name="connsiteY6" fmla="*/ 218331 h 2618561"/>
              <a:gd name="connsiteX7" fmla="*/ 1085391 w 6797681"/>
              <a:gd name="connsiteY7" fmla="*/ 251901 h 2618561"/>
              <a:gd name="connsiteX8" fmla="*/ 1258829 w 6797681"/>
              <a:gd name="connsiteY8" fmla="*/ 296660 h 2618561"/>
              <a:gd name="connsiteX9" fmla="*/ 1342751 w 6797681"/>
              <a:gd name="connsiteY9" fmla="*/ 386179 h 2618561"/>
              <a:gd name="connsiteX10" fmla="*/ 1454647 w 6797681"/>
              <a:gd name="connsiteY10" fmla="*/ 526053 h 2618561"/>
              <a:gd name="connsiteX11" fmla="*/ 1499406 w 6797681"/>
              <a:gd name="connsiteY11" fmla="*/ 587597 h 2618561"/>
              <a:gd name="connsiteX12" fmla="*/ 1633681 w 6797681"/>
              <a:gd name="connsiteY12" fmla="*/ 649142 h 2618561"/>
              <a:gd name="connsiteX13" fmla="*/ 1857473 w 6797681"/>
              <a:gd name="connsiteY13" fmla="*/ 850560 h 2618561"/>
              <a:gd name="connsiteX14" fmla="*/ 1991748 w 6797681"/>
              <a:gd name="connsiteY14" fmla="*/ 968053 h 2618561"/>
              <a:gd name="connsiteX15" fmla="*/ 2165187 w 6797681"/>
              <a:gd name="connsiteY15" fmla="*/ 1074357 h 2618561"/>
              <a:gd name="connsiteX16" fmla="*/ 2366600 w 6797681"/>
              <a:gd name="connsiteY16" fmla="*/ 1247800 h 2618561"/>
              <a:gd name="connsiteX17" fmla="*/ 2428142 w 6797681"/>
              <a:gd name="connsiteY17" fmla="*/ 1309345 h 2618561"/>
              <a:gd name="connsiteX18" fmla="*/ 2590392 w 6797681"/>
              <a:gd name="connsiteY18" fmla="*/ 1438028 h 2618561"/>
              <a:gd name="connsiteX19" fmla="*/ 2769425 w 6797681"/>
              <a:gd name="connsiteY19" fmla="*/ 1622662 h 2618561"/>
              <a:gd name="connsiteX20" fmla="*/ 2892511 w 6797681"/>
              <a:gd name="connsiteY20" fmla="*/ 1661826 h 2618561"/>
              <a:gd name="connsiteX21" fmla="*/ 3054760 w 6797681"/>
              <a:gd name="connsiteY21" fmla="*/ 1773725 h 2618561"/>
              <a:gd name="connsiteX22" fmla="*/ 3121898 w 6797681"/>
              <a:gd name="connsiteY22" fmla="*/ 1784915 h 2618561"/>
              <a:gd name="connsiteX23" fmla="*/ 3368069 w 6797681"/>
              <a:gd name="connsiteY23" fmla="*/ 1924788 h 2618561"/>
              <a:gd name="connsiteX24" fmla="*/ 3586266 w 6797681"/>
              <a:gd name="connsiteY24" fmla="*/ 1997523 h 2618561"/>
              <a:gd name="connsiteX25" fmla="*/ 3754110 w 6797681"/>
              <a:gd name="connsiteY25" fmla="*/ 2075852 h 2618561"/>
              <a:gd name="connsiteX26" fmla="*/ 3949928 w 6797681"/>
              <a:gd name="connsiteY26" fmla="*/ 2081447 h 2618561"/>
              <a:gd name="connsiteX27" fmla="*/ 4067419 w 6797681"/>
              <a:gd name="connsiteY27" fmla="*/ 2154181 h 2618561"/>
              <a:gd name="connsiteX28" fmla="*/ 4229668 w 6797681"/>
              <a:gd name="connsiteY28" fmla="*/ 2154181 h 2618561"/>
              <a:gd name="connsiteX29" fmla="*/ 4470244 w 6797681"/>
              <a:gd name="connsiteY29" fmla="*/ 2282865 h 2618561"/>
              <a:gd name="connsiteX30" fmla="*/ 4682847 w 6797681"/>
              <a:gd name="connsiteY30" fmla="*/ 2333219 h 2618561"/>
              <a:gd name="connsiteX31" fmla="*/ 4772363 w 6797681"/>
              <a:gd name="connsiteY31" fmla="*/ 2338814 h 2618561"/>
              <a:gd name="connsiteX32" fmla="*/ 5096862 w 6797681"/>
              <a:gd name="connsiteY32" fmla="*/ 2467498 h 2618561"/>
              <a:gd name="connsiteX33" fmla="*/ 5460524 w 6797681"/>
              <a:gd name="connsiteY33" fmla="*/ 2506662 h 2618561"/>
              <a:gd name="connsiteX34" fmla="*/ 5729074 w 6797681"/>
              <a:gd name="connsiteY34" fmla="*/ 2540232 h 2618561"/>
              <a:gd name="connsiteX35" fmla="*/ 5840970 w 6797681"/>
              <a:gd name="connsiteY35" fmla="*/ 2540232 h 2618561"/>
              <a:gd name="connsiteX36" fmla="*/ 6031193 w 6797681"/>
              <a:gd name="connsiteY36" fmla="*/ 2529042 h 2618561"/>
              <a:gd name="connsiteX37" fmla="*/ 6115115 w 6797681"/>
              <a:gd name="connsiteY37" fmla="*/ 2551422 h 2618561"/>
              <a:gd name="connsiteX38" fmla="*/ 6411639 w 6797681"/>
              <a:gd name="connsiteY38" fmla="*/ 2573802 h 2618561"/>
              <a:gd name="connsiteX39" fmla="*/ 6568294 w 6797681"/>
              <a:gd name="connsiteY39" fmla="*/ 2562612 h 2618561"/>
              <a:gd name="connsiteX40" fmla="*/ 6696974 w 6797681"/>
              <a:gd name="connsiteY40" fmla="*/ 2584992 h 2618561"/>
              <a:gd name="connsiteX41" fmla="*/ 6797681 w 6797681"/>
              <a:gd name="connsiteY41" fmla="*/ 2618561 h 261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97681" h="2618561">
                <a:moveTo>
                  <a:pt x="0" y="67268"/>
                </a:moveTo>
                <a:cubicBezTo>
                  <a:pt x="35900" y="98040"/>
                  <a:pt x="71800" y="128812"/>
                  <a:pt x="134275" y="117622"/>
                </a:cubicBezTo>
                <a:cubicBezTo>
                  <a:pt x="196750" y="106432"/>
                  <a:pt x="307714" y="3858"/>
                  <a:pt x="374851" y="128"/>
                </a:cubicBezTo>
                <a:cubicBezTo>
                  <a:pt x="441988" y="-3602"/>
                  <a:pt x="493274" y="74727"/>
                  <a:pt x="537100" y="95242"/>
                </a:cubicBezTo>
                <a:cubicBezTo>
                  <a:pt x="580926" y="115757"/>
                  <a:pt x="601441" y="104567"/>
                  <a:pt x="637807" y="123217"/>
                </a:cubicBezTo>
                <a:cubicBezTo>
                  <a:pt x="674173" y="141867"/>
                  <a:pt x="697484" y="191289"/>
                  <a:pt x="755297" y="207141"/>
                </a:cubicBezTo>
                <a:cubicBezTo>
                  <a:pt x="813110" y="222993"/>
                  <a:pt x="929668" y="210871"/>
                  <a:pt x="984684" y="218331"/>
                </a:cubicBezTo>
                <a:cubicBezTo>
                  <a:pt x="1039700" y="225791"/>
                  <a:pt x="1039700" y="238846"/>
                  <a:pt x="1085391" y="251901"/>
                </a:cubicBezTo>
                <a:cubicBezTo>
                  <a:pt x="1131082" y="264956"/>
                  <a:pt x="1215936" y="274280"/>
                  <a:pt x="1258829" y="296660"/>
                </a:cubicBezTo>
                <a:cubicBezTo>
                  <a:pt x="1301722" y="319040"/>
                  <a:pt x="1310115" y="347947"/>
                  <a:pt x="1342751" y="386179"/>
                </a:cubicBezTo>
                <a:cubicBezTo>
                  <a:pt x="1375387" y="424411"/>
                  <a:pt x="1428538" y="492483"/>
                  <a:pt x="1454647" y="526053"/>
                </a:cubicBezTo>
                <a:cubicBezTo>
                  <a:pt x="1480756" y="559623"/>
                  <a:pt x="1469567" y="567082"/>
                  <a:pt x="1499406" y="587597"/>
                </a:cubicBezTo>
                <a:cubicBezTo>
                  <a:pt x="1529245" y="608112"/>
                  <a:pt x="1574003" y="605315"/>
                  <a:pt x="1633681" y="649142"/>
                </a:cubicBezTo>
                <a:cubicBezTo>
                  <a:pt x="1693359" y="692969"/>
                  <a:pt x="1797795" y="797408"/>
                  <a:pt x="1857473" y="850560"/>
                </a:cubicBezTo>
                <a:cubicBezTo>
                  <a:pt x="1917151" y="903712"/>
                  <a:pt x="1940462" y="930753"/>
                  <a:pt x="1991748" y="968053"/>
                </a:cubicBezTo>
                <a:cubicBezTo>
                  <a:pt x="2043034" y="1005353"/>
                  <a:pt x="2102712" y="1027732"/>
                  <a:pt x="2165187" y="1074357"/>
                </a:cubicBezTo>
                <a:cubicBezTo>
                  <a:pt x="2227662" y="1120982"/>
                  <a:pt x="2322774" y="1208635"/>
                  <a:pt x="2366600" y="1247800"/>
                </a:cubicBezTo>
                <a:cubicBezTo>
                  <a:pt x="2410426" y="1286965"/>
                  <a:pt x="2390843" y="1277640"/>
                  <a:pt x="2428142" y="1309345"/>
                </a:cubicBezTo>
                <a:cubicBezTo>
                  <a:pt x="2465441" y="1341050"/>
                  <a:pt x="2533512" y="1385809"/>
                  <a:pt x="2590392" y="1438028"/>
                </a:cubicBezTo>
                <a:cubicBezTo>
                  <a:pt x="2647272" y="1490247"/>
                  <a:pt x="2719072" y="1585362"/>
                  <a:pt x="2769425" y="1622662"/>
                </a:cubicBezTo>
                <a:cubicBezTo>
                  <a:pt x="2819778" y="1659962"/>
                  <a:pt x="2844955" y="1636649"/>
                  <a:pt x="2892511" y="1661826"/>
                </a:cubicBezTo>
                <a:cubicBezTo>
                  <a:pt x="2940067" y="1687003"/>
                  <a:pt x="3016529" y="1753210"/>
                  <a:pt x="3054760" y="1773725"/>
                </a:cubicBezTo>
                <a:cubicBezTo>
                  <a:pt x="3092991" y="1794240"/>
                  <a:pt x="3069680" y="1759738"/>
                  <a:pt x="3121898" y="1784915"/>
                </a:cubicBezTo>
                <a:cubicBezTo>
                  <a:pt x="3174116" y="1810092"/>
                  <a:pt x="3290674" y="1889353"/>
                  <a:pt x="3368069" y="1924788"/>
                </a:cubicBezTo>
                <a:cubicBezTo>
                  <a:pt x="3445464" y="1960223"/>
                  <a:pt x="3521926" y="1972346"/>
                  <a:pt x="3586266" y="1997523"/>
                </a:cubicBezTo>
                <a:cubicBezTo>
                  <a:pt x="3650606" y="2022700"/>
                  <a:pt x="3693500" y="2061865"/>
                  <a:pt x="3754110" y="2075852"/>
                </a:cubicBezTo>
                <a:cubicBezTo>
                  <a:pt x="3814720" y="2089839"/>
                  <a:pt x="3897710" y="2068392"/>
                  <a:pt x="3949928" y="2081447"/>
                </a:cubicBezTo>
                <a:cubicBezTo>
                  <a:pt x="4002146" y="2094502"/>
                  <a:pt x="4020796" y="2142059"/>
                  <a:pt x="4067419" y="2154181"/>
                </a:cubicBezTo>
                <a:cubicBezTo>
                  <a:pt x="4114042" y="2166303"/>
                  <a:pt x="4162531" y="2132734"/>
                  <a:pt x="4229668" y="2154181"/>
                </a:cubicBezTo>
                <a:cubicBezTo>
                  <a:pt x="4296805" y="2175628"/>
                  <a:pt x="4394714" y="2253025"/>
                  <a:pt x="4470244" y="2282865"/>
                </a:cubicBezTo>
                <a:cubicBezTo>
                  <a:pt x="4545774" y="2312705"/>
                  <a:pt x="4632494" y="2323894"/>
                  <a:pt x="4682847" y="2333219"/>
                </a:cubicBezTo>
                <a:cubicBezTo>
                  <a:pt x="4733200" y="2342544"/>
                  <a:pt x="4703361" y="2316434"/>
                  <a:pt x="4772363" y="2338814"/>
                </a:cubicBezTo>
                <a:cubicBezTo>
                  <a:pt x="4841365" y="2361194"/>
                  <a:pt x="4982169" y="2439523"/>
                  <a:pt x="5096862" y="2467498"/>
                </a:cubicBezTo>
                <a:cubicBezTo>
                  <a:pt x="5211555" y="2495473"/>
                  <a:pt x="5460524" y="2506662"/>
                  <a:pt x="5460524" y="2506662"/>
                </a:cubicBezTo>
                <a:cubicBezTo>
                  <a:pt x="5565893" y="2518784"/>
                  <a:pt x="5665666" y="2534637"/>
                  <a:pt x="5729074" y="2540232"/>
                </a:cubicBezTo>
                <a:cubicBezTo>
                  <a:pt x="5792482" y="2545827"/>
                  <a:pt x="5790617" y="2542097"/>
                  <a:pt x="5840970" y="2540232"/>
                </a:cubicBezTo>
                <a:cubicBezTo>
                  <a:pt x="5891323" y="2538367"/>
                  <a:pt x="5985502" y="2527177"/>
                  <a:pt x="6031193" y="2529042"/>
                </a:cubicBezTo>
                <a:cubicBezTo>
                  <a:pt x="6076884" y="2530907"/>
                  <a:pt x="6051707" y="2543962"/>
                  <a:pt x="6115115" y="2551422"/>
                </a:cubicBezTo>
                <a:cubicBezTo>
                  <a:pt x="6178523" y="2558882"/>
                  <a:pt x="6336109" y="2571937"/>
                  <a:pt x="6411639" y="2573802"/>
                </a:cubicBezTo>
                <a:cubicBezTo>
                  <a:pt x="6487169" y="2575667"/>
                  <a:pt x="6520738" y="2560747"/>
                  <a:pt x="6568294" y="2562612"/>
                </a:cubicBezTo>
                <a:cubicBezTo>
                  <a:pt x="6615850" y="2564477"/>
                  <a:pt x="6658743" y="2575667"/>
                  <a:pt x="6696974" y="2584992"/>
                </a:cubicBezTo>
                <a:cubicBezTo>
                  <a:pt x="6735205" y="2594317"/>
                  <a:pt x="6797681" y="2618561"/>
                  <a:pt x="6797681" y="2618561"/>
                </a:cubicBez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9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1654" y="1589617"/>
            <a:ext cx="6919563" cy="363707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Costs as % of GDP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2741" y="6130137"/>
            <a:ext cx="447126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Statistics Canada, Canadian Institute for Health Info, and NCHS/Commerce Dept.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35315"/>
            <a:ext cx="117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costs % of GDP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935525"/>
              </p:ext>
            </p:extLst>
          </p:nvPr>
        </p:nvGraphicFramePr>
        <p:xfrm>
          <a:off x="1074571" y="1383124"/>
          <a:ext cx="708238" cy="4166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238"/>
              </a:tblGrid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13%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11%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99263"/>
              </p:ext>
            </p:extLst>
          </p:nvPr>
        </p:nvGraphicFramePr>
        <p:xfrm>
          <a:off x="1840152" y="1580734"/>
          <a:ext cx="6914287" cy="362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287"/>
              </a:tblGrid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3251833" y="1754008"/>
            <a:ext cx="5495929" cy="3001176"/>
          </a:xfrm>
          <a:custGeom>
            <a:avLst/>
            <a:gdLst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247200 w 5489959"/>
              <a:gd name="connsiteY56" fmla="*/ 2836026 h 2841720"/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315540 w 5489959"/>
              <a:gd name="connsiteY56" fmla="*/ 2733519 h 2841720"/>
              <a:gd name="connsiteX57" fmla="*/ 1247200 w 5489959"/>
              <a:gd name="connsiteY57" fmla="*/ 2836026 h 2841720"/>
              <a:gd name="connsiteX0" fmla="*/ 11390 w 5501349"/>
              <a:gd name="connsiteY0" fmla="*/ 2841720 h 2841720"/>
              <a:gd name="connsiteX1" fmla="*/ 187934 w 5501349"/>
              <a:gd name="connsiteY1" fmla="*/ 2813246 h 2841720"/>
              <a:gd name="connsiteX2" fmla="*/ 187934 w 5501349"/>
              <a:gd name="connsiteY2" fmla="*/ 2813246 h 2841720"/>
              <a:gd name="connsiteX3" fmla="*/ 637837 w 5501349"/>
              <a:gd name="connsiteY3" fmla="*/ 2579758 h 2841720"/>
              <a:gd name="connsiteX4" fmla="*/ 996621 w 5501349"/>
              <a:gd name="connsiteY4" fmla="*/ 2551284 h 2841720"/>
              <a:gd name="connsiteX5" fmla="*/ 1099131 w 5501349"/>
              <a:gd name="connsiteY5" fmla="*/ 2408913 h 2841720"/>
              <a:gd name="connsiteX6" fmla="*/ 1213030 w 5501349"/>
              <a:gd name="connsiteY6" fmla="*/ 2340575 h 2841720"/>
              <a:gd name="connsiteX7" fmla="*/ 1531949 w 5501349"/>
              <a:gd name="connsiteY7" fmla="*/ 2055834 h 2841720"/>
              <a:gd name="connsiteX8" fmla="*/ 1634459 w 5501349"/>
              <a:gd name="connsiteY8" fmla="*/ 2084308 h 2841720"/>
              <a:gd name="connsiteX9" fmla="*/ 1759748 w 5501349"/>
              <a:gd name="connsiteY9" fmla="*/ 2027360 h 2841720"/>
              <a:gd name="connsiteX10" fmla="*/ 1862258 w 5501349"/>
              <a:gd name="connsiteY10" fmla="*/ 2015970 h 2841720"/>
              <a:gd name="connsiteX11" fmla="*/ 2175482 w 5501349"/>
              <a:gd name="connsiteY11" fmla="*/ 1810956 h 2841720"/>
              <a:gd name="connsiteX12" fmla="*/ 2511485 w 5501349"/>
              <a:gd name="connsiteY12" fmla="*/ 1497740 h 2841720"/>
              <a:gd name="connsiteX13" fmla="*/ 2591215 w 5501349"/>
              <a:gd name="connsiteY13" fmla="*/ 1315506 h 2841720"/>
              <a:gd name="connsiteX14" fmla="*/ 2779149 w 5501349"/>
              <a:gd name="connsiteY14" fmla="*/ 1190220 h 2841720"/>
              <a:gd name="connsiteX15" fmla="*/ 2955694 w 5501349"/>
              <a:gd name="connsiteY15" fmla="*/ 1156051 h 2841720"/>
              <a:gd name="connsiteX16" fmla="*/ 3058203 w 5501349"/>
              <a:gd name="connsiteY16" fmla="*/ 1161745 h 2841720"/>
              <a:gd name="connsiteX17" fmla="*/ 3303087 w 5501349"/>
              <a:gd name="connsiteY17" fmla="*/ 1218694 h 2841720"/>
              <a:gd name="connsiteX18" fmla="*/ 3479632 w 5501349"/>
              <a:gd name="connsiteY18" fmla="*/ 1207304 h 2841720"/>
              <a:gd name="connsiteX19" fmla="*/ 3587836 w 5501349"/>
              <a:gd name="connsiteY19" fmla="*/ 1212999 h 2841720"/>
              <a:gd name="connsiteX20" fmla="*/ 3935230 w 5501349"/>
              <a:gd name="connsiteY20" fmla="*/ 837140 h 2841720"/>
              <a:gd name="connsiteX21" fmla="*/ 4020655 w 5501349"/>
              <a:gd name="connsiteY21" fmla="*/ 757412 h 2841720"/>
              <a:gd name="connsiteX22" fmla="*/ 4060520 w 5501349"/>
              <a:gd name="connsiteY22" fmla="*/ 649211 h 2841720"/>
              <a:gd name="connsiteX23" fmla="*/ 4333878 w 5501349"/>
              <a:gd name="connsiteY23" fmla="*/ 626431 h 2841720"/>
              <a:gd name="connsiteX24" fmla="*/ 4430693 w 5501349"/>
              <a:gd name="connsiteY24" fmla="*/ 575178 h 2841720"/>
              <a:gd name="connsiteX25" fmla="*/ 4641407 w 5501349"/>
              <a:gd name="connsiteY25" fmla="*/ 495450 h 2841720"/>
              <a:gd name="connsiteX26" fmla="*/ 4891986 w 5501349"/>
              <a:gd name="connsiteY26" fmla="*/ 125286 h 2841720"/>
              <a:gd name="connsiteX27" fmla="*/ 5284940 w 5501349"/>
              <a:gd name="connsiteY27" fmla="*/ 85422 h 2841720"/>
              <a:gd name="connsiteX28" fmla="*/ 5495654 w 5501349"/>
              <a:gd name="connsiteY28" fmla="*/ 0 h 2841720"/>
              <a:gd name="connsiteX29" fmla="*/ 5501349 w 5501349"/>
              <a:gd name="connsiteY29" fmla="*/ 1902073 h 2841720"/>
              <a:gd name="connsiteX30" fmla="*/ 5324805 w 5501349"/>
              <a:gd name="connsiteY30" fmla="*/ 1856515 h 2841720"/>
              <a:gd name="connsiteX31" fmla="*/ 5131175 w 5501349"/>
              <a:gd name="connsiteY31" fmla="*/ 1805261 h 2841720"/>
              <a:gd name="connsiteX32" fmla="*/ 4914766 w 5501349"/>
              <a:gd name="connsiteY32" fmla="*/ 1731228 h 2841720"/>
              <a:gd name="connsiteX33" fmla="*/ 4835037 w 5501349"/>
              <a:gd name="connsiteY33" fmla="*/ 1822346 h 2841720"/>
              <a:gd name="connsiteX34" fmla="*/ 4726832 w 5501349"/>
              <a:gd name="connsiteY34" fmla="*/ 2038749 h 2841720"/>
              <a:gd name="connsiteX35" fmla="*/ 4504728 w 5501349"/>
              <a:gd name="connsiteY35" fmla="*/ 2061529 h 2841720"/>
              <a:gd name="connsiteX36" fmla="*/ 4305404 w 5501349"/>
              <a:gd name="connsiteY36" fmla="*/ 2124172 h 2841720"/>
              <a:gd name="connsiteX37" fmla="*/ 4100384 w 5501349"/>
              <a:gd name="connsiteY37" fmla="*/ 2095698 h 2841720"/>
              <a:gd name="connsiteX38" fmla="*/ 3844110 w 5501349"/>
              <a:gd name="connsiteY38" fmla="*/ 2220984 h 2841720"/>
              <a:gd name="connsiteX39" fmla="*/ 3701736 w 5501349"/>
              <a:gd name="connsiteY39" fmla="*/ 2403218 h 2841720"/>
              <a:gd name="connsiteX40" fmla="*/ 3633396 w 5501349"/>
              <a:gd name="connsiteY40" fmla="*/ 2357660 h 2841720"/>
              <a:gd name="connsiteX41" fmla="*/ 3468242 w 5501349"/>
              <a:gd name="connsiteY41" fmla="*/ 2351965 h 2841720"/>
              <a:gd name="connsiteX42" fmla="*/ 3365732 w 5501349"/>
              <a:gd name="connsiteY42" fmla="*/ 2420303 h 2841720"/>
              <a:gd name="connsiteX43" fmla="*/ 3183493 w 5501349"/>
              <a:gd name="connsiteY43" fmla="*/ 2437387 h 2841720"/>
              <a:gd name="connsiteX44" fmla="*/ 3012643 w 5501349"/>
              <a:gd name="connsiteY44" fmla="*/ 2351965 h 2841720"/>
              <a:gd name="connsiteX45" fmla="*/ 2705115 w 5501349"/>
              <a:gd name="connsiteY45" fmla="*/ 2164036 h 2841720"/>
              <a:gd name="connsiteX46" fmla="*/ 2585520 w 5501349"/>
              <a:gd name="connsiteY46" fmla="*/ 2198205 h 2841720"/>
              <a:gd name="connsiteX47" fmla="*/ 2557045 w 5501349"/>
              <a:gd name="connsiteY47" fmla="*/ 2243763 h 2841720"/>
              <a:gd name="connsiteX48" fmla="*/ 2528570 w 5501349"/>
              <a:gd name="connsiteY48" fmla="*/ 2300712 h 2841720"/>
              <a:gd name="connsiteX49" fmla="*/ 2243821 w 5501349"/>
              <a:gd name="connsiteY49" fmla="*/ 2574063 h 2841720"/>
              <a:gd name="connsiteX50" fmla="*/ 2141312 w 5501349"/>
              <a:gd name="connsiteY50" fmla="*/ 2596843 h 2841720"/>
              <a:gd name="connsiteX51" fmla="*/ 1941987 w 5501349"/>
              <a:gd name="connsiteY51" fmla="*/ 2539894 h 2841720"/>
              <a:gd name="connsiteX52" fmla="*/ 1793918 w 5501349"/>
              <a:gd name="connsiteY52" fmla="*/ 2608232 h 2841720"/>
              <a:gd name="connsiteX53" fmla="*/ 1617374 w 5501349"/>
              <a:gd name="connsiteY53" fmla="*/ 2619622 h 2841720"/>
              <a:gd name="connsiteX54" fmla="*/ 1469304 w 5501349"/>
              <a:gd name="connsiteY54" fmla="*/ 2602538 h 2841720"/>
              <a:gd name="connsiteX55" fmla="*/ 1389575 w 5501349"/>
              <a:gd name="connsiteY55" fmla="*/ 2659486 h 2841720"/>
              <a:gd name="connsiteX56" fmla="*/ 1326930 w 5501349"/>
              <a:gd name="connsiteY56" fmla="*/ 2733519 h 2841720"/>
              <a:gd name="connsiteX57" fmla="*/ 0 w 5501349"/>
              <a:gd name="connsiteY57" fmla="*/ 2836026 h 284172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0 w 5501349"/>
              <a:gd name="connsiteY57" fmla="*/ 2836026 h 286450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973841 w 5501349"/>
              <a:gd name="connsiteY57" fmla="*/ 2853110 h 2864500"/>
              <a:gd name="connsiteX58" fmla="*/ 0 w 5501349"/>
              <a:gd name="connsiteY58" fmla="*/ 2836026 h 2864500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0 w 5501349"/>
              <a:gd name="connsiteY58" fmla="*/ 2836026 h 2904364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928281 w 5501349"/>
              <a:gd name="connsiteY58" fmla="*/ 2881584 h 2904364"/>
              <a:gd name="connsiteX59" fmla="*/ 0 w 5501349"/>
              <a:gd name="connsiteY59" fmla="*/ 2836026 h 2904364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0 w 5501349"/>
              <a:gd name="connsiteY59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08687 w 5501349"/>
              <a:gd name="connsiteY59" fmla="*/ 2967007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70173 w 5501349"/>
              <a:gd name="connsiteY60" fmla="*/ 2881584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284749 w 5501349"/>
              <a:gd name="connsiteY60" fmla="*/ 2961312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81563 w 5501349"/>
              <a:gd name="connsiteY60" fmla="*/ 2955617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92953 w 5501349"/>
              <a:gd name="connsiteY60" fmla="*/ 2995481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666312 w 5501349"/>
              <a:gd name="connsiteY60" fmla="*/ 2967007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28562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495757"/>
              <a:gd name="connsiteY0" fmla="*/ 2841720 h 3001176"/>
              <a:gd name="connsiteX1" fmla="*/ 187934 w 5495757"/>
              <a:gd name="connsiteY1" fmla="*/ 2813246 h 3001176"/>
              <a:gd name="connsiteX2" fmla="*/ 285624 w 5495757"/>
              <a:gd name="connsiteY2" fmla="*/ 2813246 h 3001176"/>
              <a:gd name="connsiteX3" fmla="*/ 637837 w 5495757"/>
              <a:gd name="connsiteY3" fmla="*/ 2579758 h 3001176"/>
              <a:gd name="connsiteX4" fmla="*/ 996621 w 5495757"/>
              <a:gd name="connsiteY4" fmla="*/ 2551284 h 3001176"/>
              <a:gd name="connsiteX5" fmla="*/ 1099131 w 5495757"/>
              <a:gd name="connsiteY5" fmla="*/ 2408913 h 3001176"/>
              <a:gd name="connsiteX6" fmla="*/ 1213030 w 5495757"/>
              <a:gd name="connsiteY6" fmla="*/ 2340575 h 3001176"/>
              <a:gd name="connsiteX7" fmla="*/ 1531949 w 5495757"/>
              <a:gd name="connsiteY7" fmla="*/ 2055834 h 3001176"/>
              <a:gd name="connsiteX8" fmla="*/ 1634459 w 5495757"/>
              <a:gd name="connsiteY8" fmla="*/ 2084308 h 3001176"/>
              <a:gd name="connsiteX9" fmla="*/ 1759748 w 5495757"/>
              <a:gd name="connsiteY9" fmla="*/ 2027360 h 3001176"/>
              <a:gd name="connsiteX10" fmla="*/ 1862258 w 5495757"/>
              <a:gd name="connsiteY10" fmla="*/ 2015970 h 3001176"/>
              <a:gd name="connsiteX11" fmla="*/ 2175482 w 5495757"/>
              <a:gd name="connsiteY11" fmla="*/ 1810956 h 3001176"/>
              <a:gd name="connsiteX12" fmla="*/ 2511485 w 5495757"/>
              <a:gd name="connsiteY12" fmla="*/ 1497740 h 3001176"/>
              <a:gd name="connsiteX13" fmla="*/ 2591215 w 5495757"/>
              <a:gd name="connsiteY13" fmla="*/ 1315506 h 3001176"/>
              <a:gd name="connsiteX14" fmla="*/ 2779149 w 5495757"/>
              <a:gd name="connsiteY14" fmla="*/ 1190220 h 3001176"/>
              <a:gd name="connsiteX15" fmla="*/ 2955694 w 5495757"/>
              <a:gd name="connsiteY15" fmla="*/ 1156051 h 3001176"/>
              <a:gd name="connsiteX16" fmla="*/ 3058203 w 5495757"/>
              <a:gd name="connsiteY16" fmla="*/ 1161745 h 3001176"/>
              <a:gd name="connsiteX17" fmla="*/ 3303087 w 5495757"/>
              <a:gd name="connsiteY17" fmla="*/ 1218694 h 3001176"/>
              <a:gd name="connsiteX18" fmla="*/ 3479632 w 5495757"/>
              <a:gd name="connsiteY18" fmla="*/ 1207304 h 3001176"/>
              <a:gd name="connsiteX19" fmla="*/ 3587836 w 5495757"/>
              <a:gd name="connsiteY19" fmla="*/ 1212999 h 3001176"/>
              <a:gd name="connsiteX20" fmla="*/ 3935230 w 5495757"/>
              <a:gd name="connsiteY20" fmla="*/ 837140 h 3001176"/>
              <a:gd name="connsiteX21" fmla="*/ 4020655 w 5495757"/>
              <a:gd name="connsiteY21" fmla="*/ 757412 h 3001176"/>
              <a:gd name="connsiteX22" fmla="*/ 4060520 w 5495757"/>
              <a:gd name="connsiteY22" fmla="*/ 649211 h 3001176"/>
              <a:gd name="connsiteX23" fmla="*/ 4333878 w 5495757"/>
              <a:gd name="connsiteY23" fmla="*/ 626431 h 3001176"/>
              <a:gd name="connsiteX24" fmla="*/ 4430693 w 5495757"/>
              <a:gd name="connsiteY24" fmla="*/ 575178 h 3001176"/>
              <a:gd name="connsiteX25" fmla="*/ 4641407 w 5495757"/>
              <a:gd name="connsiteY25" fmla="*/ 495450 h 3001176"/>
              <a:gd name="connsiteX26" fmla="*/ 4891986 w 5495757"/>
              <a:gd name="connsiteY26" fmla="*/ 125286 h 3001176"/>
              <a:gd name="connsiteX27" fmla="*/ 5284940 w 5495757"/>
              <a:gd name="connsiteY27" fmla="*/ 85422 h 3001176"/>
              <a:gd name="connsiteX28" fmla="*/ 5495654 w 5495757"/>
              <a:gd name="connsiteY28" fmla="*/ 0 h 3001176"/>
              <a:gd name="connsiteX29" fmla="*/ 5474706 w 5495757"/>
              <a:gd name="connsiteY29" fmla="*/ 1902073 h 3001176"/>
              <a:gd name="connsiteX30" fmla="*/ 5324805 w 5495757"/>
              <a:gd name="connsiteY30" fmla="*/ 1856515 h 3001176"/>
              <a:gd name="connsiteX31" fmla="*/ 5131175 w 5495757"/>
              <a:gd name="connsiteY31" fmla="*/ 1805261 h 3001176"/>
              <a:gd name="connsiteX32" fmla="*/ 4914766 w 5495757"/>
              <a:gd name="connsiteY32" fmla="*/ 1731228 h 3001176"/>
              <a:gd name="connsiteX33" fmla="*/ 4835037 w 5495757"/>
              <a:gd name="connsiteY33" fmla="*/ 1822346 h 3001176"/>
              <a:gd name="connsiteX34" fmla="*/ 4726832 w 5495757"/>
              <a:gd name="connsiteY34" fmla="*/ 2038749 h 3001176"/>
              <a:gd name="connsiteX35" fmla="*/ 4504728 w 5495757"/>
              <a:gd name="connsiteY35" fmla="*/ 2061529 h 3001176"/>
              <a:gd name="connsiteX36" fmla="*/ 4305404 w 5495757"/>
              <a:gd name="connsiteY36" fmla="*/ 2124172 h 3001176"/>
              <a:gd name="connsiteX37" fmla="*/ 4100384 w 5495757"/>
              <a:gd name="connsiteY37" fmla="*/ 2095698 h 3001176"/>
              <a:gd name="connsiteX38" fmla="*/ 3844110 w 5495757"/>
              <a:gd name="connsiteY38" fmla="*/ 2220984 h 3001176"/>
              <a:gd name="connsiteX39" fmla="*/ 3701736 w 5495757"/>
              <a:gd name="connsiteY39" fmla="*/ 2403218 h 3001176"/>
              <a:gd name="connsiteX40" fmla="*/ 3633396 w 5495757"/>
              <a:gd name="connsiteY40" fmla="*/ 2357660 h 3001176"/>
              <a:gd name="connsiteX41" fmla="*/ 3468242 w 5495757"/>
              <a:gd name="connsiteY41" fmla="*/ 2351965 h 3001176"/>
              <a:gd name="connsiteX42" fmla="*/ 3365732 w 5495757"/>
              <a:gd name="connsiteY42" fmla="*/ 2420303 h 3001176"/>
              <a:gd name="connsiteX43" fmla="*/ 3183493 w 5495757"/>
              <a:gd name="connsiteY43" fmla="*/ 2437387 h 3001176"/>
              <a:gd name="connsiteX44" fmla="*/ 3012643 w 5495757"/>
              <a:gd name="connsiteY44" fmla="*/ 2351965 h 3001176"/>
              <a:gd name="connsiteX45" fmla="*/ 2705115 w 5495757"/>
              <a:gd name="connsiteY45" fmla="*/ 2164036 h 3001176"/>
              <a:gd name="connsiteX46" fmla="*/ 2585520 w 5495757"/>
              <a:gd name="connsiteY46" fmla="*/ 2198205 h 3001176"/>
              <a:gd name="connsiteX47" fmla="*/ 2557045 w 5495757"/>
              <a:gd name="connsiteY47" fmla="*/ 2243763 h 3001176"/>
              <a:gd name="connsiteX48" fmla="*/ 2528570 w 5495757"/>
              <a:gd name="connsiteY48" fmla="*/ 2300712 h 3001176"/>
              <a:gd name="connsiteX49" fmla="*/ 2243821 w 5495757"/>
              <a:gd name="connsiteY49" fmla="*/ 2574063 h 3001176"/>
              <a:gd name="connsiteX50" fmla="*/ 2141312 w 5495757"/>
              <a:gd name="connsiteY50" fmla="*/ 2596843 h 3001176"/>
              <a:gd name="connsiteX51" fmla="*/ 1941987 w 5495757"/>
              <a:gd name="connsiteY51" fmla="*/ 2539894 h 3001176"/>
              <a:gd name="connsiteX52" fmla="*/ 1793918 w 5495757"/>
              <a:gd name="connsiteY52" fmla="*/ 2608232 h 3001176"/>
              <a:gd name="connsiteX53" fmla="*/ 1617374 w 5495757"/>
              <a:gd name="connsiteY53" fmla="*/ 2619622 h 3001176"/>
              <a:gd name="connsiteX54" fmla="*/ 1469304 w 5495757"/>
              <a:gd name="connsiteY54" fmla="*/ 2602538 h 3001176"/>
              <a:gd name="connsiteX55" fmla="*/ 1389575 w 5495757"/>
              <a:gd name="connsiteY55" fmla="*/ 2659486 h 3001176"/>
              <a:gd name="connsiteX56" fmla="*/ 1264285 w 5495757"/>
              <a:gd name="connsiteY56" fmla="*/ 2864500 h 3001176"/>
              <a:gd name="connsiteX57" fmla="*/ 1110521 w 5495757"/>
              <a:gd name="connsiteY57" fmla="*/ 2904364 h 3001176"/>
              <a:gd name="connsiteX58" fmla="*/ 1025096 w 5495757"/>
              <a:gd name="connsiteY58" fmla="*/ 3001176 h 3001176"/>
              <a:gd name="connsiteX59" fmla="*/ 899806 w 5495757"/>
              <a:gd name="connsiteY59" fmla="*/ 2944228 h 3001176"/>
              <a:gd name="connsiteX60" fmla="*/ 563803 w 5495757"/>
              <a:gd name="connsiteY60" fmla="*/ 2921448 h 3001176"/>
              <a:gd name="connsiteX61" fmla="*/ 392953 w 5495757"/>
              <a:gd name="connsiteY61" fmla="*/ 2995481 h 3001176"/>
              <a:gd name="connsiteX62" fmla="*/ 284749 w 5495757"/>
              <a:gd name="connsiteY62" fmla="*/ 2961312 h 3001176"/>
              <a:gd name="connsiteX63" fmla="*/ 0 w 5495757"/>
              <a:gd name="connsiteY63" fmla="*/ 2836026 h 3001176"/>
              <a:gd name="connsiteX0" fmla="*/ 11390 w 5495929"/>
              <a:gd name="connsiteY0" fmla="*/ 2841720 h 3001176"/>
              <a:gd name="connsiteX1" fmla="*/ 187934 w 5495929"/>
              <a:gd name="connsiteY1" fmla="*/ 2813246 h 3001176"/>
              <a:gd name="connsiteX2" fmla="*/ 285624 w 5495929"/>
              <a:gd name="connsiteY2" fmla="*/ 2813246 h 3001176"/>
              <a:gd name="connsiteX3" fmla="*/ 637837 w 5495929"/>
              <a:gd name="connsiteY3" fmla="*/ 2579758 h 3001176"/>
              <a:gd name="connsiteX4" fmla="*/ 996621 w 5495929"/>
              <a:gd name="connsiteY4" fmla="*/ 2551284 h 3001176"/>
              <a:gd name="connsiteX5" fmla="*/ 1099131 w 5495929"/>
              <a:gd name="connsiteY5" fmla="*/ 2408913 h 3001176"/>
              <a:gd name="connsiteX6" fmla="*/ 1213030 w 5495929"/>
              <a:gd name="connsiteY6" fmla="*/ 2340575 h 3001176"/>
              <a:gd name="connsiteX7" fmla="*/ 1531949 w 5495929"/>
              <a:gd name="connsiteY7" fmla="*/ 2055834 h 3001176"/>
              <a:gd name="connsiteX8" fmla="*/ 1634459 w 5495929"/>
              <a:gd name="connsiteY8" fmla="*/ 2084308 h 3001176"/>
              <a:gd name="connsiteX9" fmla="*/ 1759748 w 5495929"/>
              <a:gd name="connsiteY9" fmla="*/ 2027360 h 3001176"/>
              <a:gd name="connsiteX10" fmla="*/ 1862258 w 5495929"/>
              <a:gd name="connsiteY10" fmla="*/ 2015970 h 3001176"/>
              <a:gd name="connsiteX11" fmla="*/ 2175482 w 5495929"/>
              <a:gd name="connsiteY11" fmla="*/ 1810956 h 3001176"/>
              <a:gd name="connsiteX12" fmla="*/ 2511485 w 5495929"/>
              <a:gd name="connsiteY12" fmla="*/ 1497740 h 3001176"/>
              <a:gd name="connsiteX13" fmla="*/ 2591215 w 5495929"/>
              <a:gd name="connsiteY13" fmla="*/ 1315506 h 3001176"/>
              <a:gd name="connsiteX14" fmla="*/ 2779149 w 5495929"/>
              <a:gd name="connsiteY14" fmla="*/ 1190220 h 3001176"/>
              <a:gd name="connsiteX15" fmla="*/ 2955694 w 5495929"/>
              <a:gd name="connsiteY15" fmla="*/ 1156051 h 3001176"/>
              <a:gd name="connsiteX16" fmla="*/ 3058203 w 5495929"/>
              <a:gd name="connsiteY16" fmla="*/ 1161745 h 3001176"/>
              <a:gd name="connsiteX17" fmla="*/ 3303087 w 5495929"/>
              <a:gd name="connsiteY17" fmla="*/ 1218694 h 3001176"/>
              <a:gd name="connsiteX18" fmla="*/ 3479632 w 5495929"/>
              <a:gd name="connsiteY18" fmla="*/ 1207304 h 3001176"/>
              <a:gd name="connsiteX19" fmla="*/ 3587836 w 5495929"/>
              <a:gd name="connsiteY19" fmla="*/ 1212999 h 3001176"/>
              <a:gd name="connsiteX20" fmla="*/ 3935230 w 5495929"/>
              <a:gd name="connsiteY20" fmla="*/ 837140 h 3001176"/>
              <a:gd name="connsiteX21" fmla="*/ 4020655 w 5495929"/>
              <a:gd name="connsiteY21" fmla="*/ 757412 h 3001176"/>
              <a:gd name="connsiteX22" fmla="*/ 4060520 w 5495929"/>
              <a:gd name="connsiteY22" fmla="*/ 649211 h 3001176"/>
              <a:gd name="connsiteX23" fmla="*/ 4333878 w 5495929"/>
              <a:gd name="connsiteY23" fmla="*/ 626431 h 3001176"/>
              <a:gd name="connsiteX24" fmla="*/ 4430693 w 5495929"/>
              <a:gd name="connsiteY24" fmla="*/ 575178 h 3001176"/>
              <a:gd name="connsiteX25" fmla="*/ 4641407 w 5495929"/>
              <a:gd name="connsiteY25" fmla="*/ 495450 h 3001176"/>
              <a:gd name="connsiteX26" fmla="*/ 4891986 w 5495929"/>
              <a:gd name="connsiteY26" fmla="*/ 125286 h 3001176"/>
              <a:gd name="connsiteX27" fmla="*/ 5284940 w 5495929"/>
              <a:gd name="connsiteY27" fmla="*/ 85422 h 3001176"/>
              <a:gd name="connsiteX28" fmla="*/ 5495654 w 5495929"/>
              <a:gd name="connsiteY28" fmla="*/ 0 h 3001176"/>
              <a:gd name="connsiteX29" fmla="*/ 5490849 w 5495929"/>
              <a:gd name="connsiteY29" fmla="*/ 1853640 h 3001176"/>
              <a:gd name="connsiteX30" fmla="*/ 5324805 w 5495929"/>
              <a:gd name="connsiteY30" fmla="*/ 1856515 h 3001176"/>
              <a:gd name="connsiteX31" fmla="*/ 5131175 w 5495929"/>
              <a:gd name="connsiteY31" fmla="*/ 1805261 h 3001176"/>
              <a:gd name="connsiteX32" fmla="*/ 4914766 w 5495929"/>
              <a:gd name="connsiteY32" fmla="*/ 1731228 h 3001176"/>
              <a:gd name="connsiteX33" fmla="*/ 4835037 w 5495929"/>
              <a:gd name="connsiteY33" fmla="*/ 1822346 h 3001176"/>
              <a:gd name="connsiteX34" fmla="*/ 4726832 w 5495929"/>
              <a:gd name="connsiteY34" fmla="*/ 2038749 h 3001176"/>
              <a:gd name="connsiteX35" fmla="*/ 4504728 w 5495929"/>
              <a:gd name="connsiteY35" fmla="*/ 2061529 h 3001176"/>
              <a:gd name="connsiteX36" fmla="*/ 4305404 w 5495929"/>
              <a:gd name="connsiteY36" fmla="*/ 2124172 h 3001176"/>
              <a:gd name="connsiteX37" fmla="*/ 4100384 w 5495929"/>
              <a:gd name="connsiteY37" fmla="*/ 2095698 h 3001176"/>
              <a:gd name="connsiteX38" fmla="*/ 3844110 w 5495929"/>
              <a:gd name="connsiteY38" fmla="*/ 2220984 h 3001176"/>
              <a:gd name="connsiteX39" fmla="*/ 3701736 w 5495929"/>
              <a:gd name="connsiteY39" fmla="*/ 2403218 h 3001176"/>
              <a:gd name="connsiteX40" fmla="*/ 3633396 w 5495929"/>
              <a:gd name="connsiteY40" fmla="*/ 2357660 h 3001176"/>
              <a:gd name="connsiteX41" fmla="*/ 3468242 w 5495929"/>
              <a:gd name="connsiteY41" fmla="*/ 2351965 h 3001176"/>
              <a:gd name="connsiteX42" fmla="*/ 3365732 w 5495929"/>
              <a:gd name="connsiteY42" fmla="*/ 2420303 h 3001176"/>
              <a:gd name="connsiteX43" fmla="*/ 3183493 w 5495929"/>
              <a:gd name="connsiteY43" fmla="*/ 2437387 h 3001176"/>
              <a:gd name="connsiteX44" fmla="*/ 3012643 w 5495929"/>
              <a:gd name="connsiteY44" fmla="*/ 2351965 h 3001176"/>
              <a:gd name="connsiteX45" fmla="*/ 2705115 w 5495929"/>
              <a:gd name="connsiteY45" fmla="*/ 2164036 h 3001176"/>
              <a:gd name="connsiteX46" fmla="*/ 2585520 w 5495929"/>
              <a:gd name="connsiteY46" fmla="*/ 2198205 h 3001176"/>
              <a:gd name="connsiteX47" fmla="*/ 2557045 w 5495929"/>
              <a:gd name="connsiteY47" fmla="*/ 2243763 h 3001176"/>
              <a:gd name="connsiteX48" fmla="*/ 2528570 w 5495929"/>
              <a:gd name="connsiteY48" fmla="*/ 2300712 h 3001176"/>
              <a:gd name="connsiteX49" fmla="*/ 2243821 w 5495929"/>
              <a:gd name="connsiteY49" fmla="*/ 2574063 h 3001176"/>
              <a:gd name="connsiteX50" fmla="*/ 2141312 w 5495929"/>
              <a:gd name="connsiteY50" fmla="*/ 2596843 h 3001176"/>
              <a:gd name="connsiteX51" fmla="*/ 1941987 w 5495929"/>
              <a:gd name="connsiteY51" fmla="*/ 2539894 h 3001176"/>
              <a:gd name="connsiteX52" fmla="*/ 1793918 w 5495929"/>
              <a:gd name="connsiteY52" fmla="*/ 2608232 h 3001176"/>
              <a:gd name="connsiteX53" fmla="*/ 1617374 w 5495929"/>
              <a:gd name="connsiteY53" fmla="*/ 2619622 h 3001176"/>
              <a:gd name="connsiteX54" fmla="*/ 1469304 w 5495929"/>
              <a:gd name="connsiteY54" fmla="*/ 2602538 h 3001176"/>
              <a:gd name="connsiteX55" fmla="*/ 1389575 w 5495929"/>
              <a:gd name="connsiteY55" fmla="*/ 2659486 h 3001176"/>
              <a:gd name="connsiteX56" fmla="*/ 1264285 w 5495929"/>
              <a:gd name="connsiteY56" fmla="*/ 2864500 h 3001176"/>
              <a:gd name="connsiteX57" fmla="*/ 1110521 w 5495929"/>
              <a:gd name="connsiteY57" fmla="*/ 2904364 h 3001176"/>
              <a:gd name="connsiteX58" fmla="*/ 1025096 w 5495929"/>
              <a:gd name="connsiteY58" fmla="*/ 3001176 h 3001176"/>
              <a:gd name="connsiteX59" fmla="*/ 899806 w 5495929"/>
              <a:gd name="connsiteY59" fmla="*/ 2944228 h 3001176"/>
              <a:gd name="connsiteX60" fmla="*/ 563803 w 5495929"/>
              <a:gd name="connsiteY60" fmla="*/ 2921448 h 3001176"/>
              <a:gd name="connsiteX61" fmla="*/ 392953 w 5495929"/>
              <a:gd name="connsiteY61" fmla="*/ 2995481 h 3001176"/>
              <a:gd name="connsiteX62" fmla="*/ 284749 w 5495929"/>
              <a:gd name="connsiteY62" fmla="*/ 2961312 h 3001176"/>
              <a:gd name="connsiteX63" fmla="*/ 0 w 5495929"/>
              <a:gd name="connsiteY63" fmla="*/ 2836026 h 300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95929" h="3001176">
                <a:moveTo>
                  <a:pt x="11390" y="2841720"/>
                </a:moveTo>
                <a:cubicBezTo>
                  <a:pt x="70238" y="2832229"/>
                  <a:pt x="142228" y="2817992"/>
                  <a:pt x="187934" y="2813246"/>
                </a:cubicBezTo>
                <a:cubicBezTo>
                  <a:pt x="233640" y="2808500"/>
                  <a:pt x="253061" y="2813246"/>
                  <a:pt x="285624" y="2813246"/>
                </a:cubicBezTo>
                <a:lnTo>
                  <a:pt x="637837" y="2579758"/>
                </a:lnTo>
                <a:lnTo>
                  <a:pt x="996621" y="2551284"/>
                </a:lnTo>
                <a:lnTo>
                  <a:pt x="1099131" y="2408913"/>
                </a:lnTo>
                <a:lnTo>
                  <a:pt x="1213030" y="2340575"/>
                </a:lnTo>
                <a:lnTo>
                  <a:pt x="1531949" y="2055834"/>
                </a:lnTo>
                <a:lnTo>
                  <a:pt x="1634459" y="2084308"/>
                </a:lnTo>
                <a:lnTo>
                  <a:pt x="1759748" y="2027360"/>
                </a:lnTo>
                <a:lnTo>
                  <a:pt x="1862258" y="2015970"/>
                </a:lnTo>
                <a:lnTo>
                  <a:pt x="2175482" y="1810956"/>
                </a:lnTo>
                <a:lnTo>
                  <a:pt x="2511485" y="1497740"/>
                </a:lnTo>
                <a:lnTo>
                  <a:pt x="2591215" y="1315506"/>
                </a:lnTo>
                <a:lnTo>
                  <a:pt x="2779149" y="1190220"/>
                </a:lnTo>
                <a:lnTo>
                  <a:pt x="2955694" y="1156051"/>
                </a:lnTo>
                <a:lnTo>
                  <a:pt x="3058203" y="1161745"/>
                </a:lnTo>
                <a:lnTo>
                  <a:pt x="3303087" y="1218694"/>
                </a:lnTo>
                <a:lnTo>
                  <a:pt x="3479632" y="1207304"/>
                </a:lnTo>
                <a:lnTo>
                  <a:pt x="3587836" y="1212999"/>
                </a:lnTo>
                <a:cubicBezTo>
                  <a:pt x="3801324" y="1132116"/>
                  <a:pt x="3819432" y="962426"/>
                  <a:pt x="3935230" y="837140"/>
                </a:cubicBezTo>
                <a:lnTo>
                  <a:pt x="4020655" y="757412"/>
                </a:lnTo>
                <a:lnTo>
                  <a:pt x="4060520" y="649211"/>
                </a:lnTo>
                <a:lnTo>
                  <a:pt x="4333878" y="626431"/>
                </a:lnTo>
                <a:lnTo>
                  <a:pt x="4430693" y="575178"/>
                </a:lnTo>
                <a:lnTo>
                  <a:pt x="4641407" y="495450"/>
                </a:lnTo>
                <a:lnTo>
                  <a:pt x="4891986" y="125286"/>
                </a:lnTo>
                <a:lnTo>
                  <a:pt x="5284940" y="85422"/>
                </a:lnTo>
                <a:lnTo>
                  <a:pt x="5495654" y="0"/>
                </a:lnTo>
                <a:cubicBezTo>
                  <a:pt x="5497552" y="634024"/>
                  <a:pt x="5488951" y="1219616"/>
                  <a:pt x="5490849" y="1853640"/>
                </a:cubicBezTo>
                <a:cubicBezTo>
                  <a:pt x="5440882" y="1838454"/>
                  <a:pt x="5384751" y="1864578"/>
                  <a:pt x="5324805" y="1856515"/>
                </a:cubicBezTo>
                <a:cubicBezTo>
                  <a:pt x="5264859" y="1848452"/>
                  <a:pt x="5195718" y="1822346"/>
                  <a:pt x="5131175" y="1805261"/>
                </a:cubicBezTo>
                <a:lnTo>
                  <a:pt x="4914766" y="1731228"/>
                </a:lnTo>
                <a:lnTo>
                  <a:pt x="4835037" y="1822346"/>
                </a:lnTo>
                <a:lnTo>
                  <a:pt x="4726832" y="2038749"/>
                </a:lnTo>
                <a:lnTo>
                  <a:pt x="4504728" y="2061529"/>
                </a:lnTo>
                <a:lnTo>
                  <a:pt x="4305404" y="2124172"/>
                </a:lnTo>
                <a:lnTo>
                  <a:pt x="4100384" y="2095698"/>
                </a:lnTo>
                <a:lnTo>
                  <a:pt x="3844110" y="2220984"/>
                </a:lnTo>
                <a:lnTo>
                  <a:pt x="3701736" y="2403218"/>
                </a:lnTo>
                <a:lnTo>
                  <a:pt x="3633396" y="2357660"/>
                </a:lnTo>
                <a:lnTo>
                  <a:pt x="3468242" y="2351965"/>
                </a:lnTo>
                <a:lnTo>
                  <a:pt x="3365732" y="2420303"/>
                </a:lnTo>
                <a:lnTo>
                  <a:pt x="3183493" y="2437387"/>
                </a:lnTo>
                <a:lnTo>
                  <a:pt x="3012643" y="2351965"/>
                </a:lnTo>
                <a:lnTo>
                  <a:pt x="2705115" y="2164036"/>
                </a:lnTo>
                <a:lnTo>
                  <a:pt x="2585520" y="2198205"/>
                </a:lnTo>
                <a:lnTo>
                  <a:pt x="2557045" y="2243763"/>
                </a:lnTo>
                <a:lnTo>
                  <a:pt x="2528570" y="2300712"/>
                </a:lnTo>
                <a:lnTo>
                  <a:pt x="2243821" y="2574063"/>
                </a:lnTo>
                <a:lnTo>
                  <a:pt x="2141312" y="2596843"/>
                </a:lnTo>
                <a:lnTo>
                  <a:pt x="1941987" y="2539894"/>
                </a:lnTo>
                <a:lnTo>
                  <a:pt x="1793918" y="2608232"/>
                </a:lnTo>
                <a:lnTo>
                  <a:pt x="1617374" y="2619622"/>
                </a:lnTo>
                <a:lnTo>
                  <a:pt x="1469304" y="2602538"/>
                </a:lnTo>
                <a:lnTo>
                  <a:pt x="1389575" y="2659486"/>
                </a:lnTo>
                <a:lnTo>
                  <a:pt x="1264285" y="2864500"/>
                </a:lnTo>
                <a:lnTo>
                  <a:pt x="1110521" y="2904364"/>
                </a:lnTo>
                <a:lnTo>
                  <a:pt x="1025096" y="3001176"/>
                </a:lnTo>
                <a:lnTo>
                  <a:pt x="899806" y="2944228"/>
                </a:lnTo>
                <a:lnTo>
                  <a:pt x="563803" y="2921448"/>
                </a:lnTo>
                <a:lnTo>
                  <a:pt x="392953" y="2995481"/>
                </a:lnTo>
                <a:lnTo>
                  <a:pt x="284749" y="2961312"/>
                </a:lnTo>
                <a:lnTo>
                  <a:pt x="0" y="2836026"/>
                </a:lnTo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3017"/>
              </p:ext>
            </p:extLst>
          </p:nvPr>
        </p:nvGraphicFramePr>
        <p:xfrm>
          <a:off x="968020" y="5322972"/>
          <a:ext cx="636760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21"/>
                <a:gridCol w="1273521"/>
                <a:gridCol w="1273521"/>
                <a:gridCol w="1273521"/>
                <a:gridCol w="127352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1814950" y="1760127"/>
            <a:ext cx="6909769" cy="3413178"/>
          </a:xfrm>
          <a:custGeom>
            <a:avLst/>
            <a:gdLst>
              <a:gd name="connsiteX0" fmla="*/ 0 w 6925388"/>
              <a:gd name="connsiteY0" fmla="*/ 3738715 h 3738715"/>
              <a:gd name="connsiteX1" fmla="*/ 238449 w 6925388"/>
              <a:gd name="connsiteY1" fmla="*/ 3660960 h 3738715"/>
              <a:gd name="connsiteX2" fmla="*/ 326571 w 6925388"/>
              <a:gd name="connsiteY2" fmla="*/ 3640225 h 3738715"/>
              <a:gd name="connsiteX3" fmla="*/ 466530 w 6925388"/>
              <a:gd name="connsiteY3" fmla="*/ 3572838 h 3738715"/>
              <a:gd name="connsiteX4" fmla="*/ 549469 w 6925388"/>
              <a:gd name="connsiteY4" fmla="*/ 3572838 h 3738715"/>
              <a:gd name="connsiteX5" fmla="*/ 673877 w 6925388"/>
              <a:gd name="connsiteY5" fmla="*/ 3541736 h 3738715"/>
              <a:gd name="connsiteX6" fmla="*/ 819020 w 6925388"/>
              <a:gd name="connsiteY6" fmla="*/ 3526185 h 3738715"/>
              <a:gd name="connsiteX7" fmla="*/ 834571 w 6925388"/>
              <a:gd name="connsiteY7" fmla="*/ 3536552 h 3738715"/>
              <a:gd name="connsiteX8" fmla="*/ 1078204 w 6925388"/>
              <a:gd name="connsiteY8" fmla="*/ 3381042 h 3738715"/>
              <a:gd name="connsiteX9" fmla="*/ 1238898 w 6925388"/>
              <a:gd name="connsiteY9" fmla="*/ 3308470 h 3738715"/>
              <a:gd name="connsiteX10" fmla="*/ 1352939 w 6925388"/>
              <a:gd name="connsiteY10" fmla="*/ 3184062 h 3738715"/>
              <a:gd name="connsiteX11" fmla="*/ 1420326 w 6925388"/>
              <a:gd name="connsiteY11" fmla="*/ 3127042 h 3738715"/>
              <a:gd name="connsiteX12" fmla="*/ 1648408 w 6925388"/>
              <a:gd name="connsiteY12" fmla="*/ 3075205 h 3738715"/>
              <a:gd name="connsiteX13" fmla="*/ 1772816 w 6925388"/>
              <a:gd name="connsiteY13" fmla="*/ 3049287 h 3738715"/>
              <a:gd name="connsiteX14" fmla="*/ 1819469 w 6925388"/>
              <a:gd name="connsiteY14" fmla="*/ 3049287 h 3738715"/>
              <a:gd name="connsiteX15" fmla="*/ 1985347 w 6925388"/>
              <a:gd name="connsiteY15" fmla="*/ 2919695 h 3738715"/>
              <a:gd name="connsiteX16" fmla="*/ 2161592 w 6925388"/>
              <a:gd name="connsiteY16" fmla="*/ 2795287 h 3738715"/>
              <a:gd name="connsiteX17" fmla="*/ 2322286 w 6925388"/>
              <a:gd name="connsiteY17" fmla="*/ 2759001 h 3738715"/>
              <a:gd name="connsiteX18" fmla="*/ 2555551 w 6925388"/>
              <a:gd name="connsiteY18" fmla="*/ 2743450 h 3738715"/>
              <a:gd name="connsiteX19" fmla="*/ 2674775 w 6925388"/>
              <a:gd name="connsiteY19" fmla="*/ 2696797 h 3738715"/>
              <a:gd name="connsiteX20" fmla="*/ 2742163 w 6925388"/>
              <a:gd name="connsiteY20" fmla="*/ 2587940 h 3738715"/>
              <a:gd name="connsiteX21" fmla="*/ 2908041 w 6925388"/>
              <a:gd name="connsiteY21" fmla="*/ 2494633 h 3738715"/>
              <a:gd name="connsiteX22" fmla="*/ 3068735 w 6925388"/>
              <a:gd name="connsiteY22" fmla="*/ 2230266 h 3738715"/>
              <a:gd name="connsiteX23" fmla="*/ 3219061 w 6925388"/>
              <a:gd name="connsiteY23" fmla="*/ 2188797 h 3738715"/>
              <a:gd name="connsiteX24" fmla="*/ 3333102 w 6925388"/>
              <a:gd name="connsiteY24" fmla="*/ 2225082 h 3738715"/>
              <a:gd name="connsiteX25" fmla="*/ 3457510 w 6925388"/>
              <a:gd name="connsiteY25" fmla="*/ 2157695 h 3738715"/>
              <a:gd name="connsiteX26" fmla="*/ 3571551 w 6925388"/>
              <a:gd name="connsiteY26" fmla="*/ 2136960 h 3738715"/>
              <a:gd name="connsiteX27" fmla="*/ 3701143 w 6925388"/>
              <a:gd name="connsiteY27" fmla="*/ 2069572 h 3738715"/>
              <a:gd name="connsiteX28" fmla="*/ 3965510 w 6925388"/>
              <a:gd name="connsiteY28" fmla="*/ 1857042 h 3738715"/>
              <a:gd name="connsiteX29" fmla="*/ 4084735 w 6925388"/>
              <a:gd name="connsiteY29" fmla="*/ 1737817 h 3738715"/>
              <a:gd name="connsiteX30" fmla="*/ 4250612 w 6925388"/>
              <a:gd name="connsiteY30" fmla="*/ 1463082 h 3738715"/>
              <a:gd name="connsiteX31" fmla="*/ 4328367 w 6925388"/>
              <a:gd name="connsiteY31" fmla="*/ 1359409 h 3738715"/>
              <a:gd name="connsiteX32" fmla="*/ 4535714 w 6925388"/>
              <a:gd name="connsiteY32" fmla="*/ 1229817 h 3738715"/>
              <a:gd name="connsiteX33" fmla="*/ 4763796 w 6925388"/>
              <a:gd name="connsiteY33" fmla="*/ 1188348 h 3738715"/>
              <a:gd name="connsiteX34" fmla="*/ 4877837 w 6925388"/>
              <a:gd name="connsiteY34" fmla="*/ 1172797 h 3738715"/>
              <a:gd name="connsiteX35" fmla="*/ 5126653 w 6925388"/>
              <a:gd name="connsiteY35" fmla="*/ 1229817 h 3738715"/>
              <a:gd name="connsiteX36" fmla="*/ 5302898 w 6925388"/>
              <a:gd name="connsiteY36" fmla="*/ 1229817 h 3738715"/>
              <a:gd name="connsiteX37" fmla="*/ 5546530 w 6925388"/>
              <a:gd name="connsiteY37" fmla="*/ 1183164 h 3738715"/>
              <a:gd name="connsiteX38" fmla="*/ 5826449 w 6925388"/>
              <a:gd name="connsiteY38" fmla="*/ 737368 h 3738715"/>
              <a:gd name="connsiteX39" fmla="*/ 5992326 w 6925388"/>
              <a:gd name="connsiteY39" fmla="*/ 581858 h 3738715"/>
              <a:gd name="connsiteX40" fmla="*/ 6272245 w 6925388"/>
              <a:gd name="connsiteY40" fmla="*/ 555940 h 3738715"/>
              <a:gd name="connsiteX41" fmla="*/ 6370735 w 6925388"/>
              <a:gd name="connsiteY41" fmla="*/ 493736 h 3738715"/>
              <a:gd name="connsiteX42" fmla="*/ 6510694 w 6925388"/>
              <a:gd name="connsiteY42" fmla="*/ 467817 h 3738715"/>
              <a:gd name="connsiteX43" fmla="*/ 6650653 w 6925388"/>
              <a:gd name="connsiteY43" fmla="*/ 343409 h 3738715"/>
              <a:gd name="connsiteX44" fmla="*/ 6806163 w 6925388"/>
              <a:gd name="connsiteY44" fmla="*/ 27205 h 3738715"/>
              <a:gd name="connsiteX45" fmla="*/ 6925388 w 6925388"/>
              <a:gd name="connsiteY45" fmla="*/ 16838 h 3738715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06163 w 7501890"/>
              <a:gd name="connsiteY44" fmla="*/ 172326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7293516 w 7501890"/>
              <a:gd name="connsiteY44" fmla="*/ 128722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50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97233 w 7501890"/>
              <a:gd name="connsiteY15" fmla="*/ 3089733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501890" h="3883836">
                <a:moveTo>
                  <a:pt x="0" y="3883836"/>
                </a:moveTo>
                <a:lnTo>
                  <a:pt x="238449" y="3806081"/>
                </a:lnTo>
                <a:cubicBezTo>
                  <a:pt x="292877" y="3789666"/>
                  <a:pt x="288558" y="3800033"/>
                  <a:pt x="326571" y="3785346"/>
                </a:cubicBezTo>
                <a:cubicBezTo>
                  <a:pt x="364584" y="3770659"/>
                  <a:pt x="429380" y="3729190"/>
                  <a:pt x="466530" y="3717959"/>
                </a:cubicBezTo>
                <a:cubicBezTo>
                  <a:pt x="503680" y="3706728"/>
                  <a:pt x="514911" y="3723143"/>
                  <a:pt x="549469" y="3717959"/>
                </a:cubicBezTo>
                <a:cubicBezTo>
                  <a:pt x="584027" y="3712775"/>
                  <a:pt x="628952" y="3694632"/>
                  <a:pt x="673877" y="3686857"/>
                </a:cubicBezTo>
                <a:cubicBezTo>
                  <a:pt x="718802" y="3679082"/>
                  <a:pt x="792238" y="3672170"/>
                  <a:pt x="819020" y="3671306"/>
                </a:cubicBezTo>
                <a:cubicBezTo>
                  <a:pt x="845802" y="3670442"/>
                  <a:pt x="791374" y="3705863"/>
                  <a:pt x="834571" y="3681673"/>
                </a:cubicBezTo>
                <a:cubicBezTo>
                  <a:pt x="877768" y="3657483"/>
                  <a:pt x="1010816" y="3564177"/>
                  <a:pt x="1078204" y="3526163"/>
                </a:cubicBezTo>
                <a:cubicBezTo>
                  <a:pt x="1145592" y="3488149"/>
                  <a:pt x="1193109" y="3486421"/>
                  <a:pt x="1238898" y="3453591"/>
                </a:cubicBezTo>
                <a:cubicBezTo>
                  <a:pt x="1284687" y="3420761"/>
                  <a:pt x="1322701" y="3359421"/>
                  <a:pt x="1352939" y="3329183"/>
                </a:cubicBezTo>
                <a:cubicBezTo>
                  <a:pt x="1383177" y="3298945"/>
                  <a:pt x="1371081" y="3290306"/>
                  <a:pt x="1420326" y="3272163"/>
                </a:cubicBezTo>
                <a:cubicBezTo>
                  <a:pt x="1469571" y="3254020"/>
                  <a:pt x="1589660" y="3233285"/>
                  <a:pt x="1648408" y="3220326"/>
                </a:cubicBezTo>
                <a:cubicBezTo>
                  <a:pt x="1707156" y="3207367"/>
                  <a:pt x="1744306" y="3198728"/>
                  <a:pt x="1772816" y="3194408"/>
                </a:cubicBezTo>
                <a:cubicBezTo>
                  <a:pt x="1801326" y="3190088"/>
                  <a:pt x="1782066" y="3211854"/>
                  <a:pt x="1819469" y="3194408"/>
                </a:cubicBezTo>
                <a:cubicBezTo>
                  <a:pt x="1856872" y="3176962"/>
                  <a:pt x="1936250" y="3128952"/>
                  <a:pt x="1997233" y="3089733"/>
                </a:cubicBezTo>
                <a:cubicBezTo>
                  <a:pt x="2058216" y="3050514"/>
                  <a:pt x="2131190" y="2990030"/>
                  <a:pt x="2185365" y="2959095"/>
                </a:cubicBezTo>
                <a:cubicBezTo>
                  <a:pt x="2239540" y="2928160"/>
                  <a:pt x="2260588" y="2915876"/>
                  <a:pt x="2322286" y="2904122"/>
                </a:cubicBezTo>
                <a:cubicBezTo>
                  <a:pt x="2383984" y="2892368"/>
                  <a:pt x="2496803" y="2898938"/>
                  <a:pt x="2555551" y="2888571"/>
                </a:cubicBezTo>
                <a:cubicBezTo>
                  <a:pt x="2614299" y="2878204"/>
                  <a:pt x="2643673" y="2867836"/>
                  <a:pt x="2674775" y="2841918"/>
                </a:cubicBezTo>
                <a:cubicBezTo>
                  <a:pt x="2705877" y="2816000"/>
                  <a:pt x="2703285" y="2766755"/>
                  <a:pt x="2742163" y="2733061"/>
                </a:cubicBezTo>
                <a:cubicBezTo>
                  <a:pt x="2781041" y="2699367"/>
                  <a:pt x="2847669" y="2696252"/>
                  <a:pt x="2908041" y="2639754"/>
                </a:cubicBezTo>
                <a:cubicBezTo>
                  <a:pt x="2968413" y="2583256"/>
                  <a:pt x="3052559" y="2445048"/>
                  <a:pt x="3104396" y="2394075"/>
                </a:cubicBezTo>
                <a:cubicBezTo>
                  <a:pt x="3156233" y="2343102"/>
                  <a:pt x="3180943" y="2337897"/>
                  <a:pt x="3219061" y="2333918"/>
                </a:cubicBezTo>
                <a:cubicBezTo>
                  <a:pt x="3257179" y="2329939"/>
                  <a:pt x="3293361" y="2375387"/>
                  <a:pt x="3333102" y="2370203"/>
                </a:cubicBezTo>
                <a:cubicBezTo>
                  <a:pt x="3372844" y="2365019"/>
                  <a:pt x="3417769" y="2317503"/>
                  <a:pt x="3457510" y="2302816"/>
                </a:cubicBezTo>
                <a:cubicBezTo>
                  <a:pt x="3497251" y="2288129"/>
                  <a:pt x="3530946" y="2296768"/>
                  <a:pt x="3571551" y="2282081"/>
                </a:cubicBezTo>
                <a:cubicBezTo>
                  <a:pt x="3612156" y="2267394"/>
                  <a:pt x="3635483" y="2261346"/>
                  <a:pt x="3701143" y="2214693"/>
                </a:cubicBezTo>
                <a:cubicBezTo>
                  <a:pt x="3766803" y="2168040"/>
                  <a:pt x="3901578" y="2057455"/>
                  <a:pt x="3965510" y="2002163"/>
                </a:cubicBezTo>
                <a:cubicBezTo>
                  <a:pt x="4029442" y="1946871"/>
                  <a:pt x="4035237" y="1935101"/>
                  <a:pt x="4084735" y="1882938"/>
                </a:cubicBezTo>
                <a:cubicBezTo>
                  <a:pt x="4134233" y="1830775"/>
                  <a:pt x="4216940" y="1751213"/>
                  <a:pt x="4262498" y="1689183"/>
                </a:cubicBezTo>
                <a:cubicBezTo>
                  <a:pt x="4284284" y="1596006"/>
                  <a:pt x="4312548" y="1563132"/>
                  <a:pt x="4358084" y="1510758"/>
                </a:cubicBezTo>
                <a:cubicBezTo>
                  <a:pt x="4403620" y="1458384"/>
                  <a:pt x="4468095" y="1404486"/>
                  <a:pt x="4535714" y="1374938"/>
                </a:cubicBezTo>
                <a:cubicBezTo>
                  <a:pt x="4603333" y="1345390"/>
                  <a:pt x="4706776" y="1342972"/>
                  <a:pt x="4763796" y="1333469"/>
                </a:cubicBezTo>
                <a:cubicBezTo>
                  <a:pt x="4820816" y="1323966"/>
                  <a:pt x="4817361" y="1311007"/>
                  <a:pt x="4877837" y="1317918"/>
                </a:cubicBezTo>
                <a:cubicBezTo>
                  <a:pt x="4938313" y="1324829"/>
                  <a:pt x="5055810" y="1365435"/>
                  <a:pt x="5126653" y="1374938"/>
                </a:cubicBezTo>
                <a:cubicBezTo>
                  <a:pt x="5197497" y="1384441"/>
                  <a:pt x="5232918" y="1382714"/>
                  <a:pt x="5302898" y="1374938"/>
                </a:cubicBezTo>
                <a:cubicBezTo>
                  <a:pt x="5372878" y="1367162"/>
                  <a:pt x="5452338" y="1408283"/>
                  <a:pt x="5546530" y="1328285"/>
                </a:cubicBezTo>
                <a:cubicBezTo>
                  <a:pt x="5640722" y="1248287"/>
                  <a:pt x="5787810" y="951561"/>
                  <a:pt x="5868053" y="894947"/>
                </a:cubicBezTo>
                <a:cubicBezTo>
                  <a:pt x="5930466" y="807187"/>
                  <a:pt x="5924961" y="759293"/>
                  <a:pt x="5992326" y="726979"/>
                </a:cubicBezTo>
                <a:cubicBezTo>
                  <a:pt x="6059691" y="694665"/>
                  <a:pt x="6209177" y="715748"/>
                  <a:pt x="6272245" y="701061"/>
                </a:cubicBezTo>
                <a:cubicBezTo>
                  <a:pt x="6335313" y="686374"/>
                  <a:pt x="6331984" y="659773"/>
                  <a:pt x="6370735" y="638857"/>
                </a:cubicBezTo>
                <a:cubicBezTo>
                  <a:pt x="6409486" y="617941"/>
                  <a:pt x="6458098" y="600617"/>
                  <a:pt x="6504751" y="575563"/>
                </a:cubicBezTo>
                <a:cubicBezTo>
                  <a:pt x="6551404" y="550509"/>
                  <a:pt x="6593209" y="565273"/>
                  <a:pt x="6650653" y="488530"/>
                </a:cubicBezTo>
                <a:cubicBezTo>
                  <a:pt x="6708097" y="411787"/>
                  <a:pt x="6783872" y="218676"/>
                  <a:pt x="6849413" y="115103"/>
                </a:cubicBezTo>
                <a:cubicBezTo>
                  <a:pt x="7045708" y="92511"/>
                  <a:pt x="7072838" y="82500"/>
                  <a:pt x="7293516" y="91347"/>
                </a:cubicBezTo>
                <a:cubicBezTo>
                  <a:pt x="7380909" y="61835"/>
                  <a:pt x="7501890" y="0"/>
                  <a:pt x="7501890" y="0"/>
                </a:cubicBezTo>
              </a:path>
            </a:pathLst>
          </a:custGeom>
          <a:ln w="76200" cap="rnd" cmpd="sng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36558" y="3486863"/>
            <a:ext cx="6886871" cy="1609271"/>
          </a:xfrm>
          <a:custGeom>
            <a:avLst/>
            <a:gdLst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401836 w 6920204"/>
              <a:gd name="connsiteY37" fmla="*/ 417202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4 w 6920204"/>
              <a:gd name="connsiteY38" fmla="*/ 426075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7345251"/>
              <a:gd name="connsiteY0" fmla="*/ 1918860 h 1918860"/>
              <a:gd name="connsiteX1" fmla="*/ 124408 w 7345251"/>
              <a:gd name="connsiteY1" fmla="*/ 1804819 h 1918860"/>
              <a:gd name="connsiteX2" fmla="*/ 316204 w 7345251"/>
              <a:gd name="connsiteY2" fmla="*/ 1815186 h 1918860"/>
              <a:gd name="connsiteX3" fmla="*/ 425061 w 7345251"/>
              <a:gd name="connsiteY3" fmla="*/ 1768533 h 1918860"/>
              <a:gd name="connsiteX4" fmla="*/ 653142 w 7345251"/>
              <a:gd name="connsiteY4" fmla="*/ 1758166 h 1918860"/>
              <a:gd name="connsiteX5" fmla="*/ 839755 w 7345251"/>
              <a:gd name="connsiteY5" fmla="*/ 1747798 h 1918860"/>
              <a:gd name="connsiteX6" fmla="*/ 1150775 w 7345251"/>
              <a:gd name="connsiteY6" fmla="*/ 1561186 h 1918860"/>
              <a:gd name="connsiteX7" fmla="*/ 1270000 w 7345251"/>
              <a:gd name="connsiteY7" fmla="*/ 1535268 h 1918860"/>
              <a:gd name="connsiteX8" fmla="*/ 1415142 w 7345251"/>
              <a:gd name="connsiteY8" fmla="*/ 1436778 h 1918860"/>
              <a:gd name="connsiteX9" fmla="*/ 1544734 w 7345251"/>
              <a:gd name="connsiteY9" fmla="*/ 1379758 h 1918860"/>
              <a:gd name="connsiteX10" fmla="*/ 1752081 w 7345251"/>
              <a:gd name="connsiteY10" fmla="*/ 1452329 h 1918860"/>
              <a:gd name="connsiteX11" fmla="*/ 1949061 w 7345251"/>
              <a:gd name="connsiteY11" fmla="*/ 1509349 h 1918860"/>
              <a:gd name="connsiteX12" fmla="*/ 2177142 w 7345251"/>
              <a:gd name="connsiteY12" fmla="*/ 1462696 h 1918860"/>
              <a:gd name="connsiteX13" fmla="*/ 2534816 w 7345251"/>
              <a:gd name="connsiteY13" fmla="*/ 1493798 h 1918860"/>
              <a:gd name="connsiteX14" fmla="*/ 2643673 w 7345251"/>
              <a:gd name="connsiteY14" fmla="*/ 1519717 h 1918860"/>
              <a:gd name="connsiteX15" fmla="*/ 2788816 w 7345251"/>
              <a:gd name="connsiteY15" fmla="*/ 1416043 h 1918860"/>
              <a:gd name="connsiteX16" fmla="*/ 2908040 w 7345251"/>
              <a:gd name="connsiteY16" fmla="*/ 1369390 h 1918860"/>
              <a:gd name="connsiteX17" fmla="*/ 3048000 w 7345251"/>
              <a:gd name="connsiteY17" fmla="*/ 1136125 h 1918860"/>
              <a:gd name="connsiteX18" fmla="*/ 3203510 w 7345251"/>
              <a:gd name="connsiteY18" fmla="*/ 1079105 h 1918860"/>
              <a:gd name="connsiteX19" fmla="*/ 3338285 w 7345251"/>
              <a:gd name="connsiteY19" fmla="*/ 1120574 h 1918860"/>
              <a:gd name="connsiteX20" fmla="*/ 3498979 w 7345251"/>
              <a:gd name="connsiteY20" fmla="*/ 1099839 h 1918860"/>
              <a:gd name="connsiteX21" fmla="*/ 3602653 w 7345251"/>
              <a:gd name="connsiteY21" fmla="*/ 1006533 h 1918860"/>
              <a:gd name="connsiteX22" fmla="*/ 3867020 w 7345251"/>
              <a:gd name="connsiteY22" fmla="*/ 1079105 h 1918860"/>
              <a:gd name="connsiteX23" fmla="*/ 4017346 w 7345251"/>
              <a:gd name="connsiteY23" fmla="*/ 1016900 h 1918860"/>
              <a:gd name="connsiteX24" fmla="*/ 4260979 w 7345251"/>
              <a:gd name="connsiteY24" fmla="*/ 731798 h 1918860"/>
              <a:gd name="connsiteX25" fmla="*/ 4297265 w 7345251"/>
              <a:gd name="connsiteY25" fmla="*/ 669594 h 1918860"/>
              <a:gd name="connsiteX26" fmla="*/ 4447591 w 7345251"/>
              <a:gd name="connsiteY26" fmla="*/ 586656 h 1918860"/>
              <a:gd name="connsiteX27" fmla="*/ 4644571 w 7345251"/>
              <a:gd name="connsiteY27" fmla="*/ 685145 h 1918860"/>
              <a:gd name="connsiteX28" fmla="*/ 4908938 w 7345251"/>
              <a:gd name="connsiteY28" fmla="*/ 871758 h 1918860"/>
              <a:gd name="connsiteX29" fmla="*/ 5028163 w 7345251"/>
              <a:gd name="connsiteY29" fmla="*/ 902860 h 1918860"/>
              <a:gd name="connsiteX30" fmla="*/ 5157755 w 7345251"/>
              <a:gd name="connsiteY30" fmla="*/ 892492 h 1918860"/>
              <a:gd name="connsiteX31" fmla="*/ 5282163 w 7345251"/>
              <a:gd name="connsiteY31" fmla="*/ 804370 h 1918860"/>
              <a:gd name="connsiteX32" fmla="*/ 5453224 w 7345251"/>
              <a:gd name="connsiteY32" fmla="*/ 814737 h 1918860"/>
              <a:gd name="connsiteX33" fmla="*/ 5551714 w 7345251"/>
              <a:gd name="connsiteY33" fmla="*/ 851023 h 1918860"/>
              <a:gd name="connsiteX34" fmla="*/ 5702040 w 7345251"/>
              <a:gd name="connsiteY34" fmla="*/ 659227 h 1918860"/>
              <a:gd name="connsiteX35" fmla="*/ 5950857 w 7345251"/>
              <a:gd name="connsiteY35" fmla="*/ 519268 h 1918860"/>
              <a:gd name="connsiteX36" fmla="*/ 6181673 w 7345251"/>
              <a:gd name="connsiteY36" fmla="*/ 526668 h 1918860"/>
              <a:gd name="connsiteX37" fmla="*/ 6395932 w 7345251"/>
              <a:gd name="connsiteY37" fmla="*/ 460753 h 1918860"/>
              <a:gd name="connsiteX38" fmla="*/ 6650654 w 7345251"/>
              <a:gd name="connsiteY38" fmla="*/ 419284 h 1918860"/>
              <a:gd name="connsiteX39" fmla="*/ 6795795 w 7345251"/>
              <a:gd name="connsiteY39" fmla="*/ 6084 h 1918860"/>
              <a:gd name="connsiteX40" fmla="*/ 7345251 w 7345251"/>
              <a:gd name="connsiteY40" fmla="*/ 231900 h 1918860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799507 h 1799507"/>
              <a:gd name="connsiteX1" fmla="*/ 124408 w 7345251"/>
              <a:gd name="connsiteY1" fmla="*/ 1685466 h 1799507"/>
              <a:gd name="connsiteX2" fmla="*/ 316204 w 7345251"/>
              <a:gd name="connsiteY2" fmla="*/ 1695833 h 1799507"/>
              <a:gd name="connsiteX3" fmla="*/ 425061 w 7345251"/>
              <a:gd name="connsiteY3" fmla="*/ 1649180 h 1799507"/>
              <a:gd name="connsiteX4" fmla="*/ 653142 w 7345251"/>
              <a:gd name="connsiteY4" fmla="*/ 1638813 h 1799507"/>
              <a:gd name="connsiteX5" fmla="*/ 839755 w 7345251"/>
              <a:gd name="connsiteY5" fmla="*/ 1628445 h 1799507"/>
              <a:gd name="connsiteX6" fmla="*/ 1150775 w 7345251"/>
              <a:gd name="connsiteY6" fmla="*/ 1441833 h 1799507"/>
              <a:gd name="connsiteX7" fmla="*/ 1270000 w 7345251"/>
              <a:gd name="connsiteY7" fmla="*/ 1415915 h 1799507"/>
              <a:gd name="connsiteX8" fmla="*/ 1415142 w 7345251"/>
              <a:gd name="connsiteY8" fmla="*/ 1317425 h 1799507"/>
              <a:gd name="connsiteX9" fmla="*/ 1544734 w 7345251"/>
              <a:gd name="connsiteY9" fmla="*/ 1260405 h 1799507"/>
              <a:gd name="connsiteX10" fmla="*/ 1752081 w 7345251"/>
              <a:gd name="connsiteY10" fmla="*/ 1332976 h 1799507"/>
              <a:gd name="connsiteX11" fmla="*/ 1949061 w 7345251"/>
              <a:gd name="connsiteY11" fmla="*/ 1389996 h 1799507"/>
              <a:gd name="connsiteX12" fmla="*/ 2177142 w 7345251"/>
              <a:gd name="connsiteY12" fmla="*/ 1343343 h 1799507"/>
              <a:gd name="connsiteX13" fmla="*/ 2534816 w 7345251"/>
              <a:gd name="connsiteY13" fmla="*/ 1374445 h 1799507"/>
              <a:gd name="connsiteX14" fmla="*/ 2643673 w 7345251"/>
              <a:gd name="connsiteY14" fmla="*/ 1400364 h 1799507"/>
              <a:gd name="connsiteX15" fmla="*/ 2788816 w 7345251"/>
              <a:gd name="connsiteY15" fmla="*/ 1296690 h 1799507"/>
              <a:gd name="connsiteX16" fmla="*/ 2908040 w 7345251"/>
              <a:gd name="connsiteY16" fmla="*/ 1250037 h 1799507"/>
              <a:gd name="connsiteX17" fmla="*/ 3048000 w 7345251"/>
              <a:gd name="connsiteY17" fmla="*/ 1016772 h 1799507"/>
              <a:gd name="connsiteX18" fmla="*/ 3203510 w 7345251"/>
              <a:gd name="connsiteY18" fmla="*/ 959752 h 1799507"/>
              <a:gd name="connsiteX19" fmla="*/ 3338285 w 7345251"/>
              <a:gd name="connsiteY19" fmla="*/ 1001221 h 1799507"/>
              <a:gd name="connsiteX20" fmla="*/ 3498979 w 7345251"/>
              <a:gd name="connsiteY20" fmla="*/ 980486 h 1799507"/>
              <a:gd name="connsiteX21" fmla="*/ 3602653 w 7345251"/>
              <a:gd name="connsiteY21" fmla="*/ 887180 h 1799507"/>
              <a:gd name="connsiteX22" fmla="*/ 3867020 w 7345251"/>
              <a:gd name="connsiteY22" fmla="*/ 959752 h 1799507"/>
              <a:gd name="connsiteX23" fmla="*/ 4017346 w 7345251"/>
              <a:gd name="connsiteY23" fmla="*/ 897547 h 1799507"/>
              <a:gd name="connsiteX24" fmla="*/ 4260979 w 7345251"/>
              <a:gd name="connsiteY24" fmla="*/ 612445 h 1799507"/>
              <a:gd name="connsiteX25" fmla="*/ 4297265 w 7345251"/>
              <a:gd name="connsiteY25" fmla="*/ 550241 h 1799507"/>
              <a:gd name="connsiteX26" fmla="*/ 4447591 w 7345251"/>
              <a:gd name="connsiteY26" fmla="*/ 467303 h 1799507"/>
              <a:gd name="connsiteX27" fmla="*/ 4644571 w 7345251"/>
              <a:gd name="connsiteY27" fmla="*/ 565792 h 1799507"/>
              <a:gd name="connsiteX28" fmla="*/ 4908938 w 7345251"/>
              <a:gd name="connsiteY28" fmla="*/ 752405 h 1799507"/>
              <a:gd name="connsiteX29" fmla="*/ 5028163 w 7345251"/>
              <a:gd name="connsiteY29" fmla="*/ 783507 h 1799507"/>
              <a:gd name="connsiteX30" fmla="*/ 5157755 w 7345251"/>
              <a:gd name="connsiteY30" fmla="*/ 773139 h 1799507"/>
              <a:gd name="connsiteX31" fmla="*/ 5282163 w 7345251"/>
              <a:gd name="connsiteY31" fmla="*/ 685017 h 1799507"/>
              <a:gd name="connsiteX32" fmla="*/ 5453224 w 7345251"/>
              <a:gd name="connsiteY32" fmla="*/ 695384 h 1799507"/>
              <a:gd name="connsiteX33" fmla="*/ 5551714 w 7345251"/>
              <a:gd name="connsiteY33" fmla="*/ 731670 h 1799507"/>
              <a:gd name="connsiteX34" fmla="*/ 5702040 w 7345251"/>
              <a:gd name="connsiteY34" fmla="*/ 539874 h 1799507"/>
              <a:gd name="connsiteX35" fmla="*/ 5950857 w 7345251"/>
              <a:gd name="connsiteY35" fmla="*/ 399915 h 1799507"/>
              <a:gd name="connsiteX36" fmla="*/ 6181673 w 7345251"/>
              <a:gd name="connsiteY36" fmla="*/ 407315 h 1799507"/>
              <a:gd name="connsiteX37" fmla="*/ 6395932 w 7345251"/>
              <a:gd name="connsiteY37" fmla="*/ 341400 h 1799507"/>
              <a:gd name="connsiteX38" fmla="*/ 6650654 w 7345251"/>
              <a:gd name="connsiteY38" fmla="*/ 299931 h 1799507"/>
              <a:gd name="connsiteX39" fmla="*/ 6807603 w 7345251"/>
              <a:gd name="connsiteY39" fmla="*/ 0 h 1799507"/>
              <a:gd name="connsiteX40" fmla="*/ 7345251 w 7345251"/>
              <a:gd name="connsiteY40" fmla="*/ 112547 h 1799507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48022 w 7345251"/>
              <a:gd name="connsiteY1" fmla="*/ 174839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27540"/>
              <a:gd name="connsiteY0" fmla="*/ 1849850 h 1849850"/>
              <a:gd name="connsiteX1" fmla="*/ 130311 w 7327540"/>
              <a:gd name="connsiteY1" fmla="*/ 1748393 h 1849850"/>
              <a:gd name="connsiteX2" fmla="*/ 298493 w 7327540"/>
              <a:gd name="connsiteY2" fmla="*/ 1733590 h 1849850"/>
              <a:gd name="connsiteX3" fmla="*/ 407350 w 7327540"/>
              <a:gd name="connsiteY3" fmla="*/ 1686937 h 1849850"/>
              <a:gd name="connsiteX4" fmla="*/ 635431 w 7327540"/>
              <a:gd name="connsiteY4" fmla="*/ 1676570 h 1849850"/>
              <a:gd name="connsiteX5" fmla="*/ 822044 w 7327540"/>
              <a:gd name="connsiteY5" fmla="*/ 1666202 h 1849850"/>
              <a:gd name="connsiteX6" fmla="*/ 1133064 w 7327540"/>
              <a:gd name="connsiteY6" fmla="*/ 1479590 h 1849850"/>
              <a:gd name="connsiteX7" fmla="*/ 1252289 w 7327540"/>
              <a:gd name="connsiteY7" fmla="*/ 1453672 h 1849850"/>
              <a:gd name="connsiteX8" fmla="*/ 1397431 w 7327540"/>
              <a:gd name="connsiteY8" fmla="*/ 1355182 h 1849850"/>
              <a:gd name="connsiteX9" fmla="*/ 1527023 w 7327540"/>
              <a:gd name="connsiteY9" fmla="*/ 1298162 h 1849850"/>
              <a:gd name="connsiteX10" fmla="*/ 1734370 w 7327540"/>
              <a:gd name="connsiteY10" fmla="*/ 1370733 h 1849850"/>
              <a:gd name="connsiteX11" fmla="*/ 1931350 w 7327540"/>
              <a:gd name="connsiteY11" fmla="*/ 1459217 h 1849850"/>
              <a:gd name="connsiteX12" fmla="*/ 2159431 w 7327540"/>
              <a:gd name="connsiteY12" fmla="*/ 1381100 h 1849850"/>
              <a:gd name="connsiteX13" fmla="*/ 2517105 w 7327540"/>
              <a:gd name="connsiteY13" fmla="*/ 1412202 h 1849850"/>
              <a:gd name="connsiteX14" fmla="*/ 2625962 w 7327540"/>
              <a:gd name="connsiteY14" fmla="*/ 1463292 h 1849850"/>
              <a:gd name="connsiteX15" fmla="*/ 2771105 w 7327540"/>
              <a:gd name="connsiteY15" fmla="*/ 1334447 h 1849850"/>
              <a:gd name="connsiteX16" fmla="*/ 2890329 w 7327540"/>
              <a:gd name="connsiteY16" fmla="*/ 1287794 h 1849850"/>
              <a:gd name="connsiteX17" fmla="*/ 3030289 w 7327540"/>
              <a:gd name="connsiteY17" fmla="*/ 1054529 h 1849850"/>
              <a:gd name="connsiteX18" fmla="*/ 3185799 w 7327540"/>
              <a:gd name="connsiteY18" fmla="*/ 997509 h 1849850"/>
              <a:gd name="connsiteX19" fmla="*/ 3320574 w 7327540"/>
              <a:gd name="connsiteY19" fmla="*/ 1038978 h 1849850"/>
              <a:gd name="connsiteX20" fmla="*/ 3481268 w 7327540"/>
              <a:gd name="connsiteY20" fmla="*/ 1018243 h 1849850"/>
              <a:gd name="connsiteX21" fmla="*/ 3632169 w 7327540"/>
              <a:gd name="connsiteY21" fmla="*/ 950109 h 1849850"/>
              <a:gd name="connsiteX22" fmla="*/ 3849309 w 7327540"/>
              <a:gd name="connsiteY22" fmla="*/ 997509 h 1849850"/>
              <a:gd name="connsiteX23" fmla="*/ 3999635 w 7327540"/>
              <a:gd name="connsiteY23" fmla="*/ 935304 h 1849850"/>
              <a:gd name="connsiteX24" fmla="*/ 4243268 w 7327540"/>
              <a:gd name="connsiteY24" fmla="*/ 650202 h 1849850"/>
              <a:gd name="connsiteX25" fmla="*/ 4279554 w 7327540"/>
              <a:gd name="connsiteY25" fmla="*/ 587998 h 1849850"/>
              <a:gd name="connsiteX26" fmla="*/ 4429880 w 7327540"/>
              <a:gd name="connsiteY26" fmla="*/ 505060 h 1849850"/>
              <a:gd name="connsiteX27" fmla="*/ 4626860 w 7327540"/>
              <a:gd name="connsiteY27" fmla="*/ 603549 h 1849850"/>
              <a:gd name="connsiteX28" fmla="*/ 4891227 w 7327540"/>
              <a:gd name="connsiteY28" fmla="*/ 790162 h 1849850"/>
              <a:gd name="connsiteX29" fmla="*/ 5010452 w 7327540"/>
              <a:gd name="connsiteY29" fmla="*/ 821264 h 1849850"/>
              <a:gd name="connsiteX30" fmla="*/ 5140044 w 7327540"/>
              <a:gd name="connsiteY30" fmla="*/ 810896 h 1849850"/>
              <a:gd name="connsiteX31" fmla="*/ 5264452 w 7327540"/>
              <a:gd name="connsiteY31" fmla="*/ 722774 h 1849850"/>
              <a:gd name="connsiteX32" fmla="*/ 5435513 w 7327540"/>
              <a:gd name="connsiteY32" fmla="*/ 733141 h 1849850"/>
              <a:gd name="connsiteX33" fmla="*/ 5534003 w 7327540"/>
              <a:gd name="connsiteY33" fmla="*/ 769427 h 1849850"/>
              <a:gd name="connsiteX34" fmla="*/ 5684329 w 7327540"/>
              <a:gd name="connsiteY34" fmla="*/ 577631 h 1849850"/>
              <a:gd name="connsiteX35" fmla="*/ 5933146 w 7327540"/>
              <a:gd name="connsiteY35" fmla="*/ 437672 h 1849850"/>
              <a:gd name="connsiteX36" fmla="*/ 6163962 w 7327540"/>
              <a:gd name="connsiteY36" fmla="*/ 445072 h 1849850"/>
              <a:gd name="connsiteX37" fmla="*/ 6378221 w 7327540"/>
              <a:gd name="connsiteY37" fmla="*/ 379157 h 1849850"/>
              <a:gd name="connsiteX38" fmla="*/ 6632943 w 7327540"/>
              <a:gd name="connsiteY38" fmla="*/ 337688 h 1849850"/>
              <a:gd name="connsiteX39" fmla="*/ 6819410 w 7327540"/>
              <a:gd name="connsiteY39" fmla="*/ 0 h 1849850"/>
              <a:gd name="connsiteX40" fmla="*/ 7327540 w 7327540"/>
              <a:gd name="connsiteY40" fmla="*/ 150304 h 1849850"/>
              <a:gd name="connsiteX0" fmla="*/ 0 w 7426832"/>
              <a:gd name="connsiteY0" fmla="*/ 1849850 h 1849850"/>
              <a:gd name="connsiteX1" fmla="*/ 130311 w 7426832"/>
              <a:gd name="connsiteY1" fmla="*/ 1748393 h 1849850"/>
              <a:gd name="connsiteX2" fmla="*/ 298493 w 7426832"/>
              <a:gd name="connsiteY2" fmla="*/ 1733590 h 1849850"/>
              <a:gd name="connsiteX3" fmla="*/ 407350 w 7426832"/>
              <a:gd name="connsiteY3" fmla="*/ 1686937 h 1849850"/>
              <a:gd name="connsiteX4" fmla="*/ 635431 w 7426832"/>
              <a:gd name="connsiteY4" fmla="*/ 1676570 h 1849850"/>
              <a:gd name="connsiteX5" fmla="*/ 822044 w 7426832"/>
              <a:gd name="connsiteY5" fmla="*/ 1666202 h 1849850"/>
              <a:gd name="connsiteX6" fmla="*/ 1133064 w 7426832"/>
              <a:gd name="connsiteY6" fmla="*/ 1479590 h 1849850"/>
              <a:gd name="connsiteX7" fmla="*/ 1252289 w 7426832"/>
              <a:gd name="connsiteY7" fmla="*/ 1453672 h 1849850"/>
              <a:gd name="connsiteX8" fmla="*/ 1397431 w 7426832"/>
              <a:gd name="connsiteY8" fmla="*/ 1355182 h 1849850"/>
              <a:gd name="connsiteX9" fmla="*/ 1527023 w 7426832"/>
              <a:gd name="connsiteY9" fmla="*/ 1298162 h 1849850"/>
              <a:gd name="connsiteX10" fmla="*/ 1734370 w 7426832"/>
              <a:gd name="connsiteY10" fmla="*/ 1370733 h 1849850"/>
              <a:gd name="connsiteX11" fmla="*/ 1931350 w 7426832"/>
              <a:gd name="connsiteY11" fmla="*/ 1459217 h 1849850"/>
              <a:gd name="connsiteX12" fmla="*/ 2159431 w 7426832"/>
              <a:gd name="connsiteY12" fmla="*/ 1381100 h 1849850"/>
              <a:gd name="connsiteX13" fmla="*/ 2517105 w 7426832"/>
              <a:gd name="connsiteY13" fmla="*/ 1412202 h 1849850"/>
              <a:gd name="connsiteX14" fmla="*/ 2625962 w 7426832"/>
              <a:gd name="connsiteY14" fmla="*/ 1463292 h 1849850"/>
              <a:gd name="connsiteX15" fmla="*/ 2771105 w 7426832"/>
              <a:gd name="connsiteY15" fmla="*/ 1334447 h 1849850"/>
              <a:gd name="connsiteX16" fmla="*/ 2890329 w 7426832"/>
              <a:gd name="connsiteY16" fmla="*/ 1287794 h 1849850"/>
              <a:gd name="connsiteX17" fmla="*/ 3030289 w 7426832"/>
              <a:gd name="connsiteY17" fmla="*/ 1054529 h 1849850"/>
              <a:gd name="connsiteX18" fmla="*/ 3185799 w 7426832"/>
              <a:gd name="connsiteY18" fmla="*/ 997509 h 1849850"/>
              <a:gd name="connsiteX19" fmla="*/ 3320574 w 7426832"/>
              <a:gd name="connsiteY19" fmla="*/ 1038978 h 1849850"/>
              <a:gd name="connsiteX20" fmla="*/ 3481268 w 7426832"/>
              <a:gd name="connsiteY20" fmla="*/ 1018243 h 1849850"/>
              <a:gd name="connsiteX21" fmla="*/ 3632169 w 7426832"/>
              <a:gd name="connsiteY21" fmla="*/ 950109 h 1849850"/>
              <a:gd name="connsiteX22" fmla="*/ 3849309 w 7426832"/>
              <a:gd name="connsiteY22" fmla="*/ 997509 h 1849850"/>
              <a:gd name="connsiteX23" fmla="*/ 3999635 w 7426832"/>
              <a:gd name="connsiteY23" fmla="*/ 935304 h 1849850"/>
              <a:gd name="connsiteX24" fmla="*/ 4243268 w 7426832"/>
              <a:gd name="connsiteY24" fmla="*/ 650202 h 1849850"/>
              <a:gd name="connsiteX25" fmla="*/ 4279554 w 7426832"/>
              <a:gd name="connsiteY25" fmla="*/ 587998 h 1849850"/>
              <a:gd name="connsiteX26" fmla="*/ 4429880 w 7426832"/>
              <a:gd name="connsiteY26" fmla="*/ 505060 h 1849850"/>
              <a:gd name="connsiteX27" fmla="*/ 4626860 w 7426832"/>
              <a:gd name="connsiteY27" fmla="*/ 603549 h 1849850"/>
              <a:gd name="connsiteX28" fmla="*/ 4891227 w 7426832"/>
              <a:gd name="connsiteY28" fmla="*/ 790162 h 1849850"/>
              <a:gd name="connsiteX29" fmla="*/ 5010452 w 7426832"/>
              <a:gd name="connsiteY29" fmla="*/ 821264 h 1849850"/>
              <a:gd name="connsiteX30" fmla="*/ 5140044 w 7426832"/>
              <a:gd name="connsiteY30" fmla="*/ 810896 h 1849850"/>
              <a:gd name="connsiteX31" fmla="*/ 5264452 w 7426832"/>
              <a:gd name="connsiteY31" fmla="*/ 722774 h 1849850"/>
              <a:gd name="connsiteX32" fmla="*/ 5435513 w 7426832"/>
              <a:gd name="connsiteY32" fmla="*/ 733141 h 1849850"/>
              <a:gd name="connsiteX33" fmla="*/ 5534003 w 7426832"/>
              <a:gd name="connsiteY33" fmla="*/ 769427 h 1849850"/>
              <a:gd name="connsiteX34" fmla="*/ 5684329 w 7426832"/>
              <a:gd name="connsiteY34" fmla="*/ 577631 h 1849850"/>
              <a:gd name="connsiteX35" fmla="*/ 5933146 w 7426832"/>
              <a:gd name="connsiteY35" fmla="*/ 437672 h 1849850"/>
              <a:gd name="connsiteX36" fmla="*/ 6163962 w 7426832"/>
              <a:gd name="connsiteY36" fmla="*/ 445072 h 1849850"/>
              <a:gd name="connsiteX37" fmla="*/ 6378221 w 7426832"/>
              <a:gd name="connsiteY37" fmla="*/ 379157 h 1849850"/>
              <a:gd name="connsiteX38" fmla="*/ 6632943 w 7426832"/>
              <a:gd name="connsiteY38" fmla="*/ 337688 h 1849850"/>
              <a:gd name="connsiteX39" fmla="*/ 6819410 w 7426832"/>
              <a:gd name="connsiteY39" fmla="*/ 0 h 1849850"/>
              <a:gd name="connsiteX40" fmla="*/ 7426832 w 7426832"/>
              <a:gd name="connsiteY40" fmla="*/ 135529 h 184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26832" h="1849850">
                <a:moveTo>
                  <a:pt x="0" y="1849850"/>
                </a:moveTo>
                <a:cubicBezTo>
                  <a:pt x="35853" y="1801469"/>
                  <a:pt x="80562" y="1767770"/>
                  <a:pt x="130311" y="1748393"/>
                </a:cubicBezTo>
                <a:cubicBezTo>
                  <a:pt x="180060" y="1729016"/>
                  <a:pt x="252320" y="1743833"/>
                  <a:pt x="298493" y="1733590"/>
                </a:cubicBezTo>
                <a:cubicBezTo>
                  <a:pt x="344666" y="1723347"/>
                  <a:pt x="351194" y="1696440"/>
                  <a:pt x="407350" y="1686937"/>
                </a:cubicBezTo>
                <a:cubicBezTo>
                  <a:pt x="463506" y="1677434"/>
                  <a:pt x="635431" y="1676570"/>
                  <a:pt x="635431" y="1676570"/>
                </a:cubicBezTo>
                <a:cubicBezTo>
                  <a:pt x="704547" y="1673114"/>
                  <a:pt x="739105" y="1699032"/>
                  <a:pt x="822044" y="1666202"/>
                </a:cubicBezTo>
                <a:cubicBezTo>
                  <a:pt x="904983" y="1633372"/>
                  <a:pt x="1061357" y="1515012"/>
                  <a:pt x="1133064" y="1479590"/>
                </a:cubicBezTo>
                <a:cubicBezTo>
                  <a:pt x="1204772" y="1444168"/>
                  <a:pt x="1208228" y="1474407"/>
                  <a:pt x="1252289" y="1453672"/>
                </a:cubicBezTo>
                <a:cubicBezTo>
                  <a:pt x="1296350" y="1432937"/>
                  <a:pt x="1351642" y="1381100"/>
                  <a:pt x="1397431" y="1355182"/>
                </a:cubicBezTo>
                <a:cubicBezTo>
                  <a:pt x="1443220" y="1329264"/>
                  <a:pt x="1470867" y="1295570"/>
                  <a:pt x="1527023" y="1298162"/>
                </a:cubicBezTo>
                <a:cubicBezTo>
                  <a:pt x="1583179" y="1300754"/>
                  <a:pt x="1666982" y="1343891"/>
                  <a:pt x="1734370" y="1370733"/>
                </a:cubicBezTo>
                <a:cubicBezTo>
                  <a:pt x="1801758" y="1397576"/>
                  <a:pt x="1860507" y="1457489"/>
                  <a:pt x="1931350" y="1459217"/>
                </a:cubicBezTo>
                <a:cubicBezTo>
                  <a:pt x="2002193" y="1460945"/>
                  <a:pt x="2061805" y="1388936"/>
                  <a:pt x="2159431" y="1381100"/>
                </a:cubicBezTo>
                <a:cubicBezTo>
                  <a:pt x="2278656" y="1391467"/>
                  <a:pt x="2439350" y="1398503"/>
                  <a:pt x="2517105" y="1412202"/>
                </a:cubicBezTo>
                <a:cubicBezTo>
                  <a:pt x="2594860" y="1425901"/>
                  <a:pt x="2583629" y="1476251"/>
                  <a:pt x="2625962" y="1463292"/>
                </a:cubicBezTo>
                <a:cubicBezTo>
                  <a:pt x="2668295" y="1450333"/>
                  <a:pt x="2727044" y="1363697"/>
                  <a:pt x="2771105" y="1334447"/>
                </a:cubicBezTo>
                <a:cubicBezTo>
                  <a:pt x="2815166" y="1305197"/>
                  <a:pt x="2847132" y="1334447"/>
                  <a:pt x="2890329" y="1287794"/>
                </a:cubicBezTo>
                <a:cubicBezTo>
                  <a:pt x="2933526" y="1241141"/>
                  <a:pt x="2981044" y="1102910"/>
                  <a:pt x="3030289" y="1054529"/>
                </a:cubicBezTo>
                <a:cubicBezTo>
                  <a:pt x="3079534" y="1006148"/>
                  <a:pt x="3137418" y="1000101"/>
                  <a:pt x="3185799" y="997509"/>
                </a:cubicBezTo>
                <a:cubicBezTo>
                  <a:pt x="3234180" y="994917"/>
                  <a:pt x="3271329" y="1035522"/>
                  <a:pt x="3320574" y="1038978"/>
                </a:cubicBezTo>
                <a:cubicBezTo>
                  <a:pt x="3369819" y="1042434"/>
                  <a:pt x="3429336" y="1033055"/>
                  <a:pt x="3481268" y="1018243"/>
                </a:cubicBezTo>
                <a:cubicBezTo>
                  <a:pt x="3533201" y="1003432"/>
                  <a:pt x="3570829" y="953565"/>
                  <a:pt x="3632169" y="950109"/>
                </a:cubicBezTo>
                <a:cubicBezTo>
                  <a:pt x="3693509" y="946653"/>
                  <a:pt x="3788065" y="999977"/>
                  <a:pt x="3849309" y="997509"/>
                </a:cubicBezTo>
                <a:cubicBezTo>
                  <a:pt x="3910553" y="995042"/>
                  <a:pt x="3933975" y="993188"/>
                  <a:pt x="3999635" y="935304"/>
                </a:cubicBezTo>
                <a:cubicBezTo>
                  <a:pt x="4065295" y="877420"/>
                  <a:pt x="4196615" y="708086"/>
                  <a:pt x="4243268" y="650202"/>
                </a:cubicBezTo>
                <a:cubicBezTo>
                  <a:pt x="4289921" y="592318"/>
                  <a:pt x="4248452" y="612188"/>
                  <a:pt x="4279554" y="587998"/>
                </a:cubicBezTo>
                <a:cubicBezTo>
                  <a:pt x="4310656" y="563808"/>
                  <a:pt x="4371996" y="502468"/>
                  <a:pt x="4429880" y="505060"/>
                </a:cubicBezTo>
                <a:cubicBezTo>
                  <a:pt x="4487764" y="507652"/>
                  <a:pt x="4549969" y="556032"/>
                  <a:pt x="4626860" y="603549"/>
                </a:cubicBezTo>
                <a:cubicBezTo>
                  <a:pt x="4703751" y="651066"/>
                  <a:pt x="4756453" y="722412"/>
                  <a:pt x="4891227" y="790162"/>
                </a:cubicBezTo>
                <a:cubicBezTo>
                  <a:pt x="5026001" y="857912"/>
                  <a:pt x="4968983" y="817808"/>
                  <a:pt x="5010452" y="821264"/>
                </a:cubicBezTo>
                <a:cubicBezTo>
                  <a:pt x="5051921" y="824720"/>
                  <a:pt x="5097711" y="827311"/>
                  <a:pt x="5140044" y="810896"/>
                </a:cubicBezTo>
                <a:cubicBezTo>
                  <a:pt x="5182377" y="794481"/>
                  <a:pt x="5215207" y="735733"/>
                  <a:pt x="5264452" y="722774"/>
                </a:cubicBezTo>
                <a:cubicBezTo>
                  <a:pt x="5313697" y="709815"/>
                  <a:pt x="5390588" y="725366"/>
                  <a:pt x="5435513" y="733141"/>
                </a:cubicBezTo>
                <a:cubicBezTo>
                  <a:pt x="5480438" y="740916"/>
                  <a:pt x="5492534" y="795345"/>
                  <a:pt x="5534003" y="769427"/>
                </a:cubicBezTo>
                <a:cubicBezTo>
                  <a:pt x="5575472" y="743509"/>
                  <a:pt x="5617805" y="632923"/>
                  <a:pt x="5684329" y="577631"/>
                </a:cubicBezTo>
                <a:cubicBezTo>
                  <a:pt x="5750853" y="522339"/>
                  <a:pt x="5853207" y="459765"/>
                  <a:pt x="5933146" y="437672"/>
                </a:cubicBezTo>
                <a:cubicBezTo>
                  <a:pt x="6013085" y="415579"/>
                  <a:pt x="6089783" y="454824"/>
                  <a:pt x="6163962" y="445072"/>
                </a:cubicBezTo>
                <a:cubicBezTo>
                  <a:pt x="6238141" y="435320"/>
                  <a:pt x="6300058" y="397054"/>
                  <a:pt x="6378221" y="379157"/>
                </a:cubicBezTo>
                <a:cubicBezTo>
                  <a:pt x="6456385" y="361260"/>
                  <a:pt x="6559412" y="400881"/>
                  <a:pt x="6632943" y="337688"/>
                </a:cubicBezTo>
                <a:cubicBezTo>
                  <a:pt x="6706474" y="274495"/>
                  <a:pt x="6685935" y="125623"/>
                  <a:pt x="6819410" y="0"/>
                </a:cubicBezTo>
                <a:cubicBezTo>
                  <a:pt x="7124086" y="144967"/>
                  <a:pt x="7426832" y="135529"/>
                  <a:pt x="7426832" y="135529"/>
                </a:cubicBezTo>
              </a:path>
            </a:pathLst>
          </a:custGeom>
          <a:ln w="76200" cap="rnd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04975" y="2539846"/>
            <a:ext cx="0" cy="2290842"/>
          </a:xfrm>
          <a:prstGeom prst="straightConnector1">
            <a:avLst/>
          </a:prstGeom>
          <a:ln w="76200" cmpd="sng">
            <a:solidFill>
              <a:srgbClr val="0051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81258" y="1518927"/>
            <a:ext cx="1245071" cy="1029219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Canada’s NHP Enacted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20623" y="3472460"/>
            <a:ext cx="0" cy="968121"/>
          </a:xfrm>
          <a:prstGeom prst="straightConnector1">
            <a:avLst/>
          </a:prstGeom>
          <a:ln w="76200" cmpd="sng">
            <a:solidFill>
              <a:srgbClr val="0051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20395" y="2705850"/>
            <a:ext cx="1759699" cy="741710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NHP Fully Implemented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86669" y="3854267"/>
            <a:ext cx="1117573" cy="445211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1586" y="1699225"/>
            <a:ext cx="1117573" cy="4452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624" y="2533717"/>
            <a:ext cx="208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“Uniquely American”</a:t>
            </a:r>
            <a:endParaRPr lang="en-US" sz="2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7682" y="5319102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31524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21" grpId="0" animBg="1"/>
      <p:bldP spid="24" grpId="0" animBg="1"/>
      <p:bldP spid="2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222470"/>
            <a:ext cx="517713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Note: Not comparable to figures for employer coverage because of high LTC needs in elderly</a:t>
            </a:r>
          </a:p>
          <a:p>
            <a:pPr algn="r"/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Source: EBRI and Himmelstein/</a:t>
            </a:r>
            <a:r>
              <a:rPr lang="en-US" sz="1000" dirty="0" err="1" smtClean="0">
                <a:solidFill>
                  <a:schemeClr val="bg2"/>
                </a:solidFill>
                <a:latin typeface="Franklin Gothic Book" pitchFamily="34" charset="0"/>
              </a:rPr>
              <a:t>Woolhandler</a:t>
            </a:r>
            <a:r>
              <a:rPr lang="en-US" sz="1000" dirty="0" smtClean="0">
                <a:solidFill>
                  <a:schemeClr val="bg2"/>
                </a:solidFill>
                <a:latin typeface="Franklin Gothic Book" pitchFamily="34" charset="0"/>
              </a:rPr>
              <a:t> analysis of Health Canada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US Medicare Coverage </a:t>
            </a:r>
            <a:br>
              <a:rPr lang="en-US" sz="4000" dirty="0" smtClean="0"/>
            </a:br>
            <a:r>
              <a:rPr lang="en-US" sz="4000" dirty="0" smtClean="0"/>
              <a:t>Much Worse than Canada’s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177078"/>
            <a:ext cx="156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of seniors’ total medical expenses covered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62064673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699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pPr eaLnBrk="1" hangingPunct="1"/>
            <a:r>
              <a:rPr lang="en-US" sz="4400" dirty="0">
                <a:latin typeface="Franklin Gothic Medium"/>
                <a:cs typeface="Franklin Gothic Medium"/>
              </a:rPr>
              <a:t>How Has Canada Controlled Costs?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585" y="1164403"/>
            <a:ext cx="8269638" cy="4729162"/>
          </a:xfrm>
        </p:spPr>
        <p:txBody>
          <a:bodyPr lIns="0" tIns="0" rIns="0" bIns="0">
            <a:normAutofit/>
          </a:bodyPr>
          <a:lstStyle/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Lower administrative costs via single payer - 16.7% of total health spending vs. 31.0% in the U.S.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Lump-sum, global budgets for hospitals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Stringent controls on capital spending for new buildings and expensive new equipment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Single buyer purchasing reins in drug/device prices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Low litigation and malpractice costs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Emphasis on primary care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r>
              <a:rPr lang="en-US" sz="2400" dirty="0">
                <a:solidFill>
                  <a:srgbClr val="003300"/>
                </a:solidFill>
                <a:latin typeface="Franklin Gothic Book"/>
                <a:cs typeface="Franklin Gothic Book"/>
              </a:rPr>
              <a:t>Exclusion of private insurers - private plans overcharged U.S. Medicare by $34 billion in 2012</a:t>
            </a:r>
          </a:p>
          <a:p>
            <a:pPr marL="390525" indent="-292100" defTabSz="414338" eaLnBrk="1" hangingPunct="1">
              <a:spcAft>
                <a:spcPts val="1200"/>
              </a:spcAft>
            </a:pPr>
            <a:endParaRPr lang="en-US" sz="24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0373" y="6153362"/>
            <a:ext cx="5193627" cy="54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816" tIns="41407" rIns="82816" bIns="41407">
            <a:spAutoFit/>
          </a:bodyPr>
          <a:lstStyle>
            <a:lvl1pPr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2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Source: Himmelstein &amp;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Woolhandler</a:t>
            </a:r>
            <a:endParaRPr lang="en-US" sz="16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Arch Intern Med, December, 2012</a:t>
            </a:r>
          </a:p>
        </p:txBody>
      </p:sp>
    </p:spTree>
    <p:extLst>
      <p:ext uri="{BB962C8B-B14F-4D97-AF65-F5344CB8AC3E}">
        <p14:creationId xmlns:p14="http://schemas.microsoft.com/office/powerpoint/2010/main" val="389467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>
          <a:defRPr sz="2000" dirty="0" smtClean="0">
            <a:latin typeface="Franklin Gothic Book"/>
            <a:cs typeface="Franklin Gothic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65586</TotalTime>
  <Words>4227</Words>
  <Application>Microsoft Macintosh PowerPoint</Application>
  <PresentationFormat>On-screen Show (4:3)</PresentationFormat>
  <Paragraphs>843</Paragraphs>
  <Slides>113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Physicians for a  National Health Program</vt:lpstr>
      <vt:lpstr>Costs  are  Rising</vt:lpstr>
      <vt:lpstr>Health Care Costs Far Outpace Incomes</vt:lpstr>
      <vt:lpstr>The Uninsured</vt:lpstr>
      <vt:lpstr>More and More Uninsured Americans</vt:lpstr>
      <vt:lpstr>Shrinking Private Insurance Percent with private coverage</vt:lpstr>
      <vt:lpstr>44,798 Adult Deaths Annually Due to Uninsurance</vt:lpstr>
      <vt:lpstr>Medicaid: Poor Access, but  Better Than Nothing</vt:lpstr>
      <vt:lpstr>Many Specialists Won’t See  Kids With Medicaid</vt:lpstr>
      <vt:lpstr>Medicaid Helps A randomized controlled trial in Oregon</vt:lpstr>
      <vt:lpstr>High Deductible Insurance</vt:lpstr>
      <vt:lpstr>Deductibles Are Rapidly Increasing</vt:lpstr>
      <vt:lpstr>Planning for Retirement?  Don’t Forget Health Care Costs</vt:lpstr>
      <vt:lpstr>Uninsured and Under-Insured Delay Seeking Care for Heart Attacks</vt:lpstr>
      <vt:lpstr>Most of the Medically Bankrupt Had Coverage Insurance at Illness Onset</vt:lpstr>
      <vt:lpstr>Rising  Economic Inequality </vt:lpstr>
      <vt:lpstr>Change in Real Family Income  1979 - 2012</vt:lpstr>
      <vt:lpstr>Widening Gap in Life Expectancy Between High and Low Earners</vt:lpstr>
      <vt:lpstr>Persistent Racial Inequalities</vt:lpstr>
      <vt:lpstr>Excess Deaths Among African Americans 83,369 fewer would have died in 2000 if racial gap were eliminated </vt:lpstr>
      <vt:lpstr>Causes of Black/White Disparity  In Life Expectancy</vt:lpstr>
      <vt:lpstr>Black Enrollment in US Medical Schools</vt:lpstr>
      <vt:lpstr>Immigrants Get Little Care</vt:lpstr>
      <vt:lpstr>Immigrants Keep Medicare Afloat</vt:lpstr>
      <vt:lpstr>Administrative Overhead Rising</vt:lpstr>
      <vt:lpstr>Growth of Physicians and Administrators</vt:lpstr>
      <vt:lpstr>Investor-Owned Care: Inflated Costs,  Inferior Quality</vt:lpstr>
      <vt:lpstr>Extent of For-Profit Ownership</vt:lpstr>
      <vt:lpstr>Health Care CEOs’ Pay, 2012</vt:lpstr>
      <vt:lpstr>For-Profit Hospitals’  Death Rates Are 2% Higher</vt:lpstr>
      <vt:lpstr>For-Profit Hospitals Cost 19% More</vt:lpstr>
      <vt:lpstr>Quality Measures for MI, CHF, Pneumonia: For Profit Hospitals Are Worst; VA is Best</vt:lpstr>
      <vt:lpstr>Low Quality Hospitals  More Likely to be For-Profit</vt:lpstr>
      <vt:lpstr>For-Profit Hospitals’ Quality Lowest More Nurses = Higher Quality Rating</vt:lpstr>
      <vt:lpstr>Tenet (AKA “NME”)</vt:lpstr>
      <vt:lpstr>Two For-Profit Giants Dominate Dialysis Medicare pays, shareholders profit</vt:lpstr>
      <vt:lpstr>For-Profit Dialysis Clinics’  Death Rates Are 9% Higher </vt:lpstr>
      <vt:lpstr>Hospice Care Goes For-Profit</vt:lpstr>
      <vt:lpstr>For-Profit Hospices Avoid Unprofitable Patients</vt:lpstr>
      <vt:lpstr>Drug Companies’ Cost Structure</vt:lpstr>
      <vt:lpstr>2012 Fraud/Civil Fines  Against Drug Firms</vt:lpstr>
      <vt:lpstr>HMO Overhead, 2013</vt:lpstr>
      <vt:lpstr>HMO CEOs’ 2012 Pay </vt:lpstr>
      <vt:lpstr>Medicare Remains Solvent and Relatively Efficient </vt:lpstr>
      <vt:lpstr>Number of Years Before Medicare Trust Fund Projected to be Exhausted</vt:lpstr>
      <vt:lpstr>Risk Adjustment Increased  Medicare HMO Overpayment</vt:lpstr>
      <vt:lpstr>Medicare Threatened by  Private Medicare Advantage Plans </vt:lpstr>
      <vt:lpstr>Private Medicare Advantage Plans’  High Overhead</vt:lpstr>
      <vt:lpstr>Despite Medicare’s lower overhead,  enrollment of Medicare patients in private plans has  grown because of cherry picking.</vt:lpstr>
      <vt:lpstr>Medicare HMO Enrollment</vt:lpstr>
      <vt:lpstr>A Few Sick People  Account for Most Health Dollars</vt:lpstr>
      <vt:lpstr>Medicare HMOs: The Healthy Go In, The Sick Go Out</vt:lpstr>
      <vt:lpstr>Medicare Overpays HMOs Overpayments Total $283 Billion Since 1985</vt:lpstr>
      <vt:lpstr>95% of Plans Cheat on  HEDIS Quality Measures</vt:lpstr>
      <vt:lpstr>Bundled payment under ACOs: A Rerun of the  HMO Experience?</vt:lpstr>
      <vt:lpstr>Explosive Growth of ACOs</vt:lpstr>
      <vt:lpstr>HMO and ACO Similarities</vt:lpstr>
      <vt:lpstr>HMO and ACO Differences</vt:lpstr>
      <vt:lpstr>High Risk HMO Patients  Fared Poorly in the RAND Experiment</vt:lpstr>
      <vt:lpstr>Depressed Patients: Fee-For-Service vs. Managed Care</vt:lpstr>
      <vt:lpstr>ACOs = Medical Practices owned by  Corporate Oligopolies</vt:lpstr>
      <vt:lpstr>PowerPoint Presentation</vt:lpstr>
      <vt:lpstr>More Doctors Are  Hospital Employees</vt:lpstr>
      <vt:lpstr>Hospital Mergers Rising</vt:lpstr>
      <vt:lpstr>Poll: Patients Reject ACOs</vt:lpstr>
      <vt:lpstr>Mandate Model Reform: Keeping Private Insurers In Charge</vt:lpstr>
      <vt:lpstr>Mandate Model of Reform</vt:lpstr>
      <vt:lpstr>The Lancet Put It On Their Cover</vt:lpstr>
      <vt:lpstr>Uninsured in Massachusetts</vt:lpstr>
      <vt:lpstr>Adults Who Needed Care but  Cost Was an Obstacle</vt:lpstr>
      <vt:lpstr>Health Costs Have Risen Faster in Massachusetts Since 2006 Reform </vt:lpstr>
      <vt:lpstr>Massachusetts Plans Leave Many With High Out-of-Pocket Costs </vt:lpstr>
      <vt:lpstr>Massachusetts Plans Leave Many With High Out-of-Pocket Costs </vt:lpstr>
      <vt:lpstr>Number of Uninsured Americans</vt:lpstr>
      <vt:lpstr>Most Aren’t Directly Affected by ACA</vt:lpstr>
      <vt:lpstr>Health Insurance Reform  Under the ACA</vt:lpstr>
      <vt:lpstr>Underinsurance Becomes the Norm  (Average Employer Plan: 87% coverage)</vt:lpstr>
      <vt:lpstr>Cheapest Coverage Options 50 year old; New York City</vt:lpstr>
      <vt:lpstr>PowerPoint Presentation</vt:lpstr>
      <vt:lpstr>PowerPoint Presentation</vt:lpstr>
      <vt:lpstr>Vermont’s Exchange Costs </vt:lpstr>
      <vt:lpstr>Public Money,  Private Control</vt:lpstr>
      <vt:lpstr>US Public Spending per Capita for Health Exceeds Total Spending in Other Nations</vt:lpstr>
      <vt:lpstr>The U.S. Trails Other Nations</vt:lpstr>
      <vt:lpstr>Life Expectancy</vt:lpstr>
      <vt:lpstr>Infant Mortality Deaths in First Year of Life Per 1,000 Live Births</vt:lpstr>
      <vt:lpstr>Maternal Mortality Deaths per 100,000 Live Births</vt:lpstr>
      <vt:lpstr>Hospital Inpatient Days per Capita</vt:lpstr>
      <vt:lpstr>Physician Visits per Capita</vt:lpstr>
      <vt:lpstr>Out-of-Pocket Payments</vt:lpstr>
      <vt:lpstr>Insurance Overhead</vt:lpstr>
      <vt:lpstr>Canada’s National Health Insurance Program</vt:lpstr>
      <vt:lpstr>Minimum Standards for Canada’s Provincial Programs</vt:lpstr>
      <vt:lpstr>% of People with an Unmet Health Need Canadians and US Insured Are Similar</vt:lpstr>
      <vt:lpstr>Quality of Care Slightly Better  In Canada Than USA</vt:lpstr>
      <vt:lpstr>Infant Mortality</vt:lpstr>
      <vt:lpstr>Health Costs as % of GDP</vt:lpstr>
      <vt:lpstr>US Medicare Coverage  Much Worse than Canada’s</vt:lpstr>
      <vt:lpstr>How Has Canada Controlled Costs?</vt:lpstr>
      <vt:lpstr>Overall Administrative Costs</vt:lpstr>
      <vt:lpstr>Canadian Physicians’ Incomes 2010 – 2011</vt:lpstr>
      <vt:lpstr>Few Canadian Physicians Emigrate</vt:lpstr>
      <vt:lpstr>What’s OK in Canada?</vt:lpstr>
      <vt:lpstr>What’s the Matter in Canada?</vt:lpstr>
      <vt:lpstr>Americans Want NHI</vt:lpstr>
      <vt:lpstr>Massachusetts Doctors  Support Single Payer</vt:lpstr>
      <vt:lpstr>Many Who Oppose ObamaCare Prefer Single Payer</vt:lpstr>
      <vt:lpstr>A National Health Program  for the  USA</vt:lpstr>
      <vt:lpstr>National Health Insurance</vt:lpstr>
      <vt:lpstr>Funding for the NHP</vt:lpstr>
      <vt:lpstr>Hospital Payment Under an NHP</vt:lpstr>
      <vt:lpstr>Three Options for Physician and Ambulatory Care Payment Under the NHP</vt:lpstr>
      <vt:lpstr>America Can Do This.</vt:lpstr>
    </vt:vector>
  </TitlesOfParts>
  <Company>Express Scripts,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EWeisbart</dc:creator>
  <cp:lastModifiedBy>Ed Weisbart</cp:lastModifiedBy>
  <cp:revision>1260</cp:revision>
  <dcterms:created xsi:type="dcterms:W3CDTF">2009-10-25T08:48:05Z</dcterms:created>
  <dcterms:modified xsi:type="dcterms:W3CDTF">2013-11-27T23:20:17Z</dcterms:modified>
</cp:coreProperties>
</file>