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9" r:id="rId1"/>
  </p:sldMasterIdLst>
  <p:notesMasterIdLst>
    <p:notesMasterId r:id="rId17"/>
  </p:notesMasterIdLst>
  <p:sldIdLst>
    <p:sldId id="272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19470-7764-E04E-859A-4F392721EA83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F42C3-C8F5-E04F-AEAA-0A67B77D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Doctors in private practice are generally paid through </a:t>
            </a:r>
            <a:r>
              <a:rPr lang="en-US" b="1">
                <a:solidFill>
                  <a:srgbClr val="000000"/>
                </a:solidFill>
                <a:latin typeface="Calibri" charset="0"/>
              </a:rPr>
              <a:t>fee-for-service 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schedules negotiated between each provincial and territorial government and the medical associations in their respective jurisdictions.  Doctors in group practices are more likely paid through  </a:t>
            </a:r>
            <a:r>
              <a:rPr lang="en-US" b="1">
                <a:solidFill>
                  <a:srgbClr val="000000"/>
                </a:solidFill>
                <a:latin typeface="Calibri" charset="0"/>
              </a:rPr>
              <a:t>alternative payment schemes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 such as salaries or a blended payment (e.g., fee-for-services plus incentives). </a:t>
            </a:r>
            <a:endParaRPr lang="en-US">
              <a:latin typeface="Calibri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fld id="{0160D77D-F48D-6245-9EBE-1ECC970D64C0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7E4CD-1589-FF43-A702-4BE8FF6C4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9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26D419E-AF1A-644F-92CC-501E84666459}" type="datetimeFigureOut">
              <a:rPr lang="en-US" smtClean="0"/>
              <a:t>2013-10-29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686EA55-78DD-084A-ABDE-4B43D20031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r>
              <a:rPr lang="en-CA" sz="3200" b="1" dirty="0" smtClean="0">
                <a:solidFill>
                  <a:srgbClr val="000000"/>
                </a:solidFill>
                <a:latin typeface="Calibri" charset="0"/>
              </a:rPr>
              <a:t>International Health Systems</a:t>
            </a:r>
            <a:r>
              <a:rPr lang="en-CA" sz="3200" b="1" dirty="0">
                <a:solidFill>
                  <a:srgbClr val="000000"/>
                </a:solidFill>
                <a:latin typeface="Calibri" charset="0"/>
              </a:rPr>
              <a:t>:  </a:t>
            </a:r>
            <a:r>
              <a:rPr lang="en-CA" sz="3200" b="1" dirty="0" smtClean="0">
                <a:solidFill>
                  <a:srgbClr val="000000"/>
                </a:solidFill>
                <a:latin typeface="Calibri" charset="0"/>
              </a:rPr>
              <a:t/>
            </a:r>
            <a:br>
              <a:rPr lang="en-CA" sz="3200" b="1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CA" sz="3200" b="1" dirty="0" smtClean="0">
                <a:solidFill>
                  <a:srgbClr val="000000"/>
                </a:solidFill>
                <a:latin typeface="Calibri" charset="0"/>
              </a:rPr>
              <a:t>Models </a:t>
            </a:r>
            <a:r>
              <a:rPr lang="en-CA" sz="3200" b="1" dirty="0">
                <a:solidFill>
                  <a:srgbClr val="000000"/>
                </a:solidFill>
                <a:latin typeface="Calibri" charset="0"/>
              </a:rPr>
              <a:t>for the U.S</a:t>
            </a:r>
            <a:r>
              <a:rPr lang="en-CA" sz="3200" b="1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32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4294967295"/>
          </p:nvPr>
        </p:nvSpPr>
        <p:spPr>
          <a:xfrm>
            <a:off x="0" y="1444625"/>
            <a:ext cx="9144000" cy="4497388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Calibri" charset="0"/>
              </a:rPr>
              <a:t>Canadian </a:t>
            </a:r>
            <a:r>
              <a:rPr lang="en-US" sz="3600" b="1" dirty="0" smtClean="0">
                <a:solidFill>
                  <a:srgbClr val="000000"/>
                </a:solidFill>
                <a:latin typeface="Calibri" charset="0"/>
              </a:rPr>
              <a:t>Health Care System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Calibri" charset="0"/>
              </a:rPr>
              <a:t> in 8 minutes flat!</a:t>
            </a:r>
            <a:endParaRPr lang="en-US" sz="3600" b="1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4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No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endParaRPr lang="en-US" sz="32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Family 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doctors typically serve as gatekeepers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to specialty care. Together with specialists and patients, treatment decisions are made based on best interest of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patient</a:t>
            </a:r>
            <a:endParaRPr lang="en-US" sz="32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endParaRPr lang="en-US" dirty="0">
              <a:latin typeface="Verdana" charset="0"/>
              <a:ea typeface="+mn-ea"/>
              <a:cs typeface="+mn-cs"/>
            </a:endParaRPr>
          </a:p>
        </p:txBody>
      </p:sp>
      <p:sp>
        <p:nvSpPr>
          <p:cNvPr id="72706" name="Text Box 3"/>
          <p:cNvSpPr txBox="1">
            <a:spLocks noChangeArrowheads="1"/>
          </p:cNvSpPr>
          <p:nvPr/>
        </p:nvSpPr>
        <p:spPr bwMode="auto">
          <a:xfrm>
            <a:off x="0" y="79216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</a:rPr>
              <a:t>Are there </a:t>
            </a:r>
            <a:r>
              <a:rPr lang="ja-JP" altLang="en-US" sz="4000" b="1">
                <a:solidFill>
                  <a:srgbClr val="000000"/>
                </a:solidFill>
              </a:rPr>
              <a:t>“</a:t>
            </a:r>
            <a:r>
              <a:rPr lang="en-US" altLang="ja-JP" sz="4000" b="1">
                <a:solidFill>
                  <a:srgbClr val="000000"/>
                </a:solidFill>
              </a:rPr>
              <a:t>death panels</a:t>
            </a:r>
            <a:r>
              <a:rPr lang="ja-JP" altLang="en-US" sz="4000" b="1">
                <a:solidFill>
                  <a:srgbClr val="000000"/>
                </a:solidFill>
              </a:rPr>
              <a:t>”</a:t>
            </a:r>
            <a:r>
              <a:rPr lang="en-US" altLang="ja-JP" sz="4000" b="1">
                <a:solidFill>
                  <a:srgbClr val="000000"/>
                </a:solidFill>
              </a:rPr>
              <a:t>?</a:t>
            </a:r>
            <a:endParaRPr lang="en-US" sz="4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2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 rtlCol="0">
            <a:normAutofit lnSpcReduction="10000"/>
          </a:bodyPr>
          <a:lstStyle/>
          <a:p>
            <a:pPr marL="482600" indent="-4572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Sometimes </a:t>
            </a:r>
          </a:p>
          <a:p>
            <a:pPr marL="482600" indent="-4572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482600" indent="-4572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ome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waits, in some provinces, for some physicians, for some elective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procedures</a:t>
            </a:r>
            <a:endParaRPr lang="en-US" sz="28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540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Symbol" pitchFamily="18" charset="2"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482600" indent="-4572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Canada, waiting based on medical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need</a:t>
            </a:r>
            <a:endParaRPr lang="en-US" sz="28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540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Symbol" pitchFamily="18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 </a:t>
            </a:r>
          </a:p>
          <a:p>
            <a:pPr marL="482600" indent="-4572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US, waiting based on ability to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pay</a:t>
            </a:r>
            <a:endParaRPr lang="en-US" sz="2800" dirty="0">
              <a:solidFill>
                <a:srgbClr val="000000"/>
              </a:solidFill>
              <a:latin typeface="Verdana" charset="0"/>
              <a:ea typeface="+mn-ea"/>
              <a:cs typeface="+mn-cs"/>
            </a:endParaRPr>
          </a:p>
          <a:p>
            <a:pPr marL="539750" indent="-51435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endParaRPr lang="en-US" sz="2800" dirty="0">
              <a:latin typeface="Verdana" charset="0"/>
              <a:ea typeface="+mn-ea"/>
              <a:cs typeface="+mn-cs"/>
            </a:endParaRPr>
          </a:p>
        </p:txBody>
      </p:sp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0" y="676275"/>
            <a:ext cx="9144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lnSpc>
                <a:spcPct val="120000"/>
              </a:lnSpc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</a:rPr>
              <a:t>Aren</a:t>
            </a:r>
            <a:r>
              <a:rPr lang="ja-JP" altLang="en-US" sz="3200" b="1">
                <a:solidFill>
                  <a:srgbClr val="000000"/>
                </a:solidFill>
              </a:rPr>
              <a:t>’</a:t>
            </a:r>
            <a:r>
              <a:rPr lang="en-US" altLang="ja-JP" sz="3200" b="1">
                <a:solidFill>
                  <a:srgbClr val="000000"/>
                </a:solidFill>
              </a:rPr>
              <a:t>t there waits in Canada?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4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000000"/>
                </a:solidFill>
                <a:latin typeface="Calibri" charset="0"/>
              </a:rPr>
              <a:t>Single Payer Benefits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35125"/>
            <a:ext cx="9144000" cy="4743450"/>
          </a:xfrm>
        </p:spPr>
        <p:txBody>
          <a:bodyPr>
            <a:normAutofit/>
          </a:bodyPr>
          <a:lstStyle/>
          <a:p>
            <a:pPr eaLnBrk="1" hangingPunct="1">
              <a:spcBef>
                <a:spcPts val="4125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Universal, Comprehensive Coverage</a:t>
            </a:r>
          </a:p>
          <a:p>
            <a:pPr eaLnBrk="1" hangingPunct="1">
              <a:spcBef>
                <a:spcPts val="4125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No out-of-pocket payments for medically necessary hospital and physician services</a:t>
            </a:r>
          </a:p>
          <a:p>
            <a:pPr eaLnBrk="1" hangingPunct="1">
              <a:spcBef>
                <a:spcPts val="4125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  <a:cs typeface="Arial" charset="0"/>
              </a:rPr>
              <a:t>Co-payments &amp; deductibles are barriers to access, administratively unwieldy, &amp; ineffective for cost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containment. Canada has no co-pays.</a:t>
            </a:r>
            <a:endParaRPr lang="en-US" dirty="0">
              <a:solidFill>
                <a:srgbClr val="000000"/>
              </a:solidFill>
              <a:latin typeface="Calibri" charset="0"/>
              <a:cs typeface="Arial" charset="0"/>
            </a:endParaRPr>
          </a:p>
          <a:p>
            <a:pPr eaLnBrk="1" hangingPunct="1">
              <a:spcBef>
                <a:spcPts val="4125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Single insurance plan in each country or region, administered by public or quasi-public agency</a:t>
            </a:r>
          </a:p>
        </p:txBody>
      </p:sp>
    </p:spTree>
    <p:extLst>
      <p:ext uri="{BB962C8B-B14F-4D97-AF65-F5344CB8AC3E}">
        <p14:creationId xmlns:p14="http://schemas.microsoft.com/office/powerpoint/2010/main" val="141853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000000"/>
                </a:solidFill>
                <a:latin typeface="Calibri" charset="0"/>
              </a:rPr>
              <a:t>Single Payer Benefits #2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/>
          <a:lstStyle/>
          <a:p>
            <a:pPr marL="457200" lvl="1" indent="-457200" eaLnBrk="1" hangingPunct="1">
              <a:spcBef>
                <a:spcPts val="4800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Global operating budgets for hospitals, nursing homes, &amp; other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facilities=administratively simple</a:t>
            </a:r>
            <a:endParaRPr lang="en-US" sz="2800" dirty="0" smtClean="0">
              <a:solidFill>
                <a:srgbClr val="000000"/>
              </a:solidFill>
              <a:latin typeface="Calibri" charset="0"/>
            </a:endParaRPr>
          </a:p>
          <a:p>
            <a:pPr marL="457200" lvl="1" indent="-457200" eaLnBrk="1" hangingPunct="1">
              <a:spcBef>
                <a:spcPts val="4800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Billing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cs typeface="Arial" charset="0"/>
              </a:rPr>
              <a:t>per-patient → unnecessary administrative complexity &amp;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expense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457200" lvl="1" indent="-457200" eaLnBrk="1" hangingPunct="1">
              <a:spcBef>
                <a:spcPts val="4800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Separate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allocation of capital funds</a:t>
            </a:r>
          </a:p>
        </p:txBody>
      </p:sp>
    </p:spTree>
    <p:extLst>
      <p:ext uri="{BB962C8B-B14F-4D97-AF65-F5344CB8AC3E}">
        <p14:creationId xmlns:p14="http://schemas.microsoft.com/office/powerpoint/2010/main" val="344332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000000"/>
                </a:solidFill>
                <a:latin typeface="Calibri" charset="0"/>
              </a:rPr>
              <a:t>Single Payer Benefits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 rtlCol="0">
            <a:normAutofit fontScale="92500" lnSpcReduction="10000"/>
          </a:bodyPr>
          <a:lstStyle/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</a:rPr>
              <a:t>Free Choice of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Providers</a:t>
            </a: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Arial" charset="0"/>
              <a:cs typeface="Arial" charset="0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Patients free to seek care from any licensed health care provider</a:t>
            </a: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Arial" charset="0"/>
              <a:cs typeface="Arial" charset="0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Ideally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ban on for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</a:rPr>
              <a:t>-profit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health care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providers, though Canada has no such ban</a:t>
            </a:r>
            <a:endParaRPr lang="en-US" sz="2800" dirty="0" smtClean="0">
              <a:solidFill>
                <a:srgbClr val="000000"/>
              </a:solidFill>
              <a:latin typeface="Calibri" charset="0"/>
              <a:ea typeface="+mn-ea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Arial" charset="0"/>
              <a:cs typeface="Arial" charset="0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Profit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-seeking inevitably distorts care &amp; diverts resources from patients to investors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F1969"/>
              </a:buClr>
              <a:buFont typeface="Symbol" pitchFamily="18" charset="2"/>
              <a:buChar char=""/>
              <a:defRPr/>
            </a:pPr>
            <a:endParaRPr lang="en-US" sz="2800" dirty="0">
              <a:latin typeface="Calibri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216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000000"/>
                </a:solidFill>
                <a:latin typeface="Calibri" charset="0"/>
              </a:rPr>
              <a:t>Single Payer Benefits #4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4294967295"/>
          </p:nvPr>
        </p:nvSpPr>
        <p:spPr>
          <a:xfrm>
            <a:off x="0" y="1693863"/>
            <a:ext cx="9144000" cy="2867025"/>
          </a:xfrm>
        </p:spPr>
        <p:txBody>
          <a:bodyPr rtlCol="0">
            <a:normAutofit/>
          </a:bodyPr>
          <a:lstStyle/>
          <a:p>
            <a:pPr marL="457200" lvl="1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</a:rPr>
              <a:t>Public Accountability,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not corporate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+mn-ea"/>
              </a:rPr>
              <a:t>ictates</a:t>
            </a:r>
          </a:p>
          <a:p>
            <a:pPr marL="457200" lvl="1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Arial" charset="0"/>
              <a:cs typeface="Arial" charset="0"/>
            </a:endParaRPr>
          </a:p>
          <a:p>
            <a:pPr marL="457200" lvl="1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Best chance for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democratically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settting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overall health policies &amp;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priorities</a:t>
            </a:r>
          </a:p>
          <a:p>
            <a:pPr marL="0" lvl="1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1969"/>
              </a:buClr>
              <a:buFont typeface="Symbol" pitchFamily="18" charset="2"/>
              <a:buNone/>
              <a:defRPr/>
            </a:pPr>
            <a:endParaRPr lang="en-US" sz="2800" dirty="0" smtClean="0">
              <a:solidFill>
                <a:srgbClr val="000000"/>
              </a:solidFill>
              <a:latin typeface="Calibri" charset="0"/>
              <a:ea typeface="Arial" charset="0"/>
              <a:cs typeface="Arial" charset="0"/>
            </a:endParaRPr>
          </a:p>
          <a:p>
            <a:pPr marL="457200" lvl="1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patients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&amp; providers make medical decisions rather than dictated by corporate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rPr>
              <a:t>executives</a:t>
            </a:r>
            <a:r>
              <a:rPr lang="en-US" sz="2800" dirty="0" smtClean="0">
                <a:solidFill>
                  <a:srgbClr val="000000"/>
                </a:solidFill>
                <a:latin typeface="Verdana" charset="0"/>
                <a:ea typeface="Arial" charset="0"/>
                <a:cs typeface="Arial" charset="0"/>
              </a:rPr>
              <a:t> </a:t>
            </a:r>
            <a:endParaRPr lang="en-US" sz="2800" dirty="0">
              <a:solidFill>
                <a:srgbClr val="000000"/>
              </a:solidFill>
              <a:latin typeface="Verdana" charset="0"/>
              <a:ea typeface="Arial" charset="0"/>
              <a:cs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2800" dirty="0">
              <a:latin typeface="Verdana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53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2" descr="david-horsey-cartoon20091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916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354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  <a:latin typeface="Calibri" charset="0"/>
              </a:rPr>
              <a:t>How to describe Canada</a:t>
            </a:r>
            <a:r>
              <a:rPr lang="ja-JP" altLang="en-US" sz="3200" b="1">
                <a:solidFill>
                  <a:srgbClr val="000000"/>
                </a:solidFill>
                <a:latin typeface="Calibri" charset="0"/>
                <a:ea typeface="HGP明朝E" charset="0"/>
                <a:cs typeface="HGP明朝E" charset="0"/>
              </a:rPr>
              <a:t>’</a:t>
            </a:r>
            <a:r>
              <a:rPr lang="en-US" altLang="ja-JP" sz="3200" b="1">
                <a:solidFill>
                  <a:srgbClr val="000000"/>
                </a:solidFill>
                <a:latin typeface="Calibri" charset="0"/>
                <a:ea typeface="HGP明朝E" charset="0"/>
                <a:cs typeface="HGP明朝E" charset="0"/>
              </a:rPr>
              <a:t>s health care system in one sentence?</a:t>
            </a:r>
            <a:endParaRPr lang="en-US" sz="32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4294967295"/>
          </p:nvPr>
        </p:nvSpPr>
        <p:spPr>
          <a:xfrm>
            <a:off x="0" y="1444625"/>
            <a:ext cx="9144000" cy="449738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Interlocking set </a:t>
            </a: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of 10 provincial and 3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territorial health </a:t>
            </a: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insurance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plans</a:t>
            </a:r>
            <a:endParaRPr lang="en-US" sz="9600" dirty="0" smtClean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Publicly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administered</a:t>
            </a:r>
            <a:endParaRPr lang="en-US" sz="9600" dirty="0" smtClean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P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ublicly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funded</a:t>
            </a:r>
            <a:endParaRPr lang="en-US" sz="9600" dirty="0" smtClean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P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rivately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delivered</a:t>
            </a:r>
            <a:endParaRPr lang="en-US" sz="9600" dirty="0" smtClean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Universal</a:t>
            </a:r>
            <a:endParaRPr lang="en-US" sz="9600" dirty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Accessible</a:t>
            </a:r>
            <a:endParaRPr lang="en-US" sz="9600" dirty="0" smtClean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C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omprehensive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coverage</a:t>
            </a:r>
            <a:endParaRPr lang="en-US" sz="9600" dirty="0" smtClean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P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ortable </a:t>
            </a:r>
            <a:r>
              <a:rPr lang="en-US" sz="96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wherever you </a:t>
            </a:r>
            <a:r>
              <a:rPr lang="en-US" sz="9600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go</a:t>
            </a:r>
            <a:endParaRPr lang="en-US" sz="9600" b="1" dirty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3200" dirty="0">
              <a:latin typeface="Calibri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47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3600">
                <a:solidFill>
                  <a:srgbClr val="000000"/>
                </a:solidFill>
                <a:latin typeface="Verdana" charset="0"/>
              </a:rPr>
              <a:t>All medically necessary hospital and physician services</a:t>
            </a:r>
          </a:p>
        </p:txBody>
      </p:sp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254000" y="776288"/>
            <a:ext cx="8302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</a:rPr>
              <a:t>What services are covered?</a:t>
            </a:r>
          </a:p>
        </p:txBody>
      </p:sp>
    </p:spTree>
    <p:extLst>
      <p:ext uri="{BB962C8B-B14F-4D97-AF65-F5344CB8AC3E}">
        <p14:creationId xmlns:p14="http://schemas.microsoft.com/office/powerpoint/2010/main" val="314474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2"/>
          <p:cNvSpPr>
            <a:spLocks noGrp="1"/>
          </p:cNvSpPr>
          <p:nvPr>
            <p:ph idx="4294967295"/>
          </p:nvPr>
        </p:nvSpPr>
        <p:spPr>
          <a:xfrm>
            <a:off x="88900" y="1827213"/>
            <a:ext cx="90551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Medical experts, including physicians, not insurance companies.</a:t>
            </a:r>
          </a:p>
          <a:p>
            <a:pPr eaLnBrk="1" hangingPunct="1"/>
            <a:endParaRPr lang="en-US" sz="3200">
              <a:latin typeface="Calibri" charset="0"/>
            </a:endParaRPr>
          </a:p>
        </p:txBody>
      </p:sp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0" y="784225"/>
            <a:ext cx="8683625" cy="5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lnSpc>
                <a:spcPct val="120000"/>
              </a:lnSpc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2800" b="1" dirty="0">
                <a:solidFill>
                  <a:srgbClr val="000000"/>
                </a:solidFill>
              </a:rPr>
              <a:t>Who decides what’s medically necessary?</a:t>
            </a:r>
          </a:p>
        </p:txBody>
      </p:sp>
    </p:spTree>
    <p:extLst>
      <p:ext uri="{BB962C8B-B14F-4D97-AF65-F5344CB8AC3E}">
        <p14:creationId xmlns:p14="http://schemas.microsoft.com/office/powerpoint/2010/main" val="82705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Yes.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Char char="•"/>
            </a:pPr>
            <a:endParaRPr lang="en-US" sz="32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You choose FP and they refer to appropriate specialists (that you can choose).</a:t>
            </a:r>
          </a:p>
          <a:p>
            <a:pPr eaLnBrk="1" hangingPunct="1">
              <a:buFont typeface="Wingdings" charset="0"/>
              <a:buNone/>
            </a:pPr>
            <a:endParaRPr lang="en-US" sz="3200">
              <a:latin typeface="Calibri" charset="0"/>
            </a:endParaRPr>
          </a:p>
        </p:txBody>
      </p:sp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0" y="784225"/>
            <a:ext cx="86836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lnSpc>
                <a:spcPct val="120000"/>
              </a:lnSpc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3600" b="1">
                <a:solidFill>
                  <a:srgbClr val="000000"/>
                </a:solidFill>
              </a:rPr>
              <a:t>Can you choose your own doctor?</a:t>
            </a:r>
          </a:p>
        </p:txBody>
      </p:sp>
    </p:spTree>
    <p:extLst>
      <p:ext uri="{BB962C8B-B14F-4D97-AF65-F5344CB8AC3E}">
        <p14:creationId xmlns:p14="http://schemas.microsoft.com/office/powerpoint/2010/main" val="52023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Most 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in </a:t>
            </a:r>
            <a:r>
              <a:rPr lang="ja-JP" altLang="en-US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“</a:t>
            </a:r>
            <a:r>
              <a:rPr lang="en-US" altLang="ja-JP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private</a:t>
            </a:r>
            <a:r>
              <a:rPr lang="ja-JP" altLang="en-US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”</a:t>
            </a:r>
            <a:r>
              <a:rPr lang="en-US" altLang="ja-JP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 practice just like in the </a:t>
            </a:r>
            <a:r>
              <a:rPr lang="en-US" altLang="ja-JP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US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Symbol" pitchFamily="18" charset="2"/>
              <a:buNone/>
              <a:defRPr/>
            </a:pPr>
            <a:endParaRPr lang="en-US" altLang="ja-JP" sz="3200" dirty="0" smtClean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/>
            </a:pPr>
            <a:r>
              <a:rPr lang="en-US" altLang="ja-JP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Some </a:t>
            </a:r>
            <a:r>
              <a:rPr lang="en-US" altLang="ja-JP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in other practice settings, such as clinics, community health </a:t>
            </a:r>
            <a:r>
              <a:rPr lang="en-US" altLang="ja-JP" sz="3200" dirty="0" err="1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centres</a:t>
            </a:r>
            <a:r>
              <a:rPr lang="en-US" altLang="ja-JP" sz="32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, and group </a:t>
            </a:r>
            <a:r>
              <a:rPr lang="en-US" altLang="ja-JP" sz="3200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practices</a:t>
            </a:r>
            <a:endParaRPr lang="en-US" altLang="ja-JP" sz="32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514350" indent="-51435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lang="en-US" dirty="0">
              <a:latin typeface="Verdana" charset="0"/>
              <a:ea typeface="+mn-ea"/>
              <a:cs typeface="+mn-cs"/>
            </a:endParaRPr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0" y="679450"/>
            <a:ext cx="827563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lnSpc>
                <a:spcPct val="120000"/>
              </a:lnSpc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4000" b="1">
                <a:solidFill>
                  <a:srgbClr val="000000"/>
                </a:solidFill>
              </a:rPr>
              <a:t>Where do doctors work? </a:t>
            </a:r>
          </a:p>
        </p:txBody>
      </p:sp>
    </p:spTree>
    <p:extLst>
      <p:ext uri="{BB962C8B-B14F-4D97-AF65-F5344CB8AC3E}">
        <p14:creationId xmlns:p14="http://schemas.microsoft.com/office/powerpoint/2010/main" val="254537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Calibri" charset="0"/>
              </a:rPr>
              <a:t>Private practice = FFS</a:t>
            </a:r>
          </a:p>
          <a:p>
            <a:pPr eaLnBrk="1" hangingPunct="1">
              <a:spcBef>
                <a:spcPct val="0"/>
              </a:spcBef>
              <a:buClr>
                <a:srgbClr val="FF1969"/>
              </a:buClr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Calibri" charset="0"/>
              </a:rPr>
              <a:t>Group practice = alternative payment schemes (salary, blended payment)</a:t>
            </a:r>
            <a:endParaRPr lang="en-US" sz="2800" b="1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  <a:buClr>
                <a:srgbClr val="FF1969"/>
              </a:buClr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  <a:buClr>
                <a:srgbClr val="FF1969"/>
              </a:buClr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Calibri" charset="0"/>
              </a:rPr>
              <a:t>Fee schedules negotiated between each provincial/territorial government and medical associations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32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200">
              <a:latin typeface="Calibri" charset="0"/>
            </a:endParaRP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0" y="777875"/>
            <a:ext cx="8286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4000" b="1">
                <a:solidFill>
                  <a:srgbClr val="000000"/>
                </a:solidFill>
              </a:rPr>
              <a:t>How are doctors paid?</a:t>
            </a:r>
          </a:p>
        </p:txBody>
      </p:sp>
    </p:spTree>
    <p:extLst>
      <p:ext uri="{BB962C8B-B14F-4D97-AF65-F5344CB8AC3E}">
        <p14:creationId xmlns:p14="http://schemas.microsoft.com/office/powerpoint/2010/main" val="153925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2"/>
          <p:cNvSpPr>
            <a:spLocks noGrp="1"/>
          </p:cNvSpPr>
          <p:nvPr>
            <p:ph idx="4294967295"/>
          </p:nvPr>
        </p:nvSpPr>
        <p:spPr>
          <a:xfrm>
            <a:off x="0" y="1827213"/>
            <a:ext cx="9144000" cy="4114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196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Mostly through global budgets, though some are experimenting with Activity-based Funding (ABF), the Canadian version of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PPS/DRGs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srgbClr val="FF1969"/>
              </a:buClr>
              <a:buFont typeface="Wingdings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  </a:t>
            </a:r>
            <a:endParaRPr lang="en-US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marL="423863" indent="-51435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Calibri" charset="0"/>
              <a:ea typeface="+mn-ea"/>
              <a:cs typeface="+mn-cs"/>
            </a:endParaRPr>
          </a:p>
        </p:txBody>
      </p:sp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0" y="679450"/>
            <a:ext cx="860425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defTabSz="914400" eaLnBrk="1" hangingPunct="1">
              <a:lnSpc>
                <a:spcPct val="120000"/>
              </a:lnSpc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4000" b="1">
                <a:solidFill>
                  <a:srgbClr val="000000"/>
                </a:solidFill>
              </a:rPr>
              <a:t>How are hospitals paid?</a:t>
            </a:r>
          </a:p>
        </p:txBody>
      </p:sp>
    </p:spTree>
    <p:extLst>
      <p:ext uri="{BB962C8B-B14F-4D97-AF65-F5344CB8AC3E}">
        <p14:creationId xmlns:p14="http://schemas.microsoft.com/office/powerpoint/2010/main" val="337705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</TotalTime>
  <Words>520</Words>
  <Application>Microsoft Macintosh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International Health Systems:   Models for the U.S.</vt:lpstr>
      <vt:lpstr>PowerPoint Presentation</vt:lpstr>
      <vt:lpstr>How to describe Canada’s health care system in one sentence?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Single Payer Benefits #1</vt:lpstr>
      <vt:lpstr>Single Payer Benefits #2</vt:lpstr>
      <vt:lpstr>Single Payer Benefits #3</vt:lpstr>
      <vt:lpstr>Single Payer Benefits #4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Palmer</dc:creator>
  <cp:lastModifiedBy>Karen Palmer</cp:lastModifiedBy>
  <cp:revision>6</cp:revision>
  <dcterms:created xsi:type="dcterms:W3CDTF">2013-10-30T00:25:30Z</dcterms:created>
  <dcterms:modified xsi:type="dcterms:W3CDTF">2013-10-30T01:01:56Z</dcterms:modified>
</cp:coreProperties>
</file>