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charts/chart9.xml" ContentType="application/vnd.openxmlformats-officedocument.drawingml.chart+xml"/>
  <Override PartName="/ppt/theme/themeOverride7.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8.xml" ContentType="application/vnd.openxmlformats-officedocument.themeOverride+xml"/>
  <Override PartName="/ppt/charts/chart13.xml" ContentType="application/vnd.openxmlformats-officedocument.drawingml.chart+xml"/>
  <Override PartName="/ppt/theme/themeOverride9.xml" ContentType="application/vnd.openxmlformats-officedocument.themeOverride+xml"/>
  <Override PartName="/ppt/charts/chart14.xml" ContentType="application/vnd.openxmlformats-officedocument.drawingml.chart+xml"/>
  <Override PartName="/ppt/theme/themeOverride10.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90" r:id="rId1"/>
  </p:sldMasterIdLst>
  <p:notesMasterIdLst>
    <p:notesMasterId r:id="rId59"/>
  </p:notesMasterIdLst>
  <p:handoutMasterIdLst>
    <p:handoutMasterId r:id="rId60"/>
  </p:handoutMasterIdLst>
  <p:sldIdLst>
    <p:sldId id="256" r:id="rId2"/>
    <p:sldId id="433" r:id="rId3"/>
    <p:sldId id="428" r:id="rId4"/>
    <p:sldId id="435" r:id="rId5"/>
    <p:sldId id="429" r:id="rId6"/>
    <p:sldId id="400" r:id="rId7"/>
    <p:sldId id="419" r:id="rId8"/>
    <p:sldId id="420" r:id="rId9"/>
    <p:sldId id="432" r:id="rId10"/>
    <p:sldId id="422" r:id="rId11"/>
    <p:sldId id="423" r:id="rId12"/>
    <p:sldId id="343" r:id="rId13"/>
    <p:sldId id="344" r:id="rId14"/>
    <p:sldId id="347" r:id="rId15"/>
    <p:sldId id="430" r:id="rId16"/>
    <p:sldId id="434" r:id="rId17"/>
    <p:sldId id="398" r:id="rId18"/>
    <p:sldId id="387" r:id="rId19"/>
    <p:sldId id="417" r:id="rId20"/>
    <p:sldId id="390" r:id="rId21"/>
    <p:sldId id="439" r:id="rId22"/>
    <p:sldId id="404" r:id="rId23"/>
    <p:sldId id="405" r:id="rId24"/>
    <p:sldId id="406" r:id="rId25"/>
    <p:sldId id="307" r:id="rId26"/>
    <p:sldId id="407" r:id="rId27"/>
    <p:sldId id="408" r:id="rId28"/>
    <p:sldId id="409" r:id="rId29"/>
    <p:sldId id="410" r:id="rId30"/>
    <p:sldId id="380" r:id="rId31"/>
    <p:sldId id="381" r:id="rId32"/>
    <p:sldId id="396" r:id="rId33"/>
    <p:sldId id="394" r:id="rId34"/>
    <p:sldId id="309" r:id="rId35"/>
    <p:sldId id="418" r:id="rId36"/>
    <p:sldId id="392" r:id="rId37"/>
    <p:sldId id="299" r:id="rId38"/>
    <p:sldId id="436" r:id="rId39"/>
    <p:sldId id="393" r:id="rId40"/>
    <p:sldId id="328" r:id="rId41"/>
    <p:sldId id="337" r:id="rId42"/>
    <p:sldId id="338" r:id="rId43"/>
    <p:sldId id="339" r:id="rId44"/>
    <p:sldId id="340" r:id="rId45"/>
    <p:sldId id="424" r:id="rId46"/>
    <p:sldId id="438" r:id="rId47"/>
    <p:sldId id="437" r:id="rId48"/>
    <p:sldId id="411" r:id="rId49"/>
    <p:sldId id="412" r:id="rId50"/>
    <p:sldId id="427" r:id="rId51"/>
    <p:sldId id="414" r:id="rId52"/>
    <p:sldId id="397" r:id="rId53"/>
    <p:sldId id="371" r:id="rId54"/>
    <p:sldId id="415" r:id="rId55"/>
    <p:sldId id="416" r:id="rId56"/>
    <p:sldId id="426" r:id="rId57"/>
    <p:sldId id="440" r:id="rId5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872" y="-104"/>
      </p:cViewPr>
      <p:guideLst>
        <p:guide orient="horz" pos="2160"/>
        <p:guide pos="2880"/>
      </p:guideLst>
    </p:cSldViewPr>
  </p:slideViewPr>
  <p:notesTextViewPr>
    <p:cViewPr>
      <p:scale>
        <a:sx n="100" d="100"/>
        <a:sy n="100" d="100"/>
      </p:scale>
      <p:origin x="0" y="0"/>
    </p:cViewPr>
  </p:notesTextViewPr>
  <p:sorterViewPr>
    <p:cViewPr>
      <p:scale>
        <a:sx n="89" d="100"/>
        <a:sy n="89" d="100"/>
      </p:scale>
      <p:origin x="0" y="2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539110270278"/>
          <c:y val="0.0843765477086865"/>
          <c:w val="0.814914794076739"/>
          <c:h val="0.635216689282507"/>
        </c:manualLayout>
      </c:layout>
      <c:barChart>
        <c:barDir val="col"/>
        <c:grouping val="stacked"/>
        <c:varyColors val="0"/>
        <c:ser>
          <c:idx val="0"/>
          <c:order val="0"/>
          <c:tx>
            <c:strRef>
              <c:f>Sheet1!$B$1</c:f>
              <c:strCache>
                <c:ptCount val="1"/>
                <c:pt idx="0">
                  <c:v>Total</c:v>
                </c:pt>
              </c:strCache>
            </c:strRef>
          </c:tx>
          <c:spPr>
            <a:solidFill>
              <a:schemeClr val="accent1">
                <a:lumMod val="50000"/>
              </a:schemeClr>
            </a:solidFill>
            <a:ln>
              <a:solidFill>
                <a:schemeClr val="bg1"/>
              </a:solidFill>
            </a:ln>
            <a:effectLst>
              <a:outerShdw blurRad="50800" dist="38100" dir="2700000" algn="tl" rotWithShape="0">
                <a:prstClr val="black">
                  <a:alpha val="40000"/>
                </a:prstClr>
              </a:outerShdw>
            </a:effectLst>
          </c:spPr>
          <c:invertIfNegative val="0"/>
          <c:dLbls>
            <c:txPr>
              <a:bodyPr rot="0" vert="horz" anchor="t" anchorCtr="0"/>
              <a:lstStyle/>
              <a:p>
                <a:pPr>
                  <a:defRPr sz="1400">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Sheet1!$B$2:$B$10</c:f>
              <c:numCache>
                <c:formatCode>_("$"* #,##0_);_("$"* \(#,##0\);_("$"* "-"??_);_(@_)</c:formatCode>
                <c:ptCount val="9"/>
                <c:pt idx="0">
                  <c:v>2940.0</c:v>
                </c:pt>
                <c:pt idx="1">
                  <c:v>3280.0</c:v>
                </c:pt>
                <c:pt idx="2">
                  <c:v>3140.0</c:v>
                </c:pt>
                <c:pt idx="3">
                  <c:v>3970.0</c:v>
                </c:pt>
                <c:pt idx="4">
                  <c:v>4350.0</c:v>
                </c:pt>
                <c:pt idx="5">
                  <c:v>4780.0</c:v>
                </c:pt>
                <c:pt idx="6">
                  <c:v>4970.0</c:v>
                </c:pt>
                <c:pt idx="7">
                  <c:v>5640.0</c:v>
                </c:pt>
              </c:numCache>
            </c:numRef>
          </c:val>
        </c:ser>
        <c:ser>
          <c:idx val="1"/>
          <c:order val="1"/>
          <c:tx>
            <c:strRef>
              <c:f>Sheet1!$C$1</c:f>
              <c:strCache>
                <c:ptCount val="1"/>
                <c:pt idx="0">
                  <c:v>US Public</c:v>
                </c:pt>
              </c:strCache>
            </c:strRef>
          </c:tx>
          <c:spPr>
            <a:solidFill>
              <a:srgbClr val="0000FF"/>
            </a:solidFill>
            <a:ln>
              <a:solidFill>
                <a:srgbClr val="EBF1DD"/>
              </a:solidFill>
            </a:ln>
          </c:spPr>
          <c:invertIfNegative val="0"/>
          <c:dLbls>
            <c:dLbl>
              <c:idx val="8"/>
              <c:layout>
                <c:manualLayout>
                  <c:x val="-0.00302986203392014"/>
                  <c:y val="-0.158525635089047"/>
                </c:manualLayout>
              </c:layout>
              <c:showLegendKey val="0"/>
              <c:showVal val="1"/>
              <c:showCatName val="0"/>
              <c:showSerName val="0"/>
              <c:showPercent val="0"/>
              <c:showBubbleSize val="0"/>
            </c:dLbl>
            <c:txPr>
              <a:bodyPr/>
              <a:lstStyle/>
              <a:p>
                <a:pPr>
                  <a:defRPr sz="1400">
                    <a:solidFill>
                      <a:srgbClr val="EBF1DD"/>
                    </a:solidFill>
                    <a:latin typeface="Franklin Gothic Book"/>
                    <a:cs typeface="Franklin Gothic Book"/>
                  </a:defRPr>
                </a:pPr>
                <a:endParaRPr lang="en-US"/>
              </a:p>
            </c:txPr>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Sheet1!$C$2:$C$10</c:f>
              <c:numCache>
                <c:formatCode>General</c:formatCode>
                <c:ptCount val="9"/>
                <c:pt idx="8" formatCode="_(&quot;$&quot;* #,##0_);_(&quot;$&quot;* \(#,##0\);_(&quot;$&quot;* &quot;-&quot;??_);_(@_)">
                  <c:v>5749.0</c:v>
                </c:pt>
              </c:numCache>
            </c:numRef>
          </c:val>
        </c:ser>
        <c:ser>
          <c:idx val="2"/>
          <c:order val="2"/>
          <c:tx>
            <c:strRef>
              <c:f>Sheet1!$D$1</c:f>
              <c:strCache>
                <c:ptCount val="1"/>
                <c:pt idx="0">
                  <c:v>US Private</c:v>
                </c:pt>
              </c:strCache>
            </c:strRef>
          </c:tx>
          <c:spPr>
            <a:solidFill>
              <a:srgbClr val="800000"/>
            </a:solidFill>
            <a:ln>
              <a:solidFill>
                <a:srgbClr val="EBF1DD"/>
              </a:solidFill>
            </a:ln>
          </c:spPr>
          <c:invertIfNegative val="0"/>
          <c:dLbls>
            <c:txPr>
              <a:bodyPr/>
              <a:lstStyle/>
              <a:p>
                <a:pPr>
                  <a:defRPr sz="1400">
                    <a:solidFill>
                      <a:schemeClr val="bg1"/>
                    </a:solidFill>
                    <a:latin typeface="Franklin Gothic Book"/>
                    <a:cs typeface="Franklin Gothic Book"/>
                  </a:defRPr>
                </a:pPr>
                <a:endParaRPr lang="en-US"/>
              </a:p>
            </c:txPr>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Sheet1!$D$2:$D$10</c:f>
              <c:numCache>
                <c:formatCode>General</c:formatCode>
                <c:ptCount val="9"/>
                <c:pt idx="8" formatCode="_(&quot;$&quot;* #,##0_);_(&quot;$&quot;* \(#,##0\);_(&quot;$&quot;* &quot;-&quot;??_);_(@_)">
                  <c:v>3201.0</c:v>
                </c:pt>
              </c:numCache>
            </c:numRef>
          </c:val>
        </c:ser>
        <c:dLbls>
          <c:showLegendKey val="0"/>
          <c:showVal val="0"/>
          <c:showCatName val="0"/>
          <c:showSerName val="0"/>
          <c:showPercent val="0"/>
          <c:showBubbleSize val="0"/>
        </c:dLbls>
        <c:gapWidth val="32"/>
        <c:overlap val="100"/>
        <c:axId val="-2129793224"/>
        <c:axId val="-2129790104"/>
      </c:barChart>
      <c:catAx>
        <c:axId val="-2129793224"/>
        <c:scaling>
          <c:orientation val="minMax"/>
        </c:scaling>
        <c:delete val="0"/>
        <c:axPos val="b"/>
        <c:majorTickMark val="out"/>
        <c:minorTickMark val="none"/>
        <c:tickLblPos val="nextTo"/>
        <c:txPr>
          <a:bodyPr/>
          <a:lstStyle/>
          <a:p>
            <a:pPr>
              <a:defRPr>
                <a:latin typeface="Franklin Gothic Book"/>
                <a:cs typeface="Franklin Gothic Book"/>
              </a:defRPr>
            </a:pPr>
            <a:endParaRPr lang="en-US"/>
          </a:p>
        </c:txPr>
        <c:crossAx val="-2129790104"/>
        <c:crosses val="autoZero"/>
        <c:auto val="1"/>
        <c:lblAlgn val="ctr"/>
        <c:lblOffset val="100"/>
        <c:noMultiLvlLbl val="0"/>
      </c:catAx>
      <c:valAx>
        <c:axId val="-2129790104"/>
        <c:scaling>
          <c:orientation val="minMax"/>
          <c:max val="10000.0"/>
        </c:scaling>
        <c:delete val="0"/>
        <c:axPos val="l"/>
        <c:majorGridlines>
          <c:spPr>
            <a:ln>
              <a:solidFill>
                <a:srgbClr val="003300"/>
              </a:solidFill>
              <a:prstDash val="sysDot"/>
            </a:ln>
          </c:spPr>
        </c:majorGridlines>
        <c:numFmt formatCode="_(&quot;$&quot;* #,##0_);_(&quot;$&quot;* \(#,##0\);_(&quot;$&quot;* &quot;-&quot;??_);_(@_)" sourceLinked="1"/>
        <c:majorTickMark val="out"/>
        <c:minorTickMark val="none"/>
        <c:tickLblPos val="nextTo"/>
        <c:txPr>
          <a:bodyPr/>
          <a:lstStyle/>
          <a:p>
            <a:pPr>
              <a:defRPr>
                <a:latin typeface="Franklin Gothic Book"/>
                <a:cs typeface="Franklin Gothic Book"/>
              </a:defRPr>
            </a:pPr>
            <a:endParaRPr lang="en-US"/>
          </a:p>
        </c:txPr>
        <c:crossAx val="-2129793224"/>
        <c:crosses val="autoZero"/>
        <c:crossBetween val="between"/>
        <c:majorUnit val="2000.0"/>
      </c:valAx>
      <c:spPr>
        <a:solidFill>
          <a:schemeClr val="bg1"/>
        </a:solidFill>
        <a:ln>
          <a:solidFill>
            <a:schemeClr val="tx1"/>
          </a:solidFill>
        </a:ln>
        <a:effectLst>
          <a:outerShdw blurRad="50800" dist="38100" dir="2700000" algn="tl" rotWithShape="0">
            <a:prstClr val="black">
              <a:alpha val="40000"/>
            </a:prstClr>
          </a:outerShdw>
        </a:effectLst>
      </c:spPr>
    </c:plotArea>
    <c:legend>
      <c:legendPos val="b"/>
      <c:layout>
        <c:manualLayout>
          <c:xMode val="edge"/>
          <c:yMode val="edge"/>
          <c:x val="0.256896514704374"/>
          <c:y val="0.84036199238453"/>
          <c:w val="0.487721901608213"/>
          <c:h val="0.13950970952647"/>
        </c:manualLayout>
      </c:layout>
      <c:overlay val="0"/>
      <c:txPr>
        <a:bodyPr/>
        <a:lstStyle/>
        <a:p>
          <a:pPr>
            <a:defRPr>
              <a:latin typeface="Franklin Gothic Book"/>
              <a:cs typeface="Franklin Gothic Book"/>
            </a:defRPr>
          </a:pPr>
          <a:endParaRPr lang="en-US"/>
        </a:p>
      </c:txPr>
    </c:legend>
    <c:plotVisOnly val="1"/>
    <c:dispBlanksAs val="gap"/>
    <c:showDLblsOverMax val="0"/>
  </c:chart>
  <c:txPr>
    <a:bodyPr/>
    <a:lstStyle/>
    <a:p>
      <a:pPr>
        <a:defRPr sz="2000">
          <a:latin typeface="Franklin Gothic Medium"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Top Scoring Physicians</c:v>
                </c:pt>
              </c:strCache>
            </c:strRef>
          </c:tx>
          <c:spPr>
            <a:solidFill>
              <a:schemeClr val="accent1">
                <a:lumMod val="50000"/>
              </a:schemeClr>
            </a:solidFill>
            <a:ln>
              <a:solidFill>
                <a:srgbClr val="003300"/>
              </a:solidFill>
            </a:ln>
          </c:spPr>
          <c:invertIfNegative val="0"/>
          <c:dLbls>
            <c:dLbl>
              <c:idx val="1"/>
              <c:layout>
                <c:manualLayout>
                  <c:x val="0.0"/>
                  <c:y val="0.0120204901474868"/>
                </c:manualLayout>
              </c:layout>
              <c:numFmt formatCode="0%" sourceLinked="0"/>
              <c:spPr/>
              <c:txPr>
                <a:bodyPr/>
                <a:lstStyle/>
                <a:p>
                  <a:pPr>
                    <a:defRPr>
                      <a:solidFill>
                        <a:schemeClr val="tx1"/>
                      </a:solidFill>
                      <a:latin typeface="Franklin Gothic Book"/>
                      <a:cs typeface="Franklin Gothic Book"/>
                    </a:defRPr>
                  </a:pPr>
                  <a:endParaRPr lang="en-US"/>
                </a:p>
              </c:txPr>
              <c:dLblPos val="outEnd"/>
              <c:showLegendKey val="0"/>
              <c:showVal val="1"/>
              <c:showCatName val="0"/>
              <c:showSerName val="0"/>
              <c:showPercent val="0"/>
              <c:showBubbleSize val="0"/>
            </c:dLbl>
            <c:numFmt formatCode="0%" sourceLinked="0"/>
            <c:txPr>
              <a:bodyPr/>
              <a:lstStyle/>
              <a:p>
                <a:pPr>
                  <a:defRPr>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Sheet1!$A$2:$A$5</c:f>
              <c:strCache>
                <c:ptCount val="4"/>
                <c:pt idx="0">
                  <c:v>Minority</c:v>
                </c:pt>
                <c:pt idx="1">
                  <c:v>Non-English Speakers</c:v>
                </c:pt>
                <c:pt idx="2">
                  <c:v>Uninsured / Medicaid</c:v>
                </c:pt>
                <c:pt idx="3">
                  <c:v>Infrequent Visits</c:v>
                </c:pt>
              </c:strCache>
            </c:strRef>
          </c:cat>
          <c:val>
            <c:numRef>
              <c:f>Sheet1!$B$2:$B$5</c:f>
              <c:numCache>
                <c:formatCode>0.00%</c:formatCode>
                <c:ptCount val="4"/>
                <c:pt idx="0">
                  <c:v>0.137</c:v>
                </c:pt>
                <c:pt idx="1">
                  <c:v>0.032</c:v>
                </c:pt>
                <c:pt idx="2">
                  <c:v>0.096</c:v>
                </c:pt>
                <c:pt idx="3" formatCode="0%">
                  <c:v>0.29</c:v>
                </c:pt>
              </c:numCache>
            </c:numRef>
          </c:val>
        </c:ser>
        <c:ser>
          <c:idx val="1"/>
          <c:order val="1"/>
          <c:tx>
            <c:strRef>
              <c:f>Sheet1!$C$1</c:f>
              <c:strCache>
                <c:ptCount val="1"/>
                <c:pt idx="0">
                  <c:v>Bottom Scoring Physicians</c:v>
                </c:pt>
              </c:strCache>
            </c:strRef>
          </c:tx>
          <c:spPr>
            <a:solidFill>
              <a:srgbClr val="800000"/>
            </a:solidFill>
            <a:ln>
              <a:solidFill>
                <a:srgbClr val="003300"/>
              </a:solidFill>
            </a:ln>
          </c:spPr>
          <c:invertIfNegative val="0"/>
          <c:dLbls>
            <c:numFmt formatCode="0%" sourceLinked="0"/>
            <c:txPr>
              <a:bodyPr/>
              <a:lstStyle/>
              <a:p>
                <a:pPr>
                  <a:defRPr>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Sheet1!$A$2:$A$5</c:f>
              <c:strCache>
                <c:ptCount val="4"/>
                <c:pt idx="0">
                  <c:v>Minority</c:v>
                </c:pt>
                <c:pt idx="1">
                  <c:v>Non-English Speakers</c:v>
                </c:pt>
                <c:pt idx="2">
                  <c:v>Uninsured / Medicaid</c:v>
                </c:pt>
                <c:pt idx="3">
                  <c:v>Infrequent Visits</c:v>
                </c:pt>
              </c:strCache>
            </c:strRef>
          </c:cat>
          <c:val>
            <c:numRef>
              <c:f>Sheet1!$C$2:$C$5</c:f>
              <c:numCache>
                <c:formatCode>0.00%</c:formatCode>
                <c:ptCount val="4"/>
                <c:pt idx="0">
                  <c:v>0.256</c:v>
                </c:pt>
                <c:pt idx="1">
                  <c:v>0.102</c:v>
                </c:pt>
                <c:pt idx="2">
                  <c:v>0.172</c:v>
                </c:pt>
                <c:pt idx="3">
                  <c:v>0.382</c:v>
                </c:pt>
              </c:numCache>
            </c:numRef>
          </c:val>
        </c:ser>
        <c:dLbls>
          <c:showLegendKey val="0"/>
          <c:showVal val="0"/>
          <c:showCatName val="0"/>
          <c:showSerName val="0"/>
          <c:showPercent val="0"/>
          <c:showBubbleSize val="0"/>
        </c:dLbls>
        <c:gapWidth val="53"/>
        <c:axId val="-2124340104"/>
        <c:axId val="2099613944"/>
      </c:barChart>
      <c:catAx>
        <c:axId val="-2124340104"/>
        <c:scaling>
          <c:orientation val="minMax"/>
        </c:scaling>
        <c:delete val="0"/>
        <c:axPos val="b"/>
        <c:majorTickMark val="out"/>
        <c:minorTickMark val="none"/>
        <c:tickLblPos val="nextTo"/>
        <c:txPr>
          <a:bodyPr/>
          <a:lstStyle/>
          <a:p>
            <a:pPr>
              <a:defRPr>
                <a:latin typeface="Franklin Gothic Book"/>
                <a:cs typeface="Franklin Gothic Book"/>
              </a:defRPr>
            </a:pPr>
            <a:endParaRPr lang="en-US"/>
          </a:p>
        </c:txPr>
        <c:crossAx val="2099613944"/>
        <c:crosses val="autoZero"/>
        <c:auto val="1"/>
        <c:lblAlgn val="ctr"/>
        <c:lblOffset val="100"/>
        <c:noMultiLvlLbl val="0"/>
      </c:catAx>
      <c:valAx>
        <c:axId val="2099613944"/>
        <c:scaling>
          <c:orientation val="minMax"/>
          <c:max val="0.4"/>
        </c:scaling>
        <c:delete val="0"/>
        <c:axPos val="l"/>
        <c:majorGridlines>
          <c:spPr>
            <a:ln>
              <a:prstDash val="sysDot"/>
            </a:ln>
          </c:spPr>
        </c:majorGridlines>
        <c:numFmt formatCode="0%" sourceLinked="0"/>
        <c:majorTickMark val="out"/>
        <c:minorTickMark val="none"/>
        <c:tickLblPos val="nextTo"/>
        <c:txPr>
          <a:bodyPr/>
          <a:lstStyle/>
          <a:p>
            <a:pPr>
              <a:defRPr>
                <a:latin typeface="Franklin Gothic Book"/>
                <a:cs typeface="Franklin Gothic Book"/>
              </a:defRPr>
            </a:pPr>
            <a:endParaRPr lang="en-US"/>
          </a:p>
        </c:txPr>
        <c:crossAx val="-2124340104"/>
        <c:crosses val="autoZero"/>
        <c:crossBetween val="between"/>
        <c:majorUnit val="0.1"/>
      </c:valAx>
      <c:spPr>
        <a:solidFill>
          <a:schemeClr val="bg1"/>
        </a:solidFill>
        <a:ln>
          <a:solidFill>
            <a:schemeClr val="tx1"/>
          </a:solidFill>
        </a:ln>
      </c:spPr>
    </c:plotArea>
    <c:legend>
      <c:legendPos val="b"/>
      <c:layout>
        <c:manualLayout>
          <c:xMode val="edge"/>
          <c:yMode val="edge"/>
          <c:x val="0.0917593689295197"/>
          <c:y val="0.876351047132489"/>
          <c:w val="0.816481146292095"/>
          <c:h val="0.0828678175142822"/>
        </c:manualLayout>
      </c:layout>
      <c:overlay val="0"/>
      <c:txPr>
        <a:bodyPr/>
        <a:lstStyle/>
        <a:p>
          <a:pPr>
            <a:defRPr>
              <a:latin typeface="Franklin Gothic Book"/>
              <a:cs typeface="Franklin Gothic Book"/>
            </a:defRPr>
          </a:pPr>
          <a:endParaRPr lang="en-US"/>
        </a:p>
      </c:txPr>
    </c:legend>
    <c:plotVisOnly val="1"/>
    <c:dispBlanksAs val="gap"/>
    <c:showDLblsOverMax val="0"/>
  </c:chart>
  <c:txPr>
    <a:bodyPr/>
    <a:lstStyle/>
    <a:p>
      <a:pPr>
        <a:defRPr sz="2000">
          <a:latin typeface="Franklin Gothic Medium"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861623945273854"/>
          <c:y val="0.0340282030868896"/>
          <c:w val="0.893977475817034"/>
          <c:h val="0.732565484727027"/>
        </c:manualLayout>
      </c:layout>
      <c:barChart>
        <c:barDir val="col"/>
        <c:grouping val="clustered"/>
        <c:varyColors val="0"/>
        <c:ser>
          <c:idx val="0"/>
          <c:order val="0"/>
          <c:tx>
            <c:strRef>
              <c:f>Sheet1!$B$1</c:f>
              <c:strCache>
                <c:ptCount val="1"/>
                <c:pt idx="0">
                  <c:v>P4P Hospitals</c:v>
                </c:pt>
              </c:strCache>
            </c:strRef>
          </c:tx>
          <c:spPr>
            <a:solidFill>
              <a:srgbClr val="800000"/>
            </a:solidFill>
            <a:ln>
              <a:solidFill>
                <a:srgbClr val="003300"/>
              </a:solidFill>
            </a:ln>
          </c:spPr>
          <c:invertIfNegative val="0"/>
          <c:dLbls>
            <c:dLbl>
              <c:idx val="3"/>
              <c:layout>
                <c:manualLayout>
                  <c:x val="0.0"/>
                  <c:y val="0.0568334203933948"/>
                </c:manualLayout>
              </c:layout>
              <c:dLblPos val="outEnd"/>
              <c:showLegendKey val="0"/>
              <c:showVal val="1"/>
              <c:showCatName val="0"/>
              <c:showSerName val="0"/>
              <c:showPercent val="0"/>
              <c:showBubbleSize val="0"/>
            </c:dLbl>
            <c:txPr>
              <a:bodyPr/>
              <a:lstStyle/>
              <a:p>
                <a:pPr>
                  <a:defRPr sz="1400">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Sheet1!$A$2:$A$6</c:f>
              <c:strCache>
                <c:ptCount val="5"/>
                <c:pt idx="0">
                  <c:v>CHF</c:v>
                </c:pt>
                <c:pt idx="1">
                  <c:v>AMI</c:v>
                </c:pt>
                <c:pt idx="2">
                  <c:v>Pneumonia</c:v>
                </c:pt>
                <c:pt idx="3">
                  <c:v>CABG</c:v>
                </c:pt>
                <c:pt idx="4">
                  <c:v>All Conditions</c:v>
                </c:pt>
              </c:strCache>
            </c:strRef>
          </c:cat>
          <c:val>
            <c:numRef>
              <c:f>Sheet1!$B$2:$B$6</c:f>
              <c:numCache>
                <c:formatCode>0.00%</c:formatCode>
                <c:ptCount val="5"/>
                <c:pt idx="0">
                  <c:v>0.0045</c:v>
                </c:pt>
                <c:pt idx="1">
                  <c:v>-0.0165</c:v>
                </c:pt>
                <c:pt idx="2">
                  <c:v>-0.0116</c:v>
                </c:pt>
                <c:pt idx="3">
                  <c:v>0.0021</c:v>
                </c:pt>
                <c:pt idx="4">
                  <c:v>-0.0051</c:v>
                </c:pt>
              </c:numCache>
            </c:numRef>
          </c:val>
        </c:ser>
        <c:ser>
          <c:idx val="1"/>
          <c:order val="1"/>
          <c:tx>
            <c:strRef>
              <c:f>Sheet1!$C$1</c:f>
              <c:strCache>
                <c:ptCount val="1"/>
                <c:pt idx="0">
                  <c:v>Control Hospitals</c:v>
                </c:pt>
              </c:strCache>
            </c:strRef>
          </c:tx>
          <c:spPr>
            <a:solidFill>
              <a:srgbClr val="005148"/>
            </a:solidFill>
          </c:spPr>
          <c:invertIfNegative val="0"/>
          <c:dLbls>
            <c:txPr>
              <a:bodyPr/>
              <a:lstStyle/>
              <a:p>
                <a:pPr>
                  <a:defRPr sz="1400">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Sheet1!$A$2:$A$6</c:f>
              <c:strCache>
                <c:ptCount val="5"/>
                <c:pt idx="0">
                  <c:v>CHF</c:v>
                </c:pt>
                <c:pt idx="1">
                  <c:v>AMI</c:v>
                </c:pt>
                <c:pt idx="2">
                  <c:v>Pneumonia</c:v>
                </c:pt>
                <c:pt idx="3">
                  <c:v>CABG</c:v>
                </c:pt>
                <c:pt idx="4">
                  <c:v>All Conditions</c:v>
                </c:pt>
              </c:strCache>
            </c:strRef>
          </c:cat>
          <c:val>
            <c:numRef>
              <c:f>Sheet1!$C$2:$C$6</c:f>
              <c:numCache>
                <c:formatCode>0.00%</c:formatCode>
                <c:ptCount val="5"/>
                <c:pt idx="0">
                  <c:v>0.0031</c:v>
                </c:pt>
                <c:pt idx="1">
                  <c:v>-0.0158</c:v>
                </c:pt>
                <c:pt idx="2">
                  <c:v>-0.0128</c:v>
                </c:pt>
                <c:pt idx="3">
                  <c:v>-0.0028</c:v>
                </c:pt>
                <c:pt idx="4">
                  <c:v>-0.0066</c:v>
                </c:pt>
              </c:numCache>
            </c:numRef>
          </c:val>
        </c:ser>
        <c:dLbls>
          <c:showLegendKey val="0"/>
          <c:showVal val="0"/>
          <c:showCatName val="0"/>
          <c:showSerName val="0"/>
          <c:showPercent val="0"/>
          <c:showBubbleSize val="0"/>
        </c:dLbls>
        <c:gapWidth val="50"/>
        <c:axId val="-2128920856"/>
        <c:axId val="-2128917640"/>
      </c:barChart>
      <c:catAx>
        <c:axId val="-2128920856"/>
        <c:scaling>
          <c:orientation val="minMax"/>
        </c:scaling>
        <c:delete val="0"/>
        <c:axPos val="b"/>
        <c:majorTickMark val="none"/>
        <c:minorTickMark val="none"/>
        <c:tickLblPos val="low"/>
        <c:spPr>
          <a:ln w="57150" cmpd="sng">
            <a:solidFill>
              <a:srgbClr val="060505"/>
            </a:solidFill>
          </a:ln>
        </c:spPr>
        <c:txPr>
          <a:bodyPr/>
          <a:lstStyle/>
          <a:p>
            <a:pPr>
              <a:defRPr sz="2000">
                <a:latin typeface="Franklin Gothic Book"/>
                <a:cs typeface="Franklin Gothic Book"/>
              </a:defRPr>
            </a:pPr>
            <a:endParaRPr lang="en-US"/>
          </a:p>
        </c:txPr>
        <c:crossAx val="-2128917640"/>
        <c:crosses val="autoZero"/>
        <c:auto val="1"/>
        <c:lblAlgn val="ctr"/>
        <c:lblOffset val="100"/>
        <c:noMultiLvlLbl val="0"/>
      </c:catAx>
      <c:valAx>
        <c:axId val="-2128917640"/>
        <c:scaling>
          <c:orientation val="minMax"/>
        </c:scaling>
        <c:delete val="0"/>
        <c:axPos val="l"/>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28920856"/>
        <c:crosses val="autoZero"/>
        <c:crossBetween val="between"/>
        <c:majorUnit val="0.01"/>
      </c:valAx>
      <c:spPr>
        <a:solidFill>
          <a:schemeClr val="bg1"/>
        </a:solidFill>
        <a:ln>
          <a:solidFill>
            <a:srgbClr val="003300"/>
          </a:solidFill>
        </a:ln>
        <a:effectLst>
          <a:outerShdw blurRad="50800" dist="38100" dir="2700000" algn="tl" rotWithShape="0">
            <a:prstClr val="black">
              <a:alpha val="40000"/>
            </a:prstClr>
          </a:outerShdw>
        </a:effectLst>
      </c:spPr>
    </c:plotArea>
    <c:legend>
      <c:legendPos val="b"/>
      <c:layout/>
      <c:overlay val="0"/>
      <c:txPr>
        <a:bodyPr/>
        <a:lstStyle/>
        <a:p>
          <a:pPr>
            <a:defRPr sz="2000">
              <a:latin typeface="Franklin Gothic Book"/>
              <a:cs typeface="Franklin Gothic Book"/>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741.0</c:v>
                </c:pt>
                <c:pt idx="1">
                  <c:v>186.0</c:v>
                </c:pt>
              </c:numCache>
            </c:numRef>
          </c:val>
        </c:ser>
        <c:dLbls>
          <c:showLegendKey val="0"/>
          <c:showVal val="0"/>
          <c:showCatName val="0"/>
          <c:showSerName val="0"/>
          <c:showPercent val="0"/>
          <c:showBubbleSize val="0"/>
        </c:dLbls>
        <c:gapWidth val="50"/>
        <c:overlap val="-5"/>
        <c:axId val="-2120329256"/>
        <c:axId val="-2116291624"/>
      </c:barChart>
      <c:catAx>
        <c:axId val="-2120329256"/>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6291624"/>
        <c:crosses val="autoZero"/>
        <c:auto val="1"/>
        <c:lblAlgn val="ctr"/>
        <c:lblOffset val="100"/>
        <c:noMultiLvlLbl val="0"/>
      </c:catAx>
      <c:valAx>
        <c:axId val="-2116291624"/>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20329256"/>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654.0</c:v>
                </c:pt>
                <c:pt idx="1">
                  <c:v>184.0</c:v>
                </c:pt>
              </c:numCache>
            </c:numRef>
          </c:val>
        </c:ser>
        <c:dLbls>
          <c:showLegendKey val="0"/>
          <c:showVal val="0"/>
          <c:showCatName val="0"/>
          <c:showSerName val="0"/>
          <c:showPercent val="0"/>
          <c:showBubbleSize val="0"/>
        </c:dLbls>
        <c:gapWidth val="50"/>
        <c:overlap val="-5"/>
        <c:axId val="-2123840712"/>
        <c:axId val="-2123837672"/>
      </c:barChart>
      <c:catAx>
        <c:axId val="-2123840712"/>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23837672"/>
        <c:crosses val="autoZero"/>
        <c:auto val="1"/>
        <c:lblAlgn val="ctr"/>
        <c:lblOffset val="100"/>
        <c:noMultiLvlLbl val="0"/>
      </c:catAx>
      <c:valAx>
        <c:axId val="-2123837672"/>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23840712"/>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3006.0</c:v>
                </c:pt>
                <c:pt idx="1">
                  <c:v>787.0</c:v>
                </c:pt>
              </c:numCache>
            </c:numRef>
          </c:val>
        </c:ser>
        <c:dLbls>
          <c:showLegendKey val="0"/>
          <c:showVal val="0"/>
          <c:showCatName val="0"/>
          <c:showSerName val="0"/>
          <c:showPercent val="0"/>
          <c:showBubbleSize val="0"/>
        </c:dLbls>
        <c:gapWidth val="50"/>
        <c:overlap val="-5"/>
        <c:axId val="-2123788168"/>
        <c:axId val="-2123785128"/>
      </c:barChart>
      <c:catAx>
        <c:axId val="-2123788168"/>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23785128"/>
        <c:crosses val="autoZero"/>
        <c:auto val="1"/>
        <c:lblAlgn val="ctr"/>
        <c:lblOffset val="100"/>
        <c:noMultiLvlLbl val="0"/>
      </c:catAx>
      <c:valAx>
        <c:axId val="-2123785128"/>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23788168"/>
        <c:crosses val="autoZero"/>
        <c:crossBetween val="between"/>
        <c:majorUnit val="1000.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Life Expectancy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Germany</c:v>
                </c:pt>
                <c:pt idx="2">
                  <c:v>Canada</c:v>
                </c:pt>
                <c:pt idx="3">
                  <c:v>UK</c:v>
                </c:pt>
                <c:pt idx="4">
                  <c:v>Sweden</c:v>
                </c:pt>
                <c:pt idx="5">
                  <c:v>France</c:v>
                </c:pt>
                <c:pt idx="6">
                  <c:v>Italy</c:v>
                </c:pt>
              </c:strCache>
            </c:strRef>
          </c:cat>
          <c:val>
            <c:numRef>
              <c:f>Sheet1!$B$2:$B$8</c:f>
              <c:numCache>
                <c:formatCode>0.0</c:formatCode>
                <c:ptCount val="7"/>
                <c:pt idx="0">
                  <c:v>78.7</c:v>
                </c:pt>
                <c:pt idx="1">
                  <c:v>80.8</c:v>
                </c:pt>
                <c:pt idx="2">
                  <c:v>81.0</c:v>
                </c:pt>
                <c:pt idx="3">
                  <c:v>81.1</c:v>
                </c:pt>
                <c:pt idx="4">
                  <c:v>81.9</c:v>
                </c:pt>
                <c:pt idx="5">
                  <c:v>82.2</c:v>
                </c:pt>
                <c:pt idx="6">
                  <c:v>82.7</c:v>
                </c:pt>
              </c:numCache>
            </c:numRef>
          </c:val>
        </c:ser>
        <c:dLbls>
          <c:showLegendKey val="0"/>
          <c:showVal val="0"/>
          <c:showCatName val="0"/>
          <c:showSerName val="0"/>
          <c:showPercent val="0"/>
          <c:showBubbleSize val="0"/>
        </c:dLbls>
        <c:gapWidth val="50"/>
        <c:overlap val="-5"/>
        <c:axId val="-2118002232"/>
        <c:axId val="-2117999240"/>
      </c:barChart>
      <c:catAx>
        <c:axId val="-2118002232"/>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999240"/>
        <c:crosses val="autoZero"/>
        <c:auto val="1"/>
        <c:lblAlgn val="ctr"/>
        <c:lblOffset val="100"/>
        <c:noMultiLvlLbl val="0"/>
      </c:catAx>
      <c:valAx>
        <c:axId val="-2117999240"/>
        <c:scaling>
          <c:orientation val="minMax"/>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18002232"/>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Decline in Preventable Deaths</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Japan</c:v>
                </c:pt>
                <c:pt idx="2">
                  <c:v>Canada</c:v>
                </c:pt>
                <c:pt idx="3">
                  <c:v>France</c:v>
                </c:pt>
                <c:pt idx="4">
                  <c:v>Italy</c:v>
                </c:pt>
                <c:pt idx="5">
                  <c:v>Australia</c:v>
                </c:pt>
                <c:pt idx="6">
                  <c:v>UK</c:v>
                </c:pt>
              </c:strCache>
            </c:strRef>
          </c:cat>
          <c:val>
            <c:numRef>
              <c:f>Sheet1!$B$2:$B$8</c:f>
              <c:numCache>
                <c:formatCode>0%</c:formatCode>
                <c:ptCount val="7"/>
                <c:pt idx="0">
                  <c:v>0.04</c:v>
                </c:pt>
                <c:pt idx="1">
                  <c:v>0.13</c:v>
                </c:pt>
                <c:pt idx="2">
                  <c:v>0.14</c:v>
                </c:pt>
                <c:pt idx="3">
                  <c:v>0.14</c:v>
                </c:pt>
                <c:pt idx="4">
                  <c:v>0.17</c:v>
                </c:pt>
                <c:pt idx="5">
                  <c:v>0.21</c:v>
                </c:pt>
                <c:pt idx="6">
                  <c:v>0.22</c:v>
                </c:pt>
              </c:numCache>
            </c:numRef>
          </c:val>
        </c:ser>
        <c:dLbls>
          <c:showLegendKey val="0"/>
          <c:showVal val="0"/>
          <c:showCatName val="0"/>
          <c:showSerName val="0"/>
          <c:showPercent val="0"/>
          <c:showBubbleSize val="0"/>
        </c:dLbls>
        <c:gapWidth val="50"/>
        <c:overlap val="-5"/>
        <c:axId val="-2118020840"/>
        <c:axId val="-2118017800"/>
      </c:barChart>
      <c:catAx>
        <c:axId val="-211802084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8017800"/>
        <c:crossesAt val="0.0"/>
        <c:auto val="1"/>
        <c:lblAlgn val="ctr"/>
        <c:lblOffset val="100"/>
        <c:noMultiLvlLbl val="0"/>
      </c:catAx>
      <c:valAx>
        <c:axId val="-2118017800"/>
        <c:scaling>
          <c:orientation val="minMax"/>
          <c:max val="0.3"/>
        </c:scaling>
        <c:delete val="0"/>
        <c:axPos val="l"/>
        <c:majorGridlines>
          <c:spPr>
            <a:ln>
              <a:prstDash val="solid"/>
            </a:ln>
          </c:spPr>
        </c:majorGridlines>
        <c:numFmt formatCode="0%" sourceLinked="1"/>
        <c:majorTickMark val="out"/>
        <c:minorTickMark val="none"/>
        <c:tickLblPos val="nextTo"/>
        <c:txPr>
          <a:bodyPr/>
          <a:lstStyle/>
          <a:p>
            <a:pPr>
              <a:defRPr sz="2000">
                <a:latin typeface="Franklin Gothic Book"/>
                <a:cs typeface="Franklin Gothic Book"/>
              </a:defRPr>
            </a:pPr>
            <a:endParaRPr lang="en-US"/>
          </a:p>
        </c:txPr>
        <c:crossAx val="-2118020840"/>
        <c:crosses val="autoZero"/>
        <c:crossBetween val="between"/>
        <c:majorUnit val="0.05"/>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Life Expectancy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Canada</c:v>
                </c:pt>
                <c:pt idx="2">
                  <c:v>Australia</c:v>
                </c:pt>
                <c:pt idx="3">
                  <c:v>Germany</c:v>
                </c:pt>
                <c:pt idx="4">
                  <c:v>France</c:v>
                </c:pt>
                <c:pt idx="5">
                  <c:v>Italy</c:v>
                </c:pt>
                <c:pt idx="6">
                  <c:v>Sweden</c:v>
                </c:pt>
              </c:strCache>
            </c:strRef>
          </c:cat>
          <c:val>
            <c:numRef>
              <c:f>Sheet1!$B$2:$B$8</c:f>
              <c:numCache>
                <c:formatCode>0.0</c:formatCode>
                <c:ptCount val="7"/>
                <c:pt idx="0">
                  <c:v>6.1</c:v>
                </c:pt>
                <c:pt idx="1">
                  <c:v>4.9</c:v>
                </c:pt>
                <c:pt idx="2">
                  <c:v>3.8</c:v>
                </c:pt>
                <c:pt idx="3">
                  <c:v>3.6</c:v>
                </c:pt>
                <c:pt idx="4">
                  <c:v>3.5</c:v>
                </c:pt>
                <c:pt idx="5">
                  <c:v>3.4</c:v>
                </c:pt>
                <c:pt idx="6">
                  <c:v>2.1</c:v>
                </c:pt>
              </c:numCache>
            </c:numRef>
          </c:val>
        </c:ser>
        <c:dLbls>
          <c:showLegendKey val="0"/>
          <c:showVal val="0"/>
          <c:showCatName val="0"/>
          <c:showSerName val="0"/>
          <c:showPercent val="0"/>
          <c:showBubbleSize val="0"/>
        </c:dLbls>
        <c:gapWidth val="50"/>
        <c:overlap val="-5"/>
        <c:axId val="-2117739080"/>
        <c:axId val="-2117736072"/>
      </c:barChart>
      <c:catAx>
        <c:axId val="-211773908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736072"/>
        <c:crosses val="autoZero"/>
        <c:auto val="1"/>
        <c:lblAlgn val="ctr"/>
        <c:lblOffset val="100"/>
        <c:noMultiLvlLbl val="0"/>
      </c:catAx>
      <c:valAx>
        <c:axId val="-2117736072"/>
        <c:scaling>
          <c:orientation val="minMax"/>
          <c:max val="7.0"/>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17739080"/>
        <c:crosses val="autoZero"/>
        <c:crossBetween val="between"/>
        <c:majorUnit val="1.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Maternal Mortality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Sheet1!$A$2:$A$7</c:f>
              <c:strCache>
                <c:ptCount val="6"/>
                <c:pt idx="0">
                  <c:v>USA</c:v>
                </c:pt>
                <c:pt idx="1">
                  <c:v>France</c:v>
                </c:pt>
                <c:pt idx="2">
                  <c:v>Canada</c:v>
                </c:pt>
                <c:pt idx="3">
                  <c:v>UK</c:v>
                </c:pt>
                <c:pt idx="4">
                  <c:v>Germany</c:v>
                </c:pt>
                <c:pt idx="5">
                  <c:v>Australia</c:v>
                </c:pt>
              </c:strCache>
            </c:strRef>
          </c:cat>
          <c:val>
            <c:numRef>
              <c:f>Sheet1!$B$2:$B$7</c:f>
              <c:numCache>
                <c:formatCode>0.0</c:formatCode>
                <c:ptCount val="6"/>
                <c:pt idx="0">
                  <c:v>12.7</c:v>
                </c:pt>
                <c:pt idx="1">
                  <c:v>8.9</c:v>
                </c:pt>
                <c:pt idx="2">
                  <c:v>7.5</c:v>
                </c:pt>
                <c:pt idx="3">
                  <c:v>6.6</c:v>
                </c:pt>
                <c:pt idx="4">
                  <c:v>4.7</c:v>
                </c:pt>
                <c:pt idx="5">
                  <c:v>3.4</c:v>
                </c:pt>
              </c:numCache>
            </c:numRef>
          </c:val>
        </c:ser>
        <c:dLbls>
          <c:showLegendKey val="0"/>
          <c:showVal val="0"/>
          <c:showCatName val="0"/>
          <c:showSerName val="0"/>
          <c:showPercent val="0"/>
          <c:showBubbleSize val="0"/>
        </c:dLbls>
        <c:gapWidth val="50"/>
        <c:overlap val="-5"/>
        <c:axId val="-2117687240"/>
        <c:axId val="-2117684232"/>
      </c:barChart>
      <c:catAx>
        <c:axId val="-211768724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684232"/>
        <c:crosses val="autoZero"/>
        <c:auto val="1"/>
        <c:lblAlgn val="ctr"/>
        <c:lblOffset val="100"/>
        <c:noMultiLvlLbl val="0"/>
      </c:catAx>
      <c:valAx>
        <c:axId val="-2117684232"/>
        <c:scaling>
          <c:orientation val="minMax"/>
          <c:max val="14.0"/>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17687240"/>
        <c:crosses val="autoZero"/>
        <c:crossBetween val="between"/>
        <c:majorUnit val="2.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Smoking</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Sheet1!$A$2:$A$7</c:f>
              <c:strCache>
                <c:ptCount val="6"/>
                <c:pt idx="0">
                  <c:v>USA</c:v>
                </c:pt>
                <c:pt idx="1">
                  <c:v>Canada</c:v>
                </c:pt>
                <c:pt idx="2">
                  <c:v>UK</c:v>
                </c:pt>
                <c:pt idx="3">
                  <c:v>Australia</c:v>
                </c:pt>
                <c:pt idx="4">
                  <c:v>France</c:v>
                </c:pt>
                <c:pt idx="5">
                  <c:v>Switzerland</c:v>
                </c:pt>
              </c:strCache>
            </c:strRef>
          </c:cat>
          <c:val>
            <c:numRef>
              <c:f>Sheet1!$B$2:$B$7</c:f>
              <c:numCache>
                <c:formatCode>0.0</c:formatCode>
                <c:ptCount val="6"/>
                <c:pt idx="0">
                  <c:v>0.6</c:v>
                </c:pt>
                <c:pt idx="1">
                  <c:v>0.6</c:v>
                </c:pt>
                <c:pt idx="2">
                  <c:v>0.7</c:v>
                </c:pt>
                <c:pt idx="3">
                  <c:v>0.8</c:v>
                </c:pt>
                <c:pt idx="4">
                  <c:v>0.9</c:v>
                </c:pt>
                <c:pt idx="5">
                  <c:v>1.1</c:v>
                </c:pt>
              </c:numCache>
            </c:numRef>
          </c:val>
        </c:ser>
        <c:dLbls>
          <c:showLegendKey val="0"/>
          <c:showVal val="0"/>
          <c:showCatName val="0"/>
          <c:showSerName val="0"/>
          <c:showPercent val="0"/>
          <c:showBubbleSize val="0"/>
        </c:dLbls>
        <c:gapWidth val="50"/>
        <c:overlap val="-5"/>
        <c:axId val="-2117635560"/>
        <c:axId val="-2117632552"/>
      </c:barChart>
      <c:catAx>
        <c:axId val="-211763556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632552"/>
        <c:crosses val="autoZero"/>
        <c:auto val="1"/>
        <c:lblAlgn val="ctr"/>
        <c:lblOffset val="100"/>
        <c:noMultiLvlLbl val="0"/>
      </c:catAx>
      <c:valAx>
        <c:axId val="-2117632552"/>
        <c:scaling>
          <c:orientation val="minMax"/>
        </c:scaling>
        <c:delete val="0"/>
        <c:axPos val="l"/>
        <c:majorGridlines>
          <c:spPr>
            <a:ln>
              <a:prstDash val="solid"/>
            </a:ln>
          </c:spPr>
        </c:majorGridlines>
        <c:numFmt formatCode="#,##0.0" sourceLinked="0"/>
        <c:majorTickMark val="out"/>
        <c:minorTickMark val="none"/>
        <c:tickLblPos val="nextTo"/>
        <c:txPr>
          <a:bodyPr/>
          <a:lstStyle/>
          <a:p>
            <a:pPr>
              <a:defRPr sz="2000">
                <a:latin typeface="Franklin Gothic Book"/>
                <a:cs typeface="Franklin Gothic Book"/>
              </a:defRPr>
            </a:pPr>
            <a:endParaRPr lang="en-US"/>
          </a:p>
        </c:txPr>
        <c:crossAx val="-2117635560"/>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Smoking</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Denmark</c:v>
                </c:pt>
                <c:pt idx="2">
                  <c:v>UK</c:v>
                </c:pt>
                <c:pt idx="3">
                  <c:v>Australia</c:v>
                </c:pt>
                <c:pt idx="4">
                  <c:v>France</c:v>
                </c:pt>
                <c:pt idx="5">
                  <c:v>Canada</c:v>
                </c:pt>
                <c:pt idx="6">
                  <c:v>Japan</c:v>
                </c:pt>
              </c:strCache>
            </c:strRef>
          </c:cat>
          <c:val>
            <c:numRef>
              <c:f>Sheet1!$B$2:$B$8</c:f>
              <c:numCache>
                <c:formatCode>0.0</c:formatCode>
                <c:ptCount val="7"/>
                <c:pt idx="0">
                  <c:v>4.1</c:v>
                </c:pt>
                <c:pt idx="1">
                  <c:v>4.6</c:v>
                </c:pt>
                <c:pt idx="2">
                  <c:v>5.0</c:v>
                </c:pt>
                <c:pt idx="3">
                  <c:v>6.6</c:v>
                </c:pt>
                <c:pt idx="4">
                  <c:v>6.7</c:v>
                </c:pt>
                <c:pt idx="5">
                  <c:v>7.4</c:v>
                </c:pt>
                <c:pt idx="6">
                  <c:v>13.1</c:v>
                </c:pt>
              </c:numCache>
            </c:numRef>
          </c:val>
        </c:ser>
        <c:dLbls>
          <c:showLegendKey val="0"/>
          <c:showVal val="0"/>
          <c:showCatName val="0"/>
          <c:showSerName val="0"/>
          <c:showPercent val="0"/>
          <c:showBubbleSize val="0"/>
        </c:dLbls>
        <c:gapWidth val="50"/>
        <c:overlap val="-5"/>
        <c:axId val="-2117582888"/>
        <c:axId val="-2117579880"/>
      </c:barChart>
      <c:catAx>
        <c:axId val="-2117582888"/>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579880"/>
        <c:crosses val="autoZero"/>
        <c:auto val="1"/>
        <c:lblAlgn val="ctr"/>
        <c:lblOffset val="100"/>
        <c:noMultiLvlLbl val="0"/>
      </c:catAx>
      <c:valAx>
        <c:axId val="-2117579880"/>
        <c:scaling>
          <c:orientation val="minMax"/>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17582888"/>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Column1</c:v>
                </c:pt>
              </c:strCache>
            </c:strRef>
          </c:tx>
          <c:spPr>
            <a:solidFill>
              <a:srgbClr val="005148"/>
            </a:solidFill>
            <a:ln>
              <a:solidFill>
                <a:schemeClr val="tx1"/>
              </a:solidFill>
            </a:ln>
          </c:spPr>
          <c:invertIfNegative val="0"/>
          <c:dPt>
            <c:idx val="0"/>
            <c:invertIfNegative val="0"/>
            <c:bubble3D val="0"/>
            <c:spPr>
              <a:solidFill>
                <a:srgbClr val="800000"/>
              </a:solidFill>
              <a:ln>
                <a:solidFill>
                  <a:schemeClr val="tx1"/>
                </a:solidFill>
              </a:ln>
            </c:spPr>
          </c:dPt>
          <c:dPt>
            <c:idx val="3"/>
            <c:invertIfNegative val="0"/>
            <c:bubble3D val="0"/>
          </c:dPt>
          <c:dPt>
            <c:idx val="5"/>
            <c:invertIfNegative val="0"/>
            <c:bubble3D val="0"/>
            <c:spPr>
              <a:solidFill>
                <a:srgbClr val="01A290">
                  <a:lumMod val="50000"/>
                </a:srgbClr>
              </a:solidFill>
              <a:ln>
                <a:solidFill>
                  <a:schemeClr val="tx1"/>
                </a:solidFill>
              </a:ln>
            </c:spPr>
          </c:dPt>
          <c:dLbls>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AUSL</c:v>
                </c:pt>
                <c:pt idx="2">
                  <c:v>CAN</c:v>
                </c:pt>
                <c:pt idx="3">
                  <c:v>GER</c:v>
                </c:pt>
                <c:pt idx="4">
                  <c:v>UK</c:v>
                </c:pt>
                <c:pt idx="5">
                  <c:v>FRA</c:v>
                </c:pt>
                <c:pt idx="6">
                  <c:v>HOL</c:v>
                </c:pt>
              </c:strCache>
            </c:strRef>
          </c:cat>
          <c:val>
            <c:numRef>
              <c:f>Sheet1!$B$2:$B$8</c:f>
              <c:numCache>
                <c:formatCode>"$"#,##0</c:formatCode>
                <c:ptCount val="7"/>
                <c:pt idx="0">
                  <c:v>968.0</c:v>
                </c:pt>
                <c:pt idx="1">
                  <c:v>733.0</c:v>
                </c:pt>
                <c:pt idx="2">
                  <c:v>640.0</c:v>
                </c:pt>
                <c:pt idx="3">
                  <c:v>571.0</c:v>
                </c:pt>
                <c:pt idx="4">
                  <c:v>315.0</c:v>
                </c:pt>
                <c:pt idx="5">
                  <c:v>298.0</c:v>
                </c:pt>
                <c:pt idx="6">
                  <c:v>267.0</c:v>
                </c:pt>
              </c:numCache>
            </c:numRef>
          </c:val>
        </c:ser>
        <c:dLbls>
          <c:showLegendKey val="0"/>
          <c:showVal val="0"/>
          <c:showCatName val="0"/>
          <c:showSerName val="0"/>
          <c:showPercent val="0"/>
          <c:showBubbleSize val="0"/>
        </c:dLbls>
        <c:gapWidth val="40"/>
        <c:overlap val="-5"/>
        <c:axId val="-2117528344"/>
        <c:axId val="-2117525336"/>
      </c:barChart>
      <c:catAx>
        <c:axId val="-2117528344"/>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17525336"/>
        <c:crosses val="autoZero"/>
        <c:auto val="1"/>
        <c:lblAlgn val="ctr"/>
        <c:lblOffset val="100"/>
        <c:noMultiLvlLbl val="0"/>
      </c:catAx>
      <c:valAx>
        <c:axId val="-2117525336"/>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17528344"/>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40808632826"/>
          <c:y val="0.0478879187586671"/>
          <c:w val="0.86650481066002"/>
          <c:h val="0.742592286472916"/>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w="6350" cap="rnd" cmpd="sng" algn="ctr">
              <a:solidFill>
                <a:srgbClr val="003300"/>
              </a:solidFill>
              <a:prstDash val="solid"/>
            </a:ln>
            <a:effectLst>
              <a:outerShdw blurRad="39000" dist="25400" dir="5400000" rotWithShape="0">
                <a:srgbClr val="000000">
                  <a:alpha val="38000"/>
                </a:srgbClr>
              </a:outerShdw>
            </a:effectLst>
          </c:spPr>
          <c:invertIfNegative val="0"/>
          <c:dLbls>
            <c:dLbl>
              <c:idx val="1"/>
              <c:layout>
                <c:manualLayout>
                  <c:x val="-0.00859797413255586"/>
                  <c:y val="0.0062355143212351"/>
                </c:manualLayout>
              </c:layout>
              <c:numFmt formatCode="0.0" sourceLinked="0"/>
              <c:spPr>
                <a:solidFill>
                  <a:srgbClr val="EBF1DD"/>
                </a:solidFill>
              </c:spPr>
              <c:txPr>
                <a:bodyPr/>
                <a:lstStyle/>
                <a:p>
                  <a:pPr>
                    <a:defRPr sz="2000">
                      <a:solidFill>
                        <a:schemeClr val="tx1"/>
                      </a:solidFill>
                    </a:defRPr>
                  </a:pPr>
                  <a:endParaRPr lang="en-US"/>
                </a:p>
              </c:txPr>
              <c:dLblPos val="outEnd"/>
              <c:showLegendKey val="0"/>
              <c:showVal val="1"/>
              <c:showCatName val="0"/>
              <c:showSerName val="0"/>
              <c:showPercent val="0"/>
              <c:showBubbleSize val="0"/>
            </c:dLbl>
            <c:numFmt formatCode="0.0" sourceLinked="0"/>
            <c:txPr>
              <a:bodyPr/>
              <a:lstStyle/>
              <a:p>
                <a:pPr>
                  <a:defRPr sz="2000">
                    <a:solidFill>
                      <a:srgbClr val="EBF1DD"/>
                    </a:solidFill>
                  </a:defRPr>
                </a:pPr>
                <a:endParaRPr lang="en-US"/>
              </a:p>
            </c:txPr>
            <c:dLblPos val="inEnd"/>
            <c:showLegendKey val="0"/>
            <c:showVal val="1"/>
            <c:showCatName val="0"/>
            <c:showSerName val="0"/>
            <c:showPercent val="0"/>
            <c:showBubbleSize val="0"/>
            <c:showLeaderLines val="0"/>
          </c:dLbls>
          <c:cat>
            <c:strRef>
              <c:f>Sheet1!$A$2:$A$4</c:f>
              <c:strCache>
                <c:ptCount val="3"/>
                <c:pt idx="0">
                  <c:v>Outpatient Visits</c:v>
                </c:pt>
                <c:pt idx="1">
                  <c:v>Hospital Admissions</c:v>
                </c:pt>
                <c:pt idx="2">
                  <c:v>Hospital Days</c:v>
                </c:pt>
              </c:strCache>
            </c:strRef>
          </c:cat>
          <c:val>
            <c:numRef>
              <c:f>Sheet1!$B$2:$B$4</c:f>
              <c:numCache>
                <c:formatCode>0.00</c:formatCode>
                <c:ptCount val="3"/>
                <c:pt idx="0">
                  <c:v>-19.8</c:v>
                </c:pt>
                <c:pt idx="1">
                  <c:v>2.2</c:v>
                </c:pt>
                <c:pt idx="2">
                  <c:v>13.4</c:v>
                </c:pt>
              </c:numCache>
            </c:numRef>
          </c:val>
        </c:ser>
        <c:dLbls>
          <c:showLegendKey val="0"/>
          <c:showVal val="0"/>
          <c:showCatName val="0"/>
          <c:showSerName val="0"/>
          <c:showPercent val="0"/>
          <c:showBubbleSize val="0"/>
        </c:dLbls>
        <c:gapWidth val="75"/>
        <c:overlap val="-9"/>
        <c:axId val="-2117470984"/>
        <c:axId val="-2117468008"/>
      </c:barChart>
      <c:catAx>
        <c:axId val="-2117470984"/>
        <c:scaling>
          <c:orientation val="minMax"/>
        </c:scaling>
        <c:delete val="1"/>
        <c:axPos val="b"/>
        <c:majorTickMark val="out"/>
        <c:minorTickMark val="none"/>
        <c:tickLblPos val="nextTo"/>
        <c:crossAx val="-2117468008"/>
        <c:crosses val="autoZero"/>
        <c:auto val="1"/>
        <c:lblAlgn val="ctr"/>
        <c:lblOffset val="100"/>
        <c:noMultiLvlLbl val="0"/>
      </c:catAx>
      <c:valAx>
        <c:axId val="-2117468008"/>
        <c:scaling>
          <c:orientation val="minMax"/>
          <c:max val="15.0"/>
          <c:min val="-25.0"/>
        </c:scaling>
        <c:delete val="0"/>
        <c:axPos val="l"/>
        <c:majorGridlines/>
        <c:numFmt formatCode="0" sourceLinked="0"/>
        <c:majorTickMark val="out"/>
        <c:minorTickMark val="none"/>
        <c:tickLblPos val="nextTo"/>
        <c:crossAx val="-2117470984"/>
        <c:crossesAt val="0.0"/>
        <c:crossBetween val="between"/>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2000">
          <a:latin typeface="Franklin Gothic Book"/>
          <a:cs typeface="Franklin Gothic Book"/>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25492-B35B-B54F-9C89-D30A40642BA0}"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5AFA311E-2554-0F42-89AA-C5696F660F8F}">
      <dgm:prSet custT="1"/>
      <dgm:spPr>
        <a:solidFill>
          <a:srgbClr val="005148"/>
        </a:solidFill>
        <a:ln>
          <a:solidFill>
            <a:srgbClr val="005148"/>
          </a:solidFill>
        </a:ln>
      </dgm:spPr>
      <dgm:t>
        <a:bodyPr/>
        <a:lstStyle/>
        <a:p>
          <a:pPr rtl="0"/>
          <a:r>
            <a:rPr lang="en-US" sz="2000" dirty="0" smtClean="0">
              <a:latin typeface="Franklin Gothic Book"/>
              <a:cs typeface="Franklin Gothic Book"/>
            </a:rPr>
            <a:t>1. Performance can be accurately ascertained</a:t>
          </a:r>
          <a:endParaRPr lang="en-US" sz="2000" dirty="0">
            <a:latin typeface="Franklin Gothic Book"/>
            <a:cs typeface="Franklin Gothic Book"/>
          </a:endParaRPr>
        </a:p>
      </dgm:t>
    </dgm:pt>
    <dgm:pt modelId="{805BBC53-64D9-3147-9A21-D4FC6A846CE3}" type="parTrans" cxnId="{24CC3EDA-E254-AC4A-A5D7-F5AB07F7C069}">
      <dgm:prSet/>
      <dgm:spPr/>
      <dgm:t>
        <a:bodyPr/>
        <a:lstStyle/>
        <a:p>
          <a:endParaRPr lang="en-US" sz="2000">
            <a:latin typeface="Franklin Gothic Book"/>
            <a:cs typeface="Franklin Gothic Book"/>
          </a:endParaRPr>
        </a:p>
      </dgm:t>
    </dgm:pt>
    <dgm:pt modelId="{F9A22346-4B11-E74B-BB5F-DEF3C2F85FE3}" type="sibTrans" cxnId="{24CC3EDA-E254-AC4A-A5D7-F5AB07F7C069}">
      <dgm:prSet/>
      <dgm:spPr/>
      <dgm:t>
        <a:bodyPr/>
        <a:lstStyle/>
        <a:p>
          <a:endParaRPr lang="en-US" sz="2000">
            <a:latin typeface="Franklin Gothic Book"/>
            <a:cs typeface="Franklin Gothic Book"/>
          </a:endParaRPr>
        </a:p>
      </dgm:t>
    </dgm:pt>
    <dgm:pt modelId="{3E6522BA-6CF0-F143-A190-450417A88AF0}">
      <dgm:prSet custT="1"/>
      <dgm:spPr>
        <a:solidFill>
          <a:srgbClr val="005148"/>
        </a:solidFill>
        <a:ln>
          <a:solidFill>
            <a:srgbClr val="005148"/>
          </a:solidFill>
        </a:ln>
      </dgm:spPr>
      <dgm:t>
        <a:bodyPr/>
        <a:lstStyle/>
        <a:p>
          <a:pPr rtl="0"/>
          <a:r>
            <a:rPr lang="en-US" sz="2000" dirty="0" smtClean="0">
              <a:latin typeface="Franklin Gothic Book"/>
              <a:cs typeface="Franklin Gothic Book"/>
            </a:rPr>
            <a:t>2. Individual variation is caused by variation in motivation</a:t>
          </a:r>
          <a:endParaRPr lang="en-US" sz="2000" dirty="0">
            <a:latin typeface="Franklin Gothic Book"/>
            <a:cs typeface="Franklin Gothic Book"/>
          </a:endParaRPr>
        </a:p>
      </dgm:t>
    </dgm:pt>
    <dgm:pt modelId="{B6B754F4-BFA2-D840-90A4-FBCEB0F446D5}" type="parTrans" cxnId="{F2ABB759-A081-B44C-8F3B-EC79577964F9}">
      <dgm:prSet/>
      <dgm:spPr/>
      <dgm:t>
        <a:bodyPr/>
        <a:lstStyle/>
        <a:p>
          <a:endParaRPr lang="en-US" sz="2000">
            <a:latin typeface="Franklin Gothic Book"/>
            <a:cs typeface="Franklin Gothic Book"/>
          </a:endParaRPr>
        </a:p>
      </dgm:t>
    </dgm:pt>
    <dgm:pt modelId="{860A26A9-84F1-CC4A-A190-7776C5A77303}" type="sibTrans" cxnId="{F2ABB759-A081-B44C-8F3B-EC79577964F9}">
      <dgm:prSet/>
      <dgm:spPr/>
      <dgm:t>
        <a:bodyPr/>
        <a:lstStyle/>
        <a:p>
          <a:endParaRPr lang="en-US" sz="2000">
            <a:latin typeface="Franklin Gothic Book"/>
            <a:cs typeface="Franklin Gothic Book"/>
          </a:endParaRPr>
        </a:p>
      </dgm:t>
    </dgm:pt>
    <dgm:pt modelId="{02FA57CC-A3E0-3D4F-A98E-94D9D4F6A617}">
      <dgm:prSet custT="1"/>
      <dgm:spPr>
        <a:solidFill>
          <a:srgbClr val="005148"/>
        </a:solidFill>
        <a:ln>
          <a:solidFill>
            <a:srgbClr val="005148"/>
          </a:solidFill>
        </a:ln>
      </dgm:spPr>
      <dgm:t>
        <a:bodyPr/>
        <a:lstStyle/>
        <a:p>
          <a:pPr rtl="0"/>
          <a:r>
            <a:rPr lang="en-US" sz="2000" dirty="0" smtClean="0">
              <a:latin typeface="Franklin Gothic Book"/>
              <a:cs typeface="Franklin Gothic Book"/>
            </a:rPr>
            <a:t>3. Financial incentives will add to intrinsic motivation </a:t>
          </a:r>
          <a:endParaRPr lang="en-US" sz="2000" dirty="0">
            <a:latin typeface="Franklin Gothic Book"/>
            <a:cs typeface="Franklin Gothic Book"/>
          </a:endParaRPr>
        </a:p>
      </dgm:t>
    </dgm:pt>
    <dgm:pt modelId="{0001018E-4536-D948-99AB-8AB12EB1CB4A}" type="parTrans" cxnId="{0482734C-B047-F047-8840-676492260606}">
      <dgm:prSet/>
      <dgm:spPr/>
      <dgm:t>
        <a:bodyPr/>
        <a:lstStyle/>
        <a:p>
          <a:endParaRPr lang="en-US" sz="2000">
            <a:latin typeface="Franklin Gothic Book"/>
            <a:cs typeface="Franklin Gothic Book"/>
          </a:endParaRPr>
        </a:p>
      </dgm:t>
    </dgm:pt>
    <dgm:pt modelId="{B688497E-7615-BF47-940B-98583C0CD083}" type="sibTrans" cxnId="{0482734C-B047-F047-8840-676492260606}">
      <dgm:prSet/>
      <dgm:spPr/>
      <dgm:t>
        <a:bodyPr/>
        <a:lstStyle/>
        <a:p>
          <a:endParaRPr lang="en-US" sz="2000">
            <a:latin typeface="Franklin Gothic Book"/>
            <a:cs typeface="Franklin Gothic Book"/>
          </a:endParaRPr>
        </a:p>
      </dgm:t>
    </dgm:pt>
    <dgm:pt modelId="{B5D8AA5C-D75F-2941-8C9D-2DA53C045E05}">
      <dgm:prSet custT="1"/>
      <dgm:spPr>
        <a:solidFill>
          <a:srgbClr val="005148"/>
        </a:solidFill>
        <a:ln>
          <a:solidFill>
            <a:srgbClr val="005148"/>
          </a:solidFill>
        </a:ln>
      </dgm:spPr>
      <dgm:t>
        <a:bodyPr/>
        <a:lstStyle/>
        <a:p>
          <a:pPr rtl="0"/>
          <a:r>
            <a:rPr lang="en-US" sz="2000" dirty="0" smtClean="0">
              <a:latin typeface="Franklin Gothic Book"/>
              <a:cs typeface="Franklin Gothic Book"/>
            </a:rPr>
            <a:t>4. Current payment system is too simple</a:t>
          </a:r>
          <a:endParaRPr lang="en-US" sz="2000" dirty="0">
            <a:latin typeface="Franklin Gothic Book"/>
            <a:cs typeface="Franklin Gothic Book"/>
          </a:endParaRPr>
        </a:p>
      </dgm:t>
    </dgm:pt>
    <dgm:pt modelId="{D6CB124F-C33B-4449-AC53-6FEB6FF2ECA7}" type="parTrans" cxnId="{B33581E5-D444-774F-856C-1E87D4D4C538}">
      <dgm:prSet/>
      <dgm:spPr/>
      <dgm:t>
        <a:bodyPr/>
        <a:lstStyle/>
        <a:p>
          <a:endParaRPr lang="en-US" sz="2000">
            <a:latin typeface="Franklin Gothic Book"/>
            <a:cs typeface="Franklin Gothic Book"/>
          </a:endParaRPr>
        </a:p>
      </dgm:t>
    </dgm:pt>
    <dgm:pt modelId="{0CE11D6E-C91F-F549-9EF8-B39070080BE3}" type="sibTrans" cxnId="{B33581E5-D444-774F-856C-1E87D4D4C538}">
      <dgm:prSet/>
      <dgm:spPr/>
      <dgm:t>
        <a:bodyPr/>
        <a:lstStyle/>
        <a:p>
          <a:endParaRPr lang="en-US" sz="2000">
            <a:latin typeface="Franklin Gothic Book"/>
            <a:cs typeface="Franklin Gothic Book"/>
          </a:endParaRPr>
        </a:p>
      </dgm:t>
    </dgm:pt>
    <dgm:pt modelId="{7C6C02E6-5DB7-0B48-9FC1-E677948D342F}">
      <dgm:prSet custT="1"/>
      <dgm:spPr>
        <a:solidFill>
          <a:srgbClr val="005148"/>
        </a:solidFill>
        <a:ln>
          <a:solidFill>
            <a:srgbClr val="005148"/>
          </a:solidFill>
        </a:ln>
      </dgm:spPr>
      <dgm:t>
        <a:bodyPr/>
        <a:lstStyle/>
        <a:p>
          <a:pPr rtl="0"/>
          <a:r>
            <a:rPr lang="en-US" sz="2000" dirty="0" smtClean="0">
              <a:latin typeface="Franklin Gothic Book"/>
              <a:cs typeface="Franklin Gothic Book"/>
            </a:rPr>
            <a:t>5. Hospitals/MDs delivering poor quality care should get fewer resources</a:t>
          </a:r>
          <a:endParaRPr lang="en-US" sz="2000" dirty="0">
            <a:latin typeface="Franklin Gothic Book"/>
            <a:cs typeface="Franklin Gothic Book"/>
          </a:endParaRPr>
        </a:p>
      </dgm:t>
    </dgm:pt>
    <dgm:pt modelId="{F0BADD63-9BB4-984D-909D-327C0BDA2EC1}" type="parTrans" cxnId="{ECF27281-53FC-B94E-8944-9FF55A67AF62}">
      <dgm:prSet/>
      <dgm:spPr/>
      <dgm:t>
        <a:bodyPr/>
        <a:lstStyle/>
        <a:p>
          <a:endParaRPr lang="en-US" sz="2000">
            <a:latin typeface="Franklin Gothic Book"/>
            <a:cs typeface="Franklin Gothic Book"/>
          </a:endParaRPr>
        </a:p>
      </dgm:t>
    </dgm:pt>
    <dgm:pt modelId="{5E89E796-3EBA-1347-A837-2AF28E72EA6A}" type="sibTrans" cxnId="{ECF27281-53FC-B94E-8944-9FF55A67AF62}">
      <dgm:prSet/>
      <dgm:spPr/>
      <dgm:t>
        <a:bodyPr/>
        <a:lstStyle/>
        <a:p>
          <a:endParaRPr lang="en-US" sz="2000">
            <a:latin typeface="Franklin Gothic Book"/>
            <a:cs typeface="Franklin Gothic Book"/>
          </a:endParaRPr>
        </a:p>
      </dgm:t>
    </dgm:pt>
    <dgm:pt modelId="{2DFEC245-5028-DC4F-A0A7-AE58E1179CF9}" type="pres">
      <dgm:prSet presAssocID="{2C325492-B35B-B54F-9C89-D30A40642BA0}" presName="Name0" presStyleCnt="0">
        <dgm:presLayoutVars>
          <dgm:dir/>
          <dgm:animLvl val="lvl"/>
          <dgm:resizeHandles val="exact"/>
        </dgm:presLayoutVars>
      </dgm:prSet>
      <dgm:spPr/>
      <dgm:t>
        <a:bodyPr/>
        <a:lstStyle/>
        <a:p>
          <a:endParaRPr lang="en-US"/>
        </a:p>
      </dgm:t>
    </dgm:pt>
    <dgm:pt modelId="{12D50ADA-D330-7E4B-A390-5BB8820091FB}" type="pres">
      <dgm:prSet presAssocID="{7C6C02E6-5DB7-0B48-9FC1-E677948D342F}" presName="boxAndChildren" presStyleCnt="0"/>
      <dgm:spPr/>
    </dgm:pt>
    <dgm:pt modelId="{E4455AA2-8980-1D4C-B78F-6EA15D3507BB}" type="pres">
      <dgm:prSet presAssocID="{7C6C02E6-5DB7-0B48-9FC1-E677948D342F}" presName="parentTextBox" presStyleLbl="node1" presStyleIdx="0" presStyleCnt="5"/>
      <dgm:spPr/>
      <dgm:t>
        <a:bodyPr/>
        <a:lstStyle/>
        <a:p>
          <a:endParaRPr lang="en-US"/>
        </a:p>
      </dgm:t>
    </dgm:pt>
    <dgm:pt modelId="{72A98081-C242-D14D-9068-086B0AA1F228}" type="pres">
      <dgm:prSet presAssocID="{0CE11D6E-C91F-F549-9EF8-B39070080BE3}" presName="sp" presStyleCnt="0"/>
      <dgm:spPr/>
    </dgm:pt>
    <dgm:pt modelId="{7ED16100-129F-B547-8D29-EAF4900892CD}" type="pres">
      <dgm:prSet presAssocID="{B5D8AA5C-D75F-2941-8C9D-2DA53C045E05}" presName="arrowAndChildren" presStyleCnt="0"/>
      <dgm:spPr/>
    </dgm:pt>
    <dgm:pt modelId="{2D712E73-6B3F-7343-B323-5ECE39529F0A}" type="pres">
      <dgm:prSet presAssocID="{B5D8AA5C-D75F-2941-8C9D-2DA53C045E05}" presName="parentTextArrow" presStyleLbl="node1" presStyleIdx="1" presStyleCnt="5"/>
      <dgm:spPr/>
      <dgm:t>
        <a:bodyPr/>
        <a:lstStyle/>
        <a:p>
          <a:endParaRPr lang="en-US"/>
        </a:p>
      </dgm:t>
    </dgm:pt>
    <dgm:pt modelId="{2E616C5E-088F-EB42-98D3-90876DF2DB0C}" type="pres">
      <dgm:prSet presAssocID="{B688497E-7615-BF47-940B-98583C0CD083}" presName="sp" presStyleCnt="0"/>
      <dgm:spPr/>
    </dgm:pt>
    <dgm:pt modelId="{9A0AF658-89EC-A541-9FA2-8C078CF41805}" type="pres">
      <dgm:prSet presAssocID="{02FA57CC-A3E0-3D4F-A98E-94D9D4F6A617}" presName="arrowAndChildren" presStyleCnt="0"/>
      <dgm:spPr/>
    </dgm:pt>
    <dgm:pt modelId="{B56B5EA0-359D-DC42-8FC9-4448D358A947}" type="pres">
      <dgm:prSet presAssocID="{02FA57CC-A3E0-3D4F-A98E-94D9D4F6A617}" presName="parentTextArrow" presStyleLbl="node1" presStyleIdx="2" presStyleCnt="5"/>
      <dgm:spPr/>
      <dgm:t>
        <a:bodyPr/>
        <a:lstStyle/>
        <a:p>
          <a:endParaRPr lang="en-US"/>
        </a:p>
      </dgm:t>
    </dgm:pt>
    <dgm:pt modelId="{E57F9384-0EF4-D149-9490-25500408B3D4}" type="pres">
      <dgm:prSet presAssocID="{860A26A9-84F1-CC4A-A190-7776C5A77303}" presName="sp" presStyleCnt="0"/>
      <dgm:spPr/>
    </dgm:pt>
    <dgm:pt modelId="{D8FE8B4B-9EAA-8E46-A035-3C2D5F9F7F71}" type="pres">
      <dgm:prSet presAssocID="{3E6522BA-6CF0-F143-A190-450417A88AF0}" presName="arrowAndChildren" presStyleCnt="0"/>
      <dgm:spPr/>
    </dgm:pt>
    <dgm:pt modelId="{7557CE93-4815-0746-96BA-564B283B1B6D}" type="pres">
      <dgm:prSet presAssocID="{3E6522BA-6CF0-F143-A190-450417A88AF0}" presName="parentTextArrow" presStyleLbl="node1" presStyleIdx="3" presStyleCnt="5"/>
      <dgm:spPr/>
      <dgm:t>
        <a:bodyPr/>
        <a:lstStyle/>
        <a:p>
          <a:endParaRPr lang="en-US"/>
        </a:p>
      </dgm:t>
    </dgm:pt>
    <dgm:pt modelId="{FE0792EF-2C9A-5D42-A948-B7B360D9D2A1}" type="pres">
      <dgm:prSet presAssocID="{F9A22346-4B11-E74B-BB5F-DEF3C2F85FE3}" presName="sp" presStyleCnt="0"/>
      <dgm:spPr/>
    </dgm:pt>
    <dgm:pt modelId="{BD96C646-5221-2747-AC1F-6200A2D7408D}" type="pres">
      <dgm:prSet presAssocID="{5AFA311E-2554-0F42-89AA-C5696F660F8F}" presName="arrowAndChildren" presStyleCnt="0"/>
      <dgm:spPr/>
    </dgm:pt>
    <dgm:pt modelId="{01246775-BA30-0541-BBAA-E208F8018C70}" type="pres">
      <dgm:prSet presAssocID="{5AFA311E-2554-0F42-89AA-C5696F660F8F}" presName="parentTextArrow" presStyleLbl="node1" presStyleIdx="4" presStyleCnt="5"/>
      <dgm:spPr/>
      <dgm:t>
        <a:bodyPr/>
        <a:lstStyle/>
        <a:p>
          <a:endParaRPr lang="en-US"/>
        </a:p>
      </dgm:t>
    </dgm:pt>
  </dgm:ptLst>
  <dgm:cxnLst>
    <dgm:cxn modelId="{630F2832-C4C1-634E-BC2E-542E5F3FD250}" type="presOf" srcId="{B5D8AA5C-D75F-2941-8C9D-2DA53C045E05}" destId="{2D712E73-6B3F-7343-B323-5ECE39529F0A}" srcOrd="0" destOrd="0" presId="urn:microsoft.com/office/officeart/2005/8/layout/process4"/>
    <dgm:cxn modelId="{ECF27281-53FC-B94E-8944-9FF55A67AF62}" srcId="{2C325492-B35B-B54F-9C89-D30A40642BA0}" destId="{7C6C02E6-5DB7-0B48-9FC1-E677948D342F}" srcOrd="4" destOrd="0" parTransId="{F0BADD63-9BB4-984D-909D-327C0BDA2EC1}" sibTransId="{5E89E796-3EBA-1347-A837-2AF28E72EA6A}"/>
    <dgm:cxn modelId="{09ED4991-05F5-9F4F-A637-12C1D73176FA}" type="presOf" srcId="{7C6C02E6-5DB7-0B48-9FC1-E677948D342F}" destId="{E4455AA2-8980-1D4C-B78F-6EA15D3507BB}" srcOrd="0" destOrd="0" presId="urn:microsoft.com/office/officeart/2005/8/layout/process4"/>
    <dgm:cxn modelId="{F2ABB759-A081-B44C-8F3B-EC79577964F9}" srcId="{2C325492-B35B-B54F-9C89-D30A40642BA0}" destId="{3E6522BA-6CF0-F143-A190-450417A88AF0}" srcOrd="1" destOrd="0" parTransId="{B6B754F4-BFA2-D840-90A4-FBCEB0F446D5}" sibTransId="{860A26A9-84F1-CC4A-A190-7776C5A77303}"/>
    <dgm:cxn modelId="{24CC3EDA-E254-AC4A-A5D7-F5AB07F7C069}" srcId="{2C325492-B35B-B54F-9C89-D30A40642BA0}" destId="{5AFA311E-2554-0F42-89AA-C5696F660F8F}" srcOrd="0" destOrd="0" parTransId="{805BBC53-64D9-3147-9A21-D4FC6A846CE3}" sibTransId="{F9A22346-4B11-E74B-BB5F-DEF3C2F85FE3}"/>
    <dgm:cxn modelId="{885C26AD-71DD-C343-82E4-DC562B839270}" type="presOf" srcId="{3E6522BA-6CF0-F143-A190-450417A88AF0}" destId="{7557CE93-4815-0746-96BA-564B283B1B6D}" srcOrd="0" destOrd="0" presId="urn:microsoft.com/office/officeart/2005/8/layout/process4"/>
    <dgm:cxn modelId="{51AC66E6-A401-7146-A646-0B5ECE44EE53}" type="presOf" srcId="{2C325492-B35B-B54F-9C89-D30A40642BA0}" destId="{2DFEC245-5028-DC4F-A0A7-AE58E1179CF9}" srcOrd="0" destOrd="0" presId="urn:microsoft.com/office/officeart/2005/8/layout/process4"/>
    <dgm:cxn modelId="{0482734C-B047-F047-8840-676492260606}" srcId="{2C325492-B35B-B54F-9C89-D30A40642BA0}" destId="{02FA57CC-A3E0-3D4F-A98E-94D9D4F6A617}" srcOrd="2" destOrd="0" parTransId="{0001018E-4536-D948-99AB-8AB12EB1CB4A}" sibTransId="{B688497E-7615-BF47-940B-98583C0CD083}"/>
    <dgm:cxn modelId="{2BBBE0FA-B46C-F640-9343-330D034564A5}" type="presOf" srcId="{02FA57CC-A3E0-3D4F-A98E-94D9D4F6A617}" destId="{B56B5EA0-359D-DC42-8FC9-4448D358A947}" srcOrd="0" destOrd="0" presId="urn:microsoft.com/office/officeart/2005/8/layout/process4"/>
    <dgm:cxn modelId="{E7D3B419-FB61-654E-BE49-BCA23B0DB3EB}" type="presOf" srcId="{5AFA311E-2554-0F42-89AA-C5696F660F8F}" destId="{01246775-BA30-0541-BBAA-E208F8018C70}" srcOrd="0" destOrd="0" presId="urn:microsoft.com/office/officeart/2005/8/layout/process4"/>
    <dgm:cxn modelId="{B33581E5-D444-774F-856C-1E87D4D4C538}" srcId="{2C325492-B35B-B54F-9C89-D30A40642BA0}" destId="{B5D8AA5C-D75F-2941-8C9D-2DA53C045E05}" srcOrd="3" destOrd="0" parTransId="{D6CB124F-C33B-4449-AC53-6FEB6FF2ECA7}" sibTransId="{0CE11D6E-C91F-F549-9EF8-B39070080BE3}"/>
    <dgm:cxn modelId="{0C3A2114-65DF-694B-90EF-C122851BA401}" type="presParOf" srcId="{2DFEC245-5028-DC4F-A0A7-AE58E1179CF9}" destId="{12D50ADA-D330-7E4B-A390-5BB8820091FB}" srcOrd="0" destOrd="0" presId="urn:microsoft.com/office/officeart/2005/8/layout/process4"/>
    <dgm:cxn modelId="{BD956FE4-79A2-FB4B-AC68-4F684B90DCBC}" type="presParOf" srcId="{12D50ADA-D330-7E4B-A390-5BB8820091FB}" destId="{E4455AA2-8980-1D4C-B78F-6EA15D3507BB}" srcOrd="0" destOrd="0" presId="urn:microsoft.com/office/officeart/2005/8/layout/process4"/>
    <dgm:cxn modelId="{73515F0C-40FA-3041-A5CC-25D5134091E3}" type="presParOf" srcId="{2DFEC245-5028-DC4F-A0A7-AE58E1179CF9}" destId="{72A98081-C242-D14D-9068-086B0AA1F228}" srcOrd="1" destOrd="0" presId="urn:microsoft.com/office/officeart/2005/8/layout/process4"/>
    <dgm:cxn modelId="{DA93A4AD-E487-BA40-BA9E-68EC7BA6421D}" type="presParOf" srcId="{2DFEC245-5028-DC4F-A0A7-AE58E1179CF9}" destId="{7ED16100-129F-B547-8D29-EAF4900892CD}" srcOrd="2" destOrd="0" presId="urn:microsoft.com/office/officeart/2005/8/layout/process4"/>
    <dgm:cxn modelId="{D984120F-AB40-0E46-9B74-7C1771D1FE38}" type="presParOf" srcId="{7ED16100-129F-B547-8D29-EAF4900892CD}" destId="{2D712E73-6B3F-7343-B323-5ECE39529F0A}" srcOrd="0" destOrd="0" presId="urn:microsoft.com/office/officeart/2005/8/layout/process4"/>
    <dgm:cxn modelId="{C2523F60-76BF-A844-BA5C-FF5805A6777A}" type="presParOf" srcId="{2DFEC245-5028-DC4F-A0A7-AE58E1179CF9}" destId="{2E616C5E-088F-EB42-98D3-90876DF2DB0C}" srcOrd="3" destOrd="0" presId="urn:microsoft.com/office/officeart/2005/8/layout/process4"/>
    <dgm:cxn modelId="{17D88696-B633-BD4F-89FA-C556251E16C8}" type="presParOf" srcId="{2DFEC245-5028-DC4F-A0A7-AE58E1179CF9}" destId="{9A0AF658-89EC-A541-9FA2-8C078CF41805}" srcOrd="4" destOrd="0" presId="urn:microsoft.com/office/officeart/2005/8/layout/process4"/>
    <dgm:cxn modelId="{B05CE2CC-5455-6C4E-92C7-6913FA907658}" type="presParOf" srcId="{9A0AF658-89EC-A541-9FA2-8C078CF41805}" destId="{B56B5EA0-359D-DC42-8FC9-4448D358A947}" srcOrd="0" destOrd="0" presId="urn:microsoft.com/office/officeart/2005/8/layout/process4"/>
    <dgm:cxn modelId="{7CF68DD0-6B7D-3B41-884D-9132101B08A1}" type="presParOf" srcId="{2DFEC245-5028-DC4F-A0A7-AE58E1179CF9}" destId="{E57F9384-0EF4-D149-9490-25500408B3D4}" srcOrd="5" destOrd="0" presId="urn:microsoft.com/office/officeart/2005/8/layout/process4"/>
    <dgm:cxn modelId="{C9369FA5-8F7E-0042-BBCB-21A4D3AE4E4D}" type="presParOf" srcId="{2DFEC245-5028-DC4F-A0A7-AE58E1179CF9}" destId="{D8FE8B4B-9EAA-8E46-A035-3C2D5F9F7F71}" srcOrd="6" destOrd="0" presId="urn:microsoft.com/office/officeart/2005/8/layout/process4"/>
    <dgm:cxn modelId="{583D1155-ADEF-7744-80D1-FDFDCE71DB50}" type="presParOf" srcId="{D8FE8B4B-9EAA-8E46-A035-3C2D5F9F7F71}" destId="{7557CE93-4815-0746-96BA-564B283B1B6D}" srcOrd="0" destOrd="0" presId="urn:microsoft.com/office/officeart/2005/8/layout/process4"/>
    <dgm:cxn modelId="{9286333F-99AB-5D41-B0B7-D82B3F2C11D4}" type="presParOf" srcId="{2DFEC245-5028-DC4F-A0A7-AE58E1179CF9}" destId="{FE0792EF-2C9A-5D42-A948-B7B360D9D2A1}" srcOrd="7" destOrd="0" presId="urn:microsoft.com/office/officeart/2005/8/layout/process4"/>
    <dgm:cxn modelId="{03364E9E-5BFE-8346-A2B0-1D7FAD50C916}" type="presParOf" srcId="{2DFEC245-5028-DC4F-A0A7-AE58E1179CF9}" destId="{BD96C646-5221-2747-AC1F-6200A2D7408D}" srcOrd="8" destOrd="0" presId="urn:microsoft.com/office/officeart/2005/8/layout/process4"/>
    <dgm:cxn modelId="{A0092483-3422-8447-9B5A-B4F84DAA7132}" type="presParOf" srcId="{BD96C646-5221-2747-AC1F-6200A2D7408D}" destId="{01246775-BA30-0541-BBAA-E208F8018C7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55AA2-8980-1D4C-B78F-6EA15D3507BB}">
      <dsp:nvSpPr>
        <dsp:cNvPr id="0" name=""/>
        <dsp:cNvSpPr/>
      </dsp:nvSpPr>
      <dsp:spPr>
        <a:xfrm>
          <a:off x="0" y="3605823"/>
          <a:ext cx="8534400" cy="591565"/>
        </a:xfrm>
        <a:prstGeom prst="rect">
          <a:avLst/>
        </a:prstGeom>
        <a:solidFill>
          <a:srgbClr val="005148"/>
        </a:solidFill>
        <a:ln>
          <a:solidFill>
            <a:srgbClr val="005148"/>
          </a:solid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Franklin Gothic Book"/>
              <a:cs typeface="Franklin Gothic Book"/>
            </a:rPr>
            <a:t>5. Hospitals/MDs delivering poor quality care should get fewer resources</a:t>
          </a:r>
          <a:endParaRPr lang="en-US" sz="2000" kern="1200" dirty="0">
            <a:latin typeface="Franklin Gothic Book"/>
            <a:cs typeface="Franklin Gothic Book"/>
          </a:endParaRPr>
        </a:p>
      </dsp:txBody>
      <dsp:txXfrm>
        <a:off x="0" y="3605823"/>
        <a:ext cx="8534400" cy="591565"/>
      </dsp:txXfrm>
    </dsp:sp>
    <dsp:sp modelId="{2D712E73-6B3F-7343-B323-5ECE39529F0A}">
      <dsp:nvSpPr>
        <dsp:cNvPr id="0" name=""/>
        <dsp:cNvSpPr/>
      </dsp:nvSpPr>
      <dsp:spPr>
        <a:xfrm rot="10800000">
          <a:off x="0" y="2704869"/>
          <a:ext cx="8534400" cy="909827"/>
        </a:xfrm>
        <a:prstGeom prst="upArrowCallout">
          <a:avLst/>
        </a:prstGeom>
        <a:solidFill>
          <a:srgbClr val="005148"/>
        </a:solidFill>
        <a:ln>
          <a:solidFill>
            <a:srgbClr val="005148"/>
          </a:solid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Franklin Gothic Book"/>
              <a:cs typeface="Franklin Gothic Book"/>
            </a:rPr>
            <a:t>4. Current payment system is too simple</a:t>
          </a:r>
          <a:endParaRPr lang="en-US" sz="2000" kern="1200" dirty="0">
            <a:latin typeface="Franklin Gothic Book"/>
            <a:cs typeface="Franklin Gothic Book"/>
          </a:endParaRPr>
        </a:p>
      </dsp:txBody>
      <dsp:txXfrm rot="10800000">
        <a:off x="0" y="2704869"/>
        <a:ext cx="8534400" cy="591178"/>
      </dsp:txXfrm>
    </dsp:sp>
    <dsp:sp modelId="{B56B5EA0-359D-DC42-8FC9-4448D358A947}">
      <dsp:nvSpPr>
        <dsp:cNvPr id="0" name=""/>
        <dsp:cNvSpPr/>
      </dsp:nvSpPr>
      <dsp:spPr>
        <a:xfrm rot="10800000">
          <a:off x="0" y="1803915"/>
          <a:ext cx="8534400" cy="909827"/>
        </a:xfrm>
        <a:prstGeom prst="upArrowCallout">
          <a:avLst/>
        </a:prstGeom>
        <a:solidFill>
          <a:srgbClr val="005148"/>
        </a:solidFill>
        <a:ln>
          <a:solidFill>
            <a:srgbClr val="005148"/>
          </a:solid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Franklin Gothic Book"/>
              <a:cs typeface="Franklin Gothic Book"/>
            </a:rPr>
            <a:t>3. Financial incentives will add to intrinsic motivation </a:t>
          </a:r>
          <a:endParaRPr lang="en-US" sz="2000" kern="1200" dirty="0">
            <a:latin typeface="Franklin Gothic Book"/>
            <a:cs typeface="Franklin Gothic Book"/>
          </a:endParaRPr>
        </a:p>
      </dsp:txBody>
      <dsp:txXfrm rot="10800000">
        <a:off x="0" y="1803915"/>
        <a:ext cx="8534400" cy="591178"/>
      </dsp:txXfrm>
    </dsp:sp>
    <dsp:sp modelId="{7557CE93-4815-0746-96BA-564B283B1B6D}">
      <dsp:nvSpPr>
        <dsp:cNvPr id="0" name=""/>
        <dsp:cNvSpPr/>
      </dsp:nvSpPr>
      <dsp:spPr>
        <a:xfrm rot="10800000">
          <a:off x="0" y="902961"/>
          <a:ext cx="8534400" cy="909827"/>
        </a:xfrm>
        <a:prstGeom prst="upArrowCallout">
          <a:avLst/>
        </a:prstGeom>
        <a:solidFill>
          <a:srgbClr val="005148"/>
        </a:solidFill>
        <a:ln>
          <a:solidFill>
            <a:srgbClr val="005148"/>
          </a:solid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Franklin Gothic Book"/>
              <a:cs typeface="Franklin Gothic Book"/>
            </a:rPr>
            <a:t>2. Individual variation is caused by variation in motivation</a:t>
          </a:r>
          <a:endParaRPr lang="en-US" sz="2000" kern="1200" dirty="0">
            <a:latin typeface="Franklin Gothic Book"/>
            <a:cs typeface="Franklin Gothic Book"/>
          </a:endParaRPr>
        </a:p>
      </dsp:txBody>
      <dsp:txXfrm rot="10800000">
        <a:off x="0" y="902961"/>
        <a:ext cx="8534400" cy="591178"/>
      </dsp:txXfrm>
    </dsp:sp>
    <dsp:sp modelId="{01246775-BA30-0541-BBAA-E208F8018C70}">
      <dsp:nvSpPr>
        <dsp:cNvPr id="0" name=""/>
        <dsp:cNvSpPr/>
      </dsp:nvSpPr>
      <dsp:spPr>
        <a:xfrm rot="10800000">
          <a:off x="0" y="2007"/>
          <a:ext cx="8534400" cy="909827"/>
        </a:xfrm>
        <a:prstGeom prst="upArrowCallout">
          <a:avLst/>
        </a:prstGeom>
        <a:solidFill>
          <a:srgbClr val="005148"/>
        </a:solidFill>
        <a:ln>
          <a:solidFill>
            <a:srgbClr val="005148"/>
          </a:solid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Franklin Gothic Book"/>
              <a:cs typeface="Franklin Gothic Book"/>
            </a:rPr>
            <a:t>1. Performance can be accurately ascertained</a:t>
          </a:r>
          <a:endParaRPr lang="en-US" sz="2000" kern="1200" dirty="0">
            <a:latin typeface="Franklin Gothic Book"/>
            <a:cs typeface="Franklin Gothic Book"/>
          </a:endParaRPr>
        </a:p>
      </dsp:txBody>
      <dsp:txXfrm rot="10800000">
        <a:off x="0" y="2007"/>
        <a:ext cx="8534400" cy="59117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F786FBC-9233-2F48-8A0B-CB776712BDBB}" type="datetimeFigureOut">
              <a:rPr lang="en-US"/>
              <a:pPr>
                <a:defRPr/>
              </a:pPr>
              <a:t>5/3/14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C6C93EF-07FE-9C46-BA94-4B9B36DC380E}" type="slidenum">
              <a:rPr lang="en-US"/>
              <a:pPr>
                <a:defRPr/>
              </a:pPr>
              <a:t>‹#›</a:t>
            </a:fld>
            <a:endParaRPr lang="en-US"/>
          </a:p>
        </p:txBody>
      </p:sp>
    </p:spTree>
    <p:extLst>
      <p:ext uri="{BB962C8B-B14F-4D97-AF65-F5344CB8AC3E}">
        <p14:creationId xmlns:p14="http://schemas.microsoft.com/office/powerpoint/2010/main" val="3443359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E00A891-5021-774E-9137-A3B10EC95699}" type="datetimeFigureOut">
              <a:rPr lang="en-US"/>
              <a:pPr>
                <a:defRPr/>
              </a:pPr>
              <a:t>5/3/14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575787B-9CCB-0C43-9CA6-886CE38A0611}" type="slidenum">
              <a:rPr lang="en-US"/>
              <a:pPr>
                <a:defRPr/>
              </a:pPr>
              <a:t>‹#›</a:t>
            </a:fld>
            <a:endParaRPr lang="en-US"/>
          </a:p>
        </p:txBody>
      </p:sp>
    </p:spTree>
    <p:extLst>
      <p:ext uri="{BB962C8B-B14F-4D97-AF65-F5344CB8AC3E}">
        <p14:creationId xmlns:p14="http://schemas.microsoft.com/office/powerpoint/2010/main" val="283920523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Policy-makers are</a:t>
            </a:r>
            <a:r>
              <a:rPr lang="en-US" baseline="0" dirty="0" smtClean="0"/>
              <a:t> aware that shifting insurance risk is an incentive to avoid caring for sicker, more complex patients. The proposed solution is to implement “risk adjustment” and to pay more for care of patients identified as high risk. </a:t>
            </a:r>
          </a:p>
          <a:p>
            <a:r>
              <a:rPr lang="en-US" baseline="0" dirty="0" smtClean="0"/>
              <a:t>However, risk adjustment has been shown to increase, not decrease gaming of documentation within each “risk corridor.”</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21</a:t>
            </a:fld>
            <a:endParaRPr lang="en-US"/>
          </a:p>
        </p:txBody>
      </p:sp>
    </p:spTree>
    <p:extLst>
      <p:ext uri="{BB962C8B-B14F-4D97-AF65-F5344CB8AC3E}">
        <p14:creationId xmlns:p14="http://schemas.microsoft.com/office/powerpoint/2010/main" val="269198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 ACA</a:t>
            </a:r>
            <a:r>
              <a:rPr lang="en-US" baseline="0" dirty="0" smtClean="0"/>
              <a:t> is focused on trying to keep premiums affordable. This is fine for the healthy, but but it means unaffordable out-of-pocket expenses for those with significant illnesses. Either those who need care will avoid getting it, leading to expensive complications, or doctors and hospitals will be stuck with unpaid bills.</a:t>
            </a:r>
          </a:p>
          <a:p>
            <a:pPr marL="171450" indent="-171450">
              <a:buFont typeface="Arial"/>
              <a:buChar char="•"/>
            </a:pPr>
            <a:r>
              <a:rPr lang="en-US" baseline="0" dirty="0" smtClean="0"/>
              <a:t>Narrow networks are an insurance strategy to limit provider networks to those from whom they can obtain concessions on fees, and of course if patients can’t find an accessible doctor, they don’t get care and the insurance plan doesn’t have to pay for their care.</a:t>
            </a:r>
          </a:p>
          <a:p>
            <a:pPr marL="171450" indent="-171450">
              <a:buFont typeface="Arial"/>
              <a:buChar char="•"/>
            </a:pPr>
            <a:r>
              <a:rPr lang="en-US" baseline="0" dirty="0" smtClean="0"/>
              <a:t>Ghost networks are the opposite of narrow networks. The plan claims to have doctors in their network who won’t actually accept their patients. This is very widespread for Medicaid managed care plans.</a:t>
            </a:r>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49</a:t>
            </a:fld>
            <a:endParaRPr lang="en-US"/>
          </a:p>
        </p:txBody>
      </p:sp>
    </p:spTree>
    <p:extLst>
      <p:ext uri="{BB962C8B-B14F-4D97-AF65-F5344CB8AC3E}">
        <p14:creationId xmlns:p14="http://schemas.microsoft.com/office/powerpoint/2010/main" val="2503666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Incentives</a:t>
            </a:r>
            <a:r>
              <a:rPr lang="en-US" baseline="0" dirty="0" smtClean="0"/>
              <a:t> when insurance risk is shifted onto doctors and hospitals</a:t>
            </a:r>
            <a:endParaRPr lang="en-US" dirty="0" smtClean="0"/>
          </a:p>
          <a:p>
            <a:pPr marL="171450" indent="-171450">
              <a:buFont typeface="Arial"/>
              <a:buChar char="•"/>
            </a:pPr>
            <a:r>
              <a:rPr lang="en-US" dirty="0" smtClean="0"/>
              <a:t>As you have seen from earlier</a:t>
            </a:r>
            <a:r>
              <a:rPr lang="en-US" baseline="0" dirty="0" smtClean="0"/>
              <a:t> slides, none of these have been shown to make health care more cost effective, and in fact the evidence is that all of them have been shown to have the opposite effect.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50</a:t>
            </a:fld>
            <a:endParaRPr lang="en-US"/>
          </a:p>
        </p:txBody>
      </p:sp>
    </p:spTree>
    <p:extLst>
      <p:ext uri="{BB962C8B-B14F-4D97-AF65-F5344CB8AC3E}">
        <p14:creationId xmlns:p14="http://schemas.microsoft.com/office/powerpoint/2010/main" val="415702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AC92A35-615B-A240-A133-2BBFB63E43E5}" type="datetimeFigureOut">
              <a:rPr lang="en-US" smtClean="0"/>
              <a:pPr>
                <a:defRPr/>
              </a:pPr>
              <a:t>5/3/14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992D1F-0C8E-8448-85C9-0F6D72323F5C}"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10C65DD-EC7B-D743-8CF1-54C12D821AC7}" type="datetimeFigureOut">
              <a:rPr lang="en-US" smtClean="0"/>
              <a:pPr>
                <a:defRPr/>
              </a:pPr>
              <a:t>5/3/14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0DE6AE-074C-CF4E-B218-A6161A9949B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E9651DA-4451-C64D-BDF4-A2AC3429FA68}" type="datetimeFigureOut">
              <a:rPr lang="en-US" smtClean="0"/>
              <a:pPr>
                <a:defRPr/>
              </a:pPr>
              <a:t>5/3/14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7B747A-A1AE-8741-9A37-44F69E7F688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B2F7484-767D-FB44-8A8B-81B6731ED9DF}" type="datetimeFigureOut">
              <a:rPr lang="en-US" smtClean="0"/>
              <a:pPr>
                <a:defRPr/>
              </a:pPr>
              <a:t>5/3/14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CDC5B5-50FC-1543-9AD9-7F7624F7C30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F9B79F4-8166-4F4D-8CC2-B5AE5BEBFFF2}" type="datetimeFigureOut">
              <a:rPr lang="en-US" smtClean="0"/>
              <a:pPr>
                <a:defRPr/>
              </a:pPr>
              <a:t>5/3/14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CDC40E-0BF0-4B48-A6C2-E76FD7B30D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78CE22B0-962A-3246-97DB-D5F21A584E41}" type="datetimeFigureOut">
              <a:rPr lang="en-US" smtClean="0"/>
              <a:pPr>
                <a:defRPr/>
              </a:pPr>
              <a:t>5/3/14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FCD007-BAFF-CA44-B290-94A686AE582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32EBAB6-E5BA-ED46-886A-0168511838D0}" type="datetimeFigureOut">
              <a:rPr lang="en-US" smtClean="0"/>
              <a:pPr>
                <a:defRPr/>
              </a:pPr>
              <a:t>5/3/14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6AC0534-2E75-6847-B790-B7D0065CCD6B}"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A8EFB3F-D2D1-6944-9E58-711AE908F2F8}" type="datetimeFigureOut">
              <a:rPr lang="en-US" smtClean="0"/>
              <a:pPr>
                <a:defRPr/>
              </a:pPr>
              <a:t>5/3/14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762435B-358A-074E-81EF-329621B62A6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2EB01C-F50D-3247-9A3D-0B4C4AEF1044}" type="datetimeFigureOut">
              <a:rPr lang="en-US" smtClean="0"/>
              <a:pPr>
                <a:defRPr/>
              </a:pPr>
              <a:t>5/3/14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C18DBB-F864-ED44-9D8F-D82BF7F0985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6D14EE7-A80F-9145-ABBA-B6C6B21CC3E2}" type="datetimeFigureOut">
              <a:rPr lang="en-US" smtClean="0"/>
              <a:pPr>
                <a:defRPr/>
              </a:pPr>
              <a:t>5/3/14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F66A73-44A1-1444-852C-13A9232E2FBE}"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16034E-A3F3-E944-BB39-F970389B8315}" type="datetimeFigureOut">
              <a:rPr lang="en-US" smtClean="0"/>
              <a:pPr>
                <a:defRPr/>
              </a:pPr>
              <a:t>5/3/14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6BEAF4-2464-304B-BC93-1155042DC12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FEA85CB7-CBC9-8A46-A497-F788C20DA634}" type="datetimeFigureOut">
              <a:rPr lang="en-US" smtClean="0"/>
              <a:pPr>
                <a:defRPr/>
              </a:pPr>
              <a:t>5/3/14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2CA40D2-30BF-004A-BEB2-BCEDCFC1886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91"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411" y="1012826"/>
            <a:ext cx="7918823" cy="1646704"/>
          </a:xfrm>
        </p:spPr>
        <p:txBody>
          <a:bodyPr>
            <a:noAutofit/>
          </a:bodyPr>
          <a:lstStyle/>
          <a:p>
            <a:pPr eaLnBrk="1" fontAlgn="auto" hangingPunct="1">
              <a:spcAft>
                <a:spcPts val="0"/>
              </a:spcAft>
              <a:defRPr/>
            </a:pPr>
            <a:r>
              <a:rPr lang="en-US" sz="3800" dirty="0" smtClean="0"/>
              <a:t>ACA Reforms, mental health &amp; single-payer</a:t>
            </a:r>
            <a:endParaRPr lang="en-US" sz="3800" dirty="0"/>
          </a:p>
        </p:txBody>
      </p:sp>
      <p:sp>
        <p:nvSpPr>
          <p:cNvPr id="3" name="Subtitle 2"/>
          <p:cNvSpPr>
            <a:spLocks noGrp="1"/>
          </p:cNvSpPr>
          <p:nvPr>
            <p:ph type="subTitle" idx="1"/>
          </p:nvPr>
        </p:nvSpPr>
        <p:spPr>
          <a:xfrm>
            <a:off x="1064154" y="3471863"/>
            <a:ext cx="7157293" cy="2328585"/>
          </a:xfrm>
          <a:solidFill>
            <a:schemeClr val="accent1">
              <a:lumMod val="20000"/>
              <a:lumOff val="80000"/>
            </a:schemeClr>
          </a:solidFill>
        </p:spPr>
        <p:txBody>
          <a:bodyPr rtlCol="0">
            <a:normAutofit fontScale="92500" lnSpcReduction="10000"/>
          </a:bodyPr>
          <a:lstStyle/>
          <a:p>
            <a:pPr eaLnBrk="1" fontAlgn="auto" hangingPunct="1">
              <a:spcAft>
                <a:spcPts val="0"/>
              </a:spcAft>
              <a:buFont typeface="Arial" pitchFamily="34" charset="0"/>
              <a:buNone/>
              <a:defRPr/>
            </a:pPr>
            <a:r>
              <a:rPr lang="en-US" sz="2000" dirty="0" smtClean="0">
                <a:ea typeface="+mn-ea"/>
                <a:cs typeface="+mn-cs"/>
              </a:rPr>
              <a:t>Stephen B. Kemble, MD</a:t>
            </a:r>
          </a:p>
          <a:p>
            <a:pPr eaLnBrk="1" fontAlgn="auto" hangingPunct="1">
              <a:spcAft>
                <a:spcPts val="0"/>
              </a:spcAft>
              <a:buFont typeface="Arial" pitchFamily="34" charset="0"/>
              <a:buNone/>
              <a:defRPr/>
            </a:pPr>
            <a:r>
              <a:rPr lang="en-US" sz="2000" dirty="0" smtClean="0">
                <a:ea typeface="+mn-ea"/>
                <a:cs typeface="+mn-cs"/>
              </a:rPr>
              <a:t>Clinical Assistant Professor of Medicine</a:t>
            </a:r>
          </a:p>
          <a:p>
            <a:pPr eaLnBrk="1" fontAlgn="auto" hangingPunct="1">
              <a:spcAft>
                <a:spcPts val="0"/>
              </a:spcAft>
              <a:buFont typeface="Arial" pitchFamily="34" charset="0"/>
              <a:buNone/>
              <a:defRPr/>
            </a:pPr>
            <a:r>
              <a:rPr lang="en-US" sz="2000" dirty="0" smtClean="0">
                <a:ea typeface="+mn-ea"/>
                <a:cs typeface="+mn-cs"/>
              </a:rPr>
              <a:t>John A. Burns School of Medicine</a:t>
            </a:r>
          </a:p>
          <a:p>
            <a:pPr eaLnBrk="1" fontAlgn="auto" hangingPunct="1">
              <a:spcAft>
                <a:spcPts val="0"/>
              </a:spcAft>
              <a:buFont typeface="Arial" pitchFamily="34" charset="0"/>
              <a:buNone/>
              <a:defRPr/>
            </a:pPr>
            <a:r>
              <a:rPr lang="en-US" sz="2000" dirty="0" smtClean="0"/>
              <a:t>University of Hawaii</a:t>
            </a:r>
            <a:endParaRPr lang="en-US" sz="2000" dirty="0" smtClean="0">
              <a:ea typeface="+mn-ea"/>
              <a:cs typeface="+mn-cs"/>
            </a:endParaRPr>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None/>
              <a:defRPr/>
            </a:pPr>
            <a:r>
              <a:rPr lang="en-US" sz="2000" dirty="0" smtClean="0"/>
              <a:t>PNHP Grand Rounds Webinar</a:t>
            </a:r>
          </a:p>
          <a:p>
            <a:pPr eaLnBrk="1" fontAlgn="auto" hangingPunct="1">
              <a:spcAft>
                <a:spcPts val="0"/>
              </a:spcAft>
              <a:buFont typeface="Arial" pitchFamily="34" charset="0"/>
              <a:buNone/>
              <a:defRPr/>
            </a:pPr>
            <a:r>
              <a:rPr lang="en-US" sz="2000" dirty="0" smtClean="0"/>
              <a:t>May 13, 2014</a:t>
            </a:r>
            <a:endParaRPr lang="en-US" sz="2000" dirty="0"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Infant Mortality</a:t>
            </a:r>
            <a:br>
              <a:rPr lang="en-US" sz="4000" dirty="0" smtClean="0"/>
            </a:br>
            <a:r>
              <a:rPr lang="en-US" sz="2200" dirty="0" smtClean="0"/>
              <a:t>Deaths in First Year of Life Per 1,000 Live Births</a:t>
            </a:r>
            <a:endParaRPr lang="en-US" sz="2200" dirty="0"/>
          </a:p>
        </p:txBody>
      </p:sp>
      <p:graphicFrame>
        <p:nvGraphicFramePr>
          <p:cNvPr id="5" name="Chart 4"/>
          <p:cNvGraphicFramePr/>
          <p:nvPr>
            <p:extLst>
              <p:ext uri="{D42A27DB-BD31-4B8C-83A1-F6EECF244321}">
                <p14:modId xmlns:p14="http://schemas.microsoft.com/office/powerpoint/2010/main" val="4239029159"/>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33040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Maternal Mortality</a:t>
            </a:r>
            <a:br>
              <a:rPr lang="en-US" sz="4000" dirty="0" smtClean="0"/>
            </a:br>
            <a:r>
              <a:rPr lang="en-US" sz="2200" dirty="0" smtClean="0"/>
              <a:t>Deaths per 100,000 Live Births</a:t>
            </a:r>
            <a:endParaRPr lang="en-US" sz="2200" dirty="0"/>
          </a:p>
        </p:txBody>
      </p:sp>
      <p:graphicFrame>
        <p:nvGraphicFramePr>
          <p:cNvPr id="5" name="Chart 4"/>
          <p:cNvGraphicFramePr/>
          <p:nvPr>
            <p:extLst>
              <p:ext uri="{D42A27DB-BD31-4B8C-83A1-F6EECF244321}">
                <p14:modId xmlns:p14="http://schemas.microsoft.com/office/powerpoint/2010/main" val="3644189709"/>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61589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Hospital Inpatient Days per Capita</a:t>
            </a:r>
            <a:endParaRPr lang="en-US" sz="2200" dirty="0"/>
          </a:p>
        </p:txBody>
      </p:sp>
      <p:graphicFrame>
        <p:nvGraphicFramePr>
          <p:cNvPr id="5" name="Chart 4"/>
          <p:cNvGraphicFramePr/>
          <p:nvPr>
            <p:extLst>
              <p:ext uri="{D42A27DB-BD31-4B8C-83A1-F6EECF244321}">
                <p14:modId xmlns:p14="http://schemas.microsoft.com/office/powerpoint/2010/main" val="1466596793"/>
              </p:ext>
            </p:extLst>
          </p:nvPr>
        </p:nvGraphicFramePr>
        <p:xfrm>
          <a:off x="387616" y="1203990"/>
          <a:ext cx="8387326"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31447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a:t>
            </a:r>
            <a:r>
              <a:rPr lang="en-US" sz="1600" dirty="0">
                <a:solidFill>
                  <a:srgbClr val="292934"/>
                </a:solidFill>
                <a:latin typeface="Franklin Gothic Book" pitchFamily="34" charset="0"/>
              </a:rPr>
              <a:t>3</a:t>
            </a:r>
            <a:endParaRPr lang="en-US" sz="1600" dirty="0" smtClean="0">
              <a:solidFill>
                <a:srgbClr val="292934"/>
              </a:solidFill>
              <a:latin typeface="Franklin Gothic Book" pitchFamily="34" charset="0"/>
            </a:endParaRPr>
          </a:p>
        </p:txBody>
      </p:sp>
      <p:sp>
        <p:nvSpPr>
          <p:cNvPr id="2" name="Title 1"/>
          <p:cNvSpPr>
            <a:spLocks noGrp="1"/>
          </p:cNvSpPr>
          <p:nvPr>
            <p:ph type="title"/>
          </p:nvPr>
        </p:nvSpPr>
        <p:spPr>
          <a:xfrm>
            <a:off x="0" y="171898"/>
            <a:ext cx="9144000" cy="1143000"/>
          </a:xfrm>
        </p:spPr>
        <p:txBody>
          <a:bodyPr>
            <a:normAutofit/>
          </a:bodyPr>
          <a:lstStyle/>
          <a:p>
            <a:r>
              <a:rPr lang="en-US" sz="4000" dirty="0" smtClean="0"/>
              <a:t>Physician Visits per Capita</a:t>
            </a:r>
            <a:endParaRPr lang="en-US" sz="2200" dirty="0"/>
          </a:p>
        </p:txBody>
      </p:sp>
      <p:graphicFrame>
        <p:nvGraphicFramePr>
          <p:cNvPr id="5" name="Chart 4"/>
          <p:cNvGraphicFramePr/>
          <p:nvPr>
            <p:extLst>
              <p:ext uri="{D42A27DB-BD31-4B8C-83A1-F6EECF244321}">
                <p14:modId xmlns:p14="http://schemas.microsoft.com/office/powerpoint/2010/main" val="2775971089"/>
              </p:ext>
            </p:extLst>
          </p:nvPr>
        </p:nvGraphicFramePr>
        <p:xfrm>
          <a:off x="387616" y="1203990"/>
          <a:ext cx="8387326"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1563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099360"/>
            <a:ext cx="5177135" cy="646331"/>
          </a:xfrm>
          <a:prstGeom prst="rect">
            <a:avLst/>
          </a:prstGeom>
          <a:noFill/>
        </p:spPr>
        <p:txBody>
          <a:bodyPr wrap="square" rtlCol="0" anchor="ctr">
            <a:spAutoFit/>
          </a:bodyPr>
          <a:lstStyle/>
          <a:p>
            <a:r>
              <a:rPr lang="en-US" sz="1200" dirty="0" smtClean="0">
                <a:solidFill>
                  <a:srgbClr val="292934"/>
                </a:solidFill>
                <a:latin typeface="Franklin Gothic Book" pitchFamily="34" charset="0"/>
              </a:rPr>
              <a:t>Note: Data are for 2011 or most recent year available</a:t>
            </a:r>
          </a:p>
          <a:p>
            <a:r>
              <a:rPr lang="en-US" sz="1200" dirty="0" smtClean="0">
                <a:solidFill>
                  <a:srgbClr val="292934"/>
                </a:solidFill>
                <a:latin typeface="Franklin Gothic Book" pitchFamily="34" charset="0"/>
              </a:rPr>
              <a:t>Figures adjusted for Purchasing Power Parity</a:t>
            </a:r>
          </a:p>
          <a:p>
            <a:r>
              <a:rPr lang="en-US" sz="1200" dirty="0" smtClean="0">
                <a:solidFill>
                  <a:srgbClr val="292934"/>
                </a:solidFill>
                <a:latin typeface="Franklin Gothic Book" pitchFamily="34" charset="0"/>
              </a:rPr>
              <a:t>Source: OECD, 201</a:t>
            </a:r>
            <a:r>
              <a:rPr lang="en-US" sz="1200" dirty="0">
                <a:solidFill>
                  <a:srgbClr val="292934"/>
                </a:solidFill>
                <a:latin typeface="Franklin Gothic Book" pitchFamily="34" charset="0"/>
              </a:rPr>
              <a:t>3</a:t>
            </a:r>
            <a:endParaRPr lang="en-US" sz="1200" dirty="0" smtClean="0">
              <a:solidFill>
                <a:srgbClr val="292934"/>
              </a:solidFill>
              <a:latin typeface="Franklin Gothic Book" pitchFamily="34" charset="0"/>
            </a:endParaRPr>
          </a:p>
        </p:txBody>
      </p:sp>
      <p:sp>
        <p:nvSpPr>
          <p:cNvPr id="2" name="Title 1"/>
          <p:cNvSpPr>
            <a:spLocks noGrp="1"/>
          </p:cNvSpPr>
          <p:nvPr>
            <p:ph type="title"/>
          </p:nvPr>
        </p:nvSpPr>
        <p:spPr>
          <a:xfrm>
            <a:off x="0" y="171898"/>
            <a:ext cx="9144000" cy="1143000"/>
          </a:xfrm>
        </p:spPr>
        <p:txBody>
          <a:bodyPr>
            <a:normAutofit/>
          </a:bodyPr>
          <a:lstStyle/>
          <a:p>
            <a:r>
              <a:rPr lang="en-US" sz="4000" dirty="0" smtClean="0"/>
              <a:t>We Have the Most “Skin in the Game”</a:t>
            </a:r>
            <a:endParaRPr lang="en-US" sz="2800" dirty="0"/>
          </a:p>
        </p:txBody>
      </p:sp>
      <p:graphicFrame>
        <p:nvGraphicFramePr>
          <p:cNvPr id="5" name="Chart 4"/>
          <p:cNvGraphicFramePr/>
          <p:nvPr>
            <p:extLst>
              <p:ext uri="{D42A27DB-BD31-4B8C-83A1-F6EECF244321}">
                <p14:modId xmlns:p14="http://schemas.microsoft.com/office/powerpoint/2010/main" val="3571543689"/>
              </p:ext>
            </p:extLst>
          </p:nvPr>
        </p:nvGraphicFramePr>
        <p:xfrm>
          <a:off x="1575581" y="1203990"/>
          <a:ext cx="7374883" cy="475823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 y="2177078"/>
            <a:ext cx="1688124" cy="1015663"/>
          </a:xfrm>
          <a:prstGeom prst="rect">
            <a:avLst/>
          </a:prstGeom>
          <a:noFill/>
        </p:spPr>
        <p:txBody>
          <a:bodyPr wrap="square" rtlCol="0">
            <a:spAutoFit/>
          </a:bodyPr>
          <a:lstStyle/>
          <a:p>
            <a:r>
              <a:rPr lang="en-US" sz="2000" dirty="0" smtClean="0">
                <a:latin typeface="Franklin Gothic Book"/>
                <a:cs typeface="Franklin Gothic Book"/>
              </a:rPr>
              <a:t>Out-of-pocket </a:t>
            </a:r>
            <a:r>
              <a:rPr lang="en-US" sz="2000" dirty="0">
                <a:latin typeface="Franklin Gothic Book"/>
                <a:cs typeface="Franklin Gothic Book"/>
              </a:rPr>
              <a:t>d</a:t>
            </a:r>
            <a:r>
              <a:rPr lang="en-US" sz="2000" dirty="0" smtClean="0">
                <a:latin typeface="Franklin Gothic Book"/>
                <a:cs typeface="Franklin Gothic Book"/>
              </a:rPr>
              <a:t>ollars per capita</a:t>
            </a:r>
          </a:p>
        </p:txBody>
      </p:sp>
    </p:spTree>
    <p:extLst>
      <p:ext uri="{BB962C8B-B14F-4D97-AF65-F5344CB8AC3E}">
        <p14:creationId xmlns:p14="http://schemas.microsoft.com/office/powerpoint/2010/main" val="4166250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35182"/>
            <a:ext cx="9144000" cy="1061818"/>
          </a:xfrm>
        </p:spPr>
        <p:txBody>
          <a:bodyPr>
            <a:noAutofit/>
          </a:bodyPr>
          <a:lstStyle/>
          <a:p>
            <a:r>
              <a:rPr lang="en-US" sz="3200" dirty="0" smtClean="0"/>
              <a:t>Medicare HMO Copayments Drive </a:t>
            </a:r>
            <a:br>
              <a:rPr lang="en-US" sz="3200" dirty="0" smtClean="0"/>
            </a:br>
            <a:r>
              <a:rPr lang="en-US" sz="3200" dirty="0" smtClean="0"/>
              <a:t>Less Office Visits, More Hospitalizations</a:t>
            </a:r>
            <a:endParaRPr lang="en-US" sz="3200" dirty="0"/>
          </a:p>
        </p:txBody>
      </p:sp>
      <p:sp>
        <p:nvSpPr>
          <p:cNvPr id="5" name="TextBox 4"/>
          <p:cNvSpPr txBox="1"/>
          <p:nvPr/>
        </p:nvSpPr>
        <p:spPr>
          <a:xfrm>
            <a:off x="3894667" y="6068584"/>
            <a:ext cx="5249336" cy="707886"/>
          </a:xfrm>
          <a:prstGeom prst="rect">
            <a:avLst/>
          </a:prstGeom>
          <a:noFill/>
        </p:spPr>
        <p:txBody>
          <a:bodyPr wrap="square" rtlCol="0" anchor="ctr">
            <a:spAutoFit/>
          </a:bodyPr>
          <a:lstStyle/>
          <a:p>
            <a:pPr algn="r"/>
            <a:r>
              <a:rPr lang="en-US" sz="2000" dirty="0" smtClean="0">
                <a:latin typeface="Franklin Gothic Book" pitchFamily="34" charset="0"/>
              </a:rPr>
              <a:t>Source: NEJM 2010;362:320</a:t>
            </a:r>
          </a:p>
          <a:p>
            <a:pPr algn="r"/>
            <a:r>
              <a:rPr lang="en-US" sz="2000" dirty="0" smtClean="0">
                <a:latin typeface="Franklin Gothic Book" pitchFamily="34" charset="0"/>
              </a:rPr>
              <a:t>All figures are per 100 enrollees</a:t>
            </a:r>
            <a:endParaRPr lang="en-US" sz="2000" dirty="0">
              <a:latin typeface="Franklin Gothic Book" pitchFamily="34" charset="0"/>
            </a:endParaRPr>
          </a:p>
        </p:txBody>
      </p:sp>
      <p:graphicFrame>
        <p:nvGraphicFramePr>
          <p:cNvPr id="2" name="Chart 1"/>
          <p:cNvGraphicFramePr/>
          <p:nvPr>
            <p:extLst>
              <p:ext uri="{D42A27DB-BD31-4B8C-83A1-F6EECF244321}">
                <p14:modId xmlns:p14="http://schemas.microsoft.com/office/powerpoint/2010/main" val="516384217"/>
              </p:ext>
            </p:extLst>
          </p:nvPr>
        </p:nvGraphicFramePr>
        <p:xfrm>
          <a:off x="1569333" y="1397000"/>
          <a:ext cx="7385577" cy="464596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 y="2176115"/>
            <a:ext cx="1836283" cy="1631216"/>
          </a:xfrm>
          <a:prstGeom prst="rect">
            <a:avLst/>
          </a:prstGeom>
          <a:noFill/>
        </p:spPr>
        <p:txBody>
          <a:bodyPr wrap="square" rtlCol="0">
            <a:spAutoFit/>
          </a:bodyPr>
          <a:lstStyle/>
          <a:p>
            <a:r>
              <a:rPr lang="en-US" sz="2000" dirty="0" smtClean="0">
                <a:latin typeface="Franklin Gothic Book"/>
                <a:cs typeface="Franklin Gothic Book"/>
              </a:rPr>
              <a:t>Difference between plans that did and didn’t raise copays</a:t>
            </a:r>
            <a:endParaRPr lang="en-US" sz="2000" dirty="0">
              <a:latin typeface="Franklin Gothic Book"/>
              <a:cs typeface="Franklin Gothic Book"/>
            </a:endParaRPr>
          </a:p>
        </p:txBody>
      </p:sp>
      <p:graphicFrame>
        <p:nvGraphicFramePr>
          <p:cNvPr id="6" name="Table 5"/>
          <p:cNvGraphicFramePr>
            <a:graphicFrameLocks noGrp="1"/>
          </p:cNvGraphicFramePr>
          <p:nvPr>
            <p:extLst>
              <p:ext uri="{D42A27DB-BD31-4B8C-83A1-F6EECF244321}">
                <p14:modId xmlns:p14="http://schemas.microsoft.com/office/powerpoint/2010/main" val="472088070"/>
              </p:ext>
            </p:extLst>
          </p:nvPr>
        </p:nvGraphicFramePr>
        <p:xfrm>
          <a:off x="2394449" y="5174866"/>
          <a:ext cx="6390585" cy="701040"/>
        </p:xfrm>
        <a:graphic>
          <a:graphicData uri="http://schemas.openxmlformats.org/drawingml/2006/table">
            <a:tbl>
              <a:tblPr>
                <a:tableStyleId>{2D5ABB26-0587-4C30-8999-92F81FD0307C}</a:tableStyleId>
              </a:tblPr>
              <a:tblGrid>
                <a:gridCol w="2130195"/>
                <a:gridCol w="2130195"/>
                <a:gridCol w="2130195"/>
              </a:tblGrid>
              <a:tr h="370840">
                <a:tc>
                  <a:txBody>
                    <a:bodyPr/>
                    <a:lstStyle/>
                    <a:p>
                      <a:pPr algn="ctr"/>
                      <a:r>
                        <a:rPr lang="en-US" sz="2000" dirty="0" smtClean="0">
                          <a:latin typeface="Franklin Gothic Book"/>
                          <a:cs typeface="Franklin Gothic Book"/>
                        </a:rPr>
                        <a:t>Outpatient</a:t>
                      </a:r>
                      <a:r>
                        <a:rPr lang="en-US" sz="2000" baseline="0" dirty="0" smtClean="0">
                          <a:latin typeface="Franklin Gothic Book"/>
                          <a:cs typeface="Franklin Gothic Book"/>
                        </a:rPr>
                        <a:t> </a:t>
                      </a:r>
                    </a:p>
                    <a:p>
                      <a:pPr algn="ctr"/>
                      <a:r>
                        <a:rPr lang="en-US" sz="2000" baseline="0" dirty="0" smtClean="0">
                          <a:latin typeface="Franklin Gothic Book"/>
                          <a:cs typeface="Franklin Gothic Book"/>
                        </a:rPr>
                        <a:t>Visits</a:t>
                      </a:r>
                      <a:endParaRPr lang="en-US" sz="2000" dirty="0">
                        <a:latin typeface="Franklin Gothic Book"/>
                        <a:cs typeface="Franklin Gothic Book"/>
                      </a:endParaRPr>
                    </a:p>
                  </a:txBody>
                  <a:tcPr/>
                </a:tc>
                <a:tc>
                  <a:txBody>
                    <a:bodyPr/>
                    <a:lstStyle/>
                    <a:p>
                      <a:pPr algn="ctr"/>
                      <a:r>
                        <a:rPr lang="en-US" sz="2000" dirty="0" smtClean="0">
                          <a:latin typeface="Franklin Gothic Book"/>
                          <a:cs typeface="Franklin Gothic Book"/>
                        </a:rPr>
                        <a:t>Hospital Admissions</a:t>
                      </a:r>
                      <a:endParaRPr lang="en-US" sz="2000" dirty="0">
                        <a:latin typeface="Franklin Gothic Book"/>
                        <a:cs typeface="Franklin Gothic Book"/>
                      </a:endParaRPr>
                    </a:p>
                  </a:txBody>
                  <a:tcPr/>
                </a:tc>
                <a:tc>
                  <a:txBody>
                    <a:bodyPr/>
                    <a:lstStyle/>
                    <a:p>
                      <a:pPr algn="ctr"/>
                      <a:r>
                        <a:rPr lang="en-US" sz="2000" dirty="0" smtClean="0">
                          <a:latin typeface="Franklin Gothic Book"/>
                          <a:cs typeface="Franklin Gothic Book"/>
                        </a:rPr>
                        <a:t>Hospital </a:t>
                      </a:r>
                    </a:p>
                    <a:p>
                      <a:pPr algn="ctr"/>
                      <a:r>
                        <a:rPr lang="en-US" sz="2000" dirty="0" smtClean="0">
                          <a:latin typeface="Franklin Gothic Book"/>
                          <a:cs typeface="Franklin Gothic Book"/>
                        </a:rPr>
                        <a:t>Days</a:t>
                      </a:r>
                      <a:endParaRPr lang="en-US" sz="2000" dirty="0">
                        <a:latin typeface="Franklin Gothic Book"/>
                        <a:cs typeface="Franklin Gothic Book"/>
                      </a:endParaRPr>
                    </a:p>
                  </a:txBody>
                  <a:tcPr/>
                </a:tc>
              </a:tr>
            </a:tbl>
          </a:graphicData>
        </a:graphic>
      </p:graphicFrame>
      <p:cxnSp>
        <p:nvCxnSpPr>
          <p:cNvPr id="12" name="Straight Connector 11"/>
          <p:cNvCxnSpPr/>
          <p:nvPr/>
        </p:nvCxnSpPr>
        <p:spPr>
          <a:xfrm>
            <a:off x="2386359" y="2920361"/>
            <a:ext cx="6406765" cy="0"/>
          </a:xfrm>
          <a:prstGeom prst="line">
            <a:avLst/>
          </a:prstGeom>
          <a:ln w="5715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145089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Restricting Access </a:t>
            </a:r>
            <a:r>
              <a:rPr lang="en-US" i="1" dirty="0" smtClean="0"/>
              <a:t>Increases</a:t>
            </a:r>
            <a:r>
              <a:rPr lang="en-US" dirty="0" smtClean="0"/>
              <a:t> Costs</a:t>
            </a:r>
            <a:endParaRPr lang="en-US" i="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spcAft>
                <a:spcPts val="1200"/>
              </a:spcAft>
            </a:pPr>
            <a:r>
              <a:rPr lang="en-US" sz="3600" dirty="0" smtClean="0"/>
              <a:t>We </a:t>
            </a:r>
            <a:r>
              <a:rPr lang="en-US" sz="3600" i="1" u="sng" dirty="0"/>
              <a:t>already</a:t>
            </a:r>
            <a:r>
              <a:rPr lang="en-US" sz="3600" dirty="0"/>
              <a:t> rely </a:t>
            </a:r>
            <a:r>
              <a:rPr lang="en-US" sz="3600" dirty="0" smtClean="0"/>
              <a:t>heavily on </a:t>
            </a:r>
            <a:r>
              <a:rPr lang="en-US" sz="3600" dirty="0"/>
              <a:t>incentives to deliver less care and pushing more costs onto </a:t>
            </a:r>
            <a:r>
              <a:rPr lang="en-US" sz="3600" dirty="0" smtClean="0"/>
              <a:t>patients.</a:t>
            </a:r>
            <a:endParaRPr lang="en-US" sz="3600" dirty="0">
              <a:solidFill>
                <a:srgbClr val="292934"/>
              </a:solidFill>
            </a:endParaRPr>
          </a:p>
          <a:p>
            <a:pPr>
              <a:spcAft>
                <a:spcPts val="1200"/>
              </a:spcAft>
            </a:pPr>
            <a:r>
              <a:rPr lang="en-US" sz="3600" dirty="0" smtClean="0">
                <a:solidFill>
                  <a:srgbClr val="292934"/>
                </a:solidFill>
              </a:rPr>
              <a:t>If </a:t>
            </a:r>
            <a:r>
              <a:rPr lang="en-US" sz="3600" dirty="0">
                <a:solidFill>
                  <a:srgbClr val="292934"/>
                </a:solidFill>
              </a:rPr>
              <a:t>these worked to control costs, we would not be spending twice as much as other advanced countries!</a:t>
            </a:r>
            <a:endParaRPr lang="en-US" sz="3600" dirty="0"/>
          </a:p>
        </p:txBody>
      </p:sp>
    </p:spTree>
    <p:extLst>
      <p:ext uri="{BB962C8B-B14F-4D97-AF65-F5344CB8AC3E}">
        <p14:creationId xmlns:p14="http://schemas.microsoft.com/office/powerpoint/2010/main" val="6006058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70" y="1939203"/>
            <a:ext cx="8521002" cy="2316747"/>
          </a:xfrm>
          <a:solidFill>
            <a:schemeClr val="accent1">
              <a:lumMod val="20000"/>
              <a:lumOff val="80000"/>
            </a:schemeClr>
          </a:solidFill>
        </p:spPr>
        <p:txBody>
          <a:bodyPr>
            <a:normAutofit fontScale="90000"/>
          </a:bodyPr>
          <a:lstStyle/>
          <a:p>
            <a:pPr>
              <a:spcAft>
                <a:spcPts val="1200"/>
              </a:spcAft>
            </a:pPr>
            <a:r>
              <a:rPr lang="en-US" sz="4200" dirty="0" smtClean="0"/>
              <a:t>Cost Control Strategies:</a:t>
            </a:r>
            <a:br>
              <a:rPr lang="en-US" sz="4200" dirty="0" smtClean="0"/>
            </a:br>
            <a:r>
              <a:rPr lang="en-US" sz="4200" dirty="0" smtClean="0"/>
              <a:t>HMOs, Managed Care, &amp; “Accountable Care Organizations” (ACOs)</a:t>
            </a:r>
            <a:endParaRPr lang="en-US" sz="4200" dirty="0"/>
          </a:p>
        </p:txBody>
      </p:sp>
    </p:spTree>
    <p:extLst>
      <p:ext uri="{BB962C8B-B14F-4D97-AF65-F5344CB8AC3E}">
        <p14:creationId xmlns:p14="http://schemas.microsoft.com/office/powerpoint/2010/main" val="17668832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Traditional </a:t>
            </a:r>
            <a:r>
              <a:rPr lang="en-US" dirty="0" smtClean="0"/>
              <a:t>HMO’s</a:t>
            </a:r>
            <a:endParaRPr lang="en-US" dirty="0"/>
          </a:p>
        </p:txBody>
      </p:sp>
      <p:sp>
        <p:nvSpPr>
          <p:cNvPr id="4" name="Content Placeholder 3"/>
          <p:cNvSpPr>
            <a:spLocks noGrp="1"/>
          </p:cNvSpPr>
          <p:nvPr>
            <p:ph idx="1"/>
          </p:nvPr>
        </p:nvSpPr>
        <p:spPr>
          <a:solidFill>
            <a:schemeClr val="accent1">
              <a:lumMod val="20000"/>
              <a:lumOff val="80000"/>
            </a:schemeClr>
          </a:solidFill>
        </p:spPr>
        <p:txBody>
          <a:bodyPr>
            <a:normAutofit/>
          </a:bodyPr>
          <a:lstStyle/>
          <a:p>
            <a:pPr lvl="1"/>
            <a:r>
              <a:rPr lang="en-US" sz="3200" dirty="0" smtClean="0">
                <a:solidFill>
                  <a:srgbClr val="292934"/>
                </a:solidFill>
              </a:rPr>
              <a:t>Problem defined as over-utilization</a:t>
            </a:r>
          </a:p>
          <a:p>
            <a:pPr lvl="1"/>
            <a:r>
              <a:rPr lang="en-US" sz="3200" dirty="0" smtClean="0">
                <a:solidFill>
                  <a:srgbClr val="292934"/>
                </a:solidFill>
              </a:rPr>
              <a:t>Shift insurance risk to competing capitated Managed Care Organizations (MCOs)</a:t>
            </a:r>
          </a:p>
          <a:p>
            <a:pPr lvl="1"/>
            <a:r>
              <a:rPr lang="en-US" sz="3200" dirty="0" smtClean="0">
                <a:solidFill>
                  <a:srgbClr val="292934"/>
                </a:solidFill>
              </a:rPr>
              <a:t>MCOs try to restrict “unnecessary” care</a:t>
            </a:r>
          </a:p>
          <a:p>
            <a:pPr lvl="2"/>
            <a:r>
              <a:rPr lang="en-US" sz="3200" dirty="0" smtClean="0">
                <a:solidFill>
                  <a:srgbClr val="292934"/>
                </a:solidFill>
              </a:rPr>
              <a:t>Restricted networks</a:t>
            </a:r>
          </a:p>
          <a:p>
            <a:pPr lvl="2"/>
            <a:r>
              <a:rPr lang="en-US" sz="3200" dirty="0" smtClean="0">
                <a:solidFill>
                  <a:srgbClr val="292934"/>
                </a:solidFill>
              </a:rPr>
              <a:t>Restricted formularies</a:t>
            </a:r>
          </a:p>
          <a:p>
            <a:pPr lvl="2"/>
            <a:r>
              <a:rPr lang="en-US" sz="3200" dirty="0" smtClean="0">
                <a:solidFill>
                  <a:srgbClr val="292934"/>
                </a:solidFill>
              </a:rPr>
              <a:t>Prior authorizations</a:t>
            </a:r>
            <a:endParaRPr lang="en-US" sz="3200" dirty="0">
              <a:solidFill>
                <a:srgbClr val="292934"/>
              </a:solidFill>
            </a:endParaRPr>
          </a:p>
        </p:txBody>
      </p:sp>
    </p:spTree>
    <p:extLst>
      <p:ext uri="{BB962C8B-B14F-4D97-AF65-F5344CB8AC3E}">
        <p14:creationId xmlns:p14="http://schemas.microsoft.com/office/powerpoint/2010/main" val="37722735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Hawaii’s Medicaid Managed Care Experience</a:t>
            </a:r>
            <a:endParaRPr lang="en-US" dirty="0"/>
          </a:p>
        </p:txBody>
      </p:sp>
      <p:sp>
        <p:nvSpPr>
          <p:cNvPr id="3" name="Content Placeholder 2"/>
          <p:cNvSpPr>
            <a:spLocks noGrp="1"/>
          </p:cNvSpPr>
          <p:nvPr>
            <p:ph idx="1"/>
          </p:nvPr>
        </p:nvSpPr>
        <p:spPr>
          <a:xfrm>
            <a:off x="457200" y="1835940"/>
            <a:ext cx="8229600" cy="4641060"/>
          </a:xfrm>
          <a:solidFill>
            <a:schemeClr val="accent1">
              <a:lumMod val="20000"/>
              <a:lumOff val="80000"/>
            </a:schemeClr>
          </a:solidFill>
        </p:spPr>
        <p:txBody>
          <a:bodyPr>
            <a:normAutofit lnSpcReduction="10000"/>
          </a:bodyPr>
          <a:lstStyle/>
          <a:p>
            <a:pPr>
              <a:spcAft>
                <a:spcPts val="1200"/>
              </a:spcAft>
            </a:pPr>
            <a:r>
              <a:rPr lang="en-US" sz="2800" dirty="0" smtClean="0"/>
              <a:t>Converted FFS Medicaid to MCOs - 1994, 2009</a:t>
            </a:r>
          </a:p>
          <a:p>
            <a:pPr>
              <a:spcAft>
                <a:spcPts val="1200"/>
              </a:spcAft>
            </a:pPr>
            <a:r>
              <a:rPr lang="en-US" sz="2800" dirty="0" smtClean="0"/>
              <a:t>Increased administrative hassles (and cost)</a:t>
            </a:r>
          </a:p>
          <a:p>
            <a:pPr>
              <a:spcAft>
                <a:spcPts val="1200"/>
              </a:spcAft>
            </a:pPr>
            <a:r>
              <a:rPr lang="en-US" sz="2800" dirty="0" smtClean="0"/>
              <a:t>Declining MD participation</a:t>
            </a:r>
          </a:p>
          <a:p>
            <a:pPr>
              <a:spcAft>
                <a:spcPts val="1200"/>
              </a:spcAft>
            </a:pPr>
            <a:r>
              <a:rPr lang="en-US" sz="2800" dirty="0" smtClean="0"/>
              <a:t>Worsening access problems</a:t>
            </a:r>
          </a:p>
          <a:p>
            <a:pPr>
              <a:spcAft>
                <a:spcPts val="1200"/>
              </a:spcAft>
            </a:pPr>
            <a:r>
              <a:rPr lang="en-US" sz="2800" dirty="0" smtClean="0"/>
              <a:t>Accelerated cost increase – 2.7% &gt; US average</a:t>
            </a:r>
          </a:p>
          <a:p>
            <a:pPr>
              <a:spcAft>
                <a:spcPts val="1200"/>
              </a:spcAft>
            </a:pPr>
            <a:r>
              <a:rPr lang="en-US" sz="2800" dirty="0" smtClean="0"/>
              <a:t>Worst for mental illness – 4 </a:t>
            </a:r>
            <a:r>
              <a:rPr lang="en-US" sz="2800" dirty="0" err="1" smtClean="0"/>
              <a:t>yr</a:t>
            </a:r>
            <a:r>
              <a:rPr lang="en-US" sz="2800" dirty="0" smtClean="0"/>
              <a:t> after Medicaid managed care, &gt; half of psychiatrists dropped out, MH ER and hospital costs increased 30%!!</a:t>
            </a:r>
            <a:endParaRPr lang="en-US" sz="2800" dirty="0"/>
          </a:p>
        </p:txBody>
      </p:sp>
    </p:spTree>
    <p:extLst>
      <p:ext uri="{BB962C8B-B14F-4D97-AF65-F5344CB8AC3E}">
        <p14:creationId xmlns:p14="http://schemas.microsoft.com/office/powerpoint/2010/main" val="6969261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2800" dirty="0" smtClean="0"/>
              <a:t>No financial conflicts of interest to disclose.</a:t>
            </a:r>
          </a:p>
          <a:p>
            <a:r>
              <a:rPr lang="en-US" sz="2800" dirty="0" smtClean="0"/>
              <a:t>I receive no money whatsoever for any of my involvement in health care reform and health policy activities.</a:t>
            </a:r>
            <a:endParaRPr lang="en-US" sz="2800" dirty="0"/>
          </a:p>
        </p:txBody>
      </p:sp>
    </p:spTree>
    <p:extLst>
      <p:ext uri="{BB962C8B-B14F-4D97-AF65-F5344CB8AC3E}">
        <p14:creationId xmlns:p14="http://schemas.microsoft.com/office/powerpoint/2010/main" val="35707372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Affordable Care Act – ACO’s</a:t>
            </a: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buNone/>
            </a:pPr>
            <a:r>
              <a:rPr lang="en-US" sz="3200" dirty="0" smtClean="0">
                <a:solidFill>
                  <a:schemeClr val="tx2"/>
                </a:solidFill>
              </a:rPr>
              <a:t>Financial Incentives for less care:</a:t>
            </a:r>
          </a:p>
          <a:p>
            <a:r>
              <a:rPr lang="en-US" sz="3200" dirty="0" smtClean="0"/>
              <a:t>Align hospitals and doctors - shared financial incentive for “cost-effective” care</a:t>
            </a:r>
          </a:p>
          <a:p>
            <a:r>
              <a:rPr lang="en-US" sz="3200" dirty="0" smtClean="0"/>
              <a:t>Shift insurance risk to ACO - then Providers</a:t>
            </a:r>
          </a:p>
          <a:p>
            <a:pPr lvl="1"/>
            <a:r>
              <a:rPr lang="en-US" sz="2800" dirty="0"/>
              <a:t>Bundled payments</a:t>
            </a:r>
          </a:p>
          <a:p>
            <a:pPr lvl="1"/>
            <a:r>
              <a:rPr lang="en-US" sz="2800" dirty="0"/>
              <a:t>Shared savings</a:t>
            </a:r>
          </a:p>
          <a:p>
            <a:pPr lvl="1"/>
            <a:r>
              <a:rPr lang="en-US" sz="2800" dirty="0" smtClean="0"/>
              <a:t>Capitation</a:t>
            </a:r>
            <a:endParaRPr lang="en-US" sz="2800" dirty="0" smtClean="0"/>
          </a:p>
          <a:p>
            <a:r>
              <a:rPr lang="en-US" sz="3200" dirty="0" err="1" smtClean="0"/>
              <a:t>Pts</a:t>
            </a:r>
            <a:r>
              <a:rPr lang="en-US" sz="3200" dirty="0" smtClean="0"/>
              <a:t> </a:t>
            </a:r>
            <a:r>
              <a:rPr lang="en-US" sz="3200" dirty="0" smtClean="0"/>
              <a:t>attributed to ACO based on utilization, don’t choose or know they are in ACO</a:t>
            </a:r>
          </a:p>
        </p:txBody>
      </p:sp>
    </p:spTree>
    <p:extLst>
      <p:ext uri="{BB962C8B-B14F-4D97-AF65-F5344CB8AC3E}">
        <p14:creationId xmlns:p14="http://schemas.microsoft.com/office/powerpoint/2010/main" val="1509517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Insurance Risk to Providers</a:t>
            </a:r>
            <a:endParaRPr lang="en-US" dirty="0"/>
          </a:p>
        </p:txBody>
      </p:sp>
      <p:sp>
        <p:nvSpPr>
          <p:cNvPr id="3" name="Content Placeholder 2"/>
          <p:cNvSpPr>
            <a:spLocks noGrp="1"/>
          </p:cNvSpPr>
          <p:nvPr>
            <p:ph idx="1"/>
          </p:nvPr>
        </p:nvSpPr>
        <p:spPr>
          <a:xfrm>
            <a:off x="457200" y="1524000"/>
            <a:ext cx="8229600" cy="4953000"/>
          </a:xfrm>
          <a:solidFill>
            <a:schemeClr val="accent1">
              <a:lumMod val="20000"/>
              <a:lumOff val="80000"/>
            </a:schemeClr>
          </a:solidFill>
        </p:spPr>
        <p:txBody>
          <a:bodyPr>
            <a:normAutofit fontScale="92500" lnSpcReduction="10000"/>
          </a:bodyPr>
          <a:lstStyle/>
          <a:p>
            <a:pPr marL="0" indent="0">
              <a:buNone/>
            </a:pPr>
            <a:r>
              <a:rPr lang="en-US" sz="3600" dirty="0" smtClean="0"/>
              <a:t>Incentivizes them to:</a:t>
            </a:r>
          </a:p>
          <a:p>
            <a:pPr lvl="1"/>
            <a:r>
              <a:rPr lang="en-US" sz="3200" dirty="0" smtClean="0">
                <a:solidFill>
                  <a:srgbClr val="D2533C"/>
                </a:solidFill>
              </a:rPr>
              <a:t>Restrict care</a:t>
            </a:r>
          </a:p>
          <a:p>
            <a:pPr lvl="1"/>
            <a:r>
              <a:rPr lang="en-US" sz="3200" dirty="0" smtClean="0">
                <a:solidFill>
                  <a:srgbClr val="D2533C"/>
                </a:solidFill>
              </a:rPr>
              <a:t>“Cherry Pick” </a:t>
            </a:r>
            <a:r>
              <a:rPr lang="en-US" sz="3200" dirty="0" smtClean="0"/>
              <a:t>- avoid sicker, more complex patients</a:t>
            </a:r>
          </a:p>
          <a:p>
            <a:pPr lvl="1"/>
            <a:r>
              <a:rPr lang="en-US" sz="3200" dirty="0" smtClean="0">
                <a:solidFill>
                  <a:srgbClr val="D2533C"/>
                </a:solidFill>
              </a:rPr>
              <a:t>Game diagnoses </a:t>
            </a:r>
            <a:r>
              <a:rPr lang="en-US" sz="3200" dirty="0" smtClean="0"/>
              <a:t>to beat risk adjustment</a:t>
            </a:r>
          </a:p>
          <a:p>
            <a:pPr lvl="1"/>
            <a:r>
              <a:rPr lang="en-US" sz="3200" dirty="0" smtClean="0">
                <a:solidFill>
                  <a:srgbClr val="D2533C"/>
                </a:solidFill>
              </a:rPr>
              <a:t>Game documentation </a:t>
            </a:r>
            <a:r>
              <a:rPr lang="en-US" sz="3200" dirty="0" smtClean="0"/>
              <a:t>to improve reimbursement</a:t>
            </a:r>
          </a:p>
          <a:p>
            <a:pPr lvl="1"/>
            <a:r>
              <a:rPr lang="en-US" sz="3200" dirty="0" smtClean="0"/>
              <a:t>Become </a:t>
            </a:r>
            <a:r>
              <a:rPr lang="en-US" sz="3200" dirty="0" smtClean="0">
                <a:solidFill>
                  <a:srgbClr val="292934"/>
                </a:solidFill>
              </a:rPr>
              <a:t>more</a:t>
            </a:r>
            <a:r>
              <a:rPr lang="en-US" sz="3200" dirty="0" smtClean="0">
                <a:solidFill>
                  <a:srgbClr val="D2533C"/>
                </a:solidFill>
              </a:rPr>
              <a:t> focused on money at expense of patient’s welfare</a:t>
            </a:r>
          </a:p>
          <a:p>
            <a:pPr marL="274320" lvl="1" indent="0" algn="r">
              <a:spcBef>
                <a:spcPts val="1632"/>
              </a:spcBef>
              <a:buNone/>
            </a:pPr>
            <a:r>
              <a:rPr lang="en-US" sz="1800" dirty="0"/>
              <a:t>Global Amnesia- Embracing Fee-For-Non-Service—Again-JGIM 01-07-14 </a:t>
            </a:r>
            <a:endParaRPr lang="en-US" sz="1800" dirty="0" smtClean="0">
              <a:solidFill>
                <a:srgbClr val="D2533C"/>
              </a:solidFill>
            </a:endParaRPr>
          </a:p>
        </p:txBody>
      </p:sp>
    </p:spTree>
    <p:extLst>
      <p:ext uri="{BB962C8B-B14F-4D97-AF65-F5344CB8AC3E}">
        <p14:creationId xmlns:p14="http://schemas.microsoft.com/office/powerpoint/2010/main" val="2924594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ChangeArrowheads="1"/>
          </p:cNvSpPr>
          <p:nvPr>
            <p:ph type="title"/>
          </p:nvPr>
        </p:nvSpPr>
        <p:spPr>
          <a:xfrm>
            <a:off x="240846" y="1801914"/>
            <a:ext cx="8662308" cy="2419714"/>
          </a:xfrm>
          <a:solidFill>
            <a:schemeClr val="accent1">
              <a:lumMod val="20000"/>
              <a:lumOff val="80000"/>
            </a:schemeClr>
          </a:solidFill>
        </p:spPr>
        <p:txBody>
          <a:bodyPr>
            <a:normAutofit/>
          </a:bodyPr>
          <a:lstStyle/>
          <a:p>
            <a:r>
              <a:rPr lang="en-US" sz="5400" dirty="0">
                <a:solidFill>
                  <a:srgbClr val="D2533C"/>
                </a:solidFill>
              </a:rPr>
              <a:t>The </a:t>
            </a:r>
            <a:r>
              <a:rPr lang="en-US" sz="5400" dirty="0" smtClean="0">
                <a:solidFill>
                  <a:srgbClr val="D2533C"/>
                </a:solidFill>
              </a:rPr>
              <a:t>Toxicity </a:t>
            </a:r>
            <a:r>
              <a:rPr lang="en-US" sz="5400" dirty="0">
                <a:solidFill>
                  <a:srgbClr val="D2533C"/>
                </a:solidFill>
              </a:rPr>
              <a:t>of </a:t>
            </a:r>
            <a:r>
              <a:rPr lang="en-US" sz="5400" dirty="0" smtClean="0">
                <a:solidFill>
                  <a:srgbClr val="D2533C"/>
                </a:solidFill>
              </a:rPr>
              <a:t/>
            </a:r>
            <a:br>
              <a:rPr lang="en-US" sz="5400" dirty="0" smtClean="0">
                <a:solidFill>
                  <a:srgbClr val="D2533C"/>
                </a:solidFill>
              </a:rPr>
            </a:br>
            <a:r>
              <a:rPr lang="en-US" sz="5400" dirty="0" smtClean="0">
                <a:solidFill>
                  <a:srgbClr val="D2533C"/>
                </a:solidFill>
              </a:rPr>
              <a:t>Pay </a:t>
            </a:r>
            <a:r>
              <a:rPr lang="en-US" sz="5400" dirty="0">
                <a:solidFill>
                  <a:srgbClr val="D2533C"/>
                </a:solidFill>
              </a:rPr>
              <a:t>for Performance (P4P)</a:t>
            </a:r>
          </a:p>
        </p:txBody>
      </p:sp>
    </p:spTree>
    <p:extLst>
      <p:ext uri="{BB962C8B-B14F-4D97-AF65-F5344CB8AC3E}">
        <p14:creationId xmlns:p14="http://schemas.microsoft.com/office/powerpoint/2010/main" val="32517027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solidFill>
                  <a:srgbClr val="D2533C"/>
                </a:solidFill>
              </a:rPr>
              <a:t>Physician Payment &amp; Motivation</a:t>
            </a:r>
            <a:endParaRPr lang="en-US" dirty="0">
              <a:solidFill>
                <a:srgbClr val="D2533C"/>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a:bodyPr>
          <a:lstStyle/>
          <a:p>
            <a:pPr>
              <a:defRPr/>
            </a:pPr>
            <a:r>
              <a:rPr lang="en-US" sz="3200" dirty="0" smtClean="0"/>
              <a:t>Behavioral Economics:  </a:t>
            </a:r>
          </a:p>
          <a:p>
            <a:pPr lvl="1">
              <a:defRPr/>
            </a:pPr>
            <a:r>
              <a:rPr lang="en-US" sz="2800" i="1" dirty="0" smtClean="0">
                <a:solidFill>
                  <a:srgbClr val="D2533C"/>
                </a:solidFill>
              </a:rPr>
              <a:t>intrinsic</a:t>
            </a:r>
            <a:r>
              <a:rPr lang="en-US" sz="2800" dirty="0" smtClean="0"/>
              <a:t> (do right for </a:t>
            </a:r>
            <a:r>
              <a:rPr lang="en-US" sz="2800" dirty="0" err="1" smtClean="0"/>
              <a:t>pt</a:t>
            </a:r>
            <a:r>
              <a:rPr lang="en-US" sz="2800" dirty="0" smtClean="0"/>
              <a:t>) vs. </a:t>
            </a:r>
            <a:r>
              <a:rPr lang="en-US" sz="2800" i="1" dirty="0" smtClean="0">
                <a:solidFill>
                  <a:srgbClr val="D2533C"/>
                </a:solidFill>
              </a:rPr>
              <a:t>extrinsic</a:t>
            </a:r>
            <a:r>
              <a:rPr lang="en-US" sz="2800" dirty="0" smtClean="0"/>
              <a:t> ($) motivation</a:t>
            </a:r>
            <a:endParaRPr lang="en-US" sz="2800" dirty="0"/>
          </a:p>
          <a:p>
            <a:pPr>
              <a:defRPr/>
            </a:pPr>
            <a:r>
              <a:rPr lang="en-US" sz="3200" dirty="0"/>
              <a:t>Consequences of </a:t>
            </a:r>
            <a:r>
              <a:rPr lang="en-US" sz="3200" dirty="0" smtClean="0"/>
              <a:t>pay-for-performance (P4P): </a:t>
            </a:r>
          </a:p>
          <a:p>
            <a:pPr lvl="1">
              <a:lnSpc>
                <a:spcPct val="110000"/>
              </a:lnSpc>
              <a:defRPr/>
            </a:pPr>
            <a:r>
              <a:rPr lang="en-US" sz="2800" dirty="0"/>
              <a:t>M</a:t>
            </a:r>
            <a:r>
              <a:rPr lang="en-US" sz="2800" dirty="0" smtClean="0"/>
              <a:t>easures for “performance” grossly inadequate</a:t>
            </a:r>
          </a:p>
          <a:p>
            <a:pPr lvl="1">
              <a:lnSpc>
                <a:spcPct val="110000"/>
              </a:lnSpc>
              <a:defRPr/>
            </a:pPr>
            <a:r>
              <a:rPr lang="en-US" sz="2800" dirty="0"/>
              <a:t>Promotes physician greed (“extrinsic” motivation)</a:t>
            </a:r>
          </a:p>
          <a:p>
            <a:pPr lvl="1">
              <a:lnSpc>
                <a:spcPct val="110000"/>
              </a:lnSpc>
              <a:defRPr/>
            </a:pPr>
            <a:r>
              <a:rPr lang="en-US" sz="2800" dirty="0" smtClean="0"/>
              <a:t>Gaming </a:t>
            </a:r>
            <a:r>
              <a:rPr lang="en-US" sz="2800" dirty="0"/>
              <a:t>documentation for </a:t>
            </a:r>
            <a:r>
              <a:rPr lang="en-US" sz="2800" dirty="0" smtClean="0"/>
              <a:t>payment</a:t>
            </a:r>
            <a:endParaRPr lang="en-US" sz="2800" dirty="0"/>
          </a:p>
          <a:p>
            <a:pPr lvl="1">
              <a:lnSpc>
                <a:spcPct val="110000"/>
              </a:lnSpc>
              <a:defRPr/>
            </a:pPr>
            <a:r>
              <a:rPr lang="en-US" sz="2800" dirty="0"/>
              <a:t>C</a:t>
            </a:r>
            <a:r>
              <a:rPr lang="en-US" sz="2800" dirty="0" smtClean="0"/>
              <a:t>orruption of </a:t>
            </a:r>
            <a:r>
              <a:rPr lang="en-US" sz="2800" dirty="0"/>
              <a:t>health care </a:t>
            </a:r>
            <a:r>
              <a:rPr lang="en-US" sz="2800" dirty="0" smtClean="0"/>
              <a:t>data</a:t>
            </a:r>
          </a:p>
          <a:p>
            <a:pPr lvl="1">
              <a:defRPr/>
            </a:pPr>
            <a:r>
              <a:rPr lang="en-US" sz="2800" dirty="0" smtClean="0"/>
              <a:t>Fraud </a:t>
            </a:r>
            <a:r>
              <a:rPr lang="en-US" sz="2800" dirty="0"/>
              <a:t>and </a:t>
            </a:r>
            <a:r>
              <a:rPr lang="en-US" sz="2800" dirty="0" smtClean="0"/>
              <a:t>abuse</a:t>
            </a:r>
          </a:p>
        </p:txBody>
      </p:sp>
    </p:spTree>
    <p:extLst>
      <p:ext uri="{BB962C8B-B14F-4D97-AF65-F5344CB8AC3E}">
        <p14:creationId xmlns:p14="http://schemas.microsoft.com/office/powerpoint/2010/main" val="38695711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dirty="0">
                <a:solidFill>
                  <a:srgbClr val="D2533C"/>
                </a:solidFill>
                <a:latin typeface="Franklin Gothic Medium"/>
                <a:cs typeface="Franklin Gothic Medium"/>
              </a:rPr>
              <a:t>Assumptions Implicit in </a:t>
            </a:r>
            <a:r>
              <a:rPr lang="en-US" dirty="0" smtClean="0">
                <a:solidFill>
                  <a:srgbClr val="D2533C"/>
                </a:solidFill>
                <a:latin typeface="Franklin Gothic Medium"/>
                <a:cs typeface="Franklin Gothic Medium"/>
              </a:rPr>
              <a:t/>
            </a:r>
            <a:br>
              <a:rPr lang="en-US" dirty="0" smtClean="0">
                <a:solidFill>
                  <a:srgbClr val="D2533C"/>
                </a:solidFill>
                <a:latin typeface="Franklin Gothic Medium"/>
                <a:cs typeface="Franklin Gothic Medium"/>
              </a:rPr>
            </a:br>
            <a:r>
              <a:rPr lang="en-US" dirty="0" smtClean="0">
                <a:solidFill>
                  <a:srgbClr val="D2533C"/>
                </a:solidFill>
                <a:latin typeface="Franklin Gothic Medium"/>
                <a:cs typeface="Franklin Gothic Medium"/>
              </a:rPr>
              <a:t>“Pay for Performance” (“P4P”)</a:t>
            </a:r>
            <a:endParaRPr lang="en-US" dirty="0">
              <a:solidFill>
                <a:srgbClr val="D2533C"/>
              </a:solidFill>
              <a:latin typeface="Franklin Gothic Medium"/>
              <a:cs typeface="Franklin Gothic Medium"/>
            </a:endParaRPr>
          </a:p>
        </p:txBody>
      </p:sp>
      <p:graphicFrame>
        <p:nvGraphicFramePr>
          <p:cNvPr id="2" name="Diagram 1"/>
          <p:cNvGraphicFramePr/>
          <p:nvPr>
            <p:extLst>
              <p:ext uri="{D42A27DB-BD31-4B8C-83A1-F6EECF244321}">
                <p14:modId xmlns:p14="http://schemas.microsoft.com/office/powerpoint/2010/main" val="2197572123"/>
              </p:ext>
            </p:extLst>
          </p:nvPr>
        </p:nvGraphicFramePr>
        <p:xfrm>
          <a:off x="354283" y="1606144"/>
          <a:ext cx="8534400" cy="419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4283" y="5963110"/>
            <a:ext cx="8489781" cy="461665"/>
          </a:xfrm>
          <a:prstGeom prst="rect">
            <a:avLst/>
          </a:prstGeom>
          <a:noFill/>
        </p:spPr>
        <p:txBody>
          <a:bodyPr wrap="square" rtlCol="0">
            <a:spAutoFit/>
          </a:bodyPr>
          <a:lstStyle/>
          <a:p>
            <a:r>
              <a:rPr lang="en-US" sz="2400" dirty="0">
                <a:solidFill>
                  <a:schemeClr val="tx2"/>
                </a:solidFill>
              </a:rPr>
              <a:t>A</a:t>
            </a:r>
            <a:r>
              <a:rPr lang="en-US" sz="2400" dirty="0" smtClean="0">
                <a:solidFill>
                  <a:schemeClr val="tx2"/>
                </a:solidFill>
              </a:rPr>
              <a:t>ll of these are highly questionable.</a:t>
            </a:r>
            <a:endParaRPr lang="en-US" sz="2400" dirty="0">
              <a:solidFill>
                <a:schemeClr val="tx2"/>
              </a:solidFill>
            </a:endParaRPr>
          </a:p>
        </p:txBody>
      </p:sp>
    </p:spTree>
    <p:extLst>
      <p:ext uri="{BB962C8B-B14F-4D97-AF65-F5344CB8AC3E}">
        <p14:creationId xmlns:p14="http://schemas.microsoft.com/office/powerpoint/2010/main" val="4114997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graphicEl>
                                              <a:dgm id="{7557CE93-4815-0746-96BA-564B283B1B6D}"/>
                                            </p:graphicEl>
                                          </p:spTgt>
                                        </p:tgtEl>
                                        <p:attrNameLst>
                                          <p:attrName>style.visibility</p:attrName>
                                        </p:attrNameLst>
                                      </p:cBhvr>
                                      <p:to>
                                        <p:strVal val="visible"/>
                                      </p:to>
                                    </p:set>
                                    <p:animEffect transition="in" filter="wipe(up)">
                                      <p:cBhvr>
                                        <p:cTn id="7" dur="500"/>
                                        <p:tgtEl>
                                          <p:spTgt spid="2">
                                            <p:graphicEl>
                                              <a:dgm id="{7557CE93-4815-0746-96BA-564B283B1B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graphicEl>
                                              <a:dgm id="{B56B5EA0-359D-DC42-8FC9-4448D358A947}"/>
                                            </p:graphicEl>
                                          </p:spTgt>
                                        </p:tgtEl>
                                        <p:attrNameLst>
                                          <p:attrName>style.visibility</p:attrName>
                                        </p:attrNameLst>
                                      </p:cBhvr>
                                      <p:to>
                                        <p:strVal val="visible"/>
                                      </p:to>
                                    </p:set>
                                    <p:animEffect transition="in" filter="wipe(up)">
                                      <p:cBhvr>
                                        <p:cTn id="12" dur="500"/>
                                        <p:tgtEl>
                                          <p:spTgt spid="2">
                                            <p:graphicEl>
                                              <a:dgm id="{B56B5EA0-359D-DC42-8FC9-4448D358A94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graphicEl>
                                              <a:dgm id="{2D712E73-6B3F-7343-B323-5ECE39529F0A}"/>
                                            </p:graphicEl>
                                          </p:spTgt>
                                        </p:tgtEl>
                                        <p:attrNameLst>
                                          <p:attrName>style.visibility</p:attrName>
                                        </p:attrNameLst>
                                      </p:cBhvr>
                                      <p:to>
                                        <p:strVal val="visible"/>
                                      </p:to>
                                    </p:set>
                                    <p:animEffect transition="in" filter="wipe(up)">
                                      <p:cBhvr>
                                        <p:cTn id="17" dur="500"/>
                                        <p:tgtEl>
                                          <p:spTgt spid="2">
                                            <p:graphicEl>
                                              <a:dgm id="{2D712E73-6B3F-7343-B323-5ECE39529F0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graphicEl>
                                              <a:dgm id="{E4455AA2-8980-1D4C-B78F-6EA15D3507BB}"/>
                                            </p:graphicEl>
                                          </p:spTgt>
                                        </p:tgtEl>
                                        <p:attrNameLst>
                                          <p:attrName>style.visibility</p:attrName>
                                        </p:attrNameLst>
                                      </p:cBhvr>
                                      <p:to>
                                        <p:strVal val="visible"/>
                                      </p:to>
                                    </p:set>
                                    <p:animEffect transition="in" filter="wipe(up)">
                                      <p:cBhvr>
                                        <p:cTn id="22" dur="500"/>
                                        <p:tgtEl>
                                          <p:spTgt spid="2">
                                            <p:graphicEl>
                                              <a:dgm id="{E4455AA2-8980-1D4C-B78F-6EA15D3507B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Can We </a:t>
            </a:r>
            <a:r>
              <a:rPr lang="en-US" dirty="0"/>
              <a:t>M</a:t>
            </a:r>
            <a:r>
              <a:rPr lang="en-US" dirty="0" smtClean="0"/>
              <a:t>easure Quality in Health Care?</a:t>
            </a:r>
            <a:endParaRPr lang="en-US" dirty="0"/>
          </a:p>
        </p:txBody>
      </p:sp>
      <p:sp>
        <p:nvSpPr>
          <p:cNvPr id="50178" name="Content Placeholder 2"/>
          <p:cNvSpPr>
            <a:spLocks noGrp="1"/>
          </p:cNvSpPr>
          <p:nvPr>
            <p:ph idx="1"/>
          </p:nvPr>
        </p:nvSpPr>
        <p:spPr>
          <a:xfrm>
            <a:off x="457200" y="1600200"/>
            <a:ext cx="8229600" cy="4922945"/>
          </a:xfrm>
          <a:solidFill>
            <a:schemeClr val="accent1">
              <a:lumMod val="20000"/>
              <a:lumOff val="80000"/>
            </a:schemeClr>
          </a:solidFill>
        </p:spPr>
        <p:txBody>
          <a:bodyPr>
            <a:normAutofit fontScale="92500" lnSpcReduction="10000"/>
          </a:bodyPr>
          <a:lstStyle/>
          <a:p>
            <a:r>
              <a:rPr lang="en-US" sz="3200" dirty="0" smtClean="0">
                <a:latin typeface="Arial" charset="0"/>
              </a:rPr>
              <a:t>Estimated </a:t>
            </a:r>
            <a:r>
              <a:rPr lang="en-US" sz="3200" b="1" dirty="0" smtClean="0">
                <a:latin typeface="Arial" charset="0"/>
              </a:rPr>
              <a:t>25</a:t>
            </a:r>
            <a:r>
              <a:rPr lang="en-US" sz="3200" b="1" dirty="0">
                <a:latin typeface="Arial" charset="0"/>
              </a:rPr>
              <a:t>% of patients in a typical primary care practice are “</a:t>
            </a:r>
            <a:r>
              <a:rPr lang="en-US" altLang="ja-JP" sz="3200" b="1" dirty="0">
                <a:latin typeface="Arial" charset="0"/>
              </a:rPr>
              <a:t>complex</a:t>
            </a:r>
            <a:r>
              <a:rPr lang="en-US" sz="3200" b="1" dirty="0">
                <a:latin typeface="Arial" charset="0"/>
              </a:rPr>
              <a:t>”</a:t>
            </a:r>
            <a:r>
              <a:rPr lang="en-US" altLang="ja-JP" sz="3200" dirty="0">
                <a:latin typeface="Arial" charset="0"/>
              </a:rPr>
              <a:t> </a:t>
            </a:r>
          </a:p>
          <a:p>
            <a:r>
              <a:rPr lang="en-US" sz="3200" dirty="0" smtClean="0">
                <a:latin typeface="Arial" charset="0"/>
              </a:rPr>
              <a:t>Quality </a:t>
            </a:r>
            <a:r>
              <a:rPr lang="en-US" sz="3200" dirty="0">
                <a:latin typeface="Arial" charset="0"/>
              </a:rPr>
              <a:t>in health care is very difficult to </a:t>
            </a:r>
            <a:r>
              <a:rPr lang="en-US" sz="3200" dirty="0" smtClean="0">
                <a:latin typeface="Arial" charset="0"/>
              </a:rPr>
              <a:t>measure due to its complexity. </a:t>
            </a:r>
          </a:p>
          <a:p>
            <a:r>
              <a:rPr lang="en-US" sz="3200" dirty="0" smtClean="0"/>
              <a:t>Available measures - either grossly invalid or narrowly focused on what is easy to measure</a:t>
            </a:r>
          </a:p>
          <a:p>
            <a:pPr marL="0" indent="0">
              <a:buNone/>
            </a:pPr>
            <a:endParaRPr lang="en-US" sz="1400" dirty="0" smtClean="0"/>
          </a:p>
          <a:p>
            <a:pPr marL="0" indent="0" algn="r">
              <a:buNone/>
            </a:pPr>
            <a:endParaRPr lang="en-US" sz="1400" dirty="0" smtClean="0"/>
          </a:p>
          <a:p>
            <a:pPr marL="0" indent="0" algn="r">
              <a:buNone/>
            </a:pPr>
            <a:endParaRPr lang="en-US" sz="1400" dirty="0" smtClean="0"/>
          </a:p>
          <a:p>
            <a:pPr marL="0" indent="0" algn="r">
              <a:buNone/>
            </a:pPr>
            <a:endParaRPr lang="en-US" sz="1400" dirty="0"/>
          </a:p>
          <a:p>
            <a:pPr marL="0" indent="0" algn="r">
              <a:buNone/>
            </a:pPr>
            <a:endParaRPr lang="en-US" sz="1400" dirty="0" smtClean="0"/>
          </a:p>
          <a:p>
            <a:pPr marL="0" indent="0" algn="r">
              <a:buNone/>
            </a:pPr>
            <a:endParaRPr lang="en-US" sz="1400" dirty="0"/>
          </a:p>
          <a:p>
            <a:pPr marL="0" indent="0" algn="r">
              <a:buNone/>
            </a:pPr>
            <a:endParaRPr lang="en-US" sz="1400" dirty="0" smtClean="0"/>
          </a:p>
          <a:p>
            <a:pPr marL="0" indent="0" algn="r">
              <a:buNone/>
            </a:pPr>
            <a:r>
              <a:rPr lang="en-US" sz="1400" dirty="0" smtClean="0"/>
              <a:t>Grant</a:t>
            </a:r>
            <a:r>
              <a:rPr lang="en-US" sz="1400" dirty="0"/>
              <a:t>, RW, </a:t>
            </a:r>
            <a:r>
              <a:rPr lang="en-US" sz="1400" dirty="0" err="1"/>
              <a:t>Ashburner</a:t>
            </a:r>
            <a:r>
              <a:rPr lang="en-US" sz="1400" dirty="0"/>
              <a:t>, JM, Hong, CC, Chang Y, Barry MJ, Atlas, SJ. Defining Patient Complexity From the Primary Care Physician’s Perspective. </a:t>
            </a:r>
            <a:r>
              <a:rPr lang="en-US" sz="1400" i="1" dirty="0"/>
              <a:t>Ann </a:t>
            </a:r>
            <a:r>
              <a:rPr lang="en-US" sz="1400" i="1" dirty="0" err="1"/>
              <a:t>Int</a:t>
            </a:r>
            <a:r>
              <a:rPr lang="en-US" sz="1400" i="1" dirty="0"/>
              <a:t> Med</a:t>
            </a:r>
            <a:r>
              <a:rPr lang="en-US" sz="1400" dirty="0"/>
              <a:t> 155, No 12 (2011): 797-804 </a:t>
            </a:r>
            <a:endParaRPr lang="en-US" sz="12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96" y="340143"/>
            <a:ext cx="8424809" cy="1415504"/>
          </a:xfrm>
        </p:spPr>
        <p:txBody>
          <a:bodyPr>
            <a:normAutofit fontScale="90000"/>
          </a:bodyPr>
          <a:lstStyle/>
          <a:p>
            <a:r>
              <a:rPr lang="en-US" dirty="0" smtClean="0">
                <a:solidFill>
                  <a:srgbClr val="D2533C"/>
                </a:solidFill>
              </a:rPr>
              <a:t>Quality Scores Tell More About Patients than Physicians</a:t>
            </a:r>
            <a:br>
              <a:rPr lang="en-US" dirty="0" smtClean="0">
                <a:solidFill>
                  <a:srgbClr val="D2533C"/>
                </a:solidFill>
              </a:rPr>
            </a:br>
            <a:r>
              <a:rPr lang="en-US" sz="2700" dirty="0" smtClean="0">
                <a:latin typeface="Franklin Gothic Book"/>
                <a:cs typeface="Franklin Gothic Book"/>
              </a:rPr>
              <a:t>Harvard physicians with poorer/minority patients score low</a:t>
            </a:r>
            <a:endParaRPr lang="en-US" sz="2700" dirty="0">
              <a:latin typeface="Franklin Gothic Book"/>
              <a:cs typeface="Franklin Gothic Book"/>
            </a:endParaRPr>
          </a:p>
        </p:txBody>
      </p:sp>
      <p:sp>
        <p:nvSpPr>
          <p:cNvPr id="3" name="TextBox 2"/>
          <p:cNvSpPr txBox="1"/>
          <p:nvPr/>
        </p:nvSpPr>
        <p:spPr>
          <a:xfrm>
            <a:off x="3386937" y="6253249"/>
            <a:ext cx="5757065" cy="338554"/>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Source: Hong C et al. JAMA 9/8/2010. 304:10;1107.</a:t>
            </a:r>
          </a:p>
        </p:txBody>
      </p:sp>
      <p:graphicFrame>
        <p:nvGraphicFramePr>
          <p:cNvPr id="4" name="Chart 3"/>
          <p:cNvGraphicFramePr/>
          <p:nvPr>
            <p:extLst>
              <p:ext uri="{D42A27DB-BD31-4B8C-83A1-F6EECF244321}">
                <p14:modId xmlns:p14="http://schemas.microsoft.com/office/powerpoint/2010/main" val="1662413030"/>
              </p:ext>
            </p:extLst>
          </p:nvPr>
        </p:nvGraphicFramePr>
        <p:xfrm>
          <a:off x="212141" y="1755647"/>
          <a:ext cx="8631936" cy="435985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02782" y="5658507"/>
            <a:ext cx="270662" cy="270662"/>
          </a:xfrm>
          <a:prstGeom prst="rect">
            <a:avLst/>
          </a:prstGeom>
          <a:solidFill>
            <a:srgbClr val="01A290"/>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04425" y="5658507"/>
            <a:ext cx="270662" cy="270662"/>
          </a:xfrm>
          <a:prstGeom prst="rect">
            <a:avLst/>
          </a:prstGeom>
          <a:solidFill>
            <a:srgbClr val="800000"/>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75334" y="1938524"/>
            <a:ext cx="7637069" cy="707886"/>
          </a:xfrm>
          <a:prstGeom prst="rect">
            <a:avLst/>
          </a:prstGeom>
          <a:noFill/>
        </p:spPr>
        <p:txBody>
          <a:bodyPr wrap="square" rtlCol="0">
            <a:spAutoFit/>
          </a:bodyPr>
          <a:lstStyle/>
          <a:p>
            <a:pPr algn="ctr"/>
            <a:r>
              <a:rPr lang="en-US" sz="2000" dirty="0" smtClean="0">
                <a:latin typeface="Franklin Gothic Book"/>
                <a:cs typeface="Franklin Gothic Book"/>
              </a:rPr>
              <a:t>Patient characteristics in panels of </a:t>
            </a:r>
          </a:p>
          <a:p>
            <a:pPr algn="ctr"/>
            <a:r>
              <a:rPr lang="en-US" sz="2000" dirty="0" smtClean="0">
                <a:latin typeface="Franklin Gothic Book"/>
                <a:cs typeface="Franklin Gothic Book"/>
              </a:rPr>
              <a:t>high- and low-scoring physicians</a:t>
            </a:r>
            <a:endParaRPr lang="en-US" sz="2000" dirty="0">
              <a:latin typeface="Franklin Gothic Book"/>
              <a:cs typeface="Franklin Gothic Book"/>
            </a:endParaRPr>
          </a:p>
        </p:txBody>
      </p:sp>
    </p:spTree>
    <p:extLst>
      <p:ext uri="{BB962C8B-B14F-4D97-AF65-F5344CB8AC3E}">
        <p14:creationId xmlns:p14="http://schemas.microsoft.com/office/powerpoint/2010/main" val="6497413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898"/>
            <a:ext cx="9144000" cy="1279482"/>
          </a:xfrm>
        </p:spPr>
        <p:txBody>
          <a:bodyPr>
            <a:noAutofit/>
          </a:bodyPr>
          <a:lstStyle/>
          <a:p>
            <a:r>
              <a:rPr lang="en-US" sz="3600" dirty="0" smtClean="0">
                <a:solidFill>
                  <a:srgbClr val="D2533C"/>
                </a:solidFill>
              </a:rPr>
              <a:t>Medicare’s Premier Demonstration:</a:t>
            </a:r>
            <a:br>
              <a:rPr lang="en-US" sz="3600" dirty="0" smtClean="0">
                <a:solidFill>
                  <a:srgbClr val="D2533C"/>
                </a:solidFill>
              </a:rPr>
            </a:br>
            <a:r>
              <a:rPr lang="en-US" sz="3600" dirty="0" smtClean="0">
                <a:solidFill>
                  <a:srgbClr val="D2533C"/>
                </a:solidFill>
              </a:rPr>
              <a:t>A P4P Failure at 252 Hospitals</a:t>
            </a:r>
            <a:endParaRPr lang="en-US" sz="3600" dirty="0">
              <a:solidFill>
                <a:srgbClr val="D2533C"/>
              </a:solidFill>
            </a:endParaRPr>
          </a:p>
        </p:txBody>
      </p:sp>
      <p:sp>
        <p:nvSpPr>
          <p:cNvPr id="4" name="TextBox 3"/>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P4P failed even among poor performers at baseline</a:t>
            </a:r>
          </a:p>
          <a:p>
            <a:pPr algn="r"/>
            <a:r>
              <a:rPr lang="en-US" sz="1600" dirty="0" smtClean="0">
                <a:solidFill>
                  <a:srgbClr val="292934"/>
                </a:solidFill>
                <a:latin typeface="Franklin Gothic Book" pitchFamily="34" charset="0"/>
              </a:rPr>
              <a:t>Source: NEJM March 28, 2012</a:t>
            </a:r>
          </a:p>
        </p:txBody>
      </p:sp>
      <p:graphicFrame>
        <p:nvGraphicFramePr>
          <p:cNvPr id="3" name="Chart 2"/>
          <p:cNvGraphicFramePr/>
          <p:nvPr>
            <p:extLst>
              <p:ext uri="{D42A27DB-BD31-4B8C-83A1-F6EECF244321}">
                <p14:modId xmlns:p14="http://schemas.microsoft.com/office/powerpoint/2010/main" val="2258727371"/>
              </p:ext>
            </p:extLst>
          </p:nvPr>
        </p:nvGraphicFramePr>
        <p:xfrm>
          <a:off x="1228822" y="1413492"/>
          <a:ext cx="7620343" cy="4573471"/>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11"/>
          <p:cNvGrpSpPr/>
          <p:nvPr/>
        </p:nvGrpSpPr>
        <p:grpSpPr>
          <a:xfrm>
            <a:off x="0" y="1451380"/>
            <a:ext cx="1204080" cy="3603728"/>
            <a:chOff x="0" y="1558588"/>
            <a:chExt cx="1204080" cy="3348084"/>
          </a:xfrm>
        </p:grpSpPr>
        <p:sp>
          <p:nvSpPr>
            <p:cNvPr id="8" name="Up-Down Arrow 7"/>
            <p:cNvSpPr/>
            <p:nvPr/>
          </p:nvSpPr>
          <p:spPr>
            <a:xfrm>
              <a:off x="359724" y="1885427"/>
              <a:ext cx="484632" cy="2734277"/>
            </a:xfrm>
            <a:prstGeom prst="upDownArrow">
              <a:avLst/>
            </a:prstGeom>
            <a:solidFill>
              <a:srgbClr val="005148"/>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6082" y="1558588"/>
              <a:ext cx="891916" cy="386774"/>
            </a:xfrm>
            <a:prstGeom prst="rect">
              <a:avLst/>
            </a:prstGeom>
            <a:noFill/>
          </p:spPr>
          <p:txBody>
            <a:bodyPr wrap="none" rtlCol="0">
              <a:spAutoFit/>
            </a:bodyPr>
            <a:lstStyle/>
            <a:p>
              <a:pPr algn="ctr"/>
              <a:r>
                <a:rPr lang="en-US" sz="2000" dirty="0" smtClean="0">
                  <a:latin typeface="Franklin Gothic Book"/>
                  <a:cs typeface="Franklin Gothic Book"/>
                </a:rPr>
                <a:t>Worse</a:t>
              </a:r>
              <a:endParaRPr lang="en-US" sz="2000" dirty="0">
                <a:latin typeface="Franklin Gothic Book"/>
                <a:cs typeface="Franklin Gothic Book"/>
              </a:endParaRPr>
            </a:p>
          </p:txBody>
        </p:sp>
        <p:sp>
          <p:nvSpPr>
            <p:cNvPr id="10" name="TextBox 9"/>
            <p:cNvSpPr txBox="1"/>
            <p:nvPr/>
          </p:nvSpPr>
          <p:spPr>
            <a:xfrm>
              <a:off x="176283" y="4519898"/>
              <a:ext cx="851515" cy="386774"/>
            </a:xfrm>
            <a:prstGeom prst="rect">
              <a:avLst/>
            </a:prstGeom>
            <a:noFill/>
          </p:spPr>
          <p:txBody>
            <a:bodyPr wrap="none" rtlCol="0">
              <a:spAutoFit/>
            </a:bodyPr>
            <a:lstStyle/>
            <a:p>
              <a:pPr algn="ctr"/>
              <a:r>
                <a:rPr lang="en-US" sz="2000" dirty="0" smtClean="0">
                  <a:latin typeface="Franklin Gothic Book"/>
                  <a:cs typeface="Franklin Gothic Book"/>
                </a:rPr>
                <a:t>Better</a:t>
              </a:r>
              <a:endParaRPr lang="en-US" sz="2000" dirty="0">
                <a:latin typeface="Franklin Gothic Book"/>
                <a:cs typeface="Franklin Gothic Book"/>
              </a:endParaRPr>
            </a:p>
          </p:txBody>
        </p:sp>
        <p:sp useBgFill="1">
          <p:nvSpPr>
            <p:cNvPr id="7" name="TextBox 6"/>
            <p:cNvSpPr txBox="1"/>
            <p:nvPr/>
          </p:nvSpPr>
          <p:spPr>
            <a:xfrm>
              <a:off x="0" y="2436956"/>
              <a:ext cx="1204080" cy="1631216"/>
            </a:xfrm>
            <a:prstGeom prst="rect">
              <a:avLst/>
            </a:prstGeom>
          </p:spPr>
          <p:txBody>
            <a:bodyPr wrap="square" tIns="45720" bIns="45720" rtlCol="0" anchor="ctr">
              <a:spAutoFit/>
            </a:bodyPr>
            <a:lstStyle/>
            <a:p>
              <a:pPr algn="ctr"/>
              <a:r>
                <a:rPr lang="en-US" sz="2000" dirty="0" smtClean="0">
                  <a:latin typeface="Franklin Gothic Book"/>
                  <a:cs typeface="Franklin Gothic Book"/>
                </a:rPr>
                <a:t>Change from baseline in 30-day mortality</a:t>
              </a:r>
              <a:endParaRPr lang="en-US" sz="2000" dirty="0">
                <a:latin typeface="Franklin Gothic Book"/>
                <a:cs typeface="Franklin Gothic Book"/>
              </a:endParaRPr>
            </a:p>
          </p:txBody>
        </p:sp>
      </p:grpSp>
      <p:sp>
        <p:nvSpPr>
          <p:cNvPr id="15" name="Rectangle 14"/>
          <p:cNvSpPr/>
          <p:nvPr/>
        </p:nvSpPr>
        <p:spPr>
          <a:xfrm>
            <a:off x="4934527" y="5568297"/>
            <a:ext cx="284923" cy="284923"/>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937451" y="5568297"/>
            <a:ext cx="284923" cy="284923"/>
          </a:xfrm>
          <a:prstGeom prst="rect">
            <a:avLst/>
          </a:prstGeom>
          <a:solidFill>
            <a:srgbClr val="800000"/>
          </a:soli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7339940" y="2374994"/>
            <a:ext cx="1500977" cy="3430546"/>
          </a:xfrm>
          <a:prstGeom prst="roundRect">
            <a:avLst/>
          </a:prstGeom>
          <a:noFill/>
          <a:ln w="76200" cmpd="sng">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88592" y="1575079"/>
            <a:ext cx="6812125" cy="445311"/>
          </a:xfrm>
          <a:prstGeom prst="rect">
            <a:avLst/>
          </a:prstGeom>
          <a:no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Book"/>
                <a:cs typeface="Franklin Gothic Book"/>
              </a:rPr>
              <a:t>5-year outcomes show </a:t>
            </a:r>
            <a:r>
              <a:rPr lang="en-US" sz="2400" dirty="0" smtClean="0">
                <a:solidFill>
                  <a:schemeClr val="tx1"/>
                </a:solidFill>
                <a:latin typeface="Franklin Gothic Medium"/>
                <a:cs typeface="Franklin Gothic Medium"/>
              </a:rPr>
              <a:t>no effect on mortality</a:t>
            </a:r>
            <a:endParaRPr lang="en-US" sz="2400" dirty="0">
              <a:solidFill>
                <a:schemeClr val="tx1"/>
              </a:solidFill>
              <a:latin typeface="Franklin Gothic Medium"/>
              <a:cs typeface="Franklin Gothic Medium"/>
            </a:endParaRPr>
          </a:p>
        </p:txBody>
      </p:sp>
    </p:spTree>
    <p:extLst>
      <p:ext uri="{BB962C8B-B14F-4D97-AF65-F5344CB8AC3E}">
        <p14:creationId xmlns:p14="http://schemas.microsoft.com/office/powerpoint/2010/main" val="4005641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417" y="6053194"/>
            <a:ext cx="4698586" cy="738664"/>
          </a:xfrm>
          <a:prstGeom prst="rect">
            <a:avLst/>
          </a:prstGeom>
          <a:noFill/>
        </p:spPr>
        <p:txBody>
          <a:bodyPr wrap="square" rtlCol="0" anchor="ctr">
            <a:spAutoFit/>
          </a:bodyPr>
          <a:lstStyle/>
          <a:p>
            <a:pPr algn="r"/>
            <a:r>
              <a:rPr lang="en-US" sz="1400" dirty="0" err="1" smtClean="0">
                <a:solidFill>
                  <a:srgbClr val="292934"/>
                </a:solidFill>
                <a:latin typeface="Franklin Gothic Book" pitchFamily="34" charset="0"/>
              </a:rPr>
              <a:t>Flodgren</a:t>
            </a:r>
            <a:r>
              <a:rPr lang="en-US" sz="1400" dirty="0" smtClean="0">
                <a:solidFill>
                  <a:srgbClr val="292934"/>
                </a:solidFill>
                <a:latin typeface="Franklin Gothic Book" pitchFamily="34" charset="0"/>
              </a:rPr>
              <a:t> et al. “An overview of reviews evaluating the effectiveness of financial incentives in changing healthcare professional behaviors and patient outcomes.”</a:t>
            </a:r>
          </a:p>
        </p:txBody>
      </p:sp>
      <p:grpSp>
        <p:nvGrpSpPr>
          <p:cNvPr id="8" name="Group 7"/>
          <p:cNvGrpSpPr/>
          <p:nvPr/>
        </p:nvGrpSpPr>
        <p:grpSpPr>
          <a:xfrm>
            <a:off x="5954573" y="1867214"/>
            <a:ext cx="2951535" cy="3334260"/>
            <a:chOff x="5434359" y="1665248"/>
            <a:chExt cx="3382539" cy="3821152"/>
          </a:xfrm>
        </p:grpSpPr>
        <p:sp>
          <p:nvSpPr>
            <p:cNvPr id="7" name="Rectangle 6"/>
            <p:cNvSpPr/>
            <p:nvPr/>
          </p:nvSpPr>
          <p:spPr>
            <a:xfrm>
              <a:off x="5434359" y="1665248"/>
              <a:ext cx="3382539" cy="3821152"/>
            </a:xfrm>
            <a:prstGeom prst="rect">
              <a:avLst/>
            </a:prstGeom>
            <a:solidFill>
              <a:srgbClr val="FFFFFF"/>
            </a:solidFill>
            <a:ln w="9525"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938" name="Picture 2" descr="http://www.cochrane.be/cochranelogo.gif"/>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5790658" y="1953322"/>
              <a:ext cx="2857500" cy="3333750"/>
            </a:xfrm>
            <a:prstGeom prst="rect">
              <a:avLst/>
            </a:prstGeom>
            <a:noFill/>
          </p:spPr>
        </p:pic>
      </p:grpSp>
      <p:sp>
        <p:nvSpPr>
          <p:cNvPr id="9" name="Title 8"/>
          <p:cNvSpPr>
            <a:spLocks noGrp="1"/>
          </p:cNvSpPr>
          <p:nvPr>
            <p:ph type="title"/>
          </p:nvPr>
        </p:nvSpPr>
        <p:spPr/>
        <p:txBody>
          <a:bodyPr>
            <a:normAutofit fontScale="90000"/>
          </a:bodyPr>
          <a:lstStyle/>
          <a:p>
            <a:r>
              <a:rPr lang="en-US" dirty="0" smtClean="0">
                <a:solidFill>
                  <a:srgbClr val="D2533C"/>
                </a:solidFill>
              </a:rPr>
              <a:t>Cochrane Review of </a:t>
            </a:r>
            <a:br>
              <a:rPr lang="en-US" dirty="0" smtClean="0">
                <a:solidFill>
                  <a:srgbClr val="D2533C"/>
                </a:solidFill>
              </a:rPr>
            </a:br>
            <a:r>
              <a:rPr lang="en-US" dirty="0" smtClean="0">
                <a:solidFill>
                  <a:srgbClr val="D2533C"/>
                </a:solidFill>
              </a:rPr>
              <a:t>“Paying for Performance”</a:t>
            </a:r>
            <a:endParaRPr lang="en-US" dirty="0">
              <a:solidFill>
                <a:srgbClr val="D2533C"/>
              </a:solidFill>
            </a:endParaRPr>
          </a:p>
        </p:txBody>
      </p:sp>
      <p:sp>
        <p:nvSpPr>
          <p:cNvPr id="10" name="TextBox 9"/>
          <p:cNvSpPr txBox="1"/>
          <p:nvPr/>
        </p:nvSpPr>
        <p:spPr>
          <a:xfrm>
            <a:off x="0" y="2150668"/>
            <a:ext cx="5939942" cy="2185214"/>
          </a:xfrm>
          <a:prstGeom prst="rect">
            <a:avLst/>
          </a:prstGeom>
          <a:solidFill>
            <a:schemeClr val="accent1">
              <a:lumMod val="20000"/>
              <a:lumOff val="80000"/>
            </a:schemeClr>
          </a:solidFill>
        </p:spPr>
        <p:txBody>
          <a:bodyPr wrap="square" rtlCol="0">
            <a:spAutoFit/>
          </a:bodyPr>
          <a:lstStyle/>
          <a:p>
            <a:pPr algn="ctr"/>
            <a:r>
              <a:rPr lang="en-US" sz="3200" dirty="0" smtClean="0">
                <a:latin typeface="Franklin Gothic Book"/>
                <a:cs typeface="Franklin Gothic Book"/>
              </a:rPr>
              <a:t>“We found no evidence </a:t>
            </a:r>
            <a:br>
              <a:rPr lang="en-US" sz="3200" dirty="0" smtClean="0">
                <a:latin typeface="Franklin Gothic Book"/>
                <a:cs typeface="Franklin Gothic Book"/>
              </a:rPr>
            </a:br>
            <a:r>
              <a:rPr lang="en-US" sz="3200" dirty="0" smtClean="0">
                <a:latin typeface="Franklin Gothic Book"/>
                <a:cs typeface="Franklin Gothic Book"/>
              </a:rPr>
              <a:t>that financial incentives </a:t>
            </a:r>
            <a:br>
              <a:rPr lang="en-US" sz="3200" dirty="0" smtClean="0">
                <a:latin typeface="Franklin Gothic Book"/>
                <a:cs typeface="Franklin Gothic Book"/>
              </a:rPr>
            </a:br>
            <a:r>
              <a:rPr lang="en-US" sz="3200" dirty="0" smtClean="0">
                <a:latin typeface="Franklin Gothic Book"/>
                <a:cs typeface="Franklin Gothic Book"/>
              </a:rPr>
              <a:t>can improve patient outcomes.”</a:t>
            </a:r>
            <a:r>
              <a:rPr lang="en-US" sz="2800" dirty="0" smtClean="0">
                <a:latin typeface="Franklin Gothic Book"/>
                <a:cs typeface="Franklin Gothic Book"/>
              </a:rPr>
              <a:t/>
            </a:r>
            <a:br>
              <a:rPr lang="en-US" sz="2800" dirty="0" smtClean="0">
                <a:latin typeface="Franklin Gothic Book"/>
                <a:cs typeface="Franklin Gothic Book"/>
              </a:rPr>
            </a:br>
            <a:endParaRPr lang="en-US" sz="2000" dirty="0" smtClean="0">
              <a:latin typeface="Franklin Gothic Book"/>
              <a:cs typeface="Franklin Gothic Book"/>
            </a:endParaRPr>
          </a:p>
          <a:p>
            <a:pPr algn="ctr"/>
            <a:r>
              <a:rPr lang="en-US" sz="2000" dirty="0" smtClean="0">
                <a:latin typeface="Franklin Gothic Book"/>
                <a:cs typeface="Franklin Gothic Book"/>
              </a:rPr>
              <a:t>July 6, 2011</a:t>
            </a:r>
            <a:endParaRPr lang="en-US" sz="2000" dirty="0">
              <a:latin typeface="Franklin Gothic Book"/>
              <a:cs typeface="Franklin Gothic Book"/>
            </a:endParaRPr>
          </a:p>
        </p:txBody>
      </p:sp>
    </p:spTree>
    <p:extLst>
      <p:ext uri="{BB962C8B-B14F-4D97-AF65-F5344CB8AC3E}">
        <p14:creationId xmlns:p14="http://schemas.microsoft.com/office/powerpoint/2010/main" val="715033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57200" y="344958"/>
            <a:ext cx="8229600" cy="1126619"/>
          </a:xfrm>
        </p:spPr>
        <p:txBody>
          <a:bodyPr>
            <a:normAutofit fontScale="90000"/>
          </a:bodyPr>
          <a:lstStyle/>
          <a:p>
            <a:pPr eaLnBrk="1" hangingPunct="1">
              <a:defRPr/>
            </a:pPr>
            <a:r>
              <a:rPr lang="en-US" dirty="0">
                <a:solidFill>
                  <a:srgbClr val="D2533C"/>
                </a:solidFill>
                <a:latin typeface="Franklin Gothic Medium"/>
                <a:cs typeface="Franklin Gothic Medium"/>
              </a:rPr>
              <a:t>ACOs and </a:t>
            </a:r>
            <a:r>
              <a:rPr lang="en-US" dirty="0" smtClean="0">
                <a:solidFill>
                  <a:srgbClr val="D2533C"/>
                </a:solidFill>
                <a:latin typeface="Franklin Gothic Medium"/>
                <a:cs typeface="Franklin Gothic Medium"/>
              </a:rPr>
              <a:t>P4P</a:t>
            </a:r>
            <a:r>
              <a:rPr lang="en-US" dirty="0">
                <a:solidFill>
                  <a:srgbClr val="D2533C"/>
                </a:solidFill>
                <a:latin typeface="Franklin Gothic Medium"/>
                <a:cs typeface="Franklin Gothic Medium"/>
              </a:rPr>
              <a:t/>
            </a:r>
            <a:br>
              <a:rPr lang="en-US" dirty="0">
                <a:solidFill>
                  <a:srgbClr val="D2533C"/>
                </a:solidFill>
                <a:latin typeface="Franklin Gothic Medium"/>
                <a:cs typeface="Franklin Gothic Medium"/>
              </a:rPr>
            </a:br>
            <a:r>
              <a:rPr lang="en-US" dirty="0">
                <a:solidFill>
                  <a:srgbClr val="D2533C"/>
                </a:solidFill>
                <a:latin typeface="Franklin Gothic Medium"/>
                <a:cs typeface="Franklin Gothic Medium"/>
              </a:rPr>
              <a:t>Implementation Without Evidence</a:t>
            </a:r>
          </a:p>
        </p:txBody>
      </p:sp>
      <p:sp>
        <p:nvSpPr>
          <p:cNvPr id="253955" name="Rectangle 3"/>
          <p:cNvSpPr>
            <a:spLocks noGrp="1" noChangeArrowheads="1"/>
          </p:cNvSpPr>
          <p:nvPr>
            <p:ph type="body" idx="4294967295"/>
          </p:nvPr>
        </p:nvSpPr>
        <p:spPr>
          <a:xfrm>
            <a:off x="503238" y="1471613"/>
            <a:ext cx="8640762" cy="3295650"/>
          </a:xfrm>
        </p:spPr>
        <p:txBody>
          <a:bodyPr>
            <a:noAutofit/>
          </a:bodyPr>
          <a:lstStyle/>
          <a:p>
            <a:pPr marL="230188" indent="-230188" eaLnBrk="1" hangingPunct="1">
              <a:spcAft>
                <a:spcPts val="0"/>
              </a:spcAft>
              <a:buFont typeface="Arial"/>
              <a:buChar char="•"/>
              <a:defRPr/>
            </a:pPr>
            <a:r>
              <a:rPr lang="en-US" sz="2000" dirty="0" smtClean="0">
                <a:solidFill>
                  <a:srgbClr val="003300"/>
                </a:solidFill>
                <a:latin typeface="Franklin Gothic Medium"/>
                <a:cs typeface="Franklin Gothic Medium"/>
              </a:rPr>
              <a:t>P4P is official </a:t>
            </a:r>
            <a:r>
              <a:rPr lang="en-US" sz="2000" dirty="0">
                <a:solidFill>
                  <a:srgbClr val="003300"/>
                </a:solidFill>
                <a:latin typeface="Franklin Gothic Medium"/>
                <a:cs typeface="Franklin Gothic Medium"/>
              </a:rPr>
              <a:t>Medicare policy, widely adopted by private payers</a:t>
            </a:r>
          </a:p>
          <a:p>
            <a:pPr marL="630238" lvl="2" indent="-230188">
              <a:spcAft>
                <a:spcPts val="0"/>
              </a:spcAft>
              <a:buFont typeface="Arial"/>
              <a:buChar char="•"/>
              <a:defRPr/>
            </a:pPr>
            <a:r>
              <a:rPr lang="en-US" sz="2000" dirty="0">
                <a:solidFill>
                  <a:srgbClr val="003300"/>
                </a:solidFill>
                <a:latin typeface="Franklin Gothic Book"/>
                <a:cs typeface="Franklin Gothic Book"/>
              </a:rPr>
              <a:t>No </a:t>
            </a:r>
            <a:r>
              <a:rPr lang="en-US" sz="2000" dirty="0" smtClean="0">
                <a:solidFill>
                  <a:srgbClr val="003300"/>
                </a:solidFill>
                <a:latin typeface="Franklin Gothic Book"/>
                <a:cs typeface="Franklin Gothic Book"/>
              </a:rPr>
              <a:t>Randomized Control Trials </a:t>
            </a:r>
            <a:r>
              <a:rPr lang="en-US" sz="2000" dirty="0">
                <a:solidFill>
                  <a:srgbClr val="003300"/>
                </a:solidFill>
                <a:latin typeface="Franklin Gothic Book"/>
                <a:cs typeface="Franklin Gothic Book"/>
              </a:rPr>
              <a:t>showing improved outcomes.</a:t>
            </a:r>
          </a:p>
          <a:p>
            <a:pPr marL="630238" lvl="2" indent="-230188">
              <a:spcAft>
                <a:spcPts val="0"/>
              </a:spcAft>
              <a:buFont typeface="Arial"/>
              <a:buChar char="•"/>
              <a:defRPr/>
            </a:pPr>
            <a:r>
              <a:rPr lang="en-US" sz="2000" dirty="0">
                <a:solidFill>
                  <a:srgbClr val="003300"/>
                </a:solidFill>
                <a:latin typeface="Franklin Gothic Book"/>
                <a:cs typeface="Franklin Gothic Book"/>
              </a:rPr>
              <a:t>No improvement in largest demonstration project.</a:t>
            </a:r>
          </a:p>
          <a:p>
            <a:pPr marL="630238" lvl="2" indent="-230188">
              <a:spcAft>
                <a:spcPts val="1800"/>
              </a:spcAft>
              <a:buFont typeface="Arial"/>
              <a:buChar char="•"/>
              <a:defRPr/>
            </a:pPr>
            <a:r>
              <a:rPr lang="en-US" sz="2000" dirty="0">
                <a:solidFill>
                  <a:srgbClr val="003300"/>
                </a:solidFill>
                <a:latin typeface="Franklin Gothic Book"/>
                <a:cs typeface="Franklin Gothic Book"/>
              </a:rPr>
              <a:t>Concern about negative side effects.</a:t>
            </a:r>
          </a:p>
          <a:p>
            <a:pPr marL="230188" indent="-230188" eaLnBrk="1" hangingPunct="1">
              <a:spcAft>
                <a:spcPts val="0"/>
              </a:spcAft>
              <a:buFont typeface="Arial"/>
              <a:buChar char="•"/>
              <a:defRPr/>
            </a:pPr>
            <a:r>
              <a:rPr lang="en-US" sz="2000" dirty="0">
                <a:solidFill>
                  <a:srgbClr val="003300"/>
                </a:solidFill>
                <a:latin typeface="Franklin Gothic Medium"/>
                <a:cs typeface="Franklin Gothic Medium"/>
              </a:rPr>
              <a:t>ACOs </a:t>
            </a:r>
            <a:r>
              <a:rPr lang="en-US" sz="2000" dirty="0" smtClean="0">
                <a:solidFill>
                  <a:srgbClr val="003300"/>
                </a:solidFill>
                <a:latin typeface="Franklin Gothic Medium"/>
                <a:cs typeface="Franklin Gothic Medium"/>
              </a:rPr>
              <a:t>are the newest </a:t>
            </a:r>
            <a:r>
              <a:rPr lang="en-US" sz="2000" dirty="0">
                <a:solidFill>
                  <a:srgbClr val="003300"/>
                </a:solidFill>
                <a:latin typeface="Franklin Gothic Medium"/>
                <a:cs typeface="Franklin Gothic Medium"/>
              </a:rPr>
              <a:t>health policy </a:t>
            </a:r>
            <a:r>
              <a:rPr lang="en-US" sz="2000" dirty="0" smtClean="0">
                <a:solidFill>
                  <a:srgbClr val="003300"/>
                </a:solidFill>
                <a:latin typeface="Franklin Gothic Medium"/>
                <a:cs typeface="Franklin Gothic Medium"/>
              </a:rPr>
              <a:t>panacea</a:t>
            </a:r>
          </a:p>
          <a:p>
            <a:pPr marL="630238" lvl="2" indent="-230188">
              <a:spcAft>
                <a:spcPts val="0"/>
              </a:spcAft>
              <a:buFont typeface="Arial"/>
              <a:buChar char="•"/>
              <a:defRPr/>
            </a:pPr>
            <a:r>
              <a:rPr lang="en-US" sz="2000" dirty="0" smtClean="0">
                <a:solidFill>
                  <a:srgbClr val="003300"/>
                </a:solidFill>
                <a:latin typeface="Franklin Gothic Book"/>
                <a:cs typeface="Franklin Gothic Book"/>
              </a:rPr>
              <a:t>No Randomized Control Trials</a:t>
            </a:r>
          </a:p>
          <a:p>
            <a:pPr marL="630238" lvl="2" indent="-230188">
              <a:spcAft>
                <a:spcPts val="0"/>
              </a:spcAft>
              <a:buFont typeface="Arial"/>
              <a:buChar char="•"/>
              <a:defRPr/>
            </a:pPr>
            <a:r>
              <a:rPr lang="en-US" sz="2000" dirty="0" smtClean="0">
                <a:solidFill>
                  <a:srgbClr val="003300"/>
                </a:solidFill>
                <a:latin typeface="Franklin Gothic Book"/>
                <a:cs typeface="Franklin Gothic Book"/>
              </a:rPr>
              <a:t>No </a:t>
            </a:r>
            <a:r>
              <a:rPr lang="en-US" sz="2000" dirty="0">
                <a:solidFill>
                  <a:srgbClr val="003300"/>
                </a:solidFill>
                <a:latin typeface="Franklin Gothic Book"/>
                <a:cs typeface="Franklin Gothic Book"/>
              </a:rPr>
              <a:t>savings in largest demonstration </a:t>
            </a:r>
            <a:r>
              <a:rPr lang="en-US" sz="2000" dirty="0" smtClean="0">
                <a:solidFill>
                  <a:srgbClr val="003300"/>
                </a:solidFill>
                <a:latin typeface="Franklin Gothic Book"/>
                <a:cs typeface="Franklin Gothic Book"/>
              </a:rPr>
              <a:t>project.</a:t>
            </a:r>
          </a:p>
          <a:p>
            <a:pPr marL="630238" lvl="2" indent="-230188">
              <a:spcAft>
                <a:spcPts val="0"/>
              </a:spcAft>
              <a:buFont typeface="Arial"/>
              <a:buChar char="•"/>
              <a:defRPr/>
            </a:pPr>
            <a:r>
              <a:rPr lang="en-US" sz="2000" dirty="0" smtClean="0">
                <a:solidFill>
                  <a:srgbClr val="003300"/>
                </a:solidFill>
                <a:latin typeface="Franklin Gothic Book"/>
                <a:cs typeface="Franklin Gothic Book"/>
              </a:rPr>
              <a:t>Disturbing </a:t>
            </a:r>
            <a:r>
              <a:rPr lang="en-US" sz="2000" dirty="0">
                <a:solidFill>
                  <a:srgbClr val="003300"/>
                </a:solidFill>
                <a:latin typeface="Franklin Gothic Book"/>
                <a:cs typeface="Franklin Gothic Book"/>
              </a:rPr>
              <a:t>HMO experience</a:t>
            </a:r>
            <a:r>
              <a:rPr lang="en-US" sz="2000" dirty="0" smtClean="0">
                <a:solidFill>
                  <a:srgbClr val="003300"/>
                </a:solidFill>
                <a:latin typeface="Franklin Gothic Book"/>
                <a:cs typeface="Franklin Gothic Book"/>
              </a:rPr>
              <a:t>.</a:t>
            </a:r>
            <a:endParaRPr lang="en-US" sz="2000" dirty="0">
              <a:solidFill>
                <a:srgbClr val="003300"/>
              </a:solidFill>
              <a:latin typeface="Franklin Gothic Book"/>
              <a:cs typeface="Franklin Gothic Book"/>
            </a:endParaRPr>
          </a:p>
        </p:txBody>
      </p:sp>
      <p:sp>
        <p:nvSpPr>
          <p:cNvPr id="2" name="Rectangle 1"/>
          <p:cNvSpPr/>
          <p:nvPr/>
        </p:nvSpPr>
        <p:spPr>
          <a:xfrm>
            <a:off x="341225" y="4345908"/>
            <a:ext cx="8461550" cy="1443139"/>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Franklin Gothic Book"/>
                <a:cs typeface="Franklin Gothic Book"/>
              </a:rPr>
              <a:t>Implementing</a:t>
            </a:r>
            <a:r>
              <a:rPr lang="en-US" sz="2800" dirty="0">
                <a:solidFill>
                  <a:schemeClr val="bg1"/>
                </a:solidFill>
                <a:latin typeface="Franklin Gothic Book"/>
                <a:cs typeface="Franklin Gothic Book"/>
              </a:rPr>
              <a:t> </a:t>
            </a:r>
            <a:r>
              <a:rPr lang="en-US" sz="3200" dirty="0">
                <a:solidFill>
                  <a:schemeClr val="bg1"/>
                </a:solidFill>
                <a:latin typeface="Franklin Gothic Medium"/>
                <a:cs typeface="Franklin Gothic Medium"/>
              </a:rPr>
              <a:t>everywhere</a:t>
            </a:r>
            <a:r>
              <a:rPr lang="en-US" sz="2800" dirty="0">
                <a:solidFill>
                  <a:schemeClr val="bg1"/>
                </a:solidFill>
                <a:latin typeface="Franklin Gothic Book"/>
                <a:cs typeface="Franklin Gothic Book"/>
              </a:rPr>
              <a:t> </a:t>
            </a:r>
            <a:r>
              <a:rPr lang="en-US" sz="2400" dirty="0">
                <a:solidFill>
                  <a:schemeClr val="bg1"/>
                </a:solidFill>
                <a:latin typeface="Franklin Gothic Book"/>
                <a:cs typeface="Franklin Gothic Book"/>
              </a:rPr>
              <a:t>interventions </a:t>
            </a:r>
            <a:endParaRPr lang="en-US" sz="2800" dirty="0">
              <a:solidFill>
                <a:schemeClr val="bg1"/>
              </a:solidFill>
              <a:latin typeface="Franklin Gothic Book"/>
              <a:cs typeface="Franklin Gothic Book"/>
            </a:endParaRPr>
          </a:p>
          <a:p>
            <a:pPr algn="ctr"/>
            <a:r>
              <a:rPr lang="en-US" sz="2400" dirty="0" smtClean="0">
                <a:solidFill>
                  <a:schemeClr val="bg1"/>
                </a:solidFill>
                <a:latin typeface="Franklin Gothic Book"/>
                <a:cs typeface="Franklin Gothic Book"/>
              </a:rPr>
              <a:t>– which </a:t>
            </a:r>
            <a:r>
              <a:rPr lang="en-US" sz="2400" dirty="0">
                <a:solidFill>
                  <a:schemeClr val="bg1"/>
                </a:solidFill>
                <a:latin typeface="Franklin Gothic Book"/>
                <a:cs typeface="Franklin Gothic Book"/>
              </a:rPr>
              <a:t>have been proven </a:t>
            </a:r>
            <a:r>
              <a:rPr lang="en-US" sz="3200" dirty="0" smtClean="0">
                <a:solidFill>
                  <a:schemeClr val="bg1"/>
                </a:solidFill>
                <a:latin typeface="Franklin Gothic Medium"/>
                <a:cs typeface="Franklin Gothic Medium"/>
              </a:rPr>
              <a:t>nowhere</a:t>
            </a:r>
            <a:r>
              <a:rPr lang="en-US" sz="3200" dirty="0" smtClean="0">
                <a:solidFill>
                  <a:schemeClr val="bg1"/>
                </a:solidFill>
                <a:latin typeface="Franklin Gothic Book"/>
                <a:cs typeface="Franklin Gothic Book"/>
              </a:rPr>
              <a:t> </a:t>
            </a:r>
            <a:r>
              <a:rPr lang="en-US" sz="2800" dirty="0" smtClean="0">
                <a:solidFill>
                  <a:schemeClr val="bg1"/>
                </a:solidFill>
                <a:latin typeface="Franklin Gothic Book"/>
                <a:cs typeface="Franklin Gothic Book"/>
              </a:rPr>
              <a:t>–  </a:t>
            </a:r>
          </a:p>
          <a:p>
            <a:pPr algn="ctr"/>
            <a:r>
              <a:rPr lang="en-US" sz="2400" dirty="0" smtClean="0">
                <a:solidFill>
                  <a:schemeClr val="bg1"/>
                </a:solidFill>
                <a:latin typeface="Franklin Gothic Book"/>
                <a:cs typeface="Franklin Gothic Book"/>
              </a:rPr>
              <a:t>risks</a:t>
            </a:r>
            <a:r>
              <a:rPr lang="en-US" sz="2400" dirty="0" smtClean="0">
                <a:solidFill>
                  <a:schemeClr val="bg1"/>
                </a:solidFill>
                <a:latin typeface="Franklin Gothic Medium"/>
                <a:cs typeface="Franklin Gothic Medium"/>
              </a:rPr>
              <a:t> </a:t>
            </a:r>
            <a:r>
              <a:rPr lang="en-US" sz="3200" dirty="0">
                <a:solidFill>
                  <a:schemeClr val="bg1"/>
                </a:solidFill>
                <a:latin typeface="Franklin Gothic Medium"/>
                <a:cs typeface="Franklin Gothic Medium"/>
              </a:rPr>
              <a:t>failure </a:t>
            </a:r>
            <a:r>
              <a:rPr lang="en-US" sz="2400" dirty="0">
                <a:solidFill>
                  <a:schemeClr val="bg1"/>
                </a:solidFill>
                <a:latin typeface="Franklin Gothic Book"/>
                <a:cs typeface="Franklin Gothic Book"/>
              </a:rPr>
              <a:t>on a </a:t>
            </a:r>
            <a:r>
              <a:rPr lang="en-US" sz="3200" dirty="0">
                <a:solidFill>
                  <a:schemeClr val="bg1"/>
                </a:solidFill>
                <a:latin typeface="Franklin Gothic Medium"/>
                <a:cs typeface="Franklin Gothic Medium"/>
              </a:rPr>
              <a:t>colossal scale </a:t>
            </a:r>
          </a:p>
        </p:txBody>
      </p:sp>
    </p:spTree>
    <p:extLst>
      <p:ext uri="{BB962C8B-B14F-4D97-AF65-F5344CB8AC3E}">
        <p14:creationId xmlns:p14="http://schemas.microsoft.com/office/powerpoint/2010/main" val="36806184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800" dirty="0" smtClean="0">
                <a:ea typeface="+mj-ea"/>
                <a:cs typeface="+mj-cs"/>
              </a:rPr>
              <a:t>The Big Problems with U.S. Healthcare</a:t>
            </a:r>
            <a:endParaRPr lang="en-US" sz="3800" dirty="0">
              <a:ea typeface="+mj-ea"/>
              <a:cs typeface="+mj-cs"/>
            </a:endParaRPr>
          </a:p>
        </p:txBody>
      </p:sp>
      <p:sp>
        <p:nvSpPr>
          <p:cNvPr id="16386" name="Content Placeholder 2"/>
          <p:cNvSpPr>
            <a:spLocks noGrp="1"/>
          </p:cNvSpPr>
          <p:nvPr>
            <p:ph idx="1"/>
          </p:nvPr>
        </p:nvSpPr>
        <p:spPr>
          <a:solidFill>
            <a:schemeClr val="accent1">
              <a:lumMod val="20000"/>
              <a:lumOff val="80000"/>
            </a:schemeClr>
          </a:solidFill>
        </p:spPr>
        <p:txBody>
          <a:bodyPr>
            <a:normAutofit fontScale="85000" lnSpcReduction="20000"/>
          </a:bodyPr>
          <a:lstStyle/>
          <a:p>
            <a:pPr>
              <a:buClrTx/>
            </a:pPr>
            <a:r>
              <a:rPr lang="en-US" sz="4200" dirty="0">
                <a:solidFill>
                  <a:schemeClr val="tx2"/>
                </a:solidFill>
                <a:latin typeface="Arial" charset="0"/>
              </a:rPr>
              <a:t>Co</a:t>
            </a:r>
            <a:r>
              <a:rPr lang="en-US" sz="4200" dirty="0">
                <a:solidFill>
                  <a:srgbClr val="D2533C"/>
                </a:solidFill>
                <a:latin typeface="Arial" charset="0"/>
              </a:rPr>
              <a:t>st</a:t>
            </a:r>
            <a:r>
              <a:rPr lang="en-US" sz="4200" dirty="0">
                <a:latin typeface="Arial" charset="0"/>
              </a:rPr>
              <a:t> </a:t>
            </a:r>
          </a:p>
          <a:p>
            <a:pPr>
              <a:buClrTx/>
            </a:pPr>
            <a:r>
              <a:rPr lang="en-US" sz="4200" dirty="0" smtClean="0">
                <a:solidFill>
                  <a:srgbClr val="D2533C"/>
                </a:solidFill>
                <a:latin typeface="Arial" charset="0"/>
              </a:rPr>
              <a:t>Access</a:t>
            </a:r>
          </a:p>
          <a:p>
            <a:pPr>
              <a:buClrTx/>
            </a:pPr>
            <a:endParaRPr lang="en-US" sz="4000" dirty="0">
              <a:solidFill>
                <a:srgbClr val="D2533C"/>
              </a:solidFill>
              <a:latin typeface="Arial" charset="0"/>
            </a:endParaRPr>
          </a:p>
          <a:p>
            <a:pPr marL="0" indent="0">
              <a:buClrTx/>
              <a:buNone/>
            </a:pPr>
            <a:r>
              <a:rPr lang="en-US" sz="4000" dirty="0"/>
              <a:t>We must reduce cost, and restricted </a:t>
            </a:r>
            <a:r>
              <a:rPr lang="en-US" sz="4000" dirty="0" smtClean="0"/>
              <a:t>access to care </a:t>
            </a:r>
            <a:r>
              <a:rPr lang="en-US" sz="4000" dirty="0"/>
              <a:t>is the price we must pay to </a:t>
            </a:r>
            <a:r>
              <a:rPr lang="en-US" sz="4000" dirty="0" smtClean="0"/>
              <a:t>control cost.</a:t>
            </a:r>
            <a:r>
              <a:rPr lang="en-US" sz="4000" dirty="0"/>
              <a:t/>
            </a:r>
            <a:br>
              <a:rPr lang="en-US" sz="4000" dirty="0"/>
            </a:br>
            <a:r>
              <a:rPr lang="en-US" sz="4000" dirty="0"/>
              <a:t/>
            </a:r>
            <a:br>
              <a:rPr lang="en-US" sz="4000" dirty="0"/>
            </a:br>
            <a:r>
              <a:rPr lang="en-US" sz="4000" dirty="0"/>
              <a:t>Right?</a:t>
            </a:r>
            <a:br>
              <a:rPr lang="en-US" sz="4000" dirty="0"/>
            </a:br>
            <a:r>
              <a:rPr lang="en-US" sz="4000" dirty="0"/>
              <a:t/>
            </a:r>
            <a:br>
              <a:rPr lang="en-US" sz="4000" dirty="0"/>
            </a:br>
            <a:endParaRPr lang="en-US" sz="4000" dirty="0" smtClean="0">
              <a:solidFill>
                <a:srgbClr val="D2533C"/>
              </a:solidFill>
              <a:latin typeface="Arial" charset="0"/>
            </a:endParaRPr>
          </a:p>
        </p:txBody>
      </p:sp>
    </p:spTree>
    <p:extLst>
      <p:ext uri="{BB962C8B-B14F-4D97-AF65-F5344CB8AC3E}">
        <p14:creationId xmlns:p14="http://schemas.microsoft.com/office/powerpoint/2010/main" val="32215491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Don Berwick: P4P Can Dissociate</a:t>
            </a:r>
            <a:br>
              <a:rPr lang="en-US" dirty="0" smtClean="0"/>
            </a:br>
            <a:r>
              <a:rPr lang="en-US" dirty="0" smtClean="0"/>
              <a:t>People From Their Work</a:t>
            </a:r>
            <a:endParaRPr lang="en-US" dirty="0"/>
          </a:p>
        </p:txBody>
      </p:sp>
      <p:sp>
        <p:nvSpPr>
          <p:cNvPr id="243715" name="Rectangle 3"/>
          <p:cNvSpPr>
            <a:spLocks noGrp="1" noChangeArrowheads="1"/>
          </p:cNvSpPr>
          <p:nvPr>
            <p:ph type="subTitle" idx="4294967295"/>
          </p:nvPr>
        </p:nvSpPr>
        <p:spPr>
          <a:xfrm>
            <a:off x="236436" y="1551248"/>
            <a:ext cx="8563247" cy="4114102"/>
          </a:xfrm>
        </p:spPr>
        <p:txBody>
          <a:bodyPr>
            <a:normAutofit/>
          </a:bodyPr>
          <a:lstStyle/>
          <a:p>
            <a:pPr marL="0" indent="0" algn="l" eaLnBrk="1" hangingPunct="1">
              <a:spcAft>
                <a:spcPts val="1800"/>
              </a:spcAft>
              <a:buNone/>
              <a:defRPr/>
            </a:pPr>
            <a:r>
              <a:rPr lang="ja-JP" altLang="en-US" sz="2200" dirty="0">
                <a:solidFill>
                  <a:srgbClr val="003300"/>
                </a:solidFill>
                <a:latin typeface="Franklin Gothic Book"/>
                <a:cs typeface="Franklin Gothic Book"/>
              </a:rPr>
              <a:t>“</a:t>
            </a:r>
            <a:r>
              <a:rPr lang="en-US" sz="2200" dirty="0">
                <a:solidFill>
                  <a:srgbClr val="003300"/>
                </a:solidFill>
                <a:latin typeface="Franklin Gothic Book"/>
                <a:cs typeface="Franklin Gothic Book"/>
              </a:rPr>
              <a:t>I do not think </a:t>
            </a:r>
            <a:r>
              <a:rPr lang="en-US" sz="2200" dirty="0" smtClean="0">
                <a:solidFill>
                  <a:srgbClr val="003300"/>
                </a:solidFill>
                <a:latin typeface="Franklin Gothic Book"/>
                <a:cs typeface="Franklin Gothic Book"/>
              </a:rPr>
              <a:t>it’s true </a:t>
            </a:r>
            <a:r>
              <a:rPr lang="en-US" sz="2200" dirty="0">
                <a:solidFill>
                  <a:srgbClr val="003300"/>
                </a:solidFill>
                <a:latin typeface="Franklin Gothic Book"/>
                <a:cs typeface="Franklin Gothic Book"/>
              </a:rPr>
              <a:t>that the way to get better doctoring and better nursing is to put money on the table in front of doctors and </a:t>
            </a:r>
            <a:r>
              <a:rPr lang="en-US" sz="2200" dirty="0" smtClean="0">
                <a:solidFill>
                  <a:srgbClr val="003300"/>
                </a:solidFill>
                <a:latin typeface="Franklin Gothic Book"/>
                <a:cs typeface="Franklin Gothic Book"/>
              </a:rPr>
              <a:t>nurses. I think that's a </a:t>
            </a:r>
            <a:r>
              <a:rPr lang="en-US" sz="2200" dirty="0" smtClean="0">
                <a:solidFill>
                  <a:srgbClr val="003300"/>
                </a:solidFill>
                <a:latin typeface="Franklin Gothic Medium"/>
                <a:cs typeface="Franklin Gothic Medium"/>
              </a:rPr>
              <a:t>fundamental misunderstanding of human motivation</a:t>
            </a:r>
            <a:r>
              <a:rPr lang="en-US" sz="2200" dirty="0" smtClean="0">
                <a:solidFill>
                  <a:srgbClr val="003300"/>
                </a:solidFill>
                <a:latin typeface="Franklin Gothic Book"/>
                <a:cs typeface="Franklin Gothic Book"/>
              </a:rPr>
              <a:t>.</a:t>
            </a:r>
          </a:p>
        </p:txBody>
      </p:sp>
      <p:sp>
        <p:nvSpPr>
          <p:cNvPr id="243716" name="Text Box 4"/>
          <p:cNvSpPr txBox="1">
            <a:spLocks noChangeArrowheads="1"/>
          </p:cNvSpPr>
          <p:nvPr/>
        </p:nvSpPr>
        <p:spPr bwMode="auto">
          <a:xfrm>
            <a:off x="3957688" y="6300689"/>
            <a:ext cx="51863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defRPr/>
            </a:pPr>
            <a:r>
              <a:rPr lang="en-US" sz="1600" dirty="0" smtClean="0">
                <a:solidFill>
                  <a:srgbClr val="FFFFFF"/>
                </a:solidFill>
                <a:latin typeface="Franklin Gothic Book"/>
                <a:cs typeface="Franklin Gothic Book"/>
              </a:rPr>
              <a:t>Don Berwick, M.D.  Health Affairs. 1/12/2005</a:t>
            </a:r>
            <a:endParaRPr lang="en-US" sz="1600" dirty="0" smtClean="0">
              <a:latin typeface="Franklin Gothic Book"/>
              <a:cs typeface="Franklin Gothic Book"/>
            </a:endParaRPr>
          </a:p>
        </p:txBody>
      </p:sp>
      <p:pic>
        <p:nvPicPr>
          <p:cNvPr id="3" name="Picture 2"/>
          <p:cNvPicPr>
            <a:picLocks noChangeAspect="1"/>
          </p:cNvPicPr>
          <p:nvPr/>
        </p:nvPicPr>
        <p:blipFill>
          <a:blip r:embed="rId2"/>
          <a:stretch>
            <a:fillRect/>
          </a:stretch>
        </p:blipFill>
        <p:spPr>
          <a:xfrm>
            <a:off x="2560591" y="2803257"/>
            <a:ext cx="4022819" cy="3022550"/>
          </a:xfrm>
          <a:prstGeom prst="rect">
            <a:avLst/>
          </a:prstGeom>
          <a:ln>
            <a:solidFill>
              <a:srgbClr val="00330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449436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Don Berwick: P4P Can Dissociate</a:t>
            </a:r>
            <a:br>
              <a:rPr lang="en-US" dirty="0" smtClean="0"/>
            </a:br>
            <a:r>
              <a:rPr lang="en-US" dirty="0" smtClean="0"/>
              <a:t>People From Their Work</a:t>
            </a:r>
            <a:endParaRPr lang="en-US" dirty="0"/>
          </a:p>
        </p:txBody>
      </p:sp>
      <p:sp>
        <p:nvSpPr>
          <p:cNvPr id="243715" name="Rectangle 3"/>
          <p:cNvSpPr>
            <a:spLocks noGrp="1" noChangeArrowheads="1"/>
          </p:cNvSpPr>
          <p:nvPr>
            <p:ph type="subTitle" idx="4294967295"/>
          </p:nvPr>
        </p:nvSpPr>
        <p:spPr>
          <a:xfrm>
            <a:off x="236436" y="1551248"/>
            <a:ext cx="8563247" cy="4114102"/>
          </a:xfrm>
        </p:spPr>
        <p:txBody>
          <a:bodyPr>
            <a:normAutofit/>
          </a:bodyPr>
          <a:lstStyle/>
          <a:p>
            <a:pPr marL="0" indent="0" algn="l" eaLnBrk="1" hangingPunct="1">
              <a:spcAft>
                <a:spcPts val="1800"/>
              </a:spcAft>
              <a:buNone/>
              <a:defRPr/>
            </a:pPr>
            <a:r>
              <a:rPr lang="ja-JP" altLang="en-US" sz="2200" dirty="0">
                <a:solidFill>
                  <a:srgbClr val="003300"/>
                </a:solidFill>
                <a:latin typeface="Franklin Gothic Book"/>
                <a:cs typeface="Franklin Gothic Book"/>
              </a:rPr>
              <a:t>“</a:t>
            </a:r>
            <a:r>
              <a:rPr lang="en-US" sz="2200" dirty="0">
                <a:solidFill>
                  <a:srgbClr val="003300"/>
                </a:solidFill>
                <a:latin typeface="Franklin Gothic Book"/>
                <a:cs typeface="Franklin Gothic Book"/>
              </a:rPr>
              <a:t>I do not think </a:t>
            </a:r>
            <a:r>
              <a:rPr lang="en-US" sz="2200" dirty="0" smtClean="0">
                <a:solidFill>
                  <a:srgbClr val="003300"/>
                </a:solidFill>
                <a:latin typeface="Franklin Gothic Book"/>
                <a:cs typeface="Franklin Gothic Book"/>
              </a:rPr>
              <a:t>it’s true </a:t>
            </a:r>
            <a:r>
              <a:rPr lang="en-US" sz="2200" dirty="0">
                <a:solidFill>
                  <a:srgbClr val="003300"/>
                </a:solidFill>
                <a:latin typeface="Franklin Gothic Book"/>
                <a:cs typeface="Franklin Gothic Book"/>
              </a:rPr>
              <a:t>that the way to get better doctoring and better nursing is to put money on the table in front of doctors and </a:t>
            </a:r>
            <a:r>
              <a:rPr lang="en-US" sz="2200" dirty="0" smtClean="0">
                <a:solidFill>
                  <a:srgbClr val="003300"/>
                </a:solidFill>
                <a:latin typeface="Franklin Gothic Book"/>
                <a:cs typeface="Franklin Gothic Book"/>
              </a:rPr>
              <a:t>nurses. I </a:t>
            </a:r>
            <a:r>
              <a:rPr lang="en-US" sz="2200" dirty="0">
                <a:solidFill>
                  <a:srgbClr val="003300"/>
                </a:solidFill>
                <a:latin typeface="Franklin Gothic Book"/>
                <a:cs typeface="Franklin Gothic Book"/>
              </a:rPr>
              <a:t>think that's a </a:t>
            </a:r>
            <a:r>
              <a:rPr lang="en-US" sz="2200" dirty="0">
                <a:solidFill>
                  <a:srgbClr val="003300"/>
                </a:solidFill>
                <a:latin typeface="Franklin Gothic Medium"/>
                <a:cs typeface="Franklin Gothic Medium"/>
              </a:rPr>
              <a:t>fundamental misunderstanding of human </a:t>
            </a:r>
            <a:r>
              <a:rPr lang="en-US" sz="2200" dirty="0" smtClean="0">
                <a:solidFill>
                  <a:srgbClr val="003300"/>
                </a:solidFill>
                <a:latin typeface="Franklin Gothic Medium"/>
                <a:cs typeface="Franklin Gothic Medium"/>
              </a:rPr>
              <a:t>motivation</a:t>
            </a:r>
            <a:r>
              <a:rPr lang="en-US" sz="2200" dirty="0" smtClean="0">
                <a:solidFill>
                  <a:srgbClr val="003300"/>
                </a:solidFill>
                <a:latin typeface="Franklin Gothic Book"/>
                <a:cs typeface="Franklin Gothic Book"/>
              </a:rPr>
              <a:t>.</a:t>
            </a:r>
          </a:p>
          <a:p>
            <a:pPr marL="0" indent="0" algn="l" eaLnBrk="1" hangingPunct="1">
              <a:spcAft>
                <a:spcPts val="1800"/>
              </a:spcAft>
              <a:buNone/>
              <a:defRPr/>
            </a:pPr>
            <a:r>
              <a:rPr lang="en-US" sz="2200" dirty="0" smtClean="0">
                <a:solidFill>
                  <a:srgbClr val="003300"/>
                </a:solidFill>
                <a:latin typeface="Franklin Gothic Book"/>
                <a:cs typeface="Franklin Gothic Book"/>
              </a:rPr>
              <a:t>“I </a:t>
            </a:r>
            <a:r>
              <a:rPr lang="en-US" sz="2200" dirty="0">
                <a:solidFill>
                  <a:srgbClr val="003300"/>
                </a:solidFill>
                <a:latin typeface="Franklin Gothic Book"/>
                <a:cs typeface="Franklin Gothic Book"/>
              </a:rPr>
              <a:t>think </a:t>
            </a:r>
            <a:r>
              <a:rPr lang="en-US" sz="2200" dirty="0">
                <a:solidFill>
                  <a:srgbClr val="003300"/>
                </a:solidFill>
                <a:latin typeface="Franklin Gothic Medium"/>
                <a:cs typeface="Franklin Gothic Medium"/>
              </a:rPr>
              <a:t>people respond to joy and work and love </a:t>
            </a:r>
            <a:r>
              <a:rPr lang="en-US" sz="2200" dirty="0">
                <a:solidFill>
                  <a:srgbClr val="003300"/>
                </a:solidFill>
                <a:latin typeface="Franklin Gothic Book"/>
                <a:cs typeface="Franklin Gothic Book"/>
              </a:rPr>
              <a:t>and achievement and learning and appreciation and gratitude - and a sense of a job well </a:t>
            </a:r>
            <a:r>
              <a:rPr lang="en-US" sz="2200" dirty="0" smtClean="0">
                <a:solidFill>
                  <a:srgbClr val="003300"/>
                </a:solidFill>
                <a:latin typeface="Franklin Gothic Book"/>
                <a:cs typeface="Franklin Gothic Book"/>
              </a:rPr>
              <a:t>done. I </a:t>
            </a:r>
            <a:r>
              <a:rPr lang="en-US" sz="2200" dirty="0">
                <a:solidFill>
                  <a:srgbClr val="003300"/>
                </a:solidFill>
                <a:latin typeface="Franklin Gothic Book"/>
                <a:cs typeface="Franklin Gothic Book"/>
              </a:rPr>
              <a:t>think that it feels good to be a doctor and better to be a better </a:t>
            </a:r>
            <a:r>
              <a:rPr lang="en-US" sz="2200" dirty="0" smtClean="0">
                <a:solidFill>
                  <a:srgbClr val="003300"/>
                </a:solidFill>
                <a:latin typeface="Franklin Gothic Book"/>
                <a:cs typeface="Franklin Gothic Book"/>
              </a:rPr>
              <a:t>doctor.</a:t>
            </a:r>
          </a:p>
          <a:p>
            <a:pPr marL="0" indent="0" algn="l" eaLnBrk="1" hangingPunct="1">
              <a:spcAft>
                <a:spcPts val="1800"/>
              </a:spcAft>
              <a:buNone/>
              <a:defRPr/>
            </a:pPr>
            <a:r>
              <a:rPr lang="en-US" sz="2200" dirty="0" smtClean="0">
                <a:solidFill>
                  <a:srgbClr val="003300"/>
                </a:solidFill>
                <a:latin typeface="Franklin Gothic Book"/>
                <a:cs typeface="Franklin Gothic Book"/>
              </a:rPr>
              <a:t>“When </a:t>
            </a:r>
            <a:r>
              <a:rPr lang="en-US" sz="2200" dirty="0">
                <a:solidFill>
                  <a:srgbClr val="003300"/>
                </a:solidFill>
                <a:latin typeface="Franklin Gothic Book"/>
                <a:cs typeface="Franklin Gothic Book"/>
              </a:rPr>
              <a:t>we begin to attach dollar amounts to throughputs and to individual pay </a:t>
            </a:r>
            <a:r>
              <a:rPr lang="en-US" sz="2200" dirty="0">
                <a:solidFill>
                  <a:srgbClr val="003300"/>
                </a:solidFill>
                <a:latin typeface="Franklin Gothic Medium"/>
                <a:cs typeface="Franklin Gothic Medium"/>
              </a:rPr>
              <a:t>we are playing with fire</a:t>
            </a:r>
            <a:r>
              <a:rPr lang="en-US" sz="2200" dirty="0">
                <a:solidFill>
                  <a:srgbClr val="003300"/>
                </a:solidFill>
                <a:latin typeface="Franklin Gothic Book"/>
                <a:cs typeface="Franklin Gothic Book"/>
              </a:rPr>
              <a:t>. </a:t>
            </a:r>
            <a:r>
              <a:rPr lang="en-US" sz="2200" dirty="0" smtClean="0">
                <a:solidFill>
                  <a:srgbClr val="003300"/>
                </a:solidFill>
                <a:latin typeface="Franklin Gothic Book"/>
                <a:cs typeface="Franklin Gothic Book"/>
              </a:rPr>
              <a:t>The </a:t>
            </a:r>
            <a:r>
              <a:rPr lang="en-US" sz="2200" dirty="0">
                <a:solidFill>
                  <a:srgbClr val="003300"/>
                </a:solidFill>
                <a:latin typeface="Franklin Gothic Book"/>
                <a:cs typeface="Franklin Gothic Book"/>
              </a:rPr>
              <a:t>first and most important effect of that may be to begin to </a:t>
            </a:r>
            <a:r>
              <a:rPr lang="en-US" sz="2200" dirty="0">
                <a:solidFill>
                  <a:srgbClr val="003300"/>
                </a:solidFill>
                <a:latin typeface="Franklin Gothic Medium"/>
                <a:cs typeface="Franklin Gothic Medium"/>
              </a:rPr>
              <a:t>dissociate people from their work</a:t>
            </a:r>
            <a:r>
              <a:rPr lang="en-US" sz="2200" dirty="0">
                <a:solidFill>
                  <a:srgbClr val="003300"/>
                </a:solidFill>
                <a:latin typeface="Franklin Gothic Book"/>
                <a:cs typeface="Franklin Gothic Book"/>
              </a:rPr>
              <a:t>.</a:t>
            </a:r>
            <a:r>
              <a:rPr lang="ja-JP" altLang="en-US" sz="2200" dirty="0">
                <a:solidFill>
                  <a:srgbClr val="003300"/>
                </a:solidFill>
                <a:latin typeface="Franklin Gothic Book"/>
                <a:cs typeface="Franklin Gothic Book"/>
              </a:rPr>
              <a:t>”</a:t>
            </a:r>
            <a:endParaRPr lang="en-US" sz="2200" b="1" dirty="0">
              <a:solidFill>
                <a:srgbClr val="003300"/>
              </a:solidFill>
              <a:latin typeface="Franklin Gothic Book"/>
              <a:cs typeface="Franklin Gothic Book"/>
            </a:endParaRPr>
          </a:p>
        </p:txBody>
      </p:sp>
      <p:sp>
        <p:nvSpPr>
          <p:cNvPr id="243716" name="Text Box 4"/>
          <p:cNvSpPr txBox="1">
            <a:spLocks noChangeArrowheads="1"/>
          </p:cNvSpPr>
          <p:nvPr/>
        </p:nvSpPr>
        <p:spPr bwMode="auto">
          <a:xfrm>
            <a:off x="3957688" y="6300689"/>
            <a:ext cx="51863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defRPr/>
            </a:pPr>
            <a:r>
              <a:rPr lang="en-US" sz="1600" dirty="0" smtClean="0">
                <a:solidFill>
                  <a:srgbClr val="FFFFFF"/>
                </a:solidFill>
                <a:latin typeface="Franklin Gothic Book"/>
                <a:cs typeface="Franklin Gothic Book"/>
              </a:rPr>
              <a:t>Don Berwick, M.D.  Health Affairs. 1/12/2005</a:t>
            </a:r>
            <a:endParaRPr lang="en-US" sz="1600" dirty="0" smtClean="0">
              <a:latin typeface="Franklin Gothic Book"/>
              <a:cs typeface="Franklin Gothic Book"/>
            </a:endParaRPr>
          </a:p>
        </p:txBody>
      </p:sp>
    </p:spTree>
    <p:extLst>
      <p:ext uri="{BB962C8B-B14F-4D97-AF65-F5344CB8AC3E}">
        <p14:creationId xmlns:p14="http://schemas.microsoft.com/office/powerpoint/2010/main" val="267937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3715">
                                            <p:txEl>
                                              <p:pRg st="2" end="2"/>
                                            </p:txEl>
                                          </p:spTgt>
                                        </p:tgtEl>
                                        <p:attrNameLst>
                                          <p:attrName>style.visibility</p:attrName>
                                        </p:attrNameLst>
                                      </p:cBhvr>
                                      <p:to>
                                        <p:strVal val="visible"/>
                                      </p:to>
                                    </p:set>
                                    <p:animEffect transition="in" filter="fade">
                                      <p:cBhvr>
                                        <p:cTn id="7" dur="500"/>
                                        <p:tgtEl>
                                          <p:spTgt spid="243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9100"/>
            <a:ext cx="8229600" cy="1237777"/>
          </a:xfrm>
          <a:solidFill>
            <a:schemeClr val="accent1">
              <a:lumMod val="20000"/>
              <a:lumOff val="80000"/>
            </a:schemeClr>
          </a:solidFill>
        </p:spPr>
        <p:txBody>
          <a:bodyPr>
            <a:normAutofit fontScale="90000"/>
          </a:bodyPr>
          <a:lstStyle/>
          <a:p>
            <a:r>
              <a:rPr lang="en-US" dirty="0" smtClean="0"/>
              <a:t>Managed Care &amp; Quality Improvement</a:t>
            </a:r>
            <a:endParaRPr lang="en-US" dirty="0"/>
          </a:p>
        </p:txBody>
      </p:sp>
    </p:spTree>
    <p:extLst>
      <p:ext uri="{BB962C8B-B14F-4D97-AF65-F5344CB8AC3E}">
        <p14:creationId xmlns:p14="http://schemas.microsoft.com/office/powerpoint/2010/main" val="316004736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400" dirty="0" smtClean="0"/>
              <a:t>Central vs. Peripheral Management of Care</a:t>
            </a:r>
            <a:endParaRPr lang="en-US" sz="3400" dirty="0"/>
          </a:p>
        </p:txBody>
      </p:sp>
      <p:sp>
        <p:nvSpPr>
          <p:cNvPr id="5" name="Content Placeholder 4"/>
          <p:cNvSpPr>
            <a:spLocks noGrp="1"/>
          </p:cNvSpPr>
          <p:nvPr>
            <p:ph idx="1"/>
          </p:nvPr>
        </p:nvSpPr>
        <p:spPr>
          <a:solidFill>
            <a:schemeClr val="accent1">
              <a:lumMod val="20000"/>
              <a:lumOff val="80000"/>
            </a:schemeClr>
          </a:solidFill>
        </p:spPr>
        <p:txBody>
          <a:bodyPr>
            <a:normAutofit/>
          </a:bodyPr>
          <a:lstStyle/>
          <a:p>
            <a:r>
              <a:rPr lang="en-US" sz="3400" dirty="0" smtClean="0">
                <a:solidFill>
                  <a:schemeClr val="tx2"/>
                </a:solidFill>
              </a:rPr>
              <a:t>Managed care </a:t>
            </a:r>
            <a:r>
              <a:rPr lang="en-US" sz="3400" dirty="0" smtClean="0"/>
              <a:t>is </a:t>
            </a:r>
            <a:r>
              <a:rPr lang="en-US" sz="3400" dirty="0" smtClean="0">
                <a:solidFill>
                  <a:srgbClr val="D2533C"/>
                </a:solidFill>
              </a:rPr>
              <a:t>“central” management </a:t>
            </a:r>
            <a:r>
              <a:rPr lang="en-US" sz="3400" dirty="0" smtClean="0"/>
              <a:t>by policies controlled by an insurance plan or managed care organization</a:t>
            </a:r>
          </a:p>
          <a:p>
            <a:endParaRPr lang="en-US" sz="3400" dirty="0" smtClean="0"/>
          </a:p>
          <a:p>
            <a:r>
              <a:rPr lang="en-US" sz="3400" dirty="0" smtClean="0">
                <a:solidFill>
                  <a:srgbClr val="D2533C"/>
                </a:solidFill>
              </a:rPr>
              <a:t>Continuous Quality Improvement </a:t>
            </a:r>
            <a:r>
              <a:rPr lang="en-US" sz="3400" dirty="0" smtClean="0">
                <a:solidFill>
                  <a:schemeClr val="tx2"/>
                </a:solidFill>
              </a:rPr>
              <a:t>(CQI) </a:t>
            </a:r>
            <a:r>
              <a:rPr lang="en-US" sz="3400" dirty="0" smtClean="0"/>
              <a:t>is </a:t>
            </a:r>
            <a:r>
              <a:rPr lang="en-US" sz="3400" dirty="0" smtClean="0">
                <a:solidFill>
                  <a:srgbClr val="D2533C"/>
                </a:solidFill>
              </a:rPr>
              <a:t>“peripheral” management </a:t>
            </a:r>
            <a:r>
              <a:rPr lang="en-US" sz="3400" dirty="0" smtClean="0"/>
              <a:t>controlled by care providers at the local level</a:t>
            </a:r>
            <a:endParaRPr lang="en-US" sz="3400" dirty="0"/>
          </a:p>
        </p:txBody>
      </p:sp>
    </p:spTree>
    <p:extLst>
      <p:ext uri="{BB962C8B-B14F-4D97-AF65-F5344CB8AC3E}">
        <p14:creationId xmlns:p14="http://schemas.microsoft.com/office/powerpoint/2010/main" val="99132639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defRPr/>
            </a:pPr>
            <a:r>
              <a:rPr lang="en-US" sz="3600" dirty="0">
                <a:solidFill>
                  <a:srgbClr val="D2533C"/>
                </a:solidFill>
              </a:rPr>
              <a:t>Appropriate “Central” Management</a:t>
            </a:r>
            <a:br>
              <a:rPr lang="en-US" sz="3600" dirty="0">
                <a:solidFill>
                  <a:srgbClr val="D2533C"/>
                </a:solidFill>
              </a:rPr>
            </a:br>
            <a:endParaRPr lang="en-US" dirty="0">
              <a:solidFill>
                <a:srgbClr val="D2533C"/>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182880" lvl="1">
              <a:defRPr/>
            </a:pPr>
            <a:r>
              <a:rPr lang="en-US" sz="2800" dirty="0" smtClean="0"/>
              <a:t>Focus management on outliers</a:t>
            </a:r>
          </a:p>
          <a:p>
            <a:pPr marL="457200" lvl="2">
              <a:defRPr/>
            </a:pPr>
            <a:r>
              <a:rPr lang="en-US" sz="2600" dirty="0" smtClean="0"/>
              <a:t>Outlier providers</a:t>
            </a:r>
          </a:p>
          <a:p>
            <a:pPr marL="457200" lvl="2">
              <a:defRPr/>
            </a:pPr>
            <a:r>
              <a:rPr lang="en-US" sz="2600" dirty="0" smtClean="0"/>
              <a:t>drugs, diagnostic studies, devices shown to be abused</a:t>
            </a:r>
          </a:p>
          <a:p>
            <a:pPr marL="182880" lvl="1">
              <a:defRPr/>
            </a:pPr>
            <a:r>
              <a:rPr lang="en-US" sz="2800" dirty="0" smtClean="0"/>
              <a:t>Prior Authorization lists “pruned” regularly.</a:t>
            </a:r>
          </a:p>
          <a:p>
            <a:pPr marL="182880" lvl="1">
              <a:defRPr/>
            </a:pPr>
            <a:r>
              <a:rPr lang="en-US" sz="2800" dirty="0"/>
              <a:t>L</a:t>
            </a:r>
            <a:r>
              <a:rPr lang="en-US" sz="2800" dirty="0" smtClean="0"/>
              <a:t>eave most providers practicing appropriately alone.</a:t>
            </a:r>
          </a:p>
          <a:p>
            <a:pPr marL="182880" lvl="1">
              <a:defRPr/>
            </a:pPr>
            <a:r>
              <a:rPr lang="en-US" sz="2800" dirty="0" smtClean="0"/>
              <a:t>Practicing physicians control managed care policies (accountable to realities of patient care).</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096" y="2591323"/>
            <a:ext cx="8229600" cy="1235599"/>
          </a:xfrm>
          <a:solidFill>
            <a:schemeClr val="accent1">
              <a:lumMod val="20000"/>
              <a:lumOff val="80000"/>
            </a:schemeClr>
          </a:solidFill>
        </p:spPr>
        <p:txBody>
          <a:bodyPr>
            <a:normAutofit/>
          </a:bodyPr>
          <a:lstStyle/>
          <a:p>
            <a:r>
              <a:rPr lang="en-US" sz="3800" dirty="0" smtClean="0"/>
              <a:t>Examples of “Peripheral” Management</a:t>
            </a:r>
            <a:endParaRPr lang="en-US" sz="3800" dirty="0"/>
          </a:p>
        </p:txBody>
      </p:sp>
    </p:spTree>
    <p:extLst>
      <p:ext uri="{BB962C8B-B14F-4D97-AF65-F5344CB8AC3E}">
        <p14:creationId xmlns:p14="http://schemas.microsoft.com/office/powerpoint/2010/main" val="18835523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Continuous Quality Improvement (CQI)</a:t>
            </a:r>
            <a:endParaRPr lang="en-US" sz="3800"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marL="0" indent="0">
              <a:buNone/>
            </a:pPr>
            <a:r>
              <a:rPr lang="en-US" sz="3200" b="1" dirty="0" smtClean="0"/>
              <a:t>Intermountain Health Care (MD led)</a:t>
            </a:r>
            <a:r>
              <a:rPr lang="en-US" sz="3200" dirty="0" smtClean="0"/>
              <a:t>:</a:t>
            </a:r>
          </a:p>
          <a:p>
            <a:r>
              <a:rPr lang="en-US" sz="3200" dirty="0" smtClean="0"/>
              <a:t>Physician/nurse trainers</a:t>
            </a:r>
          </a:p>
          <a:p>
            <a:r>
              <a:rPr lang="en-US" sz="3200" dirty="0" smtClean="0"/>
              <a:t>Local development of protocols</a:t>
            </a:r>
          </a:p>
          <a:p>
            <a:r>
              <a:rPr lang="en-US" sz="3200" dirty="0" smtClean="0"/>
              <a:t>Goal is </a:t>
            </a:r>
            <a:r>
              <a:rPr lang="en-US" sz="3200" dirty="0" smtClean="0">
                <a:solidFill>
                  <a:srgbClr val="D2533C"/>
                </a:solidFill>
              </a:rPr>
              <a:t>reduced variation </a:t>
            </a:r>
            <a:r>
              <a:rPr lang="en-US" sz="3200" dirty="0" smtClean="0"/>
              <a:t>in processes of care, not “compliance” with guidelines</a:t>
            </a:r>
          </a:p>
          <a:p>
            <a:r>
              <a:rPr lang="en-US" sz="3200" dirty="0" smtClean="0"/>
              <a:t>Feedback from practitioners to improve protocols based on experience</a:t>
            </a:r>
          </a:p>
          <a:p>
            <a:pPr>
              <a:spcAft>
                <a:spcPts val="600"/>
              </a:spcAft>
            </a:pPr>
            <a:r>
              <a:rPr lang="en-US" sz="3200" dirty="0" smtClean="0"/>
              <a:t>Can save 5-10% health care costs</a:t>
            </a:r>
          </a:p>
          <a:p>
            <a:pPr marL="274320" lvl="1" indent="0" algn="r">
              <a:buNone/>
            </a:pPr>
            <a:r>
              <a:rPr lang="en-US" sz="1900" dirty="0"/>
              <a:t>http://</a:t>
            </a:r>
            <a:r>
              <a:rPr lang="en-US" sz="1900" dirty="0" err="1"/>
              <a:t>content.healthaffairs.org</a:t>
            </a:r>
            <a:r>
              <a:rPr lang="en-US" sz="1900" dirty="0"/>
              <a:t>/content/early/2011/05/17/hlthaff.2011.0358.</a:t>
            </a:r>
            <a:r>
              <a:rPr lang="en-US" sz="1900" dirty="0" smtClean="0"/>
              <a:t>full.html</a:t>
            </a:r>
            <a:endParaRPr lang="en-US" sz="2800" dirty="0" smtClean="0"/>
          </a:p>
        </p:txBody>
      </p:sp>
    </p:spTree>
    <p:extLst>
      <p:ext uri="{BB962C8B-B14F-4D97-AF65-F5344CB8AC3E}">
        <p14:creationId xmlns:p14="http://schemas.microsoft.com/office/powerpoint/2010/main" val="49090586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814388"/>
          </a:xfrm>
        </p:spPr>
        <p:txBody>
          <a:bodyPr/>
          <a:lstStyle/>
          <a:p>
            <a:pPr>
              <a:defRPr/>
            </a:pPr>
            <a:r>
              <a:rPr lang="en-US" dirty="0" smtClean="0"/>
              <a:t>Colorado: Mesa County v. Rest of CO</a:t>
            </a:r>
            <a:endParaRPr lang="en-US" dirty="0"/>
          </a:p>
        </p:txBody>
      </p:sp>
      <p:sp>
        <p:nvSpPr>
          <p:cNvPr id="3" name="Content Placeholder 2"/>
          <p:cNvSpPr>
            <a:spLocks noGrp="1"/>
          </p:cNvSpPr>
          <p:nvPr>
            <p:ph idx="1"/>
          </p:nvPr>
        </p:nvSpPr>
        <p:spPr>
          <a:xfrm>
            <a:off x="274638" y="1042988"/>
            <a:ext cx="8594725" cy="5351462"/>
          </a:xfrm>
        </p:spPr>
        <p:txBody>
          <a:bodyPr/>
          <a:lstStyle/>
          <a:p>
            <a:pPr marL="0" indent="0">
              <a:buNone/>
              <a:defRPr/>
            </a:pPr>
            <a:r>
              <a:rPr lang="en-US" b="1" dirty="0" smtClean="0"/>
              <a:t>Rocky Mountain Health Plans</a:t>
            </a:r>
            <a:r>
              <a:rPr lang="en-US" dirty="0" smtClean="0"/>
              <a:t>, Mesa County, CO</a:t>
            </a:r>
          </a:p>
          <a:p>
            <a:pPr lvl="1">
              <a:defRPr/>
            </a:pPr>
            <a:r>
              <a:rPr lang="en-US" dirty="0" smtClean="0"/>
              <a:t>Offer commercial, employer based health insurance</a:t>
            </a:r>
          </a:p>
          <a:p>
            <a:pPr lvl="1">
              <a:defRPr/>
            </a:pPr>
            <a:r>
              <a:rPr lang="en-US" dirty="0" smtClean="0"/>
              <a:t>Obtained Medicaid contract for Mesa County</a:t>
            </a:r>
          </a:p>
          <a:p>
            <a:pPr lvl="1">
              <a:defRPr/>
            </a:pPr>
            <a:r>
              <a:rPr lang="en-US" dirty="0" smtClean="0"/>
              <a:t>Developed Medicare Advantage plan to capture Medicare</a:t>
            </a:r>
          </a:p>
          <a:p>
            <a:pPr lvl="1">
              <a:defRPr/>
            </a:pPr>
            <a:r>
              <a:rPr lang="en-US" dirty="0" smtClean="0"/>
              <a:t>Merge funding for all of these, pay MD’s same blended rate for all. – </a:t>
            </a:r>
            <a:r>
              <a:rPr lang="en-US" i="1" dirty="0" smtClean="0">
                <a:solidFill>
                  <a:srgbClr val="D2533C"/>
                </a:solidFill>
              </a:rPr>
              <a:t>No access problems for Medicaid patients</a:t>
            </a:r>
          </a:p>
          <a:p>
            <a:pPr lvl="1">
              <a:defRPr/>
            </a:pPr>
            <a:r>
              <a:rPr lang="en-US" dirty="0" smtClean="0"/>
              <a:t>Physician-led quality improvement program</a:t>
            </a:r>
          </a:p>
          <a:p>
            <a:pPr marL="0" indent="0">
              <a:buFont typeface="Arial" charset="0"/>
              <a:buNone/>
              <a:defRPr/>
            </a:pPr>
            <a:r>
              <a:rPr lang="en-US" sz="2000" dirty="0" smtClean="0"/>
              <a:t>Average Cost per Medicaid Enrollee for Acute Care Services: FY 2008-09</a:t>
            </a:r>
          </a:p>
          <a:p>
            <a:pPr marL="0" indent="0">
              <a:buFont typeface="Arial" charset="0"/>
              <a:buNone/>
              <a:defRP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861783"/>
              </p:ext>
            </p:extLst>
          </p:nvPr>
        </p:nvGraphicFramePr>
        <p:xfrm>
          <a:off x="1149350" y="3990975"/>
          <a:ext cx="6470649" cy="2287590"/>
        </p:xfrm>
        <a:graphic>
          <a:graphicData uri="http://schemas.openxmlformats.org/drawingml/2006/table">
            <a:tbl>
              <a:tblPr firstRow="1" bandRow="1">
                <a:tableStyleId>{B301B821-A1FF-4177-AEE7-76D212191A09}</a:tableStyleId>
              </a:tblPr>
              <a:tblGrid>
                <a:gridCol w="2156883"/>
                <a:gridCol w="2156883"/>
                <a:gridCol w="2156883"/>
              </a:tblGrid>
              <a:tr h="365794">
                <a:tc>
                  <a:txBody>
                    <a:bodyPr/>
                    <a:lstStyle/>
                    <a:p>
                      <a:endParaRPr lang="en-US" sz="1800" dirty="0"/>
                    </a:p>
                  </a:txBody>
                  <a:tcPr marL="91437" marR="91437" marT="45724" marB="45724"/>
                </a:tc>
                <a:tc>
                  <a:txBody>
                    <a:bodyPr/>
                    <a:lstStyle/>
                    <a:p>
                      <a:r>
                        <a:rPr lang="en-US" sz="1800" dirty="0" smtClean="0"/>
                        <a:t>Colorado</a:t>
                      </a:r>
                      <a:endParaRPr lang="en-US" sz="1800" dirty="0"/>
                    </a:p>
                  </a:txBody>
                  <a:tcPr marL="91437" marR="91437" marT="45724" marB="45724"/>
                </a:tc>
                <a:tc>
                  <a:txBody>
                    <a:bodyPr/>
                    <a:lstStyle/>
                    <a:p>
                      <a:r>
                        <a:rPr lang="en-US" sz="1800" dirty="0" smtClean="0"/>
                        <a:t>Mesa County</a:t>
                      </a:r>
                      <a:endParaRPr lang="en-US" sz="1800" dirty="0"/>
                    </a:p>
                  </a:txBody>
                  <a:tcPr marL="91437" marR="91437" marT="45724" marB="45724"/>
                </a:tc>
              </a:tr>
              <a:tr h="365794">
                <a:tc>
                  <a:txBody>
                    <a:bodyPr/>
                    <a:lstStyle/>
                    <a:p>
                      <a:r>
                        <a:rPr lang="en-US" sz="1800" dirty="0" smtClean="0"/>
                        <a:t>FQHC’s</a:t>
                      </a:r>
                      <a:endParaRPr lang="en-US" sz="1800" dirty="0"/>
                    </a:p>
                  </a:txBody>
                  <a:tcPr marL="91437" marR="91437" marT="45724" marB="45724"/>
                </a:tc>
                <a:tc>
                  <a:txBody>
                    <a:bodyPr/>
                    <a:lstStyle/>
                    <a:p>
                      <a:r>
                        <a:rPr lang="en-US" sz="1800" dirty="0" smtClean="0"/>
                        <a:t>$160.00</a:t>
                      </a:r>
                      <a:endParaRPr lang="en-US" sz="1800" dirty="0"/>
                    </a:p>
                  </a:txBody>
                  <a:tcPr marL="91437" marR="91437" marT="45724" marB="45724"/>
                </a:tc>
                <a:tc>
                  <a:txBody>
                    <a:bodyPr/>
                    <a:lstStyle/>
                    <a:p>
                      <a:r>
                        <a:rPr lang="en-US" sz="1800" dirty="0" smtClean="0"/>
                        <a:t>$1.19</a:t>
                      </a:r>
                      <a:endParaRPr lang="en-US" sz="1800" dirty="0"/>
                    </a:p>
                  </a:txBody>
                  <a:tcPr marL="91437" marR="91437" marT="45724" marB="45724"/>
                </a:tc>
              </a:tr>
              <a:tr h="458620">
                <a:tc>
                  <a:txBody>
                    <a:bodyPr/>
                    <a:lstStyle/>
                    <a:p>
                      <a:r>
                        <a:rPr lang="en-US" sz="1800" dirty="0" smtClean="0"/>
                        <a:t>MD &amp; EPSDT</a:t>
                      </a:r>
                      <a:endParaRPr lang="en-US" sz="1800" dirty="0"/>
                    </a:p>
                  </a:txBody>
                  <a:tcPr marL="91437" marR="91437" marT="45724" marB="45724"/>
                </a:tc>
                <a:tc>
                  <a:txBody>
                    <a:bodyPr/>
                    <a:lstStyle/>
                    <a:p>
                      <a:r>
                        <a:rPr lang="en-US" sz="1800" dirty="0" smtClean="0"/>
                        <a:t>$525.74</a:t>
                      </a:r>
                      <a:endParaRPr lang="en-US" sz="1800" dirty="0"/>
                    </a:p>
                  </a:txBody>
                  <a:tcPr marL="91437" marR="91437" marT="45724" marB="45724"/>
                </a:tc>
                <a:tc>
                  <a:txBody>
                    <a:bodyPr/>
                    <a:lstStyle/>
                    <a:p>
                      <a:r>
                        <a:rPr lang="en-US" sz="1800" dirty="0" smtClean="0"/>
                        <a:t>$212.85</a:t>
                      </a:r>
                      <a:endParaRPr lang="en-US" sz="1800" dirty="0"/>
                    </a:p>
                  </a:txBody>
                  <a:tcPr marL="91437" marR="91437" marT="45724" marB="45724"/>
                </a:tc>
              </a:tr>
              <a:tr h="365794">
                <a:tc>
                  <a:txBody>
                    <a:bodyPr/>
                    <a:lstStyle/>
                    <a:p>
                      <a:r>
                        <a:rPr lang="en-US" sz="1800" dirty="0" smtClean="0"/>
                        <a:t>Pharmacy Rx’s</a:t>
                      </a:r>
                      <a:endParaRPr lang="en-US" sz="1800" dirty="0"/>
                    </a:p>
                  </a:txBody>
                  <a:tcPr marL="91437" marR="91437" marT="45724" marB="45724"/>
                </a:tc>
                <a:tc>
                  <a:txBody>
                    <a:bodyPr/>
                    <a:lstStyle/>
                    <a:p>
                      <a:r>
                        <a:rPr lang="en-US" sz="1800" dirty="0" smtClean="0"/>
                        <a:t>$543.83</a:t>
                      </a:r>
                      <a:endParaRPr lang="en-US" sz="1800" dirty="0"/>
                    </a:p>
                  </a:txBody>
                  <a:tcPr marL="91437" marR="91437" marT="45724" marB="45724"/>
                </a:tc>
                <a:tc>
                  <a:txBody>
                    <a:bodyPr/>
                    <a:lstStyle/>
                    <a:p>
                      <a:r>
                        <a:rPr lang="en-US" sz="1800" dirty="0" smtClean="0"/>
                        <a:t>$149.93</a:t>
                      </a:r>
                      <a:endParaRPr lang="en-US" sz="1800" dirty="0"/>
                    </a:p>
                  </a:txBody>
                  <a:tcPr marL="91437" marR="91437" marT="45724" marB="45724"/>
                </a:tc>
              </a:tr>
              <a:tr h="365794">
                <a:tc>
                  <a:txBody>
                    <a:bodyPr/>
                    <a:lstStyle/>
                    <a:p>
                      <a:r>
                        <a:rPr lang="en-US" sz="1800" dirty="0" smtClean="0"/>
                        <a:t>Inpatient Hospital</a:t>
                      </a:r>
                      <a:endParaRPr lang="en-US" sz="1800" dirty="0"/>
                    </a:p>
                  </a:txBody>
                  <a:tcPr marL="91437" marR="91437" marT="45724" marB="45724"/>
                </a:tc>
                <a:tc>
                  <a:txBody>
                    <a:bodyPr/>
                    <a:lstStyle/>
                    <a:p>
                      <a:r>
                        <a:rPr lang="en-US" sz="1800" dirty="0" smtClean="0"/>
                        <a:t>$749.87</a:t>
                      </a:r>
                      <a:endParaRPr lang="en-US" sz="1800" dirty="0"/>
                    </a:p>
                  </a:txBody>
                  <a:tcPr marL="91437" marR="91437" marT="45724" marB="45724"/>
                </a:tc>
                <a:tc>
                  <a:txBody>
                    <a:bodyPr/>
                    <a:lstStyle/>
                    <a:p>
                      <a:r>
                        <a:rPr lang="en-US" sz="1800" dirty="0" smtClean="0"/>
                        <a:t>$340.05</a:t>
                      </a:r>
                      <a:endParaRPr lang="en-US" sz="1800" dirty="0"/>
                    </a:p>
                  </a:txBody>
                  <a:tcPr marL="91437" marR="91437" marT="45724" marB="45724"/>
                </a:tc>
              </a:tr>
              <a:tr h="365794">
                <a:tc>
                  <a:txBody>
                    <a:bodyPr/>
                    <a:lstStyle/>
                    <a:p>
                      <a:r>
                        <a:rPr lang="en-US" sz="1800" dirty="0" smtClean="0"/>
                        <a:t>Outpatient Hospital</a:t>
                      </a:r>
                      <a:endParaRPr lang="en-US" sz="1800" dirty="0"/>
                    </a:p>
                  </a:txBody>
                  <a:tcPr marL="91437" marR="91437" marT="45724" marB="45724"/>
                </a:tc>
                <a:tc>
                  <a:txBody>
                    <a:bodyPr/>
                    <a:lstStyle/>
                    <a:p>
                      <a:r>
                        <a:rPr lang="en-US" sz="1800" dirty="0" smtClean="0"/>
                        <a:t>$374.25</a:t>
                      </a:r>
                      <a:endParaRPr lang="en-US" sz="1800" dirty="0"/>
                    </a:p>
                  </a:txBody>
                  <a:tcPr marL="91437" marR="91437" marT="45724" marB="45724"/>
                </a:tc>
                <a:tc>
                  <a:txBody>
                    <a:bodyPr/>
                    <a:lstStyle/>
                    <a:p>
                      <a:r>
                        <a:rPr lang="en-US" sz="1800" dirty="0" smtClean="0"/>
                        <a:t>$169.70</a:t>
                      </a:r>
                      <a:endParaRPr lang="en-US" sz="1800" dirty="0"/>
                    </a:p>
                  </a:txBody>
                  <a:tcPr marL="91437" marR="91437" marT="45724" marB="45724"/>
                </a:tc>
              </a:tr>
            </a:tbl>
          </a:graphicData>
        </a:graphic>
      </p:graphicFrame>
      <p:sp>
        <p:nvSpPr>
          <p:cNvPr id="5" name="TextBox 4"/>
          <p:cNvSpPr txBox="1"/>
          <p:nvPr/>
        </p:nvSpPr>
        <p:spPr>
          <a:xfrm>
            <a:off x="592667" y="6278566"/>
            <a:ext cx="7552266" cy="523220"/>
          </a:xfrm>
          <a:prstGeom prst="rect">
            <a:avLst/>
          </a:prstGeom>
          <a:noFill/>
        </p:spPr>
        <p:txBody>
          <a:bodyPr wrap="square" rtlCol="0">
            <a:spAutoFit/>
          </a:bodyPr>
          <a:lstStyle/>
          <a:p>
            <a:r>
              <a:rPr lang="en-US" sz="1400" dirty="0"/>
              <a:t>West D. Mesa County, Colorado, </a:t>
            </a:r>
            <a:r>
              <a:rPr lang="en-US" sz="1400" dirty="0" smtClean="0"/>
              <a:t>health care</a:t>
            </a:r>
            <a:r>
              <a:rPr lang="en-US" sz="1400" dirty="0"/>
              <a:t>: the best health care in the United </a:t>
            </a:r>
            <a:r>
              <a:rPr lang="en-US" sz="1400" dirty="0" smtClean="0"/>
              <a:t>States. Aurora</a:t>
            </a:r>
            <a:r>
              <a:rPr lang="en-US" sz="1400" dirty="0"/>
              <a:t>: Colorado Academy of Family Physicians</a:t>
            </a:r>
            <a:r>
              <a:rPr lang="en-US" sz="1400" dirty="0" smtClean="0"/>
              <a:t>, August </a:t>
            </a:r>
            <a:r>
              <a:rPr lang="en-US" sz="1400" dirty="0"/>
              <a:t>2009. (http://</a:t>
            </a:r>
            <a:r>
              <a:rPr lang="en-US" sz="1400" dirty="0" err="1" smtClean="0"/>
              <a:t>www.coloradoafp.org</a:t>
            </a:r>
            <a:r>
              <a:rPr lang="en-US" sz="1400" dirty="0" smtClean="0"/>
              <a: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Community Psychiatry at Cambridge Hospital</a:t>
            </a:r>
            <a:endParaRPr lang="en-US" sz="3300"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r>
              <a:rPr lang="en-US" sz="2800" dirty="0" smtClean="0"/>
              <a:t>Dept. of Psychiatry -</a:t>
            </a:r>
            <a:r>
              <a:rPr lang="en-US" sz="2800" dirty="0"/>
              <a:t> </a:t>
            </a:r>
            <a:r>
              <a:rPr lang="en-US" sz="2800" dirty="0" smtClean="0"/>
              <a:t>contracted for all Medicaid mental health for Cambridge and </a:t>
            </a:r>
            <a:r>
              <a:rPr lang="en-US" sz="2800" dirty="0" smtClean="0"/>
              <a:t>Somerville</a:t>
            </a:r>
          </a:p>
          <a:p>
            <a:r>
              <a:rPr lang="en-US" sz="2800" dirty="0" smtClean="0"/>
              <a:t>NO competing managed care plans</a:t>
            </a:r>
            <a:endParaRPr lang="en-US" sz="2800" dirty="0" smtClean="0"/>
          </a:p>
          <a:p>
            <a:r>
              <a:rPr lang="en-US" sz="2800" dirty="0" smtClean="0"/>
              <a:t>Comprehensive </a:t>
            </a:r>
            <a:r>
              <a:rPr lang="en-US" sz="2800" dirty="0"/>
              <a:t>s</a:t>
            </a:r>
            <a:r>
              <a:rPr lang="en-US" sz="2800" dirty="0" smtClean="0"/>
              <a:t>ervices and programs</a:t>
            </a:r>
          </a:p>
          <a:p>
            <a:r>
              <a:rPr lang="en-US" sz="2800" dirty="0" smtClean="0"/>
              <a:t>Reach out to meet needs of </a:t>
            </a:r>
            <a:r>
              <a:rPr lang="en-US" sz="2800" dirty="0" err="1" smtClean="0"/>
              <a:t>pts</a:t>
            </a:r>
            <a:r>
              <a:rPr lang="en-US" sz="2800" dirty="0" smtClean="0"/>
              <a:t> and community</a:t>
            </a:r>
          </a:p>
          <a:p>
            <a:r>
              <a:rPr lang="en-US" sz="2800" dirty="0"/>
              <a:t>Interdisciplinary team care, good </a:t>
            </a:r>
            <a:r>
              <a:rPr lang="en-US" sz="2800" dirty="0" smtClean="0"/>
              <a:t>coordination</a:t>
            </a:r>
          </a:p>
          <a:p>
            <a:r>
              <a:rPr lang="en-US" sz="2800" dirty="0" smtClean="0"/>
              <a:t>High morale, low administrative cost, good care</a:t>
            </a:r>
          </a:p>
          <a:p>
            <a:endParaRPr lang="en-US" sz="2800" dirty="0" smtClean="0"/>
          </a:p>
          <a:p>
            <a:r>
              <a:rPr lang="en-US" sz="2800" dirty="0" smtClean="0"/>
              <a:t>No central management of care by insurance plans or government</a:t>
            </a:r>
          </a:p>
        </p:txBody>
      </p:sp>
    </p:spTree>
    <p:extLst>
      <p:ext uri="{BB962C8B-B14F-4D97-AF65-F5344CB8AC3E}">
        <p14:creationId xmlns:p14="http://schemas.microsoft.com/office/powerpoint/2010/main" val="824975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Management of Care</a:t>
            </a:r>
            <a:endParaRPr lang="en-US" sz="4800" dirty="0"/>
          </a:p>
        </p:txBody>
      </p:sp>
      <p:sp>
        <p:nvSpPr>
          <p:cNvPr id="3" name="Text Placeholder 2"/>
          <p:cNvSpPr>
            <a:spLocks noGrp="1"/>
          </p:cNvSpPr>
          <p:nvPr>
            <p:ph type="body" idx="1"/>
          </p:nvPr>
        </p:nvSpPr>
        <p:spPr>
          <a:solidFill>
            <a:schemeClr val="tx2">
              <a:lumMod val="20000"/>
              <a:lumOff val="80000"/>
            </a:schemeClr>
          </a:solidFill>
        </p:spPr>
        <p:txBody>
          <a:bodyPr>
            <a:noAutofit/>
          </a:bodyPr>
          <a:lstStyle/>
          <a:p>
            <a:r>
              <a:rPr lang="en-US" sz="2600" dirty="0" smtClean="0"/>
              <a:t>“Central” Managed Care</a:t>
            </a:r>
            <a:endParaRPr lang="en-US" sz="2600" dirty="0"/>
          </a:p>
        </p:txBody>
      </p:sp>
      <p:sp>
        <p:nvSpPr>
          <p:cNvPr id="4" name="Content Placeholder 3"/>
          <p:cNvSpPr>
            <a:spLocks noGrp="1"/>
          </p:cNvSpPr>
          <p:nvPr>
            <p:ph sz="half" idx="2"/>
          </p:nvPr>
        </p:nvSpPr>
        <p:spPr>
          <a:solidFill>
            <a:schemeClr val="accent1">
              <a:lumMod val="40000"/>
              <a:lumOff val="60000"/>
            </a:schemeClr>
          </a:solidFill>
        </p:spPr>
        <p:txBody>
          <a:bodyPr>
            <a:normAutofit/>
          </a:bodyPr>
          <a:lstStyle/>
          <a:p>
            <a:r>
              <a:rPr lang="en-US" dirty="0"/>
              <a:t>Goal </a:t>
            </a:r>
            <a:r>
              <a:rPr lang="en-US" dirty="0" smtClean="0"/>
              <a:t>– reduce utilization, </a:t>
            </a:r>
            <a:r>
              <a:rPr lang="en-US" dirty="0"/>
              <a:t>increase “quality” scores</a:t>
            </a:r>
          </a:p>
          <a:p>
            <a:r>
              <a:rPr lang="en-US" dirty="0" smtClean="0"/>
              <a:t>Measures by health plan</a:t>
            </a:r>
          </a:p>
          <a:p>
            <a:r>
              <a:rPr lang="en-US" dirty="0" smtClean="0"/>
              <a:t>Incentive for plan – restrict care</a:t>
            </a:r>
          </a:p>
          <a:p>
            <a:r>
              <a:rPr lang="en-US" dirty="0" smtClean="0"/>
              <a:t>Incentive for providers - $</a:t>
            </a:r>
          </a:p>
          <a:p>
            <a:r>
              <a:rPr lang="en-US" dirty="0" smtClean="0"/>
              <a:t>Adversarial relationship between plan &amp; providers</a:t>
            </a:r>
          </a:p>
          <a:p>
            <a:r>
              <a:rPr lang="en-US" dirty="0" smtClean="0"/>
              <a:t>High admin costs</a:t>
            </a:r>
            <a:endParaRPr lang="en-US" dirty="0"/>
          </a:p>
        </p:txBody>
      </p:sp>
      <p:sp>
        <p:nvSpPr>
          <p:cNvPr id="5" name="Text Placeholder 4"/>
          <p:cNvSpPr>
            <a:spLocks noGrp="1"/>
          </p:cNvSpPr>
          <p:nvPr>
            <p:ph type="body" sz="quarter" idx="3"/>
          </p:nvPr>
        </p:nvSpPr>
        <p:spPr>
          <a:solidFill>
            <a:srgbClr val="F6DDD8"/>
          </a:solidFill>
        </p:spPr>
        <p:txBody>
          <a:bodyPr>
            <a:normAutofit/>
          </a:bodyPr>
          <a:lstStyle/>
          <a:p>
            <a:r>
              <a:rPr lang="en-US" sz="2600" dirty="0" smtClean="0"/>
              <a:t>“Peripheral” CQI</a:t>
            </a:r>
            <a:endParaRPr lang="en-US" sz="2600" dirty="0"/>
          </a:p>
        </p:txBody>
      </p:sp>
      <p:sp>
        <p:nvSpPr>
          <p:cNvPr id="6" name="Content Placeholder 5"/>
          <p:cNvSpPr>
            <a:spLocks noGrp="1"/>
          </p:cNvSpPr>
          <p:nvPr>
            <p:ph sz="quarter" idx="4"/>
          </p:nvPr>
        </p:nvSpPr>
        <p:spPr>
          <a:solidFill>
            <a:schemeClr val="accent1">
              <a:lumMod val="40000"/>
              <a:lumOff val="60000"/>
            </a:schemeClr>
          </a:solidFill>
        </p:spPr>
        <p:txBody>
          <a:bodyPr/>
          <a:lstStyle/>
          <a:p>
            <a:r>
              <a:rPr lang="en-US" dirty="0"/>
              <a:t>Goal – reduce variation in processes of care</a:t>
            </a:r>
          </a:p>
          <a:p>
            <a:r>
              <a:rPr lang="en-US" dirty="0" smtClean="0"/>
              <a:t>Measures by providers</a:t>
            </a:r>
          </a:p>
          <a:p>
            <a:r>
              <a:rPr lang="en-US" dirty="0" smtClean="0"/>
              <a:t>Incentive – improve patient care</a:t>
            </a:r>
          </a:p>
          <a:p>
            <a:r>
              <a:rPr lang="en-US" dirty="0" smtClean="0"/>
              <a:t>MD pay incentive-neutral</a:t>
            </a:r>
          </a:p>
          <a:p>
            <a:r>
              <a:rPr lang="en-US" dirty="0" smtClean="0"/>
              <a:t>Cooperative relationship -  plan = providers</a:t>
            </a:r>
          </a:p>
          <a:p>
            <a:r>
              <a:rPr lang="en-US" dirty="0" smtClean="0"/>
              <a:t>Low admin costs</a:t>
            </a:r>
            <a:endParaRPr lang="en-US" dirty="0"/>
          </a:p>
        </p:txBody>
      </p:sp>
    </p:spTree>
    <p:extLst>
      <p:ext uri="{BB962C8B-B14F-4D97-AF65-F5344CB8AC3E}">
        <p14:creationId xmlns:p14="http://schemas.microsoft.com/office/powerpoint/2010/main" val="1058772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08131"/>
          </a:xfrm>
        </p:spPr>
        <p:txBody>
          <a:bodyPr>
            <a:normAutofit/>
          </a:bodyPr>
          <a:lstStyle/>
          <a:p>
            <a:r>
              <a:rPr lang="en-US" dirty="0" smtClean="0"/>
              <a:t>BUT - </a:t>
            </a:r>
            <a:endParaRPr lang="en-US" dirty="0"/>
          </a:p>
        </p:txBody>
      </p:sp>
      <p:sp>
        <p:nvSpPr>
          <p:cNvPr id="3" name="Content Placeholder 2"/>
          <p:cNvSpPr>
            <a:spLocks noGrp="1"/>
          </p:cNvSpPr>
          <p:nvPr>
            <p:ph idx="1"/>
          </p:nvPr>
        </p:nvSpPr>
        <p:spPr>
          <a:xfrm>
            <a:off x="457200" y="1441532"/>
            <a:ext cx="8229600" cy="5035468"/>
          </a:xfrm>
          <a:solidFill>
            <a:schemeClr val="accent1">
              <a:lumMod val="20000"/>
              <a:lumOff val="80000"/>
            </a:schemeClr>
          </a:solidFill>
        </p:spPr>
        <p:txBody>
          <a:bodyPr>
            <a:normAutofit/>
          </a:bodyPr>
          <a:lstStyle/>
          <a:p>
            <a:pPr marL="457200" indent="-457200">
              <a:buFont typeface="+mj-lt"/>
              <a:buAutoNum type="arabicPeriod"/>
            </a:pPr>
            <a:r>
              <a:rPr lang="en-US" sz="3200" dirty="0">
                <a:solidFill>
                  <a:schemeClr val="tx2"/>
                </a:solidFill>
              </a:rPr>
              <a:t>Restricting </a:t>
            </a:r>
            <a:r>
              <a:rPr lang="en-US" sz="3200" dirty="0" smtClean="0">
                <a:solidFill>
                  <a:schemeClr val="tx2"/>
                </a:solidFill>
              </a:rPr>
              <a:t>care and access </a:t>
            </a:r>
            <a:r>
              <a:rPr lang="en-US" sz="3200" dirty="0">
                <a:solidFill>
                  <a:schemeClr val="tx2"/>
                </a:solidFill>
              </a:rPr>
              <a:t>does not restrict </a:t>
            </a:r>
            <a:r>
              <a:rPr lang="en-US" sz="3200" dirty="0" smtClean="0">
                <a:solidFill>
                  <a:schemeClr val="tx2"/>
                </a:solidFill>
              </a:rPr>
              <a:t>disease</a:t>
            </a:r>
          </a:p>
          <a:p>
            <a:pPr lvl="1"/>
            <a:r>
              <a:rPr lang="en-US" sz="2800" dirty="0"/>
              <a:t>P</a:t>
            </a:r>
            <a:r>
              <a:rPr lang="en-US" sz="2800" dirty="0" smtClean="0"/>
              <a:t>ops up in uncontrolled and more expensive forms elsewhere (complications, ER, hospital)</a:t>
            </a:r>
          </a:p>
          <a:p>
            <a:pPr lvl="1"/>
            <a:r>
              <a:rPr lang="en-US" sz="2800" dirty="0" smtClean="0"/>
              <a:t>Pushed onto US default “high risk pools” – Medicaid and Medicare</a:t>
            </a:r>
            <a:endParaRPr lang="en-US" sz="2800" dirty="0"/>
          </a:p>
          <a:p>
            <a:pPr marL="457200" indent="-457200">
              <a:buFont typeface="+mj-lt"/>
              <a:buAutoNum type="arabicPeriod"/>
            </a:pPr>
            <a:r>
              <a:rPr lang="en-US" sz="3200" dirty="0" smtClean="0">
                <a:solidFill>
                  <a:srgbClr val="D2533C"/>
                </a:solidFill>
              </a:rPr>
              <a:t>Bureaucracy</a:t>
            </a:r>
            <a:r>
              <a:rPr lang="en-US" sz="3200" dirty="0" smtClean="0"/>
              <a:t> – </a:t>
            </a:r>
          </a:p>
          <a:p>
            <a:pPr lvl="1"/>
            <a:r>
              <a:rPr lang="en-US" sz="2800" dirty="0" smtClean="0"/>
              <a:t>Restricting care, access, or eligibility all require bureaucracies that cost more than they save.</a:t>
            </a:r>
          </a:p>
        </p:txBody>
      </p:sp>
    </p:spTree>
    <p:extLst>
      <p:ext uri="{BB962C8B-B14F-4D97-AF65-F5344CB8AC3E}">
        <p14:creationId xmlns:p14="http://schemas.microsoft.com/office/powerpoint/2010/main" val="366301818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7846"/>
            <a:ext cx="8229600" cy="2230943"/>
          </a:xfrm>
          <a:solidFill>
            <a:schemeClr val="accent1">
              <a:lumMod val="20000"/>
              <a:lumOff val="80000"/>
            </a:schemeClr>
          </a:solidFill>
        </p:spPr>
        <p:txBody>
          <a:bodyPr/>
          <a:lstStyle/>
          <a:p>
            <a:r>
              <a:rPr lang="en-US" dirty="0" smtClean="0"/>
              <a:t>Managed Care, HMOs and ACOs – Outcomes so far</a:t>
            </a:r>
            <a:endParaRPr lang="en-US" dirty="0"/>
          </a:p>
        </p:txBody>
      </p:sp>
    </p:spTree>
    <p:extLst>
      <p:ext uri="{BB962C8B-B14F-4D97-AF65-F5344CB8AC3E}">
        <p14:creationId xmlns:p14="http://schemas.microsoft.com/office/powerpoint/2010/main" val="147307681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324054" y="1280160"/>
            <a:ext cx="7410298" cy="3694176"/>
          </a:xfrm>
          <a:prstGeom prst="rect">
            <a:avLst/>
          </a:prstGeom>
          <a:solidFill>
            <a:schemeClr val="bg1"/>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1331366" y="1528878"/>
          <a:ext cx="7395668" cy="2860245"/>
        </p:xfrm>
        <a:graphic>
          <a:graphicData uri="http://schemas.openxmlformats.org/drawingml/2006/table">
            <a:tbl>
              <a:tblPr firstRow="1" bandRow="1">
                <a:tableStyleId>{2D5ABB26-0587-4C30-8999-92F81FD0307C}</a:tableStyleId>
              </a:tblPr>
              <a:tblGrid>
                <a:gridCol w="7395668"/>
              </a:tblGrid>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sp>
        <p:nvSpPr>
          <p:cNvPr id="5" name="Title 4"/>
          <p:cNvSpPr>
            <a:spLocks noGrp="1"/>
          </p:cNvSpPr>
          <p:nvPr>
            <p:ph type="title"/>
          </p:nvPr>
        </p:nvSpPr>
        <p:spPr>
          <a:xfrm>
            <a:off x="0" y="171898"/>
            <a:ext cx="9144000" cy="1143000"/>
          </a:xfrm>
        </p:spPr>
        <p:txBody>
          <a:bodyPr>
            <a:normAutofit/>
          </a:bodyPr>
          <a:lstStyle/>
          <a:p>
            <a:r>
              <a:rPr lang="en-US" sz="4000" dirty="0" smtClean="0"/>
              <a:t>Growth of Physicians </a:t>
            </a:r>
            <a:r>
              <a:rPr lang="en-US" dirty="0" err="1" smtClean="0"/>
              <a:t>vs</a:t>
            </a:r>
            <a:r>
              <a:rPr lang="en-US" sz="4000" dirty="0" smtClean="0"/>
              <a:t> Administrators</a:t>
            </a:r>
            <a:endParaRPr lang="en-US" sz="4000" dirty="0"/>
          </a:p>
        </p:txBody>
      </p:sp>
      <p:sp>
        <p:nvSpPr>
          <p:cNvPr id="7" name="TextBox 6"/>
          <p:cNvSpPr txBox="1"/>
          <p:nvPr/>
        </p:nvSpPr>
        <p:spPr>
          <a:xfrm>
            <a:off x="3386937" y="6007028"/>
            <a:ext cx="5757065" cy="830997"/>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Data updated through 2013</a:t>
            </a:r>
          </a:p>
          <a:p>
            <a:pPr algn="r"/>
            <a:r>
              <a:rPr lang="en-US" sz="1600" dirty="0" smtClean="0">
                <a:solidFill>
                  <a:srgbClr val="292934"/>
                </a:solidFill>
                <a:latin typeface="Franklin Gothic Book" pitchFamily="34" charset="0"/>
              </a:rPr>
              <a:t>Source: Bureau of Labor Statistics; NCHS; Himmelstein/Woolhandler analysis of CPS  </a:t>
            </a:r>
            <a:endParaRPr lang="en-US" sz="1600" dirty="0">
              <a:solidFill>
                <a:srgbClr val="292934"/>
              </a:solidFill>
              <a:latin typeface="Franklin Gothic Book" pitchFamily="34" charset="0"/>
            </a:endParaRPr>
          </a:p>
        </p:txBody>
      </p:sp>
      <p:sp>
        <p:nvSpPr>
          <p:cNvPr id="8" name="TextBox 7"/>
          <p:cNvSpPr txBox="1"/>
          <p:nvPr/>
        </p:nvSpPr>
        <p:spPr>
          <a:xfrm rot="16200000">
            <a:off x="-929028" y="2830982"/>
            <a:ext cx="2348178" cy="400110"/>
          </a:xfrm>
          <a:prstGeom prst="rect">
            <a:avLst/>
          </a:prstGeom>
          <a:noFill/>
        </p:spPr>
        <p:txBody>
          <a:bodyPr wrap="square" rtlCol="0">
            <a:spAutoFit/>
          </a:bodyPr>
          <a:lstStyle/>
          <a:p>
            <a:pPr algn="ctr"/>
            <a:r>
              <a:rPr lang="en-US" sz="2000" dirty="0" smtClean="0">
                <a:latin typeface="Franklin Gothic Book"/>
                <a:cs typeface="Franklin Gothic Book"/>
              </a:rPr>
              <a:t>Growth Since 1970</a:t>
            </a:r>
            <a:endParaRPr lang="en-US" sz="2000" dirty="0">
              <a:latin typeface="Franklin Gothic Book"/>
              <a:cs typeface="Franklin Gothic Book"/>
            </a:endParaRPr>
          </a:p>
        </p:txBody>
      </p:sp>
      <p:sp>
        <p:nvSpPr>
          <p:cNvPr id="9" name="Rectangle 8"/>
          <p:cNvSpPr/>
          <p:nvPr/>
        </p:nvSpPr>
        <p:spPr>
          <a:xfrm>
            <a:off x="2677381" y="5648049"/>
            <a:ext cx="270662" cy="270662"/>
          </a:xfrm>
          <a:prstGeom prst="rect">
            <a:avLst/>
          </a:prstGeom>
          <a:solidFill>
            <a:srgbClr val="005148"/>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29310" y="5648049"/>
            <a:ext cx="270662" cy="270662"/>
          </a:xfrm>
          <a:prstGeom prst="rect">
            <a:avLst/>
          </a:prstGeom>
          <a:solidFill>
            <a:srgbClr val="800000"/>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880964" y="5583325"/>
            <a:ext cx="1630213" cy="400110"/>
          </a:xfrm>
          <a:prstGeom prst="rect">
            <a:avLst/>
          </a:prstGeom>
          <a:noFill/>
        </p:spPr>
        <p:txBody>
          <a:bodyPr wrap="square" rtlCol="0">
            <a:spAutoFit/>
          </a:bodyPr>
          <a:lstStyle/>
          <a:p>
            <a:r>
              <a:rPr lang="en-US" sz="2000" dirty="0" smtClean="0">
                <a:latin typeface="Franklin Gothic Book"/>
                <a:cs typeface="Franklin Gothic Book"/>
              </a:rPr>
              <a:t>Physicians</a:t>
            </a:r>
            <a:endParaRPr lang="en-US" sz="2000" dirty="0">
              <a:latin typeface="Franklin Gothic Book"/>
              <a:cs typeface="Franklin Gothic Book"/>
            </a:endParaRPr>
          </a:p>
        </p:txBody>
      </p:sp>
      <p:sp>
        <p:nvSpPr>
          <p:cNvPr id="12" name="TextBox 11"/>
          <p:cNvSpPr txBox="1"/>
          <p:nvPr/>
        </p:nvSpPr>
        <p:spPr>
          <a:xfrm>
            <a:off x="4847531" y="5583325"/>
            <a:ext cx="2348178" cy="400110"/>
          </a:xfrm>
          <a:prstGeom prst="rect">
            <a:avLst/>
          </a:prstGeom>
          <a:noFill/>
        </p:spPr>
        <p:txBody>
          <a:bodyPr wrap="square" rtlCol="0">
            <a:spAutoFit/>
          </a:bodyPr>
          <a:lstStyle/>
          <a:p>
            <a:r>
              <a:rPr lang="en-US" sz="2000" dirty="0" smtClean="0">
                <a:latin typeface="Franklin Gothic Book"/>
                <a:cs typeface="Franklin Gothic Book"/>
              </a:rPr>
              <a:t>Administrators</a:t>
            </a:r>
            <a:endParaRPr lang="en-US" sz="2000" dirty="0">
              <a:latin typeface="Franklin Gothic Book"/>
              <a:cs typeface="Franklin Gothic Book"/>
            </a:endParaRPr>
          </a:p>
        </p:txBody>
      </p:sp>
      <p:graphicFrame>
        <p:nvGraphicFramePr>
          <p:cNvPr id="13" name="Table 12"/>
          <p:cNvGraphicFramePr>
            <a:graphicFrameLocks noGrp="1"/>
          </p:cNvGraphicFramePr>
          <p:nvPr>
            <p:extLst>
              <p:ext uri="{D42A27DB-BD31-4B8C-83A1-F6EECF244321}">
                <p14:modId xmlns:p14="http://schemas.microsoft.com/office/powerpoint/2010/main" val="1223822577"/>
              </p:ext>
            </p:extLst>
          </p:nvPr>
        </p:nvGraphicFramePr>
        <p:xfrm>
          <a:off x="309661" y="1324053"/>
          <a:ext cx="1065581" cy="4037992"/>
        </p:xfrm>
        <a:graphic>
          <a:graphicData uri="http://schemas.openxmlformats.org/drawingml/2006/table">
            <a:tbl>
              <a:tblPr>
                <a:tableStyleId>{2D5ABB26-0587-4C30-8999-92F81FD0307C}</a:tableStyleId>
              </a:tblPr>
              <a:tblGrid>
                <a:gridCol w="1065581"/>
              </a:tblGrid>
              <a:tr h="576856">
                <a:tc>
                  <a:txBody>
                    <a:bodyPr/>
                    <a:lstStyle/>
                    <a:p>
                      <a:pPr algn="r"/>
                      <a:r>
                        <a:rPr lang="en-US" sz="2000" dirty="0" smtClean="0">
                          <a:latin typeface="Franklin Gothic Book"/>
                          <a:cs typeface="Franklin Gothic Book"/>
                        </a:rPr>
                        <a:t>3000%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0</a:t>
                      </a:r>
                      <a:endParaRPr lang="en-US" sz="2000" dirty="0">
                        <a:latin typeface="Franklin Gothic Book"/>
                        <a:cs typeface="Franklin Gothic Book"/>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63190099"/>
              </p:ext>
            </p:extLst>
          </p:nvPr>
        </p:nvGraphicFramePr>
        <p:xfrm>
          <a:off x="470195" y="5083862"/>
          <a:ext cx="8714120" cy="396240"/>
        </p:xfrm>
        <a:graphic>
          <a:graphicData uri="http://schemas.openxmlformats.org/drawingml/2006/table">
            <a:tbl>
              <a:tblPr firstRow="1" bandRow="1">
                <a:tableStyleId>{2D5ABB26-0587-4C30-8999-92F81FD0307C}</a:tableStyleId>
              </a:tblPr>
              <a:tblGrid>
                <a:gridCol w="1742824"/>
                <a:gridCol w="1742824"/>
                <a:gridCol w="1742824"/>
                <a:gridCol w="1742824"/>
                <a:gridCol w="1742824"/>
              </a:tblGrid>
              <a:tr h="370840">
                <a:tc>
                  <a:txBody>
                    <a:bodyPr/>
                    <a:lstStyle/>
                    <a:p>
                      <a:pPr algn="ctr"/>
                      <a:r>
                        <a:rPr lang="en-US" sz="2000" dirty="0" smtClean="0">
                          <a:solidFill>
                            <a:schemeClr val="tx1"/>
                          </a:solidFill>
                          <a:latin typeface="Franklin Gothic Book"/>
                          <a:cs typeface="Franklin Gothic Book"/>
                        </a:rPr>
                        <a:t>1970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1980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1990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2000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2010 </a:t>
                      </a:r>
                      <a:endParaRPr lang="en-US" sz="2000" dirty="0">
                        <a:solidFill>
                          <a:schemeClr val="tx1"/>
                        </a:solidFill>
                        <a:latin typeface="Franklin Gothic Book"/>
                        <a:cs typeface="Franklin Gothic Book"/>
                      </a:endParaRPr>
                    </a:p>
                  </a:txBody>
                  <a:tcPr/>
                </a:tc>
              </a:tr>
            </a:tbl>
          </a:graphicData>
        </a:graphic>
      </p:graphicFrame>
      <p:sp>
        <p:nvSpPr>
          <p:cNvPr id="19" name="Freeform 18"/>
          <p:cNvSpPr/>
          <p:nvPr/>
        </p:nvSpPr>
        <p:spPr>
          <a:xfrm>
            <a:off x="1327463" y="1327612"/>
            <a:ext cx="7411575" cy="3630150"/>
          </a:xfrm>
          <a:custGeom>
            <a:avLst/>
            <a:gdLst>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5 w 7400925"/>
              <a:gd name="connsiteY38" fmla="*/ 3614738 h 3614738"/>
              <a:gd name="connsiteX39" fmla="*/ 0 w 7400925"/>
              <a:gd name="connsiteY39" fmla="*/ 3614738 h 3614738"/>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4 w 7400925"/>
              <a:gd name="connsiteY38" fmla="*/ 710355 h 3614738"/>
              <a:gd name="connsiteX39" fmla="*/ 7400925 w 7400925"/>
              <a:gd name="connsiteY39" fmla="*/ 3614738 h 3614738"/>
              <a:gd name="connsiteX40" fmla="*/ 0 w 7400925"/>
              <a:gd name="connsiteY40" fmla="*/ 3614738 h 3614738"/>
              <a:gd name="connsiteX0" fmla="*/ 0 w 7582481"/>
              <a:gd name="connsiteY0" fmla="*/ 3614738 h 3614738"/>
              <a:gd name="connsiteX1" fmla="*/ 871537 w 7582481"/>
              <a:gd name="connsiteY1" fmla="*/ 3519488 h 3614738"/>
              <a:gd name="connsiteX2" fmla="*/ 1209675 w 7582481"/>
              <a:gd name="connsiteY2" fmla="*/ 3514725 h 3614738"/>
              <a:gd name="connsiteX3" fmla="*/ 1414462 w 7582481"/>
              <a:gd name="connsiteY3" fmla="*/ 3476625 h 3614738"/>
              <a:gd name="connsiteX4" fmla="*/ 1743075 w 7582481"/>
              <a:gd name="connsiteY4" fmla="*/ 3476625 h 3614738"/>
              <a:gd name="connsiteX5" fmla="*/ 1952625 w 7582481"/>
              <a:gd name="connsiteY5" fmla="*/ 3429000 h 3614738"/>
              <a:gd name="connsiteX6" fmla="*/ 2138362 w 7582481"/>
              <a:gd name="connsiteY6" fmla="*/ 3419475 h 3614738"/>
              <a:gd name="connsiteX7" fmla="*/ 2533650 w 7582481"/>
              <a:gd name="connsiteY7" fmla="*/ 3405188 h 3614738"/>
              <a:gd name="connsiteX8" fmla="*/ 2676525 w 7582481"/>
              <a:gd name="connsiteY8" fmla="*/ 3395663 h 3614738"/>
              <a:gd name="connsiteX9" fmla="*/ 2800350 w 7582481"/>
              <a:gd name="connsiteY9" fmla="*/ 3348038 h 3614738"/>
              <a:gd name="connsiteX10" fmla="*/ 3171825 w 7582481"/>
              <a:gd name="connsiteY10" fmla="*/ 3167063 h 3614738"/>
              <a:gd name="connsiteX11" fmla="*/ 3295650 w 7582481"/>
              <a:gd name="connsiteY11" fmla="*/ 3162300 h 3614738"/>
              <a:gd name="connsiteX12" fmla="*/ 3519487 w 7582481"/>
              <a:gd name="connsiteY12" fmla="*/ 3052763 h 3614738"/>
              <a:gd name="connsiteX13" fmla="*/ 3686175 w 7582481"/>
              <a:gd name="connsiteY13" fmla="*/ 3109913 h 3614738"/>
              <a:gd name="connsiteX14" fmla="*/ 3686175 w 7582481"/>
              <a:gd name="connsiteY14" fmla="*/ 3109913 h 3614738"/>
              <a:gd name="connsiteX15" fmla="*/ 3867150 w 7582481"/>
              <a:gd name="connsiteY15" fmla="*/ 3033713 h 3614738"/>
              <a:gd name="connsiteX16" fmla="*/ 4048125 w 7582481"/>
              <a:gd name="connsiteY16" fmla="*/ 2462213 h 3614738"/>
              <a:gd name="connsiteX17" fmla="*/ 4262437 w 7582481"/>
              <a:gd name="connsiteY17" fmla="*/ 2081213 h 3614738"/>
              <a:gd name="connsiteX18" fmla="*/ 4443412 w 7582481"/>
              <a:gd name="connsiteY18" fmla="*/ 1528763 h 3614738"/>
              <a:gd name="connsiteX19" fmla="*/ 4657725 w 7582481"/>
              <a:gd name="connsiteY19" fmla="*/ 1366838 h 3614738"/>
              <a:gd name="connsiteX20" fmla="*/ 4810125 w 7582481"/>
              <a:gd name="connsiteY20" fmla="*/ 1181100 h 3614738"/>
              <a:gd name="connsiteX21" fmla="*/ 4981575 w 7582481"/>
              <a:gd name="connsiteY21" fmla="*/ 1219200 h 3614738"/>
              <a:gd name="connsiteX22" fmla="*/ 5162550 w 7582481"/>
              <a:gd name="connsiteY22" fmla="*/ 1123950 h 3614738"/>
              <a:gd name="connsiteX23" fmla="*/ 5362575 w 7582481"/>
              <a:gd name="connsiteY23" fmla="*/ 1176338 h 3614738"/>
              <a:gd name="connsiteX24" fmla="*/ 5705475 w 7582481"/>
              <a:gd name="connsiteY24" fmla="*/ 919163 h 3614738"/>
              <a:gd name="connsiteX25" fmla="*/ 5934075 w 7582481"/>
              <a:gd name="connsiteY25" fmla="*/ 709613 h 3614738"/>
              <a:gd name="connsiteX26" fmla="*/ 6096000 w 7582481"/>
              <a:gd name="connsiteY26" fmla="*/ 419100 h 3614738"/>
              <a:gd name="connsiteX27" fmla="*/ 6319837 w 7582481"/>
              <a:gd name="connsiteY27" fmla="*/ 681038 h 3614738"/>
              <a:gd name="connsiteX28" fmla="*/ 6481762 w 7582481"/>
              <a:gd name="connsiteY28" fmla="*/ 890588 h 3614738"/>
              <a:gd name="connsiteX29" fmla="*/ 6553200 w 7582481"/>
              <a:gd name="connsiteY29" fmla="*/ 771525 h 3614738"/>
              <a:gd name="connsiteX30" fmla="*/ 6619875 w 7582481"/>
              <a:gd name="connsiteY30" fmla="*/ 638175 h 3614738"/>
              <a:gd name="connsiteX31" fmla="*/ 6781800 w 7582481"/>
              <a:gd name="connsiteY31" fmla="*/ 452438 h 3614738"/>
              <a:gd name="connsiteX32" fmla="*/ 6919912 w 7582481"/>
              <a:gd name="connsiteY32" fmla="*/ 309563 h 3614738"/>
              <a:gd name="connsiteX33" fmla="*/ 7034212 w 7582481"/>
              <a:gd name="connsiteY33" fmla="*/ 214313 h 3614738"/>
              <a:gd name="connsiteX34" fmla="*/ 7210425 w 7582481"/>
              <a:gd name="connsiteY34" fmla="*/ 133350 h 3614738"/>
              <a:gd name="connsiteX35" fmla="*/ 7281862 w 7582481"/>
              <a:gd name="connsiteY35" fmla="*/ 61913 h 3614738"/>
              <a:gd name="connsiteX36" fmla="*/ 7358062 w 7582481"/>
              <a:gd name="connsiteY36" fmla="*/ 4763 h 3614738"/>
              <a:gd name="connsiteX37" fmla="*/ 7400925 w 7582481"/>
              <a:gd name="connsiteY37" fmla="*/ 0 h 3614738"/>
              <a:gd name="connsiteX38" fmla="*/ 7582481 w 7582481"/>
              <a:gd name="connsiteY38" fmla="*/ 586657 h 3614738"/>
              <a:gd name="connsiteX39" fmla="*/ 7400925 w 7582481"/>
              <a:gd name="connsiteY39" fmla="*/ 3614738 h 3614738"/>
              <a:gd name="connsiteX40" fmla="*/ 0 w 7582481"/>
              <a:gd name="connsiteY40"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286975"/>
              <a:gd name="connsiteY0" fmla="*/ 3684839 h 3684839"/>
              <a:gd name="connsiteX1" fmla="*/ 871537 w 8286975"/>
              <a:gd name="connsiteY1" fmla="*/ 3589589 h 3684839"/>
              <a:gd name="connsiteX2" fmla="*/ 1209675 w 8286975"/>
              <a:gd name="connsiteY2" fmla="*/ 3584826 h 3684839"/>
              <a:gd name="connsiteX3" fmla="*/ 1414462 w 8286975"/>
              <a:gd name="connsiteY3" fmla="*/ 3546726 h 3684839"/>
              <a:gd name="connsiteX4" fmla="*/ 1743075 w 8286975"/>
              <a:gd name="connsiteY4" fmla="*/ 3546726 h 3684839"/>
              <a:gd name="connsiteX5" fmla="*/ 1952625 w 8286975"/>
              <a:gd name="connsiteY5" fmla="*/ 3499101 h 3684839"/>
              <a:gd name="connsiteX6" fmla="*/ 2138362 w 8286975"/>
              <a:gd name="connsiteY6" fmla="*/ 3489576 h 3684839"/>
              <a:gd name="connsiteX7" fmla="*/ 2533650 w 8286975"/>
              <a:gd name="connsiteY7" fmla="*/ 3475289 h 3684839"/>
              <a:gd name="connsiteX8" fmla="*/ 2676525 w 8286975"/>
              <a:gd name="connsiteY8" fmla="*/ 3465764 h 3684839"/>
              <a:gd name="connsiteX9" fmla="*/ 2800350 w 8286975"/>
              <a:gd name="connsiteY9" fmla="*/ 3418139 h 3684839"/>
              <a:gd name="connsiteX10" fmla="*/ 3171825 w 8286975"/>
              <a:gd name="connsiteY10" fmla="*/ 3237164 h 3684839"/>
              <a:gd name="connsiteX11" fmla="*/ 3295650 w 8286975"/>
              <a:gd name="connsiteY11" fmla="*/ 3232401 h 3684839"/>
              <a:gd name="connsiteX12" fmla="*/ 3519487 w 8286975"/>
              <a:gd name="connsiteY12" fmla="*/ 3122864 h 3684839"/>
              <a:gd name="connsiteX13" fmla="*/ 3686175 w 8286975"/>
              <a:gd name="connsiteY13" fmla="*/ 3180014 h 3684839"/>
              <a:gd name="connsiteX14" fmla="*/ 3686175 w 8286975"/>
              <a:gd name="connsiteY14" fmla="*/ 3180014 h 3684839"/>
              <a:gd name="connsiteX15" fmla="*/ 3867150 w 8286975"/>
              <a:gd name="connsiteY15" fmla="*/ 3103814 h 3684839"/>
              <a:gd name="connsiteX16" fmla="*/ 4048125 w 8286975"/>
              <a:gd name="connsiteY16" fmla="*/ 2532314 h 3684839"/>
              <a:gd name="connsiteX17" fmla="*/ 4262437 w 8286975"/>
              <a:gd name="connsiteY17" fmla="*/ 2151314 h 3684839"/>
              <a:gd name="connsiteX18" fmla="*/ 4443412 w 8286975"/>
              <a:gd name="connsiteY18" fmla="*/ 1598864 h 3684839"/>
              <a:gd name="connsiteX19" fmla="*/ 4657725 w 8286975"/>
              <a:gd name="connsiteY19" fmla="*/ 1436939 h 3684839"/>
              <a:gd name="connsiteX20" fmla="*/ 4810125 w 8286975"/>
              <a:gd name="connsiteY20" fmla="*/ 1251201 h 3684839"/>
              <a:gd name="connsiteX21" fmla="*/ 4981575 w 8286975"/>
              <a:gd name="connsiteY21" fmla="*/ 1289301 h 3684839"/>
              <a:gd name="connsiteX22" fmla="*/ 5162550 w 8286975"/>
              <a:gd name="connsiteY22" fmla="*/ 1194051 h 3684839"/>
              <a:gd name="connsiteX23" fmla="*/ 5362575 w 8286975"/>
              <a:gd name="connsiteY23" fmla="*/ 1246439 h 3684839"/>
              <a:gd name="connsiteX24" fmla="*/ 5705475 w 8286975"/>
              <a:gd name="connsiteY24" fmla="*/ 989264 h 3684839"/>
              <a:gd name="connsiteX25" fmla="*/ 5934075 w 8286975"/>
              <a:gd name="connsiteY25" fmla="*/ 779714 h 3684839"/>
              <a:gd name="connsiteX26" fmla="*/ 6096000 w 8286975"/>
              <a:gd name="connsiteY26" fmla="*/ 489201 h 3684839"/>
              <a:gd name="connsiteX27" fmla="*/ 6319837 w 8286975"/>
              <a:gd name="connsiteY27" fmla="*/ 751139 h 3684839"/>
              <a:gd name="connsiteX28" fmla="*/ 6481762 w 8286975"/>
              <a:gd name="connsiteY28" fmla="*/ 960689 h 3684839"/>
              <a:gd name="connsiteX29" fmla="*/ 6553200 w 8286975"/>
              <a:gd name="connsiteY29" fmla="*/ 841626 h 3684839"/>
              <a:gd name="connsiteX30" fmla="*/ 6619875 w 8286975"/>
              <a:gd name="connsiteY30" fmla="*/ 708276 h 3684839"/>
              <a:gd name="connsiteX31" fmla="*/ 6781800 w 8286975"/>
              <a:gd name="connsiteY31" fmla="*/ 522539 h 3684839"/>
              <a:gd name="connsiteX32" fmla="*/ 6919912 w 8286975"/>
              <a:gd name="connsiteY32" fmla="*/ 379664 h 3684839"/>
              <a:gd name="connsiteX33" fmla="*/ 7034212 w 8286975"/>
              <a:gd name="connsiteY33" fmla="*/ 284414 h 3684839"/>
              <a:gd name="connsiteX34" fmla="*/ 7210425 w 8286975"/>
              <a:gd name="connsiteY34" fmla="*/ 203451 h 3684839"/>
              <a:gd name="connsiteX35" fmla="*/ 7281862 w 8286975"/>
              <a:gd name="connsiteY35" fmla="*/ 132014 h 3684839"/>
              <a:gd name="connsiteX36" fmla="*/ 7358062 w 8286975"/>
              <a:gd name="connsiteY36" fmla="*/ 74864 h 3684839"/>
              <a:gd name="connsiteX37" fmla="*/ 7400925 w 8286975"/>
              <a:gd name="connsiteY37" fmla="*/ 70101 h 3684839"/>
              <a:gd name="connsiteX38" fmla="*/ 7582481 w 8286975"/>
              <a:gd name="connsiteY38" fmla="*/ 656758 h 3684839"/>
              <a:gd name="connsiteX39" fmla="*/ 7764038 w 8286975"/>
              <a:gd name="connsiteY39" fmla="*/ 112489 h 3684839"/>
              <a:gd name="connsiteX40" fmla="*/ 7729456 w 8286975"/>
              <a:gd name="connsiteY40" fmla="*/ 3684839 h 3684839"/>
              <a:gd name="connsiteX41" fmla="*/ 0 w 8286975"/>
              <a:gd name="connsiteY41" fmla="*/ 3684839 h 3684839"/>
              <a:gd name="connsiteX0" fmla="*/ 0 w 7767207"/>
              <a:gd name="connsiteY0" fmla="*/ 3684839 h 3684839"/>
              <a:gd name="connsiteX1" fmla="*/ 871537 w 7767207"/>
              <a:gd name="connsiteY1" fmla="*/ 3589589 h 3684839"/>
              <a:gd name="connsiteX2" fmla="*/ 1209675 w 7767207"/>
              <a:gd name="connsiteY2" fmla="*/ 3584826 h 3684839"/>
              <a:gd name="connsiteX3" fmla="*/ 1414462 w 7767207"/>
              <a:gd name="connsiteY3" fmla="*/ 3546726 h 3684839"/>
              <a:gd name="connsiteX4" fmla="*/ 1743075 w 7767207"/>
              <a:gd name="connsiteY4" fmla="*/ 3546726 h 3684839"/>
              <a:gd name="connsiteX5" fmla="*/ 1952625 w 7767207"/>
              <a:gd name="connsiteY5" fmla="*/ 3499101 h 3684839"/>
              <a:gd name="connsiteX6" fmla="*/ 2138362 w 7767207"/>
              <a:gd name="connsiteY6" fmla="*/ 3489576 h 3684839"/>
              <a:gd name="connsiteX7" fmla="*/ 2533650 w 7767207"/>
              <a:gd name="connsiteY7" fmla="*/ 3475289 h 3684839"/>
              <a:gd name="connsiteX8" fmla="*/ 2676525 w 7767207"/>
              <a:gd name="connsiteY8" fmla="*/ 3465764 h 3684839"/>
              <a:gd name="connsiteX9" fmla="*/ 2800350 w 7767207"/>
              <a:gd name="connsiteY9" fmla="*/ 3418139 h 3684839"/>
              <a:gd name="connsiteX10" fmla="*/ 3171825 w 7767207"/>
              <a:gd name="connsiteY10" fmla="*/ 3237164 h 3684839"/>
              <a:gd name="connsiteX11" fmla="*/ 3295650 w 7767207"/>
              <a:gd name="connsiteY11" fmla="*/ 3232401 h 3684839"/>
              <a:gd name="connsiteX12" fmla="*/ 3519487 w 7767207"/>
              <a:gd name="connsiteY12" fmla="*/ 3122864 h 3684839"/>
              <a:gd name="connsiteX13" fmla="*/ 3686175 w 7767207"/>
              <a:gd name="connsiteY13" fmla="*/ 3180014 h 3684839"/>
              <a:gd name="connsiteX14" fmla="*/ 3686175 w 7767207"/>
              <a:gd name="connsiteY14" fmla="*/ 3180014 h 3684839"/>
              <a:gd name="connsiteX15" fmla="*/ 3867150 w 7767207"/>
              <a:gd name="connsiteY15" fmla="*/ 3103814 h 3684839"/>
              <a:gd name="connsiteX16" fmla="*/ 4048125 w 7767207"/>
              <a:gd name="connsiteY16" fmla="*/ 2532314 h 3684839"/>
              <a:gd name="connsiteX17" fmla="*/ 4262437 w 7767207"/>
              <a:gd name="connsiteY17" fmla="*/ 2151314 h 3684839"/>
              <a:gd name="connsiteX18" fmla="*/ 4443412 w 7767207"/>
              <a:gd name="connsiteY18" fmla="*/ 1598864 h 3684839"/>
              <a:gd name="connsiteX19" fmla="*/ 4657725 w 7767207"/>
              <a:gd name="connsiteY19" fmla="*/ 1436939 h 3684839"/>
              <a:gd name="connsiteX20" fmla="*/ 4810125 w 7767207"/>
              <a:gd name="connsiteY20" fmla="*/ 1251201 h 3684839"/>
              <a:gd name="connsiteX21" fmla="*/ 4981575 w 7767207"/>
              <a:gd name="connsiteY21" fmla="*/ 1289301 h 3684839"/>
              <a:gd name="connsiteX22" fmla="*/ 5162550 w 7767207"/>
              <a:gd name="connsiteY22" fmla="*/ 1194051 h 3684839"/>
              <a:gd name="connsiteX23" fmla="*/ 5362575 w 7767207"/>
              <a:gd name="connsiteY23" fmla="*/ 1246439 h 3684839"/>
              <a:gd name="connsiteX24" fmla="*/ 5705475 w 7767207"/>
              <a:gd name="connsiteY24" fmla="*/ 989264 h 3684839"/>
              <a:gd name="connsiteX25" fmla="*/ 5934075 w 7767207"/>
              <a:gd name="connsiteY25" fmla="*/ 779714 h 3684839"/>
              <a:gd name="connsiteX26" fmla="*/ 6096000 w 7767207"/>
              <a:gd name="connsiteY26" fmla="*/ 489201 h 3684839"/>
              <a:gd name="connsiteX27" fmla="*/ 6319837 w 7767207"/>
              <a:gd name="connsiteY27" fmla="*/ 751139 h 3684839"/>
              <a:gd name="connsiteX28" fmla="*/ 6481762 w 7767207"/>
              <a:gd name="connsiteY28" fmla="*/ 960689 h 3684839"/>
              <a:gd name="connsiteX29" fmla="*/ 6553200 w 7767207"/>
              <a:gd name="connsiteY29" fmla="*/ 841626 h 3684839"/>
              <a:gd name="connsiteX30" fmla="*/ 6619875 w 7767207"/>
              <a:gd name="connsiteY30" fmla="*/ 708276 h 3684839"/>
              <a:gd name="connsiteX31" fmla="*/ 6781800 w 7767207"/>
              <a:gd name="connsiteY31" fmla="*/ 522539 h 3684839"/>
              <a:gd name="connsiteX32" fmla="*/ 6919912 w 7767207"/>
              <a:gd name="connsiteY32" fmla="*/ 379664 h 3684839"/>
              <a:gd name="connsiteX33" fmla="*/ 7034212 w 7767207"/>
              <a:gd name="connsiteY33" fmla="*/ 284414 h 3684839"/>
              <a:gd name="connsiteX34" fmla="*/ 7210425 w 7767207"/>
              <a:gd name="connsiteY34" fmla="*/ 203451 h 3684839"/>
              <a:gd name="connsiteX35" fmla="*/ 7281862 w 7767207"/>
              <a:gd name="connsiteY35" fmla="*/ 132014 h 3684839"/>
              <a:gd name="connsiteX36" fmla="*/ 7358062 w 7767207"/>
              <a:gd name="connsiteY36" fmla="*/ 74864 h 3684839"/>
              <a:gd name="connsiteX37" fmla="*/ 7400925 w 7767207"/>
              <a:gd name="connsiteY37" fmla="*/ 70101 h 3684839"/>
              <a:gd name="connsiteX38" fmla="*/ 7582481 w 7767207"/>
              <a:gd name="connsiteY38" fmla="*/ 656758 h 3684839"/>
              <a:gd name="connsiteX39" fmla="*/ 7764038 w 7767207"/>
              <a:gd name="connsiteY39" fmla="*/ 112489 h 3684839"/>
              <a:gd name="connsiteX40" fmla="*/ 7729456 w 7767207"/>
              <a:gd name="connsiteY40" fmla="*/ 3684839 h 3684839"/>
              <a:gd name="connsiteX41" fmla="*/ 0 w 7767207"/>
              <a:gd name="connsiteY41" fmla="*/ 3684839 h 3684839"/>
              <a:gd name="connsiteX0" fmla="*/ 0 w 8306953"/>
              <a:gd name="connsiteY0" fmla="*/ 3684839 h 3684839"/>
              <a:gd name="connsiteX1" fmla="*/ 871537 w 8306953"/>
              <a:gd name="connsiteY1" fmla="*/ 3589589 h 3684839"/>
              <a:gd name="connsiteX2" fmla="*/ 1209675 w 8306953"/>
              <a:gd name="connsiteY2" fmla="*/ 3584826 h 3684839"/>
              <a:gd name="connsiteX3" fmla="*/ 1414462 w 8306953"/>
              <a:gd name="connsiteY3" fmla="*/ 3546726 h 3684839"/>
              <a:gd name="connsiteX4" fmla="*/ 1743075 w 8306953"/>
              <a:gd name="connsiteY4" fmla="*/ 3546726 h 3684839"/>
              <a:gd name="connsiteX5" fmla="*/ 1952625 w 8306953"/>
              <a:gd name="connsiteY5" fmla="*/ 3499101 h 3684839"/>
              <a:gd name="connsiteX6" fmla="*/ 2138362 w 8306953"/>
              <a:gd name="connsiteY6" fmla="*/ 3489576 h 3684839"/>
              <a:gd name="connsiteX7" fmla="*/ 2533650 w 8306953"/>
              <a:gd name="connsiteY7" fmla="*/ 3475289 h 3684839"/>
              <a:gd name="connsiteX8" fmla="*/ 2676525 w 8306953"/>
              <a:gd name="connsiteY8" fmla="*/ 3465764 h 3684839"/>
              <a:gd name="connsiteX9" fmla="*/ 2800350 w 8306953"/>
              <a:gd name="connsiteY9" fmla="*/ 3418139 h 3684839"/>
              <a:gd name="connsiteX10" fmla="*/ 3171825 w 8306953"/>
              <a:gd name="connsiteY10" fmla="*/ 3237164 h 3684839"/>
              <a:gd name="connsiteX11" fmla="*/ 3295650 w 8306953"/>
              <a:gd name="connsiteY11" fmla="*/ 3232401 h 3684839"/>
              <a:gd name="connsiteX12" fmla="*/ 3519487 w 8306953"/>
              <a:gd name="connsiteY12" fmla="*/ 3122864 h 3684839"/>
              <a:gd name="connsiteX13" fmla="*/ 3686175 w 8306953"/>
              <a:gd name="connsiteY13" fmla="*/ 3180014 h 3684839"/>
              <a:gd name="connsiteX14" fmla="*/ 3686175 w 8306953"/>
              <a:gd name="connsiteY14" fmla="*/ 3180014 h 3684839"/>
              <a:gd name="connsiteX15" fmla="*/ 3867150 w 8306953"/>
              <a:gd name="connsiteY15" fmla="*/ 3103814 h 3684839"/>
              <a:gd name="connsiteX16" fmla="*/ 4048125 w 8306953"/>
              <a:gd name="connsiteY16" fmla="*/ 2532314 h 3684839"/>
              <a:gd name="connsiteX17" fmla="*/ 4262437 w 8306953"/>
              <a:gd name="connsiteY17" fmla="*/ 2151314 h 3684839"/>
              <a:gd name="connsiteX18" fmla="*/ 4443412 w 8306953"/>
              <a:gd name="connsiteY18" fmla="*/ 1598864 h 3684839"/>
              <a:gd name="connsiteX19" fmla="*/ 4657725 w 8306953"/>
              <a:gd name="connsiteY19" fmla="*/ 1436939 h 3684839"/>
              <a:gd name="connsiteX20" fmla="*/ 4810125 w 8306953"/>
              <a:gd name="connsiteY20" fmla="*/ 1251201 h 3684839"/>
              <a:gd name="connsiteX21" fmla="*/ 4981575 w 8306953"/>
              <a:gd name="connsiteY21" fmla="*/ 1289301 h 3684839"/>
              <a:gd name="connsiteX22" fmla="*/ 5162550 w 8306953"/>
              <a:gd name="connsiteY22" fmla="*/ 1194051 h 3684839"/>
              <a:gd name="connsiteX23" fmla="*/ 5362575 w 8306953"/>
              <a:gd name="connsiteY23" fmla="*/ 1246439 h 3684839"/>
              <a:gd name="connsiteX24" fmla="*/ 5705475 w 8306953"/>
              <a:gd name="connsiteY24" fmla="*/ 989264 h 3684839"/>
              <a:gd name="connsiteX25" fmla="*/ 5934075 w 8306953"/>
              <a:gd name="connsiteY25" fmla="*/ 779714 h 3684839"/>
              <a:gd name="connsiteX26" fmla="*/ 6096000 w 8306953"/>
              <a:gd name="connsiteY26" fmla="*/ 489201 h 3684839"/>
              <a:gd name="connsiteX27" fmla="*/ 6319837 w 8306953"/>
              <a:gd name="connsiteY27" fmla="*/ 751139 h 3684839"/>
              <a:gd name="connsiteX28" fmla="*/ 6481762 w 8306953"/>
              <a:gd name="connsiteY28" fmla="*/ 960689 h 3684839"/>
              <a:gd name="connsiteX29" fmla="*/ 6553200 w 8306953"/>
              <a:gd name="connsiteY29" fmla="*/ 841626 h 3684839"/>
              <a:gd name="connsiteX30" fmla="*/ 6619875 w 8306953"/>
              <a:gd name="connsiteY30" fmla="*/ 708276 h 3684839"/>
              <a:gd name="connsiteX31" fmla="*/ 6781800 w 8306953"/>
              <a:gd name="connsiteY31" fmla="*/ 522539 h 3684839"/>
              <a:gd name="connsiteX32" fmla="*/ 6919912 w 8306953"/>
              <a:gd name="connsiteY32" fmla="*/ 379664 h 3684839"/>
              <a:gd name="connsiteX33" fmla="*/ 7034212 w 8306953"/>
              <a:gd name="connsiteY33" fmla="*/ 284414 h 3684839"/>
              <a:gd name="connsiteX34" fmla="*/ 7210425 w 8306953"/>
              <a:gd name="connsiteY34" fmla="*/ 203451 h 3684839"/>
              <a:gd name="connsiteX35" fmla="*/ 7281862 w 8306953"/>
              <a:gd name="connsiteY35" fmla="*/ 132014 h 3684839"/>
              <a:gd name="connsiteX36" fmla="*/ 7358062 w 8306953"/>
              <a:gd name="connsiteY36" fmla="*/ 74864 h 3684839"/>
              <a:gd name="connsiteX37" fmla="*/ 7400925 w 8306953"/>
              <a:gd name="connsiteY37" fmla="*/ 70101 h 3684839"/>
              <a:gd name="connsiteX38" fmla="*/ 7582481 w 8306953"/>
              <a:gd name="connsiteY38" fmla="*/ 656758 h 3684839"/>
              <a:gd name="connsiteX39" fmla="*/ 7764038 w 8306953"/>
              <a:gd name="connsiteY39" fmla="*/ 112489 h 3684839"/>
              <a:gd name="connsiteX40" fmla="*/ 7748065 w 8306953"/>
              <a:gd name="connsiteY40" fmla="*/ 432141 h 3684839"/>
              <a:gd name="connsiteX41" fmla="*/ 7729456 w 8306953"/>
              <a:gd name="connsiteY41" fmla="*/ 3684839 h 3684839"/>
              <a:gd name="connsiteX42" fmla="*/ 0 w 8306953"/>
              <a:gd name="connsiteY42" fmla="*/ 3684839 h 3684839"/>
              <a:gd name="connsiteX0" fmla="*/ 0 w 8364905"/>
              <a:gd name="connsiteY0" fmla="*/ 3878278 h 3878278"/>
              <a:gd name="connsiteX1" fmla="*/ 871537 w 8364905"/>
              <a:gd name="connsiteY1" fmla="*/ 3783028 h 3878278"/>
              <a:gd name="connsiteX2" fmla="*/ 1209675 w 8364905"/>
              <a:gd name="connsiteY2" fmla="*/ 3778265 h 3878278"/>
              <a:gd name="connsiteX3" fmla="*/ 1414462 w 8364905"/>
              <a:gd name="connsiteY3" fmla="*/ 3740165 h 3878278"/>
              <a:gd name="connsiteX4" fmla="*/ 1743075 w 8364905"/>
              <a:gd name="connsiteY4" fmla="*/ 3740165 h 3878278"/>
              <a:gd name="connsiteX5" fmla="*/ 1952625 w 8364905"/>
              <a:gd name="connsiteY5" fmla="*/ 3692540 h 3878278"/>
              <a:gd name="connsiteX6" fmla="*/ 2138362 w 8364905"/>
              <a:gd name="connsiteY6" fmla="*/ 3683015 h 3878278"/>
              <a:gd name="connsiteX7" fmla="*/ 2533650 w 8364905"/>
              <a:gd name="connsiteY7" fmla="*/ 3668728 h 3878278"/>
              <a:gd name="connsiteX8" fmla="*/ 2676525 w 8364905"/>
              <a:gd name="connsiteY8" fmla="*/ 3659203 h 3878278"/>
              <a:gd name="connsiteX9" fmla="*/ 2800350 w 8364905"/>
              <a:gd name="connsiteY9" fmla="*/ 3611578 h 3878278"/>
              <a:gd name="connsiteX10" fmla="*/ 3171825 w 8364905"/>
              <a:gd name="connsiteY10" fmla="*/ 3430603 h 3878278"/>
              <a:gd name="connsiteX11" fmla="*/ 3295650 w 8364905"/>
              <a:gd name="connsiteY11" fmla="*/ 3425840 h 3878278"/>
              <a:gd name="connsiteX12" fmla="*/ 3519487 w 8364905"/>
              <a:gd name="connsiteY12" fmla="*/ 3316303 h 3878278"/>
              <a:gd name="connsiteX13" fmla="*/ 3686175 w 8364905"/>
              <a:gd name="connsiteY13" fmla="*/ 3373453 h 3878278"/>
              <a:gd name="connsiteX14" fmla="*/ 3686175 w 8364905"/>
              <a:gd name="connsiteY14" fmla="*/ 3373453 h 3878278"/>
              <a:gd name="connsiteX15" fmla="*/ 3867150 w 8364905"/>
              <a:gd name="connsiteY15" fmla="*/ 3297253 h 3878278"/>
              <a:gd name="connsiteX16" fmla="*/ 4048125 w 8364905"/>
              <a:gd name="connsiteY16" fmla="*/ 2725753 h 3878278"/>
              <a:gd name="connsiteX17" fmla="*/ 4262437 w 8364905"/>
              <a:gd name="connsiteY17" fmla="*/ 2344753 h 3878278"/>
              <a:gd name="connsiteX18" fmla="*/ 4443412 w 8364905"/>
              <a:gd name="connsiteY18" fmla="*/ 1792303 h 3878278"/>
              <a:gd name="connsiteX19" fmla="*/ 4657725 w 8364905"/>
              <a:gd name="connsiteY19" fmla="*/ 1630378 h 3878278"/>
              <a:gd name="connsiteX20" fmla="*/ 4810125 w 8364905"/>
              <a:gd name="connsiteY20" fmla="*/ 1444640 h 3878278"/>
              <a:gd name="connsiteX21" fmla="*/ 4981575 w 8364905"/>
              <a:gd name="connsiteY21" fmla="*/ 1482740 h 3878278"/>
              <a:gd name="connsiteX22" fmla="*/ 5162550 w 8364905"/>
              <a:gd name="connsiteY22" fmla="*/ 1387490 h 3878278"/>
              <a:gd name="connsiteX23" fmla="*/ 5362575 w 8364905"/>
              <a:gd name="connsiteY23" fmla="*/ 1439878 h 3878278"/>
              <a:gd name="connsiteX24" fmla="*/ 5705475 w 8364905"/>
              <a:gd name="connsiteY24" fmla="*/ 1182703 h 3878278"/>
              <a:gd name="connsiteX25" fmla="*/ 5934075 w 8364905"/>
              <a:gd name="connsiteY25" fmla="*/ 973153 h 3878278"/>
              <a:gd name="connsiteX26" fmla="*/ 6096000 w 8364905"/>
              <a:gd name="connsiteY26" fmla="*/ 682640 h 3878278"/>
              <a:gd name="connsiteX27" fmla="*/ 6319837 w 8364905"/>
              <a:gd name="connsiteY27" fmla="*/ 944578 h 3878278"/>
              <a:gd name="connsiteX28" fmla="*/ 6481762 w 8364905"/>
              <a:gd name="connsiteY28" fmla="*/ 1154128 h 3878278"/>
              <a:gd name="connsiteX29" fmla="*/ 6553200 w 8364905"/>
              <a:gd name="connsiteY29" fmla="*/ 1035065 h 3878278"/>
              <a:gd name="connsiteX30" fmla="*/ 6619875 w 8364905"/>
              <a:gd name="connsiteY30" fmla="*/ 901715 h 3878278"/>
              <a:gd name="connsiteX31" fmla="*/ 6781800 w 8364905"/>
              <a:gd name="connsiteY31" fmla="*/ 715978 h 3878278"/>
              <a:gd name="connsiteX32" fmla="*/ 6919912 w 8364905"/>
              <a:gd name="connsiteY32" fmla="*/ 573103 h 3878278"/>
              <a:gd name="connsiteX33" fmla="*/ 7034212 w 8364905"/>
              <a:gd name="connsiteY33" fmla="*/ 477853 h 3878278"/>
              <a:gd name="connsiteX34" fmla="*/ 7210425 w 8364905"/>
              <a:gd name="connsiteY34" fmla="*/ 396890 h 3878278"/>
              <a:gd name="connsiteX35" fmla="*/ 7281862 w 8364905"/>
              <a:gd name="connsiteY35" fmla="*/ 325453 h 3878278"/>
              <a:gd name="connsiteX36" fmla="*/ 7358062 w 8364905"/>
              <a:gd name="connsiteY36" fmla="*/ 268303 h 3878278"/>
              <a:gd name="connsiteX37" fmla="*/ 7400925 w 8364905"/>
              <a:gd name="connsiteY37" fmla="*/ 263540 h 3878278"/>
              <a:gd name="connsiteX38" fmla="*/ 7582481 w 8364905"/>
              <a:gd name="connsiteY38" fmla="*/ 850197 h 3878278"/>
              <a:gd name="connsiteX39" fmla="*/ 7764038 w 8364905"/>
              <a:gd name="connsiteY39" fmla="*/ 305928 h 3878278"/>
              <a:gd name="connsiteX40" fmla="*/ 7949059 w 8364905"/>
              <a:gd name="connsiteY40" fmla="*/ 261478 h 3878278"/>
              <a:gd name="connsiteX41" fmla="*/ 7729456 w 8364905"/>
              <a:gd name="connsiteY41" fmla="*/ 3878278 h 3878278"/>
              <a:gd name="connsiteX42" fmla="*/ 0 w 8364905"/>
              <a:gd name="connsiteY42" fmla="*/ 3878278 h 3878278"/>
              <a:gd name="connsiteX0" fmla="*/ 0 w 8364905"/>
              <a:gd name="connsiteY0" fmla="*/ 3684840 h 3684840"/>
              <a:gd name="connsiteX1" fmla="*/ 871537 w 8364905"/>
              <a:gd name="connsiteY1" fmla="*/ 3589590 h 3684840"/>
              <a:gd name="connsiteX2" fmla="*/ 1209675 w 8364905"/>
              <a:gd name="connsiteY2" fmla="*/ 3584827 h 3684840"/>
              <a:gd name="connsiteX3" fmla="*/ 1414462 w 8364905"/>
              <a:gd name="connsiteY3" fmla="*/ 3546727 h 3684840"/>
              <a:gd name="connsiteX4" fmla="*/ 1743075 w 8364905"/>
              <a:gd name="connsiteY4" fmla="*/ 3546727 h 3684840"/>
              <a:gd name="connsiteX5" fmla="*/ 1952625 w 8364905"/>
              <a:gd name="connsiteY5" fmla="*/ 3499102 h 3684840"/>
              <a:gd name="connsiteX6" fmla="*/ 2138362 w 8364905"/>
              <a:gd name="connsiteY6" fmla="*/ 3489577 h 3684840"/>
              <a:gd name="connsiteX7" fmla="*/ 2533650 w 8364905"/>
              <a:gd name="connsiteY7" fmla="*/ 3475290 h 3684840"/>
              <a:gd name="connsiteX8" fmla="*/ 2676525 w 8364905"/>
              <a:gd name="connsiteY8" fmla="*/ 3465765 h 3684840"/>
              <a:gd name="connsiteX9" fmla="*/ 2800350 w 8364905"/>
              <a:gd name="connsiteY9" fmla="*/ 3418140 h 3684840"/>
              <a:gd name="connsiteX10" fmla="*/ 3171825 w 8364905"/>
              <a:gd name="connsiteY10" fmla="*/ 3237165 h 3684840"/>
              <a:gd name="connsiteX11" fmla="*/ 3295650 w 8364905"/>
              <a:gd name="connsiteY11" fmla="*/ 3232402 h 3684840"/>
              <a:gd name="connsiteX12" fmla="*/ 3519487 w 8364905"/>
              <a:gd name="connsiteY12" fmla="*/ 3122865 h 3684840"/>
              <a:gd name="connsiteX13" fmla="*/ 3686175 w 8364905"/>
              <a:gd name="connsiteY13" fmla="*/ 3180015 h 3684840"/>
              <a:gd name="connsiteX14" fmla="*/ 3686175 w 8364905"/>
              <a:gd name="connsiteY14" fmla="*/ 3180015 h 3684840"/>
              <a:gd name="connsiteX15" fmla="*/ 3867150 w 8364905"/>
              <a:gd name="connsiteY15" fmla="*/ 3103815 h 3684840"/>
              <a:gd name="connsiteX16" fmla="*/ 4048125 w 8364905"/>
              <a:gd name="connsiteY16" fmla="*/ 2532315 h 3684840"/>
              <a:gd name="connsiteX17" fmla="*/ 4262437 w 8364905"/>
              <a:gd name="connsiteY17" fmla="*/ 2151315 h 3684840"/>
              <a:gd name="connsiteX18" fmla="*/ 4443412 w 8364905"/>
              <a:gd name="connsiteY18" fmla="*/ 1598865 h 3684840"/>
              <a:gd name="connsiteX19" fmla="*/ 4657725 w 8364905"/>
              <a:gd name="connsiteY19" fmla="*/ 1436940 h 3684840"/>
              <a:gd name="connsiteX20" fmla="*/ 4810125 w 8364905"/>
              <a:gd name="connsiteY20" fmla="*/ 1251202 h 3684840"/>
              <a:gd name="connsiteX21" fmla="*/ 4981575 w 8364905"/>
              <a:gd name="connsiteY21" fmla="*/ 1289302 h 3684840"/>
              <a:gd name="connsiteX22" fmla="*/ 5162550 w 8364905"/>
              <a:gd name="connsiteY22" fmla="*/ 1194052 h 3684840"/>
              <a:gd name="connsiteX23" fmla="*/ 5362575 w 8364905"/>
              <a:gd name="connsiteY23" fmla="*/ 1246440 h 3684840"/>
              <a:gd name="connsiteX24" fmla="*/ 5705475 w 8364905"/>
              <a:gd name="connsiteY24" fmla="*/ 989265 h 3684840"/>
              <a:gd name="connsiteX25" fmla="*/ 5934075 w 8364905"/>
              <a:gd name="connsiteY25" fmla="*/ 779715 h 3684840"/>
              <a:gd name="connsiteX26" fmla="*/ 6096000 w 8364905"/>
              <a:gd name="connsiteY26" fmla="*/ 489202 h 3684840"/>
              <a:gd name="connsiteX27" fmla="*/ 6319837 w 8364905"/>
              <a:gd name="connsiteY27" fmla="*/ 751140 h 3684840"/>
              <a:gd name="connsiteX28" fmla="*/ 6481762 w 8364905"/>
              <a:gd name="connsiteY28" fmla="*/ 960690 h 3684840"/>
              <a:gd name="connsiteX29" fmla="*/ 6553200 w 8364905"/>
              <a:gd name="connsiteY29" fmla="*/ 841627 h 3684840"/>
              <a:gd name="connsiteX30" fmla="*/ 6619875 w 8364905"/>
              <a:gd name="connsiteY30" fmla="*/ 708277 h 3684840"/>
              <a:gd name="connsiteX31" fmla="*/ 6781800 w 8364905"/>
              <a:gd name="connsiteY31" fmla="*/ 522540 h 3684840"/>
              <a:gd name="connsiteX32" fmla="*/ 6919912 w 8364905"/>
              <a:gd name="connsiteY32" fmla="*/ 379665 h 3684840"/>
              <a:gd name="connsiteX33" fmla="*/ 7034212 w 8364905"/>
              <a:gd name="connsiteY33" fmla="*/ 284415 h 3684840"/>
              <a:gd name="connsiteX34" fmla="*/ 7210425 w 8364905"/>
              <a:gd name="connsiteY34" fmla="*/ 203452 h 3684840"/>
              <a:gd name="connsiteX35" fmla="*/ 7281862 w 8364905"/>
              <a:gd name="connsiteY35" fmla="*/ 132015 h 3684840"/>
              <a:gd name="connsiteX36" fmla="*/ 7358062 w 8364905"/>
              <a:gd name="connsiteY36" fmla="*/ 74865 h 3684840"/>
              <a:gd name="connsiteX37" fmla="*/ 7400925 w 8364905"/>
              <a:gd name="connsiteY37" fmla="*/ 70102 h 3684840"/>
              <a:gd name="connsiteX38" fmla="*/ 7582481 w 8364905"/>
              <a:gd name="connsiteY38" fmla="*/ 656759 h 3684840"/>
              <a:gd name="connsiteX39" fmla="*/ 7764038 w 8364905"/>
              <a:gd name="connsiteY39" fmla="*/ 112490 h 3684840"/>
              <a:gd name="connsiteX40" fmla="*/ 7949059 w 8364905"/>
              <a:gd name="connsiteY40" fmla="*/ 68040 h 3684840"/>
              <a:gd name="connsiteX41" fmla="*/ 7729456 w 8364905"/>
              <a:gd name="connsiteY41" fmla="*/ 3684840 h 3684840"/>
              <a:gd name="connsiteX42" fmla="*/ 0 w 8364905"/>
              <a:gd name="connsiteY42" fmla="*/ 3684840 h 3684840"/>
              <a:gd name="connsiteX0" fmla="*/ 0 w 8364905"/>
              <a:gd name="connsiteY0" fmla="*/ 3726347 h 3726347"/>
              <a:gd name="connsiteX1" fmla="*/ 871537 w 8364905"/>
              <a:gd name="connsiteY1" fmla="*/ 3631097 h 3726347"/>
              <a:gd name="connsiteX2" fmla="*/ 1209675 w 8364905"/>
              <a:gd name="connsiteY2" fmla="*/ 3626334 h 3726347"/>
              <a:gd name="connsiteX3" fmla="*/ 1414462 w 8364905"/>
              <a:gd name="connsiteY3" fmla="*/ 3588234 h 3726347"/>
              <a:gd name="connsiteX4" fmla="*/ 1743075 w 8364905"/>
              <a:gd name="connsiteY4" fmla="*/ 3588234 h 3726347"/>
              <a:gd name="connsiteX5" fmla="*/ 1952625 w 8364905"/>
              <a:gd name="connsiteY5" fmla="*/ 3540609 h 3726347"/>
              <a:gd name="connsiteX6" fmla="*/ 2138362 w 8364905"/>
              <a:gd name="connsiteY6" fmla="*/ 3531084 h 3726347"/>
              <a:gd name="connsiteX7" fmla="*/ 2533650 w 8364905"/>
              <a:gd name="connsiteY7" fmla="*/ 3516797 h 3726347"/>
              <a:gd name="connsiteX8" fmla="*/ 2676525 w 8364905"/>
              <a:gd name="connsiteY8" fmla="*/ 3507272 h 3726347"/>
              <a:gd name="connsiteX9" fmla="*/ 2800350 w 8364905"/>
              <a:gd name="connsiteY9" fmla="*/ 3459647 h 3726347"/>
              <a:gd name="connsiteX10" fmla="*/ 3171825 w 8364905"/>
              <a:gd name="connsiteY10" fmla="*/ 3278672 h 3726347"/>
              <a:gd name="connsiteX11" fmla="*/ 3295650 w 8364905"/>
              <a:gd name="connsiteY11" fmla="*/ 3273909 h 3726347"/>
              <a:gd name="connsiteX12" fmla="*/ 3519487 w 8364905"/>
              <a:gd name="connsiteY12" fmla="*/ 3164372 h 3726347"/>
              <a:gd name="connsiteX13" fmla="*/ 3686175 w 8364905"/>
              <a:gd name="connsiteY13" fmla="*/ 3221522 h 3726347"/>
              <a:gd name="connsiteX14" fmla="*/ 3686175 w 8364905"/>
              <a:gd name="connsiteY14" fmla="*/ 3221522 h 3726347"/>
              <a:gd name="connsiteX15" fmla="*/ 3867150 w 8364905"/>
              <a:gd name="connsiteY15" fmla="*/ 3145322 h 3726347"/>
              <a:gd name="connsiteX16" fmla="*/ 4048125 w 8364905"/>
              <a:gd name="connsiteY16" fmla="*/ 2573822 h 3726347"/>
              <a:gd name="connsiteX17" fmla="*/ 4262437 w 8364905"/>
              <a:gd name="connsiteY17" fmla="*/ 2192822 h 3726347"/>
              <a:gd name="connsiteX18" fmla="*/ 4443412 w 8364905"/>
              <a:gd name="connsiteY18" fmla="*/ 1640372 h 3726347"/>
              <a:gd name="connsiteX19" fmla="*/ 4657725 w 8364905"/>
              <a:gd name="connsiteY19" fmla="*/ 1478447 h 3726347"/>
              <a:gd name="connsiteX20" fmla="*/ 4810125 w 8364905"/>
              <a:gd name="connsiteY20" fmla="*/ 1292709 h 3726347"/>
              <a:gd name="connsiteX21" fmla="*/ 4981575 w 8364905"/>
              <a:gd name="connsiteY21" fmla="*/ 1330809 h 3726347"/>
              <a:gd name="connsiteX22" fmla="*/ 5162550 w 8364905"/>
              <a:gd name="connsiteY22" fmla="*/ 1235559 h 3726347"/>
              <a:gd name="connsiteX23" fmla="*/ 5362575 w 8364905"/>
              <a:gd name="connsiteY23" fmla="*/ 1287947 h 3726347"/>
              <a:gd name="connsiteX24" fmla="*/ 5705475 w 8364905"/>
              <a:gd name="connsiteY24" fmla="*/ 1030772 h 3726347"/>
              <a:gd name="connsiteX25" fmla="*/ 5934075 w 8364905"/>
              <a:gd name="connsiteY25" fmla="*/ 821222 h 3726347"/>
              <a:gd name="connsiteX26" fmla="*/ 6096000 w 8364905"/>
              <a:gd name="connsiteY26" fmla="*/ 530709 h 3726347"/>
              <a:gd name="connsiteX27" fmla="*/ 6319837 w 8364905"/>
              <a:gd name="connsiteY27" fmla="*/ 792647 h 3726347"/>
              <a:gd name="connsiteX28" fmla="*/ 6481762 w 8364905"/>
              <a:gd name="connsiteY28" fmla="*/ 1002197 h 3726347"/>
              <a:gd name="connsiteX29" fmla="*/ 6553200 w 8364905"/>
              <a:gd name="connsiteY29" fmla="*/ 883134 h 3726347"/>
              <a:gd name="connsiteX30" fmla="*/ 6619875 w 8364905"/>
              <a:gd name="connsiteY30" fmla="*/ 749784 h 3726347"/>
              <a:gd name="connsiteX31" fmla="*/ 6781800 w 8364905"/>
              <a:gd name="connsiteY31" fmla="*/ 564047 h 3726347"/>
              <a:gd name="connsiteX32" fmla="*/ 6919912 w 8364905"/>
              <a:gd name="connsiteY32" fmla="*/ 421172 h 3726347"/>
              <a:gd name="connsiteX33" fmla="*/ 7034212 w 8364905"/>
              <a:gd name="connsiteY33" fmla="*/ 325922 h 3726347"/>
              <a:gd name="connsiteX34" fmla="*/ 7210425 w 8364905"/>
              <a:gd name="connsiteY34" fmla="*/ 244959 h 3726347"/>
              <a:gd name="connsiteX35" fmla="*/ 7281862 w 8364905"/>
              <a:gd name="connsiteY35" fmla="*/ 173522 h 3726347"/>
              <a:gd name="connsiteX36" fmla="*/ 7358062 w 8364905"/>
              <a:gd name="connsiteY36" fmla="*/ 116372 h 3726347"/>
              <a:gd name="connsiteX37" fmla="*/ 7400925 w 8364905"/>
              <a:gd name="connsiteY37" fmla="*/ 111609 h 3726347"/>
              <a:gd name="connsiteX38" fmla="*/ 7582481 w 8364905"/>
              <a:gd name="connsiteY38" fmla="*/ 698266 h 3726347"/>
              <a:gd name="connsiteX39" fmla="*/ 7754467 w 8364905"/>
              <a:gd name="connsiteY39" fmla="*/ 109595 h 3726347"/>
              <a:gd name="connsiteX40" fmla="*/ 7949059 w 8364905"/>
              <a:gd name="connsiteY40" fmla="*/ 109547 h 3726347"/>
              <a:gd name="connsiteX41" fmla="*/ 7729456 w 8364905"/>
              <a:gd name="connsiteY41" fmla="*/ 3726347 h 3726347"/>
              <a:gd name="connsiteX42" fmla="*/ 0 w 8364905"/>
              <a:gd name="connsiteY42" fmla="*/ 3726347 h 3726347"/>
              <a:gd name="connsiteX0" fmla="*/ 0 w 8367435"/>
              <a:gd name="connsiteY0" fmla="*/ 3726347 h 3726347"/>
              <a:gd name="connsiteX1" fmla="*/ 871537 w 8367435"/>
              <a:gd name="connsiteY1" fmla="*/ 3631097 h 3726347"/>
              <a:gd name="connsiteX2" fmla="*/ 1209675 w 8367435"/>
              <a:gd name="connsiteY2" fmla="*/ 3626334 h 3726347"/>
              <a:gd name="connsiteX3" fmla="*/ 1414462 w 8367435"/>
              <a:gd name="connsiteY3" fmla="*/ 3588234 h 3726347"/>
              <a:gd name="connsiteX4" fmla="*/ 1743075 w 8367435"/>
              <a:gd name="connsiteY4" fmla="*/ 3588234 h 3726347"/>
              <a:gd name="connsiteX5" fmla="*/ 1952625 w 8367435"/>
              <a:gd name="connsiteY5" fmla="*/ 3540609 h 3726347"/>
              <a:gd name="connsiteX6" fmla="*/ 2138362 w 8367435"/>
              <a:gd name="connsiteY6" fmla="*/ 3531084 h 3726347"/>
              <a:gd name="connsiteX7" fmla="*/ 2533650 w 8367435"/>
              <a:gd name="connsiteY7" fmla="*/ 3516797 h 3726347"/>
              <a:gd name="connsiteX8" fmla="*/ 2676525 w 8367435"/>
              <a:gd name="connsiteY8" fmla="*/ 3507272 h 3726347"/>
              <a:gd name="connsiteX9" fmla="*/ 2800350 w 8367435"/>
              <a:gd name="connsiteY9" fmla="*/ 3459647 h 3726347"/>
              <a:gd name="connsiteX10" fmla="*/ 3171825 w 8367435"/>
              <a:gd name="connsiteY10" fmla="*/ 3278672 h 3726347"/>
              <a:gd name="connsiteX11" fmla="*/ 3295650 w 8367435"/>
              <a:gd name="connsiteY11" fmla="*/ 3273909 h 3726347"/>
              <a:gd name="connsiteX12" fmla="*/ 3519487 w 8367435"/>
              <a:gd name="connsiteY12" fmla="*/ 3164372 h 3726347"/>
              <a:gd name="connsiteX13" fmla="*/ 3686175 w 8367435"/>
              <a:gd name="connsiteY13" fmla="*/ 3221522 h 3726347"/>
              <a:gd name="connsiteX14" fmla="*/ 3686175 w 8367435"/>
              <a:gd name="connsiteY14" fmla="*/ 3221522 h 3726347"/>
              <a:gd name="connsiteX15" fmla="*/ 3867150 w 8367435"/>
              <a:gd name="connsiteY15" fmla="*/ 3145322 h 3726347"/>
              <a:gd name="connsiteX16" fmla="*/ 4048125 w 8367435"/>
              <a:gd name="connsiteY16" fmla="*/ 2573822 h 3726347"/>
              <a:gd name="connsiteX17" fmla="*/ 4262437 w 8367435"/>
              <a:gd name="connsiteY17" fmla="*/ 2192822 h 3726347"/>
              <a:gd name="connsiteX18" fmla="*/ 4443412 w 8367435"/>
              <a:gd name="connsiteY18" fmla="*/ 1640372 h 3726347"/>
              <a:gd name="connsiteX19" fmla="*/ 4657725 w 8367435"/>
              <a:gd name="connsiteY19" fmla="*/ 1478447 h 3726347"/>
              <a:gd name="connsiteX20" fmla="*/ 4810125 w 8367435"/>
              <a:gd name="connsiteY20" fmla="*/ 1292709 h 3726347"/>
              <a:gd name="connsiteX21" fmla="*/ 4981575 w 8367435"/>
              <a:gd name="connsiteY21" fmla="*/ 1330809 h 3726347"/>
              <a:gd name="connsiteX22" fmla="*/ 5162550 w 8367435"/>
              <a:gd name="connsiteY22" fmla="*/ 1235559 h 3726347"/>
              <a:gd name="connsiteX23" fmla="*/ 5362575 w 8367435"/>
              <a:gd name="connsiteY23" fmla="*/ 1287947 h 3726347"/>
              <a:gd name="connsiteX24" fmla="*/ 5705475 w 8367435"/>
              <a:gd name="connsiteY24" fmla="*/ 1030772 h 3726347"/>
              <a:gd name="connsiteX25" fmla="*/ 5934075 w 8367435"/>
              <a:gd name="connsiteY25" fmla="*/ 821222 h 3726347"/>
              <a:gd name="connsiteX26" fmla="*/ 6096000 w 8367435"/>
              <a:gd name="connsiteY26" fmla="*/ 530709 h 3726347"/>
              <a:gd name="connsiteX27" fmla="*/ 6319837 w 8367435"/>
              <a:gd name="connsiteY27" fmla="*/ 792647 h 3726347"/>
              <a:gd name="connsiteX28" fmla="*/ 6481762 w 8367435"/>
              <a:gd name="connsiteY28" fmla="*/ 1002197 h 3726347"/>
              <a:gd name="connsiteX29" fmla="*/ 6553200 w 8367435"/>
              <a:gd name="connsiteY29" fmla="*/ 883134 h 3726347"/>
              <a:gd name="connsiteX30" fmla="*/ 6619875 w 8367435"/>
              <a:gd name="connsiteY30" fmla="*/ 749784 h 3726347"/>
              <a:gd name="connsiteX31" fmla="*/ 6781800 w 8367435"/>
              <a:gd name="connsiteY31" fmla="*/ 564047 h 3726347"/>
              <a:gd name="connsiteX32" fmla="*/ 6919912 w 8367435"/>
              <a:gd name="connsiteY32" fmla="*/ 421172 h 3726347"/>
              <a:gd name="connsiteX33" fmla="*/ 7034212 w 8367435"/>
              <a:gd name="connsiteY33" fmla="*/ 325922 h 3726347"/>
              <a:gd name="connsiteX34" fmla="*/ 7210425 w 8367435"/>
              <a:gd name="connsiteY34" fmla="*/ 244959 h 3726347"/>
              <a:gd name="connsiteX35" fmla="*/ 7281862 w 8367435"/>
              <a:gd name="connsiteY35" fmla="*/ 173522 h 3726347"/>
              <a:gd name="connsiteX36" fmla="*/ 7358062 w 8367435"/>
              <a:gd name="connsiteY36" fmla="*/ 116372 h 3726347"/>
              <a:gd name="connsiteX37" fmla="*/ 7400925 w 8367435"/>
              <a:gd name="connsiteY37" fmla="*/ 111609 h 3726347"/>
              <a:gd name="connsiteX38" fmla="*/ 7582481 w 8367435"/>
              <a:gd name="connsiteY38" fmla="*/ 698266 h 3726347"/>
              <a:gd name="connsiteX39" fmla="*/ 7754467 w 8367435"/>
              <a:gd name="connsiteY39" fmla="*/ 109595 h 3726347"/>
              <a:gd name="connsiteX40" fmla="*/ 7949059 w 8367435"/>
              <a:gd name="connsiteY40" fmla="*/ 109547 h 3726347"/>
              <a:gd name="connsiteX41" fmla="*/ 7729456 w 8367435"/>
              <a:gd name="connsiteY41" fmla="*/ 3726347 h 3726347"/>
              <a:gd name="connsiteX42" fmla="*/ 0 w 8367435"/>
              <a:gd name="connsiteY42" fmla="*/ 3726347 h 3726347"/>
              <a:gd name="connsiteX0" fmla="*/ 0 w 7951502"/>
              <a:gd name="connsiteY0" fmla="*/ 3726347 h 3726347"/>
              <a:gd name="connsiteX1" fmla="*/ 871537 w 7951502"/>
              <a:gd name="connsiteY1" fmla="*/ 3631097 h 3726347"/>
              <a:gd name="connsiteX2" fmla="*/ 1209675 w 7951502"/>
              <a:gd name="connsiteY2" fmla="*/ 3626334 h 3726347"/>
              <a:gd name="connsiteX3" fmla="*/ 1414462 w 7951502"/>
              <a:gd name="connsiteY3" fmla="*/ 3588234 h 3726347"/>
              <a:gd name="connsiteX4" fmla="*/ 1743075 w 7951502"/>
              <a:gd name="connsiteY4" fmla="*/ 3588234 h 3726347"/>
              <a:gd name="connsiteX5" fmla="*/ 1952625 w 7951502"/>
              <a:gd name="connsiteY5" fmla="*/ 3540609 h 3726347"/>
              <a:gd name="connsiteX6" fmla="*/ 2138362 w 7951502"/>
              <a:gd name="connsiteY6" fmla="*/ 3531084 h 3726347"/>
              <a:gd name="connsiteX7" fmla="*/ 2533650 w 7951502"/>
              <a:gd name="connsiteY7" fmla="*/ 3516797 h 3726347"/>
              <a:gd name="connsiteX8" fmla="*/ 2676525 w 7951502"/>
              <a:gd name="connsiteY8" fmla="*/ 3507272 h 3726347"/>
              <a:gd name="connsiteX9" fmla="*/ 2800350 w 7951502"/>
              <a:gd name="connsiteY9" fmla="*/ 3459647 h 3726347"/>
              <a:gd name="connsiteX10" fmla="*/ 3171825 w 7951502"/>
              <a:gd name="connsiteY10" fmla="*/ 3278672 h 3726347"/>
              <a:gd name="connsiteX11" fmla="*/ 3295650 w 7951502"/>
              <a:gd name="connsiteY11" fmla="*/ 3273909 h 3726347"/>
              <a:gd name="connsiteX12" fmla="*/ 3519487 w 7951502"/>
              <a:gd name="connsiteY12" fmla="*/ 3164372 h 3726347"/>
              <a:gd name="connsiteX13" fmla="*/ 3686175 w 7951502"/>
              <a:gd name="connsiteY13" fmla="*/ 3221522 h 3726347"/>
              <a:gd name="connsiteX14" fmla="*/ 3686175 w 7951502"/>
              <a:gd name="connsiteY14" fmla="*/ 3221522 h 3726347"/>
              <a:gd name="connsiteX15" fmla="*/ 3867150 w 7951502"/>
              <a:gd name="connsiteY15" fmla="*/ 3145322 h 3726347"/>
              <a:gd name="connsiteX16" fmla="*/ 4048125 w 7951502"/>
              <a:gd name="connsiteY16" fmla="*/ 2573822 h 3726347"/>
              <a:gd name="connsiteX17" fmla="*/ 4262437 w 7951502"/>
              <a:gd name="connsiteY17" fmla="*/ 2192822 h 3726347"/>
              <a:gd name="connsiteX18" fmla="*/ 4443412 w 7951502"/>
              <a:gd name="connsiteY18" fmla="*/ 1640372 h 3726347"/>
              <a:gd name="connsiteX19" fmla="*/ 4657725 w 7951502"/>
              <a:gd name="connsiteY19" fmla="*/ 1478447 h 3726347"/>
              <a:gd name="connsiteX20" fmla="*/ 4810125 w 7951502"/>
              <a:gd name="connsiteY20" fmla="*/ 1292709 h 3726347"/>
              <a:gd name="connsiteX21" fmla="*/ 4981575 w 7951502"/>
              <a:gd name="connsiteY21" fmla="*/ 1330809 h 3726347"/>
              <a:gd name="connsiteX22" fmla="*/ 5162550 w 7951502"/>
              <a:gd name="connsiteY22" fmla="*/ 1235559 h 3726347"/>
              <a:gd name="connsiteX23" fmla="*/ 5362575 w 7951502"/>
              <a:gd name="connsiteY23" fmla="*/ 1287947 h 3726347"/>
              <a:gd name="connsiteX24" fmla="*/ 5705475 w 7951502"/>
              <a:gd name="connsiteY24" fmla="*/ 1030772 h 3726347"/>
              <a:gd name="connsiteX25" fmla="*/ 5934075 w 7951502"/>
              <a:gd name="connsiteY25" fmla="*/ 821222 h 3726347"/>
              <a:gd name="connsiteX26" fmla="*/ 6096000 w 7951502"/>
              <a:gd name="connsiteY26" fmla="*/ 530709 h 3726347"/>
              <a:gd name="connsiteX27" fmla="*/ 6319837 w 7951502"/>
              <a:gd name="connsiteY27" fmla="*/ 792647 h 3726347"/>
              <a:gd name="connsiteX28" fmla="*/ 6481762 w 7951502"/>
              <a:gd name="connsiteY28" fmla="*/ 1002197 h 3726347"/>
              <a:gd name="connsiteX29" fmla="*/ 6553200 w 7951502"/>
              <a:gd name="connsiteY29" fmla="*/ 883134 h 3726347"/>
              <a:gd name="connsiteX30" fmla="*/ 6619875 w 7951502"/>
              <a:gd name="connsiteY30" fmla="*/ 749784 h 3726347"/>
              <a:gd name="connsiteX31" fmla="*/ 6781800 w 7951502"/>
              <a:gd name="connsiteY31" fmla="*/ 564047 h 3726347"/>
              <a:gd name="connsiteX32" fmla="*/ 6919912 w 7951502"/>
              <a:gd name="connsiteY32" fmla="*/ 421172 h 3726347"/>
              <a:gd name="connsiteX33" fmla="*/ 7034212 w 7951502"/>
              <a:gd name="connsiteY33" fmla="*/ 325922 h 3726347"/>
              <a:gd name="connsiteX34" fmla="*/ 7210425 w 7951502"/>
              <a:gd name="connsiteY34" fmla="*/ 244959 h 3726347"/>
              <a:gd name="connsiteX35" fmla="*/ 7281862 w 7951502"/>
              <a:gd name="connsiteY35" fmla="*/ 173522 h 3726347"/>
              <a:gd name="connsiteX36" fmla="*/ 7358062 w 7951502"/>
              <a:gd name="connsiteY36" fmla="*/ 116372 h 3726347"/>
              <a:gd name="connsiteX37" fmla="*/ 7400925 w 7951502"/>
              <a:gd name="connsiteY37" fmla="*/ 111609 h 3726347"/>
              <a:gd name="connsiteX38" fmla="*/ 7582481 w 7951502"/>
              <a:gd name="connsiteY38" fmla="*/ 698266 h 3726347"/>
              <a:gd name="connsiteX39" fmla="*/ 7754467 w 7951502"/>
              <a:gd name="connsiteY39" fmla="*/ 109595 h 3726347"/>
              <a:gd name="connsiteX40" fmla="*/ 7949059 w 7951502"/>
              <a:gd name="connsiteY40" fmla="*/ 109547 h 3726347"/>
              <a:gd name="connsiteX41" fmla="*/ 7729456 w 7951502"/>
              <a:gd name="connsiteY41" fmla="*/ 3726347 h 3726347"/>
              <a:gd name="connsiteX42" fmla="*/ 0 w 7951502"/>
              <a:gd name="connsiteY42" fmla="*/ 3726347 h 3726347"/>
              <a:gd name="connsiteX0" fmla="*/ 0 w 8082224"/>
              <a:gd name="connsiteY0" fmla="*/ 3726347 h 3726347"/>
              <a:gd name="connsiteX1" fmla="*/ 871537 w 8082224"/>
              <a:gd name="connsiteY1" fmla="*/ 3631097 h 3726347"/>
              <a:gd name="connsiteX2" fmla="*/ 1209675 w 8082224"/>
              <a:gd name="connsiteY2" fmla="*/ 3626334 h 3726347"/>
              <a:gd name="connsiteX3" fmla="*/ 1414462 w 8082224"/>
              <a:gd name="connsiteY3" fmla="*/ 3588234 h 3726347"/>
              <a:gd name="connsiteX4" fmla="*/ 1743075 w 8082224"/>
              <a:gd name="connsiteY4" fmla="*/ 3588234 h 3726347"/>
              <a:gd name="connsiteX5" fmla="*/ 1952625 w 8082224"/>
              <a:gd name="connsiteY5" fmla="*/ 3540609 h 3726347"/>
              <a:gd name="connsiteX6" fmla="*/ 2138362 w 8082224"/>
              <a:gd name="connsiteY6" fmla="*/ 3531084 h 3726347"/>
              <a:gd name="connsiteX7" fmla="*/ 2533650 w 8082224"/>
              <a:gd name="connsiteY7" fmla="*/ 3516797 h 3726347"/>
              <a:gd name="connsiteX8" fmla="*/ 2676525 w 8082224"/>
              <a:gd name="connsiteY8" fmla="*/ 3507272 h 3726347"/>
              <a:gd name="connsiteX9" fmla="*/ 2800350 w 8082224"/>
              <a:gd name="connsiteY9" fmla="*/ 3459647 h 3726347"/>
              <a:gd name="connsiteX10" fmla="*/ 3171825 w 8082224"/>
              <a:gd name="connsiteY10" fmla="*/ 3278672 h 3726347"/>
              <a:gd name="connsiteX11" fmla="*/ 3295650 w 8082224"/>
              <a:gd name="connsiteY11" fmla="*/ 3273909 h 3726347"/>
              <a:gd name="connsiteX12" fmla="*/ 3519487 w 8082224"/>
              <a:gd name="connsiteY12" fmla="*/ 3164372 h 3726347"/>
              <a:gd name="connsiteX13" fmla="*/ 3686175 w 8082224"/>
              <a:gd name="connsiteY13" fmla="*/ 3221522 h 3726347"/>
              <a:gd name="connsiteX14" fmla="*/ 3686175 w 8082224"/>
              <a:gd name="connsiteY14" fmla="*/ 3221522 h 3726347"/>
              <a:gd name="connsiteX15" fmla="*/ 3867150 w 8082224"/>
              <a:gd name="connsiteY15" fmla="*/ 3145322 h 3726347"/>
              <a:gd name="connsiteX16" fmla="*/ 4048125 w 8082224"/>
              <a:gd name="connsiteY16" fmla="*/ 2573822 h 3726347"/>
              <a:gd name="connsiteX17" fmla="*/ 4262437 w 8082224"/>
              <a:gd name="connsiteY17" fmla="*/ 2192822 h 3726347"/>
              <a:gd name="connsiteX18" fmla="*/ 4443412 w 8082224"/>
              <a:gd name="connsiteY18" fmla="*/ 1640372 h 3726347"/>
              <a:gd name="connsiteX19" fmla="*/ 4657725 w 8082224"/>
              <a:gd name="connsiteY19" fmla="*/ 1478447 h 3726347"/>
              <a:gd name="connsiteX20" fmla="*/ 4810125 w 8082224"/>
              <a:gd name="connsiteY20" fmla="*/ 1292709 h 3726347"/>
              <a:gd name="connsiteX21" fmla="*/ 4981575 w 8082224"/>
              <a:gd name="connsiteY21" fmla="*/ 1330809 h 3726347"/>
              <a:gd name="connsiteX22" fmla="*/ 5162550 w 8082224"/>
              <a:gd name="connsiteY22" fmla="*/ 1235559 h 3726347"/>
              <a:gd name="connsiteX23" fmla="*/ 5362575 w 8082224"/>
              <a:gd name="connsiteY23" fmla="*/ 1287947 h 3726347"/>
              <a:gd name="connsiteX24" fmla="*/ 5705475 w 8082224"/>
              <a:gd name="connsiteY24" fmla="*/ 1030772 h 3726347"/>
              <a:gd name="connsiteX25" fmla="*/ 5934075 w 8082224"/>
              <a:gd name="connsiteY25" fmla="*/ 821222 h 3726347"/>
              <a:gd name="connsiteX26" fmla="*/ 6096000 w 8082224"/>
              <a:gd name="connsiteY26" fmla="*/ 530709 h 3726347"/>
              <a:gd name="connsiteX27" fmla="*/ 6319837 w 8082224"/>
              <a:gd name="connsiteY27" fmla="*/ 792647 h 3726347"/>
              <a:gd name="connsiteX28" fmla="*/ 6481762 w 8082224"/>
              <a:gd name="connsiteY28" fmla="*/ 1002197 h 3726347"/>
              <a:gd name="connsiteX29" fmla="*/ 6553200 w 8082224"/>
              <a:gd name="connsiteY29" fmla="*/ 883134 h 3726347"/>
              <a:gd name="connsiteX30" fmla="*/ 6619875 w 8082224"/>
              <a:gd name="connsiteY30" fmla="*/ 749784 h 3726347"/>
              <a:gd name="connsiteX31" fmla="*/ 6781800 w 8082224"/>
              <a:gd name="connsiteY31" fmla="*/ 564047 h 3726347"/>
              <a:gd name="connsiteX32" fmla="*/ 6919912 w 8082224"/>
              <a:gd name="connsiteY32" fmla="*/ 421172 h 3726347"/>
              <a:gd name="connsiteX33" fmla="*/ 7034212 w 8082224"/>
              <a:gd name="connsiteY33" fmla="*/ 325922 h 3726347"/>
              <a:gd name="connsiteX34" fmla="*/ 7210425 w 8082224"/>
              <a:gd name="connsiteY34" fmla="*/ 244959 h 3726347"/>
              <a:gd name="connsiteX35" fmla="*/ 7281862 w 8082224"/>
              <a:gd name="connsiteY35" fmla="*/ 173522 h 3726347"/>
              <a:gd name="connsiteX36" fmla="*/ 7358062 w 8082224"/>
              <a:gd name="connsiteY36" fmla="*/ 116372 h 3726347"/>
              <a:gd name="connsiteX37" fmla="*/ 7400925 w 8082224"/>
              <a:gd name="connsiteY37" fmla="*/ 111609 h 3726347"/>
              <a:gd name="connsiteX38" fmla="*/ 7582481 w 8082224"/>
              <a:gd name="connsiteY38" fmla="*/ 698266 h 3726347"/>
              <a:gd name="connsiteX39" fmla="*/ 7754467 w 8082224"/>
              <a:gd name="connsiteY39" fmla="*/ 109595 h 3726347"/>
              <a:gd name="connsiteX40" fmla="*/ 7949059 w 8082224"/>
              <a:gd name="connsiteY40" fmla="*/ 109547 h 3726347"/>
              <a:gd name="connsiteX41" fmla="*/ 7978306 w 8082224"/>
              <a:gd name="connsiteY41" fmla="*/ 3726347 h 3726347"/>
              <a:gd name="connsiteX42" fmla="*/ 0 w 8082224"/>
              <a:gd name="connsiteY42" fmla="*/ 3726347 h 3726347"/>
              <a:gd name="connsiteX0" fmla="*/ 0 w 7978306"/>
              <a:gd name="connsiteY0" fmla="*/ 3726347 h 3726347"/>
              <a:gd name="connsiteX1" fmla="*/ 871537 w 7978306"/>
              <a:gd name="connsiteY1" fmla="*/ 3631097 h 3726347"/>
              <a:gd name="connsiteX2" fmla="*/ 1209675 w 7978306"/>
              <a:gd name="connsiteY2" fmla="*/ 3626334 h 3726347"/>
              <a:gd name="connsiteX3" fmla="*/ 1414462 w 7978306"/>
              <a:gd name="connsiteY3" fmla="*/ 3588234 h 3726347"/>
              <a:gd name="connsiteX4" fmla="*/ 1743075 w 7978306"/>
              <a:gd name="connsiteY4" fmla="*/ 3588234 h 3726347"/>
              <a:gd name="connsiteX5" fmla="*/ 1952625 w 7978306"/>
              <a:gd name="connsiteY5" fmla="*/ 3540609 h 3726347"/>
              <a:gd name="connsiteX6" fmla="*/ 2138362 w 7978306"/>
              <a:gd name="connsiteY6" fmla="*/ 3531084 h 3726347"/>
              <a:gd name="connsiteX7" fmla="*/ 2533650 w 7978306"/>
              <a:gd name="connsiteY7" fmla="*/ 3516797 h 3726347"/>
              <a:gd name="connsiteX8" fmla="*/ 2676525 w 7978306"/>
              <a:gd name="connsiteY8" fmla="*/ 3507272 h 3726347"/>
              <a:gd name="connsiteX9" fmla="*/ 2800350 w 7978306"/>
              <a:gd name="connsiteY9" fmla="*/ 3459647 h 3726347"/>
              <a:gd name="connsiteX10" fmla="*/ 3171825 w 7978306"/>
              <a:gd name="connsiteY10" fmla="*/ 3278672 h 3726347"/>
              <a:gd name="connsiteX11" fmla="*/ 3295650 w 7978306"/>
              <a:gd name="connsiteY11" fmla="*/ 3273909 h 3726347"/>
              <a:gd name="connsiteX12" fmla="*/ 3519487 w 7978306"/>
              <a:gd name="connsiteY12" fmla="*/ 3164372 h 3726347"/>
              <a:gd name="connsiteX13" fmla="*/ 3686175 w 7978306"/>
              <a:gd name="connsiteY13" fmla="*/ 3221522 h 3726347"/>
              <a:gd name="connsiteX14" fmla="*/ 3686175 w 7978306"/>
              <a:gd name="connsiteY14" fmla="*/ 3221522 h 3726347"/>
              <a:gd name="connsiteX15" fmla="*/ 3867150 w 7978306"/>
              <a:gd name="connsiteY15" fmla="*/ 3145322 h 3726347"/>
              <a:gd name="connsiteX16" fmla="*/ 4048125 w 7978306"/>
              <a:gd name="connsiteY16" fmla="*/ 2573822 h 3726347"/>
              <a:gd name="connsiteX17" fmla="*/ 4262437 w 7978306"/>
              <a:gd name="connsiteY17" fmla="*/ 2192822 h 3726347"/>
              <a:gd name="connsiteX18" fmla="*/ 4443412 w 7978306"/>
              <a:gd name="connsiteY18" fmla="*/ 1640372 h 3726347"/>
              <a:gd name="connsiteX19" fmla="*/ 4657725 w 7978306"/>
              <a:gd name="connsiteY19" fmla="*/ 1478447 h 3726347"/>
              <a:gd name="connsiteX20" fmla="*/ 4810125 w 7978306"/>
              <a:gd name="connsiteY20" fmla="*/ 1292709 h 3726347"/>
              <a:gd name="connsiteX21" fmla="*/ 4981575 w 7978306"/>
              <a:gd name="connsiteY21" fmla="*/ 1330809 h 3726347"/>
              <a:gd name="connsiteX22" fmla="*/ 5162550 w 7978306"/>
              <a:gd name="connsiteY22" fmla="*/ 1235559 h 3726347"/>
              <a:gd name="connsiteX23" fmla="*/ 5362575 w 7978306"/>
              <a:gd name="connsiteY23" fmla="*/ 1287947 h 3726347"/>
              <a:gd name="connsiteX24" fmla="*/ 5705475 w 7978306"/>
              <a:gd name="connsiteY24" fmla="*/ 1030772 h 3726347"/>
              <a:gd name="connsiteX25" fmla="*/ 5934075 w 7978306"/>
              <a:gd name="connsiteY25" fmla="*/ 821222 h 3726347"/>
              <a:gd name="connsiteX26" fmla="*/ 6096000 w 7978306"/>
              <a:gd name="connsiteY26" fmla="*/ 530709 h 3726347"/>
              <a:gd name="connsiteX27" fmla="*/ 6319837 w 7978306"/>
              <a:gd name="connsiteY27" fmla="*/ 792647 h 3726347"/>
              <a:gd name="connsiteX28" fmla="*/ 6481762 w 7978306"/>
              <a:gd name="connsiteY28" fmla="*/ 1002197 h 3726347"/>
              <a:gd name="connsiteX29" fmla="*/ 6553200 w 7978306"/>
              <a:gd name="connsiteY29" fmla="*/ 883134 h 3726347"/>
              <a:gd name="connsiteX30" fmla="*/ 6619875 w 7978306"/>
              <a:gd name="connsiteY30" fmla="*/ 749784 h 3726347"/>
              <a:gd name="connsiteX31" fmla="*/ 6781800 w 7978306"/>
              <a:gd name="connsiteY31" fmla="*/ 564047 h 3726347"/>
              <a:gd name="connsiteX32" fmla="*/ 6919912 w 7978306"/>
              <a:gd name="connsiteY32" fmla="*/ 421172 h 3726347"/>
              <a:gd name="connsiteX33" fmla="*/ 7034212 w 7978306"/>
              <a:gd name="connsiteY33" fmla="*/ 325922 h 3726347"/>
              <a:gd name="connsiteX34" fmla="*/ 7210425 w 7978306"/>
              <a:gd name="connsiteY34" fmla="*/ 244959 h 3726347"/>
              <a:gd name="connsiteX35" fmla="*/ 7281862 w 7978306"/>
              <a:gd name="connsiteY35" fmla="*/ 173522 h 3726347"/>
              <a:gd name="connsiteX36" fmla="*/ 7358062 w 7978306"/>
              <a:gd name="connsiteY36" fmla="*/ 116372 h 3726347"/>
              <a:gd name="connsiteX37" fmla="*/ 7400925 w 7978306"/>
              <a:gd name="connsiteY37" fmla="*/ 111609 h 3726347"/>
              <a:gd name="connsiteX38" fmla="*/ 7582481 w 7978306"/>
              <a:gd name="connsiteY38" fmla="*/ 698266 h 3726347"/>
              <a:gd name="connsiteX39" fmla="*/ 7754467 w 7978306"/>
              <a:gd name="connsiteY39" fmla="*/ 109595 h 3726347"/>
              <a:gd name="connsiteX40" fmla="*/ 7949059 w 7978306"/>
              <a:gd name="connsiteY40" fmla="*/ 109547 h 3726347"/>
              <a:gd name="connsiteX41" fmla="*/ 7978306 w 7978306"/>
              <a:gd name="connsiteY41" fmla="*/ 3726347 h 3726347"/>
              <a:gd name="connsiteX42" fmla="*/ 0 w 7978306"/>
              <a:gd name="connsiteY42" fmla="*/ 3726347 h 3726347"/>
              <a:gd name="connsiteX0" fmla="*/ 0 w 7978306"/>
              <a:gd name="connsiteY0" fmla="*/ 3630150 h 3630150"/>
              <a:gd name="connsiteX1" fmla="*/ 871537 w 7978306"/>
              <a:gd name="connsiteY1" fmla="*/ 3534900 h 3630150"/>
              <a:gd name="connsiteX2" fmla="*/ 1209675 w 7978306"/>
              <a:gd name="connsiteY2" fmla="*/ 3530137 h 3630150"/>
              <a:gd name="connsiteX3" fmla="*/ 1414462 w 7978306"/>
              <a:gd name="connsiteY3" fmla="*/ 3492037 h 3630150"/>
              <a:gd name="connsiteX4" fmla="*/ 1743075 w 7978306"/>
              <a:gd name="connsiteY4" fmla="*/ 3492037 h 3630150"/>
              <a:gd name="connsiteX5" fmla="*/ 1952625 w 7978306"/>
              <a:gd name="connsiteY5" fmla="*/ 3444412 h 3630150"/>
              <a:gd name="connsiteX6" fmla="*/ 2138362 w 7978306"/>
              <a:gd name="connsiteY6" fmla="*/ 3434887 h 3630150"/>
              <a:gd name="connsiteX7" fmla="*/ 2533650 w 7978306"/>
              <a:gd name="connsiteY7" fmla="*/ 3420600 h 3630150"/>
              <a:gd name="connsiteX8" fmla="*/ 2676525 w 7978306"/>
              <a:gd name="connsiteY8" fmla="*/ 3411075 h 3630150"/>
              <a:gd name="connsiteX9" fmla="*/ 2800350 w 7978306"/>
              <a:gd name="connsiteY9" fmla="*/ 3363450 h 3630150"/>
              <a:gd name="connsiteX10" fmla="*/ 3171825 w 7978306"/>
              <a:gd name="connsiteY10" fmla="*/ 3182475 h 3630150"/>
              <a:gd name="connsiteX11" fmla="*/ 3295650 w 7978306"/>
              <a:gd name="connsiteY11" fmla="*/ 3177712 h 3630150"/>
              <a:gd name="connsiteX12" fmla="*/ 3519487 w 7978306"/>
              <a:gd name="connsiteY12" fmla="*/ 3068175 h 3630150"/>
              <a:gd name="connsiteX13" fmla="*/ 3686175 w 7978306"/>
              <a:gd name="connsiteY13" fmla="*/ 3125325 h 3630150"/>
              <a:gd name="connsiteX14" fmla="*/ 3686175 w 7978306"/>
              <a:gd name="connsiteY14" fmla="*/ 3125325 h 3630150"/>
              <a:gd name="connsiteX15" fmla="*/ 3867150 w 7978306"/>
              <a:gd name="connsiteY15" fmla="*/ 3049125 h 3630150"/>
              <a:gd name="connsiteX16" fmla="*/ 4048125 w 7978306"/>
              <a:gd name="connsiteY16" fmla="*/ 2477625 h 3630150"/>
              <a:gd name="connsiteX17" fmla="*/ 4262437 w 7978306"/>
              <a:gd name="connsiteY17" fmla="*/ 2096625 h 3630150"/>
              <a:gd name="connsiteX18" fmla="*/ 4443412 w 7978306"/>
              <a:gd name="connsiteY18" fmla="*/ 1544175 h 3630150"/>
              <a:gd name="connsiteX19" fmla="*/ 4657725 w 7978306"/>
              <a:gd name="connsiteY19" fmla="*/ 1382250 h 3630150"/>
              <a:gd name="connsiteX20" fmla="*/ 4810125 w 7978306"/>
              <a:gd name="connsiteY20" fmla="*/ 1196512 h 3630150"/>
              <a:gd name="connsiteX21" fmla="*/ 4981575 w 7978306"/>
              <a:gd name="connsiteY21" fmla="*/ 1234612 h 3630150"/>
              <a:gd name="connsiteX22" fmla="*/ 5162550 w 7978306"/>
              <a:gd name="connsiteY22" fmla="*/ 1139362 h 3630150"/>
              <a:gd name="connsiteX23" fmla="*/ 5362575 w 7978306"/>
              <a:gd name="connsiteY23" fmla="*/ 1191750 h 3630150"/>
              <a:gd name="connsiteX24" fmla="*/ 5705475 w 7978306"/>
              <a:gd name="connsiteY24" fmla="*/ 934575 h 3630150"/>
              <a:gd name="connsiteX25" fmla="*/ 5934075 w 7978306"/>
              <a:gd name="connsiteY25" fmla="*/ 725025 h 3630150"/>
              <a:gd name="connsiteX26" fmla="*/ 6096000 w 7978306"/>
              <a:gd name="connsiteY26" fmla="*/ 434512 h 3630150"/>
              <a:gd name="connsiteX27" fmla="*/ 6319837 w 7978306"/>
              <a:gd name="connsiteY27" fmla="*/ 696450 h 3630150"/>
              <a:gd name="connsiteX28" fmla="*/ 6481762 w 7978306"/>
              <a:gd name="connsiteY28" fmla="*/ 906000 h 3630150"/>
              <a:gd name="connsiteX29" fmla="*/ 6553200 w 7978306"/>
              <a:gd name="connsiteY29" fmla="*/ 786937 h 3630150"/>
              <a:gd name="connsiteX30" fmla="*/ 6619875 w 7978306"/>
              <a:gd name="connsiteY30" fmla="*/ 653587 h 3630150"/>
              <a:gd name="connsiteX31" fmla="*/ 6781800 w 7978306"/>
              <a:gd name="connsiteY31" fmla="*/ 467850 h 3630150"/>
              <a:gd name="connsiteX32" fmla="*/ 6919912 w 7978306"/>
              <a:gd name="connsiteY32" fmla="*/ 324975 h 3630150"/>
              <a:gd name="connsiteX33" fmla="*/ 7034212 w 7978306"/>
              <a:gd name="connsiteY33" fmla="*/ 229725 h 3630150"/>
              <a:gd name="connsiteX34" fmla="*/ 7210425 w 7978306"/>
              <a:gd name="connsiteY34" fmla="*/ 148762 h 3630150"/>
              <a:gd name="connsiteX35" fmla="*/ 7281862 w 7978306"/>
              <a:gd name="connsiteY35" fmla="*/ 77325 h 3630150"/>
              <a:gd name="connsiteX36" fmla="*/ 7358062 w 7978306"/>
              <a:gd name="connsiteY36" fmla="*/ 20175 h 3630150"/>
              <a:gd name="connsiteX37" fmla="*/ 7400925 w 7978306"/>
              <a:gd name="connsiteY37" fmla="*/ 15412 h 3630150"/>
              <a:gd name="connsiteX38" fmla="*/ 7582481 w 7978306"/>
              <a:gd name="connsiteY38" fmla="*/ 602069 h 3630150"/>
              <a:gd name="connsiteX39" fmla="*/ 7754467 w 7978306"/>
              <a:gd name="connsiteY39" fmla="*/ 13398 h 3630150"/>
              <a:gd name="connsiteX40" fmla="*/ 7949059 w 7978306"/>
              <a:gd name="connsiteY40" fmla="*/ 13350 h 3630150"/>
              <a:gd name="connsiteX41" fmla="*/ 7978306 w 7978306"/>
              <a:gd name="connsiteY41" fmla="*/ 3630150 h 3630150"/>
              <a:gd name="connsiteX42" fmla="*/ 0 w 7978306"/>
              <a:gd name="connsiteY42" fmla="*/ 3630150 h 3630150"/>
              <a:gd name="connsiteX0" fmla="*/ 0 w 7987588"/>
              <a:gd name="connsiteY0" fmla="*/ 3630150 h 3630150"/>
              <a:gd name="connsiteX1" fmla="*/ 871537 w 7987588"/>
              <a:gd name="connsiteY1" fmla="*/ 3534900 h 3630150"/>
              <a:gd name="connsiteX2" fmla="*/ 1209675 w 7987588"/>
              <a:gd name="connsiteY2" fmla="*/ 3530137 h 3630150"/>
              <a:gd name="connsiteX3" fmla="*/ 1414462 w 7987588"/>
              <a:gd name="connsiteY3" fmla="*/ 3492037 h 3630150"/>
              <a:gd name="connsiteX4" fmla="*/ 1743075 w 7987588"/>
              <a:gd name="connsiteY4" fmla="*/ 3492037 h 3630150"/>
              <a:gd name="connsiteX5" fmla="*/ 1952625 w 7987588"/>
              <a:gd name="connsiteY5" fmla="*/ 3444412 h 3630150"/>
              <a:gd name="connsiteX6" fmla="*/ 2138362 w 7987588"/>
              <a:gd name="connsiteY6" fmla="*/ 3434887 h 3630150"/>
              <a:gd name="connsiteX7" fmla="*/ 2533650 w 7987588"/>
              <a:gd name="connsiteY7" fmla="*/ 3420600 h 3630150"/>
              <a:gd name="connsiteX8" fmla="*/ 2676525 w 7987588"/>
              <a:gd name="connsiteY8" fmla="*/ 3411075 h 3630150"/>
              <a:gd name="connsiteX9" fmla="*/ 2800350 w 7987588"/>
              <a:gd name="connsiteY9" fmla="*/ 3363450 h 3630150"/>
              <a:gd name="connsiteX10" fmla="*/ 3171825 w 7987588"/>
              <a:gd name="connsiteY10" fmla="*/ 3182475 h 3630150"/>
              <a:gd name="connsiteX11" fmla="*/ 3295650 w 7987588"/>
              <a:gd name="connsiteY11" fmla="*/ 3177712 h 3630150"/>
              <a:gd name="connsiteX12" fmla="*/ 3519487 w 7987588"/>
              <a:gd name="connsiteY12" fmla="*/ 3068175 h 3630150"/>
              <a:gd name="connsiteX13" fmla="*/ 3686175 w 7987588"/>
              <a:gd name="connsiteY13" fmla="*/ 3125325 h 3630150"/>
              <a:gd name="connsiteX14" fmla="*/ 3686175 w 7987588"/>
              <a:gd name="connsiteY14" fmla="*/ 3125325 h 3630150"/>
              <a:gd name="connsiteX15" fmla="*/ 3867150 w 7987588"/>
              <a:gd name="connsiteY15" fmla="*/ 3049125 h 3630150"/>
              <a:gd name="connsiteX16" fmla="*/ 4048125 w 7987588"/>
              <a:gd name="connsiteY16" fmla="*/ 2477625 h 3630150"/>
              <a:gd name="connsiteX17" fmla="*/ 4262437 w 7987588"/>
              <a:gd name="connsiteY17" fmla="*/ 2096625 h 3630150"/>
              <a:gd name="connsiteX18" fmla="*/ 4443412 w 7987588"/>
              <a:gd name="connsiteY18" fmla="*/ 1544175 h 3630150"/>
              <a:gd name="connsiteX19" fmla="*/ 4657725 w 7987588"/>
              <a:gd name="connsiteY19" fmla="*/ 1382250 h 3630150"/>
              <a:gd name="connsiteX20" fmla="*/ 4810125 w 7987588"/>
              <a:gd name="connsiteY20" fmla="*/ 1196512 h 3630150"/>
              <a:gd name="connsiteX21" fmla="*/ 4981575 w 7987588"/>
              <a:gd name="connsiteY21" fmla="*/ 1234612 h 3630150"/>
              <a:gd name="connsiteX22" fmla="*/ 5162550 w 7987588"/>
              <a:gd name="connsiteY22" fmla="*/ 1139362 h 3630150"/>
              <a:gd name="connsiteX23" fmla="*/ 5362575 w 7987588"/>
              <a:gd name="connsiteY23" fmla="*/ 1191750 h 3630150"/>
              <a:gd name="connsiteX24" fmla="*/ 5705475 w 7987588"/>
              <a:gd name="connsiteY24" fmla="*/ 934575 h 3630150"/>
              <a:gd name="connsiteX25" fmla="*/ 5934075 w 7987588"/>
              <a:gd name="connsiteY25" fmla="*/ 725025 h 3630150"/>
              <a:gd name="connsiteX26" fmla="*/ 6096000 w 7987588"/>
              <a:gd name="connsiteY26" fmla="*/ 434512 h 3630150"/>
              <a:gd name="connsiteX27" fmla="*/ 6319837 w 7987588"/>
              <a:gd name="connsiteY27" fmla="*/ 696450 h 3630150"/>
              <a:gd name="connsiteX28" fmla="*/ 6481762 w 7987588"/>
              <a:gd name="connsiteY28" fmla="*/ 906000 h 3630150"/>
              <a:gd name="connsiteX29" fmla="*/ 6553200 w 7987588"/>
              <a:gd name="connsiteY29" fmla="*/ 786937 h 3630150"/>
              <a:gd name="connsiteX30" fmla="*/ 6619875 w 7987588"/>
              <a:gd name="connsiteY30" fmla="*/ 653587 h 3630150"/>
              <a:gd name="connsiteX31" fmla="*/ 6781800 w 7987588"/>
              <a:gd name="connsiteY31" fmla="*/ 467850 h 3630150"/>
              <a:gd name="connsiteX32" fmla="*/ 6919912 w 7987588"/>
              <a:gd name="connsiteY32" fmla="*/ 324975 h 3630150"/>
              <a:gd name="connsiteX33" fmla="*/ 7034212 w 7987588"/>
              <a:gd name="connsiteY33" fmla="*/ 229725 h 3630150"/>
              <a:gd name="connsiteX34" fmla="*/ 7210425 w 7987588"/>
              <a:gd name="connsiteY34" fmla="*/ 148762 h 3630150"/>
              <a:gd name="connsiteX35" fmla="*/ 7281862 w 7987588"/>
              <a:gd name="connsiteY35" fmla="*/ 77325 h 3630150"/>
              <a:gd name="connsiteX36" fmla="*/ 7358062 w 7987588"/>
              <a:gd name="connsiteY36" fmla="*/ 20175 h 3630150"/>
              <a:gd name="connsiteX37" fmla="*/ 7400925 w 7987588"/>
              <a:gd name="connsiteY37" fmla="*/ 15412 h 3630150"/>
              <a:gd name="connsiteX38" fmla="*/ 7582481 w 7987588"/>
              <a:gd name="connsiteY38" fmla="*/ 602069 h 3630150"/>
              <a:gd name="connsiteX39" fmla="*/ 7754467 w 7987588"/>
              <a:gd name="connsiteY39" fmla="*/ 13398 h 3630150"/>
              <a:gd name="connsiteX40" fmla="*/ 7987344 w 7987588"/>
              <a:gd name="connsiteY40" fmla="*/ 13350 h 3630150"/>
              <a:gd name="connsiteX41" fmla="*/ 7978306 w 7987588"/>
              <a:gd name="connsiteY41" fmla="*/ 3630150 h 3630150"/>
              <a:gd name="connsiteX42" fmla="*/ 0 w 7987588"/>
              <a:gd name="connsiteY42" fmla="*/ 3630150 h 3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987588" h="3630150">
                <a:moveTo>
                  <a:pt x="0" y="3630150"/>
                </a:moveTo>
                <a:lnTo>
                  <a:pt x="871537" y="3534900"/>
                </a:lnTo>
                <a:lnTo>
                  <a:pt x="1209675" y="3530137"/>
                </a:lnTo>
                <a:lnTo>
                  <a:pt x="1414462" y="3492037"/>
                </a:lnTo>
                <a:lnTo>
                  <a:pt x="1743075" y="3492037"/>
                </a:lnTo>
                <a:lnTo>
                  <a:pt x="1952625" y="3444412"/>
                </a:lnTo>
                <a:lnTo>
                  <a:pt x="2138362" y="3434887"/>
                </a:lnTo>
                <a:lnTo>
                  <a:pt x="2533650" y="3420600"/>
                </a:lnTo>
                <a:lnTo>
                  <a:pt x="2676525" y="3411075"/>
                </a:lnTo>
                <a:lnTo>
                  <a:pt x="2800350" y="3363450"/>
                </a:lnTo>
                <a:lnTo>
                  <a:pt x="3171825" y="3182475"/>
                </a:lnTo>
                <a:lnTo>
                  <a:pt x="3295650" y="3177712"/>
                </a:lnTo>
                <a:lnTo>
                  <a:pt x="3519487" y="3068175"/>
                </a:lnTo>
                <a:lnTo>
                  <a:pt x="3686175" y="3125325"/>
                </a:lnTo>
                <a:lnTo>
                  <a:pt x="3686175" y="3125325"/>
                </a:lnTo>
                <a:lnTo>
                  <a:pt x="3867150" y="3049125"/>
                </a:lnTo>
                <a:lnTo>
                  <a:pt x="4048125" y="2477625"/>
                </a:lnTo>
                <a:lnTo>
                  <a:pt x="4262437" y="2096625"/>
                </a:lnTo>
                <a:lnTo>
                  <a:pt x="4443412" y="1544175"/>
                </a:lnTo>
                <a:lnTo>
                  <a:pt x="4657725" y="1382250"/>
                </a:lnTo>
                <a:lnTo>
                  <a:pt x="4810125" y="1196512"/>
                </a:lnTo>
                <a:lnTo>
                  <a:pt x="4981575" y="1234612"/>
                </a:lnTo>
                <a:lnTo>
                  <a:pt x="5162550" y="1139362"/>
                </a:lnTo>
                <a:lnTo>
                  <a:pt x="5362575" y="1191750"/>
                </a:lnTo>
                <a:lnTo>
                  <a:pt x="5705475" y="934575"/>
                </a:lnTo>
                <a:lnTo>
                  <a:pt x="5934075" y="725025"/>
                </a:lnTo>
                <a:lnTo>
                  <a:pt x="6096000" y="434512"/>
                </a:lnTo>
                <a:lnTo>
                  <a:pt x="6319837" y="696450"/>
                </a:lnTo>
                <a:lnTo>
                  <a:pt x="6481762" y="906000"/>
                </a:lnTo>
                <a:lnTo>
                  <a:pt x="6553200" y="786937"/>
                </a:lnTo>
                <a:lnTo>
                  <a:pt x="6619875" y="653587"/>
                </a:lnTo>
                <a:lnTo>
                  <a:pt x="6781800" y="467850"/>
                </a:lnTo>
                <a:lnTo>
                  <a:pt x="6919912" y="324975"/>
                </a:lnTo>
                <a:lnTo>
                  <a:pt x="7034212" y="229725"/>
                </a:lnTo>
                <a:lnTo>
                  <a:pt x="7210425" y="148762"/>
                </a:lnTo>
                <a:lnTo>
                  <a:pt x="7281862" y="77325"/>
                </a:lnTo>
                <a:lnTo>
                  <a:pt x="7358062" y="20175"/>
                </a:lnTo>
                <a:lnTo>
                  <a:pt x="7400925" y="15412"/>
                </a:lnTo>
                <a:cubicBezTo>
                  <a:pt x="7400925" y="252197"/>
                  <a:pt x="7582481" y="365284"/>
                  <a:pt x="7582481" y="602069"/>
                </a:cubicBezTo>
                <a:cubicBezTo>
                  <a:pt x="7598331" y="929373"/>
                  <a:pt x="7727299" y="-2852"/>
                  <a:pt x="7754467" y="13398"/>
                </a:cubicBezTo>
                <a:cubicBezTo>
                  <a:pt x="7782064" y="-24038"/>
                  <a:pt x="7801686" y="30716"/>
                  <a:pt x="7987344" y="13350"/>
                </a:cubicBezTo>
                <a:cubicBezTo>
                  <a:pt x="7991151" y="3414993"/>
                  <a:pt x="7948838" y="654765"/>
                  <a:pt x="7978306" y="3630150"/>
                </a:cubicBezTo>
                <a:lnTo>
                  <a:pt x="0" y="3630150"/>
                </a:lnTo>
                <a:close/>
              </a:path>
            </a:pathLst>
          </a:custGeom>
          <a:solidFill>
            <a:srgbClr val="8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7" name="Freeform 16"/>
          <p:cNvSpPr/>
          <p:nvPr/>
        </p:nvSpPr>
        <p:spPr>
          <a:xfrm>
            <a:off x="1314451" y="4776788"/>
            <a:ext cx="7415432" cy="190500"/>
          </a:xfrm>
          <a:custGeom>
            <a:avLst/>
            <a:gdLst>
              <a:gd name="connsiteX0" fmla="*/ 0 w 7415213"/>
              <a:gd name="connsiteY0" fmla="*/ 190500 h 190500"/>
              <a:gd name="connsiteX1" fmla="*/ 7415213 w 7415213"/>
              <a:gd name="connsiteY1" fmla="*/ 185737 h 190500"/>
              <a:gd name="connsiteX2" fmla="*/ 7405688 w 7415213"/>
              <a:gd name="connsiteY2" fmla="*/ 9525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21928"/>
              <a:gd name="connsiteY0" fmla="*/ 190500 h 190500"/>
              <a:gd name="connsiteX1" fmla="*/ 7415213 w 7421928"/>
              <a:gd name="connsiteY1" fmla="*/ 185737 h 190500"/>
              <a:gd name="connsiteX2" fmla="*/ 7421928 w 7421928"/>
              <a:gd name="connsiteY2" fmla="*/ 9525 h 190500"/>
              <a:gd name="connsiteX3" fmla="*/ 7324725 w 7421928"/>
              <a:gd name="connsiteY3" fmla="*/ 9525 h 190500"/>
              <a:gd name="connsiteX4" fmla="*/ 7324725 w 7421928"/>
              <a:gd name="connsiteY4" fmla="*/ 9525 h 190500"/>
              <a:gd name="connsiteX5" fmla="*/ 6386513 w 7421928"/>
              <a:gd name="connsiteY5" fmla="*/ 0 h 190500"/>
              <a:gd name="connsiteX6" fmla="*/ 6386513 w 7421928"/>
              <a:gd name="connsiteY6" fmla="*/ 0 h 190500"/>
              <a:gd name="connsiteX7" fmla="*/ 6015038 w 7421928"/>
              <a:gd name="connsiteY7" fmla="*/ 9525 h 190500"/>
              <a:gd name="connsiteX8" fmla="*/ 6005513 w 7421928"/>
              <a:gd name="connsiteY8" fmla="*/ 28575 h 190500"/>
              <a:gd name="connsiteX9" fmla="*/ 5657850 w 7421928"/>
              <a:gd name="connsiteY9" fmla="*/ 23812 h 190500"/>
              <a:gd name="connsiteX10" fmla="*/ 5648325 w 7421928"/>
              <a:gd name="connsiteY10" fmla="*/ 42862 h 190500"/>
              <a:gd name="connsiteX11" fmla="*/ 5295900 w 7421928"/>
              <a:gd name="connsiteY11" fmla="*/ 47625 h 190500"/>
              <a:gd name="connsiteX12" fmla="*/ 5281613 w 7421928"/>
              <a:gd name="connsiteY12" fmla="*/ 19050 h 190500"/>
              <a:gd name="connsiteX13" fmla="*/ 5114925 w 7421928"/>
              <a:gd name="connsiteY13" fmla="*/ 23812 h 190500"/>
              <a:gd name="connsiteX14" fmla="*/ 5095875 w 7421928"/>
              <a:gd name="connsiteY14" fmla="*/ 47625 h 190500"/>
              <a:gd name="connsiteX15" fmla="*/ 4552950 w 7421928"/>
              <a:gd name="connsiteY15" fmla="*/ 33337 h 190500"/>
              <a:gd name="connsiteX16" fmla="*/ 4543425 w 7421928"/>
              <a:gd name="connsiteY16" fmla="*/ 61912 h 190500"/>
              <a:gd name="connsiteX17" fmla="*/ 4162425 w 7421928"/>
              <a:gd name="connsiteY17" fmla="*/ 61912 h 190500"/>
              <a:gd name="connsiteX18" fmla="*/ 4157663 w 7421928"/>
              <a:gd name="connsiteY18" fmla="*/ 85725 h 190500"/>
              <a:gd name="connsiteX19" fmla="*/ 3643313 w 7421928"/>
              <a:gd name="connsiteY19" fmla="*/ 76200 h 190500"/>
              <a:gd name="connsiteX20" fmla="*/ 3619500 w 7421928"/>
              <a:gd name="connsiteY20" fmla="*/ 95250 h 190500"/>
              <a:gd name="connsiteX21" fmla="*/ 2886075 w 7421928"/>
              <a:gd name="connsiteY21" fmla="*/ 95250 h 190500"/>
              <a:gd name="connsiteX22" fmla="*/ 2886075 w 7421928"/>
              <a:gd name="connsiteY22" fmla="*/ 95250 h 190500"/>
              <a:gd name="connsiteX23" fmla="*/ 2328863 w 7421928"/>
              <a:gd name="connsiteY23" fmla="*/ 109537 h 190500"/>
              <a:gd name="connsiteX24" fmla="*/ 2281238 w 7421928"/>
              <a:gd name="connsiteY24" fmla="*/ 128587 h 190500"/>
              <a:gd name="connsiteX25" fmla="*/ 1790700 w 7421928"/>
              <a:gd name="connsiteY25" fmla="*/ 128587 h 190500"/>
              <a:gd name="connsiteX26" fmla="*/ 1771650 w 7421928"/>
              <a:gd name="connsiteY26" fmla="*/ 142875 h 190500"/>
              <a:gd name="connsiteX27" fmla="*/ 1042988 w 7421928"/>
              <a:gd name="connsiteY27" fmla="*/ 147637 h 190500"/>
              <a:gd name="connsiteX28" fmla="*/ 1023938 w 7421928"/>
              <a:gd name="connsiteY28" fmla="*/ 166687 h 190500"/>
              <a:gd name="connsiteX29" fmla="*/ 490538 w 7421928"/>
              <a:gd name="connsiteY29" fmla="*/ 171450 h 190500"/>
              <a:gd name="connsiteX30" fmla="*/ 0 w 7421928"/>
              <a:gd name="connsiteY30" fmla="*/ 190500 h 190500"/>
              <a:gd name="connsiteX0" fmla="*/ 0 w 7415213"/>
              <a:gd name="connsiteY0" fmla="*/ 190500 h 190500"/>
              <a:gd name="connsiteX1" fmla="*/ 7415213 w 7415213"/>
              <a:gd name="connsiteY1" fmla="*/ 185737 h 190500"/>
              <a:gd name="connsiteX2" fmla="*/ 7402440 w 7415213"/>
              <a:gd name="connsiteY2" fmla="*/ 12773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15432"/>
              <a:gd name="connsiteY0" fmla="*/ 190500 h 190500"/>
              <a:gd name="connsiteX1" fmla="*/ 7415213 w 7415432"/>
              <a:gd name="connsiteY1" fmla="*/ 185737 h 190500"/>
              <a:gd name="connsiteX2" fmla="*/ 7415432 w 7415432"/>
              <a:gd name="connsiteY2" fmla="*/ 12773 h 190500"/>
              <a:gd name="connsiteX3" fmla="*/ 7324725 w 7415432"/>
              <a:gd name="connsiteY3" fmla="*/ 9525 h 190500"/>
              <a:gd name="connsiteX4" fmla="*/ 7324725 w 7415432"/>
              <a:gd name="connsiteY4" fmla="*/ 9525 h 190500"/>
              <a:gd name="connsiteX5" fmla="*/ 6386513 w 7415432"/>
              <a:gd name="connsiteY5" fmla="*/ 0 h 190500"/>
              <a:gd name="connsiteX6" fmla="*/ 6386513 w 7415432"/>
              <a:gd name="connsiteY6" fmla="*/ 0 h 190500"/>
              <a:gd name="connsiteX7" fmla="*/ 6015038 w 7415432"/>
              <a:gd name="connsiteY7" fmla="*/ 9525 h 190500"/>
              <a:gd name="connsiteX8" fmla="*/ 6005513 w 7415432"/>
              <a:gd name="connsiteY8" fmla="*/ 28575 h 190500"/>
              <a:gd name="connsiteX9" fmla="*/ 5657850 w 7415432"/>
              <a:gd name="connsiteY9" fmla="*/ 23812 h 190500"/>
              <a:gd name="connsiteX10" fmla="*/ 5648325 w 7415432"/>
              <a:gd name="connsiteY10" fmla="*/ 42862 h 190500"/>
              <a:gd name="connsiteX11" fmla="*/ 5295900 w 7415432"/>
              <a:gd name="connsiteY11" fmla="*/ 47625 h 190500"/>
              <a:gd name="connsiteX12" fmla="*/ 5281613 w 7415432"/>
              <a:gd name="connsiteY12" fmla="*/ 19050 h 190500"/>
              <a:gd name="connsiteX13" fmla="*/ 5114925 w 7415432"/>
              <a:gd name="connsiteY13" fmla="*/ 23812 h 190500"/>
              <a:gd name="connsiteX14" fmla="*/ 5095875 w 7415432"/>
              <a:gd name="connsiteY14" fmla="*/ 47625 h 190500"/>
              <a:gd name="connsiteX15" fmla="*/ 4552950 w 7415432"/>
              <a:gd name="connsiteY15" fmla="*/ 33337 h 190500"/>
              <a:gd name="connsiteX16" fmla="*/ 4543425 w 7415432"/>
              <a:gd name="connsiteY16" fmla="*/ 61912 h 190500"/>
              <a:gd name="connsiteX17" fmla="*/ 4162425 w 7415432"/>
              <a:gd name="connsiteY17" fmla="*/ 61912 h 190500"/>
              <a:gd name="connsiteX18" fmla="*/ 4157663 w 7415432"/>
              <a:gd name="connsiteY18" fmla="*/ 85725 h 190500"/>
              <a:gd name="connsiteX19" fmla="*/ 3643313 w 7415432"/>
              <a:gd name="connsiteY19" fmla="*/ 76200 h 190500"/>
              <a:gd name="connsiteX20" fmla="*/ 3619500 w 7415432"/>
              <a:gd name="connsiteY20" fmla="*/ 95250 h 190500"/>
              <a:gd name="connsiteX21" fmla="*/ 2886075 w 7415432"/>
              <a:gd name="connsiteY21" fmla="*/ 95250 h 190500"/>
              <a:gd name="connsiteX22" fmla="*/ 2886075 w 7415432"/>
              <a:gd name="connsiteY22" fmla="*/ 95250 h 190500"/>
              <a:gd name="connsiteX23" fmla="*/ 2328863 w 7415432"/>
              <a:gd name="connsiteY23" fmla="*/ 109537 h 190500"/>
              <a:gd name="connsiteX24" fmla="*/ 2281238 w 7415432"/>
              <a:gd name="connsiteY24" fmla="*/ 128587 h 190500"/>
              <a:gd name="connsiteX25" fmla="*/ 1790700 w 7415432"/>
              <a:gd name="connsiteY25" fmla="*/ 128587 h 190500"/>
              <a:gd name="connsiteX26" fmla="*/ 1771650 w 7415432"/>
              <a:gd name="connsiteY26" fmla="*/ 142875 h 190500"/>
              <a:gd name="connsiteX27" fmla="*/ 1042988 w 7415432"/>
              <a:gd name="connsiteY27" fmla="*/ 147637 h 190500"/>
              <a:gd name="connsiteX28" fmla="*/ 1023938 w 7415432"/>
              <a:gd name="connsiteY28" fmla="*/ 166687 h 190500"/>
              <a:gd name="connsiteX29" fmla="*/ 490538 w 7415432"/>
              <a:gd name="connsiteY29" fmla="*/ 171450 h 190500"/>
              <a:gd name="connsiteX30" fmla="*/ 0 w 7415432"/>
              <a:gd name="connsiteY30"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415432" h="190500">
                <a:moveTo>
                  <a:pt x="0" y="190500"/>
                </a:moveTo>
                <a:lnTo>
                  <a:pt x="7415213" y="185737"/>
                </a:lnTo>
                <a:lnTo>
                  <a:pt x="7415432" y="12773"/>
                </a:lnTo>
                <a:lnTo>
                  <a:pt x="7324725" y="9525"/>
                </a:lnTo>
                <a:lnTo>
                  <a:pt x="7324725" y="9525"/>
                </a:lnTo>
                <a:lnTo>
                  <a:pt x="6386513" y="0"/>
                </a:lnTo>
                <a:lnTo>
                  <a:pt x="6386513" y="0"/>
                </a:lnTo>
                <a:lnTo>
                  <a:pt x="6015038" y="9525"/>
                </a:lnTo>
                <a:lnTo>
                  <a:pt x="6005513" y="28575"/>
                </a:lnTo>
                <a:lnTo>
                  <a:pt x="5657850" y="23812"/>
                </a:lnTo>
                <a:lnTo>
                  <a:pt x="5648325" y="42862"/>
                </a:lnTo>
                <a:lnTo>
                  <a:pt x="5295900" y="47625"/>
                </a:lnTo>
                <a:lnTo>
                  <a:pt x="5281613" y="19050"/>
                </a:lnTo>
                <a:lnTo>
                  <a:pt x="5114925" y="23812"/>
                </a:lnTo>
                <a:lnTo>
                  <a:pt x="5095875" y="47625"/>
                </a:lnTo>
                <a:lnTo>
                  <a:pt x="4552950" y="33337"/>
                </a:lnTo>
                <a:lnTo>
                  <a:pt x="4543425" y="61912"/>
                </a:lnTo>
                <a:lnTo>
                  <a:pt x="4162425" y="61912"/>
                </a:lnTo>
                <a:lnTo>
                  <a:pt x="4157663" y="85725"/>
                </a:lnTo>
                <a:lnTo>
                  <a:pt x="3643313" y="76200"/>
                </a:lnTo>
                <a:lnTo>
                  <a:pt x="3619500" y="95250"/>
                </a:lnTo>
                <a:lnTo>
                  <a:pt x="2886075" y="95250"/>
                </a:lnTo>
                <a:lnTo>
                  <a:pt x="2886075" y="95250"/>
                </a:lnTo>
                <a:lnTo>
                  <a:pt x="2328863" y="109537"/>
                </a:lnTo>
                <a:lnTo>
                  <a:pt x="2281238" y="128587"/>
                </a:lnTo>
                <a:lnTo>
                  <a:pt x="1790700" y="128587"/>
                </a:lnTo>
                <a:lnTo>
                  <a:pt x="1771650" y="142875"/>
                </a:lnTo>
                <a:lnTo>
                  <a:pt x="1042988" y="147637"/>
                </a:lnTo>
                <a:lnTo>
                  <a:pt x="1023938" y="166687"/>
                </a:lnTo>
                <a:lnTo>
                  <a:pt x="490538" y="171450"/>
                </a:lnTo>
                <a:lnTo>
                  <a:pt x="0" y="190500"/>
                </a:lnTo>
                <a:close/>
              </a:path>
            </a:pathLst>
          </a:custGeom>
          <a:solidFill>
            <a:srgbClr val="005148"/>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546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Hospital Billing and Administration</a:t>
            </a:r>
            <a:endParaRPr lang="en-US" sz="2800" dirty="0"/>
          </a:p>
        </p:txBody>
      </p:sp>
      <p:sp>
        <p:nvSpPr>
          <p:cNvPr id="4" name="TextBox 3"/>
          <p:cNvSpPr txBox="1"/>
          <p:nvPr/>
        </p:nvSpPr>
        <p:spPr>
          <a:xfrm>
            <a:off x="-1" y="2177078"/>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2027303011"/>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905191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Physicians’ Billing and Office Expenses</a:t>
            </a:r>
            <a:endParaRPr lang="en-US" sz="2800" dirty="0"/>
          </a:p>
        </p:txBody>
      </p:sp>
      <p:sp>
        <p:nvSpPr>
          <p:cNvPr id="4" name="TextBox 3"/>
          <p:cNvSpPr txBox="1"/>
          <p:nvPr/>
        </p:nvSpPr>
        <p:spPr>
          <a:xfrm>
            <a:off x="-1" y="2177078"/>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4094348696"/>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384668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Overall Administrative Costs</a:t>
            </a:r>
            <a:endParaRPr lang="en-US" sz="2800" dirty="0"/>
          </a:p>
        </p:txBody>
      </p:sp>
      <p:sp>
        <p:nvSpPr>
          <p:cNvPr id="4" name="TextBox 3"/>
          <p:cNvSpPr txBox="1"/>
          <p:nvPr/>
        </p:nvSpPr>
        <p:spPr>
          <a:xfrm>
            <a:off x="0" y="1731767"/>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3572801381"/>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389976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Failure of ACO Demo Projects</a:t>
            </a:r>
            <a:endParaRPr lang="en-US" sz="4400" dirty="0"/>
          </a:p>
        </p:txBody>
      </p:sp>
      <p:sp>
        <p:nvSpPr>
          <p:cNvPr id="4" name="Content Placeholder 3"/>
          <p:cNvSpPr>
            <a:spLocks noGrp="1"/>
          </p:cNvSpPr>
          <p:nvPr>
            <p:ph idx="1"/>
          </p:nvPr>
        </p:nvSpPr>
        <p:spPr>
          <a:solidFill>
            <a:schemeClr val="accent1">
              <a:lumMod val="20000"/>
              <a:lumOff val="80000"/>
            </a:schemeClr>
          </a:solidFill>
        </p:spPr>
        <p:txBody>
          <a:bodyPr>
            <a:normAutofit fontScale="62500" lnSpcReduction="20000"/>
          </a:bodyPr>
          <a:lstStyle/>
          <a:p>
            <a:pPr marL="0" indent="0">
              <a:spcAft>
                <a:spcPts val="600"/>
              </a:spcAft>
              <a:buNone/>
            </a:pPr>
            <a:r>
              <a:rPr lang="en-US" sz="4500" dirty="0" smtClean="0"/>
              <a:t>CMS Report on Pilot ACOs so far – </a:t>
            </a:r>
          </a:p>
          <a:p>
            <a:pPr marL="274320" lvl="1" indent="0">
              <a:spcAft>
                <a:spcPts val="600"/>
              </a:spcAft>
              <a:buNone/>
            </a:pPr>
            <a:r>
              <a:rPr lang="en-US" sz="3500" dirty="0" smtClean="0"/>
              <a:t>Only 29 of 114 ACOs </a:t>
            </a:r>
            <a:r>
              <a:rPr lang="en-US" sz="3500" dirty="0"/>
              <a:t>s</a:t>
            </a:r>
            <a:r>
              <a:rPr lang="en-US" sz="3500" dirty="0" smtClean="0"/>
              <a:t>aved enough for shared savings</a:t>
            </a:r>
          </a:p>
          <a:p>
            <a:pPr marL="274320" lvl="1" indent="0">
              <a:spcAft>
                <a:spcPts val="600"/>
              </a:spcAft>
              <a:buNone/>
            </a:pPr>
            <a:r>
              <a:rPr lang="en-US" sz="3500" dirty="0" smtClean="0"/>
              <a:t>9 of 23 “Pioneer” ACOs (more risk) lowered Medicare spending, </a:t>
            </a:r>
            <a:r>
              <a:rPr lang="en-US" sz="3500" u="sng" dirty="0" smtClean="0"/>
              <a:t>but</a:t>
            </a:r>
            <a:r>
              <a:rPr lang="en-US" sz="3500" dirty="0" smtClean="0"/>
              <a:t> savings were offset by administrative costs</a:t>
            </a:r>
          </a:p>
          <a:p>
            <a:pPr marL="274320" lvl="1" indent="0">
              <a:buNone/>
            </a:pPr>
            <a:endParaRPr lang="en-US" sz="2200" dirty="0" smtClean="0"/>
          </a:p>
          <a:p>
            <a:r>
              <a:rPr lang="en-US" sz="4500" dirty="0" smtClean="0"/>
              <a:t>Savings on Medicare spending-    -  0.5%</a:t>
            </a:r>
          </a:p>
          <a:p>
            <a:r>
              <a:rPr lang="en-US" sz="4500" dirty="0" smtClean="0"/>
              <a:t>Increased administrative cost-      + 1-2%</a:t>
            </a:r>
          </a:p>
          <a:p>
            <a:endParaRPr lang="en-US" sz="3800" dirty="0"/>
          </a:p>
          <a:p>
            <a:pPr marL="0" indent="0">
              <a:buNone/>
            </a:pPr>
            <a:r>
              <a:rPr lang="en-US" sz="4500" dirty="0" smtClean="0">
                <a:solidFill>
                  <a:schemeClr val="tx2"/>
                </a:solidFill>
              </a:rPr>
              <a:t>Net cost </a:t>
            </a:r>
            <a:r>
              <a:rPr lang="en-US" sz="4500" i="1" u="sng" dirty="0" smtClean="0">
                <a:solidFill>
                  <a:schemeClr val="tx2"/>
                </a:solidFill>
              </a:rPr>
              <a:t>increase</a:t>
            </a:r>
            <a:r>
              <a:rPr lang="en-US" sz="4500" dirty="0" smtClean="0"/>
              <a:t> -                    + 0.5-1.5%</a:t>
            </a:r>
          </a:p>
          <a:p>
            <a:endParaRPr lang="en-US" sz="4000" dirty="0"/>
          </a:p>
          <a:p>
            <a:endParaRPr lang="en-US" sz="3200" dirty="0" smtClean="0"/>
          </a:p>
          <a:p>
            <a:pPr marL="0" indent="0" algn="r">
              <a:buNone/>
            </a:pPr>
            <a:r>
              <a:rPr lang="en-US" sz="3600" dirty="0"/>
              <a:t> </a:t>
            </a:r>
            <a:r>
              <a:rPr lang="en-US" sz="2000" dirty="0" smtClean="0"/>
              <a:t>Medicare </a:t>
            </a:r>
            <a:r>
              <a:rPr lang="en-US" sz="2000" dirty="0"/>
              <a:t>Payment Advisory Commission, Nov </a:t>
            </a:r>
            <a:r>
              <a:rPr lang="en-US" sz="2000" dirty="0" smtClean="0"/>
              <a:t>2013</a:t>
            </a:r>
            <a:endParaRPr lang="en-US" sz="2000" dirty="0"/>
          </a:p>
          <a:p>
            <a:endParaRPr lang="en-US" sz="3200" dirty="0"/>
          </a:p>
        </p:txBody>
      </p:sp>
    </p:spTree>
    <p:extLst>
      <p:ext uri="{BB962C8B-B14F-4D97-AF65-F5344CB8AC3E}">
        <p14:creationId xmlns:p14="http://schemas.microsoft.com/office/powerpoint/2010/main" val="296089703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54919"/>
          </a:xfrm>
        </p:spPr>
        <p:txBody>
          <a:bodyPr/>
          <a:lstStyle/>
          <a:p>
            <a:r>
              <a:rPr lang="en-US" dirty="0" smtClean="0"/>
              <a:t>ACO Model Can’t Work</a:t>
            </a:r>
            <a:endParaRPr lang="en-US" dirty="0"/>
          </a:p>
        </p:txBody>
      </p:sp>
      <p:sp>
        <p:nvSpPr>
          <p:cNvPr id="3" name="Content Placeholder 2"/>
          <p:cNvSpPr>
            <a:spLocks noGrp="1"/>
          </p:cNvSpPr>
          <p:nvPr>
            <p:ph idx="1"/>
          </p:nvPr>
        </p:nvSpPr>
        <p:spPr>
          <a:xfrm>
            <a:off x="457200" y="1417151"/>
            <a:ext cx="8229600" cy="5059849"/>
          </a:xfrm>
          <a:solidFill>
            <a:schemeClr val="accent1">
              <a:lumMod val="20000"/>
              <a:lumOff val="80000"/>
            </a:schemeClr>
          </a:solidFill>
        </p:spPr>
        <p:txBody>
          <a:bodyPr>
            <a:normAutofit/>
          </a:bodyPr>
          <a:lstStyle/>
          <a:p>
            <a:r>
              <a:rPr lang="en-US" sz="2800" dirty="0"/>
              <a:t>Few primary care practices have enough patients for statistically valid quality and cost metrics. </a:t>
            </a:r>
            <a:r>
              <a:rPr lang="en-US" sz="1800" dirty="0"/>
              <a:t>(JAMA 12-09-09)</a:t>
            </a:r>
          </a:p>
          <a:p>
            <a:r>
              <a:rPr lang="en-US" sz="2800" dirty="0" err="1" smtClean="0"/>
              <a:t>Multipayer</a:t>
            </a:r>
            <a:r>
              <a:rPr lang="en-US" sz="2800" dirty="0" smtClean="0"/>
              <a:t>, </a:t>
            </a:r>
            <a:r>
              <a:rPr lang="en-US" sz="2800" dirty="0"/>
              <a:t>certified “Medical Homes” failed to improve quality, utilization, or cost. </a:t>
            </a:r>
            <a:r>
              <a:rPr lang="en-US" sz="1800" dirty="0"/>
              <a:t>(JAMA 02-26-14)</a:t>
            </a:r>
          </a:p>
          <a:p>
            <a:r>
              <a:rPr lang="en-US" sz="2800" dirty="0" smtClean="0"/>
              <a:t>2/3 ACO </a:t>
            </a:r>
            <a:r>
              <a:rPr lang="en-US" sz="2800" dirty="0" err="1" smtClean="0"/>
              <a:t>pts</a:t>
            </a:r>
            <a:r>
              <a:rPr lang="en-US" sz="2800" dirty="0" smtClean="0"/>
              <a:t> got specialty care outside ACO, especially sicker, high-cost patients. </a:t>
            </a:r>
            <a:r>
              <a:rPr lang="en-US" dirty="0" smtClean="0"/>
              <a:t>(</a:t>
            </a:r>
            <a:r>
              <a:rPr lang="en-US" sz="1800" dirty="0" smtClean="0"/>
              <a:t>JAMA IM 04-17-14)</a:t>
            </a:r>
          </a:p>
          <a:p>
            <a:r>
              <a:rPr lang="en-US" sz="2800" dirty="0" smtClean="0"/>
              <a:t>Most ACO incentive payments will go to “free riders” already providing cost-effective care, so savings cannot exceed costs. </a:t>
            </a:r>
            <a:r>
              <a:rPr lang="en-US" sz="1800" dirty="0" smtClean="0"/>
              <a:t>(Nat’l Bureau of Economic Research, April 2014)</a:t>
            </a:r>
            <a:endParaRPr lang="en-US" sz="1800" dirty="0"/>
          </a:p>
        </p:txBody>
      </p:sp>
    </p:spTree>
    <p:extLst>
      <p:ext uri="{BB962C8B-B14F-4D97-AF65-F5344CB8AC3E}">
        <p14:creationId xmlns:p14="http://schemas.microsoft.com/office/powerpoint/2010/main" val="204740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Managed Care and Mental Health</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r>
              <a:rPr lang="en-US" sz="2800" dirty="0" smtClean="0"/>
              <a:t>Managed care burdens worst for psychiatry</a:t>
            </a:r>
          </a:p>
          <a:p>
            <a:r>
              <a:rPr lang="en-US" sz="2800" dirty="0" smtClean="0"/>
              <a:t>Medicaid managed care worst of all</a:t>
            </a:r>
          </a:p>
          <a:p>
            <a:r>
              <a:rPr lang="en-US" sz="2800" dirty="0" smtClean="0"/>
              <a:t>Drastic decline in psychiatrists participating in Medicaid</a:t>
            </a:r>
          </a:p>
          <a:p>
            <a:r>
              <a:rPr lang="en-US" sz="2800" dirty="0"/>
              <a:t>Drastic decline in access for Seriously Mentally </a:t>
            </a:r>
            <a:r>
              <a:rPr lang="en-US" sz="2800" dirty="0" smtClean="0"/>
              <a:t>Ill</a:t>
            </a:r>
          </a:p>
          <a:p>
            <a:r>
              <a:rPr lang="en-US" sz="2800" dirty="0" smtClean="0"/>
              <a:t>Hawaii – 30% increase in MH ER &amp; Hospital cost in 4 years since conversion to Managed Care</a:t>
            </a:r>
            <a:endParaRPr lang="en-US" sz="2800" dirty="0"/>
          </a:p>
          <a:p>
            <a:endParaRPr lang="en-US" sz="2800" dirty="0" smtClean="0"/>
          </a:p>
          <a:p>
            <a:pPr>
              <a:spcAft>
                <a:spcPts val="1200"/>
              </a:spcAft>
            </a:pPr>
            <a:r>
              <a:rPr lang="en-US" sz="2800" dirty="0" smtClean="0"/>
              <a:t>US - Psychiatrists</a:t>
            </a:r>
            <a:r>
              <a:rPr lang="en-US" sz="2800" dirty="0"/>
              <a:t>’ Medicaid acceptance rates in 2009-2010 were </a:t>
            </a:r>
            <a:r>
              <a:rPr lang="en-US" sz="2800" dirty="0" smtClean="0"/>
              <a:t>. . . </a:t>
            </a:r>
            <a:r>
              <a:rPr lang="en-US" sz="2800" dirty="0"/>
              <a:t>lower </a:t>
            </a:r>
            <a:r>
              <a:rPr lang="en-US" sz="2800" dirty="0" smtClean="0"/>
              <a:t>than those </a:t>
            </a:r>
            <a:r>
              <a:rPr lang="en-US" sz="2800" dirty="0"/>
              <a:t>for other physicians (43.1% </a:t>
            </a:r>
            <a:r>
              <a:rPr lang="en-US" sz="2800" dirty="0" err="1" smtClean="0"/>
              <a:t>vs</a:t>
            </a:r>
            <a:r>
              <a:rPr lang="en-US" sz="2800" dirty="0" smtClean="0"/>
              <a:t> </a:t>
            </a:r>
            <a:r>
              <a:rPr lang="en-US" sz="2800" dirty="0"/>
              <a:t>73.0</a:t>
            </a:r>
            <a:r>
              <a:rPr lang="en-US" sz="2800" dirty="0" smtClean="0"/>
              <a:t>%; </a:t>
            </a:r>
            <a:r>
              <a:rPr lang="en-US" sz="2800" i="1" dirty="0"/>
              <a:t>P </a:t>
            </a:r>
            <a:r>
              <a:rPr lang="en-US" sz="2800" dirty="0"/>
              <a:t>&lt; .001</a:t>
            </a:r>
            <a:r>
              <a:rPr lang="en-US" sz="2800" dirty="0" smtClean="0"/>
              <a:t>)</a:t>
            </a:r>
            <a:endParaRPr lang="en-US" dirty="0"/>
          </a:p>
          <a:p>
            <a:pPr marL="0" indent="0" algn="r">
              <a:spcAft>
                <a:spcPts val="1200"/>
              </a:spcAft>
              <a:buNone/>
            </a:pPr>
            <a:r>
              <a:rPr lang="en-US" sz="2000" i="1" dirty="0"/>
              <a:t>JAMA Psychiatry</a:t>
            </a:r>
            <a:r>
              <a:rPr lang="en-US" sz="2000" dirty="0"/>
              <a:t>. doi:10.1001/jamapsychiatry.</a:t>
            </a:r>
            <a:r>
              <a:rPr lang="en-US" sz="2000" dirty="0" smtClean="0"/>
              <a:t>2013.2862, Published </a:t>
            </a:r>
            <a:r>
              <a:rPr lang="en-US" sz="2000" dirty="0"/>
              <a:t>online December 11, 2013.</a:t>
            </a:r>
          </a:p>
        </p:txBody>
      </p:sp>
    </p:spTree>
    <p:extLst>
      <p:ext uri="{BB962C8B-B14F-4D97-AF65-F5344CB8AC3E}">
        <p14:creationId xmlns:p14="http://schemas.microsoft.com/office/powerpoint/2010/main" val="70033084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7974"/>
            <a:ext cx="8229600" cy="1922043"/>
          </a:xfrm>
          <a:solidFill>
            <a:schemeClr val="accent1">
              <a:lumMod val="20000"/>
              <a:lumOff val="80000"/>
            </a:schemeClr>
          </a:solidFill>
        </p:spPr>
        <p:txBody>
          <a:bodyPr/>
          <a:lstStyle/>
          <a:p>
            <a:r>
              <a:rPr lang="en-US" dirty="0" smtClean="0"/>
              <a:t>Can the Affordable Care Act </a:t>
            </a:r>
            <a:r>
              <a:rPr lang="en-US" dirty="0"/>
              <a:t>w</a:t>
            </a:r>
            <a:r>
              <a:rPr lang="en-US" dirty="0" smtClean="0"/>
              <a:t>ork?</a:t>
            </a:r>
            <a:endParaRPr lang="en-US" dirty="0"/>
          </a:p>
        </p:txBody>
      </p:sp>
    </p:spTree>
    <p:extLst>
      <p:ext uri="{BB962C8B-B14F-4D97-AF65-F5344CB8AC3E}">
        <p14:creationId xmlns:p14="http://schemas.microsoft.com/office/powerpoint/2010/main" val="314753217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23414"/>
          </a:xfrm>
        </p:spPr>
        <p:txBody>
          <a:bodyPr>
            <a:normAutofit/>
          </a:bodyPr>
          <a:lstStyle/>
          <a:p>
            <a:r>
              <a:rPr lang="en-US" dirty="0" smtClean="0"/>
              <a:t>ACA Fails for Sick People</a:t>
            </a:r>
            <a:endParaRPr lang="en-US" dirty="0"/>
          </a:p>
        </p:txBody>
      </p:sp>
      <p:sp>
        <p:nvSpPr>
          <p:cNvPr id="3" name="Content Placeholder 2"/>
          <p:cNvSpPr>
            <a:spLocks noGrp="1"/>
          </p:cNvSpPr>
          <p:nvPr>
            <p:ph idx="1"/>
          </p:nvPr>
        </p:nvSpPr>
        <p:spPr>
          <a:xfrm>
            <a:off x="457200" y="1356814"/>
            <a:ext cx="8229600" cy="5120186"/>
          </a:xfrm>
          <a:solidFill>
            <a:schemeClr val="accent1">
              <a:lumMod val="20000"/>
              <a:lumOff val="80000"/>
            </a:schemeClr>
          </a:solidFill>
        </p:spPr>
        <p:txBody>
          <a:bodyPr>
            <a:normAutofit lnSpcReduction="10000"/>
          </a:bodyPr>
          <a:lstStyle/>
          <a:p>
            <a:r>
              <a:rPr lang="en-US" sz="3600" i="1" dirty="0" smtClean="0">
                <a:solidFill>
                  <a:schemeClr val="tx2"/>
                </a:solidFill>
              </a:rPr>
              <a:t>Website rollout complications </a:t>
            </a:r>
          </a:p>
          <a:p>
            <a:r>
              <a:rPr lang="en-US" sz="3600" i="1" dirty="0" smtClean="0">
                <a:solidFill>
                  <a:srgbClr val="D2533C"/>
                </a:solidFill>
              </a:rPr>
              <a:t>Low value plans </a:t>
            </a:r>
            <a:r>
              <a:rPr lang="en-US" sz="3600" dirty="0" smtClean="0"/>
              <a:t>(bronze, silver)</a:t>
            </a:r>
          </a:p>
          <a:p>
            <a:pPr lvl="1"/>
            <a:r>
              <a:rPr lang="en-US" sz="3200" dirty="0" smtClean="0"/>
              <a:t>Deter needed care</a:t>
            </a:r>
          </a:p>
          <a:p>
            <a:pPr lvl="1">
              <a:lnSpc>
                <a:spcPct val="110000"/>
              </a:lnSpc>
              <a:spcAft>
                <a:spcPts val="600"/>
              </a:spcAft>
            </a:pPr>
            <a:r>
              <a:rPr lang="en-US" sz="3200" dirty="0"/>
              <a:t>F</a:t>
            </a:r>
            <a:r>
              <a:rPr lang="en-US" sz="3200" dirty="0" smtClean="0"/>
              <a:t>or </a:t>
            </a:r>
            <a:r>
              <a:rPr lang="en-US" sz="3200" dirty="0"/>
              <a:t>individual making only $</a:t>
            </a:r>
            <a:r>
              <a:rPr lang="en-US" sz="3200" dirty="0" smtClean="0"/>
              <a:t>25,000 (max subsidies), &gt; $7,500/</a:t>
            </a:r>
            <a:r>
              <a:rPr lang="en-US" sz="3200" dirty="0" err="1" smtClean="0"/>
              <a:t>yr</a:t>
            </a:r>
            <a:r>
              <a:rPr lang="en-US" sz="3200" dirty="0" smtClean="0"/>
              <a:t> in premiums, deductibles, &amp; co-pays !!!</a:t>
            </a:r>
          </a:p>
          <a:p>
            <a:r>
              <a:rPr lang="en-US" sz="3600" i="1" dirty="0" smtClean="0">
                <a:solidFill>
                  <a:srgbClr val="D2533C"/>
                </a:solidFill>
              </a:rPr>
              <a:t>Access </a:t>
            </a:r>
            <a:r>
              <a:rPr lang="en-US" sz="3600" i="1" dirty="0">
                <a:solidFill>
                  <a:srgbClr val="D2533C"/>
                </a:solidFill>
              </a:rPr>
              <a:t>problems</a:t>
            </a:r>
            <a:r>
              <a:rPr lang="en-US" sz="3600" i="1" dirty="0"/>
              <a:t>:</a:t>
            </a:r>
            <a:r>
              <a:rPr lang="en-US" sz="3600" dirty="0"/>
              <a:t> </a:t>
            </a:r>
            <a:endParaRPr lang="en-US" sz="3600" dirty="0" smtClean="0"/>
          </a:p>
          <a:p>
            <a:pPr lvl="1"/>
            <a:r>
              <a:rPr lang="en-US" sz="3200" dirty="0" smtClean="0"/>
              <a:t>MD </a:t>
            </a:r>
            <a:r>
              <a:rPr lang="en-US" sz="3200" dirty="0"/>
              <a:t>shortage, narrow &amp; ghost </a:t>
            </a:r>
            <a:r>
              <a:rPr lang="en-US" sz="3200" dirty="0" smtClean="0"/>
              <a:t>networks, dysfunctional Medicaid</a:t>
            </a:r>
          </a:p>
        </p:txBody>
      </p:sp>
    </p:spTree>
    <p:extLst>
      <p:ext uri="{BB962C8B-B14F-4D97-AF65-F5344CB8AC3E}">
        <p14:creationId xmlns:p14="http://schemas.microsoft.com/office/powerpoint/2010/main" val="3291296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rial" charset="0"/>
              </a:rPr>
              <a:t>The Affordable Care Act</a:t>
            </a:r>
            <a:r>
              <a:rPr lang="en-US" sz="4400" dirty="0" smtClean="0">
                <a:latin typeface="Arial" charset="0"/>
              </a:rPr>
              <a:t>:</a:t>
            </a:r>
            <a:endParaRPr lang="en-US" sz="4400"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3200" dirty="0">
                <a:latin typeface="Arial" charset="0"/>
              </a:rPr>
              <a:t>Attributes excess cost to “too much care</a:t>
            </a:r>
            <a:r>
              <a:rPr lang="en-US" sz="3200" dirty="0" smtClean="0">
                <a:latin typeface="Arial" charset="0"/>
              </a:rPr>
              <a:t>”</a:t>
            </a:r>
          </a:p>
          <a:p>
            <a:r>
              <a:rPr lang="en-US" sz="3200" dirty="0" smtClean="0">
                <a:latin typeface="Arial" charset="0"/>
              </a:rPr>
              <a:t>Blames </a:t>
            </a:r>
            <a:r>
              <a:rPr lang="en-US" sz="3200" dirty="0">
                <a:latin typeface="Arial" charset="0"/>
              </a:rPr>
              <a:t>fee-for-service causing excessive “volume” of </a:t>
            </a:r>
            <a:r>
              <a:rPr lang="en-US" sz="3200" dirty="0" smtClean="0">
                <a:latin typeface="Arial" charset="0"/>
              </a:rPr>
              <a:t>services</a:t>
            </a:r>
          </a:p>
          <a:p>
            <a:r>
              <a:rPr lang="en-US" sz="3200" dirty="0">
                <a:latin typeface="Arial" charset="0"/>
              </a:rPr>
              <a:t>Financial </a:t>
            </a:r>
            <a:r>
              <a:rPr lang="en-US" sz="3200" dirty="0" smtClean="0">
                <a:latin typeface="Arial" charset="0"/>
              </a:rPr>
              <a:t>incentives for doctors and hospitals </a:t>
            </a:r>
            <a:r>
              <a:rPr lang="en-US" sz="3200" dirty="0">
                <a:latin typeface="Arial" charset="0"/>
              </a:rPr>
              <a:t>to deliver less </a:t>
            </a:r>
            <a:r>
              <a:rPr lang="en-US" sz="3200" dirty="0" smtClean="0">
                <a:latin typeface="Arial" charset="0"/>
              </a:rPr>
              <a:t>care</a:t>
            </a:r>
          </a:p>
          <a:p>
            <a:r>
              <a:rPr lang="en-US" sz="3200" dirty="0" smtClean="0">
                <a:latin typeface="Arial" charset="0"/>
              </a:rPr>
              <a:t>Increased </a:t>
            </a:r>
            <a:r>
              <a:rPr lang="en-US" sz="3200" dirty="0">
                <a:latin typeface="Arial" charset="0"/>
              </a:rPr>
              <a:t>cost-shifting to </a:t>
            </a:r>
            <a:r>
              <a:rPr lang="en-US" sz="3200" dirty="0" smtClean="0">
                <a:latin typeface="Arial" charset="0"/>
              </a:rPr>
              <a:t>patients</a:t>
            </a:r>
            <a:endParaRPr lang="en-US" sz="3200" dirty="0"/>
          </a:p>
        </p:txBody>
      </p:sp>
    </p:spTree>
    <p:extLst>
      <p:ext uri="{BB962C8B-B14F-4D97-AF65-F5344CB8AC3E}">
        <p14:creationId xmlns:p14="http://schemas.microsoft.com/office/powerpoint/2010/main" val="271525332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Ineffective ACA “Cost Controls”</a:t>
            </a:r>
            <a:endParaRPr lang="en-US" dirty="0"/>
          </a:p>
        </p:txBody>
      </p:sp>
      <p:sp>
        <p:nvSpPr>
          <p:cNvPr id="3" name="Content Placeholder 2"/>
          <p:cNvSpPr>
            <a:spLocks noGrp="1"/>
          </p:cNvSpPr>
          <p:nvPr>
            <p:ph idx="1"/>
          </p:nvPr>
        </p:nvSpPr>
        <p:spPr>
          <a:xfrm>
            <a:off x="457200" y="1719340"/>
            <a:ext cx="8229600" cy="4757660"/>
          </a:xfrm>
          <a:solidFill>
            <a:schemeClr val="accent1">
              <a:lumMod val="20000"/>
              <a:lumOff val="80000"/>
            </a:schemeClr>
          </a:solidFill>
        </p:spPr>
        <p:txBody>
          <a:bodyPr>
            <a:normAutofit lnSpcReduction="10000"/>
          </a:bodyPr>
          <a:lstStyle/>
          <a:p>
            <a:pPr>
              <a:spcAft>
                <a:spcPts val="600"/>
              </a:spcAft>
            </a:pPr>
            <a:r>
              <a:rPr lang="en-US" sz="2800" dirty="0" smtClean="0"/>
              <a:t>Preserves </a:t>
            </a:r>
            <a:r>
              <a:rPr lang="en-US" sz="2800" dirty="0"/>
              <a:t>private, competitive insurance </a:t>
            </a:r>
            <a:r>
              <a:rPr lang="en-US" sz="2800" dirty="0" smtClean="0"/>
              <a:t>model</a:t>
            </a:r>
          </a:p>
          <a:p>
            <a:pPr>
              <a:spcAft>
                <a:spcPts val="600"/>
              </a:spcAft>
            </a:pPr>
            <a:r>
              <a:rPr lang="en-US" sz="2800" dirty="0" smtClean="0"/>
              <a:t>Leaves obstacles to access in place</a:t>
            </a:r>
          </a:p>
          <a:p>
            <a:pPr>
              <a:spcAft>
                <a:spcPts val="600"/>
              </a:spcAft>
            </a:pPr>
            <a:r>
              <a:rPr lang="en-US" sz="2800" dirty="0" smtClean="0"/>
              <a:t>“Cost control” aimed at further restricting care</a:t>
            </a:r>
          </a:p>
          <a:p>
            <a:pPr>
              <a:spcAft>
                <a:spcPts val="600"/>
              </a:spcAft>
            </a:pPr>
            <a:r>
              <a:rPr lang="en-US" sz="2800" dirty="0" smtClean="0"/>
              <a:t>Pushes more cost onto patients</a:t>
            </a:r>
          </a:p>
          <a:p>
            <a:pPr>
              <a:spcAft>
                <a:spcPts val="600"/>
              </a:spcAft>
            </a:pPr>
            <a:r>
              <a:rPr lang="en-US" sz="2800" dirty="0" smtClean="0"/>
              <a:t>Shifts insurance risk to doctors and hospitals</a:t>
            </a:r>
          </a:p>
          <a:p>
            <a:pPr>
              <a:spcAft>
                <a:spcPts val="600"/>
              </a:spcAft>
            </a:pPr>
            <a:r>
              <a:rPr lang="en-US" sz="2800" dirty="0" smtClean="0"/>
              <a:t>Increases administrative complexity and cost</a:t>
            </a:r>
          </a:p>
          <a:p>
            <a:pPr marL="0" indent="0">
              <a:buNone/>
            </a:pPr>
            <a:endParaRPr lang="en-US" sz="2800" dirty="0" smtClean="0"/>
          </a:p>
          <a:p>
            <a:pPr marL="0" indent="0">
              <a:buNone/>
            </a:pPr>
            <a:r>
              <a:rPr lang="en-US" sz="3000" dirty="0" smtClean="0">
                <a:solidFill>
                  <a:schemeClr val="tx2"/>
                </a:solidFill>
              </a:rPr>
              <a:t>All counter to evidence for achieving “Triple </a:t>
            </a:r>
            <a:r>
              <a:rPr lang="en-US" sz="3000" dirty="0">
                <a:solidFill>
                  <a:schemeClr val="tx2"/>
                </a:solidFill>
              </a:rPr>
              <a:t>A</a:t>
            </a:r>
            <a:r>
              <a:rPr lang="en-US" sz="3000" dirty="0" smtClean="0">
                <a:solidFill>
                  <a:schemeClr val="tx2"/>
                </a:solidFill>
              </a:rPr>
              <a:t>ims” - better quality, better health, lower cost!</a:t>
            </a:r>
            <a:endParaRPr lang="en-US" sz="3000" dirty="0">
              <a:solidFill>
                <a:schemeClr val="tx2"/>
              </a:solidFill>
            </a:endParaRPr>
          </a:p>
        </p:txBody>
      </p:sp>
    </p:spTree>
    <p:extLst>
      <p:ext uri="{BB962C8B-B14F-4D97-AF65-F5344CB8AC3E}">
        <p14:creationId xmlns:p14="http://schemas.microsoft.com/office/powerpoint/2010/main" val="2157777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Can the Affordable Care Act work?</a:t>
            </a:r>
          </a:p>
        </p:txBody>
      </p:sp>
      <p:sp>
        <p:nvSpPr>
          <p:cNvPr id="3" name="Content Placeholder 2"/>
          <p:cNvSpPr>
            <a:spLocks noGrp="1"/>
          </p:cNvSpPr>
          <p:nvPr>
            <p:ph idx="1"/>
          </p:nvPr>
        </p:nvSpPr>
        <p:spPr>
          <a:xfrm>
            <a:off x="457200" y="1801914"/>
            <a:ext cx="8229600" cy="4187306"/>
          </a:xfrm>
          <a:solidFill>
            <a:schemeClr val="accent1">
              <a:lumMod val="20000"/>
              <a:lumOff val="80000"/>
            </a:schemeClr>
          </a:solidFill>
        </p:spPr>
        <p:txBody>
          <a:bodyPr>
            <a:normAutofit/>
          </a:bodyPr>
          <a:lstStyle/>
          <a:p>
            <a:pPr>
              <a:spcAft>
                <a:spcPts val="1200"/>
              </a:spcAft>
            </a:pPr>
            <a:endParaRPr lang="en-US" sz="4000" dirty="0" smtClean="0"/>
          </a:p>
          <a:p>
            <a:pPr>
              <a:spcAft>
                <a:spcPts val="1200"/>
              </a:spcAft>
            </a:pPr>
            <a:r>
              <a:rPr lang="en-US" sz="4000" dirty="0"/>
              <a:t>Doesn’t work for sick people</a:t>
            </a:r>
          </a:p>
          <a:p>
            <a:pPr>
              <a:spcAft>
                <a:spcPts val="1200"/>
              </a:spcAft>
            </a:pPr>
            <a:r>
              <a:rPr lang="en-US" sz="4000" dirty="0" smtClean="0"/>
              <a:t>Relies on strategies shown to </a:t>
            </a:r>
            <a:r>
              <a:rPr lang="en-US" sz="4000" i="1" u="sng" dirty="0" smtClean="0"/>
              <a:t>increase</a:t>
            </a:r>
            <a:r>
              <a:rPr lang="en-US" sz="4000" dirty="0" smtClean="0"/>
              <a:t> costs</a:t>
            </a:r>
          </a:p>
        </p:txBody>
      </p:sp>
    </p:spTree>
    <p:extLst>
      <p:ext uri="{BB962C8B-B14F-4D97-AF65-F5344CB8AC3E}">
        <p14:creationId xmlns:p14="http://schemas.microsoft.com/office/powerpoint/2010/main" val="365064990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7876"/>
            <a:ext cx="8229600" cy="3237356"/>
          </a:xfrm>
          <a:solidFill>
            <a:schemeClr val="accent1">
              <a:lumMod val="20000"/>
              <a:lumOff val="80000"/>
            </a:schemeClr>
          </a:solidFill>
        </p:spPr>
        <p:txBody>
          <a:bodyPr>
            <a:normAutofit/>
          </a:bodyPr>
          <a:lstStyle/>
          <a:p>
            <a:r>
              <a:rPr lang="en-US" sz="4400" dirty="0" smtClean="0"/>
              <a:t>The Single-Payer Alternative</a:t>
            </a:r>
            <a:endParaRPr lang="en-US" sz="4400" dirty="0"/>
          </a:p>
        </p:txBody>
      </p:sp>
    </p:spTree>
    <p:extLst>
      <p:ext uri="{BB962C8B-B14F-4D97-AF65-F5344CB8AC3E}">
        <p14:creationId xmlns:p14="http://schemas.microsoft.com/office/powerpoint/2010/main" val="427118558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Definition of Single-Payer</a:t>
            </a:r>
            <a:endParaRPr lang="en-US" sz="4400"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a:spcAft>
                <a:spcPts val="600"/>
              </a:spcAft>
            </a:pPr>
            <a:r>
              <a:rPr lang="en-US" sz="2800" dirty="0" smtClean="0">
                <a:solidFill>
                  <a:schemeClr val="tx2"/>
                </a:solidFill>
              </a:rPr>
              <a:t>SINGLE-PAYER</a:t>
            </a:r>
            <a:r>
              <a:rPr lang="en-US" sz="2800" dirty="0" smtClean="0"/>
              <a:t>:  </a:t>
            </a:r>
            <a:r>
              <a:rPr lang="en-US" sz="2800" dirty="0"/>
              <a:t>Public funding that pays for the health care of the entire population for a geographic/political entity.</a:t>
            </a:r>
          </a:p>
          <a:p>
            <a:pPr lvl="1"/>
            <a:r>
              <a:rPr lang="en-US" sz="2800" i="1" dirty="0">
                <a:solidFill>
                  <a:srgbClr val="D2533C"/>
                </a:solidFill>
              </a:rPr>
              <a:t>P</a:t>
            </a:r>
            <a:r>
              <a:rPr lang="en-US" sz="2800" i="1" dirty="0" smtClean="0">
                <a:solidFill>
                  <a:srgbClr val="D2533C"/>
                </a:solidFill>
              </a:rPr>
              <a:t>rivate</a:t>
            </a:r>
            <a:r>
              <a:rPr lang="en-US" sz="2800" dirty="0" smtClean="0"/>
              <a:t> care delivery: Traditional </a:t>
            </a:r>
            <a:r>
              <a:rPr lang="en-US" sz="2800" dirty="0"/>
              <a:t>Medicare, FFS </a:t>
            </a:r>
            <a:r>
              <a:rPr lang="en-US" sz="2800" dirty="0" smtClean="0"/>
              <a:t>Medicaid, Canada</a:t>
            </a:r>
            <a:endParaRPr lang="en-US" sz="2800" dirty="0"/>
          </a:p>
          <a:p>
            <a:pPr lvl="1"/>
            <a:r>
              <a:rPr lang="en-US" sz="2800" i="1" dirty="0" smtClean="0">
                <a:solidFill>
                  <a:srgbClr val="D2533C"/>
                </a:solidFill>
              </a:rPr>
              <a:t>P</a:t>
            </a:r>
            <a:r>
              <a:rPr lang="en-US" sz="2800" i="1" dirty="0" smtClean="0">
                <a:solidFill>
                  <a:schemeClr val="tx2"/>
                </a:solidFill>
              </a:rPr>
              <a:t>ublic</a:t>
            </a:r>
            <a:r>
              <a:rPr lang="en-US" sz="2800" dirty="0" smtClean="0"/>
              <a:t> care delivery: VA, Military health system, Indian Health Service, Great Britain</a:t>
            </a:r>
            <a:endParaRPr lang="en-US" sz="2400" dirty="0" smtClean="0"/>
          </a:p>
          <a:p>
            <a:pPr marL="274320" lvl="1" indent="0">
              <a:buNone/>
            </a:pPr>
            <a:endParaRPr lang="en-US" sz="2800" dirty="0" smtClean="0"/>
          </a:p>
          <a:p>
            <a:pPr marL="274320" lvl="1" indent="0">
              <a:buNone/>
            </a:pPr>
            <a:r>
              <a:rPr lang="en-US" sz="2800" dirty="0" smtClean="0"/>
              <a:t>Eliminates </a:t>
            </a:r>
            <a:r>
              <a:rPr lang="en-US" sz="2800" dirty="0"/>
              <a:t>private health insurance except for supplemental benefits not covered in single-payer </a:t>
            </a:r>
            <a:r>
              <a:rPr lang="en-US" sz="2800" dirty="0" smtClean="0"/>
              <a:t>program.</a:t>
            </a:r>
            <a:endParaRPr lang="en-US" sz="2400" dirty="0"/>
          </a:p>
          <a:p>
            <a:endParaRPr lang="en-US" dirty="0"/>
          </a:p>
        </p:txBody>
      </p:sp>
    </p:spTree>
    <p:extLst>
      <p:ext uri="{BB962C8B-B14F-4D97-AF65-F5344CB8AC3E}">
        <p14:creationId xmlns:p14="http://schemas.microsoft.com/office/powerpoint/2010/main" val="388521437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Single-Payer Alternative – HR 676</a:t>
            </a:r>
            <a:endParaRPr lang="en-US" dirty="0"/>
          </a:p>
        </p:txBody>
      </p:sp>
      <p:sp>
        <p:nvSpPr>
          <p:cNvPr id="3" name="Content Placeholder 2"/>
          <p:cNvSpPr>
            <a:spLocks noGrp="1"/>
          </p:cNvSpPr>
          <p:nvPr>
            <p:ph idx="1"/>
          </p:nvPr>
        </p:nvSpPr>
        <p:spPr>
          <a:solidFill>
            <a:schemeClr val="accent1">
              <a:lumMod val="20000"/>
              <a:lumOff val="80000"/>
            </a:schemeClr>
          </a:solidFill>
          <a:ln>
            <a:solidFill>
              <a:schemeClr val="accent1">
                <a:lumMod val="20000"/>
                <a:lumOff val="80000"/>
              </a:schemeClr>
            </a:solidFill>
          </a:ln>
        </p:spPr>
        <p:txBody>
          <a:bodyPr>
            <a:normAutofit/>
          </a:bodyPr>
          <a:lstStyle/>
          <a:p>
            <a:r>
              <a:rPr lang="en-US" sz="2800" dirty="0" smtClean="0"/>
              <a:t>Everyone covered, </a:t>
            </a:r>
            <a:r>
              <a:rPr lang="en-US" sz="2800" dirty="0"/>
              <a:t>all medically necessary </a:t>
            </a:r>
            <a:r>
              <a:rPr lang="en-US" sz="2800" dirty="0" smtClean="0"/>
              <a:t>care</a:t>
            </a:r>
          </a:p>
          <a:p>
            <a:r>
              <a:rPr lang="en-US" sz="2800" dirty="0" smtClean="0"/>
              <a:t>Minimal or no deductibles &amp; co-pays</a:t>
            </a:r>
            <a:endParaRPr lang="en-US" sz="2800" dirty="0"/>
          </a:p>
          <a:p>
            <a:r>
              <a:rPr lang="en-US" sz="2800" dirty="0"/>
              <a:t>Access to care based on need, not means</a:t>
            </a:r>
          </a:p>
          <a:p>
            <a:r>
              <a:rPr lang="en-US" sz="2800" dirty="0" smtClean="0"/>
              <a:t>Insurance risk is managed by risk pooling alone, pooled across entire population – not shifted onto doctors, hospitals, and patients.</a:t>
            </a:r>
          </a:p>
          <a:p>
            <a:r>
              <a:rPr lang="en-US" sz="2800" dirty="0"/>
              <a:t>Vastly simplified administration</a:t>
            </a:r>
          </a:p>
          <a:p>
            <a:r>
              <a:rPr lang="en-US" sz="2800" dirty="0" smtClean="0"/>
              <a:t>Minimizes centralized management of care &amp; bureaucracy</a:t>
            </a:r>
          </a:p>
        </p:txBody>
      </p:sp>
    </p:spTree>
    <p:extLst>
      <p:ext uri="{BB962C8B-B14F-4D97-AF65-F5344CB8AC3E}">
        <p14:creationId xmlns:p14="http://schemas.microsoft.com/office/powerpoint/2010/main" val="41290192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Single-Payer Cost Control</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marL="742950" indent="-742950">
              <a:buFont typeface="+mj-lt"/>
              <a:buAutoNum type="arabicPeriod"/>
            </a:pPr>
            <a:r>
              <a:rPr lang="en-US" sz="4000" dirty="0" smtClean="0">
                <a:solidFill>
                  <a:schemeClr val="tx2"/>
                </a:solidFill>
              </a:rPr>
              <a:t>Assure access </a:t>
            </a:r>
            <a:r>
              <a:rPr lang="en-US" sz="4000" dirty="0" smtClean="0"/>
              <a:t>to </a:t>
            </a:r>
            <a:r>
              <a:rPr lang="en-US" sz="4000" i="1" dirty="0" smtClean="0"/>
              <a:t>cost-effective </a:t>
            </a:r>
            <a:r>
              <a:rPr lang="en-US" sz="4000" dirty="0" smtClean="0"/>
              <a:t>care for all</a:t>
            </a:r>
          </a:p>
          <a:p>
            <a:pPr marL="742950" indent="-742950">
              <a:buFont typeface="+mj-lt"/>
              <a:buAutoNum type="arabicPeriod"/>
            </a:pPr>
            <a:r>
              <a:rPr lang="en-US" sz="4000" dirty="0" smtClean="0">
                <a:solidFill>
                  <a:srgbClr val="D2533C"/>
                </a:solidFill>
              </a:rPr>
              <a:t>Simplify, streamline administration</a:t>
            </a:r>
          </a:p>
          <a:p>
            <a:pPr marL="742950" indent="-742950">
              <a:buFont typeface="+mj-lt"/>
              <a:buAutoNum type="arabicPeriod"/>
            </a:pPr>
            <a:r>
              <a:rPr lang="en-US" sz="4000" smtClean="0">
                <a:solidFill>
                  <a:srgbClr val="D2533C"/>
                </a:solidFill>
              </a:rPr>
              <a:t>Use administrative </a:t>
            </a:r>
            <a:r>
              <a:rPr lang="en-US" sz="4000" dirty="0" smtClean="0">
                <a:solidFill>
                  <a:srgbClr val="D2533C"/>
                </a:solidFill>
              </a:rPr>
              <a:t>savings to reduce prices</a:t>
            </a:r>
            <a:endParaRPr lang="en-US" sz="4000" dirty="0">
              <a:solidFill>
                <a:srgbClr val="D2533C"/>
              </a:solidFill>
            </a:endParaRPr>
          </a:p>
          <a:p>
            <a:pPr lvl="1"/>
            <a:r>
              <a:rPr lang="en-US" sz="3200" dirty="0" smtClean="0"/>
              <a:t>Hospitals - global budgeting</a:t>
            </a:r>
          </a:p>
          <a:p>
            <a:pPr lvl="1"/>
            <a:r>
              <a:rPr lang="en-US" sz="3200" dirty="0" smtClean="0"/>
              <a:t>Doctors – negotiated fees, simplified admin, support for quality improvement</a:t>
            </a:r>
          </a:p>
          <a:p>
            <a:pPr lvl="1"/>
            <a:r>
              <a:rPr lang="en-US" sz="3200" dirty="0" smtClean="0"/>
              <a:t>Drugs and medical equipment -</a:t>
            </a:r>
            <a:r>
              <a:rPr lang="en-US" sz="2800" dirty="0" smtClean="0"/>
              <a:t> </a:t>
            </a:r>
            <a:r>
              <a:rPr lang="en-US" sz="3200" dirty="0"/>
              <a:t>negotiated </a:t>
            </a:r>
            <a:r>
              <a:rPr lang="en-US" sz="3200" dirty="0" smtClean="0"/>
              <a:t>prices, bulk purchasing</a:t>
            </a:r>
          </a:p>
        </p:txBody>
      </p:sp>
    </p:spTree>
    <p:extLst>
      <p:ext uri="{BB962C8B-B14F-4D97-AF65-F5344CB8AC3E}">
        <p14:creationId xmlns:p14="http://schemas.microsoft.com/office/powerpoint/2010/main" val="38804211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8032"/>
          </a:xfrm>
        </p:spPr>
        <p:txBody>
          <a:bodyPr/>
          <a:lstStyle/>
          <a:p>
            <a:r>
              <a:rPr lang="en-US" dirty="0" smtClean="0"/>
              <a:t>Everybody In, Nobody Out</a:t>
            </a:r>
            <a:endParaRPr lang="en-US" dirty="0"/>
          </a:p>
        </p:txBody>
      </p:sp>
      <p:sp>
        <p:nvSpPr>
          <p:cNvPr id="3" name="Content Placeholder 2"/>
          <p:cNvSpPr>
            <a:spLocks noGrp="1"/>
          </p:cNvSpPr>
          <p:nvPr>
            <p:ph idx="1"/>
          </p:nvPr>
        </p:nvSpPr>
        <p:spPr>
          <a:xfrm>
            <a:off x="457200" y="1301432"/>
            <a:ext cx="8229600" cy="5175568"/>
          </a:xfrm>
          <a:solidFill>
            <a:schemeClr val="accent1">
              <a:lumMod val="20000"/>
              <a:lumOff val="80000"/>
            </a:schemeClr>
          </a:solidFill>
        </p:spPr>
        <p:txBody>
          <a:bodyPr>
            <a:normAutofit fontScale="92500" lnSpcReduction="10000"/>
          </a:bodyPr>
          <a:lstStyle/>
          <a:p>
            <a:pPr marL="0" indent="0">
              <a:buNone/>
            </a:pPr>
            <a:r>
              <a:rPr lang="en-US" sz="3000" dirty="0" smtClean="0">
                <a:solidFill>
                  <a:srgbClr val="D2533C"/>
                </a:solidFill>
              </a:rPr>
              <a:t>If -</a:t>
            </a:r>
          </a:p>
          <a:p>
            <a:r>
              <a:rPr lang="en-US" sz="2600" dirty="0" smtClean="0"/>
              <a:t>Everyone had the same comprehensive coverage</a:t>
            </a:r>
          </a:p>
          <a:p>
            <a:r>
              <a:rPr lang="en-US" sz="2600" dirty="0" smtClean="0"/>
              <a:t>It were administratively simple to practice any specialty in any location</a:t>
            </a:r>
          </a:p>
          <a:p>
            <a:r>
              <a:rPr lang="en-US" sz="2600" dirty="0" smtClean="0"/>
              <a:t>MD pay were equitable, based on training + practice cost</a:t>
            </a:r>
          </a:p>
          <a:p>
            <a:r>
              <a:rPr lang="en-US" sz="2600" dirty="0" smtClean="0"/>
              <a:t>MD pay were not skewed toward procedures or by pay-for-documentation and pay-for-performance incentives,</a:t>
            </a:r>
          </a:p>
          <a:p>
            <a:pPr marL="0" indent="0">
              <a:buNone/>
            </a:pPr>
            <a:r>
              <a:rPr lang="en-US" sz="3000" dirty="0" smtClean="0">
                <a:solidFill>
                  <a:srgbClr val="D2533C"/>
                </a:solidFill>
              </a:rPr>
              <a:t>Then - </a:t>
            </a:r>
          </a:p>
          <a:p>
            <a:r>
              <a:rPr lang="en-US" sz="2600" dirty="0" smtClean="0"/>
              <a:t>Many more MD’s would choose primary care and psychiatry again</a:t>
            </a:r>
          </a:p>
          <a:p>
            <a:r>
              <a:rPr lang="en-US" sz="2600" dirty="0"/>
              <a:t>P</a:t>
            </a:r>
            <a:r>
              <a:rPr lang="en-US" sz="2600" dirty="0" smtClean="0"/>
              <a:t>atients would have access to care based on need</a:t>
            </a:r>
          </a:p>
          <a:p>
            <a:r>
              <a:rPr lang="en-US" sz="2600" dirty="0" smtClean="0"/>
              <a:t>US health spending would be similar to other developed countrie</a:t>
            </a:r>
            <a:r>
              <a:rPr lang="en-US" dirty="0"/>
              <a:t>s</a:t>
            </a:r>
            <a:endParaRPr lang="en-US" dirty="0" smtClean="0"/>
          </a:p>
          <a:p>
            <a:endParaRPr lang="en-US" dirty="0"/>
          </a:p>
        </p:txBody>
      </p:sp>
    </p:spTree>
    <p:extLst>
      <p:ext uri="{BB962C8B-B14F-4D97-AF65-F5344CB8AC3E}">
        <p14:creationId xmlns:p14="http://schemas.microsoft.com/office/powerpoint/2010/main" val="121782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Care under Single-Payer</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sz="2800" dirty="0" smtClean="0"/>
              <a:t>MD Pay: Fee-for-time or salary</a:t>
            </a:r>
          </a:p>
          <a:p>
            <a:r>
              <a:rPr lang="en-US" sz="2800" dirty="0" smtClean="0"/>
              <a:t>Pay child psychiatrists more for more training</a:t>
            </a:r>
          </a:p>
          <a:p>
            <a:r>
              <a:rPr lang="en-US" sz="2800" dirty="0" smtClean="0"/>
              <a:t>Specialized services for SMI as “public utility” –</a:t>
            </a:r>
          </a:p>
          <a:p>
            <a:pPr lvl="1"/>
            <a:r>
              <a:rPr lang="en-US" sz="2400" dirty="0"/>
              <a:t>Community based, publicly funded, global budget</a:t>
            </a:r>
          </a:p>
          <a:p>
            <a:pPr lvl="1"/>
            <a:r>
              <a:rPr lang="en-US" sz="2400" dirty="0"/>
              <a:t>Services available based on need, no eligibility criteria</a:t>
            </a:r>
          </a:p>
          <a:p>
            <a:pPr lvl="1"/>
            <a:r>
              <a:rPr lang="en-US" sz="2400" dirty="0"/>
              <a:t>Collaborative interdisciplinary teams</a:t>
            </a:r>
          </a:p>
          <a:p>
            <a:pPr lvl="1"/>
            <a:r>
              <a:rPr lang="en-US" sz="2400" dirty="0" smtClean="0"/>
              <a:t>Crisis services, case management, psychosocial rehab</a:t>
            </a:r>
          </a:p>
          <a:p>
            <a:pPr lvl="1"/>
            <a:r>
              <a:rPr lang="en-US" sz="2400" dirty="0" smtClean="0"/>
              <a:t>Day programs, short-term hospital, long-term hospital</a:t>
            </a:r>
          </a:p>
          <a:p>
            <a:pPr lvl="1"/>
            <a:r>
              <a:rPr lang="en-US" sz="2400" dirty="0" smtClean="0"/>
              <a:t>Substance abuse services</a:t>
            </a:r>
          </a:p>
          <a:p>
            <a:pPr lvl="1"/>
            <a:r>
              <a:rPr lang="en-US" sz="2400" dirty="0" smtClean="0"/>
              <a:t>Psychiatric training focused on SMI population</a:t>
            </a:r>
            <a:endParaRPr lang="en-US" dirty="0" smtClean="0"/>
          </a:p>
        </p:txBody>
      </p:sp>
    </p:spTree>
    <p:extLst>
      <p:ext uri="{BB962C8B-B14F-4D97-AF65-F5344CB8AC3E}">
        <p14:creationId xmlns:p14="http://schemas.microsoft.com/office/powerpoint/2010/main" val="309671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2822"/>
            <a:ext cx="9144000" cy="1167128"/>
          </a:xfrm>
        </p:spPr>
        <p:txBody>
          <a:bodyPr>
            <a:noAutofit/>
          </a:bodyPr>
          <a:lstStyle/>
          <a:p>
            <a:r>
              <a:rPr lang="en-US" sz="3600" dirty="0" smtClean="0"/>
              <a:t>US </a:t>
            </a:r>
            <a:r>
              <a:rPr lang="en-US" sz="3600" i="1" dirty="0" smtClean="0">
                <a:solidFill>
                  <a:srgbClr val="800000"/>
                </a:solidFill>
              </a:rPr>
              <a:t>Public</a:t>
            </a:r>
            <a:r>
              <a:rPr lang="en-US" sz="3600" dirty="0" smtClean="0"/>
              <a:t> Spending for Health Exceeds</a:t>
            </a:r>
            <a:br>
              <a:rPr lang="en-US" sz="3600" dirty="0" smtClean="0"/>
            </a:br>
            <a:r>
              <a:rPr lang="en-US" sz="3600" i="1" dirty="0" smtClean="0">
                <a:solidFill>
                  <a:srgbClr val="800000"/>
                </a:solidFill>
              </a:rPr>
              <a:t>Total</a:t>
            </a:r>
            <a:r>
              <a:rPr lang="en-US" sz="3600" dirty="0" smtClean="0"/>
              <a:t> Spending in Other Nations</a:t>
            </a:r>
            <a:endParaRPr lang="en-US" sz="6600" dirty="0"/>
          </a:p>
        </p:txBody>
      </p:sp>
      <p:sp>
        <p:nvSpPr>
          <p:cNvPr id="3" name="TextBox 2"/>
          <p:cNvSpPr txBox="1"/>
          <p:nvPr/>
        </p:nvSpPr>
        <p:spPr>
          <a:xfrm>
            <a:off x="3386937" y="6130137"/>
            <a:ext cx="5757065" cy="584776"/>
          </a:xfrm>
          <a:prstGeom prst="rect">
            <a:avLst/>
          </a:prstGeom>
          <a:noFill/>
        </p:spPr>
        <p:txBody>
          <a:bodyPr wrap="square" rtlCol="0" anchor="ctr">
            <a:spAutoFit/>
          </a:bodyPr>
          <a:lstStyle/>
          <a:p>
            <a:pPr algn="r"/>
            <a:r>
              <a:rPr lang="en-US" sz="1600" dirty="0" smtClean="0">
                <a:latin typeface="Franklin Gothic Book" pitchFamily="34" charset="0"/>
              </a:rPr>
              <a:t>Data are for 2011</a:t>
            </a:r>
          </a:p>
          <a:p>
            <a:pPr algn="r"/>
            <a:r>
              <a:rPr lang="en-US" sz="1600" dirty="0" smtClean="0">
                <a:latin typeface="Franklin Gothic Book" pitchFamily="34" charset="0"/>
              </a:rPr>
              <a:t>Sources: OECD 2013; Health Affairs 2002 21(4)88</a:t>
            </a:r>
          </a:p>
        </p:txBody>
      </p:sp>
      <p:graphicFrame>
        <p:nvGraphicFramePr>
          <p:cNvPr id="9" name="Chart 8"/>
          <p:cNvGraphicFramePr/>
          <p:nvPr>
            <p:extLst>
              <p:ext uri="{D42A27DB-BD31-4B8C-83A1-F6EECF244321}">
                <p14:modId xmlns:p14="http://schemas.microsoft.com/office/powerpoint/2010/main" val="3148600945"/>
              </p:ext>
            </p:extLst>
          </p:nvPr>
        </p:nvGraphicFramePr>
        <p:xfrm>
          <a:off x="526694" y="1402117"/>
          <a:ext cx="8383220" cy="504762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rot="16200000">
            <a:off x="-1764658" y="3443220"/>
            <a:ext cx="4246650" cy="400110"/>
          </a:xfrm>
          <a:prstGeom prst="rect">
            <a:avLst/>
          </a:prstGeom>
          <a:noFill/>
        </p:spPr>
        <p:txBody>
          <a:bodyPr wrap="none" rtlCol="0">
            <a:spAutoFit/>
          </a:bodyPr>
          <a:lstStyle/>
          <a:p>
            <a:r>
              <a:rPr lang="en-US" sz="2000" dirty="0" smtClean="0">
                <a:latin typeface="Franklin Gothic Book"/>
                <a:cs typeface="Franklin Gothic Book"/>
              </a:rPr>
              <a:t>2011 healthcare spending per capita</a:t>
            </a:r>
            <a:endParaRPr lang="en-US" sz="2000" dirty="0">
              <a:latin typeface="Franklin Gothic Book"/>
              <a:cs typeface="Franklin Gothic Book"/>
            </a:endParaRPr>
          </a:p>
        </p:txBody>
      </p:sp>
      <p:sp>
        <p:nvSpPr>
          <p:cNvPr id="11" name="Rectangle 10"/>
          <p:cNvSpPr/>
          <p:nvPr/>
        </p:nvSpPr>
        <p:spPr>
          <a:xfrm>
            <a:off x="2864902" y="5935276"/>
            <a:ext cx="226772" cy="194860"/>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96302" y="5935276"/>
            <a:ext cx="226772" cy="226772"/>
          </a:xfrm>
          <a:prstGeom prst="rect">
            <a:avLst/>
          </a:prstGeom>
          <a:solidFill>
            <a:srgbClr val="0000FF"/>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233673" y="5903364"/>
            <a:ext cx="226772" cy="226772"/>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818008" y="1745949"/>
            <a:ext cx="1091906" cy="400110"/>
          </a:xfrm>
          <a:prstGeom prst="rect">
            <a:avLst/>
          </a:prstGeom>
          <a:noFill/>
        </p:spPr>
        <p:txBody>
          <a:bodyPr wrap="square" rtlCol="0" anchor="ctr">
            <a:spAutoFit/>
          </a:bodyPr>
          <a:lstStyle/>
          <a:p>
            <a:r>
              <a:rPr lang="en-US" sz="2000" dirty="0" smtClean="0">
                <a:latin typeface="Franklin Gothic Medium"/>
                <a:cs typeface="Franklin Gothic Medium"/>
              </a:rPr>
              <a:t>$8,950</a:t>
            </a:r>
          </a:p>
        </p:txBody>
      </p:sp>
    </p:spTree>
    <p:extLst>
      <p:ext uri="{BB962C8B-B14F-4D97-AF65-F5344CB8AC3E}">
        <p14:creationId xmlns:p14="http://schemas.microsoft.com/office/powerpoint/2010/main" val="22350263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3242" y="6253249"/>
            <a:ext cx="5610761" cy="338554"/>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Source: </a:t>
            </a:r>
            <a:r>
              <a:rPr lang="fr-FR" sz="1600" dirty="0" err="1" smtClean="0">
                <a:solidFill>
                  <a:srgbClr val="292934"/>
                </a:solidFill>
                <a:latin typeface="Franklin Gothic Book" pitchFamily="34" charset="0"/>
              </a:rPr>
              <a:t>Health</a:t>
            </a:r>
            <a:r>
              <a:rPr lang="fr-FR" sz="1600" dirty="0" smtClean="0">
                <a:solidFill>
                  <a:srgbClr val="292934"/>
                </a:solidFill>
                <a:latin typeface="Franklin Gothic Book" pitchFamily="34" charset="0"/>
              </a:rPr>
              <a:t> </a:t>
            </a:r>
            <a:r>
              <a:rPr lang="fr-FR" sz="1600" dirty="0" err="1" smtClean="0">
                <a:solidFill>
                  <a:srgbClr val="292934"/>
                </a:solidFill>
                <a:latin typeface="Franklin Gothic Book" pitchFamily="34" charset="0"/>
              </a:rPr>
              <a:t>Affairs</a:t>
            </a:r>
            <a:r>
              <a:rPr lang="fr-FR" sz="1600" dirty="0" smtClean="0">
                <a:solidFill>
                  <a:srgbClr val="292934"/>
                </a:solidFill>
                <a:latin typeface="Franklin Gothic Book" pitchFamily="34" charset="0"/>
              </a:rPr>
              <a:t> 2011;30:2437</a:t>
            </a:r>
            <a:endParaRPr lang="en-US" sz="1600" dirty="0" smtClean="0">
              <a:solidFill>
                <a:srgbClr val="292934"/>
              </a:solidFill>
              <a:latin typeface="Franklin Gothic Book" pitchFamily="34" charset="0"/>
            </a:endParaRPr>
          </a:p>
        </p:txBody>
      </p:sp>
      <p:sp>
        <p:nvSpPr>
          <p:cNvPr id="2" name="Title 1"/>
          <p:cNvSpPr>
            <a:spLocks noGrp="1"/>
          </p:cNvSpPr>
          <p:nvPr>
            <p:ph type="title"/>
          </p:nvPr>
        </p:nvSpPr>
        <p:spPr>
          <a:xfrm>
            <a:off x="343102" y="303842"/>
            <a:ext cx="8424809" cy="1143000"/>
          </a:xfrm>
        </p:spPr>
        <p:txBody>
          <a:bodyPr>
            <a:noAutofit/>
          </a:bodyPr>
          <a:lstStyle/>
          <a:p>
            <a:r>
              <a:rPr lang="en-US" sz="2000" dirty="0" smtClean="0"/>
              <a:t>Cost and Access Problems Among Sicker Adults</a:t>
            </a:r>
            <a:br>
              <a:rPr lang="en-US" sz="2000" dirty="0" smtClean="0"/>
            </a:br>
            <a:r>
              <a:rPr lang="en-US" sz="4000" dirty="0" smtClean="0"/>
              <a:t>U.S. Access Is Worse</a:t>
            </a:r>
            <a:endParaRPr lang="en-US" sz="2000" dirty="0"/>
          </a:p>
        </p:txBody>
      </p:sp>
      <p:sp>
        <p:nvSpPr>
          <p:cNvPr id="4" name="TextBox 3"/>
          <p:cNvSpPr txBox="1"/>
          <p:nvPr/>
        </p:nvSpPr>
        <p:spPr>
          <a:xfrm>
            <a:off x="0" y="2028640"/>
            <a:ext cx="1476235" cy="1938992"/>
          </a:xfrm>
          <a:prstGeom prst="rect">
            <a:avLst/>
          </a:prstGeom>
          <a:noFill/>
        </p:spPr>
        <p:txBody>
          <a:bodyPr wrap="square" rtlCol="0">
            <a:spAutoFit/>
          </a:bodyPr>
          <a:lstStyle/>
          <a:p>
            <a:r>
              <a:rPr lang="en-US" sz="2000" dirty="0" smtClean="0">
                <a:latin typeface="Franklin Gothic Book"/>
                <a:cs typeface="Franklin Gothic Book"/>
              </a:rPr>
              <a:t>Percent Reporting Problems (Among Sicker Adults)</a:t>
            </a:r>
            <a:endParaRPr lang="en-US" sz="2000" dirty="0">
              <a:latin typeface="Franklin Gothic Book"/>
              <a:cs typeface="Franklin Gothic Book"/>
            </a:endParaRPr>
          </a:p>
        </p:txBody>
      </p:sp>
      <p:graphicFrame>
        <p:nvGraphicFramePr>
          <p:cNvPr id="5" name="Table 4"/>
          <p:cNvGraphicFramePr>
            <a:graphicFrameLocks noGrp="1"/>
          </p:cNvGraphicFramePr>
          <p:nvPr>
            <p:extLst>
              <p:ext uri="{D42A27DB-BD31-4B8C-83A1-F6EECF244321}">
                <p14:modId xmlns:p14="http://schemas.microsoft.com/office/powerpoint/2010/main" val="200843001"/>
              </p:ext>
            </p:extLst>
          </p:nvPr>
        </p:nvGraphicFramePr>
        <p:xfrm>
          <a:off x="1171090" y="1286451"/>
          <a:ext cx="841209" cy="3900600"/>
        </p:xfrm>
        <a:graphic>
          <a:graphicData uri="http://schemas.openxmlformats.org/drawingml/2006/table">
            <a:tbl>
              <a:tblPr>
                <a:tableStyleId>{5C22544A-7EE6-4342-B048-85BDC9FD1C3A}</a:tableStyleId>
              </a:tblPr>
              <a:tblGrid>
                <a:gridCol w="841209"/>
              </a:tblGrid>
              <a:tr h="650100">
                <a:tc>
                  <a:txBody>
                    <a:bodyPr/>
                    <a:lstStyle/>
                    <a:p>
                      <a:pPr algn="r"/>
                      <a:r>
                        <a:rPr lang="en-US" sz="2000" dirty="0" smtClean="0">
                          <a:latin typeface="Franklin Gothic Book"/>
                          <a:cs typeface="Franklin Gothic Book"/>
                        </a:rPr>
                        <a:t>50%</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650100">
                <a:tc>
                  <a:txBody>
                    <a:bodyPr/>
                    <a:lstStyle/>
                    <a:p>
                      <a:pPr algn="r"/>
                      <a:r>
                        <a:rPr lang="en-US" sz="2000" dirty="0" smtClean="0">
                          <a:latin typeface="Franklin Gothic Book"/>
                          <a:cs typeface="Franklin Gothic Book"/>
                        </a:rPr>
                        <a:t>40%</a:t>
                      </a:r>
                      <a:endParaRPr lang="en-US" sz="2000" dirty="0">
                        <a:latin typeface="Franklin Gothic Book"/>
                        <a:cs typeface="Franklin Gothic Book"/>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650100">
                <a:tc>
                  <a:txBody>
                    <a:bodyPr/>
                    <a:lstStyle/>
                    <a:p>
                      <a:pPr algn="r"/>
                      <a:r>
                        <a:rPr lang="en-US" sz="2000" dirty="0" smtClean="0">
                          <a:latin typeface="Franklin Gothic Book"/>
                          <a:cs typeface="Franklin Gothic Book"/>
                        </a:rPr>
                        <a:t>30%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0100">
                <a:tc>
                  <a:txBody>
                    <a:bodyPr/>
                    <a:lstStyle/>
                    <a:p>
                      <a:pPr algn="r"/>
                      <a:r>
                        <a:rPr lang="en-US" sz="2000" dirty="0" smtClean="0">
                          <a:latin typeface="Franklin Gothic Book"/>
                          <a:cs typeface="Franklin Gothic Book"/>
                        </a:rPr>
                        <a:t>20%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0100">
                <a:tc>
                  <a:txBody>
                    <a:bodyPr/>
                    <a:lstStyle/>
                    <a:p>
                      <a:pPr algn="r"/>
                      <a:r>
                        <a:rPr lang="en-US" sz="2000" dirty="0" smtClean="0">
                          <a:latin typeface="Franklin Gothic Book"/>
                          <a:cs typeface="Franklin Gothic Book"/>
                        </a:rPr>
                        <a:t>10%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0100">
                <a:tc>
                  <a:txBody>
                    <a:bodyPr/>
                    <a:lstStyle/>
                    <a:p>
                      <a:pPr algn="r"/>
                      <a:r>
                        <a:rPr lang="en-US" sz="2000" dirty="0" smtClean="0">
                          <a:latin typeface="Franklin Gothic Book"/>
                          <a:cs typeface="Franklin Gothic Book"/>
                        </a:rPr>
                        <a:t>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71536253"/>
              </p:ext>
            </p:extLst>
          </p:nvPr>
        </p:nvGraphicFramePr>
        <p:xfrm>
          <a:off x="2053532" y="5025463"/>
          <a:ext cx="6655434" cy="396240"/>
        </p:xfrm>
        <a:graphic>
          <a:graphicData uri="http://schemas.openxmlformats.org/drawingml/2006/table">
            <a:tbl>
              <a:tblPr>
                <a:tableStyleId>{5C22544A-7EE6-4342-B048-85BDC9FD1C3A}</a:tableStyleId>
              </a:tblPr>
              <a:tblGrid>
                <a:gridCol w="1109239"/>
                <a:gridCol w="1109239"/>
                <a:gridCol w="1109239"/>
                <a:gridCol w="1109239"/>
                <a:gridCol w="1109239"/>
                <a:gridCol w="1109239"/>
              </a:tblGrid>
              <a:tr h="370840">
                <a:tc>
                  <a:txBody>
                    <a:bodyPr/>
                    <a:lstStyle/>
                    <a:p>
                      <a:pPr algn="ctr"/>
                      <a:r>
                        <a:rPr lang="en-US" sz="2000" dirty="0" smtClean="0">
                          <a:latin typeface="Franklin Gothic Book"/>
                          <a:cs typeface="Franklin Gothic Book"/>
                        </a:rPr>
                        <a:t>UK</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dirty="0" smtClean="0">
                          <a:latin typeface="Franklin Gothic Book"/>
                          <a:cs typeface="Franklin Gothic Book"/>
                        </a:rPr>
                        <a:t>France</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dirty="0" smtClean="0">
                          <a:latin typeface="Franklin Gothic Book"/>
                          <a:cs typeface="Franklin Gothic Book"/>
                        </a:rPr>
                        <a:t>Canada</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dirty="0" smtClean="0">
                          <a:latin typeface="Franklin Gothic Book"/>
                          <a:cs typeface="Franklin Gothic Book"/>
                        </a:rPr>
                        <a:t>Austral.</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dirty="0" smtClean="0">
                          <a:latin typeface="Franklin Gothic Book"/>
                          <a:cs typeface="Franklin Gothic Book"/>
                        </a:rPr>
                        <a:t>N. Zeal.</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dirty="0" smtClean="0">
                          <a:latin typeface="Franklin Gothic Book"/>
                          <a:cs typeface="Franklin Gothic Book"/>
                        </a:rPr>
                        <a:t>USA</a:t>
                      </a:r>
                      <a:endParaRPr lang="en-US" sz="2000" dirty="0">
                        <a:latin typeface="Franklin Gothic Book"/>
                        <a:cs typeface="Franklin Gothic Book"/>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7" name="Rectangle 6"/>
          <p:cNvSpPr/>
          <p:nvPr/>
        </p:nvSpPr>
        <p:spPr>
          <a:xfrm>
            <a:off x="2061781" y="1484371"/>
            <a:ext cx="6663677" cy="351301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639400569"/>
              </p:ext>
            </p:extLst>
          </p:nvPr>
        </p:nvGraphicFramePr>
        <p:xfrm>
          <a:off x="2053534" y="1484373"/>
          <a:ext cx="6671924" cy="3513010"/>
        </p:xfrm>
        <a:graphic>
          <a:graphicData uri="http://schemas.openxmlformats.org/drawingml/2006/table">
            <a:tbl>
              <a:tblPr>
                <a:tableStyleId>{5C22544A-7EE6-4342-B048-85BDC9FD1C3A}</a:tableStyleId>
              </a:tblPr>
              <a:tblGrid>
                <a:gridCol w="6671924"/>
              </a:tblGrid>
              <a:tr h="702602">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9525" cap="flat" cmpd="sng" algn="ctr">
                      <a:solidFill>
                        <a:scrgbClr r="0" g="0" b="0"/>
                      </a:solidFill>
                      <a:prstDash val="sysDot"/>
                      <a:round/>
                      <a:headEnd type="none" w="med" len="med"/>
                      <a:tailEnd type="none" w="med" len="med"/>
                    </a:lnB>
                    <a:solidFill>
                      <a:schemeClr val="bg1"/>
                    </a:solidFill>
                  </a:tcPr>
                </a:tc>
              </a:tr>
              <a:tr h="702602">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9525" cap="flat" cmpd="sng" algn="ctr">
                      <a:solidFill>
                        <a:scrgbClr r="0" g="0" b="0"/>
                      </a:solidFill>
                      <a:prstDash val="sysDot"/>
                      <a:round/>
                      <a:headEnd type="none" w="med" len="med"/>
                      <a:tailEnd type="none" w="med" len="med"/>
                    </a:lnT>
                    <a:lnB w="9525" cap="flat" cmpd="sng" algn="ctr">
                      <a:solidFill>
                        <a:scrgbClr r="0" g="0" b="0"/>
                      </a:solidFill>
                      <a:prstDash val="sysDot"/>
                      <a:round/>
                      <a:headEnd type="none" w="med" len="med"/>
                      <a:tailEnd type="none" w="med" len="med"/>
                    </a:lnB>
                    <a:solidFill>
                      <a:schemeClr val="bg1"/>
                    </a:solidFill>
                  </a:tcPr>
                </a:tc>
              </a:tr>
              <a:tr h="702602">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9525" cap="flat" cmpd="sng" algn="ctr">
                      <a:solidFill>
                        <a:scrgbClr r="0" g="0" b="0"/>
                      </a:solidFill>
                      <a:prstDash val="sysDot"/>
                      <a:round/>
                      <a:headEnd type="none" w="med" len="med"/>
                      <a:tailEnd type="none" w="med" len="med"/>
                    </a:lnT>
                    <a:lnB w="9525" cap="flat" cmpd="sng" algn="ctr">
                      <a:solidFill>
                        <a:scrgbClr r="0" g="0" b="0"/>
                      </a:solidFill>
                      <a:prstDash val="sysDot"/>
                      <a:round/>
                      <a:headEnd type="none" w="med" len="med"/>
                      <a:tailEnd type="none" w="med" len="med"/>
                    </a:lnB>
                    <a:solidFill>
                      <a:schemeClr val="bg1"/>
                    </a:solidFill>
                  </a:tcPr>
                </a:tc>
              </a:tr>
              <a:tr h="702602">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9525" cap="flat" cmpd="sng" algn="ctr">
                      <a:solidFill>
                        <a:scrgbClr r="0" g="0" b="0"/>
                      </a:solidFill>
                      <a:prstDash val="sysDot"/>
                      <a:round/>
                      <a:headEnd type="none" w="med" len="med"/>
                      <a:tailEnd type="none" w="med" len="med"/>
                    </a:lnT>
                    <a:lnB w="9525" cap="flat" cmpd="sng" algn="ctr">
                      <a:solidFill>
                        <a:scrgbClr r="0" g="0" b="0"/>
                      </a:solidFill>
                      <a:prstDash val="sysDot"/>
                      <a:round/>
                      <a:headEnd type="none" w="med" len="med"/>
                      <a:tailEnd type="none" w="med" len="med"/>
                    </a:lnB>
                    <a:solidFill>
                      <a:schemeClr val="bg1"/>
                    </a:solidFill>
                  </a:tcPr>
                </a:tc>
              </a:tr>
              <a:tr h="702602">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9525"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2622586" y="5619835"/>
            <a:ext cx="2518538" cy="400110"/>
          </a:xfrm>
          <a:prstGeom prst="rect">
            <a:avLst/>
          </a:prstGeom>
          <a:noFill/>
        </p:spPr>
        <p:txBody>
          <a:bodyPr wrap="none" rtlCol="0">
            <a:spAutoFit/>
          </a:bodyPr>
          <a:lstStyle/>
          <a:p>
            <a:r>
              <a:rPr lang="en-US" sz="2000" dirty="0" smtClean="0">
                <a:latin typeface="Franklin Gothic Book"/>
                <a:cs typeface="Franklin Gothic Book"/>
              </a:rPr>
              <a:t>Hard to Pay Med Bills</a:t>
            </a:r>
            <a:endParaRPr lang="en-US" sz="2000" dirty="0">
              <a:latin typeface="Franklin Gothic Book"/>
              <a:cs typeface="Franklin Gothic Book"/>
            </a:endParaRPr>
          </a:p>
        </p:txBody>
      </p:sp>
      <p:sp>
        <p:nvSpPr>
          <p:cNvPr id="14" name="TextBox 13"/>
          <p:cNvSpPr txBox="1"/>
          <p:nvPr/>
        </p:nvSpPr>
        <p:spPr>
          <a:xfrm>
            <a:off x="5463549" y="5619835"/>
            <a:ext cx="2955356" cy="400110"/>
          </a:xfrm>
          <a:prstGeom prst="rect">
            <a:avLst/>
          </a:prstGeom>
          <a:noFill/>
        </p:spPr>
        <p:txBody>
          <a:bodyPr wrap="none" rtlCol="0">
            <a:spAutoFit/>
          </a:bodyPr>
          <a:lstStyle/>
          <a:p>
            <a:r>
              <a:rPr lang="en-US" sz="2000" dirty="0" smtClean="0">
                <a:latin typeface="Franklin Gothic Book"/>
                <a:cs typeface="Franklin Gothic Book"/>
              </a:rPr>
              <a:t>Cost Was Access Problem</a:t>
            </a:r>
            <a:endParaRPr lang="en-US" sz="2000" dirty="0">
              <a:latin typeface="Franklin Gothic Book"/>
              <a:cs typeface="Franklin Gothic Book"/>
            </a:endParaRPr>
          </a:p>
        </p:txBody>
      </p:sp>
      <p:sp>
        <p:nvSpPr>
          <p:cNvPr id="15" name="Rectangle 14"/>
          <p:cNvSpPr/>
          <p:nvPr/>
        </p:nvSpPr>
        <p:spPr>
          <a:xfrm>
            <a:off x="2452546" y="5706504"/>
            <a:ext cx="226772" cy="226772"/>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299358" y="5706504"/>
            <a:ext cx="226772" cy="226772"/>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775893" y="3079750"/>
            <a:ext cx="364019" cy="1909142"/>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173310" y="2036887"/>
            <a:ext cx="364019" cy="2952005"/>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663184" y="4222750"/>
            <a:ext cx="364019" cy="766142"/>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060601" y="3156857"/>
            <a:ext cx="364019" cy="1832035"/>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550475" y="4431393"/>
            <a:ext cx="364019" cy="557499"/>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947892" y="2875643"/>
            <a:ext cx="364019" cy="2113249"/>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37766" y="4431393"/>
            <a:ext cx="364019" cy="557499"/>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835183" y="3583214"/>
            <a:ext cx="364019" cy="1405678"/>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325057" y="4640036"/>
            <a:ext cx="364019" cy="348856"/>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722474" y="3646714"/>
            <a:ext cx="364019" cy="1342178"/>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212348" y="4934857"/>
            <a:ext cx="364019" cy="54034"/>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609765" y="4222750"/>
            <a:ext cx="364019" cy="766142"/>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61377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Life Expectancy</a:t>
            </a:r>
            <a:endParaRPr lang="en-US" sz="4000" dirty="0"/>
          </a:p>
        </p:txBody>
      </p:sp>
      <p:graphicFrame>
        <p:nvGraphicFramePr>
          <p:cNvPr id="5" name="Chart 4"/>
          <p:cNvGraphicFramePr/>
          <p:nvPr>
            <p:extLst>
              <p:ext uri="{D42A27DB-BD31-4B8C-83A1-F6EECF244321}">
                <p14:modId xmlns:p14="http://schemas.microsoft.com/office/powerpoint/2010/main" val="740278665"/>
              </p:ext>
            </p:extLst>
          </p:nvPr>
        </p:nvGraphicFramePr>
        <p:xfrm>
          <a:off x="775230" y="1039060"/>
          <a:ext cx="7999711" cy="4923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0" y="2094612"/>
            <a:ext cx="1880345" cy="400110"/>
          </a:xfrm>
          <a:prstGeom prst="rect">
            <a:avLst/>
          </a:prstGeom>
          <a:noFill/>
        </p:spPr>
        <p:txBody>
          <a:bodyPr wrap="square" rtlCol="0">
            <a:spAutoFit/>
          </a:bodyPr>
          <a:lstStyle/>
          <a:p>
            <a:r>
              <a:rPr lang="en-US" sz="2000" dirty="0" smtClean="0">
                <a:latin typeface="Franklin Gothic Book"/>
                <a:cs typeface="Franklin Gothic Book"/>
              </a:rPr>
              <a:t>Years</a:t>
            </a:r>
            <a:endParaRPr lang="en-US" sz="2000" dirty="0">
              <a:latin typeface="Franklin Gothic Book"/>
              <a:cs typeface="Franklin Gothic Book"/>
            </a:endParaRPr>
          </a:p>
        </p:txBody>
      </p:sp>
    </p:spTree>
    <p:extLst>
      <p:ext uri="{BB962C8B-B14F-4D97-AF65-F5344CB8AC3E}">
        <p14:creationId xmlns:p14="http://schemas.microsoft.com/office/powerpoint/2010/main" val="39362230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Nolte &amp; McKee, </a:t>
            </a:r>
            <a:r>
              <a:rPr lang="en-US" sz="1600" dirty="0"/>
              <a:t>Measuring The Health Of </a:t>
            </a:r>
            <a:r>
              <a:rPr lang="en-US" sz="1600" dirty="0" smtClean="0"/>
              <a:t>Nations, </a:t>
            </a:r>
          </a:p>
          <a:p>
            <a:pPr algn="r"/>
            <a:r>
              <a:rPr lang="en-US" sz="1600" dirty="0" smtClean="0">
                <a:solidFill>
                  <a:srgbClr val="292934"/>
                </a:solidFill>
                <a:latin typeface="Franklin Gothic Book" pitchFamily="34" charset="0"/>
              </a:rPr>
              <a:t>Health Affairs, Jan-Feb 2008</a:t>
            </a:r>
          </a:p>
        </p:txBody>
      </p:sp>
      <p:sp>
        <p:nvSpPr>
          <p:cNvPr id="2" name="Title 1"/>
          <p:cNvSpPr>
            <a:spLocks noGrp="1"/>
          </p:cNvSpPr>
          <p:nvPr>
            <p:ph type="title"/>
          </p:nvPr>
        </p:nvSpPr>
        <p:spPr>
          <a:xfrm>
            <a:off x="394766" y="171898"/>
            <a:ext cx="8238612" cy="1143000"/>
          </a:xfrm>
        </p:spPr>
        <p:txBody>
          <a:bodyPr>
            <a:normAutofit/>
          </a:bodyPr>
          <a:lstStyle/>
          <a:p>
            <a:r>
              <a:rPr lang="en-US" sz="3600" dirty="0" smtClean="0"/>
              <a:t>Decline in Preventable Mortality </a:t>
            </a:r>
            <a:r>
              <a:rPr lang="en-US" sz="3200" dirty="0" smtClean="0"/>
              <a:t>1998-2002 </a:t>
            </a:r>
            <a:r>
              <a:rPr lang="en-US" sz="2800" dirty="0" smtClean="0"/>
              <a:t>(higher bar is better)</a:t>
            </a:r>
            <a:endParaRPr lang="en-US" sz="2800" dirty="0"/>
          </a:p>
        </p:txBody>
      </p:sp>
      <p:graphicFrame>
        <p:nvGraphicFramePr>
          <p:cNvPr id="5" name="Chart 4"/>
          <p:cNvGraphicFramePr/>
          <p:nvPr>
            <p:extLst>
              <p:ext uri="{D42A27DB-BD31-4B8C-83A1-F6EECF244321}">
                <p14:modId xmlns:p14="http://schemas.microsoft.com/office/powerpoint/2010/main" val="1759057586"/>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94766" y="1203990"/>
            <a:ext cx="430887" cy="4758233"/>
          </a:xfrm>
          <a:prstGeom prst="rect">
            <a:avLst/>
          </a:prstGeom>
          <a:noFill/>
        </p:spPr>
        <p:txBody>
          <a:bodyPr vert="vert270" wrap="square" rtlCol="0">
            <a:spAutoFit/>
          </a:bodyPr>
          <a:lstStyle/>
          <a:p>
            <a:r>
              <a:rPr lang="en-US" sz="1600" dirty="0"/>
              <a:t>Decline in Preventable </a:t>
            </a:r>
            <a:r>
              <a:rPr lang="en-US" sz="1600" dirty="0" smtClean="0"/>
              <a:t>Male Deaths </a:t>
            </a:r>
            <a:r>
              <a:rPr lang="fr-FR" sz="1600" dirty="0" smtClean="0"/>
              <a:t>per 100,000</a:t>
            </a:r>
            <a:endParaRPr lang="en-US" sz="1600" dirty="0" smtClean="0"/>
          </a:p>
        </p:txBody>
      </p:sp>
    </p:spTree>
    <p:extLst>
      <p:ext uri="{BB962C8B-B14F-4D97-AF65-F5344CB8AC3E}">
        <p14:creationId xmlns:p14="http://schemas.microsoft.com/office/powerpoint/2010/main" val="208150463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3252</TotalTime>
  <Words>3037</Words>
  <Application>Microsoft Macintosh PowerPoint</Application>
  <PresentationFormat>On-screen Show (4:3)</PresentationFormat>
  <Paragraphs>386</Paragraphs>
  <Slides>57</Slides>
  <Notes>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Clarity</vt:lpstr>
      <vt:lpstr>ACA Reforms, mental health &amp; single-payer</vt:lpstr>
      <vt:lpstr>Disclosure</vt:lpstr>
      <vt:lpstr>The Big Problems with U.S. Healthcare</vt:lpstr>
      <vt:lpstr>BUT - </vt:lpstr>
      <vt:lpstr>The Affordable Care Act:</vt:lpstr>
      <vt:lpstr>US Public Spending for Health Exceeds Total Spending in Other Nations</vt:lpstr>
      <vt:lpstr>Cost and Access Problems Among Sicker Adults U.S. Access Is Worse</vt:lpstr>
      <vt:lpstr>Life Expectancy</vt:lpstr>
      <vt:lpstr>Decline in Preventable Mortality 1998-2002 (higher bar is better)</vt:lpstr>
      <vt:lpstr>Infant Mortality Deaths in First Year of Life Per 1,000 Live Births</vt:lpstr>
      <vt:lpstr>Maternal Mortality Deaths per 100,000 Live Births</vt:lpstr>
      <vt:lpstr>Hospital Inpatient Days per Capita</vt:lpstr>
      <vt:lpstr>Physician Visits per Capita</vt:lpstr>
      <vt:lpstr>We Have the Most “Skin in the Game”</vt:lpstr>
      <vt:lpstr>Medicare HMO Copayments Drive  Less Office Visits, More Hospitalizations</vt:lpstr>
      <vt:lpstr>Restricting Access Increases Costs</vt:lpstr>
      <vt:lpstr>Cost Control Strategies: HMOs, Managed Care, &amp; “Accountable Care Organizations” (ACOs)</vt:lpstr>
      <vt:lpstr>Traditional HMO’s</vt:lpstr>
      <vt:lpstr>Hawaii’s Medicaid Managed Care Experience</vt:lpstr>
      <vt:lpstr>The Affordable Care Act – ACO’s</vt:lpstr>
      <vt:lpstr>Shifting Insurance Risk to Providers</vt:lpstr>
      <vt:lpstr>The Toxicity of  Pay for Performance (P4P)</vt:lpstr>
      <vt:lpstr>Physician Payment &amp; Motivation</vt:lpstr>
      <vt:lpstr>Assumptions Implicit in  “Pay for Performance” (“P4P”)</vt:lpstr>
      <vt:lpstr>Can We Measure Quality in Health Care?</vt:lpstr>
      <vt:lpstr>Quality Scores Tell More About Patients than Physicians Harvard physicians with poorer/minority patients score low</vt:lpstr>
      <vt:lpstr>Medicare’s Premier Demonstration: A P4P Failure at 252 Hospitals</vt:lpstr>
      <vt:lpstr>Cochrane Review of  “Paying for Performance”</vt:lpstr>
      <vt:lpstr>ACOs and P4P Implementation Without Evidence</vt:lpstr>
      <vt:lpstr>Don Berwick: P4P Can Dissociate People From Their Work</vt:lpstr>
      <vt:lpstr>Don Berwick: P4P Can Dissociate People From Their Work</vt:lpstr>
      <vt:lpstr>Managed Care &amp; Quality Improvement</vt:lpstr>
      <vt:lpstr>Central vs. Peripheral Management of Care</vt:lpstr>
      <vt:lpstr>Appropriate “Central” Management </vt:lpstr>
      <vt:lpstr>Examples of “Peripheral” Management</vt:lpstr>
      <vt:lpstr>Continuous Quality Improvement (CQI)</vt:lpstr>
      <vt:lpstr>Colorado: Mesa County v. Rest of CO</vt:lpstr>
      <vt:lpstr>Community Psychiatry at Cambridge Hospital</vt:lpstr>
      <vt:lpstr>Management of Care</vt:lpstr>
      <vt:lpstr>Managed Care, HMOs and ACOs – Outcomes so far</vt:lpstr>
      <vt:lpstr>Growth of Physicians vs Administrators</vt:lpstr>
      <vt:lpstr>Hospital Billing and Administration</vt:lpstr>
      <vt:lpstr>Physicians’ Billing and Office Expenses</vt:lpstr>
      <vt:lpstr>Overall Administrative Costs</vt:lpstr>
      <vt:lpstr>Failure of ACO Demo Projects</vt:lpstr>
      <vt:lpstr>ACO Model Can’t Work</vt:lpstr>
      <vt:lpstr>Managed Care and Mental Health</vt:lpstr>
      <vt:lpstr>Can the Affordable Care Act work?</vt:lpstr>
      <vt:lpstr>ACA Fails for Sick People</vt:lpstr>
      <vt:lpstr>Ineffective ACA “Cost Controls”</vt:lpstr>
      <vt:lpstr>Can the Affordable Care Act work?</vt:lpstr>
      <vt:lpstr>The Single-Payer Alternative</vt:lpstr>
      <vt:lpstr>Definition of Single-Payer</vt:lpstr>
      <vt:lpstr>The Single-Payer Alternative – HR 676</vt:lpstr>
      <vt:lpstr>Single-Payer Cost Control</vt:lpstr>
      <vt:lpstr>Everybody In, Nobody Out</vt:lpstr>
      <vt:lpstr>Mental Health Care under Single-Payer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PPACA: Implications for Hawaii</dc:title>
  <dc:creator>Stephen Kemble</dc:creator>
  <cp:lastModifiedBy>Stephen Kemble</cp:lastModifiedBy>
  <cp:revision>302</cp:revision>
  <cp:lastPrinted>2014-02-24T19:32:22Z</cp:lastPrinted>
  <dcterms:created xsi:type="dcterms:W3CDTF">2011-03-12T02:18:01Z</dcterms:created>
  <dcterms:modified xsi:type="dcterms:W3CDTF">2014-05-04T03:16:11Z</dcterms:modified>
</cp:coreProperties>
</file>